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64" r:id="rId4"/>
    <p:sldId id="266" r:id="rId5"/>
    <p:sldId id="263" r:id="rId6"/>
    <p:sldId id="260" r:id="rId7"/>
    <p:sldId id="261" r:id="rId8"/>
    <p:sldId id="262" r:id="rId9"/>
    <p:sldId id="258" r:id="rId10"/>
    <p:sldId id="265" r:id="rId11"/>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6" autoAdjust="0"/>
    <p:restoredTop sz="94618" autoAdjust="0"/>
  </p:normalViewPr>
  <p:slideViewPr>
    <p:cSldViewPr>
      <p:cViewPr varScale="1">
        <p:scale>
          <a:sx n="74" d="100"/>
          <a:sy n="74" d="100"/>
        </p:scale>
        <p:origin x="1290" y="72"/>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51077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3553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53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53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3553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4A0DC2B0-A528-47E3-8565-04A58BD35B7A}" type="slidenum">
              <a:rPr lang="en-US"/>
              <a:pPr>
                <a:defRPr/>
              </a:pPr>
              <a:t>‹Nº›</a:t>
            </a:fld>
            <a:endParaRPr lang="en-US" dirty="0"/>
          </a:p>
        </p:txBody>
      </p:sp>
    </p:spTree>
    <p:extLst>
      <p:ext uri="{BB962C8B-B14F-4D97-AF65-F5344CB8AC3E}">
        <p14:creationId xmlns:p14="http://schemas.microsoft.com/office/powerpoint/2010/main" val="37004993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miter lim="800000"/>
            <a:headEnd/>
            <a:tailEnd/>
          </a:ln>
        </p:spPr>
        <p:txBody>
          <a:bodyPr/>
          <a:lstStyle/>
          <a:p>
            <a:fld id="{206CCC4E-F395-4337-B7F7-8A0663693616}" type="slidenum">
              <a:rPr lang="en-US" smtClean="0"/>
              <a:pPr/>
              <a:t>1</a:t>
            </a:fld>
            <a:endParaRPr lang="en-US" dirty="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3233186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miter lim="800000"/>
            <a:headEnd/>
            <a:tailEnd/>
          </a:ln>
        </p:spPr>
        <p:txBody>
          <a:bodyPr/>
          <a:lstStyle/>
          <a:p>
            <a:fld id="{7BC8D01D-16E9-4A2A-8CB8-5CF4AD25A546}" type="slidenum">
              <a:rPr lang="en-US" smtClean="0"/>
              <a:pPr/>
              <a:t>10</a:t>
            </a:fld>
            <a:endParaRPr lang="en-US" dirty="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394595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miter lim="800000"/>
            <a:headEnd/>
            <a:tailEnd/>
          </a:ln>
        </p:spPr>
        <p:txBody>
          <a:bodyPr/>
          <a:lstStyle/>
          <a:p>
            <a:fld id="{7BC8D01D-16E9-4A2A-8CB8-5CF4AD25A546}" type="slidenum">
              <a:rPr lang="en-US" smtClean="0"/>
              <a:pPr/>
              <a:t>2</a:t>
            </a:fld>
            <a:endParaRPr lang="en-US" dirty="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1678993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miter lim="800000"/>
            <a:headEnd/>
            <a:tailEnd/>
          </a:ln>
        </p:spPr>
        <p:txBody>
          <a:bodyPr/>
          <a:lstStyle/>
          <a:p>
            <a:fld id="{7BC8D01D-16E9-4A2A-8CB8-5CF4AD25A546}" type="slidenum">
              <a:rPr lang="en-US" smtClean="0"/>
              <a:pPr/>
              <a:t>3</a:t>
            </a:fld>
            <a:endParaRPr lang="en-US" dirty="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3885626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miter lim="800000"/>
            <a:headEnd/>
            <a:tailEnd/>
          </a:ln>
        </p:spPr>
        <p:txBody>
          <a:bodyPr/>
          <a:lstStyle/>
          <a:p>
            <a:fld id="{7BC8D01D-16E9-4A2A-8CB8-5CF4AD25A546}" type="slidenum">
              <a:rPr lang="en-US" smtClean="0"/>
              <a:pPr/>
              <a:t>4</a:t>
            </a:fld>
            <a:endParaRPr lang="en-US" dirty="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3856676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miter lim="800000"/>
            <a:headEnd/>
            <a:tailEnd/>
          </a:ln>
        </p:spPr>
        <p:txBody>
          <a:bodyPr/>
          <a:lstStyle/>
          <a:p>
            <a:fld id="{7BC8D01D-16E9-4A2A-8CB8-5CF4AD25A546}" type="slidenum">
              <a:rPr lang="en-US" smtClean="0"/>
              <a:pPr/>
              <a:t>5</a:t>
            </a:fld>
            <a:endParaRPr lang="en-US" dirty="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1383749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miter lim="800000"/>
            <a:headEnd/>
            <a:tailEnd/>
          </a:ln>
        </p:spPr>
        <p:txBody>
          <a:bodyPr/>
          <a:lstStyle/>
          <a:p>
            <a:fld id="{7BC8D01D-16E9-4A2A-8CB8-5CF4AD25A546}" type="slidenum">
              <a:rPr lang="en-US" smtClean="0"/>
              <a:pPr/>
              <a:t>6</a:t>
            </a:fld>
            <a:endParaRPr lang="en-US" dirty="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508717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miter lim="800000"/>
            <a:headEnd/>
            <a:tailEnd/>
          </a:ln>
        </p:spPr>
        <p:txBody>
          <a:bodyPr/>
          <a:lstStyle/>
          <a:p>
            <a:fld id="{7BC8D01D-16E9-4A2A-8CB8-5CF4AD25A546}" type="slidenum">
              <a:rPr lang="en-US" smtClean="0"/>
              <a:pPr/>
              <a:t>7</a:t>
            </a:fld>
            <a:endParaRPr lang="en-US" dirty="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2791003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miter lim="800000"/>
            <a:headEnd/>
            <a:tailEnd/>
          </a:ln>
        </p:spPr>
        <p:txBody>
          <a:bodyPr/>
          <a:lstStyle/>
          <a:p>
            <a:fld id="{7BC8D01D-16E9-4A2A-8CB8-5CF4AD25A546}" type="slidenum">
              <a:rPr lang="en-US" smtClean="0"/>
              <a:pPr/>
              <a:t>8</a:t>
            </a:fld>
            <a:endParaRPr lang="en-US" dirty="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1622697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65E33123-0EF9-44DE-A36F-453C9B12D25F}" type="slidenum">
              <a:rPr lang="en-US" smtClean="0"/>
              <a:pPr/>
              <a:t>9</a:t>
            </a:fld>
            <a:endParaRPr lang="en-US" dirty="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40891476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50825" y="2708275"/>
            <a:ext cx="5327650" cy="750888"/>
          </a:xfrm>
        </p:spPr>
        <p:txBody>
          <a:bodyPr/>
          <a:lstStyle>
            <a:lvl1pPr>
              <a:defRPr sz="2800" b="1"/>
            </a:lvl1pPr>
          </a:lstStyle>
          <a:p>
            <a:pPr lvl="0"/>
            <a:r>
              <a:rPr lang="es-ES" noProof="0"/>
              <a:t>Haga clic para modificar el estilo de título del patrón</a:t>
            </a:r>
            <a:endParaRPr lang="ru-RU" noProof="0"/>
          </a:p>
        </p:txBody>
      </p:sp>
      <p:sp>
        <p:nvSpPr>
          <p:cNvPr id="5123" name="Rectangle 3"/>
          <p:cNvSpPr>
            <a:spLocks noGrp="1" noChangeArrowheads="1"/>
          </p:cNvSpPr>
          <p:nvPr>
            <p:ph type="subTitle" idx="1"/>
          </p:nvPr>
        </p:nvSpPr>
        <p:spPr>
          <a:xfrm>
            <a:off x="250825" y="3429000"/>
            <a:ext cx="5327650" cy="503238"/>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lvl1pPr marL="0" indent="0">
              <a:buFontTx/>
              <a:buNone/>
              <a:defRPr sz="2400" b="1"/>
            </a:lvl1pPr>
          </a:lstStyle>
          <a:p>
            <a:pPr lvl="0"/>
            <a:r>
              <a:rPr lang="es-ES" noProof="0"/>
              <a:t>Haga clic para modificar el estilo de subtítulo del patrón</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s-ES"/>
              <a:t>Haga clic para modificar el estilo de título del patrón</a:t>
            </a:r>
            <a:endParaRPr lang="ru-RU"/>
          </a:p>
        </p:txBody>
      </p:sp>
      <p:sp>
        <p:nvSpPr>
          <p:cNvPr id="3" name="Вертикальный текст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15125" y="1557338"/>
            <a:ext cx="1889125" cy="4895850"/>
          </a:xfrm>
        </p:spPr>
        <p:txBody>
          <a:bodyPr vert="eaVert"/>
          <a:lstStyle/>
          <a:p>
            <a:r>
              <a:rPr lang="es-ES"/>
              <a:t>Haga clic para modificar el estilo de título del patrón</a:t>
            </a:r>
            <a:endParaRPr lang="ru-RU"/>
          </a:p>
        </p:txBody>
      </p:sp>
      <p:sp>
        <p:nvSpPr>
          <p:cNvPr id="3" name="Вертикальный текст 2"/>
          <p:cNvSpPr>
            <a:spLocks noGrp="1"/>
          </p:cNvSpPr>
          <p:nvPr>
            <p:ph type="body" orient="vert" idx="1"/>
          </p:nvPr>
        </p:nvSpPr>
        <p:spPr>
          <a:xfrm>
            <a:off x="1042988" y="1557338"/>
            <a:ext cx="5519737" cy="48958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s-ES"/>
              <a:t>Haga clic para modificar el estilo de título del patrón</a:t>
            </a:r>
            <a:endParaRPr lang="ru-RU"/>
          </a:p>
        </p:txBody>
      </p:sp>
      <p:sp>
        <p:nvSpPr>
          <p:cNvPr id="3" name="Объект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los estilos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s-ES"/>
              <a:t>Haga clic para modificar el estilo de título del patrón</a:t>
            </a:r>
            <a:endParaRPr lang="ru-RU"/>
          </a:p>
        </p:txBody>
      </p:sp>
      <p:sp>
        <p:nvSpPr>
          <p:cNvPr id="3" name="Объект 2"/>
          <p:cNvSpPr>
            <a:spLocks noGrp="1"/>
          </p:cNvSpPr>
          <p:nvPr>
            <p:ph sz="half" idx="1"/>
          </p:nvPr>
        </p:nvSpPr>
        <p:spPr>
          <a:xfrm>
            <a:off x="1042988" y="2133600"/>
            <a:ext cx="3667125" cy="4319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ru-RU"/>
          </a:p>
        </p:txBody>
      </p:sp>
      <p:sp>
        <p:nvSpPr>
          <p:cNvPr id="4" name="Объект 3"/>
          <p:cNvSpPr>
            <a:spLocks noGrp="1"/>
          </p:cNvSpPr>
          <p:nvPr>
            <p:ph sz="half" idx="2"/>
          </p:nvPr>
        </p:nvSpPr>
        <p:spPr>
          <a:xfrm>
            <a:off x="4862513" y="2133600"/>
            <a:ext cx="3668712" cy="4319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s-ES"/>
              <a:t>Haga clic para modificar el estilo de título del patrón</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dirty="0"/>
              <a:t>Haga clic en el icono para agregar una imagen</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16013" y="1557338"/>
            <a:ext cx="7488237"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t>Haga clic para modificar el estilo de título del patrón</a:t>
            </a:r>
            <a:endParaRPr lang="ru-RU"/>
          </a:p>
        </p:txBody>
      </p:sp>
      <p:sp>
        <p:nvSpPr>
          <p:cNvPr id="1027" name="Rectangle 3"/>
          <p:cNvSpPr>
            <a:spLocks noGrp="1" noChangeArrowheads="1"/>
          </p:cNvSpPr>
          <p:nvPr>
            <p:ph type="body" idx="1"/>
          </p:nvPr>
        </p:nvSpPr>
        <p:spPr bwMode="auto">
          <a:xfrm>
            <a:off x="1042988" y="2133600"/>
            <a:ext cx="7488237" cy="431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ru-RU"/>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p:titleStyle>
    <p:body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tipo_bahia.pdf" TargetMode="External"/><Relationship Id="rId13" Type="http://schemas.openxmlformats.org/officeDocument/2006/relationships/hyperlink" Target="entrada_salida.pdf" TargetMode="External"/><Relationship Id="rId3" Type="http://schemas.openxmlformats.org/officeDocument/2006/relationships/image" Target="../media/image12.jpeg"/><Relationship Id="rId7" Type="http://schemas.openxmlformats.org/officeDocument/2006/relationships/hyperlink" Target="cliente.pdf" TargetMode="External"/><Relationship Id="rId12" Type="http://schemas.openxmlformats.org/officeDocument/2006/relationships/hyperlink" Target="tipo_vehiculo.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vehiculo.pdf" TargetMode="External"/><Relationship Id="rId11" Type="http://schemas.openxmlformats.org/officeDocument/2006/relationships/hyperlink" Target="marca.pdf" TargetMode="External"/><Relationship Id="rId5" Type="http://schemas.openxmlformats.org/officeDocument/2006/relationships/hyperlink" Target="usuario.pdf" TargetMode="External"/><Relationship Id="rId10" Type="http://schemas.openxmlformats.org/officeDocument/2006/relationships/hyperlink" Target="bahia.pdf" TargetMode="External"/><Relationship Id="rId4" Type="http://schemas.openxmlformats.org/officeDocument/2006/relationships/hyperlink" Target="acceso.pdf" TargetMode="External"/><Relationship Id="rId9" Type="http://schemas.openxmlformats.org/officeDocument/2006/relationships/hyperlink" Target="zona.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 y="3412519"/>
            <a:ext cx="5400675" cy="1077275"/>
          </a:xfrm>
          <a:noFill/>
        </p:spPr>
        <p:txBody>
          <a:bodyPr/>
          <a:lstStyle/>
          <a:p>
            <a:r>
              <a:rPr lang="es-ES" sz="2000" dirty="0">
                <a:latin typeface="Tahoma" charset="0"/>
              </a:rPr>
              <a:t>Integrantes:</a:t>
            </a:r>
            <a:br>
              <a:rPr lang="es-ES" sz="2000" dirty="0">
                <a:latin typeface="Tahoma" charset="0"/>
              </a:rPr>
            </a:br>
            <a:r>
              <a:rPr lang="es-ES" sz="2000" dirty="0">
                <a:latin typeface="Tahoma" charset="0"/>
              </a:rPr>
              <a:t>Lic. Miguel Angel Villalba Cabañas</a:t>
            </a:r>
            <a:br>
              <a:rPr lang="es-ES" sz="2000" dirty="0">
                <a:latin typeface="Tahoma" charset="0"/>
              </a:rPr>
            </a:br>
            <a:r>
              <a:rPr lang="es-ES" sz="2000" dirty="0">
                <a:latin typeface="Tahoma" charset="0"/>
              </a:rPr>
              <a:t>Lic. Marco Álvarez Pereira</a:t>
            </a:r>
            <a:endParaRPr lang="uk-UA" sz="2000" dirty="0">
              <a:latin typeface="Tahoma" charset="0"/>
            </a:endParaRPr>
          </a:p>
        </p:txBody>
      </p:sp>
      <p:sp>
        <p:nvSpPr>
          <p:cNvPr id="7" name="Rectangle 2">
            <a:extLst>
              <a:ext uri="{FF2B5EF4-FFF2-40B4-BE49-F238E27FC236}">
                <a16:creationId xmlns="" xmlns:a16="http://schemas.microsoft.com/office/drawing/2014/main" id="{49E8A379-71A7-4769-B512-425659CF04C7}"/>
              </a:ext>
            </a:extLst>
          </p:cNvPr>
          <p:cNvSpPr txBox="1">
            <a:spLocks noChangeArrowheads="1"/>
          </p:cNvSpPr>
          <p:nvPr/>
        </p:nvSpPr>
        <p:spPr bwMode="auto">
          <a:xfrm>
            <a:off x="1440197" y="131102"/>
            <a:ext cx="6840760" cy="76700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800" b="1">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a:lstStyle>
          <a:p>
            <a:r>
              <a:rPr lang="es-ES" sz="2000" kern="0" dirty="0">
                <a:solidFill>
                  <a:schemeClr val="accent4">
                    <a:lumMod val="50000"/>
                  </a:schemeClr>
                </a:solidFill>
                <a:latin typeface="Tahoma" charset="0"/>
              </a:rPr>
              <a:t>UNIVERSIDAD </a:t>
            </a:r>
            <a:r>
              <a:rPr lang="es-ES" sz="1800" kern="0" dirty="0">
                <a:solidFill>
                  <a:schemeClr val="accent4">
                    <a:lumMod val="50000"/>
                  </a:schemeClr>
                </a:solidFill>
                <a:latin typeface="Tahoma" charset="0"/>
              </a:rPr>
              <a:t>TECNOLÓGICA</a:t>
            </a:r>
            <a:r>
              <a:rPr lang="es-ES" sz="2000" kern="0" dirty="0">
                <a:solidFill>
                  <a:schemeClr val="accent4">
                    <a:lumMod val="50000"/>
                  </a:schemeClr>
                </a:solidFill>
                <a:latin typeface="Tahoma" charset="0"/>
              </a:rPr>
              <a:t> INTERCONTINENTAL</a:t>
            </a:r>
          </a:p>
          <a:p>
            <a:pPr algn="ctr"/>
            <a:r>
              <a:rPr lang="es-ES" sz="2000" kern="0" dirty="0">
                <a:solidFill>
                  <a:schemeClr val="accent4">
                    <a:lumMod val="50000"/>
                  </a:schemeClr>
                </a:solidFill>
                <a:latin typeface="Tahoma" charset="0"/>
              </a:rPr>
              <a:t>Aplicación </a:t>
            </a:r>
            <a:r>
              <a:rPr lang="es-ES" sz="2000" kern="0" dirty="0" smtClean="0">
                <a:solidFill>
                  <a:schemeClr val="accent4">
                    <a:lumMod val="50000"/>
                  </a:schemeClr>
                </a:solidFill>
                <a:latin typeface="Tahoma" charset="0"/>
              </a:rPr>
              <a:t>Móvil </a:t>
            </a:r>
            <a:r>
              <a:rPr lang="es-ES" sz="2000" kern="0" dirty="0">
                <a:solidFill>
                  <a:schemeClr val="accent4">
                    <a:lumMod val="50000"/>
                  </a:schemeClr>
                </a:solidFill>
                <a:latin typeface="Tahoma" charset="0"/>
              </a:rPr>
              <a:t>“ParkingApp”</a:t>
            </a:r>
            <a:endParaRPr lang="uk-UA" sz="2000" kern="0" dirty="0">
              <a:solidFill>
                <a:schemeClr val="accent4">
                  <a:lumMod val="50000"/>
                </a:schemeClr>
              </a:solidFill>
              <a:latin typeface="Tahoma" charset="0"/>
            </a:endParaRPr>
          </a:p>
        </p:txBody>
      </p:sp>
      <p:sp>
        <p:nvSpPr>
          <p:cNvPr id="8" name="Rectangle 2">
            <a:extLst>
              <a:ext uri="{FF2B5EF4-FFF2-40B4-BE49-F238E27FC236}">
                <a16:creationId xmlns="" xmlns:a16="http://schemas.microsoft.com/office/drawing/2014/main" id="{259CA383-1676-4B14-AEAD-BB977D5CDD05}"/>
              </a:ext>
            </a:extLst>
          </p:cNvPr>
          <p:cNvSpPr txBox="1">
            <a:spLocks noChangeArrowheads="1"/>
          </p:cNvSpPr>
          <p:nvPr/>
        </p:nvSpPr>
        <p:spPr bwMode="auto">
          <a:xfrm>
            <a:off x="0" y="2286593"/>
            <a:ext cx="4105001" cy="5012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800" b="1">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a:lstStyle>
          <a:p>
            <a:r>
              <a:rPr lang="es-ES" sz="1600" kern="0" dirty="0">
                <a:solidFill>
                  <a:schemeClr val="accent1">
                    <a:lumMod val="75000"/>
                  </a:schemeClr>
                </a:solidFill>
                <a:latin typeface="Tahoma" charset="0"/>
              </a:rPr>
              <a:t>Sistemas Corporativos I</a:t>
            </a:r>
            <a:endParaRPr lang="uk-UA" sz="1600" kern="0" dirty="0">
              <a:solidFill>
                <a:schemeClr val="accent1">
                  <a:lumMod val="75000"/>
                </a:schemeClr>
              </a:solidFill>
              <a:latin typeface="Tahoma" charset="0"/>
            </a:endParaRPr>
          </a:p>
        </p:txBody>
      </p:sp>
      <p:sp>
        <p:nvSpPr>
          <p:cNvPr id="9" name="Rectangle 2">
            <a:extLst>
              <a:ext uri="{FF2B5EF4-FFF2-40B4-BE49-F238E27FC236}">
                <a16:creationId xmlns="" xmlns:a16="http://schemas.microsoft.com/office/drawing/2014/main" id="{2CCA42AE-CFC2-4FF1-9B5B-991B251E16E7}"/>
              </a:ext>
            </a:extLst>
          </p:cNvPr>
          <p:cNvSpPr txBox="1">
            <a:spLocks noChangeArrowheads="1"/>
          </p:cNvSpPr>
          <p:nvPr/>
        </p:nvSpPr>
        <p:spPr bwMode="auto">
          <a:xfrm>
            <a:off x="6732240" y="5157192"/>
            <a:ext cx="2411760" cy="5012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800" b="1">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a:lstStyle>
          <a:p>
            <a:r>
              <a:rPr lang="es-ES" sz="1600" kern="0" dirty="0">
                <a:latin typeface="Tahoma" charset="0"/>
              </a:rPr>
              <a:t>Docente</a:t>
            </a:r>
            <a:r>
              <a:rPr lang="es-ES" sz="1600" kern="0" dirty="0" smtClean="0">
                <a:latin typeface="Tahoma" charset="0"/>
              </a:rPr>
              <a:t>:</a:t>
            </a:r>
            <a:endParaRPr lang="es-ES" sz="1600" kern="0" dirty="0">
              <a:latin typeface="Tahoma" charset="0"/>
            </a:endParaRPr>
          </a:p>
          <a:p>
            <a:r>
              <a:rPr lang="es-ES" sz="1600" kern="0" dirty="0">
                <a:latin typeface="Tahoma" charset="0"/>
              </a:rPr>
              <a:t>Ing. Charles Fernando Cabrera Gómez</a:t>
            </a:r>
            <a:endParaRPr lang="uk-UA" sz="1600" kern="0" dirty="0">
              <a:latin typeface="Tahoma" charset="0"/>
            </a:endParaRPr>
          </a:p>
        </p:txBody>
      </p:sp>
      <p:sp>
        <p:nvSpPr>
          <p:cNvPr id="6" name="Rectangle 2">
            <a:extLst>
              <a:ext uri="{FF2B5EF4-FFF2-40B4-BE49-F238E27FC236}">
                <a16:creationId xmlns="" xmlns:a16="http://schemas.microsoft.com/office/drawing/2014/main" id="{2CCA42AE-CFC2-4FF1-9B5B-991B251E16E7}"/>
              </a:ext>
            </a:extLst>
          </p:cNvPr>
          <p:cNvSpPr txBox="1">
            <a:spLocks noChangeArrowheads="1"/>
          </p:cNvSpPr>
          <p:nvPr/>
        </p:nvSpPr>
        <p:spPr bwMode="auto">
          <a:xfrm>
            <a:off x="26653" y="6366953"/>
            <a:ext cx="2411760" cy="5012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800" b="1">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a:lstStyle>
          <a:p>
            <a:r>
              <a:rPr lang="es-ES" sz="1600" kern="0" dirty="0" smtClean="0">
                <a:latin typeface="Tahoma" charset="0"/>
              </a:rPr>
              <a:t>Año - 2020</a:t>
            </a:r>
            <a:endParaRPr lang="es-ES" sz="1600" kern="0" dirty="0">
              <a:latin typeface="Tahoma"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27088" y="1557338"/>
            <a:ext cx="5400675" cy="646112"/>
          </a:xfrm>
        </p:spPr>
        <p:txBody>
          <a:bodyPr/>
          <a:lstStyle/>
          <a:p>
            <a:pPr eaLnBrk="1" hangingPunct="1"/>
            <a:r>
              <a:rPr lang="es-PY" b="1" dirty="0" smtClean="0">
                <a:latin typeface="Tahoma" charset="0"/>
              </a:rPr>
              <a:t>Conclusión</a:t>
            </a:r>
            <a:endParaRPr lang="es-PY" b="1" dirty="0">
              <a:latin typeface="Tahoma" charset="0"/>
            </a:endParaRPr>
          </a:p>
        </p:txBody>
      </p:sp>
      <p:sp>
        <p:nvSpPr>
          <p:cNvPr id="4" name="Rectangle 2"/>
          <p:cNvSpPr txBox="1">
            <a:spLocks noChangeArrowheads="1"/>
          </p:cNvSpPr>
          <p:nvPr/>
        </p:nvSpPr>
        <p:spPr bwMode="auto">
          <a:xfrm>
            <a:off x="834133" y="4005064"/>
            <a:ext cx="7766830" cy="6461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a:lstStyle>
          <a:p>
            <a:pPr algn="just"/>
            <a:r>
              <a:rPr lang="es-ES" sz="2400" dirty="0"/>
              <a:t>Al concluir el presente trabajo, que permitió el desarrollo y puesta en marcha de una aplicación móvil para controlar la disponibilidad de lugares dentro del parqueadero denominada “ParkingApp”, siendo esta una solución informática tecnológica que pondrá a disposición de los dueños de parqueaderos la información, tarifas, ubicación, espacios disponibles en tiempo real “online” dentro del terreno, de esta manera se convierte en un aporte científico a la sociedad con el uso de tecnologías actuales empleadas para su desarrollo.</a:t>
            </a:r>
            <a:endParaRPr lang="es-PY" sz="2400" b="1" kern="0" dirty="0">
              <a:latin typeface="Tahoma" charset="0"/>
            </a:endParaRPr>
          </a:p>
        </p:txBody>
      </p:sp>
    </p:spTree>
    <p:extLst>
      <p:ext uri="{BB962C8B-B14F-4D97-AF65-F5344CB8AC3E}">
        <p14:creationId xmlns:p14="http://schemas.microsoft.com/office/powerpoint/2010/main" val="179685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27088" y="1557338"/>
            <a:ext cx="5400675" cy="646112"/>
          </a:xfrm>
        </p:spPr>
        <p:txBody>
          <a:bodyPr/>
          <a:lstStyle/>
          <a:p>
            <a:pPr eaLnBrk="1" hangingPunct="1"/>
            <a:r>
              <a:rPr lang="es-PY" b="1" dirty="0" smtClean="0">
                <a:latin typeface="Tahoma" charset="0"/>
              </a:rPr>
              <a:t>Introducción</a:t>
            </a:r>
            <a:endParaRPr lang="es-PY" b="1" dirty="0">
              <a:latin typeface="Tahoma" charset="0"/>
            </a:endParaRPr>
          </a:p>
        </p:txBody>
      </p:sp>
      <p:sp>
        <p:nvSpPr>
          <p:cNvPr id="4" name="Rectangle 2"/>
          <p:cNvSpPr txBox="1">
            <a:spLocks noChangeArrowheads="1"/>
          </p:cNvSpPr>
          <p:nvPr/>
        </p:nvSpPr>
        <p:spPr bwMode="auto">
          <a:xfrm>
            <a:off x="827088" y="3717032"/>
            <a:ext cx="7766830" cy="6461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a:lstStyle>
          <a:p>
            <a:pPr algn="just"/>
            <a:r>
              <a:rPr lang="es-ES" sz="2400" dirty="0"/>
              <a:t>Desde los inicios y entrada en funcionamiento de los parqueaderos como estrategia comercial que ofrecía la prestación del servicio de estacionamiento vigilado de vehículos (utilizados como medios de transportes de los ciudadanos del común), se venía vislumbrado un gran impacto comercial debido en su mayoría a la practicidad y oportunidad para contrarrestar fenómenos sociales que habitualmente se presentaban amenazantes ante las personas y sus vehículos.</a:t>
            </a:r>
            <a:endParaRPr lang="es-PY" sz="2400" b="1" kern="0" dirty="0">
              <a:latin typeface="Tahoma"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27088" y="1557338"/>
            <a:ext cx="5400675" cy="646112"/>
          </a:xfrm>
        </p:spPr>
        <p:txBody>
          <a:bodyPr/>
          <a:lstStyle/>
          <a:p>
            <a:pPr eaLnBrk="1" hangingPunct="1"/>
            <a:r>
              <a:rPr lang="es-PY" b="1" dirty="0" smtClean="0">
                <a:latin typeface="Tahoma" charset="0"/>
              </a:rPr>
              <a:t>Entidad, Tema y Alcance</a:t>
            </a:r>
            <a:endParaRPr lang="es-PY" b="1" dirty="0">
              <a:latin typeface="Tahoma" charset="0"/>
            </a:endParaRPr>
          </a:p>
        </p:txBody>
      </p:sp>
      <p:sp>
        <p:nvSpPr>
          <p:cNvPr id="4" name="Rectangle 2"/>
          <p:cNvSpPr txBox="1">
            <a:spLocks noChangeArrowheads="1"/>
          </p:cNvSpPr>
          <p:nvPr/>
        </p:nvSpPr>
        <p:spPr bwMode="auto">
          <a:xfrm>
            <a:off x="827088" y="3717032"/>
            <a:ext cx="7766830" cy="6461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a:lstStyle>
          <a:p>
            <a:r>
              <a:rPr lang="es-ES" sz="2400" b="1" dirty="0" smtClean="0"/>
              <a:t>Entidad</a:t>
            </a:r>
            <a:endParaRPr lang="es-ES" sz="2400" b="1" dirty="0"/>
          </a:p>
          <a:p>
            <a:r>
              <a:rPr lang="es-ES" sz="2400" dirty="0" smtClean="0"/>
              <a:t> - Parqueadero</a:t>
            </a:r>
            <a:endParaRPr lang="es-ES" sz="2400" dirty="0"/>
          </a:p>
          <a:p>
            <a:r>
              <a:rPr lang="es-ES" sz="2400" b="1" dirty="0"/>
              <a:t>Tema</a:t>
            </a:r>
          </a:p>
          <a:p>
            <a:r>
              <a:rPr lang="es-ES" sz="2400" dirty="0"/>
              <a:t> </a:t>
            </a:r>
            <a:r>
              <a:rPr lang="es-ES" sz="2400" dirty="0" smtClean="0"/>
              <a:t>- Facturación </a:t>
            </a:r>
            <a:r>
              <a:rPr lang="es-ES" sz="2400" dirty="0"/>
              <a:t>Parking.</a:t>
            </a:r>
          </a:p>
          <a:p>
            <a:r>
              <a:rPr lang="es-ES" sz="2400" dirty="0"/>
              <a:t> </a:t>
            </a:r>
            <a:r>
              <a:rPr lang="es-ES" sz="2400" b="1" dirty="0" smtClean="0"/>
              <a:t>Alcance</a:t>
            </a:r>
            <a:endParaRPr lang="es-ES" sz="2400" b="1" dirty="0"/>
          </a:p>
          <a:p>
            <a:r>
              <a:rPr lang="es-ES" sz="2400" dirty="0"/>
              <a:t> </a:t>
            </a:r>
            <a:r>
              <a:rPr lang="es-ES" sz="2400" dirty="0" smtClean="0"/>
              <a:t>- Registrar </a:t>
            </a:r>
            <a:r>
              <a:rPr lang="es-ES" sz="2400" dirty="0"/>
              <a:t>Entrada y Salida de Vehículos</a:t>
            </a:r>
            <a:endParaRPr lang="es-PY" sz="2400" b="1" kern="0" dirty="0">
              <a:latin typeface="Tahoma" charset="0"/>
            </a:endParaRPr>
          </a:p>
        </p:txBody>
      </p:sp>
    </p:spTree>
    <p:extLst>
      <p:ext uri="{BB962C8B-B14F-4D97-AF65-F5344CB8AC3E}">
        <p14:creationId xmlns:p14="http://schemas.microsoft.com/office/powerpoint/2010/main" val="17309675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27088" y="1557338"/>
            <a:ext cx="5400675" cy="646112"/>
          </a:xfrm>
        </p:spPr>
        <p:txBody>
          <a:bodyPr/>
          <a:lstStyle/>
          <a:p>
            <a:pPr eaLnBrk="1" hangingPunct="1"/>
            <a:r>
              <a:rPr lang="es-PY" b="1" dirty="0" smtClean="0">
                <a:latin typeface="Tahoma" charset="0"/>
              </a:rPr>
              <a:t>Herramientas Utilizadas</a:t>
            </a:r>
            <a:endParaRPr lang="es-PY" b="1" dirty="0">
              <a:latin typeface="Tahoma" charset="0"/>
            </a:endParaRPr>
          </a:p>
        </p:txBody>
      </p:sp>
      <p:pic>
        <p:nvPicPr>
          <p:cNvPr id="1026" name="Picture 2" descr="UML Tools - Tutorial And Examp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2996952"/>
            <a:ext cx="936104" cy="10778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QL Power Architect Review - Sla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2996951"/>
            <a:ext cx="936104" cy="10778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Un fallo en la base de datos SQLite afecta a millones de apps y a los  sistemas de App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9912" y="3316745"/>
            <a:ext cx="1392089" cy="75803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oogle Developers: Android Studio 3.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08104" y="2991989"/>
            <a:ext cx="1079930" cy="107782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GIT: Subir un proyecto existente a tu repositorio GITHUB - Aquí en sistema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08304" y="3146956"/>
            <a:ext cx="922858" cy="922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7961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27088" y="1557338"/>
            <a:ext cx="5400675" cy="646112"/>
          </a:xfrm>
        </p:spPr>
        <p:txBody>
          <a:bodyPr/>
          <a:lstStyle/>
          <a:p>
            <a:pPr eaLnBrk="1" hangingPunct="1"/>
            <a:r>
              <a:rPr lang="es-PY" b="1" dirty="0" smtClean="0">
                <a:latin typeface="Tahoma" charset="0"/>
              </a:rPr>
              <a:t>Modelo</a:t>
            </a:r>
            <a:r>
              <a:rPr lang="en-US" b="1" dirty="0" smtClean="0">
                <a:latin typeface="Tahoma" charset="0"/>
              </a:rPr>
              <a:t> </a:t>
            </a:r>
            <a:r>
              <a:rPr lang="en-US" b="1" dirty="0">
                <a:latin typeface="Tahoma" charset="0"/>
              </a:rPr>
              <a:t>de </a:t>
            </a:r>
            <a:r>
              <a:rPr lang="es-PY" b="1" dirty="0" smtClean="0">
                <a:latin typeface="Tahoma" charset="0"/>
              </a:rPr>
              <a:t>Negocio</a:t>
            </a:r>
            <a:endParaRPr lang="es-PY" b="1" dirty="0">
              <a:latin typeface="Tahoma" charset="0"/>
            </a:endParaRPr>
          </a:p>
        </p:txBody>
      </p:sp>
      <p:pic>
        <p:nvPicPr>
          <p:cNvPr id="3" name="Imagen 2">
            <a:extLst>
              <a:ext uri="{FF2B5EF4-FFF2-40B4-BE49-F238E27FC236}">
                <a16:creationId xmlns="" xmlns:a16="http://schemas.microsoft.com/office/drawing/2014/main" id="{876F6110-F1B2-43A7-83A0-1801E7BD68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2420888"/>
            <a:ext cx="6572250" cy="3524250"/>
          </a:xfrm>
          <a:prstGeom prst="rect">
            <a:avLst/>
          </a:prstGeom>
        </p:spPr>
      </p:pic>
    </p:spTree>
    <p:extLst>
      <p:ext uri="{BB962C8B-B14F-4D97-AF65-F5344CB8AC3E}">
        <p14:creationId xmlns:p14="http://schemas.microsoft.com/office/powerpoint/2010/main" val="39883029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3429000"/>
            <a:ext cx="5400675" cy="646112"/>
          </a:xfrm>
        </p:spPr>
        <p:txBody>
          <a:bodyPr/>
          <a:lstStyle/>
          <a:p>
            <a:pPr eaLnBrk="1" hangingPunct="1"/>
            <a:r>
              <a:rPr lang="en-US" b="1" dirty="0">
                <a:latin typeface="Tahoma" charset="0"/>
              </a:rPr>
              <a:t>DER </a:t>
            </a:r>
            <a:endParaRPr lang="uk-UA" b="1" dirty="0">
              <a:latin typeface="Tahoma" charset="0"/>
            </a:endParaRPr>
          </a:p>
        </p:txBody>
      </p:sp>
      <p:pic>
        <p:nvPicPr>
          <p:cNvPr id="3" name="Imagen 2">
            <a:extLst>
              <a:ext uri="{FF2B5EF4-FFF2-40B4-BE49-F238E27FC236}">
                <a16:creationId xmlns="" xmlns:a16="http://schemas.microsoft.com/office/drawing/2014/main" id="{E00410B8-2192-418C-BAC0-098B0AE215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5238" y="1700808"/>
            <a:ext cx="7524328" cy="5040560"/>
          </a:xfrm>
          <a:prstGeom prst="rect">
            <a:avLst/>
          </a:prstGeom>
        </p:spPr>
      </p:pic>
    </p:spTree>
    <p:extLst>
      <p:ext uri="{BB962C8B-B14F-4D97-AF65-F5344CB8AC3E}">
        <p14:creationId xmlns:p14="http://schemas.microsoft.com/office/powerpoint/2010/main" val="7858529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47564" y="1772816"/>
            <a:ext cx="7848872" cy="646112"/>
          </a:xfrm>
        </p:spPr>
        <p:txBody>
          <a:bodyPr/>
          <a:lstStyle/>
          <a:p>
            <a:pPr eaLnBrk="1" hangingPunct="1"/>
            <a:r>
              <a:rPr lang="es-ES" sz="2000" b="1" dirty="0">
                <a:latin typeface="Tahoma" charset="0"/>
              </a:rPr>
              <a:t>Diagrama de Caso de Uso Mantenimiento y Seguridad</a:t>
            </a:r>
            <a:endParaRPr lang="uk-UA" sz="2000" b="1" dirty="0">
              <a:latin typeface="Tahoma" charset="0"/>
            </a:endParaRPr>
          </a:p>
        </p:txBody>
      </p:sp>
      <p:pic>
        <p:nvPicPr>
          <p:cNvPr id="4" name="Imagen 3">
            <a:extLst>
              <a:ext uri="{FF2B5EF4-FFF2-40B4-BE49-F238E27FC236}">
                <a16:creationId xmlns="" xmlns:a16="http://schemas.microsoft.com/office/drawing/2014/main" id="{1BCEAC43-4A8F-481A-B021-6BA38D9268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206" y="2564904"/>
            <a:ext cx="6913587" cy="3543722"/>
          </a:xfrm>
          <a:prstGeom prst="rect">
            <a:avLst/>
          </a:prstGeom>
        </p:spPr>
      </p:pic>
    </p:spTree>
    <p:extLst>
      <p:ext uri="{BB962C8B-B14F-4D97-AF65-F5344CB8AC3E}">
        <p14:creationId xmlns:p14="http://schemas.microsoft.com/office/powerpoint/2010/main" val="36385309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47564" y="1772816"/>
            <a:ext cx="7848872" cy="646112"/>
          </a:xfrm>
        </p:spPr>
        <p:txBody>
          <a:bodyPr/>
          <a:lstStyle/>
          <a:p>
            <a:pPr eaLnBrk="1" hangingPunct="1"/>
            <a:r>
              <a:rPr lang="es-ES" sz="2000" b="1" dirty="0">
                <a:latin typeface="Tahoma" charset="0"/>
              </a:rPr>
              <a:t>Diagrama de Caso de Uso Entrada y Salida de </a:t>
            </a:r>
            <a:r>
              <a:rPr lang="es-ES" sz="2000" b="1" dirty="0" smtClean="0">
                <a:latin typeface="Tahoma" charset="0"/>
              </a:rPr>
              <a:t>Vehículos</a:t>
            </a:r>
            <a:endParaRPr lang="uk-UA" sz="2000" b="1" dirty="0">
              <a:latin typeface="Tahoma" charset="0"/>
            </a:endParaRPr>
          </a:p>
        </p:txBody>
      </p:sp>
      <p:pic>
        <p:nvPicPr>
          <p:cNvPr id="3" name="Imagen 2">
            <a:extLst>
              <a:ext uri="{FF2B5EF4-FFF2-40B4-BE49-F238E27FC236}">
                <a16:creationId xmlns="" xmlns:a16="http://schemas.microsoft.com/office/drawing/2014/main" id="{428D123B-525E-494A-B705-91A6F5D2DD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2636912"/>
            <a:ext cx="8543925" cy="3086100"/>
          </a:xfrm>
          <a:prstGeom prst="rect">
            <a:avLst/>
          </a:prstGeom>
        </p:spPr>
      </p:pic>
    </p:spTree>
    <p:extLst>
      <p:ext uri="{BB962C8B-B14F-4D97-AF65-F5344CB8AC3E}">
        <p14:creationId xmlns:p14="http://schemas.microsoft.com/office/powerpoint/2010/main" val="2066139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400" dirty="0" smtClean="0">
                <a:solidFill>
                  <a:srgbClr val="000000"/>
                </a:solidFill>
              </a:rPr>
              <a:t>Prototipos</a:t>
            </a:r>
            <a:endParaRPr lang="en-US" sz="2400" b="1" dirty="0">
              <a:solidFill>
                <a:srgbClr val="000000"/>
              </a:solidFill>
            </a:endParaRPr>
          </a:p>
        </p:txBody>
      </p:sp>
      <p:sp>
        <p:nvSpPr>
          <p:cNvPr id="5123" name="Rectangle 3"/>
          <p:cNvSpPr>
            <a:spLocks noGrp="1" noChangeArrowheads="1"/>
          </p:cNvSpPr>
          <p:nvPr>
            <p:ph type="body" idx="1"/>
          </p:nvPr>
        </p:nvSpPr>
        <p:spPr>
          <a:xfrm>
            <a:off x="3275856" y="1556792"/>
            <a:ext cx="4032448" cy="3889177"/>
          </a:xfrm>
        </p:spPr>
        <p:txBody>
          <a:bodyPr/>
          <a:lstStyle/>
          <a:p>
            <a:pPr marL="0" indent="0">
              <a:buNone/>
            </a:pPr>
            <a:r>
              <a:rPr lang="es-ES" sz="2000" dirty="0">
                <a:solidFill>
                  <a:srgbClr val="000000"/>
                </a:solidFill>
                <a:hlinkClick r:id="rId4" action="ppaction://hlinkfile"/>
              </a:rPr>
              <a:t>Acceso y </a:t>
            </a:r>
            <a:r>
              <a:rPr lang="es-ES" sz="2000" u="sng" dirty="0">
                <a:solidFill>
                  <a:srgbClr val="000000"/>
                </a:solidFill>
                <a:hlinkClick r:id="rId4" action="ppaction://hlinkfile"/>
              </a:rPr>
              <a:t>Menú</a:t>
            </a:r>
            <a:endParaRPr lang="es-ES" sz="2000" u="sng" dirty="0">
              <a:solidFill>
                <a:srgbClr val="000000"/>
              </a:solidFill>
            </a:endParaRPr>
          </a:p>
          <a:p>
            <a:pPr marL="0" indent="0">
              <a:buNone/>
            </a:pPr>
            <a:r>
              <a:rPr lang="es-ES" sz="2000" dirty="0">
                <a:solidFill>
                  <a:srgbClr val="000000"/>
                </a:solidFill>
                <a:hlinkClick r:id="rId5" action="ppaction://hlinkfile"/>
              </a:rPr>
              <a:t>Usuario</a:t>
            </a:r>
            <a:r>
              <a:rPr lang="es-ES" sz="2000" dirty="0">
                <a:solidFill>
                  <a:srgbClr val="000000"/>
                </a:solidFill>
              </a:rPr>
              <a:t>	</a:t>
            </a:r>
          </a:p>
          <a:p>
            <a:pPr marL="0" indent="0">
              <a:buNone/>
            </a:pPr>
            <a:r>
              <a:rPr lang="es-ES" sz="2000" dirty="0">
                <a:solidFill>
                  <a:srgbClr val="000000"/>
                </a:solidFill>
                <a:hlinkClick r:id="rId6" action="ppaction://hlinkfile"/>
              </a:rPr>
              <a:t>Vehículo</a:t>
            </a:r>
            <a:r>
              <a:rPr lang="es-ES" sz="2000" dirty="0">
                <a:solidFill>
                  <a:srgbClr val="000000"/>
                </a:solidFill>
              </a:rPr>
              <a:t>	</a:t>
            </a:r>
          </a:p>
          <a:p>
            <a:pPr marL="0" indent="0">
              <a:buNone/>
            </a:pPr>
            <a:r>
              <a:rPr lang="es-ES" sz="2000" dirty="0">
                <a:solidFill>
                  <a:srgbClr val="000000"/>
                </a:solidFill>
                <a:hlinkClick r:id="rId7" action="ppaction://hlinkfile"/>
              </a:rPr>
              <a:t>Cliente</a:t>
            </a:r>
            <a:r>
              <a:rPr lang="es-ES" sz="2000" dirty="0">
                <a:solidFill>
                  <a:srgbClr val="000000"/>
                </a:solidFill>
              </a:rPr>
              <a:t>	</a:t>
            </a:r>
          </a:p>
          <a:p>
            <a:pPr marL="0" indent="0">
              <a:buNone/>
            </a:pPr>
            <a:r>
              <a:rPr lang="es-ES" sz="2000" dirty="0">
                <a:solidFill>
                  <a:srgbClr val="000000"/>
                </a:solidFill>
                <a:hlinkClick r:id="rId8" action="ppaction://hlinkfile"/>
              </a:rPr>
              <a:t>Tipo Bahía</a:t>
            </a:r>
            <a:r>
              <a:rPr lang="es-ES" sz="2000" dirty="0">
                <a:solidFill>
                  <a:srgbClr val="000000"/>
                </a:solidFill>
              </a:rPr>
              <a:t>	</a:t>
            </a:r>
          </a:p>
          <a:p>
            <a:pPr marL="0" indent="0">
              <a:buNone/>
            </a:pPr>
            <a:r>
              <a:rPr lang="es-ES" sz="2000" dirty="0">
                <a:solidFill>
                  <a:srgbClr val="000000"/>
                </a:solidFill>
                <a:hlinkClick r:id="rId9" action="ppaction://hlinkfile"/>
              </a:rPr>
              <a:t>Zona</a:t>
            </a:r>
            <a:r>
              <a:rPr lang="es-ES" sz="2000" dirty="0">
                <a:solidFill>
                  <a:srgbClr val="000000"/>
                </a:solidFill>
              </a:rPr>
              <a:t>	</a:t>
            </a:r>
          </a:p>
          <a:p>
            <a:pPr marL="0" indent="0">
              <a:buNone/>
            </a:pPr>
            <a:r>
              <a:rPr lang="es-ES" sz="2000" dirty="0">
                <a:solidFill>
                  <a:srgbClr val="000000"/>
                </a:solidFill>
                <a:hlinkClick r:id="rId10" action="ppaction://hlinkfile"/>
              </a:rPr>
              <a:t>Bahía</a:t>
            </a:r>
            <a:r>
              <a:rPr lang="es-ES" sz="2000" dirty="0">
                <a:solidFill>
                  <a:srgbClr val="000000"/>
                </a:solidFill>
              </a:rPr>
              <a:t>	</a:t>
            </a:r>
          </a:p>
          <a:p>
            <a:pPr marL="0" indent="0">
              <a:buNone/>
            </a:pPr>
            <a:r>
              <a:rPr lang="es-ES" sz="2000" dirty="0">
                <a:solidFill>
                  <a:srgbClr val="000000"/>
                </a:solidFill>
                <a:hlinkClick r:id="rId11" action="ppaction://hlinkfile"/>
              </a:rPr>
              <a:t>Marca</a:t>
            </a:r>
            <a:r>
              <a:rPr lang="es-ES" sz="2000" dirty="0">
                <a:solidFill>
                  <a:srgbClr val="000000"/>
                </a:solidFill>
              </a:rPr>
              <a:t>	</a:t>
            </a:r>
          </a:p>
          <a:p>
            <a:pPr marL="0" indent="0">
              <a:buNone/>
            </a:pPr>
            <a:r>
              <a:rPr lang="es-ES" sz="2000" dirty="0">
                <a:solidFill>
                  <a:srgbClr val="000000"/>
                </a:solidFill>
                <a:hlinkClick r:id="rId12" action="ppaction://hlinkfile"/>
              </a:rPr>
              <a:t>Tipo Vehículo</a:t>
            </a:r>
            <a:r>
              <a:rPr lang="es-ES" sz="2000" dirty="0">
                <a:solidFill>
                  <a:srgbClr val="000000"/>
                </a:solidFill>
              </a:rPr>
              <a:t>	</a:t>
            </a:r>
          </a:p>
          <a:p>
            <a:pPr marL="0" indent="0">
              <a:buNone/>
            </a:pPr>
            <a:r>
              <a:rPr lang="es-ES" sz="2000" dirty="0">
                <a:solidFill>
                  <a:srgbClr val="000000"/>
                </a:solidFill>
                <a:hlinkClick r:id="rId13" action="ppaction://hlinkfile"/>
              </a:rPr>
              <a:t>Entrada y Salida de Vehículos</a:t>
            </a:r>
            <a:endParaRPr lang="en-US" sz="2000" dirty="0">
              <a:solidFill>
                <a:srgbClr val="000000"/>
              </a:solidFill>
            </a:endParaRPr>
          </a:p>
        </p:txBody>
      </p:sp>
      <p:sp>
        <p:nvSpPr>
          <p:cNvPr id="4" name="Rectangle 2"/>
          <p:cNvSpPr txBox="1">
            <a:spLocks noChangeArrowheads="1"/>
          </p:cNvSpPr>
          <p:nvPr/>
        </p:nvSpPr>
        <p:spPr bwMode="auto">
          <a:xfrm>
            <a:off x="1908175" y="620688"/>
            <a:ext cx="7056438" cy="7191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a:lstStyle>
          <a:p>
            <a:r>
              <a:rPr lang="en-US" sz="2400" kern="0" dirty="0" smtClean="0">
                <a:solidFill>
                  <a:srgbClr val="000000"/>
                </a:solidFill>
              </a:rPr>
              <a:t>Diagramas de Clases y Secuencias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template 5">
      <a:dk1>
        <a:srgbClr val="4D4D4D"/>
      </a:dk1>
      <a:lt1>
        <a:srgbClr val="FFFFFF"/>
      </a:lt1>
      <a:dk2>
        <a:srgbClr val="4D4D4D"/>
      </a:dk2>
      <a:lt2>
        <a:srgbClr val="2E3236"/>
      </a:lt2>
      <a:accent1>
        <a:srgbClr val="9BB6EE"/>
      </a:accent1>
      <a:accent2>
        <a:srgbClr val="6F7F8D"/>
      </a:accent2>
      <a:accent3>
        <a:srgbClr val="FFFFFF"/>
      </a:accent3>
      <a:accent4>
        <a:srgbClr val="404040"/>
      </a:accent4>
      <a:accent5>
        <a:srgbClr val="CBD7F5"/>
      </a:accent5>
      <a:accent6>
        <a:srgbClr val="64727F"/>
      </a:accent6>
      <a:hlink>
        <a:srgbClr val="84AAF3"/>
      </a:hlink>
      <a:folHlink>
        <a:srgbClr val="DDDDDD"/>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2E3236"/>
        </a:lt2>
        <a:accent1>
          <a:srgbClr val="B26920"/>
        </a:accent1>
        <a:accent2>
          <a:srgbClr val="6F7F8D"/>
        </a:accent2>
        <a:accent3>
          <a:srgbClr val="FFFFFF"/>
        </a:accent3>
        <a:accent4>
          <a:srgbClr val="404040"/>
        </a:accent4>
        <a:accent5>
          <a:srgbClr val="D5B9AB"/>
        </a:accent5>
        <a:accent6>
          <a:srgbClr val="64727F"/>
        </a:accent6>
        <a:hlink>
          <a:srgbClr val="EEC72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E3236"/>
        </a:lt2>
        <a:accent1>
          <a:srgbClr val="9BB6EE"/>
        </a:accent1>
        <a:accent2>
          <a:srgbClr val="6F7F8D"/>
        </a:accent2>
        <a:accent3>
          <a:srgbClr val="FFFFFF"/>
        </a:accent3>
        <a:accent4>
          <a:srgbClr val="404040"/>
        </a:accent4>
        <a:accent5>
          <a:srgbClr val="CBD7F5"/>
        </a:accent5>
        <a:accent6>
          <a:srgbClr val="64727F"/>
        </a:accent6>
        <a:hlink>
          <a:srgbClr val="84AAF3"/>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4D4D4D"/>
        </a:dk2>
        <a:lt2>
          <a:srgbClr val="18191C"/>
        </a:lt2>
        <a:accent1>
          <a:srgbClr val="1F2229"/>
        </a:accent1>
        <a:accent2>
          <a:srgbClr val="3B4A61"/>
        </a:accent2>
        <a:accent3>
          <a:srgbClr val="FFFFFF"/>
        </a:accent3>
        <a:accent4>
          <a:srgbClr val="404040"/>
        </a:accent4>
        <a:accent5>
          <a:srgbClr val="ABABAC"/>
        </a:accent5>
        <a:accent6>
          <a:srgbClr val="354257"/>
        </a:accent6>
        <a:hlink>
          <a:srgbClr val="718CAC"/>
        </a:hlink>
        <a:folHlink>
          <a:srgbClr val="DDDDDD"/>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4D4D4D"/>
        </a:dk2>
        <a:lt2>
          <a:srgbClr val="3E3B55"/>
        </a:lt2>
        <a:accent1>
          <a:srgbClr val="8D8DC2"/>
        </a:accent1>
        <a:accent2>
          <a:srgbClr val="777777"/>
        </a:accent2>
        <a:accent3>
          <a:srgbClr val="FFFFFF"/>
        </a:accent3>
        <a:accent4>
          <a:srgbClr val="404040"/>
        </a:accent4>
        <a:accent5>
          <a:srgbClr val="C5C5DD"/>
        </a:accent5>
        <a:accent6>
          <a:srgbClr val="6B6B6B"/>
        </a:accent6>
        <a:hlink>
          <a:srgbClr val="C0C0C0"/>
        </a:hlink>
        <a:folHlink>
          <a:srgbClr val="DDDDDD"/>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4D4D4D"/>
        </a:dk2>
        <a:lt2>
          <a:srgbClr val="26231E"/>
        </a:lt2>
        <a:accent1>
          <a:srgbClr val="D69F8C"/>
        </a:accent1>
        <a:accent2>
          <a:srgbClr val="AD8D82"/>
        </a:accent2>
        <a:accent3>
          <a:srgbClr val="FFFFFF"/>
        </a:accent3>
        <a:accent4>
          <a:srgbClr val="404040"/>
        </a:accent4>
        <a:accent5>
          <a:srgbClr val="E8CDC5"/>
        </a:accent5>
        <a:accent6>
          <a:srgbClr val="9C7F75"/>
        </a:accent6>
        <a:hlink>
          <a:srgbClr val="676068"/>
        </a:hlink>
        <a:folHlink>
          <a:srgbClr val="DDDDDD"/>
        </a:folHlink>
      </a:clrScheme>
      <a:clrMap bg1="lt1" tx1="dk1" bg2="lt2" tx2="dk2" accent1="accent1" accent2="accent2" accent3="accent3" accent4="accent4" accent5="accent5" accent6="accent6" hlink="hlink" folHlink="folHlink"/>
    </a:extraClrScheme>
    <a:extraClrScheme>
      <a:clrScheme name="template 15">
        <a:dk1>
          <a:srgbClr val="4D4D4D"/>
        </a:dk1>
        <a:lt1>
          <a:srgbClr val="FFFFFF"/>
        </a:lt1>
        <a:dk2>
          <a:srgbClr val="4D4D4D"/>
        </a:dk2>
        <a:lt2>
          <a:srgbClr val="1F1111"/>
        </a:lt2>
        <a:accent1>
          <a:srgbClr val="393939"/>
        </a:accent1>
        <a:accent2>
          <a:srgbClr val="727272"/>
        </a:accent2>
        <a:accent3>
          <a:srgbClr val="FFFFFF"/>
        </a:accent3>
        <a:accent4>
          <a:srgbClr val="404040"/>
        </a:accent4>
        <a:accent5>
          <a:srgbClr val="AEAEAE"/>
        </a:accent5>
        <a:accent6>
          <a:srgbClr val="676767"/>
        </a:accent6>
        <a:hlink>
          <a:srgbClr val="D42424"/>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151</TotalTime>
  <Words>236</Words>
  <Application>Microsoft Office PowerPoint</Application>
  <PresentationFormat>Presentación en pantalla (4:3)</PresentationFormat>
  <Paragraphs>45</Paragraphs>
  <Slides>10</Slides>
  <Notes>10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Arial</vt:lpstr>
      <vt:lpstr>Tahoma</vt:lpstr>
      <vt:lpstr>template</vt:lpstr>
      <vt:lpstr>Integrantes: Lic. Miguel Angel Villalba Cabañas Lic. Marco Álvarez Pereira</vt:lpstr>
      <vt:lpstr>Introducción</vt:lpstr>
      <vt:lpstr>Entidad, Tema y Alcance</vt:lpstr>
      <vt:lpstr>Herramientas Utilizadas</vt:lpstr>
      <vt:lpstr>Modelo de Negocio</vt:lpstr>
      <vt:lpstr>DER </vt:lpstr>
      <vt:lpstr>Diagrama de Caso de Uso Mantenimiento y Seguridad</vt:lpstr>
      <vt:lpstr>Diagrama de Caso de Uso Entrada y Salida de Vehículos</vt:lpstr>
      <vt:lpstr>Prototipos</vt:lpstr>
      <vt:lpstr>Conclusión</vt:lpstr>
    </vt:vector>
  </TitlesOfParts>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Integrantes: Lic. Miguel Angel Villalba Cabañas Lic. Marco Álvarez Pereira</dc:title>
  <dc:creator>Marco Alvarez</dc:creator>
  <cp:lastModifiedBy>Mike</cp:lastModifiedBy>
  <cp:revision>11</cp:revision>
  <dcterms:created xsi:type="dcterms:W3CDTF">2020-12-19T02:19:01Z</dcterms:created>
  <dcterms:modified xsi:type="dcterms:W3CDTF">2020-12-19T14:50:09Z</dcterms:modified>
</cp:coreProperties>
</file>