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Dosis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Fredoka One"/>
      <p:regular r:id="rId31"/>
    </p:embeddedFont>
    <p:embeddedFont>
      <p:font typeface="Philosopher"/>
      <p:regular r:id="rId32"/>
      <p:bold r:id="rId33"/>
      <p:italic r:id="rId34"/>
      <p:boldItalic r:id="rId35"/>
    </p:embeddedFont>
    <p:embeddedFont>
      <p:font typeface="Dosis ExtraLight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osis-bold.fntdata"/><Relationship Id="rId25" Type="http://schemas.openxmlformats.org/officeDocument/2006/relationships/font" Target="fonts/Dosis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redokaOne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Philosopher-bold.fntdata"/><Relationship Id="rId10" Type="http://schemas.openxmlformats.org/officeDocument/2006/relationships/slide" Target="slides/slide5.xml"/><Relationship Id="rId32" Type="http://schemas.openxmlformats.org/officeDocument/2006/relationships/font" Target="fonts/Philosopher-regular.fntdata"/><Relationship Id="rId13" Type="http://schemas.openxmlformats.org/officeDocument/2006/relationships/slide" Target="slides/slide8.xml"/><Relationship Id="rId35" Type="http://schemas.openxmlformats.org/officeDocument/2006/relationships/font" Target="fonts/Philosopher-boldItalic.fntdata"/><Relationship Id="rId12" Type="http://schemas.openxmlformats.org/officeDocument/2006/relationships/slide" Target="slides/slide7.xml"/><Relationship Id="rId34" Type="http://schemas.openxmlformats.org/officeDocument/2006/relationships/font" Target="fonts/Philosopher-italic.fntdata"/><Relationship Id="rId15" Type="http://schemas.openxmlformats.org/officeDocument/2006/relationships/slide" Target="slides/slide10.xml"/><Relationship Id="rId37" Type="http://schemas.openxmlformats.org/officeDocument/2006/relationships/font" Target="fonts/DosisExtraLight-bold.fntdata"/><Relationship Id="rId14" Type="http://schemas.openxmlformats.org/officeDocument/2006/relationships/slide" Target="slides/slide9.xml"/><Relationship Id="rId36" Type="http://schemas.openxmlformats.org/officeDocument/2006/relationships/font" Target="fonts/DosisExtraLight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d343680b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d343680b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d343680b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d343680b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343680b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d343680b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d343680b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d343680b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d343680b3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d343680b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d343680b3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d343680b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d343680b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d343680b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2e4d0fe7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2e4d0fe7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2e25380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2e25380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2e4d0fe7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2e4d0fe7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d343680b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d343680b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343680b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d343680b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d343680b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d343680b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d343680b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d343680b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d343680b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d343680b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d343680b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d343680b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d343680b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d343680b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d343680b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d343680b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525276"/>
            <a:ext cx="8222100" cy="10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800">
                <a:latin typeface="Philosopher"/>
                <a:ea typeface="Philosopher"/>
                <a:cs typeface="Philosopher"/>
                <a:sym typeface="Philosopher"/>
              </a:rPr>
              <a:t>Whale</a:t>
            </a:r>
            <a:r>
              <a:rPr b="1" lang="es-419" sz="4800">
                <a:latin typeface="Philosopher"/>
                <a:ea typeface="Philosopher"/>
                <a:cs typeface="Philosopher"/>
                <a:sym typeface="Philosopher"/>
              </a:rPr>
              <a:t> &amp; Jaguar</a:t>
            </a:r>
            <a:endParaRPr b="1" sz="4800"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Philosopher"/>
                <a:ea typeface="Philosopher"/>
                <a:cs typeface="Philosopher"/>
                <a:sym typeface="Philosopher"/>
              </a:rPr>
              <a:t>Ing. </a:t>
            </a:r>
            <a:r>
              <a:rPr lang="es-419">
                <a:latin typeface="Philosopher"/>
                <a:ea typeface="Philosopher"/>
                <a:cs typeface="Philosopher"/>
                <a:sym typeface="Philosopher"/>
              </a:rPr>
              <a:t>Miguel Angel Saavedra Ruíz</a:t>
            </a:r>
            <a:endParaRPr>
              <a:latin typeface="Philosopher"/>
              <a:ea typeface="Philosopher"/>
              <a:cs typeface="Philosopher"/>
              <a:sym typeface="Philosop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/>
          <p:nvPr/>
        </p:nvSpPr>
        <p:spPr>
          <a:xfrm>
            <a:off x="216275" y="142150"/>
            <a:ext cx="539100" cy="518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</a:rPr>
              <a:t>3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450" y="860950"/>
            <a:ext cx="7478099" cy="358651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>
            <p:ph type="title"/>
          </p:nvPr>
        </p:nvSpPr>
        <p:spPr>
          <a:xfrm>
            <a:off x="1070650" y="357825"/>
            <a:ext cx="74781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¡Autores comparten un estilo de escritura similar!</a:t>
            </a:r>
            <a:endParaRPr sz="2000">
              <a:solidFill>
                <a:srgbClr val="000000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16950" y="4775375"/>
            <a:ext cx="9144000" cy="17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 txBox="1"/>
          <p:nvPr>
            <p:ph type="title"/>
          </p:nvPr>
        </p:nvSpPr>
        <p:spPr>
          <a:xfrm>
            <a:off x="2417750" y="4446875"/>
            <a:ext cx="4240200" cy="4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Imagen 7. Palabras en común de autores del dataset Fuente: Autor,2020.</a:t>
            </a:r>
            <a:endParaRPr sz="1000">
              <a:solidFill>
                <a:srgbClr val="000000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/>
          <p:nvPr/>
        </p:nvSpPr>
        <p:spPr>
          <a:xfrm>
            <a:off x="216275" y="142150"/>
            <a:ext cx="539100" cy="518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</a:rPr>
              <a:t>3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125" y="994225"/>
            <a:ext cx="5188750" cy="351787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/>
          <p:nvPr>
            <p:ph type="title"/>
          </p:nvPr>
        </p:nvSpPr>
        <p:spPr>
          <a:xfrm>
            <a:off x="5607650" y="1561575"/>
            <a:ext cx="3379500" cy="24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El </a:t>
            </a:r>
            <a:r>
              <a:rPr lang="es-419" sz="17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gráfico</a:t>
            </a:r>
            <a:r>
              <a:rPr lang="es-419" sz="17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 </a:t>
            </a:r>
            <a:r>
              <a:rPr lang="es-419" sz="17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muestra</a:t>
            </a:r>
            <a:r>
              <a:rPr lang="es-419" sz="17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 que la palabra Trump es la  </a:t>
            </a:r>
            <a:r>
              <a:rPr lang="es-419" sz="17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más</a:t>
            </a:r>
            <a:r>
              <a:rPr lang="es-419" sz="17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 utilizada  por los 8 autores </a:t>
            </a:r>
            <a:r>
              <a:rPr lang="es-419" sz="17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más</a:t>
            </a:r>
            <a:r>
              <a:rPr lang="es-419" sz="17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 frecuentes del dataset, esto es debido a que la categoría predominante es </a:t>
            </a:r>
            <a:r>
              <a:rPr lang="es-419" sz="17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política</a:t>
            </a:r>
            <a:r>
              <a:rPr lang="es-419" sz="17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. </a:t>
            </a:r>
            <a:endParaRPr sz="1700">
              <a:solidFill>
                <a:srgbClr val="000000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16950" y="4775375"/>
            <a:ext cx="9144000" cy="17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 txBox="1"/>
          <p:nvPr>
            <p:ph type="title"/>
          </p:nvPr>
        </p:nvSpPr>
        <p:spPr>
          <a:xfrm>
            <a:off x="566125" y="4458700"/>
            <a:ext cx="4948800" cy="4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Imagen 8. Gráfico de barras de palabras </a:t>
            </a:r>
            <a:r>
              <a:rPr lang="es-419" sz="1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más</a:t>
            </a:r>
            <a:r>
              <a:rPr lang="es-419" sz="1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 frecuentes por autores Fuente: Autor,2020.</a:t>
            </a:r>
            <a:endParaRPr sz="1000">
              <a:solidFill>
                <a:srgbClr val="000000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/>
          <p:nvPr/>
        </p:nvSpPr>
        <p:spPr>
          <a:xfrm>
            <a:off x="216275" y="142150"/>
            <a:ext cx="539100" cy="518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</a:rPr>
              <a:t>4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84" name="Google Shape;184;p24"/>
          <p:cNvSpPr txBox="1"/>
          <p:nvPr>
            <p:ph type="title"/>
          </p:nvPr>
        </p:nvSpPr>
        <p:spPr>
          <a:xfrm>
            <a:off x="3830175" y="1205350"/>
            <a:ext cx="4904100" cy="31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Utilizando técnicas de inteligencia artificial (aprendizaje </a:t>
            </a:r>
            <a:r>
              <a:rPr lang="es-419" sz="17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automático) </a:t>
            </a:r>
            <a:r>
              <a:rPr lang="es-419" sz="17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 es posible crear automáticamente grupos de palabras  a partir de los textos del encabezado y  la descripción del dataset.</a:t>
            </a:r>
            <a:endParaRPr sz="1700">
              <a:solidFill>
                <a:srgbClr val="000000"/>
              </a:solidFill>
              <a:latin typeface="Philosopher"/>
              <a:ea typeface="Philosopher"/>
              <a:cs typeface="Philosopher"/>
              <a:sym typeface="Philosoph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Philosopher"/>
              <a:ea typeface="Philosopher"/>
              <a:cs typeface="Philosopher"/>
              <a:sym typeface="Philosoph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Dichos grupos </a:t>
            </a:r>
            <a:r>
              <a:rPr lang="es-419" sz="17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contendrán</a:t>
            </a:r>
            <a:r>
              <a:rPr lang="es-419" sz="17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 palabras similares entre </a:t>
            </a:r>
            <a:r>
              <a:rPr lang="es-419" sz="17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sí</a:t>
            </a:r>
            <a:r>
              <a:rPr lang="es-419" sz="17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, como es mostrado en el grupo N°1 </a:t>
            </a:r>
            <a:endParaRPr sz="1700">
              <a:solidFill>
                <a:srgbClr val="000000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1218525" y="687350"/>
            <a:ext cx="16572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latin typeface="Dosis"/>
                <a:ea typeface="Dosis"/>
                <a:cs typeface="Dosis"/>
                <a:sym typeface="Dosis"/>
              </a:rPr>
              <a:t>Grupo 0:</a:t>
            </a:r>
            <a:endParaRPr sz="3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1016075" y="1361075"/>
            <a:ext cx="936600" cy="288000"/>
          </a:xfrm>
          <a:prstGeom prst="rect">
            <a:avLst/>
          </a:prstGeom>
          <a:solidFill>
            <a:srgbClr val="86C6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Time</a:t>
            </a:r>
            <a:endParaRPr sz="17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2137850" y="1577550"/>
            <a:ext cx="936600" cy="288000"/>
          </a:xfrm>
          <a:prstGeom prst="rect">
            <a:avLst/>
          </a:prstGeom>
          <a:solidFill>
            <a:srgbClr val="6AEA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State</a:t>
            </a:r>
            <a:endParaRPr sz="17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1016075" y="1949050"/>
            <a:ext cx="9366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Know</a:t>
            </a:r>
            <a:endParaRPr sz="17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2137850" y="2237038"/>
            <a:ext cx="936600" cy="288000"/>
          </a:xfrm>
          <a:prstGeom prst="rect">
            <a:avLst/>
          </a:prstGeom>
          <a:solidFill>
            <a:srgbClr val="D994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Like</a:t>
            </a:r>
            <a:endParaRPr sz="17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1016075" y="2612338"/>
            <a:ext cx="936600" cy="28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Come</a:t>
            </a:r>
            <a:endParaRPr sz="17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2137850" y="2896550"/>
            <a:ext cx="936600" cy="288000"/>
          </a:xfrm>
          <a:prstGeom prst="rect">
            <a:avLst/>
          </a:prstGeom>
          <a:solidFill>
            <a:srgbClr val="A3BC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Years</a:t>
            </a:r>
            <a:endParaRPr sz="17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1016075" y="3794825"/>
            <a:ext cx="936600" cy="28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News</a:t>
            </a:r>
            <a:endParaRPr sz="17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2137850" y="4145950"/>
            <a:ext cx="936600" cy="288000"/>
          </a:xfrm>
          <a:prstGeom prst="rect">
            <a:avLst/>
          </a:prstGeom>
          <a:solidFill>
            <a:srgbClr val="BAF1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Want</a:t>
            </a:r>
            <a:endParaRPr sz="17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2137850" y="3556050"/>
            <a:ext cx="936600" cy="28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Star</a:t>
            </a:r>
            <a:endParaRPr sz="17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16075" y="3235150"/>
            <a:ext cx="936600" cy="288000"/>
          </a:xfrm>
          <a:prstGeom prst="rect">
            <a:avLst/>
          </a:prstGeom>
          <a:solidFill>
            <a:srgbClr val="FFC4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Day</a:t>
            </a:r>
            <a:endParaRPr sz="17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6950" y="4775375"/>
            <a:ext cx="9144000" cy="17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idx="4294967295" type="title"/>
          </p:nvPr>
        </p:nvSpPr>
        <p:spPr>
          <a:xfrm>
            <a:off x="478850" y="694250"/>
            <a:ext cx="8424900" cy="1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A partir de los 10 grupos generados por el algoritmo se crean manualmente nuevas etiquetas utilizando la idea central de cada grupo de palabras. </a:t>
            </a:r>
            <a:endParaRPr sz="1700">
              <a:solidFill>
                <a:srgbClr val="000000"/>
              </a:solidFill>
              <a:latin typeface="Philosopher"/>
              <a:ea typeface="Philosopher"/>
              <a:cs typeface="Philosopher"/>
              <a:sym typeface="Philosophe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Philosopher"/>
              <a:ea typeface="Philosopher"/>
              <a:cs typeface="Philosopher"/>
              <a:sym typeface="Philosophe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Estas nuevas etiquetas </a:t>
            </a:r>
            <a:r>
              <a:rPr lang="es-419" sz="17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pueden</a:t>
            </a:r>
            <a:r>
              <a:rPr lang="es-419" sz="17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 ser usadas para categorizar mejor el dataset y mejorar el desempeño de </a:t>
            </a:r>
            <a:r>
              <a:rPr lang="es-419" sz="17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algoritmos</a:t>
            </a:r>
            <a:r>
              <a:rPr lang="es-419" sz="17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 de </a:t>
            </a:r>
            <a:r>
              <a:rPr lang="es-419" sz="17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inteligencia</a:t>
            </a:r>
            <a:r>
              <a:rPr lang="es-419" sz="17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 artificial</a:t>
            </a:r>
            <a:endParaRPr sz="1700">
              <a:solidFill>
                <a:srgbClr val="000000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216275" y="142150"/>
            <a:ext cx="539100" cy="518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</a:rPr>
              <a:t>4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2504600" y="2743125"/>
            <a:ext cx="1031100" cy="288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0: ‘Desire’</a:t>
            </a:r>
            <a:endParaRPr sz="17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2504600" y="3121500"/>
            <a:ext cx="1031100" cy="288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1: ‘Health’</a:t>
            </a:r>
            <a:endParaRPr sz="17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2504600" y="3524500"/>
            <a:ext cx="1031100" cy="288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2: ‘State’</a:t>
            </a:r>
            <a:endParaRPr sz="17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2504600" y="3927500"/>
            <a:ext cx="1031100" cy="288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3: ‘Family’</a:t>
            </a:r>
            <a:endParaRPr sz="17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2504550" y="4282125"/>
            <a:ext cx="1227600" cy="370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4: ‘Violence’</a:t>
            </a:r>
            <a:endParaRPr sz="17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6681325" y="2719825"/>
            <a:ext cx="1121400" cy="288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5: ‘Leisure’</a:t>
            </a:r>
            <a:endParaRPr sz="17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09" name="Google Shape;209;p25"/>
          <p:cNvSpPr/>
          <p:nvPr/>
        </p:nvSpPr>
        <p:spPr>
          <a:xfrm>
            <a:off x="6681325" y="3901550"/>
            <a:ext cx="936600" cy="288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8. ‘News’</a:t>
            </a:r>
            <a:endParaRPr sz="17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0" name="Google Shape;210;p25"/>
          <p:cNvSpPr/>
          <p:nvPr/>
        </p:nvSpPr>
        <p:spPr>
          <a:xfrm>
            <a:off x="6681325" y="4303225"/>
            <a:ext cx="1121400" cy="288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9: ‘Young’</a:t>
            </a:r>
            <a:endParaRPr sz="17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6681325" y="3499875"/>
            <a:ext cx="1121400" cy="288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7. ‘Culture’</a:t>
            </a:r>
            <a:endParaRPr sz="17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6681350" y="3109850"/>
            <a:ext cx="1421100" cy="288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6: ‘Diplomacy’ </a:t>
            </a:r>
            <a:endParaRPr sz="17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108450" y="4282113"/>
            <a:ext cx="936600" cy="314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Grupo 9</a:t>
            </a:r>
            <a:endParaRPr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108450" y="3886163"/>
            <a:ext cx="936600" cy="314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Grupo 8</a:t>
            </a:r>
            <a:endParaRPr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5108450" y="3490200"/>
            <a:ext cx="936600" cy="314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Grupo 7</a:t>
            </a:r>
            <a:endParaRPr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5108450" y="3092475"/>
            <a:ext cx="936600" cy="314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Grupo 6</a:t>
            </a:r>
            <a:endParaRPr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5108450" y="2691238"/>
            <a:ext cx="936600" cy="314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Grupo 5</a:t>
            </a:r>
            <a:endParaRPr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885450" y="4310250"/>
            <a:ext cx="936600" cy="314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Grupo 4</a:t>
            </a:r>
            <a:endParaRPr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885450" y="3914300"/>
            <a:ext cx="936600" cy="314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Grupo 3</a:t>
            </a:r>
            <a:endParaRPr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885450" y="3518338"/>
            <a:ext cx="936600" cy="314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Grupo 2</a:t>
            </a:r>
            <a:endParaRPr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885450" y="3120613"/>
            <a:ext cx="936600" cy="314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Grupo 1</a:t>
            </a:r>
            <a:endParaRPr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885450" y="2719375"/>
            <a:ext cx="936600" cy="314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Grupo 0</a:t>
            </a:r>
            <a:endParaRPr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223" name="Google Shape;223;p25"/>
          <p:cNvCxnSpPr>
            <a:stCxn id="222" idx="3"/>
            <a:endCxn id="203" idx="1"/>
          </p:cNvCxnSpPr>
          <p:nvPr/>
        </p:nvCxnSpPr>
        <p:spPr>
          <a:xfrm>
            <a:off x="1822050" y="2876575"/>
            <a:ext cx="682500" cy="10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5"/>
          <p:cNvCxnSpPr>
            <a:endCxn id="204" idx="1"/>
          </p:cNvCxnSpPr>
          <p:nvPr/>
        </p:nvCxnSpPr>
        <p:spPr>
          <a:xfrm flipH="1" rot="10800000">
            <a:off x="1822100" y="3265500"/>
            <a:ext cx="682500" cy="12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5"/>
          <p:cNvCxnSpPr>
            <a:stCxn id="220" idx="3"/>
            <a:endCxn id="205" idx="1"/>
          </p:cNvCxnSpPr>
          <p:nvPr/>
        </p:nvCxnSpPr>
        <p:spPr>
          <a:xfrm flipH="1" rot="10800000">
            <a:off x="1822050" y="3668638"/>
            <a:ext cx="6825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5"/>
          <p:cNvCxnSpPr>
            <a:stCxn id="219" idx="3"/>
            <a:endCxn id="206" idx="1"/>
          </p:cNvCxnSpPr>
          <p:nvPr/>
        </p:nvCxnSpPr>
        <p:spPr>
          <a:xfrm>
            <a:off x="1822050" y="4071500"/>
            <a:ext cx="682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5"/>
          <p:cNvCxnSpPr>
            <a:stCxn id="217" idx="3"/>
            <a:endCxn id="208" idx="1"/>
          </p:cNvCxnSpPr>
          <p:nvPr/>
        </p:nvCxnSpPr>
        <p:spPr>
          <a:xfrm>
            <a:off x="6045050" y="2848438"/>
            <a:ext cx="636300" cy="15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5"/>
          <p:cNvCxnSpPr>
            <a:stCxn id="216" idx="3"/>
            <a:endCxn id="212" idx="1"/>
          </p:cNvCxnSpPr>
          <p:nvPr/>
        </p:nvCxnSpPr>
        <p:spPr>
          <a:xfrm>
            <a:off x="6045050" y="3249675"/>
            <a:ext cx="636300" cy="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5"/>
          <p:cNvCxnSpPr>
            <a:stCxn id="215" idx="3"/>
            <a:endCxn id="211" idx="1"/>
          </p:cNvCxnSpPr>
          <p:nvPr/>
        </p:nvCxnSpPr>
        <p:spPr>
          <a:xfrm flipH="1" rot="10800000">
            <a:off x="6045050" y="3643800"/>
            <a:ext cx="636300" cy="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5"/>
          <p:cNvCxnSpPr>
            <a:stCxn id="214" idx="3"/>
            <a:endCxn id="209" idx="1"/>
          </p:cNvCxnSpPr>
          <p:nvPr/>
        </p:nvCxnSpPr>
        <p:spPr>
          <a:xfrm>
            <a:off x="6045050" y="4043363"/>
            <a:ext cx="636300" cy="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5"/>
          <p:cNvCxnSpPr>
            <a:stCxn id="213" idx="3"/>
            <a:endCxn id="210" idx="1"/>
          </p:cNvCxnSpPr>
          <p:nvPr/>
        </p:nvCxnSpPr>
        <p:spPr>
          <a:xfrm>
            <a:off x="6045050" y="4439313"/>
            <a:ext cx="636300" cy="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5"/>
          <p:cNvSpPr/>
          <p:nvPr/>
        </p:nvSpPr>
        <p:spPr>
          <a:xfrm>
            <a:off x="16950" y="4775375"/>
            <a:ext cx="9144000" cy="17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" name="Google Shape;233;p25"/>
          <p:cNvCxnSpPr>
            <a:stCxn id="218" idx="3"/>
            <a:endCxn id="207" idx="1"/>
          </p:cNvCxnSpPr>
          <p:nvPr/>
        </p:nvCxnSpPr>
        <p:spPr>
          <a:xfrm>
            <a:off x="1822050" y="4467450"/>
            <a:ext cx="682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/>
          <p:nvPr/>
        </p:nvSpPr>
        <p:spPr>
          <a:xfrm>
            <a:off x="216275" y="142150"/>
            <a:ext cx="539100" cy="518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</a:rPr>
              <a:t>4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700" y="308375"/>
            <a:ext cx="6149876" cy="421862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6"/>
          <p:cNvSpPr txBox="1"/>
          <p:nvPr>
            <p:ph type="title"/>
          </p:nvPr>
        </p:nvSpPr>
        <p:spPr>
          <a:xfrm>
            <a:off x="292000" y="1000800"/>
            <a:ext cx="2498700" cy="3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A partir de ello, se crea un mapa de interacción entre las palabras. Se puede observar cómo las nuevas etiquetas se relacionan con las categorías de las noticias.</a:t>
            </a:r>
            <a:endParaRPr sz="1500">
              <a:solidFill>
                <a:srgbClr val="000000"/>
              </a:solidFill>
              <a:latin typeface="Philosopher"/>
              <a:ea typeface="Philosopher"/>
              <a:cs typeface="Philosopher"/>
              <a:sym typeface="Philosopher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Philosopher"/>
              <a:ea typeface="Philosopher"/>
              <a:cs typeface="Philosopher"/>
              <a:sym typeface="Philosopher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Por ejemplo, News se relaciona con Politics</a:t>
            </a:r>
            <a:endParaRPr b="1" sz="1500">
              <a:solidFill>
                <a:srgbClr val="000000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pic>
        <p:nvPicPr>
          <p:cNvPr id="241" name="Google Shape;241;p26"/>
          <p:cNvPicPr preferRelativeResize="0"/>
          <p:nvPr/>
        </p:nvPicPr>
        <p:blipFill rotWithShape="1">
          <a:blip r:embed="rId3">
            <a:alphaModFix/>
          </a:blip>
          <a:srcRect b="84626" l="91852" r="0" t="0"/>
          <a:stretch/>
        </p:blipFill>
        <p:spPr>
          <a:xfrm>
            <a:off x="7378475" y="213775"/>
            <a:ext cx="1621227" cy="205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6"/>
          <p:cNvSpPr/>
          <p:nvPr/>
        </p:nvSpPr>
        <p:spPr>
          <a:xfrm>
            <a:off x="16950" y="4775375"/>
            <a:ext cx="9144000" cy="17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6"/>
          <p:cNvSpPr txBox="1"/>
          <p:nvPr>
            <p:ph type="title"/>
          </p:nvPr>
        </p:nvSpPr>
        <p:spPr>
          <a:xfrm>
            <a:off x="4085525" y="4527000"/>
            <a:ext cx="4240200" cy="4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Imagen 9.. Gráfico de interacción entre palabras Fuente: Autor,2020.</a:t>
            </a:r>
            <a:endParaRPr sz="1000">
              <a:solidFill>
                <a:srgbClr val="000000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/>
          <p:nvPr/>
        </p:nvSpPr>
        <p:spPr>
          <a:xfrm>
            <a:off x="216275" y="142150"/>
            <a:ext cx="539100" cy="518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</a:rPr>
              <a:t>5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473175" y="977150"/>
            <a:ext cx="83598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Philosopher"/>
                <a:ea typeface="Philosopher"/>
                <a:cs typeface="Philosopher"/>
                <a:sym typeface="Philosopher"/>
              </a:rPr>
              <a:t>También es posible caracterizar el dataset con únicamente la descripción de la noticia sin necesidad de incluir el encabezado, sin embargo se espera que el </a:t>
            </a:r>
            <a:r>
              <a:rPr lang="es-419" sz="1800">
                <a:latin typeface="Philosopher"/>
                <a:ea typeface="Philosopher"/>
                <a:cs typeface="Philosopher"/>
                <a:sym typeface="Philosopher"/>
              </a:rPr>
              <a:t>modelo</a:t>
            </a:r>
            <a:r>
              <a:rPr lang="es-419" sz="1800">
                <a:latin typeface="Philosopher"/>
                <a:ea typeface="Philosopher"/>
                <a:cs typeface="Philosopher"/>
                <a:sym typeface="Philosopher"/>
              </a:rPr>
              <a:t> neuronal no se desempeñe tan bien como el que tenia mas información de texto</a:t>
            </a:r>
            <a:endParaRPr sz="1800"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250" name="Google Shape;250;p27"/>
          <p:cNvSpPr txBox="1"/>
          <p:nvPr>
            <p:ph type="title"/>
          </p:nvPr>
        </p:nvSpPr>
        <p:spPr>
          <a:xfrm>
            <a:off x="6352550" y="2571750"/>
            <a:ext cx="1777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Categoría</a:t>
            </a:r>
            <a:endParaRPr>
              <a:solidFill>
                <a:srgbClr val="000000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251" name="Google Shape;251;p27"/>
          <p:cNvSpPr txBox="1"/>
          <p:nvPr/>
        </p:nvSpPr>
        <p:spPr>
          <a:xfrm>
            <a:off x="743725" y="3179550"/>
            <a:ext cx="3385800" cy="1246200"/>
          </a:xfrm>
          <a:prstGeom prst="rect">
            <a:avLst/>
          </a:prstGeom>
          <a:solidFill>
            <a:srgbClr val="F1C232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"Friday morning, September 7th, we'll announce the results! Wednesday, September 5th at 12:00 am Eastern, Round Two begins"</a:t>
            </a:r>
            <a:endParaRPr sz="180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252" name="Google Shape;252;p27"/>
          <p:cNvSpPr txBox="1"/>
          <p:nvPr/>
        </p:nvSpPr>
        <p:spPr>
          <a:xfrm>
            <a:off x="5966300" y="3266400"/>
            <a:ext cx="2550000" cy="10725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rPr>
              <a:t>"FOOD &amp; DRINK"</a:t>
            </a:r>
            <a:endParaRPr sz="3000">
              <a:solidFill>
                <a:srgbClr val="FFFFFF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53" name="Google Shape;253;p27"/>
          <p:cNvSpPr txBox="1"/>
          <p:nvPr>
            <p:ph type="title"/>
          </p:nvPr>
        </p:nvSpPr>
        <p:spPr>
          <a:xfrm>
            <a:off x="1216525" y="2571750"/>
            <a:ext cx="2287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Texto</a:t>
            </a:r>
            <a:endParaRPr>
              <a:solidFill>
                <a:srgbClr val="000000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cxnSp>
        <p:nvCxnSpPr>
          <p:cNvPr id="254" name="Google Shape;254;p27"/>
          <p:cNvCxnSpPr>
            <a:stCxn id="251" idx="3"/>
            <a:endCxn id="252" idx="1"/>
          </p:cNvCxnSpPr>
          <p:nvPr/>
        </p:nvCxnSpPr>
        <p:spPr>
          <a:xfrm>
            <a:off x="4129525" y="3802650"/>
            <a:ext cx="18369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27"/>
          <p:cNvSpPr/>
          <p:nvPr/>
        </p:nvSpPr>
        <p:spPr>
          <a:xfrm>
            <a:off x="16950" y="4775375"/>
            <a:ext cx="9144000" cy="17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/>
          <p:nvPr/>
        </p:nvSpPr>
        <p:spPr>
          <a:xfrm>
            <a:off x="216275" y="142150"/>
            <a:ext cx="539100" cy="518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</a:rPr>
              <a:t>5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261" name="Google Shape;2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988" y="782775"/>
            <a:ext cx="6990025" cy="357794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8"/>
          <p:cNvSpPr txBox="1"/>
          <p:nvPr/>
        </p:nvSpPr>
        <p:spPr>
          <a:xfrm>
            <a:off x="1541700" y="218650"/>
            <a:ext cx="59526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3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Palabras más usadas al describir una noticia</a:t>
            </a:r>
            <a:endParaRPr b="1" sz="2300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263" name="Google Shape;263;p28"/>
          <p:cNvSpPr/>
          <p:nvPr/>
        </p:nvSpPr>
        <p:spPr>
          <a:xfrm>
            <a:off x="16950" y="4775375"/>
            <a:ext cx="9144000" cy="17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8"/>
          <p:cNvSpPr txBox="1"/>
          <p:nvPr>
            <p:ph type="title"/>
          </p:nvPr>
        </p:nvSpPr>
        <p:spPr>
          <a:xfrm>
            <a:off x="2223150" y="4423525"/>
            <a:ext cx="4551600" cy="4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Imagen 10. Palabras más utilizadas al describir una noticia  Fuente: Autor,2020.</a:t>
            </a:r>
            <a:endParaRPr sz="1000">
              <a:solidFill>
                <a:srgbClr val="000000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925" y="46725"/>
            <a:ext cx="3695401" cy="4929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9"/>
          <p:cNvSpPr txBox="1"/>
          <p:nvPr>
            <p:ph type="title"/>
          </p:nvPr>
        </p:nvSpPr>
        <p:spPr>
          <a:xfrm>
            <a:off x="4832300" y="721975"/>
            <a:ext cx="4083300" cy="31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F3F3F3"/>
                </a:solidFill>
                <a:latin typeface="Philosopher"/>
                <a:ea typeface="Philosopher"/>
                <a:cs typeface="Philosopher"/>
                <a:sym typeface="Philosopher"/>
              </a:rPr>
              <a:t>Utilizando solo el texto de la descripción es posible entrenar una red neuronal capaz de clasificar la categoría de las noticias con una </a:t>
            </a:r>
            <a:r>
              <a:rPr b="1" lang="es-419" sz="1700">
                <a:solidFill>
                  <a:srgbClr val="F3F3F3"/>
                </a:solidFill>
                <a:latin typeface="Philosopher"/>
                <a:ea typeface="Philosopher"/>
                <a:cs typeface="Philosopher"/>
                <a:sym typeface="Philosopher"/>
              </a:rPr>
              <a:t>precisión del 43%</a:t>
            </a:r>
            <a:endParaRPr b="1" sz="1700">
              <a:solidFill>
                <a:srgbClr val="F3F3F3"/>
              </a:solidFill>
              <a:latin typeface="Philosopher"/>
              <a:ea typeface="Philosopher"/>
              <a:cs typeface="Philosopher"/>
              <a:sym typeface="Philosop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3F3F3"/>
              </a:solidFill>
              <a:latin typeface="Philosopher"/>
              <a:ea typeface="Philosopher"/>
              <a:cs typeface="Philosopher"/>
              <a:sym typeface="Philosop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F3F3F3"/>
                </a:solidFill>
                <a:latin typeface="Philosopher"/>
                <a:ea typeface="Philosopher"/>
                <a:cs typeface="Philosopher"/>
                <a:sym typeface="Philosopher"/>
              </a:rPr>
              <a:t>Como era de esperarse el modelo no funciona igual el que </a:t>
            </a:r>
            <a:r>
              <a:rPr lang="es-419" sz="1700">
                <a:solidFill>
                  <a:srgbClr val="F3F3F3"/>
                </a:solidFill>
                <a:latin typeface="Philosopher"/>
                <a:ea typeface="Philosopher"/>
                <a:cs typeface="Philosopher"/>
                <a:sym typeface="Philosopher"/>
              </a:rPr>
              <a:t>usó</a:t>
            </a:r>
            <a:r>
              <a:rPr lang="es-419" sz="1700">
                <a:solidFill>
                  <a:srgbClr val="F3F3F3"/>
                </a:solidFill>
                <a:latin typeface="Philosopher"/>
                <a:ea typeface="Philosopher"/>
                <a:cs typeface="Philosopher"/>
                <a:sym typeface="Philosopher"/>
              </a:rPr>
              <a:t> el texto del encabezado (</a:t>
            </a:r>
            <a:r>
              <a:rPr lang="es-419" sz="1700">
                <a:solidFill>
                  <a:srgbClr val="F3F3F3"/>
                </a:solidFill>
                <a:latin typeface="Philosopher"/>
                <a:ea typeface="Philosopher"/>
                <a:cs typeface="Philosopher"/>
                <a:sym typeface="Philosopher"/>
              </a:rPr>
              <a:t>más</a:t>
            </a:r>
            <a:r>
              <a:rPr lang="es-419" sz="1700">
                <a:solidFill>
                  <a:srgbClr val="F3F3F3"/>
                </a:solidFill>
                <a:latin typeface="Philosopher"/>
                <a:ea typeface="Philosopher"/>
                <a:cs typeface="Philosopher"/>
                <a:sym typeface="Philosopher"/>
              </a:rPr>
              <a:t> información)</a:t>
            </a:r>
            <a:endParaRPr sz="1700">
              <a:solidFill>
                <a:srgbClr val="F3F3F3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271" name="Google Shape;271;p29"/>
          <p:cNvSpPr/>
          <p:nvPr/>
        </p:nvSpPr>
        <p:spPr>
          <a:xfrm>
            <a:off x="216275" y="142150"/>
            <a:ext cx="539100" cy="518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</a:rPr>
              <a:t>5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72" name="Google Shape;272;p29"/>
          <p:cNvSpPr txBox="1"/>
          <p:nvPr>
            <p:ph type="title"/>
          </p:nvPr>
        </p:nvSpPr>
        <p:spPr>
          <a:xfrm>
            <a:off x="393475" y="4666100"/>
            <a:ext cx="40203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Imagen 11. Precisión individual por </a:t>
            </a:r>
            <a:r>
              <a:rPr lang="es-419" sz="1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categoría</a:t>
            </a:r>
            <a:r>
              <a:rPr lang="es-419" sz="1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 </a:t>
            </a:r>
            <a:r>
              <a:rPr lang="es-419" sz="1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utilizando</a:t>
            </a:r>
            <a:r>
              <a:rPr lang="es-419" sz="1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 solo la descripción  Fuente: Autor,2020.</a:t>
            </a:r>
            <a:endParaRPr sz="1000">
              <a:solidFill>
                <a:srgbClr val="000000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/>
          <p:nvPr>
            <p:ph idx="1" type="body"/>
          </p:nvPr>
        </p:nvSpPr>
        <p:spPr>
          <a:xfrm>
            <a:off x="311700" y="1229875"/>
            <a:ext cx="85206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7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El punto N°6 no se </a:t>
            </a:r>
            <a:r>
              <a:rPr lang="es-419" sz="17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resolvió</a:t>
            </a:r>
            <a:r>
              <a:rPr lang="es-419" sz="17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, sin embargo, en el notebook se dan ideas de como solucionarlo.</a:t>
            </a:r>
            <a:endParaRPr sz="1700">
              <a:solidFill>
                <a:srgbClr val="000000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216275" y="142150"/>
            <a:ext cx="539100" cy="518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</a:rPr>
              <a:t>6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latin typeface="Philosopher"/>
                <a:ea typeface="Philosopher"/>
                <a:cs typeface="Philosopher"/>
                <a:sym typeface="Philosopher"/>
              </a:rPr>
              <a:t>Muchas gracias por su atención</a:t>
            </a:r>
            <a:endParaRPr sz="5000">
              <a:latin typeface="Philosopher"/>
              <a:ea typeface="Philosopher"/>
              <a:cs typeface="Philosopher"/>
              <a:sym typeface="Philosop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Philosopher"/>
                <a:ea typeface="Philosopher"/>
                <a:cs typeface="Philosopher"/>
                <a:sym typeface="Philosopher"/>
              </a:rPr>
              <a:t>Contenido</a:t>
            </a:r>
            <a:endParaRPr b="1"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29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hilosopher"/>
              <a:buAutoNum type="arabicPeriod"/>
            </a:pPr>
            <a:r>
              <a:rPr lang="es-419">
                <a:latin typeface="Philosopher"/>
                <a:ea typeface="Philosopher"/>
                <a:cs typeface="Philosopher"/>
                <a:sym typeface="Philosopher"/>
              </a:rPr>
              <a:t>¿Se pueden catalogar las noticias con la descripción y los titulares? Compara tu clasificación con las categorías incluidas en el set de datos.</a:t>
            </a:r>
            <a:endParaRPr>
              <a:latin typeface="Philosopher"/>
              <a:ea typeface="Philosopher"/>
              <a:cs typeface="Philosopher"/>
              <a:sym typeface="Philosop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hilosopher"/>
              <a:buAutoNum type="arabicPeriod"/>
            </a:pPr>
            <a:r>
              <a:rPr lang="es-419">
                <a:latin typeface="Philosopher"/>
                <a:ea typeface="Philosopher"/>
                <a:cs typeface="Philosopher"/>
                <a:sym typeface="Philosopher"/>
              </a:rPr>
              <a:t>¿Existen estilos de escritura asociados a cada categoría?</a:t>
            </a:r>
            <a:endParaRPr>
              <a:latin typeface="Philosopher"/>
              <a:ea typeface="Philosopher"/>
              <a:cs typeface="Philosopher"/>
              <a:sym typeface="Philosop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hilosopher"/>
              <a:buAutoNum type="arabicPeriod"/>
            </a:pPr>
            <a:r>
              <a:rPr lang="es-419">
                <a:latin typeface="Philosopher"/>
                <a:ea typeface="Philosopher"/>
                <a:cs typeface="Philosopher"/>
                <a:sym typeface="Philosopher"/>
              </a:rPr>
              <a:t>¿Qué se pueden decir de los autores a partir de los datos?</a:t>
            </a:r>
            <a:endParaRPr>
              <a:latin typeface="Philosopher"/>
              <a:ea typeface="Philosopher"/>
              <a:cs typeface="Philosopher"/>
              <a:sym typeface="Philosop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hilosopher"/>
              <a:buAutoNum type="arabicPeriod"/>
            </a:pPr>
            <a:r>
              <a:rPr lang="es-419">
                <a:latin typeface="Philosopher"/>
                <a:ea typeface="Philosopher"/>
                <a:cs typeface="Philosopher"/>
                <a:sym typeface="Philosopher"/>
              </a:rPr>
              <a:t>Ahora utilizando técnicas de aprendizaje no supervisado, trata de identificar temas, “protagonistas” u otras entidades de las noticias.</a:t>
            </a:r>
            <a:endParaRPr>
              <a:latin typeface="Philosopher"/>
              <a:ea typeface="Philosopher"/>
              <a:cs typeface="Philosopher"/>
              <a:sym typeface="Philosop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hilosopher"/>
              <a:buAutoNum type="arabicPeriod"/>
            </a:pPr>
            <a:r>
              <a:rPr lang="es-419">
                <a:latin typeface="Philosopher"/>
                <a:ea typeface="Philosopher"/>
                <a:cs typeface="Philosopher"/>
                <a:sym typeface="Philosopher"/>
              </a:rPr>
              <a:t>Basándote en el texto de la descripción corta, caracteriza este dataset.</a:t>
            </a:r>
            <a:endParaRPr>
              <a:latin typeface="Philosopher"/>
              <a:ea typeface="Philosopher"/>
              <a:cs typeface="Philosopher"/>
              <a:sym typeface="Philosop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hilosopher"/>
              <a:buAutoNum type="arabicPeriod"/>
            </a:pPr>
            <a:r>
              <a:rPr lang="es-419">
                <a:latin typeface="Philosopher"/>
                <a:ea typeface="Philosopher"/>
                <a:cs typeface="Philosopher"/>
                <a:sym typeface="Philosopher"/>
              </a:rPr>
              <a:t>¿</a:t>
            </a:r>
            <a:r>
              <a:rPr lang="es-419">
                <a:latin typeface="Philosopher"/>
                <a:ea typeface="Philosopher"/>
                <a:cs typeface="Philosopher"/>
                <a:sym typeface="Philosopher"/>
              </a:rPr>
              <a:t>Qué</a:t>
            </a:r>
            <a:r>
              <a:rPr lang="es-419">
                <a:latin typeface="Philosopher"/>
                <a:ea typeface="Philosopher"/>
                <a:cs typeface="Philosopher"/>
                <a:sym typeface="Philosopher"/>
              </a:rPr>
              <a:t> otra información útil se puede extraer de los datos?</a:t>
            </a:r>
            <a:endParaRPr>
              <a:latin typeface="Philosopher"/>
              <a:ea typeface="Philosopher"/>
              <a:cs typeface="Philosopher"/>
              <a:sym typeface="Philosop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21400" y="1186975"/>
            <a:ext cx="7535100" cy="19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Es interesante ver </a:t>
            </a:r>
            <a:r>
              <a:rPr lang="es-419" sz="24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cómo</a:t>
            </a:r>
            <a:r>
              <a:rPr lang="es-419" sz="24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 a </a:t>
            </a:r>
            <a:r>
              <a:rPr lang="es-419" sz="24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través</a:t>
            </a:r>
            <a:r>
              <a:rPr lang="es-419" sz="24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 de la </a:t>
            </a:r>
            <a:r>
              <a:rPr lang="es-419" sz="24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inteligencia</a:t>
            </a:r>
            <a:r>
              <a:rPr lang="es-419" sz="24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 </a:t>
            </a:r>
            <a:r>
              <a:rPr lang="es-419" sz="24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artificial</a:t>
            </a:r>
            <a:r>
              <a:rPr lang="es-419" sz="24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 se </a:t>
            </a:r>
            <a:r>
              <a:rPr lang="es-419" sz="24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puede</a:t>
            </a:r>
            <a:r>
              <a:rPr lang="es-419" sz="24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 catalogar noticias utilizando el texto provisto en descripciones y encabezado</a:t>
            </a:r>
            <a:endParaRPr sz="2400">
              <a:solidFill>
                <a:srgbClr val="000000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216275" y="142150"/>
            <a:ext cx="539100" cy="518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</a:rPr>
              <a:t>1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16950" y="4775375"/>
            <a:ext cx="9144000" cy="17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6305250" y="1186975"/>
            <a:ext cx="1777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Categoría</a:t>
            </a:r>
            <a:endParaRPr>
              <a:solidFill>
                <a:srgbClr val="000000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667525" y="3231350"/>
            <a:ext cx="3385800" cy="12462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"Friday morning, September 7th, we'll announce the results! Wednesday, September 5th at 12:00 am Eastern, Round Two begins"</a:t>
            </a:r>
            <a:endParaRPr sz="180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667525" y="1529350"/>
            <a:ext cx="3385800" cy="689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"The Best State Fair Food: A HuffPost Deathmatch"</a:t>
            </a:r>
            <a:endParaRPr sz="180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6036950" y="2188950"/>
            <a:ext cx="2550000" cy="10725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rPr>
              <a:t>"FOOD &amp; DRINK"</a:t>
            </a:r>
            <a:endParaRPr sz="3000">
              <a:solidFill>
                <a:srgbClr val="FFFFFF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cxnSp>
        <p:nvCxnSpPr>
          <p:cNvPr id="108" name="Google Shape;108;p16"/>
          <p:cNvCxnSpPr>
            <a:endCxn id="107" idx="1"/>
          </p:cNvCxnSpPr>
          <p:nvPr/>
        </p:nvCxnSpPr>
        <p:spPr>
          <a:xfrm>
            <a:off x="4053350" y="2139600"/>
            <a:ext cx="1983600" cy="585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30CF3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6"/>
          <p:cNvCxnSpPr>
            <a:stCxn id="105" idx="3"/>
            <a:endCxn id="107" idx="1"/>
          </p:cNvCxnSpPr>
          <p:nvPr/>
        </p:nvCxnSpPr>
        <p:spPr>
          <a:xfrm flipH="1" rot="10800000">
            <a:off x="4053325" y="2725250"/>
            <a:ext cx="1983600" cy="1129200"/>
          </a:xfrm>
          <a:prstGeom prst="curvedConnector3">
            <a:avLst>
              <a:gd fmla="val 50001" name="adj1"/>
            </a:avLst>
          </a:prstGeom>
          <a:noFill/>
          <a:ln cap="flat" cmpd="sng" w="38100">
            <a:solidFill>
              <a:srgbClr val="30CF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6"/>
          <p:cNvSpPr txBox="1"/>
          <p:nvPr>
            <p:ph type="title"/>
          </p:nvPr>
        </p:nvSpPr>
        <p:spPr>
          <a:xfrm>
            <a:off x="1216525" y="921550"/>
            <a:ext cx="2287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Encabezado</a:t>
            </a:r>
            <a:endParaRPr>
              <a:solidFill>
                <a:srgbClr val="000000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>
            <a:off x="1216525" y="2571750"/>
            <a:ext cx="2287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Descripción</a:t>
            </a:r>
            <a:endParaRPr>
              <a:solidFill>
                <a:srgbClr val="000000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216275" y="142150"/>
            <a:ext cx="539100" cy="518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</a:rPr>
              <a:t>1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16950" y="4775375"/>
            <a:ext cx="9144000" cy="17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216275" y="142150"/>
            <a:ext cx="539100" cy="518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</a:rPr>
              <a:t>1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19" name="Google Shape;119;p17"/>
          <p:cNvSpPr txBox="1"/>
          <p:nvPr>
            <p:ph type="title"/>
          </p:nvPr>
        </p:nvSpPr>
        <p:spPr>
          <a:xfrm>
            <a:off x="329375" y="4071750"/>
            <a:ext cx="45246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Base de datos: set de datos noticias, HuffPost 2012-2018</a:t>
            </a:r>
            <a:endParaRPr sz="1500">
              <a:solidFill>
                <a:srgbClr val="000000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800" y="248238"/>
            <a:ext cx="3848170" cy="40374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>
            <p:ph type="title"/>
          </p:nvPr>
        </p:nvSpPr>
        <p:spPr>
          <a:xfrm>
            <a:off x="503525" y="886400"/>
            <a:ext cx="4176300" cy="23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A través de herramientas de graficación se puede analizar el dataset y  observar que una gran cantidad de datos se agrupan en las </a:t>
            </a:r>
            <a:r>
              <a:rPr lang="es-419" sz="17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categorías</a:t>
            </a:r>
            <a:r>
              <a:rPr lang="es-419" sz="17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 de </a:t>
            </a:r>
            <a:r>
              <a:rPr b="1" lang="es-419" sz="1700">
                <a:latin typeface="Philosopher"/>
                <a:ea typeface="Philosopher"/>
                <a:cs typeface="Philosopher"/>
                <a:sym typeface="Philosopher"/>
              </a:rPr>
              <a:t>POLITICS</a:t>
            </a:r>
            <a:r>
              <a:rPr lang="es-419" sz="17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 y </a:t>
            </a:r>
            <a:r>
              <a:rPr b="1" lang="es-419" sz="1700">
                <a:solidFill>
                  <a:srgbClr val="FF9900"/>
                </a:solidFill>
                <a:latin typeface="Philosopher"/>
                <a:ea typeface="Philosopher"/>
                <a:cs typeface="Philosopher"/>
                <a:sym typeface="Philosopher"/>
              </a:rPr>
              <a:t>WELLNESS</a:t>
            </a:r>
            <a:endParaRPr b="1" sz="1700">
              <a:solidFill>
                <a:srgbClr val="FF9900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16950" y="4775375"/>
            <a:ext cx="9144000" cy="17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4919050" y="4356225"/>
            <a:ext cx="3736500" cy="3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Imagen 1. Number of news in each category Fuente: Autor, 2020.</a:t>
            </a:r>
            <a:endParaRPr sz="1000">
              <a:solidFill>
                <a:srgbClr val="000000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750" y="235275"/>
            <a:ext cx="4514300" cy="45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/>
          <p:nvPr/>
        </p:nvSpPr>
        <p:spPr>
          <a:xfrm>
            <a:off x="216275" y="142150"/>
            <a:ext cx="539100" cy="518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</a:rPr>
              <a:t>1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30" name="Google Shape;130;p18"/>
          <p:cNvSpPr txBox="1"/>
          <p:nvPr>
            <p:ph type="title"/>
          </p:nvPr>
        </p:nvSpPr>
        <p:spPr>
          <a:xfrm>
            <a:off x="4453950" y="1178050"/>
            <a:ext cx="4176300" cy="16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La </a:t>
            </a:r>
            <a:r>
              <a:rPr lang="es-419" sz="17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mayoría</a:t>
            </a:r>
            <a:r>
              <a:rPr lang="es-419" sz="17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 de los encabezados de las noticias del dataset se </a:t>
            </a:r>
            <a:r>
              <a:rPr lang="es-419" sz="17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encuentran</a:t>
            </a:r>
            <a:r>
              <a:rPr lang="es-419" sz="17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 con un texto comprendido en un </a:t>
            </a:r>
            <a:r>
              <a:rPr b="1" lang="es-419" sz="17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tamaño de 70 a 90 caracteres. </a:t>
            </a:r>
            <a:endParaRPr b="1" sz="1700">
              <a:solidFill>
                <a:srgbClr val="FF9900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16950" y="4775375"/>
            <a:ext cx="9144000" cy="17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 txBox="1"/>
          <p:nvPr>
            <p:ph type="title"/>
          </p:nvPr>
        </p:nvSpPr>
        <p:spPr>
          <a:xfrm>
            <a:off x="802675" y="4477175"/>
            <a:ext cx="3560700" cy="3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Imagen 2. Distribution for Headline </a:t>
            </a:r>
            <a:r>
              <a:rPr lang="es-419" sz="1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length</a:t>
            </a:r>
            <a:r>
              <a:rPr lang="es-419" sz="1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 Fuente: Autor,2020.</a:t>
            </a:r>
            <a:endParaRPr sz="1000">
              <a:solidFill>
                <a:srgbClr val="000000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950" y="-157375"/>
            <a:ext cx="3753876" cy="500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663" y="2105975"/>
            <a:ext cx="4315226" cy="247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>
            <p:ph type="title"/>
          </p:nvPr>
        </p:nvSpPr>
        <p:spPr>
          <a:xfrm>
            <a:off x="235113" y="382650"/>
            <a:ext cx="4176300" cy="147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Utilizando el texto de los </a:t>
            </a:r>
            <a:r>
              <a:rPr b="1" lang="es-419" sz="15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encabezados</a:t>
            </a:r>
            <a:r>
              <a:rPr lang="es-419" sz="15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 y la </a:t>
            </a:r>
            <a:r>
              <a:rPr b="1" lang="es-419" sz="15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descripción</a:t>
            </a:r>
            <a:r>
              <a:rPr lang="es-419" sz="15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 es </a:t>
            </a:r>
            <a:r>
              <a:rPr lang="es-419" sz="15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posible</a:t>
            </a:r>
            <a:r>
              <a:rPr lang="es-419" sz="15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 entrenar una red neuronal capaz de clasificar la </a:t>
            </a:r>
            <a:r>
              <a:rPr lang="es-419" sz="15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categoría</a:t>
            </a:r>
            <a:r>
              <a:rPr lang="es-419" sz="15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 de las noticias con una </a:t>
            </a:r>
            <a:r>
              <a:rPr lang="es-419" sz="15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precisión</a:t>
            </a:r>
            <a:r>
              <a:rPr lang="es-419" sz="15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 del 57%</a:t>
            </a:r>
            <a:endParaRPr b="1" sz="1500">
              <a:solidFill>
                <a:srgbClr val="FF9900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40" name="Google Shape;140;p19"/>
          <p:cNvSpPr txBox="1"/>
          <p:nvPr>
            <p:ph type="title"/>
          </p:nvPr>
        </p:nvSpPr>
        <p:spPr>
          <a:xfrm>
            <a:off x="371475" y="4627625"/>
            <a:ext cx="38145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Imagen 3. Estructura de una red neuronal Fuente: Atria Innovation,2019</a:t>
            </a:r>
            <a:endParaRPr sz="1000">
              <a:solidFill>
                <a:srgbClr val="000000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41" name="Google Shape;141;p19"/>
          <p:cNvSpPr txBox="1"/>
          <p:nvPr>
            <p:ph type="title"/>
          </p:nvPr>
        </p:nvSpPr>
        <p:spPr>
          <a:xfrm>
            <a:off x="5300850" y="4585013"/>
            <a:ext cx="3312300" cy="34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FFFFFF"/>
                </a:solidFill>
                <a:latin typeface="Philosopher"/>
                <a:ea typeface="Philosopher"/>
                <a:cs typeface="Philosopher"/>
                <a:sym typeface="Philosopher"/>
              </a:rPr>
              <a:t>Imagen 4. Precisión por categoría utilizando encabezado y descripción  Fuente: Autor,2020.</a:t>
            </a:r>
            <a:endParaRPr sz="1000">
              <a:solidFill>
                <a:srgbClr val="FFFFFF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900" y="1740475"/>
            <a:ext cx="5806130" cy="29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>
            <p:ph idx="4294967295" type="title"/>
          </p:nvPr>
        </p:nvSpPr>
        <p:spPr>
          <a:xfrm>
            <a:off x="449525" y="808750"/>
            <a:ext cx="8300400" cy="8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Este dataset nos permite encontrar estilos de escritura </a:t>
            </a:r>
            <a:r>
              <a:rPr lang="es-419" sz="15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basándonos</a:t>
            </a:r>
            <a:r>
              <a:rPr lang="es-419" sz="15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 en la</a:t>
            </a:r>
            <a:r>
              <a:rPr lang="es-419" sz="15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s palabras</a:t>
            </a:r>
            <a:r>
              <a:rPr lang="es-419" sz="15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 </a:t>
            </a:r>
            <a:r>
              <a:rPr lang="es-419" sz="15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más usadas por categoría. </a:t>
            </a:r>
            <a:r>
              <a:rPr lang="es-419" sz="15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 Por ejemplo, seguramente los autores que escriben de </a:t>
            </a:r>
            <a:r>
              <a:rPr lang="es-419" sz="15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política</a:t>
            </a:r>
            <a:r>
              <a:rPr lang="es-419" sz="15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 comparten un estilo o conjunto de palabras similares.</a:t>
            </a:r>
            <a:endParaRPr sz="1500">
              <a:solidFill>
                <a:srgbClr val="000000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48" name="Google Shape;148;p20"/>
          <p:cNvSpPr txBox="1"/>
          <p:nvPr>
            <p:ph idx="4294967295" type="title"/>
          </p:nvPr>
        </p:nvSpPr>
        <p:spPr>
          <a:xfrm>
            <a:off x="1367700" y="340000"/>
            <a:ext cx="64425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300">
                <a:latin typeface="Philosopher"/>
                <a:ea typeface="Philosopher"/>
                <a:cs typeface="Philosopher"/>
                <a:sym typeface="Philosopher"/>
              </a:rPr>
              <a:t>Palabras mas usadas de la categoría </a:t>
            </a:r>
            <a:r>
              <a:rPr b="1" lang="es-419" sz="2300">
                <a:latin typeface="Philosopher"/>
                <a:ea typeface="Philosopher"/>
                <a:cs typeface="Philosopher"/>
                <a:sym typeface="Philosopher"/>
              </a:rPr>
              <a:t>política</a:t>
            </a:r>
            <a:endParaRPr b="1" sz="2300"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216275" y="142150"/>
            <a:ext cx="539100" cy="518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</a:rPr>
              <a:t>2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16950" y="4775375"/>
            <a:ext cx="9144000" cy="17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 txBox="1"/>
          <p:nvPr>
            <p:ph idx="4294967295" type="title"/>
          </p:nvPr>
        </p:nvSpPr>
        <p:spPr>
          <a:xfrm>
            <a:off x="2417750" y="4446875"/>
            <a:ext cx="4240200" cy="4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Imagen 5. Palabras mas usadas de la categoría política Fuente: Autor,2020.</a:t>
            </a:r>
            <a:endParaRPr sz="1000">
              <a:solidFill>
                <a:srgbClr val="000000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525" y="1004825"/>
            <a:ext cx="7410850" cy="355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>
            <p:ph idx="4294967295" type="title"/>
          </p:nvPr>
        </p:nvSpPr>
        <p:spPr>
          <a:xfrm>
            <a:off x="832950" y="235925"/>
            <a:ext cx="74781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latin typeface="Philosopher"/>
                <a:ea typeface="Philosopher"/>
                <a:cs typeface="Philosopher"/>
                <a:sym typeface="Philosopher"/>
              </a:rPr>
              <a:t>Estilos de escritura para las 12 </a:t>
            </a:r>
            <a:r>
              <a:rPr b="1" lang="es-419" sz="2000">
                <a:latin typeface="Philosopher"/>
                <a:ea typeface="Philosopher"/>
                <a:cs typeface="Philosopher"/>
                <a:sym typeface="Philosopher"/>
              </a:rPr>
              <a:t>categorías más frecuentes del dataset</a:t>
            </a:r>
            <a:r>
              <a:rPr b="1" lang="es-419" sz="2000">
                <a:latin typeface="Philosopher"/>
                <a:ea typeface="Philosopher"/>
                <a:cs typeface="Philosopher"/>
                <a:sym typeface="Philosopher"/>
              </a:rPr>
              <a:t> </a:t>
            </a:r>
            <a:endParaRPr b="1" sz="2000"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216275" y="142150"/>
            <a:ext cx="539100" cy="518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</a:rPr>
              <a:t>2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16950" y="4775375"/>
            <a:ext cx="9144000" cy="17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>
            <p:ph idx="4294967295" type="title"/>
          </p:nvPr>
        </p:nvSpPr>
        <p:spPr>
          <a:xfrm>
            <a:off x="2417750" y="4446875"/>
            <a:ext cx="4240200" cy="4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rPr>
              <a:t>Imagen 6. Estilos de escritura para cada categoría Fuente: Autor,2020.</a:t>
            </a:r>
            <a:endParaRPr sz="1000">
              <a:solidFill>
                <a:srgbClr val="000000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