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260" r:id="rId5"/>
    <p:sldId id="262" r:id="rId6"/>
    <p:sldId id="261"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3" d="100"/>
          <a:sy n="113" d="100"/>
        </p:scale>
        <p:origin x="5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74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73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520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74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755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177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433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062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89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6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324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74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830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27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15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8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27606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data.cityofnewyork.us/Public-Safety/NYPD-Complaint-Data-Historic/qgea-i56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9BCA-C658-44CE-BAE2-235AE09132CF}"/>
              </a:ext>
            </a:extLst>
          </p:cNvPr>
          <p:cNvSpPr>
            <a:spLocks noGrp="1"/>
          </p:cNvSpPr>
          <p:nvPr>
            <p:ph type="ctrTitle"/>
          </p:nvPr>
        </p:nvSpPr>
        <p:spPr/>
        <p:txBody>
          <a:bodyPr/>
          <a:lstStyle/>
          <a:p>
            <a:r>
              <a:rPr lang="en-US" dirty="0"/>
              <a:t>NYPD Capstone Project</a:t>
            </a:r>
          </a:p>
        </p:txBody>
      </p:sp>
      <p:sp>
        <p:nvSpPr>
          <p:cNvPr id="3" name="Subtitle 2">
            <a:extLst>
              <a:ext uri="{FF2B5EF4-FFF2-40B4-BE49-F238E27FC236}">
                <a16:creationId xmlns:a16="http://schemas.microsoft.com/office/drawing/2014/main" id="{8D83B059-7C77-4950-AE8D-D4A2663BABE6}"/>
              </a:ext>
            </a:extLst>
          </p:cNvPr>
          <p:cNvSpPr>
            <a:spLocks noGrp="1"/>
          </p:cNvSpPr>
          <p:nvPr>
            <p:ph type="subTitle" idx="1"/>
          </p:nvPr>
        </p:nvSpPr>
        <p:spPr/>
        <p:txBody>
          <a:bodyPr/>
          <a:lstStyle/>
          <a:p>
            <a:r>
              <a:rPr lang="en-US" dirty="0"/>
              <a:t>By Michael Lee</a:t>
            </a:r>
          </a:p>
        </p:txBody>
      </p:sp>
    </p:spTree>
    <p:extLst>
      <p:ext uri="{BB962C8B-B14F-4D97-AF65-F5344CB8AC3E}">
        <p14:creationId xmlns:p14="http://schemas.microsoft.com/office/powerpoint/2010/main" val="162135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6260-604C-4B20-8583-C4988D36597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55FC503-4368-4776-A4D8-0F95267AFB62}"/>
              </a:ext>
            </a:extLst>
          </p:cNvPr>
          <p:cNvSpPr>
            <a:spLocks noGrp="1"/>
          </p:cNvSpPr>
          <p:nvPr>
            <p:ph idx="1"/>
          </p:nvPr>
        </p:nvSpPr>
        <p:spPr/>
        <p:txBody>
          <a:bodyPr/>
          <a:lstStyle/>
          <a:p>
            <a:r>
              <a:rPr lang="en-US" dirty="0"/>
              <a:t>New York City is home to millions of people and with that comes a large number of crimes each year.</a:t>
            </a:r>
          </a:p>
          <a:p>
            <a:r>
              <a:rPr lang="en-US" dirty="0"/>
              <a:t>911 calls that come in need to give a certain amount of information in order for there to be an appropriate response.</a:t>
            </a:r>
          </a:p>
          <a:p>
            <a:r>
              <a:rPr lang="en-US" dirty="0"/>
              <a:t>Because of the nature of crimes, circumstances can change very suddenly and possibly for the worse</a:t>
            </a:r>
          </a:p>
          <a:p>
            <a:r>
              <a:rPr lang="en-US" dirty="0"/>
              <a:t>As a result, 911 dispatchers have to be able to quickly and efficiently gather information </a:t>
            </a:r>
          </a:p>
          <a:p>
            <a:r>
              <a:rPr lang="en-US" dirty="0"/>
              <a:t>Every second that a call is taking place is a second that someone is not getting the help they need</a:t>
            </a:r>
          </a:p>
        </p:txBody>
      </p:sp>
    </p:spTree>
    <p:extLst>
      <p:ext uri="{BB962C8B-B14F-4D97-AF65-F5344CB8AC3E}">
        <p14:creationId xmlns:p14="http://schemas.microsoft.com/office/powerpoint/2010/main" val="112552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47BC-EDD9-41BB-8D76-5C0A8A9E99E2}"/>
              </a:ext>
            </a:extLst>
          </p:cNvPr>
          <p:cNvSpPr>
            <a:spLocks noGrp="1"/>
          </p:cNvSpPr>
          <p:nvPr>
            <p:ph type="title"/>
          </p:nvPr>
        </p:nvSpPr>
        <p:spPr>
          <a:xfrm>
            <a:off x="2376776" y="4527478"/>
            <a:ext cx="8915400" cy="566738"/>
          </a:xfrm>
        </p:spPr>
        <p:txBody>
          <a:bodyPr/>
          <a:lstStyle/>
          <a:p>
            <a:r>
              <a:rPr lang="en-US" dirty="0"/>
              <a:t>Top 20 most common crimes in New York City </a:t>
            </a:r>
          </a:p>
        </p:txBody>
      </p:sp>
      <p:pic>
        <p:nvPicPr>
          <p:cNvPr id="2052" name="Picture 4">
            <a:extLst>
              <a:ext uri="{FF2B5EF4-FFF2-40B4-BE49-F238E27FC236}">
                <a16:creationId xmlns:a16="http://schemas.microsoft.com/office/drawing/2014/main" id="{A68A53AA-7997-47C9-B4F8-72DEF742537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1" r="111"/>
          <a:stretch>
            <a:fillRect/>
          </a:stretch>
        </p:blipFill>
        <p:spPr bwMode="auto">
          <a:xfrm>
            <a:off x="2192049" y="514893"/>
            <a:ext cx="8915400" cy="38549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6C158CC-8483-4010-BBFF-3159DF4FDF26}"/>
              </a:ext>
            </a:extLst>
          </p:cNvPr>
          <p:cNvSpPr>
            <a:spLocks noGrp="1"/>
          </p:cNvSpPr>
          <p:nvPr>
            <p:ph type="body" sz="half" idx="2"/>
          </p:nvPr>
        </p:nvSpPr>
        <p:spPr>
          <a:xfrm>
            <a:off x="2376776" y="5114709"/>
            <a:ext cx="8915400" cy="704199"/>
          </a:xfrm>
        </p:spPr>
        <p:txBody>
          <a:bodyPr>
            <a:normAutofit/>
          </a:bodyPr>
          <a:lstStyle/>
          <a:p>
            <a:r>
              <a:rPr lang="en-US" dirty="0"/>
              <a:t>It seems that the most common crimes in the data are petty theft, with more than 800,000 reported, the next most common crime only at around 600,000. The number of each crime decays slowly as the graph goes from most to least occurring in the graph.</a:t>
            </a:r>
          </a:p>
        </p:txBody>
      </p:sp>
    </p:spTree>
    <p:extLst>
      <p:ext uri="{BB962C8B-B14F-4D97-AF65-F5344CB8AC3E}">
        <p14:creationId xmlns:p14="http://schemas.microsoft.com/office/powerpoint/2010/main" val="64661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0815-6799-4723-BA9B-4E5AA64DE30A}"/>
              </a:ext>
            </a:extLst>
          </p:cNvPr>
          <p:cNvSpPr>
            <a:spLocks noGrp="1"/>
          </p:cNvSpPr>
          <p:nvPr>
            <p:ph type="title"/>
          </p:nvPr>
        </p:nvSpPr>
        <p:spPr/>
        <p:txBody>
          <a:bodyPr/>
          <a:lstStyle/>
          <a:p>
            <a:r>
              <a:rPr lang="en-US" dirty="0"/>
              <a:t>Type of Location Crime Occurred</a:t>
            </a:r>
          </a:p>
        </p:txBody>
      </p:sp>
      <p:sp>
        <p:nvSpPr>
          <p:cNvPr id="4" name="Text Placeholder 3">
            <a:extLst>
              <a:ext uri="{FF2B5EF4-FFF2-40B4-BE49-F238E27FC236}">
                <a16:creationId xmlns:a16="http://schemas.microsoft.com/office/drawing/2014/main" id="{81F70AFD-AAD5-4EC6-B79E-FF5992AA2A61}"/>
              </a:ext>
            </a:extLst>
          </p:cNvPr>
          <p:cNvSpPr>
            <a:spLocks noGrp="1"/>
          </p:cNvSpPr>
          <p:nvPr>
            <p:ph type="body" sz="half" idx="2"/>
          </p:nvPr>
        </p:nvSpPr>
        <p:spPr/>
        <p:txBody>
          <a:bodyPr>
            <a:normAutofit fontScale="92500" lnSpcReduction="20000"/>
          </a:bodyPr>
          <a:lstStyle/>
          <a:p>
            <a:r>
              <a:rPr lang="en-US" dirty="0"/>
              <a:t>This graph shows the number of crimes reported and what type of location that it occurred. As shown, the vast majority of crimes are outside on the street, or in a residence. With the types of crimes that are seen in the previous graph, and the amount of people either walking around outside or in their own homes, it makes the most sense that these are the most common locations for the scene of a crime.</a:t>
            </a:r>
          </a:p>
        </p:txBody>
      </p:sp>
      <p:pic>
        <p:nvPicPr>
          <p:cNvPr id="1036" name="Picture 12">
            <a:extLst>
              <a:ext uri="{FF2B5EF4-FFF2-40B4-BE49-F238E27FC236}">
                <a16:creationId xmlns:a16="http://schemas.microsoft.com/office/drawing/2014/main" id="{90E0E365-ADF4-4B01-A738-B886AAAEFEC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293" b="1293"/>
          <a:stretch>
            <a:fillRect/>
          </a:stretch>
        </p:blipFill>
        <p:spPr bwMode="auto">
          <a:xfrm>
            <a:off x="677334" y="816638"/>
            <a:ext cx="9666287" cy="38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2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61D8815-A803-49C0-98D1-223210864FFD}"/>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dirty="0"/>
              <a:t>Crimes by Borough</a:t>
            </a:r>
          </a:p>
        </p:txBody>
      </p:sp>
      <p:sp>
        <p:nvSpPr>
          <p:cNvPr id="4" name="Text Placeholder 3">
            <a:extLst>
              <a:ext uri="{FF2B5EF4-FFF2-40B4-BE49-F238E27FC236}">
                <a16:creationId xmlns:a16="http://schemas.microsoft.com/office/drawing/2014/main" id="{F9A715F1-F973-414B-B42F-CE713CD37B92}"/>
              </a:ext>
            </a:extLst>
          </p:cNvPr>
          <p:cNvSpPr>
            <a:spLocks noGrp="1"/>
          </p:cNvSpPr>
          <p:nvPr>
            <p:ph type="body" sz="half" idx="2"/>
          </p:nvPr>
        </p:nvSpPr>
        <p:spPr>
          <a:xfrm>
            <a:off x="6094410" y="2160589"/>
            <a:ext cx="3176589" cy="3880773"/>
          </a:xfrm>
        </p:spPr>
        <p:txBody>
          <a:bodyPr vert="horz" lIns="91440" tIns="45720" rIns="91440" bIns="45720" rtlCol="0">
            <a:normAutofit/>
          </a:bodyPr>
          <a:lstStyle/>
          <a:p>
            <a:pPr>
              <a:buFont typeface="Wingdings 3" charset="2"/>
              <a:buChar char=""/>
            </a:pPr>
            <a:r>
              <a:rPr lang="en-US" dirty="0"/>
              <a:t>The most crimes in the city are located in Brooklyn</a:t>
            </a:r>
          </a:p>
          <a:p>
            <a:pPr>
              <a:buFont typeface="Wingdings 3" charset="2"/>
              <a:buChar char=""/>
            </a:pPr>
            <a:r>
              <a:rPr lang="en-US" dirty="0"/>
              <a:t>Manhattan, Bronx and Queens all have similar number of crimes reported</a:t>
            </a:r>
          </a:p>
          <a:p>
            <a:pPr>
              <a:buFont typeface="Wingdings 3" charset="2"/>
              <a:buChar char=""/>
            </a:pPr>
            <a:r>
              <a:rPr lang="en-US" dirty="0"/>
              <a:t>Staten Island is shown to have the least. Intuitively this would make sense since Staten Island has lowest population out of the 5 boroughs.</a:t>
            </a:r>
          </a:p>
        </p:txBody>
      </p:sp>
      <p:pic>
        <p:nvPicPr>
          <p:cNvPr id="2050" name="Picture 2">
            <a:extLst>
              <a:ext uri="{FF2B5EF4-FFF2-40B4-BE49-F238E27FC236}">
                <a16:creationId xmlns:a16="http://schemas.microsoft.com/office/drawing/2014/main" id="{D7318DA8-421A-4603-A188-F2835C3BCC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9814" y="1406779"/>
            <a:ext cx="5062993" cy="4032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38E-928F-4DB3-8FE9-072B24F887D6}"/>
              </a:ext>
            </a:extLst>
          </p:cNvPr>
          <p:cNvSpPr>
            <a:spLocks noGrp="1"/>
          </p:cNvSpPr>
          <p:nvPr>
            <p:ph type="title"/>
          </p:nvPr>
        </p:nvSpPr>
        <p:spPr/>
        <p:txBody>
          <a:bodyPr/>
          <a:lstStyle/>
          <a:p>
            <a:r>
              <a:rPr lang="en-US" dirty="0"/>
              <a:t>Prediction Model for NYPD Calls</a:t>
            </a:r>
          </a:p>
        </p:txBody>
      </p:sp>
      <p:sp>
        <p:nvSpPr>
          <p:cNvPr id="3" name="Content Placeholder 2">
            <a:extLst>
              <a:ext uri="{FF2B5EF4-FFF2-40B4-BE49-F238E27FC236}">
                <a16:creationId xmlns:a16="http://schemas.microsoft.com/office/drawing/2014/main" id="{52D061A9-DE16-4C75-BA21-F584F80B9A4D}"/>
              </a:ext>
            </a:extLst>
          </p:cNvPr>
          <p:cNvSpPr>
            <a:spLocks noGrp="1"/>
          </p:cNvSpPr>
          <p:nvPr>
            <p:ph idx="1"/>
          </p:nvPr>
        </p:nvSpPr>
        <p:spPr/>
        <p:txBody>
          <a:bodyPr/>
          <a:lstStyle/>
          <a:p>
            <a:r>
              <a:rPr lang="en-US" dirty="0"/>
              <a:t>The model uses data obtained from the NYC Open Data Program.</a:t>
            </a:r>
          </a:p>
          <a:p>
            <a:r>
              <a:rPr lang="en-US" dirty="0"/>
              <a:t>Link: </a:t>
            </a:r>
            <a:r>
              <a:rPr lang="en-US" dirty="0">
                <a:hlinkClick r:id="rId2"/>
              </a:rPr>
              <a:t>https://data.cityofnewyork.us/Public-Safety/NYPD-Complaint-Data-Historic/qgea-i56i</a:t>
            </a:r>
            <a:endParaRPr lang="en-US" dirty="0"/>
          </a:p>
          <a:p>
            <a:r>
              <a:rPr lang="en-US" dirty="0"/>
              <a:t>The model uses the Gradient Boosting Classifier function</a:t>
            </a:r>
          </a:p>
          <a:p>
            <a:r>
              <a:rPr lang="en-US" dirty="0"/>
              <a:t>Feature engineered to create a binary target column for whether the crime called in is dangerous or not, and used the crime description column to create it</a:t>
            </a:r>
          </a:p>
          <a:p>
            <a:r>
              <a:rPr lang="en-US" dirty="0"/>
              <a:t>Limited the data in the model to the top 10 crimes in the dataset, and created a new dataset with the same number of rows for each crime</a:t>
            </a:r>
          </a:p>
          <a:p>
            <a:r>
              <a:rPr lang="en-US" dirty="0"/>
              <a:t>Performed with a precision score of 67 percent and recall of 68 percent after tuning hyperparameters</a:t>
            </a:r>
          </a:p>
        </p:txBody>
      </p:sp>
    </p:spTree>
    <p:extLst>
      <p:ext uri="{BB962C8B-B14F-4D97-AF65-F5344CB8AC3E}">
        <p14:creationId xmlns:p14="http://schemas.microsoft.com/office/powerpoint/2010/main" val="167539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A2EE-7B5C-459F-A26D-1DEECB8E08F0}"/>
              </a:ext>
            </a:extLst>
          </p:cNvPr>
          <p:cNvSpPr>
            <a:spLocks noGrp="1"/>
          </p:cNvSpPr>
          <p:nvPr>
            <p:ph type="title"/>
          </p:nvPr>
        </p:nvSpPr>
        <p:spPr>
          <a:xfrm>
            <a:off x="649224" y="645106"/>
            <a:ext cx="3650279" cy="1259894"/>
          </a:xfrm>
        </p:spPr>
        <p:txBody>
          <a:bodyPr>
            <a:normAutofit/>
          </a:bodyPr>
          <a:lstStyle/>
          <a:p>
            <a:r>
              <a:rPr lang="en-US" dirty="0"/>
              <a:t>Features in the Model</a:t>
            </a:r>
          </a:p>
        </p:txBody>
      </p:sp>
      <p:sp>
        <p:nvSpPr>
          <p:cNvPr id="1031" name="Content Placeholder 1030">
            <a:extLst>
              <a:ext uri="{FF2B5EF4-FFF2-40B4-BE49-F238E27FC236}">
                <a16:creationId xmlns:a16="http://schemas.microsoft.com/office/drawing/2014/main" id="{8FB504FC-C53C-408A-9701-A7C561153599}"/>
              </a:ext>
            </a:extLst>
          </p:cNvPr>
          <p:cNvSpPr>
            <a:spLocks noGrp="1"/>
          </p:cNvSpPr>
          <p:nvPr>
            <p:ph idx="1"/>
          </p:nvPr>
        </p:nvSpPr>
        <p:spPr>
          <a:xfrm>
            <a:off x="649225" y="2133600"/>
            <a:ext cx="3650278" cy="3759253"/>
          </a:xfrm>
        </p:spPr>
        <p:txBody>
          <a:bodyPr>
            <a:normAutofit/>
          </a:bodyPr>
          <a:lstStyle/>
          <a:p>
            <a:r>
              <a:rPr lang="en-US" dirty="0"/>
              <a:t>PREM-NUM: This feature contains what type of location a crime occurred.</a:t>
            </a:r>
          </a:p>
          <a:p>
            <a:r>
              <a:rPr lang="en-US" dirty="0" err="1"/>
              <a:t>ADDR_PCT_CD:The</a:t>
            </a:r>
            <a:r>
              <a:rPr lang="en-US" dirty="0"/>
              <a:t> police precinct that a crime was closest to, used as a location estimator</a:t>
            </a:r>
          </a:p>
          <a:p>
            <a:r>
              <a:rPr lang="en-US" dirty="0"/>
              <a:t>From_():The hour, day of week, month or year that the call was received by the NYPD</a:t>
            </a:r>
          </a:p>
        </p:txBody>
      </p:sp>
      <p:pic>
        <p:nvPicPr>
          <p:cNvPr id="1030" name="Picture 6">
            <a:extLst>
              <a:ext uri="{FF2B5EF4-FFF2-40B4-BE49-F238E27FC236}">
                <a16:creationId xmlns:a16="http://schemas.microsoft.com/office/drawing/2014/main" id="{18EC2809-9C16-4721-AE39-7DB3264B9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543" y="1110858"/>
            <a:ext cx="6953577" cy="43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5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85C7-9591-4FE2-BD5E-5BC9B04F5F75}"/>
              </a:ext>
            </a:extLst>
          </p:cNvPr>
          <p:cNvSpPr>
            <a:spLocks noGrp="1"/>
          </p:cNvSpPr>
          <p:nvPr>
            <p:ph type="title"/>
          </p:nvPr>
        </p:nvSpPr>
        <p:spPr/>
        <p:txBody>
          <a:bodyPr/>
          <a:lstStyle/>
          <a:p>
            <a:r>
              <a:rPr lang="en-US" dirty="0"/>
              <a:t>Model Critique and Possible Improvements</a:t>
            </a:r>
          </a:p>
        </p:txBody>
      </p:sp>
      <p:sp>
        <p:nvSpPr>
          <p:cNvPr id="3" name="Content Placeholder 2">
            <a:extLst>
              <a:ext uri="{FF2B5EF4-FFF2-40B4-BE49-F238E27FC236}">
                <a16:creationId xmlns:a16="http://schemas.microsoft.com/office/drawing/2014/main" id="{7EEC2DC5-A4E2-4919-97D1-35B171518CA7}"/>
              </a:ext>
            </a:extLst>
          </p:cNvPr>
          <p:cNvSpPr>
            <a:spLocks noGrp="1"/>
          </p:cNvSpPr>
          <p:nvPr>
            <p:ph idx="1"/>
          </p:nvPr>
        </p:nvSpPr>
        <p:spPr/>
        <p:txBody>
          <a:bodyPr/>
          <a:lstStyle/>
          <a:p>
            <a:r>
              <a:rPr lang="en-US" dirty="0"/>
              <a:t>The model was only able to use a portion of the data, so if more rows could be used along with different crimes other than just the top 10 most common would be more useful.</a:t>
            </a:r>
          </a:p>
          <a:p>
            <a:r>
              <a:rPr lang="en-US" dirty="0"/>
              <a:t>Whether the type of crime is dangerous or not is highly subjective, and due to the nature of crimes, may not always be one or the other.</a:t>
            </a:r>
          </a:p>
          <a:p>
            <a:r>
              <a:rPr lang="en-US" dirty="0"/>
              <a:t>The use of voice data as a call is received in real-time, importantly the tone of voice, would be a very powerful tool to add to the model in order to increase its prediction power.</a:t>
            </a:r>
          </a:p>
          <a:p>
            <a:r>
              <a:rPr lang="en-US" dirty="0"/>
              <a:t>The use of trends in criminal activity from past 5-10 years could also be potentially useful to create a </a:t>
            </a:r>
            <a:r>
              <a:rPr lang="en-US"/>
              <a:t>more practical model.</a:t>
            </a:r>
            <a:endParaRPr lang="en-US" dirty="0"/>
          </a:p>
        </p:txBody>
      </p:sp>
    </p:spTree>
    <p:extLst>
      <p:ext uri="{BB962C8B-B14F-4D97-AF65-F5344CB8AC3E}">
        <p14:creationId xmlns:p14="http://schemas.microsoft.com/office/powerpoint/2010/main" val="182511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TotalTime>
  <Words>606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NYPD Capstone Project</vt:lpstr>
      <vt:lpstr>Background</vt:lpstr>
      <vt:lpstr>Top 20 most common crimes in New York City </vt:lpstr>
      <vt:lpstr>Type of Location Crime Occurred</vt:lpstr>
      <vt:lpstr>Crimes by Borough</vt:lpstr>
      <vt:lpstr>Prediction Model for NYPD Calls</vt:lpstr>
      <vt:lpstr>Features in the Model</vt:lpstr>
      <vt:lpstr>Model Critique and Possible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Capstone Project</dc:title>
  <dc:creator>michael</dc:creator>
  <cp:lastModifiedBy>michael</cp:lastModifiedBy>
  <cp:revision>2</cp:revision>
  <dcterms:created xsi:type="dcterms:W3CDTF">2018-10-11T03:06:28Z</dcterms:created>
  <dcterms:modified xsi:type="dcterms:W3CDTF">2018-10-11T03:21:53Z</dcterms:modified>
</cp:coreProperties>
</file>