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9" r:id="rId4"/>
    <p:sldId id="270" r:id="rId5"/>
    <p:sldId id="257" r:id="rId6"/>
    <p:sldId id="266" r:id="rId7"/>
    <p:sldId id="267" r:id="rId8"/>
    <p:sldId id="264" r:id="rId9"/>
    <p:sldId id="265" r:id="rId10"/>
    <p:sldId id="260" r:id="rId11"/>
    <p:sldId id="268" r:id="rId12"/>
    <p:sldId id="25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6" autoAdjust="0"/>
    <p:restoredTop sz="94660"/>
  </p:normalViewPr>
  <p:slideViewPr>
    <p:cSldViewPr>
      <p:cViewPr varScale="1">
        <p:scale>
          <a:sx n="93" d="100"/>
          <a:sy n="93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19FE4-3811-4705-B6C1-384B8DEFBD2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C30-B507-4BDF-ACDA-5761DF64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C9C30-B507-4BDF-ACDA-5761DF649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C9C30-B507-4BDF-ACDA-5761DF649F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3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C9C30-B507-4BDF-ACDA-5761DF649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C9C30-B507-4BDF-ACDA-5761DF649F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0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C9C30-B507-4BDF-ACDA-5761DF649F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4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2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173C-16BF-4775-82ED-8343E919D1AB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06B5-E1B0-4776-8176-7AB12E952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3.readthedocs.org/en/latest" TargetMode="External"/><Relationship Id="rId2" Type="http://schemas.openxmlformats.org/officeDocument/2006/relationships/hyperlink" Target="https://aws.amazon.com/sdk-for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iMilnb/0ff71b44026cfd7894f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readthedocs.org/en/latest/reference/services/ec2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fre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getting-started/" TargetMode="External"/><Relationship Id="rId4" Type="http://schemas.openxmlformats.org/officeDocument/2006/relationships/hyperlink" Target="https://console.aws.amazo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8CEGxAchz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599"/>
            <a:ext cx="7772400" cy="12192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Boto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6002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Presenter: Deana </a:t>
            </a:r>
            <a:r>
              <a:rPr lang="en-US" dirty="0" err="1" smtClean="0"/>
              <a:t>Holmer</a:t>
            </a:r>
            <a:endParaRPr lang="en-US" dirty="0" smtClean="0"/>
          </a:p>
          <a:p>
            <a:r>
              <a:rPr lang="en-US" dirty="0" smtClean="0"/>
              <a:t>UWPCE Python Lightening Talk</a:t>
            </a:r>
          </a:p>
          <a:p>
            <a:r>
              <a:rPr lang="en-US" dirty="0" smtClean="0"/>
              <a:t>Winter 2016</a:t>
            </a:r>
            <a:endParaRPr lang="en-US" dirty="0"/>
          </a:p>
        </p:txBody>
      </p:sp>
      <p:pic>
        <p:nvPicPr>
          <p:cNvPr id="4" name="Picture 3" descr="boto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45" y="1295400"/>
            <a:ext cx="5334000" cy="3886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9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Boto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/>
              <a:t>Boto</a:t>
            </a:r>
            <a:r>
              <a:rPr lang="en-US" dirty="0"/>
              <a:t> </a:t>
            </a:r>
            <a:r>
              <a:rPr lang="en-US" dirty="0" smtClean="0"/>
              <a:t>client,  from </a:t>
            </a:r>
            <a:r>
              <a:rPr lang="en-US" dirty="0" err="1" smtClean="0"/>
              <a:t>Gitbash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% pip </a:t>
            </a:r>
            <a:r>
              <a:rPr lang="en-US" dirty="0"/>
              <a:t>install </a:t>
            </a:r>
            <a:r>
              <a:rPr lang="en-US" dirty="0" smtClean="0"/>
              <a:t>boto3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Docs &amp; Tutorials: 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aws.amazon.com/sdk-for-python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boto3.readthedocs.org/en/latest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gist.github.com/iMilnb/0ff71b44026cfd7894f8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Boto3 with EC2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10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From same </a:t>
            </a:r>
            <a:r>
              <a:rPr lang="en-US" sz="4400" dirty="0" err="1" smtClean="0"/>
              <a:t>Gitbash</a:t>
            </a:r>
            <a:r>
              <a:rPr lang="en-US" sz="4400" dirty="0" smtClean="0"/>
              <a:t> window where you ran </a:t>
            </a:r>
            <a:r>
              <a:rPr lang="en-US" sz="4400" dirty="0" err="1" smtClean="0"/>
              <a:t>aws</a:t>
            </a:r>
            <a:r>
              <a:rPr lang="en-US" sz="4400" dirty="0" smtClean="0"/>
              <a:t> configure: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3300" dirty="0" smtClean="0"/>
              <a:t>%  </a:t>
            </a:r>
            <a:r>
              <a:rPr lang="en-US" sz="3300" dirty="0" err="1" smtClean="0"/>
              <a:t>ipython</a:t>
            </a:r>
            <a:endParaRPr lang="en-US" sz="3300" dirty="0" smtClean="0"/>
          </a:p>
          <a:p>
            <a:pPr marL="0" indent="0">
              <a:buNone/>
            </a:pPr>
            <a:endParaRPr lang="en-US" sz="3300" dirty="0"/>
          </a:p>
          <a:p>
            <a:pPr marL="400050" lvl="1" indent="0">
              <a:buNone/>
            </a:pPr>
            <a:r>
              <a:rPr lang="en-US" sz="3300" dirty="0" smtClean="0"/>
              <a:t>import boto3</a:t>
            </a:r>
          </a:p>
          <a:p>
            <a:pPr marL="400050" lvl="1" indent="0">
              <a:buNone/>
            </a:pPr>
            <a:endParaRPr lang="en-US" sz="3300" dirty="0" smtClean="0"/>
          </a:p>
          <a:p>
            <a:pPr marL="400050" lvl="1" indent="0">
              <a:buNone/>
            </a:pPr>
            <a:r>
              <a:rPr lang="en-US" sz="3300" dirty="0" smtClean="0"/>
              <a:t># “Resource API”</a:t>
            </a:r>
          </a:p>
          <a:p>
            <a:pPr marL="400050" lvl="1" indent="0">
              <a:buNone/>
            </a:pP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ec2 = boto3.resource("ec2", </a:t>
            </a:r>
            <a:r>
              <a:rPr lang="en-US" sz="3300" dirty="0" err="1"/>
              <a:t>region_name</a:t>
            </a:r>
            <a:r>
              <a:rPr lang="en-US" sz="3300" dirty="0"/>
              <a:t>="us-west-2</a:t>
            </a:r>
            <a:r>
              <a:rPr lang="en-US" sz="3300" dirty="0" smtClean="0"/>
              <a:t>")</a:t>
            </a:r>
          </a:p>
          <a:p>
            <a:pPr marL="400050" lvl="1" indent="0">
              <a:buNone/>
            </a:pPr>
            <a:endParaRPr lang="en-US" sz="3300" dirty="0" smtClean="0"/>
          </a:p>
          <a:p>
            <a:pPr marL="400050" lvl="1" indent="0">
              <a:buNone/>
            </a:pPr>
            <a:r>
              <a:rPr lang="en-US" sz="3300" dirty="0" smtClean="0"/>
              <a:t># “Client API”</a:t>
            </a:r>
          </a:p>
          <a:p>
            <a:pPr marL="400050" lvl="1" indent="0">
              <a:buNone/>
            </a:pPr>
            <a:endParaRPr lang="en-US" sz="3300" dirty="0" smtClean="0"/>
          </a:p>
          <a:p>
            <a:pPr marL="400050" lvl="1" indent="0">
              <a:buNone/>
            </a:pPr>
            <a:r>
              <a:rPr lang="en-US" sz="3300" dirty="0" smtClean="0"/>
              <a:t>client </a:t>
            </a:r>
            <a:r>
              <a:rPr lang="en-US" sz="3300" dirty="0"/>
              <a:t>= boto3.client('ec2</a:t>
            </a:r>
            <a:r>
              <a:rPr lang="en-US" sz="3300" dirty="0" smtClean="0"/>
              <a:t>')</a:t>
            </a:r>
          </a:p>
          <a:p>
            <a:pPr marL="400050" lvl="1" indent="0">
              <a:buNone/>
            </a:pPr>
            <a:endParaRPr lang="en-US" sz="2730" dirty="0" smtClean="0"/>
          </a:p>
          <a:p>
            <a:r>
              <a:rPr lang="en-US" sz="3800" dirty="0" smtClean="0"/>
              <a:t>EC2-specific Docs: </a:t>
            </a:r>
            <a:r>
              <a:rPr lang="en-US" sz="3800" dirty="0" smtClean="0">
                <a:hlinkClick r:id="rId2"/>
              </a:rPr>
              <a:t>https</a:t>
            </a:r>
            <a:r>
              <a:rPr lang="en-US" sz="3800" dirty="0">
                <a:hlinkClick r:id="rId2"/>
              </a:rPr>
              <a:t>://</a:t>
            </a:r>
            <a:r>
              <a:rPr lang="en-US" sz="3800" dirty="0" smtClean="0">
                <a:hlinkClick r:id="rId2"/>
              </a:rPr>
              <a:t>boto3.readthedocs.org/en/latest/reference/services/ec2.html</a:t>
            </a:r>
            <a:endParaRPr lang="en-US" sz="3800" dirty="0" smtClean="0"/>
          </a:p>
          <a:p>
            <a:endParaRPr lang="en-US" sz="38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Playing with Boto3 Resource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448800" cy="5562600"/>
          </a:xfrm>
        </p:spPr>
        <p:txBody>
          <a:bodyPr>
            <a:normAutofit fontScale="32500" lnSpcReduction="20000"/>
          </a:bodyPr>
          <a:lstStyle/>
          <a:p>
            <a:pPr marL="457200" lvl="1" indent="0">
              <a:buNone/>
            </a:pPr>
            <a:r>
              <a:rPr lang="en-US" sz="5500" dirty="0" smtClean="0"/>
              <a:t># print instance id, type and state </a:t>
            </a:r>
          </a:p>
          <a:p>
            <a:pPr marL="457200" lvl="1" indent="0">
              <a:buNone/>
            </a:pPr>
            <a:r>
              <a:rPr lang="en-US" sz="5500" dirty="0"/>
              <a:t>for </a:t>
            </a:r>
            <a:r>
              <a:rPr lang="en-US" sz="5500" dirty="0" err="1"/>
              <a:t>i</a:t>
            </a:r>
            <a:r>
              <a:rPr lang="en-US" sz="5500" dirty="0"/>
              <a:t> in ec2.instances.all():</a:t>
            </a:r>
          </a:p>
          <a:p>
            <a:pPr marL="457200" lvl="1" indent="0">
              <a:buNone/>
            </a:pPr>
            <a:r>
              <a:rPr lang="en-US" sz="5500" dirty="0"/>
              <a:t>	print ("instance=ec2.Instance(id</a:t>
            </a:r>
            <a:r>
              <a:rPr lang="en-US" sz="5500" dirty="0" smtClean="0"/>
              <a:t>=\'{}\')\t\t:  {} </a:t>
            </a:r>
            <a:r>
              <a:rPr lang="en-US" sz="5500" dirty="0"/>
              <a:t>{}".format(i.id, </a:t>
            </a:r>
            <a:r>
              <a:rPr lang="en-US" sz="5500" dirty="0" err="1"/>
              <a:t>i.instance_type</a:t>
            </a:r>
            <a:r>
              <a:rPr lang="en-US" sz="5500" dirty="0"/>
              <a:t>, </a:t>
            </a:r>
            <a:r>
              <a:rPr lang="en-US" sz="5500" dirty="0" err="1"/>
              <a:t>i.state</a:t>
            </a:r>
            <a:r>
              <a:rPr lang="en-US" sz="5500" dirty="0"/>
              <a:t>['Name']))</a:t>
            </a:r>
          </a:p>
          <a:p>
            <a:pPr marL="457200" lvl="1" indent="0">
              <a:buNone/>
            </a:pPr>
            <a:endParaRPr lang="en-US" sz="5500" dirty="0"/>
          </a:p>
          <a:p>
            <a:pPr marL="457200" lvl="1" indent="0">
              <a:buNone/>
            </a:pPr>
            <a:r>
              <a:rPr lang="en-US" sz="5500" dirty="0" smtClean="0"/>
              <a:t># cut and paste initialization of instance from above output as </a:t>
            </a:r>
            <a:r>
              <a:rPr lang="en-US" sz="5500" dirty="0" smtClean="0"/>
              <a:t>: </a:t>
            </a:r>
          </a:p>
          <a:p>
            <a:pPr marL="457200" lvl="1" indent="0">
              <a:buNone/>
            </a:pPr>
            <a:r>
              <a:rPr lang="en-US" sz="5500" dirty="0" smtClean="0"/>
              <a:t>instance = ec2.Instance(id=&lt;‘id from output’&gt;)</a:t>
            </a:r>
          </a:p>
          <a:p>
            <a:pPr marL="457200" lvl="1" indent="0">
              <a:buNone/>
            </a:pPr>
            <a:endParaRPr lang="en-US" sz="5500" dirty="0" smtClean="0"/>
          </a:p>
          <a:p>
            <a:pPr marL="457200" lvl="1" indent="0">
              <a:buNone/>
            </a:pPr>
            <a:r>
              <a:rPr lang="en-US" sz="5500" dirty="0" smtClean="0"/>
              <a:t># Then get some info : </a:t>
            </a:r>
          </a:p>
          <a:p>
            <a:pPr marL="457200" lvl="1" indent="0">
              <a:buNone/>
            </a:pPr>
            <a:r>
              <a:rPr lang="en-US" sz="5500" dirty="0" smtClean="0"/>
              <a:t>instance.[tab-&gt;]</a:t>
            </a:r>
          </a:p>
          <a:p>
            <a:pPr marL="457200" lvl="1" indent="0">
              <a:buNone/>
            </a:pPr>
            <a:endParaRPr lang="en-US" sz="5500" dirty="0" smtClean="0"/>
          </a:p>
          <a:p>
            <a:pPr marL="457200" lvl="1" indent="0">
              <a:buNone/>
            </a:pPr>
            <a:r>
              <a:rPr lang="en-US" sz="5500" dirty="0" smtClean="0"/>
              <a:t># this is what we </a:t>
            </a:r>
            <a:r>
              <a:rPr lang="en-US" sz="5500" dirty="0" err="1" smtClean="0"/>
              <a:t>ssh’d</a:t>
            </a:r>
            <a:r>
              <a:rPr lang="en-US" sz="5500" dirty="0" smtClean="0"/>
              <a:t> to earlier </a:t>
            </a:r>
          </a:p>
          <a:p>
            <a:pPr marL="457200" lvl="1" indent="0">
              <a:buNone/>
            </a:pPr>
            <a:r>
              <a:rPr lang="en-US" sz="5500" dirty="0" err="1" smtClean="0"/>
              <a:t>instance.public_dns_name</a:t>
            </a:r>
            <a:endParaRPr lang="en-US" sz="5500" dirty="0" smtClean="0"/>
          </a:p>
          <a:p>
            <a:pPr marL="457200" lvl="1" indent="0">
              <a:buNone/>
            </a:pPr>
            <a:endParaRPr lang="en-US" sz="5500" dirty="0" smtClean="0"/>
          </a:p>
          <a:p>
            <a:pPr marL="457200" lvl="1" indent="0">
              <a:buNone/>
            </a:pPr>
            <a:r>
              <a:rPr lang="en-US" sz="5500" dirty="0" smtClean="0"/>
              <a:t>#we’ll need this in a sec </a:t>
            </a:r>
          </a:p>
          <a:p>
            <a:pPr marL="457200" lvl="1" indent="0">
              <a:buNone/>
            </a:pPr>
            <a:r>
              <a:rPr lang="en-US" sz="5500" dirty="0" err="1" smtClean="0"/>
              <a:t>ami</a:t>
            </a:r>
            <a:r>
              <a:rPr lang="en-US" sz="5500" dirty="0" smtClean="0"/>
              <a:t>=</a:t>
            </a:r>
            <a:r>
              <a:rPr lang="en-US" sz="5500" dirty="0" err="1" smtClean="0"/>
              <a:t>instance.image_id</a:t>
            </a:r>
            <a:endParaRPr lang="en-US" sz="5500" dirty="0"/>
          </a:p>
          <a:p>
            <a:pPr marL="457200" lvl="1" indent="0">
              <a:buNone/>
            </a:pPr>
            <a:r>
              <a:rPr lang="en-US" sz="5500" dirty="0"/>
              <a:t>p</a:t>
            </a:r>
            <a:r>
              <a:rPr lang="en-US" sz="5500" dirty="0" smtClean="0"/>
              <a:t>rint</a:t>
            </a:r>
            <a:r>
              <a:rPr lang="en-US" sz="5500" dirty="0"/>
              <a:t>("Amazon Machine Image </a:t>
            </a:r>
            <a:r>
              <a:rPr lang="en-US" sz="5500" dirty="0" smtClean="0"/>
              <a:t>template I am using: </a:t>
            </a:r>
            <a:r>
              <a:rPr lang="en-US" sz="5500" dirty="0"/>
              <a:t>\'{}\') ".format (</a:t>
            </a:r>
            <a:r>
              <a:rPr lang="en-US" sz="5500" dirty="0" err="1"/>
              <a:t>ami</a:t>
            </a:r>
            <a:r>
              <a:rPr lang="en-US" sz="5500" dirty="0"/>
              <a:t>)) </a:t>
            </a:r>
            <a:endParaRPr lang="en-US" sz="5500" dirty="0" smtClean="0"/>
          </a:p>
          <a:p>
            <a:pPr marL="457200" lvl="1" indent="0">
              <a:buNone/>
            </a:pPr>
            <a:endParaRPr lang="en-US" sz="5500" dirty="0" smtClean="0"/>
          </a:p>
          <a:p>
            <a:pPr marL="457200" lvl="1" indent="0">
              <a:buNone/>
            </a:pPr>
            <a:r>
              <a:rPr lang="en-US" sz="5500" dirty="0" smtClean="0"/>
              <a:t># Stop it from running (preserves the EBS volume) </a:t>
            </a:r>
            <a:endParaRPr lang="en-US" sz="5500" dirty="0"/>
          </a:p>
          <a:p>
            <a:pPr marL="457200" lvl="1" indent="0">
              <a:buNone/>
            </a:pPr>
            <a:r>
              <a:rPr lang="en-US" sz="5500" dirty="0" err="1" smtClean="0"/>
              <a:t>instance.stop</a:t>
            </a:r>
            <a:r>
              <a:rPr lang="en-US" sz="5500" dirty="0" smtClean="0"/>
              <a:t>()   </a:t>
            </a:r>
          </a:p>
          <a:p>
            <a:pPr marL="457200" lvl="1" indent="0">
              <a:buNone/>
            </a:pPr>
            <a:endParaRPr lang="en-US" sz="4500" dirty="0"/>
          </a:p>
          <a:p>
            <a:pPr marL="457200" lvl="1" indent="0">
              <a:buNone/>
            </a:pPr>
            <a:endParaRPr lang="en-US" sz="45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97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 smtClean="0"/>
              <a:t># Launch new EC2 instance</a:t>
            </a: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ec2.create_instances(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ImageId</a:t>
            </a:r>
            <a:r>
              <a:rPr lang="en-US" sz="1800" dirty="0" smtClean="0"/>
              <a:t>=</a:t>
            </a:r>
            <a:r>
              <a:rPr lang="en-US" sz="1800" dirty="0" err="1" smtClean="0"/>
              <a:t>ami</a:t>
            </a:r>
            <a:r>
              <a:rPr lang="en-US" sz="1800" dirty="0"/>
              <a:t>, </a:t>
            </a:r>
            <a:r>
              <a:rPr lang="en-US" sz="1800" dirty="0" err="1" smtClean="0"/>
              <a:t>MinCount</a:t>
            </a:r>
            <a:r>
              <a:rPr lang="en-US" sz="1800" dirty="0" smtClean="0"/>
              <a:t>=1</a:t>
            </a:r>
            <a:r>
              <a:rPr lang="en-US" sz="1800" dirty="0"/>
              <a:t>, </a:t>
            </a:r>
            <a:r>
              <a:rPr lang="en-US" sz="1800" dirty="0" err="1" smtClean="0"/>
              <a:t>MaxCount</a:t>
            </a:r>
            <a:r>
              <a:rPr lang="en-US" sz="1800" dirty="0" smtClean="0"/>
              <a:t>=1,InstanceType</a:t>
            </a:r>
            <a:r>
              <a:rPr lang="en-US" sz="1800" dirty="0"/>
              <a:t>='t2.micro</a:t>
            </a:r>
            <a:r>
              <a:rPr lang="en-US" sz="1800" dirty="0" smtClean="0"/>
              <a:t>')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 Rerun status check and re-initialize </a:t>
            </a:r>
            <a:r>
              <a:rPr lang="en-US" sz="1800" dirty="0" smtClean="0"/>
              <a:t>new instance </a:t>
            </a:r>
            <a:r>
              <a:rPr lang="en-US" sz="1800" dirty="0" smtClean="0"/>
              <a:t>object with new instance id: </a:t>
            </a:r>
          </a:p>
          <a:p>
            <a:pPr marL="457200" lvl="1" indent="0">
              <a:buNone/>
            </a:pPr>
            <a:r>
              <a:rPr lang="en-US" sz="1800" dirty="0" smtClean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ec2.instances.all():</a:t>
            </a:r>
          </a:p>
          <a:p>
            <a:pPr marL="457200" lvl="1" indent="0">
              <a:buNone/>
            </a:pPr>
            <a:r>
              <a:rPr lang="en-US" sz="1800" dirty="0"/>
              <a:t>	print ("instance=ec2.Instance(id=\'{}\')\t\t:  {} {}".format(i.id, </a:t>
            </a:r>
            <a:r>
              <a:rPr lang="en-US" sz="1800" dirty="0" err="1"/>
              <a:t>i.instance_type</a:t>
            </a:r>
            <a:r>
              <a:rPr lang="en-US" sz="1800" dirty="0"/>
              <a:t>, </a:t>
            </a:r>
            <a:r>
              <a:rPr lang="en-US" sz="1800" dirty="0" err="1"/>
              <a:t>i.state</a:t>
            </a:r>
            <a:r>
              <a:rPr lang="en-US" sz="1800" dirty="0"/>
              <a:t>['Name</a:t>
            </a:r>
            <a:r>
              <a:rPr lang="en-US" sz="1800" dirty="0" smtClean="0"/>
              <a:t>']))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instance </a:t>
            </a:r>
            <a:r>
              <a:rPr lang="en-US" sz="1800" dirty="0"/>
              <a:t>= ec2.Instance(id</a:t>
            </a:r>
            <a:r>
              <a:rPr lang="en-US" sz="1800" dirty="0" smtClean="0"/>
              <a:t>=&lt;‘</a:t>
            </a:r>
            <a:r>
              <a:rPr lang="en-US" sz="1800" dirty="0" err="1" smtClean="0"/>
              <a:t>newid</a:t>
            </a:r>
            <a:r>
              <a:rPr lang="en-US" sz="1800" dirty="0" smtClean="0"/>
              <a:t> from output’&gt;)</a:t>
            </a: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 Use one of boto3’s “waiters” to wait for instance to finish launching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instance.wait_until_running</a:t>
            </a:r>
            <a:r>
              <a:rPr lang="en-US" sz="1800" dirty="0" smtClean="0"/>
              <a:t>()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</a:t>
            </a:r>
            <a:r>
              <a:rPr lang="en-US" sz="1800" dirty="0" smtClean="0"/>
              <a:t>Terminate all instances to avoid running down your free hours  (releases EBS volume): </a:t>
            </a:r>
          </a:p>
          <a:p>
            <a:pPr marL="0" indent="0">
              <a:buNone/>
            </a:pPr>
            <a:r>
              <a:rPr lang="en-US" sz="1800" dirty="0" smtClean="0"/>
              <a:t>           for </a:t>
            </a:r>
            <a:r>
              <a:rPr lang="en-US" sz="1800" dirty="0" err="1"/>
              <a:t>i</a:t>
            </a:r>
            <a:r>
              <a:rPr lang="en-US" sz="1800" dirty="0"/>
              <a:t> in ec2.instances.all():</a:t>
            </a:r>
          </a:p>
          <a:p>
            <a:pPr marL="800100" lvl="2" indent="0">
              <a:buNone/>
            </a:pPr>
            <a:r>
              <a:rPr lang="en-US" sz="1800" dirty="0"/>
              <a:t>	 </a:t>
            </a:r>
            <a:r>
              <a:rPr lang="en-US" sz="1800" dirty="0" smtClean="0"/>
              <a:t>  </a:t>
            </a:r>
            <a:r>
              <a:rPr lang="en-US" sz="1800" dirty="0" err="1" smtClean="0"/>
              <a:t>i.terminate</a:t>
            </a:r>
            <a:r>
              <a:rPr lang="en-US" sz="1800" dirty="0"/>
              <a:t>() </a:t>
            </a:r>
            <a:endParaRPr lang="en-US" sz="1800" dirty="0" smtClean="0"/>
          </a:p>
          <a:p>
            <a:pPr marL="800100" lvl="2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Boto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Source Python SDK used to interface with Amazon Web Services (AWS) products</a:t>
            </a:r>
          </a:p>
          <a:p>
            <a:endParaRPr lang="en-US" dirty="0"/>
          </a:p>
          <a:p>
            <a:r>
              <a:rPr lang="en-US" dirty="0" smtClean="0"/>
              <a:t>Developed by Mitch </a:t>
            </a:r>
            <a:r>
              <a:rPr lang="en-US" dirty="0" err="1" smtClean="0"/>
              <a:t>Garnaat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Named after a freshwater dolphin native to the Amazon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API Levels (Boto3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“Client”  :  Low-level. Provides 1:1 mapping to underlying http operations</a:t>
            </a:r>
          </a:p>
          <a:p>
            <a:endParaRPr lang="en-US" dirty="0"/>
          </a:p>
          <a:p>
            <a:r>
              <a:rPr lang="en-US" dirty="0" smtClean="0"/>
              <a:t>“Resource” :  Hides explicit network calls while operating on resource objects.  </a:t>
            </a:r>
          </a:p>
          <a:p>
            <a:endParaRPr lang="en-US" dirty="0"/>
          </a:p>
          <a:p>
            <a:r>
              <a:rPr lang="en-US" dirty="0" smtClean="0"/>
              <a:t>Many Boto3 resource APIs call client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AWS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EC2</a:t>
            </a:r>
            <a:r>
              <a:rPr lang="en-US" dirty="0" smtClean="0"/>
              <a:t> :  Elastic Compute Cloud (Virtual Machines)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S3</a:t>
            </a:r>
            <a:r>
              <a:rPr lang="en-US" dirty="0" smtClean="0"/>
              <a:t>	:  Simple Storage Service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RDS</a:t>
            </a:r>
            <a:r>
              <a:rPr lang="en-US" dirty="0" smtClean="0"/>
              <a:t>:  Relational database service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Setup 1: </a:t>
            </a:r>
            <a:br>
              <a:rPr lang="en-US" dirty="0" smtClean="0"/>
            </a:br>
            <a:r>
              <a:rPr lang="en-US" dirty="0" smtClean="0"/>
              <a:t>AWS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tier Info:  </a:t>
            </a:r>
            <a:r>
              <a:rPr lang="en-US" dirty="0" smtClean="0">
                <a:hlinkClick r:id="rId3"/>
              </a:rPr>
              <a:t>https://aws.amazon.com/free/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Login to AWS console with your Amazon account or create one: </a:t>
            </a:r>
            <a:r>
              <a:rPr lang="en-US" dirty="0" smtClean="0">
                <a:hlinkClick r:id="rId4"/>
              </a:rPr>
              <a:t>https://console.aws.amazon.com/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For more info : </a:t>
            </a:r>
            <a:r>
              <a:rPr lang="en-US" dirty="0">
                <a:hlinkClick r:id="rId5"/>
              </a:rPr>
              <a:t>https://aws.amazon.com/getting-started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Setup 2:</a:t>
            </a:r>
            <a:br>
              <a:rPr lang="en-US" dirty="0" smtClean="0"/>
            </a:br>
            <a:r>
              <a:rPr lang="en-US" dirty="0" smtClean="0"/>
              <a:t>AWS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See </a:t>
            </a:r>
            <a:r>
              <a:rPr lang="en-US" dirty="0" err="1" smtClean="0"/>
              <a:t>recentish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tutorial: </a:t>
            </a:r>
            <a:r>
              <a:rPr lang="en-US" dirty="0">
                <a:hlinkClick r:id="rId3"/>
              </a:rPr>
              <a:t>https://www.youtube.com/watch?v=_</a:t>
            </a:r>
            <a:r>
              <a:rPr lang="en-US" dirty="0" smtClean="0">
                <a:hlinkClick r:id="rId3"/>
              </a:rPr>
              <a:t>8CEGxAchz4</a:t>
            </a:r>
            <a:endParaRPr lang="en-US" dirty="0" smtClean="0"/>
          </a:p>
          <a:p>
            <a:r>
              <a:rPr lang="en-US" dirty="0" smtClean="0"/>
              <a:t>Create user group called “Administrators” </a:t>
            </a:r>
            <a:endParaRPr lang="en-US" dirty="0"/>
          </a:p>
          <a:p>
            <a:r>
              <a:rPr lang="en-US" dirty="0" smtClean="0"/>
              <a:t>Choose “</a:t>
            </a:r>
            <a:r>
              <a:rPr lang="en-US" dirty="0" err="1" smtClean="0"/>
              <a:t>AdministratorAccess</a:t>
            </a:r>
            <a:r>
              <a:rPr lang="en-US" dirty="0" smtClean="0"/>
              <a:t>” policy (not “</a:t>
            </a:r>
            <a:r>
              <a:rPr lang="en-US" dirty="0" err="1" smtClean="0"/>
              <a:t>ReadOnlyAccess</a:t>
            </a:r>
            <a:r>
              <a:rPr lang="en-US" dirty="0" smtClean="0"/>
              <a:t>” as in video)</a:t>
            </a:r>
            <a:endParaRPr lang="en-US" dirty="0"/>
          </a:p>
          <a:p>
            <a:r>
              <a:rPr lang="en-US" dirty="0" smtClean="0"/>
              <a:t>Create user “</a:t>
            </a:r>
            <a:r>
              <a:rPr lang="en-US" dirty="0" err="1" smtClean="0"/>
              <a:t>AdminUser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When prompted, download user credentials to easily accessible file</a:t>
            </a:r>
          </a:p>
          <a:p>
            <a:r>
              <a:rPr lang="en-US" dirty="0" smtClean="0"/>
              <a:t>You can exit video once you have </a:t>
            </a:r>
            <a:r>
              <a:rPr lang="en-US" b="1" dirty="0" smtClean="0"/>
              <a:t>Access Key + Secret Key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Setup 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Install CLI and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220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smtClean="0"/>
              <a:t>client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Gitbash</a:t>
            </a:r>
            <a:r>
              <a:rPr lang="en-US" dirty="0" smtClean="0"/>
              <a:t> : </a:t>
            </a:r>
          </a:p>
          <a:p>
            <a:pPr marL="457200" lvl="1" indent="0">
              <a:buNone/>
            </a:pPr>
            <a:r>
              <a:rPr lang="en-US" dirty="0"/>
              <a:t>	Windows: pip install </a:t>
            </a:r>
            <a:r>
              <a:rPr lang="en-US" dirty="0" err="1"/>
              <a:t>awscli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Linux/</a:t>
            </a:r>
            <a:r>
              <a:rPr lang="en-US" dirty="0" err="1"/>
              <a:t>OsX</a:t>
            </a:r>
            <a:r>
              <a:rPr lang="en-US" dirty="0"/>
              <a:t> : </a:t>
            </a:r>
            <a:r>
              <a:rPr lang="en-US" dirty="0" err="1"/>
              <a:t>sudo</a:t>
            </a:r>
            <a:r>
              <a:rPr lang="en-US" dirty="0"/>
              <a:t> pip install </a:t>
            </a:r>
            <a:r>
              <a:rPr lang="en-US" dirty="0" err="1"/>
              <a:t>awscli</a:t>
            </a:r>
            <a:r>
              <a:rPr lang="en-US" dirty="0"/>
              <a:t> --ignore-installed six  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 smtClean="0"/>
              <a:t>aws</a:t>
            </a:r>
            <a:r>
              <a:rPr lang="en-US" dirty="0" smtClean="0"/>
              <a:t> configure: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configure</a:t>
            </a:r>
          </a:p>
          <a:p>
            <a:pPr marL="0" indent="0">
              <a:buNone/>
            </a:pPr>
            <a:r>
              <a:rPr lang="en-US" dirty="0" smtClean="0"/>
              <a:t>	AWS </a:t>
            </a:r>
            <a:r>
              <a:rPr lang="en-US" dirty="0"/>
              <a:t>Access Key ID [None</a:t>
            </a:r>
            <a:r>
              <a:rPr lang="en-US" dirty="0" smtClean="0"/>
              <a:t>]: </a:t>
            </a:r>
            <a:r>
              <a:rPr lang="en-US" dirty="0" err="1" smtClean="0"/>
              <a:t>AdminUser</a:t>
            </a:r>
            <a:r>
              <a:rPr lang="en-US" dirty="0" smtClean="0"/>
              <a:t> access key</a:t>
            </a:r>
          </a:p>
          <a:p>
            <a:pPr marL="0" indent="0">
              <a:buNone/>
            </a:pPr>
            <a:r>
              <a:rPr lang="en-US" dirty="0" smtClean="0"/>
              <a:t>	AWS </a:t>
            </a:r>
            <a:r>
              <a:rPr lang="en-US" dirty="0"/>
              <a:t>Secret Access Key [None]: </a:t>
            </a:r>
            <a:r>
              <a:rPr lang="en-US" dirty="0" err="1" smtClean="0"/>
              <a:t>AdminUser</a:t>
            </a:r>
            <a:r>
              <a:rPr lang="en-US" dirty="0" smtClean="0"/>
              <a:t> secret key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Default </a:t>
            </a:r>
            <a:r>
              <a:rPr lang="en-US" dirty="0"/>
              <a:t>region name </a:t>
            </a:r>
            <a:r>
              <a:rPr lang="en-US" dirty="0" smtClean="0"/>
              <a:t>[None]: </a:t>
            </a:r>
            <a:r>
              <a:rPr lang="en-US" dirty="0"/>
              <a:t>us-west-2</a:t>
            </a:r>
          </a:p>
          <a:p>
            <a:pPr marL="0" indent="0">
              <a:buNone/>
            </a:pPr>
            <a:r>
              <a:rPr lang="en-US" dirty="0" smtClean="0"/>
              <a:t>	Default </a:t>
            </a:r>
            <a:r>
              <a:rPr lang="en-US" dirty="0"/>
              <a:t>output format [None</a:t>
            </a:r>
            <a:r>
              <a:rPr lang="en-US" dirty="0" smtClean="0"/>
              <a:t>]: </a:t>
            </a:r>
            <a:r>
              <a:rPr lang="en-US" dirty="0" err="1" smtClean="0"/>
              <a:t>json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 Leave </a:t>
            </a:r>
            <a:r>
              <a:rPr lang="en-US" dirty="0" err="1" smtClean="0"/>
              <a:t>GitBash</a:t>
            </a:r>
            <a:r>
              <a:rPr lang="en-US" dirty="0" smtClean="0"/>
              <a:t> window open to preserve </a:t>
            </a:r>
            <a:r>
              <a:rPr lang="en-US" dirty="0" err="1" smtClean="0"/>
              <a:t>aws</a:t>
            </a:r>
            <a:r>
              <a:rPr lang="en-US" dirty="0" smtClean="0"/>
              <a:t> environment**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Setup 4 : </a:t>
            </a:r>
            <a:br>
              <a:rPr lang="en-US" dirty="0" smtClean="0"/>
            </a:br>
            <a:r>
              <a:rPr lang="en-US" dirty="0" smtClean="0"/>
              <a:t>Launch EC2 instance from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From AWS “Services” dashboard, in URH corner, select Us-West-2 (Oregon) from drop down menu.  (AWS resources are region-specific) 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From ec2 menu, Launch a free tier Amazon Linux t2.micro instance. Choose “Create a new Key Pair” and download it to file named </a:t>
            </a:r>
            <a:r>
              <a:rPr lang="en-US" dirty="0" err="1" smtClean="0"/>
              <a:t>keypair.pem</a:t>
            </a:r>
            <a:r>
              <a:rPr lang="en-US" dirty="0" smtClean="0"/>
              <a:t>. Save to </a:t>
            </a:r>
            <a:r>
              <a:rPr lang="en-US" dirty="0" err="1" smtClean="0"/>
              <a:t>Gitbash</a:t>
            </a:r>
            <a:r>
              <a:rPr lang="en-US" dirty="0" smtClean="0"/>
              <a:t> default directory.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AWS Setup 5: </a:t>
            </a:r>
            <a:br>
              <a:rPr lang="en-US" dirty="0" smtClean="0"/>
            </a:br>
            <a:r>
              <a:rPr lang="en-US" dirty="0" smtClean="0"/>
              <a:t>Test </a:t>
            </a:r>
            <a:r>
              <a:rPr lang="en-US" dirty="0" err="1" smtClean="0"/>
              <a:t>ssh</a:t>
            </a:r>
            <a:r>
              <a:rPr lang="en-US" dirty="0" smtClean="0"/>
              <a:t> to EC2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From EC2 dashboard:</a:t>
            </a:r>
          </a:p>
          <a:p>
            <a:pPr marL="457200" lvl="1" indent="0">
              <a:buNone/>
            </a:pPr>
            <a:r>
              <a:rPr lang="en-US" dirty="0" smtClean="0"/>
              <a:t>	Click </a:t>
            </a:r>
            <a:r>
              <a:rPr lang="en-US" dirty="0" smtClean="0">
                <a:solidFill>
                  <a:schemeClr val="accent1"/>
                </a:solidFill>
              </a:rPr>
              <a:t>1 Running Instances. 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Check button next to instance</a:t>
            </a:r>
          </a:p>
          <a:p>
            <a:pPr marL="457200" lvl="1" indent="0">
              <a:buNone/>
            </a:pPr>
            <a:r>
              <a:rPr lang="en-US" dirty="0" smtClean="0"/>
              <a:t>	Wait </a:t>
            </a:r>
            <a:r>
              <a:rPr lang="en-US" dirty="0"/>
              <a:t>until instance state shows </a:t>
            </a:r>
            <a:r>
              <a:rPr lang="en-US" dirty="0" smtClean="0">
                <a:solidFill>
                  <a:srgbClr val="00B050"/>
                </a:solidFill>
              </a:rPr>
              <a:t>running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Scroll down and grab public DNS name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GitBash</a:t>
            </a:r>
            <a:r>
              <a:rPr lang="en-US" dirty="0" smtClean="0"/>
              <a:t> default directory where you placed </a:t>
            </a:r>
            <a:r>
              <a:rPr lang="en-US" dirty="0" err="1" smtClean="0"/>
              <a:t>keypair.pem</a:t>
            </a:r>
            <a:r>
              <a:rPr lang="en-US" dirty="0" smtClean="0"/>
              <a:t> file:</a:t>
            </a:r>
          </a:p>
          <a:p>
            <a:pPr marL="914400" lvl="2" indent="0">
              <a:buNone/>
            </a:pPr>
            <a:r>
              <a:rPr lang="en-US" dirty="0" smtClean="0"/>
              <a:t>export MYINST=&lt;public DNS name &gt; </a:t>
            </a:r>
          </a:p>
          <a:p>
            <a:pPr marL="914400" lvl="2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$(</a:t>
            </a:r>
            <a:r>
              <a:rPr lang="en-US" dirty="0" err="1" smtClean="0"/>
              <a:t>pwd</a:t>
            </a:r>
            <a:r>
              <a:rPr lang="en-US" dirty="0" smtClean="0"/>
              <a:t>)/</a:t>
            </a:r>
            <a:r>
              <a:rPr lang="en-US" dirty="0" err="1" smtClean="0"/>
              <a:t>keypair.pem</a:t>
            </a:r>
            <a:r>
              <a:rPr lang="en-US" dirty="0" smtClean="0"/>
              <a:t> ec2-user@$MYINST</a:t>
            </a:r>
          </a:p>
          <a:p>
            <a:r>
              <a:rPr lang="en-US" dirty="0" smtClean="0"/>
              <a:t>Once successful, exit back to local host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 Leave </a:t>
            </a:r>
            <a:r>
              <a:rPr lang="en-US" dirty="0" err="1" smtClean="0"/>
              <a:t>Gitbash</a:t>
            </a:r>
            <a:r>
              <a:rPr lang="en-US" dirty="0" smtClean="0"/>
              <a:t> Window Open to preserve </a:t>
            </a:r>
            <a:r>
              <a:rPr lang="en-US" dirty="0" err="1" smtClean="0"/>
              <a:t>aws</a:t>
            </a:r>
            <a:r>
              <a:rPr lang="en-US" dirty="0" smtClean="0"/>
              <a:t> environment**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362</Words>
  <Application>Microsoft Office PowerPoint</Application>
  <PresentationFormat>On-screen Show (4:3)</PresentationFormat>
  <Paragraphs>149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Boto </vt:lpstr>
      <vt:lpstr>What is Boto? </vt:lpstr>
      <vt:lpstr>2 API Levels (Boto3 only)</vt:lpstr>
      <vt:lpstr>Some AWS Resources</vt:lpstr>
      <vt:lpstr>AWS Setup 1:  AWS Account</vt:lpstr>
      <vt:lpstr>AWS Setup 2: AWS Credentials</vt:lpstr>
      <vt:lpstr>AWS Setup 3: Install CLI and Configure</vt:lpstr>
      <vt:lpstr>AWS Setup 4 :  Launch EC2 instance from Console</vt:lpstr>
      <vt:lpstr>AWS Setup 5:  Test ssh to EC2 Instance</vt:lpstr>
      <vt:lpstr>Boto Setup</vt:lpstr>
      <vt:lpstr>Using Boto3 with EC2 </vt:lpstr>
      <vt:lpstr>Playing with Boto3 Resource API</vt:lpstr>
      <vt:lpstr>Playing, cont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Boto Library</dc:title>
  <dc:creator>Deana</dc:creator>
  <cp:lastModifiedBy>Deana</cp:lastModifiedBy>
  <cp:revision>478</cp:revision>
  <dcterms:created xsi:type="dcterms:W3CDTF">2016-02-20T15:20:13Z</dcterms:created>
  <dcterms:modified xsi:type="dcterms:W3CDTF">2016-02-21T14:18:22Z</dcterms:modified>
</cp:coreProperties>
</file>