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5"/>
  </p:sldMasterIdLst>
  <p:notesMasterIdLst>
    <p:notesMasterId r:id="rId62"/>
  </p:notesMasterIdLst>
  <p:sldIdLst>
    <p:sldId id="256" r:id="rId26"/>
    <p:sldId id="258" r:id="rId27"/>
    <p:sldId id="259" r:id="rId28"/>
    <p:sldId id="260" r:id="rId29"/>
    <p:sldId id="261" r:id="rId30"/>
    <p:sldId id="263" r:id="rId31"/>
    <p:sldId id="264" r:id="rId32"/>
    <p:sldId id="268" r:id="rId33"/>
    <p:sldId id="267" r:id="rId34"/>
    <p:sldId id="269" r:id="rId35"/>
    <p:sldId id="270" r:id="rId36"/>
    <p:sldId id="271" r:id="rId37"/>
    <p:sldId id="277" r:id="rId38"/>
    <p:sldId id="272" r:id="rId39"/>
    <p:sldId id="273" r:id="rId40"/>
    <p:sldId id="274" r:id="rId41"/>
    <p:sldId id="275" r:id="rId42"/>
    <p:sldId id="287" r:id="rId43"/>
    <p:sldId id="292" r:id="rId44"/>
    <p:sldId id="278" r:id="rId45"/>
    <p:sldId id="279" r:id="rId46"/>
    <p:sldId id="288" r:id="rId47"/>
    <p:sldId id="289" r:id="rId48"/>
    <p:sldId id="290" r:id="rId49"/>
    <p:sldId id="291" r:id="rId50"/>
    <p:sldId id="294" r:id="rId51"/>
    <p:sldId id="293" r:id="rId52"/>
    <p:sldId id="298" r:id="rId53"/>
    <p:sldId id="280" r:id="rId54"/>
    <p:sldId id="281" r:id="rId55"/>
    <p:sldId id="282" r:id="rId56"/>
    <p:sldId id="284" r:id="rId57"/>
    <p:sldId id="297" r:id="rId58"/>
    <p:sldId id="296" r:id="rId59"/>
    <p:sldId id="285" r:id="rId60"/>
    <p:sldId id="295"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p:scale>
          <a:sx n="75" d="100"/>
          <a:sy n="75" d="100"/>
        </p:scale>
        <p:origin x="36" y="-10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1.xml"/><Relationship Id="rId39" Type="http://schemas.openxmlformats.org/officeDocument/2006/relationships/slide" Target="slides/slide14.xml"/><Relationship Id="rId21" Type="http://schemas.openxmlformats.org/officeDocument/2006/relationships/customXml" Target="../customXml/item21.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slide" Target="slides/slide22.xml"/><Relationship Id="rId50" Type="http://schemas.openxmlformats.org/officeDocument/2006/relationships/slide" Target="slides/slide25.xml"/><Relationship Id="rId55" Type="http://schemas.openxmlformats.org/officeDocument/2006/relationships/slide" Target="slides/slide30.xml"/><Relationship Id="rId63"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4.xml"/><Relationship Id="rId41" Type="http://schemas.openxmlformats.org/officeDocument/2006/relationships/slide" Target="slides/slide16.xml"/><Relationship Id="rId54" Type="http://schemas.openxmlformats.org/officeDocument/2006/relationships/slide" Target="slides/slide2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3" Type="http://schemas.openxmlformats.org/officeDocument/2006/relationships/slide" Target="slides/slide28.xml"/><Relationship Id="rId58" Type="http://schemas.openxmlformats.org/officeDocument/2006/relationships/slide" Target="slides/slide33.xml"/><Relationship Id="rId66"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 Id="rId57" Type="http://schemas.openxmlformats.org/officeDocument/2006/relationships/slide" Target="slides/slide32.xml"/><Relationship Id="rId61" Type="http://schemas.openxmlformats.org/officeDocument/2006/relationships/slide" Target="slides/slide36.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slide" Target="slides/slide27.xml"/><Relationship Id="rId60" Type="http://schemas.openxmlformats.org/officeDocument/2006/relationships/slide" Target="slides/slide35.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slide" Target="slides/slide23.xml"/><Relationship Id="rId56" Type="http://schemas.openxmlformats.org/officeDocument/2006/relationships/slide" Target="slides/slide31.xml"/><Relationship Id="rId64"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26.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1.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59"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FCF5E-41C0-4BF0-BC7C-0381D9A0523E}" type="doc">
      <dgm:prSet loTypeId="urn:microsoft.com/office/officeart/2005/8/layout/hProcess9" loCatId="process" qsTypeId="urn:microsoft.com/office/officeart/2005/8/quickstyle/simple1" qsCatId="simple" csTypeId="urn:microsoft.com/office/officeart/2005/8/colors/colorful1" csCatId="colorful" phldr="1"/>
      <dgm:spPr/>
    </dgm:pt>
    <dgm:pt modelId="{A301EB4B-4D35-4420-A20A-7206D22D945D}">
      <dgm:prSet phldrT="[Text]"/>
      <dgm:spPr/>
      <dgm:t>
        <a:bodyPr/>
        <a:lstStyle/>
        <a:p>
          <a:r>
            <a:rPr lang="en-US" dirty="0" smtClean="0"/>
            <a:t>INSTRUMENT</a:t>
          </a:r>
          <a:endParaRPr lang="en-US" dirty="0"/>
        </a:p>
      </dgm:t>
    </dgm:pt>
    <dgm:pt modelId="{CC55D204-15C4-46CE-9159-08C4985AD483}" type="parTrans" cxnId="{AF53C211-1DBA-4B54-825B-7A0185946A5D}">
      <dgm:prSet/>
      <dgm:spPr/>
      <dgm:t>
        <a:bodyPr/>
        <a:lstStyle/>
        <a:p>
          <a:endParaRPr lang="en-US"/>
        </a:p>
      </dgm:t>
    </dgm:pt>
    <dgm:pt modelId="{C40C8A76-1F13-4698-B2B6-D67BCC8A7709}" type="sibTrans" cxnId="{AF53C211-1DBA-4B54-825B-7A0185946A5D}">
      <dgm:prSet/>
      <dgm:spPr/>
      <dgm:t>
        <a:bodyPr/>
        <a:lstStyle/>
        <a:p>
          <a:endParaRPr lang="en-US"/>
        </a:p>
      </dgm:t>
    </dgm:pt>
    <dgm:pt modelId="{F3F10DE4-3706-4BC7-93DB-6E6C82B143CA}">
      <dgm:prSet phldrT="[Text]"/>
      <dgm:spPr/>
      <dgm:t>
        <a:bodyPr/>
        <a:lstStyle/>
        <a:p>
          <a:r>
            <a:rPr lang="en-US" dirty="0" smtClean="0"/>
            <a:t>TRAIN</a:t>
          </a:r>
          <a:endParaRPr lang="en-US" dirty="0"/>
        </a:p>
      </dgm:t>
    </dgm:pt>
    <dgm:pt modelId="{37A8B631-401E-4DFD-ABD4-1348ABED40C5}" type="parTrans" cxnId="{74927252-5BC5-40DF-89EE-DC12F5523C20}">
      <dgm:prSet/>
      <dgm:spPr/>
      <dgm:t>
        <a:bodyPr/>
        <a:lstStyle/>
        <a:p>
          <a:endParaRPr lang="en-US"/>
        </a:p>
      </dgm:t>
    </dgm:pt>
    <dgm:pt modelId="{CFBB1B84-7278-4C8B-831A-251065C7D0FB}" type="sibTrans" cxnId="{74927252-5BC5-40DF-89EE-DC12F5523C20}">
      <dgm:prSet/>
      <dgm:spPr/>
      <dgm:t>
        <a:bodyPr/>
        <a:lstStyle/>
        <a:p>
          <a:endParaRPr lang="en-US"/>
        </a:p>
      </dgm:t>
    </dgm:pt>
    <dgm:pt modelId="{ECDE6007-561B-4D3B-AA08-CB526509C173}">
      <dgm:prSet phldrT="[Text]"/>
      <dgm:spPr/>
      <dgm:t>
        <a:bodyPr/>
        <a:lstStyle/>
        <a:p>
          <a:r>
            <a:rPr lang="en-US" dirty="0" smtClean="0"/>
            <a:t>OPTIMIZE</a:t>
          </a:r>
          <a:endParaRPr lang="en-US" dirty="0"/>
        </a:p>
      </dgm:t>
    </dgm:pt>
    <dgm:pt modelId="{A3F951A0-AC83-4043-A903-33E3B86F791D}" type="parTrans" cxnId="{C25411A0-AC09-42AB-9DEC-29229E14D5F4}">
      <dgm:prSet/>
      <dgm:spPr/>
      <dgm:t>
        <a:bodyPr/>
        <a:lstStyle/>
        <a:p>
          <a:endParaRPr lang="en-US"/>
        </a:p>
      </dgm:t>
    </dgm:pt>
    <dgm:pt modelId="{CC7DFCDF-26CA-4CDF-8220-AE5E1CF98DE9}" type="sibTrans" cxnId="{C25411A0-AC09-42AB-9DEC-29229E14D5F4}">
      <dgm:prSet/>
      <dgm:spPr/>
      <dgm:t>
        <a:bodyPr/>
        <a:lstStyle/>
        <a:p>
          <a:endParaRPr lang="en-US"/>
        </a:p>
      </dgm:t>
    </dgm:pt>
    <dgm:pt modelId="{50ECA056-D146-4901-96BA-F95D2332AB69}" type="pres">
      <dgm:prSet presAssocID="{4B0FCF5E-41C0-4BF0-BC7C-0381D9A0523E}" presName="CompostProcess" presStyleCnt="0">
        <dgm:presLayoutVars>
          <dgm:dir/>
          <dgm:resizeHandles val="exact"/>
        </dgm:presLayoutVars>
      </dgm:prSet>
      <dgm:spPr/>
    </dgm:pt>
    <dgm:pt modelId="{8B83782D-18DA-4DB1-BA17-AF66053C3BFF}" type="pres">
      <dgm:prSet presAssocID="{4B0FCF5E-41C0-4BF0-BC7C-0381D9A0523E}" presName="arrow" presStyleLbl="bgShp" presStyleIdx="0" presStyleCnt="1"/>
      <dgm:spPr/>
      <dgm:t>
        <a:bodyPr/>
        <a:lstStyle/>
        <a:p>
          <a:endParaRPr lang="en-US"/>
        </a:p>
      </dgm:t>
    </dgm:pt>
    <dgm:pt modelId="{0BDF475B-83D6-44DF-A5A3-5B3612AD238A}" type="pres">
      <dgm:prSet presAssocID="{4B0FCF5E-41C0-4BF0-BC7C-0381D9A0523E}" presName="linearProcess" presStyleCnt="0"/>
      <dgm:spPr/>
    </dgm:pt>
    <dgm:pt modelId="{095B4247-8F9E-4ED3-B92D-3236AD978ECD}" type="pres">
      <dgm:prSet presAssocID="{A301EB4B-4D35-4420-A20A-7206D22D945D}" presName="textNode" presStyleLbl="node1" presStyleIdx="0" presStyleCnt="3">
        <dgm:presLayoutVars>
          <dgm:bulletEnabled val="1"/>
        </dgm:presLayoutVars>
      </dgm:prSet>
      <dgm:spPr/>
      <dgm:t>
        <a:bodyPr/>
        <a:lstStyle/>
        <a:p>
          <a:endParaRPr lang="en-US"/>
        </a:p>
      </dgm:t>
    </dgm:pt>
    <dgm:pt modelId="{23F8B6DC-7D4F-4B7A-AF77-781582D876F0}" type="pres">
      <dgm:prSet presAssocID="{C40C8A76-1F13-4698-B2B6-D67BCC8A7709}" presName="sibTrans" presStyleCnt="0"/>
      <dgm:spPr/>
    </dgm:pt>
    <dgm:pt modelId="{769E169B-8DAC-44E1-9DD1-BD851C7F6AC3}" type="pres">
      <dgm:prSet presAssocID="{F3F10DE4-3706-4BC7-93DB-6E6C82B143CA}" presName="textNode" presStyleLbl="node1" presStyleIdx="1" presStyleCnt="3">
        <dgm:presLayoutVars>
          <dgm:bulletEnabled val="1"/>
        </dgm:presLayoutVars>
      </dgm:prSet>
      <dgm:spPr/>
      <dgm:t>
        <a:bodyPr/>
        <a:lstStyle/>
        <a:p>
          <a:endParaRPr lang="en-US"/>
        </a:p>
      </dgm:t>
    </dgm:pt>
    <dgm:pt modelId="{93CDAFC9-8ADF-4A44-8387-8A48A0E85D6D}" type="pres">
      <dgm:prSet presAssocID="{CFBB1B84-7278-4C8B-831A-251065C7D0FB}" presName="sibTrans" presStyleCnt="0"/>
      <dgm:spPr/>
    </dgm:pt>
    <dgm:pt modelId="{1D9B7C8C-9831-47A5-86C4-7847BAB4BF40}" type="pres">
      <dgm:prSet presAssocID="{ECDE6007-561B-4D3B-AA08-CB526509C173}" presName="textNode" presStyleLbl="node1" presStyleIdx="2" presStyleCnt="3">
        <dgm:presLayoutVars>
          <dgm:bulletEnabled val="1"/>
        </dgm:presLayoutVars>
      </dgm:prSet>
      <dgm:spPr/>
      <dgm:t>
        <a:bodyPr/>
        <a:lstStyle/>
        <a:p>
          <a:endParaRPr lang="en-US"/>
        </a:p>
      </dgm:t>
    </dgm:pt>
  </dgm:ptLst>
  <dgm:cxnLst>
    <dgm:cxn modelId="{74927252-5BC5-40DF-89EE-DC12F5523C20}" srcId="{4B0FCF5E-41C0-4BF0-BC7C-0381D9A0523E}" destId="{F3F10DE4-3706-4BC7-93DB-6E6C82B143CA}" srcOrd="1" destOrd="0" parTransId="{37A8B631-401E-4DFD-ABD4-1348ABED40C5}" sibTransId="{CFBB1B84-7278-4C8B-831A-251065C7D0FB}"/>
    <dgm:cxn modelId="{FFAC48F4-22D9-4F68-9E1F-50B0DC83CC95}" type="presOf" srcId="{4B0FCF5E-41C0-4BF0-BC7C-0381D9A0523E}" destId="{50ECA056-D146-4901-96BA-F95D2332AB69}" srcOrd="0" destOrd="0" presId="urn:microsoft.com/office/officeart/2005/8/layout/hProcess9"/>
    <dgm:cxn modelId="{AF53C211-1DBA-4B54-825B-7A0185946A5D}" srcId="{4B0FCF5E-41C0-4BF0-BC7C-0381D9A0523E}" destId="{A301EB4B-4D35-4420-A20A-7206D22D945D}" srcOrd="0" destOrd="0" parTransId="{CC55D204-15C4-46CE-9159-08C4985AD483}" sibTransId="{C40C8A76-1F13-4698-B2B6-D67BCC8A7709}"/>
    <dgm:cxn modelId="{247BBA8A-2D54-4501-B08B-2688295973C0}" type="presOf" srcId="{ECDE6007-561B-4D3B-AA08-CB526509C173}" destId="{1D9B7C8C-9831-47A5-86C4-7847BAB4BF40}" srcOrd="0" destOrd="0" presId="urn:microsoft.com/office/officeart/2005/8/layout/hProcess9"/>
    <dgm:cxn modelId="{8B7966D0-BD61-4B1F-A47E-53D71105498A}" type="presOf" srcId="{F3F10DE4-3706-4BC7-93DB-6E6C82B143CA}" destId="{769E169B-8DAC-44E1-9DD1-BD851C7F6AC3}" srcOrd="0" destOrd="0" presId="urn:microsoft.com/office/officeart/2005/8/layout/hProcess9"/>
    <dgm:cxn modelId="{C25411A0-AC09-42AB-9DEC-29229E14D5F4}" srcId="{4B0FCF5E-41C0-4BF0-BC7C-0381D9A0523E}" destId="{ECDE6007-561B-4D3B-AA08-CB526509C173}" srcOrd="2" destOrd="0" parTransId="{A3F951A0-AC83-4043-A903-33E3B86F791D}" sibTransId="{CC7DFCDF-26CA-4CDF-8220-AE5E1CF98DE9}"/>
    <dgm:cxn modelId="{E7F4D7B8-04BB-4C2A-839A-9B3A3279A467}" type="presOf" srcId="{A301EB4B-4D35-4420-A20A-7206D22D945D}" destId="{095B4247-8F9E-4ED3-B92D-3236AD978ECD}" srcOrd="0" destOrd="0" presId="urn:microsoft.com/office/officeart/2005/8/layout/hProcess9"/>
    <dgm:cxn modelId="{3AB8DFD1-0C69-4A67-A3BB-E1F488A2C2E2}" type="presParOf" srcId="{50ECA056-D146-4901-96BA-F95D2332AB69}" destId="{8B83782D-18DA-4DB1-BA17-AF66053C3BFF}" srcOrd="0" destOrd="0" presId="urn:microsoft.com/office/officeart/2005/8/layout/hProcess9"/>
    <dgm:cxn modelId="{22E9AED3-1483-4BCD-BC9C-0AE9835D4476}" type="presParOf" srcId="{50ECA056-D146-4901-96BA-F95D2332AB69}" destId="{0BDF475B-83D6-44DF-A5A3-5B3612AD238A}" srcOrd="1" destOrd="0" presId="urn:microsoft.com/office/officeart/2005/8/layout/hProcess9"/>
    <dgm:cxn modelId="{EDBF085E-EEFB-4DC4-A28B-51DD93DEEAE5}" type="presParOf" srcId="{0BDF475B-83D6-44DF-A5A3-5B3612AD238A}" destId="{095B4247-8F9E-4ED3-B92D-3236AD978ECD}" srcOrd="0" destOrd="0" presId="urn:microsoft.com/office/officeart/2005/8/layout/hProcess9"/>
    <dgm:cxn modelId="{C39D62B3-92CF-4C57-9C53-F6F7303D02D1}" type="presParOf" srcId="{0BDF475B-83D6-44DF-A5A3-5B3612AD238A}" destId="{23F8B6DC-7D4F-4B7A-AF77-781582D876F0}" srcOrd="1" destOrd="0" presId="urn:microsoft.com/office/officeart/2005/8/layout/hProcess9"/>
    <dgm:cxn modelId="{12BF37E2-A960-4C26-B3B0-DF1FC6DA8AEB}" type="presParOf" srcId="{0BDF475B-83D6-44DF-A5A3-5B3612AD238A}" destId="{769E169B-8DAC-44E1-9DD1-BD851C7F6AC3}" srcOrd="2" destOrd="0" presId="urn:microsoft.com/office/officeart/2005/8/layout/hProcess9"/>
    <dgm:cxn modelId="{E73A3F1F-C84F-44C9-9655-9F160CC502F9}" type="presParOf" srcId="{0BDF475B-83D6-44DF-A5A3-5B3612AD238A}" destId="{93CDAFC9-8ADF-4A44-8387-8A48A0E85D6D}" srcOrd="3" destOrd="0" presId="urn:microsoft.com/office/officeart/2005/8/layout/hProcess9"/>
    <dgm:cxn modelId="{6B039E04-5565-4322-85D2-D863AD1AEC12}" type="presParOf" srcId="{0BDF475B-83D6-44DF-A5A3-5B3612AD238A}" destId="{1D9B7C8C-9831-47A5-86C4-7847BAB4BF40}"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3782D-18DA-4DB1-BA17-AF66053C3BFF}">
      <dsp:nvSpPr>
        <dsp:cNvPr id="0" name=""/>
        <dsp:cNvSpPr/>
      </dsp:nvSpPr>
      <dsp:spPr>
        <a:xfrm>
          <a:off x="609599" y="0"/>
          <a:ext cx="6908800" cy="401743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5B4247-8F9E-4ED3-B92D-3236AD978ECD}">
      <dsp:nvSpPr>
        <dsp:cNvPr id="0" name=""/>
        <dsp:cNvSpPr/>
      </dsp:nvSpPr>
      <dsp:spPr>
        <a:xfrm>
          <a:off x="99" y="1205229"/>
          <a:ext cx="2577107" cy="160697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INSTRUMENT</a:t>
          </a:r>
          <a:endParaRPr lang="en-US" sz="3100" kern="1200" dirty="0"/>
        </a:p>
      </dsp:txBody>
      <dsp:txXfrm>
        <a:off x="78545" y="1283675"/>
        <a:ext cx="2420215" cy="1450081"/>
      </dsp:txXfrm>
    </dsp:sp>
    <dsp:sp modelId="{769E169B-8DAC-44E1-9DD1-BD851C7F6AC3}">
      <dsp:nvSpPr>
        <dsp:cNvPr id="0" name=""/>
        <dsp:cNvSpPr/>
      </dsp:nvSpPr>
      <dsp:spPr>
        <a:xfrm>
          <a:off x="2775446" y="1205229"/>
          <a:ext cx="2577107" cy="160697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TRAIN</a:t>
          </a:r>
          <a:endParaRPr lang="en-US" sz="3100" kern="1200" dirty="0"/>
        </a:p>
      </dsp:txBody>
      <dsp:txXfrm>
        <a:off x="2853892" y="1283675"/>
        <a:ext cx="2420215" cy="1450081"/>
      </dsp:txXfrm>
    </dsp:sp>
    <dsp:sp modelId="{1D9B7C8C-9831-47A5-86C4-7847BAB4BF40}">
      <dsp:nvSpPr>
        <dsp:cNvPr id="0" name=""/>
        <dsp:cNvSpPr/>
      </dsp:nvSpPr>
      <dsp:spPr>
        <a:xfrm>
          <a:off x="5550792" y="1205229"/>
          <a:ext cx="2577107" cy="1606973"/>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OPTIMIZE</a:t>
          </a:r>
          <a:endParaRPr lang="en-US" sz="3100" kern="1200" dirty="0"/>
        </a:p>
      </dsp:txBody>
      <dsp:txXfrm>
        <a:off x="5629238" y="1283675"/>
        <a:ext cx="2420215" cy="14500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74D07-DE01-43C2-932A-59CDF2BC9988}" type="datetimeFigureOut">
              <a:rPr lang="en-US" smtClean="0"/>
              <a:t>7/8/2015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DD607-5239-4751-A5EE-0FC3886965F3}" type="slidenum">
              <a:rPr lang="en-US" smtClean="0"/>
              <a:t>‹#›</a:t>
            </a:fld>
            <a:endParaRPr lang="en-US"/>
          </a:p>
        </p:txBody>
      </p:sp>
    </p:spTree>
    <p:extLst>
      <p:ext uri="{BB962C8B-B14F-4D97-AF65-F5344CB8AC3E}">
        <p14:creationId xmlns:p14="http://schemas.microsoft.com/office/powerpoint/2010/main" val="4158083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6</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3085811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15</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2275423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16</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3277590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17</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298292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19</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3723683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D500CD73-3221-407F-AFEB-67B75280EA27}" type="slidenum">
              <a:rPr lang="en-US" sz="1200">
                <a:latin typeface="Arial" panose="020B0604020202020204" pitchFamily="34" charset="0"/>
              </a:rPr>
              <a:pPr eaLnBrk="1" hangingPunct="1"/>
              <a:t>21</a:t>
            </a:fld>
            <a:endParaRPr lang="en-US" sz="1200">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rPr>
              <a:t>Path termination: we assume that any function can end an inline path.  As such, we must add 1 to ensure a unique path ID.  Otherwise, there would be lots of duplicate path IDs.  See next slides for info.</a:t>
            </a:r>
          </a:p>
        </p:txBody>
      </p:sp>
    </p:spTree>
    <p:extLst>
      <p:ext uri="{BB962C8B-B14F-4D97-AF65-F5344CB8AC3E}">
        <p14:creationId xmlns:p14="http://schemas.microsoft.com/office/powerpoint/2010/main" val="3878014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61EE906C-C543-4BEC-BEDB-7AFD7AA464E4}" type="slidenum">
              <a:rPr lang="en-US" altLang="zh-TW" sz="1200">
                <a:latin typeface="Arial" panose="020B0604020202020204" pitchFamily="34" charset="0"/>
              </a:rPr>
              <a:pPr eaLnBrk="1" hangingPunct="1"/>
              <a:t>22</a:t>
            </a:fld>
            <a:endParaRPr lang="en-US" altLang="zh-TW" sz="1200">
              <a:latin typeface="Arial" panose="020B0604020202020204" pitchFamily="34" charset="0"/>
            </a:endParaRPr>
          </a:p>
        </p:txBody>
      </p:sp>
      <p:sp>
        <p:nvSpPr>
          <p:cNvPr id="49155" name="Rectangle 2"/>
          <p:cNvSpPr>
            <a:spLocks noGrp="1" noRot="1" noChangeAspect="1" noChangeArrowheads="1" noTextEdit="1"/>
          </p:cNvSpPr>
          <p:nvPr>
            <p:ph type="sldImg"/>
          </p:nvPr>
        </p:nvSpPr>
        <p:spPr>
          <a:xfrm>
            <a:off x="384175" y="687388"/>
            <a:ext cx="6092825" cy="3427412"/>
          </a:xfrm>
          <a:ln/>
        </p:spPr>
      </p:sp>
      <p:sp>
        <p:nvSpPr>
          <p:cNvPr id="49156"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Here’s an example call graph.</a:t>
            </a:r>
          </a:p>
        </p:txBody>
      </p:sp>
    </p:spTree>
    <p:extLst>
      <p:ext uri="{BB962C8B-B14F-4D97-AF65-F5344CB8AC3E}">
        <p14:creationId xmlns:p14="http://schemas.microsoft.com/office/powerpoint/2010/main" val="2776459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2A020D29-C6AB-43E3-8628-2DE93A75AF78}" type="slidenum">
              <a:rPr lang="en-US" altLang="zh-TW" sz="1200">
                <a:latin typeface="Arial" panose="020B0604020202020204" pitchFamily="34" charset="0"/>
              </a:rPr>
              <a:pPr eaLnBrk="1" hangingPunct="1"/>
              <a:t>23</a:t>
            </a:fld>
            <a:endParaRPr lang="en-US" altLang="zh-TW" sz="1200">
              <a:latin typeface="Arial" panose="020B0604020202020204" pitchFamily="34" charset="0"/>
            </a:endParaRPr>
          </a:p>
        </p:txBody>
      </p:sp>
      <p:sp>
        <p:nvSpPr>
          <p:cNvPr id="50179" name="Rectangle 2"/>
          <p:cNvSpPr>
            <a:spLocks noGrp="1" noRot="1" noChangeAspect="1" noChangeArrowheads="1" noTextEdit="1"/>
          </p:cNvSpPr>
          <p:nvPr>
            <p:ph type="sldImg"/>
          </p:nvPr>
        </p:nvSpPr>
        <p:spPr>
          <a:xfrm>
            <a:off x="384175" y="687388"/>
            <a:ext cx="6092825" cy="3427412"/>
          </a:xfrm>
          <a:ln/>
        </p:spPr>
      </p:sp>
      <p:sp>
        <p:nvSpPr>
          <p:cNvPr id="50180"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Here’s the expanded call graph with arc weights.</a:t>
            </a:r>
          </a:p>
          <a:p>
            <a:pPr eaLnBrk="1" hangingPunct="1"/>
            <a:r>
              <a:rPr lang="en-US" altLang="zh-TW" smtClean="0">
                <a:latin typeface="Arial" panose="020B0604020202020204" pitchFamily="34" charset="0"/>
              </a:rPr>
              <a:t>Side note: the call graph is not physically expanded for profiling.  Instead, call graph path profiling is used to collect call-site specific information.</a:t>
            </a: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3373569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73ABC63A-593E-4B29-B094-3AB3DA67999E}" type="slidenum">
              <a:rPr lang="en-US" altLang="zh-TW" sz="1200">
                <a:latin typeface="Arial" panose="020B0604020202020204" pitchFamily="34" charset="0"/>
              </a:rPr>
              <a:pPr eaLnBrk="1" hangingPunct="1"/>
              <a:t>24</a:t>
            </a:fld>
            <a:endParaRPr lang="en-US" altLang="zh-TW" sz="1200">
              <a:latin typeface="Arial" panose="020B0604020202020204" pitchFamily="34" charset="0"/>
            </a:endParaRPr>
          </a:p>
        </p:txBody>
      </p:sp>
      <p:sp>
        <p:nvSpPr>
          <p:cNvPr id="51203" name="Rectangle 2"/>
          <p:cNvSpPr>
            <a:spLocks noGrp="1" noRot="1" noChangeAspect="1" noChangeArrowheads="1" noTextEdit="1"/>
          </p:cNvSpPr>
          <p:nvPr>
            <p:ph type="sldImg"/>
          </p:nvPr>
        </p:nvSpPr>
        <p:spPr>
          <a:xfrm>
            <a:off x="384175" y="687388"/>
            <a:ext cx="6092825" cy="3427412"/>
          </a:xfrm>
          <a:ln/>
        </p:spPr>
      </p:sp>
      <p:sp>
        <p:nvSpPr>
          <p:cNvPr id="51204"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The red (hot) rectangles indicate that inlining was performed.</a:t>
            </a:r>
          </a:p>
          <a:p>
            <a:pPr eaLnBrk="1" hangingPunct="1"/>
            <a:r>
              <a:rPr lang="en-US" altLang="zh-TW" smtClean="0">
                <a:latin typeface="Arial" panose="020B0604020202020204" pitchFamily="34" charset="0"/>
              </a:rPr>
              <a:t>The call from bat to bar was deemed hot enough to inline bar into bat.  However, baz was not hot enough, so it remained a function call.</a:t>
            </a:r>
          </a:p>
          <a:p>
            <a:pPr eaLnBrk="1" hangingPunct="1"/>
            <a:r>
              <a:rPr lang="en-US" altLang="zh-TW" smtClean="0">
                <a:latin typeface="Arial" panose="020B0604020202020204" pitchFamily="34" charset="0"/>
              </a:rPr>
              <a:t>Neither fred to bar nor foo to bar are hot enough to be inlined.  Also note that bar to baz on the fred path and bar to baz on the foo path were combined.  The resulting bar conglomerate has a hot call to baz and hence, baz is inlined into bar.</a:t>
            </a:r>
          </a:p>
          <a:p>
            <a:pPr eaLnBrk="1" hangingPunct="1"/>
            <a:r>
              <a:rPr lang="en-US" altLang="zh-TW" smtClean="0">
                <a:latin typeface="Arial" panose="020B0604020202020204" pitchFamily="34" charset="0"/>
              </a:rPr>
              <a:t>Call site specific profile directed inlining minimizes the code bloat due to inlining while still gaining performance where needed.</a:t>
            </a:r>
          </a:p>
          <a:p>
            <a:pPr eaLnBrk="1" hangingPunct="1"/>
            <a:r>
              <a:rPr lang="en-US" altLang="zh-TW" smtClean="0">
                <a:latin typeface="Arial" panose="020B0604020202020204" pitchFamily="34" charset="0"/>
              </a:rPr>
              <a:t>(Mention redirector heuristic?)</a:t>
            </a:r>
          </a:p>
        </p:txBody>
      </p:sp>
    </p:spTree>
    <p:extLst>
      <p:ext uri="{BB962C8B-B14F-4D97-AF65-F5344CB8AC3E}">
        <p14:creationId xmlns:p14="http://schemas.microsoft.com/office/powerpoint/2010/main" val="225199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rPr>
              <a:t>Most important MI opt: Inline</a:t>
            </a:r>
          </a:p>
          <a:p>
            <a:r>
              <a:rPr lang="en-US" smtClean="0">
                <a:latin typeface="Arial" panose="020B0604020202020204" pitchFamily="34" charset="0"/>
              </a:rPr>
              <a:t>Most important MD opt: register allocation</a:t>
            </a:r>
          </a:p>
          <a:p>
            <a:r>
              <a:rPr lang="en-US" smtClean="0">
                <a:latin typeface="Arial" panose="020B0604020202020204" pitchFamily="34" charset="0"/>
              </a:rPr>
              <a:t>Inliner is crucial because it remove calling convention overhead and expose more information for intra-procedural optimizer. On the other hand, inlining increase register pressure and in general substantially increase code size.  </a:t>
            </a:r>
          </a:p>
          <a:p>
            <a:r>
              <a:rPr lang="en-US" smtClean="0">
                <a:latin typeface="Arial" panose="020B0604020202020204" pitchFamily="34" charset="0"/>
              </a:rPr>
              <a:t>double-digit % code size saved with this tuning on several Win8 components.  In general 5% code size reduction on Spec2k &amp; Speck26 without losing any CPU cycles</a:t>
            </a:r>
          </a:p>
          <a:p>
            <a:r>
              <a:rPr lang="en-US" smtClean="0">
                <a:latin typeface="Arial" panose="020B0604020202020204" pitchFamily="34" charset="0"/>
              </a:rPr>
              <a:t>Yes, Pogo inlining could be very aggressive for some hot functions or paths, but overall, it should be </a:t>
            </a:r>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2503A9F8-E8FD-4174-890D-788A857FF709}" type="slidenum">
              <a:rPr lang="en-US" altLang="zh-TW" sz="1200">
                <a:latin typeface="Arial" panose="020B0604020202020204" pitchFamily="34" charset="0"/>
              </a:rPr>
              <a:pPr eaLnBrk="1" hangingPunct="1"/>
              <a:t>25</a:t>
            </a:fld>
            <a:endParaRPr lang="en-US" altLang="zh-TW" sz="1200">
              <a:latin typeface="Arial" panose="020B0604020202020204" pitchFamily="34" charset="0"/>
            </a:endParaRPr>
          </a:p>
        </p:txBody>
      </p:sp>
    </p:spTree>
    <p:extLst>
      <p:ext uri="{BB962C8B-B14F-4D97-AF65-F5344CB8AC3E}">
        <p14:creationId xmlns:p14="http://schemas.microsoft.com/office/powerpoint/2010/main" val="3637892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B1187EAE-FC4A-409B-A373-6955A42DA64D}" type="slidenum">
              <a:rPr lang="en-US" altLang="zh-TW" sz="1200">
                <a:latin typeface="Arial" panose="020B0604020202020204" pitchFamily="34" charset="0"/>
              </a:rPr>
              <a:pPr eaLnBrk="1" hangingPunct="1"/>
              <a:t>26</a:t>
            </a:fld>
            <a:endParaRPr lang="en-US" altLang="zh-TW" sz="1200">
              <a:latin typeface="Arial" panose="020B0604020202020204" pitchFamily="34" charset="0"/>
            </a:endParaRPr>
          </a:p>
        </p:txBody>
      </p:sp>
      <p:sp>
        <p:nvSpPr>
          <p:cNvPr id="53251" name="Rectangle 2"/>
          <p:cNvSpPr>
            <a:spLocks noGrp="1" noRot="1" noChangeAspect="1" noChangeArrowheads="1" noTextEdit="1"/>
          </p:cNvSpPr>
          <p:nvPr>
            <p:ph type="sldImg"/>
          </p:nvPr>
        </p:nvSpPr>
        <p:spPr>
          <a:xfrm>
            <a:off x="384175" y="687388"/>
            <a:ext cx="6092825" cy="3427412"/>
          </a:xfrm>
          <a:ln/>
        </p:spPr>
      </p:sp>
      <p:sp>
        <p:nvSpPr>
          <p:cNvPr id="53252"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See the previous example bar to explain remaining count of a function</a:t>
            </a:r>
          </a:p>
        </p:txBody>
      </p:sp>
    </p:spTree>
    <p:extLst>
      <p:ext uri="{BB962C8B-B14F-4D97-AF65-F5344CB8AC3E}">
        <p14:creationId xmlns:p14="http://schemas.microsoft.com/office/powerpoint/2010/main" val="29327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7</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4001671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E14BBB80-4D78-4D2F-86A1-C8D0F37F6480}" type="slidenum">
              <a:rPr lang="en-US" altLang="zh-TW" sz="1200">
                <a:latin typeface="Arial" panose="020B0604020202020204" pitchFamily="34" charset="0"/>
              </a:rPr>
              <a:pPr eaLnBrk="1" hangingPunct="1"/>
              <a:t>27</a:t>
            </a:fld>
            <a:endParaRPr lang="en-US" altLang="zh-TW" sz="1200">
              <a:latin typeface="Arial" panose="020B0604020202020204" pitchFamily="34" charset="0"/>
            </a:endParaRPr>
          </a:p>
        </p:txBody>
      </p:sp>
      <p:sp>
        <p:nvSpPr>
          <p:cNvPr id="55299" name="Rectangle 2"/>
          <p:cNvSpPr>
            <a:spLocks noGrp="1" noRot="1" noChangeAspect="1" noChangeArrowheads="1" noTextEdit="1"/>
          </p:cNvSpPr>
          <p:nvPr>
            <p:ph type="sldImg"/>
          </p:nvPr>
        </p:nvSpPr>
        <p:spPr>
          <a:xfrm>
            <a:off x="384175" y="687388"/>
            <a:ext cx="6092825" cy="3427412"/>
          </a:xfrm>
          <a:ln/>
        </p:spPr>
      </p:sp>
      <p:sp>
        <p:nvSpPr>
          <p:cNvPr id="55300"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Using the profile data, an estimate of the most common trace through the function can be made.</a:t>
            </a:r>
          </a:p>
          <a:p>
            <a:pPr eaLnBrk="1" hangingPunct="1"/>
            <a:r>
              <a:rPr lang="en-US" altLang="zh-TW" smtClean="0">
                <a:latin typeface="Arial" panose="020B0604020202020204" pitchFamily="34" charset="0"/>
              </a:rPr>
              <a:t>In this example, the trace from A to B to D is the most common.</a:t>
            </a:r>
          </a:p>
          <a:p>
            <a:pPr eaLnBrk="1" hangingPunct="1"/>
            <a:r>
              <a:rPr lang="en-US" altLang="zh-TW" smtClean="0">
                <a:latin typeface="Arial" panose="020B0604020202020204" pitchFamily="34" charset="0"/>
              </a:rPr>
              <a:t>The default layout, however, places an extra branch on that trace, from B to D.</a:t>
            </a:r>
          </a:p>
          <a:p>
            <a:pPr eaLnBrk="1" hangingPunct="1"/>
            <a:r>
              <a:rPr lang="en-US" altLang="zh-TW" smtClean="0">
                <a:latin typeface="Arial" panose="020B0604020202020204" pitchFamily="34" charset="0"/>
              </a:rPr>
              <a:t>[click]</a:t>
            </a:r>
          </a:p>
          <a:p>
            <a:pPr eaLnBrk="1" hangingPunct="1"/>
            <a:r>
              <a:rPr lang="en-US" altLang="zh-TW" smtClean="0">
                <a:latin typeface="Arial" panose="020B0604020202020204" pitchFamily="34" charset="0"/>
              </a:rPr>
              <a:t>By reordering the blocks, we can eliminate this branch.</a:t>
            </a:r>
          </a:p>
          <a:p>
            <a:pPr eaLnBrk="1" hangingPunct="1"/>
            <a:r>
              <a:rPr lang="en-US" altLang="zh-TW" smtClean="0">
                <a:latin typeface="Arial" panose="020B0604020202020204" pitchFamily="34" charset="0"/>
              </a:rPr>
              <a:t>Also good for instruction cache locality</a:t>
            </a:r>
          </a:p>
        </p:txBody>
      </p:sp>
    </p:spTree>
    <p:extLst>
      <p:ext uri="{BB962C8B-B14F-4D97-AF65-F5344CB8AC3E}">
        <p14:creationId xmlns:p14="http://schemas.microsoft.com/office/powerpoint/2010/main" val="558886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E14BBB80-4D78-4D2F-86A1-C8D0F37F6480}" type="slidenum">
              <a:rPr lang="en-US" altLang="zh-TW" sz="1200">
                <a:latin typeface="Arial" panose="020B0604020202020204" pitchFamily="34" charset="0"/>
              </a:rPr>
              <a:pPr eaLnBrk="1" hangingPunct="1"/>
              <a:t>28</a:t>
            </a:fld>
            <a:endParaRPr lang="en-US" altLang="zh-TW" sz="1200">
              <a:latin typeface="Arial" panose="020B0604020202020204" pitchFamily="34" charset="0"/>
            </a:endParaRPr>
          </a:p>
        </p:txBody>
      </p:sp>
      <p:sp>
        <p:nvSpPr>
          <p:cNvPr id="55299" name="Rectangle 2"/>
          <p:cNvSpPr>
            <a:spLocks noGrp="1" noRot="1" noChangeAspect="1" noChangeArrowheads="1" noTextEdit="1"/>
          </p:cNvSpPr>
          <p:nvPr>
            <p:ph type="sldImg"/>
          </p:nvPr>
        </p:nvSpPr>
        <p:spPr>
          <a:xfrm>
            <a:off x="384175" y="687388"/>
            <a:ext cx="6092825" cy="3427412"/>
          </a:xfrm>
          <a:ln/>
        </p:spPr>
      </p:sp>
      <p:sp>
        <p:nvSpPr>
          <p:cNvPr id="55300"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Using the profile data, an estimate of the most common trace through the function can be made.</a:t>
            </a:r>
          </a:p>
          <a:p>
            <a:pPr eaLnBrk="1" hangingPunct="1"/>
            <a:r>
              <a:rPr lang="en-US" altLang="zh-TW" smtClean="0">
                <a:latin typeface="Arial" panose="020B0604020202020204" pitchFamily="34" charset="0"/>
              </a:rPr>
              <a:t>In this example, the trace from A to B to D is the most common.</a:t>
            </a:r>
          </a:p>
          <a:p>
            <a:pPr eaLnBrk="1" hangingPunct="1"/>
            <a:r>
              <a:rPr lang="en-US" altLang="zh-TW" smtClean="0">
                <a:latin typeface="Arial" panose="020B0604020202020204" pitchFamily="34" charset="0"/>
              </a:rPr>
              <a:t>The default layout, however, places an extra branch on that trace, from B to D.</a:t>
            </a:r>
          </a:p>
          <a:p>
            <a:pPr eaLnBrk="1" hangingPunct="1"/>
            <a:r>
              <a:rPr lang="en-US" altLang="zh-TW" smtClean="0">
                <a:latin typeface="Arial" panose="020B0604020202020204" pitchFamily="34" charset="0"/>
              </a:rPr>
              <a:t>[click]</a:t>
            </a:r>
          </a:p>
          <a:p>
            <a:pPr eaLnBrk="1" hangingPunct="1"/>
            <a:r>
              <a:rPr lang="en-US" altLang="zh-TW" smtClean="0">
                <a:latin typeface="Arial" panose="020B0604020202020204" pitchFamily="34" charset="0"/>
              </a:rPr>
              <a:t>By reordering the blocks, we can eliminate this branch.</a:t>
            </a:r>
          </a:p>
          <a:p>
            <a:pPr eaLnBrk="1" hangingPunct="1"/>
            <a:r>
              <a:rPr lang="en-US" altLang="zh-TW" smtClean="0">
                <a:latin typeface="Arial" panose="020B0604020202020204" pitchFamily="34" charset="0"/>
              </a:rPr>
              <a:t>Also good for instruction cache locality</a:t>
            </a:r>
          </a:p>
        </p:txBody>
      </p:sp>
    </p:spTree>
    <p:extLst>
      <p:ext uri="{BB962C8B-B14F-4D97-AF65-F5344CB8AC3E}">
        <p14:creationId xmlns:p14="http://schemas.microsoft.com/office/powerpoint/2010/main" val="4246026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F1F1BFDC-E3CF-41B5-984C-4781BF2FD229}" type="slidenum">
              <a:rPr lang="en-US" altLang="zh-TW" sz="1200">
                <a:latin typeface="Arial" panose="020B0604020202020204" pitchFamily="34" charset="0"/>
              </a:rPr>
              <a:pPr eaLnBrk="1" hangingPunct="1"/>
              <a:t>29</a:t>
            </a:fld>
            <a:endParaRPr lang="en-US" altLang="zh-TW" sz="1200">
              <a:latin typeface="Arial" panose="020B0604020202020204" pitchFamily="34" charset="0"/>
            </a:endParaRPr>
          </a:p>
        </p:txBody>
      </p:sp>
      <p:sp>
        <p:nvSpPr>
          <p:cNvPr id="56323" name="Rectangle 2"/>
          <p:cNvSpPr>
            <a:spLocks noGrp="1" noRot="1" noChangeAspect="1" noChangeArrowheads="1" noTextEdit="1"/>
          </p:cNvSpPr>
          <p:nvPr>
            <p:ph type="sldImg"/>
          </p:nvPr>
        </p:nvSpPr>
        <p:spPr>
          <a:xfrm>
            <a:off x="384175" y="687388"/>
            <a:ext cx="6092825" cy="3427412"/>
          </a:xfrm>
          <a:ln/>
        </p:spPr>
      </p:sp>
      <p:sp>
        <p:nvSpPr>
          <p:cNvPr id="56324"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To minimize working set and improve code locality, code that is scenario dead can be moved out of the way.</a:t>
            </a:r>
          </a:p>
          <a:p>
            <a:pPr eaLnBrk="1" hangingPunct="1"/>
            <a:r>
              <a:rPr lang="en-US" altLang="zh-TW" smtClean="0">
                <a:latin typeface="Arial" panose="020B0604020202020204" pitchFamily="34" charset="0"/>
              </a:rPr>
              <a:t>The previous optimization, block layout, would move all the scenario dead code to the end of the function.  We’d like to further move it to the end of the executable image.</a:t>
            </a:r>
          </a:p>
          <a:p>
            <a:pPr eaLnBrk="1" hangingPunct="1"/>
            <a:r>
              <a:rPr lang="en-US" altLang="zh-TW" smtClean="0">
                <a:latin typeface="Arial" panose="020B0604020202020204" pitchFamily="34" charset="0"/>
              </a:rPr>
              <a:t>[click]</a:t>
            </a:r>
          </a:p>
          <a:p>
            <a:pPr eaLnBrk="1" hangingPunct="1"/>
            <a:r>
              <a:rPr lang="en-US" altLang="zh-TW" smtClean="0">
                <a:latin typeface="Arial" panose="020B0604020202020204" pitchFamily="34" charset="0"/>
              </a:rPr>
              <a:t>This is done by using a special text section.  The red rectangle indicates hot code.  The blue rectangle indicates cold code.  I’ll use this coloring convention for the remained of the talk.</a:t>
            </a:r>
          </a:p>
        </p:txBody>
      </p:sp>
    </p:spTree>
    <p:extLst>
      <p:ext uri="{BB962C8B-B14F-4D97-AF65-F5344CB8AC3E}">
        <p14:creationId xmlns:p14="http://schemas.microsoft.com/office/powerpoint/2010/main" val="4174279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461E6E39-90A8-4055-BDCC-666F29248D10}" type="slidenum">
              <a:rPr lang="en-US" altLang="zh-TW" sz="1200">
                <a:latin typeface="Arial" panose="020B0604020202020204" pitchFamily="34" charset="0"/>
              </a:rPr>
              <a:pPr eaLnBrk="1" hangingPunct="1"/>
              <a:t>30</a:t>
            </a:fld>
            <a:endParaRPr lang="en-US" altLang="zh-TW" sz="1200">
              <a:latin typeface="Arial" panose="020B0604020202020204" pitchFamily="34" charset="0"/>
            </a:endParaRPr>
          </a:p>
        </p:txBody>
      </p:sp>
      <p:sp>
        <p:nvSpPr>
          <p:cNvPr id="58371" name="Rectangle 2"/>
          <p:cNvSpPr>
            <a:spLocks noGrp="1" noRot="1" noChangeAspect="1" noChangeArrowheads="1" noTextEdit="1"/>
          </p:cNvSpPr>
          <p:nvPr>
            <p:ph type="sldImg"/>
          </p:nvPr>
        </p:nvSpPr>
        <p:spPr>
          <a:xfrm>
            <a:off x="384175" y="687388"/>
            <a:ext cx="6092825" cy="3427412"/>
          </a:xfrm>
          <a:ln/>
        </p:spPr>
      </p:sp>
      <p:sp>
        <p:nvSpPr>
          <p:cNvPr id="58372"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615685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rPr>
              <a:t>For Speck2 programs, most achieve &gt;99% locality.</a:t>
            </a:r>
          </a:p>
          <a:p>
            <a:r>
              <a:rPr lang="en-US" smtClean="0">
                <a:latin typeface="Arial" panose="020B0604020202020204" pitchFamily="34" charset="0"/>
              </a:rPr>
              <a:t>For SQL TPC-E, &gt;75% page locality.</a:t>
            </a:r>
          </a:p>
          <a:p>
            <a:endParaRPr lang="en-US" smtClean="0">
              <a:latin typeface="Arial" panose="020B0604020202020204" pitchFamily="34" charset="0"/>
            </a:endParaRP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961FF5EB-1A29-45F5-91B8-037A8016498F}" type="slidenum">
              <a:rPr lang="en-US" altLang="zh-TW" sz="1200">
                <a:latin typeface="Arial" panose="020B0604020202020204" pitchFamily="34" charset="0"/>
              </a:rPr>
              <a:pPr eaLnBrk="1" hangingPunct="1"/>
              <a:t>31</a:t>
            </a:fld>
            <a:endParaRPr lang="en-US" altLang="zh-TW" sz="1200">
              <a:latin typeface="Arial" panose="020B0604020202020204" pitchFamily="34" charset="0"/>
            </a:endParaRPr>
          </a:p>
        </p:txBody>
      </p:sp>
    </p:spTree>
    <p:extLst>
      <p:ext uri="{BB962C8B-B14F-4D97-AF65-F5344CB8AC3E}">
        <p14:creationId xmlns:p14="http://schemas.microsoft.com/office/powerpoint/2010/main" val="926730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CA6B1D9D-C3F5-455F-96F9-3FCB2C5D3C83}" type="slidenum">
              <a:rPr lang="en-US" altLang="zh-TW" sz="1200">
                <a:latin typeface="Arial" panose="020B0604020202020204" pitchFamily="34" charset="0"/>
              </a:rPr>
              <a:pPr eaLnBrk="1" hangingPunct="1"/>
              <a:t>32</a:t>
            </a:fld>
            <a:endParaRPr lang="en-US" altLang="zh-TW" sz="1200">
              <a:latin typeface="Arial" panose="020B0604020202020204" pitchFamily="34" charset="0"/>
            </a:endParaRPr>
          </a:p>
        </p:txBody>
      </p:sp>
      <p:sp>
        <p:nvSpPr>
          <p:cNvPr id="62467" name="Rectangle 2"/>
          <p:cNvSpPr>
            <a:spLocks noGrp="1" noRot="1" noChangeAspect="1" noChangeArrowheads="1" noTextEdit="1"/>
          </p:cNvSpPr>
          <p:nvPr>
            <p:ph type="sldImg"/>
          </p:nvPr>
        </p:nvSpPr>
        <p:spPr>
          <a:xfrm>
            <a:off x="384175" y="687388"/>
            <a:ext cx="6092825" cy="3427412"/>
          </a:xfrm>
          <a:ln/>
        </p:spPr>
      </p:sp>
      <p:sp>
        <p:nvSpPr>
          <p:cNvPr id="62468"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Because of the many ways switches can be expanded (linear search, jump table or binary search and a combination of the former two), the instrumentation captures the value of the switch expression.</a:t>
            </a:r>
          </a:p>
          <a:p>
            <a:pPr eaLnBrk="1" hangingPunct="1"/>
            <a:r>
              <a:rPr lang="en-US" altLang="zh-TW" smtClean="0">
                <a:latin typeface="Arial" panose="020B0604020202020204" pitchFamily="34" charset="0"/>
              </a:rPr>
              <a:t>This value is easily mapped to any switch expansion technique.</a:t>
            </a:r>
          </a:p>
          <a:p>
            <a:pPr eaLnBrk="1" hangingPunct="1"/>
            <a:r>
              <a:rPr lang="en-US" altLang="zh-TW" smtClean="0">
                <a:latin typeface="Arial" panose="020B0604020202020204" pitchFamily="34" charset="0"/>
              </a:rPr>
              <a:t>[click],[click],[click]</a:t>
            </a:r>
          </a:p>
          <a:p>
            <a:pPr eaLnBrk="1" hangingPunct="1"/>
            <a:r>
              <a:rPr lang="en-US" altLang="zh-TW" smtClean="0">
                <a:latin typeface="Arial" panose="020B0604020202020204" pitchFamily="34" charset="0"/>
              </a:rPr>
              <a:t>We’re seeing value 10 quite a bit.</a:t>
            </a:r>
          </a:p>
          <a:p>
            <a:pPr eaLnBrk="1" hangingPunct="1"/>
            <a:r>
              <a:rPr lang="en-US" altLang="zh-TW" smtClean="0">
                <a:latin typeface="Arial" panose="020B0604020202020204" pitchFamily="34" charset="0"/>
              </a:rPr>
              <a:t>[click]</a:t>
            </a:r>
          </a:p>
          <a:p>
            <a:pPr eaLnBrk="1" hangingPunct="1"/>
            <a:r>
              <a:rPr lang="en-US" altLang="zh-TW" smtClean="0">
                <a:latin typeface="Arial" panose="020B0604020202020204" pitchFamily="34" charset="0"/>
              </a:rPr>
              <a:t>And so we’ve optimized for that case.</a:t>
            </a:r>
          </a:p>
          <a:p>
            <a:pPr eaLnBrk="1" hangingPunct="1"/>
            <a:r>
              <a:rPr lang="en-US" altLang="zh-TW" smtClean="0">
                <a:latin typeface="Arial" panose="020B0604020202020204" pitchFamily="34" charset="0"/>
              </a:rPr>
              <a:t>Pogo will add, at most, two additional comparisons.  These can be for frequent single values, or for a range of default values.</a:t>
            </a:r>
          </a:p>
        </p:txBody>
      </p:sp>
    </p:spTree>
    <p:extLst>
      <p:ext uri="{BB962C8B-B14F-4D97-AF65-F5344CB8AC3E}">
        <p14:creationId xmlns:p14="http://schemas.microsoft.com/office/powerpoint/2010/main" val="11320942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CA6B1D9D-C3F5-455F-96F9-3FCB2C5D3C83}" type="slidenum">
              <a:rPr lang="en-US" altLang="zh-TW" sz="1200">
                <a:latin typeface="Arial" panose="020B0604020202020204" pitchFamily="34" charset="0"/>
              </a:rPr>
              <a:pPr eaLnBrk="1" hangingPunct="1"/>
              <a:t>34</a:t>
            </a:fld>
            <a:endParaRPr lang="en-US" altLang="zh-TW" sz="1200">
              <a:latin typeface="Arial" panose="020B0604020202020204" pitchFamily="34" charset="0"/>
            </a:endParaRPr>
          </a:p>
        </p:txBody>
      </p:sp>
      <p:sp>
        <p:nvSpPr>
          <p:cNvPr id="62467" name="Rectangle 2"/>
          <p:cNvSpPr>
            <a:spLocks noGrp="1" noRot="1" noChangeAspect="1" noChangeArrowheads="1" noTextEdit="1"/>
          </p:cNvSpPr>
          <p:nvPr>
            <p:ph type="sldImg"/>
          </p:nvPr>
        </p:nvSpPr>
        <p:spPr>
          <a:xfrm>
            <a:off x="384175" y="687388"/>
            <a:ext cx="6092825" cy="3427412"/>
          </a:xfrm>
          <a:ln/>
        </p:spPr>
      </p:sp>
      <p:sp>
        <p:nvSpPr>
          <p:cNvPr id="62468" name="Rectangle 3"/>
          <p:cNvSpPr>
            <a:spLocks noGrp="1" noChangeArrowheads="1"/>
          </p:cNvSpPr>
          <p:nvPr>
            <p:ph type="body" idx="1"/>
          </p:nvPr>
        </p:nvSpPr>
        <p:spPr>
          <a:xfrm>
            <a:off x="914400" y="4343400"/>
            <a:ext cx="5029200" cy="4113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smtClean="0">
                <a:latin typeface="Arial" panose="020B0604020202020204" pitchFamily="34" charset="0"/>
              </a:rPr>
              <a:t>Because of the many ways switches can be expanded (linear search, jump table or binary search and a combination of the former two), the instrumentation captures the value of the switch expression.</a:t>
            </a:r>
          </a:p>
          <a:p>
            <a:pPr eaLnBrk="1" hangingPunct="1"/>
            <a:r>
              <a:rPr lang="en-US" altLang="zh-TW" smtClean="0">
                <a:latin typeface="Arial" panose="020B0604020202020204" pitchFamily="34" charset="0"/>
              </a:rPr>
              <a:t>This value is easily mapped to any switch expansion technique.</a:t>
            </a:r>
          </a:p>
          <a:p>
            <a:pPr eaLnBrk="1" hangingPunct="1"/>
            <a:r>
              <a:rPr lang="en-US" altLang="zh-TW" smtClean="0">
                <a:latin typeface="Arial" panose="020B0604020202020204" pitchFamily="34" charset="0"/>
              </a:rPr>
              <a:t>[click],[click],[click]</a:t>
            </a:r>
          </a:p>
          <a:p>
            <a:pPr eaLnBrk="1" hangingPunct="1"/>
            <a:r>
              <a:rPr lang="en-US" altLang="zh-TW" smtClean="0">
                <a:latin typeface="Arial" panose="020B0604020202020204" pitchFamily="34" charset="0"/>
              </a:rPr>
              <a:t>We’re seeing value 10 quite a bit.</a:t>
            </a:r>
          </a:p>
          <a:p>
            <a:pPr eaLnBrk="1" hangingPunct="1"/>
            <a:r>
              <a:rPr lang="en-US" altLang="zh-TW" smtClean="0">
                <a:latin typeface="Arial" panose="020B0604020202020204" pitchFamily="34" charset="0"/>
              </a:rPr>
              <a:t>[click]</a:t>
            </a:r>
          </a:p>
          <a:p>
            <a:pPr eaLnBrk="1" hangingPunct="1"/>
            <a:r>
              <a:rPr lang="en-US" altLang="zh-TW" smtClean="0">
                <a:latin typeface="Arial" panose="020B0604020202020204" pitchFamily="34" charset="0"/>
              </a:rPr>
              <a:t>And so we’ve optimized for that case.</a:t>
            </a:r>
          </a:p>
          <a:p>
            <a:pPr eaLnBrk="1" hangingPunct="1"/>
            <a:r>
              <a:rPr lang="en-US" altLang="zh-TW" smtClean="0">
                <a:latin typeface="Arial" panose="020B0604020202020204" pitchFamily="34" charset="0"/>
              </a:rPr>
              <a:t>Pogo will add, at most, two additional comparisons.  These can be for frequent single values, or for a range of default values.</a:t>
            </a:r>
          </a:p>
        </p:txBody>
      </p:sp>
    </p:spTree>
    <p:extLst>
      <p:ext uri="{BB962C8B-B14F-4D97-AF65-F5344CB8AC3E}">
        <p14:creationId xmlns:p14="http://schemas.microsoft.com/office/powerpoint/2010/main" val="1243022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8</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1572375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9</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250153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10</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10502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11</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1002602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12</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4109497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13</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3780250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fld id="{87C86E4B-5A0A-43AF-A64C-86EC0720381E}" type="slidenum">
              <a:rPr lang="en-US" altLang="zh-TW" sz="1200">
                <a:latin typeface="Arial" panose="020B0604020202020204" pitchFamily="34" charset="0"/>
              </a:rPr>
              <a:pPr eaLnBrk="1" hangingPunct="1"/>
              <a:t>14</a:t>
            </a:fld>
            <a:endParaRPr lang="en-US" altLang="zh-TW" sz="1200">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latin typeface="Arial" panose="020B0604020202020204" pitchFamily="34" charset="0"/>
            </a:endParaRPr>
          </a:p>
          <a:p>
            <a:pPr eaLnBrk="1" hangingPunct="1"/>
            <a:endParaRPr lang="en-US" altLang="zh-TW" smtClean="0">
              <a:latin typeface="Arial" panose="020B0604020202020204" pitchFamily="34" charset="0"/>
            </a:endParaRPr>
          </a:p>
        </p:txBody>
      </p:sp>
    </p:spTree>
    <p:extLst>
      <p:ext uri="{BB962C8B-B14F-4D97-AF65-F5344CB8AC3E}">
        <p14:creationId xmlns:p14="http://schemas.microsoft.com/office/powerpoint/2010/main" val="352250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7/8/2015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7/8/2015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customXml" Target="../../customXml/item12.xml"/><Relationship Id="rId7" Type="http://schemas.openxmlformats.org/officeDocument/2006/relationships/slideLayout" Target="../slideLayouts/slideLayout2.xml"/><Relationship Id="rId2" Type="http://schemas.openxmlformats.org/officeDocument/2006/relationships/customXml" Target="../../customXml/item13.xml"/><Relationship Id="rId1" Type="http://schemas.openxmlformats.org/officeDocument/2006/relationships/customXml" Target="../../customXml/item20.xml"/><Relationship Id="rId6" Type="http://schemas.openxmlformats.org/officeDocument/2006/relationships/customXml" Target="../../customXml/item8.xml"/><Relationship Id="rId5" Type="http://schemas.openxmlformats.org/officeDocument/2006/relationships/customXml" Target="../../customXml/item15.xml"/><Relationship Id="rId10" Type="http://schemas.openxmlformats.org/officeDocument/2006/relationships/image" Target="../media/image10.png"/><Relationship Id="rId4" Type="http://schemas.openxmlformats.org/officeDocument/2006/relationships/customXml" Target="../../customXml/item5.xml"/><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customXml" Target="../../customXml/item6.xml"/><Relationship Id="rId3" Type="http://schemas.openxmlformats.org/officeDocument/2006/relationships/customXml" Target="../../customXml/item10.xml"/><Relationship Id="rId7" Type="http://schemas.openxmlformats.org/officeDocument/2006/relationships/customXml" Target="../../customXml/item22.xml"/><Relationship Id="rId2" Type="http://schemas.openxmlformats.org/officeDocument/2006/relationships/customXml" Target="../../customXml/item19.xml"/><Relationship Id="rId1" Type="http://schemas.openxmlformats.org/officeDocument/2006/relationships/customXml" Target="../../customXml/item3.xml"/><Relationship Id="rId6" Type="http://schemas.openxmlformats.org/officeDocument/2006/relationships/customXml" Target="../../customXml/item21.xml"/><Relationship Id="rId11" Type="http://schemas.openxmlformats.org/officeDocument/2006/relationships/image" Target="../media/image9.png"/><Relationship Id="rId5" Type="http://schemas.openxmlformats.org/officeDocument/2006/relationships/customXml" Target="../../customXml/item23.xml"/><Relationship Id="rId10" Type="http://schemas.openxmlformats.org/officeDocument/2006/relationships/notesSlide" Target="../notesSlides/notesSlide6.xml"/><Relationship Id="rId4" Type="http://schemas.openxmlformats.org/officeDocument/2006/relationships/customXml" Target="../../customXml/item2.xml"/><Relationship Id="rId9"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customXml/item16.xml"/><Relationship Id="rId13" Type="http://schemas.openxmlformats.org/officeDocument/2006/relationships/image" Target="../media/image9.png"/><Relationship Id="rId3" Type="http://schemas.openxmlformats.org/officeDocument/2006/relationships/customXml" Target="../../customXml/item24.xml"/><Relationship Id="rId7" Type="http://schemas.openxmlformats.org/officeDocument/2006/relationships/customXml" Target="../../customXml/item1.xml"/><Relationship Id="rId12" Type="http://schemas.openxmlformats.org/officeDocument/2006/relationships/notesSlide" Target="../notesSlides/notesSlide7.xml"/><Relationship Id="rId2" Type="http://schemas.openxmlformats.org/officeDocument/2006/relationships/customXml" Target="../../customXml/item14.xml"/><Relationship Id="rId1" Type="http://schemas.openxmlformats.org/officeDocument/2006/relationships/customXml" Target="../../customXml/item9.xml"/><Relationship Id="rId6" Type="http://schemas.openxmlformats.org/officeDocument/2006/relationships/customXml" Target="../../customXml/item17.xml"/><Relationship Id="rId11" Type="http://schemas.openxmlformats.org/officeDocument/2006/relationships/slideLayout" Target="../slideLayouts/slideLayout2.xml"/><Relationship Id="rId5" Type="http://schemas.openxmlformats.org/officeDocument/2006/relationships/customXml" Target="../../customXml/item4.xml"/><Relationship Id="rId10" Type="http://schemas.openxmlformats.org/officeDocument/2006/relationships/customXml" Target="../../customXml/item11.xml"/><Relationship Id="rId4" Type="http://schemas.openxmlformats.org/officeDocument/2006/relationships/customXml" Target="../../customXml/item7.xml"/><Relationship Id="rId9" Type="http://schemas.openxmlformats.org/officeDocument/2006/relationships/customXml" Target="../../customXml/item1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1774" y="1832913"/>
            <a:ext cx="9652726" cy="2421464"/>
          </a:xfrm>
        </p:spPr>
        <p:txBody>
          <a:bodyPr/>
          <a:lstStyle/>
          <a:p>
            <a:r>
              <a:rPr lang="en-US" b="1" normalizeH="1" dirty="0" smtClean="0"/>
              <a:t>Profile Guided Optimization </a:t>
            </a:r>
            <a:br>
              <a:rPr lang="en-US" b="1" normalizeH="1" dirty="0" smtClean="0"/>
            </a:br>
            <a:r>
              <a:rPr lang="en-US" b="1" normalizeH="1" dirty="0"/>
              <a:t> </a:t>
            </a:r>
            <a:r>
              <a:rPr lang="en-US" b="1" normalizeH="1" dirty="0" smtClean="0"/>
              <a:t>(            ) </a:t>
            </a:r>
            <a:endParaRPr lang="en-US" b="1" normalizeH="1" dirty="0"/>
          </a:p>
        </p:txBody>
      </p:sp>
      <p:sp>
        <p:nvSpPr>
          <p:cNvPr id="3" name="Subtitle 2"/>
          <p:cNvSpPr>
            <a:spLocks noGrp="1"/>
          </p:cNvSpPr>
          <p:nvPr>
            <p:ph type="subTitle" idx="1"/>
          </p:nvPr>
        </p:nvSpPr>
        <p:spPr>
          <a:xfrm>
            <a:off x="4893537" y="6038424"/>
            <a:ext cx="7197726" cy="1405467"/>
          </a:xfrm>
        </p:spPr>
        <p:txBody>
          <a:bodyPr/>
          <a:lstStyle/>
          <a:p>
            <a:r>
              <a:rPr lang="en-US" i="1" dirty="0" smtClean="0"/>
              <a:t>ANKIT ASTHANA</a:t>
            </a:r>
          </a:p>
          <a:p>
            <a:r>
              <a:rPr lang="en-US" i="1" dirty="0" smtClean="0"/>
              <a:t> Program Manager</a:t>
            </a:r>
            <a:endParaRPr lang="en-US" i="1" dirty="0"/>
          </a:p>
        </p:txBody>
      </p:sp>
      <p:sp>
        <p:nvSpPr>
          <p:cNvPr id="8" name="TextBox 7"/>
          <p:cNvSpPr txBox="1"/>
          <p:nvPr/>
        </p:nvSpPr>
        <p:spPr>
          <a:xfrm>
            <a:off x="9892879" y="3340351"/>
            <a:ext cx="1369286" cy="861774"/>
          </a:xfrm>
          <a:prstGeom prst="rect">
            <a:avLst/>
          </a:prstGeom>
          <a:noFill/>
        </p:spPr>
        <p:txBody>
          <a:bodyPr wrap="none" rtlCol="0">
            <a:spAutoFit/>
          </a:bodyPr>
          <a:lstStyle/>
          <a:p>
            <a:r>
              <a:rPr lang="en-US" sz="5000" b="1" dirty="0" smtClean="0"/>
              <a:t>POG</a:t>
            </a:r>
            <a:endParaRPr lang="en-US" sz="5000" b="1" dirty="0"/>
          </a:p>
        </p:txBody>
      </p:sp>
      <p:sp>
        <p:nvSpPr>
          <p:cNvPr id="9" name="Oval 8"/>
          <p:cNvSpPr/>
          <p:nvPr/>
        </p:nvSpPr>
        <p:spPr>
          <a:xfrm rot="16392221">
            <a:off x="11174785" y="3534924"/>
            <a:ext cx="482600" cy="4987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84608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9">
            <a:extLst>
              <a:ext uri="{28A0092B-C50C-407E-A947-70E740481C1C}">
                <a14:useLocalDpi xmlns:a14="http://schemas.microsoft.com/office/drawing/2010/main" val="0"/>
              </a:ext>
            </a:extLst>
          </a:blip>
          <a:srcRect/>
          <a:stretch>
            <a:fillRect/>
          </a:stretch>
        </p:blipFill>
        <p:spPr bwMode="auto">
          <a:xfrm>
            <a:off x="169749" y="1352852"/>
            <a:ext cx="5943600" cy="4095750"/>
          </a:xfrm>
          <a:prstGeom prst="rect">
            <a:avLst/>
          </a:prstGeom>
          <a:noFill/>
          <a:ln>
            <a:noFill/>
          </a:ln>
        </p:spPr>
      </p:pic>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Build Process</a:t>
            </a:r>
            <a:endParaRPr lang="en-US" sz="5000" b="1" cap="none" dirty="0"/>
          </a:p>
        </p:txBody>
      </p:sp>
      <p:grpSp>
        <p:nvGrpSpPr>
          <p:cNvPr id="4" name="Callout"/>
          <p:cNvGrpSpPr/>
          <p:nvPr>
            <p:custDataLst>
              <p:custData r:id="rId1"/>
            </p:custDataLst>
          </p:nvPr>
        </p:nvGrpSpPr>
        <p:grpSpPr>
          <a:xfrm>
            <a:off x="2789348" y="2231037"/>
            <a:ext cx="320451" cy="359763"/>
            <a:chOff x="4283964" y="3147930"/>
            <a:chExt cx="320451" cy="471190"/>
          </a:xfrm>
        </p:grpSpPr>
        <p:sp>
          <p:nvSpPr>
            <p:cNvPr id="5" name="Circle"/>
            <p:cNvSpPr>
              <a:spLocks/>
            </p:cNvSpPr>
            <p:nvPr>
              <p:custDataLst>
                <p:custData r:id="rId6"/>
              </p:custDataLst>
            </p:nvPr>
          </p:nvSpPr>
          <p:spPr>
            <a:xfrm>
              <a:off x="4283964" y="3147930"/>
              <a:ext cx="320451" cy="471190"/>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7" name="Content"/>
            <p:cNvSpPr txBox="1">
              <a:spLocks/>
            </p:cNvSpPr>
            <p:nvPr/>
          </p:nvSpPr>
          <p:spPr>
            <a:xfrm flipH="1">
              <a:off x="4309772" y="3202129"/>
              <a:ext cx="268835" cy="362792"/>
            </a:xfrm>
            <a:prstGeom prst="rect">
              <a:avLst/>
            </a:prstGeom>
            <a:noFill/>
          </p:spPr>
          <p:txBody>
            <a:bodyPr wrap="square" rtlCol="0">
              <a:spAutoFit/>
            </a:bodyPr>
            <a:lstStyle/>
            <a:p>
              <a:r>
                <a:rPr lang="en-US" sz="1200" b="1" dirty="0" smtClean="0">
                  <a:solidFill>
                    <a:srgbClr val="FF0000"/>
                  </a:solidFill>
                </a:rPr>
                <a:t>1</a:t>
              </a:r>
              <a:endParaRPr lang="en-US" sz="1200" b="1" dirty="0">
                <a:solidFill>
                  <a:srgbClr val="FF0000"/>
                </a:solidFill>
              </a:endParaRPr>
            </a:p>
          </p:txBody>
        </p:sp>
      </p:grpSp>
      <p:grpSp>
        <p:nvGrpSpPr>
          <p:cNvPr id="15" name="Callout"/>
          <p:cNvGrpSpPr/>
          <p:nvPr>
            <p:custDataLst>
              <p:custData r:id="rId2"/>
            </p:custDataLst>
          </p:nvPr>
        </p:nvGrpSpPr>
        <p:grpSpPr>
          <a:xfrm>
            <a:off x="3721100" y="2405309"/>
            <a:ext cx="268835" cy="288217"/>
            <a:chOff x="4283964" y="3147930"/>
            <a:chExt cx="320451" cy="558761"/>
          </a:xfrm>
        </p:grpSpPr>
        <p:sp>
          <p:nvSpPr>
            <p:cNvPr id="16" name="Circle"/>
            <p:cNvSpPr>
              <a:spLocks/>
            </p:cNvSpPr>
            <p:nvPr>
              <p:custDataLst>
                <p:custData r:id="rId5"/>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 name="Content"/>
            <p:cNvSpPr txBox="1">
              <a:spLocks/>
            </p:cNvSpPr>
            <p:nvPr/>
          </p:nvSpPr>
          <p:spPr>
            <a:xfrm flipH="1">
              <a:off x="4283964" y="3158806"/>
              <a:ext cx="320451" cy="537013"/>
            </a:xfrm>
            <a:prstGeom prst="rect">
              <a:avLst/>
            </a:prstGeom>
            <a:noFill/>
          </p:spPr>
          <p:txBody>
            <a:bodyPr wrap="square" rtlCol="0">
              <a:spAutoFit/>
            </a:bodyPr>
            <a:lstStyle/>
            <a:p>
              <a:r>
                <a:rPr lang="en-US" sz="1200" b="1" dirty="0">
                  <a:solidFill>
                    <a:srgbClr val="FF0000"/>
                  </a:solidFill>
                </a:rPr>
                <a:t>2</a:t>
              </a:r>
            </a:p>
          </p:txBody>
        </p:sp>
      </p:grpSp>
      <p:grpSp>
        <p:nvGrpSpPr>
          <p:cNvPr id="19" name="Callout"/>
          <p:cNvGrpSpPr/>
          <p:nvPr>
            <p:custDataLst>
              <p:custData r:id="rId3"/>
            </p:custDataLst>
          </p:nvPr>
        </p:nvGrpSpPr>
        <p:grpSpPr>
          <a:xfrm>
            <a:off x="3989935" y="4170609"/>
            <a:ext cx="268835" cy="288217"/>
            <a:chOff x="4283964" y="3147930"/>
            <a:chExt cx="320451" cy="558761"/>
          </a:xfrm>
        </p:grpSpPr>
        <p:sp>
          <p:nvSpPr>
            <p:cNvPr id="20" name="Circle"/>
            <p:cNvSpPr>
              <a:spLocks/>
            </p:cNvSpPr>
            <p:nvPr>
              <p:custDataLst>
                <p:custData r:id="rId4"/>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 name="Content"/>
            <p:cNvSpPr txBox="1">
              <a:spLocks/>
            </p:cNvSpPr>
            <p:nvPr/>
          </p:nvSpPr>
          <p:spPr>
            <a:xfrm flipH="1">
              <a:off x="4283964" y="3158806"/>
              <a:ext cx="320451" cy="537013"/>
            </a:xfrm>
            <a:prstGeom prst="rect">
              <a:avLst/>
            </a:prstGeom>
            <a:noFill/>
          </p:spPr>
          <p:txBody>
            <a:bodyPr wrap="square" rtlCol="0">
              <a:spAutoFit/>
            </a:bodyPr>
            <a:lstStyle/>
            <a:p>
              <a:r>
                <a:rPr lang="en-US" sz="1200" b="1" dirty="0" smtClean="0">
                  <a:solidFill>
                    <a:srgbClr val="FF0000"/>
                  </a:solidFill>
                </a:rPr>
                <a:t>3</a:t>
              </a:r>
              <a:endParaRPr lang="en-US" sz="1200" b="1" dirty="0">
                <a:solidFill>
                  <a:srgbClr val="FF0000"/>
                </a:solidFill>
              </a:endParaRPr>
            </a:p>
          </p:txBody>
        </p:sp>
      </p:grpSp>
      <p:pic>
        <p:nvPicPr>
          <p:cNvPr id="1026" name="Picture 4" descr="cid:image001.png@01CE103C.CBCA066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0597" y="2333860"/>
            <a:ext cx="585743" cy="43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082690" y="2293337"/>
            <a:ext cx="3815596" cy="1107996"/>
          </a:xfrm>
          <a:prstGeom prst="rect">
            <a:avLst/>
          </a:prstGeom>
          <a:noFill/>
        </p:spPr>
        <p:txBody>
          <a:bodyPr wrap="none" rtlCol="0">
            <a:spAutoFit/>
          </a:bodyPr>
          <a:lstStyle/>
          <a:p>
            <a:r>
              <a:rPr lang="en-US" sz="3000" b="1" dirty="0" smtClean="0"/>
              <a:t>TRIVIA ?</a:t>
            </a:r>
            <a:r>
              <a:rPr lang="en-US" b="1" dirty="0" smtClean="0"/>
              <a:t/>
            </a:r>
            <a:br>
              <a:rPr lang="en-US" b="1" dirty="0" smtClean="0"/>
            </a:br>
            <a:r>
              <a:rPr lang="en-US" b="1" dirty="0" smtClean="0"/>
              <a:t/>
            </a:r>
            <a:br>
              <a:rPr lang="en-US" b="1" dirty="0" smtClean="0"/>
            </a:br>
            <a:r>
              <a:rPr lang="en-US" dirty="0" smtClean="0"/>
              <a:t>Does anyone know (1), (2) and (3) do ?</a:t>
            </a:r>
            <a:endParaRPr lang="en-US" dirty="0"/>
          </a:p>
        </p:txBody>
      </p:sp>
    </p:spTree>
    <p:extLst>
      <p:ext uri="{BB962C8B-B14F-4D97-AF65-F5344CB8AC3E}">
        <p14:creationId xmlns:p14="http://schemas.microsoft.com/office/powerpoint/2010/main" val="490923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11">
            <a:extLst>
              <a:ext uri="{28A0092B-C50C-407E-A947-70E740481C1C}">
                <a14:useLocalDpi xmlns:a14="http://schemas.microsoft.com/office/drawing/2010/main" val="0"/>
              </a:ext>
            </a:extLst>
          </a:blip>
          <a:srcRect/>
          <a:stretch>
            <a:fillRect/>
          </a:stretch>
        </p:blipFill>
        <p:spPr bwMode="auto">
          <a:xfrm>
            <a:off x="169749" y="1352852"/>
            <a:ext cx="5943600" cy="4095750"/>
          </a:xfrm>
          <a:prstGeom prst="rect">
            <a:avLst/>
          </a:prstGeom>
          <a:noFill/>
          <a:ln>
            <a:noFill/>
          </a:ln>
        </p:spPr>
      </p:pic>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Build Process</a:t>
            </a:r>
            <a:endParaRPr lang="en-US" sz="5000" b="1" cap="none" dirty="0"/>
          </a:p>
        </p:txBody>
      </p:sp>
      <p:grpSp>
        <p:nvGrpSpPr>
          <p:cNvPr id="4" name="Callout"/>
          <p:cNvGrpSpPr/>
          <p:nvPr>
            <p:custDataLst>
              <p:custData r:id="rId1"/>
            </p:custDataLst>
          </p:nvPr>
        </p:nvGrpSpPr>
        <p:grpSpPr>
          <a:xfrm>
            <a:off x="2789348" y="2231037"/>
            <a:ext cx="320451" cy="359763"/>
            <a:chOff x="4283964" y="3147930"/>
            <a:chExt cx="320451" cy="471190"/>
          </a:xfrm>
        </p:grpSpPr>
        <p:sp>
          <p:nvSpPr>
            <p:cNvPr id="5" name="Circle"/>
            <p:cNvSpPr>
              <a:spLocks/>
            </p:cNvSpPr>
            <p:nvPr>
              <p:custDataLst>
                <p:custData r:id="rId8"/>
              </p:custDataLst>
            </p:nvPr>
          </p:nvSpPr>
          <p:spPr>
            <a:xfrm>
              <a:off x="4283964" y="3147930"/>
              <a:ext cx="320451" cy="471190"/>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7" name="Content"/>
            <p:cNvSpPr txBox="1">
              <a:spLocks/>
            </p:cNvSpPr>
            <p:nvPr/>
          </p:nvSpPr>
          <p:spPr>
            <a:xfrm flipH="1">
              <a:off x="4309772" y="3202129"/>
              <a:ext cx="268835" cy="362792"/>
            </a:xfrm>
            <a:prstGeom prst="rect">
              <a:avLst/>
            </a:prstGeom>
            <a:noFill/>
          </p:spPr>
          <p:txBody>
            <a:bodyPr wrap="square" rtlCol="0">
              <a:spAutoFit/>
            </a:bodyPr>
            <a:lstStyle/>
            <a:p>
              <a:r>
                <a:rPr lang="en-US" sz="1200" b="1" dirty="0" smtClean="0">
                  <a:solidFill>
                    <a:srgbClr val="FF0000"/>
                  </a:solidFill>
                </a:rPr>
                <a:t>1</a:t>
              </a:r>
              <a:endParaRPr lang="en-US" sz="1200" b="1" dirty="0">
                <a:solidFill>
                  <a:srgbClr val="FF0000"/>
                </a:solidFill>
              </a:endParaRPr>
            </a:p>
          </p:txBody>
        </p:sp>
      </p:grpSp>
      <p:grpSp>
        <p:nvGrpSpPr>
          <p:cNvPr id="15" name="Callout"/>
          <p:cNvGrpSpPr/>
          <p:nvPr>
            <p:custDataLst>
              <p:custData r:id="rId2"/>
            </p:custDataLst>
          </p:nvPr>
        </p:nvGrpSpPr>
        <p:grpSpPr>
          <a:xfrm>
            <a:off x="3721100" y="2405309"/>
            <a:ext cx="268835" cy="288217"/>
            <a:chOff x="4283964" y="3147930"/>
            <a:chExt cx="320451" cy="558761"/>
          </a:xfrm>
        </p:grpSpPr>
        <p:sp>
          <p:nvSpPr>
            <p:cNvPr id="16" name="Circle"/>
            <p:cNvSpPr>
              <a:spLocks/>
            </p:cNvSpPr>
            <p:nvPr>
              <p:custDataLst>
                <p:custData r:id="rId7"/>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 name="Content"/>
            <p:cNvSpPr txBox="1">
              <a:spLocks/>
            </p:cNvSpPr>
            <p:nvPr/>
          </p:nvSpPr>
          <p:spPr>
            <a:xfrm flipH="1">
              <a:off x="4283964" y="3158806"/>
              <a:ext cx="320451" cy="537013"/>
            </a:xfrm>
            <a:prstGeom prst="rect">
              <a:avLst/>
            </a:prstGeom>
            <a:noFill/>
          </p:spPr>
          <p:txBody>
            <a:bodyPr wrap="square" rtlCol="0">
              <a:spAutoFit/>
            </a:bodyPr>
            <a:lstStyle/>
            <a:p>
              <a:r>
                <a:rPr lang="en-US" sz="1200" b="1" dirty="0">
                  <a:solidFill>
                    <a:srgbClr val="FF0000"/>
                  </a:solidFill>
                </a:rPr>
                <a:t>2</a:t>
              </a:r>
            </a:p>
          </p:txBody>
        </p:sp>
      </p:grpSp>
      <p:grpSp>
        <p:nvGrpSpPr>
          <p:cNvPr id="19" name="Callout"/>
          <p:cNvGrpSpPr/>
          <p:nvPr>
            <p:custDataLst>
              <p:custData r:id="rId3"/>
            </p:custDataLst>
          </p:nvPr>
        </p:nvGrpSpPr>
        <p:grpSpPr>
          <a:xfrm>
            <a:off x="3989935" y="4170609"/>
            <a:ext cx="268835" cy="288217"/>
            <a:chOff x="4283964" y="3147930"/>
            <a:chExt cx="320451" cy="558761"/>
          </a:xfrm>
        </p:grpSpPr>
        <p:sp>
          <p:nvSpPr>
            <p:cNvPr id="20" name="Circle"/>
            <p:cNvSpPr>
              <a:spLocks/>
            </p:cNvSpPr>
            <p:nvPr>
              <p:custDataLst>
                <p:custData r:id="rId6"/>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 name="Content"/>
            <p:cNvSpPr txBox="1">
              <a:spLocks/>
            </p:cNvSpPr>
            <p:nvPr/>
          </p:nvSpPr>
          <p:spPr>
            <a:xfrm flipH="1">
              <a:off x="4283964" y="3158806"/>
              <a:ext cx="320451" cy="537013"/>
            </a:xfrm>
            <a:prstGeom prst="rect">
              <a:avLst/>
            </a:prstGeom>
            <a:noFill/>
          </p:spPr>
          <p:txBody>
            <a:bodyPr wrap="square" rtlCol="0">
              <a:spAutoFit/>
            </a:bodyPr>
            <a:lstStyle/>
            <a:p>
              <a:r>
                <a:rPr lang="en-US" sz="1200" b="1" dirty="0" smtClean="0">
                  <a:solidFill>
                    <a:srgbClr val="FF0000"/>
                  </a:solidFill>
                </a:rPr>
                <a:t>3</a:t>
              </a:r>
              <a:endParaRPr lang="en-US" sz="1200" b="1" dirty="0">
                <a:solidFill>
                  <a:srgbClr val="FF0000"/>
                </a:solidFill>
              </a:endParaRPr>
            </a:p>
          </p:txBody>
        </p:sp>
      </p:grpSp>
      <p:grpSp>
        <p:nvGrpSpPr>
          <p:cNvPr id="13" name="Callout"/>
          <p:cNvGrpSpPr/>
          <p:nvPr>
            <p:custDataLst>
              <p:custData r:id="rId4"/>
            </p:custDataLst>
          </p:nvPr>
        </p:nvGrpSpPr>
        <p:grpSpPr>
          <a:xfrm>
            <a:off x="6273573" y="1710337"/>
            <a:ext cx="320451" cy="359763"/>
            <a:chOff x="4283964" y="3147930"/>
            <a:chExt cx="320451" cy="471190"/>
          </a:xfrm>
        </p:grpSpPr>
        <p:sp>
          <p:nvSpPr>
            <p:cNvPr id="22" name="Circle"/>
            <p:cNvSpPr>
              <a:spLocks/>
            </p:cNvSpPr>
            <p:nvPr>
              <p:custDataLst>
                <p:custData r:id="rId5"/>
              </p:custDataLst>
            </p:nvPr>
          </p:nvSpPr>
          <p:spPr>
            <a:xfrm>
              <a:off x="4283964" y="3147930"/>
              <a:ext cx="320451" cy="471190"/>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3" name="Content"/>
            <p:cNvSpPr txBox="1">
              <a:spLocks/>
            </p:cNvSpPr>
            <p:nvPr/>
          </p:nvSpPr>
          <p:spPr>
            <a:xfrm flipH="1">
              <a:off x="4309772" y="3202129"/>
              <a:ext cx="268835" cy="362792"/>
            </a:xfrm>
            <a:prstGeom prst="rect">
              <a:avLst/>
            </a:prstGeom>
            <a:noFill/>
          </p:spPr>
          <p:txBody>
            <a:bodyPr wrap="square" rtlCol="0">
              <a:spAutoFit/>
            </a:bodyPr>
            <a:lstStyle/>
            <a:p>
              <a:r>
                <a:rPr lang="en-US" sz="1200" b="1" dirty="0" smtClean="0">
                  <a:solidFill>
                    <a:srgbClr val="FF0000"/>
                  </a:solidFill>
                </a:rPr>
                <a:t>1</a:t>
              </a:r>
              <a:endParaRPr lang="en-US" sz="1200" b="1" dirty="0">
                <a:solidFill>
                  <a:srgbClr val="FF0000"/>
                </a:solidFill>
              </a:endParaRPr>
            </a:p>
          </p:txBody>
        </p:sp>
      </p:grpSp>
      <p:sp>
        <p:nvSpPr>
          <p:cNvPr id="2" name="TextBox 1"/>
          <p:cNvSpPr txBox="1"/>
          <p:nvPr/>
        </p:nvSpPr>
        <p:spPr>
          <a:xfrm>
            <a:off x="6234315" y="2226874"/>
            <a:ext cx="5729132" cy="3693319"/>
          </a:xfrm>
          <a:prstGeom prst="rect">
            <a:avLst/>
          </a:prstGeom>
          <a:noFill/>
        </p:spPr>
        <p:txBody>
          <a:bodyPr wrap="none" rtlCol="0">
            <a:spAutoFit/>
          </a:bodyPr>
          <a:lstStyle/>
          <a:p>
            <a:r>
              <a:rPr lang="en-US" b="1" dirty="0" smtClean="0"/>
              <a:t>/GL</a:t>
            </a:r>
            <a:r>
              <a:rPr lang="en-US" b="1" dirty="0"/>
              <a:t>: </a:t>
            </a:r>
            <a:r>
              <a:rPr lang="en-US" dirty="0"/>
              <a:t>This flag tells the compiler to defer code </a:t>
            </a:r>
            <a:endParaRPr lang="en-US" dirty="0" smtClean="0"/>
          </a:p>
          <a:p>
            <a:r>
              <a:rPr lang="en-US" dirty="0" smtClean="0"/>
              <a:t>generation </a:t>
            </a:r>
            <a:r>
              <a:rPr lang="en-US" dirty="0"/>
              <a:t>until you link your program. Then at </a:t>
            </a:r>
            <a:r>
              <a:rPr lang="en-US" dirty="0" smtClean="0"/>
              <a:t>link</a:t>
            </a:r>
          </a:p>
          <a:p>
            <a:r>
              <a:rPr lang="en-US" dirty="0" smtClean="0"/>
              <a:t> </a:t>
            </a:r>
            <a:r>
              <a:rPr lang="en-US" dirty="0"/>
              <a:t>time the linker calls back to the compiler </a:t>
            </a:r>
            <a:r>
              <a:rPr lang="en-US" dirty="0" smtClean="0"/>
              <a:t>to</a:t>
            </a:r>
          </a:p>
          <a:p>
            <a:r>
              <a:rPr lang="en-US" dirty="0" smtClean="0"/>
              <a:t> </a:t>
            </a:r>
            <a:r>
              <a:rPr lang="en-US" dirty="0"/>
              <a:t>finish compilation. If you compile all </a:t>
            </a:r>
            <a:endParaRPr lang="en-US" dirty="0" smtClean="0"/>
          </a:p>
          <a:p>
            <a:r>
              <a:rPr lang="en-US" dirty="0" smtClean="0"/>
              <a:t>your </a:t>
            </a:r>
            <a:r>
              <a:rPr lang="en-US" dirty="0"/>
              <a:t>sources this way, the compiler </a:t>
            </a:r>
            <a:r>
              <a:rPr lang="en-US" dirty="0" smtClean="0"/>
              <a:t>optimizes</a:t>
            </a:r>
          </a:p>
          <a:p>
            <a:r>
              <a:rPr lang="en-US" dirty="0" smtClean="0"/>
              <a:t> </a:t>
            </a:r>
            <a:r>
              <a:rPr lang="en-US" dirty="0"/>
              <a:t>your program as a whole rather than one </a:t>
            </a:r>
            <a:endParaRPr lang="en-US" dirty="0" smtClean="0"/>
          </a:p>
          <a:p>
            <a:r>
              <a:rPr lang="en-US" dirty="0" smtClean="0"/>
              <a:t>source </a:t>
            </a:r>
            <a:r>
              <a:rPr lang="en-US" dirty="0"/>
              <a:t>file at a </a:t>
            </a:r>
            <a:r>
              <a:rPr lang="en-US" dirty="0" smtClean="0"/>
              <a:t>time. </a:t>
            </a:r>
            <a:br>
              <a:rPr lang="en-US" dirty="0" smtClean="0"/>
            </a:br>
            <a:r>
              <a:rPr lang="en-US" dirty="0" smtClean="0"/>
              <a:t/>
            </a:r>
            <a:br>
              <a:rPr lang="en-US" dirty="0" smtClean="0"/>
            </a:br>
            <a:r>
              <a:rPr lang="en-US" dirty="0" smtClean="0"/>
              <a:t/>
            </a:r>
            <a:br>
              <a:rPr lang="en-US" dirty="0" smtClean="0"/>
            </a:br>
            <a:r>
              <a:rPr lang="en-US" dirty="0" smtClean="0"/>
              <a:t>Although /GL introduces a plethora of optimizations, one </a:t>
            </a:r>
            <a:br>
              <a:rPr lang="en-US" dirty="0" smtClean="0"/>
            </a:br>
            <a:r>
              <a:rPr lang="en-US" dirty="0" smtClean="0"/>
              <a:t>major advantage is that it with Link </a:t>
            </a:r>
            <a:r>
              <a:rPr lang="en-US" dirty="0"/>
              <a:t>Time Code Gen we can </a:t>
            </a:r>
            <a:endParaRPr lang="en-US" dirty="0" smtClean="0"/>
          </a:p>
          <a:p>
            <a:r>
              <a:rPr lang="en-US" dirty="0" smtClean="0"/>
              <a:t>inline </a:t>
            </a:r>
            <a:r>
              <a:rPr lang="en-US" dirty="0"/>
              <a:t>functions from one source </a:t>
            </a:r>
            <a:r>
              <a:rPr lang="en-US" dirty="0" smtClean="0"/>
              <a:t>file (foo.obj) </a:t>
            </a:r>
            <a:r>
              <a:rPr lang="en-US" dirty="0"/>
              <a:t>into callers </a:t>
            </a:r>
            <a:r>
              <a:rPr lang="en-US" dirty="0" smtClean="0"/>
              <a:t/>
            </a:r>
            <a:br>
              <a:rPr lang="en-US" dirty="0" smtClean="0"/>
            </a:br>
            <a:r>
              <a:rPr lang="en-US" dirty="0" smtClean="0"/>
              <a:t>defined in </a:t>
            </a:r>
            <a:r>
              <a:rPr lang="en-US" dirty="0"/>
              <a:t>another source </a:t>
            </a:r>
            <a:r>
              <a:rPr lang="en-US" dirty="0" smtClean="0"/>
              <a:t>file (bar.obj)</a:t>
            </a:r>
            <a:endParaRPr lang="en-US" dirty="0"/>
          </a:p>
        </p:txBody>
      </p:sp>
    </p:spTree>
    <p:extLst>
      <p:ext uri="{BB962C8B-B14F-4D97-AF65-F5344CB8AC3E}">
        <p14:creationId xmlns:p14="http://schemas.microsoft.com/office/powerpoint/2010/main" val="360144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13">
            <a:extLst>
              <a:ext uri="{28A0092B-C50C-407E-A947-70E740481C1C}">
                <a14:useLocalDpi xmlns:a14="http://schemas.microsoft.com/office/drawing/2010/main" val="0"/>
              </a:ext>
            </a:extLst>
          </a:blip>
          <a:srcRect/>
          <a:stretch>
            <a:fillRect/>
          </a:stretch>
        </p:blipFill>
        <p:spPr bwMode="auto">
          <a:xfrm>
            <a:off x="169749" y="1352852"/>
            <a:ext cx="5943600" cy="4920948"/>
          </a:xfrm>
          <a:prstGeom prst="rect">
            <a:avLst/>
          </a:prstGeom>
          <a:noFill/>
          <a:ln>
            <a:noFill/>
          </a:ln>
        </p:spPr>
      </p:pic>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Build Process</a:t>
            </a:r>
            <a:endParaRPr lang="en-US" sz="5000" b="1" cap="none" dirty="0"/>
          </a:p>
        </p:txBody>
      </p:sp>
      <p:grpSp>
        <p:nvGrpSpPr>
          <p:cNvPr id="4" name="Callout"/>
          <p:cNvGrpSpPr/>
          <p:nvPr>
            <p:custDataLst>
              <p:custData r:id="rId1"/>
            </p:custDataLst>
          </p:nvPr>
        </p:nvGrpSpPr>
        <p:grpSpPr>
          <a:xfrm>
            <a:off x="2598848" y="1850037"/>
            <a:ext cx="320451" cy="359763"/>
            <a:chOff x="4283964" y="3147930"/>
            <a:chExt cx="320451" cy="471190"/>
          </a:xfrm>
        </p:grpSpPr>
        <p:sp>
          <p:nvSpPr>
            <p:cNvPr id="5" name="Circle"/>
            <p:cNvSpPr>
              <a:spLocks/>
            </p:cNvSpPr>
            <p:nvPr>
              <p:custDataLst>
                <p:custData r:id="rId10"/>
              </p:custDataLst>
            </p:nvPr>
          </p:nvSpPr>
          <p:spPr>
            <a:xfrm>
              <a:off x="4283964" y="3147930"/>
              <a:ext cx="320451" cy="471190"/>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7" name="Content"/>
            <p:cNvSpPr txBox="1">
              <a:spLocks/>
            </p:cNvSpPr>
            <p:nvPr/>
          </p:nvSpPr>
          <p:spPr>
            <a:xfrm flipH="1">
              <a:off x="4309772" y="3202129"/>
              <a:ext cx="268835" cy="362792"/>
            </a:xfrm>
            <a:prstGeom prst="rect">
              <a:avLst/>
            </a:prstGeom>
            <a:noFill/>
          </p:spPr>
          <p:txBody>
            <a:bodyPr wrap="square" rtlCol="0">
              <a:spAutoFit/>
            </a:bodyPr>
            <a:lstStyle/>
            <a:p>
              <a:r>
                <a:rPr lang="en-US" sz="1200" b="1" dirty="0" smtClean="0">
                  <a:solidFill>
                    <a:srgbClr val="FF0000"/>
                  </a:solidFill>
                </a:rPr>
                <a:t>1</a:t>
              </a:r>
              <a:endParaRPr lang="en-US" sz="1200" b="1" dirty="0">
                <a:solidFill>
                  <a:srgbClr val="FF0000"/>
                </a:solidFill>
              </a:endParaRPr>
            </a:p>
          </p:txBody>
        </p:sp>
      </p:grpSp>
      <p:grpSp>
        <p:nvGrpSpPr>
          <p:cNvPr id="15" name="Callout"/>
          <p:cNvGrpSpPr/>
          <p:nvPr>
            <p:custDataLst>
              <p:custData r:id="rId2"/>
            </p:custDataLst>
          </p:nvPr>
        </p:nvGrpSpPr>
        <p:grpSpPr>
          <a:xfrm>
            <a:off x="3721100" y="1898863"/>
            <a:ext cx="268835" cy="288217"/>
            <a:chOff x="4283964" y="3147930"/>
            <a:chExt cx="320451" cy="558761"/>
          </a:xfrm>
        </p:grpSpPr>
        <p:sp>
          <p:nvSpPr>
            <p:cNvPr id="16" name="Circle"/>
            <p:cNvSpPr>
              <a:spLocks/>
            </p:cNvSpPr>
            <p:nvPr>
              <p:custDataLst>
                <p:custData r:id="rId9"/>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18" name="Content"/>
            <p:cNvSpPr txBox="1">
              <a:spLocks/>
            </p:cNvSpPr>
            <p:nvPr/>
          </p:nvSpPr>
          <p:spPr>
            <a:xfrm flipH="1">
              <a:off x="4283964" y="3158806"/>
              <a:ext cx="320451" cy="537013"/>
            </a:xfrm>
            <a:prstGeom prst="rect">
              <a:avLst/>
            </a:prstGeom>
            <a:noFill/>
          </p:spPr>
          <p:txBody>
            <a:bodyPr wrap="square" rtlCol="0">
              <a:spAutoFit/>
            </a:bodyPr>
            <a:lstStyle/>
            <a:p>
              <a:r>
                <a:rPr lang="en-US" sz="1200" b="1" dirty="0">
                  <a:solidFill>
                    <a:srgbClr val="FF0000"/>
                  </a:solidFill>
                </a:rPr>
                <a:t>2</a:t>
              </a:r>
            </a:p>
          </p:txBody>
        </p:sp>
      </p:grpSp>
      <p:grpSp>
        <p:nvGrpSpPr>
          <p:cNvPr id="19" name="Callout"/>
          <p:cNvGrpSpPr/>
          <p:nvPr>
            <p:custDataLst>
              <p:custData r:id="rId3"/>
            </p:custDataLst>
          </p:nvPr>
        </p:nvGrpSpPr>
        <p:grpSpPr>
          <a:xfrm>
            <a:off x="3768752" y="4086331"/>
            <a:ext cx="268835" cy="288217"/>
            <a:chOff x="4283964" y="3147930"/>
            <a:chExt cx="320451" cy="558761"/>
          </a:xfrm>
        </p:grpSpPr>
        <p:sp>
          <p:nvSpPr>
            <p:cNvPr id="20" name="Circle"/>
            <p:cNvSpPr>
              <a:spLocks/>
            </p:cNvSpPr>
            <p:nvPr>
              <p:custDataLst>
                <p:custData r:id="rId8"/>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1" name="Content"/>
            <p:cNvSpPr txBox="1">
              <a:spLocks/>
            </p:cNvSpPr>
            <p:nvPr/>
          </p:nvSpPr>
          <p:spPr>
            <a:xfrm flipH="1">
              <a:off x="4283964" y="3158806"/>
              <a:ext cx="320451" cy="537013"/>
            </a:xfrm>
            <a:prstGeom prst="rect">
              <a:avLst/>
            </a:prstGeom>
            <a:noFill/>
          </p:spPr>
          <p:txBody>
            <a:bodyPr wrap="square" rtlCol="0">
              <a:spAutoFit/>
            </a:bodyPr>
            <a:lstStyle/>
            <a:p>
              <a:r>
                <a:rPr lang="en-US" sz="1200" b="1" dirty="0" smtClean="0">
                  <a:solidFill>
                    <a:srgbClr val="FF0000"/>
                  </a:solidFill>
                </a:rPr>
                <a:t>3</a:t>
              </a:r>
              <a:endParaRPr lang="en-US" sz="1200" b="1" dirty="0">
                <a:solidFill>
                  <a:srgbClr val="FF0000"/>
                </a:solidFill>
              </a:endParaRPr>
            </a:p>
          </p:txBody>
        </p:sp>
      </p:grpSp>
      <p:sp>
        <p:nvSpPr>
          <p:cNvPr id="2" name="TextBox 1"/>
          <p:cNvSpPr txBox="1"/>
          <p:nvPr/>
        </p:nvSpPr>
        <p:spPr>
          <a:xfrm>
            <a:off x="6139157" y="1225689"/>
            <a:ext cx="5841856" cy="5632311"/>
          </a:xfrm>
          <a:prstGeom prst="rect">
            <a:avLst/>
          </a:prstGeom>
          <a:noFill/>
        </p:spPr>
        <p:txBody>
          <a:bodyPr wrap="none" rtlCol="0">
            <a:spAutoFit/>
          </a:bodyPr>
          <a:lstStyle/>
          <a:p>
            <a:r>
              <a:rPr lang="en-US" b="1" dirty="0" smtClean="0"/>
              <a:t>/LTCG</a:t>
            </a:r>
            <a:r>
              <a:rPr lang="en-US" dirty="0" smtClean="0"/>
              <a:t/>
            </a:r>
            <a:br>
              <a:rPr lang="en-US" dirty="0" smtClean="0"/>
            </a:br>
            <a:r>
              <a:rPr lang="en-US" dirty="0"/>
              <a:t>The linker invokes link-time code generation if it is passed </a:t>
            </a:r>
            <a:endParaRPr lang="en-US" dirty="0" smtClean="0"/>
          </a:p>
          <a:p>
            <a:r>
              <a:rPr lang="en-US" dirty="0" smtClean="0"/>
              <a:t>a </a:t>
            </a:r>
            <a:r>
              <a:rPr lang="en-US" dirty="0"/>
              <a:t>module that was compiled by using </a:t>
            </a:r>
            <a:r>
              <a:rPr lang="en-US" b="1" dirty="0"/>
              <a:t>/</a:t>
            </a:r>
            <a:r>
              <a:rPr lang="en-US" b="1" dirty="0" smtClean="0"/>
              <a:t>GL</a:t>
            </a:r>
            <a:r>
              <a:rPr lang="en-US" dirty="0" smtClean="0"/>
              <a:t>. If </a:t>
            </a:r>
            <a:r>
              <a:rPr lang="en-US" dirty="0"/>
              <a:t>you do </a:t>
            </a:r>
            <a:r>
              <a:rPr lang="en-US" dirty="0" smtClean="0"/>
              <a:t>not</a:t>
            </a:r>
          </a:p>
          <a:p>
            <a:r>
              <a:rPr lang="en-US" dirty="0" smtClean="0"/>
              <a:t> </a:t>
            </a:r>
            <a:r>
              <a:rPr lang="en-US" dirty="0"/>
              <a:t>explicitly </a:t>
            </a:r>
            <a:r>
              <a:rPr lang="en-US" dirty="0" smtClean="0"/>
              <a:t>specify </a:t>
            </a:r>
            <a:r>
              <a:rPr lang="en-US" b="1" dirty="0"/>
              <a:t>/LTCG</a:t>
            </a:r>
            <a:r>
              <a:rPr lang="en-US" dirty="0"/>
              <a:t> when you pass </a:t>
            </a:r>
            <a:r>
              <a:rPr lang="en-US" b="1" dirty="0"/>
              <a:t>/GL</a:t>
            </a:r>
            <a:r>
              <a:rPr lang="en-US" dirty="0"/>
              <a:t> or MSIL </a:t>
            </a:r>
            <a:r>
              <a:rPr lang="en-US" dirty="0" smtClean="0"/>
              <a:t>modules</a:t>
            </a:r>
          </a:p>
          <a:p>
            <a:r>
              <a:rPr lang="en-US" dirty="0" smtClean="0"/>
              <a:t> </a:t>
            </a:r>
            <a:r>
              <a:rPr lang="en-US" dirty="0"/>
              <a:t>to the linker, the linker eventually detects this and </a:t>
            </a:r>
            <a:r>
              <a:rPr lang="en-US" dirty="0" smtClean="0"/>
              <a:t>restarts</a:t>
            </a:r>
          </a:p>
          <a:p>
            <a:r>
              <a:rPr lang="en-US" dirty="0" smtClean="0"/>
              <a:t> </a:t>
            </a:r>
            <a:r>
              <a:rPr lang="en-US" dirty="0"/>
              <a:t>the link by using </a:t>
            </a:r>
            <a:r>
              <a:rPr lang="en-US" b="1" dirty="0"/>
              <a:t>/LTCG</a:t>
            </a:r>
            <a:r>
              <a:rPr lang="en-US" dirty="0"/>
              <a:t>. Explicitly specify </a:t>
            </a:r>
            <a:r>
              <a:rPr lang="en-US" b="1" dirty="0"/>
              <a:t>/LTCG</a:t>
            </a:r>
            <a:r>
              <a:rPr lang="en-US" dirty="0"/>
              <a:t> when you </a:t>
            </a:r>
            <a:endParaRPr lang="en-US" dirty="0" smtClean="0"/>
          </a:p>
          <a:p>
            <a:r>
              <a:rPr lang="en-US" dirty="0" smtClean="0"/>
              <a:t>pass </a:t>
            </a:r>
            <a:r>
              <a:rPr lang="en-US" b="1" dirty="0"/>
              <a:t>/GL</a:t>
            </a:r>
            <a:r>
              <a:rPr lang="en-US" dirty="0"/>
              <a:t> and MSIL modules to the linker for the fastest </a:t>
            </a:r>
            <a:endParaRPr lang="en-US" dirty="0" smtClean="0"/>
          </a:p>
          <a:p>
            <a:r>
              <a:rPr lang="en-US" dirty="0" smtClean="0"/>
              <a:t>possible </a:t>
            </a:r>
            <a:r>
              <a:rPr lang="en-US" dirty="0"/>
              <a:t>build performance</a:t>
            </a:r>
            <a:r>
              <a:rPr lang="en-US" dirty="0" smtClean="0"/>
              <a:t>.</a:t>
            </a:r>
            <a:br>
              <a:rPr lang="en-US" dirty="0" smtClean="0"/>
            </a:br>
            <a:r>
              <a:rPr lang="en-US" dirty="0" smtClean="0"/>
              <a:t/>
            </a:r>
            <a:br>
              <a:rPr lang="en-US" dirty="0" smtClean="0"/>
            </a:br>
            <a:r>
              <a:rPr lang="en-US" dirty="0" smtClean="0"/>
              <a:t>/</a:t>
            </a:r>
            <a:r>
              <a:rPr lang="en-US" b="1" dirty="0" smtClean="0"/>
              <a:t>LTCG:PGI</a:t>
            </a:r>
          </a:p>
          <a:p>
            <a:r>
              <a:rPr lang="en-US" dirty="0"/>
              <a:t>Specifies that the linker outputs a .pgd file in preparation </a:t>
            </a:r>
            <a:r>
              <a:rPr lang="en-US" dirty="0" smtClean="0"/>
              <a:t/>
            </a:r>
            <a:br>
              <a:rPr lang="en-US" dirty="0" smtClean="0"/>
            </a:br>
            <a:r>
              <a:rPr lang="en-US" dirty="0" smtClean="0"/>
              <a:t>for </a:t>
            </a:r>
            <a:r>
              <a:rPr lang="en-US" dirty="0"/>
              <a:t>instrumented test runs on the </a:t>
            </a:r>
            <a:r>
              <a:rPr lang="en-US" dirty="0" smtClean="0"/>
              <a:t>application. </a:t>
            </a:r>
            <a:br>
              <a:rPr lang="en-US" dirty="0" smtClean="0"/>
            </a:br>
            <a:r>
              <a:rPr lang="en-US" dirty="0" smtClean="0"/>
              <a:t/>
            </a:r>
            <a:br>
              <a:rPr lang="en-US" dirty="0" smtClean="0"/>
            </a:br>
            <a:r>
              <a:rPr lang="en-US" dirty="0"/>
              <a:t/>
            </a:r>
            <a:br>
              <a:rPr lang="en-US" dirty="0"/>
            </a:br>
            <a:r>
              <a:rPr lang="en-US" dirty="0"/>
              <a:t>/</a:t>
            </a:r>
            <a:r>
              <a:rPr lang="en-US" b="1" dirty="0" smtClean="0"/>
              <a:t>LTCG:PGO</a:t>
            </a:r>
            <a:endParaRPr lang="en-US" b="1" dirty="0"/>
          </a:p>
          <a:p>
            <a:r>
              <a:rPr lang="en-US" dirty="0"/>
              <a:t>Specifies that the linker uses the profile data that is created </a:t>
            </a:r>
            <a:endParaRPr lang="en-US" dirty="0" smtClean="0"/>
          </a:p>
          <a:p>
            <a:r>
              <a:rPr lang="en-US" dirty="0" smtClean="0"/>
              <a:t>after </a:t>
            </a:r>
            <a:r>
              <a:rPr lang="en-US" dirty="0"/>
              <a:t>the instrumented binary is run to create an </a:t>
            </a:r>
            <a:endParaRPr lang="en-US" dirty="0" smtClean="0"/>
          </a:p>
          <a:p>
            <a:r>
              <a:rPr lang="en-US" dirty="0" smtClean="0"/>
              <a:t>optimized </a:t>
            </a:r>
            <a:r>
              <a:rPr lang="en-US" dirty="0"/>
              <a:t>image. </a:t>
            </a:r>
            <a:endParaRPr lang="en-US" dirty="0" smtClean="0"/>
          </a:p>
          <a:p>
            <a:endParaRPr lang="en-US" b="1" dirty="0" smtClean="0"/>
          </a:p>
          <a:p>
            <a:endParaRPr lang="en-US" b="1" dirty="0"/>
          </a:p>
        </p:txBody>
      </p:sp>
      <p:grpSp>
        <p:nvGrpSpPr>
          <p:cNvPr id="24" name="Callout"/>
          <p:cNvGrpSpPr/>
          <p:nvPr>
            <p:custDataLst>
              <p:custData r:id="rId4"/>
            </p:custDataLst>
          </p:nvPr>
        </p:nvGrpSpPr>
        <p:grpSpPr>
          <a:xfrm>
            <a:off x="7266536" y="3683874"/>
            <a:ext cx="292100" cy="292699"/>
            <a:chOff x="4283964" y="3147930"/>
            <a:chExt cx="320451" cy="558761"/>
          </a:xfrm>
        </p:grpSpPr>
        <p:sp>
          <p:nvSpPr>
            <p:cNvPr id="25" name="Circle"/>
            <p:cNvSpPr>
              <a:spLocks/>
            </p:cNvSpPr>
            <p:nvPr>
              <p:custDataLst>
                <p:custData r:id="rId7"/>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6" name="Content"/>
            <p:cNvSpPr txBox="1">
              <a:spLocks/>
            </p:cNvSpPr>
            <p:nvPr/>
          </p:nvSpPr>
          <p:spPr>
            <a:xfrm flipH="1">
              <a:off x="4296726" y="3162916"/>
              <a:ext cx="294928" cy="528790"/>
            </a:xfrm>
            <a:prstGeom prst="rect">
              <a:avLst/>
            </a:prstGeom>
            <a:noFill/>
          </p:spPr>
          <p:txBody>
            <a:bodyPr wrap="square" rtlCol="0">
              <a:spAutoFit/>
            </a:bodyPr>
            <a:lstStyle/>
            <a:p>
              <a:r>
                <a:rPr lang="en-US" sz="1200" b="1" dirty="0">
                  <a:solidFill>
                    <a:srgbClr val="FF0000"/>
                  </a:solidFill>
                </a:rPr>
                <a:t>2</a:t>
              </a:r>
            </a:p>
          </p:txBody>
        </p:sp>
      </p:grpSp>
      <p:grpSp>
        <p:nvGrpSpPr>
          <p:cNvPr id="27" name="Callout"/>
          <p:cNvGrpSpPr/>
          <p:nvPr>
            <p:custDataLst>
              <p:custData r:id="rId5"/>
            </p:custDataLst>
          </p:nvPr>
        </p:nvGrpSpPr>
        <p:grpSpPr>
          <a:xfrm>
            <a:off x="7328968" y="5066822"/>
            <a:ext cx="292100" cy="292699"/>
            <a:chOff x="4283964" y="3147930"/>
            <a:chExt cx="320451" cy="558761"/>
          </a:xfrm>
        </p:grpSpPr>
        <p:sp>
          <p:nvSpPr>
            <p:cNvPr id="28" name="Circle"/>
            <p:cNvSpPr>
              <a:spLocks/>
            </p:cNvSpPr>
            <p:nvPr>
              <p:custDataLst>
                <p:custData r:id="rId6"/>
              </p:custDataLst>
            </p:nvPr>
          </p:nvSpPr>
          <p:spPr>
            <a:xfrm>
              <a:off x="4283964" y="3147930"/>
              <a:ext cx="320451" cy="558761"/>
            </a:xfrm>
            <a:prstGeom prst="ellipse">
              <a:avLst/>
            </a:prstGeom>
            <a:solidFill>
              <a:srgbClr val="FFFF00"/>
            </a:solidFill>
            <a:ln w="38100"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sp>
          <p:nvSpPr>
            <p:cNvPr id="29" name="Content"/>
            <p:cNvSpPr txBox="1">
              <a:spLocks/>
            </p:cNvSpPr>
            <p:nvPr/>
          </p:nvSpPr>
          <p:spPr>
            <a:xfrm flipH="1">
              <a:off x="4296726" y="3162916"/>
              <a:ext cx="294928" cy="528790"/>
            </a:xfrm>
            <a:prstGeom prst="rect">
              <a:avLst/>
            </a:prstGeom>
            <a:noFill/>
          </p:spPr>
          <p:txBody>
            <a:bodyPr wrap="square" rtlCol="0">
              <a:spAutoFit/>
            </a:bodyPr>
            <a:lstStyle/>
            <a:p>
              <a:r>
                <a:rPr lang="en-US" sz="1200" b="1" dirty="0" smtClean="0">
                  <a:solidFill>
                    <a:srgbClr val="FF0000"/>
                  </a:solidFill>
                </a:rPr>
                <a:t>3</a:t>
              </a:r>
              <a:endParaRPr lang="en-US" sz="1200" b="1" dirty="0">
                <a:solidFill>
                  <a:srgbClr val="FF0000"/>
                </a:solidFill>
              </a:endParaRPr>
            </a:p>
          </p:txBody>
        </p:sp>
      </p:grpSp>
    </p:spTree>
    <p:extLst>
      <p:ext uri="{BB962C8B-B14F-4D97-AF65-F5344CB8AC3E}">
        <p14:creationId xmlns:p14="http://schemas.microsoft.com/office/powerpoint/2010/main" val="2704164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STEPS to do POGO (DEMO)</a:t>
            </a:r>
            <a:endParaRPr lang="en-US" sz="5000" b="1" cap="none"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68273" y="1279594"/>
            <a:ext cx="6083300" cy="3916293"/>
          </a:xfrm>
          <a:prstGeom prst="rect">
            <a:avLst/>
          </a:prstGeom>
          <a:noFill/>
          <a:ln>
            <a:noFill/>
          </a:ln>
        </p:spPr>
      </p:pic>
      <p:sp>
        <p:nvSpPr>
          <p:cNvPr id="5" name="TextBox 4"/>
          <p:cNvSpPr txBox="1"/>
          <p:nvPr/>
        </p:nvSpPr>
        <p:spPr>
          <a:xfrm rot="5400000">
            <a:off x="6676284" y="2369207"/>
            <a:ext cx="1369286" cy="861774"/>
          </a:xfrm>
          <a:prstGeom prst="rect">
            <a:avLst/>
          </a:prstGeom>
          <a:noFill/>
        </p:spPr>
        <p:txBody>
          <a:bodyPr wrap="none" rtlCol="0">
            <a:spAutoFit/>
          </a:bodyPr>
          <a:lstStyle/>
          <a:p>
            <a:r>
              <a:rPr lang="en-US" sz="5000" b="1" dirty="0" smtClean="0"/>
              <a:t>POG</a:t>
            </a:r>
            <a:endParaRPr lang="en-US" sz="5000" b="1" dirty="0"/>
          </a:p>
        </p:txBody>
      </p:sp>
      <p:cxnSp>
        <p:nvCxnSpPr>
          <p:cNvPr id="7" name="Straight Arrow Connector 6"/>
          <p:cNvCxnSpPr/>
          <p:nvPr/>
        </p:nvCxnSpPr>
        <p:spPr>
          <a:xfrm flipH="1" flipV="1">
            <a:off x="6450874" y="1354662"/>
            <a:ext cx="915768" cy="72208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450874" y="4068423"/>
            <a:ext cx="813528" cy="112746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106927" y="3420939"/>
            <a:ext cx="482600" cy="4987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extBox 1"/>
          <p:cNvSpPr txBox="1"/>
          <p:nvPr/>
        </p:nvSpPr>
        <p:spPr>
          <a:xfrm>
            <a:off x="7791813" y="2183684"/>
            <a:ext cx="4348473" cy="1200329"/>
          </a:xfrm>
          <a:prstGeom prst="rect">
            <a:avLst/>
          </a:prstGeom>
          <a:noFill/>
        </p:spPr>
        <p:txBody>
          <a:bodyPr wrap="square" rtlCol="0">
            <a:spAutoFit/>
          </a:bodyPr>
          <a:lstStyle/>
          <a:p>
            <a:r>
              <a:rPr lang="en-US" b="1" u="sng" dirty="0" smtClean="0"/>
              <a:t>        TRIVIA</a:t>
            </a:r>
            <a:br>
              <a:rPr lang="en-US" b="1" u="sng" dirty="0" smtClean="0"/>
            </a:br>
            <a:r>
              <a:rPr lang="en-US" b="1" u="sng" dirty="0" smtClean="0"/>
              <a:t> </a:t>
            </a:r>
            <a:br>
              <a:rPr lang="en-US" b="1" u="sng" dirty="0" smtClean="0"/>
            </a:br>
            <a:r>
              <a:rPr lang="en-US" b="1" dirty="0" smtClean="0"/>
              <a:t>         </a:t>
            </a:r>
            <a:r>
              <a:rPr lang="en-US" dirty="0" smtClean="0"/>
              <a:t>Does</a:t>
            </a:r>
            <a:r>
              <a:rPr lang="en-US" b="1" u="sng" dirty="0" smtClean="0"/>
              <a:t> anyone </a:t>
            </a:r>
            <a:r>
              <a:rPr lang="en-US" dirty="0" smtClean="0"/>
              <a:t>know what Nbody  </a:t>
            </a:r>
          </a:p>
          <a:p>
            <a:r>
              <a:rPr lang="en-US" dirty="0" smtClean="0"/>
              <a:t>         Simulation is all about ?</a:t>
            </a:r>
          </a:p>
        </p:txBody>
      </p:sp>
      <p:pic>
        <p:nvPicPr>
          <p:cNvPr id="10" name="Picture 4" descr="cid:image001.png@01CE103C.CBCA06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3572" y="2115451"/>
            <a:ext cx="585743" cy="43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1839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STEPS to do POGO (DEMO)</a:t>
            </a:r>
            <a:endParaRPr lang="en-US" sz="5000" b="1" cap="none"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68273" y="1279594"/>
            <a:ext cx="6083300" cy="3916293"/>
          </a:xfrm>
          <a:prstGeom prst="rect">
            <a:avLst/>
          </a:prstGeom>
          <a:noFill/>
          <a:ln>
            <a:noFill/>
          </a:ln>
        </p:spPr>
      </p:pic>
      <p:sp>
        <p:nvSpPr>
          <p:cNvPr id="5" name="TextBox 4"/>
          <p:cNvSpPr txBox="1"/>
          <p:nvPr/>
        </p:nvSpPr>
        <p:spPr>
          <a:xfrm rot="5400000">
            <a:off x="6676284" y="2369207"/>
            <a:ext cx="1369286" cy="861774"/>
          </a:xfrm>
          <a:prstGeom prst="rect">
            <a:avLst/>
          </a:prstGeom>
          <a:noFill/>
        </p:spPr>
        <p:txBody>
          <a:bodyPr wrap="none" rtlCol="0">
            <a:spAutoFit/>
          </a:bodyPr>
          <a:lstStyle/>
          <a:p>
            <a:r>
              <a:rPr lang="en-US" sz="5000" b="1" dirty="0" smtClean="0"/>
              <a:t>POG</a:t>
            </a:r>
            <a:endParaRPr lang="en-US" sz="5000" b="1" dirty="0"/>
          </a:p>
        </p:txBody>
      </p:sp>
      <p:cxnSp>
        <p:nvCxnSpPr>
          <p:cNvPr id="7" name="Straight Arrow Connector 6"/>
          <p:cNvCxnSpPr/>
          <p:nvPr/>
        </p:nvCxnSpPr>
        <p:spPr>
          <a:xfrm flipH="1" flipV="1">
            <a:off x="6450874" y="1354662"/>
            <a:ext cx="915768" cy="72208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450874" y="4068423"/>
            <a:ext cx="813528" cy="112746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106927" y="3420939"/>
            <a:ext cx="482600" cy="4987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extBox 1"/>
          <p:cNvSpPr txBox="1"/>
          <p:nvPr/>
        </p:nvSpPr>
        <p:spPr>
          <a:xfrm>
            <a:off x="7589527" y="2165366"/>
            <a:ext cx="4318746" cy="1754326"/>
          </a:xfrm>
          <a:prstGeom prst="rect">
            <a:avLst/>
          </a:prstGeom>
          <a:noFill/>
        </p:spPr>
        <p:txBody>
          <a:bodyPr wrap="none" rtlCol="0">
            <a:spAutoFit/>
          </a:bodyPr>
          <a:lstStyle/>
          <a:p>
            <a:r>
              <a:rPr lang="en-US" b="1" u="sng" dirty="0" smtClean="0"/>
              <a:t>NBODY Sample application</a:t>
            </a:r>
            <a:br>
              <a:rPr lang="en-US" b="1" u="sng" dirty="0" smtClean="0"/>
            </a:br>
            <a:r>
              <a:rPr lang="en-US" b="1" u="sng" dirty="0" smtClean="0"/>
              <a:t/>
            </a:r>
            <a:br>
              <a:rPr lang="en-US" b="1" u="sng" dirty="0" smtClean="0"/>
            </a:br>
            <a:r>
              <a:rPr lang="en-US" b="1" dirty="0" smtClean="0"/>
              <a:t>Speaking plainly, </a:t>
            </a:r>
            <a:r>
              <a:rPr lang="en-US" dirty="0" smtClean="0"/>
              <a:t>An </a:t>
            </a:r>
            <a:r>
              <a:rPr lang="en-US" b="1" i="1" dirty="0"/>
              <a:t>N</a:t>
            </a:r>
            <a:r>
              <a:rPr lang="en-US" b="1" dirty="0"/>
              <a:t>-body simulation</a:t>
            </a:r>
            <a:r>
              <a:rPr lang="en-US" dirty="0"/>
              <a:t> is a </a:t>
            </a:r>
            <a:r>
              <a:rPr lang="en-US" dirty="0" smtClean="0"/>
              <a:t/>
            </a:r>
            <a:br>
              <a:rPr lang="en-US" dirty="0" smtClean="0"/>
            </a:br>
            <a:r>
              <a:rPr lang="en-US" dirty="0" smtClean="0"/>
              <a:t>simulation for a System of </a:t>
            </a:r>
            <a:r>
              <a:rPr lang="en-US" dirty="0"/>
              <a:t>particles, usually </a:t>
            </a:r>
            <a:endParaRPr lang="en-US" dirty="0" smtClean="0"/>
          </a:p>
          <a:p>
            <a:r>
              <a:rPr lang="en-US" dirty="0" smtClean="0"/>
              <a:t>under </a:t>
            </a:r>
            <a:r>
              <a:rPr lang="en-US" dirty="0"/>
              <a:t>the influence of physical forces, </a:t>
            </a:r>
            <a:endParaRPr lang="en-US" dirty="0" smtClean="0"/>
          </a:p>
          <a:p>
            <a:r>
              <a:rPr lang="en-US" dirty="0" smtClean="0"/>
              <a:t>such </a:t>
            </a:r>
            <a:r>
              <a:rPr lang="en-US" dirty="0"/>
              <a:t>as </a:t>
            </a:r>
            <a:r>
              <a:rPr lang="en-US" dirty="0" smtClean="0"/>
              <a:t>gravity.</a:t>
            </a:r>
          </a:p>
        </p:txBody>
      </p:sp>
    </p:spTree>
    <p:extLst>
      <p:ext uri="{BB962C8B-B14F-4D97-AF65-F5344CB8AC3E}">
        <p14:creationId xmlns:p14="http://schemas.microsoft.com/office/powerpoint/2010/main" val="20923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Under the hood! </a:t>
            </a:r>
            <a:endParaRPr lang="en-US" sz="5000" b="1" cap="none" dirty="0"/>
          </a:p>
        </p:txBody>
      </p:sp>
      <p:sp>
        <p:nvSpPr>
          <p:cNvPr id="10" name="Rectangle 8"/>
          <p:cNvSpPr>
            <a:spLocks noChangeArrowheads="1"/>
          </p:cNvSpPr>
          <p:nvPr/>
        </p:nvSpPr>
        <p:spPr bwMode="auto">
          <a:xfrm>
            <a:off x="1830388" y="4953000"/>
            <a:ext cx="3581400" cy="11811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11" name="Text Box 10"/>
          <p:cNvSpPr txBox="1">
            <a:spLocks noChangeArrowheads="1"/>
          </p:cNvSpPr>
          <p:nvPr/>
        </p:nvSpPr>
        <p:spPr bwMode="auto">
          <a:xfrm>
            <a:off x="2135188" y="6248400"/>
            <a:ext cx="3351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What is the typical value of count?</a:t>
            </a:r>
          </a:p>
        </p:txBody>
      </p:sp>
      <p:sp>
        <p:nvSpPr>
          <p:cNvPr id="12" name="Rectangle 8"/>
          <p:cNvSpPr>
            <a:spLocks noChangeArrowheads="1"/>
          </p:cNvSpPr>
          <p:nvPr/>
        </p:nvSpPr>
        <p:spPr bwMode="auto">
          <a:xfrm>
            <a:off x="6226175" y="4953000"/>
            <a:ext cx="3716338" cy="11811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13" name="Text Box 5"/>
          <p:cNvSpPr txBox="1">
            <a:spLocks noChangeArrowheads="1"/>
          </p:cNvSpPr>
          <p:nvPr/>
        </p:nvSpPr>
        <p:spPr bwMode="auto">
          <a:xfrm>
            <a:off x="6378575" y="5105401"/>
            <a:ext cx="3278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dirty="0">
                <a:ea typeface="新細明體" panose="02020500000000000000" pitchFamily="18" charset="-120"/>
              </a:rPr>
              <a:t>for(i = 0; i &lt; count; ++i)</a:t>
            </a:r>
          </a:p>
          <a:p>
            <a:pPr eaLnBrk="1" hangingPunct="1"/>
            <a:r>
              <a:rPr lang="en-US" altLang="zh-TW" sz="2400" dirty="0">
                <a:ea typeface="新細明體" panose="02020500000000000000" pitchFamily="18" charset="-120"/>
              </a:rPr>
              <a:t>    (*p)(x, y);</a:t>
            </a:r>
          </a:p>
        </p:txBody>
      </p:sp>
      <p:sp>
        <p:nvSpPr>
          <p:cNvPr id="14" name="Text Box 10"/>
          <p:cNvSpPr txBox="1">
            <a:spLocks noChangeArrowheads="1"/>
          </p:cNvSpPr>
          <p:nvPr/>
        </p:nvSpPr>
        <p:spPr bwMode="auto">
          <a:xfrm>
            <a:off x="6248401" y="6248400"/>
            <a:ext cx="369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What is the typical value of pointer p?</a:t>
            </a:r>
          </a:p>
        </p:txBody>
      </p:sp>
      <p:sp>
        <p:nvSpPr>
          <p:cNvPr id="15" name="Rectangle 7"/>
          <p:cNvSpPr>
            <a:spLocks noChangeArrowheads="1"/>
          </p:cNvSpPr>
          <p:nvPr/>
        </p:nvSpPr>
        <p:spPr bwMode="auto">
          <a:xfrm>
            <a:off x="2425700" y="2406650"/>
            <a:ext cx="2362200" cy="16002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16" name="Text Box 4"/>
          <p:cNvSpPr txBox="1">
            <a:spLocks noChangeArrowheads="1"/>
          </p:cNvSpPr>
          <p:nvPr/>
        </p:nvSpPr>
        <p:spPr bwMode="auto">
          <a:xfrm>
            <a:off x="2638425" y="2406650"/>
            <a:ext cx="157607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dirty="0">
                <a:ea typeface="新細明體" panose="02020500000000000000" pitchFamily="18" charset="-120"/>
              </a:rPr>
              <a:t>    if(a &lt; b)</a:t>
            </a:r>
          </a:p>
          <a:p>
            <a:pPr eaLnBrk="1" hangingPunct="1"/>
            <a:r>
              <a:rPr lang="en-US" altLang="zh-TW" sz="2400" dirty="0">
                <a:ea typeface="新細明體" panose="02020500000000000000" pitchFamily="18" charset="-120"/>
              </a:rPr>
              <a:t>       foo();</a:t>
            </a:r>
          </a:p>
          <a:p>
            <a:pPr eaLnBrk="1" hangingPunct="1"/>
            <a:r>
              <a:rPr lang="en-US" altLang="zh-TW" sz="2400" dirty="0">
                <a:ea typeface="新細明體" panose="02020500000000000000" pitchFamily="18" charset="-120"/>
              </a:rPr>
              <a:t>    else</a:t>
            </a:r>
          </a:p>
          <a:p>
            <a:pPr eaLnBrk="1" hangingPunct="1"/>
            <a:r>
              <a:rPr lang="en-US" altLang="zh-TW" sz="2400" dirty="0">
                <a:ea typeface="新細明體" panose="02020500000000000000" pitchFamily="18" charset="-120"/>
              </a:rPr>
              <a:t>       </a:t>
            </a:r>
            <a:r>
              <a:rPr lang="en-US" altLang="zh-TW" sz="2400" dirty="0" err="1">
                <a:ea typeface="新細明體" panose="02020500000000000000" pitchFamily="18" charset="-120"/>
              </a:rPr>
              <a:t>baz</a:t>
            </a:r>
            <a:r>
              <a:rPr lang="en-US" altLang="zh-TW" sz="2400" dirty="0">
                <a:ea typeface="新細明體" panose="02020500000000000000" pitchFamily="18" charset="-120"/>
              </a:rPr>
              <a:t>();</a:t>
            </a:r>
          </a:p>
        </p:txBody>
      </p:sp>
      <p:sp>
        <p:nvSpPr>
          <p:cNvPr id="18" name="Text Box 5"/>
          <p:cNvSpPr txBox="1">
            <a:spLocks noChangeArrowheads="1"/>
          </p:cNvSpPr>
          <p:nvPr/>
        </p:nvSpPr>
        <p:spPr bwMode="auto">
          <a:xfrm>
            <a:off x="1970088" y="5105401"/>
            <a:ext cx="3278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dirty="0">
                <a:ea typeface="新細明體" panose="02020500000000000000" pitchFamily="18" charset="-120"/>
              </a:rPr>
              <a:t>for(i = 0; i &lt; count; ++i)</a:t>
            </a:r>
          </a:p>
          <a:p>
            <a:pPr eaLnBrk="1" hangingPunct="1"/>
            <a:r>
              <a:rPr lang="en-US" altLang="zh-TW" sz="2400" dirty="0">
                <a:ea typeface="新細明體" panose="02020500000000000000" pitchFamily="18" charset="-120"/>
              </a:rPr>
              <a:t>    bar();</a:t>
            </a:r>
          </a:p>
        </p:txBody>
      </p:sp>
      <p:sp>
        <p:nvSpPr>
          <p:cNvPr id="19" name="Text Box 9"/>
          <p:cNvSpPr txBox="1">
            <a:spLocks noChangeArrowheads="1"/>
          </p:cNvSpPr>
          <p:nvPr/>
        </p:nvSpPr>
        <p:spPr bwMode="auto">
          <a:xfrm>
            <a:off x="2501901" y="4159250"/>
            <a:ext cx="197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How often is a &lt; b?</a:t>
            </a:r>
          </a:p>
        </p:txBody>
      </p:sp>
      <p:sp>
        <p:nvSpPr>
          <p:cNvPr id="20" name="Rectangle 8"/>
          <p:cNvSpPr>
            <a:spLocks noChangeArrowheads="1"/>
          </p:cNvSpPr>
          <p:nvPr/>
        </p:nvSpPr>
        <p:spPr bwMode="auto">
          <a:xfrm>
            <a:off x="6311900" y="2438400"/>
            <a:ext cx="3043238" cy="135255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21" name="Text Box 5"/>
          <p:cNvSpPr txBox="1">
            <a:spLocks noChangeArrowheads="1"/>
          </p:cNvSpPr>
          <p:nvPr/>
        </p:nvSpPr>
        <p:spPr bwMode="auto">
          <a:xfrm>
            <a:off x="6615113" y="2495551"/>
            <a:ext cx="17574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defRPr/>
            </a:pPr>
            <a:r>
              <a:rPr kumimoji="1" lang="en-US" altLang="zh-TW" sz="2400" b="1" dirty="0">
                <a:latin typeface="+mj-lt"/>
                <a:ea typeface="新細明體" charset="-120"/>
              </a:rPr>
              <a:t>switch (i) {</a:t>
            </a:r>
          </a:p>
          <a:p>
            <a:pPr>
              <a:defRPr/>
            </a:pPr>
            <a:r>
              <a:rPr kumimoji="1" lang="en-US" altLang="zh-TW" sz="2400" b="1" dirty="0">
                <a:latin typeface="+mj-lt"/>
                <a:ea typeface="新細明體" charset="-120"/>
              </a:rPr>
              <a:t>	case 1: …</a:t>
            </a:r>
          </a:p>
          <a:p>
            <a:pPr>
              <a:defRPr/>
            </a:pPr>
            <a:r>
              <a:rPr kumimoji="1" lang="en-US" altLang="zh-TW" sz="2400" b="1" dirty="0">
                <a:latin typeface="+mj-lt"/>
                <a:ea typeface="新細明體" charset="-120"/>
              </a:rPr>
              <a:t>	case 2: …</a:t>
            </a:r>
          </a:p>
        </p:txBody>
      </p:sp>
      <p:sp>
        <p:nvSpPr>
          <p:cNvPr id="22" name="Text Box 10"/>
          <p:cNvSpPr txBox="1">
            <a:spLocks noChangeArrowheads="1"/>
          </p:cNvSpPr>
          <p:nvPr/>
        </p:nvSpPr>
        <p:spPr bwMode="auto">
          <a:xfrm>
            <a:off x="6389688" y="3943350"/>
            <a:ext cx="28940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dirty="0">
                <a:solidFill>
                  <a:srgbClr val="FFFF00"/>
                </a:solidFill>
                <a:ea typeface="新細明體" panose="02020500000000000000" pitchFamily="18" charset="-120"/>
              </a:rPr>
              <a:t>What is the typical value of i?</a:t>
            </a:r>
          </a:p>
        </p:txBody>
      </p:sp>
      <p:sp>
        <p:nvSpPr>
          <p:cNvPr id="3" name="TextBox 2"/>
          <p:cNvSpPr txBox="1"/>
          <p:nvPr/>
        </p:nvSpPr>
        <p:spPr>
          <a:xfrm>
            <a:off x="168273" y="1279594"/>
            <a:ext cx="2437014" cy="477054"/>
          </a:xfrm>
          <a:prstGeom prst="rect">
            <a:avLst/>
          </a:prstGeom>
          <a:noFill/>
        </p:spPr>
        <p:txBody>
          <a:bodyPr wrap="none" rtlCol="0">
            <a:spAutoFit/>
          </a:bodyPr>
          <a:lstStyle/>
          <a:p>
            <a:r>
              <a:rPr lang="en-US" sz="2500" b="1" dirty="0" smtClean="0"/>
              <a:t>Remember this ?</a:t>
            </a:r>
            <a:endParaRPr lang="en-US" sz="2500" b="1" dirty="0"/>
          </a:p>
        </p:txBody>
      </p:sp>
    </p:spTree>
    <p:extLst>
      <p:ext uri="{BB962C8B-B14F-4D97-AF65-F5344CB8AC3E}">
        <p14:creationId xmlns:p14="http://schemas.microsoft.com/office/powerpoint/2010/main" val="2489075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P spid="14" grpId="0"/>
      <p:bldP spid="15" grpId="0" animBg="1"/>
      <p:bldP spid="16" grpId="0"/>
      <p:bldP spid="18" grpId="0"/>
      <p:bldP spid="19" grpId="0"/>
      <p:bldP spid="20" grpId="0" animBg="1"/>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29" name="Rectangle 3"/>
          <p:cNvSpPr txBox="1">
            <a:spLocks noChangeArrowheads="1"/>
          </p:cNvSpPr>
          <p:nvPr/>
        </p:nvSpPr>
        <p:spPr>
          <a:xfrm>
            <a:off x="159793" y="1036748"/>
            <a:ext cx="12801601" cy="544195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TW" sz="2000" dirty="0" smtClean="0">
                <a:ea typeface="新細明體" panose="02020500000000000000" pitchFamily="18" charset="-120"/>
              </a:rPr>
              <a:t> </a:t>
            </a:r>
            <a:r>
              <a:rPr lang="en-US" altLang="zh-TW" sz="2400" dirty="0" smtClean="0">
                <a:ea typeface="新細明體" panose="02020500000000000000" pitchFamily="18" charset="-120"/>
              </a:rPr>
              <a:t>Instrument with “probes” inserted into the code</a:t>
            </a:r>
            <a:r>
              <a:rPr lang="en-US" altLang="zh-TW" sz="2400" dirty="0">
                <a:ea typeface="新細明體" panose="02020500000000000000" pitchFamily="18" charset="-120"/>
              </a:rPr>
              <a:t/>
            </a:r>
            <a:br>
              <a:rPr lang="en-US" altLang="zh-TW" sz="2400" dirty="0">
                <a:ea typeface="新細明體" panose="02020500000000000000" pitchFamily="18" charset="-120"/>
              </a:rPr>
            </a:br>
            <a:r>
              <a:rPr lang="en-US" altLang="zh-TW" sz="2400" dirty="0" smtClean="0">
                <a:ea typeface="新細明體" panose="02020500000000000000" pitchFamily="18" charset="-120"/>
              </a:rPr>
              <a:t> There are two kinds of probes: </a:t>
            </a:r>
            <a:br>
              <a:rPr lang="en-US" altLang="zh-TW" sz="2400" dirty="0" smtClean="0">
                <a:ea typeface="新細明體" panose="02020500000000000000" pitchFamily="18" charset="-120"/>
              </a:rPr>
            </a:br>
            <a:r>
              <a:rPr lang="en-US" altLang="zh-TW" sz="2400" dirty="0" smtClean="0">
                <a:ea typeface="新細明體" panose="02020500000000000000" pitchFamily="18" charset="-120"/>
              </a:rPr>
              <a:t>                1. </a:t>
            </a:r>
            <a:r>
              <a:rPr lang="en-US" altLang="zh-TW" sz="2400" b="1" dirty="0" smtClean="0">
                <a:ea typeface="新細明體" panose="02020500000000000000" pitchFamily="18" charset="-120"/>
              </a:rPr>
              <a:t>Count (Simple/Entry) probes</a:t>
            </a:r>
            <a:r>
              <a:rPr lang="en-US" altLang="zh-TW" sz="2400" dirty="0" smtClean="0">
                <a:ea typeface="新細明體" panose="02020500000000000000" pitchFamily="18" charset="-120"/>
              </a:rPr>
              <a:t> </a:t>
            </a:r>
            <a:br>
              <a:rPr lang="en-US" altLang="zh-TW" sz="2400" dirty="0" smtClean="0">
                <a:ea typeface="新細明體" panose="02020500000000000000" pitchFamily="18" charset="-120"/>
              </a:rPr>
            </a:br>
            <a:r>
              <a:rPr lang="en-US" altLang="zh-TW" sz="2400" dirty="0" smtClean="0">
                <a:ea typeface="新細明體" panose="02020500000000000000" pitchFamily="18" charset="-120"/>
              </a:rPr>
              <a:t>                           Used to count the number of a path is taken.  (Function entry/exit)</a:t>
            </a:r>
            <a:br>
              <a:rPr lang="en-US" altLang="zh-TW" sz="2400" dirty="0" smtClean="0">
                <a:ea typeface="新細明體" panose="02020500000000000000" pitchFamily="18" charset="-120"/>
              </a:rPr>
            </a:br>
            <a:r>
              <a:rPr lang="en-US" altLang="zh-TW" sz="2400" dirty="0" smtClean="0">
                <a:ea typeface="新細明體" panose="02020500000000000000" pitchFamily="18" charset="-120"/>
              </a:rPr>
              <a:t>                2. </a:t>
            </a:r>
            <a:r>
              <a:rPr lang="en-US" altLang="zh-TW" sz="2400" b="1" dirty="0" smtClean="0">
                <a:ea typeface="新細明體" panose="02020500000000000000" pitchFamily="18" charset="-120"/>
              </a:rPr>
              <a:t>Value probes</a:t>
            </a:r>
            <a:br>
              <a:rPr lang="en-US" altLang="zh-TW" sz="2400" b="1" dirty="0" smtClean="0">
                <a:ea typeface="新細明體" panose="02020500000000000000" pitchFamily="18" charset="-120"/>
              </a:rPr>
            </a:br>
            <a:r>
              <a:rPr lang="en-US" altLang="zh-TW" sz="2400" b="1" dirty="0" smtClean="0">
                <a:ea typeface="新細明體" panose="02020500000000000000" pitchFamily="18" charset="-120"/>
              </a:rPr>
              <a:t>                           </a:t>
            </a:r>
            <a:r>
              <a:rPr lang="en-US" altLang="zh-TW" sz="2400" dirty="0" smtClean="0">
                <a:ea typeface="新細明體" panose="02020500000000000000" pitchFamily="18" charset="-120"/>
              </a:rPr>
              <a:t>Used to construct histogram of values (Switch value, Indirect call target address)</a:t>
            </a:r>
          </a:p>
          <a:p>
            <a:r>
              <a:rPr lang="en-US" altLang="zh-TW" sz="2400" dirty="0" smtClean="0">
                <a:ea typeface="新細明體" panose="02020500000000000000" pitchFamily="18" charset="-120"/>
              </a:rPr>
              <a:t>To simplify </a:t>
            </a:r>
            <a:r>
              <a:rPr lang="en-US" altLang="zh-TW" sz="2400" i="1" dirty="0" smtClean="0">
                <a:ea typeface="新細明體" panose="02020500000000000000" pitchFamily="18" charset="-120"/>
              </a:rPr>
              <a:t>correlation</a:t>
            </a:r>
            <a:r>
              <a:rPr lang="en-US" altLang="zh-TW" sz="2400" dirty="0" smtClean="0">
                <a:ea typeface="新細明體" panose="02020500000000000000" pitchFamily="18" charset="-120"/>
              </a:rPr>
              <a:t> process, some optimizations, such as Inliner, are off </a:t>
            </a:r>
          </a:p>
          <a:p>
            <a:r>
              <a:rPr lang="en-US" altLang="zh-TW" sz="2400" dirty="0" smtClean="0">
                <a:ea typeface="新細明體" panose="02020500000000000000" pitchFamily="18" charset="-120"/>
              </a:rPr>
              <a:t>1.5X to 2X slower than optimized build</a:t>
            </a:r>
            <a:br>
              <a:rPr lang="en-US" altLang="zh-TW" sz="2400" dirty="0" smtClean="0">
                <a:ea typeface="新細明體" panose="02020500000000000000" pitchFamily="18" charset="-120"/>
              </a:rPr>
            </a:br>
            <a:r>
              <a:rPr lang="en-US" altLang="zh-TW" sz="2400" dirty="0" smtClean="0">
                <a:ea typeface="新細明體" panose="02020500000000000000" pitchFamily="18" charset="-120"/>
              </a:rPr>
              <a:t/>
            </a:r>
            <a:br>
              <a:rPr lang="en-US" altLang="zh-TW" sz="2400" dirty="0" smtClean="0">
                <a:ea typeface="新細明體" panose="02020500000000000000" pitchFamily="18" charset="-120"/>
              </a:rPr>
            </a:br>
            <a:endParaRPr lang="en-US" altLang="zh-TW" sz="2400" dirty="0" smtClean="0">
              <a:ea typeface="新細明體" panose="02020500000000000000" pitchFamily="18" charset="-120"/>
            </a:endParaRPr>
          </a:p>
          <a:p>
            <a:pPr marL="0" indent="0">
              <a:buNone/>
            </a:pPr>
            <a:r>
              <a:rPr lang="en-US" altLang="zh-TW" sz="2400" b="1" dirty="0">
                <a:ea typeface="新細明體" panose="02020500000000000000" pitchFamily="18" charset="-120"/>
              </a:rPr>
              <a:t/>
            </a:r>
            <a:br>
              <a:rPr lang="en-US" altLang="zh-TW" sz="2400" b="1" dirty="0">
                <a:ea typeface="新細明體" panose="02020500000000000000" pitchFamily="18" charset="-120"/>
              </a:rPr>
            </a:br>
            <a:r>
              <a:rPr lang="en-US" altLang="zh-TW" sz="2400" b="1" dirty="0" smtClean="0">
                <a:ea typeface="新細明體" panose="02020500000000000000" pitchFamily="18" charset="-120"/>
              </a:rPr>
              <a:t>                                           </a:t>
            </a:r>
          </a:p>
          <a:p>
            <a:pPr marL="0" indent="0">
              <a:buNone/>
            </a:pPr>
            <a:r>
              <a:rPr lang="en-US" altLang="zh-TW" sz="2400" b="1" i="1" dirty="0">
                <a:ea typeface="新細明體" panose="02020500000000000000" pitchFamily="18" charset="-120"/>
              </a:rPr>
              <a:t> </a:t>
            </a:r>
            <a:r>
              <a:rPr lang="en-US" altLang="zh-TW" sz="2400" b="1" i="1" dirty="0" smtClean="0">
                <a:ea typeface="新細明體" panose="02020500000000000000" pitchFamily="18" charset="-120"/>
              </a:rPr>
              <a:t>                                              Side-effects: Instrumented build of the application, empty .pgd file</a:t>
            </a:r>
          </a:p>
        </p:txBody>
      </p:sp>
      <p:sp>
        <p:nvSpPr>
          <p:cNvPr id="2" name="TextBox 1"/>
          <p:cNvSpPr txBox="1"/>
          <p:nvPr/>
        </p:nvSpPr>
        <p:spPr>
          <a:xfrm>
            <a:off x="8397873" y="235989"/>
            <a:ext cx="3466398" cy="630942"/>
          </a:xfrm>
          <a:prstGeom prst="rect">
            <a:avLst/>
          </a:prstGeom>
          <a:noFill/>
        </p:spPr>
        <p:txBody>
          <a:bodyPr wrap="none" rtlCol="0">
            <a:spAutoFit/>
          </a:bodyPr>
          <a:lstStyle/>
          <a:p>
            <a:r>
              <a:rPr lang="en-US" sz="3500" dirty="0" smtClean="0"/>
              <a:t>Instrument Phase</a:t>
            </a:r>
            <a:endParaRPr lang="en-US" sz="3500" dirty="0"/>
          </a:p>
        </p:txBody>
      </p:sp>
    </p:spTree>
    <p:extLst>
      <p:ext uri="{BB962C8B-B14F-4D97-AF65-F5344CB8AC3E}">
        <p14:creationId xmlns:p14="http://schemas.microsoft.com/office/powerpoint/2010/main" val="2312328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0" y="-329445"/>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2" name="TextBox 1"/>
          <p:cNvSpPr txBox="1"/>
          <p:nvPr/>
        </p:nvSpPr>
        <p:spPr>
          <a:xfrm>
            <a:off x="8423273" y="-81511"/>
            <a:ext cx="3466398" cy="630942"/>
          </a:xfrm>
          <a:prstGeom prst="rect">
            <a:avLst/>
          </a:prstGeom>
          <a:noFill/>
        </p:spPr>
        <p:txBody>
          <a:bodyPr wrap="none" rtlCol="0">
            <a:spAutoFit/>
          </a:bodyPr>
          <a:lstStyle/>
          <a:p>
            <a:r>
              <a:rPr lang="en-US" sz="3500" dirty="0" smtClean="0"/>
              <a:t>Instrument Phase</a:t>
            </a:r>
            <a:endParaRPr lang="en-US" sz="3500" dirty="0"/>
          </a:p>
        </p:txBody>
      </p:sp>
      <p:sp>
        <p:nvSpPr>
          <p:cNvPr id="5" name="Rectangle 3"/>
          <p:cNvSpPr>
            <a:spLocks noChangeArrowheads="1"/>
          </p:cNvSpPr>
          <p:nvPr/>
        </p:nvSpPr>
        <p:spPr bwMode="auto">
          <a:xfrm>
            <a:off x="3606800" y="871234"/>
            <a:ext cx="1752600" cy="755650"/>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p:spPr>
        <p:txBody>
          <a:bodyPr wrap="none" anchor="ctr"/>
          <a:lstStyle/>
          <a:p>
            <a:pPr algn="ctr">
              <a:defRPr/>
            </a:pPr>
            <a:r>
              <a:rPr lang="en-US" sz="1800" dirty="0">
                <a:latin typeface="Arial" charset="0"/>
              </a:rPr>
              <a:t>Foo</a:t>
            </a:r>
          </a:p>
          <a:p>
            <a:pPr algn="ctr">
              <a:defRPr/>
            </a:pPr>
            <a:endParaRPr lang="en-US" sz="1800" dirty="0">
              <a:latin typeface="Arial" charset="0"/>
            </a:endParaRPr>
          </a:p>
        </p:txBody>
      </p:sp>
      <p:sp>
        <p:nvSpPr>
          <p:cNvPr id="6" name="AutoShape 4"/>
          <p:cNvSpPr>
            <a:spLocks noChangeArrowheads="1"/>
          </p:cNvSpPr>
          <p:nvPr/>
        </p:nvSpPr>
        <p:spPr bwMode="auto">
          <a:xfrm>
            <a:off x="3911600" y="1813150"/>
            <a:ext cx="1219200" cy="925513"/>
          </a:xfrm>
          <a:prstGeom prst="diamond">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p:spPr>
        <p:txBody>
          <a:bodyPr wrap="none" anchor="ctr"/>
          <a:lstStyle/>
          <a:p>
            <a:pPr algn="ctr" eaLnBrk="0" hangingPunct="0">
              <a:defRPr/>
            </a:pPr>
            <a:r>
              <a:rPr lang="en-US" sz="1800" dirty="0">
                <a:latin typeface="Tahoma" pitchFamily="34" charset="0"/>
              </a:rPr>
              <a:t>Cond</a:t>
            </a:r>
          </a:p>
        </p:txBody>
      </p:sp>
      <p:sp>
        <p:nvSpPr>
          <p:cNvPr id="7" name="Rectangle 5"/>
          <p:cNvSpPr>
            <a:spLocks noChangeArrowheads="1"/>
          </p:cNvSpPr>
          <p:nvPr/>
        </p:nvSpPr>
        <p:spPr bwMode="auto">
          <a:xfrm>
            <a:off x="4978400" y="2949800"/>
            <a:ext cx="2057400" cy="1622425"/>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p:spPr>
        <p:txBody>
          <a:bodyPr wrap="none" anchor="ctr"/>
          <a:lstStyle/>
          <a:p>
            <a:pPr eaLnBrk="0" hangingPunct="0">
              <a:defRPr/>
            </a:pPr>
            <a:endParaRPr kumimoji="1" lang="en-US" altLang="zh-TW" sz="1800" b="1" dirty="0">
              <a:latin typeface="Courier New" pitchFamily="49" charset="0"/>
              <a:ea typeface="新細明體" charset="-120"/>
            </a:endParaRPr>
          </a:p>
          <a:p>
            <a:pPr eaLnBrk="0" hangingPunct="0">
              <a:defRPr/>
            </a:pPr>
            <a:r>
              <a:rPr kumimoji="1" lang="en-US" altLang="zh-TW" sz="1800" b="1" dirty="0">
                <a:latin typeface="Courier New" pitchFamily="49" charset="0"/>
                <a:ea typeface="新細明體" charset="-120"/>
              </a:rPr>
              <a:t>switch (</a:t>
            </a:r>
            <a:r>
              <a:rPr kumimoji="1" lang="en-US" altLang="zh-TW" sz="1800" b="1" dirty="0" err="1">
                <a:latin typeface="Courier New" pitchFamily="49" charset="0"/>
                <a:ea typeface="新細明體" charset="-120"/>
              </a:rPr>
              <a:t>i</a:t>
            </a:r>
            <a:r>
              <a:rPr kumimoji="1" lang="en-US" altLang="zh-TW" sz="1800" b="1" dirty="0">
                <a:latin typeface="Courier New" pitchFamily="49" charset="0"/>
                <a:ea typeface="新細明體" charset="-120"/>
              </a:rPr>
              <a:t>) {</a:t>
            </a:r>
          </a:p>
          <a:p>
            <a:pPr eaLnBrk="0" hangingPunct="0">
              <a:defRPr/>
            </a:pPr>
            <a:r>
              <a:rPr kumimoji="1" lang="en-US" altLang="zh-TW" sz="1800" b="1" dirty="0">
                <a:latin typeface="Courier New" pitchFamily="49" charset="0"/>
                <a:ea typeface="新細明體" charset="-120"/>
              </a:rPr>
              <a:t>  case 1: …</a:t>
            </a:r>
          </a:p>
          <a:p>
            <a:pPr eaLnBrk="0" hangingPunct="0">
              <a:defRPr/>
            </a:pPr>
            <a:r>
              <a:rPr kumimoji="1" lang="en-US" altLang="zh-TW" sz="1800" b="1" dirty="0">
                <a:latin typeface="Courier New" pitchFamily="49" charset="0"/>
                <a:ea typeface="新細明體" charset="-120"/>
              </a:rPr>
              <a:t>  default:…</a:t>
            </a:r>
          </a:p>
          <a:p>
            <a:pPr eaLnBrk="0" hangingPunct="0">
              <a:defRPr/>
            </a:pPr>
            <a:r>
              <a:rPr kumimoji="1" lang="en-US" altLang="zh-TW" sz="1800" b="1" dirty="0">
                <a:latin typeface="Courier New" pitchFamily="49" charset="0"/>
                <a:ea typeface="新細明體" charset="-120"/>
              </a:rPr>
              <a:t>}</a:t>
            </a:r>
          </a:p>
        </p:txBody>
      </p:sp>
      <p:sp>
        <p:nvSpPr>
          <p:cNvPr id="8" name="Rectangle 6"/>
          <p:cNvSpPr>
            <a:spLocks noChangeArrowheads="1"/>
          </p:cNvSpPr>
          <p:nvPr/>
        </p:nvSpPr>
        <p:spPr bwMode="auto">
          <a:xfrm>
            <a:off x="2235200" y="2956150"/>
            <a:ext cx="1828800" cy="1616075"/>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p:spPr>
        <p:txBody>
          <a:bodyPr wrap="none" anchor="ctr"/>
          <a:lstStyle/>
          <a:p>
            <a:pPr algn="ctr" eaLnBrk="0" hangingPunct="0">
              <a:defRPr/>
            </a:pPr>
            <a:r>
              <a:rPr lang="en-US" sz="1800" dirty="0">
                <a:latin typeface="Tahoma" pitchFamily="34" charset="0"/>
              </a:rPr>
              <a:t>More code </a:t>
            </a:r>
          </a:p>
        </p:txBody>
      </p:sp>
      <p:sp>
        <p:nvSpPr>
          <p:cNvPr id="9" name="Rectangle 7"/>
          <p:cNvSpPr>
            <a:spLocks noChangeArrowheads="1"/>
          </p:cNvSpPr>
          <p:nvPr/>
        </p:nvSpPr>
        <p:spPr bwMode="auto">
          <a:xfrm>
            <a:off x="3683000" y="5242150"/>
            <a:ext cx="1752600" cy="887413"/>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p:spPr>
        <p:txBody>
          <a:bodyPr wrap="none" anchor="ctr"/>
          <a:lstStyle/>
          <a:p>
            <a:pPr algn="ctr" eaLnBrk="0" hangingPunct="0">
              <a:defRPr/>
            </a:pPr>
            <a:r>
              <a:rPr lang="en-US" sz="1800" dirty="0">
                <a:latin typeface="Tahoma" pitchFamily="34" charset="0"/>
              </a:rPr>
              <a:t>More Code</a:t>
            </a:r>
          </a:p>
          <a:p>
            <a:pPr algn="ctr" eaLnBrk="0" hangingPunct="0">
              <a:defRPr/>
            </a:pPr>
            <a:endParaRPr lang="en-US" sz="1800" dirty="0">
              <a:latin typeface="Tahoma" pitchFamily="34" charset="0"/>
            </a:endParaRPr>
          </a:p>
        </p:txBody>
      </p:sp>
      <p:cxnSp>
        <p:nvCxnSpPr>
          <p:cNvPr id="10" name="Straight Arrow Connector 9"/>
          <p:cNvCxnSpPr>
            <a:stCxn id="5" idx="2"/>
            <a:endCxn id="6" idx="0"/>
          </p:cNvCxnSpPr>
          <p:nvPr/>
        </p:nvCxnSpPr>
        <p:spPr bwMode="auto">
          <a:xfrm>
            <a:off x="4492375" y="1626884"/>
            <a:ext cx="19551" cy="186266"/>
          </a:xfrm>
          <a:prstGeom prst="straightConnector1">
            <a:avLst/>
          </a:prstGeom>
          <a:ln w="19050">
            <a:solidFill>
              <a:srgbClr val="FF0000"/>
            </a:solidFill>
            <a:headEnd type="none" w="med" len="med"/>
            <a:tailEnd type="arrow"/>
          </a:ln>
          <a:extLst/>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a:stCxn id="6" idx="3"/>
            <a:endCxn id="7" idx="0"/>
          </p:cNvCxnSpPr>
          <p:nvPr/>
        </p:nvCxnSpPr>
        <p:spPr bwMode="auto">
          <a:xfrm>
            <a:off x="5130800" y="2275113"/>
            <a:ext cx="876300" cy="674687"/>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a:stCxn id="7" idx="2"/>
            <a:endCxn id="9" idx="0"/>
          </p:cNvCxnSpPr>
          <p:nvPr/>
        </p:nvCxnSpPr>
        <p:spPr bwMode="auto">
          <a:xfrm flipH="1">
            <a:off x="4559300" y="4572225"/>
            <a:ext cx="1447800" cy="669925"/>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8" idx="2"/>
            <a:endCxn id="9" idx="0"/>
          </p:cNvCxnSpPr>
          <p:nvPr/>
        </p:nvCxnSpPr>
        <p:spPr bwMode="auto">
          <a:xfrm>
            <a:off x="3149600" y="4572225"/>
            <a:ext cx="1409700" cy="669925"/>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7"/>
          <p:cNvSpPr>
            <a:spLocks noChangeArrowheads="1"/>
          </p:cNvSpPr>
          <p:nvPr/>
        </p:nvSpPr>
        <p:spPr bwMode="auto">
          <a:xfrm>
            <a:off x="3683000" y="6237512"/>
            <a:ext cx="1676400" cy="381000"/>
          </a:xfrm>
          <a:prstGeom prst="rect">
            <a:avLst/>
          </a:prstGeom>
          <a:gradFill rotWithShape="1">
            <a:gsLst>
              <a:gs pos="0">
                <a:schemeClr val="accent2"/>
              </a:gs>
              <a:gs pos="100000">
                <a:schemeClr val="accent2">
                  <a:gamma/>
                  <a:shade val="46275"/>
                  <a:invGamma/>
                </a:schemeClr>
              </a:gs>
            </a:gsLst>
            <a:lin ang="2700000" scaled="1"/>
          </a:gradFill>
          <a:ln w="9525">
            <a:solidFill>
              <a:schemeClr val="tx1"/>
            </a:solidFill>
            <a:miter lim="800000"/>
            <a:headEnd/>
            <a:tailEnd/>
          </a:ln>
          <a:effectLst/>
          <a:extLst/>
        </p:spPr>
        <p:txBody>
          <a:bodyPr wrap="none" anchor="ctr"/>
          <a:lstStyle/>
          <a:p>
            <a:pPr algn="ctr" eaLnBrk="0" hangingPunct="0">
              <a:defRPr/>
            </a:pPr>
            <a:r>
              <a:rPr lang="en-US" sz="1800" dirty="0">
                <a:latin typeface="Tahoma" pitchFamily="34" charset="0"/>
              </a:rPr>
              <a:t>return</a:t>
            </a:r>
          </a:p>
        </p:txBody>
      </p:sp>
      <p:cxnSp>
        <p:nvCxnSpPr>
          <p:cNvPr id="15" name="Straight Arrow Connector 14"/>
          <p:cNvCxnSpPr>
            <a:stCxn id="9" idx="1"/>
          </p:cNvCxnSpPr>
          <p:nvPr/>
        </p:nvCxnSpPr>
        <p:spPr bwMode="auto">
          <a:xfrm flipH="1" flipV="1">
            <a:off x="1701800" y="4724625"/>
            <a:ext cx="1981200" cy="962025"/>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V="1">
            <a:off x="1701800" y="1981425"/>
            <a:ext cx="0" cy="2743200"/>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a:off x="1701800" y="1981425"/>
            <a:ext cx="2590800" cy="0"/>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5"/>
          <p:cNvSpPr>
            <a:spLocks noChangeArrowheads="1"/>
          </p:cNvSpPr>
          <p:nvPr/>
        </p:nvSpPr>
        <p:spPr bwMode="auto">
          <a:xfrm>
            <a:off x="8216900" y="2254701"/>
            <a:ext cx="2209800" cy="1262063"/>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wrap="none" anchor="ctr"/>
          <a:lstStyle/>
          <a:p>
            <a:pPr eaLnBrk="0" hangingPunct="0">
              <a:defRPr/>
            </a:pPr>
            <a:r>
              <a:rPr kumimoji="1" lang="en-US" altLang="zh-TW" sz="1800" b="1" dirty="0">
                <a:latin typeface="Courier New" pitchFamily="49" charset="0"/>
                <a:ea typeface="新細明體" charset="-120"/>
              </a:rPr>
              <a:t>Entry Probe</a:t>
            </a:r>
          </a:p>
          <a:p>
            <a:pPr eaLnBrk="0" hangingPunct="0">
              <a:defRPr/>
            </a:pPr>
            <a:r>
              <a:rPr kumimoji="1" lang="en-US" altLang="zh-TW" sz="1800" b="1" dirty="0">
                <a:latin typeface="Courier New" pitchFamily="49" charset="0"/>
                <a:ea typeface="新細明體" charset="-120"/>
              </a:rPr>
              <a:t>Simple Probe 1</a:t>
            </a:r>
          </a:p>
          <a:p>
            <a:pPr eaLnBrk="0" hangingPunct="0">
              <a:defRPr/>
            </a:pPr>
            <a:r>
              <a:rPr kumimoji="1" lang="en-US" altLang="zh-TW" sz="1800" b="1" dirty="0">
                <a:latin typeface="Courier New" pitchFamily="49" charset="0"/>
                <a:ea typeface="新細明體" charset="-120"/>
              </a:rPr>
              <a:t>Simple probe 2</a:t>
            </a:r>
          </a:p>
          <a:p>
            <a:pPr eaLnBrk="0" hangingPunct="0">
              <a:defRPr/>
            </a:pPr>
            <a:r>
              <a:rPr kumimoji="1" lang="en-US" altLang="zh-TW" sz="1800" b="1" dirty="0">
                <a:latin typeface="Courier New" pitchFamily="49" charset="0"/>
                <a:ea typeface="新細明體" charset="-120"/>
              </a:rPr>
              <a:t>Value probe 1</a:t>
            </a:r>
          </a:p>
        </p:txBody>
      </p:sp>
      <p:sp>
        <p:nvSpPr>
          <p:cNvPr id="20" name="TextBox 19"/>
          <p:cNvSpPr txBox="1">
            <a:spLocks noChangeArrowheads="1"/>
          </p:cNvSpPr>
          <p:nvPr/>
        </p:nvSpPr>
        <p:spPr bwMode="auto">
          <a:xfrm>
            <a:off x="8521700" y="1812356"/>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dirty="0"/>
              <a:t>Single dataset</a:t>
            </a:r>
          </a:p>
        </p:txBody>
      </p:sp>
      <p:sp>
        <p:nvSpPr>
          <p:cNvPr id="21" name="TextBox 20"/>
          <p:cNvSpPr txBox="1">
            <a:spLocks noChangeArrowheads="1"/>
          </p:cNvSpPr>
          <p:nvPr/>
        </p:nvSpPr>
        <p:spPr bwMode="auto">
          <a:xfrm>
            <a:off x="3835400" y="1143225"/>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FF00"/>
                </a:solidFill>
              </a:rPr>
              <a:t>Entry probe</a:t>
            </a:r>
          </a:p>
        </p:txBody>
      </p:sp>
      <p:sp>
        <p:nvSpPr>
          <p:cNvPr id="22" name="TextBox 21"/>
          <p:cNvSpPr txBox="1">
            <a:spLocks noChangeArrowheads="1"/>
          </p:cNvSpPr>
          <p:nvPr/>
        </p:nvSpPr>
        <p:spPr bwMode="auto">
          <a:xfrm>
            <a:off x="5130800" y="3048225"/>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FF00"/>
                </a:solidFill>
              </a:rPr>
              <a:t>Value probe 1</a:t>
            </a:r>
          </a:p>
        </p:txBody>
      </p:sp>
      <p:sp>
        <p:nvSpPr>
          <p:cNvPr id="24" name="TextBox 23"/>
          <p:cNvSpPr txBox="1">
            <a:spLocks noChangeArrowheads="1"/>
          </p:cNvSpPr>
          <p:nvPr/>
        </p:nvSpPr>
        <p:spPr bwMode="auto">
          <a:xfrm>
            <a:off x="2349500" y="3943574"/>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dirty="0">
                <a:solidFill>
                  <a:srgbClr val="FFFF00"/>
                </a:solidFill>
              </a:rPr>
              <a:t>Simple probe 1</a:t>
            </a:r>
          </a:p>
        </p:txBody>
      </p:sp>
      <p:sp>
        <p:nvSpPr>
          <p:cNvPr id="25" name="TextBox 24"/>
          <p:cNvSpPr txBox="1">
            <a:spLocks noChangeArrowheads="1"/>
          </p:cNvSpPr>
          <p:nvPr/>
        </p:nvSpPr>
        <p:spPr bwMode="auto">
          <a:xfrm>
            <a:off x="1511300" y="5363594"/>
            <a:ext cx="1676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dirty="0">
                <a:solidFill>
                  <a:srgbClr val="FFFF00"/>
                </a:solidFill>
              </a:rPr>
              <a:t>Simple probe 2</a:t>
            </a:r>
          </a:p>
        </p:txBody>
      </p:sp>
      <p:cxnSp>
        <p:nvCxnSpPr>
          <p:cNvPr id="26" name="Straight Arrow Connector 25"/>
          <p:cNvCxnSpPr/>
          <p:nvPr/>
        </p:nvCxnSpPr>
        <p:spPr bwMode="auto">
          <a:xfrm flipH="1">
            <a:off x="3206750" y="2412167"/>
            <a:ext cx="850900" cy="556683"/>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flipH="1">
            <a:off x="4445000" y="6110401"/>
            <a:ext cx="31750" cy="146274"/>
          </a:xfrm>
          <a:prstGeom prst="straightConnector1">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90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54450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anim calcmode="lin" valueType="num">
                                      <p:cBhvr>
                                        <p:cTn id="74" dur="1000" fill="hold"/>
                                        <p:tgtEl>
                                          <p:spTgt spid="19"/>
                                        </p:tgtEl>
                                        <p:attrNameLst>
                                          <p:attrName>ppt_x</p:attrName>
                                        </p:attrNameLst>
                                      </p:cBhvr>
                                      <p:tavLst>
                                        <p:tav tm="0">
                                          <p:val>
                                            <p:strVal val="#ppt_x"/>
                                          </p:val>
                                        </p:tav>
                                        <p:tav tm="100000">
                                          <p:val>
                                            <p:strVal val="#ppt_x"/>
                                          </p:val>
                                        </p:tav>
                                      </p:tavLst>
                                    </p:anim>
                                    <p:anim calcmode="lin" valueType="num">
                                      <p:cBhvr>
                                        <p:cTn id="75" dur="1000" fill="hold"/>
                                        <p:tgtEl>
                                          <p:spTgt spid="1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500" fill="hold"/>
                                        <p:tgtEl>
                                          <p:spTgt spid="25"/>
                                        </p:tgtEl>
                                        <p:attrNameLst>
                                          <p:attrName>ppt_x</p:attrName>
                                        </p:attrNameLst>
                                      </p:cBhvr>
                                      <p:tavLst>
                                        <p:tav tm="0">
                                          <p:val>
                                            <p:strVal val="#ppt_x"/>
                                          </p:val>
                                        </p:tav>
                                        <p:tav tm="100000">
                                          <p:val>
                                            <p:strVal val="#ppt_x"/>
                                          </p:val>
                                        </p:tav>
                                      </p:tavLst>
                                    </p:anim>
                                    <p:anim calcmode="lin" valueType="num">
                                      <p:cBhvr additive="base">
                                        <p:cTn id="92" dur="500" fill="hold"/>
                                        <p:tgtEl>
                                          <p:spTgt spid="25"/>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additive="base">
                                        <p:cTn id="95" dur="500" fill="hold"/>
                                        <p:tgtEl>
                                          <p:spTgt spid="26"/>
                                        </p:tgtEl>
                                        <p:attrNameLst>
                                          <p:attrName>ppt_x</p:attrName>
                                        </p:attrNameLst>
                                      </p:cBhvr>
                                      <p:tavLst>
                                        <p:tav tm="0">
                                          <p:val>
                                            <p:strVal val="#ppt_x"/>
                                          </p:val>
                                        </p:tav>
                                        <p:tav tm="100000">
                                          <p:val>
                                            <p:strVal val="#ppt_x"/>
                                          </p:val>
                                        </p:tav>
                                      </p:tavLst>
                                    </p:anim>
                                    <p:anim calcmode="lin" valueType="num">
                                      <p:cBhvr additive="base">
                                        <p:cTn id="96" dur="500" fill="hold"/>
                                        <p:tgtEl>
                                          <p:spTgt spid="26"/>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8"/>
                                        </p:tgtEl>
                                        <p:attrNameLst>
                                          <p:attrName>style.visibility</p:attrName>
                                        </p:attrNameLst>
                                      </p:cBhvr>
                                      <p:to>
                                        <p:strVal val="visible"/>
                                      </p:to>
                                    </p:set>
                                    <p:anim calcmode="lin" valueType="num">
                                      <p:cBhvr additive="base">
                                        <p:cTn id="99" dur="500" fill="hold"/>
                                        <p:tgtEl>
                                          <p:spTgt spid="28"/>
                                        </p:tgtEl>
                                        <p:attrNameLst>
                                          <p:attrName>ppt_x</p:attrName>
                                        </p:attrNameLst>
                                      </p:cBhvr>
                                      <p:tavLst>
                                        <p:tav tm="0">
                                          <p:val>
                                            <p:strVal val="#ppt_x"/>
                                          </p:val>
                                        </p:tav>
                                        <p:tav tm="100000">
                                          <p:val>
                                            <p:strVal val="#ppt_x"/>
                                          </p:val>
                                        </p:tav>
                                      </p:tavLst>
                                    </p:anim>
                                    <p:anim calcmode="lin" valueType="num">
                                      <p:cBhvr additive="base">
                                        <p:cTn id="10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4" grpId="0" animBg="1"/>
      <p:bldP spid="19" grpId="0" animBg="1"/>
      <p:bldP spid="20" grpId="0"/>
      <p:bldP spid="21" grpId="0"/>
      <p:bldP spid="22" grpId="0"/>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279400" y="2573512"/>
            <a:ext cx="11061700" cy="1914525"/>
          </a:xfrm>
        </p:spPr>
        <p:txBody>
          <a:bodyPr>
            <a:noAutofit/>
          </a:bodyPr>
          <a:lstStyle/>
          <a:p>
            <a:r>
              <a:rPr lang="en-US" sz="2400" dirty="0" smtClean="0"/>
              <a:t>Run your training scenarios,</a:t>
            </a:r>
            <a:r>
              <a:rPr lang="en-US" sz="2400" dirty="0"/>
              <a:t> During this phase the user runs the instrumented version of the application and exercises </a:t>
            </a:r>
            <a:r>
              <a:rPr lang="en-US" sz="2400" b="1" dirty="0"/>
              <a:t>only</a:t>
            </a:r>
            <a:r>
              <a:rPr lang="en-US" sz="2400" dirty="0"/>
              <a:t> common performance centric user scenarios. Exercising these training scenarios results in creation of (.pgc) files which contain training data correlating to each user scenario</a:t>
            </a:r>
            <a:r>
              <a:rPr lang="en-US" sz="2400" dirty="0" smtClean="0"/>
              <a:t>.</a:t>
            </a:r>
            <a:br>
              <a:rPr lang="en-US" sz="2400" dirty="0" smtClean="0"/>
            </a:br>
            <a:endParaRPr lang="en-US" sz="2400" dirty="0" smtClean="0"/>
          </a:p>
          <a:p>
            <a:r>
              <a:rPr lang="en-US" sz="2400" dirty="0" smtClean="0"/>
              <a:t> </a:t>
            </a:r>
            <a:r>
              <a:rPr lang="en-US" sz="2400" dirty="0"/>
              <a:t>For example, </a:t>
            </a:r>
            <a:r>
              <a:rPr lang="en-US" sz="2400" dirty="0" smtClean="0"/>
              <a:t> For</a:t>
            </a:r>
            <a:r>
              <a:rPr lang="en-US" sz="2400" dirty="0"/>
              <a:t>  modern </a:t>
            </a:r>
            <a:r>
              <a:rPr lang="en-US" sz="2400" dirty="0" smtClean="0"/>
              <a:t>applications a common performance </a:t>
            </a:r>
            <a:r>
              <a:rPr lang="en-US" sz="2400" dirty="0"/>
              <a:t>user </a:t>
            </a:r>
            <a:r>
              <a:rPr lang="en-US" sz="2400" dirty="0" smtClean="0"/>
              <a:t>scenario is startup of the application. </a:t>
            </a:r>
            <a:br>
              <a:rPr lang="en-US" sz="2400" dirty="0" smtClean="0"/>
            </a:br>
            <a:endParaRPr lang="en-US" sz="2400" dirty="0" smtClean="0"/>
          </a:p>
          <a:p>
            <a:r>
              <a:rPr lang="en-US" sz="2400" dirty="0" smtClean="0"/>
              <a:t>Training </a:t>
            </a:r>
            <a:r>
              <a:rPr lang="en-US" sz="2400" dirty="0"/>
              <a:t>for these scenarios would result in creation of </a:t>
            </a:r>
            <a:r>
              <a:rPr lang="en-US" sz="2400" i="1" dirty="0" err="1"/>
              <a:t>appname</a:t>
            </a:r>
            <a:r>
              <a:rPr lang="en-US" sz="2400" dirty="0"/>
              <a:t>!</a:t>
            </a:r>
            <a:r>
              <a:rPr lang="en-US" sz="2400" i="1" dirty="0"/>
              <a:t>#</a:t>
            </a:r>
            <a:r>
              <a:rPr lang="en-US" sz="2400" dirty="0"/>
              <a:t>.pgc files (where </a:t>
            </a:r>
            <a:r>
              <a:rPr lang="en-US" sz="2400" dirty="0" err="1"/>
              <a:t>appname</a:t>
            </a:r>
            <a:r>
              <a:rPr lang="en-US" sz="2400" dirty="0"/>
              <a:t> is the name of the running application </a:t>
            </a:r>
            <a:r>
              <a:rPr lang="en-US" sz="2400" dirty="0" smtClean="0"/>
              <a:t>and </a:t>
            </a:r>
            <a:r>
              <a:rPr lang="en-US" sz="2400" dirty="0"/>
              <a:t># is 1 + the number of </a:t>
            </a:r>
            <a:r>
              <a:rPr lang="en-US" sz="2400" i="1" dirty="0" err="1"/>
              <a:t>appname</a:t>
            </a:r>
            <a:r>
              <a:rPr lang="en-US" sz="2400" dirty="0"/>
              <a:t>!</a:t>
            </a:r>
            <a:r>
              <a:rPr lang="en-US" sz="2400" i="1" dirty="0"/>
              <a:t>#</a:t>
            </a:r>
            <a:r>
              <a:rPr lang="en-US" sz="2400" dirty="0"/>
              <a:t>.pgc files in the directory). </a:t>
            </a:r>
            <a:r>
              <a:rPr lang="en-US" sz="2400" dirty="0" smtClean="0"/>
              <a:t> </a:t>
            </a:r>
            <a:r>
              <a:rPr lang="en-US" sz="2400" dirty="0"/>
              <a:t/>
            </a:r>
            <a:br>
              <a:rPr lang="en-US" sz="2400" dirty="0"/>
            </a:br>
            <a:r>
              <a:rPr lang="en-US" sz="2400" dirty="0"/>
              <a:t> </a:t>
            </a:r>
            <a:endParaRPr lang="en-US" sz="2400" dirty="0" smtClean="0"/>
          </a:p>
        </p:txBody>
      </p:sp>
      <p:sp>
        <p:nvSpPr>
          <p:cNvPr id="4" name="Title 1"/>
          <p:cNvSpPr txBox="1">
            <a:spLocks/>
          </p:cNvSpPr>
          <p:nvPr/>
        </p:nvSpPr>
        <p:spPr>
          <a:xfrm>
            <a:off x="0" y="-329445"/>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5" name="TextBox 4"/>
          <p:cNvSpPr txBox="1"/>
          <p:nvPr/>
        </p:nvSpPr>
        <p:spPr>
          <a:xfrm>
            <a:off x="8194673" y="113770"/>
            <a:ext cx="2808589" cy="630942"/>
          </a:xfrm>
          <a:prstGeom prst="rect">
            <a:avLst/>
          </a:prstGeom>
          <a:noFill/>
        </p:spPr>
        <p:txBody>
          <a:bodyPr wrap="none" rtlCol="0">
            <a:spAutoFit/>
          </a:bodyPr>
          <a:lstStyle/>
          <a:p>
            <a:r>
              <a:rPr lang="en-US" sz="3500" dirty="0" smtClean="0"/>
              <a:t>Training Phase</a:t>
            </a:r>
            <a:endParaRPr lang="en-US" sz="3500" dirty="0"/>
          </a:p>
        </p:txBody>
      </p:sp>
      <p:sp>
        <p:nvSpPr>
          <p:cNvPr id="2" name="Rectangle 1"/>
          <p:cNvSpPr/>
          <p:nvPr/>
        </p:nvSpPr>
        <p:spPr>
          <a:xfrm>
            <a:off x="8384539" y="6316837"/>
            <a:ext cx="8395063" cy="369332"/>
          </a:xfrm>
          <a:prstGeom prst="rect">
            <a:avLst/>
          </a:prstGeom>
        </p:spPr>
        <p:txBody>
          <a:bodyPr wrap="square">
            <a:spAutoFit/>
          </a:bodyPr>
          <a:lstStyle/>
          <a:p>
            <a:r>
              <a:rPr lang="en-US" altLang="zh-TW" b="1" i="1" dirty="0"/>
              <a:t>Side-effects: </a:t>
            </a:r>
            <a:r>
              <a:rPr lang="en-US" altLang="zh-TW" b="1" i="1" dirty="0" smtClean="0"/>
              <a:t>A bunch of .pgc files</a:t>
            </a:r>
            <a:endParaRPr lang="en-US" altLang="zh-TW" b="1" i="1" dirty="0"/>
          </a:p>
        </p:txBody>
      </p:sp>
    </p:spTree>
    <p:extLst>
      <p:ext uri="{BB962C8B-B14F-4D97-AF65-F5344CB8AC3E}">
        <p14:creationId xmlns:p14="http://schemas.microsoft.com/office/powerpoint/2010/main" val="1604224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29" name="Rectangle 3"/>
          <p:cNvSpPr txBox="1">
            <a:spLocks noChangeArrowheads="1"/>
          </p:cNvSpPr>
          <p:nvPr/>
        </p:nvSpPr>
        <p:spPr>
          <a:xfrm>
            <a:off x="272776" y="97647"/>
            <a:ext cx="12801601" cy="544195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altLang="zh-TW" sz="2400" dirty="0" smtClean="0">
                <a:ea typeface="新細明體" panose="02020500000000000000" pitchFamily="18" charset="-120"/>
              </a:rPr>
              <a:t> </a:t>
            </a:r>
          </a:p>
        </p:txBody>
      </p:sp>
      <p:sp>
        <p:nvSpPr>
          <p:cNvPr id="2" name="TextBox 1"/>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
        <p:nvSpPr>
          <p:cNvPr id="5" name="Rectangle 3"/>
          <p:cNvSpPr txBox="1">
            <a:spLocks noChangeArrowheads="1"/>
          </p:cNvSpPr>
          <p:nvPr/>
        </p:nvSpPr>
        <p:spPr>
          <a:xfrm>
            <a:off x="605611" y="1279594"/>
            <a:ext cx="8458200" cy="4989513"/>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altLang="zh-TW" sz="2800" dirty="0" smtClean="0">
                <a:ea typeface="新細明體" panose="02020500000000000000" pitchFamily="18" charset="-120"/>
              </a:rPr>
              <a:t>Full and partial inlining</a:t>
            </a:r>
          </a:p>
          <a:p>
            <a:r>
              <a:rPr lang="en-US" altLang="zh-TW" sz="2800" dirty="0" smtClean="0">
                <a:ea typeface="新細明體" panose="02020500000000000000" pitchFamily="18" charset="-120"/>
              </a:rPr>
              <a:t>Function layout</a:t>
            </a:r>
          </a:p>
          <a:p>
            <a:r>
              <a:rPr lang="en-US" altLang="zh-TW" sz="2800" dirty="0" smtClean="0">
                <a:ea typeface="新細明體" panose="02020500000000000000" pitchFamily="18" charset="-120"/>
              </a:rPr>
              <a:t>Speed and size decision</a:t>
            </a:r>
          </a:p>
          <a:p>
            <a:r>
              <a:rPr lang="en-US" altLang="zh-TW" sz="2800" dirty="0" smtClean="0">
                <a:ea typeface="新細明體" panose="02020500000000000000" pitchFamily="18" charset="-120"/>
              </a:rPr>
              <a:t>Basic block layout </a:t>
            </a:r>
          </a:p>
          <a:p>
            <a:r>
              <a:rPr lang="en-US" altLang="zh-TW" sz="2800" dirty="0" smtClean="0">
                <a:ea typeface="新細明體" panose="02020500000000000000" pitchFamily="18" charset="-120"/>
              </a:rPr>
              <a:t>Code separation</a:t>
            </a:r>
          </a:p>
          <a:p>
            <a:r>
              <a:rPr lang="en-US" altLang="zh-TW" sz="2800" dirty="0" smtClean="0">
                <a:ea typeface="新細明體" panose="02020500000000000000" pitchFamily="18" charset="-120"/>
              </a:rPr>
              <a:t>Virtual call speculation</a:t>
            </a:r>
          </a:p>
          <a:p>
            <a:r>
              <a:rPr lang="en-US" altLang="zh-TW" sz="2800" dirty="0" smtClean="0">
                <a:ea typeface="新細明體" panose="02020500000000000000" pitchFamily="18" charset="-120"/>
              </a:rPr>
              <a:t>Switch expansion</a:t>
            </a:r>
          </a:p>
          <a:p>
            <a:r>
              <a:rPr lang="en-US" altLang="zh-TW" sz="2800" dirty="0" smtClean="0">
                <a:ea typeface="新細明體" panose="02020500000000000000" pitchFamily="18" charset="-120"/>
              </a:rPr>
              <a:t>Data separation</a:t>
            </a:r>
          </a:p>
          <a:p>
            <a:r>
              <a:rPr lang="en-US" altLang="zh-TW" sz="2800" dirty="0" smtClean="0">
                <a:ea typeface="新細明體" panose="02020500000000000000" pitchFamily="18" charset="-120"/>
              </a:rPr>
              <a:t>Loop unrolling</a:t>
            </a:r>
          </a:p>
          <a:p>
            <a:endParaRPr lang="en-US" altLang="zh-TW" dirty="0" smtClean="0">
              <a:ea typeface="新細明體" panose="02020500000000000000" pitchFamily="18" charset="-120"/>
            </a:endParaRPr>
          </a:p>
        </p:txBody>
      </p:sp>
    </p:spTree>
    <p:extLst>
      <p:ext uri="{BB962C8B-B14F-4D97-AF65-F5344CB8AC3E}">
        <p14:creationId xmlns:p14="http://schemas.microsoft.com/office/powerpoint/2010/main" val="1642735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131425" cy="1456267"/>
          </a:xfrm>
        </p:spPr>
        <p:txBody>
          <a:bodyPr>
            <a:normAutofit/>
          </a:bodyPr>
          <a:lstStyle/>
          <a:p>
            <a:r>
              <a:rPr lang="en-US" sz="5000" b="1" dirty="0" smtClean="0"/>
              <a:t>Index</a:t>
            </a:r>
            <a:endParaRPr lang="en-US" sz="5000" b="1" dirty="0"/>
          </a:p>
        </p:txBody>
      </p:sp>
      <p:sp>
        <p:nvSpPr>
          <p:cNvPr id="3" name="Content Placeholder 2"/>
          <p:cNvSpPr>
            <a:spLocks noGrp="1"/>
          </p:cNvSpPr>
          <p:nvPr>
            <p:ph idx="1"/>
          </p:nvPr>
        </p:nvSpPr>
        <p:spPr>
          <a:xfrm>
            <a:off x="685799" y="1352815"/>
            <a:ext cx="10131425" cy="4260585"/>
          </a:xfrm>
        </p:spPr>
        <p:txBody>
          <a:bodyPr>
            <a:normAutofit fontScale="92500" lnSpcReduction="20000"/>
          </a:bodyPr>
          <a:lstStyle/>
          <a:p>
            <a:r>
              <a:rPr lang="en-US" sz="3800" dirty="0" smtClean="0">
                <a:latin typeface="Times New Roman" panose="02020603050405020304" pitchFamily="18" charset="0"/>
                <a:cs typeface="Times New Roman" panose="02020603050405020304" pitchFamily="18" charset="0"/>
              </a:rPr>
              <a:t>History</a:t>
            </a:r>
          </a:p>
          <a:p>
            <a:r>
              <a:rPr lang="en-US" sz="3800" dirty="0" smtClean="0">
                <a:latin typeface="Times New Roman" panose="02020603050405020304" pitchFamily="18" charset="0"/>
                <a:cs typeface="Times New Roman" panose="02020603050405020304" pitchFamily="18" charset="0"/>
              </a:rPr>
              <a:t>What is Profile Guided Optimization (POGO) ?</a:t>
            </a:r>
          </a:p>
          <a:p>
            <a:r>
              <a:rPr lang="en-US" sz="3800" dirty="0" smtClean="0">
                <a:latin typeface="Times New Roman" panose="02020603050405020304" pitchFamily="18" charset="0"/>
                <a:cs typeface="Times New Roman" panose="02020603050405020304" pitchFamily="18" charset="0"/>
              </a:rPr>
              <a:t>POGO Build Process </a:t>
            </a:r>
          </a:p>
          <a:p>
            <a:r>
              <a:rPr lang="en-US" sz="3800" dirty="0" smtClean="0">
                <a:latin typeface="Times New Roman" panose="02020603050405020304" pitchFamily="18" charset="0"/>
                <a:cs typeface="Times New Roman" panose="02020603050405020304" pitchFamily="18" charset="0"/>
              </a:rPr>
              <a:t>Steps to do POGO (Demo) </a:t>
            </a:r>
          </a:p>
          <a:p>
            <a:r>
              <a:rPr lang="en-US" sz="3800" dirty="0" smtClean="0">
                <a:latin typeface="Times New Roman" panose="02020603050405020304" pitchFamily="18" charset="0"/>
                <a:cs typeface="Times New Roman" panose="02020603050405020304" pitchFamily="18" charset="0"/>
              </a:rPr>
              <a:t>POGO under the hood</a:t>
            </a:r>
          </a:p>
          <a:p>
            <a:r>
              <a:rPr lang="en-US" sz="3800" dirty="0" smtClean="0">
                <a:latin typeface="Times New Roman" panose="02020603050405020304" pitchFamily="18" charset="0"/>
                <a:cs typeface="Times New Roman" panose="02020603050405020304" pitchFamily="18" charset="0"/>
              </a:rPr>
              <a:t>POGO case studies</a:t>
            </a:r>
          </a:p>
          <a:p>
            <a:r>
              <a:rPr lang="en-US" sz="3800" dirty="0" smtClean="0">
                <a:latin typeface="Times New Roman" panose="02020603050405020304" pitchFamily="18" charset="0"/>
                <a:cs typeface="Times New Roman" panose="02020603050405020304" pitchFamily="18" charset="0"/>
              </a:rPr>
              <a:t>Questions </a:t>
            </a:r>
          </a:p>
          <a:p>
            <a:endParaRPr lang="en-US" sz="2000" dirty="0"/>
          </a:p>
        </p:txBody>
      </p:sp>
    </p:spTree>
    <p:extLst>
      <p:ext uri="{BB962C8B-B14F-4D97-AF65-F5344CB8AC3E}">
        <p14:creationId xmlns:p14="http://schemas.microsoft.com/office/powerpoint/2010/main" val="581305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2862" y="572028"/>
            <a:ext cx="10131425" cy="1456267"/>
          </a:xfrm>
        </p:spPr>
        <p:txBody>
          <a:bodyPr/>
          <a:lstStyle/>
          <a:p>
            <a:r>
              <a:rPr lang="en-US" dirty="0" smtClean="0"/>
              <a:t>Call Graph Path Profiling</a:t>
            </a:r>
          </a:p>
        </p:txBody>
      </p:sp>
      <p:sp>
        <p:nvSpPr>
          <p:cNvPr id="11267" name="Content Placeholder 2"/>
          <p:cNvSpPr>
            <a:spLocks noGrp="1"/>
          </p:cNvSpPr>
          <p:nvPr>
            <p:ph idx="1"/>
          </p:nvPr>
        </p:nvSpPr>
        <p:spPr>
          <a:xfrm>
            <a:off x="673100" y="1782761"/>
            <a:ext cx="11061700" cy="1914525"/>
          </a:xfrm>
        </p:spPr>
        <p:txBody>
          <a:bodyPr>
            <a:noAutofit/>
          </a:bodyPr>
          <a:lstStyle/>
          <a:p>
            <a:r>
              <a:rPr lang="en-US" sz="2400" dirty="0" smtClean="0"/>
              <a:t>Behavior of function on one call-path may be drastically different from another</a:t>
            </a:r>
          </a:p>
          <a:p>
            <a:r>
              <a:rPr lang="en-US" sz="2400" dirty="0" smtClean="0"/>
              <a:t>Call-path specific info results in better inlining and optimization decisions</a:t>
            </a:r>
          </a:p>
          <a:p>
            <a:r>
              <a:rPr lang="en-US" sz="2400" dirty="0" smtClean="0"/>
              <a:t>Let us take an example, (next slide)</a:t>
            </a:r>
          </a:p>
        </p:txBody>
      </p:sp>
      <p:sp>
        <p:nvSpPr>
          <p:cNvPr id="4" name="Title 1"/>
          <p:cNvSpPr txBox="1">
            <a:spLocks/>
          </p:cNvSpPr>
          <p:nvPr/>
        </p:nvSpPr>
        <p:spPr>
          <a:xfrm>
            <a:off x="0" y="-329445"/>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5" name="TextBox 4"/>
          <p:cNvSpPr txBox="1"/>
          <p:nvPr/>
        </p:nvSpPr>
        <p:spPr>
          <a:xfrm>
            <a:off x="8194673" y="113770"/>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197751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875914"/>
            <a:ext cx="7924800" cy="511175"/>
          </a:xfrm>
        </p:spPr>
        <p:txBody>
          <a:bodyPr>
            <a:normAutofit fontScale="90000"/>
          </a:bodyPr>
          <a:lstStyle/>
          <a:p>
            <a:r>
              <a:rPr lang="en-US" sz="3200" b="1" dirty="0"/>
              <a:t>Example: Call Graph Path Profiling </a:t>
            </a:r>
          </a:p>
        </p:txBody>
      </p:sp>
      <p:sp>
        <p:nvSpPr>
          <p:cNvPr id="12291" name="Rectangle 3"/>
          <p:cNvSpPr>
            <a:spLocks noGrp="1" noChangeArrowheads="1"/>
          </p:cNvSpPr>
          <p:nvPr>
            <p:ph type="body" idx="1"/>
          </p:nvPr>
        </p:nvSpPr>
        <p:spPr>
          <a:xfrm>
            <a:off x="114300" y="1362076"/>
            <a:ext cx="7924800" cy="760412"/>
          </a:xfrm>
        </p:spPr>
        <p:txBody>
          <a:bodyPr>
            <a:normAutofit lnSpcReduction="10000"/>
          </a:bodyPr>
          <a:lstStyle/>
          <a:p>
            <a:pPr>
              <a:lnSpc>
                <a:spcPct val="80000"/>
              </a:lnSpc>
            </a:pPr>
            <a:r>
              <a:rPr lang="en-US" sz="2400" dirty="0"/>
              <a:t>Assign path numbers bottom-up</a:t>
            </a:r>
          </a:p>
          <a:p>
            <a:pPr>
              <a:lnSpc>
                <a:spcPct val="80000"/>
              </a:lnSpc>
            </a:pPr>
            <a:r>
              <a:rPr lang="en-US" sz="2200" dirty="0"/>
              <a:t>Number of paths out of a function = </a:t>
            </a:r>
            <a:r>
              <a:rPr lang="en-US" sz="2200" dirty="0">
                <a:sym typeface="Symbol" panose="05050102010706020507" pitchFamily="18" charset="2"/>
              </a:rPr>
              <a:t> </a:t>
            </a:r>
            <a:r>
              <a:rPr lang="en-US" sz="2200" dirty="0" err="1">
                <a:sym typeface="Symbol" panose="05050102010706020507" pitchFamily="18" charset="2"/>
              </a:rPr>
              <a:t>callee</a:t>
            </a:r>
            <a:r>
              <a:rPr lang="en-US" sz="2200" dirty="0">
                <a:sym typeface="Symbol" panose="05050102010706020507" pitchFamily="18" charset="2"/>
              </a:rPr>
              <a:t> paths + 1</a:t>
            </a:r>
          </a:p>
        </p:txBody>
      </p:sp>
      <p:sp>
        <p:nvSpPr>
          <p:cNvPr id="12292" name="Text Box 29"/>
          <p:cNvSpPr txBox="1">
            <a:spLocks noChangeArrowheads="1"/>
          </p:cNvSpPr>
          <p:nvPr/>
        </p:nvSpPr>
        <p:spPr bwMode="auto">
          <a:xfrm>
            <a:off x="3352800" y="5405438"/>
            <a:ext cx="800100" cy="461962"/>
          </a:xfrm>
          <a:prstGeom prst="rect">
            <a:avLst/>
          </a:prstGeom>
          <a:noFill/>
          <a:ln w="19050">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spcBef>
                <a:spcPct val="50000"/>
              </a:spcBef>
            </a:pPr>
            <a:r>
              <a:rPr lang="en-US" sz="2400" b="1"/>
              <a:t>Foo</a:t>
            </a:r>
          </a:p>
        </p:txBody>
      </p:sp>
      <p:sp>
        <p:nvSpPr>
          <p:cNvPr id="12293" name="Text Box 30"/>
          <p:cNvSpPr txBox="1">
            <a:spLocks noChangeArrowheads="1"/>
          </p:cNvSpPr>
          <p:nvPr/>
        </p:nvSpPr>
        <p:spPr bwMode="auto">
          <a:xfrm>
            <a:off x="4800600" y="4419600"/>
            <a:ext cx="457200" cy="476250"/>
          </a:xfrm>
          <a:prstGeom prst="rect">
            <a:avLst/>
          </a:prstGeom>
          <a:noFill/>
          <a:ln w="19050">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spcBef>
                <a:spcPct val="50000"/>
              </a:spcBef>
            </a:pPr>
            <a:r>
              <a:rPr lang="en-US" sz="2400" b="1"/>
              <a:t>D</a:t>
            </a:r>
          </a:p>
        </p:txBody>
      </p:sp>
      <p:sp>
        <p:nvSpPr>
          <p:cNvPr id="12294" name="Text Box 31"/>
          <p:cNvSpPr txBox="1">
            <a:spLocks noChangeArrowheads="1"/>
          </p:cNvSpPr>
          <p:nvPr/>
        </p:nvSpPr>
        <p:spPr bwMode="auto">
          <a:xfrm>
            <a:off x="2209800" y="4419600"/>
            <a:ext cx="457200" cy="476250"/>
          </a:xfrm>
          <a:prstGeom prst="rect">
            <a:avLst/>
          </a:prstGeom>
          <a:noFill/>
          <a:ln w="19050">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spcBef>
                <a:spcPct val="50000"/>
              </a:spcBef>
            </a:pPr>
            <a:r>
              <a:rPr lang="en-US" sz="2400" b="1"/>
              <a:t>B</a:t>
            </a:r>
          </a:p>
        </p:txBody>
      </p:sp>
      <p:sp>
        <p:nvSpPr>
          <p:cNvPr id="12295" name="Text Box 32"/>
          <p:cNvSpPr txBox="1">
            <a:spLocks noChangeArrowheads="1"/>
          </p:cNvSpPr>
          <p:nvPr/>
        </p:nvSpPr>
        <p:spPr bwMode="auto">
          <a:xfrm>
            <a:off x="3505200" y="3505200"/>
            <a:ext cx="457200" cy="476250"/>
          </a:xfrm>
          <a:prstGeom prst="rect">
            <a:avLst/>
          </a:prstGeom>
          <a:noFill/>
          <a:ln w="19050">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spcBef>
                <a:spcPct val="50000"/>
              </a:spcBef>
            </a:pPr>
            <a:r>
              <a:rPr lang="en-US" sz="2400" b="1"/>
              <a:t>A</a:t>
            </a:r>
          </a:p>
        </p:txBody>
      </p:sp>
      <p:sp>
        <p:nvSpPr>
          <p:cNvPr id="12296" name="Text Box 33"/>
          <p:cNvSpPr txBox="1">
            <a:spLocks noChangeArrowheads="1"/>
          </p:cNvSpPr>
          <p:nvPr/>
        </p:nvSpPr>
        <p:spPr bwMode="auto">
          <a:xfrm>
            <a:off x="3505200" y="4419600"/>
            <a:ext cx="457200" cy="476250"/>
          </a:xfrm>
          <a:prstGeom prst="rect">
            <a:avLst/>
          </a:prstGeom>
          <a:noFill/>
          <a:ln w="19050">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spcBef>
                <a:spcPct val="50000"/>
              </a:spcBef>
            </a:pPr>
            <a:r>
              <a:rPr lang="en-US" sz="2400" b="1"/>
              <a:t>C</a:t>
            </a:r>
          </a:p>
        </p:txBody>
      </p:sp>
      <p:sp>
        <p:nvSpPr>
          <p:cNvPr id="12297" name="Text Box 34"/>
          <p:cNvSpPr txBox="1">
            <a:spLocks noChangeArrowheads="1"/>
          </p:cNvSpPr>
          <p:nvPr/>
        </p:nvSpPr>
        <p:spPr bwMode="auto">
          <a:xfrm>
            <a:off x="3276600" y="2590800"/>
            <a:ext cx="914400" cy="476250"/>
          </a:xfrm>
          <a:prstGeom prst="rect">
            <a:avLst/>
          </a:prstGeom>
          <a:noFill/>
          <a:ln w="19050">
            <a:solidFill>
              <a:srgbClr val="0066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spcBef>
                <a:spcPct val="50000"/>
              </a:spcBef>
            </a:pPr>
            <a:r>
              <a:rPr lang="en-US" sz="2400" b="1"/>
              <a:t>Start</a:t>
            </a:r>
          </a:p>
        </p:txBody>
      </p:sp>
      <p:cxnSp>
        <p:nvCxnSpPr>
          <p:cNvPr id="758819" name="AutoShape 35"/>
          <p:cNvCxnSpPr>
            <a:cxnSpLocks noChangeShapeType="1"/>
            <a:stCxn id="12297" idx="2"/>
            <a:endCxn id="12294" idx="0"/>
          </p:cNvCxnSpPr>
          <p:nvPr/>
        </p:nvCxnSpPr>
        <p:spPr bwMode="auto">
          <a:xfrm rot="5400000">
            <a:off x="2419350" y="3095625"/>
            <a:ext cx="1333500" cy="1295400"/>
          </a:xfrm>
          <a:prstGeom prst="curvedConnector3">
            <a:avLst>
              <a:gd name="adj1" fmla="val 18449"/>
            </a:avLst>
          </a:prstGeom>
          <a:noFill/>
          <a:ln w="1587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758820" name="AutoShape 36"/>
          <p:cNvCxnSpPr>
            <a:cxnSpLocks noChangeShapeType="1"/>
            <a:stCxn id="12297" idx="2"/>
            <a:endCxn id="12295" idx="0"/>
          </p:cNvCxnSpPr>
          <p:nvPr/>
        </p:nvCxnSpPr>
        <p:spPr bwMode="auto">
          <a:xfrm rot="5400000">
            <a:off x="3524250" y="3286125"/>
            <a:ext cx="419100" cy="0"/>
          </a:xfrm>
          <a:prstGeom prst="straightConnector1">
            <a:avLst/>
          </a:prstGeom>
          <a:noFill/>
          <a:ln w="1587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758821" name="AutoShape 37"/>
          <p:cNvCxnSpPr>
            <a:cxnSpLocks noChangeShapeType="1"/>
            <a:stCxn id="12297" idx="2"/>
            <a:endCxn id="12293" idx="3"/>
          </p:cNvCxnSpPr>
          <p:nvPr/>
        </p:nvCxnSpPr>
        <p:spPr bwMode="auto">
          <a:xfrm rot="16200000" flipH="1">
            <a:off x="3709988" y="3100388"/>
            <a:ext cx="1581150" cy="1533525"/>
          </a:xfrm>
          <a:prstGeom prst="curvedConnector4">
            <a:avLst>
              <a:gd name="adj1" fmla="val 28412"/>
              <a:gd name="adj2" fmla="val 127639"/>
            </a:avLst>
          </a:prstGeom>
          <a:noFill/>
          <a:ln w="1587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758822" name="AutoShape 38"/>
          <p:cNvCxnSpPr>
            <a:cxnSpLocks noChangeShapeType="1"/>
            <a:stCxn id="12297" idx="3"/>
            <a:endCxn id="12292" idx="3"/>
          </p:cNvCxnSpPr>
          <p:nvPr/>
        </p:nvCxnSpPr>
        <p:spPr bwMode="auto">
          <a:xfrm flipH="1">
            <a:off x="4152900" y="2828925"/>
            <a:ext cx="38100" cy="2808288"/>
          </a:xfrm>
          <a:prstGeom prst="curvedConnector3">
            <a:avLst>
              <a:gd name="adj1" fmla="val -600000"/>
            </a:avLst>
          </a:prstGeom>
          <a:noFill/>
          <a:ln w="1587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758823" name="AutoShape 39"/>
          <p:cNvCxnSpPr>
            <a:cxnSpLocks noChangeShapeType="1"/>
            <a:stCxn id="12297" idx="2"/>
            <a:endCxn id="12296" idx="3"/>
          </p:cNvCxnSpPr>
          <p:nvPr/>
        </p:nvCxnSpPr>
        <p:spPr bwMode="auto">
          <a:xfrm rot="16200000" flipH="1">
            <a:off x="3062288" y="3748088"/>
            <a:ext cx="1581150" cy="238125"/>
          </a:xfrm>
          <a:prstGeom prst="curvedConnector4">
            <a:avLst>
              <a:gd name="adj1" fmla="val 28412"/>
              <a:gd name="adj2" fmla="val 338667"/>
            </a:avLst>
          </a:prstGeom>
          <a:noFill/>
          <a:ln w="15875" cap="rnd">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12303" name="AutoShape 40"/>
          <p:cNvCxnSpPr>
            <a:cxnSpLocks noChangeShapeType="1"/>
            <a:stCxn id="12295" idx="2"/>
            <a:endCxn id="12294" idx="0"/>
          </p:cNvCxnSpPr>
          <p:nvPr/>
        </p:nvCxnSpPr>
        <p:spPr bwMode="auto">
          <a:xfrm rot="5400000">
            <a:off x="2876550" y="3552825"/>
            <a:ext cx="419100" cy="1295400"/>
          </a:xfrm>
          <a:prstGeom prst="curved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4" name="AutoShape 41"/>
          <p:cNvCxnSpPr>
            <a:cxnSpLocks noChangeShapeType="1"/>
            <a:stCxn id="12295" idx="2"/>
            <a:endCxn id="12293" idx="0"/>
          </p:cNvCxnSpPr>
          <p:nvPr/>
        </p:nvCxnSpPr>
        <p:spPr bwMode="auto">
          <a:xfrm rot="16200000" flipH="1">
            <a:off x="4171950" y="3552825"/>
            <a:ext cx="419100" cy="1295400"/>
          </a:xfrm>
          <a:prstGeom prst="curved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5" name="AutoShape 42"/>
          <p:cNvCxnSpPr>
            <a:cxnSpLocks noChangeShapeType="1"/>
            <a:stCxn id="12295" idx="2"/>
            <a:endCxn id="12296" idx="0"/>
          </p:cNvCxnSpPr>
          <p:nvPr/>
        </p:nvCxnSpPr>
        <p:spPr bwMode="auto">
          <a:xfrm rot="5400000">
            <a:off x="3524250" y="4200525"/>
            <a:ext cx="419100" cy="0"/>
          </a:xfrm>
          <a:prstGeom prst="straightConnector1">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6" name="AutoShape 43"/>
          <p:cNvCxnSpPr>
            <a:cxnSpLocks noChangeShapeType="1"/>
            <a:stCxn id="12293" idx="2"/>
            <a:endCxn id="12292" idx="0"/>
          </p:cNvCxnSpPr>
          <p:nvPr/>
        </p:nvCxnSpPr>
        <p:spPr bwMode="auto">
          <a:xfrm rot="5400000">
            <a:off x="4136231" y="4512469"/>
            <a:ext cx="509588" cy="1276350"/>
          </a:xfrm>
          <a:prstGeom prst="curved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7" name="AutoShape 44"/>
          <p:cNvCxnSpPr>
            <a:cxnSpLocks noChangeShapeType="1"/>
            <a:stCxn id="12296" idx="2"/>
            <a:endCxn id="12292" idx="0"/>
          </p:cNvCxnSpPr>
          <p:nvPr/>
        </p:nvCxnSpPr>
        <p:spPr bwMode="auto">
          <a:xfrm>
            <a:off x="3733800" y="4895850"/>
            <a:ext cx="19050" cy="509588"/>
          </a:xfrm>
          <a:prstGeom prst="straightConnector1">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2308" name="AutoShape 45"/>
          <p:cNvCxnSpPr>
            <a:cxnSpLocks noChangeShapeType="1"/>
            <a:stCxn id="12294" idx="2"/>
            <a:endCxn id="12292" idx="0"/>
          </p:cNvCxnSpPr>
          <p:nvPr/>
        </p:nvCxnSpPr>
        <p:spPr bwMode="auto">
          <a:xfrm rot="16200000" flipH="1">
            <a:off x="2840831" y="4493419"/>
            <a:ext cx="509588" cy="1314450"/>
          </a:xfrm>
          <a:prstGeom prst="curvedConnector3">
            <a:avLst>
              <a:gd name="adj1" fmla="val 50000"/>
            </a:avLst>
          </a:prstGeom>
          <a:noFill/>
          <a:ln w="254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 name="TextBox 1"/>
          <p:cNvSpPr txBox="1">
            <a:spLocks noChangeArrowheads="1"/>
          </p:cNvSpPr>
          <p:nvPr/>
        </p:nvSpPr>
        <p:spPr bwMode="auto">
          <a:xfrm>
            <a:off x="6705600" y="19050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1: Foo</a:t>
            </a:r>
          </a:p>
        </p:txBody>
      </p:sp>
      <p:sp>
        <p:nvSpPr>
          <p:cNvPr id="8" name="TextBox 7"/>
          <p:cNvSpPr txBox="1">
            <a:spLocks noChangeArrowheads="1"/>
          </p:cNvSpPr>
          <p:nvPr/>
        </p:nvSpPr>
        <p:spPr bwMode="auto">
          <a:xfrm>
            <a:off x="3886200" y="5605464"/>
            <a:ext cx="381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0000"/>
                </a:solidFill>
              </a:rPr>
              <a:t>1</a:t>
            </a:r>
          </a:p>
        </p:txBody>
      </p:sp>
      <p:sp>
        <p:nvSpPr>
          <p:cNvPr id="29" name="TextBox 28"/>
          <p:cNvSpPr txBox="1">
            <a:spLocks noChangeArrowheads="1"/>
          </p:cNvSpPr>
          <p:nvPr/>
        </p:nvSpPr>
        <p:spPr bwMode="auto">
          <a:xfrm>
            <a:off x="6705600" y="22098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2: B</a:t>
            </a:r>
          </a:p>
        </p:txBody>
      </p:sp>
      <p:sp>
        <p:nvSpPr>
          <p:cNvPr id="30" name="TextBox 29"/>
          <p:cNvSpPr txBox="1">
            <a:spLocks noChangeArrowheads="1"/>
          </p:cNvSpPr>
          <p:nvPr/>
        </p:nvSpPr>
        <p:spPr bwMode="auto">
          <a:xfrm>
            <a:off x="6705600" y="24812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3: B-Foo</a:t>
            </a:r>
          </a:p>
        </p:txBody>
      </p:sp>
      <p:sp>
        <p:nvSpPr>
          <p:cNvPr id="31" name="TextBox 30"/>
          <p:cNvSpPr txBox="1">
            <a:spLocks noChangeArrowheads="1"/>
          </p:cNvSpPr>
          <p:nvPr/>
        </p:nvSpPr>
        <p:spPr bwMode="auto">
          <a:xfrm>
            <a:off x="6705600" y="27860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4: C</a:t>
            </a:r>
          </a:p>
        </p:txBody>
      </p:sp>
      <p:sp>
        <p:nvSpPr>
          <p:cNvPr id="32" name="TextBox 31"/>
          <p:cNvSpPr txBox="1">
            <a:spLocks noChangeArrowheads="1"/>
          </p:cNvSpPr>
          <p:nvPr/>
        </p:nvSpPr>
        <p:spPr bwMode="auto">
          <a:xfrm>
            <a:off x="6705600" y="30480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5: C-Foo</a:t>
            </a:r>
          </a:p>
        </p:txBody>
      </p:sp>
      <p:sp>
        <p:nvSpPr>
          <p:cNvPr id="33" name="TextBox 32"/>
          <p:cNvSpPr txBox="1">
            <a:spLocks noChangeArrowheads="1"/>
          </p:cNvSpPr>
          <p:nvPr/>
        </p:nvSpPr>
        <p:spPr bwMode="auto">
          <a:xfrm>
            <a:off x="6705600" y="33194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6: D</a:t>
            </a:r>
          </a:p>
        </p:txBody>
      </p:sp>
      <p:sp>
        <p:nvSpPr>
          <p:cNvPr id="34" name="TextBox 33"/>
          <p:cNvSpPr txBox="1">
            <a:spLocks noChangeArrowheads="1"/>
          </p:cNvSpPr>
          <p:nvPr/>
        </p:nvSpPr>
        <p:spPr bwMode="auto">
          <a:xfrm>
            <a:off x="6705600" y="36242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7: D-Foo</a:t>
            </a:r>
          </a:p>
        </p:txBody>
      </p:sp>
      <p:sp>
        <p:nvSpPr>
          <p:cNvPr id="36" name="TextBox 35"/>
          <p:cNvSpPr txBox="1">
            <a:spLocks noChangeArrowheads="1"/>
          </p:cNvSpPr>
          <p:nvPr/>
        </p:nvSpPr>
        <p:spPr bwMode="auto">
          <a:xfrm>
            <a:off x="5029200" y="4614864"/>
            <a:ext cx="381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0000"/>
                </a:solidFill>
              </a:rPr>
              <a:t>2</a:t>
            </a:r>
          </a:p>
        </p:txBody>
      </p:sp>
      <p:sp>
        <p:nvSpPr>
          <p:cNvPr id="37" name="TextBox 36"/>
          <p:cNvSpPr txBox="1">
            <a:spLocks noChangeArrowheads="1"/>
          </p:cNvSpPr>
          <p:nvPr/>
        </p:nvSpPr>
        <p:spPr bwMode="auto">
          <a:xfrm>
            <a:off x="3733800" y="4614864"/>
            <a:ext cx="381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0000"/>
                </a:solidFill>
              </a:rPr>
              <a:t>2</a:t>
            </a:r>
          </a:p>
        </p:txBody>
      </p:sp>
      <p:sp>
        <p:nvSpPr>
          <p:cNvPr id="38" name="TextBox 37"/>
          <p:cNvSpPr txBox="1">
            <a:spLocks noChangeArrowheads="1"/>
          </p:cNvSpPr>
          <p:nvPr/>
        </p:nvSpPr>
        <p:spPr bwMode="auto">
          <a:xfrm>
            <a:off x="2438400" y="4572000"/>
            <a:ext cx="381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0000"/>
                </a:solidFill>
              </a:rPr>
              <a:t>2</a:t>
            </a:r>
          </a:p>
        </p:txBody>
      </p:sp>
      <p:sp>
        <p:nvSpPr>
          <p:cNvPr id="40" name="TextBox 39"/>
          <p:cNvSpPr txBox="1">
            <a:spLocks noChangeArrowheads="1"/>
          </p:cNvSpPr>
          <p:nvPr/>
        </p:nvSpPr>
        <p:spPr bwMode="auto">
          <a:xfrm>
            <a:off x="3733800" y="3700464"/>
            <a:ext cx="381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solidFill>
                  <a:srgbClr val="FF0000"/>
                </a:solidFill>
              </a:rPr>
              <a:t>7</a:t>
            </a:r>
          </a:p>
        </p:txBody>
      </p:sp>
      <p:sp>
        <p:nvSpPr>
          <p:cNvPr id="41" name="TextBox 40"/>
          <p:cNvSpPr txBox="1">
            <a:spLocks noChangeArrowheads="1"/>
          </p:cNvSpPr>
          <p:nvPr/>
        </p:nvSpPr>
        <p:spPr bwMode="auto">
          <a:xfrm>
            <a:off x="6705600" y="39290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8: A</a:t>
            </a:r>
          </a:p>
        </p:txBody>
      </p:sp>
      <p:sp>
        <p:nvSpPr>
          <p:cNvPr id="42" name="TextBox 41"/>
          <p:cNvSpPr txBox="1">
            <a:spLocks noChangeArrowheads="1"/>
          </p:cNvSpPr>
          <p:nvPr/>
        </p:nvSpPr>
        <p:spPr bwMode="auto">
          <a:xfrm>
            <a:off x="6705600" y="42672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9: A-B</a:t>
            </a:r>
          </a:p>
        </p:txBody>
      </p:sp>
      <p:sp>
        <p:nvSpPr>
          <p:cNvPr id="43" name="TextBox 42"/>
          <p:cNvSpPr txBox="1">
            <a:spLocks noChangeArrowheads="1"/>
          </p:cNvSpPr>
          <p:nvPr/>
        </p:nvSpPr>
        <p:spPr bwMode="auto">
          <a:xfrm>
            <a:off x="6705600" y="45386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10: A-B-Foo</a:t>
            </a:r>
          </a:p>
        </p:txBody>
      </p:sp>
      <p:sp>
        <p:nvSpPr>
          <p:cNvPr id="44" name="TextBox 43"/>
          <p:cNvSpPr txBox="1">
            <a:spLocks noChangeArrowheads="1"/>
          </p:cNvSpPr>
          <p:nvPr/>
        </p:nvSpPr>
        <p:spPr bwMode="auto">
          <a:xfrm>
            <a:off x="6705600" y="48434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11: A-C</a:t>
            </a:r>
          </a:p>
        </p:txBody>
      </p:sp>
      <p:sp>
        <p:nvSpPr>
          <p:cNvPr id="45" name="TextBox 44"/>
          <p:cNvSpPr txBox="1">
            <a:spLocks noChangeArrowheads="1"/>
          </p:cNvSpPr>
          <p:nvPr/>
        </p:nvSpPr>
        <p:spPr bwMode="auto">
          <a:xfrm>
            <a:off x="6705600" y="5105400"/>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12: A-C-Foo</a:t>
            </a:r>
          </a:p>
        </p:txBody>
      </p:sp>
      <p:sp>
        <p:nvSpPr>
          <p:cNvPr id="46" name="TextBox 45"/>
          <p:cNvSpPr txBox="1">
            <a:spLocks noChangeArrowheads="1"/>
          </p:cNvSpPr>
          <p:nvPr/>
        </p:nvSpPr>
        <p:spPr bwMode="auto">
          <a:xfrm>
            <a:off x="6705600" y="53768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13: A-D</a:t>
            </a:r>
          </a:p>
        </p:txBody>
      </p:sp>
      <p:sp>
        <p:nvSpPr>
          <p:cNvPr id="47" name="TextBox 46"/>
          <p:cNvSpPr txBox="1">
            <a:spLocks noChangeArrowheads="1"/>
          </p:cNvSpPr>
          <p:nvPr/>
        </p:nvSpPr>
        <p:spPr bwMode="auto">
          <a:xfrm>
            <a:off x="6705600" y="5681663"/>
            <a:ext cx="2286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Path 14: A-D-Foo</a:t>
            </a:r>
          </a:p>
        </p:txBody>
      </p:sp>
      <p:sp>
        <p:nvSpPr>
          <p:cNvPr id="9" name="TextBox 8"/>
          <p:cNvSpPr txBox="1">
            <a:spLocks noChangeArrowheads="1"/>
          </p:cNvSpPr>
          <p:nvPr/>
        </p:nvSpPr>
        <p:spPr bwMode="auto">
          <a:xfrm>
            <a:off x="2590800" y="6167438"/>
            <a:ext cx="3810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400">
                <a:solidFill>
                  <a:srgbClr val="FFFF00"/>
                </a:solidFill>
              </a:rPr>
              <a:t>There are 7 paths for Foo</a:t>
            </a:r>
          </a:p>
        </p:txBody>
      </p:sp>
      <p:sp>
        <p:nvSpPr>
          <p:cNvPr id="48" name="Title 1"/>
          <p:cNvSpPr txBox="1">
            <a:spLocks/>
          </p:cNvSpPr>
          <p:nvPr/>
        </p:nvSpPr>
        <p:spPr>
          <a:xfrm>
            <a:off x="114300" y="-29889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49" name="TextBox 48"/>
          <p:cNvSpPr txBox="1"/>
          <p:nvPr/>
        </p:nvSpPr>
        <p:spPr>
          <a:xfrm>
            <a:off x="8194673" y="113770"/>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4266054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8819"/>
                                        </p:tgtEl>
                                        <p:attrNameLst>
                                          <p:attrName>style.visibility</p:attrName>
                                        </p:attrNameLst>
                                      </p:cBhvr>
                                      <p:to>
                                        <p:strVal val="visible"/>
                                      </p:to>
                                    </p:set>
                                    <p:anim calcmode="lin" valueType="num">
                                      <p:cBhvr additive="base">
                                        <p:cTn id="7" dur="500" fill="hold"/>
                                        <p:tgtEl>
                                          <p:spTgt spid="758819"/>
                                        </p:tgtEl>
                                        <p:attrNameLst>
                                          <p:attrName>ppt_x</p:attrName>
                                        </p:attrNameLst>
                                      </p:cBhvr>
                                      <p:tavLst>
                                        <p:tav tm="0">
                                          <p:val>
                                            <p:strVal val="#ppt_x"/>
                                          </p:val>
                                        </p:tav>
                                        <p:tav tm="100000">
                                          <p:val>
                                            <p:strVal val="#ppt_x"/>
                                          </p:val>
                                        </p:tav>
                                      </p:tavLst>
                                    </p:anim>
                                    <p:anim calcmode="lin" valueType="num">
                                      <p:cBhvr additive="base">
                                        <p:cTn id="8" dur="500" fill="hold"/>
                                        <p:tgtEl>
                                          <p:spTgt spid="75881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58820"/>
                                        </p:tgtEl>
                                        <p:attrNameLst>
                                          <p:attrName>style.visibility</p:attrName>
                                        </p:attrNameLst>
                                      </p:cBhvr>
                                      <p:to>
                                        <p:strVal val="visible"/>
                                      </p:to>
                                    </p:set>
                                    <p:anim calcmode="lin" valueType="num">
                                      <p:cBhvr additive="base">
                                        <p:cTn id="13" dur="500" fill="hold"/>
                                        <p:tgtEl>
                                          <p:spTgt spid="758820"/>
                                        </p:tgtEl>
                                        <p:attrNameLst>
                                          <p:attrName>ppt_x</p:attrName>
                                        </p:attrNameLst>
                                      </p:cBhvr>
                                      <p:tavLst>
                                        <p:tav tm="0">
                                          <p:val>
                                            <p:strVal val="#ppt_x"/>
                                          </p:val>
                                        </p:tav>
                                        <p:tav tm="100000">
                                          <p:val>
                                            <p:strVal val="#ppt_x"/>
                                          </p:val>
                                        </p:tav>
                                      </p:tavLst>
                                    </p:anim>
                                    <p:anim calcmode="lin" valueType="num">
                                      <p:cBhvr additive="base">
                                        <p:cTn id="14" dur="500" fill="hold"/>
                                        <p:tgtEl>
                                          <p:spTgt spid="7588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58823"/>
                                        </p:tgtEl>
                                        <p:attrNameLst>
                                          <p:attrName>style.visibility</p:attrName>
                                        </p:attrNameLst>
                                      </p:cBhvr>
                                      <p:to>
                                        <p:strVal val="visible"/>
                                      </p:to>
                                    </p:set>
                                    <p:anim calcmode="lin" valueType="num">
                                      <p:cBhvr additive="base">
                                        <p:cTn id="19" dur="500" fill="hold"/>
                                        <p:tgtEl>
                                          <p:spTgt spid="758823"/>
                                        </p:tgtEl>
                                        <p:attrNameLst>
                                          <p:attrName>ppt_x</p:attrName>
                                        </p:attrNameLst>
                                      </p:cBhvr>
                                      <p:tavLst>
                                        <p:tav tm="0">
                                          <p:val>
                                            <p:strVal val="#ppt_x"/>
                                          </p:val>
                                        </p:tav>
                                        <p:tav tm="100000">
                                          <p:val>
                                            <p:strVal val="#ppt_x"/>
                                          </p:val>
                                        </p:tav>
                                      </p:tavLst>
                                    </p:anim>
                                    <p:anim calcmode="lin" valueType="num">
                                      <p:cBhvr additive="base">
                                        <p:cTn id="20" dur="500" fill="hold"/>
                                        <p:tgtEl>
                                          <p:spTgt spid="75882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58821"/>
                                        </p:tgtEl>
                                        <p:attrNameLst>
                                          <p:attrName>style.visibility</p:attrName>
                                        </p:attrNameLst>
                                      </p:cBhvr>
                                      <p:to>
                                        <p:strVal val="visible"/>
                                      </p:to>
                                    </p:set>
                                    <p:anim calcmode="lin" valueType="num">
                                      <p:cBhvr additive="base">
                                        <p:cTn id="25" dur="500" fill="hold"/>
                                        <p:tgtEl>
                                          <p:spTgt spid="758821"/>
                                        </p:tgtEl>
                                        <p:attrNameLst>
                                          <p:attrName>ppt_x</p:attrName>
                                        </p:attrNameLst>
                                      </p:cBhvr>
                                      <p:tavLst>
                                        <p:tav tm="0">
                                          <p:val>
                                            <p:strVal val="#ppt_x"/>
                                          </p:val>
                                        </p:tav>
                                        <p:tav tm="100000">
                                          <p:val>
                                            <p:strVal val="#ppt_x"/>
                                          </p:val>
                                        </p:tav>
                                      </p:tavLst>
                                    </p:anim>
                                    <p:anim calcmode="lin" valueType="num">
                                      <p:cBhvr additive="base">
                                        <p:cTn id="26" dur="500" fill="hold"/>
                                        <p:tgtEl>
                                          <p:spTgt spid="758821"/>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58822"/>
                                        </p:tgtEl>
                                        <p:attrNameLst>
                                          <p:attrName>style.visibility</p:attrName>
                                        </p:attrNameLst>
                                      </p:cBhvr>
                                      <p:to>
                                        <p:strVal val="visible"/>
                                      </p:to>
                                    </p:set>
                                    <p:anim calcmode="lin" valueType="num">
                                      <p:cBhvr additive="base">
                                        <p:cTn id="31" dur="500" fill="hold"/>
                                        <p:tgtEl>
                                          <p:spTgt spid="758822"/>
                                        </p:tgtEl>
                                        <p:attrNameLst>
                                          <p:attrName>ppt_x</p:attrName>
                                        </p:attrNameLst>
                                      </p:cBhvr>
                                      <p:tavLst>
                                        <p:tav tm="0">
                                          <p:val>
                                            <p:strVal val="#ppt_x"/>
                                          </p:val>
                                        </p:tav>
                                        <p:tav tm="100000">
                                          <p:val>
                                            <p:strVal val="#ppt_x"/>
                                          </p:val>
                                        </p:tav>
                                      </p:tavLst>
                                    </p:anim>
                                    <p:anim calcmode="lin" valueType="num">
                                      <p:cBhvr additive="base">
                                        <p:cTn id="32" dur="500" fill="hold"/>
                                        <p:tgtEl>
                                          <p:spTgt spid="75882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ppt_x"/>
                                          </p:val>
                                        </p:tav>
                                        <p:tav tm="100000">
                                          <p:val>
                                            <p:strVal val="#ppt_x"/>
                                          </p:val>
                                        </p:tav>
                                      </p:tavLst>
                                    </p:anim>
                                    <p:anim calcmode="lin" valueType="num">
                                      <p:cBhvr additive="base">
                                        <p:cTn id="54" dur="500" fill="hold"/>
                                        <p:tgtEl>
                                          <p:spTgt spid="3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anim calcmode="lin" valueType="num">
                                      <p:cBhvr additive="base">
                                        <p:cTn id="57" dur="500" fill="hold"/>
                                        <p:tgtEl>
                                          <p:spTgt spid="38"/>
                                        </p:tgtEl>
                                        <p:attrNameLst>
                                          <p:attrName>ppt_x</p:attrName>
                                        </p:attrNameLst>
                                      </p:cBhvr>
                                      <p:tavLst>
                                        <p:tav tm="0">
                                          <p:val>
                                            <p:strVal val="#ppt_x"/>
                                          </p:val>
                                        </p:tav>
                                        <p:tav tm="100000">
                                          <p:val>
                                            <p:strVal val="#ppt_x"/>
                                          </p:val>
                                        </p:tav>
                                      </p:tavLst>
                                    </p:anim>
                                    <p:anim calcmode="lin" valueType="num">
                                      <p:cBhvr additive="base">
                                        <p:cTn id="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ppt_x"/>
                                          </p:val>
                                        </p:tav>
                                        <p:tav tm="100000">
                                          <p:val>
                                            <p:strVal val="#ppt_x"/>
                                          </p:val>
                                        </p:tav>
                                      </p:tavLst>
                                    </p:anim>
                                    <p:anim calcmode="lin" valueType="num">
                                      <p:cBhvr additive="base">
                                        <p:cTn id="68" dur="500" fill="hold"/>
                                        <p:tgtEl>
                                          <p:spTgt spid="3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 calcmode="lin" valueType="num">
                                      <p:cBhvr additive="base">
                                        <p:cTn id="77" dur="500" fill="hold"/>
                                        <p:tgtEl>
                                          <p:spTgt spid="33"/>
                                        </p:tgtEl>
                                        <p:attrNameLst>
                                          <p:attrName>ppt_x</p:attrName>
                                        </p:attrNameLst>
                                      </p:cBhvr>
                                      <p:tavLst>
                                        <p:tav tm="0">
                                          <p:val>
                                            <p:strVal val="#ppt_x"/>
                                          </p:val>
                                        </p:tav>
                                        <p:tav tm="100000">
                                          <p:val>
                                            <p:strVal val="#ppt_x"/>
                                          </p:val>
                                        </p:tav>
                                      </p:tavLst>
                                    </p:anim>
                                    <p:anim calcmode="lin" valueType="num">
                                      <p:cBhvr additive="base">
                                        <p:cTn id="78" dur="500" fill="hold"/>
                                        <p:tgtEl>
                                          <p:spTgt spid="3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additive="base">
                                        <p:cTn id="81" dur="500" fill="hold"/>
                                        <p:tgtEl>
                                          <p:spTgt spid="34"/>
                                        </p:tgtEl>
                                        <p:attrNameLst>
                                          <p:attrName>ppt_x</p:attrName>
                                        </p:attrNameLst>
                                      </p:cBhvr>
                                      <p:tavLst>
                                        <p:tav tm="0">
                                          <p:val>
                                            <p:strVal val="#ppt_x"/>
                                          </p:val>
                                        </p:tav>
                                        <p:tav tm="100000">
                                          <p:val>
                                            <p:strVal val="#ppt_x"/>
                                          </p:val>
                                        </p:tav>
                                      </p:tavLst>
                                    </p:anim>
                                    <p:anim calcmode="lin" valueType="num">
                                      <p:cBhvr additive="base">
                                        <p:cTn id="82" dur="500" fill="hold"/>
                                        <p:tgtEl>
                                          <p:spTgt spid="3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500" fill="hold"/>
                                        <p:tgtEl>
                                          <p:spTgt spid="36"/>
                                        </p:tgtEl>
                                        <p:attrNameLst>
                                          <p:attrName>ppt_x</p:attrName>
                                        </p:attrNameLst>
                                      </p:cBhvr>
                                      <p:tavLst>
                                        <p:tav tm="0">
                                          <p:val>
                                            <p:strVal val="#ppt_x"/>
                                          </p:val>
                                        </p:tav>
                                        <p:tav tm="100000">
                                          <p:val>
                                            <p:strVal val="#ppt_x"/>
                                          </p:val>
                                        </p:tav>
                                      </p:tavLst>
                                    </p:anim>
                                    <p:anim calcmode="lin" valueType="num">
                                      <p:cBhvr additive="base">
                                        <p:cTn id="8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ppt_x"/>
                                          </p:val>
                                        </p:tav>
                                        <p:tav tm="100000">
                                          <p:val>
                                            <p:strVal val="#ppt_x"/>
                                          </p:val>
                                        </p:tav>
                                      </p:tavLst>
                                    </p:anim>
                                    <p:anim calcmode="lin" valueType="num">
                                      <p:cBhvr additive="base">
                                        <p:cTn id="92" dur="500" fill="hold"/>
                                        <p:tgtEl>
                                          <p:spTgt spid="4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additive="base">
                                        <p:cTn id="95" dur="500" fill="hold"/>
                                        <p:tgtEl>
                                          <p:spTgt spid="42"/>
                                        </p:tgtEl>
                                        <p:attrNameLst>
                                          <p:attrName>ppt_x</p:attrName>
                                        </p:attrNameLst>
                                      </p:cBhvr>
                                      <p:tavLst>
                                        <p:tav tm="0">
                                          <p:val>
                                            <p:strVal val="#ppt_x"/>
                                          </p:val>
                                        </p:tav>
                                        <p:tav tm="100000">
                                          <p:val>
                                            <p:strVal val="#ppt_x"/>
                                          </p:val>
                                        </p:tav>
                                      </p:tavLst>
                                    </p:anim>
                                    <p:anim calcmode="lin" valueType="num">
                                      <p:cBhvr additive="base">
                                        <p:cTn id="96" dur="500" fill="hold"/>
                                        <p:tgtEl>
                                          <p:spTgt spid="42"/>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500" fill="hold"/>
                                        <p:tgtEl>
                                          <p:spTgt spid="43"/>
                                        </p:tgtEl>
                                        <p:attrNameLst>
                                          <p:attrName>ppt_x</p:attrName>
                                        </p:attrNameLst>
                                      </p:cBhvr>
                                      <p:tavLst>
                                        <p:tav tm="0">
                                          <p:val>
                                            <p:strVal val="#ppt_x"/>
                                          </p:val>
                                        </p:tav>
                                        <p:tav tm="100000">
                                          <p:val>
                                            <p:strVal val="#ppt_x"/>
                                          </p:val>
                                        </p:tav>
                                      </p:tavLst>
                                    </p:anim>
                                    <p:anim calcmode="lin" valueType="num">
                                      <p:cBhvr additive="base">
                                        <p:cTn id="100" dur="500" fill="hold"/>
                                        <p:tgtEl>
                                          <p:spTgt spid="43"/>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4"/>
                                        </p:tgtEl>
                                        <p:attrNameLst>
                                          <p:attrName>style.visibility</p:attrName>
                                        </p:attrNameLst>
                                      </p:cBhvr>
                                      <p:to>
                                        <p:strVal val="visible"/>
                                      </p:to>
                                    </p:set>
                                    <p:anim calcmode="lin" valueType="num">
                                      <p:cBhvr additive="base">
                                        <p:cTn id="103" dur="500" fill="hold"/>
                                        <p:tgtEl>
                                          <p:spTgt spid="44"/>
                                        </p:tgtEl>
                                        <p:attrNameLst>
                                          <p:attrName>ppt_x</p:attrName>
                                        </p:attrNameLst>
                                      </p:cBhvr>
                                      <p:tavLst>
                                        <p:tav tm="0">
                                          <p:val>
                                            <p:strVal val="#ppt_x"/>
                                          </p:val>
                                        </p:tav>
                                        <p:tav tm="100000">
                                          <p:val>
                                            <p:strVal val="#ppt_x"/>
                                          </p:val>
                                        </p:tav>
                                      </p:tavLst>
                                    </p:anim>
                                    <p:anim calcmode="lin" valueType="num">
                                      <p:cBhvr additive="base">
                                        <p:cTn id="104" dur="500" fill="hold"/>
                                        <p:tgtEl>
                                          <p:spTgt spid="44"/>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anim calcmode="lin" valueType="num">
                                      <p:cBhvr additive="base">
                                        <p:cTn id="107" dur="500" fill="hold"/>
                                        <p:tgtEl>
                                          <p:spTgt spid="45"/>
                                        </p:tgtEl>
                                        <p:attrNameLst>
                                          <p:attrName>ppt_x</p:attrName>
                                        </p:attrNameLst>
                                      </p:cBhvr>
                                      <p:tavLst>
                                        <p:tav tm="0">
                                          <p:val>
                                            <p:strVal val="#ppt_x"/>
                                          </p:val>
                                        </p:tav>
                                        <p:tav tm="100000">
                                          <p:val>
                                            <p:strVal val="#ppt_x"/>
                                          </p:val>
                                        </p:tav>
                                      </p:tavLst>
                                    </p:anim>
                                    <p:anim calcmode="lin" valueType="num">
                                      <p:cBhvr additive="base">
                                        <p:cTn id="108" dur="500" fill="hold"/>
                                        <p:tgtEl>
                                          <p:spTgt spid="45"/>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anim calcmode="lin" valueType="num">
                                      <p:cBhvr additive="base">
                                        <p:cTn id="111" dur="500" fill="hold"/>
                                        <p:tgtEl>
                                          <p:spTgt spid="46"/>
                                        </p:tgtEl>
                                        <p:attrNameLst>
                                          <p:attrName>ppt_x</p:attrName>
                                        </p:attrNameLst>
                                      </p:cBhvr>
                                      <p:tavLst>
                                        <p:tav tm="0">
                                          <p:val>
                                            <p:strVal val="#ppt_x"/>
                                          </p:val>
                                        </p:tav>
                                        <p:tav tm="100000">
                                          <p:val>
                                            <p:strVal val="#ppt_x"/>
                                          </p:val>
                                        </p:tav>
                                      </p:tavLst>
                                    </p:anim>
                                    <p:anim calcmode="lin" valueType="num">
                                      <p:cBhvr additive="base">
                                        <p:cTn id="112" dur="500" fill="hold"/>
                                        <p:tgtEl>
                                          <p:spTgt spid="46"/>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 calcmode="lin" valueType="num">
                                      <p:cBhvr additive="base">
                                        <p:cTn id="119" dur="500" fill="hold"/>
                                        <p:tgtEl>
                                          <p:spTgt spid="40"/>
                                        </p:tgtEl>
                                        <p:attrNameLst>
                                          <p:attrName>ppt_x</p:attrName>
                                        </p:attrNameLst>
                                      </p:cBhvr>
                                      <p:tavLst>
                                        <p:tav tm="0">
                                          <p:val>
                                            <p:strVal val="#ppt_x"/>
                                          </p:val>
                                        </p:tav>
                                        <p:tav tm="100000">
                                          <p:val>
                                            <p:strVal val="#ppt_x"/>
                                          </p:val>
                                        </p:tav>
                                      </p:tavLst>
                                    </p:anim>
                                    <p:anim calcmode="lin" valueType="num">
                                      <p:cBhvr additive="base">
                                        <p:cTn id="1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6" presetClass="entr" presetSubtype="21" fill="hold" grpId="0" nodeType="clickEffect">
                                  <p:stCondLst>
                                    <p:cond delay="0"/>
                                  </p:stCondLst>
                                  <p:childTnLst>
                                    <p:set>
                                      <p:cBhvr>
                                        <p:cTn id="124" dur="1" fill="hold">
                                          <p:stCondLst>
                                            <p:cond delay="0"/>
                                          </p:stCondLst>
                                        </p:cTn>
                                        <p:tgtEl>
                                          <p:spTgt spid="9"/>
                                        </p:tgtEl>
                                        <p:attrNameLst>
                                          <p:attrName>style.visibility</p:attrName>
                                        </p:attrNameLst>
                                      </p:cBhvr>
                                      <p:to>
                                        <p:strVal val="visible"/>
                                      </p:to>
                                    </p:set>
                                    <p:animEffect transition="in" filter="barn(inVertical)">
                                      <p:cBhvr>
                                        <p:cTn id="1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29" grpId="0"/>
      <p:bldP spid="30" grpId="0"/>
      <p:bldP spid="31" grpId="0"/>
      <p:bldP spid="32" grpId="0"/>
      <p:bldP spid="33" grpId="0"/>
      <p:bldP spid="34" grpId="0"/>
      <p:bldP spid="36" grpId="0"/>
      <p:bldP spid="37" grpId="0"/>
      <p:bldP spid="38" grpId="0"/>
      <p:bldP spid="40" grpId="0"/>
      <p:bldP spid="41" grpId="0"/>
      <p:bldP spid="42" grpId="0"/>
      <p:bldP spid="43" grpId="0"/>
      <p:bldP spid="44" grpId="0"/>
      <p:bldP spid="45" grpId="0"/>
      <p:bldP spid="46" grpId="0"/>
      <p:bldP spid="4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4001" y="798071"/>
            <a:ext cx="10131425" cy="1456267"/>
          </a:xfrm>
        </p:spPr>
        <p:txBody>
          <a:bodyPr/>
          <a:lstStyle/>
          <a:p>
            <a:pPr eaLnBrk="1" hangingPunct="1"/>
            <a:r>
              <a:rPr lang="en-US" altLang="zh-TW" b="1" dirty="0" smtClean="0">
                <a:ea typeface="新細明體" panose="02020500000000000000" pitchFamily="18" charset="-120"/>
              </a:rPr>
              <a:t>Inlining</a:t>
            </a:r>
          </a:p>
        </p:txBody>
      </p:sp>
      <p:sp>
        <p:nvSpPr>
          <p:cNvPr id="23556" name="Rectangle 4"/>
          <p:cNvSpPr>
            <a:spLocks noChangeArrowheads="1"/>
          </p:cNvSpPr>
          <p:nvPr/>
        </p:nvSpPr>
        <p:spPr bwMode="auto">
          <a:xfrm>
            <a:off x="2590800" y="40386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foo</a:t>
            </a:r>
          </a:p>
        </p:txBody>
      </p:sp>
      <p:sp>
        <p:nvSpPr>
          <p:cNvPr id="23557" name="Rectangle 5"/>
          <p:cNvSpPr>
            <a:spLocks noChangeArrowheads="1"/>
          </p:cNvSpPr>
          <p:nvPr/>
        </p:nvSpPr>
        <p:spPr bwMode="auto">
          <a:xfrm>
            <a:off x="25908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bat</a:t>
            </a:r>
          </a:p>
        </p:txBody>
      </p:sp>
      <p:cxnSp>
        <p:nvCxnSpPr>
          <p:cNvPr id="15365" name="AutoShape 6"/>
          <p:cNvCxnSpPr>
            <a:cxnSpLocks noChangeShapeType="1"/>
          </p:cNvCxnSpPr>
          <p:nvPr/>
        </p:nvCxnSpPr>
        <p:spPr bwMode="auto">
          <a:xfrm>
            <a:off x="4419601" y="4343400"/>
            <a:ext cx="900113"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5366" name="AutoShape 7"/>
          <p:cNvCxnSpPr>
            <a:cxnSpLocks noChangeShapeType="1"/>
          </p:cNvCxnSpPr>
          <p:nvPr/>
        </p:nvCxnSpPr>
        <p:spPr bwMode="auto">
          <a:xfrm flipV="1">
            <a:off x="4419601" y="4343401"/>
            <a:ext cx="900113" cy="1300163"/>
          </a:xfrm>
          <a:prstGeom prst="curvedConnector3">
            <a:avLst>
              <a:gd name="adj1" fmla="val 49912"/>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nvGrpSpPr>
          <p:cNvPr id="15367" name="Group 8"/>
          <p:cNvGrpSpPr>
            <a:grpSpLocks/>
          </p:cNvGrpSpPr>
          <p:nvPr/>
        </p:nvGrpSpPr>
        <p:grpSpPr bwMode="auto">
          <a:xfrm>
            <a:off x="5257800" y="4038600"/>
            <a:ext cx="4419600" cy="609600"/>
            <a:chOff x="2352" y="2784"/>
            <a:chExt cx="2784" cy="384"/>
          </a:xfrm>
        </p:grpSpPr>
        <p:sp>
          <p:nvSpPr>
            <p:cNvPr id="23561" name="Rectangle 9"/>
            <p:cNvSpPr>
              <a:spLocks noChangeArrowheads="1"/>
            </p:cNvSpPr>
            <p:nvPr/>
          </p:nvSpPr>
          <p:spPr bwMode="auto">
            <a:xfrm>
              <a:off x="2352" y="2784"/>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23562" name="Rectangle 10"/>
            <p:cNvSpPr>
              <a:spLocks noChangeArrowheads="1"/>
            </p:cNvSpPr>
            <p:nvPr/>
          </p:nvSpPr>
          <p:spPr bwMode="auto">
            <a:xfrm>
              <a:off x="3984" y="2784"/>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cxnSp>
          <p:nvCxnSpPr>
            <p:cNvPr id="15377" name="AutoShape 11"/>
            <p:cNvCxnSpPr>
              <a:cxnSpLocks noChangeShapeType="1"/>
              <a:stCxn id="23561" idx="3"/>
              <a:endCxn id="23562" idx="1"/>
            </p:cNvCxnSpPr>
            <p:nvPr/>
          </p:nvCxnSpPr>
          <p:spPr bwMode="auto">
            <a:xfrm>
              <a:off x="3504" y="2976"/>
              <a:ext cx="48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grpSp>
        <p:nvGrpSpPr>
          <p:cNvPr id="15368" name="Group 12"/>
          <p:cNvGrpSpPr>
            <a:grpSpLocks/>
          </p:cNvGrpSpPr>
          <p:nvPr/>
        </p:nvGrpSpPr>
        <p:grpSpPr bwMode="auto">
          <a:xfrm>
            <a:off x="2590800" y="2819400"/>
            <a:ext cx="2667000" cy="1524000"/>
            <a:chOff x="672" y="1776"/>
            <a:chExt cx="1680" cy="960"/>
          </a:xfrm>
        </p:grpSpPr>
        <p:sp>
          <p:nvSpPr>
            <p:cNvPr id="23565" name="Rectangle 13"/>
            <p:cNvSpPr>
              <a:spLocks noChangeArrowheads="1"/>
            </p:cNvSpPr>
            <p:nvPr/>
          </p:nvSpPr>
          <p:spPr bwMode="auto">
            <a:xfrm>
              <a:off x="672" y="1776"/>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altLang="zh-TW" sz="2800" b="1" dirty="0">
                  <a:latin typeface="Arial" charset="0"/>
                  <a:ea typeface="新細明體" charset="-120"/>
                </a:rPr>
                <a:t>goo</a:t>
              </a:r>
            </a:p>
          </p:txBody>
        </p:sp>
        <p:cxnSp>
          <p:nvCxnSpPr>
            <p:cNvPr id="15374" name="AutoShape 14"/>
            <p:cNvCxnSpPr>
              <a:cxnSpLocks noChangeShapeType="1"/>
              <a:stCxn id="23565" idx="3"/>
              <a:endCxn id="23561" idx="1"/>
            </p:cNvCxnSpPr>
            <p:nvPr/>
          </p:nvCxnSpPr>
          <p:spPr bwMode="auto">
            <a:xfrm>
              <a:off x="1824" y="1968"/>
              <a:ext cx="528" cy="768"/>
            </a:xfrm>
            <a:prstGeom prst="curvedConnector3">
              <a:avLst>
                <a:gd name="adj1" fmla="val 50000"/>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grpSp>
      <p:sp>
        <p:nvSpPr>
          <p:cNvPr id="15369" name="Text Box 2"/>
          <p:cNvSpPr txBox="1">
            <a:spLocks noChangeArrowheads="1"/>
          </p:cNvSpPr>
          <p:nvPr/>
        </p:nvSpPr>
        <p:spPr bwMode="auto">
          <a:xfrm>
            <a:off x="4495800" y="51054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100</a:t>
            </a:r>
          </a:p>
        </p:txBody>
      </p:sp>
      <p:sp>
        <p:nvSpPr>
          <p:cNvPr id="15370" name="Text Box 7"/>
          <p:cNvSpPr txBox="1">
            <a:spLocks noChangeArrowheads="1"/>
          </p:cNvSpPr>
          <p:nvPr/>
        </p:nvSpPr>
        <p:spPr bwMode="auto">
          <a:xfrm>
            <a:off x="4495800" y="38862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20</a:t>
            </a:r>
          </a:p>
        </p:txBody>
      </p:sp>
      <p:sp>
        <p:nvSpPr>
          <p:cNvPr id="15371" name="Text Box 19"/>
          <p:cNvSpPr txBox="1">
            <a:spLocks noChangeArrowheads="1"/>
          </p:cNvSpPr>
          <p:nvPr/>
        </p:nvSpPr>
        <p:spPr bwMode="auto">
          <a:xfrm>
            <a:off x="4495800" y="26670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a:t>
            </a:r>
          </a:p>
        </p:txBody>
      </p:sp>
      <p:sp>
        <p:nvSpPr>
          <p:cNvPr id="15372" name="Text Box 19"/>
          <p:cNvSpPr txBox="1">
            <a:spLocks noChangeArrowheads="1"/>
          </p:cNvSpPr>
          <p:nvPr/>
        </p:nvSpPr>
        <p:spPr bwMode="auto">
          <a:xfrm>
            <a:off x="7162800" y="3568700"/>
            <a:ext cx="762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140</a:t>
            </a:r>
          </a:p>
        </p:txBody>
      </p:sp>
      <p:sp>
        <p:nvSpPr>
          <p:cNvPr id="18"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19" name="TextBox 18"/>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742491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495800" y="51054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100</a:t>
            </a:r>
          </a:p>
        </p:txBody>
      </p:sp>
      <p:sp>
        <p:nvSpPr>
          <p:cNvPr id="25603" name="Rectangle 3"/>
          <p:cNvSpPr>
            <a:spLocks noChangeArrowheads="1"/>
          </p:cNvSpPr>
          <p:nvPr/>
        </p:nvSpPr>
        <p:spPr bwMode="auto">
          <a:xfrm>
            <a:off x="2590800" y="40386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foo</a:t>
            </a:r>
          </a:p>
        </p:txBody>
      </p:sp>
      <p:sp>
        <p:nvSpPr>
          <p:cNvPr id="25604" name="Rectangle 4"/>
          <p:cNvSpPr>
            <a:spLocks noChangeArrowheads="1"/>
          </p:cNvSpPr>
          <p:nvPr/>
        </p:nvSpPr>
        <p:spPr bwMode="auto">
          <a:xfrm>
            <a:off x="25908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bat</a:t>
            </a:r>
          </a:p>
        </p:txBody>
      </p:sp>
      <p:cxnSp>
        <p:nvCxnSpPr>
          <p:cNvPr id="16389" name="AutoShape 5"/>
          <p:cNvCxnSpPr>
            <a:cxnSpLocks noChangeShapeType="1"/>
          </p:cNvCxnSpPr>
          <p:nvPr/>
        </p:nvCxnSpPr>
        <p:spPr bwMode="auto">
          <a:xfrm>
            <a:off x="4419601" y="4338638"/>
            <a:ext cx="900113"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6390" name="AutoShape 6"/>
          <p:cNvCxnSpPr>
            <a:cxnSpLocks noChangeShapeType="1"/>
          </p:cNvCxnSpPr>
          <p:nvPr/>
        </p:nvCxnSpPr>
        <p:spPr bwMode="auto">
          <a:xfrm>
            <a:off x="4419601" y="5638800"/>
            <a:ext cx="900113" cy="0"/>
          </a:xfrm>
          <a:prstGeom prst="straightConnector1">
            <a:avLst/>
          </a:prstGeom>
          <a:noFill/>
          <a:ln w="3175"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16391" name="Text Box 7"/>
          <p:cNvSpPr txBox="1">
            <a:spLocks noChangeArrowheads="1"/>
          </p:cNvSpPr>
          <p:nvPr/>
        </p:nvSpPr>
        <p:spPr bwMode="auto">
          <a:xfrm>
            <a:off x="4495800" y="38862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20</a:t>
            </a:r>
          </a:p>
        </p:txBody>
      </p:sp>
      <p:sp>
        <p:nvSpPr>
          <p:cNvPr id="16392" name="Text Box 8"/>
          <p:cNvSpPr txBox="1">
            <a:spLocks noChangeArrowheads="1"/>
          </p:cNvSpPr>
          <p:nvPr/>
        </p:nvSpPr>
        <p:spPr bwMode="auto">
          <a:xfrm>
            <a:off x="7239000" y="38862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50</a:t>
            </a:r>
          </a:p>
        </p:txBody>
      </p:sp>
      <p:sp>
        <p:nvSpPr>
          <p:cNvPr id="25609" name="Rectangle 9"/>
          <p:cNvSpPr>
            <a:spLocks noChangeArrowheads="1"/>
          </p:cNvSpPr>
          <p:nvPr/>
        </p:nvSpPr>
        <p:spPr bwMode="auto">
          <a:xfrm>
            <a:off x="5257800" y="40386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25610" name="Rectangle 10"/>
          <p:cNvSpPr>
            <a:spLocks noChangeArrowheads="1"/>
          </p:cNvSpPr>
          <p:nvPr/>
        </p:nvSpPr>
        <p:spPr bwMode="auto">
          <a:xfrm>
            <a:off x="7848600" y="40386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cxnSp>
        <p:nvCxnSpPr>
          <p:cNvPr id="16395" name="AutoShape 11"/>
          <p:cNvCxnSpPr>
            <a:cxnSpLocks noChangeShapeType="1"/>
          </p:cNvCxnSpPr>
          <p:nvPr/>
        </p:nvCxnSpPr>
        <p:spPr bwMode="auto">
          <a:xfrm>
            <a:off x="7086600" y="4425950"/>
            <a:ext cx="819150" cy="0"/>
          </a:xfrm>
          <a:prstGeom prst="straightConnector1">
            <a:avLst/>
          </a:prstGeom>
          <a:noFill/>
          <a:ln w="3175"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16396" name="Text Box 12"/>
          <p:cNvSpPr txBox="1">
            <a:spLocks noChangeArrowheads="1"/>
          </p:cNvSpPr>
          <p:nvPr/>
        </p:nvSpPr>
        <p:spPr bwMode="auto">
          <a:xfrm>
            <a:off x="8839200" y="5257801"/>
            <a:ext cx="762000" cy="400085"/>
          </a:xfrm>
          <a:prstGeom prst="rect">
            <a:avLst/>
          </a:prstGeom>
          <a:solidFill>
            <a:schemeClr val="folHlink"/>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15</a:t>
            </a:r>
          </a:p>
        </p:txBody>
      </p:sp>
      <p:sp>
        <p:nvSpPr>
          <p:cNvPr id="25613" name="Rectangle 13"/>
          <p:cNvSpPr>
            <a:spLocks noChangeArrowheads="1"/>
          </p:cNvSpPr>
          <p:nvPr/>
        </p:nvSpPr>
        <p:spPr bwMode="auto">
          <a:xfrm>
            <a:off x="52578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25614" name="Rectangle 14"/>
          <p:cNvSpPr>
            <a:spLocks noChangeArrowheads="1"/>
          </p:cNvSpPr>
          <p:nvPr/>
        </p:nvSpPr>
        <p:spPr bwMode="auto">
          <a:xfrm>
            <a:off x="7848600" y="28194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sp>
        <p:nvSpPr>
          <p:cNvPr id="16399" name="Rectangle 15"/>
          <p:cNvSpPr>
            <a:spLocks noGrp="1" noChangeArrowheads="1"/>
          </p:cNvSpPr>
          <p:nvPr>
            <p:ph type="title"/>
          </p:nvPr>
        </p:nvSpPr>
        <p:spPr>
          <a:xfrm>
            <a:off x="254001" y="748772"/>
            <a:ext cx="10131425" cy="1456267"/>
          </a:xfrm>
        </p:spPr>
        <p:txBody>
          <a:bodyPr/>
          <a:lstStyle/>
          <a:p>
            <a:pPr eaLnBrk="1" hangingPunct="1"/>
            <a:r>
              <a:rPr lang="en-US" altLang="zh-TW" b="1" dirty="0" smtClean="0">
                <a:ea typeface="新細明體" panose="02020500000000000000" pitchFamily="18" charset="-120"/>
              </a:rPr>
              <a:t>Inlining</a:t>
            </a:r>
          </a:p>
        </p:txBody>
      </p:sp>
      <p:sp>
        <p:nvSpPr>
          <p:cNvPr id="16400" name="Rectangle 16"/>
          <p:cNvSpPr>
            <a:spLocks noGrp="1" noChangeArrowheads="1"/>
          </p:cNvSpPr>
          <p:nvPr>
            <p:ph type="body" idx="1"/>
          </p:nvPr>
        </p:nvSpPr>
        <p:spPr>
          <a:xfrm>
            <a:off x="1739900" y="1886743"/>
            <a:ext cx="8388350" cy="506413"/>
          </a:xfrm>
        </p:spPr>
        <p:txBody>
          <a:bodyPr/>
          <a:lstStyle/>
          <a:p>
            <a:pPr eaLnBrk="1" hangingPunct="1">
              <a:buFont typeface="Wingdings 2" panose="05020102010507070707" pitchFamily="18" charset="2"/>
              <a:buNone/>
            </a:pPr>
            <a:r>
              <a:rPr lang="en-US" altLang="zh-TW" b="1" dirty="0" smtClean="0">
                <a:ea typeface="新細明體" panose="02020500000000000000" pitchFamily="18" charset="-120"/>
              </a:rPr>
              <a:t>POGO</a:t>
            </a:r>
            <a:r>
              <a:rPr lang="en-US" altLang="zh-TW" dirty="0" smtClean="0">
                <a:ea typeface="新細明體" panose="02020500000000000000" pitchFamily="18" charset="-120"/>
              </a:rPr>
              <a:t> uses call graph path profiling.</a:t>
            </a:r>
          </a:p>
        </p:txBody>
      </p:sp>
      <p:sp>
        <p:nvSpPr>
          <p:cNvPr id="25617" name="Rectangle 17"/>
          <p:cNvSpPr>
            <a:spLocks noChangeArrowheads="1"/>
          </p:cNvSpPr>
          <p:nvPr/>
        </p:nvSpPr>
        <p:spPr bwMode="auto">
          <a:xfrm>
            <a:off x="2590800" y="28194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altLang="zh-TW" sz="2800" b="1" dirty="0">
                <a:latin typeface="Arial" charset="0"/>
                <a:ea typeface="新細明體" charset="-120"/>
              </a:rPr>
              <a:t>goo</a:t>
            </a:r>
          </a:p>
        </p:txBody>
      </p:sp>
      <p:cxnSp>
        <p:nvCxnSpPr>
          <p:cNvPr id="16402" name="AutoShape 18"/>
          <p:cNvCxnSpPr>
            <a:cxnSpLocks noChangeShapeType="1"/>
          </p:cNvCxnSpPr>
          <p:nvPr/>
        </p:nvCxnSpPr>
        <p:spPr bwMode="auto">
          <a:xfrm>
            <a:off x="4419601" y="3036888"/>
            <a:ext cx="900113"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6403" name="Text Box 19"/>
          <p:cNvSpPr txBox="1">
            <a:spLocks noChangeArrowheads="1"/>
          </p:cNvSpPr>
          <p:nvPr/>
        </p:nvSpPr>
        <p:spPr bwMode="auto">
          <a:xfrm>
            <a:off x="4495800" y="26670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a:t>
            </a:r>
          </a:p>
        </p:txBody>
      </p:sp>
      <p:sp>
        <p:nvSpPr>
          <p:cNvPr id="16404" name="Text Box 20"/>
          <p:cNvSpPr txBox="1">
            <a:spLocks noChangeArrowheads="1"/>
          </p:cNvSpPr>
          <p:nvPr/>
        </p:nvSpPr>
        <p:spPr bwMode="auto">
          <a:xfrm>
            <a:off x="7239000" y="26670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75</a:t>
            </a:r>
          </a:p>
        </p:txBody>
      </p:sp>
      <p:sp>
        <p:nvSpPr>
          <p:cNvPr id="25621" name="Rectangle 21"/>
          <p:cNvSpPr>
            <a:spLocks noChangeArrowheads="1"/>
          </p:cNvSpPr>
          <p:nvPr/>
        </p:nvSpPr>
        <p:spPr bwMode="auto">
          <a:xfrm>
            <a:off x="5257800" y="28194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cxnSp>
        <p:nvCxnSpPr>
          <p:cNvPr id="16406" name="AutoShape 22"/>
          <p:cNvCxnSpPr>
            <a:cxnSpLocks noChangeShapeType="1"/>
          </p:cNvCxnSpPr>
          <p:nvPr/>
        </p:nvCxnSpPr>
        <p:spPr bwMode="auto">
          <a:xfrm>
            <a:off x="7086600" y="3124200"/>
            <a:ext cx="81915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6407" name="AutoShape 23"/>
          <p:cNvCxnSpPr>
            <a:cxnSpLocks noChangeShapeType="1"/>
          </p:cNvCxnSpPr>
          <p:nvPr/>
        </p:nvCxnSpPr>
        <p:spPr bwMode="auto">
          <a:xfrm>
            <a:off x="7086600" y="5726113"/>
            <a:ext cx="81915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5624" name="Rectangle 24"/>
          <p:cNvSpPr>
            <a:spLocks noChangeArrowheads="1"/>
          </p:cNvSpPr>
          <p:nvPr/>
        </p:nvSpPr>
        <p:spPr bwMode="auto">
          <a:xfrm>
            <a:off x="78486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sp>
        <p:nvSpPr>
          <p:cNvPr id="16409" name="Text Box 25"/>
          <p:cNvSpPr txBox="1">
            <a:spLocks noChangeArrowheads="1"/>
          </p:cNvSpPr>
          <p:nvPr/>
        </p:nvSpPr>
        <p:spPr bwMode="auto">
          <a:xfrm>
            <a:off x="7239000" y="51054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15</a:t>
            </a:r>
          </a:p>
        </p:txBody>
      </p:sp>
      <p:sp>
        <p:nvSpPr>
          <p:cNvPr id="26"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27" name="TextBox 26"/>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3712406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105400" y="3810000"/>
            <a:ext cx="4724400" cy="10668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sp>
        <p:nvSpPr>
          <p:cNvPr id="27651" name="Rectangle 3"/>
          <p:cNvSpPr>
            <a:spLocks noChangeArrowheads="1"/>
          </p:cNvSpPr>
          <p:nvPr/>
        </p:nvSpPr>
        <p:spPr bwMode="auto">
          <a:xfrm>
            <a:off x="2438400" y="5105400"/>
            <a:ext cx="4800600" cy="9906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sp>
        <p:nvSpPr>
          <p:cNvPr id="27652" name="Rectangle 4"/>
          <p:cNvSpPr>
            <a:spLocks noChangeArrowheads="1"/>
          </p:cNvSpPr>
          <p:nvPr/>
        </p:nvSpPr>
        <p:spPr bwMode="auto">
          <a:xfrm>
            <a:off x="2590800" y="40386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foo</a:t>
            </a:r>
          </a:p>
        </p:txBody>
      </p:sp>
      <p:sp>
        <p:nvSpPr>
          <p:cNvPr id="27653" name="Rectangle 5"/>
          <p:cNvSpPr>
            <a:spLocks noChangeArrowheads="1"/>
          </p:cNvSpPr>
          <p:nvPr/>
        </p:nvSpPr>
        <p:spPr bwMode="auto">
          <a:xfrm>
            <a:off x="25908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bat</a:t>
            </a:r>
          </a:p>
        </p:txBody>
      </p:sp>
      <p:cxnSp>
        <p:nvCxnSpPr>
          <p:cNvPr id="17414" name="AutoShape 6"/>
          <p:cNvCxnSpPr>
            <a:cxnSpLocks noChangeShapeType="1"/>
            <a:stCxn id="27652" idx="3"/>
            <a:endCxn id="27659" idx="1"/>
          </p:cNvCxnSpPr>
          <p:nvPr/>
        </p:nvCxnSpPr>
        <p:spPr bwMode="auto">
          <a:xfrm>
            <a:off x="4419600" y="4343400"/>
            <a:ext cx="83820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17415" name="AutoShape 7"/>
          <p:cNvCxnSpPr>
            <a:cxnSpLocks noChangeShapeType="1"/>
            <a:stCxn id="27653" idx="3"/>
            <a:endCxn id="27664" idx="1"/>
          </p:cNvCxnSpPr>
          <p:nvPr/>
        </p:nvCxnSpPr>
        <p:spPr bwMode="auto">
          <a:xfrm>
            <a:off x="4419600" y="5562600"/>
            <a:ext cx="838200" cy="0"/>
          </a:xfrm>
          <a:prstGeom prst="straightConnector1">
            <a:avLst/>
          </a:prstGeom>
          <a:noFill/>
          <a:ln w="5715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17416" name="Text Box 8"/>
          <p:cNvSpPr txBox="1">
            <a:spLocks noChangeArrowheads="1"/>
          </p:cNvSpPr>
          <p:nvPr/>
        </p:nvSpPr>
        <p:spPr bwMode="auto">
          <a:xfrm>
            <a:off x="4495800" y="38862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20</a:t>
            </a:r>
          </a:p>
        </p:txBody>
      </p:sp>
      <p:sp>
        <p:nvSpPr>
          <p:cNvPr id="17417" name="Text Box 9"/>
          <p:cNvSpPr txBox="1">
            <a:spLocks noChangeArrowheads="1"/>
          </p:cNvSpPr>
          <p:nvPr/>
        </p:nvSpPr>
        <p:spPr bwMode="auto">
          <a:xfrm>
            <a:off x="7162800" y="38862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125</a:t>
            </a:r>
          </a:p>
        </p:txBody>
      </p:sp>
      <p:grpSp>
        <p:nvGrpSpPr>
          <p:cNvPr id="17418" name="Group 10"/>
          <p:cNvGrpSpPr>
            <a:grpSpLocks/>
          </p:cNvGrpSpPr>
          <p:nvPr/>
        </p:nvGrpSpPr>
        <p:grpSpPr bwMode="auto">
          <a:xfrm>
            <a:off x="5257800" y="4038600"/>
            <a:ext cx="4419600" cy="609600"/>
            <a:chOff x="2352" y="2400"/>
            <a:chExt cx="2784" cy="384"/>
          </a:xfrm>
        </p:grpSpPr>
        <p:sp>
          <p:nvSpPr>
            <p:cNvPr id="27659" name="Rectangle 11"/>
            <p:cNvSpPr>
              <a:spLocks noChangeArrowheads="1"/>
            </p:cNvSpPr>
            <p:nvPr/>
          </p:nvSpPr>
          <p:spPr bwMode="auto">
            <a:xfrm>
              <a:off x="2352" y="2400"/>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27660" name="Rectangle 12"/>
            <p:cNvSpPr>
              <a:spLocks noChangeArrowheads="1"/>
            </p:cNvSpPr>
            <p:nvPr/>
          </p:nvSpPr>
          <p:spPr bwMode="auto">
            <a:xfrm>
              <a:off x="3984" y="2400"/>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cxnSp>
          <p:nvCxnSpPr>
            <p:cNvPr id="17432" name="AutoShape 13"/>
            <p:cNvCxnSpPr>
              <a:cxnSpLocks noChangeShapeType="1"/>
              <a:stCxn id="27659" idx="3"/>
              <a:endCxn id="27660" idx="1"/>
            </p:cNvCxnSpPr>
            <p:nvPr/>
          </p:nvCxnSpPr>
          <p:spPr bwMode="auto">
            <a:xfrm>
              <a:off x="3504" y="2592"/>
              <a:ext cx="480" cy="0"/>
            </a:xfrm>
            <a:prstGeom prst="straightConnector1">
              <a:avLst/>
            </a:prstGeom>
            <a:noFill/>
            <a:ln w="5715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sp>
        <p:nvSpPr>
          <p:cNvPr id="17419" name="Text Box 14"/>
          <p:cNvSpPr txBox="1">
            <a:spLocks noChangeArrowheads="1"/>
          </p:cNvSpPr>
          <p:nvPr/>
        </p:nvSpPr>
        <p:spPr bwMode="auto">
          <a:xfrm>
            <a:off x="4495800" y="51054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100</a:t>
            </a:r>
          </a:p>
        </p:txBody>
      </p:sp>
      <p:sp>
        <p:nvSpPr>
          <p:cNvPr id="17420" name="Text Box 15"/>
          <p:cNvSpPr txBox="1">
            <a:spLocks noChangeArrowheads="1"/>
          </p:cNvSpPr>
          <p:nvPr/>
        </p:nvSpPr>
        <p:spPr bwMode="auto">
          <a:xfrm>
            <a:off x="8991600" y="5257801"/>
            <a:ext cx="7620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15</a:t>
            </a:r>
          </a:p>
        </p:txBody>
      </p:sp>
      <p:sp>
        <p:nvSpPr>
          <p:cNvPr id="27664" name="Rectangle 16"/>
          <p:cNvSpPr>
            <a:spLocks noChangeArrowheads="1"/>
          </p:cNvSpPr>
          <p:nvPr/>
        </p:nvSpPr>
        <p:spPr bwMode="auto">
          <a:xfrm>
            <a:off x="52578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27665" name="Rectangle 17"/>
          <p:cNvSpPr>
            <a:spLocks noChangeArrowheads="1"/>
          </p:cNvSpPr>
          <p:nvPr/>
        </p:nvSpPr>
        <p:spPr bwMode="auto">
          <a:xfrm>
            <a:off x="7848600" y="52578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sp>
        <p:nvSpPr>
          <p:cNvPr id="17423" name="Rectangle 18"/>
          <p:cNvSpPr>
            <a:spLocks noGrp="1" noChangeArrowheads="1"/>
          </p:cNvSpPr>
          <p:nvPr>
            <p:ph type="title"/>
          </p:nvPr>
        </p:nvSpPr>
        <p:spPr>
          <a:xfrm>
            <a:off x="234950" y="711200"/>
            <a:ext cx="10131425" cy="1456267"/>
          </a:xfrm>
        </p:spPr>
        <p:txBody>
          <a:bodyPr/>
          <a:lstStyle/>
          <a:p>
            <a:pPr eaLnBrk="1" hangingPunct="1"/>
            <a:r>
              <a:rPr lang="en-US" altLang="zh-TW" dirty="0" smtClean="0">
                <a:ea typeface="新細明體" panose="02020500000000000000" pitchFamily="18" charset="-120"/>
              </a:rPr>
              <a:t>Inlining</a:t>
            </a:r>
          </a:p>
        </p:txBody>
      </p:sp>
      <p:sp>
        <p:nvSpPr>
          <p:cNvPr id="17424" name="Rectangle 19"/>
          <p:cNvSpPr>
            <a:spLocks noGrp="1" noChangeArrowheads="1"/>
          </p:cNvSpPr>
          <p:nvPr>
            <p:ph type="body" idx="1"/>
          </p:nvPr>
        </p:nvSpPr>
        <p:spPr>
          <a:xfrm>
            <a:off x="984250" y="1829484"/>
            <a:ext cx="8388350" cy="506413"/>
          </a:xfrm>
        </p:spPr>
        <p:txBody>
          <a:bodyPr/>
          <a:lstStyle/>
          <a:p>
            <a:pPr eaLnBrk="1" hangingPunct="1">
              <a:buFont typeface="Wingdings 2" panose="05020102010507070707" pitchFamily="18" charset="2"/>
              <a:buNone/>
            </a:pPr>
            <a:r>
              <a:rPr lang="en-US" altLang="zh-TW" b="1" dirty="0" smtClean="0">
                <a:ea typeface="新細明體" panose="02020500000000000000" pitchFamily="18" charset="-120"/>
              </a:rPr>
              <a:t>Inlining decisions are made at each call site.</a:t>
            </a:r>
          </a:p>
        </p:txBody>
      </p:sp>
      <p:sp>
        <p:nvSpPr>
          <p:cNvPr id="27668" name="Rectangle 20"/>
          <p:cNvSpPr>
            <a:spLocks noChangeArrowheads="1"/>
          </p:cNvSpPr>
          <p:nvPr/>
        </p:nvSpPr>
        <p:spPr bwMode="auto">
          <a:xfrm>
            <a:off x="2590800" y="28194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altLang="zh-TW" sz="2800" b="1" dirty="0">
                <a:latin typeface="Arial" charset="0"/>
                <a:ea typeface="新細明體" charset="-120"/>
              </a:rPr>
              <a:t>goo</a:t>
            </a:r>
          </a:p>
        </p:txBody>
      </p:sp>
      <p:cxnSp>
        <p:nvCxnSpPr>
          <p:cNvPr id="17426" name="AutoShape 21"/>
          <p:cNvCxnSpPr>
            <a:cxnSpLocks noChangeShapeType="1"/>
            <a:stCxn id="27668" idx="3"/>
            <a:endCxn id="27650" idx="1"/>
          </p:cNvCxnSpPr>
          <p:nvPr/>
        </p:nvCxnSpPr>
        <p:spPr bwMode="auto">
          <a:xfrm>
            <a:off x="4419600" y="3124200"/>
            <a:ext cx="685800" cy="1219200"/>
          </a:xfrm>
          <a:prstGeom prst="curvedConnector3">
            <a:avLst>
              <a:gd name="adj1" fmla="val 50000"/>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17427" name="Text Box 22"/>
          <p:cNvSpPr txBox="1">
            <a:spLocks noChangeArrowheads="1"/>
          </p:cNvSpPr>
          <p:nvPr/>
        </p:nvSpPr>
        <p:spPr bwMode="auto">
          <a:xfrm>
            <a:off x="4495800" y="26670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a:t>
            </a:r>
          </a:p>
        </p:txBody>
      </p:sp>
      <p:sp>
        <p:nvSpPr>
          <p:cNvPr id="17428" name="Text Box 23"/>
          <p:cNvSpPr txBox="1">
            <a:spLocks noChangeArrowheads="1"/>
          </p:cNvSpPr>
          <p:nvPr/>
        </p:nvSpPr>
        <p:spPr bwMode="auto">
          <a:xfrm>
            <a:off x="7239000" y="51054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15</a:t>
            </a:r>
          </a:p>
        </p:txBody>
      </p:sp>
      <p:cxnSp>
        <p:nvCxnSpPr>
          <p:cNvPr id="17429" name="AutoShape 24"/>
          <p:cNvCxnSpPr>
            <a:cxnSpLocks noChangeShapeType="1"/>
            <a:stCxn id="27664" idx="3"/>
            <a:endCxn id="27665" idx="1"/>
          </p:cNvCxnSpPr>
          <p:nvPr/>
        </p:nvCxnSpPr>
        <p:spPr bwMode="auto">
          <a:xfrm>
            <a:off x="7086600" y="5562600"/>
            <a:ext cx="76200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5"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26" name="TextBox 25"/>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
        <p:nvSpPr>
          <p:cNvPr id="2" name="Rectangle 1"/>
          <p:cNvSpPr/>
          <p:nvPr/>
        </p:nvSpPr>
        <p:spPr>
          <a:xfrm>
            <a:off x="6096000" y="2713104"/>
            <a:ext cx="6096000" cy="923330"/>
          </a:xfrm>
          <a:prstGeom prst="rect">
            <a:avLst/>
          </a:prstGeom>
        </p:spPr>
        <p:txBody>
          <a:bodyPr>
            <a:spAutoFit/>
          </a:bodyPr>
          <a:lstStyle/>
          <a:p>
            <a:r>
              <a:rPr lang="en-US" altLang="zh-TW" dirty="0">
                <a:latin typeface="Arial" panose="020B0604020202020204" pitchFamily="34" charset="0"/>
              </a:rPr>
              <a:t>Call site specific profile directed inlining minimizes the code bloat due to inlining while still gaining performance where needed.</a:t>
            </a:r>
          </a:p>
        </p:txBody>
      </p:sp>
    </p:spTree>
    <p:extLst>
      <p:ext uri="{BB962C8B-B14F-4D97-AF65-F5344CB8AC3E}">
        <p14:creationId xmlns:p14="http://schemas.microsoft.com/office/powerpoint/2010/main" val="1343184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59793" y="1125563"/>
            <a:ext cx="8393113" cy="720725"/>
          </a:xfrm>
        </p:spPr>
        <p:txBody>
          <a:bodyPr/>
          <a:lstStyle/>
          <a:p>
            <a:r>
              <a:rPr lang="en-US" altLang="zh-TW" b="1" dirty="0" smtClean="0">
                <a:ea typeface="新細明體" panose="02020500000000000000" pitchFamily="18" charset="-120"/>
              </a:rPr>
              <a:t>Inline heuristics</a:t>
            </a:r>
          </a:p>
        </p:txBody>
      </p:sp>
      <p:sp>
        <p:nvSpPr>
          <p:cNvPr id="18435" name="Rectangle 3"/>
          <p:cNvSpPr txBox="1">
            <a:spLocks noChangeArrowheads="1"/>
          </p:cNvSpPr>
          <p:nvPr/>
        </p:nvSpPr>
        <p:spPr bwMode="auto">
          <a:xfrm>
            <a:off x="159793" y="2230967"/>
            <a:ext cx="11760200" cy="824841"/>
          </a:xfrm>
          <a:prstGeom prst="rect">
            <a:avLst/>
          </a:prstGeom>
          <a:noFill/>
          <a:ln>
            <a:noFill/>
          </a:ln>
          <a:effectLst>
            <a:outerShdw dist="127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7675" indent="-447675" eaLnBrk="0" hangingPunct="0">
              <a:defRPr sz="1600">
                <a:solidFill>
                  <a:schemeClr val="tx1"/>
                </a:solidFill>
                <a:latin typeface="Segoe Semibold" pitchFamily="34" charset="0"/>
              </a:defRPr>
            </a:lvl1pPr>
            <a:lvl2pPr marL="803275" indent="-354013"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lnSpc>
                <a:spcPct val="85000"/>
              </a:lnSpc>
              <a:spcBef>
                <a:spcPct val="30000"/>
              </a:spcBef>
              <a:buClr>
                <a:schemeClr val="tx2"/>
              </a:buClr>
              <a:buFont typeface="Wingdings 2" panose="05020102010507070707" pitchFamily="18" charset="2"/>
              <a:buBlip>
                <a:blip r:embed="rId3"/>
              </a:buBlip>
            </a:pPr>
            <a:r>
              <a:rPr lang="en-US" altLang="zh-TW" sz="2800" dirty="0">
                <a:ea typeface="新細明體" panose="02020500000000000000" pitchFamily="18" charset="-120"/>
              </a:rPr>
              <a:t>Pogo Inline decision is made before layout, speed-size decision and all other </a:t>
            </a:r>
            <a:r>
              <a:rPr lang="en-US" altLang="zh-TW" sz="2800" dirty="0" smtClean="0">
                <a:ea typeface="新細明體" panose="02020500000000000000" pitchFamily="18" charset="-120"/>
              </a:rPr>
              <a:t>optimizations</a:t>
            </a:r>
            <a:endParaRPr lang="en-US" altLang="zh-TW" sz="2800" dirty="0">
              <a:ea typeface="新細明體" panose="02020500000000000000" pitchFamily="18" charset="-120"/>
            </a:endParaRPr>
          </a:p>
        </p:txBody>
      </p:sp>
      <p:sp>
        <p:nvSpPr>
          <p:cNvPr id="5"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6" name="TextBox 5"/>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3859059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2087" y="664875"/>
            <a:ext cx="10131425" cy="1456267"/>
          </a:xfrm>
        </p:spPr>
        <p:txBody>
          <a:bodyPr/>
          <a:lstStyle/>
          <a:p>
            <a:pPr eaLnBrk="1" hangingPunct="1"/>
            <a:r>
              <a:rPr lang="en-US" altLang="zh-TW" b="1" dirty="0" smtClean="0">
                <a:ea typeface="新細明體" panose="02020500000000000000" pitchFamily="18" charset="-120"/>
              </a:rPr>
              <a:t>Speed and Size</a:t>
            </a:r>
          </a:p>
        </p:txBody>
      </p:sp>
      <p:sp>
        <p:nvSpPr>
          <p:cNvPr id="19459" name="Rectangle 3"/>
          <p:cNvSpPr txBox="1">
            <a:spLocks noChangeArrowheads="1"/>
          </p:cNvSpPr>
          <p:nvPr/>
        </p:nvSpPr>
        <p:spPr bwMode="auto">
          <a:xfrm>
            <a:off x="964475" y="1850208"/>
            <a:ext cx="10909300" cy="1255728"/>
          </a:xfrm>
          <a:prstGeom prst="rect">
            <a:avLst/>
          </a:prstGeom>
          <a:noFill/>
          <a:ln>
            <a:noFill/>
          </a:ln>
          <a:effectLst>
            <a:outerShdw dist="127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7675" indent="-447675" eaLnBrk="0" hangingPunct="0">
              <a:defRPr sz="1600">
                <a:solidFill>
                  <a:schemeClr val="tx1"/>
                </a:solidFill>
                <a:latin typeface="Segoe Semibold" pitchFamily="34" charset="0"/>
              </a:defRPr>
            </a:lvl1pPr>
            <a:lvl2pPr marL="803275" indent="-354013"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lnSpc>
                <a:spcPct val="85000"/>
              </a:lnSpc>
              <a:spcBef>
                <a:spcPct val="30000"/>
              </a:spcBef>
              <a:buClr>
                <a:schemeClr val="tx2"/>
              </a:buClr>
              <a:buFont typeface="Wingdings 2" panose="05020102010507070707" pitchFamily="18" charset="2"/>
              <a:buBlip>
                <a:blip r:embed="rId3"/>
              </a:buBlip>
            </a:pPr>
            <a:r>
              <a:rPr lang="en-US" altLang="zh-TW" sz="2400" dirty="0">
                <a:ea typeface="新細明體" panose="02020500000000000000" pitchFamily="18" charset="-120"/>
              </a:rPr>
              <a:t>The decision is based on </a:t>
            </a:r>
            <a:r>
              <a:rPr lang="en-US" altLang="zh-TW" sz="2400" dirty="0">
                <a:solidFill>
                  <a:schemeClr val="tx2"/>
                </a:solidFill>
                <a:ea typeface="新細明體" panose="02020500000000000000" pitchFamily="18" charset="-120"/>
              </a:rPr>
              <a:t>post-</a:t>
            </a:r>
            <a:r>
              <a:rPr lang="en-US" altLang="zh-TW" sz="2400" dirty="0" err="1">
                <a:solidFill>
                  <a:schemeClr val="tx2"/>
                </a:solidFill>
                <a:ea typeface="新細明體" panose="02020500000000000000" pitchFamily="18" charset="-120"/>
              </a:rPr>
              <a:t>inliner</a:t>
            </a:r>
            <a:r>
              <a:rPr lang="en-US" altLang="zh-TW" sz="2400" dirty="0">
                <a:ea typeface="新細明體" panose="02020500000000000000" pitchFamily="18" charset="-120"/>
              </a:rPr>
              <a:t> dynamic instruction </a:t>
            </a:r>
            <a:r>
              <a:rPr lang="en-US" altLang="zh-TW" sz="2400" dirty="0" smtClean="0">
                <a:ea typeface="新細明體" panose="02020500000000000000" pitchFamily="18" charset="-120"/>
              </a:rPr>
              <a:t>count</a:t>
            </a:r>
          </a:p>
          <a:p>
            <a:pPr eaLnBrk="1" hangingPunct="1">
              <a:lnSpc>
                <a:spcPct val="85000"/>
              </a:lnSpc>
              <a:spcBef>
                <a:spcPct val="30000"/>
              </a:spcBef>
              <a:buClr>
                <a:schemeClr val="tx2"/>
              </a:buClr>
              <a:buFont typeface="Wingdings 2" panose="05020102010507070707" pitchFamily="18" charset="2"/>
              <a:buBlip>
                <a:blip r:embed="rId3"/>
              </a:buBlip>
            </a:pPr>
            <a:r>
              <a:rPr lang="en-US" altLang="zh-TW" sz="2400" dirty="0" smtClean="0">
                <a:ea typeface="新細明體" panose="02020500000000000000" pitchFamily="18" charset="-120"/>
              </a:rPr>
              <a:t>Code segments with higher dynamic instruction count = SPEED</a:t>
            </a:r>
          </a:p>
          <a:p>
            <a:pPr eaLnBrk="1" hangingPunct="1">
              <a:lnSpc>
                <a:spcPct val="85000"/>
              </a:lnSpc>
              <a:spcBef>
                <a:spcPct val="30000"/>
              </a:spcBef>
              <a:buClr>
                <a:schemeClr val="tx2"/>
              </a:buClr>
              <a:buFont typeface="Wingdings 2" panose="05020102010507070707" pitchFamily="18" charset="2"/>
              <a:buBlip>
                <a:blip r:embed="rId3"/>
              </a:buBlip>
            </a:pPr>
            <a:r>
              <a:rPr lang="en-US" altLang="zh-TW" sz="2400" dirty="0" smtClean="0">
                <a:ea typeface="新細明體" panose="02020500000000000000" pitchFamily="18" charset="-120"/>
              </a:rPr>
              <a:t>Code segments with lower dynamic instruction = SIZE</a:t>
            </a:r>
            <a:endParaRPr lang="en-US" altLang="zh-TW" sz="2400" dirty="0">
              <a:ea typeface="新細明體" panose="02020500000000000000" pitchFamily="18" charset="-120"/>
            </a:endParaRPr>
          </a:p>
        </p:txBody>
      </p:sp>
      <p:sp>
        <p:nvSpPr>
          <p:cNvPr id="4" name="Rectangle 2"/>
          <p:cNvSpPr>
            <a:spLocks noChangeArrowheads="1"/>
          </p:cNvSpPr>
          <p:nvPr/>
        </p:nvSpPr>
        <p:spPr bwMode="auto">
          <a:xfrm>
            <a:off x="5105400" y="4343400"/>
            <a:ext cx="4724400" cy="10668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sp>
        <p:nvSpPr>
          <p:cNvPr id="5" name="Rectangle 3"/>
          <p:cNvSpPr>
            <a:spLocks noChangeArrowheads="1"/>
          </p:cNvSpPr>
          <p:nvPr/>
        </p:nvSpPr>
        <p:spPr bwMode="auto">
          <a:xfrm>
            <a:off x="2438400" y="5638800"/>
            <a:ext cx="4800600" cy="9906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sp>
        <p:nvSpPr>
          <p:cNvPr id="6" name="Rectangle 4"/>
          <p:cNvSpPr>
            <a:spLocks noChangeArrowheads="1"/>
          </p:cNvSpPr>
          <p:nvPr/>
        </p:nvSpPr>
        <p:spPr bwMode="auto">
          <a:xfrm>
            <a:off x="2590800" y="45720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foo</a:t>
            </a:r>
          </a:p>
        </p:txBody>
      </p:sp>
      <p:sp>
        <p:nvSpPr>
          <p:cNvPr id="7" name="Rectangle 5"/>
          <p:cNvSpPr>
            <a:spLocks noChangeArrowheads="1"/>
          </p:cNvSpPr>
          <p:nvPr/>
        </p:nvSpPr>
        <p:spPr bwMode="auto">
          <a:xfrm>
            <a:off x="2590800" y="57912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bat</a:t>
            </a:r>
          </a:p>
        </p:txBody>
      </p:sp>
      <p:cxnSp>
        <p:nvCxnSpPr>
          <p:cNvPr id="8" name="AutoShape 6"/>
          <p:cNvCxnSpPr>
            <a:cxnSpLocks noChangeShapeType="1"/>
            <a:stCxn id="6" idx="3"/>
            <a:endCxn id="13" idx="1"/>
          </p:cNvCxnSpPr>
          <p:nvPr/>
        </p:nvCxnSpPr>
        <p:spPr bwMode="auto">
          <a:xfrm>
            <a:off x="4419600" y="4876800"/>
            <a:ext cx="83820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cxnSp>
        <p:nvCxnSpPr>
          <p:cNvPr id="9" name="AutoShape 7"/>
          <p:cNvCxnSpPr>
            <a:cxnSpLocks noChangeShapeType="1"/>
            <a:stCxn id="7" idx="3"/>
            <a:endCxn id="18" idx="1"/>
          </p:cNvCxnSpPr>
          <p:nvPr/>
        </p:nvCxnSpPr>
        <p:spPr bwMode="auto">
          <a:xfrm>
            <a:off x="4419600" y="6096000"/>
            <a:ext cx="838200" cy="0"/>
          </a:xfrm>
          <a:prstGeom prst="straightConnector1">
            <a:avLst/>
          </a:prstGeom>
          <a:noFill/>
          <a:ln w="5715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10" name="Text Box 8"/>
          <p:cNvSpPr txBox="1">
            <a:spLocks noChangeArrowheads="1"/>
          </p:cNvSpPr>
          <p:nvPr/>
        </p:nvSpPr>
        <p:spPr bwMode="auto">
          <a:xfrm>
            <a:off x="4495800" y="4865689"/>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20</a:t>
            </a:r>
          </a:p>
        </p:txBody>
      </p:sp>
      <p:sp>
        <p:nvSpPr>
          <p:cNvPr id="11" name="Text Box 9"/>
          <p:cNvSpPr txBox="1">
            <a:spLocks noChangeArrowheads="1"/>
          </p:cNvSpPr>
          <p:nvPr/>
        </p:nvSpPr>
        <p:spPr bwMode="auto">
          <a:xfrm>
            <a:off x="7162800" y="44196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125</a:t>
            </a:r>
          </a:p>
        </p:txBody>
      </p:sp>
      <p:grpSp>
        <p:nvGrpSpPr>
          <p:cNvPr id="12" name="Group 10"/>
          <p:cNvGrpSpPr>
            <a:grpSpLocks/>
          </p:cNvGrpSpPr>
          <p:nvPr/>
        </p:nvGrpSpPr>
        <p:grpSpPr bwMode="auto">
          <a:xfrm>
            <a:off x="5257800" y="4572000"/>
            <a:ext cx="4419600" cy="609600"/>
            <a:chOff x="2352" y="2400"/>
            <a:chExt cx="2784" cy="384"/>
          </a:xfrm>
        </p:grpSpPr>
        <p:sp>
          <p:nvSpPr>
            <p:cNvPr id="13" name="Rectangle 11"/>
            <p:cNvSpPr>
              <a:spLocks noChangeArrowheads="1"/>
            </p:cNvSpPr>
            <p:nvPr/>
          </p:nvSpPr>
          <p:spPr bwMode="auto">
            <a:xfrm>
              <a:off x="2352" y="2400"/>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14" name="Rectangle 12"/>
            <p:cNvSpPr>
              <a:spLocks noChangeArrowheads="1"/>
            </p:cNvSpPr>
            <p:nvPr/>
          </p:nvSpPr>
          <p:spPr bwMode="auto">
            <a:xfrm>
              <a:off x="3984" y="2400"/>
              <a:ext cx="1152" cy="384"/>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cxnSp>
          <p:nvCxnSpPr>
            <p:cNvPr id="19480" name="AutoShape 13"/>
            <p:cNvCxnSpPr>
              <a:cxnSpLocks noChangeShapeType="1"/>
              <a:stCxn id="13" idx="3"/>
              <a:endCxn id="14" idx="1"/>
            </p:cNvCxnSpPr>
            <p:nvPr/>
          </p:nvCxnSpPr>
          <p:spPr bwMode="auto">
            <a:xfrm>
              <a:off x="3504" y="2592"/>
              <a:ext cx="480" cy="0"/>
            </a:xfrm>
            <a:prstGeom prst="straightConnector1">
              <a:avLst/>
            </a:prstGeom>
            <a:noFill/>
            <a:ln w="5715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sp>
        <p:nvSpPr>
          <p:cNvPr id="16" name="Text Box 14"/>
          <p:cNvSpPr txBox="1">
            <a:spLocks noChangeArrowheads="1"/>
          </p:cNvSpPr>
          <p:nvPr/>
        </p:nvSpPr>
        <p:spPr bwMode="auto">
          <a:xfrm>
            <a:off x="4495800" y="5638801"/>
            <a:ext cx="6858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100</a:t>
            </a:r>
          </a:p>
        </p:txBody>
      </p:sp>
      <p:sp>
        <p:nvSpPr>
          <p:cNvPr id="17" name="Text Box 15"/>
          <p:cNvSpPr txBox="1">
            <a:spLocks noChangeArrowheads="1"/>
          </p:cNvSpPr>
          <p:nvPr/>
        </p:nvSpPr>
        <p:spPr bwMode="auto">
          <a:xfrm>
            <a:off x="8991600" y="5791201"/>
            <a:ext cx="7620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15</a:t>
            </a:r>
          </a:p>
        </p:txBody>
      </p:sp>
      <p:sp>
        <p:nvSpPr>
          <p:cNvPr id="18" name="Rectangle 16"/>
          <p:cNvSpPr>
            <a:spLocks noChangeArrowheads="1"/>
          </p:cNvSpPr>
          <p:nvPr/>
        </p:nvSpPr>
        <p:spPr bwMode="auto">
          <a:xfrm>
            <a:off x="5257800" y="57912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bar</a:t>
            </a:r>
          </a:p>
        </p:txBody>
      </p:sp>
      <p:sp>
        <p:nvSpPr>
          <p:cNvPr id="19" name="Rectangle 17"/>
          <p:cNvSpPr>
            <a:spLocks noChangeArrowheads="1"/>
          </p:cNvSpPr>
          <p:nvPr/>
        </p:nvSpPr>
        <p:spPr bwMode="auto">
          <a:xfrm>
            <a:off x="7848600" y="57912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sz="2800" b="1">
                <a:latin typeface="Arial" charset="0"/>
              </a:rPr>
              <a:t>baz</a:t>
            </a:r>
          </a:p>
        </p:txBody>
      </p:sp>
      <p:sp>
        <p:nvSpPr>
          <p:cNvPr id="20" name="Rectangle 20"/>
          <p:cNvSpPr>
            <a:spLocks noChangeArrowheads="1"/>
          </p:cNvSpPr>
          <p:nvPr/>
        </p:nvSpPr>
        <p:spPr bwMode="auto">
          <a:xfrm>
            <a:off x="2590800" y="3657600"/>
            <a:ext cx="1828800" cy="609600"/>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lIns="91417" tIns="45708" rIns="91417" bIns="45708" anchor="ctr"/>
          <a:lstStyle/>
          <a:p>
            <a:pPr algn="ctr" eaLnBrk="0" hangingPunct="0">
              <a:defRPr/>
            </a:pPr>
            <a:r>
              <a:rPr lang="en-US" altLang="zh-TW" sz="2800" b="1" dirty="0">
                <a:latin typeface="Arial" charset="0"/>
                <a:ea typeface="新細明體" charset="-120"/>
              </a:rPr>
              <a:t>goo</a:t>
            </a:r>
          </a:p>
        </p:txBody>
      </p:sp>
      <p:cxnSp>
        <p:nvCxnSpPr>
          <p:cNvPr id="21" name="AutoShape 21"/>
          <p:cNvCxnSpPr>
            <a:cxnSpLocks noChangeShapeType="1"/>
            <a:stCxn id="20" idx="3"/>
            <a:endCxn id="4" idx="1"/>
          </p:cNvCxnSpPr>
          <p:nvPr/>
        </p:nvCxnSpPr>
        <p:spPr bwMode="auto">
          <a:xfrm>
            <a:off x="4419600" y="3962400"/>
            <a:ext cx="685800" cy="914400"/>
          </a:xfrm>
          <a:prstGeom prst="curvedConnector3">
            <a:avLst>
              <a:gd name="adj1" fmla="val 50000"/>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2" name="Text Box 22"/>
          <p:cNvSpPr txBox="1">
            <a:spLocks noChangeArrowheads="1"/>
          </p:cNvSpPr>
          <p:nvPr/>
        </p:nvSpPr>
        <p:spPr bwMode="auto">
          <a:xfrm>
            <a:off x="4495800" y="37211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10</a:t>
            </a:r>
          </a:p>
        </p:txBody>
      </p:sp>
      <p:sp>
        <p:nvSpPr>
          <p:cNvPr id="23" name="Text Box 23"/>
          <p:cNvSpPr txBox="1">
            <a:spLocks noChangeArrowheads="1"/>
          </p:cNvSpPr>
          <p:nvPr/>
        </p:nvSpPr>
        <p:spPr bwMode="auto">
          <a:xfrm>
            <a:off x="7239000" y="5638801"/>
            <a:ext cx="533400"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000" b="1">
                <a:latin typeface="Courier New" panose="02070309020205020404" pitchFamily="49" charset="0"/>
                <a:ea typeface="新細明體" panose="02020500000000000000" pitchFamily="18" charset="-120"/>
              </a:rPr>
              <a:t>15</a:t>
            </a:r>
          </a:p>
        </p:txBody>
      </p:sp>
      <p:cxnSp>
        <p:nvCxnSpPr>
          <p:cNvPr id="24" name="AutoShape 24"/>
          <p:cNvCxnSpPr>
            <a:cxnSpLocks noChangeShapeType="1"/>
            <a:stCxn id="18" idx="3"/>
            <a:endCxn id="19" idx="1"/>
          </p:cNvCxnSpPr>
          <p:nvPr/>
        </p:nvCxnSpPr>
        <p:spPr bwMode="auto">
          <a:xfrm>
            <a:off x="7086600" y="6096000"/>
            <a:ext cx="762000" cy="0"/>
          </a:xfrm>
          <a:prstGeom prst="straightConnector1">
            <a:avLst/>
          </a:prstGeom>
          <a:noFill/>
          <a:ln w="12700" cap="sq">
            <a:solidFill>
              <a:schemeClr val="tx1"/>
            </a:solidFill>
            <a:round/>
            <a:headEnd type="none" w="sm" len="sm"/>
            <a:tailEnd type="triangle" w="med" len="med"/>
          </a:ln>
          <a:extLst>
            <a:ext uri="{909E8E84-426E-40DD-AFC4-6F175D3DCCD1}">
              <a14:hiddenFill xmlns:a14="http://schemas.microsoft.com/office/drawing/2010/main">
                <a:noFill/>
              </a14:hiddenFill>
            </a:ext>
          </a:extLst>
        </p:spPr>
      </p:cxnSp>
      <p:sp>
        <p:nvSpPr>
          <p:cNvPr id="25"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26" name="TextBox 25"/>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2762843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p:bldP spid="11" grpId="0"/>
      <p:bldP spid="16" grpId="0"/>
      <p:bldP spid="17" grpId="0"/>
      <p:bldP spid="18" grpId="0" animBg="1"/>
      <p:bldP spid="19" grpId="0" animBg="1"/>
      <p:bldP spid="20" grpId="0" animBg="1"/>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5901" y="710388"/>
            <a:ext cx="10131425" cy="1456267"/>
          </a:xfrm>
        </p:spPr>
        <p:txBody>
          <a:bodyPr/>
          <a:lstStyle/>
          <a:p>
            <a:pPr eaLnBrk="1" hangingPunct="1"/>
            <a:r>
              <a:rPr lang="en-US" altLang="zh-TW" b="1" dirty="0" smtClean="0">
                <a:ea typeface="新細明體" panose="02020500000000000000" pitchFamily="18" charset="-120"/>
              </a:rPr>
              <a:t>Block Layout</a:t>
            </a:r>
          </a:p>
        </p:txBody>
      </p:sp>
      <p:sp>
        <p:nvSpPr>
          <p:cNvPr id="21507" name="Text Box 3"/>
          <p:cNvSpPr txBox="1">
            <a:spLocks noChangeArrowheads="1"/>
          </p:cNvSpPr>
          <p:nvPr/>
        </p:nvSpPr>
        <p:spPr bwMode="auto">
          <a:xfrm>
            <a:off x="4737100" y="1793435"/>
            <a:ext cx="66294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800" b="1" dirty="0">
                <a:latin typeface="Arial" panose="020B0604020202020204" pitchFamily="34" charset="0"/>
                <a:ea typeface="新細明體" panose="02020500000000000000" pitchFamily="18" charset="-120"/>
              </a:rPr>
              <a:t>Basic blocks are ordered so that most frequent path falls through.</a:t>
            </a:r>
          </a:p>
        </p:txBody>
      </p:sp>
      <p:sp>
        <p:nvSpPr>
          <p:cNvPr id="29700" name="Text Box 4"/>
          <p:cNvSpPr txBox="1">
            <a:spLocks noChangeArrowheads="1"/>
          </p:cNvSpPr>
          <p:nvPr/>
        </p:nvSpPr>
        <p:spPr bwMode="auto">
          <a:xfrm>
            <a:off x="3429000" y="3429001"/>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29701" name="Text Box 5"/>
          <p:cNvSpPr txBox="1">
            <a:spLocks noChangeArrowheads="1"/>
          </p:cNvSpPr>
          <p:nvPr/>
        </p:nvSpPr>
        <p:spPr bwMode="auto">
          <a:xfrm>
            <a:off x="4038600" y="43862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29702" name="Text Box 6"/>
          <p:cNvSpPr txBox="1">
            <a:spLocks noChangeArrowheads="1"/>
          </p:cNvSpPr>
          <p:nvPr/>
        </p:nvSpPr>
        <p:spPr bwMode="auto">
          <a:xfrm>
            <a:off x="2819400" y="43862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29703" name="Text Box 7"/>
          <p:cNvSpPr txBox="1">
            <a:spLocks noChangeArrowheads="1"/>
          </p:cNvSpPr>
          <p:nvPr/>
        </p:nvSpPr>
        <p:spPr bwMode="auto">
          <a:xfrm>
            <a:off x="3429000" y="534352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1512" name="AutoShape 8"/>
          <p:cNvCxnSpPr>
            <a:cxnSpLocks noChangeShapeType="1"/>
            <a:stCxn id="29700" idx="2"/>
            <a:endCxn id="29702" idx="0"/>
          </p:cNvCxnSpPr>
          <p:nvPr/>
        </p:nvCxnSpPr>
        <p:spPr bwMode="auto">
          <a:xfrm rot="5400000">
            <a:off x="3076575" y="38052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13" name="AutoShape 9"/>
          <p:cNvCxnSpPr>
            <a:cxnSpLocks noChangeShapeType="1"/>
            <a:stCxn id="29700" idx="2"/>
            <a:endCxn id="29701" idx="0"/>
          </p:cNvCxnSpPr>
          <p:nvPr/>
        </p:nvCxnSpPr>
        <p:spPr bwMode="auto">
          <a:xfrm rot="16200000" flipH="1">
            <a:off x="3686175" y="38052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14" name="AutoShape 10"/>
          <p:cNvCxnSpPr>
            <a:cxnSpLocks noChangeShapeType="1"/>
            <a:stCxn id="29702" idx="2"/>
            <a:endCxn id="29703" idx="0"/>
          </p:cNvCxnSpPr>
          <p:nvPr/>
        </p:nvCxnSpPr>
        <p:spPr bwMode="auto">
          <a:xfrm rot="16200000" flipH="1">
            <a:off x="3076575" y="4762500"/>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15" name="AutoShape 11"/>
          <p:cNvCxnSpPr>
            <a:cxnSpLocks noChangeShapeType="1"/>
            <a:stCxn id="29701" idx="2"/>
            <a:endCxn id="29703" idx="0"/>
          </p:cNvCxnSpPr>
          <p:nvPr/>
        </p:nvCxnSpPr>
        <p:spPr bwMode="auto">
          <a:xfrm rot="5400000">
            <a:off x="3686175" y="4762500"/>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1516" name="Text Box 12"/>
          <p:cNvSpPr txBox="1">
            <a:spLocks noChangeArrowheads="1"/>
          </p:cNvSpPr>
          <p:nvPr/>
        </p:nvSpPr>
        <p:spPr bwMode="auto">
          <a:xfrm>
            <a:off x="2743200" y="3827463"/>
            <a:ext cx="533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1517" name="Text Box 13"/>
          <p:cNvSpPr txBox="1">
            <a:spLocks noChangeArrowheads="1"/>
          </p:cNvSpPr>
          <p:nvPr/>
        </p:nvSpPr>
        <p:spPr bwMode="auto">
          <a:xfrm>
            <a:off x="2743200" y="502443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1518" name="Text Box 14"/>
          <p:cNvSpPr txBox="1">
            <a:spLocks noChangeArrowheads="1"/>
          </p:cNvSpPr>
          <p:nvPr/>
        </p:nvSpPr>
        <p:spPr bwMode="auto">
          <a:xfrm>
            <a:off x="4114800" y="38401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a:t>
            </a:r>
          </a:p>
        </p:txBody>
      </p:sp>
      <p:sp>
        <p:nvSpPr>
          <p:cNvPr id="21519" name="Text Box 15"/>
          <p:cNvSpPr txBox="1">
            <a:spLocks noChangeArrowheads="1"/>
          </p:cNvSpPr>
          <p:nvPr/>
        </p:nvSpPr>
        <p:spPr bwMode="auto">
          <a:xfrm>
            <a:off x="4114800" y="50593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a:t>
            </a:r>
          </a:p>
        </p:txBody>
      </p:sp>
      <p:grpSp>
        <p:nvGrpSpPr>
          <p:cNvPr id="21520" name="Group 16"/>
          <p:cNvGrpSpPr>
            <a:grpSpLocks/>
          </p:cNvGrpSpPr>
          <p:nvPr/>
        </p:nvGrpSpPr>
        <p:grpSpPr bwMode="auto">
          <a:xfrm>
            <a:off x="5638800" y="2895600"/>
            <a:ext cx="1676400" cy="3289300"/>
            <a:chOff x="2592" y="1920"/>
            <a:chExt cx="1056" cy="2025"/>
          </a:xfrm>
        </p:grpSpPr>
        <p:sp>
          <p:nvSpPr>
            <p:cNvPr id="29713" name="Text Box 17"/>
            <p:cNvSpPr txBox="1">
              <a:spLocks noChangeArrowheads="1"/>
            </p:cNvSpPr>
            <p:nvPr/>
          </p:nvSpPr>
          <p:spPr bwMode="auto">
            <a:xfrm>
              <a:off x="2880" y="2208"/>
              <a:ext cx="288" cy="246"/>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29714" name="Text Box 18"/>
            <p:cNvSpPr txBox="1">
              <a:spLocks noChangeArrowheads="1"/>
            </p:cNvSpPr>
            <p:nvPr/>
          </p:nvSpPr>
          <p:spPr bwMode="auto">
            <a:xfrm>
              <a:off x="2880" y="268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29715" name="Text Box 19"/>
            <p:cNvSpPr txBox="1">
              <a:spLocks noChangeArrowheads="1"/>
            </p:cNvSpPr>
            <p:nvPr/>
          </p:nvSpPr>
          <p:spPr bwMode="auto">
            <a:xfrm>
              <a:off x="2880" y="316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29716" name="Text Box 20"/>
            <p:cNvSpPr txBox="1">
              <a:spLocks noChangeArrowheads="1"/>
            </p:cNvSpPr>
            <p:nvPr/>
          </p:nvSpPr>
          <p:spPr bwMode="auto">
            <a:xfrm>
              <a:off x="2880" y="3696"/>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1536" name="AutoShape 21"/>
            <p:cNvCxnSpPr>
              <a:cxnSpLocks noChangeShapeType="1"/>
              <a:stCxn id="29713" idx="2"/>
              <a:endCxn id="29715" idx="1"/>
            </p:cNvCxnSpPr>
            <p:nvPr/>
          </p:nvCxnSpPr>
          <p:spPr bwMode="auto">
            <a:xfrm rot="5400000">
              <a:off x="2533" y="2801"/>
              <a:ext cx="838" cy="144"/>
            </a:xfrm>
            <a:prstGeom prst="curvedConnector4">
              <a:avLst>
                <a:gd name="adj1" fmla="val 42576"/>
                <a:gd name="adj2" fmla="val 20000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7" name="AutoShape 22"/>
            <p:cNvCxnSpPr>
              <a:cxnSpLocks noChangeShapeType="1"/>
              <a:stCxn id="29713" idx="2"/>
              <a:endCxn id="29714" idx="0"/>
            </p:cNvCxnSpPr>
            <p:nvPr/>
          </p:nvCxnSpPr>
          <p:spPr bwMode="auto">
            <a:xfrm>
              <a:off x="3024" y="2454"/>
              <a:ext cx="0" cy="234"/>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8" name="AutoShape 23"/>
            <p:cNvCxnSpPr>
              <a:cxnSpLocks noChangeShapeType="1"/>
              <a:stCxn id="29714" idx="2"/>
              <a:endCxn id="29716" idx="3"/>
            </p:cNvCxnSpPr>
            <p:nvPr/>
          </p:nvCxnSpPr>
          <p:spPr bwMode="auto">
            <a:xfrm rot="16200000" flipH="1">
              <a:off x="2656" y="3314"/>
              <a:ext cx="879" cy="144"/>
            </a:xfrm>
            <a:prstGeom prst="curvedConnector4">
              <a:avLst>
                <a:gd name="adj1" fmla="val 17065"/>
                <a:gd name="adj2" fmla="val 34444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9" name="AutoShape 24"/>
            <p:cNvCxnSpPr>
              <a:cxnSpLocks noChangeShapeType="1"/>
              <a:stCxn id="29715" idx="2"/>
              <a:endCxn id="29716" idx="0"/>
            </p:cNvCxnSpPr>
            <p:nvPr/>
          </p:nvCxnSpPr>
          <p:spPr bwMode="auto">
            <a:xfrm rot="5400000">
              <a:off x="2889" y="3561"/>
              <a:ext cx="270"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1540" name="Text Box 25"/>
            <p:cNvSpPr txBox="1">
              <a:spLocks noChangeArrowheads="1"/>
            </p:cNvSpPr>
            <p:nvPr/>
          </p:nvSpPr>
          <p:spPr bwMode="auto">
            <a:xfrm>
              <a:off x="2592" y="1920"/>
              <a:ext cx="105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b="1">
                  <a:latin typeface="Arial" panose="020B0604020202020204" pitchFamily="34" charset="0"/>
                  <a:ea typeface="新細明體" panose="02020500000000000000" pitchFamily="18" charset="-120"/>
                </a:rPr>
                <a:t>Default layout</a:t>
              </a:r>
              <a:endParaRPr lang="en-US" altLang="zh-TW" sz="2800" b="1">
                <a:latin typeface="Courier New" panose="02070309020205020404" pitchFamily="49" charset="0"/>
                <a:ea typeface="新細明體" panose="02020500000000000000" pitchFamily="18" charset="-120"/>
              </a:endParaRPr>
            </a:p>
          </p:txBody>
        </p:sp>
      </p:grpSp>
      <p:grpSp>
        <p:nvGrpSpPr>
          <p:cNvPr id="3" name="Group 26"/>
          <p:cNvGrpSpPr>
            <a:grpSpLocks/>
          </p:cNvGrpSpPr>
          <p:nvPr/>
        </p:nvGrpSpPr>
        <p:grpSpPr bwMode="auto">
          <a:xfrm>
            <a:off x="7696200" y="2895600"/>
            <a:ext cx="2209800" cy="3289300"/>
            <a:chOff x="3888" y="1920"/>
            <a:chExt cx="1392" cy="2025"/>
          </a:xfrm>
        </p:grpSpPr>
        <p:grpSp>
          <p:nvGrpSpPr>
            <p:cNvPr id="21522" name="Group 27"/>
            <p:cNvGrpSpPr>
              <a:grpSpLocks/>
            </p:cNvGrpSpPr>
            <p:nvPr/>
          </p:nvGrpSpPr>
          <p:grpSpPr bwMode="auto">
            <a:xfrm>
              <a:off x="4368" y="2208"/>
              <a:ext cx="288" cy="1737"/>
              <a:chOff x="4368" y="2208"/>
              <a:chExt cx="288" cy="1737"/>
            </a:xfrm>
          </p:grpSpPr>
          <p:sp>
            <p:nvSpPr>
              <p:cNvPr id="29724" name="Text Box 28"/>
              <p:cNvSpPr txBox="1">
                <a:spLocks noChangeArrowheads="1"/>
              </p:cNvSpPr>
              <p:nvPr/>
            </p:nvSpPr>
            <p:spPr bwMode="auto">
              <a:xfrm>
                <a:off x="4368" y="220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29725" name="Text Box 29"/>
              <p:cNvSpPr txBox="1">
                <a:spLocks noChangeArrowheads="1"/>
              </p:cNvSpPr>
              <p:nvPr/>
            </p:nvSpPr>
            <p:spPr bwMode="auto">
              <a:xfrm>
                <a:off x="4368" y="2689"/>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29726" name="Text Box 30"/>
              <p:cNvSpPr txBox="1">
                <a:spLocks noChangeArrowheads="1"/>
              </p:cNvSpPr>
              <p:nvPr/>
            </p:nvSpPr>
            <p:spPr bwMode="auto">
              <a:xfrm>
                <a:off x="4368" y="3696"/>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29727" name="Text Box 31"/>
              <p:cNvSpPr txBox="1">
                <a:spLocks noChangeArrowheads="1"/>
              </p:cNvSpPr>
              <p:nvPr/>
            </p:nvSpPr>
            <p:spPr bwMode="auto">
              <a:xfrm>
                <a:off x="4368" y="316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1528" name="AutoShape 32"/>
              <p:cNvCxnSpPr>
                <a:cxnSpLocks noChangeShapeType="1"/>
                <a:stCxn id="29724" idx="2"/>
                <a:endCxn id="29726" idx="1"/>
              </p:cNvCxnSpPr>
              <p:nvPr/>
            </p:nvCxnSpPr>
            <p:spPr bwMode="auto">
              <a:xfrm rot="5400000">
                <a:off x="3760" y="3074"/>
                <a:ext cx="1359" cy="144"/>
              </a:xfrm>
              <a:prstGeom prst="curvedConnector4">
                <a:avLst>
                  <a:gd name="adj1" fmla="val 11773"/>
                  <a:gd name="adj2" fmla="val 303472"/>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29" name="AutoShape 33"/>
              <p:cNvCxnSpPr>
                <a:cxnSpLocks noChangeShapeType="1"/>
                <a:stCxn id="29724" idx="2"/>
                <a:endCxn id="29725" idx="0"/>
              </p:cNvCxnSpPr>
              <p:nvPr/>
            </p:nvCxnSpPr>
            <p:spPr bwMode="auto">
              <a:xfrm rot="5400000">
                <a:off x="4401" y="257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0" name="AutoShape 34"/>
              <p:cNvCxnSpPr>
                <a:cxnSpLocks noChangeShapeType="1"/>
                <a:stCxn id="29725" idx="2"/>
                <a:endCxn id="29727" idx="0"/>
              </p:cNvCxnSpPr>
              <p:nvPr/>
            </p:nvCxnSpPr>
            <p:spPr bwMode="auto">
              <a:xfrm rot="5400000">
                <a:off x="4401" y="305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1" name="AutoShape 35"/>
              <p:cNvCxnSpPr>
                <a:cxnSpLocks noChangeShapeType="1"/>
                <a:stCxn id="29726" idx="0"/>
                <a:endCxn id="29727" idx="2"/>
              </p:cNvCxnSpPr>
              <p:nvPr/>
            </p:nvCxnSpPr>
            <p:spPr bwMode="auto">
              <a:xfrm rot="-5400000">
                <a:off x="4377" y="3561"/>
                <a:ext cx="270"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sp>
          <p:nvSpPr>
            <p:cNvPr id="21523" name="Text Box 36"/>
            <p:cNvSpPr txBox="1">
              <a:spLocks noChangeArrowheads="1"/>
            </p:cNvSpPr>
            <p:nvPr/>
          </p:nvSpPr>
          <p:spPr bwMode="auto">
            <a:xfrm>
              <a:off x="3888" y="1920"/>
              <a:ext cx="139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b="1">
                  <a:latin typeface="Arial" panose="020B0604020202020204" pitchFamily="34" charset="0"/>
                  <a:ea typeface="新細明體" panose="02020500000000000000" pitchFamily="18" charset="-120"/>
                </a:rPr>
                <a:t>Optimized layout</a:t>
              </a:r>
              <a:endParaRPr lang="en-US" altLang="zh-TW" sz="2800" b="1">
                <a:latin typeface="Courier New" panose="02070309020205020404" pitchFamily="49" charset="0"/>
                <a:ea typeface="新細明體" panose="02020500000000000000" pitchFamily="18" charset="-120"/>
              </a:endParaRPr>
            </a:p>
          </p:txBody>
        </p:sp>
      </p:grpSp>
      <p:sp>
        <p:nvSpPr>
          <p:cNvPr id="37"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38" name="TextBox 37"/>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46165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5901" y="710388"/>
            <a:ext cx="10131425" cy="1456267"/>
          </a:xfrm>
        </p:spPr>
        <p:txBody>
          <a:bodyPr/>
          <a:lstStyle/>
          <a:p>
            <a:pPr eaLnBrk="1" hangingPunct="1"/>
            <a:r>
              <a:rPr lang="en-US" altLang="zh-TW" b="1" dirty="0" smtClean="0">
                <a:ea typeface="新細明體" panose="02020500000000000000" pitchFamily="18" charset="-120"/>
              </a:rPr>
              <a:t>Block Layout</a:t>
            </a:r>
          </a:p>
        </p:txBody>
      </p:sp>
      <p:sp>
        <p:nvSpPr>
          <p:cNvPr id="21507" name="Text Box 3"/>
          <p:cNvSpPr txBox="1">
            <a:spLocks noChangeArrowheads="1"/>
          </p:cNvSpPr>
          <p:nvPr/>
        </p:nvSpPr>
        <p:spPr bwMode="auto">
          <a:xfrm>
            <a:off x="4737100" y="1793435"/>
            <a:ext cx="66294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2800" b="1" dirty="0">
                <a:latin typeface="Arial" panose="020B0604020202020204" pitchFamily="34" charset="0"/>
                <a:ea typeface="新細明體" panose="02020500000000000000" pitchFamily="18" charset="-120"/>
              </a:rPr>
              <a:t>Basic blocks are ordered so that most frequent path falls through.</a:t>
            </a:r>
          </a:p>
        </p:txBody>
      </p:sp>
      <p:sp>
        <p:nvSpPr>
          <p:cNvPr id="29700" name="Text Box 4"/>
          <p:cNvSpPr txBox="1">
            <a:spLocks noChangeArrowheads="1"/>
          </p:cNvSpPr>
          <p:nvPr/>
        </p:nvSpPr>
        <p:spPr bwMode="auto">
          <a:xfrm>
            <a:off x="3429000" y="3429001"/>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29701" name="Text Box 5"/>
          <p:cNvSpPr txBox="1">
            <a:spLocks noChangeArrowheads="1"/>
          </p:cNvSpPr>
          <p:nvPr/>
        </p:nvSpPr>
        <p:spPr bwMode="auto">
          <a:xfrm>
            <a:off x="4038600" y="43862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29702" name="Text Box 6"/>
          <p:cNvSpPr txBox="1">
            <a:spLocks noChangeArrowheads="1"/>
          </p:cNvSpPr>
          <p:nvPr/>
        </p:nvSpPr>
        <p:spPr bwMode="auto">
          <a:xfrm>
            <a:off x="2819400" y="43862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29703" name="Text Box 7"/>
          <p:cNvSpPr txBox="1">
            <a:spLocks noChangeArrowheads="1"/>
          </p:cNvSpPr>
          <p:nvPr/>
        </p:nvSpPr>
        <p:spPr bwMode="auto">
          <a:xfrm>
            <a:off x="3429000" y="534352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1512" name="AutoShape 8"/>
          <p:cNvCxnSpPr>
            <a:cxnSpLocks noChangeShapeType="1"/>
            <a:stCxn id="29700" idx="2"/>
            <a:endCxn id="29702" idx="0"/>
          </p:cNvCxnSpPr>
          <p:nvPr/>
        </p:nvCxnSpPr>
        <p:spPr bwMode="auto">
          <a:xfrm rot="5400000">
            <a:off x="3076575" y="38052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13" name="AutoShape 9"/>
          <p:cNvCxnSpPr>
            <a:cxnSpLocks noChangeShapeType="1"/>
            <a:stCxn id="29700" idx="2"/>
            <a:endCxn id="29701" idx="0"/>
          </p:cNvCxnSpPr>
          <p:nvPr/>
        </p:nvCxnSpPr>
        <p:spPr bwMode="auto">
          <a:xfrm rot="16200000" flipH="1">
            <a:off x="3686175" y="38052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14" name="AutoShape 10"/>
          <p:cNvCxnSpPr>
            <a:cxnSpLocks noChangeShapeType="1"/>
            <a:stCxn id="29702" idx="2"/>
            <a:endCxn id="29703" idx="0"/>
          </p:cNvCxnSpPr>
          <p:nvPr/>
        </p:nvCxnSpPr>
        <p:spPr bwMode="auto">
          <a:xfrm rot="16200000" flipH="1">
            <a:off x="3076575" y="4762500"/>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15" name="AutoShape 11"/>
          <p:cNvCxnSpPr>
            <a:cxnSpLocks noChangeShapeType="1"/>
            <a:stCxn id="29701" idx="2"/>
            <a:endCxn id="29703" idx="0"/>
          </p:cNvCxnSpPr>
          <p:nvPr/>
        </p:nvCxnSpPr>
        <p:spPr bwMode="auto">
          <a:xfrm rot="5400000">
            <a:off x="3686175" y="4762500"/>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1516" name="Text Box 12"/>
          <p:cNvSpPr txBox="1">
            <a:spLocks noChangeArrowheads="1"/>
          </p:cNvSpPr>
          <p:nvPr/>
        </p:nvSpPr>
        <p:spPr bwMode="auto">
          <a:xfrm>
            <a:off x="2743200" y="3827463"/>
            <a:ext cx="533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1517" name="Text Box 13"/>
          <p:cNvSpPr txBox="1">
            <a:spLocks noChangeArrowheads="1"/>
          </p:cNvSpPr>
          <p:nvPr/>
        </p:nvSpPr>
        <p:spPr bwMode="auto">
          <a:xfrm>
            <a:off x="2743200" y="502443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1518" name="Text Box 14"/>
          <p:cNvSpPr txBox="1">
            <a:spLocks noChangeArrowheads="1"/>
          </p:cNvSpPr>
          <p:nvPr/>
        </p:nvSpPr>
        <p:spPr bwMode="auto">
          <a:xfrm>
            <a:off x="4114800" y="38401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a:t>
            </a:r>
          </a:p>
        </p:txBody>
      </p:sp>
      <p:sp>
        <p:nvSpPr>
          <p:cNvPr id="21519" name="Text Box 15"/>
          <p:cNvSpPr txBox="1">
            <a:spLocks noChangeArrowheads="1"/>
          </p:cNvSpPr>
          <p:nvPr/>
        </p:nvSpPr>
        <p:spPr bwMode="auto">
          <a:xfrm>
            <a:off x="4114800" y="50593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a:t>
            </a:r>
          </a:p>
        </p:txBody>
      </p:sp>
      <p:grpSp>
        <p:nvGrpSpPr>
          <p:cNvPr id="21520" name="Group 16"/>
          <p:cNvGrpSpPr>
            <a:grpSpLocks/>
          </p:cNvGrpSpPr>
          <p:nvPr/>
        </p:nvGrpSpPr>
        <p:grpSpPr bwMode="auto">
          <a:xfrm>
            <a:off x="5638800" y="2895600"/>
            <a:ext cx="1676400" cy="3289300"/>
            <a:chOff x="2592" y="1920"/>
            <a:chExt cx="1056" cy="2025"/>
          </a:xfrm>
        </p:grpSpPr>
        <p:sp>
          <p:nvSpPr>
            <p:cNvPr id="29713" name="Text Box 17"/>
            <p:cNvSpPr txBox="1">
              <a:spLocks noChangeArrowheads="1"/>
            </p:cNvSpPr>
            <p:nvPr/>
          </p:nvSpPr>
          <p:spPr bwMode="auto">
            <a:xfrm>
              <a:off x="2880" y="2208"/>
              <a:ext cx="288" cy="246"/>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29714" name="Text Box 18"/>
            <p:cNvSpPr txBox="1">
              <a:spLocks noChangeArrowheads="1"/>
            </p:cNvSpPr>
            <p:nvPr/>
          </p:nvSpPr>
          <p:spPr bwMode="auto">
            <a:xfrm>
              <a:off x="2880" y="268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29715" name="Text Box 19"/>
            <p:cNvSpPr txBox="1">
              <a:spLocks noChangeArrowheads="1"/>
            </p:cNvSpPr>
            <p:nvPr/>
          </p:nvSpPr>
          <p:spPr bwMode="auto">
            <a:xfrm>
              <a:off x="2880" y="316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29716" name="Text Box 20"/>
            <p:cNvSpPr txBox="1">
              <a:spLocks noChangeArrowheads="1"/>
            </p:cNvSpPr>
            <p:nvPr/>
          </p:nvSpPr>
          <p:spPr bwMode="auto">
            <a:xfrm>
              <a:off x="2880" y="3696"/>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1536" name="AutoShape 21"/>
            <p:cNvCxnSpPr>
              <a:cxnSpLocks noChangeShapeType="1"/>
              <a:stCxn id="29713" idx="2"/>
              <a:endCxn id="29715" idx="1"/>
            </p:cNvCxnSpPr>
            <p:nvPr/>
          </p:nvCxnSpPr>
          <p:spPr bwMode="auto">
            <a:xfrm rot="5400000">
              <a:off x="2533" y="2801"/>
              <a:ext cx="838" cy="144"/>
            </a:xfrm>
            <a:prstGeom prst="curvedConnector4">
              <a:avLst>
                <a:gd name="adj1" fmla="val 42576"/>
                <a:gd name="adj2" fmla="val 20000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7" name="AutoShape 22"/>
            <p:cNvCxnSpPr>
              <a:cxnSpLocks noChangeShapeType="1"/>
              <a:stCxn id="29713" idx="2"/>
              <a:endCxn id="29714" idx="0"/>
            </p:cNvCxnSpPr>
            <p:nvPr/>
          </p:nvCxnSpPr>
          <p:spPr bwMode="auto">
            <a:xfrm>
              <a:off x="3024" y="2454"/>
              <a:ext cx="0" cy="234"/>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8" name="AutoShape 23"/>
            <p:cNvCxnSpPr>
              <a:cxnSpLocks noChangeShapeType="1"/>
              <a:stCxn id="29714" idx="2"/>
              <a:endCxn id="29716" idx="3"/>
            </p:cNvCxnSpPr>
            <p:nvPr/>
          </p:nvCxnSpPr>
          <p:spPr bwMode="auto">
            <a:xfrm rot="16200000" flipH="1">
              <a:off x="2656" y="3314"/>
              <a:ext cx="879" cy="144"/>
            </a:xfrm>
            <a:prstGeom prst="curvedConnector4">
              <a:avLst>
                <a:gd name="adj1" fmla="val 17065"/>
                <a:gd name="adj2" fmla="val 34444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9" name="AutoShape 24"/>
            <p:cNvCxnSpPr>
              <a:cxnSpLocks noChangeShapeType="1"/>
              <a:stCxn id="29715" idx="2"/>
              <a:endCxn id="29716" idx="0"/>
            </p:cNvCxnSpPr>
            <p:nvPr/>
          </p:nvCxnSpPr>
          <p:spPr bwMode="auto">
            <a:xfrm rot="5400000">
              <a:off x="2889" y="3561"/>
              <a:ext cx="270"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1540" name="Text Box 25"/>
            <p:cNvSpPr txBox="1">
              <a:spLocks noChangeArrowheads="1"/>
            </p:cNvSpPr>
            <p:nvPr/>
          </p:nvSpPr>
          <p:spPr bwMode="auto">
            <a:xfrm>
              <a:off x="2592" y="1920"/>
              <a:ext cx="1056"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b="1">
                  <a:latin typeface="Arial" panose="020B0604020202020204" pitchFamily="34" charset="0"/>
                  <a:ea typeface="新細明體" panose="02020500000000000000" pitchFamily="18" charset="-120"/>
                </a:rPr>
                <a:t>Default layout</a:t>
              </a:r>
              <a:endParaRPr lang="en-US" altLang="zh-TW" sz="2800" b="1">
                <a:latin typeface="Courier New" panose="02070309020205020404" pitchFamily="49" charset="0"/>
                <a:ea typeface="新細明體" panose="02020500000000000000" pitchFamily="18" charset="-120"/>
              </a:endParaRPr>
            </a:p>
          </p:txBody>
        </p:sp>
      </p:grpSp>
      <p:grpSp>
        <p:nvGrpSpPr>
          <p:cNvPr id="3" name="Group 26"/>
          <p:cNvGrpSpPr>
            <a:grpSpLocks/>
          </p:cNvGrpSpPr>
          <p:nvPr/>
        </p:nvGrpSpPr>
        <p:grpSpPr bwMode="auto">
          <a:xfrm>
            <a:off x="7696200" y="2895600"/>
            <a:ext cx="2209800" cy="3289300"/>
            <a:chOff x="3888" y="1920"/>
            <a:chExt cx="1392" cy="2025"/>
          </a:xfrm>
        </p:grpSpPr>
        <p:grpSp>
          <p:nvGrpSpPr>
            <p:cNvPr id="21522" name="Group 27"/>
            <p:cNvGrpSpPr>
              <a:grpSpLocks/>
            </p:cNvGrpSpPr>
            <p:nvPr/>
          </p:nvGrpSpPr>
          <p:grpSpPr bwMode="auto">
            <a:xfrm>
              <a:off x="4368" y="2208"/>
              <a:ext cx="288" cy="1737"/>
              <a:chOff x="4368" y="2208"/>
              <a:chExt cx="288" cy="1737"/>
            </a:xfrm>
          </p:grpSpPr>
          <p:sp>
            <p:nvSpPr>
              <p:cNvPr id="29724" name="Text Box 28"/>
              <p:cNvSpPr txBox="1">
                <a:spLocks noChangeArrowheads="1"/>
              </p:cNvSpPr>
              <p:nvPr/>
            </p:nvSpPr>
            <p:spPr bwMode="auto">
              <a:xfrm>
                <a:off x="4368" y="220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29725" name="Text Box 29"/>
              <p:cNvSpPr txBox="1">
                <a:spLocks noChangeArrowheads="1"/>
              </p:cNvSpPr>
              <p:nvPr/>
            </p:nvSpPr>
            <p:spPr bwMode="auto">
              <a:xfrm>
                <a:off x="4368" y="2689"/>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29726" name="Text Box 30"/>
              <p:cNvSpPr txBox="1">
                <a:spLocks noChangeArrowheads="1"/>
              </p:cNvSpPr>
              <p:nvPr/>
            </p:nvSpPr>
            <p:spPr bwMode="auto">
              <a:xfrm>
                <a:off x="4368" y="3696"/>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29727" name="Text Box 31"/>
              <p:cNvSpPr txBox="1">
                <a:spLocks noChangeArrowheads="1"/>
              </p:cNvSpPr>
              <p:nvPr/>
            </p:nvSpPr>
            <p:spPr bwMode="auto">
              <a:xfrm>
                <a:off x="4368" y="3168"/>
                <a:ext cx="288" cy="249"/>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1528" name="AutoShape 32"/>
              <p:cNvCxnSpPr>
                <a:cxnSpLocks noChangeShapeType="1"/>
                <a:stCxn id="29724" idx="2"/>
                <a:endCxn id="29726" idx="1"/>
              </p:cNvCxnSpPr>
              <p:nvPr/>
            </p:nvCxnSpPr>
            <p:spPr bwMode="auto">
              <a:xfrm rot="5400000">
                <a:off x="3760" y="3074"/>
                <a:ext cx="1359" cy="144"/>
              </a:xfrm>
              <a:prstGeom prst="curvedConnector4">
                <a:avLst>
                  <a:gd name="adj1" fmla="val 11773"/>
                  <a:gd name="adj2" fmla="val 303472"/>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29" name="AutoShape 33"/>
              <p:cNvCxnSpPr>
                <a:cxnSpLocks noChangeShapeType="1"/>
                <a:stCxn id="29724" idx="2"/>
                <a:endCxn id="29725" idx="0"/>
              </p:cNvCxnSpPr>
              <p:nvPr/>
            </p:nvCxnSpPr>
            <p:spPr bwMode="auto">
              <a:xfrm rot="5400000">
                <a:off x="4401" y="257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0" name="AutoShape 34"/>
              <p:cNvCxnSpPr>
                <a:cxnSpLocks noChangeShapeType="1"/>
                <a:stCxn id="29725" idx="2"/>
                <a:endCxn id="29727" idx="0"/>
              </p:cNvCxnSpPr>
              <p:nvPr/>
            </p:nvCxnSpPr>
            <p:spPr bwMode="auto">
              <a:xfrm rot="5400000">
                <a:off x="4401" y="305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1531" name="AutoShape 35"/>
              <p:cNvCxnSpPr>
                <a:cxnSpLocks noChangeShapeType="1"/>
                <a:stCxn id="29726" idx="0"/>
                <a:endCxn id="29727" idx="2"/>
              </p:cNvCxnSpPr>
              <p:nvPr/>
            </p:nvCxnSpPr>
            <p:spPr bwMode="auto">
              <a:xfrm rot="-5400000">
                <a:off x="4377" y="3561"/>
                <a:ext cx="270"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sp>
          <p:nvSpPr>
            <p:cNvPr id="21523" name="Text Box 36"/>
            <p:cNvSpPr txBox="1">
              <a:spLocks noChangeArrowheads="1"/>
            </p:cNvSpPr>
            <p:nvPr/>
          </p:nvSpPr>
          <p:spPr bwMode="auto">
            <a:xfrm>
              <a:off x="3888" y="1920"/>
              <a:ext cx="139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b="1">
                  <a:latin typeface="Arial" panose="020B0604020202020204" pitchFamily="34" charset="0"/>
                  <a:ea typeface="新細明體" panose="02020500000000000000" pitchFamily="18" charset="-120"/>
                </a:rPr>
                <a:t>Optimized layout</a:t>
              </a:r>
              <a:endParaRPr lang="en-US" altLang="zh-TW" sz="2800" b="1">
                <a:latin typeface="Courier New" panose="02070309020205020404" pitchFamily="49" charset="0"/>
                <a:ea typeface="新細明體" panose="02020500000000000000" pitchFamily="18" charset="-120"/>
              </a:endParaRPr>
            </a:p>
          </p:txBody>
        </p:sp>
      </p:grpSp>
      <p:sp>
        <p:nvSpPr>
          <p:cNvPr id="37"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38" name="TextBox 37"/>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
        <p:nvSpPr>
          <p:cNvPr id="2" name="TextBox 1"/>
          <p:cNvSpPr txBox="1"/>
          <p:nvPr/>
        </p:nvSpPr>
        <p:spPr>
          <a:xfrm>
            <a:off x="5918200" y="6325170"/>
            <a:ext cx="3225307" cy="369332"/>
          </a:xfrm>
          <a:prstGeom prst="rect">
            <a:avLst/>
          </a:prstGeom>
          <a:noFill/>
        </p:spPr>
        <p:txBody>
          <a:bodyPr wrap="none" rtlCol="0">
            <a:spAutoFit/>
          </a:bodyPr>
          <a:lstStyle/>
          <a:p>
            <a:r>
              <a:rPr lang="en-US" dirty="0" smtClean="0"/>
              <a:t>Better Instruction Cache Locality</a:t>
            </a:r>
            <a:endParaRPr lang="en-US" dirty="0"/>
          </a:p>
        </p:txBody>
      </p:sp>
      <p:sp>
        <p:nvSpPr>
          <p:cNvPr id="4" name="5-Point Star 3"/>
          <p:cNvSpPr/>
          <p:nvPr/>
        </p:nvSpPr>
        <p:spPr>
          <a:xfrm>
            <a:off x="5372100" y="6266934"/>
            <a:ext cx="533400" cy="42756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635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486400" y="2743200"/>
            <a:ext cx="1752600" cy="30480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sp>
        <p:nvSpPr>
          <p:cNvPr id="22531" name="Rectangle 3"/>
          <p:cNvSpPr>
            <a:spLocks noGrp="1" noChangeArrowheads="1"/>
          </p:cNvSpPr>
          <p:nvPr>
            <p:ph type="title"/>
          </p:nvPr>
        </p:nvSpPr>
        <p:spPr>
          <a:xfrm>
            <a:off x="178593" y="987936"/>
            <a:ext cx="8393113" cy="615950"/>
          </a:xfrm>
        </p:spPr>
        <p:txBody>
          <a:bodyPr>
            <a:normAutofit fontScale="90000"/>
          </a:bodyPr>
          <a:lstStyle/>
          <a:p>
            <a:pPr eaLnBrk="1" hangingPunct="1"/>
            <a:r>
              <a:rPr lang="en-US" altLang="zh-TW" sz="4000" dirty="0">
                <a:ea typeface="新細明體" panose="02020500000000000000" pitchFamily="18" charset="-120"/>
              </a:rPr>
              <a:t>Live and </a:t>
            </a:r>
            <a:r>
              <a:rPr lang="en-US" altLang="zh-TW" sz="4000" dirty="0" smtClean="0">
                <a:ea typeface="新細明體" panose="02020500000000000000" pitchFamily="18" charset="-120"/>
              </a:rPr>
              <a:t>PGO Dead </a:t>
            </a:r>
            <a:r>
              <a:rPr lang="en-US" altLang="zh-TW" sz="4000" dirty="0">
                <a:ea typeface="新細明體" panose="02020500000000000000" pitchFamily="18" charset="-120"/>
              </a:rPr>
              <a:t>Code Separation</a:t>
            </a:r>
          </a:p>
        </p:txBody>
      </p:sp>
      <p:cxnSp>
        <p:nvCxnSpPr>
          <p:cNvPr id="22532" name="AutoShape 4"/>
          <p:cNvCxnSpPr>
            <a:cxnSpLocks noChangeShapeType="1"/>
            <a:stCxn id="31776" idx="2"/>
            <a:endCxn id="31778" idx="0"/>
          </p:cNvCxnSpPr>
          <p:nvPr/>
        </p:nvCxnSpPr>
        <p:spPr bwMode="auto">
          <a:xfrm rot="5400000">
            <a:off x="3076575" y="33480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33" name="AutoShape 5"/>
          <p:cNvCxnSpPr>
            <a:cxnSpLocks noChangeShapeType="1"/>
            <a:stCxn id="31776" idx="2"/>
            <a:endCxn id="31777" idx="0"/>
          </p:cNvCxnSpPr>
          <p:nvPr/>
        </p:nvCxnSpPr>
        <p:spPr bwMode="auto">
          <a:xfrm rot="16200000" flipH="1">
            <a:off x="3686175" y="33480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34" name="AutoShape 6"/>
          <p:cNvCxnSpPr>
            <a:cxnSpLocks noChangeShapeType="1"/>
            <a:stCxn id="31778" idx="2"/>
            <a:endCxn id="31779" idx="0"/>
          </p:cNvCxnSpPr>
          <p:nvPr/>
        </p:nvCxnSpPr>
        <p:spPr bwMode="auto">
          <a:xfrm rot="16200000" flipH="1">
            <a:off x="3076575" y="4305300"/>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35" name="AutoShape 7"/>
          <p:cNvCxnSpPr>
            <a:cxnSpLocks noChangeShapeType="1"/>
            <a:stCxn id="31777" idx="2"/>
            <a:endCxn id="31779" idx="0"/>
          </p:cNvCxnSpPr>
          <p:nvPr/>
        </p:nvCxnSpPr>
        <p:spPr bwMode="auto">
          <a:xfrm rot="5400000">
            <a:off x="3686175" y="4305300"/>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1512" name="Text Box 8"/>
          <p:cNvSpPr txBox="1">
            <a:spLocks noChangeArrowheads="1"/>
          </p:cNvSpPr>
          <p:nvPr/>
        </p:nvSpPr>
        <p:spPr bwMode="auto">
          <a:xfrm>
            <a:off x="178593" y="1664211"/>
            <a:ext cx="8788400" cy="46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marL="457200" indent="-457200">
              <a:spcBef>
                <a:spcPct val="50000"/>
              </a:spcBef>
              <a:buFont typeface="Arial" pitchFamily="34" charset="0"/>
              <a:buChar char="•"/>
              <a:defRPr/>
            </a:pPr>
            <a:r>
              <a:rPr lang="en-US" altLang="zh-TW" sz="2400" dirty="0">
                <a:latin typeface="+mj-lt"/>
                <a:ea typeface="新細明體" charset="-120"/>
              </a:rPr>
              <a:t>Dead functions/blocks are placed in a special section</a:t>
            </a:r>
            <a:r>
              <a:rPr lang="en-US" altLang="zh-TW" sz="2400" dirty="0" smtClean="0">
                <a:latin typeface="+mj-lt"/>
                <a:ea typeface="新細明體" charset="-120"/>
              </a:rPr>
              <a:t>.</a:t>
            </a:r>
            <a:endParaRPr lang="en-US" altLang="zh-TW" sz="2400" dirty="0">
              <a:latin typeface="+mj-lt"/>
              <a:ea typeface="新細明體" charset="-120"/>
            </a:endParaRPr>
          </a:p>
        </p:txBody>
      </p:sp>
      <p:grpSp>
        <p:nvGrpSpPr>
          <p:cNvPr id="22537" name="Group 9"/>
          <p:cNvGrpSpPr>
            <a:grpSpLocks/>
          </p:cNvGrpSpPr>
          <p:nvPr/>
        </p:nvGrpSpPr>
        <p:grpSpPr bwMode="auto">
          <a:xfrm>
            <a:off x="5638800" y="2438401"/>
            <a:ext cx="1676400" cy="3224213"/>
            <a:chOff x="2592" y="1920"/>
            <a:chExt cx="1056" cy="2031"/>
          </a:xfrm>
        </p:grpSpPr>
        <p:sp>
          <p:nvSpPr>
            <p:cNvPr id="31754" name="Text Box 10"/>
            <p:cNvSpPr txBox="1">
              <a:spLocks noChangeArrowheads="1"/>
            </p:cNvSpPr>
            <p:nvPr/>
          </p:nvSpPr>
          <p:spPr bwMode="auto">
            <a:xfrm>
              <a:off x="2880" y="2208"/>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31755" name="Text Box 11"/>
            <p:cNvSpPr txBox="1">
              <a:spLocks noChangeArrowheads="1"/>
            </p:cNvSpPr>
            <p:nvPr/>
          </p:nvSpPr>
          <p:spPr bwMode="auto">
            <a:xfrm>
              <a:off x="2880" y="2688"/>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31756" name="Text Box 12"/>
            <p:cNvSpPr txBox="1">
              <a:spLocks noChangeArrowheads="1"/>
            </p:cNvSpPr>
            <p:nvPr/>
          </p:nvSpPr>
          <p:spPr bwMode="auto">
            <a:xfrm>
              <a:off x="2880" y="3168"/>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31757" name="Text Box 13"/>
            <p:cNvSpPr txBox="1">
              <a:spLocks noChangeArrowheads="1"/>
            </p:cNvSpPr>
            <p:nvPr/>
          </p:nvSpPr>
          <p:spPr bwMode="auto">
            <a:xfrm>
              <a:off x="2880" y="3696"/>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2564" name="AutoShape 14"/>
            <p:cNvCxnSpPr>
              <a:cxnSpLocks noChangeShapeType="1"/>
              <a:stCxn id="31754" idx="2"/>
              <a:endCxn id="31756" idx="1"/>
            </p:cNvCxnSpPr>
            <p:nvPr/>
          </p:nvCxnSpPr>
          <p:spPr bwMode="auto">
            <a:xfrm rot="5400000">
              <a:off x="2536" y="2810"/>
              <a:ext cx="831" cy="144"/>
            </a:xfrm>
            <a:prstGeom prst="curvedConnector4">
              <a:avLst>
                <a:gd name="adj1" fmla="val 15282"/>
                <a:gd name="adj2" fmla="val 33750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65" name="AutoShape 15"/>
            <p:cNvCxnSpPr>
              <a:cxnSpLocks noChangeShapeType="1"/>
              <a:stCxn id="31754" idx="2"/>
              <a:endCxn id="31755" idx="0"/>
            </p:cNvCxnSpPr>
            <p:nvPr/>
          </p:nvCxnSpPr>
          <p:spPr bwMode="auto">
            <a:xfrm rot="5400000">
              <a:off x="2913" y="257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66" name="AutoShape 16"/>
            <p:cNvCxnSpPr>
              <a:cxnSpLocks noChangeShapeType="1"/>
              <a:stCxn id="31755" idx="2"/>
              <a:endCxn id="31757" idx="3"/>
            </p:cNvCxnSpPr>
            <p:nvPr/>
          </p:nvCxnSpPr>
          <p:spPr bwMode="auto">
            <a:xfrm rot="16200000" flipH="1">
              <a:off x="2656" y="3314"/>
              <a:ext cx="879" cy="144"/>
            </a:xfrm>
            <a:prstGeom prst="curvedConnector4">
              <a:avLst>
                <a:gd name="adj1" fmla="val 17065"/>
                <a:gd name="adj2" fmla="val 34444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67" name="AutoShape 17"/>
            <p:cNvCxnSpPr>
              <a:cxnSpLocks noChangeShapeType="1"/>
              <a:stCxn id="31756" idx="2"/>
              <a:endCxn id="31757" idx="0"/>
            </p:cNvCxnSpPr>
            <p:nvPr/>
          </p:nvCxnSpPr>
          <p:spPr bwMode="auto">
            <a:xfrm rot="5400000">
              <a:off x="2889" y="3561"/>
              <a:ext cx="270"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22568" name="Text Box 18"/>
            <p:cNvSpPr txBox="1">
              <a:spLocks noChangeArrowheads="1"/>
            </p:cNvSpPr>
            <p:nvPr/>
          </p:nvSpPr>
          <p:spPr bwMode="auto">
            <a:xfrm>
              <a:off x="2592" y="1920"/>
              <a:ext cx="10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b="1">
                  <a:latin typeface="Arial" panose="020B0604020202020204" pitchFamily="34" charset="0"/>
                  <a:ea typeface="新細明體" panose="02020500000000000000" pitchFamily="18" charset="-120"/>
                </a:rPr>
                <a:t>Default layout</a:t>
              </a:r>
              <a:endParaRPr lang="en-US" altLang="zh-TW" sz="2800" b="1">
                <a:latin typeface="Courier New" panose="02070309020205020404" pitchFamily="49" charset="0"/>
                <a:ea typeface="新細明體" panose="02020500000000000000" pitchFamily="18" charset="-120"/>
              </a:endParaRPr>
            </a:p>
          </p:txBody>
        </p:sp>
      </p:grpSp>
      <p:grpSp>
        <p:nvGrpSpPr>
          <p:cNvPr id="3" name="Group 19"/>
          <p:cNvGrpSpPr>
            <a:grpSpLocks/>
          </p:cNvGrpSpPr>
          <p:nvPr/>
        </p:nvGrpSpPr>
        <p:grpSpPr bwMode="auto">
          <a:xfrm>
            <a:off x="7772400" y="2438400"/>
            <a:ext cx="2209800" cy="3352800"/>
            <a:chOff x="3936" y="1776"/>
            <a:chExt cx="1392" cy="2112"/>
          </a:xfrm>
        </p:grpSpPr>
        <p:sp>
          <p:nvSpPr>
            <p:cNvPr id="31764" name="Rectangle 20"/>
            <p:cNvSpPr>
              <a:spLocks noChangeArrowheads="1"/>
            </p:cNvSpPr>
            <p:nvPr/>
          </p:nvSpPr>
          <p:spPr bwMode="auto">
            <a:xfrm>
              <a:off x="3984" y="3456"/>
              <a:ext cx="1056" cy="432"/>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sp>
          <p:nvSpPr>
            <p:cNvPr id="31765" name="Rectangle 21"/>
            <p:cNvSpPr>
              <a:spLocks noChangeArrowheads="1"/>
            </p:cNvSpPr>
            <p:nvPr/>
          </p:nvSpPr>
          <p:spPr bwMode="auto">
            <a:xfrm>
              <a:off x="3984" y="1968"/>
              <a:ext cx="1056" cy="144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12700" cap="sq">
              <a:solidFill>
                <a:schemeClr val="tx1"/>
              </a:solidFill>
              <a:miter lim="800000"/>
              <a:headEnd type="none" w="sm" len="sm"/>
              <a:tailEnd type="none" w="sm" len="sm"/>
            </a:ln>
            <a:effectLst/>
            <a:extLst/>
          </p:spPr>
          <p:txBody>
            <a:bodyPr wrap="none" anchor="ctr"/>
            <a:lstStyle/>
            <a:p>
              <a:pPr>
                <a:defRPr/>
              </a:pPr>
              <a:endParaRPr lang="zh-TW" altLang="zh-TW">
                <a:ea typeface="新細明體" charset="-120"/>
              </a:endParaRPr>
            </a:p>
          </p:txBody>
        </p:sp>
        <p:grpSp>
          <p:nvGrpSpPr>
            <p:cNvPr id="22550" name="Group 22"/>
            <p:cNvGrpSpPr>
              <a:grpSpLocks/>
            </p:cNvGrpSpPr>
            <p:nvPr/>
          </p:nvGrpSpPr>
          <p:grpSpPr bwMode="auto">
            <a:xfrm>
              <a:off x="4368" y="2064"/>
              <a:ext cx="288" cy="1743"/>
              <a:chOff x="4368" y="2208"/>
              <a:chExt cx="288" cy="1743"/>
            </a:xfrm>
          </p:grpSpPr>
          <p:sp>
            <p:nvSpPr>
              <p:cNvPr id="31767" name="Text Box 23"/>
              <p:cNvSpPr txBox="1">
                <a:spLocks noChangeArrowheads="1"/>
              </p:cNvSpPr>
              <p:nvPr/>
            </p:nvSpPr>
            <p:spPr bwMode="auto">
              <a:xfrm>
                <a:off x="4368" y="2208"/>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A</a:t>
                </a:r>
              </a:p>
            </p:txBody>
          </p:sp>
          <p:sp>
            <p:nvSpPr>
              <p:cNvPr id="31768" name="Text Box 24"/>
              <p:cNvSpPr txBox="1">
                <a:spLocks noChangeArrowheads="1"/>
              </p:cNvSpPr>
              <p:nvPr/>
            </p:nvSpPr>
            <p:spPr bwMode="auto">
              <a:xfrm>
                <a:off x="4368" y="2688"/>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31769" name="Text Box 25"/>
              <p:cNvSpPr txBox="1">
                <a:spLocks noChangeArrowheads="1"/>
              </p:cNvSpPr>
              <p:nvPr/>
            </p:nvSpPr>
            <p:spPr bwMode="auto">
              <a:xfrm>
                <a:off x="4368" y="3696"/>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C</a:t>
                </a:r>
              </a:p>
            </p:txBody>
          </p:sp>
          <p:sp>
            <p:nvSpPr>
              <p:cNvPr id="31770" name="Text Box 26"/>
              <p:cNvSpPr txBox="1">
                <a:spLocks noChangeArrowheads="1"/>
              </p:cNvSpPr>
              <p:nvPr/>
            </p:nvSpPr>
            <p:spPr bwMode="auto">
              <a:xfrm>
                <a:off x="4368" y="3168"/>
                <a:ext cx="288" cy="255"/>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D</a:t>
                </a:r>
              </a:p>
            </p:txBody>
          </p:sp>
          <p:cxnSp>
            <p:nvCxnSpPr>
              <p:cNvPr id="22556" name="AutoShape 27"/>
              <p:cNvCxnSpPr>
                <a:cxnSpLocks noChangeShapeType="1"/>
                <a:stCxn id="31767" idx="2"/>
                <a:endCxn id="31769" idx="1"/>
              </p:cNvCxnSpPr>
              <p:nvPr/>
            </p:nvCxnSpPr>
            <p:spPr bwMode="auto">
              <a:xfrm rot="5400000">
                <a:off x="3760" y="3074"/>
                <a:ext cx="1359" cy="144"/>
              </a:xfrm>
              <a:prstGeom prst="curvedConnector4">
                <a:avLst>
                  <a:gd name="adj1" fmla="val 11773"/>
                  <a:gd name="adj2" fmla="val 303472"/>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57" name="AutoShape 28"/>
              <p:cNvCxnSpPr>
                <a:cxnSpLocks noChangeShapeType="1"/>
                <a:stCxn id="31767" idx="2"/>
                <a:endCxn id="31768" idx="0"/>
              </p:cNvCxnSpPr>
              <p:nvPr/>
            </p:nvCxnSpPr>
            <p:spPr bwMode="auto">
              <a:xfrm rot="5400000">
                <a:off x="4401" y="257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58" name="AutoShape 29"/>
              <p:cNvCxnSpPr>
                <a:cxnSpLocks noChangeShapeType="1"/>
                <a:stCxn id="31768" idx="2"/>
                <a:endCxn id="31770" idx="0"/>
              </p:cNvCxnSpPr>
              <p:nvPr/>
            </p:nvCxnSpPr>
            <p:spPr bwMode="auto">
              <a:xfrm rot="5400000">
                <a:off x="4401" y="3057"/>
                <a:ext cx="222"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2559" name="AutoShape 30"/>
              <p:cNvCxnSpPr>
                <a:cxnSpLocks noChangeShapeType="1"/>
                <a:stCxn id="31769" idx="0"/>
                <a:endCxn id="31770" idx="2"/>
              </p:cNvCxnSpPr>
              <p:nvPr/>
            </p:nvCxnSpPr>
            <p:spPr bwMode="auto">
              <a:xfrm rot="-5400000">
                <a:off x="4377" y="3561"/>
                <a:ext cx="270" cy="0"/>
              </a:xfrm>
              <a:prstGeom prst="straightConnector1">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grpSp>
        <p:sp>
          <p:nvSpPr>
            <p:cNvPr id="22551" name="Text Box 31"/>
            <p:cNvSpPr txBox="1">
              <a:spLocks noChangeArrowheads="1"/>
            </p:cNvSpPr>
            <p:nvPr/>
          </p:nvSpPr>
          <p:spPr bwMode="auto">
            <a:xfrm>
              <a:off x="3936" y="1776"/>
              <a:ext cx="13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b="1">
                  <a:latin typeface="Arial" panose="020B0604020202020204" pitchFamily="34" charset="0"/>
                  <a:ea typeface="新細明體" panose="02020500000000000000" pitchFamily="18" charset="-120"/>
                </a:rPr>
                <a:t>Optimized layout</a:t>
              </a:r>
              <a:endParaRPr lang="en-US" altLang="zh-TW" sz="2800" b="1">
                <a:latin typeface="Courier New" panose="02070309020205020404" pitchFamily="49" charset="0"/>
                <a:ea typeface="新細明體" panose="02020500000000000000" pitchFamily="18" charset="-120"/>
              </a:endParaRPr>
            </a:p>
          </p:txBody>
        </p:sp>
      </p:grpSp>
      <p:sp>
        <p:nvSpPr>
          <p:cNvPr id="31776" name="Text Box 32"/>
          <p:cNvSpPr txBox="1">
            <a:spLocks noChangeArrowheads="1"/>
          </p:cNvSpPr>
          <p:nvPr/>
        </p:nvSpPr>
        <p:spPr bwMode="auto">
          <a:xfrm>
            <a:off x="3429000" y="2971801"/>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A</a:t>
            </a:r>
          </a:p>
        </p:txBody>
      </p:sp>
      <p:sp>
        <p:nvSpPr>
          <p:cNvPr id="31777" name="Text Box 33"/>
          <p:cNvSpPr txBox="1">
            <a:spLocks noChangeArrowheads="1"/>
          </p:cNvSpPr>
          <p:nvPr/>
        </p:nvSpPr>
        <p:spPr bwMode="auto">
          <a:xfrm>
            <a:off x="4038600" y="39290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C</a:t>
            </a:r>
          </a:p>
        </p:txBody>
      </p:sp>
      <p:sp>
        <p:nvSpPr>
          <p:cNvPr id="31778" name="Text Box 34"/>
          <p:cNvSpPr txBox="1">
            <a:spLocks noChangeArrowheads="1"/>
          </p:cNvSpPr>
          <p:nvPr/>
        </p:nvSpPr>
        <p:spPr bwMode="auto">
          <a:xfrm>
            <a:off x="2819400" y="39290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B</a:t>
            </a:r>
          </a:p>
        </p:txBody>
      </p:sp>
      <p:sp>
        <p:nvSpPr>
          <p:cNvPr id="31779" name="Text Box 35"/>
          <p:cNvSpPr txBox="1">
            <a:spLocks noChangeArrowheads="1"/>
          </p:cNvSpPr>
          <p:nvPr/>
        </p:nvSpPr>
        <p:spPr bwMode="auto">
          <a:xfrm>
            <a:off x="3429000" y="488632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D</a:t>
            </a:r>
          </a:p>
        </p:txBody>
      </p:sp>
      <p:sp>
        <p:nvSpPr>
          <p:cNvPr id="22543" name="Text Box 36"/>
          <p:cNvSpPr txBox="1">
            <a:spLocks noChangeArrowheads="1"/>
          </p:cNvSpPr>
          <p:nvPr/>
        </p:nvSpPr>
        <p:spPr bwMode="auto">
          <a:xfrm>
            <a:off x="2743200" y="3370263"/>
            <a:ext cx="533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2544" name="Text Box 37"/>
          <p:cNvSpPr txBox="1">
            <a:spLocks noChangeArrowheads="1"/>
          </p:cNvSpPr>
          <p:nvPr/>
        </p:nvSpPr>
        <p:spPr bwMode="auto">
          <a:xfrm>
            <a:off x="2743200" y="456723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2545" name="Text Box 38"/>
          <p:cNvSpPr txBox="1">
            <a:spLocks noChangeArrowheads="1"/>
          </p:cNvSpPr>
          <p:nvPr/>
        </p:nvSpPr>
        <p:spPr bwMode="auto">
          <a:xfrm>
            <a:off x="4114800" y="33829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0</a:t>
            </a:r>
          </a:p>
        </p:txBody>
      </p:sp>
      <p:sp>
        <p:nvSpPr>
          <p:cNvPr id="22546" name="Text Box 39"/>
          <p:cNvSpPr txBox="1">
            <a:spLocks noChangeArrowheads="1"/>
          </p:cNvSpPr>
          <p:nvPr/>
        </p:nvSpPr>
        <p:spPr bwMode="auto">
          <a:xfrm>
            <a:off x="4114800" y="46021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0</a:t>
            </a:r>
          </a:p>
        </p:txBody>
      </p:sp>
      <p:sp>
        <p:nvSpPr>
          <p:cNvPr id="43"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44" name="TextBox 43"/>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
        <p:nvSpPr>
          <p:cNvPr id="2" name="Rectangle 1"/>
          <p:cNvSpPr/>
          <p:nvPr/>
        </p:nvSpPr>
        <p:spPr>
          <a:xfrm>
            <a:off x="5029200" y="6142832"/>
            <a:ext cx="6096000" cy="646331"/>
          </a:xfrm>
          <a:prstGeom prst="rect">
            <a:avLst/>
          </a:prstGeom>
        </p:spPr>
        <p:txBody>
          <a:bodyPr>
            <a:spAutoFit/>
          </a:bodyPr>
          <a:lstStyle/>
          <a:p>
            <a:r>
              <a:rPr lang="en-US" altLang="zh-TW" dirty="0">
                <a:latin typeface="Arial" panose="020B0604020202020204" pitchFamily="34" charset="0"/>
              </a:rPr>
              <a:t>To minimize working set and improve code locality, code that is scenario dead can be moved out of the way.</a:t>
            </a:r>
          </a:p>
        </p:txBody>
      </p:sp>
    </p:spTree>
    <p:extLst>
      <p:ext uri="{BB962C8B-B14F-4D97-AF65-F5344CB8AC3E}">
        <p14:creationId xmlns:p14="http://schemas.microsoft.com/office/powerpoint/2010/main" val="4085344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89" y="114299"/>
            <a:ext cx="10131425" cy="1456267"/>
          </a:xfrm>
        </p:spPr>
        <p:txBody>
          <a:bodyPr>
            <a:normAutofit/>
          </a:bodyPr>
          <a:lstStyle/>
          <a:p>
            <a:r>
              <a:rPr lang="en-US" sz="5000" b="1" dirty="0" smtClean="0"/>
              <a:t>HISTORY</a:t>
            </a:r>
            <a:endParaRPr lang="en-US" sz="5000" b="1" dirty="0"/>
          </a:p>
        </p:txBody>
      </p:sp>
      <p:sp>
        <p:nvSpPr>
          <p:cNvPr id="3" name="Content Placeholder 2"/>
          <p:cNvSpPr>
            <a:spLocks noGrp="1"/>
          </p:cNvSpPr>
          <p:nvPr>
            <p:ph idx="1"/>
          </p:nvPr>
        </p:nvSpPr>
        <p:spPr>
          <a:xfrm>
            <a:off x="747712" y="1964267"/>
            <a:ext cx="10833100" cy="3649133"/>
          </a:xfrm>
        </p:spPr>
        <p:txBody>
          <a:bodyPr>
            <a:normAutofit lnSpcReduction="10000"/>
          </a:bodyPr>
          <a:lstStyle/>
          <a:p>
            <a:r>
              <a:rPr lang="en-US" dirty="0" smtClean="0">
                <a:latin typeface="Segoe UI" panose="020B0502040204020203" pitchFamily="34" charset="0"/>
                <a:cs typeface="Segoe UI" panose="020B0502040204020203" pitchFamily="34" charset="0"/>
              </a:rPr>
              <a:t>POGO that is shipped in VS, was started as a joint venture between VisualC and Microsoft Research group in the late 90’s.</a:t>
            </a:r>
            <a:br>
              <a:rPr lang="en-US" dirty="0" smtClean="0">
                <a:latin typeface="Segoe UI" panose="020B0502040204020203" pitchFamily="34" charset="0"/>
                <a:cs typeface="Segoe UI" panose="020B0502040204020203" pitchFamily="34" charset="0"/>
              </a:rPr>
            </a:b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POGO initially only focused on Itanium platform</a:t>
            </a:r>
            <a:br>
              <a:rPr lang="en-US" dirty="0" smtClean="0">
                <a:latin typeface="Segoe UI" panose="020B0502040204020203" pitchFamily="34" charset="0"/>
                <a:cs typeface="Segoe UI" panose="020B0502040204020203" pitchFamily="34" charset="0"/>
              </a:rPr>
            </a:b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For almost an entire decade, even within Microsoft only a few components were POGO’ized</a:t>
            </a:r>
            <a:br>
              <a:rPr lang="en-US" dirty="0" smtClean="0">
                <a:latin typeface="Segoe UI" panose="020B0502040204020203" pitchFamily="34" charset="0"/>
                <a:cs typeface="Segoe UI" panose="020B0502040204020203" pitchFamily="34" charset="0"/>
              </a:rPr>
            </a:b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POGO was first shipped in 2005 on all pro-plus SKU(s)</a:t>
            </a:r>
            <a:br>
              <a:rPr lang="en-US" dirty="0" smtClean="0">
                <a:latin typeface="Segoe UI" panose="020B0502040204020203" pitchFamily="34" charset="0"/>
                <a:cs typeface="Segoe UI" panose="020B0502040204020203" pitchFamily="34" charset="0"/>
              </a:rPr>
            </a:br>
            <a:endParaRPr lang="en-US" dirty="0" smtClean="0">
              <a:latin typeface="Segoe UI" panose="020B0502040204020203" pitchFamily="34" charset="0"/>
              <a:cs typeface="Segoe UI" panose="020B0502040204020203" pitchFamily="34" charset="0"/>
            </a:endParaRPr>
          </a:p>
          <a:p>
            <a:r>
              <a:rPr lang="en-US" dirty="0" smtClean="0">
                <a:latin typeface="Segoe UI" panose="020B0502040204020203" pitchFamily="34" charset="0"/>
                <a:cs typeface="Segoe UI" panose="020B0502040204020203" pitchFamily="34" charset="0"/>
              </a:rPr>
              <a:t>Today POGO is a </a:t>
            </a:r>
            <a:r>
              <a:rPr lang="en-US" b="1" dirty="0" smtClean="0">
                <a:latin typeface="Segoe UI" panose="020B0502040204020203" pitchFamily="34" charset="0"/>
                <a:cs typeface="Segoe UI" panose="020B0502040204020203" pitchFamily="34" charset="0"/>
              </a:rPr>
              <a:t>KEY</a:t>
            </a:r>
            <a:r>
              <a:rPr lang="en-US" dirty="0" smtClean="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optimization which provides significant performance boost to a plethora of Microsoft </a:t>
            </a:r>
            <a:r>
              <a:rPr lang="en-US" dirty="0" smtClean="0">
                <a:latin typeface="Segoe UI" panose="020B0502040204020203" pitchFamily="34" charset="0"/>
                <a:cs typeface="Segoe UI" panose="020B0502040204020203" pitchFamily="34" charset="0"/>
              </a:rPr>
              <a:t>products. </a:t>
            </a:r>
          </a:p>
          <a:p>
            <a:pPr marL="0" indent="0">
              <a:buNone/>
            </a:pPr>
            <a:endParaRPr lang="en-US" dirty="0" smtClean="0">
              <a:latin typeface="Segoe UI" panose="020B0502040204020203" pitchFamily="34" charset="0"/>
              <a:cs typeface="Segoe UI" panose="020B0502040204020203" pitchFamily="34" charset="0"/>
            </a:endParaRPr>
          </a:p>
          <a:p>
            <a:pPr marL="0" indent="0">
              <a:buNone/>
            </a:pPr>
            <a:endParaRPr lang="en-US" dirty="0" smtClean="0"/>
          </a:p>
          <a:p>
            <a:endParaRPr lang="en-US" dirty="0"/>
          </a:p>
        </p:txBody>
      </p:sp>
      <p:sp>
        <p:nvSpPr>
          <p:cNvPr id="5" name="TextBox 4"/>
          <p:cNvSpPr txBox="1"/>
          <p:nvPr/>
        </p:nvSpPr>
        <p:spPr>
          <a:xfrm>
            <a:off x="2465614" y="657767"/>
            <a:ext cx="9446240" cy="369332"/>
          </a:xfrm>
          <a:prstGeom prst="rect">
            <a:avLst/>
          </a:prstGeom>
          <a:noFill/>
        </p:spPr>
        <p:txBody>
          <a:bodyPr wrap="none" rtlCol="0">
            <a:spAutoFit/>
          </a:bodyPr>
          <a:lstStyle/>
          <a:p>
            <a:r>
              <a:rPr lang="en-US" i="1" dirty="0" smtClean="0"/>
              <a:t>~ In a nutshell POGO is a major constituent which makes up the DNA for many Microsoft products ~</a:t>
            </a:r>
            <a:endParaRPr lang="en-US" i="1" dirty="0"/>
          </a:p>
        </p:txBody>
      </p:sp>
    </p:spTree>
    <p:extLst>
      <p:ext uri="{BB962C8B-B14F-4D97-AF65-F5344CB8AC3E}">
        <p14:creationId xmlns:p14="http://schemas.microsoft.com/office/powerpoint/2010/main" val="32806050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Function Layout</a:t>
            </a:r>
          </a:p>
        </p:txBody>
      </p:sp>
      <p:sp>
        <p:nvSpPr>
          <p:cNvPr id="24579" name="Rectangle 3"/>
          <p:cNvSpPr txBox="1">
            <a:spLocks noChangeArrowheads="1"/>
          </p:cNvSpPr>
          <p:nvPr/>
        </p:nvSpPr>
        <p:spPr bwMode="auto">
          <a:xfrm>
            <a:off x="1003300" y="1914526"/>
            <a:ext cx="11188700" cy="2622256"/>
          </a:xfrm>
          <a:prstGeom prst="rect">
            <a:avLst/>
          </a:prstGeom>
          <a:noFill/>
          <a:ln>
            <a:noFill/>
          </a:ln>
          <a:effectLst>
            <a:outerShdw dist="127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7675" indent="-447675"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lnSpc>
                <a:spcPct val="85000"/>
              </a:lnSpc>
              <a:spcBef>
                <a:spcPct val="30000"/>
              </a:spcBef>
              <a:buClr>
                <a:schemeClr val="tx2"/>
              </a:buClr>
              <a:buFont typeface="Wingdings 2" panose="05020102010507070707" pitchFamily="18" charset="2"/>
              <a:buBlip>
                <a:blip r:embed="rId3"/>
              </a:buBlip>
            </a:pPr>
            <a:r>
              <a:rPr lang="en-US" altLang="zh-TW" sz="2400" dirty="0">
                <a:ea typeface="新細明體" panose="02020500000000000000" pitchFamily="18" charset="-120"/>
              </a:rPr>
              <a:t>Based on </a:t>
            </a:r>
            <a:r>
              <a:rPr lang="en-US" altLang="zh-TW" sz="2400" dirty="0">
                <a:solidFill>
                  <a:schemeClr val="tx2"/>
                </a:solidFill>
                <a:ea typeface="新細明體" panose="02020500000000000000" pitchFamily="18" charset="-120"/>
              </a:rPr>
              <a:t>post-</a:t>
            </a:r>
            <a:r>
              <a:rPr lang="en-US" altLang="zh-TW" sz="2400" dirty="0" err="1">
                <a:solidFill>
                  <a:schemeClr val="tx2"/>
                </a:solidFill>
                <a:ea typeface="新細明體" panose="02020500000000000000" pitchFamily="18" charset="-120"/>
              </a:rPr>
              <a:t>inliner</a:t>
            </a:r>
            <a:r>
              <a:rPr lang="en-US" altLang="zh-TW" sz="2400" dirty="0">
                <a:ea typeface="新細明體" panose="02020500000000000000" pitchFamily="18" charset="-120"/>
              </a:rPr>
              <a:t> and </a:t>
            </a:r>
            <a:r>
              <a:rPr lang="en-US" altLang="zh-TW" sz="2400" dirty="0">
                <a:solidFill>
                  <a:schemeClr val="tx2"/>
                </a:solidFill>
                <a:ea typeface="新細明體" panose="02020500000000000000" pitchFamily="18" charset="-120"/>
              </a:rPr>
              <a:t>post-code-separation</a:t>
            </a:r>
            <a:r>
              <a:rPr lang="en-US" altLang="zh-TW" sz="2400" dirty="0">
                <a:ea typeface="新細明體" panose="02020500000000000000" pitchFamily="18" charset="-120"/>
              </a:rPr>
              <a:t> call graph and profile data</a:t>
            </a:r>
          </a:p>
          <a:p>
            <a:pPr eaLnBrk="1" hangingPunct="1">
              <a:lnSpc>
                <a:spcPct val="85000"/>
              </a:lnSpc>
              <a:spcBef>
                <a:spcPct val="30000"/>
              </a:spcBef>
              <a:buClr>
                <a:schemeClr val="tx2"/>
              </a:buClr>
              <a:buFont typeface="Wingdings 2" panose="05020102010507070707" pitchFamily="18" charset="2"/>
              <a:buBlip>
                <a:blip r:embed="rId3"/>
              </a:buBlip>
            </a:pPr>
            <a:r>
              <a:rPr lang="en-US" altLang="zh-TW" sz="2400" dirty="0">
                <a:ea typeface="新細明體" panose="02020500000000000000" pitchFamily="18" charset="-120"/>
              </a:rPr>
              <a:t>Only functions/segments in live section is </a:t>
            </a:r>
            <a:r>
              <a:rPr lang="en-US" altLang="zh-TW" sz="2400" dirty="0" smtClean="0">
                <a:ea typeface="新細明體" panose="02020500000000000000" pitchFamily="18" charset="-120"/>
              </a:rPr>
              <a:t>laid out. POGO Dead </a:t>
            </a:r>
            <a:r>
              <a:rPr lang="en-US" altLang="zh-TW" sz="2400" dirty="0">
                <a:ea typeface="新細明體" panose="02020500000000000000" pitchFamily="18" charset="-120"/>
              </a:rPr>
              <a:t>blocks are not included</a:t>
            </a:r>
          </a:p>
          <a:p>
            <a:pPr eaLnBrk="1" hangingPunct="1">
              <a:lnSpc>
                <a:spcPct val="85000"/>
              </a:lnSpc>
              <a:spcBef>
                <a:spcPct val="30000"/>
              </a:spcBef>
              <a:buClr>
                <a:schemeClr val="tx2"/>
              </a:buClr>
              <a:buFont typeface="Wingdings 2" panose="05020102010507070707" pitchFamily="18" charset="2"/>
              <a:buBlip>
                <a:blip r:embed="rId3"/>
              </a:buBlip>
            </a:pPr>
            <a:r>
              <a:rPr lang="en-US" sz="2400" dirty="0"/>
              <a:t>Overall strategy is </a:t>
            </a:r>
            <a:r>
              <a:rPr lang="en-US" sz="2400" i="1" dirty="0">
                <a:solidFill>
                  <a:schemeClr val="tx2"/>
                </a:solidFill>
              </a:rPr>
              <a:t>Closest is best</a:t>
            </a:r>
            <a:r>
              <a:rPr lang="en-US" sz="2400" dirty="0"/>
              <a:t>: functions strongly connected are put together</a:t>
            </a:r>
          </a:p>
          <a:p>
            <a:pPr eaLnBrk="1" hangingPunct="1">
              <a:lnSpc>
                <a:spcPct val="85000"/>
              </a:lnSpc>
              <a:spcBef>
                <a:spcPct val="30000"/>
              </a:spcBef>
              <a:buClr>
                <a:schemeClr val="tx2"/>
              </a:buClr>
              <a:buFont typeface="Wingdings 2" panose="05020102010507070707" pitchFamily="18" charset="2"/>
              <a:buBlip>
                <a:blip r:embed="rId3"/>
              </a:buBlip>
            </a:pPr>
            <a:r>
              <a:rPr lang="en-US" altLang="zh-TW" sz="2400" dirty="0">
                <a:ea typeface="新細明體" panose="02020500000000000000" pitchFamily="18" charset="-120"/>
              </a:rPr>
              <a:t>A call is considered achieving </a:t>
            </a:r>
            <a:r>
              <a:rPr lang="en-US" altLang="zh-TW" sz="2400" i="1" dirty="0">
                <a:solidFill>
                  <a:schemeClr val="tx2"/>
                </a:solidFill>
                <a:ea typeface="新細明體" panose="02020500000000000000" pitchFamily="18" charset="-120"/>
              </a:rPr>
              <a:t>page locality</a:t>
            </a:r>
            <a:r>
              <a:rPr lang="en-US" altLang="zh-TW" sz="2400" dirty="0">
                <a:ea typeface="新細明體" panose="02020500000000000000" pitchFamily="18" charset="-120"/>
              </a:rPr>
              <a:t> if the </a:t>
            </a:r>
            <a:r>
              <a:rPr lang="en-US" altLang="zh-TW" sz="2400" dirty="0" err="1">
                <a:ea typeface="新細明體" panose="02020500000000000000" pitchFamily="18" charset="-120"/>
              </a:rPr>
              <a:t>callee</a:t>
            </a:r>
            <a:r>
              <a:rPr lang="en-US" altLang="zh-TW" sz="2400" dirty="0">
                <a:ea typeface="新細明體" panose="02020500000000000000" pitchFamily="18" charset="-120"/>
              </a:rPr>
              <a:t> is located in the same page.</a:t>
            </a:r>
          </a:p>
        </p:txBody>
      </p:sp>
      <p:sp>
        <p:nvSpPr>
          <p:cNvPr id="4"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5" name="TextBox 4"/>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766400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602" name="AutoShape 4"/>
          <p:cNvCxnSpPr>
            <a:cxnSpLocks noChangeShapeType="1"/>
            <a:stCxn id="8" idx="2"/>
            <a:endCxn id="10" idx="0"/>
          </p:cNvCxnSpPr>
          <p:nvPr/>
        </p:nvCxnSpPr>
        <p:spPr bwMode="auto">
          <a:xfrm rot="5400000">
            <a:off x="2847975" y="16716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5603" name="AutoShape 5"/>
          <p:cNvCxnSpPr>
            <a:cxnSpLocks noChangeShapeType="1"/>
            <a:stCxn id="8" idx="2"/>
            <a:endCxn id="9" idx="0"/>
          </p:cNvCxnSpPr>
          <p:nvPr/>
        </p:nvCxnSpPr>
        <p:spPr bwMode="auto">
          <a:xfrm rot="16200000" flipH="1">
            <a:off x="3457575" y="1671638"/>
            <a:ext cx="552450" cy="609600"/>
          </a:xfrm>
          <a:prstGeom prst="curvedConnector3">
            <a:avLst>
              <a:gd name="adj1" fmla="val 49713"/>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5604" name="AutoShape 6"/>
          <p:cNvCxnSpPr>
            <a:cxnSpLocks noChangeShapeType="1"/>
            <a:stCxn id="10" idx="2"/>
            <a:endCxn id="11" idx="0"/>
          </p:cNvCxnSpPr>
          <p:nvPr/>
        </p:nvCxnSpPr>
        <p:spPr bwMode="auto">
          <a:xfrm rot="16200000" flipH="1">
            <a:off x="3000375" y="2476500"/>
            <a:ext cx="552450" cy="914400"/>
          </a:xfrm>
          <a:prstGeom prst="curvedConnector3">
            <a:avLst>
              <a:gd name="adj1" fmla="val 5000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cxnSp>
        <p:nvCxnSpPr>
          <p:cNvPr id="25605" name="AutoShape 7"/>
          <p:cNvCxnSpPr>
            <a:cxnSpLocks noChangeShapeType="1"/>
            <a:stCxn id="9" idx="2"/>
            <a:endCxn id="11" idx="0"/>
          </p:cNvCxnSpPr>
          <p:nvPr/>
        </p:nvCxnSpPr>
        <p:spPr bwMode="auto">
          <a:xfrm rot="5400000">
            <a:off x="3609975" y="2781300"/>
            <a:ext cx="552450" cy="304800"/>
          </a:xfrm>
          <a:prstGeom prst="curvedConnector3">
            <a:avLst>
              <a:gd name="adj1" fmla="val 50000"/>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cxnSp>
      <p:sp>
        <p:nvSpPr>
          <p:cNvPr id="8" name="Text Box 32"/>
          <p:cNvSpPr txBox="1">
            <a:spLocks noChangeArrowheads="1"/>
          </p:cNvSpPr>
          <p:nvPr/>
        </p:nvSpPr>
        <p:spPr bwMode="auto">
          <a:xfrm>
            <a:off x="3200400" y="1295401"/>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A</a:t>
            </a:r>
          </a:p>
        </p:txBody>
      </p:sp>
      <p:sp>
        <p:nvSpPr>
          <p:cNvPr id="9" name="Text Box 33"/>
          <p:cNvSpPr txBox="1">
            <a:spLocks noChangeArrowheads="1"/>
          </p:cNvSpPr>
          <p:nvPr/>
        </p:nvSpPr>
        <p:spPr bwMode="auto">
          <a:xfrm>
            <a:off x="3810000" y="22526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C</a:t>
            </a:r>
          </a:p>
        </p:txBody>
      </p:sp>
      <p:sp>
        <p:nvSpPr>
          <p:cNvPr id="10" name="Text Box 34"/>
          <p:cNvSpPr txBox="1">
            <a:spLocks noChangeArrowheads="1"/>
          </p:cNvSpPr>
          <p:nvPr/>
        </p:nvSpPr>
        <p:spPr bwMode="auto">
          <a:xfrm>
            <a:off x="2590800" y="2252663"/>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11" name="Text Box 35"/>
          <p:cNvSpPr txBox="1">
            <a:spLocks noChangeArrowheads="1"/>
          </p:cNvSpPr>
          <p:nvPr/>
        </p:nvSpPr>
        <p:spPr bwMode="auto">
          <a:xfrm>
            <a:off x="3505200" y="320992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D</a:t>
            </a:r>
          </a:p>
        </p:txBody>
      </p:sp>
      <p:sp>
        <p:nvSpPr>
          <p:cNvPr id="25610" name="Text Box 36"/>
          <p:cNvSpPr txBox="1">
            <a:spLocks noChangeArrowheads="1"/>
          </p:cNvSpPr>
          <p:nvPr/>
        </p:nvSpPr>
        <p:spPr bwMode="auto">
          <a:xfrm>
            <a:off x="2362200" y="1706564"/>
            <a:ext cx="685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1000</a:t>
            </a:r>
          </a:p>
        </p:txBody>
      </p:sp>
      <p:sp>
        <p:nvSpPr>
          <p:cNvPr id="25611" name="Text Box 37"/>
          <p:cNvSpPr txBox="1">
            <a:spLocks noChangeArrowheads="1"/>
          </p:cNvSpPr>
          <p:nvPr/>
        </p:nvSpPr>
        <p:spPr bwMode="auto">
          <a:xfrm>
            <a:off x="2895600" y="292258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25612" name="Text Box 38"/>
          <p:cNvSpPr txBox="1">
            <a:spLocks noChangeArrowheads="1"/>
          </p:cNvSpPr>
          <p:nvPr/>
        </p:nvSpPr>
        <p:spPr bwMode="auto">
          <a:xfrm>
            <a:off x="3886200" y="1706563"/>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12</a:t>
            </a:r>
          </a:p>
        </p:txBody>
      </p:sp>
      <p:sp>
        <p:nvSpPr>
          <p:cNvPr id="25613" name="Text Box 39"/>
          <p:cNvSpPr txBox="1">
            <a:spLocks noChangeArrowheads="1"/>
          </p:cNvSpPr>
          <p:nvPr/>
        </p:nvSpPr>
        <p:spPr bwMode="auto">
          <a:xfrm>
            <a:off x="3886200" y="2925764"/>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500</a:t>
            </a:r>
          </a:p>
        </p:txBody>
      </p:sp>
      <p:sp>
        <p:nvSpPr>
          <p:cNvPr id="28" name="Text Box 35"/>
          <p:cNvSpPr txBox="1">
            <a:spLocks noChangeArrowheads="1"/>
          </p:cNvSpPr>
          <p:nvPr/>
        </p:nvSpPr>
        <p:spPr bwMode="auto">
          <a:xfrm>
            <a:off x="2133600" y="32527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E</a:t>
            </a:r>
          </a:p>
        </p:txBody>
      </p:sp>
      <p:cxnSp>
        <p:nvCxnSpPr>
          <p:cNvPr id="35" name="Curved Connector 34"/>
          <p:cNvCxnSpPr>
            <a:stCxn id="10" idx="2"/>
            <a:endCxn id="28" idx="0"/>
          </p:cNvCxnSpPr>
          <p:nvPr/>
        </p:nvCxnSpPr>
        <p:spPr bwMode="auto">
          <a:xfrm rot="5400000">
            <a:off x="2293144" y="2726532"/>
            <a:ext cx="595313" cy="457200"/>
          </a:xfrm>
          <a:prstGeom prst="curvedConnector3">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6" name="Text Box 37"/>
          <p:cNvSpPr txBox="1">
            <a:spLocks noChangeArrowheads="1"/>
          </p:cNvSpPr>
          <p:nvPr/>
        </p:nvSpPr>
        <p:spPr bwMode="auto">
          <a:xfrm>
            <a:off x="1905000" y="277018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300</a:t>
            </a:r>
          </a:p>
        </p:txBody>
      </p:sp>
      <p:sp>
        <p:nvSpPr>
          <p:cNvPr id="25617" name="Rectangle 2"/>
          <p:cNvSpPr>
            <a:spLocks noGrp="1" noChangeArrowheads="1"/>
          </p:cNvSpPr>
          <p:nvPr>
            <p:ph type="title"/>
          </p:nvPr>
        </p:nvSpPr>
        <p:spPr>
          <a:xfrm>
            <a:off x="26987" y="708819"/>
            <a:ext cx="8393113" cy="563563"/>
          </a:xfrm>
        </p:spPr>
        <p:txBody>
          <a:bodyPr>
            <a:normAutofit fontScale="90000"/>
          </a:bodyPr>
          <a:lstStyle/>
          <a:p>
            <a:pPr eaLnBrk="1" hangingPunct="1"/>
            <a:r>
              <a:rPr lang="en-US" altLang="zh-TW" dirty="0">
                <a:ea typeface="新細明體" panose="02020500000000000000" pitchFamily="18" charset="-120"/>
              </a:rPr>
              <a:t>Example: Function Layout</a:t>
            </a:r>
          </a:p>
        </p:txBody>
      </p:sp>
      <p:sp>
        <p:nvSpPr>
          <p:cNvPr id="41" name="Text Box 32"/>
          <p:cNvSpPr txBox="1">
            <a:spLocks noChangeArrowheads="1"/>
          </p:cNvSpPr>
          <p:nvPr/>
        </p:nvSpPr>
        <p:spPr bwMode="auto">
          <a:xfrm>
            <a:off x="5410200" y="155257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A</a:t>
            </a:r>
          </a:p>
        </p:txBody>
      </p:sp>
      <p:sp>
        <p:nvSpPr>
          <p:cNvPr id="42" name="Text Box 34"/>
          <p:cNvSpPr txBox="1">
            <a:spLocks noChangeArrowheads="1"/>
          </p:cNvSpPr>
          <p:nvPr/>
        </p:nvSpPr>
        <p:spPr bwMode="auto">
          <a:xfrm>
            <a:off x="5867400" y="155257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44" name="Text Box 33"/>
          <p:cNvSpPr txBox="1">
            <a:spLocks noChangeArrowheads="1"/>
          </p:cNvSpPr>
          <p:nvPr/>
        </p:nvSpPr>
        <p:spPr bwMode="auto">
          <a:xfrm>
            <a:off x="6096000" y="28717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C</a:t>
            </a:r>
          </a:p>
        </p:txBody>
      </p:sp>
      <p:sp>
        <p:nvSpPr>
          <p:cNvPr id="46" name="Text Box 35"/>
          <p:cNvSpPr txBox="1">
            <a:spLocks noChangeArrowheads="1"/>
          </p:cNvSpPr>
          <p:nvPr/>
        </p:nvSpPr>
        <p:spPr bwMode="auto">
          <a:xfrm>
            <a:off x="6553200" y="28717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D</a:t>
            </a:r>
          </a:p>
        </p:txBody>
      </p:sp>
      <p:sp>
        <p:nvSpPr>
          <p:cNvPr id="47" name="Text Box 35"/>
          <p:cNvSpPr txBox="1">
            <a:spLocks noChangeArrowheads="1"/>
          </p:cNvSpPr>
          <p:nvPr/>
        </p:nvSpPr>
        <p:spPr bwMode="auto">
          <a:xfrm>
            <a:off x="5105400" y="28717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E</a:t>
            </a:r>
          </a:p>
        </p:txBody>
      </p:sp>
      <p:cxnSp>
        <p:nvCxnSpPr>
          <p:cNvPr id="49" name="Curved Connector 48"/>
          <p:cNvCxnSpPr>
            <a:stCxn id="42" idx="2"/>
            <a:endCxn id="47" idx="0"/>
          </p:cNvCxnSpPr>
          <p:nvPr/>
        </p:nvCxnSpPr>
        <p:spPr bwMode="auto">
          <a:xfrm rot="5400000">
            <a:off x="5257800" y="2033588"/>
            <a:ext cx="914400" cy="762000"/>
          </a:xfrm>
          <a:prstGeom prst="curvedConnector3">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Curved Connector 50"/>
          <p:cNvCxnSpPr>
            <a:stCxn id="42" idx="2"/>
            <a:endCxn id="46" idx="0"/>
          </p:cNvCxnSpPr>
          <p:nvPr/>
        </p:nvCxnSpPr>
        <p:spPr bwMode="auto">
          <a:xfrm rot="16200000" flipH="1">
            <a:off x="5981700" y="2071688"/>
            <a:ext cx="914400" cy="685800"/>
          </a:xfrm>
          <a:prstGeom prst="curvedConnector3">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Curved Connector 52"/>
          <p:cNvCxnSpPr>
            <a:stCxn id="41" idx="2"/>
            <a:endCxn id="44" idx="0"/>
          </p:cNvCxnSpPr>
          <p:nvPr/>
        </p:nvCxnSpPr>
        <p:spPr bwMode="auto">
          <a:xfrm rot="16200000" flipH="1">
            <a:off x="5524500" y="2071688"/>
            <a:ext cx="914400" cy="685800"/>
          </a:xfrm>
          <a:prstGeom prst="curvedConnector3">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37"/>
          <p:cNvSpPr txBox="1">
            <a:spLocks noChangeArrowheads="1"/>
          </p:cNvSpPr>
          <p:nvPr/>
        </p:nvSpPr>
        <p:spPr bwMode="auto">
          <a:xfrm>
            <a:off x="5029200" y="2362201"/>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300</a:t>
            </a:r>
          </a:p>
        </p:txBody>
      </p:sp>
      <p:sp>
        <p:nvSpPr>
          <p:cNvPr id="55" name="Text Box 38"/>
          <p:cNvSpPr txBox="1">
            <a:spLocks noChangeArrowheads="1"/>
          </p:cNvSpPr>
          <p:nvPr/>
        </p:nvSpPr>
        <p:spPr bwMode="auto">
          <a:xfrm>
            <a:off x="5867400" y="2490788"/>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12</a:t>
            </a:r>
          </a:p>
        </p:txBody>
      </p:sp>
      <p:sp>
        <p:nvSpPr>
          <p:cNvPr id="56" name="Text Box 37"/>
          <p:cNvSpPr txBox="1">
            <a:spLocks noChangeArrowheads="1"/>
          </p:cNvSpPr>
          <p:nvPr/>
        </p:nvSpPr>
        <p:spPr bwMode="auto">
          <a:xfrm>
            <a:off x="6553200" y="226218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57" name="Text Box 32"/>
          <p:cNvSpPr txBox="1">
            <a:spLocks noChangeArrowheads="1"/>
          </p:cNvSpPr>
          <p:nvPr/>
        </p:nvSpPr>
        <p:spPr bwMode="auto">
          <a:xfrm>
            <a:off x="7848600" y="155257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A</a:t>
            </a:r>
          </a:p>
        </p:txBody>
      </p:sp>
      <p:sp>
        <p:nvSpPr>
          <p:cNvPr id="58" name="Text Box 34"/>
          <p:cNvSpPr txBox="1">
            <a:spLocks noChangeArrowheads="1"/>
          </p:cNvSpPr>
          <p:nvPr/>
        </p:nvSpPr>
        <p:spPr bwMode="auto">
          <a:xfrm>
            <a:off x="8305800" y="155257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a:latin typeface="Arial" charset="0"/>
                <a:ea typeface="新細明體" charset="-120"/>
              </a:rPr>
              <a:t>B</a:t>
            </a:r>
          </a:p>
        </p:txBody>
      </p:sp>
      <p:sp>
        <p:nvSpPr>
          <p:cNvPr id="59" name="Text Box 33"/>
          <p:cNvSpPr txBox="1">
            <a:spLocks noChangeArrowheads="1"/>
          </p:cNvSpPr>
          <p:nvPr/>
        </p:nvSpPr>
        <p:spPr bwMode="auto">
          <a:xfrm>
            <a:off x="8534400" y="28717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C</a:t>
            </a:r>
          </a:p>
        </p:txBody>
      </p:sp>
      <p:sp>
        <p:nvSpPr>
          <p:cNvPr id="60" name="Text Box 35"/>
          <p:cNvSpPr txBox="1">
            <a:spLocks noChangeArrowheads="1"/>
          </p:cNvSpPr>
          <p:nvPr/>
        </p:nvSpPr>
        <p:spPr bwMode="auto">
          <a:xfrm>
            <a:off x="8991600" y="28717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D</a:t>
            </a:r>
          </a:p>
        </p:txBody>
      </p:sp>
      <p:sp>
        <p:nvSpPr>
          <p:cNvPr id="61" name="Text Box 35"/>
          <p:cNvSpPr txBox="1">
            <a:spLocks noChangeArrowheads="1"/>
          </p:cNvSpPr>
          <p:nvPr/>
        </p:nvSpPr>
        <p:spPr bwMode="auto">
          <a:xfrm>
            <a:off x="8763000" y="1552576"/>
            <a:ext cx="457200" cy="404813"/>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E</a:t>
            </a:r>
          </a:p>
        </p:txBody>
      </p:sp>
      <p:cxnSp>
        <p:nvCxnSpPr>
          <p:cNvPr id="63" name="Curved Connector 62"/>
          <p:cNvCxnSpPr>
            <a:stCxn id="58" idx="2"/>
            <a:endCxn id="60" idx="0"/>
          </p:cNvCxnSpPr>
          <p:nvPr/>
        </p:nvCxnSpPr>
        <p:spPr bwMode="auto">
          <a:xfrm rot="16200000" flipH="1">
            <a:off x="8420100" y="2071688"/>
            <a:ext cx="914400" cy="685800"/>
          </a:xfrm>
          <a:prstGeom prst="curvedConnector3">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Curved Connector 63"/>
          <p:cNvCxnSpPr>
            <a:stCxn id="57" idx="2"/>
            <a:endCxn id="59" idx="0"/>
          </p:cNvCxnSpPr>
          <p:nvPr/>
        </p:nvCxnSpPr>
        <p:spPr bwMode="auto">
          <a:xfrm rot="16200000" flipH="1">
            <a:off x="7962900" y="2071688"/>
            <a:ext cx="914400" cy="685800"/>
          </a:xfrm>
          <a:prstGeom prst="curvedConnector3">
            <a:avLst/>
          </a:prstGeom>
          <a:gradFill rotWithShape="0">
            <a:gsLst>
              <a:gs pos="0">
                <a:schemeClr val="hlink">
                  <a:gamma/>
                  <a:tint val="48627"/>
                  <a:invGamma/>
                </a:schemeClr>
              </a:gs>
              <a:gs pos="50000">
                <a:schemeClr val="hlink"/>
              </a:gs>
              <a:gs pos="100000">
                <a:schemeClr val="hlink">
                  <a:gamma/>
                  <a:tint val="48627"/>
                  <a:invGamma/>
                </a:schemeClr>
              </a:gs>
            </a:gsLst>
            <a:lin ang="2700000" scaled="1"/>
          </a:gra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 Box 38"/>
          <p:cNvSpPr txBox="1">
            <a:spLocks noChangeArrowheads="1"/>
          </p:cNvSpPr>
          <p:nvPr/>
        </p:nvSpPr>
        <p:spPr bwMode="auto">
          <a:xfrm>
            <a:off x="8305800" y="2490788"/>
            <a:ext cx="457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12</a:t>
            </a:r>
          </a:p>
        </p:txBody>
      </p:sp>
      <p:sp>
        <p:nvSpPr>
          <p:cNvPr id="67" name="Text Box 37"/>
          <p:cNvSpPr txBox="1">
            <a:spLocks noChangeArrowheads="1"/>
          </p:cNvSpPr>
          <p:nvPr/>
        </p:nvSpPr>
        <p:spPr bwMode="auto">
          <a:xfrm>
            <a:off x="8991600" y="226218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spcBef>
                <a:spcPct val="50000"/>
              </a:spcBef>
            </a:pPr>
            <a:r>
              <a:rPr lang="en-US" altLang="zh-TW" sz="1200" b="1">
                <a:latin typeface="Courier New" panose="02070309020205020404" pitchFamily="49" charset="0"/>
                <a:ea typeface="新細明體" panose="02020500000000000000" pitchFamily="18" charset="-120"/>
              </a:rPr>
              <a:t>100</a:t>
            </a:r>
          </a:p>
        </p:txBody>
      </p:sp>
      <p:sp>
        <p:nvSpPr>
          <p:cNvPr id="77" name="Text Box 35"/>
          <p:cNvSpPr txBox="1">
            <a:spLocks noChangeArrowheads="1"/>
          </p:cNvSpPr>
          <p:nvPr/>
        </p:nvSpPr>
        <p:spPr bwMode="auto">
          <a:xfrm>
            <a:off x="4800600" y="41671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A</a:t>
            </a:r>
          </a:p>
        </p:txBody>
      </p:sp>
      <p:sp>
        <p:nvSpPr>
          <p:cNvPr id="78" name="Text Box 35"/>
          <p:cNvSpPr txBox="1">
            <a:spLocks noChangeArrowheads="1"/>
          </p:cNvSpPr>
          <p:nvPr/>
        </p:nvSpPr>
        <p:spPr bwMode="auto">
          <a:xfrm>
            <a:off x="5257800" y="41671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B</a:t>
            </a:r>
          </a:p>
        </p:txBody>
      </p:sp>
      <p:sp>
        <p:nvSpPr>
          <p:cNvPr id="79" name="Text Box 35"/>
          <p:cNvSpPr txBox="1">
            <a:spLocks noChangeArrowheads="1"/>
          </p:cNvSpPr>
          <p:nvPr/>
        </p:nvSpPr>
        <p:spPr bwMode="auto">
          <a:xfrm>
            <a:off x="5715000" y="41671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E</a:t>
            </a:r>
          </a:p>
        </p:txBody>
      </p:sp>
      <p:sp>
        <p:nvSpPr>
          <p:cNvPr id="80" name="Text Box 35"/>
          <p:cNvSpPr txBox="1">
            <a:spLocks noChangeArrowheads="1"/>
          </p:cNvSpPr>
          <p:nvPr/>
        </p:nvSpPr>
        <p:spPr bwMode="auto">
          <a:xfrm>
            <a:off x="6172200" y="41671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C</a:t>
            </a:r>
          </a:p>
        </p:txBody>
      </p:sp>
      <p:sp>
        <p:nvSpPr>
          <p:cNvPr id="81" name="Text Box 35"/>
          <p:cNvSpPr txBox="1">
            <a:spLocks noChangeArrowheads="1"/>
          </p:cNvSpPr>
          <p:nvPr/>
        </p:nvSpPr>
        <p:spPr bwMode="auto">
          <a:xfrm>
            <a:off x="6629400" y="4167188"/>
            <a:ext cx="457200" cy="40481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w="12700" cap="sq">
            <a:solidFill>
              <a:schemeClr val="tx1"/>
            </a:solidFill>
            <a:miter lim="800000"/>
            <a:headEnd type="none" w="sm" len="sm"/>
            <a:tailEnd type="none" w="sm" len="sm"/>
          </a:ln>
          <a:effectLst/>
          <a:extLst/>
        </p:spPr>
        <p:txBody>
          <a:bodyPr lIns="91417" tIns="45708" rIns="91417" bIns="45708">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a:spcBef>
                <a:spcPct val="50000"/>
              </a:spcBef>
              <a:defRPr/>
            </a:pPr>
            <a:r>
              <a:rPr lang="en-US" altLang="zh-TW" sz="2000" b="1" dirty="0">
                <a:latin typeface="Arial" charset="0"/>
                <a:ea typeface="新細明體" charset="-120"/>
              </a:rPr>
              <a:t>D</a:t>
            </a:r>
          </a:p>
        </p:txBody>
      </p:sp>
      <p:sp>
        <p:nvSpPr>
          <p:cNvPr id="87" name="TextBox 86"/>
          <p:cNvSpPr txBox="1">
            <a:spLocks noChangeArrowheads="1"/>
          </p:cNvSpPr>
          <p:nvPr/>
        </p:nvSpPr>
        <p:spPr bwMode="auto">
          <a:xfrm>
            <a:off x="2286000" y="5181601"/>
            <a:ext cx="7924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lnSpc>
                <a:spcPct val="85000"/>
              </a:lnSpc>
              <a:spcBef>
                <a:spcPct val="30000"/>
              </a:spcBef>
              <a:buClr>
                <a:schemeClr val="tx2"/>
              </a:buClr>
              <a:buFont typeface="Arial" panose="020B0604020202020204" pitchFamily="34" charset="0"/>
              <a:buChar char="•"/>
            </a:pPr>
            <a:r>
              <a:rPr lang="en-US" altLang="zh-TW" sz="2400">
                <a:ea typeface="新細明體" panose="02020500000000000000" pitchFamily="18" charset="-120"/>
              </a:rPr>
              <a:t>In general, &gt;70% page locality is achieved regardless the component size</a:t>
            </a:r>
          </a:p>
        </p:txBody>
      </p:sp>
      <p:sp>
        <p:nvSpPr>
          <p:cNvPr id="45" name="Title 1"/>
          <p:cNvSpPr txBox="1">
            <a:spLocks/>
          </p:cNvSpPr>
          <p:nvPr/>
        </p:nvSpPr>
        <p:spPr>
          <a:xfrm>
            <a:off x="0" y="-316968"/>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cap="none" dirty="0" smtClean="0"/>
              <a:t>POGO Under the hood </a:t>
            </a:r>
            <a:endParaRPr lang="en-US" sz="6000" b="1" cap="none" dirty="0"/>
          </a:p>
        </p:txBody>
      </p:sp>
      <p:sp>
        <p:nvSpPr>
          <p:cNvPr id="48" name="TextBox 47"/>
          <p:cNvSpPr txBox="1"/>
          <p:nvPr/>
        </p:nvSpPr>
        <p:spPr>
          <a:xfrm>
            <a:off x="7032642" y="54858"/>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948568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4" grpId="0" animBg="1"/>
      <p:bldP spid="46" grpId="0" animBg="1"/>
      <p:bldP spid="47" grpId="0" animBg="1"/>
      <p:bldP spid="54" grpId="0"/>
      <p:bldP spid="55" grpId="0"/>
      <p:bldP spid="56" grpId="0"/>
      <p:bldP spid="57" grpId="0" animBg="1"/>
      <p:bldP spid="58" grpId="0" animBg="1"/>
      <p:bldP spid="59" grpId="0" animBg="1"/>
      <p:bldP spid="60" grpId="0" animBg="1"/>
      <p:bldP spid="61" grpId="0" animBg="1"/>
      <p:bldP spid="66" grpId="0"/>
      <p:bldP spid="67" grpId="0"/>
      <p:bldP spid="77" grpId="0" animBg="1"/>
      <p:bldP spid="78" grpId="0" animBg="1"/>
      <p:bldP spid="79" grpId="0" animBg="1"/>
      <p:bldP spid="80" grpId="0" animBg="1"/>
      <p:bldP spid="8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6" name="Rectangle 12"/>
          <p:cNvSpPr>
            <a:spLocks noChangeArrowheads="1"/>
          </p:cNvSpPr>
          <p:nvPr/>
        </p:nvSpPr>
        <p:spPr bwMode="auto">
          <a:xfrm>
            <a:off x="5937251" y="3363913"/>
            <a:ext cx="3121025" cy="2838450"/>
          </a:xfrm>
          <a:prstGeom prst="rect">
            <a:avLst/>
          </a:prstGeom>
          <a:gradFill rotWithShape="0">
            <a:gsLst>
              <a:gs pos="0">
                <a:srgbClr val="694702"/>
              </a:gs>
              <a:gs pos="50000">
                <a:srgbClr val="CE8B04"/>
              </a:gs>
              <a:gs pos="100000">
                <a:srgbClr val="694702"/>
              </a:gs>
            </a:gsLst>
            <a:lin ang="2700000" scaled="1"/>
          </a:gradFill>
          <a:ln w="12700">
            <a:solidFill>
              <a:schemeClr val="hlink"/>
            </a:solidFill>
            <a:miter lim="800000"/>
            <a:headEnd/>
            <a:tailEnd/>
          </a:ln>
        </p:spPr>
        <p:txBody>
          <a:bodyPr wrap="none" anchor="ct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endParaRPr lang="zh-TW" altLang="zh-TW">
              <a:ea typeface="新細明體" panose="02020500000000000000" pitchFamily="18" charset="-120"/>
            </a:endParaRPr>
          </a:p>
        </p:txBody>
      </p:sp>
      <p:sp>
        <p:nvSpPr>
          <p:cNvPr id="21515" name="Rectangle 11"/>
          <p:cNvSpPr>
            <a:spLocks noChangeArrowheads="1"/>
          </p:cNvSpPr>
          <p:nvPr/>
        </p:nvSpPr>
        <p:spPr bwMode="auto">
          <a:xfrm>
            <a:off x="2579689" y="3352800"/>
            <a:ext cx="3121025" cy="2838450"/>
          </a:xfrm>
          <a:prstGeom prst="rect">
            <a:avLst/>
          </a:prstGeom>
          <a:gradFill rotWithShape="0">
            <a:gsLst>
              <a:gs pos="0">
                <a:srgbClr val="694702"/>
              </a:gs>
              <a:gs pos="50000">
                <a:srgbClr val="CE8B04"/>
              </a:gs>
              <a:gs pos="100000">
                <a:srgbClr val="694702"/>
              </a:gs>
            </a:gsLst>
            <a:lin ang="2700000" scaled="1"/>
          </a:gradFill>
          <a:ln w="12700">
            <a:solidFill>
              <a:schemeClr val="hlink"/>
            </a:solidFill>
            <a:miter lim="800000"/>
            <a:headEnd/>
            <a:tailEnd/>
          </a:ln>
        </p:spPr>
        <p:txBody>
          <a:bodyPr wrap="none" anchor="ct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endParaRPr lang="zh-TW" altLang="zh-TW">
              <a:ea typeface="新細明體" panose="02020500000000000000" pitchFamily="18" charset="-120"/>
            </a:endParaRPr>
          </a:p>
        </p:txBody>
      </p:sp>
      <p:grpSp>
        <p:nvGrpSpPr>
          <p:cNvPr id="2" name="Group 2"/>
          <p:cNvGrpSpPr>
            <a:grpSpLocks/>
          </p:cNvGrpSpPr>
          <p:nvPr/>
        </p:nvGrpSpPr>
        <p:grpSpPr bwMode="auto">
          <a:xfrm>
            <a:off x="2579689" y="2630488"/>
            <a:ext cx="7696200" cy="4038600"/>
            <a:chOff x="672" y="1200"/>
            <a:chExt cx="4848" cy="2544"/>
          </a:xfrm>
        </p:grpSpPr>
        <p:sp>
          <p:nvSpPr>
            <p:cNvPr id="30730" name="Rectangle 3"/>
            <p:cNvSpPr>
              <a:spLocks noChangeArrowheads="1"/>
            </p:cNvSpPr>
            <p:nvPr/>
          </p:nvSpPr>
          <p:spPr bwMode="auto">
            <a:xfrm>
              <a:off x="2832" y="1824"/>
              <a:ext cx="2016" cy="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2" tIns="46026" rIns="92052" bIns="46026"/>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r>
                <a:rPr kumimoji="1" lang="en-US" altLang="zh-TW" sz="2000" b="1" dirty="0">
                  <a:latin typeface="Courier New" panose="02070309020205020404" pitchFamily="49" charset="0"/>
                  <a:ea typeface="新細明體" panose="02020500000000000000" pitchFamily="18" charset="-120"/>
                </a:rPr>
                <a:t>if (i == 10)</a:t>
              </a:r>
            </a:p>
            <a:p>
              <a:r>
                <a:rPr kumimoji="1" lang="en-US" altLang="zh-TW" sz="2000" b="1" dirty="0">
                  <a:latin typeface="Courier New" panose="02070309020205020404" pitchFamily="49" charset="0"/>
                  <a:ea typeface="新細明體" panose="02020500000000000000" pitchFamily="18" charset="-120"/>
                </a:rPr>
                <a:t>	</a:t>
              </a:r>
              <a:r>
                <a:rPr kumimoji="1" lang="en-US" altLang="zh-TW" sz="2000" b="1" dirty="0" err="1">
                  <a:latin typeface="Courier New" panose="02070309020205020404" pitchFamily="49" charset="0"/>
                  <a:ea typeface="新細明體" panose="02020500000000000000" pitchFamily="18" charset="-120"/>
                </a:rPr>
                <a:t>goto</a:t>
              </a:r>
              <a:r>
                <a:rPr kumimoji="1" lang="en-US" altLang="zh-TW" sz="2000" b="1" dirty="0">
                  <a:latin typeface="Courier New" panose="02070309020205020404" pitchFamily="49" charset="0"/>
                  <a:ea typeface="新細明體" panose="02020500000000000000" pitchFamily="18" charset="-120"/>
                </a:rPr>
                <a:t> default;</a:t>
              </a:r>
            </a:p>
            <a:p>
              <a:r>
                <a:rPr kumimoji="1" lang="en-US" altLang="zh-TW" sz="2000" b="1" dirty="0">
                  <a:latin typeface="Courier New" panose="02070309020205020404" pitchFamily="49" charset="0"/>
                  <a:ea typeface="新細明體" panose="02020500000000000000" pitchFamily="18" charset="-120"/>
                </a:rPr>
                <a:t>switch (i) {</a:t>
              </a:r>
            </a:p>
            <a:p>
              <a:r>
                <a:rPr kumimoji="1" lang="en-US" altLang="zh-TW" sz="2000" b="1" dirty="0">
                  <a:latin typeface="Courier New" panose="02070309020205020404" pitchFamily="49" charset="0"/>
                  <a:ea typeface="新細明體" panose="02020500000000000000" pitchFamily="18" charset="-120"/>
                </a:rPr>
                <a:t>	case 1: …</a:t>
              </a:r>
            </a:p>
            <a:p>
              <a:r>
                <a:rPr kumimoji="1" lang="en-US" altLang="zh-TW" sz="2000" b="1" dirty="0">
                  <a:latin typeface="Courier New" panose="02070309020205020404" pitchFamily="49" charset="0"/>
                  <a:ea typeface="新細明體" panose="02020500000000000000" pitchFamily="18" charset="-120"/>
                </a:rPr>
                <a:t>	case 2: …</a:t>
              </a:r>
            </a:p>
            <a:p>
              <a:r>
                <a:rPr kumimoji="1" lang="en-US" altLang="zh-TW" sz="2000" b="1" dirty="0">
                  <a:latin typeface="Courier New" panose="02070309020205020404" pitchFamily="49" charset="0"/>
                  <a:ea typeface="新細明體" panose="02020500000000000000" pitchFamily="18" charset="-120"/>
                </a:rPr>
                <a:t>	case 3: …</a:t>
              </a:r>
            </a:p>
            <a:p>
              <a:r>
                <a:rPr kumimoji="1" lang="en-US" altLang="zh-TW" sz="2000" b="1" dirty="0">
                  <a:latin typeface="Courier New" panose="02070309020205020404" pitchFamily="49" charset="0"/>
                  <a:ea typeface="新細明體" panose="02020500000000000000" pitchFamily="18" charset="-120"/>
                </a:rPr>
                <a:t>	default:…</a:t>
              </a:r>
            </a:p>
            <a:p>
              <a:r>
                <a:rPr kumimoji="1" lang="en-US" altLang="zh-TW" sz="2000" b="1" dirty="0">
                  <a:latin typeface="Courier New" panose="02070309020205020404" pitchFamily="49" charset="0"/>
                  <a:ea typeface="新細明體" panose="02020500000000000000" pitchFamily="18" charset="-120"/>
                </a:rPr>
                <a:t>}</a:t>
              </a:r>
            </a:p>
          </p:txBody>
        </p:sp>
        <p:sp>
          <p:nvSpPr>
            <p:cNvPr id="30731" name="Rectangle 4"/>
            <p:cNvSpPr>
              <a:spLocks noChangeArrowheads="1"/>
            </p:cNvSpPr>
            <p:nvPr/>
          </p:nvSpPr>
          <p:spPr bwMode="auto">
            <a:xfrm>
              <a:off x="672" y="1200"/>
              <a:ext cx="484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2" tIns="46026" rIns="92052" bIns="46026"/>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r>
                <a:rPr kumimoji="1" lang="en-US" altLang="zh-TW" sz="2800" b="1">
                  <a:latin typeface="Arial" panose="020B0604020202020204" pitchFamily="34" charset="0"/>
                  <a:ea typeface="新細明體" panose="02020500000000000000" pitchFamily="18" charset="-120"/>
                </a:rPr>
                <a:t>Most frequent values are pulled out.</a:t>
              </a:r>
              <a:endParaRPr kumimoji="1" lang="en-US" altLang="zh-TW" sz="2400">
                <a:latin typeface="Times New Roman" panose="02020603050405020304" pitchFamily="18" charset="0"/>
                <a:ea typeface="新細明體" panose="02020500000000000000" pitchFamily="18" charset="-120"/>
              </a:endParaRPr>
            </a:p>
          </p:txBody>
        </p:sp>
      </p:grpSp>
      <p:sp>
        <p:nvSpPr>
          <p:cNvPr id="30725" name="Rectangle 5"/>
          <p:cNvSpPr>
            <a:spLocks noGrp="1" noChangeArrowheads="1"/>
          </p:cNvSpPr>
          <p:nvPr>
            <p:ph type="title"/>
          </p:nvPr>
        </p:nvSpPr>
        <p:spPr>
          <a:xfrm>
            <a:off x="159793" y="1028701"/>
            <a:ext cx="8393113" cy="1284288"/>
          </a:xfrm>
        </p:spPr>
        <p:txBody>
          <a:bodyPr>
            <a:normAutofit fontScale="90000"/>
          </a:bodyPr>
          <a:lstStyle/>
          <a:p>
            <a:pPr eaLnBrk="1" hangingPunct="1"/>
            <a:r>
              <a:rPr kumimoji="1" lang="en-US" altLang="zh-TW" sz="4400" dirty="0">
                <a:ea typeface="新細明體" panose="02020500000000000000" pitchFamily="18" charset="-120"/>
              </a:rPr>
              <a:t>Switch Expansion</a:t>
            </a:r>
            <a:br>
              <a:rPr kumimoji="1" lang="en-US" altLang="zh-TW" sz="4400" dirty="0">
                <a:ea typeface="新細明體" panose="02020500000000000000" pitchFamily="18" charset="-120"/>
              </a:rPr>
            </a:br>
            <a:endParaRPr kumimoji="1" lang="en-US" altLang="zh-TW" sz="4400" dirty="0">
              <a:ea typeface="新細明體" panose="02020500000000000000" pitchFamily="18" charset="-120"/>
            </a:endParaRPr>
          </a:p>
        </p:txBody>
      </p:sp>
      <p:sp>
        <p:nvSpPr>
          <p:cNvPr id="21510" name="Rectangle 6"/>
          <p:cNvSpPr>
            <a:spLocks noChangeArrowheads="1"/>
          </p:cNvSpPr>
          <p:nvPr/>
        </p:nvSpPr>
        <p:spPr bwMode="auto">
          <a:xfrm>
            <a:off x="2667000" y="4191000"/>
            <a:ext cx="2895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2" tIns="46026" rIns="92052" bIns="46026"/>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r>
              <a:rPr kumimoji="1" lang="en-US" altLang="zh-TW" sz="2000" b="1" dirty="0">
                <a:latin typeface="Courier New" panose="02070309020205020404" pitchFamily="49" charset="0"/>
                <a:ea typeface="新細明體" panose="02020500000000000000" pitchFamily="18" charset="-120"/>
              </a:rPr>
              <a:t>switch (i) {</a:t>
            </a:r>
          </a:p>
          <a:p>
            <a:r>
              <a:rPr kumimoji="1" lang="en-US" altLang="zh-TW" sz="2000" b="1" dirty="0">
                <a:latin typeface="Courier New" panose="02070309020205020404" pitchFamily="49" charset="0"/>
                <a:ea typeface="新細明體" panose="02020500000000000000" pitchFamily="18" charset="-120"/>
              </a:rPr>
              <a:t>	case 1: …</a:t>
            </a:r>
          </a:p>
          <a:p>
            <a:r>
              <a:rPr kumimoji="1" lang="en-US" altLang="zh-TW" sz="2000" b="1" dirty="0">
                <a:latin typeface="Courier New" panose="02070309020205020404" pitchFamily="49" charset="0"/>
                <a:ea typeface="新細明體" panose="02020500000000000000" pitchFamily="18" charset="-120"/>
              </a:rPr>
              <a:t>	case 2: …</a:t>
            </a:r>
          </a:p>
          <a:p>
            <a:r>
              <a:rPr kumimoji="1" lang="en-US" altLang="zh-TW" sz="2000" b="1" dirty="0">
                <a:latin typeface="Courier New" panose="02070309020205020404" pitchFamily="49" charset="0"/>
                <a:ea typeface="新細明體" panose="02020500000000000000" pitchFamily="18" charset="-120"/>
              </a:rPr>
              <a:t>	case 3: …</a:t>
            </a:r>
          </a:p>
          <a:p>
            <a:r>
              <a:rPr kumimoji="1" lang="en-US" altLang="zh-TW" sz="2000" b="1" dirty="0">
                <a:latin typeface="Courier New" panose="02070309020205020404" pitchFamily="49" charset="0"/>
                <a:ea typeface="新細明體" panose="02020500000000000000" pitchFamily="18" charset="-120"/>
              </a:rPr>
              <a:t>	default:…</a:t>
            </a:r>
          </a:p>
          <a:p>
            <a:r>
              <a:rPr kumimoji="1" lang="en-US" altLang="zh-TW" sz="2000" b="1" dirty="0">
                <a:latin typeface="Courier New" panose="02070309020205020404" pitchFamily="49" charset="0"/>
                <a:ea typeface="新細明體" panose="02020500000000000000" pitchFamily="18" charset="-120"/>
              </a:rPr>
              <a:t>}</a:t>
            </a:r>
          </a:p>
        </p:txBody>
      </p:sp>
      <p:sp>
        <p:nvSpPr>
          <p:cNvPr id="21511" name="Rectangle 7"/>
          <p:cNvSpPr>
            <a:spLocks noChangeArrowheads="1"/>
          </p:cNvSpPr>
          <p:nvPr/>
        </p:nvSpPr>
        <p:spPr bwMode="auto">
          <a:xfrm>
            <a:off x="2667000" y="3429000"/>
            <a:ext cx="2438400" cy="762000"/>
          </a:xfrm>
          <a:prstGeom prst="rect">
            <a:avLst/>
          </a:prstGeom>
          <a:solidFill>
            <a:schemeClr val="accent1"/>
          </a:solidFill>
          <a:ln w="12700" cap="sq" algn="ctr">
            <a:solidFill>
              <a:schemeClr val="tx1"/>
            </a:solidFill>
            <a:miter lim="800000"/>
            <a:headEnd/>
            <a:tailEnd/>
          </a:ln>
        </p:spPr>
        <p:txBody>
          <a:bodyPr wrap="none" anchor="ct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endParaRPr lang="zh-TW" altLang="zh-TW">
              <a:ea typeface="新細明體" panose="02020500000000000000" pitchFamily="18" charset="-120"/>
            </a:endParaRPr>
          </a:p>
        </p:txBody>
      </p:sp>
      <p:sp>
        <p:nvSpPr>
          <p:cNvPr id="21512" name="Text Box 8"/>
          <p:cNvSpPr txBox="1">
            <a:spLocks noChangeArrowheads="1"/>
          </p:cNvSpPr>
          <p:nvPr/>
        </p:nvSpPr>
        <p:spPr bwMode="auto">
          <a:xfrm>
            <a:off x="2676525" y="3373439"/>
            <a:ext cx="2895600" cy="866775"/>
          </a:xfrm>
          <a:prstGeom prst="rect">
            <a:avLst/>
          </a:prstGeom>
          <a:gradFill rotWithShape="1">
            <a:gsLst>
              <a:gs pos="0">
                <a:schemeClr val="hlink"/>
              </a:gs>
              <a:gs pos="100000">
                <a:schemeClr val="hlink">
                  <a:gamma/>
                  <a:shade val="46275"/>
                  <a:invGamma/>
                </a:schemeClr>
              </a:gs>
            </a:gsLst>
            <a:lin ang="2700000" scaled="1"/>
          </a:gradFill>
          <a:ln w="12700" cap="sq">
            <a:solidFill>
              <a:srgbClr val="000080"/>
            </a:solidFill>
            <a:miter lim="800000"/>
            <a:headEnd type="none" w="sm" len="sm"/>
            <a:tailEnd type="none" w="sm" len="sm"/>
          </a:ln>
          <a:effectLst/>
          <a:extLst/>
        </p:spPr>
        <p:txBody>
          <a:bodyPr lIns="91417" tIns="45708" rIns="91417" bIns="45708">
            <a:spAutoFit/>
          </a:bodyPr>
          <a:lstStyle/>
          <a:p>
            <a:pPr eaLnBrk="0" hangingPunct="0">
              <a:spcBef>
                <a:spcPct val="50000"/>
              </a:spcBef>
              <a:defRPr/>
            </a:pPr>
            <a:r>
              <a:rPr lang="en-US" sz="2000" b="1">
                <a:solidFill>
                  <a:schemeClr val="tx2"/>
                </a:solidFill>
                <a:latin typeface="Courier New" pitchFamily="49" charset="0"/>
              </a:rPr>
              <a:t>// 90% of the </a:t>
            </a:r>
          </a:p>
          <a:p>
            <a:pPr eaLnBrk="0" hangingPunct="0">
              <a:spcBef>
                <a:spcPct val="50000"/>
              </a:spcBef>
              <a:defRPr/>
            </a:pPr>
            <a:r>
              <a:rPr lang="en-US" sz="2000" b="1">
                <a:solidFill>
                  <a:schemeClr val="tx2"/>
                </a:solidFill>
                <a:latin typeface="Courier New" pitchFamily="49" charset="0"/>
              </a:rPr>
              <a:t>// time i = 10;</a:t>
            </a:r>
            <a:r>
              <a:rPr lang="en-US" sz="2000" b="1">
                <a:latin typeface="Courier New" pitchFamily="49" charset="0"/>
              </a:rPr>
              <a:t>  </a:t>
            </a:r>
          </a:p>
        </p:txBody>
      </p:sp>
      <p:sp>
        <p:nvSpPr>
          <p:cNvPr id="30729" name="Rectangle 9"/>
          <p:cNvSpPr>
            <a:spLocks noGrp="1" noChangeArrowheads="1"/>
          </p:cNvSpPr>
          <p:nvPr>
            <p:ph type="body" idx="1"/>
          </p:nvPr>
        </p:nvSpPr>
        <p:spPr>
          <a:xfrm>
            <a:off x="159793" y="1501912"/>
            <a:ext cx="11252200" cy="1320800"/>
          </a:xfrm>
        </p:spPr>
        <p:txBody>
          <a:bodyPr>
            <a:normAutofit/>
          </a:bodyPr>
          <a:lstStyle/>
          <a:p>
            <a:pPr eaLnBrk="1" hangingPunct="1">
              <a:buFont typeface="Arial" panose="020B0604020202020204" pitchFamily="34" charset="0"/>
              <a:buChar char="•"/>
            </a:pPr>
            <a:r>
              <a:rPr kumimoji="1" lang="en-US" altLang="zh-TW" sz="2400" dirty="0">
                <a:ea typeface="新細明體" panose="02020500000000000000" pitchFamily="18" charset="-120"/>
              </a:rPr>
              <a:t>Many ways to expand switches: linear search, jump table, binary search, </a:t>
            </a:r>
            <a:r>
              <a:rPr kumimoji="1" lang="en-US" altLang="zh-TW" sz="2400" dirty="0" err="1">
                <a:ea typeface="新細明體" panose="02020500000000000000" pitchFamily="18" charset="-120"/>
              </a:rPr>
              <a:t>etc</a:t>
            </a:r>
            <a:endParaRPr kumimoji="1" lang="en-US" altLang="zh-TW" sz="2400" dirty="0">
              <a:ea typeface="新細明體" panose="02020500000000000000" pitchFamily="18" charset="-120"/>
            </a:endParaRPr>
          </a:p>
          <a:p>
            <a:pPr eaLnBrk="1" hangingPunct="1">
              <a:buFont typeface="Arial" panose="020B0604020202020204" pitchFamily="34" charset="0"/>
              <a:buChar char="•"/>
            </a:pPr>
            <a:r>
              <a:rPr kumimoji="1" lang="en-US" altLang="zh-TW" sz="2400" dirty="0">
                <a:ea typeface="新細明體" panose="02020500000000000000" pitchFamily="18" charset="-120"/>
              </a:rPr>
              <a:t>Pogo collects the value of switch expression</a:t>
            </a:r>
          </a:p>
        </p:txBody>
      </p:sp>
      <p:sp>
        <p:nvSpPr>
          <p:cNvPr id="12"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13" name="TextBox 12"/>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507286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blinds(horizontal)">
                                      <p:cBhvr>
                                        <p:cTn id="7" dur="500"/>
                                        <p:tgtEl>
                                          <p:spTgt spid="215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box(in)">
                                      <p:cBhvr>
                                        <p:cTn id="10" dur="500"/>
                                        <p:tgtEl>
                                          <p:spTgt spid="215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511"/>
                                        </p:tgtEl>
                                        <p:attrNameLst>
                                          <p:attrName>style.visibility</p:attrName>
                                        </p:attrNameLst>
                                      </p:cBhvr>
                                      <p:to>
                                        <p:strVal val="visible"/>
                                      </p:to>
                                    </p:set>
                                    <p:animEffect transition="in" filter="blinds(horizontal)">
                                      <p:cBhvr>
                                        <p:cTn id="15" dur="500"/>
                                        <p:tgtEl>
                                          <p:spTgt spid="215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512"/>
                                        </p:tgtEl>
                                        <p:attrNameLst>
                                          <p:attrName>style.visibility</p:attrName>
                                        </p:attrNameLst>
                                      </p:cBhvr>
                                      <p:to>
                                        <p:strVal val="visible"/>
                                      </p:to>
                                    </p:set>
                                    <p:animEffect transition="in" filter="blinds(horizontal)">
                                      <p:cBhvr>
                                        <p:cTn id="18" dur="500"/>
                                        <p:tgtEl>
                                          <p:spTgt spid="215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1516"/>
                                        </p:tgtEl>
                                        <p:attrNameLst>
                                          <p:attrName>style.visibility</p:attrName>
                                        </p:attrNameLst>
                                      </p:cBhvr>
                                      <p:to>
                                        <p:strVal val="visible"/>
                                      </p:to>
                                    </p:set>
                                    <p:animEffect transition="in" filter="box(in)">
                                      <p:cBhvr>
                                        <p:cTn id="2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animBg="1"/>
      <p:bldP spid="21515" grpId="0" animBg="1"/>
      <p:bldP spid="21510" grpId="0"/>
      <p:bldP spid="21511" grpId="0" animBg="1"/>
      <p:bldP spid="215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74609" y="491715"/>
            <a:ext cx="10131425" cy="1456267"/>
          </a:xfrm>
        </p:spPr>
        <p:txBody>
          <a:bodyPr/>
          <a:lstStyle/>
          <a:p>
            <a:pPr eaLnBrk="1" hangingPunct="1"/>
            <a:r>
              <a:rPr lang="en-US" altLang="zh-TW" b="1" dirty="0" smtClean="0">
                <a:ea typeface="新細明體" panose="02020500000000000000" pitchFamily="18" charset="-120"/>
              </a:rPr>
              <a:t>Virtual Call Speculation</a:t>
            </a:r>
          </a:p>
        </p:txBody>
      </p:sp>
      <p:sp>
        <p:nvSpPr>
          <p:cNvPr id="140294" name="AutoShape 6"/>
          <p:cNvSpPr>
            <a:spLocks noChangeArrowheads="1"/>
          </p:cNvSpPr>
          <p:nvPr/>
        </p:nvSpPr>
        <p:spPr bwMode="auto">
          <a:xfrm>
            <a:off x="1676400" y="4343400"/>
            <a:ext cx="1981200" cy="1371600"/>
          </a:xfrm>
          <a:prstGeom prst="roundRect">
            <a:avLst>
              <a:gd name="adj" fmla="val 16667"/>
            </a:avLst>
          </a:prstGeom>
          <a:gradFill rotWithShape="0">
            <a:gsLst>
              <a:gs pos="0">
                <a:schemeClr val="hlink">
                  <a:gamma/>
                  <a:shade val="71373"/>
                  <a:invGamma/>
                </a:schemeClr>
              </a:gs>
              <a:gs pos="50000">
                <a:schemeClr val="hlink"/>
              </a:gs>
              <a:gs pos="100000">
                <a:schemeClr val="hlink">
                  <a:gamma/>
                  <a:shade val="71373"/>
                  <a:invGamma/>
                </a:schemeClr>
              </a:gs>
            </a:gsLst>
            <a:lin ang="2700000" scaled="1"/>
          </a:gradFill>
          <a:ln w="12700">
            <a:solidFill>
              <a:schemeClr val="tx1"/>
            </a:solidFill>
            <a:round/>
            <a:headEnd/>
            <a:tailEnd/>
          </a:ln>
          <a:effectLst/>
          <a:extLst/>
        </p:spPr>
        <p:txBody>
          <a:bodyPr wrap="none" anchor="ctr"/>
          <a:lstStyle/>
          <a:p>
            <a:pPr>
              <a:defRPr/>
            </a:pPr>
            <a:r>
              <a:rPr lang="en-US" altLang="zh-TW" sz="2000">
                <a:ea typeface="新細明體" charset="-120"/>
              </a:rPr>
              <a:t>Class Foo:Base{</a:t>
            </a:r>
          </a:p>
          <a:p>
            <a:pPr>
              <a:defRPr/>
            </a:pPr>
            <a:r>
              <a:rPr lang="en-US" altLang="zh-TW" sz="2000">
                <a:ea typeface="新細明體" charset="-120"/>
              </a:rPr>
              <a:t>…</a:t>
            </a:r>
          </a:p>
          <a:p>
            <a:pPr>
              <a:defRPr/>
            </a:pPr>
            <a:r>
              <a:rPr lang="en-US" altLang="zh-TW" sz="2000">
                <a:ea typeface="新細明體" charset="-120"/>
              </a:rPr>
              <a:t>void call();</a:t>
            </a:r>
          </a:p>
          <a:p>
            <a:pPr>
              <a:defRPr/>
            </a:pPr>
            <a:r>
              <a:rPr lang="en-US" altLang="zh-TW" sz="2000">
                <a:ea typeface="新細明體" charset="-120"/>
              </a:rPr>
              <a:t>}</a:t>
            </a:r>
          </a:p>
        </p:txBody>
      </p:sp>
      <p:sp>
        <p:nvSpPr>
          <p:cNvPr id="140295" name="AutoShape 7"/>
          <p:cNvSpPr>
            <a:spLocks noChangeArrowheads="1"/>
          </p:cNvSpPr>
          <p:nvPr/>
        </p:nvSpPr>
        <p:spPr bwMode="auto">
          <a:xfrm>
            <a:off x="4267200" y="4343400"/>
            <a:ext cx="1981200" cy="1447800"/>
          </a:xfrm>
          <a:prstGeom prst="roundRect">
            <a:avLst>
              <a:gd name="adj" fmla="val 16667"/>
            </a:avLst>
          </a:prstGeom>
          <a:gradFill rotWithShape="0">
            <a:gsLst>
              <a:gs pos="0">
                <a:schemeClr val="hlink">
                  <a:gamma/>
                  <a:shade val="71373"/>
                  <a:invGamma/>
                </a:schemeClr>
              </a:gs>
              <a:gs pos="50000">
                <a:schemeClr val="hlink"/>
              </a:gs>
              <a:gs pos="100000">
                <a:schemeClr val="hlink">
                  <a:gamma/>
                  <a:shade val="71373"/>
                  <a:invGamma/>
                </a:schemeClr>
              </a:gs>
            </a:gsLst>
            <a:lin ang="2700000" scaled="1"/>
          </a:gradFill>
          <a:ln w="12700">
            <a:solidFill>
              <a:schemeClr val="tx1"/>
            </a:solidFill>
            <a:round/>
            <a:headEnd/>
            <a:tailEnd/>
          </a:ln>
          <a:effectLst/>
          <a:extLst/>
        </p:spPr>
        <p:txBody>
          <a:bodyPr wrap="none" anchor="ctr"/>
          <a:lstStyle/>
          <a:p>
            <a:pPr>
              <a:defRPr/>
            </a:pPr>
            <a:r>
              <a:rPr lang="en-US" altLang="zh-TW" sz="2000">
                <a:ea typeface="新細明體" charset="-120"/>
              </a:rPr>
              <a:t>class Bar:Base {</a:t>
            </a:r>
          </a:p>
          <a:p>
            <a:pPr>
              <a:defRPr/>
            </a:pPr>
            <a:r>
              <a:rPr lang="en-US" altLang="zh-TW" sz="2000">
                <a:ea typeface="新細明體" charset="-120"/>
              </a:rPr>
              <a:t>…</a:t>
            </a:r>
          </a:p>
          <a:p>
            <a:pPr>
              <a:defRPr/>
            </a:pPr>
            <a:r>
              <a:rPr lang="en-US" altLang="zh-TW" sz="2000">
                <a:ea typeface="新細明體" charset="-120"/>
              </a:rPr>
              <a:t>void call();</a:t>
            </a:r>
          </a:p>
          <a:p>
            <a:pPr>
              <a:defRPr/>
            </a:pPr>
            <a:r>
              <a:rPr lang="en-US" altLang="zh-TW" sz="2000">
                <a:ea typeface="新細明體" charset="-120"/>
              </a:rPr>
              <a:t>}</a:t>
            </a:r>
          </a:p>
        </p:txBody>
      </p:sp>
      <p:sp>
        <p:nvSpPr>
          <p:cNvPr id="140296" name="AutoShape 8"/>
          <p:cNvSpPr>
            <a:spLocks noChangeArrowheads="1"/>
          </p:cNvSpPr>
          <p:nvPr/>
        </p:nvSpPr>
        <p:spPr bwMode="auto">
          <a:xfrm>
            <a:off x="2819400" y="2743200"/>
            <a:ext cx="2133600" cy="1371600"/>
          </a:xfrm>
          <a:prstGeom prst="roundRect">
            <a:avLst>
              <a:gd name="adj" fmla="val 16667"/>
            </a:avLst>
          </a:prstGeom>
          <a:gradFill rotWithShape="0">
            <a:gsLst>
              <a:gs pos="0">
                <a:schemeClr val="hlink">
                  <a:gamma/>
                  <a:shade val="71373"/>
                  <a:invGamma/>
                </a:schemeClr>
              </a:gs>
              <a:gs pos="50000">
                <a:schemeClr val="hlink"/>
              </a:gs>
              <a:gs pos="100000">
                <a:schemeClr val="hlink">
                  <a:gamma/>
                  <a:shade val="71373"/>
                  <a:invGamma/>
                </a:schemeClr>
              </a:gs>
            </a:gsLst>
            <a:lin ang="2700000" scaled="1"/>
          </a:gradFill>
          <a:ln w="12700">
            <a:solidFill>
              <a:schemeClr val="tx1"/>
            </a:solidFill>
            <a:round/>
            <a:headEnd/>
            <a:tailEnd/>
          </a:ln>
          <a:effectLst/>
          <a:extLst/>
        </p:spPr>
        <p:txBody>
          <a:bodyPr wrap="none" anchor="ctr"/>
          <a:lstStyle/>
          <a:p>
            <a:pPr>
              <a:defRPr/>
            </a:pPr>
            <a:r>
              <a:rPr lang="en-US" altLang="zh-TW" sz="2000">
                <a:ea typeface="新細明體" charset="-120"/>
              </a:rPr>
              <a:t>class Base{</a:t>
            </a:r>
          </a:p>
          <a:p>
            <a:pPr>
              <a:defRPr/>
            </a:pPr>
            <a:r>
              <a:rPr lang="en-US" altLang="zh-TW" sz="2000">
                <a:ea typeface="新細明體" charset="-120"/>
              </a:rPr>
              <a:t>…</a:t>
            </a:r>
          </a:p>
          <a:p>
            <a:pPr>
              <a:defRPr/>
            </a:pPr>
            <a:r>
              <a:rPr lang="en-US" altLang="zh-TW" sz="2000">
                <a:ea typeface="新細明體" charset="-120"/>
              </a:rPr>
              <a:t>virtual void call();</a:t>
            </a:r>
          </a:p>
          <a:p>
            <a:pPr>
              <a:defRPr/>
            </a:pPr>
            <a:r>
              <a:rPr lang="en-US" altLang="zh-TW" sz="2000">
                <a:ea typeface="新細明體" charset="-120"/>
              </a:rPr>
              <a:t>}</a:t>
            </a:r>
          </a:p>
        </p:txBody>
      </p:sp>
      <p:sp>
        <p:nvSpPr>
          <p:cNvPr id="140297" name="Rectangle 9"/>
          <p:cNvSpPr>
            <a:spLocks noChangeArrowheads="1"/>
          </p:cNvSpPr>
          <p:nvPr/>
        </p:nvSpPr>
        <p:spPr bwMode="auto">
          <a:xfrm>
            <a:off x="7010400" y="2209800"/>
            <a:ext cx="2362200" cy="3505200"/>
          </a:xfrm>
          <a:prstGeom prst="rect">
            <a:avLst/>
          </a:prstGeom>
          <a:gradFill rotWithShape="0">
            <a:gsLst>
              <a:gs pos="0">
                <a:srgbClr val="381822"/>
              </a:gs>
              <a:gs pos="50000">
                <a:srgbClr val="B24E6D"/>
              </a:gs>
              <a:gs pos="100000">
                <a:srgbClr val="381822"/>
              </a:gs>
            </a:gsLst>
            <a:lin ang="2700000" scaled="1"/>
          </a:gradFill>
          <a:ln w="12700">
            <a:solidFill>
              <a:schemeClr val="tx1"/>
            </a:solidFill>
            <a:miter lim="800000"/>
            <a:headEnd/>
            <a:tailEnd/>
          </a:ln>
        </p:spPr>
        <p:txBody>
          <a:bodyPr wrap="none" anchor="ct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000">
                <a:ea typeface="新細明體" panose="02020500000000000000" pitchFamily="18" charset="-120"/>
              </a:rPr>
              <a:t>void Bar(Parent *A)</a:t>
            </a:r>
          </a:p>
          <a:p>
            <a:pPr eaLnBrk="1" hangingPunct="1"/>
            <a:r>
              <a:rPr lang="en-US" altLang="zh-TW" sz="2000">
                <a:ea typeface="新細明體" panose="02020500000000000000" pitchFamily="18" charset="-120"/>
              </a:rPr>
              <a:t>{</a:t>
            </a:r>
          </a:p>
          <a:p>
            <a:pPr eaLnBrk="1" hangingPunct="1"/>
            <a:r>
              <a:rPr lang="en-US" altLang="zh-TW" sz="2000">
                <a:ea typeface="新細明體" panose="02020500000000000000" pitchFamily="18" charset="-120"/>
              </a:rPr>
              <a:t>   …</a:t>
            </a:r>
          </a:p>
          <a:p>
            <a:pPr eaLnBrk="1" hangingPunct="1"/>
            <a:r>
              <a:rPr lang="en-US" altLang="zh-TW" sz="2000">
                <a:ea typeface="新細明體" panose="02020500000000000000" pitchFamily="18" charset="-120"/>
              </a:rPr>
              <a:t>   while(true)</a:t>
            </a:r>
          </a:p>
          <a:p>
            <a:pPr eaLnBrk="1" hangingPunct="1"/>
            <a:r>
              <a:rPr lang="en-US" altLang="zh-TW" sz="2000">
                <a:ea typeface="新細明體" panose="02020500000000000000" pitchFamily="18" charset="-120"/>
              </a:rPr>
              <a:t>   {</a:t>
            </a:r>
          </a:p>
          <a:p>
            <a:pPr eaLnBrk="1" hangingPunct="1"/>
            <a:r>
              <a:rPr lang="en-US" altLang="zh-TW" sz="2000">
                <a:ea typeface="新細明體" panose="02020500000000000000" pitchFamily="18" charset="-120"/>
              </a:rPr>
              <a:t>      …</a:t>
            </a:r>
          </a:p>
          <a:p>
            <a:pPr eaLnBrk="1" hangingPunct="1"/>
            <a:r>
              <a:rPr lang="en-US" altLang="zh-TW" sz="2000">
                <a:ea typeface="新細明體" panose="02020500000000000000" pitchFamily="18" charset="-120"/>
              </a:rPr>
              <a:t>      A-&gt;call();</a:t>
            </a:r>
          </a:p>
          <a:p>
            <a:pPr eaLnBrk="1" hangingPunct="1"/>
            <a:r>
              <a:rPr lang="en-US" altLang="zh-TW" sz="2000">
                <a:ea typeface="新細明體" panose="02020500000000000000" pitchFamily="18" charset="-120"/>
              </a:rPr>
              <a:t>      …</a:t>
            </a:r>
          </a:p>
          <a:p>
            <a:pPr eaLnBrk="1" hangingPunct="1"/>
            <a:r>
              <a:rPr lang="en-US" altLang="zh-TW" sz="2000">
                <a:ea typeface="新細明體" panose="02020500000000000000" pitchFamily="18" charset="-120"/>
              </a:rPr>
              <a:t>   }</a:t>
            </a:r>
          </a:p>
          <a:p>
            <a:pPr eaLnBrk="1" hangingPunct="1"/>
            <a:r>
              <a:rPr lang="en-US" altLang="zh-TW" sz="2000">
                <a:ea typeface="新細明體" panose="02020500000000000000" pitchFamily="18" charset="-120"/>
              </a:rPr>
              <a:t>}</a:t>
            </a:r>
          </a:p>
        </p:txBody>
      </p:sp>
      <p:sp>
        <p:nvSpPr>
          <p:cNvPr id="140298" name="Rectangle 10"/>
          <p:cNvSpPr>
            <a:spLocks noChangeArrowheads="1"/>
          </p:cNvSpPr>
          <p:nvPr/>
        </p:nvSpPr>
        <p:spPr bwMode="auto">
          <a:xfrm>
            <a:off x="7010400" y="2085565"/>
            <a:ext cx="3276600" cy="4572000"/>
          </a:xfrm>
          <a:prstGeom prst="rect">
            <a:avLst/>
          </a:prstGeom>
          <a:gradFill rotWithShape="0">
            <a:gsLst>
              <a:gs pos="0">
                <a:srgbClr val="2A121A"/>
              </a:gs>
              <a:gs pos="50000">
                <a:srgbClr val="B24E6D"/>
              </a:gs>
              <a:gs pos="100000">
                <a:srgbClr val="2A121A"/>
              </a:gs>
            </a:gsLst>
            <a:lin ang="2700000" scaled="1"/>
          </a:gradFill>
          <a:ln w="12700">
            <a:solidFill>
              <a:schemeClr val="tx1"/>
            </a:solidFill>
            <a:miter lim="800000"/>
            <a:headEnd/>
            <a:tailEnd/>
          </a:ln>
        </p:spPr>
        <p:txBody>
          <a:bodyPr wrap="none" anchor="ct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000" dirty="0">
                <a:ea typeface="新細明體" panose="02020500000000000000" pitchFamily="18" charset="-120"/>
              </a:rPr>
              <a:t>void Bar(Base *A)</a:t>
            </a:r>
          </a:p>
          <a:p>
            <a:pPr eaLnBrk="1" hangingPunct="1"/>
            <a:r>
              <a:rPr lang="en-US" altLang="zh-TW" sz="2000" dirty="0">
                <a:ea typeface="新細明體" panose="02020500000000000000" pitchFamily="18" charset="-120"/>
              </a:rPr>
              <a:t>{</a:t>
            </a:r>
          </a:p>
          <a:p>
            <a:pPr eaLnBrk="1" hangingPunct="1"/>
            <a:r>
              <a:rPr lang="en-US" altLang="zh-TW" sz="2000" dirty="0">
                <a:ea typeface="新細明體" panose="02020500000000000000" pitchFamily="18" charset="-120"/>
              </a:rPr>
              <a:t>   …</a:t>
            </a:r>
          </a:p>
          <a:p>
            <a:pPr eaLnBrk="1" hangingPunct="1"/>
            <a:r>
              <a:rPr lang="en-US" altLang="zh-TW" sz="2000" dirty="0">
                <a:ea typeface="新細明體" panose="02020500000000000000" pitchFamily="18" charset="-120"/>
              </a:rPr>
              <a:t>   while(true)</a:t>
            </a:r>
          </a:p>
          <a:p>
            <a:pPr eaLnBrk="1" hangingPunct="1"/>
            <a:r>
              <a:rPr lang="en-US" altLang="zh-TW" sz="2000" dirty="0">
                <a:ea typeface="新細明體" panose="02020500000000000000" pitchFamily="18" charset="-120"/>
              </a:rPr>
              <a:t>   {</a:t>
            </a:r>
          </a:p>
          <a:p>
            <a:pPr eaLnBrk="1" hangingPunct="1"/>
            <a:r>
              <a:rPr lang="en-US" altLang="zh-TW" sz="2000" dirty="0">
                <a:ea typeface="新細明體" panose="02020500000000000000" pitchFamily="18" charset="-120"/>
              </a:rPr>
              <a:t>      …</a:t>
            </a:r>
          </a:p>
          <a:p>
            <a:pPr eaLnBrk="1" hangingPunct="1"/>
            <a:r>
              <a:rPr lang="en-US" altLang="zh-TW" sz="2000" dirty="0">
                <a:solidFill>
                  <a:srgbClr val="FFFF00"/>
                </a:solidFill>
                <a:ea typeface="新細明體" panose="02020500000000000000" pitchFamily="18" charset="-120"/>
              </a:rPr>
              <a:t>      if(type(A) == </a:t>
            </a:r>
            <a:r>
              <a:rPr lang="en-US" altLang="zh-TW" sz="2000" dirty="0" err="1">
                <a:solidFill>
                  <a:srgbClr val="FFFF00"/>
                </a:solidFill>
                <a:ea typeface="新細明體" panose="02020500000000000000" pitchFamily="18" charset="-120"/>
              </a:rPr>
              <a:t>Foo:Base</a:t>
            </a:r>
            <a:r>
              <a:rPr lang="en-US" altLang="zh-TW" sz="2000" dirty="0">
                <a:solidFill>
                  <a:srgbClr val="FFFF00"/>
                </a:solidFill>
                <a:ea typeface="新細明體" panose="02020500000000000000" pitchFamily="18" charset="-120"/>
              </a:rPr>
              <a:t>)</a:t>
            </a:r>
          </a:p>
          <a:p>
            <a:pPr eaLnBrk="1" hangingPunct="1"/>
            <a:r>
              <a:rPr lang="en-US" altLang="zh-TW" sz="2000" dirty="0">
                <a:solidFill>
                  <a:srgbClr val="FFFF00"/>
                </a:solidFill>
                <a:ea typeface="新細明體" panose="02020500000000000000" pitchFamily="18" charset="-120"/>
              </a:rPr>
              <a:t>      {  </a:t>
            </a:r>
          </a:p>
          <a:p>
            <a:pPr eaLnBrk="1" hangingPunct="1"/>
            <a:r>
              <a:rPr lang="en-US" altLang="zh-TW" sz="2000" dirty="0">
                <a:solidFill>
                  <a:srgbClr val="FFFF00"/>
                </a:solidFill>
                <a:ea typeface="新細明體" panose="02020500000000000000" pitchFamily="18" charset="-120"/>
              </a:rPr>
              <a:t>          // inline of A-&gt;call();</a:t>
            </a:r>
          </a:p>
          <a:p>
            <a:pPr eaLnBrk="1" hangingPunct="1"/>
            <a:r>
              <a:rPr lang="en-US" altLang="zh-TW" sz="2000" dirty="0">
                <a:solidFill>
                  <a:srgbClr val="FFFF00"/>
                </a:solidFill>
                <a:ea typeface="新細明體" panose="02020500000000000000" pitchFamily="18" charset="-120"/>
              </a:rPr>
              <a:t>      }</a:t>
            </a:r>
          </a:p>
          <a:p>
            <a:pPr eaLnBrk="1" hangingPunct="1"/>
            <a:r>
              <a:rPr lang="en-US" altLang="zh-TW" sz="2000" dirty="0">
                <a:ea typeface="新細明體" panose="02020500000000000000" pitchFamily="18" charset="-120"/>
              </a:rPr>
              <a:t>      else</a:t>
            </a:r>
          </a:p>
          <a:p>
            <a:pPr eaLnBrk="1" hangingPunct="1"/>
            <a:r>
              <a:rPr lang="en-US" altLang="zh-TW" sz="2000" dirty="0">
                <a:ea typeface="新細明體" panose="02020500000000000000" pitchFamily="18" charset="-120"/>
              </a:rPr>
              <a:t>         A-&gt;call();</a:t>
            </a:r>
          </a:p>
          <a:p>
            <a:pPr eaLnBrk="1" hangingPunct="1"/>
            <a:r>
              <a:rPr lang="en-US" altLang="zh-TW" sz="2000" dirty="0">
                <a:ea typeface="新細明體" panose="02020500000000000000" pitchFamily="18" charset="-120"/>
              </a:rPr>
              <a:t>      …</a:t>
            </a:r>
          </a:p>
          <a:p>
            <a:pPr eaLnBrk="1" hangingPunct="1"/>
            <a:r>
              <a:rPr lang="en-US" altLang="zh-TW" sz="2000" dirty="0">
                <a:ea typeface="新細明體" panose="02020500000000000000" pitchFamily="18" charset="-120"/>
              </a:rPr>
              <a:t>   }</a:t>
            </a:r>
          </a:p>
          <a:p>
            <a:pPr eaLnBrk="1" hangingPunct="1"/>
            <a:r>
              <a:rPr lang="en-US" altLang="zh-TW" sz="2000" dirty="0">
                <a:ea typeface="新細明體" panose="02020500000000000000" pitchFamily="18" charset="-120"/>
              </a:rPr>
              <a:t>}</a:t>
            </a:r>
          </a:p>
        </p:txBody>
      </p:sp>
      <p:sp>
        <p:nvSpPr>
          <p:cNvPr id="26632" name="Line 11"/>
          <p:cNvSpPr>
            <a:spLocks noChangeShapeType="1"/>
          </p:cNvSpPr>
          <p:nvPr/>
        </p:nvSpPr>
        <p:spPr bwMode="auto">
          <a:xfrm flipH="1">
            <a:off x="2514600" y="4114800"/>
            <a:ext cx="13716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6633" name="Line 12"/>
          <p:cNvSpPr>
            <a:spLocks noChangeShapeType="1"/>
          </p:cNvSpPr>
          <p:nvPr/>
        </p:nvSpPr>
        <p:spPr bwMode="auto">
          <a:xfrm>
            <a:off x="3886200" y="4114800"/>
            <a:ext cx="13716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26634" name="Text Box 14"/>
          <p:cNvSpPr txBox="1">
            <a:spLocks noChangeArrowheads="1"/>
          </p:cNvSpPr>
          <p:nvPr/>
        </p:nvSpPr>
        <p:spPr bwMode="auto">
          <a:xfrm>
            <a:off x="274609" y="1545815"/>
            <a:ext cx="84566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lnSpc>
                <a:spcPct val="85000"/>
              </a:lnSpc>
              <a:spcBef>
                <a:spcPct val="30000"/>
              </a:spcBef>
              <a:buClr>
                <a:schemeClr val="tx2"/>
              </a:buClr>
              <a:buFont typeface="Wingdings 2" panose="05020102010507070707" pitchFamily="18" charset="2"/>
              <a:buNone/>
            </a:pPr>
            <a:r>
              <a:rPr lang="en-US" altLang="zh-TW" sz="2400" b="1" dirty="0">
                <a:latin typeface="Arial" panose="020B0604020202020204" pitchFamily="34" charset="0"/>
                <a:ea typeface="新細明體" panose="02020500000000000000" pitchFamily="18" charset="-120"/>
              </a:rPr>
              <a:t>The type of object A in function Bar was almost always Foo via the profiles</a:t>
            </a:r>
          </a:p>
          <a:p>
            <a:pPr eaLnBrk="1" hangingPunct="1"/>
            <a:endParaRPr lang="en-US" altLang="zh-TW" sz="2400" b="1" dirty="0">
              <a:latin typeface="Arial" panose="020B0604020202020204" pitchFamily="34" charset="0"/>
              <a:ea typeface="新細明體" panose="02020500000000000000" pitchFamily="18" charset="-120"/>
            </a:endParaRPr>
          </a:p>
        </p:txBody>
      </p:sp>
      <p:sp>
        <p:nvSpPr>
          <p:cNvPr id="11"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12" name="TextBox 11"/>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Tree>
    <p:extLst>
      <p:ext uri="{BB962C8B-B14F-4D97-AF65-F5344CB8AC3E}">
        <p14:creationId xmlns:p14="http://schemas.microsoft.com/office/powerpoint/2010/main" val="3378189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140297"/>
                                        </p:tgtEl>
                                        <p:attrNameLst>
                                          <p:attrName>ppt_x</p:attrName>
                                        </p:attrNameLst>
                                      </p:cBhvr>
                                      <p:tavLst>
                                        <p:tav tm="0">
                                          <p:val>
                                            <p:strVal val="ppt_x"/>
                                          </p:val>
                                        </p:tav>
                                        <p:tav tm="100000">
                                          <p:val>
                                            <p:strVal val="ppt_x"/>
                                          </p:val>
                                        </p:tav>
                                      </p:tavLst>
                                    </p:anim>
                                    <p:anim calcmode="lin" valueType="num">
                                      <p:cBhvr additive="base">
                                        <p:cTn id="7" dur="500"/>
                                        <p:tgtEl>
                                          <p:spTgt spid="140297"/>
                                        </p:tgtEl>
                                        <p:attrNameLst>
                                          <p:attrName>ppt_y</p:attrName>
                                        </p:attrNameLst>
                                      </p:cBhvr>
                                      <p:tavLst>
                                        <p:tav tm="0">
                                          <p:val>
                                            <p:strVal val="ppt_y"/>
                                          </p:val>
                                        </p:tav>
                                        <p:tav tm="100000">
                                          <p:val>
                                            <p:strVal val="1+ppt_h/2"/>
                                          </p:val>
                                        </p:tav>
                                      </p:tavLst>
                                    </p:anim>
                                    <p:set>
                                      <p:cBhvr>
                                        <p:cTn id="8" dur="1" fill="hold">
                                          <p:stCondLst>
                                            <p:cond delay="499"/>
                                          </p:stCondLst>
                                        </p:cTn>
                                        <p:tgtEl>
                                          <p:spTgt spid="140297"/>
                                        </p:tgtEl>
                                        <p:attrNameLst>
                                          <p:attrName>style.visibility</p:attrName>
                                        </p:attrNameLst>
                                      </p:cBhvr>
                                      <p:to>
                                        <p:strVal val="hidden"/>
                                      </p:to>
                                    </p:set>
                                  </p:childTnLst>
                                </p:cTn>
                              </p:par>
                            </p:childTnLst>
                          </p:cTn>
                        </p:par>
                        <p:par>
                          <p:cTn id="9" fill="hold" nodeType="afterGroup">
                            <p:stCondLst>
                              <p:cond delay="500"/>
                            </p:stCondLst>
                            <p:childTnLst>
                              <p:par>
                                <p:cTn id="10" presetID="2" presetClass="entr" presetSubtype="4" fill="hold" grpId="0" nodeType="afterEffect">
                                  <p:stCondLst>
                                    <p:cond delay="1000"/>
                                  </p:stCondLst>
                                  <p:childTnLst>
                                    <p:set>
                                      <p:cBhvr>
                                        <p:cTn id="11" dur="1" fill="hold">
                                          <p:stCondLst>
                                            <p:cond delay="0"/>
                                          </p:stCondLst>
                                        </p:cTn>
                                        <p:tgtEl>
                                          <p:spTgt spid="140298"/>
                                        </p:tgtEl>
                                        <p:attrNameLst>
                                          <p:attrName>style.visibility</p:attrName>
                                        </p:attrNameLst>
                                      </p:cBhvr>
                                      <p:to>
                                        <p:strVal val="visible"/>
                                      </p:to>
                                    </p:set>
                                    <p:anim calcmode="lin" valueType="num">
                                      <p:cBhvr additive="base">
                                        <p:cTn id="12" dur="500" fill="hold"/>
                                        <p:tgtEl>
                                          <p:spTgt spid="140298"/>
                                        </p:tgtEl>
                                        <p:attrNameLst>
                                          <p:attrName>ppt_x</p:attrName>
                                        </p:attrNameLst>
                                      </p:cBhvr>
                                      <p:tavLst>
                                        <p:tav tm="0">
                                          <p:val>
                                            <p:strVal val="#ppt_x"/>
                                          </p:val>
                                        </p:tav>
                                        <p:tav tm="100000">
                                          <p:val>
                                            <p:strVal val="#ppt_x"/>
                                          </p:val>
                                        </p:tav>
                                      </p:tavLst>
                                    </p:anim>
                                    <p:anim calcmode="lin" valueType="num">
                                      <p:cBhvr additive="base">
                                        <p:cTn id="13" dur="500" fill="hold"/>
                                        <p:tgtEl>
                                          <p:spTgt spid="140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7" grpId="0" animBg="1"/>
      <p:bldP spid="14029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Grp="1" noChangeArrowheads="1"/>
          </p:cNvSpPr>
          <p:nvPr>
            <p:ph type="title"/>
          </p:nvPr>
        </p:nvSpPr>
        <p:spPr>
          <a:xfrm>
            <a:off x="159793" y="1028701"/>
            <a:ext cx="8393113" cy="1284288"/>
          </a:xfrm>
        </p:spPr>
        <p:txBody>
          <a:bodyPr>
            <a:normAutofit fontScale="90000"/>
          </a:bodyPr>
          <a:lstStyle/>
          <a:p>
            <a:pPr eaLnBrk="1" hangingPunct="1"/>
            <a:r>
              <a:rPr kumimoji="1" lang="en-US" altLang="zh-TW" sz="4400" dirty="0">
                <a:ea typeface="新細明體" panose="02020500000000000000" pitchFamily="18" charset="-120"/>
              </a:rPr>
              <a:t/>
            </a:r>
            <a:br>
              <a:rPr kumimoji="1" lang="en-US" altLang="zh-TW" sz="4400" dirty="0">
                <a:ea typeface="新細明體" panose="02020500000000000000" pitchFamily="18" charset="-120"/>
              </a:rPr>
            </a:br>
            <a:endParaRPr kumimoji="1" lang="en-US" altLang="zh-TW" sz="4400" dirty="0">
              <a:ea typeface="新細明體" panose="02020500000000000000" pitchFamily="18" charset="-120"/>
            </a:endParaRPr>
          </a:p>
        </p:txBody>
      </p:sp>
      <p:sp>
        <p:nvSpPr>
          <p:cNvPr id="30729" name="Rectangle 9"/>
          <p:cNvSpPr>
            <a:spLocks noGrp="1" noChangeArrowheads="1"/>
          </p:cNvSpPr>
          <p:nvPr>
            <p:ph type="body" idx="1"/>
          </p:nvPr>
        </p:nvSpPr>
        <p:spPr>
          <a:xfrm>
            <a:off x="159793" y="1672434"/>
            <a:ext cx="11252200" cy="1320800"/>
          </a:xfrm>
        </p:spPr>
        <p:txBody>
          <a:bodyPr>
            <a:noAutofit/>
          </a:bodyPr>
          <a:lstStyle/>
          <a:p>
            <a:pPr>
              <a:buFont typeface="Arial" panose="020B0604020202020204" pitchFamily="34" charset="0"/>
              <a:buChar char="•"/>
            </a:pPr>
            <a:r>
              <a:rPr lang="en-US" sz="2400" dirty="0"/>
              <a:t>During this phase the application is rebuilt for the last time to generate the optimized version of the application. Behind the scenes, the (.pgc) training data files are merged into the empty program database file (.pgd) created in the instrumented phase</a:t>
            </a:r>
            <a:r>
              <a:rPr lang="en-US" sz="2400" dirty="0" smtClean="0"/>
              <a:t>.</a:t>
            </a:r>
          </a:p>
          <a:p>
            <a:pPr>
              <a:buFont typeface="Arial" panose="020B0604020202020204" pitchFamily="34" charset="0"/>
              <a:buChar char="•"/>
            </a:pPr>
            <a:r>
              <a:rPr lang="en-US" sz="2400" dirty="0" smtClean="0"/>
              <a:t> </a:t>
            </a:r>
            <a:r>
              <a:rPr lang="en-US" sz="2400" dirty="0"/>
              <a:t>The compiler backend then uses this program database file to make more intelligent optimization decisions on the code generating a highly optimized version of the application</a:t>
            </a:r>
            <a:endParaRPr kumimoji="1" lang="en-US" altLang="zh-TW" sz="2400" dirty="0">
              <a:ea typeface="新細明體" panose="02020500000000000000" pitchFamily="18" charset="-120"/>
            </a:endParaRPr>
          </a:p>
        </p:txBody>
      </p:sp>
      <p:sp>
        <p:nvSpPr>
          <p:cNvPr id="12" name="Title 1"/>
          <p:cNvSpPr txBox="1">
            <a:spLocks/>
          </p:cNvSpPr>
          <p:nvPr/>
        </p:nvSpPr>
        <p:spPr>
          <a:xfrm>
            <a:off x="15979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000" b="1" cap="none" dirty="0" smtClean="0"/>
              <a:t>POGO Under the hood </a:t>
            </a:r>
            <a:endParaRPr lang="en-US" sz="7000" b="1" cap="none" dirty="0"/>
          </a:p>
        </p:txBody>
      </p:sp>
      <p:sp>
        <p:nvSpPr>
          <p:cNvPr id="13" name="TextBox 12"/>
          <p:cNvSpPr txBox="1"/>
          <p:nvPr/>
        </p:nvSpPr>
        <p:spPr>
          <a:xfrm>
            <a:off x="8397873" y="235989"/>
            <a:ext cx="3003515" cy="630942"/>
          </a:xfrm>
          <a:prstGeom prst="rect">
            <a:avLst/>
          </a:prstGeom>
          <a:noFill/>
        </p:spPr>
        <p:txBody>
          <a:bodyPr wrap="none" rtlCol="0">
            <a:spAutoFit/>
          </a:bodyPr>
          <a:lstStyle/>
          <a:p>
            <a:r>
              <a:rPr lang="en-US" sz="3500" dirty="0" smtClean="0"/>
              <a:t>Optimize Phase</a:t>
            </a:r>
            <a:endParaRPr lang="en-US" sz="3500" dirty="0"/>
          </a:p>
        </p:txBody>
      </p:sp>
      <p:sp>
        <p:nvSpPr>
          <p:cNvPr id="3" name="TextBox 2"/>
          <p:cNvSpPr txBox="1"/>
          <p:nvPr/>
        </p:nvSpPr>
        <p:spPr>
          <a:xfrm>
            <a:off x="6103004" y="6324600"/>
            <a:ext cx="6120202" cy="430887"/>
          </a:xfrm>
          <a:prstGeom prst="rect">
            <a:avLst/>
          </a:prstGeom>
          <a:noFill/>
        </p:spPr>
        <p:txBody>
          <a:bodyPr wrap="none" rtlCol="0">
            <a:spAutoFit/>
          </a:bodyPr>
          <a:lstStyle/>
          <a:p>
            <a:r>
              <a:rPr lang="en-US" sz="2200" i="1" dirty="0" smtClean="0"/>
              <a:t>Side-effect: An optimized version of the application!</a:t>
            </a:r>
            <a:endParaRPr lang="en-US" sz="2200" i="1" dirty="0"/>
          </a:p>
        </p:txBody>
      </p:sp>
    </p:spTree>
    <p:extLst>
      <p:ext uri="{BB962C8B-B14F-4D97-AF65-F5344CB8AC3E}">
        <p14:creationId xmlns:p14="http://schemas.microsoft.com/office/powerpoint/2010/main" val="2736282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716087" y="267494"/>
            <a:ext cx="10131425" cy="1456267"/>
          </a:xfrm>
        </p:spPr>
        <p:txBody>
          <a:bodyPr/>
          <a:lstStyle/>
          <a:p>
            <a:r>
              <a:rPr lang="en-US" dirty="0" smtClean="0"/>
              <a:t>Spec2K:</a:t>
            </a:r>
          </a:p>
        </p:txBody>
      </p:sp>
      <p:sp>
        <p:nvSpPr>
          <p:cNvPr id="6" name="TextBox 5"/>
          <p:cNvSpPr txBox="1">
            <a:spLocks noChangeArrowheads="1"/>
          </p:cNvSpPr>
          <p:nvPr/>
        </p:nvSpPr>
        <p:spPr bwMode="auto">
          <a:xfrm>
            <a:off x="1676400" y="127635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Application</a:t>
            </a:r>
            <a:r>
              <a:rPr lang="en-US"/>
              <a:t> Size</a:t>
            </a:r>
          </a:p>
        </p:txBody>
      </p:sp>
      <p:sp>
        <p:nvSpPr>
          <p:cNvPr id="32772" name="TextBox 12"/>
          <p:cNvSpPr txBox="1">
            <a:spLocks noChangeArrowheads="1"/>
          </p:cNvSpPr>
          <p:nvPr/>
        </p:nvSpPr>
        <p:spPr bwMode="auto">
          <a:xfrm>
            <a:off x="5638800" y="7620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solidFill>
                  <a:schemeClr val="tx2"/>
                </a:solidFill>
              </a:rPr>
              <a:t>Gobmk</a:t>
            </a:r>
          </a:p>
        </p:txBody>
      </p:sp>
      <p:sp>
        <p:nvSpPr>
          <p:cNvPr id="32773" name="TextBox 14"/>
          <p:cNvSpPr txBox="1">
            <a:spLocks noChangeArrowheads="1"/>
          </p:cNvSpPr>
          <p:nvPr/>
        </p:nvSpPr>
        <p:spPr bwMode="auto">
          <a:xfrm>
            <a:off x="4343400" y="7620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solidFill>
                  <a:schemeClr val="tx2"/>
                </a:solidFill>
              </a:rPr>
              <a:t>Sjeng</a:t>
            </a:r>
          </a:p>
        </p:txBody>
      </p:sp>
      <p:sp>
        <p:nvSpPr>
          <p:cNvPr id="32774" name="TextBox 15"/>
          <p:cNvSpPr txBox="1">
            <a:spLocks noChangeArrowheads="1"/>
          </p:cNvSpPr>
          <p:nvPr/>
        </p:nvSpPr>
        <p:spPr bwMode="auto">
          <a:xfrm>
            <a:off x="9677400" y="7620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solidFill>
                  <a:schemeClr val="tx2"/>
                </a:solidFill>
              </a:rPr>
              <a:t>Gcc</a:t>
            </a:r>
          </a:p>
        </p:txBody>
      </p:sp>
      <p:sp>
        <p:nvSpPr>
          <p:cNvPr id="32775" name="TextBox 16"/>
          <p:cNvSpPr txBox="1">
            <a:spLocks noChangeArrowheads="1"/>
          </p:cNvSpPr>
          <p:nvPr/>
        </p:nvSpPr>
        <p:spPr bwMode="auto">
          <a:xfrm>
            <a:off x="7086600" y="7620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solidFill>
                  <a:schemeClr val="tx2"/>
                </a:solidFill>
              </a:rPr>
              <a:t>Perl</a:t>
            </a:r>
          </a:p>
        </p:txBody>
      </p:sp>
      <p:sp>
        <p:nvSpPr>
          <p:cNvPr id="32776" name="TextBox 17"/>
          <p:cNvSpPr txBox="1">
            <a:spLocks noChangeArrowheads="1"/>
          </p:cNvSpPr>
          <p:nvPr/>
        </p:nvSpPr>
        <p:spPr bwMode="auto">
          <a:xfrm>
            <a:off x="8382000" y="762000"/>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solidFill>
                  <a:schemeClr val="tx2"/>
                </a:solidFill>
              </a:rPr>
              <a:t>Povray</a:t>
            </a:r>
          </a:p>
        </p:txBody>
      </p:sp>
      <p:sp>
        <p:nvSpPr>
          <p:cNvPr id="19" name="TextBox 18"/>
          <p:cNvSpPr txBox="1">
            <a:spLocks noChangeArrowheads="1"/>
          </p:cNvSpPr>
          <p:nvPr/>
        </p:nvSpPr>
        <p:spPr bwMode="auto">
          <a:xfrm>
            <a:off x="4343400" y="127635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Small</a:t>
            </a:r>
            <a:endParaRPr lang="en-US"/>
          </a:p>
        </p:txBody>
      </p:sp>
      <p:sp>
        <p:nvSpPr>
          <p:cNvPr id="20" name="TextBox 19"/>
          <p:cNvSpPr txBox="1">
            <a:spLocks noChangeArrowheads="1"/>
          </p:cNvSpPr>
          <p:nvPr/>
        </p:nvSpPr>
        <p:spPr bwMode="auto">
          <a:xfrm>
            <a:off x="5638800" y="127635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Medium</a:t>
            </a:r>
            <a:endParaRPr lang="en-US"/>
          </a:p>
        </p:txBody>
      </p:sp>
      <p:sp>
        <p:nvSpPr>
          <p:cNvPr id="21" name="TextBox 20"/>
          <p:cNvSpPr txBox="1">
            <a:spLocks noChangeArrowheads="1"/>
          </p:cNvSpPr>
          <p:nvPr/>
        </p:nvSpPr>
        <p:spPr bwMode="auto">
          <a:xfrm>
            <a:off x="7086600" y="12192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Medium</a:t>
            </a:r>
            <a:endParaRPr lang="en-US"/>
          </a:p>
        </p:txBody>
      </p:sp>
      <p:sp>
        <p:nvSpPr>
          <p:cNvPr id="22" name="TextBox 21"/>
          <p:cNvSpPr txBox="1">
            <a:spLocks noChangeArrowheads="1"/>
          </p:cNvSpPr>
          <p:nvPr/>
        </p:nvSpPr>
        <p:spPr bwMode="auto">
          <a:xfrm>
            <a:off x="8382000" y="12192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Medium</a:t>
            </a:r>
            <a:endParaRPr lang="en-US"/>
          </a:p>
        </p:txBody>
      </p:sp>
      <p:sp>
        <p:nvSpPr>
          <p:cNvPr id="23" name="TextBox 22"/>
          <p:cNvSpPr txBox="1">
            <a:spLocks noChangeArrowheads="1"/>
          </p:cNvSpPr>
          <p:nvPr/>
        </p:nvSpPr>
        <p:spPr bwMode="auto">
          <a:xfrm>
            <a:off x="9677400" y="12192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Large</a:t>
            </a:r>
            <a:endParaRPr lang="en-US"/>
          </a:p>
        </p:txBody>
      </p:sp>
      <p:sp>
        <p:nvSpPr>
          <p:cNvPr id="24" name="TextBox 23"/>
          <p:cNvSpPr txBox="1">
            <a:spLocks noChangeArrowheads="1"/>
          </p:cNvSpPr>
          <p:nvPr/>
        </p:nvSpPr>
        <p:spPr bwMode="auto">
          <a:xfrm>
            <a:off x="1676400" y="173355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LTCG size Mbyte</a:t>
            </a:r>
            <a:endParaRPr lang="en-US"/>
          </a:p>
        </p:txBody>
      </p:sp>
      <p:sp>
        <p:nvSpPr>
          <p:cNvPr id="25" name="TextBox 24"/>
          <p:cNvSpPr txBox="1">
            <a:spLocks noChangeArrowheads="1"/>
          </p:cNvSpPr>
          <p:nvPr/>
        </p:nvSpPr>
        <p:spPr bwMode="auto">
          <a:xfrm>
            <a:off x="1676400" y="219075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Pogo size Mbyte</a:t>
            </a:r>
            <a:endParaRPr lang="en-US"/>
          </a:p>
        </p:txBody>
      </p:sp>
      <p:sp>
        <p:nvSpPr>
          <p:cNvPr id="26" name="TextBox 25"/>
          <p:cNvSpPr txBox="1">
            <a:spLocks noChangeArrowheads="1"/>
          </p:cNvSpPr>
          <p:nvPr/>
        </p:nvSpPr>
        <p:spPr bwMode="auto">
          <a:xfrm>
            <a:off x="4343400" y="1733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0.14</a:t>
            </a:r>
            <a:endParaRPr lang="en-US"/>
          </a:p>
        </p:txBody>
      </p:sp>
      <p:sp>
        <p:nvSpPr>
          <p:cNvPr id="27" name="TextBox 26"/>
          <p:cNvSpPr txBox="1">
            <a:spLocks noChangeArrowheads="1"/>
          </p:cNvSpPr>
          <p:nvPr/>
        </p:nvSpPr>
        <p:spPr bwMode="auto">
          <a:xfrm>
            <a:off x="5638800" y="1733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0.57</a:t>
            </a:r>
            <a:endParaRPr lang="en-US"/>
          </a:p>
        </p:txBody>
      </p:sp>
      <p:sp>
        <p:nvSpPr>
          <p:cNvPr id="28" name="TextBox 27"/>
          <p:cNvSpPr txBox="1">
            <a:spLocks noChangeArrowheads="1"/>
          </p:cNvSpPr>
          <p:nvPr/>
        </p:nvSpPr>
        <p:spPr bwMode="auto">
          <a:xfrm>
            <a:off x="7086600" y="1733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0.79</a:t>
            </a:r>
            <a:endParaRPr lang="en-US"/>
          </a:p>
        </p:txBody>
      </p:sp>
      <p:sp>
        <p:nvSpPr>
          <p:cNvPr id="29" name="TextBox 28"/>
          <p:cNvSpPr txBox="1">
            <a:spLocks noChangeArrowheads="1"/>
          </p:cNvSpPr>
          <p:nvPr/>
        </p:nvSpPr>
        <p:spPr bwMode="auto">
          <a:xfrm>
            <a:off x="8382000" y="1733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0.92</a:t>
            </a:r>
            <a:endParaRPr lang="en-US"/>
          </a:p>
        </p:txBody>
      </p:sp>
      <p:sp>
        <p:nvSpPr>
          <p:cNvPr id="30" name="TextBox 29"/>
          <p:cNvSpPr txBox="1">
            <a:spLocks noChangeArrowheads="1"/>
          </p:cNvSpPr>
          <p:nvPr/>
        </p:nvSpPr>
        <p:spPr bwMode="auto">
          <a:xfrm>
            <a:off x="9677400" y="1733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2.36</a:t>
            </a:r>
            <a:endParaRPr lang="en-US"/>
          </a:p>
        </p:txBody>
      </p:sp>
      <p:sp>
        <p:nvSpPr>
          <p:cNvPr id="31" name="TextBox 30"/>
          <p:cNvSpPr txBox="1">
            <a:spLocks noChangeArrowheads="1"/>
          </p:cNvSpPr>
          <p:nvPr/>
        </p:nvSpPr>
        <p:spPr bwMode="auto">
          <a:xfrm>
            <a:off x="4343400" y="2190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0.14</a:t>
            </a:r>
            <a:endParaRPr lang="en-US"/>
          </a:p>
        </p:txBody>
      </p:sp>
      <p:sp>
        <p:nvSpPr>
          <p:cNvPr id="32" name="TextBox 31"/>
          <p:cNvSpPr txBox="1">
            <a:spLocks noChangeArrowheads="1"/>
          </p:cNvSpPr>
          <p:nvPr/>
        </p:nvSpPr>
        <p:spPr bwMode="auto">
          <a:xfrm>
            <a:off x="5638800" y="2190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0.52</a:t>
            </a:r>
            <a:endParaRPr lang="en-US"/>
          </a:p>
        </p:txBody>
      </p:sp>
      <p:sp>
        <p:nvSpPr>
          <p:cNvPr id="33" name="TextBox 32"/>
          <p:cNvSpPr txBox="1">
            <a:spLocks noChangeArrowheads="1"/>
          </p:cNvSpPr>
          <p:nvPr/>
        </p:nvSpPr>
        <p:spPr bwMode="auto">
          <a:xfrm>
            <a:off x="7086600" y="2190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0.74</a:t>
            </a:r>
            <a:endParaRPr lang="en-US"/>
          </a:p>
        </p:txBody>
      </p:sp>
      <p:sp>
        <p:nvSpPr>
          <p:cNvPr id="34" name="TextBox 33"/>
          <p:cNvSpPr txBox="1">
            <a:spLocks noChangeArrowheads="1"/>
          </p:cNvSpPr>
          <p:nvPr/>
        </p:nvSpPr>
        <p:spPr bwMode="auto">
          <a:xfrm>
            <a:off x="8382000" y="2190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0.82</a:t>
            </a:r>
            <a:endParaRPr lang="en-US"/>
          </a:p>
        </p:txBody>
      </p:sp>
      <p:sp>
        <p:nvSpPr>
          <p:cNvPr id="35" name="TextBox 34"/>
          <p:cNvSpPr txBox="1">
            <a:spLocks noChangeArrowheads="1"/>
          </p:cNvSpPr>
          <p:nvPr/>
        </p:nvSpPr>
        <p:spPr bwMode="auto">
          <a:xfrm>
            <a:off x="9677400" y="2190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2.0</a:t>
            </a:r>
            <a:endParaRPr lang="en-US"/>
          </a:p>
        </p:txBody>
      </p:sp>
      <p:sp>
        <p:nvSpPr>
          <p:cNvPr id="36" name="TextBox 35"/>
          <p:cNvSpPr txBox="1">
            <a:spLocks noChangeArrowheads="1"/>
          </p:cNvSpPr>
          <p:nvPr/>
        </p:nvSpPr>
        <p:spPr bwMode="auto">
          <a:xfrm>
            <a:off x="1676400" y="266700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dirty="0"/>
              <a:t>Live section size</a:t>
            </a:r>
            <a:endParaRPr lang="en-US" dirty="0"/>
          </a:p>
        </p:txBody>
      </p:sp>
      <p:sp>
        <p:nvSpPr>
          <p:cNvPr id="37" name="TextBox 36"/>
          <p:cNvSpPr txBox="1">
            <a:spLocks noChangeArrowheads="1"/>
          </p:cNvSpPr>
          <p:nvPr/>
        </p:nvSpPr>
        <p:spPr bwMode="auto">
          <a:xfrm>
            <a:off x="4343400" y="26670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0.5</a:t>
            </a:r>
            <a:endParaRPr lang="en-US"/>
          </a:p>
        </p:txBody>
      </p:sp>
      <p:sp>
        <p:nvSpPr>
          <p:cNvPr id="38" name="TextBox 37"/>
          <p:cNvSpPr txBox="1">
            <a:spLocks noChangeArrowheads="1"/>
          </p:cNvSpPr>
          <p:nvPr/>
        </p:nvSpPr>
        <p:spPr bwMode="auto">
          <a:xfrm>
            <a:off x="5638800" y="26670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0.3</a:t>
            </a:r>
            <a:endParaRPr lang="en-US"/>
          </a:p>
        </p:txBody>
      </p:sp>
      <p:sp>
        <p:nvSpPr>
          <p:cNvPr id="39" name="TextBox 38"/>
          <p:cNvSpPr txBox="1">
            <a:spLocks noChangeArrowheads="1"/>
          </p:cNvSpPr>
          <p:nvPr/>
        </p:nvSpPr>
        <p:spPr bwMode="auto">
          <a:xfrm>
            <a:off x="7086600" y="26670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0.25</a:t>
            </a:r>
            <a:endParaRPr lang="en-US"/>
          </a:p>
        </p:txBody>
      </p:sp>
      <p:sp>
        <p:nvSpPr>
          <p:cNvPr id="40" name="TextBox 39"/>
          <p:cNvSpPr txBox="1">
            <a:spLocks noChangeArrowheads="1"/>
          </p:cNvSpPr>
          <p:nvPr/>
        </p:nvSpPr>
        <p:spPr bwMode="auto">
          <a:xfrm>
            <a:off x="8382000" y="26670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0.17</a:t>
            </a:r>
            <a:endParaRPr lang="en-US"/>
          </a:p>
        </p:txBody>
      </p:sp>
      <p:sp>
        <p:nvSpPr>
          <p:cNvPr id="41" name="TextBox 40"/>
          <p:cNvSpPr txBox="1">
            <a:spLocks noChangeArrowheads="1"/>
          </p:cNvSpPr>
          <p:nvPr/>
        </p:nvSpPr>
        <p:spPr bwMode="auto">
          <a:xfrm>
            <a:off x="9677400" y="26670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0.77</a:t>
            </a:r>
            <a:endParaRPr lang="en-US"/>
          </a:p>
        </p:txBody>
      </p:sp>
      <p:sp>
        <p:nvSpPr>
          <p:cNvPr id="42" name="TextBox 41"/>
          <p:cNvSpPr txBox="1">
            <a:spLocks noChangeArrowheads="1"/>
          </p:cNvSpPr>
          <p:nvPr/>
        </p:nvSpPr>
        <p:spPr bwMode="auto">
          <a:xfrm>
            <a:off x="1676400" y="318135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 of functions </a:t>
            </a:r>
            <a:endParaRPr lang="en-US"/>
          </a:p>
        </p:txBody>
      </p:sp>
      <p:sp>
        <p:nvSpPr>
          <p:cNvPr id="43" name="TextBox 42"/>
          <p:cNvSpPr txBox="1">
            <a:spLocks noChangeArrowheads="1"/>
          </p:cNvSpPr>
          <p:nvPr/>
        </p:nvSpPr>
        <p:spPr bwMode="auto">
          <a:xfrm>
            <a:off x="4343400" y="3181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129</a:t>
            </a:r>
            <a:endParaRPr lang="en-US"/>
          </a:p>
        </p:txBody>
      </p:sp>
      <p:sp>
        <p:nvSpPr>
          <p:cNvPr id="44" name="TextBox 43"/>
          <p:cNvSpPr txBox="1">
            <a:spLocks noChangeArrowheads="1"/>
          </p:cNvSpPr>
          <p:nvPr/>
        </p:nvSpPr>
        <p:spPr bwMode="auto">
          <a:xfrm>
            <a:off x="5638800" y="3181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2588</a:t>
            </a:r>
            <a:endParaRPr lang="en-US"/>
          </a:p>
        </p:txBody>
      </p:sp>
      <p:sp>
        <p:nvSpPr>
          <p:cNvPr id="45" name="TextBox 44"/>
          <p:cNvSpPr txBox="1">
            <a:spLocks noChangeArrowheads="1"/>
          </p:cNvSpPr>
          <p:nvPr/>
        </p:nvSpPr>
        <p:spPr bwMode="auto">
          <a:xfrm>
            <a:off x="7086600" y="3181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1824</a:t>
            </a:r>
            <a:endParaRPr lang="en-US"/>
          </a:p>
        </p:txBody>
      </p:sp>
      <p:sp>
        <p:nvSpPr>
          <p:cNvPr id="46" name="TextBox 45"/>
          <p:cNvSpPr txBox="1">
            <a:spLocks noChangeArrowheads="1"/>
          </p:cNvSpPr>
          <p:nvPr/>
        </p:nvSpPr>
        <p:spPr bwMode="auto">
          <a:xfrm>
            <a:off x="8382000" y="3181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1928</a:t>
            </a:r>
            <a:endParaRPr lang="en-US"/>
          </a:p>
        </p:txBody>
      </p:sp>
      <p:sp>
        <p:nvSpPr>
          <p:cNvPr id="47" name="TextBox 46"/>
          <p:cNvSpPr txBox="1">
            <a:spLocks noChangeArrowheads="1"/>
          </p:cNvSpPr>
          <p:nvPr/>
        </p:nvSpPr>
        <p:spPr bwMode="auto">
          <a:xfrm>
            <a:off x="9677400" y="3181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5247</a:t>
            </a:r>
            <a:endParaRPr lang="en-US"/>
          </a:p>
        </p:txBody>
      </p:sp>
      <p:sp>
        <p:nvSpPr>
          <p:cNvPr id="48" name="TextBox 47"/>
          <p:cNvSpPr txBox="1">
            <a:spLocks noChangeArrowheads="1"/>
          </p:cNvSpPr>
          <p:nvPr/>
        </p:nvSpPr>
        <p:spPr bwMode="auto">
          <a:xfrm>
            <a:off x="1676400" y="363855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1800"/>
              <a:t>% of live functions </a:t>
            </a:r>
          </a:p>
        </p:txBody>
      </p:sp>
      <p:sp>
        <p:nvSpPr>
          <p:cNvPr id="49" name="TextBox 48"/>
          <p:cNvSpPr txBox="1">
            <a:spLocks noChangeArrowheads="1"/>
          </p:cNvSpPr>
          <p:nvPr/>
        </p:nvSpPr>
        <p:spPr bwMode="auto">
          <a:xfrm>
            <a:off x="4343400" y="3638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54%</a:t>
            </a:r>
            <a:endParaRPr lang="en-US"/>
          </a:p>
        </p:txBody>
      </p:sp>
      <p:sp>
        <p:nvSpPr>
          <p:cNvPr id="50" name="TextBox 49"/>
          <p:cNvSpPr txBox="1">
            <a:spLocks noChangeArrowheads="1"/>
          </p:cNvSpPr>
          <p:nvPr/>
        </p:nvSpPr>
        <p:spPr bwMode="auto">
          <a:xfrm>
            <a:off x="5638800" y="3638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62%</a:t>
            </a:r>
            <a:endParaRPr lang="en-US"/>
          </a:p>
        </p:txBody>
      </p:sp>
      <p:sp>
        <p:nvSpPr>
          <p:cNvPr id="51" name="TextBox 50"/>
          <p:cNvSpPr txBox="1">
            <a:spLocks noChangeArrowheads="1"/>
          </p:cNvSpPr>
          <p:nvPr/>
        </p:nvSpPr>
        <p:spPr bwMode="auto">
          <a:xfrm>
            <a:off x="7086600" y="3638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47%</a:t>
            </a:r>
            <a:endParaRPr lang="en-US"/>
          </a:p>
        </p:txBody>
      </p:sp>
      <p:sp>
        <p:nvSpPr>
          <p:cNvPr id="52" name="TextBox 51"/>
          <p:cNvSpPr txBox="1">
            <a:spLocks noChangeArrowheads="1"/>
          </p:cNvSpPr>
          <p:nvPr/>
        </p:nvSpPr>
        <p:spPr bwMode="auto">
          <a:xfrm>
            <a:off x="8382000" y="3638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39%</a:t>
            </a:r>
            <a:endParaRPr lang="en-US"/>
          </a:p>
        </p:txBody>
      </p:sp>
      <p:sp>
        <p:nvSpPr>
          <p:cNvPr id="53" name="TextBox 52"/>
          <p:cNvSpPr txBox="1">
            <a:spLocks noChangeArrowheads="1"/>
          </p:cNvSpPr>
          <p:nvPr/>
        </p:nvSpPr>
        <p:spPr bwMode="auto">
          <a:xfrm>
            <a:off x="9677400" y="36385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47%</a:t>
            </a:r>
            <a:endParaRPr lang="en-US"/>
          </a:p>
        </p:txBody>
      </p:sp>
      <p:sp>
        <p:nvSpPr>
          <p:cNvPr id="54" name="TextBox 53"/>
          <p:cNvSpPr txBox="1">
            <a:spLocks noChangeArrowheads="1"/>
          </p:cNvSpPr>
          <p:nvPr/>
        </p:nvSpPr>
        <p:spPr bwMode="auto">
          <a:xfrm>
            <a:off x="1676400" y="4095750"/>
            <a:ext cx="213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1800"/>
              <a:t>% of </a:t>
            </a:r>
            <a:r>
              <a:rPr lang="en-US" sz="2000"/>
              <a:t>Speed</a:t>
            </a:r>
            <a:r>
              <a:rPr lang="en-US" sz="1800"/>
              <a:t> funcs </a:t>
            </a:r>
          </a:p>
        </p:txBody>
      </p:sp>
      <p:sp>
        <p:nvSpPr>
          <p:cNvPr id="55" name="TextBox 54"/>
          <p:cNvSpPr txBox="1">
            <a:spLocks noChangeArrowheads="1"/>
          </p:cNvSpPr>
          <p:nvPr/>
        </p:nvSpPr>
        <p:spPr bwMode="auto">
          <a:xfrm>
            <a:off x="4343400" y="4095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18%</a:t>
            </a:r>
            <a:endParaRPr lang="en-US"/>
          </a:p>
        </p:txBody>
      </p:sp>
      <p:sp>
        <p:nvSpPr>
          <p:cNvPr id="56" name="TextBox 55"/>
          <p:cNvSpPr txBox="1">
            <a:spLocks noChangeArrowheads="1"/>
          </p:cNvSpPr>
          <p:nvPr/>
        </p:nvSpPr>
        <p:spPr bwMode="auto">
          <a:xfrm>
            <a:off x="5638800" y="4095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2.9%</a:t>
            </a:r>
            <a:endParaRPr lang="en-US"/>
          </a:p>
        </p:txBody>
      </p:sp>
      <p:sp>
        <p:nvSpPr>
          <p:cNvPr id="57" name="TextBox 56"/>
          <p:cNvSpPr txBox="1">
            <a:spLocks noChangeArrowheads="1"/>
          </p:cNvSpPr>
          <p:nvPr/>
        </p:nvSpPr>
        <p:spPr bwMode="auto">
          <a:xfrm>
            <a:off x="7086600" y="4095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5%</a:t>
            </a:r>
            <a:endParaRPr lang="en-US"/>
          </a:p>
        </p:txBody>
      </p:sp>
      <p:sp>
        <p:nvSpPr>
          <p:cNvPr id="58" name="TextBox 57"/>
          <p:cNvSpPr txBox="1">
            <a:spLocks noChangeArrowheads="1"/>
          </p:cNvSpPr>
          <p:nvPr/>
        </p:nvSpPr>
        <p:spPr bwMode="auto">
          <a:xfrm>
            <a:off x="8382000" y="4095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a:t>
            </a:r>
            <a:endParaRPr lang="en-US"/>
          </a:p>
        </p:txBody>
      </p:sp>
      <p:sp>
        <p:nvSpPr>
          <p:cNvPr id="59" name="TextBox 58"/>
          <p:cNvSpPr txBox="1">
            <a:spLocks noChangeArrowheads="1"/>
          </p:cNvSpPr>
          <p:nvPr/>
        </p:nvSpPr>
        <p:spPr bwMode="auto">
          <a:xfrm>
            <a:off x="9677400" y="4095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4.2%</a:t>
            </a:r>
            <a:endParaRPr lang="en-US"/>
          </a:p>
        </p:txBody>
      </p:sp>
      <p:sp>
        <p:nvSpPr>
          <p:cNvPr id="60" name="TextBox 59"/>
          <p:cNvSpPr txBox="1">
            <a:spLocks noChangeArrowheads="1"/>
          </p:cNvSpPr>
          <p:nvPr/>
        </p:nvSpPr>
        <p:spPr bwMode="auto">
          <a:xfrm>
            <a:off x="1676400" y="455295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1800"/>
              <a:t># of LTCG Inlines </a:t>
            </a:r>
          </a:p>
        </p:txBody>
      </p:sp>
      <p:sp>
        <p:nvSpPr>
          <p:cNvPr id="61" name="TextBox 60"/>
          <p:cNvSpPr txBox="1">
            <a:spLocks noChangeArrowheads="1"/>
          </p:cNvSpPr>
          <p:nvPr/>
        </p:nvSpPr>
        <p:spPr bwMode="auto">
          <a:xfrm>
            <a:off x="4343400" y="45529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163</a:t>
            </a:r>
            <a:endParaRPr lang="en-US"/>
          </a:p>
        </p:txBody>
      </p:sp>
      <p:sp>
        <p:nvSpPr>
          <p:cNvPr id="62" name="TextBox 61"/>
          <p:cNvSpPr txBox="1">
            <a:spLocks noChangeArrowheads="1"/>
          </p:cNvSpPr>
          <p:nvPr/>
        </p:nvSpPr>
        <p:spPr bwMode="auto">
          <a:xfrm>
            <a:off x="5638800" y="45529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2678</a:t>
            </a:r>
            <a:endParaRPr lang="en-US"/>
          </a:p>
        </p:txBody>
      </p:sp>
      <p:sp>
        <p:nvSpPr>
          <p:cNvPr id="63" name="TextBox 62"/>
          <p:cNvSpPr txBox="1">
            <a:spLocks noChangeArrowheads="1"/>
          </p:cNvSpPr>
          <p:nvPr/>
        </p:nvSpPr>
        <p:spPr bwMode="auto">
          <a:xfrm>
            <a:off x="7086600" y="45529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8050</a:t>
            </a:r>
            <a:endParaRPr lang="en-US"/>
          </a:p>
        </p:txBody>
      </p:sp>
      <p:sp>
        <p:nvSpPr>
          <p:cNvPr id="64" name="TextBox 63"/>
          <p:cNvSpPr txBox="1">
            <a:spLocks noChangeArrowheads="1"/>
          </p:cNvSpPr>
          <p:nvPr/>
        </p:nvSpPr>
        <p:spPr bwMode="auto">
          <a:xfrm>
            <a:off x="8382000" y="45529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9977</a:t>
            </a:r>
            <a:endParaRPr lang="en-US"/>
          </a:p>
        </p:txBody>
      </p:sp>
      <p:sp>
        <p:nvSpPr>
          <p:cNvPr id="65" name="TextBox 64"/>
          <p:cNvSpPr txBox="1">
            <a:spLocks noChangeArrowheads="1"/>
          </p:cNvSpPr>
          <p:nvPr/>
        </p:nvSpPr>
        <p:spPr bwMode="auto">
          <a:xfrm>
            <a:off x="9677400" y="45529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21898</a:t>
            </a:r>
            <a:endParaRPr lang="en-US"/>
          </a:p>
        </p:txBody>
      </p:sp>
      <p:sp>
        <p:nvSpPr>
          <p:cNvPr id="66" name="TextBox 65"/>
          <p:cNvSpPr txBox="1">
            <a:spLocks noChangeArrowheads="1"/>
          </p:cNvSpPr>
          <p:nvPr/>
        </p:nvSpPr>
        <p:spPr bwMode="auto">
          <a:xfrm>
            <a:off x="1676400" y="501015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1800"/>
              <a:t># of POGO Inlines </a:t>
            </a:r>
          </a:p>
        </p:txBody>
      </p:sp>
      <p:sp>
        <p:nvSpPr>
          <p:cNvPr id="67" name="TextBox 66"/>
          <p:cNvSpPr txBox="1">
            <a:spLocks noChangeArrowheads="1"/>
          </p:cNvSpPr>
          <p:nvPr/>
        </p:nvSpPr>
        <p:spPr bwMode="auto">
          <a:xfrm>
            <a:off x="4343400" y="50101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235</a:t>
            </a:r>
            <a:endParaRPr lang="en-US"/>
          </a:p>
        </p:txBody>
      </p:sp>
      <p:sp>
        <p:nvSpPr>
          <p:cNvPr id="68" name="TextBox 67"/>
          <p:cNvSpPr txBox="1">
            <a:spLocks noChangeArrowheads="1"/>
          </p:cNvSpPr>
          <p:nvPr/>
        </p:nvSpPr>
        <p:spPr bwMode="auto">
          <a:xfrm>
            <a:off x="5638800" y="50101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938</a:t>
            </a:r>
            <a:endParaRPr lang="en-US"/>
          </a:p>
        </p:txBody>
      </p:sp>
      <p:sp>
        <p:nvSpPr>
          <p:cNvPr id="69" name="TextBox 68"/>
          <p:cNvSpPr txBox="1">
            <a:spLocks noChangeArrowheads="1"/>
          </p:cNvSpPr>
          <p:nvPr/>
        </p:nvSpPr>
        <p:spPr bwMode="auto">
          <a:xfrm>
            <a:off x="7086600" y="50101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1729</a:t>
            </a:r>
            <a:endParaRPr lang="en-US"/>
          </a:p>
        </p:txBody>
      </p:sp>
      <p:sp>
        <p:nvSpPr>
          <p:cNvPr id="70" name="TextBox 69"/>
          <p:cNvSpPr txBox="1">
            <a:spLocks noChangeArrowheads="1"/>
          </p:cNvSpPr>
          <p:nvPr/>
        </p:nvSpPr>
        <p:spPr bwMode="auto">
          <a:xfrm>
            <a:off x="8382000" y="50101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4976</a:t>
            </a:r>
            <a:endParaRPr lang="en-US"/>
          </a:p>
        </p:txBody>
      </p:sp>
      <p:sp>
        <p:nvSpPr>
          <p:cNvPr id="71" name="TextBox 70"/>
          <p:cNvSpPr txBox="1">
            <a:spLocks noChangeArrowheads="1"/>
          </p:cNvSpPr>
          <p:nvPr/>
        </p:nvSpPr>
        <p:spPr bwMode="auto">
          <a:xfrm>
            <a:off x="9677400" y="50101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3936</a:t>
            </a:r>
            <a:endParaRPr lang="en-US"/>
          </a:p>
        </p:txBody>
      </p:sp>
      <p:sp>
        <p:nvSpPr>
          <p:cNvPr id="72" name="TextBox 71"/>
          <p:cNvSpPr txBox="1">
            <a:spLocks noChangeArrowheads="1"/>
          </p:cNvSpPr>
          <p:nvPr/>
        </p:nvSpPr>
        <p:spPr bwMode="auto">
          <a:xfrm>
            <a:off x="1676400" y="5467350"/>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1800"/>
              <a:t>% of Inlined edge counts </a:t>
            </a:r>
          </a:p>
        </p:txBody>
      </p:sp>
      <p:sp>
        <p:nvSpPr>
          <p:cNvPr id="73" name="TextBox 72"/>
          <p:cNvSpPr txBox="1">
            <a:spLocks noChangeArrowheads="1"/>
          </p:cNvSpPr>
          <p:nvPr/>
        </p:nvSpPr>
        <p:spPr bwMode="auto">
          <a:xfrm>
            <a:off x="4419600" y="5467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50%</a:t>
            </a:r>
            <a:endParaRPr lang="en-US"/>
          </a:p>
        </p:txBody>
      </p:sp>
      <p:sp>
        <p:nvSpPr>
          <p:cNvPr id="74" name="TextBox 73"/>
          <p:cNvSpPr txBox="1">
            <a:spLocks noChangeArrowheads="1"/>
          </p:cNvSpPr>
          <p:nvPr/>
        </p:nvSpPr>
        <p:spPr bwMode="auto">
          <a:xfrm>
            <a:off x="5715000" y="5467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53%</a:t>
            </a:r>
            <a:endParaRPr lang="en-US"/>
          </a:p>
        </p:txBody>
      </p:sp>
      <p:sp>
        <p:nvSpPr>
          <p:cNvPr id="75" name="TextBox 74"/>
          <p:cNvSpPr txBox="1">
            <a:spLocks noChangeArrowheads="1"/>
          </p:cNvSpPr>
          <p:nvPr/>
        </p:nvSpPr>
        <p:spPr bwMode="auto">
          <a:xfrm>
            <a:off x="7162800" y="5467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solidFill>
                  <a:schemeClr val="tx2"/>
                </a:solidFill>
              </a:rPr>
              <a:t>25%</a:t>
            </a:r>
            <a:endParaRPr lang="en-US">
              <a:solidFill>
                <a:schemeClr val="tx2"/>
              </a:solidFill>
            </a:endParaRPr>
          </a:p>
        </p:txBody>
      </p:sp>
      <p:sp>
        <p:nvSpPr>
          <p:cNvPr id="76" name="TextBox 75"/>
          <p:cNvSpPr txBox="1">
            <a:spLocks noChangeArrowheads="1"/>
          </p:cNvSpPr>
          <p:nvPr/>
        </p:nvSpPr>
        <p:spPr bwMode="auto">
          <a:xfrm>
            <a:off x="8458200" y="5467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79%</a:t>
            </a:r>
            <a:endParaRPr lang="en-US"/>
          </a:p>
        </p:txBody>
      </p:sp>
      <p:sp>
        <p:nvSpPr>
          <p:cNvPr id="77" name="TextBox 76"/>
          <p:cNvSpPr txBox="1">
            <a:spLocks noChangeArrowheads="1"/>
          </p:cNvSpPr>
          <p:nvPr/>
        </p:nvSpPr>
        <p:spPr bwMode="auto">
          <a:xfrm>
            <a:off x="9753600" y="54673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65%</a:t>
            </a:r>
            <a:endParaRPr lang="en-US"/>
          </a:p>
        </p:txBody>
      </p:sp>
      <p:sp>
        <p:nvSpPr>
          <p:cNvPr id="78" name="TextBox 77"/>
          <p:cNvSpPr txBox="1">
            <a:spLocks noChangeArrowheads="1"/>
          </p:cNvSpPr>
          <p:nvPr/>
        </p:nvSpPr>
        <p:spPr bwMode="auto">
          <a:xfrm>
            <a:off x="1676400" y="5943600"/>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 of page locality</a:t>
            </a:r>
            <a:r>
              <a:rPr lang="en-US" sz="1800"/>
              <a:t> </a:t>
            </a:r>
          </a:p>
        </p:txBody>
      </p:sp>
      <p:sp>
        <p:nvSpPr>
          <p:cNvPr id="79" name="TextBox 78"/>
          <p:cNvSpPr txBox="1">
            <a:spLocks noChangeArrowheads="1"/>
          </p:cNvSpPr>
          <p:nvPr/>
        </p:nvSpPr>
        <p:spPr bwMode="auto">
          <a:xfrm>
            <a:off x="4343400" y="59436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97%</a:t>
            </a:r>
            <a:endParaRPr lang="en-US"/>
          </a:p>
        </p:txBody>
      </p:sp>
      <p:sp>
        <p:nvSpPr>
          <p:cNvPr id="80" name="TextBox 79"/>
          <p:cNvSpPr txBox="1">
            <a:spLocks noChangeArrowheads="1"/>
          </p:cNvSpPr>
          <p:nvPr/>
        </p:nvSpPr>
        <p:spPr bwMode="auto">
          <a:xfrm>
            <a:off x="5638800" y="59436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75%</a:t>
            </a:r>
            <a:endParaRPr lang="en-US"/>
          </a:p>
        </p:txBody>
      </p:sp>
      <p:sp>
        <p:nvSpPr>
          <p:cNvPr id="81" name="TextBox 80"/>
          <p:cNvSpPr txBox="1">
            <a:spLocks noChangeArrowheads="1"/>
          </p:cNvSpPr>
          <p:nvPr/>
        </p:nvSpPr>
        <p:spPr bwMode="auto">
          <a:xfrm>
            <a:off x="7086600" y="59436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85%</a:t>
            </a:r>
            <a:endParaRPr lang="en-US"/>
          </a:p>
        </p:txBody>
      </p:sp>
      <p:sp>
        <p:nvSpPr>
          <p:cNvPr id="82" name="TextBox 81"/>
          <p:cNvSpPr txBox="1">
            <a:spLocks noChangeArrowheads="1"/>
          </p:cNvSpPr>
          <p:nvPr/>
        </p:nvSpPr>
        <p:spPr bwMode="auto">
          <a:xfrm>
            <a:off x="8382000" y="59436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98%</a:t>
            </a:r>
            <a:endParaRPr lang="en-US"/>
          </a:p>
        </p:txBody>
      </p:sp>
      <p:sp>
        <p:nvSpPr>
          <p:cNvPr id="83" name="TextBox 82"/>
          <p:cNvSpPr txBox="1">
            <a:spLocks noChangeArrowheads="1"/>
          </p:cNvSpPr>
          <p:nvPr/>
        </p:nvSpPr>
        <p:spPr bwMode="auto">
          <a:xfrm>
            <a:off x="9677400" y="59436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80%</a:t>
            </a:r>
            <a:endParaRPr lang="en-US"/>
          </a:p>
        </p:txBody>
      </p:sp>
      <p:sp>
        <p:nvSpPr>
          <p:cNvPr id="84" name="TextBox 83"/>
          <p:cNvSpPr txBox="1">
            <a:spLocks noChangeArrowheads="1"/>
          </p:cNvSpPr>
          <p:nvPr/>
        </p:nvSpPr>
        <p:spPr bwMode="auto">
          <a:xfrm>
            <a:off x="1676400" y="6381750"/>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 of speed gain</a:t>
            </a:r>
            <a:r>
              <a:rPr lang="en-US" sz="1800"/>
              <a:t> </a:t>
            </a:r>
          </a:p>
        </p:txBody>
      </p:sp>
      <p:sp>
        <p:nvSpPr>
          <p:cNvPr id="85" name="TextBox 84"/>
          <p:cNvSpPr txBox="1">
            <a:spLocks noChangeArrowheads="1"/>
          </p:cNvSpPr>
          <p:nvPr/>
        </p:nvSpPr>
        <p:spPr bwMode="auto">
          <a:xfrm>
            <a:off x="4343400" y="6381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8.5%</a:t>
            </a:r>
            <a:endParaRPr lang="en-US"/>
          </a:p>
        </p:txBody>
      </p:sp>
      <p:sp>
        <p:nvSpPr>
          <p:cNvPr id="86" name="TextBox 85"/>
          <p:cNvSpPr txBox="1">
            <a:spLocks noChangeArrowheads="1"/>
          </p:cNvSpPr>
          <p:nvPr/>
        </p:nvSpPr>
        <p:spPr bwMode="auto">
          <a:xfrm>
            <a:off x="5638800" y="6381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6.6%</a:t>
            </a:r>
            <a:endParaRPr lang="en-US"/>
          </a:p>
        </p:txBody>
      </p:sp>
      <p:sp>
        <p:nvSpPr>
          <p:cNvPr id="87" name="TextBox 86"/>
          <p:cNvSpPr txBox="1">
            <a:spLocks noChangeArrowheads="1"/>
          </p:cNvSpPr>
          <p:nvPr/>
        </p:nvSpPr>
        <p:spPr bwMode="auto">
          <a:xfrm>
            <a:off x="7086600" y="6381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14.9%</a:t>
            </a:r>
            <a:endParaRPr lang="en-US"/>
          </a:p>
        </p:txBody>
      </p:sp>
      <p:sp>
        <p:nvSpPr>
          <p:cNvPr id="88" name="TextBox 87"/>
          <p:cNvSpPr txBox="1">
            <a:spLocks noChangeArrowheads="1"/>
          </p:cNvSpPr>
          <p:nvPr/>
        </p:nvSpPr>
        <p:spPr bwMode="auto">
          <a:xfrm>
            <a:off x="8382000" y="6381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36.9%</a:t>
            </a:r>
            <a:endParaRPr lang="en-US"/>
          </a:p>
        </p:txBody>
      </p:sp>
      <p:sp>
        <p:nvSpPr>
          <p:cNvPr id="89" name="TextBox 88"/>
          <p:cNvSpPr txBox="1">
            <a:spLocks noChangeArrowheads="1"/>
          </p:cNvSpPr>
          <p:nvPr/>
        </p:nvSpPr>
        <p:spPr bwMode="auto">
          <a:xfrm>
            <a:off x="9677400" y="638175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sz="2000"/>
              <a:t>7.9%</a:t>
            </a:r>
            <a:endParaRPr lang="en-US"/>
          </a:p>
        </p:txBody>
      </p:sp>
      <p:sp>
        <p:nvSpPr>
          <p:cNvPr id="90" name="Title 1"/>
          <p:cNvSpPr txBox="1">
            <a:spLocks/>
          </p:cNvSpPr>
          <p:nvPr/>
        </p:nvSpPr>
        <p:spPr>
          <a:xfrm>
            <a:off x="-60327" y="-432064"/>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CASE STUDIES</a:t>
            </a:r>
            <a:endParaRPr lang="en-US" sz="5000" b="1" cap="none" dirty="0"/>
          </a:p>
        </p:txBody>
      </p:sp>
      <p:sp>
        <p:nvSpPr>
          <p:cNvPr id="91" name="TextBox 90"/>
          <p:cNvSpPr txBox="1"/>
          <p:nvPr/>
        </p:nvSpPr>
        <p:spPr>
          <a:xfrm>
            <a:off x="5168448" y="-47977"/>
            <a:ext cx="1537152" cy="630942"/>
          </a:xfrm>
          <a:prstGeom prst="rect">
            <a:avLst/>
          </a:prstGeom>
          <a:noFill/>
        </p:spPr>
        <p:txBody>
          <a:bodyPr wrap="none" rtlCol="0">
            <a:spAutoFit/>
          </a:bodyPr>
          <a:lstStyle/>
          <a:p>
            <a:r>
              <a:rPr lang="en-US" sz="3500" dirty="0" smtClean="0"/>
              <a:t>SPEC2K</a:t>
            </a:r>
            <a:endParaRPr lang="en-US" sz="3500" dirty="0"/>
          </a:p>
        </p:txBody>
      </p:sp>
    </p:spTree>
    <p:extLst>
      <p:ext uri="{BB962C8B-B14F-4D97-AF65-F5344CB8AC3E}">
        <p14:creationId xmlns:p14="http://schemas.microsoft.com/office/powerpoint/2010/main" val="2107561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fade">
                                      <p:cBhvr>
                                        <p:cTn id="70" dur="500"/>
                                        <p:tgtEl>
                                          <p:spTgt spid="3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fade">
                                      <p:cBhvr>
                                        <p:cTn id="76" dur="500"/>
                                        <p:tgtEl>
                                          <p:spTgt spid="3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500"/>
                                        <p:tgtEl>
                                          <p:spTgt spid="4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fade">
                                      <p:cBhvr>
                                        <p:cTn id="87" dur="500"/>
                                        <p:tgtEl>
                                          <p:spTgt spid="4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fade">
                                      <p:cBhvr>
                                        <p:cTn id="93" dur="500"/>
                                        <p:tgtEl>
                                          <p:spTgt spid="44"/>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fade">
                                      <p:cBhvr>
                                        <p:cTn id="96" dur="500"/>
                                        <p:tgtEl>
                                          <p:spTgt spid="4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fade">
                                      <p:cBhvr>
                                        <p:cTn id="99" dur="500"/>
                                        <p:tgtEl>
                                          <p:spTgt spid="4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500"/>
                                        <p:tgtEl>
                                          <p:spTgt spid="4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500"/>
                                        <p:tgtEl>
                                          <p:spTgt spid="4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49"/>
                                        </p:tgtEl>
                                        <p:attrNameLst>
                                          <p:attrName>style.visibility</p:attrName>
                                        </p:attrNameLst>
                                      </p:cBhvr>
                                      <p:to>
                                        <p:strVal val="visible"/>
                                      </p:to>
                                    </p:set>
                                    <p:animEffect transition="in" filter="fade">
                                      <p:cBhvr>
                                        <p:cTn id="110" dur="500"/>
                                        <p:tgtEl>
                                          <p:spTgt spid="4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animEffect transition="in" filter="fade">
                                      <p:cBhvr>
                                        <p:cTn id="113" dur="500"/>
                                        <p:tgtEl>
                                          <p:spTgt spid="5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500"/>
                                        <p:tgtEl>
                                          <p:spTgt spid="5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animEffect transition="in" filter="fade">
                                      <p:cBhvr>
                                        <p:cTn id="119" dur="500"/>
                                        <p:tgtEl>
                                          <p:spTgt spid="52"/>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53"/>
                                        </p:tgtEl>
                                        <p:attrNameLst>
                                          <p:attrName>style.visibility</p:attrName>
                                        </p:attrNameLst>
                                      </p:cBhvr>
                                      <p:to>
                                        <p:strVal val="visible"/>
                                      </p:to>
                                    </p:set>
                                    <p:animEffect transition="in" filter="fade">
                                      <p:cBhvr>
                                        <p:cTn id="122" dur="500"/>
                                        <p:tgtEl>
                                          <p:spTgt spid="5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54"/>
                                        </p:tgtEl>
                                        <p:attrNameLst>
                                          <p:attrName>style.visibility</p:attrName>
                                        </p:attrNameLst>
                                      </p:cBhvr>
                                      <p:to>
                                        <p:strVal val="visible"/>
                                      </p:to>
                                    </p:set>
                                    <p:animEffect transition="in" filter="fade">
                                      <p:cBhvr>
                                        <p:cTn id="127" dur="500"/>
                                        <p:tgtEl>
                                          <p:spTgt spid="5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fade">
                                      <p:cBhvr>
                                        <p:cTn id="130" dur="500"/>
                                        <p:tgtEl>
                                          <p:spTgt spid="5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6"/>
                                        </p:tgtEl>
                                        <p:attrNameLst>
                                          <p:attrName>style.visibility</p:attrName>
                                        </p:attrNameLst>
                                      </p:cBhvr>
                                      <p:to>
                                        <p:strVal val="visible"/>
                                      </p:to>
                                    </p:set>
                                    <p:animEffect transition="in" filter="fade">
                                      <p:cBhvr>
                                        <p:cTn id="133" dur="500"/>
                                        <p:tgtEl>
                                          <p:spTgt spid="5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57"/>
                                        </p:tgtEl>
                                        <p:attrNameLst>
                                          <p:attrName>style.visibility</p:attrName>
                                        </p:attrNameLst>
                                      </p:cBhvr>
                                      <p:to>
                                        <p:strVal val="visible"/>
                                      </p:to>
                                    </p:set>
                                    <p:animEffect transition="in" filter="fade">
                                      <p:cBhvr>
                                        <p:cTn id="136" dur="500"/>
                                        <p:tgtEl>
                                          <p:spTgt spid="57"/>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58"/>
                                        </p:tgtEl>
                                        <p:attrNameLst>
                                          <p:attrName>style.visibility</p:attrName>
                                        </p:attrNameLst>
                                      </p:cBhvr>
                                      <p:to>
                                        <p:strVal val="visible"/>
                                      </p:to>
                                    </p:set>
                                    <p:animEffect transition="in" filter="fade">
                                      <p:cBhvr>
                                        <p:cTn id="139" dur="500"/>
                                        <p:tgtEl>
                                          <p:spTgt spid="58"/>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59"/>
                                        </p:tgtEl>
                                        <p:attrNameLst>
                                          <p:attrName>style.visibility</p:attrName>
                                        </p:attrNameLst>
                                      </p:cBhvr>
                                      <p:to>
                                        <p:strVal val="visible"/>
                                      </p:to>
                                    </p:set>
                                    <p:animEffect transition="in" filter="fade">
                                      <p:cBhvr>
                                        <p:cTn id="142" dur="500"/>
                                        <p:tgtEl>
                                          <p:spTgt spid="59"/>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fade">
                                      <p:cBhvr>
                                        <p:cTn id="147" dur="500"/>
                                        <p:tgtEl>
                                          <p:spTgt spid="60"/>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61"/>
                                        </p:tgtEl>
                                        <p:attrNameLst>
                                          <p:attrName>style.visibility</p:attrName>
                                        </p:attrNameLst>
                                      </p:cBhvr>
                                      <p:to>
                                        <p:strVal val="visible"/>
                                      </p:to>
                                    </p:set>
                                    <p:animEffect transition="in" filter="fade">
                                      <p:cBhvr>
                                        <p:cTn id="150" dur="500"/>
                                        <p:tgtEl>
                                          <p:spTgt spid="61"/>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62"/>
                                        </p:tgtEl>
                                        <p:attrNameLst>
                                          <p:attrName>style.visibility</p:attrName>
                                        </p:attrNameLst>
                                      </p:cBhvr>
                                      <p:to>
                                        <p:strVal val="visible"/>
                                      </p:to>
                                    </p:set>
                                    <p:animEffect transition="in" filter="fade">
                                      <p:cBhvr>
                                        <p:cTn id="153" dur="500"/>
                                        <p:tgtEl>
                                          <p:spTgt spid="62"/>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63"/>
                                        </p:tgtEl>
                                        <p:attrNameLst>
                                          <p:attrName>style.visibility</p:attrName>
                                        </p:attrNameLst>
                                      </p:cBhvr>
                                      <p:to>
                                        <p:strVal val="visible"/>
                                      </p:to>
                                    </p:set>
                                    <p:animEffect transition="in" filter="fade">
                                      <p:cBhvr>
                                        <p:cTn id="156" dur="500"/>
                                        <p:tgtEl>
                                          <p:spTgt spid="6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64"/>
                                        </p:tgtEl>
                                        <p:attrNameLst>
                                          <p:attrName>style.visibility</p:attrName>
                                        </p:attrNameLst>
                                      </p:cBhvr>
                                      <p:to>
                                        <p:strVal val="visible"/>
                                      </p:to>
                                    </p:set>
                                    <p:animEffect transition="in" filter="fade">
                                      <p:cBhvr>
                                        <p:cTn id="159" dur="500"/>
                                        <p:tgtEl>
                                          <p:spTgt spid="64"/>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65"/>
                                        </p:tgtEl>
                                        <p:attrNameLst>
                                          <p:attrName>style.visibility</p:attrName>
                                        </p:attrNameLst>
                                      </p:cBhvr>
                                      <p:to>
                                        <p:strVal val="visible"/>
                                      </p:to>
                                    </p:set>
                                    <p:animEffect transition="in" filter="fade">
                                      <p:cBhvr>
                                        <p:cTn id="162" dur="500"/>
                                        <p:tgtEl>
                                          <p:spTgt spid="65"/>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66"/>
                                        </p:tgtEl>
                                        <p:attrNameLst>
                                          <p:attrName>style.visibility</p:attrName>
                                        </p:attrNameLst>
                                      </p:cBhvr>
                                      <p:to>
                                        <p:strVal val="visible"/>
                                      </p:to>
                                    </p:set>
                                    <p:animEffect transition="in" filter="fade">
                                      <p:cBhvr>
                                        <p:cTn id="167" dur="500"/>
                                        <p:tgtEl>
                                          <p:spTgt spid="66"/>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67"/>
                                        </p:tgtEl>
                                        <p:attrNameLst>
                                          <p:attrName>style.visibility</p:attrName>
                                        </p:attrNameLst>
                                      </p:cBhvr>
                                      <p:to>
                                        <p:strVal val="visible"/>
                                      </p:to>
                                    </p:set>
                                    <p:animEffect transition="in" filter="fade">
                                      <p:cBhvr>
                                        <p:cTn id="170" dur="500"/>
                                        <p:tgtEl>
                                          <p:spTgt spid="67"/>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68"/>
                                        </p:tgtEl>
                                        <p:attrNameLst>
                                          <p:attrName>style.visibility</p:attrName>
                                        </p:attrNameLst>
                                      </p:cBhvr>
                                      <p:to>
                                        <p:strVal val="visible"/>
                                      </p:to>
                                    </p:set>
                                    <p:animEffect transition="in" filter="fade">
                                      <p:cBhvr>
                                        <p:cTn id="173" dur="500"/>
                                        <p:tgtEl>
                                          <p:spTgt spid="68"/>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69"/>
                                        </p:tgtEl>
                                        <p:attrNameLst>
                                          <p:attrName>style.visibility</p:attrName>
                                        </p:attrNameLst>
                                      </p:cBhvr>
                                      <p:to>
                                        <p:strVal val="visible"/>
                                      </p:to>
                                    </p:set>
                                    <p:animEffect transition="in" filter="fade">
                                      <p:cBhvr>
                                        <p:cTn id="176" dur="500"/>
                                        <p:tgtEl>
                                          <p:spTgt spid="69"/>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0"/>
                                        </p:tgtEl>
                                        <p:attrNameLst>
                                          <p:attrName>style.visibility</p:attrName>
                                        </p:attrNameLst>
                                      </p:cBhvr>
                                      <p:to>
                                        <p:strVal val="visible"/>
                                      </p:to>
                                    </p:set>
                                    <p:animEffect transition="in" filter="fade">
                                      <p:cBhvr>
                                        <p:cTn id="179" dur="500"/>
                                        <p:tgtEl>
                                          <p:spTgt spid="70"/>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1"/>
                                        </p:tgtEl>
                                        <p:attrNameLst>
                                          <p:attrName>style.visibility</p:attrName>
                                        </p:attrNameLst>
                                      </p:cBhvr>
                                      <p:to>
                                        <p:strVal val="visible"/>
                                      </p:to>
                                    </p:set>
                                    <p:animEffect transition="in" filter="fade">
                                      <p:cBhvr>
                                        <p:cTn id="182" dur="500"/>
                                        <p:tgtEl>
                                          <p:spTgt spid="71"/>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72"/>
                                        </p:tgtEl>
                                        <p:attrNameLst>
                                          <p:attrName>style.visibility</p:attrName>
                                        </p:attrNameLst>
                                      </p:cBhvr>
                                      <p:to>
                                        <p:strVal val="visible"/>
                                      </p:to>
                                    </p:set>
                                    <p:animEffect transition="in" filter="fade">
                                      <p:cBhvr>
                                        <p:cTn id="187" dur="500"/>
                                        <p:tgtEl>
                                          <p:spTgt spid="72"/>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73"/>
                                        </p:tgtEl>
                                        <p:attrNameLst>
                                          <p:attrName>style.visibility</p:attrName>
                                        </p:attrNameLst>
                                      </p:cBhvr>
                                      <p:to>
                                        <p:strVal val="visible"/>
                                      </p:to>
                                    </p:set>
                                    <p:animEffect transition="in" filter="fade">
                                      <p:cBhvr>
                                        <p:cTn id="190" dur="500"/>
                                        <p:tgtEl>
                                          <p:spTgt spid="73"/>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74"/>
                                        </p:tgtEl>
                                        <p:attrNameLst>
                                          <p:attrName>style.visibility</p:attrName>
                                        </p:attrNameLst>
                                      </p:cBhvr>
                                      <p:to>
                                        <p:strVal val="visible"/>
                                      </p:to>
                                    </p:set>
                                    <p:animEffect transition="in" filter="fade">
                                      <p:cBhvr>
                                        <p:cTn id="193" dur="500"/>
                                        <p:tgtEl>
                                          <p:spTgt spid="74"/>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fade">
                                      <p:cBhvr>
                                        <p:cTn id="196" dur="500"/>
                                        <p:tgtEl>
                                          <p:spTgt spid="75"/>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76"/>
                                        </p:tgtEl>
                                        <p:attrNameLst>
                                          <p:attrName>style.visibility</p:attrName>
                                        </p:attrNameLst>
                                      </p:cBhvr>
                                      <p:to>
                                        <p:strVal val="visible"/>
                                      </p:to>
                                    </p:set>
                                    <p:animEffect transition="in" filter="fade">
                                      <p:cBhvr>
                                        <p:cTn id="199" dur="500"/>
                                        <p:tgtEl>
                                          <p:spTgt spid="76"/>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77"/>
                                        </p:tgtEl>
                                        <p:attrNameLst>
                                          <p:attrName>style.visibility</p:attrName>
                                        </p:attrNameLst>
                                      </p:cBhvr>
                                      <p:to>
                                        <p:strVal val="visible"/>
                                      </p:to>
                                    </p:set>
                                    <p:animEffect transition="in" filter="fade">
                                      <p:cBhvr>
                                        <p:cTn id="202" dur="500"/>
                                        <p:tgtEl>
                                          <p:spTgt spid="77"/>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10" presetClass="entr" presetSubtype="0" fill="hold" grpId="0" nodeType="clickEffect">
                                  <p:stCondLst>
                                    <p:cond delay="0"/>
                                  </p:stCondLst>
                                  <p:childTnLst>
                                    <p:set>
                                      <p:cBhvr>
                                        <p:cTn id="206" dur="1" fill="hold">
                                          <p:stCondLst>
                                            <p:cond delay="0"/>
                                          </p:stCondLst>
                                        </p:cTn>
                                        <p:tgtEl>
                                          <p:spTgt spid="78"/>
                                        </p:tgtEl>
                                        <p:attrNameLst>
                                          <p:attrName>style.visibility</p:attrName>
                                        </p:attrNameLst>
                                      </p:cBhvr>
                                      <p:to>
                                        <p:strVal val="visible"/>
                                      </p:to>
                                    </p:set>
                                    <p:animEffect transition="in" filter="fade">
                                      <p:cBhvr>
                                        <p:cTn id="207" dur="500"/>
                                        <p:tgtEl>
                                          <p:spTgt spid="78"/>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79"/>
                                        </p:tgtEl>
                                        <p:attrNameLst>
                                          <p:attrName>style.visibility</p:attrName>
                                        </p:attrNameLst>
                                      </p:cBhvr>
                                      <p:to>
                                        <p:strVal val="visible"/>
                                      </p:to>
                                    </p:set>
                                    <p:animEffect transition="in" filter="fade">
                                      <p:cBhvr>
                                        <p:cTn id="210" dur="500"/>
                                        <p:tgtEl>
                                          <p:spTgt spid="79"/>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80"/>
                                        </p:tgtEl>
                                        <p:attrNameLst>
                                          <p:attrName>style.visibility</p:attrName>
                                        </p:attrNameLst>
                                      </p:cBhvr>
                                      <p:to>
                                        <p:strVal val="visible"/>
                                      </p:to>
                                    </p:set>
                                    <p:animEffect transition="in" filter="fade">
                                      <p:cBhvr>
                                        <p:cTn id="213" dur="500"/>
                                        <p:tgtEl>
                                          <p:spTgt spid="80"/>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81"/>
                                        </p:tgtEl>
                                        <p:attrNameLst>
                                          <p:attrName>style.visibility</p:attrName>
                                        </p:attrNameLst>
                                      </p:cBhvr>
                                      <p:to>
                                        <p:strVal val="visible"/>
                                      </p:to>
                                    </p:set>
                                    <p:animEffect transition="in" filter="fade">
                                      <p:cBhvr>
                                        <p:cTn id="216" dur="500"/>
                                        <p:tgtEl>
                                          <p:spTgt spid="81"/>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82"/>
                                        </p:tgtEl>
                                        <p:attrNameLst>
                                          <p:attrName>style.visibility</p:attrName>
                                        </p:attrNameLst>
                                      </p:cBhvr>
                                      <p:to>
                                        <p:strVal val="visible"/>
                                      </p:to>
                                    </p:set>
                                    <p:animEffect transition="in" filter="fade">
                                      <p:cBhvr>
                                        <p:cTn id="219" dur="500"/>
                                        <p:tgtEl>
                                          <p:spTgt spid="82"/>
                                        </p:tgtEl>
                                      </p:cBhvr>
                                    </p:animEffect>
                                  </p:childTnLst>
                                </p:cTn>
                              </p:par>
                              <p:par>
                                <p:cTn id="220" presetID="10" presetClass="entr" presetSubtype="0" fill="hold" grpId="0" nodeType="withEffect">
                                  <p:stCondLst>
                                    <p:cond delay="0"/>
                                  </p:stCondLst>
                                  <p:childTnLst>
                                    <p:set>
                                      <p:cBhvr>
                                        <p:cTn id="221" dur="1" fill="hold">
                                          <p:stCondLst>
                                            <p:cond delay="0"/>
                                          </p:stCondLst>
                                        </p:cTn>
                                        <p:tgtEl>
                                          <p:spTgt spid="83"/>
                                        </p:tgtEl>
                                        <p:attrNameLst>
                                          <p:attrName>style.visibility</p:attrName>
                                        </p:attrNameLst>
                                      </p:cBhvr>
                                      <p:to>
                                        <p:strVal val="visible"/>
                                      </p:to>
                                    </p:set>
                                    <p:animEffect transition="in" filter="fade">
                                      <p:cBhvr>
                                        <p:cTn id="222" dur="500"/>
                                        <p:tgtEl>
                                          <p:spTgt spid="83"/>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0" presetClass="entr" presetSubtype="0" fill="hold" grpId="0" nodeType="clickEffect">
                                  <p:stCondLst>
                                    <p:cond delay="0"/>
                                  </p:stCondLst>
                                  <p:childTnLst>
                                    <p:set>
                                      <p:cBhvr>
                                        <p:cTn id="226" dur="1" fill="hold">
                                          <p:stCondLst>
                                            <p:cond delay="0"/>
                                          </p:stCondLst>
                                        </p:cTn>
                                        <p:tgtEl>
                                          <p:spTgt spid="84"/>
                                        </p:tgtEl>
                                        <p:attrNameLst>
                                          <p:attrName>style.visibility</p:attrName>
                                        </p:attrNameLst>
                                      </p:cBhvr>
                                      <p:to>
                                        <p:strVal val="visible"/>
                                      </p:to>
                                    </p:set>
                                    <p:animEffect transition="in" filter="fade">
                                      <p:cBhvr>
                                        <p:cTn id="227" dur="500"/>
                                        <p:tgtEl>
                                          <p:spTgt spid="84"/>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85"/>
                                        </p:tgtEl>
                                        <p:attrNameLst>
                                          <p:attrName>style.visibility</p:attrName>
                                        </p:attrNameLst>
                                      </p:cBhvr>
                                      <p:to>
                                        <p:strVal val="visible"/>
                                      </p:to>
                                    </p:set>
                                    <p:animEffect transition="in" filter="fade">
                                      <p:cBhvr>
                                        <p:cTn id="230" dur="500"/>
                                        <p:tgtEl>
                                          <p:spTgt spid="85"/>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86"/>
                                        </p:tgtEl>
                                        <p:attrNameLst>
                                          <p:attrName>style.visibility</p:attrName>
                                        </p:attrNameLst>
                                      </p:cBhvr>
                                      <p:to>
                                        <p:strVal val="visible"/>
                                      </p:to>
                                    </p:set>
                                    <p:animEffect transition="in" filter="fade">
                                      <p:cBhvr>
                                        <p:cTn id="233" dur="500"/>
                                        <p:tgtEl>
                                          <p:spTgt spid="86"/>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87"/>
                                        </p:tgtEl>
                                        <p:attrNameLst>
                                          <p:attrName>style.visibility</p:attrName>
                                        </p:attrNameLst>
                                      </p:cBhvr>
                                      <p:to>
                                        <p:strVal val="visible"/>
                                      </p:to>
                                    </p:set>
                                    <p:animEffect transition="in" filter="fade">
                                      <p:cBhvr>
                                        <p:cTn id="236" dur="500"/>
                                        <p:tgtEl>
                                          <p:spTgt spid="87"/>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88"/>
                                        </p:tgtEl>
                                        <p:attrNameLst>
                                          <p:attrName>style.visibility</p:attrName>
                                        </p:attrNameLst>
                                      </p:cBhvr>
                                      <p:to>
                                        <p:strVal val="visible"/>
                                      </p:to>
                                    </p:set>
                                    <p:animEffect transition="in" filter="fade">
                                      <p:cBhvr>
                                        <p:cTn id="239" dur="500"/>
                                        <p:tgtEl>
                                          <p:spTgt spid="88"/>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89"/>
                                        </p:tgtEl>
                                        <p:attrNameLst>
                                          <p:attrName>style.visibility</p:attrName>
                                        </p:attrNameLst>
                                      </p:cBhvr>
                                      <p:to>
                                        <p:strVal val="visible"/>
                                      </p:to>
                                    </p:set>
                                    <p:animEffect transition="in" filter="fade">
                                      <p:cBhvr>
                                        <p:cTn id="24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1774" y="1832913"/>
            <a:ext cx="9652726" cy="2421464"/>
          </a:xfrm>
        </p:spPr>
        <p:txBody>
          <a:bodyPr/>
          <a:lstStyle/>
          <a:p>
            <a:r>
              <a:rPr lang="en-US" b="1" normalizeH="1" dirty="0" smtClean="0"/>
              <a:t>Questions ? </a:t>
            </a:r>
            <a:endParaRPr lang="en-US" b="1" normalizeH="1" dirty="0"/>
          </a:p>
        </p:txBody>
      </p:sp>
      <p:sp>
        <p:nvSpPr>
          <p:cNvPr id="3" name="Subtitle 2"/>
          <p:cNvSpPr>
            <a:spLocks noGrp="1"/>
          </p:cNvSpPr>
          <p:nvPr>
            <p:ph type="subTitle" idx="1"/>
          </p:nvPr>
        </p:nvSpPr>
        <p:spPr>
          <a:xfrm>
            <a:off x="1154657" y="3383279"/>
            <a:ext cx="7197726" cy="1405467"/>
          </a:xfrm>
        </p:spPr>
        <p:txBody>
          <a:bodyPr/>
          <a:lstStyle/>
          <a:p>
            <a:r>
              <a:rPr lang="en-US" i="1" dirty="0" smtClean="0"/>
              <a:t>Ankit Asthana</a:t>
            </a:r>
          </a:p>
          <a:p>
            <a:r>
              <a:rPr lang="en-US" i="1" dirty="0" smtClean="0"/>
              <a:t>aasthan@Microsoft.com</a:t>
            </a:r>
            <a:endParaRPr lang="en-US" i="1" dirty="0"/>
          </a:p>
        </p:txBody>
      </p:sp>
      <p:sp>
        <p:nvSpPr>
          <p:cNvPr id="4" name="TextBox 3"/>
          <p:cNvSpPr txBox="1"/>
          <p:nvPr/>
        </p:nvSpPr>
        <p:spPr>
          <a:xfrm>
            <a:off x="8352383" y="2521505"/>
            <a:ext cx="1369286" cy="861774"/>
          </a:xfrm>
          <a:prstGeom prst="rect">
            <a:avLst/>
          </a:prstGeom>
          <a:noFill/>
        </p:spPr>
        <p:txBody>
          <a:bodyPr wrap="none" rtlCol="0">
            <a:spAutoFit/>
          </a:bodyPr>
          <a:lstStyle/>
          <a:p>
            <a:r>
              <a:rPr lang="en-US" sz="5000" b="1" dirty="0" smtClean="0"/>
              <a:t>POG</a:t>
            </a:r>
            <a:endParaRPr lang="en-US" sz="5000" b="1" dirty="0"/>
          </a:p>
        </p:txBody>
      </p:sp>
      <p:sp>
        <p:nvSpPr>
          <p:cNvPr id="5" name="Oval 4"/>
          <p:cNvSpPr/>
          <p:nvPr/>
        </p:nvSpPr>
        <p:spPr>
          <a:xfrm rot="16200000">
            <a:off x="9633927" y="2703015"/>
            <a:ext cx="482600" cy="4987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1912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7789" y="114299"/>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dirty="0" smtClean="0"/>
              <a:t>HISTORY</a:t>
            </a:r>
            <a:endParaRPr lang="en-US" sz="5000" b="1" dirty="0"/>
          </a:p>
        </p:txBody>
      </p:sp>
      <p:sp>
        <p:nvSpPr>
          <p:cNvPr id="5" name="TextBox 4"/>
          <p:cNvSpPr txBox="1"/>
          <p:nvPr/>
        </p:nvSpPr>
        <p:spPr>
          <a:xfrm>
            <a:off x="2465614" y="657767"/>
            <a:ext cx="9446240" cy="369332"/>
          </a:xfrm>
          <a:prstGeom prst="rect">
            <a:avLst/>
          </a:prstGeom>
          <a:noFill/>
        </p:spPr>
        <p:txBody>
          <a:bodyPr wrap="none" rtlCol="0">
            <a:spAutoFit/>
          </a:bodyPr>
          <a:lstStyle/>
          <a:p>
            <a:r>
              <a:rPr lang="en-US" i="1" dirty="0" smtClean="0"/>
              <a:t>~ In a nutshell POGO is a major constituent which makes up the DNA for many Microsoft products ~</a:t>
            </a:r>
            <a:endParaRPr lang="en-US" i="1" dirty="0"/>
          </a:p>
        </p:txBody>
      </p:sp>
      <p:pic>
        <p:nvPicPr>
          <p:cNvPr id="8" name="Picture 7"/>
          <p:cNvPicPr>
            <a:picLocks noChangeAspect="1"/>
          </p:cNvPicPr>
          <p:nvPr/>
        </p:nvPicPr>
        <p:blipFill>
          <a:blip r:embed="rId2"/>
          <a:stretch>
            <a:fillRect/>
          </a:stretch>
        </p:blipFill>
        <p:spPr>
          <a:xfrm>
            <a:off x="5233986" y="2268912"/>
            <a:ext cx="2456906" cy="1127591"/>
          </a:xfrm>
          <a:prstGeom prst="rect">
            <a:avLst/>
          </a:prstGeom>
        </p:spPr>
      </p:pic>
      <p:pic>
        <p:nvPicPr>
          <p:cNvPr id="11" name="Picture 10"/>
          <p:cNvPicPr>
            <a:picLocks noChangeAspect="1"/>
          </p:cNvPicPr>
          <p:nvPr/>
        </p:nvPicPr>
        <p:blipFill>
          <a:blip r:embed="rId3"/>
          <a:stretch>
            <a:fillRect/>
          </a:stretch>
        </p:blipFill>
        <p:spPr>
          <a:xfrm>
            <a:off x="5600426" y="3514537"/>
            <a:ext cx="1724025" cy="1819275"/>
          </a:xfrm>
          <a:prstGeom prst="rect">
            <a:avLst/>
          </a:prstGeom>
        </p:spPr>
      </p:pic>
      <p:sp>
        <p:nvSpPr>
          <p:cNvPr id="12" name="TextBox 11"/>
          <p:cNvSpPr txBox="1"/>
          <p:nvPr/>
        </p:nvSpPr>
        <p:spPr>
          <a:xfrm>
            <a:off x="3145866" y="1854372"/>
            <a:ext cx="1682961" cy="477054"/>
          </a:xfrm>
          <a:prstGeom prst="rect">
            <a:avLst/>
          </a:prstGeom>
          <a:noFill/>
        </p:spPr>
        <p:txBody>
          <a:bodyPr wrap="none" rtlCol="0">
            <a:spAutoFit/>
          </a:bodyPr>
          <a:lstStyle/>
          <a:p>
            <a:r>
              <a:rPr lang="en-US" sz="2500" b="1" dirty="0" smtClean="0"/>
              <a:t>BROWSERS</a:t>
            </a:r>
            <a:endParaRPr lang="en-US" sz="2500" b="1" dirty="0"/>
          </a:p>
        </p:txBody>
      </p:sp>
      <p:sp>
        <p:nvSpPr>
          <p:cNvPr id="13" name="TextBox 12"/>
          <p:cNvSpPr txBox="1"/>
          <p:nvPr/>
        </p:nvSpPr>
        <p:spPr>
          <a:xfrm>
            <a:off x="2985727" y="5596099"/>
            <a:ext cx="2003241" cy="369332"/>
          </a:xfrm>
          <a:prstGeom prst="rect">
            <a:avLst/>
          </a:prstGeom>
          <a:noFill/>
        </p:spPr>
        <p:txBody>
          <a:bodyPr wrap="none" rtlCol="0">
            <a:spAutoFit/>
          </a:bodyPr>
          <a:lstStyle/>
          <a:p>
            <a:r>
              <a:rPr lang="en-US" b="1" dirty="0" smtClean="0"/>
              <a:t>Microsoft Products</a:t>
            </a:r>
            <a:endParaRPr lang="en-US" b="1" dirty="0"/>
          </a:p>
        </p:txBody>
      </p:sp>
      <p:sp>
        <p:nvSpPr>
          <p:cNvPr id="14" name="TextBox 13"/>
          <p:cNvSpPr txBox="1"/>
          <p:nvPr/>
        </p:nvSpPr>
        <p:spPr>
          <a:xfrm>
            <a:off x="5361046" y="1929368"/>
            <a:ext cx="2202783" cy="369332"/>
          </a:xfrm>
          <a:prstGeom prst="rect">
            <a:avLst/>
          </a:prstGeom>
          <a:noFill/>
        </p:spPr>
        <p:txBody>
          <a:bodyPr wrap="none" rtlCol="0">
            <a:spAutoFit/>
          </a:bodyPr>
          <a:lstStyle/>
          <a:p>
            <a:r>
              <a:rPr lang="en-US" b="1" dirty="0" smtClean="0"/>
              <a:t>BUSINESS ANALYTICS</a:t>
            </a:r>
            <a:endParaRPr lang="en-US" b="1" dirty="0"/>
          </a:p>
        </p:txBody>
      </p:sp>
      <p:sp>
        <p:nvSpPr>
          <p:cNvPr id="15" name="TextBox 14"/>
          <p:cNvSpPr txBox="1"/>
          <p:nvPr/>
        </p:nvSpPr>
        <p:spPr>
          <a:xfrm>
            <a:off x="5233986" y="5498501"/>
            <a:ext cx="2734338" cy="369332"/>
          </a:xfrm>
          <a:prstGeom prst="rect">
            <a:avLst/>
          </a:prstGeom>
          <a:noFill/>
        </p:spPr>
        <p:txBody>
          <a:bodyPr wrap="none" rtlCol="0">
            <a:spAutoFit/>
          </a:bodyPr>
          <a:lstStyle/>
          <a:p>
            <a:r>
              <a:rPr lang="en-US" b="1" dirty="0" smtClean="0"/>
              <a:t>PRODUCTIVITY SOFTWARE</a:t>
            </a:r>
            <a:endParaRPr lang="en-US" b="1" dirty="0"/>
          </a:p>
        </p:txBody>
      </p:sp>
      <p:sp>
        <p:nvSpPr>
          <p:cNvPr id="17" name="TextBox 16"/>
          <p:cNvSpPr txBox="1"/>
          <p:nvPr/>
        </p:nvSpPr>
        <p:spPr>
          <a:xfrm>
            <a:off x="1351130" y="6139567"/>
            <a:ext cx="9062609" cy="400110"/>
          </a:xfrm>
          <a:prstGeom prst="rect">
            <a:avLst/>
          </a:prstGeom>
          <a:noFill/>
        </p:spPr>
        <p:txBody>
          <a:bodyPr wrap="none" rtlCol="0">
            <a:spAutoFit/>
          </a:bodyPr>
          <a:lstStyle/>
          <a:p>
            <a:r>
              <a:rPr lang="en-US" sz="2000" b="1" dirty="0" smtClean="0"/>
              <a:t>DIRECTLY or INDIRECTLY you have used products which ship with POGO technology!</a:t>
            </a:r>
            <a:endParaRPr lang="en-US" sz="2000" b="1" dirty="0"/>
          </a:p>
        </p:txBody>
      </p:sp>
      <p:sp>
        <p:nvSpPr>
          <p:cNvPr id="18" name="TextBox 17"/>
          <p:cNvSpPr txBox="1"/>
          <p:nvPr/>
        </p:nvSpPr>
        <p:spPr>
          <a:xfrm rot="5400000">
            <a:off x="8886084" y="2769419"/>
            <a:ext cx="1369286" cy="861774"/>
          </a:xfrm>
          <a:prstGeom prst="rect">
            <a:avLst/>
          </a:prstGeom>
          <a:noFill/>
        </p:spPr>
        <p:txBody>
          <a:bodyPr wrap="none" rtlCol="0">
            <a:spAutoFit/>
          </a:bodyPr>
          <a:lstStyle/>
          <a:p>
            <a:r>
              <a:rPr lang="en-US" sz="5000" b="1" dirty="0" smtClean="0"/>
              <a:t>POG</a:t>
            </a:r>
            <a:endParaRPr lang="en-US" sz="5000" b="1" dirty="0"/>
          </a:p>
        </p:txBody>
      </p:sp>
      <p:sp>
        <p:nvSpPr>
          <p:cNvPr id="19" name="TextBox 18"/>
          <p:cNvSpPr txBox="1"/>
          <p:nvPr/>
        </p:nvSpPr>
        <p:spPr>
          <a:xfrm rot="5400000">
            <a:off x="1136864" y="3218929"/>
            <a:ext cx="2075147" cy="861774"/>
          </a:xfrm>
          <a:prstGeom prst="rect">
            <a:avLst/>
          </a:prstGeom>
          <a:noFill/>
        </p:spPr>
        <p:txBody>
          <a:bodyPr wrap="square" rtlCol="0">
            <a:spAutoFit/>
          </a:bodyPr>
          <a:lstStyle/>
          <a:p>
            <a:r>
              <a:rPr lang="en-US" sz="5000" b="1" dirty="0" smtClean="0"/>
              <a:t>POG</a:t>
            </a:r>
            <a:endParaRPr lang="en-US" sz="5000" b="1" dirty="0"/>
          </a:p>
        </p:txBody>
      </p:sp>
      <p:cxnSp>
        <p:nvCxnSpPr>
          <p:cNvPr id="21" name="Straight Arrow Connector 20"/>
          <p:cNvCxnSpPr/>
          <p:nvPr/>
        </p:nvCxnSpPr>
        <p:spPr>
          <a:xfrm flipV="1">
            <a:off x="2174437" y="1832854"/>
            <a:ext cx="787049" cy="72584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240442" y="4529758"/>
            <a:ext cx="648718" cy="1026123"/>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8660674" y="1754874"/>
            <a:ext cx="915768" cy="722082"/>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002104" y="4468635"/>
            <a:ext cx="472097" cy="1127464"/>
          </a:xfrm>
          <a:prstGeom prst="straightConnector1">
            <a:avLst/>
          </a:prstGeom>
          <a:ln w="88900">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892301" y="3943937"/>
            <a:ext cx="482600" cy="4987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5" name="Oval 34"/>
          <p:cNvSpPr/>
          <p:nvPr/>
        </p:nvSpPr>
        <p:spPr>
          <a:xfrm>
            <a:off x="9316727" y="3821151"/>
            <a:ext cx="482600" cy="4987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3141723" y="3929030"/>
            <a:ext cx="1562100" cy="1514475"/>
          </a:xfrm>
          <a:prstGeom prst="rect">
            <a:avLst/>
          </a:prstGeom>
        </p:spPr>
      </p:pic>
      <p:pic>
        <p:nvPicPr>
          <p:cNvPr id="3" name="Picture 2"/>
          <p:cNvPicPr>
            <a:picLocks noChangeAspect="1"/>
          </p:cNvPicPr>
          <p:nvPr/>
        </p:nvPicPr>
        <p:blipFill>
          <a:blip r:embed="rId5"/>
          <a:stretch>
            <a:fillRect/>
          </a:stretch>
        </p:blipFill>
        <p:spPr>
          <a:xfrm>
            <a:off x="3322376" y="2404771"/>
            <a:ext cx="1181100" cy="1295400"/>
          </a:xfrm>
          <a:prstGeom prst="rect">
            <a:avLst/>
          </a:prstGeom>
        </p:spPr>
      </p:pic>
    </p:spTree>
    <p:extLst>
      <p:ext uri="{BB962C8B-B14F-4D97-AF65-F5344CB8AC3E}">
        <p14:creationId xmlns:p14="http://schemas.microsoft.com/office/powerpoint/2010/main" val="4028082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8273" y="-176673"/>
            <a:ext cx="10804527" cy="145626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What is Profile Guided Optimization (POGO) ?</a:t>
            </a:r>
            <a:endParaRPr lang="en-US" sz="5000" b="1" cap="none" dirty="0"/>
          </a:p>
        </p:txBody>
      </p:sp>
      <p:pic>
        <p:nvPicPr>
          <p:cNvPr id="2" name="Picture 1"/>
          <p:cNvPicPr>
            <a:picLocks noChangeAspect="1"/>
          </p:cNvPicPr>
          <p:nvPr/>
        </p:nvPicPr>
        <p:blipFill>
          <a:blip r:embed="rId2"/>
          <a:stretch>
            <a:fillRect/>
          </a:stretch>
        </p:blipFill>
        <p:spPr>
          <a:xfrm>
            <a:off x="2870200" y="1279594"/>
            <a:ext cx="5202237" cy="4041838"/>
          </a:xfrm>
          <a:prstGeom prst="rect">
            <a:avLst/>
          </a:prstGeom>
        </p:spPr>
      </p:pic>
      <p:sp>
        <p:nvSpPr>
          <p:cNvPr id="3" name="TextBox 2"/>
          <p:cNvSpPr txBox="1"/>
          <p:nvPr/>
        </p:nvSpPr>
        <p:spPr>
          <a:xfrm>
            <a:off x="532554" y="5321432"/>
            <a:ext cx="10075963" cy="1323439"/>
          </a:xfrm>
          <a:prstGeom prst="rect">
            <a:avLst/>
          </a:prstGeom>
          <a:noFill/>
        </p:spPr>
        <p:txBody>
          <a:bodyPr wrap="none" rtlCol="0">
            <a:spAutoFit/>
          </a:bodyPr>
          <a:lstStyle/>
          <a:p>
            <a:pPr algn="ctr"/>
            <a:r>
              <a:rPr lang="en-US" sz="4000" b="1" dirty="0" smtClean="0"/>
              <a:t>Really ?, NO! </a:t>
            </a:r>
            <a:r>
              <a:rPr lang="en-US" sz="4000" b="1" dirty="0" smtClean="0">
                <a:sym typeface="Wingdings" panose="05000000000000000000" pitchFamily="2" charset="2"/>
              </a:rPr>
              <a:t>.</a:t>
            </a:r>
            <a:br>
              <a:rPr lang="en-US" sz="4000" b="1" dirty="0" smtClean="0">
                <a:sym typeface="Wingdings" panose="05000000000000000000" pitchFamily="2" charset="2"/>
              </a:rPr>
            </a:br>
            <a:r>
              <a:rPr lang="en-US" sz="4000" b="1" dirty="0" smtClean="0">
                <a:sym typeface="Wingdings" panose="05000000000000000000" pitchFamily="2" charset="2"/>
              </a:rPr>
              <a:t>But how many people here have used POGO ? </a:t>
            </a:r>
            <a:endParaRPr lang="en-US" sz="4000" b="1" dirty="0"/>
          </a:p>
        </p:txBody>
      </p:sp>
    </p:spTree>
    <p:extLst>
      <p:ext uri="{BB962C8B-B14F-4D97-AF65-F5344CB8AC3E}">
        <p14:creationId xmlns:p14="http://schemas.microsoft.com/office/powerpoint/2010/main" val="4160314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ChangeArrowheads="1"/>
          </p:cNvSpPr>
          <p:nvPr/>
        </p:nvSpPr>
        <p:spPr bwMode="auto">
          <a:xfrm>
            <a:off x="1830388" y="4953000"/>
            <a:ext cx="3581400" cy="11811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6147" name="Rectangle 7"/>
          <p:cNvSpPr>
            <a:spLocks noChangeArrowheads="1"/>
          </p:cNvSpPr>
          <p:nvPr/>
        </p:nvSpPr>
        <p:spPr bwMode="auto">
          <a:xfrm>
            <a:off x="2438400" y="2406650"/>
            <a:ext cx="2362200" cy="16002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6149" name="Rectangle 3"/>
          <p:cNvSpPr>
            <a:spLocks noGrp="1" noChangeArrowheads="1"/>
          </p:cNvSpPr>
          <p:nvPr>
            <p:ph type="body" idx="1"/>
          </p:nvPr>
        </p:nvSpPr>
        <p:spPr>
          <a:xfrm>
            <a:off x="803275" y="1057276"/>
            <a:ext cx="10845800" cy="920750"/>
          </a:xfrm>
        </p:spPr>
        <p:txBody>
          <a:bodyPr>
            <a:noAutofit/>
          </a:bodyPr>
          <a:lstStyle/>
          <a:p>
            <a:pPr eaLnBrk="1" hangingPunct="1"/>
            <a:r>
              <a:rPr lang="en-US" altLang="zh-TW" sz="2500" b="1" dirty="0" smtClean="0">
                <a:ea typeface="新細明體" panose="02020500000000000000" pitchFamily="18" charset="-120"/>
              </a:rPr>
              <a:t>Static analysis of code leaves many open questions for the compiler…</a:t>
            </a:r>
          </a:p>
        </p:txBody>
      </p:sp>
      <p:sp>
        <p:nvSpPr>
          <p:cNvPr id="6150" name="Text Box 4"/>
          <p:cNvSpPr txBox="1">
            <a:spLocks noChangeArrowheads="1"/>
          </p:cNvSpPr>
          <p:nvPr/>
        </p:nvSpPr>
        <p:spPr bwMode="auto">
          <a:xfrm>
            <a:off x="2651125" y="2406650"/>
            <a:ext cx="157607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a:ea typeface="新細明體" panose="02020500000000000000" pitchFamily="18" charset="-120"/>
              </a:rPr>
              <a:t>    if(a &lt; b)</a:t>
            </a:r>
          </a:p>
          <a:p>
            <a:pPr eaLnBrk="1" hangingPunct="1"/>
            <a:r>
              <a:rPr lang="en-US" altLang="zh-TW" sz="2400">
                <a:ea typeface="新細明體" panose="02020500000000000000" pitchFamily="18" charset="-120"/>
              </a:rPr>
              <a:t>       foo();</a:t>
            </a:r>
          </a:p>
          <a:p>
            <a:pPr eaLnBrk="1" hangingPunct="1"/>
            <a:r>
              <a:rPr lang="en-US" altLang="zh-TW" sz="2400">
                <a:ea typeface="新細明體" panose="02020500000000000000" pitchFamily="18" charset="-120"/>
              </a:rPr>
              <a:t>    else</a:t>
            </a:r>
          </a:p>
          <a:p>
            <a:pPr eaLnBrk="1" hangingPunct="1"/>
            <a:r>
              <a:rPr lang="en-US" altLang="zh-TW" sz="2400">
                <a:ea typeface="新細明體" panose="02020500000000000000" pitchFamily="18" charset="-120"/>
              </a:rPr>
              <a:t>       baz();</a:t>
            </a:r>
          </a:p>
        </p:txBody>
      </p:sp>
      <p:sp>
        <p:nvSpPr>
          <p:cNvPr id="6151" name="Text Box 5"/>
          <p:cNvSpPr txBox="1">
            <a:spLocks noChangeArrowheads="1"/>
          </p:cNvSpPr>
          <p:nvPr/>
        </p:nvSpPr>
        <p:spPr bwMode="auto">
          <a:xfrm>
            <a:off x="1982788" y="5105401"/>
            <a:ext cx="3278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dirty="0">
                <a:ea typeface="新細明體" panose="02020500000000000000" pitchFamily="18" charset="-120"/>
              </a:rPr>
              <a:t>for(i = 0; i &lt; count; ++i)</a:t>
            </a:r>
          </a:p>
          <a:p>
            <a:pPr eaLnBrk="1" hangingPunct="1"/>
            <a:r>
              <a:rPr lang="en-US" altLang="zh-TW" sz="2400" dirty="0">
                <a:ea typeface="新細明體" panose="02020500000000000000" pitchFamily="18" charset="-120"/>
              </a:rPr>
              <a:t>    bar();</a:t>
            </a:r>
          </a:p>
        </p:txBody>
      </p:sp>
      <p:sp>
        <p:nvSpPr>
          <p:cNvPr id="6152" name="Text Box 9"/>
          <p:cNvSpPr txBox="1">
            <a:spLocks noChangeArrowheads="1"/>
          </p:cNvSpPr>
          <p:nvPr/>
        </p:nvSpPr>
        <p:spPr bwMode="auto">
          <a:xfrm>
            <a:off x="2514601" y="4159250"/>
            <a:ext cx="197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How often is a &lt; b?</a:t>
            </a:r>
          </a:p>
        </p:txBody>
      </p:sp>
      <p:sp>
        <p:nvSpPr>
          <p:cNvPr id="6153" name="Text Box 10"/>
          <p:cNvSpPr txBox="1">
            <a:spLocks noChangeArrowheads="1"/>
          </p:cNvSpPr>
          <p:nvPr/>
        </p:nvSpPr>
        <p:spPr bwMode="auto">
          <a:xfrm>
            <a:off x="2135188" y="6248400"/>
            <a:ext cx="33512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What is the typical value of count?</a:t>
            </a:r>
          </a:p>
        </p:txBody>
      </p:sp>
      <p:sp>
        <p:nvSpPr>
          <p:cNvPr id="6154" name="Rectangle 8"/>
          <p:cNvSpPr>
            <a:spLocks noChangeArrowheads="1"/>
          </p:cNvSpPr>
          <p:nvPr/>
        </p:nvSpPr>
        <p:spPr bwMode="auto">
          <a:xfrm>
            <a:off x="6324600" y="2438400"/>
            <a:ext cx="3043238" cy="135255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11" name="Text Box 5"/>
          <p:cNvSpPr txBox="1">
            <a:spLocks noChangeArrowheads="1"/>
          </p:cNvSpPr>
          <p:nvPr/>
        </p:nvSpPr>
        <p:spPr bwMode="auto">
          <a:xfrm>
            <a:off x="6627813" y="2495551"/>
            <a:ext cx="17574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defRPr/>
            </a:pPr>
            <a:r>
              <a:rPr kumimoji="1" lang="en-US" altLang="zh-TW" sz="2400" b="1" dirty="0">
                <a:latin typeface="+mj-lt"/>
                <a:ea typeface="新細明體" charset="-120"/>
              </a:rPr>
              <a:t>switch (i) {</a:t>
            </a:r>
          </a:p>
          <a:p>
            <a:pPr>
              <a:defRPr/>
            </a:pPr>
            <a:r>
              <a:rPr kumimoji="1" lang="en-US" altLang="zh-TW" sz="2400" b="1" dirty="0">
                <a:latin typeface="+mj-lt"/>
                <a:ea typeface="新細明體" charset="-120"/>
              </a:rPr>
              <a:t>	case 1: …</a:t>
            </a:r>
          </a:p>
          <a:p>
            <a:pPr>
              <a:defRPr/>
            </a:pPr>
            <a:r>
              <a:rPr kumimoji="1" lang="en-US" altLang="zh-TW" sz="2400" b="1" dirty="0">
                <a:latin typeface="+mj-lt"/>
                <a:ea typeface="新細明體" charset="-120"/>
              </a:rPr>
              <a:t>	case 2: …</a:t>
            </a:r>
          </a:p>
        </p:txBody>
      </p:sp>
      <p:sp>
        <p:nvSpPr>
          <p:cNvPr id="6156" name="Text Box 10"/>
          <p:cNvSpPr txBox="1">
            <a:spLocks noChangeArrowheads="1"/>
          </p:cNvSpPr>
          <p:nvPr/>
        </p:nvSpPr>
        <p:spPr bwMode="auto">
          <a:xfrm>
            <a:off x="6402388" y="3943350"/>
            <a:ext cx="28940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dirty="0">
                <a:solidFill>
                  <a:srgbClr val="FFFF00"/>
                </a:solidFill>
                <a:ea typeface="新細明體" panose="02020500000000000000" pitchFamily="18" charset="-120"/>
              </a:rPr>
              <a:t>What is the typical value of i?</a:t>
            </a:r>
          </a:p>
        </p:txBody>
      </p:sp>
      <p:sp>
        <p:nvSpPr>
          <p:cNvPr id="19" name="Rectangle 8"/>
          <p:cNvSpPr>
            <a:spLocks noChangeArrowheads="1"/>
          </p:cNvSpPr>
          <p:nvPr/>
        </p:nvSpPr>
        <p:spPr bwMode="auto">
          <a:xfrm>
            <a:off x="6226175" y="4953000"/>
            <a:ext cx="3716338" cy="11811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20" name="Text Box 5"/>
          <p:cNvSpPr txBox="1">
            <a:spLocks noChangeArrowheads="1"/>
          </p:cNvSpPr>
          <p:nvPr/>
        </p:nvSpPr>
        <p:spPr bwMode="auto">
          <a:xfrm>
            <a:off x="6378575" y="5105401"/>
            <a:ext cx="3278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dirty="0">
                <a:ea typeface="新細明體" panose="02020500000000000000" pitchFamily="18" charset="-120"/>
              </a:rPr>
              <a:t>for(i = 0; i &lt; count; ++i)</a:t>
            </a:r>
          </a:p>
          <a:p>
            <a:pPr eaLnBrk="1" hangingPunct="1"/>
            <a:r>
              <a:rPr lang="en-US" altLang="zh-TW" sz="2400" dirty="0">
                <a:ea typeface="新細明體" panose="02020500000000000000" pitchFamily="18" charset="-120"/>
              </a:rPr>
              <a:t>    (*p)(x, y);</a:t>
            </a:r>
          </a:p>
        </p:txBody>
      </p:sp>
      <p:sp>
        <p:nvSpPr>
          <p:cNvPr id="21" name="Text Box 10"/>
          <p:cNvSpPr txBox="1">
            <a:spLocks noChangeArrowheads="1"/>
          </p:cNvSpPr>
          <p:nvPr/>
        </p:nvSpPr>
        <p:spPr bwMode="auto">
          <a:xfrm>
            <a:off x="6248401" y="6248400"/>
            <a:ext cx="36941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What is the typical value of pointer p?</a:t>
            </a:r>
          </a:p>
        </p:txBody>
      </p:sp>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What is Profile Guided Optimization (POGO) ?</a:t>
            </a:r>
            <a:endParaRPr lang="en-US" sz="5000" b="1" cap="none" dirty="0"/>
          </a:p>
        </p:txBody>
      </p:sp>
      <p:sp>
        <p:nvSpPr>
          <p:cNvPr id="18" name="Rectangle 7"/>
          <p:cNvSpPr>
            <a:spLocks noChangeArrowheads="1"/>
          </p:cNvSpPr>
          <p:nvPr/>
        </p:nvSpPr>
        <p:spPr bwMode="auto">
          <a:xfrm>
            <a:off x="2425700" y="2406650"/>
            <a:ext cx="2362200" cy="160020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22" name="Text Box 4"/>
          <p:cNvSpPr txBox="1">
            <a:spLocks noChangeArrowheads="1"/>
          </p:cNvSpPr>
          <p:nvPr/>
        </p:nvSpPr>
        <p:spPr bwMode="auto">
          <a:xfrm>
            <a:off x="2638425" y="2406650"/>
            <a:ext cx="157607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a:ea typeface="新細明體" panose="02020500000000000000" pitchFamily="18" charset="-120"/>
              </a:rPr>
              <a:t>    if(a &lt; b)</a:t>
            </a:r>
          </a:p>
          <a:p>
            <a:pPr eaLnBrk="1" hangingPunct="1"/>
            <a:r>
              <a:rPr lang="en-US" altLang="zh-TW" sz="2400">
                <a:ea typeface="新細明體" panose="02020500000000000000" pitchFamily="18" charset="-120"/>
              </a:rPr>
              <a:t>       foo();</a:t>
            </a:r>
          </a:p>
          <a:p>
            <a:pPr eaLnBrk="1" hangingPunct="1"/>
            <a:r>
              <a:rPr lang="en-US" altLang="zh-TW" sz="2400">
                <a:ea typeface="新細明體" panose="02020500000000000000" pitchFamily="18" charset="-120"/>
              </a:rPr>
              <a:t>    else</a:t>
            </a:r>
          </a:p>
          <a:p>
            <a:pPr eaLnBrk="1" hangingPunct="1"/>
            <a:r>
              <a:rPr lang="en-US" altLang="zh-TW" sz="2400">
                <a:ea typeface="新細明體" panose="02020500000000000000" pitchFamily="18" charset="-120"/>
              </a:rPr>
              <a:t>       baz();</a:t>
            </a:r>
          </a:p>
        </p:txBody>
      </p:sp>
      <p:sp>
        <p:nvSpPr>
          <p:cNvPr id="23" name="Text Box 5"/>
          <p:cNvSpPr txBox="1">
            <a:spLocks noChangeArrowheads="1"/>
          </p:cNvSpPr>
          <p:nvPr/>
        </p:nvSpPr>
        <p:spPr bwMode="auto">
          <a:xfrm>
            <a:off x="1970088" y="5105401"/>
            <a:ext cx="3278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sz="2400" dirty="0">
                <a:ea typeface="新細明體" panose="02020500000000000000" pitchFamily="18" charset="-120"/>
              </a:rPr>
              <a:t>for(i = 0; i &lt; count; ++i)</a:t>
            </a:r>
          </a:p>
          <a:p>
            <a:pPr eaLnBrk="1" hangingPunct="1"/>
            <a:r>
              <a:rPr lang="en-US" altLang="zh-TW" sz="2400" dirty="0">
                <a:ea typeface="新細明體" panose="02020500000000000000" pitchFamily="18" charset="-120"/>
              </a:rPr>
              <a:t>    bar();</a:t>
            </a:r>
          </a:p>
        </p:txBody>
      </p:sp>
      <p:sp>
        <p:nvSpPr>
          <p:cNvPr id="24" name="Text Box 9"/>
          <p:cNvSpPr txBox="1">
            <a:spLocks noChangeArrowheads="1"/>
          </p:cNvSpPr>
          <p:nvPr/>
        </p:nvSpPr>
        <p:spPr bwMode="auto">
          <a:xfrm>
            <a:off x="2501901" y="4159250"/>
            <a:ext cx="1973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a:solidFill>
                  <a:srgbClr val="FFFF00"/>
                </a:solidFill>
                <a:ea typeface="新細明體" panose="02020500000000000000" pitchFamily="18" charset="-120"/>
              </a:rPr>
              <a:t>How often is a &lt; b?</a:t>
            </a:r>
          </a:p>
        </p:txBody>
      </p:sp>
      <p:sp>
        <p:nvSpPr>
          <p:cNvPr id="25" name="Rectangle 8"/>
          <p:cNvSpPr>
            <a:spLocks noChangeArrowheads="1"/>
          </p:cNvSpPr>
          <p:nvPr/>
        </p:nvSpPr>
        <p:spPr bwMode="auto">
          <a:xfrm>
            <a:off x="6311900" y="2438400"/>
            <a:ext cx="3043238" cy="1352550"/>
          </a:xfrm>
          <a:prstGeom prst="rect">
            <a:avLst/>
          </a:prstGeom>
          <a:gradFill rotWithShape="0">
            <a:gsLst>
              <a:gs pos="0">
                <a:srgbClr val="7C5402"/>
              </a:gs>
              <a:gs pos="50000">
                <a:srgbClr val="CE8B04"/>
              </a:gs>
              <a:gs pos="100000">
                <a:srgbClr val="7C5402"/>
              </a:gs>
            </a:gsLst>
            <a:lin ang="27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CE8B04"/>
            </a:extrusionClr>
            <a:contourClr>
              <a:srgbClr val="7C5402"/>
            </a:contourClr>
          </a:sp3d>
        </p:spPr>
        <p:txBody>
          <a:bodyPr wrap="none" anchor="ctr">
            <a:flatTx/>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lgn="ctr" eaLnBrk="1" hangingPunct="1"/>
            <a:endParaRPr lang="zh-TW" altLang="zh-TW">
              <a:ea typeface="新細明體" panose="02020500000000000000" pitchFamily="18" charset="-120"/>
            </a:endParaRPr>
          </a:p>
        </p:txBody>
      </p:sp>
      <p:sp>
        <p:nvSpPr>
          <p:cNvPr id="26" name="Text Box 5"/>
          <p:cNvSpPr txBox="1">
            <a:spLocks noChangeArrowheads="1"/>
          </p:cNvSpPr>
          <p:nvPr/>
        </p:nvSpPr>
        <p:spPr bwMode="auto">
          <a:xfrm>
            <a:off x="6615113" y="2495551"/>
            <a:ext cx="17574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a:defRPr/>
            </a:pPr>
            <a:r>
              <a:rPr kumimoji="1" lang="en-US" altLang="zh-TW" sz="2400" b="1" dirty="0">
                <a:latin typeface="+mj-lt"/>
                <a:ea typeface="新細明體" charset="-120"/>
              </a:rPr>
              <a:t>switch (i) {</a:t>
            </a:r>
          </a:p>
          <a:p>
            <a:pPr>
              <a:defRPr/>
            </a:pPr>
            <a:r>
              <a:rPr kumimoji="1" lang="en-US" altLang="zh-TW" sz="2400" b="1" dirty="0">
                <a:latin typeface="+mj-lt"/>
                <a:ea typeface="新細明體" charset="-120"/>
              </a:rPr>
              <a:t>	case 1: …</a:t>
            </a:r>
          </a:p>
          <a:p>
            <a:pPr>
              <a:defRPr/>
            </a:pPr>
            <a:r>
              <a:rPr kumimoji="1" lang="en-US" altLang="zh-TW" sz="2400" b="1" dirty="0">
                <a:latin typeface="+mj-lt"/>
                <a:ea typeface="新細明體" charset="-120"/>
              </a:rPr>
              <a:t>	case 2: …</a:t>
            </a:r>
          </a:p>
        </p:txBody>
      </p:sp>
      <p:sp>
        <p:nvSpPr>
          <p:cNvPr id="27" name="Text Box 10"/>
          <p:cNvSpPr txBox="1">
            <a:spLocks noChangeArrowheads="1"/>
          </p:cNvSpPr>
          <p:nvPr/>
        </p:nvSpPr>
        <p:spPr bwMode="auto">
          <a:xfrm>
            <a:off x="6389688" y="3943350"/>
            <a:ext cx="28940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Segoe Semibold" pitchFamily="34" charset="0"/>
              </a:defRPr>
            </a:lvl1pPr>
            <a:lvl2pPr marL="742950" indent="-285750" eaLnBrk="0" hangingPunct="0">
              <a:defRPr sz="1600">
                <a:solidFill>
                  <a:schemeClr val="tx1"/>
                </a:solidFill>
                <a:latin typeface="Segoe Semibold" pitchFamily="34" charset="0"/>
              </a:defRPr>
            </a:lvl2pPr>
            <a:lvl3pPr marL="1143000" indent="-228600" eaLnBrk="0" hangingPunct="0">
              <a:defRPr sz="1600">
                <a:solidFill>
                  <a:schemeClr val="tx1"/>
                </a:solidFill>
                <a:latin typeface="Segoe Semibold" pitchFamily="34" charset="0"/>
              </a:defRPr>
            </a:lvl3pPr>
            <a:lvl4pPr marL="1600200" indent="-228600" eaLnBrk="0" hangingPunct="0">
              <a:defRPr sz="1600">
                <a:solidFill>
                  <a:schemeClr val="tx1"/>
                </a:solidFill>
                <a:latin typeface="Segoe Semibold" pitchFamily="34" charset="0"/>
              </a:defRPr>
            </a:lvl4pPr>
            <a:lvl5pPr marL="2057400" indent="-228600" eaLnBrk="0" hangingPunct="0">
              <a:defRPr sz="1600">
                <a:solidFill>
                  <a:schemeClr val="tx1"/>
                </a:solidFill>
                <a:latin typeface="Segoe Semibold" pitchFamily="34" charset="0"/>
              </a:defRPr>
            </a:lvl5pPr>
            <a:lvl6pPr marL="2514600" indent="-228600" eaLnBrk="0" fontAlgn="base" hangingPunct="0">
              <a:spcBef>
                <a:spcPct val="0"/>
              </a:spcBef>
              <a:spcAft>
                <a:spcPct val="0"/>
              </a:spcAft>
              <a:defRPr sz="1600">
                <a:solidFill>
                  <a:schemeClr val="tx1"/>
                </a:solidFill>
                <a:latin typeface="Segoe Semibold" pitchFamily="34" charset="0"/>
              </a:defRPr>
            </a:lvl6pPr>
            <a:lvl7pPr marL="2971800" indent="-228600" eaLnBrk="0" fontAlgn="base" hangingPunct="0">
              <a:spcBef>
                <a:spcPct val="0"/>
              </a:spcBef>
              <a:spcAft>
                <a:spcPct val="0"/>
              </a:spcAft>
              <a:defRPr sz="1600">
                <a:solidFill>
                  <a:schemeClr val="tx1"/>
                </a:solidFill>
                <a:latin typeface="Segoe Semibold" pitchFamily="34" charset="0"/>
              </a:defRPr>
            </a:lvl7pPr>
            <a:lvl8pPr marL="3429000" indent="-228600" eaLnBrk="0" fontAlgn="base" hangingPunct="0">
              <a:spcBef>
                <a:spcPct val="0"/>
              </a:spcBef>
              <a:spcAft>
                <a:spcPct val="0"/>
              </a:spcAft>
              <a:defRPr sz="1600">
                <a:solidFill>
                  <a:schemeClr val="tx1"/>
                </a:solidFill>
                <a:latin typeface="Segoe Semibold" pitchFamily="34" charset="0"/>
              </a:defRPr>
            </a:lvl8pPr>
            <a:lvl9pPr marL="3886200" indent="-228600" eaLnBrk="0" fontAlgn="base" hangingPunct="0">
              <a:spcBef>
                <a:spcPct val="0"/>
              </a:spcBef>
              <a:spcAft>
                <a:spcPct val="0"/>
              </a:spcAft>
              <a:defRPr sz="1600">
                <a:solidFill>
                  <a:schemeClr val="tx1"/>
                </a:solidFill>
                <a:latin typeface="Segoe Semibold" pitchFamily="34" charset="0"/>
              </a:defRPr>
            </a:lvl9pPr>
          </a:lstStyle>
          <a:p>
            <a:pPr eaLnBrk="1" hangingPunct="1"/>
            <a:r>
              <a:rPr lang="en-US" altLang="zh-TW" dirty="0">
                <a:solidFill>
                  <a:srgbClr val="FFFF00"/>
                </a:solidFill>
                <a:ea typeface="新細明體" panose="02020500000000000000" pitchFamily="18" charset="-120"/>
              </a:rPr>
              <a:t>What is the typical value of i?</a:t>
            </a:r>
          </a:p>
        </p:txBody>
      </p:sp>
    </p:spTree>
    <p:extLst>
      <p:ext uri="{BB962C8B-B14F-4D97-AF65-F5344CB8AC3E}">
        <p14:creationId xmlns:p14="http://schemas.microsoft.com/office/powerpoint/2010/main" val="412446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50"/>
                                        </p:tgtEl>
                                        <p:attrNameLst>
                                          <p:attrName>style.visibility</p:attrName>
                                        </p:attrNameLst>
                                      </p:cBhvr>
                                      <p:to>
                                        <p:strVal val="visible"/>
                                      </p:to>
                                    </p:set>
                                    <p:anim calcmode="lin" valueType="num">
                                      <p:cBhvr additive="base">
                                        <p:cTn id="11" dur="500" fill="hold"/>
                                        <p:tgtEl>
                                          <p:spTgt spid="6150"/>
                                        </p:tgtEl>
                                        <p:attrNameLst>
                                          <p:attrName>ppt_x</p:attrName>
                                        </p:attrNameLst>
                                      </p:cBhvr>
                                      <p:tavLst>
                                        <p:tav tm="0">
                                          <p:val>
                                            <p:strVal val="#ppt_x"/>
                                          </p:val>
                                        </p:tav>
                                        <p:tav tm="100000">
                                          <p:val>
                                            <p:strVal val="#ppt_x"/>
                                          </p:val>
                                        </p:tav>
                                      </p:tavLst>
                                    </p:anim>
                                    <p:anim calcmode="lin" valueType="num">
                                      <p:cBhvr additive="base">
                                        <p:cTn id="12" dur="500" fill="hold"/>
                                        <p:tgtEl>
                                          <p:spTgt spid="615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2"/>
                                        </p:tgtEl>
                                        <p:attrNameLst>
                                          <p:attrName>style.visibility</p:attrName>
                                        </p:attrNameLst>
                                      </p:cBhvr>
                                      <p:to>
                                        <p:strVal val="visible"/>
                                      </p:to>
                                    </p:set>
                                    <p:anim calcmode="lin" valueType="num">
                                      <p:cBhvr additive="base">
                                        <p:cTn id="15" dur="500" fill="hold"/>
                                        <p:tgtEl>
                                          <p:spTgt spid="6152"/>
                                        </p:tgtEl>
                                        <p:attrNameLst>
                                          <p:attrName>ppt_x</p:attrName>
                                        </p:attrNameLst>
                                      </p:cBhvr>
                                      <p:tavLst>
                                        <p:tav tm="0">
                                          <p:val>
                                            <p:strVal val="#ppt_x"/>
                                          </p:val>
                                        </p:tav>
                                        <p:tav tm="100000">
                                          <p:val>
                                            <p:strVal val="#ppt_x"/>
                                          </p:val>
                                        </p:tav>
                                      </p:tavLst>
                                    </p:anim>
                                    <p:anim calcmode="lin" valueType="num">
                                      <p:cBhvr additive="base">
                                        <p:cTn id="16"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154"/>
                                        </p:tgtEl>
                                        <p:attrNameLst>
                                          <p:attrName>style.visibility</p:attrName>
                                        </p:attrNameLst>
                                      </p:cBhvr>
                                      <p:to>
                                        <p:strVal val="visible"/>
                                      </p:to>
                                    </p:set>
                                    <p:anim calcmode="lin" valueType="num">
                                      <p:cBhvr additive="base">
                                        <p:cTn id="21" dur="500" fill="hold"/>
                                        <p:tgtEl>
                                          <p:spTgt spid="6154"/>
                                        </p:tgtEl>
                                        <p:attrNameLst>
                                          <p:attrName>ppt_x</p:attrName>
                                        </p:attrNameLst>
                                      </p:cBhvr>
                                      <p:tavLst>
                                        <p:tav tm="0">
                                          <p:val>
                                            <p:strVal val="#ppt_x"/>
                                          </p:val>
                                        </p:tav>
                                        <p:tav tm="100000">
                                          <p:val>
                                            <p:strVal val="#ppt_x"/>
                                          </p:val>
                                        </p:tav>
                                      </p:tavLst>
                                    </p:anim>
                                    <p:anim calcmode="lin" valueType="num">
                                      <p:cBhvr additive="base">
                                        <p:cTn id="22" dur="500" fill="hold"/>
                                        <p:tgtEl>
                                          <p:spTgt spid="615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156"/>
                                        </p:tgtEl>
                                        <p:attrNameLst>
                                          <p:attrName>style.visibility</p:attrName>
                                        </p:attrNameLst>
                                      </p:cBhvr>
                                      <p:to>
                                        <p:strVal val="visible"/>
                                      </p:to>
                                    </p:set>
                                    <p:anim calcmode="lin" valueType="num">
                                      <p:cBhvr additive="base">
                                        <p:cTn id="29" dur="500" fill="hold"/>
                                        <p:tgtEl>
                                          <p:spTgt spid="6156"/>
                                        </p:tgtEl>
                                        <p:attrNameLst>
                                          <p:attrName>ppt_x</p:attrName>
                                        </p:attrNameLst>
                                      </p:cBhvr>
                                      <p:tavLst>
                                        <p:tav tm="0">
                                          <p:val>
                                            <p:strVal val="#ppt_x"/>
                                          </p:val>
                                        </p:tav>
                                        <p:tav tm="100000">
                                          <p:val>
                                            <p:strVal val="#ppt_x"/>
                                          </p:val>
                                        </p:tav>
                                      </p:tavLst>
                                    </p:anim>
                                    <p:anim calcmode="lin" valueType="num">
                                      <p:cBhvr additive="base">
                                        <p:cTn id="30" dur="500" fill="hold"/>
                                        <p:tgtEl>
                                          <p:spTgt spid="6156"/>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146"/>
                                        </p:tgtEl>
                                        <p:attrNameLst>
                                          <p:attrName>style.visibility</p:attrName>
                                        </p:attrNameLst>
                                      </p:cBhvr>
                                      <p:to>
                                        <p:strVal val="visible"/>
                                      </p:to>
                                    </p:set>
                                    <p:anim calcmode="lin" valueType="num">
                                      <p:cBhvr additive="base">
                                        <p:cTn id="35" dur="500" fill="hold"/>
                                        <p:tgtEl>
                                          <p:spTgt spid="6146"/>
                                        </p:tgtEl>
                                        <p:attrNameLst>
                                          <p:attrName>ppt_x</p:attrName>
                                        </p:attrNameLst>
                                      </p:cBhvr>
                                      <p:tavLst>
                                        <p:tav tm="0">
                                          <p:val>
                                            <p:strVal val="#ppt_x"/>
                                          </p:val>
                                        </p:tav>
                                        <p:tav tm="100000">
                                          <p:val>
                                            <p:strVal val="#ppt_x"/>
                                          </p:val>
                                        </p:tav>
                                      </p:tavLst>
                                    </p:anim>
                                    <p:anim calcmode="lin" valueType="num">
                                      <p:cBhvr additive="base">
                                        <p:cTn id="36" dur="500" fill="hold"/>
                                        <p:tgtEl>
                                          <p:spTgt spid="614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151"/>
                                        </p:tgtEl>
                                        <p:attrNameLst>
                                          <p:attrName>style.visibility</p:attrName>
                                        </p:attrNameLst>
                                      </p:cBhvr>
                                      <p:to>
                                        <p:strVal val="visible"/>
                                      </p:to>
                                    </p:set>
                                    <p:anim calcmode="lin" valueType="num">
                                      <p:cBhvr additive="base">
                                        <p:cTn id="39" dur="500" fill="hold"/>
                                        <p:tgtEl>
                                          <p:spTgt spid="6151"/>
                                        </p:tgtEl>
                                        <p:attrNameLst>
                                          <p:attrName>ppt_x</p:attrName>
                                        </p:attrNameLst>
                                      </p:cBhvr>
                                      <p:tavLst>
                                        <p:tav tm="0">
                                          <p:val>
                                            <p:strVal val="#ppt_x"/>
                                          </p:val>
                                        </p:tav>
                                        <p:tav tm="100000">
                                          <p:val>
                                            <p:strVal val="#ppt_x"/>
                                          </p:val>
                                        </p:tav>
                                      </p:tavLst>
                                    </p:anim>
                                    <p:anim calcmode="lin" valueType="num">
                                      <p:cBhvr additive="base">
                                        <p:cTn id="40" dur="500" fill="hold"/>
                                        <p:tgtEl>
                                          <p:spTgt spid="615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153"/>
                                        </p:tgtEl>
                                        <p:attrNameLst>
                                          <p:attrName>style.visibility</p:attrName>
                                        </p:attrNameLst>
                                      </p:cBhvr>
                                      <p:to>
                                        <p:strVal val="visible"/>
                                      </p:to>
                                    </p:set>
                                    <p:anim calcmode="lin" valueType="num">
                                      <p:cBhvr additive="base">
                                        <p:cTn id="43" dur="500" fill="hold"/>
                                        <p:tgtEl>
                                          <p:spTgt spid="6153"/>
                                        </p:tgtEl>
                                        <p:attrNameLst>
                                          <p:attrName>ppt_x</p:attrName>
                                        </p:attrNameLst>
                                      </p:cBhvr>
                                      <p:tavLst>
                                        <p:tav tm="0">
                                          <p:val>
                                            <p:strVal val="#ppt_x"/>
                                          </p:val>
                                        </p:tav>
                                        <p:tav tm="100000">
                                          <p:val>
                                            <p:strVal val="#ppt_x"/>
                                          </p:val>
                                        </p:tav>
                                      </p:tavLst>
                                    </p:anim>
                                    <p:anim calcmode="lin" valueType="num">
                                      <p:cBhvr additive="base">
                                        <p:cTn id="44"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500" fill="hold"/>
                                        <p:tgtEl>
                                          <p:spTgt spid="24"/>
                                        </p:tgtEl>
                                        <p:attrNameLst>
                                          <p:attrName>ppt_x</p:attrName>
                                        </p:attrNameLst>
                                      </p:cBhvr>
                                      <p:tavLst>
                                        <p:tav tm="0">
                                          <p:val>
                                            <p:strVal val="#ppt_x"/>
                                          </p:val>
                                        </p:tav>
                                        <p:tav tm="100000">
                                          <p:val>
                                            <p:strVal val="#ppt_x"/>
                                          </p:val>
                                        </p:tav>
                                      </p:tavLst>
                                    </p:anim>
                                    <p:anim calcmode="lin" valueType="num">
                                      <p:cBhvr additive="base">
                                        <p:cTn id="7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additive="base">
                                        <p:cTn id="81" dur="500" fill="hold"/>
                                        <p:tgtEl>
                                          <p:spTgt spid="26"/>
                                        </p:tgtEl>
                                        <p:attrNameLst>
                                          <p:attrName>ppt_x</p:attrName>
                                        </p:attrNameLst>
                                      </p:cBhvr>
                                      <p:tavLst>
                                        <p:tav tm="0">
                                          <p:val>
                                            <p:strVal val="#ppt_x"/>
                                          </p:val>
                                        </p:tav>
                                        <p:tav tm="100000">
                                          <p:val>
                                            <p:strVal val="#ppt_x"/>
                                          </p:val>
                                        </p:tav>
                                      </p:tavLst>
                                    </p:anim>
                                    <p:anim calcmode="lin" valueType="num">
                                      <p:cBhvr additive="base">
                                        <p:cTn id="82" dur="500" fill="hold"/>
                                        <p:tgtEl>
                                          <p:spTgt spid="2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animBg="1"/>
      <p:bldP spid="6150" grpId="0"/>
      <p:bldP spid="6151" grpId="0"/>
      <p:bldP spid="6152" grpId="0"/>
      <p:bldP spid="6153" grpId="0"/>
      <p:bldP spid="6154" grpId="0" animBg="1"/>
      <p:bldP spid="11" grpId="0"/>
      <p:bldP spid="6156" grpId="0"/>
      <p:bldP spid="19" grpId="0" animBg="1"/>
      <p:bldP spid="20" grpId="0"/>
      <p:bldP spid="21" grpId="0"/>
      <p:bldP spid="18" grpId="0" animBg="1"/>
      <p:bldP spid="22" grpId="0"/>
      <p:bldP spid="23" grpId="0"/>
      <p:bldP spid="24" grpId="0"/>
      <p:bldP spid="25" grpId="0" animBg="1"/>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type="body" idx="1"/>
          </p:nvPr>
        </p:nvSpPr>
        <p:spPr>
          <a:xfrm>
            <a:off x="650875" y="3254376"/>
            <a:ext cx="10845800" cy="920750"/>
          </a:xfrm>
        </p:spPr>
        <p:txBody>
          <a:bodyPr>
            <a:noAutofit/>
          </a:bodyPr>
          <a:lstStyle/>
          <a:p>
            <a:r>
              <a:rPr lang="en-US" sz="1900" dirty="0"/>
              <a:t> </a:t>
            </a:r>
            <a:r>
              <a:rPr lang="en-US" sz="2200" dirty="0"/>
              <a:t>PGO (Profile guided optimization) is a runtime compiler optimization which </a:t>
            </a:r>
            <a:r>
              <a:rPr lang="en-US" sz="2200" dirty="0" smtClean="0"/>
              <a:t>leverages </a:t>
            </a:r>
            <a:r>
              <a:rPr lang="en-US" sz="2200" dirty="0"/>
              <a:t>profile data collected from running important or performance centric user scenarios to build an optimized version of the application. </a:t>
            </a:r>
            <a:r>
              <a:rPr lang="en-US" sz="2200" dirty="0" smtClean="0"/>
              <a:t/>
            </a:r>
            <a:br>
              <a:rPr lang="en-US" sz="2200" dirty="0" smtClean="0"/>
            </a:br>
            <a:endParaRPr lang="en-US" sz="2200" dirty="0" smtClean="0"/>
          </a:p>
          <a:p>
            <a:r>
              <a:rPr lang="en-US" sz="2200" dirty="0" smtClean="0"/>
              <a:t>PGO </a:t>
            </a:r>
            <a:r>
              <a:rPr lang="en-US" sz="2200" dirty="0"/>
              <a:t>optimizations have some significant advantage over traditional static optimizations as they are based upon how the application is likely to perform in a production environment which allow the optimizer to optimize for speed for hotter code paths (common user scenarios) and optimize for size for colder code paths (not so common user scenarios) </a:t>
            </a:r>
            <a:r>
              <a:rPr lang="en-US" sz="2200" b="1" dirty="0"/>
              <a:t>resulting in generating faster and smaller code for the application attributing to significant performance gains.</a:t>
            </a:r>
            <a:r>
              <a:rPr lang="en-US" sz="2200" dirty="0"/>
              <a:t>  </a:t>
            </a:r>
            <a:br>
              <a:rPr lang="en-US" sz="2200" dirty="0"/>
            </a:br>
            <a:endParaRPr lang="en-US" sz="2200" dirty="0"/>
          </a:p>
          <a:p>
            <a:r>
              <a:rPr lang="en-US" sz="2200" dirty="0" smtClean="0"/>
              <a:t>PGO </a:t>
            </a:r>
            <a:r>
              <a:rPr lang="en-US" sz="2200" dirty="0"/>
              <a:t>can be used on </a:t>
            </a:r>
            <a:r>
              <a:rPr lang="en-US" sz="2200" dirty="0" smtClean="0"/>
              <a:t>traditional </a:t>
            </a:r>
            <a:r>
              <a:rPr lang="en-US" sz="2200" dirty="0"/>
              <a:t>desktop applications </a:t>
            </a:r>
            <a:r>
              <a:rPr lang="en-US" sz="2200" dirty="0" smtClean="0"/>
              <a:t>and </a:t>
            </a:r>
            <a:r>
              <a:rPr lang="en-US" sz="2200" dirty="0"/>
              <a:t>is </a:t>
            </a:r>
            <a:r>
              <a:rPr lang="en-US" sz="2200" dirty="0" smtClean="0"/>
              <a:t>currently on supported </a:t>
            </a:r>
            <a:r>
              <a:rPr lang="en-US" sz="2200" dirty="0"/>
              <a:t>on x86, x64 </a:t>
            </a:r>
            <a:r>
              <a:rPr lang="en-US" sz="2200" dirty="0" smtClean="0"/>
              <a:t>platform</a:t>
            </a:r>
            <a:r>
              <a:rPr lang="en-US" sz="2200" dirty="0"/>
              <a:t>. </a:t>
            </a:r>
          </a:p>
          <a:p>
            <a:endParaRPr lang="en-US" altLang="zh-TW" sz="1900" b="1" dirty="0" smtClean="0">
              <a:ea typeface="新細明體" panose="02020500000000000000" pitchFamily="18" charset="-120"/>
            </a:endParaRPr>
          </a:p>
        </p:txBody>
      </p:sp>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fontScale="92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What is Profile Guided Optimization (POGO) ?</a:t>
            </a:r>
            <a:endParaRPr lang="en-US" sz="5000" b="1" cap="none" dirty="0"/>
          </a:p>
        </p:txBody>
      </p:sp>
      <p:sp>
        <p:nvSpPr>
          <p:cNvPr id="2" name="TextBox 1"/>
          <p:cNvSpPr txBox="1"/>
          <p:nvPr/>
        </p:nvSpPr>
        <p:spPr>
          <a:xfrm>
            <a:off x="7516233" y="6488668"/>
            <a:ext cx="4761625" cy="369332"/>
          </a:xfrm>
          <a:prstGeom prst="rect">
            <a:avLst/>
          </a:prstGeom>
          <a:noFill/>
        </p:spPr>
        <p:txBody>
          <a:bodyPr wrap="none" rtlCol="0">
            <a:spAutoFit/>
          </a:bodyPr>
          <a:lstStyle/>
          <a:p>
            <a:r>
              <a:rPr lang="en-US" b="1" i="1" dirty="0" smtClean="0"/>
              <a:t>Mantra behind PGO is ‘Faster and Smaller Code’</a:t>
            </a:r>
            <a:endParaRPr lang="en-US" b="1" i="1" dirty="0"/>
          </a:p>
        </p:txBody>
      </p:sp>
    </p:spTree>
    <p:extLst>
      <p:ext uri="{BB962C8B-B14F-4D97-AF65-F5344CB8AC3E}">
        <p14:creationId xmlns:p14="http://schemas.microsoft.com/office/powerpoint/2010/main" val="3387524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Build Process</a:t>
            </a:r>
            <a:endParaRPr lang="en-US" sz="5000" b="1" cap="none" dirty="0"/>
          </a:p>
        </p:txBody>
      </p:sp>
      <p:graphicFrame>
        <p:nvGraphicFramePr>
          <p:cNvPr id="3" name="Diagram 2"/>
          <p:cNvGraphicFramePr/>
          <p:nvPr>
            <p:extLst>
              <p:ext uri="{D42A27DB-BD31-4B8C-83A1-F6EECF244321}">
                <p14:modId xmlns:p14="http://schemas.microsoft.com/office/powerpoint/2010/main" val="4046418025"/>
              </p:ext>
            </p:extLst>
          </p:nvPr>
        </p:nvGraphicFramePr>
        <p:xfrm>
          <a:off x="2019300" y="1371600"/>
          <a:ext cx="8128000" cy="4017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2438400" y="5918200"/>
            <a:ext cx="8175187" cy="523220"/>
          </a:xfrm>
          <a:prstGeom prst="rect">
            <a:avLst/>
          </a:prstGeom>
          <a:noFill/>
        </p:spPr>
        <p:txBody>
          <a:bodyPr wrap="none" rtlCol="0">
            <a:spAutoFit/>
          </a:bodyPr>
          <a:lstStyle/>
          <a:p>
            <a:r>
              <a:rPr lang="en-US" sz="2800" dirty="0" smtClean="0"/>
              <a:t>~ Three steps to perform Profile Guided Optimization ~</a:t>
            </a:r>
            <a:endParaRPr lang="en-US" sz="2800" dirty="0"/>
          </a:p>
        </p:txBody>
      </p:sp>
    </p:spTree>
    <p:extLst>
      <p:ext uri="{BB962C8B-B14F-4D97-AF65-F5344CB8AC3E}">
        <p14:creationId xmlns:p14="http://schemas.microsoft.com/office/powerpoint/2010/main" val="2027647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68273" y="-176673"/>
            <a:ext cx="10804527"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000" b="1" cap="none" dirty="0" smtClean="0"/>
              <a:t>POGO Build Process</a:t>
            </a:r>
            <a:endParaRPr lang="en-US" sz="5000" b="1" cap="none"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130300" y="1152594"/>
            <a:ext cx="9842500" cy="5194299"/>
          </a:xfrm>
          <a:prstGeom prst="rect">
            <a:avLst/>
          </a:prstGeom>
          <a:noFill/>
          <a:ln>
            <a:noFill/>
          </a:ln>
        </p:spPr>
      </p:pic>
    </p:spTree>
    <p:extLst>
      <p:ext uri="{BB962C8B-B14F-4D97-AF65-F5344CB8AC3E}">
        <p14:creationId xmlns:p14="http://schemas.microsoft.com/office/powerpoint/2010/main" val="311865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d7d7bed-114e-464c-a4f1-01a512005949" Revision="1" Stencil="System.MyShapes" StencilVersion="1.0"/>
</Control>
</file>

<file path=customXml/item10.xml><?xml version="1.0" encoding="utf-8"?>
<Control xmlns="http://schemas.microsoft.com/VisualStudio/2011/storyboarding/control">
  <Id Name="System.Storyboarding.Annotation.CallOut" Revision="1" Stencil="System.Storyboarding.Annotation" StencilVersion="0.1"/>
</Control>
</file>

<file path=customXml/item11.xml><?xml version="1.0" encoding="utf-8"?>
<Control xmlns="http://schemas.microsoft.com/VisualStudio/2011/storyboarding/control">
  <Id Name="fd7d7bed-114e-464c-a4f1-01a512005949" Revision="1" Stencil="System.MyShapes" StencilVersion="1.0"/>
</Control>
</file>

<file path=customXml/item12.xml><?xml version="1.0" encoding="utf-8"?>
<Control xmlns="http://schemas.microsoft.com/VisualStudio/2011/storyboarding/control">
  <Id Name="System.Storyboarding.Annotation.CallOut" Revision="1" Stencil="System.Storyboarding.Annotation" StencilVersion="0.1"/>
</Control>
</file>

<file path=customXml/item13.xml><?xml version="1.0" encoding="utf-8"?>
<Control xmlns="http://schemas.microsoft.com/VisualStudio/2011/storyboarding/control">
  <Id Name="System.Storyboarding.Annotation.CallOut" Revision="1" Stencil="System.Storyboarding.Annotation" StencilVersion="0.1"/>
</Control>
</file>

<file path=customXml/item14.xml><?xml version="1.0" encoding="utf-8"?>
<Control xmlns="http://schemas.microsoft.com/VisualStudio/2011/storyboarding/control">
  <Id Name="System.Storyboarding.Annotation.CallOut" Revision="1" Stencil="System.Storyboarding.Annotation" StencilVersion="0.1"/>
</Control>
</file>

<file path=customXml/item15.xml><?xml version="1.0" encoding="utf-8"?>
<Control xmlns="http://schemas.microsoft.com/VisualStudio/2011/storyboarding/control">
  <Id Name="fd7d7bed-114e-464c-a4f1-01a512005949" Revision="1" Stencil="System.MyShapes" StencilVersion="1.0"/>
</Control>
</file>

<file path=customXml/item16.xml><?xml version="1.0" encoding="utf-8"?>
<Control xmlns="http://schemas.microsoft.com/VisualStudio/2011/storyboarding/control">
  <Id Name="fd7d7bed-114e-464c-a4f1-01a512005949" Revision="1" Stencil="System.MyShapes" StencilVersion="1.0"/>
</Control>
</file>

<file path=customXml/item17.xml><?xml version="1.0" encoding="utf-8"?>
<Control xmlns="http://schemas.microsoft.com/VisualStudio/2011/storyboarding/control">
  <Id Name="fd7d7bed-114e-464c-a4f1-01a512005949" Revision="1" Stencil="System.MyShapes" StencilVersion="1.0"/>
</Control>
</file>

<file path=customXml/item18.xml><?xml version="1.0" encoding="utf-8"?>
<Control xmlns="http://schemas.microsoft.com/VisualStudio/2011/storyboarding/control">
  <Id Name="fd7d7bed-114e-464c-a4f1-01a512005949" Revision="1" Stencil="System.MyShapes" StencilVersion="1.0"/>
</Control>
</file>

<file path=customXml/item19.xml><?xml version="1.0" encoding="utf-8"?>
<Control xmlns="http://schemas.microsoft.com/VisualStudio/2011/storyboarding/control">
  <Id Name="System.Storyboarding.Annotation.CallOut" Revision="1" Stencil="System.Storyboarding.Annotation" StencilVersion="0.1"/>
</Control>
</file>

<file path=customXml/item2.xml><?xml version="1.0" encoding="utf-8"?>
<Control xmlns="http://schemas.microsoft.com/VisualStudio/2011/storyboarding/control">
  <Id Name="System.Storyboarding.Annotation.CallOut" Revision="1" Stencil="System.Storyboarding.Annotation" StencilVersion="0.1"/>
</Control>
</file>

<file path=customXml/item20.xml><?xml version="1.0" encoding="utf-8"?>
<Control xmlns="http://schemas.microsoft.com/VisualStudio/2011/storyboarding/control">
  <Id Name="System.Storyboarding.Annotation.CallOut" Revision="1" Stencil="System.Storyboarding.Annotation" StencilVersion="0.1"/>
</Control>
</file>

<file path=customXml/item21.xml><?xml version="1.0" encoding="utf-8"?>
<Control xmlns="http://schemas.microsoft.com/VisualStudio/2011/storyboarding/control">
  <Id Name="fd7d7bed-114e-464c-a4f1-01a512005949" Revision="1" Stencil="System.MyShapes" StencilVersion="1.0"/>
</Control>
</file>

<file path=customXml/item22.xml><?xml version="1.0" encoding="utf-8"?>
<Control xmlns="http://schemas.microsoft.com/VisualStudio/2011/storyboarding/control">
  <Id Name="fd7d7bed-114e-464c-a4f1-01a512005949" Revision="1" Stencil="System.MyShapes" StencilVersion="1.0"/>
</Control>
</file>

<file path=customXml/item23.xml><?xml version="1.0" encoding="utf-8"?>
<Control xmlns="http://schemas.microsoft.com/VisualStudio/2011/storyboarding/control">
  <Id Name="fd7d7bed-114e-464c-a4f1-01a512005949" Revision="1" Stencil="System.MyShapes" StencilVersion="1.0"/>
</Control>
</file>

<file path=customXml/item24.xml><?xml version="1.0" encoding="utf-8"?>
<Control xmlns="http://schemas.microsoft.com/VisualStudio/2011/storyboarding/control">
  <Id Name="System.Storyboarding.Annotation.CallOut" Revision="1" Stencil="System.Storyboarding.Annotation" StencilVersion="0.1"/>
</Control>
</file>

<file path=customXml/item3.xml><?xml version="1.0" encoding="utf-8"?>
<Control xmlns="http://schemas.microsoft.com/VisualStudio/2011/storyboarding/control">
  <Id Name="System.Storyboarding.Annotation.CallOut" Revision="1" Stencil="System.Storyboarding.Annotation" StencilVersion="0.1"/>
</Control>
</file>

<file path=customXml/item4.xml><?xml version="1.0" encoding="utf-8"?>
<Control xmlns="http://schemas.microsoft.com/VisualStudio/2011/storyboarding/control">
  <Id Name="System.Storyboarding.Annotation.CallOut" Revision="1" Stencil="System.Storyboarding.Annotation" StencilVersion="0.1"/>
</Control>
</file>

<file path=customXml/item5.xml><?xml version="1.0" encoding="utf-8"?>
<Control xmlns="http://schemas.microsoft.com/VisualStudio/2011/storyboarding/control">
  <Id Name="fd7d7bed-114e-464c-a4f1-01a512005949" Revision="1" Stencil="System.MyShapes" StencilVersion="1.0"/>
</Control>
</file>

<file path=customXml/item6.xml><?xml version="1.0" encoding="utf-8"?>
<Control xmlns="http://schemas.microsoft.com/VisualStudio/2011/storyboarding/control">
  <Id Name="fd7d7bed-114e-464c-a4f1-01a512005949" Revision="1" Stencil="System.MyShapes" StencilVersion="1.0"/>
</Control>
</file>

<file path=customXml/item7.xml><?xml version="1.0" encoding="utf-8"?>
<Control xmlns="http://schemas.microsoft.com/VisualStudio/2011/storyboarding/control">
  <Id Name="System.Storyboarding.Annotation.CallOut" Revision="1" Stencil="System.Storyboarding.Annotation" StencilVersion="0.1"/>
</Control>
</file>

<file path=customXml/item8.xml><?xml version="1.0" encoding="utf-8"?>
<Control xmlns="http://schemas.microsoft.com/VisualStudio/2011/storyboarding/control">
  <Id Name="fd7d7bed-114e-464c-a4f1-01a512005949" Revision="1" Stencil="System.MyShapes" StencilVersion="1.0"/>
</Control>
</file>

<file path=customXml/item9.xml><?xml version="1.0" encoding="utf-8"?>
<Control xmlns="http://schemas.microsoft.com/VisualStudio/2011/storyboarding/control">
  <Id Name="System.Storyboarding.Annotation.CallOut" Revision="1" Stencil="System.Storyboarding.Annotation" StencilVersion="0.1"/>
</Control>
</file>

<file path=customXml/itemProps1.xml><?xml version="1.0" encoding="utf-8"?>
<ds:datastoreItem xmlns:ds="http://schemas.openxmlformats.org/officeDocument/2006/customXml" ds:itemID="{26A1BE6C-C4BB-414B-94E5-79A8706E307E}">
  <ds:schemaRefs>
    <ds:schemaRef ds:uri="http://schemas.microsoft.com/VisualStudio/2011/storyboarding/control"/>
  </ds:schemaRefs>
</ds:datastoreItem>
</file>

<file path=customXml/itemProps10.xml><?xml version="1.0" encoding="utf-8"?>
<ds:datastoreItem xmlns:ds="http://schemas.openxmlformats.org/officeDocument/2006/customXml" ds:itemID="{F759A84B-FDE8-4852-A11F-9F4F89E7FE9E}">
  <ds:schemaRefs>
    <ds:schemaRef ds:uri="http://schemas.microsoft.com/VisualStudio/2011/storyboarding/control"/>
  </ds:schemaRefs>
</ds:datastoreItem>
</file>

<file path=customXml/itemProps11.xml><?xml version="1.0" encoding="utf-8"?>
<ds:datastoreItem xmlns:ds="http://schemas.openxmlformats.org/officeDocument/2006/customXml" ds:itemID="{E3133239-2849-478C-A45C-BDC1E32FE63E}">
  <ds:schemaRefs>
    <ds:schemaRef ds:uri="http://schemas.microsoft.com/VisualStudio/2011/storyboarding/control"/>
  </ds:schemaRefs>
</ds:datastoreItem>
</file>

<file path=customXml/itemProps12.xml><?xml version="1.0" encoding="utf-8"?>
<ds:datastoreItem xmlns:ds="http://schemas.openxmlformats.org/officeDocument/2006/customXml" ds:itemID="{D076E1C2-2D6C-4096-AB98-3191BF0437BD}">
  <ds:schemaRefs>
    <ds:schemaRef ds:uri="http://schemas.microsoft.com/VisualStudio/2011/storyboarding/control"/>
  </ds:schemaRefs>
</ds:datastoreItem>
</file>

<file path=customXml/itemProps13.xml><?xml version="1.0" encoding="utf-8"?>
<ds:datastoreItem xmlns:ds="http://schemas.openxmlformats.org/officeDocument/2006/customXml" ds:itemID="{AA6ED53C-31FB-44E0-9FD5-53EAB899C3D4}">
  <ds:schemaRefs>
    <ds:schemaRef ds:uri="http://schemas.microsoft.com/VisualStudio/2011/storyboarding/control"/>
  </ds:schemaRefs>
</ds:datastoreItem>
</file>

<file path=customXml/itemProps14.xml><?xml version="1.0" encoding="utf-8"?>
<ds:datastoreItem xmlns:ds="http://schemas.openxmlformats.org/officeDocument/2006/customXml" ds:itemID="{2417D97D-101E-4DC3-9E74-F16AC90A3EDC}">
  <ds:schemaRefs>
    <ds:schemaRef ds:uri="http://schemas.microsoft.com/VisualStudio/2011/storyboarding/control"/>
  </ds:schemaRefs>
</ds:datastoreItem>
</file>

<file path=customXml/itemProps15.xml><?xml version="1.0" encoding="utf-8"?>
<ds:datastoreItem xmlns:ds="http://schemas.openxmlformats.org/officeDocument/2006/customXml" ds:itemID="{0A52452B-7B23-4F86-9577-F99F4CAA470B}">
  <ds:schemaRefs>
    <ds:schemaRef ds:uri="http://schemas.microsoft.com/VisualStudio/2011/storyboarding/control"/>
  </ds:schemaRefs>
</ds:datastoreItem>
</file>

<file path=customXml/itemProps16.xml><?xml version="1.0" encoding="utf-8"?>
<ds:datastoreItem xmlns:ds="http://schemas.openxmlformats.org/officeDocument/2006/customXml" ds:itemID="{9CD277BB-6608-4D60-AEC6-82F0E65CA098}">
  <ds:schemaRefs>
    <ds:schemaRef ds:uri="http://schemas.microsoft.com/VisualStudio/2011/storyboarding/control"/>
  </ds:schemaRefs>
</ds:datastoreItem>
</file>

<file path=customXml/itemProps17.xml><?xml version="1.0" encoding="utf-8"?>
<ds:datastoreItem xmlns:ds="http://schemas.openxmlformats.org/officeDocument/2006/customXml" ds:itemID="{08E55521-0DA3-4E83-9248-E717B9E235E0}">
  <ds:schemaRefs>
    <ds:schemaRef ds:uri="http://schemas.microsoft.com/VisualStudio/2011/storyboarding/control"/>
  </ds:schemaRefs>
</ds:datastoreItem>
</file>

<file path=customXml/itemProps18.xml><?xml version="1.0" encoding="utf-8"?>
<ds:datastoreItem xmlns:ds="http://schemas.openxmlformats.org/officeDocument/2006/customXml" ds:itemID="{09CFC98B-DEFD-4EAA-AE8F-38F37A8B9EA2}">
  <ds:schemaRefs>
    <ds:schemaRef ds:uri="http://schemas.microsoft.com/VisualStudio/2011/storyboarding/control"/>
  </ds:schemaRefs>
</ds:datastoreItem>
</file>

<file path=customXml/itemProps19.xml><?xml version="1.0" encoding="utf-8"?>
<ds:datastoreItem xmlns:ds="http://schemas.openxmlformats.org/officeDocument/2006/customXml" ds:itemID="{6D9D8F7B-A1D4-44F9-9F5C-8CBF4CF6A238}">
  <ds:schemaRefs>
    <ds:schemaRef ds:uri="http://schemas.microsoft.com/VisualStudio/2011/storyboarding/control"/>
  </ds:schemaRefs>
</ds:datastoreItem>
</file>

<file path=customXml/itemProps2.xml><?xml version="1.0" encoding="utf-8"?>
<ds:datastoreItem xmlns:ds="http://schemas.openxmlformats.org/officeDocument/2006/customXml" ds:itemID="{DB5E3001-E8FD-42C4-9B02-45C8E87B9366}">
  <ds:schemaRefs>
    <ds:schemaRef ds:uri="http://schemas.microsoft.com/VisualStudio/2011/storyboarding/control"/>
  </ds:schemaRefs>
</ds:datastoreItem>
</file>

<file path=customXml/itemProps20.xml><?xml version="1.0" encoding="utf-8"?>
<ds:datastoreItem xmlns:ds="http://schemas.openxmlformats.org/officeDocument/2006/customXml" ds:itemID="{AC148434-2E05-4AC7-9A71-3A7B3B8B57F9}">
  <ds:schemaRefs>
    <ds:schemaRef ds:uri="http://schemas.microsoft.com/VisualStudio/2011/storyboarding/control"/>
  </ds:schemaRefs>
</ds:datastoreItem>
</file>

<file path=customXml/itemProps21.xml><?xml version="1.0" encoding="utf-8"?>
<ds:datastoreItem xmlns:ds="http://schemas.openxmlformats.org/officeDocument/2006/customXml" ds:itemID="{11D504BC-93A6-4F4C-92FE-F3BF55259D70}">
  <ds:schemaRefs>
    <ds:schemaRef ds:uri="http://schemas.microsoft.com/VisualStudio/2011/storyboarding/control"/>
  </ds:schemaRefs>
</ds:datastoreItem>
</file>

<file path=customXml/itemProps22.xml><?xml version="1.0" encoding="utf-8"?>
<ds:datastoreItem xmlns:ds="http://schemas.openxmlformats.org/officeDocument/2006/customXml" ds:itemID="{30744431-6122-4693-861E-24C19F4FEA96}">
  <ds:schemaRefs>
    <ds:schemaRef ds:uri="http://schemas.microsoft.com/VisualStudio/2011/storyboarding/control"/>
  </ds:schemaRefs>
</ds:datastoreItem>
</file>

<file path=customXml/itemProps23.xml><?xml version="1.0" encoding="utf-8"?>
<ds:datastoreItem xmlns:ds="http://schemas.openxmlformats.org/officeDocument/2006/customXml" ds:itemID="{D176C8E4-198E-451A-B539-B75CA62DF299}">
  <ds:schemaRefs>
    <ds:schemaRef ds:uri="http://schemas.microsoft.com/VisualStudio/2011/storyboarding/control"/>
  </ds:schemaRefs>
</ds:datastoreItem>
</file>

<file path=customXml/itemProps24.xml><?xml version="1.0" encoding="utf-8"?>
<ds:datastoreItem xmlns:ds="http://schemas.openxmlformats.org/officeDocument/2006/customXml" ds:itemID="{556528B2-3F06-485B-AE9C-9C282D81A3BB}">
  <ds:schemaRefs>
    <ds:schemaRef ds:uri="http://schemas.microsoft.com/VisualStudio/2011/storyboarding/control"/>
  </ds:schemaRefs>
</ds:datastoreItem>
</file>

<file path=customXml/itemProps3.xml><?xml version="1.0" encoding="utf-8"?>
<ds:datastoreItem xmlns:ds="http://schemas.openxmlformats.org/officeDocument/2006/customXml" ds:itemID="{C1C2E297-6932-459C-9A45-D1F997B80E37}">
  <ds:schemaRefs>
    <ds:schemaRef ds:uri="http://schemas.microsoft.com/VisualStudio/2011/storyboarding/control"/>
  </ds:schemaRefs>
</ds:datastoreItem>
</file>

<file path=customXml/itemProps4.xml><?xml version="1.0" encoding="utf-8"?>
<ds:datastoreItem xmlns:ds="http://schemas.openxmlformats.org/officeDocument/2006/customXml" ds:itemID="{35259AA2-8A18-47F1-98B8-AF1A536DB16E}">
  <ds:schemaRefs>
    <ds:schemaRef ds:uri="http://schemas.microsoft.com/VisualStudio/2011/storyboarding/control"/>
  </ds:schemaRefs>
</ds:datastoreItem>
</file>

<file path=customXml/itemProps5.xml><?xml version="1.0" encoding="utf-8"?>
<ds:datastoreItem xmlns:ds="http://schemas.openxmlformats.org/officeDocument/2006/customXml" ds:itemID="{4B4B3357-A434-4136-99A1-E0820D276AD3}">
  <ds:schemaRefs>
    <ds:schemaRef ds:uri="http://schemas.microsoft.com/VisualStudio/2011/storyboarding/control"/>
  </ds:schemaRefs>
</ds:datastoreItem>
</file>

<file path=customXml/itemProps6.xml><?xml version="1.0" encoding="utf-8"?>
<ds:datastoreItem xmlns:ds="http://schemas.openxmlformats.org/officeDocument/2006/customXml" ds:itemID="{2694A2B3-0544-4385-80C7-0C285B8DB055}">
  <ds:schemaRefs>
    <ds:schemaRef ds:uri="http://schemas.microsoft.com/VisualStudio/2011/storyboarding/control"/>
  </ds:schemaRefs>
</ds:datastoreItem>
</file>

<file path=customXml/itemProps7.xml><?xml version="1.0" encoding="utf-8"?>
<ds:datastoreItem xmlns:ds="http://schemas.openxmlformats.org/officeDocument/2006/customXml" ds:itemID="{1E154F32-0389-47EF-B30A-2A3D74A3DFAA}">
  <ds:schemaRefs>
    <ds:schemaRef ds:uri="http://schemas.microsoft.com/VisualStudio/2011/storyboarding/control"/>
  </ds:schemaRefs>
</ds:datastoreItem>
</file>

<file path=customXml/itemProps8.xml><?xml version="1.0" encoding="utf-8"?>
<ds:datastoreItem xmlns:ds="http://schemas.openxmlformats.org/officeDocument/2006/customXml" ds:itemID="{41379B4F-694C-46F7-9944-A9D6DF0D98F7}">
  <ds:schemaRefs>
    <ds:schemaRef ds:uri="http://schemas.microsoft.com/VisualStudio/2011/storyboarding/control"/>
  </ds:schemaRefs>
</ds:datastoreItem>
</file>

<file path=customXml/itemProps9.xml><?xml version="1.0" encoding="utf-8"?>
<ds:datastoreItem xmlns:ds="http://schemas.openxmlformats.org/officeDocument/2006/customXml" ds:itemID="{B6AA3DE2-9ABD-4B00-85F2-349F0691BFE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Celestial</Template>
  <TotalTime>637</TotalTime>
  <Words>2519</Words>
  <Application>Microsoft Office PowerPoint</Application>
  <PresentationFormat>Custom</PresentationFormat>
  <Paragraphs>622</Paragraphs>
  <Slides>36</Slides>
  <Notes>26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Celestial</vt:lpstr>
      <vt:lpstr>Profile Guided Optimization   (            ) </vt:lpstr>
      <vt:lpstr>Index</vt:lpstr>
      <vt:lpstr>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Call Graph Path Profiling</vt:lpstr>
      <vt:lpstr>Example: Call Graph Path Profiling </vt:lpstr>
      <vt:lpstr>Inlining</vt:lpstr>
      <vt:lpstr>Inlining</vt:lpstr>
      <vt:lpstr>Inlining</vt:lpstr>
      <vt:lpstr>Inline heuristics</vt:lpstr>
      <vt:lpstr>Speed and Size</vt:lpstr>
      <vt:lpstr>Block Layout</vt:lpstr>
      <vt:lpstr>Block Layout</vt:lpstr>
      <vt:lpstr>Live and PGO Dead Code Separation</vt:lpstr>
      <vt:lpstr>Function Layout</vt:lpstr>
      <vt:lpstr>Example: Function Layout</vt:lpstr>
      <vt:lpstr>Switch Expansion </vt:lpstr>
      <vt:lpstr>Virtual Call Speculation</vt:lpstr>
      <vt:lpstr> </vt:lpstr>
      <vt:lpstr>Spec2K:</vt:lpstr>
      <vt:lpstr>Questions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Profile Guided Optimization (POGO)</dc:title>
  <dc:creator>Ankit Asthana</dc:creator>
  <cp:lastModifiedBy>Shah, Mike</cp:lastModifiedBy>
  <cp:revision>28</cp:revision>
  <cp:lastPrinted>2013-03-20T20:58:02Z</cp:lastPrinted>
  <dcterms:created xsi:type="dcterms:W3CDTF">2013-03-20T08:19:13Z</dcterms:created>
  <dcterms:modified xsi:type="dcterms:W3CDTF">2015-07-09T00:45:51Z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