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9" r:id="rId12"/>
    <p:sldId id="266" r:id="rId13"/>
    <p:sldId id="270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9CF7B9-4DB3-42AC-845D-DA15EC76AC9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68"/>
            <p14:sldId id="269"/>
            <p14:sldId id="266"/>
            <p14:sldId id="270"/>
            <p14:sldId id="271"/>
            <p14:sldId id="272"/>
          </p14:sldIdLst>
        </p14:section>
        <p14:section name="Untitled Section" id="{A29B1AE0-440F-4FCE-9C43-B944F5629D4A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03/16/2016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03/16/2016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shellstatio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office/ff768297.aspx" TargetMode="External"/><Relationship Id="rId2" Type="http://schemas.openxmlformats.org/officeDocument/2006/relationships/hyperlink" Target="https://msdn.microsoft.com/en-us/library/office/ff765377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owershell.com/cs/media/p/19301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and Visio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8811" y="4050833"/>
            <a:ext cx="2455192" cy="455853"/>
          </a:xfrm>
        </p:spPr>
        <p:txBody>
          <a:bodyPr/>
          <a:lstStyle/>
          <a:p>
            <a:r>
              <a:rPr lang="en-US" dirty="0"/>
              <a:t>It’s there, why not?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2788" y="4859383"/>
            <a:ext cx="33922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Mike Shepard</a:t>
            </a:r>
          </a:p>
          <a:p>
            <a:r>
              <a:rPr lang="en-US" dirty="0">
                <a:hlinkClick r:id="rId2"/>
              </a:rPr>
              <a:t>https://powershellstation.com</a:t>
            </a:r>
            <a:endParaRPr lang="en-US" dirty="0"/>
          </a:p>
          <a:p>
            <a:r>
              <a:rPr lang="en-US" dirty="0"/>
              <a:t>@MikeShepard70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573"/>
          </a:xfrm>
        </p:spPr>
        <p:txBody>
          <a:bodyPr/>
          <a:lstStyle/>
          <a:p>
            <a:r>
              <a:rPr lang="en-US" dirty="0"/>
              <a:t>Arrows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188" y="1419184"/>
            <a:ext cx="8596668" cy="4474989"/>
          </a:xfrm>
        </p:spPr>
        <p:txBody>
          <a:bodyPr/>
          <a:lstStyle/>
          <a:p>
            <a:r>
              <a:rPr lang="en-US" dirty="0"/>
              <a:t>Once you’ve got the connector, you might want arrowheads on one or both ends.</a:t>
            </a:r>
          </a:p>
          <a:p>
            <a:r>
              <a:rPr lang="en-US" dirty="0"/>
              <a:t>There’s no “ending symbol” property.</a:t>
            </a:r>
          </a:p>
          <a:p>
            <a:r>
              <a:rPr lang="en-US" dirty="0"/>
              <a:t>Enter….the </a:t>
            </a:r>
            <a:r>
              <a:rPr lang="en-US" dirty="0" err="1"/>
              <a:t>shapesheet</a:t>
            </a:r>
            <a:r>
              <a:rPr lang="en-US" dirty="0"/>
              <a:t>.</a:t>
            </a:r>
          </a:p>
          <a:p>
            <a:r>
              <a:rPr lang="en-US" dirty="0"/>
              <a:t>(demo)</a:t>
            </a:r>
          </a:p>
          <a:p>
            <a:r>
              <a:rPr lang="en-US" dirty="0"/>
              <a:t>Code:</a:t>
            </a:r>
          </a:p>
          <a:p>
            <a:r>
              <a:rPr lang="en-US" dirty="0"/>
              <a:t> $</a:t>
            </a:r>
            <a:r>
              <a:rPr lang="en-US" dirty="0" err="1"/>
              <a:t>connector.Cells</a:t>
            </a:r>
            <a:r>
              <a:rPr lang="en-US" dirty="0"/>
              <a:t>('</a:t>
            </a:r>
            <a:r>
              <a:rPr lang="en-US" dirty="0" err="1"/>
              <a:t>EndArrow</a:t>
            </a:r>
            <a:r>
              <a:rPr lang="en-US" dirty="0"/>
              <a:t>').Formula = '=5' </a:t>
            </a:r>
          </a:p>
          <a:p>
            <a:r>
              <a:rPr lang="en-US" dirty="0"/>
              <a:t>$</a:t>
            </a:r>
            <a:r>
              <a:rPr lang="en-US" dirty="0" err="1"/>
              <a:t>connector.Cells</a:t>
            </a:r>
            <a:r>
              <a:rPr lang="en-US" dirty="0"/>
              <a:t>(‘</a:t>
            </a:r>
            <a:r>
              <a:rPr lang="en-US" dirty="0" err="1"/>
              <a:t>BeginArrow</a:t>
            </a:r>
            <a:r>
              <a:rPr lang="en-US" dirty="0"/>
              <a:t>').Formula = '=5' 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$</a:t>
            </a:r>
            <a:r>
              <a:rPr lang="en-US" dirty="0" err="1"/>
              <a:t>connector.CellsSRC</a:t>
            </a:r>
            <a:r>
              <a:rPr lang="en-US" dirty="0"/>
              <a:t>(1,2,5)= ‘=5’</a:t>
            </a:r>
          </a:p>
          <a:p>
            <a:r>
              <a:rPr lang="en-US" dirty="0"/>
              <a:t>https://msdn.microsoft.com/en-us/library/office/ff765204.aspx</a:t>
            </a:r>
          </a:p>
        </p:txBody>
      </p:sp>
    </p:spTree>
    <p:extLst>
      <p:ext uri="{BB962C8B-B14F-4D97-AF65-F5344CB8AC3E}">
        <p14:creationId xmlns:p14="http://schemas.microsoft.com/office/powerpoint/2010/main" val="260641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dirty="0"/>
              <a:t>Arrows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like using straight lines rather than dynamic routing lines.</a:t>
            </a:r>
          </a:p>
          <a:p>
            <a:endParaRPr lang="en-US" dirty="0"/>
          </a:p>
          <a:p>
            <a:r>
              <a:rPr lang="en-US" dirty="0"/>
              <a:t> $</a:t>
            </a:r>
            <a:r>
              <a:rPr lang="en-US" dirty="0" err="1"/>
              <a:t>connector.CellsSRC</a:t>
            </a:r>
            <a:r>
              <a:rPr lang="en-US" dirty="0"/>
              <a:t>(1,23,10) = 16</a:t>
            </a:r>
          </a:p>
          <a:p>
            <a:r>
              <a:rPr lang="en-US" dirty="0"/>
              <a:t> $</a:t>
            </a:r>
            <a:r>
              <a:rPr lang="en-US" dirty="0" err="1"/>
              <a:t>connector.CellsSRC</a:t>
            </a:r>
            <a:r>
              <a:rPr lang="en-US" dirty="0"/>
              <a:t>(1,23,19) = 1 </a:t>
            </a:r>
          </a:p>
          <a:p>
            <a:endParaRPr lang="en-US" dirty="0"/>
          </a:p>
          <a:p>
            <a:r>
              <a:rPr lang="en-US" dirty="0"/>
              <a:t>I don’t know if there are “named” cells for these.	  Chased it for a while but kept going in circles.</a:t>
            </a:r>
          </a:p>
          <a:p>
            <a:r>
              <a:rPr lang="en-US" dirty="0"/>
              <a:t>As it turns out, SRC (section, row, column) is allegedly faster to perform. </a:t>
            </a:r>
          </a:p>
          <a:p>
            <a:r>
              <a:rPr lang="en-US" dirty="0"/>
              <a:t>Harder to read, though.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751"/>
            <a:ext cx="8596668" cy="4153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Containers are shapes with some special attributes.  There’s a built-in stencil with containers.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containerStencil</a:t>
            </a:r>
            <a:r>
              <a:rPr lang="en-US" dirty="0"/>
              <a:t>=$</a:t>
            </a:r>
            <a:r>
              <a:rPr lang="en-US" dirty="0" err="1"/>
              <a:t>Visio.Documents.OpenEx</a:t>
            </a:r>
            <a:r>
              <a:rPr lang="en-US" dirty="0"/>
              <a:t>($</a:t>
            </a:r>
            <a:r>
              <a:rPr lang="en-US" dirty="0" err="1"/>
              <a:t>Visio.GetBuiltinStencilFile</a:t>
            </a:r>
            <a:r>
              <a:rPr lang="en-US" dirty="0"/>
              <a:t>(2,2),64)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ContainerMaster</a:t>
            </a:r>
            <a:r>
              <a:rPr lang="en-US" dirty="0"/>
              <a:t>=$</a:t>
            </a:r>
            <a:r>
              <a:rPr lang="en-US" dirty="0" err="1"/>
              <a:t>containerStencil.Masters</a:t>
            </a:r>
            <a:r>
              <a:rPr lang="en-US" dirty="0"/>
              <a:t>['Plain']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Once you have the master for the container you want, drop it with the first element you want in the container</a:t>
            </a:r>
          </a:p>
          <a:p>
            <a:pPr marL="0" indent="0">
              <a:buNone/>
            </a:pPr>
            <a:r>
              <a:rPr lang="en-US" dirty="0"/>
              <a:t>$container=$</a:t>
            </a:r>
            <a:r>
              <a:rPr lang="en-US" dirty="0" err="1"/>
              <a:t>page.DropContainer</a:t>
            </a:r>
            <a:r>
              <a:rPr lang="en-US" dirty="0"/>
              <a:t>($</a:t>
            </a:r>
            <a:r>
              <a:rPr lang="en-US" dirty="0" err="1"/>
              <a:t>ContainerMaster</a:t>
            </a:r>
            <a:r>
              <a:rPr lang="en-US" dirty="0"/>
              <a:t>,$Bert)</a:t>
            </a:r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ContainerProperties.AddMember</a:t>
            </a:r>
            <a:r>
              <a:rPr lang="en-US" dirty="0"/>
              <a:t>() method to add the rest of the items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container.ContainerProperties.AddMember</a:t>
            </a:r>
            <a:r>
              <a:rPr lang="en-US" dirty="0"/>
              <a:t>($Ernie,1)   </a:t>
            </a:r>
          </a:p>
          <a:p>
            <a:r>
              <a:rPr lang="en-US" dirty="0"/>
              <a:t>( 1 means to expand the container)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container.Text</a:t>
            </a:r>
            <a:r>
              <a:rPr lang="en-US" dirty="0"/>
              <a:t>='Sesame Street'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So…that’s enough basics, what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start wrapping these operations in nice cmdlets</a:t>
            </a:r>
          </a:p>
          <a:p>
            <a:r>
              <a:rPr lang="en-US" dirty="0"/>
              <a:t>New-</a:t>
            </a:r>
            <a:r>
              <a:rPr lang="en-US" dirty="0" err="1"/>
              <a:t>VisioApplication</a:t>
            </a:r>
            <a:endParaRPr lang="en-US" dirty="0"/>
          </a:p>
          <a:p>
            <a:r>
              <a:rPr lang="en-US" dirty="0"/>
              <a:t>Add-</a:t>
            </a:r>
            <a:r>
              <a:rPr lang="en-US" dirty="0" err="1"/>
              <a:t>VisioDocument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VisioDocument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VisioPage</a:t>
            </a:r>
            <a:endParaRPr lang="en-US" dirty="0"/>
          </a:p>
          <a:p>
            <a:r>
              <a:rPr lang="en-US" dirty="0"/>
              <a:t>New-</a:t>
            </a:r>
            <a:r>
              <a:rPr lang="en-US" dirty="0" err="1"/>
              <a:t>VisioPage</a:t>
            </a:r>
            <a:endParaRPr lang="en-US" dirty="0"/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1543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Diagram using Visio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3324"/>
            <a:ext cx="10740309" cy="3880773"/>
          </a:xfrm>
        </p:spPr>
        <p:txBody>
          <a:bodyPr>
            <a:normAutofit/>
          </a:bodyPr>
          <a:lstStyle/>
          <a:p>
            <a:r>
              <a:rPr lang="en-US" sz="1600" dirty="0"/>
              <a:t>$Visio=New-</a:t>
            </a:r>
            <a:r>
              <a:rPr lang="en-US" sz="1600" dirty="0" err="1"/>
              <a:t>VisioApplication</a:t>
            </a:r>
            <a:endParaRPr lang="en-US" sz="1600" dirty="0"/>
          </a:p>
          <a:p>
            <a:r>
              <a:rPr lang="en-US" sz="1600" dirty="0"/>
              <a:t>$Doc=New-</a:t>
            </a:r>
            <a:r>
              <a:rPr lang="en-US" sz="1600" dirty="0" err="1"/>
              <a:t>VisioDocument</a:t>
            </a:r>
            <a:r>
              <a:rPr lang="en-US" sz="1600" dirty="0"/>
              <a:t> &lt;path to template&gt;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ContainerStencil</a:t>
            </a:r>
            <a:r>
              <a:rPr lang="en-US" sz="1600" dirty="0"/>
              <a:t>=Open-</a:t>
            </a:r>
            <a:r>
              <a:rPr lang="en-US" sz="1600" dirty="0" err="1"/>
              <a:t>VisioDocument</a:t>
            </a:r>
            <a:r>
              <a:rPr lang="en-US" sz="1600" dirty="0"/>
              <a:t> &lt;path to stencil&gt; -Hidden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ContainerMaster</a:t>
            </a:r>
            <a:r>
              <a:rPr lang="en-US" sz="1600" dirty="0"/>
              <a:t>=$</a:t>
            </a:r>
            <a:r>
              <a:rPr lang="en-US" sz="1600" dirty="0" err="1"/>
              <a:t>ContainerStencil.Masters</a:t>
            </a:r>
            <a:r>
              <a:rPr lang="en-US" sz="1600" dirty="0"/>
              <a:t>[‘Domain Container’]</a:t>
            </a:r>
          </a:p>
          <a:p>
            <a:r>
              <a:rPr lang="en-US" sz="1600" dirty="0"/>
              <a:t>$Stencil=Open-</a:t>
            </a:r>
            <a:r>
              <a:rPr lang="en-US" sz="1600" dirty="0" err="1"/>
              <a:t>VisioDocument</a:t>
            </a:r>
            <a:r>
              <a:rPr lang="en-US" sz="1600" dirty="0"/>
              <a:t> &lt;path to stencil&gt; -Hidden</a:t>
            </a:r>
          </a:p>
          <a:p>
            <a:r>
              <a:rPr lang="en-US" sz="1600" dirty="0"/>
              <a:t>$</a:t>
            </a:r>
            <a:r>
              <a:rPr lang="en-US" sz="1600" dirty="0" err="1"/>
              <a:t>ServerMaster</a:t>
            </a:r>
            <a:r>
              <a:rPr lang="en-US" sz="1600" dirty="0"/>
              <a:t>=$</a:t>
            </a:r>
            <a:r>
              <a:rPr lang="en-US" sz="1600" dirty="0" err="1"/>
              <a:t>Stencil.Masters</a:t>
            </a:r>
            <a:r>
              <a:rPr lang="en-US" sz="1600" dirty="0"/>
              <a:t>[‘Web Server’]</a:t>
            </a:r>
          </a:p>
          <a:p>
            <a:r>
              <a:rPr lang="en-US" sz="1600" dirty="0"/>
              <a:t>$Server1=Add-</a:t>
            </a:r>
            <a:r>
              <a:rPr lang="en-US" sz="1600" dirty="0" err="1"/>
              <a:t>VisioShape</a:t>
            </a:r>
            <a:r>
              <a:rPr lang="en-US" sz="1600" dirty="0"/>
              <a:t> $</a:t>
            </a:r>
            <a:r>
              <a:rPr lang="en-US" sz="1600" dirty="0" err="1"/>
              <a:t>ServerMaster</a:t>
            </a:r>
            <a:r>
              <a:rPr lang="en-US" sz="1600" dirty="0"/>
              <a:t> –x 5 –y 5 –label ‘My Server’ –name ‘</a:t>
            </a:r>
            <a:r>
              <a:rPr lang="en-US" sz="1600" dirty="0" err="1"/>
              <a:t>MyServer</a:t>
            </a:r>
            <a:r>
              <a:rPr lang="en-US" sz="1600" dirty="0"/>
              <a:t>’</a:t>
            </a:r>
          </a:p>
          <a:p>
            <a:r>
              <a:rPr lang="en-US" sz="1600" dirty="0"/>
              <a:t>$Container1=Add-</a:t>
            </a:r>
            <a:r>
              <a:rPr lang="en-US" sz="1600" dirty="0" err="1"/>
              <a:t>VisioContainer</a:t>
            </a:r>
            <a:r>
              <a:rPr lang="en-US" sz="1600" dirty="0"/>
              <a:t> $</a:t>
            </a:r>
            <a:r>
              <a:rPr lang="en-US" sz="1600" dirty="0" err="1"/>
              <a:t>ContainerMaster</a:t>
            </a:r>
            <a:r>
              <a:rPr lang="en-US" sz="1600" dirty="0"/>
              <a:t> –Contents $Server1 –label ‘My Domain’ –name ‘</a:t>
            </a:r>
            <a:r>
              <a:rPr lang="en-US" sz="1600" dirty="0" err="1"/>
              <a:t>MyDomain.Com</a:t>
            </a:r>
            <a:r>
              <a:rPr lang="en-US" sz="1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58117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DSL To Specify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VisioTemplate</a:t>
            </a:r>
            <a:r>
              <a:rPr lang="en-US" dirty="0"/>
              <a:t> &lt;path to template&gt;</a:t>
            </a:r>
          </a:p>
          <a:p>
            <a:pPr marL="0" indent="0">
              <a:buNone/>
            </a:pPr>
            <a:r>
              <a:rPr lang="en-US" dirty="0"/>
              <a:t>Stencil Containers &lt;path to stencil&gt;</a:t>
            </a:r>
          </a:p>
          <a:p>
            <a:pPr marL="0" indent="0">
              <a:buNone/>
            </a:pPr>
            <a:r>
              <a:rPr lang="en-US" dirty="0"/>
              <a:t>Stencil Servers &lt;path to stencil&gt;</a:t>
            </a:r>
          </a:p>
          <a:p>
            <a:pPr marL="0" indent="0">
              <a:buNone/>
            </a:pPr>
            <a:r>
              <a:rPr lang="en-US" dirty="0"/>
              <a:t>Define </a:t>
            </a:r>
            <a:r>
              <a:rPr lang="en-US" dirty="0" err="1"/>
              <a:t>WebServer</a:t>
            </a:r>
            <a:r>
              <a:rPr lang="en-US" dirty="0"/>
              <a:t> –From Servers –Name ‘Web Server’</a:t>
            </a:r>
          </a:p>
          <a:p>
            <a:pPr marL="0" indent="0">
              <a:buNone/>
            </a:pPr>
            <a:r>
              <a:rPr lang="en-US" dirty="0"/>
              <a:t>Define Location –From Containers –Name Domain</a:t>
            </a:r>
          </a:p>
          <a:p>
            <a:pPr marL="0" indent="0">
              <a:buNone/>
            </a:pPr>
            <a:r>
              <a:rPr lang="en-US" dirty="0"/>
              <a:t>Domain </a:t>
            </a:r>
            <a:r>
              <a:rPr lang="en-US" dirty="0" err="1"/>
              <a:t>MyDomain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WebServer</a:t>
            </a:r>
            <a:r>
              <a:rPr lang="en-US" dirty="0"/>
              <a:t> </a:t>
            </a:r>
            <a:r>
              <a:rPr lang="en-US" dirty="0" err="1"/>
              <a:t>MyServer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7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Get-Member ! </a:t>
            </a:r>
          </a:p>
          <a:p>
            <a:r>
              <a:rPr lang="en-US" dirty="0"/>
              <a:t>Visio Object Model: </a:t>
            </a:r>
          </a:p>
          <a:p>
            <a:pPr lvl="1"/>
            <a:r>
              <a:rPr lang="en-US" dirty="0">
                <a:hlinkClick r:id="rId2"/>
              </a:rPr>
              <a:t>https://msdn.microsoft.com/en-us/library/office/ff765377.aspx</a:t>
            </a:r>
            <a:endParaRPr lang="en-US" dirty="0"/>
          </a:p>
          <a:p>
            <a:r>
              <a:rPr lang="en-US" dirty="0"/>
              <a:t>Visio </a:t>
            </a:r>
            <a:r>
              <a:rPr lang="en-US" dirty="0" err="1"/>
              <a:t>ShapeSheet</a:t>
            </a:r>
            <a:r>
              <a:rPr lang="en-US" dirty="0"/>
              <a:t> Reference:</a:t>
            </a:r>
          </a:p>
          <a:p>
            <a:pPr lvl="1"/>
            <a:r>
              <a:rPr lang="en-US" dirty="0">
                <a:hlinkClick r:id="rId3"/>
              </a:rPr>
              <a:t>https://msdn.microsoft.com/en-us/library/office/ff768297.aspx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Visio constants in PowerShell code!</a:t>
            </a:r>
          </a:p>
          <a:p>
            <a:pPr lvl="1"/>
            <a:r>
              <a:rPr lang="en-US" dirty="0">
                <a:hlinkClick r:id="rId4"/>
              </a:rPr>
              <a:t>http://powershell.com/cs/media/p/19301.aspx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9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point?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do PowerShell?</a:t>
            </a:r>
          </a:p>
          <a:p>
            <a:endParaRPr lang="en-US" dirty="0"/>
          </a:p>
          <a:p>
            <a:r>
              <a:rPr lang="en-US" dirty="0"/>
              <a:t>How can PowerShell benefit the Visio experience?</a:t>
            </a:r>
          </a:p>
          <a:p>
            <a:endParaRPr lang="en-US" dirty="0"/>
          </a:p>
          <a:p>
            <a:r>
              <a:rPr lang="en-US" dirty="0"/>
              <a:t>What can we learn?</a:t>
            </a:r>
          </a:p>
        </p:txBody>
      </p:sp>
    </p:spTree>
    <p:extLst>
      <p:ext uri="{BB962C8B-B14F-4D97-AF65-F5344CB8AC3E}">
        <p14:creationId xmlns:p14="http://schemas.microsoft.com/office/powerpoint/2010/main" val="31557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0967"/>
            <a:ext cx="8596668" cy="4722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and foremost, to increase accuracy of “solutions”</a:t>
            </a:r>
          </a:p>
          <a:p>
            <a:pPr lvl="1"/>
            <a:r>
              <a:rPr lang="en-US" dirty="0"/>
              <a:t>Repeatability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“scripts can be a good form of process documentation”</a:t>
            </a:r>
          </a:p>
          <a:p>
            <a:r>
              <a:rPr lang="en-US" dirty="0"/>
              <a:t>Second, to improve scalability </a:t>
            </a:r>
          </a:p>
          <a:p>
            <a:pPr lvl="1"/>
            <a:r>
              <a:rPr lang="en-US" dirty="0"/>
              <a:t>If I can repeat it, I can do it to several things “at the same time”</a:t>
            </a:r>
          </a:p>
          <a:p>
            <a:r>
              <a:rPr lang="en-US" dirty="0"/>
              <a:t>Third, to improve processes</a:t>
            </a:r>
          </a:p>
          <a:p>
            <a:pPr lvl="1"/>
            <a:r>
              <a:rPr lang="en-US" dirty="0"/>
              <a:t>Better error handling</a:t>
            </a:r>
          </a:p>
          <a:p>
            <a:pPr lvl="1"/>
            <a:r>
              <a:rPr lang="en-US" dirty="0"/>
              <a:t>Better error logging</a:t>
            </a:r>
          </a:p>
          <a:p>
            <a:pPr lvl="1"/>
            <a:r>
              <a:rPr lang="en-US" dirty="0"/>
              <a:t>More complete and accurate auditing</a:t>
            </a:r>
          </a:p>
          <a:p>
            <a:r>
              <a:rPr lang="en-US" dirty="0"/>
              <a:t>Fourth, it’s fast</a:t>
            </a:r>
          </a:p>
          <a:p>
            <a:pPr lvl="1"/>
            <a:r>
              <a:rPr lang="en-US" dirty="0"/>
              <a:t>Though I usually say that I don’t care how fast it is.</a:t>
            </a:r>
          </a:p>
          <a:p>
            <a:r>
              <a:rPr lang="en-US" dirty="0"/>
              <a:t>Finally, it’s fun (</a:t>
            </a:r>
          </a:p>
          <a:p>
            <a:pPr lvl="1"/>
            <a:r>
              <a:rPr lang="en-US" dirty="0"/>
              <a:t>perhaps this should be the first reason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7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Visio “applications”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0395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Add/update IP addresses for servers on a diagram</a:t>
            </a:r>
          </a:p>
          <a:p>
            <a:r>
              <a:rPr lang="en-US" dirty="0"/>
              <a:t>Create index of server references in diagrams</a:t>
            </a:r>
          </a:p>
          <a:p>
            <a:r>
              <a:rPr lang="en-US" dirty="0"/>
              <a:t>Find servers that aren’t in any diagrams</a:t>
            </a:r>
          </a:p>
          <a:p>
            <a:r>
              <a:rPr lang="en-US" dirty="0"/>
              <a:t>Server replacement</a:t>
            </a:r>
          </a:p>
          <a:p>
            <a:pPr lvl="1"/>
            <a:r>
              <a:rPr lang="en-US" dirty="0"/>
              <a:t> Did you update any relevant diagrams?  </a:t>
            </a:r>
          </a:p>
          <a:p>
            <a:pPr lvl="1"/>
            <a:r>
              <a:rPr lang="en-US" dirty="0"/>
              <a:t>All of them?</a:t>
            </a:r>
          </a:p>
          <a:p>
            <a:r>
              <a:rPr lang="en-US" dirty="0"/>
              <a:t>Do you really want to create the entire diagram manually?</a:t>
            </a:r>
          </a:p>
          <a:p>
            <a:r>
              <a:rPr lang="en-US" dirty="0"/>
              <a:t>Extract parts of a diagram relevant to some activity (e.g. audit)</a:t>
            </a:r>
          </a:p>
          <a:p>
            <a:r>
              <a:rPr lang="en-US" dirty="0"/>
              <a:t>Document required ports for firewall team </a:t>
            </a:r>
          </a:p>
          <a:p>
            <a:pPr lvl="1"/>
            <a:r>
              <a:rPr lang="en-US" dirty="0"/>
              <a:t>Scan diagrams to prepare Excel spreadsheet for them to work from</a:t>
            </a:r>
          </a:p>
          <a:p>
            <a:pPr lvl="1"/>
            <a:r>
              <a:rPr lang="en-US" dirty="0"/>
              <a:t>Also create input file for port checking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339325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with Visio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046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interact with Visio from PowerShell you need to start Visio from PowerShell.  I’m pretty sure this is true of any MS Office automation.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$Visio = New-Object –</a:t>
            </a:r>
            <a:r>
              <a:rPr lang="en-US" dirty="0" err="1"/>
              <a:t>ComObject</a:t>
            </a:r>
            <a:r>
              <a:rPr lang="en-US" dirty="0"/>
              <a:t> </a:t>
            </a:r>
            <a:r>
              <a:rPr lang="en-US" dirty="0" err="1"/>
              <a:t>Visio.Application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use this variable to interact with Visio.  Note that you can still work with the Visio window normally.  It’s not locked in any way.</a:t>
            </a:r>
          </a:p>
        </p:txBody>
      </p:sp>
    </p:spTree>
    <p:extLst>
      <p:ext uri="{BB962C8B-B14F-4D97-AF65-F5344CB8AC3E}">
        <p14:creationId xmlns:p14="http://schemas.microsoft.com/office/powerpoint/2010/main" val="57543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5741"/>
            <a:ext cx="8596668" cy="45956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It’s easy to load a document: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Visio.Documents.Add</a:t>
            </a:r>
            <a:r>
              <a:rPr lang="en-US" dirty="0"/>
              <a:t>(‘c:\temp\</a:t>
            </a:r>
            <a:r>
              <a:rPr lang="en-US" dirty="0" err="1"/>
              <a:t>SampleVisio.vsdx</a:t>
            </a:r>
            <a:r>
              <a:rPr lang="en-US" dirty="0"/>
              <a:t>’)</a:t>
            </a:r>
          </a:p>
          <a:p>
            <a:endParaRPr lang="en-US" dirty="0"/>
          </a:p>
          <a:p>
            <a:r>
              <a:rPr lang="en-US" dirty="0"/>
              <a:t>You can also add a blank document: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$</a:t>
            </a:r>
            <a:r>
              <a:rPr lang="en-US" dirty="0" err="1"/>
              <a:t>Visio.Documents.Add</a:t>
            </a:r>
            <a:r>
              <a:rPr lang="en-US" dirty="0"/>
              <a:t>(‘’)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add a document based on an existing template: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Visio.Documents.Add</a:t>
            </a:r>
            <a:r>
              <a:rPr lang="en-US" dirty="0"/>
              <a:t>(‘Basic Flowchart.vst’)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P.S.  There are also Open() and </a:t>
            </a:r>
            <a:r>
              <a:rPr lang="en-US" dirty="0" err="1"/>
              <a:t>OpenEx</a:t>
            </a:r>
            <a:r>
              <a:rPr lang="en-US" dirty="0"/>
              <a:t>() methods</a:t>
            </a:r>
          </a:p>
          <a:p>
            <a:pPr marL="0" indent="0">
              <a:buNone/>
            </a:pPr>
            <a:r>
              <a:rPr lang="en-US" dirty="0"/>
              <a:t>P.P.S.  The Documents collection obviously contains all of the loaded documents.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4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0455"/>
            <a:ext cx="8596668" cy="4570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document in the Documents collection in turn has a Pages collection</a:t>
            </a:r>
          </a:p>
          <a:p>
            <a:r>
              <a:rPr lang="en-US" dirty="0"/>
              <a:t>Visio collections are indexed starting at 1.</a:t>
            </a:r>
          </a:p>
          <a:p>
            <a:r>
              <a:rPr lang="en-US" dirty="0"/>
              <a:t>Objects in Visio collections can also be accessed by name.</a:t>
            </a:r>
          </a:p>
          <a:p>
            <a:endParaRPr lang="en-US" dirty="0"/>
          </a:p>
          <a:p>
            <a:r>
              <a:rPr lang="en-US" dirty="0"/>
              <a:t>To get the first page in a new document here are 3 different methods:</a:t>
            </a:r>
          </a:p>
          <a:p>
            <a:r>
              <a:rPr lang="en-US" dirty="0"/>
              <a:t>$</a:t>
            </a:r>
            <a:r>
              <a:rPr lang="en-US" dirty="0" err="1"/>
              <a:t>doc.Pages</a:t>
            </a:r>
            <a:r>
              <a:rPr lang="en-US" dirty="0"/>
              <a:t>[1]</a:t>
            </a:r>
          </a:p>
          <a:p>
            <a:r>
              <a:rPr lang="en-US" dirty="0"/>
              <a:t>$</a:t>
            </a:r>
            <a:r>
              <a:rPr lang="en-US" dirty="0" err="1"/>
              <a:t>doc.Pages</a:t>
            </a:r>
            <a:r>
              <a:rPr lang="en-US" dirty="0"/>
              <a:t>[‘Page-1’]</a:t>
            </a:r>
          </a:p>
          <a:p>
            <a:r>
              <a:rPr lang="en-US" dirty="0"/>
              <a:t> $</a:t>
            </a:r>
            <a:r>
              <a:rPr lang="en-US" dirty="0" err="1"/>
              <a:t>Visio.ActivePage</a:t>
            </a:r>
            <a:r>
              <a:rPr lang="en-US" dirty="0"/>
              <a:t> </a:t>
            </a:r>
          </a:p>
          <a:p>
            <a:r>
              <a:rPr lang="en-US" dirty="0"/>
              <a:t>To add a page, </a:t>
            </a:r>
          </a:p>
          <a:p>
            <a:r>
              <a:rPr lang="en-US" dirty="0"/>
              <a:t>$</a:t>
            </a:r>
            <a:r>
              <a:rPr lang="en-US" dirty="0" err="1"/>
              <a:t>doc.Pages.Add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This outputs a page object.  You probably want to capture it in a variable.</a:t>
            </a:r>
          </a:p>
        </p:txBody>
      </p:sp>
    </p:spTree>
    <p:extLst>
      <p:ext uri="{BB962C8B-B14F-4D97-AF65-F5344CB8AC3E}">
        <p14:creationId xmlns:p14="http://schemas.microsoft.com/office/powerpoint/2010/main" val="109467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1535"/>
            <a:ext cx="8596668" cy="4743903"/>
          </a:xfrm>
        </p:spPr>
        <p:txBody>
          <a:bodyPr/>
          <a:lstStyle/>
          <a:p>
            <a:r>
              <a:rPr lang="en-US" dirty="0"/>
              <a:t>Pages have several </a:t>
            </a:r>
            <a:r>
              <a:rPr lang="en-US" dirty="0" err="1"/>
              <a:t>DrawBLAH</a:t>
            </a:r>
            <a:r>
              <a:rPr lang="en-US" dirty="0"/>
              <a:t>() methods.  They aren’t very interesting to me. YMMV.</a:t>
            </a:r>
          </a:p>
          <a:p>
            <a:r>
              <a:rPr lang="en-US" dirty="0"/>
              <a:t>Pages also have a Drop() method which allows you to put a shape from a stencil on a page.  </a:t>
            </a:r>
          </a:p>
          <a:p>
            <a:r>
              <a:rPr lang="en-US" dirty="0"/>
              <a:t>Stencils can be loaded with the Add(), Open(), or </a:t>
            </a:r>
            <a:r>
              <a:rPr lang="en-US" dirty="0" err="1"/>
              <a:t>OpenEx</a:t>
            </a:r>
            <a:r>
              <a:rPr lang="en-US" dirty="0"/>
              <a:t>() methods.</a:t>
            </a:r>
          </a:p>
          <a:p>
            <a:r>
              <a:rPr lang="en-US" dirty="0" err="1"/>
              <a:t>OpenEx</a:t>
            </a:r>
            <a:r>
              <a:rPr lang="en-US" dirty="0"/>
              <a:t>() with a second argument of </a:t>
            </a:r>
            <a:r>
              <a:rPr lang="en-US" dirty="0" err="1"/>
              <a:t>visOpenHidden</a:t>
            </a:r>
            <a:r>
              <a:rPr lang="en-US" dirty="0"/>
              <a:t> (64) will open the stencil and give you a reference to it, but not display it in the app.</a:t>
            </a:r>
          </a:p>
          <a:p>
            <a:r>
              <a:rPr lang="en-US" dirty="0"/>
              <a:t>Stencils have a collection called Masters.  Masters are like rubber stamps you use to put shapes on the page.</a:t>
            </a:r>
          </a:p>
          <a:p>
            <a:pPr marL="0" indent="0">
              <a:buNone/>
            </a:pPr>
            <a:r>
              <a:rPr lang="en-US" sz="1200" dirty="0"/>
              <a:t>$</a:t>
            </a:r>
            <a:r>
              <a:rPr lang="en-US" sz="1200" dirty="0" err="1"/>
              <a:t>stencilPath</a:t>
            </a:r>
            <a:r>
              <a:rPr lang="en-US" sz="1200" dirty="0"/>
              <a:t>='C:\Program Files (x86)\Microsoft Office\Office15\Visio Content\1033\SERVER_U.VSSX‘</a:t>
            </a:r>
          </a:p>
          <a:p>
            <a:pPr marL="0" indent="0">
              <a:buNone/>
            </a:pPr>
            <a:r>
              <a:rPr lang="en-US" sz="1200" dirty="0"/>
              <a:t>$stencil=$</a:t>
            </a:r>
            <a:r>
              <a:rPr lang="en-US" sz="1200" dirty="0" err="1"/>
              <a:t>Visio.Documents.OpenEx</a:t>
            </a:r>
            <a:r>
              <a:rPr lang="en-US" sz="1200" dirty="0"/>
              <a:t>($stencilPath,64)</a:t>
            </a:r>
          </a:p>
          <a:p>
            <a:pPr marL="0" indent="0">
              <a:buNone/>
            </a:pPr>
            <a:r>
              <a:rPr lang="en-US" sz="1200" dirty="0"/>
              <a:t>$</a:t>
            </a:r>
            <a:r>
              <a:rPr lang="en-US" sz="1200" dirty="0" err="1"/>
              <a:t>ServerMaster</a:t>
            </a:r>
            <a:r>
              <a:rPr lang="en-US" sz="1200" dirty="0"/>
              <a:t>=$</a:t>
            </a:r>
            <a:r>
              <a:rPr lang="en-US" sz="1200" dirty="0" err="1"/>
              <a:t>stencil.Masters</a:t>
            </a:r>
            <a:r>
              <a:rPr lang="en-US" sz="1200" dirty="0"/>
              <a:t>[‘Server’]</a:t>
            </a:r>
          </a:p>
          <a:p>
            <a:pPr marL="0" indent="0">
              <a:buNone/>
            </a:pPr>
            <a:r>
              <a:rPr lang="en-US" sz="1200" dirty="0"/>
              <a:t>$</a:t>
            </a:r>
            <a:r>
              <a:rPr lang="en-US" sz="1200" dirty="0" err="1"/>
              <a:t>page.Drop</a:t>
            </a:r>
            <a:r>
              <a:rPr lang="en-US" sz="1200" dirty="0"/>
              <a:t>($ServerMaster,5,5)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8097"/>
            <a:ext cx="8596668" cy="4583265"/>
          </a:xfrm>
        </p:spPr>
        <p:txBody>
          <a:bodyPr/>
          <a:lstStyle/>
          <a:p>
            <a:r>
              <a:rPr lang="en-US" dirty="0"/>
              <a:t>If you have 2 shapes called $Bert and $Ernie, you can connect them with the </a:t>
            </a:r>
            <a:r>
              <a:rPr lang="en-US" dirty="0" err="1"/>
              <a:t>AutoConnect</a:t>
            </a:r>
            <a:r>
              <a:rPr lang="en-US" dirty="0"/>
              <a:t>() method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Bert.AutoConnect</a:t>
            </a:r>
            <a:r>
              <a:rPr lang="en-US" dirty="0"/>
              <a:t>($Ernie,0)</a:t>
            </a:r>
          </a:p>
          <a:p>
            <a:endParaRPr lang="en-US" dirty="0"/>
          </a:p>
          <a:p>
            <a:r>
              <a:rPr lang="en-US" dirty="0"/>
              <a:t>The 0 means “don’t move $Ernie when you do the connection”  Other values cause $Ernie to be moved relative to $Bert.</a:t>
            </a:r>
          </a:p>
          <a:p>
            <a:endParaRPr lang="en-US" dirty="0"/>
          </a:p>
          <a:p>
            <a:r>
              <a:rPr lang="en-US" dirty="0"/>
              <a:t>The connector can be specified as well, but I haven’t messed with that.</a:t>
            </a:r>
          </a:p>
          <a:p>
            <a:r>
              <a:rPr lang="en-US" dirty="0"/>
              <a:t>Downside…this does not return the connector.  You have to find it.</a:t>
            </a:r>
          </a:p>
          <a:p>
            <a:r>
              <a:rPr lang="en-US" dirty="0"/>
              <a:t> $connector=$</a:t>
            </a:r>
            <a:r>
              <a:rPr lang="en-US" dirty="0" err="1"/>
              <a:t>page.Shapes</a:t>
            </a:r>
            <a:r>
              <a:rPr lang="en-US" dirty="0"/>
              <a:t>['Dynamic Connector'] | select -last 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39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2774</TotalTime>
  <Words>983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</vt:lpstr>
      <vt:lpstr>PowerShell and Visio</vt:lpstr>
      <vt:lpstr>What’s the point?</vt:lpstr>
      <vt:lpstr>Why do we do PowerShell</vt:lpstr>
      <vt:lpstr>Potential Visio “applications”</vt:lpstr>
      <vt:lpstr>First steps with Visio</vt:lpstr>
      <vt:lpstr>Documents</vt:lpstr>
      <vt:lpstr>Pages</vt:lpstr>
      <vt:lpstr>Shapes</vt:lpstr>
      <vt:lpstr>Connectors</vt:lpstr>
      <vt:lpstr>Arrows</vt:lpstr>
      <vt:lpstr>Arrows</vt:lpstr>
      <vt:lpstr>Containers</vt:lpstr>
      <vt:lpstr>So…that’s enough basics, what now?</vt:lpstr>
      <vt:lpstr>Drawing a Diagram using Visio Primitives</vt:lpstr>
      <vt:lpstr>Using a DSL To Specify Diagrams</vt:lpstr>
      <vt:lpstr>References</vt:lpstr>
    </vt:vector>
  </TitlesOfParts>
  <Company>https://powershellstation.com</Company>
  <LinksUpToDate>false</LinksUpToDate>
  <SharedDoc>false</SharedDoc>
  <HyperlinkBase>https://powershellstation.com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and Visio</dc:title>
  <dc:creator>Mike Shepard</dc:creator>
  <cp:lastModifiedBy>mike</cp:lastModifiedBy>
  <cp:revision>21</cp:revision>
  <dcterms:created xsi:type="dcterms:W3CDTF">2016-03-17T00:37:07Z</dcterms:created>
  <dcterms:modified xsi:type="dcterms:W3CDTF">2016-03-18T22:51:15Z</dcterms:modified>
</cp:coreProperties>
</file>