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60" r:id="rId2"/>
    <p:sldMasterId id="2147483877" r:id="rId3"/>
  </p:sldMasterIdLst>
  <p:notesMasterIdLst>
    <p:notesMasterId r:id="rId15"/>
  </p:notesMasterIdLst>
  <p:handoutMasterIdLst>
    <p:handoutMasterId r:id="rId16"/>
  </p:handoutMasterIdLst>
  <p:sldIdLst>
    <p:sldId id="454" r:id="rId4"/>
    <p:sldId id="455" r:id="rId5"/>
    <p:sldId id="456" r:id="rId6"/>
    <p:sldId id="457" r:id="rId7"/>
    <p:sldId id="451" r:id="rId8"/>
    <p:sldId id="453" r:id="rId9"/>
    <p:sldId id="452" r:id="rId10"/>
    <p:sldId id="448" r:id="rId11"/>
    <p:sldId id="416" r:id="rId12"/>
    <p:sldId id="458" r:id="rId13"/>
    <p:sldId id="447" r:id="rId14"/>
  </p:sldIdLst>
  <p:sldSz cx="9144000" cy="6858000" type="screen4x3"/>
  <p:notesSz cx="6858000" cy="9296400"/>
  <p:defaultTextStyle>
    <a:defPPr>
      <a:defRPr lang="en-US"/>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0000CC"/>
    <a:srgbClr val="00CC00"/>
    <a:srgbClr val="F9FBB7"/>
    <a:srgbClr val="EDF0C2"/>
    <a:srgbClr val="E6EAAC"/>
    <a:srgbClr val="DFED8B"/>
    <a:srgbClr val="EAEE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4631" autoAdjust="0"/>
  </p:normalViewPr>
  <p:slideViewPr>
    <p:cSldViewPr>
      <p:cViewPr varScale="1">
        <p:scale>
          <a:sx n="81" d="100"/>
          <a:sy n="81" d="100"/>
        </p:scale>
        <p:origin x="114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29" tIns="45714" rIns="91429" bIns="45714"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29" tIns="45714" rIns="91429" bIns="45714" rtlCol="0"/>
          <a:lstStyle>
            <a:lvl1pPr algn="r" fontAlgn="auto">
              <a:spcBef>
                <a:spcPts val="0"/>
              </a:spcBef>
              <a:spcAft>
                <a:spcPts val="0"/>
              </a:spcAft>
              <a:defRPr sz="1200">
                <a:latin typeface="+mn-lt"/>
              </a:defRPr>
            </a:lvl1pPr>
          </a:lstStyle>
          <a:p>
            <a:pPr>
              <a:defRPr/>
            </a:pPr>
            <a:fld id="{89463714-A28D-4CAF-95F0-12DF9CCC9A73}" type="datetimeFigureOut">
              <a:rPr lang="en-US"/>
              <a:pPr>
                <a:defRPr/>
              </a:pPr>
              <a:t>1/6/2014</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29" tIns="45714" rIns="91429" bIns="45714" rtlCol="0" anchor="b"/>
          <a:lstStyle>
            <a:lvl1pPr algn="l" fontAlgn="auto">
              <a:spcBef>
                <a:spcPts val="0"/>
              </a:spcBef>
              <a:spcAft>
                <a:spcPts val="0"/>
              </a:spcAft>
              <a:defRPr sz="1200">
                <a:latin typeface="+mn-lt"/>
              </a:defRPr>
            </a:lvl1pPr>
          </a:lstStyle>
          <a:p>
            <a:pPr>
              <a:defRPr/>
            </a:pPr>
            <a:r>
              <a:rPr lang="en-US"/>
              <a:t>Copyright Protected</a:t>
            </a: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29" tIns="45714" rIns="91429" bIns="45714" rtlCol="0" anchor="b"/>
          <a:lstStyle>
            <a:lvl1pPr algn="r" fontAlgn="auto">
              <a:spcBef>
                <a:spcPts val="0"/>
              </a:spcBef>
              <a:spcAft>
                <a:spcPts val="0"/>
              </a:spcAft>
              <a:defRPr sz="1200">
                <a:latin typeface="+mn-lt"/>
              </a:defRPr>
            </a:lvl1pPr>
          </a:lstStyle>
          <a:p>
            <a:pPr>
              <a:defRPr/>
            </a:pPr>
            <a:fld id="{839E95B3-B0B8-4369-AFD6-1A52BEA19396}" type="slidenum">
              <a:rPr lang="en-US"/>
              <a:pPr>
                <a:defRPr/>
              </a:pPr>
              <a:t>‹#›</a:t>
            </a:fld>
            <a:endParaRPr lang="en-US"/>
          </a:p>
        </p:txBody>
      </p:sp>
    </p:spTree>
    <p:extLst>
      <p:ext uri="{BB962C8B-B14F-4D97-AF65-F5344CB8AC3E}">
        <p14:creationId xmlns:p14="http://schemas.microsoft.com/office/powerpoint/2010/main" val="7652015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29" tIns="45714" rIns="91429" bIns="45714"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29" tIns="45714" rIns="91429" bIns="45714" rtlCol="0"/>
          <a:lstStyle>
            <a:lvl1pPr algn="r" fontAlgn="auto">
              <a:spcBef>
                <a:spcPts val="0"/>
              </a:spcBef>
              <a:spcAft>
                <a:spcPts val="0"/>
              </a:spcAft>
              <a:defRPr sz="1200">
                <a:latin typeface="+mn-lt"/>
              </a:defRPr>
            </a:lvl1pPr>
          </a:lstStyle>
          <a:p>
            <a:pPr>
              <a:defRPr/>
            </a:pPr>
            <a:fld id="{68B9004D-E42F-44E7-98C4-72979BED160C}" type="datetimeFigureOut">
              <a:rPr lang="en-US"/>
              <a:pPr>
                <a:defRPr/>
              </a:pPr>
              <a:t>1/6/2014</a:t>
            </a:fld>
            <a:endParaRPr lang="en-US"/>
          </a:p>
        </p:txBody>
      </p:sp>
      <p:sp>
        <p:nvSpPr>
          <p:cNvPr id="4" name="Slide Image Placeholder 3"/>
          <p:cNvSpPr>
            <a:spLocks noGrp="1" noRot="1" noChangeAspect="1"/>
          </p:cNvSpPr>
          <p:nvPr>
            <p:ph type="sldImg" idx="2"/>
          </p:nvPr>
        </p:nvSpPr>
        <p:spPr>
          <a:xfrm>
            <a:off x="1106488" y="696913"/>
            <a:ext cx="4646612" cy="3486150"/>
          </a:xfrm>
          <a:prstGeom prst="rect">
            <a:avLst/>
          </a:prstGeom>
          <a:noFill/>
          <a:ln w="12700">
            <a:solidFill>
              <a:prstClr val="black"/>
            </a:solidFill>
          </a:ln>
        </p:spPr>
        <p:txBody>
          <a:bodyPr vert="horz" lIns="91429" tIns="45714" rIns="91429" bIns="45714"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29" tIns="45714" rIns="91429" bIns="4571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29" tIns="45714" rIns="91429" bIns="45714" rtlCol="0" anchor="b"/>
          <a:lstStyle>
            <a:lvl1pPr algn="l" fontAlgn="auto">
              <a:spcBef>
                <a:spcPts val="0"/>
              </a:spcBef>
              <a:spcAft>
                <a:spcPts val="0"/>
              </a:spcAft>
              <a:defRPr sz="1200">
                <a:latin typeface="+mn-lt"/>
              </a:defRPr>
            </a:lvl1pPr>
          </a:lstStyle>
          <a:p>
            <a:pPr>
              <a:defRPr/>
            </a:pPr>
            <a:r>
              <a:rPr lang="en-US"/>
              <a:t>Copyright Protected</a:t>
            </a:r>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29" tIns="45714" rIns="91429" bIns="45714" rtlCol="0" anchor="b"/>
          <a:lstStyle>
            <a:lvl1pPr algn="r" fontAlgn="auto">
              <a:spcBef>
                <a:spcPts val="0"/>
              </a:spcBef>
              <a:spcAft>
                <a:spcPts val="0"/>
              </a:spcAft>
              <a:defRPr sz="1200">
                <a:latin typeface="+mn-lt"/>
              </a:defRPr>
            </a:lvl1pPr>
          </a:lstStyle>
          <a:p>
            <a:pPr>
              <a:defRPr/>
            </a:pPr>
            <a:fld id="{62454E69-5575-42D3-B5BC-4FD3206E49DB}" type="slidenum">
              <a:rPr lang="en-US"/>
              <a:pPr>
                <a:defRPr/>
              </a:pPr>
              <a:t>‹#›</a:t>
            </a:fld>
            <a:endParaRPr lang="en-US"/>
          </a:p>
        </p:txBody>
      </p:sp>
    </p:spTree>
    <p:extLst>
      <p:ext uri="{BB962C8B-B14F-4D97-AF65-F5344CB8AC3E}">
        <p14:creationId xmlns:p14="http://schemas.microsoft.com/office/powerpoint/2010/main" val="107989313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1104900" y="696913"/>
            <a:ext cx="4648200" cy="3486150"/>
          </a:xfrm>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Footer Placeholder 3"/>
          <p:cNvSpPr>
            <a:spLocks noGrp="1"/>
          </p:cNvSpPr>
          <p:nvPr>
            <p:ph type="ftr" sz="quarter" idx="4"/>
          </p:nvPr>
        </p:nvSpPr>
        <p:spPr/>
        <p:txBody>
          <a:bodyPr/>
          <a:lstStyle/>
          <a:p>
            <a:pPr>
              <a:defRPr/>
            </a:pPr>
            <a:r>
              <a:rPr lang="en-US" smtClean="0"/>
              <a:t>Copyright Protected</a:t>
            </a:r>
            <a:endParaRPr lang="en-US"/>
          </a:p>
        </p:txBody>
      </p:sp>
      <p:sp>
        <p:nvSpPr>
          <p:cNvPr id="5" name="Slide Number Placeholder 4"/>
          <p:cNvSpPr>
            <a:spLocks noGrp="1"/>
          </p:cNvSpPr>
          <p:nvPr>
            <p:ph type="sldNum" sz="quarter" idx="5"/>
          </p:nvPr>
        </p:nvSpPr>
        <p:spPr/>
        <p:txBody>
          <a:bodyPr/>
          <a:lstStyle/>
          <a:p>
            <a:pPr>
              <a:defRPr/>
            </a:pPr>
            <a:fld id="{BA5C2E36-59A0-43C1-AF0F-7DD5FDF108DE}" type="slidenum">
              <a:rPr lang="en-US" smtClean="0"/>
              <a:pPr>
                <a:defRPr/>
              </a:pPr>
              <a:t>1</a:t>
            </a:fld>
            <a:endParaRPr lang="en-US"/>
          </a:p>
        </p:txBody>
      </p:sp>
    </p:spTree>
    <p:extLst>
      <p:ext uri="{BB962C8B-B14F-4D97-AF65-F5344CB8AC3E}">
        <p14:creationId xmlns:p14="http://schemas.microsoft.com/office/powerpoint/2010/main" val="153479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Footer Placeholder 3"/>
          <p:cNvSpPr>
            <a:spLocks noGrp="1"/>
          </p:cNvSpPr>
          <p:nvPr>
            <p:ph type="ftr" sz="quarter" idx="4"/>
          </p:nvPr>
        </p:nvSpPr>
        <p:spPr/>
        <p:txBody>
          <a:bodyPr/>
          <a:lstStyle/>
          <a:p>
            <a:pPr>
              <a:defRPr/>
            </a:pPr>
            <a:r>
              <a:rPr lang="en-US" smtClean="0"/>
              <a:t>Copyright Protected</a:t>
            </a:r>
            <a:endParaRPr lang="en-US"/>
          </a:p>
        </p:txBody>
      </p:sp>
      <p:sp>
        <p:nvSpPr>
          <p:cNvPr id="5" name="Slide Number Placeholder 4"/>
          <p:cNvSpPr>
            <a:spLocks noGrp="1"/>
          </p:cNvSpPr>
          <p:nvPr>
            <p:ph type="sldNum" sz="quarter" idx="5"/>
          </p:nvPr>
        </p:nvSpPr>
        <p:spPr/>
        <p:txBody>
          <a:bodyPr/>
          <a:lstStyle/>
          <a:p>
            <a:pPr>
              <a:defRPr/>
            </a:pPr>
            <a:fld id="{FE28418E-1058-49AD-9967-DC5C82F001A1}" type="slidenum">
              <a:rPr lang="en-US" smtClean="0"/>
              <a:pPr>
                <a:defRPr/>
              </a:pPr>
              <a:t>10</a:t>
            </a:fld>
            <a:endParaRPr lang="en-US"/>
          </a:p>
        </p:txBody>
      </p:sp>
    </p:spTree>
    <p:extLst>
      <p:ext uri="{BB962C8B-B14F-4D97-AF65-F5344CB8AC3E}">
        <p14:creationId xmlns:p14="http://schemas.microsoft.com/office/powerpoint/2010/main" val="219094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Footer Placeholder 3"/>
          <p:cNvSpPr>
            <a:spLocks noGrp="1"/>
          </p:cNvSpPr>
          <p:nvPr>
            <p:ph type="ftr" sz="quarter" idx="4"/>
          </p:nvPr>
        </p:nvSpPr>
        <p:spPr/>
        <p:txBody>
          <a:bodyPr/>
          <a:lstStyle/>
          <a:p>
            <a:pPr>
              <a:defRPr/>
            </a:pPr>
            <a:r>
              <a:rPr lang="en-US" smtClean="0"/>
              <a:t>Copyright Protected</a:t>
            </a:r>
            <a:endParaRPr lang="en-US"/>
          </a:p>
        </p:txBody>
      </p:sp>
      <p:sp>
        <p:nvSpPr>
          <p:cNvPr id="5" name="Slide Number Placeholder 4"/>
          <p:cNvSpPr>
            <a:spLocks noGrp="1"/>
          </p:cNvSpPr>
          <p:nvPr>
            <p:ph type="sldNum" sz="quarter" idx="5"/>
          </p:nvPr>
        </p:nvSpPr>
        <p:spPr/>
        <p:txBody>
          <a:bodyPr/>
          <a:lstStyle/>
          <a:p>
            <a:pPr>
              <a:defRPr/>
            </a:pPr>
            <a:fld id="{8986E4BA-18E5-489D-861A-0E042D04199B}" type="slidenum">
              <a:rPr lang="en-US" smtClean="0"/>
              <a:pPr>
                <a:defRPr/>
              </a:pPr>
              <a:t>11</a:t>
            </a:fld>
            <a:endParaRPr lang="en-US"/>
          </a:p>
        </p:txBody>
      </p:sp>
    </p:spTree>
    <p:extLst>
      <p:ext uri="{BB962C8B-B14F-4D97-AF65-F5344CB8AC3E}">
        <p14:creationId xmlns:p14="http://schemas.microsoft.com/office/powerpoint/2010/main" val="322512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Footer Placeholder 3"/>
          <p:cNvSpPr>
            <a:spLocks noGrp="1"/>
          </p:cNvSpPr>
          <p:nvPr>
            <p:ph type="ftr" sz="quarter" idx="4"/>
          </p:nvPr>
        </p:nvSpPr>
        <p:spPr/>
        <p:txBody>
          <a:bodyPr/>
          <a:lstStyle/>
          <a:p>
            <a:pPr>
              <a:defRPr/>
            </a:pPr>
            <a:r>
              <a:rPr lang="en-US" smtClean="0"/>
              <a:t>Copyright Protected</a:t>
            </a:r>
            <a:endParaRPr lang="en-US"/>
          </a:p>
        </p:txBody>
      </p:sp>
      <p:sp>
        <p:nvSpPr>
          <p:cNvPr id="5" name="Slide Number Placeholder 4"/>
          <p:cNvSpPr>
            <a:spLocks noGrp="1"/>
          </p:cNvSpPr>
          <p:nvPr>
            <p:ph type="sldNum" sz="quarter" idx="5"/>
          </p:nvPr>
        </p:nvSpPr>
        <p:spPr/>
        <p:txBody>
          <a:bodyPr/>
          <a:lstStyle/>
          <a:p>
            <a:pPr>
              <a:defRPr/>
            </a:pPr>
            <a:fld id="{A96C6DF4-8B4E-4940-A4C7-2AF058008101}" type="slidenum">
              <a:rPr lang="en-US" smtClean="0"/>
              <a:pPr>
                <a:defRPr/>
              </a:pPr>
              <a:t>2</a:t>
            </a:fld>
            <a:endParaRPr lang="en-US"/>
          </a:p>
        </p:txBody>
      </p:sp>
    </p:spTree>
    <p:extLst>
      <p:ext uri="{BB962C8B-B14F-4D97-AF65-F5344CB8AC3E}">
        <p14:creationId xmlns:p14="http://schemas.microsoft.com/office/powerpoint/2010/main" val="3966360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Footer Placeholder 3"/>
          <p:cNvSpPr>
            <a:spLocks noGrp="1"/>
          </p:cNvSpPr>
          <p:nvPr>
            <p:ph type="ftr" sz="quarter" idx="4"/>
          </p:nvPr>
        </p:nvSpPr>
        <p:spPr/>
        <p:txBody>
          <a:bodyPr/>
          <a:lstStyle/>
          <a:p>
            <a:pPr>
              <a:defRPr/>
            </a:pPr>
            <a:r>
              <a:rPr lang="en-US" smtClean="0"/>
              <a:t>Copyright Protected</a:t>
            </a:r>
            <a:endParaRPr lang="en-US"/>
          </a:p>
        </p:txBody>
      </p:sp>
      <p:sp>
        <p:nvSpPr>
          <p:cNvPr id="5" name="Slide Number Placeholder 4"/>
          <p:cNvSpPr>
            <a:spLocks noGrp="1"/>
          </p:cNvSpPr>
          <p:nvPr>
            <p:ph type="sldNum" sz="quarter" idx="5"/>
          </p:nvPr>
        </p:nvSpPr>
        <p:spPr/>
        <p:txBody>
          <a:bodyPr/>
          <a:lstStyle/>
          <a:p>
            <a:pPr>
              <a:defRPr/>
            </a:pPr>
            <a:fld id="{7F56F515-E9FF-4D75-B59C-16DAE68E8075}" type="slidenum">
              <a:rPr lang="en-US" smtClean="0"/>
              <a:pPr>
                <a:defRPr/>
              </a:pPr>
              <a:t>3</a:t>
            </a:fld>
            <a:endParaRPr lang="en-US"/>
          </a:p>
        </p:txBody>
      </p:sp>
    </p:spTree>
    <p:extLst>
      <p:ext uri="{BB962C8B-B14F-4D97-AF65-F5344CB8AC3E}">
        <p14:creationId xmlns:p14="http://schemas.microsoft.com/office/powerpoint/2010/main" val="80046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Footer Placeholder 3"/>
          <p:cNvSpPr>
            <a:spLocks noGrp="1"/>
          </p:cNvSpPr>
          <p:nvPr>
            <p:ph type="ftr" sz="quarter" idx="4"/>
          </p:nvPr>
        </p:nvSpPr>
        <p:spPr/>
        <p:txBody>
          <a:bodyPr/>
          <a:lstStyle/>
          <a:p>
            <a:pPr>
              <a:defRPr/>
            </a:pPr>
            <a:r>
              <a:rPr lang="en-US" smtClean="0"/>
              <a:t>Copyright Protected</a:t>
            </a:r>
            <a:endParaRPr lang="en-US"/>
          </a:p>
        </p:txBody>
      </p:sp>
      <p:sp>
        <p:nvSpPr>
          <p:cNvPr id="5" name="Slide Number Placeholder 4"/>
          <p:cNvSpPr>
            <a:spLocks noGrp="1"/>
          </p:cNvSpPr>
          <p:nvPr>
            <p:ph type="sldNum" sz="quarter" idx="5"/>
          </p:nvPr>
        </p:nvSpPr>
        <p:spPr/>
        <p:txBody>
          <a:bodyPr/>
          <a:lstStyle/>
          <a:p>
            <a:pPr>
              <a:defRPr/>
            </a:pPr>
            <a:fld id="{20775ECD-5FDE-431E-911F-C173570CC312}" type="slidenum">
              <a:rPr lang="en-US" smtClean="0"/>
              <a:pPr>
                <a:defRPr/>
              </a:pPr>
              <a:t>4</a:t>
            </a:fld>
            <a:endParaRPr lang="en-US"/>
          </a:p>
        </p:txBody>
      </p:sp>
    </p:spTree>
    <p:extLst>
      <p:ext uri="{BB962C8B-B14F-4D97-AF65-F5344CB8AC3E}">
        <p14:creationId xmlns:p14="http://schemas.microsoft.com/office/powerpoint/2010/main" val="927089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Footer Placeholder 3"/>
          <p:cNvSpPr>
            <a:spLocks noGrp="1"/>
          </p:cNvSpPr>
          <p:nvPr>
            <p:ph type="ftr" sz="quarter" idx="4"/>
          </p:nvPr>
        </p:nvSpPr>
        <p:spPr/>
        <p:txBody>
          <a:bodyPr/>
          <a:lstStyle/>
          <a:p>
            <a:pPr>
              <a:defRPr/>
            </a:pPr>
            <a:r>
              <a:rPr lang="en-US" smtClean="0"/>
              <a:t>Copyright Protected</a:t>
            </a:r>
            <a:endParaRPr lang="en-US"/>
          </a:p>
        </p:txBody>
      </p:sp>
      <p:sp>
        <p:nvSpPr>
          <p:cNvPr id="5" name="Slide Number Placeholder 4"/>
          <p:cNvSpPr>
            <a:spLocks noGrp="1"/>
          </p:cNvSpPr>
          <p:nvPr>
            <p:ph type="sldNum" sz="quarter" idx="5"/>
          </p:nvPr>
        </p:nvSpPr>
        <p:spPr/>
        <p:txBody>
          <a:bodyPr/>
          <a:lstStyle/>
          <a:p>
            <a:pPr>
              <a:defRPr/>
            </a:pPr>
            <a:fld id="{878D2692-E1B3-459A-97EB-1727BD12F22E}" type="slidenum">
              <a:rPr lang="en-US" smtClean="0"/>
              <a:pPr>
                <a:defRPr/>
              </a:pPr>
              <a:t>5</a:t>
            </a:fld>
            <a:endParaRPr lang="en-US"/>
          </a:p>
        </p:txBody>
      </p:sp>
    </p:spTree>
    <p:extLst>
      <p:ext uri="{BB962C8B-B14F-4D97-AF65-F5344CB8AC3E}">
        <p14:creationId xmlns:p14="http://schemas.microsoft.com/office/powerpoint/2010/main" val="208238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F2987E57-CEC7-41AF-BACC-EDDC3E19B157}" type="slidenum">
              <a:rPr lang="en-US" smtClean="0"/>
              <a:pPr>
                <a:defRPr/>
              </a:pPr>
              <a:t>6</a:t>
            </a:fld>
            <a:endParaRPr lang="en-US" smtClean="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3802994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067E4D79-9028-436D-852C-F2B803DA3509}" type="slidenum">
              <a:rPr lang="en-US" smtClean="0"/>
              <a:pPr>
                <a:defRPr/>
              </a:pPr>
              <a:t>7</a:t>
            </a:fld>
            <a:endParaRPr lang="en-US" smtClean="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3850480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Footer Placeholder 3"/>
          <p:cNvSpPr>
            <a:spLocks noGrp="1"/>
          </p:cNvSpPr>
          <p:nvPr>
            <p:ph type="ftr" sz="quarter" idx="4"/>
          </p:nvPr>
        </p:nvSpPr>
        <p:spPr/>
        <p:txBody>
          <a:bodyPr/>
          <a:lstStyle/>
          <a:p>
            <a:pPr>
              <a:defRPr/>
            </a:pPr>
            <a:r>
              <a:rPr lang="en-US" smtClean="0"/>
              <a:t>Copyright Protected</a:t>
            </a:r>
            <a:endParaRPr lang="en-US"/>
          </a:p>
        </p:txBody>
      </p:sp>
      <p:sp>
        <p:nvSpPr>
          <p:cNvPr id="5" name="Slide Number Placeholder 4"/>
          <p:cNvSpPr>
            <a:spLocks noGrp="1"/>
          </p:cNvSpPr>
          <p:nvPr>
            <p:ph type="sldNum" sz="quarter" idx="5"/>
          </p:nvPr>
        </p:nvSpPr>
        <p:spPr/>
        <p:txBody>
          <a:bodyPr/>
          <a:lstStyle/>
          <a:p>
            <a:pPr>
              <a:defRPr/>
            </a:pPr>
            <a:fld id="{8B467ECC-3E36-4031-A727-50F38392F13A}" type="slidenum">
              <a:rPr lang="en-US" smtClean="0"/>
              <a:pPr>
                <a:defRPr/>
              </a:pPr>
              <a:t>8</a:t>
            </a:fld>
            <a:endParaRPr lang="en-US"/>
          </a:p>
        </p:txBody>
      </p:sp>
    </p:spTree>
    <p:extLst>
      <p:ext uri="{BB962C8B-B14F-4D97-AF65-F5344CB8AC3E}">
        <p14:creationId xmlns:p14="http://schemas.microsoft.com/office/powerpoint/2010/main" val="2555194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6085B9B1-655F-40AC-AB9F-182C3BBCE0CD}" type="slidenum">
              <a:rPr lang="en-US" smtClean="0"/>
              <a:pPr>
                <a:defRPr/>
              </a:pPr>
              <a:t>9</a:t>
            </a:fld>
            <a:endParaRPr lang="en-US" smtClean="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173071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Rectangle 2"/>
          <p:cNvSpPr>
            <a:spLocks noChangeArrowheads="1"/>
          </p:cNvSpPr>
          <p:nvPr/>
        </p:nvSpPr>
        <p:spPr bwMode="gray">
          <a:xfrm>
            <a:off x="342900" y="0"/>
            <a:ext cx="2362200" cy="457200"/>
          </a:xfrm>
          <a:prstGeom prst="rect">
            <a:avLst/>
          </a:prstGeom>
          <a:solidFill>
            <a:srgbClr val="164151"/>
          </a:solidFill>
          <a:ln w="19050">
            <a:solidFill>
              <a:schemeClr val="tx1"/>
            </a:solidFill>
            <a:miter lim="800000"/>
            <a:headEnd/>
            <a:tailEnd/>
          </a:ln>
          <a:effectLst/>
        </p:spPr>
        <p:txBody>
          <a:bodyPr wrap="none" anchor="ctr"/>
          <a:lstStyle/>
          <a:p>
            <a:pPr fontAlgn="auto">
              <a:spcBef>
                <a:spcPts val="0"/>
              </a:spcBef>
              <a:spcAft>
                <a:spcPts val="0"/>
              </a:spcAft>
              <a:defRPr/>
            </a:pPr>
            <a:endParaRPr lang="en-US" sz="1800">
              <a:latin typeface="+mn-lt"/>
            </a:endParaRPr>
          </a:p>
        </p:txBody>
      </p:sp>
      <p:sp>
        <p:nvSpPr>
          <p:cNvPr id="4" name="Rectangle 3"/>
          <p:cNvSpPr>
            <a:spLocks noChangeArrowheads="1"/>
          </p:cNvSpPr>
          <p:nvPr/>
        </p:nvSpPr>
        <p:spPr bwMode="gray">
          <a:xfrm>
            <a:off x="2705100" y="0"/>
            <a:ext cx="6096000" cy="457200"/>
          </a:xfrm>
          <a:prstGeom prst="rect">
            <a:avLst/>
          </a:prstGeom>
          <a:solidFill>
            <a:srgbClr val="164151"/>
          </a:solidFill>
          <a:ln w="19050" algn="ctr">
            <a:solidFill>
              <a:schemeClr val="tx1"/>
            </a:solidFill>
            <a:miter lim="800000"/>
            <a:headEnd/>
            <a:tailEnd/>
          </a:ln>
          <a:effectLst/>
        </p:spPr>
        <p:txBody>
          <a:bodyPr wrap="none" anchor="ctr"/>
          <a:lstStyle/>
          <a:p>
            <a:pPr fontAlgn="auto">
              <a:spcBef>
                <a:spcPts val="0"/>
              </a:spcBef>
              <a:spcAft>
                <a:spcPts val="0"/>
              </a:spcAft>
              <a:defRPr/>
            </a:pPr>
            <a:endParaRPr lang="en-US" sz="1800">
              <a:latin typeface="+mn-lt"/>
            </a:endParaRPr>
          </a:p>
        </p:txBody>
      </p:sp>
      <p:sp>
        <p:nvSpPr>
          <p:cNvPr id="5" name="Text Box 4"/>
          <p:cNvSpPr txBox="1">
            <a:spLocks noChangeArrowheads="1"/>
          </p:cNvSpPr>
          <p:nvPr/>
        </p:nvSpPr>
        <p:spPr bwMode="auto">
          <a:xfrm>
            <a:off x="6769100" y="6553200"/>
            <a:ext cx="2119313" cy="214313"/>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defRPr/>
            </a:pPr>
            <a:r>
              <a:rPr lang="en-US" sz="800">
                <a:solidFill>
                  <a:srgbClr val="CDC7C2"/>
                </a:solidFill>
                <a:latin typeface="+mn-lt"/>
              </a:rPr>
              <a:t>Copyright ©2006 Ibbotson Associates, Inc.</a:t>
            </a:r>
          </a:p>
        </p:txBody>
      </p:sp>
      <p:sp>
        <p:nvSpPr>
          <p:cNvPr id="6" name="Rectangle 5"/>
          <p:cNvSpPr>
            <a:spLocks noChangeArrowheads="1"/>
          </p:cNvSpPr>
          <p:nvPr/>
        </p:nvSpPr>
        <p:spPr bwMode="auto">
          <a:xfrm flipH="1">
            <a:off x="219075" y="-650875"/>
            <a:ext cx="2371725" cy="457200"/>
          </a:xfrm>
          <a:prstGeom prst="rect">
            <a:avLst/>
          </a:prstGeom>
          <a:noFill/>
          <a:ln w="9525">
            <a:noFill/>
            <a:miter lim="800000"/>
            <a:headEnd/>
            <a:tailEnd/>
          </a:ln>
          <a:effectLst/>
        </p:spPr>
        <p:txBody>
          <a:bodyPr>
            <a:spAutoFit/>
          </a:bodyPr>
          <a:lstStyle/>
          <a:p>
            <a:pPr eaLnBrk="0" fontAlgn="auto" hangingPunct="0">
              <a:spcBef>
                <a:spcPts val="0"/>
              </a:spcBef>
              <a:spcAft>
                <a:spcPts val="0"/>
              </a:spcAft>
              <a:defRPr/>
            </a:pPr>
            <a:endParaRPr lang="en-US" sz="2400">
              <a:latin typeface="Times" pitchFamily="18" charset="0"/>
            </a:endParaRPr>
          </a:p>
        </p:txBody>
      </p:sp>
      <p:sp>
        <p:nvSpPr>
          <p:cNvPr id="7" name="Rectangle 6"/>
          <p:cNvSpPr>
            <a:spLocks noChangeArrowheads="1"/>
          </p:cNvSpPr>
          <p:nvPr/>
        </p:nvSpPr>
        <p:spPr bwMode="gray">
          <a:xfrm>
            <a:off x="7772400" y="0"/>
            <a:ext cx="1016000" cy="457200"/>
          </a:xfrm>
          <a:prstGeom prst="rect">
            <a:avLst/>
          </a:prstGeom>
          <a:solidFill>
            <a:srgbClr val="164151"/>
          </a:solidFill>
          <a:ln w="19050" algn="ctr">
            <a:solidFill>
              <a:schemeClr val="tx1"/>
            </a:solidFill>
            <a:miter lim="800000"/>
            <a:headEnd/>
            <a:tailEnd/>
          </a:ln>
          <a:effectLst/>
        </p:spPr>
        <p:txBody>
          <a:bodyPr wrap="none" anchor="ctr"/>
          <a:lstStyle/>
          <a:p>
            <a:pPr fontAlgn="auto">
              <a:spcBef>
                <a:spcPts val="0"/>
              </a:spcBef>
              <a:spcAft>
                <a:spcPts val="0"/>
              </a:spcAft>
              <a:defRPr/>
            </a:pPr>
            <a:endParaRPr lang="en-US" sz="1800">
              <a:latin typeface="+mn-lt"/>
            </a:endParaRPr>
          </a:p>
        </p:txBody>
      </p:sp>
      <p:pic>
        <p:nvPicPr>
          <p:cNvPr id="8" name="Picture 8" descr="NIbbotsonBW"/>
          <p:cNvPicPr>
            <a:picLocks noChangeAspect="1" noChangeArrowheads="1"/>
          </p:cNvPicPr>
          <p:nvPr userDrawn="1"/>
        </p:nvPicPr>
        <p:blipFill>
          <a:blip r:embed="rId2" cstate="print"/>
          <a:srcRect/>
          <a:stretch>
            <a:fillRect/>
          </a:stretch>
        </p:blipFill>
        <p:spPr bwMode="white">
          <a:xfrm>
            <a:off x="423863" y="34925"/>
            <a:ext cx="1333500" cy="355600"/>
          </a:xfrm>
          <a:prstGeom prst="rect">
            <a:avLst/>
          </a:prstGeom>
          <a:noFill/>
          <a:ln w="9525">
            <a:noFill/>
            <a:miter lim="800000"/>
            <a:headEnd/>
            <a:tailEnd/>
          </a:ln>
        </p:spPr>
      </p:pic>
      <p:sp>
        <p:nvSpPr>
          <p:cNvPr id="9223" name="Rectangle 7"/>
          <p:cNvSpPr>
            <a:spLocks noGrp="1" noChangeArrowheads="1"/>
          </p:cNvSpPr>
          <p:nvPr>
            <p:ph type="ctrTitle" sz="quarter"/>
          </p:nvPr>
        </p:nvSpPr>
        <p:spPr>
          <a:xfrm>
            <a:off x="2665413" y="1601788"/>
            <a:ext cx="6159500" cy="582612"/>
          </a:xfrm>
        </p:spPr>
        <p:txBody>
          <a:bodyPr/>
          <a:lstStyle>
            <a:lvl1pPr>
              <a:defRPr sz="2400"/>
            </a:lvl1pPr>
          </a:lstStyle>
          <a:p>
            <a:r>
              <a:rPr lang="en-US"/>
              <a:t>Click to edit Master 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350" y="596900"/>
            <a:ext cx="1855788" cy="2349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596900"/>
            <a:ext cx="5416550" cy="2349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Protected</a:t>
            </a:r>
          </a:p>
        </p:txBody>
      </p:sp>
      <p:sp>
        <p:nvSpPr>
          <p:cNvPr id="6" name="Slide Number Placeholder 5"/>
          <p:cNvSpPr>
            <a:spLocks noGrp="1"/>
          </p:cNvSpPr>
          <p:nvPr>
            <p:ph type="sldNum" sz="quarter" idx="12"/>
          </p:nvPr>
        </p:nvSpPr>
        <p:spPr/>
        <p:txBody>
          <a:bodyPr/>
          <a:lstStyle>
            <a:lvl1pPr>
              <a:defRPr/>
            </a:lvl1pPr>
          </a:lstStyle>
          <a:p>
            <a:pPr>
              <a:defRPr/>
            </a:pPr>
            <a:fld id="{5E81C2C5-A279-4DCC-9CF1-D7FEB96B622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Protected</a:t>
            </a:r>
          </a:p>
        </p:txBody>
      </p:sp>
      <p:sp>
        <p:nvSpPr>
          <p:cNvPr id="6" name="Slide Number Placeholder 5"/>
          <p:cNvSpPr>
            <a:spLocks noGrp="1"/>
          </p:cNvSpPr>
          <p:nvPr>
            <p:ph type="sldNum" sz="quarter" idx="12"/>
          </p:nvPr>
        </p:nvSpPr>
        <p:spPr/>
        <p:txBody>
          <a:bodyPr/>
          <a:lstStyle>
            <a:lvl1pPr>
              <a:defRPr/>
            </a:lvl1pPr>
          </a:lstStyle>
          <a:p>
            <a:pPr>
              <a:defRPr/>
            </a:pPr>
            <a:fld id="{356C265D-2D8C-4CF3-B85C-C76C7F4ED52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Protected</a:t>
            </a:r>
          </a:p>
        </p:txBody>
      </p:sp>
      <p:sp>
        <p:nvSpPr>
          <p:cNvPr id="6" name="Slide Number Placeholder 5"/>
          <p:cNvSpPr>
            <a:spLocks noGrp="1"/>
          </p:cNvSpPr>
          <p:nvPr>
            <p:ph type="sldNum" sz="quarter" idx="12"/>
          </p:nvPr>
        </p:nvSpPr>
        <p:spPr/>
        <p:txBody>
          <a:bodyPr/>
          <a:lstStyle>
            <a:lvl1pPr>
              <a:defRPr/>
            </a:lvl1pPr>
          </a:lstStyle>
          <a:p>
            <a:pPr>
              <a:defRPr/>
            </a:pPr>
            <a:fld id="{4B8A07E0-293F-4C4A-8C50-9720A2B53BC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Protected</a:t>
            </a:r>
          </a:p>
        </p:txBody>
      </p:sp>
      <p:sp>
        <p:nvSpPr>
          <p:cNvPr id="7" name="Slide Number Placeholder 5"/>
          <p:cNvSpPr>
            <a:spLocks noGrp="1"/>
          </p:cNvSpPr>
          <p:nvPr>
            <p:ph type="sldNum" sz="quarter" idx="12"/>
          </p:nvPr>
        </p:nvSpPr>
        <p:spPr/>
        <p:txBody>
          <a:bodyPr/>
          <a:lstStyle>
            <a:lvl1pPr>
              <a:defRPr/>
            </a:lvl1pPr>
          </a:lstStyle>
          <a:p>
            <a:pPr>
              <a:defRPr/>
            </a:pPr>
            <a:fld id="{7AAA94E3-F681-4276-8A65-0E301E79558A}"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Protected</a:t>
            </a:r>
          </a:p>
        </p:txBody>
      </p:sp>
      <p:sp>
        <p:nvSpPr>
          <p:cNvPr id="9" name="Slide Number Placeholder 5"/>
          <p:cNvSpPr>
            <a:spLocks noGrp="1"/>
          </p:cNvSpPr>
          <p:nvPr>
            <p:ph type="sldNum" sz="quarter" idx="12"/>
          </p:nvPr>
        </p:nvSpPr>
        <p:spPr/>
        <p:txBody>
          <a:bodyPr/>
          <a:lstStyle>
            <a:lvl1pPr>
              <a:defRPr/>
            </a:lvl1pPr>
          </a:lstStyle>
          <a:p>
            <a:pPr>
              <a:defRPr/>
            </a:pPr>
            <a:fld id="{388C663F-F3BD-436C-BC36-CD6AF6C9A5DF}"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Protected</a:t>
            </a:r>
          </a:p>
        </p:txBody>
      </p:sp>
      <p:sp>
        <p:nvSpPr>
          <p:cNvPr id="5" name="Slide Number Placeholder 5"/>
          <p:cNvSpPr>
            <a:spLocks noGrp="1"/>
          </p:cNvSpPr>
          <p:nvPr>
            <p:ph type="sldNum" sz="quarter" idx="12"/>
          </p:nvPr>
        </p:nvSpPr>
        <p:spPr/>
        <p:txBody>
          <a:bodyPr/>
          <a:lstStyle>
            <a:lvl1pPr>
              <a:defRPr/>
            </a:lvl1pPr>
          </a:lstStyle>
          <a:p>
            <a:pPr>
              <a:defRPr/>
            </a:pPr>
            <a:fld id="{54974A07-8D0A-4CBA-A839-1A81841CBAFF}"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Protected</a:t>
            </a:r>
          </a:p>
        </p:txBody>
      </p:sp>
      <p:sp>
        <p:nvSpPr>
          <p:cNvPr id="4" name="Slide Number Placeholder 5"/>
          <p:cNvSpPr>
            <a:spLocks noGrp="1"/>
          </p:cNvSpPr>
          <p:nvPr>
            <p:ph type="sldNum" sz="quarter" idx="12"/>
          </p:nvPr>
        </p:nvSpPr>
        <p:spPr/>
        <p:txBody>
          <a:bodyPr/>
          <a:lstStyle>
            <a:lvl1pPr>
              <a:defRPr/>
            </a:lvl1pPr>
          </a:lstStyle>
          <a:p>
            <a:pPr>
              <a:defRPr/>
            </a:pPr>
            <a:fld id="{056C6398-5C6F-4692-A64F-DE83C890DAC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Protected</a:t>
            </a:r>
          </a:p>
        </p:txBody>
      </p:sp>
      <p:sp>
        <p:nvSpPr>
          <p:cNvPr id="7" name="Slide Number Placeholder 5"/>
          <p:cNvSpPr>
            <a:spLocks noGrp="1"/>
          </p:cNvSpPr>
          <p:nvPr>
            <p:ph type="sldNum" sz="quarter" idx="12"/>
          </p:nvPr>
        </p:nvSpPr>
        <p:spPr/>
        <p:txBody>
          <a:bodyPr/>
          <a:lstStyle>
            <a:lvl1pPr>
              <a:defRPr/>
            </a:lvl1pPr>
          </a:lstStyle>
          <a:p>
            <a:pPr>
              <a:defRPr/>
            </a:pPr>
            <a:fld id="{F7104936-8536-4977-ADC9-0B666EC51CD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Protected</a:t>
            </a:r>
          </a:p>
        </p:txBody>
      </p:sp>
      <p:sp>
        <p:nvSpPr>
          <p:cNvPr id="7" name="Slide Number Placeholder 5"/>
          <p:cNvSpPr>
            <a:spLocks noGrp="1"/>
          </p:cNvSpPr>
          <p:nvPr>
            <p:ph type="sldNum" sz="quarter" idx="12"/>
          </p:nvPr>
        </p:nvSpPr>
        <p:spPr/>
        <p:txBody>
          <a:bodyPr/>
          <a:lstStyle>
            <a:lvl1pPr>
              <a:defRPr/>
            </a:lvl1pPr>
          </a:lstStyle>
          <a:p>
            <a:pPr>
              <a:defRPr/>
            </a:pPr>
            <a:fld id="{39A20CFF-9975-4BC4-A745-623337E166F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Protected</a:t>
            </a:r>
          </a:p>
        </p:txBody>
      </p:sp>
      <p:sp>
        <p:nvSpPr>
          <p:cNvPr id="6" name="Slide Number Placeholder 5"/>
          <p:cNvSpPr>
            <a:spLocks noGrp="1"/>
          </p:cNvSpPr>
          <p:nvPr>
            <p:ph type="sldNum" sz="quarter" idx="12"/>
          </p:nvPr>
        </p:nvSpPr>
        <p:spPr/>
        <p:txBody>
          <a:bodyPr/>
          <a:lstStyle>
            <a:lvl1pPr>
              <a:defRPr/>
            </a:lvl1pPr>
          </a:lstStyle>
          <a:p>
            <a:pPr>
              <a:defRPr/>
            </a:pPr>
            <a:fld id="{E1A5F1BB-5580-4329-9084-DECE1CC533C5}"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Protected</a:t>
            </a:r>
          </a:p>
        </p:txBody>
      </p:sp>
      <p:sp>
        <p:nvSpPr>
          <p:cNvPr id="6" name="Slide Number Placeholder 5"/>
          <p:cNvSpPr>
            <a:spLocks noGrp="1"/>
          </p:cNvSpPr>
          <p:nvPr>
            <p:ph type="sldNum" sz="quarter" idx="12"/>
          </p:nvPr>
        </p:nvSpPr>
        <p:spPr/>
        <p:txBody>
          <a:bodyPr/>
          <a:lstStyle>
            <a:lvl1pPr>
              <a:defRPr/>
            </a:lvl1pPr>
          </a:lstStyle>
          <a:p>
            <a:pPr>
              <a:defRPr/>
            </a:pPr>
            <a:fld id="{5DF9D5F7-9BE4-47AB-91EA-F8D31314128C}"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3" descr="logo5039762_lg.jpg"/>
          <p:cNvPicPr>
            <a:picLocks noChangeAspect="1"/>
          </p:cNvPicPr>
          <p:nvPr userDrawn="1"/>
        </p:nvPicPr>
        <p:blipFill>
          <a:blip r:embed="rId2" cstate="print"/>
          <a:srcRect/>
          <a:stretch>
            <a:fillRect/>
          </a:stretch>
        </p:blipFill>
        <p:spPr bwMode="auto">
          <a:xfrm>
            <a:off x="7891463" y="6553200"/>
            <a:ext cx="1252537" cy="304800"/>
          </a:xfrm>
          <a:prstGeom prst="rect">
            <a:avLst/>
          </a:prstGeom>
          <a:noFill/>
          <a:ln w="9525">
            <a:noFill/>
            <a:miter lim="800000"/>
            <a:headEnd/>
            <a:tailEnd/>
          </a:ln>
        </p:spPr>
      </p:pic>
      <p:sp>
        <p:nvSpPr>
          <p:cNvPr id="3" name="Date Placeholder 11"/>
          <p:cNvSpPr txBox="1">
            <a:spLocks/>
          </p:cNvSpPr>
          <p:nvPr userDrawn="1"/>
        </p:nvSpPr>
        <p:spPr>
          <a:xfrm>
            <a:off x="0" y="6629400"/>
            <a:ext cx="2438400" cy="228600"/>
          </a:xfrm>
          <a:prstGeom prst="rect">
            <a:avLst/>
          </a:prstGeom>
        </p:spPr>
        <p:txBody>
          <a:bodyPr/>
          <a:lstStyle/>
          <a:p>
            <a:pPr>
              <a:defRPr/>
            </a:pPr>
            <a:r>
              <a:rPr lang="en-US" sz="800" dirty="0"/>
              <a:t>© 2011 Wealth Building Cornerstones, LLC</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Date Placeholder 11"/>
          <p:cNvSpPr txBox="1">
            <a:spLocks/>
          </p:cNvSpPr>
          <p:nvPr userDrawn="1"/>
        </p:nvSpPr>
        <p:spPr>
          <a:xfrm>
            <a:off x="0" y="6629400"/>
            <a:ext cx="2438400" cy="228600"/>
          </a:xfrm>
          <a:prstGeom prst="rect">
            <a:avLst/>
          </a:prstGeom>
        </p:spPr>
        <p:txBody>
          <a:bodyPr/>
          <a:lstStyle/>
          <a:p>
            <a:pPr>
              <a:defRPr/>
            </a:pPr>
            <a:r>
              <a:rPr lang="en-US" sz="800" dirty="0"/>
              <a:t>© 2011 Wealth Building Cornerstones, LLC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a:defRPr/>
            </a:pPr>
            <a:r>
              <a:rPr lang="en-US"/>
              <a:t>Copyright Protected</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charset="0"/>
              </a:defRPr>
            </a:lvl1pPr>
          </a:lstStyle>
          <a:p>
            <a:pPr>
              <a:defRPr/>
            </a:pPr>
            <a:fld id="{EFB33C96-15EF-416A-81E9-EACAF893BF4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14588" y="1377950"/>
            <a:ext cx="2632075" cy="1568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99063" y="1377950"/>
            <a:ext cx="2632075" cy="1568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123745"/>
            </a:gs>
          </a:gsLst>
          <a:lin ang="5400000" scaled="1"/>
        </a:gradFill>
        <a:effectLst/>
      </p:bgPr>
    </p:bg>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769100" y="6553200"/>
            <a:ext cx="2119313" cy="214313"/>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defRPr/>
            </a:pPr>
            <a:r>
              <a:rPr lang="en-US" sz="800">
                <a:solidFill>
                  <a:srgbClr val="CDC7C2"/>
                </a:solidFill>
                <a:latin typeface="+mn-lt"/>
              </a:rPr>
              <a:t>Copyright ©2006 Ibbotson </a:t>
            </a:r>
            <a:r>
              <a:rPr lang="en-US" sz="800">
                <a:solidFill>
                  <a:srgbClr val="C2C2CD"/>
                </a:solidFill>
                <a:latin typeface="+mn-lt"/>
              </a:rPr>
              <a:t>Associates</a:t>
            </a:r>
            <a:r>
              <a:rPr lang="en-US" sz="800">
                <a:solidFill>
                  <a:srgbClr val="CDC7C2"/>
                </a:solidFill>
                <a:latin typeface="+mn-lt"/>
              </a:rPr>
              <a:t>, Inc.</a:t>
            </a:r>
          </a:p>
        </p:txBody>
      </p:sp>
      <p:sp>
        <p:nvSpPr>
          <p:cNvPr id="1027" name="Rectangle 3"/>
          <p:cNvSpPr>
            <a:spLocks noGrp="1" noChangeArrowheads="1"/>
          </p:cNvSpPr>
          <p:nvPr>
            <p:ph type="title"/>
          </p:nvPr>
        </p:nvSpPr>
        <p:spPr bwMode="auto">
          <a:xfrm>
            <a:off x="406400" y="596900"/>
            <a:ext cx="7410450" cy="357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2414588" y="1377950"/>
            <a:ext cx="5416550" cy="156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7" name="Rectangle 5"/>
          <p:cNvSpPr>
            <a:spLocks noChangeArrowheads="1"/>
          </p:cNvSpPr>
          <p:nvPr/>
        </p:nvSpPr>
        <p:spPr bwMode="gray">
          <a:xfrm>
            <a:off x="342900" y="0"/>
            <a:ext cx="2362200" cy="457200"/>
          </a:xfrm>
          <a:prstGeom prst="rect">
            <a:avLst/>
          </a:prstGeom>
          <a:solidFill>
            <a:srgbClr val="164151"/>
          </a:solidFill>
          <a:ln w="19050">
            <a:solidFill>
              <a:schemeClr val="tx1"/>
            </a:solidFill>
            <a:miter lim="800000"/>
            <a:headEnd/>
            <a:tailEnd/>
          </a:ln>
          <a:effectLst/>
        </p:spPr>
        <p:txBody>
          <a:bodyPr wrap="none" anchor="ctr"/>
          <a:lstStyle/>
          <a:p>
            <a:pPr fontAlgn="auto">
              <a:spcBef>
                <a:spcPts val="0"/>
              </a:spcBef>
              <a:spcAft>
                <a:spcPts val="0"/>
              </a:spcAft>
              <a:defRPr/>
            </a:pPr>
            <a:endParaRPr lang="en-US" sz="1800">
              <a:latin typeface="+mn-lt"/>
            </a:endParaRPr>
          </a:p>
        </p:txBody>
      </p:sp>
      <p:sp>
        <p:nvSpPr>
          <p:cNvPr id="8198" name="Rectangle 6"/>
          <p:cNvSpPr>
            <a:spLocks noChangeArrowheads="1"/>
          </p:cNvSpPr>
          <p:nvPr/>
        </p:nvSpPr>
        <p:spPr bwMode="gray">
          <a:xfrm>
            <a:off x="2705100" y="0"/>
            <a:ext cx="6096000" cy="457200"/>
          </a:xfrm>
          <a:prstGeom prst="rect">
            <a:avLst/>
          </a:prstGeom>
          <a:solidFill>
            <a:srgbClr val="164151"/>
          </a:solidFill>
          <a:ln w="19050">
            <a:solidFill>
              <a:schemeClr val="tx1"/>
            </a:solidFill>
            <a:miter lim="800000"/>
            <a:headEnd/>
            <a:tailEnd/>
          </a:ln>
          <a:effectLst/>
        </p:spPr>
        <p:txBody>
          <a:bodyPr wrap="none" anchor="ctr"/>
          <a:lstStyle/>
          <a:p>
            <a:pPr fontAlgn="auto">
              <a:spcBef>
                <a:spcPts val="0"/>
              </a:spcBef>
              <a:spcAft>
                <a:spcPts val="0"/>
              </a:spcAft>
              <a:defRPr/>
            </a:pPr>
            <a:endParaRPr lang="en-US" sz="1800">
              <a:latin typeface="+mn-lt"/>
            </a:endParaRPr>
          </a:p>
        </p:txBody>
      </p:sp>
      <p:sp>
        <p:nvSpPr>
          <p:cNvPr id="8199" name="Rectangle 7"/>
          <p:cNvSpPr>
            <a:spLocks noChangeArrowheads="1"/>
          </p:cNvSpPr>
          <p:nvPr/>
        </p:nvSpPr>
        <p:spPr bwMode="gray">
          <a:xfrm>
            <a:off x="7772400" y="0"/>
            <a:ext cx="1016000" cy="457200"/>
          </a:xfrm>
          <a:prstGeom prst="rect">
            <a:avLst/>
          </a:prstGeom>
          <a:solidFill>
            <a:srgbClr val="164151"/>
          </a:solidFill>
          <a:ln w="19050">
            <a:solidFill>
              <a:schemeClr val="tx1"/>
            </a:solidFill>
            <a:miter lim="800000"/>
            <a:headEnd/>
            <a:tailEnd/>
          </a:ln>
          <a:effectLst/>
        </p:spPr>
        <p:txBody>
          <a:bodyPr wrap="none" anchor="ctr"/>
          <a:lstStyle/>
          <a:p>
            <a:pPr fontAlgn="auto">
              <a:spcBef>
                <a:spcPts val="0"/>
              </a:spcBef>
              <a:spcAft>
                <a:spcPts val="0"/>
              </a:spcAft>
              <a:defRPr/>
            </a:pPr>
            <a:endParaRPr lang="en-US" sz="1800">
              <a:latin typeface="+mn-lt"/>
            </a:endParaRPr>
          </a:p>
        </p:txBody>
      </p:sp>
      <p:sp>
        <p:nvSpPr>
          <p:cNvPr id="8200" name="Text Box 8"/>
          <p:cNvSpPr txBox="1">
            <a:spLocks noChangeArrowheads="1"/>
          </p:cNvSpPr>
          <p:nvPr userDrawn="1"/>
        </p:nvSpPr>
        <p:spPr bwMode="auto">
          <a:xfrm>
            <a:off x="406400" y="6300788"/>
            <a:ext cx="3455988" cy="458787"/>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defRPr/>
            </a:pPr>
            <a:r>
              <a:rPr lang="en-US" sz="800" dirty="0">
                <a:solidFill>
                  <a:srgbClr val="C2C2CD"/>
                </a:solidFill>
                <a:latin typeface="+mn-lt"/>
              </a:rPr>
              <a:t>This is for illustrative purposes only and not indicative of any investment.</a:t>
            </a:r>
          </a:p>
          <a:p>
            <a:pPr eaLnBrk="0" fontAlgn="auto" hangingPunct="0">
              <a:spcBef>
                <a:spcPts val="0"/>
              </a:spcBef>
              <a:spcAft>
                <a:spcPts val="0"/>
              </a:spcAft>
              <a:defRPr/>
            </a:pPr>
            <a:r>
              <a:rPr lang="en-US" sz="800" dirty="0">
                <a:solidFill>
                  <a:srgbClr val="C2C2CD"/>
                </a:solidFill>
                <a:latin typeface="+mn-lt"/>
              </a:rPr>
              <a:t>An investment cannot be made directly in an index.</a:t>
            </a:r>
          </a:p>
          <a:p>
            <a:pPr eaLnBrk="0" fontAlgn="auto" hangingPunct="0">
              <a:spcBef>
                <a:spcPts val="0"/>
              </a:spcBef>
              <a:spcAft>
                <a:spcPts val="0"/>
              </a:spcAft>
              <a:defRPr/>
            </a:pPr>
            <a:r>
              <a:rPr lang="en-US" sz="800" dirty="0">
                <a:solidFill>
                  <a:srgbClr val="C2C2CD"/>
                </a:solidFill>
                <a:latin typeface="+mn-lt"/>
              </a:rPr>
              <a:t>Past performance is no guarantee of future results. 3/1/2006</a:t>
            </a:r>
            <a:endParaRPr lang="en-US" sz="800" dirty="0">
              <a:solidFill>
                <a:srgbClr val="CDC7C2"/>
              </a:solidFill>
              <a:latin typeface="+mn-lt"/>
            </a:endParaRPr>
          </a:p>
        </p:txBody>
      </p:sp>
      <p:pic>
        <p:nvPicPr>
          <p:cNvPr id="1033" name="Picture 9" descr="NIbbotsonBW"/>
          <p:cNvPicPr>
            <a:picLocks noChangeAspect="1" noChangeArrowheads="1"/>
          </p:cNvPicPr>
          <p:nvPr userDrawn="1"/>
        </p:nvPicPr>
        <p:blipFill>
          <a:blip r:embed="rId13" cstate="print"/>
          <a:srcRect/>
          <a:stretch>
            <a:fillRect/>
          </a:stretch>
        </p:blipFill>
        <p:spPr bwMode="white">
          <a:xfrm>
            <a:off x="423863" y="34925"/>
            <a:ext cx="1333500" cy="355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999" r:id="rId1"/>
    <p:sldLayoutId id="2147484977" r:id="rId2"/>
    <p:sldLayoutId id="2147484978" r:id="rId3"/>
    <p:sldLayoutId id="2147484979" r:id="rId4"/>
    <p:sldLayoutId id="2147484980" r:id="rId5"/>
    <p:sldLayoutId id="2147484981" r:id="rId6"/>
    <p:sldLayoutId id="2147484982" r:id="rId7"/>
    <p:sldLayoutId id="2147484983" r:id="rId8"/>
    <p:sldLayoutId id="2147484984" r:id="rId9"/>
    <p:sldLayoutId id="2147484985" r:id="rId10"/>
    <p:sldLayoutId id="2147484986" r:id="rId11"/>
  </p:sldLayoutIdLst>
  <p:transition>
    <p:wipe dir="r"/>
  </p:transition>
  <p:hf sldNum="0" hdr="0" dt="0"/>
  <p:txStyles>
    <p:title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charset="0"/>
        </a:defRPr>
      </a:lvl2pPr>
      <a:lvl3pPr algn="l" rtl="0" eaLnBrk="0" fontAlgn="base" hangingPunct="0">
        <a:spcBef>
          <a:spcPct val="0"/>
        </a:spcBef>
        <a:spcAft>
          <a:spcPct val="0"/>
        </a:spcAft>
        <a:defRPr sz="2000" b="1">
          <a:solidFill>
            <a:schemeClr val="bg1"/>
          </a:solidFill>
          <a:latin typeface="Arial" charset="0"/>
        </a:defRPr>
      </a:lvl3pPr>
      <a:lvl4pPr algn="l" rtl="0" eaLnBrk="0" fontAlgn="base" hangingPunct="0">
        <a:spcBef>
          <a:spcPct val="0"/>
        </a:spcBef>
        <a:spcAft>
          <a:spcPct val="0"/>
        </a:spcAft>
        <a:defRPr sz="2000" b="1">
          <a:solidFill>
            <a:schemeClr val="bg1"/>
          </a:solidFill>
          <a:latin typeface="Arial" charset="0"/>
        </a:defRPr>
      </a:lvl4pPr>
      <a:lvl5pPr algn="l" rtl="0" eaLnBrk="0" fontAlgn="base" hangingPunct="0">
        <a:spcBef>
          <a:spcPct val="0"/>
        </a:spcBef>
        <a:spcAft>
          <a:spcPct val="0"/>
        </a:spcAft>
        <a:defRPr sz="2000" b="1">
          <a:solidFill>
            <a:schemeClr val="bg1"/>
          </a:solidFill>
          <a:latin typeface="Arial" charset="0"/>
        </a:defRPr>
      </a:lvl5pPr>
      <a:lvl6pPr marL="457200" algn="l" rtl="0" fontAlgn="base">
        <a:spcBef>
          <a:spcPct val="0"/>
        </a:spcBef>
        <a:spcAft>
          <a:spcPct val="0"/>
        </a:spcAft>
        <a:defRPr sz="2000" b="1">
          <a:solidFill>
            <a:schemeClr val="bg1"/>
          </a:solidFill>
          <a:latin typeface="Arial" charset="0"/>
        </a:defRPr>
      </a:lvl6pPr>
      <a:lvl7pPr marL="914400" algn="l" rtl="0" fontAlgn="base">
        <a:spcBef>
          <a:spcPct val="0"/>
        </a:spcBef>
        <a:spcAft>
          <a:spcPct val="0"/>
        </a:spcAft>
        <a:defRPr sz="2000" b="1">
          <a:solidFill>
            <a:schemeClr val="bg1"/>
          </a:solidFill>
          <a:latin typeface="Arial" charset="0"/>
        </a:defRPr>
      </a:lvl7pPr>
      <a:lvl8pPr marL="1371600" algn="l" rtl="0" fontAlgn="base">
        <a:spcBef>
          <a:spcPct val="0"/>
        </a:spcBef>
        <a:spcAft>
          <a:spcPct val="0"/>
        </a:spcAft>
        <a:defRPr sz="2000" b="1">
          <a:solidFill>
            <a:schemeClr val="bg1"/>
          </a:solidFill>
          <a:latin typeface="Arial" charset="0"/>
        </a:defRPr>
      </a:lvl8pPr>
      <a:lvl9pPr marL="1828800" algn="l" rtl="0" fontAlgn="base">
        <a:spcBef>
          <a:spcPct val="0"/>
        </a:spcBef>
        <a:spcAft>
          <a:spcPct val="0"/>
        </a:spcAft>
        <a:defRPr sz="2000" b="1">
          <a:solidFill>
            <a:schemeClr val="bg1"/>
          </a:solidFill>
          <a:latin typeface="Arial" charset="0"/>
        </a:defRPr>
      </a:lvl9pPr>
    </p:titleStyle>
    <p:bodyStyle>
      <a:lvl1pPr marL="228600" indent="-228600" algn="l" rtl="0" eaLnBrk="0" fontAlgn="base" hangingPunct="0">
        <a:spcBef>
          <a:spcPct val="35000"/>
        </a:spcBef>
        <a:spcAft>
          <a:spcPct val="10000"/>
        </a:spcAft>
        <a:buClr>
          <a:srgbClr val="FFE957"/>
        </a:buClr>
        <a:buSzPct val="65000"/>
        <a:buFont typeface="Wingdings" pitchFamily="2" charset="2"/>
        <a:buChar char="è"/>
        <a:defRPr>
          <a:solidFill>
            <a:schemeClr val="bg1"/>
          </a:solidFill>
          <a:latin typeface="+mn-lt"/>
          <a:ea typeface="+mn-ea"/>
          <a:cs typeface="+mn-cs"/>
        </a:defRPr>
      </a:lvl1pPr>
      <a:lvl2pPr marL="685800" indent="-228600" algn="l" rtl="0" eaLnBrk="0" fontAlgn="base" hangingPunct="0">
        <a:spcBef>
          <a:spcPct val="20000"/>
        </a:spcBef>
        <a:spcAft>
          <a:spcPct val="0"/>
        </a:spcAft>
        <a:buClr>
          <a:srgbClr val="FFE957"/>
        </a:buClr>
        <a:buSzPct val="70000"/>
        <a:buChar char="•"/>
        <a:defRPr sz="1600">
          <a:solidFill>
            <a:schemeClr val="bg1"/>
          </a:solidFill>
          <a:latin typeface="+mn-lt"/>
        </a:defRPr>
      </a:lvl2pPr>
      <a:lvl3pPr marL="1143000" indent="-228600" algn="l" rtl="0" eaLnBrk="0" fontAlgn="base" hangingPunct="0">
        <a:spcBef>
          <a:spcPct val="20000"/>
        </a:spcBef>
        <a:spcAft>
          <a:spcPct val="0"/>
        </a:spcAft>
        <a:buClr>
          <a:srgbClr val="FFE957"/>
        </a:buClr>
        <a:buSzPct val="70000"/>
        <a:buChar char="•"/>
        <a:defRPr sz="1600">
          <a:solidFill>
            <a:schemeClr val="bg1"/>
          </a:solidFill>
          <a:latin typeface="+mn-lt"/>
        </a:defRPr>
      </a:lvl3pPr>
      <a:lvl4pPr marL="1600200" indent="-228600" algn="l" rtl="0" eaLnBrk="0" fontAlgn="base" hangingPunct="0">
        <a:spcBef>
          <a:spcPct val="20000"/>
        </a:spcBef>
        <a:spcAft>
          <a:spcPct val="0"/>
        </a:spcAft>
        <a:buClr>
          <a:srgbClr val="FFE957"/>
        </a:buClr>
        <a:buSzPct val="70000"/>
        <a:buChar char="•"/>
        <a:defRPr sz="1600">
          <a:solidFill>
            <a:schemeClr val="bg1"/>
          </a:solidFill>
          <a:latin typeface="+mn-lt"/>
        </a:defRPr>
      </a:lvl4pPr>
      <a:lvl5pPr marL="2057400" indent="-279400" algn="l" rtl="0" eaLnBrk="0" fontAlgn="base" hangingPunct="0">
        <a:spcBef>
          <a:spcPct val="20000"/>
        </a:spcBef>
        <a:spcAft>
          <a:spcPct val="0"/>
        </a:spcAft>
        <a:buClr>
          <a:srgbClr val="FFE957"/>
        </a:buClr>
        <a:buSzPct val="70000"/>
        <a:buChar char="•"/>
        <a:defRPr sz="1600">
          <a:solidFill>
            <a:schemeClr val="bg1"/>
          </a:solidFill>
          <a:latin typeface="+mn-lt"/>
        </a:defRPr>
      </a:lvl5pPr>
      <a:lvl6pPr marL="2514600" indent="-279400" algn="l" rtl="0" fontAlgn="base">
        <a:spcBef>
          <a:spcPct val="20000"/>
        </a:spcBef>
        <a:spcAft>
          <a:spcPct val="0"/>
        </a:spcAft>
        <a:buClr>
          <a:srgbClr val="FFE957"/>
        </a:buClr>
        <a:buSzPct val="70000"/>
        <a:buChar char="•"/>
        <a:defRPr sz="1600">
          <a:solidFill>
            <a:schemeClr val="bg1"/>
          </a:solidFill>
          <a:latin typeface="+mn-lt"/>
        </a:defRPr>
      </a:lvl6pPr>
      <a:lvl7pPr marL="2971800" indent="-279400" algn="l" rtl="0" fontAlgn="base">
        <a:spcBef>
          <a:spcPct val="20000"/>
        </a:spcBef>
        <a:spcAft>
          <a:spcPct val="0"/>
        </a:spcAft>
        <a:buClr>
          <a:srgbClr val="FFE957"/>
        </a:buClr>
        <a:buSzPct val="70000"/>
        <a:buChar char="•"/>
        <a:defRPr sz="1600">
          <a:solidFill>
            <a:schemeClr val="bg1"/>
          </a:solidFill>
          <a:latin typeface="+mn-lt"/>
        </a:defRPr>
      </a:lvl7pPr>
      <a:lvl8pPr marL="3429000" indent="-279400" algn="l" rtl="0" fontAlgn="base">
        <a:spcBef>
          <a:spcPct val="20000"/>
        </a:spcBef>
        <a:spcAft>
          <a:spcPct val="0"/>
        </a:spcAft>
        <a:buClr>
          <a:srgbClr val="FFE957"/>
        </a:buClr>
        <a:buSzPct val="70000"/>
        <a:buChar char="•"/>
        <a:defRPr sz="1600">
          <a:solidFill>
            <a:schemeClr val="bg1"/>
          </a:solidFill>
          <a:latin typeface="+mn-lt"/>
        </a:defRPr>
      </a:lvl8pPr>
      <a:lvl9pPr marL="3886200" indent="-279400" algn="l" rtl="0" fontAlgn="base">
        <a:spcBef>
          <a:spcPct val="20000"/>
        </a:spcBef>
        <a:spcAft>
          <a:spcPct val="0"/>
        </a:spcAft>
        <a:buClr>
          <a:srgbClr val="FFE957"/>
        </a:buClr>
        <a:buSzPct val="70000"/>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Copyright Protected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2DB08B4-982F-4955-8A1B-59C73B7662B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998" r:id="rId1"/>
    <p:sldLayoutId id="2147485000" r:id="rId2"/>
    <p:sldLayoutId id="2147485001" r:id="rId3"/>
  </p:sldLayoutIdLst>
  <p:transition/>
  <p:hf sldNum="0" hd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WBC8\logo\logo5039762_lg.jpg"/>
          <p:cNvPicPr>
            <a:picLocks noChangeAspect="1" noChangeArrowheads="1"/>
          </p:cNvPicPr>
          <p:nvPr/>
        </p:nvPicPr>
        <p:blipFill>
          <a:blip r:embed="rId3" cstate="print"/>
          <a:srcRect/>
          <a:stretch>
            <a:fillRect/>
          </a:stretch>
        </p:blipFill>
        <p:spPr bwMode="auto">
          <a:xfrm>
            <a:off x="1447800" y="152400"/>
            <a:ext cx="6172200" cy="1501775"/>
          </a:xfrm>
          <a:prstGeom prst="rect">
            <a:avLst/>
          </a:prstGeom>
          <a:noFill/>
          <a:ln w="9525">
            <a:noFill/>
            <a:miter lim="800000"/>
            <a:headEnd/>
            <a:tailEnd/>
          </a:ln>
        </p:spPr>
      </p:pic>
      <p:sp>
        <p:nvSpPr>
          <p:cNvPr id="6" name="Rectangle 1"/>
          <p:cNvSpPr>
            <a:spLocks noChangeArrowheads="1"/>
          </p:cNvSpPr>
          <p:nvPr/>
        </p:nvSpPr>
        <p:spPr bwMode="auto">
          <a:xfrm>
            <a:off x="0" y="2514600"/>
            <a:ext cx="9144000" cy="3724096"/>
          </a:xfrm>
          <a:prstGeom prst="rect">
            <a:avLst/>
          </a:prstGeom>
          <a:noFill/>
          <a:ln w="9525">
            <a:noFill/>
            <a:miter lim="800000"/>
            <a:headEnd/>
            <a:tailEnd/>
          </a:ln>
          <a:effectLst/>
        </p:spPr>
        <p:txBody>
          <a:bodyPr>
            <a:spAutoFit/>
          </a:bodyPr>
          <a:lstStyle/>
          <a:p>
            <a:pPr algn="ctr">
              <a:defRPr/>
            </a:pPr>
            <a:r>
              <a:rPr lang="en-US" b="1" dirty="0">
                <a:solidFill>
                  <a:srgbClr val="000000"/>
                </a:solidFill>
                <a:latin typeface="Arial" pitchFamily="34" charset="0"/>
                <a:ea typeface="Times New Roman" pitchFamily="18" charset="0"/>
                <a:cs typeface="Times New Roman" pitchFamily="18" charset="0"/>
              </a:rPr>
              <a:t>PROTECTION PRESENTATION</a:t>
            </a:r>
          </a:p>
          <a:p>
            <a:pPr algn="ctr">
              <a:defRPr/>
            </a:pPr>
            <a:endParaRPr lang="en-US" b="1" dirty="0">
              <a:solidFill>
                <a:srgbClr val="000000"/>
              </a:solidFill>
              <a:latin typeface="Arial" pitchFamily="34" charset="0"/>
              <a:ea typeface="Times New Roman" pitchFamily="18" charset="0"/>
              <a:cs typeface="Times New Roman" pitchFamily="18" charset="0"/>
            </a:endParaRPr>
          </a:p>
          <a:p>
            <a:pPr>
              <a:defRPr/>
            </a:pPr>
            <a:endParaRPr lang="en-US" sz="1000" dirty="0">
              <a:solidFill>
                <a:srgbClr val="000000"/>
              </a:solidFill>
              <a:latin typeface="Arial" pitchFamily="34" charset="0"/>
              <a:ea typeface="Times New Roman" pitchFamily="18" charset="0"/>
              <a:cs typeface="Times New Roman" pitchFamily="18" charset="0"/>
            </a:endParaRPr>
          </a:p>
          <a:p>
            <a:pPr marL="228600">
              <a:defRPr/>
            </a:pPr>
            <a:r>
              <a:rPr lang="en-US" sz="1000" dirty="0">
                <a:solidFill>
                  <a:srgbClr val="000000"/>
                </a:solidFill>
                <a:latin typeface="Arial" pitchFamily="34" charset="0"/>
                <a:ea typeface="Times New Roman" pitchFamily="18" charset="0"/>
                <a:cs typeface="Times New Roman" pitchFamily="18" charset="0"/>
              </a:rPr>
              <a:t>Wealth Building Cornerstones, LLC assumes no liability for the use or misuse of its materials by independent users. Wealth Building Cornerstones, LLC is not party to any agreement between a client and a user of the Wealth Building Cornerstones System, unless such agreement be executed in writing between the client and Wealth Building Cornerstones, LLC. No warranty or assurance of success is made by Wealth Building Cornerstones, LLC to any person and no one is authorized to make such representations on behalf of Wealth Building Cornerstones, LLC. The client accepts full responsibility for his or her own financial decisions and the consequences thereof. All persons are cautioned to seek necessary legal, accounting, insurance and financial services only from firms who are duly licensed and certified under applicable state/provincial and federal laws and regulations. Users of Wealth Building Cornerstones are independent practitioners and are not acting as agents, employees, or representatives of Wealth Building Cornerstones, LLC</a:t>
            </a:r>
            <a:r>
              <a:rPr lang="en-US" sz="1000" dirty="0" smtClean="0">
                <a:solidFill>
                  <a:srgbClr val="000000"/>
                </a:solidFill>
                <a:latin typeface="Arial" pitchFamily="34" charset="0"/>
                <a:ea typeface="Times New Roman" pitchFamily="18" charset="0"/>
                <a:cs typeface="Times New Roman" pitchFamily="18" charset="0"/>
              </a:rPr>
              <a:t>. </a:t>
            </a:r>
            <a:r>
              <a:rPr lang="en-US" sz="1000" dirty="0" smtClean="0"/>
              <a:t>THIS PRESENTATION IS PROVIDED "AS IS," WITH ALL FAULTS, AND WITHOUT WARRANTIES OF ANY KIND.  WEALTH BUILDING CORNERSTONES, LLC EXPRESSLY DISCLAIMS ALL OTHER WARRANTIES, EXPRESS AND IMPLIED.  YOU ACKNOWLEDGE AND AGREE THAT YOUR USE OF THIS PRESENTATION IS AT YOUR OWN RISK.</a:t>
            </a:r>
          </a:p>
          <a:p>
            <a:pPr marL="228600">
              <a:defRPr/>
            </a:pPr>
            <a:endParaRPr lang="en-US" sz="1000" dirty="0">
              <a:solidFill>
                <a:srgbClr val="000000"/>
              </a:solidFill>
              <a:latin typeface="Arial" pitchFamily="34" charset="0"/>
              <a:ea typeface="Times New Roman" pitchFamily="18" charset="0"/>
              <a:cs typeface="Times New Roman" pitchFamily="18" charset="0"/>
            </a:endParaRPr>
          </a:p>
          <a:p>
            <a:pPr marL="228600">
              <a:defRPr/>
            </a:pPr>
            <a:endParaRPr lang="en-US" sz="1000" dirty="0">
              <a:latin typeface="Arial" pitchFamily="34" charset="0"/>
              <a:cs typeface="Arial" pitchFamily="34" charset="0"/>
            </a:endParaRPr>
          </a:p>
          <a:p>
            <a:pPr marL="228600" eaLnBrk="0" hangingPunct="0">
              <a:defRPr/>
            </a:pPr>
            <a:r>
              <a:rPr lang="en-US" sz="1000" dirty="0">
                <a:solidFill>
                  <a:srgbClr val="000000"/>
                </a:solidFill>
                <a:latin typeface="Arial" pitchFamily="34" charset="0"/>
                <a:ea typeface="Times New Roman" pitchFamily="18" charset="0"/>
                <a:cs typeface="Times New Roman" pitchFamily="18" charset="0"/>
              </a:rPr>
              <a:t>Copyright 2011 Wealth Building Cornerstones, LLC. This binder/document contains confidential and proprietary information of Wealth Building Cornerstones, LLC. No part of this document or visual may be reproduced, abstracted, excerpted, transmitted in any form, by any means, electronic, mechanical or photographic, or stored in information systems, except as set forth in writing under a license from Wealth Building Cornerstones, LLC. Any other use is prohibited. Wealth Building Cornerstones, LLC products and services, and the information and materials contained therein or offered therewith, are protected by copyright and intellectual property laws.</a:t>
            </a:r>
            <a:endParaRPr lang="en-US"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p:cNvSpPr>
          <p:nvPr>
            <p:ph type="body" idx="4294967295"/>
          </p:nvPr>
        </p:nvSpPr>
        <p:spPr>
          <a:xfrm>
            <a:off x="0" y="1295400"/>
            <a:ext cx="8229600" cy="5562600"/>
          </a:xfrm>
          <a:noFill/>
        </p:spPr>
        <p:txBody>
          <a:bodyPr tIns="0" bIns="0"/>
          <a:lstStyle/>
          <a:p>
            <a:pPr marL="0" indent="0">
              <a:lnSpc>
                <a:spcPct val="90000"/>
              </a:lnSpc>
              <a:spcBef>
                <a:spcPct val="0"/>
              </a:spcBef>
              <a:buFont typeface="Arial" charset="0"/>
              <a:buNone/>
            </a:pPr>
            <a:endParaRPr lang="en-US" sz="28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p:txBody>
      </p:sp>
      <p:sp>
        <p:nvSpPr>
          <p:cNvPr id="12291" name="Rectangle 2"/>
          <p:cNvSpPr>
            <a:spLocks noGrp="1"/>
          </p:cNvSpPr>
          <p:nvPr>
            <p:ph type="title" idx="4294967295"/>
          </p:nvPr>
        </p:nvSpPr>
        <p:spPr>
          <a:xfrm>
            <a:off x="0" y="274638"/>
            <a:ext cx="8229600" cy="1143000"/>
          </a:xfrm>
        </p:spPr>
        <p:txBody>
          <a:bodyPr/>
          <a:lstStyle/>
          <a:p>
            <a:r>
              <a:rPr lang="en-US" sz="3600" b="1" i="1" u="sng" smtClean="0">
                <a:latin typeface="Calibri" pitchFamily="34" charset="0"/>
              </a:rPr>
              <a:t>PROTECTION </a:t>
            </a:r>
            <a:r>
              <a:rPr lang="en-US" sz="2000" b="1" i="1" u="sng" smtClean="0">
                <a:latin typeface="Calibri" pitchFamily="34" charset="0"/>
              </a:rPr>
              <a:t>(Your Safety Shield)</a:t>
            </a:r>
          </a:p>
        </p:txBody>
      </p:sp>
      <p:sp>
        <p:nvSpPr>
          <p:cNvPr id="5" name="TextBox 4"/>
          <p:cNvSpPr txBox="1"/>
          <p:nvPr/>
        </p:nvSpPr>
        <p:spPr>
          <a:xfrm>
            <a:off x="685800" y="1371600"/>
            <a:ext cx="7620000" cy="3600450"/>
          </a:xfrm>
          <a:prstGeom prst="rect">
            <a:avLst/>
          </a:prstGeom>
          <a:noFill/>
        </p:spPr>
        <p:txBody>
          <a:bodyPr>
            <a:spAutoFit/>
          </a:bodyPr>
          <a:lstStyle/>
          <a:p>
            <a:pPr indent="174625">
              <a:buFont typeface="Arial" pitchFamily="34" charset="0"/>
              <a:buChar char="•"/>
              <a:defRPr/>
            </a:pPr>
            <a:r>
              <a:rPr lang="en-US" sz="2400" b="1" dirty="0" smtClean="0"/>
              <a:t>Property and Liabilities Protection</a:t>
            </a:r>
            <a:r>
              <a:rPr lang="en-US" sz="2400" b="1" dirty="0"/>
              <a:t>:</a:t>
            </a:r>
          </a:p>
          <a:p>
            <a:pPr lvl="2" indent="174625">
              <a:buFont typeface="Wingdings" pitchFamily="2" charset="2"/>
              <a:buChar char="Ø"/>
              <a:defRPr/>
            </a:pPr>
            <a:r>
              <a:rPr lang="en-US" sz="2000" dirty="0" smtClean="0"/>
              <a:t>Umbrella </a:t>
            </a:r>
            <a:r>
              <a:rPr lang="en-US" sz="2000" dirty="0"/>
              <a:t>Insurance</a:t>
            </a:r>
          </a:p>
          <a:p>
            <a:pPr lvl="2" indent="174625">
              <a:buFont typeface="Wingdings" pitchFamily="2" charset="2"/>
              <a:buChar char="Ø"/>
              <a:defRPr/>
            </a:pPr>
            <a:r>
              <a:rPr lang="en-US" sz="2000" dirty="0" smtClean="0"/>
              <a:t>Car </a:t>
            </a:r>
            <a:r>
              <a:rPr lang="en-US" sz="2000" dirty="0"/>
              <a:t>Insurance</a:t>
            </a:r>
          </a:p>
          <a:p>
            <a:pPr lvl="2" indent="174625">
              <a:buFont typeface="Wingdings" pitchFamily="2" charset="2"/>
              <a:buChar char="Ø"/>
              <a:defRPr/>
            </a:pPr>
            <a:r>
              <a:rPr lang="en-US" sz="2000" dirty="0" smtClean="0"/>
              <a:t>Home </a:t>
            </a:r>
            <a:r>
              <a:rPr lang="en-US" sz="2000" dirty="0"/>
              <a:t>Insurance</a:t>
            </a:r>
          </a:p>
          <a:p>
            <a:pPr lvl="2" indent="174625">
              <a:buFont typeface="Wingdings" pitchFamily="2" charset="2"/>
              <a:buChar char="Ø"/>
              <a:defRPr/>
            </a:pPr>
            <a:endParaRPr lang="en-US" sz="2400" dirty="0"/>
          </a:p>
          <a:p>
            <a:pPr marL="174625" lvl="2">
              <a:defRPr/>
            </a:pPr>
            <a:r>
              <a:rPr lang="en-US" sz="2400" dirty="0"/>
              <a:t>Guideline: Insure your economic worth. At a minimum talk with your property casualty agent about having a $1,000,000 umbrella policy covering uninsured/underinsured motorist coverage (if applicable).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type="body" idx="4294967295"/>
          </p:nvPr>
        </p:nvSpPr>
        <p:spPr>
          <a:xfrm>
            <a:off x="0" y="1295400"/>
            <a:ext cx="8229600" cy="5562600"/>
          </a:xfrm>
          <a:noFill/>
        </p:spPr>
        <p:txBody>
          <a:bodyPr tIns="0" bIns="0"/>
          <a:lstStyle/>
          <a:p>
            <a:pPr marL="0" indent="0">
              <a:lnSpc>
                <a:spcPct val="90000"/>
              </a:lnSpc>
              <a:spcBef>
                <a:spcPct val="0"/>
              </a:spcBef>
              <a:buFont typeface="Arial" charset="0"/>
              <a:buNone/>
            </a:pPr>
            <a:endParaRPr lang="en-US" sz="28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p:txBody>
      </p:sp>
      <p:sp>
        <p:nvSpPr>
          <p:cNvPr id="18435" name="Rectangle 2"/>
          <p:cNvSpPr>
            <a:spLocks noGrp="1"/>
          </p:cNvSpPr>
          <p:nvPr>
            <p:ph type="title" idx="4294967295"/>
          </p:nvPr>
        </p:nvSpPr>
        <p:spPr>
          <a:xfrm>
            <a:off x="0" y="274638"/>
            <a:ext cx="8229600" cy="1143000"/>
          </a:xfrm>
        </p:spPr>
        <p:txBody>
          <a:bodyPr/>
          <a:lstStyle/>
          <a:p>
            <a:r>
              <a:rPr lang="en-US" sz="3600" b="1" i="1" u="sng" smtClean="0">
                <a:latin typeface="Calibri" pitchFamily="34" charset="0"/>
              </a:rPr>
              <a:t>PROTECTION </a:t>
            </a:r>
            <a:r>
              <a:rPr lang="en-US" sz="2000" b="1" i="1" u="sng" smtClean="0">
                <a:latin typeface="Calibri" pitchFamily="34" charset="0"/>
              </a:rPr>
              <a:t>(Your Safety Shield)</a:t>
            </a:r>
          </a:p>
        </p:txBody>
      </p:sp>
      <p:sp>
        <p:nvSpPr>
          <p:cNvPr id="18436" name="TextBox 4"/>
          <p:cNvSpPr txBox="1">
            <a:spLocks noChangeArrowheads="1"/>
          </p:cNvSpPr>
          <p:nvPr/>
        </p:nvSpPr>
        <p:spPr bwMode="auto">
          <a:xfrm>
            <a:off x="685800" y="1371600"/>
            <a:ext cx="7620000" cy="3046413"/>
          </a:xfrm>
          <a:prstGeom prst="rect">
            <a:avLst/>
          </a:prstGeom>
          <a:noFill/>
          <a:ln w="9525">
            <a:noFill/>
            <a:miter lim="800000"/>
            <a:headEnd/>
            <a:tailEnd/>
          </a:ln>
        </p:spPr>
        <p:txBody>
          <a:bodyPr>
            <a:spAutoFit/>
          </a:bodyPr>
          <a:lstStyle/>
          <a:p>
            <a:pPr indent="174625">
              <a:buFont typeface="Arial" charset="0"/>
              <a:buChar char="•"/>
            </a:pPr>
            <a:r>
              <a:rPr lang="en-US" sz="2400" b="1"/>
              <a:t>Final Affairs Protection:</a:t>
            </a:r>
          </a:p>
          <a:p>
            <a:pPr indent="174625">
              <a:buFont typeface="Arial" charset="0"/>
              <a:buChar char="•"/>
            </a:pPr>
            <a:endParaRPr lang="en-US" sz="2400"/>
          </a:p>
          <a:p>
            <a:pPr lvl="2" indent="174625">
              <a:buFont typeface="Wingdings" pitchFamily="2" charset="2"/>
              <a:buChar char="Ø"/>
            </a:pPr>
            <a:r>
              <a:rPr lang="en-US" sz="2000"/>
              <a:t>Have up to date Wills and Trusts:</a:t>
            </a:r>
          </a:p>
          <a:p>
            <a:pPr lvl="4" indent="174625"/>
            <a:r>
              <a:rPr lang="en-US" sz="2000"/>
              <a:t>- Guardians for minor children</a:t>
            </a:r>
          </a:p>
          <a:p>
            <a:pPr lvl="4" indent="174625"/>
            <a:r>
              <a:rPr lang="en-US" sz="2000"/>
              <a:t>- Powers of Attorney</a:t>
            </a:r>
          </a:p>
          <a:p>
            <a:pPr lvl="4" indent="174625"/>
            <a:r>
              <a:rPr lang="en-US" sz="2000"/>
              <a:t>- Testamentary Trust for children</a:t>
            </a:r>
          </a:p>
          <a:p>
            <a:pPr lvl="4" indent="174625"/>
            <a:r>
              <a:rPr lang="en-US" sz="2000"/>
              <a:t>- Estate Planning Trusts, Etc.</a:t>
            </a:r>
          </a:p>
          <a:p>
            <a:pPr lvl="3" indent="174625">
              <a:buFont typeface="Wingdings" pitchFamily="2" charset="2"/>
              <a:buChar char="Ø"/>
            </a:pPr>
            <a:endParaRPr lang="en-US" sz="2000"/>
          </a:p>
          <a:p>
            <a:pPr lvl="2" indent="174625">
              <a:buFont typeface="Wingdings" pitchFamily="2" charset="2"/>
              <a:buChar char="Ø"/>
            </a:pPr>
            <a:endParaRPr lang="en-US" sz="24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p:cNvSpPr>
          <p:nvPr>
            <p:ph type="body" idx="4294967295"/>
          </p:nvPr>
        </p:nvSpPr>
        <p:spPr>
          <a:xfrm>
            <a:off x="0" y="1295400"/>
            <a:ext cx="8229600" cy="5562600"/>
          </a:xfrm>
          <a:noFill/>
        </p:spPr>
        <p:txBody>
          <a:bodyPr tIns="0" bIns="0"/>
          <a:lstStyle/>
          <a:p>
            <a:pPr marL="0" indent="0">
              <a:lnSpc>
                <a:spcPct val="90000"/>
              </a:lnSpc>
              <a:spcBef>
                <a:spcPct val="0"/>
              </a:spcBef>
              <a:buFont typeface="Arial" charset="0"/>
              <a:buNone/>
            </a:pPr>
            <a:endParaRPr lang="en-US" sz="28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p:txBody>
      </p:sp>
      <p:sp>
        <p:nvSpPr>
          <p:cNvPr id="8195" name="Rectangle 2"/>
          <p:cNvSpPr>
            <a:spLocks noGrp="1"/>
          </p:cNvSpPr>
          <p:nvPr>
            <p:ph type="title" idx="4294967295"/>
          </p:nvPr>
        </p:nvSpPr>
        <p:spPr>
          <a:xfrm>
            <a:off x="0" y="274638"/>
            <a:ext cx="9144000" cy="1143000"/>
          </a:xfrm>
        </p:spPr>
        <p:txBody>
          <a:bodyPr/>
          <a:lstStyle/>
          <a:p>
            <a:r>
              <a:rPr lang="en-US" sz="3600" b="1" i="1" u="sng" smtClean="0">
                <a:latin typeface="Calibri" pitchFamily="34" charset="0"/>
              </a:rPr>
              <a:t>PROTECTION </a:t>
            </a:r>
            <a:r>
              <a:rPr lang="en-US" sz="2000" b="1" i="1" u="sng" smtClean="0">
                <a:latin typeface="Calibri" pitchFamily="34" charset="0"/>
              </a:rPr>
              <a:t>(Your Safety Shield)</a:t>
            </a:r>
          </a:p>
        </p:txBody>
      </p:sp>
      <p:pic>
        <p:nvPicPr>
          <p:cNvPr id="8196" name="Picture 5" descr="C:\Documents and Settings\jeffs\Desktop\WBC Pictures\shield.jpg"/>
          <p:cNvPicPr>
            <a:picLocks noChangeAspect="1" noChangeArrowheads="1"/>
          </p:cNvPicPr>
          <p:nvPr/>
        </p:nvPicPr>
        <p:blipFill>
          <a:blip r:embed="rId3" cstate="print"/>
          <a:srcRect/>
          <a:stretch>
            <a:fillRect/>
          </a:stretch>
        </p:blipFill>
        <p:spPr bwMode="auto">
          <a:xfrm>
            <a:off x="3733800" y="1371600"/>
            <a:ext cx="1676400" cy="213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p:cNvSpPr>
          <p:nvPr>
            <p:ph type="body" idx="4294967295"/>
          </p:nvPr>
        </p:nvSpPr>
        <p:spPr>
          <a:xfrm>
            <a:off x="0" y="1295400"/>
            <a:ext cx="8229600" cy="5562600"/>
          </a:xfrm>
          <a:noFill/>
        </p:spPr>
        <p:txBody>
          <a:bodyPr tIns="0" bIns="0"/>
          <a:lstStyle/>
          <a:p>
            <a:pPr marL="0" indent="0">
              <a:lnSpc>
                <a:spcPct val="90000"/>
              </a:lnSpc>
              <a:spcBef>
                <a:spcPct val="0"/>
              </a:spcBef>
              <a:buFont typeface="Arial" charset="0"/>
              <a:buNone/>
            </a:pPr>
            <a:endParaRPr lang="en-US" sz="28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p:txBody>
      </p:sp>
      <p:sp>
        <p:nvSpPr>
          <p:cNvPr id="9219" name="Rectangle 2"/>
          <p:cNvSpPr>
            <a:spLocks noGrp="1"/>
          </p:cNvSpPr>
          <p:nvPr>
            <p:ph type="title" idx="4294967295"/>
          </p:nvPr>
        </p:nvSpPr>
        <p:spPr>
          <a:xfrm>
            <a:off x="0" y="274638"/>
            <a:ext cx="9144000" cy="1143000"/>
          </a:xfrm>
        </p:spPr>
        <p:txBody>
          <a:bodyPr/>
          <a:lstStyle/>
          <a:p>
            <a:r>
              <a:rPr lang="en-US" sz="3600" b="1" i="1" u="sng" smtClean="0">
                <a:latin typeface="Calibri" pitchFamily="34" charset="0"/>
              </a:rPr>
              <a:t>PROTECTION </a:t>
            </a:r>
            <a:r>
              <a:rPr lang="en-US" sz="2000" b="1" i="1" u="sng" smtClean="0">
                <a:latin typeface="Calibri" pitchFamily="34" charset="0"/>
              </a:rPr>
              <a:t>(Your Safety Shield)</a:t>
            </a:r>
          </a:p>
        </p:txBody>
      </p:sp>
      <p:sp>
        <p:nvSpPr>
          <p:cNvPr id="9220" name="TextBox 7"/>
          <p:cNvSpPr txBox="1">
            <a:spLocks noChangeArrowheads="1"/>
          </p:cNvSpPr>
          <p:nvPr/>
        </p:nvSpPr>
        <p:spPr bwMode="auto">
          <a:xfrm>
            <a:off x="1676400" y="1600200"/>
            <a:ext cx="1447800" cy="1570038"/>
          </a:xfrm>
          <a:prstGeom prst="rect">
            <a:avLst/>
          </a:prstGeom>
          <a:noFill/>
          <a:ln w="9525">
            <a:noFill/>
            <a:miter lim="800000"/>
            <a:headEnd/>
            <a:tailEnd/>
          </a:ln>
        </p:spPr>
        <p:txBody>
          <a:bodyPr>
            <a:spAutoFit/>
          </a:bodyPr>
          <a:lstStyle/>
          <a:p>
            <a:pPr algn="r"/>
            <a:r>
              <a:rPr lang="en-US" sz="1200" i="1"/>
              <a:t>Loss of Income</a:t>
            </a:r>
          </a:p>
          <a:p>
            <a:pPr algn="r"/>
            <a:r>
              <a:rPr lang="en-US" sz="1200" i="1"/>
              <a:t>Sickness</a:t>
            </a:r>
          </a:p>
          <a:p>
            <a:pPr algn="r"/>
            <a:r>
              <a:rPr lang="en-US" sz="1200" i="1"/>
              <a:t>Disability</a:t>
            </a:r>
          </a:p>
          <a:p>
            <a:pPr algn="r"/>
            <a:r>
              <a:rPr lang="en-US" sz="1200" i="1"/>
              <a:t>Premature Death</a:t>
            </a:r>
          </a:p>
          <a:p>
            <a:pPr algn="r"/>
            <a:r>
              <a:rPr lang="en-US" sz="1200" i="1"/>
              <a:t>Home Damage</a:t>
            </a:r>
          </a:p>
          <a:p>
            <a:pPr algn="r"/>
            <a:endParaRPr lang="en-US" sz="1200" i="1"/>
          </a:p>
          <a:p>
            <a:pPr algn="r"/>
            <a:endParaRPr lang="en-US" sz="1200" i="1"/>
          </a:p>
          <a:p>
            <a:pPr algn="r"/>
            <a:endParaRPr lang="en-US" sz="1200"/>
          </a:p>
        </p:txBody>
      </p:sp>
      <p:cxnSp>
        <p:nvCxnSpPr>
          <p:cNvPr id="7" name="Straight Arrow Connector 6"/>
          <p:cNvCxnSpPr/>
          <p:nvPr/>
        </p:nvCxnSpPr>
        <p:spPr>
          <a:xfrm>
            <a:off x="3124200" y="1828800"/>
            <a:ext cx="536575" cy="44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780000" flipV="1">
            <a:off x="3125788" y="1963738"/>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780000" flipV="1">
            <a:off x="3125788" y="2116138"/>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780000" flipV="1">
            <a:off x="3125788" y="2268538"/>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780000" flipV="1">
            <a:off x="3125788" y="2420938"/>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26" name="TextBox 8"/>
          <p:cNvSpPr txBox="1">
            <a:spLocks noChangeArrowheads="1"/>
          </p:cNvSpPr>
          <p:nvPr/>
        </p:nvSpPr>
        <p:spPr bwMode="auto">
          <a:xfrm>
            <a:off x="5943600" y="1600200"/>
            <a:ext cx="2286000" cy="1200150"/>
          </a:xfrm>
          <a:prstGeom prst="rect">
            <a:avLst/>
          </a:prstGeom>
          <a:noFill/>
          <a:ln w="9525">
            <a:noFill/>
            <a:miter lim="800000"/>
            <a:headEnd/>
            <a:tailEnd/>
          </a:ln>
        </p:spPr>
        <p:txBody>
          <a:bodyPr>
            <a:spAutoFit/>
          </a:bodyPr>
          <a:lstStyle/>
          <a:p>
            <a:r>
              <a:rPr lang="en-US" sz="1200" i="1"/>
              <a:t>Car Accident Lawsuit</a:t>
            </a:r>
          </a:p>
          <a:p>
            <a:r>
              <a:rPr lang="en-US" sz="1200" i="1"/>
              <a:t>Liability Lawsuit</a:t>
            </a:r>
          </a:p>
          <a:p>
            <a:r>
              <a:rPr lang="en-US" sz="1200" i="1"/>
              <a:t>Negligence Lawsuit</a:t>
            </a:r>
          </a:p>
          <a:p>
            <a:r>
              <a:rPr lang="en-US" sz="1200" i="1"/>
              <a:t>Car Damage</a:t>
            </a:r>
          </a:p>
          <a:p>
            <a:r>
              <a:rPr lang="en-US" sz="1200" i="1"/>
              <a:t>Bodily Injury</a:t>
            </a:r>
          </a:p>
          <a:p>
            <a:endParaRPr lang="en-US" sz="1200"/>
          </a:p>
        </p:txBody>
      </p:sp>
      <p:cxnSp>
        <p:nvCxnSpPr>
          <p:cNvPr id="24" name="Straight Arrow Connector 23"/>
          <p:cNvCxnSpPr/>
          <p:nvPr/>
        </p:nvCxnSpPr>
        <p:spPr>
          <a:xfrm rot="10800000" flipV="1">
            <a:off x="5410200" y="18288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5410200" y="19812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flipV="1">
            <a:off x="5410200" y="2133600"/>
            <a:ext cx="533400" cy="92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5410200" y="22860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5410200" y="24384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232" name="Picture 16" descr="C:\Documents and Settings\jeffs\Desktop\WBC Pictures\shield.jpg"/>
          <p:cNvPicPr>
            <a:picLocks noChangeAspect="1" noChangeArrowheads="1"/>
          </p:cNvPicPr>
          <p:nvPr/>
        </p:nvPicPr>
        <p:blipFill>
          <a:blip r:embed="rId3" cstate="print"/>
          <a:srcRect/>
          <a:stretch>
            <a:fillRect/>
          </a:stretch>
        </p:blipFill>
        <p:spPr bwMode="auto">
          <a:xfrm>
            <a:off x="3733800" y="1371600"/>
            <a:ext cx="1676400" cy="213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p:cNvSpPr>
          <p:nvPr>
            <p:ph type="body" idx="4294967295"/>
          </p:nvPr>
        </p:nvSpPr>
        <p:spPr>
          <a:xfrm>
            <a:off x="0" y="1295400"/>
            <a:ext cx="8229600" cy="5562600"/>
          </a:xfrm>
          <a:noFill/>
        </p:spPr>
        <p:txBody>
          <a:bodyPr tIns="0" bIns="0"/>
          <a:lstStyle/>
          <a:p>
            <a:pPr marL="0" indent="0">
              <a:lnSpc>
                <a:spcPct val="90000"/>
              </a:lnSpc>
              <a:spcBef>
                <a:spcPct val="0"/>
              </a:spcBef>
              <a:buFont typeface="Arial" charset="0"/>
              <a:buNone/>
            </a:pPr>
            <a:endParaRPr lang="en-US" sz="2800" b="1" dirty="0" smtClean="0">
              <a:latin typeface="Calibri" pitchFamily="34" charset="0"/>
            </a:endParaRPr>
          </a:p>
          <a:p>
            <a:pPr marL="0" indent="0">
              <a:lnSpc>
                <a:spcPct val="90000"/>
              </a:lnSpc>
              <a:spcBef>
                <a:spcPct val="0"/>
              </a:spcBef>
              <a:buFont typeface="Arial" charset="0"/>
              <a:buNone/>
            </a:pPr>
            <a:endParaRPr lang="en-US" sz="2400" b="1" dirty="0" smtClean="0">
              <a:latin typeface="Calibri" pitchFamily="34" charset="0"/>
            </a:endParaRPr>
          </a:p>
          <a:p>
            <a:pPr marL="0" indent="0">
              <a:lnSpc>
                <a:spcPct val="90000"/>
              </a:lnSpc>
              <a:spcBef>
                <a:spcPct val="0"/>
              </a:spcBef>
              <a:buFont typeface="Arial" charset="0"/>
              <a:buNone/>
            </a:pPr>
            <a:r>
              <a:rPr lang="en-US" sz="2400" b="1" dirty="0" smtClean="0">
                <a:latin typeface="Calibri" pitchFamily="34" charset="0"/>
              </a:rPr>
              <a:t>	</a:t>
            </a:r>
          </a:p>
          <a:p>
            <a:pPr marL="0" indent="0">
              <a:lnSpc>
                <a:spcPct val="90000"/>
              </a:lnSpc>
              <a:spcBef>
                <a:spcPct val="0"/>
              </a:spcBef>
              <a:buFont typeface="Arial" charset="0"/>
              <a:buNone/>
            </a:pPr>
            <a:endParaRPr lang="en-US" sz="2400" b="1" dirty="0" smtClean="0">
              <a:latin typeface="Calibri" pitchFamily="34" charset="0"/>
            </a:endParaRPr>
          </a:p>
          <a:p>
            <a:pPr marL="0" indent="0">
              <a:lnSpc>
                <a:spcPct val="90000"/>
              </a:lnSpc>
              <a:spcBef>
                <a:spcPct val="0"/>
              </a:spcBef>
              <a:buFont typeface="Arial" charset="0"/>
              <a:buNone/>
            </a:pPr>
            <a:endParaRPr lang="en-US" sz="2400" b="1" dirty="0" smtClean="0">
              <a:latin typeface="Calibri" pitchFamily="34" charset="0"/>
            </a:endParaRPr>
          </a:p>
          <a:p>
            <a:pPr marL="0" indent="0">
              <a:lnSpc>
                <a:spcPct val="90000"/>
              </a:lnSpc>
              <a:spcBef>
                <a:spcPct val="0"/>
              </a:spcBef>
              <a:buFont typeface="Arial" charset="0"/>
              <a:buNone/>
            </a:pPr>
            <a:endParaRPr lang="en-US" sz="2400" b="1" dirty="0" smtClean="0">
              <a:latin typeface="Calibri" pitchFamily="34" charset="0"/>
            </a:endParaRPr>
          </a:p>
          <a:p>
            <a:pPr marL="0" indent="0">
              <a:lnSpc>
                <a:spcPct val="90000"/>
              </a:lnSpc>
              <a:spcBef>
                <a:spcPct val="0"/>
              </a:spcBef>
              <a:buFont typeface="Arial" charset="0"/>
              <a:buNone/>
            </a:pPr>
            <a:endParaRPr lang="en-US" sz="2400" b="1" dirty="0" smtClean="0">
              <a:latin typeface="Calibri" pitchFamily="34" charset="0"/>
            </a:endParaRPr>
          </a:p>
          <a:p>
            <a:pPr marL="0" indent="0">
              <a:lnSpc>
                <a:spcPct val="90000"/>
              </a:lnSpc>
              <a:spcBef>
                <a:spcPct val="0"/>
              </a:spcBef>
              <a:buFont typeface="Arial" charset="0"/>
              <a:buNone/>
            </a:pPr>
            <a:r>
              <a:rPr lang="en-US" sz="2400" b="1" dirty="0" smtClean="0">
                <a:latin typeface="Calibri" pitchFamily="34" charset="0"/>
              </a:rPr>
              <a:t> 	</a:t>
            </a:r>
          </a:p>
        </p:txBody>
      </p:sp>
      <p:sp>
        <p:nvSpPr>
          <p:cNvPr id="10243" name="Rectangle 2"/>
          <p:cNvSpPr>
            <a:spLocks noGrp="1"/>
          </p:cNvSpPr>
          <p:nvPr>
            <p:ph type="title" idx="4294967295"/>
          </p:nvPr>
        </p:nvSpPr>
        <p:spPr>
          <a:xfrm>
            <a:off x="0" y="274638"/>
            <a:ext cx="9144000" cy="1143000"/>
          </a:xfrm>
        </p:spPr>
        <p:txBody>
          <a:bodyPr/>
          <a:lstStyle/>
          <a:p>
            <a:r>
              <a:rPr lang="en-US" sz="3600" b="1" i="1" u="sng" smtClean="0">
                <a:latin typeface="Calibri" pitchFamily="34" charset="0"/>
              </a:rPr>
              <a:t>PROTECTION </a:t>
            </a:r>
            <a:r>
              <a:rPr lang="en-US" sz="2000" b="1" i="1" u="sng" smtClean="0">
                <a:latin typeface="Calibri" pitchFamily="34" charset="0"/>
              </a:rPr>
              <a:t>(Your Safety Shield)</a:t>
            </a:r>
          </a:p>
        </p:txBody>
      </p:sp>
      <p:sp>
        <p:nvSpPr>
          <p:cNvPr id="10244" name="TextBox 7"/>
          <p:cNvSpPr txBox="1">
            <a:spLocks noChangeArrowheads="1"/>
          </p:cNvSpPr>
          <p:nvPr/>
        </p:nvSpPr>
        <p:spPr bwMode="auto">
          <a:xfrm>
            <a:off x="1676400" y="1600200"/>
            <a:ext cx="1447800" cy="1570038"/>
          </a:xfrm>
          <a:prstGeom prst="rect">
            <a:avLst/>
          </a:prstGeom>
          <a:noFill/>
          <a:ln w="9525">
            <a:noFill/>
            <a:miter lim="800000"/>
            <a:headEnd/>
            <a:tailEnd/>
          </a:ln>
        </p:spPr>
        <p:txBody>
          <a:bodyPr>
            <a:spAutoFit/>
          </a:bodyPr>
          <a:lstStyle/>
          <a:p>
            <a:pPr algn="r"/>
            <a:r>
              <a:rPr lang="en-US" sz="1200" i="1"/>
              <a:t>Loss of Income</a:t>
            </a:r>
          </a:p>
          <a:p>
            <a:pPr algn="r"/>
            <a:r>
              <a:rPr lang="en-US" sz="1200" i="1"/>
              <a:t>Sickness</a:t>
            </a:r>
          </a:p>
          <a:p>
            <a:pPr algn="r"/>
            <a:r>
              <a:rPr lang="en-US" sz="1200" i="1"/>
              <a:t>Disability</a:t>
            </a:r>
          </a:p>
          <a:p>
            <a:pPr algn="r"/>
            <a:r>
              <a:rPr lang="en-US" sz="1200" i="1"/>
              <a:t>Premature Death</a:t>
            </a:r>
          </a:p>
          <a:p>
            <a:pPr algn="r"/>
            <a:r>
              <a:rPr lang="en-US" sz="1200" i="1"/>
              <a:t>Home Damage</a:t>
            </a:r>
          </a:p>
          <a:p>
            <a:pPr algn="r"/>
            <a:endParaRPr lang="en-US" sz="1200" i="1"/>
          </a:p>
          <a:p>
            <a:pPr algn="r"/>
            <a:endParaRPr lang="en-US" sz="1200" i="1"/>
          </a:p>
          <a:p>
            <a:pPr algn="r"/>
            <a:endParaRPr lang="en-US" sz="1200"/>
          </a:p>
        </p:txBody>
      </p:sp>
      <p:cxnSp>
        <p:nvCxnSpPr>
          <p:cNvPr id="7" name="Straight Arrow Connector 6"/>
          <p:cNvCxnSpPr/>
          <p:nvPr/>
        </p:nvCxnSpPr>
        <p:spPr>
          <a:xfrm>
            <a:off x="3124200" y="1828800"/>
            <a:ext cx="536575" cy="44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780000" flipV="1">
            <a:off x="3125788" y="1963738"/>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780000" flipV="1">
            <a:off x="3125788" y="2116138"/>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780000" flipV="1">
            <a:off x="3125788" y="2268538"/>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780000" flipV="1">
            <a:off x="3125788" y="2420938"/>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8"/>
          <p:cNvSpPr txBox="1">
            <a:spLocks noChangeArrowheads="1"/>
          </p:cNvSpPr>
          <p:nvPr/>
        </p:nvSpPr>
        <p:spPr bwMode="auto">
          <a:xfrm>
            <a:off x="5943600" y="1600200"/>
            <a:ext cx="2286000" cy="1200150"/>
          </a:xfrm>
          <a:prstGeom prst="rect">
            <a:avLst/>
          </a:prstGeom>
          <a:noFill/>
          <a:ln w="9525">
            <a:noFill/>
            <a:miter lim="800000"/>
            <a:headEnd/>
            <a:tailEnd/>
          </a:ln>
        </p:spPr>
        <p:txBody>
          <a:bodyPr>
            <a:spAutoFit/>
          </a:bodyPr>
          <a:lstStyle/>
          <a:p>
            <a:r>
              <a:rPr lang="en-US" sz="1200" i="1"/>
              <a:t>Car Accident Lawsuit</a:t>
            </a:r>
          </a:p>
          <a:p>
            <a:r>
              <a:rPr lang="en-US" sz="1200" i="1"/>
              <a:t>Liability Lawsuit</a:t>
            </a:r>
          </a:p>
          <a:p>
            <a:r>
              <a:rPr lang="en-US" sz="1200" i="1"/>
              <a:t>Negligence Lawsuit</a:t>
            </a:r>
          </a:p>
          <a:p>
            <a:r>
              <a:rPr lang="en-US" sz="1200" i="1"/>
              <a:t>Car Damage</a:t>
            </a:r>
          </a:p>
          <a:p>
            <a:r>
              <a:rPr lang="en-US" sz="1200" i="1"/>
              <a:t>Bodily Injury</a:t>
            </a:r>
          </a:p>
          <a:p>
            <a:endParaRPr lang="en-US" sz="1200"/>
          </a:p>
        </p:txBody>
      </p:sp>
      <p:cxnSp>
        <p:nvCxnSpPr>
          <p:cNvPr id="24" name="Straight Arrow Connector 23"/>
          <p:cNvCxnSpPr/>
          <p:nvPr/>
        </p:nvCxnSpPr>
        <p:spPr>
          <a:xfrm rot="10800000" flipV="1">
            <a:off x="5410200" y="18288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5410200" y="19812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flipV="1">
            <a:off x="5410200" y="2133600"/>
            <a:ext cx="533400" cy="92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5410200" y="22860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5410200" y="2438400"/>
            <a:ext cx="5334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56" name="TextBox 8"/>
          <p:cNvSpPr txBox="1">
            <a:spLocks noChangeArrowheads="1"/>
          </p:cNvSpPr>
          <p:nvPr/>
        </p:nvSpPr>
        <p:spPr bwMode="auto">
          <a:xfrm>
            <a:off x="0" y="3581400"/>
            <a:ext cx="9144000" cy="1200150"/>
          </a:xfrm>
          <a:prstGeom prst="rect">
            <a:avLst/>
          </a:prstGeom>
          <a:noFill/>
          <a:ln w="9525">
            <a:noFill/>
            <a:miter lim="800000"/>
            <a:headEnd/>
            <a:tailEnd/>
          </a:ln>
        </p:spPr>
        <p:txBody>
          <a:bodyPr>
            <a:spAutoFit/>
          </a:bodyPr>
          <a:lstStyle/>
          <a:p>
            <a:pPr marL="2797175" indent="174625">
              <a:buFont typeface="Arial" charset="0"/>
              <a:buChar char="•"/>
            </a:pPr>
            <a:r>
              <a:rPr lang="en-US" sz="2400" dirty="0" smtClean="0"/>
              <a:t>Income</a:t>
            </a:r>
            <a:endParaRPr lang="en-US" sz="2400" dirty="0"/>
          </a:p>
          <a:p>
            <a:pPr marL="2797175" indent="174625">
              <a:buFont typeface="Arial" charset="0"/>
              <a:buChar char="•"/>
            </a:pPr>
            <a:r>
              <a:rPr lang="en-US" sz="2400" dirty="0" smtClean="0"/>
              <a:t>Property and Liabilities</a:t>
            </a:r>
            <a:endParaRPr lang="en-US" sz="2400" dirty="0"/>
          </a:p>
          <a:p>
            <a:pPr marL="2797175" indent="174625">
              <a:buFont typeface="Arial" charset="0"/>
              <a:buChar char="•"/>
            </a:pPr>
            <a:r>
              <a:rPr lang="en-US" sz="2400" dirty="0"/>
              <a:t>Final Affairs</a:t>
            </a:r>
          </a:p>
        </p:txBody>
      </p:sp>
      <p:pic>
        <p:nvPicPr>
          <p:cNvPr id="10257" name="Picture 17" descr="C:\Documents and Settings\jeffs\Desktop\WBC Pictures\shield.jpg"/>
          <p:cNvPicPr>
            <a:picLocks noChangeAspect="1" noChangeArrowheads="1"/>
          </p:cNvPicPr>
          <p:nvPr/>
        </p:nvPicPr>
        <p:blipFill>
          <a:blip r:embed="rId3" cstate="print"/>
          <a:srcRect/>
          <a:stretch>
            <a:fillRect/>
          </a:stretch>
        </p:blipFill>
        <p:spPr bwMode="auto">
          <a:xfrm>
            <a:off x="3733800" y="1371600"/>
            <a:ext cx="1676400" cy="213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0" y="1295400"/>
            <a:ext cx="8229600" cy="5562600"/>
          </a:xfrm>
          <a:noFill/>
        </p:spPr>
        <p:txBody>
          <a:bodyPr tIns="0" bIns="0"/>
          <a:lstStyle/>
          <a:p>
            <a:pPr marL="0" indent="0">
              <a:lnSpc>
                <a:spcPct val="90000"/>
              </a:lnSpc>
              <a:spcBef>
                <a:spcPct val="0"/>
              </a:spcBef>
              <a:buFont typeface="Arial" charset="0"/>
              <a:buNone/>
            </a:pPr>
            <a:endParaRPr lang="en-US" sz="28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p:txBody>
      </p:sp>
      <p:sp>
        <p:nvSpPr>
          <p:cNvPr id="13315" name="Rectangle 2"/>
          <p:cNvSpPr>
            <a:spLocks noGrp="1"/>
          </p:cNvSpPr>
          <p:nvPr>
            <p:ph type="title" idx="4294967295"/>
          </p:nvPr>
        </p:nvSpPr>
        <p:spPr>
          <a:xfrm>
            <a:off x="0" y="274638"/>
            <a:ext cx="8229600" cy="1143000"/>
          </a:xfrm>
        </p:spPr>
        <p:txBody>
          <a:bodyPr/>
          <a:lstStyle/>
          <a:p>
            <a:r>
              <a:rPr lang="en-US" sz="3600" b="1" i="1" u="sng" smtClean="0">
                <a:latin typeface="Calibri" pitchFamily="34" charset="0"/>
              </a:rPr>
              <a:t>PROTECTION </a:t>
            </a:r>
            <a:r>
              <a:rPr lang="en-US" sz="2000" b="1" i="1" u="sng" smtClean="0">
                <a:latin typeface="Calibri" pitchFamily="34" charset="0"/>
              </a:rPr>
              <a:t>(Your Safety Shield)</a:t>
            </a:r>
          </a:p>
        </p:txBody>
      </p:sp>
      <p:sp>
        <p:nvSpPr>
          <p:cNvPr id="8195" name="TextBox 4"/>
          <p:cNvSpPr txBox="1">
            <a:spLocks noChangeArrowheads="1"/>
          </p:cNvSpPr>
          <p:nvPr/>
        </p:nvSpPr>
        <p:spPr bwMode="auto">
          <a:xfrm>
            <a:off x="685800" y="1371600"/>
            <a:ext cx="7620000" cy="2492375"/>
          </a:xfrm>
          <a:prstGeom prst="rect">
            <a:avLst/>
          </a:prstGeom>
          <a:noFill/>
          <a:ln w="9525">
            <a:noFill/>
            <a:miter lim="800000"/>
            <a:headEnd/>
            <a:tailEnd/>
          </a:ln>
        </p:spPr>
        <p:txBody>
          <a:bodyPr>
            <a:spAutoFit/>
          </a:bodyPr>
          <a:lstStyle/>
          <a:p>
            <a:pPr marL="174625" indent="-174625">
              <a:buFont typeface="Arial" charset="0"/>
              <a:buChar char="•"/>
              <a:defRPr/>
            </a:pPr>
            <a:r>
              <a:rPr lang="en-US" sz="2400" b="1" dirty="0"/>
              <a:t>Income Protection: </a:t>
            </a:r>
            <a:r>
              <a:rPr lang="en-US" sz="2400" dirty="0"/>
              <a:t>Your income drives everything, </a:t>
            </a:r>
            <a:r>
              <a:rPr lang="en-US" sz="2400" u="sng" dirty="0"/>
              <a:t>it is your most valuable asse</a:t>
            </a:r>
            <a:r>
              <a:rPr lang="en-US" sz="2400" dirty="0"/>
              <a:t>t, make sure it is protected.</a:t>
            </a:r>
          </a:p>
          <a:p>
            <a:pPr indent="174625">
              <a:defRPr/>
            </a:pPr>
            <a:endParaRPr lang="en-US" sz="2400" dirty="0"/>
          </a:p>
          <a:p>
            <a:pPr lvl="2" indent="174625">
              <a:buFont typeface="Wingdings" pitchFamily="2" charset="2"/>
              <a:buChar char="Ø"/>
              <a:defRPr/>
            </a:pPr>
            <a:r>
              <a:rPr lang="en-US" sz="2000" dirty="0"/>
              <a:t>Disability Insurance for replacement of income should you become disabled is vital. Get it if you don’t have it.</a:t>
            </a:r>
          </a:p>
          <a:p>
            <a:pPr lvl="3" indent="174625">
              <a:defRPr/>
            </a:pPr>
            <a:endParaRPr lang="en-US" sz="2000" dirty="0"/>
          </a:p>
          <a:p>
            <a:pPr lvl="2" indent="174625">
              <a:buFont typeface="Wingdings" pitchFamily="2" charset="2"/>
              <a:buChar char="Ø"/>
              <a:defRPr/>
            </a:pPr>
            <a:endParaRPr lang="en-US"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1295400"/>
            <a:ext cx="6629400" cy="5140325"/>
          </a:xfrm>
          <a:prstGeom prst="rect">
            <a:avLst/>
          </a:prstGeom>
          <a:noFill/>
        </p:spPr>
        <p:txBody>
          <a:bodyPr>
            <a:spAutoFit/>
          </a:bodyPr>
          <a:lstStyle/>
          <a:p>
            <a:pPr>
              <a:defRPr/>
            </a:pPr>
            <a:r>
              <a:rPr lang="en-US" sz="2000" dirty="0"/>
              <a:t>Which job would you rather have?</a:t>
            </a:r>
          </a:p>
          <a:p>
            <a:pPr>
              <a:defRPr/>
            </a:pPr>
            <a:endParaRPr lang="en-US" sz="2000" dirty="0"/>
          </a:p>
          <a:p>
            <a:pPr>
              <a:defRPr/>
            </a:pPr>
            <a:endParaRPr lang="en-US" sz="2000" dirty="0"/>
          </a:p>
          <a:p>
            <a:pPr>
              <a:defRPr/>
            </a:pPr>
            <a:endParaRPr lang="en-US" sz="8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r>
              <a:rPr lang="en-US" sz="2000" dirty="0"/>
              <a:t>You are insuring multiple years of income, potentially all the way to retirement. If this person was disabled for 20 years this would amount to a total of $1,040,000 of total income paid under disability.</a:t>
            </a:r>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p:txBody>
      </p:sp>
      <p:sp>
        <p:nvSpPr>
          <p:cNvPr id="14339" name="Rectangle 2"/>
          <p:cNvSpPr>
            <a:spLocks noGrp="1"/>
          </p:cNvSpPr>
          <p:nvPr>
            <p:ph type="title" idx="4294967295"/>
          </p:nvPr>
        </p:nvSpPr>
        <p:spPr>
          <a:xfrm>
            <a:off x="0" y="274638"/>
            <a:ext cx="9144000" cy="944562"/>
          </a:xfrm>
        </p:spPr>
        <p:txBody>
          <a:bodyPr/>
          <a:lstStyle/>
          <a:p>
            <a:r>
              <a:rPr lang="en-US" sz="3600" b="1" i="1" u="sng" smtClean="0">
                <a:latin typeface="Calibri" pitchFamily="34" charset="0"/>
              </a:rPr>
              <a:t>Disability Insurance</a:t>
            </a:r>
            <a:endParaRPr lang="en-US" sz="2000" b="1" i="1" u="sng" smtClean="0">
              <a:latin typeface="Calibri" pitchFamily="34" charset="0"/>
            </a:endParaRPr>
          </a:p>
        </p:txBody>
      </p:sp>
      <p:graphicFrame>
        <p:nvGraphicFramePr>
          <p:cNvPr id="9" name="Table 8"/>
          <p:cNvGraphicFramePr>
            <a:graphicFrameLocks noGrp="1"/>
          </p:cNvGraphicFramePr>
          <p:nvPr/>
        </p:nvGraphicFramePr>
        <p:xfrm>
          <a:off x="1219200" y="1981200"/>
          <a:ext cx="6096000" cy="1651000"/>
        </p:xfrm>
        <a:graphic>
          <a:graphicData uri="http://schemas.openxmlformats.org/drawingml/2006/table">
            <a:tbl>
              <a:tblPr firstRow="1" bandRow="1">
                <a:tableStyleId>{5C22544A-7EE6-4342-B048-85BDC9FD1C3A}</a:tableStyleId>
              </a:tblPr>
              <a:tblGrid>
                <a:gridCol w="1600200"/>
                <a:gridCol w="2463800"/>
                <a:gridCol w="2032000"/>
              </a:tblGrid>
              <a:tr h="370840">
                <a:tc>
                  <a:txBody>
                    <a:bodyPr/>
                    <a:lstStyle/>
                    <a:p>
                      <a:endParaRPr lang="en-US" dirty="0"/>
                    </a:p>
                  </a:txBody>
                  <a:tcPr/>
                </a:tc>
                <a:tc>
                  <a:txBody>
                    <a:bodyPr/>
                    <a:lstStyle/>
                    <a:p>
                      <a:pPr algn="ctr"/>
                      <a:r>
                        <a:rPr lang="en-US" dirty="0" smtClean="0"/>
                        <a:t>JOB “1”</a:t>
                      </a:r>
                      <a:endParaRPr lang="en-US" dirty="0"/>
                    </a:p>
                  </a:txBody>
                  <a:tcPr/>
                </a:tc>
                <a:tc>
                  <a:txBody>
                    <a:bodyPr/>
                    <a:lstStyle/>
                    <a:p>
                      <a:pPr algn="ctr"/>
                      <a:r>
                        <a:rPr lang="en-US" dirty="0" smtClean="0"/>
                        <a:t>JOB “2”</a:t>
                      </a:r>
                      <a:endParaRPr lang="en-US" dirty="0"/>
                    </a:p>
                  </a:txBody>
                  <a:tcPr/>
                </a:tc>
              </a:tr>
              <a:tr h="370840">
                <a:tc>
                  <a:txBody>
                    <a:bodyPr/>
                    <a:lstStyle/>
                    <a:p>
                      <a:pPr algn="ctr"/>
                      <a:r>
                        <a:rPr lang="en-US" dirty="0" smtClean="0"/>
                        <a:t>Normal</a:t>
                      </a:r>
                      <a:r>
                        <a:rPr lang="en-US" baseline="0" dirty="0" smtClean="0"/>
                        <a:t> Income</a:t>
                      </a:r>
                      <a:endParaRPr lang="en-US" dirty="0"/>
                    </a:p>
                  </a:txBody>
                  <a:tcPr/>
                </a:tc>
                <a:tc>
                  <a:txBody>
                    <a:bodyPr/>
                    <a:lstStyle/>
                    <a:p>
                      <a:pPr algn="ctr"/>
                      <a:r>
                        <a:rPr lang="en-US" dirty="0" smtClean="0"/>
                        <a:t>$75,000/yr</a:t>
                      </a:r>
                      <a:endParaRPr lang="en-US" dirty="0"/>
                    </a:p>
                  </a:txBody>
                  <a:tcPr/>
                </a:tc>
                <a:tc>
                  <a:txBody>
                    <a:bodyPr/>
                    <a:lstStyle/>
                    <a:p>
                      <a:pPr algn="ctr"/>
                      <a:r>
                        <a:rPr lang="en-US" dirty="0" smtClean="0"/>
                        <a:t>$73,000/yr</a:t>
                      </a:r>
                      <a:endParaRPr lang="en-US" dirty="0"/>
                    </a:p>
                  </a:txBody>
                  <a:tcPr/>
                </a:tc>
              </a:tr>
              <a:tr h="370840">
                <a:tc>
                  <a:txBody>
                    <a:bodyPr/>
                    <a:lstStyle/>
                    <a:p>
                      <a:pPr algn="ctr"/>
                      <a:r>
                        <a:rPr lang="en-US" dirty="0" smtClean="0"/>
                        <a:t>Income While Disabled</a:t>
                      </a:r>
                      <a:endParaRPr lang="en-US" dirty="0"/>
                    </a:p>
                  </a:txBody>
                  <a:tcPr/>
                </a:tc>
                <a:tc>
                  <a:txBody>
                    <a:bodyPr/>
                    <a:lstStyle/>
                    <a:p>
                      <a:pPr algn="ctr"/>
                      <a:r>
                        <a:rPr lang="en-US" dirty="0" smtClean="0"/>
                        <a:t>$0/yr</a:t>
                      </a:r>
                      <a:endParaRPr lang="en-US" dirty="0"/>
                    </a:p>
                  </a:txBody>
                  <a:tcPr/>
                </a:tc>
                <a:tc>
                  <a:txBody>
                    <a:bodyPr/>
                    <a:lstStyle/>
                    <a:p>
                      <a:pPr algn="ctr"/>
                      <a:r>
                        <a:rPr lang="en-US" dirty="0" smtClean="0"/>
                        <a:t>$52,000/yr</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0" y="274638"/>
            <a:ext cx="9144000" cy="944562"/>
          </a:xfrm>
        </p:spPr>
        <p:txBody>
          <a:bodyPr/>
          <a:lstStyle/>
          <a:p>
            <a:r>
              <a:rPr lang="en-US" sz="3600" b="1" i="1" u="sng" smtClean="0">
                <a:latin typeface="Calibri" pitchFamily="34" charset="0"/>
              </a:rPr>
              <a:t>Disability Insurance</a:t>
            </a:r>
            <a:endParaRPr lang="en-US" sz="2000" b="1" i="1" u="sng" smtClean="0">
              <a:latin typeface="Calibri" pitchFamily="34" charset="0"/>
            </a:endParaRPr>
          </a:p>
        </p:txBody>
      </p:sp>
      <p:sp>
        <p:nvSpPr>
          <p:cNvPr id="15363" name="TextBox 4"/>
          <p:cNvSpPr txBox="1">
            <a:spLocks noChangeArrowheads="1"/>
          </p:cNvSpPr>
          <p:nvPr/>
        </p:nvSpPr>
        <p:spPr bwMode="auto">
          <a:xfrm>
            <a:off x="762000" y="1143000"/>
            <a:ext cx="8077200" cy="2832100"/>
          </a:xfrm>
          <a:prstGeom prst="rect">
            <a:avLst/>
          </a:prstGeom>
          <a:noFill/>
          <a:ln w="9525">
            <a:noFill/>
            <a:miter lim="800000"/>
            <a:headEnd/>
            <a:tailEnd/>
          </a:ln>
        </p:spPr>
        <p:txBody>
          <a:bodyPr>
            <a:spAutoFit/>
          </a:bodyPr>
          <a:lstStyle/>
          <a:p>
            <a:r>
              <a:rPr lang="en-US" sz="2400"/>
              <a:t>What are the chances?</a:t>
            </a:r>
          </a:p>
          <a:p>
            <a:endParaRPr lang="en-US" sz="1600"/>
          </a:p>
          <a:p>
            <a:pPr>
              <a:spcAft>
                <a:spcPts val="600"/>
              </a:spcAft>
              <a:buFontTx/>
              <a:buChar char="-"/>
            </a:pPr>
            <a:r>
              <a:rPr lang="en-US" sz="1600"/>
              <a:t> 25% : The odds of a 20-year–old becoming disabled before retirement.</a:t>
            </a:r>
          </a:p>
          <a:p>
            <a:pPr>
              <a:spcAft>
                <a:spcPts val="600"/>
              </a:spcAft>
              <a:buFontTx/>
              <a:buChar char="-"/>
            </a:pPr>
            <a:r>
              <a:rPr lang="en-US" sz="1600"/>
              <a:t> 1 in 5 workers will be disabled for 5 years or more during their working careers.</a:t>
            </a:r>
          </a:p>
          <a:p>
            <a:pPr>
              <a:buFontTx/>
              <a:buChar char="-"/>
            </a:pPr>
            <a:r>
              <a:rPr lang="en-US" sz="1600"/>
              <a:t> 70% of workers could not cover their nominal living expenses for more than 6 months.</a:t>
            </a:r>
          </a:p>
          <a:p>
            <a:pPr>
              <a:buFontTx/>
              <a:buChar char="-"/>
            </a:pPr>
            <a:endParaRPr lang="en-US" sz="1600"/>
          </a:p>
          <a:p>
            <a:endParaRPr lang="en-US" sz="1600"/>
          </a:p>
          <a:p>
            <a:endParaRPr lang="en-US" sz="1600"/>
          </a:p>
          <a:p>
            <a:endParaRPr lang="en-US" sz="1600"/>
          </a:p>
          <a:p>
            <a:endParaRPr lang="en-US" sz="1600"/>
          </a:p>
        </p:txBody>
      </p:sp>
      <p:graphicFrame>
        <p:nvGraphicFramePr>
          <p:cNvPr id="6" name="Table 5"/>
          <p:cNvGraphicFramePr>
            <a:graphicFrameLocks noGrp="1"/>
          </p:cNvGraphicFramePr>
          <p:nvPr/>
        </p:nvGraphicFramePr>
        <p:xfrm>
          <a:off x="1828800" y="2971800"/>
          <a:ext cx="5334000" cy="2868872"/>
        </p:xfrm>
        <a:graphic>
          <a:graphicData uri="http://schemas.openxmlformats.org/drawingml/2006/table">
            <a:tbl>
              <a:tblPr firstRow="1" bandRow="1">
                <a:tableStyleId>{5C22544A-7EE6-4342-B048-85BDC9FD1C3A}</a:tableStyleId>
              </a:tblPr>
              <a:tblGrid>
                <a:gridCol w="4537882"/>
                <a:gridCol w="796118"/>
              </a:tblGrid>
              <a:tr h="491432">
                <a:tc gridSpan="2">
                  <a:txBody>
                    <a:bodyPr/>
                    <a:lstStyle/>
                    <a:p>
                      <a:pPr algn="ctr"/>
                      <a:r>
                        <a:rPr lang="en-US" u="sng" dirty="0" smtClean="0"/>
                        <a:t>Causes of New Long-Term Disability Claims</a:t>
                      </a:r>
                      <a:endParaRPr lang="en-US" u="sng" dirty="0"/>
                    </a:p>
                  </a:txBody>
                  <a:tcPr anchor="ctr"/>
                </a:tc>
                <a:tc hMerge="1">
                  <a:txBody>
                    <a:bodyPr/>
                    <a:lstStyle/>
                    <a:p>
                      <a:endParaRPr lang="en-US" dirty="0"/>
                    </a:p>
                  </a:txBody>
                  <a:tcPr/>
                </a:tc>
              </a:tr>
              <a:tr h="259924">
                <a:tc>
                  <a:txBody>
                    <a:bodyPr/>
                    <a:lstStyle/>
                    <a:p>
                      <a:r>
                        <a:rPr lang="en-US" sz="1200" dirty="0" smtClean="0"/>
                        <a:t>Accidents/Injuries/Poisoning</a:t>
                      </a:r>
                      <a:endParaRPr lang="en-US" sz="1200" dirty="0"/>
                    </a:p>
                  </a:txBody>
                  <a:tcPr anchor="ctr"/>
                </a:tc>
                <a:tc>
                  <a:txBody>
                    <a:bodyPr/>
                    <a:lstStyle/>
                    <a:p>
                      <a:r>
                        <a:rPr lang="en-US" sz="1200" dirty="0" smtClean="0"/>
                        <a:t>&lt;10%</a:t>
                      </a:r>
                    </a:p>
                  </a:txBody>
                  <a:tcPr anchor="ctr"/>
                </a:tc>
              </a:tr>
              <a:tr h="351022">
                <a:tc>
                  <a:txBody>
                    <a:bodyPr/>
                    <a:lstStyle/>
                    <a:p>
                      <a:r>
                        <a:rPr lang="en-US" sz="1200" dirty="0" smtClean="0"/>
                        <a:t>Musculoskeletal/Connective</a:t>
                      </a:r>
                      <a:r>
                        <a:rPr lang="en-US" sz="1200" baseline="0" dirty="0" smtClean="0"/>
                        <a:t> Tissue Disorders (neck, back, joint, muscle, or tendon disorders)</a:t>
                      </a:r>
                      <a:endParaRPr lang="en-US" sz="1200" dirty="0"/>
                    </a:p>
                  </a:txBody>
                  <a:tcPr anchor="ctr"/>
                </a:tc>
                <a:tc>
                  <a:txBody>
                    <a:bodyPr/>
                    <a:lstStyle/>
                    <a:p>
                      <a:r>
                        <a:rPr lang="en-US" sz="1200" dirty="0" smtClean="0"/>
                        <a:t>26%</a:t>
                      </a:r>
                      <a:endParaRPr lang="en-US" sz="1200" dirty="0"/>
                    </a:p>
                  </a:txBody>
                  <a:tcPr anchor="ctr"/>
                </a:tc>
              </a:tr>
              <a:tr h="259924">
                <a:tc>
                  <a:txBody>
                    <a:bodyPr/>
                    <a:lstStyle/>
                    <a:p>
                      <a:r>
                        <a:rPr lang="en-US" sz="1200" dirty="0" smtClean="0"/>
                        <a:t>Cancer and Neoplasm</a:t>
                      </a:r>
                      <a:endParaRPr lang="en-US" sz="1200" dirty="0"/>
                    </a:p>
                  </a:txBody>
                  <a:tcPr anchor="ctr"/>
                </a:tc>
                <a:tc>
                  <a:txBody>
                    <a:bodyPr/>
                    <a:lstStyle/>
                    <a:p>
                      <a:r>
                        <a:rPr lang="en-US" sz="1200" dirty="0" smtClean="0"/>
                        <a:t>15%</a:t>
                      </a:r>
                      <a:endParaRPr lang="en-US" sz="1200" dirty="0"/>
                    </a:p>
                  </a:txBody>
                  <a:tcPr anchor="ctr"/>
                </a:tc>
              </a:tr>
              <a:tr h="259924">
                <a:tc>
                  <a:txBody>
                    <a:bodyPr/>
                    <a:lstStyle/>
                    <a:p>
                      <a:r>
                        <a:rPr lang="en-US" sz="1200" dirty="0" smtClean="0"/>
                        <a:t>Cardiovascular/Circulatory</a:t>
                      </a:r>
                      <a:r>
                        <a:rPr lang="en-US" sz="1200" baseline="0" dirty="0" smtClean="0"/>
                        <a:t> Disorders</a:t>
                      </a:r>
                      <a:endParaRPr lang="en-US" sz="1200" dirty="0"/>
                    </a:p>
                  </a:txBody>
                  <a:tcPr anchor="ctr"/>
                </a:tc>
                <a:tc>
                  <a:txBody>
                    <a:bodyPr/>
                    <a:lstStyle/>
                    <a:p>
                      <a:r>
                        <a:rPr lang="en-US" sz="1200" dirty="0" smtClean="0"/>
                        <a:t>9%</a:t>
                      </a:r>
                      <a:endParaRPr lang="en-US" sz="1200" dirty="0"/>
                    </a:p>
                  </a:txBody>
                  <a:tcPr anchor="ctr"/>
                </a:tc>
              </a:tr>
              <a:tr h="259924">
                <a:tc>
                  <a:txBody>
                    <a:bodyPr/>
                    <a:lstStyle/>
                    <a:p>
                      <a:r>
                        <a:rPr lang="en-US" sz="1200" dirty="0" smtClean="0"/>
                        <a:t>Complications</a:t>
                      </a:r>
                      <a:r>
                        <a:rPr lang="en-US" sz="1200" baseline="0" dirty="0" smtClean="0"/>
                        <a:t> of Pregnancy/Childbirth</a:t>
                      </a:r>
                      <a:endParaRPr lang="en-US" sz="1200" dirty="0"/>
                    </a:p>
                  </a:txBody>
                  <a:tcPr anchor="ctr"/>
                </a:tc>
                <a:tc>
                  <a:txBody>
                    <a:bodyPr/>
                    <a:lstStyle/>
                    <a:p>
                      <a:r>
                        <a:rPr lang="en-US" sz="1200" dirty="0" smtClean="0"/>
                        <a:t>8%</a:t>
                      </a:r>
                      <a:endParaRPr lang="en-US" sz="1200" dirty="0"/>
                    </a:p>
                  </a:txBody>
                  <a:tcPr anchor="ctr"/>
                </a:tc>
              </a:tr>
              <a:tr h="259924">
                <a:tc>
                  <a:txBody>
                    <a:bodyPr/>
                    <a:lstStyle/>
                    <a:p>
                      <a:r>
                        <a:rPr lang="en-US" sz="1200" dirty="0" smtClean="0"/>
                        <a:t>Mental Disorders</a:t>
                      </a:r>
                      <a:endParaRPr lang="en-US" sz="1200" dirty="0"/>
                    </a:p>
                  </a:txBody>
                  <a:tcPr anchor="ctr"/>
                </a:tc>
                <a:tc>
                  <a:txBody>
                    <a:bodyPr/>
                    <a:lstStyle/>
                    <a:p>
                      <a:r>
                        <a:rPr lang="en-US" sz="1200" dirty="0" smtClean="0"/>
                        <a:t>8%</a:t>
                      </a:r>
                      <a:endParaRPr lang="en-US" sz="1200" dirty="0"/>
                    </a:p>
                  </a:txBody>
                  <a:tcPr anchor="ctr"/>
                </a:tc>
              </a:tr>
              <a:tr h="259924">
                <a:tc>
                  <a:txBody>
                    <a:bodyPr/>
                    <a:lstStyle/>
                    <a:p>
                      <a:r>
                        <a:rPr lang="en-US" sz="1200" dirty="0" smtClean="0"/>
                        <a:t>Nervous System-Related</a:t>
                      </a:r>
                    </a:p>
                  </a:txBody>
                  <a:tcPr anchor="ctr"/>
                </a:tc>
                <a:tc>
                  <a:txBody>
                    <a:bodyPr/>
                    <a:lstStyle/>
                    <a:p>
                      <a:r>
                        <a:rPr lang="en-US" sz="1200" dirty="0" smtClean="0"/>
                        <a:t>7%</a:t>
                      </a:r>
                      <a:endParaRPr lang="en-US" sz="1200" dirty="0"/>
                    </a:p>
                  </a:txBody>
                  <a:tcPr anchor="ctr"/>
                </a:tc>
              </a:tr>
              <a:tr h="259924">
                <a:tc>
                  <a:txBody>
                    <a:bodyPr/>
                    <a:lstStyle/>
                    <a:p>
                      <a:r>
                        <a:rPr lang="en-US" sz="1200" dirty="0" smtClean="0"/>
                        <a:t>Other</a:t>
                      </a:r>
                    </a:p>
                  </a:txBody>
                  <a:tcPr anchor="ctr"/>
                </a:tc>
                <a:tc>
                  <a:txBody>
                    <a:bodyPr/>
                    <a:lstStyle/>
                    <a:p>
                      <a:r>
                        <a:rPr lang="en-US" sz="1200" dirty="0" smtClean="0"/>
                        <a:t>18%</a:t>
                      </a:r>
                      <a:endParaRPr lang="en-US" sz="1200" dirty="0"/>
                    </a:p>
                  </a:txBody>
                  <a:tcPr anchor="ctr"/>
                </a:tc>
              </a:tr>
            </a:tbl>
          </a:graphicData>
        </a:graphic>
      </p:graphicFrame>
      <p:sp>
        <p:nvSpPr>
          <p:cNvPr id="15395" name="TextBox 6"/>
          <p:cNvSpPr txBox="1">
            <a:spLocks noChangeArrowheads="1"/>
          </p:cNvSpPr>
          <p:nvPr/>
        </p:nvSpPr>
        <p:spPr bwMode="auto">
          <a:xfrm>
            <a:off x="228600" y="6096000"/>
            <a:ext cx="8686800" cy="338138"/>
          </a:xfrm>
          <a:prstGeom prst="rect">
            <a:avLst/>
          </a:prstGeom>
          <a:noFill/>
          <a:ln w="9525">
            <a:noFill/>
            <a:miter lim="800000"/>
            <a:headEnd/>
            <a:tailEnd/>
          </a:ln>
        </p:spPr>
        <p:txBody>
          <a:bodyPr>
            <a:spAutoFit/>
          </a:bodyPr>
          <a:lstStyle/>
          <a:p>
            <a:r>
              <a:rPr lang="en-US" sz="800"/>
              <a:t>Sources: Social Security Administration Fact Sheet March 18, 2011; Council for Disability Awareness: Worker Disability Preparedness Study, 2008; Commissioner’s Disability Insurance Tables A and C, equal weights by gender and occupation class; Council for Disability Awareness: Long-Term Disability Claims Review 2010.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p:cNvSpPr>
          <p:nvPr>
            <p:ph type="body" idx="4294967295"/>
          </p:nvPr>
        </p:nvSpPr>
        <p:spPr>
          <a:xfrm>
            <a:off x="0" y="1295400"/>
            <a:ext cx="8229600" cy="5562600"/>
          </a:xfrm>
          <a:noFill/>
        </p:spPr>
        <p:txBody>
          <a:bodyPr tIns="0" bIns="0"/>
          <a:lstStyle/>
          <a:p>
            <a:pPr marL="0" indent="0">
              <a:lnSpc>
                <a:spcPct val="90000"/>
              </a:lnSpc>
              <a:spcBef>
                <a:spcPct val="0"/>
              </a:spcBef>
              <a:buFont typeface="Arial" charset="0"/>
              <a:buNone/>
            </a:pPr>
            <a:endParaRPr lang="en-US" sz="28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endParaRPr lang="en-US" sz="2400" b="1" smtClean="0">
              <a:latin typeface="Calibri" pitchFamily="34" charset="0"/>
            </a:endParaRPr>
          </a:p>
          <a:p>
            <a:pPr marL="0" indent="0">
              <a:lnSpc>
                <a:spcPct val="90000"/>
              </a:lnSpc>
              <a:spcBef>
                <a:spcPct val="0"/>
              </a:spcBef>
              <a:buFont typeface="Arial" charset="0"/>
              <a:buNone/>
            </a:pPr>
            <a:r>
              <a:rPr lang="en-US" sz="2400" b="1" smtClean="0">
                <a:latin typeface="Calibri" pitchFamily="34" charset="0"/>
              </a:rPr>
              <a:t> 	</a:t>
            </a:r>
          </a:p>
        </p:txBody>
      </p:sp>
      <p:sp>
        <p:nvSpPr>
          <p:cNvPr id="16387" name="Rectangle 2"/>
          <p:cNvSpPr>
            <a:spLocks noGrp="1"/>
          </p:cNvSpPr>
          <p:nvPr>
            <p:ph type="title" idx="4294967295"/>
          </p:nvPr>
        </p:nvSpPr>
        <p:spPr>
          <a:xfrm>
            <a:off x="0" y="274638"/>
            <a:ext cx="8229600" cy="1143000"/>
          </a:xfrm>
        </p:spPr>
        <p:txBody>
          <a:bodyPr/>
          <a:lstStyle/>
          <a:p>
            <a:r>
              <a:rPr lang="en-US" sz="3600" b="1" i="1" u="sng" smtClean="0">
                <a:latin typeface="Calibri" pitchFamily="34" charset="0"/>
              </a:rPr>
              <a:t>PROTECTION </a:t>
            </a:r>
            <a:r>
              <a:rPr lang="en-US" sz="2000" b="1" i="1" u="sng" smtClean="0">
                <a:latin typeface="Calibri" pitchFamily="34" charset="0"/>
              </a:rPr>
              <a:t>(Your Safety Shield)</a:t>
            </a:r>
          </a:p>
        </p:txBody>
      </p:sp>
      <p:sp>
        <p:nvSpPr>
          <p:cNvPr id="8195" name="TextBox 4"/>
          <p:cNvSpPr txBox="1">
            <a:spLocks noChangeArrowheads="1"/>
          </p:cNvSpPr>
          <p:nvPr/>
        </p:nvSpPr>
        <p:spPr bwMode="auto">
          <a:xfrm>
            <a:off x="685800" y="1371600"/>
            <a:ext cx="7620000" cy="5416550"/>
          </a:xfrm>
          <a:prstGeom prst="rect">
            <a:avLst/>
          </a:prstGeom>
          <a:noFill/>
          <a:ln w="9525">
            <a:noFill/>
            <a:miter lim="800000"/>
            <a:headEnd/>
            <a:tailEnd/>
          </a:ln>
        </p:spPr>
        <p:txBody>
          <a:bodyPr>
            <a:spAutoFit/>
          </a:bodyPr>
          <a:lstStyle/>
          <a:p>
            <a:pPr marL="174625" indent="-174625">
              <a:buFont typeface="Arial" charset="0"/>
              <a:buChar char="•"/>
              <a:defRPr/>
            </a:pPr>
            <a:r>
              <a:rPr lang="en-US" sz="2400" b="1" dirty="0"/>
              <a:t>Income Protection: </a:t>
            </a:r>
            <a:r>
              <a:rPr lang="en-US" sz="2400" dirty="0"/>
              <a:t>Your income drives everything, </a:t>
            </a:r>
            <a:r>
              <a:rPr lang="en-US" sz="2400" u="sng" dirty="0"/>
              <a:t>it is your most valuable asset</a:t>
            </a:r>
            <a:r>
              <a:rPr lang="en-US" sz="2400" dirty="0"/>
              <a:t>, make sure it is protected.</a:t>
            </a:r>
          </a:p>
          <a:p>
            <a:pPr indent="174625">
              <a:defRPr/>
            </a:pPr>
            <a:endParaRPr lang="en-US" sz="2400" dirty="0"/>
          </a:p>
          <a:p>
            <a:pPr lvl="2" indent="174625">
              <a:buFont typeface="Wingdings" pitchFamily="2" charset="2"/>
              <a:buChar char="Ø"/>
              <a:defRPr/>
            </a:pPr>
            <a:r>
              <a:rPr lang="en-US" sz="2000" dirty="0"/>
              <a:t>Disability Insurance for replacement of income should you become disabled is vital. Get it if you don’t have it.</a:t>
            </a:r>
          </a:p>
          <a:p>
            <a:pPr lvl="3" indent="174625">
              <a:defRPr/>
            </a:pPr>
            <a:endParaRPr lang="en-US" sz="2000" dirty="0"/>
          </a:p>
          <a:p>
            <a:pPr lvl="2" indent="174625">
              <a:spcAft>
                <a:spcPts val="600"/>
              </a:spcAft>
              <a:buFont typeface="Wingdings" pitchFamily="2" charset="2"/>
              <a:buChar char="Ø"/>
              <a:defRPr/>
            </a:pPr>
            <a:r>
              <a:rPr lang="en-US" sz="2000" dirty="0"/>
              <a:t>Total Life Insurance Death Benefit should be viewed as years of lost income replacement should an income earner pass away. </a:t>
            </a:r>
          </a:p>
          <a:p>
            <a:pPr lvl="3" indent="174625">
              <a:spcAft>
                <a:spcPts val="600"/>
              </a:spcAft>
              <a:buFont typeface="Arial" pitchFamily="34" charset="0"/>
              <a:buChar char="•"/>
              <a:defRPr/>
            </a:pPr>
            <a:r>
              <a:rPr lang="en-US" sz="2000" dirty="0"/>
              <a:t>Insure your income for your years left until retirement, this is your economic value for your family.</a:t>
            </a:r>
          </a:p>
          <a:p>
            <a:pPr lvl="3" indent="174625">
              <a:buFont typeface="Arial" pitchFamily="34" charset="0"/>
              <a:buChar char="•"/>
              <a:defRPr/>
            </a:pPr>
            <a:r>
              <a:rPr lang="en-US" sz="2000" dirty="0" smtClean="0"/>
              <a:t>At </a:t>
            </a:r>
            <a:r>
              <a:rPr lang="en-US" sz="2000" dirty="0"/>
              <a:t>a minimum have enough years of income replacement to get the youngest children out of the house/through college, or 10-15 years of income replacement for a spouse.</a:t>
            </a:r>
          </a:p>
          <a:p>
            <a:pPr lvl="2" indent="174625">
              <a:buFont typeface="Wingdings" pitchFamily="2" charset="2"/>
              <a:buChar char="Ø"/>
              <a:defRPr/>
            </a:pPr>
            <a:endParaRPr lang="en-US"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66800" y="1295400"/>
            <a:ext cx="7620000" cy="5632450"/>
          </a:xfrm>
          <a:prstGeom prst="rect">
            <a:avLst/>
          </a:prstGeom>
          <a:noFill/>
        </p:spPr>
        <p:txBody>
          <a:bodyPr>
            <a:spAutoFit/>
          </a:bodyPr>
          <a:lstStyle/>
          <a:p>
            <a:pPr>
              <a:defRPr/>
            </a:pPr>
            <a:r>
              <a:rPr lang="en-US" sz="2000" dirty="0"/>
              <a:t>What is the maximum amount of life insurance a company will issue on anyone?</a:t>
            </a:r>
          </a:p>
          <a:p>
            <a:pPr>
              <a:defRPr/>
            </a:pPr>
            <a:endParaRPr lang="en-US" sz="800" dirty="0"/>
          </a:p>
          <a:p>
            <a:pPr marL="692150" indent="-290513">
              <a:buFont typeface="Wingdings" pitchFamily="2" charset="2"/>
              <a:buChar char="Ø"/>
              <a:defRPr/>
            </a:pPr>
            <a:r>
              <a:rPr lang="en-US" sz="2000" dirty="0"/>
              <a:t>This is determined by multiplying a person’s earned income by the approximate number of years left until retirement.  This is their economic value for their family.</a:t>
            </a:r>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endParaRPr lang="en-US" sz="2000" dirty="0"/>
          </a:p>
          <a:p>
            <a:pPr marL="692150" indent="-290513">
              <a:buFont typeface="Wingdings" pitchFamily="2" charset="2"/>
              <a:buChar char="Ø"/>
              <a:defRPr/>
            </a:pPr>
            <a:r>
              <a:rPr lang="en-US" sz="2000" dirty="0"/>
              <a:t>Or the value of  their assets, whichever is greater.</a:t>
            </a:r>
          </a:p>
          <a:p>
            <a:pPr marL="692150" indent="-290513">
              <a:buFont typeface="Wingdings" pitchFamily="2" charset="2"/>
              <a:buChar char="Ø"/>
              <a:defRPr/>
            </a:pPr>
            <a:r>
              <a:rPr lang="en-US" sz="2000" dirty="0"/>
              <a:t>For a non-working spouse their economic value is generally half of the working spouse’s.</a:t>
            </a:r>
          </a:p>
        </p:txBody>
      </p:sp>
      <p:sp>
        <p:nvSpPr>
          <p:cNvPr id="17411" name="Rectangle 2"/>
          <p:cNvSpPr>
            <a:spLocks noGrp="1"/>
          </p:cNvSpPr>
          <p:nvPr>
            <p:ph type="title" idx="4294967295"/>
          </p:nvPr>
        </p:nvSpPr>
        <p:spPr>
          <a:xfrm>
            <a:off x="0" y="274638"/>
            <a:ext cx="9144000" cy="944562"/>
          </a:xfrm>
        </p:spPr>
        <p:txBody>
          <a:bodyPr/>
          <a:lstStyle/>
          <a:p>
            <a:r>
              <a:rPr lang="en-US" sz="3600" b="1" i="1" u="sng" smtClean="0">
                <a:latin typeface="Calibri" pitchFamily="34" charset="0"/>
              </a:rPr>
              <a:t>Life Insurance Underwriting</a:t>
            </a:r>
            <a:endParaRPr lang="en-US" sz="2000" b="1" i="1" u="sng" smtClean="0">
              <a:latin typeface="Calibri" pitchFamily="34" charset="0"/>
            </a:endParaRPr>
          </a:p>
        </p:txBody>
      </p:sp>
      <p:graphicFrame>
        <p:nvGraphicFramePr>
          <p:cNvPr id="6" name="Table 5"/>
          <p:cNvGraphicFramePr>
            <a:graphicFrameLocks noGrp="1"/>
          </p:cNvGraphicFramePr>
          <p:nvPr/>
        </p:nvGraphicFramePr>
        <p:xfrm>
          <a:off x="1905000" y="3124200"/>
          <a:ext cx="5638800" cy="2468880"/>
        </p:xfrm>
        <a:graphic>
          <a:graphicData uri="http://schemas.openxmlformats.org/drawingml/2006/table">
            <a:tbl>
              <a:tblPr firstRow="1" bandRow="1">
                <a:tableStyleId>{5C22544A-7EE6-4342-B048-85BDC9FD1C3A}</a:tableStyleId>
              </a:tblPr>
              <a:tblGrid>
                <a:gridCol w="2819400"/>
                <a:gridCol w="2819400"/>
              </a:tblGrid>
              <a:tr h="304236">
                <a:tc gridSpan="2">
                  <a:txBody>
                    <a:bodyPr/>
                    <a:lstStyle/>
                    <a:p>
                      <a:pPr algn="ctr"/>
                      <a:r>
                        <a:rPr lang="en-US" sz="1600" b="0" u="sng" dirty="0" smtClean="0">
                          <a:solidFill>
                            <a:schemeClr val="bg1"/>
                          </a:solidFill>
                        </a:rPr>
                        <a:t>General Guidelines for  Maximum</a:t>
                      </a:r>
                      <a:r>
                        <a:rPr lang="en-US" sz="1600" b="0" u="sng" baseline="0" dirty="0" smtClean="0">
                          <a:solidFill>
                            <a:schemeClr val="bg1"/>
                          </a:solidFill>
                        </a:rPr>
                        <a:t> Amount of Life Insurance</a:t>
                      </a:r>
                      <a:endParaRPr lang="en-US" sz="1600" b="0" u="sng" dirty="0">
                        <a:solidFill>
                          <a:schemeClr val="bg1"/>
                        </a:solidFill>
                      </a:endParaRPr>
                    </a:p>
                  </a:txBody>
                  <a:tcPr/>
                </a:tc>
                <a:tc hMerge="1">
                  <a:txBody>
                    <a:bodyPr/>
                    <a:lstStyle/>
                    <a:p>
                      <a:endParaRPr lang="en-US" dirty="0"/>
                    </a:p>
                  </a:txBody>
                  <a:tcPr/>
                </a:tc>
              </a:tr>
              <a:tr h="276578">
                <a:tc>
                  <a:txBody>
                    <a:bodyPr/>
                    <a:lstStyle/>
                    <a:p>
                      <a:pPr algn="ctr"/>
                      <a:r>
                        <a:rPr lang="en-US" sz="1400" u="sng" dirty="0" smtClean="0"/>
                        <a:t>Age</a:t>
                      </a:r>
                      <a:endParaRPr lang="en-US" sz="1400" u="sng" dirty="0"/>
                    </a:p>
                  </a:txBody>
                  <a:tcPr/>
                </a:tc>
                <a:tc>
                  <a:txBody>
                    <a:bodyPr/>
                    <a:lstStyle/>
                    <a:p>
                      <a:pPr algn="ctr"/>
                      <a:r>
                        <a:rPr lang="en-US" sz="1400" u="sng" dirty="0" smtClean="0"/>
                        <a:t>Earned Income Multiplier</a:t>
                      </a:r>
                      <a:endParaRPr lang="en-US" sz="1400" u="sng" dirty="0"/>
                    </a:p>
                  </a:txBody>
                  <a:tcPr/>
                </a:tc>
              </a:tr>
              <a:tr h="276578">
                <a:tc>
                  <a:txBody>
                    <a:bodyPr/>
                    <a:lstStyle/>
                    <a:p>
                      <a:pPr algn="ctr"/>
                      <a:r>
                        <a:rPr lang="en-US" sz="1400" dirty="0" smtClean="0"/>
                        <a:t>To 30</a:t>
                      </a:r>
                      <a:endParaRPr lang="en-US" sz="1400" dirty="0"/>
                    </a:p>
                  </a:txBody>
                  <a:tcPr/>
                </a:tc>
                <a:tc>
                  <a:txBody>
                    <a:bodyPr/>
                    <a:lstStyle/>
                    <a:p>
                      <a:pPr algn="ctr"/>
                      <a:r>
                        <a:rPr lang="en-US" sz="1400" dirty="0" smtClean="0"/>
                        <a:t>30x</a:t>
                      </a:r>
                    </a:p>
                  </a:txBody>
                  <a:tcPr/>
                </a:tc>
              </a:tr>
              <a:tr h="276578">
                <a:tc>
                  <a:txBody>
                    <a:bodyPr/>
                    <a:lstStyle/>
                    <a:p>
                      <a:pPr algn="ctr"/>
                      <a:r>
                        <a:rPr lang="en-US" sz="1400" dirty="0" smtClean="0"/>
                        <a:t>31-40</a:t>
                      </a:r>
                      <a:endParaRPr lang="en-US" sz="1400" dirty="0"/>
                    </a:p>
                  </a:txBody>
                  <a:tcPr/>
                </a:tc>
                <a:tc>
                  <a:txBody>
                    <a:bodyPr/>
                    <a:lstStyle/>
                    <a:p>
                      <a:pPr algn="ctr"/>
                      <a:r>
                        <a:rPr lang="en-US" sz="1400" dirty="0" smtClean="0"/>
                        <a:t>25x</a:t>
                      </a:r>
                    </a:p>
                  </a:txBody>
                  <a:tcPr/>
                </a:tc>
              </a:tr>
              <a:tr h="276578">
                <a:tc>
                  <a:txBody>
                    <a:bodyPr/>
                    <a:lstStyle/>
                    <a:p>
                      <a:pPr algn="ctr"/>
                      <a:r>
                        <a:rPr lang="en-US" sz="1400" dirty="0" smtClean="0"/>
                        <a:t>41-50</a:t>
                      </a:r>
                      <a:endParaRPr lang="en-US" sz="1400" dirty="0"/>
                    </a:p>
                  </a:txBody>
                  <a:tcPr/>
                </a:tc>
                <a:tc>
                  <a:txBody>
                    <a:bodyPr/>
                    <a:lstStyle/>
                    <a:p>
                      <a:pPr algn="ctr"/>
                      <a:r>
                        <a:rPr lang="en-US" sz="1400" dirty="0" smtClean="0"/>
                        <a:t>20x</a:t>
                      </a:r>
                      <a:endParaRPr lang="en-US" sz="1400" dirty="0"/>
                    </a:p>
                  </a:txBody>
                  <a:tcPr/>
                </a:tc>
              </a:tr>
              <a:tr h="276578">
                <a:tc>
                  <a:txBody>
                    <a:bodyPr/>
                    <a:lstStyle/>
                    <a:p>
                      <a:pPr algn="ctr"/>
                      <a:r>
                        <a:rPr lang="en-US" sz="1400" dirty="0" smtClean="0"/>
                        <a:t>51-60</a:t>
                      </a:r>
                      <a:endParaRPr lang="en-US" sz="1400" dirty="0"/>
                    </a:p>
                  </a:txBody>
                  <a:tcPr/>
                </a:tc>
                <a:tc>
                  <a:txBody>
                    <a:bodyPr/>
                    <a:lstStyle/>
                    <a:p>
                      <a:pPr algn="ctr"/>
                      <a:r>
                        <a:rPr lang="en-US" sz="1400" dirty="0" smtClean="0"/>
                        <a:t>15x</a:t>
                      </a:r>
                      <a:endParaRPr lang="en-US" sz="1400" dirty="0"/>
                    </a:p>
                  </a:txBody>
                  <a:tcPr/>
                </a:tc>
              </a:tr>
              <a:tr h="276578">
                <a:tc>
                  <a:txBody>
                    <a:bodyPr/>
                    <a:lstStyle/>
                    <a:p>
                      <a:pPr algn="ctr"/>
                      <a:r>
                        <a:rPr lang="en-US" sz="1400" dirty="0" smtClean="0"/>
                        <a:t>61-65</a:t>
                      </a:r>
                      <a:endParaRPr lang="en-US" sz="1400" dirty="0"/>
                    </a:p>
                  </a:txBody>
                  <a:tcPr/>
                </a:tc>
                <a:tc>
                  <a:txBody>
                    <a:bodyPr/>
                    <a:lstStyle/>
                    <a:p>
                      <a:pPr algn="ctr"/>
                      <a:r>
                        <a:rPr lang="en-US" sz="1400" dirty="0" smtClean="0"/>
                        <a:t>10x</a:t>
                      </a:r>
                      <a:endParaRPr lang="en-US" sz="1400" dirty="0"/>
                    </a:p>
                  </a:txBody>
                  <a:tcPr/>
                </a:tc>
              </a:tr>
              <a:tr h="276578">
                <a:tc>
                  <a:txBody>
                    <a:bodyPr/>
                    <a:lstStyle/>
                    <a:p>
                      <a:pPr algn="ctr"/>
                      <a:r>
                        <a:rPr lang="en-US" sz="1400" dirty="0" smtClean="0"/>
                        <a:t>66+</a:t>
                      </a:r>
                      <a:endParaRPr lang="en-US" sz="1400" dirty="0"/>
                    </a:p>
                  </a:txBody>
                  <a:tcPr/>
                </a:tc>
                <a:tc>
                  <a:txBody>
                    <a:bodyPr/>
                    <a:lstStyle/>
                    <a:p>
                      <a:pPr algn="ctr"/>
                      <a:r>
                        <a:rPr lang="en-US" sz="1400" dirty="0" smtClean="0"/>
                        <a:t>5x</a:t>
                      </a:r>
                      <a:endParaRPr lang="en-US" sz="1400" dirty="0"/>
                    </a:p>
                  </a:txBody>
                  <a:tcPr/>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Ibbotson">
  <a:themeElements>
    <a:clrScheme name="1_Ibbots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Ibbot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bbots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bbots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bbots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bbots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bbots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bbots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bbots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bbots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bbots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bbots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bbots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bbots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4606</TotalTime>
  <Words>1005</Words>
  <Application>Microsoft Office PowerPoint</Application>
  <PresentationFormat>On-screen Show (4:3)</PresentationFormat>
  <Paragraphs>214</Paragraphs>
  <Slides>11</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Times</vt:lpstr>
      <vt:lpstr>Times New Roman</vt:lpstr>
      <vt:lpstr>Wingdings</vt:lpstr>
      <vt:lpstr>1_Ibbotson</vt:lpstr>
      <vt:lpstr>Custom Design</vt:lpstr>
      <vt:lpstr>2_Office Theme</vt:lpstr>
      <vt:lpstr>PowerPoint Presentation</vt:lpstr>
      <vt:lpstr>PROTECTION (Your Safety Shield)</vt:lpstr>
      <vt:lpstr>PROTECTION (Your Safety Shield)</vt:lpstr>
      <vt:lpstr>PROTECTION (Your Safety Shield)</vt:lpstr>
      <vt:lpstr>PROTECTION (Your Safety Shield)</vt:lpstr>
      <vt:lpstr>Disability Insurance</vt:lpstr>
      <vt:lpstr>Disability Insurance</vt:lpstr>
      <vt:lpstr>PROTECTION (Your Safety Shield)</vt:lpstr>
      <vt:lpstr>Life Insurance Underwriting</vt:lpstr>
      <vt:lpstr>PROTECTION (Your Safety Shield)</vt:lpstr>
      <vt:lpstr>PROTECTION (Your Safety Shield)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jsanger</dc:creator>
  <cp:lastModifiedBy>Jeff Sanger</cp:lastModifiedBy>
  <cp:revision>712</cp:revision>
  <dcterms:created xsi:type="dcterms:W3CDTF">2010-01-13T20:40:04Z</dcterms:created>
  <dcterms:modified xsi:type="dcterms:W3CDTF">2014-01-06T20:17:01Z</dcterms:modified>
</cp:coreProperties>
</file>