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1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B7BE3-3A28-428C-9AB7-DDDC3AD0150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0085-52C4-4355-878F-5F5757A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4D97-7046-4E16-B53D-2A0450A7F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575 </a:t>
            </a:r>
            <a:br>
              <a:rPr lang="en-US" dirty="0"/>
            </a:br>
            <a:r>
              <a:rPr lang="en-US" dirty="0"/>
              <a:t>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C485-EBB1-4AD3-82E3-692D9141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Smith</a:t>
            </a:r>
          </a:p>
        </p:txBody>
      </p:sp>
    </p:spTree>
    <p:extLst>
      <p:ext uri="{BB962C8B-B14F-4D97-AF65-F5344CB8AC3E}">
        <p14:creationId xmlns:p14="http://schemas.microsoft.com/office/powerpoint/2010/main" val="50078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6071-9DDA-400E-A0B8-D8780D7F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Experiences Continued..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C78D8-5721-47CC-8564-D30B75C328DA}"/>
              </a:ext>
            </a:extLst>
          </p:cNvPr>
          <p:cNvSpPr txBox="1"/>
          <p:nvPr/>
        </p:nvSpPr>
        <p:spPr>
          <a:xfrm>
            <a:off x="5704514" y="998290"/>
            <a:ext cx="47115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hardware was not always given to me and</a:t>
            </a:r>
          </a:p>
          <a:p>
            <a:r>
              <a:rPr lang="en-US" dirty="0"/>
              <a:t>the issue was already diagnosed. </a:t>
            </a:r>
          </a:p>
          <a:p>
            <a:endParaRPr lang="en-US" dirty="0"/>
          </a:p>
          <a:p>
            <a:r>
              <a:rPr lang="en-US" dirty="0"/>
              <a:t>Hardware troubleshooting is my specialty, in </a:t>
            </a:r>
          </a:p>
          <a:p>
            <a:r>
              <a:rPr lang="en-US" dirty="0"/>
              <a:t>fact my coworkers would leave it for me </a:t>
            </a:r>
          </a:p>
          <a:p>
            <a:r>
              <a:rPr lang="en-US" dirty="0"/>
              <a:t>specifically. </a:t>
            </a:r>
          </a:p>
          <a:p>
            <a:endParaRPr lang="en-US" dirty="0"/>
          </a:p>
          <a:p>
            <a:r>
              <a:rPr lang="en-US" dirty="0"/>
              <a:t>I was very good at simply applying a systematic </a:t>
            </a:r>
          </a:p>
          <a:p>
            <a:r>
              <a:rPr lang="en-US" dirty="0"/>
              <a:t>form of troubleshooting. Narrowing the issues </a:t>
            </a:r>
          </a:p>
          <a:p>
            <a:r>
              <a:rPr lang="en-US" dirty="0"/>
              <a:t>down by eliminating variables one at a time.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Image result for troubleshooting">
            <a:extLst>
              <a:ext uri="{FF2B5EF4-FFF2-40B4-BE49-F238E27FC236}">
                <a16:creationId xmlns:a16="http://schemas.microsoft.com/office/drawing/2014/main" id="{5F1F6233-D7DE-4BF2-97EB-5D5617DC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06" y="4339527"/>
            <a:ext cx="5820154" cy="217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C168-1266-47F3-B49B-3C21EEF1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Experiences Continued..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0D81A-2824-4BC7-B19C-339E46F45D8E}"/>
              </a:ext>
            </a:extLst>
          </p:cNvPr>
          <p:cNvSpPr txBox="1"/>
          <p:nvPr/>
        </p:nvSpPr>
        <p:spPr>
          <a:xfrm>
            <a:off x="5402510" y="318782"/>
            <a:ext cx="574400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</a:t>
            </a:r>
          </a:p>
          <a:p>
            <a:endParaRPr lang="en-US" dirty="0"/>
          </a:p>
          <a:p>
            <a:r>
              <a:rPr lang="en-US" dirty="0"/>
              <a:t>Quite frequently in MacBook Pro models from late </a:t>
            </a:r>
          </a:p>
          <a:p>
            <a:r>
              <a:rPr lang="en-US" dirty="0"/>
              <a:t>2010 to late 2013 models, before they introduced </a:t>
            </a:r>
          </a:p>
          <a:p>
            <a:r>
              <a:rPr lang="en-US" dirty="0"/>
              <a:t>the retina display, there was an issue with there SATA</a:t>
            </a:r>
          </a:p>
          <a:p>
            <a:r>
              <a:rPr lang="en-US" dirty="0"/>
              <a:t>Cable that would connect from the hard drive to the </a:t>
            </a:r>
          </a:p>
          <a:p>
            <a:r>
              <a:rPr lang="en-US" dirty="0"/>
              <a:t>unit’s logic board. </a:t>
            </a:r>
          </a:p>
          <a:p>
            <a:endParaRPr lang="en-US" dirty="0"/>
          </a:p>
          <a:p>
            <a:r>
              <a:rPr lang="en-US" dirty="0"/>
              <a:t>The unit would power on and show an icon that means</a:t>
            </a:r>
          </a:p>
          <a:p>
            <a:r>
              <a:rPr lang="en-US" dirty="0"/>
              <a:t>that the boot device was missing. The tricky part was </a:t>
            </a:r>
          </a:p>
          <a:p>
            <a:r>
              <a:rPr lang="en-US" dirty="0"/>
              <a:t>this same icon can occur when the hard drive has crashed.</a:t>
            </a:r>
          </a:p>
          <a:p>
            <a:endParaRPr lang="en-US" dirty="0"/>
          </a:p>
          <a:p>
            <a:r>
              <a:rPr lang="en-US" dirty="0"/>
              <a:t>So I would take the drive out and plug it in with a SATA to </a:t>
            </a:r>
          </a:p>
          <a:p>
            <a:r>
              <a:rPr lang="en-US" dirty="0"/>
              <a:t>USB connection, and if the unit powered on correctly, then</a:t>
            </a:r>
          </a:p>
          <a:p>
            <a:r>
              <a:rPr lang="en-US" dirty="0"/>
              <a:t>I knew that the cable was bad. </a:t>
            </a:r>
          </a:p>
          <a:p>
            <a:endParaRPr lang="en-US" dirty="0"/>
          </a:p>
          <a:p>
            <a:r>
              <a:rPr lang="en-US" dirty="0"/>
              <a:t>However if this did not work, I would have to take a known</a:t>
            </a:r>
          </a:p>
          <a:p>
            <a:r>
              <a:rPr lang="en-US" dirty="0"/>
              <a:t>working hard drive and plug it into the original SATA cable.</a:t>
            </a:r>
          </a:p>
          <a:p>
            <a:r>
              <a:rPr lang="en-US" dirty="0"/>
              <a:t>If this worked, then the original hard drive failed, but if did </a:t>
            </a:r>
          </a:p>
          <a:p>
            <a:r>
              <a:rPr lang="en-US" dirty="0"/>
              <a:t>not work then the SATA cable is malfunctioning.  </a:t>
            </a:r>
          </a:p>
        </p:txBody>
      </p:sp>
      <p:pic>
        <p:nvPicPr>
          <p:cNvPr id="8194" name="Picture 2" descr="Image result for macbook pro internals">
            <a:extLst>
              <a:ext uri="{FF2B5EF4-FFF2-40B4-BE49-F238E27FC236}">
                <a16:creationId xmlns:a16="http://schemas.microsoft.com/office/drawing/2014/main" id="{7FF97595-B5FB-4605-8FA1-D1980168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5" y="2993142"/>
            <a:ext cx="3833906" cy="251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32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C2A1-C4C8-4C7A-A66B-416DF4AA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Experiences Continued..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4AF15-B8E2-4A0E-A0AE-54D6C2512FD0}"/>
              </a:ext>
            </a:extLst>
          </p:cNvPr>
          <p:cNvSpPr txBox="1"/>
          <p:nvPr/>
        </p:nvSpPr>
        <p:spPr>
          <a:xfrm>
            <a:off x="5587068" y="864066"/>
            <a:ext cx="49696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hardware experiences while working at Geek </a:t>
            </a:r>
          </a:p>
          <a:p>
            <a:r>
              <a:rPr lang="en-US" dirty="0"/>
              <a:t>Squad was quite extensive.</a:t>
            </a:r>
          </a:p>
          <a:p>
            <a:endParaRPr lang="en-US" dirty="0"/>
          </a:p>
          <a:p>
            <a:r>
              <a:rPr lang="en-US" dirty="0"/>
              <a:t>It taught me how to properly work with hardware, </a:t>
            </a:r>
          </a:p>
          <a:p>
            <a:r>
              <a:rPr lang="en-US" dirty="0"/>
              <a:t>such as properly grounding myself while working</a:t>
            </a:r>
          </a:p>
          <a:p>
            <a:r>
              <a:rPr lang="en-US" dirty="0"/>
              <a:t>with sensitive electronics. Or how important the </a:t>
            </a:r>
          </a:p>
          <a:p>
            <a:r>
              <a:rPr lang="en-US" dirty="0"/>
              <a:t>proper set of tools were when dealing with small</a:t>
            </a:r>
          </a:p>
          <a:p>
            <a:r>
              <a:rPr lang="en-US" dirty="0"/>
              <a:t>equipment in mobile devices. </a:t>
            </a:r>
          </a:p>
          <a:p>
            <a:endParaRPr lang="en-US" dirty="0"/>
          </a:p>
          <a:p>
            <a:r>
              <a:rPr lang="en-US" dirty="0"/>
              <a:t>As well as how to systematically troubleshoot</a:t>
            </a:r>
          </a:p>
          <a:p>
            <a:r>
              <a:rPr lang="en-US" dirty="0"/>
              <a:t>which easily translate into my program </a:t>
            </a:r>
          </a:p>
          <a:p>
            <a:r>
              <a:rPr lang="en-US" dirty="0"/>
              <a:t>debugging.  </a:t>
            </a:r>
          </a:p>
          <a:p>
            <a:endParaRPr lang="en-US" dirty="0"/>
          </a:p>
          <a:p>
            <a:r>
              <a:rPr lang="en-US" dirty="0"/>
              <a:t>It is a skill set that I am grateful to have learned</a:t>
            </a:r>
          </a:p>
          <a:p>
            <a:r>
              <a:rPr lang="en-US" dirty="0"/>
              <a:t>and I successfully translated into my other work. </a:t>
            </a:r>
          </a:p>
        </p:txBody>
      </p:sp>
      <p:pic>
        <p:nvPicPr>
          <p:cNvPr id="9218" name="Picture 2" descr="Image result for pc doctor">
            <a:extLst>
              <a:ext uri="{FF2B5EF4-FFF2-40B4-BE49-F238E27FC236}">
                <a16:creationId xmlns:a16="http://schemas.microsoft.com/office/drawing/2014/main" id="{EBDFB086-DA55-4836-B0D1-1B1BAFAB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9" y="3757315"/>
            <a:ext cx="3833906" cy="21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4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C452-27C5-44E6-B965-F8492862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Experiences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92495-9FA4-41A8-B154-762D5E371035}"/>
              </a:ext>
            </a:extLst>
          </p:cNvPr>
          <p:cNvSpPr txBox="1"/>
          <p:nvPr/>
        </p:nvSpPr>
        <p:spPr>
          <a:xfrm>
            <a:off x="5570290" y="1031846"/>
            <a:ext cx="46920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Geek Squad, we are only allowed to work on </a:t>
            </a:r>
          </a:p>
          <a:p>
            <a:r>
              <a:rPr lang="en-US" dirty="0"/>
              <a:t>commercial operating systems. Such as:</a:t>
            </a:r>
          </a:p>
          <a:p>
            <a:endParaRPr lang="en-US" dirty="0"/>
          </a:p>
          <a:p>
            <a:r>
              <a:rPr lang="en-US" dirty="0"/>
              <a:t>-Windows 7, 8/8.1, 10</a:t>
            </a:r>
          </a:p>
          <a:p>
            <a:r>
              <a:rPr lang="en-US" dirty="0"/>
              <a:t>-MacOS</a:t>
            </a:r>
          </a:p>
          <a:p>
            <a:r>
              <a:rPr lang="en-US" dirty="0"/>
              <a:t>-</a:t>
            </a:r>
            <a:r>
              <a:rPr lang="en-US" dirty="0" err="1"/>
              <a:t>ChromeOS</a:t>
            </a:r>
            <a:endParaRPr lang="en-US" dirty="0"/>
          </a:p>
          <a:p>
            <a:r>
              <a:rPr lang="en-US" dirty="0"/>
              <a:t>-iOS</a:t>
            </a:r>
          </a:p>
          <a:p>
            <a:r>
              <a:rPr lang="en-US" dirty="0"/>
              <a:t>-</a:t>
            </a:r>
            <a:r>
              <a:rPr lang="en-US" dirty="0" err="1"/>
              <a:t>Andriod</a:t>
            </a:r>
            <a:endParaRPr lang="en-US" dirty="0"/>
          </a:p>
          <a:p>
            <a:endParaRPr lang="en-US" dirty="0"/>
          </a:p>
          <a:p>
            <a:r>
              <a:rPr lang="en-US" dirty="0"/>
              <a:t>Since Linux is an open source, we are not able</a:t>
            </a:r>
          </a:p>
          <a:p>
            <a:r>
              <a:rPr lang="en-US" dirty="0"/>
              <a:t>to work on that OS.</a:t>
            </a:r>
          </a:p>
        </p:txBody>
      </p:sp>
      <p:pic>
        <p:nvPicPr>
          <p:cNvPr id="10242" name="Picture 2" descr="Image result for major operating systems">
            <a:extLst>
              <a:ext uri="{FF2B5EF4-FFF2-40B4-BE49-F238E27FC236}">
                <a16:creationId xmlns:a16="http://schemas.microsoft.com/office/drawing/2014/main" id="{B53494F7-D1D0-43B4-8490-5EF69EA75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06" y="4460939"/>
            <a:ext cx="5793451" cy="21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8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FE40-69D9-462C-B384-6870BA53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Experiences </a:t>
            </a:r>
            <a:br>
              <a:rPr lang="en-US" dirty="0"/>
            </a:br>
            <a:r>
              <a:rPr lang="en-US" dirty="0"/>
              <a:t>continues..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22C08-2D1F-4E11-A55F-F96697366845}"/>
              </a:ext>
            </a:extLst>
          </p:cNvPr>
          <p:cNvSpPr txBox="1"/>
          <p:nvPr/>
        </p:nvSpPr>
        <p:spPr>
          <a:xfrm>
            <a:off x="5645791" y="1023457"/>
            <a:ext cx="42442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Geek Squad has a specialty toolkit to work </a:t>
            </a:r>
          </a:p>
          <a:p>
            <a:r>
              <a:rPr lang="en-US" dirty="0"/>
              <a:t>on Windows. </a:t>
            </a:r>
          </a:p>
          <a:p>
            <a:endParaRPr lang="en-US" dirty="0"/>
          </a:p>
          <a:p>
            <a:r>
              <a:rPr lang="en-US" dirty="0"/>
              <a:t>The application is called MRI BDE Core </a:t>
            </a:r>
          </a:p>
          <a:p>
            <a:r>
              <a:rPr lang="en-US" dirty="0"/>
              <a:t>Application.</a:t>
            </a:r>
          </a:p>
          <a:p>
            <a:endParaRPr lang="en-US" dirty="0"/>
          </a:p>
          <a:p>
            <a:r>
              <a:rPr lang="en-US" dirty="0"/>
              <a:t>The application is developed within the </a:t>
            </a:r>
          </a:p>
          <a:p>
            <a:r>
              <a:rPr lang="en-US" dirty="0"/>
              <a:t>company, at our cooperate location.</a:t>
            </a:r>
          </a:p>
          <a:p>
            <a:endParaRPr lang="en-US" dirty="0"/>
          </a:p>
          <a:p>
            <a:r>
              <a:rPr lang="en-US" dirty="0"/>
              <a:t>Unfortunately since the application is a </a:t>
            </a:r>
          </a:p>
          <a:p>
            <a:r>
              <a:rPr lang="en-US" dirty="0"/>
              <a:t>Trade secret for Geek Squad, I am not </a:t>
            </a:r>
          </a:p>
          <a:p>
            <a:r>
              <a:rPr lang="en-US" dirty="0"/>
              <a:t>allowed to show the application in detail.</a:t>
            </a:r>
          </a:p>
          <a:p>
            <a:endParaRPr lang="en-US" dirty="0"/>
          </a:p>
          <a:p>
            <a:r>
              <a:rPr lang="en-US" dirty="0"/>
              <a:t>Other then two screen shots, that I got </a:t>
            </a:r>
          </a:p>
          <a:p>
            <a:r>
              <a:rPr lang="en-US" dirty="0"/>
              <a:t>approval to share since it doesn’t show </a:t>
            </a:r>
          </a:p>
          <a:p>
            <a:r>
              <a:rPr lang="en-US" dirty="0"/>
              <a:t>any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4275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81E38D-1A62-4DAA-BD96-332FC79D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91"/>
            <a:ext cx="12140050" cy="6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758212-EA3B-4D85-B6FB-839E86B6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06"/>
            <a:ext cx="12192000" cy="64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C445-1F7F-4480-8437-DE625FBA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Experiences </a:t>
            </a:r>
            <a:br>
              <a:rPr lang="en-US" dirty="0"/>
            </a:br>
            <a:r>
              <a:rPr lang="en-US" dirty="0"/>
              <a:t>continues..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0EEB4-86D6-40CB-8D90-5C819A7A657F}"/>
              </a:ext>
            </a:extLst>
          </p:cNvPr>
          <p:cNvSpPr txBox="1"/>
          <p:nvPr/>
        </p:nvSpPr>
        <p:spPr>
          <a:xfrm>
            <a:off x="5637402" y="1040235"/>
            <a:ext cx="41716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application contains a verse suite of </a:t>
            </a:r>
          </a:p>
          <a:p>
            <a:r>
              <a:rPr lang="en-US" dirty="0"/>
              <a:t>potential software needed to do any </a:t>
            </a:r>
          </a:p>
          <a:p>
            <a:r>
              <a:rPr lang="en-US" dirty="0"/>
              <a:t>type of software repair. Such as:</a:t>
            </a:r>
          </a:p>
          <a:p>
            <a:endParaRPr lang="en-US" dirty="0"/>
          </a:p>
          <a:p>
            <a:r>
              <a:rPr lang="en-US" dirty="0"/>
              <a:t>-Virus scanners</a:t>
            </a:r>
          </a:p>
          <a:p>
            <a:r>
              <a:rPr lang="en-US" dirty="0"/>
              <a:t>-OS services repairs</a:t>
            </a:r>
          </a:p>
          <a:p>
            <a:r>
              <a:rPr lang="en-US" dirty="0"/>
              <a:t>-Registry fixes</a:t>
            </a:r>
          </a:p>
          <a:p>
            <a:r>
              <a:rPr lang="en-US" dirty="0"/>
              <a:t>-External Browser to fix hijacked browsers</a:t>
            </a:r>
          </a:p>
          <a:p>
            <a:r>
              <a:rPr lang="en-US" dirty="0"/>
              <a:t>-Diagnostic tools</a:t>
            </a:r>
          </a:p>
          <a:p>
            <a:endParaRPr lang="en-US" dirty="0"/>
          </a:p>
        </p:txBody>
      </p:sp>
      <p:pic>
        <p:nvPicPr>
          <p:cNvPr id="11266" name="Picture 2" descr="Image result for virus scanner">
            <a:extLst>
              <a:ext uri="{FF2B5EF4-FFF2-40B4-BE49-F238E27FC236}">
                <a16:creationId xmlns:a16="http://schemas.microsoft.com/office/drawing/2014/main" id="{994D92AF-972E-4ED6-B047-ABAA2B83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0" y="3455238"/>
            <a:ext cx="3833906" cy="268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2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7649-EC7A-45F3-B29A-41101629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Experiences </a:t>
            </a:r>
            <a:br>
              <a:rPr lang="en-US" dirty="0"/>
            </a:br>
            <a:r>
              <a:rPr lang="en-US" dirty="0"/>
              <a:t>continues..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8B58C-0D84-4230-B324-0F1D5E48824D}"/>
              </a:ext>
            </a:extLst>
          </p:cNvPr>
          <p:cNvSpPr txBox="1"/>
          <p:nvPr/>
        </p:nvSpPr>
        <p:spPr>
          <a:xfrm>
            <a:off x="5729681" y="1073791"/>
            <a:ext cx="38529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strongest part of the application,</a:t>
            </a:r>
          </a:p>
          <a:p>
            <a:r>
              <a:rPr lang="en-US" dirty="0"/>
              <a:t>in terms of repair, is that MRI has a </a:t>
            </a:r>
          </a:p>
          <a:p>
            <a:r>
              <a:rPr lang="en-US" dirty="0"/>
              <a:t>bootable OS that allows the computer </a:t>
            </a:r>
          </a:p>
          <a:p>
            <a:r>
              <a:rPr lang="en-US" dirty="0"/>
              <a:t>to boot outside of its normal OS, while</a:t>
            </a:r>
          </a:p>
          <a:p>
            <a:r>
              <a:rPr lang="en-US" dirty="0"/>
              <a:t>still having access to the units OS.</a:t>
            </a:r>
          </a:p>
          <a:p>
            <a:endParaRPr lang="en-US" dirty="0"/>
          </a:p>
          <a:p>
            <a:r>
              <a:rPr lang="en-US" dirty="0"/>
              <a:t>It allows Windows to bind to the MRI </a:t>
            </a:r>
          </a:p>
          <a:p>
            <a:r>
              <a:rPr lang="en-US" dirty="0"/>
              <a:t>OS to allow access to things, such as:</a:t>
            </a:r>
          </a:p>
          <a:p>
            <a:endParaRPr lang="en-US" dirty="0"/>
          </a:p>
          <a:p>
            <a:r>
              <a:rPr lang="en-US" dirty="0"/>
              <a:t>- All data on the HDD to allow for back </a:t>
            </a:r>
          </a:p>
          <a:p>
            <a:r>
              <a:rPr lang="en-US" dirty="0"/>
              <a:t>ups even if the OS is unstable</a:t>
            </a:r>
          </a:p>
          <a:p>
            <a:r>
              <a:rPr lang="en-US" dirty="0"/>
              <a:t>-In-depth virus scans</a:t>
            </a:r>
          </a:p>
          <a:p>
            <a:r>
              <a:rPr lang="en-US" dirty="0"/>
              <a:t>-Rootkit scans</a:t>
            </a:r>
          </a:p>
        </p:txBody>
      </p:sp>
      <p:pic>
        <p:nvPicPr>
          <p:cNvPr id="12290" name="Picture 2" descr="Image result for rootkit scans">
            <a:extLst>
              <a:ext uri="{FF2B5EF4-FFF2-40B4-BE49-F238E27FC236}">
                <a16:creationId xmlns:a16="http://schemas.microsoft.com/office/drawing/2014/main" id="{47A28A4E-4C52-41F0-9D48-0F6DFFDF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28" y="2909936"/>
            <a:ext cx="3570180" cy="298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89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1C75-C045-4FF2-AC45-CF80F735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Experiences </a:t>
            </a:r>
            <a:br>
              <a:rPr lang="en-US" dirty="0"/>
            </a:br>
            <a:r>
              <a:rPr lang="en-US" dirty="0"/>
              <a:t>continues..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7A47C-E389-492F-99CE-9EDB807C3D88}"/>
              </a:ext>
            </a:extLst>
          </p:cNvPr>
          <p:cNvSpPr txBox="1"/>
          <p:nvPr/>
        </p:nvSpPr>
        <p:spPr>
          <a:xfrm>
            <a:off x="5763237" y="1107347"/>
            <a:ext cx="42130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well, MRI allows access to the unit’s</a:t>
            </a:r>
          </a:p>
          <a:p>
            <a:r>
              <a:rPr lang="en-US" dirty="0"/>
              <a:t>OS in an </a:t>
            </a:r>
            <a:r>
              <a:rPr lang="en-US" dirty="0" err="1"/>
              <a:t>unbinded</a:t>
            </a:r>
            <a:r>
              <a:rPr lang="en-US" dirty="0"/>
              <a:t> manner which allows: </a:t>
            </a:r>
          </a:p>
          <a:p>
            <a:endParaRPr lang="en-US" dirty="0"/>
          </a:p>
          <a:p>
            <a:r>
              <a:rPr lang="en-US" dirty="0"/>
              <a:t>- Manual Registry Rollbacks</a:t>
            </a:r>
          </a:p>
          <a:p>
            <a:pPr lvl="1"/>
            <a:r>
              <a:rPr lang="en-US" dirty="0"/>
              <a:t>- Such as a Hive Rollbacks to fix</a:t>
            </a:r>
          </a:p>
          <a:p>
            <a:pPr lvl="1"/>
            <a:r>
              <a:rPr lang="en-US" dirty="0"/>
              <a:t>       boot issues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Password resets</a:t>
            </a:r>
          </a:p>
          <a:p>
            <a:endParaRPr lang="en-US" dirty="0"/>
          </a:p>
          <a:p>
            <a:r>
              <a:rPr lang="en-US" dirty="0"/>
              <a:t>For example: Hive rollbacks would be used</a:t>
            </a:r>
          </a:p>
          <a:p>
            <a:r>
              <a:rPr lang="en-US" dirty="0"/>
              <a:t>to remove start up passwords set in the </a:t>
            </a:r>
          </a:p>
          <a:p>
            <a:r>
              <a:rPr lang="en-US" dirty="0"/>
              <a:t>OS by malicious software or remote </a:t>
            </a:r>
          </a:p>
          <a:p>
            <a:r>
              <a:rPr lang="en-US" dirty="0"/>
              <a:t>access scams.</a:t>
            </a:r>
          </a:p>
          <a:p>
            <a:endParaRPr lang="en-US" dirty="0"/>
          </a:p>
          <a:p>
            <a:r>
              <a:rPr lang="en-US" dirty="0"/>
              <a:t>(pic of start up password)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314" name="Picture 2" descr="Image result for registry hive rollback">
            <a:extLst>
              <a:ext uri="{FF2B5EF4-FFF2-40B4-BE49-F238E27FC236}">
                <a16:creationId xmlns:a16="http://schemas.microsoft.com/office/drawing/2014/main" id="{DE0F59F7-2A2E-4562-93D7-7E72545F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8" y="3172829"/>
            <a:ext cx="3920543" cy="3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9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BE3D-BE3D-42FA-B32D-03121BB0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was I Interning 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2989C-4939-442C-83DE-5C6C58424905}"/>
              </a:ext>
            </a:extLst>
          </p:cNvPr>
          <p:cNvSpPr txBox="1"/>
          <p:nvPr/>
        </p:nvSpPr>
        <p:spPr>
          <a:xfrm>
            <a:off x="6459523" y="1048624"/>
            <a:ext cx="50867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this quarter, I was working for the company, </a:t>
            </a:r>
          </a:p>
          <a:p>
            <a:r>
              <a:rPr lang="en-US" dirty="0"/>
              <a:t>Geek Squad.</a:t>
            </a:r>
          </a:p>
          <a:p>
            <a:endParaRPr lang="en-US" dirty="0"/>
          </a:p>
          <a:p>
            <a:r>
              <a:rPr lang="en-US" dirty="0"/>
              <a:t>The position I was working is called an Advanced </a:t>
            </a:r>
          </a:p>
          <a:p>
            <a:r>
              <a:rPr lang="en-US" dirty="0"/>
              <a:t>Repair Agent.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geek squad logo">
            <a:extLst>
              <a:ext uri="{FF2B5EF4-FFF2-40B4-BE49-F238E27FC236}">
                <a16:creationId xmlns:a16="http://schemas.microsoft.com/office/drawing/2014/main" id="{447683C0-1B72-4F95-8B9B-290A5BC1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6" y="3429000"/>
            <a:ext cx="4843340" cy="29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76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34B3-5400-4B10-AF6B-1C11809F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Experiences </a:t>
            </a:r>
            <a:br>
              <a:rPr lang="en-US" dirty="0"/>
            </a:br>
            <a:r>
              <a:rPr lang="en-US" dirty="0"/>
              <a:t>continues..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972A2-8A30-4E20-A643-0F93F7AEAC36}"/>
              </a:ext>
            </a:extLst>
          </p:cNvPr>
          <p:cNvSpPr txBox="1"/>
          <p:nvPr/>
        </p:nvSpPr>
        <p:spPr>
          <a:xfrm>
            <a:off x="5645791" y="1065402"/>
            <a:ext cx="432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in operating systems like MacOS </a:t>
            </a:r>
          </a:p>
          <a:p>
            <a:r>
              <a:rPr lang="en-US" dirty="0"/>
              <a:t>and Windows allows for large scale repairs, </a:t>
            </a:r>
          </a:p>
          <a:p>
            <a:r>
              <a:rPr lang="en-US" dirty="0"/>
              <a:t>like registry and services repairs. </a:t>
            </a:r>
          </a:p>
          <a:p>
            <a:endParaRPr lang="en-US" dirty="0"/>
          </a:p>
          <a:p>
            <a:r>
              <a:rPr lang="en-US" dirty="0"/>
              <a:t>However an OS such as </a:t>
            </a:r>
            <a:r>
              <a:rPr lang="en-US" dirty="0" err="1"/>
              <a:t>ChromeOS</a:t>
            </a:r>
            <a:r>
              <a:rPr lang="en-US" dirty="0"/>
              <a:t> is </a:t>
            </a:r>
          </a:p>
          <a:p>
            <a:r>
              <a:rPr lang="en-US" dirty="0"/>
              <a:t>designed for quick simple fixes. A </a:t>
            </a:r>
          </a:p>
          <a:p>
            <a:r>
              <a:rPr lang="en-US" dirty="0"/>
              <a:t>Chromebook is not meant to store any data</a:t>
            </a:r>
          </a:p>
          <a:p>
            <a:r>
              <a:rPr lang="en-US" dirty="0"/>
              <a:t>locally on the machine which allows for </a:t>
            </a:r>
          </a:p>
          <a:p>
            <a:r>
              <a:rPr lang="en-US" dirty="0"/>
              <a:t>quick restores called </a:t>
            </a:r>
            <a:r>
              <a:rPr lang="en-US" dirty="0" err="1"/>
              <a:t>Powerwashing</a:t>
            </a:r>
            <a:r>
              <a:rPr lang="en-US" dirty="0"/>
              <a:t>. This </a:t>
            </a:r>
          </a:p>
          <a:p>
            <a:r>
              <a:rPr lang="en-US" dirty="0"/>
              <a:t>process is a full system restore that takes</a:t>
            </a:r>
          </a:p>
          <a:p>
            <a:r>
              <a:rPr lang="en-US" dirty="0"/>
              <a:t>approximately one minute.</a:t>
            </a:r>
          </a:p>
          <a:p>
            <a:endParaRPr lang="en-US" dirty="0"/>
          </a:p>
          <a:p>
            <a:r>
              <a:rPr lang="en-US" dirty="0"/>
              <a:t>(pic of power wash)</a:t>
            </a:r>
          </a:p>
        </p:txBody>
      </p:sp>
      <p:pic>
        <p:nvPicPr>
          <p:cNvPr id="14338" name="Picture 2" descr="Image result for powerwashing chromebook">
            <a:extLst>
              <a:ext uri="{FF2B5EF4-FFF2-40B4-BE49-F238E27FC236}">
                <a16:creationId xmlns:a16="http://schemas.microsoft.com/office/drawing/2014/main" id="{9C132AF6-BF90-4C5E-A8A1-D92B5F38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01159"/>
            <a:ext cx="3481754" cy="2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3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02EB-6369-4668-A4CD-E21A3248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Experiences </a:t>
            </a:r>
            <a:br>
              <a:rPr lang="en-US" dirty="0"/>
            </a:br>
            <a:r>
              <a:rPr lang="en-US" dirty="0"/>
              <a:t>continues..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6123F-E4E6-4786-A5DD-C22D58FE44F9}"/>
              </a:ext>
            </a:extLst>
          </p:cNvPr>
          <p:cNvSpPr txBox="1"/>
          <p:nvPr/>
        </p:nvSpPr>
        <p:spPr>
          <a:xfrm>
            <a:off x="5897461" y="1073791"/>
            <a:ext cx="43341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 to </a:t>
            </a:r>
            <a:r>
              <a:rPr lang="en-US" dirty="0" err="1"/>
              <a:t>ChromeOS</a:t>
            </a:r>
            <a:r>
              <a:rPr lang="en-US" dirty="0"/>
              <a:t>, mobile operating</a:t>
            </a:r>
          </a:p>
          <a:p>
            <a:r>
              <a:rPr lang="en-US" dirty="0"/>
              <a:t>systems like iOS and Android are easily </a:t>
            </a:r>
          </a:p>
          <a:p>
            <a:r>
              <a:rPr lang="en-US" dirty="0"/>
              <a:t>fix through system restores. </a:t>
            </a:r>
          </a:p>
          <a:p>
            <a:endParaRPr lang="en-US" dirty="0"/>
          </a:p>
          <a:p>
            <a:r>
              <a:rPr lang="en-US" dirty="0"/>
              <a:t>However since phone have become so vital </a:t>
            </a:r>
          </a:p>
          <a:p>
            <a:r>
              <a:rPr lang="en-US" dirty="0"/>
              <a:t>to every day life they have become a target </a:t>
            </a:r>
          </a:p>
          <a:p>
            <a:r>
              <a:rPr lang="en-US" dirty="0"/>
              <a:t>for viruses. (Yes its possible for malware, </a:t>
            </a:r>
          </a:p>
          <a:p>
            <a:r>
              <a:rPr lang="en-US" dirty="0"/>
              <a:t>rootkits, and viruses to hit our phones).</a:t>
            </a:r>
          </a:p>
          <a:p>
            <a:endParaRPr lang="en-US" dirty="0"/>
          </a:p>
          <a:p>
            <a:r>
              <a:rPr lang="en-US" dirty="0"/>
              <a:t>This has led to development of repair tools </a:t>
            </a:r>
          </a:p>
          <a:p>
            <a:r>
              <a:rPr lang="en-US" dirty="0"/>
              <a:t>for these devices. Such as:</a:t>
            </a:r>
          </a:p>
          <a:p>
            <a:endParaRPr lang="en-US" dirty="0"/>
          </a:p>
          <a:p>
            <a:r>
              <a:rPr lang="en-US" dirty="0"/>
              <a:t>- Virus scanners</a:t>
            </a:r>
          </a:p>
          <a:p>
            <a:r>
              <a:rPr lang="en-US" dirty="0"/>
              <a:t>- Rootkit scanners</a:t>
            </a:r>
          </a:p>
          <a:p>
            <a:r>
              <a:rPr lang="en-US" dirty="0"/>
              <a:t>- Full System diagnostics </a:t>
            </a:r>
          </a:p>
        </p:txBody>
      </p:sp>
      <p:pic>
        <p:nvPicPr>
          <p:cNvPr id="15362" name="Picture 2" descr="Image result for ios virus scanner">
            <a:extLst>
              <a:ext uri="{FF2B5EF4-FFF2-40B4-BE49-F238E27FC236}">
                <a16:creationId xmlns:a16="http://schemas.microsoft.com/office/drawing/2014/main" id="{19E949B3-E541-4C3C-956A-2325CF23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3" y="3161767"/>
            <a:ext cx="3532812" cy="294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38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63A-AF6D-458F-9761-18ECEE5A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Experiences </a:t>
            </a:r>
            <a:br>
              <a:rPr lang="en-US" dirty="0"/>
            </a:br>
            <a:r>
              <a:rPr lang="en-US" dirty="0"/>
              <a:t>continues..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F57E8-D933-47AB-8554-BA3E72E603E6}"/>
              </a:ext>
            </a:extLst>
          </p:cNvPr>
          <p:cNvSpPr txBox="1"/>
          <p:nvPr/>
        </p:nvSpPr>
        <p:spPr>
          <a:xfrm>
            <a:off x="5595457" y="880844"/>
            <a:ext cx="45400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 Apple has been working with </a:t>
            </a:r>
          </a:p>
          <a:p>
            <a:r>
              <a:rPr lang="en-US" dirty="0"/>
              <a:t>Geek Squad to allow us to perform similar</a:t>
            </a:r>
          </a:p>
          <a:p>
            <a:r>
              <a:rPr lang="en-US" dirty="0"/>
              <a:t>repairs as the Apple stores. For example:</a:t>
            </a:r>
          </a:p>
          <a:p>
            <a:endParaRPr lang="en-US" dirty="0"/>
          </a:p>
          <a:p>
            <a:r>
              <a:rPr lang="en-US" dirty="0"/>
              <a:t>- We have a Mac Mini that allows for a iPhone</a:t>
            </a:r>
          </a:p>
          <a:p>
            <a:r>
              <a:rPr lang="en-US" dirty="0"/>
              <a:t>   to be connected to do a plethora of repairs, </a:t>
            </a:r>
          </a:p>
          <a:p>
            <a:r>
              <a:rPr lang="en-US" dirty="0"/>
              <a:t>   such as in-depth system diagnostics or </a:t>
            </a:r>
          </a:p>
          <a:p>
            <a:r>
              <a:rPr lang="en-US" dirty="0"/>
              <a:t>   image back ups to allow for a system restore</a:t>
            </a:r>
          </a:p>
          <a:p>
            <a:r>
              <a:rPr lang="en-US" dirty="0"/>
              <a:t>  without the user having to lose any data.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386" name="Picture 2" descr="Image result for mac mini">
            <a:extLst>
              <a:ext uri="{FF2B5EF4-FFF2-40B4-BE49-F238E27FC236}">
                <a16:creationId xmlns:a16="http://schemas.microsoft.com/office/drawing/2014/main" id="{A3267E10-D628-4375-A54B-DB020F3C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76" y="3322339"/>
            <a:ext cx="3290730" cy="2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7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2677-AD59-4293-B340-BC5D0CFA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Pursuing </a:t>
            </a:r>
            <a:br>
              <a:rPr lang="en-US" dirty="0"/>
            </a:br>
            <a:r>
              <a:rPr lang="en-US" dirty="0"/>
              <a:t>additional </a:t>
            </a:r>
            <a:br>
              <a:rPr lang="en-US" dirty="0"/>
            </a:br>
            <a:r>
              <a:rPr lang="en-US" dirty="0"/>
              <a:t>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DC88-9240-4404-BEBF-9F90969737C1}"/>
              </a:ext>
            </a:extLst>
          </p:cNvPr>
          <p:cNvSpPr txBox="1"/>
          <p:nvPr/>
        </p:nvSpPr>
        <p:spPr>
          <a:xfrm>
            <a:off x="5603846" y="931178"/>
            <a:ext cx="45801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 was fully trained and use to my position</a:t>
            </a:r>
          </a:p>
          <a:p>
            <a:r>
              <a:rPr lang="en-US" dirty="0"/>
              <a:t>I started pursuing additional work, such as:</a:t>
            </a:r>
          </a:p>
          <a:p>
            <a:endParaRPr lang="en-US" dirty="0"/>
          </a:p>
          <a:p>
            <a:r>
              <a:rPr lang="en-US" dirty="0"/>
              <a:t>- Bug Reporting to the Development Team</a:t>
            </a:r>
          </a:p>
          <a:p>
            <a:r>
              <a:rPr lang="en-US" dirty="0"/>
              <a:t>- Work System Optimization</a:t>
            </a:r>
          </a:p>
          <a:p>
            <a:r>
              <a:rPr lang="en-US" dirty="0"/>
              <a:t>- Leadership Development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7410" name="Picture 2" descr="Image result for bug reporting">
            <a:extLst>
              <a:ext uri="{FF2B5EF4-FFF2-40B4-BE49-F238E27FC236}">
                <a16:creationId xmlns:a16="http://schemas.microsoft.com/office/drawing/2014/main" id="{AA206C85-E0FA-4167-9E8E-D56BE7C2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8" y="3612761"/>
            <a:ext cx="31242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Image result for optimization">
            <a:extLst>
              <a:ext uri="{FF2B5EF4-FFF2-40B4-BE49-F238E27FC236}">
                <a16:creationId xmlns:a16="http://schemas.microsoft.com/office/drawing/2014/main" id="{D6E75640-EE03-4C54-BCFD-ACEDE247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4406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90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FA3F-A344-4BDE-BF97-393AA3E2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E4021-E374-4FDE-A74D-CEBD5BC07210}"/>
              </a:ext>
            </a:extLst>
          </p:cNvPr>
          <p:cNvSpPr txBox="1"/>
          <p:nvPr/>
        </p:nvSpPr>
        <p:spPr>
          <a:xfrm>
            <a:off x="5511567" y="1367406"/>
            <a:ext cx="4455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took it upon myself to learn how to properly</a:t>
            </a:r>
          </a:p>
          <a:p>
            <a:r>
              <a:rPr lang="en-US" dirty="0"/>
              <a:t>report bugs, that I experienced during work, </a:t>
            </a:r>
          </a:p>
          <a:p>
            <a:r>
              <a:rPr lang="en-US" dirty="0"/>
              <a:t>to the development team. </a:t>
            </a:r>
          </a:p>
          <a:p>
            <a:endParaRPr lang="en-US" dirty="0"/>
          </a:p>
          <a:p>
            <a:r>
              <a:rPr lang="en-US" dirty="0"/>
              <a:t>However the official bug report I was unable </a:t>
            </a:r>
          </a:p>
          <a:p>
            <a:r>
              <a:rPr lang="en-US" dirty="0"/>
              <a:t>to take a screenshot of due to the sensitive </a:t>
            </a:r>
          </a:p>
          <a:p>
            <a:r>
              <a:rPr lang="en-US" dirty="0"/>
              <a:t>company information that is located on the </a:t>
            </a:r>
          </a:p>
          <a:p>
            <a:r>
              <a:rPr lang="en-US" dirty="0"/>
              <a:t>forms. </a:t>
            </a:r>
          </a:p>
        </p:txBody>
      </p:sp>
      <p:pic>
        <p:nvPicPr>
          <p:cNvPr id="18434" name="Picture 2" descr="Image result for bug reporting">
            <a:extLst>
              <a:ext uri="{FF2B5EF4-FFF2-40B4-BE49-F238E27FC236}">
                <a16:creationId xmlns:a16="http://schemas.microsoft.com/office/drawing/2014/main" id="{F8D7422C-320F-470A-B0C8-F8E572C1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6" y="3429000"/>
            <a:ext cx="4060189" cy="26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7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300A-8AED-430B-B516-4DC6E20B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Reporting</a:t>
            </a:r>
            <a:br>
              <a:rPr lang="en-US" dirty="0"/>
            </a:br>
            <a:r>
              <a:rPr lang="en-US" dirty="0"/>
              <a:t>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137C4-BF1A-4B04-93E5-8E76F10487F7}"/>
              </a:ext>
            </a:extLst>
          </p:cNvPr>
          <p:cNvSpPr txBox="1"/>
          <p:nvPr/>
        </p:nvSpPr>
        <p:spPr>
          <a:xfrm>
            <a:off x="5612235" y="989901"/>
            <a:ext cx="45881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official bug report is an in-depth form that</a:t>
            </a:r>
          </a:p>
          <a:p>
            <a:r>
              <a:rPr lang="en-US" dirty="0"/>
              <a:t>asks a series of questions required by the </a:t>
            </a:r>
          </a:p>
          <a:p>
            <a:r>
              <a:rPr lang="en-US" dirty="0"/>
              <a:t>development team in order to properly debug</a:t>
            </a:r>
          </a:p>
          <a:p>
            <a:r>
              <a:rPr lang="en-US" dirty="0"/>
              <a:t>the software. </a:t>
            </a:r>
          </a:p>
          <a:p>
            <a:endParaRPr lang="en-US" dirty="0"/>
          </a:p>
          <a:p>
            <a:r>
              <a:rPr lang="en-US" dirty="0"/>
              <a:t>Information such as:</a:t>
            </a:r>
          </a:p>
          <a:p>
            <a:endParaRPr lang="en-US" dirty="0"/>
          </a:p>
          <a:p>
            <a:r>
              <a:rPr lang="en-US" dirty="0"/>
              <a:t>- Which program was the bug in?</a:t>
            </a:r>
          </a:p>
          <a:p>
            <a:r>
              <a:rPr lang="en-US" dirty="0"/>
              <a:t>- What OS was running when the bug was </a:t>
            </a:r>
          </a:p>
          <a:p>
            <a:r>
              <a:rPr lang="en-US" dirty="0"/>
              <a:t>       experienced?</a:t>
            </a:r>
          </a:p>
          <a:p>
            <a:r>
              <a:rPr lang="en-US" dirty="0"/>
              <a:t>- What back ground programs were running?</a:t>
            </a:r>
          </a:p>
          <a:p>
            <a:r>
              <a:rPr lang="en-US" dirty="0"/>
              <a:t>- Was the bug repeatable?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9458" name="Picture 2" descr="Image result for bug reporting form">
            <a:extLst>
              <a:ext uri="{FF2B5EF4-FFF2-40B4-BE49-F238E27FC236}">
                <a16:creationId xmlns:a16="http://schemas.microsoft.com/office/drawing/2014/main" id="{969DA485-6DD9-491C-B782-2678275BA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650" y="3159346"/>
            <a:ext cx="2874942" cy="244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A0915-1AE3-487F-B273-59091CAD58FC}"/>
              </a:ext>
            </a:extLst>
          </p:cNvPr>
          <p:cNvSpPr txBox="1"/>
          <p:nvPr/>
        </p:nvSpPr>
        <p:spPr>
          <a:xfrm>
            <a:off x="1991650" y="5599944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an example of bug report, </a:t>
            </a:r>
          </a:p>
          <a:p>
            <a:r>
              <a:rPr lang="en-US" dirty="0"/>
              <a:t>not Geek Squads.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4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3482-6747-4EA7-B1F8-DF079D75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Reporting continued…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08748-21E8-474A-821A-88827BD57EAB}"/>
              </a:ext>
            </a:extLst>
          </p:cNvPr>
          <p:cNvSpPr txBox="1"/>
          <p:nvPr/>
        </p:nvSpPr>
        <p:spPr>
          <a:xfrm>
            <a:off x="6096000" y="127512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21AA6-FF6A-424A-9A0F-3119FFF66DFA}"/>
              </a:ext>
            </a:extLst>
          </p:cNvPr>
          <p:cNvSpPr txBox="1"/>
          <p:nvPr/>
        </p:nvSpPr>
        <p:spPr>
          <a:xfrm>
            <a:off x="5545123" y="914400"/>
            <a:ext cx="42621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my bug reporting, I was repeatedly</a:t>
            </a:r>
          </a:p>
          <a:p>
            <a:r>
              <a:rPr lang="en-US" dirty="0"/>
              <a:t>contacted by the development team. </a:t>
            </a:r>
          </a:p>
          <a:p>
            <a:r>
              <a:rPr lang="en-US" dirty="0"/>
              <a:t>Whether it was simply a thank you for the </a:t>
            </a:r>
          </a:p>
          <a:p>
            <a:r>
              <a:rPr lang="en-US" dirty="0"/>
              <a:t>report or for further questions about the </a:t>
            </a:r>
          </a:p>
          <a:p>
            <a:r>
              <a:rPr lang="en-US" dirty="0"/>
              <a:t>bug. </a:t>
            </a:r>
          </a:p>
          <a:p>
            <a:endParaRPr lang="en-US" dirty="0"/>
          </a:p>
          <a:p>
            <a:r>
              <a:rPr lang="en-US" dirty="0"/>
              <a:t>This lead to further work like conference</a:t>
            </a:r>
          </a:p>
          <a:p>
            <a:r>
              <a:rPr lang="en-US" dirty="0"/>
              <a:t>calls with my team, and members of the </a:t>
            </a:r>
          </a:p>
          <a:p>
            <a:r>
              <a:rPr lang="en-US" dirty="0"/>
              <a:t>Development team. Or screen sharing with</a:t>
            </a:r>
          </a:p>
          <a:p>
            <a:r>
              <a:rPr lang="en-US" dirty="0"/>
              <a:t>a specific member in order to show them</a:t>
            </a:r>
          </a:p>
          <a:p>
            <a:r>
              <a:rPr lang="en-US" dirty="0"/>
              <a:t>what I was able to experience.</a:t>
            </a:r>
          </a:p>
          <a:p>
            <a:endParaRPr lang="en-US" dirty="0"/>
          </a:p>
          <a:p>
            <a:r>
              <a:rPr lang="en-US" dirty="0"/>
              <a:t>This lead to my team being assigned to </a:t>
            </a:r>
          </a:p>
          <a:p>
            <a:r>
              <a:rPr lang="en-US" dirty="0"/>
              <a:t>Beta test upcoming software and file</a:t>
            </a:r>
          </a:p>
          <a:p>
            <a:r>
              <a:rPr lang="en-US" dirty="0"/>
              <a:t>correct and precise reports to help out </a:t>
            </a:r>
          </a:p>
          <a:p>
            <a:r>
              <a:rPr lang="en-US" dirty="0"/>
              <a:t>heir team. </a:t>
            </a:r>
          </a:p>
        </p:txBody>
      </p:sp>
    </p:spTree>
    <p:extLst>
      <p:ext uri="{BB962C8B-B14F-4D97-AF65-F5344CB8AC3E}">
        <p14:creationId xmlns:p14="http://schemas.microsoft.com/office/powerpoint/2010/main" val="1367928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57AD-74A5-4915-915C-A4BF6397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Reporting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89DE7-D6C2-48ED-9875-546E52CEE153}"/>
              </a:ext>
            </a:extLst>
          </p:cNvPr>
          <p:cNvSpPr txBox="1"/>
          <p:nvPr/>
        </p:nvSpPr>
        <p:spPr>
          <a:xfrm>
            <a:off x="5478011" y="1040235"/>
            <a:ext cx="4344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part of the job is very applicable to my </a:t>
            </a:r>
          </a:p>
          <a:p>
            <a:r>
              <a:rPr lang="en-US" dirty="0"/>
              <a:t>career path so I took grave interest in it. </a:t>
            </a:r>
          </a:p>
          <a:p>
            <a:endParaRPr lang="en-US" dirty="0"/>
          </a:p>
          <a:p>
            <a:r>
              <a:rPr lang="en-US" dirty="0"/>
              <a:t>My coworkers and I have been flown out</a:t>
            </a:r>
          </a:p>
          <a:p>
            <a:r>
              <a:rPr lang="en-US" dirty="0"/>
              <a:t>and shown the complex where the </a:t>
            </a:r>
          </a:p>
          <a:p>
            <a:r>
              <a:rPr lang="en-US" dirty="0"/>
              <a:t>Developers are.</a:t>
            </a:r>
          </a:p>
          <a:p>
            <a:endParaRPr lang="en-US" dirty="0"/>
          </a:p>
          <a:p>
            <a:r>
              <a:rPr lang="en-US" dirty="0"/>
              <a:t>This lead to close relations with lead </a:t>
            </a:r>
          </a:p>
          <a:p>
            <a:r>
              <a:rPr lang="en-US" dirty="0"/>
              <a:t>developers and managers, that I am hoping </a:t>
            </a:r>
          </a:p>
          <a:p>
            <a:r>
              <a:rPr lang="en-US" dirty="0"/>
              <a:t>will lead to a job for me once I graduate this</a:t>
            </a:r>
          </a:p>
          <a:p>
            <a:r>
              <a:rPr lang="en-US" dirty="0"/>
              <a:t>Quarter.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9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9411-E888-44D8-A6DA-EAC5D310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4137171" cy="4952492"/>
          </a:xfrm>
        </p:spPr>
        <p:txBody>
          <a:bodyPr/>
          <a:lstStyle/>
          <a:p>
            <a:r>
              <a:rPr lang="en-US" dirty="0"/>
              <a:t>Work System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BA31C-8BC5-4EAC-B124-BB28C894E2FE}"/>
              </a:ext>
            </a:extLst>
          </p:cNvPr>
          <p:cNvSpPr txBox="1"/>
          <p:nvPr/>
        </p:nvSpPr>
        <p:spPr>
          <a:xfrm>
            <a:off x="5285064" y="922789"/>
            <a:ext cx="4233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my time with Geek Squad, I was looked to as a problem solver. My manager would ask for me to solve/fix systems that we not as efficient as we would like. </a:t>
            </a:r>
          </a:p>
          <a:p>
            <a:endParaRPr lang="en-US" dirty="0"/>
          </a:p>
          <a:p>
            <a:r>
              <a:rPr lang="en-US" dirty="0"/>
              <a:t>The challenge was that not all of these systems were isolated to my individual team. This would also require me to discuss and train members of other teams as well.</a:t>
            </a:r>
          </a:p>
        </p:txBody>
      </p:sp>
      <p:pic>
        <p:nvPicPr>
          <p:cNvPr id="20482" name="Picture 2" descr="Image result for speed">
            <a:extLst>
              <a:ext uri="{FF2B5EF4-FFF2-40B4-BE49-F238E27FC236}">
                <a16:creationId xmlns:a16="http://schemas.microsoft.com/office/drawing/2014/main" id="{5DB3F19A-5E4B-4B7C-812E-B80FC7FE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64" y="4152702"/>
            <a:ext cx="4233410" cy="211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3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7796-F7B4-4D19-8BC7-63FF7B17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47FA5-0749-4F6E-986E-78E38BCF99E2}"/>
              </a:ext>
            </a:extLst>
          </p:cNvPr>
          <p:cNvSpPr txBox="1"/>
          <p:nvPr/>
        </p:nvSpPr>
        <p:spPr>
          <a:xfrm>
            <a:off x="5847127" y="1048624"/>
            <a:ext cx="38339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time is a time measurement that starts the moment that a client drops off a unit with Geek Squad and ends the moment I call them to tell them that its ready. </a:t>
            </a:r>
          </a:p>
          <a:p>
            <a:endParaRPr lang="en-US" dirty="0"/>
          </a:p>
          <a:p>
            <a:r>
              <a:rPr lang="en-US" dirty="0"/>
              <a:t>The goal for the turn time is dynamically changing due to the number of units that would be in the store at any given time. </a:t>
            </a:r>
          </a:p>
          <a:p>
            <a:endParaRPr lang="en-US" dirty="0"/>
          </a:p>
          <a:p>
            <a:r>
              <a:rPr lang="en-US" dirty="0"/>
              <a:t>The average goal for turn time that I experienced was ~2 days.</a:t>
            </a:r>
          </a:p>
        </p:txBody>
      </p:sp>
      <p:pic>
        <p:nvPicPr>
          <p:cNvPr id="21506" name="Picture 2" descr="Image result for turn time">
            <a:extLst>
              <a:ext uri="{FF2B5EF4-FFF2-40B4-BE49-F238E27FC236}">
                <a16:creationId xmlns:a16="http://schemas.microsoft.com/office/drawing/2014/main" id="{B808D220-5E93-42E7-A31C-EEDA6E2A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7" y="2602523"/>
            <a:ext cx="3522955" cy="290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04A1-6665-43E4-85A7-4D69E25C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Geek Squad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0F986-338E-4EBF-9ECA-73D03A3DF9F0}"/>
              </a:ext>
            </a:extLst>
          </p:cNvPr>
          <p:cNvSpPr txBox="1"/>
          <p:nvPr/>
        </p:nvSpPr>
        <p:spPr>
          <a:xfrm>
            <a:off x="5545123" y="746620"/>
            <a:ext cx="56705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quickly learned that this company is not as serious as I </a:t>
            </a:r>
          </a:p>
          <a:p>
            <a:r>
              <a:rPr lang="en-US" dirty="0"/>
              <a:t>originally expected.</a:t>
            </a:r>
          </a:p>
          <a:p>
            <a:endParaRPr lang="en-US" dirty="0"/>
          </a:p>
          <a:p>
            <a:r>
              <a:rPr lang="en-US" dirty="0"/>
              <a:t>It holds true to one of Best Buy’s company values, which</a:t>
            </a:r>
          </a:p>
          <a:p>
            <a:r>
              <a:rPr lang="en-US" dirty="0"/>
              <a:t>is “Have fun while being the best.”</a:t>
            </a:r>
          </a:p>
          <a:p>
            <a:endParaRPr lang="en-US" dirty="0"/>
          </a:p>
          <a:p>
            <a:r>
              <a:rPr lang="en-US" dirty="0"/>
              <a:t>Geek Squad has its own culture, which is important to all</a:t>
            </a:r>
          </a:p>
          <a:p>
            <a:r>
              <a:rPr lang="en-US" dirty="0"/>
              <a:t>who work for them.</a:t>
            </a:r>
          </a:p>
          <a:p>
            <a:endParaRPr lang="en-US" dirty="0"/>
          </a:p>
          <a:p>
            <a:r>
              <a:rPr lang="en-US" dirty="0"/>
              <a:t>In fact they have their own Geek Squad Culture App…</a:t>
            </a:r>
          </a:p>
          <a:p>
            <a:endParaRPr lang="en-US" dirty="0"/>
          </a:p>
          <a:p>
            <a:r>
              <a:rPr lang="en-US" dirty="0"/>
              <a:t>The core of this culture, is that we are all Geeks. Meaning</a:t>
            </a:r>
          </a:p>
          <a:p>
            <a:r>
              <a:rPr lang="en-US" dirty="0"/>
              <a:t>that we are all enthusiasts and love technology. </a:t>
            </a:r>
          </a:p>
          <a:p>
            <a:endParaRPr lang="en-US" dirty="0"/>
          </a:p>
          <a:p>
            <a:r>
              <a:rPr lang="en-US" dirty="0"/>
              <a:t>Geek is not an insult to us. It is a title we wear with </a:t>
            </a:r>
            <a:r>
              <a:rPr lang="en-US"/>
              <a:t>honor.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2C9C9-C421-46C9-AB4E-2E1769BA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88" y="2733869"/>
            <a:ext cx="4431342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0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AD6D-2400-435B-B5E6-DC0A510B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Time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8F2DA-665F-4032-9680-E1F8E4570F60}"/>
              </a:ext>
            </a:extLst>
          </p:cNvPr>
          <p:cNvSpPr txBox="1"/>
          <p:nvPr/>
        </p:nvSpPr>
        <p:spPr>
          <a:xfrm>
            <a:off x="5570290" y="1006679"/>
            <a:ext cx="3833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 first started with Geek Squad my store was averaging a 2-3day turn time month to month.</a:t>
            </a:r>
          </a:p>
          <a:p>
            <a:endParaRPr lang="en-US" dirty="0"/>
          </a:p>
          <a:p>
            <a:r>
              <a:rPr lang="en-US" dirty="0"/>
              <a:t>This was, in my opinion, abnormally slow. Because I was able to complete units after a single day if not shorter. </a:t>
            </a:r>
          </a:p>
          <a:p>
            <a:endParaRPr lang="en-US" dirty="0"/>
          </a:p>
          <a:p>
            <a:r>
              <a:rPr lang="en-US" dirty="0"/>
              <a:t>So I developed a list of steps at are required for the average computer repair. Breaking them into sections to be completed together. </a:t>
            </a:r>
          </a:p>
          <a:p>
            <a:endParaRPr lang="en-US" dirty="0"/>
          </a:p>
          <a:p>
            <a:r>
              <a:rPr lang="en-US" dirty="0"/>
              <a:t>This system would then lower our average turn time from 2-3days to 0.75-1 day. </a:t>
            </a:r>
          </a:p>
        </p:txBody>
      </p:sp>
      <p:pic>
        <p:nvPicPr>
          <p:cNvPr id="22530" name="Picture 2" descr="Image result for turn time">
            <a:extLst>
              <a:ext uri="{FF2B5EF4-FFF2-40B4-BE49-F238E27FC236}">
                <a16:creationId xmlns:a16="http://schemas.microsoft.com/office/drawing/2014/main" id="{98E808A6-E9E0-4409-B136-0D9454E3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1" y="3100388"/>
            <a:ext cx="4193541" cy="14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1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8302-7CCD-4BE7-94AB-A360285D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475-F7A9-4CD1-8A88-DBF159036269}"/>
              </a:ext>
            </a:extLst>
          </p:cNvPr>
          <p:cNvSpPr txBox="1"/>
          <p:nvPr/>
        </p:nvSpPr>
        <p:spPr>
          <a:xfrm>
            <a:off x="5670958" y="1057013"/>
            <a:ext cx="3833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a computer comes in that is physically damaged we would have to send the unit out to a specific service center to have it fixed. Usually because we can’t get the parts in the store.</a:t>
            </a:r>
          </a:p>
          <a:p>
            <a:endParaRPr lang="en-US" dirty="0"/>
          </a:p>
          <a:p>
            <a:r>
              <a:rPr lang="en-US" dirty="0"/>
              <a:t>This process was very messy and was being managed by two teams in the store to send the units out. </a:t>
            </a:r>
          </a:p>
          <a:p>
            <a:endParaRPr lang="en-US" dirty="0"/>
          </a:p>
          <a:p>
            <a:r>
              <a:rPr lang="en-US" dirty="0"/>
              <a:t>So I was able to have it managed completely by a single team, which increased the rate at which it was being completed.</a:t>
            </a:r>
          </a:p>
        </p:txBody>
      </p:sp>
      <p:pic>
        <p:nvPicPr>
          <p:cNvPr id="23554" name="Picture 2" descr="Image result for shipping">
            <a:extLst>
              <a:ext uri="{FF2B5EF4-FFF2-40B4-BE49-F238E27FC236}">
                <a16:creationId xmlns:a16="http://schemas.microsoft.com/office/drawing/2014/main" id="{70745CB5-0B54-4083-9074-3D54A890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90" y="2630154"/>
            <a:ext cx="2988516" cy="29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0D9B-2EAD-48B3-9AEC-685FE12B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4019725" cy="4952492"/>
          </a:xfrm>
        </p:spPr>
        <p:txBody>
          <a:bodyPr/>
          <a:lstStyle/>
          <a:p>
            <a:r>
              <a:rPr lang="en-US" dirty="0"/>
              <a:t>Queue Line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7AC14-B799-4E22-AA68-F9857BF8D62A}"/>
              </a:ext>
            </a:extLst>
          </p:cNvPr>
          <p:cNvSpPr txBox="1"/>
          <p:nvPr/>
        </p:nvSpPr>
        <p:spPr>
          <a:xfrm>
            <a:off x="5788404" y="1107347"/>
            <a:ext cx="40197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client comes into the store to visit Geek Squad, usually they end up waiting ~20 minutes. </a:t>
            </a:r>
          </a:p>
          <a:p>
            <a:endParaRPr lang="en-US" dirty="0"/>
          </a:p>
          <a:p>
            <a:r>
              <a:rPr lang="en-US" dirty="0"/>
              <a:t>This obviously would anger people because no one likes waiting extended periods of time.</a:t>
            </a:r>
          </a:p>
          <a:p>
            <a:endParaRPr lang="en-US" dirty="0"/>
          </a:p>
          <a:p>
            <a:r>
              <a:rPr lang="en-US" dirty="0"/>
              <a:t>I was able to work with my manager to establish a effective way to queue the lines with walk in appointments that were handled in between our already scheduled appointments. </a:t>
            </a:r>
          </a:p>
        </p:txBody>
      </p:sp>
      <p:pic>
        <p:nvPicPr>
          <p:cNvPr id="24578" name="Picture 2" descr="Image result for queue line">
            <a:extLst>
              <a:ext uri="{FF2B5EF4-FFF2-40B4-BE49-F238E27FC236}">
                <a16:creationId xmlns:a16="http://schemas.microsoft.com/office/drawing/2014/main" id="{D5F73CEF-7FB0-4FC4-82D5-C8BF8B1A5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465973"/>
            <a:ext cx="35623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56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6C3E-7396-48B3-92CC-A616C21F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4028114" cy="4952492"/>
          </a:xfrm>
        </p:spPr>
        <p:txBody>
          <a:bodyPr/>
          <a:lstStyle/>
          <a:p>
            <a:r>
              <a:rPr lang="en-US" dirty="0"/>
              <a:t>Leadership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D2024-F72E-4928-84E1-C4BB75A7F68B}"/>
              </a:ext>
            </a:extLst>
          </p:cNvPr>
          <p:cNvSpPr txBox="1"/>
          <p:nvPr/>
        </p:nvSpPr>
        <p:spPr>
          <a:xfrm>
            <a:off x="6096000" y="981512"/>
            <a:ext cx="4028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I was always in charge of the problem solving, I naturally had to teach/train my coworkers in the systems that I would be developing. </a:t>
            </a:r>
          </a:p>
          <a:p>
            <a:endParaRPr lang="en-US" dirty="0"/>
          </a:p>
          <a:p>
            <a:r>
              <a:rPr lang="en-US" dirty="0"/>
              <a:t>This was scary at first, but I was being encourage, or pushed, by my manager to embrace it and use it as training for my later careers.</a:t>
            </a:r>
          </a:p>
          <a:p>
            <a:endParaRPr lang="en-US" dirty="0"/>
          </a:p>
          <a:p>
            <a:r>
              <a:rPr lang="en-US" dirty="0"/>
              <a:t>So I did… </a:t>
            </a:r>
          </a:p>
        </p:txBody>
      </p:sp>
      <p:pic>
        <p:nvPicPr>
          <p:cNvPr id="27650" name="Picture 2" descr="Image result for pushed">
            <a:extLst>
              <a:ext uri="{FF2B5EF4-FFF2-40B4-BE49-F238E27FC236}">
                <a16:creationId xmlns:a16="http://schemas.microsoft.com/office/drawing/2014/main" id="{FF135A6A-62F4-4F01-8717-E9D223F89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68" y="2892843"/>
            <a:ext cx="3392446" cy="317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16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C421-BFC9-4E97-96BF-A335CE1F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DEAD7-0D19-465C-9B6C-183287BC883D}"/>
              </a:ext>
            </a:extLst>
          </p:cNvPr>
          <p:cNvSpPr txBox="1"/>
          <p:nvPr/>
        </p:nvSpPr>
        <p:spPr>
          <a:xfrm>
            <a:off x="5637402" y="1057013"/>
            <a:ext cx="3833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With the system I developed for the turn time optimization. I would have to communicate effectively why my system is better then the one my coworkers have been using for years prior. Eventually I was able to discuss each step, why its important, and establish how it will fix our issues without causing any more issues. </a:t>
            </a:r>
          </a:p>
          <a:p>
            <a:endParaRPr lang="en-US" dirty="0"/>
          </a:p>
          <a:p>
            <a:r>
              <a:rPr lang="en-US" dirty="0"/>
              <a:t>This would lead to the development of my leadership reputation among my team and my store.</a:t>
            </a:r>
          </a:p>
        </p:txBody>
      </p:sp>
      <p:pic>
        <p:nvPicPr>
          <p:cNvPr id="28674" name="Picture 2" descr="Image result for leadership">
            <a:extLst>
              <a:ext uri="{FF2B5EF4-FFF2-40B4-BE49-F238E27FC236}">
                <a16:creationId xmlns:a16="http://schemas.microsoft.com/office/drawing/2014/main" id="{D583D78E-8E6D-4303-B165-80B79214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5" y="3035924"/>
            <a:ext cx="3471009" cy="23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69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B438-1942-4A5A-A1D3-5422A7B3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continued…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0F9FF-640C-4191-B832-0689FCE8FAE7}"/>
              </a:ext>
            </a:extLst>
          </p:cNvPr>
          <p:cNvSpPr txBox="1"/>
          <p:nvPr/>
        </p:nvSpPr>
        <p:spPr>
          <a:xfrm>
            <a:off x="6096000" y="1031846"/>
            <a:ext cx="38339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was so successful that my manager had me go to a district meeting and give a presentation on this system. </a:t>
            </a:r>
          </a:p>
          <a:p>
            <a:endParaRPr lang="en-US" dirty="0"/>
          </a:p>
          <a:p>
            <a:r>
              <a:rPr lang="en-US" dirty="0"/>
              <a:t>At this meeting, I was presenting in front of 15 different Geek Squad Managers, and about 1 or 2 of their repair agents from their store. After the presentation, I was approached by several and asked to go to their store for a couple days in order to fully establish this system. </a:t>
            </a:r>
          </a:p>
        </p:txBody>
      </p:sp>
      <p:pic>
        <p:nvPicPr>
          <p:cNvPr id="29698" name="Picture 2" descr="Image result for presentation">
            <a:extLst>
              <a:ext uri="{FF2B5EF4-FFF2-40B4-BE49-F238E27FC236}">
                <a16:creationId xmlns:a16="http://schemas.microsoft.com/office/drawing/2014/main" id="{E092938B-FA41-40B7-9800-2301EC5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00" y="3035924"/>
            <a:ext cx="4817073" cy="27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22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016-352F-468E-B2CC-87A3316B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toward the 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59C78-78AC-416D-8C49-21F2804A4B0C}"/>
              </a:ext>
            </a:extLst>
          </p:cNvPr>
          <p:cNvSpPr txBox="1"/>
          <p:nvPr/>
        </p:nvSpPr>
        <p:spPr>
          <a:xfrm>
            <a:off x="5763237" y="1023457"/>
            <a:ext cx="3833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very grateful for my time with Geek Squad. It has led me to a very professional level and taught me skills that will follow me to the rest of my career. </a:t>
            </a:r>
          </a:p>
          <a:p>
            <a:endParaRPr lang="en-US" dirty="0"/>
          </a:p>
          <a:p>
            <a:r>
              <a:rPr lang="en-US" dirty="0"/>
              <a:t>Like I mentioned, I will be looking to move further with the company to the development team after I graduate.</a:t>
            </a:r>
          </a:p>
          <a:p>
            <a:endParaRPr lang="en-US" dirty="0"/>
          </a:p>
          <a:p>
            <a:r>
              <a:rPr lang="en-US" dirty="0"/>
              <a:t>Hopefully I am able to work for that team, if not I will pursue my career outside of the company. But will always enjoy my time here. </a:t>
            </a:r>
          </a:p>
        </p:txBody>
      </p:sp>
      <p:pic>
        <p:nvPicPr>
          <p:cNvPr id="25602" name="Picture 2" descr="Image result for looking to the future">
            <a:extLst>
              <a:ext uri="{FF2B5EF4-FFF2-40B4-BE49-F238E27FC236}">
                <a16:creationId xmlns:a16="http://schemas.microsoft.com/office/drawing/2014/main" id="{445DD455-9030-4DDB-9FF6-3EE37218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428999"/>
            <a:ext cx="3669323" cy="257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8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8BA-1A98-47FA-AAC8-DED7745D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CA28B-1E16-4C58-AFEA-5A85B960BC61}"/>
              </a:ext>
            </a:extLst>
          </p:cNvPr>
          <p:cNvSpPr txBox="1"/>
          <p:nvPr/>
        </p:nvSpPr>
        <p:spPr>
          <a:xfrm>
            <a:off x="6233020" y="1241571"/>
            <a:ext cx="3874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that was my time at Geek Squad…</a:t>
            </a:r>
          </a:p>
          <a:p>
            <a:endParaRPr lang="en-US" dirty="0"/>
          </a:p>
          <a:p>
            <a:r>
              <a:rPr lang="en-US" dirty="0"/>
              <a:t>Thank You!</a:t>
            </a:r>
          </a:p>
        </p:txBody>
      </p:sp>
      <p:pic>
        <p:nvPicPr>
          <p:cNvPr id="26626" name="Picture 2" descr="Image result for looking to the future">
            <a:extLst>
              <a:ext uri="{FF2B5EF4-FFF2-40B4-BE49-F238E27FC236}">
                <a16:creationId xmlns:a16="http://schemas.microsoft.com/office/drawing/2014/main" id="{22514FF3-4CD2-47E6-9F56-71503BBC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06" y="2930975"/>
            <a:ext cx="5087356" cy="344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5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E6E8-85B5-45C6-85FD-D52BC17B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Cura</a:t>
            </a:r>
            <a:r>
              <a:rPr lang="en-US" dirty="0"/>
              <a:t> Et </a:t>
            </a:r>
            <a:r>
              <a:rPr lang="en-US" dirty="0" err="1"/>
              <a:t>Celeritas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50B9D-95CC-42A8-A350-647C206A43EC}"/>
              </a:ext>
            </a:extLst>
          </p:cNvPr>
          <p:cNvSpPr txBox="1"/>
          <p:nvPr/>
        </p:nvSpPr>
        <p:spPr>
          <a:xfrm>
            <a:off x="6368716" y="1138989"/>
            <a:ext cx="3336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Geek Squad’s Motto. It is Latin for “Accurately and Swiftly”</a:t>
            </a:r>
          </a:p>
          <a:p>
            <a:endParaRPr lang="en-US" dirty="0"/>
          </a:p>
          <a:p>
            <a:r>
              <a:rPr lang="en-US" dirty="0"/>
              <a:t>This holds true for every where in Geek Squad. We will always work to the fastest we can; however, we will  never sacrifice a good effective repair for speed. </a:t>
            </a:r>
          </a:p>
        </p:txBody>
      </p:sp>
      <p:pic>
        <p:nvPicPr>
          <p:cNvPr id="2050" name="Picture 2" descr="Image result for geek squad motto">
            <a:extLst>
              <a:ext uri="{FF2B5EF4-FFF2-40B4-BE49-F238E27FC236}">
                <a16:creationId xmlns:a16="http://schemas.microsoft.com/office/drawing/2014/main" id="{22D39449-8A2D-4B1A-80F0-C3795428F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96" y="2117557"/>
            <a:ext cx="2785310" cy="3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0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6E61-55D8-450F-9A9B-349E2BC8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be an Advanced Repair Agent?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0BDCC-2DB9-4483-8058-353798E959DB}"/>
              </a:ext>
            </a:extLst>
          </p:cNvPr>
          <p:cNvSpPr txBox="1"/>
          <p:nvPr/>
        </p:nvSpPr>
        <p:spPr>
          <a:xfrm>
            <a:off x="5285064" y="738231"/>
            <a:ext cx="5837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my position, I was an enthusiast for computers.</a:t>
            </a:r>
          </a:p>
          <a:p>
            <a:endParaRPr lang="en-US" dirty="0"/>
          </a:p>
          <a:p>
            <a:r>
              <a:rPr lang="en-US" dirty="0"/>
              <a:t>This did not mean that I was only expected to know one</a:t>
            </a:r>
          </a:p>
          <a:p>
            <a:r>
              <a:rPr lang="en-US" dirty="0"/>
              <a:t>aspect. I was required to work in all: hardware, software,</a:t>
            </a:r>
          </a:p>
          <a:p>
            <a:r>
              <a:rPr lang="en-US" dirty="0"/>
              <a:t>troubleshooting, debugging and reporting. </a:t>
            </a:r>
          </a:p>
          <a:p>
            <a:endParaRPr lang="en-US" dirty="0"/>
          </a:p>
          <a:p>
            <a:r>
              <a:rPr lang="en-US" dirty="0"/>
              <a:t>My work also was beyond computers, I also had extensive </a:t>
            </a:r>
          </a:p>
          <a:p>
            <a:r>
              <a:rPr lang="en-US" dirty="0"/>
              <a:t>work in mobile devices as well, such as phones and tablets.  </a:t>
            </a:r>
          </a:p>
        </p:txBody>
      </p:sp>
      <p:pic>
        <p:nvPicPr>
          <p:cNvPr id="3074" name="Picture 2" descr="Image result for computer repair">
            <a:extLst>
              <a:ext uri="{FF2B5EF4-FFF2-40B4-BE49-F238E27FC236}">
                <a16:creationId xmlns:a16="http://schemas.microsoft.com/office/drawing/2014/main" id="{043EE6FF-ACCA-42E1-B49D-CA4274E2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27" y="3583685"/>
            <a:ext cx="4083525" cy="25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3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1D9C-5F44-4A8F-9D55-3DA73D3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Experiences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38D9C-C7EC-41B1-863C-3739864C16F2}"/>
              </a:ext>
            </a:extLst>
          </p:cNvPr>
          <p:cNvSpPr txBox="1"/>
          <p:nvPr/>
        </p:nvSpPr>
        <p:spPr>
          <a:xfrm>
            <a:off x="4999839" y="763398"/>
            <a:ext cx="5272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my training for the position, hardware was the</a:t>
            </a:r>
          </a:p>
          <a:p>
            <a:r>
              <a:rPr lang="en-US" dirty="0"/>
              <a:t>easiest one to pick up. </a:t>
            </a:r>
          </a:p>
          <a:p>
            <a:endParaRPr lang="en-US" dirty="0"/>
          </a:p>
          <a:p>
            <a:r>
              <a:rPr lang="en-US" dirty="0"/>
              <a:t>Having background with building computers, I quickly</a:t>
            </a:r>
          </a:p>
          <a:p>
            <a:r>
              <a:rPr lang="en-US" dirty="0"/>
              <a:t>excelled through simple tasks such as:</a:t>
            </a:r>
          </a:p>
          <a:p>
            <a:endParaRPr lang="en-US" dirty="0"/>
          </a:p>
          <a:p>
            <a:r>
              <a:rPr lang="en-US" dirty="0"/>
              <a:t>-Power supply replacements</a:t>
            </a:r>
          </a:p>
          <a:p>
            <a:r>
              <a:rPr lang="en-US" dirty="0"/>
              <a:t>-Graphics card installations</a:t>
            </a:r>
          </a:p>
          <a:p>
            <a:r>
              <a:rPr lang="en-US" dirty="0"/>
              <a:t>-Hard drive installations/replacements</a:t>
            </a:r>
          </a:p>
          <a:p>
            <a:endParaRPr lang="en-US" dirty="0"/>
          </a:p>
        </p:txBody>
      </p:sp>
      <p:pic>
        <p:nvPicPr>
          <p:cNvPr id="4098" name="Picture 2" descr="Image result for gpu installation">
            <a:extLst>
              <a:ext uri="{FF2B5EF4-FFF2-40B4-BE49-F238E27FC236}">
                <a16:creationId xmlns:a16="http://schemas.microsoft.com/office/drawing/2014/main" id="{C4766306-8CDA-4D19-89C7-75996FB6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25720"/>
            <a:ext cx="4237839" cy="237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su mess">
            <a:extLst>
              <a:ext uri="{FF2B5EF4-FFF2-40B4-BE49-F238E27FC236}">
                <a16:creationId xmlns:a16="http://schemas.microsoft.com/office/drawing/2014/main" id="{D2C5DBC0-1FC2-4C93-BE7F-7F227482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164" y="4346615"/>
            <a:ext cx="3744269" cy="23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9A0-34E2-4A10-A7BA-43C7F3E7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Experiences Continued..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4F64D-373C-40A8-8369-149EE45C1A83}"/>
              </a:ext>
            </a:extLst>
          </p:cNvPr>
          <p:cNvSpPr txBox="1"/>
          <p:nvPr/>
        </p:nvSpPr>
        <p:spPr>
          <a:xfrm>
            <a:off x="5352176" y="956345"/>
            <a:ext cx="53415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comfortability with hardware work quickly showed</a:t>
            </a:r>
          </a:p>
          <a:p>
            <a:r>
              <a:rPr lang="en-US" dirty="0"/>
              <a:t>to my management and we decided to expand upon </a:t>
            </a:r>
          </a:p>
          <a:p>
            <a:r>
              <a:rPr lang="en-US" dirty="0"/>
              <a:t>my work in hardware.</a:t>
            </a:r>
          </a:p>
          <a:p>
            <a:endParaRPr lang="en-US" dirty="0"/>
          </a:p>
          <a:p>
            <a:r>
              <a:rPr lang="en-US" dirty="0"/>
              <a:t>I started to handle more complex projects, such as:</a:t>
            </a:r>
          </a:p>
          <a:p>
            <a:endParaRPr lang="en-US" dirty="0"/>
          </a:p>
          <a:p>
            <a:r>
              <a:rPr lang="en-US" dirty="0"/>
              <a:t>-Processor Replacements,</a:t>
            </a:r>
          </a:p>
          <a:p>
            <a:r>
              <a:rPr lang="en-US" dirty="0"/>
              <a:t>-Fan/Air control</a:t>
            </a:r>
          </a:p>
          <a:p>
            <a:r>
              <a:rPr lang="en-US" dirty="0"/>
              <a:t>-Full PC rebuilds</a:t>
            </a:r>
          </a:p>
          <a:p>
            <a:r>
              <a:rPr lang="en-US" dirty="0"/>
              <a:t>-Working with clients on completely new builds</a:t>
            </a:r>
          </a:p>
          <a:p>
            <a:r>
              <a:rPr lang="en-US" dirty="0"/>
              <a:t>-Custom Liquid cooling </a:t>
            </a:r>
          </a:p>
        </p:txBody>
      </p:sp>
      <p:pic>
        <p:nvPicPr>
          <p:cNvPr id="5122" name="Picture 2" descr="Image result for custom liquid cooling">
            <a:extLst>
              <a:ext uri="{FF2B5EF4-FFF2-40B4-BE49-F238E27FC236}">
                <a16:creationId xmlns:a16="http://schemas.microsoft.com/office/drawing/2014/main" id="{584AFD8E-2941-4707-8710-FE1F2D9B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3375786" cy="22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4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FB98-1A48-4B7D-80BF-A71C925A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Experiences Continued..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63A56-40A5-42B8-A5A6-566E3FA1E6EB}"/>
              </a:ext>
            </a:extLst>
          </p:cNvPr>
          <p:cNvSpPr txBox="1"/>
          <p:nvPr/>
        </p:nvSpPr>
        <p:spPr>
          <a:xfrm>
            <a:off x="5503178" y="1031846"/>
            <a:ext cx="4939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work with computer hardware</a:t>
            </a:r>
          </a:p>
          <a:p>
            <a:r>
              <a:rPr lang="en-US" dirty="0"/>
              <a:t>ranged from cheap basic hardware replacements</a:t>
            </a:r>
          </a:p>
          <a:p>
            <a:r>
              <a:rPr lang="en-US" dirty="0"/>
              <a:t>to full custom high-end gaming and engineering </a:t>
            </a:r>
          </a:p>
          <a:p>
            <a:r>
              <a:rPr lang="en-US" dirty="0"/>
              <a:t>stations. </a:t>
            </a:r>
          </a:p>
          <a:p>
            <a:endParaRPr lang="en-US" dirty="0"/>
          </a:p>
          <a:p>
            <a:r>
              <a:rPr lang="en-US" dirty="0"/>
              <a:t>My hardware experiences did not stop with just </a:t>
            </a:r>
          </a:p>
          <a:p>
            <a:r>
              <a:rPr lang="en-US" dirty="0"/>
              <a:t>computer hardware though.</a:t>
            </a:r>
          </a:p>
        </p:txBody>
      </p:sp>
    </p:spTree>
    <p:extLst>
      <p:ext uri="{BB962C8B-B14F-4D97-AF65-F5344CB8AC3E}">
        <p14:creationId xmlns:p14="http://schemas.microsoft.com/office/powerpoint/2010/main" val="216004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20D7-BAE7-47C1-A124-66B2251B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Experiences Continued..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8A9A6-4E0B-44DE-A078-0A0892C8FE71}"/>
              </a:ext>
            </a:extLst>
          </p:cNvPr>
          <p:cNvSpPr txBox="1"/>
          <p:nvPr/>
        </p:nvSpPr>
        <p:spPr>
          <a:xfrm>
            <a:off x="5645791" y="981512"/>
            <a:ext cx="53786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started wanting to learn how to work with mobile </a:t>
            </a:r>
          </a:p>
          <a:p>
            <a:r>
              <a:rPr lang="en-US" dirty="0"/>
              <a:t>devices as well.</a:t>
            </a:r>
          </a:p>
          <a:p>
            <a:endParaRPr lang="en-US" dirty="0"/>
          </a:p>
          <a:p>
            <a:r>
              <a:rPr lang="en-US" dirty="0"/>
              <a:t>However, I would quickly learn to regret this decision,</a:t>
            </a:r>
          </a:p>
          <a:p>
            <a:r>
              <a:rPr lang="en-US" dirty="0"/>
              <a:t>I still got extensive experience in repairs such as:</a:t>
            </a:r>
          </a:p>
          <a:p>
            <a:endParaRPr lang="en-US" dirty="0"/>
          </a:p>
          <a:p>
            <a:r>
              <a:rPr lang="en-US" dirty="0"/>
              <a:t>-Broken screen replacements on iPhone, Samsung, </a:t>
            </a:r>
          </a:p>
          <a:p>
            <a:r>
              <a:rPr lang="en-US" dirty="0"/>
              <a:t>iPad and other tablets</a:t>
            </a:r>
          </a:p>
          <a:p>
            <a:r>
              <a:rPr lang="en-US" dirty="0"/>
              <a:t>-Battery replacements </a:t>
            </a:r>
          </a:p>
          <a:p>
            <a:r>
              <a:rPr lang="en-US" dirty="0"/>
              <a:t>-Mobile camera replacements</a:t>
            </a:r>
          </a:p>
          <a:p>
            <a:r>
              <a:rPr lang="en-US" dirty="0"/>
              <a:t>-Home, volume control, and lock button replacements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biggest take away is that mobile devices are fragile</a:t>
            </a:r>
          </a:p>
          <a:p>
            <a:r>
              <a:rPr lang="en-US" dirty="0"/>
              <a:t>and finicky. During my training I definitely broke things</a:t>
            </a:r>
          </a:p>
          <a:p>
            <a:r>
              <a:rPr lang="en-US" dirty="0"/>
              <a:t>while trying to replace others.</a:t>
            </a:r>
          </a:p>
        </p:txBody>
      </p:sp>
      <p:pic>
        <p:nvPicPr>
          <p:cNvPr id="6146" name="Picture 2" descr="Image result for broken screen ipad">
            <a:extLst>
              <a:ext uri="{FF2B5EF4-FFF2-40B4-BE49-F238E27FC236}">
                <a16:creationId xmlns:a16="http://schemas.microsoft.com/office/drawing/2014/main" id="{96A54BF4-E493-4790-942A-AC3BAD8D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644">
            <a:off x="691662" y="3429000"/>
            <a:ext cx="3708620" cy="20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1930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8875</TotalTime>
  <Words>2436</Words>
  <Application>Microsoft Office PowerPoint</Application>
  <PresentationFormat>Widescreen</PresentationFormat>
  <Paragraphs>362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Schoolbook</vt:lpstr>
      <vt:lpstr>Corbel</vt:lpstr>
      <vt:lpstr>Headlines</vt:lpstr>
      <vt:lpstr>CSE 575  Internship</vt:lpstr>
      <vt:lpstr>Where was I Interning at?</vt:lpstr>
      <vt:lpstr>Background of  Geek Squad</vt:lpstr>
      <vt:lpstr>Cura Et Celeritas</vt:lpstr>
      <vt:lpstr>What does it mean to be an Advanced Repair Agent?</vt:lpstr>
      <vt:lpstr>Hardware Experiences</vt:lpstr>
      <vt:lpstr>Hardware Experiences Continued..</vt:lpstr>
      <vt:lpstr>Hardware Experiences Continued..</vt:lpstr>
      <vt:lpstr>Hardware Experiences Continued..</vt:lpstr>
      <vt:lpstr>Hardware Experiences Continued..</vt:lpstr>
      <vt:lpstr>Hardware Experiences Continued..</vt:lpstr>
      <vt:lpstr>Hardware Experiences Continued..</vt:lpstr>
      <vt:lpstr>Software  Experiences</vt:lpstr>
      <vt:lpstr>Software  Experiences  continues..</vt:lpstr>
      <vt:lpstr>PowerPoint Presentation</vt:lpstr>
      <vt:lpstr>PowerPoint Presentation</vt:lpstr>
      <vt:lpstr>Software  Experiences  continues..</vt:lpstr>
      <vt:lpstr>Software  Experiences  continues..</vt:lpstr>
      <vt:lpstr>Software  Experiences  continues..</vt:lpstr>
      <vt:lpstr>Software  Experiences  continues..</vt:lpstr>
      <vt:lpstr>Software  Experiences  continues..</vt:lpstr>
      <vt:lpstr>Software  Experiences  continues..</vt:lpstr>
      <vt:lpstr>Pursuing  additional  training</vt:lpstr>
      <vt:lpstr>Bug Reports</vt:lpstr>
      <vt:lpstr>Bug Reporting continued…</vt:lpstr>
      <vt:lpstr>Bug Reporting continued…</vt:lpstr>
      <vt:lpstr>Bug Reporting continued…</vt:lpstr>
      <vt:lpstr>Work System Optimization</vt:lpstr>
      <vt:lpstr>Turn Time</vt:lpstr>
      <vt:lpstr>Turn Time continued…</vt:lpstr>
      <vt:lpstr>Shipping Products</vt:lpstr>
      <vt:lpstr>Queue Line Management</vt:lpstr>
      <vt:lpstr>Leadership Development</vt:lpstr>
      <vt:lpstr>Leadership continued…</vt:lpstr>
      <vt:lpstr>Leadership continued…</vt:lpstr>
      <vt:lpstr>Looking toward the future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575  Internship</dc:title>
  <dc:creator>Mike Smith</dc:creator>
  <cp:lastModifiedBy>Mike Smith</cp:lastModifiedBy>
  <cp:revision>28</cp:revision>
  <dcterms:created xsi:type="dcterms:W3CDTF">2018-11-07T22:20:17Z</dcterms:created>
  <dcterms:modified xsi:type="dcterms:W3CDTF">2018-11-28T21:41:00Z</dcterms:modified>
</cp:coreProperties>
</file>