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sldIdLst>
    <p:sldId id="299" r:id="rId2"/>
    <p:sldId id="300" r:id="rId3"/>
    <p:sldId id="282" r:id="rId4"/>
    <p:sldId id="305" r:id="rId5"/>
    <p:sldId id="382" r:id="rId6"/>
    <p:sldId id="383" r:id="rId7"/>
    <p:sldId id="358" r:id="rId8"/>
    <p:sldId id="362" r:id="rId9"/>
    <p:sldId id="359" r:id="rId10"/>
    <p:sldId id="385" r:id="rId11"/>
    <p:sldId id="360" r:id="rId12"/>
    <p:sldId id="363" r:id="rId13"/>
    <p:sldId id="369" r:id="rId14"/>
    <p:sldId id="370" r:id="rId15"/>
    <p:sldId id="371" r:id="rId16"/>
    <p:sldId id="364" r:id="rId17"/>
    <p:sldId id="367" r:id="rId18"/>
    <p:sldId id="368" r:id="rId19"/>
    <p:sldId id="381" r:id="rId20"/>
    <p:sldId id="377" r:id="rId21"/>
    <p:sldId id="373" r:id="rId22"/>
    <p:sldId id="374" r:id="rId23"/>
    <p:sldId id="378" r:id="rId24"/>
    <p:sldId id="380" r:id="rId25"/>
    <p:sldId id="375" r:id="rId26"/>
    <p:sldId id="376" r:id="rId27"/>
    <p:sldId id="384" r:id="rId28"/>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a:srgbClr val="E9FFE9"/>
    <a:srgbClr val="339933"/>
    <a:srgbClr val="008000"/>
    <a:srgbClr val="FF9966"/>
    <a:srgbClr val="000066"/>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03" d="100"/>
          <a:sy n="103" d="100"/>
        </p:scale>
        <p:origin x="117"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809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D5FDA5FB-1BFA-4565-91E3-2C3DF0B7C5B2}" type="slidenum">
              <a:rPr lang="en-US" altLang="en-US"/>
              <a:pPr>
                <a:defRPr/>
              </a:pPr>
              <a:t>‹#›</a:t>
            </a:fld>
            <a:endParaRPr lang="en-US" altLang="en-US"/>
          </a:p>
        </p:txBody>
      </p:sp>
    </p:spTree>
    <p:extLst>
      <p:ext uri="{BB962C8B-B14F-4D97-AF65-F5344CB8AC3E}">
        <p14:creationId xmlns:p14="http://schemas.microsoft.com/office/powerpoint/2010/main" val="39768047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19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ABE5442-29A5-447D-A520-C6C884AD7E27}" type="slidenum">
              <a:rPr lang="en-US" altLang="en-US" smtClean="0"/>
              <a:pPr eaLnBrk="1" hangingPunct="1">
                <a:spcBef>
                  <a:spcPct val="0"/>
                </a:spcBef>
              </a:pPr>
              <a:t>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547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itchFamily="18" charset="0"/>
              </a:defRPr>
            </a:lvl1pPr>
            <a:lvl2pPr marL="742950" indent="-285750" defTabSz="912813">
              <a:spcBef>
                <a:spcPct val="30000"/>
              </a:spcBef>
              <a:defRPr sz="1200">
                <a:solidFill>
                  <a:schemeClr val="tx1"/>
                </a:solidFill>
                <a:latin typeface="Times New Roman" pitchFamily="18" charset="0"/>
              </a:defRPr>
            </a:lvl2pPr>
            <a:lvl3pPr marL="1143000" indent="-228600" defTabSz="912813">
              <a:spcBef>
                <a:spcPct val="30000"/>
              </a:spcBef>
              <a:defRPr sz="1200">
                <a:solidFill>
                  <a:schemeClr val="tx1"/>
                </a:solidFill>
                <a:latin typeface="Times New Roman" pitchFamily="18" charset="0"/>
              </a:defRPr>
            </a:lvl3pPr>
            <a:lvl4pPr marL="1600200" indent="-228600" defTabSz="912813">
              <a:spcBef>
                <a:spcPct val="30000"/>
              </a:spcBef>
              <a:defRPr sz="1200">
                <a:solidFill>
                  <a:schemeClr val="tx1"/>
                </a:solidFill>
                <a:latin typeface="Times New Roman" pitchFamily="18" charset="0"/>
              </a:defRPr>
            </a:lvl4pPr>
            <a:lvl5pPr marL="2057400" indent="-228600" defTabSz="912813">
              <a:spcBef>
                <a:spcPct val="30000"/>
              </a:spcBef>
              <a:defRPr sz="1200">
                <a:solidFill>
                  <a:schemeClr val="tx1"/>
                </a:solidFill>
                <a:latin typeface="Times New Roman" pitchFamily="18" charset="0"/>
              </a:defRPr>
            </a:lvl5pPr>
            <a:lvl6pPr marL="2514600" indent="-228600" defTabSz="912813" eaLnBrk="0" fontAlgn="base" hangingPunct="0">
              <a:spcBef>
                <a:spcPct val="30000"/>
              </a:spcBef>
              <a:spcAft>
                <a:spcPct val="0"/>
              </a:spcAft>
              <a:defRPr sz="1200">
                <a:solidFill>
                  <a:schemeClr val="tx1"/>
                </a:solidFill>
                <a:latin typeface="Times New Roman" pitchFamily="18" charset="0"/>
              </a:defRPr>
            </a:lvl6pPr>
            <a:lvl7pPr marL="2971800" indent="-228600" defTabSz="912813" eaLnBrk="0" fontAlgn="base" hangingPunct="0">
              <a:spcBef>
                <a:spcPct val="30000"/>
              </a:spcBef>
              <a:spcAft>
                <a:spcPct val="0"/>
              </a:spcAft>
              <a:defRPr sz="1200">
                <a:solidFill>
                  <a:schemeClr val="tx1"/>
                </a:solidFill>
                <a:latin typeface="Times New Roman" pitchFamily="18" charset="0"/>
              </a:defRPr>
            </a:lvl7pPr>
            <a:lvl8pPr marL="3429000" indent="-228600" defTabSz="912813" eaLnBrk="0" fontAlgn="base" hangingPunct="0">
              <a:spcBef>
                <a:spcPct val="30000"/>
              </a:spcBef>
              <a:spcAft>
                <a:spcPct val="0"/>
              </a:spcAft>
              <a:defRPr sz="1200">
                <a:solidFill>
                  <a:schemeClr val="tx1"/>
                </a:solidFill>
                <a:latin typeface="Times New Roman" pitchFamily="18" charset="0"/>
              </a:defRPr>
            </a:lvl8pPr>
            <a:lvl9pPr marL="3886200" indent="-228600" defTabSz="912813"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B89468D3-1EE6-432B-A814-2B1AECA53E7B}" type="slidenum">
              <a:rPr lang="en-US" altLang="en-US" smtClean="0"/>
              <a:pPr eaLnBrk="1" hangingPunct="1">
                <a:spcBef>
                  <a:spcPct val="0"/>
                </a:spcBef>
              </a:pPr>
              <a:t>10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itchFamily="18" charset="0"/>
              </a:defRPr>
            </a:lvl1pPr>
            <a:lvl2pPr marL="742950" indent="-285750" defTabSz="912813">
              <a:spcBef>
                <a:spcPct val="30000"/>
              </a:spcBef>
              <a:defRPr sz="1200">
                <a:solidFill>
                  <a:schemeClr val="tx1"/>
                </a:solidFill>
                <a:latin typeface="Times New Roman" pitchFamily="18" charset="0"/>
              </a:defRPr>
            </a:lvl2pPr>
            <a:lvl3pPr marL="1143000" indent="-228600" defTabSz="912813">
              <a:spcBef>
                <a:spcPct val="30000"/>
              </a:spcBef>
              <a:defRPr sz="1200">
                <a:solidFill>
                  <a:schemeClr val="tx1"/>
                </a:solidFill>
                <a:latin typeface="Times New Roman" pitchFamily="18" charset="0"/>
              </a:defRPr>
            </a:lvl3pPr>
            <a:lvl4pPr marL="1600200" indent="-228600" defTabSz="912813">
              <a:spcBef>
                <a:spcPct val="30000"/>
              </a:spcBef>
              <a:defRPr sz="1200">
                <a:solidFill>
                  <a:schemeClr val="tx1"/>
                </a:solidFill>
                <a:latin typeface="Times New Roman" pitchFamily="18" charset="0"/>
              </a:defRPr>
            </a:lvl4pPr>
            <a:lvl5pPr marL="2057400" indent="-228600" defTabSz="912813">
              <a:spcBef>
                <a:spcPct val="30000"/>
              </a:spcBef>
              <a:defRPr sz="1200">
                <a:solidFill>
                  <a:schemeClr val="tx1"/>
                </a:solidFill>
                <a:latin typeface="Times New Roman" pitchFamily="18" charset="0"/>
              </a:defRPr>
            </a:lvl5pPr>
            <a:lvl6pPr marL="2514600" indent="-228600" defTabSz="912813" eaLnBrk="0" fontAlgn="base" hangingPunct="0">
              <a:spcBef>
                <a:spcPct val="30000"/>
              </a:spcBef>
              <a:spcAft>
                <a:spcPct val="0"/>
              </a:spcAft>
              <a:defRPr sz="1200">
                <a:solidFill>
                  <a:schemeClr val="tx1"/>
                </a:solidFill>
                <a:latin typeface="Times New Roman" pitchFamily="18" charset="0"/>
              </a:defRPr>
            </a:lvl6pPr>
            <a:lvl7pPr marL="2971800" indent="-228600" defTabSz="912813" eaLnBrk="0" fontAlgn="base" hangingPunct="0">
              <a:spcBef>
                <a:spcPct val="30000"/>
              </a:spcBef>
              <a:spcAft>
                <a:spcPct val="0"/>
              </a:spcAft>
              <a:defRPr sz="1200">
                <a:solidFill>
                  <a:schemeClr val="tx1"/>
                </a:solidFill>
                <a:latin typeface="Times New Roman" pitchFamily="18" charset="0"/>
              </a:defRPr>
            </a:lvl7pPr>
            <a:lvl8pPr marL="3429000" indent="-228600" defTabSz="912813" eaLnBrk="0" fontAlgn="base" hangingPunct="0">
              <a:spcBef>
                <a:spcPct val="30000"/>
              </a:spcBef>
              <a:spcAft>
                <a:spcPct val="0"/>
              </a:spcAft>
              <a:defRPr sz="1200">
                <a:solidFill>
                  <a:schemeClr val="tx1"/>
                </a:solidFill>
                <a:latin typeface="Times New Roman" pitchFamily="18" charset="0"/>
              </a:defRPr>
            </a:lvl8pPr>
            <a:lvl9pPr marL="3886200" indent="-228600" defTabSz="912813"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9A08BADE-5FEC-4A16-8A6C-18AF570571E2}" type="slidenum">
              <a:rPr lang="en-US" altLang="en-US" smtClean="0"/>
              <a:pPr eaLnBrk="1" hangingPunct="1">
                <a:spcBef>
                  <a:spcPct val="0"/>
                </a:spcBef>
              </a:pPr>
              <a:t>17</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itchFamily="18" charset="0"/>
              </a:defRPr>
            </a:lvl1pPr>
            <a:lvl2pPr marL="742950" indent="-285750" defTabSz="912813">
              <a:spcBef>
                <a:spcPct val="30000"/>
              </a:spcBef>
              <a:defRPr sz="1200">
                <a:solidFill>
                  <a:schemeClr val="tx1"/>
                </a:solidFill>
                <a:latin typeface="Times New Roman" pitchFamily="18" charset="0"/>
              </a:defRPr>
            </a:lvl2pPr>
            <a:lvl3pPr marL="1143000" indent="-228600" defTabSz="912813">
              <a:spcBef>
                <a:spcPct val="30000"/>
              </a:spcBef>
              <a:defRPr sz="1200">
                <a:solidFill>
                  <a:schemeClr val="tx1"/>
                </a:solidFill>
                <a:latin typeface="Times New Roman" pitchFamily="18" charset="0"/>
              </a:defRPr>
            </a:lvl3pPr>
            <a:lvl4pPr marL="1600200" indent="-228600" defTabSz="912813">
              <a:spcBef>
                <a:spcPct val="30000"/>
              </a:spcBef>
              <a:defRPr sz="1200">
                <a:solidFill>
                  <a:schemeClr val="tx1"/>
                </a:solidFill>
                <a:latin typeface="Times New Roman" pitchFamily="18" charset="0"/>
              </a:defRPr>
            </a:lvl4pPr>
            <a:lvl5pPr marL="2057400" indent="-228600" defTabSz="912813">
              <a:spcBef>
                <a:spcPct val="30000"/>
              </a:spcBef>
              <a:defRPr sz="1200">
                <a:solidFill>
                  <a:schemeClr val="tx1"/>
                </a:solidFill>
                <a:latin typeface="Times New Roman" pitchFamily="18" charset="0"/>
              </a:defRPr>
            </a:lvl5pPr>
            <a:lvl6pPr marL="2514600" indent="-228600" defTabSz="912813" eaLnBrk="0" fontAlgn="base" hangingPunct="0">
              <a:spcBef>
                <a:spcPct val="30000"/>
              </a:spcBef>
              <a:spcAft>
                <a:spcPct val="0"/>
              </a:spcAft>
              <a:defRPr sz="1200">
                <a:solidFill>
                  <a:schemeClr val="tx1"/>
                </a:solidFill>
                <a:latin typeface="Times New Roman" pitchFamily="18" charset="0"/>
              </a:defRPr>
            </a:lvl6pPr>
            <a:lvl7pPr marL="2971800" indent="-228600" defTabSz="912813" eaLnBrk="0" fontAlgn="base" hangingPunct="0">
              <a:spcBef>
                <a:spcPct val="30000"/>
              </a:spcBef>
              <a:spcAft>
                <a:spcPct val="0"/>
              </a:spcAft>
              <a:defRPr sz="1200">
                <a:solidFill>
                  <a:schemeClr val="tx1"/>
                </a:solidFill>
                <a:latin typeface="Times New Roman" pitchFamily="18" charset="0"/>
              </a:defRPr>
            </a:lvl7pPr>
            <a:lvl8pPr marL="3429000" indent="-228600" defTabSz="912813" eaLnBrk="0" fontAlgn="base" hangingPunct="0">
              <a:spcBef>
                <a:spcPct val="30000"/>
              </a:spcBef>
              <a:spcAft>
                <a:spcPct val="0"/>
              </a:spcAft>
              <a:defRPr sz="1200">
                <a:solidFill>
                  <a:schemeClr val="tx1"/>
                </a:solidFill>
                <a:latin typeface="Times New Roman" pitchFamily="18" charset="0"/>
              </a:defRPr>
            </a:lvl8pPr>
            <a:lvl9pPr marL="3886200" indent="-228600" defTabSz="912813"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9A08BADE-5FEC-4A16-8A6C-18AF570571E2}" type="slidenum">
              <a:rPr lang="en-US" altLang="en-US" smtClean="0"/>
              <a:pPr eaLnBrk="1" hangingPunct="1">
                <a:spcBef>
                  <a:spcPct val="0"/>
                </a:spcBef>
              </a:pPr>
              <a:t>18</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E8FC5C4-1384-47DB-9453-9728CDBA723E}" type="slidenum">
              <a:rPr lang="en-US" altLang="en-US"/>
              <a:pPr>
                <a:defRPr/>
              </a:pPr>
              <a:t>‹#›</a:t>
            </a:fld>
            <a:endParaRPr lang="en-US" altLang="en-US"/>
          </a:p>
        </p:txBody>
      </p:sp>
    </p:spTree>
    <p:extLst>
      <p:ext uri="{BB962C8B-B14F-4D97-AF65-F5344CB8AC3E}">
        <p14:creationId xmlns:p14="http://schemas.microsoft.com/office/powerpoint/2010/main" val="3144931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730AE38-AE31-4DC4-BBB3-0208D5B2ADAE}" type="slidenum">
              <a:rPr lang="en-US" altLang="en-US"/>
              <a:pPr>
                <a:defRPr/>
              </a:pPr>
              <a:t>‹#›</a:t>
            </a:fld>
            <a:endParaRPr lang="en-US" altLang="en-US"/>
          </a:p>
        </p:txBody>
      </p:sp>
    </p:spTree>
    <p:extLst>
      <p:ext uri="{BB962C8B-B14F-4D97-AF65-F5344CB8AC3E}">
        <p14:creationId xmlns:p14="http://schemas.microsoft.com/office/powerpoint/2010/main" val="3472206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286DBA2-D422-4EE3-83F5-7E7CC86BA28F}" type="slidenum">
              <a:rPr lang="en-US" altLang="en-US"/>
              <a:pPr>
                <a:defRPr/>
              </a:pPr>
              <a:t>‹#›</a:t>
            </a:fld>
            <a:endParaRPr lang="en-US" altLang="en-US"/>
          </a:p>
        </p:txBody>
      </p:sp>
    </p:spTree>
    <p:extLst>
      <p:ext uri="{BB962C8B-B14F-4D97-AF65-F5344CB8AC3E}">
        <p14:creationId xmlns:p14="http://schemas.microsoft.com/office/powerpoint/2010/main" val="3082366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EC527AF2-C320-4DD6-8C2A-5A5DF3285899}" type="slidenum">
              <a:rPr lang="en-US" altLang="en-US"/>
              <a:pPr>
                <a:defRPr/>
              </a:pPr>
              <a:t>‹#›</a:t>
            </a:fld>
            <a:endParaRPr lang="en-US" altLang="en-US"/>
          </a:p>
        </p:txBody>
      </p:sp>
    </p:spTree>
    <p:extLst>
      <p:ext uri="{BB962C8B-B14F-4D97-AF65-F5344CB8AC3E}">
        <p14:creationId xmlns:p14="http://schemas.microsoft.com/office/powerpoint/2010/main" val="46464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40D4A0D-C13A-46E4-ABAF-D774EA68A7B4}" type="slidenum">
              <a:rPr lang="en-US" altLang="en-US"/>
              <a:pPr>
                <a:defRPr/>
              </a:pPr>
              <a:t>‹#›</a:t>
            </a:fld>
            <a:endParaRPr lang="en-US" altLang="en-US"/>
          </a:p>
        </p:txBody>
      </p:sp>
    </p:spTree>
    <p:extLst>
      <p:ext uri="{BB962C8B-B14F-4D97-AF65-F5344CB8AC3E}">
        <p14:creationId xmlns:p14="http://schemas.microsoft.com/office/powerpoint/2010/main" val="266136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DCBFCD0-049E-425F-B150-37B96F3B6286}" type="slidenum">
              <a:rPr lang="en-US" altLang="en-US"/>
              <a:pPr>
                <a:defRPr/>
              </a:pPr>
              <a:t>‹#›</a:t>
            </a:fld>
            <a:endParaRPr lang="en-US" altLang="en-US"/>
          </a:p>
        </p:txBody>
      </p:sp>
    </p:spTree>
    <p:extLst>
      <p:ext uri="{BB962C8B-B14F-4D97-AF65-F5344CB8AC3E}">
        <p14:creationId xmlns:p14="http://schemas.microsoft.com/office/powerpoint/2010/main" val="3848192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0F5D5C7-5AEC-469A-A391-946F8EB70DE5}" type="slidenum">
              <a:rPr lang="en-US" altLang="en-US"/>
              <a:pPr>
                <a:defRPr/>
              </a:pPr>
              <a:t>‹#›</a:t>
            </a:fld>
            <a:endParaRPr lang="en-US" altLang="en-US"/>
          </a:p>
        </p:txBody>
      </p:sp>
    </p:spTree>
    <p:extLst>
      <p:ext uri="{BB962C8B-B14F-4D97-AF65-F5344CB8AC3E}">
        <p14:creationId xmlns:p14="http://schemas.microsoft.com/office/powerpoint/2010/main" val="2575891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16C3062E-CF43-4975-8A54-80E4CE4476D9}" type="slidenum">
              <a:rPr lang="en-US" altLang="en-US"/>
              <a:pPr>
                <a:defRPr/>
              </a:pPr>
              <a:t>‹#›</a:t>
            </a:fld>
            <a:endParaRPr lang="en-US" altLang="en-US"/>
          </a:p>
        </p:txBody>
      </p:sp>
    </p:spTree>
    <p:extLst>
      <p:ext uri="{BB962C8B-B14F-4D97-AF65-F5344CB8AC3E}">
        <p14:creationId xmlns:p14="http://schemas.microsoft.com/office/powerpoint/2010/main" val="2343889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5F85A135-EE4F-4E30-9961-F29791D7F0D9}" type="slidenum">
              <a:rPr lang="en-US" altLang="en-US"/>
              <a:pPr>
                <a:defRPr/>
              </a:pPr>
              <a:t>‹#›</a:t>
            </a:fld>
            <a:endParaRPr lang="en-US" altLang="en-US"/>
          </a:p>
        </p:txBody>
      </p:sp>
    </p:spTree>
    <p:extLst>
      <p:ext uri="{BB962C8B-B14F-4D97-AF65-F5344CB8AC3E}">
        <p14:creationId xmlns:p14="http://schemas.microsoft.com/office/powerpoint/2010/main" val="90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1467EFE6-479B-4E78-8441-23B7BE9BEFA8}" type="slidenum">
              <a:rPr lang="en-US" altLang="en-US"/>
              <a:pPr>
                <a:defRPr/>
              </a:pPr>
              <a:t>‹#›</a:t>
            </a:fld>
            <a:endParaRPr lang="en-US" altLang="en-US"/>
          </a:p>
        </p:txBody>
      </p:sp>
    </p:spTree>
    <p:extLst>
      <p:ext uri="{BB962C8B-B14F-4D97-AF65-F5344CB8AC3E}">
        <p14:creationId xmlns:p14="http://schemas.microsoft.com/office/powerpoint/2010/main" val="1624591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8A2BB76-2FDB-4E10-8CE2-299B0D8D78D5}" type="slidenum">
              <a:rPr lang="en-US" altLang="en-US"/>
              <a:pPr>
                <a:defRPr/>
              </a:pPr>
              <a:t>‹#›</a:t>
            </a:fld>
            <a:endParaRPr lang="en-US" altLang="en-US"/>
          </a:p>
        </p:txBody>
      </p:sp>
    </p:spTree>
    <p:extLst>
      <p:ext uri="{BB962C8B-B14F-4D97-AF65-F5344CB8AC3E}">
        <p14:creationId xmlns:p14="http://schemas.microsoft.com/office/powerpoint/2010/main" val="356487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0D43301-9B8A-4A88-AA40-345311304D50}" type="slidenum">
              <a:rPr lang="en-US" altLang="en-US"/>
              <a:pPr>
                <a:defRPr/>
              </a:pPr>
              <a:t>‹#›</a:t>
            </a:fld>
            <a:endParaRPr lang="en-US" altLang="en-US"/>
          </a:p>
        </p:txBody>
      </p:sp>
    </p:spTree>
    <p:extLst>
      <p:ext uri="{BB962C8B-B14F-4D97-AF65-F5344CB8AC3E}">
        <p14:creationId xmlns:p14="http://schemas.microsoft.com/office/powerpoint/2010/main" val="1518361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ADAD8"/>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98828F9E-7695-47EC-AA0D-E50DD07CC4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7.bin"/><Relationship Id="rId4" Type="http://schemas.openxmlformats.org/officeDocument/2006/relationships/image" Target="../media/image20.wm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png"/><Relationship Id="rId5" Type="http://schemas.openxmlformats.org/officeDocument/2006/relationships/image" Target="../media/image30.w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752600" y="2667000"/>
            <a:ext cx="58674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en-US" dirty="0"/>
              <a:t>F o r w a r d   K </a:t>
            </a:r>
            <a:r>
              <a:rPr lang="en-US" altLang="en-US" dirty="0" err="1"/>
              <a:t>i</a:t>
            </a:r>
            <a:r>
              <a:rPr lang="en-US" altLang="en-US" dirty="0"/>
              <a:t> n e m a t </a:t>
            </a:r>
            <a:r>
              <a:rPr lang="en-US" altLang="en-US" dirty="0" err="1"/>
              <a:t>i</a:t>
            </a:r>
            <a:r>
              <a:rPr lang="en-US" altLang="en-US" dirty="0"/>
              <a:t> c s </a:t>
            </a:r>
          </a:p>
          <a:p>
            <a:pPr algn="ctr">
              <a:spcBef>
                <a:spcPct val="50000"/>
              </a:spcBef>
              <a:buFontTx/>
              <a:buNone/>
            </a:pPr>
            <a:r>
              <a:rPr lang="en-US" altLang="en-US" dirty="0"/>
              <a:t>- DH Method</a:t>
            </a:r>
          </a:p>
          <a:p>
            <a:pPr algn="ctr">
              <a:spcBef>
                <a:spcPct val="50000"/>
              </a:spcBef>
              <a:buFontTx/>
              <a:buNone/>
            </a:pPr>
            <a:r>
              <a:rPr lang="en-US" alt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algn="l" defTabSz="912813"/>
            <a:r>
              <a:rPr lang="en-US" dirty="0"/>
              <a:t>DH Notation (repeat)</a:t>
            </a:r>
            <a:endParaRPr lang="en-US" altLang="en-US" dirty="0"/>
          </a:p>
        </p:txBody>
      </p:sp>
      <p:sp>
        <p:nvSpPr>
          <p:cNvPr id="56323" name="Content Placeholder 2"/>
          <p:cNvSpPr>
            <a:spLocks noGrp="1"/>
          </p:cNvSpPr>
          <p:nvPr>
            <p:ph idx="1"/>
          </p:nvPr>
        </p:nvSpPr>
        <p:spPr/>
        <p:txBody>
          <a:bodyPr/>
          <a:lstStyle/>
          <a:p>
            <a:pPr defTabSz="912813"/>
            <a:r>
              <a:rPr lang="en-US" altLang="en-US" sz="2400" dirty="0"/>
              <a:t>For </a:t>
            </a:r>
            <a:r>
              <a:rPr lang="en-US" altLang="en-US" sz="2400" i="1" dirty="0"/>
              <a:t>n </a:t>
            </a:r>
            <a:r>
              <a:rPr lang="en-US" altLang="en-US" sz="2400" dirty="0"/>
              <a:t>joints: we have </a:t>
            </a:r>
            <a:r>
              <a:rPr lang="en-US" altLang="en-US" sz="2400" i="1" dirty="0"/>
              <a:t>n+1 </a:t>
            </a:r>
            <a:r>
              <a:rPr lang="en-US" altLang="en-US" sz="2400" dirty="0"/>
              <a:t>links. Link </a:t>
            </a:r>
            <a:r>
              <a:rPr lang="en-US" altLang="en-US" sz="2400" i="1" dirty="0"/>
              <a:t>0 </a:t>
            </a:r>
            <a:r>
              <a:rPr lang="en-US" altLang="en-US" sz="2400" dirty="0"/>
              <a:t>is the base</a:t>
            </a:r>
          </a:p>
          <a:p>
            <a:pPr defTabSz="912813"/>
            <a:r>
              <a:rPr lang="en-US" altLang="en-US" sz="2400" dirty="0"/>
              <a:t>Joints are numbered from </a:t>
            </a:r>
            <a:r>
              <a:rPr lang="en-US" altLang="en-US" sz="2400" i="1" dirty="0"/>
              <a:t>1 </a:t>
            </a:r>
            <a:r>
              <a:rPr lang="en-US" altLang="en-US" sz="2400" dirty="0"/>
              <a:t>to</a:t>
            </a:r>
            <a:r>
              <a:rPr lang="en-US" altLang="en-US" sz="2400" i="1" dirty="0"/>
              <a:t> n</a:t>
            </a:r>
          </a:p>
          <a:p>
            <a:pPr defTabSz="912813"/>
            <a:r>
              <a:rPr lang="en-US" altLang="en-US" sz="2400" dirty="0"/>
              <a:t>Frame </a:t>
            </a:r>
            <a:r>
              <a:rPr lang="en-US" altLang="en-US" sz="2400" i="1" dirty="0"/>
              <a:t>B</a:t>
            </a:r>
            <a:r>
              <a:rPr lang="en-US" altLang="en-US" sz="2400" i="1" baseline="-25000" dirty="0"/>
              <a:t>i</a:t>
            </a:r>
            <a:r>
              <a:rPr lang="en-US" altLang="en-US" sz="2400" i="1" dirty="0"/>
              <a:t> {X</a:t>
            </a:r>
            <a:r>
              <a:rPr lang="en-US" altLang="en-US" sz="2400" i="1" baseline="-25000" dirty="0"/>
              <a:t>i</a:t>
            </a:r>
            <a:r>
              <a:rPr lang="en-US" altLang="en-US" sz="2400" i="1" dirty="0"/>
              <a:t> Y</a:t>
            </a:r>
            <a:r>
              <a:rPr lang="en-US" altLang="en-US" sz="2400" i="1" baseline="-25000" dirty="0"/>
              <a:t>i</a:t>
            </a:r>
            <a:r>
              <a:rPr lang="en-US" altLang="en-US" sz="2400" i="1" dirty="0"/>
              <a:t> </a:t>
            </a:r>
            <a:r>
              <a:rPr lang="en-US" altLang="en-US" sz="2400" i="1" dirty="0" err="1"/>
              <a:t>Z</a:t>
            </a:r>
            <a:r>
              <a:rPr lang="en-US" altLang="en-US" sz="2400" i="1" baseline="-25000" dirty="0" err="1"/>
              <a:t>i</a:t>
            </a:r>
            <a:r>
              <a:rPr lang="en-US" altLang="en-US" sz="2400" i="1" dirty="0"/>
              <a:t>} </a:t>
            </a:r>
            <a:r>
              <a:rPr lang="en-US" altLang="en-US" sz="2400" dirty="0"/>
              <a:t>is attached to the end point of link </a:t>
            </a:r>
            <a:r>
              <a:rPr lang="en-US" altLang="en-US" sz="2400" i="1" dirty="0" err="1"/>
              <a:t>i</a:t>
            </a:r>
            <a:r>
              <a:rPr lang="en-US" altLang="en-US" sz="2400" dirty="0"/>
              <a:t>, link</a:t>
            </a:r>
            <a:r>
              <a:rPr lang="en-US" altLang="en-US" sz="2400" i="1" dirty="0"/>
              <a:t> </a:t>
            </a:r>
            <a:r>
              <a:rPr lang="en-US" altLang="en-US" sz="2400" i="1" dirty="0" err="1"/>
              <a:t>i</a:t>
            </a:r>
            <a:r>
              <a:rPr lang="en-US" altLang="en-US" sz="2400" i="1" dirty="0"/>
              <a:t> </a:t>
            </a:r>
            <a:r>
              <a:rPr lang="en-US" altLang="en-US" sz="2400" dirty="0"/>
              <a:t>is controlled by joint</a:t>
            </a:r>
            <a:r>
              <a:rPr lang="en-US" altLang="en-US" sz="2400" i="1" dirty="0"/>
              <a:t> </a:t>
            </a:r>
            <a:r>
              <a:rPr lang="en-US" altLang="en-US" sz="2400" i="1" dirty="0" err="1"/>
              <a:t>i</a:t>
            </a:r>
            <a:r>
              <a:rPr lang="en-US" altLang="en-US" sz="2400" i="1" dirty="0"/>
              <a:t>, </a:t>
            </a:r>
            <a:r>
              <a:rPr lang="en-US" altLang="en-US" sz="2400" dirty="0"/>
              <a:t>not</a:t>
            </a:r>
            <a:r>
              <a:rPr lang="en-US" altLang="en-US" sz="2400" i="1" dirty="0"/>
              <a:t> </a:t>
            </a:r>
            <a:r>
              <a:rPr lang="en-US" altLang="en-US" sz="2400" dirty="0"/>
              <a:t>joint</a:t>
            </a:r>
            <a:r>
              <a:rPr lang="en-US" altLang="en-US" sz="2400" i="1" dirty="0"/>
              <a:t> (i+1)</a:t>
            </a:r>
          </a:p>
          <a:p>
            <a:pPr defTabSz="912813"/>
            <a:r>
              <a:rPr lang="en-US" altLang="en-US" sz="2400" dirty="0"/>
              <a:t>Variable parameters </a:t>
            </a:r>
            <a:r>
              <a:rPr lang="el-GR" altLang="en-US" sz="2400" i="1" dirty="0"/>
              <a:t>θ</a:t>
            </a:r>
            <a:r>
              <a:rPr lang="en-US" altLang="en-US" sz="2400" i="1" baseline="-25000" dirty="0" err="1"/>
              <a:t>i</a:t>
            </a:r>
            <a:r>
              <a:rPr lang="en-US" altLang="en-US" sz="2400" i="1" dirty="0"/>
              <a:t> </a:t>
            </a:r>
            <a:r>
              <a:rPr lang="en-US" altLang="en-US" sz="2400" dirty="0"/>
              <a:t>and</a:t>
            </a:r>
            <a:r>
              <a:rPr lang="en-US" altLang="en-US" sz="2400" i="1" dirty="0"/>
              <a:t> d</a:t>
            </a:r>
            <a:r>
              <a:rPr lang="en-US" altLang="en-US" sz="2400" i="1" baseline="-25000" dirty="0"/>
              <a:t>i</a:t>
            </a:r>
            <a:r>
              <a:rPr lang="en-US" altLang="en-US" sz="2400" i="1" dirty="0"/>
              <a:t> </a:t>
            </a:r>
            <a:r>
              <a:rPr lang="en-US" altLang="en-US" sz="2400" dirty="0"/>
              <a:t>for frame </a:t>
            </a:r>
            <a:r>
              <a:rPr lang="en-US" altLang="en-US" sz="2400" i="1" dirty="0" err="1"/>
              <a:t>i</a:t>
            </a:r>
            <a:r>
              <a:rPr lang="en-US" altLang="en-US" sz="2400" i="1" dirty="0"/>
              <a:t> </a:t>
            </a:r>
            <a:r>
              <a:rPr lang="en-US" altLang="en-US" sz="2400" dirty="0"/>
              <a:t>(aka link </a:t>
            </a:r>
            <a:r>
              <a:rPr lang="en-US" altLang="en-US" sz="2400" i="1" dirty="0" err="1"/>
              <a:t>i</a:t>
            </a:r>
            <a:r>
              <a:rPr lang="en-US" altLang="en-US" sz="2400" dirty="0"/>
              <a:t>) refer to rotation angle and translation distance</a:t>
            </a:r>
            <a:r>
              <a:rPr lang="en-US" altLang="en-US" sz="2400" i="1" dirty="0"/>
              <a:t> </a:t>
            </a:r>
            <a:r>
              <a:rPr lang="en-US" altLang="en-US" sz="2400" dirty="0"/>
              <a:t>of joint </a:t>
            </a:r>
            <a:r>
              <a:rPr lang="en-US" altLang="en-US" sz="2400" i="1" dirty="0" err="1"/>
              <a:t>i</a:t>
            </a:r>
            <a:r>
              <a:rPr lang="en-US" altLang="en-US" sz="2400" i="1" dirty="0"/>
              <a:t>, </a:t>
            </a:r>
            <a:r>
              <a:rPr lang="en-US" altLang="en-US" sz="2400" dirty="0"/>
              <a:t>not joint</a:t>
            </a:r>
            <a:r>
              <a:rPr lang="en-US" altLang="en-US" sz="2400" i="1" dirty="0"/>
              <a:t> (i+1). (That is why the superscript is </a:t>
            </a:r>
            <a:r>
              <a:rPr lang="en-US" altLang="en-US" sz="2400" i="1" dirty="0" err="1"/>
              <a:t>i</a:t>
            </a:r>
            <a:r>
              <a:rPr lang="en-US" altLang="en-US" sz="2400" i="1" dirty="0"/>
              <a:t>.)</a:t>
            </a:r>
          </a:p>
          <a:p>
            <a:pPr defTabSz="912813"/>
            <a:r>
              <a:rPr lang="en-US" altLang="en-US" sz="2400" dirty="0"/>
              <a:t>Frame </a:t>
            </a:r>
            <a:r>
              <a:rPr lang="en-US" altLang="en-US" sz="2400" i="1" dirty="0"/>
              <a:t>B</a:t>
            </a:r>
            <a:r>
              <a:rPr lang="en-US" altLang="en-US" sz="2400" i="1" baseline="-25000" dirty="0"/>
              <a:t>0</a:t>
            </a:r>
            <a:r>
              <a:rPr lang="en-US" altLang="en-US" sz="2400" i="1" dirty="0"/>
              <a:t> { X</a:t>
            </a:r>
            <a:r>
              <a:rPr lang="en-US" altLang="en-US" sz="2400" i="1" baseline="-25000" dirty="0"/>
              <a:t>0</a:t>
            </a:r>
            <a:r>
              <a:rPr lang="en-US" altLang="en-US" sz="2400" i="1" dirty="0"/>
              <a:t> Y</a:t>
            </a:r>
            <a:r>
              <a:rPr lang="en-US" altLang="en-US" sz="2400" i="1" baseline="-25000" dirty="0"/>
              <a:t>0</a:t>
            </a:r>
            <a:r>
              <a:rPr lang="en-US" altLang="en-US" sz="2400" i="1" dirty="0"/>
              <a:t> Z</a:t>
            </a:r>
            <a:r>
              <a:rPr lang="en-US" altLang="en-US" sz="2400" i="1" baseline="-25000" dirty="0"/>
              <a:t>0</a:t>
            </a:r>
            <a:r>
              <a:rPr lang="en-US" altLang="en-US" sz="2400" i="1" dirty="0"/>
              <a:t>}</a:t>
            </a:r>
            <a:r>
              <a:rPr lang="en-US" altLang="en-US" sz="2400" dirty="0"/>
              <a:t>  is attached to the robot base (inertial frame).</a:t>
            </a:r>
          </a:p>
          <a:p>
            <a:pPr defTabSz="912813"/>
            <a:r>
              <a:rPr lang="en-US" altLang="en-US" sz="2400" dirty="0">
                <a:solidFill>
                  <a:srgbClr val="FF0000"/>
                </a:solidFill>
              </a:rPr>
              <a:t>Read textbook Chapter 5.1 for notation please.</a:t>
            </a:r>
          </a:p>
        </p:txBody>
      </p:sp>
      <p:sp>
        <p:nvSpPr>
          <p:cNvPr id="5632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D40DCBA-4AE1-45C3-A71C-522B727A7CCB}" type="slidenum">
              <a:rPr lang="en-US" altLang="en-US" sz="1200" smtClean="0">
                <a:solidFill>
                  <a:srgbClr val="898989"/>
                </a:solidFill>
                <a:latin typeface="Arial" charset="0"/>
              </a:rPr>
              <a:pPr eaLnBrk="1" hangingPunct="1">
                <a:spcBef>
                  <a:spcPct val="0"/>
                </a:spcBef>
                <a:buFontTx/>
                <a:buNone/>
              </a:pPr>
              <a:t>10</a:t>
            </a:fld>
            <a:endParaRPr lang="en-US" altLang="en-US" sz="1200">
              <a:solidFill>
                <a:srgbClr val="898989"/>
              </a:solidFill>
              <a:latin typeface="Arial" charset="0"/>
            </a:endParaRPr>
          </a:p>
        </p:txBody>
      </p:sp>
    </p:spTree>
    <p:extLst>
      <p:ext uri="{BB962C8B-B14F-4D97-AF65-F5344CB8AC3E}">
        <p14:creationId xmlns:p14="http://schemas.microsoft.com/office/powerpoint/2010/main" val="2102865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descr="http://upload.wikimedia.org/wikipedia/commons/d/d3/Classic-DHparame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
            <a:ext cx="9144000" cy="582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26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between two adjacent frames from frame </a:t>
            </a:r>
            <a:r>
              <a:rPr lang="en-US" i="1" dirty="0"/>
              <a:t>B</a:t>
            </a:r>
            <a:r>
              <a:rPr lang="en-US" i="1" baseline="-25000" dirty="0"/>
              <a:t>i</a:t>
            </a:r>
            <a:r>
              <a:rPr lang="en-US" dirty="0"/>
              <a:t> to </a:t>
            </a:r>
            <a:r>
              <a:rPr lang="en-US" i="1" dirty="0"/>
              <a:t>B</a:t>
            </a:r>
            <a:r>
              <a:rPr lang="en-US" i="1" baseline="-25000" dirty="0"/>
              <a:t>i-1</a:t>
            </a:r>
          </a:p>
        </p:txBody>
      </p:sp>
      <p:sp>
        <p:nvSpPr>
          <p:cNvPr id="3" name="Content Placeholder 2"/>
          <p:cNvSpPr>
            <a:spLocks noGrp="1"/>
          </p:cNvSpPr>
          <p:nvPr>
            <p:ph idx="1"/>
          </p:nvPr>
        </p:nvSpPr>
        <p:spPr/>
        <p:txBody>
          <a:bodyPr/>
          <a:lstStyle/>
          <a:p>
            <a:endParaRPr lang="en-US" dirty="0"/>
          </a:p>
          <a:p>
            <a:pPr marL="0" indent="0">
              <a:buNone/>
            </a:pPr>
            <a:endParaRPr lang="en-US" dirty="0"/>
          </a:p>
        </p:txBody>
      </p:sp>
      <p:pic>
        <p:nvPicPr>
          <p:cNvPr id="161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09800"/>
            <a:ext cx="8763456"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94804" y="4953000"/>
            <a:ext cx="7963395" cy="1384995"/>
          </a:xfrm>
          <a:prstGeom prst="rect">
            <a:avLst/>
          </a:prstGeom>
          <a:noFill/>
        </p:spPr>
        <p:txBody>
          <a:bodyPr wrap="square" rtlCol="0">
            <a:spAutoFit/>
          </a:bodyPr>
          <a:lstStyle/>
          <a:p>
            <a:r>
              <a:rPr lang="en-US" sz="2800" dirty="0"/>
              <a:t>During these transformations, B</a:t>
            </a:r>
            <a:r>
              <a:rPr lang="en-US" sz="2800" baseline="-25000" dirty="0"/>
              <a:t>i-1</a:t>
            </a:r>
            <a:r>
              <a:rPr lang="en-US" sz="2800" dirty="0"/>
              <a:t> acts as the global coordinate frame for the local coordinate frame B</a:t>
            </a:r>
            <a:r>
              <a:rPr lang="en-US" sz="2800" baseline="-25000" dirty="0"/>
              <a:t>i</a:t>
            </a:r>
            <a:r>
              <a:rPr lang="en-US" sz="2800" dirty="0"/>
              <a:t>, and these motions are about and along the global axes.</a:t>
            </a:r>
          </a:p>
        </p:txBody>
      </p:sp>
    </p:spTree>
    <p:extLst>
      <p:ext uri="{BB962C8B-B14F-4D97-AF65-F5344CB8AC3E}">
        <p14:creationId xmlns:p14="http://schemas.microsoft.com/office/powerpoint/2010/main" val="2979013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between two adjacent frames from frame </a:t>
            </a:r>
            <a:r>
              <a:rPr lang="en-US" i="1" dirty="0"/>
              <a:t>B</a:t>
            </a:r>
            <a:r>
              <a:rPr lang="en-US" i="1" baseline="-25000" dirty="0"/>
              <a:t>i</a:t>
            </a:r>
            <a:r>
              <a:rPr lang="en-US" dirty="0"/>
              <a:t> to </a:t>
            </a:r>
            <a:r>
              <a:rPr lang="en-US" i="1" dirty="0"/>
              <a:t>B</a:t>
            </a:r>
            <a:r>
              <a:rPr lang="en-US" i="1" baseline="-25000" dirty="0"/>
              <a:t>i-1</a:t>
            </a:r>
          </a:p>
        </p:txBody>
      </p:sp>
      <p:sp>
        <p:nvSpPr>
          <p:cNvPr id="3" name="Content Placeholder 2"/>
          <p:cNvSpPr>
            <a:spLocks noGrp="1"/>
          </p:cNvSpPr>
          <p:nvPr>
            <p:ph idx="1"/>
          </p:nvPr>
        </p:nvSpPr>
        <p:spPr/>
        <p:txBody>
          <a:bodyPr/>
          <a:lstStyle/>
          <a:p>
            <a:endParaRPr lang="en-US" dirty="0"/>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2878760"/>
              </p:ext>
            </p:extLst>
          </p:nvPr>
        </p:nvGraphicFramePr>
        <p:xfrm>
          <a:off x="1276350" y="1981200"/>
          <a:ext cx="6972300" cy="4968875"/>
        </p:xfrm>
        <a:graphic>
          <a:graphicData uri="http://schemas.openxmlformats.org/presentationml/2006/ole">
            <mc:AlternateContent xmlns:mc="http://schemas.openxmlformats.org/markup-compatibility/2006">
              <mc:Choice xmlns:v="urn:schemas-microsoft-com:vml" Requires="v">
                <p:oleObj spid="_x0000_s162835" name="Equation" r:id="rId3" imgW="2374560" imgH="2070000" progId="Equation.3">
                  <p:embed/>
                </p:oleObj>
              </mc:Choice>
              <mc:Fallback>
                <p:oleObj name="Equation" r:id="rId3" imgW="2374560" imgH="2070000" progId="Equation.3">
                  <p:embed/>
                  <p:pic>
                    <p:nvPicPr>
                      <p:cNvPr id="0" name="Object 1"/>
                      <p:cNvPicPr>
                        <a:picLocks noChangeAspect="1" noChangeArrowheads="1"/>
                      </p:cNvPicPr>
                      <p:nvPr/>
                    </p:nvPicPr>
                    <p:blipFill>
                      <a:blip r:embed="rId4"/>
                      <a:srcRect/>
                      <a:stretch>
                        <a:fillRect/>
                      </a:stretch>
                    </p:blipFill>
                    <p:spPr bwMode="auto">
                      <a:xfrm>
                        <a:off x="1276350" y="1981200"/>
                        <a:ext cx="6972300" cy="49688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20481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between two adjacent frames from frame </a:t>
            </a:r>
            <a:r>
              <a:rPr lang="en-US" i="1" dirty="0"/>
              <a:t>B</a:t>
            </a:r>
            <a:r>
              <a:rPr lang="en-US" i="1" baseline="-25000" dirty="0"/>
              <a:t>i</a:t>
            </a:r>
            <a:r>
              <a:rPr lang="en-US" dirty="0"/>
              <a:t> to </a:t>
            </a:r>
            <a:r>
              <a:rPr lang="en-US" i="1" dirty="0"/>
              <a:t>B</a:t>
            </a:r>
            <a:r>
              <a:rPr lang="en-US" i="1" baseline="-25000" dirty="0"/>
              <a:t>i-1</a:t>
            </a:r>
            <a:endParaRPr lang="en-US" dirty="0"/>
          </a:p>
        </p:txBody>
      </p:sp>
      <p:pic>
        <p:nvPicPr>
          <p:cNvPr id="163843"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19520" y="1828800"/>
            <a:ext cx="8483979" cy="1752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71054" y="3581400"/>
            <a:ext cx="8458200" cy="1200329"/>
          </a:xfrm>
          <a:prstGeom prst="rect">
            <a:avLst/>
          </a:prstGeom>
          <a:noFill/>
        </p:spPr>
        <p:txBody>
          <a:bodyPr wrap="square" rtlCol="0">
            <a:spAutoFit/>
          </a:bodyPr>
          <a:lstStyle/>
          <a:p>
            <a:r>
              <a:rPr lang="en-US" sz="2400" dirty="0"/>
              <a:t>If a translation D and a rotation R are along and about </a:t>
            </a:r>
            <a:r>
              <a:rPr lang="en-US" sz="2400" dirty="0">
                <a:solidFill>
                  <a:srgbClr val="FF0000"/>
                </a:solidFill>
              </a:rPr>
              <a:t>the same axis</a:t>
            </a:r>
            <a:r>
              <a:rPr lang="en-US" sz="2400" dirty="0"/>
              <a:t>, it does not make a difference to apply D first and then R or vice versa.  Therefore</a:t>
            </a:r>
          </a:p>
        </p:txBody>
      </p:sp>
      <p:sp>
        <p:nvSpPr>
          <p:cNvPr id="7" name="Rounded Rectangle 6"/>
          <p:cNvSpPr/>
          <p:nvPr/>
        </p:nvSpPr>
        <p:spPr bwMode="auto">
          <a:xfrm>
            <a:off x="2141517" y="2351314"/>
            <a:ext cx="4436423" cy="914400"/>
          </a:xfrm>
          <a:prstGeom prst="roundRect">
            <a:avLst/>
          </a:prstGeom>
          <a:solidFill>
            <a:schemeClr val="accent1">
              <a:alpha val="22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Times New Roman" pitchFamily="18" charset="0"/>
            </a:endParaRPr>
          </a:p>
        </p:txBody>
      </p:sp>
      <p:sp>
        <p:nvSpPr>
          <p:cNvPr id="10" name="Rounded Rectangle 9"/>
          <p:cNvSpPr/>
          <p:nvPr/>
        </p:nvSpPr>
        <p:spPr bwMode="auto">
          <a:xfrm>
            <a:off x="6705600" y="2400300"/>
            <a:ext cx="1083623" cy="914400"/>
          </a:xfrm>
          <a:prstGeom prst="roundRect">
            <a:avLst/>
          </a:prstGeom>
          <a:solidFill>
            <a:schemeClr val="accent1">
              <a:alpha val="22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Times New Roman"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2420095679"/>
              </p:ext>
            </p:extLst>
          </p:nvPr>
        </p:nvGraphicFramePr>
        <p:xfrm>
          <a:off x="3505200" y="4343400"/>
          <a:ext cx="3890158" cy="2273469"/>
        </p:xfrm>
        <a:graphic>
          <a:graphicData uri="http://schemas.openxmlformats.org/presentationml/2006/ole">
            <mc:AlternateContent xmlns:mc="http://schemas.openxmlformats.org/markup-compatibility/2006">
              <mc:Choice xmlns:v="urn:schemas-microsoft-com:vml" Requires="v">
                <p:oleObj spid="_x0000_s171023" name="Ecuación" r:id="rId4" imgW="1955520" imgH="1143000" progId="Equation.3">
                  <p:embed/>
                </p:oleObj>
              </mc:Choice>
              <mc:Fallback>
                <p:oleObj name="Ecuación" r:id="rId4" imgW="1955520" imgH="1143000" progId="Equation.3">
                  <p:embed/>
                  <p:pic>
                    <p:nvPicPr>
                      <p:cNvPr id="0" name=""/>
                      <p:cNvPicPr/>
                      <p:nvPr/>
                    </p:nvPicPr>
                    <p:blipFill>
                      <a:blip r:embed="rId5"/>
                      <a:stretch>
                        <a:fillRect/>
                      </a:stretch>
                    </p:blipFill>
                    <p:spPr>
                      <a:xfrm>
                        <a:off x="3505200" y="4343400"/>
                        <a:ext cx="3890158" cy="2273469"/>
                      </a:xfrm>
                      <a:prstGeom prst="rect">
                        <a:avLst/>
                      </a:prstGeom>
                    </p:spPr>
                  </p:pic>
                </p:oleObj>
              </mc:Fallback>
            </mc:AlternateContent>
          </a:graphicData>
        </a:graphic>
      </p:graphicFrame>
    </p:spTree>
    <p:extLst>
      <p:ext uri="{BB962C8B-B14F-4D97-AF65-F5344CB8AC3E}">
        <p14:creationId xmlns:p14="http://schemas.microsoft.com/office/powerpoint/2010/main" val="1412107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16486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35814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8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
            <a:ext cx="7153275" cy="2042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8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647733"/>
            <a:ext cx="6951022" cy="2095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487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0411" y="2675731"/>
            <a:ext cx="4267789" cy="1667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3771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Rules of assigning frames</a:t>
            </a:r>
          </a:p>
        </p:txBody>
      </p:sp>
      <p:sp>
        <p:nvSpPr>
          <p:cNvPr id="5" name="Content Placeholder 4"/>
          <p:cNvSpPr>
            <a:spLocks noGrp="1"/>
          </p:cNvSpPr>
          <p:nvPr>
            <p:ph idx="1"/>
          </p:nvPr>
        </p:nvSpPr>
        <p:spPr/>
        <p:txBody>
          <a:bodyPr/>
          <a:lstStyle/>
          <a:p>
            <a:r>
              <a:rPr lang="en-US" dirty="0"/>
              <a:t>Assign Z</a:t>
            </a:r>
            <a:r>
              <a:rPr lang="en-US" baseline="-25000" dirty="0"/>
              <a:t>i-1</a:t>
            </a:r>
            <a:r>
              <a:rPr lang="en-US" dirty="0"/>
              <a:t> to the actuation of joint </a:t>
            </a:r>
            <a:r>
              <a:rPr lang="en-US" i="1" dirty="0" err="1"/>
              <a:t>i</a:t>
            </a:r>
            <a:r>
              <a:rPr lang="en-US" dirty="0"/>
              <a:t>.</a:t>
            </a:r>
          </a:p>
          <a:p>
            <a:pPr marL="457200" lvl="1" indent="0">
              <a:buNone/>
            </a:pPr>
            <a:r>
              <a:rPr lang="en-US" sz="2400" dirty="0"/>
              <a:t>Axis of revolution of revolute joint</a:t>
            </a:r>
          </a:p>
          <a:p>
            <a:pPr marL="457200" lvl="1" indent="0">
              <a:buNone/>
            </a:pPr>
            <a:r>
              <a:rPr lang="en-US" sz="2400" dirty="0"/>
              <a:t>Axis of translation of prismatic joint</a:t>
            </a:r>
          </a:p>
          <a:p>
            <a:r>
              <a:rPr lang="en-US" dirty="0"/>
              <a:t>Assign Xi so that  </a:t>
            </a:r>
          </a:p>
          <a:p>
            <a:endParaRPr lang="en-US" dirty="0"/>
          </a:p>
          <a:p>
            <a:pPr marL="457200" lvl="1" indent="0">
              <a:buNone/>
            </a:pPr>
            <a:r>
              <a:rPr lang="en-US" dirty="0"/>
              <a:t> </a:t>
            </a:r>
          </a:p>
          <a:p>
            <a:r>
              <a:rPr lang="en-US" dirty="0"/>
              <a:t>Derive axis Y from on X and Z following right hand rule.</a:t>
            </a:r>
          </a:p>
        </p:txBody>
      </p:sp>
      <p:graphicFrame>
        <p:nvGraphicFramePr>
          <p:cNvPr id="6" name="Object 5"/>
          <p:cNvGraphicFramePr>
            <a:graphicFrameLocks noChangeAspect="1"/>
          </p:cNvGraphicFramePr>
          <p:nvPr>
            <p:extLst>
              <p:ext uri="{D42A27DB-BD31-4B8C-83A1-F6EECF244321}">
                <p14:modId xmlns:p14="http://schemas.microsoft.com/office/powerpoint/2010/main" val="484248734"/>
              </p:ext>
            </p:extLst>
          </p:nvPr>
        </p:nvGraphicFramePr>
        <p:xfrm>
          <a:off x="1143000" y="4224650"/>
          <a:ext cx="7180263" cy="1177925"/>
        </p:xfrm>
        <a:graphic>
          <a:graphicData uri="http://schemas.openxmlformats.org/presentationml/2006/ole">
            <mc:AlternateContent xmlns:mc="http://schemas.openxmlformats.org/markup-compatibility/2006">
              <mc:Choice xmlns:v="urn:schemas-microsoft-com:vml" Requires="v">
                <p:oleObj spid="_x0000_s158758" name="Equation" r:id="rId3" imgW="3949560" imgH="647640" progId="Equation.3">
                  <p:embed/>
                </p:oleObj>
              </mc:Choice>
              <mc:Fallback>
                <p:oleObj name="Equation" r:id="rId3" imgW="3949560" imgH="647640" progId="Equation.3">
                  <p:embed/>
                  <p:pic>
                    <p:nvPicPr>
                      <p:cNvPr id="0" name=""/>
                      <p:cNvPicPr/>
                      <p:nvPr/>
                    </p:nvPicPr>
                    <p:blipFill>
                      <a:blip r:embed="rId4"/>
                      <a:stretch>
                        <a:fillRect/>
                      </a:stretch>
                    </p:blipFill>
                    <p:spPr>
                      <a:xfrm>
                        <a:off x="1143000" y="4224650"/>
                        <a:ext cx="7180263" cy="11779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178255239"/>
              </p:ext>
            </p:extLst>
          </p:nvPr>
        </p:nvGraphicFramePr>
        <p:xfrm>
          <a:off x="4019800" y="3528950"/>
          <a:ext cx="3851852" cy="529648"/>
        </p:xfrm>
        <a:graphic>
          <a:graphicData uri="http://schemas.openxmlformats.org/presentationml/2006/ole">
            <mc:AlternateContent xmlns:mc="http://schemas.openxmlformats.org/markup-compatibility/2006">
              <mc:Choice xmlns:v="urn:schemas-microsoft-com:vml" Requires="v">
                <p:oleObj spid="_x0000_s158759" name="Equation" r:id="rId5" imgW="1663560" imgH="228600" progId="Equation.3">
                  <p:embed/>
                </p:oleObj>
              </mc:Choice>
              <mc:Fallback>
                <p:oleObj name="Equation" r:id="rId5" imgW="1663560" imgH="228600" progId="Equation.3">
                  <p:embed/>
                  <p:pic>
                    <p:nvPicPr>
                      <p:cNvPr id="0" name=""/>
                      <p:cNvPicPr/>
                      <p:nvPr/>
                    </p:nvPicPr>
                    <p:blipFill>
                      <a:blip r:embed="rId6"/>
                      <a:stretch>
                        <a:fillRect/>
                      </a:stretch>
                    </p:blipFill>
                    <p:spPr>
                      <a:xfrm>
                        <a:off x="4019800" y="3528950"/>
                        <a:ext cx="3851852" cy="529648"/>
                      </a:xfrm>
                      <a:prstGeom prst="rect">
                        <a:avLst/>
                      </a:prstGeom>
                    </p:spPr>
                  </p:pic>
                </p:oleObj>
              </mc:Fallback>
            </mc:AlternateContent>
          </a:graphicData>
        </a:graphic>
      </p:graphicFrame>
    </p:spTree>
    <p:extLst>
      <p:ext uri="{BB962C8B-B14F-4D97-AF65-F5344CB8AC3E}">
        <p14:creationId xmlns:p14="http://schemas.microsoft.com/office/powerpoint/2010/main" val="4284697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defTabSz="912813" eaLnBrk="1" hangingPunct="1"/>
            <a:r>
              <a:rPr lang="en-US" altLang="en-US" dirty="0"/>
              <a:t>Example: DH parameters </a:t>
            </a:r>
            <a:br>
              <a:rPr lang="en-US" altLang="en-US" dirty="0"/>
            </a:br>
            <a:r>
              <a:rPr lang="en-US" altLang="en-US" dirty="0"/>
              <a:t>The two links arm</a:t>
            </a:r>
          </a:p>
        </p:txBody>
      </p:sp>
      <p:sp>
        <p:nvSpPr>
          <p:cNvPr id="44035"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D384BC8-0A71-4293-9C32-EA7B5736211A}" type="slidenum">
              <a:rPr lang="en-US" altLang="en-US" sz="1200" smtClean="0">
                <a:solidFill>
                  <a:srgbClr val="898989"/>
                </a:solidFill>
                <a:latin typeface="Arial" charset="0"/>
              </a:rPr>
              <a:pPr eaLnBrk="1" hangingPunct="1">
                <a:spcBef>
                  <a:spcPct val="0"/>
                </a:spcBef>
                <a:buFontTx/>
                <a:buNone/>
              </a:pPr>
              <a:t>17</a:t>
            </a:fld>
            <a:endParaRPr lang="en-US" altLang="en-US" sz="1200">
              <a:solidFill>
                <a:srgbClr val="898989"/>
              </a:solidFill>
              <a:latin typeface="Arial" charset="0"/>
            </a:endParaRPr>
          </a:p>
        </p:txBody>
      </p:sp>
      <p:sp>
        <p:nvSpPr>
          <p:cNvPr id="44036" name="Text Box 89"/>
          <p:cNvSpPr txBox="1">
            <a:spLocks noChangeArrowheads="1"/>
          </p:cNvSpPr>
          <p:nvPr/>
        </p:nvSpPr>
        <p:spPr bwMode="auto">
          <a:xfrm>
            <a:off x="533400" y="2133600"/>
            <a:ext cx="44196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spcBef>
                <a:spcPct val="20000"/>
              </a:spcBef>
              <a:buChar char="•"/>
              <a:defRPr sz="3200">
                <a:solidFill>
                  <a:schemeClr val="tx1"/>
                </a:solidFill>
                <a:latin typeface="Times New Roman" pitchFamily="18" charset="0"/>
              </a:defRPr>
            </a:lvl1pPr>
            <a:lvl2pPr marL="742950" indent="-285750" defTabSz="912813">
              <a:spcBef>
                <a:spcPct val="20000"/>
              </a:spcBef>
              <a:buChar char="–"/>
              <a:defRPr sz="2800">
                <a:solidFill>
                  <a:schemeClr val="tx1"/>
                </a:solidFill>
                <a:latin typeface="Times New Roman" pitchFamily="18" charset="0"/>
              </a:defRPr>
            </a:lvl2pPr>
            <a:lvl3pPr marL="1143000" indent="-228600" defTabSz="912813">
              <a:spcBef>
                <a:spcPct val="20000"/>
              </a:spcBef>
              <a:buChar char="•"/>
              <a:defRPr sz="2400">
                <a:solidFill>
                  <a:schemeClr val="tx1"/>
                </a:solidFill>
                <a:latin typeface="Times New Roman" pitchFamily="18" charset="0"/>
              </a:defRPr>
            </a:lvl3pPr>
            <a:lvl4pPr marL="1600200" indent="-228600" defTabSz="912813">
              <a:spcBef>
                <a:spcPct val="20000"/>
              </a:spcBef>
              <a:buChar char="–"/>
              <a:defRPr sz="2000">
                <a:solidFill>
                  <a:schemeClr val="tx1"/>
                </a:solidFill>
                <a:latin typeface="Times New Roman" pitchFamily="18" charset="0"/>
              </a:defRPr>
            </a:lvl4pPr>
            <a:lvl5pPr marL="2057400" indent="-228600" defTabSz="912813">
              <a:spcBef>
                <a:spcPct val="20000"/>
              </a:spcBef>
              <a:buChar char="»"/>
              <a:defRPr sz="2000">
                <a:solidFill>
                  <a:schemeClr val="tx1"/>
                </a:solidFill>
                <a:latin typeface="Times New Roman" pitchFamily="18" charset="0"/>
              </a:defRPr>
            </a:lvl5pPr>
            <a:lvl6pPr marL="2514600" indent="-228600" defTabSz="912813"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912813"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912813"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912813"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pPr>
            <a:r>
              <a:rPr lang="en-US" altLang="en-US" sz="2000" dirty="0">
                <a:latin typeface="Arial" charset="0"/>
              </a:rPr>
              <a:t>Base frame O</a:t>
            </a:r>
            <a:r>
              <a:rPr lang="en-US" altLang="en-US" sz="2000" baseline="-25000" dirty="0">
                <a:latin typeface="Arial" charset="0"/>
              </a:rPr>
              <a:t>0</a:t>
            </a:r>
          </a:p>
          <a:p>
            <a:pPr eaLnBrk="1" hangingPunct="1">
              <a:spcBef>
                <a:spcPct val="50000"/>
              </a:spcBef>
            </a:pPr>
            <a:r>
              <a:rPr lang="en-US" altLang="en-US" sz="2000" dirty="0">
                <a:latin typeface="Arial" charset="0"/>
              </a:rPr>
              <a:t>All Z axes are normal to the page</a:t>
            </a:r>
          </a:p>
        </p:txBody>
      </p:sp>
      <p:graphicFrame>
        <p:nvGraphicFramePr>
          <p:cNvPr id="3" name="Table 2"/>
          <p:cNvGraphicFramePr>
            <a:graphicFrameLocks noGrp="1"/>
          </p:cNvGraphicFramePr>
          <p:nvPr>
            <p:extLst>
              <p:ext uri="{D42A27DB-BD31-4B8C-83A1-F6EECF244321}">
                <p14:modId xmlns:p14="http://schemas.microsoft.com/office/powerpoint/2010/main" val="272683121"/>
              </p:ext>
            </p:extLst>
          </p:nvPr>
        </p:nvGraphicFramePr>
        <p:xfrm>
          <a:off x="773771" y="3505200"/>
          <a:ext cx="3493430" cy="1371600"/>
        </p:xfrm>
        <a:graphic>
          <a:graphicData uri="http://schemas.openxmlformats.org/drawingml/2006/table">
            <a:tbl>
              <a:tblPr firstRow="1" bandRow="1">
                <a:tableStyleId>{5C22544A-7EE6-4342-B048-85BDC9FD1C3A}</a:tableStyleId>
              </a:tblPr>
              <a:tblGrid>
                <a:gridCol w="698686">
                  <a:extLst>
                    <a:ext uri="{9D8B030D-6E8A-4147-A177-3AD203B41FA5}">
                      <a16:colId xmlns:a16="http://schemas.microsoft.com/office/drawing/2014/main" val="20000"/>
                    </a:ext>
                  </a:extLst>
                </a:gridCol>
                <a:gridCol w="698686">
                  <a:extLst>
                    <a:ext uri="{9D8B030D-6E8A-4147-A177-3AD203B41FA5}">
                      <a16:colId xmlns:a16="http://schemas.microsoft.com/office/drawing/2014/main" val="20001"/>
                    </a:ext>
                  </a:extLst>
                </a:gridCol>
                <a:gridCol w="698686">
                  <a:extLst>
                    <a:ext uri="{9D8B030D-6E8A-4147-A177-3AD203B41FA5}">
                      <a16:colId xmlns:a16="http://schemas.microsoft.com/office/drawing/2014/main" val="20002"/>
                    </a:ext>
                  </a:extLst>
                </a:gridCol>
                <a:gridCol w="698686">
                  <a:extLst>
                    <a:ext uri="{9D8B030D-6E8A-4147-A177-3AD203B41FA5}">
                      <a16:colId xmlns:a16="http://schemas.microsoft.com/office/drawing/2014/main" val="20003"/>
                    </a:ext>
                  </a:extLst>
                </a:gridCol>
                <a:gridCol w="698686">
                  <a:extLst>
                    <a:ext uri="{9D8B030D-6E8A-4147-A177-3AD203B41FA5}">
                      <a16:colId xmlns:a16="http://schemas.microsoft.com/office/drawing/2014/main" val="20004"/>
                    </a:ext>
                  </a:extLst>
                </a:gridCol>
              </a:tblGrid>
              <a:tr h="457200">
                <a:tc>
                  <a:txBody>
                    <a:bodyPr/>
                    <a:lstStyle/>
                    <a:p>
                      <a:r>
                        <a:rPr lang="en-US" dirty="0"/>
                        <a:t>link</a:t>
                      </a:r>
                    </a:p>
                  </a:txBody>
                  <a:tcPr/>
                </a:tc>
                <a:tc>
                  <a:txBody>
                    <a:bodyPr/>
                    <a:lstStyle/>
                    <a:p>
                      <a:r>
                        <a:rPr lang="en-US" dirty="0" err="1"/>
                        <a:t>a</a:t>
                      </a:r>
                      <a:r>
                        <a:rPr lang="en-US" baseline="-25000" dirty="0" err="1"/>
                        <a:t>i</a:t>
                      </a:r>
                      <a:endParaRPr lang="en-US" dirty="0"/>
                    </a:p>
                  </a:txBody>
                  <a:tcPr/>
                </a:tc>
                <a:tc>
                  <a:txBody>
                    <a:bodyPr/>
                    <a:lstStyle/>
                    <a:p>
                      <a:r>
                        <a:rPr lang="el-GR" dirty="0"/>
                        <a:t>α</a:t>
                      </a:r>
                      <a:r>
                        <a:rPr lang="en-US" baseline="-25000" dirty="0" err="1"/>
                        <a:t>i</a:t>
                      </a:r>
                      <a:endParaRPr lang="en-US" dirty="0"/>
                    </a:p>
                  </a:txBody>
                  <a:tcPr/>
                </a:tc>
                <a:tc>
                  <a:txBody>
                    <a:bodyPr/>
                    <a:lstStyle/>
                    <a:p>
                      <a:r>
                        <a:rPr lang="en-US" dirty="0"/>
                        <a:t>d</a:t>
                      </a:r>
                      <a:r>
                        <a:rPr lang="en-US" baseline="-25000" dirty="0"/>
                        <a:t>i</a:t>
                      </a:r>
                      <a:endParaRPr lang="en-US" dirty="0"/>
                    </a:p>
                  </a:txBody>
                  <a:tcPr/>
                </a:tc>
                <a:tc>
                  <a:txBody>
                    <a:bodyPr/>
                    <a:lstStyle/>
                    <a:p>
                      <a:r>
                        <a:rPr lang="el-GR" dirty="0"/>
                        <a:t>θ</a:t>
                      </a:r>
                      <a:r>
                        <a:rPr lang="en-US" baseline="-25000" dirty="0" err="1"/>
                        <a:t>i</a:t>
                      </a:r>
                      <a:endParaRPr lang="en-US" baseline="-25000" dirty="0"/>
                    </a:p>
                  </a:txBody>
                  <a:tcPr/>
                </a:tc>
                <a:extLst>
                  <a:ext uri="{0D108BD9-81ED-4DB2-BD59-A6C34878D82A}">
                    <a16:rowId xmlns:a16="http://schemas.microsoft.com/office/drawing/2014/main" val="10000"/>
                  </a:ext>
                </a:extLst>
              </a:tr>
              <a:tr h="457200">
                <a:tc>
                  <a:txBody>
                    <a:bodyPr/>
                    <a:lstStyle/>
                    <a:p>
                      <a:r>
                        <a:rPr lang="en-US" dirty="0"/>
                        <a:t>1</a:t>
                      </a:r>
                    </a:p>
                  </a:txBody>
                  <a:tcPr/>
                </a:tc>
                <a:tc>
                  <a:txBody>
                    <a:bodyPr/>
                    <a:lstStyle/>
                    <a:p>
                      <a:r>
                        <a:rPr lang="en-US" dirty="0"/>
                        <a:t>l1</a:t>
                      </a:r>
                    </a:p>
                  </a:txBody>
                  <a:tcPr/>
                </a:tc>
                <a:tc>
                  <a:txBody>
                    <a:bodyPr/>
                    <a:lstStyle/>
                    <a:p>
                      <a:r>
                        <a:rPr lang="en-US" dirty="0"/>
                        <a:t>0</a:t>
                      </a:r>
                    </a:p>
                  </a:txBody>
                  <a:tcPr/>
                </a:tc>
                <a:tc>
                  <a:txBody>
                    <a:bodyPr/>
                    <a:lstStyle/>
                    <a:p>
                      <a:r>
                        <a:rPr lang="en-US" dirty="0"/>
                        <a:t>0</a:t>
                      </a:r>
                    </a:p>
                  </a:txBody>
                  <a:tcPr/>
                </a:tc>
                <a:tc>
                  <a:txBody>
                    <a:bodyPr/>
                    <a:lstStyle/>
                    <a:p>
                      <a:r>
                        <a:rPr lang="el-GR" dirty="0"/>
                        <a:t>θ</a:t>
                      </a:r>
                      <a:r>
                        <a:rPr lang="en-US" baseline="-25000" dirty="0"/>
                        <a:t>1</a:t>
                      </a:r>
                      <a:r>
                        <a:rPr lang="en-US" baseline="30000" dirty="0"/>
                        <a:t>*</a:t>
                      </a:r>
                    </a:p>
                  </a:txBody>
                  <a:tcPr/>
                </a:tc>
                <a:extLst>
                  <a:ext uri="{0D108BD9-81ED-4DB2-BD59-A6C34878D82A}">
                    <a16:rowId xmlns:a16="http://schemas.microsoft.com/office/drawing/2014/main" val="10001"/>
                  </a:ext>
                </a:extLst>
              </a:tr>
              <a:tr h="457200">
                <a:tc>
                  <a:txBody>
                    <a:bodyPr/>
                    <a:lstStyle/>
                    <a:p>
                      <a:r>
                        <a:rPr lang="en-US" dirty="0"/>
                        <a:t>2</a:t>
                      </a:r>
                    </a:p>
                  </a:txBody>
                  <a:tcPr/>
                </a:tc>
                <a:tc>
                  <a:txBody>
                    <a:bodyPr/>
                    <a:lstStyle/>
                    <a:p>
                      <a:r>
                        <a:rPr lang="en-US" dirty="0"/>
                        <a:t>l2</a:t>
                      </a:r>
                    </a:p>
                  </a:txBody>
                  <a:tcPr/>
                </a:tc>
                <a:tc>
                  <a:txBody>
                    <a:bodyPr/>
                    <a:lstStyle/>
                    <a:p>
                      <a:r>
                        <a:rPr lang="en-US" dirty="0"/>
                        <a:t>0</a:t>
                      </a:r>
                    </a:p>
                  </a:txBody>
                  <a:tcPr/>
                </a:tc>
                <a:tc>
                  <a:txBody>
                    <a:bodyPr/>
                    <a:lstStyle/>
                    <a:p>
                      <a:r>
                        <a:rPr lang="en-US" dirty="0"/>
                        <a:t>0</a:t>
                      </a:r>
                    </a:p>
                  </a:txBody>
                  <a:tcPr/>
                </a:tc>
                <a:tc>
                  <a:txBody>
                    <a:bodyPr/>
                    <a:lstStyle/>
                    <a:p>
                      <a:r>
                        <a:rPr lang="el-GR" dirty="0"/>
                        <a:t>θ</a:t>
                      </a:r>
                      <a:r>
                        <a:rPr lang="en-US" baseline="-25000" dirty="0"/>
                        <a:t>2</a:t>
                      </a:r>
                      <a:r>
                        <a:rPr lang="en-US" baseline="30000" dirty="0"/>
                        <a:t>*</a:t>
                      </a:r>
                    </a:p>
                  </a:txBody>
                  <a:tcPr/>
                </a:tc>
                <a:extLst>
                  <a:ext uri="{0D108BD9-81ED-4DB2-BD59-A6C34878D82A}">
                    <a16:rowId xmlns:a16="http://schemas.microsoft.com/office/drawing/2014/main" val="10002"/>
                  </a:ext>
                </a:extLst>
              </a:tr>
            </a:tbl>
          </a:graphicData>
        </a:graphic>
      </p:graphicFrame>
      <p:pic>
        <p:nvPicPr>
          <p:cNvPr id="166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25" y="2002106"/>
            <a:ext cx="4524375"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371600" y="5149334"/>
            <a:ext cx="2057400" cy="369332"/>
          </a:xfrm>
          <a:prstGeom prst="rect">
            <a:avLst/>
          </a:prstGeom>
          <a:noFill/>
        </p:spPr>
        <p:txBody>
          <a:bodyPr wrap="square" rtlCol="0">
            <a:spAutoFit/>
          </a:bodyPr>
          <a:lstStyle/>
          <a:p>
            <a:r>
              <a:rPr lang="en-US" sz="1800" dirty="0"/>
              <a:t>* variable</a:t>
            </a:r>
          </a:p>
        </p:txBody>
      </p:sp>
    </p:spTree>
    <p:extLst>
      <p:ext uri="{BB962C8B-B14F-4D97-AF65-F5344CB8AC3E}">
        <p14:creationId xmlns:p14="http://schemas.microsoft.com/office/powerpoint/2010/main" val="4178502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defTabSz="912813" eaLnBrk="1" hangingPunct="1"/>
            <a:r>
              <a:rPr lang="en-US" altLang="en-US" dirty="0"/>
              <a:t>Example: DH parameters </a:t>
            </a:r>
            <a:br>
              <a:rPr lang="en-US" altLang="en-US" dirty="0"/>
            </a:br>
            <a:r>
              <a:rPr lang="en-US" altLang="en-US" dirty="0"/>
              <a:t>The three links arm</a:t>
            </a:r>
          </a:p>
        </p:txBody>
      </p:sp>
      <p:sp>
        <p:nvSpPr>
          <p:cNvPr id="44035"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D384BC8-0A71-4293-9C32-EA7B5736211A}" type="slidenum">
              <a:rPr lang="en-US" altLang="en-US" sz="1200" smtClean="0">
                <a:solidFill>
                  <a:srgbClr val="898989"/>
                </a:solidFill>
                <a:latin typeface="Arial" charset="0"/>
              </a:rPr>
              <a:pPr eaLnBrk="1" hangingPunct="1">
                <a:spcBef>
                  <a:spcPct val="0"/>
                </a:spcBef>
                <a:buFontTx/>
                <a:buNone/>
              </a:pPr>
              <a:t>18</a:t>
            </a:fld>
            <a:endParaRPr lang="en-US" altLang="en-US" sz="1200">
              <a:solidFill>
                <a:srgbClr val="898989"/>
              </a:solidFill>
              <a:latin typeface="Arial" charset="0"/>
            </a:endParaRPr>
          </a:p>
        </p:txBody>
      </p:sp>
      <p:pic>
        <p:nvPicPr>
          <p:cNvPr id="160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595" y="1676400"/>
            <a:ext cx="556260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0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995057"/>
            <a:ext cx="3120133"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091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770"/>
                                        </p:tgtEl>
                                        <p:attrNameLst>
                                          <p:attrName>style.visibility</p:attrName>
                                        </p:attrNameLst>
                                      </p:cBhvr>
                                      <p:to>
                                        <p:strVal val="visible"/>
                                      </p:to>
                                    </p:set>
                                    <p:anim calcmode="lin" valueType="num">
                                      <p:cBhvr additive="base">
                                        <p:cTn id="7" dur="500" fill="hold"/>
                                        <p:tgtEl>
                                          <p:spTgt spid="160770"/>
                                        </p:tgtEl>
                                        <p:attrNameLst>
                                          <p:attrName>ppt_x</p:attrName>
                                        </p:attrNameLst>
                                      </p:cBhvr>
                                      <p:tavLst>
                                        <p:tav tm="0">
                                          <p:val>
                                            <p:strVal val="#ppt_x"/>
                                          </p:val>
                                        </p:tav>
                                        <p:tav tm="100000">
                                          <p:val>
                                            <p:strVal val="#ppt_x"/>
                                          </p:val>
                                        </p:tav>
                                      </p:tavLst>
                                    </p:anim>
                                    <p:anim calcmode="lin" valueType="num">
                                      <p:cBhvr additive="base">
                                        <p:cTn id="8" dur="500" fill="hold"/>
                                        <p:tgtEl>
                                          <p:spTgt spid="1607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0771"/>
                                        </p:tgtEl>
                                        <p:attrNameLst>
                                          <p:attrName>style.visibility</p:attrName>
                                        </p:attrNameLst>
                                      </p:cBhvr>
                                      <p:to>
                                        <p:strVal val="visible"/>
                                      </p:to>
                                    </p:set>
                                    <p:anim calcmode="lin" valueType="num">
                                      <p:cBhvr additive="base">
                                        <p:cTn id="13" dur="500" fill="hold"/>
                                        <p:tgtEl>
                                          <p:spTgt spid="160771"/>
                                        </p:tgtEl>
                                        <p:attrNameLst>
                                          <p:attrName>ppt_x</p:attrName>
                                        </p:attrNameLst>
                                      </p:cBhvr>
                                      <p:tavLst>
                                        <p:tav tm="0">
                                          <p:val>
                                            <p:strVal val="#ppt_x"/>
                                          </p:val>
                                        </p:tav>
                                        <p:tav tm="100000">
                                          <p:val>
                                            <p:strVal val="#ppt_x"/>
                                          </p:val>
                                        </p:tav>
                                      </p:tavLst>
                                    </p:anim>
                                    <p:anim calcmode="lin" valueType="num">
                                      <p:cBhvr additive="base">
                                        <p:cTn id="14" dur="500" fill="hold"/>
                                        <p:tgtEl>
                                          <p:spTgt spid="160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836" y="381000"/>
            <a:ext cx="59055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9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4724400"/>
            <a:ext cx="522922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23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987"/>
                                        </p:tgtEl>
                                        <p:attrNameLst>
                                          <p:attrName>style.visibility</p:attrName>
                                        </p:attrNameLst>
                                      </p:cBhvr>
                                      <p:to>
                                        <p:strVal val="visible"/>
                                      </p:to>
                                    </p:set>
                                    <p:anim calcmode="lin" valueType="num">
                                      <p:cBhvr additive="base">
                                        <p:cTn id="7" dur="500" fill="hold"/>
                                        <p:tgtEl>
                                          <p:spTgt spid="169987"/>
                                        </p:tgtEl>
                                        <p:attrNameLst>
                                          <p:attrName>ppt_x</p:attrName>
                                        </p:attrNameLst>
                                      </p:cBhvr>
                                      <p:tavLst>
                                        <p:tav tm="0">
                                          <p:val>
                                            <p:strVal val="#ppt_x"/>
                                          </p:val>
                                        </p:tav>
                                        <p:tav tm="100000">
                                          <p:val>
                                            <p:strVal val="#ppt_x"/>
                                          </p:val>
                                        </p:tav>
                                      </p:tavLst>
                                    </p:anim>
                                    <p:anim calcmode="lin" valueType="num">
                                      <p:cBhvr additive="base">
                                        <p:cTn id="8" dur="500" fill="hold"/>
                                        <p:tgtEl>
                                          <p:spTgt spid="1699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Lin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
            <a:ext cx="4119563"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 Box 3"/>
          <p:cNvSpPr txBox="1">
            <a:spLocks noChangeArrowheads="1"/>
          </p:cNvSpPr>
          <p:nvPr/>
        </p:nvSpPr>
        <p:spPr bwMode="auto">
          <a:xfrm>
            <a:off x="4860925" y="471488"/>
            <a:ext cx="397827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b="1" dirty="0"/>
              <a:t>The Situation:</a:t>
            </a:r>
            <a:endParaRPr lang="en-US" altLang="en-US" sz="2000" dirty="0"/>
          </a:p>
          <a:p>
            <a:pPr>
              <a:spcBef>
                <a:spcPct val="0"/>
              </a:spcBef>
              <a:buFontTx/>
              <a:buNone/>
            </a:pPr>
            <a:r>
              <a:rPr lang="en-US" altLang="en-US" sz="2000" dirty="0"/>
              <a:t>	You have a robotic arm that starts out aligned with the x</a:t>
            </a:r>
            <a:r>
              <a:rPr lang="en-US" altLang="en-US" sz="2000" baseline="-25000" dirty="0"/>
              <a:t>o</a:t>
            </a:r>
            <a:r>
              <a:rPr lang="en-US" altLang="en-US" sz="2000" dirty="0"/>
              <a:t>-axis.</a:t>
            </a:r>
          </a:p>
          <a:p>
            <a:pPr>
              <a:spcBef>
                <a:spcPct val="0"/>
              </a:spcBef>
              <a:buFontTx/>
              <a:buNone/>
            </a:pPr>
            <a:r>
              <a:rPr lang="en-US" altLang="en-US" sz="2000" dirty="0"/>
              <a:t>You tell the first link to move by </a:t>
            </a:r>
            <a:r>
              <a:rPr lang="en-US" altLang="en-US" sz="2000" dirty="0">
                <a:sym typeface="UniversalMath1 BT" pitchFamily="18" charset="2"/>
              </a:rPr>
              <a:t></a:t>
            </a:r>
            <a:r>
              <a:rPr lang="en-US" altLang="en-US" sz="2000" baseline="-25000" dirty="0">
                <a:sym typeface="UniversalMath1 BT" pitchFamily="18" charset="2"/>
              </a:rPr>
              <a:t>1</a:t>
            </a:r>
            <a:r>
              <a:rPr lang="en-US" altLang="en-US" sz="2000" dirty="0">
                <a:sym typeface="UniversalMath1 BT" pitchFamily="18" charset="2"/>
              </a:rPr>
              <a:t> and the second link to move by </a:t>
            </a:r>
            <a:r>
              <a:rPr lang="en-US" altLang="en-US" sz="2000" baseline="-25000" dirty="0">
                <a:sym typeface="UniversalMath1 BT" pitchFamily="18" charset="2"/>
              </a:rPr>
              <a:t>2</a:t>
            </a:r>
            <a:r>
              <a:rPr lang="en-US" altLang="en-US" sz="2000" dirty="0">
                <a:sym typeface="UniversalMath1 BT" pitchFamily="18" charset="2"/>
              </a:rPr>
              <a:t>.</a:t>
            </a:r>
          </a:p>
          <a:p>
            <a:pPr>
              <a:spcBef>
                <a:spcPct val="0"/>
              </a:spcBef>
              <a:buFontTx/>
              <a:buNone/>
            </a:pPr>
            <a:endParaRPr lang="en-US" altLang="en-US" sz="2000" dirty="0">
              <a:sym typeface="UniversalMath1 BT" pitchFamily="18" charset="2"/>
            </a:endParaRPr>
          </a:p>
          <a:p>
            <a:pPr>
              <a:spcBef>
                <a:spcPct val="0"/>
              </a:spcBef>
              <a:buFontTx/>
              <a:buNone/>
            </a:pPr>
            <a:r>
              <a:rPr lang="en-US" altLang="en-US" sz="2000" b="1" dirty="0">
                <a:sym typeface="UniversalMath1 BT" pitchFamily="18" charset="2"/>
              </a:rPr>
              <a:t>The Question:</a:t>
            </a:r>
            <a:endParaRPr lang="en-US" altLang="en-US" sz="2000" dirty="0">
              <a:sym typeface="UniversalMath1 BT" pitchFamily="18" charset="2"/>
            </a:endParaRPr>
          </a:p>
          <a:p>
            <a:pPr>
              <a:spcBef>
                <a:spcPct val="0"/>
              </a:spcBef>
              <a:buFontTx/>
              <a:buNone/>
            </a:pPr>
            <a:r>
              <a:rPr lang="en-US" altLang="en-US" sz="2000" dirty="0">
                <a:sym typeface="UniversalMath1 BT" pitchFamily="18" charset="2"/>
              </a:rPr>
              <a:t>	What is the position of the end of the robotic arm?  </a:t>
            </a:r>
          </a:p>
        </p:txBody>
      </p:sp>
      <p:sp>
        <p:nvSpPr>
          <p:cNvPr id="27652" name="Text Box 4"/>
          <p:cNvSpPr txBox="1">
            <a:spLocks noChangeArrowheads="1"/>
          </p:cNvSpPr>
          <p:nvPr/>
        </p:nvSpPr>
        <p:spPr bwMode="auto">
          <a:xfrm>
            <a:off x="457200" y="3429000"/>
            <a:ext cx="8229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000" b="1"/>
              <a:t>Solution:</a:t>
            </a:r>
            <a:endParaRPr lang="en-US" altLang="en-US" sz="2000"/>
          </a:p>
          <a:p>
            <a:pPr>
              <a:spcBef>
                <a:spcPct val="0"/>
              </a:spcBef>
              <a:buFontTx/>
              <a:buNone/>
            </a:pPr>
            <a:r>
              <a:rPr lang="en-US" altLang="en-US" sz="2000"/>
              <a:t>1.  Geometric Approach</a:t>
            </a:r>
          </a:p>
          <a:p>
            <a:pPr>
              <a:spcBef>
                <a:spcPct val="0"/>
              </a:spcBef>
              <a:buFontTx/>
              <a:buNone/>
            </a:pPr>
            <a:r>
              <a:rPr lang="en-US" altLang="en-US" sz="2000"/>
              <a:t>	This might be the easiest solution for the simple situation. However, notice that the angles are measured relative to the direction of the previous link. (The first link is the exception. The angle is measured relative to it’s initial position.) For robots with more links and whose arm extends into 3 dimensions the geometry gets much more tedious. </a:t>
            </a:r>
          </a:p>
          <a:p>
            <a:pPr>
              <a:spcBef>
                <a:spcPct val="0"/>
              </a:spcBef>
              <a:buFontTx/>
              <a:buNone/>
            </a:pPr>
            <a:endParaRPr lang="en-US" altLang="en-US" sz="2000"/>
          </a:p>
          <a:p>
            <a:pPr>
              <a:spcBef>
                <a:spcPct val="0"/>
              </a:spcBef>
              <a:buFontTx/>
              <a:buNone/>
            </a:pPr>
            <a:r>
              <a:rPr lang="en-US" altLang="en-US" sz="2000"/>
              <a:t>2. Algebraic Approach </a:t>
            </a:r>
          </a:p>
          <a:p>
            <a:pPr>
              <a:spcBef>
                <a:spcPct val="0"/>
              </a:spcBef>
              <a:buFontTx/>
              <a:buNone/>
            </a:pPr>
            <a:r>
              <a:rPr lang="en-US" altLang="en-US" sz="2000"/>
              <a:t>	Involves coordinate transformations.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Homogeneous Transformation Matrix for different types of links</a:t>
            </a:r>
          </a:p>
        </p:txBody>
      </p:sp>
      <p:sp>
        <p:nvSpPr>
          <p:cNvPr id="3" name="Content Placeholder 2"/>
          <p:cNvSpPr>
            <a:spLocks noGrp="1"/>
          </p:cNvSpPr>
          <p:nvPr>
            <p:ph idx="1"/>
          </p:nvPr>
        </p:nvSpPr>
        <p:spPr/>
        <p:txBody>
          <a:bodyPr/>
          <a:lstStyle/>
          <a:p>
            <a:r>
              <a:rPr lang="en-US" dirty="0"/>
              <a:t>Each joint can be P or R; the axes of two adjacent joints can be parallel ||, orthogonal ├, or perpendicular ⊥.</a:t>
            </a:r>
          </a:p>
          <a:p>
            <a:r>
              <a:rPr lang="en-US" dirty="0"/>
              <a:t>Two orthogonal joint axes ├  interest at a right angle; Two perpendicular joint axes ⊥ are at a right angle with respect to their common normal.</a:t>
            </a:r>
          </a:p>
        </p:txBody>
      </p:sp>
    </p:spTree>
    <p:extLst>
      <p:ext uri="{BB962C8B-B14F-4D97-AF65-F5344CB8AC3E}">
        <p14:creationId xmlns:p14="http://schemas.microsoft.com/office/powerpoint/2010/main" val="1201925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R||R manipulator</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24000"/>
            <a:ext cx="4524375"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793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4876800"/>
            <a:ext cx="6667404" cy="1657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921465516"/>
              </p:ext>
            </p:extLst>
          </p:nvPr>
        </p:nvGraphicFramePr>
        <p:xfrm>
          <a:off x="609600" y="2743200"/>
          <a:ext cx="3493430" cy="1371600"/>
        </p:xfrm>
        <a:graphic>
          <a:graphicData uri="http://schemas.openxmlformats.org/drawingml/2006/table">
            <a:tbl>
              <a:tblPr firstRow="1" bandRow="1">
                <a:tableStyleId>{5C22544A-7EE6-4342-B048-85BDC9FD1C3A}</a:tableStyleId>
              </a:tblPr>
              <a:tblGrid>
                <a:gridCol w="698686">
                  <a:extLst>
                    <a:ext uri="{9D8B030D-6E8A-4147-A177-3AD203B41FA5}">
                      <a16:colId xmlns:a16="http://schemas.microsoft.com/office/drawing/2014/main" val="20000"/>
                    </a:ext>
                  </a:extLst>
                </a:gridCol>
                <a:gridCol w="698686">
                  <a:extLst>
                    <a:ext uri="{9D8B030D-6E8A-4147-A177-3AD203B41FA5}">
                      <a16:colId xmlns:a16="http://schemas.microsoft.com/office/drawing/2014/main" val="20001"/>
                    </a:ext>
                  </a:extLst>
                </a:gridCol>
                <a:gridCol w="698686">
                  <a:extLst>
                    <a:ext uri="{9D8B030D-6E8A-4147-A177-3AD203B41FA5}">
                      <a16:colId xmlns:a16="http://schemas.microsoft.com/office/drawing/2014/main" val="20002"/>
                    </a:ext>
                  </a:extLst>
                </a:gridCol>
                <a:gridCol w="698686">
                  <a:extLst>
                    <a:ext uri="{9D8B030D-6E8A-4147-A177-3AD203B41FA5}">
                      <a16:colId xmlns:a16="http://schemas.microsoft.com/office/drawing/2014/main" val="20003"/>
                    </a:ext>
                  </a:extLst>
                </a:gridCol>
                <a:gridCol w="698686">
                  <a:extLst>
                    <a:ext uri="{9D8B030D-6E8A-4147-A177-3AD203B41FA5}">
                      <a16:colId xmlns:a16="http://schemas.microsoft.com/office/drawing/2014/main" val="20004"/>
                    </a:ext>
                  </a:extLst>
                </a:gridCol>
              </a:tblGrid>
              <a:tr h="457200">
                <a:tc>
                  <a:txBody>
                    <a:bodyPr/>
                    <a:lstStyle/>
                    <a:p>
                      <a:r>
                        <a:rPr lang="en-US" dirty="0"/>
                        <a:t>link</a:t>
                      </a:r>
                    </a:p>
                  </a:txBody>
                  <a:tcPr/>
                </a:tc>
                <a:tc>
                  <a:txBody>
                    <a:bodyPr/>
                    <a:lstStyle/>
                    <a:p>
                      <a:r>
                        <a:rPr lang="en-US" dirty="0" err="1"/>
                        <a:t>a</a:t>
                      </a:r>
                      <a:r>
                        <a:rPr lang="en-US" baseline="-25000" dirty="0" err="1"/>
                        <a:t>i</a:t>
                      </a:r>
                      <a:endParaRPr lang="en-US" dirty="0"/>
                    </a:p>
                  </a:txBody>
                  <a:tcPr/>
                </a:tc>
                <a:tc>
                  <a:txBody>
                    <a:bodyPr/>
                    <a:lstStyle/>
                    <a:p>
                      <a:r>
                        <a:rPr lang="el-GR" dirty="0"/>
                        <a:t>α</a:t>
                      </a:r>
                      <a:r>
                        <a:rPr lang="en-US" baseline="-25000" dirty="0" err="1"/>
                        <a:t>i</a:t>
                      </a:r>
                      <a:endParaRPr lang="en-US" dirty="0"/>
                    </a:p>
                  </a:txBody>
                  <a:tcPr/>
                </a:tc>
                <a:tc>
                  <a:txBody>
                    <a:bodyPr/>
                    <a:lstStyle/>
                    <a:p>
                      <a:r>
                        <a:rPr lang="en-US" dirty="0"/>
                        <a:t>d</a:t>
                      </a:r>
                      <a:r>
                        <a:rPr lang="en-US" baseline="-25000" dirty="0"/>
                        <a:t>i</a:t>
                      </a:r>
                      <a:endParaRPr lang="en-US" dirty="0"/>
                    </a:p>
                  </a:txBody>
                  <a:tcPr/>
                </a:tc>
                <a:tc>
                  <a:txBody>
                    <a:bodyPr/>
                    <a:lstStyle/>
                    <a:p>
                      <a:r>
                        <a:rPr lang="el-GR" dirty="0"/>
                        <a:t>θ</a:t>
                      </a:r>
                      <a:r>
                        <a:rPr lang="en-US" baseline="-25000" dirty="0" err="1"/>
                        <a:t>i</a:t>
                      </a:r>
                      <a:endParaRPr lang="en-US" baseline="-25000" dirty="0"/>
                    </a:p>
                  </a:txBody>
                  <a:tcPr/>
                </a:tc>
                <a:extLst>
                  <a:ext uri="{0D108BD9-81ED-4DB2-BD59-A6C34878D82A}">
                    <a16:rowId xmlns:a16="http://schemas.microsoft.com/office/drawing/2014/main" val="10000"/>
                  </a:ext>
                </a:extLst>
              </a:tr>
              <a:tr h="457200">
                <a:tc>
                  <a:txBody>
                    <a:bodyPr/>
                    <a:lstStyle/>
                    <a:p>
                      <a:r>
                        <a:rPr lang="en-US" dirty="0"/>
                        <a:t>1</a:t>
                      </a:r>
                    </a:p>
                  </a:txBody>
                  <a:tcPr/>
                </a:tc>
                <a:tc>
                  <a:txBody>
                    <a:bodyPr/>
                    <a:lstStyle/>
                    <a:p>
                      <a:r>
                        <a:rPr lang="en-US" dirty="0"/>
                        <a:t>l1</a:t>
                      </a:r>
                    </a:p>
                  </a:txBody>
                  <a:tcPr/>
                </a:tc>
                <a:tc>
                  <a:txBody>
                    <a:bodyPr/>
                    <a:lstStyle/>
                    <a:p>
                      <a:r>
                        <a:rPr lang="en-US" dirty="0"/>
                        <a:t>0</a:t>
                      </a:r>
                    </a:p>
                  </a:txBody>
                  <a:tcPr/>
                </a:tc>
                <a:tc>
                  <a:txBody>
                    <a:bodyPr/>
                    <a:lstStyle/>
                    <a:p>
                      <a:r>
                        <a:rPr lang="en-US" dirty="0"/>
                        <a:t>0</a:t>
                      </a:r>
                    </a:p>
                  </a:txBody>
                  <a:tcPr/>
                </a:tc>
                <a:tc>
                  <a:txBody>
                    <a:bodyPr/>
                    <a:lstStyle/>
                    <a:p>
                      <a:r>
                        <a:rPr lang="el-GR" dirty="0"/>
                        <a:t>θ</a:t>
                      </a:r>
                      <a:r>
                        <a:rPr lang="en-US" baseline="-25000" dirty="0"/>
                        <a:t>1</a:t>
                      </a:r>
                      <a:r>
                        <a:rPr lang="en-US" baseline="30000" dirty="0"/>
                        <a:t>*</a:t>
                      </a:r>
                    </a:p>
                  </a:txBody>
                  <a:tcPr/>
                </a:tc>
                <a:extLst>
                  <a:ext uri="{0D108BD9-81ED-4DB2-BD59-A6C34878D82A}">
                    <a16:rowId xmlns:a16="http://schemas.microsoft.com/office/drawing/2014/main" val="10001"/>
                  </a:ext>
                </a:extLst>
              </a:tr>
              <a:tr h="457200">
                <a:tc>
                  <a:txBody>
                    <a:bodyPr/>
                    <a:lstStyle/>
                    <a:p>
                      <a:r>
                        <a:rPr lang="en-US" dirty="0"/>
                        <a:t>2</a:t>
                      </a:r>
                    </a:p>
                  </a:txBody>
                  <a:tcPr/>
                </a:tc>
                <a:tc>
                  <a:txBody>
                    <a:bodyPr/>
                    <a:lstStyle/>
                    <a:p>
                      <a:r>
                        <a:rPr lang="en-US" dirty="0"/>
                        <a:t>l2</a:t>
                      </a:r>
                    </a:p>
                  </a:txBody>
                  <a:tcPr/>
                </a:tc>
                <a:tc>
                  <a:txBody>
                    <a:bodyPr/>
                    <a:lstStyle/>
                    <a:p>
                      <a:r>
                        <a:rPr lang="en-US" dirty="0"/>
                        <a:t>0</a:t>
                      </a:r>
                    </a:p>
                  </a:txBody>
                  <a:tcPr/>
                </a:tc>
                <a:tc>
                  <a:txBody>
                    <a:bodyPr/>
                    <a:lstStyle/>
                    <a:p>
                      <a:r>
                        <a:rPr lang="en-US" dirty="0"/>
                        <a:t>0</a:t>
                      </a:r>
                    </a:p>
                  </a:txBody>
                  <a:tcPr/>
                </a:tc>
                <a:tc>
                  <a:txBody>
                    <a:bodyPr/>
                    <a:lstStyle/>
                    <a:p>
                      <a:r>
                        <a:rPr lang="el-GR" dirty="0"/>
                        <a:t>θ</a:t>
                      </a:r>
                      <a:r>
                        <a:rPr lang="en-US" baseline="-25000" dirty="0"/>
                        <a:t>2</a:t>
                      </a:r>
                      <a:r>
                        <a:rPr lang="en-US" baseline="30000" dirty="0"/>
                        <a: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8240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7938"/>
                                        </p:tgtEl>
                                        <p:attrNameLst>
                                          <p:attrName>style.visibility</p:attrName>
                                        </p:attrNameLst>
                                      </p:cBhvr>
                                      <p:to>
                                        <p:strVal val="visible"/>
                                      </p:to>
                                    </p:set>
                                    <p:anim calcmode="lin" valueType="num">
                                      <p:cBhvr additive="base">
                                        <p:cTn id="19" dur="500" fill="hold"/>
                                        <p:tgtEl>
                                          <p:spTgt spid="167938"/>
                                        </p:tgtEl>
                                        <p:attrNameLst>
                                          <p:attrName>ppt_x</p:attrName>
                                        </p:attrNameLst>
                                      </p:cBhvr>
                                      <p:tavLst>
                                        <p:tav tm="0">
                                          <p:val>
                                            <p:strVal val="#ppt_x"/>
                                          </p:val>
                                        </p:tav>
                                        <p:tav tm="100000">
                                          <p:val>
                                            <p:strVal val="#ppt_x"/>
                                          </p:val>
                                        </p:tav>
                                      </p:tavLst>
                                    </p:anim>
                                    <p:anim calcmode="lin" valueType="num">
                                      <p:cBhvr additive="base">
                                        <p:cTn id="20" dur="500" fill="hold"/>
                                        <p:tgtEl>
                                          <p:spTgt spid="1679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R||R||R</a:t>
            </a:r>
          </a:p>
        </p:txBody>
      </p:sp>
      <p:pic>
        <p:nvPicPr>
          <p:cNvPr id="1689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533400"/>
            <a:ext cx="577215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8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648200"/>
            <a:ext cx="534352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39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962"/>
                                        </p:tgtEl>
                                        <p:attrNameLst>
                                          <p:attrName>style.visibility</p:attrName>
                                        </p:attrNameLst>
                                      </p:cBhvr>
                                      <p:to>
                                        <p:strVal val="visible"/>
                                      </p:to>
                                    </p:set>
                                    <p:anim calcmode="lin" valueType="num">
                                      <p:cBhvr additive="base">
                                        <p:cTn id="7" dur="500" fill="hold"/>
                                        <p:tgtEl>
                                          <p:spTgt spid="168962"/>
                                        </p:tgtEl>
                                        <p:attrNameLst>
                                          <p:attrName>ppt_x</p:attrName>
                                        </p:attrNameLst>
                                      </p:cBhvr>
                                      <p:tavLst>
                                        <p:tav tm="0">
                                          <p:val>
                                            <p:strVal val="#ppt_x"/>
                                          </p:val>
                                        </p:tav>
                                        <p:tav tm="100000">
                                          <p:val>
                                            <p:strVal val="#ppt_x"/>
                                          </p:val>
                                        </p:tav>
                                      </p:tavLst>
                                    </p:anim>
                                    <p:anim calcmode="lin" valueType="num">
                                      <p:cBhvr additive="base">
                                        <p:cTn id="8" dur="500" fill="hold"/>
                                        <p:tgtEl>
                                          <p:spTgt spid="1689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8963"/>
                                        </p:tgtEl>
                                        <p:attrNameLst>
                                          <p:attrName>style.visibility</p:attrName>
                                        </p:attrNameLst>
                                      </p:cBhvr>
                                      <p:to>
                                        <p:strVal val="visible"/>
                                      </p:to>
                                    </p:set>
                                    <p:anim calcmode="lin" valueType="num">
                                      <p:cBhvr additive="base">
                                        <p:cTn id="13" dur="500" fill="hold"/>
                                        <p:tgtEl>
                                          <p:spTgt spid="168963"/>
                                        </p:tgtEl>
                                        <p:attrNameLst>
                                          <p:attrName>ppt_x</p:attrName>
                                        </p:attrNameLst>
                                      </p:cBhvr>
                                      <p:tavLst>
                                        <p:tav tm="0">
                                          <p:val>
                                            <p:strVal val="#ppt_x"/>
                                          </p:val>
                                        </p:tav>
                                        <p:tav tm="100000">
                                          <p:val>
                                            <p:strVal val="#ppt_x"/>
                                          </p:val>
                                        </p:tav>
                                      </p:tavLst>
                                    </p:anim>
                                    <p:anim calcmode="lin" valueType="num">
                                      <p:cBhvr additive="base">
                                        <p:cTn id="14" dur="500" fill="hold"/>
                                        <p:tgtEl>
                                          <p:spTgt spid="1689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Orthogonal joints </a:t>
            </a: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800600"/>
            <a:ext cx="8483979" cy="175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Object 3"/>
          <p:cNvGraphicFramePr>
            <a:graphicFrameLocks noChangeAspect="1"/>
          </p:cNvGraphicFramePr>
          <p:nvPr>
            <p:extLst>
              <p:ext uri="{D42A27DB-BD31-4B8C-83A1-F6EECF244321}">
                <p14:modId xmlns:p14="http://schemas.microsoft.com/office/powerpoint/2010/main" val="3507497341"/>
              </p:ext>
            </p:extLst>
          </p:nvPr>
        </p:nvGraphicFramePr>
        <p:xfrm>
          <a:off x="381000" y="4114800"/>
          <a:ext cx="3886200" cy="457200"/>
        </p:xfrm>
        <a:graphic>
          <a:graphicData uri="http://schemas.openxmlformats.org/presentationml/2006/ole">
            <mc:AlternateContent xmlns:mc="http://schemas.openxmlformats.org/markup-compatibility/2006">
              <mc:Choice xmlns:v="urn:schemas-microsoft-com:vml" Requires="v">
                <p:oleObj spid="_x0000_s167952" name="Equation" r:id="rId4" imgW="1942920" imgH="228600" progId="Equation.3">
                  <p:embed/>
                </p:oleObj>
              </mc:Choice>
              <mc:Fallback>
                <p:oleObj name="Equation" r:id="rId4" imgW="1942920" imgH="228600" progId="Equation.3">
                  <p:embed/>
                  <p:pic>
                    <p:nvPicPr>
                      <p:cNvPr id="0" name=""/>
                      <p:cNvPicPr/>
                      <p:nvPr/>
                    </p:nvPicPr>
                    <p:blipFill>
                      <a:blip r:embed="rId5"/>
                      <a:stretch>
                        <a:fillRect/>
                      </a:stretch>
                    </p:blipFill>
                    <p:spPr>
                      <a:xfrm>
                        <a:off x="381000" y="4114800"/>
                        <a:ext cx="3886200" cy="457200"/>
                      </a:xfrm>
                      <a:prstGeom prst="rect">
                        <a:avLst/>
                      </a:prstGeom>
                    </p:spPr>
                  </p:pic>
                </p:oleObj>
              </mc:Fallback>
            </mc:AlternateContent>
          </a:graphicData>
        </a:graphic>
      </p:graphicFrame>
      <p:sp>
        <p:nvSpPr>
          <p:cNvPr id="6" name="Rectangle 5"/>
          <p:cNvSpPr/>
          <p:nvPr/>
        </p:nvSpPr>
        <p:spPr>
          <a:xfrm>
            <a:off x="381000" y="2438400"/>
            <a:ext cx="4572000" cy="1631216"/>
          </a:xfrm>
          <a:prstGeom prst="rect">
            <a:avLst/>
          </a:prstGeom>
        </p:spPr>
        <p:txBody>
          <a:bodyPr>
            <a:spAutoFit/>
          </a:bodyPr>
          <a:lstStyle/>
          <a:p>
            <a:r>
              <a:rPr lang="en-US" sz="2000" dirty="0"/>
              <a:t>Z</a:t>
            </a:r>
            <a:r>
              <a:rPr lang="en-US" sz="2000" baseline="-25000" dirty="0"/>
              <a:t>i</a:t>
            </a:r>
            <a:r>
              <a:rPr lang="en-US" sz="2000" dirty="0"/>
              <a:t> and Z</a:t>
            </a:r>
            <a:r>
              <a:rPr lang="en-US" sz="2000" baseline="-25000" dirty="0"/>
              <a:t>i-1</a:t>
            </a:r>
            <a:r>
              <a:rPr lang="en-US" sz="2000" dirty="0"/>
              <a:t> are at right angle and are intersecting</a:t>
            </a:r>
          </a:p>
          <a:p>
            <a:r>
              <a:rPr lang="en-US" sz="2000" dirty="0"/>
              <a:t>Keep in mind: the proximal frame i-1 is the reference (global) frame in the transformation </a:t>
            </a:r>
            <a:r>
              <a:rPr lang="en-US" sz="2000" baseline="30000" dirty="0"/>
              <a:t>i-1</a:t>
            </a:r>
            <a:r>
              <a:rPr lang="en-US" sz="2000" dirty="0"/>
              <a:t>T</a:t>
            </a:r>
            <a:r>
              <a:rPr lang="en-US" sz="2000" baseline="-25000" dirty="0"/>
              <a:t>i</a:t>
            </a:r>
          </a:p>
        </p:txBody>
      </p:sp>
      <p:pic>
        <p:nvPicPr>
          <p:cNvPr id="7" name="Picture 2">
            <a:extLst>
              <a:ext uri="{FF2B5EF4-FFF2-40B4-BE49-F238E27FC236}">
                <a16:creationId xmlns:a16="http://schemas.microsoft.com/office/drawing/2014/main" id="{3AF160F8-2130-4213-8CBF-9643D3F775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0414" y="329067"/>
            <a:ext cx="4809169" cy="3709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4077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605" y="631370"/>
            <a:ext cx="4229395" cy="4676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pPr algn="l"/>
            <a:r>
              <a:rPr lang="en-US" dirty="0"/>
              <a:t>Perpendicular joints</a:t>
            </a:r>
          </a:p>
        </p:txBody>
      </p:sp>
      <p:pic>
        <p:nvPicPr>
          <p:cNvPr id="169989"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7331" y="2667000"/>
            <a:ext cx="3228906"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99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58" y="5486400"/>
            <a:ext cx="819328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2588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0"/>
            <a:ext cx="59055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9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5" y="4387561"/>
            <a:ext cx="522922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99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473286"/>
            <a:ext cx="49053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69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987"/>
                                        </p:tgtEl>
                                        <p:attrNameLst>
                                          <p:attrName>style.visibility</p:attrName>
                                        </p:attrNameLst>
                                      </p:cBhvr>
                                      <p:to>
                                        <p:strVal val="visible"/>
                                      </p:to>
                                    </p:set>
                                    <p:anim calcmode="lin" valueType="num">
                                      <p:cBhvr additive="base">
                                        <p:cTn id="7" dur="500" fill="hold"/>
                                        <p:tgtEl>
                                          <p:spTgt spid="169987"/>
                                        </p:tgtEl>
                                        <p:attrNameLst>
                                          <p:attrName>ppt_x</p:attrName>
                                        </p:attrNameLst>
                                      </p:cBhvr>
                                      <p:tavLst>
                                        <p:tav tm="0">
                                          <p:val>
                                            <p:strVal val="#ppt_x"/>
                                          </p:val>
                                        </p:tav>
                                        <p:tav tm="100000">
                                          <p:val>
                                            <p:strVal val="#ppt_x"/>
                                          </p:val>
                                        </p:tav>
                                      </p:tavLst>
                                    </p:anim>
                                    <p:anim calcmode="lin" valueType="num">
                                      <p:cBhvr additive="base">
                                        <p:cTn id="8" dur="500" fill="hold"/>
                                        <p:tgtEl>
                                          <p:spTgt spid="1699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9988"/>
                                        </p:tgtEl>
                                        <p:attrNameLst>
                                          <p:attrName>style.visibility</p:attrName>
                                        </p:attrNameLst>
                                      </p:cBhvr>
                                      <p:to>
                                        <p:strVal val="visible"/>
                                      </p:to>
                                    </p:set>
                                    <p:anim calcmode="lin" valueType="num">
                                      <p:cBhvr additive="base">
                                        <p:cTn id="13" dur="500" fill="hold"/>
                                        <p:tgtEl>
                                          <p:spTgt spid="169988"/>
                                        </p:tgtEl>
                                        <p:attrNameLst>
                                          <p:attrName>ppt_x</p:attrName>
                                        </p:attrNameLst>
                                      </p:cBhvr>
                                      <p:tavLst>
                                        <p:tav tm="0">
                                          <p:val>
                                            <p:strVal val="#ppt_x"/>
                                          </p:val>
                                        </p:tav>
                                        <p:tav tm="100000">
                                          <p:val>
                                            <p:strVal val="#ppt_x"/>
                                          </p:val>
                                        </p:tav>
                                      </p:tavLst>
                                    </p:anim>
                                    <p:anim calcmode="lin" valueType="num">
                                      <p:cBhvr additive="base">
                                        <p:cTn id="14" dur="500" fill="hold"/>
                                        <p:tgtEl>
                                          <p:spTgt spid="169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67200" y="2743200"/>
            <a:ext cx="4419600" cy="343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71600"/>
            <a:ext cx="49053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337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6914"/>
                                        </p:tgtEl>
                                        <p:attrNameLst>
                                          <p:attrName>style.visibility</p:attrName>
                                        </p:attrNameLst>
                                      </p:cBhvr>
                                      <p:to>
                                        <p:strVal val="visible"/>
                                      </p:to>
                                    </p:set>
                                    <p:anim calcmode="lin" valueType="num">
                                      <p:cBhvr additive="base">
                                        <p:cTn id="13" dur="500" fill="hold"/>
                                        <p:tgtEl>
                                          <p:spTgt spid="166914"/>
                                        </p:tgtEl>
                                        <p:attrNameLst>
                                          <p:attrName>ppt_x</p:attrName>
                                        </p:attrNameLst>
                                      </p:cBhvr>
                                      <p:tavLst>
                                        <p:tav tm="0">
                                          <p:val>
                                            <p:strVal val="#ppt_x"/>
                                          </p:val>
                                        </p:tav>
                                        <p:tav tm="100000">
                                          <p:val>
                                            <p:strVal val="#ppt_x"/>
                                          </p:val>
                                        </p:tav>
                                      </p:tavLst>
                                    </p:anim>
                                    <p:anim calcmode="lin" valueType="num">
                                      <p:cBhvr additive="base">
                                        <p:cTn id="14" dur="500" fill="hold"/>
                                        <p:tgtEl>
                                          <p:spTgt spid="166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ln>
            <a:solidFill>
              <a:schemeClr val="tx1"/>
            </a:solidFill>
          </a:ln>
        </p:spPr>
        <p:txBody>
          <a:bodyPr/>
          <a:lstStyle/>
          <a:p>
            <a:pPr marL="0" indent="0">
              <a:buNone/>
            </a:pPr>
            <a:r>
              <a:rPr lang="en-US" dirty="0"/>
              <a:t>Textbook: Theory of Applied Robotics -Kinematics, Dynamics, and Control (2nd Edition). </a:t>
            </a:r>
            <a:r>
              <a:rPr lang="en-US" dirty="0" err="1"/>
              <a:t>Jazar</a:t>
            </a:r>
            <a:r>
              <a:rPr lang="en-US" dirty="0"/>
              <a:t>, Reza 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7041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600200" y="2362200"/>
            <a:ext cx="6248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lang="en-US" altLang="en-US" sz="3600" dirty="0" err="1"/>
              <a:t>Denavit</a:t>
            </a:r>
            <a:r>
              <a:rPr lang="en-US" altLang="en-US" sz="3600" dirty="0"/>
              <a:t> - </a:t>
            </a:r>
            <a:r>
              <a:rPr lang="en-US" altLang="en-US" sz="3600" dirty="0" err="1"/>
              <a:t>Hartenberg</a:t>
            </a:r>
            <a:r>
              <a:rPr lang="en-US" altLang="en-US" sz="3600" dirty="0"/>
              <a:t> Method</a:t>
            </a: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b="1" dirty="0"/>
              <a:t>Why DH</a:t>
            </a:r>
            <a:endParaRPr lang="en-US" altLang="en-US" dirty="0"/>
          </a:p>
        </p:txBody>
      </p:sp>
      <p:sp>
        <p:nvSpPr>
          <p:cNvPr id="31747" name="Content Placeholder 2"/>
          <p:cNvSpPr>
            <a:spLocks noGrp="1"/>
          </p:cNvSpPr>
          <p:nvPr>
            <p:ph idx="1"/>
          </p:nvPr>
        </p:nvSpPr>
        <p:spPr>
          <a:xfrm>
            <a:off x="685800" y="1524000"/>
            <a:ext cx="7772400" cy="4114800"/>
          </a:xfrm>
        </p:spPr>
        <p:txBody>
          <a:bodyPr/>
          <a:lstStyle/>
          <a:p>
            <a:r>
              <a:rPr lang="en-US" altLang="en-US"/>
              <a:t>A </a:t>
            </a:r>
            <a:r>
              <a:rPr lang="en-US" altLang="en-US">
                <a:solidFill>
                  <a:srgbClr val="FF0000"/>
                </a:solidFill>
              </a:rPr>
              <a:t>simple and standard way </a:t>
            </a:r>
            <a:r>
              <a:rPr lang="en-US" altLang="en-US"/>
              <a:t>of representing and modeling robots and their motions.</a:t>
            </a:r>
          </a:p>
          <a:p>
            <a:r>
              <a:rPr lang="en-US" altLang="en-US"/>
              <a:t>Find the homogeneous transformation </a:t>
            </a:r>
            <a:r>
              <a:rPr lang="en-US" altLang="en-US" b="1" i="1"/>
              <a:t>H</a:t>
            </a:r>
            <a:r>
              <a:rPr lang="en-US" altLang="en-US"/>
              <a:t> relating the tool frame to the fixed base frame</a:t>
            </a:r>
          </a:p>
        </p:txBody>
      </p:sp>
      <p:sp>
        <p:nvSpPr>
          <p:cNvPr id="3174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0F85EE08-1876-4339-8ADA-8730F4A71404}" type="slidenum">
              <a:rPr lang="en-US" altLang="en-US" sz="1200" smtClean="0">
                <a:solidFill>
                  <a:srgbClr val="898989"/>
                </a:solidFill>
                <a:latin typeface="Arial" charset="0"/>
              </a:rPr>
              <a:pPr eaLnBrk="1" hangingPunct="1">
                <a:spcBef>
                  <a:spcPct val="0"/>
                </a:spcBef>
                <a:buFontTx/>
                <a:buNone/>
              </a:pPr>
              <a:t>4</a:t>
            </a:fld>
            <a:endParaRPr lang="en-US" altLang="en-US" sz="1200">
              <a:solidFill>
                <a:srgbClr val="898989"/>
              </a:solidFill>
              <a:latin typeface="Arial" charset="0"/>
            </a:endParaRPr>
          </a:p>
        </p:txBody>
      </p:sp>
      <p:pic>
        <p:nvPicPr>
          <p:cNvPr id="317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75" y="3581400"/>
            <a:ext cx="367665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4943475"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2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581400"/>
            <a:ext cx="5514975"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137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sz="2400" dirty="0"/>
          </a:p>
          <a:p>
            <a:endParaRPr lang="en-US" sz="2400" dirty="0"/>
          </a:p>
          <a:p>
            <a:r>
              <a:rPr lang="en-US" sz="2400" dirty="0"/>
              <a:t>We attach a Cartesian coordinate frame to each link of a robot and determine the position and orientation of each frame with respect to the others. Therefore, to determine the position and orientation of the end effector, we need to find the end-effector frame in the base frame.</a:t>
            </a:r>
          </a:p>
        </p:txBody>
      </p:sp>
      <p:pic>
        <p:nvPicPr>
          <p:cNvPr id="173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48243"/>
            <a:ext cx="4953000" cy="3450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927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DH Notations</a:t>
            </a:r>
          </a:p>
        </p:txBody>
      </p:sp>
      <p:sp>
        <p:nvSpPr>
          <p:cNvPr id="3" name="Content Placeholder 2"/>
          <p:cNvSpPr>
            <a:spLocks noGrp="1"/>
          </p:cNvSpPr>
          <p:nvPr>
            <p:ph idx="1"/>
          </p:nvPr>
        </p:nvSpPr>
        <p:spPr/>
        <p:txBody>
          <a:bodyPr/>
          <a:lstStyle/>
          <a:p>
            <a:r>
              <a:rPr lang="en-US" altLang="en-US" dirty="0"/>
              <a:t>Kinematic Chain from end effector frame </a:t>
            </a:r>
            <a:r>
              <a:rPr lang="en-US" altLang="en-US" i="1" dirty="0" err="1"/>
              <a:t>B</a:t>
            </a:r>
            <a:r>
              <a:rPr lang="en-US" altLang="en-US" i="1" baseline="-25000" dirty="0" err="1"/>
              <a:t>n</a:t>
            </a:r>
            <a:r>
              <a:rPr lang="en-US" altLang="en-US" dirty="0"/>
              <a:t> to base frame </a:t>
            </a:r>
            <a:r>
              <a:rPr lang="en-US" altLang="en-US" i="1" dirty="0"/>
              <a:t>B</a:t>
            </a:r>
            <a:r>
              <a:rPr lang="en-US" altLang="en-US" i="1" baseline="-25000" dirty="0"/>
              <a:t>0</a:t>
            </a:r>
          </a:p>
          <a:p>
            <a:pPr marL="0" indent="0">
              <a:buNone/>
            </a:pPr>
            <a:endParaRPr lang="en-US" altLang="en-US" dirty="0"/>
          </a:p>
          <a:p>
            <a:endParaRPr lang="en-US" altLang="en-US" dirty="0"/>
          </a:p>
          <a:p>
            <a:r>
              <a:rPr lang="en-US" altLang="en-US" dirty="0"/>
              <a:t>Each joint is assigned to a coordinate frame.  </a:t>
            </a:r>
            <a:r>
              <a:rPr lang="en-US" dirty="0"/>
              <a:t> </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87282980"/>
              </p:ext>
            </p:extLst>
          </p:nvPr>
        </p:nvGraphicFramePr>
        <p:xfrm>
          <a:off x="1143000" y="4724400"/>
          <a:ext cx="3886200" cy="1200886"/>
        </p:xfrm>
        <a:graphic>
          <a:graphicData uri="http://schemas.openxmlformats.org/presentationml/2006/ole">
            <mc:AlternateContent xmlns:mc="http://schemas.openxmlformats.org/markup-compatibility/2006">
              <mc:Choice xmlns:v="urn:schemas-microsoft-com:vml" Requires="v">
                <p:oleObj spid="_x0000_s142380" name="Equation" r:id="rId3" imgW="1562040" imgH="482400" progId="Equation.3">
                  <p:embed/>
                </p:oleObj>
              </mc:Choice>
              <mc:Fallback>
                <p:oleObj name="Equation" r:id="rId3" imgW="1562040" imgH="48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724400"/>
                        <a:ext cx="3886200" cy="1200886"/>
                      </a:xfrm>
                      <a:prstGeom prst="rect">
                        <a:avLst/>
                      </a:prstGeom>
                      <a:noFill/>
                      <a:ln>
                        <a:noFill/>
                      </a:ln>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33080553"/>
              </p:ext>
            </p:extLst>
          </p:nvPr>
        </p:nvGraphicFramePr>
        <p:xfrm>
          <a:off x="2057400" y="3048000"/>
          <a:ext cx="4114800" cy="685800"/>
        </p:xfrm>
        <a:graphic>
          <a:graphicData uri="http://schemas.openxmlformats.org/presentationml/2006/ole">
            <mc:AlternateContent xmlns:mc="http://schemas.openxmlformats.org/markup-compatibility/2006">
              <mc:Choice xmlns:v="urn:schemas-microsoft-com:vml" Requires="v">
                <p:oleObj spid="_x0000_s142381" name="Equation" r:id="rId5" imgW="1447560" imgH="241200" progId="Equation.3">
                  <p:embed/>
                </p:oleObj>
              </mc:Choice>
              <mc:Fallback>
                <p:oleObj name="Equation" r:id="rId5" imgW="1447560" imgH="241200" progId="Equation.3">
                  <p:embed/>
                  <p:pic>
                    <p:nvPicPr>
                      <p:cNvPr id="0" name=""/>
                      <p:cNvPicPr/>
                      <p:nvPr/>
                    </p:nvPicPr>
                    <p:blipFill>
                      <a:blip r:embed="rId6"/>
                      <a:stretch>
                        <a:fillRect/>
                      </a:stretch>
                    </p:blipFill>
                    <p:spPr>
                      <a:xfrm>
                        <a:off x="2057400" y="3048000"/>
                        <a:ext cx="4114800" cy="685800"/>
                      </a:xfrm>
                      <a:prstGeom prst="rect">
                        <a:avLst/>
                      </a:prstGeom>
                    </p:spPr>
                  </p:pic>
                </p:oleObj>
              </mc:Fallback>
            </mc:AlternateContent>
          </a:graphicData>
        </a:graphic>
      </p:graphicFrame>
      <p:pic>
        <p:nvPicPr>
          <p:cNvPr id="142357"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4445" y="228600"/>
            <a:ext cx="393382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855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DH Notation</a:t>
            </a:r>
          </a:p>
        </p:txBody>
      </p:sp>
      <p:sp>
        <p:nvSpPr>
          <p:cNvPr id="3" name="Content Placeholder 2"/>
          <p:cNvSpPr>
            <a:spLocks noGrp="1"/>
          </p:cNvSpPr>
          <p:nvPr>
            <p:ph idx="1"/>
          </p:nvPr>
        </p:nvSpPr>
        <p:spPr/>
        <p:txBody>
          <a:bodyPr/>
          <a:lstStyle/>
          <a:p>
            <a:r>
              <a:rPr lang="en-US" dirty="0"/>
              <a:t>The base frame is frame 0.</a:t>
            </a:r>
          </a:p>
          <a:p>
            <a:r>
              <a:rPr lang="en-US" dirty="0"/>
              <a:t>A joint and its rigidly attached link have the same index </a:t>
            </a:r>
            <a:r>
              <a:rPr lang="en-US" i="1" dirty="0" err="1"/>
              <a:t>i</a:t>
            </a:r>
            <a:r>
              <a:rPr lang="en-US" dirty="0"/>
              <a:t>.</a:t>
            </a:r>
          </a:p>
          <a:p>
            <a:r>
              <a:rPr lang="en-US" dirty="0"/>
              <a:t>Motion of link </a:t>
            </a:r>
            <a:r>
              <a:rPr lang="en-US" i="1" dirty="0" err="1"/>
              <a:t>i</a:t>
            </a:r>
            <a:r>
              <a:rPr lang="en-US" dirty="0"/>
              <a:t> can be done by moving joints </a:t>
            </a:r>
            <a:r>
              <a:rPr lang="en-US" i="1" dirty="0" err="1"/>
              <a:t>i</a:t>
            </a:r>
            <a:r>
              <a:rPr lang="en-US" dirty="0"/>
              <a:t>, (</a:t>
            </a:r>
            <a:r>
              <a:rPr lang="en-US" i="1" dirty="0"/>
              <a:t>i-1</a:t>
            </a:r>
            <a:r>
              <a:rPr lang="en-US" dirty="0"/>
              <a:t>),… not joint (</a:t>
            </a:r>
            <a:r>
              <a:rPr lang="en-US" i="1" dirty="0"/>
              <a:t>i+1</a:t>
            </a:r>
            <a:r>
              <a:rPr lang="en-US" dirty="0"/>
              <a:t>).</a:t>
            </a:r>
          </a:p>
          <a:p>
            <a:r>
              <a:rPr lang="en-US" dirty="0"/>
              <a:t>The coordinate frame </a:t>
            </a:r>
            <a:r>
              <a:rPr lang="en-US" i="1" dirty="0"/>
              <a:t>B</a:t>
            </a:r>
            <a:r>
              <a:rPr lang="en-US" i="1" baseline="-25000" dirty="0"/>
              <a:t>i</a:t>
            </a:r>
            <a:r>
              <a:rPr lang="en-US" dirty="0"/>
              <a:t> is fixed to the link </a:t>
            </a:r>
            <a:r>
              <a:rPr lang="en-US" i="1" dirty="0" err="1"/>
              <a:t>i</a:t>
            </a:r>
            <a:r>
              <a:rPr lang="en-US" dirty="0"/>
              <a:t> and the coordinate frame </a:t>
            </a:r>
            <a:r>
              <a:rPr lang="en-US" i="1" dirty="0"/>
              <a:t>B</a:t>
            </a:r>
            <a:r>
              <a:rPr lang="en-US" i="1" baseline="-25000" dirty="0"/>
              <a:t>i-1</a:t>
            </a:r>
            <a:r>
              <a:rPr lang="en-US" dirty="0"/>
              <a:t> is fixed to the link (</a:t>
            </a:r>
            <a:r>
              <a:rPr lang="en-US" i="1" dirty="0" err="1"/>
              <a:t>i</a:t>
            </a:r>
            <a:r>
              <a:rPr lang="en-US" i="1" dirty="0"/>
              <a:t> − 1</a:t>
            </a:r>
            <a:r>
              <a:rPr lang="en-US" dirty="0"/>
              <a:t>).</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350" y="-457200"/>
            <a:ext cx="367665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39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DH parameters</a:t>
            </a:r>
          </a:p>
        </p:txBody>
      </p:sp>
      <p:sp>
        <p:nvSpPr>
          <p:cNvPr id="5" name="Content Placeholder 4"/>
          <p:cNvSpPr>
            <a:spLocks noGrp="1"/>
          </p:cNvSpPr>
          <p:nvPr>
            <p:ph idx="1"/>
          </p:nvPr>
        </p:nvSpPr>
        <p:spPr/>
        <p:txBody>
          <a:bodyPr/>
          <a:lstStyle/>
          <a:p>
            <a:r>
              <a:rPr lang="en-US" dirty="0"/>
              <a:t>Link </a:t>
            </a:r>
            <a:r>
              <a:rPr lang="en-US" i="1" dirty="0" err="1"/>
              <a:t>i</a:t>
            </a:r>
            <a:r>
              <a:rPr lang="en-US" i="1" dirty="0"/>
              <a:t> </a:t>
            </a:r>
            <a:r>
              <a:rPr lang="en-US" dirty="0"/>
              <a:t>connects proximal joints</a:t>
            </a:r>
            <a:r>
              <a:rPr lang="en-US" i="1" dirty="0"/>
              <a:t> </a:t>
            </a:r>
            <a:r>
              <a:rPr lang="en-US" i="1" dirty="0" err="1"/>
              <a:t>i</a:t>
            </a:r>
            <a:r>
              <a:rPr lang="en-US" dirty="0"/>
              <a:t> and</a:t>
            </a:r>
            <a:r>
              <a:rPr lang="en-US" i="1" dirty="0"/>
              <a:t> </a:t>
            </a:r>
            <a:r>
              <a:rPr lang="en-US" dirty="0"/>
              <a:t>distal joint </a:t>
            </a:r>
            <a:r>
              <a:rPr lang="en-US" i="1" dirty="0"/>
              <a:t>(i+1)</a:t>
            </a:r>
          </a:p>
          <a:p>
            <a:r>
              <a:rPr lang="en-US" dirty="0"/>
              <a:t>Link </a:t>
            </a:r>
            <a:r>
              <a:rPr lang="en-US" i="1" dirty="0" err="1"/>
              <a:t>i</a:t>
            </a:r>
            <a:r>
              <a:rPr lang="en-US" i="1" dirty="0"/>
              <a:t> </a:t>
            </a:r>
            <a:r>
              <a:rPr lang="en-US" dirty="0"/>
              <a:t>connects </a:t>
            </a:r>
            <a:r>
              <a:rPr lang="en-US" altLang="zh-CN" dirty="0"/>
              <a:t>frame </a:t>
            </a:r>
            <a:r>
              <a:rPr lang="en-US" i="1" dirty="0"/>
              <a:t>i-1</a:t>
            </a:r>
            <a:r>
              <a:rPr lang="en-US" dirty="0"/>
              <a:t> and</a:t>
            </a:r>
            <a:r>
              <a:rPr lang="en-US" i="1" dirty="0"/>
              <a:t> </a:t>
            </a:r>
            <a:r>
              <a:rPr lang="en-US" dirty="0"/>
              <a:t>frame</a:t>
            </a:r>
            <a:r>
              <a:rPr lang="en-US" i="1" dirty="0"/>
              <a:t> </a:t>
            </a:r>
            <a:r>
              <a:rPr lang="en-US" i="1" dirty="0" err="1"/>
              <a:t>i</a:t>
            </a:r>
            <a:endParaRPr lang="en-US" dirty="0"/>
          </a:p>
          <a:p>
            <a:r>
              <a:rPr lang="en-US" dirty="0"/>
              <a:t>Four link variables of link</a:t>
            </a:r>
            <a:r>
              <a:rPr lang="en-US" i="1" dirty="0"/>
              <a:t> </a:t>
            </a:r>
            <a:r>
              <a:rPr lang="en-US" i="1" dirty="0" err="1"/>
              <a:t>i</a:t>
            </a:r>
            <a:r>
              <a:rPr lang="en-US" i="1" dirty="0"/>
              <a:t> </a:t>
            </a:r>
            <a:endParaRPr lang="en-US" dirty="0"/>
          </a:p>
          <a:p>
            <a:pPr marL="57150" indent="0">
              <a:buNone/>
            </a:pPr>
            <a:r>
              <a:rPr lang="en-US" sz="2800" i="1" dirty="0" err="1"/>
              <a:t>θ</a:t>
            </a:r>
            <a:r>
              <a:rPr lang="en-US" sz="2800" i="1" baseline="-25000" dirty="0" err="1"/>
              <a:t>i</a:t>
            </a:r>
            <a:r>
              <a:rPr lang="en-US" sz="2800" i="1" baseline="-25000" dirty="0"/>
              <a:t> </a:t>
            </a:r>
            <a:r>
              <a:rPr lang="en-US" sz="2800" i="1" dirty="0"/>
              <a:t> </a:t>
            </a:r>
            <a:r>
              <a:rPr lang="en-US" sz="2800" dirty="0"/>
              <a:t>joint angel: a variable if </a:t>
            </a:r>
            <a:r>
              <a:rPr lang="en-US" sz="2800" b="1" dirty="0">
                <a:solidFill>
                  <a:srgbClr val="C00000"/>
                </a:solidFill>
              </a:rPr>
              <a:t>joint </a:t>
            </a:r>
            <a:r>
              <a:rPr lang="en-US" sz="2800" b="1" i="1" dirty="0" err="1">
                <a:solidFill>
                  <a:srgbClr val="C00000"/>
                </a:solidFill>
              </a:rPr>
              <a:t>i</a:t>
            </a:r>
            <a:r>
              <a:rPr lang="en-US" sz="2800" dirty="0"/>
              <a:t> is R (revolute)</a:t>
            </a:r>
            <a:r>
              <a:rPr lang="en-US" sz="2800" i="1" dirty="0"/>
              <a:t> </a:t>
            </a:r>
          </a:p>
          <a:p>
            <a:pPr marL="57150" indent="0">
              <a:buNone/>
            </a:pPr>
            <a:r>
              <a:rPr lang="en-US" sz="2800" i="1" dirty="0"/>
              <a:t>d</a:t>
            </a:r>
            <a:r>
              <a:rPr lang="en-US" sz="2800" i="1" baseline="-25000" dirty="0"/>
              <a:t>i </a:t>
            </a:r>
            <a:r>
              <a:rPr lang="en-US" sz="2800" i="1" dirty="0"/>
              <a:t> </a:t>
            </a:r>
            <a:r>
              <a:rPr lang="en-US" sz="2800" dirty="0"/>
              <a:t>joint distance: a variable if </a:t>
            </a:r>
            <a:r>
              <a:rPr lang="en-US" sz="2800" b="1" dirty="0">
                <a:solidFill>
                  <a:srgbClr val="C00000"/>
                </a:solidFill>
              </a:rPr>
              <a:t>joint </a:t>
            </a:r>
            <a:r>
              <a:rPr lang="en-US" sz="2800" b="1" i="1" dirty="0" err="1">
                <a:solidFill>
                  <a:srgbClr val="C00000"/>
                </a:solidFill>
              </a:rPr>
              <a:t>i</a:t>
            </a:r>
            <a:r>
              <a:rPr lang="en-US" sz="2800" dirty="0"/>
              <a:t> is P(prismatic)</a:t>
            </a:r>
          </a:p>
          <a:p>
            <a:pPr marL="457200" lvl="1" indent="0">
              <a:buNone/>
            </a:pPr>
            <a:r>
              <a:rPr lang="en-US" i="1" dirty="0"/>
              <a:t>α</a:t>
            </a:r>
            <a:r>
              <a:rPr lang="en-US" i="1" baseline="-25000" dirty="0" err="1"/>
              <a:t>i</a:t>
            </a:r>
            <a:r>
              <a:rPr lang="en-US" i="1" baseline="-25000" dirty="0"/>
              <a:t> </a:t>
            </a:r>
            <a:r>
              <a:rPr lang="en-US" i="1" dirty="0"/>
              <a:t> </a:t>
            </a:r>
            <a:r>
              <a:rPr lang="en-US" dirty="0"/>
              <a:t>is twist angle  </a:t>
            </a:r>
          </a:p>
          <a:p>
            <a:pPr marL="457200" lvl="1" indent="0">
              <a:buNone/>
            </a:pPr>
            <a:r>
              <a:rPr lang="en-US" i="1" dirty="0" err="1"/>
              <a:t>a</a:t>
            </a:r>
            <a:r>
              <a:rPr lang="en-US" i="1" baseline="-25000" dirty="0" err="1"/>
              <a:t>i</a:t>
            </a:r>
            <a:r>
              <a:rPr lang="en-US" i="1" baseline="-25000" dirty="0"/>
              <a:t> </a:t>
            </a:r>
            <a:r>
              <a:rPr lang="en-US" i="1" dirty="0"/>
              <a:t> </a:t>
            </a:r>
            <a:r>
              <a:rPr lang="en-US" dirty="0"/>
              <a:t>is link offset </a:t>
            </a:r>
            <a:endParaRPr lang="en-US" i="1" dirty="0"/>
          </a:p>
        </p:txBody>
      </p:sp>
      <p:graphicFrame>
        <p:nvGraphicFramePr>
          <p:cNvPr id="6" name="Object 5"/>
          <p:cNvGraphicFramePr>
            <a:graphicFrameLocks noChangeAspect="1"/>
          </p:cNvGraphicFramePr>
          <p:nvPr>
            <p:extLst>
              <p:ext uri="{D42A27DB-BD31-4B8C-83A1-F6EECF244321}">
                <p14:modId xmlns:p14="http://schemas.microsoft.com/office/powerpoint/2010/main" val="4074980294"/>
              </p:ext>
            </p:extLst>
          </p:nvPr>
        </p:nvGraphicFramePr>
        <p:xfrm>
          <a:off x="3505200" y="5334000"/>
          <a:ext cx="351903" cy="768928"/>
        </p:xfrm>
        <a:graphic>
          <a:graphicData uri="http://schemas.openxmlformats.org/presentationml/2006/ole">
            <mc:AlternateContent xmlns:mc="http://schemas.openxmlformats.org/markup-compatibility/2006">
              <mc:Choice xmlns:v="urn:schemas-microsoft-com:vml" Requires="v">
                <p:oleObj spid="_x0000_s143391" name="Equation" r:id="rId3" imgW="228600" imgH="711000" progId="Equation.3">
                  <p:embed/>
                </p:oleObj>
              </mc:Choice>
              <mc:Fallback>
                <p:oleObj name="Equation" r:id="rId3" imgW="228600" imgH="711000" progId="Equation.3">
                  <p:embed/>
                  <p:pic>
                    <p:nvPicPr>
                      <p:cNvPr id="0" name=""/>
                      <p:cNvPicPr/>
                      <p:nvPr/>
                    </p:nvPicPr>
                    <p:blipFill>
                      <a:blip r:embed="rId4"/>
                      <a:stretch>
                        <a:fillRect/>
                      </a:stretch>
                    </p:blipFill>
                    <p:spPr>
                      <a:xfrm>
                        <a:off x="3505200" y="5334000"/>
                        <a:ext cx="351903" cy="768928"/>
                      </a:xfrm>
                      <a:prstGeom prst="rect">
                        <a:avLst/>
                      </a:prstGeom>
                    </p:spPr>
                  </p:pic>
                </p:oleObj>
              </mc:Fallback>
            </mc:AlternateContent>
          </a:graphicData>
        </a:graphic>
      </p:graphicFrame>
      <p:sp>
        <p:nvSpPr>
          <p:cNvPr id="8" name="TextBox 7"/>
          <p:cNvSpPr txBox="1"/>
          <p:nvPr/>
        </p:nvSpPr>
        <p:spPr>
          <a:xfrm>
            <a:off x="3839126" y="5333996"/>
            <a:ext cx="4419600" cy="624341"/>
          </a:xfrm>
          <a:prstGeom prst="rect">
            <a:avLst/>
          </a:prstGeom>
          <a:noFill/>
        </p:spPr>
        <p:txBody>
          <a:bodyPr wrap="square" rtlCol="0">
            <a:spAutoFit/>
          </a:bodyPr>
          <a:lstStyle/>
          <a:p>
            <a:r>
              <a:rPr lang="en-US" sz="2400" dirty="0"/>
              <a:t>cannot change unless reconfigure the robot</a:t>
            </a:r>
          </a:p>
        </p:txBody>
      </p:sp>
    </p:spTree>
    <p:extLst>
      <p:ext uri="{BB962C8B-B14F-4D97-AF65-F5344CB8AC3E}">
        <p14:creationId xmlns:p14="http://schemas.microsoft.com/office/powerpoint/2010/main" val="136314869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13652</TotalTime>
  <Words>738</Words>
  <Application>Microsoft Office PowerPoint</Application>
  <PresentationFormat>On-screen Show (4:3)</PresentationFormat>
  <Paragraphs>117</Paragraphs>
  <Slides>27</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3" baseType="lpstr">
      <vt:lpstr>UniversalMath1 BT</vt:lpstr>
      <vt:lpstr>Arial</vt:lpstr>
      <vt:lpstr>Times New Roman</vt:lpstr>
      <vt:lpstr>Default Design</vt:lpstr>
      <vt:lpstr>Equation</vt:lpstr>
      <vt:lpstr>Microsoft Editor de ecuaciones 3.0</vt:lpstr>
      <vt:lpstr>PowerPoint Presentation</vt:lpstr>
      <vt:lpstr>PowerPoint Presentation</vt:lpstr>
      <vt:lpstr>PowerPoint Presentation</vt:lpstr>
      <vt:lpstr>Why DH</vt:lpstr>
      <vt:lpstr>PowerPoint Presentation</vt:lpstr>
      <vt:lpstr>PowerPoint Presentation</vt:lpstr>
      <vt:lpstr>DH Notations</vt:lpstr>
      <vt:lpstr>DH Notation</vt:lpstr>
      <vt:lpstr>DH parameters</vt:lpstr>
      <vt:lpstr>DH Notation (repeat)</vt:lpstr>
      <vt:lpstr>PowerPoint Presentation</vt:lpstr>
      <vt:lpstr>Translation between two adjacent frames from frame Bi to Bi-1</vt:lpstr>
      <vt:lpstr>Translation between two adjacent frames from frame Bi to Bi-1</vt:lpstr>
      <vt:lpstr>Translation between two adjacent frames from frame Bi to Bi-1</vt:lpstr>
      <vt:lpstr>PowerPoint Presentation</vt:lpstr>
      <vt:lpstr>Rules of assigning frames</vt:lpstr>
      <vt:lpstr>Example: DH parameters  The two links arm</vt:lpstr>
      <vt:lpstr>Example: DH parameters  The three links arm</vt:lpstr>
      <vt:lpstr>PowerPoint Presentation</vt:lpstr>
      <vt:lpstr>Homogeneous Transformation Matrix for different types of links</vt:lpstr>
      <vt:lpstr>R||R manipulator</vt:lpstr>
      <vt:lpstr>R||R||R</vt:lpstr>
      <vt:lpstr>Orthogonal joints </vt:lpstr>
      <vt:lpstr>Perpendicular joints</vt:lpstr>
      <vt:lpstr>PowerPoint Presentation</vt:lpstr>
      <vt:lpstr>PowerPoint Presentation</vt:lpstr>
      <vt:lpstr>References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Robot Kinematics</dc:title>
  <dc:creator>Renata Melamud</dc:creator>
  <cp:lastModifiedBy>Haiyan Qiao</cp:lastModifiedBy>
  <cp:revision>139</cp:revision>
  <cp:lastPrinted>2001-05-24T18:53:54Z</cp:lastPrinted>
  <dcterms:created xsi:type="dcterms:W3CDTF">2001-05-21T16:03:08Z</dcterms:created>
  <dcterms:modified xsi:type="dcterms:W3CDTF">2018-05-03T19:00:04Z</dcterms:modified>
</cp:coreProperties>
</file>