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3" autoAdjust="0"/>
    <p:restoredTop sz="71499" autoAdjust="0"/>
  </p:normalViewPr>
  <p:slideViewPr>
    <p:cSldViewPr snapToGrid="0">
      <p:cViewPr varScale="1">
        <p:scale>
          <a:sx n="80" d="100"/>
          <a:sy n="80" d="100"/>
        </p:scale>
        <p:origin x="15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Smith" userId="653c5aaa00f73aed" providerId="LiveId" clId="{9C709B8F-6FCE-4243-BCC7-AF7B9AAA29DD}"/>
    <pc:docChg chg="custSel delSld modSld">
      <pc:chgData name="Mike Smith" userId="653c5aaa00f73aed" providerId="LiveId" clId="{9C709B8F-6FCE-4243-BCC7-AF7B9AAA29DD}" dt="2017-11-07T04:55:05.445" v="229" actId="2696"/>
      <pc:docMkLst>
        <pc:docMk/>
      </pc:docMkLst>
      <pc:sldChg chg="modSp">
        <pc:chgData name="Mike Smith" userId="653c5aaa00f73aed" providerId="LiveId" clId="{9C709B8F-6FCE-4243-BCC7-AF7B9AAA29DD}" dt="2017-11-07T04:48:44.617" v="23" actId="20577"/>
        <pc:sldMkLst>
          <pc:docMk/>
          <pc:sldMk cId="2594209625" sldId="261"/>
        </pc:sldMkLst>
        <pc:spChg chg="mod">
          <ac:chgData name="Mike Smith" userId="653c5aaa00f73aed" providerId="LiveId" clId="{9C709B8F-6FCE-4243-BCC7-AF7B9AAA29DD}" dt="2017-11-07T04:48:44.617" v="23" actId="20577"/>
          <ac:spMkLst>
            <pc:docMk/>
            <pc:sldMk cId="2594209625" sldId="261"/>
            <ac:spMk id="3" creationId="{9046D739-2F4B-46B5-8D33-20455E8E7302}"/>
          </ac:spMkLst>
        </pc:spChg>
      </pc:sldChg>
      <pc:sldChg chg="modSp">
        <pc:chgData name="Mike Smith" userId="653c5aaa00f73aed" providerId="LiveId" clId="{9C709B8F-6FCE-4243-BCC7-AF7B9AAA29DD}" dt="2017-11-07T04:54:56.488" v="228" actId="20577"/>
        <pc:sldMkLst>
          <pc:docMk/>
          <pc:sldMk cId="2551164718" sldId="262"/>
        </pc:sldMkLst>
        <pc:spChg chg="mod">
          <ac:chgData name="Mike Smith" userId="653c5aaa00f73aed" providerId="LiveId" clId="{9C709B8F-6FCE-4243-BCC7-AF7B9AAA29DD}" dt="2017-11-07T04:54:56.488" v="228" actId="20577"/>
          <ac:spMkLst>
            <pc:docMk/>
            <pc:sldMk cId="2551164718" sldId="262"/>
            <ac:spMk id="3" creationId="{24017C8F-3330-4764-9762-A4FDB11FE330}"/>
          </ac:spMkLst>
        </pc:spChg>
      </pc:sldChg>
      <pc:sldChg chg="del">
        <pc:chgData name="Mike Smith" userId="653c5aaa00f73aed" providerId="LiveId" clId="{9C709B8F-6FCE-4243-BCC7-AF7B9AAA29DD}" dt="2017-11-07T04:55:05.445" v="229" actId="2696"/>
        <pc:sldMkLst>
          <pc:docMk/>
          <pc:sldMk cId="127073133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8DC31-2160-488C-8C88-1E9BC6B8A12B}" type="datetimeFigureOut">
              <a:rPr lang="en-US"/>
              <a:t>11/17/2017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F5F73-C75E-4EC5-BA9E-E9D4D1F18931}" type="slidenum">
              <a:rPr lang="en-US"/>
              <a:t>‹#›</a:t>
            </a:fld>
            <a:endParaRPr lang="en-US"/>
          </a:p>
        </p:txBody>
      </p:sp>
    </p:spTree>
    <p:extLst>
      <p:ext uri="{BB962C8B-B14F-4D97-AF65-F5344CB8AC3E}">
        <p14:creationId xmlns:p14="http://schemas.microsoft.com/office/powerpoint/2010/main" val="3802235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Wearable technology can bring "Facebook Creeping" out into the real world and be used in real time. Or imagine your boss knowing that you actually called out sick to go to a theme park. Or your doctor messaging you because he noticed that your heart rate is becoming irregular. </a:t>
            </a:r>
          </a:p>
        </p:txBody>
      </p:sp>
      <p:sp>
        <p:nvSpPr>
          <p:cNvPr id="4" name="Slide Number Placeholder 3"/>
          <p:cNvSpPr>
            <a:spLocks noGrp="1"/>
          </p:cNvSpPr>
          <p:nvPr>
            <p:ph type="sldNum" sz="quarter" idx="10"/>
          </p:nvPr>
        </p:nvSpPr>
        <p:spPr/>
        <p:txBody>
          <a:bodyPr/>
          <a:lstStyle/>
          <a:p>
            <a:fld id="{058F5F73-C75E-4EC5-BA9E-E9D4D1F18931}" type="slidenum">
              <a:rPr lang="en-US"/>
              <a:t>2</a:t>
            </a:fld>
            <a:endParaRPr lang="en-US"/>
          </a:p>
        </p:txBody>
      </p:sp>
    </p:spTree>
    <p:extLst>
      <p:ext uri="{BB962C8B-B14F-4D97-AF65-F5344CB8AC3E}">
        <p14:creationId xmlns:p14="http://schemas.microsoft.com/office/powerpoint/2010/main" val="332271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Engineering – Imagine walking into a building wear not only are you being recorded by the security cameras, but also by people you are talking to or just standing near. Or being researched in social media by the person you are holding a conversation with. These things are possible and will become more prominent.</a:t>
            </a:r>
          </a:p>
          <a:p>
            <a:r>
              <a:rPr lang="en-US" dirty="0"/>
              <a:t>Business – No longer having to carry security cards or remembering any passwords to login to terminals. Just a wave of your hand and doors open and computers come on. Are you willing to take this benefit with the possibility that it could also be tracking your heart rate to determine emotional status or stress levels. Or even your location.</a:t>
            </a:r>
          </a:p>
          <a:p>
            <a:r>
              <a:rPr lang="en-US" dirty="0"/>
              <a:t>Health -  Your doctor texts you, questioning why your heart rate has become irregular. Just checking on you to make sure you are okay. However at the same time you insurance providers got that same alert and your policies and rates are being changed due to risk of heart issues because of the </a:t>
            </a:r>
            <a:r>
              <a:rPr lang="en-US" dirty="0" err="1"/>
              <a:t>irregularness</a:t>
            </a:r>
            <a:r>
              <a:rPr lang="en-US" dirty="0"/>
              <a:t>. </a:t>
            </a:r>
          </a:p>
        </p:txBody>
      </p:sp>
      <p:sp>
        <p:nvSpPr>
          <p:cNvPr id="4" name="Slide Number Placeholder 3"/>
          <p:cNvSpPr>
            <a:spLocks noGrp="1"/>
          </p:cNvSpPr>
          <p:nvPr>
            <p:ph type="sldNum" sz="quarter" idx="10"/>
          </p:nvPr>
        </p:nvSpPr>
        <p:spPr/>
        <p:txBody>
          <a:bodyPr/>
          <a:lstStyle/>
          <a:p>
            <a:fld id="{058F5F73-C75E-4EC5-BA9E-E9D4D1F18931}" type="slidenum">
              <a:rPr lang="en-US"/>
              <a:t>3</a:t>
            </a:fld>
            <a:endParaRPr lang="en-US"/>
          </a:p>
        </p:txBody>
      </p:sp>
    </p:spTree>
    <p:extLst>
      <p:ext uri="{BB962C8B-B14F-4D97-AF65-F5344CB8AC3E}">
        <p14:creationId xmlns:p14="http://schemas.microsoft.com/office/powerpoint/2010/main" val="17107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8F5F73-C75E-4EC5-BA9E-E9D4D1F18931}" type="slidenum">
              <a:rPr lang="en-US" smtClean="0"/>
              <a:t>4</a:t>
            </a:fld>
            <a:endParaRPr lang="en-US"/>
          </a:p>
        </p:txBody>
      </p:sp>
    </p:spTree>
    <p:extLst>
      <p:ext uri="{BB962C8B-B14F-4D97-AF65-F5344CB8AC3E}">
        <p14:creationId xmlns:p14="http://schemas.microsoft.com/office/powerpoint/2010/main" val="4279448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Glass was banned from these bars to prevent customers from being uncomfortable with the possibility that they are being recorded with Glass.</a:t>
            </a:r>
          </a:p>
          <a:p>
            <a:endParaRPr lang="en-US" dirty="0"/>
          </a:p>
          <a:p>
            <a:r>
              <a:rPr lang="en-US" dirty="0"/>
              <a:t>This software company is offering microchips to all of its employees; however, it is not required for them to have one. These microchips will allow employees to pay for food and drinks, open security doors and login to terminals without any cards or passwords. </a:t>
            </a:r>
          </a:p>
          <a:p>
            <a:endParaRPr lang="en-US" dirty="0"/>
          </a:p>
          <a:p>
            <a:r>
              <a:rPr lang="en-US" dirty="0"/>
              <a:t>Wearable technology would have to meet the strict regulations of Health Insurance Portability and the Accountability Act. As well they struggle with infrastructure issues with networks, and integration with current software and electronic health records. </a:t>
            </a:r>
          </a:p>
          <a:p>
            <a:endParaRPr lang="en-US" dirty="0"/>
          </a:p>
          <a:p>
            <a:endParaRPr lang="en-US" dirty="0"/>
          </a:p>
        </p:txBody>
      </p:sp>
      <p:sp>
        <p:nvSpPr>
          <p:cNvPr id="4" name="Slide Number Placeholder 3"/>
          <p:cNvSpPr>
            <a:spLocks noGrp="1"/>
          </p:cNvSpPr>
          <p:nvPr>
            <p:ph type="sldNum" sz="quarter" idx="10"/>
          </p:nvPr>
        </p:nvSpPr>
        <p:spPr/>
        <p:txBody>
          <a:bodyPr/>
          <a:lstStyle/>
          <a:p>
            <a:fld id="{058F5F73-C75E-4EC5-BA9E-E9D4D1F18931}" type="slidenum">
              <a:rPr lang="en-US"/>
              <a:t>5</a:t>
            </a:fld>
            <a:endParaRPr lang="en-US"/>
          </a:p>
        </p:txBody>
      </p:sp>
    </p:spTree>
    <p:extLst>
      <p:ext uri="{BB962C8B-B14F-4D97-AF65-F5344CB8AC3E}">
        <p14:creationId xmlns:p14="http://schemas.microsoft.com/office/powerpoint/2010/main" val="53790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6465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2086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403948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5655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2830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13778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277864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742500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380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95277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5278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7339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11/17/2017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17385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11/17/2017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5202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8404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94927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72375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FA7AC5-6045-4418-8E60-F48788734473}" type="datetimeFigureOut">
              <a:rPr lang="en-US" smtClean="0"/>
              <a:t>11/17/2017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55229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foxbusiness.com/features/2017/07/24/wisconsin-company-to-implant-microchips-in-its-employees-in-august.html" TargetMode="External"/><Relationship Id="rId2" Type="http://schemas.openxmlformats.org/officeDocument/2006/relationships/hyperlink" Target="https://thenextweb.com/insider/2013/03/27/how-the-new-wave-of-wearable-technology-could-transform-society/" TargetMode="External"/><Relationship Id="rId1" Type="http://schemas.openxmlformats.org/officeDocument/2006/relationships/slideLayout" Target="../slideLayouts/slideLayout2.xml"/><Relationship Id="rId4" Type="http://schemas.openxmlformats.org/officeDocument/2006/relationships/hyperlink" Target="http://www.businessinsider.com/google-glass-ban-san-francisco-201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Wearable Technology</a:t>
            </a:r>
          </a:p>
        </p:txBody>
      </p:sp>
      <p:sp>
        <p:nvSpPr>
          <p:cNvPr id="3" name="Subtitle 2"/>
          <p:cNvSpPr>
            <a:spLocks noGrp="1"/>
          </p:cNvSpPr>
          <p:nvPr>
            <p:ph type="subTitle" idx="1"/>
          </p:nvPr>
        </p:nvSpPr>
        <p:spPr/>
        <p:txBody>
          <a:bodyPr/>
          <a:lstStyle/>
          <a:p>
            <a:r>
              <a:rPr lang="en-US" dirty="0"/>
              <a:t>Michael Smith</a:t>
            </a:r>
          </a:p>
        </p:txBody>
      </p:sp>
    </p:spTree>
    <p:extLst>
      <p:ext uri="{BB962C8B-B14F-4D97-AF65-F5344CB8AC3E}">
        <p14:creationId xmlns:p14="http://schemas.microsoft.com/office/powerpoint/2010/main" val="415708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44B9-B2A4-42CF-BCD7-7A0F16E50C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7F94D1A-11FB-4A10-A4FC-5CA773B20D57}"/>
              </a:ext>
            </a:extLst>
          </p:cNvPr>
          <p:cNvSpPr>
            <a:spLocks noGrp="1"/>
          </p:cNvSpPr>
          <p:nvPr>
            <p:ph idx="1"/>
          </p:nvPr>
        </p:nvSpPr>
        <p:spPr>
          <a:xfrm>
            <a:off x="1484310" y="2666999"/>
            <a:ext cx="10018713" cy="3124201"/>
          </a:xfrm>
        </p:spPr>
        <p:txBody>
          <a:bodyPr/>
          <a:lstStyle/>
          <a:p>
            <a:r>
              <a:rPr lang="en-US" dirty="0"/>
              <a:t>As the development of wearable technology progresses, leading into fields such as Augmented Reality, concerns are being raised and preemptive bans are in place to prevent this technology in social atmospheres. Not to mention the business aspects, and the leaking of person information. </a:t>
            </a:r>
          </a:p>
        </p:txBody>
      </p:sp>
      <p:pic>
        <p:nvPicPr>
          <p:cNvPr id="4" name="Picture 4">
            <a:extLst>
              <a:ext uri="{FF2B5EF4-FFF2-40B4-BE49-F238E27FC236}">
                <a16:creationId xmlns:a16="http://schemas.microsoft.com/office/drawing/2014/main" id="{3E7CC058-2725-47C1-B3A5-9A9E2409F38E}"/>
              </a:ext>
            </a:extLst>
          </p:cNvPr>
          <p:cNvPicPr>
            <a:picLocks noChangeAspect="1"/>
          </p:cNvPicPr>
          <p:nvPr/>
        </p:nvPicPr>
        <p:blipFill>
          <a:blip r:embed="rId3"/>
          <a:stretch>
            <a:fillRect/>
          </a:stretch>
        </p:blipFill>
        <p:spPr>
          <a:xfrm>
            <a:off x="8351185" y="114300"/>
            <a:ext cx="3717470" cy="2061400"/>
          </a:xfrm>
          <a:prstGeom prst="rect">
            <a:avLst/>
          </a:prstGeom>
        </p:spPr>
      </p:pic>
    </p:spTree>
    <p:extLst>
      <p:ext uri="{BB962C8B-B14F-4D97-AF65-F5344CB8AC3E}">
        <p14:creationId xmlns:p14="http://schemas.microsoft.com/office/powerpoint/2010/main" val="19787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8B15-7EF6-41EC-B1C9-8EF74F0C3259}"/>
              </a:ext>
            </a:extLst>
          </p:cNvPr>
          <p:cNvSpPr>
            <a:spLocks noGrp="1"/>
          </p:cNvSpPr>
          <p:nvPr>
            <p:ph type="title"/>
          </p:nvPr>
        </p:nvSpPr>
        <p:spPr/>
        <p:txBody>
          <a:bodyPr/>
          <a:lstStyle/>
          <a:p>
            <a:r>
              <a:rPr lang="en-US" dirty="0"/>
              <a:t>Case Details</a:t>
            </a:r>
          </a:p>
        </p:txBody>
      </p:sp>
      <p:sp>
        <p:nvSpPr>
          <p:cNvPr id="3" name="Content Placeholder 2">
            <a:extLst>
              <a:ext uri="{FF2B5EF4-FFF2-40B4-BE49-F238E27FC236}">
                <a16:creationId xmlns:a16="http://schemas.microsoft.com/office/drawing/2014/main" id="{6832F995-FED7-44F6-9861-6B11FED50439}"/>
              </a:ext>
            </a:extLst>
          </p:cNvPr>
          <p:cNvSpPr>
            <a:spLocks noGrp="1"/>
          </p:cNvSpPr>
          <p:nvPr>
            <p:ph idx="1"/>
          </p:nvPr>
        </p:nvSpPr>
        <p:spPr/>
        <p:txBody>
          <a:bodyPr/>
          <a:lstStyle/>
          <a:p>
            <a:r>
              <a:rPr lang="en-US" dirty="0"/>
              <a:t>There are three scenarios that are a concern when it comes to the benefits/negatives of wearable technology:</a:t>
            </a:r>
          </a:p>
          <a:p>
            <a:pPr lvl="1">
              <a:buClr>
                <a:srgbClr val="1287C3"/>
              </a:buClr>
            </a:pPr>
            <a:r>
              <a:rPr lang="en-US" sz="1800" dirty="0"/>
              <a:t>Social Engineering</a:t>
            </a:r>
          </a:p>
          <a:p>
            <a:pPr lvl="1">
              <a:buClr>
                <a:srgbClr val="1287C3"/>
              </a:buClr>
            </a:pPr>
            <a:r>
              <a:rPr lang="en-US" sz="1800" dirty="0"/>
              <a:t>Business</a:t>
            </a:r>
          </a:p>
          <a:p>
            <a:pPr lvl="1">
              <a:buClr>
                <a:srgbClr val="1287C3"/>
              </a:buClr>
            </a:pPr>
            <a:r>
              <a:rPr lang="en-US" sz="1800" dirty="0"/>
              <a:t>Health</a:t>
            </a:r>
          </a:p>
        </p:txBody>
      </p:sp>
      <p:pic>
        <p:nvPicPr>
          <p:cNvPr id="4" name="Picture 4">
            <a:extLst>
              <a:ext uri="{FF2B5EF4-FFF2-40B4-BE49-F238E27FC236}">
                <a16:creationId xmlns:a16="http://schemas.microsoft.com/office/drawing/2014/main" id="{70BC566E-6D8B-4149-BBEB-48FD29BD7419}"/>
              </a:ext>
            </a:extLst>
          </p:cNvPr>
          <p:cNvPicPr>
            <a:picLocks noChangeAspect="1"/>
          </p:cNvPicPr>
          <p:nvPr/>
        </p:nvPicPr>
        <p:blipFill>
          <a:blip r:embed="rId3"/>
          <a:stretch>
            <a:fillRect/>
          </a:stretch>
        </p:blipFill>
        <p:spPr>
          <a:xfrm>
            <a:off x="352670" y="5267325"/>
            <a:ext cx="2743200" cy="1436230"/>
          </a:xfrm>
          <a:prstGeom prst="rect">
            <a:avLst/>
          </a:prstGeom>
        </p:spPr>
      </p:pic>
      <p:pic>
        <p:nvPicPr>
          <p:cNvPr id="8" name="Picture 8">
            <a:extLst>
              <a:ext uri="{FF2B5EF4-FFF2-40B4-BE49-F238E27FC236}">
                <a16:creationId xmlns:a16="http://schemas.microsoft.com/office/drawing/2014/main" id="{58681D20-F0AA-4518-B57F-16904C0CBF3A}"/>
              </a:ext>
            </a:extLst>
          </p:cNvPr>
          <p:cNvPicPr>
            <a:picLocks noChangeAspect="1"/>
          </p:cNvPicPr>
          <p:nvPr/>
        </p:nvPicPr>
        <p:blipFill>
          <a:blip r:embed="rId4"/>
          <a:stretch>
            <a:fillRect/>
          </a:stretch>
        </p:blipFill>
        <p:spPr>
          <a:xfrm rot="1620000">
            <a:off x="8883459" y="870692"/>
            <a:ext cx="2743200" cy="1371600"/>
          </a:xfrm>
          <a:prstGeom prst="rect">
            <a:avLst/>
          </a:prstGeom>
        </p:spPr>
      </p:pic>
    </p:spTree>
    <p:extLst>
      <p:ext uri="{BB962C8B-B14F-4D97-AF65-F5344CB8AC3E}">
        <p14:creationId xmlns:p14="http://schemas.microsoft.com/office/powerpoint/2010/main" val="156726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895D-DD73-457A-8573-45B76292674D}"/>
              </a:ext>
            </a:extLst>
          </p:cNvPr>
          <p:cNvSpPr>
            <a:spLocks noGrp="1"/>
          </p:cNvSpPr>
          <p:nvPr>
            <p:ph type="title"/>
          </p:nvPr>
        </p:nvSpPr>
        <p:spPr/>
        <p:txBody>
          <a:bodyPr/>
          <a:lstStyle/>
          <a:p>
            <a:r>
              <a:rPr lang="en-US" dirty="0"/>
              <a:t>Case Question</a:t>
            </a:r>
          </a:p>
        </p:txBody>
      </p:sp>
      <p:sp>
        <p:nvSpPr>
          <p:cNvPr id="3" name="Content Placeholder 2">
            <a:extLst>
              <a:ext uri="{FF2B5EF4-FFF2-40B4-BE49-F238E27FC236}">
                <a16:creationId xmlns:a16="http://schemas.microsoft.com/office/drawing/2014/main" id="{984434B4-BFAA-49A1-A2C0-3C6026D3572A}"/>
              </a:ext>
            </a:extLst>
          </p:cNvPr>
          <p:cNvSpPr>
            <a:spLocks noGrp="1"/>
          </p:cNvSpPr>
          <p:nvPr>
            <p:ph idx="1"/>
          </p:nvPr>
        </p:nvSpPr>
        <p:spPr/>
        <p:txBody>
          <a:bodyPr/>
          <a:lstStyle/>
          <a:p>
            <a:r>
              <a:rPr lang="en-US" dirty="0"/>
              <a:t>Should we put a limit to what wearable technology should be able to do?</a:t>
            </a:r>
          </a:p>
          <a:p>
            <a:pPr lvl="1">
              <a:buClr>
                <a:srgbClr val="1287C3"/>
              </a:buClr>
            </a:pPr>
            <a:r>
              <a:rPr lang="en-US" dirty="0"/>
              <a:t>Is it okay to Google search somebody you are talking to in real time?</a:t>
            </a:r>
          </a:p>
          <a:p>
            <a:pPr lvl="1">
              <a:buClr>
                <a:srgbClr val="1287C3"/>
              </a:buClr>
            </a:pPr>
            <a:r>
              <a:rPr lang="en-US" dirty="0"/>
              <a:t>Is it okay for our bosses to monitor us during work hours?</a:t>
            </a:r>
          </a:p>
          <a:p>
            <a:pPr lvl="1">
              <a:buClr>
                <a:srgbClr val="1287C3"/>
              </a:buClr>
            </a:pPr>
            <a:r>
              <a:rPr lang="en-US" dirty="0"/>
              <a:t>Is it okay for your health information to be transferred real time to your insurance providers?</a:t>
            </a:r>
          </a:p>
          <a:p>
            <a:pPr lvl="1">
              <a:buClr>
                <a:srgbClr val="1287C3"/>
              </a:buClr>
            </a:pPr>
            <a:endParaRPr lang="en-US" dirty="0"/>
          </a:p>
        </p:txBody>
      </p:sp>
      <p:pic>
        <p:nvPicPr>
          <p:cNvPr id="4" name="Picture 4">
            <a:extLst>
              <a:ext uri="{FF2B5EF4-FFF2-40B4-BE49-F238E27FC236}">
                <a16:creationId xmlns:a16="http://schemas.microsoft.com/office/drawing/2014/main" id="{9F7D3A4D-0A60-4218-A3EB-DF8CFB1183C0}"/>
              </a:ext>
            </a:extLst>
          </p:cNvPr>
          <p:cNvPicPr>
            <a:picLocks noChangeAspect="1"/>
          </p:cNvPicPr>
          <p:nvPr/>
        </p:nvPicPr>
        <p:blipFill>
          <a:blip r:embed="rId3"/>
          <a:stretch>
            <a:fillRect/>
          </a:stretch>
        </p:blipFill>
        <p:spPr>
          <a:xfrm>
            <a:off x="1256963" y="361950"/>
            <a:ext cx="2743200" cy="1596542"/>
          </a:xfrm>
          <a:prstGeom prst="rect">
            <a:avLst/>
          </a:prstGeom>
        </p:spPr>
      </p:pic>
    </p:spTree>
    <p:extLst>
      <p:ext uri="{BB962C8B-B14F-4D97-AF65-F5344CB8AC3E}">
        <p14:creationId xmlns:p14="http://schemas.microsoft.com/office/powerpoint/2010/main" val="313090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0F21-F2BA-439A-BF27-F64C789B9DAA}"/>
              </a:ext>
            </a:extLst>
          </p:cNvPr>
          <p:cNvSpPr>
            <a:spLocks noGrp="1"/>
          </p:cNvSpPr>
          <p:nvPr>
            <p:ph type="title"/>
          </p:nvPr>
        </p:nvSpPr>
        <p:spPr/>
        <p:txBody>
          <a:bodyPr/>
          <a:lstStyle/>
          <a:p>
            <a:r>
              <a:rPr lang="en-US" dirty="0"/>
              <a:t>Case Standard</a:t>
            </a:r>
          </a:p>
        </p:txBody>
      </p:sp>
      <p:sp>
        <p:nvSpPr>
          <p:cNvPr id="3" name="Content Placeholder 2">
            <a:extLst>
              <a:ext uri="{FF2B5EF4-FFF2-40B4-BE49-F238E27FC236}">
                <a16:creationId xmlns:a16="http://schemas.microsoft.com/office/drawing/2014/main" id="{BE25EFB1-241F-458B-8594-47B092E07529}"/>
              </a:ext>
            </a:extLst>
          </p:cNvPr>
          <p:cNvSpPr>
            <a:spLocks noGrp="1"/>
          </p:cNvSpPr>
          <p:nvPr>
            <p:ph idx="1"/>
          </p:nvPr>
        </p:nvSpPr>
        <p:spPr/>
        <p:txBody>
          <a:bodyPr>
            <a:normAutofit lnSpcReduction="10000"/>
          </a:bodyPr>
          <a:lstStyle/>
          <a:p>
            <a:r>
              <a:rPr lang="en-US" dirty="0"/>
              <a:t>Currently there is no restrictions on what wearable technology can do; however, there have been  bans on the technology in certain situations, and places. And boundaries being pushed. </a:t>
            </a:r>
          </a:p>
          <a:p>
            <a:pPr lvl="1">
              <a:buClr>
                <a:srgbClr val="1287C3"/>
              </a:buClr>
            </a:pPr>
            <a:r>
              <a:rPr lang="en-US" dirty="0"/>
              <a:t>In 2014, Glass has been banned from 13 bars and restaurants in the San Francisco area. </a:t>
            </a:r>
          </a:p>
          <a:p>
            <a:pPr lvl="1">
              <a:buClr>
                <a:srgbClr val="1287C3"/>
              </a:buClr>
            </a:pPr>
            <a:r>
              <a:rPr lang="en-US" dirty="0"/>
              <a:t>On August 1st, a Wisconsin company became the first business to implant microchips in its employees. </a:t>
            </a:r>
          </a:p>
          <a:p>
            <a:pPr lvl="1">
              <a:buClr>
                <a:srgbClr val="1287C3"/>
              </a:buClr>
            </a:pPr>
            <a:r>
              <a:rPr lang="en-US" dirty="0"/>
              <a:t>Wearables are struggling to make their mark in the health care world, due to a number of barriers. </a:t>
            </a:r>
          </a:p>
          <a:p>
            <a:pPr lvl="1">
              <a:buClr>
                <a:srgbClr val="1287C3"/>
              </a:buClr>
            </a:pPr>
            <a:endParaRPr lang="en-US" dirty="0"/>
          </a:p>
          <a:p>
            <a:pPr lvl="1">
              <a:buClr>
                <a:srgbClr val="1287C3"/>
              </a:buClr>
            </a:pPr>
            <a:endParaRPr lang="en-US" dirty="0"/>
          </a:p>
        </p:txBody>
      </p:sp>
      <p:pic>
        <p:nvPicPr>
          <p:cNvPr id="4" name="Picture 4">
            <a:extLst>
              <a:ext uri="{FF2B5EF4-FFF2-40B4-BE49-F238E27FC236}">
                <a16:creationId xmlns:a16="http://schemas.microsoft.com/office/drawing/2014/main" id="{083BE9DF-B50D-4D81-B962-8E82509AEA7D}"/>
              </a:ext>
            </a:extLst>
          </p:cNvPr>
          <p:cNvPicPr>
            <a:picLocks noChangeAspect="1"/>
          </p:cNvPicPr>
          <p:nvPr/>
        </p:nvPicPr>
        <p:blipFill>
          <a:blip r:embed="rId3"/>
          <a:stretch>
            <a:fillRect/>
          </a:stretch>
        </p:blipFill>
        <p:spPr>
          <a:xfrm>
            <a:off x="190632" y="0"/>
            <a:ext cx="1878252" cy="2490823"/>
          </a:xfrm>
          <a:prstGeom prst="rect">
            <a:avLst/>
          </a:prstGeom>
        </p:spPr>
      </p:pic>
    </p:spTree>
    <p:extLst>
      <p:ext uri="{BB962C8B-B14F-4D97-AF65-F5344CB8AC3E}">
        <p14:creationId xmlns:p14="http://schemas.microsoft.com/office/powerpoint/2010/main" val="31066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1ADF-57F8-415B-B357-33F16696C9F0}"/>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9046D739-2F4B-46B5-8D33-20455E8E7302}"/>
              </a:ext>
            </a:extLst>
          </p:cNvPr>
          <p:cNvSpPr>
            <a:spLocks noGrp="1"/>
          </p:cNvSpPr>
          <p:nvPr>
            <p:ph idx="1"/>
          </p:nvPr>
        </p:nvSpPr>
        <p:spPr/>
        <p:txBody>
          <a:bodyPr/>
          <a:lstStyle/>
          <a:p>
            <a:r>
              <a:rPr lang="en-US" dirty="0"/>
              <a:t>The possibilities of wearable technology is an impressive field. However restrictions should start being applied to it. Wearable technology can cause an invasion of privacy; both in society as well as for the employees forced to wear implants. And the regulation of healthcare wearables needs to achieve perfect security to prevent personal information from leaking. </a:t>
            </a:r>
          </a:p>
        </p:txBody>
      </p:sp>
      <p:pic>
        <p:nvPicPr>
          <p:cNvPr id="4" name="Picture 4">
            <a:extLst>
              <a:ext uri="{FF2B5EF4-FFF2-40B4-BE49-F238E27FC236}">
                <a16:creationId xmlns:a16="http://schemas.microsoft.com/office/drawing/2014/main" id="{F264554F-3612-4925-AC07-DAB391429C67}"/>
              </a:ext>
            </a:extLst>
          </p:cNvPr>
          <p:cNvPicPr>
            <a:picLocks noChangeAspect="1"/>
          </p:cNvPicPr>
          <p:nvPr/>
        </p:nvPicPr>
        <p:blipFill>
          <a:blip r:embed="rId2"/>
          <a:stretch>
            <a:fillRect/>
          </a:stretch>
        </p:blipFill>
        <p:spPr>
          <a:xfrm>
            <a:off x="742950" y="438150"/>
            <a:ext cx="2743200" cy="2145792"/>
          </a:xfrm>
          <a:prstGeom prst="rect">
            <a:avLst/>
          </a:prstGeom>
        </p:spPr>
      </p:pic>
    </p:spTree>
    <p:extLst>
      <p:ext uri="{BB962C8B-B14F-4D97-AF65-F5344CB8AC3E}">
        <p14:creationId xmlns:p14="http://schemas.microsoft.com/office/powerpoint/2010/main" val="259420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A4BC-B0EC-401B-9844-0116923D6E44}"/>
              </a:ext>
            </a:extLst>
          </p:cNvPr>
          <p:cNvSpPr>
            <a:spLocks noGrp="1"/>
          </p:cNvSpPr>
          <p:nvPr>
            <p:ph type="title"/>
          </p:nvPr>
        </p:nvSpPr>
        <p:spPr/>
        <p:txBody>
          <a:bodyPr/>
          <a:lstStyle/>
          <a:p>
            <a:r>
              <a:rPr lang="en-US" dirty="0"/>
              <a:t>Case Solution</a:t>
            </a:r>
          </a:p>
        </p:txBody>
      </p:sp>
      <p:sp>
        <p:nvSpPr>
          <p:cNvPr id="3" name="Content Placeholder 2">
            <a:extLst>
              <a:ext uri="{FF2B5EF4-FFF2-40B4-BE49-F238E27FC236}">
                <a16:creationId xmlns:a16="http://schemas.microsoft.com/office/drawing/2014/main" id="{24017C8F-3330-4764-9762-A4FDB11FE330}"/>
              </a:ext>
            </a:extLst>
          </p:cNvPr>
          <p:cNvSpPr>
            <a:spLocks noGrp="1"/>
          </p:cNvSpPr>
          <p:nvPr>
            <p:ph idx="1"/>
          </p:nvPr>
        </p:nvSpPr>
        <p:spPr/>
        <p:txBody>
          <a:bodyPr/>
          <a:lstStyle/>
          <a:p>
            <a:r>
              <a:rPr lang="en-US" dirty="0"/>
              <a:t>Respect people’s right to privacy.</a:t>
            </a:r>
          </a:p>
          <a:p>
            <a:r>
              <a:rPr lang="en-US" dirty="0"/>
              <a:t>Set limitations for what data can be collected.</a:t>
            </a:r>
          </a:p>
          <a:p>
            <a:r>
              <a:rPr lang="en-US" dirty="0"/>
              <a:t>Establish boundaries on what can be done with the data, and where it can end up.</a:t>
            </a:r>
          </a:p>
        </p:txBody>
      </p:sp>
    </p:spTree>
    <p:extLst>
      <p:ext uri="{BB962C8B-B14F-4D97-AF65-F5344CB8AC3E}">
        <p14:creationId xmlns:p14="http://schemas.microsoft.com/office/powerpoint/2010/main" val="255116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EF57-CF28-473C-A254-A6BC433FFA1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A646A4-8D0F-4E84-BE98-EB0BE2362A71}"/>
              </a:ext>
            </a:extLst>
          </p:cNvPr>
          <p:cNvSpPr>
            <a:spLocks noGrp="1"/>
          </p:cNvSpPr>
          <p:nvPr>
            <p:ph idx="1"/>
          </p:nvPr>
        </p:nvSpPr>
        <p:spPr/>
        <p:txBody>
          <a:bodyPr/>
          <a:lstStyle/>
          <a:p>
            <a:r>
              <a:rPr lang="en-US" dirty="0">
                <a:hlinkClick r:id="rId2"/>
              </a:rPr>
              <a:t>https://thenextweb.com/insider/2013/03/27/how-the-new-wave-of-wearable-technology-could-transform-society/</a:t>
            </a:r>
            <a:endParaRPr lang="en-US"/>
          </a:p>
          <a:p>
            <a:pPr>
              <a:buClr>
                <a:srgbClr val="1287C3"/>
              </a:buClr>
            </a:pPr>
            <a:r>
              <a:rPr lang="en-US" dirty="0">
                <a:hlinkClick r:id="rId3"/>
              </a:rPr>
              <a:t>http://www.foxbusiness.com/features/2017/07/24/wisconsin-company-to-implant-microchips-in-its-employees-in-august.html</a:t>
            </a:r>
          </a:p>
          <a:p>
            <a:pPr>
              <a:buClr>
                <a:srgbClr val="1287C3"/>
              </a:buClr>
            </a:pPr>
            <a:r>
              <a:rPr lang="en-US" dirty="0">
                <a:hlinkClick r:id="rId4"/>
              </a:rPr>
              <a:t>http://www.businessinsider.com/google-glass-ban-san-francisco-2014-3</a:t>
            </a:r>
          </a:p>
          <a:p>
            <a:pPr>
              <a:buClr>
                <a:srgbClr val="1287C3"/>
              </a:buClr>
            </a:pPr>
            <a:endParaRPr lang="en-US" dirty="0"/>
          </a:p>
        </p:txBody>
      </p:sp>
    </p:spTree>
    <p:extLst>
      <p:ext uri="{BB962C8B-B14F-4D97-AF65-F5344CB8AC3E}">
        <p14:creationId xmlns:p14="http://schemas.microsoft.com/office/powerpoint/2010/main" val="723875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TotalTime>
  <Words>548</Words>
  <Application>Microsoft Office PowerPoint</Application>
  <PresentationFormat>Widescreen</PresentationFormat>
  <Paragraphs>42</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Wearable Technology</vt:lpstr>
      <vt:lpstr>Introduction</vt:lpstr>
      <vt:lpstr>Case Details</vt:lpstr>
      <vt:lpstr>Case Question</vt:lpstr>
      <vt:lpstr>Case Standard</vt:lpstr>
      <vt:lpstr>Recommendation</vt:lpstr>
      <vt:lpstr>Case Solution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Technology</dc:title>
  <dc:creator/>
  <cp:lastModifiedBy>Mike Smith</cp:lastModifiedBy>
  <cp:revision>8</cp:revision>
  <dcterms:created xsi:type="dcterms:W3CDTF">2012-07-27T01:16:44Z</dcterms:created>
  <dcterms:modified xsi:type="dcterms:W3CDTF">2017-11-17T18:06:29Z</dcterms:modified>
</cp:coreProperties>
</file>