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4302" r:id="rId6"/>
    <p:sldId id="2286" r:id="rId7"/>
    <p:sldId id="2293" r:id="rId8"/>
    <p:sldId id="4314" r:id="rId9"/>
    <p:sldId id="4305" r:id="rId10"/>
    <p:sldId id="2205" r:id="rId11"/>
    <p:sldId id="4306" r:id="rId12"/>
    <p:sldId id="4307" r:id="rId13"/>
    <p:sldId id="2174" r:id="rId14"/>
    <p:sldId id="336" r:id="rId15"/>
    <p:sldId id="4334" r:id="rId16"/>
    <p:sldId id="2364" r:id="rId17"/>
    <p:sldId id="4311" r:id="rId18"/>
    <p:sldId id="234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mitry Garaev" initials="DG" lastIdx="1" clrIdx="0">
    <p:extLst>
      <p:ext uri="{19B8F6BF-5375-455C-9EA6-DF929625EA0E}">
        <p15:presenceInfo xmlns:p15="http://schemas.microsoft.com/office/powerpoint/2012/main" userId="S::dmitryg@microsoft.com::e65826c0-a746-4ff1-8333-74dc119bd690" providerId="AD"/>
      </p:ext>
    </p:extLst>
  </p:cmAuthor>
  <p:cmAuthor id="2" name="Marc Power" initials="MP" lastIdx="5" clrIdx="1">
    <p:extLst>
      <p:ext uri="{19B8F6BF-5375-455C-9EA6-DF929625EA0E}">
        <p15:presenceInfo xmlns:p15="http://schemas.microsoft.com/office/powerpoint/2012/main" userId="S::marcpow@microsoft.com::815d625f-81eb-44a7-b97f-d034959e92e1" providerId="AD"/>
      </p:ext>
    </p:extLst>
  </p:cmAuthor>
  <p:cmAuthor id="3" name="Wayne Chang" initials="WC" lastIdx="1" clrIdx="2">
    <p:extLst>
      <p:ext uri="{19B8F6BF-5375-455C-9EA6-DF929625EA0E}">
        <p15:presenceInfo xmlns:p15="http://schemas.microsoft.com/office/powerpoint/2012/main" userId="S::chchang@microsoft.com::7d06212a-799a-40f9-8395-6277a5843d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7F3BFC-97AA-874C-900C-E1D7D27B9583}" v="6" dt="2020-02-21T01:22:17.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rgbClr val="8B8B8B"/>
              </a:solidFill>
            </a:ln>
          </c:spPr>
          <c:dPt>
            <c:idx val="0"/>
            <c:bubble3D val="0"/>
            <c:spPr>
              <a:solidFill>
                <a:srgbClr val="0078D4"/>
              </a:solidFill>
              <a:ln w="19050">
                <a:noFill/>
              </a:ln>
              <a:effectLst/>
            </c:spPr>
            <c:extLst>
              <c:ext xmlns:c16="http://schemas.microsoft.com/office/drawing/2014/chart" uri="{C3380CC4-5D6E-409C-BE32-E72D297353CC}">
                <c16:uniqueId val="{00000001-BAAA-492A-8EAE-2D8FC1C90CD8}"/>
              </c:ext>
            </c:extLst>
          </c:dPt>
          <c:dPt>
            <c:idx val="1"/>
            <c:bubble3D val="0"/>
            <c:spPr>
              <a:solidFill>
                <a:srgbClr val="EBEBEB"/>
              </a:solidFill>
              <a:ln w="19050">
                <a:noFill/>
              </a:ln>
              <a:effectLst/>
            </c:spPr>
            <c:extLst>
              <c:ext xmlns:c16="http://schemas.microsoft.com/office/drawing/2014/chart" uri="{C3380CC4-5D6E-409C-BE32-E72D297353CC}">
                <c16:uniqueId val="{00000003-BAAA-492A-8EAE-2D8FC1C90CD8}"/>
              </c:ext>
            </c:extLst>
          </c:dPt>
          <c:cat>
            <c:strRef>
              <c:f>Sheet1!$A$2:$A$3</c:f>
              <c:strCache>
                <c:ptCount val="2"/>
                <c:pt idx="0">
                  <c:v>1st Qtr</c:v>
                </c:pt>
                <c:pt idx="1">
                  <c:v>2nd Qtr</c:v>
                </c:pt>
              </c:strCache>
            </c:strRef>
          </c:cat>
          <c:val>
            <c:numRef>
              <c:f>Sheet1!$B$2:$B$3</c:f>
              <c:numCache>
                <c:formatCode>General</c:formatCode>
                <c:ptCount val="2"/>
                <c:pt idx="0">
                  <c:v>5</c:v>
                </c:pt>
                <c:pt idx="1">
                  <c:v>5</c:v>
                </c:pt>
              </c:numCache>
            </c:numRef>
          </c:val>
          <c:extLst>
            <c:ext xmlns:c16="http://schemas.microsoft.com/office/drawing/2014/chart" uri="{C3380CC4-5D6E-409C-BE32-E72D297353CC}">
              <c16:uniqueId val="{00000004-BAAA-492A-8EAE-2D8FC1C90CD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8D4"/>
              </a:solidFill>
              <a:ln w="19050">
                <a:noFill/>
              </a:ln>
              <a:effectLst/>
            </c:spPr>
            <c:extLst>
              <c:ext xmlns:c16="http://schemas.microsoft.com/office/drawing/2014/chart" uri="{C3380CC4-5D6E-409C-BE32-E72D297353CC}">
                <c16:uniqueId val="{00000001-94BC-4F7E-913A-9D39184791B5}"/>
              </c:ext>
            </c:extLst>
          </c:dPt>
          <c:dPt>
            <c:idx val="1"/>
            <c:bubble3D val="0"/>
            <c:spPr>
              <a:solidFill>
                <a:srgbClr val="EBEBEB"/>
              </a:solidFill>
              <a:ln w="19050">
                <a:noFill/>
              </a:ln>
              <a:effectLst/>
            </c:spPr>
            <c:extLst>
              <c:ext xmlns:c16="http://schemas.microsoft.com/office/drawing/2014/chart" uri="{C3380CC4-5D6E-409C-BE32-E72D297353CC}">
                <c16:uniqueId val="{00000003-94BC-4F7E-913A-9D39184791B5}"/>
              </c:ext>
            </c:extLst>
          </c:dPt>
          <c:cat>
            <c:strRef>
              <c:f>Sheet1!$A$2:$A$3</c:f>
              <c:strCache>
                <c:ptCount val="2"/>
                <c:pt idx="0">
                  <c:v>1st Qtr</c:v>
                </c:pt>
                <c:pt idx="1">
                  <c:v>2nd Qtr</c:v>
                </c:pt>
              </c:strCache>
            </c:strRef>
          </c:cat>
          <c:val>
            <c:numRef>
              <c:f>Sheet1!$B$2:$B$3</c:f>
              <c:numCache>
                <c:formatCode>General</c:formatCode>
                <c:ptCount val="2"/>
                <c:pt idx="0">
                  <c:v>77</c:v>
                </c:pt>
                <c:pt idx="1">
                  <c:v>23</c:v>
                </c:pt>
              </c:numCache>
            </c:numRef>
          </c:val>
          <c:extLst>
            <c:ext xmlns:c16="http://schemas.microsoft.com/office/drawing/2014/chart" uri="{C3380CC4-5D6E-409C-BE32-E72D297353CC}">
              <c16:uniqueId val="{00000004-94BC-4F7E-913A-9D39184791B5}"/>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3" dt="2020-02-05T00:02:17.436" idx="1">
    <p:pos x="6884" y="918"/>
    <p:text>the "Prod" should be "Pod"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EACC7-2124-48E8-8EBB-44A2ECF8B52E}" type="datetimeFigureOut">
              <a:rPr lang="en-US" smtClean="0"/>
              <a:t>3/15/2020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5276A4-168A-4938-8139-F37E0D2C332E}" type="slidenum">
              <a:rPr lang="en-US" smtClean="0"/>
              <a:t>‹#›</a:t>
            </a:fld>
            <a:endParaRPr lang="en-US"/>
          </a:p>
        </p:txBody>
      </p:sp>
    </p:spTree>
    <p:extLst>
      <p:ext uri="{BB962C8B-B14F-4D97-AF65-F5344CB8AC3E}">
        <p14:creationId xmlns:p14="http://schemas.microsoft.com/office/powerpoint/2010/main" val="171686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01C979-EBB0-4A48-8369-32531B28B7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931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3/15/2020 12:00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5B573FC2-420F-42C8-9138-5F045FF90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914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txBody>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701775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3/15/2020 12:00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3190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https://msdn.microsoft.com/en-us/magazine/mt797649.aspx</a:t>
            </a:r>
          </a:p>
        </p:txBody>
      </p:sp>
      <p:sp>
        <p:nvSpPr>
          <p:cNvPr id="4" name="Slide Number Placeholder 3"/>
          <p:cNvSpPr>
            <a:spLocks noGrp="1"/>
          </p:cNvSpPr>
          <p:nvPr>
            <p:ph type="sldNum" sz="quarter" idx="5"/>
          </p:nvPr>
        </p:nvSpPr>
        <p:spPr/>
        <p:txBody>
          <a:bodyPr/>
          <a:lstStyle/>
          <a:p>
            <a:fld id="{A8AA8734-755B-46E1-A1A7-29E8765855AB}" type="slidenum">
              <a:rPr lang="en-US" smtClean="0"/>
              <a:t>9</a:t>
            </a:fld>
            <a:endParaRPr lang="en-US"/>
          </a:p>
        </p:txBody>
      </p:sp>
    </p:spTree>
    <p:extLst>
      <p:ext uri="{BB962C8B-B14F-4D97-AF65-F5344CB8AC3E}">
        <p14:creationId xmlns:p14="http://schemas.microsoft.com/office/powerpoint/2010/main" val="3714225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sz="1100" b="0" i="0" kern="1200">
              <a:solidFill>
                <a:schemeClr val="tx1"/>
              </a:solidFill>
              <a:effectLst/>
              <a:latin typeface="Segoe UI" panose="020B0502040204020203" pitchFamily="34" charset="0"/>
              <a:ea typeface="+mn-ea"/>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3/15/2020 12:00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9573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sz="1100" b="0" i="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3/15/2020 12:00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3258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01C979-EBB0-4A48-8369-32531B28B7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576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spcAft>
                <a:spcPts val="600"/>
              </a:spcAft>
              <a:buFontTx/>
              <a:buChar char="-"/>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01C979-EBB0-4A48-8369-32531B28B7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4760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992C-7C37-4FEF-B3DC-931865EA4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BEB59B-6188-4BE1-B87E-66A23C91B8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32F531-7BF9-4523-80A6-FCC125D16426}"/>
              </a:ext>
            </a:extLst>
          </p:cNvPr>
          <p:cNvSpPr>
            <a:spLocks noGrp="1"/>
          </p:cNvSpPr>
          <p:nvPr>
            <p:ph type="dt" sz="half" idx="10"/>
          </p:nvPr>
        </p:nvSpPr>
        <p:spPr/>
        <p:txBody>
          <a:bodyPr/>
          <a:lstStyle/>
          <a:p>
            <a:fld id="{8E3995EB-81C2-48CE-A8FF-4C1E44D66C3E}" type="datetimeFigureOut">
              <a:rPr lang="en-US" smtClean="0"/>
              <a:t>3/15/2020</a:t>
            </a:fld>
            <a:endParaRPr lang="en-US"/>
          </a:p>
        </p:txBody>
      </p:sp>
      <p:sp>
        <p:nvSpPr>
          <p:cNvPr id="5" name="Footer Placeholder 4">
            <a:extLst>
              <a:ext uri="{FF2B5EF4-FFF2-40B4-BE49-F238E27FC236}">
                <a16:creationId xmlns:a16="http://schemas.microsoft.com/office/drawing/2014/main" id="{5FFB4AEB-6402-43B2-8980-073E51C59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F3FD3-E348-462D-9E35-8659C92ACA4C}"/>
              </a:ext>
            </a:extLst>
          </p:cNvPr>
          <p:cNvSpPr>
            <a:spLocks noGrp="1"/>
          </p:cNvSpPr>
          <p:nvPr>
            <p:ph type="sldNum" sz="quarter" idx="12"/>
          </p:nvPr>
        </p:nvSpPr>
        <p:spPr/>
        <p:txBody>
          <a:bodyPr/>
          <a:lstStyle/>
          <a:p>
            <a:fld id="{52C497A8-AA77-4AC9-B447-D6EFF12D8CA7}" type="slidenum">
              <a:rPr lang="en-US" smtClean="0"/>
              <a:t>‹#›</a:t>
            </a:fld>
            <a:endParaRPr lang="en-US"/>
          </a:p>
        </p:txBody>
      </p:sp>
    </p:spTree>
    <p:extLst>
      <p:ext uri="{BB962C8B-B14F-4D97-AF65-F5344CB8AC3E}">
        <p14:creationId xmlns:p14="http://schemas.microsoft.com/office/powerpoint/2010/main" val="37898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F673-91B9-4F05-9934-483DF0E44E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D02F1E-7CB8-455D-9282-15D0605BD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92EF9-1684-4DCD-A345-D37D3958F88F}"/>
              </a:ext>
            </a:extLst>
          </p:cNvPr>
          <p:cNvSpPr>
            <a:spLocks noGrp="1"/>
          </p:cNvSpPr>
          <p:nvPr>
            <p:ph type="dt" sz="half" idx="10"/>
          </p:nvPr>
        </p:nvSpPr>
        <p:spPr/>
        <p:txBody>
          <a:bodyPr/>
          <a:lstStyle/>
          <a:p>
            <a:fld id="{8E3995EB-81C2-48CE-A8FF-4C1E44D66C3E}" type="datetimeFigureOut">
              <a:rPr lang="en-US" smtClean="0"/>
              <a:t>3/15/2020</a:t>
            </a:fld>
            <a:endParaRPr lang="en-US"/>
          </a:p>
        </p:txBody>
      </p:sp>
      <p:sp>
        <p:nvSpPr>
          <p:cNvPr id="5" name="Footer Placeholder 4">
            <a:extLst>
              <a:ext uri="{FF2B5EF4-FFF2-40B4-BE49-F238E27FC236}">
                <a16:creationId xmlns:a16="http://schemas.microsoft.com/office/drawing/2014/main" id="{7DA1FB76-6F3F-49ED-AB77-5316FDD80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85C78-70A3-44FB-978A-96E734807316}"/>
              </a:ext>
            </a:extLst>
          </p:cNvPr>
          <p:cNvSpPr>
            <a:spLocks noGrp="1"/>
          </p:cNvSpPr>
          <p:nvPr>
            <p:ph type="sldNum" sz="quarter" idx="12"/>
          </p:nvPr>
        </p:nvSpPr>
        <p:spPr/>
        <p:txBody>
          <a:bodyPr/>
          <a:lstStyle/>
          <a:p>
            <a:fld id="{52C497A8-AA77-4AC9-B447-D6EFF12D8CA7}" type="slidenum">
              <a:rPr lang="en-US" smtClean="0"/>
              <a:t>‹#›</a:t>
            </a:fld>
            <a:endParaRPr lang="en-US"/>
          </a:p>
        </p:txBody>
      </p:sp>
    </p:spTree>
    <p:extLst>
      <p:ext uri="{BB962C8B-B14F-4D97-AF65-F5344CB8AC3E}">
        <p14:creationId xmlns:p14="http://schemas.microsoft.com/office/powerpoint/2010/main" val="261612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DCFCF4-D2DD-4F40-A88F-3F831B3919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09869F-4F6F-4A3C-957D-B792254234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16F5F-1A83-4AB3-88BB-4FC6FA6C29F7}"/>
              </a:ext>
            </a:extLst>
          </p:cNvPr>
          <p:cNvSpPr>
            <a:spLocks noGrp="1"/>
          </p:cNvSpPr>
          <p:nvPr>
            <p:ph type="dt" sz="half" idx="10"/>
          </p:nvPr>
        </p:nvSpPr>
        <p:spPr/>
        <p:txBody>
          <a:bodyPr/>
          <a:lstStyle/>
          <a:p>
            <a:fld id="{8E3995EB-81C2-48CE-A8FF-4C1E44D66C3E}" type="datetimeFigureOut">
              <a:rPr lang="en-US" smtClean="0"/>
              <a:t>3/15/2020</a:t>
            </a:fld>
            <a:endParaRPr lang="en-US"/>
          </a:p>
        </p:txBody>
      </p:sp>
      <p:sp>
        <p:nvSpPr>
          <p:cNvPr id="5" name="Footer Placeholder 4">
            <a:extLst>
              <a:ext uri="{FF2B5EF4-FFF2-40B4-BE49-F238E27FC236}">
                <a16:creationId xmlns:a16="http://schemas.microsoft.com/office/drawing/2014/main" id="{5D058218-5FDF-4D6C-ABA9-D423870C5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F130C-B480-4EA4-AC89-90EB8D07201F}"/>
              </a:ext>
            </a:extLst>
          </p:cNvPr>
          <p:cNvSpPr>
            <a:spLocks noGrp="1"/>
          </p:cNvSpPr>
          <p:nvPr>
            <p:ph type="sldNum" sz="quarter" idx="12"/>
          </p:nvPr>
        </p:nvSpPr>
        <p:spPr/>
        <p:txBody>
          <a:bodyPr/>
          <a:lstStyle/>
          <a:p>
            <a:fld id="{52C497A8-AA77-4AC9-B447-D6EFF12D8CA7}" type="slidenum">
              <a:rPr lang="en-US" smtClean="0"/>
              <a:t>‹#›</a:t>
            </a:fld>
            <a:endParaRPr lang="en-US"/>
          </a:p>
        </p:txBody>
      </p:sp>
    </p:spTree>
    <p:extLst>
      <p:ext uri="{BB962C8B-B14F-4D97-AF65-F5344CB8AC3E}">
        <p14:creationId xmlns:p14="http://schemas.microsoft.com/office/powerpoint/2010/main" val="4170723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4202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0FCC-8ECC-4642-AEAF-CF4E435756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13F3D-FB1D-4D82-97CA-9CA8F830F0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FBB36-AC31-4472-9D80-47B7DA1B77FD}"/>
              </a:ext>
            </a:extLst>
          </p:cNvPr>
          <p:cNvSpPr>
            <a:spLocks noGrp="1"/>
          </p:cNvSpPr>
          <p:nvPr>
            <p:ph type="dt" sz="half" idx="10"/>
          </p:nvPr>
        </p:nvSpPr>
        <p:spPr/>
        <p:txBody>
          <a:bodyPr/>
          <a:lstStyle/>
          <a:p>
            <a:fld id="{8E3995EB-81C2-48CE-A8FF-4C1E44D66C3E}" type="datetimeFigureOut">
              <a:rPr lang="en-US" smtClean="0"/>
              <a:t>3/15/2020</a:t>
            </a:fld>
            <a:endParaRPr lang="en-US"/>
          </a:p>
        </p:txBody>
      </p:sp>
      <p:sp>
        <p:nvSpPr>
          <p:cNvPr id="5" name="Footer Placeholder 4">
            <a:extLst>
              <a:ext uri="{FF2B5EF4-FFF2-40B4-BE49-F238E27FC236}">
                <a16:creationId xmlns:a16="http://schemas.microsoft.com/office/drawing/2014/main" id="{37D6A995-E57C-4226-8082-92AA9E55C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D1EDC-281B-4F80-ACF6-8BA1D2E321A1}"/>
              </a:ext>
            </a:extLst>
          </p:cNvPr>
          <p:cNvSpPr>
            <a:spLocks noGrp="1"/>
          </p:cNvSpPr>
          <p:nvPr>
            <p:ph type="sldNum" sz="quarter" idx="12"/>
          </p:nvPr>
        </p:nvSpPr>
        <p:spPr/>
        <p:txBody>
          <a:bodyPr/>
          <a:lstStyle/>
          <a:p>
            <a:fld id="{52C497A8-AA77-4AC9-B447-D6EFF12D8CA7}" type="slidenum">
              <a:rPr lang="en-US" smtClean="0"/>
              <a:t>‹#›</a:t>
            </a:fld>
            <a:endParaRPr lang="en-US"/>
          </a:p>
        </p:txBody>
      </p:sp>
    </p:spTree>
    <p:extLst>
      <p:ext uri="{BB962C8B-B14F-4D97-AF65-F5344CB8AC3E}">
        <p14:creationId xmlns:p14="http://schemas.microsoft.com/office/powerpoint/2010/main" val="73899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09CE-547E-4818-9AA4-B6C884E6C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9428CD-8673-4F12-8BD2-715D476E8D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290516-5A22-4BCA-ABEF-51AB8969E9E2}"/>
              </a:ext>
            </a:extLst>
          </p:cNvPr>
          <p:cNvSpPr>
            <a:spLocks noGrp="1"/>
          </p:cNvSpPr>
          <p:nvPr>
            <p:ph type="dt" sz="half" idx="10"/>
          </p:nvPr>
        </p:nvSpPr>
        <p:spPr/>
        <p:txBody>
          <a:bodyPr/>
          <a:lstStyle/>
          <a:p>
            <a:fld id="{8E3995EB-81C2-48CE-A8FF-4C1E44D66C3E}" type="datetimeFigureOut">
              <a:rPr lang="en-US" smtClean="0"/>
              <a:t>3/15/2020</a:t>
            </a:fld>
            <a:endParaRPr lang="en-US"/>
          </a:p>
        </p:txBody>
      </p:sp>
      <p:sp>
        <p:nvSpPr>
          <p:cNvPr id="5" name="Footer Placeholder 4">
            <a:extLst>
              <a:ext uri="{FF2B5EF4-FFF2-40B4-BE49-F238E27FC236}">
                <a16:creationId xmlns:a16="http://schemas.microsoft.com/office/drawing/2014/main" id="{2F6215FA-183D-41E9-A08A-A557C388F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9E22D-7111-45CB-8A2C-7D61B0A5A6AE}"/>
              </a:ext>
            </a:extLst>
          </p:cNvPr>
          <p:cNvSpPr>
            <a:spLocks noGrp="1"/>
          </p:cNvSpPr>
          <p:nvPr>
            <p:ph type="sldNum" sz="quarter" idx="12"/>
          </p:nvPr>
        </p:nvSpPr>
        <p:spPr/>
        <p:txBody>
          <a:bodyPr/>
          <a:lstStyle/>
          <a:p>
            <a:fld id="{52C497A8-AA77-4AC9-B447-D6EFF12D8CA7}" type="slidenum">
              <a:rPr lang="en-US" smtClean="0"/>
              <a:t>‹#›</a:t>
            </a:fld>
            <a:endParaRPr lang="en-US"/>
          </a:p>
        </p:txBody>
      </p:sp>
    </p:spTree>
    <p:extLst>
      <p:ext uri="{BB962C8B-B14F-4D97-AF65-F5344CB8AC3E}">
        <p14:creationId xmlns:p14="http://schemas.microsoft.com/office/powerpoint/2010/main" val="309500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9F9D-D5EB-497C-84E8-89EAE0848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A05688-4CD4-4D09-9EBC-2CC796FD0B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35E4D5-B103-4BC7-A14D-82B21097F9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EBD81-BCAC-4ED9-8A68-80E1617AC1BD}"/>
              </a:ext>
            </a:extLst>
          </p:cNvPr>
          <p:cNvSpPr>
            <a:spLocks noGrp="1"/>
          </p:cNvSpPr>
          <p:nvPr>
            <p:ph type="dt" sz="half" idx="10"/>
          </p:nvPr>
        </p:nvSpPr>
        <p:spPr/>
        <p:txBody>
          <a:bodyPr/>
          <a:lstStyle/>
          <a:p>
            <a:fld id="{8E3995EB-81C2-48CE-A8FF-4C1E44D66C3E}" type="datetimeFigureOut">
              <a:rPr lang="en-US" smtClean="0"/>
              <a:t>3/15/2020</a:t>
            </a:fld>
            <a:endParaRPr lang="en-US"/>
          </a:p>
        </p:txBody>
      </p:sp>
      <p:sp>
        <p:nvSpPr>
          <p:cNvPr id="6" name="Footer Placeholder 5">
            <a:extLst>
              <a:ext uri="{FF2B5EF4-FFF2-40B4-BE49-F238E27FC236}">
                <a16:creationId xmlns:a16="http://schemas.microsoft.com/office/drawing/2014/main" id="{9CBD04E9-E1C4-47B8-B931-927AED259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70A58-C389-4E8A-B29F-4E171B9654FD}"/>
              </a:ext>
            </a:extLst>
          </p:cNvPr>
          <p:cNvSpPr>
            <a:spLocks noGrp="1"/>
          </p:cNvSpPr>
          <p:nvPr>
            <p:ph type="sldNum" sz="quarter" idx="12"/>
          </p:nvPr>
        </p:nvSpPr>
        <p:spPr/>
        <p:txBody>
          <a:bodyPr/>
          <a:lstStyle/>
          <a:p>
            <a:fld id="{52C497A8-AA77-4AC9-B447-D6EFF12D8CA7}" type="slidenum">
              <a:rPr lang="en-US" smtClean="0"/>
              <a:t>‹#›</a:t>
            </a:fld>
            <a:endParaRPr lang="en-US"/>
          </a:p>
        </p:txBody>
      </p:sp>
    </p:spTree>
    <p:extLst>
      <p:ext uri="{BB962C8B-B14F-4D97-AF65-F5344CB8AC3E}">
        <p14:creationId xmlns:p14="http://schemas.microsoft.com/office/powerpoint/2010/main" val="395108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2F78-4F89-4826-8A2A-57B39951A6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9EE5D8-1623-476B-A0C1-3FFC0FAF7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3C861B-A5C0-4301-BA7C-94C558B20A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F863B7-90B7-44DE-A2D3-3951BE8452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12C1C2-AB4C-44A4-9060-609AF41517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96BC4A-9022-47F7-B0C7-9D65F10E2C01}"/>
              </a:ext>
            </a:extLst>
          </p:cNvPr>
          <p:cNvSpPr>
            <a:spLocks noGrp="1"/>
          </p:cNvSpPr>
          <p:nvPr>
            <p:ph type="dt" sz="half" idx="10"/>
          </p:nvPr>
        </p:nvSpPr>
        <p:spPr/>
        <p:txBody>
          <a:bodyPr/>
          <a:lstStyle/>
          <a:p>
            <a:fld id="{8E3995EB-81C2-48CE-A8FF-4C1E44D66C3E}" type="datetimeFigureOut">
              <a:rPr lang="en-US" smtClean="0"/>
              <a:t>3/15/2020</a:t>
            </a:fld>
            <a:endParaRPr lang="en-US"/>
          </a:p>
        </p:txBody>
      </p:sp>
      <p:sp>
        <p:nvSpPr>
          <p:cNvPr id="8" name="Footer Placeholder 7">
            <a:extLst>
              <a:ext uri="{FF2B5EF4-FFF2-40B4-BE49-F238E27FC236}">
                <a16:creationId xmlns:a16="http://schemas.microsoft.com/office/drawing/2014/main" id="{B4AF559B-823A-4EAD-9E05-CE69B94B8A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EB03FF-23D5-4CC8-8BE0-74F8D72E9841}"/>
              </a:ext>
            </a:extLst>
          </p:cNvPr>
          <p:cNvSpPr>
            <a:spLocks noGrp="1"/>
          </p:cNvSpPr>
          <p:nvPr>
            <p:ph type="sldNum" sz="quarter" idx="12"/>
          </p:nvPr>
        </p:nvSpPr>
        <p:spPr/>
        <p:txBody>
          <a:bodyPr/>
          <a:lstStyle/>
          <a:p>
            <a:fld id="{52C497A8-AA77-4AC9-B447-D6EFF12D8CA7}" type="slidenum">
              <a:rPr lang="en-US" smtClean="0"/>
              <a:t>‹#›</a:t>
            </a:fld>
            <a:endParaRPr lang="en-US"/>
          </a:p>
        </p:txBody>
      </p:sp>
    </p:spTree>
    <p:extLst>
      <p:ext uri="{BB962C8B-B14F-4D97-AF65-F5344CB8AC3E}">
        <p14:creationId xmlns:p14="http://schemas.microsoft.com/office/powerpoint/2010/main" val="351109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DBDC-8CC7-4037-B0C0-003CCF3766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FFAC84-4FE0-4E24-853D-E91925BD61C6}"/>
              </a:ext>
            </a:extLst>
          </p:cNvPr>
          <p:cNvSpPr>
            <a:spLocks noGrp="1"/>
          </p:cNvSpPr>
          <p:nvPr>
            <p:ph type="dt" sz="half" idx="10"/>
          </p:nvPr>
        </p:nvSpPr>
        <p:spPr/>
        <p:txBody>
          <a:bodyPr/>
          <a:lstStyle/>
          <a:p>
            <a:fld id="{8E3995EB-81C2-48CE-A8FF-4C1E44D66C3E}" type="datetimeFigureOut">
              <a:rPr lang="en-US" smtClean="0"/>
              <a:t>3/15/2020</a:t>
            </a:fld>
            <a:endParaRPr lang="en-US"/>
          </a:p>
        </p:txBody>
      </p:sp>
      <p:sp>
        <p:nvSpPr>
          <p:cNvPr id="4" name="Footer Placeholder 3">
            <a:extLst>
              <a:ext uri="{FF2B5EF4-FFF2-40B4-BE49-F238E27FC236}">
                <a16:creationId xmlns:a16="http://schemas.microsoft.com/office/drawing/2014/main" id="{29F2E133-C7AE-428D-8EEC-0A5C76E0B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409FB0-8444-4FA9-96DB-4E27985F1970}"/>
              </a:ext>
            </a:extLst>
          </p:cNvPr>
          <p:cNvSpPr>
            <a:spLocks noGrp="1"/>
          </p:cNvSpPr>
          <p:nvPr>
            <p:ph type="sldNum" sz="quarter" idx="12"/>
          </p:nvPr>
        </p:nvSpPr>
        <p:spPr/>
        <p:txBody>
          <a:bodyPr/>
          <a:lstStyle/>
          <a:p>
            <a:fld id="{52C497A8-AA77-4AC9-B447-D6EFF12D8CA7}" type="slidenum">
              <a:rPr lang="en-US" smtClean="0"/>
              <a:t>‹#›</a:t>
            </a:fld>
            <a:endParaRPr lang="en-US"/>
          </a:p>
        </p:txBody>
      </p:sp>
    </p:spTree>
    <p:extLst>
      <p:ext uri="{BB962C8B-B14F-4D97-AF65-F5344CB8AC3E}">
        <p14:creationId xmlns:p14="http://schemas.microsoft.com/office/powerpoint/2010/main" val="293918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222822-FECE-490B-BA39-A9676421A255}"/>
              </a:ext>
            </a:extLst>
          </p:cNvPr>
          <p:cNvSpPr>
            <a:spLocks noGrp="1"/>
          </p:cNvSpPr>
          <p:nvPr>
            <p:ph type="dt" sz="half" idx="10"/>
          </p:nvPr>
        </p:nvSpPr>
        <p:spPr/>
        <p:txBody>
          <a:bodyPr/>
          <a:lstStyle/>
          <a:p>
            <a:fld id="{8E3995EB-81C2-48CE-A8FF-4C1E44D66C3E}" type="datetimeFigureOut">
              <a:rPr lang="en-US" smtClean="0"/>
              <a:t>3/15/2020</a:t>
            </a:fld>
            <a:endParaRPr lang="en-US"/>
          </a:p>
        </p:txBody>
      </p:sp>
      <p:sp>
        <p:nvSpPr>
          <p:cNvPr id="3" name="Footer Placeholder 2">
            <a:extLst>
              <a:ext uri="{FF2B5EF4-FFF2-40B4-BE49-F238E27FC236}">
                <a16:creationId xmlns:a16="http://schemas.microsoft.com/office/drawing/2014/main" id="{CA3A9296-806D-4E11-BE93-9363646E3C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2ED47-EEF2-41B8-A2B6-16CC3FB4BC14}"/>
              </a:ext>
            </a:extLst>
          </p:cNvPr>
          <p:cNvSpPr>
            <a:spLocks noGrp="1"/>
          </p:cNvSpPr>
          <p:nvPr>
            <p:ph type="sldNum" sz="quarter" idx="12"/>
          </p:nvPr>
        </p:nvSpPr>
        <p:spPr/>
        <p:txBody>
          <a:bodyPr/>
          <a:lstStyle/>
          <a:p>
            <a:fld id="{52C497A8-AA77-4AC9-B447-D6EFF12D8CA7}" type="slidenum">
              <a:rPr lang="en-US" smtClean="0"/>
              <a:t>‹#›</a:t>
            </a:fld>
            <a:endParaRPr lang="en-US"/>
          </a:p>
        </p:txBody>
      </p:sp>
    </p:spTree>
    <p:extLst>
      <p:ext uri="{BB962C8B-B14F-4D97-AF65-F5344CB8AC3E}">
        <p14:creationId xmlns:p14="http://schemas.microsoft.com/office/powerpoint/2010/main" val="145625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B8A4-106F-442D-93A7-505940D68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80D7C1-4DBF-4F63-A013-414E7A4A1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F777B5-44F9-4D0C-8CEF-2475E6CD0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EEFB1-F03F-4FCB-AE91-C7B7234393CD}"/>
              </a:ext>
            </a:extLst>
          </p:cNvPr>
          <p:cNvSpPr>
            <a:spLocks noGrp="1"/>
          </p:cNvSpPr>
          <p:nvPr>
            <p:ph type="dt" sz="half" idx="10"/>
          </p:nvPr>
        </p:nvSpPr>
        <p:spPr/>
        <p:txBody>
          <a:bodyPr/>
          <a:lstStyle/>
          <a:p>
            <a:fld id="{8E3995EB-81C2-48CE-A8FF-4C1E44D66C3E}" type="datetimeFigureOut">
              <a:rPr lang="en-US" smtClean="0"/>
              <a:t>3/15/2020</a:t>
            </a:fld>
            <a:endParaRPr lang="en-US"/>
          </a:p>
        </p:txBody>
      </p:sp>
      <p:sp>
        <p:nvSpPr>
          <p:cNvPr id="6" name="Footer Placeholder 5">
            <a:extLst>
              <a:ext uri="{FF2B5EF4-FFF2-40B4-BE49-F238E27FC236}">
                <a16:creationId xmlns:a16="http://schemas.microsoft.com/office/drawing/2014/main" id="{F2606C4C-9B61-46FF-BAA1-FD322F014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25B89-F8C9-4DC3-89C1-FC035D018D72}"/>
              </a:ext>
            </a:extLst>
          </p:cNvPr>
          <p:cNvSpPr>
            <a:spLocks noGrp="1"/>
          </p:cNvSpPr>
          <p:nvPr>
            <p:ph type="sldNum" sz="quarter" idx="12"/>
          </p:nvPr>
        </p:nvSpPr>
        <p:spPr/>
        <p:txBody>
          <a:bodyPr/>
          <a:lstStyle/>
          <a:p>
            <a:fld id="{52C497A8-AA77-4AC9-B447-D6EFF12D8CA7}" type="slidenum">
              <a:rPr lang="en-US" smtClean="0"/>
              <a:t>‹#›</a:t>
            </a:fld>
            <a:endParaRPr lang="en-US"/>
          </a:p>
        </p:txBody>
      </p:sp>
    </p:spTree>
    <p:extLst>
      <p:ext uri="{BB962C8B-B14F-4D97-AF65-F5344CB8AC3E}">
        <p14:creationId xmlns:p14="http://schemas.microsoft.com/office/powerpoint/2010/main" val="175439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8602-ABBA-4CE5-AB4E-8EAF51FFE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2DFCBC-8DF1-4C2E-A861-BDAB39752E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88E6BA-D6CC-4CE6-A80E-5E7B9092A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4C032-A9DB-4893-875A-BE4531A6DC02}"/>
              </a:ext>
            </a:extLst>
          </p:cNvPr>
          <p:cNvSpPr>
            <a:spLocks noGrp="1"/>
          </p:cNvSpPr>
          <p:nvPr>
            <p:ph type="dt" sz="half" idx="10"/>
          </p:nvPr>
        </p:nvSpPr>
        <p:spPr/>
        <p:txBody>
          <a:bodyPr/>
          <a:lstStyle/>
          <a:p>
            <a:fld id="{8E3995EB-81C2-48CE-A8FF-4C1E44D66C3E}" type="datetimeFigureOut">
              <a:rPr lang="en-US" smtClean="0"/>
              <a:t>3/15/2020</a:t>
            </a:fld>
            <a:endParaRPr lang="en-US"/>
          </a:p>
        </p:txBody>
      </p:sp>
      <p:sp>
        <p:nvSpPr>
          <p:cNvPr id="6" name="Footer Placeholder 5">
            <a:extLst>
              <a:ext uri="{FF2B5EF4-FFF2-40B4-BE49-F238E27FC236}">
                <a16:creationId xmlns:a16="http://schemas.microsoft.com/office/drawing/2014/main" id="{6F4E92AB-D110-4E0F-A1F9-CC962899B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AAA7A-9E7A-48CE-8877-87FD6FBD6473}"/>
              </a:ext>
            </a:extLst>
          </p:cNvPr>
          <p:cNvSpPr>
            <a:spLocks noGrp="1"/>
          </p:cNvSpPr>
          <p:nvPr>
            <p:ph type="sldNum" sz="quarter" idx="12"/>
          </p:nvPr>
        </p:nvSpPr>
        <p:spPr/>
        <p:txBody>
          <a:bodyPr/>
          <a:lstStyle/>
          <a:p>
            <a:fld id="{52C497A8-AA77-4AC9-B447-D6EFF12D8CA7}" type="slidenum">
              <a:rPr lang="en-US" smtClean="0"/>
              <a:t>‹#›</a:t>
            </a:fld>
            <a:endParaRPr lang="en-US"/>
          </a:p>
        </p:txBody>
      </p:sp>
    </p:spTree>
    <p:extLst>
      <p:ext uri="{BB962C8B-B14F-4D97-AF65-F5344CB8AC3E}">
        <p14:creationId xmlns:p14="http://schemas.microsoft.com/office/powerpoint/2010/main" val="324926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403965-DA77-4428-B9AE-A41F5F43D6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9A9B8-81E7-4ACF-AF5A-D33D2B387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83B4C-7D28-44AF-A68E-055F6E64C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995EB-81C2-48CE-A8FF-4C1E44D66C3E}" type="datetimeFigureOut">
              <a:rPr lang="en-US" smtClean="0"/>
              <a:t>3/15/2020</a:t>
            </a:fld>
            <a:endParaRPr lang="en-US"/>
          </a:p>
        </p:txBody>
      </p:sp>
      <p:sp>
        <p:nvSpPr>
          <p:cNvPr id="5" name="Footer Placeholder 4">
            <a:extLst>
              <a:ext uri="{FF2B5EF4-FFF2-40B4-BE49-F238E27FC236}">
                <a16:creationId xmlns:a16="http://schemas.microsoft.com/office/drawing/2014/main" id="{80191E70-6CF8-4F2F-805D-899A901A1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8C7CDE-688F-46FC-A41A-C950C7A1F6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497A8-AA77-4AC9-B447-D6EFF12D8CA7}" type="slidenum">
              <a:rPr lang="en-US" smtClean="0"/>
              <a:t>‹#›</a:t>
            </a:fld>
            <a:endParaRPr lang="en-US"/>
          </a:p>
        </p:txBody>
      </p:sp>
    </p:spTree>
    <p:extLst>
      <p:ext uri="{BB962C8B-B14F-4D97-AF65-F5344CB8AC3E}">
        <p14:creationId xmlns:p14="http://schemas.microsoft.com/office/powerpoint/2010/main" val="3281883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hyperlink" Target="https://www.datadoghq.com/docker-adoption/index.html" TargetMode="External"/><Relationship Id="rId3" Type="http://schemas.openxmlformats.org/officeDocument/2006/relationships/chart" Target="../charts/chart1.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chart" Target="../charts/chart2.xml"/><Relationship Id="rId9" Type="http://schemas.openxmlformats.org/officeDocument/2006/relationships/hyperlink" Target="https://www.cncf.io/blog/2017/12/06/cloud-native-technologies-scaling-production-application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svg"/><Relationship Id="rId12" Type="http://schemas.openxmlformats.org/officeDocument/2006/relationships/image" Target="../media/image14.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7AF0-F432-43E8-A047-1175B3054F44}"/>
              </a:ext>
            </a:extLst>
          </p:cNvPr>
          <p:cNvSpPr>
            <a:spLocks noGrp="1"/>
          </p:cNvSpPr>
          <p:nvPr>
            <p:ph type="ctrTitle"/>
          </p:nvPr>
        </p:nvSpPr>
        <p:spPr/>
        <p:txBody>
          <a:bodyPr/>
          <a:lstStyle/>
          <a:p>
            <a:r>
              <a:rPr lang="en-US"/>
              <a:t>Kubernetes 101</a:t>
            </a:r>
          </a:p>
        </p:txBody>
      </p:sp>
      <p:sp>
        <p:nvSpPr>
          <p:cNvPr id="3" name="Subtitle 2">
            <a:extLst>
              <a:ext uri="{FF2B5EF4-FFF2-40B4-BE49-F238E27FC236}">
                <a16:creationId xmlns:a16="http://schemas.microsoft.com/office/drawing/2014/main" id="{FD24E966-6336-463B-9374-C4FDA5229940}"/>
              </a:ext>
            </a:extLst>
          </p:cNvPr>
          <p:cNvSpPr>
            <a:spLocks noGrp="1"/>
          </p:cNvSpPr>
          <p:nvPr>
            <p:ph type="subTitle" idx="1"/>
          </p:nvPr>
        </p:nvSpPr>
        <p:spPr/>
        <p:txBody>
          <a:bodyPr/>
          <a:lstStyle/>
          <a:p>
            <a:r>
              <a:rPr lang="en-US"/>
              <a:t>FHL/CY2019Q1</a:t>
            </a:r>
          </a:p>
        </p:txBody>
      </p:sp>
    </p:spTree>
    <p:extLst>
      <p:ext uri="{BB962C8B-B14F-4D97-AF65-F5344CB8AC3E}">
        <p14:creationId xmlns:p14="http://schemas.microsoft.com/office/powerpoint/2010/main" val="2673388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2E9AFE-E3C7-4401-AB3E-5C1316D65949}"/>
              </a:ext>
            </a:extLst>
          </p:cNvPr>
          <p:cNvSpPr>
            <a:spLocks noGrp="1"/>
          </p:cNvSpPr>
          <p:nvPr>
            <p:ph type="title"/>
          </p:nvPr>
        </p:nvSpPr>
        <p:spPr>
          <a:xfrm>
            <a:off x="268080" y="291515"/>
            <a:ext cx="11655840" cy="899537"/>
          </a:xfrm>
        </p:spPr>
        <p:txBody>
          <a:bodyPr/>
          <a:lstStyle/>
          <a:p>
            <a:pPr algn="ctr"/>
            <a:r>
              <a:rPr lang="en-US" sz="4313"/>
              <a:t>The elements of </a:t>
            </a:r>
            <a:r>
              <a:rPr lang="en-US" sz="4313">
                <a:solidFill>
                  <a:schemeClr val="accent1"/>
                </a:solidFill>
                <a:latin typeface="Segoe UI Semibold" panose="020B0702040204020203" pitchFamily="34" charset="0"/>
                <a:cs typeface="Segoe UI Semibold" panose="020B0702040204020203" pitchFamily="34" charset="0"/>
              </a:rPr>
              <a:t>orchestration</a:t>
            </a:r>
            <a:endParaRPr lang="en-US" sz="4313"/>
          </a:p>
        </p:txBody>
      </p:sp>
      <p:grpSp>
        <p:nvGrpSpPr>
          <p:cNvPr id="39" name="Group 38">
            <a:extLst>
              <a:ext uri="{FF2B5EF4-FFF2-40B4-BE49-F238E27FC236}">
                <a16:creationId xmlns:a16="http://schemas.microsoft.com/office/drawing/2014/main" id="{B14841E6-D9A3-45F8-8489-B9D1F6B5F6E2}"/>
              </a:ext>
            </a:extLst>
          </p:cNvPr>
          <p:cNvGrpSpPr/>
          <p:nvPr/>
        </p:nvGrpSpPr>
        <p:grpSpPr>
          <a:xfrm>
            <a:off x="1286687" y="2795604"/>
            <a:ext cx="9618627" cy="832764"/>
            <a:chOff x="1312487" y="3114934"/>
            <a:chExt cx="9811501" cy="849463"/>
          </a:xfrm>
        </p:grpSpPr>
        <p:sp>
          <p:nvSpPr>
            <p:cNvPr id="20" name="TextBox 19">
              <a:extLst>
                <a:ext uri="{FF2B5EF4-FFF2-40B4-BE49-F238E27FC236}">
                  <a16:creationId xmlns:a16="http://schemas.microsoft.com/office/drawing/2014/main" id="{D84713B1-35F1-4655-B94B-7163F78D437C}"/>
                </a:ext>
              </a:extLst>
            </p:cNvPr>
            <p:cNvSpPr txBox="1"/>
            <p:nvPr/>
          </p:nvSpPr>
          <p:spPr>
            <a:xfrm>
              <a:off x="1312487" y="3114934"/>
              <a:ext cx="1655536" cy="572464"/>
            </a:xfrm>
            <a:prstGeom prst="rect">
              <a:avLst/>
            </a:prstGeom>
            <a:noFill/>
          </p:spPr>
          <p:txBody>
            <a:bodyPr wrap="square" lIns="143428" tIns="143428" rIns="143428" bIns="143428" rtlCol="0">
              <a:spAutoFit/>
            </a:bodyPr>
            <a:lstStyle/>
            <a:p>
              <a:pPr algn="ctr" defTabSz="914367">
                <a:spcAft>
                  <a:spcPts val="2353"/>
                </a:spcAft>
                <a:defRPr/>
              </a:pPr>
              <a:r>
                <a:rPr lang="en-US" sz="1765">
                  <a:solidFill>
                    <a:srgbClr val="505050"/>
                  </a:solidFill>
                  <a:latin typeface="Segoe UI Semibold" panose="020B0702040204020203" pitchFamily="34" charset="0"/>
                  <a:cs typeface="Segoe UI Semibold" panose="020B0702040204020203" pitchFamily="34" charset="0"/>
                </a:rPr>
                <a:t>Scheduling</a:t>
              </a:r>
            </a:p>
          </p:txBody>
        </p:sp>
        <p:sp>
          <p:nvSpPr>
            <p:cNvPr id="21" name="TextBox 20">
              <a:extLst>
                <a:ext uri="{FF2B5EF4-FFF2-40B4-BE49-F238E27FC236}">
                  <a16:creationId xmlns:a16="http://schemas.microsoft.com/office/drawing/2014/main" id="{23797D90-CD2F-4E85-B5FD-7A39FEDA0657}"/>
                </a:ext>
              </a:extLst>
            </p:cNvPr>
            <p:cNvSpPr txBox="1"/>
            <p:nvPr/>
          </p:nvSpPr>
          <p:spPr>
            <a:xfrm>
              <a:off x="3831369" y="3114934"/>
              <a:ext cx="2055082" cy="849463"/>
            </a:xfrm>
            <a:prstGeom prst="rect">
              <a:avLst/>
            </a:prstGeom>
            <a:noFill/>
          </p:spPr>
          <p:txBody>
            <a:bodyPr wrap="square" lIns="143428" tIns="143428" rIns="143428" bIns="143428" rtlCol="0">
              <a:spAutoFit/>
            </a:bodyPr>
            <a:lstStyle/>
            <a:p>
              <a:pPr algn="ctr" defTabSz="914367">
                <a:spcAft>
                  <a:spcPts val="2353"/>
                </a:spcAft>
                <a:defRPr/>
              </a:pPr>
              <a:r>
                <a:rPr lang="en-US" sz="1765">
                  <a:solidFill>
                    <a:srgbClr val="505050"/>
                  </a:solidFill>
                  <a:latin typeface="Segoe UI Semibold" panose="020B0702040204020203" pitchFamily="34" charset="0"/>
                  <a:cs typeface="Segoe UI Semibold" panose="020B0702040204020203" pitchFamily="34" charset="0"/>
                </a:rPr>
                <a:t>Affinity/anti-affinity</a:t>
              </a:r>
            </a:p>
          </p:txBody>
        </p:sp>
        <p:sp>
          <p:nvSpPr>
            <p:cNvPr id="22" name="TextBox 21">
              <a:extLst>
                <a:ext uri="{FF2B5EF4-FFF2-40B4-BE49-F238E27FC236}">
                  <a16:creationId xmlns:a16="http://schemas.microsoft.com/office/drawing/2014/main" id="{68E7AB5C-8F46-44DD-AFF6-E6D9D3302120}"/>
                </a:ext>
              </a:extLst>
            </p:cNvPr>
            <p:cNvSpPr txBox="1"/>
            <p:nvPr/>
          </p:nvSpPr>
          <p:spPr>
            <a:xfrm>
              <a:off x="6749797" y="3114934"/>
              <a:ext cx="1655536" cy="849463"/>
            </a:xfrm>
            <a:prstGeom prst="rect">
              <a:avLst/>
            </a:prstGeom>
            <a:noFill/>
          </p:spPr>
          <p:txBody>
            <a:bodyPr wrap="square" lIns="143428" tIns="143428" rIns="143428" bIns="143428" rtlCol="0">
              <a:spAutoFit/>
            </a:bodyPr>
            <a:lstStyle/>
            <a:p>
              <a:pPr algn="ctr" defTabSz="914367">
                <a:spcAft>
                  <a:spcPts val="2353"/>
                </a:spcAft>
                <a:defRPr/>
              </a:pPr>
              <a:r>
                <a:rPr lang="en-US" sz="1765">
                  <a:solidFill>
                    <a:srgbClr val="505050"/>
                  </a:solidFill>
                  <a:latin typeface="Segoe UI Semibold" panose="020B0702040204020203" pitchFamily="34" charset="0"/>
                  <a:cs typeface="Segoe UI Semibold" panose="020B0702040204020203" pitchFamily="34" charset="0"/>
                </a:rPr>
                <a:t>Health monitoring</a:t>
              </a:r>
            </a:p>
          </p:txBody>
        </p:sp>
        <p:sp>
          <p:nvSpPr>
            <p:cNvPr id="23" name="TextBox 22">
              <a:extLst>
                <a:ext uri="{FF2B5EF4-FFF2-40B4-BE49-F238E27FC236}">
                  <a16:creationId xmlns:a16="http://schemas.microsoft.com/office/drawing/2014/main" id="{58FF037D-D899-4154-9BB0-7D9E53E9DAC9}"/>
                </a:ext>
              </a:extLst>
            </p:cNvPr>
            <p:cNvSpPr txBox="1"/>
            <p:nvPr/>
          </p:nvSpPr>
          <p:spPr>
            <a:xfrm>
              <a:off x="9468452" y="3114934"/>
              <a:ext cx="1655536" cy="572464"/>
            </a:xfrm>
            <a:prstGeom prst="rect">
              <a:avLst/>
            </a:prstGeom>
            <a:noFill/>
          </p:spPr>
          <p:txBody>
            <a:bodyPr wrap="square" lIns="143428" tIns="143428" rIns="143428" bIns="143428" rtlCol="0">
              <a:spAutoFit/>
            </a:bodyPr>
            <a:lstStyle/>
            <a:p>
              <a:pPr algn="ctr" defTabSz="914367">
                <a:spcAft>
                  <a:spcPts val="2353"/>
                </a:spcAft>
                <a:defRPr/>
              </a:pPr>
              <a:r>
                <a:rPr lang="en-US" sz="1765">
                  <a:solidFill>
                    <a:srgbClr val="505050"/>
                  </a:solidFill>
                  <a:latin typeface="Segoe UI Semibold" panose="020B0702040204020203" pitchFamily="34" charset="0"/>
                  <a:cs typeface="Segoe UI Semibold" panose="020B0702040204020203" pitchFamily="34" charset="0"/>
                </a:rPr>
                <a:t>Failover</a:t>
              </a:r>
            </a:p>
          </p:txBody>
        </p:sp>
      </p:grpSp>
      <p:grpSp>
        <p:nvGrpSpPr>
          <p:cNvPr id="41" name="Group 40">
            <a:extLst>
              <a:ext uri="{FF2B5EF4-FFF2-40B4-BE49-F238E27FC236}">
                <a16:creationId xmlns:a16="http://schemas.microsoft.com/office/drawing/2014/main" id="{F348CCF6-7869-48F6-9057-366E99DB8940}"/>
              </a:ext>
            </a:extLst>
          </p:cNvPr>
          <p:cNvGrpSpPr/>
          <p:nvPr/>
        </p:nvGrpSpPr>
        <p:grpSpPr>
          <a:xfrm>
            <a:off x="2537477" y="2355485"/>
            <a:ext cx="7117048" cy="0"/>
            <a:chOff x="2588358" y="2665991"/>
            <a:chExt cx="7259760" cy="0"/>
          </a:xfrm>
        </p:grpSpPr>
        <p:cxnSp>
          <p:nvCxnSpPr>
            <p:cNvPr id="9" name="Straight Connector 8">
              <a:extLst>
                <a:ext uri="{FF2B5EF4-FFF2-40B4-BE49-F238E27FC236}">
                  <a16:creationId xmlns:a16="http://schemas.microsoft.com/office/drawing/2014/main" id="{AFD90631-E99D-4233-BEF6-CFC2DB051CE7}"/>
                </a:ext>
              </a:extLst>
            </p:cNvPr>
            <p:cNvCxnSpPr>
              <a:cxnSpLocks/>
            </p:cNvCxnSpPr>
            <p:nvPr/>
          </p:nvCxnSpPr>
          <p:spPr>
            <a:xfrm>
              <a:off x="2588358" y="2665991"/>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FACC0E2-1FB7-4E5A-AE57-0D4858882EAE}"/>
                </a:ext>
              </a:extLst>
            </p:cNvPr>
            <p:cNvCxnSpPr>
              <a:cxnSpLocks/>
            </p:cNvCxnSpPr>
            <p:nvPr/>
          </p:nvCxnSpPr>
          <p:spPr>
            <a:xfrm>
              <a:off x="5307013" y="2665991"/>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9C7E98A-1D13-4AC7-A950-A23CAAEDD757}"/>
                </a:ext>
              </a:extLst>
            </p:cNvPr>
            <p:cNvCxnSpPr>
              <a:cxnSpLocks/>
            </p:cNvCxnSpPr>
            <p:nvPr/>
          </p:nvCxnSpPr>
          <p:spPr>
            <a:xfrm>
              <a:off x="8025668" y="2665991"/>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C9E2F249-BD5F-41B6-A793-5179E3171090}"/>
              </a:ext>
            </a:extLst>
          </p:cNvPr>
          <p:cNvGrpSpPr/>
          <p:nvPr/>
        </p:nvGrpSpPr>
        <p:grpSpPr>
          <a:xfrm>
            <a:off x="1286687" y="4840662"/>
            <a:ext cx="9712773" cy="832764"/>
            <a:chOff x="1312487" y="5201000"/>
            <a:chExt cx="9907534" cy="849463"/>
          </a:xfrm>
        </p:grpSpPr>
        <p:sp>
          <p:nvSpPr>
            <p:cNvPr id="28" name="TextBox 27">
              <a:extLst>
                <a:ext uri="{FF2B5EF4-FFF2-40B4-BE49-F238E27FC236}">
                  <a16:creationId xmlns:a16="http://schemas.microsoft.com/office/drawing/2014/main" id="{12666537-16D8-4608-B995-6C33F79FE293}"/>
                </a:ext>
              </a:extLst>
            </p:cNvPr>
            <p:cNvSpPr txBox="1"/>
            <p:nvPr/>
          </p:nvSpPr>
          <p:spPr>
            <a:xfrm>
              <a:off x="1312487" y="5201000"/>
              <a:ext cx="1655536" cy="572464"/>
            </a:xfrm>
            <a:prstGeom prst="rect">
              <a:avLst/>
            </a:prstGeom>
            <a:noFill/>
          </p:spPr>
          <p:txBody>
            <a:bodyPr wrap="square" lIns="143428" tIns="143428" rIns="143428" bIns="143428" rtlCol="0">
              <a:spAutoFit/>
            </a:bodyPr>
            <a:lstStyle/>
            <a:p>
              <a:pPr algn="ctr" defTabSz="914367">
                <a:spcAft>
                  <a:spcPts val="2353"/>
                </a:spcAft>
                <a:defRPr/>
              </a:pPr>
              <a:r>
                <a:rPr lang="en-US" sz="1765">
                  <a:solidFill>
                    <a:srgbClr val="505050"/>
                  </a:solidFill>
                  <a:latin typeface="Segoe UI Semibold" panose="020B0702040204020203" pitchFamily="34" charset="0"/>
                  <a:cs typeface="Segoe UI Semibold" panose="020B0702040204020203" pitchFamily="34" charset="0"/>
                </a:rPr>
                <a:t>Scaling</a:t>
              </a:r>
            </a:p>
          </p:txBody>
        </p:sp>
        <p:sp>
          <p:nvSpPr>
            <p:cNvPr id="29" name="TextBox 28">
              <a:extLst>
                <a:ext uri="{FF2B5EF4-FFF2-40B4-BE49-F238E27FC236}">
                  <a16:creationId xmlns:a16="http://schemas.microsoft.com/office/drawing/2014/main" id="{9BC60C8A-08F0-414A-871A-37743B632CED}"/>
                </a:ext>
              </a:extLst>
            </p:cNvPr>
            <p:cNvSpPr txBox="1"/>
            <p:nvPr/>
          </p:nvSpPr>
          <p:spPr>
            <a:xfrm>
              <a:off x="3831369" y="5201000"/>
              <a:ext cx="2055082" cy="572464"/>
            </a:xfrm>
            <a:prstGeom prst="rect">
              <a:avLst/>
            </a:prstGeom>
            <a:noFill/>
          </p:spPr>
          <p:txBody>
            <a:bodyPr wrap="square" lIns="143428" tIns="143428" rIns="143428" bIns="143428" rtlCol="0">
              <a:spAutoFit/>
            </a:bodyPr>
            <a:lstStyle/>
            <a:p>
              <a:pPr algn="ctr" defTabSz="914367">
                <a:spcAft>
                  <a:spcPts val="2353"/>
                </a:spcAft>
                <a:defRPr/>
              </a:pPr>
              <a:r>
                <a:rPr lang="en-US" sz="1765">
                  <a:solidFill>
                    <a:srgbClr val="505050"/>
                  </a:solidFill>
                  <a:latin typeface="Segoe UI Semibold" panose="020B0702040204020203" pitchFamily="34" charset="0"/>
                  <a:cs typeface="Segoe UI Semibold" panose="020B0702040204020203" pitchFamily="34" charset="0"/>
                </a:rPr>
                <a:t>Networking</a:t>
              </a:r>
            </a:p>
          </p:txBody>
        </p:sp>
        <p:sp>
          <p:nvSpPr>
            <p:cNvPr id="30" name="TextBox 29">
              <a:extLst>
                <a:ext uri="{FF2B5EF4-FFF2-40B4-BE49-F238E27FC236}">
                  <a16:creationId xmlns:a16="http://schemas.microsoft.com/office/drawing/2014/main" id="{C45537F3-9C55-4BFD-BA97-7424AE52DC87}"/>
                </a:ext>
              </a:extLst>
            </p:cNvPr>
            <p:cNvSpPr txBox="1"/>
            <p:nvPr/>
          </p:nvSpPr>
          <p:spPr>
            <a:xfrm>
              <a:off x="6749797" y="5201000"/>
              <a:ext cx="1655536" cy="849463"/>
            </a:xfrm>
            <a:prstGeom prst="rect">
              <a:avLst/>
            </a:prstGeom>
            <a:noFill/>
          </p:spPr>
          <p:txBody>
            <a:bodyPr wrap="square" lIns="143428" tIns="143428" rIns="143428" bIns="143428" rtlCol="0">
              <a:spAutoFit/>
            </a:bodyPr>
            <a:lstStyle/>
            <a:p>
              <a:pPr algn="ctr" defTabSz="914367">
                <a:spcAft>
                  <a:spcPts val="2353"/>
                </a:spcAft>
                <a:defRPr/>
              </a:pPr>
              <a:r>
                <a:rPr lang="en-US" sz="1765">
                  <a:solidFill>
                    <a:srgbClr val="505050"/>
                  </a:solidFill>
                  <a:latin typeface="Segoe UI Semibold" panose="020B0702040204020203" pitchFamily="34" charset="0"/>
                  <a:cs typeface="Segoe UI Semibold" panose="020B0702040204020203" pitchFamily="34" charset="0"/>
                </a:rPr>
                <a:t>Service discovery </a:t>
              </a:r>
            </a:p>
          </p:txBody>
        </p:sp>
        <p:sp>
          <p:nvSpPr>
            <p:cNvPr id="31" name="TextBox 30">
              <a:extLst>
                <a:ext uri="{FF2B5EF4-FFF2-40B4-BE49-F238E27FC236}">
                  <a16:creationId xmlns:a16="http://schemas.microsoft.com/office/drawing/2014/main" id="{36207507-667B-40DD-AE22-3D00E1CEA6D9}"/>
                </a:ext>
              </a:extLst>
            </p:cNvPr>
            <p:cNvSpPr txBox="1"/>
            <p:nvPr/>
          </p:nvSpPr>
          <p:spPr>
            <a:xfrm>
              <a:off x="9372419" y="5201000"/>
              <a:ext cx="1847602" cy="849463"/>
            </a:xfrm>
            <a:prstGeom prst="rect">
              <a:avLst/>
            </a:prstGeom>
            <a:noFill/>
          </p:spPr>
          <p:txBody>
            <a:bodyPr wrap="square" lIns="143428" tIns="143428" rIns="143428" bIns="143428" rtlCol="0">
              <a:spAutoFit/>
            </a:bodyPr>
            <a:lstStyle/>
            <a:p>
              <a:pPr algn="ctr" defTabSz="914367">
                <a:spcAft>
                  <a:spcPts val="2353"/>
                </a:spcAft>
                <a:defRPr/>
              </a:pPr>
              <a:r>
                <a:rPr lang="en-US" sz="1765">
                  <a:solidFill>
                    <a:srgbClr val="505050"/>
                  </a:solidFill>
                  <a:latin typeface="Segoe UI Semibold" panose="020B0702040204020203" pitchFamily="34" charset="0"/>
                  <a:cs typeface="Segoe UI Semibold" panose="020B0702040204020203" pitchFamily="34" charset="0"/>
                </a:rPr>
                <a:t>Coordinated app upgrades</a:t>
              </a:r>
            </a:p>
          </p:txBody>
        </p:sp>
      </p:grpSp>
      <p:grpSp>
        <p:nvGrpSpPr>
          <p:cNvPr id="42" name="Group 41">
            <a:extLst>
              <a:ext uri="{FF2B5EF4-FFF2-40B4-BE49-F238E27FC236}">
                <a16:creationId xmlns:a16="http://schemas.microsoft.com/office/drawing/2014/main" id="{9AA7FF6B-AC81-4CF3-9D13-BFA582407ADE}"/>
              </a:ext>
            </a:extLst>
          </p:cNvPr>
          <p:cNvGrpSpPr/>
          <p:nvPr/>
        </p:nvGrpSpPr>
        <p:grpSpPr>
          <a:xfrm>
            <a:off x="2537477" y="4400544"/>
            <a:ext cx="7117048" cy="0"/>
            <a:chOff x="2588358" y="4752057"/>
            <a:chExt cx="7259760" cy="0"/>
          </a:xfrm>
        </p:grpSpPr>
        <p:cxnSp>
          <p:nvCxnSpPr>
            <p:cNvPr id="24" name="Straight Connector 23">
              <a:extLst>
                <a:ext uri="{FF2B5EF4-FFF2-40B4-BE49-F238E27FC236}">
                  <a16:creationId xmlns:a16="http://schemas.microsoft.com/office/drawing/2014/main" id="{10B6AA10-DB3E-4911-83A9-36FFE14102E5}"/>
                </a:ext>
              </a:extLst>
            </p:cNvPr>
            <p:cNvCxnSpPr>
              <a:cxnSpLocks/>
            </p:cNvCxnSpPr>
            <p:nvPr/>
          </p:nvCxnSpPr>
          <p:spPr>
            <a:xfrm>
              <a:off x="2588358" y="4752057"/>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C82BFC-E59C-44A1-BC03-9FC94BE71266}"/>
                </a:ext>
              </a:extLst>
            </p:cNvPr>
            <p:cNvCxnSpPr>
              <a:cxnSpLocks/>
            </p:cNvCxnSpPr>
            <p:nvPr/>
          </p:nvCxnSpPr>
          <p:spPr>
            <a:xfrm>
              <a:off x="5307013" y="4752057"/>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CD2CADE-38A0-4164-B6DC-AF2ABE976F40}"/>
                </a:ext>
              </a:extLst>
            </p:cNvPr>
            <p:cNvCxnSpPr>
              <a:cxnSpLocks/>
            </p:cNvCxnSpPr>
            <p:nvPr/>
          </p:nvCxnSpPr>
          <p:spPr>
            <a:xfrm>
              <a:off x="8025668" y="4752057"/>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DAB176FD-1EF0-4C76-A5F0-B5F658BD56C3}"/>
              </a:ext>
            </a:extLst>
          </p:cNvPr>
          <p:cNvGrpSpPr/>
          <p:nvPr/>
        </p:nvGrpSpPr>
        <p:grpSpPr>
          <a:xfrm>
            <a:off x="1772918" y="2030220"/>
            <a:ext cx="650530" cy="650530"/>
            <a:chOff x="1808468" y="2334204"/>
            <a:chExt cx="663574" cy="663574"/>
          </a:xfrm>
        </p:grpSpPr>
        <p:sp>
          <p:nvSpPr>
            <p:cNvPr id="16" name="Oval 15">
              <a:extLst>
                <a:ext uri="{FF2B5EF4-FFF2-40B4-BE49-F238E27FC236}">
                  <a16:creationId xmlns:a16="http://schemas.microsoft.com/office/drawing/2014/main" id="{6CD501BF-E112-4EC8-A392-02C336AA755E}"/>
                </a:ext>
              </a:extLst>
            </p:cNvPr>
            <p:cNvSpPr/>
            <p:nvPr/>
          </p:nvSpPr>
          <p:spPr bwMode="auto">
            <a:xfrm rot="16200000">
              <a:off x="1808468" y="233420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grpSp>
          <p:nvGrpSpPr>
            <p:cNvPr id="10" name="Group 9">
              <a:extLst>
                <a:ext uri="{FF2B5EF4-FFF2-40B4-BE49-F238E27FC236}">
                  <a16:creationId xmlns:a16="http://schemas.microsoft.com/office/drawing/2014/main" id="{4E1638D9-6C2C-4993-8BCE-FCDF3A155AF5}"/>
                </a:ext>
              </a:extLst>
            </p:cNvPr>
            <p:cNvGrpSpPr/>
            <p:nvPr/>
          </p:nvGrpSpPr>
          <p:grpSpPr>
            <a:xfrm>
              <a:off x="1986878" y="2512613"/>
              <a:ext cx="306755" cy="306755"/>
              <a:chOff x="687388" y="1670050"/>
              <a:chExt cx="438150" cy="438150"/>
            </a:xfrm>
          </p:grpSpPr>
          <p:sp>
            <p:nvSpPr>
              <p:cNvPr id="4" name="Rectangle 5">
                <a:extLst>
                  <a:ext uri="{FF2B5EF4-FFF2-40B4-BE49-F238E27FC236}">
                    <a16:creationId xmlns:a16="http://schemas.microsoft.com/office/drawing/2014/main" id="{C16060E6-09CA-4E4C-B953-986F46AA45B0}"/>
                  </a:ext>
                </a:extLst>
              </p:cNvPr>
              <p:cNvSpPr>
                <a:spLocks noChangeArrowheads="1"/>
              </p:cNvSpPr>
              <p:nvPr/>
            </p:nvSpPr>
            <p:spPr bwMode="auto">
              <a:xfrm>
                <a:off x="687388" y="1730375"/>
                <a:ext cx="438150" cy="377825"/>
              </a:xfrm>
              <a:prstGeom prst="rect">
                <a:avLst/>
              </a:pr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5" name="Line 6">
                <a:extLst>
                  <a:ext uri="{FF2B5EF4-FFF2-40B4-BE49-F238E27FC236}">
                    <a16:creationId xmlns:a16="http://schemas.microsoft.com/office/drawing/2014/main" id="{A550E33E-6BF7-42D5-8455-16A8E617CD5C}"/>
                  </a:ext>
                </a:extLst>
              </p:cNvPr>
              <p:cNvSpPr>
                <a:spLocks noChangeShapeType="1"/>
              </p:cNvSpPr>
              <p:nvPr/>
            </p:nvSpPr>
            <p:spPr bwMode="auto">
              <a:xfrm>
                <a:off x="776288" y="1670050"/>
                <a:ext cx="0" cy="114300"/>
              </a:xfrm>
              <a:prstGeom prst="line">
                <a:avLst/>
              </a:prstGeom>
              <a:noFill/>
              <a:ln w="2857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 name="Line 7">
                <a:extLst>
                  <a:ext uri="{FF2B5EF4-FFF2-40B4-BE49-F238E27FC236}">
                    <a16:creationId xmlns:a16="http://schemas.microsoft.com/office/drawing/2014/main" id="{565BAB52-EA1E-477F-8905-0E64A8FA0D83}"/>
                  </a:ext>
                </a:extLst>
              </p:cNvPr>
              <p:cNvSpPr>
                <a:spLocks noChangeShapeType="1"/>
              </p:cNvSpPr>
              <p:nvPr/>
            </p:nvSpPr>
            <p:spPr bwMode="auto">
              <a:xfrm>
                <a:off x="1033463" y="1670050"/>
                <a:ext cx="0" cy="114300"/>
              </a:xfrm>
              <a:prstGeom prst="line">
                <a:avLst/>
              </a:prstGeom>
              <a:noFill/>
              <a:ln w="2857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 name="Line 8">
                <a:extLst>
                  <a:ext uri="{FF2B5EF4-FFF2-40B4-BE49-F238E27FC236}">
                    <a16:creationId xmlns:a16="http://schemas.microsoft.com/office/drawing/2014/main" id="{8C88B650-D50F-4430-AFCE-33714898168F}"/>
                  </a:ext>
                </a:extLst>
              </p:cNvPr>
              <p:cNvSpPr>
                <a:spLocks noChangeShapeType="1"/>
              </p:cNvSpPr>
              <p:nvPr/>
            </p:nvSpPr>
            <p:spPr bwMode="auto">
              <a:xfrm>
                <a:off x="687388" y="1855788"/>
                <a:ext cx="438150" cy="0"/>
              </a:xfrm>
              <a:prstGeom prst="line">
                <a:avLst/>
              </a:prstGeom>
              <a:noFill/>
              <a:ln w="2857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grpSp>
        <p:nvGrpSpPr>
          <p:cNvPr id="11" name="Group 10">
            <a:extLst>
              <a:ext uri="{FF2B5EF4-FFF2-40B4-BE49-F238E27FC236}">
                <a16:creationId xmlns:a16="http://schemas.microsoft.com/office/drawing/2014/main" id="{1ADD7E96-4441-4B18-8B33-4E6CAB9E198B}"/>
              </a:ext>
            </a:extLst>
          </p:cNvPr>
          <p:cNvGrpSpPr/>
          <p:nvPr/>
        </p:nvGrpSpPr>
        <p:grpSpPr>
          <a:xfrm>
            <a:off x="7103342" y="2030220"/>
            <a:ext cx="650530" cy="650530"/>
            <a:chOff x="7245779" y="2334204"/>
            <a:chExt cx="663574" cy="663574"/>
          </a:xfrm>
        </p:grpSpPr>
        <p:sp>
          <p:nvSpPr>
            <p:cNvPr id="12" name="Oval 11">
              <a:extLst>
                <a:ext uri="{FF2B5EF4-FFF2-40B4-BE49-F238E27FC236}">
                  <a16:creationId xmlns:a16="http://schemas.microsoft.com/office/drawing/2014/main" id="{56354680-8AB6-4592-A189-D03313D1E6E7}"/>
                </a:ext>
              </a:extLst>
            </p:cNvPr>
            <p:cNvSpPr/>
            <p:nvPr/>
          </p:nvSpPr>
          <p:spPr bwMode="auto">
            <a:xfrm rot="16200000">
              <a:off x="7245779" y="233420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grpSp>
          <p:nvGrpSpPr>
            <p:cNvPr id="37" name="Group 36">
              <a:extLst>
                <a:ext uri="{FF2B5EF4-FFF2-40B4-BE49-F238E27FC236}">
                  <a16:creationId xmlns:a16="http://schemas.microsoft.com/office/drawing/2014/main" id="{D4AA54B7-900A-40EA-9A7E-B5923149F67F}"/>
                </a:ext>
              </a:extLst>
            </p:cNvPr>
            <p:cNvGrpSpPr/>
            <p:nvPr/>
          </p:nvGrpSpPr>
          <p:grpSpPr>
            <a:xfrm>
              <a:off x="7402560" y="2527553"/>
              <a:ext cx="350012" cy="276875"/>
              <a:chOff x="629049" y="3399674"/>
              <a:chExt cx="505618" cy="399966"/>
            </a:xfrm>
          </p:grpSpPr>
          <p:sp>
            <p:nvSpPr>
              <p:cNvPr id="17" name="Freeform 12">
                <a:extLst>
                  <a:ext uri="{FF2B5EF4-FFF2-40B4-BE49-F238E27FC236}">
                    <a16:creationId xmlns:a16="http://schemas.microsoft.com/office/drawing/2014/main" id="{5D6C4900-B6EB-4FD7-8B59-250CCF979A44}"/>
                  </a:ext>
                </a:extLst>
              </p:cNvPr>
              <p:cNvSpPr>
                <a:spLocks/>
              </p:cNvSpPr>
              <p:nvPr/>
            </p:nvSpPr>
            <p:spPr bwMode="auto">
              <a:xfrm>
                <a:off x="629049" y="3399674"/>
                <a:ext cx="505618" cy="399966"/>
              </a:xfrm>
              <a:custGeom>
                <a:avLst/>
                <a:gdLst>
                  <a:gd name="T0" fmla="*/ 172 w 187"/>
                  <a:gd name="T1" fmla="*/ 147 h 147"/>
                  <a:gd name="T2" fmla="*/ 15 w 187"/>
                  <a:gd name="T3" fmla="*/ 147 h 147"/>
                  <a:gd name="T4" fmla="*/ 0 w 187"/>
                  <a:gd name="T5" fmla="*/ 132 h 147"/>
                  <a:gd name="T6" fmla="*/ 0 w 187"/>
                  <a:gd name="T7" fmla="*/ 16 h 147"/>
                  <a:gd name="T8" fmla="*/ 15 w 187"/>
                  <a:gd name="T9" fmla="*/ 0 h 147"/>
                  <a:gd name="T10" fmla="*/ 172 w 187"/>
                  <a:gd name="T11" fmla="*/ 0 h 147"/>
                  <a:gd name="T12" fmla="*/ 187 w 187"/>
                  <a:gd name="T13" fmla="*/ 16 h 147"/>
                  <a:gd name="T14" fmla="*/ 187 w 187"/>
                  <a:gd name="T15" fmla="*/ 132 h 147"/>
                  <a:gd name="T16" fmla="*/ 172 w 187"/>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47">
                    <a:moveTo>
                      <a:pt x="172" y="147"/>
                    </a:moveTo>
                    <a:cubicBezTo>
                      <a:pt x="15" y="147"/>
                      <a:pt x="15" y="147"/>
                      <a:pt x="15" y="147"/>
                    </a:cubicBezTo>
                    <a:cubicBezTo>
                      <a:pt x="7" y="147"/>
                      <a:pt x="0" y="141"/>
                      <a:pt x="0" y="132"/>
                    </a:cubicBezTo>
                    <a:cubicBezTo>
                      <a:pt x="0" y="16"/>
                      <a:pt x="0" y="16"/>
                      <a:pt x="0" y="16"/>
                    </a:cubicBezTo>
                    <a:cubicBezTo>
                      <a:pt x="0" y="7"/>
                      <a:pt x="7" y="0"/>
                      <a:pt x="15" y="0"/>
                    </a:cubicBezTo>
                    <a:cubicBezTo>
                      <a:pt x="172" y="0"/>
                      <a:pt x="172" y="0"/>
                      <a:pt x="172" y="0"/>
                    </a:cubicBezTo>
                    <a:cubicBezTo>
                      <a:pt x="180" y="0"/>
                      <a:pt x="187" y="7"/>
                      <a:pt x="187" y="16"/>
                    </a:cubicBezTo>
                    <a:cubicBezTo>
                      <a:pt x="187" y="132"/>
                      <a:pt x="187" y="132"/>
                      <a:pt x="187" y="132"/>
                    </a:cubicBezTo>
                    <a:cubicBezTo>
                      <a:pt x="187" y="141"/>
                      <a:pt x="180" y="147"/>
                      <a:pt x="172" y="147"/>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9" name="Freeform 14">
                <a:extLst>
                  <a:ext uri="{FF2B5EF4-FFF2-40B4-BE49-F238E27FC236}">
                    <a16:creationId xmlns:a16="http://schemas.microsoft.com/office/drawing/2014/main" id="{9465030D-7B08-4324-990D-276A632FBB31}"/>
                  </a:ext>
                </a:extLst>
              </p:cNvPr>
              <p:cNvSpPr>
                <a:spLocks/>
              </p:cNvSpPr>
              <p:nvPr/>
            </p:nvSpPr>
            <p:spPr bwMode="auto">
              <a:xfrm>
                <a:off x="696913" y="3535363"/>
                <a:ext cx="374650" cy="107950"/>
              </a:xfrm>
              <a:custGeom>
                <a:avLst/>
                <a:gdLst>
                  <a:gd name="T0" fmla="*/ 0 w 236"/>
                  <a:gd name="T1" fmla="*/ 50 h 68"/>
                  <a:gd name="T2" fmla="*/ 73 w 236"/>
                  <a:gd name="T3" fmla="*/ 50 h 68"/>
                  <a:gd name="T4" fmla="*/ 82 w 236"/>
                  <a:gd name="T5" fmla="*/ 40 h 68"/>
                  <a:gd name="T6" fmla="*/ 96 w 236"/>
                  <a:gd name="T7" fmla="*/ 68 h 68"/>
                  <a:gd name="T8" fmla="*/ 123 w 236"/>
                  <a:gd name="T9" fmla="*/ 0 h 68"/>
                  <a:gd name="T10" fmla="*/ 145 w 236"/>
                  <a:gd name="T11" fmla="*/ 68 h 68"/>
                  <a:gd name="T12" fmla="*/ 166 w 236"/>
                  <a:gd name="T13" fmla="*/ 40 h 68"/>
                  <a:gd name="T14" fmla="*/ 177 w 236"/>
                  <a:gd name="T15" fmla="*/ 50 h 68"/>
                  <a:gd name="T16" fmla="*/ 236 w 236"/>
                  <a:gd name="T17"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0" y="50"/>
                    </a:moveTo>
                    <a:lnTo>
                      <a:pt x="73" y="50"/>
                    </a:lnTo>
                    <a:lnTo>
                      <a:pt x="82" y="40"/>
                    </a:lnTo>
                    <a:lnTo>
                      <a:pt x="96" y="68"/>
                    </a:lnTo>
                    <a:lnTo>
                      <a:pt x="123" y="0"/>
                    </a:lnTo>
                    <a:lnTo>
                      <a:pt x="145" y="68"/>
                    </a:lnTo>
                    <a:lnTo>
                      <a:pt x="166" y="40"/>
                    </a:lnTo>
                    <a:lnTo>
                      <a:pt x="177" y="50"/>
                    </a:lnTo>
                    <a:lnTo>
                      <a:pt x="236" y="50"/>
                    </a:ln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grpSp>
        <p:nvGrpSpPr>
          <p:cNvPr id="14" name="Group 13">
            <a:extLst>
              <a:ext uri="{FF2B5EF4-FFF2-40B4-BE49-F238E27FC236}">
                <a16:creationId xmlns:a16="http://schemas.microsoft.com/office/drawing/2014/main" id="{6D11389B-4514-48A9-90B2-EAD203125671}"/>
              </a:ext>
            </a:extLst>
          </p:cNvPr>
          <p:cNvGrpSpPr/>
          <p:nvPr/>
        </p:nvGrpSpPr>
        <p:grpSpPr>
          <a:xfrm>
            <a:off x="9768553" y="2030220"/>
            <a:ext cx="650530" cy="650530"/>
            <a:chOff x="9964433" y="2334204"/>
            <a:chExt cx="663574" cy="663574"/>
          </a:xfrm>
        </p:grpSpPr>
        <p:sp>
          <p:nvSpPr>
            <p:cNvPr id="13" name="Oval 12">
              <a:extLst>
                <a:ext uri="{FF2B5EF4-FFF2-40B4-BE49-F238E27FC236}">
                  <a16:creationId xmlns:a16="http://schemas.microsoft.com/office/drawing/2014/main" id="{A17B5E94-1806-40BF-B52C-648571C6E591}"/>
                </a:ext>
              </a:extLst>
            </p:cNvPr>
            <p:cNvSpPr/>
            <p:nvPr/>
          </p:nvSpPr>
          <p:spPr bwMode="auto">
            <a:xfrm rot="16200000">
              <a:off x="9964433" y="233420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grpSp>
          <p:nvGrpSpPr>
            <p:cNvPr id="51" name="Group 50">
              <a:extLst>
                <a:ext uri="{FF2B5EF4-FFF2-40B4-BE49-F238E27FC236}">
                  <a16:creationId xmlns:a16="http://schemas.microsoft.com/office/drawing/2014/main" id="{50BAC7A7-8CAA-49C5-8098-D6DA5CF9A281}"/>
                </a:ext>
              </a:extLst>
            </p:cNvPr>
            <p:cNvGrpSpPr/>
            <p:nvPr/>
          </p:nvGrpSpPr>
          <p:grpSpPr>
            <a:xfrm>
              <a:off x="10105421" y="2524823"/>
              <a:ext cx="381597" cy="282336"/>
              <a:chOff x="791765" y="3814239"/>
              <a:chExt cx="308968" cy="228600"/>
            </a:xfrm>
          </p:grpSpPr>
          <p:sp>
            <p:nvSpPr>
              <p:cNvPr id="44" name="Rectangle: Rounded Corners 43">
                <a:extLst>
                  <a:ext uri="{FF2B5EF4-FFF2-40B4-BE49-F238E27FC236}">
                    <a16:creationId xmlns:a16="http://schemas.microsoft.com/office/drawing/2014/main" id="{BBAA0A7E-5A80-4411-9049-63D9C1F5204D}"/>
                  </a:ext>
                </a:extLst>
              </p:cNvPr>
              <p:cNvSpPr/>
              <p:nvPr/>
            </p:nvSpPr>
            <p:spPr bwMode="auto">
              <a:xfrm>
                <a:off x="894755" y="3814239"/>
                <a:ext cx="205978" cy="152400"/>
              </a:xfrm>
              <a:prstGeom prst="roundRect">
                <a:avLst>
                  <a:gd name="adj" fmla="val 8724"/>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Rectangle: Rounded Corners 46">
                <a:extLst>
                  <a:ext uri="{FF2B5EF4-FFF2-40B4-BE49-F238E27FC236}">
                    <a16:creationId xmlns:a16="http://schemas.microsoft.com/office/drawing/2014/main" id="{D110A79B-AC85-42DD-ACE2-D64AF46AA43E}"/>
                  </a:ext>
                </a:extLst>
              </p:cNvPr>
              <p:cNvSpPr/>
              <p:nvPr/>
            </p:nvSpPr>
            <p:spPr bwMode="auto">
              <a:xfrm>
                <a:off x="791765" y="3890439"/>
                <a:ext cx="205978" cy="152400"/>
              </a:xfrm>
              <a:prstGeom prst="roundRect">
                <a:avLst>
                  <a:gd name="adj" fmla="val 8724"/>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18" name="Group 17">
            <a:extLst>
              <a:ext uri="{FF2B5EF4-FFF2-40B4-BE49-F238E27FC236}">
                <a16:creationId xmlns:a16="http://schemas.microsoft.com/office/drawing/2014/main" id="{1111FE9F-C538-4127-BD96-B49836A7BE4E}"/>
              </a:ext>
            </a:extLst>
          </p:cNvPr>
          <p:cNvGrpSpPr/>
          <p:nvPr/>
        </p:nvGrpSpPr>
        <p:grpSpPr>
          <a:xfrm>
            <a:off x="1772918" y="4075279"/>
            <a:ext cx="650530" cy="650530"/>
            <a:chOff x="1808468" y="4420270"/>
            <a:chExt cx="663574" cy="663574"/>
          </a:xfrm>
        </p:grpSpPr>
        <p:sp>
          <p:nvSpPr>
            <p:cNvPr id="32" name="Oval 31">
              <a:extLst>
                <a:ext uri="{FF2B5EF4-FFF2-40B4-BE49-F238E27FC236}">
                  <a16:creationId xmlns:a16="http://schemas.microsoft.com/office/drawing/2014/main" id="{F1F7C31C-7070-46DB-8F66-D92F2F8BB1C4}"/>
                </a:ext>
              </a:extLst>
            </p:cNvPr>
            <p:cNvSpPr/>
            <p:nvPr/>
          </p:nvSpPr>
          <p:spPr bwMode="auto">
            <a:xfrm rot="16200000">
              <a:off x="1808468" y="4420270"/>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grpSp>
          <p:nvGrpSpPr>
            <p:cNvPr id="60" name="Group 59">
              <a:extLst>
                <a:ext uri="{FF2B5EF4-FFF2-40B4-BE49-F238E27FC236}">
                  <a16:creationId xmlns:a16="http://schemas.microsoft.com/office/drawing/2014/main" id="{63E5FC84-07C2-4CF2-BF7C-603470124FB0}"/>
                </a:ext>
              </a:extLst>
            </p:cNvPr>
            <p:cNvGrpSpPr/>
            <p:nvPr/>
          </p:nvGrpSpPr>
          <p:grpSpPr>
            <a:xfrm>
              <a:off x="1991229" y="4600527"/>
              <a:ext cx="311675" cy="303058"/>
              <a:chOff x="3287713" y="3454400"/>
              <a:chExt cx="344488" cy="334963"/>
            </a:xfrm>
          </p:grpSpPr>
          <p:sp>
            <p:nvSpPr>
              <p:cNvPr id="61" name="Freeform 34">
                <a:extLst>
                  <a:ext uri="{FF2B5EF4-FFF2-40B4-BE49-F238E27FC236}">
                    <a16:creationId xmlns:a16="http://schemas.microsoft.com/office/drawing/2014/main" id="{DE79610B-7755-4F88-A717-9E31E4DFB606}"/>
                  </a:ext>
                </a:extLst>
              </p:cNvPr>
              <p:cNvSpPr>
                <a:spLocks/>
              </p:cNvSpPr>
              <p:nvPr/>
            </p:nvSpPr>
            <p:spPr bwMode="auto">
              <a:xfrm>
                <a:off x="3373438" y="3544888"/>
                <a:ext cx="158750" cy="158750"/>
              </a:xfrm>
              <a:custGeom>
                <a:avLst/>
                <a:gdLst>
                  <a:gd name="T0" fmla="*/ 100 w 100"/>
                  <a:gd name="T1" fmla="*/ 100 h 100"/>
                  <a:gd name="T2" fmla="*/ 100 w 100"/>
                  <a:gd name="T3" fmla="*/ 0 h 100"/>
                  <a:gd name="T4" fmla="*/ 0 w 100"/>
                  <a:gd name="T5" fmla="*/ 0 h 100"/>
                </a:gdLst>
                <a:ahLst/>
                <a:cxnLst>
                  <a:cxn ang="0">
                    <a:pos x="T0" y="T1"/>
                  </a:cxn>
                  <a:cxn ang="0">
                    <a:pos x="T2" y="T3"/>
                  </a:cxn>
                  <a:cxn ang="0">
                    <a:pos x="T4" y="T5"/>
                  </a:cxn>
                </a:cxnLst>
                <a:rect l="0" t="0" r="r" b="b"/>
                <a:pathLst>
                  <a:path w="100" h="100">
                    <a:moveTo>
                      <a:pt x="100" y="100"/>
                    </a:moveTo>
                    <a:lnTo>
                      <a:pt x="100" y="0"/>
                    </a:lnTo>
                    <a:lnTo>
                      <a:pt x="0" y="0"/>
                    </a:ln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2" name="Freeform 35">
                <a:extLst>
                  <a:ext uri="{FF2B5EF4-FFF2-40B4-BE49-F238E27FC236}">
                    <a16:creationId xmlns:a16="http://schemas.microsoft.com/office/drawing/2014/main" id="{8D02AC7E-292E-4C72-A98D-C8F86A41D903}"/>
                  </a:ext>
                </a:extLst>
              </p:cNvPr>
              <p:cNvSpPr>
                <a:spLocks/>
              </p:cNvSpPr>
              <p:nvPr/>
            </p:nvSpPr>
            <p:spPr bwMode="auto">
              <a:xfrm>
                <a:off x="3298826" y="3454400"/>
                <a:ext cx="333375" cy="325438"/>
              </a:xfrm>
              <a:custGeom>
                <a:avLst/>
                <a:gdLst>
                  <a:gd name="T0" fmla="*/ 28 w 116"/>
                  <a:gd name="T1" fmla="*/ 114 h 114"/>
                  <a:gd name="T2" fmla="*/ 111 w 116"/>
                  <a:gd name="T3" fmla="*/ 114 h 114"/>
                  <a:gd name="T4" fmla="*/ 116 w 116"/>
                  <a:gd name="T5" fmla="*/ 110 h 114"/>
                  <a:gd name="T6" fmla="*/ 116 w 116"/>
                  <a:gd name="T7" fmla="*/ 4 h 114"/>
                  <a:gd name="T8" fmla="*/ 111 w 116"/>
                  <a:gd name="T9" fmla="*/ 0 h 114"/>
                  <a:gd name="T10" fmla="*/ 5 w 116"/>
                  <a:gd name="T11" fmla="*/ 0 h 114"/>
                  <a:gd name="T12" fmla="*/ 0 w 116"/>
                  <a:gd name="T13" fmla="*/ 4 h 114"/>
                  <a:gd name="T14" fmla="*/ 0 w 116"/>
                  <a:gd name="T15" fmla="*/ 87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14">
                    <a:moveTo>
                      <a:pt x="28" y="114"/>
                    </a:moveTo>
                    <a:cubicBezTo>
                      <a:pt x="111" y="114"/>
                      <a:pt x="111" y="114"/>
                      <a:pt x="111" y="114"/>
                    </a:cubicBezTo>
                    <a:cubicBezTo>
                      <a:pt x="114" y="114"/>
                      <a:pt x="116" y="112"/>
                      <a:pt x="116" y="110"/>
                    </a:cubicBezTo>
                    <a:cubicBezTo>
                      <a:pt x="116" y="4"/>
                      <a:pt x="116" y="4"/>
                      <a:pt x="116" y="4"/>
                    </a:cubicBezTo>
                    <a:cubicBezTo>
                      <a:pt x="116" y="2"/>
                      <a:pt x="114" y="0"/>
                      <a:pt x="111" y="0"/>
                    </a:cubicBezTo>
                    <a:cubicBezTo>
                      <a:pt x="5" y="0"/>
                      <a:pt x="5" y="0"/>
                      <a:pt x="5" y="0"/>
                    </a:cubicBezTo>
                    <a:cubicBezTo>
                      <a:pt x="2" y="0"/>
                      <a:pt x="0" y="2"/>
                      <a:pt x="0" y="4"/>
                    </a:cubicBezTo>
                    <a:cubicBezTo>
                      <a:pt x="0" y="87"/>
                      <a:pt x="0" y="87"/>
                      <a:pt x="0" y="87"/>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3" name="Line 36">
                <a:extLst>
                  <a:ext uri="{FF2B5EF4-FFF2-40B4-BE49-F238E27FC236}">
                    <a16:creationId xmlns:a16="http://schemas.microsoft.com/office/drawing/2014/main" id="{27BEF296-6A20-4CD5-8198-09C3C26409F1}"/>
                  </a:ext>
                </a:extLst>
              </p:cNvPr>
              <p:cNvSpPr>
                <a:spLocks noChangeShapeType="1"/>
              </p:cNvSpPr>
              <p:nvPr/>
            </p:nvSpPr>
            <p:spPr bwMode="auto">
              <a:xfrm flipH="1">
                <a:off x="3287713" y="3544888"/>
                <a:ext cx="244475" cy="244475"/>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grpSp>
        <p:nvGrpSpPr>
          <p:cNvPr id="35" name="Group 34">
            <a:extLst>
              <a:ext uri="{FF2B5EF4-FFF2-40B4-BE49-F238E27FC236}">
                <a16:creationId xmlns:a16="http://schemas.microsoft.com/office/drawing/2014/main" id="{3B3E9A2E-2983-45DC-83FC-9E64C93397E3}"/>
              </a:ext>
            </a:extLst>
          </p:cNvPr>
          <p:cNvGrpSpPr/>
          <p:nvPr/>
        </p:nvGrpSpPr>
        <p:grpSpPr>
          <a:xfrm>
            <a:off x="4438130" y="4075279"/>
            <a:ext cx="650530" cy="650530"/>
            <a:chOff x="4527124" y="4420270"/>
            <a:chExt cx="663574" cy="663574"/>
          </a:xfrm>
        </p:grpSpPr>
        <p:sp>
          <p:nvSpPr>
            <p:cNvPr id="27" name="Oval 26">
              <a:extLst>
                <a:ext uri="{FF2B5EF4-FFF2-40B4-BE49-F238E27FC236}">
                  <a16:creationId xmlns:a16="http://schemas.microsoft.com/office/drawing/2014/main" id="{0D14117C-83E6-4B25-90C6-0F8DF14DB159}"/>
                </a:ext>
              </a:extLst>
            </p:cNvPr>
            <p:cNvSpPr/>
            <p:nvPr/>
          </p:nvSpPr>
          <p:spPr bwMode="auto">
            <a:xfrm rot="16200000">
              <a:off x="4527124" y="4420270"/>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grpSp>
          <p:nvGrpSpPr>
            <p:cNvPr id="78" name="Group 77">
              <a:extLst>
                <a:ext uri="{FF2B5EF4-FFF2-40B4-BE49-F238E27FC236}">
                  <a16:creationId xmlns:a16="http://schemas.microsoft.com/office/drawing/2014/main" id="{442B04EE-5040-4092-9324-AA011697FB0E}"/>
                </a:ext>
              </a:extLst>
            </p:cNvPr>
            <p:cNvGrpSpPr/>
            <p:nvPr/>
          </p:nvGrpSpPr>
          <p:grpSpPr>
            <a:xfrm>
              <a:off x="4662517" y="4590639"/>
              <a:ext cx="392768" cy="322891"/>
              <a:chOff x="5048251" y="6030913"/>
              <a:chExt cx="523875" cy="434976"/>
            </a:xfrm>
          </p:grpSpPr>
          <p:sp>
            <p:nvSpPr>
              <p:cNvPr id="65" name="Oval 18">
                <a:extLst>
                  <a:ext uri="{FF2B5EF4-FFF2-40B4-BE49-F238E27FC236}">
                    <a16:creationId xmlns:a16="http://schemas.microsoft.com/office/drawing/2014/main" id="{995BEDB4-28B8-4A83-835A-5031C85A04F7}"/>
                  </a:ext>
                </a:extLst>
              </p:cNvPr>
              <p:cNvSpPr>
                <a:spLocks noChangeArrowheads="1"/>
              </p:cNvSpPr>
              <p:nvPr/>
            </p:nvSpPr>
            <p:spPr bwMode="auto">
              <a:xfrm>
                <a:off x="5313363" y="6213476"/>
                <a:ext cx="76200" cy="73025"/>
              </a:xfrm>
              <a:prstGeom prst="ellips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6" name="Oval 19">
                <a:extLst>
                  <a:ext uri="{FF2B5EF4-FFF2-40B4-BE49-F238E27FC236}">
                    <a16:creationId xmlns:a16="http://schemas.microsoft.com/office/drawing/2014/main" id="{18DBFD95-F7A9-4238-8C9F-895F28ED64C8}"/>
                  </a:ext>
                </a:extLst>
              </p:cNvPr>
              <p:cNvSpPr>
                <a:spLocks noChangeArrowheads="1"/>
              </p:cNvSpPr>
              <p:nvPr/>
            </p:nvSpPr>
            <p:spPr bwMode="auto">
              <a:xfrm>
                <a:off x="5497513" y="6213476"/>
                <a:ext cx="74613" cy="73025"/>
              </a:xfrm>
              <a:prstGeom prst="ellips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7" name="Oval 20">
                <a:extLst>
                  <a:ext uri="{FF2B5EF4-FFF2-40B4-BE49-F238E27FC236}">
                    <a16:creationId xmlns:a16="http://schemas.microsoft.com/office/drawing/2014/main" id="{3946CBCF-524C-48F0-AEEF-16BB7BF7BCAB}"/>
                  </a:ext>
                </a:extLst>
              </p:cNvPr>
              <p:cNvSpPr>
                <a:spLocks noChangeArrowheads="1"/>
              </p:cNvSpPr>
              <p:nvPr/>
            </p:nvSpPr>
            <p:spPr bwMode="auto">
              <a:xfrm>
                <a:off x="5048251" y="6213476"/>
                <a:ext cx="74613" cy="73025"/>
              </a:xfrm>
              <a:prstGeom prst="ellips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8" name="Line 21">
                <a:extLst>
                  <a:ext uri="{FF2B5EF4-FFF2-40B4-BE49-F238E27FC236}">
                    <a16:creationId xmlns:a16="http://schemas.microsoft.com/office/drawing/2014/main" id="{FDE0A68D-FF6F-4B52-93D1-A6F4892EE49D}"/>
                  </a:ext>
                </a:extLst>
              </p:cNvPr>
              <p:cNvSpPr>
                <a:spLocks noChangeShapeType="1"/>
              </p:cNvSpPr>
              <p:nvPr/>
            </p:nvSpPr>
            <p:spPr bwMode="auto">
              <a:xfrm flipH="1">
                <a:off x="5389563" y="6249988"/>
                <a:ext cx="107950" cy="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9" name="Line 22">
                <a:extLst>
                  <a:ext uri="{FF2B5EF4-FFF2-40B4-BE49-F238E27FC236}">
                    <a16:creationId xmlns:a16="http://schemas.microsoft.com/office/drawing/2014/main" id="{2C8E0C91-4BB2-4007-B923-2D8EB0A0158B}"/>
                  </a:ext>
                </a:extLst>
              </p:cNvPr>
              <p:cNvSpPr>
                <a:spLocks noChangeShapeType="1"/>
              </p:cNvSpPr>
              <p:nvPr/>
            </p:nvSpPr>
            <p:spPr bwMode="auto">
              <a:xfrm flipH="1">
                <a:off x="5122863" y="6249988"/>
                <a:ext cx="190500" cy="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0" name="Freeform 23">
                <a:extLst>
                  <a:ext uri="{FF2B5EF4-FFF2-40B4-BE49-F238E27FC236}">
                    <a16:creationId xmlns:a16="http://schemas.microsoft.com/office/drawing/2014/main" id="{028889CD-603E-41CF-AD4C-23689C29E2EA}"/>
                  </a:ext>
                </a:extLst>
              </p:cNvPr>
              <p:cNvSpPr>
                <a:spLocks/>
              </p:cNvSpPr>
              <p:nvPr/>
            </p:nvSpPr>
            <p:spPr bwMode="auto">
              <a:xfrm>
                <a:off x="5426076" y="6338888"/>
                <a:ext cx="85725" cy="87313"/>
              </a:xfrm>
              <a:custGeom>
                <a:avLst/>
                <a:gdLst>
                  <a:gd name="T0" fmla="*/ 4 w 30"/>
                  <a:gd name="T1" fmla="*/ 22 h 31"/>
                  <a:gd name="T2" fmla="*/ 8 w 30"/>
                  <a:gd name="T3" fmla="*/ 4 h 31"/>
                  <a:gd name="T4" fmla="*/ 27 w 30"/>
                  <a:gd name="T5" fmla="*/ 9 h 31"/>
                  <a:gd name="T6" fmla="*/ 22 w 30"/>
                  <a:gd name="T7" fmla="*/ 27 h 31"/>
                  <a:gd name="T8" fmla="*/ 4 w 30"/>
                  <a:gd name="T9" fmla="*/ 22 h 31"/>
                </a:gdLst>
                <a:ahLst/>
                <a:cxnLst>
                  <a:cxn ang="0">
                    <a:pos x="T0" y="T1"/>
                  </a:cxn>
                  <a:cxn ang="0">
                    <a:pos x="T2" y="T3"/>
                  </a:cxn>
                  <a:cxn ang="0">
                    <a:pos x="T4" y="T5"/>
                  </a:cxn>
                  <a:cxn ang="0">
                    <a:pos x="T6" y="T7"/>
                  </a:cxn>
                  <a:cxn ang="0">
                    <a:pos x="T8" y="T9"/>
                  </a:cxn>
                </a:cxnLst>
                <a:rect l="0" t="0" r="r" b="b"/>
                <a:pathLst>
                  <a:path w="30" h="31">
                    <a:moveTo>
                      <a:pt x="4" y="22"/>
                    </a:moveTo>
                    <a:cubicBezTo>
                      <a:pt x="0" y="16"/>
                      <a:pt x="2" y="8"/>
                      <a:pt x="8" y="4"/>
                    </a:cubicBezTo>
                    <a:cubicBezTo>
                      <a:pt x="15" y="0"/>
                      <a:pt x="23" y="2"/>
                      <a:pt x="27" y="9"/>
                    </a:cubicBezTo>
                    <a:cubicBezTo>
                      <a:pt x="30" y="15"/>
                      <a:pt x="28" y="23"/>
                      <a:pt x="22" y="27"/>
                    </a:cubicBezTo>
                    <a:cubicBezTo>
                      <a:pt x="16" y="31"/>
                      <a:pt x="8" y="29"/>
                      <a:pt x="4" y="22"/>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1" name="Freeform 24">
                <a:extLst>
                  <a:ext uri="{FF2B5EF4-FFF2-40B4-BE49-F238E27FC236}">
                    <a16:creationId xmlns:a16="http://schemas.microsoft.com/office/drawing/2014/main" id="{95833587-FBA6-4C57-A0DC-88662DFBA0DC}"/>
                  </a:ext>
                </a:extLst>
              </p:cNvPr>
              <p:cNvSpPr>
                <a:spLocks/>
              </p:cNvSpPr>
              <p:nvPr/>
            </p:nvSpPr>
            <p:spPr bwMode="auto">
              <a:xfrm>
                <a:off x="5162551" y="6381751"/>
                <a:ext cx="84138" cy="84138"/>
              </a:xfrm>
              <a:custGeom>
                <a:avLst/>
                <a:gdLst>
                  <a:gd name="T0" fmla="*/ 5 w 30"/>
                  <a:gd name="T1" fmla="*/ 6 h 30"/>
                  <a:gd name="T2" fmla="*/ 24 w 30"/>
                  <a:gd name="T3" fmla="*/ 5 h 30"/>
                  <a:gd name="T4" fmla="*/ 25 w 30"/>
                  <a:gd name="T5" fmla="*/ 24 h 30"/>
                  <a:gd name="T6" fmla="*/ 6 w 30"/>
                  <a:gd name="T7" fmla="*/ 25 h 30"/>
                  <a:gd name="T8" fmla="*/ 5 w 30"/>
                  <a:gd name="T9" fmla="*/ 6 h 30"/>
                </a:gdLst>
                <a:ahLst/>
                <a:cxnLst>
                  <a:cxn ang="0">
                    <a:pos x="T0" y="T1"/>
                  </a:cxn>
                  <a:cxn ang="0">
                    <a:pos x="T2" y="T3"/>
                  </a:cxn>
                  <a:cxn ang="0">
                    <a:pos x="T4" y="T5"/>
                  </a:cxn>
                  <a:cxn ang="0">
                    <a:pos x="T6" y="T7"/>
                  </a:cxn>
                  <a:cxn ang="0">
                    <a:pos x="T8" y="T9"/>
                  </a:cxn>
                </a:cxnLst>
                <a:rect l="0" t="0" r="r" b="b"/>
                <a:pathLst>
                  <a:path w="30" h="30">
                    <a:moveTo>
                      <a:pt x="5" y="6"/>
                    </a:moveTo>
                    <a:cubicBezTo>
                      <a:pt x="10" y="1"/>
                      <a:pt x="18" y="0"/>
                      <a:pt x="24" y="5"/>
                    </a:cubicBezTo>
                    <a:cubicBezTo>
                      <a:pt x="29" y="10"/>
                      <a:pt x="30" y="18"/>
                      <a:pt x="25" y="24"/>
                    </a:cubicBezTo>
                    <a:cubicBezTo>
                      <a:pt x="20" y="29"/>
                      <a:pt x="12" y="30"/>
                      <a:pt x="6" y="25"/>
                    </a:cubicBezTo>
                    <a:cubicBezTo>
                      <a:pt x="1" y="20"/>
                      <a:pt x="0" y="12"/>
                      <a:pt x="5" y="6"/>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2" name="Freeform 25">
                <a:extLst>
                  <a:ext uri="{FF2B5EF4-FFF2-40B4-BE49-F238E27FC236}">
                    <a16:creationId xmlns:a16="http://schemas.microsoft.com/office/drawing/2014/main" id="{0A8F1C76-2815-4AB8-8BE4-B1427C766B4B}"/>
                  </a:ext>
                </a:extLst>
              </p:cNvPr>
              <p:cNvSpPr>
                <a:spLocks/>
              </p:cNvSpPr>
              <p:nvPr/>
            </p:nvSpPr>
            <p:spPr bwMode="auto">
              <a:xfrm>
                <a:off x="5426076" y="6067426"/>
                <a:ext cx="85725" cy="82550"/>
              </a:xfrm>
              <a:custGeom>
                <a:avLst/>
                <a:gdLst>
                  <a:gd name="T0" fmla="*/ 5 w 30"/>
                  <a:gd name="T1" fmla="*/ 6 h 29"/>
                  <a:gd name="T2" fmla="*/ 24 w 30"/>
                  <a:gd name="T3" fmla="*/ 5 h 29"/>
                  <a:gd name="T4" fmla="*/ 25 w 30"/>
                  <a:gd name="T5" fmla="*/ 23 h 29"/>
                  <a:gd name="T6" fmla="*/ 7 w 30"/>
                  <a:gd name="T7" fmla="*/ 25 h 29"/>
                  <a:gd name="T8" fmla="*/ 5 w 30"/>
                  <a:gd name="T9" fmla="*/ 6 h 29"/>
                </a:gdLst>
                <a:ahLst/>
                <a:cxnLst>
                  <a:cxn ang="0">
                    <a:pos x="T0" y="T1"/>
                  </a:cxn>
                  <a:cxn ang="0">
                    <a:pos x="T2" y="T3"/>
                  </a:cxn>
                  <a:cxn ang="0">
                    <a:pos x="T4" y="T5"/>
                  </a:cxn>
                  <a:cxn ang="0">
                    <a:pos x="T6" y="T7"/>
                  </a:cxn>
                  <a:cxn ang="0">
                    <a:pos x="T8" y="T9"/>
                  </a:cxn>
                </a:cxnLst>
                <a:rect l="0" t="0" r="r" b="b"/>
                <a:pathLst>
                  <a:path w="30" h="29">
                    <a:moveTo>
                      <a:pt x="5" y="6"/>
                    </a:moveTo>
                    <a:cubicBezTo>
                      <a:pt x="10" y="0"/>
                      <a:pt x="18" y="0"/>
                      <a:pt x="24" y="5"/>
                    </a:cubicBezTo>
                    <a:cubicBezTo>
                      <a:pt x="29" y="9"/>
                      <a:pt x="30" y="18"/>
                      <a:pt x="25" y="23"/>
                    </a:cubicBezTo>
                    <a:cubicBezTo>
                      <a:pt x="21" y="29"/>
                      <a:pt x="12" y="29"/>
                      <a:pt x="7" y="25"/>
                    </a:cubicBezTo>
                    <a:cubicBezTo>
                      <a:pt x="1" y="20"/>
                      <a:pt x="0" y="12"/>
                      <a:pt x="5" y="6"/>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3" name="Line 26">
                <a:extLst>
                  <a:ext uri="{FF2B5EF4-FFF2-40B4-BE49-F238E27FC236}">
                    <a16:creationId xmlns:a16="http://schemas.microsoft.com/office/drawing/2014/main" id="{C308D3FE-2D15-405D-98C0-07D77BE38879}"/>
                  </a:ext>
                </a:extLst>
              </p:cNvPr>
              <p:cNvSpPr>
                <a:spLocks noChangeShapeType="1"/>
              </p:cNvSpPr>
              <p:nvPr/>
            </p:nvSpPr>
            <p:spPr bwMode="auto">
              <a:xfrm flipV="1">
                <a:off x="5230813" y="6281738"/>
                <a:ext cx="96838" cy="11430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4" name="Freeform 27">
                <a:extLst>
                  <a:ext uri="{FF2B5EF4-FFF2-40B4-BE49-F238E27FC236}">
                    <a16:creationId xmlns:a16="http://schemas.microsoft.com/office/drawing/2014/main" id="{0791D972-4C90-41F6-9D1A-275A7600D101}"/>
                  </a:ext>
                </a:extLst>
              </p:cNvPr>
              <p:cNvSpPr>
                <a:spLocks/>
              </p:cNvSpPr>
              <p:nvPr/>
            </p:nvSpPr>
            <p:spPr bwMode="auto">
              <a:xfrm>
                <a:off x="5162551" y="6030913"/>
                <a:ext cx="84138" cy="82550"/>
              </a:xfrm>
              <a:custGeom>
                <a:avLst/>
                <a:gdLst>
                  <a:gd name="T0" fmla="*/ 5 w 30"/>
                  <a:gd name="T1" fmla="*/ 23 h 29"/>
                  <a:gd name="T2" fmla="*/ 24 w 30"/>
                  <a:gd name="T3" fmla="*/ 25 h 29"/>
                  <a:gd name="T4" fmla="*/ 25 w 30"/>
                  <a:gd name="T5" fmla="*/ 6 h 29"/>
                  <a:gd name="T6" fmla="*/ 6 w 30"/>
                  <a:gd name="T7" fmla="*/ 4 h 29"/>
                  <a:gd name="T8" fmla="*/ 5 w 30"/>
                  <a:gd name="T9" fmla="*/ 23 h 29"/>
                </a:gdLst>
                <a:ahLst/>
                <a:cxnLst>
                  <a:cxn ang="0">
                    <a:pos x="T0" y="T1"/>
                  </a:cxn>
                  <a:cxn ang="0">
                    <a:pos x="T2" y="T3"/>
                  </a:cxn>
                  <a:cxn ang="0">
                    <a:pos x="T4" y="T5"/>
                  </a:cxn>
                  <a:cxn ang="0">
                    <a:pos x="T6" y="T7"/>
                  </a:cxn>
                  <a:cxn ang="0">
                    <a:pos x="T8" y="T9"/>
                  </a:cxn>
                </a:cxnLst>
                <a:rect l="0" t="0" r="r" b="b"/>
                <a:pathLst>
                  <a:path w="30" h="29">
                    <a:moveTo>
                      <a:pt x="5" y="23"/>
                    </a:moveTo>
                    <a:cubicBezTo>
                      <a:pt x="10" y="29"/>
                      <a:pt x="18" y="29"/>
                      <a:pt x="24" y="25"/>
                    </a:cubicBezTo>
                    <a:cubicBezTo>
                      <a:pt x="29" y="20"/>
                      <a:pt x="30" y="12"/>
                      <a:pt x="25" y="6"/>
                    </a:cubicBezTo>
                    <a:cubicBezTo>
                      <a:pt x="20" y="0"/>
                      <a:pt x="12" y="0"/>
                      <a:pt x="6" y="4"/>
                    </a:cubicBezTo>
                    <a:cubicBezTo>
                      <a:pt x="1" y="9"/>
                      <a:pt x="0" y="18"/>
                      <a:pt x="5" y="23"/>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5" name="Line 28">
                <a:extLst>
                  <a:ext uri="{FF2B5EF4-FFF2-40B4-BE49-F238E27FC236}">
                    <a16:creationId xmlns:a16="http://schemas.microsoft.com/office/drawing/2014/main" id="{421C6D16-7C87-46A2-83EE-CA1D85E1F5F3}"/>
                  </a:ext>
                </a:extLst>
              </p:cNvPr>
              <p:cNvSpPr>
                <a:spLocks noChangeShapeType="1"/>
              </p:cNvSpPr>
              <p:nvPr/>
            </p:nvSpPr>
            <p:spPr bwMode="auto">
              <a:xfrm>
                <a:off x="5381626" y="6278563"/>
                <a:ext cx="61913" cy="7620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6" name="Line 29">
                <a:extLst>
                  <a:ext uri="{FF2B5EF4-FFF2-40B4-BE49-F238E27FC236}">
                    <a16:creationId xmlns:a16="http://schemas.microsoft.com/office/drawing/2014/main" id="{07476225-6029-49B9-BC9F-AEF0E9960B63}"/>
                  </a:ext>
                </a:extLst>
              </p:cNvPr>
              <p:cNvSpPr>
                <a:spLocks noChangeShapeType="1"/>
              </p:cNvSpPr>
              <p:nvPr/>
            </p:nvSpPr>
            <p:spPr bwMode="auto">
              <a:xfrm>
                <a:off x="5230813" y="6102351"/>
                <a:ext cx="96838" cy="115888"/>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7" name="Line 30">
                <a:extLst>
                  <a:ext uri="{FF2B5EF4-FFF2-40B4-BE49-F238E27FC236}">
                    <a16:creationId xmlns:a16="http://schemas.microsoft.com/office/drawing/2014/main" id="{D4F5DF33-2BFC-4A47-8701-C959187421E2}"/>
                  </a:ext>
                </a:extLst>
              </p:cNvPr>
              <p:cNvSpPr>
                <a:spLocks noChangeShapeType="1"/>
              </p:cNvSpPr>
              <p:nvPr/>
            </p:nvSpPr>
            <p:spPr bwMode="auto">
              <a:xfrm flipV="1">
                <a:off x="5378451" y="6138863"/>
                <a:ext cx="68263" cy="79375"/>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grpSp>
        <p:nvGrpSpPr>
          <p:cNvPr id="36" name="Group 35">
            <a:extLst>
              <a:ext uri="{FF2B5EF4-FFF2-40B4-BE49-F238E27FC236}">
                <a16:creationId xmlns:a16="http://schemas.microsoft.com/office/drawing/2014/main" id="{A16049C4-3AC1-4FA5-886C-75B1AA58354D}"/>
              </a:ext>
            </a:extLst>
          </p:cNvPr>
          <p:cNvGrpSpPr/>
          <p:nvPr/>
        </p:nvGrpSpPr>
        <p:grpSpPr>
          <a:xfrm>
            <a:off x="7103342" y="4075279"/>
            <a:ext cx="650530" cy="650530"/>
            <a:chOff x="7245779" y="4420270"/>
            <a:chExt cx="663574" cy="663574"/>
          </a:xfrm>
        </p:grpSpPr>
        <p:sp>
          <p:nvSpPr>
            <p:cNvPr id="25" name="Oval 24">
              <a:extLst>
                <a:ext uri="{FF2B5EF4-FFF2-40B4-BE49-F238E27FC236}">
                  <a16:creationId xmlns:a16="http://schemas.microsoft.com/office/drawing/2014/main" id="{792E54F4-3F5B-451E-BE63-9A5E7D521E83}"/>
                </a:ext>
              </a:extLst>
            </p:cNvPr>
            <p:cNvSpPr/>
            <p:nvPr/>
          </p:nvSpPr>
          <p:spPr bwMode="auto">
            <a:xfrm rot="16200000">
              <a:off x="7245779" y="4420270"/>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grpSp>
          <p:nvGrpSpPr>
            <p:cNvPr id="85" name="Group 84">
              <a:extLst>
                <a:ext uri="{FF2B5EF4-FFF2-40B4-BE49-F238E27FC236}">
                  <a16:creationId xmlns:a16="http://schemas.microsoft.com/office/drawing/2014/main" id="{CC0149FE-FF67-4B99-90A0-61EC8BA7ACD0}"/>
                </a:ext>
              </a:extLst>
            </p:cNvPr>
            <p:cNvGrpSpPr/>
            <p:nvPr/>
          </p:nvGrpSpPr>
          <p:grpSpPr>
            <a:xfrm>
              <a:off x="7400015" y="4574506"/>
              <a:ext cx="355101" cy="355101"/>
              <a:chOff x="5775325" y="6122988"/>
              <a:chExt cx="436563" cy="436563"/>
            </a:xfrm>
          </p:grpSpPr>
          <p:sp>
            <p:nvSpPr>
              <p:cNvPr id="82" name="Freeform 34">
                <a:extLst>
                  <a:ext uri="{FF2B5EF4-FFF2-40B4-BE49-F238E27FC236}">
                    <a16:creationId xmlns:a16="http://schemas.microsoft.com/office/drawing/2014/main" id="{C6C65524-CC17-4A05-86D8-B8C09A145324}"/>
                  </a:ext>
                </a:extLst>
              </p:cNvPr>
              <p:cNvSpPr>
                <a:spLocks/>
              </p:cNvSpPr>
              <p:nvPr/>
            </p:nvSpPr>
            <p:spPr bwMode="auto">
              <a:xfrm>
                <a:off x="5775325" y="6122988"/>
                <a:ext cx="239713" cy="239713"/>
              </a:xfrm>
              <a:custGeom>
                <a:avLst/>
                <a:gdLst>
                  <a:gd name="T0" fmla="*/ 69 w 84"/>
                  <a:gd name="T1" fmla="*/ 69 h 84"/>
                  <a:gd name="T2" fmla="*/ 15 w 84"/>
                  <a:gd name="T3" fmla="*/ 69 h 84"/>
                  <a:gd name="T4" fmla="*/ 15 w 84"/>
                  <a:gd name="T5" fmla="*/ 15 h 84"/>
                  <a:gd name="T6" fmla="*/ 69 w 84"/>
                  <a:gd name="T7" fmla="*/ 15 h 84"/>
                  <a:gd name="T8" fmla="*/ 69 w 84"/>
                  <a:gd name="T9" fmla="*/ 69 h 84"/>
                </a:gdLst>
                <a:ahLst/>
                <a:cxnLst>
                  <a:cxn ang="0">
                    <a:pos x="T0" y="T1"/>
                  </a:cxn>
                  <a:cxn ang="0">
                    <a:pos x="T2" y="T3"/>
                  </a:cxn>
                  <a:cxn ang="0">
                    <a:pos x="T4" y="T5"/>
                  </a:cxn>
                  <a:cxn ang="0">
                    <a:pos x="T6" y="T7"/>
                  </a:cxn>
                  <a:cxn ang="0">
                    <a:pos x="T8" y="T9"/>
                  </a:cxn>
                </a:cxnLst>
                <a:rect l="0" t="0" r="r" b="b"/>
                <a:pathLst>
                  <a:path w="84" h="84">
                    <a:moveTo>
                      <a:pt x="69" y="69"/>
                    </a:moveTo>
                    <a:cubicBezTo>
                      <a:pt x="54" y="84"/>
                      <a:pt x="30" y="84"/>
                      <a:pt x="15" y="69"/>
                    </a:cubicBezTo>
                    <a:cubicBezTo>
                      <a:pt x="0" y="54"/>
                      <a:pt x="0" y="30"/>
                      <a:pt x="15" y="15"/>
                    </a:cubicBezTo>
                    <a:cubicBezTo>
                      <a:pt x="30" y="0"/>
                      <a:pt x="54" y="0"/>
                      <a:pt x="69" y="15"/>
                    </a:cubicBezTo>
                    <a:cubicBezTo>
                      <a:pt x="84" y="30"/>
                      <a:pt x="84" y="54"/>
                      <a:pt x="69" y="69"/>
                    </a:cubicBezTo>
                    <a:close/>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3" name="Freeform 35">
                <a:extLst>
                  <a:ext uri="{FF2B5EF4-FFF2-40B4-BE49-F238E27FC236}">
                    <a16:creationId xmlns:a16="http://schemas.microsoft.com/office/drawing/2014/main" id="{40C05945-CBDF-4C50-B465-D8BF53740756}"/>
                  </a:ext>
                </a:extLst>
              </p:cNvPr>
              <p:cNvSpPr>
                <a:spLocks/>
              </p:cNvSpPr>
              <p:nvPr/>
            </p:nvSpPr>
            <p:spPr bwMode="auto">
              <a:xfrm>
                <a:off x="5992813" y="6338888"/>
                <a:ext cx="219075" cy="220663"/>
              </a:xfrm>
              <a:custGeom>
                <a:avLst/>
                <a:gdLst>
                  <a:gd name="T0" fmla="*/ 4 w 77"/>
                  <a:gd name="T1" fmla="*/ 17 h 77"/>
                  <a:gd name="T2" fmla="*/ 59 w 77"/>
                  <a:gd name="T3" fmla="*/ 73 h 77"/>
                  <a:gd name="T4" fmla="*/ 73 w 77"/>
                  <a:gd name="T5" fmla="*/ 73 h 77"/>
                  <a:gd name="T6" fmla="*/ 73 w 77"/>
                  <a:gd name="T7" fmla="*/ 73 h 77"/>
                  <a:gd name="T8" fmla="*/ 73 w 77"/>
                  <a:gd name="T9" fmla="*/ 59 h 77"/>
                  <a:gd name="T10" fmla="*/ 17 w 77"/>
                  <a:gd name="T11" fmla="*/ 4 h 77"/>
                  <a:gd name="T12" fmla="*/ 4 w 77"/>
                  <a:gd name="T13" fmla="*/ 4 h 77"/>
                  <a:gd name="T14" fmla="*/ 4 w 77"/>
                  <a:gd name="T15" fmla="*/ 4 h 77"/>
                  <a:gd name="T16" fmla="*/ 4 w 77"/>
                  <a:gd name="T1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77">
                    <a:moveTo>
                      <a:pt x="4" y="17"/>
                    </a:moveTo>
                    <a:cubicBezTo>
                      <a:pt x="59" y="73"/>
                      <a:pt x="59" y="73"/>
                      <a:pt x="59" y="73"/>
                    </a:cubicBezTo>
                    <a:cubicBezTo>
                      <a:pt x="63" y="77"/>
                      <a:pt x="69" y="77"/>
                      <a:pt x="73" y="73"/>
                    </a:cubicBezTo>
                    <a:cubicBezTo>
                      <a:pt x="73" y="73"/>
                      <a:pt x="73" y="73"/>
                      <a:pt x="73" y="73"/>
                    </a:cubicBezTo>
                    <a:cubicBezTo>
                      <a:pt x="77" y="69"/>
                      <a:pt x="77" y="63"/>
                      <a:pt x="73" y="59"/>
                    </a:cubicBezTo>
                    <a:cubicBezTo>
                      <a:pt x="17" y="4"/>
                      <a:pt x="17" y="4"/>
                      <a:pt x="17" y="4"/>
                    </a:cubicBezTo>
                    <a:cubicBezTo>
                      <a:pt x="14" y="0"/>
                      <a:pt x="7" y="0"/>
                      <a:pt x="4" y="4"/>
                    </a:cubicBezTo>
                    <a:cubicBezTo>
                      <a:pt x="4" y="4"/>
                      <a:pt x="4" y="4"/>
                      <a:pt x="4" y="4"/>
                    </a:cubicBezTo>
                    <a:cubicBezTo>
                      <a:pt x="0" y="7"/>
                      <a:pt x="0" y="14"/>
                      <a:pt x="4" y="17"/>
                    </a:cubicBezTo>
                    <a:close/>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4" name="Line 36">
                <a:extLst>
                  <a:ext uri="{FF2B5EF4-FFF2-40B4-BE49-F238E27FC236}">
                    <a16:creationId xmlns:a16="http://schemas.microsoft.com/office/drawing/2014/main" id="{51F0ADBE-E3F4-4AC9-8A9B-DE4B1E6FE75D}"/>
                  </a:ext>
                </a:extLst>
              </p:cNvPr>
              <p:cNvSpPr>
                <a:spLocks noChangeShapeType="1"/>
              </p:cNvSpPr>
              <p:nvPr/>
            </p:nvSpPr>
            <p:spPr bwMode="auto">
              <a:xfrm>
                <a:off x="5972175" y="6319838"/>
                <a:ext cx="31750" cy="31750"/>
              </a:xfrm>
              <a:prstGeom prst="line">
                <a:avLst/>
              </a:prstGeom>
              <a:noFill/>
              <a:ln w="2857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grpSp>
        <p:nvGrpSpPr>
          <p:cNvPr id="38" name="Group 37">
            <a:extLst>
              <a:ext uri="{FF2B5EF4-FFF2-40B4-BE49-F238E27FC236}">
                <a16:creationId xmlns:a16="http://schemas.microsoft.com/office/drawing/2014/main" id="{3D119E9C-1AF1-46B0-8658-2775B05B5BF8}"/>
              </a:ext>
            </a:extLst>
          </p:cNvPr>
          <p:cNvGrpSpPr/>
          <p:nvPr/>
        </p:nvGrpSpPr>
        <p:grpSpPr>
          <a:xfrm>
            <a:off x="9768553" y="4075279"/>
            <a:ext cx="650530" cy="650530"/>
            <a:chOff x="9964433" y="4420270"/>
            <a:chExt cx="663574" cy="663574"/>
          </a:xfrm>
        </p:grpSpPr>
        <p:sp>
          <p:nvSpPr>
            <p:cNvPr id="26" name="Oval 25">
              <a:extLst>
                <a:ext uri="{FF2B5EF4-FFF2-40B4-BE49-F238E27FC236}">
                  <a16:creationId xmlns:a16="http://schemas.microsoft.com/office/drawing/2014/main" id="{5C717866-FF71-4CD0-8F15-90840C259C0D}"/>
                </a:ext>
              </a:extLst>
            </p:cNvPr>
            <p:cNvSpPr/>
            <p:nvPr/>
          </p:nvSpPr>
          <p:spPr bwMode="auto">
            <a:xfrm rot="16200000">
              <a:off x="9964433" y="4420270"/>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grpSp>
          <p:nvGrpSpPr>
            <p:cNvPr id="95" name="Group 94">
              <a:extLst>
                <a:ext uri="{FF2B5EF4-FFF2-40B4-BE49-F238E27FC236}">
                  <a16:creationId xmlns:a16="http://schemas.microsoft.com/office/drawing/2014/main" id="{DCAB48A5-41DE-42DA-A46F-84B908D3225D}"/>
                </a:ext>
              </a:extLst>
            </p:cNvPr>
            <p:cNvGrpSpPr/>
            <p:nvPr/>
          </p:nvGrpSpPr>
          <p:grpSpPr>
            <a:xfrm>
              <a:off x="10109185" y="4604869"/>
              <a:ext cx="374079" cy="294377"/>
              <a:chOff x="6515100" y="6343650"/>
              <a:chExt cx="461963" cy="363537"/>
            </a:xfrm>
          </p:grpSpPr>
          <p:sp>
            <p:nvSpPr>
              <p:cNvPr id="89" name="Freeform 40">
                <a:extLst>
                  <a:ext uri="{FF2B5EF4-FFF2-40B4-BE49-F238E27FC236}">
                    <a16:creationId xmlns:a16="http://schemas.microsoft.com/office/drawing/2014/main" id="{82D27643-4334-475C-B880-1C41D2286159}"/>
                  </a:ext>
                </a:extLst>
              </p:cNvPr>
              <p:cNvSpPr>
                <a:spLocks/>
              </p:cNvSpPr>
              <p:nvPr/>
            </p:nvSpPr>
            <p:spPr bwMode="auto">
              <a:xfrm>
                <a:off x="6526213" y="6343650"/>
                <a:ext cx="450850" cy="363537"/>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0" name="Line 41">
                <a:extLst>
                  <a:ext uri="{FF2B5EF4-FFF2-40B4-BE49-F238E27FC236}">
                    <a16:creationId xmlns:a16="http://schemas.microsoft.com/office/drawing/2014/main" id="{C5DD7E38-7B79-45C9-B4AB-6A9567C61351}"/>
                  </a:ext>
                </a:extLst>
              </p:cNvPr>
              <p:cNvSpPr>
                <a:spLocks noChangeShapeType="1"/>
              </p:cNvSpPr>
              <p:nvPr/>
            </p:nvSpPr>
            <p:spPr bwMode="auto">
              <a:xfrm>
                <a:off x="6529388" y="6435725"/>
                <a:ext cx="447675" cy="0"/>
              </a:xfrm>
              <a:prstGeom prst="line">
                <a:avLst/>
              </a:prstGeom>
              <a:noFill/>
              <a:ln w="2857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4" name="Line 45">
                <a:extLst>
                  <a:ext uri="{FF2B5EF4-FFF2-40B4-BE49-F238E27FC236}">
                    <a16:creationId xmlns:a16="http://schemas.microsoft.com/office/drawing/2014/main" id="{28D1F195-DFEA-4EDA-AB4E-8F5C2AD6C53E}"/>
                  </a:ext>
                </a:extLst>
              </p:cNvPr>
              <p:cNvSpPr>
                <a:spLocks noChangeShapeType="1"/>
              </p:cNvSpPr>
              <p:nvPr/>
            </p:nvSpPr>
            <p:spPr bwMode="auto">
              <a:xfrm>
                <a:off x="6515100" y="6503988"/>
                <a:ext cx="0" cy="0"/>
              </a:xfrm>
              <a:prstGeom prst="line">
                <a:avLst/>
              </a:prstGeom>
              <a:noFill/>
              <a:ln w="2857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nvGrpSpPr>
            <p:cNvPr id="96" name="Group 95">
              <a:extLst>
                <a:ext uri="{FF2B5EF4-FFF2-40B4-BE49-F238E27FC236}">
                  <a16:creationId xmlns:a16="http://schemas.microsoft.com/office/drawing/2014/main" id="{BEE1A249-FB7D-427C-B9B6-728EB7AE300D}"/>
                </a:ext>
              </a:extLst>
            </p:cNvPr>
            <p:cNvGrpSpPr/>
            <p:nvPr/>
          </p:nvGrpSpPr>
          <p:grpSpPr>
            <a:xfrm flipV="1">
              <a:off x="10237557" y="4729950"/>
              <a:ext cx="117335" cy="109913"/>
              <a:chOff x="10860573" y="4995622"/>
              <a:chExt cx="119693" cy="151971"/>
            </a:xfrm>
          </p:grpSpPr>
          <p:sp>
            <p:nvSpPr>
              <p:cNvPr id="97" name="Line 7">
                <a:extLst>
                  <a:ext uri="{FF2B5EF4-FFF2-40B4-BE49-F238E27FC236}">
                    <a16:creationId xmlns:a16="http://schemas.microsoft.com/office/drawing/2014/main" id="{0EC21DE8-DDEE-4E16-9BEC-67803B7A8AE4}"/>
                  </a:ext>
                </a:extLst>
              </p:cNvPr>
              <p:cNvSpPr>
                <a:spLocks noChangeShapeType="1"/>
              </p:cNvSpPr>
              <p:nvPr/>
            </p:nvSpPr>
            <p:spPr bwMode="auto">
              <a:xfrm>
                <a:off x="10922437" y="4995622"/>
                <a:ext cx="0" cy="151971"/>
              </a:xfrm>
              <a:prstGeom prst="line">
                <a:avLst/>
              </a:prstGeom>
              <a:noFill/>
              <a:ln w="2857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8" name="Line 8">
                <a:extLst>
                  <a:ext uri="{FF2B5EF4-FFF2-40B4-BE49-F238E27FC236}">
                    <a16:creationId xmlns:a16="http://schemas.microsoft.com/office/drawing/2014/main" id="{26E340C5-6764-4F8B-8A1D-8B75A8281F73}"/>
                  </a:ext>
                </a:extLst>
              </p:cNvPr>
              <p:cNvSpPr>
                <a:spLocks noChangeShapeType="1"/>
              </p:cNvSpPr>
              <p:nvPr/>
            </p:nvSpPr>
            <p:spPr bwMode="auto">
              <a:xfrm>
                <a:off x="10860573" y="5089763"/>
                <a:ext cx="61864" cy="57830"/>
              </a:xfrm>
              <a:prstGeom prst="line">
                <a:avLst/>
              </a:prstGeom>
              <a:noFill/>
              <a:ln w="2857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9" name="Line 9">
                <a:extLst>
                  <a:ext uri="{FF2B5EF4-FFF2-40B4-BE49-F238E27FC236}">
                    <a16:creationId xmlns:a16="http://schemas.microsoft.com/office/drawing/2014/main" id="{92CD7234-50D8-4F09-ADE4-BE3A73F36DF3}"/>
                  </a:ext>
                </a:extLst>
              </p:cNvPr>
              <p:cNvSpPr>
                <a:spLocks noChangeShapeType="1"/>
              </p:cNvSpPr>
              <p:nvPr/>
            </p:nvSpPr>
            <p:spPr bwMode="auto">
              <a:xfrm flipH="1">
                <a:off x="10922437" y="5089763"/>
                <a:ext cx="57829" cy="57830"/>
              </a:xfrm>
              <a:prstGeom prst="line">
                <a:avLst/>
              </a:prstGeom>
              <a:noFill/>
              <a:ln w="2857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grpSp>
        <p:nvGrpSpPr>
          <p:cNvPr id="3" name="Group 2">
            <a:extLst>
              <a:ext uri="{FF2B5EF4-FFF2-40B4-BE49-F238E27FC236}">
                <a16:creationId xmlns:a16="http://schemas.microsoft.com/office/drawing/2014/main" id="{F571C4A2-1E64-42C8-96E8-B9971FCC912C}"/>
              </a:ext>
            </a:extLst>
          </p:cNvPr>
          <p:cNvGrpSpPr/>
          <p:nvPr/>
        </p:nvGrpSpPr>
        <p:grpSpPr>
          <a:xfrm>
            <a:off x="4438130" y="2030220"/>
            <a:ext cx="650530" cy="650530"/>
            <a:chOff x="4527124" y="2334204"/>
            <a:chExt cx="663574" cy="663574"/>
          </a:xfrm>
        </p:grpSpPr>
        <p:sp>
          <p:nvSpPr>
            <p:cNvPr id="15" name="Oval 14">
              <a:extLst>
                <a:ext uri="{FF2B5EF4-FFF2-40B4-BE49-F238E27FC236}">
                  <a16:creationId xmlns:a16="http://schemas.microsoft.com/office/drawing/2014/main" id="{E644952C-3770-482A-B6CF-0CB3C07D7DA4}"/>
                </a:ext>
              </a:extLst>
            </p:cNvPr>
            <p:cNvSpPr/>
            <p:nvPr/>
          </p:nvSpPr>
          <p:spPr bwMode="auto">
            <a:xfrm rot="16200000">
              <a:off x="4527124" y="233420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grpSp>
          <p:nvGrpSpPr>
            <p:cNvPr id="108" name="Group 107">
              <a:extLst>
                <a:ext uri="{FF2B5EF4-FFF2-40B4-BE49-F238E27FC236}">
                  <a16:creationId xmlns:a16="http://schemas.microsoft.com/office/drawing/2014/main" id="{B74A5924-FD6C-40C2-B7F0-9592C15A0635}"/>
                </a:ext>
              </a:extLst>
            </p:cNvPr>
            <p:cNvGrpSpPr/>
            <p:nvPr/>
          </p:nvGrpSpPr>
          <p:grpSpPr>
            <a:xfrm>
              <a:off x="4677196" y="2485020"/>
              <a:ext cx="363431" cy="361942"/>
              <a:chOff x="255588" y="3119438"/>
              <a:chExt cx="387350" cy="385763"/>
            </a:xfrm>
          </p:grpSpPr>
          <p:sp>
            <p:nvSpPr>
              <p:cNvPr id="103" name="Oval 49">
                <a:extLst>
                  <a:ext uri="{FF2B5EF4-FFF2-40B4-BE49-F238E27FC236}">
                    <a16:creationId xmlns:a16="http://schemas.microsoft.com/office/drawing/2014/main" id="{CBA9913B-C996-4ED4-AE22-6946FD06730B}"/>
                  </a:ext>
                </a:extLst>
              </p:cNvPr>
              <p:cNvSpPr>
                <a:spLocks noChangeArrowheads="1"/>
              </p:cNvSpPr>
              <p:nvPr/>
            </p:nvSpPr>
            <p:spPr bwMode="auto">
              <a:xfrm>
                <a:off x="255588" y="3119438"/>
                <a:ext cx="387350" cy="385763"/>
              </a:xfrm>
              <a:prstGeom prst="ellipse">
                <a:avLst/>
              </a:pr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4" name="Freeform 50">
                <a:extLst>
                  <a:ext uri="{FF2B5EF4-FFF2-40B4-BE49-F238E27FC236}">
                    <a16:creationId xmlns:a16="http://schemas.microsoft.com/office/drawing/2014/main" id="{C1ED9E15-E2C2-4A92-93CD-39AA2C7230F1}"/>
                  </a:ext>
                </a:extLst>
              </p:cNvPr>
              <p:cNvSpPr>
                <a:spLocks/>
              </p:cNvSpPr>
              <p:nvPr/>
            </p:nvSpPr>
            <p:spPr bwMode="auto">
              <a:xfrm>
                <a:off x="279400" y="3221038"/>
                <a:ext cx="265113" cy="258763"/>
              </a:xfrm>
              <a:custGeom>
                <a:avLst/>
                <a:gdLst>
                  <a:gd name="T0" fmla="*/ 93 w 93"/>
                  <a:gd name="T1" fmla="*/ 90 h 90"/>
                  <a:gd name="T2" fmla="*/ 86 w 93"/>
                  <a:gd name="T3" fmla="*/ 86 h 90"/>
                  <a:gd name="T4" fmla="*/ 86 w 93"/>
                  <a:gd name="T5" fmla="*/ 68 h 90"/>
                  <a:gd name="T6" fmla="*/ 87 w 93"/>
                  <a:gd name="T7" fmla="*/ 52 h 90"/>
                  <a:gd name="T8" fmla="*/ 82 w 93"/>
                  <a:gd name="T9" fmla="*/ 51 h 90"/>
                  <a:gd name="T10" fmla="*/ 72 w 93"/>
                  <a:gd name="T11" fmla="*/ 53 h 90"/>
                  <a:gd name="T12" fmla="*/ 61 w 93"/>
                  <a:gd name="T13" fmla="*/ 59 h 90"/>
                  <a:gd name="T14" fmla="*/ 55 w 93"/>
                  <a:gd name="T15" fmla="*/ 65 h 90"/>
                  <a:gd name="T16" fmla="*/ 47 w 93"/>
                  <a:gd name="T17" fmla="*/ 67 h 90"/>
                  <a:gd name="T18" fmla="*/ 37 w 93"/>
                  <a:gd name="T19" fmla="*/ 48 h 90"/>
                  <a:gd name="T20" fmla="*/ 38 w 93"/>
                  <a:gd name="T21" fmla="*/ 34 h 90"/>
                  <a:gd name="T22" fmla="*/ 38 w 93"/>
                  <a:gd name="T23" fmla="*/ 28 h 90"/>
                  <a:gd name="T24" fmla="*/ 33 w 93"/>
                  <a:gd name="T25" fmla="*/ 12 h 90"/>
                  <a:gd name="T26" fmla="*/ 33 w 93"/>
                  <a:gd name="T27" fmla="*/ 8 h 90"/>
                  <a:gd name="T28" fmla="*/ 5 w 93"/>
                  <a:gd name="T29" fmla="*/ 5 h 90"/>
                  <a:gd name="T30" fmla="*/ 0 w 93"/>
                  <a:gd name="T3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90">
                    <a:moveTo>
                      <a:pt x="93" y="90"/>
                    </a:moveTo>
                    <a:cubicBezTo>
                      <a:pt x="92" y="90"/>
                      <a:pt x="87" y="87"/>
                      <a:pt x="86" y="86"/>
                    </a:cubicBezTo>
                    <a:cubicBezTo>
                      <a:pt x="84" y="84"/>
                      <a:pt x="84" y="79"/>
                      <a:pt x="86" y="68"/>
                    </a:cubicBezTo>
                    <a:cubicBezTo>
                      <a:pt x="87" y="63"/>
                      <a:pt x="88" y="54"/>
                      <a:pt x="87" y="52"/>
                    </a:cubicBezTo>
                    <a:cubicBezTo>
                      <a:pt x="85" y="49"/>
                      <a:pt x="84" y="50"/>
                      <a:pt x="82" y="51"/>
                    </a:cubicBezTo>
                    <a:cubicBezTo>
                      <a:pt x="80" y="52"/>
                      <a:pt x="77" y="53"/>
                      <a:pt x="72" y="53"/>
                    </a:cubicBezTo>
                    <a:cubicBezTo>
                      <a:pt x="65" y="52"/>
                      <a:pt x="64" y="55"/>
                      <a:pt x="61" y="59"/>
                    </a:cubicBezTo>
                    <a:cubicBezTo>
                      <a:pt x="60" y="61"/>
                      <a:pt x="58" y="63"/>
                      <a:pt x="55" y="65"/>
                    </a:cubicBezTo>
                    <a:cubicBezTo>
                      <a:pt x="52" y="68"/>
                      <a:pt x="49" y="68"/>
                      <a:pt x="47" y="67"/>
                    </a:cubicBezTo>
                    <a:cubicBezTo>
                      <a:pt x="43" y="65"/>
                      <a:pt x="39" y="59"/>
                      <a:pt x="37" y="48"/>
                    </a:cubicBezTo>
                    <a:cubicBezTo>
                      <a:pt x="35" y="41"/>
                      <a:pt x="37" y="37"/>
                      <a:pt x="38" y="34"/>
                    </a:cubicBezTo>
                    <a:cubicBezTo>
                      <a:pt x="40" y="30"/>
                      <a:pt x="40" y="30"/>
                      <a:pt x="38" y="28"/>
                    </a:cubicBezTo>
                    <a:cubicBezTo>
                      <a:pt x="30" y="21"/>
                      <a:pt x="31" y="17"/>
                      <a:pt x="33" y="12"/>
                    </a:cubicBezTo>
                    <a:cubicBezTo>
                      <a:pt x="33" y="10"/>
                      <a:pt x="34" y="9"/>
                      <a:pt x="33" y="8"/>
                    </a:cubicBezTo>
                    <a:cubicBezTo>
                      <a:pt x="29" y="0"/>
                      <a:pt x="11" y="3"/>
                      <a:pt x="5" y="5"/>
                    </a:cubicBezTo>
                    <a:cubicBezTo>
                      <a:pt x="4" y="5"/>
                      <a:pt x="1" y="2"/>
                      <a:pt x="0" y="0"/>
                    </a:cubicBezTo>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5" name="Freeform 51">
                <a:extLst>
                  <a:ext uri="{FF2B5EF4-FFF2-40B4-BE49-F238E27FC236}">
                    <a16:creationId xmlns:a16="http://schemas.microsoft.com/office/drawing/2014/main" id="{C7B22FC3-159B-4A90-875E-BA438169149C}"/>
                  </a:ext>
                </a:extLst>
              </p:cNvPr>
              <p:cNvSpPr>
                <a:spLocks/>
              </p:cNvSpPr>
              <p:nvPr/>
            </p:nvSpPr>
            <p:spPr bwMode="auto">
              <a:xfrm>
                <a:off x="508000" y="3138488"/>
                <a:ext cx="106363" cy="114300"/>
              </a:xfrm>
              <a:custGeom>
                <a:avLst/>
                <a:gdLst>
                  <a:gd name="T0" fmla="*/ 37 w 37"/>
                  <a:gd name="T1" fmla="*/ 25 h 40"/>
                  <a:gd name="T2" fmla="*/ 26 w 37"/>
                  <a:gd name="T3" fmla="*/ 30 h 40"/>
                  <a:gd name="T4" fmla="*/ 20 w 37"/>
                  <a:gd name="T5" fmla="*/ 37 h 40"/>
                  <a:gd name="T6" fmla="*/ 12 w 37"/>
                  <a:gd name="T7" fmla="*/ 39 h 40"/>
                  <a:gd name="T8" fmla="*/ 1 w 37"/>
                  <a:gd name="T9" fmla="*/ 19 h 40"/>
                  <a:gd name="T10" fmla="*/ 3 w 37"/>
                  <a:gd name="T11" fmla="*/ 5 h 40"/>
                  <a:gd name="T12" fmla="*/ 3 w 37"/>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7" h="40">
                    <a:moveTo>
                      <a:pt x="37" y="25"/>
                    </a:moveTo>
                    <a:cubicBezTo>
                      <a:pt x="30" y="24"/>
                      <a:pt x="28" y="26"/>
                      <a:pt x="26" y="30"/>
                    </a:cubicBezTo>
                    <a:cubicBezTo>
                      <a:pt x="24" y="33"/>
                      <a:pt x="22" y="35"/>
                      <a:pt x="20" y="37"/>
                    </a:cubicBezTo>
                    <a:cubicBezTo>
                      <a:pt x="17" y="40"/>
                      <a:pt x="14" y="39"/>
                      <a:pt x="12" y="39"/>
                    </a:cubicBezTo>
                    <a:cubicBezTo>
                      <a:pt x="7" y="37"/>
                      <a:pt x="4" y="31"/>
                      <a:pt x="1" y="19"/>
                    </a:cubicBezTo>
                    <a:cubicBezTo>
                      <a:pt x="0" y="13"/>
                      <a:pt x="2" y="9"/>
                      <a:pt x="3" y="5"/>
                    </a:cubicBezTo>
                    <a:cubicBezTo>
                      <a:pt x="5" y="2"/>
                      <a:pt x="5" y="1"/>
                      <a:pt x="3" y="0"/>
                    </a:cubicBezTo>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sp>
        <p:nvSpPr>
          <p:cNvPr id="43" name="TextBox 42">
            <a:extLst>
              <a:ext uri="{FF2B5EF4-FFF2-40B4-BE49-F238E27FC236}">
                <a16:creationId xmlns:a16="http://schemas.microsoft.com/office/drawing/2014/main" id="{96CF8048-FAEF-48E9-917F-1C195AA54B55}"/>
              </a:ext>
            </a:extLst>
          </p:cNvPr>
          <p:cNvSpPr txBox="1"/>
          <p:nvPr/>
        </p:nvSpPr>
        <p:spPr>
          <a:xfrm>
            <a:off x="5638800" y="2974109"/>
            <a:ext cx="914400" cy="914400"/>
          </a:xfrm>
          <a:prstGeom prst="rect">
            <a:avLst/>
          </a:prstGeom>
          <a:noFill/>
        </p:spPr>
        <p:txBody>
          <a:bodyPr wrap="square" rtlCol="0">
            <a:spAutoFit/>
          </a:bodyPr>
          <a:lstStyle/>
          <a:p>
            <a:endParaRPr lang="en-US"/>
          </a:p>
        </p:txBody>
      </p:sp>
      <p:sp>
        <p:nvSpPr>
          <p:cNvPr id="45" name="TextBox 44">
            <a:extLst>
              <a:ext uri="{FF2B5EF4-FFF2-40B4-BE49-F238E27FC236}">
                <a16:creationId xmlns:a16="http://schemas.microsoft.com/office/drawing/2014/main" id="{B74A9D63-4B33-46F3-94FC-F6863690A8E9}"/>
              </a:ext>
            </a:extLst>
          </p:cNvPr>
          <p:cNvSpPr txBox="1"/>
          <p:nvPr/>
        </p:nvSpPr>
        <p:spPr>
          <a:xfrm>
            <a:off x="2700806" y="1105021"/>
            <a:ext cx="9798733" cy="369332"/>
          </a:xfrm>
          <a:prstGeom prst="rect">
            <a:avLst/>
          </a:prstGeom>
          <a:noFill/>
        </p:spPr>
        <p:txBody>
          <a:bodyPr wrap="square" rtlCol="0">
            <a:spAutoFit/>
          </a:bodyPr>
          <a:lstStyle/>
          <a:p>
            <a:r>
              <a:rPr lang="en-US"/>
              <a:t>Containers alone are awesome, but how do you </a:t>
            </a:r>
            <a:r>
              <a:rPr lang="en-US" b="1"/>
              <a:t>manage them at scale</a:t>
            </a:r>
            <a:r>
              <a:rPr lang="en-US"/>
              <a:t>?</a:t>
            </a:r>
          </a:p>
        </p:txBody>
      </p:sp>
    </p:spTree>
    <p:extLst>
      <p:ext uri="{BB962C8B-B14F-4D97-AF65-F5344CB8AC3E}">
        <p14:creationId xmlns:p14="http://schemas.microsoft.com/office/powerpoint/2010/main" val="325623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2AB38E-A84F-4340-953A-10A57AB7D019}"/>
              </a:ext>
            </a:extLst>
          </p:cNvPr>
          <p:cNvGrpSpPr/>
          <p:nvPr/>
        </p:nvGrpSpPr>
        <p:grpSpPr>
          <a:xfrm>
            <a:off x="2019153" y="5419375"/>
            <a:ext cx="8153696" cy="144024"/>
            <a:chOff x="2059640" y="4770807"/>
            <a:chExt cx="8317195" cy="146912"/>
          </a:xfrm>
        </p:grpSpPr>
        <p:cxnSp>
          <p:nvCxnSpPr>
            <p:cNvPr id="82" name="Straight Connector 81">
              <a:extLst>
                <a:ext uri="{FF2B5EF4-FFF2-40B4-BE49-F238E27FC236}">
                  <a16:creationId xmlns:a16="http://schemas.microsoft.com/office/drawing/2014/main" id="{DBF17C14-C573-496E-88FD-5D79A03E3C48}"/>
                </a:ext>
              </a:extLst>
            </p:cNvPr>
            <p:cNvCxnSpPr>
              <a:cxnSpLocks/>
            </p:cNvCxnSpPr>
            <p:nvPr/>
          </p:nvCxnSpPr>
          <p:spPr>
            <a:xfrm>
              <a:off x="2294683" y="4844263"/>
              <a:ext cx="2400253"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D478514A-6F2C-45EE-8FB5-0602D05AE148}"/>
                </a:ext>
              </a:extLst>
            </p:cNvPr>
            <p:cNvSpPr/>
            <p:nvPr/>
          </p:nvSpPr>
          <p:spPr bwMode="auto">
            <a:xfrm rot="16200000">
              <a:off x="2059640"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sp>
          <p:nvSpPr>
            <p:cNvPr id="80" name="Oval 79">
              <a:extLst>
                <a:ext uri="{FF2B5EF4-FFF2-40B4-BE49-F238E27FC236}">
                  <a16:creationId xmlns:a16="http://schemas.microsoft.com/office/drawing/2014/main" id="{160F294B-147F-423C-B1A6-FD840ABBE5C1}"/>
                </a:ext>
              </a:extLst>
            </p:cNvPr>
            <p:cNvSpPr/>
            <p:nvPr/>
          </p:nvSpPr>
          <p:spPr bwMode="auto">
            <a:xfrm rot="16200000">
              <a:off x="4783067"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sp>
          <p:nvSpPr>
            <p:cNvPr id="81" name="Oval 80">
              <a:extLst>
                <a:ext uri="{FF2B5EF4-FFF2-40B4-BE49-F238E27FC236}">
                  <a16:creationId xmlns:a16="http://schemas.microsoft.com/office/drawing/2014/main" id="{4D101180-6444-4381-8D8A-04962DDB4FE0}"/>
                </a:ext>
              </a:extLst>
            </p:cNvPr>
            <p:cNvSpPr/>
            <p:nvPr/>
          </p:nvSpPr>
          <p:spPr bwMode="auto">
            <a:xfrm rot="16200000">
              <a:off x="10229923"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sp>
          <p:nvSpPr>
            <p:cNvPr id="14" name="Oval 13">
              <a:extLst>
                <a:ext uri="{FF2B5EF4-FFF2-40B4-BE49-F238E27FC236}">
                  <a16:creationId xmlns:a16="http://schemas.microsoft.com/office/drawing/2014/main" id="{1BB26B60-224D-41C3-8EFF-740E8A492E30}"/>
                </a:ext>
              </a:extLst>
            </p:cNvPr>
            <p:cNvSpPr/>
            <p:nvPr/>
          </p:nvSpPr>
          <p:spPr bwMode="auto">
            <a:xfrm rot="16200000">
              <a:off x="7506494"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cxnSp>
          <p:nvCxnSpPr>
            <p:cNvPr id="17" name="Straight Connector 16">
              <a:extLst>
                <a:ext uri="{FF2B5EF4-FFF2-40B4-BE49-F238E27FC236}">
                  <a16:creationId xmlns:a16="http://schemas.microsoft.com/office/drawing/2014/main" id="{97ECDE0C-0C72-4C85-A8B9-E35B4C254181}"/>
                </a:ext>
              </a:extLst>
            </p:cNvPr>
            <p:cNvCxnSpPr>
              <a:cxnSpLocks/>
            </p:cNvCxnSpPr>
            <p:nvPr/>
          </p:nvCxnSpPr>
          <p:spPr>
            <a:xfrm>
              <a:off x="5018110" y="4844263"/>
              <a:ext cx="2400253"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689E3A-2A61-4401-A202-16FFC27D7981}"/>
                </a:ext>
              </a:extLst>
            </p:cNvPr>
            <p:cNvCxnSpPr>
              <a:cxnSpLocks/>
            </p:cNvCxnSpPr>
            <p:nvPr/>
          </p:nvCxnSpPr>
          <p:spPr>
            <a:xfrm>
              <a:off x="7741537" y="4844263"/>
              <a:ext cx="2400253"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DD65320-41B4-41F2-B077-579F6A2AADA5}"/>
              </a:ext>
            </a:extLst>
          </p:cNvPr>
          <p:cNvGrpSpPr/>
          <p:nvPr/>
        </p:nvGrpSpPr>
        <p:grpSpPr>
          <a:xfrm>
            <a:off x="874982" y="5540395"/>
            <a:ext cx="10283640" cy="1104319"/>
            <a:chOff x="892527" y="5220071"/>
            <a:chExt cx="10489848" cy="1126463"/>
          </a:xfrm>
        </p:grpSpPr>
        <p:sp>
          <p:nvSpPr>
            <p:cNvPr id="84" name="TextBox 83">
              <a:extLst>
                <a:ext uri="{FF2B5EF4-FFF2-40B4-BE49-F238E27FC236}">
                  <a16:creationId xmlns:a16="http://schemas.microsoft.com/office/drawing/2014/main" id="{EA38544F-1E11-4A73-9D1E-9EFD848A2A24}"/>
                </a:ext>
              </a:extLst>
            </p:cNvPr>
            <p:cNvSpPr txBox="1"/>
            <p:nvPr/>
          </p:nvSpPr>
          <p:spPr>
            <a:xfrm>
              <a:off x="892527" y="5220071"/>
              <a:ext cx="2481138" cy="1126462"/>
            </a:xfrm>
            <a:prstGeom prst="rect">
              <a:avLst/>
            </a:prstGeom>
            <a:noFill/>
          </p:spPr>
          <p:txBody>
            <a:bodyPr wrap="square" lIns="143428" tIns="143428" rIns="143428" bIns="143428" rtlCol="0" anchor="ctr">
              <a:spAutoFit/>
            </a:bodyPr>
            <a:lstStyle/>
            <a:p>
              <a:pPr algn="ctr" defTabSz="914367">
                <a:spcAft>
                  <a:spcPts val="588"/>
                </a:spcAft>
                <a:defRPr/>
              </a:pPr>
              <a:r>
                <a:rPr lang="en-US" sz="1765">
                  <a:solidFill>
                    <a:srgbClr val="505050"/>
                  </a:solidFill>
                  <a:latin typeface="Segoe UI"/>
                  <a:cs typeface="Segoe UI Semibold" panose="020B0702040204020203" pitchFamily="34" charset="0"/>
                </a:rPr>
                <a:t>Deploy your applications quickly and predictably</a:t>
              </a:r>
            </a:p>
          </p:txBody>
        </p:sp>
        <p:sp>
          <p:nvSpPr>
            <p:cNvPr id="19" name="TextBox 18">
              <a:extLst>
                <a:ext uri="{FF2B5EF4-FFF2-40B4-BE49-F238E27FC236}">
                  <a16:creationId xmlns:a16="http://schemas.microsoft.com/office/drawing/2014/main" id="{C3C171FE-C1C0-4476-9063-29D5A00748EE}"/>
                </a:ext>
              </a:extLst>
            </p:cNvPr>
            <p:cNvSpPr txBox="1"/>
            <p:nvPr/>
          </p:nvSpPr>
          <p:spPr>
            <a:xfrm>
              <a:off x="3878114" y="5220071"/>
              <a:ext cx="1956818" cy="1126462"/>
            </a:xfrm>
            <a:prstGeom prst="rect">
              <a:avLst/>
            </a:prstGeom>
            <a:noFill/>
          </p:spPr>
          <p:txBody>
            <a:bodyPr wrap="square" lIns="143428" tIns="143428" rIns="143428" bIns="143428" rtlCol="0" anchor="ctr">
              <a:spAutoFit/>
            </a:bodyPr>
            <a:lstStyle/>
            <a:p>
              <a:pPr algn="ctr" defTabSz="914367">
                <a:spcAft>
                  <a:spcPts val="588"/>
                </a:spcAft>
                <a:defRPr/>
              </a:pPr>
              <a:r>
                <a:rPr lang="en-US" sz="1765">
                  <a:solidFill>
                    <a:srgbClr val="505050"/>
                  </a:solidFill>
                  <a:latin typeface="Segoe UI"/>
                  <a:cs typeface="Segoe UI Semibold" panose="020B0702040204020203" pitchFamily="34" charset="0"/>
                </a:rPr>
                <a:t>Scale your applications on the fly</a:t>
              </a:r>
            </a:p>
          </p:txBody>
        </p:sp>
        <p:sp>
          <p:nvSpPr>
            <p:cNvPr id="20" name="TextBox 19">
              <a:extLst>
                <a:ext uri="{FF2B5EF4-FFF2-40B4-BE49-F238E27FC236}">
                  <a16:creationId xmlns:a16="http://schemas.microsoft.com/office/drawing/2014/main" id="{5FB808B3-89CC-4F16-9CCA-86C8DE0C8B6A}"/>
                </a:ext>
              </a:extLst>
            </p:cNvPr>
            <p:cNvSpPr txBox="1"/>
            <p:nvPr/>
          </p:nvSpPr>
          <p:spPr>
            <a:xfrm>
              <a:off x="6434998" y="5220072"/>
              <a:ext cx="2289902" cy="1126462"/>
            </a:xfrm>
            <a:prstGeom prst="rect">
              <a:avLst/>
            </a:prstGeom>
            <a:noFill/>
          </p:spPr>
          <p:txBody>
            <a:bodyPr wrap="square" lIns="143428" tIns="143428" rIns="143428" bIns="143428" rtlCol="0" anchor="ctr">
              <a:spAutoFit/>
            </a:bodyPr>
            <a:lstStyle/>
            <a:p>
              <a:pPr algn="ctr" defTabSz="914367">
                <a:spcAft>
                  <a:spcPts val="588"/>
                </a:spcAft>
                <a:defRPr/>
              </a:pPr>
              <a:r>
                <a:rPr lang="en-US" sz="1765">
                  <a:solidFill>
                    <a:srgbClr val="505050"/>
                  </a:solidFill>
                  <a:latin typeface="Segoe UI"/>
                  <a:cs typeface="Segoe UI Semibold" panose="020B0702040204020203" pitchFamily="34" charset="0"/>
                </a:rPr>
                <a:t>Roll out </a:t>
              </a:r>
              <a:br>
                <a:rPr lang="en-US" sz="1765">
                  <a:solidFill>
                    <a:srgbClr val="505050"/>
                  </a:solidFill>
                  <a:latin typeface="Segoe UI"/>
                  <a:cs typeface="Segoe UI Semibold" panose="020B0702040204020203" pitchFamily="34" charset="0"/>
                </a:rPr>
              </a:br>
              <a:r>
                <a:rPr lang="en-US" sz="1765">
                  <a:solidFill>
                    <a:srgbClr val="505050"/>
                  </a:solidFill>
                  <a:latin typeface="Segoe UI"/>
                  <a:cs typeface="Segoe UI Semibold" panose="020B0702040204020203" pitchFamily="34" charset="0"/>
                </a:rPr>
                <a:t>new features seamlessly</a:t>
              </a:r>
            </a:p>
          </p:txBody>
        </p:sp>
        <p:sp>
          <p:nvSpPr>
            <p:cNvPr id="21" name="TextBox 20">
              <a:extLst>
                <a:ext uri="{FF2B5EF4-FFF2-40B4-BE49-F238E27FC236}">
                  <a16:creationId xmlns:a16="http://schemas.microsoft.com/office/drawing/2014/main" id="{6353A574-95E6-480C-A8FE-09B97B1441E1}"/>
                </a:ext>
              </a:extLst>
            </p:cNvPr>
            <p:cNvSpPr txBox="1"/>
            <p:nvPr/>
          </p:nvSpPr>
          <p:spPr>
            <a:xfrm>
              <a:off x="9224383" y="5220071"/>
              <a:ext cx="2157992" cy="1126462"/>
            </a:xfrm>
            <a:prstGeom prst="rect">
              <a:avLst/>
            </a:prstGeom>
            <a:noFill/>
          </p:spPr>
          <p:txBody>
            <a:bodyPr wrap="square" lIns="143428" tIns="143428" rIns="143428" bIns="143428" rtlCol="0" anchor="ctr">
              <a:spAutoFit/>
            </a:bodyPr>
            <a:lstStyle/>
            <a:p>
              <a:pPr algn="ctr" defTabSz="914367">
                <a:spcAft>
                  <a:spcPts val="588"/>
                </a:spcAft>
                <a:defRPr/>
              </a:pPr>
              <a:r>
                <a:rPr lang="en-US" sz="1765">
                  <a:solidFill>
                    <a:srgbClr val="505050"/>
                  </a:solidFill>
                  <a:latin typeface="Segoe UI"/>
                  <a:cs typeface="Segoe UI Semibold" panose="020B0702040204020203" pitchFamily="34" charset="0"/>
                </a:rPr>
                <a:t>Limit hardware usage to required resources only</a:t>
              </a:r>
            </a:p>
          </p:txBody>
        </p:sp>
      </p:grpSp>
      <p:grpSp>
        <p:nvGrpSpPr>
          <p:cNvPr id="22" name="Group 21">
            <a:extLst>
              <a:ext uri="{FF2B5EF4-FFF2-40B4-BE49-F238E27FC236}">
                <a16:creationId xmlns:a16="http://schemas.microsoft.com/office/drawing/2014/main" id="{D859A39E-C7C3-4F9A-BC25-8F2AB62370BE}"/>
              </a:ext>
            </a:extLst>
          </p:cNvPr>
          <p:cNvGrpSpPr/>
          <p:nvPr/>
        </p:nvGrpSpPr>
        <p:grpSpPr>
          <a:xfrm>
            <a:off x="5385005" y="3483876"/>
            <a:ext cx="1506868" cy="1468774"/>
            <a:chOff x="5189536" y="1921279"/>
            <a:chExt cx="2057401" cy="2057401"/>
          </a:xfrm>
        </p:grpSpPr>
        <p:sp>
          <p:nvSpPr>
            <p:cNvPr id="23" name="Oval 22">
              <a:extLst>
                <a:ext uri="{FF2B5EF4-FFF2-40B4-BE49-F238E27FC236}">
                  <a16:creationId xmlns:a16="http://schemas.microsoft.com/office/drawing/2014/main" id="{ECC8E89F-DA90-40C5-9C01-A7BF6919A43C}"/>
                </a:ext>
              </a:extLst>
            </p:cNvPr>
            <p:cNvSpPr/>
            <p:nvPr/>
          </p:nvSpPr>
          <p:spPr bwMode="auto">
            <a:xfrm>
              <a:off x="5189536" y="1921279"/>
              <a:ext cx="2057401" cy="2057401"/>
            </a:xfrm>
            <a:prstGeom prst="ellipse">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6" name="Picture 25">
              <a:extLst>
                <a:ext uri="{FF2B5EF4-FFF2-40B4-BE49-F238E27FC236}">
                  <a16:creationId xmlns:a16="http://schemas.microsoft.com/office/drawing/2014/main" id="{8C2E732F-EEB5-48F1-82C0-57B0D6556821}"/>
                </a:ext>
              </a:extLst>
            </p:cNvPr>
            <p:cNvPicPr>
              <a:picLocks noChangeAspect="1"/>
            </p:cNvPicPr>
            <p:nvPr/>
          </p:nvPicPr>
          <p:blipFill>
            <a:blip r:embed="rId3"/>
            <a:stretch>
              <a:fillRect/>
            </a:stretch>
          </p:blipFill>
          <p:spPr>
            <a:xfrm>
              <a:off x="5563059" y="2294802"/>
              <a:ext cx="1310356" cy="1310356"/>
            </a:xfrm>
            <a:prstGeom prst="rect">
              <a:avLst/>
            </a:prstGeom>
          </p:spPr>
        </p:pic>
      </p:grpSp>
      <p:cxnSp>
        <p:nvCxnSpPr>
          <p:cNvPr id="27" name="Straight Connector 26">
            <a:extLst>
              <a:ext uri="{FF2B5EF4-FFF2-40B4-BE49-F238E27FC236}">
                <a16:creationId xmlns:a16="http://schemas.microsoft.com/office/drawing/2014/main" id="{99DB20B9-F0B9-44A5-A22B-4DED76781587}"/>
              </a:ext>
            </a:extLst>
          </p:cNvPr>
          <p:cNvCxnSpPr>
            <a:cxnSpLocks/>
          </p:cNvCxnSpPr>
          <p:nvPr/>
        </p:nvCxnSpPr>
        <p:spPr>
          <a:xfrm flipV="1">
            <a:off x="6138440" y="5006124"/>
            <a:ext cx="0" cy="384566"/>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63B410E-896E-413C-8184-00CBEE2BD7C4}"/>
              </a:ext>
            </a:extLst>
          </p:cNvPr>
          <p:cNvCxnSpPr>
            <a:cxnSpLocks/>
          </p:cNvCxnSpPr>
          <p:nvPr/>
        </p:nvCxnSpPr>
        <p:spPr>
          <a:xfrm flipV="1">
            <a:off x="6125665" y="3059000"/>
            <a:ext cx="0" cy="318154"/>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26181662-6F09-4B3C-A588-124A6E9DF5C1}"/>
              </a:ext>
            </a:extLst>
          </p:cNvPr>
          <p:cNvGrpSpPr/>
          <p:nvPr/>
        </p:nvGrpSpPr>
        <p:grpSpPr>
          <a:xfrm>
            <a:off x="2290144" y="2849620"/>
            <a:ext cx="7696590" cy="144024"/>
            <a:chOff x="2292775" y="4770807"/>
            <a:chExt cx="7850923" cy="146912"/>
          </a:xfrm>
        </p:grpSpPr>
        <p:sp>
          <p:nvSpPr>
            <p:cNvPr id="28" name="Oval 27">
              <a:extLst>
                <a:ext uri="{FF2B5EF4-FFF2-40B4-BE49-F238E27FC236}">
                  <a16:creationId xmlns:a16="http://schemas.microsoft.com/office/drawing/2014/main" id="{D1FAD7A5-57A6-4C5C-A9D8-141E7D249E9B}"/>
                </a:ext>
              </a:extLst>
            </p:cNvPr>
            <p:cNvSpPr/>
            <p:nvPr/>
          </p:nvSpPr>
          <p:spPr bwMode="auto">
            <a:xfrm rot="16200000">
              <a:off x="2292775"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sp>
          <p:nvSpPr>
            <p:cNvPr id="29" name="Oval 28">
              <a:extLst>
                <a:ext uri="{FF2B5EF4-FFF2-40B4-BE49-F238E27FC236}">
                  <a16:creationId xmlns:a16="http://schemas.microsoft.com/office/drawing/2014/main" id="{0D548EEE-96E2-4814-905A-BCB0FF65DA83}"/>
                </a:ext>
              </a:extLst>
            </p:cNvPr>
            <p:cNvSpPr/>
            <p:nvPr/>
          </p:nvSpPr>
          <p:spPr bwMode="auto">
            <a:xfrm rot="16200000">
              <a:off x="6144780"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sp>
          <p:nvSpPr>
            <p:cNvPr id="30" name="Oval 29">
              <a:extLst>
                <a:ext uri="{FF2B5EF4-FFF2-40B4-BE49-F238E27FC236}">
                  <a16:creationId xmlns:a16="http://schemas.microsoft.com/office/drawing/2014/main" id="{351196EE-FDE0-4CBA-9638-0149B808861A}"/>
                </a:ext>
              </a:extLst>
            </p:cNvPr>
            <p:cNvSpPr/>
            <p:nvPr/>
          </p:nvSpPr>
          <p:spPr bwMode="auto">
            <a:xfrm rot="16200000">
              <a:off x="9996786"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Light" charset="0"/>
              </a:endParaRPr>
            </a:p>
          </p:txBody>
        </p:sp>
        <p:cxnSp>
          <p:nvCxnSpPr>
            <p:cNvPr id="31" name="Straight Connector 30">
              <a:extLst>
                <a:ext uri="{FF2B5EF4-FFF2-40B4-BE49-F238E27FC236}">
                  <a16:creationId xmlns:a16="http://schemas.microsoft.com/office/drawing/2014/main" id="{7F59CF37-3055-4E82-AD89-96A2BB390178}"/>
                </a:ext>
              </a:extLst>
            </p:cNvPr>
            <p:cNvCxnSpPr>
              <a:cxnSpLocks/>
            </p:cNvCxnSpPr>
            <p:nvPr/>
          </p:nvCxnSpPr>
          <p:spPr>
            <a:xfrm>
              <a:off x="2607176" y="4844263"/>
              <a:ext cx="3370115"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B8A107-B77B-45A6-9CF0-6D98BCD76C7E}"/>
                </a:ext>
              </a:extLst>
            </p:cNvPr>
            <p:cNvCxnSpPr>
              <a:cxnSpLocks/>
            </p:cNvCxnSpPr>
            <p:nvPr/>
          </p:nvCxnSpPr>
          <p:spPr>
            <a:xfrm>
              <a:off x="6459181" y="4844263"/>
              <a:ext cx="3370115"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7B49CFF-C56F-4788-9F43-3633A11CBE1C}"/>
              </a:ext>
            </a:extLst>
          </p:cNvPr>
          <p:cNvGrpSpPr/>
          <p:nvPr/>
        </p:nvGrpSpPr>
        <p:grpSpPr>
          <a:xfrm>
            <a:off x="989929" y="1496273"/>
            <a:ext cx="10637141" cy="1179750"/>
            <a:chOff x="951037" y="5166472"/>
            <a:chExt cx="10850438" cy="1203406"/>
          </a:xfrm>
        </p:grpSpPr>
        <p:sp>
          <p:nvSpPr>
            <p:cNvPr id="34" name="TextBox 33">
              <a:extLst>
                <a:ext uri="{FF2B5EF4-FFF2-40B4-BE49-F238E27FC236}">
                  <a16:creationId xmlns:a16="http://schemas.microsoft.com/office/drawing/2014/main" id="{9F1427FB-CC0F-4A05-95CB-08CAA81190A8}"/>
                </a:ext>
              </a:extLst>
            </p:cNvPr>
            <p:cNvSpPr txBox="1"/>
            <p:nvPr/>
          </p:nvSpPr>
          <p:spPr>
            <a:xfrm>
              <a:off x="951037" y="5166472"/>
              <a:ext cx="2830388" cy="1203406"/>
            </a:xfrm>
            <a:prstGeom prst="rect">
              <a:avLst/>
            </a:prstGeom>
            <a:noFill/>
          </p:spPr>
          <p:txBody>
            <a:bodyPr wrap="square" lIns="143428" tIns="143428" rIns="143428" bIns="143428" rtlCol="0">
              <a:spAutoFit/>
            </a:bodyPr>
            <a:lstStyle/>
            <a:p>
              <a:pPr algn="ctr" defTabSz="914367">
                <a:spcAft>
                  <a:spcPts val="588"/>
                </a:spcAft>
                <a:defRPr/>
              </a:pPr>
              <a:r>
                <a:rPr lang="en-US" sz="1765">
                  <a:solidFill>
                    <a:srgbClr val="0072C6"/>
                  </a:solidFill>
                  <a:latin typeface="Segoe UI Semibold" panose="020B0702040204020203" pitchFamily="34" charset="0"/>
                  <a:cs typeface="Segoe UI Semibold" panose="020B0702040204020203" pitchFamily="34" charset="0"/>
                </a:rPr>
                <a:t>Portable</a:t>
              </a:r>
              <a:r>
                <a:rPr lang="en-US" sz="1765">
                  <a:solidFill>
                    <a:srgbClr val="505050"/>
                  </a:solidFill>
                  <a:latin typeface="Segoe UI Semibold" panose="020B0702040204020203" pitchFamily="34" charset="0"/>
                  <a:cs typeface="Segoe UI Semibold" panose="020B0702040204020203" pitchFamily="34" charset="0"/>
                </a:rPr>
                <a:t> </a:t>
              </a:r>
            </a:p>
            <a:p>
              <a:pPr algn="ctr" defTabSz="914367">
                <a:spcAft>
                  <a:spcPts val="588"/>
                </a:spcAft>
                <a:defRPr/>
              </a:pPr>
              <a:r>
                <a:rPr lang="en-US" sz="1765">
                  <a:solidFill>
                    <a:srgbClr val="505050"/>
                  </a:solidFill>
                  <a:latin typeface="Segoe UI"/>
                  <a:cs typeface="Segoe UI Semibold" panose="020B0702040204020203" pitchFamily="34" charset="0"/>
                </a:rPr>
                <a:t>Public, private, hybrid, multi-cloud</a:t>
              </a:r>
            </a:p>
          </p:txBody>
        </p:sp>
        <p:sp>
          <p:nvSpPr>
            <p:cNvPr id="35" name="TextBox 34">
              <a:extLst>
                <a:ext uri="{FF2B5EF4-FFF2-40B4-BE49-F238E27FC236}">
                  <a16:creationId xmlns:a16="http://schemas.microsoft.com/office/drawing/2014/main" id="{C8ECC5C9-7C17-4918-9A08-84862D0248BA}"/>
                </a:ext>
              </a:extLst>
            </p:cNvPr>
            <p:cNvSpPr txBox="1"/>
            <p:nvPr/>
          </p:nvSpPr>
          <p:spPr>
            <a:xfrm>
              <a:off x="4803042" y="5166472"/>
              <a:ext cx="2830388" cy="1203406"/>
            </a:xfrm>
            <a:prstGeom prst="rect">
              <a:avLst/>
            </a:prstGeom>
            <a:noFill/>
          </p:spPr>
          <p:txBody>
            <a:bodyPr wrap="square" lIns="143428" tIns="143428" rIns="143428" bIns="143428" rtlCol="0">
              <a:spAutoFit/>
            </a:bodyPr>
            <a:lstStyle/>
            <a:p>
              <a:pPr algn="ctr" defTabSz="914367">
                <a:spcAft>
                  <a:spcPts val="588"/>
                </a:spcAft>
                <a:defRPr/>
              </a:pPr>
              <a:r>
                <a:rPr lang="en-US" sz="1765">
                  <a:solidFill>
                    <a:srgbClr val="0072C6"/>
                  </a:solidFill>
                  <a:latin typeface="Segoe UI Semibold" panose="020B0702040204020203" pitchFamily="34" charset="0"/>
                  <a:cs typeface="Segoe UI Semibold" panose="020B0702040204020203" pitchFamily="34" charset="0"/>
                </a:rPr>
                <a:t>Extensible</a:t>
              </a:r>
              <a:r>
                <a:rPr lang="en-US" sz="1765">
                  <a:solidFill>
                    <a:srgbClr val="505050"/>
                  </a:solidFill>
                  <a:latin typeface="Segoe UI Semibold" panose="020B0702040204020203" pitchFamily="34" charset="0"/>
                  <a:cs typeface="Segoe UI Semibold" panose="020B0702040204020203" pitchFamily="34" charset="0"/>
                </a:rPr>
                <a:t> </a:t>
              </a:r>
            </a:p>
            <a:p>
              <a:pPr algn="ctr" defTabSz="914367">
                <a:spcAft>
                  <a:spcPts val="588"/>
                </a:spcAft>
                <a:defRPr/>
              </a:pPr>
              <a:r>
                <a:rPr lang="en-US" sz="1765">
                  <a:solidFill>
                    <a:srgbClr val="505050"/>
                  </a:solidFill>
                  <a:latin typeface="Segoe UI"/>
                  <a:cs typeface="Segoe UI Semibold" panose="020B0702040204020203" pitchFamily="34" charset="0"/>
                </a:rPr>
                <a:t>Modular, pluggable, </a:t>
              </a:r>
              <a:r>
                <a:rPr lang="en-US" sz="1765" err="1">
                  <a:solidFill>
                    <a:srgbClr val="505050"/>
                  </a:solidFill>
                  <a:latin typeface="Segoe UI"/>
                  <a:cs typeface="Segoe UI Semibold" panose="020B0702040204020203" pitchFamily="34" charset="0"/>
                </a:rPr>
                <a:t>hookable</a:t>
              </a:r>
              <a:r>
                <a:rPr lang="en-US" sz="1765">
                  <a:solidFill>
                    <a:srgbClr val="505050"/>
                  </a:solidFill>
                  <a:latin typeface="Segoe UI"/>
                  <a:cs typeface="Segoe UI Semibold" panose="020B0702040204020203" pitchFamily="34" charset="0"/>
                </a:rPr>
                <a:t>, composable</a:t>
              </a:r>
            </a:p>
          </p:txBody>
        </p:sp>
        <p:sp>
          <p:nvSpPr>
            <p:cNvPr id="36" name="TextBox 35">
              <a:extLst>
                <a:ext uri="{FF2B5EF4-FFF2-40B4-BE49-F238E27FC236}">
                  <a16:creationId xmlns:a16="http://schemas.microsoft.com/office/drawing/2014/main" id="{D42DF568-50E8-4B45-A054-A9B656D60882}"/>
                </a:ext>
              </a:extLst>
            </p:cNvPr>
            <p:cNvSpPr txBox="1"/>
            <p:nvPr/>
          </p:nvSpPr>
          <p:spPr>
            <a:xfrm>
              <a:off x="8339007" y="5166472"/>
              <a:ext cx="3462468" cy="1203406"/>
            </a:xfrm>
            <a:prstGeom prst="rect">
              <a:avLst/>
            </a:prstGeom>
            <a:noFill/>
          </p:spPr>
          <p:txBody>
            <a:bodyPr wrap="square" lIns="143428" tIns="143428" rIns="143428" bIns="143428" rtlCol="0">
              <a:spAutoFit/>
            </a:bodyPr>
            <a:lstStyle/>
            <a:p>
              <a:pPr algn="ctr" defTabSz="914367">
                <a:spcAft>
                  <a:spcPts val="588"/>
                </a:spcAft>
                <a:defRPr/>
              </a:pPr>
              <a:r>
                <a:rPr lang="en-US" sz="1765">
                  <a:solidFill>
                    <a:srgbClr val="0072C6"/>
                  </a:solidFill>
                  <a:latin typeface="Segoe UI Semibold" panose="020B0702040204020203" pitchFamily="34" charset="0"/>
                  <a:cs typeface="Segoe UI Semibold" panose="020B0702040204020203" pitchFamily="34" charset="0"/>
                </a:rPr>
                <a:t>Self-healing </a:t>
              </a:r>
            </a:p>
            <a:p>
              <a:pPr algn="ctr" defTabSz="914367">
                <a:spcAft>
                  <a:spcPts val="588"/>
                </a:spcAft>
                <a:defRPr/>
              </a:pPr>
              <a:r>
                <a:rPr lang="en-US" sz="1765">
                  <a:solidFill>
                    <a:srgbClr val="505050"/>
                  </a:solidFill>
                  <a:latin typeface="Segoe UI"/>
                  <a:cs typeface="Segoe UI Semibold" panose="020B0702040204020203" pitchFamily="34" charset="0"/>
                </a:rPr>
                <a:t>Auto-placement, auto-restart, auto-replication, auto-scaling</a:t>
              </a:r>
            </a:p>
          </p:txBody>
        </p:sp>
      </p:grpSp>
      <p:sp>
        <p:nvSpPr>
          <p:cNvPr id="37" name="Title 1">
            <a:extLst>
              <a:ext uri="{FF2B5EF4-FFF2-40B4-BE49-F238E27FC236}">
                <a16:creationId xmlns:a16="http://schemas.microsoft.com/office/drawing/2014/main" id="{1D534A79-BC68-40CA-BC82-0357DD1E98E9}"/>
              </a:ext>
            </a:extLst>
          </p:cNvPr>
          <p:cNvSpPr txBox="1">
            <a:spLocks/>
          </p:cNvSpPr>
          <p:nvPr/>
        </p:nvSpPr>
        <p:spPr>
          <a:xfrm>
            <a:off x="1" y="291515"/>
            <a:ext cx="12191999"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defRPr/>
            </a:pPr>
            <a:r>
              <a:rPr lang="en-US" sz="4313" spc="-100">
                <a:solidFill>
                  <a:srgbClr val="0072C6"/>
                </a:solidFill>
                <a:latin typeface="Segoe UI Semibold" panose="020B0702040204020203" pitchFamily="34" charset="0"/>
                <a:cs typeface="Segoe UI Semibold" panose="020B0702040204020203" pitchFamily="34" charset="0"/>
              </a:rPr>
              <a:t>Kubernetes</a:t>
            </a:r>
            <a:r>
              <a:rPr lang="en-US" sz="4313" spc="-100">
                <a:solidFill>
                  <a:srgbClr val="505050"/>
                </a:solidFill>
                <a:latin typeface="Segoe UI Light"/>
              </a:rPr>
              <a:t>: empowering you to do more</a:t>
            </a:r>
          </a:p>
        </p:txBody>
      </p:sp>
    </p:spTree>
    <p:extLst>
      <p:ext uri="{BB962C8B-B14F-4D97-AF65-F5344CB8AC3E}">
        <p14:creationId xmlns:p14="http://schemas.microsoft.com/office/powerpoint/2010/main" val="403409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EA2403-558F-4319-955B-77597EEAE793}"/>
              </a:ext>
            </a:extLst>
          </p:cNvPr>
          <p:cNvSpPr>
            <a:spLocks noGrp="1"/>
          </p:cNvSpPr>
          <p:nvPr>
            <p:ph type="title"/>
          </p:nvPr>
        </p:nvSpPr>
        <p:spPr>
          <a:xfrm>
            <a:off x="772885" y="668377"/>
            <a:ext cx="10515600" cy="1325563"/>
          </a:xfrm>
        </p:spPr>
        <p:txBody>
          <a:bodyPr>
            <a:normAutofit/>
          </a:bodyPr>
          <a:lstStyle/>
          <a:p>
            <a:r>
              <a:rPr lang="en-US"/>
              <a:t> Kubernetes project</a:t>
            </a:r>
          </a:p>
        </p:txBody>
      </p:sp>
      <p:sp>
        <p:nvSpPr>
          <p:cNvPr id="4" name="Content Placeholder 3">
            <a:extLst>
              <a:ext uri="{FF2B5EF4-FFF2-40B4-BE49-F238E27FC236}">
                <a16:creationId xmlns:a16="http://schemas.microsoft.com/office/drawing/2014/main" id="{D2A5ECC2-B664-4B4E-BAA7-730F6CC2229A}"/>
              </a:ext>
            </a:extLst>
          </p:cNvPr>
          <p:cNvSpPr>
            <a:spLocks noGrp="1"/>
          </p:cNvSpPr>
          <p:nvPr>
            <p:ph sz="half" idx="1"/>
          </p:nvPr>
        </p:nvSpPr>
        <p:spPr>
          <a:xfrm>
            <a:off x="838200" y="2177456"/>
            <a:ext cx="5097780" cy="3795748"/>
          </a:xfrm>
        </p:spPr>
        <p:txBody>
          <a:bodyPr>
            <a:normAutofit fontScale="92500" lnSpcReduction="10000"/>
          </a:bodyPr>
          <a:lstStyle/>
          <a:p>
            <a:r>
              <a:rPr lang="en-US" sz="2400"/>
              <a:t>Mature and stable open source project with large community (2k contributors), focused working groups and regular releases.</a:t>
            </a:r>
          </a:p>
          <a:p>
            <a:r>
              <a:rPr lang="en-US" sz="2400"/>
              <a:t>Has ecosystem of open source tools, extensions</a:t>
            </a:r>
          </a:p>
          <a:p>
            <a:r>
              <a:rPr lang="en-US" sz="2400"/>
              <a:t>Container orchestrator platform offered by all major cloud service providers</a:t>
            </a:r>
          </a:p>
          <a:p>
            <a:r>
              <a:rPr lang="en-US" sz="2400"/>
              <a:t>Extensible, non-opinionated – significant degree of flexibility or customization</a:t>
            </a:r>
          </a:p>
        </p:txBody>
      </p:sp>
      <p:sp>
        <p:nvSpPr>
          <p:cNvPr id="5" name="Content Placeholder 4">
            <a:extLst>
              <a:ext uri="{FF2B5EF4-FFF2-40B4-BE49-F238E27FC236}">
                <a16:creationId xmlns:a16="http://schemas.microsoft.com/office/drawing/2014/main" id="{8B6D817B-433C-403C-8B47-6C57A203DFE8}"/>
              </a:ext>
            </a:extLst>
          </p:cNvPr>
          <p:cNvSpPr>
            <a:spLocks noGrp="1"/>
          </p:cNvSpPr>
          <p:nvPr>
            <p:ph sz="half" idx="2"/>
          </p:nvPr>
        </p:nvSpPr>
        <p:spPr>
          <a:xfrm>
            <a:off x="6256020" y="2177456"/>
            <a:ext cx="5097780" cy="3795748"/>
          </a:xfrm>
        </p:spPr>
        <p:txBody>
          <a:bodyPr>
            <a:normAutofit fontScale="92500" lnSpcReduction="10000"/>
          </a:bodyPr>
          <a:lstStyle/>
          <a:p>
            <a:r>
              <a:rPr lang="en-US" sz="2400"/>
              <a:t>Proven, tested and robust platform</a:t>
            </a:r>
          </a:p>
          <a:p>
            <a:r>
              <a:rPr lang="en-US" sz="2400"/>
              <a:t>Significant "in-house" expertise – Azure Kubernetes Service team</a:t>
            </a:r>
          </a:p>
          <a:p>
            <a:r>
              <a:rPr lang="en-US" sz="2400"/>
              <a:t>"Run Anywhere“ – Abstracts away physical hosting details, allowing workloads to be relocated, scaled, and more.</a:t>
            </a:r>
          </a:p>
          <a:p>
            <a:r>
              <a:rPr lang="en-US" sz="2400"/>
              <a:t>Supports both Windows and Linux workloads</a:t>
            </a:r>
          </a:p>
          <a:p>
            <a:r>
              <a:rPr lang="en-US" sz="2400"/>
              <a:t>Windows Server team is committed to support K8s</a:t>
            </a:r>
          </a:p>
        </p:txBody>
      </p:sp>
      <p:pic>
        <p:nvPicPr>
          <p:cNvPr id="7" name="Picture 6">
            <a:extLst>
              <a:ext uri="{FF2B5EF4-FFF2-40B4-BE49-F238E27FC236}">
                <a16:creationId xmlns:a16="http://schemas.microsoft.com/office/drawing/2014/main" id="{1F74AA0F-E5CE-4354-91F1-AEBA4776C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736" y="811973"/>
            <a:ext cx="1276528" cy="1038370"/>
          </a:xfrm>
          <a:prstGeom prst="rect">
            <a:avLst/>
          </a:prstGeom>
        </p:spPr>
      </p:pic>
    </p:spTree>
    <p:extLst>
      <p:ext uri="{BB962C8B-B14F-4D97-AF65-F5344CB8AC3E}">
        <p14:creationId xmlns:p14="http://schemas.microsoft.com/office/powerpoint/2010/main" val="310660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AEAFFEA-4E62-43A9-AE5C-489ABAA1696F}"/>
              </a:ext>
            </a:extLst>
          </p:cNvPr>
          <p:cNvGrpSpPr/>
          <p:nvPr/>
        </p:nvGrpSpPr>
        <p:grpSpPr>
          <a:xfrm>
            <a:off x="8765093" y="1977817"/>
            <a:ext cx="2468880" cy="2468880"/>
            <a:chOff x="8765093" y="1977817"/>
            <a:chExt cx="2468880" cy="2468880"/>
          </a:xfrm>
        </p:grpSpPr>
        <p:sp>
          <p:nvSpPr>
            <p:cNvPr id="79" name="Rectangle: Rounded Corners 78">
              <a:extLst>
                <a:ext uri="{FF2B5EF4-FFF2-40B4-BE49-F238E27FC236}">
                  <a16:creationId xmlns:a16="http://schemas.microsoft.com/office/drawing/2014/main" id="{FA5A61D2-A879-4A07-9259-E38A1B23E594}"/>
                </a:ext>
              </a:extLst>
            </p:cNvPr>
            <p:cNvSpPr/>
            <p:nvPr/>
          </p:nvSpPr>
          <p:spPr bwMode="auto">
            <a:xfrm>
              <a:off x="8765093" y="1977817"/>
              <a:ext cx="2468880" cy="2468880"/>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5" name="Group 4">
              <a:extLst>
                <a:ext uri="{FF2B5EF4-FFF2-40B4-BE49-F238E27FC236}">
                  <a16:creationId xmlns:a16="http://schemas.microsoft.com/office/drawing/2014/main" id="{26E006BB-7303-4EBA-B068-93818B962E27}"/>
                </a:ext>
              </a:extLst>
            </p:cNvPr>
            <p:cNvGrpSpPr/>
            <p:nvPr/>
          </p:nvGrpSpPr>
          <p:grpSpPr>
            <a:xfrm>
              <a:off x="8993428" y="2197592"/>
              <a:ext cx="2012210" cy="1990003"/>
              <a:chOff x="8909291" y="2017575"/>
              <a:chExt cx="2012210" cy="1990003"/>
            </a:xfrm>
          </p:grpSpPr>
          <p:grpSp>
            <p:nvGrpSpPr>
              <p:cNvPr id="4" name="Group 3">
                <a:extLst>
                  <a:ext uri="{FF2B5EF4-FFF2-40B4-BE49-F238E27FC236}">
                    <a16:creationId xmlns:a16="http://schemas.microsoft.com/office/drawing/2014/main" id="{61B0993D-B39E-45A2-BA62-42AD2A632CB5}"/>
                  </a:ext>
                </a:extLst>
              </p:cNvPr>
              <p:cNvGrpSpPr/>
              <p:nvPr/>
            </p:nvGrpSpPr>
            <p:grpSpPr>
              <a:xfrm>
                <a:off x="8919965" y="2284216"/>
                <a:ext cx="1990863" cy="1723362"/>
                <a:chOff x="8954154" y="2284216"/>
                <a:chExt cx="1990863" cy="1723362"/>
              </a:xfrm>
            </p:grpSpPr>
            <p:grpSp>
              <p:nvGrpSpPr>
                <p:cNvPr id="80" name="Group 79">
                  <a:extLst>
                    <a:ext uri="{FF2B5EF4-FFF2-40B4-BE49-F238E27FC236}">
                      <a16:creationId xmlns:a16="http://schemas.microsoft.com/office/drawing/2014/main" id="{673AA2FB-A3A3-4147-BCF5-CEAFA57D4669}"/>
                    </a:ext>
                  </a:extLst>
                </p:cNvPr>
                <p:cNvGrpSpPr/>
                <p:nvPr/>
              </p:nvGrpSpPr>
              <p:grpSpPr>
                <a:xfrm>
                  <a:off x="8954154" y="2404118"/>
                  <a:ext cx="601487" cy="703174"/>
                  <a:chOff x="5225756" y="3078294"/>
                  <a:chExt cx="601487" cy="703174"/>
                </a:xfrm>
              </p:grpSpPr>
              <p:sp>
                <p:nvSpPr>
                  <p:cNvPr id="131" name="Title 1">
                    <a:extLst>
                      <a:ext uri="{FF2B5EF4-FFF2-40B4-BE49-F238E27FC236}">
                        <a16:creationId xmlns:a16="http://schemas.microsoft.com/office/drawing/2014/main" id="{9D5149C9-8F7C-4856-816C-28460488C3AF}"/>
                      </a:ext>
                    </a:extLst>
                  </p:cNvPr>
                  <p:cNvSpPr txBox="1">
                    <a:spLocks/>
                  </p:cNvSpPr>
                  <p:nvPr/>
                </p:nvSpPr>
                <p:spPr>
                  <a:xfrm>
                    <a:off x="5225756" y="3078294"/>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API server</a:t>
                    </a:r>
                  </a:p>
                </p:txBody>
              </p:sp>
              <p:sp>
                <p:nvSpPr>
                  <p:cNvPr id="132" name="Rectangle: Rounded Corners 131">
                    <a:extLst>
                      <a:ext uri="{FF2B5EF4-FFF2-40B4-BE49-F238E27FC236}">
                        <a16:creationId xmlns:a16="http://schemas.microsoft.com/office/drawing/2014/main" id="{8E2CB886-67F8-413E-844F-EB9BF2987DDD}"/>
                      </a:ext>
                    </a:extLst>
                  </p:cNvPr>
                  <p:cNvSpPr/>
                  <p:nvPr/>
                </p:nvSpPr>
                <p:spPr bwMode="auto">
                  <a:xfrm>
                    <a:off x="5259976" y="32478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55" name="plug" title="Icon of a power plug showing an A to B connection">
                    <a:extLst>
                      <a:ext uri="{FF2B5EF4-FFF2-40B4-BE49-F238E27FC236}">
                        <a16:creationId xmlns:a16="http://schemas.microsoft.com/office/drawing/2014/main" id="{FE74FBFF-FBED-4C6A-AEC5-718B28A9AB29}"/>
                      </a:ext>
                    </a:extLst>
                  </p:cNvPr>
                  <p:cNvSpPr>
                    <a:spLocks noChangeAspect="1" noEditPoints="1"/>
                  </p:cNvSpPr>
                  <p:nvPr/>
                </p:nvSpPr>
                <p:spPr bwMode="auto">
                  <a:xfrm>
                    <a:off x="5373193" y="3369100"/>
                    <a:ext cx="307154" cy="291146"/>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158" name="Group 157">
                  <a:extLst>
                    <a:ext uri="{FF2B5EF4-FFF2-40B4-BE49-F238E27FC236}">
                      <a16:creationId xmlns:a16="http://schemas.microsoft.com/office/drawing/2014/main" id="{1D7D971F-3261-4D0E-A4B3-1600B6E78752}"/>
                    </a:ext>
                  </a:extLst>
                </p:cNvPr>
                <p:cNvGrpSpPr/>
                <p:nvPr/>
              </p:nvGrpSpPr>
              <p:grpSpPr>
                <a:xfrm>
                  <a:off x="9648842" y="3181294"/>
                  <a:ext cx="601487" cy="826284"/>
                  <a:chOff x="5175257" y="3960674"/>
                  <a:chExt cx="601487" cy="826284"/>
                </a:xfrm>
              </p:grpSpPr>
              <p:sp>
                <p:nvSpPr>
                  <p:cNvPr id="159" name="Title 1">
                    <a:extLst>
                      <a:ext uri="{FF2B5EF4-FFF2-40B4-BE49-F238E27FC236}">
                        <a16:creationId xmlns:a16="http://schemas.microsoft.com/office/drawing/2014/main" id="{1033777A-FF27-448E-AB5C-C5278CB10422}"/>
                      </a:ext>
                    </a:extLst>
                  </p:cNvPr>
                  <p:cNvSpPr txBox="1">
                    <a:spLocks/>
                  </p:cNvSpPr>
                  <p:nvPr/>
                </p:nvSpPr>
                <p:spPr>
                  <a:xfrm>
                    <a:off x="5175257" y="3960674"/>
                    <a:ext cx="601487" cy="24622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Controller Manager</a:t>
                    </a:r>
                  </a:p>
                </p:txBody>
              </p:sp>
              <p:sp>
                <p:nvSpPr>
                  <p:cNvPr id="160" name="Rectangle: Rounded Corners 159">
                    <a:extLst>
                      <a:ext uri="{FF2B5EF4-FFF2-40B4-BE49-F238E27FC236}">
                        <a16:creationId xmlns:a16="http://schemas.microsoft.com/office/drawing/2014/main" id="{481680D9-7D98-430F-8B9D-35697B6ED90C}"/>
                      </a:ext>
                    </a:extLst>
                  </p:cNvPr>
                  <p:cNvSpPr/>
                  <p:nvPr/>
                </p:nvSpPr>
                <p:spPr bwMode="auto">
                  <a:xfrm>
                    <a:off x="5209477" y="425336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62" name="remote" title="Icon of a remote control">
                    <a:extLst>
                      <a:ext uri="{FF2B5EF4-FFF2-40B4-BE49-F238E27FC236}">
                        <a16:creationId xmlns:a16="http://schemas.microsoft.com/office/drawing/2014/main" id="{9B832F4F-20EB-42AC-AF25-6E7D8B752ADF}"/>
                      </a:ext>
                    </a:extLst>
                  </p:cNvPr>
                  <p:cNvSpPr>
                    <a:spLocks noChangeAspect="1" noEditPoints="1"/>
                  </p:cNvSpPr>
                  <p:nvPr/>
                </p:nvSpPr>
                <p:spPr bwMode="auto">
                  <a:xfrm>
                    <a:off x="5399859" y="4337283"/>
                    <a:ext cx="152825" cy="365760"/>
                  </a:xfrm>
                  <a:custGeom>
                    <a:avLst/>
                    <a:gdLst>
                      <a:gd name="T0" fmla="*/ 87 w 107"/>
                      <a:gd name="T1" fmla="*/ 188 h 261"/>
                      <a:gd name="T2" fmla="*/ 71 w 107"/>
                      <a:gd name="T3" fmla="*/ 261 h 261"/>
                      <a:gd name="T4" fmla="*/ 19 w 107"/>
                      <a:gd name="T5" fmla="*/ 245 h 261"/>
                      <a:gd name="T6" fmla="*/ 0 w 107"/>
                      <a:gd name="T7" fmla="*/ 110 h 261"/>
                      <a:gd name="T8" fmla="*/ 18 w 107"/>
                      <a:gd name="T9" fmla="*/ 0 h 261"/>
                      <a:gd name="T10" fmla="*/ 107 w 107"/>
                      <a:gd name="T11" fmla="*/ 18 h 261"/>
                      <a:gd name="T12" fmla="*/ 54 w 107"/>
                      <a:gd name="T13" fmla="*/ 35 h 261"/>
                      <a:gd name="T14" fmla="*/ 52 w 107"/>
                      <a:gd name="T15" fmla="*/ 36 h 261"/>
                      <a:gd name="T16" fmla="*/ 54 w 107"/>
                      <a:gd name="T17" fmla="*/ 35 h 261"/>
                      <a:gd name="T18" fmla="*/ 70 w 107"/>
                      <a:gd name="T19" fmla="*/ 52 h 261"/>
                      <a:gd name="T20" fmla="*/ 72 w 107"/>
                      <a:gd name="T21" fmla="*/ 54 h 261"/>
                      <a:gd name="T22" fmla="*/ 37 w 107"/>
                      <a:gd name="T23" fmla="*/ 52 h 261"/>
                      <a:gd name="T24" fmla="*/ 35 w 107"/>
                      <a:gd name="T25" fmla="*/ 54 h 261"/>
                      <a:gd name="T26" fmla="*/ 37 w 107"/>
                      <a:gd name="T27" fmla="*/ 52 h 261"/>
                      <a:gd name="T28" fmla="*/ 70 w 107"/>
                      <a:gd name="T29" fmla="*/ 86 h 261"/>
                      <a:gd name="T30" fmla="*/ 72 w 107"/>
                      <a:gd name="T31" fmla="*/ 88 h 261"/>
                      <a:gd name="T32" fmla="*/ 37 w 107"/>
                      <a:gd name="T33" fmla="*/ 86 h 261"/>
                      <a:gd name="T34" fmla="*/ 35 w 107"/>
                      <a:gd name="T35" fmla="*/ 88 h 261"/>
                      <a:gd name="T36" fmla="*/ 37 w 107"/>
                      <a:gd name="T37" fmla="*/ 86 h 261"/>
                      <a:gd name="T38" fmla="*/ 70 w 107"/>
                      <a:gd name="T39" fmla="*/ 121 h 261"/>
                      <a:gd name="T40" fmla="*/ 72 w 107"/>
                      <a:gd name="T41" fmla="*/ 123 h 261"/>
                      <a:gd name="T42" fmla="*/ 37 w 107"/>
                      <a:gd name="T43" fmla="*/ 121 h 261"/>
                      <a:gd name="T44" fmla="*/ 35 w 107"/>
                      <a:gd name="T45" fmla="*/ 123 h 261"/>
                      <a:gd name="T46" fmla="*/ 37 w 107"/>
                      <a:gd name="T47" fmla="*/ 121 h 261"/>
                      <a:gd name="T48" fmla="*/ 52 w 107"/>
                      <a:gd name="T49" fmla="*/ 69 h 261"/>
                      <a:gd name="T50" fmla="*/ 54 w 107"/>
                      <a:gd name="T51" fmla="*/ 71 h 261"/>
                      <a:gd name="T52" fmla="*/ 54 w 107"/>
                      <a:gd name="T53" fmla="*/ 156 h 261"/>
                      <a:gd name="T54" fmla="*/ 52 w 107"/>
                      <a:gd name="T55" fmla="*/ 158 h 261"/>
                      <a:gd name="T56" fmla="*/ 54 w 107"/>
                      <a:gd name="T57" fmla="*/ 156 h 261"/>
                      <a:gd name="T58" fmla="*/ 52 w 107"/>
                      <a:gd name="T59" fmla="*/ 191 h 261"/>
                      <a:gd name="T60" fmla="*/ 54 w 107"/>
                      <a:gd name="T61" fmla="*/ 192 h 261"/>
                      <a:gd name="T62" fmla="*/ 54 w 107"/>
                      <a:gd name="T63" fmla="*/ 226 h 261"/>
                      <a:gd name="T64" fmla="*/ 52 w 107"/>
                      <a:gd name="T65" fmla="*/ 227 h 261"/>
                      <a:gd name="T66" fmla="*/ 54 w 107"/>
                      <a:gd name="T67" fmla="*/ 22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261">
                        <a:moveTo>
                          <a:pt x="106" y="110"/>
                        </a:moveTo>
                        <a:cubicBezTo>
                          <a:pt x="87" y="188"/>
                          <a:pt x="87" y="188"/>
                          <a:pt x="87" y="188"/>
                        </a:cubicBezTo>
                        <a:cubicBezTo>
                          <a:pt x="87" y="245"/>
                          <a:pt x="87" y="245"/>
                          <a:pt x="87" y="245"/>
                        </a:cubicBezTo>
                        <a:cubicBezTo>
                          <a:pt x="87" y="254"/>
                          <a:pt x="80" y="261"/>
                          <a:pt x="71" y="261"/>
                        </a:cubicBezTo>
                        <a:cubicBezTo>
                          <a:pt x="35" y="261"/>
                          <a:pt x="35" y="261"/>
                          <a:pt x="35" y="261"/>
                        </a:cubicBezTo>
                        <a:cubicBezTo>
                          <a:pt x="26" y="261"/>
                          <a:pt x="19" y="254"/>
                          <a:pt x="19" y="245"/>
                        </a:cubicBezTo>
                        <a:cubicBezTo>
                          <a:pt x="19" y="188"/>
                          <a:pt x="19" y="188"/>
                          <a:pt x="19" y="188"/>
                        </a:cubicBezTo>
                        <a:cubicBezTo>
                          <a:pt x="0" y="110"/>
                          <a:pt x="0" y="110"/>
                          <a:pt x="0" y="110"/>
                        </a:cubicBezTo>
                        <a:cubicBezTo>
                          <a:pt x="0" y="18"/>
                          <a:pt x="0" y="18"/>
                          <a:pt x="0" y="18"/>
                        </a:cubicBezTo>
                        <a:cubicBezTo>
                          <a:pt x="0" y="8"/>
                          <a:pt x="8" y="0"/>
                          <a:pt x="18" y="0"/>
                        </a:cubicBezTo>
                        <a:cubicBezTo>
                          <a:pt x="89" y="0"/>
                          <a:pt x="89" y="0"/>
                          <a:pt x="89" y="0"/>
                        </a:cubicBezTo>
                        <a:cubicBezTo>
                          <a:pt x="99" y="0"/>
                          <a:pt x="107" y="8"/>
                          <a:pt x="107" y="18"/>
                        </a:cubicBezTo>
                        <a:lnTo>
                          <a:pt x="106" y="110"/>
                        </a:lnTo>
                        <a:close/>
                        <a:moveTo>
                          <a:pt x="54" y="35"/>
                        </a:moveTo>
                        <a:cubicBezTo>
                          <a:pt x="52" y="35"/>
                          <a:pt x="52" y="35"/>
                          <a:pt x="52" y="35"/>
                        </a:cubicBezTo>
                        <a:cubicBezTo>
                          <a:pt x="52" y="36"/>
                          <a:pt x="52" y="36"/>
                          <a:pt x="52" y="36"/>
                        </a:cubicBezTo>
                        <a:cubicBezTo>
                          <a:pt x="54" y="36"/>
                          <a:pt x="54" y="36"/>
                          <a:pt x="54" y="36"/>
                        </a:cubicBezTo>
                        <a:lnTo>
                          <a:pt x="54" y="35"/>
                        </a:lnTo>
                        <a:close/>
                        <a:moveTo>
                          <a:pt x="72" y="52"/>
                        </a:moveTo>
                        <a:cubicBezTo>
                          <a:pt x="70" y="52"/>
                          <a:pt x="70" y="52"/>
                          <a:pt x="70" y="52"/>
                        </a:cubicBezTo>
                        <a:cubicBezTo>
                          <a:pt x="70" y="54"/>
                          <a:pt x="70" y="54"/>
                          <a:pt x="70" y="54"/>
                        </a:cubicBezTo>
                        <a:cubicBezTo>
                          <a:pt x="72" y="54"/>
                          <a:pt x="72" y="54"/>
                          <a:pt x="72" y="54"/>
                        </a:cubicBezTo>
                        <a:lnTo>
                          <a:pt x="72" y="52"/>
                        </a:lnTo>
                        <a:close/>
                        <a:moveTo>
                          <a:pt x="37" y="52"/>
                        </a:moveTo>
                        <a:cubicBezTo>
                          <a:pt x="35" y="52"/>
                          <a:pt x="35" y="52"/>
                          <a:pt x="35" y="52"/>
                        </a:cubicBezTo>
                        <a:cubicBezTo>
                          <a:pt x="35" y="54"/>
                          <a:pt x="35" y="54"/>
                          <a:pt x="35" y="54"/>
                        </a:cubicBezTo>
                        <a:cubicBezTo>
                          <a:pt x="37" y="54"/>
                          <a:pt x="37" y="54"/>
                          <a:pt x="37" y="54"/>
                        </a:cubicBezTo>
                        <a:lnTo>
                          <a:pt x="37" y="52"/>
                        </a:lnTo>
                        <a:close/>
                        <a:moveTo>
                          <a:pt x="72" y="86"/>
                        </a:moveTo>
                        <a:cubicBezTo>
                          <a:pt x="70" y="86"/>
                          <a:pt x="70" y="86"/>
                          <a:pt x="70" y="86"/>
                        </a:cubicBezTo>
                        <a:cubicBezTo>
                          <a:pt x="70" y="88"/>
                          <a:pt x="70" y="88"/>
                          <a:pt x="70" y="88"/>
                        </a:cubicBezTo>
                        <a:cubicBezTo>
                          <a:pt x="72" y="88"/>
                          <a:pt x="72" y="88"/>
                          <a:pt x="72" y="88"/>
                        </a:cubicBezTo>
                        <a:lnTo>
                          <a:pt x="72" y="86"/>
                        </a:lnTo>
                        <a:close/>
                        <a:moveTo>
                          <a:pt x="37" y="86"/>
                        </a:moveTo>
                        <a:cubicBezTo>
                          <a:pt x="35" y="86"/>
                          <a:pt x="35" y="86"/>
                          <a:pt x="35" y="86"/>
                        </a:cubicBezTo>
                        <a:cubicBezTo>
                          <a:pt x="35" y="88"/>
                          <a:pt x="35" y="88"/>
                          <a:pt x="35" y="88"/>
                        </a:cubicBezTo>
                        <a:cubicBezTo>
                          <a:pt x="37" y="88"/>
                          <a:pt x="37" y="88"/>
                          <a:pt x="37" y="88"/>
                        </a:cubicBezTo>
                        <a:lnTo>
                          <a:pt x="37" y="86"/>
                        </a:lnTo>
                        <a:close/>
                        <a:moveTo>
                          <a:pt x="72" y="121"/>
                        </a:moveTo>
                        <a:cubicBezTo>
                          <a:pt x="70" y="121"/>
                          <a:pt x="70" y="121"/>
                          <a:pt x="70" y="121"/>
                        </a:cubicBezTo>
                        <a:cubicBezTo>
                          <a:pt x="70" y="123"/>
                          <a:pt x="70" y="123"/>
                          <a:pt x="70" y="123"/>
                        </a:cubicBezTo>
                        <a:cubicBezTo>
                          <a:pt x="72" y="123"/>
                          <a:pt x="72" y="123"/>
                          <a:pt x="72" y="123"/>
                        </a:cubicBezTo>
                        <a:lnTo>
                          <a:pt x="72" y="121"/>
                        </a:lnTo>
                        <a:close/>
                        <a:moveTo>
                          <a:pt x="37" y="121"/>
                        </a:moveTo>
                        <a:cubicBezTo>
                          <a:pt x="35" y="121"/>
                          <a:pt x="35" y="121"/>
                          <a:pt x="35" y="121"/>
                        </a:cubicBezTo>
                        <a:cubicBezTo>
                          <a:pt x="35" y="123"/>
                          <a:pt x="35" y="123"/>
                          <a:pt x="35" y="123"/>
                        </a:cubicBezTo>
                        <a:cubicBezTo>
                          <a:pt x="37" y="123"/>
                          <a:pt x="37" y="123"/>
                          <a:pt x="37" y="123"/>
                        </a:cubicBezTo>
                        <a:lnTo>
                          <a:pt x="37" y="121"/>
                        </a:lnTo>
                        <a:close/>
                        <a:moveTo>
                          <a:pt x="54" y="69"/>
                        </a:moveTo>
                        <a:cubicBezTo>
                          <a:pt x="52" y="69"/>
                          <a:pt x="52" y="69"/>
                          <a:pt x="52" y="69"/>
                        </a:cubicBezTo>
                        <a:cubicBezTo>
                          <a:pt x="52" y="71"/>
                          <a:pt x="52" y="71"/>
                          <a:pt x="52" y="71"/>
                        </a:cubicBezTo>
                        <a:cubicBezTo>
                          <a:pt x="54" y="71"/>
                          <a:pt x="54" y="71"/>
                          <a:pt x="54" y="71"/>
                        </a:cubicBezTo>
                        <a:lnTo>
                          <a:pt x="54" y="69"/>
                        </a:lnTo>
                        <a:close/>
                        <a:moveTo>
                          <a:pt x="54" y="156"/>
                        </a:moveTo>
                        <a:cubicBezTo>
                          <a:pt x="52" y="156"/>
                          <a:pt x="52" y="156"/>
                          <a:pt x="52" y="156"/>
                        </a:cubicBezTo>
                        <a:cubicBezTo>
                          <a:pt x="52" y="158"/>
                          <a:pt x="52" y="158"/>
                          <a:pt x="52" y="158"/>
                        </a:cubicBezTo>
                        <a:cubicBezTo>
                          <a:pt x="54" y="158"/>
                          <a:pt x="54" y="158"/>
                          <a:pt x="54" y="158"/>
                        </a:cubicBezTo>
                        <a:lnTo>
                          <a:pt x="54" y="156"/>
                        </a:lnTo>
                        <a:close/>
                        <a:moveTo>
                          <a:pt x="54" y="191"/>
                        </a:moveTo>
                        <a:cubicBezTo>
                          <a:pt x="52" y="191"/>
                          <a:pt x="52" y="191"/>
                          <a:pt x="52" y="191"/>
                        </a:cubicBezTo>
                        <a:cubicBezTo>
                          <a:pt x="52" y="192"/>
                          <a:pt x="52" y="192"/>
                          <a:pt x="52" y="192"/>
                        </a:cubicBezTo>
                        <a:cubicBezTo>
                          <a:pt x="54" y="192"/>
                          <a:pt x="54" y="192"/>
                          <a:pt x="54" y="192"/>
                        </a:cubicBezTo>
                        <a:lnTo>
                          <a:pt x="54" y="191"/>
                        </a:lnTo>
                        <a:close/>
                        <a:moveTo>
                          <a:pt x="54" y="226"/>
                        </a:moveTo>
                        <a:cubicBezTo>
                          <a:pt x="52" y="226"/>
                          <a:pt x="52" y="226"/>
                          <a:pt x="52" y="226"/>
                        </a:cubicBezTo>
                        <a:cubicBezTo>
                          <a:pt x="52" y="227"/>
                          <a:pt x="52" y="227"/>
                          <a:pt x="52" y="227"/>
                        </a:cubicBezTo>
                        <a:cubicBezTo>
                          <a:pt x="54" y="227"/>
                          <a:pt x="54" y="227"/>
                          <a:pt x="54" y="227"/>
                        </a:cubicBezTo>
                        <a:lnTo>
                          <a:pt x="54" y="226"/>
                        </a:ln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63" name="Group 162">
                  <a:extLst>
                    <a:ext uri="{FF2B5EF4-FFF2-40B4-BE49-F238E27FC236}">
                      <a16:creationId xmlns:a16="http://schemas.microsoft.com/office/drawing/2014/main" id="{6FD32895-A199-45C9-B009-AAFFEE05BD19}"/>
                    </a:ext>
                  </a:extLst>
                </p:cNvPr>
                <p:cNvGrpSpPr/>
                <p:nvPr/>
              </p:nvGrpSpPr>
              <p:grpSpPr>
                <a:xfrm>
                  <a:off x="8954154" y="3304404"/>
                  <a:ext cx="601487" cy="703174"/>
                  <a:chOff x="6300176" y="4082594"/>
                  <a:chExt cx="601487" cy="703174"/>
                </a:xfrm>
              </p:grpSpPr>
              <p:sp>
                <p:nvSpPr>
                  <p:cNvPr id="165" name="Title 1">
                    <a:extLst>
                      <a:ext uri="{FF2B5EF4-FFF2-40B4-BE49-F238E27FC236}">
                        <a16:creationId xmlns:a16="http://schemas.microsoft.com/office/drawing/2014/main" id="{A80DDDFA-0668-47AB-AB3F-1A78A7F05272}"/>
                      </a:ext>
                    </a:extLst>
                  </p:cNvPr>
                  <p:cNvSpPr txBox="1">
                    <a:spLocks/>
                  </p:cNvSpPr>
                  <p:nvPr/>
                </p:nvSpPr>
                <p:spPr>
                  <a:xfrm>
                    <a:off x="6300176" y="4082594"/>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Scheduler</a:t>
                    </a:r>
                  </a:p>
                </p:txBody>
              </p:sp>
              <p:sp>
                <p:nvSpPr>
                  <p:cNvPr id="168" name="Rectangle: Rounded Corners 167">
                    <a:extLst>
                      <a:ext uri="{FF2B5EF4-FFF2-40B4-BE49-F238E27FC236}">
                        <a16:creationId xmlns:a16="http://schemas.microsoft.com/office/drawing/2014/main" id="{7DF0149B-1730-4BC5-BE07-5BCF67A32693}"/>
                      </a:ext>
                    </a:extLst>
                  </p:cNvPr>
                  <p:cNvSpPr/>
                  <p:nvPr/>
                </p:nvSpPr>
                <p:spPr bwMode="auto">
                  <a:xfrm>
                    <a:off x="6334396" y="42521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69" name="Calendar" title="Icon of a calendar">
                    <a:extLst>
                      <a:ext uri="{FF2B5EF4-FFF2-40B4-BE49-F238E27FC236}">
                        <a16:creationId xmlns:a16="http://schemas.microsoft.com/office/drawing/2014/main" id="{9B718C9C-473A-4D7A-B1B8-A09DC767CD60}"/>
                      </a:ext>
                    </a:extLst>
                  </p:cNvPr>
                  <p:cNvSpPr>
                    <a:spLocks noChangeAspect="1" noEditPoints="1"/>
                  </p:cNvSpPr>
                  <p:nvPr/>
                </p:nvSpPr>
                <p:spPr bwMode="auto">
                  <a:xfrm>
                    <a:off x="6437177" y="4361816"/>
                    <a:ext cx="328027" cy="314314"/>
                  </a:xfrm>
                  <a:custGeom>
                    <a:avLst/>
                    <a:gdLst>
                      <a:gd name="T0" fmla="*/ 598 w 598"/>
                      <a:gd name="T1" fmla="*/ 573 h 573"/>
                      <a:gd name="T2" fmla="*/ 0 w 598"/>
                      <a:gd name="T3" fmla="*/ 59 h 573"/>
                      <a:gd name="T4" fmla="*/ 598 w 598"/>
                      <a:gd name="T5" fmla="*/ 341 h 573"/>
                      <a:gd name="T6" fmla="*/ 598 w 598"/>
                      <a:gd name="T7" fmla="*/ 176 h 573"/>
                      <a:gd name="T8" fmla="*/ 120 w 598"/>
                      <a:gd name="T9" fmla="*/ 121 h 573"/>
                      <a:gd name="T10" fmla="*/ 477 w 598"/>
                      <a:gd name="T11" fmla="*/ 121 h 573"/>
                      <a:gd name="T12" fmla="*/ 246 w 598"/>
                      <a:gd name="T13" fmla="*/ 252 h 573"/>
                      <a:gd name="T14" fmla="*/ 232 w 598"/>
                      <a:gd name="T15" fmla="*/ 266 h 573"/>
                      <a:gd name="T16" fmla="*/ 246 w 598"/>
                      <a:gd name="T17" fmla="*/ 259 h 573"/>
                      <a:gd name="T18" fmla="*/ 365 w 598"/>
                      <a:gd name="T19" fmla="*/ 252 h 573"/>
                      <a:gd name="T20" fmla="*/ 351 w 598"/>
                      <a:gd name="T21" fmla="*/ 266 h 573"/>
                      <a:gd name="T22" fmla="*/ 365 w 598"/>
                      <a:gd name="T23" fmla="*/ 257 h 573"/>
                      <a:gd name="T24" fmla="*/ 484 w 598"/>
                      <a:gd name="T25" fmla="*/ 252 h 573"/>
                      <a:gd name="T26" fmla="*/ 470 w 598"/>
                      <a:gd name="T27" fmla="*/ 266 h 573"/>
                      <a:gd name="T28" fmla="*/ 484 w 598"/>
                      <a:gd name="T29" fmla="*/ 259 h 573"/>
                      <a:gd name="T30" fmla="*/ 246 w 598"/>
                      <a:gd name="T31" fmla="*/ 332 h 573"/>
                      <a:gd name="T32" fmla="*/ 232 w 598"/>
                      <a:gd name="T33" fmla="*/ 344 h 573"/>
                      <a:gd name="T34" fmla="*/ 246 w 598"/>
                      <a:gd name="T35" fmla="*/ 339 h 573"/>
                      <a:gd name="T36" fmla="*/ 365 w 598"/>
                      <a:gd name="T37" fmla="*/ 332 h 573"/>
                      <a:gd name="T38" fmla="*/ 351 w 598"/>
                      <a:gd name="T39" fmla="*/ 344 h 573"/>
                      <a:gd name="T40" fmla="*/ 365 w 598"/>
                      <a:gd name="T41" fmla="*/ 337 h 573"/>
                      <a:gd name="T42" fmla="*/ 484 w 598"/>
                      <a:gd name="T43" fmla="*/ 332 h 573"/>
                      <a:gd name="T44" fmla="*/ 470 w 598"/>
                      <a:gd name="T45" fmla="*/ 344 h 573"/>
                      <a:gd name="T46" fmla="*/ 484 w 598"/>
                      <a:gd name="T47" fmla="*/ 339 h 573"/>
                      <a:gd name="T48" fmla="*/ 127 w 598"/>
                      <a:gd name="T49" fmla="*/ 332 h 573"/>
                      <a:gd name="T50" fmla="*/ 113 w 598"/>
                      <a:gd name="T51" fmla="*/ 344 h 573"/>
                      <a:gd name="T52" fmla="*/ 127 w 598"/>
                      <a:gd name="T53" fmla="*/ 337 h 573"/>
                      <a:gd name="T54" fmla="*/ 246 w 598"/>
                      <a:gd name="T55" fmla="*/ 410 h 573"/>
                      <a:gd name="T56" fmla="*/ 232 w 598"/>
                      <a:gd name="T57" fmla="*/ 424 h 573"/>
                      <a:gd name="T58" fmla="*/ 246 w 598"/>
                      <a:gd name="T59" fmla="*/ 417 h 573"/>
                      <a:gd name="T60" fmla="*/ 365 w 598"/>
                      <a:gd name="T61" fmla="*/ 410 h 573"/>
                      <a:gd name="T62" fmla="*/ 351 w 598"/>
                      <a:gd name="T63" fmla="*/ 424 h 573"/>
                      <a:gd name="T64" fmla="*/ 365 w 598"/>
                      <a:gd name="T65" fmla="*/ 417 h 573"/>
                      <a:gd name="T66" fmla="*/ 484 w 598"/>
                      <a:gd name="T67" fmla="*/ 410 h 573"/>
                      <a:gd name="T68" fmla="*/ 470 w 598"/>
                      <a:gd name="T69" fmla="*/ 424 h 573"/>
                      <a:gd name="T70" fmla="*/ 484 w 598"/>
                      <a:gd name="T71" fmla="*/ 417 h 573"/>
                      <a:gd name="T72" fmla="*/ 127 w 598"/>
                      <a:gd name="T73" fmla="*/ 410 h 573"/>
                      <a:gd name="T74" fmla="*/ 113 w 598"/>
                      <a:gd name="T75" fmla="*/ 424 h 573"/>
                      <a:gd name="T76" fmla="*/ 127 w 598"/>
                      <a:gd name="T77" fmla="*/ 417 h 573"/>
                      <a:gd name="T78" fmla="*/ 246 w 598"/>
                      <a:gd name="T79" fmla="*/ 490 h 573"/>
                      <a:gd name="T80" fmla="*/ 232 w 598"/>
                      <a:gd name="T81" fmla="*/ 504 h 573"/>
                      <a:gd name="T82" fmla="*/ 246 w 598"/>
                      <a:gd name="T83" fmla="*/ 497 h 573"/>
                      <a:gd name="T84" fmla="*/ 365 w 598"/>
                      <a:gd name="T85" fmla="*/ 490 h 573"/>
                      <a:gd name="T86" fmla="*/ 351 w 598"/>
                      <a:gd name="T87" fmla="*/ 504 h 573"/>
                      <a:gd name="T88" fmla="*/ 365 w 598"/>
                      <a:gd name="T89" fmla="*/ 497 h 573"/>
                      <a:gd name="T90" fmla="*/ 127 w 598"/>
                      <a:gd name="T91" fmla="*/ 490 h 573"/>
                      <a:gd name="T92" fmla="*/ 113 w 598"/>
                      <a:gd name="T93" fmla="*/ 504 h 573"/>
                      <a:gd name="T94" fmla="*/ 127 w 598"/>
                      <a:gd name="T95"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73">
                        <a:moveTo>
                          <a:pt x="598" y="341"/>
                        </a:moveTo>
                        <a:lnTo>
                          <a:pt x="598" y="573"/>
                        </a:lnTo>
                        <a:lnTo>
                          <a:pt x="0" y="573"/>
                        </a:lnTo>
                        <a:lnTo>
                          <a:pt x="0" y="59"/>
                        </a:lnTo>
                        <a:lnTo>
                          <a:pt x="598" y="59"/>
                        </a:lnTo>
                        <a:lnTo>
                          <a:pt x="598" y="341"/>
                        </a:lnTo>
                        <a:moveTo>
                          <a:pt x="0" y="176"/>
                        </a:moveTo>
                        <a:lnTo>
                          <a:pt x="598" y="176"/>
                        </a:lnTo>
                        <a:moveTo>
                          <a:pt x="120" y="0"/>
                        </a:moveTo>
                        <a:lnTo>
                          <a:pt x="120" y="121"/>
                        </a:lnTo>
                        <a:moveTo>
                          <a:pt x="477" y="0"/>
                        </a:moveTo>
                        <a:lnTo>
                          <a:pt x="477" y="121"/>
                        </a:lnTo>
                        <a:moveTo>
                          <a:pt x="246" y="259"/>
                        </a:moveTo>
                        <a:lnTo>
                          <a:pt x="246" y="252"/>
                        </a:lnTo>
                        <a:lnTo>
                          <a:pt x="232" y="252"/>
                        </a:lnTo>
                        <a:lnTo>
                          <a:pt x="232" y="266"/>
                        </a:lnTo>
                        <a:lnTo>
                          <a:pt x="246" y="266"/>
                        </a:lnTo>
                        <a:lnTo>
                          <a:pt x="246" y="259"/>
                        </a:lnTo>
                        <a:moveTo>
                          <a:pt x="365" y="257"/>
                        </a:moveTo>
                        <a:lnTo>
                          <a:pt x="365" y="252"/>
                        </a:lnTo>
                        <a:lnTo>
                          <a:pt x="351" y="252"/>
                        </a:lnTo>
                        <a:lnTo>
                          <a:pt x="351" y="266"/>
                        </a:lnTo>
                        <a:lnTo>
                          <a:pt x="365" y="266"/>
                        </a:lnTo>
                        <a:lnTo>
                          <a:pt x="365" y="257"/>
                        </a:lnTo>
                        <a:moveTo>
                          <a:pt x="484" y="259"/>
                        </a:moveTo>
                        <a:lnTo>
                          <a:pt x="484" y="252"/>
                        </a:lnTo>
                        <a:lnTo>
                          <a:pt x="470" y="252"/>
                        </a:lnTo>
                        <a:lnTo>
                          <a:pt x="470" y="266"/>
                        </a:lnTo>
                        <a:lnTo>
                          <a:pt x="484" y="266"/>
                        </a:lnTo>
                        <a:lnTo>
                          <a:pt x="484" y="259"/>
                        </a:lnTo>
                        <a:moveTo>
                          <a:pt x="246" y="339"/>
                        </a:moveTo>
                        <a:lnTo>
                          <a:pt x="246" y="332"/>
                        </a:lnTo>
                        <a:lnTo>
                          <a:pt x="232" y="332"/>
                        </a:lnTo>
                        <a:lnTo>
                          <a:pt x="232" y="344"/>
                        </a:lnTo>
                        <a:lnTo>
                          <a:pt x="246" y="344"/>
                        </a:lnTo>
                        <a:lnTo>
                          <a:pt x="246" y="339"/>
                        </a:lnTo>
                        <a:moveTo>
                          <a:pt x="365" y="337"/>
                        </a:moveTo>
                        <a:lnTo>
                          <a:pt x="365" y="332"/>
                        </a:lnTo>
                        <a:lnTo>
                          <a:pt x="351" y="332"/>
                        </a:lnTo>
                        <a:lnTo>
                          <a:pt x="351" y="344"/>
                        </a:lnTo>
                        <a:lnTo>
                          <a:pt x="365" y="344"/>
                        </a:lnTo>
                        <a:lnTo>
                          <a:pt x="365" y="337"/>
                        </a:lnTo>
                        <a:moveTo>
                          <a:pt x="484" y="339"/>
                        </a:moveTo>
                        <a:lnTo>
                          <a:pt x="484" y="332"/>
                        </a:lnTo>
                        <a:lnTo>
                          <a:pt x="470" y="332"/>
                        </a:lnTo>
                        <a:lnTo>
                          <a:pt x="470" y="344"/>
                        </a:lnTo>
                        <a:lnTo>
                          <a:pt x="484" y="344"/>
                        </a:lnTo>
                        <a:lnTo>
                          <a:pt x="484" y="339"/>
                        </a:lnTo>
                        <a:moveTo>
                          <a:pt x="127" y="337"/>
                        </a:moveTo>
                        <a:lnTo>
                          <a:pt x="127" y="332"/>
                        </a:lnTo>
                        <a:lnTo>
                          <a:pt x="113" y="332"/>
                        </a:lnTo>
                        <a:lnTo>
                          <a:pt x="113" y="344"/>
                        </a:lnTo>
                        <a:lnTo>
                          <a:pt x="127" y="344"/>
                        </a:lnTo>
                        <a:lnTo>
                          <a:pt x="127" y="337"/>
                        </a:lnTo>
                        <a:moveTo>
                          <a:pt x="246" y="417"/>
                        </a:moveTo>
                        <a:lnTo>
                          <a:pt x="246" y="410"/>
                        </a:lnTo>
                        <a:lnTo>
                          <a:pt x="232" y="410"/>
                        </a:lnTo>
                        <a:lnTo>
                          <a:pt x="232" y="424"/>
                        </a:lnTo>
                        <a:lnTo>
                          <a:pt x="246" y="424"/>
                        </a:lnTo>
                        <a:lnTo>
                          <a:pt x="246" y="417"/>
                        </a:lnTo>
                        <a:moveTo>
                          <a:pt x="365" y="417"/>
                        </a:moveTo>
                        <a:lnTo>
                          <a:pt x="365" y="410"/>
                        </a:lnTo>
                        <a:lnTo>
                          <a:pt x="351" y="410"/>
                        </a:lnTo>
                        <a:lnTo>
                          <a:pt x="351" y="424"/>
                        </a:lnTo>
                        <a:lnTo>
                          <a:pt x="365" y="424"/>
                        </a:lnTo>
                        <a:lnTo>
                          <a:pt x="365" y="417"/>
                        </a:lnTo>
                        <a:moveTo>
                          <a:pt x="484" y="417"/>
                        </a:moveTo>
                        <a:lnTo>
                          <a:pt x="484" y="410"/>
                        </a:lnTo>
                        <a:lnTo>
                          <a:pt x="470" y="410"/>
                        </a:lnTo>
                        <a:lnTo>
                          <a:pt x="470" y="424"/>
                        </a:lnTo>
                        <a:lnTo>
                          <a:pt x="484" y="424"/>
                        </a:lnTo>
                        <a:lnTo>
                          <a:pt x="484" y="417"/>
                        </a:lnTo>
                        <a:moveTo>
                          <a:pt x="127" y="417"/>
                        </a:moveTo>
                        <a:lnTo>
                          <a:pt x="127" y="410"/>
                        </a:lnTo>
                        <a:lnTo>
                          <a:pt x="113" y="410"/>
                        </a:lnTo>
                        <a:lnTo>
                          <a:pt x="113" y="424"/>
                        </a:lnTo>
                        <a:lnTo>
                          <a:pt x="127" y="424"/>
                        </a:lnTo>
                        <a:lnTo>
                          <a:pt x="127" y="417"/>
                        </a:lnTo>
                        <a:moveTo>
                          <a:pt x="246" y="497"/>
                        </a:moveTo>
                        <a:lnTo>
                          <a:pt x="246" y="490"/>
                        </a:lnTo>
                        <a:lnTo>
                          <a:pt x="232" y="490"/>
                        </a:lnTo>
                        <a:lnTo>
                          <a:pt x="232" y="504"/>
                        </a:lnTo>
                        <a:lnTo>
                          <a:pt x="246" y="504"/>
                        </a:lnTo>
                        <a:lnTo>
                          <a:pt x="246" y="497"/>
                        </a:lnTo>
                        <a:moveTo>
                          <a:pt x="365" y="497"/>
                        </a:moveTo>
                        <a:lnTo>
                          <a:pt x="365" y="490"/>
                        </a:lnTo>
                        <a:lnTo>
                          <a:pt x="351" y="490"/>
                        </a:lnTo>
                        <a:lnTo>
                          <a:pt x="351" y="504"/>
                        </a:lnTo>
                        <a:lnTo>
                          <a:pt x="365" y="504"/>
                        </a:lnTo>
                        <a:lnTo>
                          <a:pt x="365" y="497"/>
                        </a:lnTo>
                        <a:moveTo>
                          <a:pt x="127" y="495"/>
                        </a:moveTo>
                        <a:lnTo>
                          <a:pt x="127" y="490"/>
                        </a:lnTo>
                        <a:lnTo>
                          <a:pt x="113" y="490"/>
                        </a:lnTo>
                        <a:lnTo>
                          <a:pt x="113" y="504"/>
                        </a:lnTo>
                        <a:lnTo>
                          <a:pt x="127" y="504"/>
                        </a:lnTo>
                        <a:lnTo>
                          <a:pt x="127" y="495"/>
                        </a:ln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DF4FFA4A-2F74-4C6A-A348-FD7F2A4164EA}"/>
                    </a:ext>
                  </a:extLst>
                </p:cNvPr>
                <p:cNvGrpSpPr/>
                <p:nvPr/>
              </p:nvGrpSpPr>
              <p:grpSpPr>
                <a:xfrm>
                  <a:off x="9684409" y="2284216"/>
                  <a:ext cx="530352" cy="823076"/>
                  <a:chOff x="9663646" y="2378342"/>
                  <a:chExt cx="530352" cy="823076"/>
                </a:xfrm>
              </p:grpSpPr>
              <p:sp>
                <p:nvSpPr>
                  <p:cNvPr id="183" name="Rectangle: Rounded Corners 182">
                    <a:extLst>
                      <a:ext uri="{FF2B5EF4-FFF2-40B4-BE49-F238E27FC236}">
                        <a16:creationId xmlns:a16="http://schemas.microsoft.com/office/drawing/2014/main" id="{07988B1E-09FA-4028-BAFF-0C5EB0165E4B}"/>
                      </a:ext>
                    </a:extLst>
                  </p:cNvPr>
                  <p:cNvSpPr/>
                  <p:nvPr/>
                </p:nvSpPr>
                <p:spPr bwMode="auto">
                  <a:xfrm>
                    <a:off x="9663646" y="2671066"/>
                    <a:ext cx="530352" cy="530352"/>
                  </a:xfrm>
                  <a:prstGeom prst="roundRect">
                    <a:avLst>
                      <a:gd name="adj" fmla="val 4203"/>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Database_EFC7" title="Icon of a cylinder">
                    <a:extLst>
                      <a:ext uri="{FF2B5EF4-FFF2-40B4-BE49-F238E27FC236}">
                        <a16:creationId xmlns:a16="http://schemas.microsoft.com/office/drawing/2014/main" id="{6E36A6AA-AD1A-4A0C-A5BB-849427BC219C}"/>
                      </a:ext>
                    </a:extLst>
                  </p:cNvPr>
                  <p:cNvSpPr>
                    <a:spLocks noChangeAspect="1" noEditPoints="1"/>
                  </p:cNvSpPr>
                  <p:nvPr/>
                </p:nvSpPr>
                <p:spPr bwMode="auto">
                  <a:xfrm>
                    <a:off x="9807721" y="2778830"/>
                    <a:ext cx="242202" cy="31482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2700"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1" name="Title 1">
                    <a:extLst>
                      <a:ext uri="{FF2B5EF4-FFF2-40B4-BE49-F238E27FC236}">
                        <a16:creationId xmlns:a16="http://schemas.microsoft.com/office/drawing/2014/main" id="{384DB374-902E-414C-9EAB-E2D06137EFBF}"/>
                      </a:ext>
                    </a:extLst>
                  </p:cNvPr>
                  <p:cNvSpPr txBox="1">
                    <a:spLocks/>
                  </p:cNvSpPr>
                  <p:nvPr/>
                </p:nvSpPr>
                <p:spPr>
                  <a:xfrm>
                    <a:off x="9746503" y="2378342"/>
                    <a:ext cx="364639" cy="24622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e</a:t>
                    </a:r>
                    <a:r>
                      <a:rPr kumimoji="0" lang="en-US" sz="800" b="0" i="0" u="none" strike="noStrike" kern="1200" cap="none" spc="0" normalizeH="0" baseline="0" noProof="0" err="1">
                        <a:ln w="3175">
                          <a:noFill/>
                        </a:ln>
                        <a:solidFill>
                          <a:srgbClr val="000000"/>
                        </a:solidFill>
                        <a:effectLst/>
                        <a:uLnTx/>
                        <a:uFillTx/>
                        <a:latin typeface="Segoe UI Semibold" panose="020B0702040204020203" pitchFamily="34" charset="0"/>
                        <a:ea typeface="+mn-ea"/>
                        <a:cs typeface="Segoe UI Semibold" panose="020B0702040204020203" pitchFamily="34" charset="0"/>
                      </a:rPr>
                      <a:t>tcd</a:t>
                    </a: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 Store</a:t>
                    </a:r>
                  </a:p>
                </p:txBody>
              </p:sp>
            </p:grpSp>
            <p:grpSp>
              <p:nvGrpSpPr>
                <p:cNvPr id="2" name="Group 1">
                  <a:extLst>
                    <a:ext uri="{FF2B5EF4-FFF2-40B4-BE49-F238E27FC236}">
                      <a16:creationId xmlns:a16="http://schemas.microsoft.com/office/drawing/2014/main" id="{6E8F9FCC-A61B-4A25-8D6B-13A6586F9B5A}"/>
                    </a:ext>
                  </a:extLst>
                </p:cNvPr>
                <p:cNvGrpSpPr/>
                <p:nvPr/>
              </p:nvGrpSpPr>
              <p:grpSpPr>
                <a:xfrm>
                  <a:off x="10343530" y="3181294"/>
                  <a:ext cx="601487" cy="826284"/>
                  <a:chOff x="10426657" y="3383175"/>
                  <a:chExt cx="601487" cy="826284"/>
                </a:xfrm>
              </p:grpSpPr>
              <p:sp>
                <p:nvSpPr>
                  <p:cNvPr id="186" name="Title 1">
                    <a:extLst>
                      <a:ext uri="{FF2B5EF4-FFF2-40B4-BE49-F238E27FC236}">
                        <a16:creationId xmlns:a16="http://schemas.microsoft.com/office/drawing/2014/main" id="{605F44BD-728E-4A86-8402-1DECFDC95F0C}"/>
                      </a:ext>
                    </a:extLst>
                  </p:cNvPr>
                  <p:cNvSpPr txBox="1">
                    <a:spLocks/>
                  </p:cNvSpPr>
                  <p:nvPr/>
                </p:nvSpPr>
                <p:spPr>
                  <a:xfrm>
                    <a:off x="10426657" y="3383175"/>
                    <a:ext cx="601487" cy="24622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Cloud Controller</a:t>
                    </a:r>
                  </a:p>
                </p:txBody>
              </p:sp>
              <p:sp>
                <p:nvSpPr>
                  <p:cNvPr id="187" name="Rectangle: Rounded Corners 186">
                    <a:extLst>
                      <a:ext uri="{FF2B5EF4-FFF2-40B4-BE49-F238E27FC236}">
                        <a16:creationId xmlns:a16="http://schemas.microsoft.com/office/drawing/2014/main" id="{4937450A-1424-41DB-AF1E-62A7D5DC5F52}"/>
                      </a:ext>
                    </a:extLst>
                  </p:cNvPr>
                  <p:cNvSpPr/>
                  <p:nvPr/>
                </p:nvSpPr>
                <p:spPr bwMode="auto">
                  <a:xfrm>
                    <a:off x="10460877" y="3675870"/>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89" name="Freeform 13" title="Icon of a cloud">
                    <a:extLst>
                      <a:ext uri="{FF2B5EF4-FFF2-40B4-BE49-F238E27FC236}">
                        <a16:creationId xmlns:a16="http://schemas.microsoft.com/office/drawing/2014/main" id="{F775AB56-FF4B-4308-B1ED-986B1B578225}"/>
                      </a:ext>
                    </a:extLst>
                  </p:cNvPr>
                  <p:cNvSpPr>
                    <a:spLocks noChangeAspect="1"/>
                  </p:cNvSpPr>
                  <p:nvPr/>
                </p:nvSpPr>
                <p:spPr bwMode="auto">
                  <a:xfrm>
                    <a:off x="10524659" y="3831299"/>
                    <a:ext cx="406025" cy="222730"/>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sp>
            <p:nvSpPr>
              <p:cNvPr id="190" name="Title 1">
                <a:extLst>
                  <a:ext uri="{FF2B5EF4-FFF2-40B4-BE49-F238E27FC236}">
                    <a16:creationId xmlns:a16="http://schemas.microsoft.com/office/drawing/2014/main" id="{0EC9DD28-9169-413D-ABFD-CA71E7A091FF}"/>
                  </a:ext>
                </a:extLst>
              </p:cNvPr>
              <p:cNvSpPr txBox="1">
                <a:spLocks/>
              </p:cNvSpPr>
              <p:nvPr/>
            </p:nvSpPr>
            <p:spPr>
              <a:xfrm>
                <a:off x="8909291" y="2017575"/>
                <a:ext cx="2012210"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Self-managed master node(s)</a:t>
                </a:r>
              </a:p>
            </p:txBody>
          </p:sp>
        </p:grpSp>
      </p:grpSp>
      <p:sp>
        <p:nvSpPr>
          <p:cNvPr id="126" name="Title 16">
            <a:extLst>
              <a:ext uri="{FF2B5EF4-FFF2-40B4-BE49-F238E27FC236}">
                <a16:creationId xmlns:a16="http://schemas.microsoft.com/office/drawing/2014/main" id="{B97A820E-5516-4F85-9EA9-5BC4A114E3C8}"/>
              </a:ext>
            </a:extLst>
          </p:cNvPr>
          <p:cNvSpPr txBox="1">
            <a:spLocks/>
          </p:cNvSpPr>
          <p:nvPr/>
        </p:nvSpPr>
        <p:spPr>
          <a:xfrm>
            <a:off x="387937" y="1430487"/>
            <a:ext cx="3527116" cy="49244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User: “I submit my manifest, and I’m done!”</a:t>
            </a:r>
          </a:p>
        </p:txBody>
      </p:sp>
      <p:cxnSp>
        <p:nvCxnSpPr>
          <p:cNvPr id="129" name="Straight Connector 128">
            <a:extLst>
              <a:ext uri="{FF2B5EF4-FFF2-40B4-BE49-F238E27FC236}">
                <a16:creationId xmlns:a16="http://schemas.microsoft.com/office/drawing/2014/main" id="{E7EDE7B1-6022-4167-B495-CEA55E494F20}"/>
              </a:ext>
            </a:extLst>
          </p:cNvPr>
          <p:cNvCxnSpPr>
            <a:cxnSpLocks/>
          </p:cNvCxnSpPr>
          <p:nvPr/>
        </p:nvCxnSpPr>
        <p:spPr>
          <a:xfrm>
            <a:off x="4359563" y="1259835"/>
            <a:ext cx="0" cy="5229448"/>
          </a:xfrm>
          <a:prstGeom prst="line">
            <a:avLst/>
          </a:prstGeom>
          <a:ln>
            <a:solidFill>
              <a:srgbClr val="D2D2D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E081F482-6334-4B03-B300-797B165B43A8}"/>
              </a:ext>
            </a:extLst>
          </p:cNvPr>
          <p:cNvGrpSpPr/>
          <p:nvPr/>
        </p:nvGrpSpPr>
        <p:grpSpPr>
          <a:xfrm>
            <a:off x="4934024" y="4903616"/>
            <a:ext cx="6299946" cy="1167656"/>
            <a:chOff x="4934024" y="4903616"/>
            <a:chExt cx="6299946" cy="1167656"/>
          </a:xfrm>
        </p:grpSpPr>
        <p:sp>
          <p:nvSpPr>
            <p:cNvPr id="83" name="Rectangle: Rounded Corners 82">
              <a:extLst>
                <a:ext uri="{FF2B5EF4-FFF2-40B4-BE49-F238E27FC236}">
                  <a16:creationId xmlns:a16="http://schemas.microsoft.com/office/drawing/2014/main" id="{6072E500-593E-4BCF-BA30-7E0C3721BEC7}"/>
                </a:ext>
              </a:extLst>
            </p:cNvPr>
            <p:cNvSpPr/>
            <p:nvPr/>
          </p:nvSpPr>
          <p:spPr bwMode="auto">
            <a:xfrm>
              <a:off x="4934024" y="5105713"/>
              <a:ext cx="6299946" cy="9655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84" name="Title 1">
              <a:extLst>
                <a:ext uri="{FF2B5EF4-FFF2-40B4-BE49-F238E27FC236}">
                  <a16:creationId xmlns:a16="http://schemas.microsoft.com/office/drawing/2014/main" id="{F723DDF5-6F2E-497E-8762-719F64FE6386}"/>
                </a:ext>
              </a:extLst>
            </p:cNvPr>
            <p:cNvSpPr txBox="1">
              <a:spLocks/>
            </p:cNvSpPr>
            <p:nvPr/>
          </p:nvSpPr>
          <p:spPr>
            <a:xfrm>
              <a:off x="4934024" y="4903616"/>
              <a:ext cx="1989770"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Customer Machines</a:t>
              </a:r>
            </a:p>
          </p:txBody>
        </p:sp>
      </p:grpSp>
      <p:grpSp>
        <p:nvGrpSpPr>
          <p:cNvPr id="89" name="Group 88">
            <a:extLst>
              <a:ext uri="{FF2B5EF4-FFF2-40B4-BE49-F238E27FC236}">
                <a16:creationId xmlns:a16="http://schemas.microsoft.com/office/drawing/2014/main" id="{6176D602-29E8-4C76-ACBA-AB21B87F7791}"/>
              </a:ext>
            </a:extLst>
          </p:cNvPr>
          <p:cNvGrpSpPr/>
          <p:nvPr/>
        </p:nvGrpSpPr>
        <p:grpSpPr>
          <a:xfrm>
            <a:off x="4840092" y="1042624"/>
            <a:ext cx="822960" cy="1031092"/>
            <a:chOff x="4934024" y="2596690"/>
            <a:chExt cx="822960" cy="1031092"/>
          </a:xfrm>
        </p:grpSpPr>
        <p:sp>
          <p:nvSpPr>
            <p:cNvPr id="90" name="Title 1">
              <a:extLst>
                <a:ext uri="{FF2B5EF4-FFF2-40B4-BE49-F238E27FC236}">
                  <a16:creationId xmlns:a16="http://schemas.microsoft.com/office/drawing/2014/main" id="{C8605940-5FDA-4F38-A523-F1E8F1AFCC3F}"/>
                </a:ext>
              </a:extLst>
            </p:cNvPr>
            <p:cNvSpPr txBox="1">
              <a:spLocks/>
            </p:cNvSpPr>
            <p:nvPr/>
          </p:nvSpPr>
          <p:spPr>
            <a:xfrm>
              <a:off x="4986714" y="2596690"/>
              <a:ext cx="717581"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User</a:t>
              </a:r>
            </a:p>
          </p:txBody>
        </p:sp>
        <p:sp>
          <p:nvSpPr>
            <p:cNvPr id="91" name="Rectangle: Rounded Corners 90">
              <a:extLst>
                <a:ext uri="{FF2B5EF4-FFF2-40B4-BE49-F238E27FC236}">
                  <a16:creationId xmlns:a16="http://schemas.microsoft.com/office/drawing/2014/main" id="{632237D1-31B1-4484-8CCF-FC08A39C4614}"/>
                </a:ext>
              </a:extLst>
            </p:cNvPr>
            <p:cNvSpPr/>
            <p:nvPr/>
          </p:nvSpPr>
          <p:spPr bwMode="auto">
            <a:xfrm>
              <a:off x="4934024" y="280482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92" name="people_4" title="Icon of a person">
              <a:extLst>
                <a:ext uri="{FF2B5EF4-FFF2-40B4-BE49-F238E27FC236}">
                  <a16:creationId xmlns:a16="http://schemas.microsoft.com/office/drawing/2014/main" id="{E4EC7F5A-8CA1-4FA9-AC1B-5DD1188802C1}"/>
                </a:ext>
              </a:extLst>
            </p:cNvPr>
            <p:cNvSpPr>
              <a:spLocks noChangeAspect="1" noEditPoints="1"/>
            </p:cNvSpPr>
            <p:nvPr/>
          </p:nvSpPr>
          <p:spPr bwMode="auto">
            <a:xfrm>
              <a:off x="5127796" y="2972909"/>
              <a:ext cx="435416" cy="48678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cxnSp>
        <p:nvCxnSpPr>
          <p:cNvPr id="93" name="Straight Arrow Connector 92">
            <a:extLst>
              <a:ext uri="{FF2B5EF4-FFF2-40B4-BE49-F238E27FC236}">
                <a16:creationId xmlns:a16="http://schemas.microsoft.com/office/drawing/2014/main" id="{FE7515A9-52C6-4113-AF95-6965D1FC4749}"/>
              </a:ext>
            </a:extLst>
          </p:cNvPr>
          <p:cNvCxnSpPr>
            <a:cxnSpLocks/>
            <a:stCxn id="202" idx="2"/>
            <a:endCxn id="203" idx="0"/>
          </p:cNvCxnSpPr>
          <p:nvPr/>
        </p:nvCxnSpPr>
        <p:spPr>
          <a:xfrm>
            <a:off x="7226040" y="1823474"/>
            <a:ext cx="0" cy="705251"/>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EC4CC132-E7D4-48DC-BBE4-525230DE1291}"/>
              </a:ext>
            </a:extLst>
          </p:cNvPr>
          <p:cNvCxnSpPr>
            <a:cxnSpLocks/>
            <a:stCxn id="143" idx="3"/>
          </p:cNvCxnSpPr>
          <p:nvPr/>
        </p:nvCxnSpPr>
        <p:spPr>
          <a:xfrm>
            <a:off x="9734698" y="2669974"/>
            <a:ext cx="659672"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8352F881-E857-4627-95CD-D11A29371AC2}"/>
              </a:ext>
            </a:extLst>
          </p:cNvPr>
          <p:cNvGrpSpPr/>
          <p:nvPr/>
        </p:nvGrpSpPr>
        <p:grpSpPr>
          <a:xfrm>
            <a:off x="5106274" y="5228502"/>
            <a:ext cx="968156" cy="719981"/>
            <a:chOff x="4931506" y="5768408"/>
            <a:chExt cx="968156" cy="719981"/>
          </a:xfrm>
        </p:grpSpPr>
        <p:sp>
          <p:nvSpPr>
            <p:cNvPr id="96" name="Rectangle: Rounded Corners 95">
              <a:extLst>
                <a:ext uri="{FF2B5EF4-FFF2-40B4-BE49-F238E27FC236}">
                  <a16:creationId xmlns:a16="http://schemas.microsoft.com/office/drawing/2014/main" id="{3E83862A-5CCB-44D8-963C-7CBAC6960E40}"/>
                </a:ext>
              </a:extLst>
            </p:cNvPr>
            <p:cNvSpPr/>
            <p:nvPr/>
          </p:nvSpPr>
          <p:spPr bwMode="auto">
            <a:xfrm>
              <a:off x="4931506" y="5941630"/>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97" name="Title 1">
              <a:extLst>
                <a:ext uri="{FF2B5EF4-FFF2-40B4-BE49-F238E27FC236}">
                  <a16:creationId xmlns:a16="http://schemas.microsoft.com/office/drawing/2014/main" id="{7B545855-FAD3-460C-90EB-59B61B014871}"/>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98" name="Title 1">
              <a:extLst>
                <a:ext uri="{FF2B5EF4-FFF2-40B4-BE49-F238E27FC236}">
                  <a16:creationId xmlns:a16="http://schemas.microsoft.com/office/drawing/2014/main" id="{769A601B-3BD4-42D9-B742-6A1CEB51D890}"/>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99" name="Group 98">
              <a:extLst>
                <a:ext uri="{FF2B5EF4-FFF2-40B4-BE49-F238E27FC236}">
                  <a16:creationId xmlns:a16="http://schemas.microsoft.com/office/drawing/2014/main" id="{602E2764-C2BF-45DA-A0EF-BE749FB35B04}"/>
                </a:ext>
              </a:extLst>
            </p:cNvPr>
            <p:cNvGrpSpPr/>
            <p:nvPr/>
          </p:nvGrpSpPr>
          <p:grpSpPr>
            <a:xfrm>
              <a:off x="5078564" y="6178579"/>
              <a:ext cx="674040" cy="200439"/>
              <a:chOff x="8773830" y="4177977"/>
              <a:chExt cx="757312" cy="225202"/>
            </a:xfrm>
          </p:grpSpPr>
          <p:sp>
            <p:nvSpPr>
              <p:cNvPr id="100" name="Freeform: Shape 99">
                <a:extLst>
                  <a:ext uri="{FF2B5EF4-FFF2-40B4-BE49-F238E27FC236}">
                    <a16:creationId xmlns:a16="http://schemas.microsoft.com/office/drawing/2014/main" id="{B3545B1B-D4F1-41D1-863B-037FC41314F5}"/>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01" name="Freeform: Shape 100">
                <a:extLst>
                  <a:ext uri="{FF2B5EF4-FFF2-40B4-BE49-F238E27FC236}">
                    <a16:creationId xmlns:a16="http://schemas.microsoft.com/office/drawing/2014/main" id="{0D03E1F1-445B-4C88-BCAA-18263DC86272}"/>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02" name="Freeform: Shape 101">
                <a:extLst>
                  <a:ext uri="{FF2B5EF4-FFF2-40B4-BE49-F238E27FC236}">
                    <a16:creationId xmlns:a16="http://schemas.microsoft.com/office/drawing/2014/main" id="{25B92B96-3224-403C-8172-3B0CCD3D4BAB}"/>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03" name="Group 102">
            <a:extLst>
              <a:ext uri="{FF2B5EF4-FFF2-40B4-BE49-F238E27FC236}">
                <a16:creationId xmlns:a16="http://schemas.microsoft.com/office/drawing/2014/main" id="{D2429501-52D2-407C-9B75-67CB1195F6B3}"/>
              </a:ext>
            </a:extLst>
          </p:cNvPr>
          <p:cNvGrpSpPr/>
          <p:nvPr/>
        </p:nvGrpSpPr>
        <p:grpSpPr>
          <a:xfrm>
            <a:off x="6353097" y="5228502"/>
            <a:ext cx="968156" cy="719981"/>
            <a:chOff x="4931506" y="5768408"/>
            <a:chExt cx="968156" cy="719981"/>
          </a:xfrm>
        </p:grpSpPr>
        <p:sp>
          <p:nvSpPr>
            <p:cNvPr id="104" name="Rectangle: Rounded Corners 103">
              <a:extLst>
                <a:ext uri="{FF2B5EF4-FFF2-40B4-BE49-F238E27FC236}">
                  <a16:creationId xmlns:a16="http://schemas.microsoft.com/office/drawing/2014/main" id="{B298687D-7E4B-43FA-9D22-472EE743C2DA}"/>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05" name="Title 1">
              <a:extLst>
                <a:ext uri="{FF2B5EF4-FFF2-40B4-BE49-F238E27FC236}">
                  <a16:creationId xmlns:a16="http://schemas.microsoft.com/office/drawing/2014/main" id="{C98CBB25-27B2-486C-B6BF-54C5433C2918}"/>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106" name="Title 1">
              <a:extLst>
                <a:ext uri="{FF2B5EF4-FFF2-40B4-BE49-F238E27FC236}">
                  <a16:creationId xmlns:a16="http://schemas.microsoft.com/office/drawing/2014/main" id="{12337425-3C94-4963-8DC9-92248C07E7A5}"/>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107" name="Group 106">
              <a:extLst>
                <a:ext uri="{FF2B5EF4-FFF2-40B4-BE49-F238E27FC236}">
                  <a16:creationId xmlns:a16="http://schemas.microsoft.com/office/drawing/2014/main" id="{83C96542-7DE4-45DE-B044-6F4EBE50F501}"/>
                </a:ext>
              </a:extLst>
            </p:cNvPr>
            <p:cNvGrpSpPr/>
            <p:nvPr/>
          </p:nvGrpSpPr>
          <p:grpSpPr>
            <a:xfrm>
              <a:off x="5078564" y="6178579"/>
              <a:ext cx="674040" cy="200439"/>
              <a:chOff x="8773830" y="4177977"/>
              <a:chExt cx="757312" cy="225202"/>
            </a:xfrm>
          </p:grpSpPr>
          <p:sp>
            <p:nvSpPr>
              <p:cNvPr id="108" name="Freeform: Shape 107">
                <a:extLst>
                  <a:ext uri="{FF2B5EF4-FFF2-40B4-BE49-F238E27FC236}">
                    <a16:creationId xmlns:a16="http://schemas.microsoft.com/office/drawing/2014/main" id="{C771254C-332E-42D2-B99B-7FEE7E255D91}"/>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09" name="Freeform: Shape 108">
                <a:extLst>
                  <a:ext uri="{FF2B5EF4-FFF2-40B4-BE49-F238E27FC236}">
                    <a16:creationId xmlns:a16="http://schemas.microsoft.com/office/drawing/2014/main" id="{F07F84FC-1587-4687-B66F-1B7E8D243338}"/>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64AB28E7-A8F6-4376-B52B-9EEB1ACD5CE5}"/>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11" name="Group 110">
            <a:extLst>
              <a:ext uri="{FF2B5EF4-FFF2-40B4-BE49-F238E27FC236}">
                <a16:creationId xmlns:a16="http://schemas.microsoft.com/office/drawing/2014/main" id="{6BE5C1E5-A663-4FC4-AA71-FD058522B1AF}"/>
              </a:ext>
            </a:extLst>
          </p:cNvPr>
          <p:cNvGrpSpPr/>
          <p:nvPr/>
        </p:nvGrpSpPr>
        <p:grpSpPr>
          <a:xfrm>
            <a:off x="7599920" y="5228502"/>
            <a:ext cx="968156" cy="719981"/>
            <a:chOff x="4931506" y="5768408"/>
            <a:chExt cx="968156" cy="719981"/>
          </a:xfrm>
        </p:grpSpPr>
        <p:sp>
          <p:nvSpPr>
            <p:cNvPr id="112" name="Rectangle: Rounded Corners 111">
              <a:extLst>
                <a:ext uri="{FF2B5EF4-FFF2-40B4-BE49-F238E27FC236}">
                  <a16:creationId xmlns:a16="http://schemas.microsoft.com/office/drawing/2014/main" id="{2545DF6A-3DB1-4586-9B1C-9529A5A2FAE5}"/>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13" name="Title 1">
              <a:extLst>
                <a:ext uri="{FF2B5EF4-FFF2-40B4-BE49-F238E27FC236}">
                  <a16:creationId xmlns:a16="http://schemas.microsoft.com/office/drawing/2014/main" id="{7C20627A-C0C8-4AB4-A7AD-8B44042DB820}"/>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114" name="Title 1">
              <a:extLst>
                <a:ext uri="{FF2B5EF4-FFF2-40B4-BE49-F238E27FC236}">
                  <a16:creationId xmlns:a16="http://schemas.microsoft.com/office/drawing/2014/main" id="{62C53D34-171E-4BF4-B44A-A573022B6F52}"/>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115" name="Group 114">
              <a:extLst>
                <a:ext uri="{FF2B5EF4-FFF2-40B4-BE49-F238E27FC236}">
                  <a16:creationId xmlns:a16="http://schemas.microsoft.com/office/drawing/2014/main" id="{24AACA6F-F783-4545-A3B3-AD1D7B8C3D26}"/>
                </a:ext>
              </a:extLst>
            </p:cNvPr>
            <p:cNvGrpSpPr/>
            <p:nvPr/>
          </p:nvGrpSpPr>
          <p:grpSpPr>
            <a:xfrm>
              <a:off x="5078564" y="6178579"/>
              <a:ext cx="674040" cy="200439"/>
              <a:chOff x="8773830" y="4177977"/>
              <a:chExt cx="757312" cy="225202"/>
            </a:xfrm>
          </p:grpSpPr>
          <p:sp>
            <p:nvSpPr>
              <p:cNvPr id="116" name="Freeform: Shape 115">
                <a:extLst>
                  <a:ext uri="{FF2B5EF4-FFF2-40B4-BE49-F238E27FC236}">
                    <a16:creationId xmlns:a16="http://schemas.microsoft.com/office/drawing/2014/main" id="{DB63095B-17AE-44B7-BF19-9AE31CD0DCFA}"/>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567D5EEB-6ED7-41DD-A1D5-C1DCDB9FF3D3}"/>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B32F5961-8499-413A-BE02-95D319C6BC13}"/>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19" name="Group 118">
            <a:extLst>
              <a:ext uri="{FF2B5EF4-FFF2-40B4-BE49-F238E27FC236}">
                <a16:creationId xmlns:a16="http://schemas.microsoft.com/office/drawing/2014/main" id="{7F022AA4-7117-4B1E-9A55-E24D4763C867}"/>
              </a:ext>
            </a:extLst>
          </p:cNvPr>
          <p:cNvGrpSpPr/>
          <p:nvPr/>
        </p:nvGrpSpPr>
        <p:grpSpPr>
          <a:xfrm>
            <a:off x="8846743" y="5228502"/>
            <a:ext cx="968156" cy="719981"/>
            <a:chOff x="4931506" y="5768408"/>
            <a:chExt cx="968156" cy="719981"/>
          </a:xfrm>
        </p:grpSpPr>
        <p:sp>
          <p:nvSpPr>
            <p:cNvPr id="120" name="Rectangle: Rounded Corners 119">
              <a:extLst>
                <a:ext uri="{FF2B5EF4-FFF2-40B4-BE49-F238E27FC236}">
                  <a16:creationId xmlns:a16="http://schemas.microsoft.com/office/drawing/2014/main" id="{595F96A0-1074-455B-9AFE-BB2DDB9261FB}"/>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21" name="Title 1">
              <a:extLst>
                <a:ext uri="{FF2B5EF4-FFF2-40B4-BE49-F238E27FC236}">
                  <a16:creationId xmlns:a16="http://schemas.microsoft.com/office/drawing/2014/main" id="{8A7D26DA-94D5-49BD-9A02-742CC1C67D07}"/>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122" name="Title 1">
              <a:extLst>
                <a:ext uri="{FF2B5EF4-FFF2-40B4-BE49-F238E27FC236}">
                  <a16:creationId xmlns:a16="http://schemas.microsoft.com/office/drawing/2014/main" id="{9D6835ED-34D1-44CD-BDA4-487E867DE63D}"/>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123" name="Group 122">
              <a:extLst>
                <a:ext uri="{FF2B5EF4-FFF2-40B4-BE49-F238E27FC236}">
                  <a16:creationId xmlns:a16="http://schemas.microsoft.com/office/drawing/2014/main" id="{9CF56E31-9E0C-4896-B625-0EF1E2C7A92F}"/>
                </a:ext>
              </a:extLst>
            </p:cNvPr>
            <p:cNvGrpSpPr/>
            <p:nvPr/>
          </p:nvGrpSpPr>
          <p:grpSpPr>
            <a:xfrm>
              <a:off x="5078564" y="6178579"/>
              <a:ext cx="674040" cy="200439"/>
              <a:chOff x="8773830" y="4177977"/>
              <a:chExt cx="757312" cy="225202"/>
            </a:xfrm>
          </p:grpSpPr>
          <p:sp>
            <p:nvSpPr>
              <p:cNvPr id="124" name="Freeform: Shape 123">
                <a:extLst>
                  <a:ext uri="{FF2B5EF4-FFF2-40B4-BE49-F238E27FC236}">
                    <a16:creationId xmlns:a16="http://schemas.microsoft.com/office/drawing/2014/main" id="{3E25D644-61B3-4560-B8DB-60A902B11327}"/>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30409F37-06B0-48AE-84E3-23F76FD037D2}"/>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7" name="Freeform: Shape 126">
                <a:extLst>
                  <a:ext uri="{FF2B5EF4-FFF2-40B4-BE49-F238E27FC236}">
                    <a16:creationId xmlns:a16="http://schemas.microsoft.com/office/drawing/2014/main" id="{6FD076BE-BBE0-4D8D-91FF-B6E94B3D560A}"/>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28" name="Group 127">
            <a:extLst>
              <a:ext uri="{FF2B5EF4-FFF2-40B4-BE49-F238E27FC236}">
                <a16:creationId xmlns:a16="http://schemas.microsoft.com/office/drawing/2014/main" id="{6AAF4D32-1028-460C-9CD6-8A6F9BF28809}"/>
              </a:ext>
            </a:extLst>
          </p:cNvPr>
          <p:cNvGrpSpPr/>
          <p:nvPr/>
        </p:nvGrpSpPr>
        <p:grpSpPr>
          <a:xfrm>
            <a:off x="10093564" y="5228502"/>
            <a:ext cx="968156" cy="719981"/>
            <a:chOff x="4931506" y="5768408"/>
            <a:chExt cx="968156" cy="719981"/>
          </a:xfrm>
        </p:grpSpPr>
        <p:sp>
          <p:nvSpPr>
            <p:cNvPr id="130" name="Rectangle: Rounded Corners 129">
              <a:extLst>
                <a:ext uri="{FF2B5EF4-FFF2-40B4-BE49-F238E27FC236}">
                  <a16:creationId xmlns:a16="http://schemas.microsoft.com/office/drawing/2014/main" id="{1C7A2201-E995-4405-90C7-2D9A09CE682E}"/>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33" name="Title 1">
              <a:extLst>
                <a:ext uri="{FF2B5EF4-FFF2-40B4-BE49-F238E27FC236}">
                  <a16:creationId xmlns:a16="http://schemas.microsoft.com/office/drawing/2014/main" id="{10E2CECA-96BF-40A0-801B-8977B5297BB7}"/>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134" name="Title 1">
              <a:extLst>
                <a:ext uri="{FF2B5EF4-FFF2-40B4-BE49-F238E27FC236}">
                  <a16:creationId xmlns:a16="http://schemas.microsoft.com/office/drawing/2014/main" id="{D52CF0E2-2122-4F13-B328-3BF52B6B0D29}"/>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135" name="Group 134">
              <a:extLst>
                <a:ext uri="{FF2B5EF4-FFF2-40B4-BE49-F238E27FC236}">
                  <a16:creationId xmlns:a16="http://schemas.microsoft.com/office/drawing/2014/main" id="{7AD6F55A-3C0B-43B0-92BD-42EAE0CE9FE4}"/>
                </a:ext>
              </a:extLst>
            </p:cNvPr>
            <p:cNvGrpSpPr/>
            <p:nvPr/>
          </p:nvGrpSpPr>
          <p:grpSpPr>
            <a:xfrm>
              <a:off x="5078564" y="6178579"/>
              <a:ext cx="674040" cy="200439"/>
              <a:chOff x="8773830" y="4177977"/>
              <a:chExt cx="757312" cy="225202"/>
            </a:xfrm>
          </p:grpSpPr>
          <p:sp>
            <p:nvSpPr>
              <p:cNvPr id="136" name="Freeform: Shape 135">
                <a:extLst>
                  <a:ext uri="{FF2B5EF4-FFF2-40B4-BE49-F238E27FC236}">
                    <a16:creationId xmlns:a16="http://schemas.microsoft.com/office/drawing/2014/main" id="{125237A7-BE2D-44CA-B5B1-36A7FFEC6A8C}"/>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37" name="Freeform: Shape 136">
                <a:extLst>
                  <a:ext uri="{FF2B5EF4-FFF2-40B4-BE49-F238E27FC236}">
                    <a16:creationId xmlns:a16="http://schemas.microsoft.com/office/drawing/2014/main" id="{1786D23A-8769-4371-B553-E4258B0F69FE}"/>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38" name="Freeform: Shape 137">
                <a:extLst>
                  <a:ext uri="{FF2B5EF4-FFF2-40B4-BE49-F238E27FC236}">
                    <a16:creationId xmlns:a16="http://schemas.microsoft.com/office/drawing/2014/main" id="{A3B8F59B-4781-4406-B622-AF53D4E2F422}"/>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cxnSp>
        <p:nvCxnSpPr>
          <p:cNvPr id="139" name="Straight Arrow Connector 138">
            <a:extLst>
              <a:ext uri="{FF2B5EF4-FFF2-40B4-BE49-F238E27FC236}">
                <a16:creationId xmlns:a16="http://schemas.microsoft.com/office/drawing/2014/main" id="{969B5B3F-E138-4E1A-9FC9-77F7EA6ACF8F}"/>
              </a:ext>
            </a:extLst>
          </p:cNvPr>
          <p:cNvCxnSpPr>
            <a:cxnSpLocks/>
          </p:cNvCxnSpPr>
          <p:nvPr/>
        </p:nvCxnSpPr>
        <p:spPr>
          <a:xfrm>
            <a:off x="9999533" y="4450742"/>
            <a:ext cx="0" cy="630936"/>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0" name="Title 1">
            <a:extLst>
              <a:ext uri="{FF2B5EF4-FFF2-40B4-BE49-F238E27FC236}">
                <a16:creationId xmlns:a16="http://schemas.microsoft.com/office/drawing/2014/main" id="{3C4FA97E-DDE3-4153-9CDA-C2CB8CF95115}"/>
              </a:ext>
            </a:extLst>
          </p:cNvPr>
          <p:cNvSpPr txBox="1">
            <a:spLocks/>
          </p:cNvSpPr>
          <p:nvPr/>
        </p:nvSpPr>
        <p:spPr>
          <a:xfrm>
            <a:off x="10133256" y="4766211"/>
            <a:ext cx="1188720"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Schedule pods</a:t>
            </a:r>
          </a:p>
        </p:txBody>
      </p:sp>
      <p:grpSp>
        <p:nvGrpSpPr>
          <p:cNvPr id="149" name="Group 148">
            <a:extLst>
              <a:ext uri="{FF2B5EF4-FFF2-40B4-BE49-F238E27FC236}">
                <a16:creationId xmlns:a16="http://schemas.microsoft.com/office/drawing/2014/main" id="{30F1A592-4CB9-4691-BF35-D9A5B835A8D5}"/>
              </a:ext>
            </a:extLst>
          </p:cNvPr>
          <p:cNvGrpSpPr/>
          <p:nvPr/>
        </p:nvGrpSpPr>
        <p:grpSpPr>
          <a:xfrm>
            <a:off x="8765093" y="1620061"/>
            <a:ext cx="2468880" cy="2830681"/>
            <a:chOff x="8765093" y="1620061"/>
            <a:chExt cx="2468880" cy="2830681"/>
          </a:xfrm>
        </p:grpSpPr>
        <p:sp>
          <p:nvSpPr>
            <p:cNvPr id="150" name="Rectangle: Rounded Corners 149">
              <a:extLst>
                <a:ext uri="{FF2B5EF4-FFF2-40B4-BE49-F238E27FC236}">
                  <a16:creationId xmlns:a16="http://schemas.microsoft.com/office/drawing/2014/main" id="{9E9AF415-8E29-4600-95D4-2514B97D81C2}"/>
                </a:ext>
              </a:extLst>
            </p:cNvPr>
            <p:cNvSpPr/>
            <p:nvPr/>
          </p:nvSpPr>
          <p:spPr bwMode="auto">
            <a:xfrm>
              <a:off x="8765093" y="1620061"/>
              <a:ext cx="2468880" cy="2830681"/>
            </a:xfrm>
            <a:prstGeom prst="roundRect">
              <a:avLst>
                <a:gd name="adj" fmla="val 3125"/>
              </a:avLst>
            </a:prstGeom>
            <a:solidFill>
              <a:srgbClr val="FCFDFE"/>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51" name="Title 1">
              <a:extLst>
                <a:ext uri="{FF2B5EF4-FFF2-40B4-BE49-F238E27FC236}">
                  <a16:creationId xmlns:a16="http://schemas.microsoft.com/office/drawing/2014/main" id="{8D981132-A882-45CE-A277-17CC469AF6FE}"/>
                </a:ext>
              </a:extLst>
            </p:cNvPr>
            <p:cNvSpPr txBox="1">
              <a:spLocks/>
            </p:cNvSpPr>
            <p:nvPr/>
          </p:nvSpPr>
          <p:spPr>
            <a:xfrm>
              <a:off x="8883547" y="1662993"/>
              <a:ext cx="1989770"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managed control plane</a:t>
              </a:r>
            </a:p>
          </p:txBody>
        </p:sp>
        <p:grpSp>
          <p:nvGrpSpPr>
            <p:cNvPr id="152" name="Group 151">
              <a:extLst>
                <a:ext uri="{FF2B5EF4-FFF2-40B4-BE49-F238E27FC236}">
                  <a16:creationId xmlns:a16="http://schemas.microsoft.com/office/drawing/2014/main" id="{1A9173B0-F27F-4608-800A-D1A08827DAA1}"/>
                </a:ext>
              </a:extLst>
            </p:cNvPr>
            <p:cNvGrpSpPr/>
            <p:nvPr/>
          </p:nvGrpSpPr>
          <p:grpSpPr>
            <a:xfrm>
              <a:off x="9169135" y="2863769"/>
              <a:ext cx="1668463" cy="1381234"/>
              <a:chOff x="9203061" y="2983633"/>
              <a:chExt cx="1668463" cy="1381234"/>
            </a:xfrm>
          </p:grpSpPr>
          <p:grpSp>
            <p:nvGrpSpPr>
              <p:cNvPr id="153" name="Group 4">
                <a:extLst>
                  <a:ext uri="{FF2B5EF4-FFF2-40B4-BE49-F238E27FC236}">
                    <a16:creationId xmlns:a16="http://schemas.microsoft.com/office/drawing/2014/main" id="{F8AC7A7E-DDEA-45CE-BE60-726E0554DCF7}"/>
                  </a:ext>
                </a:extLst>
              </p:cNvPr>
              <p:cNvGrpSpPr>
                <a:grpSpLocks noChangeAspect="1"/>
              </p:cNvGrpSpPr>
              <p:nvPr/>
            </p:nvGrpSpPr>
            <p:grpSpPr bwMode="auto">
              <a:xfrm>
                <a:off x="9203061" y="3072642"/>
                <a:ext cx="1668463" cy="1292225"/>
                <a:chOff x="3319" y="1993"/>
                <a:chExt cx="1051" cy="814"/>
              </a:xfrm>
              <a:solidFill>
                <a:srgbClr val="0078D4"/>
              </a:solidFill>
            </p:grpSpPr>
            <p:sp>
              <p:nvSpPr>
                <p:cNvPr id="166" name="Freeform 5">
                  <a:extLst>
                    <a:ext uri="{FF2B5EF4-FFF2-40B4-BE49-F238E27FC236}">
                      <a16:creationId xmlns:a16="http://schemas.microsoft.com/office/drawing/2014/main" id="{6CAA942D-0FC6-4700-8F5A-B8D9073DB32F}"/>
                    </a:ext>
                  </a:extLst>
                </p:cNvPr>
                <p:cNvSpPr>
                  <a:spLocks/>
                </p:cNvSpPr>
                <p:nvPr/>
              </p:nvSpPr>
              <p:spPr bwMode="auto">
                <a:xfrm>
                  <a:off x="3319" y="1993"/>
                  <a:ext cx="574" cy="725"/>
                </a:xfrm>
                <a:custGeom>
                  <a:avLst/>
                  <a:gdLst>
                    <a:gd name="T0" fmla="*/ 265 w 574"/>
                    <a:gd name="T1" fmla="*/ 253 h 725"/>
                    <a:gd name="T2" fmla="*/ 574 w 574"/>
                    <a:gd name="T3" fmla="*/ 0 h 725"/>
                    <a:gd name="T4" fmla="*/ 242 w 574"/>
                    <a:gd name="T5" fmla="*/ 724 h 725"/>
                    <a:gd name="T6" fmla="*/ 0 w 574"/>
                    <a:gd name="T7" fmla="*/ 725 h 725"/>
                    <a:gd name="T8" fmla="*/ 265 w 574"/>
                    <a:gd name="T9" fmla="*/ 253 h 725"/>
                  </a:gdLst>
                  <a:ahLst/>
                  <a:cxnLst>
                    <a:cxn ang="0">
                      <a:pos x="T0" y="T1"/>
                    </a:cxn>
                    <a:cxn ang="0">
                      <a:pos x="T2" y="T3"/>
                    </a:cxn>
                    <a:cxn ang="0">
                      <a:pos x="T4" y="T5"/>
                    </a:cxn>
                    <a:cxn ang="0">
                      <a:pos x="T6" y="T7"/>
                    </a:cxn>
                    <a:cxn ang="0">
                      <a:pos x="T8" y="T9"/>
                    </a:cxn>
                  </a:cxnLst>
                  <a:rect l="0" t="0" r="r" b="b"/>
                  <a:pathLst>
                    <a:path w="574" h="725">
                      <a:moveTo>
                        <a:pt x="265" y="253"/>
                      </a:moveTo>
                      <a:lnTo>
                        <a:pt x="574" y="0"/>
                      </a:lnTo>
                      <a:lnTo>
                        <a:pt x="242" y="724"/>
                      </a:lnTo>
                      <a:lnTo>
                        <a:pt x="0" y="725"/>
                      </a:lnTo>
                      <a:lnTo>
                        <a:pt x="265"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7" name="Freeform 6">
                  <a:extLst>
                    <a:ext uri="{FF2B5EF4-FFF2-40B4-BE49-F238E27FC236}">
                      <a16:creationId xmlns:a16="http://schemas.microsoft.com/office/drawing/2014/main" id="{E46DD0D6-EBDE-4C3B-BD57-D9EE6064A498}"/>
                    </a:ext>
                  </a:extLst>
                </p:cNvPr>
                <p:cNvSpPr>
                  <a:spLocks/>
                </p:cNvSpPr>
                <p:nvPr/>
              </p:nvSpPr>
              <p:spPr bwMode="auto">
                <a:xfrm>
                  <a:off x="3567" y="2044"/>
                  <a:ext cx="803" cy="763"/>
                </a:xfrm>
                <a:custGeom>
                  <a:avLst/>
                  <a:gdLst>
                    <a:gd name="T0" fmla="*/ 0 w 803"/>
                    <a:gd name="T1" fmla="*/ 757 h 763"/>
                    <a:gd name="T2" fmla="*/ 485 w 803"/>
                    <a:gd name="T3" fmla="*/ 675 h 763"/>
                    <a:gd name="T4" fmla="*/ 232 w 803"/>
                    <a:gd name="T5" fmla="*/ 369 h 763"/>
                    <a:gd name="T6" fmla="*/ 367 w 803"/>
                    <a:gd name="T7" fmla="*/ 0 h 763"/>
                    <a:gd name="T8" fmla="*/ 803 w 803"/>
                    <a:gd name="T9" fmla="*/ 763 h 763"/>
                    <a:gd name="T10" fmla="*/ 0 w 803"/>
                    <a:gd name="T11" fmla="*/ 757 h 763"/>
                  </a:gdLst>
                  <a:ahLst/>
                  <a:cxnLst>
                    <a:cxn ang="0">
                      <a:pos x="T0" y="T1"/>
                    </a:cxn>
                    <a:cxn ang="0">
                      <a:pos x="T2" y="T3"/>
                    </a:cxn>
                    <a:cxn ang="0">
                      <a:pos x="T4" y="T5"/>
                    </a:cxn>
                    <a:cxn ang="0">
                      <a:pos x="T6" y="T7"/>
                    </a:cxn>
                    <a:cxn ang="0">
                      <a:pos x="T8" y="T9"/>
                    </a:cxn>
                    <a:cxn ang="0">
                      <a:pos x="T10" y="T11"/>
                    </a:cxn>
                  </a:cxnLst>
                  <a:rect l="0" t="0" r="r" b="b"/>
                  <a:pathLst>
                    <a:path w="803" h="763">
                      <a:moveTo>
                        <a:pt x="0" y="757"/>
                      </a:moveTo>
                      <a:lnTo>
                        <a:pt x="485" y="675"/>
                      </a:lnTo>
                      <a:lnTo>
                        <a:pt x="232" y="369"/>
                      </a:lnTo>
                      <a:lnTo>
                        <a:pt x="367" y="0"/>
                      </a:lnTo>
                      <a:lnTo>
                        <a:pt x="803" y="763"/>
                      </a:lnTo>
                      <a:lnTo>
                        <a:pt x="0" y="7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54" name="Group 153">
                <a:extLst>
                  <a:ext uri="{FF2B5EF4-FFF2-40B4-BE49-F238E27FC236}">
                    <a16:creationId xmlns:a16="http://schemas.microsoft.com/office/drawing/2014/main" id="{2717A012-1F3F-4057-B588-890FD8B0A148}"/>
                  </a:ext>
                </a:extLst>
              </p:cNvPr>
              <p:cNvGrpSpPr/>
              <p:nvPr/>
            </p:nvGrpSpPr>
            <p:grpSpPr>
              <a:xfrm>
                <a:off x="10267693" y="2983633"/>
                <a:ext cx="602515" cy="755916"/>
                <a:chOff x="7211505" y="4977353"/>
                <a:chExt cx="989814" cy="1241822"/>
              </a:xfrm>
            </p:grpSpPr>
            <p:sp>
              <p:nvSpPr>
                <p:cNvPr id="161" name="Oval 160">
                  <a:extLst>
                    <a:ext uri="{FF2B5EF4-FFF2-40B4-BE49-F238E27FC236}">
                      <a16:creationId xmlns:a16="http://schemas.microsoft.com/office/drawing/2014/main" id="{FF40159B-4022-48AF-8754-934AF8A5A303}"/>
                    </a:ext>
                  </a:extLst>
                </p:cNvPr>
                <p:cNvSpPr/>
                <p:nvPr/>
              </p:nvSpPr>
              <p:spPr bwMode="auto">
                <a:xfrm>
                  <a:off x="7211505" y="4977353"/>
                  <a:ext cx="989814" cy="989814"/>
                </a:xfrm>
                <a:prstGeom prst="ellipse">
                  <a:avLst/>
                </a:prstGeom>
                <a:solidFill>
                  <a:srgbClr val="FCFDF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4" name="Processing_E9F5" title="Icon of two interlocked gears">
                  <a:extLst>
                    <a:ext uri="{FF2B5EF4-FFF2-40B4-BE49-F238E27FC236}">
                      <a16:creationId xmlns:a16="http://schemas.microsoft.com/office/drawing/2014/main" id="{339D4230-87A3-4B94-8D3F-651D771FEBA5}"/>
                    </a:ext>
                  </a:extLst>
                </p:cNvPr>
                <p:cNvSpPr>
                  <a:spLocks noChangeAspect="1" noEditPoints="1"/>
                </p:cNvSpPr>
                <p:nvPr/>
              </p:nvSpPr>
              <p:spPr bwMode="auto">
                <a:xfrm>
                  <a:off x="7523230" y="5655836"/>
                  <a:ext cx="646820" cy="563339"/>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solidFill>
                  <a:srgbClr val="FFFFFF"/>
                </a:solidFill>
                <a:ln w="28575" cap="flat">
                  <a:solidFill>
                    <a:srgbClr val="0089D6"/>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sp>
        <p:nvSpPr>
          <p:cNvPr id="156" name="Title 16">
            <a:extLst>
              <a:ext uri="{FF2B5EF4-FFF2-40B4-BE49-F238E27FC236}">
                <a16:creationId xmlns:a16="http://schemas.microsoft.com/office/drawing/2014/main" id="{2E932CD8-4788-402E-8EDF-C2901FBC3CEC}"/>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Kubernetes: The User View</a:t>
            </a:r>
            <a:endParaRPr kumimoji="0" lang="en-US" sz="3600" b="0" i="0" u="none" strike="noStrike" kern="1200" cap="none" spc="-5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grpSp>
        <p:nvGrpSpPr>
          <p:cNvPr id="141" name="Group 140">
            <a:extLst>
              <a:ext uri="{FF2B5EF4-FFF2-40B4-BE49-F238E27FC236}">
                <a16:creationId xmlns:a16="http://schemas.microsoft.com/office/drawing/2014/main" id="{57041159-562F-48E6-B601-4703C8872623}"/>
              </a:ext>
            </a:extLst>
          </p:cNvPr>
          <p:cNvGrpSpPr/>
          <p:nvPr/>
        </p:nvGrpSpPr>
        <p:grpSpPr>
          <a:xfrm>
            <a:off x="8911738" y="1896473"/>
            <a:ext cx="822960" cy="1184981"/>
            <a:chOff x="7311480" y="2442801"/>
            <a:chExt cx="822960" cy="1184981"/>
          </a:xfrm>
        </p:grpSpPr>
        <p:sp>
          <p:nvSpPr>
            <p:cNvPr id="142" name="Title 1">
              <a:extLst>
                <a:ext uri="{FF2B5EF4-FFF2-40B4-BE49-F238E27FC236}">
                  <a16:creationId xmlns:a16="http://schemas.microsoft.com/office/drawing/2014/main" id="{4F0BCE8D-069B-435E-BC75-5C2B30AED3F2}"/>
                </a:ext>
              </a:extLst>
            </p:cNvPr>
            <p:cNvSpPr txBox="1">
              <a:spLocks/>
            </p:cNvSpPr>
            <p:nvPr/>
          </p:nvSpPr>
          <p:spPr>
            <a:xfrm>
              <a:off x="7320211" y="2442801"/>
              <a:ext cx="805499"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Kubernetes API endpoint</a:t>
              </a:r>
            </a:p>
          </p:txBody>
        </p:sp>
        <p:sp>
          <p:nvSpPr>
            <p:cNvPr id="143" name="Rectangle: Rounded Corners 142">
              <a:extLst>
                <a:ext uri="{FF2B5EF4-FFF2-40B4-BE49-F238E27FC236}">
                  <a16:creationId xmlns:a16="http://schemas.microsoft.com/office/drawing/2014/main" id="{7A35BB33-121C-431B-B150-8E2E578F7A39}"/>
                </a:ext>
              </a:extLst>
            </p:cNvPr>
            <p:cNvSpPr/>
            <p:nvPr/>
          </p:nvSpPr>
          <p:spPr bwMode="auto">
            <a:xfrm>
              <a:off x="7311480" y="2804822"/>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144" name="Graphic 13">
              <a:extLst>
                <a:ext uri="{FF2B5EF4-FFF2-40B4-BE49-F238E27FC236}">
                  <a16:creationId xmlns:a16="http://schemas.microsoft.com/office/drawing/2014/main" id="{301676F1-79C8-4459-8F8A-4A2E7C3DF0DE}"/>
                </a:ext>
              </a:extLst>
            </p:cNvPr>
            <p:cNvGrpSpPr/>
            <p:nvPr/>
          </p:nvGrpSpPr>
          <p:grpSpPr>
            <a:xfrm>
              <a:off x="7452453" y="2949973"/>
              <a:ext cx="541014" cy="532658"/>
              <a:chOff x="4862512" y="2214562"/>
              <a:chExt cx="2466975" cy="2428875"/>
            </a:xfrm>
          </p:grpSpPr>
          <p:sp>
            <p:nvSpPr>
              <p:cNvPr id="145" name="Freeform: Shape 144">
                <a:extLst>
                  <a:ext uri="{FF2B5EF4-FFF2-40B4-BE49-F238E27FC236}">
                    <a16:creationId xmlns:a16="http://schemas.microsoft.com/office/drawing/2014/main" id="{8993DE6D-D33F-4D74-88B3-7AC4A1B0794C}"/>
                  </a:ext>
                </a:extLst>
              </p:cNvPr>
              <p:cNvSpPr/>
              <p:nvPr/>
            </p:nvSpPr>
            <p:spPr>
              <a:xfrm>
                <a:off x="4854743" y="2207524"/>
                <a:ext cx="2476500" cy="2438400"/>
              </a:xfrm>
              <a:custGeom>
                <a:avLst/>
                <a:gdLst>
                  <a:gd name="connsiteX0" fmla="*/ 1165056 w 2476500"/>
                  <a:gd name="connsiteY0" fmla="*/ 27993 h 2438400"/>
                  <a:gd name="connsiteX1" fmla="*/ 347811 w 2476500"/>
                  <a:gd name="connsiteY1" fmla="*/ 408993 h 2438400"/>
                  <a:gd name="connsiteX2" fmla="*/ 224939 w 2476500"/>
                  <a:gd name="connsiteY2" fmla="*/ 558535 h 2438400"/>
                  <a:gd name="connsiteX3" fmla="*/ 13484 w 2476500"/>
                  <a:gd name="connsiteY3" fmla="*/ 1434835 h 2438400"/>
                  <a:gd name="connsiteX4" fmla="*/ 54441 w 2476500"/>
                  <a:gd name="connsiteY4" fmla="*/ 1624383 h 2438400"/>
                  <a:gd name="connsiteX5" fmla="*/ 607844 w 2476500"/>
                  <a:gd name="connsiteY5" fmla="*/ 2334948 h 2438400"/>
                  <a:gd name="connsiteX6" fmla="*/ 781199 w 2476500"/>
                  <a:gd name="connsiteY6" fmla="*/ 2420673 h 2438400"/>
                  <a:gd name="connsiteX7" fmla="*/ 1682264 w 2476500"/>
                  <a:gd name="connsiteY7" fmla="*/ 2432103 h 2438400"/>
                  <a:gd name="connsiteX8" fmla="*/ 1857524 w 2476500"/>
                  <a:gd name="connsiteY8" fmla="*/ 2350188 h 2438400"/>
                  <a:gd name="connsiteX9" fmla="*/ 2428071 w 2476500"/>
                  <a:gd name="connsiteY9" fmla="*/ 1652958 h 2438400"/>
                  <a:gd name="connsiteX10" fmla="*/ 2473791 w 2476500"/>
                  <a:gd name="connsiteY10" fmla="*/ 1465315 h 2438400"/>
                  <a:gd name="connsiteX11" fmla="*/ 2284244 w 2476500"/>
                  <a:gd name="connsiteY11" fmla="*/ 584253 h 2438400"/>
                  <a:gd name="connsiteX12" fmla="*/ 2165181 w 2476500"/>
                  <a:gd name="connsiteY12" fmla="*/ 431853 h 2438400"/>
                  <a:gd name="connsiteX13" fmla="*/ 1358414 w 2476500"/>
                  <a:gd name="connsiteY13" fmla="*/ 29898 h 2438400"/>
                  <a:gd name="connsiteX14" fmla="*/ 1165056 w 2476500"/>
                  <a:gd name="connsiteY14" fmla="*/ 27993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6500" h="2438400">
                    <a:moveTo>
                      <a:pt x="1165056" y="27993"/>
                    </a:moveTo>
                    <a:lnTo>
                      <a:pt x="347811" y="408993"/>
                    </a:lnTo>
                    <a:cubicBezTo>
                      <a:pt x="285899" y="437568"/>
                      <a:pt x="241131" y="492813"/>
                      <a:pt x="224939" y="558535"/>
                    </a:cubicBezTo>
                    <a:lnTo>
                      <a:pt x="13484" y="1434835"/>
                    </a:lnTo>
                    <a:cubicBezTo>
                      <a:pt x="-2709" y="1500558"/>
                      <a:pt x="12531" y="1570090"/>
                      <a:pt x="54441" y="1624383"/>
                    </a:cubicBezTo>
                    <a:lnTo>
                      <a:pt x="607844" y="2334948"/>
                    </a:lnTo>
                    <a:cubicBezTo>
                      <a:pt x="649754" y="2388288"/>
                      <a:pt x="713571" y="2419721"/>
                      <a:pt x="781199" y="2420673"/>
                    </a:cubicBezTo>
                    <a:lnTo>
                      <a:pt x="1682264" y="2432103"/>
                    </a:lnTo>
                    <a:cubicBezTo>
                      <a:pt x="1749891" y="2433055"/>
                      <a:pt x="1814661" y="2402575"/>
                      <a:pt x="1857524" y="2350188"/>
                    </a:cubicBezTo>
                    <a:lnTo>
                      <a:pt x="2428071" y="1652958"/>
                    </a:lnTo>
                    <a:cubicBezTo>
                      <a:pt x="2470934" y="1600570"/>
                      <a:pt x="2488079" y="1531038"/>
                      <a:pt x="2473791" y="1465315"/>
                    </a:cubicBezTo>
                    <a:lnTo>
                      <a:pt x="2284244" y="584253"/>
                    </a:lnTo>
                    <a:cubicBezTo>
                      <a:pt x="2269956" y="517578"/>
                      <a:pt x="2226141" y="461380"/>
                      <a:pt x="2165181" y="431853"/>
                    </a:cubicBezTo>
                    <a:lnTo>
                      <a:pt x="1358414" y="29898"/>
                    </a:lnTo>
                    <a:cubicBezTo>
                      <a:pt x="1297454" y="370"/>
                      <a:pt x="1226016" y="-582"/>
                      <a:pt x="1165056" y="27993"/>
                    </a:cubicBezTo>
                    <a:close/>
                  </a:path>
                </a:pathLst>
              </a:custGeom>
              <a:solidFill>
                <a:srgbClr val="0078D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Shape 145">
                <a:extLst>
                  <a:ext uri="{FF2B5EF4-FFF2-40B4-BE49-F238E27FC236}">
                    <a16:creationId xmlns:a16="http://schemas.microsoft.com/office/drawing/2014/main" id="{34CBFF97-A443-4E6B-9743-54049DDB5AB0}"/>
                  </a:ext>
                </a:extLst>
              </p:cNvPr>
              <p:cNvSpPr/>
              <p:nvPr/>
            </p:nvSpPr>
            <p:spPr>
              <a:xfrm>
                <a:off x="5566886" y="2933223"/>
                <a:ext cx="1066800" cy="1047750"/>
              </a:xfrm>
              <a:custGeom>
                <a:avLst/>
                <a:gdLst>
                  <a:gd name="connsiteX0" fmla="*/ 992981 w 1066800"/>
                  <a:gd name="connsiteY0" fmla="*/ 270986 h 1047750"/>
                  <a:gd name="connsiteX1" fmla="*/ 903446 w 1066800"/>
                  <a:gd name="connsiteY1" fmla="*/ 155734 h 1047750"/>
                  <a:gd name="connsiteX2" fmla="*/ 692944 w 1066800"/>
                  <a:gd name="connsiteY2" fmla="*/ 298609 h 1047750"/>
                  <a:gd name="connsiteX3" fmla="*/ 630079 w 1066800"/>
                  <a:gd name="connsiteY3" fmla="*/ 268129 h 1047750"/>
                  <a:gd name="connsiteX4" fmla="*/ 613886 w 1066800"/>
                  <a:gd name="connsiteY4" fmla="*/ 12859 h 1047750"/>
                  <a:gd name="connsiteX5" fmla="*/ 534829 w 1066800"/>
                  <a:gd name="connsiteY5" fmla="*/ 7144 h 1047750"/>
                  <a:gd name="connsiteX6" fmla="*/ 465296 w 1066800"/>
                  <a:gd name="connsiteY6" fmla="*/ 11906 h 1047750"/>
                  <a:gd name="connsiteX7" fmla="*/ 447199 w 1066800"/>
                  <a:gd name="connsiteY7" fmla="*/ 268129 h 1047750"/>
                  <a:gd name="connsiteX8" fmla="*/ 384334 w 1066800"/>
                  <a:gd name="connsiteY8" fmla="*/ 298609 h 1047750"/>
                  <a:gd name="connsiteX9" fmla="*/ 170974 w 1066800"/>
                  <a:gd name="connsiteY9" fmla="*/ 150971 h 1047750"/>
                  <a:gd name="connsiteX10" fmla="*/ 81439 w 1066800"/>
                  <a:gd name="connsiteY10" fmla="*/ 262414 h 1047750"/>
                  <a:gd name="connsiteX11" fmla="*/ 265271 w 1066800"/>
                  <a:gd name="connsiteY11" fmla="*/ 447199 h 1047750"/>
                  <a:gd name="connsiteX12" fmla="*/ 247174 w 1066800"/>
                  <a:gd name="connsiteY12" fmla="*/ 514826 h 1047750"/>
                  <a:gd name="connsiteX13" fmla="*/ 7144 w 1066800"/>
                  <a:gd name="connsiteY13" fmla="*/ 576739 h 1047750"/>
                  <a:gd name="connsiteX14" fmla="*/ 44291 w 1066800"/>
                  <a:gd name="connsiteY14" fmla="*/ 734854 h 1047750"/>
                  <a:gd name="connsiteX15" fmla="*/ 296704 w 1066800"/>
                  <a:gd name="connsiteY15" fmla="*/ 693896 h 1047750"/>
                  <a:gd name="connsiteX16" fmla="*/ 340519 w 1066800"/>
                  <a:gd name="connsiteY16" fmla="*/ 748189 h 1047750"/>
                  <a:gd name="connsiteX17" fmla="*/ 250031 w 1066800"/>
                  <a:gd name="connsiteY17" fmla="*/ 981551 h 1047750"/>
                  <a:gd name="connsiteX18" fmla="*/ 390049 w 1066800"/>
                  <a:gd name="connsiteY18" fmla="*/ 1044416 h 1047750"/>
                  <a:gd name="connsiteX19" fmla="*/ 500539 w 1066800"/>
                  <a:gd name="connsiteY19" fmla="*/ 831056 h 1047750"/>
                  <a:gd name="connsiteX20" fmla="*/ 571024 w 1066800"/>
                  <a:gd name="connsiteY20" fmla="*/ 828199 h 1047750"/>
                  <a:gd name="connsiteX21" fmla="*/ 701516 w 1066800"/>
                  <a:gd name="connsiteY21" fmla="*/ 1036796 h 1047750"/>
                  <a:gd name="connsiteX22" fmla="*/ 832961 w 1066800"/>
                  <a:gd name="connsiteY22" fmla="*/ 972026 h 1047750"/>
                  <a:gd name="connsiteX23" fmla="*/ 738664 w 1066800"/>
                  <a:gd name="connsiteY23" fmla="*/ 748189 h 1047750"/>
                  <a:gd name="connsiteX24" fmla="*/ 781526 w 1066800"/>
                  <a:gd name="connsiteY24" fmla="*/ 692944 h 1047750"/>
                  <a:gd name="connsiteX25" fmla="*/ 1028224 w 1066800"/>
                  <a:gd name="connsiteY25" fmla="*/ 726281 h 1047750"/>
                  <a:gd name="connsiteX26" fmla="*/ 1061561 w 1066800"/>
                  <a:gd name="connsiteY26" fmla="*/ 576739 h 1047750"/>
                  <a:gd name="connsiteX27" fmla="*/ 831056 w 1066800"/>
                  <a:gd name="connsiteY27" fmla="*/ 511969 h 1047750"/>
                  <a:gd name="connsiteX28" fmla="*/ 813911 w 1066800"/>
                  <a:gd name="connsiteY28" fmla="*/ 444341 h 1047750"/>
                  <a:gd name="connsiteX29" fmla="*/ 992981 w 1066800"/>
                  <a:gd name="connsiteY29" fmla="*/ 270986 h 1047750"/>
                  <a:gd name="connsiteX30" fmla="*/ 605314 w 1066800"/>
                  <a:gd name="connsiteY30" fmla="*/ 586264 h 1047750"/>
                  <a:gd name="connsiteX31" fmla="*/ 535781 w 1066800"/>
                  <a:gd name="connsiteY31" fmla="*/ 619601 h 1047750"/>
                  <a:gd name="connsiteX32" fmla="*/ 467201 w 1066800"/>
                  <a:gd name="connsiteY32" fmla="*/ 586264 h 1047750"/>
                  <a:gd name="connsiteX33" fmla="*/ 450056 w 1066800"/>
                  <a:gd name="connsiteY33" fmla="*/ 511016 h 1047750"/>
                  <a:gd name="connsiteX34" fmla="*/ 497681 w 1066800"/>
                  <a:gd name="connsiteY34" fmla="*/ 451009 h 1047750"/>
                  <a:gd name="connsiteX35" fmla="*/ 574834 w 1066800"/>
                  <a:gd name="connsiteY35" fmla="*/ 451009 h 1047750"/>
                  <a:gd name="connsiteX36" fmla="*/ 622459 w 1066800"/>
                  <a:gd name="connsiteY36" fmla="*/ 511016 h 1047750"/>
                  <a:gd name="connsiteX37" fmla="*/ 605314 w 1066800"/>
                  <a:gd name="connsiteY37" fmla="*/ 58626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66800" h="1047750">
                    <a:moveTo>
                      <a:pt x="992981" y="270986"/>
                    </a:moveTo>
                    <a:cubicBezTo>
                      <a:pt x="968216" y="228124"/>
                      <a:pt x="938689" y="190024"/>
                      <a:pt x="903446" y="155734"/>
                    </a:cubicBezTo>
                    <a:lnTo>
                      <a:pt x="692944" y="298609"/>
                    </a:lnTo>
                    <a:cubicBezTo>
                      <a:pt x="667226" y="315754"/>
                      <a:pt x="631984" y="298609"/>
                      <a:pt x="630079" y="268129"/>
                    </a:cubicBezTo>
                    <a:lnTo>
                      <a:pt x="613886" y="12859"/>
                    </a:lnTo>
                    <a:cubicBezTo>
                      <a:pt x="588169" y="9049"/>
                      <a:pt x="561499" y="7144"/>
                      <a:pt x="534829" y="7144"/>
                    </a:cubicBezTo>
                    <a:cubicBezTo>
                      <a:pt x="511016" y="7144"/>
                      <a:pt x="488156" y="9049"/>
                      <a:pt x="465296" y="11906"/>
                    </a:cubicBezTo>
                    <a:lnTo>
                      <a:pt x="447199" y="268129"/>
                    </a:lnTo>
                    <a:cubicBezTo>
                      <a:pt x="445294" y="299561"/>
                      <a:pt x="410051" y="315754"/>
                      <a:pt x="384334" y="298609"/>
                    </a:cubicBezTo>
                    <a:lnTo>
                      <a:pt x="170974" y="150971"/>
                    </a:lnTo>
                    <a:cubicBezTo>
                      <a:pt x="136684" y="183356"/>
                      <a:pt x="106204" y="220504"/>
                      <a:pt x="81439" y="262414"/>
                    </a:cubicBezTo>
                    <a:lnTo>
                      <a:pt x="265271" y="447199"/>
                    </a:lnTo>
                    <a:cubicBezTo>
                      <a:pt x="287179" y="469106"/>
                      <a:pt x="276701" y="507206"/>
                      <a:pt x="247174" y="514826"/>
                    </a:cubicBezTo>
                    <a:lnTo>
                      <a:pt x="7144" y="576739"/>
                    </a:lnTo>
                    <a:cubicBezTo>
                      <a:pt x="10954" y="631984"/>
                      <a:pt x="24289" y="685324"/>
                      <a:pt x="44291" y="734854"/>
                    </a:cubicBezTo>
                    <a:lnTo>
                      <a:pt x="296704" y="693896"/>
                    </a:lnTo>
                    <a:cubicBezTo>
                      <a:pt x="327184" y="689134"/>
                      <a:pt x="351949" y="719614"/>
                      <a:pt x="340519" y="748189"/>
                    </a:cubicBezTo>
                    <a:lnTo>
                      <a:pt x="250031" y="981551"/>
                    </a:lnTo>
                    <a:cubicBezTo>
                      <a:pt x="292894" y="1009174"/>
                      <a:pt x="339566" y="1030129"/>
                      <a:pt x="390049" y="1044416"/>
                    </a:cubicBezTo>
                    <a:lnTo>
                      <a:pt x="500539" y="831056"/>
                    </a:lnTo>
                    <a:cubicBezTo>
                      <a:pt x="514826" y="803434"/>
                      <a:pt x="553879" y="801529"/>
                      <a:pt x="571024" y="828199"/>
                    </a:cubicBezTo>
                    <a:lnTo>
                      <a:pt x="701516" y="1036796"/>
                    </a:lnTo>
                    <a:cubicBezTo>
                      <a:pt x="748189" y="1021556"/>
                      <a:pt x="792956" y="998696"/>
                      <a:pt x="832961" y="972026"/>
                    </a:cubicBezTo>
                    <a:lnTo>
                      <a:pt x="738664" y="748189"/>
                    </a:lnTo>
                    <a:cubicBezTo>
                      <a:pt x="726281" y="719614"/>
                      <a:pt x="750094" y="688181"/>
                      <a:pt x="781526" y="692944"/>
                    </a:cubicBezTo>
                    <a:lnTo>
                      <a:pt x="1028224" y="726281"/>
                    </a:lnTo>
                    <a:cubicBezTo>
                      <a:pt x="1046321" y="679609"/>
                      <a:pt x="1057751" y="629126"/>
                      <a:pt x="1061561" y="576739"/>
                    </a:cubicBezTo>
                    <a:lnTo>
                      <a:pt x="831056" y="511969"/>
                    </a:lnTo>
                    <a:cubicBezTo>
                      <a:pt x="800576" y="503396"/>
                      <a:pt x="791051" y="465296"/>
                      <a:pt x="813911" y="444341"/>
                    </a:cubicBezTo>
                    <a:lnTo>
                      <a:pt x="992981" y="270986"/>
                    </a:lnTo>
                    <a:close/>
                    <a:moveTo>
                      <a:pt x="605314" y="586264"/>
                    </a:moveTo>
                    <a:lnTo>
                      <a:pt x="535781" y="619601"/>
                    </a:lnTo>
                    <a:lnTo>
                      <a:pt x="467201" y="586264"/>
                    </a:lnTo>
                    <a:lnTo>
                      <a:pt x="450056" y="511016"/>
                    </a:lnTo>
                    <a:lnTo>
                      <a:pt x="497681" y="451009"/>
                    </a:lnTo>
                    <a:lnTo>
                      <a:pt x="574834" y="451009"/>
                    </a:lnTo>
                    <a:lnTo>
                      <a:pt x="622459" y="511016"/>
                    </a:lnTo>
                    <a:lnTo>
                      <a:pt x="605314" y="586264"/>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Shape 146">
                <a:extLst>
                  <a:ext uri="{FF2B5EF4-FFF2-40B4-BE49-F238E27FC236}">
                    <a16:creationId xmlns:a16="http://schemas.microsoft.com/office/drawing/2014/main" id="{FDCA8DF5-7541-4BC3-BEEB-BDFEA4D74148}"/>
                  </a:ext>
                </a:extLst>
              </p:cNvPr>
              <p:cNvSpPr/>
              <p:nvPr/>
            </p:nvSpPr>
            <p:spPr>
              <a:xfrm>
                <a:off x="5456396" y="3655218"/>
                <a:ext cx="9525" cy="9525"/>
              </a:xfrm>
              <a:custGeom>
                <a:avLst/>
                <a:gdLst>
                  <a:gd name="connsiteX0" fmla="*/ 10001 w 9525"/>
                  <a:gd name="connsiteY0" fmla="*/ 7144 h 9525"/>
                  <a:gd name="connsiteX1" fmla="*/ 7144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10001" y="7144"/>
                    </a:moveTo>
                    <a:lnTo>
                      <a:pt x="7144" y="8096"/>
                    </a:lnTo>
                    <a:lnTo>
                      <a:pt x="7144" y="9049"/>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Shape 147">
                <a:extLst>
                  <a:ext uri="{FF2B5EF4-FFF2-40B4-BE49-F238E27FC236}">
                    <a16:creationId xmlns:a16="http://schemas.microsoft.com/office/drawing/2014/main" id="{2B60044C-63EE-4DEC-BA79-856C0E20CD2C}"/>
                  </a:ext>
                </a:extLst>
              </p:cNvPr>
              <p:cNvSpPr/>
              <p:nvPr/>
            </p:nvSpPr>
            <p:spPr>
              <a:xfrm>
                <a:off x="5186165" y="2525553"/>
                <a:ext cx="1828800" cy="1790700"/>
              </a:xfrm>
              <a:custGeom>
                <a:avLst/>
                <a:gdLst>
                  <a:gd name="connsiteX0" fmla="*/ 1780420 w 1828800"/>
                  <a:gd name="connsiteY0" fmla="*/ 1078706 h 1790700"/>
                  <a:gd name="connsiteX1" fmla="*/ 1618495 w 1828800"/>
                  <a:gd name="connsiteY1" fmla="*/ 1055846 h 1790700"/>
                  <a:gd name="connsiteX2" fmla="*/ 1604207 w 1828800"/>
                  <a:gd name="connsiteY2" fmla="*/ 1036796 h 1790700"/>
                  <a:gd name="connsiteX3" fmla="*/ 1580395 w 1828800"/>
                  <a:gd name="connsiteY3" fmla="*/ 1031081 h 1790700"/>
                  <a:gd name="connsiteX4" fmla="*/ 1586110 w 1828800"/>
                  <a:gd name="connsiteY4" fmla="*/ 941546 h 1790700"/>
                  <a:gd name="connsiteX5" fmla="*/ 1466095 w 1828800"/>
                  <a:gd name="connsiteY5" fmla="*/ 561499 h 1790700"/>
                  <a:gd name="connsiteX6" fmla="*/ 1485145 w 1828800"/>
                  <a:gd name="connsiteY6" fmla="*/ 546259 h 1790700"/>
                  <a:gd name="connsiteX7" fmla="*/ 1489907 w 1828800"/>
                  <a:gd name="connsiteY7" fmla="*/ 523399 h 1790700"/>
                  <a:gd name="connsiteX8" fmla="*/ 1626115 w 1828800"/>
                  <a:gd name="connsiteY8" fmla="*/ 432911 h 1790700"/>
                  <a:gd name="connsiteX9" fmla="*/ 1643260 w 1828800"/>
                  <a:gd name="connsiteY9" fmla="*/ 357664 h 1790700"/>
                  <a:gd name="connsiteX10" fmla="*/ 1566107 w 1828800"/>
                  <a:gd name="connsiteY10" fmla="*/ 354806 h 1790700"/>
                  <a:gd name="connsiteX11" fmla="*/ 1444187 w 1828800"/>
                  <a:gd name="connsiteY11" fmla="*/ 460534 h 1790700"/>
                  <a:gd name="connsiteX12" fmla="*/ 1420375 w 1828800"/>
                  <a:gd name="connsiteY12" fmla="*/ 458629 h 1790700"/>
                  <a:gd name="connsiteX13" fmla="*/ 1399420 w 1828800"/>
                  <a:gd name="connsiteY13" fmla="*/ 472916 h 1790700"/>
                  <a:gd name="connsiteX14" fmla="*/ 1398467 w 1828800"/>
                  <a:gd name="connsiteY14" fmla="*/ 475774 h 1790700"/>
                  <a:gd name="connsiteX15" fmla="*/ 970794 w 1828800"/>
                  <a:gd name="connsiteY15" fmla="*/ 276701 h 1790700"/>
                  <a:gd name="connsiteX16" fmla="*/ 973652 w 1828800"/>
                  <a:gd name="connsiteY16" fmla="*/ 273844 h 1790700"/>
                  <a:gd name="connsiteX17" fmla="*/ 972700 w 1828800"/>
                  <a:gd name="connsiteY17" fmla="*/ 248126 h 1790700"/>
                  <a:gd name="connsiteX18" fmla="*/ 957460 w 1828800"/>
                  <a:gd name="connsiteY18" fmla="*/ 230029 h 1790700"/>
                  <a:gd name="connsiteX19" fmla="*/ 967937 w 1828800"/>
                  <a:gd name="connsiteY19" fmla="*/ 67151 h 1790700"/>
                  <a:gd name="connsiteX20" fmla="*/ 918407 w 1828800"/>
                  <a:gd name="connsiteY20" fmla="*/ 7144 h 1790700"/>
                  <a:gd name="connsiteX21" fmla="*/ 868877 w 1828800"/>
                  <a:gd name="connsiteY21" fmla="*/ 67151 h 1790700"/>
                  <a:gd name="connsiteX22" fmla="*/ 879355 w 1828800"/>
                  <a:gd name="connsiteY22" fmla="*/ 230029 h 1790700"/>
                  <a:gd name="connsiteX23" fmla="*/ 864115 w 1828800"/>
                  <a:gd name="connsiteY23" fmla="*/ 248126 h 1790700"/>
                  <a:gd name="connsiteX24" fmla="*/ 863162 w 1828800"/>
                  <a:gd name="connsiteY24" fmla="*/ 273844 h 1790700"/>
                  <a:gd name="connsiteX25" fmla="*/ 865067 w 1828800"/>
                  <a:gd name="connsiteY25" fmla="*/ 276701 h 1790700"/>
                  <a:gd name="connsiteX26" fmla="*/ 433585 w 1828800"/>
                  <a:gd name="connsiteY26" fmla="*/ 488156 h 1790700"/>
                  <a:gd name="connsiteX27" fmla="*/ 436442 w 1828800"/>
                  <a:gd name="connsiteY27" fmla="*/ 477679 h 1790700"/>
                  <a:gd name="connsiteX28" fmla="*/ 415487 w 1828800"/>
                  <a:gd name="connsiteY28" fmla="*/ 462439 h 1790700"/>
                  <a:gd name="connsiteX29" fmla="*/ 390722 w 1828800"/>
                  <a:gd name="connsiteY29" fmla="*/ 464344 h 1790700"/>
                  <a:gd name="connsiteX30" fmla="*/ 271660 w 1828800"/>
                  <a:gd name="connsiteY30" fmla="*/ 352901 h 1790700"/>
                  <a:gd name="connsiteX31" fmla="*/ 194507 w 1828800"/>
                  <a:gd name="connsiteY31" fmla="*/ 353854 h 1790700"/>
                  <a:gd name="connsiteX32" fmla="*/ 209747 w 1828800"/>
                  <a:gd name="connsiteY32" fmla="*/ 430054 h 1790700"/>
                  <a:gd name="connsiteX33" fmla="*/ 343097 w 1828800"/>
                  <a:gd name="connsiteY33" fmla="*/ 525304 h 1790700"/>
                  <a:gd name="connsiteX34" fmla="*/ 346907 w 1828800"/>
                  <a:gd name="connsiteY34" fmla="*/ 548164 h 1790700"/>
                  <a:gd name="connsiteX35" fmla="*/ 365957 w 1828800"/>
                  <a:gd name="connsiteY35" fmla="*/ 565309 h 1790700"/>
                  <a:gd name="connsiteX36" fmla="*/ 372625 w 1828800"/>
                  <a:gd name="connsiteY36" fmla="*/ 567214 h 1790700"/>
                  <a:gd name="connsiteX37" fmla="*/ 256420 w 1828800"/>
                  <a:gd name="connsiteY37" fmla="*/ 942499 h 1790700"/>
                  <a:gd name="connsiteX38" fmla="*/ 263087 w 1828800"/>
                  <a:gd name="connsiteY38" fmla="*/ 1036796 h 1790700"/>
                  <a:gd name="connsiteX39" fmla="*/ 257372 w 1828800"/>
                  <a:gd name="connsiteY39" fmla="*/ 1030129 h 1790700"/>
                  <a:gd name="connsiteX40" fmla="*/ 232607 w 1828800"/>
                  <a:gd name="connsiteY40" fmla="*/ 1036796 h 1790700"/>
                  <a:gd name="connsiteX41" fmla="*/ 218320 w 1828800"/>
                  <a:gd name="connsiteY41" fmla="*/ 1055846 h 1790700"/>
                  <a:gd name="connsiteX42" fmla="*/ 56395 w 1828800"/>
                  <a:gd name="connsiteY42" fmla="*/ 1078706 h 1790700"/>
                  <a:gd name="connsiteX43" fmla="*/ 7817 w 1828800"/>
                  <a:gd name="connsiteY43" fmla="*/ 1139666 h 1790700"/>
                  <a:gd name="connsiteX44" fmla="*/ 76397 w 1828800"/>
                  <a:gd name="connsiteY44" fmla="*/ 1175861 h 1790700"/>
                  <a:gd name="connsiteX45" fmla="*/ 233560 w 1828800"/>
                  <a:gd name="connsiteY45" fmla="*/ 1132046 h 1790700"/>
                  <a:gd name="connsiteX46" fmla="*/ 254515 w 1828800"/>
                  <a:gd name="connsiteY46" fmla="*/ 1143476 h 1790700"/>
                  <a:gd name="connsiteX47" fmla="*/ 277375 w 1828800"/>
                  <a:gd name="connsiteY47" fmla="*/ 1139666 h 1790700"/>
                  <a:gd name="connsiteX48" fmla="*/ 282137 w 1828800"/>
                  <a:gd name="connsiteY48" fmla="*/ 1130141 h 1790700"/>
                  <a:gd name="connsiteX49" fmla="*/ 579317 w 1828800"/>
                  <a:gd name="connsiteY49" fmla="*/ 1514951 h 1790700"/>
                  <a:gd name="connsiteX50" fmla="*/ 570745 w 1828800"/>
                  <a:gd name="connsiteY50" fmla="*/ 1535906 h 1790700"/>
                  <a:gd name="connsiteX51" fmla="*/ 577412 w 1828800"/>
                  <a:gd name="connsiteY51" fmla="*/ 1558766 h 1790700"/>
                  <a:gd name="connsiteX52" fmla="*/ 497402 w 1828800"/>
                  <a:gd name="connsiteY52" fmla="*/ 1701641 h 1790700"/>
                  <a:gd name="connsiteX53" fmla="*/ 516452 w 1828800"/>
                  <a:gd name="connsiteY53" fmla="*/ 1776889 h 1790700"/>
                  <a:gd name="connsiteX54" fmla="*/ 586937 w 1828800"/>
                  <a:gd name="connsiteY54" fmla="*/ 1744504 h 1790700"/>
                  <a:gd name="connsiteX55" fmla="*/ 646945 w 1828800"/>
                  <a:gd name="connsiteY55" fmla="*/ 1593056 h 1790700"/>
                  <a:gd name="connsiteX56" fmla="*/ 668852 w 1828800"/>
                  <a:gd name="connsiteY56" fmla="*/ 1583531 h 1790700"/>
                  <a:gd name="connsiteX57" fmla="*/ 679330 w 1828800"/>
                  <a:gd name="connsiteY57" fmla="*/ 1564481 h 1790700"/>
                  <a:gd name="connsiteX58" fmla="*/ 921265 w 1828800"/>
                  <a:gd name="connsiteY58" fmla="*/ 1610201 h 1790700"/>
                  <a:gd name="connsiteX59" fmla="*/ 1166057 w 1828800"/>
                  <a:gd name="connsiteY59" fmla="*/ 1563529 h 1790700"/>
                  <a:gd name="connsiteX60" fmla="*/ 1165105 w 1828800"/>
                  <a:gd name="connsiteY60" fmla="*/ 1566386 h 1790700"/>
                  <a:gd name="connsiteX61" fmla="*/ 1167010 w 1828800"/>
                  <a:gd name="connsiteY61" fmla="*/ 1566386 h 1790700"/>
                  <a:gd name="connsiteX62" fmla="*/ 1179392 w 1828800"/>
                  <a:gd name="connsiteY62" fmla="*/ 1589246 h 1790700"/>
                  <a:gd name="connsiteX63" fmla="*/ 1201300 w 1828800"/>
                  <a:gd name="connsiteY63" fmla="*/ 1598771 h 1790700"/>
                  <a:gd name="connsiteX64" fmla="*/ 1261307 w 1828800"/>
                  <a:gd name="connsiteY64" fmla="*/ 1750219 h 1790700"/>
                  <a:gd name="connsiteX65" fmla="*/ 1331792 w 1828800"/>
                  <a:gd name="connsiteY65" fmla="*/ 1782604 h 1790700"/>
                  <a:gd name="connsiteX66" fmla="*/ 1350842 w 1828800"/>
                  <a:gd name="connsiteY66" fmla="*/ 1707356 h 1790700"/>
                  <a:gd name="connsiteX67" fmla="*/ 1270832 w 1828800"/>
                  <a:gd name="connsiteY67" fmla="*/ 1564481 h 1790700"/>
                  <a:gd name="connsiteX68" fmla="*/ 1277500 w 1828800"/>
                  <a:gd name="connsiteY68" fmla="*/ 1541621 h 1790700"/>
                  <a:gd name="connsiteX69" fmla="*/ 1267975 w 1828800"/>
                  <a:gd name="connsiteY69" fmla="*/ 1517809 h 1790700"/>
                  <a:gd name="connsiteX70" fmla="*/ 1259402 w 1828800"/>
                  <a:gd name="connsiteY70" fmla="*/ 1517809 h 1790700"/>
                  <a:gd name="connsiteX71" fmla="*/ 1557535 w 1828800"/>
                  <a:gd name="connsiteY71" fmla="*/ 1141571 h 1790700"/>
                  <a:gd name="connsiteX72" fmla="*/ 1582300 w 1828800"/>
                  <a:gd name="connsiteY72" fmla="*/ 1145381 h 1790700"/>
                  <a:gd name="connsiteX73" fmla="*/ 1603255 w 1828800"/>
                  <a:gd name="connsiteY73" fmla="*/ 1133951 h 1790700"/>
                  <a:gd name="connsiteX74" fmla="*/ 1760417 w 1828800"/>
                  <a:gd name="connsiteY74" fmla="*/ 1177766 h 1790700"/>
                  <a:gd name="connsiteX75" fmla="*/ 1828997 w 1828800"/>
                  <a:gd name="connsiteY75" fmla="*/ 1141571 h 1790700"/>
                  <a:gd name="connsiteX76" fmla="*/ 1780420 w 1828800"/>
                  <a:gd name="connsiteY76" fmla="*/ 1078706 h 1790700"/>
                  <a:gd name="connsiteX77" fmla="*/ 914597 w 1828800"/>
                  <a:gd name="connsiteY77" fmla="*/ 1473994 h 1790700"/>
                  <a:gd name="connsiteX78" fmla="*/ 383102 w 1828800"/>
                  <a:gd name="connsiteY78" fmla="*/ 942499 h 1790700"/>
                  <a:gd name="connsiteX79" fmla="*/ 914597 w 1828800"/>
                  <a:gd name="connsiteY79" fmla="*/ 411004 h 1790700"/>
                  <a:gd name="connsiteX80" fmla="*/ 1446092 w 1828800"/>
                  <a:gd name="connsiteY80" fmla="*/ 942499 h 1790700"/>
                  <a:gd name="connsiteX81" fmla="*/ 914597 w 1828800"/>
                  <a:gd name="connsiteY81" fmla="*/ 1473994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828800" h="1790700">
                    <a:moveTo>
                      <a:pt x="1780420" y="1078706"/>
                    </a:moveTo>
                    <a:lnTo>
                      <a:pt x="1618495" y="1055846"/>
                    </a:lnTo>
                    <a:lnTo>
                      <a:pt x="1604207" y="1036796"/>
                    </a:lnTo>
                    <a:lnTo>
                      <a:pt x="1580395" y="1031081"/>
                    </a:lnTo>
                    <a:cubicBezTo>
                      <a:pt x="1584205" y="1001554"/>
                      <a:pt x="1586110" y="972026"/>
                      <a:pt x="1586110" y="941546"/>
                    </a:cubicBezTo>
                    <a:cubicBezTo>
                      <a:pt x="1586110" y="799624"/>
                      <a:pt x="1542295" y="669131"/>
                      <a:pt x="1466095" y="561499"/>
                    </a:cubicBezTo>
                    <a:lnTo>
                      <a:pt x="1485145" y="546259"/>
                    </a:lnTo>
                    <a:lnTo>
                      <a:pt x="1489907" y="523399"/>
                    </a:lnTo>
                    <a:lnTo>
                      <a:pt x="1626115" y="432911"/>
                    </a:lnTo>
                    <a:cubicBezTo>
                      <a:pt x="1651832" y="412909"/>
                      <a:pt x="1660405" y="379571"/>
                      <a:pt x="1643260" y="357664"/>
                    </a:cubicBezTo>
                    <a:cubicBezTo>
                      <a:pt x="1627067" y="335756"/>
                      <a:pt x="1591825" y="334804"/>
                      <a:pt x="1566107" y="354806"/>
                    </a:cubicBezTo>
                    <a:lnTo>
                      <a:pt x="1444187" y="460534"/>
                    </a:lnTo>
                    <a:lnTo>
                      <a:pt x="1420375" y="458629"/>
                    </a:lnTo>
                    <a:lnTo>
                      <a:pt x="1399420" y="472916"/>
                    </a:lnTo>
                    <a:lnTo>
                      <a:pt x="1398467" y="475774"/>
                    </a:lnTo>
                    <a:cubicBezTo>
                      <a:pt x="1287977" y="362426"/>
                      <a:pt x="1138435" y="289084"/>
                      <a:pt x="970794" y="276701"/>
                    </a:cubicBezTo>
                    <a:lnTo>
                      <a:pt x="973652" y="273844"/>
                    </a:lnTo>
                    <a:lnTo>
                      <a:pt x="972700" y="248126"/>
                    </a:lnTo>
                    <a:lnTo>
                      <a:pt x="957460" y="230029"/>
                    </a:lnTo>
                    <a:lnTo>
                      <a:pt x="967937" y="67151"/>
                    </a:lnTo>
                    <a:cubicBezTo>
                      <a:pt x="967937" y="33814"/>
                      <a:pt x="946030" y="7144"/>
                      <a:pt x="918407" y="7144"/>
                    </a:cubicBezTo>
                    <a:cubicBezTo>
                      <a:pt x="890785" y="7144"/>
                      <a:pt x="868877" y="33814"/>
                      <a:pt x="868877" y="67151"/>
                    </a:cubicBezTo>
                    <a:lnTo>
                      <a:pt x="879355" y="230029"/>
                    </a:lnTo>
                    <a:lnTo>
                      <a:pt x="864115" y="248126"/>
                    </a:lnTo>
                    <a:lnTo>
                      <a:pt x="863162" y="273844"/>
                    </a:lnTo>
                    <a:lnTo>
                      <a:pt x="865067" y="276701"/>
                    </a:lnTo>
                    <a:cubicBezTo>
                      <a:pt x="694570" y="290989"/>
                      <a:pt x="543122" y="369094"/>
                      <a:pt x="433585" y="488156"/>
                    </a:cubicBezTo>
                    <a:lnTo>
                      <a:pt x="436442" y="477679"/>
                    </a:lnTo>
                    <a:lnTo>
                      <a:pt x="415487" y="462439"/>
                    </a:lnTo>
                    <a:lnTo>
                      <a:pt x="390722" y="464344"/>
                    </a:lnTo>
                    <a:lnTo>
                      <a:pt x="271660" y="352901"/>
                    </a:lnTo>
                    <a:cubicBezTo>
                      <a:pt x="245942" y="331946"/>
                      <a:pt x="211652" y="331946"/>
                      <a:pt x="194507" y="353854"/>
                    </a:cubicBezTo>
                    <a:cubicBezTo>
                      <a:pt x="177362" y="374809"/>
                      <a:pt x="184030" y="409099"/>
                      <a:pt x="209747" y="430054"/>
                    </a:cubicBezTo>
                    <a:lnTo>
                      <a:pt x="343097" y="525304"/>
                    </a:lnTo>
                    <a:lnTo>
                      <a:pt x="346907" y="548164"/>
                    </a:lnTo>
                    <a:lnTo>
                      <a:pt x="365957" y="565309"/>
                    </a:lnTo>
                    <a:lnTo>
                      <a:pt x="372625" y="567214"/>
                    </a:lnTo>
                    <a:cubicBezTo>
                      <a:pt x="299282" y="673894"/>
                      <a:pt x="256420" y="803434"/>
                      <a:pt x="256420" y="942499"/>
                    </a:cubicBezTo>
                    <a:cubicBezTo>
                      <a:pt x="256420" y="974884"/>
                      <a:pt x="259277" y="1006316"/>
                      <a:pt x="263087" y="1036796"/>
                    </a:cubicBezTo>
                    <a:lnTo>
                      <a:pt x="257372" y="1030129"/>
                    </a:lnTo>
                    <a:lnTo>
                      <a:pt x="232607" y="1036796"/>
                    </a:lnTo>
                    <a:lnTo>
                      <a:pt x="218320" y="1055846"/>
                    </a:lnTo>
                    <a:lnTo>
                      <a:pt x="56395" y="1078706"/>
                    </a:lnTo>
                    <a:cubicBezTo>
                      <a:pt x="24010" y="1085374"/>
                      <a:pt x="3055" y="1112996"/>
                      <a:pt x="7817" y="1139666"/>
                    </a:cubicBezTo>
                    <a:cubicBezTo>
                      <a:pt x="13532" y="1166336"/>
                      <a:pt x="44012" y="1182529"/>
                      <a:pt x="76397" y="1175861"/>
                    </a:cubicBezTo>
                    <a:lnTo>
                      <a:pt x="233560" y="1132046"/>
                    </a:lnTo>
                    <a:lnTo>
                      <a:pt x="254515" y="1143476"/>
                    </a:lnTo>
                    <a:lnTo>
                      <a:pt x="277375" y="1139666"/>
                    </a:lnTo>
                    <a:lnTo>
                      <a:pt x="282137" y="1130141"/>
                    </a:lnTo>
                    <a:cubicBezTo>
                      <a:pt x="329762" y="1293019"/>
                      <a:pt x="437395" y="1429226"/>
                      <a:pt x="579317" y="1514951"/>
                    </a:cubicBezTo>
                    <a:lnTo>
                      <a:pt x="570745" y="1535906"/>
                    </a:lnTo>
                    <a:lnTo>
                      <a:pt x="577412" y="1558766"/>
                    </a:lnTo>
                    <a:lnTo>
                      <a:pt x="497402" y="1701641"/>
                    </a:lnTo>
                    <a:cubicBezTo>
                      <a:pt x="483115" y="1731169"/>
                      <a:pt x="491687" y="1765459"/>
                      <a:pt x="516452" y="1776889"/>
                    </a:cubicBezTo>
                    <a:cubicBezTo>
                      <a:pt x="541217" y="1788319"/>
                      <a:pt x="572650" y="1774031"/>
                      <a:pt x="586937" y="1744504"/>
                    </a:cubicBezTo>
                    <a:lnTo>
                      <a:pt x="646945" y="1593056"/>
                    </a:lnTo>
                    <a:lnTo>
                      <a:pt x="668852" y="1583531"/>
                    </a:lnTo>
                    <a:lnTo>
                      <a:pt x="679330" y="1564481"/>
                    </a:lnTo>
                    <a:cubicBezTo>
                      <a:pt x="754577" y="1594009"/>
                      <a:pt x="835540" y="1610201"/>
                      <a:pt x="921265" y="1610201"/>
                    </a:cubicBezTo>
                    <a:cubicBezTo>
                      <a:pt x="1007942" y="1610201"/>
                      <a:pt x="1090810" y="1593056"/>
                      <a:pt x="1166057" y="1563529"/>
                    </a:cubicBezTo>
                    <a:lnTo>
                      <a:pt x="1165105" y="1566386"/>
                    </a:lnTo>
                    <a:lnTo>
                      <a:pt x="1167010" y="1566386"/>
                    </a:lnTo>
                    <a:lnTo>
                      <a:pt x="1179392" y="1589246"/>
                    </a:lnTo>
                    <a:lnTo>
                      <a:pt x="1201300" y="1598771"/>
                    </a:lnTo>
                    <a:lnTo>
                      <a:pt x="1261307" y="1750219"/>
                    </a:lnTo>
                    <a:cubicBezTo>
                      <a:pt x="1275595" y="1779746"/>
                      <a:pt x="1307027" y="1794986"/>
                      <a:pt x="1331792" y="1782604"/>
                    </a:cubicBezTo>
                    <a:cubicBezTo>
                      <a:pt x="1356557" y="1771174"/>
                      <a:pt x="1365130" y="1736884"/>
                      <a:pt x="1350842" y="1707356"/>
                    </a:cubicBezTo>
                    <a:lnTo>
                      <a:pt x="1270832" y="1564481"/>
                    </a:lnTo>
                    <a:lnTo>
                      <a:pt x="1277500" y="1541621"/>
                    </a:lnTo>
                    <a:lnTo>
                      <a:pt x="1267975" y="1517809"/>
                    </a:lnTo>
                    <a:lnTo>
                      <a:pt x="1259402" y="1517809"/>
                    </a:lnTo>
                    <a:cubicBezTo>
                      <a:pt x="1400372" y="1434941"/>
                      <a:pt x="1508957" y="1300639"/>
                      <a:pt x="1557535" y="1141571"/>
                    </a:cubicBezTo>
                    <a:lnTo>
                      <a:pt x="1582300" y="1145381"/>
                    </a:lnTo>
                    <a:lnTo>
                      <a:pt x="1603255" y="1133951"/>
                    </a:lnTo>
                    <a:lnTo>
                      <a:pt x="1760417" y="1177766"/>
                    </a:lnTo>
                    <a:cubicBezTo>
                      <a:pt x="1792802" y="1184434"/>
                      <a:pt x="1823282" y="1168241"/>
                      <a:pt x="1828997" y="1141571"/>
                    </a:cubicBezTo>
                    <a:cubicBezTo>
                      <a:pt x="1833760" y="1112996"/>
                      <a:pt x="1812805" y="1086326"/>
                      <a:pt x="1780420" y="1078706"/>
                    </a:cubicBezTo>
                    <a:close/>
                    <a:moveTo>
                      <a:pt x="914597" y="1473994"/>
                    </a:moveTo>
                    <a:cubicBezTo>
                      <a:pt x="621227" y="1473994"/>
                      <a:pt x="383102" y="1235869"/>
                      <a:pt x="383102" y="942499"/>
                    </a:cubicBezTo>
                    <a:cubicBezTo>
                      <a:pt x="383102" y="649129"/>
                      <a:pt x="621227" y="411004"/>
                      <a:pt x="914597" y="411004"/>
                    </a:cubicBezTo>
                    <a:cubicBezTo>
                      <a:pt x="1207967" y="411004"/>
                      <a:pt x="1446092" y="649129"/>
                      <a:pt x="1446092" y="942499"/>
                    </a:cubicBezTo>
                    <a:cubicBezTo>
                      <a:pt x="1446092" y="1235869"/>
                      <a:pt x="1207967" y="1473994"/>
                      <a:pt x="914597" y="1473994"/>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grpSp>
      </p:grpSp>
      <p:sp>
        <p:nvSpPr>
          <p:cNvPr id="202" name="Rectangle: Rounded Corners 201">
            <a:extLst>
              <a:ext uri="{FF2B5EF4-FFF2-40B4-BE49-F238E27FC236}">
                <a16:creationId xmlns:a16="http://schemas.microsoft.com/office/drawing/2014/main" id="{85AE9FDC-1684-4B2A-9740-DD589FF9F568}"/>
              </a:ext>
            </a:extLst>
          </p:cNvPr>
          <p:cNvSpPr/>
          <p:nvPr/>
        </p:nvSpPr>
        <p:spPr>
          <a:xfrm>
            <a:off x="6388057" y="1502511"/>
            <a:ext cx="1675965" cy="320963"/>
          </a:xfrm>
          <a:prstGeom prst="roundRect">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a:solidFill>
                  <a:srgbClr val="505050"/>
                </a:solidFill>
                <a:latin typeface="Segoe UI"/>
                <a:cs typeface="Segoe UI" pitchFamily="34" charset="0"/>
              </a:rPr>
              <a:t>App Manifest</a:t>
            </a:r>
          </a:p>
        </p:txBody>
      </p:sp>
      <p:sp>
        <p:nvSpPr>
          <p:cNvPr id="203" name="Rectangle: Rounded Corners 202">
            <a:extLst>
              <a:ext uri="{FF2B5EF4-FFF2-40B4-BE49-F238E27FC236}">
                <a16:creationId xmlns:a16="http://schemas.microsoft.com/office/drawing/2014/main" id="{6A00F039-5B21-426A-A085-FD24B532D618}"/>
              </a:ext>
            </a:extLst>
          </p:cNvPr>
          <p:cNvSpPr/>
          <p:nvPr/>
        </p:nvSpPr>
        <p:spPr>
          <a:xfrm>
            <a:off x="6388057" y="2528725"/>
            <a:ext cx="1675965" cy="273469"/>
          </a:xfrm>
          <a:prstGeom prst="roundRect">
            <a:avLst/>
          </a:prstGeom>
          <a:solidFill>
            <a:srgbClr val="FCFDFE"/>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a:solidFill>
                  <a:srgbClr val="505050"/>
                </a:solidFill>
                <a:latin typeface="Segoe UI"/>
                <a:cs typeface="Segoe UI" pitchFamily="34" charset="0"/>
              </a:rPr>
              <a:t>Submit To Prod</a:t>
            </a:r>
          </a:p>
        </p:txBody>
      </p:sp>
      <p:cxnSp>
        <p:nvCxnSpPr>
          <p:cNvPr id="204" name="Straight Arrow Connector 203">
            <a:extLst>
              <a:ext uri="{FF2B5EF4-FFF2-40B4-BE49-F238E27FC236}">
                <a16:creationId xmlns:a16="http://schemas.microsoft.com/office/drawing/2014/main" id="{24C401F3-0440-4842-9BE7-378111678C6B}"/>
              </a:ext>
            </a:extLst>
          </p:cNvPr>
          <p:cNvCxnSpPr>
            <a:cxnSpLocks/>
            <a:stCxn id="91" idx="3"/>
            <a:endCxn id="202" idx="1"/>
          </p:cNvCxnSpPr>
          <p:nvPr/>
        </p:nvCxnSpPr>
        <p:spPr>
          <a:xfrm>
            <a:off x="5663052" y="1662236"/>
            <a:ext cx="725005" cy="757"/>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EDB3BCBF-EE76-4DE5-ABD3-719F35115AF8}"/>
              </a:ext>
            </a:extLst>
          </p:cNvPr>
          <p:cNvCxnSpPr>
            <a:cxnSpLocks/>
            <a:stCxn id="203" idx="3"/>
            <a:endCxn id="143" idx="1"/>
          </p:cNvCxnSpPr>
          <p:nvPr/>
        </p:nvCxnSpPr>
        <p:spPr>
          <a:xfrm>
            <a:off x="8064022" y="2665460"/>
            <a:ext cx="847716" cy="4514"/>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52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9F49510-489F-46C9-A01B-647420F56FD2}"/>
              </a:ext>
            </a:extLst>
          </p:cNvPr>
          <p:cNvPicPr>
            <a:picLocks noChangeAspect="1"/>
          </p:cNvPicPr>
          <p:nvPr/>
        </p:nvPicPr>
        <p:blipFill>
          <a:blip r:embed="rId2"/>
          <a:stretch>
            <a:fillRect/>
          </a:stretch>
        </p:blipFill>
        <p:spPr>
          <a:xfrm>
            <a:off x="886691" y="1530350"/>
            <a:ext cx="3657600" cy="5219700"/>
          </a:xfrm>
          <a:prstGeom prst="rect">
            <a:avLst/>
          </a:prstGeom>
        </p:spPr>
      </p:pic>
      <p:sp>
        <p:nvSpPr>
          <p:cNvPr id="2" name="Title 1">
            <a:extLst>
              <a:ext uri="{FF2B5EF4-FFF2-40B4-BE49-F238E27FC236}">
                <a16:creationId xmlns:a16="http://schemas.microsoft.com/office/drawing/2014/main" id="{E92961C6-FCA2-4C94-8C77-014953ACC77C}"/>
              </a:ext>
            </a:extLst>
          </p:cNvPr>
          <p:cNvSpPr>
            <a:spLocks noGrp="1"/>
          </p:cNvSpPr>
          <p:nvPr>
            <p:ph type="title"/>
          </p:nvPr>
        </p:nvSpPr>
        <p:spPr/>
        <p:txBody>
          <a:bodyPr/>
          <a:lstStyle/>
          <a:p>
            <a:r>
              <a:rPr lang="en-US"/>
              <a:t>Kubernetes: A Simple Example</a:t>
            </a:r>
          </a:p>
        </p:txBody>
      </p:sp>
      <p:sp>
        <p:nvSpPr>
          <p:cNvPr id="5" name="TextBox 4">
            <a:extLst>
              <a:ext uri="{FF2B5EF4-FFF2-40B4-BE49-F238E27FC236}">
                <a16:creationId xmlns:a16="http://schemas.microsoft.com/office/drawing/2014/main" id="{7762D32F-8131-4A07-817E-613F4F7F62A3}"/>
              </a:ext>
            </a:extLst>
          </p:cNvPr>
          <p:cNvSpPr txBox="1"/>
          <p:nvPr/>
        </p:nvSpPr>
        <p:spPr>
          <a:xfrm>
            <a:off x="5915892" y="1530350"/>
            <a:ext cx="3685308" cy="369332"/>
          </a:xfrm>
          <a:prstGeom prst="rect">
            <a:avLst/>
          </a:prstGeom>
          <a:noFill/>
          <a:ln>
            <a:solidFill>
              <a:schemeClr val="tx1"/>
            </a:solidFill>
          </a:ln>
        </p:spPr>
        <p:txBody>
          <a:bodyPr wrap="square" rtlCol="0">
            <a:spAutoFit/>
          </a:bodyPr>
          <a:lstStyle/>
          <a:p>
            <a:r>
              <a:rPr lang="en-US"/>
              <a:t>Deploy this image, please!</a:t>
            </a:r>
          </a:p>
        </p:txBody>
      </p:sp>
      <p:sp>
        <p:nvSpPr>
          <p:cNvPr id="7" name="TextBox 6">
            <a:extLst>
              <a:ext uri="{FF2B5EF4-FFF2-40B4-BE49-F238E27FC236}">
                <a16:creationId xmlns:a16="http://schemas.microsoft.com/office/drawing/2014/main" id="{C9397C52-15FA-4754-92F9-91BC4F368B5C}"/>
              </a:ext>
            </a:extLst>
          </p:cNvPr>
          <p:cNvSpPr txBox="1"/>
          <p:nvPr/>
        </p:nvSpPr>
        <p:spPr>
          <a:xfrm>
            <a:off x="5915892" y="3025460"/>
            <a:ext cx="3685308" cy="646331"/>
          </a:xfrm>
          <a:prstGeom prst="rect">
            <a:avLst/>
          </a:prstGeom>
          <a:noFill/>
          <a:ln>
            <a:solidFill>
              <a:schemeClr val="tx1"/>
            </a:solidFill>
          </a:ln>
        </p:spPr>
        <p:txBody>
          <a:bodyPr wrap="square" rtlCol="0">
            <a:spAutoFit/>
          </a:bodyPr>
          <a:lstStyle/>
          <a:p>
            <a:r>
              <a:rPr lang="en-US"/>
              <a:t>Keep 20 copies up at all times, no matter what happens!</a:t>
            </a:r>
          </a:p>
        </p:txBody>
      </p:sp>
      <p:cxnSp>
        <p:nvCxnSpPr>
          <p:cNvPr id="9" name="Straight Arrow Connector 8">
            <a:extLst>
              <a:ext uri="{FF2B5EF4-FFF2-40B4-BE49-F238E27FC236}">
                <a16:creationId xmlns:a16="http://schemas.microsoft.com/office/drawing/2014/main" id="{F986DF30-F363-49F2-9F9E-A0E18991D0B8}"/>
              </a:ext>
            </a:extLst>
          </p:cNvPr>
          <p:cNvCxnSpPr>
            <a:cxnSpLocks/>
            <a:stCxn id="7" idx="1"/>
          </p:cNvCxnSpPr>
          <p:nvPr/>
        </p:nvCxnSpPr>
        <p:spPr>
          <a:xfrm flipH="1" flipV="1">
            <a:off x="2115127" y="2405151"/>
            <a:ext cx="3800765" cy="94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1FD95B8-6580-44CF-9E4D-379FD0E411C6}"/>
              </a:ext>
            </a:extLst>
          </p:cNvPr>
          <p:cNvCxnSpPr>
            <a:stCxn id="5" idx="1"/>
          </p:cNvCxnSpPr>
          <p:nvPr/>
        </p:nvCxnSpPr>
        <p:spPr>
          <a:xfrm flipH="1">
            <a:off x="4248728" y="1715016"/>
            <a:ext cx="1667164" cy="179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866D93A-C70D-4A38-9EB8-4F883835FC94}"/>
              </a:ext>
            </a:extLst>
          </p:cNvPr>
          <p:cNvSpPr txBox="1"/>
          <p:nvPr/>
        </p:nvSpPr>
        <p:spPr>
          <a:xfrm>
            <a:off x="5915892" y="4063089"/>
            <a:ext cx="3685308" cy="646331"/>
          </a:xfrm>
          <a:prstGeom prst="rect">
            <a:avLst/>
          </a:prstGeom>
          <a:noFill/>
          <a:ln>
            <a:solidFill>
              <a:schemeClr val="tx1"/>
            </a:solidFill>
          </a:ln>
        </p:spPr>
        <p:txBody>
          <a:bodyPr wrap="square" rtlCol="0">
            <a:spAutoFit/>
          </a:bodyPr>
          <a:lstStyle/>
          <a:p>
            <a:r>
              <a:rPr lang="en-US"/>
              <a:t>Make sure it doesn’t overwhelm my machine!</a:t>
            </a:r>
          </a:p>
        </p:txBody>
      </p:sp>
      <p:cxnSp>
        <p:nvCxnSpPr>
          <p:cNvPr id="18" name="Straight Arrow Connector 17">
            <a:extLst>
              <a:ext uri="{FF2B5EF4-FFF2-40B4-BE49-F238E27FC236}">
                <a16:creationId xmlns:a16="http://schemas.microsoft.com/office/drawing/2014/main" id="{3A3DA5BA-EB14-4071-B69D-F86031E05958}"/>
              </a:ext>
            </a:extLst>
          </p:cNvPr>
          <p:cNvCxnSpPr>
            <a:stCxn id="16" idx="1"/>
          </p:cNvCxnSpPr>
          <p:nvPr/>
        </p:nvCxnSpPr>
        <p:spPr>
          <a:xfrm flipH="1" flipV="1">
            <a:off x="2715491" y="4386254"/>
            <a:ext cx="32004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701187A-8DD6-4D57-BB0D-D519B42CE28E}"/>
              </a:ext>
            </a:extLst>
          </p:cNvPr>
          <p:cNvSpPr txBox="1"/>
          <p:nvPr/>
        </p:nvSpPr>
        <p:spPr>
          <a:xfrm>
            <a:off x="5915892" y="4900132"/>
            <a:ext cx="3685308" cy="1754326"/>
          </a:xfrm>
          <a:prstGeom prst="rect">
            <a:avLst/>
          </a:prstGeom>
          <a:noFill/>
          <a:ln>
            <a:solidFill>
              <a:schemeClr val="tx1"/>
            </a:solidFill>
          </a:ln>
        </p:spPr>
        <p:txBody>
          <a:bodyPr wrap="square" rtlCol="0">
            <a:spAutoFit/>
          </a:bodyPr>
          <a:lstStyle/>
          <a:p>
            <a:r>
              <a:rPr lang="en-US"/>
              <a:t>Light up a single DNS record and IP that routes traffic to the live instances of my container tagged with:</a:t>
            </a:r>
          </a:p>
          <a:p>
            <a:r>
              <a:rPr lang="en-US" b="1"/>
              <a:t>- </a:t>
            </a:r>
            <a:r>
              <a:rPr lang="en-US"/>
              <a:t>app</a:t>
            </a:r>
            <a:r>
              <a:rPr lang="en-US" b="1"/>
              <a:t> = </a:t>
            </a:r>
            <a:r>
              <a:rPr lang="en-US" err="1"/>
              <a:t>powerflowserver</a:t>
            </a:r>
            <a:r>
              <a:rPr lang="en-US"/>
              <a:t>-app</a:t>
            </a:r>
            <a:endParaRPr lang="en-US" b="1"/>
          </a:p>
          <a:p>
            <a:r>
              <a:rPr lang="en-US"/>
              <a:t>- version = 16.01.0857</a:t>
            </a:r>
          </a:p>
        </p:txBody>
      </p:sp>
      <p:cxnSp>
        <p:nvCxnSpPr>
          <p:cNvPr id="21" name="Straight Arrow Connector 20">
            <a:extLst>
              <a:ext uri="{FF2B5EF4-FFF2-40B4-BE49-F238E27FC236}">
                <a16:creationId xmlns:a16="http://schemas.microsoft.com/office/drawing/2014/main" id="{0D804ECE-29E7-44C0-A944-F77BF0562592}"/>
              </a:ext>
            </a:extLst>
          </p:cNvPr>
          <p:cNvCxnSpPr>
            <a:cxnSpLocks/>
            <a:stCxn id="19" idx="1"/>
          </p:cNvCxnSpPr>
          <p:nvPr/>
        </p:nvCxnSpPr>
        <p:spPr>
          <a:xfrm flipH="1">
            <a:off x="2844800" y="5777295"/>
            <a:ext cx="3071092" cy="327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0567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6">
            <a:extLst>
              <a:ext uri="{FF2B5EF4-FFF2-40B4-BE49-F238E27FC236}">
                <a16:creationId xmlns:a16="http://schemas.microsoft.com/office/drawing/2014/main" id="{AEC81F4C-68E2-40CE-B2C8-BDE35F9F007C}"/>
              </a:ext>
            </a:extLst>
          </p:cNvPr>
          <p:cNvSpPr txBox="1">
            <a:spLocks/>
          </p:cNvSpPr>
          <p:nvPr/>
        </p:nvSpPr>
        <p:spPr>
          <a:xfrm>
            <a:off x="588263" y="1430487"/>
            <a:ext cx="3326789"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74320" marR="0" lvl="0" indent="-274320" algn="l" defTabSz="932742" rtl="0" eaLnBrk="1" fontAlgn="auto" latinLnBrk="0" hangingPunct="1">
              <a:lnSpc>
                <a:spcPct val="100000"/>
              </a:lnSpc>
              <a:spcBef>
                <a:spcPct val="0"/>
              </a:spcBef>
              <a:spcAft>
                <a:spcPts val="0"/>
              </a:spcAft>
              <a:buClrTx/>
              <a:buSzTx/>
              <a:buFont typeface="+mj-lt"/>
              <a:buAutoNum type="arabicPeriod"/>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Kubernetes users communicate with API server and apply desired state</a:t>
            </a:r>
          </a:p>
        </p:txBody>
      </p:sp>
      <p:sp>
        <p:nvSpPr>
          <p:cNvPr id="107" name="Title 16">
            <a:extLst>
              <a:ext uri="{FF2B5EF4-FFF2-40B4-BE49-F238E27FC236}">
                <a16:creationId xmlns:a16="http://schemas.microsoft.com/office/drawing/2014/main" id="{86C6DF61-CE3D-4CDF-AC02-7347199669F5}"/>
              </a:ext>
            </a:extLst>
          </p:cNvPr>
          <p:cNvSpPr txBox="1">
            <a:spLocks/>
          </p:cNvSpPr>
          <p:nvPr/>
        </p:nvSpPr>
        <p:spPr>
          <a:xfrm>
            <a:off x="588263" y="2592718"/>
            <a:ext cx="3326789" cy="49244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74320" marR="0" lvl="0" indent="-274320" algn="l" defTabSz="932742" rtl="0" eaLnBrk="1" fontAlgn="auto" latinLnBrk="0" hangingPunct="1">
              <a:lnSpc>
                <a:spcPct val="100000"/>
              </a:lnSpc>
              <a:spcBef>
                <a:spcPct val="0"/>
              </a:spcBef>
              <a:spcAft>
                <a:spcPts val="0"/>
              </a:spcAft>
              <a:buClrTx/>
              <a:buSzTx/>
              <a:buFont typeface="+mj-lt"/>
              <a:buAutoNum type="arabicPeriod" startAt="2"/>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Master nodes actively enforce desired state on worker nodes</a:t>
            </a:r>
          </a:p>
        </p:txBody>
      </p:sp>
      <p:sp>
        <p:nvSpPr>
          <p:cNvPr id="108" name="Title 16">
            <a:extLst>
              <a:ext uri="{FF2B5EF4-FFF2-40B4-BE49-F238E27FC236}">
                <a16:creationId xmlns:a16="http://schemas.microsoft.com/office/drawing/2014/main" id="{688B36B0-FE6F-49ED-9A40-0075B37D80EB}"/>
              </a:ext>
            </a:extLst>
          </p:cNvPr>
          <p:cNvSpPr txBox="1">
            <a:spLocks/>
          </p:cNvSpPr>
          <p:nvPr/>
        </p:nvSpPr>
        <p:spPr>
          <a:xfrm>
            <a:off x="588263" y="3508727"/>
            <a:ext cx="3326789"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74320" marR="0" lvl="0" indent="-274320" algn="l" defTabSz="932742" rtl="0" eaLnBrk="1" fontAlgn="auto" latinLnBrk="0" hangingPunct="1">
              <a:lnSpc>
                <a:spcPct val="100000"/>
              </a:lnSpc>
              <a:spcBef>
                <a:spcPct val="0"/>
              </a:spcBef>
              <a:spcAft>
                <a:spcPts val="0"/>
              </a:spcAft>
              <a:buClrTx/>
              <a:buSzTx/>
              <a:buFont typeface="+mj-lt"/>
              <a:buAutoNum type="arabicPeriod" startAt="3"/>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Worker nodes support communication between containers</a:t>
            </a:r>
          </a:p>
        </p:txBody>
      </p:sp>
      <p:sp>
        <p:nvSpPr>
          <p:cNvPr id="32" name="Title 16">
            <a:extLst>
              <a:ext uri="{FF2B5EF4-FFF2-40B4-BE49-F238E27FC236}">
                <a16:creationId xmlns:a16="http://schemas.microsoft.com/office/drawing/2014/main" id="{25BDE386-8551-407F-9D11-05D3620181B4}"/>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Kubernetes Architecture 101</a:t>
            </a:r>
            <a:endParaRPr kumimoji="0" lang="en-US" sz="3600" b="0" i="0" u="none" strike="noStrike" kern="1200" cap="none" spc="-5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cxnSp>
        <p:nvCxnSpPr>
          <p:cNvPr id="28" name="Straight Connector 27">
            <a:extLst>
              <a:ext uri="{FF2B5EF4-FFF2-40B4-BE49-F238E27FC236}">
                <a16:creationId xmlns:a16="http://schemas.microsoft.com/office/drawing/2014/main" id="{21A40ABA-AC18-45E1-8433-659AF771727C}"/>
              </a:ext>
            </a:extLst>
          </p:cNvPr>
          <p:cNvCxnSpPr>
            <a:cxnSpLocks/>
          </p:cNvCxnSpPr>
          <p:nvPr/>
        </p:nvCxnSpPr>
        <p:spPr>
          <a:xfrm>
            <a:off x="4064000" y="1311424"/>
            <a:ext cx="0" cy="5229448"/>
          </a:xfrm>
          <a:prstGeom prst="line">
            <a:avLst/>
          </a:prstGeom>
          <a:ln>
            <a:solidFill>
              <a:srgbClr val="D2D2D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5" name="Rectangle: Rounded Corners 114">
            <a:extLst>
              <a:ext uri="{FF2B5EF4-FFF2-40B4-BE49-F238E27FC236}">
                <a16:creationId xmlns:a16="http://schemas.microsoft.com/office/drawing/2014/main" id="{F3F95540-B034-4175-993D-07AACE716AE1}"/>
              </a:ext>
            </a:extLst>
          </p:cNvPr>
          <p:cNvSpPr/>
          <p:nvPr/>
        </p:nvSpPr>
        <p:spPr bwMode="auto">
          <a:xfrm>
            <a:off x="5312517" y="2762470"/>
            <a:ext cx="2363527" cy="2420946"/>
          </a:xfrm>
          <a:prstGeom prst="roundRect">
            <a:avLst>
              <a:gd name="adj" fmla="val 3125"/>
            </a:avLst>
          </a:prstGeom>
          <a:solidFill>
            <a:schemeClr val="bg1"/>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5" name="Group 4">
            <a:extLst>
              <a:ext uri="{FF2B5EF4-FFF2-40B4-BE49-F238E27FC236}">
                <a16:creationId xmlns:a16="http://schemas.microsoft.com/office/drawing/2014/main" id="{BF32F5DD-5788-4BC8-BA30-0F4ABC1A0463}"/>
              </a:ext>
            </a:extLst>
          </p:cNvPr>
          <p:cNvGrpSpPr/>
          <p:nvPr/>
        </p:nvGrpSpPr>
        <p:grpSpPr>
          <a:xfrm>
            <a:off x="6082800" y="1172806"/>
            <a:ext cx="822960" cy="1184981"/>
            <a:chOff x="10070502" y="1600600"/>
            <a:chExt cx="822960" cy="1184981"/>
          </a:xfrm>
        </p:grpSpPr>
        <p:sp>
          <p:nvSpPr>
            <p:cNvPr id="119" name="Title 1">
              <a:extLst>
                <a:ext uri="{FF2B5EF4-FFF2-40B4-BE49-F238E27FC236}">
                  <a16:creationId xmlns:a16="http://schemas.microsoft.com/office/drawing/2014/main" id="{D5318C91-6D13-4DAB-B842-1CAF732CF086}"/>
                </a:ext>
              </a:extLst>
            </p:cNvPr>
            <p:cNvSpPr txBox="1">
              <a:spLocks/>
            </p:cNvSpPr>
            <p:nvPr/>
          </p:nvSpPr>
          <p:spPr>
            <a:xfrm>
              <a:off x="10123192" y="1600600"/>
              <a:ext cx="717581"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Kubernetes control</a:t>
              </a:r>
            </a:p>
          </p:txBody>
        </p:sp>
        <p:sp>
          <p:nvSpPr>
            <p:cNvPr id="125" name="Rectangle: Rounded Corners 124">
              <a:extLst>
                <a:ext uri="{FF2B5EF4-FFF2-40B4-BE49-F238E27FC236}">
                  <a16:creationId xmlns:a16="http://schemas.microsoft.com/office/drawing/2014/main" id="{30D9D2E5-1574-4879-A120-C8CE467584F6}"/>
                </a:ext>
              </a:extLst>
            </p:cNvPr>
            <p:cNvSpPr/>
            <p:nvPr/>
          </p:nvSpPr>
          <p:spPr bwMode="auto">
            <a:xfrm>
              <a:off x="10070502" y="1962621"/>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139" name="Group 138">
              <a:extLst>
                <a:ext uri="{FF2B5EF4-FFF2-40B4-BE49-F238E27FC236}">
                  <a16:creationId xmlns:a16="http://schemas.microsoft.com/office/drawing/2014/main" id="{95847E25-3D3F-4D21-B359-04165B2B328C}"/>
                </a:ext>
              </a:extLst>
            </p:cNvPr>
            <p:cNvGrpSpPr/>
            <p:nvPr/>
          </p:nvGrpSpPr>
          <p:grpSpPr>
            <a:xfrm>
              <a:off x="10227777" y="2133941"/>
              <a:ext cx="508410" cy="480321"/>
              <a:chOff x="3172902" y="4132385"/>
              <a:chExt cx="355417" cy="335781"/>
            </a:xfrm>
          </p:grpSpPr>
          <p:grpSp>
            <p:nvGrpSpPr>
              <p:cNvPr id="140" name="Group 139">
                <a:extLst>
                  <a:ext uri="{FF2B5EF4-FFF2-40B4-BE49-F238E27FC236}">
                    <a16:creationId xmlns:a16="http://schemas.microsoft.com/office/drawing/2014/main" id="{E634036E-C426-4CA5-8A10-A885E91ADE90}"/>
                  </a:ext>
                </a:extLst>
              </p:cNvPr>
              <p:cNvGrpSpPr/>
              <p:nvPr/>
            </p:nvGrpSpPr>
            <p:grpSpPr>
              <a:xfrm>
                <a:off x="3234030" y="4132385"/>
                <a:ext cx="233160" cy="110531"/>
                <a:chOff x="3234867" y="4132385"/>
                <a:chExt cx="233160" cy="110531"/>
              </a:xfrm>
            </p:grpSpPr>
            <p:sp>
              <p:nvSpPr>
                <p:cNvPr id="148" name="Freeform: Shape 147">
                  <a:extLst>
                    <a:ext uri="{FF2B5EF4-FFF2-40B4-BE49-F238E27FC236}">
                      <a16:creationId xmlns:a16="http://schemas.microsoft.com/office/drawing/2014/main" id="{428939EC-5635-46DB-890A-44599811AF69}"/>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a:extLst>
                    <a:ext uri="{FF2B5EF4-FFF2-40B4-BE49-F238E27FC236}">
                      <a16:creationId xmlns:a16="http://schemas.microsoft.com/office/drawing/2014/main" id="{79521FC1-1E3A-447F-B890-3145797660C3}"/>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41" name="Group 140">
                <a:extLst>
                  <a:ext uri="{FF2B5EF4-FFF2-40B4-BE49-F238E27FC236}">
                    <a16:creationId xmlns:a16="http://schemas.microsoft.com/office/drawing/2014/main" id="{B4EBA5C8-4A41-4E17-812A-E10962BC20F3}"/>
                  </a:ext>
                </a:extLst>
              </p:cNvPr>
              <p:cNvGrpSpPr/>
              <p:nvPr/>
            </p:nvGrpSpPr>
            <p:grpSpPr>
              <a:xfrm>
                <a:off x="3172902" y="4245010"/>
                <a:ext cx="355417" cy="110531"/>
                <a:chOff x="3172902" y="4244590"/>
                <a:chExt cx="355417" cy="110531"/>
              </a:xfrm>
            </p:grpSpPr>
            <p:sp>
              <p:nvSpPr>
                <p:cNvPr id="145" name="Freeform: Shape 144">
                  <a:extLst>
                    <a:ext uri="{FF2B5EF4-FFF2-40B4-BE49-F238E27FC236}">
                      <a16:creationId xmlns:a16="http://schemas.microsoft.com/office/drawing/2014/main" id="{DCF84A87-2BAC-4430-81BA-6E4ECB19C051}"/>
                    </a:ext>
                  </a:extLst>
                </p:cNvPr>
                <p:cNvSpPr/>
                <p:nvPr/>
              </p:nvSpPr>
              <p:spPr>
                <a:xfrm>
                  <a:off x="317290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a:extLst>
                    <a:ext uri="{FF2B5EF4-FFF2-40B4-BE49-F238E27FC236}">
                      <a16:creationId xmlns:a16="http://schemas.microsoft.com/office/drawing/2014/main" id="{789AE002-6E44-46A8-BE49-9362D44E36EE}"/>
                    </a:ext>
                  </a:extLst>
                </p:cNvPr>
                <p:cNvSpPr/>
                <p:nvPr/>
              </p:nvSpPr>
              <p:spPr>
                <a:xfrm>
                  <a:off x="330018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a:extLst>
                    <a:ext uri="{FF2B5EF4-FFF2-40B4-BE49-F238E27FC236}">
                      <a16:creationId xmlns:a16="http://schemas.microsoft.com/office/drawing/2014/main" id="{82D83A5E-870C-4F6F-9D40-A2B1F80926E2}"/>
                    </a:ext>
                  </a:extLst>
                </p:cNvPr>
                <p:cNvSpPr/>
                <p:nvPr/>
              </p:nvSpPr>
              <p:spPr>
                <a:xfrm>
                  <a:off x="342746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42" name="Group 141">
                <a:extLst>
                  <a:ext uri="{FF2B5EF4-FFF2-40B4-BE49-F238E27FC236}">
                    <a16:creationId xmlns:a16="http://schemas.microsoft.com/office/drawing/2014/main" id="{3130ACD5-3BCC-4ED9-B9D8-4B7D8F4D8E62}"/>
                  </a:ext>
                </a:extLst>
              </p:cNvPr>
              <p:cNvGrpSpPr/>
              <p:nvPr/>
            </p:nvGrpSpPr>
            <p:grpSpPr>
              <a:xfrm>
                <a:off x="3234030" y="4357635"/>
                <a:ext cx="233160" cy="110531"/>
                <a:chOff x="3234867" y="4132385"/>
                <a:chExt cx="233160" cy="110531"/>
              </a:xfrm>
            </p:grpSpPr>
            <p:sp>
              <p:nvSpPr>
                <p:cNvPr id="143" name="Freeform: Shape 142">
                  <a:extLst>
                    <a:ext uri="{FF2B5EF4-FFF2-40B4-BE49-F238E27FC236}">
                      <a16:creationId xmlns:a16="http://schemas.microsoft.com/office/drawing/2014/main" id="{6469F535-ADC2-40B1-85DC-9204AE2EC223}"/>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a:extLst>
                    <a:ext uri="{FF2B5EF4-FFF2-40B4-BE49-F238E27FC236}">
                      <a16:creationId xmlns:a16="http://schemas.microsoft.com/office/drawing/2014/main" id="{134592CE-5E48-4294-AF41-36B7C72002B4}"/>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grpSp>
        <p:nvGrpSpPr>
          <p:cNvPr id="1027" name="Group 1026">
            <a:extLst>
              <a:ext uri="{FF2B5EF4-FFF2-40B4-BE49-F238E27FC236}">
                <a16:creationId xmlns:a16="http://schemas.microsoft.com/office/drawing/2014/main" id="{AF790124-DDB0-4C51-A8AB-552F13A0C4A6}"/>
              </a:ext>
            </a:extLst>
          </p:cNvPr>
          <p:cNvGrpSpPr/>
          <p:nvPr/>
        </p:nvGrpSpPr>
        <p:grpSpPr>
          <a:xfrm>
            <a:off x="6193537" y="2973337"/>
            <a:ext cx="601487" cy="703174"/>
            <a:chOff x="5225756" y="3078294"/>
            <a:chExt cx="601487" cy="703174"/>
          </a:xfrm>
        </p:grpSpPr>
        <p:sp>
          <p:nvSpPr>
            <p:cNvPr id="161" name="Title 1">
              <a:extLst>
                <a:ext uri="{FF2B5EF4-FFF2-40B4-BE49-F238E27FC236}">
                  <a16:creationId xmlns:a16="http://schemas.microsoft.com/office/drawing/2014/main" id="{97DB8C3E-405C-49E0-AD40-585BD87743BF}"/>
                </a:ext>
              </a:extLst>
            </p:cNvPr>
            <p:cNvSpPr txBox="1">
              <a:spLocks/>
            </p:cNvSpPr>
            <p:nvPr/>
          </p:nvSpPr>
          <p:spPr>
            <a:xfrm>
              <a:off x="5225756" y="3078294"/>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API server</a:t>
              </a:r>
            </a:p>
          </p:txBody>
        </p:sp>
        <p:sp>
          <p:nvSpPr>
            <p:cNvPr id="177" name="Rectangle: Rounded Corners 176">
              <a:extLst>
                <a:ext uri="{FF2B5EF4-FFF2-40B4-BE49-F238E27FC236}">
                  <a16:creationId xmlns:a16="http://schemas.microsoft.com/office/drawing/2014/main" id="{C1832000-3772-4E96-BF1C-6A7975E1EE3C}"/>
                </a:ext>
              </a:extLst>
            </p:cNvPr>
            <p:cNvSpPr/>
            <p:nvPr/>
          </p:nvSpPr>
          <p:spPr bwMode="auto">
            <a:xfrm>
              <a:off x="5259976" y="32478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07" name="plug" title="Icon of a power plug showing an A to B connection">
              <a:extLst>
                <a:ext uri="{FF2B5EF4-FFF2-40B4-BE49-F238E27FC236}">
                  <a16:creationId xmlns:a16="http://schemas.microsoft.com/office/drawing/2014/main" id="{A022FDEB-05CF-4C78-9BBB-5E99C6E7F726}"/>
                </a:ext>
              </a:extLst>
            </p:cNvPr>
            <p:cNvSpPr>
              <a:spLocks noChangeAspect="1" noEditPoints="1"/>
            </p:cNvSpPr>
            <p:nvPr/>
          </p:nvSpPr>
          <p:spPr bwMode="auto">
            <a:xfrm>
              <a:off x="5373193" y="3369100"/>
              <a:ext cx="307154" cy="291146"/>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1037" name="Group 1036">
            <a:extLst>
              <a:ext uri="{FF2B5EF4-FFF2-40B4-BE49-F238E27FC236}">
                <a16:creationId xmlns:a16="http://schemas.microsoft.com/office/drawing/2014/main" id="{92055E3C-E586-479D-8A9B-9B8A5F08BA9F}"/>
              </a:ext>
            </a:extLst>
          </p:cNvPr>
          <p:cNvGrpSpPr/>
          <p:nvPr/>
        </p:nvGrpSpPr>
        <p:grpSpPr>
          <a:xfrm>
            <a:off x="5376865" y="3954777"/>
            <a:ext cx="1110459" cy="1121362"/>
            <a:chOff x="4871241" y="3960674"/>
            <a:chExt cx="1110459" cy="1121362"/>
          </a:xfrm>
        </p:grpSpPr>
        <p:sp>
          <p:nvSpPr>
            <p:cNvPr id="213" name="Title 1">
              <a:extLst>
                <a:ext uri="{FF2B5EF4-FFF2-40B4-BE49-F238E27FC236}">
                  <a16:creationId xmlns:a16="http://schemas.microsoft.com/office/drawing/2014/main" id="{95E12796-553E-4069-A2F4-E1684859A9E6}"/>
                </a:ext>
              </a:extLst>
            </p:cNvPr>
            <p:cNvSpPr txBox="1">
              <a:spLocks/>
            </p:cNvSpPr>
            <p:nvPr/>
          </p:nvSpPr>
          <p:spPr>
            <a:xfrm>
              <a:off x="4871241" y="4835815"/>
              <a:ext cx="1110459" cy="24622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1" u="none" strike="noStrike" kern="1200" cap="none" spc="0" normalizeH="0" baseline="0" noProof="0">
                  <a:ln w="3175">
                    <a:noFill/>
                  </a:ln>
                  <a:solidFill>
                    <a:srgbClr val="000000"/>
                  </a:solidFill>
                  <a:effectLst/>
                  <a:uLnTx/>
                  <a:uFillTx/>
                  <a:latin typeface="Segoe UI"/>
                  <a:ea typeface="+mn-ea"/>
                  <a:cs typeface="Segoe UI Semibold" panose="020B0702040204020203" pitchFamily="34" charset="0"/>
                </a:rPr>
                <a:t>replication, namespace, serviceaccounts, etc.</a:t>
              </a:r>
            </a:p>
          </p:txBody>
        </p:sp>
        <p:grpSp>
          <p:nvGrpSpPr>
            <p:cNvPr id="1034" name="Group 1033">
              <a:extLst>
                <a:ext uri="{FF2B5EF4-FFF2-40B4-BE49-F238E27FC236}">
                  <a16:creationId xmlns:a16="http://schemas.microsoft.com/office/drawing/2014/main" id="{552339A5-399B-4ACA-A114-F14E29CC6EF6}"/>
                </a:ext>
              </a:extLst>
            </p:cNvPr>
            <p:cNvGrpSpPr/>
            <p:nvPr/>
          </p:nvGrpSpPr>
          <p:grpSpPr>
            <a:xfrm>
              <a:off x="5125453" y="3960674"/>
              <a:ext cx="601487" cy="826284"/>
              <a:chOff x="5175257" y="3960674"/>
              <a:chExt cx="601487" cy="826284"/>
            </a:xfrm>
          </p:grpSpPr>
          <p:sp>
            <p:nvSpPr>
              <p:cNvPr id="210" name="Title 1">
                <a:extLst>
                  <a:ext uri="{FF2B5EF4-FFF2-40B4-BE49-F238E27FC236}">
                    <a16:creationId xmlns:a16="http://schemas.microsoft.com/office/drawing/2014/main" id="{C5095D6E-6F99-404B-BD0C-B95DA4F14F13}"/>
                  </a:ext>
                </a:extLst>
              </p:cNvPr>
              <p:cNvSpPr txBox="1">
                <a:spLocks/>
              </p:cNvSpPr>
              <p:nvPr/>
            </p:nvSpPr>
            <p:spPr>
              <a:xfrm>
                <a:off x="5175257" y="3960674"/>
                <a:ext cx="601487" cy="24622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-controller-manager</a:t>
                </a:r>
              </a:p>
            </p:txBody>
          </p:sp>
          <p:sp>
            <p:nvSpPr>
              <p:cNvPr id="211" name="Rectangle: Rounded Corners 210">
                <a:extLst>
                  <a:ext uri="{FF2B5EF4-FFF2-40B4-BE49-F238E27FC236}">
                    <a16:creationId xmlns:a16="http://schemas.microsoft.com/office/drawing/2014/main" id="{87E3F3CC-E7D0-4E7B-B14B-89DF92D26D11}"/>
                  </a:ext>
                </a:extLst>
              </p:cNvPr>
              <p:cNvSpPr/>
              <p:nvPr/>
            </p:nvSpPr>
            <p:spPr bwMode="auto">
              <a:xfrm>
                <a:off x="5209477" y="425336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15" name="remote" title="Icon of a remote control">
                <a:extLst>
                  <a:ext uri="{FF2B5EF4-FFF2-40B4-BE49-F238E27FC236}">
                    <a16:creationId xmlns:a16="http://schemas.microsoft.com/office/drawing/2014/main" id="{EC01C6BB-AB33-4A0F-9031-00E8B74390D5}"/>
                  </a:ext>
                </a:extLst>
              </p:cNvPr>
              <p:cNvSpPr>
                <a:spLocks noChangeAspect="1" noEditPoints="1"/>
              </p:cNvSpPr>
              <p:nvPr/>
            </p:nvSpPr>
            <p:spPr bwMode="auto">
              <a:xfrm>
                <a:off x="5399859" y="4337283"/>
                <a:ext cx="152825" cy="365760"/>
              </a:xfrm>
              <a:custGeom>
                <a:avLst/>
                <a:gdLst>
                  <a:gd name="T0" fmla="*/ 87 w 107"/>
                  <a:gd name="T1" fmla="*/ 188 h 261"/>
                  <a:gd name="T2" fmla="*/ 71 w 107"/>
                  <a:gd name="T3" fmla="*/ 261 h 261"/>
                  <a:gd name="T4" fmla="*/ 19 w 107"/>
                  <a:gd name="T5" fmla="*/ 245 h 261"/>
                  <a:gd name="T6" fmla="*/ 0 w 107"/>
                  <a:gd name="T7" fmla="*/ 110 h 261"/>
                  <a:gd name="T8" fmla="*/ 18 w 107"/>
                  <a:gd name="T9" fmla="*/ 0 h 261"/>
                  <a:gd name="T10" fmla="*/ 107 w 107"/>
                  <a:gd name="T11" fmla="*/ 18 h 261"/>
                  <a:gd name="T12" fmla="*/ 54 w 107"/>
                  <a:gd name="T13" fmla="*/ 35 h 261"/>
                  <a:gd name="T14" fmla="*/ 52 w 107"/>
                  <a:gd name="T15" fmla="*/ 36 h 261"/>
                  <a:gd name="T16" fmla="*/ 54 w 107"/>
                  <a:gd name="T17" fmla="*/ 35 h 261"/>
                  <a:gd name="T18" fmla="*/ 70 w 107"/>
                  <a:gd name="T19" fmla="*/ 52 h 261"/>
                  <a:gd name="T20" fmla="*/ 72 w 107"/>
                  <a:gd name="T21" fmla="*/ 54 h 261"/>
                  <a:gd name="T22" fmla="*/ 37 w 107"/>
                  <a:gd name="T23" fmla="*/ 52 h 261"/>
                  <a:gd name="T24" fmla="*/ 35 w 107"/>
                  <a:gd name="T25" fmla="*/ 54 h 261"/>
                  <a:gd name="T26" fmla="*/ 37 w 107"/>
                  <a:gd name="T27" fmla="*/ 52 h 261"/>
                  <a:gd name="T28" fmla="*/ 70 w 107"/>
                  <a:gd name="T29" fmla="*/ 86 h 261"/>
                  <a:gd name="T30" fmla="*/ 72 w 107"/>
                  <a:gd name="T31" fmla="*/ 88 h 261"/>
                  <a:gd name="T32" fmla="*/ 37 w 107"/>
                  <a:gd name="T33" fmla="*/ 86 h 261"/>
                  <a:gd name="T34" fmla="*/ 35 w 107"/>
                  <a:gd name="T35" fmla="*/ 88 h 261"/>
                  <a:gd name="T36" fmla="*/ 37 w 107"/>
                  <a:gd name="T37" fmla="*/ 86 h 261"/>
                  <a:gd name="T38" fmla="*/ 70 w 107"/>
                  <a:gd name="T39" fmla="*/ 121 h 261"/>
                  <a:gd name="T40" fmla="*/ 72 w 107"/>
                  <a:gd name="T41" fmla="*/ 123 h 261"/>
                  <a:gd name="T42" fmla="*/ 37 w 107"/>
                  <a:gd name="T43" fmla="*/ 121 h 261"/>
                  <a:gd name="T44" fmla="*/ 35 w 107"/>
                  <a:gd name="T45" fmla="*/ 123 h 261"/>
                  <a:gd name="T46" fmla="*/ 37 w 107"/>
                  <a:gd name="T47" fmla="*/ 121 h 261"/>
                  <a:gd name="T48" fmla="*/ 52 w 107"/>
                  <a:gd name="T49" fmla="*/ 69 h 261"/>
                  <a:gd name="T50" fmla="*/ 54 w 107"/>
                  <a:gd name="T51" fmla="*/ 71 h 261"/>
                  <a:gd name="T52" fmla="*/ 54 w 107"/>
                  <a:gd name="T53" fmla="*/ 156 h 261"/>
                  <a:gd name="T54" fmla="*/ 52 w 107"/>
                  <a:gd name="T55" fmla="*/ 158 h 261"/>
                  <a:gd name="T56" fmla="*/ 54 w 107"/>
                  <a:gd name="T57" fmla="*/ 156 h 261"/>
                  <a:gd name="T58" fmla="*/ 52 w 107"/>
                  <a:gd name="T59" fmla="*/ 191 h 261"/>
                  <a:gd name="T60" fmla="*/ 54 w 107"/>
                  <a:gd name="T61" fmla="*/ 192 h 261"/>
                  <a:gd name="T62" fmla="*/ 54 w 107"/>
                  <a:gd name="T63" fmla="*/ 226 h 261"/>
                  <a:gd name="T64" fmla="*/ 52 w 107"/>
                  <a:gd name="T65" fmla="*/ 227 h 261"/>
                  <a:gd name="T66" fmla="*/ 54 w 107"/>
                  <a:gd name="T67" fmla="*/ 22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261">
                    <a:moveTo>
                      <a:pt x="106" y="110"/>
                    </a:moveTo>
                    <a:cubicBezTo>
                      <a:pt x="87" y="188"/>
                      <a:pt x="87" y="188"/>
                      <a:pt x="87" y="188"/>
                    </a:cubicBezTo>
                    <a:cubicBezTo>
                      <a:pt x="87" y="245"/>
                      <a:pt x="87" y="245"/>
                      <a:pt x="87" y="245"/>
                    </a:cubicBezTo>
                    <a:cubicBezTo>
                      <a:pt x="87" y="254"/>
                      <a:pt x="80" y="261"/>
                      <a:pt x="71" y="261"/>
                    </a:cubicBezTo>
                    <a:cubicBezTo>
                      <a:pt x="35" y="261"/>
                      <a:pt x="35" y="261"/>
                      <a:pt x="35" y="261"/>
                    </a:cubicBezTo>
                    <a:cubicBezTo>
                      <a:pt x="26" y="261"/>
                      <a:pt x="19" y="254"/>
                      <a:pt x="19" y="245"/>
                    </a:cubicBezTo>
                    <a:cubicBezTo>
                      <a:pt x="19" y="188"/>
                      <a:pt x="19" y="188"/>
                      <a:pt x="19" y="188"/>
                    </a:cubicBezTo>
                    <a:cubicBezTo>
                      <a:pt x="0" y="110"/>
                      <a:pt x="0" y="110"/>
                      <a:pt x="0" y="110"/>
                    </a:cubicBezTo>
                    <a:cubicBezTo>
                      <a:pt x="0" y="18"/>
                      <a:pt x="0" y="18"/>
                      <a:pt x="0" y="18"/>
                    </a:cubicBezTo>
                    <a:cubicBezTo>
                      <a:pt x="0" y="8"/>
                      <a:pt x="8" y="0"/>
                      <a:pt x="18" y="0"/>
                    </a:cubicBezTo>
                    <a:cubicBezTo>
                      <a:pt x="89" y="0"/>
                      <a:pt x="89" y="0"/>
                      <a:pt x="89" y="0"/>
                    </a:cubicBezTo>
                    <a:cubicBezTo>
                      <a:pt x="99" y="0"/>
                      <a:pt x="107" y="8"/>
                      <a:pt x="107" y="18"/>
                    </a:cubicBezTo>
                    <a:lnTo>
                      <a:pt x="106" y="110"/>
                    </a:lnTo>
                    <a:close/>
                    <a:moveTo>
                      <a:pt x="54" y="35"/>
                    </a:moveTo>
                    <a:cubicBezTo>
                      <a:pt x="52" y="35"/>
                      <a:pt x="52" y="35"/>
                      <a:pt x="52" y="35"/>
                    </a:cubicBezTo>
                    <a:cubicBezTo>
                      <a:pt x="52" y="36"/>
                      <a:pt x="52" y="36"/>
                      <a:pt x="52" y="36"/>
                    </a:cubicBezTo>
                    <a:cubicBezTo>
                      <a:pt x="54" y="36"/>
                      <a:pt x="54" y="36"/>
                      <a:pt x="54" y="36"/>
                    </a:cubicBezTo>
                    <a:lnTo>
                      <a:pt x="54" y="35"/>
                    </a:lnTo>
                    <a:close/>
                    <a:moveTo>
                      <a:pt x="72" y="52"/>
                    </a:moveTo>
                    <a:cubicBezTo>
                      <a:pt x="70" y="52"/>
                      <a:pt x="70" y="52"/>
                      <a:pt x="70" y="52"/>
                    </a:cubicBezTo>
                    <a:cubicBezTo>
                      <a:pt x="70" y="54"/>
                      <a:pt x="70" y="54"/>
                      <a:pt x="70" y="54"/>
                    </a:cubicBezTo>
                    <a:cubicBezTo>
                      <a:pt x="72" y="54"/>
                      <a:pt x="72" y="54"/>
                      <a:pt x="72" y="54"/>
                    </a:cubicBezTo>
                    <a:lnTo>
                      <a:pt x="72" y="52"/>
                    </a:lnTo>
                    <a:close/>
                    <a:moveTo>
                      <a:pt x="37" y="52"/>
                    </a:moveTo>
                    <a:cubicBezTo>
                      <a:pt x="35" y="52"/>
                      <a:pt x="35" y="52"/>
                      <a:pt x="35" y="52"/>
                    </a:cubicBezTo>
                    <a:cubicBezTo>
                      <a:pt x="35" y="54"/>
                      <a:pt x="35" y="54"/>
                      <a:pt x="35" y="54"/>
                    </a:cubicBezTo>
                    <a:cubicBezTo>
                      <a:pt x="37" y="54"/>
                      <a:pt x="37" y="54"/>
                      <a:pt x="37" y="54"/>
                    </a:cubicBezTo>
                    <a:lnTo>
                      <a:pt x="37" y="52"/>
                    </a:lnTo>
                    <a:close/>
                    <a:moveTo>
                      <a:pt x="72" y="86"/>
                    </a:moveTo>
                    <a:cubicBezTo>
                      <a:pt x="70" y="86"/>
                      <a:pt x="70" y="86"/>
                      <a:pt x="70" y="86"/>
                    </a:cubicBezTo>
                    <a:cubicBezTo>
                      <a:pt x="70" y="88"/>
                      <a:pt x="70" y="88"/>
                      <a:pt x="70" y="88"/>
                    </a:cubicBezTo>
                    <a:cubicBezTo>
                      <a:pt x="72" y="88"/>
                      <a:pt x="72" y="88"/>
                      <a:pt x="72" y="88"/>
                    </a:cubicBezTo>
                    <a:lnTo>
                      <a:pt x="72" y="86"/>
                    </a:lnTo>
                    <a:close/>
                    <a:moveTo>
                      <a:pt x="37" y="86"/>
                    </a:moveTo>
                    <a:cubicBezTo>
                      <a:pt x="35" y="86"/>
                      <a:pt x="35" y="86"/>
                      <a:pt x="35" y="86"/>
                    </a:cubicBezTo>
                    <a:cubicBezTo>
                      <a:pt x="35" y="88"/>
                      <a:pt x="35" y="88"/>
                      <a:pt x="35" y="88"/>
                    </a:cubicBezTo>
                    <a:cubicBezTo>
                      <a:pt x="37" y="88"/>
                      <a:pt x="37" y="88"/>
                      <a:pt x="37" y="88"/>
                    </a:cubicBezTo>
                    <a:lnTo>
                      <a:pt x="37" y="86"/>
                    </a:lnTo>
                    <a:close/>
                    <a:moveTo>
                      <a:pt x="72" y="121"/>
                    </a:moveTo>
                    <a:cubicBezTo>
                      <a:pt x="70" y="121"/>
                      <a:pt x="70" y="121"/>
                      <a:pt x="70" y="121"/>
                    </a:cubicBezTo>
                    <a:cubicBezTo>
                      <a:pt x="70" y="123"/>
                      <a:pt x="70" y="123"/>
                      <a:pt x="70" y="123"/>
                    </a:cubicBezTo>
                    <a:cubicBezTo>
                      <a:pt x="72" y="123"/>
                      <a:pt x="72" y="123"/>
                      <a:pt x="72" y="123"/>
                    </a:cubicBezTo>
                    <a:lnTo>
                      <a:pt x="72" y="121"/>
                    </a:lnTo>
                    <a:close/>
                    <a:moveTo>
                      <a:pt x="37" y="121"/>
                    </a:moveTo>
                    <a:cubicBezTo>
                      <a:pt x="35" y="121"/>
                      <a:pt x="35" y="121"/>
                      <a:pt x="35" y="121"/>
                    </a:cubicBezTo>
                    <a:cubicBezTo>
                      <a:pt x="35" y="123"/>
                      <a:pt x="35" y="123"/>
                      <a:pt x="35" y="123"/>
                    </a:cubicBezTo>
                    <a:cubicBezTo>
                      <a:pt x="37" y="123"/>
                      <a:pt x="37" y="123"/>
                      <a:pt x="37" y="123"/>
                    </a:cubicBezTo>
                    <a:lnTo>
                      <a:pt x="37" y="121"/>
                    </a:lnTo>
                    <a:close/>
                    <a:moveTo>
                      <a:pt x="54" y="69"/>
                    </a:moveTo>
                    <a:cubicBezTo>
                      <a:pt x="52" y="69"/>
                      <a:pt x="52" y="69"/>
                      <a:pt x="52" y="69"/>
                    </a:cubicBezTo>
                    <a:cubicBezTo>
                      <a:pt x="52" y="71"/>
                      <a:pt x="52" y="71"/>
                      <a:pt x="52" y="71"/>
                    </a:cubicBezTo>
                    <a:cubicBezTo>
                      <a:pt x="54" y="71"/>
                      <a:pt x="54" y="71"/>
                      <a:pt x="54" y="71"/>
                    </a:cubicBezTo>
                    <a:lnTo>
                      <a:pt x="54" y="69"/>
                    </a:lnTo>
                    <a:close/>
                    <a:moveTo>
                      <a:pt x="54" y="156"/>
                    </a:moveTo>
                    <a:cubicBezTo>
                      <a:pt x="52" y="156"/>
                      <a:pt x="52" y="156"/>
                      <a:pt x="52" y="156"/>
                    </a:cubicBezTo>
                    <a:cubicBezTo>
                      <a:pt x="52" y="158"/>
                      <a:pt x="52" y="158"/>
                      <a:pt x="52" y="158"/>
                    </a:cubicBezTo>
                    <a:cubicBezTo>
                      <a:pt x="54" y="158"/>
                      <a:pt x="54" y="158"/>
                      <a:pt x="54" y="158"/>
                    </a:cubicBezTo>
                    <a:lnTo>
                      <a:pt x="54" y="156"/>
                    </a:lnTo>
                    <a:close/>
                    <a:moveTo>
                      <a:pt x="54" y="191"/>
                    </a:moveTo>
                    <a:cubicBezTo>
                      <a:pt x="52" y="191"/>
                      <a:pt x="52" y="191"/>
                      <a:pt x="52" y="191"/>
                    </a:cubicBezTo>
                    <a:cubicBezTo>
                      <a:pt x="52" y="192"/>
                      <a:pt x="52" y="192"/>
                      <a:pt x="52" y="192"/>
                    </a:cubicBezTo>
                    <a:cubicBezTo>
                      <a:pt x="54" y="192"/>
                      <a:pt x="54" y="192"/>
                      <a:pt x="54" y="192"/>
                    </a:cubicBezTo>
                    <a:lnTo>
                      <a:pt x="54" y="191"/>
                    </a:lnTo>
                    <a:close/>
                    <a:moveTo>
                      <a:pt x="54" y="226"/>
                    </a:moveTo>
                    <a:cubicBezTo>
                      <a:pt x="52" y="226"/>
                      <a:pt x="52" y="226"/>
                      <a:pt x="52" y="226"/>
                    </a:cubicBezTo>
                    <a:cubicBezTo>
                      <a:pt x="52" y="227"/>
                      <a:pt x="52" y="227"/>
                      <a:pt x="52" y="227"/>
                    </a:cubicBezTo>
                    <a:cubicBezTo>
                      <a:pt x="54" y="227"/>
                      <a:pt x="54" y="227"/>
                      <a:pt x="54" y="227"/>
                    </a:cubicBezTo>
                    <a:lnTo>
                      <a:pt x="54" y="226"/>
                    </a:ln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035" name="Group 1034">
            <a:extLst>
              <a:ext uri="{FF2B5EF4-FFF2-40B4-BE49-F238E27FC236}">
                <a16:creationId xmlns:a16="http://schemas.microsoft.com/office/drawing/2014/main" id="{FA00B7BC-8B6B-4EE0-B29F-C43A0382C970}"/>
              </a:ext>
            </a:extLst>
          </p:cNvPr>
          <p:cNvGrpSpPr/>
          <p:nvPr/>
        </p:nvGrpSpPr>
        <p:grpSpPr>
          <a:xfrm>
            <a:off x="6755996" y="4076697"/>
            <a:ext cx="601487" cy="703174"/>
            <a:chOff x="6300176" y="4082594"/>
            <a:chExt cx="601487" cy="703174"/>
          </a:xfrm>
        </p:grpSpPr>
        <p:sp>
          <p:nvSpPr>
            <p:cNvPr id="218" name="Title 1">
              <a:extLst>
                <a:ext uri="{FF2B5EF4-FFF2-40B4-BE49-F238E27FC236}">
                  <a16:creationId xmlns:a16="http://schemas.microsoft.com/office/drawing/2014/main" id="{908600BB-AAFA-43FA-BD74-D4110F9C93AE}"/>
                </a:ext>
              </a:extLst>
            </p:cNvPr>
            <p:cNvSpPr txBox="1">
              <a:spLocks/>
            </p:cNvSpPr>
            <p:nvPr/>
          </p:nvSpPr>
          <p:spPr>
            <a:xfrm>
              <a:off x="6300176" y="4082594"/>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-scheduler</a:t>
              </a:r>
            </a:p>
          </p:txBody>
        </p:sp>
        <p:sp>
          <p:nvSpPr>
            <p:cNvPr id="219" name="Rectangle: Rounded Corners 218">
              <a:extLst>
                <a:ext uri="{FF2B5EF4-FFF2-40B4-BE49-F238E27FC236}">
                  <a16:creationId xmlns:a16="http://schemas.microsoft.com/office/drawing/2014/main" id="{71343A6A-2868-4646-87E6-937419311AB1}"/>
                </a:ext>
              </a:extLst>
            </p:cNvPr>
            <p:cNvSpPr/>
            <p:nvPr/>
          </p:nvSpPr>
          <p:spPr bwMode="auto">
            <a:xfrm>
              <a:off x="6334396" y="42521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21" name="Calendar" title="Icon of a calendar">
              <a:extLst>
                <a:ext uri="{FF2B5EF4-FFF2-40B4-BE49-F238E27FC236}">
                  <a16:creationId xmlns:a16="http://schemas.microsoft.com/office/drawing/2014/main" id="{55A4EFFA-8420-4F7B-BADB-F6DA782B00CC}"/>
                </a:ext>
              </a:extLst>
            </p:cNvPr>
            <p:cNvSpPr>
              <a:spLocks noChangeAspect="1" noEditPoints="1"/>
            </p:cNvSpPr>
            <p:nvPr/>
          </p:nvSpPr>
          <p:spPr bwMode="auto">
            <a:xfrm>
              <a:off x="6437177" y="4361816"/>
              <a:ext cx="328027" cy="314314"/>
            </a:xfrm>
            <a:custGeom>
              <a:avLst/>
              <a:gdLst>
                <a:gd name="T0" fmla="*/ 598 w 598"/>
                <a:gd name="T1" fmla="*/ 573 h 573"/>
                <a:gd name="T2" fmla="*/ 0 w 598"/>
                <a:gd name="T3" fmla="*/ 59 h 573"/>
                <a:gd name="T4" fmla="*/ 598 w 598"/>
                <a:gd name="T5" fmla="*/ 341 h 573"/>
                <a:gd name="T6" fmla="*/ 598 w 598"/>
                <a:gd name="T7" fmla="*/ 176 h 573"/>
                <a:gd name="T8" fmla="*/ 120 w 598"/>
                <a:gd name="T9" fmla="*/ 121 h 573"/>
                <a:gd name="T10" fmla="*/ 477 w 598"/>
                <a:gd name="T11" fmla="*/ 121 h 573"/>
                <a:gd name="T12" fmla="*/ 246 w 598"/>
                <a:gd name="T13" fmla="*/ 252 h 573"/>
                <a:gd name="T14" fmla="*/ 232 w 598"/>
                <a:gd name="T15" fmla="*/ 266 h 573"/>
                <a:gd name="T16" fmla="*/ 246 w 598"/>
                <a:gd name="T17" fmla="*/ 259 h 573"/>
                <a:gd name="T18" fmla="*/ 365 w 598"/>
                <a:gd name="T19" fmla="*/ 252 h 573"/>
                <a:gd name="T20" fmla="*/ 351 w 598"/>
                <a:gd name="T21" fmla="*/ 266 h 573"/>
                <a:gd name="T22" fmla="*/ 365 w 598"/>
                <a:gd name="T23" fmla="*/ 257 h 573"/>
                <a:gd name="T24" fmla="*/ 484 w 598"/>
                <a:gd name="T25" fmla="*/ 252 h 573"/>
                <a:gd name="T26" fmla="*/ 470 w 598"/>
                <a:gd name="T27" fmla="*/ 266 h 573"/>
                <a:gd name="T28" fmla="*/ 484 w 598"/>
                <a:gd name="T29" fmla="*/ 259 h 573"/>
                <a:gd name="T30" fmla="*/ 246 w 598"/>
                <a:gd name="T31" fmla="*/ 332 h 573"/>
                <a:gd name="T32" fmla="*/ 232 w 598"/>
                <a:gd name="T33" fmla="*/ 344 h 573"/>
                <a:gd name="T34" fmla="*/ 246 w 598"/>
                <a:gd name="T35" fmla="*/ 339 h 573"/>
                <a:gd name="T36" fmla="*/ 365 w 598"/>
                <a:gd name="T37" fmla="*/ 332 h 573"/>
                <a:gd name="T38" fmla="*/ 351 w 598"/>
                <a:gd name="T39" fmla="*/ 344 h 573"/>
                <a:gd name="T40" fmla="*/ 365 w 598"/>
                <a:gd name="T41" fmla="*/ 337 h 573"/>
                <a:gd name="T42" fmla="*/ 484 w 598"/>
                <a:gd name="T43" fmla="*/ 332 h 573"/>
                <a:gd name="T44" fmla="*/ 470 w 598"/>
                <a:gd name="T45" fmla="*/ 344 h 573"/>
                <a:gd name="T46" fmla="*/ 484 w 598"/>
                <a:gd name="T47" fmla="*/ 339 h 573"/>
                <a:gd name="T48" fmla="*/ 127 w 598"/>
                <a:gd name="T49" fmla="*/ 332 h 573"/>
                <a:gd name="T50" fmla="*/ 113 w 598"/>
                <a:gd name="T51" fmla="*/ 344 h 573"/>
                <a:gd name="T52" fmla="*/ 127 w 598"/>
                <a:gd name="T53" fmla="*/ 337 h 573"/>
                <a:gd name="T54" fmla="*/ 246 w 598"/>
                <a:gd name="T55" fmla="*/ 410 h 573"/>
                <a:gd name="T56" fmla="*/ 232 w 598"/>
                <a:gd name="T57" fmla="*/ 424 h 573"/>
                <a:gd name="T58" fmla="*/ 246 w 598"/>
                <a:gd name="T59" fmla="*/ 417 h 573"/>
                <a:gd name="T60" fmla="*/ 365 w 598"/>
                <a:gd name="T61" fmla="*/ 410 h 573"/>
                <a:gd name="T62" fmla="*/ 351 w 598"/>
                <a:gd name="T63" fmla="*/ 424 h 573"/>
                <a:gd name="T64" fmla="*/ 365 w 598"/>
                <a:gd name="T65" fmla="*/ 417 h 573"/>
                <a:gd name="T66" fmla="*/ 484 w 598"/>
                <a:gd name="T67" fmla="*/ 410 h 573"/>
                <a:gd name="T68" fmla="*/ 470 w 598"/>
                <a:gd name="T69" fmla="*/ 424 h 573"/>
                <a:gd name="T70" fmla="*/ 484 w 598"/>
                <a:gd name="T71" fmla="*/ 417 h 573"/>
                <a:gd name="T72" fmla="*/ 127 w 598"/>
                <a:gd name="T73" fmla="*/ 410 h 573"/>
                <a:gd name="T74" fmla="*/ 113 w 598"/>
                <a:gd name="T75" fmla="*/ 424 h 573"/>
                <a:gd name="T76" fmla="*/ 127 w 598"/>
                <a:gd name="T77" fmla="*/ 417 h 573"/>
                <a:gd name="T78" fmla="*/ 246 w 598"/>
                <a:gd name="T79" fmla="*/ 490 h 573"/>
                <a:gd name="T80" fmla="*/ 232 w 598"/>
                <a:gd name="T81" fmla="*/ 504 h 573"/>
                <a:gd name="T82" fmla="*/ 246 w 598"/>
                <a:gd name="T83" fmla="*/ 497 h 573"/>
                <a:gd name="T84" fmla="*/ 365 w 598"/>
                <a:gd name="T85" fmla="*/ 490 h 573"/>
                <a:gd name="T86" fmla="*/ 351 w 598"/>
                <a:gd name="T87" fmla="*/ 504 h 573"/>
                <a:gd name="T88" fmla="*/ 365 w 598"/>
                <a:gd name="T89" fmla="*/ 497 h 573"/>
                <a:gd name="T90" fmla="*/ 127 w 598"/>
                <a:gd name="T91" fmla="*/ 490 h 573"/>
                <a:gd name="T92" fmla="*/ 113 w 598"/>
                <a:gd name="T93" fmla="*/ 504 h 573"/>
                <a:gd name="T94" fmla="*/ 127 w 598"/>
                <a:gd name="T95"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73">
                  <a:moveTo>
                    <a:pt x="598" y="341"/>
                  </a:moveTo>
                  <a:lnTo>
                    <a:pt x="598" y="573"/>
                  </a:lnTo>
                  <a:lnTo>
                    <a:pt x="0" y="573"/>
                  </a:lnTo>
                  <a:lnTo>
                    <a:pt x="0" y="59"/>
                  </a:lnTo>
                  <a:lnTo>
                    <a:pt x="598" y="59"/>
                  </a:lnTo>
                  <a:lnTo>
                    <a:pt x="598" y="341"/>
                  </a:lnTo>
                  <a:moveTo>
                    <a:pt x="0" y="176"/>
                  </a:moveTo>
                  <a:lnTo>
                    <a:pt x="598" y="176"/>
                  </a:lnTo>
                  <a:moveTo>
                    <a:pt x="120" y="0"/>
                  </a:moveTo>
                  <a:lnTo>
                    <a:pt x="120" y="121"/>
                  </a:lnTo>
                  <a:moveTo>
                    <a:pt x="477" y="0"/>
                  </a:moveTo>
                  <a:lnTo>
                    <a:pt x="477" y="121"/>
                  </a:lnTo>
                  <a:moveTo>
                    <a:pt x="246" y="259"/>
                  </a:moveTo>
                  <a:lnTo>
                    <a:pt x="246" y="252"/>
                  </a:lnTo>
                  <a:lnTo>
                    <a:pt x="232" y="252"/>
                  </a:lnTo>
                  <a:lnTo>
                    <a:pt x="232" y="266"/>
                  </a:lnTo>
                  <a:lnTo>
                    <a:pt x="246" y="266"/>
                  </a:lnTo>
                  <a:lnTo>
                    <a:pt x="246" y="259"/>
                  </a:lnTo>
                  <a:moveTo>
                    <a:pt x="365" y="257"/>
                  </a:moveTo>
                  <a:lnTo>
                    <a:pt x="365" y="252"/>
                  </a:lnTo>
                  <a:lnTo>
                    <a:pt x="351" y="252"/>
                  </a:lnTo>
                  <a:lnTo>
                    <a:pt x="351" y="266"/>
                  </a:lnTo>
                  <a:lnTo>
                    <a:pt x="365" y="266"/>
                  </a:lnTo>
                  <a:lnTo>
                    <a:pt x="365" y="257"/>
                  </a:lnTo>
                  <a:moveTo>
                    <a:pt x="484" y="259"/>
                  </a:moveTo>
                  <a:lnTo>
                    <a:pt x="484" y="252"/>
                  </a:lnTo>
                  <a:lnTo>
                    <a:pt x="470" y="252"/>
                  </a:lnTo>
                  <a:lnTo>
                    <a:pt x="470" y="266"/>
                  </a:lnTo>
                  <a:lnTo>
                    <a:pt x="484" y="266"/>
                  </a:lnTo>
                  <a:lnTo>
                    <a:pt x="484" y="259"/>
                  </a:lnTo>
                  <a:moveTo>
                    <a:pt x="246" y="339"/>
                  </a:moveTo>
                  <a:lnTo>
                    <a:pt x="246" y="332"/>
                  </a:lnTo>
                  <a:lnTo>
                    <a:pt x="232" y="332"/>
                  </a:lnTo>
                  <a:lnTo>
                    <a:pt x="232" y="344"/>
                  </a:lnTo>
                  <a:lnTo>
                    <a:pt x="246" y="344"/>
                  </a:lnTo>
                  <a:lnTo>
                    <a:pt x="246" y="339"/>
                  </a:lnTo>
                  <a:moveTo>
                    <a:pt x="365" y="337"/>
                  </a:moveTo>
                  <a:lnTo>
                    <a:pt x="365" y="332"/>
                  </a:lnTo>
                  <a:lnTo>
                    <a:pt x="351" y="332"/>
                  </a:lnTo>
                  <a:lnTo>
                    <a:pt x="351" y="344"/>
                  </a:lnTo>
                  <a:lnTo>
                    <a:pt x="365" y="344"/>
                  </a:lnTo>
                  <a:lnTo>
                    <a:pt x="365" y="337"/>
                  </a:lnTo>
                  <a:moveTo>
                    <a:pt x="484" y="339"/>
                  </a:moveTo>
                  <a:lnTo>
                    <a:pt x="484" y="332"/>
                  </a:lnTo>
                  <a:lnTo>
                    <a:pt x="470" y="332"/>
                  </a:lnTo>
                  <a:lnTo>
                    <a:pt x="470" y="344"/>
                  </a:lnTo>
                  <a:lnTo>
                    <a:pt x="484" y="344"/>
                  </a:lnTo>
                  <a:lnTo>
                    <a:pt x="484" y="339"/>
                  </a:lnTo>
                  <a:moveTo>
                    <a:pt x="127" y="337"/>
                  </a:moveTo>
                  <a:lnTo>
                    <a:pt x="127" y="332"/>
                  </a:lnTo>
                  <a:lnTo>
                    <a:pt x="113" y="332"/>
                  </a:lnTo>
                  <a:lnTo>
                    <a:pt x="113" y="344"/>
                  </a:lnTo>
                  <a:lnTo>
                    <a:pt x="127" y="344"/>
                  </a:lnTo>
                  <a:lnTo>
                    <a:pt x="127" y="337"/>
                  </a:lnTo>
                  <a:moveTo>
                    <a:pt x="246" y="417"/>
                  </a:moveTo>
                  <a:lnTo>
                    <a:pt x="246" y="410"/>
                  </a:lnTo>
                  <a:lnTo>
                    <a:pt x="232" y="410"/>
                  </a:lnTo>
                  <a:lnTo>
                    <a:pt x="232" y="424"/>
                  </a:lnTo>
                  <a:lnTo>
                    <a:pt x="246" y="424"/>
                  </a:lnTo>
                  <a:lnTo>
                    <a:pt x="246" y="417"/>
                  </a:lnTo>
                  <a:moveTo>
                    <a:pt x="365" y="417"/>
                  </a:moveTo>
                  <a:lnTo>
                    <a:pt x="365" y="410"/>
                  </a:lnTo>
                  <a:lnTo>
                    <a:pt x="351" y="410"/>
                  </a:lnTo>
                  <a:lnTo>
                    <a:pt x="351" y="424"/>
                  </a:lnTo>
                  <a:lnTo>
                    <a:pt x="365" y="424"/>
                  </a:lnTo>
                  <a:lnTo>
                    <a:pt x="365" y="417"/>
                  </a:lnTo>
                  <a:moveTo>
                    <a:pt x="484" y="417"/>
                  </a:moveTo>
                  <a:lnTo>
                    <a:pt x="484" y="410"/>
                  </a:lnTo>
                  <a:lnTo>
                    <a:pt x="470" y="410"/>
                  </a:lnTo>
                  <a:lnTo>
                    <a:pt x="470" y="424"/>
                  </a:lnTo>
                  <a:lnTo>
                    <a:pt x="484" y="424"/>
                  </a:lnTo>
                  <a:lnTo>
                    <a:pt x="484" y="417"/>
                  </a:lnTo>
                  <a:moveTo>
                    <a:pt x="127" y="417"/>
                  </a:moveTo>
                  <a:lnTo>
                    <a:pt x="127" y="410"/>
                  </a:lnTo>
                  <a:lnTo>
                    <a:pt x="113" y="410"/>
                  </a:lnTo>
                  <a:lnTo>
                    <a:pt x="113" y="424"/>
                  </a:lnTo>
                  <a:lnTo>
                    <a:pt x="127" y="424"/>
                  </a:lnTo>
                  <a:lnTo>
                    <a:pt x="127" y="417"/>
                  </a:lnTo>
                  <a:moveTo>
                    <a:pt x="246" y="497"/>
                  </a:moveTo>
                  <a:lnTo>
                    <a:pt x="246" y="490"/>
                  </a:lnTo>
                  <a:lnTo>
                    <a:pt x="232" y="490"/>
                  </a:lnTo>
                  <a:lnTo>
                    <a:pt x="232" y="504"/>
                  </a:lnTo>
                  <a:lnTo>
                    <a:pt x="246" y="504"/>
                  </a:lnTo>
                  <a:lnTo>
                    <a:pt x="246" y="497"/>
                  </a:lnTo>
                  <a:moveTo>
                    <a:pt x="365" y="497"/>
                  </a:moveTo>
                  <a:lnTo>
                    <a:pt x="365" y="490"/>
                  </a:lnTo>
                  <a:lnTo>
                    <a:pt x="351" y="490"/>
                  </a:lnTo>
                  <a:lnTo>
                    <a:pt x="351" y="504"/>
                  </a:lnTo>
                  <a:lnTo>
                    <a:pt x="365" y="504"/>
                  </a:lnTo>
                  <a:lnTo>
                    <a:pt x="365" y="497"/>
                  </a:lnTo>
                  <a:moveTo>
                    <a:pt x="127" y="495"/>
                  </a:moveTo>
                  <a:lnTo>
                    <a:pt x="127" y="490"/>
                  </a:lnTo>
                  <a:lnTo>
                    <a:pt x="113" y="490"/>
                  </a:lnTo>
                  <a:lnTo>
                    <a:pt x="113" y="504"/>
                  </a:lnTo>
                  <a:lnTo>
                    <a:pt x="127" y="504"/>
                  </a:lnTo>
                  <a:lnTo>
                    <a:pt x="127" y="495"/>
                  </a:ln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cxnSp>
        <p:nvCxnSpPr>
          <p:cNvPr id="230" name="Straight Arrow Connector 229">
            <a:extLst>
              <a:ext uri="{FF2B5EF4-FFF2-40B4-BE49-F238E27FC236}">
                <a16:creationId xmlns:a16="http://schemas.microsoft.com/office/drawing/2014/main" id="{A8DC715A-6D90-4018-ADC5-623F6FACC598}"/>
              </a:ext>
            </a:extLst>
          </p:cNvPr>
          <p:cNvCxnSpPr>
            <a:cxnSpLocks/>
            <a:stCxn id="125" idx="2"/>
            <a:endCxn id="161" idx="0"/>
          </p:cNvCxnSpPr>
          <p:nvPr/>
        </p:nvCxnSpPr>
        <p:spPr>
          <a:xfrm>
            <a:off x="6494280" y="2357787"/>
            <a:ext cx="1" cy="61555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9" name="Connector: Elbow 1038">
            <a:extLst>
              <a:ext uri="{FF2B5EF4-FFF2-40B4-BE49-F238E27FC236}">
                <a16:creationId xmlns:a16="http://schemas.microsoft.com/office/drawing/2014/main" id="{ABF2490E-8DA1-410E-AFF0-8046496F2EAE}"/>
              </a:ext>
            </a:extLst>
          </p:cNvPr>
          <p:cNvCxnSpPr>
            <a:stCxn id="211" idx="3"/>
            <a:endCxn id="177" idx="2"/>
          </p:cNvCxnSpPr>
          <p:nvPr/>
        </p:nvCxnSpPr>
        <p:spPr>
          <a:xfrm flipV="1">
            <a:off x="6198886" y="3676511"/>
            <a:ext cx="182880" cy="837756"/>
          </a:xfrm>
          <a:prstGeom prst="bentConnector2">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3" name="Connector: Elbow 232">
            <a:extLst>
              <a:ext uri="{FF2B5EF4-FFF2-40B4-BE49-F238E27FC236}">
                <a16:creationId xmlns:a16="http://schemas.microsoft.com/office/drawing/2014/main" id="{EDC6CCBC-D4A8-4BDD-8D62-679E7A457866}"/>
              </a:ext>
            </a:extLst>
          </p:cNvPr>
          <p:cNvCxnSpPr>
            <a:cxnSpLocks/>
            <a:stCxn id="219" idx="1"/>
            <a:endCxn id="177" idx="2"/>
          </p:cNvCxnSpPr>
          <p:nvPr/>
        </p:nvCxnSpPr>
        <p:spPr>
          <a:xfrm rot="10800000">
            <a:off x="6607336" y="3676511"/>
            <a:ext cx="182880" cy="836566"/>
          </a:xfrm>
          <a:prstGeom prst="bentConnector2">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50" name="Group 1049">
            <a:extLst>
              <a:ext uri="{FF2B5EF4-FFF2-40B4-BE49-F238E27FC236}">
                <a16:creationId xmlns:a16="http://schemas.microsoft.com/office/drawing/2014/main" id="{3A2C2366-4220-4804-8B96-D0F2E1BF603D}"/>
              </a:ext>
            </a:extLst>
          </p:cNvPr>
          <p:cNvGrpSpPr/>
          <p:nvPr/>
        </p:nvGrpSpPr>
        <p:grpSpPr>
          <a:xfrm>
            <a:off x="6796908" y="4948561"/>
            <a:ext cx="533589" cy="701585"/>
            <a:chOff x="8440124" y="4245798"/>
            <a:chExt cx="533589" cy="701585"/>
          </a:xfrm>
        </p:grpSpPr>
        <p:grpSp>
          <p:nvGrpSpPr>
            <p:cNvPr id="265" name="Group 264">
              <a:extLst>
                <a:ext uri="{FF2B5EF4-FFF2-40B4-BE49-F238E27FC236}">
                  <a16:creationId xmlns:a16="http://schemas.microsoft.com/office/drawing/2014/main" id="{9988CA6F-5F0A-4491-B8C0-ED4FDFCABE19}"/>
                </a:ext>
              </a:extLst>
            </p:cNvPr>
            <p:cNvGrpSpPr/>
            <p:nvPr/>
          </p:nvGrpSpPr>
          <p:grpSpPr>
            <a:xfrm>
              <a:off x="8440124" y="4413794"/>
              <a:ext cx="533589" cy="533589"/>
              <a:chOff x="9475351" y="4318420"/>
              <a:chExt cx="533589" cy="533589"/>
            </a:xfrm>
          </p:grpSpPr>
          <p:sp>
            <p:nvSpPr>
              <p:cNvPr id="266" name="Rectangle: Rounded Corners 265">
                <a:extLst>
                  <a:ext uri="{FF2B5EF4-FFF2-40B4-BE49-F238E27FC236}">
                    <a16:creationId xmlns:a16="http://schemas.microsoft.com/office/drawing/2014/main" id="{F5D80DD2-041E-463C-80AD-F0AEB6EA8DF7}"/>
                  </a:ext>
                </a:extLst>
              </p:cNvPr>
              <p:cNvSpPr/>
              <p:nvPr/>
            </p:nvSpPr>
            <p:spPr bwMode="auto">
              <a:xfrm>
                <a:off x="9475351" y="4318420"/>
                <a:ext cx="533589" cy="533589"/>
              </a:xfrm>
              <a:prstGeom prst="roundRect">
                <a:avLst>
                  <a:gd name="adj" fmla="val 3125"/>
                </a:avLst>
              </a:prstGeom>
              <a:solidFill>
                <a:schemeClr val="bg1">
                  <a:alpha val="1000"/>
                </a:schemeClr>
              </a:solid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67" name="Rectangle: Rounded Corners 266">
                <a:extLst>
                  <a:ext uri="{FF2B5EF4-FFF2-40B4-BE49-F238E27FC236}">
                    <a16:creationId xmlns:a16="http://schemas.microsoft.com/office/drawing/2014/main" id="{F4586A11-6C52-4D84-BA5F-0B313012936A}"/>
                  </a:ext>
                </a:extLst>
              </p:cNvPr>
              <p:cNvSpPr/>
              <p:nvPr/>
            </p:nvSpPr>
            <p:spPr bwMode="auto">
              <a:xfrm>
                <a:off x="9476969" y="4320038"/>
                <a:ext cx="530352" cy="530352"/>
              </a:xfrm>
              <a:prstGeom prst="roundRect">
                <a:avLst>
                  <a:gd name="adj" fmla="val 4203"/>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8" name="Database_EFC7" title="Icon of a cylinder">
                <a:extLst>
                  <a:ext uri="{FF2B5EF4-FFF2-40B4-BE49-F238E27FC236}">
                    <a16:creationId xmlns:a16="http://schemas.microsoft.com/office/drawing/2014/main" id="{4D1304EB-FCA0-48A2-8396-4E55CF5333AF}"/>
                  </a:ext>
                </a:extLst>
              </p:cNvPr>
              <p:cNvSpPr>
                <a:spLocks noChangeAspect="1" noEditPoints="1"/>
              </p:cNvSpPr>
              <p:nvPr/>
            </p:nvSpPr>
            <p:spPr bwMode="auto">
              <a:xfrm>
                <a:off x="9621044" y="4427802"/>
                <a:ext cx="242202" cy="31482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2700"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240" name="Title 1">
              <a:extLst>
                <a:ext uri="{FF2B5EF4-FFF2-40B4-BE49-F238E27FC236}">
                  <a16:creationId xmlns:a16="http://schemas.microsoft.com/office/drawing/2014/main" id="{F8A7636E-EAB7-4CE1-8F7D-351134E24B04}"/>
                </a:ext>
              </a:extLst>
            </p:cNvPr>
            <p:cNvSpPr txBox="1">
              <a:spLocks/>
            </p:cNvSpPr>
            <p:nvPr/>
          </p:nvSpPr>
          <p:spPr>
            <a:xfrm>
              <a:off x="8524599" y="4245798"/>
              <a:ext cx="364639"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etcd</a:t>
              </a:r>
            </a:p>
          </p:txBody>
        </p:sp>
      </p:grpSp>
      <p:grpSp>
        <p:nvGrpSpPr>
          <p:cNvPr id="1048" name="Group 1047">
            <a:extLst>
              <a:ext uri="{FF2B5EF4-FFF2-40B4-BE49-F238E27FC236}">
                <a16:creationId xmlns:a16="http://schemas.microsoft.com/office/drawing/2014/main" id="{98EF5C87-171F-49A8-98CB-70A725FD4911}"/>
              </a:ext>
            </a:extLst>
          </p:cNvPr>
          <p:cNvGrpSpPr/>
          <p:nvPr/>
        </p:nvGrpSpPr>
        <p:grpSpPr>
          <a:xfrm>
            <a:off x="7071233" y="5354393"/>
            <a:ext cx="533589" cy="533589"/>
            <a:chOff x="9475351" y="4318420"/>
            <a:chExt cx="533589" cy="533589"/>
          </a:xfrm>
        </p:grpSpPr>
        <p:sp>
          <p:nvSpPr>
            <p:cNvPr id="244" name="Rectangle: Rounded Corners 243">
              <a:extLst>
                <a:ext uri="{FF2B5EF4-FFF2-40B4-BE49-F238E27FC236}">
                  <a16:creationId xmlns:a16="http://schemas.microsoft.com/office/drawing/2014/main" id="{590D43D2-34F6-4FA6-9E85-B963CA68C1E9}"/>
                </a:ext>
              </a:extLst>
            </p:cNvPr>
            <p:cNvSpPr/>
            <p:nvPr/>
          </p:nvSpPr>
          <p:spPr bwMode="auto">
            <a:xfrm>
              <a:off x="9475351" y="4318420"/>
              <a:ext cx="533589" cy="533589"/>
            </a:xfrm>
            <a:prstGeom prst="roundRect">
              <a:avLst>
                <a:gd name="adj" fmla="val 3125"/>
              </a:avLst>
            </a:prstGeom>
            <a:solidFill>
              <a:schemeClr val="bg1">
                <a:alpha val="1000"/>
              </a:schemeClr>
            </a:solid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047" name="Rectangle: Rounded Corners 1046">
              <a:extLst>
                <a:ext uri="{FF2B5EF4-FFF2-40B4-BE49-F238E27FC236}">
                  <a16:creationId xmlns:a16="http://schemas.microsoft.com/office/drawing/2014/main" id="{8BB293B0-A9FF-435F-80CC-00C94D29CD33}"/>
                </a:ext>
              </a:extLst>
            </p:cNvPr>
            <p:cNvSpPr/>
            <p:nvPr/>
          </p:nvSpPr>
          <p:spPr bwMode="auto">
            <a:xfrm>
              <a:off x="9476969" y="4320038"/>
              <a:ext cx="530352" cy="530352"/>
            </a:xfrm>
            <a:prstGeom prst="roundRect">
              <a:avLst>
                <a:gd name="adj" fmla="val 4203"/>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6" name="Database_EFC7" title="Icon of a cylinder">
              <a:extLst>
                <a:ext uri="{FF2B5EF4-FFF2-40B4-BE49-F238E27FC236}">
                  <a16:creationId xmlns:a16="http://schemas.microsoft.com/office/drawing/2014/main" id="{3A61B703-0F76-4A65-BF02-09ABC07EA394}"/>
                </a:ext>
              </a:extLst>
            </p:cNvPr>
            <p:cNvSpPr>
              <a:spLocks noChangeAspect="1" noEditPoints="1"/>
            </p:cNvSpPr>
            <p:nvPr/>
          </p:nvSpPr>
          <p:spPr bwMode="auto">
            <a:xfrm>
              <a:off x="9621044" y="4427802"/>
              <a:ext cx="242202" cy="31482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2700"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60" name="Group 259">
            <a:extLst>
              <a:ext uri="{FF2B5EF4-FFF2-40B4-BE49-F238E27FC236}">
                <a16:creationId xmlns:a16="http://schemas.microsoft.com/office/drawing/2014/main" id="{7BB52B20-347F-476D-81F2-7273D79E25E6}"/>
              </a:ext>
            </a:extLst>
          </p:cNvPr>
          <p:cNvGrpSpPr/>
          <p:nvPr/>
        </p:nvGrpSpPr>
        <p:grpSpPr>
          <a:xfrm>
            <a:off x="7345558" y="5592228"/>
            <a:ext cx="533589" cy="533589"/>
            <a:chOff x="9475351" y="4318420"/>
            <a:chExt cx="533589" cy="533589"/>
          </a:xfrm>
        </p:grpSpPr>
        <p:sp>
          <p:nvSpPr>
            <p:cNvPr id="261" name="Rectangle: Rounded Corners 260">
              <a:extLst>
                <a:ext uri="{FF2B5EF4-FFF2-40B4-BE49-F238E27FC236}">
                  <a16:creationId xmlns:a16="http://schemas.microsoft.com/office/drawing/2014/main" id="{6C0312F5-A8EB-42CA-9EF8-9F67C681A588}"/>
                </a:ext>
              </a:extLst>
            </p:cNvPr>
            <p:cNvSpPr/>
            <p:nvPr/>
          </p:nvSpPr>
          <p:spPr bwMode="auto">
            <a:xfrm>
              <a:off x="9475351" y="4318420"/>
              <a:ext cx="533589" cy="533589"/>
            </a:xfrm>
            <a:prstGeom prst="roundRect">
              <a:avLst>
                <a:gd name="adj" fmla="val 3125"/>
              </a:avLst>
            </a:prstGeom>
            <a:solidFill>
              <a:schemeClr val="bg1">
                <a:alpha val="1000"/>
              </a:schemeClr>
            </a:solid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62" name="Rectangle: Rounded Corners 261">
              <a:extLst>
                <a:ext uri="{FF2B5EF4-FFF2-40B4-BE49-F238E27FC236}">
                  <a16:creationId xmlns:a16="http://schemas.microsoft.com/office/drawing/2014/main" id="{02942893-FE14-4326-8140-FC3255763B9B}"/>
                </a:ext>
              </a:extLst>
            </p:cNvPr>
            <p:cNvSpPr/>
            <p:nvPr/>
          </p:nvSpPr>
          <p:spPr bwMode="auto">
            <a:xfrm>
              <a:off x="9476969" y="4320038"/>
              <a:ext cx="530352" cy="530352"/>
            </a:xfrm>
            <a:prstGeom prst="roundRect">
              <a:avLst>
                <a:gd name="adj" fmla="val 4203"/>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3" name="Database_EFC7" title="Icon of a cylinder">
              <a:extLst>
                <a:ext uri="{FF2B5EF4-FFF2-40B4-BE49-F238E27FC236}">
                  <a16:creationId xmlns:a16="http://schemas.microsoft.com/office/drawing/2014/main" id="{D2E29EC6-BF80-4A5F-88CA-37D5A702B14F}"/>
                </a:ext>
              </a:extLst>
            </p:cNvPr>
            <p:cNvSpPr>
              <a:spLocks noChangeAspect="1" noEditPoints="1"/>
            </p:cNvSpPr>
            <p:nvPr/>
          </p:nvSpPr>
          <p:spPr bwMode="auto">
            <a:xfrm>
              <a:off x="9621044" y="4427802"/>
              <a:ext cx="242202" cy="31482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2700"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cxnSp>
        <p:nvCxnSpPr>
          <p:cNvPr id="1053" name="Connector: Elbow 1052">
            <a:extLst>
              <a:ext uri="{FF2B5EF4-FFF2-40B4-BE49-F238E27FC236}">
                <a16:creationId xmlns:a16="http://schemas.microsoft.com/office/drawing/2014/main" id="{DE4E3921-BFB8-4F75-8B0A-E65A0E0D42CB}"/>
              </a:ext>
            </a:extLst>
          </p:cNvPr>
          <p:cNvCxnSpPr>
            <a:stCxn id="177" idx="3"/>
            <a:endCxn id="244" idx="0"/>
          </p:cNvCxnSpPr>
          <p:nvPr/>
        </p:nvCxnSpPr>
        <p:spPr>
          <a:xfrm>
            <a:off x="6761346" y="3409717"/>
            <a:ext cx="731520" cy="1944676"/>
          </a:xfrm>
          <a:prstGeom prst="bentConnector2">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3" name="Title 1">
            <a:extLst>
              <a:ext uri="{FF2B5EF4-FFF2-40B4-BE49-F238E27FC236}">
                <a16:creationId xmlns:a16="http://schemas.microsoft.com/office/drawing/2014/main" id="{12884978-34CD-4DAB-84A8-4AACF38F6A77}"/>
              </a:ext>
            </a:extLst>
          </p:cNvPr>
          <p:cNvSpPr txBox="1">
            <a:spLocks/>
          </p:cNvSpPr>
          <p:nvPr/>
        </p:nvSpPr>
        <p:spPr>
          <a:xfrm>
            <a:off x="5312517" y="2566154"/>
            <a:ext cx="1697171"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Master node</a:t>
            </a:r>
          </a:p>
        </p:txBody>
      </p:sp>
      <p:sp>
        <p:nvSpPr>
          <p:cNvPr id="275" name="Rectangle: Rounded Corners 274">
            <a:extLst>
              <a:ext uri="{FF2B5EF4-FFF2-40B4-BE49-F238E27FC236}">
                <a16:creationId xmlns:a16="http://schemas.microsoft.com/office/drawing/2014/main" id="{535D0F86-CE8D-4060-9DA1-FAB54EE63B72}"/>
              </a:ext>
            </a:extLst>
          </p:cNvPr>
          <p:cNvSpPr/>
          <p:nvPr/>
        </p:nvSpPr>
        <p:spPr bwMode="auto">
          <a:xfrm>
            <a:off x="8377295" y="1463574"/>
            <a:ext cx="2566189" cy="2319105"/>
          </a:xfrm>
          <a:prstGeom prst="roundRect">
            <a:avLst>
              <a:gd name="adj" fmla="val 3125"/>
            </a:avLst>
          </a:prstGeom>
          <a:solidFill>
            <a:schemeClr val="bg1">
              <a:alpha val="2000"/>
            </a:scheme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76" name="Title 1">
            <a:extLst>
              <a:ext uri="{FF2B5EF4-FFF2-40B4-BE49-F238E27FC236}">
                <a16:creationId xmlns:a16="http://schemas.microsoft.com/office/drawing/2014/main" id="{35C114FF-4D11-4A84-AF65-12EF48DFCA0F}"/>
              </a:ext>
            </a:extLst>
          </p:cNvPr>
          <p:cNvSpPr txBox="1">
            <a:spLocks/>
          </p:cNvSpPr>
          <p:nvPr/>
        </p:nvSpPr>
        <p:spPr>
          <a:xfrm>
            <a:off x="8377295" y="1267258"/>
            <a:ext cx="1697171"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Worker node</a:t>
            </a:r>
          </a:p>
        </p:txBody>
      </p:sp>
      <p:grpSp>
        <p:nvGrpSpPr>
          <p:cNvPr id="3" name="Group 2">
            <a:extLst>
              <a:ext uri="{FF2B5EF4-FFF2-40B4-BE49-F238E27FC236}">
                <a16:creationId xmlns:a16="http://schemas.microsoft.com/office/drawing/2014/main" id="{DD11334B-4ED8-4926-8E15-068D7ABC4CD0}"/>
              </a:ext>
            </a:extLst>
          </p:cNvPr>
          <p:cNvGrpSpPr/>
          <p:nvPr/>
        </p:nvGrpSpPr>
        <p:grpSpPr>
          <a:xfrm>
            <a:off x="8858748" y="1556518"/>
            <a:ext cx="601487" cy="703174"/>
            <a:chOff x="8858748" y="1556518"/>
            <a:chExt cx="601487" cy="703174"/>
          </a:xfrm>
        </p:grpSpPr>
        <p:sp>
          <p:nvSpPr>
            <p:cNvPr id="280" name="Rectangle: Rounded Corners 279">
              <a:extLst>
                <a:ext uri="{FF2B5EF4-FFF2-40B4-BE49-F238E27FC236}">
                  <a16:creationId xmlns:a16="http://schemas.microsoft.com/office/drawing/2014/main" id="{10AC52D8-F953-4D4A-8900-64A078058EF7}"/>
                </a:ext>
              </a:extLst>
            </p:cNvPr>
            <p:cNvSpPr/>
            <p:nvPr/>
          </p:nvSpPr>
          <p:spPr bwMode="auto">
            <a:xfrm>
              <a:off x="8892968" y="1726103"/>
              <a:ext cx="533589" cy="533589"/>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77" name="IoT_Hub" title="Icon of circles connecting to a center circle surrounded by brackets">
              <a:extLst>
                <a:ext uri="{FF2B5EF4-FFF2-40B4-BE49-F238E27FC236}">
                  <a16:creationId xmlns:a16="http://schemas.microsoft.com/office/drawing/2014/main" id="{D08C4130-9EA5-46AF-9A82-C1364BBFDA93}"/>
                </a:ext>
              </a:extLst>
            </p:cNvPr>
            <p:cNvSpPr>
              <a:spLocks noChangeAspect="1" noEditPoints="1"/>
            </p:cNvSpPr>
            <p:nvPr/>
          </p:nvSpPr>
          <p:spPr bwMode="auto">
            <a:xfrm>
              <a:off x="8958029" y="1791164"/>
              <a:ext cx="403466" cy="403466"/>
            </a:xfrm>
            <a:custGeom>
              <a:avLst/>
              <a:gdLst>
                <a:gd name="T0" fmla="*/ 274 w 360"/>
                <a:gd name="T1" fmla="*/ 0 h 360"/>
                <a:gd name="T2" fmla="*/ 360 w 360"/>
                <a:gd name="T3" fmla="*/ 0 h 360"/>
                <a:gd name="T4" fmla="*/ 360 w 360"/>
                <a:gd name="T5" fmla="*/ 85 h 360"/>
                <a:gd name="T6" fmla="*/ 0 w 360"/>
                <a:gd name="T7" fmla="*/ 275 h 360"/>
                <a:gd name="T8" fmla="*/ 0 w 360"/>
                <a:gd name="T9" fmla="*/ 360 h 360"/>
                <a:gd name="T10" fmla="*/ 85 w 360"/>
                <a:gd name="T11" fmla="*/ 360 h 360"/>
                <a:gd name="T12" fmla="*/ 196 w 360"/>
                <a:gd name="T13" fmla="*/ 176 h 360"/>
                <a:gd name="T14" fmla="*/ 235 w 360"/>
                <a:gd name="T15" fmla="*/ 215 h 360"/>
                <a:gd name="T16" fmla="*/ 274 w 360"/>
                <a:gd name="T17" fmla="*/ 176 h 360"/>
                <a:gd name="T18" fmla="*/ 235 w 360"/>
                <a:gd name="T19" fmla="*/ 137 h 360"/>
                <a:gd name="T20" fmla="*/ 196 w 360"/>
                <a:gd name="T21" fmla="*/ 176 h 360"/>
                <a:gd name="T22" fmla="*/ 263 w 360"/>
                <a:gd name="T23" fmla="*/ 260 h 360"/>
                <a:gd name="T24" fmla="*/ 290 w 360"/>
                <a:gd name="T25" fmla="*/ 286 h 360"/>
                <a:gd name="T26" fmla="*/ 316 w 360"/>
                <a:gd name="T27" fmla="*/ 260 h 360"/>
                <a:gd name="T28" fmla="*/ 290 w 360"/>
                <a:gd name="T29" fmla="*/ 233 h 360"/>
                <a:gd name="T30" fmla="*/ 263 w 360"/>
                <a:gd name="T31" fmla="*/ 260 h 360"/>
                <a:gd name="T32" fmla="*/ 123 w 360"/>
                <a:gd name="T33" fmla="*/ 258 h 360"/>
                <a:gd name="T34" fmla="*/ 144 w 360"/>
                <a:gd name="T35" fmla="*/ 279 h 360"/>
                <a:gd name="T36" fmla="*/ 165 w 360"/>
                <a:gd name="T37" fmla="*/ 258 h 360"/>
                <a:gd name="T38" fmla="*/ 144 w 360"/>
                <a:gd name="T39" fmla="*/ 236 h 360"/>
                <a:gd name="T40" fmla="*/ 123 w 360"/>
                <a:gd name="T41" fmla="*/ 258 h 360"/>
                <a:gd name="T42" fmla="*/ 32 w 360"/>
                <a:gd name="T43" fmla="*/ 170 h 360"/>
                <a:gd name="T44" fmla="*/ 59 w 360"/>
                <a:gd name="T45" fmla="*/ 196 h 360"/>
                <a:gd name="T46" fmla="*/ 85 w 360"/>
                <a:gd name="T47" fmla="*/ 170 h 360"/>
                <a:gd name="T48" fmla="*/ 59 w 360"/>
                <a:gd name="T49" fmla="*/ 143 h 360"/>
                <a:gd name="T50" fmla="*/ 32 w 360"/>
                <a:gd name="T51" fmla="*/ 170 h 360"/>
                <a:gd name="T52" fmla="*/ 133 w 360"/>
                <a:gd name="T53" fmla="*/ 74 h 360"/>
                <a:gd name="T54" fmla="*/ 160 w 360"/>
                <a:gd name="T55" fmla="*/ 100 h 360"/>
                <a:gd name="T56" fmla="*/ 187 w 360"/>
                <a:gd name="T57" fmla="*/ 74 h 360"/>
                <a:gd name="T58" fmla="*/ 160 w 360"/>
                <a:gd name="T59" fmla="*/ 47 h 360"/>
                <a:gd name="T60" fmla="*/ 133 w 360"/>
                <a:gd name="T61" fmla="*/ 74 h 360"/>
                <a:gd name="T62" fmla="*/ 176 w 360"/>
                <a:gd name="T63" fmla="*/ 95 h 360"/>
                <a:gd name="T64" fmla="*/ 214 w 360"/>
                <a:gd name="T65" fmla="*/ 143 h 360"/>
                <a:gd name="T66" fmla="*/ 274 w 360"/>
                <a:gd name="T67" fmla="*/ 238 h 360"/>
                <a:gd name="T68" fmla="*/ 256 w 360"/>
                <a:gd name="T69" fmla="*/ 211 h 360"/>
                <a:gd name="T70" fmla="*/ 161 w 360"/>
                <a:gd name="T71" fmla="*/ 245 h 360"/>
                <a:gd name="T72" fmla="*/ 208 w 360"/>
                <a:gd name="T73" fmla="*/ 204 h 360"/>
                <a:gd name="T74" fmla="*/ 85 w 360"/>
                <a:gd name="T75" fmla="*/ 173 h 360"/>
                <a:gd name="T76" fmla="*/ 196 w 360"/>
                <a:gd name="T77" fmla="*/ 17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0" h="360">
                  <a:moveTo>
                    <a:pt x="274" y="0"/>
                  </a:moveTo>
                  <a:cubicBezTo>
                    <a:pt x="360" y="0"/>
                    <a:pt x="360" y="0"/>
                    <a:pt x="360" y="0"/>
                  </a:cubicBezTo>
                  <a:cubicBezTo>
                    <a:pt x="360" y="85"/>
                    <a:pt x="360" y="85"/>
                    <a:pt x="360" y="85"/>
                  </a:cubicBezTo>
                  <a:moveTo>
                    <a:pt x="0" y="275"/>
                  </a:moveTo>
                  <a:cubicBezTo>
                    <a:pt x="0" y="360"/>
                    <a:pt x="0" y="360"/>
                    <a:pt x="0" y="360"/>
                  </a:cubicBezTo>
                  <a:cubicBezTo>
                    <a:pt x="85" y="360"/>
                    <a:pt x="85" y="360"/>
                    <a:pt x="85" y="360"/>
                  </a:cubicBezTo>
                  <a:moveTo>
                    <a:pt x="196" y="176"/>
                  </a:moveTo>
                  <a:cubicBezTo>
                    <a:pt x="196" y="198"/>
                    <a:pt x="213" y="215"/>
                    <a:pt x="235" y="215"/>
                  </a:cubicBezTo>
                  <a:cubicBezTo>
                    <a:pt x="256" y="215"/>
                    <a:pt x="274" y="198"/>
                    <a:pt x="274" y="176"/>
                  </a:cubicBezTo>
                  <a:cubicBezTo>
                    <a:pt x="274" y="155"/>
                    <a:pt x="256" y="137"/>
                    <a:pt x="235" y="137"/>
                  </a:cubicBezTo>
                  <a:cubicBezTo>
                    <a:pt x="213" y="137"/>
                    <a:pt x="196" y="155"/>
                    <a:pt x="196" y="176"/>
                  </a:cubicBezTo>
                  <a:close/>
                  <a:moveTo>
                    <a:pt x="263" y="260"/>
                  </a:moveTo>
                  <a:cubicBezTo>
                    <a:pt x="263" y="274"/>
                    <a:pt x="275" y="286"/>
                    <a:pt x="290" y="286"/>
                  </a:cubicBezTo>
                  <a:cubicBezTo>
                    <a:pt x="304" y="286"/>
                    <a:pt x="316" y="274"/>
                    <a:pt x="316" y="260"/>
                  </a:cubicBezTo>
                  <a:cubicBezTo>
                    <a:pt x="316" y="245"/>
                    <a:pt x="304" y="233"/>
                    <a:pt x="290" y="233"/>
                  </a:cubicBezTo>
                  <a:cubicBezTo>
                    <a:pt x="275" y="233"/>
                    <a:pt x="263" y="245"/>
                    <a:pt x="263" y="260"/>
                  </a:cubicBezTo>
                  <a:close/>
                  <a:moveTo>
                    <a:pt x="123" y="258"/>
                  </a:moveTo>
                  <a:cubicBezTo>
                    <a:pt x="123" y="270"/>
                    <a:pt x="132" y="279"/>
                    <a:pt x="144" y="279"/>
                  </a:cubicBezTo>
                  <a:cubicBezTo>
                    <a:pt x="156" y="279"/>
                    <a:pt x="165" y="270"/>
                    <a:pt x="165" y="258"/>
                  </a:cubicBezTo>
                  <a:cubicBezTo>
                    <a:pt x="165" y="246"/>
                    <a:pt x="156" y="236"/>
                    <a:pt x="144" y="236"/>
                  </a:cubicBezTo>
                  <a:cubicBezTo>
                    <a:pt x="132" y="236"/>
                    <a:pt x="123" y="246"/>
                    <a:pt x="123" y="258"/>
                  </a:cubicBezTo>
                  <a:close/>
                  <a:moveTo>
                    <a:pt x="32" y="170"/>
                  </a:moveTo>
                  <a:cubicBezTo>
                    <a:pt x="32" y="184"/>
                    <a:pt x="44" y="196"/>
                    <a:pt x="59" y="196"/>
                  </a:cubicBezTo>
                  <a:cubicBezTo>
                    <a:pt x="73" y="196"/>
                    <a:pt x="85" y="184"/>
                    <a:pt x="85" y="170"/>
                  </a:cubicBezTo>
                  <a:cubicBezTo>
                    <a:pt x="85" y="155"/>
                    <a:pt x="73" y="143"/>
                    <a:pt x="59" y="143"/>
                  </a:cubicBezTo>
                  <a:cubicBezTo>
                    <a:pt x="44" y="143"/>
                    <a:pt x="32" y="155"/>
                    <a:pt x="32" y="170"/>
                  </a:cubicBezTo>
                  <a:close/>
                  <a:moveTo>
                    <a:pt x="133" y="74"/>
                  </a:moveTo>
                  <a:cubicBezTo>
                    <a:pt x="133" y="88"/>
                    <a:pt x="145" y="100"/>
                    <a:pt x="160" y="100"/>
                  </a:cubicBezTo>
                  <a:cubicBezTo>
                    <a:pt x="175" y="100"/>
                    <a:pt x="187" y="88"/>
                    <a:pt x="187" y="74"/>
                  </a:cubicBezTo>
                  <a:cubicBezTo>
                    <a:pt x="187" y="59"/>
                    <a:pt x="175" y="47"/>
                    <a:pt x="160" y="47"/>
                  </a:cubicBezTo>
                  <a:cubicBezTo>
                    <a:pt x="145" y="47"/>
                    <a:pt x="133" y="59"/>
                    <a:pt x="133" y="74"/>
                  </a:cubicBezTo>
                  <a:close/>
                  <a:moveTo>
                    <a:pt x="176" y="95"/>
                  </a:moveTo>
                  <a:cubicBezTo>
                    <a:pt x="214" y="143"/>
                    <a:pt x="214" y="143"/>
                    <a:pt x="214" y="143"/>
                  </a:cubicBezTo>
                  <a:moveTo>
                    <a:pt x="274" y="238"/>
                  </a:moveTo>
                  <a:cubicBezTo>
                    <a:pt x="256" y="211"/>
                    <a:pt x="256" y="211"/>
                    <a:pt x="256" y="211"/>
                  </a:cubicBezTo>
                  <a:moveTo>
                    <a:pt x="161" y="245"/>
                  </a:moveTo>
                  <a:cubicBezTo>
                    <a:pt x="208" y="204"/>
                    <a:pt x="208" y="204"/>
                    <a:pt x="208" y="204"/>
                  </a:cubicBezTo>
                  <a:moveTo>
                    <a:pt x="85" y="173"/>
                  </a:moveTo>
                  <a:cubicBezTo>
                    <a:pt x="196" y="176"/>
                    <a:pt x="196" y="176"/>
                    <a:pt x="196" y="176"/>
                  </a:cubicBezTo>
                </a:path>
              </a:pathLst>
            </a:custGeom>
            <a:noFill/>
            <a:ln w="12700" cap="sq">
              <a:solidFill>
                <a:srgbClr val="0078D4"/>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79" name="Title 1">
              <a:extLst>
                <a:ext uri="{FF2B5EF4-FFF2-40B4-BE49-F238E27FC236}">
                  <a16:creationId xmlns:a16="http://schemas.microsoft.com/office/drawing/2014/main" id="{63E6ED49-784A-4A79-A667-BAAD48C40AFB}"/>
                </a:ext>
              </a:extLst>
            </p:cNvPr>
            <p:cNvSpPr txBox="1">
              <a:spLocks/>
            </p:cNvSpPr>
            <p:nvPr/>
          </p:nvSpPr>
          <p:spPr>
            <a:xfrm>
              <a:off x="8858748" y="155651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err="1">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kubelet</a:t>
              </a:r>
              <a:endPar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grpSp>
      <p:sp>
        <p:nvSpPr>
          <p:cNvPr id="224" name="Rectangle 223">
            <a:extLst>
              <a:ext uri="{FF2B5EF4-FFF2-40B4-BE49-F238E27FC236}">
                <a16:creationId xmlns:a16="http://schemas.microsoft.com/office/drawing/2014/main" id="{17588EC5-154E-4ACC-BA1D-6D92EB359010}"/>
              </a:ext>
            </a:extLst>
          </p:cNvPr>
          <p:cNvSpPr/>
          <p:nvPr/>
        </p:nvSpPr>
        <p:spPr bwMode="auto">
          <a:xfrm>
            <a:off x="9244697" y="1763198"/>
            <a:ext cx="143010" cy="160345"/>
          </a:xfrm>
          <a:prstGeom prst="rect">
            <a:avLst/>
          </a:prstGeom>
          <a:solidFill>
            <a:srgbClr val="FCFDF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3" name="Rectangle 282">
            <a:extLst>
              <a:ext uri="{FF2B5EF4-FFF2-40B4-BE49-F238E27FC236}">
                <a16:creationId xmlns:a16="http://schemas.microsoft.com/office/drawing/2014/main" id="{CB5A9899-8F30-4947-8980-D4A921194DC3}"/>
              </a:ext>
            </a:extLst>
          </p:cNvPr>
          <p:cNvSpPr/>
          <p:nvPr/>
        </p:nvSpPr>
        <p:spPr bwMode="auto">
          <a:xfrm>
            <a:off x="8933396" y="2067276"/>
            <a:ext cx="143010" cy="160345"/>
          </a:xfrm>
          <a:prstGeom prst="rect">
            <a:avLst/>
          </a:prstGeom>
          <a:solidFill>
            <a:srgbClr val="FCFDF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 name="Group 5">
            <a:extLst>
              <a:ext uri="{FF2B5EF4-FFF2-40B4-BE49-F238E27FC236}">
                <a16:creationId xmlns:a16="http://schemas.microsoft.com/office/drawing/2014/main" id="{D469F4EF-219D-4009-85F4-B5D9848F133E}"/>
              </a:ext>
            </a:extLst>
          </p:cNvPr>
          <p:cNvGrpSpPr/>
          <p:nvPr/>
        </p:nvGrpSpPr>
        <p:grpSpPr>
          <a:xfrm>
            <a:off x="9860544" y="1556518"/>
            <a:ext cx="601487" cy="703174"/>
            <a:chOff x="9860544" y="1556518"/>
            <a:chExt cx="601487" cy="703174"/>
          </a:xfrm>
        </p:grpSpPr>
        <p:sp>
          <p:nvSpPr>
            <p:cNvPr id="287" name="Rectangle: Rounded Corners 286">
              <a:extLst>
                <a:ext uri="{FF2B5EF4-FFF2-40B4-BE49-F238E27FC236}">
                  <a16:creationId xmlns:a16="http://schemas.microsoft.com/office/drawing/2014/main" id="{5A2DCCD8-9604-44F5-8970-8099F24F69D8}"/>
                </a:ext>
              </a:extLst>
            </p:cNvPr>
            <p:cNvSpPr/>
            <p:nvPr/>
          </p:nvSpPr>
          <p:spPr bwMode="auto">
            <a:xfrm>
              <a:off x="9894764" y="1726103"/>
              <a:ext cx="533589" cy="533589"/>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85" name="Move_E7C2" title="Icon of four arrows pointing away from eachother">
              <a:extLst>
                <a:ext uri="{FF2B5EF4-FFF2-40B4-BE49-F238E27FC236}">
                  <a16:creationId xmlns:a16="http://schemas.microsoft.com/office/drawing/2014/main" id="{EE8753FA-CFA1-447E-8187-B3D4CBA9F706}"/>
                </a:ext>
              </a:extLst>
            </p:cNvPr>
            <p:cNvSpPr>
              <a:spLocks noChangeAspect="1" noEditPoints="1"/>
            </p:cNvSpPr>
            <p:nvPr/>
          </p:nvSpPr>
          <p:spPr bwMode="auto">
            <a:xfrm>
              <a:off x="9998469" y="1829768"/>
              <a:ext cx="326178" cy="326259"/>
            </a:xfrm>
            <a:custGeom>
              <a:avLst/>
              <a:gdLst>
                <a:gd name="T0" fmla="*/ 736 w 3999"/>
                <a:gd name="T1" fmla="*/ 2737 h 4000"/>
                <a:gd name="T2" fmla="*/ 0 w 3999"/>
                <a:gd name="T3" fmla="*/ 2001 h 4000"/>
                <a:gd name="T4" fmla="*/ 736 w 3999"/>
                <a:gd name="T5" fmla="*/ 1264 h 4000"/>
                <a:gd name="T6" fmla="*/ 86 w 3999"/>
                <a:gd name="T7" fmla="*/ 2001 h 4000"/>
                <a:gd name="T8" fmla="*/ 1264 w 3999"/>
                <a:gd name="T9" fmla="*/ 2001 h 4000"/>
                <a:gd name="T10" fmla="*/ 1264 w 3999"/>
                <a:gd name="T11" fmla="*/ 3265 h 4000"/>
                <a:gd name="T12" fmla="*/ 2000 w 3999"/>
                <a:gd name="T13" fmla="*/ 4000 h 4000"/>
                <a:gd name="T14" fmla="*/ 2735 w 3999"/>
                <a:gd name="T15" fmla="*/ 3265 h 4000"/>
                <a:gd name="T16" fmla="*/ 2000 w 3999"/>
                <a:gd name="T17" fmla="*/ 3915 h 4000"/>
                <a:gd name="T18" fmla="*/ 2000 w 3999"/>
                <a:gd name="T19" fmla="*/ 2737 h 4000"/>
                <a:gd name="T20" fmla="*/ 3264 w 3999"/>
                <a:gd name="T21" fmla="*/ 2737 h 4000"/>
                <a:gd name="T22" fmla="*/ 3999 w 3999"/>
                <a:gd name="T23" fmla="*/ 2001 h 4000"/>
                <a:gd name="T24" fmla="*/ 3264 w 3999"/>
                <a:gd name="T25" fmla="*/ 1264 h 4000"/>
                <a:gd name="T26" fmla="*/ 3913 w 3999"/>
                <a:gd name="T27" fmla="*/ 2001 h 4000"/>
                <a:gd name="T28" fmla="*/ 2735 w 3999"/>
                <a:gd name="T29" fmla="*/ 2001 h 4000"/>
                <a:gd name="T30" fmla="*/ 2735 w 3999"/>
                <a:gd name="T31" fmla="*/ 736 h 4000"/>
                <a:gd name="T32" fmla="*/ 2000 w 3999"/>
                <a:gd name="T33" fmla="*/ 0 h 4000"/>
                <a:gd name="T34" fmla="*/ 1264 w 3999"/>
                <a:gd name="T35" fmla="*/ 736 h 4000"/>
                <a:gd name="T36" fmla="*/ 2000 w 3999"/>
                <a:gd name="T37" fmla="*/ 86 h 4000"/>
                <a:gd name="T38" fmla="*/ 2000 w 3999"/>
                <a:gd name="T39" fmla="*/ 1264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99" h="4000">
                  <a:moveTo>
                    <a:pt x="736" y="2737"/>
                  </a:moveTo>
                  <a:lnTo>
                    <a:pt x="0" y="2001"/>
                  </a:lnTo>
                  <a:lnTo>
                    <a:pt x="736" y="1264"/>
                  </a:lnTo>
                  <a:moveTo>
                    <a:pt x="86" y="2001"/>
                  </a:moveTo>
                  <a:lnTo>
                    <a:pt x="1264" y="2001"/>
                  </a:lnTo>
                  <a:moveTo>
                    <a:pt x="1264" y="3265"/>
                  </a:moveTo>
                  <a:lnTo>
                    <a:pt x="2000" y="4000"/>
                  </a:lnTo>
                  <a:lnTo>
                    <a:pt x="2735" y="3265"/>
                  </a:lnTo>
                  <a:moveTo>
                    <a:pt x="2000" y="3915"/>
                  </a:moveTo>
                  <a:lnTo>
                    <a:pt x="2000" y="2737"/>
                  </a:lnTo>
                  <a:moveTo>
                    <a:pt x="3264" y="2737"/>
                  </a:moveTo>
                  <a:lnTo>
                    <a:pt x="3999" y="2001"/>
                  </a:lnTo>
                  <a:lnTo>
                    <a:pt x="3264" y="1264"/>
                  </a:lnTo>
                  <a:moveTo>
                    <a:pt x="3913" y="2001"/>
                  </a:moveTo>
                  <a:lnTo>
                    <a:pt x="2735" y="2001"/>
                  </a:lnTo>
                  <a:moveTo>
                    <a:pt x="2735" y="736"/>
                  </a:moveTo>
                  <a:lnTo>
                    <a:pt x="2000" y="0"/>
                  </a:lnTo>
                  <a:lnTo>
                    <a:pt x="1264" y="736"/>
                  </a:lnTo>
                  <a:moveTo>
                    <a:pt x="2000" y="86"/>
                  </a:moveTo>
                  <a:lnTo>
                    <a:pt x="2000" y="1264"/>
                  </a:lnTo>
                </a:path>
              </a:pathLst>
            </a:custGeom>
            <a:noFill/>
            <a:ln w="12700" cap="sq">
              <a:solidFill>
                <a:srgbClr val="0078D4"/>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89" name="Title 1">
              <a:extLst>
                <a:ext uri="{FF2B5EF4-FFF2-40B4-BE49-F238E27FC236}">
                  <a16:creationId xmlns:a16="http://schemas.microsoft.com/office/drawing/2014/main" id="{9675BD9A-4791-4BEA-B791-969C5EC7ABC8}"/>
                </a:ext>
              </a:extLst>
            </p:cNvPr>
            <p:cNvSpPr txBox="1">
              <a:spLocks/>
            </p:cNvSpPr>
            <p:nvPr/>
          </p:nvSpPr>
          <p:spPr>
            <a:xfrm>
              <a:off x="9860544" y="155651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err="1">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a:t>
              </a: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-proxy</a:t>
              </a:r>
            </a:p>
          </p:txBody>
        </p:sp>
      </p:grpSp>
      <p:grpSp>
        <p:nvGrpSpPr>
          <p:cNvPr id="8" name="Group 7">
            <a:extLst>
              <a:ext uri="{FF2B5EF4-FFF2-40B4-BE49-F238E27FC236}">
                <a16:creationId xmlns:a16="http://schemas.microsoft.com/office/drawing/2014/main" id="{07ED1951-309C-43AB-8DCE-234A8C6203DF}"/>
              </a:ext>
            </a:extLst>
          </p:cNvPr>
          <p:cNvGrpSpPr/>
          <p:nvPr/>
        </p:nvGrpSpPr>
        <p:grpSpPr>
          <a:xfrm>
            <a:off x="8509832" y="2442985"/>
            <a:ext cx="2301114" cy="1183682"/>
            <a:chOff x="8509832" y="2442985"/>
            <a:chExt cx="2301114" cy="1183682"/>
          </a:xfrm>
        </p:grpSpPr>
        <p:sp>
          <p:nvSpPr>
            <p:cNvPr id="293" name="Rectangle: Rounded Corners 292">
              <a:extLst>
                <a:ext uri="{FF2B5EF4-FFF2-40B4-BE49-F238E27FC236}">
                  <a16:creationId xmlns:a16="http://schemas.microsoft.com/office/drawing/2014/main" id="{7F0AC083-A131-405D-8671-167AA099E698}"/>
                </a:ext>
              </a:extLst>
            </p:cNvPr>
            <p:cNvSpPr/>
            <p:nvPr/>
          </p:nvSpPr>
          <p:spPr bwMode="auto">
            <a:xfrm>
              <a:off x="8509832" y="2616928"/>
              <a:ext cx="2301114" cy="100973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94" name="Title 1">
              <a:extLst>
                <a:ext uri="{FF2B5EF4-FFF2-40B4-BE49-F238E27FC236}">
                  <a16:creationId xmlns:a16="http://schemas.microsoft.com/office/drawing/2014/main" id="{39B748F0-F653-4483-94F3-6D0E5ADB3932}"/>
                </a:ext>
              </a:extLst>
            </p:cNvPr>
            <p:cNvSpPr txBox="1">
              <a:spLocks/>
            </p:cNvSpPr>
            <p:nvPr/>
          </p:nvSpPr>
          <p:spPr>
            <a:xfrm>
              <a:off x="8509832" y="2442985"/>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295" name="Rectangle: Rounded Corners 294">
              <a:extLst>
                <a:ext uri="{FF2B5EF4-FFF2-40B4-BE49-F238E27FC236}">
                  <a16:creationId xmlns:a16="http://schemas.microsoft.com/office/drawing/2014/main" id="{DBD77670-F486-453B-A829-DE13FD160F11}"/>
                </a:ext>
              </a:extLst>
            </p:cNvPr>
            <p:cNvSpPr/>
            <p:nvPr/>
          </p:nvSpPr>
          <p:spPr bwMode="auto">
            <a:xfrm>
              <a:off x="8629910" y="2935029"/>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96" name="Rectangle: Rounded Corners 295">
              <a:extLst>
                <a:ext uri="{FF2B5EF4-FFF2-40B4-BE49-F238E27FC236}">
                  <a16:creationId xmlns:a16="http://schemas.microsoft.com/office/drawing/2014/main" id="{1BBA4773-424F-44F6-8F3F-89E325A51ACE}"/>
                </a:ext>
              </a:extLst>
            </p:cNvPr>
            <p:cNvSpPr/>
            <p:nvPr/>
          </p:nvSpPr>
          <p:spPr bwMode="auto">
            <a:xfrm>
              <a:off x="9722713" y="2935029"/>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97" name="Title 1">
              <a:extLst>
                <a:ext uri="{FF2B5EF4-FFF2-40B4-BE49-F238E27FC236}">
                  <a16:creationId xmlns:a16="http://schemas.microsoft.com/office/drawing/2014/main" id="{2D386035-B37B-4BC5-8A93-1CF4F5E54B0F}"/>
                </a:ext>
              </a:extLst>
            </p:cNvPr>
            <p:cNvSpPr txBox="1">
              <a:spLocks/>
            </p:cNvSpPr>
            <p:nvPr/>
          </p:nvSpPr>
          <p:spPr>
            <a:xfrm>
              <a:off x="8629910" y="2761807"/>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a:t>
              </a:r>
            </a:p>
          </p:txBody>
        </p:sp>
        <p:sp>
          <p:nvSpPr>
            <p:cNvPr id="298" name="Title 1">
              <a:extLst>
                <a:ext uri="{FF2B5EF4-FFF2-40B4-BE49-F238E27FC236}">
                  <a16:creationId xmlns:a16="http://schemas.microsoft.com/office/drawing/2014/main" id="{C38FECBD-944A-4FE4-962A-E797DA984C95}"/>
                </a:ext>
              </a:extLst>
            </p:cNvPr>
            <p:cNvSpPr txBox="1">
              <a:spLocks/>
            </p:cNvSpPr>
            <p:nvPr/>
          </p:nvSpPr>
          <p:spPr>
            <a:xfrm>
              <a:off x="9722713" y="2761807"/>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a:t>
              </a:r>
            </a:p>
          </p:txBody>
        </p:sp>
        <p:sp>
          <p:nvSpPr>
            <p:cNvPr id="301" name="Title 1">
              <a:extLst>
                <a:ext uri="{FF2B5EF4-FFF2-40B4-BE49-F238E27FC236}">
                  <a16:creationId xmlns:a16="http://schemas.microsoft.com/office/drawing/2014/main" id="{8BE6704C-3188-4BDB-BD2B-C7FEEAA0017E}"/>
                </a:ext>
              </a:extLst>
            </p:cNvPr>
            <p:cNvSpPr txBox="1">
              <a:spLocks/>
            </p:cNvSpPr>
            <p:nvPr/>
          </p:nvSpPr>
          <p:spPr>
            <a:xfrm>
              <a:off x="8813245" y="2987880"/>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Containers</a:t>
              </a:r>
            </a:p>
          </p:txBody>
        </p:sp>
        <p:sp>
          <p:nvSpPr>
            <p:cNvPr id="302" name="Title 1">
              <a:extLst>
                <a:ext uri="{FF2B5EF4-FFF2-40B4-BE49-F238E27FC236}">
                  <a16:creationId xmlns:a16="http://schemas.microsoft.com/office/drawing/2014/main" id="{561AB8FE-8BB7-4E79-AE5C-4052FEFE2072}"/>
                </a:ext>
              </a:extLst>
            </p:cNvPr>
            <p:cNvSpPr txBox="1">
              <a:spLocks/>
            </p:cNvSpPr>
            <p:nvPr/>
          </p:nvSpPr>
          <p:spPr>
            <a:xfrm>
              <a:off x="9906048" y="2987880"/>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Containers</a:t>
              </a:r>
            </a:p>
          </p:txBody>
        </p:sp>
        <p:grpSp>
          <p:nvGrpSpPr>
            <p:cNvPr id="228" name="Group 227">
              <a:extLst>
                <a:ext uri="{FF2B5EF4-FFF2-40B4-BE49-F238E27FC236}">
                  <a16:creationId xmlns:a16="http://schemas.microsoft.com/office/drawing/2014/main" id="{6925C046-1E7C-49BC-9169-2F2C0F8CBFA1}"/>
                </a:ext>
              </a:extLst>
            </p:cNvPr>
            <p:cNvGrpSpPr/>
            <p:nvPr/>
          </p:nvGrpSpPr>
          <p:grpSpPr>
            <a:xfrm>
              <a:off x="8776968" y="3171978"/>
              <a:ext cx="674040" cy="200439"/>
              <a:chOff x="8773830" y="4177977"/>
              <a:chExt cx="757312" cy="225202"/>
            </a:xfrm>
          </p:grpSpPr>
          <p:sp>
            <p:nvSpPr>
              <p:cNvPr id="300" name="Freeform: Shape 299">
                <a:extLst>
                  <a:ext uri="{FF2B5EF4-FFF2-40B4-BE49-F238E27FC236}">
                    <a16:creationId xmlns:a16="http://schemas.microsoft.com/office/drawing/2014/main" id="{E7EC56B4-A375-440E-ADD4-4ABCD468EBAD}"/>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03" name="Freeform: Shape 302">
                <a:extLst>
                  <a:ext uri="{FF2B5EF4-FFF2-40B4-BE49-F238E27FC236}">
                    <a16:creationId xmlns:a16="http://schemas.microsoft.com/office/drawing/2014/main" id="{757AB4E9-6960-440E-9B68-81B5857CAAF8}"/>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04" name="Freeform: Shape 303">
                <a:extLst>
                  <a:ext uri="{FF2B5EF4-FFF2-40B4-BE49-F238E27FC236}">
                    <a16:creationId xmlns:a16="http://schemas.microsoft.com/office/drawing/2014/main" id="{97F8956B-4FE5-4E13-9341-C215E78E1CC6}"/>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06" name="Group 305">
              <a:extLst>
                <a:ext uri="{FF2B5EF4-FFF2-40B4-BE49-F238E27FC236}">
                  <a16:creationId xmlns:a16="http://schemas.microsoft.com/office/drawing/2014/main" id="{0E132DB8-568C-46E7-BDE4-32454466DB6F}"/>
                </a:ext>
              </a:extLst>
            </p:cNvPr>
            <p:cNvGrpSpPr/>
            <p:nvPr/>
          </p:nvGrpSpPr>
          <p:grpSpPr>
            <a:xfrm>
              <a:off x="9869771" y="3171978"/>
              <a:ext cx="674040" cy="200439"/>
              <a:chOff x="8773830" y="4177977"/>
              <a:chExt cx="757312" cy="225202"/>
            </a:xfrm>
          </p:grpSpPr>
          <p:sp>
            <p:nvSpPr>
              <p:cNvPr id="307" name="Freeform: Shape 306">
                <a:extLst>
                  <a:ext uri="{FF2B5EF4-FFF2-40B4-BE49-F238E27FC236}">
                    <a16:creationId xmlns:a16="http://schemas.microsoft.com/office/drawing/2014/main" id="{C2B9193E-15A8-49FB-B921-CB19D61F26AD}"/>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08" name="Freeform: Shape 307">
                <a:extLst>
                  <a:ext uri="{FF2B5EF4-FFF2-40B4-BE49-F238E27FC236}">
                    <a16:creationId xmlns:a16="http://schemas.microsoft.com/office/drawing/2014/main" id="{1CD01932-A3F7-4EBD-BE2E-9F8EF3E96B2E}"/>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09" name="Freeform: Shape 308">
                <a:extLst>
                  <a:ext uri="{FF2B5EF4-FFF2-40B4-BE49-F238E27FC236}">
                    <a16:creationId xmlns:a16="http://schemas.microsoft.com/office/drawing/2014/main" id="{3C138E18-E0C5-4924-975F-A2DE46F68E74}"/>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cxnSp>
        <p:nvCxnSpPr>
          <p:cNvPr id="232" name="Straight Arrow Connector 231">
            <a:extLst>
              <a:ext uri="{FF2B5EF4-FFF2-40B4-BE49-F238E27FC236}">
                <a16:creationId xmlns:a16="http://schemas.microsoft.com/office/drawing/2014/main" id="{3248272D-930A-4A7A-ACEA-CE8CC0C08809}"/>
              </a:ext>
            </a:extLst>
          </p:cNvPr>
          <p:cNvCxnSpPr>
            <a:cxnSpLocks/>
          </p:cNvCxnSpPr>
          <p:nvPr/>
        </p:nvCxnSpPr>
        <p:spPr>
          <a:xfrm flipH="1">
            <a:off x="8958517" y="2259692"/>
            <a:ext cx="1" cy="73152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0D22F40A-B8B7-4690-BFDD-223C2B2F5D43}"/>
              </a:ext>
            </a:extLst>
          </p:cNvPr>
          <p:cNvCxnSpPr>
            <a:cxnSpLocks/>
          </p:cNvCxnSpPr>
          <p:nvPr/>
        </p:nvCxnSpPr>
        <p:spPr>
          <a:xfrm flipH="1">
            <a:off x="10363349" y="2259692"/>
            <a:ext cx="1" cy="634589"/>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9" name="Connector: Elbow 248">
            <a:extLst>
              <a:ext uri="{FF2B5EF4-FFF2-40B4-BE49-F238E27FC236}">
                <a16:creationId xmlns:a16="http://schemas.microsoft.com/office/drawing/2014/main" id="{6C0D05AE-DA77-4C5A-82BA-E4C4F862AF08}"/>
              </a:ext>
            </a:extLst>
          </p:cNvPr>
          <p:cNvCxnSpPr>
            <a:cxnSpLocks/>
          </p:cNvCxnSpPr>
          <p:nvPr/>
        </p:nvCxnSpPr>
        <p:spPr>
          <a:xfrm rot="16200000" flipH="1">
            <a:off x="9239153" y="2180301"/>
            <a:ext cx="728188" cy="886968"/>
          </a:xfrm>
          <a:prstGeom prst="bentConnector3">
            <a:avLst>
              <a:gd name="adj1" fmla="val 37502"/>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2" name="Connector: Elbow 321">
            <a:extLst>
              <a:ext uri="{FF2B5EF4-FFF2-40B4-BE49-F238E27FC236}">
                <a16:creationId xmlns:a16="http://schemas.microsoft.com/office/drawing/2014/main" id="{B2EB3A10-2985-4C66-9FF6-05AE7976DFF1}"/>
              </a:ext>
            </a:extLst>
          </p:cNvPr>
          <p:cNvCxnSpPr>
            <a:cxnSpLocks/>
          </p:cNvCxnSpPr>
          <p:nvPr/>
        </p:nvCxnSpPr>
        <p:spPr>
          <a:xfrm rot="5400000">
            <a:off x="9401173" y="2131676"/>
            <a:ext cx="630936" cy="886968"/>
          </a:xfrm>
          <a:prstGeom prst="bentConnector3">
            <a:avLst>
              <a:gd name="adj1" fmla="val 21704"/>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8" name="Rectangle: Rounded Corners 327">
            <a:extLst>
              <a:ext uri="{FF2B5EF4-FFF2-40B4-BE49-F238E27FC236}">
                <a16:creationId xmlns:a16="http://schemas.microsoft.com/office/drawing/2014/main" id="{B06B08BF-CF73-4E5A-9D10-5642E5BB577F}"/>
              </a:ext>
            </a:extLst>
          </p:cNvPr>
          <p:cNvSpPr/>
          <p:nvPr/>
        </p:nvSpPr>
        <p:spPr bwMode="auto">
          <a:xfrm>
            <a:off x="8377295" y="4371115"/>
            <a:ext cx="2566189" cy="2319105"/>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31" name="Title 1">
            <a:extLst>
              <a:ext uri="{FF2B5EF4-FFF2-40B4-BE49-F238E27FC236}">
                <a16:creationId xmlns:a16="http://schemas.microsoft.com/office/drawing/2014/main" id="{2FDF74E8-3ABE-4207-91B4-94C10362368F}"/>
              </a:ext>
            </a:extLst>
          </p:cNvPr>
          <p:cNvSpPr txBox="1">
            <a:spLocks/>
          </p:cNvSpPr>
          <p:nvPr/>
        </p:nvSpPr>
        <p:spPr>
          <a:xfrm>
            <a:off x="8377295" y="4174799"/>
            <a:ext cx="1697171"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Worker node</a:t>
            </a:r>
          </a:p>
        </p:txBody>
      </p:sp>
      <p:grpSp>
        <p:nvGrpSpPr>
          <p:cNvPr id="4" name="Group 3">
            <a:extLst>
              <a:ext uri="{FF2B5EF4-FFF2-40B4-BE49-F238E27FC236}">
                <a16:creationId xmlns:a16="http://schemas.microsoft.com/office/drawing/2014/main" id="{5617CBF3-C712-4170-A619-7DB4E9B4A04E}"/>
              </a:ext>
            </a:extLst>
          </p:cNvPr>
          <p:cNvGrpSpPr/>
          <p:nvPr/>
        </p:nvGrpSpPr>
        <p:grpSpPr>
          <a:xfrm>
            <a:off x="8858748" y="4464059"/>
            <a:ext cx="601487" cy="703174"/>
            <a:chOff x="8858748" y="4464059"/>
            <a:chExt cx="601487" cy="703174"/>
          </a:xfrm>
        </p:grpSpPr>
        <p:sp>
          <p:nvSpPr>
            <p:cNvPr id="329" name="Rectangle: Rounded Corners 328">
              <a:extLst>
                <a:ext uri="{FF2B5EF4-FFF2-40B4-BE49-F238E27FC236}">
                  <a16:creationId xmlns:a16="http://schemas.microsoft.com/office/drawing/2014/main" id="{E34B5D54-D18F-4E8E-A7E4-7E85B064DE11}"/>
                </a:ext>
              </a:extLst>
            </p:cNvPr>
            <p:cNvSpPr/>
            <p:nvPr/>
          </p:nvSpPr>
          <p:spPr bwMode="auto">
            <a:xfrm>
              <a:off x="8892968" y="4633644"/>
              <a:ext cx="533589" cy="533589"/>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32" name="IoT_Hub" title="Icon of circles connecting to a center circle surrounded by brackets">
              <a:extLst>
                <a:ext uri="{FF2B5EF4-FFF2-40B4-BE49-F238E27FC236}">
                  <a16:creationId xmlns:a16="http://schemas.microsoft.com/office/drawing/2014/main" id="{31BAEA3E-3A1C-456E-933D-3C4266E6C0F1}"/>
                </a:ext>
              </a:extLst>
            </p:cNvPr>
            <p:cNvSpPr>
              <a:spLocks noChangeAspect="1" noEditPoints="1"/>
            </p:cNvSpPr>
            <p:nvPr/>
          </p:nvSpPr>
          <p:spPr bwMode="auto">
            <a:xfrm>
              <a:off x="8958029" y="4698705"/>
              <a:ext cx="403466" cy="403466"/>
            </a:xfrm>
            <a:custGeom>
              <a:avLst/>
              <a:gdLst>
                <a:gd name="T0" fmla="*/ 274 w 360"/>
                <a:gd name="T1" fmla="*/ 0 h 360"/>
                <a:gd name="T2" fmla="*/ 360 w 360"/>
                <a:gd name="T3" fmla="*/ 0 h 360"/>
                <a:gd name="T4" fmla="*/ 360 w 360"/>
                <a:gd name="T5" fmla="*/ 85 h 360"/>
                <a:gd name="T6" fmla="*/ 0 w 360"/>
                <a:gd name="T7" fmla="*/ 275 h 360"/>
                <a:gd name="T8" fmla="*/ 0 w 360"/>
                <a:gd name="T9" fmla="*/ 360 h 360"/>
                <a:gd name="T10" fmla="*/ 85 w 360"/>
                <a:gd name="T11" fmla="*/ 360 h 360"/>
                <a:gd name="T12" fmla="*/ 196 w 360"/>
                <a:gd name="T13" fmla="*/ 176 h 360"/>
                <a:gd name="T14" fmla="*/ 235 w 360"/>
                <a:gd name="T15" fmla="*/ 215 h 360"/>
                <a:gd name="T16" fmla="*/ 274 w 360"/>
                <a:gd name="T17" fmla="*/ 176 h 360"/>
                <a:gd name="T18" fmla="*/ 235 w 360"/>
                <a:gd name="T19" fmla="*/ 137 h 360"/>
                <a:gd name="T20" fmla="*/ 196 w 360"/>
                <a:gd name="T21" fmla="*/ 176 h 360"/>
                <a:gd name="T22" fmla="*/ 263 w 360"/>
                <a:gd name="T23" fmla="*/ 260 h 360"/>
                <a:gd name="T24" fmla="*/ 290 w 360"/>
                <a:gd name="T25" fmla="*/ 286 h 360"/>
                <a:gd name="T26" fmla="*/ 316 w 360"/>
                <a:gd name="T27" fmla="*/ 260 h 360"/>
                <a:gd name="T28" fmla="*/ 290 w 360"/>
                <a:gd name="T29" fmla="*/ 233 h 360"/>
                <a:gd name="T30" fmla="*/ 263 w 360"/>
                <a:gd name="T31" fmla="*/ 260 h 360"/>
                <a:gd name="T32" fmla="*/ 123 w 360"/>
                <a:gd name="T33" fmla="*/ 258 h 360"/>
                <a:gd name="T34" fmla="*/ 144 w 360"/>
                <a:gd name="T35" fmla="*/ 279 h 360"/>
                <a:gd name="T36" fmla="*/ 165 w 360"/>
                <a:gd name="T37" fmla="*/ 258 h 360"/>
                <a:gd name="T38" fmla="*/ 144 w 360"/>
                <a:gd name="T39" fmla="*/ 236 h 360"/>
                <a:gd name="T40" fmla="*/ 123 w 360"/>
                <a:gd name="T41" fmla="*/ 258 h 360"/>
                <a:gd name="T42" fmla="*/ 32 w 360"/>
                <a:gd name="T43" fmla="*/ 170 h 360"/>
                <a:gd name="T44" fmla="*/ 59 w 360"/>
                <a:gd name="T45" fmla="*/ 196 h 360"/>
                <a:gd name="T46" fmla="*/ 85 w 360"/>
                <a:gd name="T47" fmla="*/ 170 h 360"/>
                <a:gd name="T48" fmla="*/ 59 w 360"/>
                <a:gd name="T49" fmla="*/ 143 h 360"/>
                <a:gd name="T50" fmla="*/ 32 w 360"/>
                <a:gd name="T51" fmla="*/ 170 h 360"/>
                <a:gd name="T52" fmla="*/ 133 w 360"/>
                <a:gd name="T53" fmla="*/ 74 h 360"/>
                <a:gd name="T54" fmla="*/ 160 w 360"/>
                <a:gd name="T55" fmla="*/ 100 h 360"/>
                <a:gd name="T56" fmla="*/ 187 w 360"/>
                <a:gd name="T57" fmla="*/ 74 h 360"/>
                <a:gd name="T58" fmla="*/ 160 w 360"/>
                <a:gd name="T59" fmla="*/ 47 h 360"/>
                <a:gd name="T60" fmla="*/ 133 w 360"/>
                <a:gd name="T61" fmla="*/ 74 h 360"/>
                <a:gd name="T62" fmla="*/ 176 w 360"/>
                <a:gd name="T63" fmla="*/ 95 h 360"/>
                <a:gd name="T64" fmla="*/ 214 w 360"/>
                <a:gd name="T65" fmla="*/ 143 h 360"/>
                <a:gd name="T66" fmla="*/ 274 w 360"/>
                <a:gd name="T67" fmla="*/ 238 h 360"/>
                <a:gd name="T68" fmla="*/ 256 w 360"/>
                <a:gd name="T69" fmla="*/ 211 h 360"/>
                <a:gd name="T70" fmla="*/ 161 w 360"/>
                <a:gd name="T71" fmla="*/ 245 h 360"/>
                <a:gd name="T72" fmla="*/ 208 w 360"/>
                <a:gd name="T73" fmla="*/ 204 h 360"/>
                <a:gd name="T74" fmla="*/ 85 w 360"/>
                <a:gd name="T75" fmla="*/ 173 h 360"/>
                <a:gd name="T76" fmla="*/ 196 w 360"/>
                <a:gd name="T77" fmla="*/ 17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0" h="360">
                  <a:moveTo>
                    <a:pt x="274" y="0"/>
                  </a:moveTo>
                  <a:cubicBezTo>
                    <a:pt x="360" y="0"/>
                    <a:pt x="360" y="0"/>
                    <a:pt x="360" y="0"/>
                  </a:cubicBezTo>
                  <a:cubicBezTo>
                    <a:pt x="360" y="85"/>
                    <a:pt x="360" y="85"/>
                    <a:pt x="360" y="85"/>
                  </a:cubicBezTo>
                  <a:moveTo>
                    <a:pt x="0" y="275"/>
                  </a:moveTo>
                  <a:cubicBezTo>
                    <a:pt x="0" y="360"/>
                    <a:pt x="0" y="360"/>
                    <a:pt x="0" y="360"/>
                  </a:cubicBezTo>
                  <a:cubicBezTo>
                    <a:pt x="85" y="360"/>
                    <a:pt x="85" y="360"/>
                    <a:pt x="85" y="360"/>
                  </a:cubicBezTo>
                  <a:moveTo>
                    <a:pt x="196" y="176"/>
                  </a:moveTo>
                  <a:cubicBezTo>
                    <a:pt x="196" y="198"/>
                    <a:pt x="213" y="215"/>
                    <a:pt x="235" y="215"/>
                  </a:cubicBezTo>
                  <a:cubicBezTo>
                    <a:pt x="256" y="215"/>
                    <a:pt x="274" y="198"/>
                    <a:pt x="274" y="176"/>
                  </a:cubicBezTo>
                  <a:cubicBezTo>
                    <a:pt x="274" y="155"/>
                    <a:pt x="256" y="137"/>
                    <a:pt x="235" y="137"/>
                  </a:cubicBezTo>
                  <a:cubicBezTo>
                    <a:pt x="213" y="137"/>
                    <a:pt x="196" y="155"/>
                    <a:pt x="196" y="176"/>
                  </a:cubicBezTo>
                  <a:close/>
                  <a:moveTo>
                    <a:pt x="263" y="260"/>
                  </a:moveTo>
                  <a:cubicBezTo>
                    <a:pt x="263" y="274"/>
                    <a:pt x="275" y="286"/>
                    <a:pt x="290" y="286"/>
                  </a:cubicBezTo>
                  <a:cubicBezTo>
                    <a:pt x="304" y="286"/>
                    <a:pt x="316" y="274"/>
                    <a:pt x="316" y="260"/>
                  </a:cubicBezTo>
                  <a:cubicBezTo>
                    <a:pt x="316" y="245"/>
                    <a:pt x="304" y="233"/>
                    <a:pt x="290" y="233"/>
                  </a:cubicBezTo>
                  <a:cubicBezTo>
                    <a:pt x="275" y="233"/>
                    <a:pt x="263" y="245"/>
                    <a:pt x="263" y="260"/>
                  </a:cubicBezTo>
                  <a:close/>
                  <a:moveTo>
                    <a:pt x="123" y="258"/>
                  </a:moveTo>
                  <a:cubicBezTo>
                    <a:pt x="123" y="270"/>
                    <a:pt x="132" y="279"/>
                    <a:pt x="144" y="279"/>
                  </a:cubicBezTo>
                  <a:cubicBezTo>
                    <a:pt x="156" y="279"/>
                    <a:pt x="165" y="270"/>
                    <a:pt x="165" y="258"/>
                  </a:cubicBezTo>
                  <a:cubicBezTo>
                    <a:pt x="165" y="246"/>
                    <a:pt x="156" y="236"/>
                    <a:pt x="144" y="236"/>
                  </a:cubicBezTo>
                  <a:cubicBezTo>
                    <a:pt x="132" y="236"/>
                    <a:pt x="123" y="246"/>
                    <a:pt x="123" y="258"/>
                  </a:cubicBezTo>
                  <a:close/>
                  <a:moveTo>
                    <a:pt x="32" y="170"/>
                  </a:moveTo>
                  <a:cubicBezTo>
                    <a:pt x="32" y="184"/>
                    <a:pt x="44" y="196"/>
                    <a:pt x="59" y="196"/>
                  </a:cubicBezTo>
                  <a:cubicBezTo>
                    <a:pt x="73" y="196"/>
                    <a:pt x="85" y="184"/>
                    <a:pt x="85" y="170"/>
                  </a:cubicBezTo>
                  <a:cubicBezTo>
                    <a:pt x="85" y="155"/>
                    <a:pt x="73" y="143"/>
                    <a:pt x="59" y="143"/>
                  </a:cubicBezTo>
                  <a:cubicBezTo>
                    <a:pt x="44" y="143"/>
                    <a:pt x="32" y="155"/>
                    <a:pt x="32" y="170"/>
                  </a:cubicBezTo>
                  <a:close/>
                  <a:moveTo>
                    <a:pt x="133" y="74"/>
                  </a:moveTo>
                  <a:cubicBezTo>
                    <a:pt x="133" y="88"/>
                    <a:pt x="145" y="100"/>
                    <a:pt x="160" y="100"/>
                  </a:cubicBezTo>
                  <a:cubicBezTo>
                    <a:pt x="175" y="100"/>
                    <a:pt x="187" y="88"/>
                    <a:pt x="187" y="74"/>
                  </a:cubicBezTo>
                  <a:cubicBezTo>
                    <a:pt x="187" y="59"/>
                    <a:pt x="175" y="47"/>
                    <a:pt x="160" y="47"/>
                  </a:cubicBezTo>
                  <a:cubicBezTo>
                    <a:pt x="145" y="47"/>
                    <a:pt x="133" y="59"/>
                    <a:pt x="133" y="74"/>
                  </a:cubicBezTo>
                  <a:close/>
                  <a:moveTo>
                    <a:pt x="176" y="95"/>
                  </a:moveTo>
                  <a:cubicBezTo>
                    <a:pt x="214" y="143"/>
                    <a:pt x="214" y="143"/>
                    <a:pt x="214" y="143"/>
                  </a:cubicBezTo>
                  <a:moveTo>
                    <a:pt x="274" y="238"/>
                  </a:moveTo>
                  <a:cubicBezTo>
                    <a:pt x="256" y="211"/>
                    <a:pt x="256" y="211"/>
                    <a:pt x="256" y="211"/>
                  </a:cubicBezTo>
                  <a:moveTo>
                    <a:pt x="161" y="245"/>
                  </a:moveTo>
                  <a:cubicBezTo>
                    <a:pt x="208" y="204"/>
                    <a:pt x="208" y="204"/>
                    <a:pt x="208" y="204"/>
                  </a:cubicBezTo>
                  <a:moveTo>
                    <a:pt x="85" y="173"/>
                  </a:moveTo>
                  <a:cubicBezTo>
                    <a:pt x="196" y="176"/>
                    <a:pt x="196" y="176"/>
                    <a:pt x="196" y="176"/>
                  </a:cubicBezTo>
                </a:path>
              </a:pathLst>
            </a:custGeom>
            <a:noFill/>
            <a:ln w="12700" cap="sq">
              <a:solidFill>
                <a:srgbClr val="0078D4"/>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33" name="Title 1">
              <a:extLst>
                <a:ext uri="{FF2B5EF4-FFF2-40B4-BE49-F238E27FC236}">
                  <a16:creationId xmlns:a16="http://schemas.microsoft.com/office/drawing/2014/main" id="{EF44C339-8718-461C-920D-45C04327DD8C}"/>
                </a:ext>
              </a:extLst>
            </p:cNvPr>
            <p:cNvSpPr txBox="1">
              <a:spLocks/>
            </p:cNvSpPr>
            <p:nvPr/>
          </p:nvSpPr>
          <p:spPr>
            <a:xfrm>
              <a:off x="8858748" y="4464059"/>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err="1">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kubelet</a:t>
              </a:r>
              <a:endPar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grpSp>
      <p:sp>
        <p:nvSpPr>
          <p:cNvPr id="334" name="Rectangle 333">
            <a:extLst>
              <a:ext uri="{FF2B5EF4-FFF2-40B4-BE49-F238E27FC236}">
                <a16:creationId xmlns:a16="http://schemas.microsoft.com/office/drawing/2014/main" id="{7C94C9CC-43D7-4FD9-9ABA-6DFD919C38E7}"/>
              </a:ext>
            </a:extLst>
          </p:cNvPr>
          <p:cNvSpPr/>
          <p:nvPr/>
        </p:nvSpPr>
        <p:spPr bwMode="auto">
          <a:xfrm>
            <a:off x="9244697" y="4670739"/>
            <a:ext cx="143010" cy="160345"/>
          </a:xfrm>
          <a:prstGeom prst="rect">
            <a:avLst/>
          </a:prstGeom>
          <a:solidFill>
            <a:srgbClr val="F9FA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5" name="Rectangle 334">
            <a:extLst>
              <a:ext uri="{FF2B5EF4-FFF2-40B4-BE49-F238E27FC236}">
                <a16:creationId xmlns:a16="http://schemas.microsoft.com/office/drawing/2014/main" id="{1C531C8F-3095-4286-A715-D8783A37D830}"/>
              </a:ext>
            </a:extLst>
          </p:cNvPr>
          <p:cNvSpPr/>
          <p:nvPr/>
        </p:nvSpPr>
        <p:spPr bwMode="auto">
          <a:xfrm>
            <a:off x="8933396" y="4974817"/>
            <a:ext cx="143010" cy="160345"/>
          </a:xfrm>
          <a:prstGeom prst="rect">
            <a:avLst/>
          </a:prstGeom>
          <a:solidFill>
            <a:srgbClr val="F9FA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 name="Group 6">
            <a:extLst>
              <a:ext uri="{FF2B5EF4-FFF2-40B4-BE49-F238E27FC236}">
                <a16:creationId xmlns:a16="http://schemas.microsoft.com/office/drawing/2014/main" id="{27466EF8-7DCA-4B3A-A63D-E710B3825045}"/>
              </a:ext>
            </a:extLst>
          </p:cNvPr>
          <p:cNvGrpSpPr/>
          <p:nvPr/>
        </p:nvGrpSpPr>
        <p:grpSpPr>
          <a:xfrm>
            <a:off x="9860544" y="4464059"/>
            <a:ext cx="601487" cy="703174"/>
            <a:chOff x="9860544" y="4464059"/>
            <a:chExt cx="601487" cy="703174"/>
          </a:xfrm>
        </p:grpSpPr>
        <p:sp>
          <p:nvSpPr>
            <p:cNvPr id="330" name="Rectangle: Rounded Corners 329">
              <a:extLst>
                <a:ext uri="{FF2B5EF4-FFF2-40B4-BE49-F238E27FC236}">
                  <a16:creationId xmlns:a16="http://schemas.microsoft.com/office/drawing/2014/main" id="{5341C4C4-995D-4468-AC8B-6950E0022A02}"/>
                </a:ext>
              </a:extLst>
            </p:cNvPr>
            <p:cNvSpPr/>
            <p:nvPr/>
          </p:nvSpPr>
          <p:spPr bwMode="auto">
            <a:xfrm>
              <a:off x="9894764" y="4633644"/>
              <a:ext cx="533589" cy="533589"/>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36" name="Move_E7C2" title="Icon of four arrows pointing away from eachother">
              <a:extLst>
                <a:ext uri="{FF2B5EF4-FFF2-40B4-BE49-F238E27FC236}">
                  <a16:creationId xmlns:a16="http://schemas.microsoft.com/office/drawing/2014/main" id="{34AA3DD2-491B-460F-BA60-F88429EACB9E}"/>
                </a:ext>
              </a:extLst>
            </p:cNvPr>
            <p:cNvSpPr>
              <a:spLocks noChangeAspect="1" noEditPoints="1"/>
            </p:cNvSpPr>
            <p:nvPr/>
          </p:nvSpPr>
          <p:spPr bwMode="auto">
            <a:xfrm>
              <a:off x="9998469" y="4737309"/>
              <a:ext cx="326178" cy="326259"/>
            </a:xfrm>
            <a:custGeom>
              <a:avLst/>
              <a:gdLst>
                <a:gd name="T0" fmla="*/ 736 w 3999"/>
                <a:gd name="T1" fmla="*/ 2737 h 4000"/>
                <a:gd name="T2" fmla="*/ 0 w 3999"/>
                <a:gd name="T3" fmla="*/ 2001 h 4000"/>
                <a:gd name="T4" fmla="*/ 736 w 3999"/>
                <a:gd name="T5" fmla="*/ 1264 h 4000"/>
                <a:gd name="T6" fmla="*/ 86 w 3999"/>
                <a:gd name="T7" fmla="*/ 2001 h 4000"/>
                <a:gd name="T8" fmla="*/ 1264 w 3999"/>
                <a:gd name="T9" fmla="*/ 2001 h 4000"/>
                <a:gd name="T10" fmla="*/ 1264 w 3999"/>
                <a:gd name="T11" fmla="*/ 3265 h 4000"/>
                <a:gd name="T12" fmla="*/ 2000 w 3999"/>
                <a:gd name="T13" fmla="*/ 4000 h 4000"/>
                <a:gd name="T14" fmla="*/ 2735 w 3999"/>
                <a:gd name="T15" fmla="*/ 3265 h 4000"/>
                <a:gd name="T16" fmla="*/ 2000 w 3999"/>
                <a:gd name="T17" fmla="*/ 3915 h 4000"/>
                <a:gd name="T18" fmla="*/ 2000 w 3999"/>
                <a:gd name="T19" fmla="*/ 2737 h 4000"/>
                <a:gd name="T20" fmla="*/ 3264 w 3999"/>
                <a:gd name="T21" fmla="*/ 2737 h 4000"/>
                <a:gd name="T22" fmla="*/ 3999 w 3999"/>
                <a:gd name="T23" fmla="*/ 2001 h 4000"/>
                <a:gd name="T24" fmla="*/ 3264 w 3999"/>
                <a:gd name="T25" fmla="*/ 1264 h 4000"/>
                <a:gd name="T26" fmla="*/ 3913 w 3999"/>
                <a:gd name="T27" fmla="*/ 2001 h 4000"/>
                <a:gd name="T28" fmla="*/ 2735 w 3999"/>
                <a:gd name="T29" fmla="*/ 2001 h 4000"/>
                <a:gd name="T30" fmla="*/ 2735 w 3999"/>
                <a:gd name="T31" fmla="*/ 736 h 4000"/>
                <a:gd name="T32" fmla="*/ 2000 w 3999"/>
                <a:gd name="T33" fmla="*/ 0 h 4000"/>
                <a:gd name="T34" fmla="*/ 1264 w 3999"/>
                <a:gd name="T35" fmla="*/ 736 h 4000"/>
                <a:gd name="T36" fmla="*/ 2000 w 3999"/>
                <a:gd name="T37" fmla="*/ 86 h 4000"/>
                <a:gd name="T38" fmla="*/ 2000 w 3999"/>
                <a:gd name="T39" fmla="*/ 1264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99" h="4000">
                  <a:moveTo>
                    <a:pt x="736" y="2737"/>
                  </a:moveTo>
                  <a:lnTo>
                    <a:pt x="0" y="2001"/>
                  </a:lnTo>
                  <a:lnTo>
                    <a:pt x="736" y="1264"/>
                  </a:lnTo>
                  <a:moveTo>
                    <a:pt x="86" y="2001"/>
                  </a:moveTo>
                  <a:lnTo>
                    <a:pt x="1264" y="2001"/>
                  </a:lnTo>
                  <a:moveTo>
                    <a:pt x="1264" y="3265"/>
                  </a:moveTo>
                  <a:lnTo>
                    <a:pt x="2000" y="4000"/>
                  </a:lnTo>
                  <a:lnTo>
                    <a:pt x="2735" y="3265"/>
                  </a:lnTo>
                  <a:moveTo>
                    <a:pt x="2000" y="3915"/>
                  </a:moveTo>
                  <a:lnTo>
                    <a:pt x="2000" y="2737"/>
                  </a:lnTo>
                  <a:moveTo>
                    <a:pt x="3264" y="2737"/>
                  </a:moveTo>
                  <a:lnTo>
                    <a:pt x="3999" y="2001"/>
                  </a:lnTo>
                  <a:lnTo>
                    <a:pt x="3264" y="1264"/>
                  </a:lnTo>
                  <a:moveTo>
                    <a:pt x="3913" y="2001"/>
                  </a:moveTo>
                  <a:lnTo>
                    <a:pt x="2735" y="2001"/>
                  </a:lnTo>
                  <a:moveTo>
                    <a:pt x="2735" y="736"/>
                  </a:moveTo>
                  <a:lnTo>
                    <a:pt x="2000" y="0"/>
                  </a:lnTo>
                  <a:lnTo>
                    <a:pt x="1264" y="736"/>
                  </a:lnTo>
                  <a:moveTo>
                    <a:pt x="2000" y="86"/>
                  </a:moveTo>
                  <a:lnTo>
                    <a:pt x="2000" y="1264"/>
                  </a:lnTo>
                </a:path>
              </a:pathLst>
            </a:custGeom>
            <a:noFill/>
            <a:ln w="12700" cap="sq">
              <a:solidFill>
                <a:srgbClr val="0078D4"/>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337" name="Title 1">
              <a:extLst>
                <a:ext uri="{FF2B5EF4-FFF2-40B4-BE49-F238E27FC236}">
                  <a16:creationId xmlns:a16="http://schemas.microsoft.com/office/drawing/2014/main" id="{E7CCF254-B340-41A3-9B0D-419CFB39DF61}"/>
                </a:ext>
              </a:extLst>
            </p:cNvPr>
            <p:cNvSpPr txBox="1">
              <a:spLocks/>
            </p:cNvSpPr>
            <p:nvPr/>
          </p:nvSpPr>
          <p:spPr>
            <a:xfrm>
              <a:off x="9860544" y="4464059"/>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err="1">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a:t>
              </a: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-proxy</a:t>
              </a:r>
            </a:p>
          </p:txBody>
        </p:sp>
      </p:grpSp>
      <p:grpSp>
        <p:nvGrpSpPr>
          <p:cNvPr id="9" name="Group 8">
            <a:extLst>
              <a:ext uri="{FF2B5EF4-FFF2-40B4-BE49-F238E27FC236}">
                <a16:creationId xmlns:a16="http://schemas.microsoft.com/office/drawing/2014/main" id="{5026020C-CDD2-462C-8237-CE5CDB2CBE4B}"/>
              </a:ext>
            </a:extLst>
          </p:cNvPr>
          <p:cNvGrpSpPr/>
          <p:nvPr/>
        </p:nvGrpSpPr>
        <p:grpSpPr>
          <a:xfrm>
            <a:off x="8509832" y="5350526"/>
            <a:ext cx="2301114" cy="1183682"/>
            <a:chOff x="8509832" y="5350526"/>
            <a:chExt cx="2301114" cy="1183682"/>
          </a:xfrm>
        </p:grpSpPr>
        <p:sp>
          <p:nvSpPr>
            <p:cNvPr id="338" name="Rectangle: Rounded Corners 337">
              <a:extLst>
                <a:ext uri="{FF2B5EF4-FFF2-40B4-BE49-F238E27FC236}">
                  <a16:creationId xmlns:a16="http://schemas.microsoft.com/office/drawing/2014/main" id="{6E355436-503C-4DD2-91DC-41F32A2FC47F}"/>
                </a:ext>
              </a:extLst>
            </p:cNvPr>
            <p:cNvSpPr/>
            <p:nvPr/>
          </p:nvSpPr>
          <p:spPr bwMode="auto">
            <a:xfrm>
              <a:off x="8509832" y="5524469"/>
              <a:ext cx="2301114" cy="100973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39" name="Title 1">
              <a:extLst>
                <a:ext uri="{FF2B5EF4-FFF2-40B4-BE49-F238E27FC236}">
                  <a16:creationId xmlns:a16="http://schemas.microsoft.com/office/drawing/2014/main" id="{1A68EAD4-54DE-4502-AB0C-BDB1524FFCCC}"/>
                </a:ext>
              </a:extLst>
            </p:cNvPr>
            <p:cNvSpPr txBox="1">
              <a:spLocks/>
            </p:cNvSpPr>
            <p:nvPr/>
          </p:nvSpPr>
          <p:spPr>
            <a:xfrm>
              <a:off x="8509832" y="5350526"/>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340" name="Rectangle: Rounded Corners 339">
              <a:extLst>
                <a:ext uri="{FF2B5EF4-FFF2-40B4-BE49-F238E27FC236}">
                  <a16:creationId xmlns:a16="http://schemas.microsoft.com/office/drawing/2014/main" id="{CB754502-5E63-4349-8B7C-24222EFFAEAB}"/>
                </a:ext>
              </a:extLst>
            </p:cNvPr>
            <p:cNvSpPr/>
            <p:nvPr/>
          </p:nvSpPr>
          <p:spPr bwMode="auto">
            <a:xfrm>
              <a:off x="8629910" y="5842570"/>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41" name="Rectangle: Rounded Corners 340">
              <a:extLst>
                <a:ext uri="{FF2B5EF4-FFF2-40B4-BE49-F238E27FC236}">
                  <a16:creationId xmlns:a16="http://schemas.microsoft.com/office/drawing/2014/main" id="{A4EF8826-D2F6-4106-A412-D184A20143D2}"/>
                </a:ext>
              </a:extLst>
            </p:cNvPr>
            <p:cNvSpPr/>
            <p:nvPr/>
          </p:nvSpPr>
          <p:spPr bwMode="auto">
            <a:xfrm>
              <a:off x="9722713" y="5842570"/>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42" name="Title 1">
              <a:extLst>
                <a:ext uri="{FF2B5EF4-FFF2-40B4-BE49-F238E27FC236}">
                  <a16:creationId xmlns:a16="http://schemas.microsoft.com/office/drawing/2014/main" id="{51AAAE5B-FED0-4F4C-896A-4BFFED7FDA69}"/>
                </a:ext>
              </a:extLst>
            </p:cNvPr>
            <p:cNvSpPr txBox="1">
              <a:spLocks/>
            </p:cNvSpPr>
            <p:nvPr/>
          </p:nvSpPr>
          <p:spPr>
            <a:xfrm>
              <a:off x="8629910" y="566934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a:t>
              </a:r>
            </a:p>
          </p:txBody>
        </p:sp>
        <p:sp>
          <p:nvSpPr>
            <p:cNvPr id="343" name="Title 1">
              <a:extLst>
                <a:ext uri="{FF2B5EF4-FFF2-40B4-BE49-F238E27FC236}">
                  <a16:creationId xmlns:a16="http://schemas.microsoft.com/office/drawing/2014/main" id="{67DA73F4-502A-4334-9E39-C6BD1797E8CC}"/>
                </a:ext>
              </a:extLst>
            </p:cNvPr>
            <p:cNvSpPr txBox="1">
              <a:spLocks/>
            </p:cNvSpPr>
            <p:nvPr/>
          </p:nvSpPr>
          <p:spPr>
            <a:xfrm>
              <a:off x="9722713" y="566934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a:t>
              </a:r>
            </a:p>
          </p:txBody>
        </p:sp>
        <p:sp>
          <p:nvSpPr>
            <p:cNvPr id="344" name="Title 1">
              <a:extLst>
                <a:ext uri="{FF2B5EF4-FFF2-40B4-BE49-F238E27FC236}">
                  <a16:creationId xmlns:a16="http://schemas.microsoft.com/office/drawing/2014/main" id="{68E46159-46CA-4CFE-918F-327D203579E0}"/>
                </a:ext>
              </a:extLst>
            </p:cNvPr>
            <p:cNvSpPr txBox="1">
              <a:spLocks/>
            </p:cNvSpPr>
            <p:nvPr/>
          </p:nvSpPr>
          <p:spPr>
            <a:xfrm>
              <a:off x="8813245" y="589542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Containers</a:t>
              </a:r>
            </a:p>
          </p:txBody>
        </p:sp>
        <p:sp>
          <p:nvSpPr>
            <p:cNvPr id="345" name="Title 1">
              <a:extLst>
                <a:ext uri="{FF2B5EF4-FFF2-40B4-BE49-F238E27FC236}">
                  <a16:creationId xmlns:a16="http://schemas.microsoft.com/office/drawing/2014/main" id="{E9329EBC-5359-42A0-BB44-61195E8E43FF}"/>
                </a:ext>
              </a:extLst>
            </p:cNvPr>
            <p:cNvSpPr txBox="1">
              <a:spLocks/>
            </p:cNvSpPr>
            <p:nvPr/>
          </p:nvSpPr>
          <p:spPr>
            <a:xfrm>
              <a:off x="9906048" y="589542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Containers</a:t>
              </a:r>
            </a:p>
          </p:txBody>
        </p:sp>
        <p:grpSp>
          <p:nvGrpSpPr>
            <p:cNvPr id="346" name="Group 345">
              <a:extLst>
                <a:ext uri="{FF2B5EF4-FFF2-40B4-BE49-F238E27FC236}">
                  <a16:creationId xmlns:a16="http://schemas.microsoft.com/office/drawing/2014/main" id="{26AC6B63-7271-4A33-923B-51AB3F2AE12A}"/>
                </a:ext>
              </a:extLst>
            </p:cNvPr>
            <p:cNvGrpSpPr/>
            <p:nvPr/>
          </p:nvGrpSpPr>
          <p:grpSpPr>
            <a:xfrm>
              <a:off x="8776968" y="6079519"/>
              <a:ext cx="674040" cy="200439"/>
              <a:chOff x="8773830" y="4177977"/>
              <a:chExt cx="757312" cy="225202"/>
            </a:xfrm>
          </p:grpSpPr>
          <p:sp>
            <p:nvSpPr>
              <p:cNvPr id="355" name="Freeform: Shape 354">
                <a:extLst>
                  <a:ext uri="{FF2B5EF4-FFF2-40B4-BE49-F238E27FC236}">
                    <a16:creationId xmlns:a16="http://schemas.microsoft.com/office/drawing/2014/main" id="{BE452BAE-2839-4F4E-BC36-AD5F9EE19358}"/>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56" name="Freeform: Shape 355">
                <a:extLst>
                  <a:ext uri="{FF2B5EF4-FFF2-40B4-BE49-F238E27FC236}">
                    <a16:creationId xmlns:a16="http://schemas.microsoft.com/office/drawing/2014/main" id="{1A31B5F3-645F-4D6C-97D0-B0EE90383BA9}"/>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57" name="Freeform: Shape 356">
                <a:extLst>
                  <a:ext uri="{FF2B5EF4-FFF2-40B4-BE49-F238E27FC236}">
                    <a16:creationId xmlns:a16="http://schemas.microsoft.com/office/drawing/2014/main" id="{9020F086-65AC-46EA-A9F6-5067C4891171}"/>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7" name="Group 346">
              <a:extLst>
                <a:ext uri="{FF2B5EF4-FFF2-40B4-BE49-F238E27FC236}">
                  <a16:creationId xmlns:a16="http://schemas.microsoft.com/office/drawing/2014/main" id="{E315DE50-F595-4E0A-A2E6-41CB449C4990}"/>
                </a:ext>
              </a:extLst>
            </p:cNvPr>
            <p:cNvGrpSpPr/>
            <p:nvPr/>
          </p:nvGrpSpPr>
          <p:grpSpPr>
            <a:xfrm>
              <a:off x="9869771" y="6079519"/>
              <a:ext cx="674040" cy="200439"/>
              <a:chOff x="8773830" y="4177977"/>
              <a:chExt cx="757312" cy="225202"/>
            </a:xfrm>
          </p:grpSpPr>
          <p:sp>
            <p:nvSpPr>
              <p:cNvPr id="352" name="Freeform: Shape 351">
                <a:extLst>
                  <a:ext uri="{FF2B5EF4-FFF2-40B4-BE49-F238E27FC236}">
                    <a16:creationId xmlns:a16="http://schemas.microsoft.com/office/drawing/2014/main" id="{FCEE8175-9FC6-4EEC-9800-BB414EC73B35}"/>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53" name="Freeform: Shape 352">
                <a:extLst>
                  <a:ext uri="{FF2B5EF4-FFF2-40B4-BE49-F238E27FC236}">
                    <a16:creationId xmlns:a16="http://schemas.microsoft.com/office/drawing/2014/main" id="{FEE09F81-3B46-45F2-9816-A469B4660613}"/>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54" name="Freeform: Shape 353">
                <a:extLst>
                  <a:ext uri="{FF2B5EF4-FFF2-40B4-BE49-F238E27FC236}">
                    <a16:creationId xmlns:a16="http://schemas.microsoft.com/office/drawing/2014/main" id="{EAF98E0D-EC51-4228-9C1F-E31D1A12262A}"/>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cxnSp>
        <p:nvCxnSpPr>
          <p:cNvPr id="348" name="Straight Arrow Connector 347">
            <a:extLst>
              <a:ext uri="{FF2B5EF4-FFF2-40B4-BE49-F238E27FC236}">
                <a16:creationId xmlns:a16="http://schemas.microsoft.com/office/drawing/2014/main" id="{E892ADA2-74D1-410D-990E-081E6F8649F3}"/>
              </a:ext>
            </a:extLst>
          </p:cNvPr>
          <p:cNvCxnSpPr>
            <a:cxnSpLocks/>
          </p:cNvCxnSpPr>
          <p:nvPr/>
        </p:nvCxnSpPr>
        <p:spPr>
          <a:xfrm flipH="1">
            <a:off x="8958517" y="5167233"/>
            <a:ext cx="1" cy="73152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A68573D6-7E89-4708-8C67-FD03265FD689}"/>
              </a:ext>
            </a:extLst>
          </p:cNvPr>
          <p:cNvCxnSpPr>
            <a:cxnSpLocks/>
          </p:cNvCxnSpPr>
          <p:nvPr/>
        </p:nvCxnSpPr>
        <p:spPr>
          <a:xfrm flipH="1">
            <a:off x="10363349" y="5167233"/>
            <a:ext cx="1" cy="634589"/>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0" name="Connector: Elbow 349">
            <a:extLst>
              <a:ext uri="{FF2B5EF4-FFF2-40B4-BE49-F238E27FC236}">
                <a16:creationId xmlns:a16="http://schemas.microsoft.com/office/drawing/2014/main" id="{D5A60D68-0D6D-40EA-A667-01E63F2074EA}"/>
              </a:ext>
            </a:extLst>
          </p:cNvPr>
          <p:cNvCxnSpPr>
            <a:cxnSpLocks/>
          </p:cNvCxnSpPr>
          <p:nvPr/>
        </p:nvCxnSpPr>
        <p:spPr>
          <a:xfrm rot="16200000" flipH="1">
            <a:off x="9239153" y="5087842"/>
            <a:ext cx="728188" cy="886968"/>
          </a:xfrm>
          <a:prstGeom prst="bentConnector3">
            <a:avLst>
              <a:gd name="adj1" fmla="val 37502"/>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1" name="Connector: Elbow 350">
            <a:extLst>
              <a:ext uri="{FF2B5EF4-FFF2-40B4-BE49-F238E27FC236}">
                <a16:creationId xmlns:a16="http://schemas.microsoft.com/office/drawing/2014/main" id="{E3C113B1-7AE0-4CAD-B8B7-BDB0E1626C53}"/>
              </a:ext>
            </a:extLst>
          </p:cNvPr>
          <p:cNvCxnSpPr>
            <a:cxnSpLocks/>
          </p:cNvCxnSpPr>
          <p:nvPr/>
        </p:nvCxnSpPr>
        <p:spPr>
          <a:xfrm rot="5400000">
            <a:off x="9401173" y="5039217"/>
            <a:ext cx="630936" cy="886968"/>
          </a:xfrm>
          <a:prstGeom prst="bentConnector3">
            <a:avLst>
              <a:gd name="adj1" fmla="val 21704"/>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8" name="Connector: Elbow 277">
            <a:extLst>
              <a:ext uri="{FF2B5EF4-FFF2-40B4-BE49-F238E27FC236}">
                <a16:creationId xmlns:a16="http://schemas.microsoft.com/office/drawing/2014/main" id="{1DB81698-BB1A-4513-80F5-262BA84E1F10}"/>
              </a:ext>
            </a:extLst>
          </p:cNvPr>
          <p:cNvCxnSpPr>
            <a:cxnSpLocks/>
          </p:cNvCxnSpPr>
          <p:nvPr/>
        </p:nvCxnSpPr>
        <p:spPr>
          <a:xfrm flipV="1">
            <a:off x="6761346" y="2002134"/>
            <a:ext cx="2131622" cy="1188720"/>
          </a:xfrm>
          <a:prstGeom prst="bentConnector3">
            <a:avLst/>
          </a:prstGeom>
          <a:ln w="127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3" name="Connector: Elbow 362">
            <a:extLst>
              <a:ext uri="{FF2B5EF4-FFF2-40B4-BE49-F238E27FC236}">
                <a16:creationId xmlns:a16="http://schemas.microsoft.com/office/drawing/2014/main" id="{CCDF630D-328E-4425-922F-03F381192C58}"/>
              </a:ext>
            </a:extLst>
          </p:cNvPr>
          <p:cNvCxnSpPr>
            <a:cxnSpLocks/>
          </p:cNvCxnSpPr>
          <p:nvPr/>
        </p:nvCxnSpPr>
        <p:spPr>
          <a:xfrm>
            <a:off x="6761346" y="3624408"/>
            <a:ext cx="2131622" cy="1280160"/>
          </a:xfrm>
          <a:prstGeom prst="bentConnector3">
            <a:avLst/>
          </a:prstGeom>
          <a:ln w="127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3CA1B63C-88EA-422B-8CE8-A4AF8430B82E}"/>
              </a:ext>
            </a:extLst>
          </p:cNvPr>
          <p:cNvCxnSpPr>
            <a:cxnSpLocks/>
            <a:stCxn id="370" idx="3"/>
          </p:cNvCxnSpPr>
          <p:nvPr/>
        </p:nvCxnSpPr>
        <p:spPr>
          <a:xfrm flipH="1">
            <a:off x="10161288" y="1112496"/>
            <a:ext cx="545" cy="451642"/>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9B8886D2-B8A2-4FA3-AB6A-AD65A4CA59FB}"/>
              </a:ext>
            </a:extLst>
          </p:cNvPr>
          <p:cNvGrpSpPr/>
          <p:nvPr/>
        </p:nvGrpSpPr>
        <p:grpSpPr>
          <a:xfrm>
            <a:off x="9703384" y="390238"/>
            <a:ext cx="914400" cy="722258"/>
            <a:chOff x="9197760" y="382618"/>
            <a:chExt cx="914400" cy="722258"/>
          </a:xfrm>
        </p:grpSpPr>
        <p:sp>
          <p:nvSpPr>
            <p:cNvPr id="370" name="globe_2" title="Icon of a sphere made of lines">
              <a:extLst>
                <a:ext uri="{FF2B5EF4-FFF2-40B4-BE49-F238E27FC236}">
                  <a16:creationId xmlns:a16="http://schemas.microsoft.com/office/drawing/2014/main" id="{10B1573F-E7C1-41A6-8C53-1D19298A406A}"/>
                </a:ext>
              </a:extLst>
            </p:cNvPr>
            <p:cNvSpPr>
              <a:spLocks noChangeAspect="1" noEditPoints="1"/>
            </p:cNvSpPr>
            <p:nvPr/>
          </p:nvSpPr>
          <p:spPr bwMode="auto">
            <a:xfrm>
              <a:off x="9472783" y="739116"/>
              <a:ext cx="365760" cy="365760"/>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74" name="Title 1">
              <a:extLst>
                <a:ext uri="{FF2B5EF4-FFF2-40B4-BE49-F238E27FC236}">
                  <a16:creationId xmlns:a16="http://schemas.microsoft.com/office/drawing/2014/main" id="{70CD62EE-5848-454F-AECE-A705478E6E2F}"/>
                </a:ext>
              </a:extLst>
            </p:cNvPr>
            <p:cNvSpPr txBox="1">
              <a:spLocks/>
            </p:cNvSpPr>
            <p:nvPr/>
          </p:nvSpPr>
          <p:spPr>
            <a:xfrm>
              <a:off x="9197760" y="382618"/>
              <a:ext cx="914400"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lang="en-US" sz="1000" spc="0">
                  <a:solidFill>
                    <a:srgbClr val="000000"/>
                  </a:solidFill>
                  <a:latin typeface="Segoe UI Semibold" panose="020B0702040204020203" pitchFamily="34" charset="0"/>
                  <a:cs typeface="Segoe UI Semibold" panose="020B0702040204020203" pitchFamily="34" charset="0"/>
                </a:rPr>
                <a:t>User/service traffic</a:t>
              </a:r>
              <a:endPar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grpSp>
      <p:sp>
        <p:nvSpPr>
          <p:cNvPr id="128" name="Title 16">
            <a:extLst>
              <a:ext uri="{FF2B5EF4-FFF2-40B4-BE49-F238E27FC236}">
                <a16:creationId xmlns:a16="http://schemas.microsoft.com/office/drawing/2014/main" id="{302DD13F-FAAA-584A-ABBA-1E5202818341}"/>
              </a:ext>
            </a:extLst>
          </p:cNvPr>
          <p:cNvSpPr txBox="1">
            <a:spLocks/>
          </p:cNvSpPr>
          <p:nvPr/>
        </p:nvSpPr>
        <p:spPr>
          <a:xfrm>
            <a:off x="582849" y="4670958"/>
            <a:ext cx="3326789"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342900" marR="0" lvl="0" indent="-342900" algn="l" defTabSz="932742" rtl="0" eaLnBrk="1" fontAlgn="auto" latinLnBrk="0" hangingPunct="1">
              <a:lnSpc>
                <a:spcPct val="100000"/>
              </a:lnSpc>
              <a:spcBef>
                <a:spcPct val="0"/>
              </a:spcBef>
              <a:spcAft>
                <a:spcPts val="0"/>
              </a:spcAft>
              <a:buClrTx/>
              <a:buSzTx/>
              <a:buFont typeface="+mj-lt"/>
              <a:buAutoNum type="arabicPeriod" startAt="4"/>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Worker nodes support communication from the</a:t>
            </a:r>
            <a:b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br>
            <a:r>
              <a:rPr lang="en-US" sz="1600" b="0" spc="0">
                <a:solidFill>
                  <a:srgbClr val="0078D4"/>
                </a:solidFill>
                <a:latin typeface="Segoe UI" panose="020B0502040204020203" pitchFamily="34" charset="0"/>
              </a:rPr>
              <a:t>exterior network</a:t>
            </a:r>
            <a:endPar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endParaRPr>
          </a:p>
        </p:txBody>
      </p:sp>
    </p:spTree>
    <p:extLst>
      <p:ext uri="{BB962C8B-B14F-4D97-AF65-F5344CB8AC3E}">
        <p14:creationId xmlns:p14="http://schemas.microsoft.com/office/powerpoint/2010/main" val="140640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DF80FC57-921F-49FA-B13F-1D984A073298}"/>
              </a:ext>
            </a:extLst>
          </p:cNvPr>
          <p:cNvSpPr txBox="1">
            <a:spLocks/>
          </p:cNvSpPr>
          <p:nvPr/>
        </p:nvSpPr>
        <p:spPr>
          <a:xfrm>
            <a:off x="589044" y="217957"/>
            <a:ext cx="1101695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b="0">
                <a:solidFill>
                  <a:srgbClr val="0070C0"/>
                </a:solidFill>
                <a:latin typeface="Segoe UI Light" panose="020B0502040204020203" pitchFamily="34" charset="0"/>
                <a:cs typeface="Segoe UI Light" panose="020B0502040204020203" pitchFamily="34" charset="0"/>
              </a:rPr>
              <a:t>Learn</a:t>
            </a:r>
            <a:r>
              <a:rPr lang="en-US" b="0">
                <a:solidFill>
                  <a:srgbClr val="000000"/>
                </a:solidFill>
                <a:latin typeface="Segoe UI Light" panose="020B0502040204020203" pitchFamily="34" charset="0"/>
                <a:cs typeface="Segoe UI Light" panose="020B0502040204020203" pitchFamily="34" charset="0"/>
              </a:rPr>
              <a:t> from our competition…</a:t>
            </a:r>
            <a:endParaRPr lang="en-US" b="0">
              <a:solidFill>
                <a:srgbClr val="0078D4"/>
              </a:solidFill>
              <a:latin typeface="Segoe UI Semibold" panose="020B0702040204020203" pitchFamily="34" charset="0"/>
              <a:cs typeface="Segoe UI Semibold" panose="020B0702040204020203" pitchFamily="34" charset="0"/>
            </a:endParaRPr>
          </a:p>
        </p:txBody>
      </p:sp>
      <p:pic>
        <p:nvPicPr>
          <p:cNvPr id="10" name="Content Placeholder 9">
            <a:extLst>
              <a:ext uri="{FF2B5EF4-FFF2-40B4-BE49-F238E27FC236}">
                <a16:creationId xmlns:a16="http://schemas.microsoft.com/office/drawing/2014/main" id="{B6180397-63A2-4DFC-9484-2005EA42A510}"/>
              </a:ext>
            </a:extLst>
          </p:cNvPr>
          <p:cNvPicPr>
            <a:picLocks noGrp="1" noChangeAspect="1"/>
          </p:cNvPicPr>
          <p:nvPr>
            <p:ph sz="half" idx="2"/>
          </p:nvPr>
        </p:nvPicPr>
        <p:blipFill>
          <a:blip r:embed="rId2"/>
          <a:stretch>
            <a:fillRect/>
          </a:stretch>
        </p:blipFill>
        <p:spPr>
          <a:xfrm>
            <a:off x="230980" y="1069807"/>
            <a:ext cx="7340836" cy="4718385"/>
          </a:xfrm>
          <a:prstGeom prst="rect">
            <a:avLst/>
          </a:prstGeom>
        </p:spPr>
      </p:pic>
      <p:sp>
        <p:nvSpPr>
          <p:cNvPr id="8" name="Title 16">
            <a:extLst>
              <a:ext uri="{FF2B5EF4-FFF2-40B4-BE49-F238E27FC236}">
                <a16:creationId xmlns:a16="http://schemas.microsoft.com/office/drawing/2014/main" id="{EAEC4171-0FC8-4BA7-9514-6548F2CD48DA}"/>
              </a:ext>
            </a:extLst>
          </p:cNvPr>
          <p:cNvSpPr txBox="1">
            <a:spLocks noGrp="1"/>
          </p:cNvSpPr>
          <p:nvPr>
            <p:ph sz="half" idx="1"/>
          </p:nvPr>
        </p:nvSpPr>
        <p:spPr>
          <a:xfrm>
            <a:off x="7861315" y="1403789"/>
            <a:ext cx="3834296" cy="1477328"/>
          </a:xfrm>
          <a:prstGeom prst="rect">
            <a:avLst/>
          </a:prstGeom>
          <a:ln>
            <a:solidFill>
              <a:schemeClr val="tx1"/>
            </a:solidFill>
          </a:ln>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1600" b="0"/>
              <a:t>“In the moment when I truly understand my enemy, understand him well enough to defeat him, then in that very moment I also love him…And then, in that very moment when I </a:t>
            </a:r>
            <a:r>
              <a:rPr lang="en-US" sz="1600" b="0" i="1"/>
              <a:t>love</a:t>
            </a:r>
            <a:r>
              <a:rPr lang="en-US" sz="1600" b="0"/>
              <a:t> them... I destroy them.”</a:t>
            </a:r>
          </a:p>
          <a:p>
            <a:pPr defTabSz="932563">
              <a:defRPr/>
            </a:pPr>
            <a:r>
              <a:rPr lang="en-US" sz="1600" b="0"/>
              <a:t>		- Andrew ‘Ender’ Wiggin</a:t>
            </a:r>
            <a:endParaRPr lang="en-US" sz="1600" b="0">
              <a:solidFill>
                <a:srgbClr val="0078D4"/>
              </a:solidFill>
              <a:latin typeface="Segoe UI Semibold" panose="020B0702040204020203" pitchFamily="34" charset="0"/>
              <a:cs typeface="Segoe UI Semibold" panose="020B0702040204020203" pitchFamily="34" charset="0"/>
            </a:endParaRPr>
          </a:p>
        </p:txBody>
      </p:sp>
      <p:sp>
        <p:nvSpPr>
          <p:cNvPr id="9" name="Title 16">
            <a:extLst>
              <a:ext uri="{FF2B5EF4-FFF2-40B4-BE49-F238E27FC236}">
                <a16:creationId xmlns:a16="http://schemas.microsoft.com/office/drawing/2014/main" id="{9A5ECF93-84E0-4896-9C48-99F6321911B2}"/>
              </a:ext>
            </a:extLst>
          </p:cNvPr>
          <p:cNvSpPr txBox="1">
            <a:spLocks/>
          </p:cNvSpPr>
          <p:nvPr/>
        </p:nvSpPr>
        <p:spPr>
          <a:xfrm>
            <a:off x="7861315" y="3512951"/>
            <a:ext cx="3834296" cy="1723549"/>
          </a:xfrm>
          <a:prstGeom prst="rect">
            <a:avLst/>
          </a:prstGeom>
          <a:ln>
            <a:solidFill>
              <a:schemeClr val="tx1"/>
            </a:solidFill>
          </a:ln>
        </p:spPr>
        <p:txBody>
          <a:bodyPr vert="horz" wrap="square" lIns="0" tIns="0" rIns="0" bIns="0" rtlCol="0" anchor="t">
            <a:spAutoFit/>
          </a:bodyPr>
          <a:lstStyle>
            <a:lvl1pPr marL="228600" indent="-228600" algn="l" defTabSz="932742" rtl="0" eaLnBrk="1" latinLnBrk="0" hangingPunct="1">
              <a:lnSpc>
                <a:spcPct val="100000"/>
              </a:lnSpc>
              <a:spcBef>
                <a:spcPct val="0"/>
              </a:spcBef>
              <a:buFont typeface="Arial" panose="020B0604020202020204" pitchFamily="34" charset="0"/>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63">
              <a:defRPr/>
            </a:pPr>
            <a:r>
              <a:rPr lang="en-US" sz="1600" b="0"/>
              <a:t>“If you know the enemy and know yourself, you need not fear the result of a hundred battles. If you know yourself but not the enemy, for every victory gained you will also suffer a defeat. If you know neither the enemy nor yourself, you will succumb in every battle.”		 	- Sun Tzu </a:t>
            </a:r>
            <a:endParaRPr lang="en-US" sz="1600" b="0">
              <a:solidFill>
                <a:srgbClr val="0078D4"/>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47688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6">
            <a:extLst>
              <a:ext uri="{FF2B5EF4-FFF2-40B4-BE49-F238E27FC236}">
                <a16:creationId xmlns:a16="http://schemas.microsoft.com/office/drawing/2014/main" id="{25BDE386-8551-407F-9D11-05D3620181B4}"/>
              </a:ext>
            </a:extLst>
          </p:cNvPr>
          <p:cNvSpPr txBox="1">
            <a:spLocks/>
          </p:cNvSpPr>
          <p:nvPr/>
        </p:nvSpPr>
        <p:spPr>
          <a:xfrm>
            <a:off x="589044" y="217957"/>
            <a:ext cx="1101695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b="0">
                <a:solidFill>
                  <a:srgbClr val="000000"/>
                </a:solidFill>
                <a:latin typeface="Segoe UI Light" panose="020B0502040204020203" pitchFamily="34" charset="0"/>
                <a:cs typeface="Segoe UI Light" panose="020B0502040204020203" pitchFamily="34" charset="0"/>
              </a:rPr>
              <a:t>Containers </a:t>
            </a:r>
            <a:r>
              <a:rPr lang="en-US" b="0">
                <a:solidFill>
                  <a:srgbClr val="0078D4"/>
                </a:solidFill>
                <a:latin typeface="Segoe UI Semibold" panose="020B0702040204020203" pitchFamily="34" charset="0"/>
                <a:cs typeface="Segoe UI Semibold" panose="020B0702040204020203" pitchFamily="34" charset="0"/>
              </a:rPr>
              <a:t>momentum</a:t>
            </a:r>
          </a:p>
        </p:txBody>
      </p:sp>
      <p:grpSp>
        <p:nvGrpSpPr>
          <p:cNvPr id="17" name="Group 16">
            <a:extLst>
              <a:ext uri="{FF2B5EF4-FFF2-40B4-BE49-F238E27FC236}">
                <a16:creationId xmlns:a16="http://schemas.microsoft.com/office/drawing/2014/main" id="{27B84F3E-7035-4D9B-9EF4-270F65C7DB45}"/>
              </a:ext>
            </a:extLst>
          </p:cNvPr>
          <p:cNvGrpSpPr/>
          <p:nvPr/>
        </p:nvGrpSpPr>
        <p:grpSpPr>
          <a:xfrm>
            <a:off x="6079592" y="3942013"/>
            <a:ext cx="5328524" cy="2287948"/>
            <a:chOff x="6096000" y="3841086"/>
            <a:chExt cx="5329280" cy="2288272"/>
          </a:xfrm>
        </p:grpSpPr>
        <p:sp>
          <p:nvSpPr>
            <p:cNvPr id="38" name="Rectangle 37">
              <a:extLst>
                <a:ext uri="{FF2B5EF4-FFF2-40B4-BE49-F238E27FC236}">
                  <a16:creationId xmlns:a16="http://schemas.microsoft.com/office/drawing/2014/main" id="{050DE615-DD93-4112-9B5E-84ED254DC054}"/>
                </a:ext>
              </a:extLst>
            </p:cNvPr>
            <p:cNvSpPr/>
            <p:nvPr/>
          </p:nvSpPr>
          <p:spPr bwMode="auto">
            <a:xfrm>
              <a:off x="6096000" y="3841086"/>
              <a:ext cx="5313113" cy="2288272"/>
            </a:xfrm>
            <a:prstGeom prst="rect">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175" err="1">
                <a:solidFill>
                  <a:srgbClr val="505050"/>
                </a:solidFill>
                <a:latin typeface="Segoe UI"/>
                <a:cs typeface="Segoe UI" pitchFamily="34" charset="0"/>
              </a:endParaRPr>
            </a:p>
          </p:txBody>
        </p:sp>
        <p:graphicFrame>
          <p:nvGraphicFramePr>
            <p:cNvPr id="39" name="Chart 38">
              <a:extLst>
                <a:ext uri="{FF2B5EF4-FFF2-40B4-BE49-F238E27FC236}">
                  <a16:creationId xmlns:a16="http://schemas.microsoft.com/office/drawing/2014/main" id="{C23C8A72-ED16-4054-8D55-E9160EFAB4B3}"/>
                </a:ext>
              </a:extLst>
            </p:cNvPr>
            <p:cNvGraphicFramePr/>
            <p:nvPr/>
          </p:nvGraphicFramePr>
          <p:xfrm>
            <a:off x="9181735" y="3968521"/>
            <a:ext cx="2243545" cy="1914995"/>
          </p:xfrm>
          <a:graphic>
            <a:graphicData uri="http://schemas.openxmlformats.org/drawingml/2006/chart">
              <c:chart xmlns:c="http://schemas.openxmlformats.org/drawingml/2006/chart" xmlns:r="http://schemas.openxmlformats.org/officeDocument/2006/relationships" r:id="rId3"/>
            </a:graphicData>
          </a:graphic>
        </p:graphicFrame>
        <p:sp>
          <p:nvSpPr>
            <p:cNvPr id="40" name="Rectangle 39">
              <a:extLst>
                <a:ext uri="{FF2B5EF4-FFF2-40B4-BE49-F238E27FC236}">
                  <a16:creationId xmlns:a16="http://schemas.microsoft.com/office/drawing/2014/main" id="{1C5D5880-0EBC-45C8-AEAA-CD534E6FBE80}"/>
                </a:ext>
              </a:extLst>
            </p:cNvPr>
            <p:cNvSpPr/>
            <p:nvPr/>
          </p:nvSpPr>
          <p:spPr>
            <a:xfrm>
              <a:off x="6477810" y="5187549"/>
              <a:ext cx="2125331" cy="657488"/>
            </a:xfrm>
            <a:prstGeom prst="rect">
              <a:avLst/>
            </a:prstGeom>
          </p:spPr>
          <p:txBody>
            <a:bodyPr wrap="square" lIns="0">
              <a:spAutoFit/>
            </a:bodyPr>
            <a:lstStyle/>
            <a:p>
              <a:pPr defTabSz="914192">
                <a:defRPr/>
              </a:pPr>
              <a:r>
                <a:rPr lang="en-US" sz="1200">
                  <a:solidFill>
                    <a:srgbClr val="000000"/>
                  </a:solidFill>
                  <a:latin typeface="Segoe UI"/>
                </a:rPr>
                <a:t>Nearly </a:t>
              </a:r>
              <a:r>
                <a:rPr lang="en-US" sz="1200">
                  <a:solidFill>
                    <a:srgbClr val="000000"/>
                  </a:solidFill>
                  <a:latin typeface="Segoe UI Semibold" panose="020B0702040204020203" pitchFamily="34" charset="0"/>
                  <a:cs typeface="Segoe UI Semibold" panose="020B0702040204020203" pitchFamily="34" charset="0"/>
                </a:rPr>
                <a:t>50%</a:t>
              </a:r>
              <a:r>
                <a:rPr lang="en-US" sz="1200" b="1">
                  <a:solidFill>
                    <a:srgbClr val="000000"/>
                  </a:solidFill>
                  <a:latin typeface="Segoe UI Semibold" panose="020B0702040204020203" pitchFamily="34" charset="0"/>
                  <a:cs typeface="Segoe UI Semibold" panose="020B0702040204020203" pitchFamily="34" charset="0"/>
                </a:rPr>
                <a:t> </a:t>
              </a:r>
              <a:r>
                <a:rPr lang="en-US" sz="1200">
                  <a:solidFill>
                    <a:srgbClr val="000000"/>
                  </a:solidFill>
                  <a:latin typeface="Segoe UI"/>
                </a:rPr>
                <a:t>of organizations</a:t>
              </a:r>
              <a:r>
                <a:rPr lang="en-US" sz="1200" baseline="30000">
                  <a:solidFill>
                    <a:srgbClr val="000000"/>
                  </a:solidFill>
                  <a:latin typeface="Segoe UI Semibold" panose="020B0702040204020203" pitchFamily="34" charset="0"/>
                  <a:cs typeface="Segoe UI Semibold" panose="020B0702040204020203" pitchFamily="34" charset="0"/>
                </a:rPr>
                <a:t>1</a:t>
              </a:r>
              <a:r>
                <a:rPr lang="en-US" sz="1200">
                  <a:solidFill>
                    <a:srgbClr val="000000"/>
                  </a:solidFill>
                  <a:latin typeface="Segoe UI"/>
                </a:rPr>
                <a:t> running 1000 or more hosts have adopted containers.</a:t>
              </a:r>
            </a:p>
          </p:txBody>
        </p:sp>
        <p:sp>
          <p:nvSpPr>
            <p:cNvPr id="41" name="TextBox 40">
              <a:extLst>
                <a:ext uri="{FF2B5EF4-FFF2-40B4-BE49-F238E27FC236}">
                  <a16:creationId xmlns:a16="http://schemas.microsoft.com/office/drawing/2014/main" id="{2446F351-DBEE-4ED4-A0CE-3C57522C8643}"/>
                </a:ext>
              </a:extLst>
            </p:cNvPr>
            <p:cNvSpPr txBox="1"/>
            <p:nvPr/>
          </p:nvSpPr>
          <p:spPr>
            <a:xfrm>
              <a:off x="6477810" y="4124808"/>
              <a:ext cx="2052450" cy="748003"/>
            </a:xfrm>
            <a:prstGeom prst="rect">
              <a:avLst/>
            </a:prstGeom>
            <a:noFill/>
          </p:spPr>
          <p:txBody>
            <a:bodyPr wrap="square" lIns="0" tIns="0" rIns="0" bIns="0" rtlCol="0">
              <a:spAutoFit/>
            </a:bodyPr>
            <a:lstStyle/>
            <a:p>
              <a:pPr defTabSz="914192">
                <a:lnSpc>
                  <a:spcPct val="90000"/>
                </a:lnSpc>
                <a:spcAft>
                  <a:spcPts val="588"/>
                </a:spcAft>
                <a:defRPr/>
              </a:pPr>
              <a:r>
                <a:rPr lang="en-US">
                  <a:solidFill>
                    <a:srgbClr val="000000"/>
                  </a:solidFill>
                  <a:latin typeface="Segoe UI Semibold" panose="020B0702040204020203" pitchFamily="34" charset="0"/>
                  <a:cs typeface="Segoe UI Semibold" panose="020B0702040204020203" pitchFamily="34" charset="0"/>
                </a:rPr>
                <a:t>Larger companies</a:t>
              </a:r>
              <a:br>
                <a:rPr lang="en-US">
                  <a:solidFill>
                    <a:srgbClr val="000000"/>
                  </a:solidFill>
                  <a:latin typeface="Segoe UI Semibold" panose="020B0702040204020203" pitchFamily="34" charset="0"/>
                  <a:cs typeface="Segoe UI Semibold" panose="020B0702040204020203" pitchFamily="34" charset="0"/>
                </a:rPr>
              </a:br>
              <a:r>
                <a:rPr lang="en-US">
                  <a:solidFill>
                    <a:srgbClr val="000000"/>
                  </a:solidFill>
                  <a:latin typeface="Segoe UI Semibold" panose="020B0702040204020203" pitchFamily="34" charset="0"/>
                  <a:cs typeface="Segoe UI Semibold" panose="020B0702040204020203" pitchFamily="34" charset="0"/>
                </a:rPr>
                <a:t>are leading the</a:t>
              </a:r>
              <a:br>
                <a:rPr lang="en-US">
                  <a:solidFill>
                    <a:srgbClr val="000000"/>
                  </a:solidFill>
                  <a:latin typeface="Segoe UI Semibold" panose="020B0702040204020203" pitchFamily="34" charset="0"/>
                  <a:cs typeface="Segoe UI Semibold" panose="020B0702040204020203" pitchFamily="34" charset="0"/>
                </a:rPr>
              </a:br>
              <a:r>
                <a:rPr lang="en-US">
                  <a:solidFill>
                    <a:srgbClr val="000000"/>
                  </a:solidFill>
                  <a:latin typeface="Segoe UI Semibold" panose="020B0702040204020203" pitchFamily="34" charset="0"/>
                  <a:cs typeface="Segoe UI Semibold" panose="020B0702040204020203" pitchFamily="34" charset="0"/>
                </a:rPr>
                <a:t>adoption.</a:t>
              </a:r>
              <a:r>
                <a:rPr lang="en-US" baseline="30000">
                  <a:solidFill>
                    <a:srgbClr val="000000"/>
                  </a:solidFill>
                  <a:latin typeface="Segoe UI Semibold" panose="020B0702040204020203" pitchFamily="34" charset="0"/>
                  <a:cs typeface="Segoe UI Semibold" panose="020B0702040204020203" pitchFamily="34" charset="0"/>
                </a:rPr>
                <a:t>1</a:t>
              </a:r>
              <a:endParaRPr lang="en-US">
                <a:solidFill>
                  <a:srgbClr val="000000"/>
                </a:solidFill>
                <a:latin typeface="Segoe UI Semibold" panose="020B0702040204020203" pitchFamily="34" charset="0"/>
                <a:cs typeface="Segoe UI Semibold" panose="020B0702040204020203" pitchFamily="34" charset="0"/>
              </a:endParaRPr>
            </a:p>
          </p:txBody>
        </p:sp>
        <p:sp>
          <p:nvSpPr>
            <p:cNvPr id="42" name="Rectangle 41">
              <a:extLst>
                <a:ext uri="{FF2B5EF4-FFF2-40B4-BE49-F238E27FC236}">
                  <a16:creationId xmlns:a16="http://schemas.microsoft.com/office/drawing/2014/main" id="{398978EA-AA01-49E1-950A-EF739140F932}"/>
                </a:ext>
              </a:extLst>
            </p:cNvPr>
            <p:cNvSpPr/>
            <p:nvPr/>
          </p:nvSpPr>
          <p:spPr>
            <a:xfrm>
              <a:off x="9556524" y="4537665"/>
              <a:ext cx="1493966" cy="720197"/>
            </a:xfrm>
            <a:prstGeom prst="rect">
              <a:avLst/>
            </a:prstGeom>
          </p:spPr>
          <p:txBody>
            <a:bodyPr wrap="square">
              <a:spAutoFit/>
            </a:bodyPr>
            <a:lstStyle/>
            <a:p>
              <a:pPr algn="ctr" defTabSz="914192">
                <a:defRPr/>
              </a:pPr>
              <a:r>
                <a:rPr lang="en-US" sz="4000">
                  <a:solidFill>
                    <a:srgbClr val="000000"/>
                  </a:solidFill>
                  <a:latin typeface="Segoe UI"/>
                </a:rPr>
                <a:t>50</a:t>
              </a:r>
              <a:r>
                <a:rPr lang="en-US" sz="3600">
                  <a:solidFill>
                    <a:srgbClr val="000000"/>
                  </a:solidFill>
                  <a:latin typeface="Segoe UI"/>
                </a:rPr>
                <a:t>%</a:t>
              </a:r>
              <a:endParaRPr lang="en-US" sz="4000">
                <a:solidFill>
                  <a:srgbClr val="000000"/>
                </a:solidFill>
                <a:latin typeface="Segoe UI"/>
              </a:endParaRPr>
            </a:p>
          </p:txBody>
        </p:sp>
      </p:grpSp>
      <p:grpSp>
        <p:nvGrpSpPr>
          <p:cNvPr id="9" name="Group 8">
            <a:extLst>
              <a:ext uri="{FF2B5EF4-FFF2-40B4-BE49-F238E27FC236}">
                <a16:creationId xmlns:a16="http://schemas.microsoft.com/office/drawing/2014/main" id="{A621347A-7F89-4FB4-8401-A9BFF080AB7A}"/>
              </a:ext>
            </a:extLst>
          </p:cNvPr>
          <p:cNvGrpSpPr/>
          <p:nvPr/>
        </p:nvGrpSpPr>
        <p:grpSpPr>
          <a:xfrm>
            <a:off x="6079594" y="1399431"/>
            <a:ext cx="5312359" cy="2389267"/>
            <a:chOff x="6096000" y="1263671"/>
            <a:chExt cx="5313113" cy="2389606"/>
          </a:xfrm>
        </p:grpSpPr>
        <p:sp>
          <p:nvSpPr>
            <p:cNvPr id="33" name="Rectangle 32">
              <a:extLst>
                <a:ext uri="{FF2B5EF4-FFF2-40B4-BE49-F238E27FC236}">
                  <a16:creationId xmlns:a16="http://schemas.microsoft.com/office/drawing/2014/main" id="{2B66E8F9-822F-4AF7-AB71-3B1D71885955}"/>
                </a:ext>
              </a:extLst>
            </p:cNvPr>
            <p:cNvSpPr/>
            <p:nvPr/>
          </p:nvSpPr>
          <p:spPr bwMode="auto">
            <a:xfrm>
              <a:off x="6096000" y="1263671"/>
              <a:ext cx="5313113" cy="2389606"/>
            </a:xfrm>
            <a:prstGeom prst="rect">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175" err="1">
                <a:solidFill>
                  <a:srgbClr val="505050"/>
                </a:solidFill>
                <a:latin typeface="Segoe UI"/>
                <a:cs typeface="Segoe UI" pitchFamily="34" charset="0"/>
              </a:endParaRPr>
            </a:p>
          </p:txBody>
        </p:sp>
        <p:sp>
          <p:nvSpPr>
            <p:cNvPr id="51" name="TextBox 50">
              <a:extLst>
                <a:ext uri="{FF2B5EF4-FFF2-40B4-BE49-F238E27FC236}">
                  <a16:creationId xmlns:a16="http://schemas.microsoft.com/office/drawing/2014/main" id="{7B57E686-CC4A-42D4-AF37-45BE0B773BA5}"/>
                </a:ext>
              </a:extLst>
            </p:cNvPr>
            <p:cNvSpPr txBox="1"/>
            <p:nvPr/>
          </p:nvSpPr>
          <p:spPr>
            <a:xfrm>
              <a:off x="6477810" y="1548027"/>
              <a:ext cx="1725695" cy="997337"/>
            </a:xfrm>
            <a:prstGeom prst="rect">
              <a:avLst/>
            </a:prstGeom>
            <a:noFill/>
          </p:spPr>
          <p:txBody>
            <a:bodyPr wrap="square" lIns="0" tIns="0" rIns="0" bIns="0" rtlCol="0">
              <a:spAutoFit/>
            </a:bodyPr>
            <a:lstStyle/>
            <a:p>
              <a:pPr defTabSz="914192">
                <a:lnSpc>
                  <a:spcPct val="90000"/>
                </a:lnSpc>
                <a:spcAft>
                  <a:spcPts val="588"/>
                </a:spcAft>
                <a:defRPr/>
              </a:pPr>
              <a:r>
                <a:rPr lang="en-US">
                  <a:solidFill>
                    <a:srgbClr val="000000"/>
                  </a:solidFill>
                  <a:latin typeface="Segoe UI Semibold" panose="020B0702040204020203" pitchFamily="34" charset="0"/>
                  <a:cs typeface="Segoe UI Semibold" panose="020B0702040204020203" pitchFamily="34" charset="0"/>
                </a:rPr>
                <a:t>Half of container environment is orchestrated.</a:t>
              </a:r>
              <a:r>
                <a:rPr lang="en-US" baseline="30000">
                  <a:solidFill>
                    <a:srgbClr val="000000"/>
                  </a:solidFill>
                  <a:latin typeface="Segoe UI Semibold" panose="020B0702040204020203" pitchFamily="34" charset="0"/>
                  <a:cs typeface="Segoe UI Semibold" panose="020B0702040204020203" pitchFamily="34" charset="0"/>
                </a:rPr>
                <a:t>1</a:t>
              </a:r>
              <a:endParaRPr lang="en-US">
                <a:solidFill>
                  <a:srgbClr val="000000"/>
                </a:solidFill>
                <a:latin typeface="Segoe UI Semibold" panose="020B0702040204020203" pitchFamily="34" charset="0"/>
                <a:cs typeface="Segoe UI Semibold" panose="020B0702040204020203" pitchFamily="34" charset="0"/>
              </a:endParaRPr>
            </a:p>
          </p:txBody>
        </p:sp>
        <p:graphicFrame>
          <p:nvGraphicFramePr>
            <p:cNvPr id="52" name="Chart 51">
              <a:extLst>
                <a:ext uri="{FF2B5EF4-FFF2-40B4-BE49-F238E27FC236}">
                  <a16:creationId xmlns:a16="http://schemas.microsoft.com/office/drawing/2014/main" id="{6DC436C8-CF67-4F30-9165-4C805ACD2A9A}"/>
                </a:ext>
              </a:extLst>
            </p:cNvPr>
            <p:cNvGraphicFramePr/>
            <p:nvPr/>
          </p:nvGraphicFramePr>
          <p:xfrm>
            <a:off x="9129780" y="1492857"/>
            <a:ext cx="2243545" cy="1914995"/>
          </p:xfrm>
          <a:graphic>
            <a:graphicData uri="http://schemas.openxmlformats.org/drawingml/2006/chart">
              <c:chart xmlns:c="http://schemas.openxmlformats.org/drawingml/2006/chart" xmlns:r="http://schemas.openxmlformats.org/officeDocument/2006/relationships" r:id="rId4"/>
            </a:graphicData>
          </a:graphic>
        </p:graphicFrame>
        <p:sp>
          <p:nvSpPr>
            <p:cNvPr id="53" name="Rectangle 52">
              <a:extLst>
                <a:ext uri="{FF2B5EF4-FFF2-40B4-BE49-F238E27FC236}">
                  <a16:creationId xmlns:a16="http://schemas.microsoft.com/office/drawing/2014/main" id="{0CA4B141-85FF-4AB1-8482-302F73CCB657}"/>
                </a:ext>
              </a:extLst>
            </p:cNvPr>
            <p:cNvSpPr/>
            <p:nvPr/>
          </p:nvSpPr>
          <p:spPr>
            <a:xfrm>
              <a:off x="9504569" y="2085388"/>
              <a:ext cx="1493966" cy="720197"/>
            </a:xfrm>
            <a:prstGeom prst="rect">
              <a:avLst/>
            </a:prstGeom>
          </p:spPr>
          <p:txBody>
            <a:bodyPr wrap="square">
              <a:spAutoFit/>
            </a:bodyPr>
            <a:lstStyle/>
            <a:p>
              <a:pPr algn="ctr" defTabSz="914192">
                <a:defRPr/>
              </a:pPr>
              <a:r>
                <a:rPr lang="en-US" sz="4000">
                  <a:solidFill>
                    <a:srgbClr val="000000"/>
                  </a:solidFill>
                  <a:latin typeface="Segoe UI"/>
                </a:rPr>
                <a:t>77</a:t>
              </a:r>
              <a:r>
                <a:rPr lang="en-US" sz="3600">
                  <a:solidFill>
                    <a:srgbClr val="000000"/>
                  </a:solidFill>
                  <a:latin typeface="Segoe UI"/>
                </a:rPr>
                <a:t>%</a:t>
              </a:r>
              <a:endParaRPr lang="en-US" sz="4000">
                <a:solidFill>
                  <a:srgbClr val="000000"/>
                </a:solidFill>
                <a:latin typeface="Segoe UI"/>
              </a:endParaRPr>
            </a:p>
          </p:txBody>
        </p:sp>
        <p:sp>
          <p:nvSpPr>
            <p:cNvPr id="54" name="Rectangle 53">
              <a:extLst>
                <a:ext uri="{FF2B5EF4-FFF2-40B4-BE49-F238E27FC236}">
                  <a16:creationId xmlns:a16="http://schemas.microsoft.com/office/drawing/2014/main" id="{DF2C837A-3DCE-4408-8199-6E3F47DEFE2C}"/>
                </a:ext>
              </a:extLst>
            </p:cNvPr>
            <p:cNvSpPr/>
            <p:nvPr/>
          </p:nvSpPr>
          <p:spPr>
            <a:xfrm>
              <a:off x="6477810" y="2755174"/>
              <a:ext cx="2352770" cy="657488"/>
            </a:xfrm>
            <a:prstGeom prst="rect">
              <a:avLst/>
            </a:prstGeom>
          </p:spPr>
          <p:txBody>
            <a:bodyPr wrap="square" lIns="0">
              <a:spAutoFit/>
            </a:bodyPr>
            <a:lstStyle/>
            <a:p>
              <a:pPr defTabSz="914192">
                <a:defRPr/>
              </a:pPr>
              <a:r>
                <a:rPr lang="en-US" sz="1200">
                  <a:solidFill>
                    <a:srgbClr val="000000"/>
                  </a:solidFill>
                  <a:latin typeface="Segoe UI Semibold" panose="020B0702040204020203" pitchFamily="34" charset="0"/>
                  <a:cs typeface="Segoe UI Semibold" panose="020B0702040204020203" pitchFamily="34" charset="0"/>
                </a:rPr>
                <a:t>77%</a:t>
              </a:r>
              <a:r>
                <a:rPr lang="en-US" sz="1200" baseline="30000">
                  <a:solidFill>
                    <a:srgbClr val="000000"/>
                  </a:solidFill>
                  <a:latin typeface="Segoe UI Semibold" panose="020B0702040204020203" pitchFamily="34" charset="0"/>
                  <a:cs typeface="Segoe UI Semibold" panose="020B0702040204020203" pitchFamily="34" charset="0"/>
                </a:rPr>
                <a:t> </a:t>
              </a:r>
              <a:r>
                <a:rPr lang="en-US" sz="1200">
                  <a:solidFill>
                    <a:srgbClr val="000000"/>
                  </a:solidFill>
                  <a:latin typeface="Segoe UI"/>
                </a:rPr>
                <a:t>of companies</a:t>
              </a:r>
              <a:r>
                <a:rPr lang="en-US" sz="1200" baseline="30000">
                  <a:solidFill>
                    <a:srgbClr val="000000"/>
                  </a:solidFill>
                  <a:latin typeface="Segoe UI Semibold" panose="020B0702040204020203" pitchFamily="34" charset="0"/>
                  <a:cs typeface="Segoe UI Semibold" panose="020B0702040204020203" pitchFamily="34" charset="0"/>
                </a:rPr>
                <a:t>2</a:t>
              </a:r>
              <a:r>
                <a:rPr lang="en-US" sz="1200">
                  <a:solidFill>
                    <a:srgbClr val="000000"/>
                  </a:solidFill>
                  <a:latin typeface="Segoe UI"/>
                </a:rPr>
                <a:t> who use container orchestrators choose Kubernetes.</a:t>
              </a:r>
            </a:p>
          </p:txBody>
        </p:sp>
      </p:grpSp>
      <p:grpSp>
        <p:nvGrpSpPr>
          <p:cNvPr id="24" name="Group 23">
            <a:extLst>
              <a:ext uri="{FF2B5EF4-FFF2-40B4-BE49-F238E27FC236}">
                <a16:creationId xmlns:a16="http://schemas.microsoft.com/office/drawing/2014/main" id="{7D38B18C-DDB3-414C-AA53-DC84BE0A7AB0}"/>
              </a:ext>
            </a:extLst>
          </p:cNvPr>
          <p:cNvGrpSpPr/>
          <p:nvPr/>
        </p:nvGrpSpPr>
        <p:grpSpPr>
          <a:xfrm>
            <a:off x="783885" y="3942013"/>
            <a:ext cx="5146329" cy="2279915"/>
            <a:chOff x="631761" y="3849119"/>
            <a:chExt cx="5147059" cy="2280238"/>
          </a:xfrm>
        </p:grpSpPr>
        <p:sp>
          <p:nvSpPr>
            <p:cNvPr id="34" name="Rectangle 33">
              <a:extLst>
                <a:ext uri="{FF2B5EF4-FFF2-40B4-BE49-F238E27FC236}">
                  <a16:creationId xmlns:a16="http://schemas.microsoft.com/office/drawing/2014/main" id="{44D6D69D-C7C0-4290-904D-BC9AD1D390F7}"/>
                </a:ext>
              </a:extLst>
            </p:cNvPr>
            <p:cNvSpPr/>
            <p:nvPr/>
          </p:nvSpPr>
          <p:spPr bwMode="auto">
            <a:xfrm>
              <a:off x="631761" y="3849119"/>
              <a:ext cx="5147059" cy="2280238"/>
            </a:xfrm>
            <a:prstGeom prst="rect">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175" err="1">
                <a:solidFill>
                  <a:srgbClr val="505050"/>
                </a:solidFill>
                <a:latin typeface="Segoe UI"/>
                <a:cs typeface="Segoe UI" pitchFamily="34" charset="0"/>
              </a:endParaRPr>
            </a:p>
          </p:txBody>
        </p:sp>
        <p:sp>
          <p:nvSpPr>
            <p:cNvPr id="35" name="Rectangle 34">
              <a:extLst>
                <a:ext uri="{FF2B5EF4-FFF2-40B4-BE49-F238E27FC236}">
                  <a16:creationId xmlns:a16="http://schemas.microsoft.com/office/drawing/2014/main" id="{C212F2F2-43F3-45A1-BBE4-F9C4DF538214}"/>
                </a:ext>
              </a:extLst>
            </p:cNvPr>
            <p:cNvSpPr/>
            <p:nvPr/>
          </p:nvSpPr>
          <p:spPr>
            <a:xfrm>
              <a:off x="4369821" y="4502988"/>
              <a:ext cx="1177588" cy="720197"/>
            </a:xfrm>
            <a:prstGeom prst="rect">
              <a:avLst/>
            </a:prstGeom>
          </p:spPr>
          <p:txBody>
            <a:bodyPr wrap="square">
              <a:spAutoFit/>
            </a:bodyPr>
            <a:lstStyle/>
            <a:p>
              <a:pPr algn="ctr" defTabSz="914192">
                <a:defRPr/>
              </a:pPr>
              <a:r>
                <a:rPr lang="en-US" sz="4000">
                  <a:solidFill>
                    <a:srgbClr val="0078D4"/>
                  </a:solidFill>
                  <a:latin typeface="Segoe UI"/>
                </a:rPr>
                <a:t>75%</a:t>
              </a:r>
            </a:p>
          </p:txBody>
        </p:sp>
        <p:sp>
          <p:nvSpPr>
            <p:cNvPr id="36" name="TextBox 35">
              <a:extLst>
                <a:ext uri="{FF2B5EF4-FFF2-40B4-BE49-F238E27FC236}">
                  <a16:creationId xmlns:a16="http://schemas.microsoft.com/office/drawing/2014/main" id="{8FC52F60-FDAB-44A9-8365-8EB353745BC8}"/>
                </a:ext>
              </a:extLst>
            </p:cNvPr>
            <p:cNvSpPr txBox="1"/>
            <p:nvPr/>
          </p:nvSpPr>
          <p:spPr>
            <a:xfrm>
              <a:off x="1014177" y="4132860"/>
              <a:ext cx="1731838" cy="1246370"/>
            </a:xfrm>
            <a:prstGeom prst="rect">
              <a:avLst/>
            </a:prstGeom>
            <a:noFill/>
          </p:spPr>
          <p:txBody>
            <a:bodyPr wrap="square" lIns="0" tIns="0" rIns="0" bIns="0" rtlCol="0">
              <a:spAutoFit/>
            </a:bodyPr>
            <a:lstStyle/>
            <a:p>
              <a:pPr defTabSz="914192">
                <a:lnSpc>
                  <a:spcPct val="90000"/>
                </a:lnSpc>
                <a:spcAft>
                  <a:spcPts val="588"/>
                </a:spcAft>
                <a:defRPr/>
              </a:pPr>
              <a:r>
                <a:rPr lang="en-US">
                  <a:solidFill>
                    <a:srgbClr val="000000"/>
                  </a:solidFill>
                  <a:latin typeface="Segoe UI Semibold" panose="020B0702040204020203" pitchFamily="34" charset="0"/>
                  <a:cs typeface="Segoe UI Semibold" panose="020B0702040204020203" pitchFamily="34" charset="0"/>
                </a:rPr>
                <a:t>The average size of a container deployment </a:t>
              </a:r>
              <a:br>
                <a:rPr lang="en-US">
                  <a:solidFill>
                    <a:srgbClr val="000000"/>
                  </a:solidFill>
                  <a:latin typeface="Segoe UI Semibold" panose="020B0702040204020203" pitchFamily="34" charset="0"/>
                  <a:cs typeface="Segoe UI Semibold" panose="020B0702040204020203" pitchFamily="34" charset="0"/>
                </a:rPr>
              </a:br>
              <a:r>
                <a:rPr lang="en-US">
                  <a:solidFill>
                    <a:srgbClr val="000000"/>
                  </a:solidFill>
                  <a:latin typeface="Segoe UI Semibold" panose="020B0702040204020203" pitchFamily="34" charset="0"/>
                  <a:cs typeface="Segoe UI Semibold" panose="020B0702040204020203" pitchFamily="34" charset="0"/>
                </a:rPr>
                <a:t>has grown 75% in one year. </a:t>
              </a:r>
              <a:r>
                <a:rPr lang="en-US" sz="1600" baseline="30000">
                  <a:solidFill>
                    <a:srgbClr val="000000"/>
                  </a:solidFill>
                  <a:latin typeface="Segoe UI Semibold" panose="020B0702040204020203" pitchFamily="34" charset="0"/>
                  <a:cs typeface="Segoe UI Semibold" panose="020B0702040204020203" pitchFamily="34" charset="0"/>
                </a:rPr>
                <a:t>1</a:t>
              </a:r>
              <a:endParaRPr lang="en-US" sz="1700">
                <a:solidFill>
                  <a:srgbClr val="000000"/>
                </a:solidFill>
                <a:latin typeface="Segoe UI Light"/>
                <a:cs typeface="Segoe UI" panose="020B0502040204020203" pitchFamily="34" charset="0"/>
              </a:endParaRPr>
            </a:p>
          </p:txBody>
        </p:sp>
        <p:pic>
          <p:nvPicPr>
            <p:cNvPr id="37" name="Graphic 36">
              <a:extLst>
                <a:ext uri="{FF2B5EF4-FFF2-40B4-BE49-F238E27FC236}">
                  <a16:creationId xmlns:a16="http://schemas.microsoft.com/office/drawing/2014/main" id="{AC61C202-855F-4717-87E4-7D66004F92C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50531" y="4353411"/>
              <a:ext cx="941759" cy="1467392"/>
            </a:xfrm>
            <a:prstGeom prst="rect">
              <a:avLst/>
            </a:prstGeom>
          </p:spPr>
        </p:pic>
        <p:sp>
          <p:nvSpPr>
            <p:cNvPr id="58" name="Arrow: Down 57">
              <a:extLst>
                <a:ext uri="{FF2B5EF4-FFF2-40B4-BE49-F238E27FC236}">
                  <a16:creationId xmlns:a16="http://schemas.microsoft.com/office/drawing/2014/main" id="{702417C7-B206-4BAB-B6F5-A578D74DD5E4}"/>
                </a:ext>
              </a:extLst>
            </p:cNvPr>
            <p:cNvSpPr/>
            <p:nvPr/>
          </p:nvSpPr>
          <p:spPr bwMode="auto">
            <a:xfrm rot="10800000">
              <a:off x="4275326" y="4354011"/>
              <a:ext cx="90934" cy="100584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024" name="Group 1023">
            <a:extLst>
              <a:ext uri="{FF2B5EF4-FFF2-40B4-BE49-F238E27FC236}">
                <a16:creationId xmlns:a16="http://schemas.microsoft.com/office/drawing/2014/main" id="{70712578-8D5F-48F9-A36A-C65879FF2397}"/>
              </a:ext>
            </a:extLst>
          </p:cNvPr>
          <p:cNvGrpSpPr/>
          <p:nvPr/>
        </p:nvGrpSpPr>
        <p:grpSpPr>
          <a:xfrm>
            <a:off x="783886" y="1399431"/>
            <a:ext cx="5146329" cy="2389267"/>
            <a:chOff x="783132" y="1399142"/>
            <a:chExt cx="5147059" cy="2389606"/>
          </a:xfrm>
        </p:grpSpPr>
        <p:sp>
          <p:nvSpPr>
            <p:cNvPr id="55" name="Rectangle 54">
              <a:extLst>
                <a:ext uri="{FF2B5EF4-FFF2-40B4-BE49-F238E27FC236}">
                  <a16:creationId xmlns:a16="http://schemas.microsoft.com/office/drawing/2014/main" id="{2A0048E4-9A70-4553-A58B-79AB18D176B7}"/>
                </a:ext>
              </a:extLst>
            </p:cNvPr>
            <p:cNvSpPr/>
            <p:nvPr/>
          </p:nvSpPr>
          <p:spPr bwMode="auto">
            <a:xfrm>
              <a:off x="783132" y="1399142"/>
              <a:ext cx="5147059" cy="2389606"/>
            </a:xfrm>
            <a:prstGeom prst="rect">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175" err="1">
                <a:solidFill>
                  <a:srgbClr val="505050"/>
                </a:solidFill>
                <a:latin typeface="Segoe UI"/>
                <a:cs typeface="Segoe UI" pitchFamily="34" charset="0"/>
              </a:endParaRPr>
            </a:p>
          </p:txBody>
        </p:sp>
        <p:sp>
          <p:nvSpPr>
            <p:cNvPr id="56" name="Rectangle 55">
              <a:extLst>
                <a:ext uri="{FF2B5EF4-FFF2-40B4-BE49-F238E27FC236}">
                  <a16:creationId xmlns:a16="http://schemas.microsoft.com/office/drawing/2014/main" id="{153A3CB8-4553-4F1F-8685-EB6CD23D789C}"/>
                </a:ext>
              </a:extLst>
            </p:cNvPr>
            <p:cNvSpPr/>
            <p:nvPr/>
          </p:nvSpPr>
          <p:spPr>
            <a:xfrm>
              <a:off x="1165547" y="1610635"/>
              <a:ext cx="4469885" cy="939873"/>
            </a:xfrm>
            <a:prstGeom prst="rect">
              <a:avLst/>
            </a:prstGeom>
          </p:spPr>
          <p:txBody>
            <a:bodyPr wrap="square" lIns="0">
              <a:spAutoFit/>
            </a:bodyPr>
            <a:lstStyle/>
            <a:p>
              <a:pPr defTabSz="914225">
                <a:spcAft>
                  <a:spcPts val="2400"/>
                </a:spcAft>
                <a:defRPr/>
              </a:pPr>
              <a:r>
                <a:rPr lang="en-US">
                  <a:solidFill>
                    <a:srgbClr val="000000"/>
                  </a:solidFill>
                  <a:latin typeface="Segoe UI Semibold" panose="020B0702040204020203" pitchFamily="34" charset="0"/>
                  <a:cs typeface="Segoe UI Semibold" panose="020B0702040204020203" pitchFamily="34" charset="0"/>
                </a:rPr>
                <a:t>“</a:t>
              </a:r>
              <a:r>
                <a:rPr lang="en-US">
                  <a:solidFill>
                    <a:srgbClr val="000000"/>
                  </a:solidFill>
                  <a:latin typeface="Segoe UI"/>
                  <a:cs typeface="Segoe UI Semibold" panose="020B0702040204020203" pitchFamily="34" charset="0"/>
                </a:rPr>
                <a:t>By 2020, more than </a:t>
              </a:r>
              <a:r>
                <a:rPr lang="en-US" b="1">
                  <a:solidFill>
                    <a:srgbClr val="0078D4"/>
                  </a:solidFill>
                  <a:latin typeface="Segoe UI Semibold" panose="020B0702040204020203" pitchFamily="34" charset="0"/>
                  <a:cs typeface="Segoe UI Semibold" panose="020B0702040204020203" pitchFamily="34" charset="0"/>
                </a:rPr>
                <a:t>50%</a:t>
              </a:r>
              <a:r>
                <a:rPr lang="en-US">
                  <a:solidFill>
                    <a:srgbClr val="000000"/>
                  </a:solidFill>
                  <a:latin typeface="Segoe UI"/>
                  <a:cs typeface="Segoe UI Semibold" panose="020B0702040204020203" pitchFamily="34" charset="0"/>
                </a:rPr>
                <a:t> of enterprises will run </a:t>
              </a:r>
              <a:r>
                <a:rPr lang="en-US" b="1">
                  <a:solidFill>
                    <a:srgbClr val="000000"/>
                  </a:solidFill>
                  <a:latin typeface="Segoe UI Semibold" panose="020B0702040204020203" pitchFamily="34" charset="0"/>
                  <a:cs typeface="Segoe UI Semibold" panose="020B0702040204020203" pitchFamily="34" charset="0"/>
                </a:rPr>
                <a:t>mission-critical, containerized cloud-native applications</a:t>
              </a:r>
              <a:r>
                <a:rPr lang="en-US" b="1">
                  <a:solidFill>
                    <a:srgbClr val="000000"/>
                  </a:solidFill>
                  <a:latin typeface="Segoe UI"/>
                  <a:cs typeface="Segoe UI Semibold" panose="020B0702040204020203" pitchFamily="34" charset="0"/>
                </a:rPr>
                <a:t> </a:t>
              </a:r>
              <a:r>
                <a:rPr lang="en-US">
                  <a:solidFill>
                    <a:srgbClr val="000000"/>
                  </a:solidFill>
                  <a:latin typeface="Segoe UI"/>
                  <a:cs typeface="Segoe UI Semibold" panose="020B0702040204020203" pitchFamily="34" charset="0"/>
                </a:rPr>
                <a:t>in production</a:t>
              </a:r>
              <a:r>
                <a:rPr lang="en-US">
                  <a:solidFill>
                    <a:srgbClr val="000000"/>
                  </a:solidFill>
                  <a:latin typeface="Segoe UI Semibold" panose="020B0702040204020203" pitchFamily="34" charset="0"/>
                  <a:cs typeface="Segoe UI Semibold" panose="020B0702040204020203" pitchFamily="34" charset="0"/>
                </a:rPr>
                <a:t>.”</a:t>
              </a:r>
            </a:p>
          </p:txBody>
        </p:sp>
        <p:pic>
          <p:nvPicPr>
            <p:cNvPr id="1026" name="Picture 2" descr="Image result for GARTNER LOGO png black">
              <a:extLst>
                <a:ext uri="{FF2B5EF4-FFF2-40B4-BE49-F238E27FC236}">
                  <a16:creationId xmlns:a16="http://schemas.microsoft.com/office/drawing/2014/main" id="{B7D0A211-5DA1-49E4-82DB-A8FC6B9F053D}"/>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4213076" y="3124089"/>
              <a:ext cx="1290415" cy="407119"/>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Rectangle 66">
            <a:extLst>
              <a:ext uri="{FF2B5EF4-FFF2-40B4-BE49-F238E27FC236}">
                <a16:creationId xmlns:a16="http://schemas.microsoft.com/office/drawing/2014/main" id="{D7DA27EF-B855-4284-BCCA-7BB0FE175D60}"/>
              </a:ext>
            </a:extLst>
          </p:cNvPr>
          <p:cNvSpPr/>
          <p:nvPr/>
        </p:nvSpPr>
        <p:spPr>
          <a:xfrm>
            <a:off x="45082" y="6468563"/>
            <a:ext cx="6095136" cy="343379"/>
          </a:xfrm>
          <a:prstGeom prst="rect">
            <a:avLst/>
          </a:prstGeom>
        </p:spPr>
        <p:txBody>
          <a:bodyPr>
            <a:spAutoFit/>
          </a:bodyPr>
          <a:lstStyle/>
          <a:p>
            <a:pPr defTabSz="914225">
              <a:defRPr/>
            </a:pPr>
            <a:r>
              <a:rPr lang="en-US" sz="800" baseline="30000">
                <a:solidFill>
                  <a:srgbClr val="000000"/>
                </a:solidFill>
                <a:latin typeface="Segoe UI"/>
                <a:cs typeface="Segoe UI Semibold" panose="020B0702040204020203" pitchFamily="34" charset="0"/>
              </a:rPr>
              <a:t>1</a:t>
            </a:r>
            <a:r>
              <a:rPr lang="en-US" sz="800">
                <a:solidFill>
                  <a:srgbClr val="000000"/>
                </a:solidFill>
                <a:latin typeface="Segoe UI"/>
                <a:cs typeface="Segoe UI Semibold" panose="020B0702040204020203" pitchFamily="34" charset="0"/>
              </a:rPr>
              <a:t> Datadog </a:t>
            </a:r>
            <a:r>
              <a:rPr lang="en-US" sz="800">
                <a:solidFill>
                  <a:srgbClr val="000000"/>
                </a:solidFill>
                <a:latin typeface="Segoe UI"/>
                <a:cs typeface="Segoe UI Semibold" panose="020B0702040204020203" pitchFamily="34" charset="0"/>
                <a:hlinkClick r:id="rId8">
                  <a:extLst>
                    <a:ext uri="{A12FA001-AC4F-418D-AE19-62706E023703}">
                      <ahyp:hlinkClr xmlns:ahyp="http://schemas.microsoft.com/office/drawing/2018/hyperlinkcolor" val="tx"/>
                    </a:ext>
                  </a:extLst>
                </a:hlinkClick>
              </a:rPr>
              <a:t>report</a:t>
            </a:r>
            <a:r>
              <a:rPr lang="en-US" sz="800">
                <a:solidFill>
                  <a:srgbClr val="000000"/>
                </a:solidFill>
                <a:latin typeface="Segoe UI"/>
                <a:cs typeface="Segoe UI Semibold" panose="020B0702040204020203" pitchFamily="34" charset="0"/>
              </a:rPr>
              <a:t>: 8 Surprising Facts About Real Docker Adoption   </a:t>
            </a:r>
          </a:p>
          <a:p>
            <a:pPr defTabSz="914225">
              <a:defRPr/>
            </a:pPr>
            <a:r>
              <a:rPr lang="en-US" sz="800" baseline="30000">
                <a:solidFill>
                  <a:srgbClr val="000000"/>
                </a:solidFill>
                <a:latin typeface="Segoe UI"/>
                <a:cs typeface="Segoe UI Semibold" panose="020B0702040204020203" pitchFamily="34" charset="0"/>
              </a:rPr>
              <a:t>2</a:t>
            </a:r>
            <a:r>
              <a:rPr lang="en-US" sz="800">
                <a:solidFill>
                  <a:srgbClr val="000000"/>
                </a:solidFill>
                <a:latin typeface="Segoe UI"/>
                <a:cs typeface="Segoe UI Semibold" panose="020B0702040204020203" pitchFamily="34" charset="0"/>
              </a:rPr>
              <a:t> CNCF </a:t>
            </a:r>
            <a:r>
              <a:rPr lang="en-US" sz="800">
                <a:solidFill>
                  <a:srgbClr val="000000"/>
                </a:solidFill>
                <a:latin typeface="Segoe UI"/>
                <a:cs typeface="Segoe UI Semibold" panose="020B0702040204020203" pitchFamily="34" charset="0"/>
                <a:hlinkClick r:id="rId9">
                  <a:extLst>
                    <a:ext uri="{A12FA001-AC4F-418D-AE19-62706E023703}">
                      <ahyp:hlinkClr xmlns:ahyp="http://schemas.microsoft.com/office/drawing/2018/hyperlinkcolor" val="tx"/>
                    </a:ext>
                  </a:extLst>
                </a:hlinkClick>
              </a:rPr>
              <a:t>survey</a:t>
            </a:r>
            <a:r>
              <a:rPr lang="en-US" sz="800">
                <a:solidFill>
                  <a:srgbClr val="000000"/>
                </a:solidFill>
                <a:latin typeface="Segoe UI"/>
                <a:cs typeface="Segoe UI Semibold" panose="020B0702040204020203" pitchFamily="34" charset="0"/>
              </a:rPr>
              <a:t>: </a:t>
            </a:r>
            <a:r>
              <a:rPr lang="en-US" sz="800">
                <a:solidFill>
                  <a:srgbClr val="000000"/>
                </a:solidFill>
                <a:latin typeface="Segoe UI"/>
              </a:rPr>
              <a:t>cloud-native-technologies-scaling-production-applications</a:t>
            </a:r>
          </a:p>
        </p:txBody>
      </p:sp>
    </p:spTree>
    <p:extLst>
      <p:ext uri="{BB962C8B-B14F-4D97-AF65-F5344CB8AC3E}">
        <p14:creationId xmlns:p14="http://schemas.microsoft.com/office/powerpoint/2010/main" val="199678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459BFB-B303-462B-B16A-1B3F2673DA92}"/>
              </a:ext>
            </a:extLst>
          </p:cNvPr>
          <p:cNvSpPr txBox="1">
            <a:spLocks/>
          </p:cNvSpPr>
          <p:nvPr/>
        </p:nvSpPr>
        <p:spPr>
          <a:xfrm>
            <a:off x="268907" y="673207"/>
            <a:ext cx="11654187"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50" normalizeH="0" baseline="0" noProof="0">
                <a:ln w="3175">
                  <a:noFill/>
                </a:ln>
                <a:solidFill>
                  <a:prstClr val="black"/>
                </a:solidFill>
                <a:effectLst/>
                <a:uLnTx/>
                <a:uFillTx/>
                <a:latin typeface="Calibri Light" panose="020F0302020204030204"/>
                <a:ea typeface="+mn-ea"/>
                <a:cs typeface="Segoe UI" pitchFamily="34" charset="0"/>
              </a:rPr>
              <a:t>Azure Kubernetes </a:t>
            </a:r>
            <a:r>
              <a:rPr kumimoji="0" lang="en-US" sz="3600" b="0" i="0" u="none" strike="noStrike" kern="1200" cap="none" spc="-50" normalizeH="0" baseline="0" noProof="0">
                <a:ln w="3175">
                  <a:noFill/>
                </a:ln>
                <a:solidFill>
                  <a:srgbClr val="0078D4"/>
                </a:solidFill>
                <a:effectLst/>
                <a:uLnTx/>
                <a:uFillTx/>
                <a:latin typeface="Segoe UI Semibold" panose="020B0702040204020203" pitchFamily="34" charset="0"/>
                <a:ea typeface="+mn-ea"/>
                <a:cs typeface="Segoe UI Semibold" panose="020B0702040204020203" pitchFamily="34" charset="0"/>
              </a:rPr>
              <a:t>momentum</a:t>
            </a:r>
          </a:p>
        </p:txBody>
      </p:sp>
      <p:grpSp>
        <p:nvGrpSpPr>
          <p:cNvPr id="20" name="Group 19">
            <a:extLst>
              <a:ext uri="{FF2B5EF4-FFF2-40B4-BE49-F238E27FC236}">
                <a16:creationId xmlns:a16="http://schemas.microsoft.com/office/drawing/2014/main" id="{64F84DF2-293B-4395-BC1F-859E634719F3}"/>
              </a:ext>
            </a:extLst>
          </p:cNvPr>
          <p:cNvGrpSpPr/>
          <p:nvPr/>
        </p:nvGrpSpPr>
        <p:grpSpPr>
          <a:xfrm>
            <a:off x="1474695" y="1999128"/>
            <a:ext cx="9242611" cy="3958065"/>
            <a:chOff x="1290918" y="1999128"/>
            <a:chExt cx="9242611" cy="3958065"/>
          </a:xfrm>
        </p:grpSpPr>
        <p:grpSp>
          <p:nvGrpSpPr>
            <p:cNvPr id="9" name="Group 8">
              <a:extLst>
                <a:ext uri="{FF2B5EF4-FFF2-40B4-BE49-F238E27FC236}">
                  <a16:creationId xmlns:a16="http://schemas.microsoft.com/office/drawing/2014/main" id="{D5D813AB-E429-4562-951F-7C0DA19EADAE}"/>
                </a:ext>
              </a:extLst>
            </p:cNvPr>
            <p:cNvGrpSpPr/>
            <p:nvPr/>
          </p:nvGrpSpPr>
          <p:grpSpPr>
            <a:xfrm>
              <a:off x="1524681" y="1999128"/>
              <a:ext cx="3046639" cy="3046639"/>
              <a:chOff x="1590664" y="1918445"/>
              <a:chExt cx="3046639" cy="3046639"/>
            </a:xfrm>
          </p:grpSpPr>
          <p:sp>
            <p:nvSpPr>
              <p:cNvPr id="7" name="Oval 6">
                <a:extLst>
                  <a:ext uri="{FF2B5EF4-FFF2-40B4-BE49-F238E27FC236}">
                    <a16:creationId xmlns:a16="http://schemas.microsoft.com/office/drawing/2014/main" id="{BE59F43A-7191-4B4B-B9C8-E6AABCFA056D}"/>
                  </a:ext>
                </a:extLst>
              </p:cNvPr>
              <p:cNvSpPr/>
              <p:nvPr/>
            </p:nvSpPr>
            <p:spPr bwMode="auto">
              <a:xfrm rot="16200000">
                <a:off x="1590664" y="1918445"/>
                <a:ext cx="3046639" cy="3046639"/>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Segoe UI" pitchFamily="34" charset="0"/>
                </a:endParaRPr>
              </a:p>
            </p:txBody>
          </p:sp>
          <p:sp>
            <p:nvSpPr>
              <p:cNvPr id="6" name="TextBox 5">
                <a:extLst>
                  <a:ext uri="{FF2B5EF4-FFF2-40B4-BE49-F238E27FC236}">
                    <a16:creationId xmlns:a16="http://schemas.microsoft.com/office/drawing/2014/main" id="{BCD60E0A-1B5A-4B4A-B88B-99282624B008}"/>
                  </a:ext>
                </a:extLst>
              </p:cNvPr>
              <p:cNvSpPr txBox="1"/>
              <p:nvPr/>
            </p:nvSpPr>
            <p:spPr>
              <a:xfrm>
                <a:off x="1616877" y="2510740"/>
                <a:ext cx="2994212" cy="18620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10x</a:t>
                </a:r>
              </a:p>
            </p:txBody>
          </p:sp>
        </p:grpSp>
        <p:sp>
          <p:nvSpPr>
            <p:cNvPr id="12" name="Rectangle 11">
              <a:extLst>
                <a:ext uri="{FF2B5EF4-FFF2-40B4-BE49-F238E27FC236}">
                  <a16:creationId xmlns:a16="http://schemas.microsoft.com/office/drawing/2014/main" id="{5B1B5888-6B4D-4546-8D9F-36AB4CE02248}"/>
                </a:ext>
              </a:extLst>
            </p:cNvPr>
            <p:cNvSpPr/>
            <p:nvPr/>
          </p:nvSpPr>
          <p:spPr>
            <a:xfrm>
              <a:off x="1290918" y="5249307"/>
              <a:ext cx="3514164"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Kubernetes on Azure </a:t>
              </a: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usage</a:t>
              </a:r>
              <a:r>
                <a:rPr kumimoji="0" lang="en-US" sz="2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grew 10x </a:t>
              </a:r>
            </a:p>
          </p:txBody>
        </p:sp>
        <p:grpSp>
          <p:nvGrpSpPr>
            <p:cNvPr id="11" name="Group 10">
              <a:extLst>
                <a:ext uri="{FF2B5EF4-FFF2-40B4-BE49-F238E27FC236}">
                  <a16:creationId xmlns:a16="http://schemas.microsoft.com/office/drawing/2014/main" id="{F32BA6CB-30A4-4ECD-9DE1-BA377A0C2AD1}"/>
                </a:ext>
              </a:extLst>
            </p:cNvPr>
            <p:cNvGrpSpPr/>
            <p:nvPr/>
          </p:nvGrpSpPr>
          <p:grpSpPr>
            <a:xfrm>
              <a:off x="7253128" y="1999128"/>
              <a:ext cx="3046639" cy="3046639"/>
              <a:chOff x="7291537" y="2052915"/>
              <a:chExt cx="3046639" cy="3046639"/>
            </a:xfrm>
          </p:grpSpPr>
          <p:sp>
            <p:nvSpPr>
              <p:cNvPr id="8" name="Oval 7">
                <a:extLst>
                  <a:ext uri="{FF2B5EF4-FFF2-40B4-BE49-F238E27FC236}">
                    <a16:creationId xmlns:a16="http://schemas.microsoft.com/office/drawing/2014/main" id="{210E970D-D6B9-4178-8D03-2A5F6CEE1957}"/>
                  </a:ext>
                </a:extLst>
              </p:cNvPr>
              <p:cNvSpPr/>
              <p:nvPr/>
            </p:nvSpPr>
            <p:spPr bwMode="auto">
              <a:xfrm rot="16200000">
                <a:off x="7291537" y="2052915"/>
                <a:ext cx="3046639" cy="3046639"/>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Segoe UI" pitchFamily="34" charset="0"/>
                </a:endParaRPr>
              </a:p>
            </p:txBody>
          </p:sp>
          <p:sp>
            <p:nvSpPr>
              <p:cNvPr id="10" name="TextBox 9">
                <a:extLst>
                  <a:ext uri="{FF2B5EF4-FFF2-40B4-BE49-F238E27FC236}">
                    <a16:creationId xmlns:a16="http://schemas.microsoft.com/office/drawing/2014/main" id="{E1495407-3102-48DB-8CAD-B8048D4B7FB3}"/>
                  </a:ext>
                </a:extLst>
              </p:cNvPr>
              <p:cNvSpPr txBox="1"/>
              <p:nvPr/>
            </p:nvSpPr>
            <p:spPr>
              <a:xfrm>
                <a:off x="7317750" y="2645210"/>
                <a:ext cx="2994212" cy="18620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5x</a:t>
                </a:r>
              </a:p>
            </p:txBody>
          </p:sp>
        </p:grpSp>
        <p:sp>
          <p:nvSpPr>
            <p:cNvPr id="15" name="Rectangle 14">
              <a:extLst>
                <a:ext uri="{FF2B5EF4-FFF2-40B4-BE49-F238E27FC236}">
                  <a16:creationId xmlns:a16="http://schemas.microsoft.com/office/drawing/2014/main" id="{5E5C7118-61C1-4F51-BEC6-0EBE977B7AD1}"/>
                </a:ext>
              </a:extLst>
            </p:cNvPr>
            <p:cNvSpPr/>
            <p:nvPr/>
          </p:nvSpPr>
          <p:spPr>
            <a:xfrm>
              <a:off x="7019365" y="5240342"/>
              <a:ext cx="3514164"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Kubernetes on Azure </a:t>
              </a: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customers</a:t>
              </a:r>
              <a:r>
                <a:rPr kumimoji="0" lang="en-US" sz="2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grew 5x </a:t>
              </a:r>
            </a:p>
          </p:txBody>
        </p:sp>
        <p:cxnSp>
          <p:nvCxnSpPr>
            <p:cNvPr id="18" name="Straight Connector 17">
              <a:extLst>
                <a:ext uri="{FF2B5EF4-FFF2-40B4-BE49-F238E27FC236}">
                  <a16:creationId xmlns:a16="http://schemas.microsoft.com/office/drawing/2014/main" id="{4A6E8490-9A11-49F0-8AE7-3E13C3B3E131}"/>
                </a:ext>
              </a:extLst>
            </p:cNvPr>
            <p:cNvCxnSpPr>
              <a:cxnSpLocks/>
            </p:cNvCxnSpPr>
            <p:nvPr/>
          </p:nvCxnSpPr>
          <p:spPr>
            <a:xfrm>
              <a:off x="4769717" y="3522447"/>
              <a:ext cx="2267085" cy="0"/>
            </a:xfrm>
            <a:prstGeom prst="line">
              <a:avLst/>
            </a:prstGeom>
            <a:ln w="28575" cap="rnd">
              <a:solidFill>
                <a:schemeClr val="bg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05A3B6D-D00C-4A57-BED0-803E32447609}"/>
                </a:ext>
              </a:extLst>
            </p:cNvPr>
            <p:cNvSpPr/>
            <p:nvPr/>
          </p:nvSpPr>
          <p:spPr>
            <a:xfrm>
              <a:off x="4658855" y="3101502"/>
              <a:ext cx="2506737"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Last 12 months</a:t>
              </a:r>
            </a:p>
          </p:txBody>
        </p:sp>
      </p:grpSp>
    </p:spTree>
    <p:extLst>
      <p:ext uri="{BB962C8B-B14F-4D97-AF65-F5344CB8AC3E}">
        <p14:creationId xmlns:p14="http://schemas.microsoft.com/office/powerpoint/2010/main" val="181009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Rounded Corners 92">
            <a:extLst>
              <a:ext uri="{FF2B5EF4-FFF2-40B4-BE49-F238E27FC236}">
                <a16:creationId xmlns:a16="http://schemas.microsoft.com/office/drawing/2014/main" id="{B0764D86-2027-427D-AEA4-FE1CA24E5B68}"/>
              </a:ext>
            </a:extLst>
          </p:cNvPr>
          <p:cNvSpPr/>
          <p:nvPr/>
        </p:nvSpPr>
        <p:spPr bwMode="auto">
          <a:xfrm>
            <a:off x="435118" y="1106584"/>
            <a:ext cx="1782582" cy="3306666"/>
          </a:xfrm>
          <a:prstGeom prst="roundRect">
            <a:avLst>
              <a:gd name="adj" fmla="val 3125"/>
            </a:avLst>
          </a:prstGeom>
          <a:solidFill>
            <a:srgbClr val="0078D4">
              <a:alpha val="1000"/>
            </a:srgbClr>
          </a:solidFill>
          <a:ln w="12700">
            <a:solidFill>
              <a:srgbClr val="0078D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itchFamily="34" charset="0"/>
              </a:rPr>
              <a:t>Azure is </a:t>
            </a:r>
            <a:br>
              <a:rPr kumimoji="0" lang="en-US" sz="1600" b="0" i="0" u="none" strike="noStrike" kern="1200" cap="none" spc="0" normalizeH="0" baseline="0" noProof="0">
                <a:ln>
                  <a:noFill/>
                </a:ln>
                <a:solidFill>
                  <a:srgbClr val="000000"/>
                </a:solidFill>
                <a:effectLst/>
                <a:uLnTx/>
                <a:uFillTx/>
                <a:latin typeface="Segoe UI"/>
                <a:ea typeface="+mn-ea"/>
                <a:cs typeface="Segoe UI" pitchFamily="34" charset="0"/>
              </a:rPr>
            </a:br>
            <a:r>
              <a:rPr kumimoji="0" lang="en-US" sz="1600" b="0" i="0" u="none" strike="noStrike" kern="1200" cap="none" spc="0" normalizeH="0" baseline="0" noProof="0">
                <a:ln>
                  <a:noFill/>
                </a:ln>
                <a:solidFill>
                  <a:srgbClr val="000000"/>
                </a:solidFill>
                <a:effectLst/>
                <a:uLnTx/>
                <a:uFillTx/>
                <a:latin typeface="Segoe UI"/>
                <a:ea typeface="+mn-ea"/>
                <a:cs typeface="Segoe UI" pitchFamily="34" charset="0"/>
              </a:rPr>
              <a:t>a strong platform for Open Source</a:t>
            </a:r>
          </a:p>
        </p:txBody>
      </p:sp>
      <p:sp>
        <p:nvSpPr>
          <p:cNvPr id="218" name="Freeform 7"/>
          <p:cNvSpPr>
            <a:spLocks noChangeAspect="1" noEditPoints="1"/>
          </p:cNvSpPr>
          <p:nvPr/>
        </p:nvSpPr>
        <p:spPr bwMode="auto">
          <a:xfrm>
            <a:off x="846349" y="2063729"/>
            <a:ext cx="960120" cy="811754"/>
          </a:xfrm>
          <a:custGeom>
            <a:avLst/>
            <a:gdLst>
              <a:gd name="T0" fmla="*/ 151 w 400"/>
              <a:gd name="T1" fmla="*/ 126 h 350"/>
              <a:gd name="T2" fmla="*/ 111 w 400"/>
              <a:gd name="T3" fmla="*/ 116 h 350"/>
              <a:gd name="T4" fmla="*/ 248 w 400"/>
              <a:gd name="T5" fmla="*/ 152 h 350"/>
              <a:gd name="T6" fmla="*/ 288 w 400"/>
              <a:gd name="T7" fmla="*/ 164 h 350"/>
              <a:gd name="T8" fmla="*/ 248 w 400"/>
              <a:gd name="T9" fmla="*/ 152 h 350"/>
              <a:gd name="T10" fmla="*/ 179 w 400"/>
              <a:gd name="T11" fmla="*/ 22 h 350"/>
              <a:gd name="T12" fmla="*/ 387 w 400"/>
              <a:gd name="T13" fmla="*/ 0 h 350"/>
              <a:gd name="T14" fmla="*/ 210 w 400"/>
              <a:gd name="T15" fmla="*/ 107 h 350"/>
              <a:gd name="T16" fmla="*/ 173 w 400"/>
              <a:gd name="T17" fmla="*/ 156 h 350"/>
              <a:gd name="T18" fmla="*/ 168 w 400"/>
              <a:gd name="T19" fmla="*/ 26 h 350"/>
              <a:gd name="T20" fmla="*/ 158 w 400"/>
              <a:gd name="T21" fmla="*/ 79 h 350"/>
              <a:gd name="T22" fmla="*/ 207 w 400"/>
              <a:gd name="T23" fmla="*/ 132 h 350"/>
              <a:gd name="T24" fmla="*/ 386 w 400"/>
              <a:gd name="T25" fmla="*/ 31 h 350"/>
              <a:gd name="T26" fmla="*/ 200 w 400"/>
              <a:gd name="T27" fmla="*/ 80 h 350"/>
              <a:gd name="T28" fmla="*/ 386 w 400"/>
              <a:gd name="T29" fmla="*/ 31 h 350"/>
              <a:gd name="T30" fmla="*/ 141 w 400"/>
              <a:gd name="T31" fmla="*/ 152 h 350"/>
              <a:gd name="T32" fmla="*/ 101 w 400"/>
              <a:gd name="T33" fmla="*/ 164 h 350"/>
              <a:gd name="T34" fmla="*/ 238 w 400"/>
              <a:gd name="T35" fmla="*/ 126 h 350"/>
              <a:gd name="T36" fmla="*/ 278 w 400"/>
              <a:gd name="T37" fmla="*/ 116 h 350"/>
              <a:gd name="T38" fmla="*/ 238 w 400"/>
              <a:gd name="T39" fmla="*/ 126 h 350"/>
              <a:gd name="T40" fmla="*/ 288 w 400"/>
              <a:gd name="T41" fmla="*/ 277 h 350"/>
              <a:gd name="T42" fmla="*/ 389 w 400"/>
              <a:gd name="T43" fmla="*/ 203 h 350"/>
              <a:gd name="T44" fmla="*/ 152 w 400"/>
              <a:gd name="T45" fmla="*/ 186 h 350"/>
              <a:gd name="T46" fmla="*/ 167 w 400"/>
              <a:gd name="T47" fmla="*/ 277 h 350"/>
              <a:gd name="T48" fmla="*/ 151 w 400"/>
              <a:gd name="T49" fmla="*/ 254 h 350"/>
              <a:gd name="T50" fmla="*/ 118 w 400"/>
              <a:gd name="T51" fmla="*/ 203 h 350"/>
              <a:gd name="T52" fmla="*/ 107 w 400"/>
              <a:gd name="T53" fmla="*/ 231 h 350"/>
              <a:gd name="T54" fmla="*/ 15 w 400"/>
              <a:gd name="T55" fmla="*/ 203 h 350"/>
              <a:gd name="T56" fmla="*/ 197 w 400"/>
              <a:gd name="T57" fmla="*/ 339 h 350"/>
              <a:gd name="T58" fmla="*/ 228 w 400"/>
              <a:gd name="T59" fmla="*/ 322 h 350"/>
              <a:gd name="T60" fmla="*/ 180 w 400"/>
              <a:gd name="T61" fmla="*/ 288 h 350"/>
              <a:gd name="T62" fmla="*/ 141 w 400"/>
              <a:gd name="T63" fmla="*/ 339 h 350"/>
              <a:gd name="T64" fmla="*/ 228 w 400"/>
              <a:gd name="T65" fmla="*/ 310 h 350"/>
              <a:gd name="T66" fmla="*/ 316 w 400"/>
              <a:gd name="T67" fmla="*/ 339 h 350"/>
              <a:gd name="T68" fmla="*/ 276 w 400"/>
              <a:gd name="T69" fmla="*/ 288 h 350"/>
              <a:gd name="T70" fmla="*/ 288 w 400"/>
              <a:gd name="T71" fmla="*/ 288 h 350"/>
              <a:gd name="T72" fmla="*/ 327 w 400"/>
              <a:gd name="T73" fmla="*/ 319 h 350"/>
              <a:gd name="T74" fmla="*/ 130 w 400"/>
              <a:gd name="T75" fmla="*/ 350 h 350"/>
              <a:gd name="T76" fmla="*/ 135 w 400"/>
              <a:gd name="T77" fmla="*/ 319 h 350"/>
              <a:gd name="T78" fmla="*/ 158 w 400"/>
              <a:gd name="T79" fmla="*/ 288 h 350"/>
              <a:gd name="T80" fmla="*/ 135 w 400"/>
              <a:gd name="T81" fmla="*/ 265 h 350"/>
              <a:gd name="T82" fmla="*/ 0 w 400"/>
              <a:gd name="T83" fmla="*/ 199 h 350"/>
              <a:gd name="T84" fmla="*/ 141 w 400"/>
              <a:gd name="T85" fmla="*/ 192 h 350"/>
              <a:gd name="T86" fmla="*/ 400 w 400"/>
              <a:gd name="T87" fmla="*/ 175 h 350"/>
              <a:gd name="T88" fmla="*/ 372 w 400"/>
              <a:gd name="T89" fmla="*/ 215 h 350"/>
              <a:gd name="T90" fmla="*/ 288 w 400"/>
              <a:gd name="T91" fmla="*/ 288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 h="350">
                <a:moveTo>
                  <a:pt x="117" y="107"/>
                </a:moveTo>
                <a:cubicBezTo>
                  <a:pt x="151" y="126"/>
                  <a:pt x="151" y="126"/>
                  <a:pt x="151" y="126"/>
                </a:cubicBezTo>
                <a:cubicBezTo>
                  <a:pt x="145" y="136"/>
                  <a:pt x="145" y="136"/>
                  <a:pt x="145" y="136"/>
                </a:cubicBezTo>
                <a:cubicBezTo>
                  <a:pt x="111" y="116"/>
                  <a:pt x="111" y="116"/>
                  <a:pt x="111" y="116"/>
                </a:cubicBezTo>
                <a:lnTo>
                  <a:pt x="117" y="107"/>
                </a:lnTo>
                <a:close/>
                <a:moveTo>
                  <a:pt x="248" y="152"/>
                </a:moveTo>
                <a:cubicBezTo>
                  <a:pt x="288" y="152"/>
                  <a:pt x="288" y="152"/>
                  <a:pt x="288" y="152"/>
                </a:cubicBezTo>
                <a:cubicBezTo>
                  <a:pt x="288" y="164"/>
                  <a:pt x="288" y="164"/>
                  <a:pt x="288" y="164"/>
                </a:cubicBezTo>
                <a:cubicBezTo>
                  <a:pt x="248" y="164"/>
                  <a:pt x="248" y="164"/>
                  <a:pt x="248" y="164"/>
                </a:cubicBezTo>
                <a:lnTo>
                  <a:pt x="248" y="152"/>
                </a:lnTo>
                <a:close/>
                <a:moveTo>
                  <a:pt x="168" y="26"/>
                </a:moveTo>
                <a:cubicBezTo>
                  <a:pt x="179" y="22"/>
                  <a:pt x="179" y="22"/>
                  <a:pt x="179" y="22"/>
                </a:cubicBezTo>
                <a:cubicBezTo>
                  <a:pt x="196" y="70"/>
                  <a:pt x="196" y="70"/>
                  <a:pt x="196" y="70"/>
                </a:cubicBezTo>
                <a:cubicBezTo>
                  <a:pt x="387" y="0"/>
                  <a:pt x="387" y="0"/>
                  <a:pt x="387" y="0"/>
                </a:cubicBezTo>
                <a:cubicBezTo>
                  <a:pt x="400" y="37"/>
                  <a:pt x="400" y="37"/>
                  <a:pt x="400" y="37"/>
                </a:cubicBezTo>
                <a:cubicBezTo>
                  <a:pt x="210" y="107"/>
                  <a:pt x="210" y="107"/>
                  <a:pt x="210" y="107"/>
                </a:cubicBezTo>
                <a:cubicBezTo>
                  <a:pt x="221" y="139"/>
                  <a:pt x="221" y="139"/>
                  <a:pt x="221" y="139"/>
                </a:cubicBezTo>
                <a:cubicBezTo>
                  <a:pt x="173" y="156"/>
                  <a:pt x="173" y="156"/>
                  <a:pt x="173" y="156"/>
                </a:cubicBezTo>
                <a:cubicBezTo>
                  <a:pt x="145" y="79"/>
                  <a:pt x="145" y="79"/>
                  <a:pt x="145" y="79"/>
                </a:cubicBezTo>
                <a:lnTo>
                  <a:pt x="168" y="26"/>
                </a:lnTo>
                <a:close/>
                <a:moveTo>
                  <a:pt x="174" y="41"/>
                </a:moveTo>
                <a:cubicBezTo>
                  <a:pt x="158" y="79"/>
                  <a:pt x="158" y="79"/>
                  <a:pt x="158" y="79"/>
                </a:cubicBezTo>
                <a:cubicBezTo>
                  <a:pt x="180" y="141"/>
                  <a:pt x="180" y="141"/>
                  <a:pt x="180" y="141"/>
                </a:cubicBezTo>
                <a:cubicBezTo>
                  <a:pt x="207" y="132"/>
                  <a:pt x="207" y="132"/>
                  <a:pt x="207" y="132"/>
                </a:cubicBezTo>
                <a:lnTo>
                  <a:pt x="174" y="41"/>
                </a:lnTo>
                <a:close/>
                <a:moveTo>
                  <a:pt x="386" y="31"/>
                </a:moveTo>
                <a:cubicBezTo>
                  <a:pt x="380" y="15"/>
                  <a:pt x="380" y="15"/>
                  <a:pt x="380" y="15"/>
                </a:cubicBezTo>
                <a:cubicBezTo>
                  <a:pt x="200" y="80"/>
                  <a:pt x="200" y="80"/>
                  <a:pt x="200" y="80"/>
                </a:cubicBezTo>
                <a:cubicBezTo>
                  <a:pt x="206" y="96"/>
                  <a:pt x="206" y="96"/>
                  <a:pt x="206" y="96"/>
                </a:cubicBezTo>
                <a:lnTo>
                  <a:pt x="386" y="31"/>
                </a:lnTo>
                <a:close/>
                <a:moveTo>
                  <a:pt x="101" y="152"/>
                </a:moveTo>
                <a:cubicBezTo>
                  <a:pt x="141" y="152"/>
                  <a:pt x="141" y="152"/>
                  <a:pt x="141" y="152"/>
                </a:cubicBezTo>
                <a:cubicBezTo>
                  <a:pt x="141" y="164"/>
                  <a:pt x="141" y="164"/>
                  <a:pt x="141" y="164"/>
                </a:cubicBezTo>
                <a:cubicBezTo>
                  <a:pt x="101" y="164"/>
                  <a:pt x="101" y="164"/>
                  <a:pt x="101" y="164"/>
                </a:cubicBezTo>
                <a:lnTo>
                  <a:pt x="101" y="152"/>
                </a:lnTo>
                <a:close/>
                <a:moveTo>
                  <a:pt x="238" y="126"/>
                </a:moveTo>
                <a:cubicBezTo>
                  <a:pt x="272" y="107"/>
                  <a:pt x="272" y="107"/>
                  <a:pt x="272" y="107"/>
                </a:cubicBezTo>
                <a:cubicBezTo>
                  <a:pt x="278" y="116"/>
                  <a:pt x="278" y="116"/>
                  <a:pt x="278" y="116"/>
                </a:cubicBezTo>
                <a:cubicBezTo>
                  <a:pt x="244" y="136"/>
                  <a:pt x="244" y="136"/>
                  <a:pt x="244" y="136"/>
                </a:cubicBezTo>
                <a:lnTo>
                  <a:pt x="238" y="126"/>
                </a:lnTo>
                <a:close/>
                <a:moveTo>
                  <a:pt x="167" y="277"/>
                </a:moveTo>
                <a:cubicBezTo>
                  <a:pt x="288" y="277"/>
                  <a:pt x="288" y="277"/>
                  <a:pt x="288" y="277"/>
                </a:cubicBezTo>
                <a:cubicBezTo>
                  <a:pt x="294" y="235"/>
                  <a:pt x="329" y="203"/>
                  <a:pt x="372" y="203"/>
                </a:cubicBezTo>
                <a:cubicBezTo>
                  <a:pt x="389" y="203"/>
                  <a:pt x="389" y="203"/>
                  <a:pt x="389" y="203"/>
                </a:cubicBezTo>
                <a:cubicBezTo>
                  <a:pt x="389" y="186"/>
                  <a:pt x="389" y="186"/>
                  <a:pt x="389" y="186"/>
                </a:cubicBezTo>
                <a:cubicBezTo>
                  <a:pt x="152" y="186"/>
                  <a:pt x="152" y="186"/>
                  <a:pt x="152" y="186"/>
                </a:cubicBezTo>
                <a:cubicBezTo>
                  <a:pt x="152" y="203"/>
                  <a:pt x="152" y="203"/>
                  <a:pt x="152" y="203"/>
                </a:cubicBezTo>
                <a:lnTo>
                  <a:pt x="167" y="277"/>
                </a:lnTo>
                <a:close/>
                <a:moveTo>
                  <a:pt x="135" y="254"/>
                </a:moveTo>
                <a:cubicBezTo>
                  <a:pt x="151" y="254"/>
                  <a:pt x="151" y="254"/>
                  <a:pt x="151" y="254"/>
                </a:cubicBezTo>
                <a:cubicBezTo>
                  <a:pt x="141" y="204"/>
                  <a:pt x="141" y="204"/>
                  <a:pt x="141" y="204"/>
                </a:cubicBezTo>
                <a:cubicBezTo>
                  <a:pt x="118" y="203"/>
                  <a:pt x="118" y="203"/>
                  <a:pt x="118" y="203"/>
                </a:cubicBezTo>
                <a:cubicBezTo>
                  <a:pt x="118" y="231"/>
                  <a:pt x="118" y="231"/>
                  <a:pt x="118" y="231"/>
                </a:cubicBezTo>
                <a:cubicBezTo>
                  <a:pt x="107" y="231"/>
                  <a:pt x="107" y="231"/>
                  <a:pt x="107" y="231"/>
                </a:cubicBezTo>
                <a:cubicBezTo>
                  <a:pt x="107" y="203"/>
                  <a:pt x="107" y="203"/>
                  <a:pt x="107" y="203"/>
                </a:cubicBezTo>
                <a:cubicBezTo>
                  <a:pt x="15" y="203"/>
                  <a:pt x="15" y="203"/>
                  <a:pt x="15" y="203"/>
                </a:cubicBezTo>
                <a:cubicBezTo>
                  <a:pt x="36" y="235"/>
                  <a:pt x="75" y="252"/>
                  <a:pt x="135" y="254"/>
                </a:cubicBezTo>
                <a:close/>
                <a:moveTo>
                  <a:pt x="197" y="339"/>
                </a:moveTo>
                <a:cubicBezTo>
                  <a:pt x="259" y="339"/>
                  <a:pt x="259" y="339"/>
                  <a:pt x="259" y="339"/>
                </a:cubicBezTo>
                <a:cubicBezTo>
                  <a:pt x="253" y="328"/>
                  <a:pt x="241" y="322"/>
                  <a:pt x="228" y="322"/>
                </a:cubicBezTo>
                <a:cubicBezTo>
                  <a:pt x="215" y="322"/>
                  <a:pt x="204" y="328"/>
                  <a:pt x="197" y="339"/>
                </a:cubicBezTo>
                <a:close/>
                <a:moveTo>
                  <a:pt x="180" y="288"/>
                </a:moveTo>
                <a:cubicBezTo>
                  <a:pt x="179" y="310"/>
                  <a:pt x="162" y="327"/>
                  <a:pt x="141" y="330"/>
                </a:cubicBezTo>
                <a:cubicBezTo>
                  <a:pt x="141" y="339"/>
                  <a:pt x="141" y="339"/>
                  <a:pt x="141" y="339"/>
                </a:cubicBezTo>
                <a:cubicBezTo>
                  <a:pt x="185" y="339"/>
                  <a:pt x="185" y="339"/>
                  <a:pt x="185" y="339"/>
                </a:cubicBezTo>
                <a:cubicBezTo>
                  <a:pt x="192" y="322"/>
                  <a:pt x="209" y="310"/>
                  <a:pt x="228" y="310"/>
                </a:cubicBezTo>
                <a:cubicBezTo>
                  <a:pt x="248" y="310"/>
                  <a:pt x="265" y="322"/>
                  <a:pt x="272" y="339"/>
                </a:cubicBezTo>
                <a:cubicBezTo>
                  <a:pt x="316" y="339"/>
                  <a:pt x="316" y="339"/>
                  <a:pt x="316" y="339"/>
                </a:cubicBezTo>
                <a:cubicBezTo>
                  <a:pt x="316" y="330"/>
                  <a:pt x="316" y="330"/>
                  <a:pt x="316" y="330"/>
                </a:cubicBezTo>
                <a:cubicBezTo>
                  <a:pt x="294" y="327"/>
                  <a:pt x="278" y="310"/>
                  <a:pt x="276" y="288"/>
                </a:cubicBezTo>
                <a:lnTo>
                  <a:pt x="180" y="288"/>
                </a:lnTo>
                <a:close/>
                <a:moveTo>
                  <a:pt x="288" y="288"/>
                </a:moveTo>
                <a:cubicBezTo>
                  <a:pt x="289" y="305"/>
                  <a:pt x="304" y="319"/>
                  <a:pt x="321" y="319"/>
                </a:cubicBezTo>
                <a:cubicBezTo>
                  <a:pt x="327" y="319"/>
                  <a:pt x="327" y="319"/>
                  <a:pt x="327" y="319"/>
                </a:cubicBezTo>
                <a:cubicBezTo>
                  <a:pt x="327" y="350"/>
                  <a:pt x="327" y="350"/>
                  <a:pt x="327" y="350"/>
                </a:cubicBezTo>
                <a:cubicBezTo>
                  <a:pt x="130" y="350"/>
                  <a:pt x="130" y="350"/>
                  <a:pt x="130" y="350"/>
                </a:cubicBezTo>
                <a:cubicBezTo>
                  <a:pt x="130" y="319"/>
                  <a:pt x="130" y="319"/>
                  <a:pt x="130" y="319"/>
                </a:cubicBezTo>
                <a:cubicBezTo>
                  <a:pt x="135" y="319"/>
                  <a:pt x="135" y="319"/>
                  <a:pt x="135" y="319"/>
                </a:cubicBezTo>
                <a:cubicBezTo>
                  <a:pt x="153" y="319"/>
                  <a:pt x="168" y="305"/>
                  <a:pt x="169" y="288"/>
                </a:cubicBezTo>
                <a:cubicBezTo>
                  <a:pt x="158" y="288"/>
                  <a:pt x="158" y="288"/>
                  <a:pt x="158" y="288"/>
                </a:cubicBezTo>
                <a:cubicBezTo>
                  <a:pt x="153" y="265"/>
                  <a:pt x="153" y="265"/>
                  <a:pt x="153" y="265"/>
                </a:cubicBezTo>
                <a:cubicBezTo>
                  <a:pt x="135" y="265"/>
                  <a:pt x="135" y="265"/>
                  <a:pt x="135" y="265"/>
                </a:cubicBezTo>
                <a:cubicBezTo>
                  <a:pt x="66" y="263"/>
                  <a:pt x="22" y="242"/>
                  <a:pt x="1" y="200"/>
                </a:cubicBezTo>
                <a:cubicBezTo>
                  <a:pt x="0" y="199"/>
                  <a:pt x="0" y="199"/>
                  <a:pt x="0" y="199"/>
                </a:cubicBezTo>
                <a:cubicBezTo>
                  <a:pt x="0" y="192"/>
                  <a:pt x="0" y="192"/>
                  <a:pt x="0" y="192"/>
                </a:cubicBezTo>
                <a:cubicBezTo>
                  <a:pt x="141" y="192"/>
                  <a:pt x="141" y="192"/>
                  <a:pt x="141" y="192"/>
                </a:cubicBezTo>
                <a:cubicBezTo>
                  <a:pt x="141" y="175"/>
                  <a:pt x="141" y="175"/>
                  <a:pt x="141" y="175"/>
                </a:cubicBezTo>
                <a:cubicBezTo>
                  <a:pt x="400" y="175"/>
                  <a:pt x="400" y="175"/>
                  <a:pt x="400" y="175"/>
                </a:cubicBezTo>
                <a:cubicBezTo>
                  <a:pt x="400" y="215"/>
                  <a:pt x="400" y="215"/>
                  <a:pt x="400" y="215"/>
                </a:cubicBezTo>
                <a:cubicBezTo>
                  <a:pt x="372" y="215"/>
                  <a:pt x="372" y="215"/>
                  <a:pt x="372" y="215"/>
                </a:cubicBezTo>
                <a:cubicBezTo>
                  <a:pt x="332" y="215"/>
                  <a:pt x="299" y="247"/>
                  <a:pt x="299" y="288"/>
                </a:cubicBezTo>
                <a:lnTo>
                  <a:pt x="288" y="288"/>
                </a:lnTo>
                <a:close/>
              </a:path>
            </a:pathLst>
          </a:custGeom>
          <a:solidFill>
            <a:srgbClr val="000000"/>
          </a:solidFill>
          <a:ln w="12700">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28" tIns="45663" rIns="91328" bIns="45663" numCol="1" anchor="t" anchorCtr="0" compatLnSpc="1">
            <a:prstTxWarp prst="textNoShape">
              <a:avLst/>
            </a:prstTxWarp>
          </a:bodyPr>
          <a:lstStyle/>
          <a:p>
            <a:pPr marL="0" marR="0" lvl="0" indent="0" algn="l" defTabSz="45655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33333"/>
              </a:solidFill>
              <a:effectLst/>
              <a:uLnTx/>
              <a:uFillTx/>
              <a:latin typeface="Segoe UI Semilight"/>
              <a:ea typeface="+mn-ea"/>
              <a:cs typeface="+mn-cs"/>
            </a:endParaRPr>
          </a:p>
        </p:txBody>
      </p:sp>
      <p:sp>
        <p:nvSpPr>
          <p:cNvPr id="2" name="Rectangle 1"/>
          <p:cNvSpPr/>
          <p:nvPr/>
        </p:nvSpPr>
        <p:spPr>
          <a:xfrm>
            <a:off x="378853" y="6422823"/>
            <a:ext cx="11127748" cy="369332"/>
          </a:xfrm>
          <a:prstGeom prst="rect">
            <a:avLst/>
          </a:prstGeom>
        </p:spPr>
        <p:txBody>
          <a:bodyPr wrap="square">
            <a:spAutoFit/>
          </a:bodyPr>
          <a:lstStyle/>
          <a:p>
            <a:pPr marL="0" marR="0" lvl="0" indent="0" algn="ctr" defTabSz="914192"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“Microsoft Joins Cloud Native Computing Foundation as Platinum Member”</a:t>
            </a:r>
          </a:p>
        </p:txBody>
      </p:sp>
      <p:sp>
        <p:nvSpPr>
          <p:cNvPr id="95" name="Rectangle: Rounded Corners 94">
            <a:extLst>
              <a:ext uri="{FF2B5EF4-FFF2-40B4-BE49-F238E27FC236}">
                <a16:creationId xmlns:a16="http://schemas.microsoft.com/office/drawing/2014/main" id="{F98F24A8-1DE2-435C-8CE9-4E512652D847}"/>
              </a:ext>
            </a:extLst>
          </p:cNvPr>
          <p:cNvSpPr/>
          <p:nvPr/>
        </p:nvSpPr>
        <p:spPr bwMode="auto">
          <a:xfrm>
            <a:off x="2374268" y="1106584"/>
            <a:ext cx="1782582" cy="3306666"/>
          </a:xfrm>
          <a:prstGeom prst="roundRect">
            <a:avLst>
              <a:gd name="adj" fmla="val 3125"/>
            </a:avLst>
          </a:prstGeom>
          <a:solidFill>
            <a:srgbClr val="0078D4">
              <a:alpha val="1000"/>
            </a:srgbClr>
          </a:solidFill>
          <a:ln w="12700">
            <a:solidFill>
              <a:srgbClr val="0078D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itchFamily="34" charset="0"/>
              </a:rPr>
              <a:t>Linux VMs are growing at ~2 times Windows VMs today</a:t>
            </a:r>
          </a:p>
        </p:txBody>
      </p:sp>
      <p:sp>
        <p:nvSpPr>
          <p:cNvPr id="96" name="Rectangle: Rounded Corners 95">
            <a:extLst>
              <a:ext uri="{FF2B5EF4-FFF2-40B4-BE49-F238E27FC236}">
                <a16:creationId xmlns:a16="http://schemas.microsoft.com/office/drawing/2014/main" id="{958751DE-5CE3-4591-ABCF-45F0249BACFE}"/>
              </a:ext>
            </a:extLst>
          </p:cNvPr>
          <p:cNvSpPr/>
          <p:nvPr/>
        </p:nvSpPr>
        <p:spPr bwMode="auto">
          <a:xfrm>
            <a:off x="4313418" y="1106584"/>
            <a:ext cx="1782582" cy="3306666"/>
          </a:xfrm>
          <a:prstGeom prst="roundRect">
            <a:avLst>
              <a:gd name="adj" fmla="val 3125"/>
            </a:avLst>
          </a:prstGeom>
          <a:solidFill>
            <a:srgbClr val="0078D4">
              <a:alpha val="1000"/>
            </a:srgbClr>
          </a:solidFill>
          <a:ln w="12700">
            <a:solidFill>
              <a:srgbClr val="0078D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itchFamily="34" charset="0"/>
              </a:rPr>
              <a:t>Microsoft announced GitHub acquisition</a:t>
            </a:r>
          </a:p>
        </p:txBody>
      </p:sp>
      <p:sp>
        <p:nvSpPr>
          <p:cNvPr id="97" name="Rectangle: Rounded Corners 96">
            <a:extLst>
              <a:ext uri="{FF2B5EF4-FFF2-40B4-BE49-F238E27FC236}">
                <a16:creationId xmlns:a16="http://schemas.microsoft.com/office/drawing/2014/main" id="{87258775-8648-4D39-9C1D-915DF4E9DEAB}"/>
              </a:ext>
            </a:extLst>
          </p:cNvPr>
          <p:cNvSpPr/>
          <p:nvPr/>
        </p:nvSpPr>
        <p:spPr bwMode="auto">
          <a:xfrm>
            <a:off x="6252568" y="1106584"/>
            <a:ext cx="1782582" cy="3306666"/>
          </a:xfrm>
          <a:prstGeom prst="roundRect">
            <a:avLst>
              <a:gd name="adj" fmla="val 3125"/>
            </a:avLst>
          </a:prstGeom>
          <a:solidFill>
            <a:srgbClr val="0078D4">
              <a:alpha val="1000"/>
            </a:srgbClr>
          </a:solidFill>
          <a:ln w="12700">
            <a:solidFill>
              <a:srgbClr val="0078D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itchFamily="34" charset="0"/>
              </a:rPr>
              <a:t>1 in 3 VMs on Azure are Linux</a:t>
            </a:r>
          </a:p>
        </p:txBody>
      </p:sp>
      <p:sp>
        <p:nvSpPr>
          <p:cNvPr id="98" name="Rectangle: Rounded Corners 97">
            <a:extLst>
              <a:ext uri="{FF2B5EF4-FFF2-40B4-BE49-F238E27FC236}">
                <a16:creationId xmlns:a16="http://schemas.microsoft.com/office/drawing/2014/main" id="{D7204C94-EA65-42FD-A661-8D8ADA460A5A}"/>
              </a:ext>
            </a:extLst>
          </p:cNvPr>
          <p:cNvSpPr/>
          <p:nvPr/>
        </p:nvSpPr>
        <p:spPr bwMode="auto">
          <a:xfrm>
            <a:off x="8191718" y="1106584"/>
            <a:ext cx="1782582" cy="3306666"/>
          </a:xfrm>
          <a:prstGeom prst="roundRect">
            <a:avLst>
              <a:gd name="adj" fmla="val 3125"/>
            </a:avLst>
          </a:prstGeom>
          <a:solidFill>
            <a:srgbClr val="0078D4">
              <a:alpha val="1000"/>
            </a:srgbClr>
          </a:solidFill>
          <a:ln w="12700">
            <a:solidFill>
              <a:srgbClr val="0078D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itchFamily="34" charset="0"/>
              </a:rPr>
              <a:t>~60% of 3rd party Azure Marketplace images are open source</a:t>
            </a:r>
          </a:p>
        </p:txBody>
      </p:sp>
      <p:sp>
        <p:nvSpPr>
          <p:cNvPr id="99" name="Rectangle: Rounded Corners 98">
            <a:extLst>
              <a:ext uri="{FF2B5EF4-FFF2-40B4-BE49-F238E27FC236}">
                <a16:creationId xmlns:a16="http://schemas.microsoft.com/office/drawing/2014/main" id="{9CD15E06-96C6-4925-850D-A55BC5EFE00D}"/>
              </a:ext>
            </a:extLst>
          </p:cNvPr>
          <p:cNvSpPr/>
          <p:nvPr/>
        </p:nvSpPr>
        <p:spPr bwMode="auto">
          <a:xfrm>
            <a:off x="10130870" y="1106584"/>
            <a:ext cx="1782582" cy="3306666"/>
          </a:xfrm>
          <a:prstGeom prst="roundRect">
            <a:avLst>
              <a:gd name="adj" fmla="val 3125"/>
            </a:avLst>
          </a:prstGeom>
          <a:solidFill>
            <a:srgbClr val="0078D4">
              <a:alpha val="1000"/>
            </a:srgbClr>
          </a:solidFill>
          <a:ln w="12700">
            <a:solidFill>
              <a:srgbClr val="0078D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itchFamily="34" charset="0"/>
              </a:rPr>
              <a:t>Partnerships</a:t>
            </a:r>
          </a:p>
        </p:txBody>
      </p:sp>
      <p:pic>
        <p:nvPicPr>
          <p:cNvPr id="106" name="Picture 105">
            <a:extLst>
              <a:ext uri="{FF2B5EF4-FFF2-40B4-BE49-F238E27FC236}">
                <a16:creationId xmlns:a16="http://schemas.microsoft.com/office/drawing/2014/main" id="{CF9A96D8-A539-4385-A135-715711635CD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440060" y="3279049"/>
            <a:ext cx="1164202" cy="374417"/>
          </a:xfrm>
          <a:prstGeom prst="rect">
            <a:avLst/>
          </a:prstGeom>
        </p:spPr>
      </p:pic>
      <p:pic>
        <p:nvPicPr>
          <p:cNvPr id="107" name="Picture 3">
            <a:extLst>
              <a:ext uri="{FF2B5EF4-FFF2-40B4-BE49-F238E27FC236}">
                <a16:creationId xmlns:a16="http://schemas.microsoft.com/office/drawing/2014/main" id="{3243FB67-0C88-47E7-A35A-0A1ADADCFA19}"/>
              </a:ext>
            </a:extLst>
          </p:cNvPr>
          <p:cNvPicPr>
            <a:picLocks noChangeAspect="1"/>
          </p:cNvPicPr>
          <p:nvPr/>
        </p:nvPicPr>
        <p:blipFill>
          <a:blip r:embed="rId4" cstate="print">
            <a:extLst>
              <a:ext uri="{28A0092B-C50C-407E-A947-70E740481C1C}">
                <a14:useLocalDpi xmlns:a14="http://schemas.microsoft.com/office/drawing/2010/main"/>
              </a:ext>
            </a:extLst>
          </a:blip>
          <a:stretch/>
        </p:blipFill>
        <p:spPr>
          <a:xfrm>
            <a:off x="10537721" y="1440848"/>
            <a:ext cx="968880" cy="341370"/>
          </a:xfrm>
          <a:prstGeom prst="rect">
            <a:avLst/>
          </a:prstGeom>
          <a:ln>
            <a:noFill/>
          </a:ln>
        </p:spPr>
      </p:pic>
      <p:grpSp>
        <p:nvGrpSpPr>
          <p:cNvPr id="9" name="Group 8">
            <a:extLst>
              <a:ext uri="{FF2B5EF4-FFF2-40B4-BE49-F238E27FC236}">
                <a16:creationId xmlns:a16="http://schemas.microsoft.com/office/drawing/2014/main" id="{DA4102D4-962B-432E-A77E-BB5E9A34197D}"/>
              </a:ext>
            </a:extLst>
          </p:cNvPr>
          <p:cNvGrpSpPr/>
          <p:nvPr/>
        </p:nvGrpSpPr>
        <p:grpSpPr>
          <a:xfrm>
            <a:off x="10481910" y="2314128"/>
            <a:ext cx="1080502" cy="491198"/>
            <a:chOff x="10567891" y="3392038"/>
            <a:chExt cx="1333632" cy="606272"/>
          </a:xfrm>
        </p:grpSpPr>
        <p:pic>
          <p:nvPicPr>
            <p:cNvPr id="112" name="Picture 111" descr="Docker : ฉบับปูพื้น – Jaynarol Blog">
              <a:extLst>
                <a:ext uri="{FF2B5EF4-FFF2-40B4-BE49-F238E27FC236}">
                  <a16:creationId xmlns:a16="http://schemas.microsoft.com/office/drawing/2014/main" id="{390D8FBF-0023-4DEF-A333-1C98AF83B5BD}"/>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567891" y="3392038"/>
              <a:ext cx="679547" cy="606272"/>
            </a:xfrm>
            <a:prstGeom prst="rect">
              <a:avLst/>
            </a:prstGeom>
          </p:spPr>
        </p:pic>
        <p:pic>
          <p:nvPicPr>
            <p:cNvPr id="114" name="Graphic 6">
              <a:extLst>
                <a:ext uri="{FF2B5EF4-FFF2-40B4-BE49-F238E27FC236}">
                  <a16:creationId xmlns:a16="http://schemas.microsoft.com/office/drawing/2014/main" id="{4BC6096F-52A2-4651-B8D9-0BAC616EA3C3}"/>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1305363" y="3397094"/>
              <a:ext cx="596160" cy="596160"/>
            </a:xfrm>
            <a:prstGeom prst="rect">
              <a:avLst/>
            </a:prstGeom>
          </p:spPr>
        </p:pic>
      </p:grpSp>
      <p:pic>
        <p:nvPicPr>
          <p:cNvPr id="115" name="Picture 2" descr="http://info.clearpathsg.com/hs-fs/hub/154661/file-34316289-png/images/pivotal-logo1-resized-600.png">
            <a:extLst>
              <a:ext uri="{FF2B5EF4-FFF2-40B4-BE49-F238E27FC236}">
                <a16:creationId xmlns:a16="http://schemas.microsoft.com/office/drawing/2014/main" id="{38D12325-7E34-4D11-A74B-C33CA7DD16C8}"/>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10588102" y="2920130"/>
            <a:ext cx="868118" cy="19966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EE2351D-C9E7-4122-8D66-2C1575C3ACE8}"/>
              </a:ext>
            </a:extLst>
          </p:cNvPr>
          <p:cNvGrpSpPr/>
          <p:nvPr/>
        </p:nvGrpSpPr>
        <p:grpSpPr>
          <a:xfrm>
            <a:off x="10510449" y="1801771"/>
            <a:ext cx="1023425" cy="492804"/>
            <a:chOff x="10594584" y="2445820"/>
            <a:chExt cx="1263184" cy="608254"/>
          </a:xfrm>
        </p:grpSpPr>
        <p:pic>
          <p:nvPicPr>
            <p:cNvPr id="113" name="Picture 2">
              <a:extLst>
                <a:ext uri="{FF2B5EF4-FFF2-40B4-BE49-F238E27FC236}">
                  <a16:creationId xmlns:a16="http://schemas.microsoft.com/office/drawing/2014/main" id="{06249C05-C809-4712-9261-68EA8E48456C}"/>
                </a:ext>
              </a:extLst>
            </p:cNvPr>
            <p:cNvPicPr>
              <a:picLocks noChangeAspect="1" noChangeArrowheads="1"/>
            </p:cNvPicPr>
            <p:nvPr/>
          </p:nvPicPr>
          <p:blipFill>
            <a:blip r:embed="rId9" cstate="print">
              <a:biLevel thresh="75000"/>
              <a:extLst>
                <a:ext uri="{28A0092B-C50C-407E-A947-70E740481C1C}">
                  <a14:useLocalDpi xmlns:a14="http://schemas.microsoft.com/office/drawing/2010/main"/>
                </a:ext>
              </a:extLst>
            </a:blip>
            <a:stretch>
              <a:fillRect/>
            </a:stretch>
          </p:blipFill>
          <p:spPr bwMode="auto">
            <a:xfrm>
              <a:off x="11249514" y="2445820"/>
              <a:ext cx="608254" cy="608254"/>
            </a:xfrm>
            <a:prstGeom prst="rect">
              <a:avLst/>
            </a:prstGeom>
            <a:extLst>
              <a:ext uri="{909E8E84-426E-40dd-AFC4-6F175D3DCCD1}">
                <a14:hiddenFill xmlns:a14="http://schemas.microsoft.com/office/drawing/2010/main" xmlns="">
                  <a:solidFill>
                    <a:srgbClr val="FFFFFF"/>
                  </a:solidFill>
                </a14:hiddenFill>
              </a:ext>
            </a:extLst>
          </p:spPr>
        </p:pic>
        <p:pic>
          <p:nvPicPr>
            <p:cNvPr id="116" name="Picture 115">
              <a:extLst>
                <a:ext uri="{FF2B5EF4-FFF2-40B4-BE49-F238E27FC236}">
                  <a16:creationId xmlns:a16="http://schemas.microsoft.com/office/drawing/2014/main" id="{F9891FA6-5C19-41FC-B5D4-70449C44B967}"/>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594584" y="2578711"/>
              <a:ext cx="562782" cy="342473"/>
            </a:xfrm>
            <a:prstGeom prst="rect">
              <a:avLst/>
            </a:prstGeom>
          </p:spPr>
        </p:pic>
      </p:grpSp>
      <p:grpSp>
        <p:nvGrpSpPr>
          <p:cNvPr id="117" name="Group 116">
            <a:extLst>
              <a:ext uri="{FF2B5EF4-FFF2-40B4-BE49-F238E27FC236}">
                <a16:creationId xmlns:a16="http://schemas.microsoft.com/office/drawing/2014/main" id="{F49B78A3-CD8C-47A4-BB05-9033606726C3}"/>
              </a:ext>
            </a:extLst>
          </p:cNvPr>
          <p:cNvGrpSpPr>
            <a:grpSpLocks noChangeAspect="1"/>
          </p:cNvGrpSpPr>
          <p:nvPr/>
        </p:nvGrpSpPr>
        <p:grpSpPr>
          <a:xfrm>
            <a:off x="8602949" y="2190360"/>
            <a:ext cx="960120" cy="558492"/>
            <a:chOff x="10484128" y="4941888"/>
            <a:chExt cx="666750" cy="447675"/>
          </a:xfrm>
        </p:grpSpPr>
        <p:sp>
          <p:nvSpPr>
            <p:cNvPr id="118" name="Freeform 47">
              <a:extLst>
                <a:ext uri="{FF2B5EF4-FFF2-40B4-BE49-F238E27FC236}">
                  <a16:creationId xmlns:a16="http://schemas.microsoft.com/office/drawing/2014/main" id="{FCB9EB6D-1A07-4865-A722-9CDBD420B59A}"/>
                </a:ext>
              </a:extLst>
            </p:cNvPr>
            <p:cNvSpPr>
              <a:spLocks/>
            </p:cNvSpPr>
            <p:nvPr/>
          </p:nvSpPr>
          <p:spPr bwMode="auto">
            <a:xfrm>
              <a:off x="10484128" y="4941888"/>
              <a:ext cx="666750" cy="447675"/>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119" name="Group 118">
              <a:extLst>
                <a:ext uri="{FF2B5EF4-FFF2-40B4-BE49-F238E27FC236}">
                  <a16:creationId xmlns:a16="http://schemas.microsoft.com/office/drawing/2014/main" id="{FF30A19D-6BDA-4963-A36F-F88B76A02425}"/>
                </a:ext>
              </a:extLst>
            </p:cNvPr>
            <p:cNvGrpSpPr/>
            <p:nvPr/>
          </p:nvGrpSpPr>
          <p:grpSpPr>
            <a:xfrm>
              <a:off x="10595793" y="5179789"/>
              <a:ext cx="424453" cy="115236"/>
              <a:chOff x="8980353" y="4943569"/>
              <a:chExt cx="424453" cy="115236"/>
            </a:xfrm>
          </p:grpSpPr>
          <p:sp>
            <p:nvSpPr>
              <p:cNvPr id="120" name="Rectangle 21">
                <a:extLst>
                  <a:ext uri="{FF2B5EF4-FFF2-40B4-BE49-F238E27FC236}">
                    <a16:creationId xmlns:a16="http://schemas.microsoft.com/office/drawing/2014/main" id="{95D4F0E3-F770-4A0B-96E3-DF25550E2595}"/>
                  </a:ext>
                </a:extLst>
              </p:cNvPr>
              <p:cNvSpPr>
                <a:spLocks noChangeArrowheads="1"/>
              </p:cNvSpPr>
              <p:nvPr/>
            </p:nvSpPr>
            <p:spPr bwMode="auto">
              <a:xfrm>
                <a:off x="8980353" y="4943569"/>
                <a:ext cx="424453" cy="115236"/>
              </a:xfrm>
              <a:prstGeom prst="rect">
                <a:avLst/>
              </a:pr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1" name="Line 22">
                <a:extLst>
                  <a:ext uri="{FF2B5EF4-FFF2-40B4-BE49-F238E27FC236}">
                    <a16:creationId xmlns:a16="http://schemas.microsoft.com/office/drawing/2014/main" id="{B101A5DF-6279-485A-B977-A19F8B671819}"/>
                  </a:ext>
                </a:extLst>
              </p:cNvPr>
              <p:cNvSpPr>
                <a:spLocks noChangeShapeType="1"/>
              </p:cNvSpPr>
              <p:nvPr/>
            </p:nvSpPr>
            <p:spPr bwMode="auto">
              <a:xfrm flipH="1">
                <a:off x="9324141" y="5001187"/>
                <a:ext cx="32650"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2" name="Line 23">
                <a:extLst>
                  <a:ext uri="{FF2B5EF4-FFF2-40B4-BE49-F238E27FC236}">
                    <a16:creationId xmlns:a16="http://schemas.microsoft.com/office/drawing/2014/main" id="{78EF00A9-D7DA-4842-B26D-539C03461513}"/>
                  </a:ext>
                </a:extLst>
              </p:cNvPr>
              <p:cNvSpPr>
                <a:spLocks noChangeShapeType="1"/>
              </p:cNvSpPr>
              <p:nvPr/>
            </p:nvSpPr>
            <p:spPr bwMode="auto">
              <a:xfrm flipH="1">
                <a:off x="9258840" y="5001187"/>
                <a:ext cx="32650"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3" name="Line 24">
                <a:extLst>
                  <a:ext uri="{FF2B5EF4-FFF2-40B4-BE49-F238E27FC236}">
                    <a16:creationId xmlns:a16="http://schemas.microsoft.com/office/drawing/2014/main" id="{8CF1ACC4-C96F-4F00-A34B-B90657423F79}"/>
                  </a:ext>
                </a:extLst>
              </p:cNvPr>
              <p:cNvSpPr>
                <a:spLocks noChangeShapeType="1"/>
              </p:cNvSpPr>
              <p:nvPr/>
            </p:nvSpPr>
            <p:spPr bwMode="auto">
              <a:xfrm flipH="1">
                <a:off x="9061018" y="5001187"/>
                <a:ext cx="132522"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4" name="Line 34">
                <a:extLst>
                  <a:ext uri="{FF2B5EF4-FFF2-40B4-BE49-F238E27FC236}">
                    <a16:creationId xmlns:a16="http://schemas.microsoft.com/office/drawing/2014/main" id="{59F1BB43-AE3F-43FF-88A8-21CA836BB150}"/>
                  </a:ext>
                </a:extLst>
              </p:cNvPr>
              <p:cNvSpPr>
                <a:spLocks noChangeShapeType="1"/>
              </p:cNvSpPr>
              <p:nvPr/>
            </p:nvSpPr>
            <p:spPr bwMode="auto">
              <a:xfrm flipV="1">
                <a:off x="9274205" y="5010790"/>
                <a:ext cx="0" cy="48015"/>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sp>
        <p:nvSpPr>
          <p:cNvPr id="40" name="Title 16">
            <a:extLst>
              <a:ext uri="{FF2B5EF4-FFF2-40B4-BE49-F238E27FC236}">
                <a16:creationId xmlns:a16="http://schemas.microsoft.com/office/drawing/2014/main" id="{6FEE318A-B900-4BE8-B57E-A5D5E52023A8}"/>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Be not </a:t>
            </a:r>
            <a:r>
              <a:rPr lang="en-US" b="0">
                <a:solidFill>
                  <a:srgbClr val="000000"/>
                </a:solidFill>
                <a:latin typeface="Segoe UI Light" panose="020B0502040204020203" pitchFamily="34" charset="0"/>
                <a:cs typeface="Segoe UI Light" panose="020B0502040204020203" pitchFamily="34" charset="0"/>
              </a:rPr>
              <a:t>a</a:t>
            </a:r>
            <a:r>
              <a:rPr kumimoji="0" lang="en-US" sz="3600" b="0" i="0" u="none" strike="noStrike" kern="1200" cap="none" spc="-50" normalizeH="0" baseline="0" noProof="0" err="1">
                <a:ln w="3175">
                  <a:noFill/>
                </a:ln>
                <a:solidFill>
                  <a:srgbClr val="000000"/>
                </a:solidFill>
                <a:effectLst/>
                <a:uLnTx/>
                <a:uFillTx/>
                <a:latin typeface="Segoe UI Light" panose="020B0502040204020203" pitchFamily="34" charset="0"/>
                <a:ea typeface="+mn-ea"/>
                <a:cs typeface="Segoe UI Light" panose="020B0502040204020203" pitchFamily="34" charset="0"/>
              </a:rPr>
              <a:t>fraid</a:t>
            </a: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 </a:t>
            </a:r>
            <a:r>
              <a:rPr lang="en-US" b="0">
                <a:solidFill>
                  <a:srgbClr val="000000"/>
                </a:solidFill>
                <a:latin typeface="Segoe UI Light" panose="020B0502040204020203" pitchFamily="34" charset="0"/>
                <a:cs typeface="Segoe UI Light" panose="020B0502040204020203" pitchFamily="34" charset="0"/>
              </a:rPr>
              <a:t>Microsoft </a:t>
            </a:r>
            <a:r>
              <a:rPr lang="en-US">
                <a:solidFill>
                  <a:srgbClr val="000000"/>
                </a:solidFill>
                <a:latin typeface="Segoe UI Light" panose="020B0502040204020203" pitchFamily="34" charset="0"/>
                <a:cs typeface="Segoe UI Light" panose="020B0502040204020203" pitchFamily="34" charset="0"/>
              </a:rPr>
              <a:t>embraces</a:t>
            </a:r>
            <a:r>
              <a:rPr lang="en-US" b="0">
                <a:solidFill>
                  <a:srgbClr val="000000"/>
                </a:solidFill>
                <a:latin typeface="Segoe UI Light" panose="020B0502040204020203" pitchFamily="34" charset="0"/>
                <a:cs typeface="Segoe UI Light" panose="020B0502040204020203" pitchFamily="34" charset="0"/>
              </a:rPr>
              <a:t> </a:t>
            </a: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open source</a:t>
            </a:r>
          </a:p>
        </p:txBody>
      </p:sp>
      <p:pic>
        <p:nvPicPr>
          <p:cNvPr id="11" name="Graphic 10">
            <a:extLst>
              <a:ext uri="{FF2B5EF4-FFF2-40B4-BE49-F238E27FC236}">
                <a16:creationId xmlns:a16="http://schemas.microsoft.com/office/drawing/2014/main" id="{1A25C928-324B-4AFF-BF31-154EFD652F86}"/>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6663799" y="1989546"/>
            <a:ext cx="960120" cy="960120"/>
          </a:xfrm>
          <a:prstGeom prst="rect">
            <a:avLst/>
          </a:prstGeom>
        </p:spPr>
      </p:pic>
      <p:pic>
        <p:nvPicPr>
          <p:cNvPr id="13" name="Graphic 12">
            <a:extLst>
              <a:ext uri="{FF2B5EF4-FFF2-40B4-BE49-F238E27FC236}">
                <a16:creationId xmlns:a16="http://schemas.microsoft.com/office/drawing/2014/main" id="{8D735AE2-738A-4F0B-B342-C3150CB1F5A2}"/>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4723969" y="1988866"/>
            <a:ext cx="961481" cy="961481"/>
          </a:xfrm>
          <a:prstGeom prst="rect">
            <a:avLst/>
          </a:prstGeom>
        </p:spPr>
      </p:pic>
      <p:grpSp>
        <p:nvGrpSpPr>
          <p:cNvPr id="36" name="Group 35">
            <a:extLst>
              <a:ext uri="{FF2B5EF4-FFF2-40B4-BE49-F238E27FC236}">
                <a16:creationId xmlns:a16="http://schemas.microsoft.com/office/drawing/2014/main" id="{8D8EAF6C-A1CA-4106-92B0-56426A3A87C8}"/>
              </a:ext>
            </a:extLst>
          </p:cNvPr>
          <p:cNvGrpSpPr/>
          <p:nvPr/>
        </p:nvGrpSpPr>
        <p:grpSpPr>
          <a:xfrm>
            <a:off x="842708" y="5192079"/>
            <a:ext cx="10236698" cy="1151432"/>
            <a:chOff x="997255" y="3114934"/>
            <a:chExt cx="10441965" cy="1174520"/>
          </a:xfrm>
        </p:grpSpPr>
        <p:sp>
          <p:nvSpPr>
            <p:cNvPr id="37" name="TextBox 36">
              <a:extLst>
                <a:ext uri="{FF2B5EF4-FFF2-40B4-BE49-F238E27FC236}">
                  <a16:creationId xmlns:a16="http://schemas.microsoft.com/office/drawing/2014/main" id="{518EDE98-8A2C-4738-BCC3-58A66E41D618}"/>
                </a:ext>
              </a:extLst>
            </p:cNvPr>
            <p:cNvSpPr txBox="1"/>
            <p:nvPr/>
          </p:nvSpPr>
          <p:spPr>
            <a:xfrm>
              <a:off x="997255" y="3114934"/>
              <a:ext cx="2286000" cy="1174520"/>
            </a:xfrm>
            <a:prstGeom prst="rect">
              <a:avLst/>
            </a:prstGeom>
            <a:noFill/>
          </p:spPr>
          <p:txBody>
            <a:bodyPr wrap="square" lIns="143428" tIns="143428" rIns="143428" bIns="143428" rtlCol="0">
              <a:spAutoFit/>
            </a:bodyPr>
            <a:lstStyle/>
            <a:p>
              <a:pPr marL="0" marR="0" lvl="0" indent="0" algn="ctr" defTabSz="914314" rtl="0" eaLnBrk="1" fontAlgn="auto" latinLnBrk="0" hangingPunct="1">
                <a:lnSpc>
                  <a:spcPct val="100000"/>
                </a:lnSpc>
                <a:spcBef>
                  <a:spcPts val="0"/>
                </a:spcBef>
                <a:spcAft>
                  <a:spcPts val="2353"/>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#2 overall individual contributor to Kubernetes (Brendan Burns)</a:t>
              </a:r>
            </a:p>
          </p:txBody>
        </p:sp>
        <p:sp>
          <p:nvSpPr>
            <p:cNvPr id="38" name="TextBox 37">
              <a:extLst>
                <a:ext uri="{FF2B5EF4-FFF2-40B4-BE49-F238E27FC236}">
                  <a16:creationId xmlns:a16="http://schemas.microsoft.com/office/drawing/2014/main" id="{06D424C2-4CC8-4A2D-B542-86F10B8224B9}"/>
                </a:ext>
              </a:extLst>
            </p:cNvPr>
            <p:cNvSpPr txBox="1"/>
            <p:nvPr/>
          </p:nvSpPr>
          <p:spPr>
            <a:xfrm>
              <a:off x="3566609" y="3114934"/>
              <a:ext cx="2514600" cy="954756"/>
            </a:xfrm>
            <a:prstGeom prst="rect">
              <a:avLst/>
            </a:prstGeom>
            <a:noFill/>
          </p:spPr>
          <p:txBody>
            <a:bodyPr wrap="square" lIns="143428" tIns="143428" rIns="143428" bIns="143428" rtlCol="0">
              <a:spAutoFit/>
            </a:bodyPr>
            <a:lstStyle/>
            <a:p>
              <a:pPr marL="0" marR="0" lvl="0" indent="0" algn="ctr" defTabSz="914314" rtl="0" eaLnBrk="1" fontAlgn="auto" latinLnBrk="0" hangingPunct="1">
                <a:lnSpc>
                  <a:spcPct val="100000"/>
                </a:lnSpc>
                <a:spcBef>
                  <a:spcPts val="0"/>
                </a:spcBef>
                <a:spcAft>
                  <a:spcPts val="2353"/>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#4 overall individual contributor to Docker (John Howard)</a:t>
              </a:r>
            </a:p>
          </p:txBody>
        </p:sp>
        <p:sp>
          <p:nvSpPr>
            <p:cNvPr id="39" name="TextBox 38">
              <a:extLst>
                <a:ext uri="{FF2B5EF4-FFF2-40B4-BE49-F238E27FC236}">
                  <a16:creationId xmlns:a16="http://schemas.microsoft.com/office/drawing/2014/main" id="{76A8C9A9-AE58-4EAC-A2D2-114349236FB1}"/>
                </a:ext>
              </a:extLst>
            </p:cNvPr>
            <p:cNvSpPr txBox="1"/>
            <p:nvPr/>
          </p:nvSpPr>
          <p:spPr>
            <a:xfrm>
              <a:off x="6429994" y="3114934"/>
              <a:ext cx="2295144" cy="734993"/>
            </a:xfrm>
            <a:prstGeom prst="rect">
              <a:avLst/>
            </a:prstGeom>
            <a:noFill/>
          </p:spPr>
          <p:txBody>
            <a:bodyPr wrap="square" lIns="143428" tIns="143428" rIns="143428" bIns="143428" rtlCol="0">
              <a:spAutoFit/>
            </a:bodyPr>
            <a:lstStyle/>
            <a:p>
              <a:pPr marL="0" marR="0" lvl="0" indent="0" algn="ctr" defTabSz="914314" rtl="0" eaLnBrk="1" fontAlgn="auto" latinLnBrk="0" hangingPunct="1">
                <a:lnSpc>
                  <a:spcPct val="100000"/>
                </a:lnSpc>
                <a:spcBef>
                  <a:spcPts val="0"/>
                </a:spcBef>
                <a:spcAft>
                  <a:spcPts val="2353"/>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#1-3 overall individual contributors to Helm</a:t>
              </a:r>
            </a:p>
          </p:txBody>
        </p:sp>
        <p:sp>
          <p:nvSpPr>
            <p:cNvPr id="41" name="TextBox 40">
              <a:extLst>
                <a:ext uri="{FF2B5EF4-FFF2-40B4-BE49-F238E27FC236}">
                  <a16:creationId xmlns:a16="http://schemas.microsoft.com/office/drawing/2014/main" id="{0BEEDD50-D462-41B0-822D-5D34898944B0}"/>
                </a:ext>
              </a:extLst>
            </p:cNvPr>
            <p:cNvSpPr txBox="1"/>
            <p:nvPr/>
          </p:nvSpPr>
          <p:spPr>
            <a:xfrm>
              <a:off x="9153220" y="3114934"/>
              <a:ext cx="2286000" cy="1174520"/>
            </a:xfrm>
            <a:prstGeom prst="rect">
              <a:avLst/>
            </a:prstGeom>
            <a:noFill/>
          </p:spPr>
          <p:txBody>
            <a:bodyPr wrap="square" lIns="143428" tIns="143428" rIns="143428" bIns="143428" rtlCol="0">
              <a:spAutoFit/>
            </a:bodyPr>
            <a:lstStyle/>
            <a:p>
              <a:pPr marL="0" marR="0" lvl="0" indent="0" algn="ctr" defTabSz="914400" rtl="0" eaLnBrk="1" fontAlgn="auto" latinLnBrk="0" hangingPunct="1">
                <a:lnSpc>
                  <a:spcPct val="100000"/>
                </a:lnSpc>
                <a:spcBef>
                  <a:spcPts val="0"/>
                </a:spcBef>
                <a:spcAft>
                  <a:spcPts val="2353"/>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70 Microsoft employees have made contributions to Kubernetes</a:t>
              </a:r>
            </a:p>
          </p:txBody>
        </p:sp>
      </p:grpSp>
      <p:grpSp>
        <p:nvGrpSpPr>
          <p:cNvPr id="42" name="Group 41">
            <a:extLst>
              <a:ext uri="{FF2B5EF4-FFF2-40B4-BE49-F238E27FC236}">
                <a16:creationId xmlns:a16="http://schemas.microsoft.com/office/drawing/2014/main" id="{1ACC2186-201F-450C-9EB6-38964E9346E3}"/>
              </a:ext>
            </a:extLst>
          </p:cNvPr>
          <p:cNvGrpSpPr/>
          <p:nvPr/>
        </p:nvGrpSpPr>
        <p:grpSpPr>
          <a:xfrm>
            <a:off x="2402533" y="4923277"/>
            <a:ext cx="7117048" cy="0"/>
            <a:chOff x="2588358" y="2665991"/>
            <a:chExt cx="7259760" cy="0"/>
          </a:xfrm>
        </p:grpSpPr>
        <p:cxnSp>
          <p:nvCxnSpPr>
            <p:cNvPr id="43" name="Straight Connector 42">
              <a:extLst>
                <a:ext uri="{FF2B5EF4-FFF2-40B4-BE49-F238E27FC236}">
                  <a16:creationId xmlns:a16="http://schemas.microsoft.com/office/drawing/2014/main" id="{D703EE4E-5CE2-45E6-8C94-D09E6AACD6D9}"/>
                </a:ext>
              </a:extLst>
            </p:cNvPr>
            <p:cNvCxnSpPr>
              <a:cxnSpLocks/>
            </p:cNvCxnSpPr>
            <p:nvPr/>
          </p:nvCxnSpPr>
          <p:spPr>
            <a:xfrm>
              <a:off x="2588358" y="2665991"/>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1AEC490-A2CD-4068-BECC-BE209B767AC6}"/>
                </a:ext>
              </a:extLst>
            </p:cNvPr>
            <p:cNvCxnSpPr>
              <a:cxnSpLocks/>
            </p:cNvCxnSpPr>
            <p:nvPr/>
          </p:nvCxnSpPr>
          <p:spPr>
            <a:xfrm>
              <a:off x="5307013" y="2665991"/>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195CBE1-A4AA-43FC-8D5C-300A0A949719}"/>
                </a:ext>
              </a:extLst>
            </p:cNvPr>
            <p:cNvCxnSpPr>
              <a:cxnSpLocks/>
            </p:cNvCxnSpPr>
            <p:nvPr/>
          </p:nvCxnSpPr>
          <p:spPr>
            <a:xfrm>
              <a:off x="8025668" y="2665991"/>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7581305F-E31E-434D-BC89-572D11F72E88}"/>
              </a:ext>
            </a:extLst>
          </p:cNvPr>
          <p:cNvGrpSpPr/>
          <p:nvPr/>
        </p:nvGrpSpPr>
        <p:grpSpPr>
          <a:xfrm>
            <a:off x="1637973" y="4598012"/>
            <a:ext cx="650530" cy="650530"/>
            <a:chOff x="1651895" y="2867616"/>
            <a:chExt cx="650530" cy="650530"/>
          </a:xfrm>
        </p:grpSpPr>
        <p:sp>
          <p:nvSpPr>
            <p:cNvPr id="47" name="Oval 46">
              <a:extLst>
                <a:ext uri="{FF2B5EF4-FFF2-40B4-BE49-F238E27FC236}">
                  <a16:creationId xmlns:a16="http://schemas.microsoft.com/office/drawing/2014/main" id="{54DFCC80-0579-4E95-9D06-84E9337B156B}"/>
                </a:ext>
              </a:extLst>
            </p:cNvPr>
            <p:cNvSpPr/>
            <p:nvPr/>
          </p:nvSpPr>
          <p:spPr bwMode="auto">
            <a:xfrm rot="16200000">
              <a:off x="1651895" y="2867616"/>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48" name="TextBox 47">
              <a:extLst>
                <a:ext uri="{FF2B5EF4-FFF2-40B4-BE49-F238E27FC236}">
                  <a16:creationId xmlns:a16="http://schemas.microsoft.com/office/drawing/2014/main" id="{46A8277F-173B-4187-97DC-B5CB23FB4537}"/>
                </a:ext>
              </a:extLst>
            </p:cNvPr>
            <p:cNvSpPr txBox="1"/>
            <p:nvPr/>
          </p:nvSpPr>
          <p:spPr>
            <a:xfrm>
              <a:off x="1676654" y="2912275"/>
              <a:ext cx="601012" cy="483557"/>
            </a:xfrm>
            <a:prstGeom prst="rect">
              <a:avLst/>
            </a:prstGeom>
            <a:noFill/>
          </p:spPr>
          <p:txBody>
            <a:bodyPr wrap="square" lIns="179285" tIns="143428" rIns="179285" bIns="143428" rtlCol="0">
              <a:sp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endParaRPr kumimoji="0" lang="en-US" sz="1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49" name="Freeform 5">
              <a:extLst>
                <a:ext uri="{FF2B5EF4-FFF2-40B4-BE49-F238E27FC236}">
                  <a16:creationId xmlns:a16="http://schemas.microsoft.com/office/drawing/2014/main" id="{84D68F25-ECB8-4345-86D3-AA94A2F879CD}"/>
                </a:ext>
              </a:extLst>
            </p:cNvPr>
            <p:cNvSpPr>
              <a:spLocks/>
            </p:cNvSpPr>
            <p:nvPr/>
          </p:nvSpPr>
          <p:spPr bwMode="auto">
            <a:xfrm>
              <a:off x="1807161" y="3009996"/>
              <a:ext cx="340001" cy="323881"/>
            </a:xfrm>
            <a:custGeom>
              <a:avLst/>
              <a:gdLst>
                <a:gd name="T0" fmla="*/ 62 w 129"/>
                <a:gd name="T1" fmla="*/ 3 h 123"/>
                <a:gd name="T2" fmla="*/ 68 w 129"/>
                <a:gd name="T3" fmla="*/ 3 h 123"/>
                <a:gd name="T4" fmla="*/ 83 w 129"/>
                <a:gd name="T5" fmla="*/ 33 h 123"/>
                <a:gd name="T6" fmla="*/ 92 w 129"/>
                <a:gd name="T7" fmla="*/ 40 h 123"/>
                <a:gd name="T8" fmla="*/ 125 w 129"/>
                <a:gd name="T9" fmla="*/ 45 h 123"/>
                <a:gd name="T10" fmla="*/ 127 w 129"/>
                <a:gd name="T11" fmla="*/ 50 h 123"/>
                <a:gd name="T12" fmla="*/ 103 w 129"/>
                <a:gd name="T13" fmla="*/ 74 h 123"/>
                <a:gd name="T14" fmla="*/ 99 w 129"/>
                <a:gd name="T15" fmla="*/ 84 h 123"/>
                <a:gd name="T16" fmla="*/ 105 w 129"/>
                <a:gd name="T17" fmla="*/ 118 h 123"/>
                <a:gd name="T18" fmla="*/ 100 w 129"/>
                <a:gd name="T19" fmla="*/ 121 h 123"/>
                <a:gd name="T20" fmla="*/ 70 w 129"/>
                <a:gd name="T21" fmla="*/ 105 h 123"/>
                <a:gd name="T22" fmla="*/ 59 w 129"/>
                <a:gd name="T23" fmla="*/ 105 h 123"/>
                <a:gd name="T24" fmla="*/ 29 w 129"/>
                <a:gd name="T25" fmla="*/ 121 h 123"/>
                <a:gd name="T26" fmla="*/ 25 w 129"/>
                <a:gd name="T27" fmla="*/ 118 h 123"/>
                <a:gd name="T28" fmla="*/ 30 w 129"/>
                <a:gd name="T29" fmla="*/ 84 h 123"/>
                <a:gd name="T30" fmla="*/ 27 w 129"/>
                <a:gd name="T31" fmla="*/ 74 h 123"/>
                <a:gd name="T32" fmla="*/ 3 w 129"/>
                <a:gd name="T33" fmla="*/ 50 h 123"/>
                <a:gd name="T34" fmla="*/ 4 w 129"/>
                <a:gd name="T35" fmla="*/ 45 h 123"/>
                <a:gd name="T36" fmla="*/ 38 w 129"/>
                <a:gd name="T37" fmla="*/ 40 h 123"/>
                <a:gd name="T38" fmla="*/ 47 w 129"/>
                <a:gd name="T39" fmla="*/ 33 h 123"/>
                <a:gd name="T40" fmla="*/ 62 w 129"/>
                <a:gd name="T41"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9" h="123">
                  <a:moveTo>
                    <a:pt x="62" y="3"/>
                  </a:moveTo>
                  <a:cubicBezTo>
                    <a:pt x="63" y="0"/>
                    <a:pt x="66" y="0"/>
                    <a:pt x="68" y="3"/>
                  </a:cubicBezTo>
                  <a:cubicBezTo>
                    <a:pt x="83" y="33"/>
                    <a:pt x="83" y="33"/>
                    <a:pt x="83" y="33"/>
                  </a:cubicBezTo>
                  <a:cubicBezTo>
                    <a:pt x="84" y="36"/>
                    <a:pt x="88" y="39"/>
                    <a:pt x="92" y="40"/>
                  </a:cubicBezTo>
                  <a:cubicBezTo>
                    <a:pt x="125" y="45"/>
                    <a:pt x="125" y="45"/>
                    <a:pt x="125" y="45"/>
                  </a:cubicBezTo>
                  <a:cubicBezTo>
                    <a:pt x="129" y="45"/>
                    <a:pt x="129" y="48"/>
                    <a:pt x="127" y="50"/>
                  </a:cubicBezTo>
                  <a:cubicBezTo>
                    <a:pt x="103" y="74"/>
                    <a:pt x="103" y="74"/>
                    <a:pt x="103" y="74"/>
                  </a:cubicBezTo>
                  <a:cubicBezTo>
                    <a:pt x="100" y="76"/>
                    <a:pt x="99" y="81"/>
                    <a:pt x="99" y="84"/>
                  </a:cubicBezTo>
                  <a:cubicBezTo>
                    <a:pt x="105" y="118"/>
                    <a:pt x="105" y="118"/>
                    <a:pt x="105" y="118"/>
                  </a:cubicBezTo>
                  <a:cubicBezTo>
                    <a:pt x="106" y="121"/>
                    <a:pt x="103" y="123"/>
                    <a:pt x="100" y="121"/>
                  </a:cubicBezTo>
                  <a:cubicBezTo>
                    <a:pt x="70" y="105"/>
                    <a:pt x="70" y="105"/>
                    <a:pt x="70" y="105"/>
                  </a:cubicBezTo>
                  <a:cubicBezTo>
                    <a:pt x="67" y="104"/>
                    <a:pt x="62" y="104"/>
                    <a:pt x="59" y="105"/>
                  </a:cubicBezTo>
                  <a:cubicBezTo>
                    <a:pt x="29" y="121"/>
                    <a:pt x="29" y="121"/>
                    <a:pt x="29" y="121"/>
                  </a:cubicBezTo>
                  <a:cubicBezTo>
                    <a:pt x="26" y="123"/>
                    <a:pt x="24" y="121"/>
                    <a:pt x="25" y="118"/>
                  </a:cubicBezTo>
                  <a:cubicBezTo>
                    <a:pt x="30" y="84"/>
                    <a:pt x="30" y="84"/>
                    <a:pt x="30" y="84"/>
                  </a:cubicBezTo>
                  <a:cubicBezTo>
                    <a:pt x="31" y="81"/>
                    <a:pt x="29" y="76"/>
                    <a:pt x="27" y="74"/>
                  </a:cubicBezTo>
                  <a:cubicBezTo>
                    <a:pt x="3" y="50"/>
                    <a:pt x="3" y="50"/>
                    <a:pt x="3" y="50"/>
                  </a:cubicBezTo>
                  <a:cubicBezTo>
                    <a:pt x="0" y="48"/>
                    <a:pt x="1" y="45"/>
                    <a:pt x="4" y="45"/>
                  </a:cubicBezTo>
                  <a:cubicBezTo>
                    <a:pt x="38" y="40"/>
                    <a:pt x="38" y="40"/>
                    <a:pt x="38" y="40"/>
                  </a:cubicBezTo>
                  <a:cubicBezTo>
                    <a:pt x="41" y="39"/>
                    <a:pt x="45" y="36"/>
                    <a:pt x="47" y="33"/>
                  </a:cubicBezTo>
                  <a:lnTo>
                    <a:pt x="62" y="3"/>
                  </a:lnTo>
                  <a:close/>
                </a:path>
              </a:pathLst>
            </a:cu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0" name="Group 49">
            <a:extLst>
              <a:ext uri="{FF2B5EF4-FFF2-40B4-BE49-F238E27FC236}">
                <a16:creationId xmlns:a16="http://schemas.microsoft.com/office/drawing/2014/main" id="{E6E2370A-7234-4EED-8B65-10156960D856}"/>
              </a:ext>
            </a:extLst>
          </p:cNvPr>
          <p:cNvGrpSpPr/>
          <p:nvPr/>
        </p:nvGrpSpPr>
        <p:grpSpPr>
          <a:xfrm>
            <a:off x="4303186" y="4608199"/>
            <a:ext cx="650530" cy="650530"/>
            <a:chOff x="4317108" y="2877803"/>
            <a:chExt cx="650530" cy="650530"/>
          </a:xfrm>
        </p:grpSpPr>
        <p:sp>
          <p:nvSpPr>
            <p:cNvPr id="51" name="Oval 50">
              <a:extLst>
                <a:ext uri="{FF2B5EF4-FFF2-40B4-BE49-F238E27FC236}">
                  <a16:creationId xmlns:a16="http://schemas.microsoft.com/office/drawing/2014/main" id="{F66CD1C8-7077-465B-A414-478B77AFD495}"/>
                </a:ext>
              </a:extLst>
            </p:cNvPr>
            <p:cNvSpPr/>
            <p:nvPr/>
          </p:nvSpPr>
          <p:spPr bwMode="auto">
            <a:xfrm rot="16200000">
              <a:off x="4317108" y="2877803"/>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52" name="TextBox 51">
              <a:extLst>
                <a:ext uri="{FF2B5EF4-FFF2-40B4-BE49-F238E27FC236}">
                  <a16:creationId xmlns:a16="http://schemas.microsoft.com/office/drawing/2014/main" id="{CC0E8A08-C53D-43DB-AF6C-FDA4E5C4384F}"/>
                </a:ext>
              </a:extLst>
            </p:cNvPr>
            <p:cNvSpPr txBox="1"/>
            <p:nvPr/>
          </p:nvSpPr>
          <p:spPr>
            <a:xfrm>
              <a:off x="4341868" y="2922462"/>
              <a:ext cx="601012" cy="483557"/>
            </a:xfrm>
            <a:prstGeom prst="rect">
              <a:avLst/>
            </a:prstGeom>
            <a:noFill/>
          </p:spPr>
          <p:txBody>
            <a:bodyPr wrap="square" lIns="179285" tIns="143428" rIns="179285" bIns="143428" rtlCol="0">
              <a:sp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endParaRPr kumimoji="0" lang="en-US" sz="1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grpSp>
          <p:nvGrpSpPr>
            <p:cNvPr id="53" name="Group 52">
              <a:extLst>
                <a:ext uri="{FF2B5EF4-FFF2-40B4-BE49-F238E27FC236}">
                  <a16:creationId xmlns:a16="http://schemas.microsoft.com/office/drawing/2014/main" id="{829A2387-437D-48A3-BB47-547249B50E7A}"/>
                </a:ext>
              </a:extLst>
            </p:cNvPr>
            <p:cNvGrpSpPr/>
            <p:nvPr/>
          </p:nvGrpSpPr>
          <p:grpSpPr>
            <a:xfrm>
              <a:off x="4480634" y="3026690"/>
              <a:ext cx="323479" cy="356522"/>
              <a:chOff x="848773" y="3063002"/>
              <a:chExt cx="885825" cy="976313"/>
            </a:xfrm>
          </p:grpSpPr>
          <p:sp>
            <p:nvSpPr>
              <p:cNvPr id="54" name="Freeform: Shape 53">
                <a:extLst>
                  <a:ext uri="{FF2B5EF4-FFF2-40B4-BE49-F238E27FC236}">
                    <a16:creationId xmlns:a16="http://schemas.microsoft.com/office/drawing/2014/main" id="{FB528849-A49A-4D57-942C-7E5D58E3AAC5}"/>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28575" cap="rnd">
                <a:solidFill>
                  <a:srgbClr val="000000"/>
                </a:solidFill>
                <a:prstDash val="solid"/>
                <a:round/>
              </a:ln>
            </p:spPr>
            <p:txBody>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55" name="Freeform: Shape 54">
                <a:extLst>
                  <a:ext uri="{FF2B5EF4-FFF2-40B4-BE49-F238E27FC236}">
                    <a16:creationId xmlns:a16="http://schemas.microsoft.com/office/drawing/2014/main" id="{F26085C9-40EC-45B2-8ADF-4FB004E7D51D}"/>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28575" cap="rnd">
                <a:solidFill>
                  <a:srgbClr val="000000"/>
                </a:solidFill>
                <a:prstDash val="solid"/>
                <a:round/>
              </a:ln>
            </p:spPr>
            <p:txBody>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56" name="Freeform: Shape 55">
                <a:extLst>
                  <a:ext uri="{FF2B5EF4-FFF2-40B4-BE49-F238E27FC236}">
                    <a16:creationId xmlns:a16="http://schemas.microsoft.com/office/drawing/2014/main" id="{F2DD7FD5-3FF5-489F-B58D-F046434C42CD}"/>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28575" cap="rnd">
                <a:solidFill>
                  <a:srgbClr val="000000"/>
                </a:solidFill>
                <a:prstDash val="solid"/>
                <a:round/>
              </a:ln>
            </p:spPr>
            <p:txBody>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57" name="Group 56">
            <a:extLst>
              <a:ext uri="{FF2B5EF4-FFF2-40B4-BE49-F238E27FC236}">
                <a16:creationId xmlns:a16="http://schemas.microsoft.com/office/drawing/2014/main" id="{DB02983D-7968-40AA-B8E5-D7777127FEAF}"/>
              </a:ext>
            </a:extLst>
          </p:cNvPr>
          <p:cNvGrpSpPr/>
          <p:nvPr/>
        </p:nvGrpSpPr>
        <p:grpSpPr>
          <a:xfrm>
            <a:off x="9399479" y="4598012"/>
            <a:ext cx="1118791" cy="650530"/>
            <a:chOff x="9413401" y="2867616"/>
            <a:chExt cx="1118791" cy="650530"/>
          </a:xfrm>
        </p:grpSpPr>
        <p:sp>
          <p:nvSpPr>
            <p:cNvPr id="58" name="Oval 57">
              <a:extLst>
                <a:ext uri="{FF2B5EF4-FFF2-40B4-BE49-F238E27FC236}">
                  <a16:creationId xmlns:a16="http://schemas.microsoft.com/office/drawing/2014/main" id="{919F584E-EDD4-4ABE-8108-F4B43775846A}"/>
                </a:ext>
              </a:extLst>
            </p:cNvPr>
            <p:cNvSpPr/>
            <p:nvPr/>
          </p:nvSpPr>
          <p:spPr bwMode="auto">
            <a:xfrm rot="16200000">
              <a:off x="9647532" y="2867616"/>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59" name="TextBox 58">
              <a:extLst>
                <a:ext uri="{FF2B5EF4-FFF2-40B4-BE49-F238E27FC236}">
                  <a16:creationId xmlns:a16="http://schemas.microsoft.com/office/drawing/2014/main" id="{EEDE69CC-C2BC-4E85-B819-9793352B78EA}"/>
                </a:ext>
              </a:extLst>
            </p:cNvPr>
            <p:cNvSpPr txBox="1"/>
            <p:nvPr/>
          </p:nvSpPr>
          <p:spPr>
            <a:xfrm>
              <a:off x="9413401" y="2912275"/>
              <a:ext cx="1118791" cy="483557"/>
            </a:xfrm>
            <a:prstGeom prst="rect">
              <a:avLst/>
            </a:prstGeom>
            <a:noFill/>
          </p:spPr>
          <p:txBody>
            <a:bodyPr wrap="square" lIns="179285" tIns="143428" rIns="179285" bIns="143428" rtlCol="0">
              <a:sp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endParaRPr kumimoji="0" lang="en-US" sz="1400" b="0" i="0" u="none" strike="noStrike" kern="1200" cap="none" spc="-98"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grpSp>
          <p:nvGrpSpPr>
            <p:cNvPr id="60" name="Group 59">
              <a:extLst>
                <a:ext uri="{FF2B5EF4-FFF2-40B4-BE49-F238E27FC236}">
                  <a16:creationId xmlns:a16="http://schemas.microsoft.com/office/drawing/2014/main" id="{D5F48493-F9D7-4310-954B-D9DE0E0A44AA}"/>
                </a:ext>
              </a:extLst>
            </p:cNvPr>
            <p:cNvGrpSpPr/>
            <p:nvPr/>
          </p:nvGrpSpPr>
          <p:grpSpPr>
            <a:xfrm>
              <a:off x="9785210" y="3066700"/>
              <a:ext cx="364005" cy="266171"/>
              <a:chOff x="7666038" y="3306763"/>
              <a:chExt cx="803274" cy="587375"/>
            </a:xfrm>
          </p:grpSpPr>
          <p:sp>
            <p:nvSpPr>
              <p:cNvPr id="61" name="Line 9">
                <a:extLst>
                  <a:ext uri="{FF2B5EF4-FFF2-40B4-BE49-F238E27FC236}">
                    <a16:creationId xmlns:a16="http://schemas.microsoft.com/office/drawing/2014/main" id="{F3C348E2-154B-4894-851A-6B219BD34B0B}"/>
                  </a:ext>
                </a:extLst>
              </p:cNvPr>
              <p:cNvSpPr>
                <a:spLocks noChangeShapeType="1"/>
              </p:cNvSpPr>
              <p:nvPr/>
            </p:nvSpPr>
            <p:spPr bwMode="auto">
              <a:xfrm>
                <a:off x="7853363" y="3335338"/>
                <a:ext cx="0" cy="0"/>
              </a:xfrm>
              <a:prstGeom prst="line">
                <a:avLst/>
              </a:prstGeom>
              <a:noFill/>
              <a:ln w="285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10">
                <a:extLst>
                  <a:ext uri="{FF2B5EF4-FFF2-40B4-BE49-F238E27FC236}">
                    <a16:creationId xmlns:a16="http://schemas.microsoft.com/office/drawing/2014/main" id="{7FFA46EA-8EF4-49BF-93B7-59E91EDEC09B}"/>
                  </a:ext>
                </a:extLst>
              </p:cNvPr>
              <p:cNvSpPr>
                <a:spLocks/>
              </p:cNvSpPr>
              <p:nvPr/>
            </p:nvSpPr>
            <p:spPr bwMode="auto">
              <a:xfrm>
                <a:off x="7672388" y="3306763"/>
                <a:ext cx="795337" cy="479425"/>
              </a:xfrm>
              <a:custGeom>
                <a:avLst/>
                <a:gdLst>
                  <a:gd name="T0" fmla="*/ 281 w 281"/>
                  <a:gd name="T1" fmla="*/ 28 h 169"/>
                  <a:gd name="T2" fmla="*/ 197 w 281"/>
                  <a:gd name="T3" fmla="*/ 20 h 169"/>
                  <a:gd name="T4" fmla="*/ 117 w 281"/>
                  <a:gd name="T5" fmla="*/ 2 h 169"/>
                  <a:gd name="T6" fmla="*/ 64 w 281"/>
                  <a:gd name="T7" fmla="*/ 11 h 169"/>
                  <a:gd name="T8" fmla="*/ 35 w 281"/>
                  <a:gd name="T9" fmla="*/ 32 h 169"/>
                  <a:gd name="T10" fmla="*/ 4 w 281"/>
                  <a:gd name="T11" fmla="*/ 52 h 169"/>
                  <a:gd name="T12" fmla="*/ 6 w 281"/>
                  <a:gd name="T13" fmla="*/ 66 h 169"/>
                  <a:gd name="T14" fmla="*/ 31 w 281"/>
                  <a:gd name="T15" fmla="*/ 72 h 169"/>
                  <a:gd name="T16" fmla="*/ 65 w 281"/>
                  <a:gd name="T17" fmla="*/ 62 h 169"/>
                  <a:gd name="T18" fmla="*/ 89 w 281"/>
                  <a:gd name="T19" fmla="*/ 48 h 169"/>
                  <a:gd name="T20" fmla="*/ 120 w 281"/>
                  <a:gd name="T21" fmla="*/ 55 h 169"/>
                  <a:gd name="T22" fmla="*/ 174 w 281"/>
                  <a:gd name="T23" fmla="*/ 80 h 169"/>
                  <a:gd name="T24" fmla="*/ 194 w 281"/>
                  <a:gd name="T25" fmla="*/ 98 h 169"/>
                  <a:gd name="T26" fmla="*/ 228 w 281"/>
                  <a:gd name="T27" fmla="*/ 138 h 169"/>
                  <a:gd name="T28" fmla="*/ 221 w 281"/>
                  <a:gd name="T29" fmla="*/ 163 h 169"/>
                  <a:gd name="T30" fmla="*/ 205 w 281"/>
                  <a:gd name="T31" fmla="*/ 165 h 169"/>
                  <a:gd name="T32" fmla="*/ 188 w 281"/>
                  <a:gd name="T33" fmla="*/ 143 h 169"/>
                  <a:gd name="T34" fmla="*/ 153 w 281"/>
                  <a:gd name="T35" fmla="*/ 1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69">
                    <a:moveTo>
                      <a:pt x="281" y="28"/>
                    </a:moveTo>
                    <a:cubicBezTo>
                      <a:pt x="281" y="28"/>
                      <a:pt x="238" y="33"/>
                      <a:pt x="197" y="20"/>
                    </a:cubicBezTo>
                    <a:cubicBezTo>
                      <a:pt x="155" y="7"/>
                      <a:pt x="141" y="0"/>
                      <a:pt x="117" y="2"/>
                    </a:cubicBezTo>
                    <a:cubicBezTo>
                      <a:pt x="93" y="3"/>
                      <a:pt x="78" y="0"/>
                      <a:pt x="64" y="11"/>
                    </a:cubicBezTo>
                    <a:cubicBezTo>
                      <a:pt x="49" y="21"/>
                      <a:pt x="46" y="25"/>
                      <a:pt x="35" y="32"/>
                    </a:cubicBezTo>
                    <a:cubicBezTo>
                      <a:pt x="24" y="39"/>
                      <a:pt x="8" y="47"/>
                      <a:pt x="4" y="52"/>
                    </a:cubicBezTo>
                    <a:cubicBezTo>
                      <a:pt x="3" y="55"/>
                      <a:pt x="0" y="58"/>
                      <a:pt x="6" y="66"/>
                    </a:cubicBezTo>
                    <a:cubicBezTo>
                      <a:pt x="11" y="73"/>
                      <a:pt x="21" y="73"/>
                      <a:pt x="31" y="72"/>
                    </a:cubicBezTo>
                    <a:cubicBezTo>
                      <a:pt x="40" y="72"/>
                      <a:pt x="58" y="69"/>
                      <a:pt x="65" y="62"/>
                    </a:cubicBezTo>
                    <a:cubicBezTo>
                      <a:pt x="71" y="55"/>
                      <a:pt x="83" y="47"/>
                      <a:pt x="89" y="48"/>
                    </a:cubicBezTo>
                    <a:cubicBezTo>
                      <a:pt x="96" y="48"/>
                      <a:pt x="113" y="52"/>
                      <a:pt x="120" y="55"/>
                    </a:cubicBezTo>
                    <a:cubicBezTo>
                      <a:pt x="128" y="58"/>
                      <a:pt x="160" y="67"/>
                      <a:pt x="174" y="80"/>
                    </a:cubicBezTo>
                    <a:cubicBezTo>
                      <a:pt x="189" y="93"/>
                      <a:pt x="189" y="94"/>
                      <a:pt x="194" y="98"/>
                    </a:cubicBezTo>
                    <a:cubicBezTo>
                      <a:pt x="199" y="102"/>
                      <a:pt x="227" y="126"/>
                      <a:pt x="228" y="138"/>
                    </a:cubicBezTo>
                    <a:cubicBezTo>
                      <a:pt x="229" y="151"/>
                      <a:pt x="232" y="157"/>
                      <a:pt x="221" y="163"/>
                    </a:cubicBezTo>
                    <a:cubicBezTo>
                      <a:pt x="211" y="169"/>
                      <a:pt x="210" y="169"/>
                      <a:pt x="205" y="165"/>
                    </a:cubicBezTo>
                    <a:cubicBezTo>
                      <a:pt x="201" y="160"/>
                      <a:pt x="196" y="150"/>
                      <a:pt x="188" y="143"/>
                    </a:cubicBezTo>
                    <a:cubicBezTo>
                      <a:pt x="180" y="136"/>
                      <a:pt x="153" y="114"/>
                      <a:pt x="153" y="114"/>
                    </a:cubicBezTo>
                  </a:path>
                </a:pathLst>
              </a:cu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63" name="Freeform 11">
                <a:extLst>
                  <a:ext uri="{FF2B5EF4-FFF2-40B4-BE49-F238E27FC236}">
                    <a16:creationId xmlns:a16="http://schemas.microsoft.com/office/drawing/2014/main" id="{2EC944EB-7D08-4099-9DA6-B8249BF52E18}"/>
                  </a:ext>
                </a:extLst>
              </p:cNvPr>
              <p:cNvSpPr>
                <a:spLocks/>
              </p:cNvSpPr>
              <p:nvPr/>
            </p:nvSpPr>
            <p:spPr bwMode="auto">
              <a:xfrm>
                <a:off x="7980363" y="3716338"/>
                <a:ext cx="201612" cy="177800"/>
              </a:xfrm>
              <a:custGeom>
                <a:avLst/>
                <a:gdLst>
                  <a:gd name="T0" fmla="*/ 24 w 71"/>
                  <a:gd name="T1" fmla="*/ 0 h 63"/>
                  <a:gd name="T2" fmla="*/ 71 w 71"/>
                  <a:gd name="T3" fmla="*/ 47 h 63"/>
                  <a:gd name="T4" fmla="*/ 59 w 71"/>
                  <a:gd name="T5" fmla="*/ 62 h 63"/>
                  <a:gd name="T6" fmla="*/ 38 w 71"/>
                  <a:gd name="T7" fmla="*/ 57 h 63"/>
                  <a:gd name="T8" fmla="*/ 0 w 71"/>
                  <a:gd name="T9" fmla="*/ 28 h 63"/>
                </a:gdLst>
                <a:ahLst/>
                <a:cxnLst>
                  <a:cxn ang="0">
                    <a:pos x="T0" y="T1"/>
                  </a:cxn>
                  <a:cxn ang="0">
                    <a:pos x="T2" y="T3"/>
                  </a:cxn>
                  <a:cxn ang="0">
                    <a:pos x="T4" y="T5"/>
                  </a:cxn>
                  <a:cxn ang="0">
                    <a:pos x="T6" y="T7"/>
                  </a:cxn>
                  <a:cxn ang="0">
                    <a:pos x="T8" y="T9"/>
                  </a:cxn>
                </a:cxnLst>
                <a:rect l="0" t="0" r="r" b="b"/>
                <a:pathLst>
                  <a:path w="71" h="63">
                    <a:moveTo>
                      <a:pt x="24" y="0"/>
                    </a:moveTo>
                    <a:cubicBezTo>
                      <a:pt x="24" y="0"/>
                      <a:pt x="71" y="34"/>
                      <a:pt x="71" y="47"/>
                    </a:cubicBezTo>
                    <a:cubicBezTo>
                      <a:pt x="71" y="60"/>
                      <a:pt x="63" y="61"/>
                      <a:pt x="59" y="62"/>
                    </a:cubicBezTo>
                    <a:cubicBezTo>
                      <a:pt x="55" y="63"/>
                      <a:pt x="47" y="63"/>
                      <a:pt x="38" y="57"/>
                    </a:cubicBezTo>
                    <a:cubicBezTo>
                      <a:pt x="29" y="50"/>
                      <a:pt x="0" y="28"/>
                      <a:pt x="0" y="28"/>
                    </a:cubicBezTo>
                  </a:path>
                </a:pathLst>
              </a:cu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64" name="Freeform 12">
                <a:extLst>
                  <a:ext uri="{FF2B5EF4-FFF2-40B4-BE49-F238E27FC236}">
                    <a16:creationId xmlns:a16="http://schemas.microsoft.com/office/drawing/2014/main" id="{DEAD7AAF-E104-4DEA-BD0A-58779EF39FA0}"/>
                  </a:ext>
                </a:extLst>
              </p:cNvPr>
              <p:cNvSpPr>
                <a:spLocks/>
              </p:cNvSpPr>
              <p:nvPr/>
            </p:nvSpPr>
            <p:spPr bwMode="auto">
              <a:xfrm>
                <a:off x="8181975" y="3781425"/>
                <a:ext cx="76200" cy="69850"/>
              </a:xfrm>
              <a:custGeom>
                <a:avLst/>
                <a:gdLst>
                  <a:gd name="T0" fmla="*/ 0 w 27"/>
                  <a:gd name="T1" fmla="*/ 24 h 25"/>
                  <a:gd name="T2" fmla="*/ 20 w 27"/>
                  <a:gd name="T3" fmla="*/ 19 h 25"/>
                  <a:gd name="T4" fmla="*/ 27 w 27"/>
                  <a:gd name="T5" fmla="*/ 0 h 25"/>
                </a:gdLst>
                <a:ahLst/>
                <a:cxnLst>
                  <a:cxn ang="0">
                    <a:pos x="T0" y="T1"/>
                  </a:cxn>
                  <a:cxn ang="0">
                    <a:pos x="T2" y="T3"/>
                  </a:cxn>
                  <a:cxn ang="0">
                    <a:pos x="T4" y="T5"/>
                  </a:cxn>
                </a:cxnLst>
                <a:rect l="0" t="0" r="r" b="b"/>
                <a:pathLst>
                  <a:path w="27" h="25">
                    <a:moveTo>
                      <a:pt x="0" y="24"/>
                    </a:moveTo>
                    <a:cubicBezTo>
                      <a:pt x="0" y="25"/>
                      <a:pt x="16" y="25"/>
                      <a:pt x="20" y="19"/>
                    </a:cubicBezTo>
                    <a:cubicBezTo>
                      <a:pt x="24" y="12"/>
                      <a:pt x="26" y="9"/>
                      <a:pt x="27" y="0"/>
                    </a:cubicBezTo>
                  </a:path>
                </a:pathLst>
              </a:cu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65" name="Line 13">
                <a:extLst>
                  <a:ext uri="{FF2B5EF4-FFF2-40B4-BE49-F238E27FC236}">
                    <a16:creationId xmlns:a16="http://schemas.microsoft.com/office/drawing/2014/main" id="{FBA1FC13-C8B6-4E6B-91D7-113D8208EDA5}"/>
                  </a:ext>
                </a:extLst>
              </p:cNvPr>
              <p:cNvSpPr>
                <a:spLocks noChangeShapeType="1"/>
              </p:cNvSpPr>
              <p:nvPr/>
            </p:nvSpPr>
            <p:spPr bwMode="auto">
              <a:xfrm>
                <a:off x="7666038" y="3687763"/>
                <a:ext cx="0" cy="0"/>
              </a:xfrm>
              <a:prstGeom prst="line">
                <a:avLst/>
              </a:prstGeom>
              <a:noFill/>
              <a:ln w="285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66" name="Freeform 14">
                <a:extLst>
                  <a:ext uri="{FF2B5EF4-FFF2-40B4-BE49-F238E27FC236}">
                    <a16:creationId xmlns:a16="http://schemas.microsoft.com/office/drawing/2014/main" id="{5F924C99-5566-4E70-BA85-2899C1B9779E}"/>
                  </a:ext>
                </a:extLst>
              </p:cNvPr>
              <p:cNvSpPr>
                <a:spLocks/>
              </p:cNvSpPr>
              <p:nvPr/>
            </p:nvSpPr>
            <p:spPr bwMode="auto">
              <a:xfrm>
                <a:off x="8305800" y="3638550"/>
                <a:ext cx="163512" cy="36513"/>
              </a:xfrm>
              <a:custGeom>
                <a:avLst/>
                <a:gdLst>
                  <a:gd name="T0" fmla="*/ 1 w 58"/>
                  <a:gd name="T1" fmla="*/ 13 h 13"/>
                  <a:gd name="T2" fmla="*/ 58 w 58"/>
                  <a:gd name="T3" fmla="*/ 2 h 13"/>
                </a:gdLst>
                <a:ahLst/>
                <a:cxnLst>
                  <a:cxn ang="0">
                    <a:pos x="T0" y="T1"/>
                  </a:cxn>
                  <a:cxn ang="0">
                    <a:pos x="T2" y="T3"/>
                  </a:cxn>
                </a:cxnLst>
                <a:rect l="0" t="0" r="r" b="b"/>
                <a:pathLst>
                  <a:path w="58" h="13">
                    <a:moveTo>
                      <a:pt x="1" y="13"/>
                    </a:moveTo>
                    <a:cubicBezTo>
                      <a:pt x="1" y="13"/>
                      <a:pt x="0" y="0"/>
                      <a:pt x="58" y="2"/>
                    </a:cubicBezTo>
                  </a:path>
                </a:pathLst>
              </a:cu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67" name="Freeform 15">
                <a:extLst>
                  <a:ext uri="{FF2B5EF4-FFF2-40B4-BE49-F238E27FC236}">
                    <a16:creationId xmlns:a16="http://schemas.microsoft.com/office/drawing/2014/main" id="{99ECD1A7-BEC6-41F9-8CEB-BAA47B305D04}"/>
                  </a:ext>
                </a:extLst>
              </p:cNvPr>
              <p:cNvSpPr>
                <a:spLocks/>
              </p:cNvSpPr>
              <p:nvPr/>
            </p:nvSpPr>
            <p:spPr bwMode="auto">
              <a:xfrm>
                <a:off x="7666038" y="3687763"/>
                <a:ext cx="400050" cy="206375"/>
              </a:xfrm>
              <a:custGeom>
                <a:avLst/>
                <a:gdLst>
                  <a:gd name="T0" fmla="*/ 0 w 141"/>
                  <a:gd name="T1" fmla="*/ 0 h 73"/>
                  <a:gd name="T2" fmla="*/ 15 w 141"/>
                  <a:gd name="T3" fmla="*/ 11 h 73"/>
                  <a:gd name="T4" fmla="*/ 25 w 141"/>
                  <a:gd name="T5" fmla="*/ 28 h 73"/>
                  <a:gd name="T6" fmla="*/ 45 w 141"/>
                  <a:gd name="T7" fmla="*/ 43 h 73"/>
                  <a:gd name="T8" fmla="*/ 91 w 141"/>
                  <a:gd name="T9" fmla="*/ 65 h 73"/>
                  <a:gd name="T10" fmla="*/ 141 w 141"/>
                  <a:gd name="T11" fmla="*/ 68 h 73"/>
                </a:gdLst>
                <a:ahLst/>
                <a:cxnLst>
                  <a:cxn ang="0">
                    <a:pos x="T0" y="T1"/>
                  </a:cxn>
                  <a:cxn ang="0">
                    <a:pos x="T2" y="T3"/>
                  </a:cxn>
                  <a:cxn ang="0">
                    <a:pos x="T4" y="T5"/>
                  </a:cxn>
                  <a:cxn ang="0">
                    <a:pos x="T6" y="T7"/>
                  </a:cxn>
                  <a:cxn ang="0">
                    <a:pos x="T8" y="T9"/>
                  </a:cxn>
                  <a:cxn ang="0">
                    <a:pos x="T10" y="T11"/>
                  </a:cxn>
                </a:cxnLst>
                <a:rect l="0" t="0" r="r" b="b"/>
                <a:pathLst>
                  <a:path w="141" h="73">
                    <a:moveTo>
                      <a:pt x="0" y="0"/>
                    </a:moveTo>
                    <a:cubicBezTo>
                      <a:pt x="0" y="0"/>
                      <a:pt x="8" y="5"/>
                      <a:pt x="15" y="11"/>
                    </a:cubicBezTo>
                    <a:cubicBezTo>
                      <a:pt x="19" y="16"/>
                      <a:pt x="21" y="23"/>
                      <a:pt x="25" y="28"/>
                    </a:cubicBezTo>
                    <a:cubicBezTo>
                      <a:pt x="31" y="34"/>
                      <a:pt x="38" y="39"/>
                      <a:pt x="45" y="43"/>
                    </a:cubicBezTo>
                    <a:cubicBezTo>
                      <a:pt x="60" y="52"/>
                      <a:pt x="75" y="60"/>
                      <a:pt x="91" y="65"/>
                    </a:cubicBezTo>
                    <a:cubicBezTo>
                      <a:pt x="107" y="71"/>
                      <a:pt x="125" y="73"/>
                      <a:pt x="141" y="68"/>
                    </a:cubicBezTo>
                  </a:path>
                </a:pathLst>
              </a:cu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68" name="Group 67">
            <a:extLst>
              <a:ext uri="{FF2B5EF4-FFF2-40B4-BE49-F238E27FC236}">
                <a16:creationId xmlns:a16="http://schemas.microsoft.com/office/drawing/2014/main" id="{4CA67DE4-BB11-44C4-B50C-F51AA605F018}"/>
              </a:ext>
            </a:extLst>
          </p:cNvPr>
          <p:cNvGrpSpPr/>
          <p:nvPr/>
        </p:nvGrpSpPr>
        <p:grpSpPr>
          <a:xfrm>
            <a:off x="6918428" y="4598012"/>
            <a:ext cx="750471" cy="650530"/>
            <a:chOff x="6932350" y="2867616"/>
            <a:chExt cx="750471" cy="650530"/>
          </a:xfrm>
        </p:grpSpPr>
        <p:sp>
          <p:nvSpPr>
            <p:cNvPr id="69" name="Oval 68">
              <a:extLst>
                <a:ext uri="{FF2B5EF4-FFF2-40B4-BE49-F238E27FC236}">
                  <a16:creationId xmlns:a16="http://schemas.microsoft.com/office/drawing/2014/main" id="{65A587AB-BDCB-4007-8267-C93E18FF8CA6}"/>
                </a:ext>
              </a:extLst>
            </p:cNvPr>
            <p:cNvSpPr/>
            <p:nvPr/>
          </p:nvSpPr>
          <p:spPr bwMode="auto">
            <a:xfrm rot="16200000">
              <a:off x="6982321" y="2867616"/>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70" name="TextBox 69">
              <a:extLst>
                <a:ext uri="{FF2B5EF4-FFF2-40B4-BE49-F238E27FC236}">
                  <a16:creationId xmlns:a16="http://schemas.microsoft.com/office/drawing/2014/main" id="{2AEB212E-611E-434E-BA76-936B7ED0F3EC}"/>
                </a:ext>
              </a:extLst>
            </p:cNvPr>
            <p:cNvSpPr txBox="1"/>
            <p:nvPr/>
          </p:nvSpPr>
          <p:spPr>
            <a:xfrm>
              <a:off x="6932350" y="2912275"/>
              <a:ext cx="750471" cy="483557"/>
            </a:xfrm>
            <a:prstGeom prst="rect">
              <a:avLst/>
            </a:prstGeom>
            <a:noFill/>
          </p:spPr>
          <p:txBody>
            <a:bodyPr wrap="square" lIns="179285" tIns="143428" rIns="179285" bIns="143428" rtlCol="0">
              <a:sp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endParaRPr kumimoji="0" lang="en-US" sz="1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71" name="Freeform 35">
              <a:extLst>
                <a:ext uri="{FF2B5EF4-FFF2-40B4-BE49-F238E27FC236}">
                  <a16:creationId xmlns:a16="http://schemas.microsoft.com/office/drawing/2014/main" id="{8DB72FCE-A312-4FEF-967C-8ACA936BE437}"/>
                </a:ext>
              </a:extLst>
            </p:cNvPr>
            <p:cNvSpPr>
              <a:spLocks/>
            </p:cNvSpPr>
            <p:nvPr/>
          </p:nvSpPr>
          <p:spPr bwMode="auto">
            <a:xfrm>
              <a:off x="7166317" y="3038407"/>
              <a:ext cx="295650" cy="288611"/>
            </a:xfrm>
            <a:custGeom>
              <a:avLst/>
              <a:gdLst>
                <a:gd name="T0" fmla="*/ 28 w 116"/>
                <a:gd name="T1" fmla="*/ 114 h 114"/>
                <a:gd name="T2" fmla="*/ 111 w 116"/>
                <a:gd name="T3" fmla="*/ 114 h 114"/>
                <a:gd name="T4" fmla="*/ 116 w 116"/>
                <a:gd name="T5" fmla="*/ 110 h 114"/>
                <a:gd name="T6" fmla="*/ 116 w 116"/>
                <a:gd name="T7" fmla="*/ 4 h 114"/>
                <a:gd name="T8" fmla="*/ 111 w 116"/>
                <a:gd name="T9" fmla="*/ 0 h 114"/>
                <a:gd name="T10" fmla="*/ 5 w 116"/>
                <a:gd name="T11" fmla="*/ 0 h 114"/>
                <a:gd name="T12" fmla="*/ 0 w 116"/>
                <a:gd name="T13" fmla="*/ 4 h 114"/>
                <a:gd name="T14" fmla="*/ 0 w 116"/>
                <a:gd name="T15" fmla="*/ 87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14">
                  <a:moveTo>
                    <a:pt x="28" y="114"/>
                  </a:moveTo>
                  <a:cubicBezTo>
                    <a:pt x="111" y="114"/>
                    <a:pt x="111" y="114"/>
                    <a:pt x="111" y="114"/>
                  </a:cubicBezTo>
                  <a:cubicBezTo>
                    <a:pt x="114" y="114"/>
                    <a:pt x="116" y="112"/>
                    <a:pt x="116" y="110"/>
                  </a:cubicBezTo>
                  <a:cubicBezTo>
                    <a:pt x="116" y="4"/>
                    <a:pt x="116" y="4"/>
                    <a:pt x="116" y="4"/>
                  </a:cubicBezTo>
                  <a:cubicBezTo>
                    <a:pt x="116" y="2"/>
                    <a:pt x="114" y="0"/>
                    <a:pt x="111" y="0"/>
                  </a:cubicBezTo>
                  <a:cubicBezTo>
                    <a:pt x="5" y="0"/>
                    <a:pt x="5" y="0"/>
                    <a:pt x="5" y="0"/>
                  </a:cubicBezTo>
                  <a:cubicBezTo>
                    <a:pt x="2" y="0"/>
                    <a:pt x="0" y="2"/>
                    <a:pt x="0" y="4"/>
                  </a:cubicBezTo>
                  <a:cubicBezTo>
                    <a:pt x="0" y="87"/>
                    <a:pt x="0" y="87"/>
                    <a:pt x="0" y="87"/>
                  </a:cubicBezTo>
                </a:path>
              </a:pathLst>
            </a:cu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505050"/>
                </a:solidFill>
                <a:effectLst/>
                <a:uLnTx/>
                <a:uFillTx/>
                <a:latin typeface="Segoe UI"/>
                <a:ea typeface="+mn-ea"/>
                <a:cs typeface="+mn-cs"/>
              </a:endParaRPr>
            </a:p>
          </p:txBody>
        </p:sp>
        <p:sp>
          <p:nvSpPr>
            <p:cNvPr id="72" name="Line 36">
              <a:extLst>
                <a:ext uri="{FF2B5EF4-FFF2-40B4-BE49-F238E27FC236}">
                  <a16:creationId xmlns:a16="http://schemas.microsoft.com/office/drawing/2014/main" id="{4B6A96F0-2125-46EB-AEFE-6823C911D913}"/>
                </a:ext>
              </a:extLst>
            </p:cNvPr>
            <p:cNvSpPr>
              <a:spLocks noChangeShapeType="1"/>
            </p:cNvSpPr>
            <p:nvPr/>
          </p:nvSpPr>
          <p:spPr bwMode="auto">
            <a:xfrm flipH="1">
              <a:off x="7156462" y="3118655"/>
              <a:ext cx="216810" cy="216810"/>
            </a:xfrm>
            <a:prstGeom prst="line">
              <a:avLst/>
            </a:prstGeom>
            <a:noFill/>
            <a:ln w="285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73" name="Group 38">
            <a:extLst>
              <a:ext uri="{FF2B5EF4-FFF2-40B4-BE49-F238E27FC236}">
                <a16:creationId xmlns:a16="http://schemas.microsoft.com/office/drawing/2014/main" id="{1F812F99-EB9C-46C7-9B6A-669BB743BE38}"/>
              </a:ext>
            </a:extLst>
          </p:cNvPr>
          <p:cNvGrpSpPr>
            <a:grpSpLocks noChangeAspect="1"/>
          </p:cNvGrpSpPr>
          <p:nvPr/>
        </p:nvGrpSpPr>
        <p:grpSpPr bwMode="auto">
          <a:xfrm>
            <a:off x="2750839" y="2289789"/>
            <a:ext cx="960118" cy="622345"/>
            <a:chOff x="6972" y="642"/>
            <a:chExt cx="445" cy="254"/>
          </a:xfrm>
        </p:grpSpPr>
        <p:sp>
          <p:nvSpPr>
            <p:cNvPr id="74" name="Line 39">
              <a:extLst>
                <a:ext uri="{FF2B5EF4-FFF2-40B4-BE49-F238E27FC236}">
                  <a16:creationId xmlns:a16="http://schemas.microsoft.com/office/drawing/2014/main" id="{EBEB3704-2A0F-4579-A3DD-794766A8594E}"/>
                </a:ext>
              </a:extLst>
            </p:cNvPr>
            <p:cNvSpPr>
              <a:spLocks noChangeShapeType="1"/>
            </p:cNvSpPr>
            <p:nvPr/>
          </p:nvSpPr>
          <p:spPr bwMode="auto">
            <a:xfrm>
              <a:off x="6972" y="839"/>
              <a:ext cx="56"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75" name="Line 40">
              <a:extLst>
                <a:ext uri="{FF2B5EF4-FFF2-40B4-BE49-F238E27FC236}">
                  <a16:creationId xmlns:a16="http://schemas.microsoft.com/office/drawing/2014/main" id="{A5CFF12F-63F0-4CD7-86A5-6198FF333AE6}"/>
                </a:ext>
              </a:extLst>
            </p:cNvPr>
            <p:cNvSpPr>
              <a:spLocks noChangeShapeType="1"/>
            </p:cNvSpPr>
            <p:nvPr/>
          </p:nvSpPr>
          <p:spPr bwMode="auto">
            <a:xfrm>
              <a:off x="7056" y="839"/>
              <a:ext cx="55"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76" name="Freeform 41">
              <a:extLst>
                <a:ext uri="{FF2B5EF4-FFF2-40B4-BE49-F238E27FC236}">
                  <a16:creationId xmlns:a16="http://schemas.microsoft.com/office/drawing/2014/main" id="{38AD49D2-6A66-4F1A-8DE8-F1D26F1B4712}"/>
                </a:ext>
              </a:extLst>
            </p:cNvPr>
            <p:cNvSpPr>
              <a:spLocks/>
            </p:cNvSpPr>
            <p:nvPr/>
          </p:nvSpPr>
          <p:spPr bwMode="auto">
            <a:xfrm>
              <a:off x="7139" y="642"/>
              <a:ext cx="264" cy="197"/>
            </a:xfrm>
            <a:custGeom>
              <a:avLst/>
              <a:gdLst>
                <a:gd name="T0" fmla="*/ 0 w 264"/>
                <a:gd name="T1" fmla="*/ 197 h 197"/>
                <a:gd name="T2" fmla="*/ 69 w 264"/>
                <a:gd name="T3" fmla="*/ 197 h 197"/>
                <a:gd name="T4" fmla="*/ 264 w 264"/>
                <a:gd name="T5" fmla="*/ 0 h 197"/>
              </a:gdLst>
              <a:ahLst/>
              <a:cxnLst>
                <a:cxn ang="0">
                  <a:pos x="T0" y="T1"/>
                </a:cxn>
                <a:cxn ang="0">
                  <a:pos x="T2" y="T3"/>
                </a:cxn>
                <a:cxn ang="0">
                  <a:pos x="T4" y="T5"/>
                </a:cxn>
              </a:cxnLst>
              <a:rect l="0" t="0" r="r" b="b"/>
              <a:pathLst>
                <a:path w="264" h="197">
                  <a:moveTo>
                    <a:pt x="0" y="197"/>
                  </a:moveTo>
                  <a:lnTo>
                    <a:pt x="69" y="197"/>
                  </a:lnTo>
                  <a:lnTo>
                    <a:pt x="264" y="0"/>
                  </a:lnTo>
                </a:path>
              </a:pathLst>
            </a:cu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77" name="Freeform 42">
              <a:extLst>
                <a:ext uri="{FF2B5EF4-FFF2-40B4-BE49-F238E27FC236}">
                  <a16:creationId xmlns:a16="http://schemas.microsoft.com/office/drawing/2014/main" id="{2EC2ADC1-E052-472E-B319-F94905E0D5D4}"/>
                </a:ext>
              </a:extLst>
            </p:cNvPr>
            <p:cNvSpPr>
              <a:spLocks/>
            </p:cNvSpPr>
            <p:nvPr/>
          </p:nvSpPr>
          <p:spPr bwMode="auto">
            <a:xfrm>
              <a:off x="7319" y="642"/>
              <a:ext cx="84" cy="84"/>
            </a:xfrm>
            <a:custGeom>
              <a:avLst/>
              <a:gdLst>
                <a:gd name="T0" fmla="*/ 84 w 84"/>
                <a:gd name="T1" fmla="*/ 84 h 84"/>
                <a:gd name="T2" fmla="*/ 84 w 84"/>
                <a:gd name="T3" fmla="*/ 0 h 84"/>
                <a:gd name="T4" fmla="*/ 0 w 84"/>
                <a:gd name="T5" fmla="*/ 0 h 84"/>
              </a:gdLst>
              <a:ahLst/>
              <a:cxnLst>
                <a:cxn ang="0">
                  <a:pos x="T0" y="T1"/>
                </a:cxn>
                <a:cxn ang="0">
                  <a:pos x="T2" y="T3"/>
                </a:cxn>
                <a:cxn ang="0">
                  <a:pos x="T4" y="T5"/>
                </a:cxn>
              </a:cxnLst>
              <a:rect l="0" t="0" r="r" b="b"/>
              <a:pathLst>
                <a:path w="84" h="84">
                  <a:moveTo>
                    <a:pt x="84" y="84"/>
                  </a:moveTo>
                  <a:lnTo>
                    <a:pt x="84" y="0"/>
                  </a:lnTo>
                  <a:lnTo>
                    <a:pt x="0" y="0"/>
                  </a:lnTo>
                </a:path>
              </a:pathLst>
            </a:cu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78" name="Line 43">
              <a:extLst>
                <a:ext uri="{FF2B5EF4-FFF2-40B4-BE49-F238E27FC236}">
                  <a16:creationId xmlns:a16="http://schemas.microsoft.com/office/drawing/2014/main" id="{A388FA0F-04ED-448D-9E27-E2C9381D7A1B}"/>
                </a:ext>
              </a:extLst>
            </p:cNvPr>
            <p:cNvSpPr>
              <a:spLocks noChangeShapeType="1"/>
            </p:cNvSpPr>
            <p:nvPr/>
          </p:nvSpPr>
          <p:spPr bwMode="auto">
            <a:xfrm>
              <a:off x="6972" y="896"/>
              <a:ext cx="445"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Tree>
    <p:extLst>
      <p:ext uri="{BB962C8B-B14F-4D97-AF65-F5344CB8AC3E}">
        <p14:creationId xmlns:p14="http://schemas.microsoft.com/office/powerpoint/2010/main" val="16912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ppt_x"/>
                                          </p:val>
                                        </p:tav>
                                        <p:tav tm="100000">
                                          <p:val>
                                            <p:strVal val="#ppt_x"/>
                                          </p:val>
                                        </p:tav>
                                      </p:tavLst>
                                    </p:anim>
                                    <p:anim calcmode="lin" valueType="num">
                                      <p:cBhvr additive="base">
                                        <p:cTn id="13" dur="500" fill="hold"/>
                                        <p:tgtEl>
                                          <p:spTgt spid="5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additive="base">
                                        <p:cTn id="17" dur="500" fill="hold"/>
                                        <p:tgtEl>
                                          <p:spTgt spid="68"/>
                                        </p:tgtEl>
                                        <p:attrNameLst>
                                          <p:attrName>ppt_x</p:attrName>
                                        </p:attrNameLst>
                                      </p:cBhvr>
                                      <p:tavLst>
                                        <p:tav tm="0">
                                          <p:val>
                                            <p:strVal val="#ppt_x"/>
                                          </p:val>
                                        </p:tav>
                                        <p:tav tm="100000">
                                          <p:val>
                                            <p:strVal val="#ppt_x"/>
                                          </p:val>
                                        </p:tav>
                                      </p:tavLst>
                                    </p:anim>
                                    <p:anim calcmode="lin" valueType="num">
                                      <p:cBhvr additive="base">
                                        <p:cTn id="18" dur="500" fill="hold"/>
                                        <p:tgtEl>
                                          <p:spTgt spid="6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ppt_x"/>
                                          </p:val>
                                        </p:tav>
                                        <p:tav tm="100000">
                                          <p:val>
                                            <p:strVal val="#ppt_x"/>
                                          </p:val>
                                        </p:tav>
                                      </p:tavLst>
                                    </p:anim>
                                    <p:anim calcmode="lin" valueType="num">
                                      <p:cBhvr additive="base">
                                        <p:cTn id="23" dur="500" fill="hold"/>
                                        <p:tgtEl>
                                          <p:spTgt spid="5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E7DDE-EA57-4D14-8BAD-7F6949E757F8}"/>
              </a:ext>
            </a:extLst>
          </p:cNvPr>
          <p:cNvSpPr>
            <a:spLocks noGrp="1"/>
          </p:cNvSpPr>
          <p:nvPr>
            <p:ph type="title"/>
          </p:nvPr>
        </p:nvSpPr>
        <p:spPr/>
        <p:txBody>
          <a:bodyPr/>
          <a:lstStyle/>
          <a:p>
            <a:r>
              <a:rPr lang="en-US"/>
              <a:t>Peering Behind The Curtain</a:t>
            </a:r>
          </a:p>
        </p:txBody>
      </p:sp>
      <p:sp>
        <p:nvSpPr>
          <p:cNvPr id="4" name="Text Placeholder 3">
            <a:extLst>
              <a:ext uri="{FF2B5EF4-FFF2-40B4-BE49-F238E27FC236}">
                <a16:creationId xmlns:a16="http://schemas.microsoft.com/office/drawing/2014/main" id="{AFE6A51E-2BC5-42B1-AD94-380C337BEAFE}"/>
              </a:ext>
            </a:extLst>
          </p:cNvPr>
          <p:cNvSpPr>
            <a:spLocks noGrp="1"/>
          </p:cNvSpPr>
          <p:nvPr>
            <p:ph type="body" idx="1"/>
          </p:nvPr>
        </p:nvSpPr>
        <p:spPr/>
        <p:txBody>
          <a:bodyPr/>
          <a:lstStyle/>
          <a:p>
            <a:r>
              <a:rPr lang="en-US"/>
              <a:t>Umm, ok.  Containers and Kubernetes are magic.  I get it…   What ARE they, exactly?</a:t>
            </a:r>
          </a:p>
        </p:txBody>
      </p:sp>
    </p:spTree>
    <p:extLst>
      <p:ext uri="{BB962C8B-B14F-4D97-AF65-F5344CB8AC3E}">
        <p14:creationId xmlns:p14="http://schemas.microsoft.com/office/powerpoint/2010/main" val="21011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8C085B6D-6151-4B28-9E22-BF11FD145D89}"/>
              </a:ext>
            </a:extLst>
          </p:cNvPr>
          <p:cNvSpPr txBox="1"/>
          <p:nvPr/>
        </p:nvSpPr>
        <p:spPr>
          <a:xfrm>
            <a:off x="6777795" y="3486976"/>
            <a:ext cx="2708426" cy="569148"/>
          </a:xfrm>
          <a:prstGeom prst="rect">
            <a:avLst/>
          </a:prstGeom>
          <a:noFill/>
        </p:spPr>
        <p:txBody>
          <a:bodyPr wrap="square" lIns="179234" tIns="143387" rIns="179234" bIns="143387" rtlCol="0">
            <a:noAutofit/>
          </a:bodyPr>
          <a:lstStyle/>
          <a:p>
            <a:pPr algn="ctr" defTabSz="914016">
              <a:lnSpc>
                <a:spcPct val="90000"/>
              </a:lnSpc>
              <a:spcAft>
                <a:spcPts val="588"/>
              </a:spcAft>
              <a:defRPr/>
            </a:pPr>
            <a:r>
              <a:rPr lang="en-US" sz="1961" b="1">
                <a:solidFill>
                  <a:srgbClr val="0072C6"/>
                </a:solidFill>
                <a:latin typeface="Segoe UI Semibold" charset="0"/>
                <a:ea typeface="Segoe UI Semibold" charset="0"/>
                <a:cs typeface="Segoe UI Semibold" charset="0"/>
              </a:rPr>
              <a:t>Containers</a:t>
            </a:r>
          </a:p>
        </p:txBody>
      </p:sp>
      <p:sp>
        <p:nvSpPr>
          <p:cNvPr id="77" name="Rectangle 76">
            <a:extLst>
              <a:ext uri="{FF2B5EF4-FFF2-40B4-BE49-F238E27FC236}">
                <a16:creationId xmlns:a16="http://schemas.microsoft.com/office/drawing/2014/main" id="{4B7178B3-3315-41B1-8DA9-E14CAB7612EC}"/>
              </a:ext>
            </a:extLst>
          </p:cNvPr>
          <p:cNvSpPr/>
          <p:nvPr/>
        </p:nvSpPr>
        <p:spPr bwMode="auto">
          <a:xfrm>
            <a:off x="2863187" y="4004369"/>
            <a:ext cx="3501834" cy="1023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268851" rIns="179234" bIns="143387" numCol="1" spcCol="0" rtlCol="0" fromWordArt="0" anchor="t" anchorCtr="0" forceAA="0" compatLnSpc="1">
            <a:prstTxWarp prst="textNoShape">
              <a:avLst/>
            </a:prstTxWarp>
            <a:noAutofit/>
          </a:bodyPr>
          <a:lstStyle/>
          <a:p>
            <a:pPr marL="177375" indent="-177375" defTabSz="913751" fontAlgn="base">
              <a:spcBef>
                <a:spcPct val="0"/>
              </a:spcBef>
              <a:spcAft>
                <a:spcPts val="588"/>
              </a:spcAft>
              <a:buFont typeface="Arial" panose="020B0604020202020204" pitchFamily="34" charset="0"/>
              <a:buChar char="•"/>
              <a:defRPr/>
            </a:pPr>
            <a:r>
              <a:rPr lang="en-US" sz="1567" b="1">
                <a:solidFill>
                  <a:srgbClr val="505050"/>
                </a:solidFill>
                <a:latin typeface="Segoe UI Light"/>
                <a:ea typeface="Segoe UI" pitchFamily="34" charset="0"/>
                <a:cs typeface="Segoe UI" pitchFamily="34" charset="0"/>
              </a:rPr>
              <a:t>Virtualize the hardware</a:t>
            </a:r>
          </a:p>
          <a:p>
            <a:pPr marL="177375" indent="-177375" defTabSz="913751" fontAlgn="base">
              <a:spcBef>
                <a:spcPct val="0"/>
              </a:spcBef>
              <a:spcAft>
                <a:spcPts val="588"/>
              </a:spcAft>
              <a:buFont typeface="Arial" panose="020B0604020202020204" pitchFamily="34" charset="0"/>
              <a:buChar char="•"/>
              <a:defRPr/>
            </a:pPr>
            <a:r>
              <a:rPr lang="en-US" sz="1567" b="1">
                <a:solidFill>
                  <a:srgbClr val="505050"/>
                </a:solidFill>
                <a:latin typeface="Segoe UI Light"/>
                <a:ea typeface="Segoe UI" pitchFamily="34" charset="0"/>
                <a:cs typeface="Segoe UI" pitchFamily="34" charset="0"/>
              </a:rPr>
              <a:t>VMs as units of scaling</a:t>
            </a:r>
          </a:p>
        </p:txBody>
      </p:sp>
      <p:sp>
        <p:nvSpPr>
          <p:cNvPr id="78" name="Rectangle 77">
            <a:extLst>
              <a:ext uri="{FF2B5EF4-FFF2-40B4-BE49-F238E27FC236}">
                <a16:creationId xmlns:a16="http://schemas.microsoft.com/office/drawing/2014/main" id="{101A5CCD-1DBE-41A5-9759-1635C5EA53B4}"/>
              </a:ext>
            </a:extLst>
          </p:cNvPr>
          <p:cNvSpPr/>
          <p:nvPr/>
        </p:nvSpPr>
        <p:spPr bwMode="auto">
          <a:xfrm>
            <a:off x="6688566" y="4022183"/>
            <a:ext cx="3544366" cy="973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268851" rIns="179234" bIns="143387" numCol="1" spcCol="0" rtlCol="0" fromWordArt="0" anchor="t" anchorCtr="0" forceAA="0" compatLnSpc="1">
            <a:prstTxWarp prst="textNoShape">
              <a:avLst/>
            </a:prstTxWarp>
            <a:noAutofit/>
          </a:bodyPr>
          <a:lstStyle/>
          <a:p>
            <a:pPr marL="177375" indent="-177375" defTabSz="913751" fontAlgn="base">
              <a:spcBef>
                <a:spcPct val="0"/>
              </a:spcBef>
              <a:spcAft>
                <a:spcPts val="588"/>
              </a:spcAft>
              <a:buFont typeface="Arial" panose="020B0604020202020204" pitchFamily="34" charset="0"/>
              <a:buChar char="•"/>
              <a:defRPr/>
            </a:pPr>
            <a:r>
              <a:rPr lang="en-US" sz="1567" b="1">
                <a:solidFill>
                  <a:srgbClr val="505050"/>
                </a:solidFill>
                <a:latin typeface="Segoe UI Light"/>
                <a:ea typeface="Segoe UI" pitchFamily="34" charset="0"/>
                <a:cs typeface="Segoe UI" pitchFamily="34" charset="0"/>
              </a:rPr>
              <a:t>Virtualize the operating system</a:t>
            </a:r>
          </a:p>
          <a:p>
            <a:pPr marL="177375" indent="-177375" defTabSz="913751" fontAlgn="base">
              <a:spcBef>
                <a:spcPct val="0"/>
              </a:spcBef>
              <a:spcAft>
                <a:spcPts val="588"/>
              </a:spcAft>
              <a:buFont typeface="Arial" panose="020B0604020202020204" pitchFamily="34" charset="0"/>
              <a:buChar char="•"/>
              <a:defRPr/>
            </a:pPr>
            <a:r>
              <a:rPr lang="en-US" sz="1567" b="1">
                <a:solidFill>
                  <a:srgbClr val="505050"/>
                </a:solidFill>
                <a:latin typeface="Segoe UI Light"/>
                <a:ea typeface="Segoe UI" pitchFamily="34" charset="0"/>
                <a:cs typeface="Segoe UI" pitchFamily="34" charset="0"/>
              </a:rPr>
              <a:t>Applications as units of scaling</a:t>
            </a:r>
          </a:p>
        </p:txBody>
      </p:sp>
      <p:sp>
        <p:nvSpPr>
          <p:cNvPr id="117" name="TextBox 116">
            <a:extLst>
              <a:ext uri="{FF2B5EF4-FFF2-40B4-BE49-F238E27FC236}">
                <a16:creationId xmlns:a16="http://schemas.microsoft.com/office/drawing/2014/main" id="{8C085B6D-6151-4B28-9E22-BF11FD145D89}"/>
              </a:ext>
            </a:extLst>
          </p:cNvPr>
          <p:cNvSpPr txBox="1"/>
          <p:nvPr/>
        </p:nvSpPr>
        <p:spPr>
          <a:xfrm>
            <a:off x="2831696" y="3453035"/>
            <a:ext cx="2708426" cy="569148"/>
          </a:xfrm>
          <a:prstGeom prst="rect">
            <a:avLst/>
          </a:prstGeom>
          <a:noFill/>
        </p:spPr>
        <p:txBody>
          <a:bodyPr wrap="square" lIns="179234" tIns="143387" rIns="179234" bIns="143387" rtlCol="0">
            <a:noAutofit/>
          </a:bodyPr>
          <a:lstStyle/>
          <a:p>
            <a:pPr algn="ctr" defTabSz="914016">
              <a:lnSpc>
                <a:spcPct val="90000"/>
              </a:lnSpc>
              <a:spcAft>
                <a:spcPts val="588"/>
              </a:spcAft>
              <a:defRPr/>
            </a:pPr>
            <a:r>
              <a:rPr lang="en-US" sz="1961" b="1">
                <a:solidFill>
                  <a:srgbClr val="505050"/>
                </a:solidFill>
                <a:latin typeface="Segoe UI Semibold" charset="0"/>
                <a:ea typeface="Segoe UI Semibold" charset="0"/>
                <a:cs typeface="Segoe UI Semibold" charset="0"/>
              </a:rPr>
              <a:t>Virtual machines</a:t>
            </a:r>
          </a:p>
        </p:txBody>
      </p:sp>
      <p:sp>
        <p:nvSpPr>
          <p:cNvPr id="118" name="Title 3">
            <a:extLst>
              <a:ext uri="{FF2B5EF4-FFF2-40B4-BE49-F238E27FC236}">
                <a16:creationId xmlns:a16="http://schemas.microsoft.com/office/drawing/2014/main" id="{4AE241C5-408D-40B7-B454-D04DD8257F13}"/>
              </a:ext>
            </a:extLst>
          </p:cNvPr>
          <p:cNvSpPr txBox="1">
            <a:spLocks/>
          </p:cNvSpPr>
          <p:nvPr/>
        </p:nvSpPr>
        <p:spPr>
          <a:xfrm>
            <a:off x="866" y="291994"/>
            <a:ext cx="12189648" cy="899409"/>
          </a:xfrm>
          <a:prstGeom prst="rect">
            <a:avLst/>
          </a:prstGeom>
        </p:spPr>
        <p:txBody>
          <a:bodyPr tIns="89630"/>
          <a:lst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016">
              <a:defRPr/>
            </a:pPr>
            <a:r>
              <a:rPr lang="en-US" sz="4312">
                <a:solidFill>
                  <a:srgbClr val="505050"/>
                </a:solidFill>
                <a:latin typeface="Segoe UI Light" charset="0"/>
                <a:ea typeface="Segoe UI Light" charset="0"/>
                <a:cs typeface="Segoe UI Light" charset="0"/>
              </a:rPr>
              <a:t>What is a </a:t>
            </a:r>
            <a:r>
              <a:rPr lang="en-US" sz="4312">
                <a:solidFill>
                  <a:srgbClr val="0072C6"/>
                </a:solidFill>
                <a:latin typeface="Segoe UI Semibold" panose="020B0702040204020203" pitchFamily="34" charset="0"/>
              </a:rPr>
              <a:t>container</a:t>
            </a:r>
            <a:r>
              <a:rPr lang="en-US" sz="4312">
                <a:solidFill>
                  <a:srgbClr val="505050"/>
                </a:solidFill>
                <a:latin typeface="Segoe UI Light" charset="0"/>
                <a:ea typeface="Segoe UI Light" charset="0"/>
                <a:cs typeface="Segoe UI Light" charset="0"/>
              </a:rPr>
              <a:t>?</a:t>
            </a:r>
          </a:p>
        </p:txBody>
      </p:sp>
      <p:grpSp>
        <p:nvGrpSpPr>
          <p:cNvPr id="7" name="Group 6">
            <a:extLst>
              <a:ext uri="{FF2B5EF4-FFF2-40B4-BE49-F238E27FC236}">
                <a16:creationId xmlns:a16="http://schemas.microsoft.com/office/drawing/2014/main" id="{CDDEB3FB-C199-433E-B068-7A8FCA0E60E8}"/>
              </a:ext>
            </a:extLst>
          </p:cNvPr>
          <p:cNvGrpSpPr/>
          <p:nvPr/>
        </p:nvGrpSpPr>
        <p:grpSpPr>
          <a:xfrm>
            <a:off x="3717806" y="2022722"/>
            <a:ext cx="896297" cy="1197336"/>
            <a:chOff x="1061222" y="2320909"/>
            <a:chExt cx="914400" cy="1221519"/>
          </a:xfrm>
        </p:grpSpPr>
        <p:sp>
          <p:nvSpPr>
            <p:cNvPr id="8" name="TextBox 7">
              <a:extLst>
                <a:ext uri="{FF2B5EF4-FFF2-40B4-BE49-F238E27FC236}">
                  <a16:creationId xmlns:a16="http://schemas.microsoft.com/office/drawing/2014/main" id="{69FDBF63-4F0E-46B0-8598-BCD73EC7895D}"/>
                </a:ext>
              </a:extLst>
            </p:cNvPr>
            <p:cNvSpPr txBox="1"/>
            <p:nvPr/>
          </p:nvSpPr>
          <p:spPr>
            <a:xfrm>
              <a:off x="1079638" y="2320909"/>
              <a:ext cx="878709" cy="266073"/>
            </a:xfrm>
            <a:prstGeom prst="rect">
              <a:avLst/>
            </a:prstGeom>
            <a:solidFill>
              <a:schemeClr val="accent5">
                <a:lumMod val="10000"/>
                <a:lumOff val="90000"/>
              </a:schemeClr>
            </a:solidFill>
            <a:ln w="19050">
              <a:solidFill>
                <a:schemeClr val="accent5">
                  <a:lumMod val="50000"/>
                  <a:lumOff val="50000"/>
                </a:schemeClr>
              </a:solidFill>
            </a:ln>
          </p:spPr>
          <p:txBody>
            <a:bodyPr wrap="square" lIns="0" tIns="53778" rIns="0" bIns="53778" rtlCol="0">
              <a:spAutoFit/>
            </a:bodyPr>
            <a:lstStyle/>
            <a:p>
              <a:pPr algn="ctr" defTabSz="914192">
                <a:lnSpc>
                  <a:spcPct val="90000"/>
                </a:lnSpc>
                <a:spcAft>
                  <a:spcPts val="588"/>
                </a:spcAft>
                <a:defRPr/>
              </a:pPr>
              <a:r>
                <a:rPr lang="en-US" sz="1077">
                  <a:solidFill>
                    <a:srgbClr val="505050"/>
                  </a:solidFill>
                  <a:latin typeface="Segoe UI"/>
                </a:rPr>
                <a:t>App</a:t>
              </a:r>
            </a:p>
          </p:txBody>
        </p:sp>
        <p:grpSp>
          <p:nvGrpSpPr>
            <p:cNvPr id="9" name="Group 8">
              <a:extLst>
                <a:ext uri="{FF2B5EF4-FFF2-40B4-BE49-F238E27FC236}">
                  <a16:creationId xmlns:a16="http://schemas.microsoft.com/office/drawing/2014/main" id="{53FE5C89-9378-4765-A135-194E77DCD086}"/>
                </a:ext>
              </a:extLst>
            </p:cNvPr>
            <p:cNvGrpSpPr>
              <a:grpSpLocks/>
            </p:cNvGrpSpPr>
            <p:nvPr/>
          </p:nvGrpSpPr>
          <p:grpSpPr>
            <a:xfrm>
              <a:off x="1061222" y="2628028"/>
              <a:ext cx="914400" cy="914400"/>
              <a:chOff x="4680680" y="-1131468"/>
              <a:chExt cx="951424" cy="970598"/>
            </a:xfrm>
          </p:grpSpPr>
          <p:sp>
            <p:nvSpPr>
              <p:cNvPr id="10" name="Freeform: Shape 108">
                <a:extLst>
                  <a:ext uri="{FF2B5EF4-FFF2-40B4-BE49-F238E27FC236}">
                    <a16:creationId xmlns:a16="http://schemas.microsoft.com/office/drawing/2014/main" id="{E8DB7AC1-1AF4-46A5-B4CF-13FE251FA8D8}"/>
                  </a:ext>
                </a:extLst>
              </p:cNvPr>
              <p:cNvSpPr/>
              <p:nvPr/>
            </p:nvSpPr>
            <p:spPr>
              <a:xfrm>
                <a:off x="4680680" y="-1131468"/>
                <a:ext cx="951424" cy="295275"/>
              </a:xfrm>
              <a:custGeom>
                <a:avLst/>
                <a:gdLst/>
                <a:ahLst/>
                <a:cxnLst/>
                <a:rect l="0" t="0" r="0" b="0"/>
                <a:pathLst>
                  <a:path w="933450" h="295275">
                    <a:moveTo>
                      <a:pt x="21431" y="21431"/>
                    </a:moveTo>
                    <a:lnTo>
                      <a:pt x="921544" y="21431"/>
                    </a:lnTo>
                    <a:lnTo>
                      <a:pt x="921544" y="280511"/>
                    </a:lnTo>
                    <a:lnTo>
                      <a:pt x="21431" y="280511"/>
                    </a:lnTo>
                    <a:close/>
                  </a:path>
                </a:pathLst>
              </a:custGeom>
              <a:noFill/>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11" name="Freeform: Shape 109">
                <a:extLst>
                  <a:ext uri="{FF2B5EF4-FFF2-40B4-BE49-F238E27FC236}">
                    <a16:creationId xmlns:a16="http://schemas.microsoft.com/office/drawing/2014/main" id="{6760C425-5276-4067-8F3D-C148A7FF5461}"/>
                  </a:ext>
                </a:extLst>
              </p:cNvPr>
              <p:cNvSpPr/>
              <p:nvPr/>
            </p:nvSpPr>
            <p:spPr>
              <a:xfrm>
                <a:off x="4680680" y="-794283"/>
                <a:ext cx="933450" cy="295275"/>
              </a:xfrm>
              <a:custGeom>
                <a:avLst/>
                <a:gdLst/>
                <a:ahLst/>
                <a:cxnLst/>
                <a:rect l="0" t="0" r="0" b="0"/>
                <a:pathLst>
                  <a:path w="933450" h="295275">
                    <a:moveTo>
                      <a:pt x="21431" y="21431"/>
                    </a:moveTo>
                    <a:lnTo>
                      <a:pt x="921544" y="21431"/>
                    </a:lnTo>
                    <a:lnTo>
                      <a:pt x="921544" y="280511"/>
                    </a:lnTo>
                    <a:lnTo>
                      <a:pt x="21431" y="280511"/>
                    </a:lnTo>
                    <a:close/>
                  </a:path>
                </a:pathLst>
              </a:custGeom>
              <a:noFill/>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12" name="Freeform: Shape 110">
                <a:extLst>
                  <a:ext uri="{FF2B5EF4-FFF2-40B4-BE49-F238E27FC236}">
                    <a16:creationId xmlns:a16="http://schemas.microsoft.com/office/drawing/2014/main" id="{5E8CB5AC-ACCC-4147-A1D5-70F49C81725E}"/>
                  </a:ext>
                </a:extLst>
              </p:cNvPr>
              <p:cNvSpPr/>
              <p:nvPr/>
            </p:nvSpPr>
            <p:spPr>
              <a:xfrm>
                <a:off x="4680680" y="-456145"/>
                <a:ext cx="933450" cy="295275"/>
              </a:xfrm>
              <a:custGeom>
                <a:avLst/>
                <a:gdLst/>
                <a:ahLst/>
                <a:cxnLst/>
                <a:rect l="0" t="0" r="0" b="0"/>
                <a:pathLst>
                  <a:path w="933450" h="295275">
                    <a:moveTo>
                      <a:pt x="21431" y="21431"/>
                    </a:moveTo>
                    <a:lnTo>
                      <a:pt x="921544" y="21431"/>
                    </a:lnTo>
                    <a:lnTo>
                      <a:pt x="921544" y="280511"/>
                    </a:lnTo>
                    <a:lnTo>
                      <a:pt x="21431" y="280511"/>
                    </a:lnTo>
                    <a:close/>
                  </a:path>
                </a:pathLst>
              </a:custGeom>
              <a:noFill/>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13" name="Freeform: Shape 111">
                <a:extLst>
                  <a:ext uri="{FF2B5EF4-FFF2-40B4-BE49-F238E27FC236}">
                    <a16:creationId xmlns:a16="http://schemas.microsoft.com/office/drawing/2014/main" id="{37EF73AE-AD33-40B6-BA28-EAF7B3C9C8B9}"/>
                  </a:ext>
                </a:extLst>
              </p:cNvPr>
              <p:cNvSpPr/>
              <p:nvPr/>
            </p:nvSpPr>
            <p:spPr>
              <a:xfrm>
                <a:off x="4762595" y="-1038123"/>
                <a:ext cx="114300" cy="114300"/>
              </a:xfrm>
              <a:custGeom>
                <a:avLst/>
                <a:gdLst/>
                <a:ahLst/>
                <a:cxnLst/>
                <a:rect l="0" t="0" r="0" b="0"/>
                <a:pathLst>
                  <a:path w="114300" h="114300">
                    <a:moveTo>
                      <a:pt x="93821" y="57626"/>
                    </a:moveTo>
                    <a:cubicBezTo>
                      <a:pt x="93821" y="77616"/>
                      <a:pt x="77616" y="93821"/>
                      <a:pt x="57626" y="93821"/>
                    </a:cubicBezTo>
                    <a:cubicBezTo>
                      <a:pt x="37636" y="93821"/>
                      <a:pt x="21431" y="77616"/>
                      <a:pt x="21431" y="57626"/>
                    </a:cubicBezTo>
                    <a:cubicBezTo>
                      <a:pt x="21431" y="37636"/>
                      <a:pt x="37637" y="21431"/>
                      <a:pt x="57626" y="21431"/>
                    </a:cubicBezTo>
                    <a:cubicBezTo>
                      <a:pt x="77616" y="21431"/>
                      <a:pt x="93821" y="37636"/>
                      <a:pt x="93821" y="57626"/>
                    </a:cubicBezTo>
                    <a:close/>
                  </a:path>
                </a:pathLst>
              </a:custGeom>
              <a:noFill/>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14" name="Freeform: Shape 112">
                <a:extLst>
                  <a:ext uri="{FF2B5EF4-FFF2-40B4-BE49-F238E27FC236}">
                    <a16:creationId xmlns:a16="http://schemas.microsoft.com/office/drawing/2014/main" id="{3950D1FA-4968-4CA8-B326-6270EC1DC10F}"/>
                  </a:ext>
                </a:extLst>
              </p:cNvPr>
              <p:cNvSpPr/>
              <p:nvPr/>
            </p:nvSpPr>
            <p:spPr>
              <a:xfrm>
                <a:off x="4899755" y="-1038123"/>
                <a:ext cx="114300" cy="114300"/>
              </a:xfrm>
              <a:custGeom>
                <a:avLst/>
                <a:gdLst/>
                <a:ahLst/>
                <a:cxnLst/>
                <a:rect l="0" t="0" r="0" b="0"/>
                <a:pathLst>
                  <a:path w="114300" h="114300">
                    <a:moveTo>
                      <a:pt x="93821" y="57626"/>
                    </a:moveTo>
                    <a:cubicBezTo>
                      <a:pt x="93821" y="77616"/>
                      <a:pt x="77616" y="93821"/>
                      <a:pt x="57626" y="93821"/>
                    </a:cubicBezTo>
                    <a:cubicBezTo>
                      <a:pt x="37636" y="93821"/>
                      <a:pt x="21431" y="77616"/>
                      <a:pt x="21431" y="57626"/>
                    </a:cubicBezTo>
                    <a:cubicBezTo>
                      <a:pt x="21431" y="37636"/>
                      <a:pt x="37637" y="21431"/>
                      <a:pt x="57626" y="21431"/>
                    </a:cubicBezTo>
                    <a:cubicBezTo>
                      <a:pt x="77616" y="21431"/>
                      <a:pt x="93821" y="37636"/>
                      <a:pt x="93821" y="57626"/>
                    </a:cubicBezTo>
                    <a:close/>
                  </a:path>
                </a:pathLst>
              </a:custGeom>
              <a:noFill/>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15" name="Freeform: Shape 113">
                <a:extLst>
                  <a:ext uri="{FF2B5EF4-FFF2-40B4-BE49-F238E27FC236}">
                    <a16:creationId xmlns:a16="http://schemas.microsoft.com/office/drawing/2014/main" id="{0FBCDB3A-66B3-4D23-8645-546449BF63A7}"/>
                  </a:ext>
                </a:extLst>
              </p:cNvPr>
              <p:cNvSpPr/>
              <p:nvPr/>
            </p:nvSpPr>
            <p:spPr>
              <a:xfrm>
                <a:off x="4762595" y="-700938"/>
                <a:ext cx="114300" cy="114300"/>
              </a:xfrm>
              <a:custGeom>
                <a:avLst/>
                <a:gdLst/>
                <a:ahLst/>
                <a:cxnLst/>
                <a:rect l="0" t="0" r="0" b="0"/>
                <a:pathLst>
                  <a:path w="114300" h="114300">
                    <a:moveTo>
                      <a:pt x="93821" y="57626"/>
                    </a:moveTo>
                    <a:cubicBezTo>
                      <a:pt x="93821" y="77616"/>
                      <a:pt x="77616" y="93821"/>
                      <a:pt x="57626" y="93821"/>
                    </a:cubicBezTo>
                    <a:cubicBezTo>
                      <a:pt x="37636" y="93821"/>
                      <a:pt x="21431" y="77616"/>
                      <a:pt x="21431" y="57626"/>
                    </a:cubicBezTo>
                    <a:cubicBezTo>
                      <a:pt x="21431" y="37636"/>
                      <a:pt x="37637" y="21431"/>
                      <a:pt x="57626" y="21431"/>
                    </a:cubicBezTo>
                    <a:cubicBezTo>
                      <a:pt x="77616" y="21431"/>
                      <a:pt x="93821" y="37636"/>
                      <a:pt x="93821" y="57626"/>
                    </a:cubicBezTo>
                    <a:close/>
                  </a:path>
                </a:pathLst>
              </a:custGeom>
              <a:noFill/>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16" name="Freeform: Shape 114">
                <a:extLst>
                  <a:ext uri="{FF2B5EF4-FFF2-40B4-BE49-F238E27FC236}">
                    <a16:creationId xmlns:a16="http://schemas.microsoft.com/office/drawing/2014/main" id="{55A6EC70-01C0-4B1C-89B8-DF3D59A1C46F}"/>
                  </a:ext>
                </a:extLst>
              </p:cNvPr>
              <p:cNvSpPr/>
              <p:nvPr/>
            </p:nvSpPr>
            <p:spPr>
              <a:xfrm>
                <a:off x="4899755" y="-700938"/>
                <a:ext cx="114300" cy="114300"/>
              </a:xfrm>
              <a:custGeom>
                <a:avLst/>
                <a:gdLst/>
                <a:ahLst/>
                <a:cxnLst/>
                <a:rect l="0" t="0" r="0" b="0"/>
                <a:pathLst>
                  <a:path w="114300" h="114300">
                    <a:moveTo>
                      <a:pt x="93821" y="57626"/>
                    </a:moveTo>
                    <a:cubicBezTo>
                      <a:pt x="93821" y="77616"/>
                      <a:pt x="77616" y="93821"/>
                      <a:pt x="57626" y="93821"/>
                    </a:cubicBezTo>
                    <a:cubicBezTo>
                      <a:pt x="37636" y="93821"/>
                      <a:pt x="21431" y="77616"/>
                      <a:pt x="21431" y="57626"/>
                    </a:cubicBezTo>
                    <a:cubicBezTo>
                      <a:pt x="21431" y="37636"/>
                      <a:pt x="37637" y="21431"/>
                      <a:pt x="57626" y="21431"/>
                    </a:cubicBezTo>
                    <a:cubicBezTo>
                      <a:pt x="77616" y="21431"/>
                      <a:pt x="93821" y="37636"/>
                      <a:pt x="93821" y="57626"/>
                    </a:cubicBezTo>
                    <a:close/>
                  </a:path>
                </a:pathLst>
              </a:custGeom>
              <a:noFill/>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17" name="Freeform: Shape 115">
                <a:extLst>
                  <a:ext uri="{FF2B5EF4-FFF2-40B4-BE49-F238E27FC236}">
                    <a16:creationId xmlns:a16="http://schemas.microsoft.com/office/drawing/2014/main" id="{2A9E9C03-4D98-4956-A1D3-3F754F0704B9}"/>
                  </a:ext>
                </a:extLst>
              </p:cNvPr>
              <p:cNvSpPr/>
              <p:nvPr/>
            </p:nvSpPr>
            <p:spPr>
              <a:xfrm>
                <a:off x="4762595" y="-362800"/>
                <a:ext cx="114300" cy="114300"/>
              </a:xfrm>
              <a:custGeom>
                <a:avLst/>
                <a:gdLst/>
                <a:ahLst/>
                <a:cxnLst/>
                <a:rect l="0" t="0" r="0" b="0"/>
                <a:pathLst>
                  <a:path w="114300" h="114300">
                    <a:moveTo>
                      <a:pt x="93821" y="57626"/>
                    </a:moveTo>
                    <a:cubicBezTo>
                      <a:pt x="93821" y="77616"/>
                      <a:pt x="77616" y="93821"/>
                      <a:pt x="57626" y="93821"/>
                    </a:cubicBezTo>
                    <a:cubicBezTo>
                      <a:pt x="37636" y="93821"/>
                      <a:pt x="21431" y="77616"/>
                      <a:pt x="21431" y="57626"/>
                    </a:cubicBezTo>
                    <a:cubicBezTo>
                      <a:pt x="21431" y="37636"/>
                      <a:pt x="37637" y="21431"/>
                      <a:pt x="57626" y="21431"/>
                    </a:cubicBezTo>
                    <a:cubicBezTo>
                      <a:pt x="77616" y="21431"/>
                      <a:pt x="93821" y="37636"/>
                      <a:pt x="93821" y="57626"/>
                    </a:cubicBezTo>
                    <a:close/>
                  </a:path>
                </a:pathLst>
              </a:custGeom>
              <a:noFill/>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18" name="Freeform: Shape 116">
                <a:extLst>
                  <a:ext uri="{FF2B5EF4-FFF2-40B4-BE49-F238E27FC236}">
                    <a16:creationId xmlns:a16="http://schemas.microsoft.com/office/drawing/2014/main" id="{B9324F58-20FF-40C3-AEED-B4F4E80B4901}"/>
                  </a:ext>
                </a:extLst>
              </p:cNvPr>
              <p:cNvSpPr/>
              <p:nvPr/>
            </p:nvSpPr>
            <p:spPr>
              <a:xfrm>
                <a:off x="4899755" y="-362800"/>
                <a:ext cx="114300" cy="114300"/>
              </a:xfrm>
              <a:custGeom>
                <a:avLst/>
                <a:gdLst/>
                <a:ahLst/>
                <a:cxnLst/>
                <a:rect l="0" t="0" r="0" b="0"/>
                <a:pathLst>
                  <a:path w="114300" h="114300">
                    <a:moveTo>
                      <a:pt x="93821" y="57626"/>
                    </a:moveTo>
                    <a:cubicBezTo>
                      <a:pt x="93821" y="77616"/>
                      <a:pt x="77616" y="93821"/>
                      <a:pt x="57626" y="93821"/>
                    </a:cubicBezTo>
                    <a:cubicBezTo>
                      <a:pt x="37636" y="93821"/>
                      <a:pt x="21431" y="77616"/>
                      <a:pt x="21431" y="57626"/>
                    </a:cubicBezTo>
                    <a:cubicBezTo>
                      <a:pt x="21431" y="37636"/>
                      <a:pt x="37637" y="21431"/>
                      <a:pt x="57626" y="21431"/>
                    </a:cubicBezTo>
                    <a:cubicBezTo>
                      <a:pt x="77616" y="21431"/>
                      <a:pt x="93821" y="37636"/>
                      <a:pt x="93821" y="57626"/>
                    </a:cubicBezTo>
                    <a:close/>
                  </a:path>
                </a:pathLst>
              </a:custGeom>
              <a:noFill/>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19" name="Freeform: Shape 117">
                <a:extLst>
                  <a:ext uri="{FF2B5EF4-FFF2-40B4-BE49-F238E27FC236}">
                    <a16:creationId xmlns:a16="http://schemas.microsoft.com/office/drawing/2014/main" id="{D24BFDF2-1ADC-4D13-B831-2734D57B71E2}"/>
                  </a:ext>
                </a:extLst>
              </p:cNvPr>
              <p:cNvSpPr/>
              <p:nvPr/>
            </p:nvSpPr>
            <p:spPr>
              <a:xfrm>
                <a:off x="5275040" y="-1038123"/>
                <a:ext cx="257175" cy="38100"/>
              </a:xfrm>
              <a:custGeom>
                <a:avLst/>
                <a:gdLst/>
                <a:ahLst/>
                <a:cxnLst/>
                <a:rect l="0" t="0" r="0" b="0"/>
                <a:pathLst>
                  <a:path w="257175" h="38100">
                    <a:moveTo>
                      <a:pt x="21431" y="21431"/>
                    </a:moveTo>
                    <a:lnTo>
                      <a:pt x="241459" y="21431"/>
                    </a:lnTo>
                  </a:path>
                </a:pathLst>
              </a:custGeom>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20" name="Freeform: Shape 118">
                <a:extLst>
                  <a:ext uri="{FF2B5EF4-FFF2-40B4-BE49-F238E27FC236}">
                    <a16:creationId xmlns:a16="http://schemas.microsoft.com/office/drawing/2014/main" id="{E6443C03-54E8-4A9E-83FA-CC37782325E2}"/>
                  </a:ext>
                </a:extLst>
              </p:cNvPr>
              <p:cNvSpPr/>
              <p:nvPr/>
            </p:nvSpPr>
            <p:spPr>
              <a:xfrm>
                <a:off x="5275040" y="-965733"/>
                <a:ext cx="257175" cy="38100"/>
              </a:xfrm>
              <a:custGeom>
                <a:avLst/>
                <a:gdLst/>
                <a:ahLst/>
                <a:cxnLst/>
                <a:rect l="0" t="0" r="0" b="0"/>
                <a:pathLst>
                  <a:path w="257175" h="38100">
                    <a:moveTo>
                      <a:pt x="21431" y="21431"/>
                    </a:moveTo>
                    <a:lnTo>
                      <a:pt x="241459" y="21431"/>
                    </a:lnTo>
                  </a:path>
                </a:pathLst>
              </a:custGeom>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21" name="Freeform: Shape 119">
                <a:extLst>
                  <a:ext uri="{FF2B5EF4-FFF2-40B4-BE49-F238E27FC236}">
                    <a16:creationId xmlns:a16="http://schemas.microsoft.com/office/drawing/2014/main" id="{9621D1E5-8C1D-45F1-80C9-043F1A1DD649}"/>
                  </a:ext>
                </a:extLst>
              </p:cNvPr>
              <p:cNvSpPr/>
              <p:nvPr/>
            </p:nvSpPr>
            <p:spPr>
              <a:xfrm>
                <a:off x="5275040" y="-700938"/>
                <a:ext cx="257175" cy="38100"/>
              </a:xfrm>
              <a:custGeom>
                <a:avLst/>
                <a:gdLst/>
                <a:ahLst/>
                <a:cxnLst/>
                <a:rect l="0" t="0" r="0" b="0"/>
                <a:pathLst>
                  <a:path w="257175" h="38100">
                    <a:moveTo>
                      <a:pt x="21431" y="21431"/>
                    </a:moveTo>
                    <a:lnTo>
                      <a:pt x="241459" y="21431"/>
                    </a:lnTo>
                  </a:path>
                </a:pathLst>
              </a:custGeom>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22" name="Freeform: Shape 120">
                <a:extLst>
                  <a:ext uri="{FF2B5EF4-FFF2-40B4-BE49-F238E27FC236}">
                    <a16:creationId xmlns:a16="http://schemas.microsoft.com/office/drawing/2014/main" id="{B2A5D954-3335-482F-ACB5-E0429B20F724}"/>
                  </a:ext>
                </a:extLst>
              </p:cNvPr>
              <p:cNvSpPr/>
              <p:nvPr/>
            </p:nvSpPr>
            <p:spPr>
              <a:xfrm>
                <a:off x="5275040" y="-628548"/>
                <a:ext cx="257175" cy="38100"/>
              </a:xfrm>
              <a:custGeom>
                <a:avLst/>
                <a:gdLst/>
                <a:ahLst/>
                <a:cxnLst/>
                <a:rect l="0" t="0" r="0" b="0"/>
                <a:pathLst>
                  <a:path w="257175" h="38100">
                    <a:moveTo>
                      <a:pt x="21431" y="21431"/>
                    </a:moveTo>
                    <a:lnTo>
                      <a:pt x="241459" y="21431"/>
                    </a:lnTo>
                  </a:path>
                </a:pathLst>
              </a:custGeom>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23" name="Freeform: Shape 121">
                <a:extLst>
                  <a:ext uri="{FF2B5EF4-FFF2-40B4-BE49-F238E27FC236}">
                    <a16:creationId xmlns:a16="http://schemas.microsoft.com/office/drawing/2014/main" id="{5A27ECC7-67D2-4B79-99FD-9104BE8E2EBA}"/>
                  </a:ext>
                </a:extLst>
              </p:cNvPr>
              <p:cNvSpPr/>
              <p:nvPr/>
            </p:nvSpPr>
            <p:spPr>
              <a:xfrm>
                <a:off x="5275040" y="-362800"/>
                <a:ext cx="257175" cy="38100"/>
              </a:xfrm>
              <a:custGeom>
                <a:avLst/>
                <a:gdLst/>
                <a:ahLst/>
                <a:cxnLst/>
                <a:rect l="0" t="0" r="0" b="0"/>
                <a:pathLst>
                  <a:path w="257175" h="38100">
                    <a:moveTo>
                      <a:pt x="21431" y="21431"/>
                    </a:moveTo>
                    <a:lnTo>
                      <a:pt x="241459" y="21431"/>
                    </a:lnTo>
                  </a:path>
                </a:pathLst>
              </a:custGeom>
              <a:ln w="19050" cap="rnd">
                <a:solidFill>
                  <a:schemeClr val="tx1"/>
                </a:solidFill>
                <a:prstDash val="solid"/>
                <a:round/>
              </a:ln>
            </p:spPr>
            <p:txBody>
              <a:bodyPr/>
              <a:lstStyle/>
              <a:p>
                <a:pPr defTabSz="914192">
                  <a:defRPr/>
                </a:pPr>
                <a:endParaRPr lang="en-US" sz="1765">
                  <a:solidFill>
                    <a:srgbClr val="505050"/>
                  </a:solidFill>
                  <a:latin typeface="Segoe UI"/>
                </a:endParaRPr>
              </a:p>
            </p:txBody>
          </p:sp>
          <p:sp>
            <p:nvSpPr>
              <p:cNvPr id="24" name="Freeform: Shape 122">
                <a:extLst>
                  <a:ext uri="{FF2B5EF4-FFF2-40B4-BE49-F238E27FC236}">
                    <a16:creationId xmlns:a16="http://schemas.microsoft.com/office/drawing/2014/main" id="{7410D32B-DB6F-4C64-BD16-65F7CA9A83D8}"/>
                  </a:ext>
                </a:extLst>
              </p:cNvPr>
              <p:cNvSpPr/>
              <p:nvPr/>
            </p:nvSpPr>
            <p:spPr>
              <a:xfrm>
                <a:off x="5275040" y="-290410"/>
                <a:ext cx="257175" cy="38100"/>
              </a:xfrm>
              <a:custGeom>
                <a:avLst/>
                <a:gdLst/>
                <a:ahLst/>
                <a:cxnLst/>
                <a:rect l="0" t="0" r="0" b="0"/>
                <a:pathLst>
                  <a:path w="257175" h="38100">
                    <a:moveTo>
                      <a:pt x="21431" y="21431"/>
                    </a:moveTo>
                    <a:lnTo>
                      <a:pt x="241459" y="21431"/>
                    </a:lnTo>
                  </a:path>
                </a:pathLst>
              </a:custGeom>
              <a:ln w="19050" cap="rnd">
                <a:solidFill>
                  <a:schemeClr val="tx1"/>
                </a:solidFill>
                <a:prstDash val="solid"/>
                <a:round/>
              </a:ln>
            </p:spPr>
            <p:txBody>
              <a:bodyPr/>
              <a:lstStyle/>
              <a:p>
                <a:pPr defTabSz="914192">
                  <a:defRPr/>
                </a:pPr>
                <a:endParaRPr lang="en-US" sz="1765">
                  <a:solidFill>
                    <a:srgbClr val="505050"/>
                  </a:solidFill>
                  <a:latin typeface="Segoe UI"/>
                </a:endParaRPr>
              </a:p>
            </p:txBody>
          </p:sp>
        </p:grpSp>
      </p:grpSp>
      <p:grpSp>
        <p:nvGrpSpPr>
          <p:cNvPr id="25" name="Group 24">
            <a:extLst>
              <a:ext uri="{FF2B5EF4-FFF2-40B4-BE49-F238E27FC236}">
                <a16:creationId xmlns:a16="http://schemas.microsoft.com/office/drawing/2014/main" id="{29DD2A21-0121-46C7-9190-000C8A026E0D}"/>
              </a:ext>
            </a:extLst>
          </p:cNvPr>
          <p:cNvGrpSpPr/>
          <p:nvPr/>
        </p:nvGrpSpPr>
        <p:grpSpPr>
          <a:xfrm>
            <a:off x="7449688" y="2071638"/>
            <a:ext cx="1299389" cy="1299389"/>
            <a:chOff x="3164241" y="2267078"/>
            <a:chExt cx="1325632" cy="1325632"/>
          </a:xfrm>
        </p:grpSpPr>
        <p:sp>
          <p:nvSpPr>
            <p:cNvPr id="26" name="Oval 25">
              <a:extLst>
                <a:ext uri="{FF2B5EF4-FFF2-40B4-BE49-F238E27FC236}">
                  <a16:creationId xmlns:a16="http://schemas.microsoft.com/office/drawing/2014/main" id="{B2535601-6530-4088-A54C-E509C108E265}"/>
                </a:ext>
              </a:extLst>
            </p:cNvPr>
            <p:cNvSpPr/>
            <p:nvPr/>
          </p:nvSpPr>
          <p:spPr bwMode="auto">
            <a:xfrm rot="16200000">
              <a:off x="3164241" y="2267078"/>
              <a:ext cx="1325632" cy="1325632"/>
            </a:xfrm>
            <a:prstGeom prst="ellipse">
              <a:avLst/>
            </a:prstGeom>
            <a:solidFill>
              <a:schemeClr val="bg1"/>
            </a:solidFill>
            <a:ln w="190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14" rIns="0" bIns="44814" numCol="1" rtlCol="0" anchor="ctr" anchorCtr="0" compatLnSpc="1">
              <a:prstTxWarp prst="textNoShape">
                <a:avLst/>
              </a:prstTxWarp>
            </a:bodyPr>
            <a:lstStyle/>
            <a:p>
              <a:pPr algn="ctr" defTabSz="895922" fontAlgn="base">
                <a:spcBef>
                  <a:spcPct val="0"/>
                </a:spcBef>
                <a:spcAft>
                  <a:spcPct val="0"/>
                </a:spcAft>
                <a:defRPr/>
              </a:pPr>
              <a:endParaRPr lang="en-US" sz="1921">
                <a:gradFill>
                  <a:gsLst>
                    <a:gs pos="0">
                      <a:srgbClr val="FFFFFF"/>
                    </a:gs>
                    <a:gs pos="100000">
                      <a:srgbClr val="FFFFFF"/>
                    </a:gs>
                  </a:gsLst>
                  <a:lin ang="5400000" scaled="0"/>
                </a:gradFill>
                <a:latin typeface="Segoe UI Light" charset="0"/>
              </a:endParaRPr>
            </a:p>
          </p:txBody>
        </p:sp>
        <p:sp>
          <p:nvSpPr>
            <p:cNvPr id="27" name="Rectangle: Rounded Corners 73">
              <a:extLst>
                <a:ext uri="{FF2B5EF4-FFF2-40B4-BE49-F238E27FC236}">
                  <a16:creationId xmlns:a16="http://schemas.microsoft.com/office/drawing/2014/main" id="{1561FEDF-2BCD-4551-AC82-CA3E31FFA439}"/>
                </a:ext>
              </a:extLst>
            </p:cNvPr>
            <p:cNvSpPr/>
            <p:nvPr/>
          </p:nvSpPr>
          <p:spPr bwMode="auto">
            <a:xfrm>
              <a:off x="3289500" y="2447781"/>
              <a:ext cx="1053830" cy="992552"/>
            </a:xfrm>
            <a:prstGeom prst="roundRect">
              <a:avLst>
                <a:gd name="adj" fmla="val 3125"/>
              </a:avLst>
            </a:prstGeom>
            <a:solidFill>
              <a:schemeClr val="tx1">
                <a:alpha val="5000"/>
              </a:schemeClr>
            </a:solidFill>
            <a:ln w="1905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175">
                  <a:solidFill>
                    <a:srgbClr val="505050"/>
                  </a:solidFill>
                  <a:latin typeface="Segoe UI"/>
                  <a:cs typeface="Segoe UI" pitchFamily="34" charset="0"/>
                </a:rPr>
                <a:t>Container</a:t>
              </a:r>
            </a:p>
          </p:txBody>
        </p:sp>
        <p:sp>
          <p:nvSpPr>
            <p:cNvPr id="28" name="TextBox 27">
              <a:extLst>
                <a:ext uri="{FF2B5EF4-FFF2-40B4-BE49-F238E27FC236}">
                  <a16:creationId xmlns:a16="http://schemas.microsoft.com/office/drawing/2014/main" id="{9A14ACB3-359D-42E5-B984-D641E4C4215A}"/>
                </a:ext>
              </a:extLst>
            </p:cNvPr>
            <p:cNvSpPr txBox="1"/>
            <p:nvPr/>
          </p:nvSpPr>
          <p:spPr>
            <a:xfrm>
              <a:off x="3377060" y="2975292"/>
              <a:ext cx="878709" cy="266072"/>
            </a:xfrm>
            <a:prstGeom prst="rect">
              <a:avLst/>
            </a:prstGeom>
            <a:solidFill>
              <a:schemeClr val="accent5">
                <a:lumMod val="10000"/>
                <a:lumOff val="90000"/>
              </a:schemeClr>
            </a:solidFill>
            <a:ln w="19050">
              <a:solidFill>
                <a:schemeClr val="accent5">
                  <a:lumMod val="50000"/>
                  <a:lumOff val="50000"/>
                </a:schemeClr>
              </a:solidFill>
            </a:ln>
          </p:spPr>
          <p:txBody>
            <a:bodyPr wrap="square" lIns="0" tIns="53778" rIns="0" bIns="53778" rtlCol="0">
              <a:spAutoFit/>
            </a:bodyPr>
            <a:lstStyle/>
            <a:p>
              <a:pPr algn="ctr" defTabSz="914192">
                <a:lnSpc>
                  <a:spcPct val="90000"/>
                </a:lnSpc>
                <a:spcAft>
                  <a:spcPts val="588"/>
                </a:spcAft>
                <a:defRPr/>
              </a:pPr>
              <a:r>
                <a:rPr lang="en-US" sz="1077">
                  <a:solidFill>
                    <a:srgbClr val="505050"/>
                  </a:solidFill>
                  <a:latin typeface="Segoe UI"/>
                </a:rPr>
                <a:t>App</a:t>
              </a:r>
            </a:p>
          </p:txBody>
        </p:sp>
      </p:grpSp>
    </p:spTree>
    <p:extLst>
      <p:ext uri="{BB962C8B-B14F-4D97-AF65-F5344CB8AC3E}">
        <p14:creationId xmlns:p14="http://schemas.microsoft.com/office/powerpoint/2010/main" val="115267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2650EC-50FD-4625-BBE1-401D9D0A468E}"/>
              </a:ext>
            </a:extLst>
          </p:cNvPr>
          <p:cNvSpPr>
            <a:spLocks noGrp="1"/>
          </p:cNvSpPr>
          <p:nvPr>
            <p:ph type="title"/>
          </p:nvPr>
        </p:nvSpPr>
        <p:spPr>
          <a:xfrm>
            <a:off x="838200" y="134557"/>
            <a:ext cx="10515600" cy="1325563"/>
          </a:xfrm>
        </p:spPr>
        <p:txBody>
          <a:bodyPr/>
          <a:lstStyle/>
          <a:p>
            <a:r>
              <a:rPr lang="en-US"/>
              <a:t>Containers: A Simple Example</a:t>
            </a:r>
          </a:p>
        </p:txBody>
      </p:sp>
      <p:pic>
        <p:nvPicPr>
          <p:cNvPr id="6" name="Content Placeholder 5">
            <a:extLst>
              <a:ext uri="{FF2B5EF4-FFF2-40B4-BE49-F238E27FC236}">
                <a16:creationId xmlns:a16="http://schemas.microsoft.com/office/drawing/2014/main" id="{A7A375A1-C8EE-4EC5-8D6B-46C98BD5259C}"/>
              </a:ext>
            </a:extLst>
          </p:cNvPr>
          <p:cNvPicPr>
            <a:picLocks noGrp="1" noChangeAspect="1"/>
          </p:cNvPicPr>
          <p:nvPr>
            <p:ph sz="half" idx="1"/>
          </p:nvPr>
        </p:nvPicPr>
        <p:blipFill>
          <a:blip r:embed="rId2"/>
          <a:stretch>
            <a:fillRect/>
          </a:stretch>
        </p:blipFill>
        <p:spPr>
          <a:xfrm>
            <a:off x="4646266" y="1558779"/>
            <a:ext cx="6707534" cy="1545648"/>
          </a:xfrm>
          <a:prstGeom prst="rect">
            <a:avLst/>
          </a:prstGeom>
        </p:spPr>
      </p:pic>
      <p:sp>
        <p:nvSpPr>
          <p:cNvPr id="5" name="Content Placeholder 4">
            <a:extLst>
              <a:ext uri="{FF2B5EF4-FFF2-40B4-BE49-F238E27FC236}">
                <a16:creationId xmlns:a16="http://schemas.microsoft.com/office/drawing/2014/main" id="{17F13938-7A37-4778-91F6-A358AA159283}"/>
              </a:ext>
            </a:extLst>
          </p:cNvPr>
          <p:cNvSpPr>
            <a:spLocks noGrp="1"/>
          </p:cNvSpPr>
          <p:nvPr>
            <p:ph sz="half" idx="2"/>
          </p:nvPr>
        </p:nvSpPr>
        <p:spPr>
          <a:xfrm>
            <a:off x="2932920" y="3104427"/>
            <a:ext cx="4384965" cy="3518046"/>
          </a:xfrm>
        </p:spPr>
        <p:txBody>
          <a:bodyPr>
            <a:normAutofit/>
          </a:bodyPr>
          <a:lstStyle/>
          <a:p>
            <a:pPr marL="0" indent="0">
              <a:buNone/>
            </a:pPr>
            <a:r>
              <a:rPr lang="en-US" sz="1400" b="1" i="1"/>
              <a:t>Build</a:t>
            </a:r>
          </a:p>
          <a:p>
            <a:pPr marL="0" indent="0">
              <a:buNone/>
            </a:pPr>
            <a:r>
              <a:rPr lang="en-US" sz="1400" i="1"/>
              <a:t>D:\git\ContainerTechBrief&gt;</a:t>
            </a:r>
            <a:r>
              <a:rPr lang="en-US" sz="1400" i="1">
                <a:solidFill>
                  <a:schemeClr val="accent1"/>
                </a:solidFill>
              </a:rPr>
              <a:t>docker build . -t brief:latest</a:t>
            </a:r>
            <a:endParaRPr lang="en-US" sz="1400">
              <a:solidFill>
                <a:schemeClr val="accent1"/>
              </a:solidFill>
            </a:endParaRPr>
          </a:p>
          <a:p>
            <a:pPr marL="0" indent="0">
              <a:buNone/>
            </a:pPr>
            <a:r>
              <a:rPr lang="en-US" sz="1400" i="1"/>
              <a:t>Sending build context to Docker daemon  37.89kB</a:t>
            </a:r>
            <a:endParaRPr lang="en-US" sz="1400"/>
          </a:p>
          <a:p>
            <a:pPr marL="0" indent="0">
              <a:buNone/>
            </a:pPr>
            <a:r>
              <a:rPr lang="en-US" sz="1400" i="1"/>
              <a:t>…</a:t>
            </a:r>
            <a:endParaRPr lang="en-US" sz="1400"/>
          </a:p>
          <a:p>
            <a:pPr marL="0" indent="0">
              <a:buNone/>
            </a:pPr>
            <a:r>
              <a:rPr lang="en-US" sz="1400" i="1"/>
              <a:t>Successfully built 14ebd4f59682</a:t>
            </a:r>
            <a:endParaRPr lang="en-US" sz="1400"/>
          </a:p>
          <a:p>
            <a:pPr marL="0" indent="0">
              <a:buNone/>
            </a:pPr>
            <a:r>
              <a:rPr lang="en-US" sz="1400" i="1"/>
              <a:t>Successfully tagged brief:latest</a:t>
            </a:r>
            <a:endParaRPr lang="en-US" sz="1400"/>
          </a:p>
          <a:p>
            <a:pPr marL="0" indent="0">
              <a:buNone/>
            </a:pPr>
            <a:endParaRPr lang="en-US" sz="1400"/>
          </a:p>
        </p:txBody>
      </p:sp>
      <p:sp>
        <p:nvSpPr>
          <p:cNvPr id="7" name="Content Placeholder 4">
            <a:extLst>
              <a:ext uri="{FF2B5EF4-FFF2-40B4-BE49-F238E27FC236}">
                <a16:creationId xmlns:a16="http://schemas.microsoft.com/office/drawing/2014/main" id="{D3B4EC41-873A-45D9-A731-55B03C4AF367}"/>
              </a:ext>
            </a:extLst>
          </p:cNvPr>
          <p:cNvSpPr txBox="1">
            <a:spLocks/>
          </p:cNvSpPr>
          <p:nvPr/>
        </p:nvSpPr>
        <p:spPr>
          <a:xfrm>
            <a:off x="7317885" y="3104427"/>
            <a:ext cx="4384965" cy="3518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a:t>Run #1</a:t>
            </a:r>
          </a:p>
          <a:p>
            <a:pPr marL="0" indent="0">
              <a:buNone/>
            </a:pPr>
            <a:r>
              <a:rPr lang="en-US" sz="1400" i="1"/>
              <a:t>D:\git\ContainerTechBrief&gt;</a:t>
            </a:r>
            <a:r>
              <a:rPr lang="en-US" sz="1400" i="1">
                <a:solidFill>
                  <a:schemeClr val="accent1"/>
                </a:solidFill>
              </a:rPr>
              <a:t>docker run brief:latest</a:t>
            </a:r>
            <a:endParaRPr lang="en-US" sz="1400">
              <a:solidFill>
                <a:schemeClr val="accent1"/>
              </a:solidFill>
            </a:endParaRPr>
          </a:p>
          <a:p>
            <a:pPr marL="0" indent="0">
              <a:buNone/>
            </a:pPr>
            <a:r>
              <a:rPr lang="en-US" sz="1400" i="1"/>
              <a:t>85b0ace3-e8e3-42b1-b896-18c20e4bec71</a:t>
            </a:r>
            <a:endParaRPr lang="en-US" sz="1400"/>
          </a:p>
          <a:p>
            <a:pPr marL="0" indent="0">
              <a:buNone/>
            </a:pPr>
            <a:r>
              <a:rPr lang="en-US" sz="1400" b="1"/>
              <a:t>Run #2 (on a different machine)</a:t>
            </a:r>
          </a:p>
          <a:p>
            <a:pPr marL="0" indent="0">
              <a:buNone/>
            </a:pPr>
            <a:r>
              <a:rPr lang="en-US" sz="1400" i="1"/>
              <a:t>D:\git\ContainerTechBrief&gt;</a:t>
            </a:r>
            <a:r>
              <a:rPr lang="en-US" sz="1400" i="1">
                <a:solidFill>
                  <a:schemeClr val="accent1"/>
                </a:solidFill>
              </a:rPr>
              <a:t>docker run brief:latest</a:t>
            </a:r>
            <a:endParaRPr lang="en-US" sz="1400">
              <a:solidFill>
                <a:schemeClr val="accent1"/>
              </a:solidFill>
            </a:endParaRPr>
          </a:p>
          <a:p>
            <a:pPr marL="0" indent="0">
              <a:buNone/>
            </a:pPr>
            <a:r>
              <a:rPr lang="en-US" sz="1400" i="1"/>
              <a:t>85b0ace3-e8e3-42b1-b896-18c20e4bec71</a:t>
            </a:r>
            <a:endParaRPr lang="en-US" sz="1400"/>
          </a:p>
          <a:p>
            <a:pPr marL="0" indent="0">
              <a:buFont typeface="Arial" panose="020B0604020202020204" pitchFamily="34" charset="0"/>
              <a:buNone/>
            </a:pPr>
            <a:endParaRPr lang="en-US" sz="1400" b="1"/>
          </a:p>
        </p:txBody>
      </p:sp>
      <p:sp>
        <p:nvSpPr>
          <p:cNvPr id="8" name="TextBox 7">
            <a:extLst>
              <a:ext uri="{FF2B5EF4-FFF2-40B4-BE49-F238E27FC236}">
                <a16:creationId xmlns:a16="http://schemas.microsoft.com/office/drawing/2014/main" id="{98CE232C-89C9-4ECE-9B81-5E6E65B46D2A}"/>
              </a:ext>
            </a:extLst>
          </p:cNvPr>
          <p:cNvSpPr txBox="1"/>
          <p:nvPr/>
        </p:nvSpPr>
        <p:spPr>
          <a:xfrm>
            <a:off x="2688157" y="5292546"/>
            <a:ext cx="9395691" cy="1477328"/>
          </a:xfrm>
          <a:prstGeom prst="rect">
            <a:avLst/>
          </a:prstGeom>
          <a:noFill/>
          <a:ln>
            <a:solidFill>
              <a:schemeClr val="tx1"/>
            </a:solidFill>
          </a:ln>
        </p:spPr>
        <p:txBody>
          <a:bodyPr wrap="square" rtlCol="0">
            <a:spAutoFit/>
          </a:bodyPr>
          <a:lstStyle/>
          <a:p>
            <a:r>
              <a:rPr lang="en-US"/>
              <a:t>This looks like a toy at first glance, but it’s not.</a:t>
            </a:r>
          </a:p>
          <a:p>
            <a:endParaRPr lang="en-US"/>
          </a:p>
          <a:p>
            <a:r>
              <a:rPr lang="en-US"/>
              <a:t>Arbitrarily complex imperative logic, affecting local machine state, which would normally be run at </a:t>
            </a:r>
            <a:r>
              <a:rPr lang="en-US" b="1"/>
              <a:t>Setup</a:t>
            </a:r>
            <a:r>
              <a:rPr lang="en-US"/>
              <a:t> time is moved to </a:t>
            </a:r>
            <a:r>
              <a:rPr lang="en-US" b="1"/>
              <a:t>Build </a:t>
            </a:r>
            <a:r>
              <a:rPr lang="en-US"/>
              <a:t>time.    Imagine executing an entire MSI this way.</a:t>
            </a:r>
          </a:p>
          <a:p>
            <a:pPr marL="285750" indent="-285750">
              <a:buFont typeface="Arial" panose="020B0604020202020204" pitchFamily="34" charset="0"/>
              <a:buChar char="•"/>
            </a:pPr>
            <a:endParaRPr lang="en-US"/>
          </a:p>
        </p:txBody>
      </p:sp>
      <p:sp>
        <p:nvSpPr>
          <p:cNvPr id="2" name="TextBox 1">
            <a:extLst>
              <a:ext uri="{FF2B5EF4-FFF2-40B4-BE49-F238E27FC236}">
                <a16:creationId xmlns:a16="http://schemas.microsoft.com/office/drawing/2014/main" id="{5DCED78B-AAA4-4D99-ABA4-FCA02A62C181}"/>
              </a:ext>
            </a:extLst>
          </p:cNvPr>
          <p:cNvSpPr txBox="1"/>
          <p:nvPr/>
        </p:nvSpPr>
        <p:spPr>
          <a:xfrm>
            <a:off x="3866878" y="1302723"/>
            <a:ext cx="1258524" cy="307777"/>
          </a:xfrm>
          <a:prstGeom prst="rect">
            <a:avLst/>
          </a:prstGeom>
          <a:noFill/>
        </p:spPr>
        <p:txBody>
          <a:bodyPr wrap="square" rtlCol="0">
            <a:spAutoFit/>
          </a:bodyPr>
          <a:lstStyle/>
          <a:p>
            <a:r>
              <a:rPr lang="en-US" sz="1400" b="1" err="1"/>
              <a:t>Dockerfile</a:t>
            </a:r>
            <a:endParaRPr lang="en-US" b="1"/>
          </a:p>
        </p:txBody>
      </p:sp>
      <p:cxnSp>
        <p:nvCxnSpPr>
          <p:cNvPr id="9" name="Straight Connector 8">
            <a:extLst>
              <a:ext uri="{FF2B5EF4-FFF2-40B4-BE49-F238E27FC236}">
                <a16:creationId xmlns:a16="http://schemas.microsoft.com/office/drawing/2014/main" id="{78D247E3-9494-4C7E-97FC-52E6AA9D7FE2}"/>
              </a:ext>
            </a:extLst>
          </p:cNvPr>
          <p:cNvCxnSpPr>
            <a:cxnSpLocks/>
          </p:cNvCxnSpPr>
          <p:nvPr/>
        </p:nvCxnSpPr>
        <p:spPr>
          <a:xfrm>
            <a:off x="2586181" y="1393025"/>
            <a:ext cx="0" cy="5229448"/>
          </a:xfrm>
          <a:prstGeom prst="line">
            <a:avLst/>
          </a:prstGeom>
          <a:ln>
            <a:solidFill>
              <a:srgbClr val="D2D2D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27126A1D-E72F-4020-AA8A-98C3D1D19B6E}"/>
              </a:ext>
            </a:extLst>
          </p:cNvPr>
          <p:cNvGrpSpPr/>
          <p:nvPr/>
        </p:nvGrpSpPr>
        <p:grpSpPr>
          <a:xfrm>
            <a:off x="578354" y="1284646"/>
            <a:ext cx="822960" cy="1031092"/>
            <a:chOff x="4934024" y="2596690"/>
            <a:chExt cx="822960" cy="1031092"/>
          </a:xfrm>
        </p:grpSpPr>
        <p:sp>
          <p:nvSpPr>
            <p:cNvPr id="11" name="Title 1">
              <a:extLst>
                <a:ext uri="{FF2B5EF4-FFF2-40B4-BE49-F238E27FC236}">
                  <a16:creationId xmlns:a16="http://schemas.microsoft.com/office/drawing/2014/main" id="{49ACDE05-DB81-4EBB-A558-86D6645DA373}"/>
                </a:ext>
              </a:extLst>
            </p:cNvPr>
            <p:cNvSpPr txBox="1">
              <a:spLocks/>
            </p:cNvSpPr>
            <p:nvPr/>
          </p:nvSpPr>
          <p:spPr>
            <a:xfrm>
              <a:off x="4986714" y="2596690"/>
              <a:ext cx="717581"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Developer</a:t>
              </a:r>
            </a:p>
          </p:txBody>
        </p:sp>
        <p:sp>
          <p:nvSpPr>
            <p:cNvPr id="12" name="Rectangle: Rounded Corners 11">
              <a:extLst>
                <a:ext uri="{FF2B5EF4-FFF2-40B4-BE49-F238E27FC236}">
                  <a16:creationId xmlns:a16="http://schemas.microsoft.com/office/drawing/2014/main" id="{9C7B1FEE-F57E-4480-8EF0-BFEFB9C2D816}"/>
                </a:ext>
              </a:extLst>
            </p:cNvPr>
            <p:cNvSpPr/>
            <p:nvPr/>
          </p:nvSpPr>
          <p:spPr bwMode="auto">
            <a:xfrm>
              <a:off x="4934024" y="280482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3" name="people_4" title="Icon of a person">
              <a:extLst>
                <a:ext uri="{FF2B5EF4-FFF2-40B4-BE49-F238E27FC236}">
                  <a16:creationId xmlns:a16="http://schemas.microsoft.com/office/drawing/2014/main" id="{A484066D-CF1D-4669-9E4D-71A5917A1919}"/>
                </a:ext>
              </a:extLst>
            </p:cNvPr>
            <p:cNvSpPr>
              <a:spLocks noChangeAspect="1" noEditPoints="1"/>
            </p:cNvSpPr>
            <p:nvPr/>
          </p:nvSpPr>
          <p:spPr bwMode="auto">
            <a:xfrm>
              <a:off x="5127796" y="2972909"/>
              <a:ext cx="435416" cy="48678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15" name="Picture 14">
            <a:extLst>
              <a:ext uri="{FF2B5EF4-FFF2-40B4-BE49-F238E27FC236}">
                <a16:creationId xmlns:a16="http://schemas.microsoft.com/office/drawing/2014/main" id="{C08DC8B8-A940-4BB9-801A-B35597EF4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97" y="5105588"/>
            <a:ext cx="1474935" cy="771696"/>
          </a:xfrm>
          <a:prstGeom prst="rect">
            <a:avLst/>
          </a:prstGeom>
        </p:spPr>
      </p:pic>
      <p:sp>
        <p:nvSpPr>
          <p:cNvPr id="21" name="Rectangle: Rounded Corners 20">
            <a:extLst>
              <a:ext uri="{FF2B5EF4-FFF2-40B4-BE49-F238E27FC236}">
                <a16:creationId xmlns:a16="http://schemas.microsoft.com/office/drawing/2014/main" id="{34AFF03C-DE46-4196-B69B-B6218071B736}"/>
              </a:ext>
            </a:extLst>
          </p:cNvPr>
          <p:cNvSpPr/>
          <p:nvPr/>
        </p:nvSpPr>
        <p:spPr>
          <a:xfrm>
            <a:off x="151851" y="2483825"/>
            <a:ext cx="1675965" cy="422900"/>
          </a:xfrm>
          <a:prstGeom prst="roundRect">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b="1">
                <a:solidFill>
                  <a:srgbClr val="505050"/>
                </a:solidFill>
                <a:latin typeface="Segoe UI"/>
                <a:cs typeface="Segoe UI" pitchFamily="34" charset="0"/>
              </a:rPr>
              <a:t>Script “Machine Setup” in </a:t>
            </a:r>
            <a:r>
              <a:rPr lang="en-US" sz="1100" b="1" err="1">
                <a:solidFill>
                  <a:srgbClr val="505050"/>
                </a:solidFill>
                <a:latin typeface="Segoe UI"/>
                <a:cs typeface="Segoe UI" pitchFamily="34" charset="0"/>
              </a:rPr>
              <a:t>Dockerfile</a:t>
            </a:r>
            <a:endParaRPr lang="en-US" sz="1100" b="1">
              <a:solidFill>
                <a:srgbClr val="505050"/>
              </a:solidFill>
              <a:latin typeface="Segoe UI"/>
              <a:cs typeface="Segoe UI" pitchFamily="34" charset="0"/>
            </a:endParaRPr>
          </a:p>
        </p:txBody>
      </p:sp>
      <p:cxnSp>
        <p:nvCxnSpPr>
          <p:cNvPr id="22" name="Straight Arrow Connector 21">
            <a:extLst>
              <a:ext uri="{FF2B5EF4-FFF2-40B4-BE49-F238E27FC236}">
                <a16:creationId xmlns:a16="http://schemas.microsoft.com/office/drawing/2014/main" id="{F69235FB-D95C-49EC-B8DF-3D70B22909AC}"/>
              </a:ext>
            </a:extLst>
          </p:cNvPr>
          <p:cNvCxnSpPr>
            <a:cxnSpLocks/>
            <a:stCxn id="12" idx="2"/>
            <a:endCxn id="21" idx="0"/>
          </p:cNvCxnSpPr>
          <p:nvPr/>
        </p:nvCxnSpPr>
        <p:spPr>
          <a:xfrm>
            <a:off x="989834" y="2315738"/>
            <a:ext cx="0" cy="168087"/>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A369D145-242D-4969-81B3-67F93A396E59}"/>
              </a:ext>
            </a:extLst>
          </p:cNvPr>
          <p:cNvSpPr/>
          <p:nvPr/>
        </p:nvSpPr>
        <p:spPr>
          <a:xfrm>
            <a:off x="146879" y="3133804"/>
            <a:ext cx="1675965" cy="422900"/>
          </a:xfrm>
          <a:prstGeom prst="roundRect">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b="1">
                <a:solidFill>
                  <a:srgbClr val="505050"/>
                </a:solidFill>
                <a:latin typeface="Segoe UI"/>
                <a:cs typeface="Segoe UI" pitchFamily="34" charset="0"/>
              </a:rPr>
              <a:t>Check-in</a:t>
            </a:r>
          </a:p>
        </p:txBody>
      </p:sp>
      <p:sp>
        <p:nvSpPr>
          <p:cNvPr id="29" name="Rectangle: Rounded Corners 28">
            <a:extLst>
              <a:ext uri="{FF2B5EF4-FFF2-40B4-BE49-F238E27FC236}">
                <a16:creationId xmlns:a16="http://schemas.microsoft.com/office/drawing/2014/main" id="{6C79D950-48D1-4F3B-9F4E-7E27405185CF}"/>
              </a:ext>
            </a:extLst>
          </p:cNvPr>
          <p:cNvSpPr/>
          <p:nvPr/>
        </p:nvSpPr>
        <p:spPr>
          <a:xfrm>
            <a:off x="146879" y="3777980"/>
            <a:ext cx="1675965" cy="422900"/>
          </a:xfrm>
          <a:prstGeom prst="roundRect">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b="1">
                <a:solidFill>
                  <a:srgbClr val="505050"/>
                </a:solidFill>
                <a:latin typeface="Segoe UI"/>
                <a:cs typeface="Segoe UI" pitchFamily="34" charset="0"/>
              </a:rPr>
              <a:t>Built by VSTS</a:t>
            </a:r>
          </a:p>
        </p:txBody>
      </p:sp>
      <p:sp>
        <p:nvSpPr>
          <p:cNvPr id="30" name="Rectangle: Rounded Corners 29">
            <a:extLst>
              <a:ext uri="{FF2B5EF4-FFF2-40B4-BE49-F238E27FC236}">
                <a16:creationId xmlns:a16="http://schemas.microsoft.com/office/drawing/2014/main" id="{40A5CA47-A759-4B08-A656-162F4023FEEA}"/>
              </a:ext>
            </a:extLst>
          </p:cNvPr>
          <p:cNvSpPr/>
          <p:nvPr/>
        </p:nvSpPr>
        <p:spPr>
          <a:xfrm>
            <a:off x="146878" y="4418452"/>
            <a:ext cx="1675965" cy="422900"/>
          </a:xfrm>
          <a:prstGeom prst="roundRect">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b="1">
                <a:solidFill>
                  <a:srgbClr val="505050"/>
                </a:solidFill>
                <a:latin typeface="Segoe UI"/>
                <a:cs typeface="Segoe UI" pitchFamily="34" charset="0"/>
              </a:rPr>
              <a:t>Container Image Saved to Azure Container Registry</a:t>
            </a:r>
          </a:p>
        </p:txBody>
      </p:sp>
      <p:sp>
        <p:nvSpPr>
          <p:cNvPr id="31" name="Rectangle: Rounded Corners 30">
            <a:extLst>
              <a:ext uri="{FF2B5EF4-FFF2-40B4-BE49-F238E27FC236}">
                <a16:creationId xmlns:a16="http://schemas.microsoft.com/office/drawing/2014/main" id="{97A0465A-AE10-4C3B-A5EC-0A30F65D783F}"/>
              </a:ext>
            </a:extLst>
          </p:cNvPr>
          <p:cNvSpPr/>
          <p:nvPr/>
        </p:nvSpPr>
        <p:spPr>
          <a:xfrm>
            <a:off x="149027" y="6199573"/>
            <a:ext cx="1675965" cy="422900"/>
          </a:xfrm>
          <a:prstGeom prst="roundRect">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b="1">
                <a:solidFill>
                  <a:srgbClr val="505050"/>
                </a:solidFill>
                <a:latin typeface="Segoe UI"/>
                <a:cs typeface="Segoe UI" pitchFamily="34" charset="0"/>
              </a:rPr>
              <a:t>Immutable Image Retrieved and Run Everywhere</a:t>
            </a:r>
          </a:p>
        </p:txBody>
      </p:sp>
      <p:cxnSp>
        <p:nvCxnSpPr>
          <p:cNvPr id="32" name="Straight Arrow Connector 31">
            <a:extLst>
              <a:ext uri="{FF2B5EF4-FFF2-40B4-BE49-F238E27FC236}">
                <a16:creationId xmlns:a16="http://schemas.microsoft.com/office/drawing/2014/main" id="{75154A14-2E2D-4EF2-89D3-D87820AA0F09}"/>
              </a:ext>
            </a:extLst>
          </p:cNvPr>
          <p:cNvCxnSpPr>
            <a:cxnSpLocks/>
            <a:stCxn id="21" idx="2"/>
            <a:endCxn id="28" idx="0"/>
          </p:cNvCxnSpPr>
          <p:nvPr/>
        </p:nvCxnSpPr>
        <p:spPr>
          <a:xfrm flipH="1">
            <a:off x="984862" y="2906725"/>
            <a:ext cx="4972" cy="227079"/>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BD5E670-4408-4620-B11F-0B813981A377}"/>
              </a:ext>
            </a:extLst>
          </p:cNvPr>
          <p:cNvCxnSpPr>
            <a:cxnSpLocks/>
            <a:stCxn id="28" idx="2"/>
            <a:endCxn id="29" idx="0"/>
          </p:cNvCxnSpPr>
          <p:nvPr/>
        </p:nvCxnSpPr>
        <p:spPr>
          <a:xfrm>
            <a:off x="984862" y="3556704"/>
            <a:ext cx="0" cy="221276"/>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899094E-2010-422B-A374-2C9EFFCC5E02}"/>
              </a:ext>
            </a:extLst>
          </p:cNvPr>
          <p:cNvCxnSpPr>
            <a:cxnSpLocks/>
            <a:stCxn id="29" idx="2"/>
            <a:endCxn id="30" idx="0"/>
          </p:cNvCxnSpPr>
          <p:nvPr/>
        </p:nvCxnSpPr>
        <p:spPr>
          <a:xfrm flipH="1">
            <a:off x="984861" y="4200880"/>
            <a:ext cx="1" cy="217572"/>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A106749-4DF8-4560-B993-5E7BDA56B0F4}"/>
              </a:ext>
            </a:extLst>
          </p:cNvPr>
          <p:cNvCxnSpPr>
            <a:cxnSpLocks/>
            <a:stCxn id="30" idx="2"/>
            <a:endCxn id="15" idx="0"/>
          </p:cNvCxnSpPr>
          <p:nvPr/>
        </p:nvCxnSpPr>
        <p:spPr>
          <a:xfrm>
            <a:off x="984861" y="4841352"/>
            <a:ext cx="4004" cy="264236"/>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7DF0101-21E5-4859-A807-66B29DA1421A}"/>
              </a:ext>
            </a:extLst>
          </p:cNvPr>
          <p:cNvCxnSpPr>
            <a:cxnSpLocks/>
            <a:stCxn id="15" idx="2"/>
            <a:endCxn id="31" idx="0"/>
          </p:cNvCxnSpPr>
          <p:nvPr/>
        </p:nvCxnSpPr>
        <p:spPr>
          <a:xfrm flipH="1">
            <a:off x="987010" y="5877284"/>
            <a:ext cx="1855" cy="322289"/>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714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EEF9-F9A0-43FD-B809-109243AC467B}"/>
              </a:ext>
            </a:extLst>
          </p:cNvPr>
          <p:cNvSpPr>
            <a:spLocks noGrp="1"/>
          </p:cNvSpPr>
          <p:nvPr>
            <p:ph type="title"/>
          </p:nvPr>
        </p:nvSpPr>
        <p:spPr/>
        <p:txBody>
          <a:bodyPr/>
          <a:lstStyle/>
          <a:p>
            <a:r>
              <a:rPr lang="en-US"/>
              <a:t>Containers: Capabilities &amp; Advantages</a:t>
            </a:r>
          </a:p>
        </p:txBody>
      </p:sp>
      <p:sp>
        <p:nvSpPr>
          <p:cNvPr id="4" name="Content Placeholder 3">
            <a:extLst>
              <a:ext uri="{FF2B5EF4-FFF2-40B4-BE49-F238E27FC236}">
                <a16:creationId xmlns:a16="http://schemas.microsoft.com/office/drawing/2014/main" id="{533AE0FB-3AFD-425C-B302-45EF91F8B685}"/>
              </a:ext>
            </a:extLst>
          </p:cNvPr>
          <p:cNvSpPr>
            <a:spLocks noGrp="1"/>
          </p:cNvSpPr>
          <p:nvPr>
            <p:ph sz="half" idx="2"/>
          </p:nvPr>
        </p:nvSpPr>
        <p:spPr>
          <a:xfrm>
            <a:off x="6172200" y="1590404"/>
            <a:ext cx="5181600" cy="1838596"/>
          </a:xfrm>
        </p:spPr>
        <p:txBody>
          <a:bodyPr>
            <a:normAutofit lnSpcReduction="10000"/>
          </a:bodyPr>
          <a:lstStyle/>
          <a:p>
            <a:pPr marL="0" indent="0">
              <a:buNone/>
            </a:pPr>
            <a:r>
              <a:rPr lang="en-US" sz="1600" u="sng"/>
              <a:t>Ideal for Microservice Developers:</a:t>
            </a:r>
          </a:p>
          <a:p>
            <a:r>
              <a:rPr lang="en-US" sz="1600"/>
              <a:t>Application centric – app developers only care about their apps</a:t>
            </a:r>
          </a:p>
          <a:p>
            <a:r>
              <a:rPr lang="en-US" sz="1600"/>
              <a:t>Build once, run anywhere and </a:t>
            </a:r>
            <a:r>
              <a:rPr lang="en-US" sz="1600" err="1"/>
              <a:t>anywhen</a:t>
            </a:r>
            <a:r>
              <a:rPr lang="en-US" sz="1600"/>
              <a:t> =&gt; agile and predictable</a:t>
            </a:r>
          </a:p>
          <a:p>
            <a:r>
              <a:rPr lang="en-US" sz="1600"/>
              <a:t>Manage app binary dependencies at build time and only those</a:t>
            </a:r>
            <a:endParaRPr lang="en-US" sz="1800"/>
          </a:p>
          <a:p>
            <a:pPr marL="0" indent="0">
              <a:buNone/>
            </a:pPr>
            <a:endParaRPr lang="en-US"/>
          </a:p>
          <a:p>
            <a:pPr marL="0" indent="0">
              <a:buNone/>
            </a:pPr>
            <a:endParaRPr lang="en-US"/>
          </a:p>
        </p:txBody>
      </p:sp>
      <p:pic>
        <p:nvPicPr>
          <p:cNvPr id="7" name="Picture 6">
            <a:extLst>
              <a:ext uri="{FF2B5EF4-FFF2-40B4-BE49-F238E27FC236}">
                <a16:creationId xmlns:a16="http://schemas.microsoft.com/office/drawing/2014/main" id="{1B127342-F6C9-48D6-ABFD-F4206039AD69}"/>
              </a:ext>
            </a:extLst>
          </p:cNvPr>
          <p:cNvPicPr>
            <a:picLocks noChangeAspect="1"/>
          </p:cNvPicPr>
          <p:nvPr/>
        </p:nvPicPr>
        <p:blipFill>
          <a:blip r:embed="rId3"/>
          <a:stretch>
            <a:fillRect/>
          </a:stretch>
        </p:blipFill>
        <p:spPr>
          <a:xfrm>
            <a:off x="591271" y="1590404"/>
            <a:ext cx="5176551" cy="2316578"/>
          </a:xfrm>
          <a:prstGeom prst="rect">
            <a:avLst/>
          </a:prstGeom>
        </p:spPr>
      </p:pic>
      <p:sp>
        <p:nvSpPr>
          <p:cNvPr id="8" name="TextBox 7">
            <a:extLst>
              <a:ext uri="{FF2B5EF4-FFF2-40B4-BE49-F238E27FC236}">
                <a16:creationId xmlns:a16="http://schemas.microsoft.com/office/drawing/2014/main" id="{301FDE76-B6D1-4514-83C2-91FFD5D09230}"/>
              </a:ext>
            </a:extLst>
          </p:cNvPr>
          <p:cNvSpPr txBox="1"/>
          <p:nvPr/>
        </p:nvSpPr>
        <p:spPr>
          <a:xfrm>
            <a:off x="838200" y="4027054"/>
            <a:ext cx="4731327" cy="1200329"/>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200"/>
              <a:t>Immutability:   Container Registry and Filesystem Contents saved at build time and loaded/reset efficiently on start.</a:t>
            </a:r>
          </a:p>
          <a:p>
            <a:pPr marL="171450" indent="-171450">
              <a:buFont typeface="Arial" panose="020B0604020202020204" pitchFamily="34" charset="0"/>
              <a:buChar char="•"/>
            </a:pPr>
            <a:r>
              <a:rPr lang="en-US" sz="1200"/>
              <a:t>Visibility: Host OS objects are invisible, Container looks like a machine.</a:t>
            </a:r>
          </a:p>
          <a:p>
            <a:pPr marL="171450" indent="-171450">
              <a:buFont typeface="Arial" panose="020B0604020202020204" pitchFamily="34" charset="0"/>
              <a:buChar char="•"/>
            </a:pPr>
            <a:r>
              <a:rPr lang="en-US" sz="1200"/>
              <a:t>Resource Isolation: Utilization strongly bound (CPU, Memory, IO)</a:t>
            </a:r>
          </a:p>
          <a:p>
            <a:pPr marL="171450" indent="-171450">
              <a:buFont typeface="Arial" panose="020B0604020202020204" pitchFamily="34" charset="0"/>
              <a:buChar char="•"/>
            </a:pPr>
            <a:r>
              <a:rPr lang="en-US" sz="1200"/>
              <a:t>External State:  External Data (e.g. DBs) can be mounted into the container namespace from the host OS if needed.</a:t>
            </a:r>
          </a:p>
        </p:txBody>
      </p:sp>
      <p:sp>
        <p:nvSpPr>
          <p:cNvPr id="10" name="Content Placeholder 3">
            <a:extLst>
              <a:ext uri="{FF2B5EF4-FFF2-40B4-BE49-F238E27FC236}">
                <a16:creationId xmlns:a16="http://schemas.microsoft.com/office/drawing/2014/main" id="{86551347-426D-4FB0-B2EA-3CF9CC4E3352}"/>
              </a:ext>
            </a:extLst>
          </p:cNvPr>
          <p:cNvSpPr txBox="1">
            <a:spLocks/>
          </p:cNvSpPr>
          <p:nvPr/>
        </p:nvSpPr>
        <p:spPr>
          <a:xfrm>
            <a:off x="6172200" y="3707920"/>
            <a:ext cx="5181600" cy="183859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a:t>Ideal for Microservice Platform Providers:</a:t>
            </a:r>
          </a:p>
          <a:p>
            <a:r>
              <a:rPr lang="en-US" sz="1600"/>
              <a:t>Standard unit of packaging, deployment, execution and orchestration for any app for automation at scale</a:t>
            </a:r>
          </a:p>
          <a:p>
            <a:r>
              <a:rPr lang="en-US" sz="1600"/>
              <a:t>Isolation for host and other apps – CPU, memory, network, filesystem = reliability</a:t>
            </a:r>
          </a:p>
          <a:p>
            <a:r>
              <a:rPr lang="en-US" sz="1600"/>
              <a:t>Easy to relocate and </a:t>
            </a:r>
            <a:r>
              <a:rPr lang="en-US" sz="1600" err="1"/>
              <a:t>binpack</a:t>
            </a:r>
            <a:r>
              <a:rPr lang="en-US" sz="1600"/>
              <a:t> on machines.</a:t>
            </a:r>
          </a:p>
          <a:p>
            <a:r>
              <a:rPr lang="en-US" sz="1600"/>
              <a:t>Easy to roll-forward/roll-back – just start a different version of the container</a:t>
            </a:r>
          </a:p>
          <a:p>
            <a:endParaRPr lang="en-US" sz="1600"/>
          </a:p>
          <a:p>
            <a:pPr marL="0" indent="0">
              <a:buFont typeface="Arial" panose="020B0604020202020204" pitchFamily="34" charset="0"/>
              <a:buNone/>
            </a:pPr>
            <a:endParaRPr lang="en-US"/>
          </a:p>
          <a:p>
            <a:pPr marL="0" indent="0">
              <a:buFont typeface="Arial" panose="020B0604020202020204" pitchFamily="34" charset="0"/>
              <a:buNone/>
            </a:pPr>
            <a:endParaRPr lang="en-US"/>
          </a:p>
        </p:txBody>
      </p:sp>
      <p:sp>
        <p:nvSpPr>
          <p:cNvPr id="9" name="TextBox 8">
            <a:extLst>
              <a:ext uri="{FF2B5EF4-FFF2-40B4-BE49-F238E27FC236}">
                <a16:creationId xmlns:a16="http://schemas.microsoft.com/office/drawing/2014/main" id="{E0F47B7D-0BF3-4369-B7E0-8FCE7C1EECCD}"/>
              </a:ext>
            </a:extLst>
          </p:cNvPr>
          <p:cNvSpPr txBox="1"/>
          <p:nvPr/>
        </p:nvSpPr>
        <p:spPr>
          <a:xfrm>
            <a:off x="2235200" y="5985164"/>
            <a:ext cx="6245428" cy="369332"/>
          </a:xfrm>
          <a:prstGeom prst="rect">
            <a:avLst/>
          </a:prstGeom>
          <a:noFill/>
        </p:spPr>
        <p:txBody>
          <a:bodyPr wrap="none" rtlCol="0">
            <a:spAutoFit/>
          </a:bodyPr>
          <a:lstStyle/>
          <a:p>
            <a:r>
              <a:rPr lang="en-US"/>
              <a:t>Net:  Containers are a key accelerator for microservices adoption.</a:t>
            </a:r>
          </a:p>
        </p:txBody>
      </p:sp>
    </p:spTree>
    <p:extLst>
      <p:ext uri="{BB962C8B-B14F-4D97-AF65-F5344CB8AC3E}">
        <p14:creationId xmlns:p14="http://schemas.microsoft.com/office/powerpoint/2010/main" val="67832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924311EB1310459775664EFC553EA5" ma:contentTypeVersion="17" ma:contentTypeDescription="Create a new document." ma:contentTypeScope="" ma:versionID="43c4ae6c0d5c5d26436f2bb539048a4f">
  <xsd:schema xmlns:xsd="http://www.w3.org/2001/XMLSchema" xmlns:xs="http://www.w3.org/2001/XMLSchema" xmlns:p="http://schemas.microsoft.com/office/2006/metadata/properties" xmlns:ns1="http://schemas.microsoft.com/sharepoint/v3" xmlns:ns2="ce9085a6-107d-444b-b737-febc941cccd5" xmlns:ns3="7e6c3546-5f21-42c2-b2cf-dc12f502b085" targetNamespace="http://schemas.microsoft.com/office/2006/metadata/properties" ma:root="true" ma:fieldsID="726a4f12413658da33e00fecb7e15327" ns1:_="" ns2:_="" ns3:_="">
    <xsd:import namespace="http://schemas.microsoft.com/sharepoint/v3"/>
    <xsd:import namespace="ce9085a6-107d-444b-b737-febc941cccd5"/>
    <xsd:import namespace="7e6c3546-5f21-42c2-b2cf-dc12f502b08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Locatio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9085a6-107d-444b-b737-febc941cccd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_Flow_SignoffStatus" ma:index="24"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6c3546-5f21-42c2-b2cf-dc12f502b085"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Flow_SignoffStatus xmlns="ce9085a6-107d-444b-b737-febc941cccd5" xsi:nil="true"/>
    <MediaServiceKeyPoints xmlns="ce9085a6-107d-444b-b737-febc941cccd5" xsi:nil="true"/>
  </documentManagement>
</p:properties>
</file>

<file path=customXml/itemProps1.xml><?xml version="1.0" encoding="utf-8"?>
<ds:datastoreItem xmlns:ds="http://schemas.openxmlformats.org/officeDocument/2006/customXml" ds:itemID="{AB27CA2D-4DDE-4C8F-A3CC-71F6E9D03F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9085a6-107d-444b-b737-febc941cccd5"/>
    <ds:schemaRef ds:uri="7e6c3546-5f21-42c2-b2cf-dc12f502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EA7036-1306-4374-8511-D439204471D2}">
  <ds:schemaRefs>
    <ds:schemaRef ds:uri="http://schemas.microsoft.com/sharepoint/v3/contenttype/forms"/>
  </ds:schemaRefs>
</ds:datastoreItem>
</file>

<file path=customXml/itemProps3.xml><?xml version="1.0" encoding="utf-8"?>
<ds:datastoreItem xmlns:ds="http://schemas.openxmlformats.org/officeDocument/2006/customXml" ds:itemID="{B021C181-81C1-40A4-80A1-7E8370E1B734}">
  <ds:schemaRefs>
    <ds:schemaRef ds:uri="http://schemas.microsoft.com/office/2006/metadata/properties"/>
    <ds:schemaRef ds:uri="http://schemas.microsoft.com/office/infopath/2007/PartnerControls"/>
    <ds:schemaRef ds:uri="http://schemas.microsoft.com/sharepoint/v3"/>
    <ds:schemaRef ds:uri="ce9085a6-107d-444b-b737-febc941cccd5"/>
  </ds:schemaRefs>
</ds:datastoreItem>
</file>

<file path=docProps/app.xml><?xml version="1.0" encoding="utf-8"?>
<Properties xmlns="http://schemas.openxmlformats.org/officeDocument/2006/extended-properties" xmlns:vt="http://schemas.openxmlformats.org/officeDocument/2006/docPropsVTypes">
  <TotalTime>1</TotalTime>
  <Words>1640</Words>
  <Application>Microsoft Office PowerPoint</Application>
  <PresentationFormat>Widescreen</PresentationFormat>
  <Paragraphs>196</Paragraphs>
  <Slides>15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Segoe UI</vt:lpstr>
      <vt:lpstr>Segoe UI Light</vt:lpstr>
      <vt:lpstr>Segoe UI Semibold</vt:lpstr>
      <vt:lpstr>Segoe UI Semilight</vt:lpstr>
      <vt:lpstr>Office Theme</vt:lpstr>
      <vt:lpstr>Kubernetes 101</vt:lpstr>
      <vt:lpstr>PowerPoint Presentation</vt:lpstr>
      <vt:lpstr>PowerPoint Presentation</vt:lpstr>
      <vt:lpstr>PowerPoint Presentation</vt:lpstr>
      <vt:lpstr>PowerPoint Presentation</vt:lpstr>
      <vt:lpstr>Peering Behind The Curtain</vt:lpstr>
      <vt:lpstr>PowerPoint Presentation</vt:lpstr>
      <vt:lpstr>Containers: A Simple Example</vt:lpstr>
      <vt:lpstr>Containers: Capabilities &amp; Advantages</vt:lpstr>
      <vt:lpstr>The elements of orchestration</vt:lpstr>
      <vt:lpstr>PowerPoint Presentation</vt:lpstr>
      <vt:lpstr> Kubernetes project</vt:lpstr>
      <vt:lpstr>PowerPoint Presentation</vt:lpstr>
      <vt:lpstr>Kubernetes: A Simple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101</dc:title>
  <dc:creator>Marc Power</dc:creator>
  <cp:lastModifiedBy>Mike Chan (HKOCP)</cp:lastModifiedBy>
  <cp:revision>3</cp:revision>
  <dcterms:created xsi:type="dcterms:W3CDTF">2019-03-28T01:32:55Z</dcterms:created>
  <dcterms:modified xsi:type="dcterms:W3CDTF">2020-03-15T04:02:44Z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2019-03-28T01:32:56-0800</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fb05600f-7eaa-4480-9a1f-0000a297df10</vt:lpwstr>
  </property>
  <property fmtid="{D5CDD505-2E9C-101B-9397-08002B2CF9AE}" pid="8" name="ContentTypeId">
    <vt:lpwstr>0x0101004D924311EB1310459775664EFC553EA5</vt:lpwstr>
  </property>
</Properties>
</file>