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4" r:id="rId3"/>
    <p:sldId id="265" r:id="rId4"/>
    <p:sldId id="267" r:id="rId5"/>
    <p:sldId id="268" r:id="rId6"/>
    <p:sldId id="266" r:id="rId7"/>
    <p:sldId id="269" r:id="rId8"/>
    <p:sldId id="272" r:id="rId9"/>
    <p:sldId id="270" r:id="rId10"/>
    <p:sldId id="271" r:id="rId11"/>
    <p:sldId id="273" r:id="rId12"/>
    <p:sldId id="276" r:id="rId13"/>
    <p:sldId id="275" r:id="rId14"/>
    <p:sldId id="27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221"/>
    <p:restoredTop sz="94629"/>
  </p:normalViewPr>
  <p:slideViewPr>
    <p:cSldViewPr snapToGrid="0" snapToObjects="1">
      <p:cViewPr varScale="1">
        <p:scale>
          <a:sx n="115" d="100"/>
          <a:sy n="115" d="100"/>
        </p:scale>
        <p:origin x="208" y="2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6" y="2"/>
            <a:ext cx="11683811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1" y="4282259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1" y="2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799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3" y="3505211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2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7AFFB9B-9FB8-469E-96F9-4D32314110B6}" type="datetimeFigureOut">
              <a:rPr lang="en-US" dirty="0"/>
              <a:t>6/13/18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59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7" y="3832648"/>
            <a:ext cx="907187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7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2" y="685801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D2AC3-6A0B-4169-B1EA-E3AE8B351BDD}" type="datetimeFigureOut">
              <a:rPr lang="en-US" dirty="0"/>
              <a:t>6/13/18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685802"/>
            <a:ext cx="10396903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1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B9363-8B87-41B7-9F8E-64519CBB8F34}" type="datetimeFigureOut">
              <a:rPr lang="en-US" dirty="0"/>
              <a:t>6/13/18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3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5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3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F5746-5284-4951-9F37-7AE924EDBCB7}" type="datetimeFigureOut">
              <a:rPr lang="en-US" dirty="0"/>
              <a:t>6/13/18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1723856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98B29-7265-4A65-A2A4-6703C057B7C1}" type="datetimeFigureOut">
              <a:rPr lang="en-US" dirty="0"/>
              <a:t>6/13/18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1" y="685802"/>
            <a:ext cx="10394707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3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3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3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BA082-94DF-4C4B-A041-6624924AB0A8}" type="datetimeFigureOut">
              <a:rPr lang="en-US" dirty="0"/>
              <a:t>6/13/18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2"/>
            <a:ext cx="10396883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7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189" indent="0">
              <a:buNone/>
              <a:defRPr sz="1600"/>
            </a:lvl2pPr>
            <a:lvl3pPr marL="914377" indent="0">
              <a:buNone/>
              <a:defRPr sz="1600"/>
            </a:lvl3pPr>
            <a:lvl4pPr marL="1371566" indent="0">
              <a:buNone/>
              <a:defRPr sz="1600"/>
            </a:lvl4pPr>
            <a:lvl5pPr marL="1828754" indent="0">
              <a:buNone/>
              <a:defRPr sz="1600"/>
            </a:lvl5pPr>
            <a:lvl6pPr marL="2285943" indent="0">
              <a:buNone/>
              <a:defRPr sz="1600"/>
            </a:lvl6pPr>
            <a:lvl7pPr marL="2743131" indent="0">
              <a:buNone/>
              <a:defRPr sz="1600"/>
            </a:lvl7pPr>
            <a:lvl8pPr marL="3200320" indent="0">
              <a:buNone/>
              <a:defRPr sz="1600"/>
            </a:lvl8pPr>
            <a:lvl9pPr marL="3657509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9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1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7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189" indent="0">
              <a:buNone/>
              <a:defRPr sz="1600"/>
            </a:lvl2pPr>
            <a:lvl3pPr marL="914377" indent="0">
              <a:buNone/>
              <a:defRPr sz="1600"/>
            </a:lvl3pPr>
            <a:lvl4pPr marL="1371566" indent="0">
              <a:buNone/>
              <a:defRPr sz="1600"/>
            </a:lvl4pPr>
            <a:lvl5pPr marL="1828754" indent="0">
              <a:buNone/>
              <a:defRPr sz="1600"/>
            </a:lvl5pPr>
            <a:lvl6pPr marL="2285943" indent="0">
              <a:buNone/>
              <a:defRPr sz="1600"/>
            </a:lvl6pPr>
            <a:lvl7pPr marL="2743131" indent="0">
              <a:buNone/>
              <a:defRPr sz="1600"/>
            </a:lvl7pPr>
            <a:lvl8pPr marL="3200320" indent="0">
              <a:buNone/>
              <a:defRPr sz="1600"/>
            </a:lvl8pPr>
            <a:lvl9pPr marL="3657509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189" indent="0">
              <a:buNone/>
              <a:defRPr sz="1600"/>
            </a:lvl2pPr>
            <a:lvl3pPr marL="914377" indent="0">
              <a:buNone/>
              <a:defRPr sz="1600"/>
            </a:lvl3pPr>
            <a:lvl4pPr marL="1371566" indent="0">
              <a:buNone/>
              <a:defRPr sz="1600"/>
            </a:lvl4pPr>
            <a:lvl5pPr marL="1828754" indent="0">
              <a:buNone/>
              <a:defRPr sz="1600"/>
            </a:lvl5pPr>
            <a:lvl6pPr marL="2285943" indent="0">
              <a:buNone/>
              <a:defRPr sz="1600"/>
            </a:lvl6pPr>
            <a:lvl7pPr marL="2743131" indent="0">
              <a:buNone/>
              <a:defRPr sz="1600"/>
            </a:lvl7pPr>
            <a:lvl8pPr marL="3200320" indent="0">
              <a:buNone/>
              <a:defRPr sz="1600"/>
            </a:lvl8pPr>
            <a:lvl9pPr marL="3657509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686C4-3AB5-4E0C-86CA-FB108C350AA9}" type="datetimeFigureOut">
              <a:rPr lang="en-US" dirty="0"/>
              <a:t>6/13/18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1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F1211-4E0C-4AB3-B04F-585959BDAFE8}" type="datetimeFigureOut">
              <a:rPr lang="en-US" dirty="0"/>
              <a:t>6/13/18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2"/>
            <a:ext cx="2264647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2" y="685802"/>
            <a:ext cx="7904431" cy="4688785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DECAF-D3BE-4069-9C78-642ECCD01477}" type="datetimeFigureOut">
              <a:rPr lang="en-US" dirty="0"/>
              <a:t>6/13/18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1" y="2063396"/>
            <a:ext cx="10394707" cy="331118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BDC27-E420-4878-9EE6-7B9656D6442A}" type="datetimeFigureOut">
              <a:rPr lang="en-US" dirty="0"/>
              <a:t>6/13/18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2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F47CF-67C9-420C-80A5-E2069FF0C2DF}" type="datetimeFigureOut">
              <a:rPr lang="en-US" dirty="0"/>
              <a:t>6/13/18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3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5" cy="3311189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9" cy="3311189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2DC73-F065-42F5-A9F2-D90B2E42A0B3}" type="datetimeFigureOut">
              <a:rPr lang="en-US" dirty="0"/>
              <a:t>6/13/18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7" y="2063396"/>
            <a:ext cx="4856159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3" y="2861733"/>
            <a:ext cx="5088712" cy="2512852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2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70" y="2861733"/>
            <a:ext cx="5088713" cy="2512852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EA702-9B29-41CC-9BCC-3DF8A0D379FE}" type="datetimeFigureOut">
              <a:rPr lang="en-US" dirty="0"/>
              <a:t>6/13/18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649AC-CB8F-4FF1-9A34-5861C74DD0A7}" type="datetimeFigureOut">
              <a:rPr lang="en-US" dirty="0"/>
              <a:t>6/13/18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5CECA-2D3A-4680-9B49-752200DE467C}" type="datetimeFigureOut">
              <a:rPr lang="en-US" dirty="0"/>
              <a:t>6/13/18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4" y="685802"/>
            <a:ext cx="6034375" cy="468878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3" y="2709054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3BFE2-83B7-4B0A-B9D3-AB28331082B3}" type="datetimeFigureOut">
              <a:rPr lang="en-US" dirty="0"/>
              <a:t>6/13/18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6345303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1" y="2"/>
            <a:ext cx="3598147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2" y="2709054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F78E3-FDA3-4D28-AAA2-0B81F349A39D}" type="datetimeFigureOut">
              <a:rPr lang="en-US" dirty="0"/>
              <a:t>6/13/18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2"/>
            <a:ext cx="12005351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2"/>
            <a:ext cx="10396883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35BB1C6-BF8F-4481-8AB2-603A1C8A906A}" type="datetimeFigureOut">
              <a:rPr lang="en-US" dirty="0"/>
              <a:t>6/13/18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2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7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betfair.com/sport/footbal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138B0-2BE8-9347-94AE-4FE6D460A5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21420000">
            <a:off x="2843588" y="611531"/>
            <a:ext cx="7801461" cy="2766528"/>
          </a:xfrm>
        </p:spPr>
        <p:txBody>
          <a:bodyPr>
            <a:noAutofit/>
          </a:bodyPr>
          <a:lstStyle/>
          <a:p>
            <a:r>
              <a:rPr lang="en-US" sz="6600" dirty="0"/>
              <a:t>Can you model the 2018 World Cup with Video Game Data?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520793-968B-0740-BA62-32F9594BFE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21420000">
            <a:off x="193852" y="3525877"/>
            <a:ext cx="10544939" cy="550333"/>
          </a:xfrm>
        </p:spPr>
        <p:txBody>
          <a:bodyPr/>
          <a:lstStyle/>
          <a:p>
            <a:pPr fontAlgn="base"/>
            <a:r>
              <a:rPr lang="en-US" cap="none" dirty="0"/>
              <a:t>Michael </a:t>
            </a:r>
            <a:r>
              <a:rPr lang="en-US" cap="none" dirty="0" err="1"/>
              <a:t>Strenk</a:t>
            </a:r>
            <a:r>
              <a:rPr lang="en-US" cap="none" dirty="0"/>
              <a:t>  / Chandra Karanam / Ross Lovelace / </a:t>
            </a:r>
            <a:r>
              <a:rPr lang="en-US" cap="none" dirty="0" err="1"/>
              <a:t>Vedant</a:t>
            </a:r>
            <a:r>
              <a:rPr lang="en-US" cap="none" dirty="0"/>
              <a:t> </a:t>
            </a:r>
            <a:r>
              <a:rPr lang="en-US" cap="none" dirty="0" err="1"/>
              <a:t>Vashishth</a:t>
            </a:r>
            <a:endParaRPr lang="en-US" cap="none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37967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5E2C8-CCD6-3C4A-9049-9C2283AFA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0"/>
            <a:ext cx="10396883" cy="2063396"/>
          </a:xfrm>
        </p:spPr>
        <p:txBody>
          <a:bodyPr>
            <a:normAutofit/>
          </a:bodyPr>
          <a:lstStyle/>
          <a:p>
            <a:pPr algn="r"/>
            <a:r>
              <a:rPr lang="en-US" sz="4800" dirty="0"/>
              <a:t>Spain vs Portugal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7E8E3F-2CC9-E04B-A652-28D99DFBF90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260553" y="1438508"/>
            <a:ext cx="4819956" cy="3936078"/>
          </a:xfrm>
        </p:spPr>
        <p:txBody>
          <a:bodyPr anchor="t">
            <a:normAutofit/>
          </a:bodyPr>
          <a:lstStyle/>
          <a:p>
            <a:r>
              <a:rPr lang="en-US" dirty="0"/>
              <a:t>Spain chance of Win: 44.99% </a:t>
            </a:r>
          </a:p>
          <a:p>
            <a:r>
              <a:rPr lang="en-US" dirty="0"/>
              <a:t>Portugal chance of Win: 31.19% </a:t>
            </a:r>
          </a:p>
          <a:p>
            <a:r>
              <a:rPr lang="en-US" dirty="0"/>
              <a:t>Odds of a draw: 23.82%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74F297F-9A76-C148-A8ED-CA4B3667C3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353" y="1438508"/>
            <a:ext cx="6045200" cy="349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5029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5E2C8-CCD6-3C4A-9049-9C2283AFA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0"/>
            <a:ext cx="10396883" cy="2063396"/>
          </a:xfrm>
        </p:spPr>
        <p:txBody>
          <a:bodyPr>
            <a:normAutofit/>
          </a:bodyPr>
          <a:lstStyle/>
          <a:p>
            <a:pPr algn="r"/>
            <a:r>
              <a:rPr lang="en-US" sz="4800" dirty="0" err="1"/>
              <a:t>Jupyter</a:t>
            </a:r>
            <a:r>
              <a:rPr lang="en-US" sz="4800" dirty="0"/>
              <a:t> Demonstration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EF2159D-0294-6943-833A-184611F4A9F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60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5E2C8-CCD6-3C4A-9049-9C2283AFA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0"/>
            <a:ext cx="10396883" cy="2063396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Poisson Validation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EF2159D-0294-6943-833A-184611F4A9F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181973" y="1371600"/>
            <a:ext cx="5404537" cy="4002985"/>
          </a:xfrm>
        </p:spPr>
        <p:txBody>
          <a:bodyPr anchor="t"/>
          <a:lstStyle/>
          <a:p>
            <a:pPr marL="0" indent="0" algn="ctr">
              <a:buNone/>
            </a:pPr>
            <a:r>
              <a:rPr lang="en-US" dirty="0">
                <a:hlinkClick r:id="rId2"/>
              </a:rPr>
              <a:t>https://www.betfair.com/sport/football</a:t>
            </a:r>
            <a:endParaRPr lang="en-US" dirty="0"/>
          </a:p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A5EB09-044A-8244-A09A-258788F099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3795" y="1873405"/>
            <a:ext cx="4196333" cy="498459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597C9AC-722D-AB45-900B-8A1E5B3071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0138" y="1873406"/>
            <a:ext cx="3941481" cy="4984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3313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5E2C8-CCD6-3C4A-9049-9C2283AFA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0"/>
            <a:ext cx="10396883" cy="2063396"/>
          </a:xfrm>
        </p:spPr>
        <p:txBody>
          <a:bodyPr>
            <a:normAutofit/>
          </a:bodyPr>
          <a:lstStyle/>
          <a:p>
            <a:pPr algn="r"/>
            <a:r>
              <a:rPr lang="en-US" sz="4800" dirty="0"/>
              <a:t>Post Mortem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7E8E3F-2CC9-E04B-A652-28D99DFBF90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260553" y="1438508"/>
            <a:ext cx="4819956" cy="3936078"/>
          </a:xfrm>
        </p:spPr>
        <p:txBody>
          <a:bodyPr anchor="t">
            <a:normAutofit/>
          </a:bodyPr>
          <a:lstStyle/>
          <a:p>
            <a:r>
              <a:rPr lang="en-US" dirty="0"/>
              <a:t>Home Team Advantage</a:t>
            </a:r>
          </a:p>
          <a:p>
            <a:r>
              <a:rPr lang="en-US" dirty="0"/>
              <a:t>At the whim of our </a:t>
            </a:r>
            <a:r>
              <a:rPr lang="en-US" dirty="0" err="1"/>
              <a:t>DataSETS</a:t>
            </a:r>
            <a:endParaRPr lang="en-US" dirty="0"/>
          </a:p>
          <a:p>
            <a:r>
              <a:rPr lang="en-US" dirty="0"/>
              <a:t>Inherent Randomness in soccer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2903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5E2C8-CCD6-3C4A-9049-9C2283AFA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0"/>
            <a:ext cx="10396883" cy="2063396"/>
          </a:xfrm>
        </p:spPr>
        <p:txBody>
          <a:bodyPr>
            <a:normAutofit/>
          </a:bodyPr>
          <a:lstStyle/>
          <a:p>
            <a:pPr algn="r"/>
            <a:r>
              <a:rPr lang="en-US" sz="4800" dirty="0"/>
              <a:t>Q &amp; 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49CC1FC-1637-854D-9E67-5C072C12835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085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5E2C8-CCD6-3C4A-9049-9C2283AFA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0"/>
            <a:ext cx="10396883" cy="2063396"/>
          </a:xfrm>
        </p:spPr>
        <p:txBody>
          <a:bodyPr>
            <a:normAutofit/>
          </a:bodyPr>
          <a:lstStyle/>
          <a:p>
            <a:pPr algn="r"/>
            <a:r>
              <a:rPr lang="en-US" sz="4800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7E8E3F-2CC9-E04B-A652-28D99DFBF90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720899" y="1438508"/>
            <a:ext cx="8359610" cy="3936078"/>
          </a:xfrm>
        </p:spPr>
        <p:txBody>
          <a:bodyPr anchor="t">
            <a:normAutofit/>
          </a:bodyPr>
          <a:lstStyle/>
          <a:p>
            <a:r>
              <a:rPr lang="en-US" dirty="0"/>
              <a:t>Core Questions</a:t>
            </a:r>
          </a:p>
          <a:p>
            <a:pPr lvl="1"/>
            <a:r>
              <a:rPr lang="en-US" dirty="0" err="1"/>
              <a:t>CaN</a:t>
            </a:r>
            <a:r>
              <a:rPr lang="en-US" dirty="0"/>
              <a:t> video Game Data make reasonable predictions?</a:t>
            </a:r>
          </a:p>
          <a:p>
            <a:pPr lvl="1"/>
            <a:r>
              <a:rPr lang="en-US" dirty="0"/>
              <a:t>Which statistical model would be most appropriate for modeling soccer games?</a:t>
            </a:r>
          </a:p>
          <a:p>
            <a:pPr lvl="1"/>
            <a:r>
              <a:rPr lang="en-US" dirty="0"/>
              <a:t>What is the probability that each team would win the world cup?</a:t>
            </a:r>
          </a:p>
          <a:p>
            <a:r>
              <a:rPr lang="en-US" dirty="0"/>
              <a:t>Data Used</a:t>
            </a:r>
          </a:p>
          <a:p>
            <a:pPr lvl="1"/>
            <a:r>
              <a:rPr lang="en-US" dirty="0" err="1"/>
              <a:t>Fifa</a:t>
            </a:r>
            <a:r>
              <a:rPr lang="en-US" dirty="0"/>
              <a:t> 18 Video Game player Statistics</a:t>
            </a:r>
          </a:p>
          <a:p>
            <a:pPr lvl="1"/>
            <a:r>
              <a:rPr lang="en-US" dirty="0"/>
              <a:t>European Club League Results</a:t>
            </a:r>
          </a:p>
          <a:p>
            <a:pPr lvl="1"/>
            <a:r>
              <a:rPr lang="en-US" dirty="0"/>
              <a:t>World Cup Schedule</a:t>
            </a:r>
          </a:p>
          <a:p>
            <a:pPr lvl="2" fontAlgn="base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954192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5E2C8-CCD6-3C4A-9049-9C2283AFA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0"/>
            <a:ext cx="10396883" cy="2063396"/>
          </a:xfrm>
        </p:spPr>
        <p:txBody>
          <a:bodyPr>
            <a:normAutofit/>
          </a:bodyPr>
          <a:lstStyle/>
          <a:p>
            <a:pPr algn="r"/>
            <a:r>
              <a:rPr lang="en-US" sz="4800" dirty="0"/>
              <a:t>Data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7E8E3F-2CC9-E04B-A652-28D99DFBF90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720899" y="1438508"/>
            <a:ext cx="8359610" cy="3936078"/>
          </a:xfrm>
        </p:spPr>
        <p:txBody>
          <a:bodyPr anchor="t">
            <a:normAutofit/>
          </a:bodyPr>
          <a:lstStyle/>
          <a:p>
            <a:r>
              <a:rPr lang="en-US" dirty="0"/>
              <a:t>Cleaning</a:t>
            </a:r>
          </a:p>
          <a:p>
            <a:pPr lvl="1"/>
            <a:r>
              <a:rPr lang="en-US" dirty="0"/>
              <a:t>Ensure team and country spellings are the same</a:t>
            </a:r>
          </a:p>
          <a:p>
            <a:pPr lvl="1"/>
            <a:r>
              <a:rPr lang="en-US" dirty="0"/>
              <a:t>Assign position categories to players</a:t>
            </a:r>
          </a:p>
          <a:p>
            <a:pPr lvl="1"/>
            <a:r>
              <a:rPr lang="en-US" dirty="0"/>
              <a:t>Calculate aggregate team ratings based on position categories</a:t>
            </a:r>
          </a:p>
          <a:p>
            <a:pPr lvl="1"/>
            <a:r>
              <a:rPr lang="en-US" dirty="0"/>
              <a:t>Reformat schedule data</a:t>
            </a:r>
          </a:p>
        </p:txBody>
      </p:sp>
    </p:spTree>
    <p:extLst>
      <p:ext uri="{BB962C8B-B14F-4D97-AF65-F5344CB8AC3E}">
        <p14:creationId xmlns:p14="http://schemas.microsoft.com/office/powerpoint/2010/main" val="3553164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5E2C8-CCD6-3C4A-9049-9C2283AFA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0"/>
            <a:ext cx="10396883" cy="2063396"/>
          </a:xfrm>
        </p:spPr>
        <p:txBody>
          <a:bodyPr>
            <a:normAutofit/>
          </a:bodyPr>
          <a:lstStyle/>
          <a:p>
            <a:pPr algn="r"/>
            <a:r>
              <a:rPr lang="en-US" sz="4800" dirty="0"/>
              <a:t>Data Exploration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B2E2D0F-018F-194F-A5DA-F744E03FDB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5196" y="1716985"/>
            <a:ext cx="5486400" cy="3657600"/>
          </a:xfrm>
          <a:prstGeom prst="rect">
            <a:avLst/>
          </a:prstGeom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729A5EBF-030F-144E-AD3C-726C6EB98FE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5389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5E2C8-CCD6-3C4A-9049-9C2283AFA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0"/>
            <a:ext cx="10396883" cy="2063396"/>
          </a:xfrm>
        </p:spPr>
        <p:txBody>
          <a:bodyPr>
            <a:normAutofit/>
          </a:bodyPr>
          <a:lstStyle/>
          <a:p>
            <a:pPr algn="r"/>
            <a:r>
              <a:rPr lang="en-US" sz="4800" dirty="0"/>
              <a:t>Data Exploration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8B08121-E5FD-814D-91B1-B97E43BF4596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6115397" y="1985758"/>
            <a:ext cx="4967287" cy="3311525"/>
          </a:xfrm>
        </p:spPr>
      </p:pic>
    </p:spTree>
    <p:extLst>
      <p:ext uri="{BB962C8B-B14F-4D97-AF65-F5344CB8AC3E}">
        <p14:creationId xmlns:p14="http://schemas.microsoft.com/office/powerpoint/2010/main" val="33750926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5E2C8-CCD6-3C4A-9049-9C2283AFA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0"/>
            <a:ext cx="10396883" cy="2063396"/>
          </a:xfrm>
        </p:spPr>
        <p:txBody>
          <a:bodyPr>
            <a:normAutofit/>
          </a:bodyPr>
          <a:lstStyle/>
          <a:p>
            <a:pPr algn="r"/>
            <a:r>
              <a:rPr lang="en-US" sz="4800" dirty="0"/>
              <a:t>Machine Learning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7E8E3F-2CC9-E04B-A652-28D99DFBF90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720899" y="1438508"/>
            <a:ext cx="8359610" cy="3936078"/>
          </a:xfrm>
        </p:spPr>
        <p:txBody>
          <a:bodyPr anchor="t">
            <a:normAutofit/>
          </a:bodyPr>
          <a:lstStyle/>
          <a:p>
            <a:pPr marL="0" indent="0" algn="ctr">
              <a:buNone/>
            </a:pPr>
            <a:r>
              <a:rPr lang="en-US" dirty="0"/>
              <a:t>Machine Learning Accuracy</a:t>
            </a:r>
          </a:p>
          <a:p>
            <a:pPr lvl="2" algn="ctr"/>
            <a:r>
              <a:rPr lang="en-US" dirty="0"/>
              <a:t>Linear Reg Model: 		44.0%</a:t>
            </a:r>
          </a:p>
          <a:p>
            <a:pPr lvl="2" algn="ctr"/>
            <a:r>
              <a:rPr lang="en-US" dirty="0"/>
              <a:t>Logistic Reg Model: 	26.0% </a:t>
            </a:r>
          </a:p>
          <a:p>
            <a:pPr lvl="2" algn="ctr"/>
            <a:r>
              <a:rPr lang="en-US" dirty="0"/>
              <a:t>Classification Model: 	19.0%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3960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5E2C8-CCD6-3C4A-9049-9C2283AFA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0"/>
            <a:ext cx="10396883" cy="2063396"/>
          </a:xfrm>
        </p:spPr>
        <p:txBody>
          <a:bodyPr>
            <a:normAutofit/>
          </a:bodyPr>
          <a:lstStyle/>
          <a:p>
            <a:pPr algn="r"/>
            <a:r>
              <a:rPr lang="en-US" sz="4800" dirty="0"/>
              <a:t>Poisson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7E8E3F-2CC9-E04B-A652-28D99DFBF90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899317" y="1438508"/>
            <a:ext cx="8181192" cy="3936078"/>
          </a:xfrm>
        </p:spPr>
        <p:txBody>
          <a:bodyPr anchor="t">
            <a:normAutofit/>
          </a:bodyPr>
          <a:lstStyle/>
          <a:p>
            <a:r>
              <a:rPr lang="en-US" dirty="0"/>
              <a:t>Poisson distributions represent the probability of a given number of events occurring in a fixed time if these events occur independently of the time since the last event.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0D3801E-B21F-4143-B1F6-FD5B0A3E9E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1346" y="2913280"/>
            <a:ext cx="6063166" cy="230146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679A59B-B535-BC4E-BBD8-FC2D7AADCAD2}"/>
              </a:ext>
            </a:extLst>
          </p:cNvPr>
          <p:cNvSpPr txBox="1"/>
          <p:nvPr/>
        </p:nvSpPr>
        <p:spPr>
          <a:xfrm>
            <a:off x="4079171" y="2543948"/>
            <a:ext cx="6065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Team B Goals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BCD5B51-91CB-664D-A696-E9E9EDC1A640}"/>
              </a:ext>
            </a:extLst>
          </p:cNvPr>
          <p:cNvSpPr txBox="1"/>
          <p:nvPr/>
        </p:nvSpPr>
        <p:spPr>
          <a:xfrm rot="16200000">
            <a:off x="2744861" y="3879346"/>
            <a:ext cx="2301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Team A Goals</a:t>
            </a:r>
          </a:p>
        </p:txBody>
      </p:sp>
    </p:spTree>
    <p:extLst>
      <p:ext uri="{BB962C8B-B14F-4D97-AF65-F5344CB8AC3E}">
        <p14:creationId xmlns:p14="http://schemas.microsoft.com/office/powerpoint/2010/main" val="15608605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5E2C8-CCD6-3C4A-9049-9C2283AFA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0"/>
            <a:ext cx="10396883" cy="2063396"/>
          </a:xfrm>
        </p:spPr>
        <p:txBody>
          <a:bodyPr>
            <a:normAutofit/>
          </a:bodyPr>
          <a:lstStyle/>
          <a:p>
            <a:pPr algn="r"/>
            <a:r>
              <a:rPr lang="en-US" sz="4800" dirty="0"/>
              <a:t>Poisson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7E8E3F-2CC9-E04B-A652-28D99DFBF90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899317" y="1438508"/>
            <a:ext cx="8181192" cy="3936078"/>
          </a:xfrm>
        </p:spPr>
        <p:txBody>
          <a:bodyPr anchor="t">
            <a:normAutofit/>
          </a:bodyPr>
          <a:lstStyle/>
          <a:p>
            <a:r>
              <a:rPr lang="en-US" dirty="0"/>
              <a:t>Poisson distributions represent the probability of a given number of events occurring in a fixed time if these events occur independently of the time since the last event.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0D3801E-B21F-4143-B1F6-FD5B0A3E9E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1346" y="2913280"/>
            <a:ext cx="6063166" cy="230146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679A59B-B535-BC4E-BBD8-FC2D7AADCAD2}"/>
              </a:ext>
            </a:extLst>
          </p:cNvPr>
          <p:cNvSpPr txBox="1"/>
          <p:nvPr/>
        </p:nvSpPr>
        <p:spPr>
          <a:xfrm>
            <a:off x="4079171" y="2543948"/>
            <a:ext cx="6065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Team B Goals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BCD5B51-91CB-664D-A696-E9E9EDC1A640}"/>
              </a:ext>
            </a:extLst>
          </p:cNvPr>
          <p:cNvSpPr txBox="1"/>
          <p:nvPr/>
        </p:nvSpPr>
        <p:spPr>
          <a:xfrm rot="16200000">
            <a:off x="2744861" y="3879346"/>
            <a:ext cx="2301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Team A Goals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B0AEE44-E90A-5B4C-84AC-0815E4CB906F}"/>
              </a:ext>
            </a:extLst>
          </p:cNvPr>
          <p:cNvSpPr/>
          <p:nvPr/>
        </p:nvSpPr>
        <p:spPr>
          <a:xfrm>
            <a:off x="4237464" y="3128417"/>
            <a:ext cx="446049" cy="1714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278B468-3D29-334B-85B4-DCC0F0438C5A}"/>
              </a:ext>
            </a:extLst>
          </p:cNvPr>
          <p:cNvSpPr/>
          <p:nvPr/>
        </p:nvSpPr>
        <p:spPr>
          <a:xfrm>
            <a:off x="4769005" y="3348305"/>
            <a:ext cx="446049" cy="1714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495017-9BA6-7C4E-BD7E-F52C08E9A7EA}"/>
              </a:ext>
            </a:extLst>
          </p:cNvPr>
          <p:cNvSpPr/>
          <p:nvPr/>
        </p:nvSpPr>
        <p:spPr>
          <a:xfrm>
            <a:off x="5245561" y="3556968"/>
            <a:ext cx="446049" cy="1714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208DA8C-20BA-4340-88B5-2D59BB7CB014}"/>
              </a:ext>
            </a:extLst>
          </p:cNvPr>
          <p:cNvSpPr/>
          <p:nvPr/>
        </p:nvSpPr>
        <p:spPr>
          <a:xfrm>
            <a:off x="5777102" y="3776856"/>
            <a:ext cx="446049" cy="1714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C356004-4550-B145-B590-EAAD213ABCA3}"/>
              </a:ext>
            </a:extLst>
          </p:cNvPr>
          <p:cNvSpPr/>
          <p:nvPr/>
        </p:nvSpPr>
        <p:spPr>
          <a:xfrm>
            <a:off x="6240966" y="3994495"/>
            <a:ext cx="446049" cy="1714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301C7DE-589D-5342-ABAD-850F9D9C83FA}"/>
              </a:ext>
            </a:extLst>
          </p:cNvPr>
          <p:cNvSpPr/>
          <p:nvPr/>
        </p:nvSpPr>
        <p:spPr>
          <a:xfrm>
            <a:off x="6772507" y="4214383"/>
            <a:ext cx="620240" cy="1853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8346590-6D3B-7B4B-A018-C59E3EB9F39F}"/>
              </a:ext>
            </a:extLst>
          </p:cNvPr>
          <p:cNvSpPr/>
          <p:nvPr/>
        </p:nvSpPr>
        <p:spPr>
          <a:xfrm>
            <a:off x="7414538" y="4421521"/>
            <a:ext cx="620240" cy="1853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86CA7A6-FFDA-C649-B592-CC2181B91A9D}"/>
              </a:ext>
            </a:extLst>
          </p:cNvPr>
          <p:cNvSpPr/>
          <p:nvPr/>
        </p:nvSpPr>
        <p:spPr>
          <a:xfrm>
            <a:off x="8085283" y="4606908"/>
            <a:ext cx="620240" cy="1853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5D86423-FCA4-B943-BFB9-9FE36E5095C7}"/>
              </a:ext>
            </a:extLst>
          </p:cNvPr>
          <p:cNvSpPr/>
          <p:nvPr/>
        </p:nvSpPr>
        <p:spPr>
          <a:xfrm>
            <a:off x="8804777" y="4797986"/>
            <a:ext cx="620240" cy="1853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F64FF57-A91D-1040-9BD4-9FA206852E0D}"/>
              </a:ext>
            </a:extLst>
          </p:cNvPr>
          <p:cNvSpPr/>
          <p:nvPr/>
        </p:nvSpPr>
        <p:spPr>
          <a:xfrm>
            <a:off x="9524272" y="5067748"/>
            <a:ext cx="620240" cy="1853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327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5E2C8-CCD6-3C4A-9049-9C2283AFA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0"/>
            <a:ext cx="10396883" cy="2063396"/>
          </a:xfrm>
        </p:spPr>
        <p:txBody>
          <a:bodyPr>
            <a:normAutofit/>
          </a:bodyPr>
          <a:lstStyle/>
          <a:p>
            <a:pPr algn="r"/>
            <a:r>
              <a:rPr lang="en-US" sz="4800" dirty="0"/>
              <a:t>Spain vs Iran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7E8E3F-2CC9-E04B-A652-28D99DFBF90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222379" y="1438508"/>
            <a:ext cx="4858129" cy="3936078"/>
          </a:xfrm>
        </p:spPr>
        <p:txBody>
          <a:bodyPr anchor="t">
            <a:normAutofit/>
          </a:bodyPr>
          <a:lstStyle/>
          <a:p>
            <a:r>
              <a:rPr lang="en-US" dirty="0"/>
              <a:t>Spain chance of Win: 88.98% </a:t>
            </a:r>
          </a:p>
          <a:p>
            <a:r>
              <a:rPr lang="en-US" dirty="0"/>
              <a:t>Iran chance of Win: 2.96% </a:t>
            </a:r>
          </a:p>
          <a:p>
            <a:r>
              <a:rPr lang="en-US" dirty="0"/>
              <a:t>Odds of a draw: 7.85%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19C551-C332-A846-B95E-B1E7307F4A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353" y="1438508"/>
            <a:ext cx="5892800" cy="349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0892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Main Event</Template>
  <TotalTime>2956</TotalTime>
  <Words>270</Words>
  <Application>Microsoft Macintosh PowerPoint</Application>
  <PresentationFormat>Widescreen</PresentationFormat>
  <Paragraphs>48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Impact</vt:lpstr>
      <vt:lpstr>Main Event</vt:lpstr>
      <vt:lpstr>Can you model the 2018 World Cup with Video Game Data?</vt:lpstr>
      <vt:lpstr>Summary</vt:lpstr>
      <vt:lpstr>Data Processing</vt:lpstr>
      <vt:lpstr>Data Exploration</vt:lpstr>
      <vt:lpstr>Data Exploration</vt:lpstr>
      <vt:lpstr>Machine Learning Approach</vt:lpstr>
      <vt:lpstr>Poisson Approach</vt:lpstr>
      <vt:lpstr>Poisson Approach</vt:lpstr>
      <vt:lpstr>Spain vs Iran</vt:lpstr>
      <vt:lpstr>Spain vs Portugal</vt:lpstr>
      <vt:lpstr>Jupyter Demonstration</vt:lpstr>
      <vt:lpstr>Poisson Validation</vt:lpstr>
      <vt:lpstr>Post Mortem</vt:lpstr>
      <vt:lpstr>Q &amp; A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FIFA 2018 Champions</dc:title>
  <dc:creator>Manjunath Karanam</dc:creator>
  <cp:lastModifiedBy>Pistol Mike Strenk</cp:lastModifiedBy>
  <cp:revision>22</cp:revision>
  <dcterms:created xsi:type="dcterms:W3CDTF">2018-06-11T01:48:38Z</dcterms:created>
  <dcterms:modified xsi:type="dcterms:W3CDTF">2018-06-13T21:57:49Z</dcterms:modified>
</cp:coreProperties>
</file>