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66" r:id="rId7"/>
    <p:sldId id="269" r:id="rId8"/>
    <p:sldId id="272" r:id="rId9"/>
    <p:sldId id="270" r:id="rId10"/>
    <p:sldId id="271" r:id="rId11"/>
    <p:sldId id="273" r:id="rId12"/>
    <p:sldId id="276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6" y="2"/>
            <a:ext cx="11683811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4282259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2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99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505211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2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9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7" y="3832648"/>
            <a:ext cx="907187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7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2" y="685801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2"/>
            <a:ext cx="10396903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1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3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5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3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3856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3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7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9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1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7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1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2"/>
            <a:ext cx="2264647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2" y="685802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3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5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9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7" y="2063396"/>
            <a:ext cx="485615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3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2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70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4" y="685802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3" y="2709054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6345303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1" y="2"/>
            <a:ext cx="3598147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709054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2"/>
            <a:ext cx="12005351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etfair.com/sport/footb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8B0-2BE8-9347-94AE-4FE6D460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2843588" y="611531"/>
            <a:ext cx="7801461" cy="2766528"/>
          </a:xfrm>
        </p:spPr>
        <p:txBody>
          <a:bodyPr>
            <a:noAutofit/>
          </a:bodyPr>
          <a:lstStyle/>
          <a:p>
            <a:r>
              <a:rPr lang="en-US" sz="6600" dirty="0"/>
              <a:t>Can you model the 2018 World Cup with Video Game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20793-968B-0740-BA62-32F9594B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93852" y="3525877"/>
            <a:ext cx="10544939" cy="550333"/>
          </a:xfrm>
        </p:spPr>
        <p:txBody>
          <a:bodyPr/>
          <a:lstStyle/>
          <a:p>
            <a:pPr fontAlgn="base"/>
            <a:r>
              <a:rPr lang="en-US" cap="none" dirty="0"/>
              <a:t>Michael </a:t>
            </a:r>
            <a:r>
              <a:rPr lang="en-US" cap="none" dirty="0" err="1"/>
              <a:t>Strenk</a:t>
            </a:r>
            <a:r>
              <a:rPr lang="en-US" cap="none" dirty="0"/>
              <a:t>  / Chandra Karanam / Ross Lovelace / </a:t>
            </a:r>
            <a:r>
              <a:rPr lang="en-US" cap="none" dirty="0" err="1"/>
              <a:t>Vedant</a:t>
            </a:r>
            <a:r>
              <a:rPr lang="en-US" cap="none" dirty="0"/>
              <a:t> </a:t>
            </a:r>
            <a:r>
              <a:rPr lang="en-US" cap="none" dirty="0" err="1"/>
              <a:t>Vashishth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9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Spain vs Portugal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0553" y="1438508"/>
            <a:ext cx="4819956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Spain chance of Win: 44.99% </a:t>
            </a:r>
          </a:p>
          <a:p>
            <a:r>
              <a:rPr lang="en-US" dirty="0"/>
              <a:t>Portugal chance of Win: 31.19% </a:t>
            </a:r>
          </a:p>
          <a:p>
            <a:r>
              <a:rPr lang="en-US" dirty="0"/>
              <a:t>Odds of a draw: 23.82%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297F-9A76-C148-A8ED-CA4B3667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3" y="1438508"/>
            <a:ext cx="604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0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/>
              <a:t>Jupyter</a:t>
            </a:r>
            <a:r>
              <a:rPr lang="en-US" sz="4800" dirty="0"/>
              <a:t>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2159D-0294-6943-833A-184611F4A9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Poisson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2159D-0294-6943-833A-184611F4A9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1973" y="1371600"/>
            <a:ext cx="5404537" cy="4002985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https://www.betfair.com/sport/football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EB09-044A-8244-A09A-258788F0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95" y="1873405"/>
            <a:ext cx="4196333" cy="4984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7C9AC-722D-AB45-900B-8A1E5B30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38" y="1873406"/>
            <a:ext cx="3941481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3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0553" y="1438508"/>
            <a:ext cx="4819956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Home Team Advantage</a:t>
            </a:r>
          </a:p>
          <a:p>
            <a:r>
              <a:rPr lang="en-US" dirty="0"/>
              <a:t>At the whim of our </a:t>
            </a:r>
            <a:r>
              <a:rPr lang="en-US" dirty="0" err="1"/>
              <a:t>DataSETS</a:t>
            </a:r>
            <a:endParaRPr lang="en-US" dirty="0"/>
          </a:p>
          <a:p>
            <a:r>
              <a:rPr lang="en-US" dirty="0"/>
              <a:t>Inherent Randomness in soccer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9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CC1FC-1637-854D-9E67-5C072C1283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0899" y="1438508"/>
            <a:ext cx="8359610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Core Questions</a:t>
            </a:r>
          </a:p>
          <a:p>
            <a:pPr lvl="1"/>
            <a:r>
              <a:rPr lang="en-US" dirty="0" err="1"/>
              <a:t>CaN</a:t>
            </a:r>
            <a:r>
              <a:rPr lang="en-US" dirty="0"/>
              <a:t> video Game Data make reasonable predictions?</a:t>
            </a:r>
          </a:p>
          <a:p>
            <a:pPr lvl="1"/>
            <a:r>
              <a:rPr lang="en-US" dirty="0"/>
              <a:t>Which statistical model would be most appropriate for modeling soccer games?</a:t>
            </a:r>
          </a:p>
          <a:p>
            <a:pPr lvl="1"/>
            <a:r>
              <a:rPr lang="en-US" dirty="0"/>
              <a:t>What is the probability that each team would win the world cup?</a:t>
            </a:r>
          </a:p>
          <a:p>
            <a:r>
              <a:rPr lang="en-US" dirty="0"/>
              <a:t>Data Used</a:t>
            </a:r>
          </a:p>
          <a:p>
            <a:pPr lvl="1"/>
            <a:r>
              <a:rPr lang="en-US" dirty="0" err="1"/>
              <a:t>Fifa</a:t>
            </a:r>
            <a:r>
              <a:rPr lang="en-US" dirty="0"/>
              <a:t> 18 Video Game player Statistics</a:t>
            </a:r>
          </a:p>
          <a:p>
            <a:pPr lvl="1"/>
            <a:r>
              <a:rPr lang="en-US" dirty="0"/>
              <a:t>European Club League Results</a:t>
            </a:r>
          </a:p>
          <a:p>
            <a:pPr lvl="1"/>
            <a:r>
              <a:rPr lang="en-US" dirty="0"/>
              <a:t>World Cup Schedule</a:t>
            </a:r>
          </a:p>
          <a:p>
            <a:pPr lvl="2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4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0899" y="1438508"/>
            <a:ext cx="8359610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Ensure team and country spellings are the same</a:t>
            </a:r>
          </a:p>
          <a:p>
            <a:pPr lvl="1"/>
            <a:r>
              <a:rPr lang="en-US" dirty="0"/>
              <a:t>Assign position categories to players</a:t>
            </a:r>
          </a:p>
          <a:p>
            <a:pPr lvl="1"/>
            <a:r>
              <a:rPr lang="en-US" dirty="0"/>
              <a:t>Calculate aggregate team ratings based on position categories</a:t>
            </a:r>
          </a:p>
          <a:p>
            <a:pPr lvl="1"/>
            <a:r>
              <a:rPr lang="en-US" dirty="0"/>
              <a:t>Reformat schedule data</a:t>
            </a:r>
          </a:p>
        </p:txBody>
      </p:sp>
    </p:spTree>
    <p:extLst>
      <p:ext uri="{BB962C8B-B14F-4D97-AF65-F5344CB8AC3E}">
        <p14:creationId xmlns:p14="http://schemas.microsoft.com/office/powerpoint/2010/main" val="35531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Data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E2D0F-018F-194F-A5DA-F744E03F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5" y="1716985"/>
            <a:ext cx="5486400" cy="3657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1DB7FE-D47F-EA4E-ABF6-04D4AD5D0A3D}"/>
              </a:ext>
            </a:extLst>
          </p:cNvPr>
          <p:cNvSpPr txBox="1">
            <a:spLocks/>
          </p:cNvSpPr>
          <p:nvPr/>
        </p:nvSpPr>
        <p:spPr>
          <a:xfrm>
            <a:off x="6289287" y="1438508"/>
            <a:ext cx="4791221" cy="393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18,000 Players</a:t>
            </a:r>
          </a:p>
          <a:p>
            <a:r>
              <a:rPr lang="en-US" dirty="0"/>
              <a:t>Over 70 </a:t>
            </a:r>
            <a:r>
              <a:rPr lang="en-US" dirty="0" err="1"/>
              <a:t>datapoints</a:t>
            </a:r>
            <a:r>
              <a:rPr lang="en-US" dirty="0"/>
              <a:t> per player</a:t>
            </a:r>
          </a:p>
          <a:p>
            <a:pPr lvl="1"/>
            <a:r>
              <a:rPr lang="en-US" dirty="0"/>
              <a:t>Name, club and Nationality</a:t>
            </a:r>
          </a:p>
          <a:p>
            <a:pPr lvl="1"/>
            <a:r>
              <a:rPr lang="en-US" dirty="0"/>
              <a:t>Overall player rating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Penalty Shooting</a:t>
            </a:r>
          </a:p>
          <a:p>
            <a:pPr lvl="1"/>
            <a:r>
              <a:rPr lang="en-US" dirty="0"/>
              <a:t>(dribbling, shooting, passing,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5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Data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B08121-E5FD-814D-91B1-B97E43BF45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063396"/>
            <a:ext cx="4967287" cy="331152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88BAAE-DB8A-134A-8C14-1C21E890B467}"/>
              </a:ext>
            </a:extLst>
          </p:cNvPr>
          <p:cNvSpPr txBox="1">
            <a:spLocks/>
          </p:cNvSpPr>
          <p:nvPr/>
        </p:nvSpPr>
        <p:spPr>
          <a:xfrm>
            <a:off x="6289287" y="1438508"/>
            <a:ext cx="4791221" cy="393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European Leagues</a:t>
            </a:r>
          </a:p>
          <a:p>
            <a:r>
              <a:rPr lang="en-US" dirty="0"/>
              <a:t>Roughly 1500 Matches</a:t>
            </a:r>
          </a:p>
          <a:p>
            <a:r>
              <a:rPr lang="en-US" dirty="0"/>
              <a:t>Data includes teams, goals, possession, shots, fouls etc.</a:t>
            </a:r>
          </a:p>
          <a:p>
            <a:endParaRPr lang="en-US" dirty="0"/>
          </a:p>
          <a:p>
            <a:r>
              <a:rPr lang="en-US" dirty="0"/>
              <a:t>World Cup schedule</a:t>
            </a:r>
          </a:p>
          <a:p>
            <a:endParaRPr lang="en-US" dirty="0"/>
          </a:p>
          <a:p>
            <a:pPr lvl="2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09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0899" y="1438508"/>
            <a:ext cx="8359610" cy="39360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Machine Learning Accuracy</a:t>
            </a:r>
          </a:p>
          <a:p>
            <a:pPr lvl="2" algn="ctr"/>
            <a:r>
              <a:rPr lang="en-US" dirty="0"/>
              <a:t>Linear Reg Model: 		44.0%</a:t>
            </a:r>
          </a:p>
          <a:p>
            <a:pPr lvl="2" algn="ctr"/>
            <a:r>
              <a:rPr lang="en-US" dirty="0"/>
              <a:t>Logistic Reg Model: 	26.0% </a:t>
            </a:r>
          </a:p>
          <a:p>
            <a:pPr lvl="2" algn="ctr"/>
            <a:r>
              <a:rPr lang="en-US" dirty="0"/>
              <a:t>Classification Model: 	19.0%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Poisson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317" y="1438508"/>
            <a:ext cx="8181192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Poisson distributions represent the probability of a given number of events occurring in a fixed time if these events occur independently of the time since the last event.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3801E-B21F-4143-B1F6-FD5B0A3E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46" y="2913280"/>
            <a:ext cx="6063166" cy="2301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9A59B-B535-BC4E-BBD8-FC2D7AADCAD2}"/>
              </a:ext>
            </a:extLst>
          </p:cNvPr>
          <p:cNvSpPr txBox="1"/>
          <p:nvPr/>
        </p:nvSpPr>
        <p:spPr>
          <a:xfrm>
            <a:off x="4079171" y="2543948"/>
            <a:ext cx="606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B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D5B51-91CB-664D-A696-E9E9EDC1A640}"/>
              </a:ext>
            </a:extLst>
          </p:cNvPr>
          <p:cNvSpPr txBox="1"/>
          <p:nvPr/>
        </p:nvSpPr>
        <p:spPr>
          <a:xfrm rot="16200000">
            <a:off x="2744861" y="3879346"/>
            <a:ext cx="23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A Goals</a:t>
            </a:r>
          </a:p>
        </p:txBody>
      </p:sp>
    </p:spTree>
    <p:extLst>
      <p:ext uri="{BB962C8B-B14F-4D97-AF65-F5344CB8AC3E}">
        <p14:creationId xmlns:p14="http://schemas.microsoft.com/office/powerpoint/2010/main" val="15608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Poisson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317" y="1438508"/>
            <a:ext cx="8181192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Poisson distributions represent the probability of a given number of events occurring in a fixed time if these events occur independently of the time since the last event.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3801E-B21F-4143-B1F6-FD5B0A3E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46" y="2913280"/>
            <a:ext cx="6063166" cy="2301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9A59B-B535-BC4E-BBD8-FC2D7AADCAD2}"/>
              </a:ext>
            </a:extLst>
          </p:cNvPr>
          <p:cNvSpPr txBox="1"/>
          <p:nvPr/>
        </p:nvSpPr>
        <p:spPr>
          <a:xfrm>
            <a:off x="4079171" y="2543948"/>
            <a:ext cx="606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B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D5B51-91CB-664D-A696-E9E9EDC1A640}"/>
              </a:ext>
            </a:extLst>
          </p:cNvPr>
          <p:cNvSpPr txBox="1"/>
          <p:nvPr/>
        </p:nvSpPr>
        <p:spPr>
          <a:xfrm rot="16200000">
            <a:off x="2744861" y="3879346"/>
            <a:ext cx="23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A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AEE44-E90A-5B4C-84AC-0815E4CB906F}"/>
              </a:ext>
            </a:extLst>
          </p:cNvPr>
          <p:cNvSpPr/>
          <p:nvPr/>
        </p:nvSpPr>
        <p:spPr>
          <a:xfrm>
            <a:off x="4237464" y="3128417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8B468-3D29-334B-85B4-DCC0F0438C5A}"/>
              </a:ext>
            </a:extLst>
          </p:cNvPr>
          <p:cNvSpPr/>
          <p:nvPr/>
        </p:nvSpPr>
        <p:spPr>
          <a:xfrm>
            <a:off x="4769005" y="3348305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95017-9BA6-7C4E-BD7E-F52C08E9A7EA}"/>
              </a:ext>
            </a:extLst>
          </p:cNvPr>
          <p:cNvSpPr/>
          <p:nvPr/>
        </p:nvSpPr>
        <p:spPr>
          <a:xfrm>
            <a:off x="5245561" y="3556968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8DA8C-20BA-4340-88B5-2D59BB7CB014}"/>
              </a:ext>
            </a:extLst>
          </p:cNvPr>
          <p:cNvSpPr/>
          <p:nvPr/>
        </p:nvSpPr>
        <p:spPr>
          <a:xfrm>
            <a:off x="5777102" y="3776856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56004-4550-B145-B590-EAAD213ABCA3}"/>
              </a:ext>
            </a:extLst>
          </p:cNvPr>
          <p:cNvSpPr/>
          <p:nvPr/>
        </p:nvSpPr>
        <p:spPr>
          <a:xfrm>
            <a:off x="6240966" y="3994495"/>
            <a:ext cx="446049" cy="17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C7DE-589D-5342-ABAD-850F9D9C83FA}"/>
              </a:ext>
            </a:extLst>
          </p:cNvPr>
          <p:cNvSpPr/>
          <p:nvPr/>
        </p:nvSpPr>
        <p:spPr>
          <a:xfrm>
            <a:off x="6772507" y="4214383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346590-6D3B-7B4B-A018-C59E3EB9F39F}"/>
              </a:ext>
            </a:extLst>
          </p:cNvPr>
          <p:cNvSpPr/>
          <p:nvPr/>
        </p:nvSpPr>
        <p:spPr>
          <a:xfrm>
            <a:off x="7414538" y="4421521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CA7A6-FFDA-C649-B592-CC2181B91A9D}"/>
              </a:ext>
            </a:extLst>
          </p:cNvPr>
          <p:cNvSpPr/>
          <p:nvPr/>
        </p:nvSpPr>
        <p:spPr>
          <a:xfrm>
            <a:off x="8085283" y="4606908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86423-FCA4-B943-BFB9-9FE36E5095C7}"/>
              </a:ext>
            </a:extLst>
          </p:cNvPr>
          <p:cNvSpPr/>
          <p:nvPr/>
        </p:nvSpPr>
        <p:spPr>
          <a:xfrm>
            <a:off x="8804777" y="4797986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64FF57-A91D-1040-9BD4-9FA206852E0D}"/>
              </a:ext>
            </a:extLst>
          </p:cNvPr>
          <p:cNvSpPr/>
          <p:nvPr/>
        </p:nvSpPr>
        <p:spPr>
          <a:xfrm>
            <a:off x="9524272" y="5067748"/>
            <a:ext cx="620240" cy="18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2DA346C0-0105-FF47-86FD-EE87AA7874B3}"/>
              </a:ext>
            </a:extLst>
          </p:cNvPr>
          <p:cNvSpPr/>
          <p:nvPr/>
        </p:nvSpPr>
        <p:spPr>
          <a:xfrm rot="5400000">
            <a:off x="5692147" y="1736669"/>
            <a:ext cx="1895974" cy="5079106"/>
          </a:xfrm>
          <a:prstGeom prst="triangle">
            <a:avLst>
              <a:gd name="adj" fmla="val 99923"/>
            </a:avLst>
          </a:prstGeom>
          <a:solidFill>
            <a:srgbClr val="92D050">
              <a:alpha val="5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87C3C85-F8C4-8441-A95D-22C5D1451DF6}"/>
              </a:ext>
            </a:extLst>
          </p:cNvPr>
          <p:cNvSpPr/>
          <p:nvPr/>
        </p:nvSpPr>
        <p:spPr>
          <a:xfrm rot="16200000">
            <a:off x="6444760" y="1349023"/>
            <a:ext cx="1895974" cy="5464694"/>
          </a:xfrm>
          <a:prstGeom prst="triangle">
            <a:avLst>
              <a:gd name="adj" fmla="val 100000"/>
            </a:avLst>
          </a:prstGeom>
          <a:solidFill>
            <a:srgbClr val="00B0F0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3" cy="206339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Spain vs 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2379" y="1438508"/>
            <a:ext cx="4858129" cy="3936078"/>
          </a:xfrm>
        </p:spPr>
        <p:txBody>
          <a:bodyPr anchor="t">
            <a:normAutofit/>
          </a:bodyPr>
          <a:lstStyle/>
          <a:p>
            <a:r>
              <a:rPr lang="en-US" dirty="0"/>
              <a:t>Spain chance of Win: 88.98% </a:t>
            </a:r>
          </a:p>
          <a:p>
            <a:r>
              <a:rPr lang="en-US" dirty="0"/>
              <a:t>Iran chance of Win: 2.96% </a:t>
            </a:r>
          </a:p>
          <a:p>
            <a:r>
              <a:rPr lang="en-US" dirty="0"/>
              <a:t>Odds of a draw: 7.85%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9C551-C332-A846-B95E-B1E7307F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3" y="1438508"/>
            <a:ext cx="5892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8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2991</TotalTime>
  <Words>319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Impact</vt:lpstr>
      <vt:lpstr>Main Event</vt:lpstr>
      <vt:lpstr>Can you model the 2018 World Cup with Video Game Data?</vt:lpstr>
      <vt:lpstr>Summary</vt:lpstr>
      <vt:lpstr>Data Processing</vt:lpstr>
      <vt:lpstr>Data Exploration</vt:lpstr>
      <vt:lpstr>Data Exploration</vt:lpstr>
      <vt:lpstr>Machine Learning Approach</vt:lpstr>
      <vt:lpstr>Poisson Approach</vt:lpstr>
      <vt:lpstr>Poisson Approach</vt:lpstr>
      <vt:lpstr>Spain vs Iran</vt:lpstr>
      <vt:lpstr>Spain vs Portugal</vt:lpstr>
      <vt:lpstr>Jupyter Demonstration</vt:lpstr>
      <vt:lpstr>Poisson Validation</vt:lpstr>
      <vt:lpstr>Post Mortem</vt:lpstr>
      <vt:lpstr>Q &amp; 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2018 Champions</dc:title>
  <dc:creator>Manjunath Karanam</dc:creator>
  <cp:lastModifiedBy>Microsoft Office User</cp:lastModifiedBy>
  <cp:revision>25</cp:revision>
  <dcterms:created xsi:type="dcterms:W3CDTF">2018-06-11T01:48:38Z</dcterms:created>
  <dcterms:modified xsi:type="dcterms:W3CDTF">2018-06-13T23:53:16Z</dcterms:modified>
</cp:coreProperties>
</file>