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1"/>
  </p:notesMasterIdLst>
  <p:sldIdLst>
    <p:sldId id="256" r:id="rId2"/>
    <p:sldId id="257" r:id="rId3"/>
    <p:sldId id="258" r:id="rId4"/>
    <p:sldId id="259" r:id="rId5"/>
    <p:sldId id="263" r:id="rId6"/>
    <p:sldId id="264"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03"/>
    <p:restoredTop sz="83092"/>
  </p:normalViewPr>
  <p:slideViewPr>
    <p:cSldViewPr snapToGrid="0" snapToObjects="1">
      <p:cViewPr>
        <p:scale>
          <a:sx n="123" d="100"/>
          <a:sy n="123" d="100"/>
        </p:scale>
        <p:origin x="27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53262-0272-6E4C-ABD7-61A7159D29D3}" type="datetimeFigureOut">
              <a:rPr lang="en-US" smtClean="0"/>
              <a:t>10/5/20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603B1-B0F1-DE41-A67E-89E697CAC96D}" type="slidenum">
              <a:rPr lang="en-US" smtClean="0"/>
              <a:t>‹#›</a:t>
            </a:fld>
            <a:endParaRPr lang="en-US"/>
          </a:p>
        </p:txBody>
      </p:sp>
    </p:spTree>
    <p:extLst>
      <p:ext uri="{BB962C8B-B14F-4D97-AF65-F5344CB8AC3E}">
        <p14:creationId xmlns:p14="http://schemas.microsoft.com/office/powerpoint/2010/main" val="1371995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D603B1-B0F1-DE41-A67E-89E697CAC96D}" type="slidenum">
              <a:rPr lang="en-US" smtClean="0"/>
              <a:t>1</a:t>
            </a:fld>
            <a:endParaRPr lang="en-US"/>
          </a:p>
        </p:txBody>
      </p:sp>
    </p:spTree>
    <p:extLst>
      <p:ext uri="{BB962C8B-B14F-4D97-AF65-F5344CB8AC3E}">
        <p14:creationId xmlns:p14="http://schemas.microsoft.com/office/powerpoint/2010/main" val="339087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Can I predict which student courses are completed with a passing grade vs ones with a failing grade or withdrawal?</a:t>
            </a:r>
            <a:endParaRPr lang="en-US" dirty="0"/>
          </a:p>
        </p:txBody>
      </p:sp>
      <p:sp>
        <p:nvSpPr>
          <p:cNvPr id="4" name="Slide Number Placeholder 3"/>
          <p:cNvSpPr>
            <a:spLocks noGrp="1"/>
          </p:cNvSpPr>
          <p:nvPr>
            <p:ph type="sldNum" sz="quarter" idx="5"/>
          </p:nvPr>
        </p:nvSpPr>
        <p:spPr/>
        <p:txBody>
          <a:bodyPr/>
          <a:lstStyle/>
          <a:p>
            <a:fld id="{67D603B1-B0F1-DE41-A67E-89E697CAC96D}" type="slidenum">
              <a:rPr lang="en-US" smtClean="0"/>
              <a:t>2</a:t>
            </a:fld>
            <a:endParaRPr lang="en-US"/>
          </a:p>
        </p:txBody>
      </p:sp>
    </p:spTree>
    <p:extLst>
      <p:ext uri="{BB962C8B-B14F-4D97-AF65-F5344CB8AC3E}">
        <p14:creationId xmlns:p14="http://schemas.microsoft.com/office/powerpoint/2010/main" val="2376589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accuracy of the model should allow the business to leverage the information for financial gain as well as benefit student outcomes.</a:t>
            </a:r>
          </a:p>
          <a:p>
            <a:pPr marL="171450" indent="-171450">
              <a:buFont typeface="Arial" panose="020B0604020202020204" pitchFamily="34" charset="0"/>
              <a:buChar char="•"/>
            </a:pPr>
            <a:r>
              <a:rPr lang="en-US" dirty="0"/>
              <a:t>Allocating time spent on advising students allows the university to waste little time. Instead of feeding “noisy” data with no statistical significance to the academic advising team, its better to model the course outcome using machine learning. Advisors will know which students to target their retention efforts.</a:t>
            </a:r>
          </a:p>
        </p:txBody>
      </p:sp>
      <p:sp>
        <p:nvSpPr>
          <p:cNvPr id="4" name="Slide Number Placeholder 3"/>
          <p:cNvSpPr>
            <a:spLocks noGrp="1"/>
          </p:cNvSpPr>
          <p:nvPr>
            <p:ph type="sldNum" sz="quarter" idx="5"/>
          </p:nvPr>
        </p:nvSpPr>
        <p:spPr/>
        <p:txBody>
          <a:bodyPr/>
          <a:lstStyle/>
          <a:p>
            <a:fld id="{67D603B1-B0F1-DE41-A67E-89E697CAC96D}" type="slidenum">
              <a:rPr lang="en-US" smtClean="0"/>
              <a:t>3</a:t>
            </a:fld>
            <a:endParaRPr lang="en-US"/>
          </a:p>
        </p:txBody>
      </p:sp>
    </p:spTree>
    <p:extLst>
      <p:ext uri="{BB962C8B-B14F-4D97-AF65-F5344CB8AC3E}">
        <p14:creationId xmlns:p14="http://schemas.microsoft.com/office/powerpoint/2010/main" val="593635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Data is sourced from Open University, the largest public undergraduate institution in the UK.</a:t>
            </a:r>
          </a:p>
          <a:p>
            <a:pPr marL="171450" indent="-171450">
              <a:buFont typeface="Arial" panose="020B0604020202020204" pitchFamily="34" charset="0"/>
              <a:buChar char="•"/>
            </a:pPr>
            <a:r>
              <a:rPr lang="en-US" dirty="0"/>
              <a:t>I tested many algorithms, but settled on “</a:t>
            </a:r>
            <a:r>
              <a:rPr lang="en-US" dirty="0" err="1"/>
              <a:t>XGBoost</a:t>
            </a:r>
            <a:r>
              <a:rPr lang="en-US" dirty="0"/>
              <a:t>” because it gave me the most accurate predictions.</a:t>
            </a:r>
          </a:p>
          <a:p>
            <a:pPr marL="171450" indent="-171450">
              <a:buFont typeface="Arial" panose="020B0604020202020204" pitchFamily="34" charset="0"/>
              <a:buChar char="•"/>
            </a:pPr>
            <a:r>
              <a:rPr lang="en-US" dirty="0"/>
              <a:t>Feature engineering is the most important part of the process. Extracting meaningful information out of the dataset that provides the most information gain to the model is most important.</a:t>
            </a:r>
          </a:p>
          <a:p>
            <a:pPr marL="171450" indent="-171450">
              <a:buFont typeface="Arial" panose="020B0604020202020204" pitchFamily="34" charset="0"/>
              <a:buChar char="•"/>
            </a:pPr>
            <a:r>
              <a:rPr lang="en-US" dirty="0"/>
              <a:t>Hyper parameter tuning is less important with an algorithm like </a:t>
            </a:r>
            <a:r>
              <a:rPr lang="en-US" dirty="0" err="1"/>
              <a:t>XGBoost</a:t>
            </a:r>
            <a:r>
              <a:rPr lang="en-US" dirty="0"/>
              <a:t> because of its highly optimized state, but squeezing out more accuracy is always welcomed.</a:t>
            </a:r>
          </a:p>
        </p:txBody>
      </p:sp>
      <p:sp>
        <p:nvSpPr>
          <p:cNvPr id="4" name="Slide Number Placeholder 3"/>
          <p:cNvSpPr>
            <a:spLocks noGrp="1"/>
          </p:cNvSpPr>
          <p:nvPr>
            <p:ph type="sldNum" sz="quarter" idx="5"/>
          </p:nvPr>
        </p:nvSpPr>
        <p:spPr/>
        <p:txBody>
          <a:bodyPr/>
          <a:lstStyle/>
          <a:p>
            <a:fld id="{67D603B1-B0F1-DE41-A67E-89E697CAC96D}" type="slidenum">
              <a:rPr lang="en-US" smtClean="0"/>
              <a:t>4</a:t>
            </a:fld>
            <a:endParaRPr lang="en-US"/>
          </a:p>
        </p:txBody>
      </p:sp>
    </p:spTree>
    <p:extLst>
      <p:ext uri="{BB962C8B-B14F-4D97-AF65-F5344CB8AC3E}">
        <p14:creationId xmlns:p14="http://schemas.microsoft.com/office/powerpoint/2010/main" val="1308522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Plotting feature importance is a must when evaluating a machine learning model. The numerical scores you see are the total information gain supplied to the tree based classification model. I’ve taken note that the top two most important features are related to “subpage”.</a:t>
            </a:r>
          </a:p>
        </p:txBody>
      </p:sp>
      <p:sp>
        <p:nvSpPr>
          <p:cNvPr id="4" name="Slide Number Placeholder 3"/>
          <p:cNvSpPr>
            <a:spLocks noGrp="1"/>
          </p:cNvSpPr>
          <p:nvPr>
            <p:ph type="sldNum" sz="quarter" idx="5"/>
          </p:nvPr>
        </p:nvSpPr>
        <p:spPr/>
        <p:txBody>
          <a:bodyPr/>
          <a:lstStyle/>
          <a:p>
            <a:fld id="{67D603B1-B0F1-DE41-A67E-89E697CAC96D}" type="slidenum">
              <a:rPr lang="en-US" smtClean="0"/>
              <a:t>5</a:t>
            </a:fld>
            <a:endParaRPr lang="en-US"/>
          </a:p>
        </p:txBody>
      </p:sp>
    </p:spTree>
    <p:extLst>
      <p:ext uri="{BB962C8B-B14F-4D97-AF65-F5344CB8AC3E}">
        <p14:creationId xmlns:p14="http://schemas.microsoft.com/office/powerpoint/2010/main" val="341805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Heat maps are important to understand how the features are correlated with one another. It allows you to quickly scan each relationship. Both positive &amp; negative correlations can uncover insights in the data set. This can lead to new or higher quality features. I would also say that features with no correlation at all can provide a data scientist with information.</a:t>
            </a:r>
          </a:p>
        </p:txBody>
      </p:sp>
      <p:sp>
        <p:nvSpPr>
          <p:cNvPr id="4" name="Slide Number Placeholder 3"/>
          <p:cNvSpPr>
            <a:spLocks noGrp="1"/>
          </p:cNvSpPr>
          <p:nvPr>
            <p:ph type="sldNum" sz="quarter" idx="5"/>
          </p:nvPr>
        </p:nvSpPr>
        <p:spPr/>
        <p:txBody>
          <a:bodyPr/>
          <a:lstStyle/>
          <a:p>
            <a:fld id="{67D603B1-B0F1-DE41-A67E-89E697CAC96D}" type="slidenum">
              <a:rPr lang="en-US" smtClean="0"/>
              <a:t>6</a:t>
            </a:fld>
            <a:endParaRPr lang="en-US"/>
          </a:p>
        </p:txBody>
      </p:sp>
    </p:spTree>
    <p:extLst>
      <p:ext uri="{BB962C8B-B14F-4D97-AF65-F5344CB8AC3E}">
        <p14:creationId xmlns:p14="http://schemas.microsoft.com/office/powerpoint/2010/main" val="4020322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Its clear that evaluating a student course’s data after 54 days of participation (20% of course length), provides valuable predictions that are accurate enough to act on.</a:t>
            </a:r>
          </a:p>
          <a:p>
            <a:pPr marL="171450" indent="-171450">
              <a:buFont typeface="Arial" panose="020B0604020202020204" pitchFamily="34" charset="0"/>
              <a:buChar char="•"/>
            </a:pPr>
            <a:r>
              <a:rPr lang="en-US" dirty="0"/>
              <a:t>Evaluating millions of “clicks” on several virtual learning environment activities provides meaningful information gain to the model that </a:t>
            </a:r>
            <a:r>
              <a:rPr lang="en-US"/>
              <a:t>produces 71.5% </a:t>
            </a:r>
            <a:r>
              <a:rPr lang="en-US" dirty="0"/>
              <a:t>accuracy on course outcome predictions.</a:t>
            </a:r>
          </a:p>
        </p:txBody>
      </p:sp>
      <p:sp>
        <p:nvSpPr>
          <p:cNvPr id="4" name="Slide Number Placeholder 3"/>
          <p:cNvSpPr>
            <a:spLocks noGrp="1"/>
          </p:cNvSpPr>
          <p:nvPr>
            <p:ph type="sldNum" sz="quarter" idx="5"/>
          </p:nvPr>
        </p:nvSpPr>
        <p:spPr/>
        <p:txBody>
          <a:bodyPr/>
          <a:lstStyle/>
          <a:p>
            <a:fld id="{67D603B1-B0F1-DE41-A67E-89E697CAC96D}" type="slidenum">
              <a:rPr lang="en-US" smtClean="0"/>
              <a:t>7</a:t>
            </a:fld>
            <a:endParaRPr lang="en-US"/>
          </a:p>
        </p:txBody>
      </p:sp>
    </p:spTree>
    <p:extLst>
      <p:ext uri="{BB962C8B-B14F-4D97-AF65-F5344CB8AC3E}">
        <p14:creationId xmlns:p14="http://schemas.microsoft.com/office/powerpoint/2010/main" val="352363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Since feature engineering makes the most impact on predictions, it will be important to continue fine tuning them. </a:t>
            </a:r>
          </a:p>
          <a:p>
            <a:pPr marL="171450" indent="-171450">
              <a:buFont typeface="Arial" panose="020B0604020202020204" pitchFamily="34" charset="0"/>
              <a:buChar char="•"/>
            </a:pPr>
            <a:r>
              <a:rPr lang="en-US" dirty="0"/>
              <a:t>Discovering new features makes it possible to raise accuracy a meaningful amount.</a:t>
            </a:r>
          </a:p>
          <a:p>
            <a:pPr marL="171450" indent="-171450">
              <a:buFont typeface="Arial" panose="020B0604020202020204" pitchFamily="34" charset="0"/>
              <a:buChar char="•"/>
            </a:pPr>
            <a:r>
              <a:rPr lang="en-US" dirty="0"/>
              <a:t>Understand the domain better by exploring the features that provide the most information gain. What is it about these features that are informing the model? This can help with engineering new features.</a:t>
            </a:r>
          </a:p>
        </p:txBody>
      </p:sp>
      <p:sp>
        <p:nvSpPr>
          <p:cNvPr id="4" name="Slide Number Placeholder 3"/>
          <p:cNvSpPr>
            <a:spLocks noGrp="1"/>
          </p:cNvSpPr>
          <p:nvPr>
            <p:ph type="sldNum" sz="quarter" idx="5"/>
          </p:nvPr>
        </p:nvSpPr>
        <p:spPr/>
        <p:txBody>
          <a:bodyPr/>
          <a:lstStyle/>
          <a:p>
            <a:fld id="{67D603B1-B0F1-DE41-A67E-89E697CAC96D}" type="slidenum">
              <a:rPr lang="en-US" smtClean="0"/>
              <a:t>8</a:t>
            </a:fld>
            <a:endParaRPr lang="en-US"/>
          </a:p>
        </p:txBody>
      </p:sp>
    </p:spTree>
    <p:extLst>
      <p:ext uri="{BB962C8B-B14F-4D97-AF65-F5344CB8AC3E}">
        <p14:creationId xmlns:p14="http://schemas.microsoft.com/office/powerpoint/2010/main" val="3781189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Questions, comments and/or feedback? Thank you for following along!</a:t>
            </a:r>
          </a:p>
        </p:txBody>
      </p:sp>
      <p:sp>
        <p:nvSpPr>
          <p:cNvPr id="4" name="Slide Number Placeholder 3"/>
          <p:cNvSpPr>
            <a:spLocks noGrp="1"/>
          </p:cNvSpPr>
          <p:nvPr>
            <p:ph type="sldNum" sz="quarter" idx="5"/>
          </p:nvPr>
        </p:nvSpPr>
        <p:spPr/>
        <p:txBody>
          <a:bodyPr/>
          <a:lstStyle/>
          <a:p>
            <a:fld id="{67D603B1-B0F1-DE41-A67E-89E697CAC96D}" type="slidenum">
              <a:rPr lang="en-US" smtClean="0"/>
              <a:t>9</a:t>
            </a:fld>
            <a:endParaRPr lang="en-US"/>
          </a:p>
        </p:txBody>
      </p:sp>
    </p:spTree>
    <p:extLst>
      <p:ext uri="{BB962C8B-B14F-4D97-AF65-F5344CB8AC3E}">
        <p14:creationId xmlns:p14="http://schemas.microsoft.com/office/powerpoint/2010/main" val="80051014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10/5/20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404795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smtClean="0"/>
              <a:t>10/5/20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6890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10/5/20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453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10/5/20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730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E5059C3-6A89-4494-99FF-5A4D6FFD50EB}" type="datetimeFigureOut">
              <a:rPr lang="en-US" smtClean="0"/>
              <a:t>10/5/20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a:t>
              </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12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10/5/20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2487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10/5/20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76036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AF3416-4057-4DAA-829D-4CA07428D088}" type="datetimeFigureOut">
              <a:rPr lang="en-US" smtClean="0"/>
              <a:t>10/5/20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0186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10/5/20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7110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10/5/20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7199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10/5/20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3556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CBC1C18-307B-4F68-A007-B5B542270E8D}" type="datetimeFigureOut">
              <a:rPr lang="en-US" smtClean="0"/>
              <a:t>10/5/20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
              </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2083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779A-701A-B14E-93DA-E1D3ED27C159}"/>
              </a:ext>
            </a:extLst>
          </p:cNvPr>
          <p:cNvSpPr>
            <a:spLocks noGrp="1"/>
          </p:cNvSpPr>
          <p:nvPr>
            <p:ph type="ctrTitle"/>
          </p:nvPr>
        </p:nvSpPr>
        <p:spPr>
          <a:xfrm>
            <a:off x="1751771" y="1134409"/>
            <a:ext cx="6378102" cy="3875778"/>
          </a:xfrm>
        </p:spPr>
        <p:txBody>
          <a:bodyPr>
            <a:normAutofit/>
          </a:bodyPr>
          <a:lstStyle/>
          <a:p>
            <a:pPr algn="l"/>
            <a:br>
              <a:rPr lang="en-US" sz="8000" dirty="0"/>
            </a:br>
            <a:r>
              <a:rPr lang="en-US" sz="8000" dirty="0"/>
              <a:t>Capstone Project</a:t>
            </a:r>
          </a:p>
        </p:txBody>
      </p:sp>
      <p:sp>
        <p:nvSpPr>
          <p:cNvPr id="3" name="Subtitle 2">
            <a:extLst>
              <a:ext uri="{FF2B5EF4-FFF2-40B4-BE49-F238E27FC236}">
                <a16:creationId xmlns:a16="http://schemas.microsoft.com/office/drawing/2014/main" id="{3E46FCD9-9EFA-354B-A029-18B8CA5692F7}"/>
              </a:ext>
            </a:extLst>
          </p:cNvPr>
          <p:cNvSpPr>
            <a:spLocks noGrp="1"/>
          </p:cNvSpPr>
          <p:nvPr>
            <p:ph type="subTitle" idx="1"/>
          </p:nvPr>
        </p:nvSpPr>
        <p:spPr>
          <a:xfrm>
            <a:off x="8484478" y="2271633"/>
            <a:ext cx="3091564" cy="3875778"/>
          </a:xfrm>
        </p:spPr>
        <p:txBody>
          <a:bodyPr anchor="b">
            <a:normAutofit/>
          </a:bodyPr>
          <a:lstStyle/>
          <a:p>
            <a:r>
              <a:rPr lang="en-US" sz="2000" dirty="0"/>
              <a:t>Michael Mathews Jr</a:t>
            </a:r>
          </a:p>
          <a:p>
            <a:r>
              <a:rPr lang="en-US" sz="2000" dirty="0"/>
              <a:t>Online-DS-PT-120919</a:t>
            </a:r>
          </a:p>
        </p:txBody>
      </p:sp>
    </p:spTree>
    <p:extLst>
      <p:ext uri="{BB962C8B-B14F-4D97-AF65-F5344CB8AC3E}">
        <p14:creationId xmlns:p14="http://schemas.microsoft.com/office/powerpoint/2010/main" val="8569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4B66-A61D-5044-86F5-8DCFAA0D9360}"/>
              </a:ext>
            </a:extLst>
          </p:cNvPr>
          <p:cNvSpPr>
            <a:spLocks noGrp="1"/>
          </p:cNvSpPr>
          <p:nvPr>
            <p:ph type="title"/>
          </p:nvPr>
        </p:nvSpPr>
        <p:spPr>
          <a:xfrm>
            <a:off x="2200034" y="2158714"/>
            <a:ext cx="7956560" cy="1424746"/>
          </a:xfrm>
        </p:spPr>
        <p:txBody>
          <a:bodyPr>
            <a:normAutofit/>
          </a:bodyPr>
          <a:lstStyle/>
          <a:p>
            <a:pPr algn="ctr"/>
            <a:r>
              <a:rPr lang="en-US" sz="2800" dirty="0"/>
              <a:t>Online universities have a difficult time retaining students. Can I predict course outcomes before they happen?</a:t>
            </a:r>
          </a:p>
        </p:txBody>
      </p:sp>
      <p:sp>
        <p:nvSpPr>
          <p:cNvPr id="3" name="Text Placeholder 2">
            <a:extLst>
              <a:ext uri="{FF2B5EF4-FFF2-40B4-BE49-F238E27FC236}">
                <a16:creationId xmlns:a16="http://schemas.microsoft.com/office/drawing/2014/main" id="{E552F9AC-5F75-554D-9C6B-BCA915F7DCCC}"/>
              </a:ext>
            </a:extLst>
          </p:cNvPr>
          <p:cNvSpPr>
            <a:spLocks noGrp="1"/>
          </p:cNvSpPr>
          <p:nvPr>
            <p:ph type="body" idx="1"/>
          </p:nvPr>
        </p:nvSpPr>
        <p:spPr>
          <a:xfrm>
            <a:off x="2200034" y="222422"/>
            <a:ext cx="7791931" cy="1936292"/>
          </a:xfrm>
        </p:spPr>
        <p:txBody>
          <a:bodyPr>
            <a:normAutofit/>
          </a:bodyPr>
          <a:lstStyle/>
          <a:p>
            <a:pPr algn="ctr"/>
            <a:r>
              <a:rPr lang="en-US" sz="4000" dirty="0"/>
              <a:t>Problem Statement</a:t>
            </a:r>
          </a:p>
        </p:txBody>
      </p:sp>
    </p:spTree>
    <p:extLst>
      <p:ext uri="{BB962C8B-B14F-4D97-AF65-F5344CB8AC3E}">
        <p14:creationId xmlns:p14="http://schemas.microsoft.com/office/powerpoint/2010/main" val="236736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4B66-A61D-5044-86F5-8DCFAA0D9360}"/>
              </a:ext>
            </a:extLst>
          </p:cNvPr>
          <p:cNvSpPr>
            <a:spLocks noGrp="1"/>
          </p:cNvSpPr>
          <p:nvPr>
            <p:ph type="title"/>
          </p:nvPr>
        </p:nvSpPr>
        <p:spPr>
          <a:xfrm>
            <a:off x="2200034" y="2158714"/>
            <a:ext cx="8366399" cy="2704906"/>
          </a:xfrm>
        </p:spPr>
        <p:txBody>
          <a:bodyPr>
            <a:normAutofit/>
          </a:bodyPr>
          <a:lstStyle/>
          <a:p>
            <a:pPr algn="l"/>
            <a:r>
              <a:rPr lang="en-US" sz="2400" dirty="0"/>
              <a:t>• Retain students to the university with accurate predictions on course outcomes.</a:t>
            </a:r>
            <a:br>
              <a:rPr lang="en-US" sz="2400" dirty="0"/>
            </a:br>
            <a:br>
              <a:rPr lang="en-US" sz="2400" dirty="0"/>
            </a:br>
            <a:r>
              <a:rPr lang="en-US" sz="2400" dirty="0"/>
              <a:t>•  Allow academic advising to react to predictions by supplying them information on what contributes most to course withdrawals/failures.</a:t>
            </a:r>
            <a:br>
              <a:rPr lang="en-US" sz="2400" dirty="0"/>
            </a:br>
            <a:br>
              <a:rPr lang="en-US" sz="2800" dirty="0"/>
            </a:br>
            <a:endParaRPr lang="en-US" sz="2800" dirty="0"/>
          </a:p>
        </p:txBody>
      </p:sp>
      <p:sp>
        <p:nvSpPr>
          <p:cNvPr id="3" name="Text Placeholder 2">
            <a:extLst>
              <a:ext uri="{FF2B5EF4-FFF2-40B4-BE49-F238E27FC236}">
                <a16:creationId xmlns:a16="http://schemas.microsoft.com/office/drawing/2014/main" id="{E552F9AC-5F75-554D-9C6B-BCA915F7DCCC}"/>
              </a:ext>
            </a:extLst>
          </p:cNvPr>
          <p:cNvSpPr>
            <a:spLocks noGrp="1"/>
          </p:cNvSpPr>
          <p:nvPr>
            <p:ph type="body" idx="1"/>
          </p:nvPr>
        </p:nvSpPr>
        <p:spPr>
          <a:xfrm>
            <a:off x="2200034" y="222422"/>
            <a:ext cx="7791931" cy="1936292"/>
          </a:xfrm>
        </p:spPr>
        <p:txBody>
          <a:bodyPr>
            <a:normAutofit/>
          </a:bodyPr>
          <a:lstStyle/>
          <a:p>
            <a:pPr algn="ctr"/>
            <a:r>
              <a:rPr lang="en-US" sz="4000" dirty="0"/>
              <a:t>Business Value</a:t>
            </a:r>
          </a:p>
        </p:txBody>
      </p:sp>
    </p:spTree>
    <p:extLst>
      <p:ext uri="{BB962C8B-B14F-4D97-AF65-F5344CB8AC3E}">
        <p14:creationId xmlns:p14="http://schemas.microsoft.com/office/powerpoint/2010/main" val="2886416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4B66-A61D-5044-86F5-8DCFAA0D9360}"/>
              </a:ext>
            </a:extLst>
          </p:cNvPr>
          <p:cNvSpPr>
            <a:spLocks noGrp="1"/>
          </p:cNvSpPr>
          <p:nvPr>
            <p:ph type="title"/>
          </p:nvPr>
        </p:nvSpPr>
        <p:spPr>
          <a:xfrm>
            <a:off x="2428634" y="2386675"/>
            <a:ext cx="8366399" cy="2704906"/>
          </a:xfrm>
        </p:spPr>
        <p:txBody>
          <a:bodyPr>
            <a:normAutofit/>
          </a:bodyPr>
          <a:lstStyle/>
          <a:p>
            <a:pPr algn="l"/>
            <a:r>
              <a:rPr lang="en-US" sz="2400" dirty="0"/>
              <a:t>•  Data sourced from Open University.</a:t>
            </a:r>
            <a:br>
              <a:rPr lang="en-US" sz="2400" dirty="0"/>
            </a:br>
            <a:br>
              <a:rPr lang="en-US" sz="2400" dirty="0"/>
            </a:br>
            <a:r>
              <a:rPr lang="en-US" sz="2400" dirty="0"/>
              <a:t>•  Applied a gradient boosted trees algorithm to make predictions.</a:t>
            </a:r>
            <a:br>
              <a:rPr lang="en-US" sz="2400" dirty="0"/>
            </a:br>
            <a:br>
              <a:rPr lang="en-US" sz="2400" dirty="0"/>
            </a:br>
            <a:r>
              <a:rPr lang="en-US" sz="2400" dirty="0"/>
              <a:t>•  Put effort into feature engineering &amp; hyper parameter tuning to produce accurate results.</a:t>
            </a:r>
            <a:br>
              <a:rPr lang="en-US" sz="2400" dirty="0"/>
            </a:br>
            <a:br>
              <a:rPr lang="en-US" sz="2800" dirty="0"/>
            </a:br>
            <a:endParaRPr lang="en-US" sz="2800" dirty="0"/>
          </a:p>
        </p:txBody>
      </p:sp>
      <p:sp>
        <p:nvSpPr>
          <p:cNvPr id="3" name="Text Placeholder 2">
            <a:extLst>
              <a:ext uri="{FF2B5EF4-FFF2-40B4-BE49-F238E27FC236}">
                <a16:creationId xmlns:a16="http://schemas.microsoft.com/office/drawing/2014/main" id="{E552F9AC-5F75-554D-9C6B-BCA915F7DCCC}"/>
              </a:ext>
            </a:extLst>
          </p:cNvPr>
          <p:cNvSpPr>
            <a:spLocks noGrp="1"/>
          </p:cNvSpPr>
          <p:nvPr>
            <p:ph type="body" idx="1"/>
          </p:nvPr>
        </p:nvSpPr>
        <p:spPr>
          <a:xfrm>
            <a:off x="2200034" y="450383"/>
            <a:ext cx="7791931" cy="1936292"/>
          </a:xfrm>
        </p:spPr>
        <p:txBody>
          <a:bodyPr>
            <a:normAutofit/>
          </a:bodyPr>
          <a:lstStyle/>
          <a:p>
            <a:pPr algn="ctr"/>
            <a:r>
              <a:rPr lang="en-US" sz="4000" dirty="0"/>
              <a:t>Methodology</a:t>
            </a:r>
          </a:p>
        </p:txBody>
      </p:sp>
    </p:spTree>
    <p:extLst>
      <p:ext uri="{BB962C8B-B14F-4D97-AF65-F5344CB8AC3E}">
        <p14:creationId xmlns:p14="http://schemas.microsoft.com/office/powerpoint/2010/main" val="4163771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94069D-4BBA-FC4C-B347-4410F103E008}"/>
              </a:ext>
            </a:extLst>
          </p:cNvPr>
          <p:cNvSpPr>
            <a:spLocks noGrp="1"/>
          </p:cNvSpPr>
          <p:nvPr>
            <p:ph type="title"/>
          </p:nvPr>
        </p:nvSpPr>
        <p:spPr>
          <a:xfrm>
            <a:off x="1873110" y="4115646"/>
            <a:ext cx="8440564" cy="687633"/>
          </a:xfrm>
        </p:spPr>
        <p:txBody>
          <a:bodyPr vert="horz" lIns="91440" tIns="45720" rIns="91440" bIns="45720" rtlCol="0" anchor="t">
            <a:normAutofit fontScale="90000"/>
          </a:bodyPr>
          <a:lstStyle/>
          <a:p>
            <a:pPr algn="ctr"/>
            <a:r>
              <a:rPr lang="en-US" sz="4400" dirty="0"/>
              <a:t>Feature Importance</a:t>
            </a:r>
          </a:p>
        </p:txBody>
      </p:sp>
      <p:pic>
        <p:nvPicPr>
          <p:cNvPr id="18" name="Content Placeholder 17">
            <a:extLst>
              <a:ext uri="{FF2B5EF4-FFF2-40B4-BE49-F238E27FC236}">
                <a16:creationId xmlns:a16="http://schemas.microsoft.com/office/drawing/2014/main" id="{E048FDFE-18AD-DA41-8B67-F38A88F88D6F}"/>
              </a:ext>
            </a:extLst>
          </p:cNvPr>
          <p:cNvPicPr>
            <a:picLocks noGrp="1" noChangeAspect="1"/>
          </p:cNvPicPr>
          <p:nvPr>
            <p:ph idx="1"/>
          </p:nvPr>
        </p:nvPicPr>
        <p:blipFill>
          <a:blip r:embed="rId4"/>
          <a:stretch>
            <a:fillRect/>
          </a:stretch>
        </p:blipFill>
        <p:spPr>
          <a:xfrm>
            <a:off x="1475846" y="687609"/>
            <a:ext cx="9240307" cy="2818293"/>
          </a:xfrm>
          <a:prstGeom prst="rect">
            <a:avLst/>
          </a:prstGeom>
          <a:ln>
            <a:noFill/>
          </a:ln>
        </p:spPr>
      </p:pic>
      <p:sp>
        <p:nvSpPr>
          <p:cNvPr id="10" name="Text Placeholder 9">
            <a:extLst>
              <a:ext uri="{FF2B5EF4-FFF2-40B4-BE49-F238E27FC236}">
                <a16:creationId xmlns:a16="http://schemas.microsoft.com/office/drawing/2014/main" id="{E00222F1-4C0B-4F4F-AEF0-6F65404DAD5C}"/>
              </a:ext>
            </a:extLst>
          </p:cNvPr>
          <p:cNvSpPr>
            <a:spLocks noGrp="1"/>
          </p:cNvSpPr>
          <p:nvPr>
            <p:ph type="body" sz="half" idx="2"/>
          </p:nvPr>
        </p:nvSpPr>
        <p:spPr>
          <a:xfrm>
            <a:off x="1535700" y="5042971"/>
            <a:ext cx="9115383" cy="1046310"/>
          </a:xfrm>
        </p:spPr>
        <p:txBody>
          <a:bodyPr vert="horz" lIns="91440" tIns="0" rIns="91440" bIns="45720" rtlCol="0" anchor="b">
            <a:normAutofit/>
          </a:bodyPr>
          <a:lstStyle/>
          <a:p>
            <a:pPr marL="285750" indent="-285750">
              <a:buFont typeface="Arial" panose="020B0604020202020204" pitchFamily="34" charset="0"/>
              <a:buChar char="•"/>
            </a:pPr>
            <a:r>
              <a:rPr lang="en-US" sz="1700" dirty="0"/>
              <a:t>Features related to clicks on “subpage” provide the most information gain to the model.</a:t>
            </a:r>
          </a:p>
          <a:p>
            <a:pPr marL="285750" indent="-285750">
              <a:buFont typeface="Arial" panose="020B0604020202020204" pitchFamily="34" charset="0"/>
              <a:buChar char="•"/>
            </a:pPr>
            <a:r>
              <a:rPr lang="en-US" sz="1700" dirty="0"/>
              <a:t>Clicks on ”resources” is important. Makes sense, this content is usually related to organization.</a:t>
            </a:r>
          </a:p>
        </p:txBody>
      </p:sp>
    </p:spTree>
    <p:extLst>
      <p:ext uri="{BB962C8B-B14F-4D97-AF65-F5344CB8AC3E}">
        <p14:creationId xmlns:p14="http://schemas.microsoft.com/office/powerpoint/2010/main" val="61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a:extLst>
              <a:ext uri="{FF2B5EF4-FFF2-40B4-BE49-F238E27FC236}">
                <a16:creationId xmlns:a16="http://schemas.microsoft.com/office/drawing/2014/main" id="{15F5EDE1-505B-EF4F-B61E-20E272E44F5C}"/>
              </a:ext>
            </a:extLst>
          </p:cNvPr>
          <p:cNvPicPr>
            <a:picLocks noGrp="1" noChangeAspect="1"/>
          </p:cNvPicPr>
          <p:nvPr>
            <p:ph idx="1"/>
          </p:nvPr>
        </p:nvPicPr>
        <p:blipFill>
          <a:blip r:embed="rId3"/>
          <a:stretch>
            <a:fillRect/>
          </a:stretch>
        </p:blipFill>
        <p:spPr>
          <a:xfrm>
            <a:off x="247135" y="376323"/>
            <a:ext cx="8053680" cy="5752628"/>
          </a:xfrm>
        </p:spPr>
      </p:pic>
      <p:sp>
        <p:nvSpPr>
          <p:cNvPr id="2" name="Title 1">
            <a:extLst>
              <a:ext uri="{FF2B5EF4-FFF2-40B4-BE49-F238E27FC236}">
                <a16:creationId xmlns:a16="http://schemas.microsoft.com/office/drawing/2014/main" id="{5F1B2D7D-891A-3B4E-8EAB-AADE8007DC05}"/>
              </a:ext>
            </a:extLst>
          </p:cNvPr>
          <p:cNvSpPr>
            <a:spLocks noGrp="1"/>
          </p:cNvSpPr>
          <p:nvPr>
            <p:ph type="title"/>
          </p:nvPr>
        </p:nvSpPr>
        <p:spPr>
          <a:xfrm>
            <a:off x="0" y="204830"/>
            <a:ext cx="8608037" cy="635703"/>
          </a:xfrm>
        </p:spPr>
        <p:txBody>
          <a:bodyPr vert="horz" lIns="91440" tIns="45720" rIns="91440" bIns="45720" rtlCol="0" anchor="t">
            <a:normAutofit/>
          </a:bodyPr>
          <a:lstStyle/>
          <a:p>
            <a:pPr algn="ctr"/>
            <a:r>
              <a:rPr lang="en-US" sz="3400" dirty="0"/>
              <a:t>Correlation Heat Map</a:t>
            </a:r>
          </a:p>
        </p:txBody>
      </p:sp>
      <p:sp>
        <p:nvSpPr>
          <p:cNvPr id="4" name="Text Placeholder 3">
            <a:extLst>
              <a:ext uri="{FF2B5EF4-FFF2-40B4-BE49-F238E27FC236}">
                <a16:creationId xmlns:a16="http://schemas.microsoft.com/office/drawing/2014/main" id="{DFDCE211-D2BA-D949-BF49-4D95AA58DC05}"/>
              </a:ext>
            </a:extLst>
          </p:cNvPr>
          <p:cNvSpPr>
            <a:spLocks noGrp="1"/>
          </p:cNvSpPr>
          <p:nvPr>
            <p:ph type="body" sz="half" idx="2"/>
          </p:nvPr>
        </p:nvSpPr>
        <p:spPr>
          <a:xfrm>
            <a:off x="8752114" y="204830"/>
            <a:ext cx="3019674" cy="4051484"/>
          </a:xfrm>
        </p:spPr>
        <p:txBody>
          <a:bodyPr vert="horz" lIns="91440" tIns="45720" rIns="91440" bIns="45720" rtlCol="0" anchor="ctr">
            <a:normAutofit/>
          </a:bodyPr>
          <a:lstStyle/>
          <a:p>
            <a:pPr>
              <a:buFont typeface="Wingdings" panose="05000000000000000000" pitchFamily="2" charset="2"/>
              <a:buChar char="§"/>
            </a:pPr>
            <a:r>
              <a:rPr lang="en-US" dirty="0"/>
              <a:t> Few interesting observations here. </a:t>
            </a:r>
          </a:p>
          <a:p>
            <a:pPr lvl="1">
              <a:buFont typeface="Wingdings" panose="05000000000000000000" pitchFamily="2" charset="2"/>
              <a:buChar char="§"/>
            </a:pPr>
            <a:r>
              <a:rPr lang="en-US" dirty="0"/>
              <a:t> The target is positively correlated with “subpage” which may help us understand why this feature provides the most information gain to the model.</a:t>
            </a:r>
          </a:p>
          <a:p>
            <a:pPr lvl="1">
              <a:buFont typeface="Wingdings" panose="05000000000000000000" pitchFamily="2" charset="2"/>
              <a:buChar char="§"/>
            </a:pPr>
            <a:r>
              <a:rPr lang="en-US" dirty="0"/>
              <a:t> Homepage, </a:t>
            </a:r>
            <a:r>
              <a:rPr lang="en-US" dirty="0" err="1"/>
              <a:t>foruming</a:t>
            </a:r>
            <a:r>
              <a:rPr lang="en-US" dirty="0"/>
              <a:t> and target all seem to be positively correlated.</a:t>
            </a:r>
          </a:p>
          <a:p>
            <a:pPr lvl="1">
              <a:buFont typeface="Wingdings" panose="05000000000000000000" pitchFamily="2" charset="2"/>
              <a:buChar char="§"/>
            </a:pPr>
            <a:r>
              <a:rPr lang="en-US" dirty="0"/>
              <a:t> Quiz &amp; </a:t>
            </a:r>
            <a:r>
              <a:rPr lang="en-US" dirty="0" err="1"/>
              <a:t>externalquiz</a:t>
            </a:r>
            <a:r>
              <a:rPr lang="en-US" dirty="0"/>
              <a:t> are negatively correlated, suggesting this requirement can be satisfied by either activity.</a:t>
            </a:r>
          </a:p>
        </p:txBody>
      </p:sp>
    </p:spTree>
    <p:extLst>
      <p:ext uri="{BB962C8B-B14F-4D97-AF65-F5344CB8AC3E}">
        <p14:creationId xmlns:p14="http://schemas.microsoft.com/office/powerpoint/2010/main" val="3132652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4B66-A61D-5044-86F5-8DCFAA0D9360}"/>
              </a:ext>
            </a:extLst>
          </p:cNvPr>
          <p:cNvSpPr>
            <a:spLocks noGrp="1"/>
          </p:cNvSpPr>
          <p:nvPr>
            <p:ph type="title"/>
          </p:nvPr>
        </p:nvSpPr>
        <p:spPr>
          <a:xfrm>
            <a:off x="5798484" y="2158144"/>
            <a:ext cx="6060167" cy="2541711"/>
          </a:xfrm>
        </p:spPr>
        <p:txBody>
          <a:bodyPr vert="horz" lIns="91440" tIns="45720" rIns="91440" bIns="45720" rtlCol="0" anchor="t">
            <a:normAutofit fontScale="90000"/>
          </a:bodyPr>
          <a:lstStyle/>
          <a:p>
            <a:pPr algn="l"/>
            <a:r>
              <a:rPr lang="en-US" sz="2100" dirty="0"/>
              <a:t>•  After evaluating the first 54 days of a student’s online course data, we can predict the course outcome 71.5% of the time.</a:t>
            </a:r>
            <a:br>
              <a:rPr lang="en-US" sz="2100" dirty="0"/>
            </a:br>
            <a:br>
              <a:rPr lang="en-US" sz="2100" dirty="0"/>
            </a:br>
            <a:r>
              <a:rPr lang="en-US" sz="2100" dirty="0"/>
              <a:t>• Classroom activity “click” data provides the most information gain to the model.</a:t>
            </a:r>
            <a:br>
              <a:rPr lang="en-US" sz="2100" dirty="0"/>
            </a:br>
            <a:br>
              <a:rPr lang="en-US" sz="2100" dirty="0"/>
            </a:br>
            <a:r>
              <a:rPr lang="en-US" sz="2100" dirty="0"/>
              <a:t>•</a:t>
            </a:r>
            <a:br>
              <a:rPr lang="en-US" sz="2100" dirty="0"/>
            </a:br>
            <a:br>
              <a:rPr lang="en-US" sz="2100" dirty="0"/>
            </a:br>
            <a:br>
              <a:rPr lang="en-US" sz="2100" dirty="0"/>
            </a:br>
            <a:endParaRPr lang="en-US" sz="2100" dirty="0"/>
          </a:p>
        </p:txBody>
      </p:sp>
      <p:sp>
        <p:nvSpPr>
          <p:cNvPr id="3" name="Text Placeholder 2">
            <a:extLst>
              <a:ext uri="{FF2B5EF4-FFF2-40B4-BE49-F238E27FC236}">
                <a16:creationId xmlns:a16="http://schemas.microsoft.com/office/drawing/2014/main" id="{E552F9AC-5F75-554D-9C6B-BCA915F7DCCC}"/>
              </a:ext>
            </a:extLst>
          </p:cNvPr>
          <p:cNvSpPr>
            <a:spLocks noGrp="1"/>
          </p:cNvSpPr>
          <p:nvPr>
            <p:ph type="body" idx="1"/>
          </p:nvPr>
        </p:nvSpPr>
        <p:spPr>
          <a:xfrm>
            <a:off x="2345458" y="2508421"/>
            <a:ext cx="2535462" cy="920578"/>
          </a:xfrm>
        </p:spPr>
        <p:txBody>
          <a:bodyPr vert="horz" lIns="91440" tIns="0" rIns="91440" bIns="45720" rtlCol="0" anchor="ctr">
            <a:normAutofit/>
          </a:bodyPr>
          <a:lstStyle/>
          <a:p>
            <a:pPr algn="ctr"/>
            <a:r>
              <a:rPr lang="en-US" sz="4000" dirty="0"/>
              <a:t>Findings</a:t>
            </a:r>
          </a:p>
        </p:txBody>
      </p:sp>
    </p:spTree>
    <p:extLst>
      <p:ext uri="{BB962C8B-B14F-4D97-AF65-F5344CB8AC3E}">
        <p14:creationId xmlns:p14="http://schemas.microsoft.com/office/powerpoint/2010/main" val="2196271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4B66-A61D-5044-86F5-8DCFAA0D9360}"/>
              </a:ext>
            </a:extLst>
          </p:cNvPr>
          <p:cNvSpPr>
            <a:spLocks noGrp="1"/>
          </p:cNvSpPr>
          <p:nvPr>
            <p:ph type="title"/>
          </p:nvPr>
        </p:nvSpPr>
        <p:spPr>
          <a:xfrm>
            <a:off x="2315744" y="1892688"/>
            <a:ext cx="7369642" cy="3072623"/>
          </a:xfrm>
        </p:spPr>
        <p:txBody>
          <a:bodyPr vert="horz" lIns="91440" tIns="45720" rIns="91440" bIns="45720" rtlCol="0" anchor="t">
            <a:normAutofit/>
          </a:bodyPr>
          <a:lstStyle/>
          <a:p>
            <a:pPr algn="l"/>
            <a:r>
              <a:rPr lang="en-US" sz="2600" dirty="0"/>
              <a:t>•  Continue to engineer new features and improve the existing ones.</a:t>
            </a:r>
            <a:br>
              <a:rPr lang="en-US" sz="2600" dirty="0"/>
            </a:br>
            <a:br>
              <a:rPr lang="en-US" sz="2600" dirty="0"/>
            </a:br>
            <a:r>
              <a:rPr lang="en-US" sz="2600" dirty="0"/>
              <a:t>• Look at problem from different angles. Is 20% of course enough data to make prediction?</a:t>
            </a:r>
            <a:br>
              <a:rPr lang="en-US" sz="2600" dirty="0"/>
            </a:br>
            <a:br>
              <a:rPr lang="en-US" sz="2600" dirty="0"/>
            </a:br>
            <a:r>
              <a:rPr lang="en-US" sz="2600" dirty="0"/>
              <a:t>•  Understand feature importance and dig into the “whys” on features with most information gain.</a:t>
            </a:r>
          </a:p>
        </p:txBody>
      </p:sp>
      <p:sp>
        <p:nvSpPr>
          <p:cNvPr id="3" name="Text Placeholder 2">
            <a:extLst>
              <a:ext uri="{FF2B5EF4-FFF2-40B4-BE49-F238E27FC236}">
                <a16:creationId xmlns:a16="http://schemas.microsoft.com/office/drawing/2014/main" id="{E552F9AC-5F75-554D-9C6B-BCA915F7DCCC}"/>
              </a:ext>
            </a:extLst>
          </p:cNvPr>
          <p:cNvSpPr>
            <a:spLocks noGrp="1"/>
          </p:cNvSpPr>
          <p:nvPr>
            <p:ph type="body" idx="1"/>
          </p:nvPr>
        </p:nvSpPr>
        <p:spPr>
          <a:xfrm>
            <a:off x="2315744" y="395416"/>
            <a:ext cx="6437630" cy="684664"/>
          </a:xfrm>
        </p:spPr>
        <p:txBody>
          <a:bodyPr vert="horz" lIns="91440" tIns="0" rIns="91440" bIns="45720" rtlCol="0" anchor="b">
            <a:normAutofit/>
          </a:bodyPr>
          <a:lstStyle/>
          <a:p>
            <a:pPr algn="ctr"/>
            <a:r>
              <a:rPr lang="en-US" sz="4000" dirty="0"/>
              <a:t>Future Work</a:t>
            </a:r>
          </a:p>
        </p:txBody>
      </p:sp>
    </p:spTree>
    <p:extLst>
      <p:ext uri="{BB962C8B-B14F-4D97-AF65-F5344CB8AC3E}">
        <p14:creationId xmlns:p14="http://schemas.microsoft.com/office/powerpoint/2010/main" val="1572793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4B66-A61D-5044-86F5-8DCFAA0D9360}"/>
              </a:ext>
            </a:extLst>
          </p:cNvPr>
          <p:cNvSpPr>
            <a:spLocks noGrp="1"/>
          </p:cNvSpPr>
          <p:nvPr>
            <p:ph type="title"/>
          </p:nvPr>
        </p:nvSpPr>
        <p:spPr>
          <a:xfrm>
            <a:off x="6279294" y="1243613"/>
            <a:ext cx="3472963" cy="3133968"/>
          </a:xfrm>
        </p:spPr>
        <p:txBody>
          <a:bodyPr vert="horz" lIns="91440" tIns="45720" rIns="91440" bIns="45720" rtlCol="0" anchor="t">
            <a:normAutofit/>
          </a:bodyPr>
          <a:lstStyle/>
          <a:p>
            <a:pPr algn="l"/>
            <a:r>
              <a:rPr lang="en-US" sz="4100" dirty="0">
                <a:solidFill>
                  <a:srgbClr val="1F2D29"/>
                </a:solidFill>
              </a:rPr>
              <a:t>•  Questions?</a:t>
            </a:r>
            <a:br>
              <a:rPr lang="en-US" sz="4100" dirty="0">
                <a:solidFill>
                  <a:srgbClr val="1F2D29"/>
                </a:solidFill>
              </a:rPr>
            </a:br>
            <a:br>
              <a:rPr lang="en-US" sz="4100" dirty="0">
                <a:solidFill>
                  <a:srgbClr val="1F2D29"/>
                </a:solidFill>
              </a:rPr>
            </a:br>
            <a:r>
              <a:rPr lang="en-US" sz="4100" dirty="0">
                <a:solidFill>
                  <a:srgbClr val="1F2D29"/>
                </a:solidFill>
              </a:rPr>
              <a:t>•  Comments?</a:t>
            </a:r>
            <a:br>
              <a:rPr lang="en-US" sz="4100" dirty="0">
                <a:solidFill>
                  <a:srgbClr val="1F2D29"/>
                </a:solidFill>
              </a:rPr>
            </a:br>
            <a:br>
              <a:rPr lang="en-US" sz="4100" dirty="0">
                <a:solidFill>
                  <a:srgbClr val="1F2D29"/>
                </a:solidFill>
              </a:rPr>
            </a:br>
            <a:r>
              <a:rPr lang="en-US" sz="4100" dirty="0">
                <a:solidFill>
                  <a:srgbClr val="1F2D29"/>
                </a:solidFill>
              </a:rPr>
              <a:t>•  Feedback?</a:t>
            </a:r>
          </a:p>
        </p:txBody>
      </p:sp>
      <p:sp>
        <p:nvSpPr>
          <p:cNvPr id="3" name="Text Placeholder 2">
            <a:extLst>
              <a:ext uri="{FF2B5EF4-FFF2-40B4-BE49-F238E27FC236}">
                <a16:creationId xmlns:a16="http://schemas.microsoft.com/office/drawing/2014/main" id="{E552F9AC-5F75-554D-9C6B-BCA915F7DCCC}"/>
              </a:ext>
            </a:extLst>
          </p:cNvPr>
          <p:cNvSpPr>
            <a:spLocks noGrp="1"/>
          </p:cNvSpPr>
          <p:nvPr>
            <p:ph type="body" idx="1"/>
          </p:nvPr>
        </p:nvSpPr>
        <p:spPr>
          <a:xfrm>
            <a:off x="2439743" y="2524295"/>
            <a:ext cx="2255825" cy="527823"/>
          </a:xfrm>
        </p:spPr>
        <p:txBody>
          <a:bodyPr vert="horz" lIns="91440" tIns="0" rIns="91440" bIns="45720" rtlCol="0" anchor="b">
            <a:noAutofit/>
          </a:bodyPr>
          <a:lstStyle/>
          <a:p>
            <a:pPr algn="l"/>
            <a:r>
              <a:rPr lang="en-US" sz="2800" dirty="0">
                <a:solidFill>
                  <a:srgbClr val="1F2D29"/>
                </a:solidFill>
              </a:rPr>
              <a:t>Thank You</a:t>
            </a:r>
          </a:p>
        </p:txBody>
      </p:sp>
    </p:spTree>
    <p:extLst>
      <p:ext uri="{BB962C8B-B14F-4D97-AF65-F5344CB8AC3E}">
        <p14:creationId xmlns:p14="http://schemas.microsoft.com/office/powerpoint/2010/main" val="385336106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{5E613357-C716-0645-A8F9-228E3903CB21}tf10001070</Template>
  <TotalTime>1268</TotalTime>
  <Words>653</Words>
  <Application>Microsoft Macintosh PowerPoint</Application>
  <PresentationFormat>Widescreen</PresentationFormat>
  <Paragraphs>47</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Rockwell</vt:lpstr>
      <vt:lpstr>Rockwell Condensed</vt:lpstr>
      <vt:lpstr>Rockwell Extra Bold</vt:lpstr>
      <vt:lpstr>Wingdings</vt:lpstr>
      <vt:lpstr>Wood Type</vt:lpstr>
      <vt:lpstr> Capstone Project</vt:lpstr>
      <vt:lpstr>Online universities have a difficult time retaining students. Can I predict course outcomes before they happen?</vt:lpstr>
      <vt:lpstr>• Retain students to the university with accurate predictions on course outcomes.  •  Allow academic advising to react to predictions by supplying them information on what contributes most to course withdrawals/failures.  </vt:lpstr>
      <vt:lpstr>•  Data sourced from Open University.  •  Applied a gradient boosted trees algorithm to make predictions.  •  Put effort into feature engineering &amp; hyper parameter tuning to produce accurate results.  </vt:lpstr>
      <vt:lpstr>Feature Importance</vt:lpstr>
      <vt:lpstr>Correlation Heat Map</vt:lpstr>
      <vt:lpstr>•  After evaluating the first 54 days of a student’s online course data, we can predict the course outcome 71.5% of the time.  • Classroom activity “click” data provides the most information gain to the model.  •   </vt:lpstr>
      <vt:lpstr>•  Continue to engineer new features and improve the existing ones.  • Look at problem from different angles. Is 20% of course enough data to make prediction?  •  Understand feature importance and dig into the “whys” on features with most information gain.</vt:lpstr>
      <vt:lpstr>•  Questions?  •  Comments?  •  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dc:title>
  <dc:creator>Microsoft Office User</dc:creator>
  <cp:lastModifiedBy>Microsoft Office User</cp:lastModifiedBy>
  <cp:revision>15</cp:revision>
  <dcterms:created xsi:type="dcterms:W3CDTF">2020-10-05T20:49:03Z</dcterms:created>
  <dcterms:modified xsi:type="dcterms:W3CDTF">2020-10-06T17:57:53Z</dcterms:modified>
</cp:coreProperties>
</file>