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83092"/>
  </p:normalViewPr>
  <p:slideViewPr>
    <p:cSldViewPr snapToGrid="0" snapToObjects="1">
      <p:cViewPr varScale="1">
        <p:scale>
          <a:sx n="88" d="100"/>
          <a:sy n="88" d="100"/>
        </p:scale>
        <p:origin x="1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53262-0272-6E4C-ABD7-61A7159D29D3}" type="datetimeFigureOut">
              <a:rPr lang="en-US" smtClean="0"/>
              <a:t>8/10/20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603B1-B0F1-DE41-A67E-89E697CAC96D}" type="slidenum">
              <a:rPr lang="en-US" smtClean="0"/>
              <a:t>‹#›</a:t>
            </a:fld>
            <a:endParaRPr lang="en-US"/>
          </a:p>
        </p:txBody>
      </p:sp>
    </p:spTree>
    <p:extLst>
      <p:ext uri="{BB962C8B-B14F-4D97-AF65-F5344CB8AC3E}">
        <p14:creationId xmlns:p14="http://schemas.microsoft.com/office/powerpoint/2010/main" val="137199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I recommend movie titles to customers after receiving rating input on four movies in the comedy genre</a:t>
            </a:r>
            <a:r>
              <a:rPr lang="en-US" dirty="0"/>
              <a:t>?</a:t>
            </a:r>
          </a:p>
        </p:txBody>
      </p:sp>
      <p:sp>
        <p:nvSpPr>
          <p:cNvPr id="4" name="Slide Number Placeholder 3"/>
          <p:cNvSpPr>
            <a:spLocks noGrp="1"/>
          </p:cNvSpPr>
          <p:nvPr>
            <p:ph type="sldNum" sz="quarter" idx="5"/>
          </p:nvPr>
        </p:nvSpPr>
        <p:spPr/>
        <p:txBody>
          <a:bodyPr/>
          <a:lstStyle/>
          <a:p>
            <a:fld id="{67D603B1-B0F1-DE41-A67E-89E697CAC96D}" type="slidenum">
              <a:rPr lang="en-US" smtClean="0"/>
              <a:t>2</a:t>
            </a:fld>
            <a:endParaRPr lang="en-US"/>
          </a:p>
        </p:txBody>
      </p:sp>
    </p:spTree>
    <p:extLst>
      <p:ext uri="{BB962C8B-B14F-4D97-AF65-F5344CB8AC3E}">
        <p14:creationId xmlns:p14="http://schemas.microsoft.com/office/powerpoint/2010/main" val="237658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accuracy of the model should allow the business to leverage the information for financial gain.</a:t>
            </a:r>
          </a:p>
          <a:p>
            <a:pPr marL="171450" indent="-171450">
              <a:buFont typeface="Arial" panose="020B0604020202020204" pitchFamily="34" charset="0"/>
              <a:buChar char="•"/>
            </a:pPr>
            <a:r>
              <a:rPr lang="en-US" dirty="0"/>
              <a:t>Making business decisions using advanced statistics leaves little room for gut feelings and opinions. Get a statistical advantage over the competition by utilizing a machine learning model.</a:t>
            </a:r>
          </a:p>
        </p:txBody>
      </p:sp>
      <p:sp>
        <p:nvSpPr>
          <p:cNvPr id="4" name="Slide Number Placeholder 3"/>
          <p:cNvSpPr>
            <a:spLocks noGrp="1"/>
          </p:cNvSpPr>
          <p:nvPr>
            <p:ph type="sldNum" sz="quarter" idx="5"/>
          </p:nvPr>
        </p:nvSpPr>
        <p:spPr/>
        <p:txBody>
          <a:bodyPr/>
          <a:lstStyle/>
          <a:p>
            <a:fld id="{67D603B1-B0F1-DE41-A67E-89E697CAC96D}" type="slidenum">
              <a:rPr lang="en-US" smtClean="0"/>
              <a:t>3</a:t>
            </a:fld>
            <a:endParaRPr lang="en-US"/>
          </a:p>
        </p:txBody>
      </p:sp>
    </p:spTree>
    <p:extLst>
      <p:ext uri="{BB962C8B-B14F-4D97-AF65-F5344CB8AC3E}">
        <p14:creationId xmlns:p14="http://schemas.microsoft.com/office/powerpoint/2010/main" val="59363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Please check my repo for the dataset used in this analysis.</a:t>
            </a:r>
          </a:p>
          <a:p>
            <a:pPr marL="171450" indent="-171450">
              <a:buFont typeface="Arial" panose="020B0604020202020204" pitchFamily="34" charset="0"/>
              <a:buChar char="•"/>
            </a:pPr>
            <a:r>
              <a:rPr lang="en-US" dirty="0"/>
              <a:t>I tested a SVD algorithm in order to solve this clustering problem. A grid search helped in tuning the hyper-parameters. </a:t>
            </a:r>
          </a:p>
        </p:txBody>
      </p:sp>
      <p:sp>
        <p:nvSpPr>
          <p:cNvPr id="4" name="Slide Number Placeholder 3"/>
          <p:cNvSpPr>
            <a:spLocks noGrp="1"/>
          </p:cNvSpPr>
          <p:nvPr>
            <p:ph type="sldNum" sz="quarter" idx="5"/>
          </p:nvPr>
        </p:nvSpPr>
        <p:spPr/>
        <p:txBody>
          <a:bodyPr/>
          <a:lstStyle/>
          <a:p>
            <a:fld id="{67D603B1-B0F1-DE41-A67E-89E697CAC96D}" type="slidenum">
              <a:rPr lang="en-US" smtClean="0"/>
              <a:t>4</a:t>
            </a:fld>
            <a:endParaRPr lang="en-US"/>
          </a:p>
        </p:txBody>
      </p:sp>
    </p:spTree>
    <p:extLst>
      <p:ext uri="{BB962C8B-B14F-4D97-AF65-F5344CB8AC3E}">
        <p14:creationId xmlns:p14="http://schemas.microsoft.com/office/powerpoint/2010/main" val="130852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asking the customer to rate four movies is the sweet spot for this recommendation system to take off. If we ask the customer to do any more ”work”, then they could be disinterested and not finish rating them. </a:t>
            </a:r>
          </a:p>
        </p:txBody>
      </p:sp>
      <p:sp>
        <p:nvSpPr>
          <p:cNvPr id="4" name="Slide Number Placeholder 3"/>
          <p:cNvSpPr>
            <a:spLocks noGrp="1"/>
          </p:cNvSpPr>
          <p:nvPr>
            <p:ph type="sldNum" sz="quarter" idx="5"/>
          </p:nvPr>
        </p:nvSpPr>
        <p:spPr/>
        <p:txBody>
          <a:bodyPr/>
          <a:lstStyle/>
          <a:p>
            <a:fld id="{67D603B1-B0F1-DE41-A67E-89E697CAC96D}" type="slidenum">
              <a:rPr lang="en-US" smtClean="0"/>
              <a:t>5</a:t>
            </a:fld>
            <a:endParaRPr lang="en-US"/>
          </a:p>
        </p:txBody>
      </p:sp>
    </p:spTree>
    <p:extLst>
      <p:ext uri="{BB962C8B-B14F-4D97-AF65-F5344CB8AC3E}">
        <p14:creationId xmlns:p14="http://schemas.microsoft.com/office/powerpoint/2010/main" val="34180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feels like an accurate representation of the movies I would watch, and I only rated 4 titles! I have never seen recommendation #1, #2 or #4, but the remaining two recommendations are spot on and two of my favorite movies, so going with this trend, the other 3 I haven’t seen feel like they could be great recommendations. </a:t>
            </a:r>
          </a:p>
        </p:txBody>
      </p:sp>
      <p:sp>
        <p:nvSpPr>
          <p:cNvPr id="4" name="Slide Number Placeholder 3"/>
          <p:cNvSpPr>
            <a:spLocks noGrp="1"/>
          </p:cNvSpPr>
          <p:nvPr>
            <p:ph type="sldNum" sz="quarter" idx="5"/>
          </p:nvPr>
        </p:nvSpPr>
        <p:spPr/>
        <p:txBody>
          <a:bodyPr/>
          <a:lstStyle/>
          <a:p>
            <a:fld id="{67D603B1-B0F1-DE41-A67E-89E697CAC96D}" type="slidenum">
              <a:rPr lang="en-US" smtClean="0"/>
              <a:t>6</a:t>
            </a:fld>
            <a:endParaRPr lang="en-US"/>
          </a:p>
        </p:txBody>
      </p:sp>
    </p:spTree>
    <p:extLst>
      <p:ext uri="{BB962C8B-B14F-4D97-AF65-F5344CB8AC3E}">
        <p14:creationId xmlns:p14="http://schemas.microsoft.com/office/powerpoint/2010/main" val="402032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SVD algorithm works for this clustering problem. </a:t>
            </a:r>
          </a:p>
          <a:p>
            <a:pPr marL="171450" indent="-171450">
              <a:buFont typeface="Arial" panose="020B0604020202020204" pitchFamily="34" charset="0"/>
              <a:buChar char="•"/>
            </a:pPr>
            <a:r>
              <a:rPr lang="en-US" dirty="0"/>
              <a:t>Grid search continues to improve the model by tuning the hyper-parameters.</a:t>
            </a:r>
          </a:p>
          <a:p>
            <a:pPr marL="171450" indent="-171450">
              <a:buFont typeface="Arial" panose="020B0604020202020204" pitchFamily="34" charset="0"/>
              <a:buChar char="•"/>
            </a:pPr>
            <a:r>
              <a:rPr lang="en-US" dirty="0"/>
              <a:t>The more ratings we collect from customers, the better our recommendations will be. </a:t>
            </a:r>
          </a:p>
        </p:txBody>
      </p:sp>
      <p:sp>
        <p:nvSpPr>
          <p:cNvPr id="4" name="Slide Number Placeholder 3"/>
          <p:cNvSpPr>
            <a:spLocks noGrp="1"/>
          </p:cNvSpPr>
          <p:nvPr>
            <p:ph type="sldNum" sz="quarter" idx="5"/>
          </p:nvPr>
        </p:nvSpPr>
        <p:spPr/>
        <p:txBody>
          <a:bodyPr/>
          <a:lstStyle/>
          <a:p>
            <a:fld id="{67D603B1-B0F1-DE41-A67E-89E697CAC96D}" type="slidenum">
              <a:rPr lang="en-US" smtClean="0"/>
              <a:t>7</a:t>
            </a:fld>
            <a:endParaRPr lang="en-US"/>
          </a:p>
        </p:txBody>
      </p:sp>
    </p:spTree>
    <p:extLst>
      <p:ext uri="{BB962C8B-B14F-4D97-AF65-F5344CB8AC3E}">
        <p14:creationId xmlns:p14="http://schemas.microsoft.com/office/powerpoint/2010/main" val="35236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Future work mostly involves monitoring the progress of the recommendation engine. Many questions need to be asked once the engine goes live. Can we ask the customers to rate more than 4 titles? Are customers actually viewing the titles that are recommended? Should be asking customers to rate titles we’ve recommended after the customer views them?</a:t>
            </a:r>
          </a:p>
        </p:txBody>
      </p:sp>
      <p:sp>
        <p:nvSpPr>
          <p:cNvPr id="4" name="Slide Number Placeholder 3"/>
          <p:cNvSpPr>
            <a:spLocks noGrp="1"/>
          </p:cNvSpPr>
          <p:nvPr>
            <p:ph type="sldNum" sz="quarter" idx="5"/>
          </p:nvPr>
        </p:nvSpPr>
        <p:spPr/>
        <p:txBody>
          <a:bodyPr/>
          <a:lstStyle/>
          <a:p>
            <a:fld id="{67D603B1-B0F1-DE41-A67E-89E697CAC96D}" type="slidenum">
              <a:rPr lang="en-US" smtClean="0"/>
              <a:t>8</a:t>
            </a:fld>
            <a:endParaRPr lang="en-US"/>
          </a:p>
        </p:txBody>
      </p:sp>
    </p:spTree>
    <p:extLst>
      <p:ext uri="{BB962C8B-B14F-4D97-AF65-F5344CB8AC3E}">
        <p14:creationId xmlns:p14="http://schemas.microsoft.com/office/powerpoint/2010/main" val="378118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Questions, comments and/or feedback? Thank you for following along!</a:t>
            </a:r>
          </a:p>
        </p:txBody>
      </p:sp>
      <p:sp>
        <p:nvSpPr>
          <p:cNvPr id="4" name="Slide Number Placeholder 3"/>
          <p:cNvSpPr>
            <a:spLocks noGrp="1"/>
          </p:cNvSpPr>
          <p:nvPr>
            <p:ph type="sldNum" sz="quarter" idx="5"/>
          </p:nvPr>
        </p:nvSpPr>
        <p:spPr/>
        <p:txBody>
          <a:bodyPr/>
          <a:lstStyle/>
          <a:p>
            <a:fld id="{67D603B1-B0F1-DE41-A67E-89E697CAC96D}" type="slidenum">
              <a:rPr lang="en-US" smtClean="0"/>
              <a:t>9</a:t>
            </a:fld>
            <a:endParaRPr lang="en-US"/>
          </a:p>
        </p:txBody>
      </p:sp>
    </p:spTree>
    <p:extLst>
      <p:ext uri="{BB962C8B-B14F-4D97-AF65-F5344CB8AC3E}">
        <p14:creationId xmlns:p14="http://schemas.microsoft.com/office/powerpoint/2010/main" val="80051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1B7737-E3D8-47F4-8B54-7529C7A83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A17B2-9670-43B8-BE40-4682F8D2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A60B230-846B-4625-A8CA-D35FEBA73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BEBA8EAE-BF5A-486C-A8C5-ECC9F3942E4B}">
                <a14:imgProps xmlns:a14="http://schemas.microsoft.com/office/drawing/2010/main">
                  <a14:imgLayer r:embed="rId4">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4"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AC1E939A-6A69-42AE-8471-3AD3A74AD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94779A-701A-B14E-93DA-E1D3ED27C159}"/>
              </a:ext>
            </a:extLst>
          </p:cNvPr>
          <p:cNvSpPr>
            <a:spLocks noGrp="1"/>
          </p:cNvSpPr>
          <p:nvPr>
            <p:ph type="ctrTitle"/>
          </p:nvPr>
        </p:nvSpPr>
        <p:spPr>
          <a:xfrm>
            <a:off x="1751771" y="1134409"/>
            <a:ext cx="6378102" cy="3875778"/>
          </a:xfrm>
        </p:spPr>
        <p:txBody>
          <a:bodyPr>
            <a:normAutofit/>
          </a:bodyPr>
          <a:lstStyle/>
          <a:p>
            <a:pPr algn="l"/>
            <a:br>
              <a:rPr lang="en-US" sz="8000" dirty="0"/>
            </a:br>
            <a:r>
              <a:rPr lang="en-US" sz="8000" dirty="0"/>
              <a:t>Module 4</a:t>
            </a:r>
            <a:br>
              <a:rPr lang="en-US" sz="8000" dirty="0"/>
            </a:br>
            <a:r>
              <a:rPr lang="en-US" sz="8000" dirty="0"/>
              <a:t>Final Project</a:t>
            </a:r>
          </a:p>
        </p:txBody>
      </p:sp>
      <p:sp>
        <p:nvSpPr>
          <p:cNvPr id="3" name="Subtitle 2">
            <a:extLst>
              <a:ext uri="{FF2B5EF4-FFF2-40B4-BE49-F238E27FC236}">
                <a16:creationId xmlns:a16="http://schemas.microsoft.com/office/drawing/2014/main" id="{3E46FCD9-9EFA-354B-A029-18B8CA5692F7}"/>
              </a:ext>
            </a:extLst>
          </p:cNvPr>
          <p:cNvSpPr>
            <a:spLocks noGrp="1"/>
          </p:cNvSpPr>
          <p:nvPr>
            <p:ph type="subTitle" idx="1"/>
          </p:nvPr>
        </p:nvSpPr>
        <p:spPr>
          <a:xfrm>
            <a:off x="8484478" y="2271633"/>
            <a:ext cx="3091564" cy="3875778"/>
          </a:xfrm>
        </p:spPr>
        <p:txBody>
          <a:bodyPr anchor="b">
            <a:normAutofit/>
          </a:bodyPr>
          <a:lstStyle/>
          <a:p>
            <a:r>
              <a:rPr lang="en-US" sz="2000" dirty="0"/>
              <a:t>Michael Mathews Jr</a:t>
            </a:r>
          </a:p>
          <a:p>
            <a:r>
              <a:rPr lang="en-US" sz="2000" dirty="0"/>
              <a:t>Online-DS-PT-120919</a:t>
            </a:r>
          </a:p>
        </p:txBody>
      </p:sp>
      <p:sp>
        <p:nvSpPr>
          <p:cNvPr id="18" name="Rectangle 1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ight Triangle 19">
            <a:extLst>
              <a:ext uri="{FF2B5EF4-FFF2-40B4-BE49-F238E27FC236}">
                <a16:creationId xmlns:a16="http://schemas.microsoft.com/office/drawing/2014/main" id="{F793961F-503F-434A-880A-EA44EB427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11092" y="1134409"/>
            <a:ext cx="239869" cy="2398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9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200034" y="3722019"/>
            <a:ext cx="7956560" cy="1424746"/>
          </a:xfrm>
        </p:spPr>
        <p:txBody>
          <a:bodyPr>
            <a:normAutofit/>
          </a:bodyPr>
          <a:lstStyle/>
          <a:p>
            <a:pPr algn="ctr"/>
            <a:r>
              <a:rPr lang="en-US" sz="2800" dirty="0"/>
              <a:t>Can I recommend movie titles to customers after receiving rating input on four movies in the comedy genre</a:t>
            </a:r>
            <a:r>
              <a:rPr lang="en-US" dirty="0"/>
              <a:t>?</a:t>
            </a:r>
            <a:endParaRPr lang="en-US" sz="2800" dirty="0"/>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200034" y="222422"/>
            <a:ext cx="7791931" cy="1936292"/>
          </a:xfrm>
        </p:spPr>
        <p:txBody>
          <a:bodyPr>
            <a:normAutofit/>
          </a:bodyPr>
          <a:lstStyle/>
          <a:p>
            <a:pPr algn="ctr"/>
            <a:r>
              <a:rPr lang="en-US" sz="4000" dirty="0"/>
              <a:t>Problem Statement</a:t>
            </a:r>
          </a:p>
        </p:txBody>
      </p:sp>
    </p:spTree>
    <p:extLst>
      <p:ext uri="{BB962C8B-B14F-4D97-AF65-F5344CB8AC3E}">
        <p14:creationId xmlns:p14="http://schemas.microsoft.com/office/powerpoint/2010/main" val="236736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200034" y="3682831"/>
            <a:ext cx="8366399" cy="2704906"/>
          </a:xfrm>
        </p:spPr>
        <p:txBody>
          <a:bodyPr>
            <a:normAutofit fontScale="90000"/>
          </a:bodyPr>
          <a:lstStyle/>
          <a:p>
            <a:pPr algn="l"/>
            <a:r>
              <a:rPr lang="en-US" sz="2400" dirty="0"/>
              <a:t>•  Grow customer base thorough accurate and thorough movie title recommendations.</a:t>
            </a:r>
            <a:br>
              <a:rPr lang="en-US" sz="2400" dirty="0"/>
            </a:br>
            <a:br>
              <a:rPr lang="en-US" sz="2400" dirty="0"/>
            </a:br>
            <a:r>
              <a:rPr lang="en-US" sz="2400" dirty="0"/>
              <a:t>•  Retain customers because they believe new movie title recommendations will be of value to them.</a:t>
            </a:r>
            <a:br>
              <a:rPr lang="en-US" sz="2400" dirty="0"/>
            </a:br>
            <a:br>
              <a:rPr lang="en-US" sz="2400" dirty="0"/>
            </a:br>
            <a:r>
              <a:rPr lang="en-US" sz="2400" dirty="0"/>
              <a:t>•  Gather data on views in order to improve algorithm, leading to a better product.</a:t>
            </a:r>
            <a:br>
              <a:rPr lang="en-US" sz="2400" dirty="0"/>
            </a:br>
            <a:br>
              <a:rPr lang="en-US" sz="2800" dirty="0"/>
            </a:br>
            <a:endParaRPr lang="en-US" sz="2800" dirty="0"/>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200034" y="222422"/>
            <a:ext cx="7791931" cy="1936292"/>
          </a:xfrm>
        </p:spPr>
        <p:txBody>
          <a:bodyPr>
            <a:normAutofit/>
          </a:bodyPr>
          <a:lstStyle/>
          <a:p>
            <a:pPr algn="ctr"/>
            <a:r>
              <a:rPr lang="en-US" sz="4000" dirty="0"/>
              <a:t>Business Value</a:t>
            </a:r>
          </a:p>
        </p:txBody>
      </p:sp>
    </p:spTree>
    <p:extLst>
      <p:ext uri="{BB962C8B-B14F-4D97-AF65-F5344CB8AC3E}">
        <p14:creationId xmlns:p14="http://schemas.microsoft.com/office/powerpoint/2010/main" val="288641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200034" y="3669768"/>
            <a:ext cx="8366399" cy="2704906"/>
          </a:xfrm>
        </p:spPr>
        <p:txBody>
          <a:bodyPr>
            <a:normAutofit fontScale="90000"/>
          </a:bodyPr>
          <a:lstStyle/>
          <a:p>
            <a:pPr algn="l"/>
            <a:r>
              <a:rPr lang="en-US" sz="2400" dirty="0"/>
              <a:t>•  Sourced data from Mod 4 project repository.</a:t>
            </a:r>
            <a:br>
              <a:rPr lang="en-US" sz="2400" dirty="0"/>
            </a:br>
            <a:br>
              <a:rPr lang="en-US" sz="2400" dirty="0"/>
            </a:br>
            <a:r>
              <a:rPr lang="en-US" sz="2400" dirty="0"/>
              <a:t>•  Performed SVD algorithm to build a recommendation system.</a:t>
            </a:r>
            <a:br>
              <a:rPr lang="en-US" sz="2400" dirty="0"/>
            </a:br>
            <a:br>
              <a:rPr lang="en-US" sz="2400" dirty="0"/>
            </a:br>
            <a:r>
              <a:rPr lang="en-US" sz="2400" dirty="0"/>
              <a:t>•  Applied a grid search to my models to allow for most effective hyper-parameters.</a:t>
            </a:r>
            <a:br>
              <a:rPr lang="en-US" sz="2400" dirty="0"/>
            </a:br>
            <a:br>
              <a:rPr lang="en-US" sz="2800" dirty="0"/>
            </a:br>
            <a:endParaRPr lang="en-US" sz="2800" dirty="0"/>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200034" y="222422"/>
            <a:ext cx="7791931" cy="1936292"/>
          </a:xfrm>
        </p:spPr>
        <p:txBody>
          <a:bodyPr>
            <a:normAutofit/>
          </a:bodyPr>
          <a:lstStyle/>
          <a:p>
            <a:pPr algn="ctr"/>
            <a:r>
              <a:rPr lang="en-US" sz="4000" dirty="0"/>
              <a:t>Methodology</a:t>
            </a:r>
          </a:p>
        </p:txBody>
      </p:sp>
    </p:spTree>
    <p:extLst>
      <p:ext uri="{BB962C8B-B14F-4D97-AF65-F5344CB8AC3E}">
        <p14:creationId xmlns:p14="http://schemas.microsoft.com/office/powerpoint/2010/main" val="416377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1" name="Picture 8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3" name="Rectangle 8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xtBox 90">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3" name="Rectangle 9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7" name="Picture 9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9" name="Rectangle 9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394069D-4BBA-FC4C-B347-4410F103E008}"/>
              </a:ext>
            </a:extLst>
          </p:cNvPr>
          <p:cNvSpPr>
            <a:spLocks noGrp="1"/>
          </p:cNvSpPr>
          <p:nvPr>
            <p:ph type="title"/>
          </p:nvPr>
        </p:nvSpPr>
        <p:spPr>
          <a:xfrm>
            <a:off x="1960555" y="2038530"/>
            <a:ext cx="2668106" cy="1077229"/>
          </a:xfrm>
        </p:spPr>
        <p:txBody>
          <a:bodyPr vert="horz" lIns="91440" tIns="45720" rIns="91440" bIns="45720" rtlCol="0" anchor="t">
            <a:normAutofit fontScale="90000"/>
          </a:bodyPr>
          <a:lstStyle/>
          <a:p>
            <a:r>
              <a:rPr lang="en-US" sz="2800" dirty="0"/>
              <a:t>Customers will rate movie titles.</a:t>
            </a:r>
          </a:p>
        </p:txBody>
      </p:sp>
      <p:sp>
        <p:nvSpPr>
          <p:cNvPr id="10" name="Text Placeholder 9">
            <a:extLst>
              <a:ext uri="{FF2B5EF4-FFF2-40B4-BE49-F238E27FC236}">
                <a16:creationId xmlns:a16="http://schemas.microsoft.com/office/drawing/2014/main" id="{E00222F1-4C0B-4F4F-AEF0-6F65404DAD5C}"/>
              </a:ext>
            </a:extLst>
          </p:cNvPr>
          <p:cNvSpPr>
            <a:spLocks noGrp="1"/>
          </p:cNvSpPr>
          <p:nvPr>
            <p:ph type="body" sz="half" idx="2"/>
          </p:nvPr>
        </p:nvSpPr>
        <p:spPr>
          <a:xfrm>
            <a:off x="1964444" y="2052116"/>
            <a:ext cx="2664217" cy="3997828"/>
          </a:xfrm>
        </p:spPr>
        <p:txBody>
          <a:bodyPr vert="horz" lIns="91440" tIns="45720" rIns="91440" bIns="45720" rtlCol="0" anchor="ctr">
            <a:normAutofit/>
          </a:bodyPr>
          <a:lstStyle/>
          <a:p>
            <a:pPr>
              <a:buFont typeface="Wingdings" panose="05000000000000000000" pitchFamily="2" charset="2"/>
              <a:buChar char="§"/>
            </a:pPr>
            <a:r>
              <a:rPr lang="en-US" dirty="0"/>
              <a:t>Customers will rate four movie titles and we will recommend 5 new movies to watch.</a:t>
            </a:r>
          </a:p>
        </p:txBody>
      </p:sp>
      <p:sp>
        <p:nvSpPr>
          <p:cNvPr id="105" name="Rectangle 10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D7F9F80C-F9FE-7741-8D86-3092B334E3F3}"/>
              </a:ext>
            </a:extLst>
          </p:cNvPr>
          <p:cNvPicPr>
            <a:picLocks noGrp="1" noChangeAspect="1"/>
          </p:cNvPicPr>
          <p:nvPr>
            <p:ph idx="1"/>
          </p:nvPr>
        </p:nvPicPr>
        <p:blipFill>
          <a:blip r:embed="rId6"/>
          <a:stretch>
            <a:fillRect/>
          </a:stretch>
        </p:blipFill>
        <p:spPr>
          <a:xfrm>
            <a:off x="5756053" y="415108"/>
            <a:ext cx="5303975" cy="6027244"/>
          </a:xfrm>
          <a:prstGeom prst="rect">
            <a:avLst/>
          </a:prstGeom>
          <a:ln w="12700">
            <a:noFill/>
          </a:ln>
        </p:spPr>
      </p:pic>
      <p:sp>
        <p:nvSpPr>
          <p:cNvPr id="107" name="Rectangle 10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75" name="Picture 4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6" name="Picture 4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4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4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50">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52">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xtBox 54">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82" name="Rectangle 56">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58">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4" name="Picture 60">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5" name="Rectangle 62">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B2D7D-891A-3B4E-8EAB-AADE8007DC05}"/>
              </a:ext>
            </a:extLst>
          </p:cNvPr>
          <p:cNvSpPr>
            <a:spLocks noGrp="1"/>
          </p:cNvSpPr>
          <p:nvPr>
            <p:ph type="title"/>
          </p:nvPr>
        </p:nvSpPr>
        <p:spPr>
          <a:xfrm>
            <a:off x="1969803" y="513987"/>
            <a:ext cx="8608037" cy="1077229"/>
          </a:xfrm>
        </p:spPr>
        <p:txBody>
          <a:bodyPr vert="horz" lIns="91440" tIns="45720" rIns="91440" bIns="45720" rtlCol="0" anchor="t">
            <a:normAutofit/>
          </a:bodyPr>
          <a:lstStyle/>
          <a:p>
            <a:pPr algn="ctr"/>
            <a:r>
              <a:rPr lang="en-US" sz="3400" dirty="0"/>
              <a:t>I tested the recommendation myself</a:t>
            </a:r>
            <a:br>
              <a:rPr lang="en-US" sz="3400" dirty="0"/>
            </a:br>
            <a:r>
              <a:rPr lang="en-US" sz="3400" dirty="0"/>
              <a:t> and got great results.</a:t>
            </a:r>
          </a:p>
        </p:txBody>
      </p:sp>
      <p:sp>
        <p:nvSpPr>
          <p:cNvPr id="4" name="Text Placeholder 3">
            <a:extLst>
              <a:ext uri="{FF2B5EF4-FFF2-40B4-BE49-F238E27FC236}">
                <a16:creationId xmlns:a16="http://schemas.microsoft.com/office/drawing/2014/main" id="{DFDCE211-D2BA-D949-BF49-4D95AA58DC05}"/>
              </a:ext>
            </a:extLst>
          </p:cNvPr>
          <p:cNvSpPr>
            <a:spLocks noGrp="1"/>
          </p:cNvSpPr>
          <p:nvPr>
            <p:ph type="body" sz="half" idx="2"/>
          </p:nvPr>
        </p:nvSpPr>
        <p:spPr>
          <a:xfrm>
            <a:off x="1381887" y="2057718"/>
            <a:ext cx="2908167" cy="3997828"/>
          </a:xfrm>
        </p:spPr>
        <p:txBody>
          <a:bodyPr vert="horz" lIns="91440" tIns="45720" rIns="91440" bIns="45720" rtlCol="0" anchor="ctr">
            <a:normAutofit/>
          </a:bodyPr>
          <a:lstStyle/>
          <a:p>
            <a:pPr>
              <a:buFont typeface="Wingdings" panose="05000000000000000000" pitchFamily="2" charset="2"/>
              <a:buChar char="§"/>
            </a:pPr>
            <a:r>
              <a:rPr lang="en-US" dirty="0"/>
              <a:t> I’m happy with the five movie recommendations I got after inputting my own ratings.</a:t>
            </a:r>
          </a:p>
        </p:txBody>
      </p:sp>
      <p:pic>
        <p:nvPicPr>
          <p:cNvPr id="8" name="Content Placeholder 7">
            <a:extLst>
              <a:ext uri="{FF2B5EF4-FFF2-40B4-BE49-F238E27FC236}">
                <a16:creationId xmlns:a16="http://schemas.microsoft.com/office/drawing/2014/main" id="{F9D6B21B-208E-3749-923D-EFADD252B847}"/>
              </a:ext>
            </a:extLst>
          </p:cNvPr>
          <p:cNvPicPr>
            <a:picLocks noGrp="1" noChangeAspect="1"/>
          </p:cNvPicPr>
          <p:nvPr>
            <p:ph idx="1"/>
          </p:nvPr>
        </p:nvPicPr>
        <p:blipFill rotWithShape="1">
          <a:blip r:embed="rId6"/>
          <a:srcRect r="14290" b="-1"/>
          <a:stretch/>
        </p:blipFill>
        <p:spPr>
          <a:xfrm>
            <a:off x="4625418" y="1938371"/>
            <a:ext cx="6416013" cy="449145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8" name="Rectangle 68">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65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6"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3" name="Rectangle 21">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5069436" y="1939890"/>
            <a:ext cx="6060167" cy="2541711"/>
          </a:xfrm>
        </p:spPr>
        <p:txBody>
          <a:bodyPr vert="horz" lIns="91440" tIns="45720" rIns="91440" bIns="45720" rtlCol="0" anchor="t">
            <a:normAutofit fontScale="90000"/>
          </a:bodyPr>
          <a:lstStyle/>
          <a:p>
            <a:pPr algn="l"/>
            <a:r>
              <a:rPr lang="en-US" sz="2100" dirty="0"/>
              <a:t>•  Asking the customer to rate 4 movie titles seems like the sweet spot for our recommendation engine.</a:t>
            </a:r>
            <a:br>
              <a:rPr lang="en-US" sz="2100" dirty="0"/>
            </a:br>
            <a:br>
              <a:rPr lang="en-US" sz="2100" dirty="0"/>
            </a:br>
            <a:r>
              <a:rPr lang="en-US" sz="2100" dirty="0"/>
              <a:t>•  Always perform a grid search once you narrow down the specific algorithm used to solve the problem.</a:t>
            </a:r>
            <a:br>
              <a:rPr lang="en-US" sz="2100" dirty="0"/>
            </a:br>
            <a:br>
              <a:rPr lang="en-US" sz="2100" dirty="0"/>
            </a:br>
            <a:r>
              <a:rPr lang="en-US" sz="2100" dirty="0"/>
              <a:t>•  Collecting more data will improve the algorithm.</a:t>
            </a:r>
            <a:br>
              <a:rPr lang="en-US" sz="2100" dirty="0"/>
            </a:br>
            <a:br>
              <a:rPr lang="en-US" sz="2100" dirty="0"/>
            </a:br>
            <a:br>
              <a:rPr lang="en-US" sz="2100" dirty="0"/>
            </a:br>
            <a:endParaRPr lang="en-US" sz="2100" dirty="0"/>
          </a:p>
        </p:txBody>
      </p:sp>
      <p:sp>
        <p:nvSpPr>
          <p:cNvPr id="44" name="Rectangle 23">
            <a:extLst>
              <a:ext uri="{FF2B5EF4-FFF2-40B4-BE49-F238E27FC236}">
                <a16:creationId xmlns:a16="http://schemas.microsoft.com/office/drawing/2014/main" id="{5DA7D8ED-4DB6-46C0-AE81-24DA0AAF9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6204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5">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3" y="0"/>
            <a:ext cx="369012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1307490" y="1949051"/>
            <a:ext cx="3002750" cy="2959899"/>
          </a:xfrm>
        </p:spPr>
        <p:txBody>
          <a:bodyPr vert="horz" lIns="91440" tIns="0" rIns="91440" bIns="45720" rtlCol="0" anchor="ctr">
            <a:normAutofit/>
          </a:bodyPr>
          <a:lstStyle/>
          <a:p>
            <a:pPr algn="ctr"/>
            <a:r>
              <a:rPr lang="en-US" sz="2800"/>
              <a:t>Findings</a:t>
            </a:r>
          </a:p>
        </p:txBody>
      </p:sp>
      <p:sp>
        <p:nvSpPr>
          <p:cNvPr id="46" name="Right Triangle 27">
            <a:extLst>
              <a:ext uri="{FF2B5EF4-FFF2-40B4-BE49-F238E27FC236}">
                <a16:creationId xmlns:a16="http://schemas.microsoft.com/office/drawing/2014/main" id="{CDD5A4AA-8515-49AE-8C6C-9CF6E14C9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431831" y="1949051"/>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27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6" name="Freeform: Shape 25">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0" name="Rectangle 2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3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193167" y="2590984"/>
            <a:ext cx="7369642" cy="3608480"/>
          </a:xfrm>
        </p:spPr>
        <p:txBody>
          <a:bodyPr vert="horz" lIns="91440" tIns="45720" rIns="91440" bIns="45720" rtlCol="0" anchor="t">
            <a:normAutofit fontScale="90000"/>
          </a:bodyPr>
          <a:lstStyle/>
          <a:p>
            <a:pPr algn="l"/>
            <a:r>
              <a:rPr lang="en-US" sz="2600" dirty="0"/>
              <a:t>•  Monitor the results closely. Is asking the customer to rate 4 titles too much? Too little?</a:t>
            </a:r>
            <a:br>
              <a:rPr lang="en-US" sz="2600" dirty="0"/>
            </a:br>
            <a:br>
              <a:rPr lang="en-US" sz="2600" dirty="0"/>
            </a:br>
            <a:r>
              <a:rPr lang="en-US" sz="2600" dirty="0"/>
              <a:t>•  Spend more time testing different clustering algorithms to see if I can squeeze out better performance. </a:t>
            </a:r>
            <a:br>
              <a:rPr lang="en-US" sz="2600" dirty="0"/>
            </a:br>
            <a:br>
              <a:rPr lang="en-US" sz="2600" dirty="0"/>
            </a:br>
            <a:r>
              <a:rPr lang="en-US" sz="2600" dirty="0"/>
              <a:t>•  Keep using the recommendation engine myself, so I can intuitively evaluate its performance and worth to the business.</a:t>
            </a:r>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191282" y="526808"/>
            <a:ext cx="6437630" cy="1335503"/>
          </a:xfrm>
        </p:spPr>
        <p:txBody>
          <a:bodyPr vert="horz" lIns="91440" tIns="0" rIns="91440" bIns="45720" rtlCol="0" anchor="b">
            <a:normAutofit/>
          </a:bodyPr>
          <a:lstStyle/>
          <a:p>
            <a:pPr algn="l"/>
            <a:r>
              <a:rPr lang="en-US" sz="2800" dirty="0"/>
              <a:t>Future Work</a:t>
            </a:r>
          </a:p>
        </p:txBody>
      </p:sp>
    </p:spTree>
    <p:extLst>
      <p:ext uri="{BB962C8B-B14F-4D97-AF65-F5344CB8AC3E}">
        <p14:creationId xmlns:p14="http://schemas.microsoft.com/office/powerpoint/2010/main" val="157279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2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3039048" y="2568817"/>
            <a:ext cx="7155598" cy="3133968"/>
          </a:xfrm>
        </p:spPr>
        <p:txBody>
          <a:bodyPr vert="horz" lIns="91440" tIns="45720" rIns="91440" bIns="45720" rtlCol="0" anchor="t">
            <a:normAutofit/>
          </a:bodyPr>
          <a:lstStyle/>
          <a:p>
            <a:pPr algn="l"/>
            <a:r>
              <a:rPr lang="en-US" sz="4100">
                <a:solidFill>
                  <a:srgbClr val="1F2D29"/>
                </a:solidFill>
              </a:rPr>
              <a:t>•  Questions?</a:t>
            </a:r>
            <a:br>
              <a:rPr lang="en-US" sz="4100">
                <a:solidFill>
                  <a:srgbClr val="1F2D29"/>
                </a:solidFill>
              </a:rPr>
            </a:br>
            <a:br>
              <a:rPr lang="en-US" sz="4100">
                <a:solidFill>
                  <a:srgbClr val="1F2D29"/>
                </a:solidFill>
              </a:rPr>
            </a:br>
            <a:r>
              <a:rPr lang="en-US" sz="4100">
                <a:solidFill>
                  <a:srgbClr val="1F2D29"/>
                </a:solidFill>
              </a:rPr>
              <a:t>•  Comments?</a:t>
            </a:r>
            <a:br>
              <a:rPr lang="en-US" sz="4100">
                <a:solidFill>
                  <a:srgbClr val="1F2D29"/>
                </a:solidFill>
              </a:rPr>
            </a:br>
            <a:br>
              <a:rPr lang="en-US" sz="4100">
                <a:solidFill>
                  <a:srgbClr val="1F2D29"/>
                </a:solidFill>
              </a:rPr>
            </a:br>
            <a:r>
              <a:rPr lang="en-US" sz="4100">
                <a:solidFill>
                  <a:srgbClr val="1F2D29"/>
                </a:solidFill>
              </a:rPr>
              <a:t>•  Feedback?</a:t>
            </a:r>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3039048" y="1325691"/>
            <a:ext cx="4355178" cy="1138426"/>
          </a:xfrm>
        </p:spPr>
        <p:txBody>
          <a:bodyPr vert="horz" lIns="91440" tIns="0" rIns="91440" bIns="45720" rtlCol="0" anchor="b">
            <a:normAutofit/>
          </a:bodyPr>
          <a:lstStyle/>
          <a:p>
            <a:pPr algn="l"/>
            <a:r>
              <a:rPr lang="en-US" sz="1600">
                <a:solidFill>
                  <a:srgbClr val="1F2D29"/>
                </a:solidFill>
              </a:rPr>
              <a:t>Thank You</a:t>
            </a:r>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ight Triangle 2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3610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Custom 1">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474</Words>
  <Application>Microsoft Macintosh PowerPoint</Application>
  <PresentationFormat>Widescreen</PresentationFormat>
  <Paragraphs>44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MS Shell Dlg 2</vt:lpstr>
      <vt:lpstr>Wingdings</vt:lpstr>
      <vt:lpstr>Wingdings 3</vt:lpstr>
      <vt:lpstr>Madison</vt:lpstr>
      <vt:lpstr> Module 4 Final Project</vt:lpstr>
      <vt:lpstr>Can I recommend movie titles to customers after receiving rating input on four movies in the comedy genre?</vt:lpstr>
      <vt:lpstr>•  Grow customer base thorough accurate and thorough movie title recommendations.  •  Retain customers because they believe new movie title recommendations will be of value to them.  •  Gather data on views in order to improve algorithm, leading to a better product.  </vt:lpstr>
      <vt:lpstr>•  Sourced data from Mod 4 project repository.  •  Performed SVD algorithm to build a recommendation system.  •  Applied a grid search to my models to allow for most effective hyper-parameters.  </vt:lpstr>
      <vt:lpstr>Customers will rate movie titles.</vt:lpstr>
      <vt:lpstr>I tested the recommendation myself  and got great results.</vt:lpstr>
      <vt:lpstr>•  Asking the customer to rate 4 movie titles seems like the sweet spot for our recommendation engine.  •  Always perform a grid search once you narrow down the specific algorithm used to solve the problem.  •  Collecting more data will improve the algorithm.   </vt:lpstr>
      <vt:lpstr>•  Monitor the results closely. Is asking the customer to rate 4 titles too much? Too little?  •  Spend more time testing different clustering algorithms to see if I can squeeze out better performance.   •  Keep using the recommendation engine myself, so I can intuitively evaluate its performance and worth to the business.</vt:lpstr>
      <vt:lpstr>•  Questions?  •  Comments?  •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4 Final Project</dc:title>
  <dc:creator>Microsoft Office User</dc:creator>
  <cp:lastModifiedBy>Microsoft Office User</cp:lastModifiedBy>
  <cp:revision>9</cp:revision>
  <dcterms:created xsi:type="dcterms:W3CDTF">2020-08-10T14:12:31Z</dcterms:created>
  <dcterms:modified xsi:type="dcterms:W3CDTF">2020-08-10T14:57:01Z</dcterms:modified>
</cp:coreProperties>
</file>