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69" r:id="rId4"/>
    <p:sldId id="271" r:id="rId5"/>
    <p:sldId id="273" r:id="rId6"/>
    <p:sldId id="275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>
        <p:scale>
          <a:sx n="66" d="100"/>
          <a:sy n="66" d="100"/>
        </p:scale>
        <p:origin x="780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1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2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96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6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91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85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12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1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4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6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2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4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5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48A2679-29B8-4D88-9A27-4C3ACFB54C92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6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extBox 3"/>
          <p:cNvSpPr txBox="1"/>
          <p:nvPr/>
        </p:nvSpPr>
        <p:spPr>
          <a:xfrm>
            <a:off x="1262378" y="1169773"/>
            <a:ext cx="6619243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smtClean="0">
                <a:latin typeface="+mj-lt"/>
                <a:ea typeface="+mj-ea"/>
                <a:cs typeface="+mj-cs"/>
              </a:rPr>
              <a:t>Where does Toronto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smtClean="0">
                <a:latin typeface="+mj-lt"/>
                <a:ea typeface="+mj-ea"/>
                <a:cs typeface="+mj-cs"/>
              </a:rPr>
              <a:t>Need a Greek Grocery store?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14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extBox 3"/>
          <p:cNvSpPr txBox="1"/>
          <p:nvPr/>
        </p:nvSpPr>
        <p:spPr>
          <a:xfrm>
            <a:off x="1262378" y="1169773"/>
            <a:ext cx="6619243" cy="96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smtClean="0">
                <a:latin typeface="+mj-lt"/>
                <a:ea typeface="+mj-ea"/>
                <a:cs typeface="+mj-cs"/>
              </a:rPr>
              <a:t>Problem Statement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2378" y="2420888"/>
            <a:ext cx="53285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are Tasked by the client, OPA Ltd to find the ideal location for starting a new </a:t>
            </a:r>
            <a:r>
              <a:rPr lang="en-US" dirty="0" err="1" smtClean="0"/>
              <a:t>greek</a:t>
            </a:r>
            <a:r>
              <a:rPr lang="en-US" dirty="0" smtClean="0"/>
              <a:t> grocery store chain in Toronto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challenge is to find the ideal location which is moderate in dense population, but busy enough to secure success.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Client wants a location with the prospect of opening up a chain, not a single one-off shop.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87626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extBox 3"/>
          <p:cNvSpPr txBox="1"/>
          <p:nvPr/>
        </p:nvSpPr>
        <p:spPr>
          <a:xfrm>
            <a:off x="1262378" y="1169773"/>
            <a:ext cx="6619243" cy="96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smtClean="0">
                <a:latin typeface="+mj-lt"/>
                <a:ea typeface="+mj-ea"/>
                <a:cs typeface="+mj-cs"/>
              </a:rPr>
              <a:t>Data Acquisition 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2378" y="2420888"/>
            <a:ext cx="53285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Data on Toronto Boroughs to be sought from:</a:t>
            </a:r>
            <a:r>
              <a:rPr lang="en-IN" dirty="0">
                <a:latin typeface="Segoe UI Light" pitchFamily="34" charset="0"/>
                <a:cs typeface="Segoe UI Light" pitchFamily="34" charset="0"/>
                <a:hlinkClick r:id="rId2"/>
              </a:rPr>
              <a:t>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  <a:hlinkClick r:id="rId2"/>
              </a:rPr>
              <a:t>https://en.wikipedia.org/wiki/List_of_postal_codes_of_Canada:_M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Geospatial co-ordinates from: </a:t>
            </a:r>
            <a:r>
              <a:rPr lang="en-IN" u="sng" dirty="0">
                <a:latin typeface="Segoe UI Light" pitchFamily="34" charset="0"/>
                <a:cs typeface="Segoe UI Light" pitchFamily="34" charset="0"/>
                <a:hlinkClick r:id="rId3"/>
              </a:rPr>
              <a:t>http://cocl.us/Geospatial_data</a:t>
            </a:r>
            <a:endParaRPr lang="en-IN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Processing Performed in </a:t>
            </a:r>
            <a:r>
              <a:rPr lang="en-US" dirty="0" err="1" smtClean="0"/>
              <a:t>py</a:t>
            </a:r>
            <a:r>
              <a:rPr lang="en-US" dirty="0" smtClean="0"/>
              <a:t>, using </a:t>
            </a:r>
            <a:r>
              <a:rPr lang="en-US" dirty="0" err="1" smtClean="0"/>
              <a:t>jupyder</a:t>
            </a:r>
            <a:r>
              <a:rPr lang="en-US" dirty="0" smtClean="0"/>
              <a:t> notebooks and using essential analysis and plotting packages.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95609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extBox 3"/>
          <p:cNvSpPr txBox="1"/>
          <p:nvPr/>
        </p:nvSpPr>
        <p:spPr>
          <a:xfrm>
            <a:off x="1262378" y="1169773"/>
            <a:ext cx="6619243" cy="96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smtClean="0">
                <a:latin typeface="+mj-lt"/>
                <a:ea typeface="+mj-ea"/>
                <a:cs typeface="+mj-cs"/>
              </a:rPr>
              <a:t>Primitive Analysis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2378" y="2420888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IN" dirty="0" smtClean="0">
                <a:latin typeface="Segoe UI Light" pitchFamily="34" charset="0"/>
              </a:rPr>
              <a:t>Downtown Toronto seems to be </a:t>
            </a:r>
          </a:p>
          <a:p>
            <a:r>
              <a:rPr lang="en-IN" dirty="0" smtClean="0">
                <a:latin typeface="Segoe UI Light" pitchFamily="34" charset="0"/>
              </a:rPr>
              <a:t>the obvious choice</a:t>
            </a:r>
            <a:r>
              <a:rPr lang="en-US" dirty="0"/>
              <a:t> </a:t>
            </a:r>
            <a:r>
              <a:rPr lang="en-US" dirty="0" smtClean="0"/>
              <a:t>with highest number</a:t>
            </a:r>
            <a:br>
              <a:rPr lang="en-US" dirty="0" smtClean="0"/>
            </a:br>
            <a:r>
              <a:rPr lang="en-US" dirty="0" smtClean="0"/>
              <a:t>of landmarks.</a:t>
            </a:r>
          </a:p>
          <a:p>
            <a:endParaRPr lang="en-US" dirty="0"/>
          </a:p>
          <a:p>
            <a:r>
              <a:rPr lang="en-US" dirty="0" smtClean="0"/>
              <a:t>2. However, it is densely populated,</a:t>
            </a:r>
            <a:br>
              <a:rPr lang="en-US" dirty="0" smtClean="0"/>
            </a:br>
            <a:r>
              <a:rPr lang="en-US" dirty="0" smtClean="0"/>
              <a:t>with high competition expected.</a:t>
            </a:r>
          </a:p>
          <a:p>
            <a:endParaRPr lang="en-US" dirty="0"/>
          </a:p>
          <a:p>
            <a:r>
              <a:rPr lang="en-US" dirty="0" smtClean="0"/>
              <a:t>3. More suitable alternatives Sought.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l-GR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08104" y="2414989"/>
            <a:ext cx="2888548" cy="175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29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extBox 3"/>
          <p:cNvSpPr txBox="1"/>
          <p:nvPr/>
        </p:nvSpPr>
        <p:spPr>
          <a:xfrm>
            <a:off x="1262378" y="1169773"/>
            <a:ext cx="6619243" cy="96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smtClean="0">
                <a:latin typeface="+mj-lt"/>
                <a:ea typeface="+mj-ea"/>
                <a:cs typeface="+mj-cs"/>
              </a:rPr>
              <a:t>Overview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1691680" y="2924944"/>
            <a:ext cx="5642894" cy="3094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3768" y="2367290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Venue Frequency by Neighborhood.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6214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extBox 3"/>
          <p:cNvSpPr txBox="1"/>
          <p:nvPr/>
        </p:nvSpPr>
        <p:spPr>
          <a:xfrm>
            <a:off x="1262378" y="1169773"/>
            <a:ext cx="6619243" cy="96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smtClean="0">
                <a:latin typeface="+mj-lt"/>
                <a:ea typeface="+mj-ea"/>
                <a:cs typeface="+mj-cs"/>
              </a:rPr>
              <a:t>Refining Choices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95962" y="2276872"/>
            <a:ext cx="618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Neighborhoods by commonality of venues.</a:t>
            </a:r>
            <a:endParaRPr lang="el-G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242890"/>
            <a:ext cx="24479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6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extBox 3"/>
          <p:cNvSpPr txBox="1"/>
          <p:nvPr/>
        </p:nvSpPr>
        <p:spPr>
          <a:xfrm>
            <a:off x="1262378" y="1169773"/>
            <a:ext cx="6619243" cy="96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smtClean="0">
                <a:latin typeface="+mj-lt"/>
                <a:ea typeface="+mj-ea"/>
                <a:cs typeface="+mj-cs"/>
              </a:rPr>
              <a:t>Pattern Recognition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35696" y="3068960"/>
            <a:ext cx="7019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clusters with pin codes </a:t>
            </a:r>
            <a:r>
              <a:rPr lang="en-IN" b="1" dirty="0"/>
              <a:t>M4W</a:t>
            </a:r>
            <a:r>
              <a:rPr lang="en-IN" dirty="0"/>
              <a:t> and </a:t>
            </a:r>
            <a:r>
              <a:rPr lang="en-IN" b="1" dirty="0"/>
              <a:t>M5V</a:t>
            </a:r>
            <a:r>
              <a:rPr lang="en-IN" dirty="0"/>
              <a:t> fit the </a:t>
            </a:r>
            <a:endParaRPr lang="en-IN" dirty="0" smtClean="0"/>
          </a:p>
          <a:p>
            <a:pPr lvl="0"/>
            <a:r>
              <a:rPr lang="en-IN" dirty="0" smtClean="0"/>
              <a:t>client’s requirements best</a:t>
            </a:r>
          </a:p>
          <a:p>
            <a:pPr lvl="0"/>
            <a:endParaRPr lang="en-IN" dirty="0"/>
          </a:p>
          <a:p>
            <a:pPr lvl="0"/>
            <a:r>
              <a:rPr lang="en-IN" dirty="0" smtClean="0"/>
              <a:t>2. M4W seems the dominating choice; M5V also </a:t>
            </a:r>
          </a:p>
          <a:p>
            <a:pPr lvl="0"/>
            <a:r>
              <a:rPr lang="en-IN" dirty="0" smtClean="0"/>
              <a:t>good choice but somewhat isolated from downtown Toronto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2272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extBox 3"/>
          <p:cNvSpPr txBox="1"/>
          <p:nvPr/>
        </p:nvSpPr>
        <p:spPr>
          <a:xfrm>
            <a:off x="1262378" y="1169773"/>
            <a:ext cx="6619243" cy="96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smtClean="0">
                <a:latin typeface="+mj-lt"/>
                <a:ea typeface="+mj-ea"/>
                <a:cs typeface="+mj-cs"/>
              </a:rPr>
              <a:t>Conclusion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19672" y="2852936"/>
            <a:ext cx="71240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IN" dirty="0" smtClean="0"/>
              <a:t>The best location given initial inputs can be identified.</a:t>
            </a:r>
          </a:p>
          <a:p>
            <a:pPr lvl="0"/>
            <a:endParaRPr lang="en-IN" dirty="0"/>
          </a:p>
          <a:p>
            <a:pPr lvl="0"/>
            <a:r>
              <a:rPr lang="en-IN" dirty="0" smtClean="0"/>
              <a:t>2. However model can be improved by:</a:t>
            </a:r>
          </a:p>
          <a:p>
            <a:pPr lvl="0"/>
            <a:r>
              <a:rPr lang="en-IN" dirty="0" smtClean="0"/>
              <a:t> 	a. Considering Crime Data</a:t>
            </a:r>
          </a:p>
          <a:p>
            <a:pPr lvl="0"/>
            <a:r>
              <a:rPr lang="en-IN" dirty="0"/>
              <a:t>	</a:t>
            </a:r>
            <a:r>
              <a:rPr lang="en-IN" dirty="0" smtClean="0"/>
              <a:t>b. Per Capital income per Neighbourhood </a:t>
            </a:r>
          </a:p>
          <a:p>
            <a:pPr lvl="0"/>
            <a:r>
              <a:rPr lang="en-IN" dirty="0"/>
              <a:t>	</a:t>
            </a:r>
            <a:r>
              <a:rPr lang="en-IN" dirty="0" smtClean="0"/>
              <a:t>	should that be available</a:t>
            </a:r>
          </a:p>
          <a:p>
            <a:pPr lvl="0"/>
            <a:endParaRPr lang="en-IN" dirty="0"/>
          </a:p>
          <a:p>
            <a:pPr lvl="0"/>
            <a:r>
              <a:rPr lang="en-IN" dirty="0" smtClean="0"/>
              <a:t>	The above are complimentary inputs to refining the model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63839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162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Segoe UI Light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Zhang</dc:creator>
  <cp:lastModifiedBy>User</cp:lastModifiedBy>
  <cp:revision>5</cp:revision>
  <dcterms:created xsi:type="dcterms:W3CDTF">2020-05-09T06:41:21Z</dcterms:created>
  <dcterms:modified xsi:type="dcterms:W3CDTF">2020-05-13T07:50:51Z</dcterms:modified>
</cp:coreProperties>
</file>