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65" r:id="rId4"/>
    <p:sldId id="267" r:id="rId5"/>
    <p:sldId id="269" r:id="rId6"/>
    <p:sldId id="275" r:id="rId7"/>
    <p:sldId id="276" r:id="rId8"/>
    <p:sldId id="271" r:id="rId9"/>
    <p:sldId id="27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162000"/>
                <a:satMod val="200000"/>
                <a:lumMod val="124000"/>
              </a:schemeClr>
            </a:gs>
            <a:gs pos="100000">
              <a:schemeClr val="bg1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7">
            <a:extLst>
              <a:ext uri="{FF2B5EF4-FFF2-40B4-BE49-F238E27FC236}">
                <a16:creationId xmlns:a16="http://schemas.microsoft.com/office/drawing/2014/main" id="{E1502E16-A78C-4A80-AD10-3646FBB87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C6BCA-F991-4108-A5F0-ABDB91E2B7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/>
          </a:blip>
          <a:srcRect r="11111"/>
          <a:stretch/>
        </p:blipFill>
        <p:spPr>
          <a:xfrm>
            <a:off x="12180" y="3387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8BFB5-FA9A-4AF0-8FF7-0C07C20A6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IE" b="1" dirty="0">
                <a:latin typeface="Century Gothic" panose="020B0502020202020204" pitchFamily="34" charset="0"/>
              </a:rPr>
              <a:t>Programming Pal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3157B-6CB8-4C07-96D0-F188B7F44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tx1"/>
                </a:solidFill>
              </a:rPr>
              <a:t>Luke O’Sullivan Griffin/Mike </a:t>
            </a:r>
            <a:r>
              <a:rPr lang="en-IE" dirty="0" err="1">
                <a:solidFill>
                  <a:schemeClr val="tx1"/>
                </a:solidFill>
              </a:rPr>
              <a:t>Vriesema</a:t>
            </a:r>
            <a:endParaRPr lang="en-IE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0356AB-9A93-4182-A651-EA8B6FBEC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F5E6DE5-AFDF-4DB1-8A57-2F7E98315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C6613A-BBD4-4437-9C57-48C63BFEB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1294476-0F69-46CD-8D18-EB2D5EBAA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03AC8C6-3EED-40C0-88BC-9D4BF88CA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65E0775-E822-48E1-AE9A-D1454543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2578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D8C5DA1A-03F8-4FBF-AC02-1F6D1E3D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467" y="0"/>
            <a:ext cx="7759604" cy="6858000"/>
          </a:xfrm>
          <a:prstGeom prst="rect">
            <a:avLst/>
          </a:prstGeom>
        </p:spPr>
      </p:pic>
      <p:pic>
        <p:nvPicPr>
          <p:cNvPr id="7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C5FD8344-8504-4963-975B-43D60E005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588603"/>
          </a:xfrm>
          <a:prstGeom prst="rect">
            <a:avLst/>
          </a:prstGeom>
        </p:spPr>
      </p:pic>
      <p:pic>
        <p:nvPicPr>
          <p:cNvPr id="1030" name="Picture 6" descr="https://www.crossed-flag-pins.com/animated-flag-gif/gifs/Germany_240-animated-flag-gifs.gif">
            <a:extLst>
              <a:ext uri="{FF2B5EF4-FFF2-40B4-BE49-F238E27FC236}">
                <a16:creationId xmlns:a16="http://schemas.microsoft.com/office/drawing/2014/main" id="{6BAE1DF8-F7D4-49D4-BBDB-7FE0329E33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www.crossed-flag-pins.com/animated-flag-gif/gifs/Germany_240-animated-flag-gifs.gif">
            <a:extLst>
              <a:ext uri="{FF2B5EF4-FFF2-40B4-BE49-F238E27FC236}">
                <a16:creationId xmlns:a16="http://schemas.microsoft.com/office/drawing/2014/main" id="{7C376BCE-83CA-4C43-AB8D-02AEE228D0B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43500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https://www.crossed-flag-pins.com/animated-flag-gif/gifs/Germany_240-animated-flag-gifs.gif">
            <a:extLst>
              <a:ext uri="{FF2B5EF4-FFF2-40B4-BE49-F238E27FC236}">
                <a16:creationId xmlns:a16="http://schemas.microsoft.com/office/drawing/2014/main" id="{45359C7F-7C54-4229-BD04-2B151226599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5143500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s://www.crossed-flag-pins.com/animated-flag-gif/gifs/Germany_240-animated-flag-gifs.gif">
            <a:extLst>
              <a:ext uri="{FF2B5EF4-FFF2-40B4-BE49-F238E27FC236}">
                <a16:creationId xmlns:a16="http://schemas.microsoft.com/office/drawing/2014/main" id="{A4E42E44-D966-451E-B476-D60114782B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141" y="5176452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3E2B59B-B236-41A8-B3D1-17E28CDCD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0145" y="1977082"/>
            <a:ext cx="3088738" cy="2903836"/>
          </a:xfrm>
          <a:prstGeom prst="rect">
            <a:avLst/>
          </a:prstGeom>
        </p:spPr>
      </p:pic>
      <p:pic>
        <p:nvPicPr>
          <p:cNvPr id="22" name="Picture 6" descr="https://www.crossed-flag-pins.com/animated-flag-gif/gifs/Germany_240-animated-flag-gifs.gif">
            <a:extLst>
              <a:ext uri="{FF2B5EF4-FFF2-40B4-BE49-F238E27FC236}">
                <a16:creationId xmlns:a16="http://schemas.microsoft.com/office/drawing/2014/main" id="{2CFA9657-5A31-4831-B76E-116733D164B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5524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https://www.crossed-flag-pins.com/animated-flag-gif/gifs/Germany_240-animated-flag-gifs.gif">
            <a:extLst>
              <a:ext uri="{FF2B5EF4-FFF2-40B4-BE49-F238E27FC236}">
                <a16:creationId xmlns:a16="http://schemas.microsoft.com/office/drawing/2014/main" id="{3120D563-B7F3-4703-989B-0193EDFA663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0024"/>
            <a:ext cx="2286000" cy="185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s://www.crossed-flag-pins.com/animated-flag-gif/gifs/Germany_240-animated-flag-gifs.gif">
            <a:extLst>
              <a:ext uri="{FF2B5EF4-FFF2-40B4-BE49-F238E27FC236}">
                <a16:creationId xmlns:a16="http://schemas.microsoft.com/office/drawing/2014/main" id="{E5E20B57-0A53-4EEE-A7B9-3C555B40361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071" y="3290024"/>
            <a:ext cx="2286000" cy="185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s://www.crossed-flag-pins.com/animated-flag-gif/gifs/Germany_240-animated-flag-gifs.gif">
            <a:extLst>
              <a:ext uri="{FF2B5EF4-FFF2-40B4-BE49-F238E27FC236}">
                <a16:creationId xmlns:a16="http://schemas.microsoft.com/office/drawing/2014/main" id="{57F44C5C-AC8E-4FE1-AEEC-D872B71F423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071" y="1575524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s://www.crossed-flag-pins.com/animated-flag-gif/gifs/Germany_240-animated-flag-gifs.gif">
            <a:extLst>
              <a:ext uri="{FF2B5EF4-FFF2-40B4-BE49-F238E27FC236}">
                <a16:creationId xmlns:a16="http://schemas.microsoft.com/office/drawing/2014/main" id="{B263883F-D06F-4738-A045-401F05A5F55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783" y="5154827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s://www.crossed-flag-pins.com/animated-flag-gif/gifs/Germany_240-animated-flag-gifs.gif">
            <a:extLst>
              <a:ext uri="{FF2B5EF4-FFF2-40B4-BE49-F238E27FC236}">
                <a16:creationId xmlns:a16="http://schemas.microsoft.com/office/drawing/2014/main" id="{BB73E9F7-58F5-429C-8B3D-82FB462209C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88" y="5205284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58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1990-8301-4395-BF30-4A5FF91A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96" y="261322"/>
            <a:ext cx="8534400" cy="1507067"/>
          </a:xfrm>
        </p:spPr>
        <p:txBody>
          <a:bodyPr/>
          <a:lstStyle/>
          <a:p>
            <a:r>
              <a:rPr lang="en-IE" dirty="0"/>
              <a:t>Programming PAL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EA1E-C2BE-4BDE-A4B1-05717A649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96" y="1598141"/>
            <a:ext cx="11004808" cy="40738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dirty="0"/>
          </a:p>
          <a:p>
            <a:r>
              <a:rPr lang="en-IE" dirty="0"/>
              <a:t>We chose the concept of a programming pal hire/teaching system as the fundamental base for our company. </a:t>
            </a:r>
          </a:p>
          <a:p>
            <a:r>
              <a:rPr lang="en-IE" dirty="0"/>
              <a:t>If this was a real company, it would be a very useful service to struggling computer science students. </a:t>
            </a:r>
          </a:p>
          <a:p>
            <a:r>
              <a:rPr lang="en-IE" dirty="0"/>
              <a:t>The company would provide services that allow you to hire a programmer in a particular language at a set rate to design an application or hire a programmer to assist in the teaching and learning of new skills in a chosen programming language or from scratch.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4752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8050-635E-4F01-B16C-1EA015DF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Homepg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29BBEC-0A7B-4B33-B13C-5680B9044652}"/>
              </a:ext>
            </a:extLst>
          </p:cNvPr>
          <p:cNvSpPr txBox="1">
            <a:spLocks/>
          </p:cNvSpPr>
          <p:nvPr/>
        </p:nvSpPr>
        <p:spPr>
          <a:xfrm>
            <a:off x="4325696" y="733647"/>
            <a:ext cx="6593129" cy="357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cap="none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HTML/CSS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C0F50E-857E-4C82-B092-2BE06142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733647"/>
            <a:ext cx="11643360" cy="5797194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2D0322B3-1223-4F24-A1DE-14E69B5F49FC}"/>
              </a:ext>
            </a:extLst>
          </p:cNvPr>
          <p:cNvSpPr txBox="1">
            <a:spLocks/>
          </p:cNvSpPr>
          <p:nvPr/>
        </p:nvSpPr>
        <p:spPr>
          <a:xfrm>
            <a:off x="0" y="-38382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dirty="0" err="1"/>
              <a:t>Index.php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4764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9734-339F-4AE7-98ED-261B6439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6297"/>
            <a:ext cx="8534400" cy="1507067"/>
          </a:xfrm>
        </p:spPr>
        <p:txBody>
          <a:bodyPr/>
          <a:lstStyle/>
          <a:p>
            <a:r>
              <a:rPr lang="en-IE" dirty="0"/>
              <a:t>HTML/CSS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3956E4-C5E5-4446-A569-3A5612D62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80" y="785553"/>
            <a:ext cx="11709240" cy="57648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dirty="0"/>
          </a:p>
          <a:p>
            <a:r>
              <a:rPr lang="en-IE" dirty="0"/>
              <a:t>We decided to go for a simple design approach with minimalistic colours (shades of grey, white and blue). </a:t>
            </a:r>
          </a:p>
          <a:p>
            <a:r>
              <a:rPr lang="en-IE" dirty="0"/>
              <a:t>The header consists of a h1 heading and a subscript for smaller text.</a:t>
            </a:r>
          </a:p>
          <a:p>
            <a:r>
              <a:rPr lang="en-IE" dirty="0"/>
              <a:t>The nav bar is located underneath with customised links to each webpage.</a:t>
            </a:r>
          </a:p>
          <a:p>
            <a:r>
              <a:rPr lang="en-IE" dirty="0"/>
              <a:t>The main body is split into two </a:t>
            </a:r>
            <a:r>
              <a:rPr lang="en-IE" dirty="0" err="1"/>
              <a:t>divs</a:t>
            </a:r>
            <a:r>
              <a:rPr lang="en-IE" dirty="0"/>
              <a:t> (content and content 2), allowing us to easily place content on either side of the page.  The </a:t>
            </a:r>
            <a:r>
              <a:rPr lang="en-IE" dirty="0" err="1"/>
              <a:t>divs</a:t>
            </a:r>
            <a:r>
              <a:rPr lang="en-IE" dirty="0"/>
              <a:t> are identified in the stylesheet using ID’s and Classes where appropriate.</a:t>
            </a:r>
          </a:p>
          <a:p>
            <a:r>
              <a:rPr lang="en-IE" dirty="0"/>
              <a:t>A footer is included which includes the address, a </a:t>
            </a:r>
            <a:r>
              <a:rPr lang="en-IE" dirty="0" err="1"/>
              <a:t>mailto</a:t>
            </a:r>
            <a:r>
              <a:rPr lang="en-IE" dirty="0"/>
              <a:t> link and links to other pages (for ease of access).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2425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84AF3CB-4CD1-4417-A165-E29C7A7D582C}"/>
              </a:ext>
            </a:extLst>
          </p:cNvPr>
          <p:cNvSpPr txBox="1">
            <a:spLocks/>
          </p:cNvSpPr>
          <p:nvPr/>
        </p:nvSpPr>
        <p:spPr>
          <a:xfrm>
            <a:off x="0" y="-27629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/>
              <a:t>HTML/CSS</a:t>
            </a:r>
            <a:endParaRPr lang="en-I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6F7C02-F113-45BC-9D65-4ECA7F5A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80" y="785553"/>
            <a:ext cx="11709240" cy="57648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dirty="0"/>
          </a:p>
          <a:p>
            <a:r>
              <a:rPr lang="en-IE" dirty="0"/>
              <a:t>Two stylesheets were created: indexStyle.css and formStyle.css.</a:t>
            </a:r>
          </a:p>
          <a:p>
            <a:endParaRPr lang="en-IE" dirty="0"/>
          </a:p>
          <a:p>
            <a:r>
              <a:rPr lang="en-IE" dirty="0" err="1"/>
              <a:t>IndexStyle</a:t>
            </a:r>
            <a:r>
              <a:rPr lang="en-IE" dirty="0"/>
              <a:t> is used as the main template. </a:t>
            </a:r>
            <a:r>
              <a:rPr lang="en-IE" dirty="0" err="1"/>
              <a:t>FormStyle</a:t>
            </a:r>
            <a:r>
              <a:rPr lang="en-IE" dirty="0"/>
              <a:t> is used for pages that contain forms. </a:t>
            </a:r>
          </a:p>
          <a:p>
            <a:endParaRPr lang="en-IE" dirty="0"/>
          </a:p>
          <a:p>
            <a:r>
              <a:rPr lang="en-IE" dirty="0"/>
              <a:t>We decided to do this as it reduced clutter and made it far easier to adjust certain elements without affecting other pages without forms.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1096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8050-635E-4F01-B16C-1EA015DF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Homepg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29BBEC-0A7B-4B33-B13C-5680B9044652}"/>
              </a:ext>
            </a:extLst>
          </p:cNvPr>
          <p:cNvSpPr txBox="1">
            <a:spLocks/>
          </p:cNvSpPr>
          <p:nvPr/>
        </p:nvSpPr>
        <p:spPr>
          <a:xfrm>
            <a:off x="4325696" y="733647"/>
            <a:ext cx="6593129" cy="357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cap="none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HTML/CSS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2D0322B3-1223-4F24-A1DE-14E69B5F49FC}"/>
              </a:ext>
            </a:extLst>
          </p:cNvPr>
          <p:cNvSpPr txBox="1">
            <a:spLocks/>
          </p:cNvSpPr>
          <p:nvPr/>
        </p:nvSpPr>
        <p:spPr>
          <a:xfrm>
            <a:off x="0" y="-38382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dirty="0" err="1"/>
              <a:t>form.php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8B293-5F53-4D07-A38E-5D2A7BC12C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7076" y="640290"/>
            <a:ext cx="11177848" cy="589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9734-339F-4AE7-98ED-261B6439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6297"/>
            <a:ext cx="8534400" cy="1507067"/>
          </a:xfrm>
        </p:spPr>
        <p:txBody>
          <a:bodyPr/>
          <a:lstStyle/>
          <a:p>
            <a:r>
              <a:rPr lang="en-IE" dirty="0"/>
              <a:t>HTML/CSS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8B0972-0222-4C7D-ADA0-DA026B30443C}"/>
              </a:ext>
            </a:extLst>
          </p:cNvPr>
          <p:cNvSpPr txBox="1">
            <a:spLocks/>
          </p:cNvSpPr>
          <p:nvPr/>
        </p:nvSpPr>
        <p:spPr>
          <a:xfrm>
            <a:off x="241380" y="785553"/>
            <a:ext cx="11709240" cy="5764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endParaRPr lang="en-IE"/>
          </a:p>
          <a:p>
            <a:r>
              <a:rPr lang="en-IE"/>
              <a:t>Two stylesheets were created: indexStyle.css and formStyle.css.</a:t>
            </a:r>
          </a:p>
          <a:p>
            <a:endParaRPr lang="en-IE"/>
          </a:p>
          <a:p>
            <a:r>
              <a:rPr lang="en-IE"/>
              <a:t>IndexStyle is used as the main template. FormStyle is used for pages that contain forms. </a:t>
            </a:r>
          </a:p>
          <a:p>
            <a:endParaRPr lang="en-IE"/>
          </a:p>
          <a:p>
            <a:r>
              <a:rPr lang="en-IE"/>
              <a:t>We decided to do this as it reduced clutter and made it far easier to adjust certain elements without affecting other pages without forms.</a:t>
            </a:r>
          </a:p>
          <a:p>
            <a:endParaRPr lang="en-IE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945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1990-8301-4395-BF30-4A5FF91A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96" y="261322"/>
            <a:ext cx="8534400" cy="1507067"/>
          </a:xfrm>
        </p:spPr>
        <p:txBody>
          <a:bodyPr/>
          <a:lstStyle/>
          <a:p>
            <a:r>
              <a:rPr lang="en-IE" dirty="0"/>
              <a:t>PHP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EA1E-C2BE-4BDE-A4B1-05717A649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96" y="1598141"/>
            <a:ext cx="8534400" cy="40738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E" dirty="0"/>
          </a:p>
          <a:p>
            <a:r>
              <a:rPr lang="en-IE" dirty="0"/>
              <a:t>You only need about 3 or 4 decisions to make an A.I function/perform basic tasks.</a:t>
            </a:r>
          </a:p>
          <a:p>
            <a:endParaRPr lang="en-IE" dirty="0"/>
          </a:p>
          <a:p>
            <a:r>
              <a:rPr lang="en-IE" dirty="0"/>
              <a:t>However a lot of time is needed to try and create a very effective strategy .</a:t>
            </a:r>
          </a:p>
          <a:p>
            <a:endParaRPr lang="en-IE" dirty="0"/>
          </a:p>
          <a:p>
            <a:r>
              <a:rPr lang="en-IE" dirty="0"/>
              <a:t>Working with an extra person helps you to create something more ambitious than if you were working on your own and also allows for the sharing of ideas.</a:t>
            </a:r>
          </a:p>
          <a:p>
            <a:endParaRPr lang="en-IE" dirty="0"/>
          </a:p>
          <a:p>
            <a:r>
              <a:rPr lang="en-IE" dirty="0"/>
              <a:t>An example of another SIB we were hoping to implement was “</a:t>
            </a:r>
            <a:r>
              <a:rPr lang="en-IE" dirty="0" err="1"/>
              <a:t>boardAfterPlacing</a:t>
            </a:r>
            <a:r>
              <a:rPr lang="en-IE" dirty="0"/>
              <a:t>” which allows the A.I to see the outcome of placing an atom  before physically placing it on the board.</a:t>
            </a:r>
          </a:p>
          <a:p>
            <a:endParaRPr lang="en-IE" dirty="0"/>
          </a:p>
          <a:p>
            <a:r>
              <a:rPr lang="en-IE" dirty="0"/>
              <a:t>This would allow the A.I to plan ahead making it much more sophisticated. 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840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ED1C-835C-43DF-9882-F8CBDA69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66" y="401364"/>
            <a:ext cx="8534400" cy="1507067"/>
          </a:xfrm>
        </p:spPr>
        <p:txBody>
          <a:bodyPr/>
          <a:lstStyle/>
          <a:p>
            <a:r>
              <a:rPr lang="en-IE" dirty="0"/>
              <a:t>In conclusion…</a:t>
            </a:r>
          </a:p>
        </p:txBody>
      </p:sp>
    </p:spTree>
    <p:extLst>
      <p:ext uri="{BB962C8B-B14F-4D97-AF65-F5344CB8AC3E}">
        <p14:creationId xmlns:p14="http://schemas.microsoft.com/office/powerpoint/2010/main" val="127657221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465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Programming Pal Website</vt:lpstr>
      <vt:lpstr>Programming PAL</vt:lpstr>
      <vt:lpstr>Homepg</vt:lpstr>
      <vt:lpstr>HTML/CSS</vt:lpstr>
      <vt:lpstr>PowerPoint Presentation</vt:lpstr>
      <vt:lpstr>Homepg</vt:lpstr>
      <vt:lpstr>HTML/CSS</vt:lpstr>
      <vt:lpstr>PHP STUFF</vt:lpstr>
      <vt:lpstr>In conclusion…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Pal Website</dc:title>
  <dc:creator>Luke's XPS</dc:creator>
  <cp:lastModifiedBy> </cp:lastModifiedBy>
  <cp:revision>8</cp:revision>
  <dcterms:created xsi:type="dcterms:W3CDTF">2018-11-26T16:49:41Z</dcterms:created>
  <dcterms:modified xsi:type="dcterms:W3CDTF">2018-11-26T18:58:15Z</dcterms:modified>
</cp:coreProperties>
</file>