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1" r:id="rId1"/>
  </p:sldMasterIdLst>
  <p:sldIdLst>
    <p:sldId id="256" r:id="rId2"/>
    <p:sldId id="274" r:id="rId3"/>
    <p:sldId id="265" r:id="rId4"/>
    <p:sldId id="278" r:id="rId5"/>
    <p:sldId id="292" r:id="rId6"/>
    <p:sldId id="293" r:id="rId7"/>
    <p:sldId id="294" r:id="rId8"/>
    <p:sldId id="267" r:id="rId9"/>
    <p:sldId id="277" r:id="rId10"/>
    <p:sldId id="275" r:id="rId11"/>
    <p:sldId id="276" r:id="rId12"/>
    <p:sldId id="281" r:id="rId13"/>
    <p:sldId id="284" r:id="rId14"/>
    <p:sldId id="286" r:id="rId15"/>
    <p:sldId id="290" r:id="rId16"/>
    <p:sldId id="295" r:id="rId17"/>
    <p:sldId id="291" r:id="rId18"/>
    <p:sldId id="285" r:id="rId19"/>
    <p:sldId id="287" r:id="rId20"/>
    <p:sldId id="289" r:id="rId21"/>
    <p:sldId id="288" r:id="rId22"/>
    <p:sldId id="280"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B61BEF0D-F0BB-DE4B-95CE-6DB70DBA9567}" type="datetimeFigureOut">
              <a:rPr lang="en-US" smtClean="0"/>
              <a:pPr/>
              <a:t>11/28/2018</a:t>
            </a:fld>
            <a:endParaRPr lang="en-US" dirty="0"/>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31473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772623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69076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01983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35655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11/28/2018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75331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11/28/2018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36229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11/28/2018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13662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11/28/2018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45530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79905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B61BEF0D-F0BB-DE4B-95CE-6DB70DBA9567}" type="datetimeFigureOut">
              <a:rPr lang="en-US" smtClean="0"/>
              <a:pPr/>
              <a:t>11/28/2018</a:t>
            </a:fld>
            <a:endParaRPr lang="en-US" dirty="0"/>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8190999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B61BEF0D-F0BB-DE4B-95CE-6DB70DBA9567}" type="datetimeFigureOut">
              <a:rPr lang="en-US" smtClean="0"/>
              <a:pPr/>
              <a:t>11/28/2018</a:t>
            </a:fld>
            <a:endParaRPr lang="en-US" dirty="0"/>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dirty="0"/>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91134350"/>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localhost/project/lessons.php"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localhost/project/index.php"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localhost/project/form.php"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localhost/project/studentForm.php"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localhost/project/contac.php"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FE50961-0F1B-484C-85BC-4BD16B9FF9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38AC6BCA-F991-4108-A5F0-ABDB91E2B7B3}"/>
              </a:ext>
            </a:extLst>
          </p:cNvPr>
          <p:cNvPicPr>
            <a:picLocks noChangeAspect="1"/>
          </p:cNvPicPr>
          <p:nvPr/>
        </p:nvPicPr>
        <p:blipFill rotWithShape="1">
          <a:blip r:embed="rId2">
            <a:alphaModFix amt="20000"/>
            <a:extLst/>
          </a:blip>
          <a:srcRect r="11111"/>
          <a:stretch/>
        </p:blipFill>
        <p:spPr>
          <a:xfrm>
            <a:off x="20" y="10"/>
            <a:ext cx="12191980" cy="6857990"/>
          </a:xfrm>
          <a:prstGeom prst="rect">
            <a:avLst/>
          </a:prstGeom>
        </p:spPr>
      </p:pic>
      <p:sp>
        <p:nvSpPr>
          <p:cNvPr id="2" name="Title 1">
            <a:extLst>
              <a:ext uri="{FF2B5EF4-FFF2-40B4-BE49-F238E27FC236}">
                <a16:creationId xmlns:a16="http://schemas.microsoft.com/office/drawing/2014/main" id="{D338BFB5-FA9A-4AF0-8FF7-0C07C20A6291}"/>
              </a:ext>
            </a:extLst>
          </p:cNvPr>
          <p:cNvSpPr>
            <a:spLocks noGrp="1"/>
          </p:cNvSpPr>
          <p:nvPr>
            <p:ph type="ctrTitle"/>
          </p:nvPr>
        </p:nvSpPr>
        <p:spPr>
          <a:xfrm>
            <a:off x="-257437" y="74103"/>
            <a:ext cx="10782300" cy="3352800"/>
          </a:xfrm>
        </p:spPr>
        <p:txBody>
          <a:bodyPr>
            <a:normAutofit/>
          </a:bodyPr>
          <a:lstStyle/>
          <a:p>
            <a:pPr algn="ctr"/>
            <a:r>
              <a:rPr lang="en-IE" b="1" spc="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entury Gothic" panose="020B0502020202020204" pitchFamily="34" charset="0"/>
              </a:rPr>
              <a:t>Programming Pal</a:t>
            </a:r>
          </a:p>
        </p:txBody>
      </p:sp>
      <p:sp>
        <p:nvSpPr>
          <p:cNvPr id="3" name="Subtitle 2">
            <a:extLst>
              <a:ext uri="{FF2B5EF4-FFF2-40B4-BE49-F238E27FC236}">
                <a16:creationId xmlns:a16="http://schemas.microsoft.com/office/drawing/2014/main" id="{5773157B-6CB8-4C07-96D0-F188B7F44320}"/>
              </a:ext>
            </a:extLst>
          </p:cNvPr>
          <p:cNvSpPr>
            <a:spLocks noGrp="1"/>
          </p:cNvSpPr>
          <p:nvPr>
            <p:ph type="subTitle" idx="1"/>
          </p:nvPr>
        </p:nvSpPr>
        <p:spPr>
          <a:xfrm>
            <a:off x="519613" y="4320540"/>
            <a:ext cx="9228201" cy="1645920"/>
          </a:xfrm>
        </p:spPr>
        <p:txBody>
          <a:bodyPr>
            <a:normAutofit/>
          </a:bodyPr>
          <a:lstStyle/>
          <a:p>
            <a:r>
              <a:rPr lang="en-IE" dirty="0">
                <a:solidFill>
                  <a:schemeClr val="tx1"/>
                </a:solidFill>
              </a:rPr>
              <a:t>Luke O’Sullivan Griffin/Mike </a:t>
            </a:r>
            <a:r>
              <a:rPr lang="en-IE" dirty="0" err="1">
                <a:solidFill>
                  <a:schemeClr val="tx1"/>
                </a:solidFill>
              </a:rPr>
              <a:t>Vriesema</a:t>
            </a:r>
            <a:endParaRPr lang="en-IE" dirty="0">
              <a:solidFill>
                <a:schemeClr val="tx1"/>
              </a:solidFill>
            </a:endParaRPr>
          </a:p>
          <a:p>
            <a:r>
              <a:rPr lang="en-IE" dirty="0">
                <a:solidFill>
                  <a:schemeClr val="tx1"/>
                </a:solidFill>
              </a:rPr>
              <a:t>(17184614)/(17212359)</a:t>
            </a:r>
          </a:p>
        </p:txBody>
      </p:sp>
    </p:spTree>
    <p:extLst>
      <p:ext uri="{BB962C8B-B14F-4D97-AF65-F5344CB8AC3E}">
        <p14:creationId xmlns:p14="http://schemas.microsoft.com/office/powerpoint/2010/main" val="83257849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162000"/>
                <a:satMod val="200000"/>
                <a:lumMod val="124000"/>
              </a:schemeClr>
            </a:gs>
            <a:gs pos="100000">
              <a:schemeClr val="bg2">
                <a:shade val="96000"/>
                <a:hueMod val="88000"/>
                <a:satMod val="220000"/>
                <a:lumMod val="82000"/>
              </a:schemeClr>
            </a:gs>
          </a:gsLst>
          <a:lin ang="612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38050-635E-4F01-B16C-1EA015DFAAC0}"/>
              </a:ext>
            </a:extLst>
          </p:cNvPr>
          <p:cNvSpPr>
            <a:spLocks noGrp="1"/>
          </p:cNvSpPr>
          <p:nvPr>
            <p:ph type="title"/>
          </p:nvPr>
        </p:nvSpPr>
        <p:spPr/>
        <p:txBody>
          <a:bodyPr/>
          <a:lstStyle/>
          <a:p>
            <a:r>
              <a:rPr lang="en-US"/>
              <a:t>Homepg</a:t>
            </a:r>
          </a:p>
        </p:txBody>
      </p:sp>
      <p:sp>
        <p:nvSpPr>
          <p:cNvPr id="5" name="Content Placeholder 4">
            <a:extLst>
              <a:ext uri="{FF2B5EF4-FFF2-40B4-BE49-F238E27FC236}">
                <a16:creationId xmlns:a16="http://schemas.microsoft.com/office/drawing/2014/main" id="{CCA0ADD1-85A5-4C9F-B525-F6A9602997C3}"/>
              </a:ext>
            </a:extLst>
          </p:cNvPr>
          <p:cNvSpPr>
            <a:spLocks noGrp="1"/>
          </p:cNvSpPr>
          <p:nvPr>
            <p:ph idx="1"/>
          </p:nvPr>
        </p:nvSpPr>
        <p:spPr/>
        <p:txBody>
          <a:bodyPr/>
          <a:lstStyle/>
          <a:p>
            <a:endParaRPr lang="en-GB"/>
          </a:p>
        </p:txBody>
      </p:sp>
      <p:sp>
        <p:nvSpPr>
          <p:cNvPr id="4" name="Title 1">
            <a:extLst>
              <a:ext uri="{FF2B5EF4-FFF2-40B4-BE49-F238E27FC236}">
                <a16:creationId xmlns:a16="http://schemas.microsoft.com/office/drawing/2014/main" id="{AC29BBEC-0A7B-4B33-B13C-5680B9044652}"/>
              </a:ext>
            </a:extLst>
          </p:cNvPr>
          <p:cNvSpPr txBox="1">
            <a:spLocks/>
          </p:cNvSpPr>
          <p:nvPr/>
        </p:nvSpPr>
        <p:spPr>
          <a:xfrm>
            <a:off x="4325696" y="733647"/>
            <a:ext cx="6593129" cy="3575884"/>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Bef>
                <a:spcPct val="20000"/>
              </a:spcBef>
              <a:spcAft>
                <a:spcPts val="600"/>
              </a:spcAft>
              <a:buClr>
                <a:schemeClr val="tx1"/>
              </a:buClr>
              <a:buSzPct val="80000"/>
              <a:buFont typeface="Wingdings 3" panose="05040102010807070707" pitchFamily="18" charset="2"/>
              <a:buChar char=""/>
            </a:pPr>
            <a:r>
              <a:rPr lang="en-US" cap="none">
                <a:solidFill>
                  <a:schemeClr val="bg2">
                    <a:lumMod val="50000"/>
                  </a:schemeClr>
                </a:solidFill>
                <a:latin typeface="+mn-lt"/>
                <a:ea typeface="+mn-ea"/>
                <a:cs typeface="+mn-cs"/>
              </a:rPr>
              <a:t>HTML/CSS</a:t>
            </a:r>
          </a:p>
        </p:txBody>
      </p:sp>
      <p:sp>
        <p:nvSpPr>
          <p:cNvPr id="39" name="Title 1">
            <a:extLst>
              <a:ext uri="{FF2B5EF4-FFF2-40B4-BE49-F238E27FC236}">
                <a16:creationId xmlns:a16="http://schemas.microsoft.com/office/drawing/2014/main" id="{2D0322B3-1223-4F24-A1DE-14E69B5F49FC}"/>
              </a:ext>
            </a:extLst>
          </p:cNvPr>
          <p:cNvSpPr txBox="1">
            <a:spLocks/>
          </p:cNvSpPr>
          <p:nvPr/>
        </p:nvSpPr>
        <p:spPr>
          <a:xfrm>
            <a:off x="0" y="-383822"/>
            <a:ext cx="8534400" cy="15070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E" dirty="0" err="1"/>
              <a:t>LESSONS.php</a:t>
            </a:r>
            <a:endParaRPr lang="en-IE" dirty="0"/>
          </a:p>
        </p:txBody>
      </p:sp>
      <p:pic>
        <p:nvPicPr>
          <p:cNvPr id="7" name="Picture 6">
            <a:extLst>
              <a:ext uri="{FF2B5EF4-FFF2-40B4-BE49-F238E27FC236}">
                <a16:creationId xmlns:a16="http://schemas.microsoft.com/office/drawing/2014/main" id="{CBE8B293-5F53-4D07-A38E-5D2A7BC12C76}"/>
              </a:ext>
            </a:extLst>
          </p:cNvPr>
          <p:cNvPicPr/>
          <p:nvPr/>
        </p:nvPicPr>
        <p:blipFill>
          <a:blip r:embed="rId2"/>
          <a:stretch>
            <a:fillRect/>
          </a:stretch>
        </p:blipFill>
        <p:spPr>
          <a:xfrm>
            <a:off x="507076" y="640290"/>
            <a:ext cx="11177848" cy="5893514"/>
          </a:xfrm>
          <a:prstGeom prst="rect">
            <a:avLst/>
          </a:prstGeom>
        </p:spPr>
      </p:pic>
      <p:sp>
        <p:nvSpPr>
          <p:cNvPr id="8" name="TextBox 7">
            <a:extLst>
              <a:ext uri="{FF2B5EF4-FFF2-40B4-BE49-F238E27FC236}">
                <a16:creationId xmlns:a16="http://schemas.microsoft.com/office/drawing/2014/main" id="{5DD8FADE-FE14-405C-A62F-291925722474}"/>
              </a:ext>
            </a:extLst>
          </p:cNvPr>
          <p:cNvSpPr txBox="1"/>
          <p:nvPr/>
        </p:nvSpPr>
        <p:spPr>
          <a:xfrm>
            <a:off x="7906623" y="200580"/>
            <a:ext cx="3523376" cy="369332"/>
          </a:xfrm>
          <a:prstGeom prst="rect">
            <a:avLst/>
          </a:prstGeom>
          <a:noFill/>
        </p:spPr>
        <p:txBody>
          <a:bodyPr wrap="square" rtlCol="0">
            <a:spAutoFit/>
          </a:bodyPr>
          <a:lstStyle/>
          <a:p>
            <a:r>
              <a:rPr lang="en-GB" dirty="0">
                <a:hlinkClick r:id="rId3"/>
              </a:rPr>
              <a:t>http://localhost/project/lessons.php</a:t>
            </a:r>
            <a:r>
              <a:rPr lang="en-GB" dirty="0"/>
              <a:t> </a:t>
            </a:r>
          </a:p>
        </p:txBody>
      </p:sp>
    </p:spTree>
    <p:extLst>
      <p:ext uri="{BB962C8B-B14F-4D97-AF65-F5344CB8AC3E}">
        <p14:creationId xmlns:p14="http://schemas.microsoft.com/office/powerpoint/2010/main" val="279304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162000"/>
                <a:satMod val="200000"/>
                <a:lumMod val="124000"/>
              </a:schemeClr>
            </a:gs>
            <a:gs pos="100000">
              <a:schemeClr val="bg2">
                <a:shade val="96000"/>
                <a:hueMod val="88000"/>
                <a:satMod val="220000"/>
                <a:lumMod val="82000"/>
              </a:schemeClr>
            </a:gs>
          </a:gsLst>
          <a:lin ang="6120000" scaled="1"/>
        </a:gradFill>
        <a:effectLst/>
      </p:bgPr>
    </p:bg>
    <p:spTree>
      <p:nvGrpSpPr>
        <p:cNvPr id="1" name=""/>
        <p:cNvGrpSpPr/>
        <p:nvPr/>
      </p:nvGrpSpPr>
      <p:grpSpPr>
        <a:xfrm>
          <a:off x="0" y="0"/>
          <a:ext cx="0" cy="0"/>
          <a:chOff x="0" y="0"/>
          <a:chExt cx="0" cy="0"/>
        </a:xfrm>
      </p:grpSpPr>
      <p:pic>
        <p:nvPicPr>
          <p:cNvPr id="18" name="Picture 17" descr="A screenshot of a cell phone&#10;&#10;Description automatically generated">
            <a:extLst>
              <a:ext uri="{FF2B5EF4-FFF2-40B4-BE49-F238E27FC236}">
                <a16:creationId xmlns:a16="http://schemas.microsoft.com/office/drawing/2014/main" id="{2B9260A1-F345-491F-9436-67FEE4ECE2C4}"/>
              </a:ext>
            </a:extLst>
          </p:cNvPr>
          <p:cNvPicPr>
            <a:picLocks noChangeAspect="1"/>
          </p:cNvPicPr>
          <p:nvPr/>
        </p:nvPicPr>
        <p:blipFill rotWithShape="1">
          <a:blip r:embed="rId2"/>
          <a:srcRect r="2024" b="1"/>
          <a:stretch/>
        </p:blipFill>
        <p:spPr>
          <a:xfrm>
            <a:off x="778062" y="786117"/>
            <a:ext cx="6245352" cy="4956048"/>
          </a:xfrm>
          <a:custGeom>
            <a:avLst/>
            <a:gdLst>
              <a:gd name="connsiteX0" fmla="*/ 534609 w 6245352"/>
              <a:gd name="connsiteY0" fmla="*/ 0 h 4956048"/>
              <a:gd name="connsiteX1" fmla="*/ 6245352 w 6245352"/>
              <a:gd name="connsiteY1" fmla="*/ 0 h 4956048"/>
              <a:gd name="connsiteX2" fmla="*/ 6245352 w 6245352"/>
              <a:gd name="connsiteY2" fmla="*/ 4421439 h 4956048"/>
              <a:gd name="connsiteX3" fmla="*/ 5710743 w 6245352"/>
              <a:gd name="connsiteY3" fmla="*/ 4956048 h 4956048"/>
              <a:gd name="connsiteX4" fmla="*/ 0 w 6245352"/>
              <a:gd name="connsiteY4" fmla="*/ 4956048 h 4956048"/>
              <a:gd name="connsiteX5" fmla="*/ 0 w 6245352"/>
              <a:gd name="connsiteY5" fmla="*/ 534609 h 49560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45352" h="4956048">
                <a:moveTo>
                  <a:pt x="534609" y="0"/>
                </a:moveTo>
                <a:lnTo>
                  <a:pt x="6245352" y="0"/>
                </a:lnTo>
                <a:lnTo>
                  <a:pt x="6245352" y="4421439"/>
                </a:lnTo>
                <a:lnTo>
                  <a:pt x="5710743" y="4956048"/>
                </a:lnTo>
                <a:lnTo>
                  <a:pt x="0" y="4956048"/>
                </a:lnTo>
                <a:lnTo>
                  <a:pt x="0" y="534609"/>
                </a:lnTo>
                <a:close/>
              </a:path>
            </a:pathLst>
          </a:custGeom>
        </p:spPr>
      </p:pic>
      <p:sp>
        <p:nvSpPr>
          <p:cNvPr id="16" name="TextBox 15">
            <a:extLst>
              <a:ext uri="{FF2B5EF4-FFF2-40B4-BE49-F238E27FC236}">
                <a16:creationId xmlns:a16="http://schemas.microsoft.com/office/drawing/2014/main" id="{DB1AAA14-F09B-4234-A71A-1C5EE3C8E950}"/>
              </a:ext>
            </a:extLst>
          </p:cNvPr>
          <p:cNvSpPr txBox="1"/>
          <p:nvPr/>
        </p:nvSpPr>
        <p:spPr>
          <a:xfrm>
            <a:off x="7536308" y="1533524"/>
            <a:ext cx="3479419" cy="3070226"/>
          </a:xfrm>
          <a:prstGeom prst="rect">
            <a:avLst/>
          </a:prstGeom>
        </p:spPr>
        <p:txBody>
          <a:bodyPr vert="horz" lIns="91440" tIns="45720" rIns="91440" bIns="45720" rtlCol="0" anchor="t">
            <a:normAutofit/>
          </a:bodyPr>
          <a:lstStyle/>
          <a:p>
            <a:pPr marL="285750" indent="-285750">
              <a:spcBef>
                <a:spcPct val="20000"/>
              </a:spcBef>
              <a:spcAft>
                <a:spcPts val="600"/>
              </a:spcAft>
              <a:buClr>
                <a:schemeClr val="tx1"/>
              </a:buClr>
              <a:buSzPct val="80000"/>
              <a:buFont typeface="Wingdings 3" panose="05040102010807070707" pitchFamily="18" charset="2"/>
              <a:buChar char=""/>
            </a:pPr>
            <a:r>
              <a:rPr lang="en-US" sz="1600" dirty="0"/>
              <a:t>The returned data from the lessons table is echoed in the html. </a:t>
            </a:r>
          </a:p>
          <a:p>
            <a:pPr marL="285750" indent="-285750">
              <a:spcBef>
                <a:spcPct val="20000"/>
              </a:spcBef>
              <a:spcAft>
                <a:spcPts val="600"/>
              </a:spcAft>
              <a:buClr>
                <a:schemeClr val="tx1"/>
              </a:buClr>
              <a:buSzPct val="80000"/>
              <a:buFont typeface="Wingdings 3" panose="05040102010807070707" pitchFamily="18" charset="2"/>
              <a:buChar char=""/>
            </a:pPr>
            <a:endParaRPr lang="en-US" sz="1600" dirty="0"/>
          </a:p>
          <a:p>
            <a:pPr marL="285750" indent="-285750">
              <a:spcBef>
                <a:spcPct val="20000"/>
              </a:spcBef>
              <a:spcAft>
                <a:spcPts val="600"/>
              </a:spcAft>
              <a:buClr>
                <a:schemeClr val="tx1"/>
              </a:buClr>
              <a:buSzPct val="80000"/>
              <a:buFont typeface="Wingdings 3" panose="05040102010807070707" pitchFamily="18" charset="2"/>
              <a:buChar char=""/>
            </a:pPr>
            <a:r>
              <a:rPr lang="en-US" sz="1600" dirty="0"/>
              <a:t>It Is placed into a new div (which contains the heading and table itself)</a:t>
            </a:r>
          </a:p>
          <a:p>
            <a:pPr marL="285750" indent="-285750">
              <a:spcBef>
                <a:spcPct val="20000"/>
              </a:spcBef>
              <a:spcAft>
                <a:spcPts val="600"/>
              </a:spcAft>
              <a:buClr>
                <a:schemeClr val="tx1"/>
              </a:buClr>
              <a:buSzPct val="80000"/>
              <a:buFont typeface="Wingdings 3" panose="05040102010807070707" pitchFamily="18" charset="2"/>
              <a:buChar char=""/>
            </a:pPr>
            <a:endParaRPr lang="en-US" sz="1600" dirty="0"/>
          </a:p>
          <a:p>
            <a:pPr marL="285750" indent="-285750">
              <a:spcBef>
                <a:spcPct val="20000"/>
              </a:spcBef>
              <a:spcAft>
                <a:spcPts val="600"/>
              </a:spcAft>
              <a:buClr>
                <a:schemeClr val="tx1"/>
              </a:buClr>
              <a:buSzPct val="80000"/>
              <a:buFont typeface="Wingdings 3" panose="05040102010807070707" pitchFamily="18" charset="2"/>
              <a:buChar char=""/>
            </a:pPr>
            <a:r>
              <a:rPr lang="en-US" sz="1600" dirty="0"/>
              <a:t>The table is then formatted in  formStyle.css</a:t>
            </a:r>
          </a:p>
          <a:p>
            <a:pPr marL="285750" indent="-285750">
              <a:spcBef>
                <a:spcPct val="20000"/>
              </a:spcBef>
              <a:spcAft>
                <a:spcPts val="600"/>
              </a:spcAft>
              <a:buClr>
                <a:schemeClr val="tx1"/>
              </a:buClr>
              <a:buSzPct val="80000"/>
              <a:buFont typeface="Wingdings 3" panose="05040102010807070707" pitchFamily="18" charset="2"/>
              <a:buChar char=""/>
            </a:pPr>
            <a:endParaRPr lang="en-US" sz="1400" dirty="0">
              <a:solidFill>
                <a:schemeClr val="bg2">
                  <a:lumMod val="50000"/>
                </a:schemeClr>
              </a:solidFill>
            </a:endParaRPr>
          </a:p>
          <a:p>
            <a:pPr marL="285750" indent="-285750">
              <a:spcBef>
                <a:spcPct val="20000"/>
              </a:spcBef>
              <a:spcAft>
                <a:spcPts val="600"/>
              </a:spcAft>
              <a:buClr>
                <a:schemeClr val="tx1"/>
              </a:buClr>
              <a:buSzPct val="80000"/>
              <a:buFont typeface="Wingdings 3" panose="05040102010807070707" pitchFamily="18" charset="2"/>
              <a:buChar char=""/>
            </a:pPr>
            <a:endParaRPr lang="en-US" sz="1400" dirty="0">
              <a:solidFill>
                <a:schemeClr val="bg2">
                  <a:lumMod val="50000"/>
                </a:schemeClr>
              </a:solidFill>
            </a:endParaRPr>
          </a:p>
        </p:txBody>
      </p:sp>
      <p:sp>
        <p:nvSpPr>
          <p:cNvPr id="11" name="Content Placeholder 2">
            <a:extLst>
              <a:ext uri="{FF2B5EF4-FFF2-40B4-BE49-F238E27FC236}">
                <a16:creationId xmlns:a16="http://schemas.microsoft.com/office/drawing/2014/main" id="{6A8B0972-0222-4C7D-ADA0-DA026B30443C}"/>
              </a:ext>
            </a:extLst>
          </p:cNvPr>
          <p:cNvSpPr txBox="1">
            <a:spLocks/>
          </p:cNvSpPr>
          <p:nvPr/>
        </p:nvSpPr>
        <p:spPr>
          <a:xfrm>
            <a:off x="241380" y="818804"/>
            <a:ext cx="11709240" cy="5764875"/>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50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50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50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4pPr>
            <a:lvl5pPr marL="21145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9pPr>
          </a:lstStyle>
          <a:p>
            <a:pPr marL="0" indent="0">
              <a:buFont typeface="Wingdings 3" panose="05040102010807070707" pitchFamily="18" charset="2"/>
              <a:buNone/>
            </a:pPr>
            <a:endParaRPr lang="en-IE" dirty="0"/>
          </a:p>
          <a:p>
            <a:endParaRPr lang="en-IE" dirty="0"/>
          </a:p>
          <a:p>
            <a:endParaRPr lang="en-IE" dirty="0"/>
          </a:p>
        </p:txBody>
      </p:sp>
      <p:sp>
        <p:nvSpPr>
          <p:cNvPr id="49" name="Title 1">
            <a:extLst>
              <a:ext uri="{FF2B5EF4-FFF2-40B4-BE49-F238E27FC236}">
                <a16:creationId xmlns:a16="http://schemas.microsoft.com/office/drawing/2014/main" id="{4ECBFE89-FE00-4EF3-BF5F-7881631F3E0F}"/>
              </a:ext>
            </a:extLst>
          </p:cNvPr>
          <p:cNvSpPr txBox="1">
            <a:spLocks/>
          </p:cNvSpPr>
          <p:nvPr/>
        </p:nvSpPr>
        <p:spPr>
          <a:xfrm>
            <a:off x="7769192" y="26457"/>
            <a:ext cx="3479419" cy="15070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E" dirty="0"/>
              <a:t>Lessons Table</a:t>
            </a:r>
          </a:p>
        </p:txBody>
      </p:sp>
      <p:pic>
        <p:nvPicPr>
          <p:cNvPr id="20" name="Picture 19">
            <a:extLst>
              <a:ext uri="{FF2B5EF4-FFF2-40B4-BE49-F238E27FC236}">
                <a16:creationId xmlns:a16="http://schemas.microsoft.com/office/drawing/2014/main" id="{2CB6E7FD-13D8-42A0-90FC-CC9EF22EA18D}"/>
              </a:ext>
            </a:extLst>
          </p:cNvPr>
          <p:cNvPicPr>
            <a:picLocks noChangeAspect="1"/>
          </p:cNvPicPr>
          <p:nvPr/>
        </p:nvPicPr>
        <p:blipFill>
          <a:blip r:embed="rId3"/>
          <a:stretch>
            <a:fillRect/>
          </a:stretch>
        </p:blipFill>
        <p:spPr>
          <a:xfrm>
            <a:off x="7704094" y="4350874"/>
            <a:ext cx="3143848" cy="2232805"/>
          </a:xfrm>
          <a:prstGeom prst="rect">
            <a:avLst/>
          </a:prstGeom>
        </p:spPr>
      </p:pic>
    </p:spTree>
    <p:extLst>
      <p:ext uri="{BB962C8B-B14F-4D97-AF65-F5344CB8AC3E}">
        <p14:creationId xmlns:p14="http://schemas.microsoft.com/office/powerpoint/2010/main" val="3379454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Effect transition="in" filter="fade">
                                      <p:cBhvr>
                                        <p:cTn id="7" dur="500"/>
                                        <p:tgtEl>
                                          <p:spTgt spid="1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
                                            <p:txEl>
                                              <p:pRg st="2" end="2"/>
                                            </p:txEl>
                                          </p:spTgt>
                                        </p:tgtEl>
                                        <p:attrNameLst>
                                          <p:attrName>style.visibility</p:attrName>
                                        </p:attrNameLst>
                                      </p:cBhvr>
                                      <p:to>
                                        <p:strVal val="visible"/>
                                      </p:to>
                                    </p:set>
                                    <p:animEffect transition="in" filter="fade">
                                      <p:cBhvr>
                                        <p:cTn id="12" dur="500"/>
                                        <p:tgtEl>
                                          <p:spTgt spid="1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6">
                                            <p:txEl>
                                              <p:pRg st="4" end="4"/>
                                            </p:txEl>
                                          </p:spTgt>
                                        </p:tgtEl>
                                        <p:attrNameLst>
                                          <p:attrName>style.visibility</p:attrName>
                                        </p:attrNameLst>
                                      </p:cBhvr>
                                      <p:to>
                                        <p:strVal val="visible"/>
                                      </p:to>
                                    </p:set>
                                    <p:animEffect transition="in" filter="fade">
                                      <p:cBhvr>
                                        <p:cTn id="17" dur="500"/>
                                        <p:tgtEl>
                                          <p:spTgt spid="16">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110524E9-E361-435E-93CC-D891398D1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AD6F6937-3B5A-4391-9F37-58A571B36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080"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4A9734-339F-4AE7-98ED-261B643900BA}"/>
              </a:ext>
            </a:extLst>
          </p:cNvPr>
          <p:cNvSpPr>
            <a:spLocks noGrp="1"/>
          </p:cNvSpPr>
          <p:nvPr>
            <p:ph type="title"/>
          </p:nvPr>
        </p:nvSpPr>
        <p:spPr>
          <a:xfrm>
            <a:off x="657225" y="996624"/>
            <a:ext cx="3060931" cy="4879788"/>
          </a:xfrm>
        </p:spPr>
        <p:txBody>
          <a:bodyPr>
            <a:normAutofit/>
          </a:bodyPr>
          <a:lstStyle/>
          <a:p>
            <a:pPr algn="ctr"/>
            <a:r>
              <a:rPr lang="en-IE" sz="4400" dirty="0">
                <a:solidFill>
                  <a:srgbClr val="FFFFFF"/>
                </a:solidFill>
              </a:rPr>
              <a:t>SQL/PHP</a:t>
            </a:r>
          </a:p>
        </p:txBody>
      </p:sp>
      <p:sp>
        <p:nvSpPr>
          <p:cNvPr id="21" name="Rectangle 20">
            <a:extLst>
              <a:ext uri="{FF2B5EF4-FFF2-40B4-BE49-F238E27FC236}">
                <a16:creationId xmlns:a16="http://schemas.microsoft.com/office/drawing/2014/main" id="{C962AC3C-FEB4-4C6A-8CA6-D570CD009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1733" cy="6858000"/>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2">
            <a:extLst>
              <a:ext uri="{FF2B5EF4-FFF2-40B4-BE49-F238E27FC236}">
                <a16:creationId xmlns:a16="http://schemas.microsoft.com/office/drawing/2014/main" id="{973956E4-C5E5-4446-A569-3A5612D62112}"/>
              </a:ext>
            </a:extLst>
          </p:cNvPr>
          <p:cNvSpPr>
            <a:spLocks noGrp="1"/>
          </p:cNvSpPr>
          <p:nvPr>
            <p:ph idx="1"/>
          </p:nvPr>
        </p:nvSpPr>
        <p:spPr>
          <a:xfrm>
            <a:off x="4618657" y="29285"/>
            <a:ext cx="6727834" cy="4864751"/>
          </a:xfrm>
        </p:spPr>
        <p:txBody>
          <a:bodyPr anchor="ctr">
            <a:normAutofit/>
          </a:bodyPr>
          <a:lstStyle/>
          <a:p>
            <a:endParaRPr lang="en-IE" b="1" dirty="0"/>
          </a:p>
          <a:p>
            <a:r>
              <a:rPr lang="en-GB" b="1" dirty="0"/>
              <a:t>Within a day we had devised a basic concept for our database in excel and implemented it to begin testing.</a:t>
            </a:r>
          </a:p>
          <a:p>
            <a:r>
              <a:rPr lang="en-GB" b="1" dirty="0"/>
              <a:t>This was later refined using our commands document.</a:t>
            </a:r>
          </a:p>
          <a:p>
            <a:r>
              <a:rPr lang="en-GB" b="1" dirty="0"/>
              <a:t>The draft was a key component in our design as we began thinking of the forms we would need on the webpage.</a:t>
            </a:r>
          </a:p>
          <a:p>
            <a:endParaRPr lang="en-GB" b="1" dirty="0"/>
          </a:p>
          <a:p>
            <a:endParaRPr lang="en-IE" dirty="0"/>
          </a:p>
          <a:p>
            <a:endParaRPr lang="en-IE" dirty="0"/>
          </a:p>
        </p:txBody>
      </p:sp>
      <p:pic>
        <p:nvPicPr>
          <p:cNvPr id="4" name="Picture 3">
            <a:extLst>
              <a:ext uri="{FF2B5EF4-FFF2-40B4-BE49-F238E27FC236}">
                <a16:creationId xmlns:a16="http://schemas.microsoft.com/office/drawing/2014/main" id="{5CBF65E2-5945-440B-ADDB-798F35CB0181}"/>
              </a:ext>
            </a:extLst>
          </p:cNvPr>
          <p:cNvPicPr>
            <a:picLocks noChangeAspect="1"/>
          </p:cNvPicPr>
          <p:nvPr/>
        </p:nvPicPr>
        <p:blipFill>
          <a:blip r:embed="rId2"/>
          <a:stretch>
            <a:fillRect/>
          </a:stretch>
        </p:blipFill>
        <p:spPr>
          <a:xfrm>
            <a:off x="4184503" y="3453743"/>
            <a:ext cx="7896837" cy="293915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936520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5">
                                            <p:txEl>
                                              <p:pRg st="2" end="2"/>
                                            </p:txEl>
                                          </p:spTgt>
                                        </p:tgtEl>
                                        <p:attrNameLst>
                                          <p:attrName>style.visibility</p:attrName>
                                        </p:attrNameLst>
                                      </p:cBhvr>
                                      <p:to>
                                        <p:strVal val="visible"/>
                                      </p:to>
                                    </p:set>
                                    <p:animEffect transition="in" filter="fade">
                                      <p:cBhvr>
                                        <p:cTn id="18" dur="500"/>
                                        <p:tgtEl>
                                          <p:spTgt spid="5">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animEffect transition="in" filter="fade">
                                      <p:cBhvr>
                                        <p:cTn id="23"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162000"/>
                <a:satMod val="200000"/>
                <a:lumMod val="124000"/>
              </a:schemeClr>
            </a:gs>
            <a:gs pos="100000">
              <a:schemeClr val="bg2">
                <a:shade val="96000"/>
                <a:hueMod val="88000"/>
                <a:satMod val="220000"/>
                <a:lumMod val="82000"/>
              </a:schemeClr>
            </a:gs>
          </a:gsLst>
          <a:lin ang="6120000" scaled="1"/>
        </a:gradFill>
        <a:effectLst/>
      </p:bgPr>
    </p:bg>
    <p:spTree>
      <p:nvGrpSpPr>
        <p:cNvPr id="1" name=""/>
        <p:cNvGrpSpPr/>
        <p:nvPr/>
      </p:nvGrpSpPr>
      <p:grpSpPr>
        <a:xfrm>
          <a:off x="0" y="0"/>
          <a:ext cx="0" cy="0"/>
          <a:chOff x="0" y="0"/>
          <a:chExt cx="0" cy="0"/>
        </a:xfrm>
      </p:grpSpPr>
      <p:sp>
        <p:nvSpPr>
          <p:cNvPr id="39" name="Title 1">
            <a:extLst>
              <a:ext uri="{FF2B5EF4-FFF2-40B4-BE49-F238E27FC236}">
                <a16:creationId xmlns:a16="http://schemas.microsoft.com/office/drawing/2014/main" id="{2D0322B3-1223-4F24-A1DE-14E69B5F49FC}"/>
              </a:ext>
            </a:extLst>
          </p:cNvPr>
          <p:cNvSpPr txBox="1">
            <a:spLocks/>
          </p:cNvSpPr>
          <p:nvPr/>
        </p:nvSpPr>
        <p:spPr>
          <a:xfrm>
            <a:off x="0" y="-383822"/>
            <a:ext cx="8534400" cy="15070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E" dirty="0"/>
              <a:t>SQL DATABASE</a:t>
            </a:r>
          </a:p>
        </p:txBody>
      </p:sp>
      <p:pic>
        <p:nvPicPr>
          <p:cNvPr id="8" name="Picture 7">
            <a:extLst>
              <a:ext uri="{FF2B5EF4-FFF2-40B4-BE49-F238E27FC236}">
                <a16:creationId xmlns:a16="http://schemas.microsoft.com/office/drawing/2014/main" id="{EB6E9452-8D13-4658-B0A3-1ACED985D231}"/>
              </a:ext>
            </a:extLst>
          </p:cNvPr>
          <p:cNvPicPr>
            <a:picLocks noChangeAspect="1"/>
          </p:cNvPicPr>
          <p:nvPr/>
        </p:nvPicPr>
        <p:blipFill>
          <a:blip r:embed="rId2"/>
          <a:stretch>
            <a:fillRect/>
          </a:stretch>
        </p:blipFill>
        <p:spPr>
          <a:xfrm>
            <a:off x="680281" y="1142681"/>
            <a:ext cx="10831437" cy="4572638"/>
          </a:xfrm>
          <a:prstGeom prst="rect">
            <a:avLst/>
          </a:prstGeom>
        </p:spPr>
      </p:pic>
    </p:spTree>
    <p:extLst>
      <p:ext uri="{BB962C8B-B14F-4D97-AF65-F5344CB8AC3E}">
        <p14:creationId xmlns:p14="http://schemas.microsoft.com/office/powerpoint/2010/main" val="1357454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110524E9-E361-435E-93CC-D891398D1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AD6F6937-3B5A-4391-9F37-58A571B36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080"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4A9734-339F-4AE7-98ED-261B643900BA}"/>
              </a:ext>
            </a:extLst>
          </p:cNvPr>
          <p:cNvSpPr>
            <a:spLocks noGrp="1"/>
          </p:cNvSpPr>
          <p:nvPr>
            <p:ph type="title"/>
          </p:nvPr>
        </p:nvSpPr>
        <p:spPr>
          <a:xfrm>
            <a:off x="657225" y="996624"/>
            <a:ext cx="3060931" cy="4879788"/>
          </a:xfrm>
        </p:spPr>
        <p:txBody>
          <a:bodyPr>
            <a:normAutofit/>
          </a:bodyPr>
          <a:lstStyle/>
          <a:p>
            <a:pPr algn="ctr"/>
            <a:r>
              <a:rPr lang="en-IE" sz="4400" dirty="0">
                <a:solidFill>
                  <a:srgbClr val="FFFFFF"/>
                </a:solidFill>
              </a:rPr>
              <a:t>SQL/PHP</a:t>
            </a:r>
          </a:p>
        </p:txBody>
      </p:sp>
      <p:sp>
        <p:nvSpPr>
          <p:cNvPr id="21" name="Rectangle 20">
            <a:extLst>
              <a:ext uri="{FF2B5EF4-FFF2-40B4-BE49-F238E27FC236}">
                <a16:creationId xmlns:a16="http://schemas.microsoft.com/office/drawing/2014/main" id="{C962AC3C-FEB4-4C6A-8CA6-D570CD009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1733" cy="6858000"/>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2">
            <a:extLst>
              <a:ext uri="{FF2B5EF4-FFF2-40B4-BE49-F238E27FC236}">
                <a16:creationId xmlns:a16="http://schemas.microsoft.com/office/drawing/2014/main" id="{973956E4-C5E5-4446-A569-3A5612D62112}"/>
              </a:ext>
            </a:extLst>
          </p:cNvPr>
          <p:cNvSpPr>
            <a:spLocks noGrp="1"/>
          </p:cNvSpPr>
          <p:nvPr>
            <p:ph idx="1"/>
          </p:nvPr>
        </p:nvSpPr>
        <p:spPr>
          <a:xfrm>
            <a:off x="4806941" y="0"/>
            <a:ext cx="6727834" cy="6660859"/>
          </a:xfrm>
        </p:spPr>
        <p:txBody>
          <a:bodyPr anchor="ctr">
            <a:normAutofit/>
          </a:bodyPr>
          <a:lstStyle/>
          <a:p>
            <a:pPr marL="0" indent="0">
              <a:buNone/>
            </a:pPr>
            <a:r>
              <a:rPr lang="en-IE" b="1" dirty="0"/>
              <a:t>Connecting the database to the website through PHP happened naturally enough starting with the simplest form for register users.</a:t>
            </a:r>
          </a:p>
          <a:p>
            <a:pPr marL="0" indent="0">
              <a:buNone/>
            </a:pPr>
            <a:endParaRPr lang="en-IE" dirty="0"/>
          </a:p>
          <a:p>
            <a:pPr marL="0" indent="0">
              <a:buNone/>
            </a:pPr>
            <a:endParaRPr lang="en-IE" dirty="0"/>
          </a:p>
          <a:p>
            <a:pPr marL="0" indent="0">
              <a:buNone/>
            </a:pPr>
            <a:endParaRPr lang="en-IE" dirty="0"/>
          </a:p>
          <a:p>
            <a:pPr marL="0" indent="0">
              <a:buNone/>
            </a:pPr>
            <a:endParaRPr lang="en-IE" dirty="0"/>
          </a:p>
          <a:p>
            <a:pPr marL="0" indent="0">
              <a:buNone/>
            </a:pPr>
            <a:endParaRPr lang="en-IE" dirty="0"/>
          </a:p>
          <a:p>
            <a:pPr marL="0" indent="0">
              <a:buNone/>
            </a:pPr>
            <a:r>
              <a:rPr lang="en-IE" b="1" dirty="0"/>
              <a:t>This was the beginning of a very enjoyable relationship with PHP.</a:t>
            </a:r>
          </a:p>
          <a:p>
            <a:pPr marL="0" indent="0">
              <a:buNone/>
            </a:pPr>
            <a:endParaRPr lang="en-IE" dirty="0"/>
          </a:p>
          <a:p>
            <a:pPr marL="0" indent="0">
              <a:buNone/>
            </a:pPr>
            <a:endParaRPr lang="en-IE" dirty="0"/>
          </a:p>
          <a:p>
            <a:endParaRPr lang="en-IE" dirty="0"/>
          </a:p>
        </p:txBody>
      </p:sp>
      <p:pic>
        <p:nvPicPr>
          <p:cNvPr id="4" name="Picture 3">
            <a:extLst>
              <a:ext uri="{FF2B5EF4-FFF2-40B4-BE49-F238E27FC236}">
                <a16:creationId xmlns:a16="http://schemas.microsoft.com/office/drawing/2014/main" id="{862146D2-5F48-450A-B2C4-6855CB89FF0B}"/>
              </a:ext>
            </a:extLst>
          </p:cNvPr>
          <p:cNvPicPr>
            <a:picLocks noChangeAspect="1"/>
          </p:cNvPicPr>
          <p:nvPr/>
        </p:nvPicPr>
        <p:blipFill>
          <a:blip r:embed="rId2"/>
          <a:stretch>
            <a:fillRect/>
          </a:stretch>
        </p:blipFill>
        <p:spPr>
          <a:xfrm>
            <a:off x="4806941" y="2168659"/>
            <a:ext cx="6443388" cy="1761455"/>
          </a:xfrm>
          <a:prstGeom prst="snip2DiagRect">
            <a:avLst/>
          </a:prstGeom>
          <a:solidFill>
            <a:srgbClr val="FFFFFF">
              <a:shade val="85000"/>
            </a:srgbClr>
          </a:solidFill>
          <a:ln w="88900" cap="sq">
            <a:no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922831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5">
                                            <p:txEl>
                                              <p:pRg st="6" end="6"/>
                                            </p:txEl>
                                          </p:spTgt>
                                        </p:tgtEl>
                                        <p:attrNameLst>
                                          <p:attrName>style.visibility</p:attrName>
                                        </p:attrNameLst>
                                      </p:cBhvr>
                                      <p:to>
                                        <p:strVal val="visible"/>
                                      </p:to>
                                    </p:set>
                                    <p:animEffect transition="in" filter="fade">
                                      <p:cBhvr>
                                        <p:cTn id="18"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110524E9-E361-435E-93CC-D891398D1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AD6F6937-3B5A-4391-9F37-58A571B36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080"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4A9734-339F-4AE7-98ED-261B643900BA}"/>
              </a:ext>
            </a:extLst>
          </p:cNvPr>
          <p:cNvSpPr>
            <a:spLocks noGrp="1"/>
          </p:cNvSpPr>
          <p:nvPr>
            <p:ph type="title"/>
          </p:nvPr>
        </p:nvSpPr>
        <p:spPr>
          <a:xfrm>
            <a:off x="657225" y="996624"/>
            <a:ext cx="3060931" cy="4879788"/>
          </a:xfrm>
        </p:spPr>
        <p:txBody>
          <a:bodyPr>
            <a:normAutofit/>
          </a:bodyPr>
          <a:lstStyle/>
          <a:p>
            <a:pPr algn="ctr"/>
            <a:r>
              <a:rPr lang="en-IE" sz="4400" dirty="0">
                <a:solidFill>
                  <a:srgbClr val="FFFFFF"/>
                </a:solidFill>
              </a:rPr>
              <a:t>SQL/PHP</a:t>
            </a:r>
          </a:p>
        </p:txBody>
      </p:sp>
      <p:sp>
        <p:nvSpPr>
          <p:cNvPr id="21" name="Rectangle 20">
            <a:extLst>
              <a:ext uri="{FF2B5EF4-FFF2-40B4-BE49-F238E27FC236}">
                <a16:creationId xmlns:a16="http://schemas.microsoft.com/office/drawing/2014/main" id="{C962AC3C-FEB4-4C6A-8CA6-D570CD009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1733" cy="6858000"/>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7">
            <a:extLst>
              <a:ext uri="{FF2B5EF4-FFF2-40B4-BE49-F238E27FC236}">
                <a16:creationId xmlns:a16="http://schemas.microsoft.com/office/drawing/2014/main" id="{3179EB05-3023-4939-A79B-7A509B87397D}"/>
              </a:ext>
            </a:extLst>
          </p:cNvPr>
          <p:cNvPicPr>
            <a:picLocks noGrp="1" noChangeAspect="1"/>
          </p:cNvPicPr>
          <p:nvPr>
            <p:ph idx="1"/>
          </p:nvPr>
        </p:nvPicPr>
        <p:blipFill>
          <a:blip r:embed="rId2"/>
          <a:stretch>
            <a:fillRect/>
          </a:stretch>
        </p:blipFill>
        <p:spPr>
          <a:xfrm>
            <a:off x="4094484" y="467686"/>
            <a:ext cx="8076875" cy="5922628"/>
          </a:xfrm>
        </p:spPr>
      </p:pic>
    </p:spTree>
    <p:extLst>
      <p:ext uri="{BB962C8B-B14F-4D97-AF65-F5344CB8AC3E}">
        <p14:creationId xmlns:p14="http://schemas.microsoft.com/office/powerpoint/2010/main" val="4030470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110524E9-E361-435E-93CC-D891398D1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AD6F6937-3B5A-4391-9F37-58A571B36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080"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4A9734-339F-4AE7-98ED-261B643900BA}"/>
              </a:ext>
            </a:extLst>
          </p:cNvPr>
          <p:cNvSpPr>
            <a:spLocks noGrp="1"/>
          </p:cNvSpPr>
          <p:nvPr>
            <p:ph type="title"/>
          </p:nvPr>
        </p:nvSpPr>
        <p:spPr>
          <a:xfrm>
            <a:off x="657225" y="996624"/>
            <a:ext cx="3060931" cy="4879788"/>
          </a:xfrm>
        </p:spPr>
        <p:txBody>
          <a:bodyPr>
            <a:normAutofit/>
          </a:bodyPr>
          <a:lstStyle/>
          <a:p>
            <a:pPr algn="ctr"/>
            <a:r>
              <a:rPr lang="en-IE" sz="4400" dirty="0">
                <a:solidFill>
                  <a:srgbClr val="FFFFFF"/>
                </a:solidFill>
              </a:rPr>
              <a:t>SQL/PHP</a:t>
            </a:r>
          </a:p>
        </p:txBody>
      </p:sp>
      <p:sp>
        <p:nvSpPr>
          <p:cNvPr id="21" name="Rectangle 20">
            <a:extLst>
              <a:ext uri="{FF2B5EF4-FFF2-40B4-BE49-F238E27FC236}">
                <a16:creationId xmlns:a16="http://schemas.microsoft.com/office/drawing/2014/main" id="{C962AC3C-FEB4-4C6A-8CA6-D570CD009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1733" cy="6858000"/>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84ECCD04-DF46-4D56-9F4F-10398F5ED522}"/>
              </a:ext>
            </a:extLst>
          </p:cNvPr>
          <p:cNvSpPr>
            <a:spLocks noGrp="1"/>
          </p:cNvSpPr>
          <p:nvPr>
            <p:ph idx="1"/>
          </p:nvPr>
        </p:nvSpPr>
        <p:spPr>
          <a:xfrm>
            <a:off x="4152550" y="411061"/>
            <a:ext cx="7726261" cy="5947793"/>
          </a:xfrm>
        </p:spPr>
        <p:txBody>
          <a:bodyPr>
            <a:normAutofit fontScale="77500" lnSpcReduction="20000"/>
          </a:bodyPr>
          <a:lstStyle/>
          <a:p>
            <a:r>
              <a:rPr lang="en-IE" dirty="0"/>
              <a:t>Significant challenges included the programmer registration where the dynamically filled checkboxes get sent to the form with null values if not selected. </a:t>
            </a:r>
          </a:p>
          <a:p>
            <a:r>
              <a:rPr lang="en-IE" dirty="0"/>
              <a:t>Key points here are that we may not know how many languages there are total (unless hardcoded) and we do not know how many will be selected by the programmer. </a:t>
            </a:r>
          </a:p>
          <a:p>
            <a:r>
              <a:rPr lang="en-IE" dirty="0"/>
              <a:t>To overcome this, we use a variable to keep track of how many languages enter the checkboxes</a:t>
            </a:r>
            <a:r>
              <a:rPr lang="en-IE"/>
              <a:t>. </a:t>
            </a:r>
          </a:p>
          <a:p>
            <a:r>
              <a:rPr lang="en-IE"/>
              <a:t>We </a:t>
            </a:r>
            <a:r>
              <a:rPr lang="en-IE" dirty="0"/>
              <a:t>also use this to take their ID values also. </a:t>
            </a:r>
          </a:p>
          <a:p>
            <a:r>
              <a:rPr lang="en-IE" dirty="0"/>
              <a:t>When the form is submitted, we use a for loop to filter out null values from the post array and carry the selected languages’ IDs into a separate array for processing later. </a:t>
            </a:r>
          </a:p>
          <a:p>
            <a:r>
              <a:rPr lang="en-IE" dirty="0"/>
              <a:t>We then register the programmer using the inputted email and name and retrieve the new ID for the programmer. </a:t>
            </a:r>
          </a:p>
          <a:p>
            <a:r>
              <a:rPr lang="en-IE" dirty="0"/>
              <a:t>Then we are able to build the skillset array. We use a for loop to input the </a:t>
            </a:r>
            <a:r>
              <a:rPr lang="en-IE" dirty="0" err="1"/>
              <a:t>programmerID</a:t>
            </a:r>
            <a:r>
              <a:rPr lang="en-IE" dirty="0"/>
              <a:t> and the unique </a:t>
            </a:r>
            <a:r>
              <a:rPr lang="en-IE" dirty="0" err="1"/>
              <a:t>languageID</a:t>
            </a:r>
            <a:r>
              <a:rPr lang="en-IE" dirty="0"/>
              <a:t> for each language selected and add it to the new data array.</a:t>
            </a:r>
          </a:p>
          <a:p>
            <a:r>
              <a:rPr lang="en-IE" dirty="0"/>
              <a:t> All the programmer skillset information is now in this array occupying separate elements. </a:t>
            </a:r>
          </a:p>
          <a:p>
            <a:r>
              <a:rPr lang="en-IE" dirty="0"/>
              <a:t>To minimise slow down caused by repetitive database access and putting an insert command with a loop we use the .implode command to issue the contents of the array as a single entry so we can enter all values in one SQL query. </a:t>
            </a:r>
            <a:endParaRPr lang="en-GB" dirty="0"/>
          </a:p>
          <a:p>
            <a:endParaRPr lang="en-GB" dirty="0"/>
          </a:p>
        </p:txBody>
      </p:sp>
    </p:spTree>
    <p:extLst>
      <p:ext uri="{BB962C8B-B14F-4D97-AF65-F5344CB8AC3E}">
        <p14:creationId xmlns:p14="http://schemas.microsoft.com/office/powerpoint/2010/main" val="1498517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110524E9-E361-435E-93CC-D891398D1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AD6F6937-3B5A-4391-9F37-58A571B36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080"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4A9734-339F-4AE7-98ED-261B643900BA}"/>
              </a:ext>
            </a:extLst>
          </p:cNvPr>
          <p:cNvSpPr>
            <a:spLocks noGrp="1"/>
          </p:cNvSpPr>
          <p:nvPr>
            <p:ph type="title"/>
          </p:nvPr>
        </p:nvSpPr>
        <p:spPr>
          <a:xfrm>
            <a:off x="657225" y="996624"/>
            <a:ext cx="3060931" cy="4879788"/>
          </a:xfrm>
        </p:spPr>
        <p:txBody>
          <a:bodyPr>
            <a:normAutofit/>
          </a:bodyPr>
          <a:lstStyle/>
          <a:p>
            <a:pPr algn="ctr"/>
            <a:r>
              <a:rPr lang="en-IE" sz="4400" dirty="0">
                <a:solidFill>
                  <a:srgbClr val="FFFFFF"/>
                </a:solidFill>
              </a:rPr>
              <a:t>SQL/PHP</a:t>
            </a:r>
          </a:p>
        </p:txBody>
      </p:sp>
      <p:sp>
        <p:nvSpPr>
          <p:cNvPr id="21" name="Rectangle 20">
            <a:extLst>
              <a:ext uri="{FF2B5EF4-FFF2-40B4-BE49-F238E27FC236}">
                <a16:creationId xmlns:a16="http://schemas.microsoft.com/office/drawing/2014/main" id="{C962AC3C-FEB4-4C6A-8CA6-D570CD009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1733" cy="6858000"/>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a:extLst>
              <a:ext uri="{FF2B5EF4-FFF2-40B4-BE49-F238E27FC236}">
                <a16:creationId xmlns:a16="http://schemas.microsoft.com/office/drawing/2014/main" id="{01EF933C-50CB-4822-AB38-1DA8B6E8A530}"/>
              </a:ext>
            </a:extLst>
          </p:cNvPr>
          <p:cNvPicPr>
            <a:picLocks noGrp="1" noChangeAspect="1"/>
          </p:cNvPicPr>
          <p:nvPr>
            <p:ph idx="1"/>
          </p:nvPr>
        </p:nvPicPr>
        <p:blipFill>
          <a:blip r:embed="rId2"/>
          <a:stretch>
            <a:fillRect/>
          </a:stretch>
        </p:blipFill>
        <p:spPr>
          <a:xfrm>
            <a:off x="5620624" y="115684"/>
            <a:ext cx="5690941" cy="6626632"/>
          </a:xfrm>
        </p:spPr>
      </p:pic>
      <p:sp>
        <p:nvSpPr>
          <p:cNvPr id="7" name="Rectangle 6">
            <a:extLst>
              <a:ext uri="{FF2B5EF4-FFF2-40B4-BE49-F238E27FC236}">
                <a16:creationId xmlns:a16="http://schemas.microsoft.com/office/drawing/2014/main" id="{72EA4944-48E3-489F-ABEA-0C7FC81AAB29}"/>
              </a:ext>
            </a:extLst>
          </p:cNvPr>
          <p:cNvSpPr/>
          <p:nvPr/>
        </p:nvSpPr>
        <p:spPr>
          <a:xfrm>
            <a:off x="5704514" y="115684"/>
            <a:ext cx="4387442" cy="217451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a:extLst>
              <a:ext uri="{FF2B5EF4-FFF2-40B4-BE49-F238E27FC236}">
                <a16:creationId xmlns:a16="http://schemas.microsoft.com/office/drawing/2014/main" id="{768751CC-557A-40AA-B1DA-6231EDF707C7}"/>
              </a:ext>
            </a:extLst>
          </p:cNvPr>
          <p:cNvSpPr/>
          <p:nvPr/>
        </p:nvSpPr>
        <p:spPr>
          <a:xfrm>
            <a:off x="5704514" y="3498209"/>
            <a:ext cx="4387442" cy="157713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a:extLst>
              <a:ext uri="{FF2B5EF4-FFF2-40B4-BE49-F238E27FC236}">
                <a16:creationId xmlns:a16="http://schemas.microsoft.com/office/drawing/2014/main" id="{978A0AC7-8AE8-412C-8F64-FF296051FB81}"/>
              </a:ext>
            </a:extLst>
          </p:cNvPr>
          <p:cNvSpPr/>
          <p:nvPr/>
        </p:nvSpPr>
        <p:spPr>
          <a:xfrm>
            <a:off x="5704513" y="5149806"/>
            <a:ext cx="5125673" cy="157713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69955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162000"/>
                <a:satMod val="200000"/>
                <a:lumMod val="124000"/>
              </a:schemeClr>
            </a:gs>
            <a:gs pos="100000">
              <a:schemeClr val="bg2">
                <a:shade val="96000"/>
                <a:hueMod val="88000"/>
                <a:satMod val="220000"/>
                <a:lumMod val="82000"/>
              </a:schemeClr>
            </a:gs>
          </a:gsLst>
          <a:lin ang="6120000" scaled="1"/>
        </a:gradFill>
        <a:effectLst/>
      </p:bgPr>
    </p:bg>
    <p:spTree>
      <p:nvGrpSpPr>
        <p:cNvPr id="1" name=""/>
        <p:cNvGrpSpPr/>
        <p:nvPr/>
      </p:nvGrpSpPr>
      <p:grpSpPr>
        <a:xfrm>
          <a:off x="0" y="0"/>
          <a:ext cx="0" cy="0"/>
          <a:chOff x="0" y="0"/>
          <a:chExt cx="0" cy="0"/>
        </a:xfrm>
      </p:grpSpPr>
      <p:sp>
        <p:nvSpPr>
          <p:cNvPr id="39" name="Title 1">
            <a:extLst>
              <a:ext uri="{FF2B5EF4-FFF2-40B4-BE49-F238E27FC236}">
                <a16:creationId xmlns:a16="http://schemas.microsoft.com/office/drawing/2014/main" id="{2D0322B3-1223-4F24-A1DE-14E69B5F49FC}"/>
              </a:ext>
            </a:extLst>
          </p:cNvPr>
          <p:cNvSpPr txBox="1">
            <a:spLocks/>
          </p:cNvSpPr>
          <p:nvPr/>
        </p:nvSpPr>
        <p:spPr>
          <a:xfrm>
            <a:off x="0" y="-383822"/>
            <a:ext cx="8534400" cy="15070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E" dirty="0"/>
              <a:t>SQL DATABASE</a:t>
            </a:r>
          </a:p>
        </p:txBody>
      </p:sp>
      <p:pic>
        <p:nvPicPr>
          <p:cNvPr id="3" name="Picture 2">
            <a:extLst>
              <a:ext uri="{FF2B5EF4-FFF2-40B4-BE49-F238E27FC236}">
                <a16:creationId xmlns:a16="http://schemas.microsoft.com/office/drawing/2014/main" id="{68F7B4A5-0FF9-4077-8BDA-69210BD2873A}"/>
              </a:ext>
            </a:extLst>
          </p:cNvPr>
          <p:cNvPicPr>
            <a:picLocks noChangeAspect="1"/>
          </p:cNvPicPr>
          <p:nvPr/>
        </p:nvPicPr>
        <p:blipFill>
          <a:blip r:embed="rId2"/>
          <a:stretch>
            <a:fillRect/>
          </a:stretch>
        </p:blipFill>
        <p:spPr>
          <a:xfrm>
            <a:off x="482550" y="797220"/>
            <a:ext cx="11226899" cy="5263559"/>
          </a:xfrm>
          <a:prstGeom prst="rect">
            <a:avLst/>
          </a:prstGeom>
        </p:spPr>
      </p:pic>
    </p:spTree>
    <p:extLst>
      <p:ext uri="{BB962C8B-B14F-4D97-AF65-F5344CB8AC3E}">
        <p14:creationId xmlns:p14="http://schemas.microsoft.com/office/powerpoint/2010/main" val="4218372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110524E9-E361-435E-93CC-D891398D1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AD6F6937-3B5A-4391-9F37-58A571B36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080"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4A9734-339F-4AE7-98ED-261B643900BA}"/>
              </a:ext>
            </a:extLst>
          </p:cNvPr>
          <p:cNvSpPr>
            <a:spLocks noGrp="1"/>
          </p:cNvSpPr>
          <p:nvPr>
            <p:ph type="title"/>
          </p:nvPr>
        </p:nvSpPr>
        <p:spPr>
          <a:xfrm>
            <a:off x="657225" y="996624"/>
            <a:ext cx="3060931" cy="4879788"/>
          </a:xfrm>
        </p:spPr>
        <p:txBody>
          <a:bodyPr>
            <a:normAutofit/>
          </a:bodyPr>
          <a:lstStyle/>
          <a:p>
            <a:pPr algn="ctr"/>
            <a:r>
              <a:rPr lang="en-IE" sz="4400" dirty="0">
                <a:solidFill>
                  <a:srgbClr val="FFFFFF"/>
                </a:solidFill>
              </a:rPr>
              <a:t>SQL/PHP</a:t>
            </a:r>
          </a:p>
        </p:txBody>
      </p:sp>
      <p:sp>
        <p:nvSpPr>
          <p:cNvPr id="21" name="Rectangle 20">
            <a:extLst>
              <a:ext uri="{FF2B5EF4-FFF2-40B4-BE49-F238E27FC236}">
                <a16:creationId xmlns:a16="http://schemas.microsoft.com/office/drawing/2014/main" id="{C962AC3C-FEB4-4C6A-8CA6-D570CD009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1733" cy="6858000"/>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2">
            <a:extLst>
              <a:ext uri="{FF2B5EF4-FFF2-40B4-BE49-F238E27FC236}">
                <a16:creationId xmlns:a16="http://schemas.microsoft.com/office/drawing/2014/main" id="{973956E4-C5E5-4446-A569-3A5612D62112}"/>
              </a:ext>
            </a:extLst>
          </p:cNvPr>
          <p:cNvSpPr>
            <a:spLocks noGrp="1"/>
          </p:cNvSpPr>
          <p:nvPr>
            <p:ph idx="1"/>
          </p:nvPr>
        </p:nvSpPr>
        <p:spPr>
          <a:xfrm>
            <a:off x="4806941" y="0"/>
            <a:ext cx="6727834" cy="6660859"/>
          </a:xfrm>
        </p:spPr>
        <p:txBody>
          <a:bodyPr anchor="ctr">
            <a:normAutofit/>
          </a:bodyPr>
          <a:lstStyle/>
          <a:p>
            <a:pPr marL="0" indent="0">
              <a:buNone/>
            </a:pPr>
            <a:r>
              <a:rPr lang="en-IE" b="1" dirty="0"/>
              <a:t>We dynamically pulled values from the database to select the language skillset and desired language and programmer in </a:t>
            </a:r>
            <a:r>
              <a:rPr lang="en-IE" b="1" dirty="0" err="1"/>
              <a:t>form.php</a:t>
            </a:r>
            <a:r>
              <a:rPr lang="en-IE" b="1" dirty="0"/>
              <a:t> and </a:t>
            </a:r>
            <a:r>
              <a:rPr lang="en-IE" b="1" dirty="0" err="1"/>
              <a:t>lessons.php</a:t>
            </a:r>
            <a:r>
              <a:rPr lang="en-IE" b="1" dirty="0"/>
              <a:t> respectively.</a:t>
            </a:r>
          </a:p>
          <a:p>
            <a:pPr marL="0" indent="0">
              <a:buNone/>
            </a:pPr>
            <a:endParaRPr lang="en-IE" b="1" dirty="0"/>
          </a:p>
          <a:p>
            <a:pPr marL="0" indent="0">
              <a:buNone/>
            </a:pPr>
            <a:r>
              <a:rPr lang="en-IE" b="1" dirty="0"/>
              <a:t>We looked at keeping code compact and efficient, doing most verification in the HTML forms with a few email verifications in the </a:t>
            </a:r>
            <a:r>
              <a:rPr lang="en-IE" b="1" dirty="0" err="1"/>
              <a:t>lessons.php</a:t>
            </a:r>
            <a:r>
              <a:rPr lang="en-IE" b="1" dirty="0"/>
              <a:t> webpage.</a:t>
            </a:r>
          </a:p>
          <a:p>
            <a:pPr marL="0" indent="0">
              <a:buNone/>
            </a:pPr>
            <a:endParaRPr lang="en-IE" b="1" dirty="0"/>
          </a:p>
          <a:p>
            <a:pPr marL="0" indent="0">
              <a:buNone/>
            </a:pPr>
            <a:r>
              <a:rPr lang="en-IE" b="1" dirty="0"/>
              <a:t>To make all desired output more user friendly we had to fetch most values, names and emails using the primary key systems in each of the corresponding tables. This is most evident in view lessons.</a:t>
            </a:r>
          </a:p>
          <a:p>
            <a:pPr marL="0" indent="0">
              <a:buNone/>
            </a:pPr>
            <a:endParaRPr lang="en-IE" dirty="0"/>
          </a:p>
        </p:txBody>
      </p:sp>
    </p:spTree>
    <p:extLst>
      <p:ext uri="{BB962C8B-B14F-4D97-AF65-F5344CB8AC3E}">
        <p14:creationId xmlns:p14="http://schemas.microsoft.com/office/powerpoint/2010/main" val="3490177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fade">
                                      <p:cBhvr>
                                        <p:cTn id="1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110524E9-E361-435E-93CC-D891398D1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D6F6937-3B5A-4391-9F37-58A571B36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080"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5D1990-8301-4395-BF30-4A5FF91AEF41}"/>
              </a:ext>
            </a:extLst>
          </p:cNvPr>
          <p:cNvSpPr>
            <a:spLocks noGrp="1"/>
          </p:cNvSpPr>
          <p:nvPr>
            <p:ph type="title"/>
          </p:nvPr>
        </p:nvSpPr>
        <p:spPr>
          <a:xfrm>
            <a:off x="657225" y="996624"/>
            <a:ext cx="3060931" cy="4879788"/>
          </a:xfrm>
        </p:spPr>
        <p:txBody>
          <a:bodyPr>
            <a:normAutofit/>
          </a:bodyPr>
          <a:lstStyle/>
          <a:p>
            <a:pPr algn="ctr"/>
            <a:r>
              <a:rPr lang="en-IE" sz="4400" dirty="0">
                <a:solidFill>
                  <a:srgbClr val="FFFFFF"/>
                </a:solidFill>
              </a:rPr>
              <a:t>Programming Pal</a:t>
            </a:r>
          </a:p>
        </p:txBody>
      </p:sp>
      <p:sp>
        <p:nvSpPr>
          <p:cNvPr id="19" name="Rectangle 18">
            <a:extLst>
              <a:ext uri="{FF2B5EF4-FFF2-40B4-BE49-F238E27FC236}">
                <a16:creationId xmlns:a16="http://schemas.microsoft.com/office/drawing/2014/main" id="{C962AC3C-FEB4-4C6A-8CA6-D570CD009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1733" cy="6858000"/>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9BDEA1E-C2BE-4BDE-A4B1-05717A649EB3}"/>
              </a:ext>
            </a:extLst>
          </p:cNvPr>
          <p:cNvSpPr>
            <a:spLocks noGrp="1"/>
          </p:cNvSpPr>
          <p:nvPr>
            <p:ph idx="1"/>
          </p:nvPr>
        </p:nvSpPr>
        <p:spPr>
          <a:xfrm>
            <a:off x="4702547" y="996625"/>
            <a:ext cx="6727834" cy="4864751"/>
          </a:xfrm>
        </p:spPr>
        <p:txBody>
          <a:bodyPr anchor="ctr">
            <a:normAutofit lnSpcReduction="10000"/>
          </a:bodyPr>
          <a:lstStyle/>
          <a:p>
            <a:endParaRPr lang="en-IE" dirty="0"/>
          </a:p>
          <a:p>
            <a:r>
              <a:rPr lang="en-IE" b="1" dirty="0"/>
              <a:t>We chose the concept of a programming pal hire/teaching system as the fundamental base for our company. </a:t>
            </a:r>
          </a:p>
          <a:p>
            <a:endParaRPr lang="en-IE" b="1" dirty="0"/>
          </a:p>
          <a:p>
            <a:r>
              <a:rPr lang="en-IE" b="1" dirty="0"/>
              <a:t>If this was a real company, it would be a very useful service to struggling computer science students. </a:t>
            </a:r>
          </a:p>
          <a:p>
            <a:endParaRPr lang="en-IE" b="1" dirty="0"/>
          </a:p>
          <a:p>
            <a:r>
              <a:rPr lang="en-IE" b="1" dirty="0"/>
              <a:t>The company would provide services that allow you to hire a programmer in a particular language at a set rate to design an application or hire a programmer to assist in the teaching and learning of new skills in a chosen programming language or from scratch.</a:t>
            </a:r>
          </a:p>
          <a:p>
            <a:endParaRPr lang="en-IE" dirty="0"/>
          </a:p>
          <a:p>
            <a:endParaRPr lang="en-IE" dirty="0"/>
          </a:p>
        </p:txBody>
      </p:sp>
    </p:spTree>
    <p:extLst>
      <p:ext uri="{BB962C8B-B14F-4D97-AF65-F5344CB8AC3E}">
        <p14:creationId xmlns:p14="http://schemas.microsoft.com/office/powerpoint/2010/main" val="1047525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162000"/>
                <a:satMod val="200000"/>
                <a:lumMod val="124000"/>
              </a:schemeClr>
            </a:gs>
            <a:gs pos="100000">
              <a:schemeClr val="bg2">
                <a:shade val="96000"/>
                <a:hueMod val="88000"/>
                <a:satMod val="220000"/>
                <a:lumMod val="82000"/>
              </a:schemeClr>
            </a:gs>
          </a:gsLst>
          <a:lin ang="6120000" scaled="1"/>
        </a:gradFill>
        <a:effectLst/>
      </p:bgPr>
    </p:bg>
    <p:spTree>
      <p:nvGrpSpPr>
        <p:cNvPr id="1" name=""/>
        <p:cNvGrpSpPr/>
        <p:nvPr/>
      </p:nvGrpSpPr>
      <p:grpSpPr>
        <a:xfrm>
          <a:off x="0" y="0"/>
          <a:ext cx="0" cy="0"/>
          <a:chOff x="0" y="0"/>
          <a:chExt cx="0" cy="0"/>
        </a:xfrm>
      </p:grpSpPr>
      <p:sp>
        <p:nvSpPr>
          <p:cNvPr id="39" name="Title 1">
            <a:extLst>
              <a:ext uri="{FF2B5EF4-FFF2-40B4-BE49-F238E27FC236}">
                <a16:creationId xmlns:a16="http://schemas.microsoft.com/office/drawing/2014/main" id="{2D0322B3-1223-4F24-A1DE-14E69B5F49FC}"/>
              </a:ext>
            </a:extLst>
          </p:cNvPr>
          <p:cNvSpPr txBox="1">
            <a:spLocks/>
          </p:cNvSpPr>
          <p:nvPr/>
        </p:nvSpPr>
        <p:spPr>
          <a:xfrm>
            <a:off x="0" y="-383822"/>
            <a:ext cx="8534400" cy="15070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E" dirty="0"/>
              <a:t>SQL DATABASE</a:t>
            </a:r>
          </a:p>
        </p:txBody>
      </p:sp>
      <p:pic>
        <p:nvPicPr>
          <p:cNvPr id="9" name="Picture 8">
            <a:extLst>
              <a:ext uri="{FF2B5EF4-FFF2-40B4-BE49-F238E27FC236}">
                <a16:creationId xmlns:a16="http://schemas.microsoft.com/office/drawing/2014/main" id="{1F94DADA-BB50-4896-B4CA-202BF0919A54}"/>
              </a:ext>
            </a:extLst>
          </p:cNvPr>
          <p:cNvPicPr>
            <a:picLocks noChangeAspect="1"/>
          </p:cNvPicPr>
          <p:nvPr/>
        </p:nvPicPr>
        <p:blipFill>
          <a:blip r:embed="rId2"/>
          <a:stretch>
            <a:fillRect/>
          </a:stretch>
        </p:blipFill>
        <p:spPr>
          <a:xfrm>
            <a:off x="6631876" y="1367155"/>
            <a:ext cx="4792397" cy="4123690"/>
          </a:xfrm>
          <a:prstGeom prst="rect">
            <a:avLst/>
          </a:prstGeom>
        </p:spPr>
      </p:pic>
      <p:sp>
        <p:nvSpPr>
          <p:cNvPr id="13" name="Arrow: Right 12">
            <a:extLst>
              <a:ext uri="{FF2B5EF4-FFF2-40B4-BE49-F238E27FC236}">
                <a16:creationId xmlns:a16="http://schemas.microsoft.com/office/drawing/2014/main" id="{619D982A-7AC5-4E71-AFC4-34065FF6E677}"/>
              </a:ext>
            </a:extLst>
          </p:cNvPr>
          <p:cNvSpPr/>
          <p:nvPr/>
        </p:nvSpPr>
        <p:spPr>
          <a:xfrm>
            <a:off x="4890781" y="3089246"/>
            <a:ext cx="1741095" cy="679508"/>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pic>
        <p:nvPicPr>
          <p:cNvPr id="17" name="Picture 16">
            <a:extLst>
              <a:ext uri="{FF2B5EF4-FFF2-40B4-BE49-F238E27FC236}">
                <a16:creationId xmlns:a16="http://schemas.microsoft.com/office/drawing/2014/main" id="{2F14B7AA-EEAC-4FAF-B510-7DEDBE436233}"/>
              </a:ext>
            </a:extLst>
          </p:cNvPr>
          <p:cNvPicPr>
            <a:picLocks noChangeAspect="1"/>
          </p:cNvPicPr>
          <p:nvPr/>
        </p:nvPicPr>
        <p:blipFill>
          <a:blip r:embed="rId3"/>
          <a:stretch>
            <a:fillRect/>
          </a:stretch>
        </p:blipFill>
        <p:spPr>
          <a:xfrm>
            <a:off x="767727" y="1404655"/>
            <a:ext cx="4123054" cy="4048690"/>
          </a:xfrm>
          <a:prstGeom prst="rect">
            <a:avLst/>
          </a:prstGeom>
        </p:spPr>
      </p:pic>
    </p:spTree>
    <p:extLst>
      <p:ext uri="{BB962C8B-B14F-4D97-AF65-F5344CB8AC3E}">
        <p14:creationId xmlns:p14="http://schemas.microsoft.com/office/powerpoint/2010/main" val="3879625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162000"/>
                <a:satMod val="200000"/>
                <a:lumMod val="124000"/>
              </a:schemeClr>
            </a:gs>
            <a:gs pos="100000">
              <a:schemeClr val="bg2">
                <a:shade val="96000"/>
                <a:hueMod val="88000"/>
                <a:satMod val="220000"/>
                <a:lumMod val="82000"/>
              </a:schemeClr>
            </a:gs>
          </a:gsLst>
          <a:lin ang="6120000" scaled="1"/>
        </a:gradFill>
        <a:effectLst/>
      </p:bgPr>
    </p:bg>
    <p:spTree>
      <p:nvGrpSpPr>
        <p:cNvPr id="1" name=""/>
        <p:cNvGrpSpPr/>
        <p:nvPr/>
      </p:nvGrpSpPr>
      <p:grpSpPr>
        <a:xfrm>
          <a:off x="0" y="0"/>
          <a:ext cx="0" cy="0"/>
          <a:chOff x="0" y="0"/>
          <a:chExt cx="0" cy="0"/>
        </a:xfrm>
      </p:grpSpPr>
      <p:sp>
        <p:nvSpPr>
          <p:cNvPr id="39" name="Title 1">
            <a:extLst>
              <a:ext uri="{FF2B5EF4-FFF2-40B4-BE49-F238E27FC236}">
                <a16:creationId xmlns:a16="http://schemas.microsoft.com/office/drawing/2014/main" id="{2D0322B3-1223-4F24-A1DE-14E69B5F49FC}"/>
              </a:ext>
            </a:extLst>
          </p:cNvPr>
          <p:cNvSpPr txBox="1">
            <a:spLocks/>
          </p:cNvSpPr>
          <p:nvPr/>
        </p:nvSpPr>
        <p:spPr>
          <a:xfrm>
            <a:off x="0" y="-383822"/>
            <a:ext cx="8534400" cy="15070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E" dirty="0"/>
              <a:t>SQL DATABASE</a:t>
            </a:r>
          </a:p>
        </p:txBody>
      </p:sp>
      <p:pic>
        <p:nvPicPr>
          <p:cNvPr id="4" name="Picture 3" descr="A screenshot of a cell phone&#10;&#10;Description automatically generated">
            <a:extLst>
              <a:ext uri="{FF2B5EF4-FFF2-40B4-BE49-F238E27FC236}">
                <a16:creationId xmlns:a16="http://schemas.microsoft.com/office/drawing/2014/main" id="{472C02EB-8B62-434E-A9FD-2D4560CB4C94}"/>
              </a:ext>
            </a:extLst>
          </p:cNvPr>
          <p:cNvPicPr>
            <a:picLocks noChangeAspect="1"/>
          </p:cNvPicPr>
          <p:nvPr/>
        </p:nvPicPr>
        <p:blipFill rotWithShape="1">
          <a:blip r:embed="rId2"/>
          <a:srcRect r="2024" b="1"/>
          <a:stretch/>
        </p:blipFill>
        <p:spPr>
          <a:xfrm>
            <a:off x="2812122" y="950976"/>
            <a:ext cx="6567755" cy="4956048"/>
          </a:xfrm>
          <a:custGeom>
            <a:avLst/>
            <a:gdLst>
              <a:gd name="connsiteX0" fmla="*/ 534609 w 6245352"/>
              <a:gd name="connsiteY0" fmla="*/ 0 h 4956048"/>
              <a:gd name="connsiteX1" fmla="*/ 6245352 w 6245352"/>
              <a:gd name="connsiteY1" fmla="*/ 0 h 4956048"/>
              <a:gd name="connsiteX2" fmla="*/ 6245352 w 6245352"/>
              <a:gd name="connsiteY2" fmla="*/ 4421439 h 4956048"/>
              <a:gd name="connsiteX3" fmla="*/ 5710743 w 6245352"/>
              <a:gd name="connsiteY3" fmla="*/ 4956048 h 4956048"/>
              <a:gd name="connsiteX4" fmla="*/ 0 w 6245352"/>
              <a:gd name="connsiteY4" fmla="*/ 4956048 h 4956048"/>
              <a:gd name="connsiteX5" fmla="*/ 0 w 6245352"/>
              <a:gd name="connsiteY5" fmla="*/ 534609 h 49560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45352" h="4956048">
                <a:moveTo>
                  <a:pt x="534609" y="0"/>
                </a:moveTo>
                <a:lnTo>
                  <a:pt x="6245352" y="0"/>
                </a:lnTo>
                <a:lnTo>
                  <a:pt x="6245352" y="4421439"/>
                </a:lnTo>
                <a:lnTo>
                  <a:pt x="5710743" y="4956048"/>
                </a:lnTo>
                <a:lnTo>
                  <a:pt x="0" y="4956048"/>
                </a:lnTo>
                <a:lnTo>
                  <a:pt x="0" y="534609"/>
                </a:lnTo>
                <a:close/>
              </a:path>
            </a:pathLst>
          </a:custGeom>
        </p:spPr>
      </p:pic>
      <p:pic>
        <p:nvPicPr>
          <p:cNvPr id="5" name="Picture 4">
            <a:extLst>
              <a:ext uri="{FF2B5EF4-FFF2-40B4-BE49-F238E27FC236}">
                <a16:creationId xmlns:a16="http://schemas.microsoft.com/office/drawing/2014/main" id="{5DF185A5-F53C-4AB6-BFDB-03BE1AA605B5}"/>
              </a:ext>
            </a:extLst>
          </p:cNvPr>
          <p:cNvPicPr>
            <a:picLocks noChangeAspect="1"/>
          </p:cNvPicPr>
          <p:nvPr/>
        </p:nvPicPr>
        <p:blipFill>
          <a:blip r:embed="rId3"/>
          <a:stretch>
            <a:fillRect/>
          </a:stretch>
        </p:blipFill>
        <p:spPr>
          <a:xfrm>
            <a:off x="2973323" y="1499686"/>
            <a:ext cx="6245352" cy="1543265"/>
          </a:xfrm>
          <a:prstGeom prst="rect">
            <a:avLst/>
          </a:prstGeom>
        </p:spPr>
      </p:pic>
      <p:sp>
        <p:nvSpPr>
          <p:cNvPr id="6" name="Arrow: Down 5">
            <a:extLst>
              <a:ext uri="{FF2B5EF4-FFF2-40B4-BE49-F238E27FC236}">
                <a16:creationId xmlns:a16="http://schemas.microsoft.com/office/drawing/2014/main" id="{01F6970D-8423-4589-9D4E-864E1C91B315}"/>
              </a:ext>
            </a:extLst>
          </p:cNvPr>
          <p:cNvSpPr/>
          <p:nvPr/>
        </p:nvSpPr>
        <p:spPr>
          <a:xfrm>
            <a:off x="4202884" y="3042951"/>
            <a:ext cx="713065" cy="1185100"/>
          </a:xfrm>
          <a:prstGeom prst="downArrow">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8" name="Arrow: Down 7">
            <a:extLst>
              <a:ext uri="{FF2B5EF4-FFF2-40B4-BE49-F238E27FC236}">
                <a16:creationId xmlns:a16="http://schemas.microsoft.com/office/drawing/2014/main" id="{F4F9FA8C-94A2-48F5-850F-E3FB08ED10A5}"/>
              </a:ext>
            </a:extLst>
          </p:cNvPr>
          <p:cNvSpPr/>
          <p:nvPr/>
        </p:nvSpPr>
        <p:spPr>
          <a:xfrm>
            <a:off x="4983061" y="3042951"/>
            <a:ext cx="713065" cy="1185100"/>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Arrow: Down 9">
            <a:extLst>
              <a:ext uri="{FF2B5EF4-FFF2-40B4-BE49-F238E27FC236}">
                <a16:creationId xmlns:a16="http://schemas.microsoft.com/office/drawing/2014/main" id="{6CB53599-05DE-486C-B82A-18E6F97113D1}"/>
              </a:ext>
            </a:extLst>
          </p:cNvPr>
          <p:cNvSpPr/>
          <p:nvPr/>
        </p:nvSpPr>
        <p:spPr>
          <a:xfrm>
            <a:off x="5763238" y="3042951"/>
            <a:ext cx="713065" cy="1185100"/>
          </a:xfrm>
          <a:prstGeom prst="downArrow">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93449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500"/>
                                        <p:tgtEl>
                                          <p:spTgt spid="8"/>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1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110524E9-E361-435E-93CC-D891398D1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AD6F6937-3B5A-4391-9F37-58A571B36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080"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4A9734-339F-4AE7-98ED-261B643900BA}"/>
              </a:ext>
            </a:extLst>
          </p:cNvPr>
          <p:cNvSpPr>
            <a:spLocks noGrp="1"/>
          </p:cNvSpPr>
          <p:nvPr>
            <p:ph type="title"/>
          </p:nvPr>
        </p:nvSpPr>
        <p:spPr>
          <a:xfrm>
            <a:off x="657225" y="996624"/>
            <a:ext cx="3060931" cy="4879788"/>
          </a:xfrm>
        </p:spPr>
        <p:txBody>
          <a:bodyPr>
            <a:normAutofit/>
          </a:bodyPr>
          <a:lstStyle/>
          <a:p>
            <a:r>
              <a:rPr lang="en-IE" sz="4400" dirty="0">
                <a:solidFill>
                  <a:srgbClr val="FFFFFF"/>
                </a:solidFill>
              </a:rPr>
              <a:t>CONCLUSION</a:t>
            </a:r>
          </a:p>
        </p:txBody>
      </p:sp>
      <p:sp>
        <p:nvSpPr>
          <p:cNvPr id="21" name="Rectangle 20">
            <a:extLst>
              <a:ext uri="{FF2B5EF4-FFF2-40B4-BE49-F238E27FC236}">
                <a16:creationId xmlns:a16="http://schemas.microsoft.com/office/drawing/2014/main" id="{C962AC3C-FEB4-4C6A-8CA6-D570CD009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1733" cy="6858000"/>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2">
            <a:extLst>
              <a:ext uri="{FF2B5EF4-FFF2-40B4-BE49-F238E27FC236}">
                <a16:creationId xmlns:a16="http://schemas.microsoft.com/office/drawing/2014/main" id="{973956E4-C5E5-4446-A569-3A5612D62112}"/>
              </a:ext>
            </a:extLst>
          </p:cNvPr>
          <p:cNvSpPr>
            <a:spLocks noGrp="1"/>
          </p:cNvSpPr>
          <p:nvPr>
            <p:ph idx="1"/>
          </p:nvPr>
        </p:nvSpPr>
        <p:spPr>
          <a:xfrm>
            <a:off x="4702547" y="996625"/>
            <a:ext cx="6727834" cy="4864751"/>
          </a:xfrm>
        </p:spPr>
        <p:txBody>
          <a:bodyPr anchor="ctr">
            <a:normAutofit/>
          </a:bodyPr>
          <a:lstStyle/>
          <a:p>
            <a:r>
              <a:rPr lang="en-IE" b="1" dirty="0"/>
              <a:t>The simplistic and “less is more” design approach resulted in a cleaner webpage.</a:t>
            </a:r>
          </a:p>
          <a:p>
            <a:r>
              <a:rPr lang="en-IE" b="1" dirty="0"/>
              <a:t>The database is suitable for a small start up company like the one we chose for the project and allows easy storage of various form inputs and user data.</a:t>
            </a:r>
          </a:p>
          <a:p>
            <a:r>
              <a:rPr lang="en-IE" b="1" dirty="0"/>
              <a:t>It was an enjoyable project that enabled us to use our creativity and challenged us to blend functionality and design.</a:t>
            </a:r>
            <a:endParaRPr lang="en-GB" b="1" dirty="0"/>
          </a:p>
          <a:p>
            <a:endParaRPr lang="en-IE" dirty="0"/>
          </a:p>
          <a:p>
            <a:endParaRPr lang="en-IE" dirty="0"/>
          </a:p>
        </p:txBody>
      </p:sp>
    </p:spTree>
    <p:extLst>
      <p:ext uri="{BB962C8B-B14F-4D97-AF65-F5344CB8AC3E}">
        <p14:creationId xmlns:p14="http://schemas.microsoft.com/office/powerpoint/2010/main" val="1593984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162000"/>
                <a:satMod val="200000"/>
                <a:lumMod val="124000"/>
              </a:schemeClr>
            </a:gs>
            <a:gs pos="100000">
              <a:schemeClr val="bg2">
                <a:shade val="96000"/>
                <a:hueMod val="88000"/>
                <a:satMod val="220000"/>
                <a:lumMod val="82000"/>
              </a:schemeClr>
            </a:gs>
          </a:gsLst>
          <a:lin ang="612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38050-635E-4F01-B16C-1EA015DFAAC0}"/>
              </a:ext>
            </a:extLst>
          </p:cNvPr>
          <p:cNvSpPr>
            <a:spLocks noGrp="1"/>
          </p:cNvSpPr>
          <p:nvPr>
            <p:ph type="title"/>
          </p:nvPr>
        </p:nvSpPr>
        <p:spPr/>
        <p:txBody>
          <a:bodyPr vert="horz" lIns="91440" tIns="45720" rIns="91440" bIns="45720" rtlCol="0" anchor="ctr">
            <a:normAutofit/>
          </a:bodyPr>
          <a:lstStyle/>
          <a:p>
            <a:r>
              <a:rPr lang="en-US"/>
              <a:t>Homepg</a:t>
            </a:r>
          </a:p>
        </p:txBody>
      </p:sp>
      <p:sp>
        <p:nvSpPr>
          <p:cNvPr id="4" name="Title 1">
            <a:extLst>
              <a:ext uri="{FF2B5EF4-FFF2-40B4-BE49-F238E27FC236}">
                <a16:creationId xmlns:a16="http://schemas.microsoft.com/office/drawing/2014/main" id="{AC29BBEC-0A7B-4B33-B13C-5680B9044652}"/>
              </a:ext>
            </a:extLst>
          </p:cNvPr>
          <p:cNvSpPr txBox="1">
            <a:spLocks/>
          </p:cNvSpPr>
          <p:nvPr/>
        </p:nvSpPr>
        <p:spPr>
          <a:xfrm>
            <a:off x="4325696" y="733647"/>
            <a:ext cx="6593129" cy="3575884"/>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Bef>
                <a:spcPct val="20000"/>
              </a:spcBef>
              <a:spcAft>
                <a:spcPts val="600"/>
              </a:spcAft>
              <a:buClr>
                <a:schemeClr val="tx1"/>
              </a:buClr>
              <a:buSzPct val="80000"/>
              <a:buFont typeface="Wingdings 3" panose="05040102010807070707" pitchFamily="18" charset="2"/>
              <a:buChar char=""/>
            </a:pPr>
            <a:r>
              <a:rPr lang="en-US" cap="none">
                <a:solidFill>
                  <a:schemeClr val="bg2">
                    <a:lumMod val="50000"/>
                  </a:schemeClr>
                </a:solidFill>
                <a:latin typeface="+mn-lt"/>
                <a:ea typeface="+mn-ea"/>
                <a:cs typeface="+mn-cs"/>
              </a:rPr>
              <a:t>HTML/CSS</a:t>
            </a:r>
          </a:p>
        </p:txBody>
      </p:sp>
      <p:pic>
        <p:nvPicPr>
          <p:cNvPr id="10" name="Picture 9">
            <a:extLst>
              <a:ext uri="{FF2B5EF4-FFF2-40B4-BE49-F238E27FC236}">
                <a16:creationId xmlns:a16="http://schemas.microsoft.com/office/drawing/2014/main" id="{3CC0F50E-857E-4C82-B092-2BE061423DDF}"/>
              </a:ext>
            </a:extLst>
          </p:cNvPr>
          <p:cNvPicPr>
            <a:picLocks noChangeAspect="1"/>
          </p:cNvPicPr>
          <p:nvPr/>
        </p:nvPicPr>
        <p:blipFill>
          <a:blip r:embed="rId2"/>
          <a:stretch>
            <a:fillRect/>
          </a:stretch>
        </p:blipFill>
        <p:spPr>
          <a:xfrm>
            <a:off x="274320" y="733647"/>
            <a:ext cx="11643360" cy="5797194"/>
          </a:xfrm>
          <a:prstGeom prst="rect">
            <a:avLst/>
          </a:prstGeom>
        </p:spPr>
      </p:pic>
      <p:sp>
        <p:nvSpPr>
          <p:cNvPr id="39" name="Title 1">
            <a:extLst>
              <a:ext uri="{FF2B5EF4-FFF2-40B4-BE49-F238E27FC236}">
                <a16:creationId xmlns:a16="http://schemas.microsoft.com/office/drawing/2014/main" id="{2D0322B3-1223-4F24-A1DE-14E69B5F49FC}"/>
              </a:ext>
            </a:extLst>
          </p:cNvPr>
          <p:cNvSpPr txBox="1">
            <a:spLocks/>
          </p:cNvSpPr>
          <p:nvPr/>
        </p:nvSpPr>
        <p:spPr>
          <a:xfrm>
            <a:off x="0" y="-383822"/>
            <a:ext cx="8534400" cy="15070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E" dirty="0" err="1"/>
              <a:t>Index.php</a:t>
            </a:r>
            <a:r>
              <a:rPr lang="en-IE" dirty="0"/>
              <a:t> </a:t>
            </a:r>
          </a:p>
        </p:txBody>
      </p:sp>
      <p:sp>
        <p:nvSpPr>
          <p:cNvPr id="3" name="TextBox 2">
            <a:extLst>
              <a:ext uri="{FF2B5EF4-FFF2-40B4-BE49-F238E27FC236}">
                <a16:creationId xmlns:a16="http://schemas.microsoft.com/office/drawing/2014/main" id="{8ED69413-EE0F-4F8F-AB05-5606EC9B450B}"/>
              </a:ext>
            </a:extLst>
          </p:cNvPr>
          <p:cNvSpPr txBox="1"/>
          <p:nvPr/>
        </p:nvSpPr>
        <p:spPr>
          <a:xfrm>
            <a:off x="8038890" y="314867"/>
            <a:ext cx="3523376" cy="369332"/>
          </a:xfrm>
          <a:prstGeom prst="rect">
            <a:avLst/>
          </a:prstGeom>
          <a:noFill/>
        </p:spPr>
        <p:txBody>
          <a:bodyPr wrap="square" rtlCol="0">
            <a:spAutoFit/>
          </a:bodyPr>
          <a:lstStyle/>
          <a:p>
            <a:r>
              <a:rPr lang="en-GB" dirty="0">
                <a:hlinkClick r:id="rId3"/>
              </a:rPr>
              <a:t>http://localhost/project/index.php</a:t>
            </a:r>
            <a:r>
              <a:rPr lang="en-GB" dirty="0"/>
              <a:t> </a:t>
            </a:r>
          </a:p>
        </p:txBody>
      </p:sp>
    </p:spTree>
    <p:extLst>
      <p:ext uri="{BB962C8B-B14F-4D97-AF65-F5344CB8AC3E}">
        <p14:creationId xmlns:p14="http://schemas.microsoft.com/office/powerpoint/2010/main" val="1547641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162000"/>
                <a:satMod val="200000"/>
                <a:lumMod val="124000"/>
              </a:schemeClr>
            </a:gs>
            <a:gs pos="100000">
              <a:schemeClr val="bg2">
                <a:shade val="96000"/>
                <a:hueMod val="88000"/>
                <a:satMod val="220000"/>
                <a:lumMod val="82000"/>
              </a:schemeClr>
            </a:gs>
          </a:gsLst>
          <a:lin ang="612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38050-635E-4F01-B16C-1EA015DFAAC0}"/>
              </a:ext>
            </a:extLst>
          </p:cNvPr>
          <p:cNvSpPr>
            <a:spLocks noGrp="1"/>
          </p:cNvSpPr>
          <p:nvPr>
            <p:ph type="title"/>
          </p:nvPr>
        </p:nvSpPr>
        <p:spPr/>
        <p:txBody>
          <a:bodyPr vert="horz" lIns="91440" tIns="45720" rIns="91440" bIns="45720" rtlCol="0" anchor="ctr">
            <a:normAutofit/>
          </a:bodyPr>
          <a:lstStyle/>
          <a:p>
            <a:r>
              <a:rPr lang="en-US"/>
              <a:t>Homepg</a:t>
            </a:r>
          </a:p>
        </p:txBody>
      </p:sp>
      <p:sp>
        <p:nvSpPr>
          <p:cNvPr id="39" name="Title 1">
            <a:extLst>
              <a:ext uri="{FF2B5EF4-FFF2-40B4-BE49-F238E27FC236}">
                <a16:creationId xmlns:a16="http://schemas.microsoft.com/office/drawing/2014/main" id="{2D0322B3-1223-4F24-A1DE-14E69B5F49FC}"/>
              </a:ext>
            </a:extLst>
          </p:cNvPr>
          <p:cNvSpPr txBox="1">
            <a:spLocks/>
          </p:cNvSpPr>
          <p:nvPr/>
        </p:nvSpPr>
        <p:spPr>
          <a:xfrm>
            <a:off x="0" y="-383822"/>
            <a:ext cx="8534400" cy="15070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E" dirty="0" err="1"/>
              <a:t>Index.php</a:t>
            </a:r>
            <a:endParaRPr lang="en-IE" dirty="0"/>
          </a:p>
        </p:txBody>
      </p:sp>
      <p:pic>
        <p:nvPicPr>
          <p:cNvPr id="5" name="Picture 4">
            <a:extLst>
              <a:ext uri="{FF2B5EF4-FFF2-40B4-BE49-F238E27FC236}">
                <a16:creationId xmlns:a16="http://schemas.microsoft.com/office/drawing/2014/main" id="{01B766EE-9382-4B12-9313-4462BC71925E}"/>
              </a:ext>
            </a:extLst>
          </p:cNvPr>
          <p:cNvPicPr>
            <a:picLocks noChangeAspect="1"/>
          </p:cNvPicPr>
          <p:nvPr/>
        </p:nvPicPr>
        <p:blipFill>
          <a:blip r:embed="rId2"/>
          <a:stretch>
            <a:fillRect/>
          </a:stretch>
        </p:blipFill>
        <p:spPr>
          <a:xfrm>
            <a:off x="239086" y="709951"/>
            <a:ext cx="11713828" cy="5844453"/>
          </a:xfrm>
          <a:prstGeom prst="rect">
            <a:avLst/>
          </a:prstGeom>
        </p:spPr>
      </p:pic>
    </p:spTree>
    <p:extLst>
      <p:ext uri="{BB962C8B-B14F-4D97-AF65-F5344CB8AC3E}">
        <p14:creationId xmlns:p14="http://schemas.microsoft.com/office/powerpoint/2010/main" val="3990817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162000"/>
                <a:satMod val="200000"/>
                <a:lumMod val="124000"/>
              </a:schemeClr>
            </a:gs>
            <a:gs pos="100000">
              <a:schemeClr val="bg2">
                <a:shade val="96000"/>
                <a:hueMod val="88000"/>
                <a:satMod val="220000"/>
                <a:lumMod val="82000"/>
              </a:schemeClr>
            </a:gs>
          </a:gsLst>
          <a:lin ang="6120000" scaled="1"/>
        </a:gradFill>
        <a:effectLst/>
      </p:bgPr>
    </p:bg>
    <p:spTree>
      <p:nvGrpSpPr>
        <p:cNvPr id="1" name=""/>
        <p:cNvGrpSpPr/>
        <p:nvPr/>
      </p:nvGrpSpPr>
      <p:grpSpPr>
        <a:xfrm>
          <a:off x="0" y="0"/>
          <a:ext cx="0" cy="0"/>
          <a:chOff x="0" y="0"/>
          <a:chExt cx="0" cy="0"/>
        </a:xfrm>
      </p:grpSpPr>
      <p:sp>
        <p:nvSpPr>
          <p:cNvPr id="39" name="Title 1">
            <a:extLst>
              <a:ext uri="{FF2B5EF4-FFF2-40B4-BE49-F238E27FC236}">
                <a16:creationId xmlns:a16="http://schemas.microsoft.com/office/drawing/2014/main" id="{2D0322B3-1223-4F24-A1DE-14E69B5F49FC}"/>
              </a:ext>
            </a:extLst>
          </p:cNvPr>
          <p:cNvSpPr txBox="1">
            <a:spLocks/>
          </p:cNvSpPr>
          <p:nvPr/>
        </p:nvSpPr>
        <p:spPr>
          <a:xfrm>
            <a:off x="0" y="-383822"/>
            <a:ext cx="8534400" cy="15070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E" dirty="0" err="1"/>
              <a:t>FORM.php</a:t>
            </a:r>
            <a:endParaRPr lang="en-IE" dirty="0"/>
          </a:p>
        </p:txBody>
      </p:sp>
      <p:sp>
        <p:nvSpPr>
          <p:cNvPr id="6" name="TextBox 5">
            <a:extLst>
              <a:ext uri="{FF2B5EF4-FFF2-40B4-BE49-F238E27FC236}">
                <a16:creationId xmlns:a16="http://schemas.microsoft.com/office/drawing/2014/main" id="{7573E0E8-AA8C-49A2-8705-09A6A4B86646}"/>
              </a:ext>
            </a:extLst>
          </p:cNvPr>
          <p:cNvSpPr txBox="1"/>
          <p:nvPr/>
        </p:nvSpPr>
        <p:spPr>
          <a:xfrm>
            <a:off x="7906623" y="200580"/>
            <a:ext cx="3523376" cy="369332"/>
          </a:xfrm>
          <a:prstGeom prst="rect">
            <a:avLst/>
          </a:prstGeom>
          <a:noFill/>
        </p:spPr>
        <p:txBody>
          <a:bodyPr wrap="square" rtlCol="0">
            <a:spAutoFit/>
          </a:bodyPr>
          <a:lstStyle/>
          <a:p>
            <a:r>
              <a:rPr lang="en-GB" dirty="0">
                <a:hlinkClick r:id="rId2"/>
              </a:rPr>
              <a:t>http://localhost/project/form.php</a:t>
            </a:r>
            <a:r>
              <a:rPr lang="en-GB" dirty="0"/>
              <a:t> </a:t>
            </a:r>
          </a:p>
        </p:txBody>
      </p:sp>
      <p:pic>
        <p:nvPicPr>
          <p:cNvPr id="7" name="Picture 6">
            <a:extLst>
              <a:ext uri="{FF2B5EF4-FFF2-40B4-BE49-F238E27FC236}">
                <a16:creationId xmlns:a16="http://schemas.microsoft.com/office/drawing/2014/main" id="{2C1EAA3B-E1F5-4351-A8E6-63B8FF5BDB4C}"/>
              </a:ext>
            </a:extLst>
          </p:cNvPr>
          <p:cNvPicPr/>
          <p:nvPr/>
        </p:nvPicPr>
        <p:blipFill>
          <a:blip r:embed="rId3"/>
          <a:stretch>
            <a:fillRect/>
          </a:stretch>
        </p:blipFill>
        <p:spPr>
          <a:xfrm>
            <a:off x="974520" y="679508"/>
            <a:ext cx="10242959" cy="5796793"/>
          </a:xfrm>
          <a:prstGeom prst="rect">
            <a:avLst/>
          </a:prstGeom>
        </p:spPr>
      </p:pic>
    </p:spTree>
    <p:extLst>
      <p:ext uri="{BB962C8B-B14F-4D97-AF65-F5344CB8AC3E}">
        <p14:creationId xmlns:p14="http://schemas.microsoft.com/office/powerpoint/2010/main" val="142294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162000"/>
                <a:satMod val="200000"/>
                <a:lumMod val="124000"/>
              </a:schemeClr>
            </a:gs>
            <a:gs pos="100000">
              <a:schemeClr val="bg2">
                <a:shade val="96000"/>
                <a:hueMod val="88000"/>
                <a:satMod val="220000"/>
                <a:lumMod val="82000"/>
              </a:schemeClr>
            </a:gs>
          </a:gsLst>
          <a:lin ang="6120000" scaled="1"/>
        </a:gradFill>
        <a:effectLst/>
      </p:bgPr>
    </p:bg>
    <p:spTree>
      <p:nvGrpSpPr>
        <p:cNvPr id="1" name=""/>
        <p:cNvGrpSpPr/>
        <p:nvPr/>
      </p:nvGrpSpPr>
      <p:grpSpPr>
        <a:xfrm>
          <a:off x="0" y="0"/>
          <a:ext cx="0" cy="0"/>
          <a:chOff x="0" y="0"/>
          <a:chExt cx="0" cy="0"/>
        </a:xfrm>
      </p:grpSpPr>
      <p:sp>
        <p:nvSpPr>
          <p:cNvPr id="39" name="Title 1">
            <a:extLst>
              <a:ext uri="{FF2B5EF4-FFF2-40B4-BE49-F238E27FC236}">
                <a16:creationId xmlns:a16="http://schemas.microsoft.com/office/drawing/2014/main" id="{2D0322B3-1223-4F24-A1DE-14E69B5F49FC}"/>
              </a:ext>
            </a:extLst>
          </p:cNvPr>
          <p:cNvSpPr txBox="1">
            <a:spLocks/>
          </p:cNvSpPr>
          <p:nvPr/>
        </p:nvSpPr>
        <p:spPr>
          <a:xfrm>
            <a:off x="0" y="-383822"/>
            <a:ext cx="8534400" cy="15070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E" dirty="0" err="1"/>
              <a:t>STUDENTFORM.php</a:t>
            </a:r>
            <a:endParaRPr lang="en-IE" dirty="0"/>
          </a:p>
        </p:txBody>
      </p:sp>
      <p:sp>
        <p:nvSpPr>
          <p:cNvPr id="6" name="TextBox 5">
            <a:extLst>
              <a:ext uri="{FF2B5EF4-FFF2-40B4-BE49-F238E27FC236}">
                <a16:creationId xmlns:a16="http://schemas.microsoft.com/office/drawing/2014/main" id="{5E72F232-E5E2-401A-B92B-D3F425117A6E}"/>
              </a:ext>
            </a:extLst>
          </p:cNvPr>
          <p:cNvSpPr txBox="1"/>
          <p:nvPr/>
        </p:nvSpPr>
        <p:spPr>
          <a:xfrm>
            <a:off x="7906622" y="200580"/>
            <a:ext cx="4046291" cy="369332"/>
          </a:xfrm>
          <a:prstGeom prst="rect">
            <a:avLst/>
          </a:prstGeom>
          <a:noFill/>
        </p:spPr>
        <p:txBody>
          <a:bodyPr wrap="square" rtlCol="0">
            <a:spAutoFit/>
          </a:bodyPr>
          <a:lstStyle/>
          <a:p>
            <a:r>
              <a:rPr lang="en-GB" dirty="0">
                <a:hlinkClick r:id="rId2"/>
              </a:rPr>
              <a:t>http://localhost/project/studentForm.php</a:t>
            </a:r>
            <a:r>
              <a:rPr lang="en-GB" dirty="0"/>
              <a:t> </a:t>
            </a:r>
          </a:p>
        </p:txBody>
      </p:sp>
      <p:pic>
        <p:nvPicPr>
          <p:cNvPr id="8" name="Picture 7">
            <a:extLst>
              <a:ext uri="{FF2B5EF4-FFF2-40B4-BE49-F238E27FC236}">
                <a16:creationId xmlns:a16="http://schemas.microsoft.com/office/drawing/2014/main" id="{AA22422A-7E0A-4BF9-93D5-951AAF9DC3AE}"/>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922789" y="695530"/>
            <a:ext cx="10346422" cy="5688492"/>
          </a:xfrm>
          <a:prstGeom prst="rect">
            <a:avLst/>
          </a:prstGeom>
        </p:spPr>
      </p:pic>
    </p:spTree>
    <p:extLst>
      <p:ext uri="{BB962C8B-B14F-4D97-AF65-F5344CB8AC3E}">
        <p14:creationId xmlns:p14="http://schemas.microsoft.com/office/powerpoint/2010/main" val="2515829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162000"/>
                <a:satMod val="200000"/>
                <a:lumMod val="124000"/>
              </a:schemeClr>
            </a:gs>
            <a:gs pos="100000">
              <a:schemeClr val="bg2">
                <a:shade val="96000"/>
                <a:hueMod val="88000"/>
                <a:satMod val="220000"/>
                <a:lumMod val="82000"/>
              </a:schemeClr>
            </a:gs>
          </a:gsLst>
          <a:lin ang="6120000" scaled="1"/>
        </a:gradFill>
        <a:effectLst/>
      </p:bgPr>
    </p:bg>
    <p:spTree>
      <p:nvGrpSpPr>
        <p:cNvPr id="1" name=""/>
        <p:cNvGrpSpPr/>
        <p:nvPr/>
      </p:nvGrpSpPr>
      <p:grpSpPr>
        <a:xfrm>
          <a:off x="0" y="0"/>
          <a:ext cx="0" cy="0"/>
          <a:chOff x="0" y="0"/>
          <a:chExt cx="0" cy="0"/>
        </a:xfrm>
      </p:grpSpPr>
      <p:sp>
        <p:nvSpPr>
          <p:cNvPr id="39" name="Title 1">
            <a:extLst>
              <a:ext uri="{FF2B5EF4-FFF2-40B4-BE49-F238E27FC236}">
                <a16:creationId xmlns:a16="http://schemas.microsoft.com/office/drawing/2014/main" id="{2D0322B3-1223-4F24-A1DE-14E69B5F49FC}"/>
              </a:ext>
            </a:extLst>
          </p:cNvPr>
          <p:cNvSpPr txBox="1">
            <a:spLocks/>
          </p:cNvSpPr>
          <p:nvPr/>
        </p:nvSpPr>
        <p:spPr>
          <a:xfrm>
            <a:off x="0" y="-383822"/>
            <a:ext cx="8534400" cy="15070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E" dirty="0" err="1"/>
              <a:t>CONTACT.php</a:t>
            </a:r>
            <a:endParaRPr lang="en-IE" dirty="0"/>
          </a:p>
        </p:txBody>
      </p:sp>
      <p:sp>
        <p:nvSpPr>
          <p:cNvPr id="6" name="TextBox 5">
            <a:extLst>
              <a:ext uri="{FF2B5EF4-FFF2-40B4-BE49-F238E27FC236}">
                <a16:creationId xmlns:a16="http://schemas.microsoft.com/office/drawing/2014/main" id="{22350F73-FEAA-48F8-9EFB-5BD9C9C9846E}"/>
              </a:ext>
            </a:extLst>
          </p:cNvPr>
          <p:cNvSpPr txBox="1"/>
          <p:nvPr/>
        </p:nvSpPr>
        <p:spPr>
          <a:xfrm>
            <a:off x="7906623" y="200580"/>
            <a:ext cx="3523376" cy="369332"/>
          </a:xfrm>
          <a:prstGeom prst="rect">
            <a:avLst/>
          </a:prstGeom>
          <a:noFill/>
        </p:spPr>
        <p:txBody>
          <a:bodyPr wrap="square" rtlCol="0">
            <a:spAutoFit/>
          </a:bodyPr>
          <a:lstStyle/>
          <a:p>
            <a:r>
              <a:rPr lang="en-GB" dirty="0">
                <a:hlinkClick r:id="rId2"/>
              </a:rPr>
              <a:t>http://localhost/project/contact.php</a:t>
            </a:r>
            <a:r>
              <a:rPr lang="en-GB" dirty="0"/>
              <a:t> </a:t>
            </a:r>
          </a:p>
        </p:txBody>
      </p:sp>
      <p:pic>
        <p:nvPicPr>
          <p:cNvPr id="8" name="Picture 7">
            <a:extLst>
              <a:ext uri="{FF2B5EF4-FFF2-40B4-BE49-F238E27FC236}">
                <a16:creationId xmlns:a16="http://schemas.microsoft.com/office/drawing/2014/main" id="{86D40402-0D48-4B7F-950D-EEC254CE412B}"/>
              </a:ext>
            </a:extLst>
          </p:cNvPr>
          <p:cNvPicPr>
            <a:picLocks noChangeAspect="1"/>
          </p:cNvPicPr>
          <p:nvPr/>
        </p:nvPicPr>
        <p:blipFill>
          <a:blip r:embed="rId3"/>
          <a:stretch>
            <a:fillRect/>
          </a:stretch>
        </p:blipFill>
        <p:spPr>
          <a:xfrm>
            <a:off x="729842" y="731745"/>
            <a:ext cx="10732316" cy="5797063"/>
          </a:xfrm>
          <a:prstGeom prst="rect">
            <a:avLst/>
          </a:prstGeom>
        </p:spPr>
      </p:pic>
    </p:spTree>
    <p:extLst>
      <p:ext uri="{BB962C8B-B14F-4D97-AF65-F5344CB8AC3E}">
        <p14:creationId xmlns:p14="http://schemas.microsoft.com/office/powerpoint/2010/main" val="1298654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110524E9-E361-435E-93CC-D891398D1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AD6F6937-3B5A-4391-9F37-58A571B36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080"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4A9734-339F-4AE7-98ED-261B643900BA}"/>
              </a:ext>
            </a:extLst>
          </p:cNvPr>
          <p:cNvSpPr>
            <a:spLocks noGrp="1"/>
          </p:cNvSpPr>
          <p:nvPr>
            <p:ph type="title"/>
          </p:nvPr>
        </p:nvSpPr>
        <p:spPr>
          <a:xfrm>
            <a:off x="657225" y="996624"/>
            <a:ext cx="3060931" cy="4879788"/>
          </a:xfrm>
        </p:spPr>
        <p:txBody>
          <a:bodyPr>
            <a:normAutofit/>
          </a:bodyPr>
          <a:lstStyle/>
          <a:p>
            <a:pPr algn="ctr"/>
            <a:r>
              <a:rPr lang="en-IE" sz="4400" dirty="0">
                <a:solidFill>
                  <a:srgbClr val="FFFFFF"/>
                </a:solidFill>
              </a:rPr>
              <a:t>HTML/CSS</a:t>
            </a:r>
          </a:p>
        </p:txBody>
      </p:sp>
      <p:sp>
        <p:nvSpPr>
          <p:cNvPr id="21" name="Rectangle 20">
            <a:extLst>
              <a:ext uri="{FF2B5EF4-FFF2-40B4-BE49-F238E27FC236}">
                <a16:creationId xmlns:a16="http://schemas.microsoft.com/office/drawing/2014/main" id="{C962AC3C-FEB4-4C6A-8CA6-D570CD009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1733" cy="6858000"/>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2">
            <a:extLst>
              <a:ext uri="{FF2B5EF4-FFF2-40B4-BE49-F238E27FC236}">
                <a16:creationId xmlns:a16="http://schemas.microsoft.com/office/drawing/2014/main" id="{973956E4-C5E5-4446-A569-3A5612D62112}"/>
              </a:ext>
            </a:extLst>
          </p:cNvPr>
          <p:cNvSpPr>
            <a:spLocks noGrp="1"/>
          </p:cNvSpPr>
          <p:nvPr>
            <p:ph idx="1"/>
          </p:nvPr>
        </p:nvSpPr>
        <p:spPr>
          <a:xfrm>
            <a:off x="4394572" y="578841"/>
            <a:ext cx="7433905" cy="5746458"/>
          </a:xfrm>
        </p:spPr>
        <p:txBody>
          <a:bodyPr anchor="ctr">
            <a:normAutofit fontScale="92500" lnSpcReduction="20000"/>
          </a:bodyPr>
          <a:lstStyle/>
          <a:p>
            <a:pPr marL="0" indent="0">
              <a:buNone/>
            </a:pPr>
            <a:endParaRPr lang="en-IE" b="1" dirty="0"/>
          </a:p>
          <a:p>
            <a:r>
              <a:rPr lang="en-IE" b="1" dirty="0"/>
              <a:t>We decided to go for a simple design approach with minimalistic colours (shades of grey, white and blue). </a:t>
            </a:r>
          </a:p>
          <a:p>
            <a:endParaRPr lang="en-IE" b="1" dirty="0"/>
          </a:p>
          <a:p>
            <a:r>
              <a:rPr lang="en-IE" b="1" dirty="0"/>
              <a:t>The header consists of a h1 heading and a subscript for smaller text.</a:t>
            </a:r>
          </a:p>
          <a:p>
            <a:endParaRPr lang="en-IE" b="1" dirty="0"/>
          </a:p>
          <a:p>
            <a:r>
              <a:rPr lang="en-IE" b="1" dirty="0"/>
              <a:t>The nav bar is located underneath with customised links to each webpage.</a:t>
            </a:r>
          </a:p>
          <a:p>
            <a:endParaRPr lang="en-IE" b="1" dirty="0"/>
          </a:p>
          <a:p>
            <a:r>
              <a:rPr lang="en-IE" b="1" dirty="0"/>
              <a:t>The main body is split into two </a:t>
            </a:r>
            <a:r>
              <a:rPr lang="en-IE" b="1" dirty="0" err="1"/>
              <a:t>divs</a:t>
            </a:r>
            <a:r>
              <a:rPr lang="en-IE" b="1" dirty="0"/>
              <a:t> (content and content 2), allowing us to easily place content on either side of the page.  The </a:t>
            </a:r>
            <a:r>
              <a:rPr lang="en-IE" b="1" dirty="0" err="1"/>
              <a:t>divs</a:t>
            </a:r>
            <a:r>
              <a:rPr lang="en-IE" b="1" dirty="0"/>
              <a:t> are identified in the stylesheet using ID’s and Classes where appropriate.</a:t>
            </a:r>
          </a:p>
          <a:p>
            <a:endParaRPr lang="en-IE" b="1" dirty="0"/>
          </a:p>
          <a:p>
            <a:r>
              <a:rPr lang="en-IE" b="1" dirty="0"/>
              <a:t>A footer is included which includes the address, a </a:t>
            </a:r>
            <a:r>
              <a:rPr lang="en-IE" b="1" dirty="0" err="1"/>
              <a:t>mailto</a:t>
            </a:r>
            <a:r>
              <a:rPr lang="en-IE" b="1" dirty="0"/>
              <a:t> link and links to other pages (for ease of access).</a:t>
            </a:r>
          </a:p>
          <a:p>
            <a:endParaRPr lang="en-IE" sz="1700" b="1" dirty="0"/>
          </a:p>
          <a:p>
            <a:endParaRPr lang="en-IE" sz="1700" b="1" dirty="0"/>
          </a:p>
        </p:txBody>
      </p:sp>
    </p:spTree>
    <p:extLst>
      <p:ext uri="{BB962C8B-B14F-4D97-AF65-F5344CB8AC3E}">
        <p14:creationId xmlns:p14="http://schemas.microsoft.com/office/powerpoint/2010/main" val="3024257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3" end="3"/>
                                            </p:txEl>
                                          </p:spTgt>
                                        </p:tgtEl>
                                        <p:attrNameLst>
                                          <p:attrName>style.visibility</p:attrName>
                                        </p:attrNameLst>
                                      </p:cBhvr>
                                      <p:to>
                                        <p:strVal val="visible"/>
                                      </p:to>
                                    </p:set>
                                    <p:animEffect transition="in" filter="fade">
                                      <p:cBhvr>
                                        <p:cTn id="12" dur="500"/>
                                        <p:tgtEl>
                                          <p:spTgt spid="5">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animEffect transition="in" filter="fade">
                                      <p:cBhvr>
                                        <p:cTn id="17" dur="500"/>
                                        <p:tgtEl>
                                          <p:spTgt spid="5">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7" end="7"/>
                                            </p:txEl>
                                          </p:spTgt>
                                        </p:tgtEl>
                                        <p:attrNameLst>
                                          <p:attrName>style.visibility</p:attrName>
                                        </p:attrNameLst>
                                      </p:cBhvr>
                                      <p:to>
                                        <p:strVal val="visible"/>
                                      </p:to>
                                    </p:set>
                                    <p:animEffect transition="in" filter="fade">
                                      <p:cBhvr>
                                        <p:cTn id="22" dur="500"/>
                                        <p:tgtEl>
                                          <p:spTgt spid="5">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9" end="9"/>
                                            </p:txEl>
                                          </p:spTgt>
                                        </p:tgtEl>
                                        <p:attrNameLst>
                                          <p:attrName>style.visibility</p:attrName>
                                        </p:attrNameLst>
                                      </p:cBhvr>
                                      <p:to>
                                        <p:strVal val="visible"/>
                                      </p:to>
                                    </p:set>
                                    <p:animEffect transition="in" filter="fade">
                                      <p:cBhvr>
                                        <p:cTn id="27" dur="500"/>
                                        <p:tgtEl>
                                          <p:spTgt spid="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110524E9-E361-435E-93CC-D891398D1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AD6F6937-3B5A-4391-9F37-58A571B36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080"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4A9734-339F-4AE7-98ED-261B643900BA}"/>
              </a:ext>
            </a:extLst>
          </p:cNvPr>
          <p:cNvSpPr>
            <a:spLocks noGrp="1"/>
          </p:cNvSpPr>
          <p:nvPr>
            <p:ph type="title"/>
          </p:nvPr>
        </p:nvSpPr>
        <p:spPr>
          <a:xfrm>
            <a:off x="657225" y="996624"/>
            <a:ext cx="3060931" cy="4879788"/>
          </a:xfrm>
        </p:spPr>
        <p:txBody>
          <a:bodyPr>
            <a:normAutofit/>
          </a:bodyPr>
          <a:lstStyle/>
          <a:p>
            <a:pPr algn="ctr"/>
            <a:r>
              <a:rPr lang="en-IE" sz="4400" dirty="0">
                <a:solidFill>
                  <a:srgbClr val="FFFFFF"/>
                </a:solidFill>
              </a:rPr>
              <a:t>HTML/CSS</a:t>
            </a:r>
          </a:p>
        </p:txBody>
      </p:sp>
      <p:sp>
        <p:nvSpPr>
          <p:cNvPr id="21" name="Rectangle 20">
            <a:extLst>
              <a:ext uri="{FF2B5EF4-FFF2-40B4-BE49-F238E27FC236}">
                <a16:creationId xmlns:a16="http://schemas.microsoft.com/office/drawing/2014/main" id="{C962AC3C-FEB4-4C6A-8CA6-D570CD009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1733" cy="6858000"/>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2">
            <a:extLst>
              <a:ext uri="{FF2B5EF4-FFF2-40B4-BE49-F238E27FC236}">
                <a16:creationId xmlns:a16="http://schemas.microsoft.com/office/drawing/2014/main" id="{973956E4-C5E5-4446-A569-3A5612D62112}"/>
              </a:ext>
            </a:extLst>
          </p:cNvPr>
          <p:cNvSpPr>
            <a:spLocks noGrp="1"/>
          </p:cNvSpPr>
          <p:nvPr>
            <p:ph idx="1"/>
          </p:nvPr>
        </p:nvSpPr>
        <p:spPr>
          <a:xfrm>
            <a:off x="4702547" y="996625"/>
            <a:ext cx="6727834" cy="4864751"/>
          </a:xfrm>
        </p:spPr>
        <p:txBody>
          <a:bodyPr anchor="ctr">
            <a:normAutofit/>
          </a:bodyPr>
          <a:lstStyle/>
          <a:p>
            <a:pPr marL="0" indent="0">
              <a:buNone/>
            </a:pPr>
            <a:endParaRPr lang="en-IE" b="1" dirty="0"/>
          </a:p>
          <a:p>
            <a:r>
              <a:rPr lang="en-IE" b="1" dirty="0"/>
              <a:t>Two stylesheets were created: indexStyle.css and formStyle.css.</a:t>
            </a:r>
          </a:p>
          <a:p>
            <a:endParaRPr lang="en-IE" b="1" dirty="0"/>
          </a:p>
          <a:p>
            <a:r>
              <a:rPr lang="en-IE" b="1" dirty="0" err="1"/>
              <a:t>IndexStyle</a:t>
            </a:r>
            <a:r>
              <a:rPr lang="en-IE" b="1" dirty="0"/>
              <a:t> is used as the main template. </a:t>
            </a:r>
            <a:r>
              <a:rPr lang="en-IE" b="1" dirty="0" err="1"/>
              <a:t>FormStyle</a:t>
            </a:r>
            <a:r>
              <a:rPr lang="en-IE" b="1" dirty="0"/>
              <a:t> is used for pages that contain forms. </a:t>
            </a:r>
          </a:p>
          <a:p>
            <a:endParaRPr lang="en-IE" b="1" dirty="0"/>
          </a:p>
          <a:p>
            <a:r>
              <a:rPr lang="en-IE" b="1" dirty="0"/>
              <a:t>We decided to do this as it reduced clutter and made it far easier to adjust certain elements without affecting other pages without forms.</a:t>
            </a:r>
          </a:p>
          <a:p>
            <a:endParaRPr lang="en-IE" dirty="0"/>
          </a:p>
          <a:p>
            <a:endParaRPr lang="en-IE" dirty="0"/>
          </a:p>
        </p:txBody>
      </p:sp>
    </p:spTree>
    <p:extLst>
      <p:ext uri="{BB962C8B-B14F-4D97-AF65-F5344CB8AC3E}">
        <p14:creationId xmlns:p14="http://schemas.microsoft.com/office/powerpoint/2010/main" val="1437560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3" end="3"/>
                                            </p:txEl>
                                          </p:spTgt>
                                        </p:tgtEl>
                                        <p:attrNameLst>
                                          <p:attrName>style.visibility</p:attrName>
                                        </p:attrNameLst>
                                      </p:cBhvr>
                                      <p:to>
                                        <p:strVal val="visible"/>
                                      </p:to>
                                    </p:set>
                                    <p:animEffect transition="in" filter="fade">
                                      <p:cBhvr>
                                        <p:cTn id="12" dur="500"/>
                                        <p:tgtEl>
                                          <p:spTgt spid="5">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animEffect transition="in" filter="fade">
                                      <p:cBhvr>
                                        <p:cTn id="17"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docProps/app.xml><?xml version="1.0" encoding="utf-8"?>
<Properties xmlns="http://schemas.openxmlformats.org/officeDocument/2006/extended-properties" xmlns:vt="http://schemas.openxmlformats.org/officeDocument/2006/docPropsVTypes">
  <TotalTime>202</TotalTime>
  <Words>896</Words>
  <Application>Microsoft Office PowerPoint</Application>
  <PresentationFormat>Widescreen</PresentationFormat>
  <Paragraphs>92</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 Light</vt:lpstr>
      <vt:lpstr>Century Gothic</vt:lpstr>
      <vt:lpstr>Wingdings 3</vt:lpstr>
      <vt:lpstr>Metropolitan</vt:lpstr>
      <vt:lpstr>Programming Pal</vt:lpstr>
      <vt:lpstr>Programming Pal</vt:lpstr>
      <vt:lpstr>Homepg</vt:lpstr>
      <vt:lpstr>Homepg</vt:lpstr>
      <vt:lpstr>PowerPoint Presentation</vt:lpstr>
      <vt:lpstr>PowerPoint Presentation</vt:lpstr>
      <vt:lpstr>PowerPoint Presentation</vt:lpstr>
      <vt:lpstr>HTML/CSS</vt:lpstr>
      <vt:lpstr>HTML/CSS</vt:lpstr>
      <vt:lpstr>Homepg</vt:lpstr>
      <vt:lpstr>PowerPoint Presentation</vt:lpstr>
      <vt:lpstr>SQL/PHP</vt:lpstr>
      <vt:lpstr>PowerPoint Presentation</vt:lpstr>
      <vt:lpstr>SQL/PHP</vt:lpstr>
      <vt:lpstr>SQL/PHP</vt:lpstr>
      <vt:lpstr>SQL/PHP</vt:lpstr>
      <vt:lpstr>SQL/PHP</vt:lpstr>
      <vt:lpstr>PowerPoint Presentation</vt:lpstr>
      <vt:lpstr>SQL/PHP</vt:lpstr>
      <vt:lpstr>PowerPoint Presentation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Pal</dc:title>
  <dc:creator> </dc:creator>
  <cp:lastModifiedBy>Mike Vriesema</cp:lastModifiedBy>
  <cp:revision>41</cp:revision>
  <dcterms:created xsi:type="dcterms:W3CDTF">2018-11-26T22:37:56Z</dcterms:created>
  <dcterms:modified xsi:type="dcterms:W3CDTF">2018-11-29T00:17:28Z</dcterms:modified>
</cp:coreProperties>
</file>