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2" r:id="rId3"/>
    <p:sldId id="269" r:id="rId4"/>
    <p:sldId id="268" r:id="rId5"/>
    <p:sldId id="264" r:id="rId6"/>
    <p:sldId id="25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F9189-1340-4AA8-B8CA-C76AD9143B99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59AEF-8984-4DB7-BB31-B5D84074C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1B792-3EDB-4D0F-89F0-F521EF1EC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5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9253-F063-4589-8338-4265196182F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10FC-BE3C-4346-BF5F-C9B312B86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tp://ftp.jax.org/anczukow-lab" TargetMode="External"/><Relationship Id="rId2" Type="http://schemas.openxmlformats.org/officeDocument/2006/relationships/hyperlink" Target="http://jaxbhftp02.ja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ftp.jax.org/anczukow-lab/file_name.b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e.ucsc.edu/goldenpath/help/bigWig.html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p Arrow Callout 15"/>
          <p:cNvSpPr/>
          <p:nvPr/>
        </p:nvSpPr>
        <p:spPr>
          <a:xfrm>
            <a:off x="1130806" y="3228806"/>
            <a:ext cx="2093890" cy="1446179"/>
          </a:xfrm>
          <a:prstGeom prst="up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8958"/>
          <a:stretch/>
        </p:blipFill>
        <p:spPr>
          <a:xfrm>
            <a:off x="3846504" y="3486187"/>
            <a:ext cx="3620353" cy="124799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153751" y="4985477"/>
            <a:ext cx="2771791" cy="570649"/>
            <a:chOff x="4242775" y="4195965"/>
            <a:chExt cx="2771791" cy="570649"/>
          </a:xfrm>
        </p:grpSpPr>
        <p:sp>
          <p:nvSpPr>
            <p:cNvPr id="6" name="TextBox 5"/>
            <p:cNvSpPr txBox="1"/>
            <p:nvPr/>
          </p:nvSpPr>
          <p:spPr>
            <a:xfrm>
              <a:off x="5195638" y="4195965"/>
              <a:ext cx="1388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reads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5232" y="4458837"/>
              <a:ext cx="2249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1400" dirty="0" smtClean="0">
                  <a:solidFill>
                    <a:srgbClr val="3333C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skipping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reads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910943" y="4499623"/>
              <a:ext cx="185943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42775" y="4285312"/>
              <a:ext cx="635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PSI=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6779" y="292486"/>
            <a:ext cx="12108180" cy="1200329"/>
          </a:xfr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Overview:</a:t>
            </a:r>
            <a:b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Measuring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splicing using RNA-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seq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13" name="Pentagon 12"/>
          <p:cNvSpPr/>
          <p:nvPr/>
        </p:nvSpPr>
        <p:spPr>
          <a:xfrm>
            <a:off x="1136125" y="2102708"/>
            <a:ext cx="2191965" cy="108104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7198" y="2181564"/>
            <a:ext cx="190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mapping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ref. transcriptome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4005" y="3717008"/>
            <a:ext cx="190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 novo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transcriptome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3239466" y="2102708"/>
            <a:ext cx="4749848" cy="108104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45440" y="2169628"/>
            <a:ext cx="382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Splicing quantification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paired differential analysis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rMTAS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(Shen et al. PNAS 2014)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7784207" y="2090772"/>
            <a:ext cx="2774777" cy="108104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89314" y="2308127"/>
            <a:ext cx="260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Filter significant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3773" y="3461576"/>
            <a:ext cx="374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dPSI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&gt;|10%|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 5 inclusion or skipping reads per replicate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40352" y="1681566"/>
            <a:ext cx="7235652" cy="3846715"/>
            <a:chOff x="182455" y="3470341"/>
            <a:chExt cx="5823499" cy="3095969"/>
          </a:xfrm>
        </p:grpSpPr>
        <p:sp>
          <p:nvSpPr>
            <p:cNvPr id="5" name="Rectangle 4"/>
            <p:cNvSpPr/>
            <p:nvPr/>
          </p:nvSpPr>
          <p:spPr>
            <a:xfrm>
              <a:off x="2732346" y="3470341"/>
              <a:ext cx="305809" cy="34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20291" y="3501332"/>
              <a:ext cx="2985663" cy="285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97882" y="3670028"/>
              <a:ext cx="2740273" cy="56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Cassette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exon </a:t>
              </a:r>
            </a:p>
            <a:p>
              <a:pPr algn="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(SE)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882" y="4267370"/>
              <a:ext cx="2740273" cy="56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Alternative 3’ splice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site (A3SS)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882" y="4866633"/>
              <a:ext cx="2740273" cy="56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Alternative 5’ splice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algn="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(A5SS)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455" y="5438792"/>
              <a:ext cx="2855700" cy="56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Mutually exclusive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exons</a:t>
              </a:r>
            </a:p>
            <a:p>
              <a:pPr algn="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(MXE)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7882" y="5996579"/>
              <a:ext cx="2740273" cy="569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Intron </a:t>
              </a:r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retention</a:t>
              </a:r>
            </a:p>
            <a:p>
              <a:pPr algn="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(RI)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8127" y="394595"/>
            <a:ext cx="12143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457200">
              <a:defRPr sz="2400">
                <a:solidFill>
                  <a:srgbClr val="0099CC"/>
                </a:solidFill>
                <a:latin typeface="Geneva"/>
                <a:cs typeface="Genev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alternative splicing events</a:t>
            </a:r>
            <a:endParaRPr lang="en-GB" sz="4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4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1986" y="257086"/>
            <a:ext cx="1177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Differential splicing analysis </a:t>
            </a:r>
            <a:r>
              <a:rPr lang="en-US" dirty="0" smtClean="0"/>
              <a:t>pipeline steps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364" y="1571049"/>
            <a:ext cx="11604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trimming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 mapping to ref transcriptome or de novo transcriptome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Assigns groups for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rMATS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comparison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rMATS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Filter significant events, correct gene names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output tables</a:t>
            </a:r>
          </a:p>
          <a:p>
            <a:pPr marL="342900" indent="-342900">
              <a:buAutoNum type="arabicPeriod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986" y="257086"/>
            <a:ext cx="11776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Differential splicing analysis </a:t>
            </a:r>
            <a:r>
              <a:rPr lang="en-US" dirty="0" smtClean="0"/>
              <a:t>pipeline output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3174" y="1636551"/>
            <a:ext cx="1132402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Two outputs: </a:t>
            </a:r>
          </a:p>
          <a:p>
            <a:pPr marL="457200" indent="-457200" algn="l"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Using reference (</a:t>
            </a:r>
            <a:r>
              <a:rPr lang="en-US" sz="2000" dirty="0" err="1" smtClean="0">
                <a:solidFill>
                  <a:schemeClr val="tx1"/>
                </a:solidFill>
              </a:rPr>
              <a:t>Gencode</a:t>
            </a:r>
            <a:r>
              <a:rPr lang="en-US" sz="2000" dirty="0" smtClean="0">
                <a:solidFill>
                  <a:schemeClr val="tx1"/>
                </a:solidFill>
              </a:rPr>
              <a:t>) transcriptome *_Ref</a:t>
            </a:r>
          </a:p>
          <a:p>
            <a:pPr marL="457200" indent="-457200" algn="l">
              <a:buFontTx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dirty="0" smtClean="0">
                <a:solidFill>
                  <a:schemeClr val="tx1"/>
                </a:solidFill>
              </a:rPr>
              <a:t>de novo transcriptome *_Novel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tx1"/>
                </a:solidFill>
              </a:rPr>
              <a:t>Filtered files </a:t>
            </a:r>
            <a:r>
              <a:rPr lang="en-US" sz="2000" dirty="0">
                <a:solidFill>
                  <a:schemeClr val="tx1"/>
                </a:solidFill>
              </a:rPr>
              <a:t>contain only the significant events differentially spliced between </a:t>
            </a:r>
            <a:r>
              <a:rPr lang="en-US" sz="2000" dirty="0" smtClean="0">
                <a:solidFill>
                  <a:schemeClr val="tx1"/>
                </a:solidFill>
              </a:rPr>
              <a:t>case and control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tx1"/>
                </a:solidFill>
              </a:rPr>
              <a:t>Unfiltered files </a:t>
            </a:r>
            <a:r>
              <a:rPr lang="en-US" sz="2000" dirty="0" smtClean="0">
                <a:solidFill>
                  <a:schemeClr val="tx1"/>
                </a:solidFill>
              </a:rPr>
              <a:t>contain all the events detected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chemeClr val="tx1"/>
                </a:solidFill>
              </a:rPr>
              <a:t>Summary table </a:t>
            </a:r>
            <a:r>
              <a:rPr lang="en-US" sz="2000" dirty="0" smtClean="0">
                <a:solidFill>
                  <a:schemeClr val="tx1"/>
                </a:solidFill>
              </a:rPr>
              <a:t>– number of </a:t>
            </a:r>
            <a:r>
              <a:rPr lang="en-US" sz="2000" dirty="0">
                <a:solidFill>
                  <a:schemeClr val="tx1"/>
                </a:solidFill>
              </a:rPr>
              <a:t>significant </a:t>
            </a:r>
            <a:r>
              <a:rPr lang="en-US" sz="2000" dirty="0" smtClean="0">
                <a:solidFill>
                  <a:schemeClr val="tx1"/>
                </a:solidFill>
              </a:rPr>
              <a:t>events per event type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Bigwig files </a:t>
            </a:r>
            <a:r>
              <a:rPr lang="en-US" sz="2000" dirty="0" smtClean="0">
                <a:solidFill>
                  <a:schemeClr val="tx1"/>
                </a:solidFill>
              </a:rPr>
              <a:t>for read coverage for visualization using UCSC browser or IGV</a:t>
            </a:r>
          </a:p>
          <a:p>
            <a:pPr marL="1371600" lvl="2" indent="-457200">
              <a:buAutoNum type="arabicPeriod"/>
            </a:pPr>
            <a:endParaRPr lang="en-US" sz="100" dirty="0" smtClean="0"/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41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43601" y="1533410"/>
            <a:ext cx="6997754" cy="2203320"/>
            <a:chOff x="46461" y="3483970"/>
            <a:chExt cx="6576835" cy="2070789"/>
          </a:xfrm>
        </p:grpSpPr>
        <p:sp>
          <p:nvSpPr>
            <p:cNvPr id="39" name="Rectangle 38"/>
            <p:cNvSpPr/>
            <p:nvPr/>
          </p:nvSpPr>
          <p:spPr>
            <a:xfrm>
              <a:off x="92181" y="3493731"/>
              <a:ext cx="5508226" cy="2004971"/>
            </a:xfrm>
            <a:prstGeom prst="rect">
              <a:avLst/>
            </a:prstGeom>
            <a:solidFill>
              <a:srgbClr val="FFF9E7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2563" y="3483970"/>
              <a:ext cx="5783652" cy="31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latin typeface="DINOT-CondBold" panose="020B0806020101010102" pitchFamily="34" charset="0"/>
                </a:defRPr>
              </a:lvl1pPr>
            </a:lstStyle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Long ID for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AS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events*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61" y="3819177"/>
              <a:ext cx="6576835" cy="173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">
                <a:spcBef>
                  <a:spcPts val="600"/>
                </a:spcBef>
              </a:pPr>
              <a:r>
                <a:rPr lang="mr-IN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SE;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Start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Start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Start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End</a:t>
              </a:r>
            </a:p>
            <a:p>
              <a:pPr fontAlgn="b">
                <a:spcBef>
                  <a:spcPts val="600"/>
                </a:spcBef>
              </a:pP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A3SS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[E2-E3] </a:t>
              </a:r>
              <a:r>
                <a:rPr lang="en-US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E1] </a:t>
              </a:r>
              <a:r>
                <a:rPr lang="en-US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E3] </a:t>
              </a:r>
              <a:r>
                <a:rPr lang="en-US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A5SS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E1-E2]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[E3] </a:t>
              </a:r>
              <a:r>
                <a:rPr lang="en-US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MXE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[E4]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RI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endPara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">
                <a:spcBef>
                  <a:spcPts val="600"/>
                </a:spcBef>
              </a:pPr>
              <a:r>
                <a:rPr lang="en-US" sz="105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*Exon coordinates are from left to right.</a:t>
              </a:r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regardless of </a:t>
              </a:r>
              <a:r>
                <a:rPr lang="en-US" sz="105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gene orientation</a:t>
              </a:r>
              <a:endParaRPr lang="en-US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">
                <a:spcBef>
                  <a:spcPts val="600"/>
                </a:spcBef>
              </a:pPr>
              <a:endPara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108284" y="1488688"/>
            <a:ext cx="3509152" cy="3384101"/>
            <a:chOff x="3083082" y="733691"/>
            <a:chExt cx="3702949" cy="3570993"/>
          </a:xfrm>
        </p:grpSpPr>
        <p:sp>
          <p:nvSpPr>
            <p:cNvPr id="10" name="Rectangle 9"/>
            <p:cNvSpPr/>
            <p:nvPr/>
          </p:nvSpPr>
          <p:spPr>
            <a:xfrm>
              <a:off x="3372428" y="791813"/>
              <a:ext cx="3267194" cy="3512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8797" y="733691"/>
              <a:ext cx="2691352" cy="357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Event type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83082" y="1049296"/>
              <a:ext cx="3622954" cy="2623496"/>
              <a:chOff x="3384551" y="1066251"/>
              <a:chExt cx="3443122" cy="249327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384551" y="1066251"/>
                <a:ext cx="3443122" cy="2493274"/>
                <a:chOff x="2068576" y="3501332"/>
                <a:chExt cx="3937378" cy="2851184"/>
              </a:xfrm>
            </p:grpSpPr>
            <p:pic>
              <p:nvPicPr>
                <p:cNvPr id="33" name="Picture 1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020291" y="3501332"/>
                  <a:ext cx="2985663" cy="2851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2107767" y="3671835"/>
                  <a:ext cx="930388" cy="31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atin typeface="Geneva"/>
                    </a:rPr>
                    <a:t>SE</a:t>
                  </a:r>
                  <a:endParaRPr lang="en-US" sz="1200" b="1" dirty="0">
                    <a:latin typeface="Geneva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107767" y="4292980"/>
                  <a:ext cx="930388" cy="31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atin typeface="Geneva"/>
                    </a:rPr>
                    <a:t>A3SS</a:t>
                  </a:r>
                  <a:endParaRPr lang="en-US" sz="1200" b="1" dirty="0">
                    <a:latin typeface="Geneva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107767" y="4838687"/>
                  <a:ext cx="930388" cy="31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atin typeface="Geneva"/>
                    </a:rPr>
                    <a:t>A5SS</a:t>
                  </a:r>
                  <a:endParaRPr lang="en-US" sz="1200" b="1" dirty="0">
                    <a:latin typeface="Geneva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068576" y="5452499"/>
                  <a:ext cx="969578" cy="31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atin typeface="Geneva"/>
                    </a:rPr>
                    <a:t>MXE</a:t>
                  </a:r>
                  <a:endParaRPr lang="en-US" sz="1200" b="1" dirty="0">
                    <a:latin typeface="Geneva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2107767" y="6010286"/>
                  <a:ext cx="930388" cy="31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b="1" dirty="0" smtClean="0">
                      <a:latin typeface="Geneva"/>
                    </a:rPr>
                    <a:t>RI</a:t>
                  </a:r>
                  <a:endParaRPr lang="en-US" sz="1200" b="1" dirty="0">
                    <a:latin typeface="Geneva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4372439" y="121036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E1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72439" y="1723716"/>
                <a:ext cx="467369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E1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72439" y="2231128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E1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72439" y="275212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E1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72439" y="3265454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E1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069612" y="121036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E3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069612" y="172371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E3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069612" y="2231128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E3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069612" y="275212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E4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069612" y="3265454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E3</a:t>
                </a:r>
                <a:endParaRPr lang="en-US" sz="12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08949" y="121036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E2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676821" y="1723716"/>
                <a:ext cx="467369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E2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81376" y="2231128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E2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64666" y="275212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E2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82568" y="3265454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E2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75410" y="2752126"/>
                <a:ext cx="694944" cy="27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accent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E3</a:t>
                </a:r>
                <a:endParaRPr lang="en-US" sz="1200" b="1" dirty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4145094" y="1063501"/>
              <a:ext cx="2264019" cy="11152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11691" y="919046"/>
              <a:ext cx="448887" cy="29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37144" y="904865"/>
              <a:ext cx="448887" cy="292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8703" y="4321238"/>
            <a:ext cx="4995711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Exon coordinates (5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3’)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E1-E2-E3 </a:t>
            </a:r>
          </a:p>
          <a:p>
            <a:pPr>
              <a:spcBef>
                <a:spcPts val="20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(5’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3’)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S1-S2-S3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-165853" y="396366"/>
            <a:ext cx="1210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Differential splicing analysis </a:t>
            </a:r>
            <a:r>
              <a:rPr lang="en-US" dirty="0" smtClean="0"/>
              <a:t>output (Filtered files)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3350666" y="3828575"/>
            <a:ext cx="6411008" cy="2192934"/>
            <a:chOff x="46461" y="3493731"/>
            <a:chExt cx="6025382" cy="2061028"/>
          </a:xfrm>
        </p:grpSpPr>
        <p:sp>
          <p:nvSpPr>
            <p:cNvPr id="57" name="Rectangle 56"/>
            <p:cNvSpPr/>
            <p:nvPr/>
          </p:nvSpPr>
          <p:spPr>
            <a:xfrm>
              <a:off x="92181" y="3493731"/>
              <a:ext cx="5501586" cy="2004971"/>
            </a:xfrm>
            <a:prstGeom prst="rect">
              <a:avLst/>
            </a:prstGeom>
            <a:solidFill>
              <a:srgbClr val="FFF9E7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89797" y="3495353"/>
              <a:ext cx="5783652" cy="318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latin typeface="DINOT-CondBold" panose="020B0806020101010102" pitchFamily="34" charset="0"/>
                </a:defRPr>
              </a:lvl1pPr>
            </a:lstStyle>
            <a:p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short ID for 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AS </a:t>
              </a:r>
              <a:r>
                <a:rPr lang="en-US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events*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61" y="3819177"/>
              <a:ext cx="6025382" cy="173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">
                <a:spcBef>
                  <a:spcPts val="600"/>
                </a:spcBef>
              </a:pPr>
              <a:r>
                <a:rPr lang="mr-IN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SE;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Start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Start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A3SS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E2] </a:t>
              </a:r>
              <a:r>
                <a:rPr lang="en-US" sz="1200" dirty="0" err="1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E1]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E3]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</a:t>
              </a:r>
              <a:endParaRPr lang="en-US" sz="12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A5SS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[E3]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</a:t>
              </a: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MXE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End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; [E4]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 </a:t>
              </a:r>
            </a:p>
            <a:p>
              <a:pPr fontAlgn="b">
                <a:spcBef>
                  <a:spcPts val="600"/>
                </a:spcBef>
              </a:pP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RI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chr;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strand</a:t>
              </a:r>
              <a:r>
                <a:rPr lang="mr-IN" sz="1200" dirty="0" smtClean="0">
                  <a:latin typeface="Arial" charset="0"/>
                  <a:ea typeface="Arial" charset="0"/>
                  <a:cs typeface="Arial" charset="0"/>
                </a:rPr>
                <a:t>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[E2] </a:t>
              </a:r>
              <a:r>
                <a:rPr lang="en-US" sz="1200" dirty="0" err="1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Start;End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;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[E1]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End;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[E3] </a:t>
              </a:r>
              <a:r>
                <a:rPr lang="en-US" sz="1200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Start;</a:t>
              </a:r>
            </a:p>
            <a:p>
              <a:pPr fontAlgn="b">
                <a:spcBef>
                  <a:spcPts val="600"/>
                </a:spcBef>
              </a:pPr>
              <a:r>
                <a:rPr lang="en-US" sz="105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*Exon coordinates are from left to right. regardless of gene orientation</a:t>
              </a:r>
            </a:p>
            <a:p>
              <a:pPr fontAlgn="b">
                <a:spcBef>
                  <a:spcPts val="600"/>
                </a:spcBef>
              </a:pPr>
              <a:endParaRPr lang="en-US" sz="120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305552" y="1543553"/>
            <a:ext cx="3449622" cy="3089005"/>
            <a:chOff x="348694" y="584565"/>
            <a:chExt cx="3002320" cy="2657338"/>
          </a:xfrm>
        </p:grpSpPr>
        <p:sp>
          <p:nvSpPr>
            <p:cNvPr id="61" name="Rectangle 60"/>
            <p:cNvSpPr/>
            <p:nvPr/>
          </p:nvSpPr>
          <p:spPr>
            <a:xfrm>
              <a:off x="441383" y="584565"/>
              <a:ext cx="2259365" cy="262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08835" y="965709"/>
              <a:ext cx="2084907" cy="1625008"/>
              <a:chOff x="5458703" y="760016"/>
              <a:chExt cx="2494755" cy="194444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5563518" y="1608465"/>
                <a:ext cx="760164" cy="36355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 charset="0"/>
                    <a:ea typeface="Arial" charset="0"/>
                    <a:cs typeface="Arial" charset="0"/>
                  </a:rPr>
                  <a:t>PSI1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104305" y="1608465"/>
                <a:ext cx="760164" cy="36355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 charset="0"/>
                    <a:ea typeface="Arial" charset="0"/>
                    <a:cs typeface="Arial" charset="0"/>
                  </a:rPr>
                  <a:t>PSI2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458703" y="760016"/>
                <a:ext cx="1012324" cy="44067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Arial" charset="0"/>
                    <a:ea typeface="Arial" charset="0"/>
                    <a:cs typeface="Arial" charset="0"/>
                  </a:rPr>
                  <a:t>WT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920155" y="760016"/>
                <a:ext cx="1012324" cy="4406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rial" charset="0"/>
                    <a:ea typeface="Arial" charset="0"/>
                    <a:cs typeface="Arial" charset="0"/>
                  </a:rPr>
                  <a:t>MUT</a:t>
                </a:r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482163" y="2291513"/>
                <a:ext cx="2471295" cy="41295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dPSI</a:t>
                </a:r>
                <a:r>
                  <a:rPr lang="en-US" sz="1400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 =</a:t>
                </a:r>
                <a:r>
                  <a:rPr lang="en-US" sz="1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mPSI2</a:t>
                </a:r>
                <a:r>
                  <a:rPr lang="en-US" sz="1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mr-IN" sz="1400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–</a:t>
                </a:r>
                <a:r>
                  <a:rPr lang="en-US" sz="1400" b="1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  <a:latin typeface="Arial" charset="0"/>
                    <a:ea typeface="Arial" charset="0"/>
                    <a:cs typeface="Arial" charset="0"/>
                  </a:rPr>
                  <a:t>mPSI1</a:t>
                </a: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5860973" y="1288973"/>
                <a:ext cx="0" cy="23135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7464861" y="1301344"/>
                <a:ext cx="0" cy="23135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5881169" y="2014253"/>
                <a:ext cx="0" cy="23135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7467444" y="2008067"/>
                <a:ext cx="0" cy="231355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512056" y="2690154"/>
              <a:ext cx="2838958" cy="551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US" sz="1200" b="1" dirty="0" err="1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dPSI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sz="1200" b="1" dirty="0" smtClean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(+)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Higher inclusion in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MUT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pPr marL="0" lvl="1"/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dPSI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(-)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Lower inclusion in 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MUT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pPr marL="677282" indent="-677282">
                <a:buFont typeface="Arial" charset="0"/>
                <a:buChar char="•"/>
              </a:pP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8694" y="588864"/>
              <a:ext cx="2473182" cy="29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PSI Calculation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441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986" y="257086"/>
            <a:ext cx="1210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dirty="0"/>
              <a:t>Differential splicing analysis </a:t>
            </a:r>
            <a:r>
              <a:rPr lang="en-US" dirty="0" smtClean="0"/>
              <a:t>output (Filtered files)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7" y="2599221"/>
            <a:ext cx="11972413" cy="1550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336" y="1223237"/>
            <a:ext cx="35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1. Type of alternative event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752" y="1769254"/>
            <a:ext cx="35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Gene name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8443" y="1419953"/>
            <a:ext cx="35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16. Average PSI control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0423" y="1718685"/>
            <a:ext cx="352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17. Average PSI case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84556" y="1981746"/>
            <a:ext cx="420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18. ∆PSI (Case-Control)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&gt;0 more included, &lt;0 more skipped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94774" y="1540042"/>
            <a:ext cx="54142" cy="1010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896979" y="2123574"/>
            <a:ext cx="40105" cy="471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92842" y="1890963"/>
            <a:ext cx="1598195" cy="7018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03231" y="2061411"/>
            <a:ext cx="1169069" cy="513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1"/>
          </p:cNvCxnSpPr>
          <p:nvPr/>
        </p:nvCxnSpPr>
        <p:spPr>
          <a:xfrm flipH="1">
            <a:off x="7459580" y="2304912"/>
            <a:ext cx="124976" cy="203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59614" y="4513197"/>
            <a:ext cx="25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30. Event ID and sequences for BLAST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142483" y="4201891"/>
            <a:ext cx="1775447" cy="3280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1620" y="4696385"/>
            <a:ext cx="504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5-8. Reads supporting inclusion or skipping for control (1) and case (2) for each replicate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583471" y="4204138"/>
            <a:ext cx="1484032" cy="26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481959" y="4241409"/>
            <a:ext cx="1343250" cy="3936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77456" y="4743682"/>
            <a:ext cx="362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9-10. PSI for control (1) and case (2) for each replicate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343954" y="4204623"/>
            <a:ext cx="1079384" cy="5355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56083" y="4183117"/>
            <a:ext cx="977462" cy="515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3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20869"/>
              </p:ext>
            </p:extLst>
          </p:nvPr>
        </p:nvGraphicFramePr>
        <p:xfrm>
          <a:off x="354681" y="87313"/>
          <a:ext cx="11352045" cy="664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898">
                  <a:extLst>
                    <a:ext uri="{9D8B030D-6E8A-4147-A177-3AD203B41FA5}">
                      <a16:colId xmlns:a16="http://schemas.microsoft.com/office/drawing/2014/main" val="2969542795"/>
                    </a:ext>
                  </a:extLst>
                </a:gridCol>
                <a:gridCol w="9962147">
                  <a:extLst>
                    <a:ext uri="{9D8B030D-6E8A-4147-A177-3AD203B41FA5}">
                      <a16:colId xmlns:a16="http://schemas.microsoft.com/office/drawing/2014/main" val="2774611597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888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event: SE (skipped exon or cassette exon), RI  (retained intron ), A3'SS (alternate 3' splice site or AA), A5'SS (alternate 5' splice site or AD) or MXE (mutually exclusive exon or MX)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2891081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ID of DSEs, nomeclature include event type and 5'-3' coordinate of spliced sequence.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7610574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ID of DSEs, nomeclature include event type and 5'-3' coordinate of spliced sequence.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73479914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Official gene symbol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88564931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 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35054336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strand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strand (+) or (-)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3148883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counts that support inclusion of a spliced region for each biological replicate separated by ";" in  control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23923877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counts that support skipping of a spliced region for each biological replicate separated by ";" in 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48651514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counts that support inclusion of a spliced region for each biological replicate separated by ";" in  case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70634013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counts that support skipping of a spliced region  for each biological replicate separated by ";" in  case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08937509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Spliced In or inclusion level  for each biological replicate separated by ";" in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405737133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Percent Spliced In or inclusion level for each biological replicate separated by ";" in case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84894128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IC1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09420239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mSC1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0267381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IC2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99726496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SC2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8084395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mPSI1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PSI1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73732863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mPSI2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PSI2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404514018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dPSI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(2-1)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 in PSI (PSI2  - PSI1)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98915471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rMATS P-value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42933935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rMATS false discovery rate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9579080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genomic coordinates for the 5' end of the upstream exon; 3' end of the upstream exon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08983553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genomic coordinates for the 5' end of the spliced region; 3' end of the spliced region (for MXE event, this is the first mutually exclusive exon)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274595076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genomic coordinates for the 5' end of the downstream exon; 5' end of the downstream exon (for MXE event, this is the second mutually exclusive exon)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413184002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genomic coordinates for the 5' end of the downstream exon; 3' end of the downstream exon for MXE event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131503244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upstream exon sequence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85461279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spliced exon sequence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/>
                </a:tc>
                <a:extLst>
                  <a:ext uri="{0D108BD9-81ED-4DB2-BD59-A6C34878D82A}">
                    <a16:rowId xmlns:a16="http://schemas.microsoft.com/office/drawing/2014/main" val="235868200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downstream exon (for MXE this is the second exon)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/>
                </a:tc>
                <a:extLst>
                  <a:ext uri="{0D108BD9-81ED-4DB2-BD59-A6C34878D82A}">
                    <a16:rowId xmlns:a16="http://schemas.microsoft.com/office/drawing/2014/main" val="341164976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downstream exon sequence for MXE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/>
                </a:tc>
                <a:extLst>
                  <a:ext uri="{0D108BD9-81ED-4DB2-BD59-A6C34878D82A}">
                    <a16:rowId xmlns:a16="http://schemas.microsoft.com/office/drawing/2014/main" val="24143304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MIN_RECIPRO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Filtering (1 Yes, 0 No) for min 5 reads for IC1 OR IC2 AND 5 reads for SC1 OR SC2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/>
                </a:tc>
                <a:extLst>
                  <a:ext uri="{0D108BD9-81ED-4DB2-BD59-A6C34878D82A}">
                    <a16:rowId xmlns:a16="http://schemas.microsoft.com/office/drawing/2014/main" val="267203690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 of reference genome assembly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ctr"/>
                </a:tc>
                <a:extLst>
                  <a:ext uri="{0D108BD9-81ED-4DB2-BD59-A6C34878D82A}">
                    <a16:rowId xmlns:a16="http://schemas.microsoft.com/office/drawing/2014/main" val="347998756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fasta</a:t>
                      </a:r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formatted event ID and sequences of E1-E2-E3-E4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528" marR="7528" marT="7528" marB="0" anchor="b"/>
                </a:tc>
                <a:extLst>
                  <a:ext uri="{0D108BD9-81ED-4DB2-BD59-A6C34878D82A}">
                    <a16:rowId xmlns:a16="http://schemas.microsoft.com/office/drawing/2014/main" val="473280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59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319" y="1084877"/>
            <a:ext cx="114781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files with UCSC coordinates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(e.g., "chr1" instead of "1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2) Transfer files to JAX FTP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connect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WinSCP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SCP or SFTP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jaxbhftp02.jax.org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anczukow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password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5DSgc4c0aYaGk24gQOLAqgZb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copy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files to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you see files here: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ftp://ftp.jax.org/anczukow-lab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right click to copy link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Load files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 UCSC genome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Login to UCSC- create login if needed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CustomTracks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add the name and ftp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track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bigWig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name="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description="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Sample_description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 color=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0,51,204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bigDataUrl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ftp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://ftp.jax.org/anczukow-lab/file_name.bw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41631" y="323698"/>
            <a:ext cx="1210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3200" dirty="0"/>
              <a:t>Visualizing RNA-</a:t>
            </a:r>
            <a:r>
              <a:rPr lang="en-US" sz="3200" dirty="0" err="1"/>
              <a:t>seq</a:t>
            </a:r>
            <a:r>
              <a:rPr lang="en-US" sz="3200" dirty="0"/>
              <a:t> </a:t>
            </a:r>
            <a:r>
              <a:rPr lang="en-US" sz="3200" dirty="0" err="1"/>
              <a:t>bw</a:t>
            </a:r>
            <a:r>
              <a:rPr lang="en-US" sz="3200" dirty="0"/>
              <a:t> files on UCSC genome browser </a:t>
            </a:r>
          </a:p>
        </p:txBody>
      </p:sp>
    </p:spTree>
    <p:extLst>
      <p:ext uri="{BB962C8B-B14F-4D97-AF65-F5344CB8AC3E}">
        <p14:creationId xmlns:p14="http://schemas.microsoft.com/office/powerpoint/2010/main" val="167336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246" y="1282146"/>
            <a:ext cx="117297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Color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blue: color=0,51,204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red: color=179,0,0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green: color=0,102,0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purple: color=89,0,179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https://www.w3schools.com/colors/colors_picker.asp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Submit and add custom track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https://genome.ucsc.edu/goldenpath/help/bigWig.html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Save and share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MySession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Add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 and save session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Share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session with collaborators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5) BLAT the sequences from filtered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41631" y="323698"/>
            <a:ext cx="1210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7200"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sz="3200" dirty="0"/>
              <a:t>Visualizing RNA-</a:t>
            </a:r>
            <a:r>
              <a:rPr lang="en-US" sz="3200" dirty="0" err="1"/>
              <a:t>seq</a:t>
            </a:r>
            <a:r>
              <a:rPr lang="en-US" sz="3200" dirty="0"/>
              <a:t> </a:t>
            </a:r>
            <a:r>
              <a:rPr lang="en-US" sz="3200" dirty="0" err="1"/>
              <a:t>bw</a:t>
            </a:r>
            <a:r>
              <a:rPr lang="en-US" sz="3200" dirty="0"/>
              <a:t> files on UCSC genome browser </a:t>
            </a:r>
          </a:p>
        </p:txBody>
      </p:sp>
    </p:spTree>
    <p:extLst>
      <p:ext uri="{BB962C8B-B14F-4D97-AF65-F5344CB8AC3E}">
        <p14:creationId xmlns:p14="http://schemas.microsoft.com/office/powerpoint/2010/main" val="147726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1062</Words>
  <Application>Microsoft Office PowerPoint</Application>
  <PresentationFormat>Widescreen</PresentationFormat>
  <Paragraphs>202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Geneva</vt:lpstr>
      <vt:lpstr>Wingdings</vt:lpstr>
      <vt:lpstr>Office Theme</vt:lpstr>
      <vt:lpstr>Overview: Measuring splicing using RNA-seq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Anczukow</dc:creator>
  <cp:lastModifiedBy>Olga Anczukow</cp:lastModifiedBy>
  <cp:revision>27</cp:revision>
  <dcterms:created xsi:type="dcterms:W3CDTF">2019-09-20T16:02:44Z</dcterms:created>
  <dcterms:modified xsi:type="dcterms:W3CDTF">2019-11-05T17:13:33Z</dcterms:modified>
</cp:coreProperties>
</file>