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fntdata" ContentType="application/x-fontdata"/>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embeddedFontLst>
    <p:embeddedFont>
      <p:font typeface="Inter"/>
      <p:regular r:id="rId17"/>
      <p:bold r:id="rId18"/>
    </p:embeddedFont>
    <p:embeddedFont>
      <p:font typeface="Lato"/>
      <p:boldItalic r:id="rId19"/>
      <p:regular r:id="rId20"/>
      <p:italic r:id="rId21"/>
      <p:bold r:id="rId22"/>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Inter-regular.fntdata"/><Relationship Id="rId18" Type="http://schemas.openxmlformats.org/officeDocument/2006/relationships/font" Target="fonts/Inter-bold.fntdata"/><Relationship Id="rId19" Type="http://schemas.openxmlformats.org/officeDocument/2006/relationships/font" Target="fonts/Lato-boldItalic.fntdata"/><Relationship Id="rId20" Type="http://schemas.openxmlformats.org/officeDocument/2006/relationships/font" Target="fonts/Lato-regular.fntdata"/><Relationship Id="rId21" Type="http://schemas.openxmlformats.org/officeDocument/2006/relationships/font" Target="fonts/Lato-italic.fntdata"/><Relationship Id="rId22" Type="http://schemas.openxmlformats.org/officeDocument/2006/relationships/font" Target="fonts/Lato-bold.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sv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mikewellnitz.github.io/Project_3/" TargetMode="External"/><Relationship Id="rId5"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10-1.png"/><Relationship Id="rId3" Type="http://schemas.openxmlformats.org/officeDocument/2006/relationships/image" Target="../media/image-10-2.png"/><Relationship Id="rId4" Type="http://schemas.openxmlformats.org/officeDocument/2006/relationships/image" Target="../media/image-10-3.sv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sv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sv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sv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sv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5"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sv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sv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5"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sv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5" Type="http://schemas.openxmlformats.org/officeDocument/2006/relationships/hyperlink" Target="https://pitch.com?utm_medium=product-presentation&amp;utm_source=powerpoint-export&amp;utm_campaign=bottom_bar_cta&amp;utm_content=214f8136-59ee-47d5-abab-d16835ce66f2"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sv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AFAFC"/>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0NTQyNzN8MA&amp;ixlib=rb-4.0.3&amp;q=80&amp;w=1080">    </p:cNvPr>
          <p:cNvPicPr>
            <a:picLocks noChangeAspect="1"/>
          </p:cNvPicPr>
          <p:nvPr/>
        </p:nvPicPr>
        <p:blipFill>
          <a:blip r:embed="rId1"/>
          <a:srcRect l="0" r="0" t="0" b="0"/>
          <a:stretch/>
        </p:blipFill>
        <p:spPr>
          <a:xfrm>
            <a:off x="0" y="0"/>
            <a:ext cx="9144000" cy="5143500"/>
          </a:xfrm>
          <a:prstGeom prst="rect">
            <a:avLst/>
          </a:prstGeom>
        </p:spPr>
      </p:pic>
      <p:sp>
        <p:nvSpPr>
          <p:cNvPr id="4" name="Text 0"/>
          <p:cNvSpPr/>
          <p:nvPr/>
        </p:nvSpPr>
        <p:spPr>
          <a:xfrm>
            <a:off x="3182763" y="2075526"/>
            <a:ext cx="3657600" cy="396230"/>
          </a:xfrm>
          <a:prstGeom prst="rect">
            <a:avLst/>
          </a:prstGeom>
          <a:noFill/>
          <a:ln/>
        </p:spPr>
        <p:txBody>
          <a:bodyPr wrap="square" lIns="0" tIns="0" rIns="0" bIns="0" rtlCol="0" anchor="t"/>
          <a:lstStyle/>
          <a:p>
            <a:pPr algn="l">
              <a:lnSpc>
                <a:spcPts val="3120"/>
              </a:lnSpc>
            </a:pPr>
            <a:r>
              <a:rPr lang="en-US" sz="2400" b="1" spc="-24" kern="0" dirty="0">
                <a:solidFill>
                  <a:srgbClr val="2B2A35"/>
                </a:solidFill>
                <a:latin typeface="Inter" pitchFamily="34" charset="0"/>
                <a:ea typeface="Inter" pitchFamily="34" charset="-122"/>
                <a:cs typeface="Inter" pitchFamily="34" charset="-120"/>
              </a:rPr>
              <a:t>Group 5 - Project 3</a:t>
            </a:r>
            <a:endParaRPr lang="en-US" sz="2400" dirty="0"/>
          </a:p>
        </p:txBody>
      </p:sp>
      <p:sp>
        <p:nvSpPr>
          <p:cNvPr id="5" name="Text 1"/>
          <p:cNvSpPr/>
          <p:nvPr/>
        </p:nvSpPr>
        <p:spPr>
          <a:xfrm>
            <a:off x="1068205" y="611082"/>
            <a:ext cx="7315200" cy="1371544"/>
          </a:xfrm>
          <a:prstGeom prst="rect">
            <a:avLst/>
          </a:prstGeom>
          <a:noFill/>
          <a:ln/>
        </p:spPr>
        <p:txBody>
          <a:bodyPr wrap="square" lIns="0" tIns="0" rIns="0" bIns="0" rtlCol="0" anchor="t"/>
          <a:lstStyle/>
          <a:p>
            <a:pPr algn="ctr">
              <a:lnSpc>
                <a:spcPts val="3600"/>
              </a:lnSpc>
            </a:pPr>
            <a:r>
              <a:rPr lang="en-US" sz="3000" b="1" spc="-24" kern="0" dirty="0">
                <a:solidFill>
                  <a:srgbClr val="2B2A35"/>
                </a:solidFill>
                <a:latin typeface="Inter" pitchFamily="34" charset="0"/>
                <a:ea typeface="Inter" pitchFamily="34" charset="-122"/>
                <a:cs typeface="Inter" pitchFamily="34" charset="-120"/>
              </a:rPr>
              <a:t>Making Sense of Client Data:</a:t>
            </a:r>
            <a:endParaRPr lang="en-US" sz="3000" dirty="0"/>
          </a:p>
          <a:p>
            <a:pPr algn="ctr">
              <a:lnSpc>
                <a:spcPts val="3600"/>
              </a:lnSpc>
            </a:pPr>
            <a:r>
              <a:rPr lang="en-US" sz="3000" b="1" spc="-24" kern="0" dirty="0">
                <a:solidFill>
                  <a:srgbClr val="2B2A35"/>
                </a:solidFill>
                <a:latin typeface="Inter" pitchFamily="34" charset="0"/>
                <a:ea typeface="Inter" pitchFamily="34" charset="-122"/>
                <a:cs typeface="Inter" pitchFamily="34" charset="-120"/>
              </a:rPr>
              <a:t>Utility Usage of Multi-Family Housing in the United States</a:t>
            </a:r>
            <a:endParaRPr lang="en-US" sz="3000" dirty="0"/>
          </a:p>
        </p:txBody>
      </p:sp>
      <p:sp>
        <p:nvSpPr>
          <p:cNvPr id="6" name="Text 2"/>
          <p:cNvSpPr/>
          <p:nvPr/>
        </p:nvSpPr>
        <p:spPr>
          <a:xfrm>
            <a:off x="2450681" y="3011467"/>
            <a:ext cx="4572000" cy="1097161"/>
          </a:xfrm>
          <a:prstGeom prst="rect">
            <a:avLst/>
          </a:prstGeom>
          <a:noFill/>
          <a:ln/>
        </p:spPr>
        <p:txBody>
          <a:bodyPr wrap="square" lIns="0" tIns="0" rIns="0" bIns="0" rtlCol="0" anchor="t"/>
          <a:lstStyle/>
          <a:p>
            <a:pPr algn="ctr">
              <a:lnSpc>
                <a:spcPts val="2160"/>
              </a:lnSpc>
            </a:pPr>
            <a:r>
              <a:rPr lang="en-US" sz="1400" b="0" spc="-12" kern="0" dirty="0">
                <a:solidFill>
                  <a:srgbClr val="2B2A35"/>
                </a:solidFill>
                <a:latin typeface="Inter" pitchFamily="34" charset="0"/>
                <a:ea typeface="Inter" pitchFamily="34" charset="-122"/>
                <a:cs typeface="Inter" pitchFamily="34" charset="-120"/>
              </a:rPr>
              <a:t>Kirsten Rain, Mark Waananen, Mike Wellnitz, </a:t>
            </a:r>
            <a:endParaRPr lang="en-US" sz="1350" dirty="0"/>
          </a:p>
          <a:p>
            <a:pPr algn="ctr">
              <a:lnSpc>
                <a:spcPts val="2160"/>
              </a:lnSpc>
            </a:pPr>
            <a:r>
              <a:rPr lang="en-US" sz="1400" b="0" spc="-12" kern="0" dirty="0">
                <a:solidFill>
                  <a:srgbClr val="2B2A35"/>
                </a:solidFill>
                <a:latin typeface="Inter" pitchFamily="34" charset="0"/>
                <a:ea typeface="Inter" pitchFamily="34" charset="-122"/>
                <a:cs typeface="Inter" pitchFamily="34" charset="-120"/>
              </a:rPr>
              <a:t>Crystal Rosenbrook, Navyasri Pusuluri</a:t>
            </a:r>
            <a:endParaRPr lang="en-US" sz="1350" dirty="0"/>
          </a:p>
          <a:p>
            <a:pPr algn="ctr">
              <a:lnSpc>
                <a:spcPts val="2160"/>
              </a:lnSpc>
            </a:pPr>
            <a:endParaRPr lang="en-US" sz="1350" dirty="0"/>
          </a:p>
          <a:p>
            <a:pPr algn="ctr">
              <a:lnSpc>
                <a:spcPts val="2160"/>
              </a:lnSpc>
            </a:pPr>
            <a:r>
              <a:rPr lang="en-US" sz="1400" b="0" spc="-12" kern="0" dirty="0">
                <a:solidFill>
                  <a:srgbClr val="2B2A35"/>
                </a:solidFill>
                <a:latin typeface="Inter" pitchFamily="34" charset="0"/>
                <a:ea typeface="Inter" pitchFamily="34" charset="-122"/>
                <a:cs typeface="Inter" pitchFamily="34" charset="-120"/>
              </a:rPr>
              <a:t>​</a:t>
            </a:r>
            <a:endParaRPr lang="en-US" sz="1350" dirty="0"/>
          </a:p>
        </p:txBody>
      </p:sp>
      <p:pic>
        <p:nvPicPr>
          <p:cNvPr id="7"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0NTQyNzN8MA&amp;ixlib=rb-4.0.3&amp;q=80&amp;w=1080">    </p:cNvPr>
          <p:cNvPicPr>
            <a:picLocks noChangeAspect="1"/>
          </p:cNvPicPr>
          <p:nvPr/>
        </p:nvPicPr>
        <p:blipFill>
          <a:blip r:embed="rId1"/>
          <a:srcRect l="0" r="0" t="0" b="0"/>
          <a:stretch/>
        </p:blipFill>
        <p:spPr>
          <a:xfrm>
            <a:off x="0" y="0"/>
            <a:ext cx="9144000" cy="5143500"/>
          </a:xfrm>
          <a:prstGeom prst="rect">
            <a:avLst/>
          </a:prstGeom>
        </p:spPr>
      </p:pic>
      <p:sp>
        <p:nvSpPr>
          <p:cNvPr id="4" name="Text 0"/>
          <p:cNvSpPr/>
          <p:nvPr/>
        </p:nvSpPr>
        <p:spPr>
          <a:xfrm>
            <a:off x="476250" y="476250"/>
            <a:ext cx="8229600" cy="3564806"/>
          </a:xfrm>
          <a:prstGeom prst="rect">
            <a:avLst/>
          </a:prstGeom>
          <a:noFill/>
          <a:ln/>
        </p:spPr>
        <p:txBody>
          <a:bodyPr wrap="square" lIns="0" tIns="0" rIns="0" bIns="0" rtlCol="0" anchor="t"/>
          <a:lstStyle/>
          <a:p>
            <a:pPr algn="l">
              <a:lnSpc>
                <a:spcPts val="2160"/>
              </a:lnSpc>
            </a:pPr>
            <a:r>
              <a:rPr lang="en-US" sz="1400" b="1" spc="12" kern="0" dirty="0">
                <a:solidFill>
                  <a:srgbClr val="2B2A35"/>
                </a:solidFill>
                <a:latin typeface="Lato" pitchFamily="34" charset="0"/>
                <a:ea typeface="Lato" pitchFamily="34" charset="-122"/>
                <a:cs typeface="Lato" pitchFamily="34" charset="-120"/>
              </a:rPr>
              <a:t>Other questions not yet answered and ideas for visuals:</a:t>
            </a:r>
            <a:endParaRPr lang="en-US" sz="1350" dirty="0"/>
          </a:p>
          <a:p>
            <a:pPr algn="l" marL="190500" indent="-190500">
              <a:lnSpc>
                <a:spcPts val="2160"/>
              </a:lnSpc>
              <a:buSzPct val="100000"/>
              <a:buChar char="•"/>
            </a:pPr>
            <a:r>
              <a:rPr lang="en-US" sz="1400" b="0" spc="12" kern="0" dirty="0">
                <a:solidFill>
                  <a:srgbClr val="2B2A35"/>
                </a:solidFill>
                <a:latin typeface="Lato" pitchFamily="34" charset="0"/>
                <a:ea typeface="Lato" pitchFamily="34" charset="-122"/>
                <a:cs typeface="Lato" pitchFamily="34" charset="-120"/>
              </a:rPr>
              <a:t>Does the unit cost vary by geography? We would have liked to do a map with unit rate as the dot size. Unfortunately when we de-identified the data, we only kept the zip code for each location and it would require more steps (and time and different API) to map it.</a:t>
            </a:r>
            <a:endParaRPr lang="en-US" sz="1350" dirty="0"/>
          </a:p>
          <a:p>
            <a:pPr algn="l" marL="190500" indent="-190500">
              <a:lnSpc>
                <a:spcPts val="2160"/>
              </a:lnSpc>
              <a:buSzPct val="100000"/>
              <a:buChar char="•"/>
            </a:pPr>
            <a:r>
              <a:rPr lang="en-US" sz="1400" b="0" spc="12" kern="0" dirty="0">
                <a:solidFill>
                  <a:srgbClr val="2B2A35"/>
                </a:solidFill>
                <a:latin typeface="Lato" pitchFamily="34" charset="0"/>
                <a:ea typeface="Lato" pitchFamily="34" charset="-122"/>
                <a:cs typeface="Lato" pitchFamily="34" charset="-120"/>
              </a:rPr>
              <a:t>Is each location meeting their consumption per bedroom count benchmark? This is an important question for the client, but for this project it would just be another bar and line graph so we didn’t prioritize it.</a:t>
            </a:r>
            <a:endParaRPr lang="en-US" sz="1350" dirty="0"/>
          </a:p>
          <a:p>
            <a:pPr algn="l" marL="190500" indent="-190500">
              <a:lnSpc>
                <a:spcPts val="2160"/>
              </a:lnSpc>
              <a:buSzPct val="100000"/>
              <a:buChar char="•"/>
            </a:pPr>
            <a:r>
              <a:rPr lang="en-US" sz="1400" b="0" spc="12" kern="0" dirty="0">
                <a:solidFill>
                  <a:srgbClr val="2B2A35"/>
                </a:solidFill>
                <a:latin typeface="Lato" pitchFamily="34" charset="0"/>
                <a:ea typeface="Lato" pitchFamily="34" charset="-122"/>
                <a:cs typeface="Lato" pitchFamily="34" charset="-120"/>
              </a:rPr>
              <a:t>How much is spent on stormwater? Clients pay many tens of thousands of dollars per month on stormwater fees that are based on blacktop square footage and this cost can be mitigated with rain gardens. Unfortunately, due to the unexpected aggravation and complexity of our 150,000 rows of data we removed storm water. It doesn’t have a unit of measure so it would have really muddied our results. We are still interested in this, perhaps another time. If there are any entrepreneurs here, start a rain garden business for companies with big parking lots!</a:t>
            </a:r>
            <a:endParaRPr lang="en-US" sz="1350" dirty="0"/>
          </a:p>
        </p:txBody>
      </p:sp>
      <p:sp>
        <p:nvSpPr>
          <p:cNvPr id="5" name="Text 1"/>
          <p:cNvSpPr/>
          <p:nvPr/>
        </p:nvSpPr>
        <p:spPr>
          <a:xfrm>
            <a:off x="652096" y="4295171"/>
            <a:ext cx="4572000" cy="822787"/>
          </a:xfrm>
          <a:prstGeom prst="rect">
            <a:avLst/>
          </a:prstGeom>
          <a:noFill/>
          <a:ln/>
        </p:spPr>
        <p:txBody>
          <a:bodyPr wrap="none" lIns="0" tIns="0" rIns="0" bIns="0" rtlCol="0" anchor="t">
            <a:spAutoFit/>
          </a:bodyPr>
          <a:lstStyle/>
          <a:p>
            <a:pPr algn="l">
              <a:lnSpc>
                <a:spcPts val="2160"/>
              </a:lnSpc>
            </a:pPr>
            <a:r>
              <a:rPr lang="en-US" sz="1400" b="0" spc="12" kern="0" dirty="0">
                <a:solidFill>
                  <a:srgbClr val="2B2A35"/>
                </a:solidFill>
                <a:latin typeface="Lato" pitchFamily="34" charset="0"/>
                <a:ea typeface="Lato" pitchFamily="34" charset="-122"/>
                <a:cs typeface="Lato" pitchFamily="34" charset="-120"/>
              </a:rPr>
              <a:t>Feel free to review how we constructed our dashboard:</a:t>
            </a:r>
            <a:endParaRPr lang="en-US" sz="1350" dirty="0"/>
          </a:p>
          <a:p>
            <a:pPr algn="l">
              <a:lnSpc>
                <a:spcPts val="2160"/>
              </a:lnSpc>
            </a:pPr>
            <a:r>
              <a:rPr lang="en-US" sz="1400" b="0" u="sng" spc="12" kern="0" dirty="0">
                <a:solidFill>
                  <a:srgbClr val="939DA8"/>
                </a:solidFill>
                <a:latin typeface="Lato" pitchFamily="34" charset="0"/>
                <a:ea typeface="Lato" pitchFamily="34" charset="-122"/>
                <a:cs typeface="Lato"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https://mikewellnitz.github.io/Project_3/</a:t>
            </a:r>
            <a:endParaRPr lang="en-US" sz="1350" dirty="0"/>
          </a:p>
          <a:p>
            <a:pPr algn="l">
              <a:lnSpc>
                <a:spcPts val="2160"/>
              </a:lnSpc>
            </a:pPr>
            <a:endParaRPr lang="en-US" sz="1350" dirty="0"/>
          </a:p>
        </p:txBody>
      </p:sp>
      <p:pic>
        <p:nvPicPr>
          <p:cNvPr id="6" name="Image 1" descr="https://pitch-assets-ccb95893-de3f-4266-973c-20049231b248.s3.eu-west-1.amazonaws.com/try-pitch-pdf-export-logo.svg">
            <a:hlinkClick r:id="rId5" tooltip=""/>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0NTQyNzN8MA&amp;ixlib=rb-4.0.3&amp;q=80&amp;w=1080">    </p:cNvPr>
          <p:cNvPicPr>
            <a:picLocks noChangeAspect="1"/>
          </p:cNvPicPr>
          <p:nvPr/>
        </p:nvPicPr>
        <p:blipFill>
          <a:blip r:embed="rId1"/>
          <a:srcRect l="0" r="0" t="0" b="0"/>
          <a:stretch/>
        </p:blipFill>
        <p:spPr>
          <a:xfrm>
            <a:off x="0" y="0"/>
            <a:ext cx="9144000" cy="5143500"/>
          </a:xfrm>
          <a:prstGeom prst="rect">
            <a:avLst/>
          </a:prstGeom>
        </p:spPr>
      </p:pic>
      <p:sp>
        <p:nvSpPr>
          <p:cNvPr id="4" name="Text 0"/>
          <p:cNvSpPr/>
          <p:nvPr/>
        </p:nvSpPr>
        <p:spPr>
          <a:xfrm>
            <a:off x="480815" y="476123"/>
            <a:ext cx="8229600" cy="2194471"/>
          </a:xfrm>
          <a:prstGeom prst="rect">
            <a:avLst/>
          </a:prstGeom>
          <a:noFill/>
          <a:ln/>
        </p:spPr>
        <p:txBody>
          <a:bodyPr wrap="square" lIns="0" tIns="0" rIns="0" bIns="0" rtlCol="0" anchor="t"/>
          <a:lstStyle/>
          <a:p>
            <a:pPr algn="l">
              <a:lnSpc>
                <a:spcPts val="2880"/>
              </a:lnSpc>
            </a:pPr>
            <a:r>
              <a:rPr lang="en-US" sz="1800" b="1" spc="12" kern="0" dirty="0">
                <a:solidFill>
                  <a:srgbClr val="2B2A35"/>
                </a:solidFill>
                <a:latin typeface="Lato" pitchFamily="34" charset="0"/>
                <a:ea typeface="Lato" pitchFamily="34" charset="-122"/>
                <a:cs typeface="Lato" pitchFamily="34" charset="-120"/>
              </a:rPr>
              <a:t>What is the project?</a:t>
            </a:r>
            <a:endParaRPr lang="en-US" sz="1800" dirty="0"/>
          </a:p>
          <a:p>
            <a:pPr algn="l">
              <a:lnSpc>
                <a:spcPts val="2880"/>
              </a:lnSpc>
            </a:pPr>
            <a:r>
              <a:rPr lang="en-US" sz="1800" b="0" spc="12" kern="0" dirty="0">
                <a:solidFill>
                  <a:srgbClr val="2B2A35"/>
                </a:solidFill>
                <a:latin typeface="Lato" pitchFamily="34" charset="0"/>
                <a:ea typeface="Lato" pitchFamily="34" charset="-122"/>
                <a:cs typeface="Lato" pitchFamily="34" charset="-120"/>
              </a:rPr>
              <a:t>This is a client facing deliverable for a company who provides utility and energy consulting and bill-pay services. The client used for our demo is in multi-family housing. Their energy bills around $2 million per month spread over thousands of accounts and hundreds of the locations. </a:t>
            </a:r>
            <a:pPr algn="l">
              <a:lnSpc>
                <a:spcPts val="2880"/>
              </a:lnSpc>
            </a:pPr>
            <a:r>
              <a:rPr lang="en-US" sz="1800" b="1" u="heavy" spc="12" kern="0" dirty="0">
                <a:solidFill>
                  <a:srgbClr val="2B2A35"/>
                </a:solidFill>
                <a:latin typeface="Lato" pitchFamily="34" charset="0"/>
                <a:ea typeface="Lato" pitchFamily="34" charset="-122"/>
                <a:cs typeface="Lato" pitchFamily="34" charset="-120"/>
              </a:rPr>
              <a:t>They need easy visual access to their data for decision making.</a:t>
            </a:r>
            <a:pPr algn="l">
              <a:lnSpc>
                <a:spcPts val="2880"/>
              </a:lnSpc>
            </a:pPr>
            <a:r>
              <a:rPr lang="en-US" sz="1800" b="0" spc="12" kern="0" dirty="0">
                <a:solidFill>
                  <a:srgbClr val="2B2A35"/>
                </a:solidFill>
                <a:latin typeface="Lato" pitchFamily="34" charset="0"/>
                <a:ea typeface="Lato" pitchFamily="34" charset="-122"/>
                <a:cs typeface="Lato" pitchFamily="34" charset="-120"/>
              </a:rPr>
              <a:t>​</a:t>
            </a:r>
            <a:endParaRPr lang="en-US" sz="1800" dirty="0"/>
          </a:p>
        </p:txBody>
      </p:sp>
      <p:sp>
        <p:nvSpPr>
          <p:cNvPr id="5" name="Text 1"/>
          <p:cNvSpPr/>
          <p:nvPr/>
        </p:nvSpPr>
        <p:spPr>
          <a:xfrm>
            <a:off x="579612" y="2901237"/>
            <a:ext cx="8229600" cy="1462981"/>
          </a:xfrm>
          <a:prstGeom prst="rect">
            <a:avLst/>
          </a:prstGeom>
          <a:noFill/>
          <a:ln/>
        </p:spPr>
        <p:txBody>
          <a:bodyPr wrap="square" lIns="0" tIns="0" rIns="0" bIns="0" rtlCol="0" anchor="t"/>
          <a:lstStyle/>
          <a:p>
            <a:pPr algn="l">
              <a:lnSpc>
                <a:spcPts val="2880"/>
              </a:lnSpc>
            </a:pPr>
            <a:r>
              <a:rPr lang="en-US" sz="1800" b="1" spc="12" kern="0" dirty="0">
                <a:solidFill>
                  <a:srgbClr val="2B2A35"/>
                </a:solidFill>
                <a:latin typeface="Lato" pitchFamily="34" charset="0"/>
                <a:ea typeface="Lato" pitchFamily="34" charset="-122"/>
                <a:cs typeface="Lato" pitchFamily="34" charset="-120"/>
              </a:rPr>
              <a:t>Why did we want to do it?</a:t>
            </a:r>
            <a:endParaRPr lang="en-US" sz="1800" dirty="0"/>
          </a:p>
          <a:p>
            <a:pPr algn="l">
              <a:lnSpc>
                <a:spcPts val="2880"/>
              </a:lnSpc>
            </a:pPr>
            <a:r>
              <a:rPr lang="en-US" sz="1800" b="0" spc="12" kern="0" dirty="0">
                <a:solidFill>
                  <a:srgbClr val="2B2A35"/>
                </a:solidFill>
                <a:latin typeface="Lato" pitchFamily="34" charset="0"/>
                <a:ea typeface="Lato" pitchFamily="34" charset="-122"/>
                <a:cs typeface="Lato" pitchFamily="34" charset="-120"/>
              </a:rPr>
              <a:t>The motivation behind this project was to see if we could replace an outdated platform for less time and money than a million dollar development team. And we did!</a:t>
            </a:r>
            <a:pPr algn="l">
              <a:lnSpc>
                <a:spcPts val="2880"/>
              </a:lnSpc>
            </a:pPr>
            <a:r>
              <a:rPr lang="en-US" sz="1800" b="0" spc="12" kern="0" dirty="0">
                <a:solidFill>
                  <a:srgbClr val="2B2A35"/>
                </a:solidFill>
                <a:latin typeface="Lato" pitchFamily="34" charset="0"/>
                <a:ea typeface="Lato" pitchFamily="34" charset="-122"/>
                <a:cs typeface="Lato" pitchFamily="34" charset="-120"/>
              </a:rPr>
              <a:t>​</a:t>
            </a:r>
            <a:endParaRPr lang="en-US" sz="180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0NTQyNzN8MA&amp;ixlib=rb-4.0.3&amp;q=80&amp;w=1080">    </p:cNvPr>
          <p:cNvPicPr>
            <a:picLocks noChangeAspect="1"/>
          </p:cNvPicPr>
          <p:nvPr/>
        </p:nvPicPr>
        <p:blipFill>
          <a:blip r:embed="rId1"/>
          <a:srcRect l="0" r="0" t="0" b="0"/>
          <a:stretch/>
        </p:blipFill>
        <p:spPr>
          <a:xfrm>
            <a:off x="0" y="0"/>
            <a:ext cx="9144000" cy="5143500"/>
          </a:xfrm>
          <a:prstGeom prst="rect">
            <a:avLst/>
          </a:prstGeom>
        </p:spPr>
      </p:pic>
      <p:sp>
        <p:nvSpPr>
          <p:cNvPr id="4" name="Text 0"/>
          <p:cNvSpPr/>
          <p:nvPr/>
        </p:nvSpPr>
        <p:spPr>
          <a:xfrm>
            <a:off x="476250" y="265708"/>
            <a:ext cx="8229600" cy="1097235"/>
          </a:xfrm>
          <a:prstGeom prst="rect">
            <a:avLst/>
          </a:prstGeom>
          <a:noFill/>
          <a:ln/>
        </p:spPr>
        <p:txBody>
          <a:bodyPr wrap="square" lIns="0" tIns="0" rIns="0" bIns="0" rtlCol="0" anchor="t"/>
          <a:lstStyle/>
          <a:p>
            <a:pPr algn="l">
              <a:lnSpc>
                <a:spcPts val="4320"/>
              </a:lnSpc>
            </a:pPr>
            <a:r>
              <a:rPr lang="en-US" sz="2400" b="1" dirty="0">
                <a:solidFill>
                  <a:srgbClr val="2B2A35"/>
                </a:solidFill>
                <a:latin typeface="Lato" pitchFamily="34" charset="0"/>
                <a:ea typeface="Lato" pitchFamily="34" charset="-122"/>
                <a:cs typeface="Lato" pitchFamily="34" charset="-120"/>
              </a:rPr>
              <a:t>The need: </a:t>
            </a:r>
            <a:endParaRPr lang="en-US" sz="3600" dirty="0"/>
          </a:p>
          <a:p>
            <a:pPr algn="l">
              <a:lnSpc>
                <a:spcPts val="4320"/>
              </a:lnSpc>
            </a:pPr>
            <a:r>
              <a:rPr lang="en-US" sz="2400" b="1" dirty="0">
                <a:solidFill>
                  <a:srgbClr val="2B2A35"/>
                </a:solidFill>
                <a:latin typeface="Lato" pitchFamily="34" charset="0"/>
                <a:ea typeface="Lato" pitchFamily="34" charset="-122"/>
                <a:cs typeface="Lato" pitchFamily="34" charset="-120"/>
              </a:rPr>
              <a:t>Why the business is more complicated than it seems…</a:t>
            </a:r>
            <a:endParaRPr lang="en-US" sz="3600" dirty="0"/>
          </a:p>
        </p:txBody>
      </p:sp>
      <p:sp>
        <p:nvSpPr>
          <p:cNvPr id="5" name="Text 1"/>
          <p:cNvSpPr/>
          <p:nvPr/>
        </p:nvSpPr>
        <p:spPr>
          <a:xfrm>
            <a:off x="476250" y="1698895"/>
            <a:ext cx="1828800" cy="3565410"/>
          </a:xfrm>
          <a:prstGeom prst="rect">
            <a:avLst/>
          </a:prstGeom>
          <a:noFill/>
          <a:ln/>
        </p:spPr>
        <p:txBody>
          <a:bodyPr wrap="none" lIns="0" tIns="0" rIns="0" bIns="0" rtlCol="0" anchor="t">
            <a:spAutoFit/>
          </a:bodyPr>
          <a:lstStyle/>
          <a:p>
            <a:pPr algn="l">
              <a:lnSpc>
                <a:spcPts val="2160"/>
              </a:lnSpc>
            </a:pPr>
            <a:r>
              <a:rPr lang="en-US" sz="1400" b="0" spc="12" kern="0" dirty="0">
                <a:solidFill>
                  <a:srgbClr val="545465"/>
                </a:solidFill>
                <a:latin typeface="Lato" pitchFamily="34" charset="0"/>
                <a:ea typeface="Lato" pitchFamily="34" charset="-122"/>
                <a:cs typeface="Lato" pitchFamily="34" charset="-120"/>
              </a:rPr>
              <a:t>Million dollar bills</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$50,000 late fees</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15 day disconnects</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3rd-party supply</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Foreign currency</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Unit conversions</a:t>
            </a:r>
            <a:endParaRPr lang="en-US" sz="1350" dirty="0"/>
          </a:p>
          <a:p>
            <a:pPr algn="l">
              <a:lnSpc>
                <a:spcPts val="2160"/>
              </a:lnSpc>
            </a:pPr>
            <a:endParaRPr lang="en-US" sz="1350" dirty="0"/>
          </a:p>
          <a:p>
            <a:pPr algn="l">
              <a:lnSpc>
                <a:spcPts val="2160"/>
              </a:lnSpc>
            </a:pPr>
            <a:endParaRPr lang="en-US" sz="1350" dirty="0"/>
          </a:p>
        </p:txBody>
      </p:sp>
      <p:sp>
        <p:nvSpPr>
          <p:cNvPr id="6" name="Text 2"/>
          <p:cNvSpPr/>
          <p:nvPr/>
        </p:nvSpPr>
        <p:spPr>
          <a:xfrm>
            <a:off x="3076729" y="1697876"/>
            <a:ext cx="2743200" cy="3565410"/>
          </a:xfrm>
          <a:prstGeom prst="rect">
            <a:avLst/>
          </a:prstGeom>
          <a:noFill/>
          <a:ln/>
        </p:spPr>
        <p:txBody>
          <a:bodyPr wrap="none" lIns="0" tIns="0" rIns="0" bIns="0" rtlCol="0" anchor="t">
            <a:spAutoFit/>
          </a:bodyPr>
          <a:lstStyle/>
          <a:p>
            <a:pPr algn="l">
              <a:lnSpc>
                <a:spcPts val="2160"/>
              </a:lnSpc>
            </a:pPr>
            <a:r>
              <a:rPr lang="en-US" sz="1400" b="0" spc="12" kern="0" dirty="0">
                <a:solidFill>
                  <a:srgbClr val="545465"/>
                </a:solidFill>
                <a:latin typeface="Lato" pitchFamily="34" charset="0"/>
                <a:ea typeface="Lato" pitchFamily="34" charset="-122"/>
                <a:cs typeface="Lato" pitchFamily="34" charset="-120"/>
              </a:rPr>
              <a:t>100s of locations per client</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1000s of accounts per month</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$100,000 tax rebates</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Rate audits</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Conservation projects</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Energy intensity (per sq ft)</a:t>
            </a:r>
            <a:endParaRPr lang="en-US" sz="1350" dirty="0"/>
          </a:p>
          <a:p>
            <a:pPr algn="l">
              <a:lnSpc>
                <a:spcPts val="2160"/>
              </a:lnSpc>
            </a:pPr>
            <a:endParaRPr lang="en-US" sz="1350" dirty="0"/>
          </a:p>
          <a:p>
            <a:pPr algn="l">
              <a:lnSpc>
                <a:spcPts val="2160"/>
              </a:lnSpc>
            </a:pPr>
            <a:endParaRPr lang="en-US" sz="1350" dirty="0"/>
          </a:p>
        </p:txBody>
      </p:sp>
      <p:sp>
        <p:nvSpPr>
          <p:cNvPr id="7" name="Text 3"/>
          <p:cNvSpPr/>
          <p:nvPr/>
        </p:nvSpPr>
        <p:spPr>
          <a:xfrm>
            <a:off x="5876370" y="1699224"/>
            <a:ext cx="2743200" cy="3839673"/>
          </a:xfrm>
          <a:prstGeom prst="rect">
            <a:avLst/>
          </a:prstGeom>
          <a:noFill/>
          <a:ln/>
        </p:spPr>
        <p:txBody>
          <a:bodyPr wrap="square" lIns="0" tIns="0" rIns="0" bIns="0" rtlCol="0" anchor="t"/>
          <a:lstStyle/>
          <a:p>
            <a:pPr algn="l">
              <a:lnSpc>
                <a:spcPts val="2160"/>
              </a:lnSpc>
            </a:pPr>
            <a:r>
              <a:rPr lang="en-US" sz="1400" b="0" spc="12" kern="0" dirty="0">
                <a:solidFill>
                  <a:srgbClr val="545465"/>
                </a:solidFill>
                <a:latin typeface="Lato" pitchFamily="34" charset="0"/>
                <a:ea typeface="Lato" pitchFamily="34" charset="-122"/>
                <a:cs typeface="Lato" pitchFamily="34" charset="-120"/>
              </a:rPr>
              <a:t>Solar garden subscriptions</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"Green Certification"</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Ownership changes</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Accounting codes</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Multiple meters per acct.</a:t>
            </a:r>
            <a:endParaRPr lang="en-US" sz="1350" dirty="0"/>
          </a:p>
          <a:p>
            <a:pPr algn="l">
              <a:lnSpc>
                <a:spcPts val="2160"/>
              </a:lnSpc>
            </a:pP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Water benchmarking (per bdrm)</a:t>
            </a:r>
            <a:endParaRPr lang="en-US" sz="1350" dirty="0"/>
          </a:p>
          <a:p>
            <a:pPr algn="l">
              <a:lnSpc>
                <a:spcPts val="2160"/>
              </a:lnSpc>
            </a:pPr>
            <a:endParaRPr lang="en-US" sz="1350" dirty="0"/>
          </a:p>
          <a:p>
            <a:pPr algn="l">
              <a:lnSpc>
                <a:spcPts val="2160"/>
              </a:lnSpc>
            </a:pPr>
            <a:endParaRPr lang="en-US" sz="1350" dirty="0"/>
          </a:p>
          <a:p>
            <a:pPr algn="l">
              <a:lnSpc>
                <a:spcPts val="2160"/>
              </a:lnSpc>
            </a:pPr>
            <a:endParaRPr lang="en-US" sz="1350" dirty="0"/>
          </a:p>
        </p:txBody>
      </p:sp>
      <p:pic>
        <p:nvPicPr>
          <p:cNvPr id="8"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3MzEwMzJ8MA&amp;ixlib=rb-4.0.3&amp;q=80&amp;w=1080">    </p:cNvPr>
          <p:cNvPicPr>
            <a:picLocks noChangeAspect="1"/>
          </p:cNvPicPr>
          <p:nvPr/>
        </p:nvPicPr>
        <p:blipFill>
          <a:blip r:embed="rId1"/>
          <a:srcRect l="0" r="0" t="0" b="0"/>
          <a:stretch/>
        </p:blipFill>
        <p:spPr>
          <a:xfrm>
            <a:off x="0" y="0"/>
            <a:ext cx="9144000" cy="5143500"/>
          </a:xfrm>
          <a:prstGeom prst="rect">
            <a:avLst/>
          </a:prstGeom>
        </p:spPr>
      </p:pic>
      <p:sp>
        <p:nvSpPr>
          <p:cNvPr id="4" name="Text 0"/>
          <p:cNvSpPr/>
          <p:nvPr/>
        </p:nvSpPr>
        <p:spPr>
          <a:xfrm>
            <a:off x="504702" y="203114"/>
            <a:ext cx="7315200" cy="1188765"/>
          </a:xfrm>
          <a:prstGeom prst="rect">
            <a:avLst/>
          </a:prstGeom>
          <a:noFill/>
          <a:ln/>
        </p:spPr>
        <p:txBody>
          <a:bodyPr wrap="none" lIns="0" tIns="0" rIns="0" bIns="0" rtlCol="0" anchor="t">
            <a:spAutoFit/>
          </a:bodyPr>
          <a:lstStyle/>
          <a:p>
            <a:pPr algn="l">
              <a:lnSpc>
                <a:spcPts val="3120"/>
              </a:lnSpc>
            </a:pPr>
            <a:r>
              <a:rPr lang="en-US" sz="2400" b="1" dirty="0">
                <a:solidFill>
                  <a:srgbClr val="2B2A35"/>
                </a:solidFill>
                <a:latin typeface="Lato" pitchFamily="34" charset="0"/>
                <a:ea typeface="Lato" pitchFamily="34" charset="-122"/>
                <a:cs typeface="Lato" pitchFamily="34" charset="-120"/>
              </a:rPr>
              <a:t>The data:</a:t>
            </a:r>
            <a:endParaRPr lang="en-US" sz="2400" dirty="0"/>
          </a:p>
          <a:p>
            <a:pPr algn="l">
              <a:lnSpc>
                <a:spcPts val="3120"/>
              </a:lnSpc>
            </a:pPr>
            <a:r>
              <a:rPr lang="en-US" sz="2400" b="1" dirty="0">
                <a:solidFill>
                  <a:srgbClr val="2B2A35"/>
                </a:solidFill>
                <a:latin typeface="Lato" pitchFamily="34" charset="0"/>
                <a:ea typeface="Lato" pitchFamily="34" charset="-122"/>
                <a:cs typeface="Lato" pitchFamily="34" charset="-120"/>
              </a:rPr>
              <a:t>Why the data is more complicated than it seems…</a:t>
            </a:r>
            <a:endParaRPr lang="en-US" sz="2400" dirty="0"/>
          </a:p>
          <a:p>
            <a:pPr algn="l">
              <a:lnSpc>
                <a:spcPts val="3120"/>
              </a:lnSpc>
            </a:pPr>
            <a:endParaRPr lang="en-US" sz="2400" dirty="0"/>
          </a:p>
        </p:txBody>
      </p:sp>
      <p:sp>
        <p:nvSpPr>
          <p:cNvPr id="5" name="Text 1"/>
          <p:cNvSpPr/>
          <p:nvPr/>
        </p:nvSpPr>
        <p:spPr>
          <a:xfrm>
            <a:off x="601437" y="1461734"/>
            <a:ext cx="1828800" cy="1645574"/>
          </a:xfrm>
          <a:prstGeom prst="rect">
            <a:avLst/>
          </a:prstGeom>
          <a:noFill/>
          <a:ln/>
        </p:spPr>
        <p:txBody>
          <a:bodyPr wrap="square" lIns="0" tIns="0" rIns="0" bIns="0" rtlCol="0" anchor="t"/>
          <a:lstStyle/>
          <a:p>
            <a:pPr algn="l">
              <a:lnSpc>
                <a:spcPts val="2160"/>
              </a:lnSpc>
            </a:pPr>
            <a:r>
              <a:rPr lang="en-US" sz="1400" b="1" u="heavy" spc="12" kern="0" dirty="0">
                <a:solidFill>
                  <a:srgbClr val="545465"/>
                </a:solidFill>
                <a:latin typeface="Lato" pitchFamily="34" charset="0"/>
                <a:ea typeface="Lato" pitchFamily="34" charset="-122"/>
                <a:cs typeface="Lato" pitchFamily="34" charset="-120"/>
              </a:rPr>
              <a:t>Water</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Sewer</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Storm Water</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Fire Protection</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Irrigation</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Recycled Water</a:t>
            </a:r>
            <a:endParaRPr lang="en-US" sz="1350" dirty="0"/>
          </a:p>
        </p:txBody>
      </p:sp>
      <p:sp>
        <p:nvSpPr>
          <p:cNvPr id="6" name="Text 2"/>
          <p:cNvSpPr/>
          <p:nvPr/>
        </p:nvSpPr>
        <p:spPr>
          <a:xfrm>
            <a:off x="3270201" y="1460385"/>
            <a:ext cx="1828800" cy="1645574"/>
          </a:xfrm>
          <a:prstGeom prst="rect">
            <a:avLst/>
          </a:prstGeom>
          <a:noFill/>
          <a:ln/>
        </p:spPr>
        <p:txBody>
          <a:bodyPr wrap="none" lIns="0" tIns="0" rIns="0" bIns="0" rtlCol="0" anchor="t">
            <a:spAutoFit/>
          </a:bodyPr>
          <a:lstStyle/>
          <a:p>
            <a:pPr algn="l">
              <a:lnSpc>
                <a:spcPts val="2160"/>
              </a:lnSpc>
            </a:pPr>
            <a:r>
              <a:rPr lang="en-US" sz="1400" b="1" u="heavy" spc="12" kern="0" dirty="0">
                <a:solidFill>
                  <a:srgbClr val="545465"/>
                </a:solidFill>
                <a:latin typeface="Lato" pitchFamily="34" charset="0"/>
                <a:ea typeface="Lato" pitchFamily="34" charset="-122"/>
                <a:cs typeface="Lato" pitchFamily="34" charset="-120"/>
              </a:rPr>
              <a:t>Electric</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Electric Supply</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Electric Transport</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Protective Lighting</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Solar Generation</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Solar Credits</a:t>
            </a:r>
            <a:endParaRPr lang="en-US" sz="1350" dirty="0"/>
          </a:p>
        </p:txBody>
      </p:sp>
      <p:sp>
        <p:nvSpPr>
          <p:cNvPr id="7" name="Text 3"/>
          <p:cNvSpPr/>
          <p:nvPr/>
        </p:nvSpPr>
        <p:spPr>
          <a:xfrm>
            <a:off x="6126745" y="1528669"/>
            <a:ext cx="1828800" cy="1371312"/>
          </a:xfrm>
          <a:prstGeom prst="rect">
            <a:avLst/>
          </a:prstGeom>
          <a:noFill/>
          <a:ln/>
        </p:spPr>
        <p:txBody>
          <a:bodyPr wrap="none" lIns="0" tIns="0" rIns="0" bIns="0" rtlCol="0" anchor="t">
            <a:spAutoFit/>
          </a:bodyPr>
          <a:lstStyle/>
          <a:p>
            <a:pPr algn="l">
              <a:lnSpc>
                <a:spcPts val="2160"/>
              </a:lnSpc>
            </a:pPr>
            <a:r>
              <a:rPr lang="en-US" sz="1400" b="1" u="heavy" spc="12" kern="0" dirty="0">
                <a:solidFill>
                  <a:srgbClr val="545465"/>
                </a:solidFill>
                <a:latin typeface="Lato" pitchFamily="34" charset="0"/>
                <a:ea typeface="Lato" pitchFamily="34" charset="-122"/>
                <a:cs typeface="Lato" pitchFamily="34" charset="-120"/>
              </a:rPr>
              <a:t>Gas</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Gas Supply</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Gas Transport</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Propane</a:t>
            </a:r>
            <a:endParaRPr lang="en-US" sz="1350" dirty="0"/>
          </a:p>
          <a:p>
            <a:pPr algn="l">
              <a:lnSpc>
                <a:spcPts val="2160"/>
              </a:lnSpc>
            </a:pPr>
            <a:r>
              <a:rPr lang="en-US" sz="1400" b="0" spc="12" kern="0" dirty="0">
                <a:solidFill>
                  <a:srgbClr val="545465"/>
                </a:solidFill>
                <a:latin typeface="Lato" pitchFamily="34" charset="0"/>
                <a:ea typeface="Lato" pitchFamily="34" charset="-122"/>
                <a:cs typeface="Lato" pitchFamily="34" charset="-120"/>
              </a:rPr>
              <a:t>Fuel Oil</a:t>
            </a:r>
            <a:endParaRPr lang="en-US" sz="1350" dirty="0"/>
          </a:p>
        </p:txBody>
      </p:sp>
      <p:sp>
        <p:nvSpPr>
          <p:cNvPr id="8" name="Text 4"/>
          <p:cNvSpPr/>
          <p:nvPr/>
        </p:nvSpPr>
        <p:spPr>
          <a:xfrm>
            <a:off x="601437" y="3269909"/>
            <a:ext cx="8229600" cy="1645574"/>
          </a:xfrm>
          <a:prstGeom prst="rect">
            <a:avLst/>
          </a:prstGeom>
          <a:noFill/>
          <a:ln/>
        </p:spPr>
        <p:txBody>
          <a:bodyPr wrap="square" lIns="0" tIns="0" rIns="0" bIns="0" rtlCol="0" anchor="t"/>
          <a:lstStyle/>
          <a:p>
            <a:pPr algn="l">
              <a:lnSpc>
                <a:spcPts val="2160"/>
              </a:lnSpc>
            </a:pPr>
            <a:r>
              <a:rPr lang="en-US" sz="1400" b="1" u="heavy" spc="12" kern="0" dirty="0">
                <a:solidFill>
                  <a:srgbClr val="545465"/>
                </a:solidFill>
                <a:latin typeface="Lato" pitchFamily="34" charset="0"/>
                <a:ea typeface="Lato" pitchFamily="34" charset="-122"/>
                <a:cs typeface="Lato" pitchFamily="34" charset="-120"/>
              </a:rPr>
              <a:t>Units of Measure (consumption)</a:t>
            </a:r>
            <a:endParaRPr lang="en-US" sz="1350" dirty="0"/>
          </a:p>
          <a:p>
            <a:pPr algn="l" marL="190500" indent="-190500">
              <a:lnSpc>
                <a:spcPts val="2160"/>
              </a:lnSpc>
              <a:buSzPct val="100000"/>
              <a:buChar char="•"/>
            </a:pPr>
            <a:r>
              <a:rPr lang="en-US" sz="1400" b="0" spc="12" kern="0" dirty="0">
                <a:solidFill>
                  <a:srgbClr val="545465"/>
                </a:solidFill>
                <a:latin typeface="Lato" pitchFamily="34" charset="0"/>
                <a:ea typeface="Lato" pitchFamily="34" charset="-122"/>
                <a:cs typeface="Lato" pitchFamily="34" charset="-120"/>
              </a:rPr>
              <a:t>Some utility types have a a unit of consumption that is recorded, but not counted.</a:t>
            </a:r>
            <a:endParaRPr lang="en-US" sz="1350" dirty="0"/>
          </a:p>
          <a:p>
            <a:pPr algn="l" marL="190500" indent="-190500">
              <a:lnSpc>
                <a:spcPts val="2160"/>
              </a:lnSpc>
              <a:buSzPct val="100000"/>
              <a:buChar char="•"/>
            </a:pPr>
            <a:r>
              <a:rPr lang="en-US" sz="1400" b="0" spc="12" kern="0" dirty="0">
                <a:solidFill>
                  <a:srgbClr val="545465"/>
                </a:solidFill>
                <a:latin typeface="Lato" pitchFamily="34" charset="0"/>
                <a:ea typeface="Lato" pitchFamily="34" charset="-122"/>
                <a:cs typeface="Lato" pitchFamily="34" charset="-120"/>
              </a:rPr>
              <a:t>Some utility types don't have any measured consumption, but need to get counted.</a:t>
            </a:r>
            <a:endParaRPr lang="en-US" sz="1350" dirty="0"/>
          </a:p>
          <a:p>
            <a:pPr algn="l" marL="190500" indent="-190500">
              <a:lnSpc>
                <a:spcPts val="2160"/>
              </a:lnSpc>
              <a:buSzPct val="100000"/>
              <a:buChar char="•"/>
            </a:pPr>
            <a:r>
              <a:rPr lang="en-US" sz="1400" b="0" spc="12" kern="0" dirty="0">
                <a:solidFill>
                  <a:srgbClr val="545465"/>
                </a:solidFill>
                <a:latin typeface="Lato" pitchFamily="34" charset="0"/>
                <a:ea typeface="Lato" pitchFamily="34" charset="-122"/>
                <a:cs typeface="Lato" pitchFamily="34" charset="-120"/>
              </a:rPr>
              <a:t>Having zeros in the data that needed to remain made the data wrangling and the math really hard.</a:t>
            </a:r>
            <a:endParaRPr lang="en-US" sz="1350" dirty="0"/>
          </a:p>
          <a:p>
            <a:pPr algn="l" marL="190500" indent="-190500">
              <a:lnSpc>
                <a:spcPts val="2160"/>
              </a:lnSpc>
              <a:buSzPct val="100000"/>
              <a:buChar char="•"/>
            </a:pPr>
            <a:r>
              <a:rPr lang="en-US" sz="1400" b="0" spc="12" kern="0" dirty="0">
                <a:solidFill>
                  <a:srgbClr val="545465"/>
                </a:solidFill>
                <a:latin typeface="Lato" pitchFamily="34" charset="0"/>
                <a:ea typeface="Lato" pitchFamily="34" charset="-122"/>
                <a:cs typeface="Lato" pitchFamily="34" charset="-120"/>
              </a:rPr>
              <a:t>Finding rates on grouped data was challenging (averaging averages fallacy).</a:t>
            </a:r>
            <a:endParaRPr lang="en-US" sz="1350" dirty="0"/>
          </a:p>
          <a:p>
            <a:pPr algn="l">
              <a:lnSpc>
                <a:spcPts val="2160"/>
              </a:lnSpc>
            </a:pPr>
            <a:endParaRPr lang="en-US" sz="1350" dirty="0"/>
          </a:p>
        </p:txBody>
      </p:sp>
      <p:pic>
        <p:nvPicPr>
          <p:cNvPr id="9"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0NTQyNzN8MA&amp;ixlib=rb-4.0.3&amp;q=80&amp;w=1080">    </p:cNvPr>
          <p:cNvPicPr>
            <a:picLocks noChangeAspect="1"/>
          </p:cNvPicPr>
          <p:nvPr/>
        </p:nvPicPr>
        <p:blipFill>
          <a:blip r:embed="rId1"/>
          <a:srcRect l="0" r="0" t="0" b="0"/>
          <a:stretch/>
        </p:blipFill>
        <p:spPr>
          <a:xfrm>
            <a:off x="0" y="0"/>
            <a:ext cx="9144000" cy="5143500"/>
          </a:xfrm>
          <a:prstGeom prst="rect">
            <a:avLst/>
          </a:prstGeom>
        </p:spPr>
      </p:pic>
      <p:sp>
        <p:nvSpPr>
          <p:cNvPr id="4" name="Text 0"/>
          <p:cNvSpPr/>
          <p:nvPr/>
        </p:nvSpPr>
        <p:spPr>
          <a:xfrm>
            <a:off x="476250" y="270202"/>
            <a:ext cx="8229600" cy="1950672"/>
          </a:xfrm>
          <a:prstGeom prst="rect">
            <a:avLst/>
          </a:prstGeom>
          <a:noFill/>
          <a:ln/>
        </p:spPr>
        <p:txBody>
          <a:bodyPr wrap="square" lIns="0" tIns="0" rIns="0" bIns="0" rtlCol="0" anchor="t"/>
          <a:lstStyle/>
          <a:p>
            <a:pPr algn="l">
              <a:lnSpc>
                <a:spcPts val="3840"/>
              </a:lnSpc>
            </a:pPr>
            <a:r>
              <a:rPr lang="en-US" sz="2400" b="1" spc="12" kern="0" dirty="0">
                <a:solidFill>
                  <a:srgbClr val="2B2A35"/>
                </a:solidFill>
                <a:latin typeface="Lato" pitchFamily="34" charset="0"/>
                <a:ea typeface="Lato" pitchFamily="34" charset="-122"/>
                <a:cs typeface="Lato" pitchFamily="34" charset="-120"/>
              </a:rPr>
              <a:t>Purpose:</a:t>
            </a:r>
            <a:endParaRPr lang="en-US" sz="1800" dirty="0"/>
          </a:p>
          <a:p>
            <a:pPr algn="l">
              <a:lnSpc>
                <a:spcPts val="2880"/>
              </a:lnSpc>
            </a:pPr>
            <a:endParaRPr lang="en-US" sz="1800" dirty="0"/>
          </a:p>
          <a:p>
            <a:pPr algn="l">
              <a:lnSpc>
                <a:spcPts val="2880"/>
              </a:lnSpc>
            </a:pPr>
            <a:r>
              <a:rPr lang="en-US" sz="1800" b="0" spc="12" kern="0" dirty="0">
                <a:solidFill>
                  <a:srgbClr val="2B2A35"/>
                </a:solidFill>
                <a:latin typeface="Lato" pitchFamily="34" charset="0"/>
                <a:ea typeface="Lato" pitchFamily="34" charset="-122"/>
                <a:cs typeface="Lato" pitchFamily="34" charset="-120"/>
              </a:rPr>
              <a:t>The purpose of our project was to take an actual business scenario to help analyze electric, gas and water consumption at their apartment complexes across the country. They aimed to address the following: </a:t>
            </a:r>
            <a:endParaRPr lang="en-US" sz="1800" dirty="0"/>
          </a:p>
        </p:txBody>
      </p:sp>
      <p:sp>
        <p:nvSpPr>
          <p:cNvPr id="5" name="Text 1"/>
          <p:cNvSpPr/>
          <p:nvPr/>
        </p:nvSpPr>
        <p:spPr>
          <a:xfrm>
            <a:off x="566821" y="2201860"/>
            <a:ext cx="8229600" cy="2468361"/>
          </a:xfrm>
          <a:prstGeom prst="rect">
            <a:avLst/>
          </a:prstGeom>
          <a:noFill/>
          <a:ln/>
        </p:spPr>
        <p:txBody>
          <a:bodyPr wrap="square" lIns="0" tIns="0" rIns="0" bIns="0" rtlCol="0" anchor="t"/>
          <a:lstStyle/>
          <a:p>
            <a:pPr algn="l">
              <a:lnSpc>
                <a:spcPts val="2160"/>
              </a:lnSpc>
            </a:pPr>
            <a:endParaRPr lang="en-US" sz="1350" dirty="0"/>
          </a:p>
          <a:p>
            <a:pPr algn="l" marL="190500" indent="-190500">
              <a:lnSpc>
                <a:spcPts val="2160"/>
              </a:lnSpc>
              <a:buSzPct val="100000"/>
              <a:buChar char="•"/>
            </a:pPr>
            <a:r>
              <a:rPr lang="en-US" sz="1400" b="0" spc="12" kern="0" dirty="0">
                <a:solidFill>
                  <a:srgbClr val="2B2A35"/>
                </a:solidFill>
                <a:latin typeface="Lato" pitchFamily="34" charset="0"/>
                <a:ea typeface="Lato" pitchFamily="34" charset="-122"/>
                <a:cs typeface="Lato" pitchFamily="34" charset="-120"/>
              </a:rPr>
              <a:t>What are the trend in consumption over time and can I spot out-of-normal usage?</a:t>
            </a:r>
            <a:endParaRPr lang="en-US" sz="1350" dirty="0"/>
          </a:p>
          <a:p>
            <a:pPr algn="l">
              <a:lnSpc>
                <a:spcPts val="2160"/>
              </a:lnSpc>
            </a:pPr>
            <a:endParaRPr lang="en-US" sz="1350" dirty="0"/>
          </a:p>
          <a:p>
            <a:pPr algn="l" marL="190500" indent="-190500">
              <a:lnSpc>
                <a:spcPts val="2160"/>
              </a:lnSpc>
              <a:buSzPct val="100000"/>
              <a:buChar char="•"/>
            </a:pPr>
            <a:r>
              <a:rPr lang="en-US" sz="1400" b="0" spc="12" kern="0" dirty="0">
                <a:solidFill>
                  <a:srgbClr val="2B2A35"/>
                </a:solidFill>
                <a:latin typeface="Lato" pitchFamily="34" charset="0"/>
                <a:ea typeface="Lato" pitchFamily="34" charset="-122"/>
                <a:cs typeface="Lato" pitchFamily="34" charset="-120"/>
              </a:rPr>
              <a:t>What locations have the highest cost and what portion of the energy budget is going to each of those three utility types?</a:t>
            </a:r>
            <a:endParaRPr lang="en-US" sz="1350" dirty="0"/>
          </a:p>
          <a:p>
            <a:pPr algn="l">
              <a:lnSpc>
                <a:spcPts val="2160"/>
              </a:lnSpc>
            </a:pPr>
            <a:endParaRPr lang="en-US" sz="1350" dirty="0"/>
          </a:p>
          <a:p>
            <a:pPr algn="l" marL="190500" indent="-190500">
              <a:lnSpc>
                <a:spcPts val="2160"/>
              </a:lnSpc>
              <a:buSzPct val="100000"/>
              <a:buChar char="•"/>
            </a:pPr>
            <a:r>
              <a:rPr lang="en-US" sz="1400" b="0" spc="12" kern="0" dirty="0">
                <a:solidFill>
                  <a:srgbClr val="2B2A35"/>
                </a:solidFill>
                <a:latin typeface="Lato" pitchFamily="34" charset="0"/>
                <a:ea typeface="Lato" pitchFamily="34" charset="-122"/>
                <a:cs typeface="Lato" pitchFamily="34" charset="-120"/>
              </a:rPr>
              <a:t>How do I identify the locations which will give the most impact for conservation or rate reduction efforts?</a:t>
            </a:r>
            <a:endParaRPr lang="en-US" sz="1350" dirty="0"/>
          </a:p>
          <a:p>
            <a:pPr algn="l">
              <a:lnSpc>
                <a:spcPts val="2160"/>
              </a:lnSpc>
            </a:pPr>
            <a:endParaRPr lang="en-US" sz="135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0NTQyNzN8MA&amp;ixlib=rb-4.0.3&amp;q=80&amp;w=1080">    </p:cNvPr>
          <p:cNvPicPr>
            <a:picLocks noChangeAspect="1"/>
          </p:cNvPicPr>
          <p:nvPr/>
        </p:nvPicPr>
        <p:blipFill>
          <a:blip r:embed="rId1"/>
          <a:srcRect l="0" r="0" t="0" b="0"/>
          <a:stretch/>
        </p:blipFill>
        <p:spPr>
          <a:xfrm>
            <a:off x="0" y="0"/>
            <a:ext cx="9144000" cy="5143500"/>
          </a:xfrm>
          <a:prstGeom prst="rect">
            <a:avLst/>
          </a:prstGeom>
        </p:spPr>
      </p:pic>
      <p:pic>
        <p:nvPicPr>
          <p:cNvPr id="4" name="Image 1" descr="https://pitch-assets-ccb95893-de3f-4266-973c-20049231b248.s3.eu-west-1.amazonaws.com/44548fe3-8c01-4d6d-a081-ba74c3a672e8?pitch-bytes=62005&amp;pitch-content-type=image%2Fpng">    </p:cNvPr>
          <p:cNvPicPr>
            <a:picLocks noChangeAspect="1"/>
          </p:cNvPicPr>
          <p:nvPr/>
        </p:nvPicPr>
        <p:blipFill>
          <a:blip r:embed="rId2"/>
          <a:srcRect l="0" r="0" t="0" b="0"/>
          <a:stretch/>
        </p:blipFill>
        <p:spPr>
          <a:xfrm>
            <a:off x="183266" y="476690"/>
            <a:ext cx="8768940" cy="2920792"/>
          </a:xfrm>
          <a:prstGeom prst="rect">
            <a:avLst/>
          </a:prstGeom>
        </p:spPr>
      </p:pic>
      <p:sp>
        <p:nvSpPr>
          <p:cNvPr id="5" name="Text 0"/>
          <p:cNvSpPr/>
          <p:nvPr/>
        </p:nvSpPr>
        <p:spPr>
          <a:xfrm>
            <a:off x="185099" y="3674949"/>
            <a:ext cx="9144000" cy="731441"/>
          </a:xfrm>
          <a:prstGeom prst="rect">
            <a:avLst/>
          </a:prstGeom>
          <a:noFill/>
          <a:ln/>
        </p:spPr>
        <p:txBody>
          <a:bodyPr wrap="square" lIns="0" tIns="0" rIns="0" bIns="0" rtlCol="0" anchor="t"/>
          <a:lstStyle/>
          <a:p>
            <a:pPr algn="l">
              <a:lnSpc>
                <a:spcPts val="2880"/>
              </a:lnSpc>
            </a:pPr>
            <a:r>
              <a:rPr lang="en-US" sz="1800" b="0" spc="12" kern="0" dirty="0">
                <a:solidFill>
                  <a:srgbClr val="2B2A35"/>
                </a:solidFill>
                <a:latin typeface="Lato" pitchFamily="34" charset="0"/>
                <a:ea typeface="Lato" pitchFamily="34" charset="-122"/>
                <a:cs typeface="Lato" pitchFamily="34" charset="-120"/>
              </a:rPr>
              <a:t>This graph shows consistent usage year over year. It is normal for electric consumption go up during the summer due to air conditioning.</a:t>
            </a:r>
            <a:endParaRPr lang="en-US" sz="1800" dirty="0"/>
          </a:p>
        </p:txBody>
      </p:sp>
      <p:pic>
        <p:nvPicPr>
          <p:cNvPr id="6" name="Image 2" descr="https://pitch-assets-ccb95893-de3f-4266-973c-20049231b248.s3.eu-west-1.amazonaws.com/try-pitch-pdf-export-logo.svg">
            <a:hlinkClick r:id="rId5" tooltip=""/>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0NTQyNzN8MA&amp;ixlib=rb-4.0.3&amp;q=80&amp;w=1080">    </p:cNvPr>
          <p:cNvPicPr>
            <a:picLocks noChangeAspect="1"/>
          </p:cNvPicPr>
          <p:nvPr/>
        </p:nvPicPr>
        <p:blipFill>
          <a:blip r:embed="rId1"/>
          <a:srcRect l="0" r="0" t="0" b="0"/>
          <a:stretch/>
        </p:blipFill>
        <p:spPr>
          <a:xfrm>
            <a:off x="0" y="0"/>
            <a:ext cx="9144000" cy="5143500"/>
          </a:xfrm>
          <a:prstGeom prst="rect">
            <a:avLst/>
          </a:prstGeom>
        </p:spPr>
      </p:pic>
      <p:pic>
        <p:nvPicPr>
          <p:cNvPr id="4" name="Image 1" descr="https://pitch-assets-ccb95893-de3f-4266-973c-20049231b248.s3.eu-west-1.amazonaws.com/8dd1b02e-a7e1-480b-ae4c-508efe8167bd?pitch-bytes=56228&amp;pitch-content-type=image%2Fpng">    </p:cNvPr>
          <p:cNvPicPr>
            <a:picLocks noChangeAspect="1"/>
          </p:cNvPicPr>
          <p:nvPr/>
        </p:nvPicPr>
        <p:blipFill>
          <a:blip r:embed="rId2"/>
          <a:srcRect l="0" r="0" t="0" b="0"/>
          <a:stretch/>
        </p:blipFill>
        <p:spPr>
          <a:xfrm>
            <a:off x="528150" y="475553"/>
            <a:ext cx="8097744" cy="2691166"/>
          </a:xfrm>
          <a:prstGeom prst="rect">
            <a:avLst/>
          </a:prstGeom>
        </p:spPr>
      </p:pic>
      <p:sp>
        <p:nvSpPr>
          <p:cNvPr id="5" name="Text 0"/>
          <p:cNvSpPr/>
          <p:nvPr/>
        </p:nvSpPr>
        <p:spPr>
          <a:xfrm>
            <a:off x="553882" y="3499075"/>
            <a:ext cx="8229600" cy="731490"/>
          </a:xfrm>
          <a:prstGeom prst="rect">
            <a:avLst/>
          </a:prstGeom>
          <a:noFill/>
          <a:ln/>
        </p:spPr>
        <p:txBody>
          <a:bodyPr wrap="square" lIns="0" tIns="0" rIns="0" bIns="0" rtlCol="0" anchor="t"/>
          <a:lstStyle/>
          <a:p>
            <a:pPr algn="l">
              <a:lnSpc>
                <a:spcPts val="2880"/>
              </a:lnSpc>
            </a:pPr>
            <a:r>
              <a:rPr lang="en-US" sz="1800" b="0" spc="12" kern="0" dirty="0">
                <a:solidFill>
                  <a:srgbClr val="2B2A35"/>
                </a:solidFill>
                <a:latin typeface="Lato" pitchFamily="34" charset="0"/>
                <a:ea typeface="Lato" pitchFamily="34" charset="-122"/>
                <a:cs typeface="Lato" pitchFamily="34" charset="-120"/>
              </a:rPr>
              <a:t>This graph shows a location that had a water leak over the winter that was found and fixed and you can see the usage trend back to normal values.</a:t>
            </a:r>
            <a:endParaRPr lang="en-US" sz="1800" dirty="0"/>
          </a:p>
        </p:txBody>
      </p:sp>
      <p:pic>
        <p:nvPicPr>
          <p:cNvPr id="6" name="Image 2" descr="https://pitch-assets-ccb95893-de3f-4266-973c-20049231b248.s3.eu-west-1.amazonaws.com/try-pitch-pdf-export-logo.svg">
            <a:hlinkClick r:id="rId5" tooltip=""/>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0NTQyNzN8MA&amp;ixlib=rb-4.0.3&amp;q=80&amp;w=1080">    </p:cNvPr>
          <p:cNvPicPr>
            <a:picLocks noChangeAspect="1"/>
          </p:cNvPicPr>
          <p:nvPr/>
        </p:nvPicPr>
        <p:blipFill>
          <a:blip r:embed="rId1"/>
          <a:srcRect l="0" r="0" t="0" b="0"/>
          <a:stretch/>
        </p:blipFill>
        <p:spPr>
          <a:xfrm>
            <a:off x="0" y="0"/>
            <a:ext cx="9144000" cy="5143500"/>
          </a:xfrm>
          <a:prstGeom prst="rect">
            <a:avLst/>
          </a:prstGeom>
        </p:spPr>
      </p:pic>
      <p:sp>
        <p:nvSpPr>
          <p:cNvPr id="4" name="Text 0"/>
          <p:cNvSpPr/>
          <p:nvPr/>
        </p:nvSpPr>
        <p:spPr>
          <a:xfrm>
            <a:off x="480370" y="3025422"/>
            <a:ext cx="8229600" cy="1371451"/>
          </a:xfrm>
          <a:prstGeom prst="rect">
            <a:avLst/>
          </a:prstGeom>
          <a:noFill/>
          <a:ln/>
        </p:spPr>
        <p:txBody>
          <a:bodyPr wrap="square" lIns="0" tIns="0" rIns="0" bIns="0" rtlCol="0" anchor="t"/>
          <a:lstStyle/>
          <a:p>
            <a:pPr algn="l">
              <a:lnSpc>
                <a:spcPts val="2160"/>
              </a:lnSpc>
            </a:pPr>
            <a:r>
              <a:rPr lang="en-US" sz="1400" b="0" spc="12" kern="0" dirty="0">
                <a:solidFill>
                  <a:srgbClr val="2B2A35"/>
                </a:solidFill>
                <a:latin typeface="Lato" pitchFamily="34" charset="0"/>
                <a:ea typeface="Lato" pitchFamily="34" charset="-122"/>
                <a:cs typeface="Lato" pitchFamily="34" charset="-120"/>
              </a:rPr>
              <a:t>We included a stacked bar graph filtered for the most expensive locations and arranged descending. This visual is controlled by the year drop down. There is also a feature that gives the values for each of the three types on hover.   The variation in utility measurements is due to geography/climate, housing complex configuration, and which bills the tenants pay. This bar graph helps the client identify where most of their money is going by utility type.</a:t>
            </a:r>
            <a:endParaRPr lang="en-US" sz="1350" dirty="0"/>
          </a:p>
        </p:txBody>
      </p:sp>
      <p:pic>
        <p:nvPicPr>
          <p:cNvPr id="5" name="Image 1" descr="https://pitch-assets-ccb95893-de3f-4266-973c-20049231b248.s3.eu-west-1.amazonaws.com/adb9020c-b51e-4db3-aca2-3b357bd70772?pitch-bytes=53092&amp;pitch-content-type=image%2Fpng">    </p:cNvPr>
          <p:cNvPicPr>
            <a:picLocks noChangeAspect="1"/>
          </p:cNvPicPr>
          <p:nvPr/>
        </p:nvPicPr>
        <p:blipFill>
          <a:blip r:embed="rId2"/>
          <a:srcRect l="0" r="0" t="0" b="0"/>
          <a:stretch/>
        </p:blipFill>
        <p:spPr>
          <a:xfrm>
            <a:off x="532723" y="476250"/>
            <a:ext cx="8067498" cy="2397619"/>
          </a:xfrm>
          <a:prstGeom prst="rect">
            <a:avLst/>
          </a:prstGeom>
        </p:spPr>
      </p:pic>
      <p:pic>
        <p:nvPicPr>
          <p:cNvPr id="6" name="Image 2" descr="https://pitch-assets-ccb95893-de3f-4266-973c-20049231b248.s3.eu-west-1.amazonaws.com/try-pitch-pdf-export-logo.svg">
            <a:hlinkClick r:id="rId5" tooltip=""/>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pic>
        <p:nvPicPr>
          <p:cNvPr id="3" name="Image 0" descr="https://images.unsplash.com/photo-1635776062043-223faf322554?crop=entropy&amp;cs=tinysrgb&amp;fit=max&amp;fm=jpg&amp;ixid=M3wyMTIyMnwwfDF8c2VhcmNofDcwfHxHcmFkaWVudHxlbnwwfHx8fDE2OTA0NTQyNzN8MA&amp;ixlib=rb-4.0.3&amp;q=80&amp;w=1080">    </p:cNvPr>
          <p:cNvPicPr>
            <a:picLocks noChangeAspect="1"/>
          </p:cNvPicPr>
          <p:nvPr/>
        </p:nvPicPr>
        <p:blipFill>
          <a:blip r:embed="rId1"/>
          <a:srcRect l="0" r="0" t="0" b="0"/>
          <a:stretch/>
        </p:blipFill>
        <p:spPr>
          <a:xfrm>
            <a:off x="0" y="0"/>
            <a:ext cx="9144000" cy="5143500"/>
          </a:xfrm>
          <a:prstGeom prst="rect">
            <a:avLst/>
          </a:prstGeom>
        </p:spPr>
      </p:pic>
      <p:pic>
        <p:nvPicPr>
          <p:cNvPr id="4" name="Image 1" descr="https://pitch-assets-ccb95893-de3f-4266-973c-20049231b248.s3.eu-west-1.amazonaws.com/f2fa3be0-36ee-4c1e-9033-a65be08f3ce2?pitch-bytes=49913&amp;pitch-content-type=image%2Fpng">    </p:cNvPr>
          <p:cNvPicPr>
            <a:picLocks noChangeAspect="1"/>
          </p:cNvPicPr>
          <p:nvPr/>
        </p:nvPicPr>
        <p:blipFill>
          <a:blip r:embed="rId2"/>
          <a:srcRect l="0" r="0" t="0" b="0"/>
          <a:stretch/>
        </p:blipFill>
        <p:spPr>
          <a:xfrm>
            <a:off x="2085624" y="2571750"/>
            <a:ext cx="4962039" cy="2403889"/>
          </a:xfrm>
          <a:prstGeom prst="rect">
            <a:avLst/>
          </a:prstGeom>
        </p:spPr>
      </p:pic>
      <p:sp>
        <p:nvSpPr>
          <p:cNvPr id="5" name="Text 0"/>
          <p:cNvSpPr/>
          <p:nvPr/>
        </p:nvSpPr>
        <p:spPr>
          <a:xfrm>
            <a:off x="474280" y="177931"/>
            <a:ext cx="8229600" cy="2285535"/>
          </a:xfrm>
          <a:prstGeom prst="rect">
            <a:avLst/>
          </a:prstGeom>
          <a:noFill/>
          <a:ln/>
        </p:spPr>
        <p:txBody>
          <a:bodyPr wrap="square" lIns="0" tIns="0" rIns="0" bIns="0" rtlCol="0" anchor="t"/>
          <a:lstStyle/>
          <a:p>
            <a:pPr algn="l">
              <a:lnSpc>
                <a:spcPts val="2250"/>
              </a:lnSpc>
            </a:pPr>
            <a:r>
              <a:rPr lang="en-US" sz="1800" b="1" spc="12" kern="0" dirty="0">
                <a:solidFill>
                  <a:srgbClr val="2B2A35"/>
                </a:solidFill>
                <a:latin typeface="Lato" pitchFamily="34" charset="0"/>
                <a:ea typeface="Lato" pitchFamily="34" charset="-122"/>
                <a:cs typeface="Lato" pitchFamily="34" charset="-120"/>
              </a:rPr>
              <a:t>The next visual pertains only to water. </a:t>
            </a:r>
            <a:endParaRPr lang="en-US" sz="1350" dirty="0"/>
          </a:p>
          <a:p>
            <a:pPr algn="l">
              <a:lnSpc>
                <a:spcPts val="2250"/>
              </a:lnSpc>
            </a:pPr>
            <a:r>
              <a:rPr lang="en-US" sz="1800" b="1" spc="12" kern="0" dirty="0">
                <a:solidFill>
                  <a:srgbClr val="2B2A35"/>
                </a:solidFill>
                <a:latin typeface="Lato" pitchFamily="34" charset="0"/>
                <a:ea typeface="Lato" pitchFamily="34" charset="-122"/>
                <a:cs typeface="Lato" pitchFamily="34" charset="-120"/>
              </a:rPr>
              <a:t>Water is important to the business for a few reasons:</a:t>
            </a:r>
            <a:endParaRPr lang="en-US" sz="1350" dirty="0"/>
          </a:p>
          <a:p>
            <a:pPr algn="l">
              <a:lnSpc>
                <a:spcPts val="1688"/>
              </a:lnSpc>
            </a:pPr>
            <a:endParaRPr lang="en-US" sz="1350" dirty="0"/>
          </a:p>
          <a:p>
            <a:pPr algn="l" marL="190500" indent="-190500">
              <a:lnSpc>
                <a:spcPts val="1688"/>
              </a:lnSpc>
              <a:buSzPct val="100000"/>
              <a:buChar char="•"/>
            </a:pPr>
            <a:r>
              <a:rPr lang="en-US" sz="1400" b="0" spc="12" kern="0" dirty="0">
                <a:solidFill>
                  <a:srgbClr val="2B2A35"/>
                </a:solidFill>
                <a:latin typeface="Lato" pitchFamily="34" charset="0"/>
                <a:ea typeface="Lato" pitchFamily="34" charset="-122"/>
                <a:cs typeface="Lato" pitchFamily="34" charset="-120"/>
              </a:rPr>
              <a:t>Gas and Electricity don’t leak so you don’t have to monitor them like you have to for water.</a:t>
            </a:r>
            <a:endParaRPr lang="en-US" sz="1350" dirty="0"/>
          </a:p>
          <a:p>
            <a:pPr algn="l" marL="190500" indent="-190500">
              <a:lnSpc>
                <a:spcPts val="1688"/>
              </a:lnSpc>
              <a:buSzPct val="100000"/>
              <a:buChar char="•"/>
            </a:pPr>
            <a:r>
              <a:rPr lang="en-US" sz="1400" b="0" spc="12" kern="0" dirty="0">
                <a:solidFill>
                  <a:srgbClr val="2B2A35"/>
                </a:solidFill>
                <a:latin typeface="Lato" pitchFamily="34" charset="0"/>
                <a:ea typeface="Lato" pitchFamily="34" charset="-122"/>
                <a:cs typeface="Lato" pitchFamily="34" charset="-120"/>
              </a:rPr>
              <a:t>In the multi-family sector, water is often the greatest expense because the tenants pay gas and electricity, but the building owner is required to pay the water.</a:t>
            </a:r>
            <a:endParaRPr lang="en-US" sz="1350" dirty="0"/>
          </a:p>
          <a:p>
            <a:pPr algn="l" marL="190500" indent="-190500">
              <a:lnSpc>
                <a:spcPts val="1688"/>
              </a:lnSpc>
              <a:buSzPct val="100000"/>
              <a:buChar char="•"/>
            </a:pPr>
            <a:r>
              <a:rPr lang="en-US" sz="1400" b="0" spc="12" kern="0" dirty="0">
                <a:solidFill>
                  <a:srgbClr val="2B2A35"/>
                </a:solidFill>
                <a:latin typeface="Lato" pitchFamily="34" charset="0"/>
                <a:ea typeface="Lato" pitchFamily="34" charset="-122"/>
                <a:cs typeface="Lato" pitchFamily="34" charset="-120"/>
              </a:rPr>
              <a:t>There is also a lot of social/political pressure around water conservation right now. </a:t>
            </a:r>
            <a:endParaRPr lang="en-US" sz="1350" dirty="0"/>
          </a:p>
          <a:p>
            <a:pPr algn="l" marL="190500" indent="-190500">
              <a:lnSpc>
                <a:spcPts val="1688"/>
              </a:lnSpc>
              <a:buSzPct val="100000"/>
              <a:buChar char="•"/>
            </a:pPr>
            <a:r>
              <a:rPr lang="en-US" sz="1400" b="0" spc="12" kern="0" dirty="0">
                <a:solidFill>
                  <a:srgbClr val="2B2A35"/>
                </a:solidFill>
                <a:latin typeface="Lato" pitchFamily="34" charset="0"/>
                <a:ea typeface="Lato" pitchFamily="34" charset="-122"/>
                <a:cs typeface="Lato" pitchFamily="34" charset="-120"/>
              </a:rPr>
              <a:t>This scatterplot is unit cost versus consumption. The unit rate for water averages $10 per thousand gallons (T-gal) but it can be as high as $20/T-gal. The client wants to focus their efforts on locations with high unit cost and high consumption (upper right). </a:t>
            </a:r>
            <a:endParaRPr lang="en-US" sz="1350" dirty="0"/>
          </a:p>
        </p:txBody>
      </p:sp>
      <p:sp>
        <p:nvSpPr>
          <p:cNvPr id="6" name="Shape 1"/>
          <p:cNvSpPr/>
          <p:nvPr/>
        </p:nvSpPr>
        <p:spPr>
          <a:xfrm>
            <a:off x="4572475" y="2750503"/>
            <a:ext cx="2169858" cy="953367"/>
          </a:xfrm>
          <a:prstGeom prst="roundRect">
            <a:avLst>
              <a:gd name="adj" fmla="val -95913"/>
            </a:avLst>
          </a:prstGeom>
          <a:solidFill>
            <a:srgbClr val="000000">
              <a:alpha val="0"/>
            </a:srgbClr>
          </a:solidFill>
          <a:ln w="21167">
            <a:solidFill>
              <a:srgbClr val="939DA8"/>
            </a:solidFill>
            <a:prstDash val="solid"/>
          </a:ln>
        </p:spPr>
      </p:sp>
      <p:pic>
        <p:nvPicPr>
          <p:cNvPr id="7" name="Image 2" descr="https://pitch-assets-ccb95893-de3f-4266-973c-20049231b248.s3.eu-west-1.amazonaws.com/try-pitch-pdf-export-logo.svg">
            <a:hlinkClick r:id="rId5" tooltip=""/>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Group 5</dc:title>
  <dc:subject>PptxGenJS Presentation</dc:subject>
  <dc:creator>Pitch Software GmbH</dc:creator>
  <cp:lastModifiedBy>Pitch Software GmbH</cp:lastModifiedBy>
  <cp:revision>1</cp:revision>
  <dcterms:created xsi:type="dcterms:W3CDTF">2023-07-31T21:07:36Z</dcterms:created>
  <dcterms:modified xsi:type="dcterms:W3CDTF">2023-07-31T21:07:36Z</dcterms:modified>
</cp:coreProperties>
</file>