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222400" y="6360226"/>
            <a:ext cx="2877000" cy="365125"/>
          </a:xfrm>
        </p:spPr>
        <p:txBody>
          <a:bodyPr/>
          <a:lstStyle/>
          <a:p>
            <a:fld id="{9CA53B4F-8350-4960-8C9E-7C7A42C0E2C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565" y="6298470"/>
            <a:ext cx="2404436" cy="480887"/>
          </a:xfrm>
          <a:prstGeom prst="rect">
            <a:avLst/>
          </a:prstGeom>
        </p:spPr>
      </p:pic>
      <p:pic>
        <p:nvPicPr>
          <p:cNvPr id="8" name="Grafik 7" descr="PPT_Silhouet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gray">
          <a:xfrm>
            <a:off x="1" y="6000761"/>
            <a:ext cx="12192345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PPT_Logo_IN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7971" y="328591"/>
            <a:ext cx="2303933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68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E38F-F2F6-4A09-9C70-5313DE8D19B7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B4F-8350-4960-8C9E-7C7A42C0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32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E38F-F2F6-4A09-9C70-5313DE8D19B7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B4F-8350-4960-8C9E-7C7A42C0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47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45072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406400" y="1773238"/>
            <a:ext cx="113284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4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6400" y="333375"/>
            <a:ext cx="113284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6399" y="1773238"/>
            <a:ext cx="3648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101347" y="1773238"/>
            <a:ext cx="3648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9072034" y="6432551"/>
            <a:ext cx="2400300" cy="136525"/>
          </a:xfrm>
        </p:spPr>
        <p:txBody>
          <a:bodyPr/>
          <a:lstStyle>
            <a:lvl1pPr>
              <a:defRPr/>
            </a:lvl1pPr>
          </a:lstStyle>
          <a:p>
            <a:fld id="{CDCDE38F-F2F6-4A09-9C70-5313DE8D19B7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09951" y="6432551"/>
            <a:ext cx="5469467" cy="136525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87668" y="6432551"/>
            <a:ext cx="385233" cy="136525"/>
          </a:xfrm>
        </p:spPr>
        <p:txBody>
          <a:bodyPr/>
          <a:lstStyle>
            <a:lvl1pPr>
              <a:defRPr/>
            </a:lvl1pPr>
          </a:lstStyle>
          <a:p>
            <a:fld id="{9CA53B4F-8350-4960-8C9E-7C7A42C0E2C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4253872" y="1773238"/>
            <a:ext cx="3648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465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6400" y="333375"/>
            <a:ext cx="113284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6399" y="1773238"/>
            <a:ext cx="2705101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0" y="1773238"/>
            <a:ext cx="27072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9072034" y="6432551"/>
            <a:ext cx="2400300" cy="136525"/>
          </a:xfrm>
        </p:spPr>
        <p:txBody>
          <a:bodyPr/>
          <a:lstStyle>
            <a:lvl1pPr>
              <a:defRPr/>
            </a:lvl1pPr>
          </a:lstStyle>
          <a:p>
            <a:fld id="{CDCDE38F-F2F6-4A09-9C70-5313DE8D19B7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09951" y="6432551"/>
            <a:ext cx="5469467" cy="136525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87668" y="6432551"/>
            <a:ext cx="385233" cy="136525"/>
          </a:xfrm>
        </p:spPr>
        <p:txBody>
          <a:bodyPr/>
          <a:lstStyle>
            <a:lvl1pPr>
              <a:defRPr/>
            </a:lvl1pPr>
          </a:lstStyle>
          <a:p>
            <a:fld id="{9CA53B4F-8350-4960-8C9E-7C7A42C0E2C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287200" y="1773238"/>
            <a:ext cx="27072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9053000" y="1773238"/>
            <a:ext cx="27072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4296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45072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white">
          <a:xfrm>
            <a:off x="0" y="1"/>
            <a:ext cx="12192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406400" y="1773238"/>
            <a:ext cx="113284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A53B4F-8350-4960-8C9E-7C7A42C0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10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145600" y="6440413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9CA53B4F-8350-4960-8C9E-7C7A42C0E2C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600" y="6403560"/>
            <a:ext cx="2272200" cy="454440"/>
          </a:xfrm>
          <a:prstGeom prst="rect">
            <a:avLst/>
          </a:prstGeom>
        </p:spPr>
      </p:pic>
      <p:pic>
        <p:nvPicPr>
          <p:cNvPr id="9" name="Grafik 8" descr="PPT_Silhouet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gray">
          <a:xfrm>
            <a:off x="1" y="6044096"/>
            <a:ext cx="12192345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057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E38F-F2F6-4A09-9C70-5313DE8D19B7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B4F-8350-4960-8C9E-7C7A42C0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8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marL="171450" indent="-171450">
              <a:buClr>
                <a:schemeClr val="accent4"/>
              </a:buClr>
              <a:buFont typeface="Symbol" panose="05050102010706020507" pitchFamily="18" charset="2"/>
              <a:buChar char="-"/>
              <a:defRPr sz="2000">
                <a:latin typeface="Franklin Gothic Book" panose="020B0503020102020204" pitchFamily="34" charset="0"/>
              </a:defRPr>
            </a:lvl1pPr>
            <a:lvl2pPr>
              <a:buClr>
                <a:schemeClr val="accent4"/>
              </a:buCl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E38F-F2F6-4A09-9C70-5313DE8D19B7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B4F-8350-4960-8C9E-7C7A42C0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67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E38F-F2F6-4A09-9C70-5313DE8D19B7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B4F-8350-4960-8C9E-7C7A42C0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7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E38F-F2F6-4A09-9C70-5313DE8D19B7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B4F-8350-4960-8C9E-7C7A42C0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84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E38F-F2F6-4A09-9C70-5313DE8D19B7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B4F-8350-4960-8C9E-7C7A42C0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0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E38F-F2F6-4A09-9C70-5313DE8D19B7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B4F-8350-4960-8C9E-7C7A42C0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50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E38F-F2F6-4A09-9C70-5313DE8D19B7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3B4F-8350-4960-8C9E-7C7A42C0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74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DE38F-F2F6-4A09-9C70-5313DE8D19B7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3B4F-8350-4960-8C9E-7C7A42C0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0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C000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Mining – </a:t>
            </a:r>
            <a:r>
              <a:rPr lang="de-DE" dirty="0" err="1"/>
              <a:t>Deep</a:t>
            </a:r>
            <a:r>
              <a:rPr lang="de-DE" dirty="0"/>
              <a:t> Learning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Mike Wieder 21.06.17</a:t>
            </a:r>
          </a:p>
        </p:txBody>
      </p:sp>
    </p:spTree>
    <p:extLst>
      <p:ext uri="{BB962C8B-B14F-4D97-AF65-F5344CB8AC3E}">
        <p14:creationId xmlns:p14="http://schemas.microsoft.com/office/powerpoint/2010/main" val="315173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Deep</a:t>
            </a:r>
            <a:r>
              <a:rPr lang="de-DE" dirty="0"/>
              <a:t> Learning?</a:t>
            </a:r>
          </a:p>
          <a:p>
            <a:r>
              <a:rPr lang="de-DE" dirty="0"/>
              <a:t>Grundbegriffe/Aufbau</a:t>
            </a:r>
          </a:p>
          <a:p>
            <a:r>
              <a:rPr lang="de-DE" dirty="0"/>
              <a:t>Geschichte</a:t>
            </a:r>
          </a:p>
          <a:p>
            <a:r>
              <a:rPr lang="de-DE" dirty="0" err="1"/>
              <a:t>Tensorflow</a:t>
            </a:r>
            <a:endParaRPr lang="de-DE" dirty="0"/>
          </a:p>
          <a:p>
            <a:r>
              <a:rPr lang="de-DE" dirty="0"/>
              <a:t>Praktische Umsetzung</a:t>
            </a:r>
          </a:p>
        </p:txBody>
      </p:sp>
    </p:spTree>
    <p:extLst>
      <p:ext uri="{BB962C8B-B14F-4D97-AF65-F5344CB8AC3E}">
        <p14:creationId xmlns:p14="http://schemas.microsoft.com/office/powerpoint/2010/main" val="375881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Deep</a:t>
            </a:r>
            <a:r>
              <a:rPr lang="de-DE" dirty="0"/>
              <a:t> Learning?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Teilmenge des maschinellen Lernens</a:t>
            </a:r>
            <a:endParaRPr lang="de-DE" dirty="0"/>
          </a:p>
          <a:p>
            <a:r>
              <a:rPr lang="de-DE" dirty="0" err="1"/>
              <a:t>Deep</a:t>
            </a:r>
            <a:r>
              <a:rPr lang="de-DE" dirty="0"/>
              <a:t> Learning versucht Aufgaben zu lösen die für den Menschen einfach sind</a:t>
            </a:r>
          </a:p>
          <a:p>
            <a:pPr lvl="1"/>
            <a:r>
              <a:rPr lang="de-DE" dirty="0"/>
              <a:t>Sprach-, Schrift- und Bilderkennung</a:t>
            </a:r>
          </a:p>
          <a:p>
            <a:r>
              <a:rPr lang="de-DE" dirty="0"/>
              <a:t>Basiert auf mehrschichtigen künstlichen neuronalen Netzen</a:t>
            </a:r>
          </a:p>
          <a:p>
            <a:pPr lvl="1"/>
            <a:r>
              <a:rPr lang="de-DE" dirty="0"/>
              <a:t>Vom Aufbau dem menschlichen Gehirn nachempfunden</a:t>
            </a:r>
          </a:p>
          <a:p>
            <a:r>
              <a:rPr lang="de-DE" dirty="0"/>
              <a:t>Netz muss erst eingelernt werden</a:t>
            </a:r>
          </a:p>
          <a:p>
            <a:pPr lvl="1"/>
            <a:r>
              <a:rPr lang="de-DE" dirty="0"/>
              <a:t>Großer Lerndatensatz wird benötigt</a:t>
            </a:r>
          </a:p>
        </p:txBody>
      </p:sp>
    </p:spTree>
    <p:extLst>
      <p:ext uri="{BB962C8B-B14F-4D97-AF65-F5344CB8AC3E}">
        <p14:creationId xmlns:p14="http://schemas.microsoft.com/office/powerpoint/2010/main" val="296364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Grundbegriffe/Aufbau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Besteht aus 2 Schichten</a:t>
            </a:r>
          </a:p>
          <a:p>
            <a:r>
              <a:rPr lang="de-DE" dirty="0"/>
              <a:t>Jedes Neuron bildet </a:t>
            </a:r>
            <a:r>
              <a:rPr lang="de-DE" dirty="0" err="1"/>
              <a:t>mehrer</a:t>
            </a:r>
            <a:r>
              <a:rPr lang="de-DE" dirty="0"/>
              <a:t> Eingabe-</a:t>
            </a:r>
            <a:br>
              <a:rPr lang="de-DE" dirty="0"/>
            </a:br>
            <a:r>
              <a:rPr lang="de-DE" dirty="0"/>
              <a:t>werte auf einen Ausgabewert ab</a:t>
            </a:r>
          </a:p>
          <a:p>
            <a:pPr lvl="1"/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</a:p>
          <a:p>
            <a:pPr lvl="1"/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36" y="533890"/>
            <a:ext cx="6260664" cy="527614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67" y="3711518"/>
            <a:ext cx="2614401" cy="180056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723" y="3649095"/>
            <a:ext cx="2960776" cy="192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1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Grundbegriffe/Aufbau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Jedes Neuron des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besitzt mehrere Gewichte</a:t>
            </a:r>
            <a:br>
              <a:rPr lang="de-DE" dirty="0"/>
            </a:br>
            <a:r>
              <a:rPr lang="de-DE" dirty="0"/>
              <a:t> und einen Bias</a:t>
            </a:r>
          </a:p>
          <a:p>
            <a:r>
              <a:rPr lang="de-DE" dirty="0"/>
              <a:t>Gewichte und Bias werden beim Lernen angepasst</a:t>
            </a:r>
          </a:p>
          <a:p>
            <a:r>
              <a:rPr lang="de-DE" dirty="0"/>
              <a:t>Output-Neuronen liefern einen Wert zwischen 0 und 1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Wahrscheinlichkeit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Cross-</a:t>
            </a:r>
            <a:r>
              <a:rPr lang="de-DE" dirty="0" err="1">
                <a:sym typeface="Wingdings" panose="05000000000000000000" pitchFamily="2" charset="2"/>
              </a:rPr>
              <a:t>Entropy</a:t>
            </a:r>
            <a:r>
              <a:rPr lang="de-DE" dirty="0">
                <a:sym typeface="Wingdings" panose="05000000000000000000" pitchFamily="2" charset="2"/>
              </a:rPr>
              <a:t> stellt Abstand dar(Loss-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Wie falsch ist die Vorhersage</a:t>
            </a:r>
          </a:p>
          <a:p>
            <a:pPr marL="342900" lvl="1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748" y="1364110"/>
            <a:ext cx="2804422" cy="1420188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24" y="3392636"/>
            <a:ext cx="4953691" cy="1952898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534" y="4194567"/>
            <a:ext cx="3511567" cy="19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0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Erster Algorithmus bereits 1965 </a:t>
            </a:r>
          </a:p>
          <a:p>
            <a:r>
              <a:rPr lang="de-DE" dirty="0"/>
              <a:t>1989 erstes Netz zur Erkennung von Ziffern</a:t>
            </a:r>
          </a:p>
          <a:p>
            <a:pPr lvl="1"/>
            <a:r>
              <a:rPr lang="de-DE" dirty="0"/>
              <a:t>3 Tage </a:t>
            </a:r>
            <a:r>
              <a:rPr lang="de-DE" dirty="0" err="1"/>
              <a:t>Einlerndauer</a:t>
            </a:r>
            <a:endParaRPr lang="de-DE" dirty="0"/>
          </a:p>
          <a:p>
            <a:pPr lvl="1"/>
            <a:r>
              <a:rPr lang="de-DE" dirty="0"/>
              <a:t>Gewichte und Bias mussten teilweise manuell gesetzt werden</a:t>
            </a:r>
          </a:p>
          <a:p>
            <a:r>
              <a:rPr lang="de-DE" dirty="0"/>
              <a:t>Durch fehlenden Erfolg nur wenig Forschung bis 2009</a:t>
            </a:r>
          </a:p>
          <a:p>
            <a:pPr lvl="1"/>
            <a:r>
              <a:rPr lang="de-DE" dirty="0"/>
              <a:t>Verbessertes Wissen über das menschliche Gehirn</a:t>
            </a:r>
          </a:p>
          <a:p>
            <a:pPr lvl="1"/>
            <a:r>
              <a:rPr lang="de-DE" dirty="0"/>
              <a:t>Qualitativ und quantitativ bessere Daten</a:t>
            </a:r>
          </a:p>
          <a:p>
            <a:pPr lvl="1"/>
            <a:r>
              <a:rPr lang="de-DE" dirty="0"/>
              <a:t>Verbesserung der Hardware durch Videospielindustrie</a:t>
            </a:r>
          </a:p>
          <a:p>
            <a:pPr lvl="1"/>
            <a:r>
              <a:rPr lang="de-DE" dirty="0"/>
              <a:t>Zahlreiche Wettbewerbe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Starke Förderung und Forschung</a:t>
            </a:r>
            <a:endParaRPr lang="de-DE" dirty="0"/>
          </a:p>
          <a:p>
            <a:pPr marL="3429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54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Bibliothek von Google</a:t>
            </a:r>
          </a:p>
          <a:p>
            <a:r>
              <a:rPr lang="de-DE" dirty="0"/>
              <a:t>Python und C++</a:t>
            </a:r>
          </a:p>
          <a:p>
            <a:r>
              <a:rPr lang="de-DE" dirty="0"/>
              <a:t>Einfache Visualisierung und Entwicklung</a:t>
            </a:r>
          </a:p>
        </p:txBody>
      </p:sp>
    </p:spTree>
    <p:extLst>
      <p:ext uri="{BB962C8B-B14F-4D97-AF65-F5344CB8AC3E}">
        <p14:creationId xmlns:p14="http://schemas.microsoft.com/office/powerpoint/2010/main" val="190771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Netz zur Erkennung handgeschriebener Ziffern</a:t>
            </a:r>
          </a:p>
          <a:p>
            <a:pPr lvl="1"/>
            <a:r>
              <a:rPr lang="de-DE" dirty="0"/>
              <a:t>Trainingsdatensatz bestehen aus 60k Ziffern und Testdatensatz aus 10k</a:t>
            </a:r>
          </a:p>
          <a:p>
            <a:pPr lvl="1"/>
            <a:r>
              <a:rPr lang="de-DE" dirty="0" err="1"/>
              <a:t>Tensorflow</a:t>
            </a:r>
            <a:r>
              <a:rPr lang="de-DE" dirty="0"/>
              <a:t> in Python</a:t>
            </a:r>
          </a:p>
        </p:txBody>
      </p:sp>
    </p:spTree>
    <p:extLst>
      <p:ext uri="{BB962C8B-B14F-4D97-AF65-F5344CB8AC3E}">
        <p14:creationId xmlns:p14="http://schemas.microsoft.com/office/powerpoint/2010/main" val="425408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Networks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Zusammenhänge der einzelnen Pixel werden beibehalten</a:t>
            </a:r>
          </a:p>
          <a:p>
            <a:r>
              <a:rPr lang="de-DE" dirty="0"/>
              <a:t>Neuronen beziehen nichtmehr alle vorherigen Neuronen</a:t>
            </a:r>
          </a:p>
          <a:p>
            <a:r>
              <a:rPr lang="de-DE" dirty="0"/>
              <a:t>Gewichte werden geteilt</a:t>
            </a:r>
          </a:p>
          <a:p>
            <a:r>
              <a:rPr lang="de-DE" dirty="0"/>
              <a:t>Schrittweite </a:t>
            </a:r>
            <a:r>
              <a:rPr lang="de-DE"/>
              <a:t>stride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183" y="606541"/>
            <a:ext cx="3658456" cy="542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68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heme/theme1.xml><?xml version="1.0" encoding="utf-8"?>
<a:theme xmlns:a="http://schemas.openxmlformats.org/drawingml/2006/main" name="HHZ_PPT_Vorlage (1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HZ_PPT_Vorlage (1)" id="{51E22465-A313-4836-AAE3-339A70F9C749}" vid="{8D755418-0CF5-4768-90E4-4008646E7E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HHZ_PPT_Vorlage (1)</Template>
  <TotalTime>0</TotalTime>
  <Words>191</Words>
  <Application>Microsoft Office PowerPoint</Application>
  <PresentationFormat>Breitbild</PresentationFormat>
  <Paragraphs>51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Franklin Gothic Book</vt:lpstr>
      <vt:lpstr>Franklin Gothic Demi</vt:lpstr>
      <vt:lpstr>Symbol</vt:lpstr>
      <vt:lpstr>Tele-GroteskFet</vt:lpstr>
      <vt:lpstr>Wingdings</vt:lpstr>
      <vt:lpstr>HHZ_PPT_Vorlage (1)</vt:lpstr>
      <vt:lpstr>think-cell Folie</vt:lpstr>
      <vt:lpstr>Data Mining – Deep Learning</vt:lpstr>
      <vt:lpstr>Agenda </vt:lpstr>
      <vt:lpstr>Was ist Deep Learning? </vt:lpstr>
      <vt:lpstr>Grundbegriffe/Aufbau</vt:lpstr>
      <vt:lpstr>Grundbegriffe/Aufbau</vt:lpstr>
      <vt:lpstr>Geschichte</vt:lpstr>
      <vt:lpstr>Tensorflow</vt:lpstr>
      <vt:lpstr>Praktische Umsetzung</vt:lpstr>
      <vt:lpstr>Convolutional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– Deep Learning</dc:title>
  <dc:creator>mike wieder</dc:creator>
  <cp:lastModifiedBy>mike wieder</cp:lastModifiedBy>
  <cp:revision>22</cp:revision>
  <dcterms:created xsi:type="dcterms:W3CDTF">2017-06-18T11:38:01Z</dcterms:created>
  <dcterms:modified xsi:type="dcterms:W3CDTF">2017-06-21T08:59:49Z</dcterms:modified>
</cp:coreProperties>
</file>