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6" r:id="rId10"/>
    <p:sldId id="270" r:id="rId11"/>
    <p:sldId id="267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A54384-7C79-4028-B6FF-6B8EE3F69A64}">
          <p14:sldIdLst>
            <p14:sldId id="256"/>
          </p14:sldIdLst>
        </p14:section>
        <p14:section name="Goals" id="{BCD573AD-775D-4D98-914C-18D7FC6DC31C}">
          <p14:sldIdLst>
            <p14:sldId id="257"/>
          </p14:sldIdLst>
        </p14:section>
        <p14:section name="Project Timeline and parameters" id="{00505C65-848F-470C-BDD2-EC63CC9770B6}">
          <p14:sldIdLst>
            <p14:sldId id="258"/>
          </p14:sldIdLst>
        </p14:section>
        <p14:section name="Project Phases" id="{11CC8B86-6A3E-4FBD-B931-5924B51DA39C}">
          <p14:sldIdLst>
            <p14:sldId id="259"/>
            <p14:sldId id="263"/>
          </p14:sldIdLst>
        </p14:section>
        <p14:section name="BU" id="{EDBA57FD-ABBA-4232-87D4-3D34AEAC9B0D}">
          <p14:sldIdLst>
            <p14:sldId id="261"/>
          </p14:sldIdLst>
        </p14:section>
        <p14:section name="DU" id="{8AD0A7B5-8D71-4EF7-99EA-E7A0FBB7715D}">
          <p14:sldIdLst>
            <p14:sldId id="262"/>
            <p14:sldId id="264"/>
            <p14:sldId id="266"/>
          </p14:sldIdLst>
        </p14:section>
        <p14:section name="DP" id="{ACC0C770-DFC3-48E9-AF08-2D5D73619BBB}">
          <p14:sldIdLst>
            <p14:sldId id="270"/>
          </p14:sldIdLst>
        </p14:section>
        <p14:section name="MO" id="{37A98EB5-135F-4F48-B197-7B96A7FB46A3}">
          <p14:sldIdLst>
            <p14:sldId id="267"/>
            <p14:sldId id="268"/>
            <p14:sldId id="271"/>
          </p14:sldIdLst>
        </p14:section>
        <p14:section name="EV" id="{EA19A0CE-D539-4843-9BC5-38D0A5382C3B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2F8-3EA1-49CD-995C-ABCE71873839}" type="datetimeFigureOut">
              <a:rPr lang="en-US" smtClean="0"/>
              <a:t>13-Jul-15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F73C-C5CE-4446-A653-40FAABE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4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2F8-3EA1-49CD-995C-ABCE71873839}" type="datetimeFigureOut">
              <a:rPr lang="en-US" smtClean="0"/>
              <a:t>13-Jul-15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F73C-C5CE-4446-A653-40FAABE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2F8-3EA1-49CD-995C-ABCE71873839}" type="datetimeFigureOut">
              <a:rPr lang="en-US" smtClean="0"/>
              <a:t>13-Jul-15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F73C-C5CE-4446-A653-40FAABE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2F8-3EA1-49CD-995C-ABCE71873839}" type="datetimeFigureOut">
              <a:rPr lang="en-US" smtClean="0"/>
              <a:t>13-Jul-15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F73C-C5CE-4446-A653-40FAABE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2F8-3EA1-49CD-995C-ABCE71873839}" type="datetimeFigureOut">
              <a:rPr lang="en-US" smtClean="0"/>
              <a:t>13-Jul-15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F73C-C5CE-4446-A653-40FAABE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2F8-3EA1-49CD-995C-ABCE71873839}" type="datetimeFigureOut">
              <a:rPr lang="en-US" smtClean="0"/>
              <a:t>13-Jul-15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F73C-C5CE-4446-A653-40FAABE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2F8-3EA1-49CD-995C-ABCE71873839}" type="datetimeFigureOut">
              <a:rPr lang="en-US" smtClean="0"/>
              <a:t>13-Jul-15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F73C-C5CE-4446-A653-40FAABE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2F8-3EA1-49CD-995C-ABCE71873839}" type="datetimeFigureOut">
              <a:rPr lang="en-US" smtClean="0"/>
              <a:t>13-Jul-15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F73C-C5CE-4446-A653-40FAABE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2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2F8-3EA1-49CD-995C-ABCE71873839}" type="datetimeFigureOut">
              <a:rPr lang="en-US" smtClean="0"/>
              <a:t>13-Jul-15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F73C-C5CE-4446-A653-40FAABE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4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2F8-3EA1-49CD-995C-ABCE71873839}" type="datetimeFigureOut">
              <a:rPr lang="en-US" smtClean="0"/>
              <a:t>13-Jul-15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F73C-C5CE-4446-A653-40FAABE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2F8-3EA1-49CD-995C-ABCE71873839}" type="datetimeFigureOut">
              <a:rPr lang="en-US" smtClean="0"/>
              <a:t>13-Jul-15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F73C-C5CE-4446-A653-40FAABE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B2F8-3EA1-49CD-995C-ABCE71873839}" type="datetimeFigureOut">
              <a:rPr lang="en-US" smtClean="0"/>
              <a:t>13-Jul-15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9F73C-C5CE-4446-A653-40FAABE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7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SDB</a:t>
            </a:r>
            <a:br>
              <a:rPr lang="en-US" dirty="0" smtClean="0"/>
            </a:br>
            <a:r>
              <a:rPr lang="en-US" sz="4800" dirty="0" smtClean="0"/>
              <a:t>Predicting Energy Usage at 88acres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SDB – Data </a:t>
            </a:r>
            <a:r>
              <a:rPr lang="en-US" dirty="0" err="1" smtClean="0"/>
              <a:t>Preperation</a:t>
            </a:r>
            <a:r>
              <a:rPr lang="en-US" dirty="0" smtClean="0"/>
              <a:t>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855" y="2305020"/>
            <a:ext cx="4201275" cy="377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SDB Modeling -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Considered different architectures</a:t>
            </a:r>
          </a:p>
          <a:p>
            <a:pPr lvl="1"/>
            <a:r>
              <a:rPr lang="en-US" dirty="0" smtClean="0"/>
              <a:t>Went with Standard R and AML in the end</a:t>
            </a:r>
          </a:p>
          <a:p>
            <a:pPr lvl="1"/>
            <a:r>
              <a:rPr lang="en-US" dirty="0" smtClean="0"/>
              <a:t>Many choices available today</a:t>
            </a:r>
          </a:p>
          <a:p>
            <a:pPr lvl="2"/>
            <a:r>
              <a:rPr lang="en-US" dirty="0" smtClean="0"/>
              <a:t>Classic regression and optimization</a:t>
            </a:r>
          </a:p>
          <a:p>
            <a:pPr lvl="2"/>
            <a:r>
              <a:rPr lang="en-US" dirty="0" smtClean="0"/>
              <a:t>Ensemble methods (Boosted Trees, Random Forests, etc.)</a:t>
            </a:r>
          </a:p>
          <a:p>
            <a:pPr lvl="2"/>
            <a:r>
              <a:rPr lang="en-US" dirty="0" smtClean="0"/>
              <a:t>Other ML methods (NN, DNN, SVM, etc.)</a:t>
            </a:r>
          </a:p>
          <a:p>
            <a:pPr lvl="2"/>
            <a:r>
              <a:rPr lang="en-US" dirty="0" smtClean="0"/>
              <a:t>Time Series forecasting (ARIMA)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020" y="196552"/>
            <a:ext cx="4049980" cy="389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82" y="382216"/>
            <a:ext cx="10515600" cy="1325563"/>
          </a:xfrm>
        </p:spPr>
        <p:txBody>
          <a:bodyPr/>
          <a:lstStyle/>
          <a:p>
            <a:r>
              <a:rPr lang="en-US" dirty="0" smtClean="0"/>
              <a:t>SDB – Modeling -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847" y="287107"/>
            <a:ext cx="1813585" cy="18145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16" y="1802888"/>
            <a:ext cx="6507732" cy="4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82" y="382216"/>
            <a:ext cx="10515600" cy="1325563"/>
          </a:xfrm>
        </p:spPr>
        <p:txBody>
          <a:bodyPr/>
          <a:lstStyle/>
          <a:p>
            <a:r>
              <a:rPr lang="en-US" dirty="0" smtClean="0"/>
              <a:t>SDB – Modeling -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847" y="287107"/>
            <a:ext cx="1813585" cy="1814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4" y="1707779"/>
            <a:ext cx="6506197" cy="48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SDB Evaluation -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05" y="365125"/>
            <a:ext cx="2513676" cy="2515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49" y="1759807"/>
            <a:ext cx="2241487" cy="4482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50" y="2200403"/>
            <a:ext cx="4802373" cy="3601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90" y="3179034"/>
            <a:ext cx="3422591" cy="342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SDB Business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Energy Usage Prediction</a:t>
            </a:r>
            <a:endParaRPr lang="en-US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Planning and Hedging Energy Purchasing Strategies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Predicting and Mitigating Peak Energy usage </a:t>
            </a:r>
            <a:r>
              <a:rPr lang="en-US" dirty="0" smtClean="0"/>
              <a:t>to reduce Demand Charges</a:t>
            </a:r>
            <a:endParaRPr lang="en-US" dirty="0" smtClean="0"/>
          </a:p>
          <a:p>
            <a:pPr marL="914400" lvl="1" indent="-45720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Predictive </a:t>
            </a:r>
            <a:r>
              <a:rPr lang="en-US" dirty="0" smtClean="0"/>
              <a:t>Maintenance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Recalibrating fault importance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Measuring </a:t>
            </a:r>
            <a:r>
              <a:rPr lang="en-US" dirty="0" smtClean="0"/>
              <a:t>impact of </a:t>
            </a:r>
            <a:r>
              <a:rPr lang="en-US" dirty="0" smtClean="0"/>
              <a:t>equipment </a:t>
            </a:r>
            <a:r>
              <a:rPr lang="en-US" dirty="0" smtClean="0"/>
              <a:t>performance on Energy and Indoor Climate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Predicting </a:t>
            </a:r>
            <a:r>
              <a:rPr lang="en-US" dirty="0" smtClean="0"/>
              <a:t>equipment outages</a:t>
            </a:r>
            <a:endParaRPr lang="en-US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Locating underperforming building regions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6320" cy="4351338"/>
          </a:xfrm>
        </p:spPr>
        <p:txBody>
          <a:bodyPr/>
          <a:lstStyle/>
          <a:p>
            <a:r>
              <a:rPr lang="en-US" dirty="0" smtClean="0"/>
              <a:t>1 TB of data – HVAC, Energy Usage, and some temperature data</a:t>
            </a:r>
          </a:p>
          <a:p>
            <a:r>
              <a:rPr lang="en-US" dirty="0" smtClean="0"/>
              <a:t>Azure Account</a:t>
            </a:r>
          </a:p>
          <a:p>
            <a:pPr lvl="1"/>
            <a:r>
              <a:rPr lang="en-US" dirty="0" smtClean="0"/>
              <a:t>SQL VM</a:t>
            </a:r>
          </a:p>
          <a:p>
            <a:pPr lvl="1"/>
            <a:r>
              <a:rPr lang="en-US" dirty="0" smtClean="0"/>
              <a:t>Hadoop cluster </a:t>
            </a:r>
          </a:p>
          <a:p>
            <a:pPr lvl="1"/>
            <a:r>
              <a:rPr lang="en-US" dirty="0" smtClean="0"/>
              <a:t>AML Workspace</a:t>
            </a:r>
          </a:p>
          <a:p>
            <a:r>
              <a:rPr lang="en-US" dirty="0" smtClean="0"/>
              <a:t>1 full-time MCS DS Resource </a:t>
            </a:r>
          </a:p>
          <a:p>
            <a:r>
              <a:rPr lang="en-US" dirty="0" smtClean="0"/>
              <a:t>1 part-time (1.5 d/w) AML PG DS Resource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5" y="1546788"/>
            <a:ext cx="5257898" cy="4742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SDB – The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39228" cy="4351338"/>
          </a:xfrm>
        </p:spPr>
        <p:txBody>
          <a:bodyPr/>
          <a:lstStyle/>
          <a:p>
            <a:r>
              <a:rPr lang="en-US" dirty="0" smtClean="0"/>
              <a:t>CRISP-DM – best developed DS methodology</a:t>
            </a:r>
          </a:p>
          <a:p>
            <a:pPr lvl="1"/>
            <a:r>
              <a:rPr lang="en-US" dirty="0" smtClean="0"/>
              <a:t>Little competition</a:t>
            </a:r>
          </a:p>
          <a:p>
            <a:r>
              <a:rPr lang="en-US" dirty="0" smtClean="0"/>
              <a:t>6 Phases</a:t>
            </a:r>
          </a:p>
          <a:p>
            <a:pPr lvl="1"/>
            <a:r>
              <a:rPr lang="en-US" dirty="0" smtClean="0"/>
              <a:t>Business Understanding</a:t>
            </a:r>
          </a:p>
          <a:p>
            <a:pPr lvl="1"/>
            <a:r>
              <a:rPr lang="en-US" dirty="0" smtClean="0"/>
              <a:t>Data Understanding</a:t>
            </a:r>
          </a:p>
          <a:p>
            <a:pPr lvl="1"/>
            <a:r>
              <a:rPr lang="en-US" dirty="0" smtClean="0"/>
              <a:t>Data Preparation</a:t>
            </a:r>
          </a:p>
          <a:p>
            <a:pPr lvl="1"/>
            <a:r>
              <a:rPr lang="en-US" dirty="0" smtClean="0"/>
              <a:t>Data Modelling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pic>
        <p:nvPicPr>
          <p:cNvPr id="1026" name="Picture 3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468" y="2674834"/>
            <a:ext cx="6173847" cy="377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655" y="365125"/>
            <a:ext cx="2340002" cy="211081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6160" y="1817079"/>
            <a:ext cx="4623268" cy="4351338"/>
          </a:xfrm>
        </p:spPr>
        <p:txBody>
          <a:bodyPr/>
          <a:lstStyle/>
          <a:p>
            <a:r>
              <a:rPr lang="en-US" dirty="0" smtClean="0"/>
              <a:t>4-5 months on project so far</a:t>
            </a:r>
          </a:p>
          <a:p>
            <a:r>
              <a:rPr lang="en-US" dirty="0" smtClean="0"/>
              <a:t>Main project directory has 6000+files in 62 folders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SDB Business Understanding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27" y="365125"/>
            <a:ext cx="3188416" cy="319019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7820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Actual Business Benefits articulated</a:t>
            </a:r>
          </a:p>
          <a:p>
            <a:r>
              <a:rPr lang="en-US" dirty="0" smtClean="0"/>
              <a:t>Revisited at least twice during project</a:t>
            </a:r>
          </a:p>
          <a:p>
            <a:r>
              <a:rPr lang="en-US" dirty="0" smtClean="0"/>
              <a:t>Initial focus was </a:t>
            </a:r>
            <a:r>
              <a:rPr lang="en-US" dirty="0" err="1" smtClean="0"/>
              <a:t>Pred.Maint</a:t>
            </a:r>
            <a:r>
              <a:rPr lang="en-US" dirty="0" smtClean="0"/>
              <a:t>. oriented, shifted to an Energy Focus</a:t>
            </a:r>
          </a:p>
          <a:p>
            <a:pPr lvl="1"/>
            <a:r>
              <a:rPr lang="en-US" dirty="0" smtClean="0"/>
              <a:t>Energy Consumption underlies and prioritizes most other costs</a:t>
            </a:r>
          </a:p>
          <a:p>
            <a:pPr lvl="1"/>
            <a:r>
              <a:rPr lang="en-US" dirty="0" smtClean="0"/>
              <a:t>Energy requires less data to understand (3-4 data streams per building)</a:t>
            </a:r>
          </a:p>
          <a:p>
            <a:r>
              <a:rPr lang="en-US" dirty="0" smtClean="0"/>
              <a:t>Desire for quick-wins shifted focus again, to creation of a “demo”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SDB Data Understanding -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951" y="273464"/>
            <a:ext cx="2536125" cy="253754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Acquisition of data took time</a:t>
            </a:r>
          </a:p>
          <a:p>
            <a:r>
              <a:rPr lang="en-US" dirty="0" smtClean="0"/>
              <a:t>Used R and Excel (in places)</a:t>
            </a:r>
          </a:p>
          <a:p>
            <a:r>
              <a:rPr lang="en-US" dirty="0" smtClean="0"/>
              <a:t>Delivered 1.5 TB of data in 9 SQL DBs</a:t>
            </a:r>
          </a:p>
          <a:p>
            <a:r>
              <a:rPr lang="en-US" dirty="0" smtClean="0"/>
              <a:t>Approximately 500k data streams in around 100 Puget Sound buildings</a:t>
            </a:r>
          </a:p>
          <a:p>
            <a:r>
              <a:rPr lang="en-US" dirty="0" smtClean="0"/>
              <a:t>Data range was from 1 Jan 2013 to 31 Dec 2014</a:t>
            </a:r>
          </a:p>
          <a:p>
            <a:r>
              <a:rPr lang="en-US" dirty="0" smtClean="0"/>
              <a:t>All streams were missing data, up to 3 month gaps existed, most streams have between 50 and 80 percent coverage</a:t>
            </a:r>
          </a:p>
          <a:p>
            <a:r>
              <a:rPr lang="en-US" dirty="0" smtClean="0"/>
              <a:t>Weather Data from Weather Underground, took 4 weather stations in the Bellevue/Redmond/Kirkland area with continuous data back to 2009</a:t>
            </a:r>
          </a:p>
          <a:p>
            <a:r>
              <a:rPr lang="en-US" dirty="0" smtClean="0"/>
              <a:t>Weather Data Gaps moved in the 1-2 percent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82" y="382216"/>
            <a:ext cx="10515600" cy="1325563"/>
          </a:xfrm>
        </p:spPr>
        <p:txBody>
          <a:bodyPr/>
          <a:lstStyle/>
          <a:p>
            <a:r>
              <a:rPr lang="en-US" dirty="0" smtClean="0"/>
              <a:t>SDB - Data Understanding  -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00" y="2101704"/>
            <a:ext cx="5849926" cy="341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847" y="287107"/>
            <a:ext cx="1813585" cy="18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82" y="382216"/>
            <a:ext cx="10515600" cy="1325563"/>
          </a:xfrm>
        </p:spPr>
        <p:txBody>
          <a:bodyPr/>
          <a:lstStyle/>
          <a:p>
            <a:r>
              <a:rPr lang="en-US" dirty="0" smtClean="0"/>
              <a:t>SDB - Data Understanding  -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847" y="287107"/>
            <a:ext cx="1813585" cy="18145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13" y="1707779"/>
            <a:ext cx="3194378" cy="50233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08" y="1432887"/>
            <a:ext cx="2815839" cy="3713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1907" y="2641681"/>
            <a:ext cx="3233160" cy="37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371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SDB Predicting Energy Usage at 88acres</vt:lpstr>
      <vt:lpstr>SDB Business Goals</vt:lpstr>
      <vt:lpstr>Project Resources</vt:lpstr>
      <vt:lpstr>SDB – The Data Science</vt:lpstr>
      <vt:lpstr>Time Line</vt:lpstr>
      <vt:lpstr>SDB Business Understanding</vt:lpstr>
      <vt:lpstr>SDB Data Understanding - Overview</vt:lpstr>
      <vt:lpstr>SDB - Data Understanding  - Architecture</vt:lpstr>
      <vt:lpstr>SDB - Data Understanding  - Results</vt:lpstr>
      <vt:lpstr>SDB – Data Preperation - Overview</vt:lpstr>
      <vt:lpstr>SDB Modeling - Overview</vt:lpstr>
      <vt:lpstr>SDB – Modeling - Architecture</vt:lpstr>
      <vt:lpstr>SDB – Modeling - Results</vt:lpstr>
      <vt:lpstr>SDB Evaluation -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Energy Usage at 88acres</dc:title>
  <dc:creator>Mike Wise</dc:creator>
  <cp:lastModifiedBy>Mike Wise</cp:lastModifiedBy>
  <cp:revision>13</cp:revision>
  <dcterms:created xsi:type="dcterms:W3CDTF">2015-07-03T12:27:45Z</dcterms:created>
  <dcterms:modified xsi:type="dcterms:W3CDTF">2015-07-13T13:51:28Z</dcterms:modified>
</cp:coreProperties>
</file>