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slides/slide1.xml" ContentType="application/vnd.openxmlformats-officedocument.presentationml.slide+xml"/>
  <Override PartName="/ppt/presentation.xml" ContentType="application/vnd.openxmlformats-officedocument.presentationml.presentation.main+xml"/>
  <Override PartName="/ppt/slideLayouts/slideLayout3.xml" ContentType="application/vnd.openxmlformats-officedocument.presentationml.slideLayout+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commentAuthors.xml" ContentType="application/vnd.openxmlformats-officedocument.presentationml.commentAuthors+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3.xml" ContentType="application/vnd.openxmlformats-officedocument.customXmlProperties+xml"/>
  <Override PartName="/customXml/itemProps1.xml" ContentType="application/vnd.openxmlformats-officedocument.customXmlProperti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93" r:id="rId4"/>
  </p:sldMasterIdLst>
  <p:notesMasterIdLst>
    <p:notesMasterId r:id="rId6"/>
  </p:notesMasterIdLst>
  <p:handoutMasterIdLst>
    <p:handoutMasterId r:id="rId7"/>
  </p:handoutMasterIdLst>
  <p:sldIdLst>
    <p:sldId id="1775" r:id="rId5"/>
  </p:sldIdLst>
  <p:sldSz cx="9144000" cy="6858000" type="screen4x3"/>
  <p:notesSz cx="7023100" cy="9309100"/>
  <p:embeddedFontLst>
    <p:embeddedFont>
      <p:font typeface="Segoe" pitchFamily="34" charset="0"/>
      <p:regular r:id="rId8"/>
      <p:bold r:id="rId9"/>
      <p:italic r:id="rId10"/>
      <p:boldItalic r:id="rId11"/>
    </p:embeddedFont>
    <p:embeddedFont>
      <p:font typeface="Segoe Light" pitchFamily="34" charset="0"/>
      <p:regular r:id="rId12"/>
      <p:italic r:id="rId13"/>
    </p:embeddedFont>
    <p:embeddedFont>
      <p:font typeface="Verdana" pitchFamily="34" charset="0"/>
      <p:regular r:id="rId14"/>
      <p:bold r:id="rId15"/>
      <p:italic r:id="rId16"/>
      <p:boldItalic r:id="rId17"/>
    </p:embeddedFont>
    <p:embeddedFont>
      <p:font typeface="Segoe UI" pitchFamily="34" charset="0"/>
      <p:regular r:id="rId18"/>
      <p:bold r:id="rId19"/>
      <p:italic r:id="rId20"/>
      <p:boldItalic r:id="rId21"/>
    </p:embeddedFont>
  </p:embeddedFontLst>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rlos Horn" initials="CH" lastIdx="9" clrIdx="0"/>
  <p:cmAuthor id="1" name="richard.sturman" initials="r" lastIdx="1" clrIdx="1"/>
  <p:cmAuthor id="2" name="andrea.bench" initials="a" lastIdx="1" clrIdx="2"/>
  <p:cmAuthor id="3" name="Mayank.Bhanawat" initials="M" lastIdx="3" clrIdx="3"/>
  <p:cmAuthor id="4" name="Douglas Steen" initials="dhs" lastIdx="1" clrIdx="4"/>
  <p:cmAuthor id="5" name="Sara Moore" initials="SM" lastIdx="2"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E4EDF8"/>
    <a:srgbClr val="E7F5FF"/>
    <a:srgbClr val="255997"/>
    <a:srgbClr val="FFC92F"/>
    <a:srgbClr val="000000"/>
    <a:srgbClr val="2C69B2"/>
    <a:srgbClr val="CCCCFF"/>
    <a:srgbClr val="D5EDFF"/>
    <a:srgbClr val="FEE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036" autoAdjust="0"/>
    <p:restoredTop sz="95187" autoAdjust="0"/>
  </p:normalViewPr>
  <p:slideViewPr>
    <p:cSldViewPr snapToGrid="0">
      <p:cViewPr>
        <p:scale>
          <a:sx n="71" d="100"/>
          <a:sy n="71" d="100"/>
        </p:scale>
        <p:origin x="-1608" y="-72"/>
      </p:cViewPr>
      <p:guideLst>
        <p:guide orient="horz" pos="144"/>
        <p:guide orient="horz" pos="809"/>
        <p:guide orient="horz" pos="3997"/>
        <p:guide orient="horz" pos="665"/>
        <p:guide pos="5585"/>
      </p:guideLst>
    </p:cSldViewPr>
  </p:slideViewPr>
  <p:outlineViewPr>
    <p:cViewPr>
      <p:scale>
        <a:sx n="33" d="100"/>
        <a:sy n="33" d="100"/>
      </p:scale>
      <p:origin x="0" y="11778"/>
    </p:cViewPr>
  </p:outlineViewPr>
  <p:notesTextViewPr>
    <p:cViewPr>
      <p:scale>
        <a:sx n="100" d="100"/>
        <a:sy n="100" d="100"/>
      </p:scale>
      <p:origin x="0" y="0"/>
    </p:cViewPr>
  </p:notesTextViewPr>
  <p:sorterViewPr>
    <p:cViewPr>
      <p:scale>
        <a:sx n="126" d="100"/>
        <a:sy n="126" d="100"/>
      </p:scale>
      <p:origin x="0" y="0"/>
    </p:cViewPr>
  </p:sorterViewPr>
  <p:notesViewPr>
    <p:cSldViewPr snapToGrid="0" showGuides="1">
      <p:cViewPr>
        <p:scale>
          <a:sx n="120" d="100"/>
          <a:sy n="120" d="100"/>
        </p:scale>
        <p:origin x="-3054" y="1212"/>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14.fntdata"/><Relationship Id="rId7" Type="http://schemas.openxmlformats.org/officeDocument/2006/relationships/handoutMaster" Target="handoutMasters/handout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4.fntdata"/><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font" Target="fonts/font8.fntdata"/><Relationship Id="rId23" Type="http://schemas.openxmlformats.org/officeDocument/2006/relationships/presProps" Target="presProp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Master" Target="slideMasters/slideMaster1.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commentAuthors" Target="commentAuthors.xml"/><Relationship Id="rId27" Type="http://schemas.openxmlformats.org/officeDocument/2006/relationships/customXml" Target="../customXml/item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43343" cy="465455"/>
          </a:xfrm>
          <a:prstGeom prst="rect">
            <a:avLst/>
          </a:prstGeom>
        </p:spPr>
        <p:txBody>
          <a:bodyPr vert="horz" lIns="93286" tIns="46642" rIns="93286" bIns="46642" rtlCol="0"/>
          <a:lstStyle>
            <a:lvl1pPr algn="l">
              <a:defRPr sz="1200"/>
            </a:lvl1pPr>
          </a:lstStyle>
          <a:p>
            <a:r>
              <a:rPr lang="en-US" dirty="0">
                <a:latin typeface="Segoe" pitchFamily="34" charset="0"/>
              </a:rPr>
              <a:t>WPC2010_Breakout</a:t>
            </a:r>
          </a:p>
          <a:p>
            <a:endParaRPr lang="en-US" dirty="0">
              <a:latin typeface="Segoe" pitchFamily="34" charset="0"/>
            </a:endParaRPr>
          </a:p>
        </p:txBody>
      </p:sp>
      <p:sp>
        <p:nvSpPr>
          <p:cNvPr id="3" name="Date Placeholder 2"/>
          <p:cNvSpPr>
            <a:spLocks noGrp="1"/>
          </p:cNvSpPr>
          <p:nvPr>
            <p:ph type="dt" sz="quarter" idx="1"/>
          </p:nvPr>
        </p:nvSpPr>
        <p:spPr>
          <a:xfrm>
            <a:off x="3978136" y="2"/>
            <a:ext cx="3043343" cy="465455"/>
          </a:xfrm>
          <a:prstGeom prst="rect">
            <a:avLst/>
          </a:prstGeom>
        </p:spPr>
        <p:txBody>
          <a:bodyPr vert="horz" lIns="93286" tIns="46642" rIns="93286" bIns="46642" rtlCol="0"/>
          <a:lstStyle>
            <a:lvl1pPr algn="r">
              <a:defRPr sz="1200"/>
            </a:lvl1pPr>
          </a:lstStyle>
          <a:p>
            <a:fld id="{1C3F5198-D814-4F07-A84F-942E63C84983}" type="datetimeFigureOut">
              <a:rPr lang="en-US" smtClean="0">
                <a:latin typeface="Segoe UI" pitchFamily="34" charset="0"/>
              </a:rPr>
              <a:pPr/>
              <a:t>1/10/2012</a:t>
            </a:fld>
            <a:endParaRPr lang="en-US" dirty="0">
              <a:latin typeface="Segoe UI" pitchFamily="34" charset="0"/>
            </a:endParaRPr>
          </a:p>
        </p:txBody>
      </p:sp>
      <p:sp>
        <p:nvSpPr>
          <p:cNvPr id="4" name="Footer Placeholder 3"/>
          <p:cNvSpPr>
            <a:spLocks noGrp="1"/>
          </p:cNvSpPr>
          <p:nvPr>
            <p:ph type="ftr" sz="quarter" idx="2"/>
          </p:nvPr>
        </p:nvSpPr>
        <p:spPr>
          <a:xfrm>
            <a:off x="4" y="8842031"/>
            <a:ext cx="6398824" cy="465455"/>
          </a:xfrm>
          <a:prstGeom prst="rect">
            <a:avLst/>
          </a:prstGeom>
        </p:spPr>
        <p:txBody>
          <a:bodyPr vert="horz" lIns="93286" tIns="46642" rIns="93286" bIns="46642" rtlCol="0" anchor="b"/>
          <a:lstStyle>
            <a:lvl1pPr algn="l">
              <a:defRPr sz="1200"/>
            </a:lvl1pPr>
          </a:lstStyle>
          <a:p>
            <a:r>
              <a:rPr lang="en-US" sz="500" dirty="0">
                <a:solidFill>
                  <a:srgbClr val="000000"/>
                </a:solidFill>
                <a:latin typeface="Segoe UI" pitchFamily="34" charset="0"/>
              </a:rPr>
              <a:t>© 2010 Microsoft Corporation. All rights reserved. Microsoft, Windows, Windows Vista and other product names are or may be registered trademarks and/or trademarks in the </a:t>
            </a:r>
            <a:r>
              <a:rPr lang="en-US" sz="500" dirty="0" smtClean="0">
                <a:solidFill>
                  <a:srgbClr val="000000"/>
                </a:solidFill>
                <a:latin typeface="Segoe UI" pitchFamily="34" charset="0"/>
              </a:rPr>
              <a:t>US </a:t>
            </a:r>
            <a:r>
              <a:rPr lang="en-US" sz="500" dirty="0">
                <a:solidFill>
                  <a:srgbClr val="000000"/>
                </a:solidFill>
                <a:latin typeface="Segoe UI" pitchFamily="34" charset="0"/>
              </a:rPr>
              <a:t>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398824" y="8842031"/>
            <a:ext cx="622650" cy="465455"/>
          </a:xfrm>
          <a:prstGeom prst="rect">
            <a:avLst/>
          </a:prstGeom>
        </p:spPr>
        <p:txBody>
          <a:bodyPr vert="horz" lIns="93286" tIns="46642" rIns="93286" bIns="46642"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12079664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43343" cy="465455"/>
          </a:xfrm>
          <a:prstGeom prst="rect">
            <a:avLst/>
          </a:prstGeom>
        </p:spPr>
        <p:txBody>
          <a:bodyPr vert="horz" lIns="93286" tIns="46642" rIns="93286" bIns="46642" rtlCol="0"/>
          <a:lstStyle>
            <a:lvl1pPr marL="0" algn="l" defTabSz="932811" rtl="0" eaLnBrk="1" latinLnBrk="0" hangingPunct="1">
              <a:defRPr lang="en-US" sz="1200" kern="1200" smtClean="0">
                <a:solidFill>
                  <a:schemeClr val="tx1"/>
                </a:solidFill>
                <a:latin typeface="Segoe" pitchFamily="34" charset="0"/>
                <a:ea typeface="+mn-ea"/>
                <a:cs typeface="+mn-cs"/>
              </a:defRPr>
            </a:lvl1pPr>
          </a:lstStyle>
          <a:p>
            <a:r>
              <a:rPr lang="en-US" dirty="0" smtClean="0"/>
              <a:t>WPC2010_Breakout</a:t>
            </a:r>
          </a:p>
          <a:p>
            <a:endParaRPr lang="en-US" dirty="0"/>
          </a:p>
        </p:txBody>
      </p:sp>
      <p:sp>
        <p:nvSpPr>
          <p:cNvPr id="3" name="Date Placeholder 2"/>
          <p:cNvSpPr>
            <a:spLocks noGrp="1"/>
          </p:cNvSpPr>
          <p:nvPr>
            <p:ph type="dt" idx="1"/>
          </p:nvPr>
        </p:nvSpPr>
        <p:spPr>
          <a:xfrm>
            <a:off x="3978136" y="2"/>
            <a:ext cx="3043343" cy="465455"/>
          </a:xfrm>
          <a:prstGeom prst="rect">
            <a:avLst/>
          </a:prstGeom>
        </p:spPr>
        <p:txBody>
          <a:bodyPr vert="horz" lIns="93286" tIns="46642" rIns="93286" bIns="46642" rtlCol="0"/>
          <a:lstStyle>
            <a:lvl1pPr algn="r">
              <a:defRPr sz="1200">
                <a:latin typeface="Segoe UI" pitchFamily="34" charset="0"/>
              </a:defRPr>
            </a:lvl1pPr>
          </a:lstStyle>
          <a:p>
            <a:fld id="{7C3FBCD4-166E-446F-AF18-7D4A0CF9AEF6}" type="datetimeFigureOut">
              <a:rPr lang="en-US" smtClean="0"/>
              <a:pPr/>
              <a:t>1/10/2012</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286" tIns="46642" rIns="93286" bIns="46642" rtlCol="0" anchor="ctr"/>
          <a:lstStyle/>
          <a:p>
            <a:endParaRPr lang="en-US" dirty="0"/>
          </a:p>
        </p:txBody>
      </p:sp>
      <p:sp>
        <p:nvSpPr>
          <p:cNvPr id="5" name="Notes Placeholder 4"/>
          <p:cNvSpPr>
            <a:spLocks noGrp="1"/>
          </p:cNvSpPr>
          <p:nvPr>
            <p:ph type="body" sz="quarter" idx="3"/>
          </p:nvPr>
        </p:nvSpPr>
        <p:spPr>
          <a:xfrm>
            <a:off x="702310" y="4421825"/>
            <a:ext cx="5618480" cy="4189095"/>
          </a:xfrm>
          <a:prstGeom prst="rect">
            <a:avLst/>
          </a:prstGeom>
        </p:spPr>
        <p:txBody>
          <a:bodyPr vert="horz" lIns="93286" tIns="46642" rIns="93286" bIns="46642"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42031"/>
            <a:ext cx="6320790" cy="465455"/>
          </a:xfrm>
          <a:prstGeom prst="rect">
            <a:avLst/>
          </a:prstGeom>
        </p:spPr>
        <p:txBody>
          <a:bodyPr vert="horz" lIns="93286" tIns="46642" rIns="93286" bIns="46642" rtlCol="0" anchor="b"/>
          <a:lstStyle>
            <a:lvl1pPr algn="l">
              <a:defRPr sz="500">
                <a:latin typeface="Segoe" pitchFamily="34" charset="0"/>
              </a:defRPr>
            </a:lvl1pPr>
          </a:lstStyle>
          <a:p>
            <a:r>
              <a:rPr lang="en-US"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320789" y="8842031"/>
            <a:ext cx="700685" cy="465455"/>
          </a:xfrm>
          <a:prstGeom prst="rect">
            <a:avLst/>
          </a:prstGeom>
        </p:spPr>
        <p:txBody>
          <a:bodyPr vert="horz" lIns="93286" tIns="46642" rIns="93286" bIns="46642"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2528957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9666891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age (Strategy B)">
    <p:spTree>
      <p:nvGrpSpPr>
        <p:cNvPr id="1" name=""/>
        <p:cNvGrpSpPr/>
        <p:nvPr/>
      </p:nvGrpSpPr>
      <p:grpSpPr>
        <a:xfrm>
          <a:off x="0" y="0"/>
          <a:ext cx="0" cy="0"/>
          <a:chOff x="0" y="0"/>
          <a:chExt cx="0" cy="0"/>
        </a:xfrm>
      </p:grpSpPr>
      <p:pic>
        <p:nvPicPr>
          <p:cNvPr id="12" name="Picture 11"/>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173444"/>
            <a:ext cx="9144000" cy="2404872"/>
          </a:xfrm>
          <a:prstGeom prst="rect">
            <a:avLst/>
          </a:prstGeom>
        </p:spPr>
      </p:pic>
      <p:pic>
        <p:nvPicPr>
          <p:cNvPr id="16" name="Picture 15"/>
          <p:cNvPicPr preferRelativeResize="0">
            <a:picLocks/>
          </p:cNvPicPr>
          <p:nvPr userDrawn="1"/>
        </p:nvPicPr>
        <p:blipFill>
          <a:blip r:embed="rId3">
            <a:extLst>
              <a:ext uri="{28A0092B-C50C-407E-A947-70E740481C1C}">
                <a14:useLocalDpi xmlns:a14="http://schemas.microsoft.com/office/drawing/2010/main" val="0"/>
              </a:ext>
            </a:extLst>
          </a:blip>
          <a:stretch>
            <a:fillRect/>
          </a:stretch>
        </p:blipFill>
        <p:spPr>
          <a:xfrm>
            <a:off x="1" y="2173444"/>
            <a:ext cx="9144000" cy="2404872"/>
          </a:xfrm>
          <a:prstGeom prst="rect">
            <a:avLst/>
          </a:prstGeom>
        </p:spPr>
      </p:pic>
      <p:sp>
        <p:nvSpPr>
          <p:cNvPr id="10" name="Title 1"/>
          <p:cNvSpPr>
            <a:spLocks noGrp="1"/>
          </p:cNvSpPr>
          <p:nvPr>
            <p:ph type="ctrTitle" hasCustomPrompt="1"/>
          </p:nvPr>
        </p:nvSpPr>
        <p:spPr>
          <a:xfrm>
            <a:off x="513293" y="2397633"/>
            <a:ext cx="7996526" cy="487313"/>
          </a:xfrm>
        </p:spPr>
        <p:txBody>
          <a:bodyPr anchor="t" anchorCtr="0">
            <a:spAutoFit/>
          </a:bodyPr>
          <a:lstStyle>
            <a:lvl1pPr algn="l">
              <a:lnSpc>
                <a:spcPts val="3800"/>
              </a:lnSpc>
              <a:defRPr sz="3600" spc="0" baseline="0">
                <a:ln w="3175">
                  <a:solidFill>
                    <a:schemeClr val="bg1">
                      <a:alpha val="0"/>
                    </a:schemeClr>
                  </a:solidFill>
                </a:ln>
                <a:solidFill>
                  <a:srgbClr val="000000"/>
                </a:solidFill>
                <a:latin typeface="Segoe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021266"/>
            <a:ext cx="7996524" cy="655320"/>
          </a:xfrm>
        </p:spPr>
        <p:txBody>
          <a:bodyPr>
            <a:normAutofit/>
          </a:bodyPr>
          <a:lstStyle>
            <a:lvl1pPr marL="27432" indent="0" algn="l">
              <a:buNone/>
              <a:defRPr sz="1600">
                <a:ln>
                  <a:solidFill>
                    <a:schemeClr val="bg1">
                      <a:alpha val="0"/>
                    </a:schemeClr>
                  </a:solidFill>
                </a:ln>
                <a:solidFill>
                  <a:srgbClr val="000000"/>
                </a:solidFill>
                <a:latin typeface="Segoe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7"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ln>
                  <a:solidFill>
                    <a:schemeClr val="bg1">
                      <a:alpha val="0"/>
                    </a:schemeClr>
                  </a:solidFill>
                </a:ln>
                <a:solidFill>
                  <a:schemeClr val="tx1">
                    <a:lumMod val="75000"/>
                  </a:schemeClr>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20" name="Text Placeholder 6"/>
          <p:cNvSpPr>
            <a:spLocks noGrp="1"/>
          </p:cNvSpPr>
          <p:nvPr>
            <p:ph type="body" sz="quarter" idx="11" hasCustomPrompt="1"/>
          </p:nvPr>
        </p:nvSpPr>
        <p:spPr>
          <a:xfrm>
            <a:off x="513293" y="5115206"/>
            <a:ext cx="7996525" cy="230832"/>
          </a:xfrm>
        </p:spPr>
        <p:txBody>
          <a:bodyPr/>
          <a:lstStyle>
            <a:lvl1pPr marL="27432" indent="0">
              <a:buFontTx/>
              <a:buNone/>
              <a:defRPr sz="1500">
                <a:ln>
                  <a:solidFill>
                    <a:schemeClr val="bg1">
                      <a:alpha val="0"/>
                    </a:schemeClr>
                  </a:solidFill>
                </a:ln>
                <a:solidFill>
                  <a:schemeClr val="tx1">
                    <a:lumMod val="75000"/>
                  </a:schemeClr>
                </a:solidFill>
                <a:latin typeface="+mj-lt"/>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21" name="Picture 2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pic>
        <p:nvPicPr>
          <p:cNvPr id="9" name="Picture 6" descr="C:\Users\victor.melniciuc\Desktop\==Work\MCS BOM\ppt\JPEGs (ready)\MYM.png"/>
          <p:cNvPicPr>
            <a:picLocks noChangeAspect="1" noChangeArrowheads="1"/>
          </p:cNvPicPr>
          <p:nvPr userDrawn="1"/>
        </p:nvPicPr>
        <p:blipFill>
          <a:blip r:embed="rId5"/>
          <a:stretch>
            <a:fillRect/>
          </a:stretch>
        </p:blipFill>
        <p:spPr bwMode="auto">
          <a:xfrm>
            <a:off x="6783029" y="6484564"/>
            <a:ext cx="2025039" cy="141819"/>
          </a:xfrm>
          <a:prstGeom prst="rect">
            <a:avLst/>
          </a:prstGeom>
          <a:noFill/>
          <a:ln>
            <a:noFill/>
          </a:ln>
        </p:spPr>
      </p:pic>
    </p:spTree>
    <p:extLst>
      <p:ext uri="{BB962C8B-B14F-4D97-AF65-F5344CB8AC3E}">
        <p14:creationId xmlns:p14="http://schemas.microsoft.com/office/powerpoint/2010/main" val="4042973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age (Whit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737394" y="3390900"/>
            <a:ext cx="1669215" cy="76200"/>
          </a:xfrm>
          <a:prstGeom prst="rect">
            <a:avLst/>
          </a:prstGeom>
        </p:spPr>
      </p:pic>
      <p:sp>
        <p:nvSpPr>
          <p:cNvPr id="31" name="Text Placeholder 2"/>
          <p:cNvSpPr>
            <a:spLocks noGrp="1"/>
          </p:cNvSpPr>
          <p:nvPr>
            <p:ph type="body" idx="16"/>
          </p:nvPr>
        </p:nvSpPr>
        <p:spPr>
          <a:xfrm>
            <a:off x="269875" y="747911"/>
            <a:ext cx="8599806" cy="307777"/>
          </a:xfrm>
        </p:spPr>
        <p:txBody>
          <a:bodyPr anchor="t"/>
          <a:lstStyle>
            <a:lvl1pPr marL="0" indent="0">
              <a:buNone/>
              <a:tabLst>
                <a:tab pos="628650" algn="l"/>
              </a:tabLst>
              <a:defRPr sz="2000" b="0">
                <a:solidFill>
                  <a:schemeClr val="tx1">
                    <a:lumMod val="75000"/>
                  </a:schemeClr>
                </a:solidFill>
                <a:latin typeface="+mj-lt"/>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2" name="Title 1"/>
          <p:cNvSpPr>
            <a:spLocks noGrp="1"/>
          </p:cNvSpPr>
          <p:nvPr>
            <p:ph type="title"/>
          </p:nvPr>
        </p:nvSpPr>
        <p:spPr>
          <a:xfrm>
            <a:off x="269875" y="228600"/>
            <a:ext cx="8600283" cy="443198"/>
          </a:xfrm>
        </p:spPr>
        <p:txBody>
          <a:bodyPr vert="horz" wrap="square" lIns="0" tIns="0" rIns="0" bIns="0" rtlCol="0" anchor="t">
            <a:spAutoFit/>
          </a:bodyPr>
          <a:lstStyle>
            <a:lvl1pPr>
              <a:defRPr lang="en-US" dirty="0"/>
            </a:lvl1pPr>
          </a:lstStyle>
          <a:p>
            <a:pPr lvl="0"/>
            <a:r>
              <a:rPr lang="en-US" dirty="0" smtClean="0"/>
              <a:t>Click to edit Master title style</a:t>
            </a:r>
            <a:endParaRPr lang="en-US" dirty="0"/>
          </a:p>
        </p:txBody>
      </p:sp>
      <p:sp>
        <p:nvSpPr>
          <p:cNvPr id="6" name="Content Placeholder 5"/>
          <p:cNvSpPr>
            <a:spLocks noGrp="1"/>
          </p:cNvSpPr>
          <p:nvPr>
            <p:ph sz="quarter" idx="17"/>
          </p:nvPr>
        </p:nvSpPr>
        <p:spPr>
          <a:xfrm>
            <a:off x="258143" y="1276350"/>
            <a:ext cx="8595360" cy="211455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age (White)_Empty">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737394" y="3390900"/>
            <a:ext cx="1669215" cy="76200"/>
          </a:xfrm>
          <a:prstGeom prst="rect">
            <a:avLst/>
          </a:prstGeom>
        </p:spPr>
      </p:pic>
      <p:sp>
        <p:nvSpPr>
          <p:cNvPr id="2" name="Title 1"/>
          <p:cNvSpPr>
            <a:spLocks noGrp="1"/>
          </p:cNvSpPr>
          <p:nvPr>
            <p:ph type="title"/>
          </p:nvPr>
        </p:nvSpPr>
        <p:spPr>
          <a:xfrm>
            <a:off x="269876" y="228600"/>
            <a:ext cx="8600282" cy="443198"/>
          </a:xfrm>
        </p:spPr>
        <p:txBody>
          <a:bodyPr vert="horz" wrap="square" lIns="0" tIns="0" rIns="0" bIns="0" rtlCol="0" anchor="t">
            <a:spAutoFit/>
          </a:bodyPr>
          <a:lstStyle>
            <a:lvl1pPr>
              <a:defRPr lang="en-US" dirty="0"/>
            </a:lvl1pPr>
          </a:lstStyle>
          <a:p>
            <a:pPr lvl="0"/>
            <a:r>
              <a:rPr lang="en-US" dirty="0" smtClean="0"/>
              <a:t>Click to edit Master title style</a:t>
            </a:r>
            <a:endParaRPr lang="en-US" dirty="0"/>
          </a:p>
        </p:txBody>
      </p:sp>
      <p:sp>
        <p:nvSpPr>
          <p:cNvPr id="6" name="Content Placeholder 5"/>
          <p:cNvSpPr>
            <a:spLocks noGrp="1"/>
          </p:cNvSpPr>
          <p:nvPr>
            <p:ph sz="quarter" idx="10"/>
          </p:nvPr>
        </p:nvSpPr>
        <p:spPr>
          <a:xfrm>
            <a:off x="269875" y="731520"/>
            <a:ext cx="8599329" cy="307777"/>
          </a:xfrm>
        </p:spPr>
        <p:txBody>
          <a:bodyPr/>
          <a:lstStyle>
            <a:lvl1pPr marL="0" indent="0">
              <a:buFontTx/>
              <a:buNone/>
              <a:defRPr>
                <a:latin typeface="+mj-lt"/>
              </a:defRPr>
            </a:lvl1pPr>
          </a:lstStyle>
          <a:p>
            <a:pPr lvl="0"/>
            <a:r>
              <a:rPr lang="en-US" dirty="0" smtClean="0"/>
              <a:t>Click to edit Master text styles</a:t>
            </a:r>
          </a:p>
        </p:txBody>
      </p:sp>
    </p:spTree>
    <p:extLst>
      <p:ext uri="{BB962C8B-B14F-4D97-AF65-F5344CB8AC3E}">
        <p14:creationId xmlns:p14="http://schemas.microsoft.com/office/powerpoint/2010/main" val="328582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737394" y="3390900"/>
            <a:ext cx="1669215" cy="76200"/>
          </a:xfrm>
          <a:prstGeom prst="rect">
            <a:avLst/>
          </a:prstGeom>
        </p:spPr>
      </p:pic>
      <p:sp>
        <p:nvSpPr>
          <p:cNvPr id="2" name="Title 1"/>
          <p:cNvSpPr>
            <a:spLocks noGrp="1"/>
          </p:cNvSpPr>
          <p:nvPr>
            <p:ph type="title"/>
          </p:nvPr>
        </p:nvSpPr>
        <p:spPr>
          <a:xfrm>
            <a:off x="269876" y="228600"/>
            <a:ext cx="8600282" cy="443198"/>
          </a:xfrm>
        </p:spPr>
        <p:txBody>
          <a:bodyPr vert="horz" wrap="square" lIns="0" tIns="0" rIns="0" bIns="0" rtlCol="0" anchor="t">
            <a:spAutoFit/>
          </a:bodyPr>
          <a:lstStyle>
            <a:lvl1pPr>
              <a:defRPr lang="en-US" dirty="0"/>
            </a:lvl1pPr>
          </a:lstStyle>
          <a:p>
            <a:pPr lvl="0"/>
            <a:r>
              <a:rPr lang="en-US" dirty="0" smtClean="0"/>
              <a:t>Click to edit Master title style</a:t>
            </a:r>
            <a:endParaRPr lang="en-US" dirty="0"/>
          </a:p>
        </p:txBody>
      </p:sp>
    </p:spTree>
    <p:extLst>
      <p:ext uri="{BB962C8B-B14F-4D97-AF65-F5344CB8AC3E}">
        <p14:creationId xmlns:p14="http://schemas.microsoft.com/office/powerpoint/2010/main" val="3101157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0" y="6413687"/>
            <a:ext cx="9144095" cy="457200"/>
          </a:xfrm>
          <a:prstGeom prst="rect">
            <a:avLst/>
          </a:prstGeom>
        </p:spPr>
      </p:pic>
      <p:sp>
        <p:nvSpPr>
          <p:cNvPr id="2" name="Title Placeholder 1"/>
          <p:cNvSpPr>
            <a:spLocks noGrp="1"/>
          </p:cNvSpPr>
          <p:nvPr>
            <p:ph type="title"/>
          </p:nvPr>
        </p:nvSpPr>
        <p:spPr>
          <a:xfrm>
            <a:off x="269876" y="228600"/>
            <a:ext cx="8600282" cy="443198"/>
          </a:xfrm>
          <a:prstGeom prst="rect">
            <a:avLst/>
          </a:prstGeom>
        </p:spPr>
        <p:txBody>
          <a:bodyPr vert="horz" wrap="square" lIns="0" tIns="0" rIns="0" bIns="0" rtlCol="0" anchor="t">
            <a:spAutoFit/>
          </a:bodyPr>
          <a:lstStyle/>
          <a:p>
            <a:pPr lvl="0"/>
            <a:r>
              <a:rPr lang="en-US" dirty="0" smtClean="0"/>
              <a:t>Click to edit Master title style</a:t>
            </a:r>
            <a:endParaRPr lang="en-US" dirty="0"/>
          </a:p>
        </p:txBody>
      </p:sp>
      <p:sp>
        <p:nvSpPr>
          <p:cNvPr id="3" name="Text Placeholder 2"/>
          <p:cNvSpPr>
            <a:spLocks noGrp="1"/>
          </p:cNvSpPr>
          <p:nvPr>
            <p:ph type="body" idx="1"/>
          </p:nvPr>
        </p:nvSpPr>
        <p:spPr>
          <a:xfrm>
            <a:off x="273844" y="1276350"/>
            <a:ext cx="8596313" cy="1795363"/>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6" name="Picture 5"/>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98964" y="6604373"/>
            <a:ext cx="2176272" cy="75828"/>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66908" y="6528221"/>
            <a:ext cx="1371597" cy="228133"/>
          </a:xfrm>
          <a:prstGeom prst="rect">
            <a:avLst/>
          </a:prstGeom>
        </p:spPr>
      </p:pic>
      <p:sp>
        <p:nvSpPr>
          <p:cNvPr id="8" name="TextBox 7"/>
          <p:cNvSpPr txBox="1"/>
          <p:nvPr/>
        </p:nvSpPr>
        <p:spPr>
          <a:xfrm>
            <a:off x="4010194" y="6573038"/>
            <a:ext cx="1123706" cy="138499"/>
          </a:xfrm>
          <a:prstGeom prst="rect">
            <a:avLst/>
          </a:prstGeom>
          <a:noFill/>
        </p:spPr>
        <p:txBody>
          <a:bodyPr wrap="square" lIns="0" tIns="0" rIns="0" bIns="0" rtlCol="0">
            <a:spAutoFit/>
          </a:bodyPr>
          <a:lstStyle/>
          <a:p>
            <a:pPr algn="ctr"/>
            <a:r>
              <a:rPr lang="en-US" sz="900" dirty="0" smtClean="0">
                <a:ln>
                  <a:solidFill>
                    <a:schemeClr val="bg1">
                      <a:alpha val="0"/>
                    </a:schemeClr>
                  </a:solidFill>
                </a:ln>
                <a:solidFill>
                  <a:schemeClr val="tx1"/>
                </a:solidFill>
                <a:ea typeface="Verdana" pitchFamily="34" charset="0"/>
                <a:cs typeface="Verdana" pitchFamily="34" charset="0"/>
              </a:rPr>
              <a:t>Microsoft Confidential</a:t>
            </a:r>
            <a:endParaRPr lang="en-US" sz="900" dirty="0">
              <a:ln>
                <a:solidFill>
                  <a:schemeClr val="bg1">
                    <a:alpha val="0"/>
                  </a:schemeClr>
                </a:solidFill>
              </a:ln>
              <a:solidFill>
                <a:schemeClr val="tx1"/>
              </a:solidFill>
              <a:ea typeface="Verdana" pitchFamily="34" charset="0"/>
              <a:cs typeface="Verdana" pitchFamily="34" charset="0"/>
            </a:endParaRPr>
          </a:p>
        </p:txBody>
      </p:sp>
      <p:sp>
        <p:nvSpPr>
          <p:cNvPr id="9" name="Rectangle 8"/>
          <p:cNvSpPr/>
          <p:nvPr/>
        </p:nvSpPr>
        <p:spPr>
          <a:xfrm>
            <a:off x="8778240" y="0"/>
            <a:ext cx="365760" cy="274320"/>
          </a:xfrm>
          <a:prstGeom prst="rect">
            <a:avLst/>
          </a:prstGeom>
          <a:solidFill>
            <a:schemeClr val="accent1">
              <a:lumMod val="20000"/>
              <a:lumOff val="80000"/>
            </a:schemeClr>
          </a:solidFill>
          <a:ln w="317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noAutofit/>
          </a:bodyPr>
          <a:lstStyle/>
          <a:p>
            <a:pPr marL="0" algn="ctr" fontAlgn="base">
              <a:buClr>
                <a:srgbClr val="FFFF99"/>
              </a:buClr>
              <a:buSzPct val="90000"/>
            </a:pPr>
            <a:endParaRPr lang="en-US" sz="1600" b="1" dirty="0">
              <a:ln>
                <a:solidFill>
                  <a:schemeClr val="bg1">
                    <a:alpha val="0"/>
                  </a:schemeClr>
                </a:solidFill>
              </a:ln>
              <a:solidFill>
                <a:schemeClr val="tx1">
                  <a:lumMod val="75000"/>
                </a:schemeClr>
              </a:solidFill>
              <a:effectLst/>
            </a:endParaRPr>
          </a:p>
        </p:txBody>
      </p:sp>
      <p:sp>
        <p:nvSpPr>
          <p:cNvPr id="5" name="TextBox 4"/>
          <p:cNvSpPr txBox="1"/>
          <p:nvPr/>
        </p:nvSpPr>
        <p:spPr>
          <a:xfrm>
            <a:off x="8730038" y="20876"/>
            <a:ext cx="462609" cy="246221"/>
          </a:xfrm>
          <a:prstGeom prst="rect">
            <a:avLst/>
          </a:prstGeom>
          <a:noFill/>
        </p:spPr>
        <p:txBody>
          <a:bodyPr wrap="square" rtlCol="0">
            <a:spAutoFit/>
          </a:bodyPr>
          <a:lstStyle/>
          <a:p>
            <a:pPr algn="ctr"/>
            <a:fld id="{0462CC3E-48DD-4274-8616-D549FD7B2C15}" type="slidenum">
              <a:rPr lang="en-US" sz="1000" smtClean="0">
                <a:solidFill>
                  <a:schemeClr val="tx1">
                    <a:lumMod val="75000"/>
                  </a:schemeClr>
                </a:solidFill>
                <a:effectLst/>
                <a:ea typeface="Verdana" pitchFamily="34" charset="0"/>
                <a:cs typeface="Verdana" pitchFamily="34" charset="0"/>
              </a:rPr>
              <a:pPr algn="ctr"/>
              <a:t>‹#›</a:t>
            </a:fld>
            <a:endParaRPr lang="en-US" sz="1000" dirty="0">
              <a:solidFill>
                <a:schemeClr val="tx1">
                  <a:lumMod val="75000"/>
                </a:schemeClr>
              </a:solidFill>
              <a:effectLst/>
              <a:ea typeface="Verdana" pitchFamily="34" charset="0"/>
              <a:cs typeface="Verdana" pitchFamily="34" charset="0"/>
            </a:endParaRPr>
          </a:p>
        </p:txBody>
      </p:sp>
    </p:spTree>
  </p:cSld>
  <p:clrMap bg1="lt1" tx1="dk1" bg2="lt2" tx2="dk2" accent1="accent1" accent2="accent2" accent3="accent3" accent4="accent4" accent5="accent5" accent6="accent6" hlink="hlink" folHlink="folHlink"/>
  <p:sldLayoutIdLst>
    <p:sldLayoutId id="2147483842" r:id="rId1"/>
    <p:sldLayoutId id="2147483767" r:id="rId2"/>
    <p:sldLayoutId id="2147483803" r:id="rId3"/>
    <p:sldLayoutId id="2147483843"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363" rtl="0" eaLnBrk="1" latinLnBrk="0" hangingPunct="1">
        <a:lnSpc>
          <a:spcPct val="90000"/>
        </a:lnSpc>
        <a:spcBef>
          <a:spcPct val="0"/>
        </a:spcBef>
        <a:buNone/>
        <a:defRPr lang="en-US" sz="3200" b="0" kern="1200" cap="none" spc="-100" baseline="0" dirty="0">
          <a:ln w="3175">
            <a:noFill/>
          </a:ln>
          <a:solidFill>
            <a:schemeClr val="tx1">
              <a:lumMod val="75000"/>
            </a:schemeClr>
          </a:solidFill>
          <a:effectLst/>
          <a:latin typeface="+mj-lt"/>
          <a:ea typeface="Verdana" pitchFamily="34" charset="0"/>
          <a:cs typeface="Verdana" pitchFamily="34" charset="0"/>
        </a:defRPr>
      </a:lvl1pPr>
    </p:titleStyle>
    <p:bodyStyle>
      <a:lvl1pPr marL="274320" indent="-274320" algn="l" defTabSz="914363" rtl="0" eaLnBrk="1" latinLnBrk="0" hangingPunct="1">
        <a:lnSpc>
          <a:spcPct val="100000"/>
        </a:lnSpc>
        <a:spcBef>
          <a:spcPts val="400"/>
        </a:spcBef>
        <a:spcAft>
          <a:spcPts val="400"/>
        </a:spcAft>
        <a:buClr>
          <a:schemeClr val="accent1"/>
        </a:buClr>
        <a:buSzPct val="100000"/>
        <a:buFontTx/>
        <a:buBlip>
          <a:blip r:embed="rId9"/>
        </a:buBlip>
        <a:defRPr sz="2000" kern="1200">
          <a:ln>
            <a:solidFill>
              <a:schemeClr val="bg1">
                <a:alpha val="0"/>
              </a:schemeClr>
            </a:solidFill>
          </a:ln>
          <a:solidFill>
            <a:schemeClr val="tx1">
              <a:lumMod val="75000"/>
            </a:schemeClr>
          </a:solidFill>
          <a:latin typeface="+mn-lt"/>
          <a:ea typeface="Verdana" pitchFamily="34" charset="0"/>
          <a:cs typeface="Verdana" pitchFamily="34" charset="0"/>
        </a:defRPr>
      </a:lvl1pPr>
      <a:lvl2pPr marL="548640" indent="-274320" algn="l" defTabSz="914363" rtl="0" eaLnBrk="1" latinLnBrk="0" hangingPunct="1">
        <a:lnSpc>
          <a:spcPct val="100000"/>
        </a:lnSpc>
        <a:spcBef>
          <a:spcPts val="400"/>
        </a:spcBef>
        <a:spcAft>
          <a:spcPts val="400"/>
        </a:spcAft>
        <a:buClr>
          <a:schemeClr val="accent1"/>
        </a:buClr>
        <a:buSzPct val="100000"/>
        <a:buFontTx/>
        <a:buBlip>
          <a:blip r:embed="rId9"/>
        </a:buBlip>
        <a:defRPr sz="2000" kern="1200">
          <a:ln>
            <a:solidFill>
              <a:schemeClr val="bg1">
                <a:alpha val="0"/>
              </a:schemeClr>
            </a:solidFill>
          </a:ln>
          <a:solidFill>
            <a:schemeClr val="tx1">
              <a:lumMod val="75000"/>
            </a:schemeClr>
          </a:solidFill>
          <a:latin typeface="+mn-lt"/>
          <a:ea typeface="Verdana" pitchFamily="34" charset="0"/>
          <a:cs typeface="Verdana" pitchFamily="34" charset="0"/>
        </a:defRPr>
      </a:lvl2pPr>
      <a:lvl3pPr marL="822960" indent="-274320" algn="l" defTabSz="914363" rtl="0" eaLnBrk="1" latinLnBrk="0" hangingPunct="1">
        <a:lnSpc>
          <a:spcPct val="100000"/>
        </a:lnSpc>
        <a:spcBef>
          <a:spcPts val="400"/>
        </a:spcBef>
        <a:spcAft>
          <a:spcPts val="400"/>
        </a:spcAft>
        <a:buClr>
          <a:schemeClr val="accent1"/>
        </a:buClr>
        <a:buSzPct val="100000"/>
        <a:buFontTx/>
        <a:buBlip>
          <a:blip r:embed="rId9"/>
        </a:buBlip>
        <a:defRPr sz="1800" kern="1200">
          <a:ln>
            <a:solidFill>
              <a:schemeClr val="bg1">
                <a:alpha val="0"/>
              </a:schemeClr>
            </a:solidFill>
          </a:ln>
          <a:solidFill>
            <a:schemeClr val="tx1">
              <a:lumMod val="75000"/>
            </a:schemeClr>
          </a:solidFill>
          <a:latin typeface="+mn-lt"/>
          <a:ea typeface="Verdana" pitchFamily="34" charset="0"/>
          <a:cs typeface="Verdana" pitchFamily="34" charset="0"/>
        </a:defRPr>
      </a:lvl3pPr>
      <a:lvl4pPr marL="1097280" indent="-274320" algn="l" defTabSz="914363" rtl="0" eaLnBrk="1" latinLnBrk="0" hangingPunct="1">
        <a:lnSpc>
          <a:spcPct val="100000"/>
        </a:lnSpc>
        <a:spcBef>
          <a:spcPts val="400"/>
        </a:spcBef>
        <a:spcAft>
          <a:spcPts val="400"/>
        </a:spcAft>
        <a:buClr>
          <a:schemeClr val="accent1"/>
        </a:buClr>
        <a:buSzPct val="100000"/>
        <a:buFontTx/>
        <a:buBlip>
          <a:blip r:embed="rId9"/>
        </a:buBlip>
        <a:defRPr sz="1600" kern="1200">
          <a:ln>
            <a:solidFill>
              <a:schemeClr val="bg1">
                <a:alpha val="0"/>
              </a:schemeClr>
            </a:solidFill>
          </a:ln>
          <a:solidFill>
            <a:schemeClr val="tx1">
              <a:lumMod val="75000"/>
            </a:schemeClr>
          </a:solidFill>
          <a:latin typeface="+mn-lt"/>
          <a:ea typeface="Verdana" pitchFamily="34" charset="0"/>
          <a:cs typeface="Verdana" pitchFamily="34" charset="0"/>
        </a:defRPr>
      </a:lvl4pPr>
      <a:lvl5pPr marL="1371600" indent="-274320" algn="l" defTabSz="914363" rtl="0" eaLnBrk="1" latinLnBrk="0" hangingPunct="1">
        <a:lnSpc>
          <a:spcPct val="100000"/>
        </a:lnSpc>
        <a:spcBef>
          <a:spcPts val="400"/>
        </a:spcBef>
        <a:spcAft>
          <a:spcPts val="400"/>
        </a:spcAft>
        <a:buClr>
          <a:schemeClr val="accent1"/>
        </a:buClr>
        <a:buSzPct val="100000"/>
        <a:buFontTx/>
        <a:buBlip>
          <a:blip r:embed="rId9"/>
        </a:buBlip>
        <a:defRPr sz="1600" kern="1200">
          <a:ln>
            <a:solidFill>
              <a:schemeClr val="bg1">
                <a:alpha val="0"/>
              </a:schemeClr>
            </a:solidFill>
          </a:ln>
          <a:solidFill>
            <a:schemeClr val="tx1">
              <a:lumMod val="75000"/>
            </a:schemeClr>
          </a:solidFill>
          <a:latin typeface="+mn-lt"/>
          <a:ea typeface="Verdana" pitchFamily="34" charset="0"/>
          <a:cs typeface="Verdana" pitchFamily="34"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JP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JP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jpeg"/><Relationship Id="rId10" Type="http://schemas.openxmlformats.org/officeDocument/2006/relationships/image" Target="../media/image16.jpe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 name="Table 88"/>
          <p:cNvGraphicFramePr>
            <a:graphicFrameLocks noGrp="1"/>
          </p:cNvGraphicFramePr>
          <p:nvPr>
            <p:extLst>
              <p:ext uri="{D42A27DB-BD31-4B8C-83A1-F6EECF244321}">
                <p14:modId xmlns:p14="http://schemas.microsoft.com/office/powerpoint/2010/main" val="3537420324"/>
              </p:ext>
            </p:extLst>
          </p:nvPr>
        </p:nvGraphicFramePr>
        <p:xfrm>
          <a:off x="7967186" y="1154430"/>
          <a:ext cx="898683" cy="5193793"/>
        </p:xfrm>
        <a:graphic>
          <a:graphicData uri="http://schemas.openxmlformats.org/drawingml/2006/table">
            <a:tbl>
              <a:tblPr firstRow="1" bandRow="1">
                <a:tableStyleId>{5C22544A-7EE6-4342-B048-85BDC9FD1C3A}</a:tableStyleId>
              </a:tblPr>
              <a:tblGrid>
                <a:gridCol w="898683"/>
              </a:tblGrid>
              <a:tr h="704171">
                <a:tc>
                  <a:txBody>
                    <a:bodyPr/>
                    <a:lstStyle/>
                    <a:p>
                      <a:pPr marL="0" marR="0" lvl="0" indent="0" algn="ctr" defTabSz="914363" rtl="0" eaLnBrk="1" fontAlgn="ctr" latinLnBrk="0" hangingPunct="1">
                        <a:lnSpc>
                          <a:spcPct val="100000"/>
                        </a:lnSpc>
                        <a:spcBef>
                          <a:spcPts val="0"/>
                        </a:spcBef>
                        <a:spcAft>
                          <a:spcPts val="0"/>
                        </a:spcAft>
                        <a:buClrTx/>
                        <a:buSzTx/>
                        <a:buFontTx/>
                        <a:buNone/>
                        <a:tabLst/>
                        <a:defRPr/>
                      </a:pPr>
                      <a:r>
                        <a:rPr lang="en-US" sz="900" b="1" kern="1200" dirty="0" smtClean="0">
                          <a:ln>
                            <a:solidFill>
                              <a:schemeClr val="bg1">
                                <a:alpha val="0"/>
                              </a:schemeClr>
                            </a:solidFill>
                          </a:ln>
                          <a:solidFill>
                            <a:schemeClr val="bg1"/>
                          </a:solidFill>
                          <a:effectLst>
                            <a:outerShdw blurRad="50800" dist="38100" dir="5400000" algn="ctr" rotWithShape="0">
                              <a:srgbClr val="000000">
                                <a:alpha val="43000"/>
                              </a:srgbClr>
                            </a:outerShdw>
                          </a:effectLst>
                          <a:latin typeface="+mn-lt"/>
                          <a:ea typeface="+mn-ea"/>
                          <a:cs typeface="+mn-cs"/>
                        </a:rPr>
                        <a:t>Plan and Manage the Business</a:t>
                      </a:r>
                      <a:endParaRPr lang="en-US" sz="900" b="1" kern="1200" dirty="0">
                        <a:ln>
                          <a:solidFill>
                            <a:schemeClr val="bg1">
                              <a:alpha val="0"/>
                            </a:schemeClr>
                          </a:solidFill>
                        </a:ln>
                        <a:solidFill>
                          <a:schemeClr val="bg1"/>
                        </a:solidFill>
                        <a:effectLst>
                          <a:outerShdw blurRad="50800" dist="38100" dir="5400000" algn="ctr" rotWithShape="0">
                            <a:srgbClr val="000000">
                              <a:alpha val="43000"/>
                            </a:srgbClr>
                          </a:outerShdw>
                        </a:effectLst>
                        <a:latin typeface="+mn-lt"/>
                        <a:ea typeface="+mn-ea"/>
                        <a:cs typeface="+mn-cs"/>
                      </a:endParaRP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flip="none" rotWithShape="1">
                      <a:gsLst>
                        <a:gs pos="80000">
                          <a:schemeClr val="accent1"/>
                        </a:gs>
                        <a:gs pos="0">
                          <a:schemeClr val="accent1"/>
                        </a:gs>
                        <a:gs pos="100000">
                          <a:schemeClr val="accent1">
                            <a:lumMod val="40000"/>
                            <a:lumOff val="60000"/>
                          </a:schemeClr>
                        </a:gs>
                      </a:gsLst>
                      <a:lin ang="10800000" scaled="1"/>
                      <a:tileRect/>
                    </a:gradFill>
                  </a:tcPr>
                </a:tc>
              </a:tr>
              <a:tr h="836469">
                <a:tc>
                  <a:txBody>
                    <a:bodyPr/>
                    <a:lstStyle/>
                    <a:p>
                      <a:pPr marL="0" marR="0" lvl="0" indent="0" algn="ctr" defTabSz="914363" rtl="0" eaLnBrk="1" fontAlgn="ctr" latinLnBrk="0" hangingPunct="1">
                        <a:lnSpc>
                          <a:spcPct val="100000"/>
                        </a:lnSpc>
                        <a:spcBef>
                          <a:spcPts val="0"/>
                        </a:spcBef>
                        <a:spcAft>
                          <a:spcPts val="0"/>
                        </a:spcAft>
                        <a:buClrTx/>
                        <a:buSzTx/>
                        <a:buFontTx/>
                        <a:buNone/>
                        <a:tabLst/>
                        <a:defRPr/>
                      </a:pPr>
                      <a:r>
                        <a:rPr lang="en-US" sz="900" b="1" kern="1200" dirty="0" smtClean="0">
                          <a:ln>
                            <a:solidFill>
                              <a:schemeClr val="bg1">
                                <a:alpha val="0"/>
                              </a:schemeClr>
                            </a:solidFill>
                          </a:ln>
                          <a:solidFill>
                            <a:schemeClr val="bg1"/>
                          </a:solidFill>
                          <a:effectLst>
                            <a:outerShdw blurRad="50800" dist="38100" dir="5400000" algn="ctr" rotWithShape="0">
                              <a:srgbClr val="000000">
                                <a:alpha val="43000"/>
                              </a:srgbClr>
                            </a:outerShdw>
                          </a:effectLst>
                          <a:latin typeface="+mn-lt"/>
                          <a:ea typeface="+mn-ea"/>
                          <a:cs typeface="+mn-cs"/>
                        </a:rPr>
                        <a:t>Maintain Market Intelligence</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flip="none" rotWithShape="1">
                      <a:gsLst>
                        <a:gs pos="80000">
                          <a:schemeClr val="accent1"/>
                        </a:gs>
                        <a:gs pos="0">
                          <a:schemeClr val="accent1"/>
                        </a:gs>
                        <a:gs pos="100000">
                          <a:schemeClr val="accent1">
                            <a:lumMod val="40000"/>
                            <a:lumOff val="60000"/>
                          </a:schemeClr>
                        </a:gs>
                      </a:gsLst>
                      <a:lin ang="10800000" scaled="1"/>
                      <a:tileRect/>
                    </a:gradFill>
                  </a:tcPr>
                </a:tc>
              </a:tr>
              <a:tr h="704171">
                <a:tc>
                  <a:txBody>
                    <a:bodyPr/>
                    <a:lstStyle/>
                    <a:p>
                      <a:pPr marL="0" marR="0" lvl="0" indent="0" algn="ctr" defTabSz="914363" rtl="0" eaLnBrk="1" fontAlgn="ctr" latinLnBrk="0" hangingPunct="1">
                        <a:lnSpc>
                          <a:spcPct val="100000"/>
                        </a:lnSpc>
                        <a:spcBef>
                          <a:spcPts val="0"/>
                        </a:spcBef>
                        <a:spcAft>
                          <a:spcPts val="0"/>
                        </a:spcAft>
                        <a:buClrTx/>
                        <a:buSzTx/>
                        <a:buFontTx/>
                        <a:buNone/>
                        <a:tabLst/>
                        <a:defRPr/>
                      </a:pPr>
                      <a:r>
                        <a:rPr lang="en-US" sz="900" b="1" kern="1200" dirty="0" smtClean="0">
                          <a:ln>
                            <a:solidFill>
                              <a:schemeClr val="bg1">
                                <a:alpha val="0"/>
                              </a:schemeClr>
                            </a:solidFill>
                          </a:ln>
                          <a:solidFill>
                            <a:schemeClr val="bg1"/>
                          </a:solidFill>
                          <a:effectLst>
                            <a:outerShdw blurRad="50800" dist="38100" dir="5400000" algn="ctr" rotWithShape="0">
                              <a:srgbClr val="000000">
                                <a:alpha val="43000"/>
                              </a:srgbClr>
                            </a:outerShdw>
                          </a:effectLst>
                          <a:latin typeface="+mn-lt"/>
                          <a:ea typeface="+mn-ea"/>
                          <a:cs typeface="+mn-cs"/>
                        </a:rPr>
                        <a:t>Develop and Test Products</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flip="none" rotWithShape="1">
                      <a:gsLst>
                        <a:gs pos="80000">
                          <a:schemeClr val="accent1"/>
                        </a:gs>
                        <a:gs pos="0">
                          <a:schemeClr val="accent1"/>
                        </a:gs>
                        <a:gs pos="100000">
                          <a:schemeClr val="accent1">
                            <a:lumMod val="40000"/>
                            <a:lumOff val="60000"/>
                          </a:schemeClr>
                        </a:gs>
                      </a:gsLst>
                      <a:lin ang="10800000" scaled="1"/>
                      <a:tileRect/>
                    </a:gradFill>
                  </a:tcPr>
                </a:tc>
              </a:tr>
              <a:tr h="836469">
                <a:tc>
                  <a:txBody>
                    <a:bodyPr/>
                    <a:lstStyle/>
                    <a:p>
                      <a:pPr marL="63500" marR="0" lvl="0" indent="0" algn="ctr" defTabSz="914363" rtl="0" eaLnBrk="1" fontAlgn="ctr" latinLnBrk="0" hangingPunct="1">
                        <a:lnSpc>
                          <a:spcPct val="100000"/>
                        </a:lnSpc>
                        <a:spcBef>
                          <a:spcPts val="0"/>
                        </a:spcBef>
                        <a:spcAft>
                          <a:spcPts val="0"/>
                        </a:spcAft>
                        <a:buClrTx/>
                        <a:buSzTx/>
                        <a:buFontTx/>
                        <a:buNone/>
                        <a:tabLst/>
                        <a:defRPr/>
                      </a:pPr>
                      <a:r>
                        <a:rPr lang="en-US" sz="900" b="1" kern="1200" dirty="0" smtClean="0">
                          <a:ln>
                            <a:solidFill>
                              <a:schemeClr val="bg1">
                                <a:alpha val="0"/>
                              </a:schemeClr>
                            </a:solidFill>
                          </a:ln>
                          <a:solidFill>
                            <a:schemeClr val="bg1"/>
                          </a:solidFill>
                          <a:effectLst>
                            <a:outerShdw blurRad="50800" dist="38100" dir="5400000" algn="ctr" rotWithShape="0">
                              <a:srgbClr val="000000">
                                <a:alpha val="43000"/>
                              </a:srgbClr>
                            </a:outerShdw>
                          </a:effectLst>
                          <a:latin typeface="+mn-lt"/>
                          <a:ea typeface="+mn-ea"/>
                          <a:cs typeface="+mn-cs"/>
                        </a:rPr>
                        <a:t>Manage Suppliers</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flip="none" rotWithShape="1">
                      <a:gsLst>
                        <a:gs pos="80000">
                          <a:schemeClr val="accent1"/>
                        </a:gs>
                        <a:gs pos="0">
                          <a:schemeClr val="accent1"/>
                        </a:gs>
                        <a:gs pos="100000">
                          <a:schemeClr val="accent1">
                            <a:lumMod val="40000"/>
                            <a:lumOff val="60000"/>
                          </a:schemeClr>
                        </a:gs>
                      </a:gsLst>
                      <a:lin ang="10800000" scaled="1"/>
                      <a:tileRect/>
                    </a:gradFill>
                  </a:tcPr>
                </a:tc>
              </a:tr>
              <a:tr h="704171">
                <a:tc>
                  <a:txBody>
                    <a:bodyPr/>
                    <a:lstStyle/>
                    <a:p>
                      <a:pPr marL="114300" marR="0" lvl="0" indent="0" algn="ctr" defTabSz="914363" rtl="0" eaLnBrk="1" fontAlgn="ctr" latinLnBrk="0" hangingPunct="1">
                        <a:lnSpc>
                          <a:spcPct val="100000"/>
                        </a:lnSpc>
                        <a:spcBef>
                          <a:spcPts val="0"/>
                        </a:spcBef>
                        <a:spcAft>
                          <a:spcPts val="0"/>
                        </a:spcAft>
                        <a:buClrTx/>
                        <a:buSzTx/>
                        <a:buFontTx/>
                        <a:buNone/>
                        <a:tabLst/>
                        <a:defRPr/>
                      </a:pPr>
                      <a:r>
                        <a:rPr lang="en-US" sz="900" b="1" dirty="0" smtClean="0">
                          <a:ln>
                            <a:solidFill>
                              <a:schemeClr val="bg1">
                                <a:alpha val="0"/>
                              </a:schemeClr>
                            </a:solidFill>
                          </a:ln>
                          <a:solidFill>
                            <a:schemeClr val="bg1"/>
                          </a:solidFill>
                          <a:effectLst>
                            <a:outerShdw blurRad="50800" dist="38100" dir="5400000" algn="ctr" rotWithShape="0">
                              <a:srgbClr val="000000">
                                <a:alpha val="43000"/>
                              </a:srgbClr>
                            </a:outerShdw>
                          </a:effectLst>
                          <a:latin typeface="+mn-lt"/>
                        </a:rPr>
                        <a:t>Manufacture and Distribute Products</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flip="none" rotWithShape="1">
                      <a:gsLst>
                        <a:gs pos="80000">
                          <a:schemeClr val="accent1"/>
                        </a:gs>
                        <a:gs pos="0">
                          <a:schemeClr val="accent1"/>
                        </a:gs>
                        <a:gs pos="100000">
                          <a:schemeClr val="accent1">
                            <a:lumMod val="40000"/>
                            <a:lumOff val="60000"/>
                          </a:schemeClr>
                        </a:gs>
                      </a:gsLst>
                      <a:lin ang="10800000" scaled="1"/>
                      <a:tileRect/>
                    </a:gradFill>
                  </a:tcPr>
                </a:tc>
              </a:tr>
              <a:tr h="704171">
                <a:tc>
                  <a:txBody>
                    <a:bodyPr/>
                    <a:lstStyle/>
                    <a:p>
                      <a:pPr marL="114300" marR="0" lvl="0" indent="0" algn="ctr" defTabSz="914363" rtl="0" eaLnBrk="1" fontAlgn="ctr" latinLnBrk="0" hangingPunct="1">
                        <a:lnSpc>
                          <a:spcPct val="100000"/>
                        </a:lnSpc>
                        <a:spcBef>
                          <a:spcPts val="0"/>
                        </a:spcBef>
                        <a:spcAft>
                          <a:spcPts val="0"/>
                        </a:spcAft>
                        <a:buClrTx/>
                        <a:buSzTx/>
                        <a:buFontTx/>
                        <a:buNone/>
                        <a:tabLst/>
                        <a:defRPr/>
                      </a:pPr>
                      <a:r>
                        <a:rPr lang="en-US" sz="900" b="1" kern="1200" dirty="0" smtClean="0">
                          <a:ln>
                            <a:solidFill>
                              <a:schemeClr val="bg1">
                                <a:alpha val="0"/>
                              </a:schemeClr>
                            </a:solidFill>
                          </a:ln>
                          <a:solidFill>
                            <a:schemeClr val="bg1"/>
                          </a:solidFill>
                          <a:effectLst>
                            <a:outerShdw blurRad="50800" dist="38100" dir="5400000" algn="ctr" rotWithShape="0">
                              <a:srgbClr val="000000">
                                <a:alpha val="43000"/>
                              </a:srgbClr>
                            </a:outerShdw>
                          </a:effectLst>
                          <a:latin typeface="+mn-lt"/>
                          <a:ea typeface="+mn-ea"/>
                          <a:cs typeface="+mn-cs"/>
                        </a:rPr>
                        <a:t>Market and Sell Products</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flip="none" rotWithShape="1">
                      <a:gsLst>
                        <a:gs pos="80000">
                          <a:schemeClr val="accent1"/>
                        </a:gs>
                        <a:gs pos="0">
                          <a:schemeClr val="accent1"/>
                        </a:gs>
                        <a:gs pos="100000">
                          <a:schemeClr val="accent1">
                            <a:lumMod val="40000"/>
                            <a:lumOff val="60000"/>
                          </a:schemeClr>
                        </a:gs>
                      </a:gsLst>
                      <a:lin ang="10800000" scaled="1"/>
                      <a:tileRect/>
                    </a:gradFill>
                  </a:tcPr>
                </a:tc>
              </a:tr>
              <a:tr h="704171">
                <a:tc>
                  <a:txBody>
                    <a:bodyPr/>
                    <a:lstStyle/>
                    <a:p>
                      <a:pPr marL="114300" marR="0" lvl="0" indent="0" algn="ctr" defTabSz="914363" rtl="0" eaLnBrk="1" fontAlgn="ctr" latinLnBrk="0" hangingPunct="1">
                        <a:lnSpc>
                          <a:spcPct val="100000"/>
                        </a:lnSpc>
                        <a:spcBef>
                          <a:spcPts val="0"/>
                        </a:spcBef>
                        <a:spcAft>
                          <a:spcPts val="0"/>
                        </a:spcAft>
                        <a:buClrTx/>
                        <a:buSzTx/>
                        <a:buFontTx/>
                        <a:buNone/>
                        <a:tabLst/>
                        <a:defRPr/>
                      </a:pPr>
                      <a:r>
                        <a:rPr lang="en-US" sz="900" b="1" kern="1200" dirty="0" smtClean="0">
                          <a:ln>
                            <a:solidFill>
                              <a:schemeClr val="bg1">
                                <a:alpha val="0"/>
                              </a:schemeClr>
                            </a:solidFill>
                          </a:ln>
                          <a:solidFill>
                            <a:schemeClr val="bg1"/>
                          </a:solidFill>
                          <a:effectLst>
                            <a:outerShdw blurRad="50800" dist="38100" dir="5400000" algn="ctr" rotWithShape="0">
                              <a:srgbClr val="000000">
                                <a:alpha val="43000"/>
                              </a:srgbClr>
                            </a:outerShdw>
                          </a:effectLst>
                          <a:latin typeface="+mn-lt"/>
                          <a:ea typeface="+mn-ea"/>
                          <a:cs typeface="+mn-cs"/>
                        </a:rPr>
                        <a:t>Support Products and Customers</a:t>
                      </a:r>
                    </a:p>
                  </a:txBody>
                  <a:tcPr marL="27432" marR="27432" marT="27432" marB="27432"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gradFill flip="none" rotWithShape="1">
                      <a:gsLst>
                        <a:gs pos="80000">
                          <a:schemeClr val="accent1"/>
                        </a:gs>
                        <a:gs pos="0">
                          <a:schemeClr val="accent1"/>
                        </a:gs>
                        <a:gs pos="100000">
                          <a:schemeClr val="accent1">
                            <a:lumMod val="40000"/>
                            <a:lumOff val="60000"/>
                          </a:schemeClr>
                        </a:gs>
                      </a:gsLst>
                      <a:lin ang="10800000" scaled="1"/>
                      <a:tileRect/>
                    </a:gradFill>
                  </a:tcPr>
                </a:tc>
              </a:tr>
            </a:tbl>
          </a:graphicData>
        </a:graphic>
      </p:graphicFrame>
      <p:sp>
        <p:nvSpPr>
          <p:cNvPr id="90" name="Rectangle 89"/>
          <p:cNvSpPr/>
          <p:nvPr/>
        </p:nvSpPr>
        <p:spPr>
          <a:xfrm>
            <a:off x="8030204" y="961148"/>
            <a:ext cx="772647" cy="169277"/>
          </a:xfrm>
          <a:prstGeom prst="rect">
            <a:avLst/>
          </a:prstGeom>
        </p:spPr>
        <p:txBody>
          <a:bodyPr wrap="none" lIns="0" tIns="0" rIns="0" bIns="0">
            <a:spAutoFit/>
          </a:bodyPr>
          <a:lstStyle/>
          <a:p>
            <a:pPr algn="ctr" defTabSz="914363" fontAlgn="base">
              <a:buClr>
                <a:srgbClr val="FFFF99"/>
              </a:buClr>
              <a:buSzPct val="90000"/>
            </a:pPr>
            <a:r>
              <a:rPr lang="en-US" sz="1100" b="1" i="1" dirty="0">
                <a:ln>
                  <a:solidFill>
                    <a:schemeClr val="bg1">
                      <a:alpha val="0"/>
                    </a:schemeClr>
                  </a:solidFill>
                </a:ln>
                <a:solidFill>
                  <a:schemeClr val="tx1">
                    <a:lumMod val="75000"/>
                  </a:schemeClr>
                </a:solidFill>
                <a:sym typeface="Wingdings" pitchFamily="2" charset="2"/>
              </a:rPr>
              <a:t>Capabilities</a:t>
            </a:r>
          </a:p>
        </p:txBody>
      </p:sp>
      <p:sp>
        <p:nvSpPr>
          <p:cNvPr id="6" name="Rectangle 5"/>
          <p:cNvSpPr/>
          <p:nvPr/>
        </p:nvSpPr>
        <p:spPr>
          <a:xfrm>
            <a:off x="5247202" y="961148"/>
            <a:ext cx="2010166" cy="169277"/>
          </a:xfrm>
          <a:prstGeom prst="rect">
            <a:avLst/>
          </a:prstGeom>
        </p:spPr>
        <p:txBody>
          <a:bodyPr wrap="none" lIns="0" tIns="0" rIns="0" bIns="0">
            <a:spAutoFit/>
          </a:bodyPr>
          <a:lstStyle/>
          <a:p>
            <a:pPr algn="ctr" defTabSz="914363" fontAlgn="base">
              <a:buClr>
                <a:srgbClr val="FFFF99"/>
              </a:buClr>
              <a:buSzPct val="90000"/>
            </a:pPr>
            <a:r>
              <a:rPr lang="en-US" sz="1100" b="1" i="1" dirty="0">
                <a:ln>
                  <a:solidFill>
                    <a:schemeClr val="bg1">
                      <a:alpha val="0"/>
                    </a:schemeClr>
                  </a:solidFill>
                </a:ln>
                <a:solidFill>
                  <a:schemeClr val="tx1">
                    <a:lumMod val="75000"/>
                  </a:schemeClr>
                </a:solidFill>
                <a:sym typeface="Wingdings" pitchFamily="2" charset="2"/>
              </a:rPr>
              <a:t>Focus Areas for Key Executives</a:t>
            </a:r>
          </a:p>
        </p:txBody>
      </p:sp>
      <p:sp>
        <p:nvSpPr>
          <p:cNvPr id="41" name="Rectangle 40"/>
          <p:cNvSpPr/>
          <p:nvPr/>
        </p:nvSpPr>
        <p:spPr>
          <a:xfrm>
            <a:off x="3649547" y="961148"/>
            <a:ext cx="1070806" cy="169277"/>
          </a:xfrm>
          <a:prstGeom prst="rect">
            <a:avLst/>
          </a:prstGeom>
        </p:spPr>
        <p:txBody>
          <a:bodyPr wrap="none" lIns="0" tIns="0" rIns="0" bIns="0">
            <a:spAutoFit/>
          </a:bodyPr>
          <a:lstStyle/>
          <a:p>
            <a:pPr algn="ctr" defTabSz="914363" fontAlgn="base">
              <a:buClr>
                <a:srgbClr val="FFFF99"/>
              </a:buClr>
              <a:buSzPct val="90000"/>
            </a:pPr>
            <a:r>
              <a:rPr lang="en-US" sz="1100" b="1" i="1" dirty="0">
                <a:ln>
                  <a:solidFill>
                    <a:srgbClr val="FFFFFF">
                      <a:alpha val="0"/>
                    </a:srgbClr>
                  </a:solidFill>
                </a:ln>
                <a:solidFill>
                  <a:srgbClr val="595959">
                    <a:lumMod val="75000"/>
                  </a:srgbClr>
                </a:solidFill>
                <a:sym typeface="Wingdings" pitchFamily="2" charset="2"/>
              </a:rPr>
              <a:t>Business </a:t>
            </a:r>
            <a:r>
              <a:rPr lang="en-US" sz="1100" b="1" i="1" dirty="0" smtClean="0">
                <a:ln>
                  <a:solidFill>
                    <a:srgbClr val="FFFFFF">
                      <a:alpha val="0"/>
                    </a:srgbClr>
                  </a:solidFill>
                </a:ln>
                <a:solidFill>
                  <a:srgbClr val="595959">
                    <a:lumMod val="75000"/>
                  </a:srgbClr>
                </a:solidFill>
                <a:sym typeface="Wingdings" pitchFamily="2" charset="2"/>
              </a:rPr>
              <a:t>Drivers</a:t>
            </a:r>
            <a:endParaRPr lang="en-US" sz="1100" b="1" i="1" dirty="0">
              <a:ln>
                <a:solidFill>
                  <a:srgbClr val="FFFFFF">
                    <a:alpha val="0"/>
                  </a:srgbClr>
                </a:solidFill>
              </a:ln>
              <a:solidFill>
                <a:srgbClr val="595959">
                  <a:lumMod val="75000"/>
                </a:srgbClr>
              </a:solidFill>
              <a:sym typeface="Wingdings" pitchFamily="2" charset="2"/>
            </a:endParaRPr>
          </a:p>
        </p:txBody>
      </p:sp>
      <p:sp>
        <p:nvSpPr>
          <p:cNvPr id="83" name="Rectangle 82"/>
          <p:cNvSpPr/>
          <p:nvPr/>
        </p:nvSpPr>
        <p:spPr>
          <a:xfrm>
            <a:off x="1221626" y="961148"/>
            <a:ext cx="1205458" cy="169277"/>
          </a:xfrm>
          <a:prstGeom prst="rect">
            <a:avLst/>
          </a:prstGeom>
        </p:spPr>
        <p:txBody>
          <a:bodyPr wrap="none" lIns="0" tIns="0" rIns="0" bIns="0">
            <a:spAutoFit/>
          </a:bodyPr>
          <a:lstStyle/>
          <a:p>
            <a:pPr algn="ctr" fontAlgn="base">
              <a:buClr>
                <a:srgbClr val="FFFF99"/>
              </a:buClr>
              <a:buSzPct val="90000"/>
            </a:pPr>
            <a:r>
              <a:rPr lang="en-US" sz="1100" b="1" i="1" dirty="0">
                <a:ln>
                  <a:solidFill>
                    <a:srgbClr val="FFFFFF">
                      <a:alpha val="0"/>
                    </a:srgbClr>
                  </a:solidFill>
                </a:ln>
                <a:solidFill>
                  <a:schemeClr val="tx1">
                    <a:lumMod val="75000"/>
                  </a:schemeClr>
                </a:solidFill>
                <a:sym typeface="Wingdings" pitchFamily="2" charset="2"/>
              </a:rPr>
              <a:t>Market Disruptors</a:t>
            </a:r>
          </a:p>
        </p:txBody>
      </p:sp>
      <p:sp>
        <p:nvSpPr>
          <p:cNvPr id="85" name="Rounded Rectangle 84"/>
          <p:cNvSpPr/>
          <p:nvPr/>
        </p:nvSpPr>
        <p:spPr>
          <a:xfrm>
            <a:off x="4966245" y="2113165"/>
            <a:ext cx="2715768" cy="457200"/>
          </a:xfrm>
          <a:prstGeom prst="roundRect">
            <a:avLst>
              <a:gd name="adj" fmla="val 8718"/>
            </a:avLst>
          </a:prstGeom>
          <a:solidFill>
            <a:schemeClr val="accent1">
              <a:lumMod val="20000"/>
              <a:lumOff val="80000"/>
            </a:schemeClr>
          </a:solidFill>
          <a:ln w="3175" cap="flat" cmpd="sng" algn="ctr">
            <a:solidFill>
              <a:schemeClr val="accent1">
                <a:lumMod val="60000"/>
                <a:lumOff val="40000"/>
              </a:schemeClr>
            </a:solidFill>
            <a:prstDash val="solid"/>
            <a:round/>
            <a:headEnd type="none" w="med" len="med"/>
            <a:tailEnd type="none" w="med" len="med"/>
          </a:ln>
          <a:effectLst/>
        </p:spPr>
        <p:txBody>
          <a:bodyPr vert="horz" wrap="square" lIns="960120" tIns="0" rIns="0" bIns="0" numCol="1" rtlCol="0" anchor="ctr" anchorCtr="0" compatLnSpc="1">
            <a:prstTxWarp prst="textNoShape">
              <a:avLst/>
            </a:prstTxWarp>
            <a:noAutofit/>
          </a:bodyPr>
          <a:lstStyle/>
          <a:p>
            <a:pPr>
              <a:lnSpc>
                <a:spcPct val="90000"/>
              </a:lnSpc>
            </a:pPr>
            <a:r>
              <a:rPr lang="en-US" sz="700" dirty="0" smtClean="0">
                <a:ln>
                  <a:solidFill>
                    <a:schemeClr val="bg1">
                      <a:alpha val="0"/>
                    </a:schemeClr>
                  </a:solidFill>
                </a:ln>
                <a:solidFill>
                  <a:schemeClr val="tx1">
                    <a:lumMod val="75000"/>
                  </a:schemeClr>
                </a:solidFill>
              </a:rPr>
              <a:t>Build access to online consumers, offer convenient  service  options.</a:t>
            </a:r>
            <a:endParaRPr lang="en-US" sz="700" dirty="0">
              <a:ln>
                <a:solidFill>
                  <a:schemeClr val="bg1">
                    <a:alpha val="0"/>
                  </a:schemeClr>
                </a:solidFill>
              </a:ln>
              <a:solidFill>
                <a:schemeClr val="tx1">
                  <a:lumMod val="75000"/>
                </a:schemeClr>
              </a:solidFill>
            </a:endParaRPr>
          </a:p>
        </p:txBody>
      </p:sp>
      <p:sp>
        <p:nvSpPr>
          <p:cNvPr id="54" name="Rounded Rectangle 53"/>
          <p:cNvSpPr/>
          <p:nvPr/>
        </p:nvSpPr>
        <p:spPr>
          <a:xfrm>
            <a:off x="269875" y="1154430"/>
            <a:ext cx="3108960" cy="1591926"/>
          </a:xfrm>
          <a:prstGeom prst="roundRect">
            <a:avLst>
              <a:gd name="adj" fmla="val 5132"/>
            </a:avLst>
          </a:prstGeom>
          <a:gradFill>
            <a:gsLst>
              <a:gs pos="85000">
                <a:schemeClr val="accent1"/>
              </a:gs>
              <a:gs pos="0">
                <a:schemeClr val="accent1"/>
              </a:gs>
              <a:gs pos="100000">
                <a:schemeClr val="accent1">
                  <a:lumMod val="40000"/>
                  <a:lumOff val="60000"/>
                </a:schemeClr>
              </a:gs>
            </a:gsLst>
            <a:lin ang="16200000" scaled="1"/>
          </a:gradFill>
          <a:ln w="3175" cap="flat" cmpd="sng" algn="ctr">
            <a:solidFill>
              <a:schemeClr val="accent1">
                <a:lumMod val="60000"/>
                <a:lumOff val="40000"/>
              </a:schemeClr>
            </a:solidFill>
            <a:prstDash val="solid"/>
            <a:round/>
            <a:headEnd type="none" w="med" len="med"/>
            <a:tailEnd type="none" w="med" len="med"/>
          </a:ln>
          <a:effectLst/>
        </p:spPr>
        <p:txBody>
          <a:bodyPr vert="vert270" wrap="square" lIns="91440" tIns="91440" rIns="18288" bIns="18288" numCol="1" rtlCol="0" anchor="t" anchorCtr="0" compatLnSpc="1">
            <a:prstTxWarp prst="textNoShape">
              <a:avLst/>
            </a:prstTxWarp>
            <a:noAutofit/>
          </a:bodyPr>
          <a:lstStyle/>
          <a:p>
            <a:pPr marL="0" lvl="1" algn="ctr" fontAlgn="base">
              <a:lnSpc>
                <a:spcPct val="90000"/>
              </a:lnSpc>
              <a:spcAft>
                <a:spcPts val="600"/>
              </a:spcAft>
              <a:buClr>
                <a:srgbClr val="FFFF99"/>
              </a:buClr>
              <a:buSzPct val="90000"/>
            </a:pPr>
            <a:r>
              <a:rPr lang="en-US" sz="1400" b="1" dirty="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Macro trends</a:t>
            </a:r>
          </a:p>
        </p:txBody>
      </p:sp>
      <p:sp>
        <p:nvSpPr>
          <p:cNvPr id="55" name="Rounded Rectangle 54"/>
          <p:cNvSpPr/>
          <p:nvPr/>
        </p:nvSpPr>
        <p:spPr>
          <a:xfrm>
            <a:off x="269875" y="2833623"/>
            <a:ext cx="3108960" cy="1591926"/>
          </a:xfrm>
          <a:prstGeom prst="roundRect">
            <a:avLst>
              <a:gd name="adj" fmla="val 5132"/>
            </a:avLst>
          </a:prstGeom>
          <a:gradFill>
            <a:gsLst>
              <a:gs pos="85000">
                <a:schemeClr val="accent1"/>
              </a:gs>
              <a:gs pos="0">
                <a:schemeClr val="accent1"/>
              </a:gs>
              <a:gs pos="100000">
                <a:schemeClr val="accent1">
                  <a:lumMod val="40000"/>
                  <a:lumOff val="60000"/>
                </a:schemeClr>
              </a:gs>
            </a:gsLst>
            <a:lin ang="16200000" scaled="1"/>
          </a:gradFill>
          <a:ln w="3175" cap="flat" cmpd="sng" algn="ctr">
            <a:solidFill>
              <a:schemeClr val="accent1">
                <a:lumMod val="60000"/>
                <a:lumOff val="40000"/>
              </a:schemeClr>
            </a:solidFill>
            <a:prstDash val="solid"/>
            <a:round/>
            <a:headEnd type="none" w="med" len="med"/>
            <a:tailEnd type="none" w="med" len="med"/>
          </a:ln>
          <a:effectLst/>
        </p:spPr>
        <p:txBody>
          <a:bodyPr vert="vert270" wrap="square" lIns="91440" tIns="91440" rIns="18288" bIns="18288" numCol="1" rtlCol="0" anchor="t" anchorCtr="0" compatLnSpc="1">
            <a:prstTxWarp prst="textNoShape">
              <a:avLst/>
            </a:prstTxWarp>
            <a:noAutofit/>
          </a:bodyPr>
          <a:lstStyle/>
          <a:p>
            <a:pPr marL="0" lvl="1" algn="ctr" fontAlgn="base">
              <a:lnSpc>
                <a:spcPct val="90000"/>
              </a:lnSpc>
              <a:spcAft>
                <a:spcPts val="600"/>
              </a:spcAft>
              <a:buClr>
                <a:srgbClr val="FFFF99"/>
              </a:buClr>
              <a:buSzPct val="90000"/>
            </a:pPr>
            <a:r>
              <a:rPr lang="en-US" sz="1400" b="1" dirty="0" smtClean="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Technology</a:t>
            </a:r>
            <a:endParaRPr lang="en-US" sz="1400" b="1" dirty="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56" name="Rounded Rectangle 55"/>
          <p:cNvSpPr/>
          <p:nvPr/>
        </p:nvSpPr>
        <p:spPr>
          <a:xfrm>
            <a:off x="269875" y="4512815"/>
            <a:ext cx="3108960" cy="1591926"/>
          </a:xfrm>
          <a:prstGeom prst="roundRect">
            <a:avLst>
              <a:gd name="adj" fmla="val 5132"/>
            </a:avLst>
          </a:prstGeom>
          <a:gradFill>
            <a:gsLst>
              <a:gs pos="85000">
                <a:schemeClr val="accent1"/>
              </a:gs>
              <a:gs pos="0">
                <a:schemeClr val="accent1"/>
              </a:gs>
              <a:gs pos="100000">
                <a:schemeClr val="accent1">
                  <a:lumMod val="40000"/>
                  <a:lumOff val="60000"/>
                </a:schemeClr>
              </a:gs>
            </a:gsLst>
            <a:lin ang="16200000" scaled="1"/>
          </a:gradFill>
          <a:ln w="3175" cap="flat" cmpd="sng" algn="ctr">
            <a:solidFill>
              <a:schemeClr val="accent1">
                <a:lumMod val="60000"/>
                <a:lumOff val="40000"/>
              </a:schemeClr>
            </a:solidFill>
            <a:prstDash val="solid"/>
            <a:round/>
            <a:headEnd type="none" w="med" len="med"/>
            <a:tailEnd type="none" w="med" len="med"/>
          </a:ln>
          <a:effectLst/>
        </p:spPr>
        <p:txBody>
          <a:bodyPr vert="vert270" wrap="square" lIns="91440" tIns="91440" rIns="18288" bIns="18288" numCol="1" rtlCol="0" anchor="t" anchorCtr="0" compatLnSpc="1">
            <a:prstTxWarp prst="textNoShape">
              <a:avLst/>
            </a:prstTxWarp>
            <a:noAutofit/>
          </a:bodyPr>
          <a:lstStyle/>
          <a:p>
            <a:pPr marL="0" lvl="1" algn="ctr" fontAlgn="base">
              <a:lnSpc>
                <a:spcPct val="90000"/>
              </a:lnSpc>
              <a:spcAft>
                <a:spcPts val="600"/>
              </a:spcAft>
              <a:buClr>
                <a:srgbClr val="FFFF99"/>
              </a:buClr>
              <a:buSzPct val="90000"/>
            </a:pPr>
            <a:r>
              <a:rPr lang="en-US" sz="1400" b="1" dirty="0" smtClean="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rPr>
              <a:t>Regulation</a:t>
            </a:r>
            <a:endParaRPr lang="en-US" sz="1400" b="1" dirty="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58" name="Isosceles Triangle 57"/>
          <p:cNvSpPr/>
          <p:nvPr/>
        </p:nvSpPr>
        <p:spPr>
          <a:xfrm rot="5400000">
            <a:off x="1885275" y="3463746"/>
            <a:ext cx="3272293" cy="221101"/>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400" b="1" dirty="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59" name="Rounded Rectangle 58"/>
          <p:cNvSpPr/>
          <p:nvPr/>
        </p:nvSpPr>
        <p:spPr>
          <a:xfrm>
            <a:off x="626263" y="1216163"/>
            <a:ext cx="884403" cy="707523"/>
          </a:xfrm>
          <a:prstGeom prst="roundRect">
            <a:avLst>
              <a:gd name="adj" fmla="val 3901"/>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0" tIns="0" rIns="0" bIns="0" numCol="1" rtlCol="0" anchor="t" anchorCtr="0" compatLnSpc="1">
            <a:prstTxWarp prst="textNoShape">
              <a:avLst/>
            </a:prstTxWarp>
            <a:noAutofit/>
          </a:bodyPr>
          <a:lstStyle/>
          <a:p>
            <a:pPr marL="0" lvl="1" algn="ctr" fontAlgn="base">
              <a:buClr>
                <a:srgbClr val="FFFF99"/>
              </a:buClr>
              <a:buSzPct val="90000"/>
            </a:pPr>
            <a:r>
              <a:rPr lang="en-US" altLang="zh-CN" sz="700" b="1" dirty="0">
                <a:ln>
                  <a:solidFill>
                    <a:srgbClr val="FFFFFF">
                      <a:alpha val="0"/>
                    </a:srgbClr>
                  </a:solidFill>
                </a:ln>
                <a:solidFill>
                  <a:schemeClr val="tx1">
                    <a:lumMod val="75000"/>
                  </a:schemeClr>
                </a:solidFill>
              </a:rPr>
              <a:t>Increasing </a:t>
            </a:r>
            <a:r>
              <a:rPr lang="en-US" altLang="zh-CN" sz="700" b="1" dirty="0" smtClean="0">
                <a:ln>
                  <a:solidFill>
                    <a:srgbClr val="FFFFFF">
                      <a:alpha val="0"/>
                    </a:srgbClr>
                  </a:solidFill>
                </a:ln>
                <a:solidFill>
                  <a:schemeClr val="tx1">
                    <a:lumMod val="75000"/>
                  </a:schemeClr>
                </a:solidFill>
              </a:rPr>
              <a:t>Urbanization</a:t>
            </a:r>
            <a:endParaRPr lang="en-US" altLang="zh-CN" sz="700" b="1" dirty="0">
              <a:ln>
                <a:solidFill>
                  <a:srgbClr val="FFFFFF">
                    <a:alpha val="0"/>
                  </a:srgbClr>
                </a:solidFill>
              </a:ln>
              <a:solidFill>
                <a:schemeClr val="tx1">
                  <a:lumMod val="75000"/>
                </a:schemeClr>
              </a:solidFill>
            </a:endParaRPr>
          </a:p>
          <a:p>
            <a:pPr marL="0" lvl="1" algn="ctr" fontAlgn="base">
              <a:buClr>
                <a:srgbClr val="FFFF99"/>
              </a:buClr>
              <a:buSzPct val="90000"/>
            </a:pPr>
            <a:endParaRPr lang="en-US" altLang="zh-CN" sz="700" b="1" dirty="0">
              <a:ln>
                <a:solidFill>
                  <a:srgbClr val="FFFFFF">
                    <a:alpha val="0"/>
                  </a:srgbClr>
                </a:solidFill>
              </a:ln>
              <a:solidFill>
                <a:schemeClr val="tx1">
                  <a:lumMod val="75000"/>
                </a:schemeClr>
              </a:solidFill>
            </a:endParaRPr>
          </a:p>
        </p:txBody>
      </p:sp>
      <p:sp>
        <p:nvSpPr>
          <p:cNvPr id="60" name="Rounded Rectangle 59"/>
          <p:cNvSpPr/>
          <p:nvPr/>
        </p:nvSpPr>
        <p:spPr>
          <a:xfrm>
            <a:off x="1546921" y="1216163"/>
            <a:ext cx="884403" cy="707523"/>
          </a:xfrm>
          <a:prstGeom prst="roundRect">
            <a:avLst>
              <a:gd name="adj" fmla="val 3675"/>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0" tIns="0" rIns="0" bIns="0" numCol="1" rtlCol="0" anchor="t" anchorCtr="0" compatLnSpc="1">
            <a:prstTxWarp prst="textNoShape">
              <a:avLst/>
            </a:prstTxWarp>
            <a:noAutofit/>
          </a:bodyPr>
          <a:lstStyle/>
          <a:p>
            <a:pPr marL="0" lvl="1" algn="ctr" fontAlgn="base">
              <a:lnSpc>
                <a:spcPct val="90000"/>
              </a:lnSpc>
              <a:buClr>
                <a:srgbClr val="FFFF99"/>
              </a:buClr>
              <a:buSzPct val="90000"/>
            </a:pPr>
            <a:r>
              <a:rPr lang="en-US" altLang="zh-CN" sz="700" b="1" dirty="0" smtClean="0">
                <a:ln>
                  <a:solidFill>
                    <a:srgbClr val="FFFFFF">
                      <a:alpha val="0"/>
                    </a:srgbClr>
                  </a:solidFill>
                </a:ln>
                <a:solidFill>
                  <a:schemeClr val="tx1">
                    <a:lumMod val="75000"/>
                  </a:schemeClr>
                </a:solidFill>
              </a:rPr>
              <a:t>Fluctuating Interest Rates/ Market </a:t>
            </a:r>
            <a:r>
              <a:rPr lang="en-US" altLang="zh-CN" sz="700" b="1" dirty="0">
                <a:ln>
                  <a:solidFill>
                    <a:srgbClr val="FFFFFF">
                      <a:alpha val="0"/>
                    </a:srgbClr>
                  </a:solidFill>
                </a:ln>
                <a:solidFill>
                  <a:schemeClr val="tx1">
                    <a:lumMod val="75000"/>
                  </a:schemeClr>
                </a:solidFill>
              </a:rPr>
              <a:t>U</a:t>
            </a:r>
            <a:r>
              <a:rPr lang="en-US" altLang="zh-CN" sz="700" b="1" dirty="0" smtClean="0">
                <a:ln>
                  <a:solidFill>
                    <a:srgbClr val="FFFFFF">
                      <a:alpha val="0"/>
                    </a:srgbClr>
                  </a:solidFill>
                </a:ln>
                <a:solidFill>
                  <a:schemeClr val="tx1">
                    <a:lumMod val="75000"/>
                  </a:schemeClr>
                </a:solidFill>
              </a:rPr>
              <a:t>ncertainty</a:t>
            </a:r>
            <a:endParaRPr lang="en-US" altLang="zh-CN" sz="700" b="1" dirty="0">
              <a:ln>
                <a:solidFill>
                  <a:srgbClr val="FFFFFF">
                    <a:alpha val="0"/>
                  </a:srgbClr>
                </a:solidFill>
              </a:ln>
              <a:solidFill>
                <a:schemeClr val="tx1">
                  <a:lumMod val="75000"/>
                </a:schemeClr>
              </a:solidFill>
            </a:endParaRPr>
          </a:p>
        </p:txBody>
      </p:sp>
      <p:sp>
        <p:nvSpPr>
          <p:cNvPr id="61" name="Rounded Rectangle 60"/>
          <p:cNvSpPr/>
          <p:nvPr/>
        </p:nvSpPr>
        <p:spPr>
          <a:xfrm>
            <a:off x="2467579" y="1216163"/>
            <a:ext cx="884403" cy="707523"/>
          </a:xfrm>
          <a:prstGeom prst="roundRect">
            <a:avLst>
              <a:gd name="adj" fmla="val 3675"/>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0" tIns="0" rIns="0" bIns="0" numCol="1" rtlCol="0" anchor="t" anchorCtr="0" compatLnSpc="1">
            <a:prstTxWarp prst="textNoShape">
              <a:avLst/>
            </a:prstTxWarp>
            <a:noAutofit/>
          </a:bodyPr>
          <a:lstStyle/>
          <a:p>
            <a:pPr marL="0" lvl="1" algn="ctr" fontAlgn="base">
              <a:lnSpc>
                <a:spcPct val="90000"/>
              </a:lnSpc>
              <a:buClr>
                <a:srgbClr val="FFFF99"/>
              </a:buClr>
              <a:buSzPct val="90000"/>
            </a:pPr>
            <a:r>
              <a:rPr lang="en-US" altLang="zh-CN" sz="700" b="1" dirty="0" smtClean="0">
                <a:ln>
                  <a:solidFill>
                    <a:srgbClr val="FFFFFF">
                      <a:alpha val="0"/>
                    </a:srgbClr>
                  </a:solidFill>
                </a:ln>
                <a:solidFill>
                  <a:schemeClr val="tx1">
                    <a:lumMod val="75000"/>
                  </a:schemeClr>
                </a:solidFill>
              </a:rPr>
              <a:t>Demand in Emerging Economies </a:t>
            </a:r>
          </a:p>
        </p:txBody>
      </p:sp>
      <p:sp>
        <p:nvSpPr>
          <p:cNvPr id="66" name="Rounded Rectangle 65"/>
          <p:cNvSpPr/>
          <p:nvPr/>
        </p:nvSpPr>
        <p:spPr>
          <a:xfrm>
            <a:off x="628900" y="2877843"/>
            <a:ext cx="884403" cy="1503486"/>
          </a:xfrm>
          <a:prstGeom prst="roundRect">
            <a:avLst>
              <a:gd name="adj" fmla="val 3901"/>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18288" tIns="27432" rIns="18288" bIns="27432" numCol="1" rtlCol="0" anchor="t" anchorCtr="0" compatLnSpc="1">
            <a:prstTxWarp prst="textNoShape">
              <a:avLst/>
            </a:prstTxWarp>
            <a:noAutofit/>
          </a:bodyPr>
          <a:lstStyle/>
          <a:p>
            <a:pPr marL="0" lvl="1" algn="ctr" defTabSz="914363" fontAlgn="base">
              <a:buClr>
                <a:srgbClr val="FFFF99"/>
              </a:buClr>
              <a:buSzPct val="90000"/>
            </a:pPr>
            <a:r>
              <a:rPr lang="en-US" altLang="zh-CN" sz="700" b="1" dirty="0" smtClean="0">
                <a:ln>
                  <a:solidFill>
                    <a:srgbClr val="FFFFFF">
                      <a:alpha val="0"/>
                    </a:srgbClr>
                  </a:solidFill>
                </a:ln>
                <a:solidFill>
                  <a:schemeClr val="tx1">
                    <a:lumMod val="75000"/>
                  </a:schemeClr>
                </a:solidFill>
              </a:rPr>
              <a:t>High-Performance</a:t>
            </a:r>
            <a:br>
              <a:rPr lang="en-US" altLang="zh-CN" sz="700" b="1" dirty="0" smtClean="0">
                <a:ln>
                  <a:solidFill>
                    <a:srgbClr val="FFFFFF">
                      <a:alpha val="0"/>
                    </a:srgbClr>
                  </a:solidFill>
                </a:ln>
                <a:solidFill>
                  <a:schemeClr val="tx1">
                    <a:lumMod val="75000"/>
                  </a:schemeClr>
                </a:solidFill>
              </a:rPr>
            </a:br>
            <a:r>
              <a:rPr lang="en-US" altLang="zh-CN" sz="700" b="1" dirty="0" smtClean="0">
                <a:ln>
                  <a:solidFill>
                    <a:srgbClr val="FFFFFF">
                      <a:alpha val="0"/>
                    </a:srgbClr>
                  </a:solidFill>
                </a:ln>
                <a:solidFill>
                  <a:schemeClr val="tx1">
                    <a:lumMod val="75000"/>
                  </a:schemeClr>
                </a:solidFill>
              </a:rPr>
              <a:t>Computing (e.g., Virtual Prototyping)</a:t>
            </a:r>
            <a:endParaRPr lang="en-US" altLang="zh-CN" sz="700" b="1" dirty="0">
              <a:ln>
                <a:solidFill>
                  <a:srgbClr val="FFFFFF">
                    <a:alpha val="0"/>
                  </a:srgbClr>
                </a:solidFill>
              </a:ln>
              <a:solidFill>
                <a:schemeClr val="tx1">
                  <a:lumMod val="75000"/>
                </a:schemeClr>
              </a:solidFill>
            </a:endParaRPr>
          </a:p>
        </p:txBody>
      </p:sp>
      <p:sp>
        <p:nvSpPr>
          <p:cNvPr id="67" name="Rounded Rectangle 66"/>
          <p:cNvSpPr/>
          <p:nvPr/>
        </p:nvSpPr>
        <p:spPr>
          <a:xfrm>
            <a:off x="1548239" y="2877842"/>
            <a:ext cx="884403" cy="704088"/>
          </a:xfrm>
          <a:prstGeom prst="roundRect">
            <a:avLst>
              <a:gd name="adj" fmla="val 3675"/>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18288" tIns="0" rIns="18288" bIns="0" numCol="1" rtlCol="0" anchor="t" anchorCtr="0" compatLnSpc="1">
            <a:prstTxWarp prst="textNoShape">
              <a:avLst/>
            </a:prstTxWarp>
            <a:noAutofit/>
          </a:bodyPr>
          <a:lstStyle/>
          <a:p>
            <a:pPr marL="0" lvl="1" algn="ctr" defTabSz="914363" fontAlgn="base">
              <a:buClr>
                <a:srgbClr val="FFFF99"/>
              </a:buClr>
              <a:buSzPct val="90000"/>
            </a:pPr>
            <a:r>
              <a:rPr lang="en-US" altLang="zh-CN" sz="700" b="1" dirty="0" smtClean="0">
                <a:ln>
                  <a:solidFill>
                    <a:srgbClr val="FFFFFF">
                      <a:alpha val="0"/>
                    </a:srgbClr>
                  </a:solidFill>
                </a:ln>
                <a:solidFill>
                  <a:schemeClr val="tx1">
                    <a:lumMod val="75000"/>
                  </a:schemeClr>
                </a:solidFill>
              </a:rPr>
              <a:t>  Alternative Fuels/ Electric Vehicles </a:t>
            </a:r>
            <a:endParaRPr lang="en-US" altLang="zh-CN" sz="700" b="1" dirty="0">
              <a:ln>
                <a:solidFill>
                  <a:srgbClr val="FFFFFF">
                    <a:alpha val="0"/>
                  </a:srgbClr>
                </a:solidFill>
              </a:ln>
              <a:solidFill>
                <a:schemeClr val="tx1">
                  <a:lumMod val="75000"/>
                </a:schemeClr>
              </a:solidFill>
            </a:endParaRPr>
          </a:p>
        </p:txBody>
      </p:sp>
      <p:sp>
        <p:nvSpPr>
          <p:cNvPr id="68" name="Rounded Rectangle 67"/>
          <p:cNvSpPr/>
          <p:nvPr/>
        </p:nvSpPr>
        <p:spPr>
          <a:xfrm>
            <a:off x="2467579" y="2877843"/>
            <a:ext cx="884403" cy="1503486"/>
          </a:xfrm>
          <a:prstGeom prst="roundRect">
            <a:avLst>
              <a:gd name="adj" fmla="val 3675"/>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18288" tIns="27432" rIns="18288" bIns="27432" numCol="1" rtlCol="0" anchor="t" anchorCtr="0" compatLnSpc="1">
            <a:prstTxWarp prst="textNoShape">
              <a:avLst/>
            </a:prstTxWarp>
            <a:noAutofit/>
          </a:bodyPr>
          <a:lstStyle/>
          <a:p>
            <a:pPr marL="0" lvl="1" algn="ctr" fontAlgn="base">
              <a:buClr>
                <a:srgbClr val="FFFF99"/>
              </a:buClr>
              <a:buSzPct val="90000"/>
            </a:pPr>
            <a:r>
              <a:rPr lang="en-US" altLang="zh-CN" sz="700" b="1" dirty="0">
                <a:ln>
                  <a:solidFill>
                    <a:srgbClr val="FFFFFF">
                      <a:alpha val="0"/>
                    </a:srgbClr>
                  </a:solidFill>
                </a:ln>
                <a:solidFill>
                  <a:schemeClr val="tx1">
                    <a:lumMod val="75000"/>
                  </a:schemeClr>
                </a:solidFill>
              </a:rPr>
              <a:t>Technology </a:t>
            </a:r>
            <a:r>
              <a:rPr lang="en-US" altLang="zh-CN" sz="700" b="1" dirty="0" smtClean="0">
                <a:ln>
                  <a:solidFill>
                    <a:srgbClr val="FFFFFF">
                      <a:alpha val="0"/>
                    </a:srgbClr>
                  </a:solidFill>
                </a:ln>
                <a:solidFill>
                  <a:schemeClr val="tx1">
                    <a:lumMod val="75000"/>
                  </a:schemeClr>
                </a:solidFill>
              </a:rPr>
              <a:t>Design Differentiation</a:t>
            </a:r>
          </a:p>
          <a:p>
            <a:pPr marL="0" lvl="1" algn="ctr" fontAlgn="base">
              <a:buClr>
                <a:srgbClr val="FFFF99"/>
              </a:buClr>
              <a:buSzPct val="90000"/>
            </a:pPr>
            <a:r>
              <a:rPr lang="en-US" altLang="zh-CN" sz="600" b="1" dirty="0" smtClean="0">
                <a:ln>
                  <a:solidFill>
                    <a:srgbClr val="FFFFFF">
                      <a:alpha val="0"/>
                    </a:srgbClr>
                  </a:solidFill>
                </a:ln>
                <a:solidFill>
                  <a:schemeClr val="tx1">
                    <a:lumMod val="75000"/>
                  </a:schemeClr>
                </a:solidFill>
              </a:rPr>
              <a:t> (e.g., Anti-sleep, Collision detection, iPhone integration, etc.)</a:t>
            </a:r>
            <a:endParaRPr lang="en-US" altLang="zh-CN" sz="600" b="1" dirty="0">
              <a:ln>
                <a:solidFill>
                  <a:srgbClr val="FFFFFF">
                    <a:alpha val="0"/>
                  </a:srgbClr>
                </a:solidFill>
              </a:ln>
              <a:solidFill>
                <a:schemeClr val="tx1">
                  <a:lumMod val="75000"/>
                </a:schemeClr>
              </a:solidFill>
            </a:endParaRPr>
          </a:p>
        </p:txBody>
      </p:sp>
      <p:sp>
        <p:nvSpPr>
          <p:cNvPr id="69" name="Rounded Rectangle 68"/>
          <p:cNvSpPr/>
          <p:nvPr/>
        </p:nvSpPr>
        <p:spPr>
          <a:xfrm>
            <a:off x="628900" y="4557035"/>
            <a:ext cx="884403" cy="1503486"/>
          </a:xfrm>
          <a:prstGeom prst="roundRect">
            <a:avLst>
              <a:gd name="adj" fmla="val 3901"/>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18288" tIns="27432" rIns="18288" bIns="27432" numCol="1" rtlCol="0" anchor="t" anchorCtr="0" compatLnSpc="1">
            <a:prstTxWarp prst="textNoShape">
              <a:avLst/>
            </a:prstTxWarp>
            <a:noAutofit/>
          </a:bodyPr>
          <a:lstStyle/>
          <a:p>
            <a:pPr marL="0" lvl="1" algn="ctr" fontAlgn="base">
              <a:buClr>
                <a:srgbClr val="FFFF99"/>
              </a:buClr>
              <a:buSzPct val="90000"/>
            </a:pPr>
            <a:r>
              <a:rPr lang="en-US" altLang="zh-CN" sz="700" b="1" dirty="0" smtClean="0">
                <a:ln>
                  <a:solidFill>
                    <a:srgbClr val="FFFFFF">
                      <a:alpha val="0"/>
                    </a:srgbClr>
                  </a:solidFill>
                </a:ln>
                <a:solidFill>
                  <a:schemeClr val="tx1">
                    <a:lumMod val="75000"/>
                  </a:schemeClr>
                </a:solidFill>
              </a:rPr>
              <a:t>Increasing Environmental </a:t>
            </a:r>
            <a:r>
              <a:rPr lang="en-US" altLang="zh-CN" sz="700" b="1" dirty="0">
                <a:ln>
                  <a:solidFill>
                    <a:srgbClr val="FFFFFF">
                      <a:alpha val="0"/>
                    </a:srgbClr>
                  </a:solidFill>
                </a:ln>
                <a:solidFill>
                  <a:schemeClr val="tx1">
                    <a:lumMod val="75000"/>
                  </a:schemeClr>
                </a:solidFill>
              </a:rPr>
              <a:t>R</a:t>
            </a:r>
            <a:r>
              <a:rPr lang="en-US" altLang="zh-CN" sz="700" b="1" dirty="0" smtClean="0">
                <a:ln>
                  <a:solidFill>
                    <a:srgbClr val="FFFFFF">
                      <a:alpha val="0"/>
                    </a:srgbClr>
                  </a:solidFill>
                </a:ln>
                <a:solidFill>
                  <a:schemeClr val="tx1">
                    <a:lumMod val="75000"/>
                  </a:schemeClr>
                </a:solidFill>
              </a:rPr>
              <a:t>egulation </a:t>
            </a:r>
          </a:p>
          <a:p>
            <a:pPr marL="0" lvl="1" algn="ctr" fontAlgn="base">
              <a:buClr>
                <a:srgbClr val="FFFF99"/>
              </a:buClr>
              <a:buSzPct val="90000"/>
            </a:pPr>
            <a:r>
              <a:rPr lang="en-US" altLang="zh-CN" sz="700" b="1" dirty="0" smtClean="0">
                <a:ln>
                  <a:solidFill>
                    <a:srgbClr val="FFFFFF">
                      <a:alpha val="0"/>
                    </a:srgbClr>
                  </a:solidFill>
                </a:ln>
                <a:solidFill>
                  <a:schemeClr val="tx1">
                    <a:lumMod val="75000"/>
                  </a:schemeClr>
                </a:solidFill>
              </a:rPr>
              <a:t>(e.g., MPG requirements, carbon </a:t>
            </a:r>
            <a:r>
              <a:rPr lang="en-US" altLang="zh-CN" sz="700" b="1" dirty="0">
                <a:ln>
                  <a:solidFill>
                    <a:srgbClr val="FFFFFF">
                      <a:alpha val="0"/>
                    </a:srgbClr>
                  </a:solidFill>
                </a:ln>
                <a:solidFill>
                  <a:schemeClr val="tx1">
                    <a:lumMod val="75000"/>
                  </a:schemeClr>
                </a:solidFill>
              </a:rPr>
              <a:t>emission)</a:t>
            </a:r>
          </a:p>
          <a:p>
            <a:pPr marL="0" lvl="1" algn="ctr" fontAlgn="base">
              <a:buClr>
                <a:srgbClr val="FFFF99"/>
              </a:buClr>
              <a:buSzPct val="90000"/>
            </a:pPr>
            <a:endParaRPr lang="en-US" altLang="zh-CN" sz="700" b="1" dirty="0">
              <a:ln>
                <a:solidFill>
                  <a:srgbClr val="FFFFFF">
                    <a:alpha val="0"/>
                  </a:srgbClr>
                </a:solidFill>
              </a:ln>
              <a:solidFill>
                <a:schemeClr val="tx1">
                  <a:lumMod val="75000"/>
                </a:schemeClr>
              </a:solidFill>
            </a:endParaRPr>
          </a:p>
        </p:txBody>
      </p:sp>
      <p:sp>
        <p:nvSpPr>
          <p:cNvPr id="70" name="Rounded Rectangle 69"/>
          <p:cNvSpPr/>
          <p:nvPr/>
        </p:nvSpPr>
        <p:spPr>
          <a:xfrm>
            <a:off x="1548239" y="4557035"/>
            <a:ext cx="884403" cy="1503486"/>
          </a:xfrm>
          <a:prstGeom prst="roundRect">
            <a:avLst>
              <a:gd name="adj" fmla="val 3675"/>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18288" tIns="27432" rIns="18288" bIns="27432" numCol="1" rtlCol="0" anchor="t" anchorCtr="0" compatLnSpc="1">
            <a:prstTxWarp prst="textNoShape">
              <a:avLst/>
            </a:prstTxWarp>
            <a:noAutofit/>
          </a:bodyPr>
          <a:lstStyle/>
          <a:p>
            <a:pPr marL="0" lvl="1" algn="ctr" fontAlgn="base">
              <a:buClr>
                <a:srgbClr val="FFFF99"/>
              </a:buClr>
              <a:buSzPct val="90000"/>
            </a:pPr>
            <a:r>
              <a:rPr lang="en-US" altLang="zh-CN" sz="700" b="1" dirty="0" smtClean="0">
                <a:ln>
                  <a:solidFill>
                    <a:srgbClr val="FFFFFF">
                      <a:alpha val="0"/>
                    </a:srgbClr>
                  </a:solidFill>
                </a:ln>
                <a:solidFill>
                  <a:schemeClr val="tx1">
                    <a:lumMod val="75000"/>
                  </a:schemeClr>
                </a:solidFill>
              </a:rPr>
              <a:t>Increased Safety Standards (Pedestrian and Auto)</a:t>
            </a:r>
            <a:endParaRPr lang="en-US" altLang="zh-CN" sz="700" b="1" dirty="0">
              <a:ln>
                <a:solidFill>
                  <a:srgbClr val="FFFFFF">
                    <a:alpha val="0"/>
                  </a:srgbClr>
                </a:solidFill>
              </a:ln>
              <a:solidFill>
                <a:schemeClr val="tx1">
                  <a:lumMod val="75000"/>
                </a:schemeClr>
              </a:solidFill>
            </a:endParaRPr>
          </a:p>
        </p:txBody>
      </p:sp>
      <p:sp>
        <p:nvSpPr>
          <p:cNvPr id="71" name="Rounded Rectangle 70"/>
          <p:cNvSpPr/>
          <p:nvPr/>
        </p:nvSpPr>
        <p:spPr>
          <a:xfrm>
            <a:off x="2467579" y="4557035"/>
            <a:ext cx="884403" cy="1503486"/>
          </a:xfrm>
          <a:prstGeom prst="roundRect">
            <a:avLst>
              <a:gd name="adj" fmla="val 3675"/>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18288" tIns="27432" rIns="18288" bIns="27432" numCol="1" rtlCol="0" anchor="t" anchorCtr="0" compatLnSpc="1">
            <a:prstTxWarp prst="textNoShape">
              <a:avLst/>
            </a:prstTxWarp>
            <a:noAutofit/>
          </a:bodyPr>
          <a:lstStyle/>
          <a:p>
            <a:pPr marL="0" lvl="1" algn="ctr" fontAlgn="base">
              <a:buClr>
                <a:srgbClr val="FFFF99"/>
              </a:buClr>
              <a:buSzPct val="90000"/>
            </a:pPr>
            <a:r>
              <a:rPr lang="en-US" altLang="zh-CN" sz="700" b="1" dirty="0" smtClean="0">
                <a:ln>
                  <a:solidFill>
                    <a:srgbClr val="FFFFFF">
                      <a:alpha val="0"/>
                    </a:srgbClr>
                  </a:solidFill>
                </a:ln>
                <a:solidFill>
                  <a:schemeClr val="tx1">
                    <a:lumMod val="75000"/>
                  </a:schemeClr>
                </a:solidFill>
              </a:rPr>
              <a:t>Tax Incentives</a:t>
            </a:r>
            <a:endParaRPr lang="en-US" altLang="zh-CN" sz="700" b="1" dirty="0">
              <a:ln>
                <a:solidFill>
                  <a:srgbClr val="FFFFFF">
                    <a:alpha val="0"/>
                  </a:srgbClr>
                </a:solidFill>
              </a:ln>
              <a:solidFill>
                <a:schemeClr val="tx1">
                  <a:lumMod val="75000"/>
                </a:schemeClr>
              </a:solidFill>
            </a:endParaRPr>
          </a:p>
        </p:txBody>
      </p:sp>
      <p:sp>
        <p:nvSpPr>
          <p:cNvPr id="73" name="Rounded Rectangle 72"/>
          <p:cNvSpPr/>
          <p:nvPr/>
        </p:nvSpPr>
        <p:spPr>
          <a:xfrm>
            <a:off x="4966245" y="3432793"/>
            <a:ext cx="2715768" cy="393192"/>
          </a:xfrm>
          <a:prstGeom prst="roundRect">
            <a:avLst>
              <a:gd name="adj" fmla="val 10801"/>
            </a:avLst>
          </a:prstGeom>
          <a:solidFill>
            <a:schemeClr val="accent1">
              <a:lumMod val="20000"/>
              <a:lumOff val="80000"/>
            </a:schemeClr>
          </a:solidFill>
          <a:ln w="3175" cap="flat" cmpd="sng" algn="ctr">
            <a:solidFill>
              <a:schemeClr val="accent1">
                <a:lumMod val="60000"/>
                <a:lumOff val="40000"/>
              </a:schemeClr>
            </a:solidFill>
            <a:prstDash val="solid"/>
            <a:round/>
            <a:headEnd type="none" w="med" len="med"/>
            <a:tailEnd type="none" w="med" len="med"/>
          </a:ln>
          <a:effectLst/>
        </p:spPr>
        <p:txBody>
          <a:bodyPr vert="horz" wrap="square" lIns="960120" tIns="0" rIns="0" bIns="0" numCol="1" rtlCol="0" anchor="ctr" anchorCtr="0" compatLnSpc="1">
            <a:prstTxWarp prst="textNoShape">
              <a:avLst/>
            </a:prstTxWarp>
            <a:noAutofit/>
          </a:bodyPr>
          <a:lstStyle/>
          <a:p>
            <a:pPr>
              <a:lnSpc>
                <a:spcPct val="90000"/>
              </a:lnSpc>
            </a:pPr>
            <a:r>
              <a:rPr lang="en-US" sz="700" dirty="0" smtClean="0">
                <a:ln>
                  <a:solidFill>
                    <a:schemeClr val="bg1">
                      <a:alpha val="0"/>
                    </a:schemeClr>
                  </a:solidFill>
                </a:ln>
                <a:solidFill>
                  <a:schemeClr val="tx1">
                    <a:lumMod val="75000"/>
                  </a:schemeClr>
                </a:solidFill>
              </a:rPr>
              <a:t>Put in place  supply chain management systems and processes </a:t>
            </a:r>
            <a:r>
              <a:rPr lang="en-US" sz="700" dirty="0">
                <a:ln>
                  <a:solidFill>
                    <a:schemeClr val="bg1">
                      <a:alpha val="0"/>
                    </a:schemeClr>
                  </a:solidFill>
                </a:ln>
                <a:solidFill>
                  <a:schemeClr val="tx1">
                    <a:lumMod val="75000"/>
                  </a:schemeClr>
                </a:solidFill>
              </a:rPr>
              <a:t>to </a:t>
            </a:r>
            <a:r>
              <a:rPr lang="en-US" sz="700" dirty="0" smtClean="0">
                <a:ln>
                  <a:solidFill>
                    <a:schemeClr val="bg1">
                      <a:alpha val="0"/>
                    </a:schemeClr>
                  </a:solidFill>
                </a:ln>
                <a:solidFill>
                  <a:schemeClr val="tx1">
                    <a:lumMod val="75000"/>
                  </a:schemeClr>
                </a:solidFill>
              </a:rPr>
              <a:t>minimize </a:t>
            </a:r>
            <a:r>
              <a:rPr lang="en-US" sz="700" dirty="0">
                <a:ln>
                  <a:solidFill>
                    <a:schemeClr val="bg1">
                      <a:alpha val="0"/>
                    </a:schemeClr>
                  </a:solidFill>
                </a:ln>
                <a:solidFill>
                  <a:schemeClr val="tx1">
                    <a:lumMod val="75000"/>
                  </a:schemeClr>
                </a:solidFill>
              </a:rPr>
              <a:t>inventory storage and carrying costs</a:t>
            </a:r>
          </a:p>
        </p:txBody>
      </p:sp>
      <p:sp>
        <p:nvSpPr>
          <p:cNvPr id="7" name="Rounded Rectangle 6"/>
          <p:cNvSpPr/>
          <p:nvPr/>
        </p:nvSpPr>
        <p:spPr>
          <a:xfrm>
            <a:off x="4966245" y="1154429"/>
            <a:ext cx="2715768" cy="486422"/>
          </a:xfrm>
          <a:prstGeom prst="roundRect">
            <a:avLst>
              <a:gd name="adj" fmla="val 10801"/>
            </a:avLst>
          </a:prstGeom>
          <a:solidFill>
            <a:schemeClr val="accent1">
              <a:lumMod val="20000"/>
              <a:lumOff val="80000"/>
            </a:schemeClr>
          </a:solidFill>
          <a:ln w="3175" cap="flat" cmpd="sng" algn="ctr">
            <a:solidFill>
              <a:schemeClr val="accent1">
                <a:lumMod val="60000"/>
                <a:lumOff val="40000"/>
              </a:schemeClr>
            </a:solidFill>
            <a:prstDash val="solid"/>
            <a:round/>
            <a:headEnd type="none" w="med" len="med"/>
            <a:tailEnd type="none" w="med" len="med"/>
          </a:ln>
          <a:effectLst/>
        </p:spPr>
        <p:txBody>
          <a:bodyPr vert="horz" wrap="square" lIns="960120" tIns="0" rIns="0" bIns="0" numCol="1" rtlCol="0" anchor="ctr" anchorCtr="0" compatLnSpc="1">
            <a:prstTxWarp prst="textNoShape">
              <a:avLst/>
            </a:prstTxWarp>
            <a:noAutofit/>
          </a:bodyPr>
          <a:lstStyle/>
          <a:p>
            <a:pPr>
              <a:lnSpc>
                <a:spcPct val="90000"/>
              </a:lnSpc>
            </a:pPr>
            <a:r>
              <a:rPr lang="en-US" sz="700" dirty="0" smtClean="0">
                <a:ln>
                  <a:solidFill>
                    <a:schemeClr val="bg1">
                      <a:alpha val="0"/>
                    </a:schemeClr>
                  </a:solidFill>
                </a:ln>
                <a:solidFill>
                  <a:schemeClr val="tx1">
                    <a:lumMod val="75000"/>
                  </a:schemeClr>
                </a:solidFill>
              </a:rPr>
              <a:t>Identify </a:t>
            </a:r>
            <a:r>
              <a:rPr lang="en-US" sz="700" dirty="0">
                <a:ln>
                  <a:solidFill>
                    <a:schemeClr val="bg1">
                      <a:alpha val="0"/>
                    </a:schemeClr>
                  </a:solidFill>
                </a:ln>
                <a:solidFill>
                  <a:schemeClr val="tx1">
                    <a:lumMod val="75000"/>
                  </a:schemeClr>
                </a:solidFill>
              </a:rPr>
              <a:t>factors such as fluctuating fuel </a:t>
            </a:r>
            <a:r>
              <a:rPr lang="en-US" sz="700" dirty="0" smtClean="0">
                <a:ln>
                  <a:solidFill>
                    <a:schemeClr val="bg1">
                      <a:alpha val="0"/>
                    </a:schemeClr>
                  </a:solidFill>
                </a:ln>
                <a:solidFill>
                  <a:schemeClr val="tx1">
                    <a:lumMod val="75000"/>
                  </a:schemeClr>
                </a:solidFill>
              </a:rPr>
              <a:t>prices</a:t>
            </a:r>
            <a:r>
              <a:rPr lang="en-US" sz="700" dirty="0">
                <a:ln>
                  <a:solidFill>
                    <a:schemeClr val="bg1">
                      <a:alpha val="0"/>
                    </a:schemeClr>
                  </a:solidFill>
                </a:ln>
                <a:solidFill>
                  <a:schemeClr val="tx1">
                    <a:lumMod val="75000"/>
                  </a:schemeClr>
                </a:solidFill>
              </a:rPr>
              <a:t> </a:t>
            </a:r>
            <a:r>
              <a:rPr lang="en-US" sz="700" dirty="0" smtClean="0">
                <a:ln>
                  <a:solidFill>
                    <a:schemeClr val="bg1">
                      <a:alpha val="0"/>
                    </a:schemeClr>
                  </a:solidFill>
                </a:ln>
                <a:solidFill>
                  <a:schemeClr val="tx1">
                    <a:lumMod val="75000"/>
                  </a:schemeClr>
                </a:solidFill>
              </a:rPr>
              <a:t>and general </a:t>
            </a:r>
            <a:r>
              <a:rPr lang="en-US" sz="700" dirty="0">
                <a:ln>
                  <a:solidFill>
                    <a:schemeClr val="bg1">
                      <a:alpha val="0"/>
                    </a:schemeClr>
                  </a:solidFill>
                </a:ln>
                <a:solidFill>
                  <a:schemeClr val="tx1">
                    <a:lumMod val="75000"/>
                  </a:schemeClr>
                </a:solidFill>
              </a:rPr>
              <a:t>economic conditions that have an impact on </a:t>
            </a:r>
            <a:r>
              <a:rPr lang="en-US" sz="700" dirty="0" smtClean="0">
                <a:ln>
                  <a:solidFill>
                    <a:schemeClr val="bg1">
                      <a:alpha val="0"/>
                    </a:schemeClr>
                  </a:solidFill>
                </a:ln>
                <a:solidFill>
                  <a:schemeClr val="tx1">
                    <a:lumMod val="75000"/>
                  </a:schemeClr>
                </a:solidFill>
              </a:rPr>
              <a:t>sales and manufacturing.</a:t>
            </a:r>
            <a:endParaRPr lang="en-US" sz="700" dirty="0">
              <a:ln>
                <a:solidFill>
                  <a:schemeClr val="bg1">
                    <a:alpha val="0"/>
                  </a:schemeClr>
                </a:solidFill>
              </a:ln>
              <a:solidFill>
                <a:schemeClr val="tx1">
                  <a:lumMod val="75000"/>
                </a:schemeClr>
              </a:solidFill>
            </a:endParaRPr>
          </a:p>
        </p:txBody>
      </p:sp>
      <p:sp>
        <p:nvSpPr>
          <p:cNvPr id="8" name="Rounded Rectangle 7"/>
          <p:cNvSpPr/>
          <p:nvPr/>
        </p:nvSpPr>
        <p:spPr>
          <a:xfrm>
            <a:off x="4966245" y="5241828"/>
            <a:ext cx="2715768" cy="484632"/>
          </a:xfrm>
          <a:prstGeom prst="roundRect">
            <a:avLst>
              <a:gd name="adj" fmla="val 9759"/>
            </a:avLst>
          </a:prstGeom>
          <a:solidFill>
            <a:schemeClr val="accent4">
              <a:lumMod val="20000"/>
              <a:lumOff val="80000"/>
            </a:schemeClr>
          </a:solidFill>
          <a:ln w="3175" cap="flat" cmpd="sng" algn="ctr">
            <a:solidFill>
              <a:schemeClr val="accent4">
                <a:lumMod val="60000"/>
                <a:lumOff val="40000"/>
              </a:schemeClr>
            </a:solidFill>
            <a:prstDash val="solid"/>
            <a:round/>
            <a:headEnd type="none" w="med" len="med"/>
            <a:tailEnd type="none" w="med" len="med"/>
          </a:ln>
          <a:effectLst/>
        </p:spPr>
        <p:txBody>
          <a:bodyPr vert="horz" wrap="square" lIns="960120" tIns="0" rIns="0" bIns="0" numCol="1" rtlCol="0" anchor="ctr" anchorCtr="0" compatLnSpc="1">
            <a:prstTxWarp prst="textNoShape">
              <a:avLst/>
            </a:prstTxWarp>
            <a:noAutofit/>
          </a:bodyPr>
          <a:lstStyle/>
          <a:p>
            <a:pPr>
              <a:lnSpc>
                <a:spcPct val="90000"/>
              </a:lnSpc>
            </a:pPr>
            <a:r>
              <a:rPr lang="en-GB" sz="700" dirty="0">
                <a:ln>
                  <a:solidFill>
                    <a:schemeClr val="bg1">
                      <a:alpha val="0"/>
                    </a:schemeClr>
                  </a:solidFill>
                </a:ln>
                <a:solidFill>
                  <a:schemeClr val="tx1">
                    <a:lumMod val="75000"/>
                  </a:schemeClr>
                </a:solidFill>
              </a:rPr>
              <a:t>Gen Y tends to see a car as a "personal technology </a:t>
            </a:r>
            <a:r>
              <a:rPr lang="en-GB" sz="700" dirty="0" smtClean="0">
                <a:ln>
                  <a:solidFill>
                    <a:schemeClr val="bg1">
                      <a:alpha val="0"/>
                    </a:schemeClr>
                  </a:solidFill>
                </a:ln>
                <a:solidFill>
                  <a:schemeClr val="tx1">
                    <a:lumMod val="75000"/>
                  </a:schemeClr>
                </a:solidFill>
              </a:rPr>
              <a:t>cocoon.“  Significant pressure for manufactures to deliver a tailored  in-cabin experience.</a:t>
            </a:r>
            <a:endParaRPr lang="en-US" sz="700" dirty="0">
              <a:ln>
                <a:solidFill>
                  <a:schemeClr val="bg1">
                    <a:alpha val="0"/>
                  </a:schemeClr>
                </a:solidFill>
              </a:ln>
              <a:solidFill>
                <a:schemeClr val="tx1">
                  <a:lumMod val="75000"/>
                </a:schemeClr>
              </a:solidFill>
            </a:endParaRPr>
          </a:p>
        </p:txBody>
      </p:sp>
      <p:sp>
        <p:nvSpPr>
          <p:cNvPr id="9" name="Rounded Rectangle 8"/>
          <p:cNvSpPr/>
          <p:nvPr/>
        </p:nvSpPr>
        <p:spPr>
          <a:xfrm>
            <a:off x="4966245" y="1680412"/>
            <a:ext cx="2715768" cy="393192"/>
          </a:xfrm>
          <a:prstGeom prst="roundRect">
            <a:avLst>
              <a:gd name="adj" fmla="val 8718"/>
            </a:avLst>
          </a:prstGeom>
          <a:solidFill>
            <a:schemeClr val="accent1">
              <a:lumMod val="20000"/>
              <a:lumOff val="80000"/>
            </a:schemeClr>
          </a:solidFill>
          <a:ln w="3175" cap="flat" cmpd="sng" algn="ctr">
            <a:solidFill>
              <a:schemeClr val="accent1">
                <a:lumMod val="60000"/>
                <a:lumOff val="40000"/>
              </a:schemeClr>
            </a:solidFill>
            <a:prstDash val="solid"/>
            <a:round/>
            <a:headEnd type="none" w="med" len="med"/>
            <a:tailEnd type="none" w="med" len="med"/>
          </a:ln>
          <a:effectLst/>
        </p:spPr>
        <p:txBody>
          <a:bodyPr vert="horz" wrap="square" lIns="960120" tIns="0" rIns="0" bIns="0" numCol="1" rtlCol="0" anchor="ctr" anchorCtr="0" compatLnSpc="1">
            <a:prstTxWarp prst="textNoShape">
              <a:avLst/>
            </a:prstTxWarp>
            <a:noAutofit/>
          </a:bodyPr>
          <a:lstStyle/>
          <a:p>
            <a:pPr>
              <a:lnSpc>
                <a:spcPct val="90000"/>
              </a:lnSpc>
            </a:pPr>
            <a:r>
              <a:rPr lang="en-US" sz="700" dirty="0" smtClean="0">
                <a:ln>
                  <a:solidFill>
                    <a:schemeClr val="bg1">
                      <a:alpha val="0"/>
                    </a:schemeClr>
                  </a:solidFill>
                </a:ln>
                <a:solidFill>
                  <a:schemeClr val="tx1">
                    <a:lumMod val="75000"/>
                  </a:schemeClr>
                </a:solidFill>
              </a:rPr>
              <a:t>Establish and expand operations in new markets to maintain revenue growth.</a:t>
            </a:r>
            <a:endParaRPr lang="en-US" sz="700" dirty="0">
              <a:ln>
                <a:solidFill>
                  <a:schemeClr val="bg1">
                    <a:alpha val="0"/>
                  </a:schemeClr>
                </a:solidFill>
              </a:ln>
              <a:solidFill>
                <a:schemeClr val="tx1">
                  <a:lumMod val="75000"/>
                </a:schemeClr>
              </a:solidFill>
            </a:endParaRPr>
          </a:p>
        </p:txBody>
      </p:sp>
      <p:sp>
        <p:nvSpPr>
          <p:cNvPr id="10" name="Rounded Rectangle 9"/>
          <p:cNvSpPr/>
          <p:nvPr/>
        </p:nvSpPr>
        <p:spPr>
          <a:xfrm>
            <a:off x="4966245" y="2609926"/>
            <a:ext cx="2715768" cy="338328"/>
          </a:xfrm>
          <a:prstGeom prst="roundRect">
            <a:avLst>
              <a:gd name="adj" fmla="val 8718"/>
            </a:avLst>
          </a:prstGeom>
          <a:solidFill>
            <a:schemeClr val="accent1">
              <a:lumMod val="20000"/>
              <a:lumOff val="80000"/>
            </a:schemeClr>
          </a:solidFill>
          <a:ln w="3175" cap="flat" cmpd="sng" algn="ctr">
            <a:solidFill>
              <a:schemeClr val="accent1">
                <a:lumMod val="60000"/>
                <a:lumOff val="40000"/>
              </a:schemeClr>
            </a:solidFill>
            <a:prstDash val="solid"/>
            <a:round/>
            <a:headEnd type="none" w="med" len="med"/>
            <a:tailEnd type="none" w="med" len="med"/>
          </a:ln>
          <a:effectLst/>
        </p:spPr>
        <p:txBody>
          <a:bodyPr vert="horz" wrap="square" lIns="960120" tIns="0" rIns="0" bIns="0" numCol="1" rtlCol="0" anchor="ctr" anchorCtr="0" compatLnSpc="1">
            <a:prstTxWarp prst="textNoShape">
              <a:avLst/>
            </a:prstTxWarp>
            <a:noAutofit/>
          </a:bodyPr>
          <a:lstStyle/>
          <a:p>
            <a:pPr>
              <a:lnSpc>
                <a:spcPct val="90000"/>
              </a:lnSpc>
            </a:pPr>
            <a:r>
              <a:rPr lang="en-US" sz="700" dirty="0">
                <a:ln>
                  <a:solidFill>
                    <a:schemeClr val="bg1">
                      <a:alpha val="0"/>
                    </a:schemeClr>
                  </a:solidFill>
                </a:ln>
                <a:solidFill>
                  <a:schemeClr val="tx1">
                    <a:lumMod val="75000"/>
                  </a:schemeClr>
                </a:solidFill>
              </a:rPr>
              <a:t>Integrate operations to gain economies of scale and </a:t>
            </a:r>
            <a:r>
              <a:rPr lang="en-US" sz="700" dirty="0" smtClean="0">
                <a:ln>
                  <a:solidFill>
                    <a:schemeClr val="bg1">
                      <a:alpha val="0"/>
                    </a:schemeClr>
                  </a:solidFill>
                </a:ln>
                <a:solidFill>
                  <a:schemeClr val="tx1">
                    <a:lumMod val="75000"/>
                  </a:schemeClr>
                </a:solidFill>
              </a:rPr>
              <a:t>realize </a:t>
            </a:r>
            <a:r>
              <a:rPr lang="en-US" sz="700" dirty="0">
                <a:ln>
                  <a:solidFill>
                    <a:schemeClr val="bg1">
                      <a:alpha val="0"/>
                    </a:schemeClr>
                  </a:solidFill>
                </a:ln>
                <a:solidFill>
                  <a:schemeClr val="tx1">
                    <a:lumMod val="75000"/>
                  </a:schemeClr>
                </a:solidFill>
              </a:rPr>
              <a:t>benefits of operational </a:t>
            </a:r>
            <a:r>
              <a:rPr lang="en-US" sz="700" dirty="0" smtClean="0">
                <a:ln>
                  <a:solidFill>
                    <a:schemeClr val="bg1">
                      <a:alpha val="0"/>
                    </a:schemeClr>
                  </a:solidFill>
                </a:ln>
                <a:solidFill>
                  <a:schemeClr val="tx1">
                    <a:lumMod val="75000"/>
                  </a:schemeClr>
                </a:solidFill>
              </a:rPr>
              <a:t>synergy.</a:t>
            </a:r>
            <a:endParaRPr lang="en-US" sz="700" dirty="0">
              <a:ln>
                <a:solidFill>
                  <a:schemeClr val="bg1">
                    <a:alpha val="0"/>
                  </a:schemeClr>
                </a:solidFill>
              </a:ln>
              <a:solidFill>
                <a:schemeClr val="tx1">
                  <a:lumMod val="75000"/>
                </a:schemeClr>
              </a:solidFill>
            </a:endParaRPr>
          </a:p>
        </p:txBody>
      </p:sp>
      <p:sp>
        <p:nvSpPr>
          <p:cNvPr id="11" name="Round Same Side Corner Rectangle 10"/>
          <p:cNvSpPr/>
          <p:nvPr/>
        </p:nvSpPr>
        <p:spPr>
          <a:xfrm rot="16200000">
            <a:off x="5180234" y="940441"/>
            <a:ext cx="486422" cy="914400"/>
          </a:xfrm>
          <a:prstGeom prst="round2SameRect">
            <a:avLst>
              <a:gd name="adj1" fmla="val 9739"/>
              <a:gd name="adj2" fmla="val 0"/>
            </a:avLst>
          </a:prstGeom>
          <a:gradFill flip="none" rotWithShape="1">
            <a:gsLst>
              <a:gs pos="80000">
                <a:schemeClr val="accent1"/>
              </a:gs>
              <a:gs pos="0">
                <a:schemeClr val="accent1"/>
              </a:gs>
              <a:gs pos="100000">
                <a:schemeClr val="accent1">
                  <a:lumMod val="40000"/>
                  <a:lumOff val="60000"/>
                </a:schemeClr>
              </a:gs>
            </a:gsLst>
            <a:lin ang="0" scaled="1"/>
            <a:tileRect/>
          </a:gradFill>
          <a:ln w="3175" cap="flat" cmpd="sng" algn="ctr">
            <a:solidFill>
              <a:schemeClr val="accent1">
                <a:lumMod val="40000"/>
                <a:lumOff val="60000"/>
              </a:schemeClr>
            </a:solidFill>
            <a:prstDash val="solid"/>
            <a:round/>
            <a:headEnd type="none" w="med" len="med"/>
            <a:tailEnd type="none" w="med" len="med"/>
          </a:ln>
          <a:effectLst/>
        </p:spPr>
        <p:txBody>
          <a:bodyPr vert="vert" wrap="square" lIns="18288" tIns="18288" rIns="18288" bIns="18288" numCol="1" rtlCol="0" anchor="ctr" anchorCtr="0" compatLnSpc="1">
            <a:prstTxWarp prst="textNoShape">
              <a:avLst/>
            </a:prstTxWarp>
            <a:noAutofit/>
          </a:bodyPr>
          <a:lstStyle/>
          <a:p>
            <a:pPr marL="0" lvl="1" algn="ctr"/>
            <a:r>
              <a:rPr lang="en-US" sz="700" b="1" dirty="0" smtClean="0">
                <a:ln>
                  <a:solidFill>
                    <a:schemeClr val="bg1">
                      <a:alpha val="0"/>
                    </a:schemeClr>
                  </a:solidFill>
                </a:ln>
                <a:solidFill>
                  <a:schemeClr val="bg1"/>
                </a:solidFill>
                <a:effectLst>
                  <a:outerShdw blurRad="38100" dist="38100" dir="2700000" algn="tl">
                    <a:srgbClr val="000000">
                      <a:alpha val="43137"/>
                    </a:srgbClr>
                  </a:outerShdw>
                </a:effectLst>
              </a:rPr>
              <a:t>Anticipating consumer demand</a:t>
            </a:r>
            <a:endParaRPr lang="en-US" sz="700" b="1" dirty="0">
              <a:ln>
                <a:solidFill>
                  <a:schemeClr val="bg1">
                    <a:alpha val="0"/>
                  </a:schemeClr>
                </a:solidFill>
              </a:ln>
              <a:solidFill>
                <a:schemeClr val="bg1"/>
              </a:solidFill>
              <a:effectLst>
                <a:outerShdw blurRad="38100" dist="38100" dir="2700000" algn="tl">
                  <a:srgbClr val="000000">
                    <a:alpha val="43137"/>
                  </a:srgbClr>
                </a:outerShdw>
              </a:effectLst>
            </a:endParaRPr>
          </a:p>
        </p:txBody>
      </p:sp>
      <p:sp>
        <p:nvSpPr>
          <p:cNvPr id="12" name="Round Same Side Corner Rectangle 11"/>
          <p:cNvSpPr/>
          <p:nvPr/>
        </p:nvSpPr>
        <p:spPr>
          <a:xfrm rot="16200000">
            <a:off x="5182748" y="5027624"/>
            <a:ext cx="481394" cy="914400"/>
          </a:xfrm>
          <a:prstGeom prst="round2SameRect">
            <a:avLst>
              <a:gd name="adj1" fmla="val 6250"/>
              <a:gd name="adj2" fmla="val 0"/>
            </a:avLst>
          </a:prstGeom>
          <a:gradFill flip="none" rotWithShape="1">
            <a:gsLst>
              <a:gs pos="80000">
                <a:schemeClr val="accent4"/>
              </a:gs>
              <a:gs pos="0">
                <a:schemeClr val="accent4"/>
              </a:gs>
              <a:gs pos="100000">
                <a:schemeClr val="accent4">
                  <a:lumMod val="40000"/>
                  <a:lumOff val="60000"/>
                </a:schemeClr>
              </a:gs>
            </a:gsLst>
            <a:lin ang="0" scaled="1"/>
            <a:tileRect/>
          </a:gradFill>
          <a:ln w="3175" cap="flat" cmpd="sng" algn="ctr">
            <a:solidFill>
              <a:schemeClr val="accent4">
                <a:lumMod val="60000"/>
                <a:lumOff val="40000"/>
              </a:schemeClr>
            </a:solidFill>
            <a:prstDash val="solid"/>
            <a:round/>
            <a:headEnd type="none" w="med" len="med"/>
            <a:tailEnd type="none" w="med" len="med"/>
          </a:ln>
          <a:effectLst/>
        </p:spPr>
        <p:txBody>
          <a:bodyPr vert="vert" wrap="square" lIns="18288" tIns="18288" rIns="18288" bIns="18288" numCol="1" rtlCol="0" anchor="ctr" anchorCtr="0" compatLnSpc="1">
            <a:prstTxWarp prst="textNoShape">
              <a:avLst/>
            </a:prstTxWarp>
            <a:noAutofit/>
          </a:bodyPr>
          <a:lstStyle/>
          <a:p>
            <a:pPr marL="0" lvl="1" algn="ctr"/>
            <a:r>
              <a:rPr lang="en-US" altLang="zh-CN" sz="700" b="1" dirty="0" smtClean="0">
                <a:ln>
                  <a:solidFill>
                    <a:srgbClr val="FFFFFF">
                      <a:alpha val="0"/>
                    </a:srgbClr>
                  </a:solidFill>
                </a:ln>
                <a:solidFill>
                  <a:schemeClr val="bg1"/>
                </a:solidFill>
                <a:effectLst>
                  <a:outerShdw blurRad="38100" dist="38100" dir="2700000" algn="tl">
                    <a:srgbClr val="000000">
                      <a:alpha val="43137"/>
                    </a:srgbClr>
                  </a:outerShdw>
                </a:effectLst>
              </a:rPr>
              <a:t>Consumer-driven and tailored electronics deployment</a:t>
            </a:r>
            <a:endParaRPr lang="en-US" altLang="zh-CN" sz="700" b="1" dirty="0">
              <a:ln>
                <a:solidFill>
                  <a:srgbClr val="FFFFFF">
                    <a:alpha val="0"/>
                  </a:srgbClr>
                </a:solidFill>
              </a:ln>
              <a:solidFill>
                <a:schemeClr val="bg1"/>
              </a:solidFill>
              <a:effectLst>
                <a:outerShdw blurRad="38100" dist="38100" dir="2700000" algn="tl">
                  <a:srgbClr val="000000">
                    <a:alpha val="43137"/>
                  </a:srgbClr>
                </a:outerShdw>
              </a:effectLst>
            </a:endParaRPr>
          </a:p>
        </p:txBody>
      </p:sp>
      <p:sp>
        <p:nvSpPr>
          <p:cNvPr id="13" name="Round Same Side Corner Rectangle 12"/>
          <p:cNvSpPr/>
          <p:nvPr/>
        </p:nvSpPr>
        <p:spPr>
          <a:xfrm rot="16200000">
            <a:off x="5226849" y="1420749"/>
            <a:ext cx="393192" cy="914400"/>
          </a:xfrm>
          <a:prstGeom prst="round2SameRect">
            <a:avLst>
              <a:gd name="adj1" fmla="val 7292"/>
              <a:gd name="adj2" fmla="val 0"/>
            </a:avLst>
          </a:prstGeom>
          <a:gradFill flip="none" rotWithShape="1">
            <a:gsLst>
              <a:gs pos="80000">
                <a:schemeClr val="accent1"/>
              </a:gs>
              <a:gs pos="0">
                <a:schemeClr val="accent1"/>
              </a:gs>
              <a:gs pos="100000">
                <a:schemeClr val="accent1">
                  <a:lumMod val="40000"/>
                  <a:lumOff val="60000"/>
                </a:schemeClr>
              </a:gs>
            </a:gsLst>
            <a:lin ang="0" scaled="1"/>
            <a:tileRect/>
          </a:gradFill>
          <a:ln w="3175" cap="flat" cmpd="sng" algn="ctr">
            <a:solidFill>
              <a:schemeClr val="accent1">
                <a:lumMod val="40000"/>
                <a:lumOff val="60000"/>
              </a:schemeClr>
            </a:solidFill>
            <a:prstDash val="solid"/>
            <a:round/>
            <a:headEnd type="none" w="med" len="med"/>
            <a:tailEnd type="none" w="med" len="med"/>
          </a:ln>
          <a:effectLst/>
        </p:spPr>
        <p:txBody>
          <a:bodyPr vert="vert" wrap="square" lIns="18288" tIns="18288" rIns="18288" bIns="18288" numCol="1" rtlCol="0" anchor="ctr" anchorCtr="0" compatLnSpc="1">
            <a:prstTxWarp prst="textNoShape">
              <a:avLst/>
            </a:prstTxWarp>
            <a:noAutofit/>
          </a:bodyPr>
          <a:lstStyle/>
          <a:p>
            <a:pPr algn="ctr" fontAlgn="base">
              <a:buClr>
                <a:srgbClr val="FFFF99"/>
              </a:buClr>
              <a:buSzPct val="90000"/>
            </a:pPr>
            <a:r>
              <a:rPr lang="en-US" sz="700" b="1" dirty="0" smtClean="0">
                <a:ln>
                  <a:solidFill>
                    <a:srgbClr val="FFFFFF">
                      <a:alpha val="0"/>
                    </a:srgbClr>
                  </a:solidFill>
                </a:ln>
                <a:solidFill>
                  <a:srgbClr val="FFFFFF"/>
                </a:solidFill>
                <a:effectLst>
                  <a:outerShdw blurRad="38100" dist="38100" dir="2700000" algn="tl">
                    <a:srgbClr val="000000">
                      <a:alpha val="43137"/>
                    </a:srgbClr>
                  </a:outerShdw>
                </a:effectLst>
              </a:rPr>
              <a:t>Expansion into new markets</a:t>
            </a:r>
            <a:endParaRPr lang="en-US" sz="700" b="1" dirty="0">
              <a:ln>
                <a:solidFill>
                  <a:srgbClr val="FFFFFF">
                    <a:alpha val="0"/>
                  </a:srgbClr>
                </a:solidFill>
              </a:ln>
              <a:solidFill>
                <a:srgbClr val="FFFFFF"/>
              </a:solidFill>
              <a:effectLst>
                <a:outerShdw blurRad="38100" dist="38100" dir="2700000" algn="tl">
                  <a:srgbClr val="000000">
                    <a:alpha val="43137"/>
                  </a:srgbClr>
                </a:outerShdw>
              </a:effectLst>
            </a:endParaRPr>
          </a:p>
        </p:txBody>
      </p:sp>
      <p:sp>
        <p:nvSpPr>
          <p:cNvPr id="14" name="Round Same Side Corner Rectangle 13"/>
          <p:cNvSpPr/>
          <p:nvPr/>
        </p:nvSpPr>
        <p:spPr>
          <a:xfrm rot="16200000">
            <a:off x="5254281" y="2324711"/>
            <a:ext cx="338328" cy="914400"/>
          </a:xfrm>
          <a:prstGeom prst="round2SameRect">
            <a:avLst>
              <a:gd name="adj1" fmla="val 7292"/>
              <a:gd name="adj2" fmla="val 0"/>
            </a:avLst>
          </a:prstGeom>
          <a:gradFill flip="none" rotWithShape="1">
            <a:gsLst>
              <a:gs pos="80000">
                <a:schemeClr val="accent1"/>
              </a:gs>
              <a:gs pos="0">
                <a:schemeClr val="accent1"/>
              </a:gs>
              <a:gs pos="100000">
                <a:schemeClr val="accent1">
                  <a:lumMod val="40000"/>
                  <a:lumOff val="60000"/>
                </a:schemeClr>
              </a:gs>
            </a:gsLst>
            <a:lin ang="0" scaled="1"/>
            <a:tileRect/>
          </a:gradFill>
          <a:ln w="3175" cap="flat" cmpd="sng" algn="ctr">
            <a:solidFill>
              <a:schemeClr val="accent1">
                <a:lumMod val="40000"/>
                <a:lumOff val="60000"/>
              </a:schemeClr>
            </a:solidFill>
            <a:prstDash val="solid"/>
            <a:round/>
            <a:headEnd type="none" w="med" len="med"/>
            <a:tailEnd type="none" w="med" len="med"/>
          </a:ln>
          <a:effectLst/>
        </p:spPr>
        <p:txBody>
          <a:bodyPr vert="vert" wrap="square" lIns="18288" tIns="18288" rIns="18288" bIns="18288" numCol="1" rtlCol="0" anchor="ctr" anchorCtr="0" compatLnSpc="1">
            <a:prstTxWarp prst="textNoShape">
              <a:avLst/>
            </a:prstTxWarp>
            <a:noAutofit/>
          </a:bodyPr>
          <a:lstStyle/>
          <a:p>
            <a:pPr marL="0" lvl="1" algn="ctr"/>
            <a:r>
              <a:rPr lang="en-US" altLang="zh-CN" sz="700" b="1" dirty="0" smtClean="0">
                <a:ln>
                  <a:solidFill>
                    <a:schemeClr val="bg1">
                      <a:alpha val="0"/>
                    </a:schemeClr>
                  </a:solidFill>
                </a:ln>
                <a:solidFill>
                  <a:schemeClr val="bg1"/>
                </a:solidFill>
                <a:effectLst>
                  <a:outerShdw blurRad="38100" dist="38100" dir="2700000" algn="tl">
                    <a:srgbClr val="000000">
                      <a:alpha val="43137"/>
                    </a:srgbClr>
                  </a:outerShdw>
                </a:effectLst>
              </a:rPr>
              <a:t>Consolidate operations</a:t>
            </a:r>
            <a:endParaRPr lang="en-US" altLang="zh-CN" sz="700" b="1" dirty="0">
              <a:ln>
                <a:solidFill>
                  <a:schemeClr val="bg1">
                    <a:alpha val="0"/>
                  </a:schemeClr>
                </a:solidFill>
              </a:ln>
              <a:solidFill>
                <a:schemeClr val="bg1"/>
              </a:solidFill>
              <a:effectLst>
                <a:outerShdw blurRad="38100" dist="38100" dir="2700000" algn="tl">
                  <a:srgbClr val="000000">
                    <a:alpha val="43137"/>
                  </a:srgbClr>
                </a:outerShdw>
              </a:effectLst>
            </a:endParaRPr>
          </a:p>
        </p:txBody>
      </p:sp>
      <p:sp>
        <p:nvSpPr>
          <p:cNvPr id="32" name="Rounded Rectangle 31"/>
          <p:cNvSpPr/>
          <p:nvPr/>
        </p:nvSpPr>
        <p:spPr>
          <a:xfrm>
            <a:off x="4966245" y="3865546"/>
            <a:ext cx="2715768" cy="486422"/>
          </a:xfrm>
          <a:prstGeom prst="roundRect">
            <a:avLst>
              <a:gd name="adj" fmla="val 10801"/>
            </a:avLst>
          </a:prstGeom>
          <a:solidFill>
            <a:schemeClr val="accent4">
              <a:lumMod val="20000"/>
              <a:lumOff val="80000"/>
            </a:schemeClr>
          </a:solidFill>
          <a:ln w="3175" cap="flat" cmpd="sng" algn="ctr">
            <a:solidFill>
              <a:schemeClr val="accent4">
                <a:lumMod val="60000"/>
                <a:lumOff val="40000"/>
              </a:schemeClr>
            </a:solidFill>
            <a:prstDash val="solid"/>
            <a:round/>
            <a:headEnd type="none" w="med" len="med"/>
            <a:tailEnd type="none" w="med" len="med"/>
          </a:ln>
          <a:effectLst/>
        </p:spPr>
        <p:txBody>
          <a:bodyPr vert="horz" wrap="square" lIns="960120" tIns="0" rIns="0" bIns="0" numCol="1" rtlCol="0" anchor="ctr" anchorCtr="0" compatLnSpc="1">
            <a:prstTxWarp prst="textNoShape">
              <a:avLst/>
            </a:prstTxWarp>
            <a:noAutofit/>
          </a:bodyPr>
          <a:lstStyle/>
          <a:p>
            <a:pPr>
              <a:lnSpc>
                <a:spcPct val="90000"/>
              </a:lnSpc>
            </a:pPr>
            <a:r>
              <a:rPr lang="en-US" sz="700" dirty="0">
                <a:ln>
                  <a:solidFill>
                    <a:schemeClr val="bg1">
                      <a:alpha val="0"/>
                    </a:schemeClr>
                  </a:solidFill>
                </a:ln>
                <a:solidFill>
                  <a:schemeClr val="tx1">
                    <a:lumMod val="75000"/>
                  </a:schemeClr>
                </a:solidFill>
              </a:rPr>
              <a:t>Reduce </a:t>
            </a:r>
            <a:r>
              <a:rPr lang="en-US" sz="700" dirty="0" smtClean="0">
                <a:ln>
                  <a:solidFill>
                    <a:schemeClr val="bg1">
                      <a:alpha val="0"/>
                    </a:schemeClr>
                  </a:solidFill>
                </a:ln>
                <a:solidFill>
                  <a:schemeClr val="tx1">
                    <a:lumMod val="75000"/>
                  </a:schemeClr>
                </a:solidFill>
              </a:rPr>
              <a:t>time-to-market </a:t>
            </a:r>
            <a:r>
              <a:rPr lang="en-US" sz="700" dirty="0">
                <a:ln>
                  <a:solidFill>
                    <a:schemeClr val="bg1">
                      <a:alpha val="0"/>
                    </a:schemeClr>
                  </a:solidFill>
                </a:ln>
                <a:solidFill>
                  <a:schemeClr val="tx1">
                    <a:lumMod val="75000"/>
                  </a:schemeClr>
                </a:solidFill>
              </a:rPr>
              <a:t>for new products </a:t>
            </a:r>
            <a:r>
              <a:rPr lang="en-US" sz="700" dirty="0" smtClean="0">
                <a:ln>
                  <a:solidFill>
                    <a:schemeClr val="bg1">
                      <a:alpha val="0"/>
                    </a:schemeClr>
                  </a:solidFill>
                </a:ln>
                <a:solidFill>
                  <a:schemeClr val="tx1">
                    <a:lumMod val="75000"/>
                  </a:schemeClr>
                </a:solidFill>
              </a:rPr>
              <a:t>by exchanging information among </a:t>
            </a:r>
            <a:r>
              <a:rPr lang="en-US" sz="700" dirty="0">
                <a:ln>
                  <a:solidFill>
                    <a:schemeClr val="bg1">
                      <a:alpha val="0"/>
                    </a:schemeClr>
                  </a:solidFill>
                </a:ln>
                <a:solidFill>
                  <a:schemeClr val="tx1">
                    <a:lumMod val="75000"/>
                  </a:schemeClr>
                </a:solidFill>
              </a:rPr>
              <a:t>design, manufacturing, safety, </a:t>
            </a:r>
            <a:r>
              <a:rPr lang="en-US" sz="700" dirty="0" smtClean="0">
                <a:ln>
                  <a:solidFill>
                    <a:schemeClr val="bg1">
                      <a:alpha val="0"/>
                    </a:schemeClr>
                  </a:solidFill>
                </a:ln>
                <a:solidFill>
                  <a:schemeClr val="tx1">
                    <a:lumMod val="75000"/>
                  </a:schemeClr>
                </a:solidFill>
              </a:rPr>
              <a:t>and marketing </a:t>
            </a:r>
            <a:r>
              <a:rPr lang="en-US" sz="700" dirty="0">
                <a:ln>
                  <a:solidFill>
                    <a:schemeClr val="bg1">
                      <a:alpha val="0"/>
                    </a:schemeClr>
                  </a:solidFill>
                </a:ln>
                <a:solidFill>
                  <a:schemeClr val="tx1">
                    <a:lumMod val="75000"/>
                  </a:schemeClr>
                </a:solidFill>
              </a:rPr>
              <a:t>groups.</a:t>
            </a:r>
          </a:p>
        </p:txBody>
      </p:sp>
      <p:sp>
        <p:nvSpPr>
          <p:cNvPr id="33" name="Round Same Side Corner Rectangle 32"/>
          <p:cNvSpPr/>
          <p:nvPr/>
        </p:nvSpPr>
        <p:spPr>
          <a:xfrm rot="16200000">
            <a:off x="5180234" y="3654117"/>
            <a:ext cx="486422" cy="914400"/>
          </a:xfrm>
          <a:prstGeom prst="round2SameRect">
            <a:avLst>
              <a:gd name="adj1" fmla="val 6250"/>
              <a:gd name="adj2" fmla="val 0"/>
            </a:avLst>
          </a:prstGeom>
          <a:gradFill flip="none" rotWithShape="1">
            <a:gsLst>
              <a:gs pos="80000">
                <a:schemeClr val="accent4"/>
              </a:gs>
              <a:gs pos="0">
                <a:schemeClr val="accent4"/>
              </a:gs>
              <a:gs pos="100000">
                <a:schemeClr val="accent4">
                  <a:lumMod val="40000"/>
                  <a:lumOff val="60000"/>
                </a:schemeClr>
              </a:gs>
            </a:gsLst>
            <a:lin ang="0" scaled="1"/>
            <a:tileRect/>
          </a:gradFill>
          <a:ln w="3175" cap="flat" cmpd="sng" algn="ctr">
            <a:solidFill>
              <a:schemeClr val="accent4">
                <a:lumMod val="60000"/>
                <a:lumOff val="40000"/>
              </a:schemeClr>
            </a:solidFill>
            <a:prstDash val="solid"/>
            <a:round/>
            <a:headEnd type="none" w="med" len="med"/>
            <a:tailEnd type="none" w="med" len="med"/>
          </a:ln>
          <a:effectLst/>
        </p:spPr>
        <p:txBody>
          <a:bodyPr vert="vert" wrap="square" lIns="18288" tIns="18288" rIns="18288" bIns="18288" numCol="1" rtlCol="0" anchor="ctr" anchorCtr="0" compatLnSpc="1">
            <a:prstTxWarp prst="textNoShape">
              <a:avLst/>
            </a:prstTxWarp>
            <a:noAutofit/>
          </a:bodyPr>
          <a:lstStyle/>
          <a:p>
            <a:pPr marL="0" lvl="1" algn="ctr"/>
            <a:r>
              <a:rPr lang="en-US" altLang="zh-CN" sz="700" b="1" dirty="0" smtClean="0">
                <a:ln>
                  <a:solidFill>
                    <a:srgbClr val="FFFFFF">
                      <a:alpha val="0"/>
                    </a:srgbClr>
                  </a:solidFill>
                </a:ln>
                <a:solidFill>
                  <a:schemeClr val="bg1"/>
                </a:solidFill>
                <a:effectLst>
                  <a:outerShdw blurRad="38100" dist="38100" dir="2700000" algn="tl">
                    <a:srgbClr val="000000">
                      <a:alpha val="43137"/>
                    </a:srgbClr>
                  </a:outerShdw>
                </a:effectLst>
              </a:rPr>
              <a:t>Integrated product development</a:t>
            </a:r>
            <a:endParaRPr lang="en-US" altLang="zh-CN" sz="700" b="1" dirty="0">
              <a:ln>
                <a:solidFill>
                  <a:srgbClr val="FFFFFF">
                    <a:alpha val="0"/>
                  </a:srgbClr>
                </a:solidFill>
              </a:ln>
              <a:solidFill>
                <a:schemeClr val="bg1"/>
              </a:solidFill>
              <a:effectLst>
                <a:outerShdw blurRad="38100" dist="38100" dir="2700000" algn="tl">
                  <a:srgbClr val="000000">
                    <a:alpha val="43137"/>
                  </a:srgbClr>
                </a:outerShdw>
              </a:effectLst>
            </a:endParaRPr>
          </a:p>
        </p:txBody>
      </p:sp>
      <p:sp>
        <p:nvSpPr>
          <p:cNvPr id="34" name="Rounded Rectangle 33"/>
          <p:cNvSpPr/>
          <p:nvPr/>
        </p:nvSpPr>
        <p:spPr>
          <a:xfrm>
            <a:off x="4966245" y="4391529"/>
            <a:ext cx="2715768" cy="405417"/>
          </a:xfrm>
          <a:prstGeom prst="roundRect">
            <a:avLst>
              <a:gd name="adj" fmla="val 10801"/>
            </a:avLst>
          </a:prstGeom>
          <a:solidFill>
            <a:schemeClr val="accent4">
              <a:lumMod val="20000"/>
              <a:lumOff val="80000"/>
            </a:schemeClr>
          </a:solidFill>
          <a:ln w="3175" cap="flat" cmpd="sng" algn="ctr">
            <a:solidFill>
              <a:schemeClr val="accent4">
                <a:lumMod val="60000"/>
                <a:lumOff val="40000"/>
              </a:schemeClr>
            </a:solidFill>
            <a:prstDash val="solid"/>
            <a:round/>
            <a:headEnd type="none" w="med" len="med"/>
            <a:tailEnd type="none" w="med" len="med"/>
          </a:ln>
          <a:effectLst/>
        </p:spPr>
        <p:txBody>
          <a:bodyPr vert="horz" wrap="square" lIns="960120" tIns="0" rIns="0" bIns="0" numCol="1" rtlCol="0" anchor="ctr" anchorCtr="0" compatLnSpc="1">
            <a:prstTxWarp prst="textNoShape">
              <a:avLst/>
            </a:prstTxWarp>
            <a:noAutofit/>
          </a:bodyPr>
          <a:lstStyle/>
          <a:p>
            <a:pPr>
              <a:lnSpc>
                <a:spcPct val="90000"/>
              </a:lnSpc>
            </a:pPr>
            <a:r>
              <a:rPr lang="en-US" sz="700" dirty="0" smtClean="0">
                <a:ln>
                  <a:solidFill>
                    <a:schemeClr val="bg1">
                      <a:alpha val="0"/>
                    </a:schemeClr>
                  </a:solidFill>
                </a:ln>
                <a:solidFill>
                  <a:schemeClr val="tx1">
                    <a:lumMod val="75000"/>
                  </a:schemeClr>
                </a:solidFill>
              </a:rPr>
              <a:t>Reach and influence consumers directly with digital marketing, including social media.</a:t>
            </a:r>
            <a:endParaRPr lang="en-US" sz="700" dirty="0">
              <a:ln>
                <a:solidFill>
                  <a:schemeClr val="bg1">
                    <a:alpha val="0"/>
                  </a:schemeClr>
                </a:solidFill>
              </a:ln>
              <a:solidFill>
                <a:schemeClr val="tx1">
                  <a:lumMod val="75000"/>
                </a:schemeClr>
              </a:solidFill>
            </a:endParaRPr>
          </a:p>
        </p:txBody>
      </p:sp>
      <p:sp>
        <p:nvSpPr>
          <p:cNvPr id="35" name="Round Same Side Corner Rectangle 34"/>
          <p:cNvSpPr/>
          <p:nvPr/>
        </p:nvSpPr>
        <p:spPr>
          <a:xfrm rot="16200000">
            <a:off x="5222277" y="4138997"/>
            <a:ext cx="402336" cy="914400"/>
          </a:xfrm>
          <a:prstGeom prst="round2SameRect">
            <a:avLst>
              <a:gd name="adj1" fmla="val 6250"/>
              <a:gd name="adj2" fmla="val 0"/>
            </a:avLst>
          </a:prstGeom>
          <a:gradFill flip="none" rotWithShape="1">
            <a:gsLst>
              <a:gs pos="80000">
                <a:schemeClr val="accent4"/>
              </a:gs>
              <a:gs pos="0">
                <a:schemeClr val="accent4"/>
              </a:gs>
              <a:gs pos="100000">
                <a:schemeClr val="accent4">
                  <a:lumMod val="40000"/>
                  <a:lumOff val="60000"/>
                </a:schemeClr>
              </a:gs>
            </a:gsLst>
            <a:lin ang="0" scaled="1"/>
            <a:tileRect/>
          </a:gradFill>
          <a:ln w="3175" cap="flat" cmpd="sng" algn="ctr">
            <a:solidFill>
              <a:schemeClr val="accent4">
                <a:lumMod val="60000"/>
                <a:lumOff val="40000"/>
              </a:schemeClr>
            </a:solidFill>
            <a:prstDash val="solid"/>
            <a:round/>
            <a:headEnd type="none" w="med" len="med"/>
            <a:tailEnd type="none" w="med" len="med"/>
          </a:ln>
          <a:effectLst/>
        </p:spPr>
        <p:txBody>
          <a:bodyPr vert="vert" wrap="square" lIns="18288" tIns="18288" rIns="18288" bIns="18288" numCol="1" rtlCol="0" anchor="ctr" anchorCtr="0" compatLnSpc="1">
            <a:prstTxWarp prst="textNoShape">
              <a:avLst/>
            </a:prstTxWarp>
            <a:noAutofit/>
          </a:bodyPr>
          <a:lstStyle/>
          <a:p>
            <a:pPr marL="0" lvl="1" algn="ctr"/>
            <a:r>
              <a:rPr lang="en-US" altLang="zh-CN" sz="700" b="1" dirty="0" smtClean="0">
                <a:ln>
                  <a:solidFill>
                    <a:srgbClr val="FFFFFF">
                      <a:alpha val="0"/>
                    </a:srgbClr>
                  </a:solidFill>
                </a:ln>
                <a:solidFill>
                  <a:schemeClr val="bg1"/>
                </a:solidFill>
                <a:effectLst>
                  <a:outerShdw blurRad="38100" dist="38100" dir="2700000" algn="tl">
                    <a:srgbClr val="000000">
                      <a:alpha val="43137"/>
                    </a:srgbClr>
                  </a:outerShdw>
                </a:effectLst>
              </a:rPr>
              <a:t>Use digital marketing</a:t>
            </a:r>
            <a:endParaRPr lang="en-US" altLang="zh-CN" sz="700" b="1" dirty="0">
              <a:ln>
                <a:solidFill>
                  <a:srgbClr val="FFFFFF">
                    <a:alpha val="0"/>
                  </a:srgbClr>
                </a:solidFill>
              </a:ln>
              <a:solidFill>
                <a:schemeClr val="bg1"/>
              </a:solidFill>
              <a:effectLst>
                <a:outerShdw blurRad="38100" dist="38100" dir="2700000" algn="tl">
                  <a:srgbClr val="000000">
                    <a:alpha val="43137"/>
                  </a:srgbClr>
                </a:outerShdw>
              </a:effectLst>
            </a:endParaRPr>
          </a:p>
        </p:txBody>
      </p:sp>
      <p:sp>
        <p:nvSpPr>
          <p:cNvPr id="36" name="Rounded Rectangle 35"/>
          <p:cNvSpPr/>
          <p:nvPr/>
        </p:nvSpPr>
        <p:spPr>
          <a:xfrm>
            <a:off x="4966245" y="4836507"/>
            <a:ext cx="2715768" cy="365760"/>
          </a:xfrm>
          <a:prstGeom prst="roundRect">
            <a:avLst>
              <a:gd name="adj" fmla="val 10801"/>
            </a:avLst>
          </a:prstGeom>
          <a:solidFill>
            <a:schemeClr val="accent4">
              <a:lumMod val="20000"/>
              <a:lumOff val="80000"/>
            </a:schemeClr>
          </a:solidFill>
          <a:ln w="3175" cap="flat" cmpd="sng" algn="ctr">
            <a:solidFill>
              <a:schemeClr val="accent4">
                <a:lumMod val="60000"/>
                <a:lumOff val="40000"/>
              </a:schemeClr>
            </a:solidFill>
            <a:prstDash val="solid"/>
            <a:round/>
            <a:headEnd type="none" w="med" len="med"/>
            <a:tailEnd type="none" w="med" len="med"/>
          </a:ln>
          <a:effectLst/>
        </p:spPr>
        <p:txBody>
          <a:bodyPr vert="horz" wrap="square" lIns="960120" tIns="0" rIns="0" bIns="0" numCol="1" rtlCol="0" anchor="ctr" anchorCtr="0" compatLnSpc="1">
            <a:prstTxWarp prst="textNoShape">
              <a:avLst/>
            </a:prstTxWarp>
            <a:noAutofit/>
          </a:bodyPr>
          <a:lstStyle/>
          <a:p>
            <a:pPr>
              <a:lnSpc>
                <a:spcPct val="90000"/>
              </a:lnSpc>
            </a:pPr>
            <a:r>
              <a:rPr lang="en-US" sz="700" dirty="0" smtClean="0">
                <a:ln>
                  <a:solidFill>
                    <a:schemeClr val="bg1">
                      <a:alpha val="0"/>
                    </a:schemeClr>
                  </a:solidFill>
                </a:ln>
                <a:solidFill>
                  <a:schemeClr val="tx1">
                    <a:lumMod val="75000"/>
                  </a:schemeClr>
                </a:solidFill>
              </a:rPr>
              <a:t>Accentuate service </a:t>
            </a:r>
            <a:r>
              <a:rPr lang="en-US" sz="700" dirty="0">
                <a:ln>
                  <a:solidFill>
                    <a:schemeClr val="bg1">
                      <a:alpha val="0"/>
                    </a:schemeClr>
                  </a:solidFill>
                </a:ln>
                <a:solidFill>
                  <a:schemeClr val="tx1">
                    <a:lumMod val="75000"/>
                  </a:schemeClr>
                </a:solidFill>
              </a:rPr>
              <a:t>delivery as a way to </a:t>
            </a:r>
            <a:r>
              <a:rPr lang="en-US" sz="700" dirty="0" smtClean="0">
                <a:ln>
                  <a:solidFill>
                    <a:schemeClr val="bg1">
                      <a:alpha val="0"/>
                    </a:schemeClr>
                  </a:solidFill>
                </a:ln>
                <a:solidFill>
                  <a:schemeClr val="tx1">
                    <a:lumMod val="75000"/>
                  </a:schemeClr>
                </a:solidFill>
              </a:rPr>
              <a:t>differentiate product, </a:t>
            </a:r>
            <a:r>
              <a:rPr lang="en-US" sz="700" dirty="0">
                <a:ln>
                  <a:solidFill>
                    <a:schemeClr val="bg1">
                      <a:alpha val="0"/>
                    </a:schemeClr>
                  </a:solidFill>
                </a:ln>
                <a:solidFill>
                  <a:schemeClr val="tx1">
                    <a:lumMod val="75000"/>
                  </a:schemeClr>
                </a:solidFill>
              </a:rPr>
              <a:t>bolster customer loyalty, and increase </a:t>
            </a:r>
            <a:r>
              <a:rPr lang="en-US" sz="700" dirty="0" smtClean="0">
                <a:ln>
                  <a:solidFill>
                    <a:schemeClr val="bg1">
                      <a:alpha val="0"/>
                    </a:schemeClr>
                  </a:solidFill>
                </a:ln>
                <a:solidFill>
                  <a:schemeClr val="tx1">
                    <a:lumMod val="75000"/>
                  </a:schemeClr>
                </a:solidFill>
              </a:rPr>
              <a:t>revenue.</a:t>
            </a:r>
            <a:endParaRPr lang="en-US" sz="700" dirty="0">
              <a:ln>
                <a:solidFill>
                  <a:schemeClr val="bg1">
                    <a:alpha val="0"/>
                  </a:schemeClr>
                </a:solidFill>
              </a:ln>
              <a:solidFill>
                <a:schemeClr val="tx1">
                  <a:lumMod val="75000"/>
                </a:schemeClr>
              </a:solidFill>
            </a:endParaRPr>
          </a:p>
        </p:txBody>
      </p:sp>
      <p:sp>
        <p:nvSpPr>
          <p:cNvPr id="37" name="Round Same Side Corner Rectangle 36"/>
          <p:cNvSpPr/>
          <p:nvPr/>
        </p:nvSpPr>
        <p:spPr>
          <a:xfrm rot="16200000">
            <a:off x="5240565" y="4563546"/>
            <a:ext cx="365760" cy="914400"/>
          </a:xfrm>
          <a:prstGeom prst="round2SameRect">
            <a:avLst>
              <a:gd name="adj1" fmla="val 6250"/>
              <a:gd name="adj2" fmla="val 0"/>
            </a:avLst>
          </a:prstGeom>
          <a:gradFill flip="none" rotWithShape="1">
            <a:gsLst>
              <a:gs pos="80000">
                <a:schemeClr val="accent4"/>
              </a:gs>
              <a:gs pos="0">
                <a:schemeClr val="accent4"/>
              </a:gs>
              <a:gs pos="100000">
                <a:schemeClr val="accent4">
                  <a:lumMod val="40000"/>
                  <a:lumOff val="60000"/>
                </a:schemeClr>
              </a:gs>
            </a:gsLst>
            <a:lin ang="0" scaled="1"/>
            <a:tileRect/>
          </a:gradFill>
          <a:ln w="3175" cap="flat" cmpd="sng" algn="ctr">
            <a:solidFill>
              <a:schemeClr val="accent4">
                <a:lumMod val="60000"/>
                <a:lumOff val="40000"/>
              </a:schemeClr>
            </a:solidFill>
            <a:prstDash val="solid"/>
            <a:round/>
            <a:headEnd type="none" w="med" len="med"/>
            <a:tailEnd type="none" w="med" len="med"/>
          </a:ln>
          <a:effectLst/>
        </p:spPr>
        <p:txBody>
          <a:bodyPr vert="vert" wrap="square" lIns="18288" tIns="18288" rIns="18288" bIns="18288" numCol="1" rtlCol="0" anchor="ctr" anchorCtr="0" compatLnSpc="1">
            <a:prstTxWarp prst="textNoShape">
              <a:avLst/>
            </a:prstTxWarp>
            <a:noAutofit/>
          </a:bodyPr>
          <a:lstStyle/>
          <a:p>
            <a:pPr marL="0" lvl="1" algn="ctr"/>
            <a:r>
              <a:rPr lang="en-US" altLang="zh-CN" sz="700" b="1" dirty="0" smtClean="0">
                <a:ln>
                  <a:solidFill>
                    <a:srgbClr val="FFFFFF">
                      <a:alpha val="0"/>
                    </a:srgbClr>
                  </a:solidFill>
                </a:ln>
                <a:solidFill>
                  <a:schemeClr val="bg1"/>
                </a:solidFill>
                <a:effectLst>
                  <a:outerShdw blurRad="38100" dist="38100" dir="2700000" algn="tl">
                    <a:srgbClr val="000000">
                      <a:alpha val="43137"/>
                    </a:srgbClr>
                  </a:outerShdw>
                </a:effectLst>
              </a:rPr>
              <a:t>Improve after-sales service</a:t>
            </a:r>
            <a:endParaRPr lang="en-US" altLang="zh-CN" sz="700" b="1" dirty="0">
              <a:ln>
                <a:solidFill>
                  <a:srgbClr val="FFFFFF">
                    <a:alpha val="0"/>
                  </a:srgbClr>
                </a:solidFill>
              </a:ln>
              <a:solidFill>
                <a:schemeClr val="bg1"/>
              </a:solidFill>
              <a:effectLst>
                <a:outerShdw blurRad="38100" dist="38100" dir="2700000" algn="tl">
                  <a:srgbClr val="000000">
                    <a:alpha val="43137"/>
                  </a:srgbClr>
                </a:outerShdw>
              </a:effectLst>
            </a:endParaRPr>
          </a:p>
        </p:txBody>
      </p:sp>
      <p:sp>
        <p:nvSpPr>
          <p:cNvPr id="38" name="Rounded Rectangle 37"/>
          <p:cNvSpPr/>
          <p:nvPr/>
        </p:nvSpPr>
        <p:spPr>
          <a:xfrm>
            <a:off x="4966245" y="5766019"/>
            <a:ext cx="2715768" cy="566928"/>
          </a:xfrm>
          <a:prstGeom prst="roundRect">
            <a:avLst>
              <a:gd name="adj" fmla="val 9759"/>
            </a:avLst>
          </a:prstGeom>
          <a:solidFill>
            <a:schemeClr val="accent5">
              <a:lumMod val="20000"/>
              <a:lumOff val="80000"/>
            </a:schemeClr>
          </a:solidFill>
          <a:ln w="3175" cap="flat" cmpd="sng" algn="ctr">
            <a:solidFill>
              <a:schemeClr val="accent5">
                <a:lumMod val="60000"/>
                <a:lumOff val="40000"/>
              </a:schemeClr>
            </a:solidFill>
            <a:prstDash val="solid"/>
            <a:round/>
            <a:headEnd type="none" w="med" len="med"/>
            <a:tailEnd type="none" w="med" len="med"/>
          </a:ln>
          <a:effectLst/>
        </p:spPr>
        <p:txBody>
          <a:bodyPr vert="horz" wrap="square" lIns="960120" tIns="0" rIns="0" bIns="0" numCol="1" rtlCol="0" anchor="ctr" anchorCtr="0" compatLnSpc="1">
            <a:prstTxWarp prst="textNoShape">
              <a:avLst/>
            </a:prstTxWarp>
            <a:noAutofit/>
          </a:bodyPr>
          <a:lstStyle/>
          <a:p>
            <a:pPr>
              <a:lnSpc>
                <a:spcPct val="90000"/>
              </a:lnSpc>
            </a:pPr>
            <a:r>
              <a:rPr lang="en-US" sz="700" dirty="0" smtClean="0">
                <a:ln>
                  <a:solidFill>
                    <a:schemeClr val="bg1">
                      <a:alpha val="0"/>
                    </a:schemeClr>
                  </a:solidFill>
                </a:ln>
                <a:solidFill>
                  <a:schemeClr val="tx1">
                    <a:lumMod val="75000"/>
                  </a:schemeClr>
                </a:solidFill>
              </a:rPr>
              <a:t>Comply with legislation </a:t>
            </a:r>
            <a:r>
              <a:rPr lang="en-US" sz="700" dirty="0">
                <a:ln>
                  <a:solidFill>
                    <a:schemeClr val="bg1">
                      <a:alpha val="0"/>
                    </a:schemeClr>
                  </a:solidFill>
                </a:ln>
                <a:solidFill>
                  <a:schemeClr val="tx1">
                    <a:lumMod val="75000"/>
                  </a:schemeClr>
                </a:solidFill>
              </a:rPr>
              <a:t>that </a:t>
            </a:r>
            <a:r>
              <a:rPr lang="en-US" sz="700" dirty="0" smtClean="0">
                <a:ln>
                  <a:solidFill>
                    <a:schemeClr val="bg1">
                      <a:alpha val="0"/>
                    </a:schemeClr>
                  </a:solidFill>
                </a:ln>
                <a:solidFill>
                  <a:schemeClr val="tx1">
                    <a:lumMod val="75000"/>
                  </a:schemeClr>
                </a:solidFill>
              </a:rPr>
              <a:t>impacts costs</a:t>
            </a:r>
            <a:r>
              <a:rPr lang="en-US" sz="700" dirty="0">
                <a:ln>
                  <a:solidFill>
                    <a:schemeClr val="bg1">
                      <a:alpha val="0"/>
                    </a:schemeClr>
                  </a:solidFill>
                </a:ln>
                <a:solidFill>
                  <a:schemeClr val="tx1">
                    <a:lumMod val="75000"/>
                  </a:schemeClr>
                </a:solidFill>
              </a:rPr>
              <a:t>, including fuel efficiency mandates, stricter</a:t>
            </a:r>
          </a:p>
          <a:p>
            <a:pPr>
              <a:lnSpc>
                <a:spcPct val="90000"/>
              </a:lnSpc>
            </a:pPr>
            <a:r>
              <a:rPr lang="en-US" sz="700" dirty="0">
                <a:ln>
                  <a:solidFill>
                    <a:schemeClr val="bg1">
                      <a:alpha val="0"/>
                    </a:schemeClr>
                  </a:solidFill>
                </a:ln>
                <a:solidFill>
                  <a:schemeClr val="tx1">
                    <a:lumMod val="75000"/>
                  </a:schemeClr>
                </a:solidFill>
              </a:rPr>
              <a:t>environmental standards, and safety regulations.</a:t>
            </a:r>
          </a:p>
        </p:txBody>
      </p:sp>
      <p:sp>
        <p:nvSpPr>
          <p:cNvPr id="39" name="Round Same Side Corner Rectangle 38"/>
          <p:cNvSpPr/>
          <p:nvPr/>
        </p:nvSpPr>
        <p:spPr>
          <a:xfrm rot="16200000">
            <a:off x="5139981" y="5592283"/>
            <a:ext cx="566928" cy="914400"/>
          </a:xfrm>
          <a:prstGeom prst="round2SameRect">
            <a:avLst>
              <a:gd name="adj1" fmla="val 6250"/>
              <a:gd name="adj2" fmla="val 0"/>
            </a:avLst>
          </a:prstGeom>
          <a:gradFill flip="none" rotWithShape="1">
            <a:gsLst>
              <a:gs pos="80000">
                <a:schemeClr val="accent5"/>
              </a:gs>
              <a:gs pos="0">
                <a:schemeClr val="accent5"/>
              </a:gs>
              <a:gs pos="100000">
                <a:schemeClr val="accent5">
                  <a:lumMod val="40000"/>
                  <a:lumOff val="60000"/>
                </a:schemeClr>
              </a:gs>
            </a:gsLst>
            <a:lin ang="0" scaled="1"/>
            <a:tileRect/>
          </a:gradFill>
          <a:ln w="3175" cap="flat" cmpd="sng" algn="ctr">
            <a:solidFill>
              <a:schemeClr val="accent5">
                <a:lumMod val="60000"/>
                <a:lumOff val="40000"/>
              </a:schemeClr>
            </a:solidFill>
            <a:prstDash val="solid"/>
            <a:round/>
            <a:headEnd type="none" w="med" len="med"/>
            <a:tailEnd type="none" w="med" len="med"/>
          </a:ln>
          <a:effectLst/>
        </p:spPr>
        <p:txBody>
          <a:bodyPr vert="vert" wrap="square" lIns="18288" tIns="18288" rIns="18288" bIns="18288" numCol="1" rtlCol="0" anchor="ctr" anchorCtr="0" compatLnSpc="1">
            <a:prstTxWarp prst="textNoShape">
              <a:avLst/>
            </a:prstTxWarp>
            <a:noAutofit/>
          </a:bodyPr>
          <a:lstStyle/>
          <a:p>
            <a:pPr marL="0" lvl="1" algn="ctr"/>
            <a:r>
              <a:rPr lang="en-US" altLang="zh-CN" sz="700" b="1" dirty="0" smtClean="0">
                <a:ln>
                  <a:solidFill>
                    <a:srgbClr val="FFFFFF">
                      <a:alpha val="0"/>
                    </a:srgbClr>
                  </a:solidFill>
                </a:ln>
                <a:solidFill>
                  <a:schemeClr val="tx1">
                    <a:lumMod val="75000"/>
                  </a:schemeClr>
                </a:solidFill>
              </a:rPr>
              <a:t>Regulatory compliance</a:t>
            </a:r>
            <a:endParaRPr lang="en-US" altLang="zh-CN" sz="700" b="1" dirty="0">
              <a:ln>
                <a:solidFill>
                  <a:srgbClr val="FFFFFF">
                    <a:alpha val="0"/>
                  </a:srgbClr>
                </a:solidFill>
              </a:ln>
              <a:solidFill>
                <a:schemeClr val="tx1">
                  <a:lumMod val="75000"/>
                </a:schemeClr>
              </a:solidFill>
            </a:endParaRPr>
          </a:p>
        </p:txBody>
      </p:sp>
      <p:sp>
        <p:nvSpPr>
          <p:cNvPr id="65" name="Round Same Side Corner Rectangle 64"/>
          <p:cNvSpPr/>
          <p:nvPr/>
        </p:nvSpPr>
        <p:spPr>
          <a:xfrm rot="16200000">
            <a:off x="5226849" y="3173809"/>
            <a:ext cx="393192" cy="914400"/>
          </a:xfrm>
          <a:prstGeom prst="round2SameRect">
            <a:avLst>
              <a:gd name="adj1" fmla="val 6250"/>
              <a:gd name="adj2" fmla="val 0"/>
            </a:avLst>
          </a:prstGeom>
          <a:gradFill flip="none" rotWithShape="1">
            <a:gsLst>
              <a:gs pos="80000">
                <a:schemeClr val="accent1"/>
              </a:gs>
              <a:gs pos="0">
                <a:schemeClr val="accent1"/>
              </a:gs>
              <a:gs pos="100000">
                <a:schemeClr val="accent1">
                  <a:lumMod val="40000"/>
                  <a:lumOff val="60000"/>
                </a:schemeClr>
              </a:gs>
            </a:gsLst>
            <a:lin ang="0" scaled="1"/>
            <a:tileRect/>
          </a:gradFill>
          <a:ln w="3175" cap="flat" cmpd="sng" algn="ctr">
            <a:solidFill>
              <a:schemeClr val="accent1">
                <a:lumMod val="40000"/>
                <a:lumOff val="60000"/>
              </a:schemeClr>
            </a:solidFill>
            <a:prstDash val="solid"/>
            <a:round/>
            <a:headEnd type="none" w="med" len="med"/>
            <a:tailEnd type="none" w="med" len="med"/>
          </a:ln>
          <a:effectLst/>
        </p:spPr>
        <p:txBody>
          <a:bodyPr vert="vert" wrap="square" lIns="18288" tIns="18288" rIns="18288" bIns="18288" numCol="1" rtlCol="0" anchor="ctr" anchorCtr="0" compatLnSpc="1">
            <a:prstTxWarp prst="textNoShape">
              <a:avLst/>
            </a:prstTxWarp>
            <a:noAutofit/>
          </a:bodyPr>
          <a:lstStyle/>
          <a:p>
            <a:pPr marL="0" lvl="1" algn="ctr"/>
            <a:r>
              <a:rPr lang="en-US" altLang="zh-CN" sz="700" b="1" dirty="0">
                <a:ln>
                  <a:solidFill>
                    <a:srgbClr val="FFFFFF">
                      <a:alpha val="0"/>
                    </a:srgbClr>
                  </a:solidFill>
                </a:ln>
                <a:solidFill>
                  <a:schemeClr val="bg1"/>
                </a:solidFill>
                <a:effectLst>
                  <a:outerShdw blurRad="38100" dist="38100" dir="2700000" algn="tl">
                    <a:srgbClr val="000000">
                      <a:alpha val="43137"/>
                    </a:srgbClr>
                  </a:outerShdw>
                </a:effectLst>
              </a:rPr>
              <a:t>Improving </a:t>
            </a:r>
            <a:r>
              <a:rPr lang="en-US" altLang="zh-CN" sz="700" b="1" dirty="0" smtClean="0">
                <a:ln>
                  <a:solidFill>
                    <a:srgbClr val="FFFFFF">
                      <a:alpha val="0"/>
                    </a:srgbClr>
                  </a:solidFill>
                </a:ln>
                <a:solidFill>
                  <a:schemeClr val="bg1"/>
                </a:solidFill>
                <a:effectLst>
                  <a:outerShdw blurRad="38100" dist="38100" dir="2700000" algn="tl">
                    <a:srgbClr val="000000">
                      <a:alpha val="43137"/>
                    </a:srgbClr>
                  </a:outerShdw>
                </a:effectLst>
              </a:rPr>
              <a:t>supply chain links</a:t>
            </a:r>
            <a:endParaRPr lang="en-US" altLang="zh-CN" sz="700" b="1" dirty="0">
              <a:ln>
                <a:solidFill>
                  <a:srgbClr val="FFFFFF">
                    <a:alpha val="0"/>
                  </a:srgbClr>
                </a:solidFill>
              </a:ln>
              <a:solidFill>
                <a:schemeClr val="bg1"/>
              </a:solidFill>
              <a:effectLst>
                <a:outerShdw blurRad="38100" dist="38100" dir="2700000" algn="tl">
                  <a:srgbClr val="000000">
                    <a:alpha val="43137"/>
                  </a:srgbClr>
                </a:outerShdw>
              </a:effectLst>
            </a:endParaRPr>
          </a:p>
        </p:txBody>
      </p:sp>
      <p:sp>
        <p:nvSpPr>
          <p:cNvPr id="75" name="Isosceles Triangle 74"/>
          <p:cNvSpPr/>
          <p:nvPr/>
        </p:nvSpPr>
        <p:spPr>
          <a:xfrm rot="5400000">
            <a:off x="3187512" y="3527791"/>
            <a:ext cx="3272293" cy="221101"/>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400" b="1" dirty="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76" name="Isosceles Triangle 75"/>
          <p:cNvSpPr/>
          <p:nvPr/>
        </p:nvSpPr>
        <p:spPr>
          <a:xfrm rot="5400000">
            <a:off x="6188453" y="3527791"/>
            <a:ext cx="3272293" cy="221101"/>
          </a:xfrm>
          <a:prstGeom prst="triangle">
            <a:avLst>
              <a:gd name="adj" fmla="val 49448"/>
            </a:avLst>
          </a:prstGeom>
          <a:gradFill flip="none" rotWithShape="1">
            <a:gsLst>
              <a:gs pos="50000">
                <a:schemeClr val="bg1">
                  <a:lumMod val="75000"/>
                  <a:alpha val="50000"/>
                </a:schemeClr>
              </a:gs>
              <a:gs pos="0">
                <a:schemeClr val="bg1">
                  <a:lumMod val="95000"/>
                  <a:alpha val="0"/>
                </a:schemeClr>
              </a:gs>
              <a:gs pos="100000">
                <a:schemeClr val="bg1">
                  <a:lumMod val="65000"/>
                </a:schemeClr>
              </a:gs>
            </a:gsLst>
            <a:lin ang="162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91440" tIns="45720" rIns="91440" bIns="45720" numCol="1" rtlCol="0" anchor="ctr" anchorCtr="0" compatLnSpc="1">
            <a:prstTxWarp prst="textNoShape">
              <a:avLst/>
            </a:prstTxWarp>
            <a:noAutofit/>
          </a:bodyPr>
          <a:lstStyle/>
          <a:p>
            <a:pPr algn="ctr" defTabSz="914363" fontAlgn="base">
              <a:buClr>
                <a:srgbClr val="FFFF99"/>
              </a:buClr>
              <a:buSzPct val="90000"/>
            </a:pPr>
            <a:endParaRPr lang="en-US" sz="1400" b="1" dirty="0">
              <a:ln>
                <a:solidFill>
                  <a:srgbClr val="FFFFFF">
                    <a:alpha val="0"/>
                  </a:srgbClr>
                </a:solidFill>
              </a:ln>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53" name="Rounded Rectangle 52"/>
          <p:cNvSpPr/>
          <p:nvPr/>
        </p:nvSpPr>
        <p:spPr>
          <a:xfrm>
            <a:off x="1548239" y="1981690"/>
            <a:ext cx="884403" cy="722376"/>
          </a:xfrm>
          <a:prstGeom prst="roundRect">
            <a:avLst>
              <a:gd name="adj" fmla="val 3675"/>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0" tIns="0" rIns="0" bIns="0" numCol="1" rtlCol="0" anchor="t" anchorCtr="0" compatLnSpc="1">
            <a:prstTxWarp prst="textNoShape">
              <a:avLst/>
            </a:prstTxWarp>
            <a:noAutofit/>
          </a:bodyPr>
          <a:lstStyle/>
          <a:p>
            <a:pPr marL="0" lvl="1" algn="ctr" fontAlgn="base">
              <a:buClr>
                <a:srgbClr val="FFFF99"/>
              </a:buClr>
              <a:buSzPct val="90000"/>
            </a:pPr>
            <a:r>
              <a:rPr lang="en-US" altLang="zh-CN" sz="700" b="1" dirty="0" smtClean="0">
                <a:ln>
                  <a:solidFill>
                    <a:srgbClr val="FFFFFF">
                      <a:alpha val="0"/>
                    </a:srgbClr>
                  </a:solidFill>
                </a:ln>
                <a:solidFill>
                  <a:schemeClr val="tx1">
                    <a:lumMod val="75000"/>
                  </a:schemeClr>
                </a:solidFill>
              </a:rPr>
              <a:t>Rising Oil and Material Costs</a:t>
            </a:r>
            <a:endParaRPr lang="en-US" altLang="zh-CN" sz="700" b="1" dirty="0">
              <a:ln>
                <a:solidFill>
                  <a:srgbClr val="FFFFFF">
                    <a:alpha val="0"/>
                  </a:srgbClr>
                </a:solidFill>
              </a:ln>
              <a:solidFill>
                <a:schemeClr val="tx1">
                  <a:lumMod val="75000"/>
                </a:schemeClr>
              </a:solidFill>
            </a:endParaRPr>
          </a:p>
        </p:txBody>
      </p:sp>
      <p:sp>
        <p:nvSpPr>
          <p:cNvPr id="42" name="Rounded Rectangle 41"/>
          <p:cNvSpPr/>
          <p:nvPr/>
        </p:nvSpPr>
        <p:spPr>
          <a:xfrm>
            <a:off x="3664008" y="1589530"/>
            <a:ext cx="1017064" cy="388608"/>
          </a:xfrm>
          <a:prstGeom prst="roundRect">
            <a:avLst>
              <a:gd name="adj" fmla="val 7270"/>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40000"/>
                <a:lumOff val="60000"/>
              </a:schemeClr>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marL="0" lvl="1" algn="ctr" fontAlgn="base">
              <a:buClr>
                <a:srgbClr val="FFFF99"/>
              </a:buClr>
              <a:buSzPct val="90000"/>
            </a:pPr>
            <a:r>
              <a:rPr lang="en-US" altLang="zh-CN" sz="700" b="1" dirty="0" smtClean="0">
                <a:ln>
                  <a:solidFill>
                    <a:schemeClr val="bg1">
                      <a:alpha val="0"/>
                    </a:schemeClr>
                  </a:solidFill>
                </a:ln>
                <a:solidFill>
                  <a:schemeClr val="bg1"/>
                </a:solidFill>
                <a:effectLst>
                  <a:outerShdw blurRad="38100" dist="38100" dir="2700000" algn="tl">
                    <a:srgbClr val="000000">
                      <a:alpha val="43137"/>
                    </a:srgbClr>
                  </a:outerShdw>
                </a:effectLst>
              </a:rPr>
              <a:t>Increased focus on volume from emerging markets</a:t>
            </a:r>
            <a:endParaRPr lang="en-US" altLang="zh-CN" sz="700" b="1" dirty="0">
              <a:ln>
                <a:solidFill>
                  <a:schemeClr val="bg1">
                    <a:alpha val="0"/>
                  </a:schemeClr>
                </a:solidFill>
              </a:ln>
              <a:solidFill>
                <a:schemeClr val="bg1"/>
              </a:solidFill>
              <a:effectLst>
                <a:outerShdw blurRad="38100" dist="38100" dir="2700000" algn="tl">
                  <a:srgbClr val="000000">
                    <a:alpha val="43137"/>
                  </a:srgbClr>
                </a:outerShdw>
              </a:effectLst>
            </a:endParaRPr>
          </a:p>
        </p:txBody>
      </p:sp>
      <p:sp>
        <p:nvSpPr>
          <p:cNvPr id="43" name="Rounded Rectangle 42"/>
          <p:cNvSpPr/>
          <p:nvPr/>
        </p:nvSpPr>
        <p:spPr>
          <a:xfrm>
            <a:off x="3664008" y="3851886"/>
            <a:ext cx="1017064" cy="457200"/>
          </a:xfrm>
          <a:prstGeom prst="roundRect">
            <a:avLst>
              <a:gd name="adj" fmla="val 7221"/>
            </a:avLst>
          </a:prstGeom>
          <a:gradFill flip="none" rotWithShape="1">
            <a:gsLst>
              <a:gs pos="80000">
                <a:schemeClr val="accent4"/>
              </a:gs>
              <a:gs pos="0">
                <a:schemeClr val="accent4"/>
              </a:gs>
              <a:gs pos="100000">
                <a:schemeClr val="accent4">
                  <a:lumMod val="40000"/>
                  <a:lumOff val="60000"/>
                </a:schemeClr>
              </a:gs>
            </a:gsLst>
            <a:lin ang="16200000" scaled="1"/>
            <a:tileRect/>
          </a:gradFill>
          <a:ln w="3175" cap="flat" cmpd="sng" algn="ctr">
            <a:solidFill>
              <a:schemeClr val="accent4">
                <a:lumMod val="60000"/>
                <a:lumOff val="40000"/>
              </a:schemeClr>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buClr>
                <a:srgbClr val="FFFF99"/>
              </a:buClr>
              <a:buSzPct val="90000"/>
            </a:pPr>
            <a:r>
              <a:rPr lang="en-GB" sz="700" b="1" dirty="0" smtClean="0">
                <a:ln>
                  <a:solidFill>
                    <a:schemeClr val="bg1">
                      <a:alpha val="0"/>
                    </a:schemeClr>
                  </a:solidFill>
                </a:ln>
                <a:solidFill>
                  <a:schemeClr val="bg1"/>
                </a:solidFill>
                <a:effectLst>
                  <a:outerShdw blurRad="38100" dist="38100" dir="2700000" algn="tl">
                    <a:srgbClr val="000000">
                      <a:alpha val="43137"/>
                    </a:srgbClr>
                  </a:outerShdw>
                </a:effectLst>
              </a:rPr>
              <a:t>Increased demand for new models  (e.g., hybrids, EV)</a:t>
            </a:r>
            <a:endParaRPr lang="en-GB" sz="700" b="1" dirty="0">
              <a:ln>
                <a:solidFill>
                  <a:schemeClr val="bg1">
                    <a:alpha val="0"/>
                  </a:schemeClr>
                </a:solidFill>
              </a:ln>
              <a:solidFill>
                <a:schemeClr val="bg1"/>
              </a:solidFill>
              <a:effectLst>
                <a:outerShdw blurRad="38100" dist="38100" dir="2700000" algn="tl">
                  <a:srgbClr val="000000">
                    <a:alpha val="43137"/>
                  </a:srgbClr>
                </a:outerShdw>
              </a:effectLst>
            </a:endParaRPr>
          </a:p>
        </p:txBody>
      </p:sp>
      <p:sp>
        <p:nvSpPr>
          <p:cNvPr id="49" name="Rounded Rectangle 48"/>
          <p:cNvSpPr/>
          <p:nvPr/>
        </p:nvSpPr>
        <p:spPr>
          <a:xfrm>
            <a:off x="3664008" y="5875747"/>
            <a:ext cx="1017064" cy="457200"/>
          </a:xfrm>
          <a:prstGeom prst="roundRect">
            <a:avLst>
              <a:gd name="adj" fmla="val 9622"/>
            </a:avLst>
          </a:prstGeom>
          <a:gradFill flip="none" rotWithShape="1">
            <a:gsLst>
              <a:gs pos="80000">
                <a:schemeClr val="accent5"/>
              </a:gs>
              <a:gs pos="0">
                <a:schemeClr val="accent5"/>
              </a:gs>
              <a:gs pos="100000">
                <a:schemeClr val="accent5">
                  <a:lumMod val="40000"/>
                  <a:lumOff val="60000"/>
                </a:schemeClr>
              </a:gs>
            </a:gsLst>
            <a:lin ang="16200000" scaled="1"/>
            <a:tileRect/>
          </a:gradFill>
          <a:ln w="3175" cap="flat" cmpd="sng" algn="ctr">
            <a:solidFill>
              <a:schemeClr val="accent5">
                <a:lumMod val="60000"/>
                <a:lumOff val="40000"/>
              </a:schemeClr>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buClr>
                <a:srgbClr val="FFFF99"/>
              </a:buClr>
              <a:buSzPct val="90000"/>
            </a:pPr>
            <a:r>
              <a:rPr lang="en-GB" sz="700" b="1" dirty="0">
                <a:ln>
                  <a:solidFill>
                    <a:srgbClr val="FFFFFF">
                      <a:alpha val="0"/>
                    </a:srgbClr>
                  </a:solidFill>
                </a:ln>
                <a:solidFill>
                  <a:schemeClr val="tx1">
                    <a:lumMod val="75000"/>
                  </a:schemeClr>
                </a:solidFill>
              </a:rPr>
              <a:t>Cost of </a:t>
            </a:r>
            <a:r>
              <a:rPr lang="en-GB" sz="700" b="1" dirty="0" smtClean="0">
                <a:ln>
                  <a:solidFill>
                    <a:srgbClr val="FFFFFF">
                      <a:alpha val="0"/>
                    </a:srgbClr>
                  </a:solidFill>
                </a:ln>
                <a:solidFill>
                  <a:schemeClr val="tx1">
                    <a:lumMod val="75000"/>
                  </a:schemeClr>
                </a:solidFill>
              </a:rPr>
              <a:t>compliance with governmental regulations</a:t>
            </a:r>
            <a:endParaRPr lang="en-GB" sz="700" b="1" dirty="0">
              <a:ln>
                <a:solidFill>
                  <a:srgbClr val="FFFFFF">
                    <a:alpha val="0"/>
                  </a:srgbClr>
                </a:solidFill>
              </a:ln>
              <a:solidFill>
                <a:schemeClr val="tx1">
                  <a:lumMod val="75000"/>
                </a:schemeClr>
              </a:solidFill>
            </a:endParaRPr>
          </a:p>
        </p:txBody>
      </p:sp>
      <p:sp>
        <p:nvSpPr>
          <p:cNvPr id="47" name="Rounded Rectangle 46"/>
          <p:cNvSpPr/>
          <p:nvPr/>
        </p:nvSpPr>
        <p:spPr>
          <a:xfrm>
            <a:off x="3664008" y="3416786"/>
            <a:ext cx="1017064" cy="393192"/>
          </a:xfrm>
          <a:prstGeom prst="roundRect">
            <a:avLst>
              <a:gd name="adj" fmla="val 6274"/>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40000"/>
                <a:lumOff val="60000"/>
              </a:schemeClr>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buClr>
                <a:srgbClr val="FFFF99"/>
              </a:buClr>
              <a:buSzPct val="90000"/>
            </a:pPr>
            <a:r>
              <a:rPr lang="en-GB" sz="700" b="1" dirty="0" smtClean="0">
                <a:ln>
                  <a:solidFill>
                    <a:schemeClr val="bg1">
                      <a:alpha val="0"/>
                    </a:schemeClr>
                  </a:solidFill>
                </a:ln>
                <a:solidFill>
                  <a:schemeClr val="bg1"/>
                </a:solidFill>
                <a:effectLst>
                  <a:outerShdw blurRad="38100" dist="38100" dir="2700000" algn="tl">
                    <a:srgbClr val="000000">
                      <a:alpha val="43137"/>
                    </a:srgbClr>
                  </a:outerShdw>
                </a:effectLst>
              </a:rPr>
              <a:t>Rising raw material costs</a:t>
            </a:r>
            <a:endParaRPr lang="en-GB" sz="700" b="1" dirty="0">
              <a:ln>
                <a:solidFill>
                  <a:schemeClr val="bg1">
                    <a:alpha val="0"/>
                  </a:schemeClr>
                </a:solidFill>
              </a:ln>
              <a:solidFill>
                <a:schemeClr val="bg1"/>
              </a:solidFill>
              <a:effectLst>
                <a:outerShdw blurRad="38100" dist="38100" dir="2700000" algn="tl">
                  <a:srgbClr val="000000">
                    <a:alpha val="43137"/>
                  </a:srgbClr>
                </a:outerShdw>
              </a:effectLst>
            </a:endParaRPr>
          </a:p>
        </p:txBody>
      </p:sp>
      <p:sp>
        <p:nvSpPr>
          <p:cNvPr id="51" name="Rounded Rectangle 50"/>
          <p:cNvSpPr/>
          <p:nvPr/>
        </p:nvSpPr>
        <p:spPr>
          <a:xfrm>
            <a:off x="3664008" y="4850102"/>
            <a:ext cx="1017064" cy="457200"/>
          </a:xfrm>
          <a:prstGeom prst="roundRect">
            <a:avLst>
              <a:gd name="adj" fmla="val 7712"/>
            </a:avLst>
          </a:prstGeom>
          <a:gradFill flip="none" rotWithShape="1">
            <a:gsLst>
              <a:gs pos="80000">
                <a:schemeClr val="accent4"/>
              </a:gs>
              <a:gs pos="0">
                <a:schemeClr val="accent4"/>
              </a:gs>
              <a:gs pos="100000">
                <a:schemeClr val="accent4">
                  <a:lumMod val="40000"/>
                  <a:lumOff val="60000"/>
                </a:schemeClr>
              </a:gs>
            </a:gsLst>
            <a:lin ang="16200000" scaled="1"/>
            <a:tileRect/>
          </a:gradFill>
          <a:ln w="3175" cap="flat" cmpd="sng" algn="ctr">
            <a:solidFill>
              <a:schemeClr val="accent4">
                <a:lumMod val="60000"/>
                <a:lumOff val="40000"/>
              </a:schemeClr>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buClr>
                <a:srgbClr val="FFFF99"/>
              </a:buClr>
              <a:buSzPct val="90000"/>
            </a:pPr>
            <a:r>
              <a:rPr lang="en-GB" sz="700" b="1" dirty="0" smtClean="0">
                <a:ln>
                  <a:solidFill>
                    <a:schemeClr val="bg1">
                      <a:alpha val="0"/>
                    </a:schemeClr>
                  </a:solidFill>
                </a:ln>
                <a:solidFill>
                  <a:schemeClr val="bg1"/>
                </a:solidFill>
                <a:effectLst>
                  <a:outerShdw blurRad="38100" dist="38100" dir="2700000" algn="tl">
                    <a:srgbClr val="000000">
                      <a:alpha val="43137"/>
                    </a:srgbClr>
                  </a:outerShdw>
                </a:effectLst>
              </a:rPr>
              <a:t>Increased demand for integrated  high-tech electronics</a:t>
            </a:r>
            <a:endParaRPr lang="en-GB" sz="700" b="1" dirty="0">
              <a:ln>
                <a:solidFill>
                  <a:schemeClr val="bg1">
                    <a:alpha val="0"/>
                  </a:schemeClr>
                </a:solidFill>
              </a:ln>
              <a:solidFill>
                <a:schemeClr val="bg1"/>
              </a:solidFill>
              <a:effectLst>
                <a:outerShdw blurRad="38100" dist="38100" dir="2700000" algn="tl">
                  <a:srgbClr val="000000">
                    <a:alpha val="43137"/>
                  </a:srgbClr>
                </a:outerShdw>
              </a:effectLst>
            </a:endParaRPr>
          </a:p>
        </p:txBody>
      </p:sp>
      <p:sp>
        <p:nvSpPr>
          <p:cNvPr id="50" name="Rounded Rectangle 49"/>
          <p:cNvSpPr/>
          <p:nvPr/>
        </p:nvSpPr>
        <p:spPr>
          <a:xfrm>
            <a:off x="3664008" y="5349210"/>
            <a:ext cx="1017064" cy="484632"/>
          </a:xfrm>
          <a:prstGeom prst="roundRect">
            <a:avLst>
              <a:gd name="adj" fmla="val 6275"/>
            </a:avLst>
          </a:prstGeom>
          <a:gradFill flip="none" rotWithShape="1">
            <a:gsLst>
              <a:gs pos="80000">
                <a:schemeClr val="accent5"/>
              </a:gs>
              <a:gs pos="0">
                <a:schemeClr val="accent5"/>
              </a:gs>
              <a:gs pos="100000">
                <a:schemeClr val="accent5">
                  <a:lumMod val="40000"/>
                  <a:lumOff val="60000"/>
                </a:schemeClr>
              </a:gs>
            </a:gsLst>
            <a:lin ang="16200000" scaled="1"/>
            <a:tileRect/>
          </a:gradFill>
          <a:ln w="3175" cap="flat" cmpd="sng" algn="ctr">
            <a:solidFill>
              <a:schemeClr val="accent5">
                <a:lumMod val="60000"/>
                <a:lumOff val="40000"/>
              </a:schemeClr>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buClr>
                <a:srgbClr val="FFFF99"/>
              </a:buClr>
              <a:buSzPct val="90000"/>
            </a:pPr>
            <a:r>
              <a:rPr lang="en-GB" sz="700" b="1" dirty="0" smtClean="0">
                <a:ln>
                  <a:solidFill>
                    <a:srgbClr val="FFFFFF">
                      <a:alpha val="0"/>
                    </a:srgbClr>
                  </a:solidFill>
                </a:ln>
                <a:solidFill>
                  <a:schemeClr val="tx1">
                    <a:lumMod val="75000"/>
                  </a:schemeClr>
                </a:solidFill>
              </a:rPr>
              <a:t>Increased requirement for fuel-efficient and low-emission vehicles</a:t>
            </a:r>
            <a:endParaRPr lang="en-GB" sz="700" b="1" dirty="0">
              <a:ln>
                <a:solidFill>
                  <a:srgbClr val="FFFFFF">
                    <a:alpha val="0"/>
                  </a:srgbClr>
                </a:solidFill>
              </a:ln>
              <a:solidFill>
                <a:schemeClr val="tx1">
                  <a:lumMod val="75000"/>
                </a:schemeClr>
              </a:solidFill>
            </a:endParaRPr>
          </a:p>
        </p:txBody>
      </p:sp>
      <p:sp>
        <p:nvSpPr>
          <p:cNvPr id="62" name="Rounded Rectangle 61"/>
          <p:cNvSpPr/>
          <p:nvPr/>
        </p:nvSpPr>
        <p:spPr>
          <a:xfrm>
            <a:off x="3664008" y="2546586"/>
            <a:ext cx="1017064" cy="393192"/>
          </a:xfrm>
          <a:prstGeom prst="roundRect">
            <a:avLst>
              <a:gd name="adj" fmla="val 8691"/>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40000"/>
                <a:lumOff val="60000"/>
              </a:schemeClr>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buClr>
                <a:srgbClr val="FFFF99"/>
              </a:buClr>
              <a:buSzPct val="90000"/>
            </a:pPr>
            <a:r>
              <a:rPr lang="en-US" sz="700" b="1" dirty="0" smtClean="0">
                <a:ln>
                  <a:solidFill>
                    <a:schemeClr val="bg1">
                      <a:alpha val="0"/>
                    </a:schemeClr>
                  </a:solidFill>
                </a:ln>
                <a:solidFill>
                  <a:schemeClr val="bg1"/>
                </a:solidFill>
                <a:effectLst>
                  <a:outerShdw blurRad="38100" dist="38100" dir="2700000" algn="tl">
                    <a:srgbClr val="000000">
                      <a:alpha val="43137"/>
                    </a:srgbClr>
                  </a:outerShdw>
                </a:effectLst>
              </a:rPr>
              <a:t>Increased mergers and acquisitions </a:t>
            </a:r>
            <a:endParaRPr lang="en-GB" sz="700" b="1" dirty="0">
              <a:ln>
                <a:solidFill>
                  <a:schemeClr val="bg1">
                    <a:alpha val="0"/>
                  </a:schemeClr>
                </a:solidFill>
              </a:ln>
              <a:solidFill>
                <a:schemeClr val="bg1"/>
              </a:solidFill>
              <a:effectLst>
                <a:outerShdw blurRad="38100" dist="38100" dir="2700000" algn="tl">
                  <a:srgbClr val="000000">
                    <a:alpha val="43137"/>
                  </a:srgbClr>
                </a:outerShdw>
              </a:effectLst>
            </a:endParaRPr>
          </a:p>
        </p:txBody>
      </p:sp>
      <p:sp>
        <p:nvSpPr>
          <p:cNvPr id="63" name="Rounded Rectangle 62"/>
          <p:cNvSpPr/>
          <p:nvPr/>
        </p:nvSpPr>
        <p:spPr>
          <a:xfrm>
            <a:off x="3664008" y="2981686"/>
            <a:ext cx="1017064" cy="393192"/>
          </a:xfrm>
          <a:prstGeom prst="roundRect">
            <a:avLst>
              <a:gd name="adj" fmla="val 7744"/>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40000"/>
                <a:lumOff val="60000"/>
              </a:schemeClr>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defTabSz="914363" fontAlgn="base">
              <a:buClr>
                <a:srgbClr val="FFFF99"/>
              </a:buClr>
              <a:buSzPct val="90000"/>
            </a:pPr>
            <a:r>
              <a:rPr lang="en-GB" sz="700" b="1" dirty="0" smtClean="0">
                <a:ln>
                  <a:solidFill>
                    <a:schemeClr val="bg1">
                      <a:alpha val="0"/>
                    </a:schemeClr>
                  </a:solidFill>
                </a:ln>
                <a:solidFill>
                  <a:schemeClr val="bg1"/>
                </a:solidFill>
                <a:effectLst>
                  <a:outerShdw blurRad="38100" dist="38100" dir="2700000" algn="tl">
                    <a:srgbClr val="000000">
                      <a:alpha val="43137"/>
                    </a:srgbClr>
                  </a:outerShdw>
                </a:effectLst>
              </a:rPr>
              <a:t>Demand volatility</a:t>
            </a:r>
            <a:endParaRPr lang="en-GB" sz="700" b="1" dirty="0">
              <a:ln>
                <a:solidFill>
                  <a:schemeClr val="bg1">
                    <a:alpha val="0"/>
                  </a:schemeClr>
                </a:solidFill>
              </a:ln>
              <a:solidFill>
                <a:schemeClr val="bg1"/>
              </a:solidFill>
              <a:effectLst>
                <a:outerShdw blurRad="38100" dist="38100" dir="2700000" algn="tl">
                  <a:srgbClr val="000000">
                    <a:alpha val="43137"/>
                  </a:srgbClr>
                </a:outerShdw>
              </a:effectLst>
            </a:endParaRPr>
          </a:p>
        </p:txBody>
      </p:sp>
      <p:sp>
        <p:nvSpPr>
          <p:cNvPr id="72" name="Rounded Rectangle 71"/>
          <p:cNvSpPr/>
          <p:nvPr/>
        </p:nvSpPr>
        <p:spPr>
          <a:xfrm>
            <a:off x="3664008" y="4350994"/>
            <a:ext cx="1017064" cy="457200"/>
          </a:xfrm>
          <a:prstGeom prst="roundRect">
            <a:avLst>
              <a:gd name="adj" fmla="val 7221"/>
            </a:avLst>
          </a:prstGeom>
          <a:gradFill flip="none" rotWithShape="1">
            <a:gsLst>
              <a:gs pos="80000">
                <a:schemeClr val="accent4"/>
              </a:gs>
              <a:gs pos="0">
                <a:schemeClr val="accent4"/>
              </a:gs>
              <a:gs pos="100000">
                <a:schemeClr val="accent4">
                  <a:lumMod val="40000"/>
                  <a:lumOff val="60000"/>
                </a:schemeClr>
              </a:gs>
            </a:gsLst>
            <a:lin ang="16200000" scaled="1"/>
            <a:tileRect/>
          </a:gradFill>
          <a:ln w="3175" cap="flat" cmpd="sng" algn="ctr">
            <a:solidFill>
              <a:schemeClr val="accent4">
                <a:lumMod val="60000"/>
                <a:lumOff val="40000"/>
              </a:schemeClr>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buClr>
                <a:srgbClr val="FFFF99"/>
              </a:buClr>
              <a:buSzPct val="90000"/>
            </a:pPr>
            <a:r>
              <a:rPr lang="en-GB" sz="700" b="1" dirty="0" smtClean="0">
                <a:ln>
                  <a:solidFill>
                    <a:schemeClr val="bg1">
                      <a:alpha val="0"/>
                    </a:schemeClr>
                  </a:solidFill>
                </a:ln>
                <a:solidFill>
                  <a:schemeClr val="bg1"/>
                </a:solidFill>
                <a:effectLst>
                  <a:outerShdw blurRad="38100" dist="38100" dir="2700000" algn="tl">
                    <a:srgbClr val="000000">
                      <a:alpha val="43137"/>
                    </a:srgbClr>
                  </a:outerShdw>
                </a:effectLst>
              </a:rPr>
              <a:t>Increased emphasis on brand loyalty (protect market share)</a:t>
            </a:r>
            <a:endParaRPr lang="en-GB" sz="700" b="1" dirty="0">
              <a:ln>
                <a:solidFill>
                  <a:schemeClr val="bg1">
                    <a:alpha val="0"/>
                  </a:schemeClr>
                </a:solidFill>
              </a:ln>
              <a:solidFill>
                <a:schemeClr val="bg1"/>
              </a:solidFill>
              <a:effectLst>
                <a:outerShdw blurRad="38100" dist="38100" dir="2700000" algn="tl">
                  <a:srgbClr val="000000">
                    <a:alpha val="43137"/>
                  </a:srgbClr>
                </a:outerShdw>
              </a:effectLst>
            </a:endParaRPr>
          </a:p>
        </p:txBody>
      </p:sp>
      <p:sp>
        <p:nvSpPr>
          <p:cNvPr id="57" name="Rounded Rectangle 56"/>
          <p:cNvSpPr/>
          <p:nvPr/>
        </p:nvSpPr>
        <p:spPr>
          <a:xfrm>
            <a:off x="3664008" y="1154430"/>
            <a:ext cx="1017064" cy="393192"/>
          </a:xfrm>
          <a:prstGeom prst="roundRect">
            <a:avLst>
              <a:gd name="adj" fmla="val 7270"/>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40000"/>
                <a:lumOff val="60000"/>
              </a:schemeClr>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marL="0" lvl="1" algn="ctr" fontAlgn="base">
              <a:buClr>
                <a:srgbClr val="FFFF99"/>
              </a:buClr>
              <a:buSzPct val="90000"/>
            </a:pPr>
            <a:r>
              <a:rPr lang="en-US" altLang="zh-CN" sz="700" b="1" dirty="0" smtClean="0">
                <a:ln>
                  <a:solidFill>
                    <a:schemeClr val="bg1">
                      <a:alpha val="0"/>
                    </a:schemeClr>
                  </a:solidFill>
                </a:ln>
                <a:solidFill>
                  <a:schemeClr val="bg1"/>
                </a:solidFill>
                <a:effectLst>
                  <a:outerShdw blurRad="38100" dist="38100" dir="2700000" algn="tl">
                    <a:srgbClr val="000000">
                      <a:alpha val="43137"/>
                    </a:srgbClr>
                  </a:outerShdw>
                </a:effectLst>
              </a:rPr>
              <a:t>Increasingly complex supply chain</a:t>
            </a:r>
            <a:endParaRPr lang="en-US" altLang="zh-CN" sz="700" b="1" dirty="0">
              <a:ln>
                <a:solidFill>
                  <a:schemeClr val="bg1">
                    <a:alpha val="0"/>
                  </a:schemeClr>
                </a:solidFill>
              </a:ln>
              <a:solidFill>
                <a:schemeClr val="bg1"/>
              </a:solidFill>
              <a:effectLst>
                <a:outerShdw blurRad="38100" dist="38100" dir="2700000" algn="tl">
                  <a:srgbClr val="000000">
                    <a:alpha val="43137"/>
                  </a:srgbClr>
                </a:outerShdw>
              </a:effectLst>
            </a:endParaRPr>
          </a:p>
        </p:txBody>
      </p:sp>
      <p:sp>
        <p:nvSpPr>
          <p:cNvPr id="64" name="Rounded Rectangle 63"/>
          <p:cNvSpPr/>
          <p:nvPr/>
        </p:nvSpPr>
        <p:spPr>
          <a:xfrm>
            <a:off x="628900" y="1982538"/>
            <a:ext cx="884403" cy="721528"/>
          </a:xfrm>
          <a:prstGeom prst="roundRect">
            <a:avLst>
              <a:gd name="adj" fmla="val 3675"/>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0" tIns="0" rIns="0" bIns="0" numCol="1" rtlCol="0" anchor="t" anchorCtr="0" compatLnSpc="1">
            <a:prstTxWarp prst="textNoShape">
              <a:avLst/>
            </a:prstTxWarp>
            <a:noAutofit/>
          </a:bodyPr>
          <a:lstStyle/>
          <a:p>
            <a:pPr marL="0" lvl="1" algn="ctr" fontAlgn="base">
              <a:buClr>
                <a:srgbClr val="FFFF99"/>
              </a:buClr>
              <a:buSzPct val="90000"/>
            </a:pPr>
            <a:r>
              <a:rPr lang="en-US" altLang="zh-CN" sz="700" b="1" dirty="0" smtClean="0">
                <a:ln>
                  <a:solidFill>
                    <a:srgbClr val="FFFFFF">
                      <a:alpha val="0"/>
                    </a:srgbClr>
                  </a:solidFill>
                </a:ln>
                <a:solidFill>
                  <a:schemeClr val="tx1">
                    <a:lumMod val="75000"/>
                  </a:schemeClr>
                </a:solidFill>
              </a:rPr>
              <a:t>Globalization of Supply Chain </a:t>
            </a:r>
          </a:p>
        </p:txBody>
      </p:sp>
      <p:sp>
        <p:nvSpPr>
          <p:cNvPr id="77" name="Rounded Rectangle 76"/>
          <p:cNvSpPr/>
          <p:nvPr/>
        </p:nvSpPr>
        <p:spPr>
          <a:xfrm>
            <a:off x="1548239" y="3631521"/>
            <a:ext cx="884403" cy="749808"/>
          </a:xfrm>
          <a:prstGeom prst="roundRect">
            <a:avLst>
              <a:gd name="adj" fmla="val 3675"/>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18288" tIns="0" rIns="18288" bIns="0" numCol="1" rtlCol="0" anchor="t" anchorCtr="0" compatLnSpc="1">
            <a:prstTxWarp prst="textNoShape">
              <a:avLst/>
            </a:prstTxWarp>
            <a:noAutofit/>
          </a:bodyPr>
          <a:lstStyle/>
          <a:p>
            <a:pPr marL="0" lvl="1" algn="ctr" fontAlgn="base">
              <a:buClr>
                <a:srgbClr val="FFFF99"/>
              </a:buClr>
              <a:buSzPct val="90000"/>
            </a:pPr>
            <a:r>
              <a:rPr lang="en-US" altLang="zh-CN" sz="700" b="1" dirty="0" smtClean="0">
                <a:ln>
                  <a:solidFill>
                    <a:srgbClr val="FFFFFF">
                      <a:alpha val="0"/>
                    </a:srgbClr>
                  </a:solidFill>
                </a:ln>
                <a:solidFill>
                  <a:schemeClr val="tx1">
                    <a:lumMod val="75000"/>
                  </a:schemeClr>
                </a:solidFill>
              </a:rPr>
              <a:t>Social Media </a:t>
            </a:r>
            <a:br>
              <a:rPr lang="en-US" altLang="zh-CN" sz="700" b="1" dirty="0" smtClean="0">
                <a:ln>
                  <a:solidFill>
                    <a:srgbClr val="FFFFFF">
                      <a:alpha val="0"/>
                    </a:srgbClr>
                  </a:solidFill>
                </a:ln>
                <a:solidFill>
                  <a:schemeClr val="tx1">
                    <a:lumMod val="75000"/>
                  </a:schemeClr>
                </a:solidFill>
              </a:rPr>
            </a:br>
            <a:r>
              <a:rPr lang="en-US" altLang="zh-CN" sz="500" b="1" dirty="0" smtClean="0">
                <a:ln>
                  <a:solidFill>
                    <a:srgbClr val="FFFFFF">
                      <a:alpha val="0"/>
                    </a:srgbClr>
                  </a:solidFill>
                </a:ln>
                <a:solidFill>
                  <a:schemeClr val="tx1">
                    <a:lumMod val="75000"/>
                  </a:schemeClr>
                </a:solidFill>
              </a:rPr>
              <a:t>(two-way marketing channel)</a:t>
            </a:r>
            <a:endParaRPr lang="en-US" altLang="zh-CN" sz="500" b="1" dirty="0">
              <a:ln>
                <a:solidFill>
                  <a:srgbClr val="FFFFFF">
                    <a:alpha val="0"/>
                  </a:srgbClr>
                </a:solidFill>
              </a:ln>
              <a:solidFill>
                <a:schemeClr val="tx1">
                  <a:lumMod val="75000"/>
                </a:schemeClr>
              </a:solidFill>
            </a:endParaRPr>
          </a:p>
        </p:txBody>
      </p:sp>
      <p:sp>
        <p:nvSpPr>
          <p:cNvPr id="78" name="Rounded Rectangle 77"/>
          <p:cNvSpPr/>
          <p:nvPr/>
        </p:nvSpPr>
        <p:spPr>
          <a:xfrm>
            <a:off x="4966245" y="2987815"/>
            <a:ext cx="2715768" cy="405417"/>
          </a:xfrm>
          <a:prstGeom prst="roundRect">
            <a:avLst>
              <a:gd name="adj" fmla="val 10801"/>
            </a:avLst>
          </a:prstGeom>
          <a:solidFill>
            <a:schemeClr val="accent1">
              <a:lumMod val="20000"/>
              <a:lumOff val="80000"/>
            </a:schemeClr>
          </a:solidFill>
          <a:ln w="3175" cap="flat" cmpd="sng" algn="ctr">
            <a:solidFill>
              <a:schemeClr val="accent1">
                <a:lumMod val="60000"/>
                <a:lumOff val="40000"/>
              </a:schemeClr>
            </a:solidFill>
            <a:prstDash val="solid"/>
            <a:round/>
            <a:headEnd type="none" w="med" len="med"/>
            <a:tailEnd type="none" w="med" len="med"/>
          </a:ln>
          <a:effectLst/>
        </p:spPr>
        <p:txBody>
          <a:bodyPr vert="horz" wrap="square" lIns="960120" tIns="0" rIns="0" bIns="0" numCol="1" rtlCol="0" anchor="ctr" anchorCtr="0" compatLnSpc="1">
            <a:prstTxWarp prst="textNoShape">
              <a:avLst/>
            </a:prstTxWarp>
            <a:noAutofit/>
          </a:bodyPr>
          <a:lstStyle/>
          <a:p>
            <a:pPr>
              <a:lnSpc>
                <a:spcPct val="90000"/>
              </a:lnSpc>
            </a:pPr>
            <a:r>
              <a:rPr lang="en-US" sz="700" dirty="0" smtClean="0">
                <a:ln>
                  <a:solidFill>
                    <a:schemeClr val="bg1">
                      <a:alpha val="0"/>
                    </a:schemeClr>
                  </a:solidFill>
                </a:ln>
                <a:solidFill>
                  <a:schemeClr val="tx1">
                    <a:lumMod val="75000"/>
                  </a:schemeClr>
                </a:solidFill>
              </a:rPr>
              <a:t>Utilize innovative ways to reduce costs (e.g., robotics, inventory storage, shared R&amp;D).</a:t>
            </a:r>
            <a:endParaRPr lang="en-US" sz="700" dirty="0">
              <a:ln>
                <a:solidFill>
                  <a:schemeClr val="bg1">
                    <a:alpha val="0"/>
                  </a:schemeClr>
                </a:solidFill>
              </a:ln>
              <a:solidFill>
                <a:schemeClr val="tx1">
                  <a:lumMod val="75000"/>
                </a:schemeClr>
              </a:solidFill>
            </a:endParaRPr>
          </a:p>
        </p:txBody>
      </p:sp>
      <p:sp>
        <p:nvSpPr>
          <p:cNvPr id="79" name="Round Same Side Corner Rectangle 78"/>
          <p:cNvSpPr/>
          <p:nvPr/>
        </p:nvSpPr>
        <p:spPr>
          <a:xfrm rot="16200000">
            <a:off x="5222277" y="2735544"/>
            <a:ext cx="402336" cy="914400"/>
          </a:xfrm>
          <a:prstGeom prst="round2SameRect">
            <a:avLst>
              <a:gd name="adj1" fmla="val 6250"/>
              <a:gd name="adj2" fmla="val 0"/>
            </a:avLst>
          </a:prstGeom>
          <a:gradFill flip="none" rotWithShape="1">
            <a:gsLst>
              <a:gs pos="80000">
                <a:schemeClr val="accent1"/>
              </a:gs>
              <a:gs pos="0">
                <a:schemeClr val="accent1"/>
              </a:gs>
              <a:gs pos="100000">
                <a:schemeClr val="accent1">
                  <a:lumMod val="40000"/>
                  <a:lumOff val="60000"/>
                </a:schemeClr>
              </a:gs>
            </a:gsLst>
            <a:lin ang="0" scaled="1"/>
            <a:tileRect/>
          </a:gradFill>
          <a:ln w="3175" cap="flat" cmpd="sng" algn="ctr">
            <a:solidFill>
              <a:schemeClr val="accent1">
                <a:lumMod val="40000"/>
                <a:lumOff val="60000"/>
              </a:schemeClr>
            </a:solidFill>
            <a:prstDash val="solid"/>
            <a:round/>
            <a:headEnd type="none" w="med" len="med"/>
            <a:tailEnd type="none" w="med" len="med"/>
          </a:ln>
          <a:effectLst/>
        </p:spPr>
        <p:txBody>
          <a:bodyPr vert="vert" wrap="square" lIns="18288" tIns="18288" rIns="18288" bIns="18288" numCol="1" rtlCol="0" anchor="ctr" anchorCtr="0" compatLnSpc="1">
            <a:prstTxWarp prst="textNoShape">
              <a:avLst/>
            </a:prstTxWarp>
            <a:noAutofit/>
          </a:bodyPr>
          <a:lstStyle/>
          <a:p>
            <a:pPr marL="0" lvl="1" algn="ctr"/>
            <a:r>
              <a:rPr lang="en-US" altLang="zh-CN" sz="700" b="1" dirty="0" smtClean="0">
                <a:ln>
                  <a:solidFill>
                    <a:srgbClr val="FFFFFF">
                      <a:alpha val="0"/>
                    </a:srgbClr>
                  </a:solidFill>
                </a:ln>
                <a:solidFill>
                  <a:schemeClr val="bg1"/>
                </a:solidFill>
                <a:effectLst>
                  <a:outerShdw blurRad="38100" dist="38100" dir="2700000" algn="tl">
                    <a:srgbClr val="000000">
                      <a:alpha val="43137"/>
                    </a:srgbClr>
                  </a:outerShdw>
                </a:effectLst>
              </a:rPr>
              <a:t>Reduce costs in manufacturing</a:t>
            </a:r>
            <a:endParaRPr lang="en-US" altLang="zh-CN" sz="700" b="1" dirty="0">
              <a:ln>
                <a:solidFill>
                  <a:srgbClr val="FFFFFF">
                    <a:alpha val="0"/>
                  </a:srgbClr>
                </a:solidFill>
              </a:ln>
              <a:solidFill>
                <a:schemeClr val="bg1"/>
              </a:solidFill>
              <a:effectLst>
                <a:outerShdw blurRad="38100" dist="38100" dir="2700000" algn="tl">
                  <a:srgbClr val="000000">
                    <a:alpha val="43137"/>
                  </a:srgbClr>
                </a:outerShdw>
              </a:effectLst>
            </a:endParaRPr>
          </a:p>
        </p:txBody>
      </p:sp>
      <p:sp>
        <p:nvSpPr>
          <p:cNvPr id="81" name="Rounded Rectangle 80"/>
          <p:cNvSpPr/>
          <p:nvPr/>
        </p:nvSpPr>
        <p:spPr>
          <a:xfrm>
            <a:off x="2467579" y="1981538"/>
            <a:ext cx="884403" cy="722528"/>
          </a:xfrm>
          <a:prstGeom prst="roundRect">
            <a:avLst>
              <a:gd name="adj" fmla="val 3901"/>
            </a:avLst>
          </a:prstGeom>
          <a:gradFill flip="none" rotWithShape="1">
            <a:gsLst>
              <a:gs pos="20000">
                <a:schemeClr val="bg1"/>
              </a:gs>
              <a:gs pos="100000">
                <a:schemeClr val="bg2"/>
              </a:gs>
            </a:gsLst>
            <a:lin ang="5400000" scaled="1"/>
            <a:tileRect/>
          </a:gradFill>
          <a:ln w="3175" cap="flat" cmpd="sng" algn="ctr">
            <a:noFill/>
            <a:prstDash val="solid"/>
            <a:round/>
            <a:headEnd type="none" w="med" len="med"/>
            <a:tailEnd type="none" w="med" len="med"/>
          </a:ln>
          <a:effectLst>
            <a:outerShdw blurRad="50800" dist="12700" dir="2700000" algn="tl" rotWithShape="0">
              <a:prstClr val="black">
                <a:alpha val="40000"/>
              </a:prstClr>
            </a:outerShdw>
          </a:effectLst>
        </p:spPr>
        <p:txBody>
          <a:bodyPr vert="horz" wrap="square" lIns="0" tIns="0" rIns="0" bIns="0" numCol="1" rtlCol="0" anchor="t" anchorCtr="0" compatLnSpc="1">
            <a:prstTxWarp prst="textNoShape">
              <a:avLst/>
            </a:prstTxWarp>
            <a:noAutofit/>
          </a:bodyPr>
          <a:lstStyle/>
          <a:p>
            <a:pPr marL="0" lvl="1" algn="ctr" defTabSz="914363" fontAlgn="base">
              <a:buClr>
                <a:srgbClr val="FFFF99"/>
              </a:buClr>
              <a:buSzPct val="90000"/>
            </a:pPr>
            <a:r>
              <a:rPr lang="en-US" altLang="zh-CN" sz="700" b="1" dirty="0" smtClean="0">
                <a:ln>
                  <a:solidFill>
                    <a:srgbClr val="FFFFFF">
                      <a:alpha val="0"/>
                    </a:srgbClr>
                  </a:solidFill>
                </a:ln>
                <a:solidFill>
                  <a:schemeClr val="tx1">
                    <a:lumMod val="75000"/>
                  </a:schemeClr>
                </a:solidFill>
              </a:rPr>
              <a:t>Changing Consumer Buying Patterns</a:t>
            </a:r>
            <a:endParaRPr lang="en-US" altLang="zh-CN" sz="700" b="1" dirty="0">
              <a:ln>
                <a:solidFill>
                  <a:srgbClr val="FFFFFF">
                    <a:alpha val="0"/>
                  </a:srgbClr>
                </a:solidFill>
              </a:ln>
              <a:solidFill>
                <a:schemeClr val="tx1">
                  <a:lumMod val="75000"/>
                </a:schemeClr>
              </a:solidFill>
            </a:endParaRPr>
          </a:p>
        </p:txBody>
      </p:sp>
      <p:sp>
        <p:nvSpPr>
          <p:cNvPr id="82" name="Rounded Rectangle 81"/>
          <p:cNvSpPr/>
          <p:nvPr/>
        </p:nvSpPr>
        <p:spPr>
          <a:xfrm>
            <a:off x="3664008" y="2020046"/>
            <a:ext cx="1017064" cy="484632"/>
          </a:xfrm>
          <a:prstGeom prst="roundRect">
            <a:avLst>
              <a:gd name="adj" fmla="val 8691"/>
            </a:avLst>
          </a:prstGeom>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40000"/>
                <a:lumOff val="60000"/>
              </a:schemeClr>
            </a:solidFill>
            <a:prstDash val="solid"/>
            <a:round/>
            <a:headEnd type="none" w="med" len="med"/>
            <a:tailEnd type="none" w="med" len="med"/>
          </a:ln>
          <a:effectLst/>
        </p:spPr>
        <p:txBody>
          <a:bodyPr vert="horz" wrap="square" lIns="18288" tIns="18288" rIns="18288" bIns="18288" numCol="1" rtlCol="0" anchor="ctr" anchorCtr="0" compatLnSpc="1">
            <a:prstTxWarp prst="textNoShape">
              <a:avLst/>
            </a:prstTxWarp>
            <a:noAutofit/>
          </a:bodyPr>
          <a:lstStyle/>
          <a:p>
            <a:pPr algn="ctr" fontAlgn="base">
              <a:lnSpc>
                <a:spcPct val="90000"/>
              </a:lnSpc>
              <a:buClr>
                <a:srgbClr val="FFFF99"/>
              </a:buClr>
              <a:buSzPct val="90000"/>
            </a:pPr>
            <a:r>
              <a:rPr lang="en-US" sz="700" b="1" dirty="0" smtClean="0">
                <a:ln>
                  <a:solidFill>
                    <a:schemeClr val="bg1">
                      <a:alpha val="0"/>
                    </a:schemeClr>
                  </a:solidFill>
                </a:ln>
                <a:solidFill>
                  <a:schemeClr val="bg1"/>
                </a:solidFill>
                <a:effectLst>
                  <a:outerShdw blurRad="38100" dist="38100" dir="2700000" algn="tl">
                    <a:srgbClr val="000000">
                      <a:alpha val="43137"/>
                    </a:srgbClr>
                  </a:outerShdw>
                </a:effectLst>
              </a:rPr>
              <a:t>Shrinking geographic footprint (e.g., consolidation of dealerships)</a:t>
            </a:r>
            <a:endParaRPr lang="en-GB" sz="700" b="1" dirty="0">
              <a:ln>
                <a:solidFill>
                  <a:schemeClr val="bg1">
                    <a:alpha val="0"/>
                  </a:schemeClr>
                </a:solidFill>
              </a:ln>
              <a:solidFill>
                <a:schemeClr val="bg1"/>
              </a:solidFill>
              <a:effectLst>
                <a:outerShdw blurRad="38100" dist="38100" dir="2700000" algn="tl">
                  <a:srgbClr val="000000">
                    <a:alpha val="43137"/>
                  </a:srgbClr>
                </a:outerShdw>
              </a:effectLst>
            </a:endParaRPr>
          </a:p>
        </p:txBody>
      </p:sp>
      <p:sp>
        <p:nvSpPr>
          <p:cNvPr id="84" name="Round Same Side Corner Rectangle 83"/>
          <p:cNvSpPr/>
          <p:nvPr/>
        </p:nvSpPr>
        <p:spPr>
          <a:xfrm rot="16200000">
            <a:off x="5194845" y="1886446"/>
            <a:ext cx="457200" cy="914400"/>
          </a:xfrm>
          <a:prstGeom prst="round2SameRect">
            <a:avLst>
              <a:gd name="adj1" fmla="val 9739"/>
              <a:gd name="adj2" fmla="val 0"/>
            </a:avLst>
          </a:prstGeom>
          <a:gradFill flip="none" rotWithShape="1">
            <a:gsLst>
              <a:gs pos="80000">
                <a:schemeClr val="accent1"/>
              </a:gs>
              <a:gs pos="0">
                <a:schemeClr val="accent1"/>
              </a:gs>
              <a:gs pos="100000">
                <a:schemeClr val="accent1">
                  <a:lumMod val="40000"/>
                  <a:lumOff val="60000"/>
                </a:schemeClr>
              </a:gs>
            </a:gsLst>
            <a:lin ang="0" scaled="1"/>
            <a:tileRect/>
          </a:gradFill>
          <a:ln w="3175" cap="flat" cmpd="sng" algn="ctr">
            <a:solidFill>
              <a:schemeClr val="accent1">
                <a:lumMod val="40000"/>
                <a:lumOff val="60000"/>
              </a:schemeClr>
            </a:solidFill>
            <a:prstDash val="solid"/>
            <a:round/>
            <a:headEnd type="none" w="med" len="med"/>
            <a:tailEnd type="none" w="med" len="med"/>
          </a:ln>
          <a:effectLst/>
        </p:spPr>
        <p:txBody>
          <a:bodyPr vert="vert" wrap="square" lIns="18288" tIns="18288" rIns="18288" bIns="18288" numCol="1" rtlCol="0" anchor="ctr" anchorCtr="0" compatLnSpc="1">
            <a:prstTxWarp prst="textNoShape">
              <a:avLst/>
            </a:prstTxWarp>
            <a:noAutofit/>
          </a:bodyPr>
          <a:lstStyle/>
          <a:p>
            <a:pPr marL="0" lvl="1" algn="ctr"/>
            <a:r>
              <a:rPr lang="en-US" sz="700" b="1" dirty="0" smtClean="0">
                <a:ln>
                  <a:solidFill>
                    <a:schemeClr val="bg1">
                      <a:alpha val="0"/>
                    </a:schemeClr>
                  </a:solidFill>
                </a:ln>
                <a:solidFill>
                  <a:schemeClr val="bg1"/>
                </a:solidFill>
                <a:effectLst>
                  <a:outerShdw blurRad="38100" dist="38100" dir="2700000" algn="tl">
                    <a:srgbClr val="000000">
                      <a:alpha val="43137"/>
                    </a:srgbClr>
                  </a:outerShdw>
                </a:effectLst>
              </a:rPr>
              <a:t>Optimizing distribution channels (service and sales)</a:t>
            </a:r>
            <a:endParaRPr lang="en-US" sz="700" b="1" dirty="0">
              <a:ln>
                <a:solidFill>
                  <a:schemeClr val="bg1">
                    <a:alpha val="0"/>
                  </a:schemeClr>
                </a:solidFill>
              </a:ln>
              <a:solidFill>
                <a:schemeClr val="bg1"/>
              </a:solidFill>
              <a:effectLst>
                <a:outerShdw blurRad="38100" dist="38100" dir="2700000" algn="tl">
                  <a:srgbClr val="000000">
                    <a:alpha val="43137"/>
                  </a:srgbClr>
                </a:outerShdw>
              </a:effectLst>
            </a:endParaRPr>
          </a:p>
        </p:txBody>
      </p:sp>
      <p:sp>
        <p:nvSpPr>
          <p:cNvPr id="20" name="Title 19"/>
          <p:cNvSpPr>
            <a:spLocks noGrp="1"/>
          </p:cNvSpPr>
          <p:nvPr>
            <p:ph type="title"/>
          </p:nvPr>
        </p:nvSpPr>
        <p:spPr>
          <a:xfrm>
            <a:off x="269875" y="228600"/>
            <a:ext cx="8600282" cy="443198"/>
          </a:xfrm>
        </p:spPr>
        <p:txBody>
          <a:bodyPr/>
          <a:lstStyle/>
          <a:p>
            <a:r>
              <a:rPr lang="en-US" dirty="0"/>
              <a:t>2.1 Forces at Work &amp; Executive Priorities</a:t>
            </a:r>
          </a:p>
        </p:txBody>
      </p:sp>
      <p:sp>
        <p:nvSpPr>
          <p:cNvPr id="74" name="TextBox 73"/>
          <p:cNvSpPr txBox="1"/>
          <p:nvPr/>
        </p:nvSpPr>
        <p:spPr>
          <a:xfrm>
            <a:off x="240560" y="6206739"/>
            <a:ext cx="4563452" cy="153888"/>
          </a:xfrm>
          <a:prstGeom prst="rect">
            <a:avLst/>
          </a:prstGeom>
          <a:noFill/>
        </p:spPr>
        <p:txBody>
          <a:bodyPr wrap="square" lIns="0" tIns="0" rIns="0" bIns="0" rtlCol="0">
            <a:spAutoFit/>
          </a:bodyPr>
          <a:lstStyle>
            <a:defPPr>
              <a:defRPr lang="en-US"/>
            </a:defPPr>
            <a:lvl1pPr fontAlgn="base">
              <a:buClr>
                <a:srgbClr val="FFFF99"/>
              </a:buClr>
              <a:buSzPct val="90000"/>
              <a:defRPr sz="1000" i="1">
                <a:ln>
                  <a:solidFill>
                    <a:srgbClr val="FFFFFF">
                      <a:alpha val="0"/>
                    </a:srgbClr>
                  </a:solidFill>
                </a:ln>
                <a:solidFill>
                  <a:schemeClr val="tx1">
                    <a:lumMod val="75000"/>
                  </a:schemeClr>
                </a:solidFill>
              </a:defRPr>
            </a:lvl1pPr>
          </a:lstStyle>
          <a:p>
            <a:r>
              <a:rPr lang="en-US" dirty="0">
                <a:solidFill>
                  <a:srgbClr val="595959">
                    <a:lumMod val="75000"/>
                  </a:srgbClr>
                </a:solidFill>
              </a:rPr>
              <a:t>Source: First Research, IBIS Microsoft Analysis</a:t>
            </a:r>
          </a:p>
        </p:txBody>
      </p:sp>
      <p:pic>
        <p:nvPicPr>
          <p:cNvPr id="86" name="Picture 85"/>
          <p:cNvPicPr>
            <a:picLocks noChangeAspect="1"/>
          </p:cNvPicPr>
          <p:nvPr/>
        </p:nvPicPr>
        <p:blipFill rotWithShape="1">
          <a:blip r:embed="rId3">
            <a:extLst>
              <a:ext uri="{28A0092B-C50C-407E-A947-70E740481C1C}">
                <a14:useLocalDpi xmlns:a14="http://schemas.microsoft.com/office/drawing/2010/main" val="0"/>
              </a:ext>
            </a:extLst>
          </a:blip>
          <a:srcRect b="21057"/>
          <a:stretch/>
        </p:blipFill>
        <p:spPr>
          <a:xfrm>
            <a:off x="685724" y="5241929"/>
            <a:ext cx="770755" cy="608456"/>
          </a:xfrm>
          <a:prstGeom prst="rect">
            <a:avLst/>
          </a:prstGeom>
        </p:spPr>
      </p:pic>
      <p:pic>
        <p:nvPicPr>
          <p:cNvPr id="91" name="Picture 9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7300" y="5152507"/>
            <a:ext cx="606280" cy="714648"/>
          </a:xfrm>
          <a:prstGeom prst="rect">
            <a:avLst/>
          </a:prstGeom>
        </p:spPr>
      </p:pic>
      <p:pic>
        <p:nvPicPr>
          <p:cNvPr id="92" name="Picture 9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1563" y="3128424"/>
            <a:ext cx="617754" cy="388554"/>
          </a:xfrm>
          <a:prstGeom prst="rect">
            <a:avLst/>
          </a:prstGeom>
        </p:spPr>
      </p:pic>
      <p:pic>
        <p:nvPicPr>
          <p:cNvPr id="94" name="Picture 9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97342" y="2148636"/>
            <a:ext cx="786196" cy="632572"/>
          </a:xfrm>
          <a:prstGeom prst="rect">
            <a:avLst/>
          </a:prstGeom>
        </p:spPr>
      </p:pic>
      <p:pic>
        <p:nvPicPr>
          <p:cNvPr id="96" name="Picture 9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1670" y="1566889"/>
            <a:ext cx="365760" cy="365760"/>
          </a:xfrm>
          <a:prstGeom prst="rect">
            <a:avLst/>
          </a:prstGeom>
        </p:spPr>
      </p:pic>
      <p:pic>
        <p:nvPicPr>
          <p:cNvPr id="97" name="Picture 9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004" y="1415239"/>
            <a:ext cx="502920" cy="502920"/>
          </a:xfrm>
          <a:prstGeom prst="rect">
            <a:avLst/>
          </a:prstGeom>
          <a:noFill/>
          <a:ln>
            <a:noFill/>
          </a:ln>
        </p:spPr>
      </p:pic>
      <p:pic>
        <p:nvPicPr>
          <p:cNvPr id="98" name="Picture 9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64331" y="2126636"/>
            <a:ext cx="813540" cy="654572"/>
          </a:xfrm>
          <a:prstGeom prst="rect">
            <a:avLst/>
          </a:prstGeom>
        </p:spPr>
      </p:pic>
      <p:pic>
        <p:nvPicPr>
          <p:cNvPr id="141" name="Picture 5" descr="http://www.cartusblog.com/wp-content/uploads/2010/12/Map-for-Emerging-Markets-post.jpg"/>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98300" y="1541852"/>
            <a:ext cx="822960" cy="381303"/>
          </a:xfrm>
          <a:prstGeom prst="rect">
            <a:avLst/>
          </a:prstGeom>
          <a:noFill/>
          <a:extLst>
            <a:ext uri="{909E8E84-426E-40DD-AFC4-6F175D3DCCD1}">
              <a14:hiddenFill xmlns:a14="http://schemas.microsoft.com/office/drawing/2010/main">
                <a:solidFill>
                  <a:srgbClr val="FFFFFF"/>
                </a:solidFill>
              </a14:hiddenFill>
            </a:ext>
          </a:extLst>
        </p:spPr>
      </p:pic>
      <p:sp>
        <p:nvSpPr>
          <p:cNvPr id="142" name="Freeform 141"/>
          <p:cNvSpPr/>
          <p:nvPr/>
        </p:nvSpPr>
        <p:spPr>
          <a:xfrm>
            <a:off x="2720194" y="1561705"/>
            <a:ext cx="379172" cy="217557"/>
          </a:xfrm>
          <a:custGeom>
            <a:avLst/>
            <a:gdLst>
              <a:gd name="connsiteX0" fmla="*/ 0 w 546847"/>
              <a:gd name="connsiteY0" fmla="*/ 313765 h 313765"/>
              <a:gd name="connsiteX1" fmla="*/ 179294 w 546847"/>
              <a:gd name="connsiteY1" fmla="*/ 134470 h 313765"/>
              <a:gd name="connsiteX2" fmla="*/ 304800 w 546847"/>
              <a:gd name="connsiteY2" fmla="*/ 233082 h 313765"/>
              <a:gd name="connsiteX3" fmla="*/ 358588 w 546847"/>
              <a:gd name="connsiteY3" fmla="*/ 143435 h 313765"/>
              <a:gd name="connsiteX4" fmla="*/ 448235 w 546847"/>
              <a:gd name="connsiteY4" fmla="*/ 125506 h 313765"/>
              <a:gd name="connsiteX5" fmla="*/ 546847 w 546847"/>
              <a:gd name="connsiteY5" fmla="*/ 0 h 313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6847" h="313765">
                <a:moveTo>
                  <a:pt x="0" y="313765"/>
                </a:moveTo>
                <a:lnTo>
                  <a:pt x="179294" y="134470"/>
                </a:lnTo>
                <a:lnTo>
                  <a:pt x="304800" y="233082"/>
                </a:lnTo>
                <a:lnTo>
                  <a:pt x="358588" y="143435"/>
                </a:lnTo>
                <a:lnTo>
                  <a:pt x="448235" y="125506"/>
                </a:lnTo>
                <a:lnTo>
                  <a:pt x="546847" y="0"/>
                </a:lnTo>
              </a:path>
            </a:pathLst>
          </a:custGeom>
          <a:ln w="19050">
            <a:solidFill>
              <a:srgbClr val="00B05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50" name="Picture 149"/>
          <p:cNvPicPr>
            <a:picLocks noChangeAspect="1"/>
          </p:cNvPicPr>
          <p:nvPr/>
        </p:nvPicPr>
        <p:blipFill>
          <a:blip r:embed="rId1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22664" y="3854756"/>
            <a:ext cx="735553" cy="489480"/>
          </a:xfrm>
          <a:prstGeom prst="rect">
            <a:avLst/>
          </a:prstGeom>
        </p:spPr>
      </p:pic>
      <p:pic>
        <p:nvPicPr>
          <p:cNvPr id="151" name="Picture 15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3123" y="3542116"/>
            <a:ext cx="775957" cy="766970"/>
          </a:xfrm>
          <a:prstGeom prst="roundRect">
            <a:avLst>
              <a:gd name="adj" fmla="val 4206"/>
            </a:avLst>
          </a:prstGeom>
          <a:solidFill>
            <a:srgbClr val="FFFFFF">
              <a:shade val="85000"/>
            </a:srgbClr>
          </a:solidFill>
          <a:ln>
            <a:noFill/>
          </a:ln>
          <a:effectLst/>
        </p:spPr>
      </p:pic>
      <p:pic>
        <p:nvPicPr>
          <p:cNvPr id="152" name="Picture 151"/>
          <p:cNvPicPr>
            <a:picLocks noChangeAspect="1"/>
          </p:cNvPicPr>
          <p:nvPr/>
        </p:nvPicPr>
        <p:blipFill rotWithShape="1">
          <a:blip r:embed="rId13">
            <a:extLst>
              <a:ext uri="{28A0092B-C50C-407E-A947-70E740481C1C}">
                <a14:useLocalDpi xmlns:a14="http://schemas.microsoft.com/office/drawing/2010/main" val="0"/>
              </a:ext>
            </a:extLst>
          </a:blip>
          <a:srcRect b="13229"/>
          <a:stretch/>
        </p:blipFill>
        <p:spPr>
          <a:xfrm>
            <a:off x="2514447" y="2225322"/>
            <a:ext cx="790666" cy="457200"/>
          </a:xfrm>
          <a:prstGeom prst="roundRect">
            <a:avLst>
              <a:gd name="adj" fmla="val 6641"/>
            </a:avLst>
          </a:prstGeom>
          <a:solidFill>
            <a:srgbClr val="FFFFFF">
              <a:shade val="85000"/>
            </a:srgbClr>
          </a:solidFill>
          <a:ln>
            <a:noFill/>
          </a:ln>
          <a:effectLst/>
        </p:spPr>
      </p:pic>
      <p:pic>
        <p:nvPicPr>
          <p:cNvPr id="80" name="Picture 79"/>
          <p:cNvPicPr>
            <a:picLocks noChangeAspect="1"/>
          </p:cNvPicPr>
          <p:nvPr/>
        </p:nvPicPr>
        <p:blipFill rotWithShape="1">
          <a:blip r:embed="rId14">
            <a:extLst>
              <a:ext uri="{28A0092B-C50C-407E-A947-70E740481C1C}">
                <a14:useLocalDpi xmlns:a14="http://schemas.microsoft.com/office/drawing/2010/main" val="0"/>
              </a:ext>
            </a:extLst>
          </a:blip>
          <a:srcRect l="12297" t="12592" r="4621" b="3880"/>
          <a:stretch/>
        </p:blipFill>
        <p:spPr>
          <a:xfrm>
            <a:off x="2498300" y="3758513"/>
            <a:ext cx="822960" cy="550573"/>
          </a:xfrm>
          <a:prstGeom prst="roundRect">
            <a:avLst>
              <a:gd name="adj" fmla="val 4206"/>
            </a:avLst>
          </a:prstGeom>
          <a:solidFill>
            <a:srgbClr val="FFFFFF">
              <a:shade val="85000"/>
            </a:srgbClr>
          </a:solidFill>
          <a:ln>
            <a:noFill/>
          </a:ln>
          <a:effectLst/>
        </p:spPr>
      </p:pic>
      <p:pic>
        <p:nvPicPr>
          <p:cNvPr id="1026" name="Picture 2" descr="http://t3.gstatic.com/images?q=tbn:ANd9GcQqN9_WMWsbOlBIEaERFHPHxkMupjN5hUjU0C-p3bZAv01zW262&amp;t=1"/>
          <p:cNvPicPr>
            <a:picLocks noChangeAspect="1" noChangeArrowheads="1"/>
          </p:cNvPicPr>
          <p:nvPr/>
        </p:nvPicPr>
        <p:blipFill rotWithShape="1">
          <a:blip r:embed="rId15">
            <a:extLst>
              <a:ext uri="{28A0092B-C50C-407E-A947-70E740481C1C}">
                <a14:useLocalDpi xmlns:a14="http://schemas.microsoft.com/office/drawing/2010/main" val="0"/>
              </a:ext>
            </a:extLst>
          </a:blip>
          <a:srcRect l="23547" r="22903"/>
          <a:stretch/>
        </p:blipFill>
        <p:spPr bwMode="auto">
          <a:xfrm>
            <a:off x="2519162" y="5037880"/>
            <a:ext cx="781236" cy="970826"/>
          </a:xfrm>
          <a:prstGeom prst="roundRect">
            <a:avLst>
              <a:gd name="adj" fmla="val 6363"/>
            </a:avLst>
          </a:prstGeom>
          <a:solidFill>
            <a:srgbClr val="FFFFFF">
              <a:shade val="85000"/>
            </a:srgbClr>
          </a:solidFill>
          <a:ln>
            <a:noFill/>
          </a:ln>
          <a:effectLst/>
          <a:extLst/>
        </p:spPr>
      </p:pic>
    </p:spTree>
    <p:extLst>
      <p:ext uri="{BB962C8B-B14F-4D97-AF65-F5344CB8AC3E}">
        <p14:creationId xmlns:p14="http://schemas.microsoft.com/office/powerpoint/2010/main" val="905211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PC2010_breakout_arcguide[1]">
  <a:themeElements>
    <a:clrScheme name="Webninair-Jeff">
      <a:dk1>
        <a:srgbClr val="595959"/>
      </a:dk1>
      <a:lt1>
        <a:srgbClr val="FFFFFF"/>
      </a:lt1>
      <a:dk2>
        <a:srgbClr val="0070C0"/>
      </a:dk2>
      <a:lt2>
        <a:srgbClr val="DDDDDD"/>
      </a:lt2>
      <a:accent1>
        <a:srgbClr val="1F497D"/>
      </a:accent1>
      <a:accent2>
        <a:srgbClr val="92D050"/>
      </a:accent2>
      <a:accent3>
        <a:srgbClr val="5A5A5A"/>
      </a:accent3>
      <a:accent4>
        <a:srgbClr val="7AA23A"/>
      </a:accent4>
      <a:accent5>
        <a:srgbClr val="FFC211"/>
      </a:accent5>
      <a:accent6>
        <a:srgbClr val="C94409"/>
      </a:accent6>
      <a:hlink>
        <a:srgbClr val="5191CD"/>
      </a:hlink>
      <a:folHlink>
        <a:srgbClr val="595959"/>
      </a:folHlink>
    </a:clrScheme>
    <a:fontScheme name="MCS">
      <a:majorFont>
        <a:latin typeface="Segoe Light"/>
        <a:ea typeface=""/>
        <a:cs typeface=""/>
      </a:majorFont>
      <a:minorFont>
        <a:latin typeface="Segoe"/>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80000">
              <a:schemeClr val="accent1"/>
            </a:gs>
            <a:gs pos="0">
              <a:schemeClr val="accent1"/>
            </a:gs>
            <a:gs pos="100000">
              <a:schemeClr val="accent1">
                <a:lumMod val="40000"/>
                <a:lumOff val="60000"/>
              </a:schemeClr>
            </a:gs>
          </a:gsLst>
          <a:lin ang="16200000" scaled="1"/>
          <a:tileRect/>
        </a:gradFill>
        <a:ln w="3175" cap="flat" cmpd="sng" algn="ctr">
          <a:solidFill>
            <a:schemeClr val="accent1">
              <a:lumMod val="40000"/>
              <a:lumOff val="60000"/>
            </a:schemeClr>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marL="0" fontAlgn="base">
          <a:buClr>
            <a:srgbClr val="FFFF99"/>
          </a:buClr>
          <a:buSzPct val="90000"/>
          <a:defRPr sz="1600" b="1" dirty="0">
            <a:ln>
              <a:solidFill>
                <a:schemeClr val="bg1">
                  <a:alpha val="0"/>
                </a:schemeClr>
              </a:solidFill>
            </a:ln>
            <a:gradFill>
              <a:gsLst>
                <a:gs pos="0">
                  <a:srgbClr val="FFFFFF"/>
                </a:gs>
                <a:gs pos="100000">
                  <a:srgbClr val="FFFFFF"/>
                </a:gs>
              </a:gsLst>
              <a:lin ang="5400000" scaled="0"/>
            </a:gradFill>
            <a:effectLst>
              <a:outerShdw blurRad="38100" dist="38100" dir="2700000" algn="tl">
                <a:srgbClr val="000000">
                  <a:alpha val="43137"/>
                </a:srgbClr>
              </a:outerShdw>
            </a:effectLst>
          </a:defRPr>
        </a:defPPr>
      </a:lst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marL="0" fontAlgn="base">
          <a:buClr>
            <a:srgbClr val="FFFF99"/>
          </a:buClr>
          <a:buSzPct val="90000"/>
          <a:defRPr sz="1600" dirty="0">
            <a:ln>
              <a:solidFill>
                <a:srgbClr val="FFFFFF">
                  <a:alpha val="0"/>
                </a:srgbClr>
              </a:solidFill>
            </a:ln>
            <a:solidFill>
              <a:schemeClr val="tx1">
                <a:lumMod val="75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TaxCatchAll xmlns="6412fdfd-addd-4d34-843b-a5dce65fc830">
      <Value>1000</Value>
      <Value>1033</Value>
      <Value>922</Value>
      <Value>921</Value>
      <Value>920</Value>
      <Value>919</Value>
      <Value>918</Value>
      <Value>917</Value>
      <Value>916</Value>
      <Value>915</Value>
      <Value>914</Value>
      <Value>913</Value>
      <Value>912</Value>
      <Value>911</Value>
      <Value>910</Value>
      <Value>909</Value>
      <Value>908</Value>
      <Value>907</Value>
      <Value>906</Value>
      <Value>997</Value>
      <Value>1040</Value>
      <Value>898</Value>
    </TaxCatchAll>
    <Industry_x0020_Layer_x0020_AssetTaxHTField0 xmlns="d0d0829d-2bd1-4d73-a1ef-2475f9ce16c9">
      <Terms xmlns="http://schemas.microsoft.com/office/infopath/2007/PartnerControls">
        <TermInfo xmlns="http://schemas.microsoft.com/office/infopath/2007/PartnerControls">
          <TermName xmlns="http://schemas.microsoft.com/office/infopath/2007/PartnerControls">Forces at Work ＆ Executive Priorities</TermName>
          <TermId xmlns="http://schemas.microsoft.com/office/infopath/2007/PartnerControls">a27caa5b-28e9-4bbd-ad75-e2656a646dd2</TermId>
        </TermInfo>
      </Terms>
    </Industry_x0020_Layer_x0020_AssetTaxHTField0>
    <Enterprise_x0020_CampaignTaxHTField0 xmlns="d0d0829d-2bd1-4d73-a1ef-2475f9ce16c9">
      <Terms xmlns="http://schemas.microsoft.com/office/infopath/2007/PartnerControls"/>
    </Enterprise_x0020_CampaignTaxHTField0>
    <ES_x0020_GeographyTaxHTField0 xmlns="d0d0829d-2bd1-4d73-a1ef-2475f9ce16c9">
      <Terms xmlns="http://schemas.microsoft.com/office/infopath/2007/PartnerControls">
        <TermInfo xmlns="http://schemas.microsoft.com/office/infopath/2007/PartnerControls">
          <TermName xmlns="http://schemas.microsoft.com/office/infopath/2007/PartnerControls">APAC</TermName>
          <TermId xmlns="http://schemas.microsoft.com/office/infopath/2007/PartnerControls">e7b8cf90-3e6d-4f8b-8009-bb3781759928</TermId>
        </TermInfo>
        <TermInfo xmlns="http://schemas.microsoft.com/office/infopath/2007/PartnerControls">
          <TermName xmlns="http://schemas.microsoft.com/office/infopath/2007/PartnerControls">Canada</TermName>
          <TermId xmlns="http://schemas.microsoft.com/office/infopath/2007/PartnerControls">1d9dcdcc-144c-40da-bb95-dd973034e043</TermId>
        </TermInfo>
        <TermInfo xmlns="http://schemas.microsoft.com/office/infopath/2007/PartnerControls">
          <TermName xmlns="http://schemas.microsoft.com/office/infopath/2007/PartnerControls">Central and Eastern Europe</TermName>
          <TermId xmlns="http://schemas.microsoft.com/office/infopath/2007/PartnerControls">69d44d25-a155-4aeb-a0de-11a2627a7ebd</TermId>
        </TermInfo>
        <TermInfo xmlns="http://schemas.microsoft.com/office/infopath/2007/PartnerControls">
          <TermName xmlns="http://schemas.microsoft.com/office/infopath/2007/PartnerControls">France</TermName>
          <TermId xmlns="http://schemas.microsoft.com/office/infopath/2007/PartnerControls">e4e889c2-f7c4-4ada-a14c-5f0a3332bd01</TermId>
        </TermInfo>
        <TermInfo xmlns="http://schemas.microsoft.com/office/infopath/2007/PartnerControls">
          <TermName xmlns="http://schemas.microsoft.com/office/infopath/2007/PartnerControls">Germany</TermName>
          <TermId xmlns="http://schemas.microsoft.com/office/infopath/2007/PartnerControls">e147d782-97f4-4c12-95c8-60dd748c5070</TermId>
        </TermInfo>
        <TermInfo xmlns="http://schemas.microsoft.com/office/infopath/2007/PartnerControls">
          <TermName xmlns="http://schemas.microsoft.com/office/infopath/2007/PartnerControls">Greater China</TermName>
          <TermId xmlns="http://schemas.microsoft.com/office/infopath/2007/PartnerControls">0c3b63b9-c852-4df3-a371-d51cdb602ed0</TermId>
        </TermInfo>
        <TermInfo xmlns="http://schemas.microsoft.com/office/infopath/2007/PartnerControls">
          <TermName xmlns="http://schemas.microsoft.com/office/infopath/2007/PartnerControls">India</TermName>
          <TermId xmlns="http://schemas.microsoft.com/office/infopath/2007/PartnerControls">01a0fea3-08a9-48cb-95fc-926b441f487e</TermId>
        </TermInfo>
        <TermInfo xmlns="http://schemas.microsoft.com/office/infopath/2007/PartnerControls">
          <TermName xmlns="http://schemas.microsoft.com/office/infopath/2007/PartnerControls">Japan</TermName>
          <TermId xmlns="http://schemas.microsoft.com/office/infopath/2007/PartnerControls">2a223ca6-4d21-44b0-8fea-682f55199264</TermId>
        </TermInfo>
        <TermInfo xmlns="http://schemas.microsoft.com/office/infopath/2007/PartnerControls">
          <TermName xmlns="http://schemas.microsoft.com/office/infopath/2007/PartnerControls">Latam</TermName>
          <TermId xmlns="http://schemas.microsoft.com/office/infopath/2007/PartnerControls">ad903d1f-4d0c-4549-9c31-ef66126a81ae</TermId>
        </TermInfo>
        <TermInfo xmlns="http://schemas.microsoft.com/office/infopath/2007/PartnerControls">
          <TermName xmlns="http://schemas.microsoft.com/office/infopath/2007/PartnerControls">MEA</TermName>
          <TermId xmlns="http://schemas.microsoft.com/office/infopath/2007/PartnerControls">307a217c-04f0-49f2-b682-2ed93de2debb</TermId>
        </TermInfo>
        <TermInfo xmlns="http://schemas.microsoft.com/office/infopath/2007/PartnerControls">
          <TermName xmlns="http://schemas.microsoft.com/office/infopath/2007/PartnerControls">United Kingdom</TermName>
          <TermId xmlns="http://schemas.microsoft.com/office/infopath/2007/PartnerControls">5c2486ca-a4d9-4021-861e-f313d1eac20c</TermId>
        </TermInfo>
        <TermInfo xmlns="http://schemas.microsoft.com/office/infopath/2007/PartnerControls">
          <TermName xmlns="http://schemas.microsoft.com/office/infopath/2007/PartnerControls">United States</TermName>
          <TermId xmlns="http://schemas.microsoft.com/office/infopath/2007/PartnerControls">6b2bcdf2-5771-4025-b2dd-a43bf9372538</TermId>
        </TermInfo>
        <TermInfo xmlns="http://schemas.microsoft.com/office/infopath/2007/PartnerControls">
          <TermName xmlns="http://schemas.microsoft.com/office/infopath/2007/PartnerControls">Western Europe</TermName>
          <TermId xmlns="http://schemas.microsoft.com/office/infopath/2007/PartnerControls">8018a7e6-3f96-40cf-a971-8e517f7d5a7f</TermId>
        </TermInfo>
      </Terms>
    </ES_x0020_GeographyTaxHTField0>
    <Content_x0020_StatusTaxHTField0 xmlns="d0d0829d-2bd1-4d73-a1ef-2475f9ce16c9">
      <Terms xmlns="http://schemas.microsoft.com/office/infopath/2007/PartnerControls">
        <TermInfo xmlns="http://schemas.microsoft.com/office/infopath/2007/PartnerControls">
          <TermName xmlns="http://schemas.microsoft.com/office/infopath/2007/PartnerControls">Final</TermName>
          <TermId xmlns="http://schemas.microsoft.com/office/infopath/2007/PartnerControls">6f5c0942-8871-4bc8-931a-5191885b3f9b</TermId>
        </TermInfo>
      </Terms>
    </Content_x0020_StatusTaxHTField0>
    <VRF_x0020_PhaseTaxHTField0 xmlns="d0d0829d-2bd1-4d73-a1ef-2475f9ce16c9">
      <Terms xmlns="http://schemas.microsoft.com/office/infopath/2007/PartnerControls">
        <TermInfo xmlns="http://schemas.microsoft.com/office/infopath/2007/PartnerControls">
          <TermName xmlns="http://schemas.microsoft.com/office/infopath/2007/PartnerControls">Assessment – Context</TermName>
          <TermId xmlns="http://schemas.microsoft.com/office/infopath/2007/PartnerControls">c4148d8b-e9c4-4617-b67e-ffb075ce1403</TermId>
        </TermInfo>
      </Terms>
    </VRF_x0020_PhaseTaxHTField0>
    <Managed_x0020_IP_x0020_Approved_x0020_Date xmlns="d0d0829d-2bd1-4d73-a1ef-2475f9ce16c9">2011-10-04T18:30:00+00:00</Managed_x0020_IP_x0020_Approved_x0020_Date>
    <Content_x0020_Expiration xmlns="d0d0829d-2bd1-4d73-a1ef-2475f9ce16c9">2012-12-29T18:30:00+00:00</Content_x0020_Expiration>
    <Managed_x0020_IP_x0020_Approver xmlns="d0d0829d-2bd1-4d73-a1ef-2475f9ce16c9">
      <UserInfo>
        <DisplayName>Enterprise Strategy Library Engineering-SG</DisplayName>
        <AccountId>92</AccountId>
        <AccountType/>
      </UserInfo>
    </Managed_x0020_IP_x0020_Approver>
    <Internal_x0020_Audience_x0020_TypeTaxHTField0 xmlns="d0d0829d-2bd1-4d73-a1ef-2475f9ce16c9">
      <Terms xmlns="http://schemas.microsoft.com/office/infopath/2007/PartnerControls">
        <TermInfo xmlns="http://schemas.microsoft.com/office/infopath/2007/PartnerControls">
          <TermName xmlns="http://schemas.microsoft.com/office/infopath/2007/PartnerControls">Enterprise Architects</TermName>
          <TermId xmlns="http://schemas.microsoft.com/office/infopath/2007/PartnerControls">b73e8e57-c73b-4c7c-8fc7-83b3c101efb5</TermId>
        </TermInfo>
      </Terms>
    </Internal_x0020_Audience_x0020_TypeTaxHTField0>
    <VRF_x0020_ActivityTaxHTField0 xmlns="d0d0829d-2bd1-4d73-a1ef-2475f9ce16c9">
      <Terms xmlns="http://schemas.microsoft.com/office/infopath/2007/PartnerControls">
        <TermInfo xmlns="http://schemas.microsoft.com/office/infopath/2007/PartnerControls">
          <TermName xmlns="http://schemas.microsoft.com/office/infopath/2007/PartnerControls">Establish Customer Context</TermName>
          <TermId xmlns="http://schemas.microsoft.com/office/infopath/2007/PartnerControls">64dd3036-5bb4-4ead-8ba6-81f6972a5cf9</TermId>
        </TermInfo>
      </Terms>
    </VRF_x0020_ActivityTaxHTField0>
    <Library_x0020_Content_x0020_TypeTaxHTField0 xmlns="d0d0829d-2bd1-4d73-a1ef-2475f9ce16c9">
      <Terms xmlns="http://schemas.microsoft.com/office/infopath/2007/PartnerControls"/>
    </Library_x0020_Content_x0020_TypeTaxHTField0>
    <ProductTaxHTField0 xmlns="d0d0829d-2bd1-4d73-a1ef-2475f9ce16c9">
      <Terms xmlns="http://schemas.microsoft.com/office/infopath/2007/PartnerControls"/>
    </ProductTaxHTField0>
    <Content_x0020_Owner xmlns="d0d0829d-2bd1-4d73-a1ef-2475f9ce16c9">
      <Url>mailto:vrfindteam</Url>
      <Description>VRF and Industry Team</Description>
    </Content_x0020_Owner>
    <Engagement_x0020_Deliverable_x0020_TypeTaxHTField0 xmlns="d0d0829d-2bd1-4d73-a1ef-2475f9ce16c9">
      <Terms xmlns="http://schemas.microsoft.com/office/infopath/2007/PartnerControls"/>
    </Engagement_x0020_Deliverable_x0020_TypeTaxHTField0>
    <External_x0020_Audience_x0020_TypeTaxHTField0 xmlns="d0d0829d-2bd1-4d73-a1ef-2475f9ce16c9">
      <Terms xmlns="http://schemas.microsoft.com/office/infopath/2007/PartnerControls"/>
    </External_x0020_Audience_x0020_TypeTaxHTField0>
    <Industry_x0020_LayerTaxHTField0 xmlns="d0d0829d-2bd1-4d73-a1ef-2475f9ce16c9">
      <Terms xmlns="http://schemas.microsoft.com/office/infopath/2007/PartnerControls">
        <TermInfo xmlns="http://schemas.microsoft.com/office/infopath/2007/PartnerControls">
          <TermName xmlns="http://schemas.microsoft.com/office/infopath/2007/PartnerControls">Strategic Landscape ＆ Business Structure</TermName>
          <TermId xmlns="http://schemas.microsoft.com/office/infopath/2007/PartnerControls">5a057df9-4a77-45d8-8ffd-519ae0a25a11</TermId>
        </TermInfo>
      </Terms>
    </Industry_x0020_LayerTaxHTField0>
    <ES_x0020_IndustryTaxHTField0 xmlns="d0d0829d-2bd1-4d73-a1ef-2475f9ce16c9">
      <Terms xmlns="http://schemas.microsoft.com/office/infopath/2007/PartnerControls">
        <TermInfo xmlns="http://schemas.microsoft.com/office/infopath/2007/PartnerControls">
          <TermName xmlns="http://schemas.microsoft.com/office/infopath/2007/PartnerControls">Mfg ＆ Resources - Automotive, Industrial ＆ Aerospace</TermName>
          <TermId xmlns="http://schemas.microsoft.com/office/infopath/2007/PartnerControls">9c6f6aab-0852-4a07-8fb5-b735926c91b2</TermId>
        </TermInfo>
      </Terms>
    </ES_x0020_IndustryTaxHTField0>
    <Solution_x0020_AreaTaxHTField0 xmlns="d0d0829d-2bd1-4d73-a1ef-2475f9ce16c9">
      <Terms xmlns="http://schemas.microsoft.com/office/infopath/2007/PartnerControls"/>
    </Solution_x0020_AreaTaxHTField0>
    <Content_x0020_LanguageTaxHTField0 xmlns="d0d0829d-2bd1-4d73-a1ef-2475f9ce16c9">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ab0fdf5b-c577-4648-9699-1297b3800181</TermId>
        </TermInfo>
      </Terms>
    </Content_x0020_LanguageTaxHTField0>
    <CommunityTaxHTField1 xmlns="d0d0829d-2bd1-4d73-a1ef-2475f9ce16c9">
      <Terms xmlns="http://schemas.microsoft.com/office/infopath/2007/PartnerControls"/>
    </CommunityTaxHTField1>
    <Archive_x0020_Date xmlns="d0d0829d-2bd1-4d73-a1ef-2475f9ce16c9" xsi:nil="true"/>
    <OfferingTaxHTField0 xmlns="d0d0829d-2bd1-4d73-a1ef-2475f9ce16c9">
      <Terms xmlns="http://schemas.microsoft.com/office/infopath/2007/PartnerControls"/>
    </OfferingTaxHTField0>
    <Component_x0020_Sub_x0020_DomainTaxHTField0 xmlns="d0d0829d-2bd1-4d73-a1ef-2475f9ce16c9">
      <Terms xmlns="http://schemas.microsoft.com/office/infopath/2007/PartnerControls"/>
    </Component_x0020_Sub_x0020_DomainTaxHTField0>
    <Service_x0020_LineTaxHTField0 xmlns="d0d0829d-2bd1-4d73-a1ef-2475f9ce16c9">
      <Terms xmlns="http://schemas.microsoft.com/office/infopath/2007/PartnerControls">
        <TermInfo xmlns="http://schemas.microsoft.com/office/infopath/2007/PartnerControls">
          <TermName xmlns="http://schemas.microsoft.com/office/infopath/2007/PartnerControls">1-ITAP</TermName>
          <TermId xmlns="http://schemas.microsoft.com/office/infopath/2007/PartnerControls">7671b7ef-824c-440e-b008-e161352c4a17</TermId>
        </TermInfo>
      </Terms>
    </Service_x0020_LineTaxHTField0>
    <Component_x0020_DomainTaxHTField0 xmlns="d0d0829d-2bd1-4d73-a1ef-2475f9ce16c9">
      <Terms xmlns="http://schemas.microsoft.com/office/infopath/2007/PartnerControls"/>
    </Component_x0020_DomainTaxHTField0>
    <ES_x0020_Author xmlns="d0d0829d-2bd1-4d73-a1ef-2475f9ce16c9">
      <UserInfo>
        <DisplayName/>
        <AccountId xsi:nil="true"/>
        <AccountType/>
      </UserInfo>
    </ES_x0020_Author>
    <ViewComments xmlns="7db5df3f-a0ef-4d5c-b3a2-3ee3b304d50d">2589</ViewComments>
    <b70d748f1fbb493097c0181e164ee278 xmlns="4838b8b4-7628-43d9-a204-51de0fbd6403">
      <Terms xmlns="http://schemas.microsoft.com/office/infopath/2007/PartnerControls"/>
    </b70d748f1fbb493097c0181e164ee278>
    <Certified_x0020_IP xmlns="7db5df3f-a0ef-4d5c-b3a2-3ee3b304d50d">
      <Url xsi:nil="true"/>
      <Description xsi:nil="true"/>
    </Certified_x0020_IP>
    <IPVote xmlns="7db5df3f-a0ef-4d5c-b3a2-3ee3b304d50d">2589</IPVote>
    <_dlc_DocId xmlns="6412fdfd-addd-4d34-843b-a5dce65fc830">HKZJ4NMQ4UZZ-150-2589</_dlc_DocId>
    <_dlc_DocIdUrl xmlns="6412fdfd-addd-4d34-843b-a5dce65fc830">
      <Url>http://eslibrary/Library/_layouts/DocIdRedir.aspx?ID=HKZJ4NMQ4UZZ-150-2589</Url>
      <Description>HKZJ4NMQ4UZZ-150-2589</Description>
    </_dlc_DocIdUrl>
    <Description1 xmlns="7db5df3f-a0ef-4d5c-b3a2-3ee3b304d50d">Current Automotive industry issues, forces at work, Executive priorities, and business structure.
</Description1>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0DA0A0A86B3CF442A5D69FA61D98E8F2" ma:contentTypeVersion="81" ma:contentTypeDescription="Create a new document." ma:contentTypeScope="" ma:versionID="bbb9507db37e1c33e0fcd7a2f7d59341">
  <xsd:schema xmlns:xsd="http://www.w3.org/2001/XMLSchema" xmlns:xs="http://www.w3.org/2001/XMLSchema" xmlns:p="http://schemas.microsoft.com/office/2006/metadata/properties" xmlns:ns2="d0d0829d-2bd1-4d73-a1ef-2475f9ce16c9" xmlns:ns3="7db5df3f-a0ef-4d5c-b3a2-3ee3b304d50d" xmlns:ns5="4838b8b4-7628-43d9-a204-51de0fbd6403" xmlns:ns7="http://schemas.microsoft.com/sharepoint/v4" xmlns:ns8="6412fdfd-addd-4d34-843b-a5dce65fc830" targetNamespace="http://schemas.microsoft.com/office/2006/metadata/properties" ma:root="true" ma:fieldsID="060c991cc1932fdc564eea4c368fde73" ns2:_="" ns3:_="" ns5:_="" ns7:_="" ns8:_="">
    <xsd:import namespace="d0d0829d-2bd1-4d73-a1ef-2475f9ce16c9"/>
    <xsd:import namespace="7db5df3f-a0ef-4d5c-b3a2-3ee3b304d50d"/>
    <xsd:import namespace="4838b8b4-7628-43d9-a204-51de0fbd6403"/>
    <xsd:import namespace="http://schemas.microsoft.com/sharepoint/v4"/>
    <xsd:import namespace="6412fdfd-addd-4d34-843b-a5dce65fc830"/>
    <xsd:element name="properties">
      <xsd:complexType>
        <xsd:sequence>
          <xsd:element name="documentManagement">
            <xsd:complexType>
              <xsd:all>
                <xsd:element ref="ns2:Content_x0020_Owner" minOccurs="0"/>
                <xsd:element ref="ns2:ES_x0020_Author" minOccurs="0"/>
                <xsd:element ref="ns3:Description1" minOccurs="0"/>
                <xsd:element ref="ns2:Content_x0020_Expiration" minOccurs="0"/>
                <xsd:element ref="ns2:Managed_x0020_IP_x0020_Approver" minOccurs="0"/>
                <xsd:element ref="ns2:Managed_x0020_IP_x0020_Approved_x0020_Date" minOccurs="0"/>
                <xsd:element ref="ns2:Archive_x0020_Date" minOccurs="0"/>
                <xsd:element ref="ns3:Certified_x0020_IP" minOccurs="0"/>
                <xsd:element ref="ns3:IPVote" minOccurs="0"/>
                <xsd:element ref="ns3:ViewComments" minOccurs="0"/>
                <xsd:element ref="ns2:Content_x0020_StatusTaxHTField0" minOccurs="0"/>
                <xsd:element ref="ns2:Engagement_x0020_Deliverable_x0020_TypeTaxHTField0" minOccurs="0"/>
                <xsd:element ref="ns2:Enterprise_x0020_CampaignTaxHTField0" minOccurs="0"/>
                <xsd:element ref="ns2:ES_x0020_GeographyTaxHTField0" minOccurs="0"/>
                <xsd:element ref="ns2:ES_x0020_IndustryTaxHTField0" minOccurs="0"/>
                <xsd:element ref="ns2:External_x0020_Audience_x0020_TypeTaxHTField0" minOccurs="0"/>
                <xsd:element ref="ns2:Industry_x0020_LayerTaxHTField0" minOccurs="0"/>
                <xsd:element ref="ns2:Industry_x0020_Layer_x0020_AssetTaxHTField0" minOccurs="0"/>
                <xsd:element ref="ns2:Internal_x0020_Audience_x0020_TypeTaxHTField0" minOccurs="0"/>
                <xsd:element ref="ns2:Library_x0020_Content_x0020_TypeTaxHTField0" minOccurs="0"/>
                <xsd:element ref="ns2:ProductTaxHTField0" minOccurs="0"/>
                <xsd:element ref="ns2:Service_x0020_LineTaxHTField0" minOccurs="0"/>
                <xsd:element ref="ns2:Solution_x0020_AreaTaxHTField0" minOccurs="0"/>
                <xsd:element ref="ns2:VRF_x0020_ActivityTaxHTField0" minOccurs="0"/>
                <xsd:element ref="ns2:VRF_x0020_PhaseTaxHTField0" minOccurs="0"/>
                <xsd:element ref="ns2:OfferingTaxHTField0" minOccurs="0"/>
                <xsd:element ref="ns7:IconOverlay" minOccurs="0"/>
                <xsd:element ref="ns2:Component_x0020_DomainTaxHTField0" minOccurs="0"/>
                <xsd:element ref="ns2:Component_x0020_Sub_x0020_DomainTaxHTField0" minOccurs="0"/>
                <xsd:element ref="ns8:_dlc_DocId" minOccurs="0"/>
                <xsd:element ref="ns8:_dlc_DocIdUrl" minOccurs="0"/>
                <xsd:element ref="ns8:_dlc_DocIdPersistId" minOccurs="0"/>
                <xsd:element ref="ns2:CommunityTaxHTField1" minOccurs="0"/>
                <xsd:element ref="ns8:TaxCatchAll" minOccurs="0"/>
                <xsd:element ref="ns5:b70d748f1fbb493097c0181e164ee278" minOccurs="0"/>
                <xsd:element ref="ns8:TaxCatchAllLabel" minOccurs="0"/>
                <xsd:element ref="ns2:Content_x0020_Language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d0829d-2bd1-4d73-a1ef-2475f9ce16c9" elementFormDefault="qualified">
    <xsd:import namespace="http://schemas.microsoft.com/office/2006/documentManagement/types"/>
    <xsd:import namespace="http://schemas.microsoft.com/office/infopath/2007/PartnerControls"/>
    <xsd:element name="Content_x0020_Owner" ma:index="2" nillable="true" ma:displayName="Owner" ma:description="The email alias to contact for this document." ma:format="Hyperlink" ma:internalName="Content_x0020_Owner"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ES_x0020_Author" ma:index="3" nillable="true" ma:displayName="ES Author" ma:list="UserInfo" ma:SharePointGroup="0" ma:internalName="ES_x0020_Autho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ntent_x0020_Expiration" ma:index="6" nillable="true" ma:displayName="Content Expiration" ma:description="The date that content will expire." ma:format="DateOnly" ma:internalName="Content_x0020_Expiration">
      <xsd:simpleType>
        <xsd:restriction base="dms:DateTime"/>
      </xsd:simpleType>
    </xsd:element>
    <xsd:element name="Managed_x0020_IP_x0020_Approver" ma:index="28" nillable="true" ma:displayName="Managed IP Approver" ma:list="UserInfo" ma:SearchPeopleOnly="false" ma:SharePointGroup="0" ma:internalName="Managed_x0020_IP_x0020_Approv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naged_x0020_IP_x0020_Approved_x0020_Date" ma:index="29" nillable="true" ma:displayName="Managed IP Approved Date" ma:format="DateOnly" ma:internalName="Managed_x0020_IP_x0020_Approved_x0020_Date">
      <xsd:simpleType>
        <xsd:restriction base="dms:DateTime"/>
      </xsd:simpleType>
    </xsd:element>
    <xsd:element name="Archive_x0020_Date" ma:index="30" nillable="true" ma:displayName="Archive Date" ma:format="DateOnly" ma:internalName="Archive_x0020_Date">
      <xsd:simpleType>
        <xsd:restriction base="dms:DateTime"/>
      </xsd:simpleType>
    </xsd:element>
    <xsd:element name="Content_x0020_StatusTaxHTField0" ma:index="34" nillable="true" ma:taxonomy="true" ma:internalName="Content_x0020_StatusTaxHTField0" ma:taxonomyFieldName="Content_x0020_Status" ma:displayName="Content Status" ma:default="898;#Final|6f5c0942-8871-4bc8-931a-5191885b3f9b" ma:fieldId="{792b1ed7-02a5-44d1-9b0a-d5ca96249879}" ma:sspId="cfd47332-2d35-4d75-98a0-40d7ac639f21" ma:termSetId="147a3cf8-d16d-47dd-a1af-931ac5addd60" ma:anchorId="00000000-0000-0000-0000-000000000000" ma:open="false" ma:isKeyword="false">
      <xsd:complexType>
        <xsd:sequence>
          <xsd:element ref="pc:Terms" minOccurs="0" maxOccurs="1"/>
        </xsd:sequence>
      </xsd:complexType>
    </xsd:element>
    <xsd:element name="Engagement_x0020_Deliverable_x0020_TypeTaxHTField0" ma:index="35" nillable="true" ma:taxonomy="true" ma:internalName="Engagement_x0020_Deliverable_x0020_TypeTaxHTField0" ma:taxonomyFieldName="Engagement_x0020_Deliverable_x0020_Type" ma:displayName="Deliverable Type" ma:readOnly="false" ma:default="" ma:fieldId="{6dab62ad-edf4-4898-9b1d-890036472100}" ma:taxonomyMulti="true" ma:sspId="cfd47332-2d35-4d75-98a0-40d7ac639f21" ma:termSetId="d3641b24-1454-40e5-bd1e-8d7e7e84a32a" ma:anchorId="00000000-0000-0000-0000-000000000000" ma:open="false" ma:isKeyword="false">
      <xsd:complexType>
        <xsd:sequence>
          <xsd:element ref="pc:Terms" minOccurs="0" maxOccurs="1"/>
        </xsd:sequence>
      </xsd:complexType>
    </xsd:element>
    <xsd:element name="Enterprise_x0020_CampaignTaxHTField0" ma:index="36" nillable="true" ma:taxonomy="true" ma:internalName="Enterprise_x0020_CampaignTaxHTField0" ma:taxonomyFieldName="Enterprise_x0020_Campaign" ma:displayName="Enterprise Campaign" ma:readOnly="false" ma:default="" ma:fieldId="{2ccb1ffa-a055-407f-a062-e9b6d996fbae}" ma:sspId="cfd47332-2d35-4d75-98a0-40d7ac639f21" ma:termSetId="5f0271db-ff2c-42a6-9fc2-599c02ba5d6e" ma:anchorId="00000000-0000-0000-0000-000000000000" ma:open="false" ma:isKeyword="false">
      <xsd:complexType>
        <xsd:sequence>
          <xsd:element ref="pc:Terms" minOccurs="0" maxOccurs="1"/>
        </xsd:sequence>
      </xsd:complexType>
    </xsd:element>
    <xsd:element name="ES_x0020_GeographyTaxHTField0" ma:index="37" nillable="true" ma:taxonomy="true" ma:internalName="ES_x0020_GeographyTaxHTField0" ma:taxonomyFieldName="ES_x0020_Geography" ma:displayName="Geography" ma:readOnly="false" ma:default="908;#APAC|e7b8cf90-3e6d-4f8b-8009-bb3781759928;#909;#Canada|1d9dcdcc-144c-40da-bb95-dd973034e043;#910;#Central and Eastern Europe|69d44d25-a155-4aeb-a0de-11a2627a7ebd;#911;#France|e4e889c2-f7c4-4ada-a14c-5f0a3332bd01;#912;#Germany|e147d782-97f4-4c12-95c8-60dd748c5070;#913;#Greater China|0c3b63b9-c852-4df3-a371-d51cdb602ed0;#914;#India|01a0fea3-08a9-48cb-95fc-926b441f487e;#915;#Japan|2a223ca6-4d21-44b0-8fea-682f55199264;#916;#Latam|ad903d1f-4d0c-4549-9c31-ef66126a81ae;#917;#MEA|307a217c-04f0-49f2-b682-2ed93de2debb;#918;#United Kingdom|5c2486ca-a4d9-4021-861e-f313d1eac20c;#919;#United States|6b2bcdf2-5771-4025-b2dd-a43bf9372538;#920;#Western Europe|8018a7e6-3f96-40cf-a971-8e517f7d5a7f" ma:fieldId="{a21dfee8-e183-4d75-bdfa-18c818fc0c06}" ma:taxonomyMulti="true" ma:sspId="cfd47332-2d35-4d75-98a0-40d7ac639f21" ma:termSetId="3a43a3e5-9894-46ce-8e52-88515d673b50" ma:anchorId="00000000-0000-0000-0000-000000000000" ma:open="false" ma:isKeyword="false">
      <xsd:complexType>
        <xsd:sequence>
          <xsd:element ref="pc:Terms" minOccurs="0" maxOccurs="1"/>
        </xsd:sequence>
      </xsd:complexType>
    </xsd:element>
    <xsd:element name="ES_x0020_IndustryTaxHTField0" ma:index="38" nillable="true" ma:taxonomy="true" ma:internalName="ES_x0020_IndustryTaxHTField0" ma:taxonomyFieldName="ES_x0020_Industry" ma:displayName="ES Industry" ma:readOnly="false" ma:default="" ma:fieldId="{18e5f418-0fe6-4088-9c0b-e027f580f9a6}" ma:sspId="cfd47332-2d35-4d75-98a0-40d7ac639f21" ma:termSetId="cafe37aa-1065-4df9-b43d-cbc14026fb40" ma:anchorId="00000000-0000-0000-0000-000000000000" ma:open="false" ma:isKeyword="false">
      <xsd:complexType>
        <xsd:sequence>
          <xsd:element ref="pc:Terms" minOccurs="0" maxOccurs="1"/>
        </xsd:sequence>
      </xsd:complexType>
    </xsd:element>
    <xsd:element name="External_x0020_Audience_x0020_TypeTaxHTField0" ma:index="39" nillable="true" ma:taxonomy="true" ma:internalName="External_x0020_Audience_x0020_TypeTaxHTField0" ma:taxonomyFieldName="External_x0020_Audience_x0020_Type" ma:displayName="External Audience Type" ma:default="" ma:fieldId="{214963df-0321-4958-a857-4cb548623832}" ma:taxonomyMulti="true" ma:sspId="cfd47332-2d35-4d75-98a0-40d7ac639f21" ma:termSetId="ea0233da-53b1-4917-a131-67390db0cfe8" ma:anchorId="00000000-0000-0000-0000-000000000000" ma:open="false" ma:isKeyword="false">
      <xsd:complexType>
        <xsd:sequence>
          <xsd:element ref="pc:Terms" minOccurs="0" maxOccurs="1"/>
        </xsd:sequence>
      </xsd:complexType>
    </xsd:element>
    <xsd:element name="Industry_x0020_LayerTaxHTField0" ma:index="40" nillable="true" ma:taxonomy="true" ma:internalName="Industry_x0020_LayerTaxHTField0" ma:taxonomyFieldName="Industry_x0020_Layer" ma:displayName="Industry Layer" ma:readOnly="false" ma:default="" ma:fieldId="{7a1670b7-ceb2-4598-a81d-806384d0ed5c}" ma:taxonomyMulti="true" ma:sspId="cfd47332-2d35-4d75-98a0-40d7ac639f21" ma:termSetId="9e1ed5fb-7887-4844-b2d0-a353e2181e3b" ma:anchorId="00000000-0000-0000-0000-000000000000" ma:open="false" ma:isKeyword="false">
      <xsd:complexType>
        <xsd:sequence>
          <xsd:element ref="pc:Terms" minOccurs="0" maxOccurs="1"/>
        </xsd:sequence>
      </xsd:complexType>
    </xsd:element>
    <xsd:element name="Industry_x0020_Layer_x0020_AssetTaxHTField0" ma:index="41" nillable="true" ma:taxonomy="true" ma:internalName="Industry_x0020_Layer_x0020_AssetTaxHTField0" ma:taxonomyFieldName="Industry_x0020_Layer_x0020_Asset" ma:displayName="Industry Layer Asset" ma:readOnly="false" ma:default="" ma:fieldId="{e63ba004-5184-40b4-b2bb-b83adb6ce08f}" ma:taxonomyMulti="true" ma:sspId="cfd47332-2d35-4d75-98a0-40d7ac639f21" ma:termSetId="9ed1c03d-184a-4a42-b917-ec8a75241974" ma:anchorId="00000000-0000-0000-0000-000000000000" ma:open="false" ma:isKeyword="false">
      <xsd:complexType>
        <xsd:sequence>
          <xsd:element ref="pc:Terms" minOccurs="0" maxOccurs="1"/>
        </xsd:sequence>
      </xsd:complexType>
    </xsd:element>
    <xsd:element name="Internal_x0020_Audience_x0020_TypeTaxHTField0" ma:index="42" nillable="true" ma:taxonomy="true" ma:internalName="Internal_x0020_Audience_x0020_TypeTaxHTField0" ma:taxonomyFieldName="Internal_x0020_Audience_x0020_Type" ma:displayName="Internal Audience Type" ma:readOnly="false" ma:default="906;#Enterprise Architects|b73e8e57-c73b-4c7c-8fc7-83b3c101efb5" ma:fieldId="{0a748eda-bcc3-4733-b430-9cce06743fd3}" ma:taxonomyMulti="true" ma:sspId="cfd47332-2d35-4d75-98a0-40d7ac639f21" ma:termSetId="92fa1be1-40bc-4b72-bb49-369ed1e9aeea" ma:anchorId="00000000-0000-0000-0000-000000000000" ma:open="false" ma:isKeyword="false">
      <xsd:complexType>
        <xsd:sequence>
          <xsd:element ref="pc:Terms" minOccurs="0" maxOccurs="1"/>
        </xsd:sequence>
      </xsd:complexType>
    </xsd:element>
    <xsd:element name="Library_x0020_Content_x0020_TypeTaxHTField0" ma:index="43" nillable="true" ma:taxonomy="true" ma:internalName="Library_x0020_Content_x0020_TypeTaxHTField0" ma:taxonomyFieldName="Library_x0020_Content_x0020_Type" ma:displayName="Asset Type" ma:default="" ma:fieldId="{01fba59c-6882-410e-a141-bc5bd89c76d1}" ma:sspId="cfd47332-2d35-4d75-98a0-40d7ac639f21" ma:termSetId="88f05fca-ac0b-4225-b4b1-aecdd3cef053" ma:anchorId="00000000-0000-0000-0000-000000000000" ma:open="false" ma:isKeyword="false">
      <xsd:complexType>
        <xsd:sequence>
          <xsd:element ref="pc:Terms" minOccurs="0" maxOccurs="1"/>
        </xsd:sequence>
      </xsd:complexType>
    </xsd:element>
    <xsd:element name="ProductTaxHTField0" ma:index="44" nillable="true" ma:taxonomy="true" ma:internalName="ProductTaxHTField0" ma:taxonomyFieldName="Product" ma:displayName="Product" ma:readOnly="false" ma:default="" ma:fieldId="{71c55e52-6beb-4959-ae37-b918dd829c8f}" ma:taxonomyMulti="true" ma:sspId="cfd47332-2d35-4d75-98a0-40d7ac639f21" ma:termSetId="ac3591fc-a699-4dbf-a6f8-c4cf1fb03219" ma:anchorId="00000000-0000-0000-0000-000000000000" ma:open="false" ma:isKeyword="false">
      <xsd:complexType>
        <xsd:sequence>
          <xsd:element ref="pc:Terms" minOccurs="0" maxOccurs="1"/>
        </xsd:sequence>
      </xsd:complexType>
    </xsd:element>
    <xsd:element name="Service_x0020_LineTaxHTField0" ma:index="45" nillable="true" ma:taxonomy="true" ma:internalName="Service_x0020_LineTaxHTField0" ma:taxonomyFieldName="Service_x0020_Line" ma:displayName="Service Line" ma:readOnly="false" ma:default="907;#1-ITAP|7671b7ef-824c-440e-b008-e161352c4a17" ma:fieldId="{e62090e9-9b13-4bc5-91a2-a49398103abe}" ma:sspId="cfd47332-2d35-4d75-98a0-40d7ac639f21" ma:termSetId="6cf807df-6ec9-412e-a6ab-ca60d09cc92c" ma:anchorId="00000000-0000-0000-0000-000000000000" ma:open="false" ma:isKeyword="false">
      <xsd:complexType>
        <xsd:sequence>
          <xsd:element ref="pc:Terms" minOccurs="0" maxOccurs="1"/>
        </xsd:sequence>
      </xsd:complexType>
    </xsd:element>
    <xsd:element name="Solution_x0020_AreaTaxHTField0" ma:index="46" nillable="true" ma:taxonomy="true" ma:internalName="Solution_x0020_AreaTaxHTField0" ma:taxonomyFieldName="Solution_x0020_Area" ma:displayName="Solution Area" ma:readOnly="false" ma:default="" ma:fieldId="{cab3e49b-b8d2-4eec-af84-32ebe5e40732}" ma:taxonomyMulti="true" ma:sspId="cfd47332-2d35-4d75-98a0-40d7ac639f21" ma:termSetId="56382b80-ac8c-4787-8465-e790dcbf35ab" ma:anchorId="00000000-0000-0000-0000-000000000000" ma:open="false" ma:isKeyword="false">
      <xsd:complexType>
        <xsd:sequence>
          <xsd:element ref="pc:Terms" minOccurs="0" maxOccurs="1"/>
        </xsd:sequence>
      </xsd:complexType>
    </xsd:element>
    <xsd:element name="VRF_x0020_ActivityTaxHTField0" ma:index="47" nillable="true" ma:taxonomy="true" ma:internalName="VRF_x0020_ActivityTaxHTField0" ma:taxonomyFieldName="VRF_x0020_Activity" ma:displayName="VRF Activity" ma:readOnly="false" ma:default="" ma:fieldId="{175ab161-2016-4ce5-86e6-9f3e8ef94da5}" ma:taxonomyMulti="true" ma:sspId="cfd47332-2d35-4d75-98a0-40d7ac639f21" ma:termSetId="bd6cfbca-eb7a-4375-94a5-e2e11d4eb07f" ma:anchorId="00000000-0000-0000-0000-000000000000" ma:open="false" ma:isKeyword="false">
      <xsd:complexType>
        <xsd:sequence>
          <xsd:element ref="pc:Terms" minOccurs="0" maxOccurs="1"/>
        </xsd:sequence>
      </xsd:complexType>
    </xsd:element>
    <xsd:element name="VRF_x0020_PhaseTaxHTField0" ma:index="48" nillable="true" ma:taxonomy="true" ma:internalName="VRF_x0020_PhaseTaxHTField0" ma:taxonomyFieldName="VRF_x0020_Phase" ma:displayName="VRF Phase" ma:readOnly="false" ma:default="" ma:fieldId="{5208599c-79e4-428e-9f85-fa17165ab494}" ma:taxonomyMulti="true" ma:sspId="cfd47332-2d35-4d75-98a0-40d7ac639f21" ma:termSetId="ffc00d64-d13c-44a5-acce-fa7aefeded9d" ma:anchorId="41b5b594-c37b-4715-9720-8b1bdc4ac816" ma:open="false" ma:isKeyword="false">
      <xsd:complexType>
        <xsd:sequence>
          <xsd:element ref="pc:Terms" minOccurs="0" maxOccurs="1"/>
        </xsd:sequence>
      </xsd:complexType>
    </xsd:element>
    <xsd:element name="OfferingTaxHTField0" ma:index="49" nillable="true" ma:taxonomy="true" ma:internalName="OfferingTaxHTField0" ma:taxonomyFieldName="Offering" ma:displayName="Offering" ma:readOnly="false" ma:default="" ma:fieldId="{bd8e6c54-bb14-4eac-a58e-c37fa92e3ada}" ma:taxonomyMulti="true" ma:sspId="cfd47332-2d35-4d75-98a0-40d7ac639f21" ma:termSetId="cd94386b-4fe9-4a18-84dd-7cde4a43c04e" ma:anchorId="00000000-0000-0000-0000-000000000000" ma:open="false" ma:isKeyword="false">
      <xsd:complexType>
        <xsd:sequence>
          <xsd:element ref="pc:Terms" minOccurs="0" maxOccurs="1"/>
        </xsd:sequence>
      </xsd:complexType>
    </xsd:element>
    <xsd:element name="Component_x0020_DomainTaxHTField0" ma:index="55" nillable="true" ma:taxonomy="true" ma:internalName="Component_x0020_DomainTaxHTField0" ma:taxonomyFieldName="Component_x0020_Domain" ma:displayName="Component Domain" ma:default="" ma:fieldId="{04b01a56-c93f-4169-bad2-290cd6fc7722}" ma:sspId="cfd47332-2d35-4d75-98a0-40d7ac639f21" ma:termSetId="2c9a5a3d-230b-4b70-bdda-0faa52476e03" ma:anchorId="00000000-0000-0000-0000-000000000000" ma:open="false" ma:isKeyword="false">
      <xsd:complexType>
        <xsd:sequence>
          <xsd:element ref="pc:Terms" minOccurs="0" maxOccurs="1"/>
        </xsd:sequence>
      </xsd:complexType>
    </xsd:element>
    <xsd:element name="Component_x0020_Sub_x0020_DomainTaxHTField0" ma:index="57" nillable="true" ma:taxonomy="true" ma:internalName="Component_x0020_Sub_x0020_DomainTaxHTField0" ma:taxonomyFieldName="Component_x0020_Sub_x0020_Domain" ma:displayName="Component Sub Domain" ma:default="" ma:fieldId="{ae5446e0-eed1-4581-a76a-e93096a5c98f}" ma:sspId="cfd47332-2d35-4d75-98a0-40d7ac639f21" ma:termSetId="12bc1981-394e-4d34-9441-1ac5a3ed46fd" ma:anchorId="00000000-0000-0000-0000-000000000000" ma:open="false" ma:isKeyword="false">
      <xsd:complexType>
        <xsd:sequence>
          <xsd:element ref="pc:Terms" minOccurs="0" maxOccurs="1"/>
        </xsd:sequence>
      </xsd:complexType>
    </xsd:element>
    <xsd:element name="CommunityTaxHTField1" ma:index="64" nillable="true" ma:taxonomy="true" ma:internalName="CommunityTaxHTField1" ma:taxonomyFieldName="Community" ma:displayName="Community" ma:readOnly="false" ma:default="" ma:fieldId="{60844d07-e601-442c-8540-677de8f1d9ff}" ma:taxonomyMulti="true" ma:sspId="cfd47332-2d35-4d75-98a0-40d7ac639f21" ma:termSetId="d7d0611f-132d-4a99-95ef-b129d425c9f8" ma:anchorId="00000000-0000-0000-0000-000000000000" ma:open="false" ma:isKeyword="false">
      <xsd:complexType>
        <xsd:sequence>
          <xsd:element ref="pc:Terms" minOccurs="0" maxOccurs="1"/>
        </xsd:sequence>
      </xsd:complexType>
    </xsd:element>
    <xsd:element name="Content_x0020_LanguageTaxHTField0" ma:index="68" nillable="true" ma:taxonomy="true" ma:internalName="Content_x0020_LanguageTaxHTField0" ma:taxonomyFieldName="Content_x0020_Language" ma:displayName="Language" ma:readOnly="false" ma:default="921;#English|ab0fdf5b-c577-4648-9699-1297b3800181" ma:fieldId="{68557df4-ac25-4fde-8a36-29ca6f472f85}" ma:sspId="cfd47332-2d35-4d75-98a0-40d7ac639f21" ma:termSetId="09f353f7-9c91-4adb-bae9-a963fa296d03"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7db5df3f-a0ef-4d5c-b3a2-3ee3b304d50d" elementFormDefault="qualified">
    <xsd:import namespace="http://schemas.microsoft.com/office/2006/documentManagement/types"/>
    <xsd:import namespace="http://schemas.microsoft.com/office/infopath/2007/PartnerControls"/>
    <xsd:element name="Description1" ma:index="4" nillable="true" ma:displayName="Description" ma:internalName="Description1">
      <xsd:simpleType>
        <xsd:restriction base="dms:Note"/>
      </xsd:simpleType>
    </xsd:element>
    <xsd:element name="Certified_x0020_IP" ma:index="31" nillable="true" ma:displayName="Certified IP" ma:format="Image" ma:internalName="Certified_x0020_IP"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IPVote" ma:index="32" nillable="true" ma:displayName="IPVote" ma:internalName="IPVote">
      <xsd:simpleType>
        <xsd:restriction base="dms:Text">
          <xsd:maxLength value="255"/>
        </xsd:restriction>
      </xsd:simpleType>
    </xsd:element>
    <xsd:element name="ViewComments" ma:index="33" nillable="true" ma:displayName="ViewComments" ma:internalName="ViewComment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838b8b4-7628-43d9-a204-51de0fbd6403" elementFormDefault="qualified">
    <xsd:import namespace="http://schemas.microsoft.com/office/2006/documentManagement/types"/>
    <xsd:import namespace="http://schemas.microsoft.com/office/infopath/2007/PartnerControls"/>
    <xsd:element name="b70d748f1fbb493097c0181e164ee278" ma:index="66" nillable="true" ma:taxonomy="true" ma:internalName="b70d748f1fbb493097c0181e164ee278" ma:taxonomyFieldName="Package_x0020_Type" ma:displayName="Package Type" ma:readOnly="false" ma:default="" ma:fieldId="{b70d748f-1fbb-4930-97c0-181e164ee278}" ma:sspId="cfd47332-2d35-4d75-98a0-40d7ac639f21" ma:termSetId="ed2990fd-ac85-488e-bcd2-cfe87b35369c"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53" nillable="true" ma:displayName="IconOverlay" ma:hidden="true" ma:internalName="IconOverla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412fdfd-addd-4d34-843b-a5dce65fc830" elementFormDefault="qualified">
    <xsd:import namespace="http://schemas.microsoft.com/office/2006/documentManagement/types"/>
    <xsd:import namespace="http://schemas.microsoft.com/office/infopath/2007/PartnerControls"/>
    <xsd:element name="_dlc_DocId" ma:index="59" nillable="true" ma:displayName="Document ID Value" ma:description="The value of the document ID assigned to this item." ma:internalName="_dlc_DocId" ma:readOnly="true">
      <xsd:simpleType>
        <xsd:restriction base="dms:Text"/>
      </xsd:simpleType>
    </xsd:element>
    <xsd:element name="_dlc_DocIdUrl" ma:index="6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61" nillable="true" ma:displayName="Persist ID" ma:description="Keep ID on add." ma:hidden="true" ma:internalName="_dlc_DocIdPersistId" ma:readOnly="true">
      <xsd:simpleType>
        <xsd:restriction base="dms:Boolean"/>
      </xsd:simpleType>
    </xsd:element>
    <xsd:element name="TaxCatchAll" ma:index="65" nillable="true" ma:displayName="Taxonomy Catch All Column" ma:description="" ma:hidden="true" ma:list="{5f582300-d4fc-4252-adf3-356b1dc5bb25}" ma:internalName="TaxCatchAll" ma:showField="CatchAllData" ma:web="c96ad381-3583-49d5-8174-b3ef895ced62">
      <xsd:complexType>
        <xsd:complexContent>
          <xsd:extension base="dms:MultiChoiceLookup">
            <xsd:sequence>
              <xsd:element name="Value" type="dms:Lookup" maxOccurs="unbounded" minOccurs="0" nillable="true"/>
            </xsd:sequence>
          </xsd:extension>
        </xsd:complexContent>
      </xsd:complexType>
    </xsd:element>
    <xsd:element name="TaxCatchAllLabel" ma:index="67" nillable="true" ma:displayName="Taxonomy Catch All Column1" ma:description="" ma:hidden="true" ma:list="{5f582300-d4fc-4252-adf3-356b1dc5bb25}" ma:internalName="TaxCatchAllLabel" ma:readOnly="true" ma:showField="CatchAllDataLabel" ma:web="c96ad381-3583-49d5-8174-b3ef895ced6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63" ma:displayName="Content Type"/>
        <xsd:element ref="dc:title" minOccurs="0" maxOccurs="1" ma:index="1" ma:displayName="Title"/>
        <xsd:element ref="dc:subject" minOccurs="0" maxOccurs="1"/>
        <xsd:element ref="dc:description" minOccurs="0" maxOccurs="1"/>
        <xsd:element name="keywords" minOccurs="0" maxOccurs="1" type="xsd:string" ma:index="5"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ED9D80-4514-434B-815C-A77B5256882D}"/>
</file>

<file path=customXml/itemProps2.xml><?xml version="1.0" encoding="utf-8"?>
<ds:datastoreItem xmlns:ds="http://schemas.openxmlformats.org/officeDocument/2006/customXml" ds:itemID="{29000B8F-BED5-44BD-B897-3A08834D9577}"/>
</file>

<file path=customXml/itemProps3.xml><?xml version="1.0" encoding="utf-8"?>
<ds:datastoreItem xmlns:ds="http://schemas.openxmlformats.org/officeDocument/2006/customXml" ds:itemID="{8F9DA246-AC55-4C04-BF60-6E725989DB51}"/>
</file>

<file path=customXml/itemProps4.xml><?xml version="1.0" encoding="utf-8"?>
<ds:datastoreItem xmlns:ds="http://schemas.openxmlformats.org/officeDocument/2006/customXml" ds:itemID="{6F8158A7-7D71-4B49-B04F-DAB24BED9BE7}"/>
</file>

<file path=docProps/app.xml><?xml version="1.0" encoding="utf-8"?>
<Properties xmlns="http://schemas.openxmlformats.org/officeDocument/2006/extended-properties" xmlns:vt="http://schemas.openxmlformats.org/officeDocument/2006/docPropsVTypes">
  <Template/>
  <TotalTime>54212</TotalTime>
  <Words>427</Words>
  <Application>Microsoft Office PowerPoint</Application>
  <PresentationFormat>On-screen Show (4:3)</PresentationFormat>
  <Paragraphs>66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Segoe</vt:lpstr>
      <vt:lpstr>Wingdings</vt:lpstr>
      <vt:lpstr>Segoe Light</vt:lpstr>
      <vt:lpstr>Verdana</vt:lpstr>
      <vt:lpstr>Segoe UI</vt:lpstr>
      <vt:lpstr>WPC2010_breakout_arcguide[1]</vt:lpstr>
      <vt:lpstr>2.1 Forces at Work &amp; Executive Priorities</vt:lpstr>
    </vt:vector>
  </TitlesOfParts>
  <Manager>Neha Vats</Manager>
  <Company>EXL Service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Automotive_2_CxO Discussion</dc:title>
  <dc:subject>How to Serve the Automotive Industry with Microsoft Services Enterprise Strategy Consulting</dc:subject>
  <dc:creator>Microsoft Corporation</dc:creator>
  <cp:keywords>Microsoft Services Enterprise Strategy; Manufacturing; Automotive</cp:keywords>
  <dc:description>Current Automotive industry issues, forces at work, Executive priorities, and business structure.</dc:description>
  <cp:lastModifiedBy>Julia Helget (AMAXRA)</cp:lastModifiedBy>
  <cp:revision>4689</cp:revision>
  <cp:lastPrinted>2011-01-28T17:54:55Z</cp:lastPrinted>
  <dcterms:created xsi:type="dcterms:W3CDTF">2010-05-27T18:30:42Z</dcterms:created>
  <dcterms:modified xsi:type="dcterms:W3CDTF">2012-01-10T21:35:23Z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0x0101000DA0A0A86B3CF442A5D69FA61D98E8F2</vt:lpwstr>
  </property>
  <property fmtid="{D5CDD505-2E9C-101B-9397-08002B2CF9AE}" pid="3" name="TaxKeyword">
    <vt:lpwstr/>
  </property>
  <property fmtid="{D5CDD505-2E9C-101B-9397-08002B2CF9AE}" pid="4" name="TaxKeywordTaxHTField">
    <vt:lpwstr/>
  </property>
  <property fmtid="{D5CDD505-2E9C-101B-9397-08002B2CF9AE}" pid="5" name="Geography">
    <vt:lpwstr/>
  </property>
  <property fmtid="{D5CDD505-2E9C-101B-9397-08002B2CF9AE}" pid="6" name="Language">
    <vt:lpwstr/>
  </property>
  <property fmtid="{D5CDD505-2E9C-101B-9397-08002B2CF9AE}" pid="7" name="Industry">
    <vt:lpwstr>3;#Other|24de094d-b89a-4a02-a38b-4ccc5c66a836</vt:lpwstr>
  </property>
  <property fmtid="{D5CDD505-2E9C-101B-9397-08002B2CF9AE}" pid="8" name="Communities">
    <vt:lpwstr>5;#Other|80041da2-a93e-44bb-92b3-df4f47e37317</vt:lpwstr>
  </property>
  <property fmtid="{D5CDD505-2E9C-101B-9397-08002B2CF9AE}" pid="9" name="Service Line">
    <vt:lpwstr>907;#1-ITAP|7671b7ef-824c-440e-b008-e161352c4a17</vt:lpwstr>
  </property>
  <property fmtid="{D5CDD505-2E9C-101B-9397-08002B2CF9AE}" pid="10" name="Offering">
    <vt:lpwstr/>
  </property>
  <property fmtid="{D5CDD505-2E9C-101B-9397-08002B2CF9AE}" pid="11" name="_dlc_DocIdItemGuid">
    <vt:lpwstr>0b70b364-1d05-46dc-9146-8cc745c04348</vt:lpwstr>
  </property>
  <property fmtid="{D5CDD505-2E9C-101B-9397-08002B2CF9AE}" pid="12" name="Products">
    <vt:lpwstr>6;#Not Applicable|c5747c9b-00e1-4f48-bd2e-2a0214f2c459</vt:lpwstr>
  </property>
  <property fmtid="{D5CDD505-2E9C-101B-9397-08002B2CF9AE}" pid="13" name="Deliverable Type">
    <vt:lpwstr>1;#Presentation|debf6eae-8a90-4758-afc9-f3655ce53df6</vt:lpwstr>
  </property>
  <property fmtid="{D5CDD505-2E9C-101B-9397-08002B2CF9AE}" pid="14" name="Engagement Phase">
    <vt:lpwstr>8;#ITAP-Pre-Engagement|52bf7b1c-d004-4432-9dad-f652175898a6</vt:lpwstr>
  </property>
  <property fmtid="{D5CDD505-2E9C-101B-9397-08002B2CF9AE}" pid="15" name="Document Status">
    <vt:lpwstr>7;#Final|6f1b0172-126c-48ab-b079-01a85ac08f2e</vt:lpwstr>
  </property>
  <property fmtid="{D5CDD505-2E9C-101B-9397-08002B2CF9AE}" pid="16" name="Deliverable TypeTaxHTField0">
    <vt:lpwstr>Presentation|debf6eae-8a90-4758-afc9-f3655ce53df6</vt:lpwstr>
  </property>
  <property fmtid="{D5CDD505-2E9C-101B-9397-08002B2CF9AE}" pid="17" name="Content Language">
    <vt:lpwstr>921;#English|ab0fdf5b-c577-4648-9699-1297b3800181</vt:lpwstr>
  </property>
  <property fmtid="{D5CDD505-2E9C-101B-9397-08002B2CF9AE}" pid="18" name="ES Industry">
    <vt:lpwstr>1033;#Mfg ＆ Resources - Automotive, Industrial ＆ Aerospace|9c6f6aab-0852-4a07-8fb5-b735926c91b2</vt:lpwstr>
  </property>
  <property fmtid="{D5CDD505-2E9C-101B-9397-08002B2CF9AE}" pid="19" name="VRF Phase">
    <vt:lpwstr>922;#Assessment – Context|c4148d8b-e9c4-4617-b67e-ffb075ce1403</vt:lpwstr>
  </property>
  <property fmtid="{D5CDD505-2E9C-101B-9397-08002B2CF9AE}" pid="20" name="VRF Activity">
    <vt:lpwstr>1040;#Establish Customer Context|64dd3036-5bb4-4ead-8ba6-81f6972a5cf9</vt:lpwstr>
  </property>
  <property fmtid="{D5CDD505-2E9C-101B-9397-08002B2CF9AE}" pid="21" name="Content Status">
    <vt:lpwstr>898;#Final|6f5c0942-8871-4bc8-931a-5191885b3f9b</vt:lpwstr>
  </property>
  <property fmtid="{D5CDD505-2E9C-101B-9397-08002B2CF9AE}" pid="22" name="Internal Audience Type">
    <vt:lpwstr>906;#Enterprise Architects|b73e8e57-c73b-4c7c-8fc7-83b3c101efb5</vt:lpwstr>
  </property>
  <property fmtid="{D5CDD505-2E9C-101B-9397-08002B2CF9AE}" pid="23" name="ES Geography">
    <vt:lpwstr>908;#APAC|e7b8cf90-3e6d-4f8b-8009-bb3781759928;#909;#Canada|1d9dcdcc-144c-40da-bb95-dd973034e043;#910;#Central and Eastern Europe|69d44d25-a155-4aeb-a0de-11a2627a7ebd;#911;#France|e4e889c2-f7c4-4ada-a14c-5f0a3332bd01;#912;#Germany|e147d782-97f4-4c12-95c8-60dd748c5070;#913;#Greater China|0c3b63b9-c852-4df3-a371-d51cdb602ed0;#914;#India|01a0fea3-08a9-48cb-95fc-926b441f487e;#915;#Japan|2a223ca6-4d21-44b0-8fea-682f55199264;#916;#Latam|ad903d1f-4d0c-4549-9c31-ef66126a81ae;#917;#MEA|307a217c-04f0-49f2-b682-2ed93de2debb;#918;#United Kingdom|5c2486ca-a4d9-4021-861e-f313d1eac20c;#919;#United States|6b2bcdf2-5771-4025-b2dd-a43bf9372538;#920;#Western Europe|8018a7e6-3f96-40cf-a971-8e517f7d5a7f</vt:lpwstr>
  </property>
  <property fmtid="{D5CDD505-2E9C-101B-9397-08002B2CF9AE}" pid="24" name="Industry Layer Asset">
    <vt:lpwstr>1000;#Forces at Work ＆ Executive Priorities|a27caa5b-28e9-4bbd-ad75-e2656a646dd2</vt:lpwstr>
  </property>
  <property fmtid="{D5CDD505-2E9C-101B-9397-08002B2CF9AE}" pid="25" name="Library Offering">
    <vt:lpwstr>3;#SL1 Entrprs Strtgy Foundation|c7e8e391-f729-49aa-b4f0-9ed4d280506d;#12;#SL1 Entrprs Strtgy Portfolio|53b3449a-843d-470d-a5ae-c56debd6b624;#13;#SL1 Entrprs Strtgy Projects|c9552cd0-b69e-4872-88cb-1571d8702d8f</vt:lpwstr>
  </property>
  <property fmtid="{D5CDD505-2E9C-101B-9397-08002B2CF9AE}" pid="26" name="ES Service Line">
    <vt:lpwstr>4;#1-ITAP|50a6e8a9-827e-4470-8deb-6ed70badb863</vt:lpwstr>
  </property>
  <property fmtid="{D5CDD505-2E9C-101B-9397-08002B2CF9AE}" pid="27" name="Industry Layer">
    <vt:lpwstr>997;#Strategic Landscape ＆ Business Structure|5a057df9-4a77-45d8-8ffd-519ae0a25a11</vt:lpwstr>
  </property>
  <property fmtid="{D5CDD505-2E9C-101B-9397-08002B2CF9AE}" pid="28" name="Engagement Deliverable Type">
    <vt:lpwstr/>
  </property>
  <property fmtid="{D5CDD505-2E9C-101B-9397-08002B2CF9AE}" pid="29" name="Community">
    <vt:lpwstr/>
  </property>
  <property fmtid="{D5CDD505-2E9C-101B-9397-08002B2CF9AE}" pid="30" name="Comments">
    <vt:lpwstr>Current Automotive industry issues, forces at work, Executive priorities, and business structure._x000d_
</vt:lpwstr>
  </property>
  <property fmtid="{D5CDD505-2E9C-101B-9397-08002B2CF9AE}" pid="31" name="External Audience Type">
    <vt:lpwstr/>
  </property>
  <property fmtid="{D5CDD505-2E9C-101B-9397-08002B2CF9AE}" pid="32" name="Product">
    <vt:lpwstr/>
  </property>
  <property fmtid="{D5CDD505-2E9C-101B-9397-08002B2CF9AE}" pid="33" name="Solution Area">
    <vt:lpwstr/>
  </property>
  <property fmtid="{D5CDD505-2E9C-101B-9397-08002B2CF9AE}" pid="34" name="WorkflowCreationPath">
    <vt:lpwstr>3cd002f5-64f6-46a2-b13d-45e377c6b7e6,4;3cd002f5-64f6-46a2-b13d-45e377c6b7e6,6;cf8c1a69-0b74-4b73-ba3e-f206684d8163,3;4bc2dd6d-64e2-4d98-9d6c-14353de8cdca,5;4bc2dd6d-64e2-4d98-9d6c-14353de8cdca,5;4bc2dd6d-64e2-4d98-9d6c-14353de8cdca,8;4bc2dd6d-64e2-4d98-9d6c-14353de8cdca,8;4bc2dd6d-64e2-4d98-9d6c-14353de8cdca,10;4bc2dd6d-64e2-4d98-9d6c-14353de8cdca,10;4bc2dd6d-64e2-4d98-9d6c-14353de8cdca,12;4bc2dd6d-64e2-4d98-9d6c-14353de8cdca,12;</vt:lpwstr>
  </property>
  <property fmtid="{D5CDD505-2E9C-101B-9397-08002B2CF9AE}" pid="38" name="_docset_NoMedatataSyncRequired">
    <vt:lpwstr>False</vt:lpwstr>
  </property>
</Properties>
</file>