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3.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9.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theme/themeOverride1.xml" ContentType="application/vnd.openxmlformats-officedocument.themeOverride+xml"/>
  <Override PartName="/ppt/notesSlides/notesSlide10.xml" ContentType="application/vnd.openxmlformats-officedocument.presentationml.notesSlide+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theme/themeOverride2.xml" ContentType="application/vnd.openxmlformats-officedocument.themeOverride+xml"/>
  <Override PartName="/ppt/charts/chart9.xml" ContentType="application/vnd.openxmlformats-officedocument.drawingml.chart+xml"/>
  <Override PartName="/ppt/theme/themeOverride3.xml" ContentType="application/vnd.openxmlformats-officedocument.themeOverride+xml"/>
  <Override PartName="/ppt/notesSlides/notesSlide11.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notesSlides/notesSlide12.xml" ContentType="application/vnd.openxmlformats-officedocument.presentationml.notesSlide+xml"/>
  <Override PartName="/ppt/charts/chart12.xml" ContentType="application/vnd.openxmlformats-officedocument.drawingml.chart+xml"/>
  <Override PartName="/ppt/charts/chart13.xml" ContentType="application/vnd.openxmlformats-officedocument.drawingml.char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4.xml" ContentType="application/vnd.openxmlformats-officedocument.drawingml.chart+xml"/>
  <Override PartName="/ppt/charts/chart15.xml" ContentType="application/vnd.openxmlformats-officedocument.drawingml.chart+xml"/>
  <Override PartName="/ppt/notesSlides/notesSlide15.xml" ContentType="application/vnd.openxmlformats-officedocument.presentationml.notesSlide+xml"/>
  <Override PartName="/ppt/charts/chart16.xml" ContentType="application/vnd.openxmlformats-officedocument.drawingml.chart+xml"/>
  <Override PartName="/ppt/notesSlides/notesSlide16.xml" ContentType="application/vnd.openxmlformats-officedocument.presentationml.notesSlide+xml"/>
  <Override PartName="/ppt/charts/chart17.xml" ContentType="application/vnd.openxmlformats-officedocument.drawingml.chart+xml"/>
  <Override PartName="/ppt/charts/chart18.xml" ContentType="application/vnd.openxmlformats-officedocument.drawingml.chart+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notesSlides/notesSlide20.xml" ContentType="application/vnd.openxmlformats-officedocument.presentationml.notesSlide+xml"/>
  <Override PartName="/ppt/charts/chart21.xml" ContentType="application/vnd.openxmlformats-officedocument.drawingml.chart+xml"/>
  <Override PartName="/ppt/drawings/drawing1.xml" ContentType="application/vnd.openxmlformats-officedocument.drawingml.chartshapes+xml"/>
  <Override PartName="/ppt/charts/chart22.xml" ContentType="application/vnd.openxmlformats-officedocument.drawingml.chart+xml"/>
  <Override PartName="/ppt/notesSlides/notesSlide21.xml" ContentType="application/vnd.openxmlformats-officedocument.presentationml.notesSlide+xml"/>
  <Override PartName="/ppt/charts/chart23.xml" ContentType="application/vnd.openxmlformats-officedocument.drawingml.chart+xml"/>
  <Override PartName="/ppt/drawings/drawing2.xml" ContentType="application/vnd.openxmlformats-officedocument.drawingml.chartshapes+xml"/>
  <Override PartName="/ppt/charts/chart24.xml" ContentType="application/vnd.openxmlformats-officedocument.drawingml.chart+xml"/>
  <Override PartName="/ppt/notesSlides/notesSlide22.xml" ContentType="application/vnd.openxmlformats-officedocument.presentationml.notesSlide+xml"/>
  <Override PartName="/ppt/charts/chart25.xml" ContentType="application/vnd.openxmlformats-officedocument.drawingml.chart+xml"/>
  <Override PartName="/ppt/drawings/drawing3.xml" ContentType="application/vnd.openxmlformats-officedocument.drawingml.chartshapes+xml"/>
  <Override PartName="/ppt/charts/chart26.xml" ContentType="application/vnd.openxmlformats-officedocument.drawingml.chart+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rts/chart27.xml" ContentType="application/vnd.openxmlformats-officedocument.drawingml.chart+xml"/>
  <Override PartName="/ppt/drawings/drawing4.xml" ContentType="application/vnd.openxmlformats-officedocument.drawingml.chartshapes+xml"/>
  <Override PartName="/ppt/charts/chart28.xml" ContentType="application/vnd.openxmlformats-officedocument.drawingml.chart+xml"/>
  <Override PartName="/ppt/charts/chart29.xml" ContentType="application/vnd.openxmlformats-officedocument.drawingml.chart+xml"/>
  <Override PartName="/ppt/drawings/drawing5.xml" ContentType="application/vnd.openxmlformats-officedocument.drawingml.chartshape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notesSlides/notesSlide36.xml" ContentType="application/vnd.openxmlformats-officedocument.presentationml.notesSlide+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rts/chart36.xml" ContentType="application/vnd.openxmlformats-officedocument.drawingml.chart+xml"/>
  <Override PartName="/ppt/charts/chart37.xml" ContentType="application/vnd.openxmlformats-officedocument.drawingml.chart+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notesSlides/notesSlide55.xml" ContentType="application/vnd.openxmlformats-officedocument.presentationml.notesSlide+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notesSlides/notesSlide56.xml" ContentType="application/vnd.openxmlformats-officedocument.presentationml.notesSlide+xml"/>
  <Override PartName="/ppt/charts/chart46.xml" ContentType="application/vnd.openxmlformats-officedocument.drawingml.chart+xml"/>
  <Override PartName="/ppt/charts/chart47.xml" ContentType="application/vnd.openxmlformats-officedocument.drawingml.chart+xml"/>
  <Override PartName="/ppt/notesSlides/notesSlide57.xml" ContentType="application/vnd.openxmlformats-officedocument.presentationml.notesSlide+xml"/>
  <Override PartName="/ppt/charts/chart48.xml" ContentType="application/vnd.openxmlformats-officedocument.drawingml.chart+xml"/>
  <Override PartName="/ppt/charts/chart49.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6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7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83" r:id="rId5"/>
    <p:sldMasterId id="2147483706" r:id="rId6"/>
    <p:sldMasterId id="2147483716" r:id="rId7"/>
  </p:sldMasterIdLst>
  <p:notesMasterIdLst>
    <p:notesMasterId r:id="rId85"/>
  </p:notesMasterIdLst>
  <p:sldIdLst>
    <p:sldId id="477" r:id="rId8"/>
    <p:sldId id="429" r:id="rId9"/>
    <p:sldId id="430" r:id="rId10"/>
    <p:sldId id="431" r:id="rId11"/>
    <p:sldId id="432" r:id="rId12"/>
    <p:sldId id="433" r:id="rId13"/>
    <p:sldId id="434" r:id="rId14"/>
    <p:sldId id="435" r:id="rId15"/>
    <p:sldId id="436" r:id="rId16"/>
    <p:sldId id="437" r:id="rId17"/>
    <p:sldId id="438" r:id="rId18"/>
    <p:sldId id="439" r:id="rId19"/>
    <p:sldId id="440" r:id="rId20"/>
    <p:sldId id="441" r:id="rId21"/>
    <p:sldId id="476" r:id="rId22"/>
    <p:sldId id="442" r:id="rId23"/>
    <p:sldId id="443" r:id="rId24"/>
    <p:sldId id="444" r:id="rId25"/>
    <p:sldId id="445" r:id="rId26"/>
    <p:sldId id="446" r:id="rId27"/>
    <p:sldId id="447" r:id="rId28"/>
    <p:sldId id="448" r:id="rId29"/>
    <p:sldId id="449" r:id="rId30"/>
    <p:sldId id="450" r:id="rId31"/>
    <p:sldId id="451" r:id="rId32"/>
    <p:sldId id="452" r:id="rId33"/>
    <p:sldId id="453" r:id="rId34"/>
    <p:sldId id="454" r:id="rId35"/>
    <p:sldId id="455" r:id="rId36"/>
    <p:sldId id="456" r:id="rId37"/>
    <p:sldId id="457" r:id="rId38"/>
    <p:sldId id="458" r:id="rId39"/>
    <p:sldId id="459" r:id="rId40"/>
    <p:sldId id="460" r:id="rId41"/>
    <p:sldId id="461" r:id="rId42"/>
    <p:sldId id="462" r:id="rId43"/>
    <p:sldId id="463" r:id="rId44"/>
    <p:sldId id="464" r:id="rId45"/>
    <p:sldId id="465" r:id="rId46"/>
    <p:sldId id="466" r:id="rId47"/>
    <p:sldId id="467" r:id="rId48"/>
    <p:sldId id="468" r:id="rId49"/>
    <p:sldId id="469" r:id="rId50"/>
    <p:sldId id="470" r:id="rId51"/>
    <p:sldId id="471" r:id="rId52"/>
    <p:sldId id="472" r:id="rId53"/>
    <p:sldId id="473" r:id="rId54"/>
    <p:sldId id="474" r:id="rId55"/>
    <p:sldId id="475" r:id="rId56"/>
    <p:sldId id="364" r:id="rId57"/>
    <p:sldId id="365" r:id="rId58"/>
    <p:sldId id="366" r:id="rId59"/>
    <p:sldId id="367" r:id="rId60"/>
    <p:sldId id="368" r:id="rId61"/>
    <p:sldId id="369" r:id="rId62"/>
    <p:sldId id="370" r:id="rId63"/>
    <p:sldId id="371" r:id="rId64"/>
    <p:sldId id="373" r:id="rId65"/>
    <p:sldId id="374" r:id="rId66"/>
    <p:sldId id="375" r:id="rId67"/>
    <p:sldId id="412" r:id="rId68"/>
    <p:sldId id="413" r:id="rId69"/>
    <p:sldId id="415" r:id="rId70"/>
    <p:sldId id="416" r:id="rId71"/>
    <p:sldId id="417" r:id="rId72"/>
    <p:sldId id="418" r:id="rId73"/>
    <p:sldId id="420" r:id="rId74"/>
    <p:sldId id="421" r:id="rId75"/>
    <p:sldId id="422" r:id="rId76"/>
    <p:sldId id="424" r:id="rId77"/>
    <p:sldId id="423" r:id="rId78"/>
    <p:sldId id="425" r:id="rId79"/>
    <p:sldId id="426" r:id="rId80"/>
    <p:sldId id="427" r:id="rId81"/>
    <p:sldId id="428" r:id="rId82"/>
    <p:sldId id="376" r:id="rId83"/>
    <p:sldId id="377" r:id="rId8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87A6"/>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92" autoAdjust="0"/>
    <p:restoredTop sz="95537" autoAdjust="0"/>
  </p:normalViewPr>
  <p:slideViewPr>
    <p:cSldViewPr>
      <p:cViewPr>
        <p:scale>
          <a:sx n="80" d="100"/>
          <a:sy n="80" d="100"/>
        </p:scale>
        <p:origin x="-2844" y="-690"/>
      </p:cViewPr>
      <p:guideLst>
        <p:guide orient="horz" pos="2160"/>
        <p:guide pos="2880"/>
      </p:guideLst>
    </p:cSldViewPr>
  </p:slideViewPr>
  <p:outlineViewPr>
    <p:cViewPr>
      <p:scale>
        <a:sx n="33" d="100"/>
        <a:sy n="33" d="100"/>
      </p:scale>
      <p:origin x="48" y="864"/>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slide" Target="slides/slide48.xml"/><Relationship Id="rId63" Type="http://schemas.openxmlformats.org/officeDocument/2006/relationships/slide" Target="slides/slide56.xml"/><Relationship Id="rId68" Type="http://schemas.openxmlformats.org/officeDocument/2006/relationships/slide" Target="slides/slide61.xml"/><Relationship Id="rId76" Type="http://schemas.openxmlformats.org/officeDocument/2006/relationships/slide" Target="slides/slide69.xml"/><Relationship Id="rId84" Type="http://schemas.openxmlformats.org/officeDocument/2006/relationships/slide" Target="slides/slide77.xml"/><Relationship Id="rId89" Type="http://schemas.openxmlformats.org/officeDocument/2006/relationships/tableStyles" Target="tableStyles.xml"/><Relationship Id="rId7" Type="http://schemas.openxmlformats.org/officeDocument/2006/relationships/slideMaster" Target="slideMasters/slideMaster4.xml"/><Relationship Id="rId71"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viewProps" Target="viewProps.xml"/><Relationship Id="rId5" Type="http://schemas.openxmlformats.org/officeDocument/2006/relationships/slideMaster" Target="slideMasters/slideMaster2.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21.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3.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25.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27.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Excel_Worksheet29.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xml.rels><?xml version="1.0" encoding="UTF-8" standalone="yes"?>
<Relationships xmlns="http://schemas.openxmlformats.org/package/2006/relationships"><Relationship Id="rId2" Type="http://schemas.openxmlformats.org/officeDocument/2006/relationships/package" Target="../embeddings/Microsoft_Excel_Worksheet5.xlsx"/><Relationship Id="rId1" Type="http://schemas.openxmlformats.org/officeDocument/2006/relationships/themeOverride" Target="../theme/themeOverride1.xml"/></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2.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901295582733009"/>
          <c:y val="9.1836734693877556E-2"/>
          <c:w val="0.84488775339252864"/>
          <c:h val="0.58428100191147214"/>
        </c:manualLayout>
      </c:layout>
      <c:barChart>
        <c:barDir val="col"/>
        <c:grouping val="stacked"/>
        <c:varyColors val="0"/>
        <c:ser>
          <c:idx val="0"/>
          <c:order val="0"/>
          <c:tx>
            <c:strRef>
              <c:f>Sheet1!$A$2</c:f>
              <c:strCache>
                <c:ptCount val="1"/>
                <c:pt idx="0">
                  <c:v>North America</c:v>
                </c:pt>
              </c:strCache>
            </c:strRef>
          </c:tx>
          <c:spPr>
            <a:solidFill>
              <a:schemeClr val="accent3">
                <a:lumMod val="25000"/>
              </a:schemeClr>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Sheet1!$B$1:$E$1</c:f>
              <c:strCache>
                <c:ptCount val="4"/>
                <c:pt idx="0">
                  <c:v>2008</c:v>
                </c:pt>
                <c:pt idx="1">
                  <c:v>2009</c:v>
                </c:pt>
                <c:pt idx="2">
                  <c:v>2010</c:v>
                </c:pt>
                <c:pt idx="3">
                  <c:v>2011E</c:v>
                </c:pt>
              </c:strCache>
            </c:strRef>
          </c:cat>
          <c:val>
            <c:numRef>
              <c:f>Sheet1!$B$2:$E$2</c:f>
              <c:numCache>
                <c:formatCode>0.0</c:formatCode>
                <c:ptCount val="4"/>
                <c:pt idx="0">
                  <c:v>15.850000000000026</c:v>
                </c:pt>
                <c:pt idx="1">
                  <c:v>12.68</c:v>
                </c:pt>
                <c:pt idx="2">
                  <c:v>13.93</c:v>
                </c:pt>
                <c:pt idx="3">
                  <c:v>15.139999999999999</c:v>
                </c:pt>
              </c:numCache>
            </c:numRef>
          </c:val>
        </c:ser>
        <c:ser>
          <c:idx val="1"/>
          <c:order val="1"/>
          <c:tx>
            <c:strRef>
              <c:f>Sheet1!$A$3</c:f>
              <c:strCache>
                <c:ptCount val="1"/>
                <c:pt idx="0">
                  <c:v>Western Europe</c:v>
                </c:pt>
              </c:strCache>
            </c:strRef>
          </c:tx>
          <c:spPr>
            <a:solidFill>
              <a:schemeClr val="accent3">
                <a:lumMod val="50000"/>
              </a:schemeClr>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Sheet1!$B$1:$E$1</c:f>
              <c:strCache>
                <c:ptCount val="4"/>
                <c:pt idx="0">
                  <c:v>2008</c:v>
                </c:pt>
                <c:pt idx="1">
                  <c:v>2009</c:v>
                </c:pt>
                <c:pt idx="2">
                  <c:v>2010</c:v>
                </c:pt>
                <c:pt idx="3">
                  <c:v>2011E</c:v>
                </c:pt>
              </c:strCache>
            </c:strRef>
          </c:cat>
          <c:val>
            <c:numRef>
              <c:f>Sheet1!$B$3:$E$3</c:f>
              <c:numCache>
                <c:formatCode>0.0</c:formatCode>
                <c:ptCount val="4"/>
                <c:pt idx="0">
                  <c:v>13.54</c:v>
                </c:pt>
                <c:pt idx="1">
                  <c:v>13.62</c:v>
                </c:pt>
                <c:pt idx="2">
                  <c:v>12.96</c:v>
                </c:pt>
                <c:pt idx="3">
                  <c:v>13.28</c:v>
                </c:pt>
              </c:numCache>
            </c:numRef>
          </c:val>
        </c:ser>
        <c:ser>
          <c:idx val="2"/>
          <c:order val="2"/>
          <c:tx>
            <c:strRef>
              <c:f>Sheet1!$A$4</c:f>
              <c:strCache>
                <c:ptCount val="1"/>
                <c:pt idx="0">
                  <c:v>Eastern Europe</c:v>
                </c:pt>
              </c:strCache>
            </c:strRef>
          </c:tx>
          <c:spPr>
            <a:solidFill>
              <a:schemeClr val="accent3">
                <a:lumMod val="75000"/>
              </a:schemeClr>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Sheet1!$B$1:$E$1</c:f>
              <c:strCache>
                <c:ptCount val="4"/>
                <c:pt idx="0">
                  <c:v>2008</c:v>
                </c:pt>
                <c:pt idx="1">
                  <c:v>2009</c:v>
                </c:pt>
                <c:pt idx="2">
                  <c:v>2010</c:v>
                </c:pt>
                <c:pt idx="3">
                  <c:v>2011E</c:v>
                </c:pt>
              </c:strCache>
            </c:strRef>
          </c:cat>
          <c:val>
            <c:numRef>
              <c:f>Sheet1!$B$4:$E$4</c:f>
              <c:numCache>
                <c:formatCode>0.0</c:formatCode>
                <c:ptCount val="4"/>
                <c:pt idx="0">
                  <c:v>4.17</c:v>
                </c:pt>
                <c:pt idx="1">
                  <c:v>3.12</c:v>
                </c:pt>
                <c:pt idx="2">
                  <c:v>3.66</c:v>
                </c:pt>
                <c:pt idx="3">
                  <c:v>4.17</c:v>
                </c:pt>
              </c:numCache>
            </c:numRef>
          </c:val>
        </c:ser>
        <c:ser>
          <c:idx val="3"/>
          <c:order val="3"/>
          <c:tx>
            <c:strRef>
              <c:f>Sheet1!$A$5</c:f>
              <c:strCache>
                <c:ptCount val="1"/>
                <c:pt idx="0">
                  <c:v>Asia</c:v>
                </c:pt>
              </c:strCache>
            </c:strRef>
          </c:tx>
          <c:spPr>
            <a:solidFill>
              <a:schemeClr val="accent3">
                <a:lumMod val="90000"/>
              </a:schemeClr>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Sheet1!$B$1:$E$1</c:f>
              <c:strCache>
                <c:ptCount val="4"/>
                <c:pt idx="0">
                  <c:v>2008</c:v>
                </c:pt>
                <c:pt idx="1">
                  <c:v>2009</c:v>
                </c:pt>
                <c:pt idx="2">
                  <c:v>2010</c:v>
                </c:pt>
                <c:pt idx="3">
                  <c:v>2011E</c:v>
                </c:pt>
              </c:strCache>
            </c:strRef>
          </c:cat>
          <c:val>
            <c:numRef>
              <c:f>Sheet1!$B$5:$E$5</c:f>
              <c:numCache>
                <c:formatCode>0.0</c:formatCode>
                <c:ptCount val="4"/>
                <c:pt idx="0">
                  <c:v>15.07</c:v>
                </c:pt>
                <c:pt idx="1">
                  <c:v>17.68</c:v>
                </c:pt>
                <c:pt idx="2">
                  <c:v>22.47</c:v>
                </c:pt>
                <c:pt idx="3">
                  <c:v>23.86</c:v>
                </c:pt>
              </c:numCache>
            </c:numRef>
          </c:val>
        </c:ser>
        <c:ser>
          <c:idx val="4"/>
          <c:order val="4"/>
          <c:tx>
            <c:strRef>
              <c:f>Sheet1!$A$6</c:f>
              <c:strCache>
                <c:ptCount val="1"/>
                <c:pt idx="0">
                  <c:v>South America</c:v>
                </c:pt>
              </c:strCache>
            </c:strRef>
          </c:tx>
          <c:spPr>
            <a:solidFill>
              <a:schemeClr val="bg1">
                <a:lumMod val="50000"/>
              </a:schemeClr>
            </a:solidFill>
          </c:spPr>
          <c:invertIfNegative val="0"/>
          <c:dLbls>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Sheet1!$B$1:$E$1</c:f>
              <c:strCache>
                <c:ptCount val="4"/>
                <c:pt idx="0">
                  <c:v>2008</c:v>
                </c:pt>
                <c:pt idx="1">
                  <c:v>2009</c:v>
                </c:pt>
                <c:pt idx="2">
                  <c:v>2010</c:v>
                </c:pt>
                <c:pt idx="3">
                  <c:v>2011E</c:v>
                </c:pt>
              </c:strCache>
            </c:strRef>
          </c:cat>
          <c:val>
            <c:numRef>
              <c:f>Sheet1!$B$6:$E$6</c:f>
              <c:numCache>
                <c:formatCode>0.0</c:formatCode>
                <c:ptCount val="4"/>
                <c:pt idx="0">
                  <c:v>3.7</c:v>
                </c:pt>
                <c:pt idx="1">
                  <c:v>3.9299999999999997</c:v>
                </c:pt>
                <c:pt idx="2">
                  <c:v>4.2699999999999996</c:v>
                </c:pt>
                <c:pt idx="3">
                  <c:v>4.49</c:v>
                </c:pt>
              </c:numCache>
            </c:numRef>
          </c:val>
        </c:ser>
        <c:dLbls>
          <c:showLegendKey val="0"/>
          <c:showVal val="0"/>
          <c:showCatName val="0"/>
          <c:showSerName val="0"/>
          <c:showPercent val="0"/>
          <c:showBubbleSize val="0"/>
        </c:dLbls>
        <c:gapWidth val="150"/>
        <c:overlap val="100"/>
        <c:axId val="136854912"/>
        <c:axId val="136893568"/>
      </c:barChart>
      <c:catAx>
        <c:axId val="136854912"/>
        <c:scaling>
          <c:orientation val="minMax"/>
        </c:scaling>
        <c:delete val="0"/>
        <c:axPos val="b"/>
        <c:majorTickMark val="out"/>
        <c:minorTickMark val="none"/>
        <c:tickLblPos val="nextTo"/>
        <c:crossAx val="136893568"/>
        <c:crosses val="autoZero"/>
        <c:auto val="1"/>
        <c:lblAlgn val="ctr"/>
        <c:lblOffset val="100"/>
        <c:noMultiLvlLbl val="0"/>
      </c:catAx>
      <c:valAx>
        <c:axId val="136893568"/>
        <c:scaling>
          <c:orientation val="minMax"/>
        </c:scaling>
        <c:delete val="0"/>
        <c:axPos val="l"/>
        <c:numFmt formatCode="0" sourceLinked="0"/>
        <c:majorTickMark val="out"/>
        <c:minorTickMark val="none"/>
        <c:tickLblPos val="nextTo"/>
        <c:crossAx val="136854912"/>
        <c:crosses val="autoZero"/>
        <c:crossBetween val="between"/>
      </c:valAx>
    </c:plotArea>
    <c:legend>
      <c:legendPos val="b"/>
      <c:layout>
        <c:manualLayout>
          <c:xMode val="edge"/>
          <c:yMode val="edge"/>
          <c:x val="0"/>
          <c:y val="0.76670697412823463"/>
          <c:w val="0.99732674373149388"/>
          <c:h val="0.14413363289928122"/>
        </c:manualLayout>
      </c:layout>
      <c:overlay val="0"/>
    </c:legend>
    <c:plotVisOnly val="1"/>
    <c:dispBlanksAs val="gap"/>
    <c:showDLblsOverMax val="0"/>
  </c:chart>
  <c:spPr>
    <a:ln>
      <a:noFill/>
    </a:ln>
  </c:spPr>
  <c:txPr>
    <a:bodyPr/>
    <a:lstStyle/>
    <a:p>
      <a:pPr>
        <a:defRPr sz="1000">
          <a:latin typeface="Calibri" pitchFamily="34" charset="0"/>
          <a:cs typeface="Calibri" pitchFamily="34" charset="0"/>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3851878666572491E-2"/>
          <c:y val="7.0242022596560871E-2"/>
          <c:w val="1"/>
          <c:h val="0.66735660446596945"/>
        </c:manualLayout>
      </c:layout>
      <c:barChart>
        <c:barDir val="col"/>
        <c:grouping val="clustered"/>
        <c:varyColors val="0"/>
        <c:ser>
          <c:idx val="0"/>
          <c:order val="0"/>
          <c:tx>
            <c:strRef>
              <c:f>Sheet1!$B$1</c:f>
              <c:strCache>
                <c:ptCount val="1"/>
                <c:pt idx="0">
                  <c:v>Value</c:v>
                </c:pt>
              </c:strCache>
            </c:strRef>
          </c:tx>
          <c:spPr>
            <a:solidFill>
              <a:srgbClr val="0B3E5B"/>
            </a:solidFill>
            <a:ln>
              <a:solidFill>
                <a:schemeClr val="bg1"/>
              </a:solidFill>
            </a:ln>
          </c:spPr>
          <c:invertIfNegative val="0"/>
          <c:dLbls>
            <c:dLbl>
              <c:idx val="1"/>
              <c:layout>
                <c:manualLayout>
                  <c:x val="0"/>
                  <c:y val="-2.3362079114669192E-2"/>
                </c:manualLayout>
              </c:layout>
              <c:showLegendKey val="0"/>
              <c:showVal val="1"/>
              <c:showCatName val="0"/>
              <c:showSerName val="0"/>
              <c:showPercent val="0"/>
              <c:showBubbleSize val="0"/>
            </c:dLbl>
            <c:dLbl>
              <c:idx val="2"/>
              <c:layout>
                <c:manualLayout>
                  <c:x val="3.3725343985230955E-3"/>
                  <c:y val="-8.1327253037935716E-4"/>
                </c:manualLayout>
              </c:layout>
              <c:showLegendKey val="0"/>
              <c:showVal val="1"/>
              <c:showCatName val="0"/>
              <c:showSerName val="0"/>
              <c:showPercent val="0"/>
              <c:showBubbleSize val="0"/>
            </c:dLbl>
            <c:dLbl>
              <c:idx val="3"/>
              <c:layout>
                <c:manualLayout>
                  <c:x val="6.7450687970461911E-3"/>
                  <c:y val="1.8202711198371274E-2"/>
                </c:manualLayout>
              </c:layout>
              <c:showLegendKey val="0"/>
              <c:showVal val="1"/>
              <c:showCatName val="0"/>
              <c:showSerName val="0"/>
              <c:showPercent val="0"/>
              <c:showBubbleSize val="0"/>
            </c:dLbl>
            <c:numFmt formatCode="#,##0" sourceLinked="0"/>
            <c:spPr>
              <a:noFill/>
            </c:spPr>
            <c:txPr>
              <a:bodyPr/>
              <a:lstStyle/>
              <a:p>
                <a:pPr>
                  <a:defRPr>
                    <a:solidFill>
                      <a:srgbClr val="262626"/>
                    </a:solidFill>
                  </a:defRPr>
                </a:pPr>
                <a:endParaRPr lang="en-US"/>
              </a:p>
            </c:txPr>
            <c:showLegendKey val="0"/>
            <c:showVal val="1"/>
            <c:showCatName val="0"/>
            <c:showSerName val="0"/>
            <c:showPercent val="0"/>
            <c:showBubbleSize val="0"/>
            <c:showLeaderLines val="0"/>
          </c:dLbls>
          <c:cat>
            <c:numRef>
              <c:f>Sheet1!$A$2:$A$6</c:f>
              <c:numCache>
                <c:formatCode>General</c:formatCode>
                <c:ptCount val="5"/>
                <c:pt idx="0">
                  <c:v>2006</c:v>
                </c:pt>
                <c:pt idx="1">
                  <c:v>2007</c:v>
                </c:pt>
                <c:pt idx="2">
                  <c:v>2008</c:v>
                </c:pt>
                <c:pt idx="3">
                  <c:v>2009</c:v>
                </c:pt>
                <c:pt idx="4">
                  <c:v>2010</c:v>
                </c:pt>
              </c:numCache>
            </c:numRef>
          </c:cat>
          <c:val>
            <c:numRef>
              <c:f>Sheet1!$B$2:$B$6</c:f>
              <c:numCache>
                <c:formatCode>#,##0.00</c:formatCode>
                <c:ptCount val="5"/>
                <c:pt idx="0">
                  <c:v>1692</c:v>
                </c:pt>
                <c:pt idx="1">
                  <c:v>1776.5</c:v>
                </c:pt>
                <c:pt idx="2">
                  <c:v>1693.2</c:v>
                </c:pt>
                <c:pt idx="3">
                  <c:v>1563.6</c:v>
                </c:pt>
                <c:pt idx="4" formatCode="_(* #,##0.0_);_(* \(#,##0.0\);_(* &quot;-&quot;??_);_(@_)">
                  <c:v>1640</c:v>
                </c:pt>
              </c:numCache>
            </c:numRef>
          </c:val>
        </c:ser>
        <c:dLbls>
          <c:showLegendKey val="0"/>
          <c:showVal val="0"/>
          <c:showCatName val="0"/>
          <c:showSerName val="0"/>
          <c:showPercent val="0"/>
          <c:showBubbleSize val="0"/>
        </c:dLbls>
        <c:gapWidth val="150"/>
        <c:axId val="150449536"/>
        <c:axId val="151585920"/>
      </c:barChart>
      <c:lineChart>
        <c:grouping val="standard"/>
        <c:varyColors val="0"/>
        <c:ser>
          <c:idx val="1"/>
          <c:order val="1"/>
          <c:tx>
            <c:strRef>
              <c:f>Sheet1!$C$1</c:f>
              <c:strCache>
                <c:ptCount val="1"/>
                <c:pt idx="0">
                  <c:v>Y-o-Y growth</c:v>
                </c:pt>
              </c:strCache>
            </c:strRef>
          </c:tx>
          <c:spPr>
            <a:ln w="19050">
              <a:solidFill>
                <a:srgbClr val="FFC000"/>
              </a:solidFill>
            </a:ln>
          </c:spPr>
          <c:marker>
            <c:symbol val="diamond"/>
            <c:size val="3"/>
            <c:spPr>
              <a:solidFill>
                <a:srgbClr val="FFC000"/>
              </a:solidFill>
              <a:ln w="19050">
                <a:solidFill>
                  <a:srgbClr val="FFC000"/>
                </a:solidFill>
              </a:ln>
            </c:spPr>
          </c:marker>
          <c:dLbls>
            <c:dLbl>
              <c:idx val="1"/>
              <c:layout>
                <c:manualLayout>
                  <c:x val="-5.8070776318037129E-2"/>
                  <c:y val="0.22583343144180398"/>
                </c:manualLayout>
              </c:layout>
              <c:showLegendKey val="0"/>
              <c:showVal val="1"/>
              <c:showCatName val="0"/>
              <c:showSerName val="0"/>
              <c:showPercent val="0"/>
              <c:showBubbleSize val="0"/>
            </c:dLbl>
            <c:dLbl>
              <c:idx val="2"/>
              <c:layout>
                <c:manualLayout>
                  <c:x val="-5.4844644099158534E-2"/>
                  <c:y val="0.1323851149831253"/>
                </c:manualLayout>
              </c:layout>
              <c:showLegendKey val="0"/>
              <c:showVal val="1"/>
              <c:showCatName val="0"/>
              <c:showSerName val="0"/>
              <c:showPercent val="0"/>
              <c:showBubbleSize val="0"/>
            </c:dLbl>
            <c:dLbl>
              <c:idx val="3"/>
              <c:layout>
                <c:manualLayout>
                  <c:x val="1.5978643093978992E-2"/>
                  <c:y val="-1.8154871637760781E-2"/>
                </c:manualLayout>
              </c:layout>
              <c:showLegendKey val="0"/>
              <c:showVal val="1"/>
              <c:showCatName val="0"/>
              <c:showSerName val="0"/>
              <c:showPercent val="0"/>
              <c:showBubbleSize val="0"/>
            </c:dLbl>
            <c:dLbl>
              <c:idx val="4"/>
              <c:layout>
                <c:manualLayout>
                  <c:x val="-4.5166177493424484E-2"/>
                  <c:y val="-0.10902303586845837"/>
                </c:manualLayout>
              </c:layout>
              <c:showLegendKey val="0"/>
              <c:showVal val="1"/>
              <c:showCatName val="0"/>
              <c:showSerName val="0"/>
              <c:showPercent val="0"/>
              <c:showBubbleSize val="0"/>
            </c:dLbl>
            <c:dLbl>
              <c:idx val="5"/>
              <c:layout>
                <c:manualLayout>
                  <c:x val="-5.9154518903984779E-2"/>
                  <c:y val="0.15468214106624292"/>
                </c:manualLayout>
              </c:layout>
              <c:showLegendKey val="0"/>
              <c:showVal val="1"/>
              <c:showCatName val="0"/>
              <c:showSerName val="0"/>
              <c:showPercent val="0"/>
              <c:showBubbleSize val="0"/>
            </c:dLbl>
            <c:spPr>
              <a:solidFill>
                <a:schemeClr val="accent5">
                  <a:lumMod val="60000"/>
                  <a:lumOff val="40000"/>
                </a:schemeClr>
              </a:solidFill>
            </c:spPr>
            <c:txPr>
              <a:bodyPr/>
              <a:lstStyle/>
              <a:p>
                <a:pPr>
                  <a:defRPr>
                    <a:solidFill>
                      <a:schemeClr val="tx1"/>
                    </a:solidFill>
                  </a:defRPr>
                </a:pPr>
                <a:endParaRPr lang="en-US"/>
              </a:p>
            </c:txPr>
            <c:showLegendKey val="0"/>
            <c:showVal val="1"/>
            <c:showCatName val="0"/>
            <c:showSerName val="0"/>
            <c:showPercent val="0"/>
            <c:showBubbleSize val="0"/>
            <c:showLeaderLines val="0"/>
          </c:dLbls>
          <c:cat>
            <c:numRef>
              <c:f>Sheet1!$A$2:$A$6</c:f>
              <c:numCache>
                <c:formatCode>General</c:formatCode>
                <c:ptCount val="5"/>
                <c:pt idx="0">
                  <c:v>2006</c:v>
                </c:pt>
                <c:pt idx="1">
                  <c:v>2007</c:v>
                </c:pt>
                <c:pt idx="2">
                  <c:v>2008</c:v>
                </c:pt>
                <c:pt idx="3">
                  <c:v>2009</c:v>
                </c:pt>
                <c:pt idx="4">
                  <c:v>2010</c:v>
                </c:pt>
              </c:numCache>
            </c:numRef>
          </c:cat>
          <c:val>
            <c:numRef>
              <c:f>Sheet1!$C$2:$C$6</c:f>
              <c:numCache>
                <c:formatCode>0.0%</c:formatCode>
                <c:ptCount val="5"/>
                <c:pt idx="0">
                  <c:v>0</c:v>
                </c:pt>
                <c:pt idx="1">
                  <c:v>4.9940898345153695E-2</c:v>
                </c:pt>
                <c:pt idx="2">
                  <c:v>-4.6889952153109982E-2</c:v>
                </c:pt>
                <c:pt idx="3">
                  <c:v>-7.6541459957477076E-2</c:v>
                </c:pt>
                <c:pt idx="4">
                  <c:v>4.886160143259155E-2</c:v>
                </c:pt>
              </c:numCache>
            </c:numRef>
          </c:val>
          <c:smooth val="0"/>
        </c:ser>
        <c:dLbls>
          <c:showLegendKey val="0"/>
          <c:showVal val="0"/>
          <c:showCatName val="0"/>
          <c:showSerName val="0"/>
          <c:showPercent val="0"/>
          <c:showBubbleSize val="0"/>
        </c:dLbls>
        <c:marker val="1"/>
        <c:smooth val="0"/>
        <c:axId val="151589248"/>
        <c:axId val="151587456"/>
      </c:lineChart>
      <c:catAx>
        <c:axId val="150449536"/>
        <c:scaling>
          <c:orientation val="minMax"/>
        </c:scaling>
        <c:delete val="0"/>
        <c:axPos val="b"/>
        <c:numFmt formatCode="General" sourceLinked="1"/>
        <c:majorTickMark val="out"/>
        <c:minorTickMark val="none"/>
        <c:tickLblPos val="nextTo"/>
        <c:txPr>
          <a:bodyPr/>
          <a:lstStyle/>
          <a:p>
            <a:pPr>
              <a:defRPr lang="en-GB"/>
            </a:pPr>
            <a:endParaRPr lang="en-US"/>
          </a:p>
        </c:txPr>
        <c:crossAx val="151585920"/>
        <c:crosses val="autoZero"/>
        <c:auto val="1"/>
        <c:lblAlgn val="ctr"/>
        <c:lblOffset val="100"/>
        <c:noMultiLvlLbl val="0"/>
      </c:catAx>
      <c:valAx>
        <c:axId val="151585920"/>
        <c:scaling>
          <c:orientation val="minMax"/>
        </c:scaling>
        <c:delete val="0"/>
        <c:axPos val="l"/>
        <c:numFmt formatCode="#,##0" sourceLinked="0"/>
        <c:majorTickMark val="out"/>
        <c:minorTickMark val="none"/>
        <c:tickLblPos val="nextTo"/>
        <c:txPr>
          <a:bodyPr/>
          <a:lstStyle/>
          <a:p>
            <a:pPr>
              <a:defRPr lang="en-GB"/>
            </a:pPr>
            <a:endParaRPr lang="en-US"/>
          </a:p>
        </c:txPr>
        <c:crossAx val="150449536"/>
        <c:crosses val="autoZero"/>
        <c:crossBetween val="between"/>
      </c:valAx>
      <c:valAx>
        <c:axId val="151587456"/>
        <c:scaling>
          <c:orientation val="minMax"/>
        </c:scaling>
        <c:delete val="0"/>
        <c:axPos val="r"/>
        <c:numFmt formatCode="0%" sourceLinked="0"/>
        <c:majorTickMark val="out"/>
        <c:minorTickMark val="none"/>
        <c:tickLblPos val="nextTo"/>
        <c:txPr>
          <a:bodyPr/>
          <a:lstStyle/>
          <a:p>
            <a:pPr>
              <a:defRPr lang="en-GB"/>
            </a:pPr>
            <a:endParaRPr lang="en-US"/>
          </a:p>
        </c:txPr>
        <c:crossAx val="151589248"/>
        <c:crosses val="max"/>
        <c:crossBetween val="between"/>
      </c:valAx>
      <c:catAx>
        <c:axId val="151589248"/>
        <c:scaling>
          <c:orientation val="minMax"/>
        </c:scaling>
        <c:delete val="1"/>
        <c:axPos val="b"/>
        <c:numFmt formatCode="General" sourceLinked="1"/>
        <c:majorTickMark val="out"/>
        <c:minorTickMark val="none"/>
        <c:tickLblPos val="none"/>
        <c:crossAx val="151587456"/>
        <c:crosses val="autoZero"/>
        <c:auto val="1"/>
        <c:lblAlgn val="ctr"/>
        <c:lblOffset val="100"/>
        <c:noMultiLvlLbl val="0"/>
      </c:catAx>
    </c:plotArea>
    <c:legend>
      <c:legendPos val="b"/>
      <c:layout>
        <c:manualLayout>
          <c:xMode val="edge"/>
          <c:yMode val="edge"/>
          <c:x val="0.17174680323244151"/>
          <c:y val="0.88766722056820846"/>
          <c:w val="0.65650612735964553"/>
          <c:h val="0.11233297033200022"/>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3572196034024175"/>
          <c:y val="0.10211746779390625"/>
          <c:w val="0.75064651199536514"/>
          <c:h val="0.67798704810972699"/>
        </c:manualLayout>
      </c:layout>
      <c:barChart>
        <c:barDir val="col"/>
        <c:grouping val="clustered"/>
        <c:varyColors val="0"/>
        <c:ser>
          <c:idx val="0"/>
          <c:order val="0"/>
          <c:tx>
            <c:strRef>
              <c:f>Sheet1!$B$1</c:f>
              <c:strCache>
                <c:ptCount val="1"/>
                <c:pt idx="0">
                  <c:v> Volume </c:v>
                </c:pt>
              </c:strCache>
            </c:strRef>
          </c:tx>
          <c:spPr>
            <a:solidFill>
              <a:schemeClr val="accent3">
                <a:lumMod val="25000"/>
              </a:schemeClr>
            </a:solidFill>
          </c:spPr>
          <c:invertIfNegative val="0"/>
          <c:dLbls>
            <c:showLegendKey val="0"/>
            <c:showVal val="1"/>
            <c:showCatName val="0"/>
            <c:showSerName val="0"/>
            <c:showPercent val="0"/>
            <c:showBubbleSize val="0"/>
            <c:showLeaderLines val="0"/>
          </c:dLbls>
          <c:cat>
            <c:numRef>
              <c:f>Sheet1!$A$2:$A$6</c:f>
              <c:numCache>
                <c:formatCode>General</c:formatCode>
                <c:ptCount val="5"/>
                <c:pt idx="0">
                  <c:v>2006</c:v>
                </c:pt>
                <c:pt idx="1">
                  <c:v>2007</c:v>
                </c:pt>
                <c:pt idx="2">
                  <c:v>2008</c:v>
                </c:pt>
                <c:pt idx="3">
                  <c:v>2009</c:v>
                </c:pt>
                <c:pt idx="4">
                  <c:v>2010</c:v>
                </c:pt>
              </c:numCache>
            </c:numRef>
          </c:cat>
          <c:val>
            <c:numRef>
              <c:f>Sheet1!$B$2:$B$6</c:f>
              <c:numCache>
                <c:formatCode>0.0</c:formatCode>
                <c:ptCount val="5"/>
                <c:pt idx="0">
                  <c:v>100.5</c:v>
                </c:pt>
                <c:pt idx="1">
                  <c:v>108.1</c:v>
                </c:pt>
                <c:pt idx="2">
                  <c:v>107.9</c:v>
                </c:pt>
                <c:pt idx="3">
                  <c:v>101</c:v>
                </c:pt>
                <c:pt idx="4">
                  <c:v>108</c:v>
                </c:pt>
              </c:numCache>
            </c:numRef>
          </c:val>
        </c:ser>
        <c:dLbls>
          <c:showLegendKey val="0"/>
          <c:showVal val="0"/>
          <c:showCatName val="0"/>
          <c:showSerName val="0"/>
          <c:showPercent val="0"/>
          <c:showBubbleSize val="0"/>
        </c:dLbls>
        <c:gapWidth val="75"/>
        <c:overlap val="-25"/>
        <c:axId val="154241664"/>
        <c:axId val="154243456"/>
      </c:barChart>
      <c:lineChart>
        <c:grouping val="standard"/>
        <c:varyColors val="0"/>
        <c:ser>
          <c:idx val="1"/>
          <c:order val="1"/>
          <c:tx>
            <c:strRef>
              <c:f>Sheet1!$C$1</c:f>
              <c:strCache>
                <c:ptCount val="1"/>
                <c:pt idx="0">
                  <c:v>Y-o-Y growth</c:v>
                </c:pt>
              </c:strCache>
            </c:strRef>
          </c:tx>
          <c:spPr>
            <a:ln w="25400">
              <a:solidFill>
                <a:schemeClr val="accent5">
                  <a:lumMod val="60000"/>
                  <a:lumOff val="40000"/>
                </a:schemeClr>
              </a:solidFill>
            </a:ln>
          </c:spPr>
          <c:marker>
            <c:symbol val="diamond"/>
            <c:size val="5"/>
            <c:spPr>
              <a:solidFill>
                <a:schemeClr val="accent5">
                  <a:lumMod val="60000"/>
                  <a:lumOff val="40000"/>
                </a:schemeClr>
              </a:solidFill>
            </c:spPr>
          </c:marker>
          <c:dLbls>
            <c:dLbl>
              <c:idx val="1"/>
              <c:layout>
                <c:manualLayout>
                  <c:x val="-5.3511705685618728E-2"/>
                  <c:y val="9.4425985733869261E-2"/>
                </c:manualLayout>
              </c:layout>
              <c:showLegendKey val="0"/>
              <c:showVal val="1"/>
              <c:showCatName val="0"/>
              <c:showSerName val="0"/>
              <c:showPercent val="0"/>
              <c:showBubbleSize val="0"/>
            </c:dLbl>
            <c:dLbl>
              <c:idx val="2"/>
              <c:layout>
                <c:manualLayout>
                  <c:x val="-2.6755852842809427E-2"/>
                  <c:y val="-3.273771036234454E-2"/>
                </c:manualLayout>
              </c:layout>
              <c:showLegendKey val="0"/>
              <c:showVal val="1"/>
              <c:showCatName val="0"/>
              <c:showSerName val="0"/>
              <c:showPercent val="0"/>
              <c:showBubbleSize val="0"/>
            </c:dLbl>
            <c:spPr>
              <a:solidFill>
                <a:schemeClr val="accent5">
                  <a:lumMod val="60000"/>
                  <a:lumOff val="40000"/>
                </a:schemeClr>
              </a:solidFill>
            </c:spPr>
            <c:showLegendKey val="0"/>
            <c:showVal val="1"/>
            <c:showCatName val="0"/>
            <c:showSerName val="0"/>
            <c:showPercent val="0"/>
            <c:showBubbleSize val="0"/>
            <c:showLeaderLines val="0"/>
          </c:dLbls>
          <c:cat>
            <c:numRef>
              <c:f>Sheet1!$A$2:$A$6</c:f>
              <c:numCache>
                <c:formatCode>General</c:formatCode>
                <c:ptCount val="5"/>
                <c:pt idx="0">
                  <c:v>2006</c:v>
                </c:pt>
                <c:pt idx="1">
                  <c:v>2007</c:v>
                </c:pt>
                <c:pt idx="2">
                  <c:v>2008</c:v>
                </c:pt>
                <c:pt idx="3">
                  <c:v>2009</c:v>
                </c:pt>
                <c:pt idx="4">
                  <c:v>2010</c:v>
                </c:pt>
              </c:numCache>
            </c:numRef>
          </c:cat>
          <c:val>
            <c:numRef>
              <c:f>Sheet1!$C$2:$C$6</c:f>
              <c:numCache>
                <c:formatCode>0.00%</c:formatCode>
                <c:ptCount val="5"/>
                <c:pt idx="0" formatCode="General">
                  <c:v>0</c:v>
                </c:pt>
                <c:pt idx="1">
                  <c:v>7.5999999999999998E-2</c:v>
                </c:pt>
                <c:pt idx="2">
                  <c:v>-2E-3</c:v>
                </c:pt>
                <c:pt idx="3">
                  <c:v>-6.4000000000000001E-2</c:v>
                </c:pt>
                <c:pt idx="4">
                  <c:v>6.9000000000000006E-2</c:v>
                </c:pt>
              </c:numCache>
            </c:numRef>
          </c:val>
          <c:smooth val="0"/>
        </c:ser>
        <c:dLbls>
          <c:showLegendKey val="0"/>
          <c:showVal val="0"/>
          <c:showCatName val="0"/>
          <c:showSerName val="0"/>
          <c:showPercent val="0"/>
          <c:showBubbleSize val="0"/>
        </c:dLbls>
        <c:marker val="1"/>
        <c:smooth val="0"/>
        <c:axId val="154246528"/>
        <c:axId val="154244992"/>
      </c:lineChart>
      <c:catAx>
        <c:axId val="154241664"/>
        <c:scaling>
          <c:orientation val="minMax"/>
        </c:scaling>
        <c:delete val="0"/>
        <c:axPos val="b"/>
        <c:numFmt formatCode="General" sourceLinked="1"/>
        <c:majorTickMark val="none"/>
        <c:minorTickMark val="none"/>
        <c:tickLblPos val="nextTo"/>
        <c:crossAx val="154243456"/>
        <c:crosses val="autoZero"/>
        <c:auto val="1"/>
        <c:lblAlgn val="ctr"/>
        <c:lblOffset val="100"/>
        <c:noMultiLvlLbl val="0"/>
      </c:catAx>
      <c:valAx>
        <c:axId val="154243456"/>
        <c:scaling>
          <c:orientation val="minMax"/>
        </c:scaling>
        <c:delete val="0"/>
        <c:axPos val="l"/>
        <c:numFmt formatCode="0.0" sourceLinked="1"/>
        <c:majorTickMark val="none"/>
        <c:minorTickMark val="none"/>
        <c:tickLblPos val="nextTo"/>
        <c:spPr>
          <a:ln w="9525">
            <a:noFill/>
          </a:ln>
        </c:spPr>
        <c:crossAx val="154241664"/>
        <c:crosses val="autoZero"/>
        <c:crossBetween val="between"/>
      </c:valAx>
      <c:valAx>
        <c:axId val="154244992"/>
        <c:scaling>
          <c:orientation val="minMax"/>
        </c:scaling>
        <c:delete val="0"/>
        <c:axPos val="r"/>
        <c:numFmt formatCode="General" sourceLinked="1"/>
        <c:majorTickMark val="out"/>
        <c:minorTickMark val="none"/>
        <c:tickLblPos val="nextTo"/>
        <c:crossAx val="154246528"/>
        <c:crosses val="max"/>
        <c:crossBetween val="between"/>
      </c:valAx>
      <c:catAx>
        <c:axId val="154246528"/>
        <c:scaling>
          <c:orientation val="minMax"/>
        </c:scaling>
        <c:delete val="1"/>
        <c:axPos val="b"/>
        <c:numFmt formatCode="General" sourceLinked="1"/>
        <c:majorTickMark val="out"/>
        <c:minorTickMark val="none"/>
        <c:tickLblPos val="nextTo"/>
        <c:crossAx val="154244992"/>
        <c:crosses val="autoZero"/>
        <c:auto val="1"/>
        <c:lblAlgn val="ctr"/>
        <c:lblOffset val="100"/>
        <c:noMultiLvlLbl val="0"/>
      </c:catAx>
    </c:plotArea>
    <c:legend>
      <c:legendPos val="b"/>
      <c:layout/>
      <c:overlay val="0"/>
    </c:legend>
    <c:plotVisOnly val="1"/>
    <c:dispBlanksAs val="gap"/>
    <c:showDLblsOverMax val="0"/>
  </c:chart>
  <c:txPr>
    <a:bodyPr/>
    <a:lstStyle/>
    <a:p>
      <a:pPr>
        <a:defRPr sz="1000">
          <a:latin typeface="Calibri" pitchFamily="34" charset="0"/>
          <a:cs typeface="Calibri" pitchFamily="34" charset="0"/>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3851878666572436E-2"/>
          <c:y val="7.0242022596560871E-2"/>
          <c:w val="1"/>
          <c:h val="0.66735660446596945"/>
        </c:manualLayout>
      </c:layout>
      <c:barChart>
        <c:barDir val="col"/>
        <c:grouping val="clustered"/>
        <c:varyColors val="0"/>
        <c:ser>
          <c:idx val="0"/>
          <c:order val="0"/>
          <c:tx>
            <c:strRef>
              <c:f>Sheet1!$B$1</c:f>
              <c:strCache>
                <c:ptCount val="1"/>
                <c:pt idx="0">
                  <c:v>Value</c:v>
                </c:pt>
              </c:strCache>
            </c:strRef>
          </c:tx>
          <c:spPr>
            <a:solidFill>
              <a:srgbClr val="0B3E5B"/>
            </a:solidFill>
            <a:ln>
              <a:solidFill>
                <a:schemeClr val="bg1"/>
              </a:solidFill>
            </a:ln>
          </c:spPr>
          <c:invertIfNegative val="0"/>
          <c:dLbls>
            <c:dLbl>
              <c:idx val="0"/>
              <c:layout>
                <c:manualLayout>
                  <c:x val="-1.3135691172660386E-2"/>
                  <c:y val="-8.0870901068461731E-2"/>
                </c:manualLayout>
              </c:layout>
              <c:showLegendKey val="0"/>
              <c:showVal val="1"/>
              <c:showCatName val="0"/>
              <c:showSerName val="0"/>
              <c:showPercent val="0"/>
              <c:showBubbleSize val="0"/>
            </c:dLbl>
            <c:dLbl>
              <c:idx val="1"/>
              <c:layout>
                <c:manualLayout>
                  <c:x val="4.2690996311146256E-2"/>
                  <c:y val="3.0552113707458535E-2"/>
                </c:manualLayout>
              </c:layout>
              <c:showLegendKey val="0"/>
              <c:showVal val="1"/>
              <c:showCatName val="0"/>
              <c:showSerName val="0"/>
              <c:showPercent val="0"/>
              <c:showBubbleSize val="0"/>
            </c:dLbl>
            <c:dLbl>
              <c:idx val="2"/>
              <c:layout>
                <c:manualLayout>
                  <c:x val="-2.5857659788701546E-7"/>
                  <c:y val="2.695696702282056E-2"/>
                </c:manualLayout>
              </c:layout>
              <c:showLegendKey val="0"/>
              <c:showVal val="1"/>
              <c:showCatName val="0"/>
              <c:showSerName val="0"/>
              <c:showPercent val="0"/>
              <c:showBubbleSize val="0"/>
            </c:dLbl>
            <c:dLbl>
              <c:idx val="4"/>
              <c:layout>
                <c:manualLayout>
                  <c:x val="3.2839227931651155E-3"/>
                  <c:y val="6.7392417557052033E-3"/>
                </c:manualLayout>
              </c:layout>
              <c:showLegendKey val="0"/>
              <c:showVal val="1"/>
              <c:showCatName val="0"/>
              <c:showSerName val="0"/>
              <c:showPercent val="0"/>
              <c:showBubbleSize val="0"/>
            </c:dLbl>
            <c:numFmt formatCode="#,##0" sourceLinked="0"/>
            <c:spPr>
              <a:noFill/>
            </c:spPr>
            <c:txPr>
              <a:bodyPr/>
              <a:lstStyle/>
              <a:p>
                <a:pPr>
                  <a:defRPr>
                    <a:solidFill>
                      <a:schemeClr val="tx1"/>
                    </a:solidFill>
                  </a:defRPr>
                </a:pPr>
                <a:endParaRPr lang="en-US"/>
              </a:p>
            </c:txPr>
            <c:showLegendKey val="0"/>
            <c:showVal val="1"/>
            <c:showCatName val="0"/>
            <c:showSerName val="0"/>
            <c:showPercent val="0"/>
            <c:showBubbleSize val="0"/>
            <c:showLeaderLines val="0"/>
          </c:dLbls>
          <c:cat>
            <c:numRef>
              <c:f>Sheet1!$A$2:$A$6</c:f>
              <c:numCache>
                <c:formatCode>General</c:formatCode>
                <c:ptCount val="5"/>
                <c:pt idx="0">
                  <c:v>2006</c:v>
                </c:pt>
                <c:pt idx="1">
                  <c:v>2007</c:v>
                </c:pt>
                <c:pt idx="2">
                  <c:v>2008</c:v>
                </c:pt>
                <c:pt idx="3">
                  <c:v>2009</c:v>
                </c:pt>
                <c:pt idx="4">
                  <c:v>2010</c:v>
                </c:pt>
              </c:numCache>
            </c:numRef>
          </c:cat>
          <c:val>
            <c:numRef>
              <c:f>Sheet1!$B$2:$B$6</c:f>
              <c:numCache>
                <c:formatCode>#,##0.00</c:formatCode>
                <c:ptCount val="5"/>
                <c:pt idx="0">
                  <c:v>1070.9000000000001</c:v>
                </c:pt>
                <c:pt idx="1">
                  <c:v>1112.8</c:v>
                </c:pt>
                <c:pt idx="2">
                  <c:v>1078.0999999999999</c:v>
                </c:pt>
                <c:pt idx="3">
                  <c:v>1110.4000000000001</c:v>
                </c:pt>
                <c:pt idx="4" formatCode="_(* #,##0.0_);_(* \(#,##0.0\);_(* &quot;-&quot;??_);_(@_)">
                  <c:v>1191.5</c:v>
                </c:pt>
              </c:numCache>
            </c:numRef>
          </c:val>
        </c:ser>
        <c:dLbls>
          <c:showLegendKey val="0"/>
          <c:showVal val="0"/>
          <c:showCatName val="0"/>
          <c:showSerName val="0"/>
          <c:showPercent val="0"/>
          <c:showBubbleSize val="0"/>
        </c:dLbls>
        <c:gapWidth val="150"/>
        <c:axId val="154335488"/>
        <c:axId val="154345472"/>
      </c:barChart>
      <c:lineChart>
        <c:grouping val="standard"/>
        <c:varyColors val="0"/>
        <c:ser>
          <c:idx val="1"/>
          <c:order val="1"/>
          <c:tx>
            <c:strRef>
              <c:f>Sheet1!$C$1</c:f>
              <c:strCache>
                <c:ptCount val="1"/>
                <c:pt idx="0">
                  <c:v>Y-o-Y growth</c:v>
                </c:pt>
              </c:strCache>
            </c:strRef>
          </c:tx>
          <c:spPr>
            <a:ln w="19050">
              <a:solidFill>
                <a:srgbClr val="FFC000"/>
              </a:solidFill>
            </a:ln>
          </c:spPr>
          <c:marker>
            <c:symbol val="diamond"/>
            <c:size val="3"/>
            <c:spPr>
              <a:solidFill>
                <a:srgbClr val="FFC000"/>
              </a:solidFill>
              <a:ln w="19050">
                <a:solidFill>
                  <a:srgbClr val="FFC000"/>
                </a:solidFill>
              </a:ln>
            </c:spPr>
          </c:marker>
          <c:dLbls>
            <c:dLbl>
              <c:idx val="1"/>
              <c:layout>
                <c:manualLayout>
                  <c:x val="-7.4490487742693595E-2"/>
                  <c:y val="3.7134814020806768E-2"/>
                </c:manualLayout>
              </c:layout>
              <c:showLegendKey val="0"/>
              <c:showVal val="1"/>
              <c:showCatName val="0"/>
              <c:showSerName val="0"/>
              <c:showPercent val="0"/>
              <c:showBubbleSize val="0"/>
            </c:dLbl>
            <c:dLbl>
              <c:idx val="2"/>
              <c:layout>
                <c:manualLayout>
                  <c:x val="-5.5857716675553094E-3"/>
                  <c:y val="-2.935656160701729E-2"/>
                </c:manualLayout>
              </c:layout>
              <c:showLegendKey val="0"/>
              <c:showVal val="1"/>
              <c:showCatName val="0"/>
              <c:showSerName val="0"/>
              <c:showPercent val="0"/>
              <c:showBubbleSize val="0"/>
            </c:dLbl>
            <c:dLbl>
              <c:idx val="3"/>
              <c:layout>
                <c:manualLayout>
                  <c:x val="-5.4844644099158527E-2"/>
                  <c:y val="-8.5661569931717668E-2"/>
                </c:manualLayout>
              </c:layout>
              <c:showLegendKey val="0"/>
              <c:showVal val="1"/>
              <c:showCatName val="0"/>
              <c:showSerName val="0"/>
              <c:showPercent val="0"/>
              <c:showBubbleSize val="0"/>
            </c:dLbl>
            <c:dLbl>
              <c:idx val="4"/>
              <c:layout>
                <c:manualLayout>
                  <c:x val="-0.1141284701625878"/>
                  <c:y val="-2.1412746718599503E-2"/>
                </c:manualLayout>
              </c:layout>
              <c:showLegendKey val="0"/>
              <c:showVal val="1"/>
              <c:showCatName val="0"/>
              <c:showSerName val="0"/>
              <c:showPercent val="0"/>
              <c:showBubbleSize val="0"/>
            </c:dLbl>
            <c:dLbl>
              <c:idx val="5"/>
              <c:layout>
                <c:manualLayout>
                  <c:x val="-5.950907681431572E-2"/>
                  <c:y val="0.11861224684728208"/>
                </c:manualLayout>
              </c:layout>
              <c:showLegendKey val="0"/>
              <c:showVal val="1"/>
              <c:showCatName val="0"/>
              <c:showSerName val="0"/>
              <c:showPercent val="0"/>
              <c:showBubbleSize val="0"/>
            </c:dLbl>
            <c:spPr>
              <a:solidFill>
                <a:schemeClr val="accent5">
                  <a:lumMod val="60000"/>
                  <a:lumOff val="40000"/>
                </a:schemeClr>
              </a:solidFill>
            </c:spPr>
            <c:showLegendKey val="0"/>
            <c:showVal val="1"/>
            <c:showCatName val="0"/>
            <c:showSerName val="0"/>
            <c:showPercent val="0"/>
            <c:showBubbleSize val="0"/>
            <c:showLeaderLines val="0"/>
          </c:dLbls>
          <c:cat>
            <c:numRef>
              <c:f>Sheet1!$A$2:$A$6</c:f>
              <c:numCache>
                <c:formatCode>General</c:formatCode>
                <c:ptCount val="5"/>
                <c:pt idx="0">
                  <c:v>2006</c:v>
                </c:pt>
                <c:pt idx="1">
                  <c:v>2007</c:v>
                </c:pt>
                <c:pt idx="2">
                  <c:v>2008</c:v>
                </c:pt>
                <c:pt idx="3">
                  <c:v>2009</c:v>
                </c:pt>
                <c:pt idx="4">
                  <c:v>2010</c:v>
                </c:pt>
              </c:numCache>
            </c:numRef>
          </c:cat>
          <c:val>
            <c:numRef>
              <c:f>Sheet1!$C$2:$C$6</c:f>
              <c:numCache>
                <c:formatCode>0.0%</c:formatCode>
                <c:ptCount val="5"/>
                <c:pt idx="0">
                  <c:v>0</c:v>
                </c:pt>
                <c:pt idx="1">
                  <c:v>3.9125968811280165E-2</c:v>
                </c:pt>
                <c:pt idx="2">
                  <c:v>-3.1182602444284724E-2</c:v>
                </c:pt>
                <c:pt idx="3">
                  <c:v>2.9960115017160005E-2</c:v>
                </c:pt>
                <c:pt idx="4">
                  <c:v>7.30367435158501E-2</c:v>
                </c:pt>
              </c:numCache>
            </c:numRef>
          </c:val>
          <c:smooth val="0"/>
        </c:ser>
        <c:dLbls>
          <c:showLegendKey val="0"/>
          <c:showVal val="0"/>
          <c:showCatName val="0"/>
          <c:showSerName val="0"/>
          <c:showPercent val="0"/>
          <c:showBubbleSize val="0"/>
        </c:dLbls>
        <c:marker val="1"/>
        <c:smooth val="0"/>
        <c:axId val="154348544"/>
        <c:axId val="154347008"/>
      </c:lineChart>
      <c:catAx>
        <c:axId val="154335488"/>
        <c:scaling>
          <c:orientation val="minMax"/>
        </c:scaling>
        <c:delete val="0"/>
        <c:axPos val="b"/>
        <c:numFmt formatCode="General" sourceLinked="1"/>
        <c:majorTickMark val="out"/>
        <c:minorTickMark val="none"/>
        <c:tickLblPos val="nextTo"/>
        <c:crossAx val="154345472"/>
        <c:crosses val="autoZero"/>
        <c:auto val="1"/>
        <c:lblAlgn val="ctr"/>
        <c:lblOffset val="100"/>
        <c:noMultiLvlLbl val="0"/>
      </c:catAx>
      <c:valAx>
        <c:axId val="154345472"/>
        <c:scaling>
          <c:orientation val="minMax"/>
        </c:scaling>
        <c:delete val="0"/>
        <c:axPos val="l"/>
        <c:numFmt formatCode="#,##0" sourceLinked="0"/>
        <c:majorTickMark val="out"/>
        <c:minorTickMark val="none"/>
        <c:tickLblPos val="nextTo"/>
        <c:crossAx val="154335488"/>
        <c:crosses val="autoZero"/>
        <c:crossBetween val="between"/>
      </c:valAx>
      <c:valAx>
        <c:axId val="154347008"/>
        <c:scaling>
          <c:orientation val="minMax"/>
        </c:scaling>
        <c:delete val="0"/>
        <c:axPos val="r"/>
        <c:numFmt formatCode="0%" sourceLinked="0"/>
        <c:majorTickMark val="out"/>
        <c:minorTickMark val="none"/>
        <c:tickLblPos val="nextTo"/>
        <c:crossAx val="154348544"/>
        <c:crosses val="max"/>
        <c:crossBetween val="between"/>
      </c:valAx>
      <c:catAx>
        <c:axId val="154348544"/>
        <c:scaling>
          <c:orientation val="minMax"/>
        </c:scaling>
        <c:delete val="1"/>
        <c:axPos val="b"/>
        <c:numFmt formatCode="General" sourceLinked="1"/>
        <c:majorTickMark val="out"/>
        <c:minorTickMark val="none"/>
        <c:tickLblPos val="none"/>
        <c:crossAx val="154347008"/>
        <c:crosses val="autoZero"/>
        <c:auto val="1"/>
        <c:lblAlgn val="ctr"/>
        <c:lblOffset val="100"/>
        <c:noMultiLvlLbl val="0"/>
      </c:catAx>
    </c:plotArea>
    <c:legend>
      <c:legendPos val="b"/>
      <c:layout>
        <c:manualLayout>
          <c:xMode val="edge"/>
          <c:yMode val="edge"/>
          <c:x val="0.17174680323244157"/>
          <c:y val="0.88766722056820568"/>
          <c:w val="0.65650612735964553"/>
          <c:h val="0.11233297033200021"/>
        </c:manualLayout>
      </c:layout>
      <c:overlay val="0"/>
    </c:legend>
    <c:plotVisOnly val="1"/>
    <c:dispBlanksAs val="gap"/>
    <c:showDLblsOverMax val="0"/>
  </c:chart>
  <c:txPr>
    <a:bodyPr/>
    <a:lstStyle/>
    <a:p>
      <a:pPr>
        <a:defRPr sz="800">
          <a:latin typeface="Calibri" pitchFamily="34" charset="0"/>
          <a:cs typeface="Calibri" pitchFamily="34" charset="0"/>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Volume</c:v>
                </c:pt>
              </c:strCache>
            </c:strRef>
          </c:tx>
          <c:spPr>
            <a:solidFill>
              <a:schemeClr val="accent3">
                <a:lumMod val="25000"/>
              </a:schemeClr>
            </a:solidFill>
          </c:spPr>
          <c:invertIfNegative val="0"/>
          <c:dLbls>
            <c:showLegendKey val="0"/>
            <c:showVal val="1"/>
            <c:showCatName val="0"/>
            <c:showSerName val="0"/>
            <c:showPercent val="0"/>
            <c:showBubbleSize val="0"/>
            <c:showLeaderLines val="0"/>
          </c:dLbls>
          <c:cat>
            <c:numRef>
              <c:f>Sheet1!$A$2:$A$6</c:f>
              <c:numCache>
                <c:formatCode>General</c:formatCode>
                <c:ptCount val="5"/>
                <c:pt idx="0">
                  <c:v>2006</c:v>
                </c:pt>
                <c:pt idx="1">
                  <c:v>2007</c:v>
                </c:pt>
                <c:pt idx="2">
                  <c:v>2008</c:v>
                </c:pt>
                <c:pt idx="3">
                  <c:v>2009</c:v>
                </c:pt>
                <c:pt idx="4">
                  <c:v>2010</c:v>
                </c:pt>
              </c:numCache>
            </c:numRef>
          </c:cat>
          <c:val>
            <c:numRef>
              <c:f>Sheet1!$B$2:$B$6</c:f>
              <c:numCache>
                <c:formatCode>General</c:formatCode>
                <c:ptCount val="5"/>
                <c:pt idx="0">
                  <c:v>44.68</c:v>
                </c:pt>
                <c:pt idx="1">
                  <c:v>46.83</c:v>
                </c:pt>
                <c:pt idx="2">
                  <c:v>45.37</c:v>
                </c:pt>
                <c:pt idx="3">
                  <c:v>46.53</c:v>
                </c:pt>
                <c:pt idx="4">
                  <c:v>50.46</c:v>
                </c:pt>
              </c:numCache>
            </c:numRef>
          </c:val>
        </c:ser>
        <c:dLbls>
          <c:showLegendKey val="0"/>
          <c:showVal val="0"/>
          <c:showCatName val="0"/>
          <c:showSerName val="0"/>
          <c:showPercent val="0"/>
          <c:showBubbleSize val="0"/>
        </c:dLbls>
        <c:gapWidth val="75"/>
        <c:overlap val="-25"/>
        <c:axId val="154514944"/>
        <c:axId val="154516480"/>
      </c:barChart>
      <c:lineChart>
        <c:grouping val="standard"/>
        <c:varyColors val="0"/>
        <c:ser>
          <c:idx val="1"/>
          <c:order val="1"/>
          <c:tx>
            <c:strRef>
              <c:f>Sheet1!$C$1</c:f>
              <c:strCache>
                <c:ptCount val="1"/>
                <c:pt idx="0">
                  <c:v>Growth %</c:v>
                </c:pt>
              </c:strCache>
            </c:strRef>
          </c:tx>
          <c:spPr>
            <a:ln w="25400">
              <a:solidFill>
                <a:schemeClr val="accent5">
                  <a:lumMod val="60000"/>
                  <a:lumOff val="40000"/>
                </a:schemeClr>
              </a:solidFill>
            </a:ln>
          </c:spPr>
          <c:marker>
            <c:symbol val="diamond"/>
            <c:size val="5"/>
            <c:spPr>
              <a:solidFill>
                <a:schemeClr val="accent5">
                  <a:lumMod val="60000"/>
                  <a:lumOff val="40000"/>
                </a:schemeClr>
              </a:solidFill>
            </c:spPr>
          </c:marker>
          <c:dLbls>
            <c:dLbl>
              <c:idx val="1"/>
              <c:layout>
                <c:manualLayout>
                  <c:x val="-5.6358955644275011E-2"/>
                  <c:y val="0.10637471166915696"/>
                </c:manualLayout>
              </c:layout>
              <c:showLegendKey val="0"/>
              <c:showVal val="1"/>
              <c:showCatName val="0"/>
              <c:showSerName val="0"/>
              <c:showPercent val="0"/>
              <c:showBubbleSize val="0"/>
            </c:dLbl>
            <c:dLbl>
              <c:idx val="4"/>
              <c:layout>
                <c:manualLayout>
                  <c:x val="-1.3260930739829414E-2"/>
                  <c:y val="7.0916474446104646E-2"/>
                </c:manualLayout>
              </c:layout>
              <c:showLegendKey val="0"/>
              <c:showVal val="1"/>
              <c:showCatName val="0"/>
              <c:showSerName val="0"/>
              <c:showPercent val="0"/>
              <c:showBubbleSize val="0"/>
            </c:dLbl>
            <c:spPr>
              <a:solidFill>
                <a:schemeClr val="accent5">
                  <a:lumMod val="60000"/>
                  <a:lumOff val="40000"/>
                </a:schemeClr>
              </a:solidFill>
            </c:spPr>
            <c:showLegendKey val="0"/>
            <c:showVal val="1"/>
            <c:showCatName val="0"/>
            <c:showSerName val="0"/>
            <c:showPercent val="0"/>
            <c:showBubbleSize val="0"/>
            <c:showLeaderLines val="0"/>
          </c:dLbls>
          <c:cat>
            <c:numRef>
              <c:f>Sheet1!$A$2:$A$6</c:f>
              <c:numCache>
                <c:formatCode>General</c:formatCode>
                <c:ptCount val="5"/>
                <c:pt idx="0">
                  <c:v>2006</c:v>
                </c:pt>
                <c:pt idx="1">
                  <c:v>2007</c:v>
                </c:pt>
                <c:pt idx="2">
                  <c:v>2008</c:v>
                </c:pt>
                <c:pt idx="3">
                  <c:v>2009</c:v>
                </c:pt>
                <c:pt idx="4">
                  <c:v>2010</c:v>
                </c:pt>
              </c:numCache>
            </c:numRef>
          </c:cat>
          <c:val>
            <c:numRef>
              <c:f>Sheet1!$C$2:$C$6</c:f>
              <c:numCache>
                <c:formatCode>0.00%</c:formatCode>
                <c:ptCount val="5"/>
                <c:pt idx="0" formatCode="General">
                  <c:v>0</c:v>
                </c:pt>
                <c:pt idx="1">
                  <c:v>4.8119964189794057E-2</c:v>
                </c:pt>
                <c:pt idx="2">
                  <c:v>-3.1176596199017744E-2</c:v>
                </c:pt>
                <c:pt idx="3">
                  <c:v>2.5567555653515622E-2</c:v>
                </c:pt>
                <c:pt idx="4">
                  <c:v>8.4461637653127003E-2</c:v>
                </c:pt>
              </c:numCache>
            </c:numRef>
          </c:val>
          <c:smooth val="0"/>
        </c:ser>
        <c:dLbls>
          <c:showLegendKey val="0"/>
          <c:showVal val="0"/>
          <c:showCatName val="0"/>
          <c:showSerName val="0"/>
          <c:showPercent val="0"/>
          <c:showBubbleSize val="0"/>
        </c:dLbls>
        <c:marker val="1"/>
        <c:smooth val="0"/>
        <c:axId val="154528000"/>
        <c:axId val="154526464"/>
      </c:lineChart>
      <c:catAx>
        <c:axId val="154514944"/>
        <c:scaling>
          <c:orientation val="minMax"/>
        </c:scaling>
        <c:delete val="0"/>
        <c:axPos val="b"/>
        <c:numFmt formatCode="General" sourceLinked="1"/>
        <c:majorTickMark val="none"/>
        <c:minorTickMark val="none"/>
        <c:tickLblPos val="nextTo"/>
        <c:crossAx val="154516480"/>
        <c:crosses val="autoZero"/>
        <c:auto val="1"/>
        <c:lblAlgn val="ctr"/>
        <c:lblOffset val="100"/>
        <c:noMultiLvlLbl val="0"/>
      </c:catAx>
      <c:valAx>
        <c:axId val="154516480"/>
        <c:scaling>
          <c:orientation val="minMax"/>
        </c:scaling>
        <c:delete val="0"/>
        <c:axPos val="l"/>
        <c:numFmt formatCode="General" sourceLinked="1"/>
        <c:majorTickMark val="out"/>
        <c:minorTickMark val="none"/>
        <c:tickLblPos val="nextTo"/>
        <c:spPr>
          <a:ln w="9525">
            <a:solidFill>
              <a:schemeClr val="tx1">
                <a:lumMod val="60000"/>
                <a:lumOff val="40000"/>
              </a:schemeClr>
            </a:solidFill>
          </a:ln>
        </c:spPr>
        <c:crossAx val="154514944"/>
        <c:crosses val="autoZero"/>
        <c:crossBetween val="between"/>
      </c:valAx>
      <c:valAx>
        <c:axId val="154526464"/>
        <c:scaling>
          <c:orientation val="minMax"/>
        </c:scaling>
        <c:delete val="0"/>
        <c:axPos val="r"/>
        <c:numFmt formatCode="General" sourceLinked="1"/>
        <c:majorTickMark val="out"/>
        <c:minorTickMark val="none"/>
        <c:tickLblPos val="nextTo"/>
        <c:crossAx val="154528000"/>
        <c:crosses val="max"/>
        <c:crossBetween val="between"/>
      </c:valAx>
      <c:catAx>
        <c:axId val="154528000"/>
        <c:scaling>
          <c:orientation val="minMax"/>
        </c:scaling>
        <c:delete val="1"/>
        <c:axPos val="b"/>
        <c:numFmt formatCode="General" sourceLinked="1"/>
        <c:majorTickMark val="out"/>
        <c:minorTickMark val="none"/>
        <c:tickLblPos val="nextTo"/>
        <c:crossAx val="154526464"/>
        <c:crosses val="autoZero"/>
        <c:auto val="1"/>
        <c:lblAlgn val="ctr"/>
        <c:lblOffset val="100"/>
        <c:noMultiLvlLbl val="0"/>
      </c:catAx>
    </c:plotArea>
    <c:legend>
      <c:legendPos val="b"/>
      <c:layout/>
      <c:overlay val="0"/>
    </c:legend>
    <c:plotVisOnly val="1"/>
    <c:dispBlanksAs val="gap"/>
    <c:showDLblsOverMax val="0"/>
  </c:chart>
  <c:txPr>
    <a:bodyPr/>
    <a:lstStyle/>
    <a:p>
      <a:pPr>
        <a:defRPr sz="1000">
          <a:latin typeface="Calibri" pitchFamily="34" charset="0"/>
          <a:cs typeface="Calibri" pitchFamily="34" charset="0"/>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3851878666572533E-2"/>
          <c:y val="0.17133062879248176"/>
          <c:w val="1"/>
          <c:h val="0.59996444651987146"/>
        </c:manualLayout>
      </c:layout>
      <c:barChart>
        <c:barDir val="col"/>
        <c:grouping val="clustered"/>
        <c:varyColors val="0"/>
        <c:ser>
          <c:idx val="0"/>
          <c:order val="0"/>
          <c:tx>
            <c:strRef>
              <c:f>Sheet1!$B$1</c:f>
              <c:strCache>
                <c:ptCount val="1"/>
                <c:pt idx="0">
                  <c:v>Value</c:v>
                </c:pt>
              </c:strCache>
            </c:strRef>
          </c:tx>
          <c:spPr>
            <a:solidFill>
              <a:srgbClr val="0B3E5B"/>
            </a:solidFill>
            <a:ln>
              <a:solidFill>
                <a:schemeClr val="bg1"/>
              </a:solidFill>
            </a:ln>
          </c:spPr>
          <c:invertIfNegative val="0"/>
          <c:dLbls>
            <c:dLbl>
              <c:idx val="0"/>
              <c:layout>
                <c:manualLayout>
                  <c:x val="-3.3020316334630342E-3"/>
                  <c:y val="-6.7392417557051556E-3"/>
                </c:manualLayout>
              </c:layout>
              <c:showLegendKey val="0"/>
              <c:showVal val="1"/>
              <c:showCatName val="0"/>
              <c:showSerName val="0"/>
              <c:showPercent val="0"/>
              <c:showBubbleSize val="0"/>
            </c:dLbl>
            <c:dLbl>
              <c:idx val="1"/>
              <c:layout>
                <c:manualLayout>
                  <c:x val="0"/>
                  <c:y val="-9.8833368267723012E-3"/>
                </c:manualLayout>
              </c:layout>
              <c:showLegendKey val="0"/>
              <c:showVal val="1"/>
              <c:showCatName val="0"/>
              <c:showSerName val="0"/>
              <c:showPercent val="0"/>
              <c:showBubbleSize val="0"/>
            </c:dLbl>
            <c:dLbl>
              <c:idx val="2"/>
              <c:layout>
                <c:manualLayout>
                  <c:x val="0"/>
                  <c:y val="2.0217194618158275E-2"/>
                </c:manualLayout>
              </c:layout>
              <c:showLegendKey val="0"/>
              <c:showVal val="1"/>
              <c:showCatName val="0"/>
              <c:showSerName val="0"/>
              <c:showPercent val="0"/>
              <c:showBubbleSize val="0"/>
            </c:dLbl>
            <c:dLbl>
              <c:idx val="3"/>
              <c:layout>
                <c:manualLayout>
                  <c:x val="0"/>
                  <c:y val="-2.0217725267115419E-2"/>
                </c:manualLayout>
              </c:layout>
              <c:showLegendKey val="0"/>
              <c:showVal val="1"/>
              <c:showCatName val="0"/>
              <c:showSerName val="0"/>
              <c:showPercent val="0"/>
              <c:showBubbleSize val="0"/>
            </c:dLbl>
            <c:numFmt formatCode="#,##0" sourceLinked="0"/>
            <c:spPr>
              <a:noFill/>
            </c:spPr>
            <c:showLegendKey val="0"/>
            <c:showVal val="1"/>
            <c:showCatName val="0"/>
            <c:showSerName val="0"/>
            <c:showPercent val="0"/>
            <c:showBubbleSize val="0"/>
            <c:showLeaderLines val="0"/>
          </c:dLbls>
          <c:cat>
            <c:numRef>
              <c:f>Sheet1!$A$2:$A$6</c:f>
              <c:numCache>
                <c:formatCode>General</c:formatCode>
                <c:ptCount val="5"/>
                <c:pt idx="0">
                  <c:v>2006</c:v>
                </c:pt>
                <c:pt idx="1">
                  <c:v>2007</c:v>
                </c:pt>
                <c:pt idx="2">
                  <c:v>2008</c:v>
                </c:pt>
                <c:pt idx="3">
                  <c:v>2009</c:v>
                </c:pt>
                <c:pt idx="4">
                  <c:v>2010</c:v>
                </c:pt>
              </c:numCache>
            </c:numRef>
          </c:cat>
          <c:val>
            <c:numRef>
              <c:f>Sheet1!$B$2:$B$6</c:f>
              <c:numCache>
                <c:formatCode>#,##0.00</c:formatCode>
                <c:ptCount val="5"/>
                <c:pt idx="0">
                  <c:v>420.9</c:v>
                </c:pt>
                <c:pt idx="1">
                  <c:v>437.6</c:v>
                </c:pt>
                <c:pt idx="2">
                  <c:v>417.2</c:v>
                </c:pt>
                <c:pt idx="3">
                  <c:v>410.5</c:v>
                </c:pt>
                <c:pt idx="4" formatCode="_(* #,##0.0_);_(* \(#,##0.0\);_(* &quot;-&quot;??_);_(@_)">
                  <c:v>393.9</c:v>
                </c:pt>
              </c:numCache>
            </c:numRef>
          </c:val>
        </c:ser>
        <c:dLbls>
          <c:showLegendKey val="0"/>
          <c:showVal val="0"/>
          <c:showCatName val="0"/>
          <c:showSerName val="0"/>
          <c:showPercent val="0"/>
          <c:showBubbleSize val="0"/>
        </c:dLbls>
        <c:gapWidth val="150"/>
        <c:axId val="214807296"/>
        <c:axId val="214808832"/>
      </c:barChart>
      <c:lineChart>
        <c:grouping val="standard"/>
        <c:varyColors val="0"/>
        <c:ser>
          <c:idx val="1"/>
          <c:order val="1"/>
          <c:tx>
            <c:strRef>
              <c:f>Sheet1!$C$1</c:f>
              <c:strCache>
                <c:ptCount val="1"/>
                <c:pt idx="0">
                  <c:v>Y-o-Y growth</c:v>
                </c:pt>
              </c:strCache>
            </c:strRef>
          </c:tx>
          <c:spPr>
            <a:ln w="19050">
              <a:solidFill>
                <a:srgbClr val="FFC000"/>
              </a:solidFill>
            </a:ln>
          </c:spPr>
          <c:marker>
            <c:symbol val="diamond"/>
            <c:size val="3"/>
            <c:spPr>
              <a:solidFill>
                <a:srgbClr val="FFC000"/>
              </a:solidFill>
              <a:ln w="19050">
                <a:solidFill>
                  <a:srgbClr val="FFC000"/>
                </a:solidFill>
              </a:ln>
            </c:spPr>
          </c:marker>
          <c:dLbls>
            <c:dLbl>
              <c:idx val="1"/>
              <c:layout>
                <c:manualLayout>
                  <c:x val="-5.8071036320527951E-2"/>
                  <c:y val="9.7787989822153004E-2"/>
                </c:manualLayout>
              </c:layout>
              <c:showLegendKey val="0"/>
              <c:showVal val="1"/>
              <c:showCatName val="0"/>
              <c:showSerName val="0"/>
              <c:showPercent val="0"/>
              <c:showBubbleSize val="0"/>
            </c:dLbl>
            <c:dLbl>
              <c:idx val="2"/>
              <c:layout>
                <c:manualLayout>
                  <c:x val="-4.1636538878042473E-2"/>
                  <c:y val="-5.6313528629837871E-2"/>
                </c:manualLayout>
              </c:layout>
              <c:showLegendKey val="0"/>
              <c:showVal val="1"/>
              <c:showCatName val="0"/>
              <c:showSerName val="0"/>
              <c:showPercent val="0"/>
              <c:showBubbleSize val="0"/>
            </c:dLbl>
            <c:dLbl>
              <c:idx val="3"/>
              <c:layout>
                <c:manualLayout>
                  <c:x val="-5.4844644099158527E-2"/>
                  <c:y val="-8.5661569931717668E-2"/>
                </c:manualLayout>
              </c:layout>
              <c:showLegendKey val="0"/>
              <c:showVal val="1"/>
              <c:showCatName val="0"/>
              <c:showSerName val="0"/>
              <c:showPercent val="0"/>
              <c:showBubbleSize val="0"/>
            </c:dLbl>
            <c:dLbl>
              <c:idx val="4"/>
              <c:layout>
                <c:manualLayout>
                  <c:x val="-5.8374199224828574E-2"/>
                  <c:y val="7.7873597048897939E-3"/>
                </c:manualLayout>
              </c:layout>
              <c:showLegendKey val="0"/>
              <c:showVal val="1"/>
              <c:showCatName val="0"/>
              <c:showSerName val="0"/>
              <c:showPercent val="0"/>
              <c:showBubbleSize val="0"/>
            </c:dLbl>
            <c:dLbl>
              <c:idx val="5"/>
              <c:layout>
                <c:manualLayout>
                  <c:x val="-7.2644695936187109E-2"/>
                  <c:y val="-7.0086237344008526E-2"/>
                </c:manualLayout>
              </c:layout>
              <c:showLegendKey val="0"/>
              <c:showVal val="1"/>
              <c:showCatName val="0"/>
              <c:showSerName val="0"/>
              <c:showPercent val="0"/>
              <c:showBubbleSize val="0"/>
            </c:dLbl>
            <c:spPr>
              <a:solidFill>
                <a:schemeClr val="accent5">
                  <a:lumMod val="60000"/>
                  <a:lumOff val="40000"/>
                </a:schemeClr>
              </a:solidFill>
            </c:spPr>
            <c:showLegendKey val="0"/>
            <c:showVal val="1"/>
            <c:showCatName val="0"/>
            <c:showSerName val="0"/>
            <c:showPercent val="0"/>
            <c:showBubbleSize val="0"/>
            <c:showLeaderLines val="0"/>
          </c:dLbls>
          <c:cat>
            <c:numRef>
              <c:f>Sheet1!$A$2:$A$6</c:f>
              <c:numCache>
                <c:formatCode>General</c:formatCode>
                <c:ptCount val="5"/>
                <c:pt idx="0">
                  <c:v>2006</c:v>
                </c:pt>
                <c:pt idx="1">
                  <c:v>2007</c:v>
                </c:pt>
                <c:pt idx="2">
                  <c:v>2008</c:v>
                </c:pt>
                <c:pt idx="3">
                  <c:v>2009</c:v>
                </c:pt>
                <c:pt idx="4">
                  <c:v>2010</c:v>
                </c:pt>
              </c:numCache>
            </c:numRef>
          </c:cat>
          <c:val>
            <c:numRef>
              <c:f>Sheet1!$C$2:$C$6</c:f>
              <c:numCache>
                <c:formatCode>0.0%</c:formatCode>
                <c:ptCount val="5"/>
                <c:pt idx="0">
                  <c:v>0</c:v>
                </c:pt>
                <c:pt idx="1">
                  <c:v>3.9676882870040453E-2</c:v>
                </c:pt>
                <c:pt idx="2">
                  <c:v>-4.6617915904936136E-2</c:v>
                </c:pt>
                <c:pt idx="3">
                  <c:v>-1.6059443911792926E-2</c:v>
                </c:pt>
                <c:pt idx="4">
                  <c:v>-4.0438489646772324E-2</c:v>
                </c:pt>
              </c:numCache>
            </c:numRef>
          </c:val>
          <c:smooth val="0"/>
        </c:ser>
        <c:dLbls>
          <c:showLegendKey val="0"/>
          <c:showVal val="0"/>
          <c:showCatName val="0"/>
          <c:showSerName val="0"/>
          <c:showPercent val="0"/>
          <c:showBubbleSize val="0"/>
        </c:dLbls>
        <c:marker val="1"/>
        <c:smooth val="0"/>
        <c:axId val="214824448"/>
        <c:axId val="214822912"/>
      </c:lineChart>
      <c:catAx>
        <c:axId val="214807296"/>
        <c:scaling>
          <c:orientation val="minMax"/>
        </c:scaling>
        <c:delete val="0"/>
        <c:axPos val="b"/>
        <c:numFmt formatCode="General" sourceLinked="1"/>
        <c:majorTickMark val="out"/>
        <c:minorTickMark val="none"/>
        <c:tickLblPos val="nextTo"/>
        <c:crossAx val="214808832"/>
        <c:crosses val="autoZero"/>
        <c:auto val="1"/>
        <c:lblAlgn val="ctr"/>
        <c:lblOffset val="100"/>
        <c:noMultiLvlLbl val="0"/>
      </c:catAx>
      <c:valAx>
        <c:axId val="214808832"/>
        <c:scaling>
          <c:orientation val="minMax"/>
        </c:scaling>
        <c:delete val="0"/>
        <c:axPos val="l"/>
        <c:numFmt formatCode="#,##0" sourceLinked="0"/>
        <c:majorTickMark val="out"/>
        <c:minorTickMark val="none"/>
        <c:tickLblPos val="nextTo"/>
        <c:crossAx val="214807296"/>
        <c:crosses val="autoZero"/>
        <c:crossBetween val="between"/>
      </c:valAx>
      <c:valAx>
        <c:axId val="214822912"/>
        <c:scaling>
          <c:orientation val="minMax"/>
        </c:scaling>
        <c:delete val="0"/>
        <c:axPos val="r"/>
        <c:numFmt formatCode="0%" sourceLinked="0"/>
        <c:majorTickMark val="out"/>
        <c:minorTickMark val="none"/>
        <c:tickLblPos val="nextTo"/>
        <c:crossAx val="214824448"/>
        <c:crosses val="max"/>
        <c:crossBetween val="between"/>
      </c:valAx>
      <c:catAx>
        <c:axId val="214824448"/>
        <c:scaling>
          <c:orientation val="minMax"/>
        </c:scaling>
        <c:delete val="1"/>
        <c:axPos val="b"/>
        <c:numFmt formatCode="General" sourceLinked="1"/>
        <c:majorTickMark val="out"/>
        <c:minorTickMark val="none"/>
        <c:tickLblPos val="none"/>
        <c:crossAx val="214822912"/>
        <c:crosses val="autoZero"/>
        <c:auto val="1"/>
        <c:lblAlgn val="ctr"/>
        <c:lblOffset val="100"/>
        <c:noMultiLvlLbl val="0"/>
      </c:catAx>
    </c:plotArea>
    <c:legend>
      <c:legendPos val="b"/>
      <c:layout>
        <c:manualLayout>
          <c:xMode val="edge"/>
          <c:yMode val="edge"/>
          <c:x val="0.17174680323244168"/>
          <c:y val="0.88766722056820568"/>
          <c:w val="0.65650612735964553"/>
          <c:h val="0.11233297033200021"/>
        </c:manualLayout>
      </c:layout>
      <c:overlay val="0"/>
    </c:legend>
    <c:plotVisOnly val="1"/>
    <c:dispBlanksAs val="gap"/>
    <c:showDLblsOverMax val="0"/>
  </c:chart>
  <c:txPr>
    <a:bodyPr/>
    <a:lstStyle/>
    <a:p>
      <a:pPr>
        <a:defRPr sz="800">
          <a:latin typeface="Calibri" pitchFamily="34" charset="0"/>
          <a:cs typeface="Calibri" pitchFamily="34" charset="0"/>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3851878666572575E-2"/>
          <c:y val="0.14437366176966118"/>
          <c:w val="1"/>
          <c:h val="0.64039989705410227"/>
        </c:manualLayout>
      </c:layout>
      <c:barChart>
        <c:barDir val="col"/>
        <c:grouping val="clustered"/>
        <c:varyColors val="0"/>
        <c:ser>
          <c:idx val="0"/>
          <c:order val="0"/>
          <c:tx>
            <c:strRef>
              <c:f>Sheet1!$B$1</c:f>
              <c:strCache>
                <c:ptCount val="1"/>
                <c:pt idx="0">
                  <c:v>Volume</c:v>
                </c:pt>
              </c:strCache>
            </c:strRef>
          </c:tx>
          <c:spPr>
            <a:solidFill>
              <a:srgbClr val="0B3E5B"/>
            </a:solidFill>
            <a:ln>
              <a:solidFill>
                <a:schemeClr val="bg1"/>
              </a:solidFill>
            </a:ln>
          </c:spPr>
          <c:invertIfNegative val="0"/>
          <c:dLbls>
            <c:dLbl>
              <c:idx val="1"/>
              <c:layout>
                <c:manualLayout>
                  <c:x val="-9.760068817451114E-3"/>
                  <c:y val="-3.1446257200242419E-3"/>
                </c:manualLayout>
              </c:layout>
              <c:showLegendKey val="0"/>
              <c:showVal val="1"/>
              <c:showCatName val="0"/>
              <c:showSerName val="0"/>
              <c:showPercent val="0"/>
              <c:showBubbleSize val="0"/>
            </c:dLbl>
            <c:dLbl>
              <c:idx val="2"/>
              <c:layout>
                <c:manualLayout>
                  <c:x val="-3.2533562724837053E-2"/>
                  <c:y val="2.0217725267115419E-2"/>
                </c:manualLayout>
              </c:layout>
              <c:showLegendKey val="0"/>
              <c:showVal val="1"/>
              <c:showCatName val="0"/>
              <c:showSerName val="0"/>
              <c:showPercent val="0"/>
              <c:showBubbleSize val="0"/>
            </c:dLbl>
            <c:numFmt formatCode="#,##0.0" sourceLinked="0"/>
            <c:txPr>
              <a:bodyPr/>
              <a:lstStyle/>
              <a:p>
                <a:pPr>
                  <a:defRPr>
                    <a:solidFill>
                      <a:srgbClr val="262626"/>
                    </a:solidFill>
                  </a:defRPr>
                </a:pPr>
                <a:endParaRPr lang="en-US"/>
              </a:p>
            </c:txPr>
            <c:showLegendKey val="0"/>
            <c:showVal val="1"/>
            <c:showCatName val="0"/>
            <c:showSerName val="0"/>
            <c:showPercent val="0"/>
            <c:showBubbleSize val="0"/>
            <c:showLeaderLines val="0"/>
          </c:dLbls>
          <c:cat>
            <c:numRef>
              <c:f>Sheet1!$A$2:$A$6</c:f>
              <c:numCache>
                <c:formatCode>General</c:formatCode>
                <c:ptCount val="5"/>
                <c:pt idx="0">
                  <c:v>2006</c:v>
                </c:pt>
                <c:pt idx="1">
                  <c:v>2007</c:v>
                </c:pt>
                <c:pt idx="2">
                  <c:v>2008</c:v>
                </c:pt>
                <c:pt idx="3">
                  <c:v>2009</c:v>
                </c:pt>
                <c:pt idx="4">
                  <c:v>2010</c:v>
                </c:pt>
              </c:numCache>
            </c:numRef>
          </c:cat>
          <c:val>
            <c:numRef>
              <c:f>Sheet1!$B$2:$B$6</c:f>
              <c:numCache>
                <c:formatCode>#,##0.00</c:formatCode>
                <c:ptCount val="5"/>
                <c:pt idx="0">
                  <c:v>17.29</c:v>
                </c:pt>
                <c:pt idx="1">
                  <c:v>18.100000000000001</c:v>
                </c:pt>
                <c:pt idx="2">
                  <c:v>17.32</c:v>
                </c:pt>
                <c:pt idx="3">
                  <c:v>15.6</c:v>
                </c:pt>
                <c:pt idx="4" formatCode="_(* #,##0.0_);_(* \(#,##0.0\);_(* &quot;-&quot;??_);_(@_)">
                  <c:v>15.27</c:v>
                </c:pt>
              </c:numCache>
            </c:numRef>
          </c:val>
        </c:ser>
        <c:dLbls>
          <c:showLegendKey val="0"/>
          <c:showVal val="0"/>
          <c:showCatName val="0"/>
          <c:showSerName val="0"/>
          <c:showPercent val="0"/>
          <c:showBubbleSize val="0"/>
        </c:dLbls>
        <c:gapWidth val="150"/>
        <c:axId val="215060480"/>
        <c:axId val="215062016"/>
      </c:barChart>
      <c:lineChart>
        <c:grouping val="standard"/>
        <c:varyColors val="0"/>
        <c:ser>
          <c:idx val="1"/>
          <c:order val="1"/>
          <c:tx>
            <c:strRef>
              <c:f>Sheet1!$C$1</c:f>
              <c:strCache>
                <c:ptCount val="1"/>
                <c:pt idx="0">
                  <c:v>Y-o-Y growth</c:v>
                </c:pt>
              </c:strCache>
            </c:strRef>
          </c:tx>
          <c:spPr>
            <a:ln w="19050">
              <a:solidFill>
                <a:srgbClr val="FFC000"/>
              </a:solidFill>
            </a:ln>
          </c:spPr>
          <c:marker>
            <c:symbol val="diamond"/>
            <c:size val="3"/>
            <c:spPr>
              <a:solidFill>
                <a:srgbClr val="FFC000"/>
              </a:solidFill>
              <a:ln w="19050">
                <a:solidFill>
                  <a:srgbClr val="FFC000"/>
                </a:solidFill>
              </a:ln>
            </c:spPr>
          </c:marker>
          <c:dLbls>
            <c:dLbl>
              <c:idx val="1"/>
              <c:layout>
                <c:manualLayout>
                  <c:x val="-0.10361786025989445"/>
                  <c:y val="-2.351836178053951E-2"/>
                </c:manualLayout>
              </c:layout>
              <c:showLegendKey val="0"/>
              <c:showVal val="1"/>
              <c:showCatName val="0"/>
              <c:showSerName val="0"/>
              <c:showPercent val="0"/>
              <c:showBubbleSize val="0"/>
            </c:dLbl>
            <c:dLbl>
              <c:idx val="2"/>
              <c:layout>
                <c:manualLayout>
                  <c:x val="-2.7912259799198753E-3"/>
                  <c:y val="-2.9357092255974434E-2"/>
                </c:manualLayout>
              </c:layout>
              <c:showLegendKey val="0"/>
              <c:showVal val="1"/>
              <c:showCatName val="0"/>
              <c:showSerName val="0"/>
              <c:showPercent val="0"/>
              <c:showBubbleSize val="0"/>
            </c:dLbl>
            <c:dLbl>
              <c:idx val="3"/>
              <c:layout>
                <c:manualLayout>
                  <c:x val="-5.4844644099158527E-2"/>
                  <c:y val="-8.5661569931717668E-2"/>
                </c:manualLayout>
              </c:layout>
              <c:showLegendKey val="0"/>
              <c:showVal val="1"/>
              <c:showCatName val="0"/>
              <c:showSerName val="0"/>
              <c:showPercent val="0"/>
              <c:showBubbleSize val="0"/>
            </c:dLbl>
            <c:dLbl>
              <c:idx val="4"/>
              <c:layout>
                <c:manualLayout>
                  <c:x val="-4.5166072690976382E-2"/>
                  <c:y val="3.893618534651911E-2"/>
                </c:manualLayout>
              </c:layout>
              <c:showLegendKey val="0"/>
              <c:showVal val="1"/>
              <c:showCatName val="0"/>
              <c:showSerName val="0"/>
              <c:showPercent val="0"/>
              <c:showBubbleSize val="0"/>
            </c:dLbl>
            <c:dLbl>
              <c:idx val="5"/>
              <c:layout>
                <c:manualLayout>
                  <c:x val="-7.2644695936187109E-2"/>
                  <c:y val="-7.0086237344008553E-2"/>
                </c:manualLayout>
              </c:layout>
              <c:showLegendKey val="0"/>
              <c:showVal val="1"/>
              <c:showCatName val="0"/>
              <c:showSerName val="0"/>
              <c:showPercent val="0"/>
              <c:showBubbleSize val="0"/>
            </c:dLbl>
            <c:spPr>
              <a:solidFill>
                <a:schemeClr val="accent5">
                  <a:lumMod val="60000"/>
                  <a:lumOff val="40000"/>
                </a:schemeClr>
              </a:solidFill>
            </c:spPr>
            <c:txPr>
              <a:bodyPr/>
              <a:lstStyle/>
              <a:p>
                <a:pPr>
                  <a:defRPr>
                    <a:solidFill>
                      <a:schemeClr val="tx1"/>
                    </a:solidFill>
                  </a:defRPr>
                </a:pPr>
                <a:endParaRPr lang="en-US"/>
              </a:p>
            </c:txPr>
            <c:showLegendKey val="0"/>
            <c:showVal val="1"/>
            <c:showCatName val="0"/>
            <c:showSerName val="0"/>
            <c:showPercent val="0"/>
            <c:showBubbleSize val="0"/>
            <c:showLeaderLines val="0"/>
          </c:dLbls>
          <c:cat>
            <c:numRef>
              <c:f>Sheet1!$A$2:$A$6</c:f>
              <c:numCache>
                <c:formatCode>General</c:formatCode>
                <c:ptCount val="5"/>
                <c:pt idx="0">
                  <c:v>2006</c:v>
                </c:pt>
                <c:pt idx="1">
                  <c:v>2007</c:v>
                </c:pt>
                <c:pt idx="2">
                  <c:v>2008</c:v>
                </c:pt>
                <c:pt idx="3">
                  <c:v>2009</c:v>
                </c:pt>
                <c:pt idx="4">
                  <c:v>2010</c:v>
                </c:pt>
              </c:numCache>
            </c:numRef>
          </c:cat>
          <c:val>
            <c:numRef>
              <c:f>Sheet1!$C$2:$C$6</c:f>
              <c:numCache>
                <c:formatCode>0.0%</c:formatCode>
                <c:ptCount val="5"/>
                <c:pt idx="0">
                  <c:v>0</c:v>
                </c:pt>
                <c:pt idx="1">
                  <c:v>4.6847888953152284E-2</c:v>
                </c:pt>
                <c:pt idx="2">
                  <c:v>-4.3093922651933791E-2</c:v>
                </c:pt>
                <c:pt idx="3">
                  <c:v>-9.9307159353348773E-2</c:v>
                </c:pt>
                <c:pt idx="4">
                  <c:v>-2.115384615384619E-2</c:v>
                </c:pt>
              </c:numCache>
            </c:numRef>
          </c:val>
          <c:smooth val="0"/>
        </c:ser>
        <c:dLbls>
          <c:showLegendKey val="0"/>
          <c:showVal val="0"/>
          <c:showCatName val="0"/>
          <c:showSerName val="0"/>
          <c:showPercent val="0"/>
          <c:showBubbleSize val="0"/>
        </c:dLbls>
        <c:marker val="1"/>
        <c:smooth val="0"/>
        <c:axId val="215069440"/>
        <c:axId val="215063552"/>
      </c:lineChart>
      <c:catAx>
        <c:axId val="215060480"/>
        <c:scaling>
          <c:orientation val="minMax"/>
        </c:scaling>
        <c:delete val="0"/>
        <c:axPos val="b"/>
        <c:numFmt formatCode="General" sourceLinked="1"/>
        <c:majorTickMark val="out"/>
        <c:minorTickMark val="none"/>
        <c:tickLblPos val="nextTo"/>
        <c:txPr>
          <a:bodyPr/>
          <a:lstStyle/>
          <a:p>
            <a:pPr>
              <a:defRPr lang="en-GB"/>
            </a:pPr>
            <a:endParaRPr lang="en-US"/>
          </a:p>
        </c:txPr>
        <c:crossAx val="215062016"/>
        <c:crosses val="autoZero"/>
        <c:auto val="1"/>
        <c:lblAlgn val="ctr"/>
        <c:lblOffset val="100"/>
        <c:noMultiLvlLbl val="0"/>
      </c:catAx>
      <c:valAx>
        <c:axId val="215062016"/>
        <c:scaling>
          <c:orientation val="minMax"/>
          <c:max val="25"/>
        </c:scaling>
        <c:delete val="0"/>
        <c:axPos val="l"/>
        <c:numFmt formatCode="#,##0" sourceLinked="0"/>
        <c:majorTickMark val="out"/>
        <c:minorTickMark val="none"/>
        <c:tickLblPos val="nextTo"/>
        <c:txPr>
          <a:bodyPr/>
          <a:lstStyle/>
          <a:p>
            <a:pPr>
              <a:defRPr lang="en-GB"/>
            </a:pPr>
            <a:endParaRPr lang="en-US"/>
          </a:p>
        </c:txPr>
        <c:crossAx val="215060480"/>
        <c:crosses val="autoZero"/>
        <c:crossBetween val="between"/>
      </c:valAx>
      <c:valAx>
        <c:axId val="215063552"/>
        <c:scaling>
          <c:orientation val="minMax"/>
        </c:scaling>
        <c:delete val="0"/>
        <c:axPos val="r"/>
        <c:numFmt formatCode="0%" sourceLinked="0"/>
        <c:majorTickMark val="out"/>
        <c:minorTickMark val="none"/>
        <c:tickLblPos val="nextTo"/>
        <c:txPr>
          <a:bodyPr/>
          <a:lstStyle/>
          <a:p>
            <a:pPr>
              <a:defRPr lang="en-GB"/>
            </a:pPr>
            <a:endParaRPr lang="en-US"/>
          </a:p>
        </c:txPr>
        <c:crossAx val="215069440"/>
        <c:crosses val="max"/>
        <c:crossBetween val="between"/>
      </c:valAx>
      <c:catAx>
        <c:axId val="215069440"/>
        <c:scaling>
          <c:orientation val="minMax"/>
        </c:scaling>
        <c:delete val="1"/>
        <c:axPos val="b"/>
        <c:numFmt formatCode="General" sourceLinked="1"/>
        <c:majorTickMark val="out"/>
        <c:minorTickMark val="none"/>
        <c:tickLblPos val="none"/>
        <c:crossAx val="215063552"/>
        <c:crosses val="autoZero"/>
        <c:auto val="1"/>
        <c:lblAlgn val="ctr"/>
        <c:lblOffset val="100"/>
        <c:noMultiLvlLbl val="0"/>
      </c:catAx>
    </c:plotArea>
    <c:legend>
      <c:legendPos val="b"/>
      <c:layout>
        <c:manualLayout>
          <c:xMode val="edge"/>
          <c:yMode val="edge"/>
          <c:x val="0.17174680323244174"/>
          <c:y val="0.88766722056820568"/>
          <c:w val="0.65650612735964553"/>
          <c:h val="0.11233297033200021"/>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Revenue</c:v>
                </c:pt>
              </c:strCache>
            </c:strRef>
          </c:tx>
          <c:invertIfNegative val="0"/>
          <c:dLbls>
            <c:showLegendKey val="0"/>
            <c:showVal val="1"/>
            <c:showCatName val="0"/>
            <c:showSerName val="0"/>
            <c:showPercent val="0"/>
            <c:showBubbleSize val="0"/>
            <c:showLeaderLines val="0"/>
          </c:dLbls>
          <c:cat>
            <c:strRef>
              <c:f>Sheet1!$A$2:$A$11</c:f>
              <c:strCache>
                <c:ptCount val="10"/>
                <c:pt idx="0">
                  <c:v>2006</c:v>
                </c:pt>
                <c:pt idx="1">
                  <c:v>2007</c:v>
                </c:pt>
                <c:pt idx="2">
                  <c:v>2008</c:v>
                </c:pt>
                <c:pt idx="3">
                  <c:v>2009</c:v>
                </c:pt>
                <c:pt idx="4">
                  <c:v>2010</c:v>
                </c:pt>
                <c:pt idx="5">
                  <c:v>2011F</c:v>
                </c:pt>
                <c:pt idx="6">
                  <c:v>2012F</c:v>
                </c:pt>
                <c:pt idx="7">
                  <c:v>2013F</c:v>
                </c:pt>
                <c:pt idx="8">
                  <c:v>2014F</c:v>
                </c:pt>
                <c:pt idx="9">
                  <c:v>2015F</c:v>
                </c:pt>
              </c:strCache>
            </c:strRef>
          </c:cat>
          <c:val>
            <c:numRef>
              <c:f>Sheet1!$B$2:$B$11</c:f>
              <c:numCache>
                <c:formatCode>0.00</c:formatCode>
                <c:ptCount val="10"/>
                <c:pt idx="0">
                  <c:v>43.2</c:v>
                </c:pt>
                <c:pt idx="1">
                  <c:v>42.7</c:v>
                </c:pt>
                <c:pt idx="2">
                  <c:v>37.299999999999997</c:v>
                </c:pt>
                <c:pt idx="3">
                  <c:v>28.3</c:v>
                </c:pt>
                <c:pt idx="4">
                  <c:v>32</c:v>
                </c:pt>
                <c:pt idx="5">
                  <c:v>35.299999999999997</c:v>
                </c:pt>
                <c:pt idx="6">
                  <c:v>37.9</c:v>
                </c:pt>
                <c:pt idx="7">
                  <c:v>40.1</c:v>
                </c:pt>
                <c:pt idx="8">
                  <c:v>41</c:v>
                </c:pt>
                <c:pt idx="9">
                  <c:v>42.4</c:v>
                </c:pt>
              </c:numCache>
            </c:numRef>
          </c:val>
        </c:ser>
        <c:dLbls>
          <c:showLegendKey val="0"/>
          <c:showVal val="0"/>
          <c:showCatName val="0"/>
          <c:showSerName val="0"/>
          <c:showPercent val="0"/>
          <c:showBubbleSize val="0"/>
        </c:dLbls>
        <c:gapWidth val="75"/>
        <c:overlap val="-25"/>
        <c:axId val="215129088"/>
        <c:axId val="215134976"/>
      </c:barChart>
      <c:lineChart>
        <c:grouping val="standard"/>
        <c:varyColors val="0"/>
        <c:ser>
          <c:idx val="1"/>
          <c:order val="1"/>
          <c:tx>
            <c:strRef>
              <c:f>Sheet1!$C$1</c:f>
              <c:strCache>
                <c:ptCount val="1"/>
                <c:pt idx="0">
                  <c:v>Growth %</c:v>
                </c:pt>
              </c:strCache>
            </c:strRef>
          </c:tx>
          <c:spPr>
            <a:ln w="25400">
              <a:solidFill>
                <a:schemeClr val="accent5">
                  <a:lumMod val="60000"/>
                  <a:lumOff val="40000"/>
                </a:schemeClr>
              </a:solidFill>
            </a:ln>
          </c:spPr>
          <c:marker>
            <c:symbol val="diamond"/>
            <c:size val="5"/>
            <c:spPr>
              <a:solidFill>
                <a:schemeClr val="accent5">
                  <a:lumMod val="60000"/>
                  <a:lumOff val="40000"/>
                </a:schemeClr>
              </a:solidFill>
            </c:spPr>
          </c:marker>
          <c:dLbls>
            <c:dLbl>
              <c:idx val="1"/>
              <c:layout>
                <c:manualLayout>
                  <c:x val="-2.8838293620757516E-2"/>
                  <c:y val="-2.5165557664794773E-2"/>
                </c:manualLayout>
              </c:layout>
              <c:showLegendKey val="0"/>
              <c:showVal val="1"/>
              <c:showCatName val="0"/>
              <c:showSerName val="0"/>
              <c:showPercent val="0"/>
              <c:showBubbleSize val="0"/>
            </c:dLbl>
            <c:dLbl>
              <c:idx val="2"/>
              <c:layout>
                <c:manualLayout>
                  <c:x val="-2.4031911350631263E-2"/>
                  <c:y val="-6.9205283578185617E-2"/>
                </c:manualLayout>
              </c:layout>
              <c:showLegendKey val="0"/>
              <c:showVal val="1"/>
              <c:showCatName val="0"/>
              <c:showSerName val="0"/>
              <c:showPercent val="0"/>
              <c:showBubbleSize val="0"/>
            </c:dLbl>
            <c:dLbl>
              <c:idx val="4"/>
              <c:layout>
                <c:manualLayout>
                  <c:x val="-3.8451058161010021E-2"/>
                  <c:y val="-7.5496672994384326E-2"/>
                </c:manualLayout>
              </c:layout>
              <c:showLegendKey val="0"/>
              <c:showVal val="1"/>
              <c:showCatName val="0"/>
              <c:showSerName val="0"/>
              <c:showPercent val="0"/>
              <c:showBubbleSize val="0"/>
            </c:dLbl>
            <c:dLbl>
              <c:idx val="5"/>
              <c:layout>
                <c:manualLayout>
                  <c:x val="-1.281701938700334E-2"/>
                  <c:y val="-0.13841056715637126"/>
                </c:manualLayout>
              </c:layout>
              <c:showLegendKey val="0"/>
              <c:showVal val="1"/>
              <c:showCatName val="0"/>
              <c:showSerName val="0"/>
              <c:showPercent val="0"/>
              <c:showBubbleSize val="0"/>
            </c:dLbl>
            <c:dLbl>
              <c:idx val="6"/>
              <c:layout>
                <c:manualLayout>
                  <c:x val="-1.4419146810378758E-2"/>
                  <c:y val="7.5496672994384312E-2"/>
                </c:manualLayout>
              </c:layout>
              <c:showLegendKey val="0"/>
              <c:showVal val="1"/>
              <c:showCatName val="0"/>
              <c:showSerName val="0"/>
              <c:showPercent val="0"/>
              <c:showBubbleSize val="0"/>
            </c:dLbl>
            <c:dLbl>
              <c:idx val="7"/>
              <c:layout>
                <c:manualLayout>
                  <c:x val="-6.4085096935016699E-3"/>
                  <c:y val="5.6622504745788234E-2"/>
                </c:manualLayout>
              </c:layout>
              <c:showLegendKey val="0"/>
              <c:showVal val="1"/>
              <c:showCatName val="0"/>
              <c:showSerName val="0"/>
              <c:showPercent val="0"/>
              <c:showBubbleSize val="0"/>
            </c:dLbl>
            <c:dLbl>
              <c:idx val="8"/>
              <c:layout>
                <c:manualLayout>
                  <c:x val="-1.9225529080505011E-2"/>
                  <c:y val="8.8079451826781702E-2"/>
                </c:manualLayout>
              </c:layout>
              <c:showLegendKey val="0"/>
              <c:showVal val="1"/>
              <c:showCatName val="0"/>
              <c:showSerName val="0"/>
              <c:showPercent val="0"/>
              <c:showBubbleSize val="0"/>
            </c:dLbl>
            <c:dLbl>
              <c:idx val="9"/>
              <c:layout>
                <c:manualLayout>
                  <c:x val="-3.0440421044132932E-2"/>
                  <c:y val="0.10695362007537779"/>
                </c:manualLayout>
              </c:layout>
              <c:showLegendKey val="0"/>
              <c:showVal val="1"/>
              <c:showCatName val="0"/>
              <c:showSerName val="0"/>
              <c:showPercent val="0"/>
              <c:showBubbleSize val="0"/>
            </c:dLbl>
            <c:spPr>
              <a:solidFill>
                <a:schemeClr val="accent5">
                  <a:lumMod val="60000"/>
                  <a:lumOff val="40000"/>
                </a:schemeClr>
              </a:solidFill>
            </c:spPr>
            <c:showLegendKey val="0"/>
            <c:showVal val="1"/>
            <c:showCatName val="0"/>
            <c:showSerName val="0"/>
            <c:showPercent val="0"/>
            <c:showBubbleSize val="0"/>
            <c:showLeaderLines val="0"/>
          </c:dLbls>
          <c:cat>
            <c:strRef>
              <c:f>Sheet1!$A$2:$A$11</c:f>
              <c:strCache>
                <c:ptCount val="10"/>
                <c:pt idx="0">
                  <c:v>2006</c:v>
                </c:pt>
                <c:pt idx="1">
                  <c:v>2007</c:v>
                </c:pt>
                <c:pt idx="2">
                  <c:v>2008</c:v>
                </c:pt>
                <c:pt idx="3">
                  <c:v>2009</c:v>
                </c:pt>
                <c:pt idx="4">
                  <c:v>2010</c:v>
                </c:pt>
                <c:pt idx="5">
                  <c:v>2011F</c:v>
                </c:pt>
                <c:pt idx="6">
                  <c:v>2012F</c:v>
                </c:pt>
                <c:pt idx="7">
                  <c:v>2013F</c:v>
                </c:pt>
                <c:pt idx="8">
                  <c:v>2014F</c:v>
                </c:pt>
                <c:pt idx="9">
                  <c:v>2015F</c:v>
                </c:pt>
              </c:strCache>
            </c:strRef>
          </c:cat>
          <c:val>
            <c:numRef>
              <c:f>Sheet1!$C$2:$C$11</c:f>
              <c:numCache>
                <c:formatCode>0.00%</c:formatCode>
                <c:ptCount val="10"/>
                <c:pt idx="0" formatCode="General">
                  <c:v>0</c:v>
                </c:pt>
                <c:pt idx="1">
                  <c:v>-1.1574074074074073E-2</c:v>
                </c:pt>
                <c:pt idx="2">
                  <c:v>-0.12646370023419215</c:v>
                </c:pt>
                <c:pt idx="3">
                  <c:v>-0.24128686327077739</c:v>
                </c:pt>
                <c:pt idx="4">
                  <c:v>0.13074204946996465</c:v>
                </c:pt>
                <c:pt idx="5">
                  <c:v>0.10312499999999991</c:v>
                </c:pt>
                <c:pt idx="6">
                  <c:v>7.3654390934844244E-2</c:v>
                </c:pt>
                <c:pt idx="7">
                  <c:v>5.8047493403694007E-2</c:v>
                </c:pt>
                <c:pt idx="8">
                  <c:v>2.2443890274314177E-2</c:v>
                </c:pt>
                <c:pt idx="9">
                  <c:v>3.4146341463414602E-2</c:v>
                </c:pt>
              </c:numCache>
            </c:numRef>
          </c:val>
          <c:smooth val="0"/>
        </c:ser>
        <c:dLbls>
          <c:showLegendKey val="0"/>
          <c:showVal val="0"/>
          <c:showCatName val="0"/>
          <c:showSerName val="0"/>
          <c:showPercent val="0"/>
          <c:showBubbleSize val="0"/>
        </c:dLbls>
        <c:marker val="1"/>
        <c:smooth val="0"/>
        <c:axId val="215154688"/>
        <c:axId val="215136512"/>
      </c:lineChart>
      <c:catAx>
        <c:axId val="215129088"/>
        <c:scaling>
          <c:orientation val="minMax"/>
        </c:scaling>
        <c:delete val="0"/>
        <c:axPos val="b"/>
        <c:numFmt formatCode="General" sourceLinked="1"/>
        <c:majorTickMark val="none"/>
        <c:minorTickMark val="none"/>
        <c:tickLblPos val="nextTo"/>
        <c:crossAx val="215134976"/>
        <c:crosses val="autoZero"/>
        <c:auto val="1"/>
        <c:lblAlgn val="ctr"/>
        <c:lblOffset val="100"/>
        <c:noMultiLvlLbl val="0"/>
      </c:catAx>
      <c:valAx>
        <c:axId val="215134976"/>
        <c:scaling>
          <c:orientation val="minMax"/>
        </c:scaling>
        <c:delete val="0"/>
        <c:axPos val="l"/>
        <c:numFmt formatCode="0.00" sourceLinked="1"/>
        <c:majorTickMark val="none"/>
        <c:minorTickMark val="none"/>
        <c:tickLblPos val="nextTo"/>
        <c:spPr>
          <a:ln w="9525">
            <a:noFill/>
          </a:ln>
        </c:spPr>
        <c:crossAx val="215129088"/>
        <c:crosses val="autoZero"/>
        <c:crossBetween val="between"/>
      </c:valAx>
      <c:valAx>
        <c:axId val="215136512"/>
        <c:scaling>
          <c:orientation val="minMax"/>
        </c:scaling>
        <c:delete val="0"/>
        <c:axPos val="r"/>
        <c:numFmt formatCode="General" sourceLinked="1"/>
        <c:majorTickMark val="out"/>
        <c:minorTickMark val="none"/>
        <c:tickLblPos val="nextTo"/>
        <c:crossAx val="215154688"/>
        <c:crosses val="max"/>
        <c:crossBetween val="between"/>
      </c:valAx>
      <c:catAx>
        <c:axId val="215154688"/>
        <c:scaling>
          <c:orientation val="minMax"/>
        </c:scaling>
        <c:delete val="1"/>
        <c:axPos val="b"/>
        <c:majorTickMark val="out"/>
        <c:minorTickMark val="none"/>
        <c:tickLblPos val="nextTo"/>
        <c:crossAx val="215136512"/>
        <c:crosses val="autoZero"/>
        <c:auto val="1"/>
        <c:lblAlgn val="ctr"/>
        <c:lblOffset val="100"/>
        <c:noMultiLvlLbl val="0"/>
      </c:catAx>
    </c:plotArea>
    <c:legend>
      <c:legendPos val="b"/>
      <c:layout/>
      <c:overlay val="0"/>
    </c:legend>
    <c:plotVisOnly val="1"/>
    <c:dispBlanksAs val="gap"/>
    <c:showDLblsOverMax val="0"/>
  </c:chart>
  <c:txPr>
    <a:bodyPr/>
    <a:lstStyle/>
    <a:p>
      <a:pPr>
        <a:defRPr sz="1000"/>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3851878666572755E-2"/>
          <c:y val="7.0242022596560871E-2"/>
          <c:w val="1"/>
          <c:h val="0.66735660446596945"/>
        </c:manualLayout>
      </c:layout>
      <c:barChart>
        <c:barDir val="col"/>
        <c:grouping val="clustered"/>
        <c:varyColors val="0"/>
        <c:ser>
          <c:idx val="0"/>
          <c:order val="0"/>
          <c:tx>
            <c:strRef>
              <c:f>Sheet1!$B$1</c:f>
              <c:strCache>
                <c:ptCount val="1"/>
                <c:pt idx="0">
                  <c:v>Value</c:v>
                </c:pt>
              </c:strCache>
            </c:strRef>
          </c:tx>
          <c:spPr>
            <a:solidFill>
              <a:srgbClr val="0B3E5B"/>
            </a:solidFill>
            <a:ln>
              <a:solidFill>
                <a:schemeClr val="bg1"/>
              </a:solidFill>
            </a:ln>
          </c:spPr>
          <c:invertIfNegative val="0"/>
          <c:dLbls>
            <c:dLbl>
              <c:idx val="1"/>
              <c:layout>
                <c:manualLayout>
                  <c:x val="0"/>
                  <c:y val="-2.3362079114669185E-2"/>
                </c:manualLayout>
              </c:layout>
              <c:showLegendKey val="0"/>
              <c:showVal val="1"/>
              <c:showCatName val="0"/>
              <c:showSerName val="0"/>
              <c:showPercent val="0"/>
              <c:showBubbleSize val="0"/>
            </c:dLbl>
            <c:dLbl>
              <c:idx val="3"/>
              <c:layout>
                <c:manualLayout>
                  <c:x val="2.9718284701167438E-2"/>
                  <c:y val="3.3696208778525708E-2"/>
                </c:manualLayout>
              </c:layout>
              <c:showLegendKey val="0"/>
              <c:showVal val="1"/>
              <c:showCatName val="0"/>
              <c:showSerName val="0"/>
              <c:showPercent val="0"/>
              <c:showBubbleSize val="0"/>
            </c:dLbl>
            <c:dLbl>
              <c:idx val="4"/>
              <c:layout>
                <c:manualLayout>
                  <c:x val="2.3114221434241342E-2"/>
                  <c:y val="1.3478483511410295E-2"/>
                </c:manualLayout>
              </c:layout>
              <c:showLegendKey val="0"/>
              <c:showVal val="1"/>
              <c:showCatName val="0"/>
              <c:showSerName val="0"/>
              <c:showPercent val="0"/>
              <c:showBubbleSize val="0"/>
            </c:dLbl>
            <c:numFmt formatCode="#,##0.0" sourceLinked="0"/>
            <c:showLegendKey val="0"/>
            <c:showVal val="1"/>
            <c:showCatName val="0"/>
            <c:showSerName val="0"/>
            <c:showPercent val="0"/>
            <c:showBubbleSize val="0"/>
            <c:showLeaderLines val="0"/>
          </c:dLbls>
          <c:cat>
            <c:numRef>
              <c:f>Sheet1!$A$2:$A$6</c:f>
              <c:numCache>
                <c:formatCode>General</c:formatCode>
                <c:ptCount val="5"/>
                <c:pt idx="0">
                  <c:v>2006</c:v>
                </c:pt>
                <c:pt idx="1">
                  <c:v>2007</c:v>
                </c:pt>
                <c:pt idx="2">
                  <c:v>2008</c:v>
                </c:pt>
                <c:pt idx="3">
                  <c:v>2009</c:v>
                </c:pt>
                <c:pt idx="4">
                  <c:v>2010</c:v>
                </c:pt>
              </c:numCache>
            </c:numRef>
          </c:cat>
          <c:val>
            <c:numRef>
              <c:f>Sheet1!$B$2:$B$6</c:f>
              <c:numCache>
                <c:formatCode>#,##0.00</c:formatCode>
                <c:ptCount val="5"/>
                <c:pt idx="0">
                  <c:v>54.1</c:v>
                </c:pt>
                <c:pt idx="1">
                  <c:v>56.5</c:v>
                </c:pt>
                <c:pt idx="2">
                  <c:v>56.7</c:v>
                </c:pt>
                <c:pt idx="3">
                  <c:v>63.1</c:v>
                </c:pt>
                <c:pt idx="4" formatCode="_(* #,##0.0_);_(* \(#,##0.0\);_(* &quot;-&quot;??_);_(@_)">
                  <c:v>63.3</c:v>
                </c:pt>
              </c:numCache>
            </c:numRef>
          </c:val>
        </c:ser>
        <c:dLbls>
          <c:showLegendKey val="0"/>
          <c:showVal val="0"/>
          <c:showCatName val="0"/>
          <c:showSerName val="0"/>
          <c:showPercent val="0"/>
          <c:showBubbleSize val="0"/>
        </c:dLbls>
        <c:gapWidth val="150"/>
        <c:axId val="215305216"/>
        <c:axId val="215307008"/>
      </c:barChart>
      <c:lineChart>
        <c:grouping val="standard"/>
        <c:varyColors val="0"/>
        <c:ser>
          <c:idx val="1"/>
          <c:order val="1"/>
          <c:tx>
            <c:strRef>
              <c:f>Sheet1!$C$1</c:f>
              <c:strCache>
                <c:ptCount val="1"/>
                <c:pt idx="0">
                  <c:v>Y-o-Y growth</c:v>
                </c:pt>
              </c:strCache>
            </c:strRef>
          </c:tx>
          <c:spPr>
            <a:ln w="19050">
              <a:solidFill>
                <a:srgbClr val="FFC000"/>
              </a:solidFill>
            </a:ln>
          </c:spPr>
          <c:marker>
            <c:symbol val="diamond"/>
            <c:size val="3"/>
            <c:spPr>
              <a:solidFill>
                <a:srgbClr val="FFC000"/>
              </a:solidFill>
              <a:ln w="19050">
                <a:solidFill>
                  <a:srgbClr val="FFC000"/>
                </a:solidFill>
              </a:ln>
            </c:spPr>
          </c:marker>
          <c:dLbls>
            <c:dLbl>
              <c:idx val="1"/>
              <c:layout>
                <c:manualLayout>
                  <c:x val="-5.8070776318037129E-2"/>
                  <c:y val="-4.6724158229338363E-2"/>
                </c:manualLayout>
              </c:layout>
              <c:showLegendKey val="0"/>
              <c:showVal val="1"/>
              <c:showCatName val="0"/>
              <c:showSerName val="0"/>
              <c:showPercent val="0"/>
              <c:showBubbleSize val="0"/>
            </c:dLbl>
            <c:dLbl>
              <c:idx val="2"/>
              <c:layout>
                <c:manualLayout>
                  <c:x val="-6.4750760312283814E-2"/>
                  <c:y val="-0.12370594618688954"/>
                </c:manualLayout>
              </c:layout>
              <c:showLegendKey val="0"/>
              <c:showVal val="1"/>
              <c:showCatName val="0"/>
              <c:showSerName val="0"/>
              <c:showPercent val="0"/>
              <c:showBubbleSize val="0"/>
            </c:dLbl>
            <c:dLbl>
              <c:idx val="3"/>
              <c:layout>
                <c:manualLayout>
                  <c:x val="-4.8240602144968552E-2"/>
                  <c:y val="0.1488013966680552"/>
                </c:manualLayout>
              </c:layout>
              <c:showLegendKey val="0"/>
              <c:showVal val="1"/>
              <c:showCatName val="0"/>
              <c:showSerName val="0"/>
              <c:showPercent val="0"/>
              <c:showBubbleSize val="0"/>
            </c:dLbl>
            <c:dLbl>
              <c:idx val="4"/>
              <c:layout>
                <c:manualLayout>
                  <c:x val="-2.8655914523661136E-2"/>
                  <c:y val="-1.9169693576759683E-2"/>
                </c:manualLayout>
              </c:layout>
              <c:showLegendKey val="0"/>
              <c:showVal val="1"/>
              <c:showCatName val="0"/>
              <c:showSerName val="0"/>
              <c:showPercent val="0"/>
              <c:showBubbleSize val="0"/>
            </c:dLbl>
            <c:dLbl>
              <c:idx val="5"/>
              <c:layout>
                <c:manualLayout>
                  <c:x val="-7.2644695936187109E-2"/>
                  <c:y val="-7.0086237344008678E-2"/>
                </c:manualLayout>
              </c:layout>
              <c:showLegendKey val="0"/>
              <c:showVal val="1"/>
              <c:showCatName val="0"/>
              <c:showSerName val="0"/>
              <c:showPercent val="0"/>
              <c:showBubbleSize val="0"/>
            </c:dLbl>
            <c:spPr>
              <a:solidFill>
                <a:schemeClr val="accent5">
                  <a:lumMod val="60000"/>
                  <a:lumOff val="40000"/>
                </a:schemeClr>
              </a:solidFill>
            </c:spPr>
            <c:showLegendKey val="0"/>
            <c:showVal val="1"/>
            <c:showCatName val="0"/>
            <c:showSerName val="0"/>
            <c:showPercent val="0"/>
            <c:showBubbleSize val="0"/>
            <c:showLeaderLines val="0"/>
          </c:dLbls>
          <c:cat>
            <c:numRef>
              <c:f>Sheet1!$A$2:$A$6</c:f>
              <c:numCache>
                <c:formatCode>General</c:formatCode>
                <c:ptCount val="5"/>
                <c:pt idx="0">
                  <c:v>2006</c:v>
                </c:pt>
                <c:pt idx="1">
                  <c:v>2007</c:v>
                </c:pt>
                <c:pt idx="2">
                  <c:v>2008</c:v>
                </c:pt>
                <c:pt idx="3">
                  <c:v>2009</c:v>
                </c:pt>
                <c:pt idx="4">
                  <c:v>2010</c:v>
                </c:pt>
              </c:numCache>
            </c:numRef>
          </c:cat>
          <c:val>
            <c:numRef>
              <c:f>Sheet1!$C$2:$C$6</c:f>
              <c:numCache>
                <c:formatCode>0.0%</c:formatCode>
                <c:ptCount val="5"/>
                <c:pt idx="0">
                  <c:v>0</c:v>
                </c:pt>
                <c:pt idx="1">
                  <c:v>4.4362292051755903E-2</c:v>
                </c:pt>
                <c:pt idx="2">
                  <c:v>3.5398230088496963E-3</c:v>
                </c:pt>
                <c:pt idx="3">
                  <c:v>0.1128747795414462</c:v>
                </c:pt>
                <c:pt idx="4">
                  <c:v>3.1695721077653616E-3</c:v>
                </c:pt>
              </c:numCache>
            </c:numRef>
          </c:val>
          <c:smooth val="0"/>
        </c:ser>
        <c:dLbls>
          <c:showLegendKey val="0"/>
          <c:showVal val="0"/>
          <c:showCatName val="0"/>
          <c:showSerName val="0"/>
          <c:showPercent val="0"/>
          <c:showBubbleSize val="0"/>
        </c:dLbls>
        <c:marker val="1"/>
        <c:smooth val="0"/>
        <c:axId val="215318528"/>
        <c:axId val="215308544"/>
      </c:lineChart>
      <c:catAx>
        <c:axId val="215305216"/>
        <c:scaling>
          <c:orientation val="minMax"/>
        </c:scaling>
        <c:delete val="0"/>
        <c:axPos val="b"/>
        <c:numFmt formatCode="General" sourceLinked="1"/>
        <c:majorTickMark val="out"/>
        <c:minorTickMark val="none"/>
        <c:tickLblPos val="nextTo"/>
        <c:crossAx val="215307008"/>
        <c:crosses val="autoZero"/>
        <c:auto val="1"/>
        <c:lblAlgn val="ctr"/>
        <c:lblOffset val="100"/>
        <c:noMultiLvlLbl val="0"/>
      </c:catAx>
      <c:valAx>
        <c:axId val="215307008"/>
        <c:scaling>
          <c:orientation val="minMax"/>
        </c:scaling>
        <c:delete val="0"/>
        <c:axPos val="l"/>
        <c:numFmt formatCode="#,##0" sourceLinked="0"/>
        <c:majorTickMark val="out"/>
        <c:minorTickMark val="none"/>
        <c:tickLblPos val="nextTo"/>
        <c:crossAx val="215305216"/>
        <c:crosses val="autoZero"/>
        <c:crossBetween val="between"/>
      </c:valAx>
      <c:valAx>
        <c:axId val="215308544"/>
        <c:scaling>
          <c:orientation val="minMax"/>
        </c:scaling>
        <c:delete val="0"/>
        <c:axPos val="r"/>
        <c:numFmt formatCode="0%" sourceLinked="0"/>
        <c:majorTickMark val="out"/>
        <c:minorTickMark val="none"/>
        <c:tickLblPos val="nextTo"/>
        <c:crossAx val="215318528"/>
        <c:crosses val="max"/>
        <c:crossBetween val="between"/>
      </c:valAx>
      <c:catAx>
        <c:axId val="215318528"/>
        <c:scaling>
          <c:orientation val="minMax"/>
        </c:scaling>
        <c:delete val="1"/>
        <c:axPos val="b"/>
        <c:numFmt formatCode="General" sourceLinked="1"/>
        <c:majorTickMark val="out"/>
        <c:minorTickMark val="none"/>
        <c:tickLblPos val="none"/>
        <c:crossAx val="215308544"/>
        <c:crosses val="autoZero"/>
        <c:auto val="1"/>
        <c:lblAlgn val="ctr"/>
        <c:lblOffset val="100"/>
        <c:noMultiLvlLbl val="0"/>
      </c:catAx>
    </c:plotArea>
    <c:legend>
      <c:legendPos val="b"/>
      <c:layout>
        <c:manualLayout>
          <c:xMode val="edge"/>
          <c:yMode val="edge"/>
          <c:x val="0.17174680323244193"/>
          <c:y val="0.88766722056820568"/>
          <c:w val="0.65650612735964553"/>
          <c:h val="0.11233297033200021"/>
        </c:manualLayout>
      </c:layout>
      <c:overlay val="0"/>
    </c:legend>
    <c:plotVisOnly val="1"/>
    <c:dispBlanksAs val="gap"/>
    <c:showDLblsOverMax val="0"/>
  </c:chart>
  <c:txPr>
    <a:bodyPr/>
    <a:lstStyle/>
    <a:p>
      <a:pPr>
        <a:defRPr sz="1000">
          <a:latin typeface="Calibri" pitchFamily="34" charset="0"/>
          <a:cs typeface="Calibri" pitchFamily="34" charset="0"/>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3851878666572783E-2"/>
          <c:y val="7.0242022596560871E-2"/>
          <c:w val="1"/>
          <c:h val="0.66735660446596945"/>
        </c:manualLayout>
      </c:layout>
      <c:barChart>
        <c:barDir val="col"/>
        <c:grouping val="clustered"/>
        <c:varyColors val="0"/>
        <c:ser>
          <c:idx val="0"/>
          <c:order val="0"/>
          <c:tx>
            <c:strRef>
              <c:f>Sheet1!$B$1</c:f>
              <c:strCache>
                <c:ptCount val="1"/>
                <c:pt idx="0">
                  <c:v>Volume</c:v>
                </c:pt>
              </c:strCache>
            </c:strRef>
          </c:tx>
          <c:spPr>
            <a:solidFill>
              <a:srgbClr val="0B3E5B"/>
            </a:solidFill>
            <a:ln>
              <a:solidFill>
                <a:schemeClr val="bg1"/>
              </a:solidFill>
            </a:ln>
          </c:spPr>
          <c:invertIfNegative val="0"/>
          <c:dLbls>
            <c:dLbl>
              <c:idx val="1"/>
              <c:layout>
                <c:manualLayout>
                  <c:x val="-1.3623543413915189E-2"/>
                  <c:y val="3.7290824814206584E-2"/>
                </c:manualLayout>
              </c:layout>
              <c:showLegendKey val="0"/>
              <c:showVal val="1"/>
              <c:showCatName val="0"/>
              <c:showSerName val="0"/>
              <c:showPercent val="0"/>
              <c:showBubbleSize val="0"/>
            </c:dLbl>
            <c:dLbl>
              <c:idx val="4"/>
              <c:layout>
                <c:manualLayout>
                  <c:x val="3.4058858534787911E-3"/>
                  <c:y val="4.0435450534230838E-2"/>
                </c:manualLayout>
              </c:layout>
              <c:showLegendKey val="0"/>
              <c:showVal val="1"/>
              <c:showCatName val="0"/>
              <c:showSerName val="0"/>
              <c:showPercent val="0"/>
              <c:showBubbleSize val="0"/>
            </c:dLbl>
            <c:numFmt formatCode="#,##0.0" sourceLinked="0"/>
            <c:showLegendKey val="0"/>
            <c:showVal val="1"/>
            <c:showCatName val="0"/>
            <c:showSerName val="0"/>
            <c:showPercent val="0"/>
            <c:showBubbleSize val="0"/>
            <c:showLeaderLines val="0"/>
          </c:dLbls>
          <c:cat>
            <c:numRef>
              <c:f>Sheet1!$A$2:$A$6</c:f>
              <c:numCache>
                <c:formatCode>General</c:formatCode>
                <c:ptCount val="5"/>
                <c:pt idx="0">
                  <c:v>2006</c:v>
                </c:pt>
                <c:pt idx="1">
                  <c:v>2007</c:v>
                </c:pt>
                <c:pt idx="2">
                  <c:v>2008</c:v>
                </c:pt>
                <c:pt idx="3">
                  <c:v>2009</c:v>
                </c:pt>
                <c:pt idx="4">
                  <c:v>2010</c:v>
                </c:pt>
              </c:numCache>
            </c:numRef>
          </c:cat>
          <c:val>
            <c:numRef>
              <c:f>Sheet1!$B$2:$B$6</c:f>
              <c:numCache>
                <c:formatCode>#,##0.00</c:formatCode>
                <c:ptCount val="5"/>
                <c:pt idx="0">
                  <c:v>2</c:v>
                </c:pt>
                <c:pt idx="1">
                  <c:v>2.06</c:v>
                </c:pt>
                <c:pt idx="2">
                  <c:v>2.0499999999999998</c:v>
                </c:pt>
                <c:pt idx="3">
                  <c:v>2.2599999999999998</c:v>
                </c:pt>
                <c:pt idx="4" formatCode="#,##0.00_);\(#,##0.00\)">
                  <c:v>2.25</c:v>
                </c:pt>
              </c:numCache>
            </c:numRef>
          </c:val>
        </c:ser>
        <c:dLbls>
          <c:showLegendKey val="0"/>
          <c:showVal val="0"/>
          <c:showCatName val="0"/>
          <c:showSerName val="0"/>
          <c:showPercent val="0"/>
          <c:showBubbleSize val="0"/>
        </c:dLbls>
        <c:gapWidth val="150"/>
        <c:axId val="218654976"/>
        <c:axId val="220348416"/>
      </c:barChart>
      <c:lineChart>
        <c:grouping val="standard"/>
        <c:varyColors val="0"/>
        <c:ser>
          <c:idx val="1"/>
          <c:order val="1"/>
          <c:tx>
            <c:strRef>
              <c:f>Sheet1!$C$1</c:f>
              <c:strCache>
                <c:ptCount val="1"/>
                <c:pt idx="0">
                  <c:v>Y-o-Y growth</c:v>
                </c:pt>
              </c:strCache>
            </c:strRef>
          </c:tx>
          <c:spPr>
            <a:ln w="19050">
              <a:solidFill>
                <a:srgbClr val="FFC000"/>
              </a:solidFill>
            </a:ln>
          </c:spPr>
          <c:marker>
            <c:symbol val="diamond"/>
            <c:size val="3"/>
            <c:spPr>
              <a:solidFill>
                <a:srgbClr val="FFC000"/>
              </a:solidFill>
              <a:ln w="19050">
                <a:solidFill>
                  <a:srgbClr val="FFC000"/>
                </a:solidFill>
              </a:ln>
            </c:spPr>
          </c:marker>
          <c:dLbls>
            <c:dLbl>
              <c:idx val="1"/>
              <c:layout>
                <c:manualLayout>
                  <c:x val="-6.1476776015269095E-2"/>
                  <c:y val="0.10483076278134344"/>
                </c:manualLayout>
              </c:layout>
              <c:showLegendKey val="0"/>
              <c:showVal val="1"/>
              <c:showCatName val="0"/>
              <c:showSerName val="0"/>
              <c:showPercent val="0"/>
              <c:showBubbleSize val="0"/>
            </c:dLbl>
            <c:dLbl>
              <c:idx val="2"/>
              <c:layout>
                <c:manualLayout>
                  <c:x val="-4.4627027340145412E-2"/>
                  <c:y val="-0.17088063847682536"/>
                </c:manualLayout>
              </c:layout>
              <c:showLegendKey val="0"/>
              <c:showVal val="1"/>
              <c:showCatName val="0"/>
              <c:showSerName val="0"/>
              <c:showPercent val="0"/>
              <c:showBubbleSize val="0"/>
            </c:dLbl>
            <c:dLbl>
              <c:idx val="3"/>
              <c:layout>
                <c:manualLayout>
                  <c:x val="-4.1636538878042473E-2"/>
                  <c:y val="7.7867465269602434E-3"/>
                </c:manualLayout>
              </c:layout>
              <c:showLegendKey val="0"/>
              <c:showVal val="1"/>
              <c:showCatName val="0"/>
              <c:showSerName val="0"/>
              <c:showPercent val="0"/>
              <c:showBubbleSize val="0"/>
            </c:dLbl>
            <c:dLbl>
              <c:idx val="4"/>
              <c:layout>
                <c:manualLayout>
                  <c:x val="-5.1977840823913289E-2"/>
                  <c:y val="-6.8891500860977867E-2"/>
                </c:manualLayout>
              </c:layout>
              <c:showLegendKey val="0"/>
              <c:showVal val="1"/>
              <c:showCatName val="0"/>
              <c:showSerName val="0"/>
              <c:showPercent val="0"/>
              <c:showBubbleSize val="0"/>
            </c:dLbl>
            <c:dLbl>
              <c:idx val="5"/>
              <c:layout>
                <c:manualLayout>
                  <c:x val="-7.2644695936187109E-2"/>
                  <c:y val="-7.0086237344008706E-2"/>
                </c:manualLayout>
              </c:layout>
              <c:showLegendKey val="0"/>
              <c:showVal val="1"/>
              <c:showCatName val="0"/>
              <c:showSerName val="0"/>
              <c:showPercent val="0"/>
              <c:showBubbleSize val="0"/>
            </c:dLbl>
            <c:spPr>
              <a:solidFill>
                <a:schemeClr val="accent5">
                  <a:lumMod val="60000"/>
                  <a:lumOff val="40000"/>
                </a:schemeClr>
              </a:solidFill>
            </c:spPr>
            <c:showLegendKey val="0"/>
            <c:showVal val="1"/>
            <c:showCatName val="0"/>
            <c:showSerName val="0"/>
            <c:showPercent val="0"/>
            <c:showBubbleSize val="0"/>
            <c:showLeaderLines val="0"/>
          </c:dLbls>
          <c:cat>
            <c:numRef>
              <c:f>Sheet1!$A$2:$A$6</c:f>
              <c:numCache>
                <c:formatCode>General</c:formatCode>
                <c:ptCount val="5"/>
                <c:pt idx="0">
                  <c:v>2006</c:v>
                </c:pt>
                <c:pt idx="1">
                  <c:v>2007</c:v>
                </c:pt>
                <c:pt idx="2">
                  <c:v>2008</c:v>
                </c:pt>
                <c:pt idx="3">
                  <c:v>2009</c:v>
                </c:pt>
                <c:pt idx="4">
                  <c:v>2010</c:v>
                </c:pt>
              </c:numCache>
            </c:numRef>
          </c:cat>
          <c:val>
            <c:numRef>
              <c:f>Sheet1!$C$2:$C$6</c:f>
              <c:numCache>
                <c:formatCode>0.0%</c:formatCode>
                <c:ptCount val="5"/>
                <c:pt idx="0">
                  <c:v>0</c:v>
                </c:pt>
                <c:pt idx="1">
                  <c:v>3.0000000000000027E-2</c:v>
                </c:pt>
                <c:pt idx="2">
                  <c:v>-4.8543689320389438E-3</c:v>
                </c:pt>
                <c:pt idx="3">
                  <c:v>0.10243902439024399</c:v>
                </c:pt>
                <c:pt idx="4">
                  <c:v>-4.4247787610618428E-3</c:v>
                </c:pt>
              </c:numCache>
            </c:numRef>
          </c:val>
          <c:smooth val="0"/>
        </c:ser>
        <c:dLbls>
          <c:showLegendKey val="0"/>
          <c:showVal val="0"/>
          <c:showCatName val="0"/>
          <c:showSerName val="0"/>
          <c:showPercent val="0"/>
          <c:showBubbleSize val="0"/>
        </c:dLbls>
        <c:marker val="1"/>
        <c:smooth val="0"/>
        <c:axId val="220351488"/>
        <c:axId val="220349952"/>
      </c:lineChart>
      <c:catAx>
        <c:axId val="218654976"/>
        <c:scaling>
          <c:orientation val="minMax"/>
        </c:scaling>
        <c:delete val="0"/>
        <c:axPos val="b"/>
        <c:numFmt formatCode="General" sourceLinked="1"/>
        <c:majorTickMark val="out"/>
        <c:minorTickMark val="none"/>
        <c:tickLblPos val="nextTo"/>
        <c:crossAx val="220348416"/>
        <c:crosses val="autoZero"/>
        <c:auto val="1"/>
        <c:lblAlgn val="ctr"/>
        <c:lblOffset val="100"/>
        <c:noMultiLvlLbl val="0"/>
      </c:catAx>
      <c:valAx>
        <c:axId val="220348416"/>
        <c:scaling>
          <c:orientation val="minMax"/>
        </c:scaling>
        <c:delete val="0"/>
        <c:axPos val="l"/>
        <c:numFmt formatCode="#,##0" sourceLinked="0"/>
        <c:majorTickMark val="out"/>
        <c:minorTickMark val="none"/>
        <c:tickLblPos val="nextTo"/>
        <c:crossAx val="218654976"/>
        <c:crosses val="autoZero"/>
        <c:crossBetween val="between"/>
      </c:valAx>
      <c:valAx>
        <c:axId val="220349952"/>
        <c:scaling>
          <c:orientation val="minMax"/>
        </c:scaling>
        <c:delete val="0"/>
        <c:axPos val="r"/>
        <c:numFmt formatCode="0%" sourceLinked="0"/>
        <c:majorTickMark val="out"/>
        <c:minorTickMark val="none"/>
        <c:tickLblPos val="nextTo"/>
        <c:crossAx val="220351488"/>
        <c:crosses val="max"/>
        <c:crossBetween val="between"/>
      </c:valAx>
      <c:catAx>
        <c:axId val="220351488"/>
        <c:scaling>
          <c:orientation val="minMax"/>
        </c:scaling>
        <c:delete val="1"/>
        <c:axPos val="b"/>
        <c:numFmt formatCode="General" sourceLinked="1"/>
        <c:majorTickMark val="out"/>
        <c:minorTickMark val="none"/>
        <c:tickLblPos val="none"/>
        <c:crossAx val="220349952"/>
        <c:crosses val="autoZero"/>
        <c:auto val="1"/>
        <c:lblAlgn val="ctr"/>
        <c:lblOffset val="100"/>
        <c:noMultiLvlLbl val="0"/>
      </c:catAx>
    </c:plotArea>
    <c:legend>
      <c:legendPos val="b"/>
      <c:layout>
        <c:manualLayout>
          <c:xMode val="edge"/>
          <c:yMode val="edge"/>
          <c:x val="0.17174680323244196"/>
          <c:y val="0.88766722056820568"/>
          <c:w val="0.65650612735964553"/>
          <c:h val="0.11233297033200021"/>
        </c:manualLayout>
      </c:layout>
      <c:overlay val="0"/>
    </c:legend>
    <c:plotVisOnly val="1"/>
    <c:dispBlanksAs val="gap"/>
    <c:showDLblsOverMax val="0"/>
  </c:chart>
  <c:txPr>
    <a:bodyPr/>
    <a:lstStyle/>
    <a:p>
      <a:pPr>
        <a:defRPr sz="1000">
          <a:latin typeface="Calibri" pitchFamily="34" charset="0"/>
          <a:cs typeface="Calibri" pitchFamily="34" charset="0"/>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2365662224914194"/>
          <c:y val="0.12958343916687834"/>
          <c:w val="0.84108696749444778"/>
          <c:h val="0.73573025146050297"/>
        </c:manualLayout>
      </c:layout>
      <c:barChart>
        <c:barDir val="col"/>
        <c:grouping val="clustered"/>
        <c:varyColors val="0"/>
        <c:ser>
          <c:idx val="0"/>
          <c:order val="0"/>
          <c:tx>
            <c:strRef>
              <c:f>Sheet1!$B$1</c:f>
              <c:strCache>
                <c:ptCount val="1"/>
                <c:pt idx="0">
                  <c:v>Production </c:v>
                </c:pt>
              </c:strCache>
            </c:strRef>
          </c:tx>
          <c:invertIfNegative val="0"/>
          <c:dLbls>
            <c:txPr>
              <a:bodyPr/>
              <a:lstStyle/>
              <a:p>
                <a:pPr>
                  <a:defRPr sz="800"/>
                </a:pPr>
                <a:endParaRPr lang="en-US"/>
              </a:p>
            </c:txPr>
            <c:showLegendKey val="0"/>
            <c:showVal val="1"/>
            <c:showCatName val="0"/>
            <c:showSerName val="0"/>
            <c:showPercent val="0"/>
            <c:showBubbleSize val="0"/>
            <c:showLeaderLines val="0"/>
          </c:dLbls>
          <c:cat>
            <c:numRef>
              <c:f>Sheet1!$A$2:$A$7</c:f>
              <c:numCache>
                <c:formatCode>General</c:formatCode>
                <c:ptCount val="6"/>
                <c:pt idx="0">
                  <c:v>2006</c:v>
                </c:pt>
                <c:pt idx="1">
                  <c:v>2007</c:v>
                </c:pt>
                <c:pt idx="2">
                  <c:v>2008</c:v>
                </c:pt>
                <c:pt idx="3">
                  <c:v>2009</c:v>
                </c:pt>
                <c:pt idx="4">
                  <c:v>2010</c:v>
                </c:pt>
                <c:pt idx="5">
                  <c:v>2011</c:v>
                </c:pt>
              </c:numCache>
            </c:numRef>
          </c:cat>
          <c:val>
            <c:numRef>
              <c:f>Sheet1!$B$2:$B$7</c:f>
              <c:numCache>
                <c:formatCode>0.0</c:formatCode>
                <c:ptCount val="6"/>
                <c:pt idx="0">
                  <c:v>102</c:v>
                </c:pt>
                <c:pt idx="1">
                  <c:v>89.35</c:v>
                </c:pt>
                <c:pt idx="2">
                  <c:v>84.32</c:v>
                </c:pt>
                <c:pt idx="3">
                  <c:v>53.6</c:v>
                </c:pt>
                <c:pt idx="4">
                  <c:v>75.239999999999995</c:v>
                </c:pt>
                <c:pt idx="5">
                  <c:v>85.33</c:v>
                </c:pt>
              </c:numCache>
            </c:numRef>
          </c:val>
        </c:ser>
        <c:dLbls>
          <c:showLegendKey val="0"/>
          <c:showVal val="0"/>
          <c:showCatName val="0"/>
          <c:showSerName val="0"/>
          <c:showPercent val="0"/>
          <c:showBubbleSize val="0"/>
        </c:dLbls>
        <c:gapWidth val="100"/>
        <c:axId val="232057088"/>
        <c:axId val="232055552"/>
      </c:barChart>
      <c:valAx>
        <c:axId val="232055552"/>
        <c:scaling>
          <c:orientation val="minMax"/>
        </c:scaling>
        <c:delete val="0"/>
        <c:axPos val="l"/>
        <c:numFmt formatCode="0.0" sourceLinked="1"/>
        <c:majorTickMark val="out"/>
        <c:minorTickMark val="none"/>
        <c:tickLblPos val="nextTo"/>
        <c:txPr>
          <a:bodyPr/>
          <a:lstStyle/>
          <a:p>
            <a:pPr>
              <a:defRPr sz="1000"/>
            </a:pPr>
            <a:endParaRPr lang="en-US"/>
          </a:p>
        </c:txPr>
        <c:crossAx val="232057088"/>
        <c:crosses val="autoZero"/>
        <c:crossBetween val="between"/>
      </c:valAx>
      <c:catAx>
        <c:axId val="232057088"/>
        <c:scaling>
          <c:orientation val="minMax"/>
        </c:scaling>
        <c:delete val="0"/>
        <c:axPos val="b"/>
        <c:numFmt formatCode="General" sourceLinked="1"/>
        <c:majorTickMark val="out"/>
        <c:minorTickMark val="none"/>
        <c:tickLblPos val="nextTo"/>
        <c:txPr>
          <a:bodyPr/>
          <a:lstStyle/>
          <a:p>
            <a:pPr>
              <a:defRPr sz="1000"/>
            </a:pPr>
            <a:endParaRPr lang="en-US"/>
          </a:p>
        </c:txPr>
        <c:crossAx val="232055552"/>
        <c:crosses val="autoZero"/>
        <c:auto val="1"/>
        <c:lblAlgn val="ctr"/>
        <c:lblOffset val="100"/>
        <c:noMultiLvlLbl val="0"/>
      </c:catAx>
    </c:plotArea>
    <c:plotVisOnly val="1"/>
    <c:dispBlanksAs val="gap"/>
    <c:showDLblsOverMax val="0"/>
  </c:chart>
  <c:spPr>
    <a:ln>
      <a:solidFill>
        <a:schemeClr val="accent1"/>
      </a:solidFill>
    </a:ln>
  </c:spPr>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Revenue</c:v>
                </c:pt>
              </c:strCache>
            </c:strRef>
          </c:tx>
          <c:invertIfNegative val="0"/>
          <c:dLbls>
            <c:dLbl>
              <c:idx val="1"/>
              <c:layout>
                <c:manualLayout>
                  <c:x val="-6.6725090525457465E-3"/>
                  <c:y val="-5.8914425173809147E-2"/>
                </c:manualLayout>
              </c:layout>
              <c:showLegendKey val="0"/>
              <c:showVal val="1"/>
              <c:showCatName val="0"/>
              <c:showSerName val="0"/>
              <c:showPercent val="0"/>
              <c:showBubbleSize val="0"/>
            </c:dLbl>
            <c:dLbl>
              <c:idx val="4"/>
              <c:layout>
                <c:manualLayout>
                  <c:x val="-1.0008763578818618E-2"/>
                  <c:y val="-7.6588752725951892E-2"/>
                </c:manualLayout>
              </c:layout>
              <c:showLegendKey val="0"/>
              <c:showVal val="1"/>
              <c:showCatName val="0"/>
              <c:showSerName val="0"/>
              <c:showPercent val="0"/>
              <c:showBubbleSize val="0"/>
            </c:dLbl>
            <c:dLbl>
              <c:idx val="6"/>
              <c:layout>
                <c:manualLayout>
                  <c:x val="0"/>
                  <c:y val="-4.1240097621666409E-2"/>
                </c:manualLayout>
              </c:layout>
              <c:showLegendKey val="0"/>
              <c:showVal val="1"/>
              <c:showCatName val="0"/>
              <c:showSerName val="0"/>
              <c:showPercent val="0"/>
              <c:showBubbleSize val="0"/>
            </c:dLbl>
            <c:numFmt formatCode="#,##0.0" sourceLinked="0"/>
            <c:showLegendKey val="0"/>
            <c:showVal val="1"/>
            <c:showCatName val="0"/>
            <c:showSerName val="0"/>
            <c:showPercent val="0"/>
            <c:showBubbleSize val="0"/>
            <c:showLeaderLines val="0"/>
          </c:dLbls>
          <c:cat>
            <c:numRef>
              <c:f>Sheet1!$A$2:$A$8</c:f>
              <c:numCache>
                <c:formatCode>General</c:formatCode>
                <c:ptCount val="7"/>
                <c:pt idx="0">
                  <c:v>2006</c:v>
                </c:pt>
                <c:pt idx="1">
                  <c:v>2007</c:v>
                </c:pt>
                <c:pt idx="2">
                  <c:v>2008</c:v>
                </c:pt>
                <c:pt idx="3">
                  <c:v>2009</c:v>
                </c:pt>
                <c:pt idx="4">
                  <c:v>2010</c:v>
                </c:pt>
                <c:pt idx="5">
                  <c:v>2011</c:v>
                </c:pt>
                <c:pt idx="6">
                  <c:v>2012</c:v>
                </c:pt>
              </c:numCache>
            </c:numRef>
          </c:cat>
          <c:val>
            <c:numRef>
              <c:f>Sheet1!$B$2:$B$8</c:f>
              <c:numCache>
                <c:formatCode>#,##0.00</c:formatCode>
                <c:ptCount val="7"/>
                <c:pt idx="0">
                  <c:v>2010.1</c:v>
                </c:pt>
                <c:pt idx="1">
                  <c:v>2107.8000000000002</c:v>
                </c:pt>
                <c:pt idx="2">
                  <c:v>1987.3</c:v>
                </c:pt>
                <c:pt idx="3">
                  <c:v>1682.1</c:v>
                </c:pt>
                <c:pt idx="4">
                  <c:v>2026.3</c:v>
                </c:pt>
                <c:pt idx="5">
                  <c:v>2056.5</c:v>
                </c:pt>
                <c:pt idx="6">
                  <c:v>2164.3000000000002</c:v>
                </c:pt>
              </c:numCache>
            </c:numRef>
          </c:val>
        </c:ser>
        <c:dLbls>
          <c:showLegendKey val="0"/>
          <c:showVal val="0"/>
          <c:showCatName val="0"/>
          <c:showSerName val="0"/>
          <c:showPercent val="0"/>
          <c:showBubbleSize val="0"/>
        </c:dLbls>
        <c:gapWidth val="75"/>
        <c:overlap val="-25"/>
        <c:axId val="136538752"/>
        <c:axId val="136909568"/>
      </c:barChart>
      <c:lineChart>
        <c:grouping val="standard"/>
        <c:varyColors val="0"/>
        <c:ser>
          <c:idx val="1"/>
          <c:order val="1"/>
          <c:tx>
            <c:strRef>
              <c:f>Sheet1!$C$1</c:f>
              <c:strCache>
                <c:ptCount val="1"/>
                <c:pt idx="0">
                  <c:v>Growth%</c:v>
                </c:pt>
              </c:strCache>
            </c:strRef>
          </c:tx>
          <c:spPr>
            <a:ln w="25400">
              <a:solidFill>
                <a:schemeClr val="accent5">
                  <a:lumMod val="60000"/>
                  <a:lumOff val="40000"/>
                </a:schemeClr>
              </a:solidFill>
            </a:ln>
          </c:spPr>
          <c:marker>
            <c:symbol val="diamond"/>
            <c:size val="5"/>
            <c:spPr>
              <a:solidFill>
                <a:schemeClr val="accent5">
                  <a:lumMod val="60000"/>
                  <a:lumOff val="40000"/>
                </a:schemeClr>
              </a:solidFill>
            </c:spPr>
          </c:marker>
          <c:cat>
            <c:numRef>
              <c:f>Sheet1!$A$2:$A$8</c:f>
              <c:numCache>
                <c:formatCode>General</c:formatCode>
                <c:ptCount val="7"/>
                <c:pt idx="0">
                  <c:v>2006</c:v>
                </c:pt>
                <c:pt idx="1">
                  <c:v>2007</c:v>
                </c:pt>
                <c:pt idx="2">
                  <c:v>2008</c:v>
                </c:pt>
                <c:pt idx="3">
                  <c:v>2009</c:v>
                </c:pt>
                <c:pt idx="4">
                  <c:v>2010</c:v>
                </c:pt>
                <c:pt idx="5">
                  <c:v>2011</c:v>
                </c:pt>
                <c:pt idx="6">
                  <c:v>2012</c:v>
                </c:pt>
              </c:numCache>
            </c:numRef>
          </c:cat>
          <c:val>
            <c:numRef>
              <c:f>Sheet1!$C$2:$C$8</c:f>
              <c:numCache>
                <c:formatCode>0.00%</c:formatCode>
                <c:ptCount val="7"/>
                <c:pt idx="0" formatCode="General">
                  <c:v>0</c:v>
                </c:pt>
                <c:pt idx="1">
                  <c:v>4.8604547037460963E-2</c:v>
                </c:pt>
                <c:pt idx="2">
                  <c:v>-5.7168611822753686E-2</c:v>
                </c:pt>
                <c:pt idx="3">
                  <c:v>-0.15357520253610429</c:v>
                </c:pt>
                <c:pt idx="4">
                  <c:v>0.20462517091730578</c:v>
                </c:pt>
                <c:pt idx="5">
                  <c:v>1.490401223905643E-2</c:v>
                </c:pt>
                <c:pt idx="6">
                  <c:v>5.2419158764891893E-2</c:v>
                </c:pt>
              </c:numCache>
            </c:numRef>
          </c:val>
          <c:smooth val="0"/>
        </c:ser>
        <c:dLbls>
          <c:showLegendKey val="0"/>
          <c:showVal val="0"/>
          <c:showCatName val="0"/>
          <c:showSerName val="0"/>
          <c:showPercent val="0"/>
          <c:showBubbleSize val="0"/>
        </c:dLbls>
        <c:marker val="1"/>
        <c:smooth val="0"/>
        <c:axId val="136937472"/>
        <c:axId val="136911104"/>
      </c:lineChart>
      <c:catAx>
        <c:axId val="136538752"/>
        <c:scaling>
          <c:orientation val="minMax"/>
        </c:scaling>
        <c:delete val="0"/>
        <c:axPos val="b"/>
        <c:numFmt formatCode="General" sourceLinked="1"/>
        <c:majorTickMark val="none"/>
        <c:minorTickMark val="none"/>
        <c:tickLblPos val="nextTo"/>
        <c:crossAx val="136909568"/>
        <c:crosses val="autoZero"/>
        <c:auto val="1"/>
        <c:lblAlgn val="ctr"/>
        <c:lblOffset val="100"/>
        <c:noMultiLvlLbl val="0"/>
      </c:catAx>
      <c:valAx>
        <c:axId val="136909568"/>
        <c:scaling>
          <c:orientation val="minMax"/>
        </c:scaling>
        <c:delete val="0"/>
        <c:axPos val="l"/>
        <c:numFmt formatCode="#,##0" sourceLinked="0"/>
        <c:majorTickMark val="out"/>
        <c:minorTickMark val="none"/>
        <c:tickLblPos val="nextTo"/>
        <c:spPr>
          <a:ln w="9525">
            <a:solidFill>
              <a:schemeClr val="tx1">
                <a:lumMod val="60000"/>
                <a:lumOff val="40000"/>
              </a:schemeClr>
            </a:solidFill>
          </a:ln>
        </c:spPr>
        <c:crossAx val="136538752"/>
        <c:crosses val="autoZero"/>
        <c:crossBetween val="between"/>
      </c:valAx>
      <c:valAx>
        <c:axId val="136911104"/>
        <c:scaling>
          <c:orientation val="minMax"/>
        </c:scaling>
        <c:delete val="0"/>
        <c:axPos val="r"/>
        <c:numFmt formatCode="General" sourceLinked="1"/>
        <c:majorTickMark val="out"/>
        <c:minorTickMark val="none"/>
        <c:tickLblPos val="nextTo"/>
        <c:crossAx val="136937472"/>
        <c:crosses val="max"/>
        <c:crossBetween val="between"/>
      </c:valAx>
      <c:catAx>
        <c:axId val="136937472"/>
        <c:scaling>
          <c:orientation val="minMax"/>
        </c:scaling>
        <c:delete val="1"/>
        <c:axPos val="b"/>
        <c:numFmt formatCode="General" sourceLinked="1"/>
        <c:majorTickMark val="out"/>
        <c:minorTickMark val="none"/>
        <c:tickLblPos val="nextTo"/>
        <c:crossAx val="136911104"/>
        <c:crosses val="autoZero"/>
        <c:auto val="1"/>
        <c:lblAlgn val="ctr"/>
        <c:lblOffset val="100"/>
        <c:noMultiLvlLbl val="0"/>
      </c:catAx>
    </c:plotArea>
    <c:legend>
      <c:legendPos val="b"/>
      <c:layout/>
      <c:overlay val="0"/>
    </c:legend>
    <c:plotVisOnly val="1"/>
    <c:dispBlanksAs val="gap"/>
    <c:showDLblsOverMax val="0"/>
  </c:chart>
  <c:txPr>
    <a:bodyPr/>
    <a:lstStyle/>
    <a:p>
      <a:pPr>
        <a:defRPr sz="1000">
          <a:latin typeface="Calibri" pitchFamily="34" charset="0"/>
          <a:cs typeface="Calibri" pitchFamily="34" charset="0"/>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2365662224914194"/>
          <c:y val="0.12958343916687834"/>
          <c:w val="0.84108696749444778"/>
          <c:h val="0.73573025146050297"/>
        </c:manualLayout>
      </c:layout>
      <c:barChart>
        <c:barDir val="col"/>
        <c:grouping val="clustered"/>
        <c:varyColors val="0"/>
        <c:ser>
          <c:idx val="0"/>
          <c:order val="0"/>
          <c:tx>
            <c:strRef>
              <c:f>Sheet1!$B$1</c:f>
              <c:strCache>
                <c:ptCount val="1"/>
                <c:pt idx="0">
                  <c:v>Column1</c:v>
                </c:pt>
              </c:strCache>
            </c:strRef>
          </c:tx>
          <c:invertIfNegative val="0"/>
          <c:dLbls>
            <c:txPr>
              <a:bodyPr/>
              <a:lstStyle/>
              <a:p>
                <a:pPr>
                  <a:defRPr sz="1000"/>
                </a:pPr>
                <a:endParaRPr lang="en-US"/>
              </a:p>
            </c:txPr>
            <c:showLegendKey val="0"/>
            <c:showVal val="1"/>
            <c:showCatName val="0"/>
            <c:showSerName val="0"/>
            <c:showPercent val="0"/>
            <c:showBubbleSize val="0"/>
            <c:showLeaderLines val="0"/>
          </c:dLbls>
          <c:cat>
            <c:numRef>
              <c:f>Sheet1!$A$2:$A$7</c:f>
              <c:numCache>
                <c:formatCode>General</c:formatCode>
                <c:ptCount val="6"/>
                <c:pt idx="0">
                  <c:v>2012</c:v>
                </c:pt>
                <c:pt idx="1">
                  <c:v>2013</c:v>
                </c:pt>
                <c:pt idx="2">
                  <c:v>2014</c:v>
                </c:pt>
                <c:pt idx="3">
                  <c:v>2015</c:v>
                </c:pt>
                <c:pt idx="4">
                  <c:v>2016</c:v>
                </c:pt>
                <c:pt idx="5">
                  <c:v>2017</c:v>
                </c:pt>
              </c:numCache>
            </c:numRef>
          </c:cat>
          <c:val>
            <c:numRef>
              <c:f>Sheet1!$B$2:$B$7</c:f>
              <c:numCache>
                <c:formatCode>0.0</c:formatCode>
                <c:ptCount val="6"/>
                <c:pt idx="0">
                  <c:v>90.72</c:v>
                </c:pt>
                <c:pt idx="1">
                  <c:v>95.29</c:v>
                </c:pt>
                <c:pt idx="2">
                  <c:v>99.66</c:v>
                </c:pt>
                <c:pt idx="3">
                  <c:v>101.4</c:v>
                </c:pt>
                <c:pt idx="4">
                  <c:v>104.52</c:v>
                </c:pt>
                <c:pt idx="5">
                  <c:v>106.58</c:v>
                </c:pt>
              </c:numCache>
            </c:numRef>
          </c:val>
        </c:ser>
        <c:dLbls>
          <c:showLegendKey val="0"/>
          <c:showVal val="0"/>
          <c:showCatName val="0"/>
          <c:showSerName val="0"/>
          <c:showPercent val="0"/>
          <c:showBubbleSize val="0"/>
        </c:dLbls>
        <c:gapWidth val="100"/>
        <c:axId val="232111488"/>
        <c:axId val="232109952"/>
      </c:barChart>
      <c:valAx>
        <c:axId val="232109952"/>
        <c:scaling>
          <c:orientation val="minMax"/>
        </c:scaling>
        <c:delete val="0"/>
        <c:axPos val="l"/>
        <c:numFmt formatCode="0.0" sourceLinked="1"/>
        <c:majorTickMark val="out"/>
        <c:minorTickMark val="none"/>
        <c:tickLblPos val="nextTo"/>
        <c:txPr>
          <a:bodyPr/>
          <a:lstStyle/>
          <a:p>
            <a:pPr>
              <a:defRPr sz="1000"/>
            </a:pPr>
            <a:endParaRPr lang="en-US"/>
          </a:p>
        </c:txPr>
        <c:crossAx val="232111488"/>
        <c:crosses val="autoZero"/>
        <c:crossBetween val="between"/>
      </c:valAx>
      <c:catAx>
        <c:axId val="232111488"/>
        <c:scaling>
          <c:orientation val="minMax"/>
        </c:scaling>
        <c:delete val="0"/>
        <c:axPos val="b"/>
        <c:numFmt formatCode="General" sourceLinked="1"/>
        <c:majorTickMark val="out"/>
        <c:minorTickMark val="none"/>
        <c:tickLblPos val="nextTo"/>
        <c:txPr>
          <a:bodyPr/>
          <a:lstStyle/>
          <a:p>
            <a:pPr>
              <a:defRPr sz="1000"/>
            </a:pPr>
            <a:endParaRPr lang="en-US"/>
          </a:p>
        </c:txPr>
        <c:crossAx val="232109952"/>
        <c:crosses val="autoZero"/>
        <c:auto val="1"/>
        <c:lblAlgn val="ctr"/>
        <c:lblOffset val="100"/>
        <c:noMultiLvlLbl val="0"/>
      </c:catAx>
    </c:plotArea>
    <c:plotVisOnly val="1"/>
    <c:dispBlanksAs val="gap"/>
    <c:showDLblsOverMax val="0"/>
  </c:chart>
  <c:spPr>
    <a:ln>
      <a:solidFill>
        <a:schemeClr val="accent1"/>
      </a:solidFill>
    </a:ln>
  </c:spPr>
  <c:txPr>
    <a:bodyPr/>
    <a:lstStyle/>
    <a:p>
      <a:pPr>
        <a:defRPr sz="1800"/>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pieChart>
        <c:varyColors val="1"/>
        <c:ser>
          <c:idx val="0"/>
          <c:order val="0"/>
          <c:tx>
            <c:strRef>
              <c:f>Sheet1!$B$1</c:f>
              <c:strCache>
                <c:ptCount val="1"/>
                <c:pt idx="0">
                  <c:v>Production </c:v>
                </c:pt>
              </c:strCache>
            </c:strRef>
          </c:tx>
          <c:dLbls>
            <c:dLbl>
              <c:idx val="0"/>
              <c:spPr/>
              <c:txPr>
                <a:bodyPr/>
                <a:lstStyle/>
                <a:p>
                  <a:pPr>
                    <a:defRPr>
                      <a:solidFill>
                        <a:schemeClr val="bg1"/>
                      </a:solidFill>
                    </a:defRPr>
                  </a:pPr>
                  <a:endParaRPr lang="en-US"/>
                </a:p>
              </c:txPr>
              <c:showLegendKey val="0"/>
              <c:showVal val="1"/>
              <c:showCatName val="1"/>
              <c:showSerName val="0"/>
              <c:showPercent val="0"/>
              <c:showBubbleSize val="0"/>
            </c:dLbl>
            <c:dLbl>
              <c:idx val="1"/>
              <c:layout>
                <c:manualLayout>
                  <c:x val="-4.9573238441348678E-2"/>
                  <c:y val="-0.10311827956989247"/>
                </c:manualLayout>
              </c:layout>
              <c:showLegendKey val="0"/>
              <c:showVal val="1"/>
              <c:showCatName val="1"/>
              <c:showSerName val="0"/>
              <c:showPercent val="0"/>
              <c:showBubbleSize val="0"/>
            </c:dLbl>
            <c:dLbl>
              <c:idx val="2"/>
              <c:spPr/>
              <c:txPr>
                <a:bodyPr/>
                <a:lstStyle/>
                <a:p>
                  <a:pPr>
                    <a:defRPr>
                      <a:solidFill>
                        <a:schemeClr val="bg1"/>
                      </a:solidFill>
                    </a:defRPr>
                  </a:pPr>
                  <a:endParaRPr lang="en-US"/>
                </a:p>
              </c:txPr>
              <c:showLegendKey val="0"/>
              <c:showVal val="1"/>
              <c:showCatName val="1"/>
              <c:showSerName val="0"/>
              <c:showPercent val="0"/>
              <c:showBubbleSize val="0"/>
            </c:dLbl>
            <c:showLegendKey val="0"/>
            <c:showVal val="1"/>
            <c:showCatName val="1"/>
            <c:showSerName val="0"/>
            <c:showPercent val="0"/>
            <c:showBubbleSize val="0"/>
            <c:showLeaderLines val="1"/>
          </c:dLbls>
          <c:cat>
            <c:strRef>
              <c:f>Sheet1!$A$2:$A$5</c:f>
              <c:strCache>
                <c:ptCount val="4"/>
                <c:pt idx="0">
                  <c:v>Mid Size and Sedan</c:v>
                </c:pt>
                <c:pt idx="1">
                  <c:v>Compact and Sub Compact Sedans</c:v>
                </c:pt>
                <c:pt idx="2">
                  <c:v>Luxury Cars</c:v>
                </c:pt>
                <c:pt idx="3">
                  <c:v>Sports Car</c:v>
                </c:pt>
              </c:strCache>
            </c:strRef>
          </c:cat>
          <c:val>
            <c:numRef>
              <c:f>Sheet1!$B$2:$B$5</c:f>
              <c:numCache>
                <c:formatCode>0.0%</c:formatCode>
                <c:ptCount val="4"/>
                <c:pt idx="0">
                  <c:v>0.441</c:v>
                </c:pt>
                <c:pt idx="1">
                  <c:v>0.36199999999999999</c:v>
                </c:pt>
                <c:pt idx="2">
                  <c:v>0.15</c:v>
                </c:pt>
                <c:pt idx="3">
                  <c:v>4.7E-2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spPr>
    <a:ln>
      <a:solidFill>
        <a:schemeClr val="accent1"/>
      </a:solidFill>
    </a:ln>
  </c:spPr>
  <c:txPr>
    <a:bodyPr/>
    <a:lstStyle/>
    <a:p>
      <a:pPr>
        <a:defRPr sz="1000">
          <a:latin typeface="Calibri" pitchFamily="34" charset="0"/>
          <a:cs typeface="Calibri" pitchFamily="34" charset="0"/>
        </a:defRPr>
      </a:pPr>
      <a:endParaRPr lang="en-US"/>
    </a:p>
  </c:txPr>
  <c:externalData r:id="rId1">
    <c:autoUpdate val="0"/>
  </c:externalData>
  <c:userShapes r:id="rId2"/>
</c:chartSpace>
</file>

<file path=ppt/charts/chart2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pieChart>
        <c:varyColors val="1"/>
        <c:ser>
          <c:idx val="0"/>
          <c:order val="0"/>
          <c:tx>
            <c:strRef>
              <c:f>Sheet1!$B$1</c:f>
              <c:strCache>
                <c:ptCount val="1"/>
                <c:pt idx="0">
                  <c:v>Production </c:v>
                </c:pt>
              </c:strCache>
            </c:strRef>
          </c:tx>
          <c:dLbls>
            <c:dLbl>
              <c:idx val="0"/>
              <c:spPr/>
              <c:txPr>
                <a:bodyPr/>
                <a:lstStyle/>
                <a:p>
                  <a:pPr>
                    <a:defRPr sz="1000">
                      <a:solidFill>
                        <a:schemeClr val="bg1"/>
                      </a:solidFill>
                    </a:defRPr>
                  </a:pPr>
                  <a:endParaRPr lang="en-US"/>
                </a:p>
              </c:txPr>
              <c:showLegendKey val="0"/>
              <c:showVal val="1"/>
              <c:showCatName val="1"/>
              <c:showSerName val="0"/>
              <c:showPercent val="0"/>
              <c:showBubbleSize val="0"/>
            </c:dLbl>
            <c:dLbl>
              <c:idx val="2"/>
              <c:spPr/>
              <c:txPr>
                <a:bodyPr/>
                <a:lstStyle/>
                <a:p>
                  <a:pPr>
                    <a:defRPr sz="1000">
                      <a:solidFill>
                        <a:schemeClr val="bg1"/>
                      </a:solidFill>
                    </a:defRPr>
                  </a:pPr>
                  <a:endParaRPr lang="en-US"/>
                </a:p>
              </c:txPr>
              <c:showLegendKey val="0"/>
              <c:showVal val="1"/>
              <c:showCatName val="1"/>
              <c:showSerName val="0"/>
              <c:showPercent val="0"/>
              <c:showBubbleSize val="0"/>
            </c:dLbl>
            <c:txPr>
              <a:bodyPr/>
              <a:lstStyle/>
              <a:p>
                <a:pPr>
                  <a:defRPr sz="1000"/>
                </a:pPr>
                <a:endParaRPr lang="en-US"/>
              </a:p>
            </c:txPr>
            <c:showLegendKey val="0"/>
            <c:showVal val="1"/>
            <c:showCatName val="1"/>
            <c:showSerName val="0"/>
            <c:showPercent val="0"/>
            <c:showBubbleSize val="0"/>
            <c:showLeaderLines val="1"/>
          </c:dLbls>
          <c:cat>
            <c:strRef>
              <c:f>Sheet1!$A$2:$A$6</c:f>
              <c:strCache>
                <c:ptCount val="5"/>
                <c:pt idx="0">
                  <c:v>Car Dealers</c:v>
                </c:pt>
                <c:pt idx="1">
                  <c:v>Wholesalers</c:v>
                </c:pt>
                <c:pt idx="2">
                  <c:v>Exports</c:v>
                </c:pt>
                <c:pt idx="3">
                  <c:v>Leading Companies</c:v>
                </c:pt>
                <c:pt idx="4">
                  <c:v>Government</c:v>
                </c:pt>
              </c:strCache>
            </c:strRef>
          </c:cat>
          <c:val>
            <c:numRef>
              <c:f>Sheet1!$B$2:$B$6</c:f>
              <c:numCache>
                <c:formatCode>0.0%</c:formatCode>
                <c:ptCount val="5"/>
                <c:pt idx="0">
                  <c:v>0.14699999999999999</c:v>
                </c:pt>
                <c:pt idx="1">
                  <c:v>0.128</c:v>
                </c:pt>
                <c:pt idx="2">
                  <c:v>0.52</c:v>
                </c:pt>
                <c:pt idx="3">
                  <c:v>0.122</c:v>
                </c:pt>
                <c:pt idx="4">
                  <c:v>8.3000000000000004E-2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spPr>
    <a:ln>
      <a:solidFill>
        <a:schemeClr val="accent1"/>
      </a:solidFill>
    </a:ln>
  </c:spPr>
  <c:txPr>
    <a:bodyPr/>
    <a:lstStyle/>
    <a:p>
      <a:pPr>
        <a:defRPr sz="1800"/>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pieChart>
        <c:varyColors val="1"/>
        <c:ser>
          <c:idx val="0"/>
          <c:order val="0"/>
          <c:tx>
            <c:strRef>
              <c:f>Sheet1!$B$1</c:f>
              <c:strCache>
                <c:ptCount val="1"/>
                <c:pt idx="0">
                  <c:v>Exports</c:v>
                </c:pt>
              </c:strCache>
            </c:strRef>
          </c:tx>
          <c:dLbls>
            <c:dLbl>
              <c:idx val="0"/>
              <c:spPr/>
              <c:txPr>
                <a:bodyPr/>
                <a:lstStyle/>
                <a:p>
                  <a:pPr>
                    <a:defRPr>
                      <a:solidFill>
                        <a:schemeClr val="bg1"/>
                      </a:solidFill>
                    </a:defRPr>
                  </a:pPr>
                  <a:endParaRPr lang="en-US"/>
                </a:p>
              </c:txPr>
              <c:showLegendKey val="0"/>
              <c:showVal val="1"/>
              <c:showCatName val="1"/>
              <c:showSerName val="0"/>
              <c:showPercent val="0"/>
              <c:showBubbleSize val="0"/>
            </c:dLbl>
            <c:dLbl>
              <c:idx val="1"/>
              <c:spPr/>
              <c:txPr>
                <a:bodyPr/>
                <a:lstStyle/>
                <a:p>
                  <a:pPr>
                    <a:defRPr>
                      <a:solidFill>
                        <a:schemeClr val="bg1"/>
                      </a:solidFill>
                    </a:defRPr>
                  </a:pPr>
                  <a:endParaRPr lang="en-US"/>
                </a:p>
              </c:txPr>
              <c:showLegendKey val="0"/>
              <c:showVal val="1"/>
              <c:showCatName val="1"/>
              <c:showSerName val="0"/>
              <c:showPercent val="0"/>
              <c:showBubbleSize val="0"/>
            </c:dLbl>
            <c:showLegendKey val="0"/>
            <c:showVal val="1"/>
            <c:showCatName val="1"/>
            <c:showSerName val="0"/>
            <c:showPercent val="0"/>
            <c:showBubbleSize val="0"/>
            <c:showLeaderLines val="1"/>
          </c:dLbls>
          <c:cat>
            <c:strRef>
              <c:f>Sheet1!$A$2:$A$6</c:f>
              <c:strCache>
                <c:ptCount val="5"/>
                <c:pt idx="0">
                  <c:v>Others</c:v>
                </c:pt>
                <c:pt idx="1">
                  <c:v>Canada</c:v>
                </c:pt>
                <c:pt idx="2">
                  <c:v>Germany</c:v>
                </c:pt>
                <c:pt idx="3">
                  <c:v>China</c:v>
                </c:pt>
                <c:pt idx="4">
                  <c:v>Saudi Arabia</c:v>
                </c:pt>
              </c:strCache>
            </c:strRef>
          </c:cat>
          <c:val>
            <c:numRef>
              <c:f>Sheet1!$B$2:$B$6</c:f>
              <c:numCache>
                <c:formatCode>0.0%</c:formatCode>
                <c:ptCount val="5"/>
                <c:pt idx="0">
                  <c:v>0.42</c:v>
                </c:pt>
                <c:pt idx="1">
                  <c:v>0.27</c:v>
                </c:pt>
                <c:pt idx="2">
                  <c:v>0.13</c:v>
                </c:pt>
                <c:pt idx="3">
                  <c:v>0.11</c:v>
                </c:pt>
                <c:pt idx="4">
                  <c:v>7.0000000000000007E-2</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spPr>
    <a:ln>
      <a:solidFill>
        <a:schemeClr val="accent1"/>
      </a:solidFill>
    </a:ln>
  </c:spPr>
  <c:txPr>
    <a:bodyPr/>
    <a:lstStyle/>
    <a:p>
      <a:pPr>
        <a:defRPr sz="1050">
          <a:latin typeface="Calibri" pitchFamily="34" charset="0"/>
          <a:cs typeface="Calibri" pitchFamily="34" charset="0"/>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pieChart>
        <c:varyColors val="1"/>
        <c:ser>
          <c:idx val="0"/>
          <c:order val="0"/>
          <c:tx>
            <c:strRef>
              <c:f>Sheet1!$B$1</c:f>
              <c:strCache>
                <c:ptCount val="1"/>
                <c:pt idx="0">
                  <c:v>Production </c:v>
                </c:pt>
              </c:strCache>
            </c:strRef>
          </c:tx>
          <c:dLbls>
            <c:dLbl>
              <c:idx val="0"/>
              <c:layout>
                <c:manualLayout>
                  <c:x val="-0.11989930345245306"/>
                  <c:y val="0.16628905257810517"/>
                </c:manualLayout>
              </c:layout>
              <c:showLegendKey val="0"/>
              <c:showVal val="1"/>
              <c:showCatName val="1"/>
              <c:showSerName val="0"/>
              <c:showPercent val="0"/>
              <c:showBubbleSize val="0"/>
            </c:dLbl>
            <c:txPr>
              <a:bodyPr/>
              <a:lstStyle/>
              <a:p>
                <a:pPr>
                  <a:defRPr>
                    <a:solidFill>
                      <a:schemeClr val="bg1"/>
                    </a:solidFill>
                  </a:defRPr>
                </a:pPr>
                <a:endParaRPr lang="en-US"/>
              </a:p>
            </c:txPr>
            <c:showLegendKey val="0"/>
            <c:showVal val="1"/>
            <c:showCatName val="1"/>
            <c:showSerName val="0"/>
            <c:showPercent val="0"/>
            <c:showBubbleSize val="0"/>
            <c:showLeaderLines val="1"/>
          </c:dLbls>
          <c:cat>
            <c:strRef>
              <c:f>Sheet1!$A$2:$A$6</c:f>
              <c:strCache>
                <c:ptCount val="5"/>
                <c:pt idx="0">
                  <c:v>Canada</c:v>
                </c:pt>
                <c:pt idx="1">
                  <c:v>Japan</c:v>
                </c:pt>
                <c:pt idx="2">
                  <c:v>Germany</c:v>
                </c:pt>
                <c:pt idx="3">
                  <c:v>Mexico</c:v>
                </c:pt>
                <c:pt idx="4">
                  <c:v>Others</c:v>
                </c:pt>
              </c:strCache>
            </c:strRef>
          </c:cat>
          <c:val>
            <c:numRef>
              <c:f>Sheet1!$B$2:$B$6</c:f>
              <c:numCache>
                <c:formatCode>0.0%</c:formatCode>
                <c:ptCount val="5"/>
                <c:pt idx="0">
                  <c:v>0.3</c:v>
                </c:pt>
                <c:pt idx="1">
                  <c:v>0.25</c:v>
                </c:pt>
                <c:pt idx="2">
                  <c:v>0.17</c:v>
                </c:pt>
                <c:pt idx="3">
                  <c:v>0.12</c:v>
                </c:pt>
                <c:pt idx="4">
                  <c:v>0.17</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spPr>
    <a:ln>
      <a:solidFill>
        <a:schemeClr val="accent1"/>
      </a:solidFill>
    </a:ln>
  </c:spPr>
  <c:txPr>
    <a:bodyPr/>
    <a:lstStyle/>
    <a:p>
      <a:pPr>
        <a:defRPr sz="1000">
          <a:latin typeface="Calibri" pitchFamily="34" charset="0"/>
          <a:cs typeface="Calibri" pitchFamily="34" charset="0"/>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27443897637795278"/>
          <c:y val="0.1485212937092541"/>
          <c:w val="0.43509640621845347"/>
          <c:h val="0.72983913301159931"/>
        </c:manualLayout>
      </c:layout>
      <c:pieChart>
        <c:varyColors val="1"/>
        <c:ser>
          <c:idx val="0"/>
          <c:order val="0"/>
          <c:tx>
            <c:strRef>
              <c:f>Sheet1!$B$1</c:f>
              <c:strCache>
                <c:ptCount val="1"/>
                <c:pt idx="0">
                  <c:v>Industry cost</c:v>
                </c:pt>
              </c:strCache>
            </c:strRef>
          </c:tx>
          <c:dLbls>
            <c:showLegendKey val="0"/>
            <c:showVal val="1"/>
            <c:showCatName val="1"/>
            <c:showSerName val="0"/>
            <c:showPercent val="0"/>
            <c:showBubbleSize val="0"/>
            <c:showLeaderLines val="1"/>
          </c:dLbls>
          <c:cat>
            <c:strRef>
              <c:f>Sheet1!$A$2:$A$8</c:f>
              <c:strCache>
                <c:ptCount val="7"/>
                <c:pt idx="0">
                  <c:v>Profit </c:v>
                </c:pt>
                <c:pt idx="1">
                  <c:v>Rent</c:v>
                </c:pt>
                <c:pt idx="2">
                  <c:v>Utilities</c:v>
                </c:pt>
                <c:pt idx="3">
                  <c:v>Depreciation</c:v>
                </c:pt>
                <c:pt idx="4">
                  <c:v>Others</c:v>
                </c:pt>
                <c:pt idx="5">
                  <c:v>Wages</c:v>
                </c:pt>
                <c:pt idx="6">
                  <c:v>Purchases</c:v>
                </c:pt>
              </c:strCache>
            </c:strRef>
          </c:cat>
          <c:val>
            <c:numRef>
              <c:f>Sheet1!$B$2:$B$8</c:f>
              <c:numCache>
                <c:formatCode>0.0%</c:formatCode>
                <c:ptCount val="7"/>
                <c:pt idx="0">
                  <c:v>2.4E-2</c:v>
                </c:pt>
                <c:pt idx="1">
                  <c:v>1.7999999999999999E-2</c:v>
                </c:pt>
                <c:pt idx="2">
                  <c:v>7.0000000000000001E-3</c:v>
                </c:pt>
                <c:pt idx="3">
                  <c:v>2.1000000000000001E-2</c:v>
                </c:pt>
                <c:pt idx="4">
                  <c:v>9.7000000000000003E-2</c:v>
                </c:pt>
                <c:pt idx="5">
                  <c:v>5.1999999999999998E-2</c:v>
                </c:pt>
                <c:pt idx="6">
                  <c:v>0.78100000000000003</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spPr>
    <a:ln>
      <a:solidFill>
        <a:schemeClr val="accent1"/>
      </a:solidFill>
    </a:ln>
  </c:spPr>
  <c:txPr>
    <a:bodyPr/>
    <a:lstStyle/>
    <a:p>
      <a:pPr>
        <a:defRPr sz="1000">
          <a:latin typeface="Calibri" pitchFamily="34" charset="0"/>
          <a:cs typeface="Calibri" pitchFamily="34" charset="0"/>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pieChart>
        <c:varyColors val="1"/>
        <c:ser>
          <c:idx val="0"/>
          <c:order val="0"/>
          <c:tx>
            <c:strRef>
              <c:f>Sheet1!$B$1</c:f>
              <c:strCache>
                <c:ptCount val="1"/>
                <c:pt idx="0">
                  <c:v>Production </c:v>
                </c:pt>
              </c:strCache>
            </c:strRef>
          </c:tx>
          <c:dLbls>
            <c:dLbl>
              <c:idx val="3"/>
              <c:layout>
                <c:manualLayout>
                  <c:x val="7.049654249949526E-2"/>
                  <c:y val="0.15621242909152486"/>
                </c:manualLayout>
              </c:layout>
              <c:showLegendKey val="0"/>
              <c:showVal val="1"/>
              <c:showCatName val="1"/>
              <c:showSerName val="0"/>
              <c:showPercent val="0"/>
              <c:showBubbleSize val="0"/>
            </c:dLbl>
            <c:showLegendKey val="0"/>
            <c:showVal val="1"/>
            <c:showCatName val="1"/>
            <c:showSerName val="0"/>
            <c:showPercent val="0"/>
            <c:showBubbleSize val="0"/>
            <c:showLeaderLines val="1"/>
          </c:dLbls>
          <c:cat>
            <c:strRef>
              <c:f>Sheet1!$A$2:$A$8</c:f>
              <c:strCache>
                <c:ptCount val="7"/>
                <c:pt idx="0">
                  <c:v>Profit </c:v>
                </c:pt>
                <c:pt idx="1">
                  <c:v>Rent</c:v>
                </c:pt>
                <c:pt idx="2">
                  <c:v>Utilities</c:v>
                </c:pt>
                <c:pt idx="3">
                  <c:v>Depreciation</c:v>
                </c:pt>
                <c:pt idx="4">
                  <c:v>Others</c:v>
                </c:pt>
                <c:pt idx="5">
                  <c:v>Wages</c:v>
                </c:pt>
                <c:pt idx="6">
                  <c:v>Purchases</c:v>
                </c:pt>
              </c:strCache>
            </c:strRef>
          </c:cat>
          <c:val>
            <c:numRef>
              <c:f>Sheet1!$B$2:$B$8</c:f>
              <c:numCache>
                <c:formatCode>0.0%</c:formatCode>
                <c:ptCount val="7"/>
                <c:pt idx="0">
                  <c:v>0.09</c:v>
                </c:pt>
                <c:pt idx="1">
                  <c:v>0.01</c:v>
                </c:pt>
                <c:pt idx="2">
                  <c:v>0.02</c:v>
                </c:pt>
                <c:pt idx="3">
                  <c:v>3.2000000000000001E-2</c:v>
                </c:pt>
                <c:pt idx="4">
                  <c:v>0.14499999999999999</c:v>
                </c:pt>
                <c:pt idx="5">
                  <c:v>0.11</c:v>
                </c:pt>
                <c:pt idx="6">
                  <c:v>0.59199999999999997</c:v>
                </c:pt>
              </c:numCache>
            </c:numRef>
          </c:val>
        </c:ser>
        <c:dLbls>
          <c:showLegendKey val="0"/>
          <c:showVal val="0"/>
          <c:showCatName val="0"/>
          <c:showSerName val="0"/>
          <c:showPercent val="0"/>
          <c:showBubbleSize val="0"/>
          <c:showLeaderLines val="1"/>
        </c:dLbls>
        <c:firstSliceAng val="0"/>
      </c:pieChart>
    </c:plotArea>
    <c:plotVisOnly val="1"/>
    <c:dispBlanksAs val="gap"/>
    <c:showDLblsOverMax val="0"/>
  </c:chart>
  <c:spPr>
    <a:ln>
      <a:solidFill>
        <a:schemeClr val="accent1"/>
      </a:solidFill>
    </a:ln>
  </c:spPr>
  <c:txPr>
    <a:bodyPr/>
    <a:lstStyle/>
    <a:p>
      <a:pPr>
        <a:defRPr sz="1100">
          <a:latin typeface="Calibri" pitchFamily="34" charset="0"/>
          <a:cs typeface="Calibri" pitchFamily="34" charset="0"/>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34770637862009E-2"/>
          <c:y val="0.20491699868369592"/>
          <c:w val="0.96858725759311692"/>
          <c:h val="0.58963228974987358"/>
        </c:manualLayout>
      </c:layout>
      <c:barChart>
        <c:barDir val="col"/>
        <c:grouping val="percentStacked"/>
        <c:varyColors val="0"/>
        <c:ser>
          <c:idx val="0"/>
          <c:order val="0"/>
          <c:tx>
            <c:strRef>
              <c:f>Sheet1!$B$1</c:f>
              <c:strCache>
                <c:ptCount val="1"/>
                <c:pt idx="0">
                  <c:v>Now (2010)</c:v>
                </c:pt>
              </c:strCache>
            </c:strRef>
          </c:tx>
          <c:spPr>
            <a:solidFill>
              <a:schemeClr val="accent3">
                <a:lumMod val="25000"/>
              </a:schemeClr>
            </a:solidFill>
          </c:spPr>
          <c:invertIfNegative val="0"/>
          <c:dLbls>
            <c:dLbl>
              <c:idx val="1"/>
              <c:layout>
                <c:manualLayout>
                  <c:x val="0"/>
                  <c:y val="-1.6806707861480901E-2"/>
                </c:manualLayout>
              </c:layout>
              <c:showLegendKey val="0"/>
              <c:showVal val="1"/>
              <c:showCatName val="0"/>
              <c:showSerName val="0"/>
              <c:showPercent val="0"/>
              <c:showBubbleSize val="0"/>
            </c:dLbl>
            <c:numFmt formatCode="0%" sourceLinked="0"/>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Sheet1!$A$2:$A$5</c:f>
              <c:strCache>
                <c:ptCount val="4"/>
                <c:pt idx="0">
                  <c:v>China</c:v>
                </c:pt>
                <c:pt idx="1">
                  <c:v>India</c:v>
                </c:pt>
                <c:pt idx="2">
                  <c:v>Brazil</c:v>
                </c:pt>
                <c:pt idx="3">
                  <c:v>Russia</c:v>
                </c:pt>
              </c:strCache>
            </c:strRef>
          </c:cat>
          <c:val>
            <c:numRef>
              <c:f>Sheet1!$B$2:$B$5</c:f>
              <c:numCache>
                <c:formatCode>0.00%</c:formatCode>
                <c:ptCount val="4"/>
                <c:pt idx="0">
                  <c:v>7.0000000000000021E-2</c:v>
                </c:pt>
                <c:pt idx="1">
                  <c:v>2.0000000000000011E-2</c:v>
                </c:pt>
                <c:pt idx="2">
                  <c:v>6.0000000000000032E-2</c:v>
                </c:pt>
                <c:pt idx="3">
                  <c:v>0.12000000000000002</c:v>
                </c:pt>
              </c:numCache>
            </c:numRef>
          </c:val>
        </c:ser>
        <c:ser>
          <c:idx val="1"/>
          <c:order val="1"/>
          <c:tx>
            <c:strRef>
              <c:f>Sheet1!$C$1</c:f>
              <c:strCache>
                <c:ptCount val="1"/>
                <c:pt idx="0">
                  <c:v>1-2 Years</c:v>
                </c:pt>
              </c:strCache>
            </c:strRef>
          </c:tx>
          <c:spPr>
            <a:solidFill>
              <a:schemeClr val="accent3">
                <a:lumMod val="50000"/>
              </a:schemeClr>
            </a:solidFill>
          </c:spPr>
          <c:invertIfNegative val="0"/>
          <c:dLbls>
            <c:numFmt formatCode="0%" sourceLinked="0"/>
            <c:txPr>
              <a:bodyPr/>
              <a:lstStyle/>
              <a:p>
                <a:pPr>
                  <a:defRPr>
                    <a:solidFill>
                      <a:schemeClr val="bg1"/>
                    </a:solidFill>
                  </a:defRPr>
                </a:pPr>
                <a:endParaRPr lang="en-US"/>
              </a:p>
            </c:txPr>
            <c:dLblPos val="inBase"/>
            <c:showLegendKey val="0"/>
            <c:showVal val="1"/>
            <c:showCatName val="0"/>
            <c:showSerName val="0"/>
            <c:showPercent val="0"/>
            <c:showBubbleSize val="0"/>
            <c:showLeaderLines val="0"/>
          </c:dLbls>
          <c:cat>
            <c:strRef>
              <c:f>Sheet1!$A$2:$A$5</c:f>
              <c:strCache>
                <c:ptCount val="4"/>
                <c:pt idx="0">
                  <c:v>China</c:v>
                </c:pt>
                <c:pt idx="1">
                  <c:v>India</c:v>
                </c:pt>
                <c:pt idx="2">
                  <c:v>Brazil</c:v>
                </c:pt>
                <c:pt idx="3">
                  <c:v>Russia</c:v>
                </c:pt>
              </c:strCache>
            </c:strRef>
          </c:cat>
          <c:val>
            <c:numRef>
              <c:f>Sheet1!$C$2:$C$5</c:f>
              <c:numCache>
                <c:formatCode>0.00%</c:formatCode>
                <c:ptCount val="4"/>
                <c:pt idx="0">
                  <c:v>6.0000000000000032E-2</c:v>
                </c:pt>
                <c:pt idx="1">
                  <c:v>3.0000000000000002E-2</c:v>
                </c:pt>
                <c:pt idx="2">
                  <c:v>7.0000000000000021E-2</c:v>
                </c:pt>
                <c:pt idx="3">
                  <c:v>7.0000000000000021E-2</c:v>
                </c:pt>
              </c:numCache>
            </c:numRef>
          </c:val>
        </c:ser>
        <c:ser>
          <c:idx val="2"/>
          <c:order val="2"/>
          <c:tx>
            <c:strRef>
              <c:f>Sheet1!$D$1</c:f>
              <c:strCache>
                <c:ptCount val="1"/>
                <c:pt idx="0">
                  <c:v>3-5 Years</c:v>
                </c:pt>
              </c:strCache>
            </c:strRef>
          </c:tx>
          <c:spPr>
            <a:solidFill>
              <a:schemeClr val="accent3">
                <a:lumMod val="75000"/>
              </a:schemeClr>
            </a:solidFill>
          </c:spPr>
          <c:invertIfNegative val="0"/>
          <c:dLbls>
            <c:numFmt formatCode="0%" sourceLinked="0"/>
            <c:showLegendKey val="0"/>
            <c:showVal val="1"/>
            <c:showCatName val="0"/>
            <c:showSerName val="0"/>
            <c:showPercent val="0"/>
            <c:showBubbleSize val="0"/>
            <c:showLeaderLines val="0"/>
          </c:dLbls>
          <c:cat>
            <c:strRef>
              <c:f>Sheet1!$A$2:$A$5</c:f>
              <c:strCache>
                <c:ptCount val="4"/>
                <c:pt idx="0">
                  <c:v>China</c:v>
                </c:pt>
                <c:pt idx="1">
                  <c:v>India</c:v>
                </c:pt>
                <c:pt idx="2">
                  <c:v>Brazil</c:v>
                </c:pt>
                <c:pt idx="3">
                  <c:v>Russia</c:v>
                </c:pt>
              </c:strCache>
            </c:strRef>
          </c:cat>
          <c:val>
            <c:numRef>
              <c:f>Sheet1!$D$2:$D$5</c:f>
              <c:numCache>
                <c:formatCode>0.00%</c:formatCode>
                <c:ptCount val="4"/>
                <c:pt idx="0">
                  <c:v>0.33000000000000146</c:v>
                </c:pt>
                <c:pt idx="1">
                  <c:v>0.28000000000000008</c:v>
                </c:pt>
                <c:pt idx="2">
                  <c:v>0.43000000000000038</c:v>
                </c:pt>
                <c:pt idx="3">
                  <c:v>0.30000000000000032</c:v>
                </c:pt>
              </c:numCache>
            </c:numRef>
          </c:val>
        </c:ser>
        <c:ser>
          <c:idx val="3"/>
          <c:order val="3"/>
          <c:tx>
            <c:strRef>
              <c:f>Sheet1!$E$1</c:f>
              <c:strCache>
                <c:ptCount val="1"/>
                <c:pt idx="0">
                  <c:v>6-10 Years</c:v>
                </c:pt>
              </c:strCache>
            </c:strRef>
          </c:tx>
          <c:spPr>
            <a:solidFill>
              <a:schemeClr val="accent3">
                <a:lumMod val="90000"/>
              </a:schemeClr>
            </a:solidFill>
          </c:spPr>
          <c:invertIfNegative val="0"/>
          <c:dLbls>
            <c:numFmt formatCode="0%" sourceLinked="0"/>
            <c:showLegendKey val="0"/>
            <c:showVal val="1"/>
            <c:showCatName val="0"/>
            <c:showSerName val="0"/>
            <c:showPercent val="0"/>
            <c:showBubbleSize val="0"/>
            <c:showLeaderLines val="0"/>
          </c:dLbls>
          <c:cat>
            <c:strRef>
              <c:f>Sheet1!$A$2:$A$5</c:f>
              <c:strCache>
                <c:ptCount val="4"/>
                <c:pt idx="0">
                  <c:v>China</c:v>
                </c:pt>
                <c:pt idx="1">
                  <c:v>India</c:v>
                </c:pt>
                <c:pt idx="2">
                  <c:v>Brazil</c:v>
                </c:pt>
                <c:pt idx="3">
                  <c:v>Russia</c:v>
                </c:pt>
              </c:strCache>
            </c:strRef>
          </c:cat>
          <c:val>
            <c:numRef>
              <c:f>Sheet1!$E$2:$E$5</c:f>
              <c:numCache>
                <c:formatCode>0.00%</c:formatCode>
                <c:ptCount val="4"/>
                <c:pt idx="0">
                  <c:v>0.31000000000000111</c:v>
                </c:pt>
                <c:pt idx="1">
                  <c:v>0.43000000000000038</c:v>
                </c:pt>
                <c:pt idx="2">
                  <c:v>0.31000000000000111</c:v>
                </c:pt>
                <c:pt idx="3">
                  <c:v>0.28000000000000008</c:v>
                </c:pt>
              </c:numCache>
            </c:numRef>
          </c:val>
        </c:ser>
        <c:ser>
          <c:idx val="4"/>
          <c:order val="4"/>
          <c:tx>
            <c:strRef>
              <c:f>Sheet1!$F$1</c:f>
              <c:strCache>
                <c:ptCount val="1"/>
                <c:pt idx="0">
                  <c:v>&gt;10 Years</c:v>
                </c:pt>
              </c:strCache>
            </c:strRef>
          </c:tx>
          <c:spPr>
            <a:solidFill>
              <a:schemeClr val="bg1">
                <a:lumMod val="50000"/>
              </a:schemeClr>
            </a:solidFill>
          </c:spPr>
          <c:invertIfNegative val="0"/>
          <c:dLbls>
            <c:numFmt formatCode="0%" sourceLinked="0"/>
            <c:txPr>
              <a:bodyPr/>
              <a:lstStyle/>
              <a:p>
                <a:pPr>
                  <a:defRPr>
                    <a:solidFill>
                      <a:schemeClr val="bg1"/>
                    </a:solidFill>
                  </a:defRPr>
                </a:pPr>
                <a:endParaRPr lang="en-US"/>
              </a:p>
            </c:txPr>
            <c:showLegendKey val="0"/>
            <c:showVal val="1"/>
            <c:showCatName val="0"/>
            <c:showSerName val="0"/>
            <c:showPercent val="0"/>
            <c:showBubbleSize val="0"/>
            <c:showLeaderLines val="0"/>
          </c:dLbls>
          <c:cat>
            <c:strRef>
              <c:f>Sheet1!$A$2:$A$5</c:f>
              <c:strCache>
                <c:ptCount val="4"/>
                <c:pt idx="0">
                  <c:v>China</c:v>
                </c:pt>
                <c:pt idx="1">
                  <c:v>India</c:v>
                </c:pt>
                <c:pt idx="2">
                  <c:v>Brazil</c:v>
                </c:pt>
                <c:pt idx="3">
                  <c:v>Russia</c:v>
                </c:pt>
              </c:strCache>
            </c:strRef>
          </c:cat>
          <c:val>
            <c:numRef>
              <c:f>Sheet1!$F$2:$F$5</c:f>
              <c:numCache>
                <c:formatCode>0.00%</c:formatCode>
                <c:ptCount val="4"/>
                <c:pt idx="0">
                  <c:v>0.23</c:v>
                </c:pt>
                <c:pt idx="1">
                  <c:v>0.24000000000000021</c:v>
                </c:pt>
                <c:pt idx="2">
                  <c:v>0.13</c:v>
                </c:pt>
                <c:pt idx="3">
                  <c:v>0.23</c:v>
                </c:pt>
              </c:numCache>
            </c:numRef>
          </c:val>
        </c:ser>
        <c:dLbls>
          <c:showLegendKey val="0"/>
          <c:showVal val="1"/>
          <c:showCatName val="0"/>
          <c:showSerName val="0"/>
          <c:showPercent val="0"/>
          <c:showBubbleSize val="0"/>
        </c:dLbls>
        <c:gapWidth val="150"/>
        <c:overlap val="100"/>
        <c:axId val="244111232"/>
        <c:axId val="244112768"/>
      </c:barChart>
      <c:catAx>
        <c:axId val="244111232"/>
        <c:scaling>
          <c:orientation val="minMax"/>
        </c:scaling>
        <c:delete val="0"/>
        <c:axPos val="b"/>
        <c:numFmt formatCode="General" sourceLinked="1"/>
        <c:majorTickMark val="out"/>
        <c:minorTickMark val="none"/>
        <c:tickLblPos val="nextTo"/>
        <c:crossAx val="244112768"/>
        <c:crosses val="autoZero"/>
        <c:auto val="1"/>
        <c:lblAlgn val="ctr"/>
        <c:lblOffset val="300"/>
        <c:noMultiLvlLbl val="0"/>
      </c:catAx>
      <c:valAx>
        <c:axId val="244112768"/>
        <c:scaling>
          <c:orientation val="minMax"/>
        </c:scaling>
        <c:delete val="1"/>
        <c:axPos val="l"/>
        <c:numFmt formatCode="0%" sourceLinked="0"/>
        <c:majorTickMark val="out"/>
        <c:minorTickMark val="none"/>
        <c:tickLblPos val="none"/>
        <c:crossAx val="244111232"/>
        <c:crosses val="autoZero"/>
        <c:crossBetween val="between"/>
      </c:valAx>
    </c:plotArea>
    <c:legend>
      <c:legendPos val="b"/>
      <c:layout>
        <c:manualLayout>
          <c:xMode val="edge"/>
          <c:yMode val="edge"/>
          <c:x val="0.14728783386799993"/>
          <c:y val="7.1475267231066272E-2"/>
          <c:w val="0.72994523343609052"/>
          <c:h val="7.6984867787231487E-2"/>
        </c:manualLayout>
      </c:layout>
      <c:overlay val="0"/>
    </c:legend>
    <c:plotVisOnly val="1"/>
    <c:dispBlanksAs val="gap"/>
    <c:showDLblsOverMax val="0"/>
  </c:chart>
  <c:txPr>
    <a:bodyPr/>
    <a:lstStyle/>
    <a:p>
      <a:pPr>
        <a:defRPr sz="1000"/>
      </a:pPr>
      <a:endParaRPr lang="en-US"/>
    </a:p>
  </c:txPr>
  <c:externalData r:id="rId1">
    <c:autoUpdate val="0"/>
  </c:externalData>
  <c:userShapes r:id="rId2"/>
</c:chartSpace>
</file>

<file path=ppt/charts/chart2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18577671885242314"/>
          <c:w val="0.94326319417640159"/>
          <c:h val="0.48220014268461386"/>
        </c:manualLayout>
      </c:layout>
      <c:barChart>
        <c:barDir val="col"/>
        <c:grouping val="clustered"/>
        <c:varyColors val="0"/>
        <c:ser>
          <c:idx val="0"/>
          <c:order val="0"/>
          <c:tx>
            <c:strRef>
              <c:f>Sheet1!$B$1</c:f>
              <c:strCache>
                <c:ptCount val="1"/>
                <c:pt idx="0">
                  <c:v>2007</c:v>
                </c:pt>
              </c:strCache>
            </c:strRef>
          </c:tx>
          <c:spPr>
            <a:solidFill>
              <a:schemeClr val="accent3">
                <a:lumMod val="25000"/>
              </a:schemeClr>
            </a:solidFill>
          </c:spPr>
          <c:invertIfNegative val="0"/>
          <c:dLbls>
            <c:numFmt formatCode="#,##0.00" sourceLinked="0"/>
            <c:txPr>
              <a:bodyPr/>
              <a:lstStyle/>
              <a:p>
                <a:pPr>
                  <a:defRPr>
                    <a:solidFill>
                      <a:schemeClr val="bg1"/>
                    </a:solidFill>
                  </a:defRPr>
                </a:pPr>
                <a:endParaRPr lang="en-US"/>
              </a:p>
            </c:txPr>
            <c:dLblPos val="ctr"/>
            <c:showLegendKey val="0"/>
            <c:showVal val="1"/>
            <c:showCatName val="0"/>
            <c:showSerName val="0"/>
            <c:showPercent val="0"/>
            <c:showBubbleSize val="0"/>
            <c:showLeaderLines val="0"/>
          </c:dLbls>
          <c:cat>
            <c:strRef>
              <c:f>Sheet1!$A$2:$A$6</c:f>
              <c:strCache>
                <c:ptCount val="5"/>
                <c:pt idx="0">
                  <c:v>Lower Medium</c:v>
                </c:pt>
                <c:pt idx="1">
                  <c:v>Upper Medium</c:v>
                </c:pt>
                <c:pt idx="2">
                  <c:v>Executive</c:v>
                </c:pt>
                <c:pt idx="4">
                  <c:v>Small</c:v>
                </c:pt>
              </c:strCache>
            </c:strRef>
          </c:cat>
          <c:val>
            <c:numRef>
              <c:f>Sheet1!$B$2:$B$6</c:f>
              <c:numCache>
                <c:formatCode>General</c:formatCode>
                <c:ptCount val="5"/>
                <c:pt idx="0">
                  <c:v>4.7139999999999995</c:v>
                </c:pt>
                <c:pt idx="1">
                  <c:v>2.4089999999999998</c:v>
                </c:pt>
                <c:pt idx="2">
                  <c:v>2.0630000000000002</c:v>
                </c:pt>
                <c:pt idx="4">
                  <c:v>5.49</c:v>
                </c:pt>
              </c:numCache>
            </c:numRef>
          </c:val>
        </c:ser>
        <c:ser>
          <c:idx val="1"/>
          <c:order val="1"/>
          <c:tx>
            <c:strRef>
              <c:f>Sheet1!$C$1</c:f>
              <c:strCache>
                <c:ptCount val="1"/>
                <c:pt idx="0">
                  <c:v>2009</c:v>
                </c:pt>
              </c:strCache>
            </c:strRef>
          </c:tx>
          <c:spPr>
            <a:solidFill>
              <a:schemeClr val="accent3">
                <a:lumMod val="90000"/>
              </a:schemeClr>
            </a:solidFill>
          </c:spPr>
          <c:invertIfNegative val="0"/>
          <c:dLbls>
            <c:numFmt formatCode="#,##0.00" sourceLinked="0"/>
            <c:dLblPos val="ctr"/>
            <c:showLegendKey val="0"/>
            <c:showVal val="1"/>
            <c:showCatName val="0"/>
            <c:showSerName val="0"/>
            <c:showPercent val="0"/>
            <c:showBubbleSize val="0"/>
            <c:showLeaderLines val="0"/>
          </c:dLbls>
          <c:cat>
            <c:strRef>
              <c:f>Sheet1!$A$2:$A$6</c:f>
              <c:strCache>
                <c:ptCount val="5"/>
                <c:pt idx="0">
                  <c:v>Lower Medium</c:v>
                </c:pt>
                <c:pt idx="1">
                  <c:v>Upper Medium</c:v>
                </c:pt>
                <c:pt idx="2">
                  <c:v>Executive</c:v>
                </c:pt>
                <c:pt idx="4">
                  <c:v>Small</c:v>
                </c:pt>
              </c:strCache>
            </c:strRef>
          </c:cat>
          <c:val>
            <c:numRef>
              <c:f>Sheet1!$C$2:$C$6</c:f>
              <c:numCache>
                <c:formatCode>General</c:formatCode>
                <c:ptCount val="5"/>
                <c:pt idx="0">
                  <c:v>4.0269999999999975</c:v>
                </c:pt>
                <c:pt idx="1">
                  <c:v>2.0569999999999977</c:v>
                </c:pt>
                <c:pt idx="2">
                  <c:v>1.3800000000000001</c:v>
                </c:pt>
                <c:pt idx="4">
                  <c:v>6.1279999999999744</c:v>
                </c:pt>
              </c:numCache>
            </c:numRef>
          </c:val>
        </c:ser>
        <c:dLbls>
          <c:showLegendKey val="0"/>
          <c:showVal val="0"/>
          <c:showCatName val="0"/>
          <c:showSerName val="0"/>
          <c:showPercent val="0"/>
          <c:showBubbleSize val="0"/>
        </c:dLbls>
        <c:gapWidth val="100"/>
        <c:axId val="244401280"/>
        <c:axId val="244402816"/>
      </c:barChart>
      <c:catAx>
        <c:axId val="244401280"/>
        <c:scaling>
          <c:orientation val="minMax"/>
        </c:scaling>
        <c:delete val="0"/>
        <c:axPos val="b"/>
        <c:numFmt formatCode="General" sourceLinked="1"/>
        <c:majorTickMark val="out"/>
        <c:minorTickMark val="none"/>
        <c:tickLblPos val="nextTo"/>
        <c:crossAx val="244402816"/>
        <c:crosses val="autoZero"/>
        <c:auto val="1"/>
        <c:lblAlgn val="ctr"/>
        <c:lblOffset val="100"/>
        <c:noMultiLvlLbl val="0"/>
      </c:catAx>
      <c:valAx>
        <c:axId val="244402816"/>
        <c:scaling>
          <c:orientation val="minMax"/>
        </c:scaling>
        <c:delete val="1"/>
        <c:axPos val="l"/>
        <c:numFmt formatCode="General" sourceLinked="1"/>
        <c:majorTickMark val="out"/>
        <c:minorTickMark val="none"/>
        <c:tickLblPos val="none"/>
        <c:crossAx val="244401280"/>
        <c:crosses val="autoZero"/>
        <c:crossBetween val="between"/>
      </c:valAx>
      <c:spPr>
        <a:noFill/>
        <a:ln w="25400">
          <a:noFill/>
        </a:ln>
      </c:spPr>
    </c:plotArea>
    <c:legend>
      <c:legendPos val="b"/>
      <c:layout>
        <c:manualLayout>
          <c:xMode val="edge"/>
          <c:yMode val="edge"/>
          <c:x val="0.42089919540456733"/>
          <c:y val="2.3560338311204966E-3"/>
          <c:w val="0.15820137971295994"/>
          <c:h val="8.4240397508908146E-2"/>
        </c:manualLayout>
      </c:layout>
      <c:overlay val="0"/>
    </c:legend>
    <c:plotVisOnly val="1"/>
    <c:dispBlanksAs val="gap"/>
    <c:showDLblsOverMax val="0"/>
  </c:chart>
  <c:txPr>
    <a:bodyPr/>
    <a:lstStyle/>
    <a:p>
      <a:pPr>
        <a:defRPr sz="1000"/>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834770637862009E-2"/>
          <c:y val="0.20491699868369598"/>
          <c:w val="0.96858725759311715"/>
          <c:h val="0.58963228974987358"/>
        </c:manualLayout>
      </c:layout>
      <c:barChart>
        <c:barDir val="col"/>
        <c:grouping val="percentStacked"/>
        <c:varyColors val="0"/>
        <c:ser>
          <c:idx val="0"/>
          <c:order val="0"/>
          <c:tx>
            <c:strRef>
              <c:f>Sheet1!$B$1</c:f>
              <c:strCache>
                <c:ptCount val="1"/>
                <c:pt idx="0">
                  <c:v>Increase</c:v>
                </c:pt>
              </c:strCache>
            </c:strRef>
          </c:tx>
          <c:spPr>
            <a:solidFill>
              <a:schemeClr val="accent3">
                <a:lumMod val="25000"/>
              </a:schemeClr>
            </a:solidFill>
          </c:spPr>
          <c:invertIfNegative val="0"/>
          <c:dLbls>
            <c:numFmt formatCode="0%" sourceLinked="0"/>
            <c:txPr>
              <a:bodyPr/>
              <a:lstStyle/>
              <a:p>
                <a:pPr>
                  <a:defRPr>
                    <a:solidFill>
                      <a:schemeClr val="bg1"/>
                    </a:solidFill>
                  </a:defRPr>
                </a:pPr>
                <a:endParaRPr lang="en-US"/>
              </a:p>
            </c:txPr>
            <c:dLblPos val="ctr"/>
            <c:showLegendKey val="0"/>
            <c:showVal val="1"/>
            <c:showCatName val="0"/>
            <c:showSerName val="0"/>
            <c:showPercent val="0"/>
            <c:showBubbleSize val="0"/>
            <c:showLeaderLines val="0"/>
          </c:dLbls>
          <c:cat>
            <c:strRef>
              <c:f>Sheet1!$A$2:$A$8</c:f>
              <c:strCache>
                <c:ptCount val="7"/>
                <c:pt idx="0">
                  <c:v>Asia (Excluding Japan)</c:v>
                </c:pt>
                <c:pt idx="1">
                  <c:v>Central &amp; South America</c:v>
                </c:pt>
                <c:pt idx="2">
                  <c:v>Eastern Europe &amp; Russia</c:v>
                </c:pt>
                <c:pt idx="3">
                  <c:v>Western Europe</c:v>
                </c:pt>
                <c:pt idx="4">
                  <c:v>Middle East &amp; Africa</c:v>
                </c:pt>
                <c:pt idx="5">
                  <c:v>Japan</c:v>
                </c:pt>
                <c:pt idx="6">
                  <c:v>North America</c:v>
                </c:pt>
              </c:strCache>
            </c:strRef>
          </c:cat>
          <c:val>
            <c:numRef>
              <c:f>Sheet1!$B$2:$B$8</c:f>
              <c:numCache>
                <c:formatCode>0.0%</c:formatCode>
                <c:ptCount val="7"/>
                <c:pt idx="0">
                  <c:v>0.7600000000000029</c:v>
                </c:pt>
                <c:pt idx="1">
                  <c:v>0.36000000000000032</c:v>
                </c:pt>
                <c:pt idx="2">
                  <c:v>0.47000000000000008</c:v>
                </c:pt>
                <c:pt idx="3">
                  <c:v>0.25</c:v>
                </c:pt>
                <c:pt idx="4">
                  <c:v>0.2</c:v>
                </c:pt>
                <c:pt idx="5">
                  <c:v>0.19</c:v>
                </c:pt>
                <c:pt idx="6">
                  <c:v>0.22</c:v>
                </c:pt>
              </c:numCache>
            </c:numRef>
          </c:val>
        </c:ser>
        <c:ser>
          <c:idx val="1"/>
          <c:order val="1"/>
          <c:tx>
            <c:strRef>
              <c:f>Sheet1!$C$1</c:f>
              <c:strCache>
                <c:ptCount val="1"/>
                <c:pt idx="0">
                  <c:v>Stable</c:v>
                </c:pt>
              </c:strCache>
            </c:strRef>
          </c:tx>
          <c:spPr>
            <a:solidFill>
              <a:schemeClr val="accent3">
                <a:lumMod val="50000"/>
              </a:schemeClr>
            </a:solidFill>
          </c:spPr>
          <c:invertIfNegative val="0"/>
          <c:dLbls>
            <c:dLbl>
              <c:idx val="1"/>
              <c:layout>
                <c:manualLayout>
                  <c:x val="2.9761904761904812E-3"/>
                  <c:y val="-5.6022359538269876E-3"/>
                </c:manualLayout>
              </c:layout>
              <c:dLblPos val="ctr"/>
              <c:showLegendKey val="0"/>
              <c:showVal val="1"/>
              <c:showCatName val="0"/>
              <c:showSerName val="0"/>
              <c:showPercent val="0"/>
              <c:showBubbleSize val="0"/>
            </c:dLbl>
            <c:numFmt formatCode="0%" sourceLinked="0"/>
            <c:txPr>
              <a:bodyPr/>
              <a:lstStyle/>
              <a:p>
                <a:pPr>
                  <a:defRPr>
                    <a:solidFill>
                      <a:schemeClr val="bg1"/>
                    </a:solidFill>
                  </a:defRPr>
                </a:pPr>
                <a:endParaRPr lang="en-US"/>
              </a:p>
            </c:txPr>
            <c:dLblPos val="ctr"/>
            <c:showLegendKey val="0"/>
            <c:showVal val="1"/>
            <c:showCatName val="0"/>
            <c:showSerName val="0"/>
            <c:showPercent val="0"/>
            <c:showBubbleSize val="0"/>
            <c:showLeaderLines val="0"/>
          </c:dLbls>
          <c:cat>
            <c:strRef>
              <c:f>Sheet1!$A$2:$A$8</c:f>
              <c:strCache>
                <c:ptCount val="7"/>
                <c:pt idx="0">
                  <c:v>Asia (Excluding Japan)</c:v>
                </c:pt>
                <c:pt idx="1">
                  <c:v>Central &amp; South America</c:v>
                </c:pt>
                <c:pt idx="2">
                  <c:v>Eastern Europe &amp; Russia</c:v>
                </c:pt>
                <c:pt idx="3">
                  <c:v>Western Europe</c:v>
                </c:pt>
                <c:pt idx="4">
                  <c:v>Middle East &amp; Africa</c:v>
                </c:pt>
                <c:pt idx="5">
                  <c:v>Japan</c:v>
                </c:pt>
                <c:pt idx="6">
                  <c:v>North America</c:v>
                </c:pt>
              </c:strCache>
            </c:strRef>
          </c:cat>
          <c:val>
            <c:numRef>
              <c:f>Sheet1!$C$2:$C$8</c:f>
              <c:numCache>
                <c:formatCode>0.0%</c:formatCode>
                <c:ptCount val="7"/>
                <c:pt idx="0">
                  <c:v>0.16</c:v>
                </c:pt>
                <c:pt idx="1">
                  <c:v>0.42000000000000032</c:v>
                </c:pt>
                <c:pt idx="2">
                  <c:v>0.28000000000000008</c:v>
                </c:pt>
                <c:pt idx="3">
                  <c:v>0.5</c:v>
                </c:pt>
                <c:pt idx="4">
                  <c:v>0.53</c:v>
                </c:pt>
                <c:pt idx="5">
                  <c:v>0.47000000000000008</c:v>
                </c:pt>
                <c:pt idx="6">
                  <c:v>0.45</c:v>
                </c:pt>
              </c:numCache>
            </c:numRef>
          </c:val>
        </c:ser>
        <c:ser>
          <c:idx val="2"/>
          <c:order val="2"/>
          <c:tx>
            <c:strRef>
              <c:f>Sheet1!$D$1</c:f>
              <c:strCache>
                <c:ptCount val="1"/>
                <c:pt idx="0">
                  <c:v>Decline</c:v>
                </c:pt>
              </c:strCache>
            </c:strRef>
          </c:tx>
          <c:spPr>
            <a:solidFill>
              <a:schemeClr val="accent3">
                <a:lumMod val="75000"/>
              </a:schemeClr>
            </a:solidFill>
          </c:spPr>
          <c:invertIfNegative val="0"/>
          <c:dLbls>
            <c:numFmt formatCode="0%" sourceLinked="0"/>
            <c:txPr>
              <a:bodyPr/>
              <a:lstStyle/>
              <a:p>
                <a:pPr>
                  <a:defRPr>
                    <a:solidFill>
                      <a:schemeClr val="bg1"/>
                    </a:solidFill>
                  </a:defRPr>
                </a:pPr>
                <a:endParaRPr lang="en-US"/>
              </a:p>
            </c:txPr>
            <c:dLblPos val="ctr"/>
            <c:showLegendKey val="0"/>
            <c:showVal val="1"/>
            <c:showCatName val="0"/>
            <c:showSerName val="0"/>
            <c:showPercent val="0"/>
            <c:showBubbleSize val="0"/>
            <c:showLeaderLines val="0"/>
          </c:dLbls>
          <c:cat>
            <c:strRef>
              <c:f>Sheet1!$A$2:$A$8</c:f>
              <c:strCache>
                <c:ptCount val="7"/>
                <c:pt idx="0">
                  <c:v>Asia (Excluding Japan)</c:v>
                </c:pt>
                <c:pt idx="1">
                  <c:v>Central &amp; South America</c:v>
                </c:pt>
                <c:pt idx="2">
                  <c:v>Eastern Europe &amp; Russia</c:v>
                </c:pt>
                <c:pt idx="3">
                  <c:v>Western Europe</c:v>
                </c:pt>
                <c:pt idx="4">
                  <c:v>Middle East &amp; Africa</c:v>
                </c:pt>
                <c:pt idx="5">
                  <c:v>Japan</c:v>
                </c:pt>
                <c:pt idx="6">
                  <c:v>North America</c:v>
                </c:pt>
              </c:strCache>
            </c:strRef>
          </c:cat>
          <c:val>
            <c:numRef>
              <c:f>Sheet1!$D$2:$D$8</c:f>
              <c:numCache>
                <c:formatCode>0.0%</c:formatCode>
                <c:ptCount val="7"/>
                <c:pt idx="0">
                  <c:v>6.0000000000000032E-2</c:v>
                </c:pt>
                <c:pt idx="1">
                  <c:v>0.18000000000000024</c:v>
                </c:pt>
                <c:pt idx="2">
                  <c:v>0.24000000000000021</c:v>
                </c:pt>
                <c:pt idx="3">
                  <c:v>0.24000000000000021</c:v>
                </c:pt>
                <c:pt idx="4">
                  <c:v>0.19</c:v>
                </c:pt>
                <c:pt idx="5">
                  <c:v>0.27</c:v>
                </c:pt>
                <c:pt idx="6">
                  <c:v>0.32000000000000145</c:v>
                </c:pt>
              </c:numCache>
            </c:numRef>
          </c:val>
        </c:ser>
        <c:dLbls>
          <c:showLegendKey val="0"/>
          <c:showVal val="1"/>
          <c:showCatName val="0"/>
          <c:showSerName val="0"/>
          <c:showPercent val="0"/>
          <c:showBubbleSize val="0"/>
        </c:dLbls>
        <c:gapWidth val="150"/>
        <c:overlap val="100"/>
        <c:axId val="244712576"/>
        <c:axId val="244714112"/>
      </c:barChart>
      <c:catAx>
        <c:axId val="244712576"/>
        <c:scaling>
          <c:orientation val="minMax"/>
        </c:scaling>
        <c:delete val="0"/>
        <c:axPos val="b"/>
        <c:numFmt formatCode="General" sourceLinked="1"/>
        <c:majorTickMark val="out"/>
        <c:minorTickMark val="none"/>
        <c:tickLblPos val="nextTo"/>
        <c:crossAx val="244714112"/>
        <c:crosses val="autoZero"/>
        <c:auto val="1"/>
        <c:lblAlgn val="ctr"/>
        <c:lblOffset val="300"/>
        <c:noMultiLvlLbl val="0"/>
      </c:catAx>
      <c:valAx>
        <c:axId val="244714112"/>
        <c:scaling>
          <c:orientation val="minMax"/>
        </c:scaling>
        <c:delete val="1"/>
        <c:axPos val="l"/>
        <c:numFmt formatCode="0%" sourceLinked="0"/>
        <c:majorTickMark val="out"/>
        <c:minorTickMark val="none"/>
        <c:tickLblPos val="none"/>
        <c:crossAx val="244712576"/>
        <c:crosses val="autoZero"/>
        <c:crossBetween val="between"/>
      </c:valAx>
    </c:plotArea>
    <c:legend>
      <c:legendPos val="b"/>
      <c:layout>
        <c:manualLayout>
          <c:xMode val="edge"/>
          <c:yMode val="edge"/>
          <c:x val="0.13809249592846926"/>
          <c:y val="6.5873031277239424E-2"/>
          <c:w val="0.72994523343609119"/>
          <c:h val="7.6984867787231487E-2"/>
        </c:manualLayout>
      </c:layout>
      <c:overlay val="0"/>
    </c:legend>
    <c:plotVisOnly val="1"/>
    <c:dispBlanksAs val="gap"/>
    <c:showDLblsOverMax val="0"/>
  </c:chart>
  <c:txPr>
    <a:bodyPr/>
    <a:lstStyle/>
    <a:p>
      <a:pPr>
        <a:defRPr sz="1000"/>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75"/>
      <c:rotY val="0"/>
      <c:rAngAx val="0"/>
      <c:perspective val="30"/>
    </c:view3D>
    <c:floor>
      <c:thickness val="0"/>
    </c:floor>
    <c:sideWall>
      <c:thickness val="0"/>
    </c:sideWall>
    <c:backWall>
      <c:thickness val="0"/>
    </c:backWall>
    <c:plotArea>
      <c:layout>
        <c:manualLayout>
          <c:layoutTarget val="inner"/>
          <c:xMode val="edge"/>
          <c:yMode val="edge"/>
          <c:x val="1.8874656796932641E-2"/>
          <c:y val="3.5259438724005686E-2"/>
          <c:w val="0.91043307086614156"/>
          <c:h val="0.62376438522107813"/>
        </c:manualLayout>
      </c:layout>
      <c:pie3DChart>
        <c:varyColors val="1"/>
        <c:ser>
          <c:idx val="0"/>
          <c:order val="0"/>
          <c:tx>
            <c:strRef>
              <c:f>Sheet1!$B$1</c:f>
              <c:strCache>
                <c:ptCount val="1"/>
                <c:pt idx="0">
                  <c:v>2010</c:v>
                </c:pt>
              </c:strCache>
            </c:strRef>
          </c:tx>
          <c:explosion val="25"/>
          <c:dPt>
            <c:idx val="0"/>
            <c:bubble3D val="0"/>
            <c:spPr>
              <a:solidFill>
                <a:schemeClr val="bg1">
                  <a:lumMod val="50000"/>
                </a:schemeClr>
              </a:solidFill>
            </c:spPr>
          </c:dPt>
          <c:dPt>
            <c:idx val="1"/>
            <c:bubble3D val="0"/>
            <c:spPr>
              <a:solidFill>
                <a:schemeClr val="accent3">
                  <a:lumMod val="10000"/>
                </a:schemeClr>
              </a:solidFill>
            </c:spPr>
          </c:dPt>
          <c:dPt>
            <c:idx val="2"/>
            <c:bubble3D val="0"/>
            <c:spPr>
              <a:solidFill>
                <a:schemeClr val="accent3">
                  <a:lumMod val="75000"/>
                </a:schemeClr>
              </a:solidFill>
            </c:spPr>
          </c:dPt>
          <c:dLbls>
            <c:txPr>
              <a:bodyPr/>
              <a:lstStyle/>
              <a:p>
                <a:pPr>
                  <a:defRPr>
                    <a:solidFill>
                      <a:schemeClr val="bg1"/>
                    </a:solidFill>
                  </a:defRPr>
                </a:pPr>
                <a:endParaRPr lang="en-US"/>
              </a:p>
            </c:txPr>
            <c:showLegendKey val="0"/>
            <c:showVal val="1"/>
            <c:showCatName val="0"/>
            <c:showSerName val="0"/>
            <c:showPercent val="0"/>
            <c:showBubbleSize val="0"/>
            <c:showLeaderLines val="1"/>
          </c:dLbls>
          <c:cat>
            <c:strRef>
              <c:f>Sheet1!$A$2:$A$4</c:f>
              <c:strCache>
                <c:ptCount val="3"/>
                <c:pt idx="0">
                  <c:v>Cars</c:v>
                </c:pt>
                <c:pt idx="1">
                  <c:v>Pick-up trucks and SUVs</c:v>
                </c:pt>
                <c:pt idx="2">
                  <c:v>Vans</c:v>
                </c:pt>
              </c:strCache>
            </c:strRef>
          </c:cat>
          <c:val>
            <c:numRef>
              <c:f>Sheet1!$B$2:$B$4</c:f>
              <c:numCache>
                <c:formatCode>0%</c:formatCode>
                <c:ptCount val="3"/>
                <c:pt idx="0">
                  <c:v>0.67600000000000615</c:v>
                </c:pt>
                <c:pt idx="1">
                  <c:v>0.24100000000000021</c:v>
                </c:pt>
                <c:pt idx="2">
                  <c:v>8.3000000000000046E-2</c:v>
                </c:pt>
              </c:numCache>
            </c:numRef>
          </c:val>
        </c:ser>
        <c:dLbls>
          <c:showLegendKey val="0"/>
          <c:showVal val="0"/>
          <c:showCatName val="0"/>
          <c:showSerName val="0"/>
          <c:showPercent val="0"/>
          <c:showBubbleSize val="0"/>
          <c:showLeaderLines val="1"/>
        </c:dLbls>
      </c:pie3DChart>
    </c:plotArea>
    <c:legend>
      <c:legendPos val="b"/>
      <c:layout>
        <c:manualLayout>
          <c:xMode val="edge"/>
          <c:yMode val="edge"/>
          <c:x val="6.2391394624059188E-4"/>
          <c:y val="0.67266981878461385"/>
          <c:w val="0.91552316041139981"/>
          <c:h val="0.24733776812381211"/>
        </c:manualLayout>
      </c:layout>
      <c:overlay val="0"/>
    </c:legend>
    <c:plotVisOnly val="1"/>
    <c:dispBlanksAs val="zero"/>
    <c:showDLblsOverMax val="0"/>
  </c:chart>
  <c:spPr>
    <a:ln>
      <a:solidFill>
        <a:schemeClr val="accent3">
          <a:lumMod val="25000"/>
        </a:schemeClr>
      </a:solidFill>
    </a:ln>
  </c:spPr>
  <c:txPr>
    <a:bodyPr/>
    <a:lstStyle/>
    <a:p>
      <a:pPr>
        <a:defRPr sz="1000">
          <a:latin typeface="Calibri" pitchFamily="34" charset="0"/>
          <a:cs typeface="Calibri" pitchFamily="34" charset="0"/>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9134584560517713E-2"/>
          <c:y val="4.1669695134262066E-2"/>
          <c:w val="0.89503991688538964"/>
          <c:h val="0.61094387240057901"/>
        </c:manualLayout>
      </c:layout>
      <c:pieChart>
        <c:varyColors val="1"/>
        <c:ser>
          <c:idx val="0"/>
          <c:order val="0"/>
          <c:tx>
            <c:strRef>
              <c:f>Sheet1!$B$1</c:f>
              <c:strCache>
                <c:ptCount val="1"/>
                <c:pt idx="0">
                  <c:v>2010</c:v>
                </c:pt>
              </c:strCache>
            </c:strRef>
          </c:tx>
          <c:dPt>
            <c:idx val="0"/>
            <c:bubble3D val="0"/>
            <c:spPr>
              <a:solidFill>
                <a:schemeClr val="bg1">
                  <a:lumMod val="50000"/>
                </a:schemeClr>
              </a:solidFill>
            </c:spPr>
          </c:dPt>
          <c:dPt>
            <c:idx val="1"/>
            <c:bubble3D val="0"/>
            <c:spPr>
              <a:solidFill>
                <a:schemeClr val="accent3">
                  <a:lumMod val="10000"/>
                </a:schemeClr>
              </a:solidFill>
            </c:spPr>
          </c:dPt>
          <c:dPt>
            <c:idx val="2"/>
            <c:bubble3D val="0"/>
            <c:spPr>
              <a:solidFill>
                <a:schemeClr val="accent3">
                  <a:lumMod val="75000"/>
                </a:schemeClr>
              </a:solidFill>
            </c:spPr>
          </c:dPt>
          <c:dPt>
            <c:idx val="4"/>
            <c:bubble3D val="0"/>
            <c:spPr>
              <a:solidFill>
                <a:schemeClr val="accent3">
                  <a:lumMod val="50000"/>
                </a:schemeClr>
              </a:solidFill>
            </c:spPr>
          </c:dPt>
          <c:dLbls>
            <c:dLbl>
              <c:idx val="0"/>
              <c:spPr/>
              <c:txPr>
                <a:bodyPr/>
                <a:lstStyle/>
                <a:p>
                  <a:pPr>
                    <a:defRPr sz="800">
                      <a:solidFill>
                        <a:schemeClr val="bg1"/>
                      </a:solidFill>
                    </a:defRPr>
                  </a:pPr>
                  <a:endParaRPr lang="en-US"/>
                </a:p>
              </c:txPr>
              <c:showLegendKey val="0"/>
              <c:showVal val="1"/>
              <c:showCatName val="0"/>
              <c:showSerName val="0"/>
              <c:showPercent val="0"/>
              <c:showBubbleSize val="0"/>
            </c:dLbl>
            <c:dLbl>
              <c:idx val="1"/>
              <c:spPr/>
              <c:txPr>
                <a:bodyPr/>
                <a:lstStyle/>
                <a:p>
                  <a:pPr>
                    <a:defRPr sz="800">
                      <a:solidFill>
                        <a:schemeClr val="bg1"/>
                      </a:solidFill>
                    </a:defRPr>
                  </a:pPr>
                  <a:endParaRPr lang="en-US"/>
                </a:p>
              </c:txPr>
              <c:showLegendKey val="0"/>
              <c:showVal val="1"/>
              <c:showCatName val="0"/>
              <c:showSerName val="0"/>
              <c:showPercent val="0"/>
              <c:showBubbleSize val="0"/>
            </c:dLbl>
            <c:dLbl>
              <c:idx val="3"/>
              <c:spPr/>
              <c:txPr>
                <a:bodyPr/>
                <a:lstStyle/>
                <a:p>
                  <a:pPr>
                    <a:defRPr sz="800">
                      <a:solidFill>
                        <a:schemeClr val="bg2">
                          <a:lumMod val="10000"/>
                        </a:schemeClr>
                      </a:solidFill>
                    </a:defRPr>
                  </a:pPr>
                  <a:endParaRPr lang="en-US"/>
                </a:p>
              </c:txPr>
              <c:showLegendKey val="0"/>
              <c:showVal val="1"/>
              <c:showCatName val="0"/>
              <c:showSerName val="0"/>
              <c:showPercent val="0"/>
              <c:showBubbleSize val="0"/>
            </c:dLbl>
            <c:dLbl>
              <c:idx val="4"/>
              <c:spPr/>
              <c:txPr>
                <a:bodyPr/>
                <a:lstStyle/>
                <a:p>
                  <a:pPr>
                    <a:defRPr sz="800">
                      <a:solidFill>
                        <a:schemeClr val="bg1"/>
                      </a:solidFill>
                    </a:defRPr>
                  </a:pPr>
                  <a:endParaRPr lang="en-US"/>
                </a:p>
              </c:txPr>
              <c:showLegendKey val="0"/>
              <c:showVal val="1"/>
              <c:showCatName val="0"/>
              <c:showSerName val="0"/>
              <c:showPercent val="0"/>
              <c:showBubbleSize val="0"/>
            </c:dLbl>
            <c:txPr>
              <a:bodyPr/>
              <a:lstStyle/>
              <a:p>
                <a:pPr>
                  <a:defRPr sz="800">
                    <a:solidFill>
                      <a:srgbClr val="262626"/>
                    </a:solidFill>
                  </a:defRPr>
                </a:pPr>
                <a:endParaRPr lang="en-US"/>
              </a:p>
            </c:txPr>
            <c:showLegendKey val="0"/>
            <c:showVal val="1"/>
            <c:showCatName val="0"/>
            <c:showSerName val="0"/>
            <c:showPercent val="0"/>
            <c:showBubbleSize val="0"/>
            <c:showLeaderLines val="1"/>
          </c:dLbls>
          <c:cat>
            <c:strRef>
              <c:f>Sheet1!$A$2:$A$6</c:f>
              <c:strCache>
                <c:ptCount val="5"/>
                <c:pt idx="0">
                  <c:v>General Motors</c:v>
                </c:pt>
                <c:pt idx="1">
                  <c:v>Toyota Motor Inc.</c:v>
                </c:pt>
                <c:pt idx="2">
                  <c:v>Ford</c:v>
                </c:pt>
                <c:pt idx="3">
                  <c:v>Beiqi Foton Motor</c:v>
                </c:pt>
                <c:pt idx="4">
                  <c:v>Other</c:v>
                </c:pt>
              </c:strCache>
            </c:strRef>
          </c:cat>
          <c:val>
            <c:numRef>
              <c:f>Sheet1!$B$2:$B$6</c:f>
              <c:numCache>
                <c:formatCode>0%</c:formatCode>
                <c:ptCount val="5"/>
                <c:pt idx="0">
                  <c:v>0.121</c:v>
                </c:pt>
                <c:pt idx="1">
                  <c:v>0.05</c:v>
                </c:pt>
                <c:pt idx="2">
                  <c:v>4.1000000000000002E-2</c:v>
                </c:pt>
                <c:pt idx="3">
                  <c:v>3.5000000000000003E-2</c:v>
                </c:pt>
                <c:pt idx="4">
                  <c:v>0.752</c:v>
                </c:pt>
              </c:numCache>
            </c:numRef>
          </c:val>
        </c:ser>
        <c:dLbls>
          <c:showLegendKey val="0"/>
          <c:showVal val="0"/>
          <c:showCatName val="0"/>
          <c:showSerName val="0"/>
          <c:showPercent val="0"/>
          <c:showBubbleSize val="0"/>
          <c:showLeaderLines val="1"/>
        </c:dLbls>
        <c:firstSliceAng val="0"/>
      </c:pieChart>
    </c:plotArea>
    <c:legend>
      <c:legendPos val="b"/>
      <c:layout>
        <c:manualLayout>
          <c:xMode val="edge"/>
          <c:yMode val="edge"/>
          <c:x val="0"/>
          <c:y val="0.69749242883101148"/>
          <c:w val="1"/>
          <c:h val="0.26404603270745008"/>
        </c:manualLayout>
      </c:layout>
      <c:overlay val="0"/>
      <c:txPr>
        <a:bodyPr/>
        <a:lstStyle/>
        <a:p>
          <a:pPr>
            <a:defRPr sz="800">
              <a:solidFill>
                <a:schemeClr val="bg2">
                  <a:lumMod val="50000"/>
                </a:schemeClr>
              </a:solidFill>
            </a:defRPr>
          </a:pPr>
          <a:endParaRPr lang="en-US"/>
        </a:p>
      </c:txPr>
    </c:legend>
    <c:plotVisOnly val="1"/>
    <c:dispBlanksAs val="zero"/>
    <c:showDLblsOverMax val="0"/>
  </c:chart>
  <c:spPr>
    <a:ln>
      <a:solidFill>
        <a:schemeClr val="accent2">
          <a:lumMod val="75000"/>
        </a:schemeClr>
      </a:solidFill>
    </a:ln>
  </c:spPr>
  <c:txPr>
    <a:bodyPr/>
    <a:lstStyle/>
    <a:p>
      <a:pPr>
        <a:defRPr sz="1800"/>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477900262467189"/>
          <c:y val="9.2394157252082665E-2"/>
          <c:w val="0.89503991688538964"/>
          <c:h val="0.61094387240057968"/>
        </c:manualLayout>
      </c:layout>
      <c:pieChart>
        <c:varyColors val="1"/>
        <c:ser>
          <c:idx val="0"/>
          <c:order val="0"/>
          <c:tx>
            <c:strRef>
              <c:f>Sheet1!$B$1</c:f>
              <c:strCache>
                <c:ptCount val="1"/>
                <c:pt idx="0">
                  <c:v>2010</c:v>
                </c:pt>
              </c:strCache>
            </c:strRef>
          </c:tx>
          <c:dPt>
            <c:idx val="0"/>
            <c:bubble3D val="0"/>
            <c:spPr>
              <a:solidFill>
                <a:schemeClr val="bg1">
                  <a:lumMod val="50000"/>
                </a:schemeClr>
              </a:solidFill>
            </c:spPr>
          </c:dPt>
          <c:dPt>
            <c:idx val="1"/>
            <c:bubble3D val="0"/>
            <c:spPr>
              <a:solidFill>
                <a:schemeClr val="accent3">
                  <a:lumMod val="10000"/>
                </a:schemeClr>
              </a:solidFill>
            </c:spPr>
          </c:dPt>
          <c:dPt>
            <c:idx val="2"/>
            <c:bubble3D val="0"/>
            <c:spPr>
              <a:solidFill>
                <a:schemeClr val="accent3">
                  <a:lumMod val="75000"/>
                </a:schemeClr>
              </a:solidFill>
            </c:spPr>
          </c:dPt>
          <c:dLbls>
            <c:dLbl>
              <c:idx val="0"/>
              <c:spPr/>
              <c:txPr>
                <a:bodyPr/>
                <a:lstStyle/>
                <a:p>
                  <a:pPr>
                    <a:defRPr sz="800">
                      <a:solidFill>
                        <a:schemeClr val="bg1"/>
                      </a:solidFill>
                    </a:defRPr>
                  </a:pPr>
                  <a:endParaRPr lang="en-US"/>
                </a:p>
              </c:txPr>
              <c:showLegendKey val="0"/>
              <c:showVal val="1"/>
              <c:showCatName val="0"/>
              <c:showSerName val="0"/>
              <c:showPercent val="0"/>
              <c:showBubbleSize val="0"/>
            </c:dLbl>
            <c:dLbl>
              <c:idx val="1"/>
              <c:spPr/>
              <c:txPr>
                <a:bodyPr/>
                <a:lstStyle/>
                <a:p>
                  <a:pPr>
                    <a:defRPr sz="800">
                      <a:solidFill>
                        <a:schemeClr val="bg1"/>
                      </a:solidFill>
                    </a:defRPr>
                  </a:pPr>
                  <a:endParaRPr lang="en-US"/>
                </a:p>
              </c:txPr>
              <c:showLegendKey val="0"/>
              <c:showVal val="1"/>
              <c:showCatName val="0"/>
              <c:showSerName val="0"/>
              <c:showPercent val="0"/>
              <c:showBubbleSize val="0"/>
            </c:dLbl>
            <c:dLbl>
              <c:idx val="3"/>
              <c:spPr/>
              <c:txPr>
                <a:bodyPr/>
                <a:lstStyle/>
                <a:p>
                  <a:pPr>
                    <a:defRPr sz="800">
                      <a:solidFill>
                        <a:schemeClr val="bg2">
                          <a:lumMod val="10000"/>
                        </a:schemeClr>
                      </a:solidFill>
                    </a:defRPr>
                  </a:pPr>
                  <a:endParaRPr lang="en-US"/>
                </a:p>
              </c:txPr>
              <c:showLegendKey val="0"/>
              <c:showVal val="1"/>
              <c:showCatName val="0"/>
              <c:showSerName val="0"/>
              <c:showPercent val="0"/>
              <c:showBubbleSize val="0"/>
            </c:dLbl>
            <c:dLbl>
              <c:idx val="4"/>
              <c:spPr/>
              <c:txPr>
                <a:bodyPr/>
                <a:lstStyle/>
                <a:p>
                  <a:pPr>
                    <a:defRPr sz="800">
                      <a:solidFill>
                        <a:schemeClr val="bg1"/>
                      </a:solidFill>
                    </a:defRPr>
                  </a:pPr>
                  <a:endParaRPr lang="en-US"/>
                </a:p>
              </c:txPr>
              <c:showLegendKey val="0"/>
              <c:showVal val="1"/>
              <c:showCatName val="0"/>
              <c:showSerName val="0"/>
              <c:showPercent val="0"/>
              <c:showBubbleSize val="0"/>
            </c:dLbl>
            <c:txPr>
              <a:bodyPr/>
              <a:lstStyle/>
              <a:p>
                <a:pPr>
                  <a:defRPr sz="800">
                    <a:solidFill>
                      <a:srgbClr val="262626"/>
                    </a:solidFill>
                  </a:defRPr>
                </a:pPr>
                <a:endParaRPr lang="en-US"/>
              </a:p>
            </c:txPr>
            <c:showLegendKey val="0"/>
            <c:showVal val="1"/>
            <c:showCatName val="0"/>
            <c:showSerName val="0"/>
            <c:showPercent val="0"/>
            <c:showBubbleSize val="0"/>
            <c:showLeaderLines val="1"/>
          </c:dLbls>
          <c:cat>
            <c:strRef>
              <c:f>Sheet1!$A$2:$A$5</c:f>
              <c:strCache>
                <c:ptCount val="4"/>
                <c:pt idx="0">
                  <c:v>Americas</c:v>
                </c:pt>
                <c:pt idx="1">
                  <c:v>Asia-Pacific</c:v>
                </c:pt>
                <c:pt idx="2">
                  <c:v>Europe</c:v>
                </c:pt>
                <c:pt idx="3">
                  <c:v>Middle east &amp; africa</c:v>
                </c:pt>
              </c:strCache>
            </c:strRef>
          </c:cat>
          <c:val>
            <c:numRef>
              <c:f>Sheet1!$B$2:$B$5</c:f>
              <c:numCache>
                <c:formatCode>0%</c:formatCode>
                <c:ptCount val="4"/>
                <c:pt idx="0">
                  <c:v>0.65900000000000003</c:v>
                </c:pt>
                <c:pt idx="1">
                  <c:v>0.19</c:v>
                </c:pt>
                <c:pt idx="2">
                  <c:v>0.126</c:v>
                </c:pt>
                <c:pt idx="3" formatCode="0.0%">
                  <c:v>2.5999999999999999E-2</c:v>
                </c:pt>
              </c:numCache>
            </c:numRef>
          </c:val>
        </c:ser>
        <c:dLbls>
          <c:showLegendKey val="0"/>
          <c:showVal val="0"/>
          <c:showCatName val="0"/>
          <c:showSerName val="0"/>
          <c:showPercent val="0"/>
          <c:showBubbleSize val="0"/>
          <c:showLeaderLines val="1"/>
        </c:dLbls>
        <c:firstSliceAng val="0"/>
      </c:pieChart>
    </c:plotArea>
    <c:legend>
      <c:legendPos val="b"/>
      <c:layout>
        <c:manualLayout>
          <c:xMode val="edge"/>
          <c:yMode val="edge"/>
          <c:x val="0"/>
          <c:y val="0.69749242883101148"/>
          <c:w val="1"/>
          <c:h val="0.26404603270745008"/>
        </c:manualLayout>
      </c:layout>
      <c:overlay val="0"/>
      <c:txPr>
        <a:bodyPr/>
        <a:lstStyle/>
        <a:p>
          <a:pPr>
            <a:defRPr sz="800">
              <a:solidFill>
                <a:schemeClr val="bg2">
                  <a:lumMod val="50000"/>
                </a:schemeClr>
              </a:solidFill>
            </a:defRPr>
          </a:pPr>
          <a:endParaRPr lang="en-US"/>
        </a:p>
      </c:txPr>
    </c:legend>
    <c:plotVisOnly val="1"/>
    <c:dispBlanksAs val="zero"/>
    <c:showDLblsOverMax val="0"/>
  </c:chart>
  <c:spPr>
    <a:ln>
      <a:solidFill>
        <a:schemeClr val="accent2">
          <a:lumMod val="75000"/>
        </a:schemeClr>
      </a:solidFill>
    </a:ln>
  </c:spPr>
  <c:txPr>
    <a:bodyPr/>
    <a:lstStyle/>
    <a:p>
      <a:pPr>
        <a:defRPr sz="1800"/>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934006148168292"/>
          <c:y val="7.8525304559693698E-2"/>
          <c:w val="0.77572237655133991"/>
          <c:h val="0.573958371040724"/>
        </c:manualLayout>
      </c:layout>
      <c:barChart>
        <c:barDir val="col"/>
        <c:grouping val="clustered"/>
        <c:varyColors val="0"/>
        <c:ser>
          <c:idx val="0"/>
          <c:order val="0"/>
          <c:tx>
            <c:strRef>
              <c:f>Sheet1!$B$1</c:f>
              <c:strCache>
                <c:ptCount val="1"/>
                <c:pt idx="0">
                  <c:v>Revenue</c:v>
                </c:pt>
              </c:strCache>
            </c:strRef>
          </c:tx>
          <c:spPr>
            <a:ln>
              <a:solidFill>
                <a:schemeClr val="tx2"/>
              </a:solidFill>
            </a:ln>
          </c:spPr>
          <c:invertIfNegative val="0"/>
          <c:dLbls>
            <c:showLegendKey val="0"/>
            <c:showVal val="1"/>
            <c:showCatName val="0"/>
            <c:showSerName val="0"/>
            <c:showPercent val="0"/>
            <c:showBubbleSize val="0"/>
            <c:showLeaderLines val="0"/>
          </c:dLbls>
          <c:cat>
            <c:numRef>
              <c:f>Sheet1!$A$2:$A$6</c:f>
              <c:numCache>
                <c:formatCode>General</c:formatCode>
                <c:ptCount val="5"/>
                <c:pt idx="0">
                  <c:v>2006</c:v>
                </c:pt>
                <c:pt idx="1">
                  <c:v>2007</c:v>
                </c:pt>
                <c:pt idx="2">
                  <c:v>2008</c:v>
                </c:pt>
                <c:pt idx="3">
                  <c:v>2009</c:v>
                </c:pt>
                <c:pt idx="4">
                  <c:v>2010</c:v>
                </c:pt>
              </c:numCache>
            </c:numRef>
          </c:cat>
          <c:val>
            <c:numRef>
              <c:f>Sheet1!$B$2:$B$6</c:f>
              <c:numCache>
                <c:formatCode>General</c:formatCode>
                <c:ptCount val="5"/>
                <c:pt idx="0">
                  <c:v>15.79</c:v>
                </c:pt>
                <c:pt idx="1">
                  <c:v>15.77</c:v>
                </c:pt>
                <c:pt idx="2">
                  <c:v>13.39</c:v>
                </c:pt>
                <c:pt idx="3">
                  <c:v>10.78</c:v>
                </c:pt>
                <c:pt idx="4">
                  <c:v>12.74</c:v>
                </c:pt>
              </c:numCache>
            </c:numRef>
          </c:val>
        </c:ser>
        <c:dLbls>
          <c:showLegendKey val="0"/>
          <c:showVal val="0"/>
          <c:showCatName val="0"/>
          <c:showSerName val="0"/>
          <c:showPercent val="0"/>
          <c:showBubbleSize val="0"/>
        </c:dLbls>
        <c:gapWidth val="75"/>
        <c:overlap val="-25"/>
        <c:axId val="250797440"/>
        <c:axId val="250926592"/>
      </c:barChart>
      <c:lineChart>
        <c:grouping val="standard"/>
        <c:varyColors val="0"/>
        <c:ser>
          <c:idx val="1"/>
          <c:order val="1"/>
          <c:tx>
            <c:strRef>
              <c:f>Sheet1!$C$1</c:f>
              <c:strCache>
                <c:ptCount val="1"/>
                <c:pt idx="0">
                  <c:v>% Growth</c:v>
                </c:pt>
              </c:strCache>
            </c:strRef>
          </c:tx>
          <c:spPr>
            <a:ln w="25400">
              <a:solidFill>
                <a:schemeClr val="accent5">
                  <a:lumMod val="60000"/>
                  <a:lumOff val="40000"/>
                </a:schemeClr>
              </a:solidFill>
            </a:ln>
          </c:spPr>
          <c:marker>
            <c:symbol val="diamond"/>
            <c:size val="5"/>
            <c:spPr>
              <a:solidFill>
                <a:schemeClr val="accent5">
                  <a:lumMod val="60000"/>
                  <a:lumOff val="40000"/>
                </a:schemeClr>
              </a:solidFill>
            </c:spPr>
          </c:marker>
          <c:cat>
            <c:numRef>
              <c:f>Sheet1!$A$2:$A$6</c:f>
              <c:numCache>
                <c:formatCode>General</c:formatCode>
                <c:ptCount val="5"/>
                <c:pt idx="0">
                  <c:v>2006</c:v>
                </c:pt>
                <c:pt idx="1">
                  <c:v>2007</c:v>
                </c:pt>
                <c:pt idx="2">
                  <c:v>2008</c:v>
                </c:pt>
                <c:pt idx="3">
                  <c:v>2009</c:v>
                </c:pt>
                <c:pt idx="4">
                  <c:v>2010</c:v>
                </c:pt>
              </c:numCache>
            </c:numRef>
          </c:cat>
          <c:val>
            <c:numRef>
              <c:f>Sheet1!$C$2:$C$6</c:f>
              <c:numCache>
                <c:formatCode>0.0%</c:formatCode>
                <c:ptCount val="5"/>
                <c:pt idx="0" formatCode="General">
                  <c:v>0</c:v>
                </c:pt>
                <c:pt idx="1">
                  <c:v>-1E-3</c:v>
                </c:pt>
                <c:pt idx="2">
                  <c:v>-0.151</c:v>
                </c:pt>
                <c:pt idx="3">
                  <c:v>-0.19500000000000001</c:v>
                </c:pt>
                <c:pt idx="4">
                  <c:v>0.182</c:v>
                </c:pt>
              </c:numCache>
            </c:numRef>
          </c:val>
          <c:smooth val="0"/>
        </c:ser>
        <c:dLbls>
          <c:showLegendKey val="0"/>
          <c:showVal val="0"/>
          <c:showCatName val="0"/>
          <c:showSerName val="0"/>
          <c:showPercent val="0"/>
          <c:showBubbleSize val="0"/>
        </c:dLbls>
        <c:marker val="1"/>
        <c:smooth val="0"/>
        <c:axId val="250929920"/>
        <c:axId val="250928128"/>
      </c:lineChart>
      <c:catAx>
        <c:axId val="250797440"/>
        <c:scaling>
          <c:orientation val="minMax"/>
        </c:scaling>
        <c:delete val="0"/>
        <c:axPos val="b"/>
        <c:numFmt formatCode="General" sourceLinked="1"/>
        <c:majorTickMark val="none"/>
        <c:minorTickMark val="none"/>
        <c:tickLblPos val="nextTo"/>
        <c:crossAx val="250926592"/>
        <c:crosses val="autoZero"/>
        <c:auto val="1"/>
        <c:lblAlgn val="ctr"/>
        <c:lblOffset val="100"/>
        <c:noMultiLvlLbl val="0"/>
      </c:catAx>
      <c:valAx>
        <c:axId val="250926592"/>
        <c:scaling>
          <c:orientation val="minMax"/>
        </c:scaling>
        <c:delete val="0"/>
        <c:axPos val="l"/>
        <c:numFmt formatCode="General" sourceLinked="1"/>
        <c:majorTickMark val="none"/>
        <c:minorTickMark val="none"/>
        <c:tickLblPos val="nextTo"/>
        <c:spPr>
          <a:ln w="9525">
            <a:noFill/>
          </a:ln>
        </c:spPr>
        <c:crossAx val="250797440"/>
        <c:crosses val="autoZero"/>
        <c:crossBetween val="between"/>
      </c:valAx>
      <c:valAx>
        <c:axId val="250928128"/>
        <c:scaling>
          <c:orientation val="minMax"/>
        </c:scaling>
        <c:delete val="0"/>
        <c:axPos val="r"/>
        <c:numFmt formatCode="General" sourceLinked="1"/>
        <c:majorTickMark val="out"/>
        <c:minorTickMark val="none"/>
        <c:tickLblPos val="nextTo"/>
        <c:crossAx val="250929920"/>
        <c:crosses val="max"/>
        <c:crossBetween val="between"/>
      </c:valAx>
      <c:catAx>
        <c:axId val="250929920"/>
        <c:scaling>
          <c:orientation val="minMax"/>
        </c:scaling>
        <c:delete val="1"/>
        <c:axPos val="b"/>
        <c:numFmt formatCode="General" sourceLinked="1"/>
        <c:majorTickMark val="out"/>
        <c:minorTickMark val="none"/>
        <c:tickLblPos val="nextTo"/>
        <c:crossAx val="250928128"/>
        <c:crosses val="autoZero"/>
        <c:auto val="1"/>
        <c:lblAlgn val="ctr"/>
        <c:lblOffset val="100"/>
        <c:noMultiLvlLbl val="0"/>
      </c:catAx>
    </c:plotArea>
    <c:legend>
      <c:legendPos val="b"/>
      <c:overlay val="0"/>
    </c:legend>
    <c:plotVisOnly val="1"/>
    <c:dispBlanksAs val="gap"/>
    <c:showDLblsOverMax val="0"/>
  </c:chart>
  <c:spPr>
    <a:ln>
      <a:solidFill>
        <a:schemeClr val="tx2"/>
      </a:solidFill>
    </a:ln>
  </c:spPr>
  <c:txPr>
    <a:bodyPr/>
    <a:lstStyle/>
    <a:p>
      <a:pPr>
        <a:defRPr sz="1000">
          <a:latin typeface="Calibri" pitchFamily="34" charset="0"/>
          <a:cs typeface="Calibri" pitchFamily="34" charset="0"/>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9134584560517713E-2"/>
          <c:y val="4.1669695134262066E-2"/>
          <c:w val="0.89503991688538964"/>
          <c:h val="0.61094387240057835"/>
        </c:manualLayout>
      </c:layout>
      <c:pieChart>
        <c:varyColors val="1"/>
        <c:ser>
          <c:idx val="0"/>
          <c:order val="0"/>
          <c:tx>
            <c:strRef>
              <c:f>Sheet1!$B$1</c:f>
              <c:strCache>
                <c:ptCount val="1"/>
                <c:pt idx="0">
                  <c:v>2010</c:v>
                </c:pt>
              </c:strCache>
            </c:strRef>
          </c:tx>
          <c:dPt>
            <c:idx val="0"/>
            <c:bubble3D val="0"/>
            <c:spPr>
              <a:solidFill>
                <a:schemeClr val="bg1">
                  <a:lumMod val="50000"/>
                </a:schemeClr>
              </a:solidFill>
            </c:spPr>
          </c:dPt>
          <c:dPt>
            <c:idx val="1"/>
            <c:bubble3D val="0"/>
            <c:spPr>
              <a:solidFill>
                <a:schemeClr val="accent3">
                  <a:lumMod val="10000"/>
                </a:schemeClr>
              </a:solidFill>
            </c:spPr>
          </c:dPt>
          <c:dPt>
            <c:idx val="2"/>
            <c:bubble3D val="0"/>
            <c:spPr>
              <a:solidFill>
                <a:schemeClr val="accent3">
                  <a:lumMod val="75000"/>
                </a:schemeClr>
              </a:solidFill>
            </c:spPr>
          </c:dPt>
          <c:dPt>
            <c:idx val="4"/>
            <c:bubble3D val="0"/>
            <c:spPr>
              <a:solidFill>
                <a:schemeClr val="accent3">
                  <a:lumMod val="50000"/>
                </a:schemeClr>
              </a:solidFill>
            </c:spPr>
          </c:dPt>
          <c:dLbls>
            <c:dLbl>
              <c:idx val="1"/>
              <c:layout>
                <c:manualLayout>
                  <c:x val="-0.11675902951853351"/>
                  <c:y val="2.3385826771653542E-2"/>
                </c:manualLayout>
              </c:layout>
              <c:showLegendKey val="0"/>
              <c:showVal val="1"/>
              <c:showCatName val="0"/>
              <c:showSerName val="0"/>
              <c:showPercent val="0"/>
              <c:showBubbleSize val="0"/>
            </c:dLbl>
            <c:txPr>
              <a:bodyPr/>
              <a:lstStyle/>
              <a:p>
                <a:pPr>
                  <a:defRPr>
                    <a:solidFill>
                      <a:schemeClr val="bg1"/>
                    </a:solidFill>
                  </a:defRPr>
                </a:pPr>
                <a:endParaRPr lang="en-US"/>
              </a:p>
            </c:txPr>
            <c:showLegendKey val="0"/>
            <c:showVal val="1"/>
            <c:showCatName val="0"/>
            <c:showSerName val="0"/>
            <c:showPercent val="0"/>
            <c:showBubbleSize val="0"/>
            <c:showLeaderLines val="1"/>
          </c:dLbls>
          <c:cat>
            <c:strRef>
              <c:f>Sheet1!$A$2:$A$6</c:f>
              <c:strCache>
                <c:ptCount val="5"/>
                <c:pt idx="0">
                  <c:v>Daimler AG</c:v>
                </c:pt>
                <c:pt idx="1">
                  <c:v>Tata Motors</c:v>
                </c:pt>
                <c:pt idx="2">
                  <c:v>FAW</c:v>
                </c:pt>
                <c:pt idx="3">
                  <c:v>Dongfeng Motor</c:v>
                </c:pt>
                <c:pt idx="4">
                  <c:v>Other</c:v>
                </c:pt>
              </c:strCache>
            </c:strRef>
          </c:cat>
          <c:val>
            <c:numRef>
              <c:f>Sheet1!$B$2:$B$6</c:f>
              <c:numCache>
                <c:formatCode>0%</c:formatCode>
                <c:ptCount val="5"/>
                <c:pt idx="0">
                  <c:v>0.158</c:v>
                </c:pt>
                <c:pt idx="1">
                  <c:v>4.9000000000000002E-2</c:v>
                </c:pt>
                <c:pt idx="2">
                  <c:v>6.9000000000000006E-2</c:v>
                </c:pt>
                <c:pt idx="3">
                  <c:v>6.7000000000000004E-2</c:v>
                </c:pt>
                <c:pt idx="4">
                  <c:v>0.65700000000000003</c:v>
                </c:pt>
              </c:numCache>
            </c:numRef>
          </c:val>
        </c:ser>
        <c:dLbls>
          <c:showLegendKey val="0"/>
          <c:showVal val="0"/>
          <c:showCatName val="0"/>
          <c:showSerName val="0"/>
          <c:showPercent val="0"/>
          <c:showBubbleSize val="0"/>
          <c:showLeaderLines val="1"/>
        </c:dLbls>
        <c:firstSliceAng val="0"/>
      </c:pieChart>
    </c:plotArea>
    <c:legend>
      <c:legendPos val="b"/>
      <c:layout>
        <c:manualLayout>
          <c:xMode val="edge"/>
          <c:yMode val="edge"/>
          <c:x val="0"/>
          <c:y val="0.69749242883101148"/>
          <c:w val="1"/>
          <c:h val="0.26404603270745008"/>
        </c:manualLayout>
      </c:layout>
      <c:overlay val="0"/>
    </c:legend>
    <c:plotVisOnly val="1"/>
    <c:dispBlanksAs val="zero"/>
    <c:showDLblsOverMax val="0"/>
  </c:chart>
  <c:spPr>
    <a:ln>
      <a:solidFill>
        <a:schemeClr val="accent2">
          <a:lumMod val="75000"/>
        </a:schemeClr>
      </a:solidFill>
    </a:ln>
  </c:spPr>
  <c:txPr>
    <a:bodyPr/>
    <a:lstStyle/>
    <a:p>
      <a:pPr>
        <a:defRPr sz="1000"/>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3477185544114676"/>
          <c:y val="7.3720977185544129E-2"/>
          <c:w val="0.89503991688538964"/>
          <c:h val="0.61094387240057901"/>
        </c:manualLayout>
      </c:layout>
      <c:pieChart>
        <c:varyColors val="1"/>
        <c:ser>
          <c:idx val="0"/>
          <c:order val="0"/>
          <c:tx>
            <c:strRef>
              <c:f>Sheet1!$B$1</c:f>
              <c:strCache>
                <c:ptCount val="1"/>
                <c:pt idx="0">
                  <c:v>2010</c:v>
                </c:pt>
              </c:strCache>
            </c:strRef>
          </c:tx>
          <c:dPt>
            <c:idx val="0"/>
            <c:bubble3D val="0"/>
            <c:spPr>
              <a:solidFill>
                <a:schemeClr val="accent2"/>
              </a:solidFill>
            </c:spPr>
          </c:dPt>
          <c:dPt>
            <c:idx val="1"/>
            <c:bubble3D val="0"/>
            <c:spPr>
              <a:solidFill>
                <a:schemeClr val="accent3">
                  <a:lumMod val="10000"/>
                </a:schemeClr>
              </a:solidFill>
            </c:spPr>
          </c:dPt>
          <c:dPt>
            <c:idx val="2"/>
            <c:bubble3D val="0"/>
            <c:spPr>
              <a:solidFill>
                <a:schemeClr val="accent3">
                  <a:lumMod val="75000"/>
                </a:schemeClr>
              </a:solidFill>
            </c:spPr>
          </c:dPt>
          <c:dLbls>
            <c:dLbl>
              <c:idx val="0"/>
              <c:spPr/>
              <c:txPr>
                <a:bodyPr/>
                <a:lstStyle/>
                <a:p>
                  <a:pPr>
                    <a:defRPr sz="1000">
                      <a:solidFill>
                        <a:schemeClr val="bg1"/>
                      </a:solidFill>
                    </a:defRPr>
                  </a:pPr>
                  <a:endParaRPr lang="en-US"/>
                </a:p>
              </c:txPr>
              <c:showLegendKey val="0"/>
              <c:showVal val="1"/>
              <c:showCatName val="0"/>
              <c:showSerName val="0"/>
              <c:showPercent val="0"/>
              <c:showBubbleSize val="0"/>
            </c:dLbl>
            <c:dLbl>
              <c:idx val="1"/>
              <c:spPr/>
              <c:txPr>
                <a:bodyPr/>
                <a:lstStyle/>
                <a:p>
                  <a:pPr>
                    <a:defRPr sz="1000">
                      <a:solidFill>
                        <a:schemeClr val="bg1"/>
                      </a:solidFill>
                    </a:defRPr>
                  </a:pPr>
                  <a:endParaRPr lang="en-US"/>
                </a:p>
              </c:txPr>
              <c:showLegendKey val="0"/>
              <c:showVal val="1"/>
              <c:showCatName val="0"/>
              <c:showSerName val="0"/>
              <c:showPercent val="0"/>
              <c:showBubbleSize val="0"/>
            </c:dLbl>
            <c:dLbl>
              <c:idx val="2"/>
              <c:layout>
                <c:manualLayout>
                  <c:x val="8.2332929537653948E-2"/>
                  <c:y val="0.10058298001211392"/>
                </c:manualLayout>
              </c:layout>
              <c:showLegendKey val="0"/>
              <c:showVal val="1"/>
              <c:showCatName val="0"/>
              <c:showSerName val="0"/>
              <c:showPercent val="0"/>
              <c:showBubbleSize val="0"/>
            </c:dLbl>
            <c:dLbl>
              <c:idx val="3"/>
              <c:layout>
                <c:manualLayout>
                  <c:x val="6.0055017161316414E-2"/>
                  <c:y val="7.6923076923076927E-2"/>
                </c:manualLayout>
              </c:layout>
              <c:spPr/>
              <c:txPr>
                <a:bodyPr/>
                <a:lstStyle/>
                <a:p>
                  <a:pPr>
                    <a:defRPr sz="1000">
                      <a:solidFill>
                        <a:schemeClr val="bg1"/>
                      </a:solidFill>
                    </a:defRPr>
                  </a:pPr>
                  <a:endParaRPr lang="en-US"/>
                </a:p>
              </c:txPr>
              <c:showLegendKey val="0"/>
              <c:showVal val="1"/>
              <c:showCatName val="0"/>
              <c:showSerName val="0"/>
              <c:showPercent val="0"/>
              <c:showBubbleSize val="0"/>
            </c:dLbl>
            <c:dLbl>
              <c:idx val="4"/>
              <c:spPr/>
              <c:txPr>
                <a:bodyPr/>
                <a:lstStyle/>
                <a:p>
                  <a:pPr>
                    <a:defRPr sz="1000">
                      <a:solidFill>
                        <a:schemeClr val="bg1"/>
                      </a:solidFill>
                    </a:defRPr>
                  </a:pPr>
                  <a:endParaRPr lang="en-US"/>
                </a:p>
              </c:txPr>
              <c:showLegendKey val="0"/>
              <c:showVal val="1"/>
              <c:showCatName val="0"/>
              <c:showSerName val="0"/>
              <c:showPercent val="0"/>
              <c:showBubbleSize val="0"/>
            </c:dLbl>
            <c:txPr>
              <a:bodyPr/>
              <a:lstStyle/>
              <a:p>
                <a:pPr>
                  <a:defRPr sz="1000">
                    <a:solidFill>
                      <a:srgbClr val="262626"/>
                    </a:solidFill>
                  </a:defRPr>
                </a:pPr>
                <a:endParaRPr lang="en-US"/>
              </a:p>
            </c:txPr>
            <c:showLegendKey val="0"/>
            <c:showVal val="1"/>
            <c:showCatName val="0"/>
            <c:showSerName val="0"/>
            <c:showPercent val="0"/>
            <c:showBubbleSize val="0"/>
            <c:showLeaderLines val="1"/>
          </c:dLbls>
          <c:cat>
            <c:strRef>
              <c:f>Sheet1!$A$2:$A$5</c:f>
              <c:strCache>
                <c:ptCount val="4"/>
                <c:pt idx="0">
                  <c:v>CV</c:v>
                </c:pt>
                <c:pt idx="1">
                  <c:v>HCV</c:v>
                </c:pt>
                <c:pt idx="2">
                  <c:v>BC</c:v>
                </c:pt>
                <c:pt idx="3">
                  <c:v>HBC</c:v>
                </c:pt>
              </c:strCache>
            </c:strRef>
          </c:cat>
          <c:val>
            <c:numRef>
              <c:f>Sheet1!$B$2:$B$5</c:f>
              <c:numCache>
                <c:formatCode>0%</c:formatCode>
                <c:ptCount val="4"/>
                <c:pt idx="0">
                  <c:v>0.56299999999999994</c:v>
                </c:pt>
                <c:pt idx="1">
                  <c:v>0.33700000000000002</c:v>
                </c:pt>
                <c:pt idx="2">
                  <c:v>0.06</c:v>
                </c:pt>
                <c:pt idx="3">
                  <c:v>0.04</c:v>
                </c:pt>
              </c:numCache>
            </c:numRef>
          </c:val>
        </c:ser>
        <c:dLbls>
          <c:showLegendKey val="0"/>
          <c:showVal val="0"/>
          <c:showCatName val="0"/>
          <c:showSerName val="0"/>
          <c:showPercent val="0"/>
          <c:showBubbleSize val="0"/>
          <c:showLeaderLines val="1"/>
        </c:dLbls>
        <c:firstSliceAng val="0"/>
      </c:pieChart>
    </c:plotArea>
    <c:legend>
      <c:legendPos val="b"/>
      <c:layout>
        <c:manualLayout>
          <c:xMode val="edge"/>
          <c:yMode val="edge"/>
          <c:x val="0"/>
          <c:y val="0.69749242883101148"/>
          <c:w val="1"/>
          <c:h val="0.21917423783565521"/>
        </c:manualLayout>
      </c:layout>
      <c:overlay val="0"/>
      <c:txPr>
        <a:bodyPr/>
        <a:lstStyle/>
        <a:p>
          <a:pPr>
            <a:defRPr sz="1000">
              <a:solidFill>
                <a:schemeClr val="bg2">
                  <a:lumMod val="50000"/>
                </a:schemeClr>
              </a:solidFill>
            </a:defRPr>
          </a:pPr>
          <a:endParaRPr lang="en-US"/>
        </a:p>
      </c:txPr>
    </c:legend>
    <c:plotVisOnly val="1"/>
    <c:dispBlanksAs val="zero"/>
    <c:showDLblsOverMax val="0"/>
  </c:chart>
  <c:spPr>
    <a:ln>
      <a:solidFill>
        <a:schemeClr val="accent2">
          <a:lumMod val="75000"/>
        </a:schemeClr>
      </a:solidFill>
    </a:ln>
  </c:spPr>
  <c:txPr>
    <a:bodyPr/>
    <a:lstStyle/>
    <a:p>
      <a:pPr>
        <a:defRPr sz="1800"/>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2250766802851727E-2"/>
          <c:y val="9.290434618954535E-2"/>
          <c:w val="0.81396509511543536"/>
          <c:h val="0.64018674799286546"/>
        </c:manualLayout>
      </c:layout>
      <c:barChart>
        <c:barDir val="col"/>
        <c:grouping val="clustered"/>
        <c:varyColors val="0"/>
        <c:ser>
          <c:idx val="0"/>
          <c:order val="0"/>
          <c:tx>
            <c:strRef>
              <c:f>Sheet1!$B$1</c:f>
              <c:strCache>
                <c:ptCount val="1"/>
                <c:pt idx="0">
                  <c:v>Revenue</c:v>
                </c:pt>
              </c:strCache>
            </c:strRef>
          </c:tx>
          <c:invertIfNegative val="0"/>
          <c:dLbls>
            <c:showLegendKey val="0"/>
            <c:showVal val="1"/>
            <c:showCatName val="0"/>
            <c:showSerName val="0"/>
            <c:showPercent val="0"/>
            <c:showBubbleSize val="0"/>
            <c:showLeaderLines val="0"/>
          </c:dLbls>
          <c:cat>
            <c:numRef>
              <c:f>Sheet1!$A$2:$A$6</c:f>
              <c:numCache>
                <c:formatCode>General</c:formatCode>
                <c:ptCount val="5"/>
                <c:pt idx="0">
                  <c:v>2006</c:v>
                </c:pt>
                <c:pt idx="1">
                  <c:v>2007</c:v>
                </c:pt>
                <c:pt idx="2">
                  <c:v>2008</c:v>
                </c:pt>
                <c:pt idx="3">
                  <c:v>2009</c:v>
                </c:pt>
                <c:pt idx="4">
                  <c:v>2010</c:v>
                </c:pt>
              </c:numCache>
            </c:numRef>
          </c:cat>
          <c:val>
            <c:numRef>
              <c:f>Sheet1!$B$2:$B$6</c:f>
              <c:numCache>
                <c:formatCode>General</c:formatCode>
                <c:ptCount val="5"/>
                <c:pt idx="0">
                  <c:v>184.8</c:v>
                </c:pt>
                <c:pt idx="1">
                  <c:v>192.6</c:v>
                </c:pt>
                <c:pt idx="2">
                  <c:v>187.9</c:v>
                </c:pt>
                <c:pt idx="3">
                  <c:v>145</c:v>
                </c:pt>
                <c:pt idx="4">
                  <c:v>180.6</c:v>
                </c:pt>
              </c:numCache>
            </c:numRef>
          </c:val>
        </c:ser>
        <c:dLbls>
          <c:showLegendKey val="0"/>
          <c:showVal val="0"/>
          <c:showCatName val="0"/>
          <c:showSerName val="0"/>
          <c:showPercent val="0"/>
          <c:showBubbleSize val="0"/>
        </c:dLbls>
        <c:gapWidth val="75"/>
        <c:overlap val="-25"/>
        <c:axId val="35689216"/>
        <c:axId val="35691136"/>
      </c:barChart>
      <c:lineChart>
        <c:grouping val="standard"/>
        <c:varyColors val="0"/>
        <c:ser>
          <c:idx val="1"/>
          <c:order val="1"/>
          <c:tx>
            <c:strRef>
              <c:f>Sheet1!$C$1</c:f>
              <c:strCache>
                <c:ptCount val="1"/>
                <c:pt idx="0">
                  <c:v>% Growth</c:v>
                </c:pt>
              </c:strCache>
            </c:strRef>
          </c:tx>
          <c:spPr>
            <a:ln w="25400">
              <a:solidFill>
                <a:schemeClr val="tx2"/>
              </a:solidFill>
            </a:ln>
          </c:spPr>
          <c:marker>
            <c:symbol val="diamond"/>
            <c:size val="5"/>
            <c:spPr>
              <a:solidFill>
                <a:schemeClr val="accent5">
                  <a:lumMod val="60000"/>
                  <a:lumOff val="40000"/>
                </a:schemeClr>
              </a:solidFill>
              <a:ln>
                <a:solidFill>
                  <a:schemeClr val="tx2"/>
                </a:solidFill>
              </a:ln>
            </c:spPr>
          </c:marker>
          <c:cat>
            <c:numRef>
              <c:f>Sheet1!$A$2:$A$6</c:f>
              <c:numCache>
                <c:formatCode>General</c:formatCode>
                <c:ptCount val="5"/>
                <c:pt idx="0">
                  <c:v>2006</c:v>
                </c:pt>
                <c:pt idx="1">
                  <c:v>2007</c:v>
                </c:pt>
                <c:pt idx="2">
                  <c:v>2008</c:v>
                </c:pt>
                <c:pt idx="3">
                  <c:v>2009</c:v>
                </c:pt>
                <c:pt idx="4">
                  <c:v>2010</c:v>
                </c:pt>
              </c:numCache>
            </c:numRef>
          </c:cat>
          <c:val>
            <c:numRef>
              <c:f>Sheet1!$C$2:$C$6</c:f>
              <c:numCache>
                <c:formatCode>0.00%</c:formatCode>
                <c:ptCount val="5"/>
                <c:pt idx="0" formatCode="General">
                  <c:v>0</c:v>
                </c:pt>
                <c:pt idx="1">
                  <c:v>4.2000000000000003E-2</c:v>
                </c:pt>
                <c:pt idx="2">
                  <c:v>-2.4E-2</c:v>
                </c:pt>
                <c:pt idx="3">
                  <c:v>-0.22800000000000001</c:v>
                </c:pt>
                <c:pt idx="4">
                  <c:v>0.246</c:v>
                </c:pt>
              </c:numCache>
            </c:numRef>
          </c:val>
          <c:smooth val="0"/>
        </c:ser>
        <c:dLbls>
          <c:showLegendKey val="0"/>
          <c:showVal val="0"/>
          <c:showCatName val="0"/>
          <c:showSerName val="0"/>
          <c:showPercent val="0"/>
          <c:showBubbleSize val="0"/>
        </c:dLbls>
        <c:marker val="1"/>
        <c:smooth val="0"/>
        <c:axId val="35702656"/>
        <c:axId val="35701120"/>
      </c:lineChart>
      <c:catAx>
        <c:axId val="35689216"/>
        <c:scaling>
          <c:orientation val="minMax"/>
        </c:scaling>
        <c:delete val="0"/>
        <c:axPos val="b"/>
        <c:numFmt formatCode="General" sourceLinked="1"/>
        <c:majorTickMark val="none"/>
        <c:minorTickMark val="none"/>
        <c:tickLblPos val="nextTo"/>
        <c:crossAx val="35691136"/>
        <c:crosses val="autoZero"/>
        <c:auto val="1"/>
        <c:lblAlgn val="ctr"/>
        <c:lblOffset val="100"/>
        <c:noMultiLvlLbl val="0"/>
      </c:catAx>
      <c:valAx>
        <c:axId val="35691136"/>
        <c:scaling>
          <c:orientation val="minMax"/>
        </c:scaling>
        <c:delete val="0"/>
        <c:axPos val="l"/>
        <c:numFmt formatCode="General" sourceLinked="1"/>
        <c:majorTickMark val="none"/>
        <c:minorTickMark val="none"/>
        <c:tickLblPos val="nextTo"/>
        <c:spPr>
          <a:ln w="9525">
            <a:noFill/>
          </a:ln>
        </c:spPr>
        <c:crossAx val="35689216"/>
        <c:crosses val="autoZero"/>
        <c:crossBetween val="between"/>
      </c:valAx>
      <c:valAx>
        <c:axId val="35701120"/>
        <c:scaling>
          <c:orientation val="minMax"/>
        </c:scaling>
        <c:delete val="0"/>
        <c:axPos val="r"/>
        <c:numFmt formatCode="General" sourceLinked="1"/>
        <c:majorTickMark val="out"/>
        <c:minorTickMark val="none"/>
        <c:tickLblPos val="nextTo"/>
        <c:crossAx val="35702656"/>
        <c:crosses val="max"/>
        <c:crossBetween val="between"/>
      </c:valAx>
      <c:catAx>
        <c:axId val="35702656"/>
        <c:scaling>
          <c:orientation val="minMax"/>
        </c:scaling>
        <c:delete val="1"/>
        <c:axPos val="b"/>
        <c:numFmt formatCode="General" sourceLinked="1"/>
        <c:majorTickMark val="out"/>
        <c:minorTickMark val="none"/>
        <c:tickLblPos val="nextTo"/>
        <c:crossAx val="35701120"/>
        <c:crosses val="autoZero"/>
        <c:auto val="1"/>
        <c:lblAlgn val="ctr"/>
        <c:lblOffset val="100"/>
        <c:noMultiLvlLbl val="0"/>
      </c:catAx>
      <c:spPr>
        <a:ln>
          <a:solidFill>
            <a:schemeClr val="tx2"/>
          </a:solidFill>
        </a:ln>
      </c:spPr>
    </c:plotArea>
    <c:legend>
      <c:legendPos val="b"/>
      <c:overlay val="0"/>
    </c:legend>
    <c:plotVisOnly val="1"/>
    <c:dispBlanksAs val="gap"/>
    <c:showDLblsOverMax val="0"/>
  </c:chart>
  <c:spPr>
    <a:ln>
      <a:solidFill>
        <a:schemeClr val="tx2"/>
      </a:solidFill>
    </a:ln>
  </c:spPr>
  <c:txPr>
    <a:bodyPr/>
    <a:lstStyle/>
    <a:p>
      <a:pPr>
        <a:defRPr sz="1000">
          <a:latin typeface="Calibri" pitchFamily="34" charset="0"/>
          <a:cs typeface="Calibri" pitchFamily="34" charset="0"/>
        </a:defRPr>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0104435695538062"/>
          <c:y val="5.8336868901145533E-2"/>
          <c:w val="0.83895564304462056"/>
          <c:h val="0.8164597663518619"/>
        </c:manualLayout>
      </c:layout>
      <c:barChart>
        <c:barDir val="col"/>
        <c:grouping val="clustered"/>
        <c:varyColors val="0"/>
        <c:ser>
          <c:idx val="0"/>
          <c:order val="0"/>
          <c:tx>
            <c:strRef>
              <c:f>Sheet1!$B$1</c:f>
              <c:strCache>
                <c:ptCount val="1"/>
                <c:pt idx="0">
                  <c:v>Global</c:v>
                </c:pt>
              </c:strCache>
            </c:strRef>
          </c:tx>
          <c:spPr>
            <a:solidFill>
              <a:schemeClr val="tx2">
                <a:lumMod val="50000"/>
              </a:schemeClr>
            </a:solidFill>
          </c:spPr>
          <c:invertIfNegative val="0"/>
          <c:dLbls>
            <c:dLbl>
              <c:idx val="0"/>
              <c:layout>
                <c:manualLayout>
                  <c:x val="-6.6666666666666714E-3"/>
                  <c:y val="1.1111111111111125E-2"/>
                </c:manualLayout>
              </c:layout>
              <c:showLegendKey val="0"/>
              <c:showVal val="1"/>
              <c:showCatName val="0"/>
              <c:showSerName val="0"/>
              <c:showPercent val="0"/>
              <c:showBubbleSize val="0"/>
            </c:dLbl>
            <c:numFmt formatCode="#,##0.0" sourceLinked="0"/>
            <c:showLegendKey val="0"/>
            <c:showVal val="1"/>
            <c:showCatName val="0"/>
            <c:showSerName val="0"/>
            <c:showPercent val="0"/>
            <c:showBubbleSize val="0"/>
            <c:showLeaderLines val="0"/>
          </c:dLbls>
          <c:cat>
            <c:strRef>
              <c:f>Sheet1!$A$2:$A$8</c:f>
              <c:strCache>
                <c:ptCount val="7"/>
                <c:pt idx="0">
                  <c:v>2008</c:v>
                </c:pt>
                <c:pt idx="1">
                  <c:v>2009</c:v>
                </c:pt>
                <c:pt idx="2">
                  <c:v>2010</c:v>
                </c:pt>
                <c:pt idx="3">
                  <c:v>2011E</c:v>
                </c:pt>
                <c:pt idx="4">
                  <c:v>2012E</c:v>
                </c:pt>
                <c:pt idx="5">
                  <c:v>2013E</c:v>
                </c:pt>
                <c:pt idx="6">
                  <c:v>2014E</c:v>
                </c:pt>
              </c:strCache>
            </c:strRef>
          </c:cat>
          <c:val>
            <c:numRef>
              <c:f>Sheet1!$B$2:$B$8</c:f>
              <c:numCache>
                <c:formatCode>#,##0.0</c:formatCode>
                <c:ptCount val="7"/>
                <c:pt idx="0">
                  <c:v>51.849597427999996</c:v>
                </c:pt>
                <c:pt idx="1">
                  <c:v>44.685163444000011</c:v>
                </c:pt>
                <c:pt idx="2">
                  <c:v>46.106154501000006</c:v>
                </c:pt>
                <c:pt idx="3">
                  <c:v>47.890996697000006</c:v>
                </c:pt>
                <c:pt idx="4">
                  <c:v>49.838204385000004</c:v>
                </c:pt>
                <c:pt idx="5">
                  <c:v>51.834481817999944</c:v>
                </c:pt>
                <c:pt idx="6" formatCode="#,##0">
                  <c:v>53.601020541000004</c:v>
                </c:pt>
              </c:numCache>
            </c:numRef>
          </c:val>
        </c:ser>
        <c:dLbls>
          <c:showLegendKey val="0"/>
          <c:showVal val="0"/>
          <c:showCatName val="0"/>
          <c:showSerName val="0"/>
          <c:showPercent val="0"/>
          <c:showBubbleSize val="0"/>
        </c:dLbls>
        <c:gapWidth val="50"/>
        <c:axId val="43755008"/>
        <c:axId val="43756544"/>
      </c:barChart>
      <c:catAx>
        <c:axId val="43755008"/>
        <c:scaling>
          <c:orientation val="minMax"/>
        </c:scaling>
        <c:delete val="0"/>
        <c:axPos val="b"/>
        <c:numFmt formatCode="0" sourceLinked="1"/>
        <c:majorTickMark val="out"/>
        <c:minorTickMark val="none"/>
        <c:tickLblPos val="nextTo"/>
        <c:crossAx val="43756544"/>
        <c:crosses val="autoZero"/>
        <c:auto val="1"/>
        <c:lblAlgn val="ctr"/>
        <c:lblOffset val="100"/>
        <c:noMultiLvlLbl val="0"/>
      </c:catAx>
      <c:valAx>
        <c:axId val="43756544"/>
        <c:scaling>
          <c:orientation val="minMax"/>
          <c:max val="60"/>
          <c:min val="30"/>
        </c:scaling>
        <c:delete val="0"/>
        <c:axPos val="l"/>
        <c:numFmt formatCode="#,##0" sourceLinked="0"/>
        <c:majorTickMark val="out"/>
        <c:minorTickMark val="none"/>
        <c:tickLblPos val="nextTo"/>
        <c:crossAx val="43755008"/>
        <c:crosses val="autoZero"/>
        <c:crossBetween val="between"/>
        <c:majorUnit val="5"/>
      </c:valAx>
    </c:plotArea>
    <c:plotVisOnly val="1"/>
    <c:dispBlanksAs val="gap"/>
    <c:showDLblsOverMax val="0"/>
  </c:chart>
  <c:spPr>
    <a:ln>
      <a:solidFill>
        <a:schemeClr val="accent2">
          <a:lumMod val="75000"/>
        </a:schemeClr>
      </a:solidFill>
    </a:ln>
  </c:spPr>
  <c:txPr>
    <a:bodyPr/>
    <a:lstStyle/>
    <a:p>
      <a:pPr>
        <a:defRPr sz="1000"/>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7948083989501388"/>
          <c:y val="4.1669695134262066E-2"/>
          <c:w val="0.44434750656167976"/>
          <c:h val="0.74057917760280056"/>
        </c:manualLayout>
      </c:layout>
      <c:pieChart>
        <c:varyColors val="1"/>
        <c:ser>
          <c:idx val="0"/>
          <c:order val="0"/>
          <c:tx>
            <c:strRef>
              <c:f>Sheet1!$B$1</c:f>
              <c:strCache>
                <c:ptCount val="1"/>
                <c:pt idx="0">
                  <c:v>2010</c:v>
                </c:pt>
              </c:strCache>
            </c:strRef>
          </c:tx>
          <c:dPt>
            <c:idx val="0"/>
            <c:bubble3D val="0"/>
            <c:spPr>
              <a:solidFill>
                <a:srgbClr val="002060"/>
              </a:solidFill>
            </c:spPr>
          </c:dPt>
          <c:dPt>
            <c:idx val="1"/>
            <c:bubble3D val="0"/>
            <c:spPr>
              <a:solidFill>
                <a:srgbClr val="0070C0"/>
              </a:solidFill>
            </c:spPr>
          </c:dPt>
          <c:dPt>
            <c:idx val="2"/>
            <c:bubble3D val="0"/>
            <c:spPr>
              <a:solidFill>
                <a:schemeClr val="accent3">
                  <a:lumMod val="75000"/>
                </a:schemeClr>
              </a:solidFill>
            </c:spPr>
          </c:dPt>
          <c:dPt>
            <c:idx val="3"/>
            <c:bubble3D val="0"/>
            <c:spPr>
              <a:solidFill>
                <a:schemeClr val="accent4">
                  <a:lumMod val="60000"/>
                  <a:lumOff val="40000"/>
                </a:schemeClr>
              </a:solidFill>
            </c:spPr>
          </c:dPt>
          <c:dPt>
            <c:idx val="4"/>
            <c:bubble3D val="0"/>
            <c:spPr>
              <a:solidFill>
                <a:schemeClr val="accent4"/>
              </a:solidFill>
            </c:spPr>
          </c:dPt>
          <c:dLbls>
            <c:dLbl>
              <c:idx val="1"/>
              <c:layout>
                <c:manualLayout>
                  <c:x val="-0.13801416536500222"/>
                  <c:y val="0.10392563429571304"/>
                </c:manualLayout>
              </c:layout>
              <c:showLegendKey val="0"/>
              <c:showVal val="1"/>
              <c:showCatName val="0"/>
              <c:showSerName val="0"/>
              <c:showPercent val="1"/>
              <c:showBubbleSize val="0"/>
            </c:dLbl>
            <c:txPr>
              <a:bodyPr/>
              <a:lstStyle/>
              <a:p>
                <a:pPr>
                  <a:defRPr>
                    <a:solidFill>
                      <a:schemeClr val="bg1"/>
                    </a:solidFill>
                  </a:defRPr>
                </a:pPr>
                <a:endParaRPr lang="en-US"/>
              </a:p>
            </c:txPr>
            <c:showLegendKey val="0"/>
            <c:showVal val="1"/>
            <c:showCatName val="0"/>
            <c:showSerName val="0"/>
            <c:showPercent val="1"/>
            <c:showBubbleSize val="0"/>
            <c:showLeaderLines val="1"/>
          </c:dLbls>
          <c:cat>
            <c:strRef>
              <c:f>Sheet1!$A$2:$A$6</c:f>
              <c:strCache>
                <c:ptCount val="5"/>
                <c:pt idx="0">
                  <c:v>Hardware</c:v>
                </c:pt>
                <c:pt idx="1">
                  <c:v>Software</c:v>
                </c:pt>
                <c:pt idx="2">
                  <c:v>IT Services</c:v>
                </c:pt>
                <c:pt idx="3">
                  <c:v>Telecommunications</c:v>
                </c:pt>
                <c:pt idx="4">
                  <c:v>Internal Services</c:v>
                </c:pt>
              </c:strCache>
            </c:strRef>
          </c:cat>
          <c:val>
            <c:numRef>
              <c:f>Sheet1!$B$2:$B$6</c:f>
              <c:numCache>
                <c:formatCode>_("$"* #,##0.00_);_("$"* \(#,##0.00\);_("$"* "-"??_);_(@_)</c:formatCode>
                <c:ptCount val="5"/>
                <c:pt idx="0">
                  <c:v>4.8714932579999966</c:v>
                </c:pt>
                <c:pt idx="1">
                  <c:v>4.9495343689999913</c:v>
                </c:pt>
                <c:pt idx="2">
                  <c:v>14.664477452999989</c:v>
                </c:pt>
                <c:pt idx="3">
                  <c:v>11.222154193999994</c:v>
                </c:pt>
                <c:pt idx="4">
                  <c:v>10.398495227000016</c:v>
                </c:pt>
              </c:numCache>
            </c:numRef>
          </c:val>
        </c:ser>
        <c:dLbls>
          <c:showLegendKey val="0"/>
          <c:showVal val="0"/>
          <c:showCatName val="0"/>
          <c:showSerName val="0"/>
          <c:showPercent val="0"/>
          <c:showBubbleSize val="0"/>
          <c:showLeaderLines val="1"/>
        </c:dLbls>
        <c:firstSliceAng val="0"/>
      </c:pieChart>
    </c:plotArea>
    <c:legend>
      <c:legendPos val="b"/>
      <c:layout>
        <c:manualLayout>
          <c:xMode val="edge"/>
          <c:yMode val="edge"/>
          <c:x val="0"/>
          <c:y val="0.79959973753280877"/>
          <c:w val="1"/>
          <c:h val="0.16193875765529314"/>
        </c:manualLayout>
      </c:layout>
      <c:overlay val="0"/>
    </c:legend>
    <c:plotVisOnly val="1"/>
    <c:dispBlanksAs val="zero"/>
    <c:showDLblsOverMax val="0"/>
  </c:chart>
  <c:spPr>
    <a:ln>
      <a:solidFill>
        <a:schemeClr val="accent2">
          <a:lumMod val="75000"/>
        </a:schemeClr>
      </a:solidFill>
    </a:ln>
  </c:spPr>
  <c:txPr>
    <a:bodyPr/>
    <a:lstStyle/>
    <a:p>
      <a:pPr>
        <a:defRPr sz="1000"/>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4"/>
    </mc:Choice>
    <mc:Fallback>
      <c:style val="14"/>
    </mc:Fallback>
  </mc:AlternateContent>
  <c:chart>
    <c:autoTitleDeleted val="1"/>
    <c:plotArea>
      <c:layout>
        <c:manualLayout>
          <c:layoutTarget val="inner"/>
          <c:xMode val="edge"/>
          <c:yMode val="edge"/>
          <c:x val="8.179419208261883E-2"/>
          <c:y val="0.1097455558387173"/>
          <c:w val="0.88465860012808939"/>
          <c:h val="0.81949419222823694"/>
        </c:manualLayout>
      </c:layout>
      <c:barChart>
        <c:barDir val="col"/>
        <c:grouping val="clustered"/>
        <c:varyColors val="0"/>
        <c:ser>
          <c:idx val="0"/>
          <c:order val="0"/>
          <c:tx>
            <c:strRef>
              <c:f>Sheet1!$B$1</c:f>
              <c:strCache>
                <c:ptCount val="1"/>
                <c:pt idx="0">
                  <c:v>Capital expenditure</c:v>
                </c:pt>
              </c:strCache>
            </c:strRef>
          </c:tx>
          <c:spPr>
            <a:solidFill>
              <a:schemeClr val="tx2">
                <a:lumMod val="50000"/>
              </a:schemeClr>
            </a:solidFill>
          </c:spPr>
          <c:invertIfNegative val="0"/>
          <c:dLbls>
            <c:txPr>
              <a:bodyPr/>
              <a:lstStyle/>
              <a:p>
                <a:pPr>
                  <a:defRPr sz="1000"/>
                </a:pPr>
                <a:endParaRPr lang="en-US"/>
              </a:p>
            </c:txPr>
            <c:showLegendKey val="0"/>
            <c:showVal val="1"/>
            <c:showCatName val="0"/>
            <c:showSerName val="0"/>
            <c:showPercent val="0"/>
            <c:showBubbleSize val="0"/>
            <c:showLeaderLines val="0"/>
          </c:dLbls>
          <c:cat>
            <c:numRef>
              <c:f>Sheet1!$A$2:$A$6</c:f>
              <c:numCache>
                <c:formatCode>General</c:formatCode>
                <c:ptCount val="5"/>
                <c:pt idx="0">
                  <c:v>2007</c:v>
                </c:pt>
                <c:pt idx="1">
                  <c:v>2008</c:v>
                </c:pt>
                <c:pt idx="2">
                  <c:v>2009</c:v>
                </c:pt>
                <c:pt idx="3">
                  <c:v>2010</c:v>
                </c:pt>
                <c:pt idx="4">
                  <c:v>2011</c:v>
                </c:pt>
              </c:numCache>
            </c:numRef>
          </c:cat>
          <c:val>
            <c:numRef>
              <c:f>Sheet1!$B$2:$B$6</c:f>
              <c:numCache>
                <c:formatCode>General</c:formatCode>
                <c:ptCount val="5"/>
                <c:pt idx="0">
                  <c:v>-3.75</c:v>
                </c:pt>
                <c:pt idx="1">
                  <c:v>-4.6399999999999997</c:v>
                </c:pt>
                <c:pt idx="2">
                  <c:v>-3.75</c:v>
                </c:pt>
                <c:pt idx="3">
                  <c:v>-3.82</c:v>
                </c:pt>
                <c:pt idx="4">
                  <c:v>-5.13</c:v>
                </c:pt>
              </c:numCache>
            </c:numRef>
          </c:val>
        </c:ser>
        <c:dLbls>
          <c:showLegendKey val="0"/>
          <c:showVal val="0"/>
          <c:showCatName val="0"/>
          <c:showSerName val="0"/>
          <c:showPercent val="0"/>
          <c:showBubbleSize val="0"/>
        </c:dLbls>
        <c:gapWidth val="150"/>
        <c:axId val="232868480"/>
        <c:axId val="232890752"/>
      </c:barChart>
      <c:catAx>
        <c:axId val="232868480"/>
        <c:scaling>
          <c:orientation val="minMax"/>
        </c:scaling>
        <c:delete val="0"/>
        <c:axPos val="b"/>
        <c:numFmt formatCode="General" sourceLinked="1"/>
        <c:majorTickMark val="none"/>
        <c:minorTickMark val="none"/>
        <c:tickLblPos val="nextTo"/>
        <c:txPr>
          <a:bodyPr/>
          <a:lstStyle/>
          <a:p>
            <a:pPr>
              <a:defRPr sz="1100">
                <a:solidFill>
                  <a:schemeClr val="bg1"/>
                </a:solidFill>
              </a:defRPr>
            </a:pPr>
            <a:endParaRPr lang="en-US"/>
          </a:p>
        </c:txPr>
        <c:crossAx val="232890752"/>
        <c:crosses val="autoZero"/>
        <c:auto val="1"/>
        <c:lblAlgn val="ctr"/>
        <c:lblOffset val="100"/>
        <c:noMultiLvlLbl val="0"/>
      </c:catAx>
      <c:valAx>
        <c:axId val="232890752"/>
        <c:scaling>
          <c:orientation val="minMax"/>
        </c:scaling>
        <c:delete val="1"/>
        <c:axPos val="l"/>
        <c:title>
          <c:tx>
            <c:rich>
              <a:bodyPr rot="-5400000" vert="horz"/>
              <a:lstStyle/>
              <a:p>
                <a:pPr>
                  <a:defRPr sz="1000" b="0"/>
                </a:pPr>
                <a:r>
                  <a:rPr lang="en-US" sz="1000" b="0" dirty="0"/>
                  <a:t>$ </a:t>
                </a:r>
                <a:r>
                  <a:rPr lang="en-US" sz="1050" b="0" dirty="0"/>
                  <a:t>Billions</a:t>
                </a:r>
                <a:endParaRPr lang="en-IN" sz="1000" b="0" dirty="0"/>
              </a:p>
            </c:rich>
          </c:tx>
          <c:layout>
            <c:manualLayout>
              <c:xMode val="edge"/>
              <c:yMode val="edge"/>
              <c:x val="3.0497461626628943E-3"/>
              <c:y val="0.33355432384963202"/>
            </c:manualLayout>
          </c:layout>
          <c:overlay val="0"/>
        </c:title>
        <c:numFmt formatCode="General" sourceLinked="1"/>
        <c:majorTickMark val="out"/>
        <c:minorTickMark val="none"/>
        <c:tickLblPos val="none"/>
        <c:crossAx val="232868480"/>
        <c:crosses val="autoZero"/>
        <c:crossBetween val="between"/>
      </c:valAx>
    </c:plotArea>
    <c:plotVisOnly val="1"/>
    <c:dispBlanksAs val="gap"/>
    <c:showDLblsOverMax val="0"/>
  </c:chart>
  <c:txPr>
    <a:bodyPr/>
    <a:lstStyle/>
    <a:p>
      <a:pPr>
        <a:defRPr sz="1200" b="1">
          <a:latin typeface="Calibri" pitchFamily="34" charset="0"/>
          <a:cs typeface="Calibri" pitchFamily="34" charset="0"/>
        </a:defRPr>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5"/>
    </mc:Choice>
    <mc:Fallback>
      <c:style val="15"/>
    </mc:Fallback>
  </mc:AlternateContent>
  <c:chart>
    <c:autoTitleDeleted val="1"/>
    <c:plotArea>
      <c:layout>
        <c:manualLayout>
          <c:layoutTarget val="inner"/>
          <c:xMode val="edge"/>
          <c:yMode val="edge"/>
          <c:x val="6.3307831337912679E-2"/>
          <c:y val="9.1873083229183555E-2"/>
          <c:w val="0.88647130385833017"/>
          <c:h val="0.74106173624382499"/>
        </c:manualLayout>
      </c:layout>
      <c:barChart>
        <c:barDir val="col"/>
        <c:grouping val="clustered"/>
        <c:varyColors val="0"/>
        <c:ser>
          <c:idx val="0"/>
          <c:order val="0"/>
          <c:tx>
            <c:strRef>
              <c:f>Sheet1!$B$1</c:f>
              <c:strCache>
                <c:ptCount val="1"/>
                <c:pt idx="0">
                  <c:v>Equity</c:v>
                </c:pt>
              </c:strCache>
            </c:strRef>
          </c:tx>
          <c:spPr>
            <a:solidFill>
              <a:schemeClr val="tx2">
                <a:lumMod val="50000"/>
              </a:schemeClr>
            </a:solidFill>
          </c:spPr>
          <c:invertIfNegative val="0"/>
          <c:dLbls>
            <c:showLegendKey val="0"/>
            <c:showVal val="1"/>
            <c:showCatName val="0"/>
            <c:showSerName val="0"/>
            <c:showPercent val="0"/>
            <c:showBubbleSize val="0"/>
            <c:showLeaderLines val="0"/>
          </c:dLbls>
          <c:cat>
            <c:numRef>
              <c:f>Sheet1!$A$2:$A$6</c:f>
              <c:numCache>
                <c:formatCode>General</c:formatCode>
                <c:ptCount val="5"/>
                <c:pt idx="0">
                  <c:v>2007</c:v>
                </c:pt>
                <c:pt idx="1">
                  <c:v>2008</c:v>
                </c:pt>
                <c:pt idx="2">
                  <c:v>2009</c:v>
                </c:pt>
                <c:pt idx="3">
                  <c:v>2010</c:v>
                </c:pt>
                <c:pt idx="4">
                  <c:v>2011</c:v>
                </c:pt>
              </c:numCache>
            </c:numRef>
          </c:cat>
          <c:val>
            <c:numRef>
              <c:f>Sheet1!$B$2:$B$6</c:f>
              <c:numCache>
                <c:formatCode>General</c:formatCode>
                <c:ptCount val="5"/>
                <c:pt idx="0">
                  <c:v>20.82</c:v>
                </c:pt>
                <c:pt idx="1">
                  <c:v>18.239999999999998</c:v>
                </c:pt>
                <c:pt idx="2">
                  <c:v>17.66</c:v>
                </c:pt>
                <c:pt idx="3">
                  <c:v>18.55</c:v>
                </c:pt>
                <c:pt idx="4">
                  <c:v>17.96</c:v>
                </c:pt>
              </c:numCache>
            </c:numRef>
          </c:val>
        </c:ser>
        <c:dLbls>
          <c:showLegendKey val="0"/>
          <c:showVal val="0"/>
          <c:showCatName val="0"/>
          <c:showSerName val="0"/>
          <c:showPercent val="0"/>
          <c:showBubbleSize val="0"/>
        </c:dLbls>
        <c:gapWidth val="150"/>
        <c:axId val="90546560"/>
        <c:axId val="90548096"/>
      </c:barChart>
      <c:catAx>
        <c:axId val="90546560"/>
        <c:scaling>
          <c:orientation val="minMax"/>
        </c:scaling>
        <c:delete val="0"/>
        <c:axPos val="b"/>
        <c:numFmt formatCode="General" sourceLinked="1"/>
        <c:majorTickMark val="out"/>
        <c:minorTickMark val="none"/>
        <c:tickLblPos val="nextTo"/>
        <c:txPr>
          <a:bodyPr rot="0" vert="horz"/>
          <a:lstStyle/>
          <a:p>
            <a:pPr>
              <a:defRPr/>
            </a:pPr>
            <a:endParaRPr lang="en-US"/>
          </a:p>
        </c:txPr>
        <c:crossAx val="90548096"/>
        <c:crosses val="autoZero"/>
        <c:auto val="1"/>
        <c:lblAlgn val="ctr"/>
        <c:lblOffset val="100"/>
        <c:noMultiLvlLbl val="0"/>
      </c:catAx>
      <c:valAx>
        <c:axId val="90548096"/>
        <c:scaling>
          <c:orientation val="minMax"/>
        </c:scaling>
        <c:delete val="1"/>
        <c:axPos val="l"/>
        <c:title>
          <c:tx>
            <c:rich>
              <a:bodyPr rot="-5400000" vert="horz"/>
              <a:lstStyle/>
              <a:p>
                <a:pPr>
                  <a:defRPr/>
                </a:pPr>
                <a:r>
                  <a:rPr lang="en-US" dirty="0"/>
                  <a:t>$ Billions</a:t>
                </a:r>
                <a:endParaRPr lang="en-IN" dirty="0"/>
              </a:p>
            </c:rich>
          </c:tx>
          <c:overlay val="0"/>
        </c:title>
        <c:numFmt formatCode="General" sourceLinked="1"/>
        <c:majorTickMark val="out"/>
        <c:minorTickMark val="none"/>
        <c:tickLblPos val="none"/>
        <c:crossAx val="90546560"/>
        <c:crosses val="autoZero"/>
        <c:crossBetween val="between"/>
      </c:valAx>
    </c:plotArea>
    <c:plotVisOnly val="1"/>
    <c:dispBlanksAs val="gap"/>
    <c:showDLblsOverMax val="0"/>
  </c:chart>
  <c:txPr>
    <a:bodyPr/>
    <a:lstStyle/>
    <a:p>
      <a:pPr>
        <a:defRPr sz="1000" b="1">
          <a:latin typeface="Calibri" pitchFamily="34" charset="0"/>
          <a:cs typeface="Calibri" pitchFamily="34"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75"/>
      <c:rotY val="0"/>
      <c:rAngAx val="0"/>
      <c:perspective val="30"/>
    </c:view3D>
    <c:floor>
      <c:thickness val="0"/>
    </c:floor>
    <c:sideWall>
      <c:thickness val="0"/>
    </c:sideWall>
    <c:backWall>
      <c:thickness val="0"/>
    </c:backWall>
    <c:plotArea>
      <c:layout>
        <c:manualLayout>
          <c:layoutTarget val="inner"/>
          <c:xMode val="edge"/>
          <c:yMode val="edge"/>
          <c:x val="9.9134584560517713E-2"/>
          <c:y val="4.1669695134262066E-2"/>
          <c:w val="0.89503991688538964"/>
          <c:h val="0.61094387240057835"/>
        </c:manualLayout>
      </c:layout>
      <c:pie3DChart>
        <c:varyColors val="1"/>
        <c:ser>
          <c:idx val="0"/>
          <c:order val="0"/>
          <c:tx>
            <c:strRef>
              <c:f>Sheet1!$B$1</c:f>
              <c:strCache>
                <c:ptCount val="1"/>
                <c:pt idx="0">
                  <c:v>2014</c:v>
                </c:pt>
              </c:strCache>
            </c:strRef>
          </c:tx>
          <c:explosion val="25"/>
          <c:dPt>
            <c:idx val="0"/>
            <c:bubble3D val="0"/>
            <c:spPr>
              <a:solidFill>
                <a:schemeClr val="bg1">
                  <a:lumMod val="50000"/>
                </a:schemeClr>
              </a:solidFill>
            </c:spPr>
          </c:dPt>
          <c:dPt>
            <c:idx val="1"/>
            <c:bubble3D val="0"/>
            <c:spPr>
              <a:solidFill>
                <a:schemeClr val="accent3">
                  <a:lumMod val="10000"/>
                </a:schemeClr>
              </a:solidFill>
            </c:spPr>
          </c:dPt>
          <c:dPt>
            <c:idx val="2"/>
            <c:bubble3D val="0"/>
            <c:spPr>
              <a:solidFill>
                <a:schemeClr val="accent3">
                  <a:lumMod val="75000"/>
                </a:schemeClr>
              </a:solidFill>
            </c:spPr>
          </c:dPt>
          <c:dLbls>
            <c:txPr>
              <a:bodyPr/>
              <a:lstStyle/>
              <a:p>
                <a:pPr>
                  <a:defRPr>
                    <a:solidFill>
                      <a:schemeClr val="bg1"/>
                    </a:solidFill>
                  </a:defRPr>
                </a:pPr>
                <a:endParaRPr lang="en-US"/>
              </a:p>
            </c:txPr>
            <c:showLegendKey val="0"/>
            <c:showVal val="1"/>
            <c:showCatName val="0"/>
            <c:showSerName val="0"/>
            <c:showPercent val="0"/>
            <c:showBubbleSize val="0"/>
            <c:showLeaderLines val="1"/>
          </c:dLbls>
          <c:cat>
            <c:strRef>
              <c:f>Sheet1!$A$2:$A$4</c:f>
              <c:strCache>
                <c:ptCount val="3"/>
                <c:pt idx="0">
                  <c:v>Household</c:v>
                </c:pt>
                <c:pt idx="1">
                  <c:v>Business fleets</c:v>
                </c:pt>
                <c:pt idx="2">
                  <c:v>Government fleets</c:v>
                </c:pt>
              </c:strCache>
            </c:strRef>
          </c:cat>
          <c:val>
            <c:numRef>
              <c:f>Sheet1!$B$2:$B$4</c:f>
              <c:numCache>
                <c:formatCode>0%</c:formatCode>
                <c:ptCount val="3"/>
                <c:pt idx="0">
                  <c:v>0.64900000000000002</c:v>
                </c:pt>
                <c:pt idx="1">
                  <c:v>0.24299999999999999</c:v>
                </c:pt>
                <c:pt idx="2">
                  <c:v>0.108</c:v>
                </c:pt>
              </c:numCache>
            </c:numRef>
          </c:val>
        </c:ser>
        <c:dLbls>
          <c:showLegendKey val="0"/>
          <c:showVal val="0"/>
          <c:showCatName val="0"/>
          <c:showSerName val="0"/>
          <c:showPercent val="0"/>
          <c:showBubbleSize val="0"/>
          <c:showLeaderLines val="1"/>
        </c:dLbls>
      </c:pie3DChart>
    </c:plotArea>
    <c:legend>
      <c:legendPos val="b"/>
      <c:layout>
        <c:manualLayout>
          <c:xMode val="edge"/>
          <c:yMode val="edge"/>
          <c:x val="7.1428571428571425E-2"/>
          <c:y val="0.72161424365033444"/>
          <c:w val="0.84392524210335784"/>
          <c:h val="0.15661767279090119"/>
        </c:manualLayout>
      </c:layout>
      <c:overlay val="0"/>
    </c:legend>
    <c:plotVisOnly val="1"/>
    <c:dispBlanksAs val="zero"/>
    <c:showDLblsOverMax val="0"/>
  </c:chart>
  <c:spPr>
    <a:ln>
      <a:solidFill>
        <a:schemeClr val="accent3">
          <a:lumMod val="25000"/>
        </a:schemeClr>
      </a:solidFill>
    </a:ln>
  </c:spPr>
  <c:txPr>
    <a:bodyPr/>
    <a:lstStyle/>
    <a:p>
      <a:pPr>
        <a:defRPr sz="1000">
          <a:latin typeface="Calibri" pitchFamily="34" charset="0"/>
          <a:cs typeface="Calibri" pitchFamily="34" charset="0"/>
        </a:defRPr>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2"/>
    </mc:Choice>
    <mc:Fallback>
      <c:style val="12"/>
    </mc:Fallback>
  </mc:AlternateContent>
  <c:chart>
    <c:autoTitleDeleted val="1"/>
    <c:plotArea>
      <c:layout/>
      <c:barChart>
        <c:barDir val="col"/>
        <c:grouping val="clustered"/>
        <c:varyColors val="0"/>
        <c:ser>
          <c:idx val="0"/>
          <c:order val="0"/>
          <c:tx>
            <c:strRef>
              <c:f>Sheet1!$B$1</c:f>
              <c:strCache>
                <c:ptCount val="1"/>
                <c:pt idx="0">
                  <c:v>Revenue</c:v>
                </c:pt>
              </c:strCache>
            </c:strRef>
          </c:tx>
          <c:spPr>
            <a:solidFill>
              <a:schemeClr val="accent3">
                <a:lumMod val="25000"/>
              </a:schemeClr>
            </a:solidFill>
          </c:spPr>
          <c:invertIfNegative val="0"/>
          <c:dLbls>
            <c:dLbl>
              <c:idx val="3"/>
              <c:layout>
                <c:manualLayout>
                  <c:x val="1.5661838463058162E-2"/>
                  <c:y val="-8.1379999743685039E-2"/>
                </c:manualLayout>
              </c:layout>
              <c:showLegendKey val="0"/>
              <c:showVal val="1"/>
              <c:showCatName val="0"/>
              <c:showSerName val="0"/>
              <c:showPercent val="0"/>
              <c:showBubbleSize val="0"/>
            </c:dLbl>
            <c:showLegendKey val="0"/>
            <c:showVal val="1"/>
            <c:showCatName val="0"/>
            <c:showSerName val="0"/>
            <c:showPercent val="0"/>
            <c:showBubbleSize val="0"/>
            <c:showLeaderLines val="0"/>
          </c:dLbls>
          <c:cat>
            <c:numRef>
              <c:f>Sheet1!$A$2:$A$6</c:f>
              <c:numCache>
                <c:formatCode>General</c:formatCode>
                <c:ptCount val="5"/>
                <c:pt idx="0">
                  <c:v>2007</c:v>
                </c:pt>
                <c:pt idx="1">
                  <c:v>2008</c:v>
                </c:pt>
                <c:pt idx="2">
                  <c:v>2009</c:v>
                </c:pt>
                <c:pt idx="3">
                  <c:v>2010</c:v>
                </c:pt>
                <c:pt idx="4">
                  <c:v>2011</c:v>
                </c:pt>
              </c:numCache>
            </c:numRef>
          </c:cat>
          <c:val>
            <c:numRef>
              <c:f>Sheet1!$B$2:$B$6</c:f>
              <c:numCache>
                <c:formatCode>General</c:formatCode>
                <c:ptCount val="5"/>
                <c:pt idx="0">
                  <c:v>80.3</c:v>
                </c:pt>
                <c:pt idx="1">
                  <c:v>79.5</c:v>
                </c:pt>
                <c:pt idx="2">
                  <c:v>67.33</c:v>
                </c:pt>
                <c:pt idx="3">
                  <c:v>74.239999999999995</c:v>
                </c:pt>
                <c:pt idx="4">
                  <c:v>83.3</c:v>
                </c:pt>
              </c:numCache>
            </c:numRef>
          </c:val>
        </c:ser>
        <c:dLbls>
          <c:showLegendKey val="0"/>
          <c:showVal val="0"/>
          <c:showCatName val="0"/>
          <c:showSerName val="0"/>
          <c:showPercent val="0"/>
          <c:showBubbleSize val="0"/>
        </c:dLbls>
        <c:gapWidth val="75"/>
        <c:overlap val="-25"/>
        <c:axId val="102523264"/>
        <c:axId val="102524800"/>
      </c:barChart>
      <c:lineChart>
        <c:grouping val="standard"/>
        <c:varyColors val="0"/>
        <c:ser>
          <c:idx val="1"/>
          <c:order val="1"/>
          <c:tx>
            <c:strRef>
              <c:f>Sheet1!$C$1</c:f>
              <c:strCache>
                <c:ptCount val="1"/>
                <c:pt idx="0">
                  <c:v>Net Income</c:v>
                </c:pt>
              </c:strCache>
            </c:strRef>
          </c:tx>
          <c:spPr>
            <a:ln w="25400">
              <a:solidFill>
                <a:schemeClr val="accent5">
                  <a:lumMod val="60000"/>
                  <a:lumOff val="40000"/>
                </a:schemeClr>
              </a:solidFill>
            </a:ln>
          </c:spPr>
          <c:marker>
            <c:symbol val="diamond"/>
            <c:size val="5"/>
            <c:spPr>
              <a:solidFill>
                <a:schemeClr val="accent5">
                  <a:lumMod val="60000"/>
                  <a:lumOff val="40000"/>
                </a:schemeClr>
              </a:solidFill>
            </c:spPr>
          </c:marker>
          <c:dLbls>
            <c:dLbl>
              <c:idx val="0"/>
              <c:layout>
                <c:manualLayout>
                  <c:x val="1.252947077044653E-2"/>
                  <c:y val="6.2599999802834677E-2"/>
                </c:manualLayout>
              </c:layout>
              <c:showLegendKey val="0"/>
              <c:showVal val="1"/>
              <c:showCatName val="0"/>
              <c:showSerName val="0"/>
              <c:showPercent val="0"/>
              <c:showBubbleSize val="0"/>
            </c:dLbl>
            <c:dLbl>
              <c:idx val="3"/>
              <c:layout>
                <c:manualLayout>
                  <c:x val="-1.8794206155669794E-2"/>
                  <c:y val="0.10641999966481892"/>
                </c:manualLayout>
              </c:layout>
              <c:showLegendKey val="0"/>
              <c:showVal val="1"/>
              <c:showCatName val="0"/>
              <c:showSerName val="0"/>
              <c:showPercent val="0"/>
              <c:showBubbleSize val="0"/>
            </c:dLbl>
            <c:spPr>
              <a:solidFill>
                <a:schemeClr val="accent5">
                  <a:lumMod val="60000"/>
                  <a:lumOff val="40000"/>
                </a:schemeClr>
              </a:solidFill>
            </c:spPr>
            <c:showLegendKey val="0"/>
            <c:showVal val="1"/>
            <c:showCatName val="0"/>
            <c:showSerName val="0"/>
            <c:showPercent val="0"/>
            <c:showBubbleSize val="0"/>
            <c:showLeaderLines val="0"/>
          </c:dLbls>
          <c:cat>
            <c:numRef>
              <c:f>Sheet1!$A$2:$A$6</c:f>
              <c:numCache>
                <c:formatCode>General</c:formatCode>
                <c:ptCount val="5"/>
                <c:pt idx="0">
                  <c:v>2007</c:v>
                </c:pt>
                <c:pt idx="1">
                  <c:v>2008</c:v>
                </c:pt>
                <c:pt idx="2">
                  <c:v>2009</c:v>
                </c:pt>
                <c:pt idx="3">
                  <c:v>2010</c:v>
                </c:pt>
                <c:pt idx="4">
                  <c:v>2011</c:v>
                </c:pt>
              </c:numCache>
            </c:numRef>
          </c:cat>
          <c:val>
            <c:numRef>
              <c:f>Sheet1!$C$2:$C$6</c:f>
              <c:numCache>
                <c:formatCode>General</c:formatCode>
                <c:ptCount val="5"/>
                <c:pt idx="0">
                  <c:v>1.21</c:v>
                </c:pt>
                <c:pt idx="1">
                  <c:v>-0.53</c:v>
                </c:pt>
                <c:pt idx="2">
                  <c:v>-1.61</c:v>
                </c:pt>
                <c:pt idx="3">
                  <c:v>1.5</c:v>
                </c:pt>
                <c:pt idx="4">
                  <c:v>0.81</c:v>
                </c:pt>
              </c:numCache>
            </c:numRef>
          </c:val>
          <c:smooth val="0"/>
        </c:ser>
        <c:dLbls>
          <c:showLegendKey val="0"/>
          <c:showVal val="0"/>
          <c:showCatName val="0"/>
          <c:showSerName val="0"/>
          <c:showPercent val="0"/>
          <c:showBubbleSize val="0"/>
        </c:dLbls>
        <c:marker val="1"/>
        <c:smooth val="0"/>
        <c:axId val="102544512"/>
        <c:axId val="102526336"/>
      </c:lineChart>
      <c:catAx>
        <c:axId val="102523264"/>
        <c:scaling>
          <c:orientation val="minMax"/>
        </c:scaling>
        <c:delete val="0"/>
        <c:axPos val="b"/>
        <c:numFmt formatCode="General" sourceLinked="1"/>
        <c:majorTickMark val="none"/>
        <c:minorTickMark val="none"/>
        <c:tickLblPos val="nextTo"/>
        <c:crossAx val="102524800"/>
        <c:crosses val="autoZero"/>
        <c:auto val="1"/>
        <c:lblAlgn val="ctr"/>
        <c:lblOffset val="100"/>
        <c:noMultiLvlLbl val="0"/>
      </c:catAx>
      <c:valAx>
        <c:axId val="102524800"/>
        <c:scaling>
          <c:orientation val="minMax"/>
        </c:scaling>
        <c:delete val="0"/>
        <c:axPos val="l"/>
        <c:numFmt formatCode="General" sourceLinked="1"/>
        <c:majorTickMark val="none"/>
        <c:minorTickMark val="none"/>
        <c:tickLblPos val="nextTo"/>
        <c:crossAx val="102523264"/>
        <c:crosses val="autoZero"/>
        <c:crossBetween val="between"/>
      </c:valAx>
      <c:valAx>
        <c:axId val="102526336"/>
        <c:scaling>
          <c:orientation val="minMax"/>
        </c:scaling>
        <c:delete val="0"/>
        <c:axPos val="r"/>
        <c:numFmt formatCode="General" sourceLinked="1"/>
        <c:majorTickMark val="out"/>
        <c:minorTickMark val="none"/>
        <c:tickLblPos val="nextTo"/>
        <c:crossAx val="102544512"/>
        <c:crosses val="max"/>
        <c:crossBetween val="between"/>
      </c:valAx>
      <c:catAx>
        <c:axId val="102544512"/>
        <c:scaling>
          <c:orientation val="minMax"/>
        </c:scaling>
        <c:delete val="1"/>
        <c:axPos val="b"/>
        <c:numFmt formatCode="General" sourceLinked="1"/>
        <c:majorTickMark val="out"/>
        <c:minorTickMark val="none"/>
        <c:tickLblPos val="nextTo"/>
        <c:crossAx val="102526336"/>
        <c:crosses val="autoZero"/>
        <c:auto val="1"/>
        <c:lblAlgn val="ctr"/>
        <c:lblOffset val="100"/>
        <c:noMultiLvlLbl val="0"/>
      </c:catAx>
    </c:plotArea>
    <c:legend>
      <c:legendPos val="b"/>
      <c:overlay val="0"/>
    </c:legend>
    <c:plotVisOnly val="1"/>
    <c:dispBlanksAs val="gap"/>
    <c:showDLblsOverMax val="0"/>
  </c:chart>
  <c:txPr>
    <a:bodyPr/>
    <a:lstStyle/>
    <a:p>
      <a:pPr>
        <a:defRPr sz="1000" b="1"/>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Sheet1!$B$1</c:f>
              <c:strCache>
                <c:ptCount val="1"/>
                <c:pt idx="0">
                  <c:v>Revenue</c:v>
                </c:pt>
              </c:strCache>
            </c:strRef>
          </c:tx>
          <c:spPr>
            <a:solidFill>
              <a:schemeClr val="accent3">
                <a:lumMod val="25000"/>
              </a:schemeClr>
            </a:solidFill>
          </c:spPr>
          <c:invertIfNegative val="0"/>
          <c:dLbls>
            <c:showLegendKey val="0"/>
            <c:showVal val="1"/>
            <c:showCatName val="0"/>
            <c:showSerName val="0"/>
            <c:showPercent val="0"/>
            <c:showBubbleSize val="0"/>
            <c:showLeaderLines val="0"/>
          </c:dLbls>
          <c:cat>
            <c:numRef>
              <c:f>Sheet1!$A$2:$A$6</c:f>
              <c:numCache>
                <c:formatCode>General</c:formatCode>
                <c:ptCount val="5"/>
                <c:pt idx="0">
                  <c:v>2007</c:v>
                </c:pt>
                <c:pt idx="1">
                  <c:v>2008</c:v>
                </c:pt>
                <c:pt idx="2">
                  <c:v>2009</c:v>
                </c:pt>
                <c:pt idx="3">
                  <c:v>2010</c:v>
                </c:pt>
                <c:pt idx="4">
                  <c:v>2011</c:v>
                </c:pt>
              </c:numCache>
            </c:numRef>
          </c:cat>
          <c:val>
            <c:numRef>
              <c:f>Sheet1!$B$2:$B$6</c:f>
              <c:numCache>
                <c:formatCode>0.00</c:formatCode>
                <c:ptCount val="5"/>
                <c:pt idx="0">
                  <c:v>80.3</c:v>
                </c:pt>
                <c:pt idx="1">
                  <c:v>79.5</c:v>
                </c:pt>
                <c:pt idx="2" formatCode="General">
                  <c:v>67.33</c:v>
                </c:pt>
                <c:pt idx="3" formatCode="General">
                  <c:v>74.239999999999995</c:v>
                </c:pt>
                <c:pt idx="4" formatCode="General">
                  <c:v>83.3</c:v>
                </c:pt>
              </c:numCache>
            </c:numRef>
          </c:val>
        </c:ser>
        <c:dLbls>
          <c:showLegendKey val="0"/>
          <c:showVal val="0"/>
          <c:showCatName val="0"/>
          <c:showSerName val="0"/>
          <c:showPercent val="0"/>
          <c:showBubbleSize val="0"/>
        </c:dLbls>
        <c:gapWidth val="75"/>
        <c:overlap val="-25"/>
        <c:axId val="102600064"/>
        <c:axId val="102605952"/>
      </c:barChart>
      <c:lineChart>
        <c:grouping val="standard"/>
        <c:varyColors val="0"/>
        <c:ser>
          <c:idx val="1"/>
          <c:order val="1"/>
          <c:tx>
            <c:strRef>
              <c:f>Sheet1!$C$1</c:f>
              <c:strCache>
                <c:ptCount val="1"/>
                <c:pt idx="0">
                  <c:v>Cash Flow</c:v>
                </c:pt>
              </c:strCache>
            </c:strRef>
          </c:tx>
          <c:spPr>
            <a:ln w="25400">
              <a:solidFill>
                <a:schemeClr val="accent5">
                  <a:lumMod val="60000"/>
                  <a:lumOff val="40000"/>
                </a:schemeClr>
              </a:solidFill>
            </a:ln>
          </c:spPr>
          <c:marker>
            <c:symbol val="diamond"/>
            <c:size val="5"/>
            <c:spPr>
              <a:solidFill>
                <a:schemeClr val="accent5">
                  <a:lumMod val="60000"/>
                  <a:lumOff val="40000"/>
                </a:schemeClr>
              </a:solidFill>
            </c:spPr>
          </c:marker>
          <c:dLbls>
            <c:dLbl>
              <c:idx val="0"/>
              <c:layout>
                <c:manualLayout>
                  <c:x val="-7.9473807339317054E-2"/>
                  <c:y val="0.1113760989620001"/>
                </c:manualLayout>
              </c:layout>
              <c:showLegendKey val="0"/>
              <c:showVal val="1"/>
              <c:showCatName val="0"/>
              <c:showSerName val="0"/>
              <c:showPercent val="0"/>
              <c:showBubbleSize val="0"/>
            </c:dLbl>
            <c:dLbl>
              <c:idx val="2"/>
              <c:layout>
                <c:manualLayout>
                  <c:x val="1.2226739590664162E-2"/>
                  <c:y val="3.0937805267222247E-2"/>
                </c:manualLayout>
              </c:layout>
              <c:showLegendKey val="0"/>
              <c:showVal val="1"/>
              <c:showCatName val="0"/>
              <c:showSerName val="0"/>
              <c:showPercent val="0"/>
              <c:showBubbleSize val="0"/>
            </c:dLbl>
            <c:spPr>
              <a:solidFill>
                <a:schemeClr val="accent5">
                  <a:lumMod val="60000"/>
                  <a:lumOff val="40000"/>
                </a:schemeClr>
              </a:solidFill>
            </c:spPr>
            <c:showLegendKey val="0"/>
            <c:showVal val="1"/>
            <c:showCatName val="0"/>
            <c:showSerName val="0"/>
            <c:showPercent val="0"/>
            <c:showBubbleSize val="0"/>
            <c:showLeaderLines val="0"/>
          </c:dLbls>
          <c:cat>
            <c:numRef>
              <c:f>Sheet1!$A$2:$A$6</c:f>
              <c:numCache>
                <c:formatCode>General</c:formatCode>
                <c:ptCount val="5"/>
                <c:pt idx="0">
                  <c:v>2007</c:v>
                </c:pt>
                <c:pt idx="1">
                  <c:v>2008</c:v>
                </c:pt>
                <c:pt idx="2">
                  <c:v>2009</c:v>
                </c:pt>
                <c:pt idx="3">
                  <c:v>2010</c:v>
                </c:pt>
                <c:pt idx="4">
                  <c:v>2011</c:v>
                </c:pt>
              </c:numCache>
            </c:numRef>
          </c:cat>
          <c:val>
            <c:numRef>
              <c:f>Sheet1!$C$2:$C$6</c:f>
              <c:numCache>
                <c:formatCode>General</c:formatCode>
                <c:ptCount val="5"/>
                <c:pt idx="0">
                  <c:v>6.95</c:v>
                </c:pt>
                <c:pt idx="1">
                  <c:v>0.08</c:v>
                </c:pt>
                <c:pt idx="2">
                  <c:v>4.96</c:v>
                </c:pt>
                <c:pt idx="3">
                  <c:v>5.35</c:v>
                </c:pt>
                <c:pt idx="4">
                  <c:v>2.4300000000000002</c:v>
                </c:pt>
              </c:numCache>
            </c:numRef>
          </c:val>
          <c:smooth val="0"/>
        </c:ser>
        <c:dLbls>
          <c:showLegendKey val="0"/>
          <c:showVal val="0"/>
          <c:showCatName val="0"/>
          <c:showSerName val="0"/>
          <c:showPercent val="0"/>
          <c:showBubbleSize val="0"/>
        </c:dLbls>
        <c:marker val="1"/>
        <c:smooth val="0"/>
        <c:axId val="102621568"/>
        <c:axId val="102607488"/>
      </c:lineChart>
      <c:catAx>
        <c:axId val="102600064"/>
        <c:scaling>
          <c:orientation val="minMax"/>
        </c:scaling>
        <c:delete val="0"/>
        <c:axPos val="b"/>
        <c:numFmt formatCode="General" sourceLinked="1"/>
        <c:majorTickMark val="none"/>
        <c:minorTickMark val="none"/>
        <c:tickLblPos val="nextTo"/>
        <c:crossAx val="102605952"/>
        <c:crosses val="autoZero"/>
        <c:auto val="1"/>
        <c:lblAlgn val="ctr"/>
        <c:lblOffset val="100"/>
        <c:noMultiLvlLbl val="0"/>
      </c:catAx>
      <c:valAx>
        <c:axId val="102605952"/>
        <c:scaling>
          <c:orientation val="minMax"/>
        </c:scaling>
        <c:delete val="0"/>
        <c:axPos val="l"/>
        <c:numFmt formatCode="0" sourceLinked="0"/>
        <c:majorTickMark val="none"/>
        <c:minorTickMark val="none"/>
        <c:tickLblPos val="nextTo"/>
        <c:crossAx val="102600064"/>
        <c:crosses val="autoZero"/>
        <c:crossBetween val="between"/>
      </c:valAx>
      <c:valAx>
        <c:axId val="102607488"/>
        <c:scaling>
          <c:orientation val="minMax"/>
        </c:scaling>
        <c:delete val="0"/>
        <c:axPos val="r"/>
        <c:numFmt formatCode="General" sourceLinked="1"/>
        <c:majorTickMark val="out"/>
        <c:minorTickMark val="none"/>
        <c:tickLblPos val="nextTo"/>
        <c:crossAx val="102621568"/>
        <c:crosses val="max"/>
        <c:crossBetween val="between"/>
      </c:valAx>
      <c:catAx>
        <c:axId val="102621568"/>
        <c:scaling>
          <c:orientation val="minMax"/>
        </c:scaling>
        <c:delete val="1"/>
        <c:axPos val="b"/>
        <c:numFmt formatCode="General" sourceLinked="1"/>
        <c:majorTickMark val="out"/>
        <c:minorTickMark val="none"/>
        <c:tickLblPos val="nextTo"/>
        <c:crossAx val="102607488"/>
        <c:crosses val="autoZero"/>
        <c:auto val="1"/>
        <c:lblAlgn val="ctr"/>
        <c:lblOffset val="100"/>
        <c:noMultiLvlLbl val="0"/>
      </c:catAx>
    </c:plotArea>
    <c:legend>
      <c:legendPos val="b"/>
      <c:overlay val="0"/>
    </c:legend>
    <c:plotVisOnly val="1"/>
    <c:dispBlanksAs val="gap"/>
    <c:showDLblsOverMax val="0"/>
  </c:chart>
  <c:txPr>
    <a:bodyPr/>
    <a:lstStyle/>
    <a:p>
      <a:pPr>
        <a:defRPr sz="1000" b="1"/>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4"/>
    </mc:Choice>
    <mc:Fallback>
      <c:style val="14"/>
    </mc:Fallback>
  </mc:AlternateContent>
  <c:chart>
    <c:autoTitleDeleted val="1"/>
    <c:plotArea>
      <c:layout>
        <c:manualLayout>
          <c:layoutTarget val="inner"/>
          <c:xMode val="edge"/>
          <c:yMode val="edge"/>
          <c:x val="7.0738982311712412E-2"/>
          <c:y val="0.11168407964452608"/>
          <c:w val="0.89571380989899552"/>
          <c:h val="0.6179472682355549"/>
        </c:manualLayout>
      </c:layout>
      <c:barChart>
        <c:barDir val="col"/>
        <c:grouping val="clustered"/>
        <c:varyColors val="0"/>
        <c:ser>
          <c:idx val="0"/>
          <c:order val="0"/>
          <c:tx>
            <c:strRef>
              <c:f>Sheet1!$B$1</c:f>
              <c:strCache>
                <c:ptCount val="1"/>
                <c:pt idx="0">
                  <c:v>2011</c:v>
                </c:pt>
              </c:strCache>
            </c:strRef>
          </c:tx>
          <c:invertIfNegative val="0"/>
          <c:dLbls>
            <c:dLbl>
              <c:idx val="0"/>
              <c:layout>
                <c:manualLayout>
                  <c:x val="-2.1556565715465876E-3"/>
                  <c:y val="2.0344779506288987E-2"/>
                </c:manualLayout>
              </c:layout>
              <c:showLegendKey val="0"/>
              <c:showVal val="1"/>
              <c:showCatName val="0"/>
              <c:showSerName val="0"/>
              <c:showPercent val="0"/>
              <c:showBubbleSize val="0"/>
            </c:dLbl>
            <c:txPr>
              <a:bodyPr/>
              <a:lstStyle/>
              <a:p>
                <a:pPr>
                  <a:defRPr sz="1000" b="0"/>
                </a:pPr>
                <a:endParaRPr lang="en-US"/>
              </a:p>
            </c:txPr>
            <c:showLegendKey val="0"/>
            <c:showVal val="1"/>
            <c:showCatName val="0"/>
            <c:showSerName val="0"/>
            <c:showPercent val="0"/>
            <c:showBubbleSize val="0"/>
            <c:showLeaderLines val="0"/>
          </c:dLbls>
          <c:cat>
            <c:strRef>
              <c:f>Sheet1!$A$2:$A$9</c:f>
              <c:strCache>
                <c:ptCount val="8"/>
                <c:pt idx="0">
                  <c:v>Peugeot S.A</c:v>
                </c:pt>
                <c:pt idx="1">
                  <c:v>Audi</c:v>
                </c:pt>
                <c:pt idx="2">
                  <c:v>Volkswagen Ag</c:v>
                </c:pt>
                <c:pt idx="3">
                  <c:v>BMW</c:v>
                </c:pt>
                <c:pt idx="4">
                  <c:v>Renault</c:v>
                </c:pt>
                <c:pt idx="5">
                  <c:v>Fiat</c:v>
                </c:pt>
                <c:pt idx="6">
                  <c:v>Nissan</c:v>
                </c:pt>
                <c:pt idx="7">
                  <c:v>GM</c:v>
                </c:pt>
              </c:strCache>
            </c:strRef>
          </c:cat>
          <c:val>
            <c:numRef>
              <c:f>Sheet1!$B$2:$B$9</c:f>
              <c:numCache>
                <c:formatCode>General</c:formatCode>
                <c:ptCount val="8"/>
                <c:pt idx="0">
                  <c:v>0.81</c:v>
                </c:pt>
                <c:pt idx="1">
                  <c:v>5.77</c:v>
                </c:pt>
                <c:pt idx="2">
                  <c:v>20.29</c:v>
                </c:pt>
                <c:pt idx="3">
                  <c:v>6.42</c:v>
                </c:pt>
                <c:pt idx="4">
                  <c:v>2.75</c:v>
                </c:pt>
                <c:pt idx="5">
                  <c:v>1.75</c:v>
                </c:pt>
                <c:pt idx="6" formatCode="0.0">
                  <c:v>3.96</c:v>
                </c:pt>
                <c:pt idx="7" formatCode="0.0">
                  <c:v>9.19</c:v>
                </c:pt>
              </c:numCache>
            </c:numRef>
          </c:val>
        </c:ser>
        <c:dLbls>
          <c:showLegendKey val="0"/>
          <c:showVal val="0"/>
          <c:showCatName val="0"/>
          <c:showSerName val="0"/>
          <c:showPercent val="0"/>
          <c:showBubbleSize val="0"/>
        </c:dLbls>
        <c:gapWidth val="150"/>
        <c:axId val="102210560"/>
        <c:axId val="102220544"/>
      </c:barChart>
      <c:catAx>
        <c:axId val="102210560"/>
        <c:scaling>
          <c:orientation val="minMax"/>
        </c:scaling>
        <c:delete val="0"/>
        <c:axPos val="b"/>
        <c:majorTickMark val="out"/>
        <c:minorTickMark val="none"/>
        <c:tickLblPos val="nextTo"/>
        <c:txPr>
          <a:bodyPr/>
          <a:lstStyle/>
          <a:p>
            <a:pPr>
              <a:defRPr sz="800" b="0"/>
            </a:pPr>
            <a:endParaRPr lang="en-US"/>
          </a:p>
        </c:txPr>
        <c:crossAx val="102220544"/>
        <c:crosses val="autoZero"/>
        <c:auto val="1"/>
        <c:lblAlgn val="ctr"/>
        <c:lblOffset val="100"/>
        <c:noMultiLvlLbl val="0"/>
      </c:catAx>
      <c:valAx>
        <c:axId val="102220544"/>
        <c:scaling>
          <c:orientation val="minMax"/>
        </c:scaling>
        <c:delete val="1"/>
        <c:axPos val="l"/>
        <c:title>
          <c:tx>
            <c:rich>
              <a:bodyPr rot="-5400000" vert="horz"/>
              <a:lstStyle/>
              <a:p>
                <a:pPr>
                  <a:defRPr sz="1000" b="0"/>
                </a:pPr>
                <a:r>
                  <a:rPr lang="en-US" sz="1000" b="0" dirty="0" smtClean="0"/>
                  <a:t>$ </a:t>
                </a:r>
                <a:r>
                  <a:rPr lang="en-IN" sz="1000" b="0" dirty="0" smtClean="0"/>
                  <a:t>Billions</a:t>
                </a:r>
                <a:endParaRPr lang="en-IN" sz="1000" b="0" dirty="0"/>
              </a:p>
            </c:rich>
          </c:tx>
          <c:layout>
            <c:manualLayout>
              <c:xMode val="edge"/>
              <c:yMode val="edge"/>
              <c:x val="6.5336442955249742E-3"/>
              <c:y val="0.34804186526460618"/>
            </c:manualLayout>
          </c:layout>
          <c:overlay val="0"/>
        </c:title>
        <c:numFmt formatCode="General" sourceLinked="1"/>
        <c:majorTickMark val="out"/>
        <c:minorTickMark val="none"/>
        <c:tickLblPos val="none"/>
        <c:crossAx val="102210560"/>
        <c:crosses val="autoZero"/>
        <c:crossBetween val="between"/>
      </c:valAx>
    </c:plotArea>
    <c:plotVisOnly val="1"/>
    <c:dispBlanksAs val="gap"/>
    <c:showDLblsOverMax val="0"/>
  </c:chart>
  <c:txPr>
    <a:bodyPr/>
    <a:lstStyle/>
    <a:p>
      <a:pPr>
        <a:defRPr sz="1000" b="1">
          <a:latin typeface="Calibri" pitchFamily="34" charset="0"/>
          <a:cs typeface="Calibri" pitchFamily="34" charset="0"/>
        </a:defRPr>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9"/>
    </mc:Choice>
    <mc:Fallback>
      <c:style val="9"/>
    </mc:Fallback>
  </mc:AlternateContent>
  <c:chart>
    <c:autoTitleDeleted val="1"/>
    <c:plotArea>
      <c:layout>
        <c:manualLayout>
          <c:layoutTarget val="inner"/>
          <c:xMode val="edge"/>
          <c:yMode val="edge"/>
          <c:x val="1.4282483508694967E-2"/>
          <c:y val="6.2462268364225582E-2"/>
          <c:w val="0.95290986491091323"/>
          <c:h val="0.68571011780125279"/>
        </c:manualLayout>
      </c:layout>
      <c:barChart>
        <c:barDir val="col"/>
        <c:grouping val="clustered"/>
        <c:varyColors val="0"/>
        <c:ser>
          <c:idx val="0"/>
          <c:order val="0"/>
          <c:tx>
            <c:strRef>
              <c:f>Sheet1!$B$1</c:f>
              <c:strCache>
                <c:ptCount val="1"/>
                <c:pt idx="0">
                  <c:v>2011</c:v>
                </c:pt>
              </c:strCache>
            </c:strRef>
          </c:tx>
          <c:invertIfNegative val="0"/>
          <c:dLbls>
            <c:txPr>
              <a:bodyPr/>
              <a:lstStyle/>
              <a:p>
                <a:pPr>
                  <a:defRPr sz="1000" b="0"/>
                </a:pPr>
                <a:endParaRPr lang="en-US"/>
              </a:p>
            </c:txPr>
            <c:showLegendKey val="0"/>
            <c:showVal val="1"/>
            <c:showCatName val="0"/>
            <c:showSerName val="0"/>
            <c:showPercent val="0"/>
            <c:showBubbleSize val="0"/>
            <c:showLeaderLines val="0"/>
          </c:dLbls>
          <c:cat>
            <c:strRef>
              <c:f>Sheet1!$A$2:$A$9</c:f>
              <c:strCache>
                <c:ptCount val="8"/>
                <c:pt idx="0">
                  <c:v>Peugeot S.A</c:v>
                </c:pt>
                <c:pt idx="1">
                  <c:v>Audi</c:v>
                </c:pt>
                <c:pt idx="2">
                  <c:v>Volkswagen Ag</c:v>
                </c:pt>
                <c:pt idx="3">
                  <c:v>BMW</c:v>
                </c:pt>
                <c:pt idx="4">
                  <c:v>Renault</c:v>
                </c:pt>
                <c:pt idx="5">
                  <c:v>Fiat</c:v>
                </c:pt>
                <c:pt idx="6">
                  <c:v>Nissan</c:v>
                </c:pt>
                <c:pt idx="7">
                  <c:v>GM</c:v>
                </c:pt>
              </c:strCache>
            </c:strRef>
          </c:cat>
          <c:val>
            <c:numRef>
              <c:f>Sheet1!$B$2:$B$9</c:f>
              <c:numCache>
                <c:formatCode>General</c:formatCode>
                <c:ptCount val="8"/>
                <c:pt idx="0">
                  <c:v>17.96</c:v>
                </c:pt>
                <c:pt idx="1">
                  <c:v>16.989999999999998</c:v>
                </c:pt>
                <c:pt idx="2">
                  <c:v>83.43</c:v>
                </c:pt>
                <c:pt idx="3">
                  <c:v>35.69</c:v>
                </c:pt>
                <c:pt idx="4">
                  <c:v>32.35</c:v>
                </c:pt>
                <c:pt idx="5">
                  <c:v>16.14</c:v>
                </c:pt>
                <c:pt idx="6">
                  <c:v>40.619999999999997</c:v>
                </c:pt>
                <c:pt idx="7">
                  <c:v>38.99</c:v>
                </c:pt>
              </c:numCache>
            </c:numRef>
          </c:val>
        </c:ser>
        <c:dLbls>
          <c:showLegendKey val="0"/>
          <c:showVal val="0"/>
          <c:showCatName val="0"/>
          <c:showSerName val="0"/>
          <c:showPercent val="0"/>
          <c:showBubbleSize val="0"/>
        </c:dLbls>
        <c:gapWidth val="150"/>
        <c:axId val="102281984"/>
        <c:axId val="102283520"/>
      </c:barChart>
      <c:catAx>
        <c:axId val="102281984"/>
        <c:scaling>
          <c:orientation val="minMax"/>
        </c:scaling>
        <c:delete val="0"/>
        <c:axPos val="b"/>
        <c:majorTickMark val="out"/>
        <c:minorTickMark val="none"/>
        <c:tickLblPos val="nextTo"/>
        <c:txPr>
          <a:bodyPr/>
          <a:lstStyle/>
          <a:p>
            <a:pPr>
              <a:defRPr sz="800" b="0"/>
            </a:pPr>
            <a:endParaRPr lang="en-US"/>
          </a:p>
        </c:txPr>
        <c:crossAx val="102283520"/>
        <c:crosses val="autoZero"/>
        <c:auto val="1"/>
        <c:lblAlgn val="ctr"/>
        <c:lblOffset val="100"/>
        <c:noMultiLvlLbl val="0"/>
      </c:catAx>
      <c:valAx>
        <c:axId val="102283520"/>
        <c:scaling>
          <c:orientation val="minMax"/>
        </c:scaling>
        <c:delete val="1"/>
        <c:axPos val="l"/>
        <c:title>
          <c:tx>
            <c:rich>
              <a:bodyPr rot="-5400000" vert="horz"/>
              <a:lstStyle/>
              <a:p>
                <a:pPr>
                  <a:defRPr sz="1000" b="0"/>
                </a:pPr>
                <a:r>
                  <a:rPr lang="en-US" sz="1000" b="0" dirty="0"/>
                  <a:t>$ </a:t>
                </a:r>
                <a:r>
                  <a:rPr lang="en-IN" sz="1000" b="0" dirty="0"/>
                  <a:t>Billions</a:t>
                </a:r>
              </a:p>
            </c:rich>
          </c:tx>
          <c:layout>
            <c:manualLayout>
              <c:xMode val="edge"/>
              <c:yMode val="edge"/>
              <c:x val="5.9650275600712328E-3"/>
              <c:y val="0.23164048736368922"/>
            </c:manualLayout>
          </c:layout>
          <c:overlay val="0"/>
        </c:title>
        <c:numFmt formatCode="General" sourceLinked="1"/>
        <c:majorTickMark val="out"/>
        <c:minorTickMark val="none"/>
        <c:tickLblPos val="none"/>
        <c:crossAx val="102281984"/>
        <c:crosses val="autoZero"/>
        <c:crossBetween val="between"/>
      </c:valAx>
    </c:plotArea>
    <c:plotVisOnly val="1"/>
    <c:dispBlanksAs val="gap"/>
    <c:showDLblsOverMax val="0"/>
  </c:chart>
  <c:txPr>
    <a:bodyPr/>
    <a:lstStyle/>
    <a:p>
      <a:pPr>
        <a:defRPr sz="900" b="1">
          <a:latin typeface="Calibri" pitchFamily="34" charset="0"/>
          <a:cs typeface="Calibri" pitchFamily="34" charset="0"/>
        </a:defRPr>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5"/>
    </mc:Choice>
    <mc:Fallback>
      <c:style val="15"/>
    </mc:Fallback>
  </mc:AlternateContent>
  <c:chart>
    <c:autoTitleDeleted val="1"/>
    <c:plotArea>
      <c:layout>
        <c:manualLayout>
          <c:layoutTarget val="inner"/>
          <c:xMode val="edge"/>
          <c:yMode val="edge"/>
          <c:x val="0"/>
          <c:y val="5.0460665577458166E-2"/>
          <c:w val="0.99829421802879237"/>
          <c:h val="0.69492430291018814"/>
        </c:manualLayout>
      </c:layout>
      <c:barChart>
        <c:barDir val="col"/>
        <c:grouping val="clustered"/>
        <c:varyColors val="0"/>
        <c:ser>
          <c:idx val="0"/>
          <c:order val="0"/>
          <c:tx>
            <c:strRef>
              <c:f>Sheet1!$B$1</c:f>
              <c:strCache>
                <c:ptCount val="1"/>
                <c:pt idx="0">
                  <c:v>2011</c:v>
                </c:pt>
              </c:strCache>
            </c:strRef>
          </c:tx>
          <c:invertIfNegative val="0"/>
          <c:dLbls>
            <c:txPr>
              <a:bodyPr/>
              <a:lstStyle/>
              <a:p>
                <a:pPr>
                  <a:defRPr sz="1000" b="0" i="0"/>
                </a:pPr>
                <a:endParaRPr lang="en-US"/>
              </a:p>
            </c:txPr>
            <c:showLegendKey val="0"/>
            <c:showVal val="1"/>
            <c:showCatName val="0"/>
            <c:showSerName val="0"/>
            <c:showPercent val="0"/>
            <c:showBubbleSize val="0"/>
            <c:showLeaderLines val="0"/>
          </c:dLbls>
          <c:cat>
            <c:strRef>
              <c:f>Sheet1!$A$2:$A$9</c:f>
              <c:strCache>
                <c:ptCount val="8"/>
                <c:pt idx="0">
                  <c:v>Peugeot S.A</c:v>
                </c:pt>
                <c:pt idx="1">
                  <c:v>Audi</c:v>
                </c:pt>
                <c:pt idx="2">
                  <c:v>Volkswagen Ag</c:v>
                </c:pt>
                <c:pt idx="3">
                  <c:v>BMW</c:v>
                </c:pt>
                <c:pt idx="4">
                  <c:v>Renault</c:v>
                </c:pt>
                <c:pt idx="5">
                  <c:v>Fiat</c:v>
                </c:pt>
                <c:pt idx="6">
                  <c:v>Nissan</c:v>
                </c:pt>
                <c:pt idx="7">
                  <c:v>GM</c:v>
                </c:pt>
              </c:strCache>
            </c:strRef>
          </c:cat>
          <c:val>
            <c:numRef>
              <c:f>Sheet1!$B$2:$B$9</c:f>
              <c:numCache>
                <c:formatCode>General</c:formatCode>
                <c:ptCount val="8"/>
                <c:pt idx="0">
                  <c:v>90.85</c:v>
                </c:pt>
                <c:pt idx="1">
                  <c:v>48.76</c:v>
                </c:pt>
                <c:pt idx="2">
                  <c:v>334.03</c:v>
                </c:pt>
                <c:pt idx="3">
                  <c:v>162.56</c:v>
                </c:pt>
                <c:pt idx="4">
                  <c:v>96.06</c:v>
                </c:pt>
                <c:pt idx="5">
                  <c:v>109.4</c:v>
                </c:pt>
                <c:pt idx="6">
                  <c:v>133.24</c:v>
                </c:pt>
                <c:pt idx="7">
                  <c:v>144.6</c:v>
                </c:pt>
              </c:numCache>
            </c:numRef>
          </c:val>
        </c:ser>
        <c:dLbls>
          <c:showLegendKey val="0"/>
          <c:showVal val="0"/>
          <c:showCatName val="0"/>
          <c:showSerName val="0"/>
          <c:showPercent val="0"/>
          <c:showBubbleSize val="0"/>
        </c:dLbls>
        <c:gapWidth val="150"/>
        <c:axId val="102308096"/>
        <c:axId val="102309888"/>
      </c:barChart>
      <c:catAx>
        <c:axId val="102308096"/>
        <c:scaling>
          <c:orientation val="minMax"/>
        </c:scaling>
        <c:delete val="0"/>
        <c:axPos val="b"/>
        <c:majorTickMark val="out"/>
        <c:minorTickMark val="none"/>
        <c:tickLblPos val="nextTo"/>
        <c:txPr>
          <a:bodyPr anchor="b" anchorCtr="1"/>
          <a:lstStyle/>
          <a:p>
            <a:pPr>
              <a:defRPr sz="800" b="0"/>
            </a:pPr>
            <a:endParaRPr lang="en-US"/>
          </a:p>
        </c:txPr>
        <c:crossAx val="102309888"/>
        <c:crosses val="autoZero"/>
        <c:auto val="0"/>
        <c:lblAlgn val="ctr"/>
        <c:lblOffset val="100"/>
        <c:noMultiLvlLbl val="0"/>
      </c:catAx>
      <c:valAx>
        <c:axId val="102309888"/>
        <c:scaling>
          <c:orientation val="minMax"/>
        </c:scaling>
        <c:delete val="1"/>
        <c:axPos val="r"/>
        <c:title>
          <c:tx>
            <c:rich>
              <a:bodyPr rot="-5400000" vert="horz"/>
              <a:lstStyle/>
              <a:p>
                <a:pPr>
                  <a:defRPr/>
                </a:pPr>
                <a:r>
                  <a:rPr lang="en-US" sz="1000" b="0" dirty="0"/>
                  <a:t>$ </a:t>
                </a:r>
                <a:r>
                  <a:rPr lang="en-IN" sz="1000" b="0" dirty="0"/>
                  <a:t>Billions</a:t>
                </a:r>
              </a:p>
            </c:rich>
          </c:tx>
          <c:layout>
            <c:manualLayout>
              <c:xMode val="edge"/>
              <c:yMode val="edge"/>
              <c:x val="1.1001385756237081E-2"/>
              <c:y val="0.3167208007640413"/>
            </c:manualLayout>
          </c:layout>
          <c:overlay val="0"/>
        </c:title>
        <c:numFmt formatCode="General" sourceLinked="1"/>
        <c:majorTickMark val="out"/>
        <c:minorTickMark val="none"/>
        <c:tickLblPos val="none"/>
        <c:crossAx val="102308096"/>
        <c:crosses val="max"/>
        <c:crossBetween val="between"/>
      </c:valAx>
    </c:plotArea>
    <c:plotVisOnly val="1"/>
    <c:dispBlanksAs val="gap"/>
    <c:showDLblsOverMax val="0"/>
  </c:chart>
  <c:txPr>
    <a:bodyPr/>
    <a:lstStyle/>
    <a:p>
      <a:pPr algn="ctr">
        <a:defRPr lang="en-US" sz="800" b="1" i="0" u="none" strike="noStrike" kern="1200" baseline="0">
          <a:solidFill>
            <a:srgbClr val="595959"/>
          </a:solidFill>
          <a:latin typeface="Calibri" pitchFamily="34" charset="0"/>
          <a:ea typeface="+mn-ea"/>
          <a:cs typeface="Calibri" pitchFamily="34" charset="0"/>
        </a:defRPr>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manualLayout>
          <c:layoutTarget val="inner"/>
          <c:xMode val="edge"/>
          <c:yMode val="edge"/>
          <c:x val="3.3213815901310506E-2"/>
          <c:y val="0.2029563539721527"/>
          <c:w val="0.93357236819737899"/>
          <c:h val="0.61078482268074785"/>
        </c:manualLayout>
      </c:layout>
      <c:barChart>
        <c:barDir val="col"/>
        <c:grouping val="clustered"/>
        <c:varyColors val="0"/>
        <c:ser>
          <c:idx val="0"/>
          <c:order val="0"/>
          <c:tx>
            <c:strRef>
              <c:f>Sheet1!$B$1</c:f>
              <c:strCache>
                <c:ptCount val="1"/>
                <c:pt idx="0">
                  <c:v>Revenue</c:v>
                </c:pt>
              </c:strCache>
            </c:strRef>
          </c:tx>
          <c:invertIfNegative val="0"/>
          <c:dLbls>
            <c:txPr>
              <a:bodyPr/>
              <a:lstStyle/>
              <a:p>
                <a:pPr>
                  <a:defRPr b="0"/>
                </a:pPr>
                <a:endParaRPr lang="en-US"/>
              </a:p>
            </c:txPr>
            <c:showLegendKey val="0"/>
            <c:showVal val="1"/>
            <c:showCatName val="0"/>
            <c:showSerName val="0"/>
            <c:showPercent val="0"/>
            <c:showBubbleSize val="0"/>
            <c:showLeaderLines val="0"/>
          </c:dLbls>
          <c:cat>
            <c:strRef>
              <c:f>Sheet1!$A$2:$A$9</c:f>
              <c:strCache>
                <c:ptCount val="8"/>
                <c:pt idx="0">
                  <c:v>Peugeot S.A</c:v>
                </c:pt>
                <c:pt idx="1">
                  <c:v>Audi</c:v>
                </c:pt>
                <c:pt idx="2">
                  <c:v>Volkswagen Ag</c:v>
                </c:pt>
                <c:pt idx="3">
                  <c:v>BMW</c:v>
                </c:pt>
                <c:pt idx="4">
                  <c:v>Renault</c:v>
                </c:pt>
                <c:pt idx="5">
                  <c:v>Fiat</c:v>
                </c:pt>
                <c:pt idx="6">
                  <c:v>Nissan</c:v>
                </c:pt>
                <c:pt idx="7">
                  <c:v>GM</c:v>
                </c:pt>
              </c:strCache>
            </c:strRef>
          </c:cat>
          <c:val>
            <c:numRef>
              <c:f>Sheet1!$B$2:$B$9</c:f>
              <c:numCache>
                <c:formatCode>General</c:formatCode>
                <c:ptCount val="8"/>
                <c:pt idx="0">
                  <c:v>83.3</c:v>
                </c:pt>
                <c:pt idx="1">
                  <c:v>58.07</c:v>
                </c:pt>
                <c:pt idx="2">
                  <c:v>209.8</c:v>
                </c:pt>
                <c:pt idx="3">
                  <c:v>90.62</c:v>
                </c:pt>
                <c:pt idx="4">
                  <c:v>56.13</c:v>
                </c:pt>
                <c:pt idx="5">
                  <c:v>78.430000000000007</c:v>
                </c:pt>
                <c:pt idx="6">
                  <c:v>108.87</c:v>
                </c:pt>
                <c:pt idx="7">
                  <c:v>150.27000000000001</c:v>
                </c:pt>
              </c:numCache>
            </c:numRef>
          </c:val>
        </c:ser>
        <c:dLbls>
          <c:showLegendKey val="0"/>
          <c:showVal val="0"/>
          <c:showCatName val="0"/>
          <c:showSerName val="0"/>
          <c:showPercent val="0"/>
          <c:showBubbleSize val="0"/>
        </c:dLbls>
        <c:gapWidth val="150"/>
        <c:axId val="102387712"/>
        <c:axId val="102389248"/>
      </c:barChart>
      <c:catAx>
        <c:axId val="102387712"/>
        <c:scaling>
          <c:orientation val="minMax"/>
        </c:scaling>
        <c:delete val="0"/>
        <c:axPos val="b"/>
        <c:majorTickMark val="out"/>
        <c:minorTickMark val="none"/>
        <c:tickLblPos val="nextTo"/>
        <c:txPr>
          <a:bodyPr/>
          <a:lstStyle/>
          <a:p>
            <a:pPr>
              <a:defRPr sz="800" b="0"/>
            </a:pPr>
            <a:endParaRPr lang="en-US"/>
          </a:p>
        </c:txPr>
        <c:crossAx val="102389248"/>
        <c:crosses val="autoZero"/>
        <c:auto val="1"/>
        <c:lblAlgn val="ctr"/>
        <c:lblOffset val="100"/>
        <c:noMultiLvlLbl val="0"/>
      </c:catAx>
      <c:valAx>
        <c:axId val="102389248"/>
        <c:scaling>
          <c:orientation val="minMax"/>
        </c:scaling>
        <c:delete val="1"/>
        <c:axPos val="l"/>
        <c:numFmt formatCode="General" sourceLinked="1"/>
        <c:majorTickMark val="out"/>
        <c:minorTickMark val="none"/>
        <c:tickLblPos val="nextTo"/>
        <c:crossAx val="102387712"/>
        <c:crosses val="autoZero"/>
        <c:crossBetween val="between"/>
      </c:valAx>
    </c:plotArea>
    <c:plotVisOnly val="1"/>
    <c:dispBlanksAs val="gap"/>
    <c:showDLblsOverMax val="0"/>
  </c:chart>
  <c:txPr>
    <a:bodyPr/>
    <a:lstStyle/>
    <a:p>
      <a:pPr>
        <a:defRPr sz="1000" b="1">
          <a:latin typeface="Calibri" pitchFamily="34" charset="0"/>
          <a:cs typeface="Calibri" pitchFamily="34" charset="0"/>
        </a:defRPr>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Sheet1!$B$1</c:f>
              <c:strCache>
                <c:ptCount val="1"/>
                <c:pt idx="0">
                  <c:v>2011</c:v>
                </c:pt>
              </c:strCache>
            </c:strRef>
          </c:tx>
          <c:spPr>
            <a:solidFill>
              <a:schemeClr val="accent3">
                <a:lumMod val="25000"/>
              </a:schemeClr>
            </a:solidFill>
          </c:spPr>
          <c:invertIfNegative val="0"/>
          <c:dLbls>
            <c:txPr>
              <a:bodyPr/>
              <a:lstStyle/>
              <a:p>
                <a:pPr>
                  <a:defRPr b="1"/>
                </a:pPr>
                <a:endParaRPr lang="en-US"/>
              </a:p>
            </c:txPr>
            <c:showLegendKey val="0"/>
            <c:showVal val="1"/>
            <c:showCatName val="0"/>
            <c:showSerName val="0"/>
            <c:showPercent val="0"/>
            <c:showBubbleSize val="0"/>
            <c:showLeaderLines val="0"/>
          </c:dLbls>
          <c:cat>
            <c:strRef>
              <c:f>Sheet1!$A$2:$A$6</c:f>
              <c:strCache>
                <c:ptCount val="5"/>
                <c:pt idx="0">
                  <c:v>Automobile Division</c:v>
                </c:pt>
                <c:pt idx="1">
                  <c:v>Automotive Equipment Division</c:v>
                </c:pt>
                <c:pt idx="2">
                  <c:v>Transportation and Logistics</c:v>
                </c:pt>
                <c:pt idx="3">
                  <c:v>Finance Companies</c:v>
                </c:pt>
                <c:pt idx="4">
                  <c:v>Others</c:v>
                </c:pt>
              </c:strCache>
            </c:strRef>
          </c:cat>
          <c:val>
            <c:numRef>
              <c:f>Sheet1!$B$2:$B$6</c:f>
              <c:numCache>
                <c:formatCode>General</c:formatCode>
                <c:ptCount val="5"/>
                <c:pt idx="0">
                  <c:v>59.38</c:v>
                </c:pt>
                <c:pt idx="1">
                  <c:v>22.51</c:v>
                </c:pt>
                <c:pt idx="2">
                  <c:v>5.25</c:v>
                </c:pt>
                <c:pt idx="3">
                  <c:v>2.64</c:v>
                </c:pt>
                <c:pt idx="4">
                  <c:v>0.28999999999999998</c:v>
                </c:pt>
              </c:numCache>
            </c:numRef>
          </c:val>
        </c:ser>
        <c:dLbls>
          <c:showLegendKey val="0"/>
          <c:showVal val="0"/>
          <c:showCatName val="0"/>
          <c:showSerName val="0"/>
          <c:showPercent val="0"/>
          <c:showBubbleSize val="0"/>
        </c:dLbls>
        <c:gapWidth val="150"/>
        <c:axId val="102670336"/>
        <c:axId val="102671872"/>
      </c:barChart>
      <c:catAx>
        <c:axId val="102670336"/>
        <c:scaling>
          <c:orientation val="minMax"/>
        </c:scaling>
        <c:delete val="0"/>
        <c:axPos val="b"/>
        <c:majorTickMark val="out"/>
        <c:minorTickMark val="none"/>
        <c:tickLblPos val="nextTo"/>
        <c:txPr>
          <a:bodyPr/>
          <a:lstStyle/>
          <a:p>
            <a:pPr>
              <a:defRPr sz="900" b="0"/>
            </a:pPr>
            <a:endParaRPr lang="en-US"/>
          </a:p>
        </c:txPr>
        <c:crossAx val="102671872"/>
        <c:crosses val="autoZero"/>
        <c:auto val="1"/>
        <c:lblAlgn val="ctr"/>
        <c:lblOffset val="100"/>
        <c:noMultiLvlLbl val="0"/>
      </c:catAx>
      <c:valAx>
        <c:axId val="102671872"/>
        <c:scaling>
          <c:orientation val="minMax"/>
        </c:scaling>
        <c:delete val="0"/>
        <c:axPos val="l"/>
        <c:numFmt formatCode="General" sourceLinked="1"/>
        <c:majorTickMark val="out"/>
        <c:minorTickMark val="none"/>
        <c:tickLblPos val="nextTo"/>
        <c:crossAx val="102670336"/>
        <c:crosses val="autoZero"/>
        <c:crossBetween val="between"/>
      </c:valAx>
    </c:plotArea>
    <c:plotVisOnly val="1"/>
    <c:dispBlanksAs val="gap"/>
    <c:showDLblsOverMax val="0"/>
  </c:chart>
  <c:txPr>
    <a:bodyPr/>
    <a:lstStyle/>
    <a:p>
      <a:pPr>
        <a:defRPr sz="1000"/>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Sheet1!$B$1</c:f>
              <c:strCache>
                <c:ptCount val="1"/>
                <c:pt idx="0">
                  <c:v>Revenue</c:v>
                </c:pt>
              </c:strCache>
            </c:strRef>
          </c:tx>
          <c:spPr>
            <a:solidFill>
              <a:schemeClr val="accent3">
                <a:lumMod val="25000"/>
              </a:schemeClr>
            </a:solidFill>
          </c:spPr>
          <c:invertIfNegative val="0"/>
          <c:dLbls>
            <c:txPr>
              <a:bodyPr/>
              <a:lstStyle/>
              <a:p>
                <a:pPr>
                  <a:defRPr sz="1000"/>
                </a:pPr>
                <a:endParaRPr lang="en-US"/>
              </a:p>
            </c:txPr>
            <c:showLegendKey val="0"/>
            <c:showVal val="1"/>
            <c:showCatName val="0"/>
            <c:showSerName val="0"/>
            <c:showPercent val="0"/>
            <c:showBubbleSize val="0"/>
            <c:showLeaderLines val="0"/>
          </c:dLbls>
          <c:cat>
            <c:strRef>
              <c:f>Sheet1!$A$2:$A$6</c:f>
              <c:strCache>
                <c:ptCount val="5"/>
                <c:pt idx="0">
                  <c:v>Europe</c:v>
                </c:pt>
                <c:pt idx="1">
                  <c:v>Asia</c:v>
                </c:pt>
                <c:pt idx="2">
                  <c:v>Russia</c:v>
                </c:pt>
                <c:pt idx="3">
                  <c:v>Latin America</c:v>
                </c:pt>
                <c:pt idx="4">
                  <c:v>Rest of the World</c:v>
                </c:pt>
              </c:strCache>
            </c:strRef>
          </c:cat>
          <c:val>
            <c:numRef>
              <c:f>Sheet1!$B$2:$B$6</c:f>
              <c:numCache>
                <c:formatCode>General</c:formatCode>
                <c:ptCount val="5"/>
                <c:pt idx="0">
                  <c:v>60.95</c:v>
                </c:pt>
                <c:pt idx="1">
                  <c:v>3.93</c:v>
                </c:pt>
                <c:pt idx="2">
                  <c:v>2.23</c:v>
                </c:pt>
                <c:pt idx="3">
                  <c:v>7.64</c:v>
                </c:pt>
                <c:pt idx="4">
                  <c:v>8.5299999999999994</c:v>
                </c:pt>
              </c:numCache>
            </c:numRef>
          </c:val>
        </c:ser>
        <c:dLbls>
          <c:showLegendKey val="0"/>
          <c:showVal val="0"/>
          <c:showCatName val="0"/>
          <c:showSerName val="0"/>
          <c:showPercent val="0"/>
          <c:showBubbleSize val="0"/>
        </c:dLbls>
        <c:gapWidth val="75"/>
        <c:overlap val="-25"/>
        <c:axId val="102700160"/>
        <c:axId val="102701696"/>
      </c:barChart>
      <c:catAx>
        <c:axId val="102700160"/>
        <c:scaling>
          <c:orientation val="minMax"/>
        </c:scaling>
        <c:delete val="0"/>
        <c:axPos val="b"/>
        <c:majorTickMark val="none"/>
        <c:minorTickMark val="none"/>
        <c:tickLblPos val="nextTo"/>
        <c:txPr>
          <a:bodyPr/>
          <a:lstStyle/>
          <a:p>
            <a:pPr>
              <a:defRPr sz="900" b="0"/>
            </a:pPr>
            <a:endParaRPr lang="en-US"/>
          </a:p>
        </c:txPr>
        <c:crossAx val="102701696"/>
        <c:crosses val="autoZero"/>
        <c:auto val="1"/>
        <c:lblAlgn val="ctr"/>
        <c:lblOffset val="100"/>
        <c:noMultiLvlLbl val="0"/>
      </c:catAx>
      <c:valAx>
        <c:axId val="102701696"/>
        <c:scaling>
          <c:orientation val="minMax"/>
        </c:scaling>
        <c:delete val="0"/>
        <c:axPos val="l"/>
        <c:numFmt formatCode="General" sourceLinked="1"/>
        <c:majorTickMark val="out"/>
        <c:minorTickMark val="none"/>
        <c:tickLblPos val="nextTo"/>
        <c:txPr>
          <a:bodyPr/>
          <a:lstStyle/>
          <a:p>
            <a:pPr>
              <a:defRPr sz="1000" b="0"/>
            </a:pPr>
            <a:endParaRPr lang="en-US"/>
          </a:p>
        </c:txPr>
        <c:crossAx val="102700160"/>
        <c:crosses val="autoZero"/>
        <c:crossBetween val="between"/>
      </c:valAx>
    </c:plotArea>
    <c:plotVisOnly val="1"/>
    <c:dispBlanksAs val="gap"/>
    <c:showDLblsOverMax val="0"/>
  </c:chart>
  <c:txPr>
    <a:bodyPr/>
    <a:lstStyle/>
    <a:p>
      <a:pPr>
        <a:defRPr sz="1050" b="1"/>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Sheet1!$B$1</c:f>
              <c:strCache>
                <c:ptCount val="1"/>
                <c:pt idx="0">
                  <c:v>Revenue</c:v>
                </c:pt>
              </c:strCache>
            </c:strRef>
          </c:tx>
          <c:invertIfNegative val="0"/>
          <c:dLbls>
            <c:showLegendKey val="0"/>
            <c:showVal val="1"/>
            <c:showCatName val="0"/>
            <c:showSerName val="0"/>
            <c:showPercent val="0"/>
            <c:showBubbleSize val="0"/>
            <c:showLeaderLines val="0"/>
          </c:dLbls>
          <c:cat>
            <c:numRef>
              <c:f>Sheet1!$A$2:$A$6</c:f>
              <c:numCache>
                <c:formatCode>General</c:formatCode>
                <c:ptCount val="5"/>
                <c:pt idx="0">
                  <c:v>2007</c:v>
                </c:pt>
                <c:pt idx="1">
                  <c:v>2008</c:v>
                </c:pt>
                <c:pt idx="2">
                  <c:v>2009</c:v>
                </c:pt>
                <c:pt idx="3">
                  <c:v>2010</c:v>
                </c:pt>
                <c:pt idx="4">
                  <c:v>2011</c:v>
                </c:pt>
              </c:numCache>
            </c:numRef>
          </c:cat>
          <c:val>
            <c:numRef>
              <c:f>Sheet1!$B$2:$B$6</c:f>
              <c:numCache>
                <c:formatCode>General</c:formatCode>
                <c:ptCount val="5"/>
                <c:pt idx="0">
                  <c:v>62.3</c:v>
                </c:pt>
                <c:pt idx="1">
                  <c:v>60.91</c:v>
                </c:pt>
                <c:pt idx="2">
                  <c:v>53.21</c:v>
                </c:pt>
                <c:pt idx="3">
                  <c:v>54.83</c:v>
                </c:pt>
                <c:pt idx="4">
                  <c:v>59.38</c:v>
                </c:pt>
              </c:numCache>
            </c:numRef>
          </c:val>
        </c:ser>
        <c:dLbls>
          <c:showLegendKey val="0"/>
          <c:showVal val="0"/>
          <c:showCatName val="0"/>
          <c:showSerName val="0"/>
          <c:showPercent val="0"/>
          <c:showBubbleSize val="0"/>
        </c:dLbls>
        <c:gapWidth val="75"/>
        <c:overlap val="-25"/>
        <c:axId val="101972608"/>
        <c:axId val="101982592"/>
      </c:barChart>
      <c:lineChart>
        <c:grouping val="standard"/>
        <c:varyColors val="0"/>
        <c:ser>
          <c:idx val="1"/>
          <c:order val="1"/>
          <c:tx>
            <c:strRef>
              <c:f>Sheet1!$C$1</c:f>
              <c:strCache>
                <c:ptCount val="1"/>
                <c:pt idx="0">
                  <c:v>Y-o-Y Growth</c:v>
                </c:pt>
              </c:strCache>
            </c:strRef>
          </c:tx>
          <c:spPr>
            <a:ln w="25400">
              <a:solidFill>
                <a:schemeClr val="accent5">
                  <a:lumMod val="60000"/>
                  <a:lumOff val="40000"/>
                </a:schemeClr>
              </a:solidFill>
            </a:ln>
          </c:spPr>
          <c:marker>
            <c:symbol val="diamond"/>
            <c:size val="5"/>
            <c:spPr>
              <a:solidFill>
                <a:schemeClr val="accent5">
                  <a:lumMod val="60000"/>
                  <a:lumOff val="40000"/>
                </a:schemeClr>
              </a:solidFill>
            </c:spPr>
          </c:marker>
          <c:dLbls>
            <c:dLbl>
              <c:idx val="3"/>
              <c:layout>
                <c:manualLayout>
                  <c:x val="-2.5040765182689141E-2"/>
                  <c:y val="-6.0244621625826819E-2"/>
                </c:manualLayout>
              </c:layout>
              <c:showLegendKey val="0"/>
              <c:showVal val="1"/>
              <c:showCatName val="0"/>
              <c:showSerName val="0"/>
              <c:showPercent val="0"/>
              <c:showBubbleSize val="0"/>
            </c:dLbl>
            <c:spPr>
              <a:solidFill>
                <a:schemeClr val="accent5">
                  <a:lumMod val="60000"/>
                  <a:lumOff val="40000"/>
                </a:schemeClr>
              </a:solidFill>
            </c:spPr>
            <c:showLegendKey val="0"/>
            <c:showVal val="1"/>
            <c:showCatName val="0"/>
            <c:showSerName val="0"/>
            <c:showPercent val="0"/>
            <c:showBubbleSize val="0"/>
            <c:showLeaderLines val="0"/>
          </c:dLbls>
          <c:cat>
            <c:numRef>
              <c:f>Sheet1!$A$2:$A$6</c:f>
              <c:numCache>
                <c:formatCode>General</c:formatCode>
                <c:ptCount val="5"/>
                <c:pt idx="0">
                  <c:v>2007</c:v>
                </c:pt>
                <c:pt idx="1">
                  <c:v>2008</c:v>
                </c:pt>
                <c:pt idx="2">
                  <c:v>2009</c:v>
                </c:pt>
                <c:pt idx="3">
                  <c:v>2010</c:v>
                </c:pt>
                <c:pt idx="4">
                  <c:v>2011</c:v>
                </c:pt>
              </c:numCache>
            </c:numRef>
          </c:cat>
          <c:val>
            <c:numRef>
              <c:f>Sheet1!$C$2:$C$6</c:f>
              <c:numCache>
                <c:formatCode>0%</c:formatCode>
                <c:ptCount val="5"/>
                <c:pt idx="0" formatCode="General">
                  <c:v>0</c:v>
                </c:pt>
                <c:pt idx="1">
                  <c:v>-0.02</c:v>
                </c:pt>
                <c:pt idx="2">
                  <c:v>-0.13</c:v>
                </c:pt>
                <c:pt idx="3">
                  <c:v>0.03</c:v>
                </c:pt>
                <c:pt idx="4">
                  <c:v>0.08</c:v>
                </c:pt>
              </c:numCache>
            </c:numRef>
          </c:val>
          <c:smooth val="0"/>
        </c:ser>
        <c:dLbls>
          <c:showLegendKey val="0"/>
          <c:showVal val="0"/>
          <c:showCatName val="0"/>
          <c:showSerName val="0"/>
          <c:showPercent val="0"/>
          <c:showBubbleSize val="0"/>
        </c:dLbls>
        <c:marker val="1"/>
        <c:smooth val="0"/>
        <c:axId val="101985664"/>
        <c:axId val="101984128"/>
      </c:lineChart>
      <c:catAx>
        <c:axId val="101972608"/>
        <c:scaling>
          <c:orientation val="minMax"/>
        </c:scaling>
        <c:delete val="0"/>
        <c:axPos val="b"/>
        <c:numFmt formatCode="General" sourceLinked="1"/>
        <c:majorTickMark val="none"/>
        <c:minorTickMark val="none"/>
        <c:tickLblPos val="nextTo"/>
        <c:crossAx val="101982592"/>
        <c:crosses val="autoZero"/>
        <c:auto val="1"/>
        <c:lblAlgn val="ctr"/>
        <c:lblOffset val="100"/>
        <c:noMultiLvlLbl val="0"/>
      </c:catAx>
      <c:valAx>
        <c:axId val="101982592"/>
        <c:scaling>
          <c:orientation val="minMax"/>
        </c:scaling>
        <c:delete val="0"/>
        <c:axPos val="l"/>
        <c:numFmt formatCode="General" sourceLinked="1"/>
        <c:majorTickMark val="none"/>
        <c:minorTickMark val="none"/>
        <c:tickLblPos val="nextTo"/>
        <c:crossAx val="101972608"/>
        <c:crosses val="autoZero"/>
        <c:crossBetween val="between"/>
      </c:valAx>
      <c:valAx>
        <c:axId val="101984128"/>
        <c:scaling>
          <c:orientation val="minMax"/>
        </c:scaling>
        <c:delete val="0"/>
        <c:axPos val="r"/>
        <c:numFmt formatCode="General" sourceLinked="1"/>
        <c:majorTickMark val="out"/>
        <c:minorTickMark val="none"/>
        <c:tickLblPos val="nextTo"/>
        <c:crossAx val="101985664"/>
        <c:crosses val="max"/>
        <c:crossBetween val="between"/>
      </c:valAx>
      <c:catAx>
        <c:axId val="101985664"/>
        <c:scaling>
          <c:orientation val="minMax"/>
        </c:scaling>
        <c:delete val="1"/>
        <c:axPos val="b"/>
        <c:numFmt formatCode="General" sourceLinked="1"/>
        <c:majorTickMark val="out"/>
        <c:minorTickMark val="none"/>
        <c:tickLblPos val="nextTo"/>
        <c:crossAx val="101984128"/>
        <c:crosses val="autoZero"/>
        <c:auto val="1"/>
        <c:lblAlgn val="ctr"/>
        <c:lblOffset val="100"/>
        <c:noMultiLvlLbl val="0"/>
      </c:catAx>
    </c:plotArea>
    <c:legend>
      <c:legendPos val="b"/>
      <c:overlay val="0"/>
    </c:legend>
    <c:plotVisOnly val="1"/>
    <c:dispBlanksAs val="gap"/>
    <c:showDLblsOverMax val="0"/>
  </c:chart>
  <c:txPr>
    <a:bodyPr/>
    <a:lstStyle/>
    <a:p>
      <a:pPr>
        <a:defRPr sz="1000" b="0"/>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Sheet1!$B$1</c:f>
              <c:strCache>
                <c:ptCount val="1"/>
                <c:pt idx="0">
                  <c:v>Net Interest Income</c:v>
                </c:pt>
              </c:strCache>
            </c:strRef>
          </c:tx>
          <c:invertIfNegative val="0"/>
          <c:dLbls>
            <c:showLegendKey val="0"/>
            <c:showVal val="1"/>
            <c:showCatName val="0"/>
            <c:showSerName val="0"/>
            <c:showPercent val="0"/>
            <c:showBubbleSize val="0"/>
            <c:showLeaderLines val="0"/>
          </c:dLbls>
          <c:cat>
            <c:numRef>
              <c:f>Sheet1!$A$2:$A$6</c:f>
              <c:numCache>
                <c:formatCode>General</c:formatCode>
                <c:ptCount val="5"/>
                <c:pt idx="0">
                  <c:v>2007</c:v>
                </c:pt>
                <c:pt idx="1">
                  <c:v>2008</c:v>
                </c:pt>
                <c:pt idx="2">
                  <c:v>2009</c:v>
                </c:pt>
                <c:pt idx="3">
                  <c:v>2010</c:v>
                </c:pt>
                <c:pt idx="4">
                  <c:v>2011</c:v>
                </c:pt>
              </c:numCache>
            </c:numRef>
          </c:cat>
          <c:val>
            <c:numRef>
              <c:f>Sheet1!$B$2:$B$6</c:f>
              <c:numCache>
                <c:formatCode>General</c:formatCode>
                <c:ptCount val="5"/>
                <c:pt idx="0">
                  <c:v>17.32</c:v>
                </c:pt>
                <c:pt idx="1">
                  <c:v>17.559999999999999</c:v>
                </c:pt>
                <c:pt idx="2">
                  <c:v>12.92</c:v>
                </c:pt>
                <c:pt idx="3">
                  <c:v>18.27</c:v>
                </c:pt>
                <c:pt idx="4">
                  <c:v>22.51</c:v>
                </c:pt>
              </c:numCache>
            </c:numRef>
          </c:val>
        </c:ser>
        <c:dLbls>
          <c:showLegendKey val="0"/>
          <c:showVal val="0"/>
          <c:showCatName val="0"/>
          <c:showSerName val="0"/>
          <c:showPercent val="0"/>
          <c:showBubbleSize val="0"/>
        </c:dLbls>
        <c:gapWidth val="75"/>
        <c:overlap val="-25"/>
        <c:axId val="102029184"/>
        <c:axId val="102030720"/>
      </c:barChart>
      <c:lineChart>
        <c:grouping val="standard"/>
        <c:varyColors val="0"/>
        <c:ser>
          <c:idx val="1"/>
          <c:order val="1"/>
          <c:tx>
            <c:strRef>
              <c:f>Sheet1!$C$1</c:f>
              <c:strCache>
                <c:ptCount val="1"/>
                <c:pt idx="0">
                  <c:v>Y-o-Y Growth</c:v>
                </c:pt>
              </c:strCache>
            </c:strRef>
          </c:tx>
          <c:spPr>
            <a:ln w="25400">
              <a:solidFill>
                <a:schemeClr val="accent5">
                  <a:lumMod val="60000"/>
                  <a:lumOff val="40000"/>
                </a:schemeClr>
              </a:solidFill>
            </a:ln>
          </c:spPr>
          <c:marker>
            <c:symbol val="diamond"/>
            <c:size val="5"/>
            <c:spPr>
              <a:solidFill>
                <a:schemeClr val="accent5">
                  <a:lumMod val="60000"/>
                  <a:lumOff val="40000"/>
                </a:schemeClr>
              </a:solidFill>
            </c:spPr>
          </c:marker>
          <c:dLbls>
            <c:dLbl>
              <c:idx val="3"/>
              <c:layout>
                <c:manualLayout>
                  <c:x val="-1.5813166565437499E-2"/>
                  <c:y val="-6.6927878623393666E-2"/>
                </c:manualLayout>
              </c:layout>
              <c:showLegendKey val="0"/>
              <c:showVal val="1"/>
              <c:showCatName val="0"/>
              <c:showSerName val="0"/>
              <c:showPercent val="0"/>
              <c:showBubbleSize val="0"/>
            </c:dLbl>
            <c:spPr>
              <a:solidFill>
                <a:schemeClr val="accent5">
                  <a:lumMod val="60000"/>
                  <a:lumOff val="40000"/>
                </a:schemeClr>
              </a:solidFill>
            </c:spPr>
            <c:showLegendKey val="0"/>
            <c:showVal val="1"/>
            <c:showCatName val="0"/>
            <c:showSerName val="0"/>
            <c:showPercent val="0"/>
            <c:showBubbleSize val="0"/>
            <c:showLeaderLines val="0"/>
          </c:dLbls>
          <c:cat>
            <c:numRef>
              <c:f>Sheet1!$A$2:$A$6</c:f>
              <c:numCache>
                <c:formatCode>General</c:formatCode>
                <c:ptCount val="5"/>
                <c:pt idx="0">
                  <c:v>2007</c:v>
                </c:pt>
                <c:pt idx="1">
                  <c:v>2008</c:v>
                </c:pt>
                <c:pt idx="2">
                  <c:v>2009</c:v>
                </c:pt>
                <c:pt idx="3">
                  <c:v>2010</c:v>
                </c:pt>
                <c:pt idx="4">
                  <c:v>2011</c:v>
                </c:pt>
              </c:numCache>
            </c:numRef>
          </c:cat>
          <c:val>
            <c:numRef>
              <c:f>Sheet1!$C$2:$C$6</c:f>
              <c:numCache>
                <c:formatCode>0%</c:formatCode>
                <c:ptCount val="5"/>
                <c:pt idx="0" formatCode="General">
                  <c:v>0</c:v>
                </c:pt>
                <c:pt idx="1">
                  <c:v>0.01</c:v>
                </c:pt>
                <c:pt idx="2">
                  <c:v>-0.26</c:v>
                </c:pt>
                <c:pt idx="3">
                  <c:v>0.41</c:v>
                </c:pt>
                <c:pt idx="4">
                  <c:v>0.23</c:v>
                </c:pt>
              </c:numCache>
            </c:numRef>
          </c:val>
          <c:smooth val="0"/>
        </c:ser>
        <c:dLbls>
          <c:showLegendKey val="0"/>
          <c:showVal val="0"/>
          <c:showCatName val="0"/>
          <c:showSerName val="0"/>
          <c:showPercent val="0"/>
          <c:showBubbleSize val="0"/>
        </c:dLbls>
        <c:marker val="1"/>
        <c:smooth val="0"/>
        <c:axId val="102050432"/>
        <c:axId val="102048896"/>
      </c:lineChart>
      <c:catAx>
        <c:axId val="102029184"/>
        <c:scaling>
          <c:orientation val="minMax"/>
        </c:scaling>
        <c:delete val="0"/>
        <c:axPos val="b"/>
        <c:numFmt formatCode="General" sourceLinked="1"/>
        <c:majorTickMark val="none"/>
        <c:minorTickMark val="none"/>
        <c:tickLblPos val="nextTo"/>
        <c:crossAx val="102030720"/>
        <c:crosses val="autoZero"/>
        <c:auto val="1"/>
        <c:lblAlgn val="ctr"/>
        <c:lblOffset val="100"/>
        <c:noMultiLvlLbl val="0"/>
      </c:catAx>
      <c:valAx>
        <c:axId val="102030720"/>
        <c:scaling>
          <c:orientation val="minMax"/>
        </c:scaling>
        <c:delete val="0"/>
        <c:axPos val="l"/>
        <c:numFmt formatCode="General" sourceLinked="1"/>
        <c:majorTickMark val="none"/>
        <c:minorTickMark val="none"/>
        <c:tickLblPos val="nextTo"/>
        <c:crossAx val="102029184"/>
        <c:crosses val="autoZero"/>
        <c:crossBetween val="between"/>
      </c:valAx>
      <c:valAx>
        <c:axId val="102048896"/>
        <c:scaling>
          <c:orientation val="minMax"/>
        </c:scaling>
        <c:delete val="0"/>
        <c:axPos val="r"/>
        <c:numFmt formatCode="General" sourceLinked="1"/>
        <c:majorTickMark val="out"/>
        <c:minorTickMark val="none"/>
        <c:tickLblPos val="nextTo"/>
        <c:crossAx val="102050432"/>
        <c:crosses val="max"/>
        <c:crossBetween val="between"/>
      </c:valAx>
      <c:catAx>
        <c:axId val="102050432"/>
        <c:scaling>
          <c:orientation val="minMax"/>
        </c:scaling>
        <c:delete val="1"/>
        <c:axPos val="b"/>
        <c:numFmt formatCode="General" sourceLinked="1"/>
        <c:majorTickMark val="out"/>
        <c:minorTickMark val="none"/>
        <c:tickLblPos val="nextTo"/>
        <c:crossAx val="102048896"/>
        <c:crosses val="autoZero"/>
        <c:auto val="1"/>
        <c:lblAlgn val="ctr"/>
        <c:lblOffset val="100"/>
        <c:noMultiLvlLbl val="0"/>
      </c:catAx>
    </c:plotArea>
    <c:legend>
      <c:legendPos val="b"/>
      <c:overlay val="0"/>
    </c:legend>
    <c:plotVisOnly val="1"/>
    <c:dispBlanksAs val="gap"/>
    <c:showDLblsOverMax val="0"/>
  </c:chart>
  <c:txPr>
    <a:bodyPr/>
    <a:lstStyle/>
    <a:p>
      <a:pPr>
        <a:defRPr sz="1000" b="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2356162510936136"/>
          <c:y val="8.0131233595800544E-2"/>
          <c:w val="0.40037237532808473"/>
          <c:h val="0.73914900060569488"/>
        </c:manualLayout>
      </c:layout>
      <c:pieChart>
        <c:varyColors val="1"/>
        <c:ser>
          <c:idx val="0"/>
          <c:order val="0"/>
          <c:tx>
            <c:strRef>
              <c:f>Sheet1!$B$1</c:f>
              <c:strCache>
                <c:ptCount val="1"/>
                <c:pt idx="0">
                  <c:v>2011</c:v>
                </c:pt>
              </c:strCache>
            </c:strRef>
          </c:tx>
          <c:dPt>
            <c:idx val="0"/>
            <c:bubble3D val="0"/>
            <c:spPr>
              <a:solidFill>
                <a:schemeClr val="bg1">
                  <a:lumMod val="50000"/>
                </a:schemeClr>
              </a:solidFill>
            </c:spPr>
          </c:dPt>
          <c:dPt>
            <c:idx val="1"/>
            <c:bubble3D val="0"/>
            <c:spPr>
              <a:solidFill>
                <a:schemeClr val="accent3">
                  <a:lumMod val="10000"/>
                </a:schemeClr>
              </a:solidFill>
            </c:spPr>
          </c:dPt>
          <c:dPt>
            <c:idx val="2"/>
            <c:bubble3D val="0"/>
            <c:spPr>
              <a:solidFill>
                <a:schemeClr val="accent3">
                  <a:lumMod val="75000"/>
                </a:schemeClr>
              </a:solidFill>
            </c:spPr>
          </c:dPt>
          <c:dLbls>
            <c:dLbl>
              <c:idx val="1"/>
              <c:spPr/>
              <c:txPr>
                <a:bodyPr/>
                <a:lstStyle/>
                <a:p>
                  <a:pPr>
                    <a:defRPr>
                      <a:solidFill>
                        <a:schemeClr val="bg1"/>
                      </a:solidFill>
                    </a:defRPr>
                  </a:pPr>
                  <a:endParaRPr lang="en-US"/>
                </a:p>
              </c:txPr>
              <c:showLegendKey val="0"/>
              <c:showVal val="1"/>
              <c:showCatName val="0"/>
              <c:showSerName val="0"/>
              <c:showPercent val="0"/>
              <c:showBubbleSize val="0"/>
            </c:dLbl>
            <c:dLbl>
              <c:idx val="3"/>
              <c:layout>
                <c:manualLayout>
                  <c:x val="7.575158573928259E-2"/>
                  <c:y val="8.1993236422370219E-2"/>
                </c:manualLayout>
              </c:layout>
              <c:showLegendKey val="0"/>
              <c:showVal val="1"/>
              <c:showCatName val="0"/>
              <c:showSerName val="0"/>
              <c:showPercent val="0"/>
              <c:showBubbleSize val="0"/>
            </c:dLbl>
            <c:dLbl>
              <c:idx val="4"/>
              <c:layout>
                <c:manualLayout>
                  <c:x val="8.8504666083407818E-2"/>
                  <c:y val="9.9996971532404763E-2"/>
                </c:manualLayout>
              </c:layout>
              <c:showLegendKey val="0"/>
              <c:showVal val="1"/>
              <c:showCatName val="0"/>
              <c:showSerName val="0"/>
              <c:showPercent val="0"/>
              <c:showBubbleSize val="0"/>
            </c:dLbl>
            <c:showLegendKey val="0"/>
            <c:showVal val="1"/>
            <c:showCatName val="0"/>
            <c:showSerName val="0"/>
            <c:showPercent val="0"/>
            <c:showBubbleSize val="0"/>
            <c:showLeaderLines val="1"/>
          </c:dLbls>
          <c:cat>
            <c:strRef>
              <c:f>Sheet1!$A$2:$A$9</c:f>
              <c:strCache>
                <c:ptCount val="8"/>
                <c:pt idx="0">
                  <c:v>North Asia</c:v>
                </c:pt>
                <c:pt idx="1">
                  <c:v>Europe</c:v>
                </c:pt>
                <c:pt idx="2">
                  <c:v>North America</c:v>
                </c:pt>
                <c:pt idx="3">
                  <c:v>South America</c:v>
                </c:pt>
                <c:pt idx="4">
                  <c:v>India &amp; Central Asia</c:v>
                </c:pt>
                <c:pt idx="5">
                  <c:v>South East Asia</c:v>
                </c:pt>
                <c:pt idx="6">
                  <c:v>Africa &amp; Middle East</c:v>
                </c:pt>
                <c:pt idx="7">
                  <c:v>Oceania</c:v>
                </c:pt>
              </c:strCache>
            </c:strRef>
          </c:cat>
          <c:val>
            <c:numRef>
              <c:f>Sheet1!$B$2:$B$9</c:f>
              <c:numCache>
                <c:formatCode>0.0%</c:formatCode>
                <c:ptCount val="8"/>
                <c:pt idx="0">
                  <c:v>0.4</c:v>
                </c:pt>
                <c:pt idx="1">
                  <c:v>0.26</c:v>
                </c:pt>
                <c:pt idx="2">
                  <c:v>0.17100000000000001</c:v>
                </c:pt>
                <c:pt idx="3">
                  <c:v>0.06</c:v>
                </c:pt>
                <c:pt idx="4">
                  <c:v>4.3999999999999997E-2</c:v>
                </c:pt>
                <c:pt idx="5">
                  <c:v>3.3000000000000002E-2</c:v>
                </c:pt>
                <c:pt idx="6">
                  <c:v>0.03</c:v>
                </c:pt>
                <c:pt idx="7">
                  <c:v>2E-3</c:v>
                </c:pt>
              </c:numCache>
            </c:numRef>
          </c:val>
        </c:ser>
        <c:dLbls>
          <c:showLegendKey val="0"/>
          <c:showVal val="0"/>
          <c:showCatName val="0"/>
          <c:showSerName val="0"/>
          <c:showPercent val="0"/>
          <c:showBubbleSize val="0"/>
          <c:showLeaderLines val="1"/>
        </c:dLbls>
        <c:firstSliceAng val="0"/>
      </c:pieChart>
    </c:plotArea>
    <c:legend>
      <c:legendPos val="tr"/>
      <c:layout>
        <c:manualLayout>
          <c:xMode val="edge"/>
          <c:yMode val="edge"/>
          <c:x val="0.6197916666666754"/>
          <c:y val="3.8461538461538464E-2"/>
          <c:w val="0.34895833333333331"/>
          <c:h val="0.92401978598828949"/>
        </c:manualLayout>
      </c:layout>
      <c:overlay val="0"/>
    </c:legend>
    <c:plotVisOnly val="1"/>
    <c:dispBlanksAs val="zero"/>
    <c:showDLblsOverMax val="0"/>
  </c:chart>
  <c:spPr>
    <a:ln>
      <a:solidFill>
        <a:schemeClr val="accent3">
          <a:lumMod val="25000"/>
        </a:schemeClr>
      </a:solidFill>
    </a:ln>
  </c:spPr>
  <c:txPr>
    <a:bodyPr/>
    <a:lstStyle/>
    <a:p>
      <a:pPr>
        <a:defRPr sz="1000">
          <a:latin typeface="Calibri" pitchFamily="34" charset="0"/>
          <a:cs typeface="Calibri" pitchFamily="34" charset="0"/>
        </a:defRPr>
      </a:pPr>
      <a:endParaRPr lang="en-US"/>
    </a:p>
  </c:txPr>
  <c:externalData r:id="rId2">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Sheet1!$B$1</c:f>
              <c:strCache>
                <c:ptCount val="1"/>
                <c:pt idx="0">
                  <c:v>Revenue</c:v>
                </c:pt>
              </c:strCache>
            </c:strRef>
          </c:tx>
          <c:invertIfNegative val="0"/>
          <c:dLbls>
            <c:showLegendKey val="0"/>
            <c:showVal val="1"/>
            <c:showCatName val="0"/>
            <c:showSerName val="0"/>
            <c:showPercent val="0"/>
            <c:showBubbleSize val="0"/>
            <c:showLeaderLines val="0"/>
          </c:dLbls>
          <c:cat>
            <c:numRef>
              <c:f>Sheet1!$A$2:$A$6</c:f>
              <c:numCache>
                <c:formatCode>General</c:formatCode>
                <c:ptCount val="5"/>
                <c:pt idx="0">
                  <c:v>2007</c:v>
                </c:pt>
                <c:pt idx="1">
                  <c:v>2008</c:v>
                </c:pt>
                <c:pt idx="2">
                  <c:v>2009</c:v>
                </c:pt>
                <c:pt idx="3">
                  <c:v>2010</c:v>
                </c:pt>
                <c:pt idx="4">
                  <c:v>2011</c:v>
                </c:pt>
              </c:numCache>
            </c:numRef>
          </c:cat>
          <c:val>
            <c:numRef>
              <c:f>Sheet1!$B$2:$B$6</c:f>
              <c:numCache>
                <c:formatCode>General</c:formatCode>
                <c:ptCount val="5"/>
                <c:pt idx="0">
                  <c:v>4.8600000000000003</c:v>
                </c:pt>
                <c:pt idx="1">
                  <c:v>5.17</c:v>
                </c:pt>
                <c:pt idx="2">
                  <c:v>4.01</c:v>
                </c:pt>
                <c:pt idx="3">
                  <c:v>4.43</c:v>
                </c:pt>
                <c:pt idx="4">
                  <c:v>5.25</c:v>
                </c:pt>
              </c:numCache>
            </c:numRef>
          </c:val>
        </c:ser>
        <c:dLbls>
          <c:showLegendKey val="0"/>
          <c:showVal val="0"/>
          <c:showCatName val="0"/>
          <c:showSerName val="0"/>
          <c:showPercent val="0"/>
          <c:showBubbleSize val="0"/>
        </c:dLbls>
        <c:gapWidth val="75"/>
        <c:overlap val="-25"/>
        <c:axId val="102122624"/>
        <c:axId val="102124160"/>
      </c:barChart>
      <c:lineChart>
        <c:grouping val="standard"/>
        <c:varyColors val="0"/>
        <c:ser>
          <c:idx val="1"/>
          <c:order val="1"/>
          <c:tx>
            <c:strRef>
              <c:f>Sheet1!$C$1</c:f>
              <c:strCache>
                <c:ptCount val="1"/>
                <c:pt idx="0">
                  <c:v>Y-o-Y Growth</c:v>
                </c:pt>
              </c:strCache>
            </c:strRef>
          </c:tx>
          <c:spPr>
            <a:ln w="25400">
              <a:solidFill>
                <a:schemeClr val="accent5">
                  <a:lumMod val="60000"/>
                  <a:lumOff val="40000"/>
                </a:schemeClr>
              </a:solidFill>
            </a:ln>
          </c:spPr>
          <c:marker>
            <c:symbol val="diamond"/>
            <c:size val="5"/>
            <c:spPr>
              <a:solidFill>
                <a:schemeClr val="accent5">
                  <a:lumMod val="60000"/>
                  <a:lumOff val="40000"/>
                </a:schemeClr>
              </a:solidFill>
            </c:spPr>
          </c:marker>
          <c:dLbls>
            <c:spPr>
              <a:solidFill>
                <a:schemeClr val="accent5">
                  <a:lumMod val="60000"/>
                  <a:lumOff val="40000"/>
                </a:schemeClr>
              </a:solidFill>
            </c:spPr>
            <c:showLegendKey val="0"/>
            <c:showVal val="1"/>
            <c:showCatName val="0"/>
            <c:showSerName val="0"/>
            <c:showPercent val="0"/>
            <c:showBubbleSize val="0"/>
            <c:showLeaderLines val="0"/>
          </c:dLbls>
          <c:cat>
            <c:numRef>
              <c:f>Sheet1!$A$2:$A$6</c:f>
              <c:numCache>
                <c:formatCode>General</c:formatCode>
                <c:ptCount val="5"/>
                <c:pt idx="0">
                  <c:v>2007</c:v>
                </c:pt>
                <c:pt idx="1">
                  <c:v>2008</c:v>
                </c:pt>
                <c:pt idx="2">
                  <c:v>2009</c:v>
                </c:pt>
                <c:pt idx="3">
                  <c:v>2010</c:v>
                </c:pt>
                <c:pt idx="4">
                  <c:v>2011</c:v>
                </c:pt>
              </c:numCache>
            </c:numRef>
          </c:cat>
          <c:val>
            <c:numRef>
              <c:f>Sheet1!$C$2:$C$6</c:f>
              <c:numCache>
                <c:formatCode>0%</c:formatCode>
                <c:ptCount val="5"/>
                <c:pt idx="0" formatCode="General">
                  <c:v>0</c:v>
                </c:pt>
                <c:pt idx="1">
                  <c:v>0.06</c:v>
                </c:pt>
                <c:pt idx="2">
                  <c:v>-0.22</c:v>
                </c:pt>
                <c:pt idx="3">
                  <c:v>0.1</c:v>
                </c:pt>
                <c:pt idx="4">
                  <c:v>0.19</c:v>
                </c:pt>
              </c:numCache>
            </c:numRef>
          </c:val>
          <c:smooth val="0"/>
        </c:ser>
        <c:dLbls>
          <c:showLegendKey val="0"/>
          <c:showVal val="0"/>
          <c:showCatName val="0"/>
          <c:showSerName val="0"/>
          <c:showPercent val="0"/>
          <c:showBubbleSize val="0"/>
        </c:dLbls>
        <c:marker val="1"/>
        <c:smooth val="0"/>
        <c:axId val="102135680"/>
        <c:axId val="102134144"/>
      </c:lineChart>
      <c:catAx>
        <c:axId val="102122624"/>
        <c:scaling>
          <c:orientation val="minMax"/>
        </c:scaling>
        <c:delete val="0"/>
        <c:axPos val="b"/>
        <c:numFmt formatCode="General" sourceLinked="1"/>
        <c:majorTickMark val="none"/>
        <c:minorTickMark val="none"/>
        <c:tickLblPos val="nextTo"/>
        <c:crossAx val="102124160"/>
        <c:crosses val="autoZero"/>
        <c:auto val="1"/>
        <c:lblAlgn val="ctr"/>
        <c:lblOffset val="100"/>
        <c:noMultiLvlLbl val="0"/>
      </c:catAx>
      <c:valAx>
        <c:axId val="102124160"/>
        <c:scaling>
          <c:orientation val="minMax"/>
        </c:scaling>
        <c:delete val="0"/>
        <c:axPos val="l"/>
        <c:numFmt formatCode="General" sourceLinked="1"/>
        <c:majorTickMark val="none"/>
        <c:minorTickMark val="none"/>
        <c:tickLblPos val="nextTo"/>
        <c:crossAx val="102122624"/>
        <c:crosses val="autoZero"/>
        <c:crossBetween val="between"/>
      </c:valAx>
      <c:valAx>
        <c:axId val="102134144"/>
        <c:scaling>
          <c:orientation val="minMax"/>
        </c:scaling>
        <c:delete val="0"/>
        <c:axPos val="r"/>
        <c:numFmt formatCode="General" sourceLinked="1"/>
        <c:majorTickMark val="out"/>
        <c:minorTickMark val="none"/>
        <c:tickLblPos val="nextTo"/>
        <c:crossAx val="102135680"/>
        <c:crosses val="max"/>
        <c:crossBetween val="between"/>
      </c:valAx>
      <c:catAx>
        <c:axId val="102135680"/>
        <c:scaling>
          <c:orientation val="minMax"/>
        </c:scaling>
        <c:delete val="1"/>
        <c:axPos val="b"/>
        <c:numFmt formatCode="General" sourceLinked="1"/>
        <c:majorTickMark val="out"/>
        <c:minorTickMark val="none"/>
        <c:tickLblPos val="nextTo"/>
        <c:crossAx val="102134144"/>
        <c:crosses val="autoZero"/>
        <c:auto val="1"/>
        <c:lblAlgn val="ctr"/>
        <c:lblOffset val="100"/>
        <c:noMultiLvlLbl val="0"/>
      </c:catAx>
    </c:plotArea>
    <c:legend>
      <c:legendPos val="b"/>
      <c:overlay val="0"/>
    </c:legend>
    <c:plotVisOnly val="1"/>
    <c:dispBlanksAs val="gap"/>
    <c:showDLblsOverMax val="0"/>
  </c:chart>
  <c:txPr>
    <a:bodyPr/>
    <a:lstStyle/>
    <a:p>
      <a:pPr>
        <a:defRPr sz="1000" b="0" i="0"/>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0"/>
    </mc:Choice>
    <mc:Fallback>
      <c:style val="10"/>
    </mc:Fallback>
  </mc:AlternateContent>
  <c:chart>
    <c:autoTitleDeleted val="1"/>
    <c:plotArea>
      <c:layout/>
      <c:barChart>
        <c:barDir val="col"/>
        <c:grouping val="clustered"/>
        <c:varyColors val="0"/>
        <c:ser>
          <c:idx val="0"/>
          <c:order val="0"/>
          <c:tx>
            <c:strRef>
              <c:f>Sheet1!$B$1</c:f>
              <c:strCache>
                <c:ptCount val="1"/>
                <c:pt idx="0">
                  <c:v>Revenue</c:v>
                </c:pt>
              </c:strCache>
            </c:strRef>
          </c:tx>
          <c:invertIfNegative val="0"/>
          <c:dLbls>
            <c:showLegendKey val="0"/>
            <c:showVal val="1"/>
            <c:showCatName val="0"/>
            <c:showSerName val="0"/>
            <c:showPercent val="0"/>
            <c:showBubbleSize val="0"/>
            <c:showLeaderLines val="0"/>
          </c:dLbls>
          <c:cat>
            <c:numRef>
              <c:f>Sheet1!$A$2:$A$6</c:f>
              <c:numCache>
                <c:formatCode>General</c:formatCode>
                <c:ptCount val="5"/>
                <c:pt idx="0">
                  <c:v>2007</c:v>
                </c:pt>
                <c:pt idx="1">
                  <c:v>2008</c:v>
                </c:pt>
                <c:pt idx="2">
                  <c:v>2009</c:v>
                </c:pt>
                <c:pt idx="3">
                  <c:v>2010</c:v>
                </c:pt>
                <c:pt idx="4">
                  <c:v>2011</c:v>
                </c:pt>
              </c:numCache>
            </c:numRef>
          </c:cat>
          <c:val>
            <c:numRef>
              <c:f>Sheet1!$B$2:$B$6</c:f>
              <c:numCache>
                <c:formatCode>General</c:formatCode>
                <c:ptCount val="5"/>
                <c:pt idx="0">
                  <c:v>2.73</c:v>
                </c:pt>
                <c:pt idx="1">
                  <c:v>3.05</c:v>
                </c:pt>
                <c:pt idx="2">
                  <c:v>2.5299999999999998</c:v>
                </c:pt>
                <c:pt idx="3">
                  <c:v>2.4500000000000002</c:v>
                </c:pt>
                <c:pt idx="4">
                  <c:v>2.64</c:v>
                </c:pt>
              </c:numCache>
            </c:numRef>
          </c:val>
        </c:ser>
        <c:dLbls>
          <c:showLegendKey val="0"/>
          <c:showVal val="0"/>
          <c:showCatName val="0"/>
          <c:showSerName val="0"/>
          <c:showPercent val="0"/>
          <c:showBubbleSize val="0"/>
        </c:dLbls>
        <c:gapWidth val="75"/>
        <c:overlap val="-25"/>
        <c:axId val="102760832"/>
        <c:axId val="102762368"/>
      </c:barChart>
      <c:lineChart>
        <c:grouping val="standard"/>
        <c:varyColors val="0"/>
        <c:ser>
          <c:idx val="1"/>
          <c:order val="1"/>
          <c:tx>
            <c:strRef>
              <c:f>Sheet1!$C$1</c:f>
              <c:strCache>
                <c:ptCount val="1"/>
                <c:pt idx="0">
                  <c:v>Y-o-Y Growth</c:v>
                </c:pt>
              </c:strCache>
            </c:strRef>
          </c:tx>
          <c:spPr>
            <a:ln w="25400">
              <a:solidFill>
                <a:schemeClr val="accent5">
                  <a:lumMod val="60000"/>
                  <a:lumOff val="40000"/>
                </a:schemeClr>
              </a:solidFill>
            </a:ln>
          </c:spPr>
          <c:marker>
            <c:symbol val="diamond"/>
            <c:size val="5"/>
            <c:spPr>
              <a:solidFill>
                <a:schemeClr val="accent5">
                  <a:lumMod val="60000"/>
                  <a:lumOff val="40000"/>
                </a:schemeClr>
              </a:solidFill>
            </c:spPr>
          </c:marker>
          <c:dLbls>
            <c:dLbl>
              <c:idx val="1"/>
              <c:layout>
                <c:manualLayout>
                  <c:x val="2.5022590522792355E-2"/>
                  <c:y val="2.6693592865117906E-2"/>
                </c:manualLayout>
              </c:layout>
              <c:showLegendKey val="0"/>
              <c:showVal val="1"/>
              <c:showCatName val="0"/>
              <c:showSerName val="0"/>
              <c:showPercent val="0"/>
              <c:showBubbleSize val="0"/>
            </c:dLbl>
            <c:dLbl>
              <c:idx val="4"/>
              <c:layout>
                <c:manualLayout>
                  <c:x val="-3.1278238153490444E-3"/>
                  <c:y val="6.4064622876282992E-2"/>
                </c:manualLayout>
              </c:layout>
              <c:showLegendKey val="0"/>
              <c:showVal val="1"/>
              <c:showCatName val="0"/>
              <c:showSerName val="0"/>
              <c:showPercent val="0"/>
              <c:showBubbleSize val="0"/>
            </c:dLbl>
            <c:spPr>
              <a:solidFill>
                <a:schemeClr val="accent5">
                  <a:lumMod val="60000"/>
                  <a:lumOff val="40000"/>
                </a:schemeClr>
              </a:solidFill>
            </c:spPr>
            <c:showLegendKey val="0"/>
            <c:showVal val="1"/>
            <c:showCatName val="0"/>
            <c:showSerName val="0"/>
            <c:showPercent val="0"/>
            <c:showBubbleSize val="0"/>
            <c:showLeaderLines val="0"/>
          </c:dLbls>
          <c:cat>
            <c:numRef>
              <c:f>Sheet1!$A$2:$A$6</c:f>
              <c:numCache>
                <c:formatCode>General</c:formatCode>
                <c:ptCount val="5"/>
                <c:pt idx="0">
                  <c:v>2007</c:v>
                </c:pt>
                <c:pt idx="1">
                  <c:v>2008</c:v>
                </c:pt>
                <c:pt idx="2">
                  <c:v>2009</c:v>
                </c:pt>
                <c:pt idx="3">
                  <c:v>2010</c:v>
                </c:pt>
                <c:pt idx="4">
                  <c:v>2011</c:v>
                </c:pt>
              </c:numCache>
            </c:numRef>
          </c:cat>
          <c:val>
            <c:numRef>
              <c:f>Sheet1!$C$2:$C$6</c:f>
              <c:numCache>
                <c:formatCode>0%</c:formatCode>
                <c:ptCount val="5"/>
                <c:pt idx="0" formatCode="General">
                  <c:v>0</c:v>
                </c:pt>
                <c:pt idx="1">
                  <c:v>0.12</c:v>
                </c:pt>
                <c:pt idx="2">
                  <c:v>-0.17</c:v>
                </c:pt>
                <c:pt idx="3">
                  <c:v>-0.03</c:v>
                </c:pt>
                <c:pt idx="4">
                  <c:v>0.08</c:v>
                </c:pt>
              </c:numCache>
            </c:numRef>
          </c:val>
          <c:smooth val="0"/>
        </c:ser>
        <c:dLbls>
          <c:showLegendKey val="0"/>
          <c:showVal val="0"/>
          <c:showCatName val="0"/>
          <c:showSerName val="0"/>
          <c:showPercent val="0"/>
          <c:showBubbleSize val="0"/>
        </c:dLbls>
        <c:marker val="1"/>
        <c:smooth val="0"/>
        <c:axId val="102777984"/>
        <c:axId val="102763904"/>
      </c:lineChart>
      <c:catAx>
        <c:axId val="102760832"/>
        <c:scaling>
          <c:orientation val="minMax"/>
        </c:scaling>
        <c:delete val="0"/>
        <c:axPos val="b"/>
        <c:numFmt formatCode="General" sourceLinked="1"/>
        <c:majorTickMark val="none"/>
        <c:minorTickMark val="none"/>
        <c:tickLblPos val="nextTo"/>
        <c:crossAx val="102762368"/>
        <c:crosses val="autoZero"/>
        <c:auto val="1"/>
        <c:lblAlgn val="ctr"/>
        <c:lblOffset val="100"/>
        <c:noMultiLvlLbl val="0"/>
      </c:catAx>
      <c:valAx>
        <c:axId val="102762368"/>
        <c:scaling>
          <c:orientation val="minMax"/>
        </c:scaling>
        <c:delete val="0"/>
        <c:axPos val="l"/>
        <c:numFmt formatCode="General" sourceLinked="1"/>
        <c:majorTickMark val="none"/>
        <c:minorTickMark val="none"/>
        <c:tickLblPos val="nextTo"/>
        <c:crossAx val="102760832"/>
        <c:crosses val="autoZero"/>
        <c:crossBetween val="between"/>
      </c:valAx>
      <c:valAx>
        <c:axId val="102763904"/>
        <c:scaling>
          <c:orientation val="minMax"/>
        </c:scaling>
        <c:delete val="0"/>
        <c:axPos val="r"/>
        <c:numFmt formatCode="General" sourceLinked="1"/>
        <c:majorTickMark val="out"/>
        <c:minorTickMark val="none"/>
        <c:tickLblPos val="nextTo"/>
        <c:crossAx val="102777984"/>
        <c:crosses val="max"/>
        <c:crossBetween val="between"/>
      </c:valAx>
      <c:catAx>
        <c:axId val="102777984"/>
        <c:scaling>
          <c:orientation val="minMax"/>
        </c:scaling>
        <c:delete val="1"/>
        <c:axPos val="b"/>
        <c:numFmt formatCode="General" sourceLinked="1"/>
        <c:majorTickMark val="out"/>
        <c:minorTickMark val="none"/>
        <c:tickLblPos val="nextTo"/>
        <c:crossAx val="102763904"/>
        <c:crosses val="autoZero"/>
        <c:auto val="1"/>
        <c:lblAlgn val="ctr"/>
        <c:lblOffset val="100"/>
        <c:noMultiLvlLbl val="0"/>
      </c:catAx>
    </c:plotArea>
    <c:legend>
      <c:legendPos val="b"/>
      <c:overlay val="0"/>
    </c:legend>
    <c:plotVisOnly val="1"/>
    <c:dispBlanksAs val="gap"/>
    <c:showDLblsOverMax val="0"/>
  </c:chart>
  <c:txPr>
    <a:bodyPr/>
    <a:lstStyle/>
    <a:p>
      <a:pPr>
        <a:defRPr sz="1000" b="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215767840340711"/>
          <c:y val="0.14739233984640857"/>
          <c:w val="0.84488775339252864"/>
          <c:h val="0.6090415087003016"/>
        </c:manualLayout>
      </c:layout>
      <c:barChart>
        <c:barDir val="col"/>
        <c:grouping val="clustered"/>
        <c:varyColors val="0"/>
        <c:ser>
          <c:idx val="0"/>
          <c:order val="0"/>
          <c:tx>
            <c:strRef>
              <c:f>Sheet1!$A$2</c:f>
              <c:strCache>
                <c:ptCount val="1"/>
                <c:pt idx="0">
                  <c:v>2010</c:v>
                </c:pt>
              </c:strCache>
            </c:strRef>
          </c:tx>
          <c:spPr>
            <a:solidFill>
              <a:schemeClr val="accent3">
                <a:lumMod val="25000"/>
              </a:schemeClr>
            </a:solidFill>
          </c:spPr>
          <c:invertIfNegative val="0"/>
          <c:dLbls>
            <c:dLbl>
              <c:idx val="0"/>
              <c:layout>
                <c:manualLayout>
                  <c:x val="-1.2578616352201194E-2"/>
                  <c:y val="0"/>
                </c:manualLayout>
              </c:layout>
              <c:showLegendKey val="0"/>
              <c:showVal val="1"/>
              <c:showCatName val="0"/>
              <c:showSerName val="0"/>
              <c:showPercent val="0"/>
              <c:showBubbleSize val="0"/>
            </c:dLbl>
            <c:dLbl>
              <c:idx val="1"/>
              <c:layout>
                <c:manualLayout>
                  <c:x val="-1.5723270440251583E-2"/>
                  <c:y val="-6.1728395061728392E-3"/>
                </c:manualLayout>
              </c:layout>
              <c:showLegendKey val="0"/>
              <c:showVal val="1"/>
              <c:showCatName val="0"/>
              <c:showSerName val="0"/>
              <c:showPercent val="0"/>
              <c:showBubbleSize val="0"/>
            </c:dLbl>
            <c:dLbl>
              <c:idx val="2"/>
              <c:layout>
                <c:manualLayout>
                  <c:x val="-1.8867924528301886E-2"/>
                  <c:y val="0"/>
                </c:manualLayout>
              </c:layout>
              <c:showLegendKey val="0"/>
              <c:showVal val="1"/>
              <c:showCatName val="0"/>
              <c:showSerName val="0"/>
              <c:showPercent val="0"/>
              <c:showBubbleSize val="0"/>
            </c:dLbl>
            <c:numFmt formatCode="#,##0" sourceLinked="0"/>
            <c:showLegendKey val="0"/>
            <c:showVal val="1"/>
            <c:showCatName val="0"/>
            <c:showSerName val="0"/>
            <c:showPercent val="0"/>
            <c:showBubbleSize val="0"/>
            <c:showLeaderLines val="0"/>
          </c:dLbls>
          <c:cat>
            <c:strRef>
              <c:f>Sheet1!$B$1:$E$1</c:f>
              <c:strCache>
                <c:ptCount val="4"/>
                <c:pt idx="0">
                  <c:v>Europe</c:v>
                </c:pt>
                <c:pt idx="1">
                  <c:v>Amercia</c:v>
                </c:pt>
                <c:pt idx="2">
                  <c:v>Asia-Oceania</c:v>
                </c:pt>
                <c:pt idx="3">
                  <c:v>Africa</c:v>
                </c:pt>
              </c:strCache>
            </c:strRef>
          </c:cat>
          <c:val>
            <c:numRef>
              <c:f>Sheet1!$B$2:$E$2</c:f>
              <c:numCache>
                <c:formatCode>0.00</c:formatCode>
                <c:ptCount val="4"/>
                <c:pt idx="0">
                  <c:v>2019.74</c:v>
                </c:pt>
                <c:pt idx="1">
                  <c:v>7601.46</c:v>
                </c:pt>
                <c:pt idx="2">
                  <c:v>5008.03</c:v>
                </c:pt>
                <c:pt idx="3">
                  <c:v>121.77</c:v>
                </c:pt>
              </c:numCache>
            </c:numRef>
          </c:val>
        </c:ser>
        <c:ser>
          <c:idx val="1"/>
          <c:order val="1"/>
          <c:tx>
            <c:strRef>
              <c:f>Sheet1!$A$3</c:f>
              <c:strCache>
                <c:ptCount val="1"/>
                <c:pt idx="0">
                  <c:v>2011</c:v>
                </c:pt>
              </c:strCache>
            </c:strRef>
          </c:tx>
          <c:spPr>
            <a:solidFill>
              <a:schemeClr val="accent3">
                <a:lumMod val="50000"/>
              </a:schemeClr>
            </a:solidFill>
          </c:spPr>
          <c:invertIfNegative val="0"/>
          <c:dLbls>
            <c:dLbl>
              <c:idx val="1"/>
              <c:layout>
                <c:manualLayout>
                  <c:x val="-3.1446540880503389E-3"/>
                  <c:y val="2.8735632183908056E-2"/>
                </c:manualLayout>
              </c:layout>
              <c:showLegendKey val="0"/>
              <c:showVal val="1"/>
              <c:showCatName val="0"/>
              <c:showSerName val="0"/>
              <c:showPercent val="0"/>
              <c:showBubbleSize val="0"/>
            </c:dLbl>
            <c:numFmt formatCode="#,##0" sourceLinked="0"/>
            <c:showLegendKey val="0"/>
            <c:showVal val="1"/>
            <c:showCatName val="0"/>
            <c:showSerName val="0"/>
            <c:showPercent val="0"/>
            <c:showBubbleSize val="0"/>
            <c:showLeaderLines val="0"/>
          </c:dLbls>
          <c:cat>
            <c:strRef>
              <c:f>Sheet1!$B$1:$E$1</c:f>
              <c:strCache>
                <c:ptCount val="4"/>
                <c:pt idx="0">
                  <c:v>Europe</c:v>
                </c:pt>
                <c:pt idx="1">
                  <c:v>Amercia</c:v>
                </c:pt>
                <c:pt idx="2">
                  <c:v>Asia-Oceania</c:v>
                </c:pt>
                <c:pt idx="3">
                  <c:v>Africa</c:v>
                </c:pt>
              </c:strCache>
            </c:strRef>
          </c:cat>
          <c:val>
            <c:numRef>
              <c:f>Sheet1!$B$3:$E$3</c:f>
              <c:numCache>
                <c:formatCode>0.00</c:formatCode>
                <c:ptCount val="4"/>
                <c:pt idx="0">
                  <c:v>2450.69</c:v>
                </c:pt>
                <c:pt idx="1">
                  <c:v>8314.58</c:v>
                </c:pt>
                <c:pt idx="2">
                  <c:v>4871.8500000000004</c:v>
                </c:pt>
                <c:pt idx="3">
                  <c:v>147.52000000000001</c:v>
                </c:pt>
              </c:numCache>
            </c:numRef>
          </c:val>
        </c:ser>
        <c:dLbls>
          <c:showLegendKey val="0"/>
          <c:showVal val="0"/>
          <c:showCatName val="0"/>
          <c:showSerName val="0"/>
          <c:showPercent val="0"/>
          <c:showBubbleSize val="0"/>
        </c:dLbls>
        <c:gapWidth val="150"/>
        <c:axId val="141853440"/>
        <c:axId val="141854976"/>
      </c:barChart>
      <c:catAx>
        <c:axId val="141853440"/>
        <c:scaling>
          <c:orientation val="minMax"/>
        </c:scaling>
        <c:delete val="0"/>
        <c:axPos val="b"/>
        <c:majorTickMark val="out"/>
        <c:minorTickMark val="none"/>
        <c:tickLblPos val="nextTo"/>
        <c:crossAx val="141854976"/>
        <c:crosses val="autoZero"/>
        <c:auto val="1"/>
        <c:lblAlgn val="ctr"/>
        <c:lblOffset val="100"/>
        <c:noMultiLvlLbl val="0"/>
      </c:catAx>
      <c:valAx>
        <c:axId val="141854976"/>
        <c:scaling>
          <c:orientation val="minMax"/>
        </c:scaling>
        <c:delete val="0"/>
        <c:axPos val="l"/>
        <c:numFmt formatCode="#,##0" sourceLinked="0"/>
        <c:majorTickMark val="out"/>
        <c:minorTickMark val="none"/>
        <c:tickLblPos val="nextTo"/>
        <c:crossAx val="141853440"/>
        <c:crosses val="autoZero"/>
        <c:crossBetween val="between"/>
      </c:valAx>
    </c:plotArea>
    <c:legend>
      <c:legendPos val="b"/>
      <c:layout>
        <c:manualLayout>
          <c:xMode val="edge"/>
          <c:yMode val="edge"/>
          <c:x val="0.33647798742138424"/>
          <c:y val="0.88590648391173232"/>
          <c:w val="0.23595825285990191"/>
          <c:h val="0.11162292213473315"/>
        </c:manualLayout>
      </c:layout>
      <c:overlay val="0"/>
    </c:legend>
    <c:plotVisOnly val="1"/>
    <c:dispBlanksAs val="gap"/>
    <c:showDLblsOverMax val="0"/>
  </c:chart>
  <c:spPr>
    <a:ln>
      <a:noFill/>
    </a:ln>
  </c:spPr>
  <c:txPr>
    <a:bodyPr/>
    <a:lstStyle/>
    <a:p>
      <a:pPr>
        <a:defRPr sz="1000">
          <a:latin typeface="Calibri" pitchFamily="34" charset="0"/>
          <a:cs typeface="Calibri" pitchFamily="34"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215767840340711"/>
          <c:y val="7.3318265772333996E-2"/>
          <c:w val="0.84488775339252864"/>
          <c:h val="0.68311558277437545"/>
        </c:manualLayout>
      </c:layout>
      <c:barChart>
        <c:barDir val="col"/>
        <c:grouping val="clustered"/>
        <c:varyColors val="0"/>
        <c:ser>
          <c:idx val="0"/>
          <c:order val="0"/>
          <c:tx>
            <c:strRef>
              <c:f>Sheet1!$A$2</c:f>
              <c:strCache>
                <c:ptCount val="1"/>
                <c:pt idx="0">
                  <c:v>2010</c:v>
                </c:pt>
              </c:strCache>
            </c:strRef>
          </c:tx>
          <c:spPr>
            <a:solidFill>
              <a:schemeClr val="accent3">
                <a:lumMod val="25000"/>
              </a:schemeClr>
            </a:solidFill>
          </c:spPr>
          <c:invertIfNegative val="0"/>
          <c:dLbls>
            <c:dLbl>
              <c:idx val="0"/>
              <c:layout>
                <c:manualLayout>
                  <c:x val="-1.5723270440251583E-2"/>
                  <c:y val="6.1728395061728392E-3"/>
                </c:manualLayout>
              </c:layout>
              <c:showLegendKey val="0"/>
              <c:showVal val="1"/>
              <c:showCatName val="0"/>
              <c:showSerName val="0"/>
              <c:showPercent val="0"/>
              <c:showBubbleSize val="0"/>
            </c:dLbl>
            <c:dLbl>
              <c:idx val="1"/>
              <c:layout>
                <c:manualLayout>
                  <c:x val="-2.2012578616352252E-2"/>
                  <c:y val="6.1728395061728392E-3"/>
                </c:manualLayout>
              </c:layout>
              <c:showLegendKey val="0"/>
              <c:showVal val="1"/>
              <c:showCatName val="0"/>
              <c:showSerName val="0"/>
              <c:showPercent val="0"/>
              <c:showBubbleSize val="0"/>
            </c:dLbl>
            <c:dLbl>
              <c:idx val="2"/>
              <c:layout>
                <c:manualLayout>
                  <c:x val="-1.8867924528301886E-2"/>
                  <c:y val="-6.1728395061728392E-3"/>
                </c:manualLayout>
              </c:layout>
              <c:showLegendKey val="0"/>
              <c:showVal val="1"/>
              <c:showCatName val="0"/>
              <c:showSerName val="0"/>
              <c:showPercent val="0"/>
              <c:showBubbleSize val="0"/>
            </c:dLbl>
            <c:numFmt formatCode="#,##0" sourceLinked="0"/>
            <c:showLegendKey val="0"/>
            <c:showVal val="1"/>
            <c:showCatName val="0"/>
            <c:showSerName val="0"/>
            <c:showPercent val="0"/>
            <c:showBubbleSize val="0"/>
            <c:showLeaderLines val="0"/>
          </c:dLbls>
          <c:cat>
            <c:strRef>
              <c:f>Sheet1!$B$1:$E$1</c:f>
              <c:strCache>
                <c:ptCount val="4"/>
                <c:pt idx="0">
                  <c:v>Europe</c:v>
                </c:pt>
                <c:pt idx="1">
                  <c:v>Amercia</c:v>
                </c:pt>
                <c:pt idx="2">
                  <c:v>Asia-Oceania</c:v>
                </c:pt>
                <c:pt idx="3">
                  <c:v>Africa</c:v>
                </c:pt>
              </c:strCache>
            </c:strRef>
          </c:cat>
          <c:val>
            <c:numRef>
              <c:f>Sheet1!$B$2:$E$2</c:f>
              <c:numCache>
                <c:formatCode>0</c:formatCode>
                <c:ptCount val="4"/>
                <c:pt idx="0">
                  <c:v>17271.09</c:v>
                </c:pt>
                <c:pt idx="1">
                  <c:v>8228.06</c:v>
                </c:pt>
                <c:pt idx="2">
                  <c:v>32408.82</c:v>
                </c:pt>
                <c:pt idx="3">
                  <c:v>356.87</c:v>
                </c:pt>
              </c:numCache>
            </c:numRef>
          </c:val>
        </c:ser>
        <c:ser>
          <c:idx val="1"/>
          <c:order val="1"/>
          <c:tx>
            <c:strRef>
              <c:f>Sheet1!$A$3</c:f>
              <c:strCache>
                <c:ptCount val="1"/>
                <c:pt idx="0">
                  <c:v>2011</c:v>
                </c:pt>
              </c:strCache>
            </c:strRef>
          </c:tx>
          <c:spPr>
            <a:solidFill>
              <a:schemeClr val="accent3">
                <a:lumMod val="50000"/>
              </a:schemeClr>
            </a:solidFill>
          </c:spPr>
          <c:invertIfNegative val="0"/>
          <c:dLbls>
            <c:dLbl>
              <c:idx val="1"/>
              <c:layout>
                <c:manualLayout>
                  <c:x val="-3.1446540880503411E-3"/>
                  <c:y val="2.8735632183908056E-2"/>
                </c:manualLayout>
              </c:layout>
              <c:showLegendKey val="0"/>
              <c:showVal val="1"/>
              <c:showCatName val="0"/>
              <c:showSerName val="0"/>
              <c:showPercent val="0"/>
              <c:showBubbleSize val="0"/>
            </c:dLbl>
            <c:numFmt formatCode="#,##0" sourceLinked="0"/>
            <c:showLegendKey val="0"/>
            <c:showVal val="1"/>
            <c:showCatName val="0"/>
            <c:showSerName val="0"/>
            <c:showPercent val="0"/>
            <c:showBubbleSize val="0"/>
            <c:showLeaderLines val="0"/>
          </c:dLbls>
          <c:cat>
            <c:strRef>
              <c:f>Sheet1!$B$1:$E$1</c:f>
              <c:strCache>
                <c:ptCount val="4"/>
                <c:pt idx="0">
                  <c:v>Europe</c:v>
                </c:pt>
                <c:pt idx="1">
                  <c:v>Amercia</c:v>
                </c:pt>
                <c:pt idx="2">
                  <c:v>Asia-Oceania</c:v>
                </c:pt>
                <c:pt idx="3">
                  <c:v>Africa</c:v>
                </c:pt>
              </c:strCache>
            </c:strRef>
          </c:cat>
          <c:val>
            <c:numRef>
              <c:f>Sheet1!$B$3:$E$3</c:f>
              <c:numCache>
                <c:formatCode>0</c:formatCode>
                <c:ptCount val="4"/>
                <c:pt idx="0">
                  <c:v>18271.46</c:v>
                </c:pt>
                <c:pt idx="1">
                  <c:v>8768.0499999999993</c:v>
                </c:pt>
                <c:pt idx="2">
                  <c:v>35525.300000000003</c:v>
                </c:pt>
                <c:pt idx="3">
                  <c:v>364.18</c:v>
                </c:pt>
              </c:numCache>
            </c:numRef>
          </c:val>
        </c:ser>
        <c:dLbls>
          <c:showLegendKey val="0"/>
          <c:showVal val="0"/>
          <c:showCatName val="0"/>
          <c:showSerName val="0"/>
          <c:showPercent val="0"/>
          <c:showBubbleSize val="0"/>
        </c:dLbls>
        <c:gapWidth val="150"/>
        <c:axId val="142019968"/>
        <c:axId val="142029952"/>
      </c:barChart>
      <c:catAx>
        <c:axId val="142019968"/>
        <c:scaling>
          <c:orientation val="minMax"/>
        </c:scaling>
        <c:delete val="0"/>
        <c:axPos val="b"/>
        <c:majorTickMark val="out"/>
        <c:minorTickMark val="none"/>
        <c:tickLblPos val="nextTo"/>
        <c:crossAx val="142029952"/>
        <c:crosses val="autoZero"/>
        <c:auto val="1"/>
        <c:lblAlgn val="ctr"/>
        <c:lblOffset val="100"/>
        <c:noMultiLvlLbl val="0"/>
      </c:catAx>
      <c:valAx>
        <c:axId val="142029952"/>
        <c:scaling>
          <c:orientation val="minMax"/>
        </c:scaling>
        <c:delete val="0"/>
        <c:axPos val="l"/>
        <c:numFmt formatCode="#,##0" sourceLinked="0"/>
        <c:majorTickMark val="out"/>
        <c:minorTickMark val="none"/>
        <c:tickLblPos val="nextTo"/>
        <c:crossAx val="142019968"/>
        <c:crosses val="autoZero"/>
        <c:crossBetween val="between"/>
      </c:valAx>
    </c:plotArea>
    <c:legend>
      <c:legendPos val="b"/>
      <c:layout>
        <c:manualLayout>
          <c:xMode val="edge"/>
          <c:yMode val="edge"/>
          <c:x val="0.30503144654088049"/>
          <c:y val="0.91677068144259743"/>
          <c:w val="0.34740207002426793"/>
          <c:h val="7.8975925423115212E-2"/>
        </c:manualLayout>
      </c:layout>
      <c:overlay val="0"/>
    </c:legend>
    <c:plotVisOnly val="1"/>
    <c:dispBlanksAs val="gap"/>
    <c:showDLblsOverMax val="0"/>
  </c:chart>
  <c:spPr>
    <a:ln>
      <a:noFill/>
    </a:ln>
  </c:spPr>
  <c:txPr>
    <a:bodyPr/>
    <a:lstStyle/>
    <a:p>
      <a:pPr>
        <a:defRPr sz="1000">
          <a:latin typeface="Calibri" pitchFamily="34" charset="0"/>
          <a:cs typeface="Calibri" pitchFamily="34"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1215767840340711"/>
          <c:y val="0.18442937688344549"/>
          <c:w val="0.84488775339252864"/>
          <c:h val="0.6090415087003016"/>
        </c:manualLayout>
      </c:layout>
      <c:barChart>
        <c:barDir val="col"/>
        <c:grouping val="clustered"/>
        <c:varyColors val="0"/>
        <c:ser>
          <c:idx val="0"/>
          <c:order val="0"/>
          <c:tx>
            <c:strRef>
              <c:f>Sheet1!$A$2</c:f>
              <c:strCache>
                <c:ptCount val="1"/>
                <c:pt idx="0">
                  <c:v>2010</c:v>
                </c:pt>
              </c:strCache>
            </c:strRef>
          </c:tx>
          <c:spPr>
            <a:solidFill>
              <a:schemeClr val="accent3">
                <a:lumMod val="25000"/>
              </a:schemeClr>
            </a:solidFill>
          </c:spPr>
          <c:invertIfNegative val="0"/>
          <c:dLbls>
            <c:dLbl>
              <c:idx val="1"/>
              <c:layout>
                <c:manualLayout>
                  <c:x val="-2.2012578616352252E-2"/>
                  <c:y val="6.1728395061728392E-3"/>
                </c:manualLayout>
              </c:layout>
              <c:showLegendKey val="0"/>
              <c:showVal val="1"/>
              <c:showCatName val="0"/>
              <c:showSerName val="0"/>
              <c:showPercent val="0"/>
              <c:showBubbleSize val="0"/>
            </c:dLbl>
            <c:dLbl>
              <c:idx val="2"/>
              <c:layout>
                <c:manualLayout>
                  <c:x val="-1.8867924528301886E-2"/>
                  <c:y val="-6.1728395061728392E-3"/>
                </c:manualLayout>
              </c:layout>
              <c:showLegendKey val="0"/>
              <c:showVal val="1"/>
              <c:showCatName val="0"/>
              <c:showSerName val="0"/>
              <c:showPercent val="0"/>
              <c:showBubbleSize val="0"/>
            </c:dLbl>
            <c:numFmt formatCode="#,##0" sourceLinked="0"/>
            <c:showLegendKey val="0"/>
            <c:showVal val="1"/>
            <c:showCatName val="0"/>
            <c:showSerName val="0"/>
            <c:showPercent val="0"/>
            <c:showBubbleSize val="0"/>
            <c:showLeaderLines val="0"/>
          </c:dLbls>
          <c:cat>
            <c:strRef>
              <c:f>Sheet1!$B$1:$E$1</c:f>
              <c:strCache>
                <c:ptCount val="4"/>
                <c:pt idx="0">
                  <c:v>Europe</c:v>
                </c:pt>
                <c:pt idx="1">
                  <c:v>Amercia</c:v>
                </c:pt>
                <c:pt idx="2">
                  <c:v>Asia-Oceania</c:v>
                </c:pt>
                <c:pt idx="3">
                  <c:v>Africa</c:v>
                </c:pt>
              </c:strCache>
            </c:strRef>
          </c:cat>
          <c:val>
            <c:numRef>
              <c:f>Sheet1!$B$2:$E$2</c:f>
              <c:numCache>
                <c:formatCode>0</c:formatCode>
                <c:ptCount val="4"/>
                <c:pt idx="0">
                  <c:v>476.29</c:v>
                </c:pt>
                <c:pt idx="1">
                  <c:v>475.56</c:v>
                </c:pt>
                <c:pt idx="2">
                  <c:v>3259.99</c:v>
                </c:pt>
                <c:pt idx="3">
                  <c:v>22.01</c:v>
                </c:pt>
              </c:numCache>
            </c:numRef>
          </c:val>
        </c:ser>
        <c:ser>
          <c:idx val="1"/>
          <c:order val="1"/>
          <c:tx>
            <c:strRef>
              <c:f>Sheet1!$A$3</c:f>
              <c:strCache>
                <c:ptCount val="1"/>
                <c:pt idx="0">
                  <c:v>2011</c:v>
                </c:pt>
              </c:strCache>
            </c:strRef>
          </c:tx>
          <c:spPr>
            <a:solidFill>
              <a:schemeClr val="accent3">
                <a:lumMod val="50000"/>
              </a:schemeClr>
            </a:solidFill>
          </c:spPr>
          <c:invertIfNegative val="0"/>
          <c:dLbls>
            <c:dLbl>
              <c:idx val="1"/>
              <c:layout>
                <c:manualLayout>
                  <c:x val="-3.144654088050342E-3"/>
                  <c:y val="2.8735632183908056E-2"/>
                </c:manualLayout>
              </c:layout>
              <c:showLegendKey val="0"/>
              <c:showVal val="1"/>
              <c:showCatName val="0"/>
              <c:showSerName val="0"/>
              <c:showPercent val="0"/>
              <c:showBubbleSize val="0"/>
            </c:dLbl>
            <c:numFmt formatCode="#,##0" sourceLinked="0"/>
            <c:showLegendKey val="0"/>
            <c:showVal val="1"/>
            <c:showCatName val="0"/>
            <c:showSerName val="0"/>
            <c:showPercent val="0"/>
            <c:showBubbleSize val="0"/>
            <c:showLeaderLines val="0"/>
          </c:dLbls>
          <c:cat>
            <c:strRef>
              <c:f>Sheet1!$B$1:$E$1</c:f>
              <c:strCache>
                <c:ptCount val="4"/>
                <c:pt idx="0">
                  <c:v>Europe</c:v>
                </c:pt>
                <c:pt idx="1">
                  <c:v>Amercia</c:v>
                </c:pt>
                <c:pt idx="2">
                  <c:v>Asia-Oceania</c:v>
                </c:pt>
                <c:pt idx="3">
                  <c:v>Africa</c:v>
                </c:pt>
              </c:strCache>
            </c:strRef>
          </c:cat>
          <c:val>
            <c:numRef>
              <c:f>Sheet1!$B$3:$E$3</c:f>
              <c:numCache>
                <c:formatCode>0</c:formatCode>
                <c:ptCount val="4"/>
                <c:pt idx="0">
                  <c:v>354.9</c:v>
                </c:pt>
                <c:pt idx="1">
                  <c:v>646.59</c:v>
                </c:pt>
                <c:pt idx="2">
                  <c:v>2983.29</c:v>
                </c:pt>
                <c:pt idx="3">
                  <c:v>22.82</c:v>
                </c:pt>
              </c:numCache>
            </c:numRef>
          </c:val>
        </c:ser>
        <c:dLbls>
          <c:showLegendKey val="0"/>
          <c:showVal val="0"/>
          <c:showCatName val="0"/>
          <c:showSerName val="0"/>
          <c:showPercent val="0"/>
          <c:showBubbleSize val="0"/>
        </c:dLbls>
        <c:gapWidth val="150"/>
        <c:axId val="142113024"/>
        <c:axId val="142118912"/>
      </c:barChart>
      <c:catAx>
        <c:axId val="142113024"/>
        <c:scaling>
          <c:orientation val="minMax"/>
        </c:scaling>
        <c:delete val="0"/>
        <c:axPos val="b"/>
        <c:majorTickMark val="out"/>
        <c:minorTickMark val="none"/>
        <c:tickLblPos val="nextTo"/>
        <c:crossAx val="142118912"/>
        <c:crosses val="autoZero"/>
        <c:auto val="1"/>
        <c:lblAlgn val="ctr"/>
        <c:lblOffset val="100"/>
        <c:noMultiLvlLbl val="0"/>
      </c:catAx>
      <c:valAx>
        <c:axId val="142118912"/>
        <c:scaling>
          <c:orientation val="minMax"/>
        </c:scaling>
        <c:delete val="0"/>
        <c:axPos val="l"/>
        <c:numFmt formatCode="#,##0" sourceLinked="0"/>
        <c:majorTickMark val="out"/>
        <c:minorTickMark val="none"/>
        <c:tickLblPos val="nextTo"/>
        <c:crossAx val="142113024"/>
        <c:crosses val="autoZero"/>
        <c:crossBetween val="between"/>
      </c:valAx>
    </c:plotArea>
    <c:legend>
      <c:legendPos val="b"/>
      <c:layout>
        <c:manualLayout>
          <c:xMode val="edge"/>
          <c:yMode val="edge"/>
          <c:x val="0.27987421383647865"/>
          <c:y val="0.92102410809759894"/>
          <c:w val="0.32853414549596432"/>
          <c:h val="7.8975925423115212E-2"/>
        </c:manualLayout>
      </c:layout>
      <c:overlay val="0"/>
    </c:legend>
    <c:plotVisOnly val="1"/>
    <c:dispBlanksAs val="gap"/>
    <c:showDLblsOverMax val="0"/>
  </c:chart>
  <c:spPr>
    <a:ln>
      <a:noFill/>
    </a:ln>
  </c:spPr>
  <c:txPr>
    <a:bodyPr/>
    <a:lstStyle/>
    <a:p>
      <a:pPr>
        <a:defRPr sz="1000">
          <a:latin typeface="Calibri" pitchFamily="34" charset="0"/>
          <a:cs typeface="Calibri" pitchFamily="34" charset="0"/>
        </a:defRPr>
      </a:pPr>
      <a:endParaRPr lang="en-US"/>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1215767840340711"/>
          <c:y val="8.5663944784679674E-2"/>
          <c:w val="0.84488775339252864"/>
          <c:h val="0.67076990376202972"/>
        </c:manualLayout>
      </c:layout>
      <c:barChart>
        <c:barDir val="col"/>
        <c:grouping val="clustered"/>
        <c:varyColors val="0"/>
        <c:ser>
          <c:idx val="0"/>
          <c:order val="0"/>
          <c:tx>
            <c:strRef>
              <c:f>Sheet1!$A$2</c:f>
              <c:strCache>
                <c:ptCount val="1"/>
                <c:pt idx="0">
                  <c:v>2010</c:v>
                </c:pt>
              </c:strCache>
            </c:strRef>
          </c:tx>
          <c:spPr>
            <a:solidFill>
              <a:schemeClr val="accent3">
                <a:lumMod val="25000"/>
              </a:schemeClr>
            </a:solidFill>
          </c:spPr>
          <c:invertIfNegative val="0"/>
          <c:dLbls>
            <c:dLbl>
              <c:idx val="1"/>
              <c:layout>
                <c:manualLayout>
                  <c:x val="0"/>
                  <c:y val="6.1728395061728392E-3"/>
                </c:manualLayout>
              </c:layout>
              <c:showLegendKey val="0"/>
              <c:showVal val="1"/>
              <c:showCatName val="0"/>
              <c:showSerName val="0"/>
              <c:showPercent val="0"/>
              <c:showBubbleSize val="0"/>
            </c:dLbl>
            <c:dLbl>
              <c:idx val="2"/>
              <c:layout>
                <c:manualLayout>
                  <c:x val="-1.8867924528301886E-2"/>
                  <c:y val="-6.1728395061728392E-3"/>
                </c:manualLayout>
              </c:layout>
              <c:showLegendKey val="0"/>
              <c:showVal val="1"/>
              <c:showCatName val="0"/>
              <c:showSerName val="0"/>
              <c:showPercent val="0"/>
              <c:showBubbleSize val="0"/>
            </c:dLbl>
            <c:numFmt formatCode="#,##0" sourceLinked="0"/>
            <c:showLegendKey val="0"/>
            <c:showVal val="1"/>
            <c:showCatName val="0"/>
            <c:showSerName val="0"/>
            <c:showPercent val="0"/>
            <c:showBubbleSize val="0"/>
            <c:showLeaderLines val="0"/>
          </c:dLbls>
          <c:cat>
            <c:strRef>
              <c:f>Sheet1!$B$1:$E$1</c:f>
              <c:strCache>
                <c:ptCount val="4"/>
                <c:pt idx="0">
                  <c:v>Europe</c:v>
                </c:pt>
                <c:pt idx="1">
                  <c:v>Amercia</c:v>
                </c:pt>
                <c:pt idx="2">
                  <c:v>Asia-Oceania</c:v>
                </c:pt>
                <c:pt idx="3">
                  <c:v>Africa</c:v>
                </c:pt>
              </c:strCache>
            </c:strRef>
          </c:cat>
          <c:val>
            <c:numRef>
              <c:f>Sheet1!$B$2:$E$2</c:f>
              <c:numCache>
                <c:formatCode>0</c:formatCode>
                <c:ptCount val="4"/>
                <c:pt idx="0">
                  <c:v>58.98</c:v>
                </c:pt>
                <c:pt idx="1">
                  <c:v>62.31</c:v>
                </c:pt>
                <c:pt idx="2">
                  <c:v>247.39</c:v>
                </c:pt>
                <c:pt idx="3">
                  <c:v>10.69</c:v>
                </c:pt>
              </c:numCache>
            </c:numRef>
          </c:val>
        </c:ser>
        <c:ser>
          <c:idx val="1"/>
          <c:order val="1"/>
          <c:tx>
            <c:strRef>
              <c:f>Sheet1!$A$3</c:f>
              <c:strCache>
                <c:ptCount val="1"/>
                <c:pt idx="0">
                  <c:v>2011</c:v>
                </c:pt>
              </c:strCache>
            </c:strRef>
          </c:tx>
          <c:spPr>
            <a:solidFill>
              <a:schemeClr val="accent3">
                <a:lumMod val="50000"/>
              </a:schemeClr>
            </a:solidFill>
          </c:spPr>
          <c:invertIfNegative val="0"/>
          <c:dLbls>
            <c:dLbl>
              <c:idx val="1"/>
              <c:layout>
                <c:manualLayout>
                  <c:x val="-3.1446540880503446E-3"/>
                  <c:y val="2.8735632183908056E-2"/>
                </c:manualLayout>
              </c:layout>
              <c:showLegendKey val="0"/>
              <c:showVal val="1"/>
              <c:showCatName val="0"/>
              <c:showSerName val="0"/>
              <c:showPercent val="0"/>
              <c:showBubbleSize val="0"/>
            </c:dLbl>
            <c:numFmt formatCode="#,##0" sourceLinked="0"/>
            <c:showLegendKey val="0"/>
            <c:showVal val="1"/>
            <c:showCatName val="0"/>
            <c:showSerName val="0"/>
            <c:showPercent val="0"/>
            <c:showBubbleSize val="0"/>
            <c:showLeaderLines val="0"/>
          </c:dLbls>
          <c:cat>
            <c:strRef>
              <c:f>Sheet1!$B$1:$E$1</c:f>
              <c:strCache>
                <c:ptCount val="4"/>
                <c:pt idx="0">
                  <c:v>Europe</c:v>
                </c:pt>
                <c:pt idx="1">
                  <c:v>Amercia</c:v>
                </c:pt>
                <c:pt idx="2">
                  <c:v>Asia-Oceania</c:v>
                </c:pt>
                <c:pt idx="3">
                  <c:v>Africa</c:v>
                </c:pt>
              </c:strCache>
            </c:strRef>
          </c:cat>
          <c:val>
            <c:numRef>
              <c:f>Sheet1!$B$3:$E$3</c:f>
              <c:numCache>
                <c:formatCode>0</c:formatCode>
                <c:ptCount val="4"/>
                <c:pt idx="0">
                  <c:v>53.31</c:v>
                </c:pt>
                <c:pt idx="1">
                  <c:v>66.989999999999995</c:v>
                </c:pt>
                <c:pt idx="2">
                  <c:v>244.17</c:v>
                </c:pt>
                <c:pt idx="3">
                  <c:v>7.06</c:v>
                </c:pt>
              </c:numCache>
            </c:numRef>
          </c:val>
        </c:ser>
        <c:dLbls>
          <c:showLegendKey val="0"/>
          <c:showVal val="0"/>
          <c:showCatName val="0"/>
          <c:showSerName val="0"/>
          <c:showPercent val="0"/>
          <c:showBubbleSize val="0"/>
        </c:dLbls>
        <c:gapWidth val="150"/>
        <c:axId val="142165120"/>
        <c:axId val="142166656"/>
      </c:barChart>
      <c:catAx>
        <c:axId val="142165120"/>
        <c:scaling>
          <c:orientation val="minMax"/>
        </c:scaling>
        <c:delete val="0"/>
        <c:axPos val="b"/>
        <c:majorTickMark val="out"/>
        <c:minorTickMark val="none"/>
        <c:tickLblPos val="nextTo"/>
        <c:crossAx val="142166656"/>
        <c:crosses val="autoZero"/>
        <c:auto val="1"/>
        <c:lblAlgn val="ctr"/>
        <c:lblOffset val="100"/>
        <c:noMultiLvlLbl val="0"/>
      </c:catAx>
      <c:valAx>
        <c:axId val="142166656"/>
        <c:scaling>
          <c:orientation val="minMax"/>
        </c:scaling>
        <c:delete val="0"/>
        <c:axPos val="l"/>
        <c:numFmt formatCode="#,##0" sourceLinked="0"/>
        <c:majorTickMark val="out"/>
        <c:minorTickMark val="none"/>
        <c:tickLblPos val="nextTo"/>
        <c:crossAx val="142165120"/>
        <c:crosses val="autoZero"/>
        <c:crossBetween val="between"/>
      </c:valAx>
    </c:plotArea>
    <c:legend>
      <c:legendPos val="b"/>
      <c:layout>
        <c:manualLayout>
          <c:xMode val="edge"/>
          <c:yMode val="edge"/>
          <c:x val="0.35534591194968651"/>
          <c:y val="0.92102410809759894"/>
          <c:w val="0.32853414549596432"/>
          <c:h val="7.8975925423115212E-2"/>
        </c:manualLayout>
      </c:layout>
      <c:overlay val="0"/>
    </c:legend>
    <c:plotVisOnly val="1"/>
    <c:dispBlanksAs val="gap"/>
    <c:showDLblsOverMax val="0"/>
  </c:chart>
  <c:spPr>
    <a:noFill/>
    <a:ln>
      <a:noFill/>
    </a:ln>
  </c:spPr>
  <c:txPr>
    <a:bodyPr/>
    <a:lstStyle/>
    <a:p>
      <a:pPr>
        <a:defRPr sz="1000">
          <a:latin typeface="Calibri" pitchFamily="34" charset="0"/>
          <a:cs typeface="Calibri" pitchFamily="34" charset="0"/>
        </a:defRPr>
      </a:pPr>
      <a:endParaRPr lang="en-US"/>
    </a:p>
  </c:txPr>
  <c:externalData r:id="rId2">
    <c:autoUpdate val="0"/>
  </c:externalData>
</c:chartSpace>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FE57E2-9703-439F-97EE-78FC177DC1DA}" type="doc">
      <dgm:prSet loTypeId="urn:microsoft.com/office/officeart/2005/8/layout/hList6" loCatId="list" qsTypeId="urn:microsoft.com/office/officeart/2005/8/quickstyle/simple1" qsCatId="simple" csTypeId="urn:microsoft.com/office/officeart/2005/8/colors/colorful4" csCatId="colorful" phldr="1"/>
      <dgm:spPr/>
      <dgm:t>
        <a:bodyPr/>
        <a:lstStyle/>
        <a:p>
          <a:endParaRPr lang="en-US"/>
        </a:p>
      </dgm:t>
    </dgm:pt>
    <dgm:pt modelId="{1B75FDFE-C435-4E0F-8A4C-31221F213894}">
      <dgm:prSet phldrT="[Text]" custT="1"/>
      <dgm:spPr>
        <a:xfrm rot="16200000">
          <a:off x="-841423" y="843369"/>
          <a:ext cx="3596041" cy="1909302"/>
        </a:xfrm>
        <a:solidFill>
          <a:schemeClr val="accent4">
            <a:lumMod val="40000"/>
            <a:lumOff val="60000"/>
          </a:schemeClr>
        </a:solidFill>
        <a:ln w="25400" cap="flat" cmpd="sng" algn="ctr">
          <a:solidFill>
            <a:sysClr val="window" lastClr="FFFFFF">
              <a:hueOff val="0"/>
              <a:satOff val="0"/>
              <a:lumOff val="0"/>
              <a:alphaOff val="0"/>
            </a:sysClr>
          </a:solidFill>
          <a:prstDash val="solid"/>
        </a:ln>
        <a:effectLst/>
      </dgm:spPr>
      <dgm:t>
        <a:bodyPr lIns="91440" rIns="91440" anchor="t"/>
        <a:lstStyle/>
        <a:p>
          <a:pPr algn="l">
            <a:lnSpc>
              <a:spcPct val="90000"/>
            </a:lnSpc>
            <a:spcAft>
              <a:spcPct val="35000"/>
            </a:spcAft>
          </a:pPr>
          <a:r>
            <a:rPr lang="en-US" sz="1100" b="1" i="1" u="none" dirty="0" smtClean="0">
              <a:solidFill>
                <a:schemeClr val="bg2">
                  <a:lumMod val="10000"/>
                </a:schemeClr>
              </a:solidFill>
              <a:latin typeface="Calibri" pitchFamily="34" charset="0"/>
              <a:ea typeface="+mn-ea"/>
              <a:cs typeface="Calibri" pitchFamily="34" charset="0"/>
            </a:rPr>
            <a:t>Focus on fuel efficiency</a:t>
          </a:r>
          <a:endParaRPr lang="en-IN" sz="1100" dirty="0" smtClean="0">
            <a:solidFill>
              <a:schemeClr val="bg2">
                <a:lumMod val="10000"/>
              </a:schemeClr>
            </a:solidFill>
            <a:latin typeface="Calibri" pitchFamily="34" charset="0"/>
            <a:ea typeface="+mn-ea"/>
            <a:cs typeface="Calibri" pitchFamily="34" charset="0"/>
          </a:endParaRPr>
        </a:p>
        <a:p>
          <a:pPr algn="l">
            <a:lnSpc>
              <a:spcPct val="90000"/>
            </a:lnSpc>
            <a:spcAft>
              <a:spcPts val="600"/>
            </a:spcAft>
          </a:pPr>
          <a:r>
            <a:rPr lang="en-IN" sz="1100" dirty="0" smtClean="0">
              <a:solidFill>
                <a:schemeClr val="bg2">
                  <a:lumMod val="10000"/>
                </a:schemeClr>
              </a:solidFill>
              <a:latin typeface="Calibri" pitchFamily="34" charset="0"/>
              <a:ea typeface="+mn-ea"/>
              <a:cs typeface="Calibri" pitchFamily="34" charset="0"/>
            </a:rPr>
            <a:t>The rising fuel prices are augmenting the demand for fuel-efficient vehicles,  particularly affordable electric vehicles</a:t>
          </a:r>
        </a:p>
        <a:p>
          <a:pPr algn="l">
            <a:lnSpc>
              <a:spcPct val="90000"/>
            </a:lnSpc>
            <a:spcAft>
              <a:spcPts val="600"/>
            </a:spcAft>
          </a:pPr>
          <a:r>
            <a:rPr lang="en-IN" sz="1100" dirty="0" smtClean="0">
              <a:solidFill>
                <a:schemeClr val="bg2">
                  <a:lumMod val="10000"/>
                </a:schemeClr>
              </a:solidFill>
              <a:latin typeface="Calibri" pitchFamily="34" charset="0"/>
              <a:ea typeface="+mn-ea"/>
              <a:cs typeface="Calibri" pitchFamily="34" charset="0"/>
            </a:rPr>
            <a:t>In addition, growing focus on environmental protection is drawing attention to the green cars</a:t>
          </a:r>
        </a:p>
        <a:p>
          <a:pPr algn="l">
            <a:lnSpc>
              <a:spcPct val="90000"/>
            </a:lnSpc>
            <a:spcAft>
              <a:spcPts val="600"/>
            </a:spcAft>
          </a:pPr>
          <a:r>
            <a:rPr lang="en-IN" sz="1100" dirty="0" smtClean="0">
              <a:solidFill>
                <a:schemeClr val="bg2">
                  <a:lumMod val="10000"/>
                </a:schemeClr>
              </a:solidFill>
              <a:latin typeface="Calibri" pitchFamily="34" charset="0"/>
              <a:ea typeface="+mn-ea"/>
              <a:cs typeface="Calibri" pitchFamily="34" charset="0"/>
            </a:rPr>
            <a:t>Hybrids/alternative cars are a store of value for the auto players</a:t>
          </a:r>
        </a:p>
        <a:p>
          <a:pPr algn="l">
            <a:lnSpc>
              <a:spcPct val="90000"/>
            </a:lnSpc>
            <a:spcAft>
              <a:spcPts val="600"/>
            </a:spcAft>
          </a:pPr>
          <a:endParaRPr lang="en-IN" sz="1000" dirty="0" smtClean="0">
            <a:solidFill>
              <a:schemeClr val="bg2">
                <a:lumMod val="10000"/>
              </a:schemeClr>
            </a:solidFill>
            <a:latin typeface="Arial" pitchFamily="34" charset="0"/>
            <a:ea typeface="+mn-ea"/>
            <a:cs typeface="Arial" pitchFamily="34" charset="0"/>
          </a:endParaRPr>
        </a:p>
        <a:p>
          <a:pPr algn="l">
            <a:lnSpc>
              <a:spcPct val="90000"/>
            </a:lnSpc>
            <a:spcAft>
              <a:spcPts val="600"/>
            </a:spcAft>
          </a:pPr>
          <a:endParaRPr lang="en-IN" sz="1000" dirty="0" smtClean="0">
            <a:solidFill>
              <a:schemeClr val="bg2">
                <a:lumMod val="10000"/>
              </a:schemeClr>
            </a:solidFill>
            <a:latin typeface="Arial" pitchFamily="34" charset="0"/>
            <a:ea typeface="+mn-ea"/>
            <a:cs typeface="Arial" pitchFamily="34" charset="0"/>
          </a:endParaRPr>
        </a:p>
        <a:p>
          <a:pPr algn="l">
            <a:lnSpc>
              <a:spcPct val="90000"/>
            </a:lnSpc>
            <a:spcAft>
              <a:spcPct val="35000"/>
            </a:spcAft>
          </a:pPr>
          <a:endParaRPr lang="en-US" sz="1000" b="1" i="1" u="none" dirty="0">
            <a:solidFill>
              <a:srgbClr val="004278"/>
            </a:solidFill>
            <a:latin typeface="Arial" pitchFamily="34" charset="0"/>
            <a:ea typeface="+mn-ea"/>
            <a:cs typeface="Arial" pitchFamily="34" charset="0"/>
          </a:endParaRPr>
        </a:p>
      </dgm:t>
    </dgm:pt>
    <dgm:pt modelId="{7070948D-6C99-4805-87B0-AD17F2D67D95}" type="parTrans" cxnId="{5224737E-B95C-4301-A1BB-0EB6F5AEE82C}">
      <dgm:prSet/>
      <dgm:spPr/>
      <dgm:t>
        <a:bodyPr/>
        <a:lstStyle/>
        <a:p>
          <a:endParaRPr lang="en-US"/>
        </a:p>
      </dgm:t>
    </dgm:pt>
    <dgm:pt modelId="{A0DBD1CC-B10B-4A27-9399-96D302FEEB01}" type="sibTrans" cxnId="{5224737E-B95C-4301-A1BB-0EB6F5AEE82C}">
      <dgm:prSet/>
      <dgm:spPr/>
      <dgm:t>
        <a:bodyPr/>
        <a:lstStyle/>
        <a:p>
          <a:endParaRPr lang="en-US"/>
        </a:p>
      </dgm:t>
    </dgm:pt>
    <dgm:pt modelId="{F911C7EB-CAEE-4460-B128-49942B5B9EA2}">
      <dgm:prSet phldrT="[Text]" custT="1"/>
      <dgm:spPr>
        <a:xfrm rot="16200000">
          <a:off x="1211076" y="843369"/>
          <a:ext cx="3596041" cy="1909302"/>
        </a:xfrm>
        <a:solidFill>
          <a:schemeClr val="accent4">
            <a:lumMod val="60000"/>
            <a:lumOff val="40000"/>
          </a:schemeClr>
        </a:solidFill>
        <a:ln w="25400" cap="flat" cmpd="sng" algn="ctr">
          <a:solidFill>
            <a:sysClr val="window" lastClr="FFFFFF">
              <a:hueOff val="0"/>
              <a:satOff val="0"/>
              <a:lumOff val="0"/>
              <a:alphaOff val="0"/>
            </a:sysClr>
          </a:solidFill>
          <a:prstDash val="solid"/>
        </a:ln>
        <a:effectLst/>
      </dgm:spPr>
      <dgm:t>
        <a:bodyPr lIns="91440" rIns="91440" anchor="t"/>
        <a:lstStyle/>
        <a:p>
          <a:pPr algn="l">
            <a:lnSpc>
              <a:spcPct val="90000"/>
            </a:lnSpc>
            <a:spcAft>
              <a:spcPts val="600"/>
            </a:spcAft>
          </a:pPr>
          <a:r>
            <a:rPr lang="en-US" sz="1100" b="1" i="1" u="none" dirty="0" smtClean="0">
              <a:solidFill>
                <a:schemeClr val="bg2">
                  <a:lumMod val="10000"/>
                </a:schemeClr>
              </a:solidFill>
              <a:latin typeface="Calibri" pitchFamily="34" charset="0"/>
              <a:ea typeface="+mn-ea"/>
              <a:cs typeface="Calibri" pitchFamily="34" charset="0"/>
            </a:rPr>
            <a:t>Access to finance</a:t>
          </a:r>
        </a:p>
        <a:p>
          <a:pPr>
            <a:spcAft>
              <a:spcPts val="600"/>
            </a:spcAft>
          </a:pPr>
          <a:r>
            <a:rPr lang="en-US" sz="1100" dirty="0" smtClean="0">
              <a:solidFill>
                <a:schemeClr val="bg2">
                  <a:lumMod val="10000"/>
                </a:schemeClr>
              </a:solidFill>
              <a:latin typeface="Calibri" pitchFamily="34" charset="0"/>
              <a:ea typeface="+mn-ea"/>
              <a:cs typeface="Calibri" pitchFamily="34" charset="0"/>
            </a:rPr>
            <a:t>There has been significant increase in the number of automobile financing companies being established in developing countries, such as China, Brazil, Russia and India in recent years</a:t>
          </a:r>
        </a:p>
        <a:p>
          <a:pPr>
            <a:spcAft>
              <a:spcPts val="600"/>
            </a:spcAft>
          </a:pPr>
          <a:r>
            <a:rPr lang="en-US" sz="1100" dirty="0" smtClean="0">
              <a:solidFill>
                <a:schemeClr val="bg2">
                  <a:lumMod val="10000"/>
                </a:schemeClr>
              </a:solidFill>
              <a:latin typeface="Calibri" pitchFamily="34" charset="0"/>
              <a:ea typeface="+mn-ea"/>
              <a:cs typeface="Calibri" pitchFamily="34" charset="0"/>
            </a:rPr>
            <a:t>This has augmented the number and range of automobile loans, which has provided a boost to the industry demand</a:t>
          </a:r>
          <a:endParaRPr lang="en-US" sz="1100" dirty="0">
            <a:solidFill>
              <a:schemeClr val="bg2">
                <a:lumMod val="10000"/>
              </a:schemeClr>
            </a:solidFill>
            <a:latin typeface="Calibri" pitchFamily="34" charset="0"/>
            <a:ea typeface="+mn-ea"/>
            <a:cs typeface="Calibri" pitchFamily="34" charset="0"/>
          </a:endParaRPr>
        </a:p>
      </dgm:t>
    </dgm:pt>
    <dgm:pt modelId="{21B4076E-036D-43D0-BC49-5E63E1B8ED8A}" type="parTrans" cxnId="{E9F40DD0-A94F-4D4D-8105-AD33E1DF0C26}">
      <dgm:prSet/>
      <dgm:spPr/>
      <dgm:t>
        <a:bodyPr/>
        <a:lstStyle/>
        <a:p>
          <a:endParaRPr lang="en-US"/>
        </a:p>
      </dgm:t>
    </dgm:pt>
    <dgm:pt modelId="{088CB3C9-1383-4560-ADD8-C26453D26603}" type="sibTrans" cxnId="{E9F40DD0-A94F-4D4D-8105-AD33E1DF0C26}">
      <dgm:prSet/>
      <dgm:spPr/>
      <dgm:t>
        <a:bodyPr/>
        <a:lstStyle/>
        <a:p>
          <a:endParaRPr lang="en-US"/>
        </a:p>
      </dgm:t>
    </dgm:pt>
    <dgm:pt modelId="{92BC4E7C-3D9D-4937-B2F9-27705D594843}">
      <dgm:prSet phldrT="[Text]" custT="1"/>
      <dgm:spPr>
        <a:xfrm rot="16200000">
          <a:off x="3263576" y="843369"/>
          <a:ext cx="3596041" cy="1909302"/>
        </a:xfrm>
        <a:solidFill>
          <a:schemeClr val="accent4"/>
        </a:solidFill>
        <a:ln w="25400" cap="flat" cmpd="sng" algn="ctr">
          <a:solidFill>
            <a:sysClr val="window" lastClr="FFFFFF">
              <a:hueOff val="0"/>
              <a:satOff val="0"/>
              <a:lumOff val="0"/>
              <a:alphaOff val="0"/>
            </a:sysClr>
          </a:solidFill>
          <a:prstDash val="solid"/>
        </a:ln>
        <a:effectLst/>
      </dgm:spPr>
      <dgm:t>
        <a:bodyPr lIns="91440" rIns="91440" anchor="t"/>
        <a:lstStyle/>
        <a:p>
          <a:pPr algn="l">
            <a:lnSpc>
              <a:spcPct val="90000"/>
            </a:lnSpc>
            <a:spcBef>
              <a:spcPct val="0"/>
            </a:spcBef>
            <a:spcAft>
              <a:spcPts val="600"/>
            </a:spcAft>
          </a:pPr>
          <a:r>
            <a:rPr lang="en-US" sz="1100" b="1" i="1" u="none" dirty="0" smtClean="0">
              <a:solidFill>
                <a:schemeClr val="bg1"/>
              </a:solidFill>
              <a:latin typeface="Calibri" pitchFamily="34" charset="0"/>
              <a:ea typeface="+mn-ea"/>
              <a:cs typeface="Calibri" pitchFamily="34" charset="0"/>
            </a:rPr>
            <a:t>Growing Chinese and Indian </a:t>
          </a:r>
          <a:r>
            <a:rPr lang="en-US" sz="1100" b="1" i="1" dirty="0" smtClean="0">
              <a:latin typeface="Calibri" pitchFamily="34" charset="0"/>
              <a:cs typeface="Calibri" pitchFamily="34" charset="0"/>
            </a:rPr>
            <a:t>automotive markets </a:t>
          </a:r>
          <a:r>
            <a:rPr lang="en-US" sz="1100" b="1" i="1" u="none" dirty="0" smtClean="0">
              <a:solidFill>
                <a:schemeClr val="bg1"/>
              </a:solidFill>
              <a:latin typeface="Calibri" pitchFamily="34" charset="0"/>
              <a:ea typeface="+mn-ea"/>
              <a:cs typeface="Calibri" pitchFamily="34" charset="0"/>
            </a:rPr>
            <a:t> </a:t>
          </a:r>
        </a:p>
        <a:p>
          <a:pPr algn="l">
            <a:lnSpc>
              <a:spcPct val="90000"/>
            </a:lnSpc>
            <a:spcBef>
              <a:spcPts val="300"/>
            </a:spcBef>
            <a:spcAft>
              <a:spcPts val="600"/>
            </a:spcAft>
          </a:pPr>
          <a:r>
            <a:rPr lang="en-US" sz="1100" dirty="0" smtClean="0">
              <a:latin typeface="Calibri" pitchFamily="34" charset="0"/>
              <a:cs typeface="Calibri" pitchFamily="34" charset="0"/>
            </a:rPr>
            <a:t>Rising growth in the Chinese and Indian automotive markets is expected to drive the global auto industry back on track after two years of slump in sales, supported by the g</a:t>
          </a:r>
          <a:r>
            <a:rPr lang="en-US" sz="1100" dirty="0" smtClean="0">
              <a:solidFill>
                <a:schemeClr val="bg1"/>
              </a:solidFill>
              <a:latin typeface="Calibri" pitchFamily="34" charset="0"/>
              <a:ea typeface="+mn-ea"/>
              <a:cs typeface="Calibri" pitchFamily="34" charset="0"/>
            </a:rPr>
            <a:t>rowing incomes in these countries</a:t>
          </a:r>
        </a:p>
        <a:p>
          <a:pPr algn="l">
            <a:lnSpc>
              <a:spcPct val="90000"/>
            </a:lnSpc>
            <a:spcBef>
              <a:spcPts val="300"/>
            </a:spcBef>
            <a:spcAft>
              <a:spcPts val="600"/>
            </a:spcAft>
          </a:pPr>
          <a:r>
            <a:rPr lang="en-US" sz="1100" dirty="0" smtClean="0">
              <a:solidFill>
                <a:schemeClr val="bg1"/>
              </a:solidFill>
              <a:latin typeface="Calibri" pitchFamily="34" charset="0"/>
              <a:ea typeface="+mn-ea"/>
              <a:cs typeface="Calibri" pitchFamily="34" charset="0"/>
            </a:rPr>
            <a:t>China's global production share rose from 11.9% in 2008 to 20.5% in 2009. This trend is expected to continue for the next five years as the Chinese economy grows at near double-digit rates over the period</a:t>
          </a:r>
        </a:p>
      </dgm:t>
    </dgm:pt>
    <dgm:pt modelId="{375AF10A-0C9A-47E1-8F7E-C617CE297BAC}" type="parTrans" cxnId="{746D5A81-A391-49B9-A4E7-2781CC9765C4}">
      <dgm:prSet/>
      <dgm:spPr/>
      <dgm:t>
        <a:bodyPr/>
        <a:lstStyle/>
        <a:p>
          <a:endParaRPr lang="en-US"/>
        </a:p>
      </dgm:t>
    </dgm:pt>
    <dgm:pt modelId="{657B78F0-2518-45F1-AC1A-E9BA9C45F4BE}" type="sibTrans" cxnId="{746D5A81-A391-49B9-A4E7-2781CC9765C4}">
      <dgm:prSet/>
      <dgm:spPr/>
      <dgm:t>
        <a:bodyPr/>
        <a:lstStyle/>
        <a:p>
          <a:endParaRPr lang="en-US"/>
        </a:p>
      </dgm:t>
    </dgm:pt>
    <dgm:pt modelId="{66C9DD3E-4793-4198-B20C-6E498DB9EF0D}" type="pres">
      <dgm:prSet presAssocID="{C3FE57E2-9703-439F-97EE-78FC177DC1DA}" presName="Name0" presStyleCnt="0">
        <dgm:presLayoutVars>
          <dgm:dir/>
          <dgm:resizeHandles val="exact"/>
        </dgm:presLayoutVars>
      </dgm:prSet>
      <dgm:spPr/>
      <dgm:t>
        <a:bodyPr/>
        <a:lstStyle/>
        <a:p>
          <a:endParaRPr lang="en-US"/>
        </a:p>
      </dgm:t>
    </dgm:pt>
    <dgm:pt modelId="{71386F02-14D7-4554-97EF-B90C451B597F}" type="pres">
      <dgm:prSet presAssocID="{1B75FDFE-C435-4E0F-8A4C-31221F213894}" presName="node" presStyleLbl="node1" presStyleIdx="0" presStyleCnt="3">
        <dgm:presLayoutVars>
          <dgm:bulletEnabled val="1"/>
        </dgm:presLayoutVars>
      </dgm:prSet>
      <dgm:spPr>
        <a:prstGeom prst="flowChartInputOutput">
          <a:avLst/>
        </a:prstGeom>
      </dgm:spPr>
      <dgm:t>
        <a:bodyPr/>
        <a:lstStyle/>
        <a:p>
          <a:endParaRPr lang="en-US"/>
        </a:p>
      </dgm:t>
    </dgm:pt>
    <dgm:pt modelId="{BAD65877-7DEB-42D6-869E-E9535430BB90}" type="pres">
      <dgm:prSet presAssocID="{A0DBD1CC-B10B-4A27-9399-96D302FEEB01}" presName="sibTrans" presStyleCnt="0"/>
      <dgm:spPr/>
    </dgm:pt>
    <dgm:pt modelId="{BA5B6994-C88E-4C6B-824D-8BD2C7785F78}" type="pres">
      <dgm:prSet presAssocID="{F911C7EB-CAEE-4460-B128-49942B5B9EA2}" presName="node" presStyleLbl="node1" presStyleIdx="1" presStyleCnt="3">
        <dgm:presLayoutVars>
          <dgm:bulletEnabled val="1"/>
        </dgm:presLayoutVars>
      </dgm:prSet>
      <dgm:spPr>
        <a:prstGeom prst="flowChartInputOutput">
          <a:avLst/>
        </a:prstGeom>
      </dgm:spPr>
      <dgm:t>
        <a:bodyPr/>
        <a:lstStyle/>
        <a:p>
          <a:endParaRPr lang="en-US"/>
        </a:p>
      </dgm:t>
    </dgm:pt>
    <dgm:pt modelId="{4B510F7C-0475-41B7-829E-FD11EB1E4B06}" type="pres">
      <dgm:prSet presAssocID="{088CB3C9-1383-4560-ADD8-C26453D26603}" presName="sibTrans" presStyleCnt="0"/>
      <dgm:spPr/>
    </dgm:pt>
    <dgm:pt modelId="{67308778-6752-48A3-B452-51E31FEE8383}" type="pres">
      <dgm:prSet presAssocID="{92BC4E7C-3D9D-4937-B2F9-27705D594843}" presName="node" presStyleLbl="node1" presStyleIdx="2" presStyleCnt="3" custLinFactNeighborY="1724">
        <dgm:presLayoutVars>
          <dgm:bulletEnabled val="1"/>
        </dgm:presLayoutVars>
      </dgm:prSet>
      <dgm:spPr>
        <a:prstGeom prst="flowChartInputOutput">
          <a:avLst/>
        </a:prstGeom>
      </dgm:spPr>
      <dgm:t>
        <a:bodyPr/>
        <a:lstStyle/>
        <a:p>
          <a:endParaRPr lang="en-US"/>
        </a:p>
      </dgm:t>
    </dgm:pt>
  </dgm:ptLst>
  <dgm:cxnLst>
    <dgm:cxn modelId="{B0E11F58-59EF-4E1E-A3CF-708D661BCB61}" type="presOf" srcId="{F911C7EB-CAEE-4460-B128-49942B5B9EA2}" destId="{BA5B6994-C88E-4C6B-824D-8BD2C7785F78}" srcOrd="0" destOrd="0" presId="urn:microsoft.com/office/officeart/2005/8/layout/hList6"/>
    <dgm:cxn modelId="{5224737E-B95C-4301-A1BB-0EB6F5AEE82C}" srcId="{C3FE57E2-9703-439F-97EE-78FC177DC1DA}" destId="{1B75FDFE-C435-4E0F-8A4C-31221F213894}" srcOrd="0" destOrd="0" parTransId="{7070948D-6C99-4805-87B0-AD17F2D67D95}" sibTransId="{A0DBD1CC-B10B-4A27-9399-96D302FEEB01}"/>
    <dgm:cxn modelId="{19E074D4-2934-4509-8714-6BD4C50748EF}" type="presOf" srcId="{92BC4E7C-3D9D-4937-B2F9-27705D594843}" destId="{67308778-6752-48A3-B452-51E31FEE8383}" srcOrd="0" destOrd="0" presId="urn:microsoft.com/office/officeart/2005/8/layout/hList6"/>
    <dgm:cxn modelId="{A2BBEE8C-C5F9-4B43-960C-F5B740C33DD0}" type="presOf" srcId="{C3FE57E2-9703-439F-97EE-78FC177DC1DA}" destId="{66C9DD3E-4793-4198-B20C-6E498DB9EF0D}" srcOrd="0" destOrd="0" presId="urn:microsoft.com/office/officeart/2005/8/layout/hList6"/>
    <dgm:cxn modelId="{746D5A81-A391-49B9-A4E7-2781CC9765C4}" srcId="{C3FE57E2-9703-439F-97EE-78FC177DC1DA}" destId="{92BC4E7C-3D9D-4937-B2F9-27705D594843}" srcOrd="2" destOrd="0" parTransId="{375AF10A-0C9A-47E1-8F7E-C617CE297BAC}" sibTransId="{657B78F0-2518-45F1-AC1A-E9BA9C45F4BE}"/>
    <dgm:cxn modelId="{B9B0DC2E-8C7C-4594-AB15-0BE7914BD945}" type="presOf" srcId="{1B75FDFE-C435-4E0F-8A4C-31221F213894}" destId="{71386F02-14D7-4554-97EF-B90C451B597F}" srcOrd="0" destOrd="0" presId="urn:microsoft.com/office/officeart/2005/8/layout/hList6"/>
    <dgm:cxn modelId="{E9F40DD0-A94F-4D4D-8105-AD33E1DF0C26}" srcId="{C3FE57E2-9703-439F-97EE-78FC177DC1DA}" destId="{F911C7EB-CAEE-4460-B128-49942B5B9EA2}" srcOrd="1" destOrd="0" parTransId="{21B4076E-036D-43D0-BC49-5E63E1B8ED8A}" sibTransId="{088CB3C9-1383-4560-ADD8-C26453D26603}"/>
    <dgm:cxn modelId="{6C7BE3FE-7420-48EA-A2BA-890BD8B61031}" type="presParOf" srcId="{66C9DD3E-4793-4198-B20C-6E498DB9EF0D}" destId="{71386F02-14D7-4554-97EF-B90C451B597F}" srcOrd="0" destOrd="0" presId="urn:microsoft.com/office/officeart/2005/8/layout/hList6"/>
    <dgm:cxn modelId="{B7D690AC-2B07-4972-A1C6-6B3F08B6149F}" type="presParOf" srcId="{66C9DD3E-4793-4198-B20C-6E498DB9EF0D}" destId="{BAD65877-7DEB-42D6-869E-E9535430BB90}" srcOrd="1" destOrd="0" presId="urn:microsoft.com/office/officeart/2005/8/layout/hList6"/>
    <dgm:cxn modelId="{8DFB7273-C2A7-4957-9504-0AB76F19481E}" type="presParOf" srcId="{66C9DD3E-4793-4198-B20C-6E498DB9EF0D}" destId="{BA5B6994-C88E-4C6B-824D-8BD2C7785F78}" srcOrd="2" destOrd="0" presId="urn:microsoft.com/office/officeart/2005/8/layout/hList6"/>
    <dgm:cxn modelId="{C58B175F-EC0C-4AA4-9999-1FAB3ABF820E}" type="presParOf" srcId="{66C9DD3E-4793-4198-B20C-6E498DB9EF0D}" destId="{4B510F7C-0475-41B7-829E-FD11EB1E4B06}" srcOrd="3" destOrd="0" presId="urn:microsoft.com/office/officeart/2005/8/layout/hList6"/>
    <dgm:cxn modelId="{1E54D282-65F1-4141-8C02-DF1D01EF8789}" type="presParOf" srcId="{66C9DD3E-4793-4198-B20C-6E498DB9EF0D}" destId="{67308778-6752-48A3-B452-51E31FEE8383}"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6768BFF-D387-47A3-98CE-DDEFFB01D3A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435C9033-4B93-4645-86AC-894C8E8684BB}">
      <dgm:prSet phldrT="[Text]" custT="1"/>
      <dgm:spPr>
        <a:solidFill>
          <a:schemeClr val="accent1">
            <a:lumMod val="75000"/>
          </a:schemeClr>
        </a:solidFill>
      </dgm:spPr>
      <dgm:t>
        <a:bodyPr/>
        <a:lstStyle/>
        <a:p>
          <a:pPr algn="ctr" defTabSz="622300">
            <a:spcBef>
              <a:spcPct val="0"/>
            </a:spcBef>
          </a:pPr>
          <a:r>
            <a:rPr lang="en-US" sz="1400" b="1" u="sng" kern="1200" dirty="0" smtClean="0">
              <a:latin typeface="Calibri" pitchFamily="34" charset="0"/>
              <a:cs typeface="Calibri" pitchFamily="34" charset="0"/>
            </a:rPr>
            <a:t>Challenge</a:t>
          </a:r>
        </a:p>
        <a:p>
          <a:pPr algn="ctr" defTabSz="622300">
            <a:spcBef>
              <a:spcPct val="0"/>
            </a:spcBef>
          </a:pPr>
          <a:endParaRPr lang="en-US" sz="1100" b="1" u="sng" kern="1200" dirty="0" smtClean="0">
            <a:latin typeface="Calibri" pitchFamily="34" charset="0"/>
            <a:cs typeface="Calibri" pitchFamily="34" charset="0"/>
          </a:endParaRPr>
        </a:p>
        <a:p>
          <a:pPr marL="114300" indent="-114300" algn="just" defTabSz="914400" rtl="0" eaLnBrk="1" latinLnBrk="0" hangingPunct="1">
            <a:spcBef>
              <a:spcPct val="0"/>
            </a:spcBef>
            <a:buFont typeface="Arial" pitchFamily="34" charset="0"/>
            <a:buChar char="•"/>
          </a:pPr>
          <a:r>
            <a:rPr lang="en-US" sz="1200" b="0" i="0" kern="1200" dirty="0" smtClean="0">
              <a:latin typeface="+mn-lt"/>
            </a:rPr>
            <a:t>Audi wanted to plan, budget and analyze freight costs more effectively. To do this, it needed a flexible business-intelligence platform incorporating a consolidated database.</a:t>
          </a:r>
          <a:endParaRPr lang="en-US" sz="1200" b="0" i="0" kern="1200" dirty="0" smtClean="0">
            <a:solidFill>
              <a:schemeClr val="bg1"/>
            </a:solidFill>
            <a:latin typeface="+mn-lt"/>
            <a:cs typeface="Calibri" pitchFamily="34" charset="0"/>
          </a:endParaRPr>
        </a:p>
        <a:p>
          <a:pPr marL="114300" indent="-114300" algn="just" defTabSz="914400" rtl="0" eaLnBrk="1" latinLnBrk="0" hangingPunct="1">
            <a:buFont typeface="Arial" pitchFamily="34" charset="0"/>
            <a:buChar char="•"/>
          </a:pPr>
          <a:endParaRPr lang="en-US" sz="1100" b="0" i="0" kern="1200" dirty="0" smtClean="0">
            <a:solidFill>
              <a:schemeClr val="bg1"/>
            </a:solidFill>
          </a:endParaRPr>
        </a:p>
      </dgm:t>
    </dgm:pt>
    <dgm:pt modelId="{155CEC43-8E38-48AE-BC7A-D0981B58F92B}" type="parTrans" cxnId="{E21D2FB1-1EE3-4A7C-A7A2-7BC6C5CC5BF8}">
      <dgm:prSet/>
      <dgm:spPr/>
      <dgm:t>
        <a:bodyPr/>
        <a:lstStyle/>
        <a:p>
          <a:endParaRPr lang="en-US"/>
        </a:p>
      </dgm:t>
    </dgm:pt>
    <dgm:pt modelId="{36CFB304-D0B1-49BE-B388-42AB1523A56D}" type="sibTrans" cxnId="{E21D2FB1-1EE3-4A7C-A7A2-7BC6C5CC5BF8}">
      <dgm:prSet/>
      <dgm:spPr/>
      <dgm:t>
        <a:bodyPr/>
        <a:lstStyle/>
        <a:p>
          <a:endParaRPr lang="en-US"/>
        </a:p>
      </dgm:t>
    </dgm:pt>
    <dgm:pt modelId="{DA89D8B7-2636-4119-9942-08E11DFD9ACC}">
      <dgm:prSet phldrT="[Text]" custT="1"/>
      <dgm:spPr>
        <a:solidFill>
          <a:schemeClr val="bg2">
            <a:lumMod val="90000"/>
          </a:schemeClr>
        </a:solidFill>
      </dgm:spPr>
      <dgm:t>
        <a:bodyPr anchor="ctr"/>
        <a:lstStyle/>
        <a:p>
          <a:pPr algn="ctr" defTabSz="622300"/>
          <a:r>
            <a:rPr lang="en-US" sz="1400" b="1" u="sng" kern="1200" dirty="0" smtClean="0">
              <a:solidFill>
                <a:schemeClr val="tx1"/>
              </a:solidFill>
              <a:latin typeface="Calibri" pitchFamily="34" charset="0"/>
              <a:cs typeface="Calibri" pitchFamily="34" charset="0"/>
            </a:rPr>
            <a:t>Solution</a:t>
          </a:r>
        </a:p>
        <a:p>
          <a:pPr algn="ctr" defTabSz="622300"/>
          <a:endParaRPr lang="en-US" sz="1100" b="0" i="1" u="sng" kern="1200" dirty="0" smtClean="0">
            <a:solidFill>
              <a:schemeClr val="tx1"/>
            </a:solidFill>
            <a:latin typeface="+mn-lt"/>
            <a:cs typeface="Calibri" pitchFamily="34" charset="0"/>
          </a:endParaRPr>
        </a:p>
        <a:p>
          <a:pPr marL="114300" indent="-114300" algn="just" defTabSz="914400" rtl="0" eaLnBrk="1" latinLnBrk="0" hangingPunct="1">
            <a:buFont typeface="Arial" pitchFamily="34" charset="0"/>
            <a:buChar char="•"/>
          </a:pPr>
          <a:r>
            <a:rPr lang="en-US" sz="1200" b="0" i="0" kern="1200" dirty="0" smtClean="0">
              <a:solidFill>
                <a:schemeClr val="tx1"/>
              </a:solidFill>
            </a:rPr>
            <a:t>With SAP NetWeaver Business Intelligence 7.0, Audi Logistics Controlling has a single, real-time system for data management, warehousing and analysis</a:t>
          </a:r>
          <a:endParaRPr lang="en-IN" sz="1200" b="0" i="0" kern="1200" dirty="0" smtClean="0">
            <a:solidFill>
              <a:schemeClr val="tx1"/>
            </a:solidFill>
            <a:latin typeface="+mn-lt"/>
            <a:cs typeface="Calibri" pitchFamily="34" charset="0"/>
          </a:endParaRPr>
        </a:p>
      </dgm:t>
    </dgm:pt>
    <dgm:pt modelId="{7DF6F777-10C4-48A1-BD71-FDCA4C44DC8E}" type="parTrans" cxnId="{E9BAA806-0C39-442C-9CD6-CE4DCFDE9EFB}">
      <dgm:prSet/>
      <dgm:spPr/>
      <dgm:t>
        <a:bodyPr/>
        <a:lstStyle/>
        <a:p>
          <a:endParaRPr lang="en-US"/>
        </a:p>
      </dgm:t>
    </dgm:pt>
    <dgm:pt modelId="{B163211C-7996-4FE2-92C5-C9A6E17FDE00}" type="sibTrans" cxnId="{E9BAA806-0C39-442C-9CD6-CE4DCFDE9EFB}">
      <dgm:prSet/>
      <dgm:spPr/>
      <dgm:t>
        <a:bodyPr/>
        <a:lstStyle/>
        <a:p>
          <a:endParaRPr lang="en-US"/>
        </a:p>
      </dgm:t>
    </dgm:pt>
    <dgm:pt modelId="{5F2815B0-C571-49A6-B342-F24476BEB951}">
      <dgm:prSet phldrT="[Text]" custT="1"/>
      <dgm:spPr>
        <a:solidFill>
          <a:schemeClr val="accent1">
            <a:lumMod val="75000"/>
          </a:schemeClr>
        </a:solidFill>
      </dgm:spPr>
      <dgm:t>
        <a:bodyPr/>
        <a:lstStyle/>
        <a:p>
          <a:pPr marL="0" indent="0" algn="ctr" defTabSz="914400" rtl="0" eaLnBrk="1" latinLnBrk="0" hangingPunct="1">
            <a:spcBef>
              <a:spcPct val="0"/>
            </a:spcBef>
            <a:buFont typeface="Arial" pitchFamily="34" charset="0"/>
            <a:buNone/>
          </a:pPr>
          <a:r>
            <a:rPr lang="en-US" sz="1400" b="1" u="sng" kern="1200" dirty="0" smtClean="0">
              <a:solidFill>
                <a:schemeClr val="bg1"/>
              </a:solidFill>
              <a:latin typeface="Calibri" pitchFamily="34" charset="0"/>
              <a:cs typeface="Calibri" pitchFamily="34" charset="0"/>
            </a:rPr>
            <a:t>Benefits</a:t>
          </a:r>
        </a:p>
        <a:p>
          <a:pPr marL="0" indent="0" algn="just" defTabSz="914400" rtl="0" eaLnBrk="1" latinLnBrk="0" hangingPunct="1">
            <a:spcBef>
              <a:spcPct val="0"/>
            </a:spcBef>
            <a:buFont typeface="Arial" pitchFamily="34" charset="0"/>
            <a:buNone/>
          </a:pPr>
          <a:endParaRPr lang="en-US" sz="1200" kern="1200" dirty="0" smtClean="0"/>
        </a:p>
        <a:p>
          <a:pPr marL="114300" indent="-114300" algn="just" defTabSz="914400" rtl="0" eaLnBrk="1" latinLnBrk="0" hangingPunct="1">
            <a:spcBef>
              <a:spcPct val="0"/>
            </a:spcBef>
            <a:buFont typeface="Arial" pitchFamily="34" charset="0"/>
            <a:buChar char="•"/>
          </a:pPr>
          <a:r>
            <a:rPr lang="en-US" sz="1200" b="0" i="0" kern="1200" dirty="0" smtClean="0">
              <a:latin typeface="+mn-lt"/>
            </a:rPr>
            <a:t>Staff produce reports around 20 percent faster.</a:t>
          </a:r>
        </a:p>
        <a:p>
          <a:pPr marL="114300" indent="-114300" algn="just" defTabSz="914400" rtl="0" eaLnBrk="1" latinLnBrk="0" hangingPunct="1">
            <a:spcBef>
              <a:spcPct val="0"/>
            </a:spcBef>
            <a:buFont typeface="Arial" pitchFamily="34" charset="0"/>
            <a:buChar char="•"/>
          </a:pPr>
          <a:r>
            <a:rPr lang="en-US" sz="1200" b="0" i="0" kern="1200" dirty="0" smtClean="0">
              <a:latin typeface="+mn-lt"/>
            </a:rPr>
            <a:t>Staff spend less time on administration and more time on data analysis.</a:t>
          </a:r>
        </a:p>
        <a:p>
          <a:pPr marL="114300" indent="-114300" algn="just" defTabSz="914400" rtl="0" eaLnBrk="1" latinLnBrk="0" hangingPunct="1">
            <a:spcBef>
              <a:spcPct val="0"/>
            </a:spcBef>
            <a:buFont typeface="Arial" pitchFamily="34" charset="0"/>
            <a:buChar char="•"/>
          </a:pPr>
          <a:r>
            <a:rPr lang="en-US" sz="1200" b="0" i="0" kern="1200" dirty="0" smtClean="0">
              <a:latin typeface="+mn-lt"/>
            </a:rPr>
            <a:t>The application interface is intuitive and easy to use.</a:t>
          </a:r>
        </a:p>
        <a:p>
          <a:pPr marL="114300" indent="-114300" algn="just" defTabSz="914400" rtl="0" eaLnBrk="1" latinLnBrk="0" hangingPunct="1">
            <a:spcBef>
              <a:spcPct val="0"/>
            </a:spcBef>
            <a:buFont typeface="Arial" pitchFamily="34" charset="0"/>
            <a:buChar char="•"/>
          </a:pPr>
          <a:r>
            <a:rPr lang="en-US" sz="1200" b="0" i="0" kern="1200" dirty="0" smtClean="0">
              <a:latin typeface="+mn-lt"/>
            </a:rPr>
            <a:t>Integration with Microsoft® Excel gives staff a familiar format in which to work.</a:t>
          </a:r>
        </a:p>
        <a:p>
          <a:pPr marL="114300" indent="-114300" algn="just" defTabSz="914400" rtl="0" eaLnBrk="1" latinLnBrk="0" hangingPunct="1">
            <a:spcBef>
              <a:spcPct val="0"/>
            </a:spcBef>
            <a:buFont typeface="Arial" pitchFamily="34" charset="0"/>
            <a:buChar char="•"/>
          </a:pPr>
          <a:r>
            <a:rPr lang="en-US" sz="1200" b="0" i="0" kern="1200" dirty="0" smtClean="0">
              <a:latin typeface="+mn-lt"/>
            </a:rPr>
            <a:t>Data is flexible and can be analyzed in a few mouse clicks.</a:t>
          </a:r>
        </a:p>
      </dgm:t>
    </dgm:pt>
    <dgm:pt modelId="{6C49AAD5-BC4B-4628-854B-E41B369B5009}" type="parTrans" cxnId="{5F818C78-30C4-4B14-A8B7-ECA4C2ABD766}">
      <dgm:prSet/>
      <dgm:spPr/>
      <dgm:t>
        <a:bodyPr/>
        <a:lstStyle/>
        <a:p>
          <a:endParaRPr lang="en-US"/>
        </a:p>
      </dgm:t>
    </dgm:pt>
    <dgm:pt modelId="{395CAB34-5494-44FF-AD59-405BDA481DA3}" type="sibTrans" cxnId="{5F818C78-30C4-4B14-A8B7-ECA4C2ABD766}">
      <dgm:prSet/>
      <dgm:spPr/>
      <dgm:t>
        <a:bodyPr/>
        <a:lstStyle/>
        <a:p>
          <a:endParaRPr lang="en-US"/>
        </a:p>
      </dgm:t>
    </dgm:pt>
    <dgm:pt modelId="{35F6C776-A86F-43AB-9FC3-99B6627ECC1A}" type="pres">
      <dgm:prSet presAssocID="{56768BFF-D387-47A3-98CE-DDEFFB01D3A8}" presName="Name0" presStyleCnt="0">
        <dgm:presLayoutVars>
          <dgm:dir/>
          <dgm:resizeHandles val="exact"/>
        </dgm:presLayoutVars>
      </dgm:prSet>
      <dgm:spPr/>
      <dgm:t>
        <a:bodyPr/>
        <a:lstStyle/>
        <a:p>
          <a:endParaRPr lang="en-US"/>
        </a:p>
      </dgm:t>
    </dgm:pt>
    <dgm:pt modelId="{3E521453-1185-410E-A4A5-6A59A1434650}" type="pres">
      <dgm:prSet presAssocID="{435C9033-4B93-4645-86AC-894C8E8684BB}" presName="node" presStyleLbl="node1" presStyleIdx="0" presStyleCnt="3" custLinFactNeighborX="27653" custLinFactNeighborY="0">
        <dgm:presLayoutVars>
          <dgm:bulletEnabled val="1"/>
        </dgm:presLayoutVars>
      </dgm:prSet>
      <dgm:spPr/>
      <dgm:t>
        <a:bodyPr/>
        <a:lstStyle/>
        <a:p>
          <a:endParaRPr lang="en-US"/>
        </a:p>
      </dgm:t>
    </dgm:pt>
    <dgm:pt modelId="{B9CE2109-DAD0-4B09-BFF1-429A396F1CD9}" type="pres">
      <dgm:prSet presAssocID="{36CFB304-D0B1-49BE-B388-42AB1523A56D}" presName="sibTrans" presStyleCnt="0"/>
      <dgm:spPr/>
    </dgm:pt>
    <dgm:pt modelId="{6BC53E9E-636B-4EE1-91C6-D5DE57B04950}" type="pres">
      <dgm:prSet presAssocID="{DA89D8B7-2636-4119-9942-08E11DFD9ACC}" presName="node" presStyleLbl="node1" presStyleIdx="1" presStyleCnt="3">
        <dgm:presLayoutVars>
          <dgm:bulletEnabled val="1"/>
        </dgm:presLayoutVars>
      </dgm:prSet>
      <dgm:spPr/>
      <dgm:t>
        <a:bodyPr/>
        <a:lstStyle/>
        <a:p>
          <a:endParaRPr lang="en-US"/>
        </a:p>
      </dgm:t>
    </dgm:pt>
    <dgm:pt modelId="{5EF2DA2F-2EA2-4D4F-B45A-ACB0E68CDA5B}" type="pres">
      <dgm:prSet presAssocID="{B163211C-7996-4FE2-92C5-C9A6E17FDE00}" presName="sibTrans" presStyleCnt="0"/>
      <dgm:spPr/>
    </dgm:pt>
    <dgm:pt modelId="{29FFCDB2-44E7-43E9-BEDC-914C5C8FD427}" type="pres">
      <dgm:prSet presAssocID="{5F2815B0-C571-49A6-B342-F24476BEB951}" presName="node" presStyleLbl="node1" presStyleIdx="2" presStyleCnt="3">
        <dgm:presLayoutVars>
          <dgm:bulletEnabled val="1"/>
        </dgm:presLayoutVars>
      </dgm:prSet>
      <dgm:spPr/>
      <dgm:t>
        <a:bodyPr/>
        <a:lstStyle/>
        <a:p>
          <a:endParaRPr lang="en-US"/>
        </a:p>
      </dgm:t>
    </dgm:pt>
  </dgm:ptLst>
  <dgm:cxnLst>
    <dgm:cxn modelId="{984291F2-6252-49E7-9843-B1B19833C4DF}" type="presOf" srcId="{5F2815B0-C571-49A6-B342-F24476BEB951}" destId="{29FFCDB2-44E7-43E9-BEDC-914C5C8FD427}" srcOrd="0" destOrd="0" presId="urn:microsoft.com/office/officeart/2005/8/layout/hList6"/>
    <dgm:cxn modelId="{03EBBDCC-1E58-47E3-8BBB-9E9E45A0C83F}" type="presOf" srcId="{56768BFF-D387-47A3-98CE-DDEFFB01D3A8}" destId="{35F6C776-A86F-43AB-9FC3-99B6627ECC1A}" srcOrd="0" destOrd="0" presId="urn:microsoft.com/office/officeart/2005/8/layout/hList6"/>
    <dgm:cxn modelId="{E9BAA806-0C39-442C-9CD6-CE4DCFDE9EFB}" srcId="{56768BFF-D387-47A3-98CE-DDEFFB01D3A8}" destId="{DA89D8B7-2636-4119-9942-08E11DFD9ACC}" srcOrd="1" destOrd="0" parTransId="{7DF6F777-10C4-48A1-BD71-FDCA4C44DC8E}" sibTransId="{B163211C-7996-4FE2-92C5-C9A6E17FDE00}"/>
    <dgm:cxn modelId="{6429CD9E-C7D7-410F-8226-7DDF3C386DC1}" type="presOf" srcId="{DA89D8B7-2636-4119-9942-08E11DFD9ACC}" destId="{6BC53E9E-636B-4EE1-91C6-D5DE57B04950}" srcOrd="0" destOrd="0" presId="urn:microsoft.com/office/officeart/2005/8/layout/hList6"/>
    <dgm:cxn modelId="{5F818C78-30C4-4B14-A8B7-ECA4C2ABD766}" srcId="{56768BFF-D387-47A3-98CE-DDEFFB01D3A8}" destId="{5F2815B0-C571-49A6-B342-F24476BEB951}" srcOrd="2" destOrd="0" parTransId="{6C49AAD5-BC4B-4628-854B-E41B369B5009}" sibTransId="{395CAB34-5494-44FF-AD59-405BDA481DA3}"/>
    <dgm:cxn modelId="{E829FABF-E0AB-4854-A1DB-F1AB888D584C}" type="presOf" srcId="{435C9033-4B93-4645-86AC-894C8E8684BB}" destId="{3E521453-1185-410E-A4A5-6A59A1434650}" srcOrd="0" destOrd="0" presId="urn:microsoft.com/office/officeart/2005/8/layout/hList6"/>
    <dgm:cxn modelId="{E21D2FB1-1EE3-4A7C-A7A2-7BC6C5CC5BF8}" srcId="{56768BFF-D387-47A3-98CE-DDEFFB01D3A8}" destId="{435C9033-4B93-4645-86AC-894C8E8684BB}" srcOrd="0" destOrd="0" parTransId="{155CEC43-8E38-48AE-BC7A-D0981B58F92B}" sibTransId="{36CFB304-D0B1-49BE-B388-42AB1523A56D}"/>
    <dgm:cxn modelId="{6A5E9596-7118-48EC-AC8F-A7D1BECCC999}" type="presParOf" srcId="{35F6C776-A86F-43AB-9FC3-99B6627ECC1A}" destId="{3E521453-1185-410E-A4A5-6A59A1434650}" srcOrd="0" destOrd="0" presId="urn:microsoft.com/office/officeart/2005/8/layout/hList6"/>
    <dgm:cxn modelId="{9449176A-DE2F-4A6B-9ACF-EB4C3425D533}" type="presParOf" srcId="{35F6C776-A86F-43AB-9FC3-99B6627ECC1A}" destId="{B9CE2109-DAD0-4B09-BFF1-429A396F1CD9}" srcOrd="1" destOrd="0" presId="urn:microsoft.com/office/officeart/2005/8/layout/hList6"/>
    <dgm:cxn modelId="{1F81FED5-B5E4-4FC6-AD17-4B8394D0FCB7}" type="presParOf" srcId="{35F6C776-A86F-43AB-9FC3-99B6627ECC1A}" destId="{6BC53E9E-636B-4EE1-91C6-D5DE57B04950}" srcOrd="2" destOrd="0" presId="urn:microsoft.com/office/officeart/2005/8/layout/hList6"/>
    <dgm:cxn modelId="{9D0A0B7E-F0C1-4F65-8825-B9AD950608A0}" type="presParOf" srcId="{35F6C776-A86F-43AB-9FC3-99B6627ECC1A}" destId="{5EF2DA2F-2EA2-4D4F-B45A-ACB0E68CDA5B}" srcOrd="3" destOrd="0" presId="urn:microsoft.com/office/officeart/2005/8/layout/hList6"/>
    <dgm:cxn modelId="{95186D07-2C94-47E1-A566-3D617AFAB832}" type="presParOf" srcId="{35F6C776-A86F-43AB-9FC3-99B6627ECC1A}" destId="{29FFCDB2-44E7-43E9-BEDC-914C5C8FD427}"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6768BFF-D387-47A3-98CE-DDEFFB01D3A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435C9033-4B93-4645-86AC-894C8E8684BB}">
      <dgm:prSet phldrT="[Text]" custT="1"/>
      <dgm:spPr>
        <a:solidFill>
          <a:schemeClr val="accent1">
            <a:lumMod val="75000"/>
          </a:schemeClr>
        </a:solidFill>
      </dgm:spPr>
      <dgm:t>
        <a:bodyPr/>
        <a:lstStyle/>
        <a:p>
          <a:pPr algn="ctr" defTabSz="622300">
            <a:spcBef>
              <a:spcPct val="0"/>
            </a:spcBef>
          </a:pPr>
          <a:r>
            <a:rPr lang="en-US" sz="1400" b="1" u="sng" kern="1200" dirty="0" smtClean="0">
              <a:latin typeface="Calibri" pitchFamily="34" charset="0"/>
              <a:cs typeface="Calibri" pitchFamily="34" charset="0"/>
            </a:rPr>
            <a:t>Challenge</a:t>
          </a:r>
        </a:p>
        <a:p>
          <a:pPr algn="ctr" defTabSz="622300">
            <a:spcBef>
              <a:spcPct val="0"/>
            </a:spcBef>
          </a:pPr>
          <a:endParaRPr lang="en-US" sz="1100" b="1" u="sng" kern="1200" dirty="0" smtClean="0">
            <a:latin typeface="Calibri" pitchFamily="34" charset="0"/>
            <a:cs typeface="Calibri" pitchFamily="34" charset="0"/>
          </a:endParaRPr>
        </a:p>
        <a:p>
          <a:pPr marL="114300" indent="-114300" algn="just" defTabSz="914400" rtl="0" eaLnBrk="1" latinLnBrk="0" hangingPunct="1">
            <a:spcBef>
              <a:spcPct val="0"/>
            </a:spcBef>
            <a:buFont typeface="Arial" pitchFamily="34" charset="0"/>
            <a:buChar char="•"/>
          </a:pPr>
          <a:r>
            <a:rPr lang="en-US" sz="1200" b="0" i="0" kern="1200" dirty="0" smtClean="0">
              <a:latin typeface="+mn-lt"/>
            </a:rPr>
            <a:t>Renault needed a cost effective and creative upgrade to its microsites to engage in e commerce initiatives for its customer s and dealers without having to rely in third parties.</a:t>
          </a:r>
        </a:p>
        <a:p>
          <a:pPr marL="114300" indent="-114300" algn="just" defTabSz="914400" rtl="0" eaLnBrk="1" latinLnBrk="0" hangingPunct="1">
            <a:spcBef>
              <a:spcPct val="0"/>
            </a:spcBef>
            <a:buFont typeface="Arial" pitchFamily="34" charset="0"/>
            <a:buChar char="•"/>
          </a:pPr>
          <a:r>
            <a:rPr lang="en-US" sz="1200" b="0" i="0" kern="1200" dirty="0" smtClean="0">
              <a:solidFill>
                <a:schemeClr val="bg1"/>
              </a:solidFill>
              <a:latin typeface="+mn-lt"/>
              <a:cs typeface="Calibri" pitchFamily="34" charset="0"/>
            </a:rPr>
            <a:t>The company also wanted to generate more sales leads from its web activities.</a:t>
          </a:r>
        </a:p>
        <a:p>
          <a:pPr marL="114300" indent="-114300" algn="just" defTabSz="914400" rtl="0" eaLnBrk="1" latinLnBrk="0" hangingPunct="1">
            <a:buFont typeface="Arial" pitchFamily="34" charset="0"/>
            <a:buChar char="•"/>
          </a:pPr>
          <a:endParaRPr lang="en-US" sz="1100" kern="1200" dirty="0" smtClean="0">
            <a:solidFill>
              <a:schemeClr val="bg1"/>
            </a:solidFill>
          </a:endParaRPr>
        </a:p>
      </dgm:t>
    </dgm:pt>
    <dgm:pt modelId="{155CEC43-8E38-48AE-BC7A-D0981B58F92B}" type="parTrans" cxnId="{E21D2FB1-1EE3-4A7C-A7A2-7BC6C5CC5BF8}">
      <dgm:prSet/>
      <dgm:spPr/>
      <dgm:t>
        <a:bodyPr/>
        <a:lstStyle/>
        <a:p>
          <a:endParaRPr lang="en-US"/>
        </a:p>
      </dgm:t>
    </dgm:pt>
    <dgm:pt modelId="{36CFB304-D0B1-49BE-B388-42AB1523A56D}" type="sibTrans" cxnId="{E21D2FB1-1EE3-4A7C-A7A2-7BC6C5CC5BF8}">
      <dgm:prSet/>
      <dgm:spPr/>
      <dgm:t>
        <a:bodyPr/>
        <a:lstStyle/>
        <a:p>
          <a:endParaRPr lang="en-US"/>
        </a:p>
      </dgm:t>
    </dgm:pt>
    <dgm:pt modelId="{DA89D8B7-2636-4119-9942-08E11DFD9ACC}">
      <dgm:prSet phldrT="[Text]" custT="1"/>
      <dgm:spPr>
        <a:solidFill>
          <a:schemeClr val="bg2">
            <a:lumMod val="90000"/>
          </a:schemeClr>
        </a:solidFill>
      </dgm:spPr>
      <dgm:t>
        <a:bodyPr anchor="ctr"/>
        <a:lstStyle/>
        <a:p>
          <a:pPr algn="ctr" defTabSz="622300"/>
          <a:r>
            <a:rPr lang="en-US" sz="1400" b="1" u="sng" kern="1200" dirty="0" smtClean="0">
              <a:solidFill>
                <a:schemeClr val="tx1"/>
              </a:solidFill>
              <a:latin typeface="Calibri" pitchFamily="34" charset="0"/>
              <a:cs typeface="Calibri" pitchFamily="34" charset="0"/>
            </a:rPr>
            <a:t>Solution</a:t>
          </a:r>
        </a:p>
        <a:p>
          <a:pPr algn="ctr" defTabSz="622300"/>
          <a:endParaRPr lang="en-US" sz="1100" b="0" i="1" u="sng" kern="1200" dirty="0" smtClean="0">
            <a:solidFill>
              <a:schemeClr val="tx1"/>
            </a:solidFill>
            <a:latin typeface="+mn-lt"/>
            <a:cs typeface="Calibri" pitchFamily="34" charset="0"/>
          </a:endParaRPr>
        </a:p>
        <a:p>
          <a:pPr marL="114300" indent="-114300" algn="just" defTabSz="914400" rtl="0" eaLnBrk="1" latinLnBrk="0" hangingPunct="1">
            <a:buFont typeface="Arial" pitchFamily="34" charset="0"/>
            <a:buChar char="•"/>
          </a:pPr>
          <a:r>
            <a:rPr lang="en-US" sz="1200" b="0" i="0" kern="1200" dirty="0" smtClean="0">
              <a:solidFill>
                <a:schemeClr val="tx1"/>
              </a:solidFill>
            </a:rPr>
            <a:t>Fortline recommended using Microsoft SQL Server 2000 as the database and web services to channel sales leads from all microsites </a:t>
          </a:r>
        </a:p>
        <a:p>
          <a:pPr marL="114300" indent="-114300" algn="just" defTabSz="914400" rtl="0" eaLnBrk="1" latinLnBrk="0" hangingPunct="1">
            <a:buFont typeface="Arial" pitchFamily="34" charset="0"/>
            <a:buChar char="•"/>
          </a:pPr>
          <a:r>
            <a:rPr lang="en-US" sz="1200" b="0" i="0" kern="1200" dirty="0" smtClean="0">
              <a:solidFill>
                <a:schemeClr val="tx1"/>
              </a:solidFill>
              <a:latin typeface="+mn-lt"/>
              <a:cs typeface="Calibri" pitchFamily="34" charset="0"/>
            </a:rPr>
            <a:t>It replaces the Linux Apache web server with Microsoft Windows Server 2003.</a:t>
          </a:r>
          <a:endParaRPr lang="en-IN" sz="1200" b="0" i="0" kern="1200" dirty="0" smtClean="0">
            <a:solidFill>
              <a:schemeClr val="tx1"/>
            </a:solidFill>
            <a:latin typeface="+mn-lt"/>
            <a:cs typeface="Calibri" pitchFamily="34" charset="0"/>
          </a:endParaRPr>
        </a:p>
      </dgm:t>
    </dgm:pt>
    <dgm:pt modelId="{7DF6F777-10C4-48A1-BD71-FDCA4C44DC8E}" type="parTrans" cxnId="{E9BAA806-0C39-442C-9CD6-CE4DCFDE9EFB}">
      <dgm:prSet/>
      <dgm:spPr/>
      <dgm:t>
        <a:bodyPr/>
        <a:lstStyle/>
        <a:p>
          <a:endParaRPr lang="en-US"/>
        </a:p>
      </dgm:t>
    </dgm:pt>
    <dgm:pt modelId="{B163211C-7996-4FE2-92C5-C9A6E17FDE00}" type="sibTrans" cxnId="{E9BAA806-0C39-442C-9CD6-CE4DCFDE9EFB}">
      <dgm:prSet/>
      <dgm:spPr/>
      <dgm:t>
        <a:bodyPr/>
        <a:lstStyle/>
        <a:p>
          <a:endParaRPr lang="en-US"/>
        </a:p>
      </dgm:t>
    </dgm:pt>
    <dgm:pt modelId="{5F2815B0-C571-49A6-B342-F24476BEB951}">
      <dgm:prSet phldrT="[Text]" custT="1"/>
      <dgm:spPr>
        <a:solidFill>
          <a:schemeClr val="accent1">
            <a:lumMod val="75000"/>
          </a:schemeClr>
        </a:solidFill>
      </dgm:spPr>
      <dgm:t>
        <a:bodyPr/>
        <a:lstStyle/>
        <a:p>
          <a:pPr marL="0" indent="0" algn="ctr" defTabSz="914400" rtl="0" eaLnBrk="1" latinLnBrk="0" hangingPunct="1">
            <a:spcBef>
              <a:spcPct val="0"/>
            </a:spcBef>
            <a:buFont typeface="Arial" pitchFamily="34" charset="0"/>
            <a:buNone/>
          </a:pPr>
          <a:r>
            <a:rPr lang="en-US" sz="1400" b="1" u="sng" kern="1200" dirty="0" smtClean="0">
              <a:solidFill>
                <a:schemeClr val="bg1"/>
              </a:solidFill>
              <a:latin typeface="Calibri" pitchFamily="34" charset="0"/>
              <a:cs typeface="Calibri" pitchFamily="34" charset="0"/>
            </a:rPr>
            <a:t>Benefits</a:t>
          </a:r>
        </a:p>
        <a:p>
          <a:pPr marL="0" indent="0" algn="just" defTabSz="914400" rtl="0" eaLnBrk="1" latinLnBrk="0" hangingPunct="1">
            <a:spcBef>
              <a:spcPct val="0"/>
            </a:spcBef>
            <a:buFont typeface="Arial" pitchFamily="34" charset="0"/>
            <a:buNone/>
          </a:pPr>
          <a:endParaRPr lang="en-US" sz="1200" kern="1200" dirty="0" smtClean="0"/>
        </a:p>
        <a:p>
          <a:pPr marL="114300" indent="-114300" algn="just" defTabSz="914400" rtl="0" eaLnBrk="1" latinLnBrk="0" hangingPunct="1">
            <a:spcBef>
              <a:spcPct val="0"/>
            </a:spcBef>
            <a:buFont typeface="Arial" pitchFamily="34" charset="0"/>
            <a:buChar char="•"/>
          </a:pPr>
          <a:r>
            <a:rPr lang="en-US" sz="1200" b="0" i="0" kern="1200" dirty="0" smtClean="0">
              <a:latin typeface="+mn-lt"/>
            </a:rPr>
            <a:t>Integrated database solutions for web generated leads.</a:t>
          </a:r>
        </a:p>
        <a:p>
          <a:pPr marL="114300" indent="-114300" algn="just" defTabSz="914400" rtl="0" eaLnBrk="1" latinLnBrk="0" hangingPunct="1">
            <a:spcBef>
              <a:spcPct val="0"/>
            </a:spcBef>
            <a:buFont typeface="Arial" pitchFamily="34" charset="0"/>
            <a:buChar char="•"/>
          </a:pPr>
          <a:r>
            <a:rPr lang="en-US" sz="1200" b="0" i="0" kern="1200" dirty="0" smtClean="0">
              <a:latin typeface="+mn-lt"/>
            </a:rPr>
            <a:t>Low total cost of ownership.</a:t>
          </a:r>
        </a:p>
        <a:p>
          <a:pPr marL="114300" indent="-114300" algn="just" defTabSz="914400" rtl="0" eaLnBrk="1" latinLnBrk="0" hangingPunct="1">
            <a:spcBef>
              <a:spcPct val="0"/>
            </a:spcBef>
            <a:buFont typeface="Arial" pitchFamily="34" charset="0"/>
            <a:buChar char="•"/>
          </a:pPr>
          <a:r>
            <a:rPr lang="en-US" sz="1200" b="0" i="0" kern="1200" dirty="0" smtClean="0">
              <a:latin typeface="+mn-lt"/>
            </a:rPr>
            <a:t>Rapid updates to the microsites and websites.</a:t>
          </a:r>
        </a:p>
        <a:p>
          <a:pPr marL="114300" indent="-114300" algn="just" defTabSz="914400" rtl="0" eaLnBrk="1" latinLnBrk="0" hangingPunct="1">
            <a:spcBef>
              <a:spcPct val="0"/>
            </a:spcBef>
            <a:buFont typeface="Arial" pitchFamily="34" charset="0"/>
            <a:buChar char="•"/>
          </a:pPr>
          <a:r>
            <a:rPr lang="en-US" sz="1200" b="0" i="0" kern="1200" dirty="0" smtClean="0">
              <a:latin typeface="+mn-lt"/>
            </a:rPr>
            <a:t>120,000 new sales leads a year.</a:t>
          </a:r>
        </a:p>
        <a:p>
          <a:pPr marL="114300" indent="-114300" algn="just" defTabSz="914400" rtl="0" eaLnBrk="1" latinLnBrk="0" hangingPunct="1">
            <a:spcBef>
              <a:spcPct val="0"/>
            </a:spcBef>
            <a:buFont typeface="Arial" pitchFamily="34" charset="0"/>
            <a:buChar char="•"/>
          </a:pPr>
          <a:r>
            <a:rPr lang="en-US" sz="1200" b="0" i="0" kern="1200" dirty="0" smtClean="0">
              <a:latin typeface="+mn-lt"/>
            </a:rPr>
            <a:t>Better collaboration with the dealers.</a:t>
          </a:r>
        </a:p>
        <a:p>
          <a:pPr marL="114300" indent="-114300" algn="just" defTabSz="914400" rtl="0" eaLnBrk="1" latinLnBrk="0" hangingPunct="1">
            <a:spcBef>
              <a:spcPct val="0"/>
            </a:spcBef>
            <a:buFont typeface="Arial" pitchFamily="34" charset="0"/>
            <a:buChar char="•"/>
          </a:pPr>
          <a:r>
            <a:rPr lang="en-US" sz="1200" b="0" i="0" kern="1200" dirty="0" smtClean="0">
              <a:latin typeface="+mn-lt"/>
            </a:rPr>
            <a:t>Revolution in selling motor cars.</a:t>
          </a:r>
        </a:p>
      </dgm:t>
    </dgm:pt>
    <dgm:pt modelId="{6C49AAD5-BC4B-4628-854B-E41B369B5009}" type="parTrans" cxnId="{5F818C78-30C4-4B14-A8B7-ECA4C2ABD766}">
      <dgm:prSet/>
      <dgm:spPr/>
      <dgm:t>
        <a:bodyPr/>
        <a:lstStyle/>
        <a:p>
          <a:endParaRPr lang="en-US"/>
        </a:p>
      </dgm:t>
    </dgm:pt>
    <dgm:pt modelId="{395CAB34-5494-44FF-AD59-405BDA481DA3}" type="sibTrans" cxnId="{5F818C78-30C4-4B14-A8B7-ECA4C2ABD766}">
      <dgm:prSet/>
      <dgm:spPr/>
      <dgm:t>
        <a:bodyPr/>
        <a:lstStyle/>
        <a:p>
          <a:endParaRPr lang="en-US"/>
        </a:p>
      </dgm:t>
    </dgm:pt>
    <dgm:pt modelId="{35F6C776-A86F-43AB-9FC3-99B6627ECC1A}" type="pres">
      <dgm:prSet presAssocID="{56768BFF-D387-47A3-98CE-DDEFFB01D3A8}" presName="Name0" presStyleCnt="0">
        <dgm:presLayoutVars>
          <dgm:dir/>
          <dgm:resizeHandles val="exact"/>
        </dgm:presLayoutVars>
      </dgm:prSet>
      <dgm:spPr/>
      <dgm:t>
        <a:bodyPr/>
        <a:lstStyle/>
        <a:p>
          <a:endParaRPr lang="en-US"/>
        </a:p>
      </dgm:t>
    </dgm:pt>
    <dgm:pt modelId="{3E521453-1185-410E-A4A5-6A59A1434650}" type="pres">
      <dgm:prSet presAssocID="{435C9033-4B93-4645-86AC-894C8E8684BB}" presName="node" presStyleLbl="node1" presStyleIdx="0" presStyleCnt="3" custLinFactNeighborX="27653" custLinFactNeighborY="0">
        <dgm:presLayoutVars>
          <dgm:bulletEnabled val="1"/>
        </dgm:presLayoutVars>
      </dgm:prSet>
      <dgm:spPr/>
      <dgm:t>
        <a:bodyPr/>
        <a:lstStyle/>
        <a:p>
          <a:endParaRPr lang="en-US"/>
        </a:p>
      </dgm:t>
    </dgm:pt>
    <dgm:pt modelId="{B9CE2109-DAD0-4B09-BFF1-429A396F1CD9}" type="pres">
      <dgm:prSet presAssocID="{36CFB304-D0B1-49BE-B388-42AB1523A56D}" presName="sibTrans" presStyleCnt="0"/>
      <dgm:spPr/>
    </dgm:pt>
    <dgm:pt modelId="{6BC53E9E-636B-4EE1-91C6-D5DE57B04950}" type="pres">
      <dgm:prSet presAssocID="{DA89D8B7-2636-4119-9942-08E11DFD9ACC}" presName="node" presStyleLbl="node1" presStyleIdx="1" presStyleCnt="3">
        <dgm:presLayoutVars>
          <dgm:bulletEnabled val="1"/>
        </dgm:presLayoutVars>
      </dgm:prSet>
      <dgm:spPr/>
      <dgm:t>
        <a:bodyPr/>
        <a:lstStyle/>
        <a:p>
          <a:endParaRPr lang="en-US"/>
        </a:p>
      </dgm:t>
    </dgm:pt>
    <dgm:pt modelId="{5EF2DA2F-2EA2-4D4F-B45A-ACB0E68CDA5B}" type="pres">
      <dgm:prSet presAssocID="{B163211C-7996-4FE2-92C5-C9A6E17FDE00}" presName="sibTrans" presStyleCnt="0"/>
      <dgm:spPr/>
    </dgm:pt>
    <dgm:pt modelId="{29FFCDB2-44E7-43E9-BEDC-914C5C8FD427}" type="pres">
      <dgm:prSet presAssocID="{5F2815B0-C571-49A6-B342-F24476BEB951}" presName="node" presStyleLbl="node1" presStyleIdx="2" presStyleCnt="3">
        <dgm:presLayoutVars>
          <dgm:bulletEnabled val="1"/>
        </dgm:presLayoutVars>
      </dgm:prSet>
      <dgm:spPr/>
      <dgm:t>
        <a:bodyPr/>
        <a:lstStyle/>
        <a:p>
          <a:endParaRPr lang="en-US"/>
        </a:p>
      </dgm:t>
    </dgm:pt>
  </dgm:ptLst>
  <dgm:cxnLst>
    <dgm:cxn modelId="{B0572919-703F-4EB5-865B-25A11FAB247B}" type="presOf" srcId="{DA89D8B7-2636-4119-9942-08E11DFD9ACC}" destId="{6BC53E9E-636B-4EE1-91C6-D5DE57B04950}" srcOrd="0" destOrd="0" presId="urn:microsoft.com/office/officeart/2005/8/layout/hList6"/>
    <dgm:cxn modelId="{E9BAA806-0C39-442C-9CD6-CE4DCFDE9EFB}" srcId="{56768BFF-D387-47A3-98CE-DDEFFB01D3A8}" destId="{DA89D8B7-2636-4119-9942-08E11DFD9ACC}" srcOrd="1" destOrd="0" parTransId="{7DF6F777-10C4-48A1-BD71-FDCA4C44DC8E}" sibTransId="{B163211C-7996-4FE2-92C5-C9A6E17FDE00}"/>
    <dgm:cxn modelId="{EFA9807C-269C-44BF-B643-D1675CF2681A}" type="presOf" srcId="{5F2815B0-C571-49A6-B342-F24476BEB951}" destId="{29FFCDB2-44E7-43E9-BEDC-914C5C8FD427}" srcOrd="0" destOrd="0" presId="urn:microsoft.com/office/officeart/2005/8/layout/hList6"/>
    <dgm:cxn modelId="{5F818C78-30C4-4B14-A8B7-ECA4C2ABD766}" srcId="{56768BFF-D387-47A3-98CE-DDEFFB01D3A8}" destId="{5F2815B0-C571-49A6-B342-F24476BEB951}" srcOrd="2" destOrd="0" parTransId="{6C49AAD5-BC4B-4628-854B-E41B369B5009}" sibTransId="{395CAB34-5494-44FF-AD59-405BDA481DA3}"/>
    <dgm:cxn modelId="{4D9E8E80-65E7-4576-AAC1-074D27E152CC}" type="presOf" srcId="{56768BFF-D387-47A3-98CE-DDEFFB01D3A8}" destId="{35F6C776-A86F-43AB-9FC3-99B6627ECC1A}" srcOrd="0" destOrd="0" presId="urn:microsoft.com/office/officeart/2005/8/layout/hList6"/>
    <dgm:cxn modelId="{E21D2FB1-1EE3-4A7C-A7A2-7BC6C5CC5BF8}" srcId="{56768BFF-D387-47A3-98CE-DDEFFB01D3A8}" destId="{435C9033-4B93-4645-86AC-894C8E8684BB}" srcOrd="0" destOrd="0" parTransId="{155CEC43-8E38-48AE-BC7A-D0981B58F92B}" sibTransId="{36CFB304-D0B1-49BE-B388-42AB1523A56D}"/>
    <dgm:cxn modelId="{EA422C4F-A00C-4D2A-9F2C-ADE960D185CA}" type="presOf" srcId="{435C9033-4B93-4645-86AC-894C8E8684BB}" destId="{3E521453-1185-410E-A4A5-6A59A1434650}" srcOrd="0" destOrd="0" presId="urn:microsoft.com/office/officeart/2005/8/layout/hList6"/>
    <dgm:cxn modelId="{2AA3F491-FD96-46B3-BEE3-2F3CC0277904}" type="presParOf" srcId="{35F6C776-A86F-43AB-9FC3-99B6627ECC1A}" destId="{3E521453-1185-410E-A4A5-6A59A1434650}" srcOrd="0" destOrd="0" presId="urn:microsoft.com/office/officeart/2005/8/layout/hList6"/>
    <dgm:cxn modelId="{0111E60C-1D6B-402A-84D4-62958E304C65}" type="presParOf" srcId="{35F6C776-A86F-43AB-9FC3-99B6627ECC1A}" destId="{B9CE2109-DAD0-4B09-BFF1-429A396F1CD9}" srcOrd="1" destOrd="0" presId="urn:microsoft.com/office/officeart/2005/8/layout/hList6"/>
    <dgm:cxn modelId="{C99AFDF6-0882-49BF-82AC-7CC6CF6EE65A}" type="presParOf" srcId="{35F6C776-A86F-43AB-9FC3-99B6627ECC1A}" destId="{6BC53E9E-636B-4EE1-91C6-D5DE57B04950}" srcOrd="2" destOrd="0" presId="urn:microsoft.com/office/officeart/2005/8/layout/hList6"/>
    <dgm:cxn modelId="{CDED0260-7A76-4DF5-A0F1-377AF0F9C2F5}" type="presParOf" srcId="{35F6C776-A86F-43AB-9FC3-99B6627ECC1A}" destId="{5EF2DA2F-2EA2-4D4F-B45A-ACB0E68CDA5B}" srcOrd="3" destOrd="0" presId="urn:microsoft.com/office/officeart/2005/8/layout/hList6"/>
    <dgm:cxn modelId="{940E7BF1-7E57-47B5-9CD1-C901C54DEA28}" type="presParOf" srcId="{35F6C776-A86F-43AB-9FC3-99B6627ECC1A}" destId="{29FFCDB2-44E7-43E9-BEDC-914C5C8FD427}"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58EA23B-CF4A-47BC-A38F-B10D6912F13A}" type="doc">
      <dgm:prSet loTypeId="urn:microsoft.com/office/officeart/2005/8/layout/arrow2" loCatId="process" qsTypeId="urn:microsoft.com/office/officeart/2005/8/quickstyle/3d2" qsCatId="3D" csTypeId="urn:microsoft.com/office/officeart/2005/8/colors/accent2_3" csCatId="accent2" phldr="1"/>
      <dgm:spPr/>
      <dgm:t>
        <a:bodyPr/>
        <a:lstStyle/>
        <a:p>
          <a:endParaRPr lang="en-US"/>
        </a:p>
      </dgm:t>
    </dgm:pt>
    <dgm:pt modelId="{4AD2E71B-E58D-4711-A3E3-A562CD55A2B2}">
      <dgm:prSet phldrT="[Text]" custT="1"/>
      <dgm:spPr/>
      <dgm:t>
        <a:bodyPr/>
        <a:lstStyle/>
        <a:p>
          <a:r>
            <a:rPr lang="en-US" sz="1800" dirty="0" smtClean="0">
              <a:latin typeface="Calibri" pitchFamily="34" charset="0"/>
              <a:cs typeface="Calibri" pitchFamily="34" charset="0"/>
            </a:rPr>
            <a:t> </a:t>
          </a:r>
          <a:endParaRPr lang="en-US" sz="1800" dirty="0">
            <a:latin typeface="Calibri" pitchFamily="34" charset="0"/>
            <a:cs typeface="Calibri" pitchFamily="34" charset="0"/>
          </a:endParaRPr>
        </a:p>
      </dgm:t>
    </dgm:pt>
    <dgm:pt modelId="{7A945C70-81F7-43BC-A769-056640F389CB}" type="sibTrans" cxnId="{DDBBDB80-BCE7-4F12-A2E1-83670D4EEC21}">
      <dgm:prSet/>
      <dgm:spPr/>
      <dgm:t>
        <a:bodyPr/>
        <a:lstStyle/>
        <a:p>
          <a:endParaRPr lang="en-US" sz="1800">
            <a:latin typeface="Calibri" pitchFamily="34" charset="0"/>
            <a:cs typeface="Calibri" pitchFamily="34" charset="0"/>
          </a:endParaRPr>
        </a:p>
      </dgm:t>
    </dgm:pt>
    <dgm:pt modelId="{9FE5A560-E620-43A6-8E6A-DB40F2E438F0}" type="parTrans" cxnId="{DDBBDB80-BCE7-4F12-A2E1-83670D4EEC21}">
      <dgm:prSet/>
      <dgm:spPr/>
      <dgm:t>
        <a:bodyPr/>
        <a:lstStyle/>
        <a:p>
          <a:endParaRPr lang="en-US" sz="1800">
            <a:latin typeface="Calibri" pitchFamily="34" charset="0"/>
            <a:cs typeface="Calibri" pitchFamily="34" charset="0"/>
          </a:endParaRPr>
        </a:p>
      </dgm:t>
    </dgm:pt>
    <dgm:pt modelId="{AD67F055-EE57-4F3A-BE87-830CBB5DB6F3}">
      <dgm:prSet custT="1"/>
      <dgm:spPr/>
      <dgm:t>
        <a:bodyPr/>
        <a:lstStyle/>
        <a:p>
          <a:endParaRPr lang="en-US" sz="1800" dirty="0">
            <a:latin typeface="Calibri" pitchFamily="34" charset="0"/>
            <a:cs typeface="Calibri" pitchFamily="34" charset="0"/>
          </a:endParaRPr>
        </a:p>
      </dgm:t>
    </dgm:pt>
    <dgm:pt modelId="{744DA1BE-75FF-4211-A3F3-1F60EF2F8D27}" type="sibTrans" cxnId="{F41284AC-1490-49A7-9404-5593BEF701B7}">
      <dgm:prSet/>
      <dgm:spPr/>
      <dgm:t>
        <a:bodyPr/>
        <a:lstStyle/>
        <a:p>
          <a:endParaRPr lang="en-US" sz="1800">
            <a:latin typeface="Calibri" pitchFamily="34" charset="0"/>
            <a:cs typeface="Calibri" pitchFamily="34" charset="0"/>
          </a:endParaRPr>
        </a:p>
      </dgm:t>
    </dgm:pt>
    <dgm:pt modelId="{F80240C3-FB21-429F-B9A1-2783E793B744}" type="parTrans" cxnId="{F41284AC-1490-49A7-9404-5593BEF701B7}">
      <dgm:prSet/>
      <dgm:spPr/>
      <dgm:t>
        <a:bodyPr/>
        <a:lstStyle/>
        <a:p>
          <a:endParaRPr lang="en-US" sz="1800">
            <a:latin typeface="Calibri" pitchFamily="34" charset="0"/>
            <a:cs typeface="Calibri" pitchFamily="34" charset="0"/>
          </a:endParaRPr>
        </a:p>
      </dgm:t>
    </dgm:pt>
    <dgm:pt modelId="{B2A735E3-8F8D-4E85-8966-DDB5461581BB}">
      <dgm:prSet custT="1"/>
      <dgm:spPr/>
      <dgm:t>
        <a:bodyPr/>
        <a:lstStyle/>
        <a:p>
          <a:endParaRPr lang="en-US" sz="1800" dirty="0">
            <a:latin typeface="Calibri" pitchFamily="34" charset="0"/>
            <a:cs typeface="Calibri" pitchFamily="34" charset="0"/>
          </a:endParaRPr>
        </a:p>
      </dgm:t>
    </dgm:pt>
    <dgm:pt modelId="{7D4B822D-4C6A-47D8-885C-0350982AA788}" type="sibTrans" cxnId="{441F49C8-9AFA-4F5A-B608-55A691DD5E65}">
      <dgm:prSet/>
      <dgm:spPr/>
      <dgm:t>
        <a:bodyPr/>
        <a:lstStyle/>
        <a:p>
          <a:endParaRPr lang="en-US" sz="1800">
            <a:latin typeface="Calibri" pitchFamily="34" charset="0"/>
            <a:cs typeface="Calibri" pitchFamily="34" charset="0"/>
          </a:endParaRPr>
        </a:p>
      </dgm:t>
    </dgm:pt>
    <dgm:pt modelId="{B831707B-9DD1-4541-92C3-8DDCDB30EFFD}" type="parTrans" cxnId="{441F49C8-9AFA-4F5A-B608-55A691DD5E65}">
      <dgm:prSet/>
      <dgm:spPr/>
      <dgm:t>
        <a:bodyPr/>
        <a:lstStyle/>
        <a:p>
          <a:endParaRPr lang="en-US" sz="1800">
            <a:latin typeface="Calibri" pitchFamily="34" charset="0"/>
            <a:cs typeface="Calibri" pitchFamily="34" charset="0"/>
          </a:endParaRPr>
        </a:p>
      </dgm:t>
    </dgm:pt>
    <dgm:pt modelId="{F2A7D84C-0E38-41EE-98DE-CAF5F93691A1}">
      <dgm:prSet phldrT="[Text]" custT="1"/>
      <dgm:spPr/>
      <dgm:t>
        <a:bodyPr/>
        <a:lstStyle/>
        <a:p>
          <a:r>
            <a:rPr lang="en-US" sz="1800" dirty="0" smtClean="0">
              <a:latin typeface="Calibri" pitchFamily="34" charset="0"/>
              <a:cs typeface="Calibri" pitchFamily="34" charset="0"/>
            </a:rPr>
            <a:t> </a:t>
          </a:r>
          <a:endParaRPr lang="en-US" sz="1800" dirty="0">
            <a:latin typeface="Calibri" pitchFamily="34" charset="0"/>
            <a:cs typeface="Calibri" pitchFamily="34" charset="0"/>
          </a:endParaRPr>
        </a:p>
      </dgm:t>
    </dgm:pt>
    <dgm:pt modelId="{794BA15A-0DE7-4560-9742-59F35788D1AB}" type="sibTrans" cxnId="{6B7D3B9A-63F3-4025-8A02-9C8DFE98A92A}">
      <dgm:prSet/>
      <dgm:spPr/>
      <dgm:t>
        <a:bodyPr/>
        <a:lstStyle/>
        <a:p>
          <a:endParaRPr lang="en-US" sz="1800">
            <a:latin typeface="Calibri" pitchFamily="34" charset="0"/>
            <a:cs typeface="Calibri" pitchFamily="34" charset="0"/>
          </a:endParaRPr>
        </a:p>
      </dgm:t>
    </dgm:pt>
    <dgm:pt modelId="{F96007DF-F841-4464-875C-6E25A6840929}" type="parTrans" cxnId="{6B7D3B9A-63F3-4025-8A02-9C8DFE98A92A}">
      <dgm:prSet/>
      <dgm:spPr/>
      <dgm:t>
        <a:bodyPr/>
        <a:lstStyle/>
        <a:p>
          <a:endParaRPr lang="en-US" sz="1800">
            <a:latin typeface="Calibri" pitchFamily="34" charset="0"/>
            <a:cs typeface="Calibri" pitchFamily="34" charset="0"/>
          </a:endParaRPr>
        </a:p>
      </dgm:t>
    </dgm:pt>
    <dgm:pt modelId="{71EB71EE-2940-4ABB-AFCD-86CA2C1572B7}">
      <dgm:prSet phldrT="[Text]" custT="1"/>
      <dgm:spPr/>
      <dgm:t>
        <a:bodyPr/>
        <a:lstStyle/>
        <a:p>
          <a:r>
            <a:rPr lang="en-US" sz="1800" dirty="0" smtClean="0">
              <a:latin typeface="Calibri" pitchFamily="34" charset="0"/>
              <a:cs typeface="Calibri" pitchFamily="34" charset="0"/>
            </a:rPr>
            <a:t> </a:t>
          </a:r>
          <a:endParaRPr lang="en-US" sz="1800" dirty="0">
            <a:latin typeface="Calibri" pitchFamily="34" charset="0"/>
            <a:cs typeface="Calibri" pitchFamily="34" charset="0"/>
          </a:endParaRPr>
        </a:p>
      </dgm:t>
    </dgm:pt>
    <dgm:pt modelId="{B34DE5F1-3CCA-4ED9-BAA1-5B7A71D2809E}" type="sibTrans" cxnId="{65BDCAB6-6461-4202-B03A-2499DD0E26F7}">
      <dgm:prSet/>
      <dgm:spPr/>
      <dgm:t>
        <a:bodyPr/>
        <a:lstStyle/>
        <a:p>
          <a:endParaRPr lang="en-US" sz="1800">
            <a:latin typeface="Calibri" pitchFamily="34" charset="0"/>
            <a:cs typeface="Calibri" pitchFamily="34" charset="0"/>
          </a:endParaRPr>
        </a:p>
      </dgm:t>
    </dgm:pt>
    <dgm:pt modelId="{F4D13FB7-84EE-4FE4-8D46-4D95F37F887E}" type="parTrans" cxnId="{65BDCAB6-6461-4202-B03A-2499DD0E26F7}">
      <dgm:prSet/>
      <dgm:spPr/>
      <dgm:t>
        <a:bodyPr/>
        <a:lstStyle/>
        <a:p>
          <a:endParaRPr lang="en-US" sz="1800">
            <a:latin typeface="Calibri" pitchFamily="34" charset="0"/>
            <a:cs typeface="Calibri" pitchFamily="34" charset="0"/>
          </a:endParaRPr>
        </a:p>
      </dgm:t>
    </dgm:pt>
    <dgm:pt modelId="{8B09C7F0-4AF4-46D1-A796-239288B999D5}" type="pres">
      <dgm:prSet presAssocID="{958EA23B-CF4A-47BC-A38F-B10D6912F13A}" presName="arrowDiagram" presStyleCnt="0">
        <dgm:presLayoutVars>
          <dgm:chMax val="5"/>
          <dgm:dir/>
          <dgm:resizeHandles val="exact"/>
        </dgm:presLayoutVars>
      </dgm:prSet>
      <dgm:spPr/>
      <dgm:t>
        <a:bodyPr/>
        <a:lstStyle/>
        <a:p>
          <a:endParaRPr lang="en-US"/>
        </a:p>
      </dgm:t>
    </dgm:pt>
    <dgm:pt modelId="{705605A8-93D5-4C76-8D48-AACE55C24DF9}" type="pres">
      <dgm:prSet presAssocID="{958EA23B-CF4A-47BC-A38F-B10D6912F13A}" presName="arrow" presStyleLbl="bgShp" presStyleIdx="0" presStyleCnt="1" custScaleX="125781"/>
      <dgm:spPr>
        <a:solidFill>
          <a:schemeClr val="bg2">
            <a:lumMod val="90000"/>
          </a:schemeClr>
        </a:solidFill>
      </dgm:spPr>
    </dgm:pt>
    <dgm:pt modelId="{98D69B85-9275-4212-9595-D92A8772DBD3}" type="pres">
      <dgm:prSet presAssocID="{958EA23B-CF4A-47BC-A38F-B10D6912F13A}" presName="arrowDiagram5" presStyleCnt="0"/>
      <dgm:spPr/>
    </dgm:pt>
    <dgm:pt modelId="{7AAB68BA-DC13-4B93-A101-F33D89D16538}" type="pres">
      <dgm:prSet presAssocID="{71EB71EE-2940-4ABB-AFCD-86CA2C1572B7}" presName="bullet5a" presStyleLbl="node1" presStyleIdx="0" presStyleCnt="5" custLinFactX="-316984" custLinFactY="100000" custLinFactNeighborX="-400000" custLinFactNeighborY="174270"/>
      <dgm:spPr/>
    </dgm:pt>
    <dgm:pt modelId="{B7C6622E-A599-420D-B9A0-75E630614216}" type="pres">
      <dgm:prSet presAssocID="{71EB71EE-2940-4ABB-AFCD-86CA2C1572B7}" presName="textBox5a" presStyleLbl="revTx" presStyleIdx="0" presStyleCnt="5">
        <dgm:presLayoutVars>
          <dgm:bulletEnabled val="1"/>
        </dgm:presLayoutVars>
      </dgm:prSet>
      <dgm:spPr/>
      <dgm:t>
        <a:bodyPr/>
        <a:lstStyle/>
        <a:p>
          <a:endParaRPr lang="en-US"/>
        </a:p>
      </dgm:t>
    </dgm:pt>
    <dgm:pt modelId="{7BACE3AA-5A0C-482D-9878-F6433FD62BB6}" type="pres">
      <dgm:prSet presAssocID="{F2A7D84C-0E38-41EE-98DE-CAF5F93691A1}" presName="bullet5b" presStyleLbl="node1" presStyleIdx="1" presStyleCnt="5" custLinFactX="-300000" custLinFactY="100000" custLinFactNeighborX="-308709" custLinFactNeighborY="183922"/>
      <dgm:spPr/>
    </dgm:pt>
    <dgm:pt modelId="{41DB1AE0-DC1E-41B3-A9E1-FEE9F8A69FE5}" type="pres">
      <dgm:prSet presAssocID="{F2A7D84C-0E38-41EE-98DE-CAF5F93691A1}" presName="textBox5b" presStyleLbl="revTx" presStyleIdx="1" presStyleCnt="5">
        <dgm:presLayoutVars>
          <dgm:bulletEnabled val="1"/>
        </dgm:presLayoutVars>
      </dgm:prSet>
      <dgm:spPr/>
      <dgm:t>
        <a:bodyPr/>
        <a:lstStyle/>
        <a:p>
          <a:endParaRPr lang="en-US"/>
        </a:p>
      </dgm:t>
    </dgm:pt>
    <dgm:pt modelId="{BCBC24DA-8C42-4C56-BA2D-2B48894A7B74}" type="pres">
      <dgm:prSet presAssocID="{B2A735E3-8F8D-4E85-8966-DDB5461581BB}" presName="bullet5c" presStyleLbl="node1" presStyleIdx="2" presStyleCnt="5" custScaleX="95313" custScaleY="100000" custLinFactX="-300000" custLinFactY="100000" custLinFactNeighborX="-349189" custLinFactNeighborY="180138"/>
      <dgm:spPr/>
      <dgm:t>
        <a:bodyPr/>
        <a:lstStyle/>
        <a:p>
          <a:endParaRPr lang="en-US"/>
        </a:p>
      </dgm:t>
    </dgm:pt>
    <dgm:pt modelId="{AC9B099F-EB6E-4D76-A826-79CA88328241}" type="pres">
      <dgm:prSet presAssocID="{B2A735E3-8F8D-4E85-8966-DDB5461581BB}" presName="textBox5c" presStyleLbl="revTx" presStyleIdx="2" presStyleCnt="5">
        <dgm:presLayoutVars>
          <dgm:bulletEnabled val="1"/>
        </dgm:presLayoutVars>
      </dgm:prSet>
      <dgm:spPr/>
      <dgm:t>
        <a:bodyPr/>
        <a:lstStyle/>
        <a:p>
          <a:endParaRPr lang="en-US"/>
        </a:p>
      </dgm:t>
    </dgm:pt>
    <dgm:pt modelId="{192067D9-57F8-4816-89AC-00C607D2F111}" type="pres">
      <dgm:prSet presAssocID="{AD67F055-EE57-4F3A-BE87-830CBB5DB6F3}" presName="bullet5d" presStyleLbl="node1" presStyleIdx="3" presStyleCnt="5" custLinFactX="47036" custLinFactNeighborX="100000" custLinFactNeighborY="-42533"/>
      <dgm:spPr>
        <a:gradFill rotWithShape="0">
          <a:gsLst>
            <a:gs pos="0">
              <a:schemeClr val="tx2"/>
            </a:gs>
            <a:gs pos="80000">
              <a:schemeClr val="accent2">
                <a:shade val="80000"/>
                <a:hueOff val="-26904"/>
                <a:satOff val="-3018"/>
                <a:lumOff val="19260"/>
                <a:alphaOff val="0"/>
                <a:shade val="93000"/>
                <a:satMod val="130000"/>
              </a:schemeClr>
            </a:gs>
            <a:gs pos="100000">
              <a:schemeClr val="accent2">
                <a:shade val="80000"/>
                <a:hueOff val="-26904"/>
                <a:satOff val="-3018"/>
                <a:lumOff val="19260"/>
                <a:alphaOff val="0"/>
                <a:shade val="94000"/>
                <a:satMod val="135000"/>
              </a:schemeClr>
            </a:gs>
          </a:gsLst>
        </a:gradFill>
      </dgm:spPr>
    </dgm:pt>
    <dgm:pt modelId="{677F4062-48B5-4D82-90F9-08964D2BC3DC}" type="pres">
      <dgm:prSet presAssocID="{AD67F055-EE57-4F3A-BE87-830CBB5DB6F3}" presName="textBox5d" presStyleLbl="revTx" presStyleIdx="3" presStyleCnt="5">
        <dgm:presLayoutVars>
          <dgm:bulletEnabled val="1"/>
        </dgm:presLayoutVars>
      </dgm:prSet>
      <dgm:spPr/>
      <dgm:t>
        <a:bodyPr/>
        <a:lstStyle/>
        <a:p>
          <a:endParaRPr lang="en-US"/>
        </a:p>
      </dgm:t>
    </dgm:pt>
    <dgm:pt modelId="{2059795C-DFAB-4700-88A7-EF851137EEDB}" type="pres">
      <dgm:prSet presAssocID="{4AD2E71B-E58D-4711-A3E3-A562CD55A2B2}" presName="bullet5e" presStyleLbl="node1" presStyleIdx="4" presStyleCnt="5" custLinFactX="79549" custLinFactNeighborX="100000" custLinFactNeighborY="-20419"/>
      <dgm:spPr>
        <a:gradFill rotWithShape="0">
          <a:gsLst>
            <a:gs pos="0">
              <a:schemeClr val="tx2"/>
            </a:gs>
            <a:gs pos="80000">
              <a:schemeClr val="accent2">
                <a:shade val="80000"/>
                <a:hueOff val="-35872"/>
                <a:satOff val="-4024"/>
                <a:lumOff val="25680"/>
                <a:alphaOff val="0"/>
                <a:shade val="93000"/>
                <a:satMod val="130000"/>
              </a:schemeClr>
            </a:gs>
            <a:gs pos="100000">
              <a:schemeClr val="accent2">
                <a:shade val="80000"/>
                <a:hueOff val="-35872"/>
                <a:satOff val="-4024"/>
                <a:lumOff val="25680"/>
                <a:alphaOff val="0"/>
                <a:shade val="94000"/>
                <a:satMod val="135000"/>
              </a:schemeClr>
            </a:gs>
          </a:gsLst>
        </a:gradFill>
      </dgm:spPr>
    </dgm:pt>
    <dgm:pt modelId="{37A23D6B-05D6-4727-ACB9-435757A4F6FA}" type="pres">
      <dgm:prSet presAssocID="{4AD2E71B-E58D-4711-A3E3-A562CD55A2B2}" presName="textBox5e" presStyleLbl="revTx" presStyleIdx="4" presStyleCnt="5">
        <dgm:presLayoutVars>
          <dgm:bulletEnabled val="1"/>
        </dgm:presLayoutVars>
      </dgm:prSet>
      <dgm:spPr/>
      <dgm:t>
        <a:bodyPr/>
        <a:lstStyle/>
        <a:p>
          <a:endParaRPr lang="en-US"/>
        </a:p>
      </dgm:t>
    </dgm:pt>
  </dgm:ptLst>
  <dgm:cxnLst>
    <dgm:cxn modelId="{DDBBDB80-BCE7-4F12-A2E1-83670D4EEC21}" srcId="{958EA23B-CF4A-47BC-A38F-B10D6912F13A}" destId="{4AD2E71B-E58D-4711-A3E3-A562CD55A2B2}" srcOrd="4" destOrd="0" parTransId="{9FE5A560-E620-43A6-8E6A-DB40F2E438F0}" sibTransId="{7A945C70-81F7-43BC-A769-056640F389CB}"/>
    <dgm:cxn modelId="{F41284AC-1490-49A7-9404-5593BEF701B7}" srcId="{958EA23B-CF4A-47BC-A38F-B10D6912F13A}" destId="{AD67F055-EE57-4F3A-BE87-830CBB5DB6F3}" srcOrd="3" destOrd="0" parTransId="{F80240C3-FB21-429F-B9A1-2783E793B744}" sibTransId="{744DA1BE-75FF-4211-A3F3-1F60EF2F8D27}"/>
    <dgm:cxn modelId="{7B4FA9C6-50ED-4D1D-95FA-B1BB46BC198A}" type="presOf" srcId="{AD67F055-EE57-4F3A-BE87-830CBB5DB6F3}" destId="{677F4062-48B5-4D82-90F9-08964D2BC3DC}" srcOrd="0" destOrd="0" presId="urn:microsoft.com/office/officeart/2005/8/layout/arrow2"/>
    <dgm:cxn modelId="{53C5C415-0CD8-49F3-9B0A-D044D36BCB23}" type="presOf" srcId="{4AD2E71B-E58D-4711-A3E3-A562CD55A2B2}" destId="{37A23D6B-05D6-4727-ACB9-435757A4F6FA}" srcOrd="0" destOrd="0" presId="urn:microsoft.com/office/officeart/2005/8/layout/arrow2"/>
    <dgm:cxn modelId="{DED2D278-14D8-4F3B-B78D-FE93DDE38D7B}" type="presOf" srcId="{B2A735E3-8F8D-4E85-8966-DDB5461581BB}" destId="{AC9B099F-EB6E-4D76-A826-79CA88328241}" srcOrd="0" destOrd="0" presId="urn:microsoft.com/office/officeart/2005/8/layout/arrow2"/>
    <dgm:cxn modelId="{441F49C8-9AFA-4F5A-B608-55A691DD5E65}" srcId="{958EA23B-CF4A-47BC-A38F-B10D6912F13A}" destId="{B2A735E3-8F8D-4E85-8966-DDB5461581BB}" srcOrd="2" destOrd="0" parTransId="{B831707B-9DD1-4541-92C3-8DDCDB30EFFD}" sibTransId="{7D4B822D-4C6A-47D8-885C-0350982AA788}"/>
    <dgm:cxn modelId="{F803C875-C864-4928-866B-638F249C5554}" type="presOf" srcId="{F2A7D84C-0E38-41EE-98DE-CAF5F93691A1}" destId="{41DB1AE0-DC1E-41B3-A9E1-FEE9F8A69FE5}" srcOrd="0" destOrd="0" presId="urn:microsoft.com/office/officeart/2005/8/layout/arrow2"/>
    <dgm:cxn modelId="{6B7D3B9A-63F3-4025-8A02-9C8DFE98A92A}" srcId="{958EA23B-CF4A-47BC-A38F-B10D6912F13A}" destId="{F2A7D84C-0E38-41EE-98DE-CAF5F93691A1}" srcOrd="1" destOrd="0" parTransId="{F96007DF-F841-4464-875C-6E25A6840929}" sibTransId="{794BA15A-0DE7-4560-9742-59F35788D1AB}"/>
    <dgm:cxn modelId="{7B51DAB0-2D64-4F0F-AC86-C09665271C8B}" type="presOf" srcId="{958EA23B-CF4A-47BC-A38F-B10D6912F13A}" destId="{8B09C7F0-4AF4-46D1-A796-239288B999D5}" srcOrd="0" destOrd="0" presId="urn:microsoft.com/office/officeart/2005/8/layout/arrow2"/>
    <dgm:cxn modelId="{65BDCAB6-6461-4202-B03A-2499DD0E26F7}" srcId="{958EA23B-CF4A-47BC-A38F-B10D6912F13A}" destId="{71EB71EE-2940-4ABB-AFCD-86CA2C1572B7}" srcOrd="0" destOrd="0" parTransId="{F4D13FB7-84EE-4FE4-8D46-4D95F37F887E}" sibTransId="{B34DE5F1-3CCA-4ED9-BAA1-5B7A71D2809E}"/>
    <dgm:cxn modelId="{29DE9215-0D35-440F-9C5C-DF8326AECEBC}" type="presOf" srcId="{71EB71EE-2940-4ABB-AFCD-86CA2C1572B7}" destId="{B7C6622E-A599-420D-B9A0-75E630614216}" srcOrd="0" destOrd="0" presId="urn:microsoft.com/office/officeart/2005/8/layout/arrow2"/>
    <dgm:cxn modelId="{214EC83F-7EFB-4ABB-A15E-6F9BA1201C9C}" type="presParOf" srcId="{8B09C7F0-4AF4-46D1-A796-239288B999D5}" destId="{705605A8-93D5-4C76-8D48-AACE55C24DF9}" srcOrd="0" destOrd="0" presId="urn:microsoft.com/office/officeart/2005/8/layout/arrow2"/>
    <dgm:cxn modelId="{D002BB03-1FA3-473E-8A48-D41B8734FF45}" type="presParOf" srcId="{8B09C7F0-4AF4-46D1-A796-239288B999D5}" destId="{98D69B85-9275-4212-9595-D92A8772DBD3}" srcOrd="1" destOrd="0" presId="urn:microsoft.com/office/officeart/2005/8/layout/arrow2"/>
    <dgm:cxn modelId="{C4FDB9B1-6C6F-4ACB-BE0B-53CB8F0281A8}" type="presParOf" srcId="{98D69B85-9275-4212-9595-D92A8772DBD3}" destId="{7AAB68BA-DC13-4B93-A101-F33D89D16538}" srcOrd="0" destOrd="0" presId="urn:microsoft.com/office/officeart/2005/8/layout/arrow2"/>
    <dgm:cxn modelId="{48F318E0-85CB-4634-97A2-AEF271C11C7D}" type="presParOf" srcId="{98D69B85-9275-4212-9595-D92A8772DBD3}" destId="{B7C6622E-A599-420D-B9A0-75E630614216}" srcOrd="1" destOrd="0" presId="urn:microsoft.com/office/officeart/2005/8/layout/arrow2"/>
    <dgm:cxn modelId="{1E300340-F72C-4A2C-9B31-E2567C82AB16}" type="presParOf" srcId="{98D69B85-9275-4212-9595-D92A8772DBD3}" destId="{7BACE3AA-5A0C-482D-9878-F6433FD62BB6}" srcOrd="2" destOrd="0" presId="urn:microsoft.com/office/officeart/2005/8/layout/arrow2"/>
    <dgm:cxn modelId="{27F582DC-1D87-48EE-85B8-E489D431213D}" type="presParOf" srcId="{98D69B85-9275-4212-9595-D92A8772DBD3}" destId="{41DB1AE0-DC1E-41B3-A9E1-FEE9F8A69FE5}" srcOrd="3" destOrd="0" presId="urn:microsoft.com/office/officeart/2005/8/layout/arrow2"/>
    <dgm:cxn modelId="{1EE973B3-D39B-4AF0-97C5-E590C7670161}" type="presParOf" srcId="{98D69B85-9275-4212-9595-D92A8772DBD3}" destId="{BCBC24DA-8C42-4C56-BA2D-2B48894A7B74}" srcOrd="4" destOrd="0" presId="urn:microsoft.com/office/officeart/2005/8/layout/arrow2"/>
    <dgm:cxn modelId="{DF9DA285-A580-420A-A377-6B4E86F8D21A}" type="presParOf" srcId="{98D69B85-9275-4212-9595-D92A8772DBD3}" destId="{AC9B099F-EB6E-4D76-A826-79CA88328241}" srcOrd="5" destOrd="0" presId="urn:microsoft.com/office/officeart/2005/8/layout/arrow2"/>
    <dgm:cxn modelId="{CF805279-3410-4EF8-A0B2-53A295B13AD4}" type="presParOf" srcId="{98D69B85-9275-4212-9595-D92A8772DBD3}" destId="{192067D9-57F8-4816-89AC-00C607D2F111}" srcOrd="6" destOrd="0" presId="urn:microsoft.com/office/officeart/2005/8/layout/arrow2"/>
    <dgm:cxn modelId="{DEF2743C-4477-47F4-A5C7-32232CBF1C06}" type="presParOf" srcId="{98D69B85-9275-4212-9595-D92A8772DBD3}" destId="{677F4062-48B5-4D82-90F9-08964D2BC3DC}" srcOrd="7" destOrd="0" presId="urn:microsoft.com/office/officeart/2005/8/layout/arrow2"/>
    <dgm:cxn modelId="{A9C82B69-70F3-4508-A5D5-355672CA2B92}" type="presParOf" srcId="{98D69B85-9275-4212-9595-D92A8772DBD3}" destId="{2059795C-DFAB-4700-88A7-EF851137EEDB}" srcOrd="8" destOrd="0" presId="urn:microsoft.com/office/officeart/2005/8/layout/arrow2"/>
    <dgm:cxn modelId="{75CA1381-58DB-4952-B738-501979375625}" type="presParOf" srcId="{98D69B85-9275-4212-9595-D92A8772DBD3}" destId="{37A23D6B-05D6-4727-ACB9-435757A4F6FA}" srcOrd="9" destOrd="0" presId="urn:microsoft.com/office/officeart/2005/8/layout/arrow2"/>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6768BFF-D387-47A3-98CE-DDEFFB01D3A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435C9033-4B93-4645-86AC-894C8E8684BB}">
      <dgm:prSet phldrT="[Text]" custT="1"/>
      <dgm:spPr>
        <a:solidFill>
          <a:schemeClr val="accent1">
            <a:lumMod val="75000"/>
          </a:schemeClr>
        </a:solidFill>
      </dgm:spPr>
      <dgm:t>
        <a:bodyPr/>
        <a:lstStyle/>
        <a:p>
          <a:pPr algn="ctr" defTabSz="622300">
            <a:spcBef>
              <a:spcPct val="0"/>
            </a:spcBef>
          </a:pPr>
          <a:r>
            <a:rPr lang="en-US" sz="1200" b="1" i="1" u="sng" kern="1200" dirty="0" smtClean="0">
              <a:latin typeface="Calibri" pitchFamily="34" charset="0"/>
              <a:cs typeface="Calibri" pitchFamily="34" charset="0"/>
            </a:rPr>
            <a:t>Challenge</a:t>
          </a:r>
        </a:p>
        <a:p>
          <a:pPr algn="ctr" defTabSz="622300">
            <a:spcBef>
              <a:spcPct val="0"/>
            </a:spcBef>
          </a:pPr>
          <a:endParaRPr lang="en-US" sz="1200" b="0" i="1" u="sng" kern="1200" dirty="0" smtClean="0">
            <a:latin typeface="Calibri" pitchFamily="34" charset="0"/>
            <a:cs typeface="Calibri" pitchFamily="34" charset="0"/>
          </a:endParaRPr>
        </a:p>
        <a:p>
          <a:pPr marL="114300" indent="-114300" algn="l" defTabSz="914400" rtl="0" eaLnBrk="1" latinLnBrk="0" hangingPunct="1">
            <a:spcBef>
              <a:spcPct val="0"/>
            </a:spcBef>
            <a:buFont typeface="Arial" pitchFamily="34" charset="0"/>
            <a:buChar char="•"/>
          </a:pPr>
          <a:r>
            <a:rPr lang="en-US" sz="1200" b="0" i="0" kern="1200" dirty="0" smtClean="0">
              <a:solidFill>
                <a:schemeClr val="bg1"/>
              </a:solidFill>
              <a:latin typeface="+mn-lt"/>
              <a:ea typeface="+mn-ea"/>
              <a:cs typeface="Calibri" pitchFamily="34" charset="0"/>
            </a:rPr>
            <a:t>PSA Peugeot Citroën's challenge is to answer an ever-increasing demand for new car models.</a:t>
          </a:r>
        </a:p>
        <a:p>
          <a:pPr marL="114300" indent="-114300" algn="l" defTabSz="914400" rtl="0" eaLnBrk="1" latinLnBrk="0" hangingPunct="1">
            <a:spcBef>
              <a:spcPct val="0"/>
            </a:spcBef>
            <a:buFont typeface="Arial" pitchFamily="34" charset="0"/>
            <a:buChar char="•"/>
          </a:pPr>
          <a:r>
            <a:rPr lang="en-US" sz="1200" b="0" i="0" kern="1200" dirty="0" smtClean="0">
              <a:solidFill>
                <a:schemeClr val="bg1"/>
              </a:solidFill>
              <a:latin typeface="+mn-lt"/>
              <a:ea typeface="+mn-ea"/>
              <a:cs typeface="Calibri" pitchFamily="34" charset="0"/>
            </a:rPr>
            <a:t>Company needed a solution to speed the development of innovative cars and ensure optimal price-quality ratios, thus helping strengthen its leading position in the global automotive industry.</a:t>
          </a:r>
        </a:p>
        <a:p>
          <a:pPr marL="114300" indent="-114300" algn="l" defTabSz="914400" rtl="0" eaLnBrk="1" latinLnBrk="0" hangingPunct="1">
            <a:spcBef>
              <a:spcPct val="0"/>
            </a:spcBef>
            <a:buFont typeface="Arial" pitchFamily="34" charset="0"/>
            <a:buChar char="•"/>
          </a:pPr>
          <a:endParaRPr lang="en-US" sz="1200" b="0" i="1" kern="1200" dirty="0" smtClean="0">
            <a:solidFill>
              <a:schemeClr val="bg1"/>
            </a:solidFill>
          </a:endParaRPr>
        </a:p>
      </dgm:t>
    </dgm:pt>
    <dgm:pt modelId="{155CEC43-8E38-48AE-BC7A-D0981B58F92B}" type="parTrans" cxnId="{E21D2FB1-1EE3-4A7C-A7A2-7BC6C5CC5BF8}">
      <dgm:prSet/>
      <dgm:spPr/>
      <dgm:t>
        <a:bodyPr/>
        <a:lstStyle/>
        <a:p>
          <a:endParaRPr lang="en-US"/>
        </a:p>
      </dgm:t>
    </dgm:pt>
    <dgm:pt modelId="{36CFB304-D0B1-49BE-B388-42AB1523A56D}" type="sibTrans" cxnId="{E21D2FB1-1EE3-4A7C-A7A2-7BC6C5CC5BF8}">
      <dgm:prSet/>
      <dgm:spPr/>
      <dgm:t>
        <a:bodyPr/>
        <a:lstStyle/>
        <a:p>
          <a:endParaRPr lang="en-US"/>
        </a:p>
      </dgm:t>
    </dgm:pt>
    <dgm:pt modelId="{DA89D8B7-2636-4119-9942-08E11DFD9ACC}">
      <dgm:prSet phldrT="[Text]" custT="1"/>
      <dgm:spPr>
        <a:solidFill>
          <a:schemeClr val="bg2">
            <a:lumMod val="90000"/>
          </a:schemeClr>
        </a:solidFill>
      </dgm:spPr>
      <dgm:t>
        <a:bodyPr anchor="ctr"/>
        <a:lstStyle/>
        <a:p>
          <a:pPr algn="ctr" defTabSz="622300">
            <a:spcBef>
              <a:spcPct val="0"/>
            </a:spcBef>
          </a:pPr>
          <a:r>
            <a:rPr lang="en-US" sz="1200" b="1" u="sng" kern="1200" dirty="0" smtClean="0">
              <a:solidFill>
                <a:srgbClr val="262626"/>
              </a:solidFill>
              <a:latin typeface="Calibri" pitchFamily="34" charset="0"/>
              <a:cs typeface="Calibri" pitchFamily="34" charset="0"/>
            </a:rPr>
            <a:t>Solution</a:t>
          </a:r>
        </a:p>
        <a:p>
          <a:pPr marL="114300" indent="-114300" algn="l" defTabSz="914400" rtl="0" eaLnBrk="1" latinLnBrk="0" hangingPunct="1">
            <a:spcBef>
              <a:spcPct val="0"/>
            </a:spcBef>
            <a:buFont typeface="Arial" pitchFamily="34" charset="0"/>
            <a:buChar char="•"/>
          </a:pPr>
          <a:endParaRPr lang="en-US" sz="1200" kern="1200" dirty="0" smtClean="0">
            <a:solidFill>
              <a:schemeClr val="bg1"/>
            </a:solidFill>
            <a:latin typeface="Calibri" pitchFamily="34" charset="0"/>
            <a:ea typeface="+mn-ea"/>
            <a:cs typeface="Calibri" pitchFamily="34" charset="0"/>
          </a:endParaRPr>
        </a:p>
        <a:p>
          <a:pPr marL="114300" indent="-114300" algn="l" defTabSz="914400" rtl="0" eaLnBrk="1" latinLnBrk="0" hangingPunct="1">
            <a:spcBef>
              <a:spcPct val="0"/>
            </a:spcBef>
            <a:buFont typeface="Arial" pitchFamily="34" charset="0"/>
            <a:buChar char="•"/>
          </a:pPr>
          <a:r>
            <a:rPr lang="en-US" sz="1200" b="0" i="0" kern="1200" dirty="0" smtClean="0">
              <a:solidFill>
                <a:schemeClr val="tx1"/>
              </a:solidFill>
              <a:latin typeface="+mn-lt"/>
              <a:ea typeface="+mn-ea"/>
              <a:cs typeface="Calibri" pitchFamily="34" charset="0"/>
            </a:rPr>
            <a:t>PSA Peugeot Citroën's decision to extend its PLM implementation by migrating from CATIA V4 to V5 and deploying the DELMIA Digital Manufacturing Solution</a:t>
          </a:r>
        </a:p>
      </dgm:t>
    </dgm:pt>
    <dgm:pt modelId="{7DF6F777-10C4-48A1-BD71-FDCA4C44DC8E}" type="parTrans" cxnId="{E9BAA806-0C39-442C-9CD6-CE4DCFDE9EFB}">
      <dgm:prSet/>
      <dgm:spPr/>
      <dgm:t>
        <a:bodyPr/>
        <a:lstStyle/>
        <a:p>
          <a:endParaRPr lang="en-US"/>
        </a:p>
      </dgm:t>
    </dgm:pt>
    <dgm:pt modelId="{B163211C-7996-4FE2-92C5-C9A6E17FDE00}" type="sibTrans" cxnId="{E9BAA806-0C39-442C-9CD6-CE4DCFDE9EFB}">
      <dgm:prSet/>
      <dgm:spPr/>
      <dgm:t>
        <a:bodyPr/>
        <a:lstStyle/>
        <a:p>
          <a:endParaRPr lang="en-US"/>
        </a:p>
      </dgm:t>
    </dgm:pt>
    <dgm:pt modelId="{5F2815B0-C571-49A6-B342-F24476BEB951}">
      <dgm:prSet phldrT="[Text]" custT="1"/>
      <dgm:spPr>
        <a:solidFill>
          <a:schemeClr val="accent1">
            <a:lumMod val="75000"/>
          </a:schemeClr>
        </a:solidFill>
      </dgm:spPr>
      <dgm:t>
        <a:bodyPr/>
        <a:lstStyle/>
        <a:p>
          <a:pPr algn="ctr" defTabSz="533400">
            <a:spcBef>
              <a:spcPct val="0"/>
            </a:spcBef>
          </a:pPr>
          <a:endParaRPr lang="en-US" sz="1200" b="1" u="sng" kern="1200" dirty="0" smtClean="0">
            <a:latin typeface="Calibri" pitchFamily="34" charset="0"/>
            <a:cs typeface="Calibri" pitchFamily="34" charset="0"/>
          </a:endParaRPr>
        </a:p>
        <a:p>
          <a:pPr algn="ctr" defTabSz="533400">
            <a:spcBef>
              <a:spcPct val="0"/>
            </a:spcBef>
          </a:pPr>
          <a:endParaRPr lang="en-US" sz="1200" b="1" u="sng" kern="1200" dirty="0" smtClean="0">
            <a:latin typeface="Calibri" pitchFamily="34" charset="0"/>
            <a:cs typeface="Calibri" pitchFamily="34" charset="0"/>
          </a:endParaRPr>
        </a:p>
        <a:p>
          <a:pPr algn="ctr" defTabSz="533400">
            <a:spcBef>
              <a:spcPct val="0"/>
            </a:spcBef>
          </a:pPr>
          <a:r>
            <a:rPr lang="en-US" sz="1200" b="1" u="sng" kern="1200" dirty="0" smtClean="0">
              <a:latin typeface="Calibri" pitchFamily="34" charset="0"/>
              <a:cs typeface="Calibri" pitchFamily="34" charset="0"/>
            </a:rPr>
            <a:t>Benefits</a:t>
          </a:r>
        </a:p>
        <a:p>
          <a:pPr algn="ctr" defTabSz="533400">
            <a:spcBef>
              <a:spcPct val="0"/>
            </a:spcBef>
          </a:pPr>
          <a:endParaRPr lang="en-US" sz="1200" b="1" u="sng" kern="1200" dirty="0" smtClean="0">
            <a:latin typeface="Calibri" pitchFamily="34" charset="0"/>
            <a:cs typeface="Calibri" pitchFamily="34" charset="0"/>
          </a:endParaRPr>
        </a:p>
      </dgm:t>
    </dgm:pt>
    <dgm:pt modelId="{6C49AAD5-BC4B-4628-854B-E41B369B5009}" type="parTrans" cxnId="{5F818C78-30C4-4B14-A8B7-ECA4C2ABD766}">
      <dgm:prSet/>
      <dgm:spPr/>
      <dgm:t>
        <a:bodyPr/>
        <a:lstStyle/>
        <a:p>
          <a:endParaRPr lang="en-US"/>
        </a:p>
      </dgm:t>
    </dgm:pt>
    <dgm:pt modelId="{395CAB34-5494-44FF-AD59-405BDA481DA3}" type="sibTrans" cxnId="{5F818C78-30C4-4B14-A8B7-ECA4C2ABD766}">
      <dgm:prSet/>
      <dgm:spPr/>
      <dgm:t>
        <a:bodyPr/>
        <a:lstStyle/>
        <a:p>
          <a:endParaRPr lang="en-US"/>
        </a:p>
      </dgm:t>
    </dgm:pt>
    <dgm:pt modelId="{99DBC7B9-AFF5-48C2-92B6-DAA43E3C3A62}">
      <dgm:prSet phldrT="[Text]" custT="1"/>
      <dgm:spPr>
        <a:solidFill>
          <a:schemeClr val="accent1">
            <a:lumMod val="75000"/>
          </a:schemeClr>
        </a:solidFill>
      </dgm:spPr>
      <dgm:t>
        <a:bodyPr/>
        <a:lstStyle/>
        <a:p>
          <a:pPr marL="114300" indent="-114300" algn="l" defTabSz="914400" rtl="0" eaLnBrk="1" latinLnBrk="0" hangingPunct="1">
            <a:spcBef>
              <a:spcPct val="0"/>
            </a:spcBef>
            <a:buFont typeface="Arial" pitchFamily="34" charset="0"/>
            <a:buChar char="•"/>
          </a:pPr>
          <a:r>
            <a:rPr lang="en-US" sz="1200" b="0" i="0" kern="1200" dirty="0" smtClean="0">
              <a:solidFill>
                <a:schemeClr val="bg1"/>
              </a:solidFill>
              <a:latin typeface="+mn-lt"/>
              <a:ea typeface="+mn-ea"/>
              <a:cs typeface="Calibri" pitchFamily="34" charset="0"/>
            </a:rPr>
            <a:t>Increased productivity</a:t>
          </a:r>
        </a:p>
      </dgm:t>
    </dgm:pt>
    <dgm:pt modelId="{A81D73BC-AB07-4129-8906-F7060BD7789B}" type="parTrans" cxnId="{023D1041-E6C7-409E-9DD3-0E09B9FB4C09}">
      <dgm:prSet/>
      <dgm:spPr/>
      <dgm:t>
        <a:bodyPr/>
        <a:lstStyle/>
        <a:p>
          <a:endParaRPr lang="en-US"/>
        </a:p>
      </dgm:t>
    </dgm:pt>
    <dgm:pt modelId="{A729219B-2BFD-4263-AC85-447456166144}" type="sibTrans" cxnId="{023D1041-E6C7-409E-9DD3-0E09B9FB4C09}">
      <dgm:prSet/>
      <dgm:spPr/>
      <dgm:t>
        <a:bodyPr/>
        <a:lstStyle/>
        <a:p>
          <a:endParaRPr lang="en-US"/>
        </a:p>
      </dgm:t>
    </dgm:pt>
    <dgm:pt modelId="{A196D2D6-FFCC-4497-8D08-8FEE8AA76DE8}">
      <dgm:prSet phldrT="[Text]" custT="1"/>
      <dgm:spPr>
        <a:solidFill>
          <a:schemeClr val="accent1">
            <a:lumMod val="75000"/>
          </a:schemeClr>
        </a:solidFill>
      </dgm:spPr>
      <dgm:t>
        <a:bodyPr/>
        <a:lstStyle/>
        <a:p>
          <a:pPr marL="114300" indent="-114300" algn="l" defTabSz="914400" rtl="0" eaLnBrk="1" latinLnBrk="0" hangingPunct="1">
            <a:spcBef>
              <a:spcPct val="0"/>
            </a:spcBef>
            <a:buFont typeface="Arial" pitchFamily="34" charset="0"/>
            <a:buChar char="•"/>
          </a:pPr>
          <a:r>
            <a:rPr lang="en-US" sz="1200" b="0" i="0" kern="1200" dirty="0" smtClean="0">
              <a:solidFill>
                <a:schemeClr val="bg1"/>
              </a:solidFill>
              <a:latin typeface="+mn-lt"/>
              <a:ea typeface="+mn-ea"/>
              <a:cs typeface="Calibri" pitchFamily="34" charset="0"/>
            </a:rPr>
            <a:t>optimal quality and quicker time-to-market.</a:t>
          </a:r>
        </a:p>
      </dgm:t>
    </dgm:pt>
    <dgm:pt modelId="{05CAE8E6-4CBD-421D-9B94-9E1D11371250}" type="parTrans" cxnId="{0865B498-D05E-4660-8507-A6441CBAEAAB}">
      <dgm:prSet/>
      <dgm:spPr/>
      <dgm:t>
        <a:bodyPr/>
        <a:lstStyle/>
        <a:p>
          <a:endParaRPr lang="en-US"/>
        </a:p>
      </dgm:t>
    </dgm:pt>
    <dgm:pt modelId="{D0B88EE8-43DB-4133-B33E-483B52799388}" type="sibTrans" cxnId="{0865B498-D05E-4660-8507-A6441CBAEAAB}">
      <dgm:prSet/>
      <dgm:spPr/>
      <dgm:t>
        <a:bodyPr/>
        <a:lstStyle/>
        <a:p>
          <a:endParaRPr lang="en-US"/>
        </a:p>
      </dgm:t>
    </dgm:pt>
    <dgm:pt modelId="{5627AC9D-F6C6-4DB8-AA80-33A37ACC692F}">
      <dgm:prSet phldrT="[Text]" custT="1"/>
      <dgm:spPr>
        <a:solidFill>
          <a:schemeClr val="accent1">
            <a:lumMod val="75000"/>
          </a:schemeClr>
        </a:solidFill>
      </dgm:spPr>
      <dgm:t>
        <a:bodyPr/>
        <a:lstStyle/>
        <a:p>
          <a:pPr marL="114300" indent="-114300" algn="l" defTabSz="914400" rtl="0" eaLnBrk="1" latinLnBrk="0" hangingPunct="1">
            <a:spcBef>
              <a:spcPct val="0"/>
            </a:spcBef>
            <a:buFont typeface="Arial" pitchFamily="34" charset="0"/>
            <a:buChar char="•"/>
          </a:pPr>
          <a:r>
            <a:rPr lang="en-US" sz="1200" b="0" i="0" kern="1200" dirty="0" smtClean="0">
              <a:solidFill>
                <a:schemeClr val="bg1"/>
              </a:solidFill>
              <a:latin typeface="+mn-lt"/>
              <a:ea typeface="+mn-ea"/>
              <a:cs typeface="Calibri" pitchFamily="34" charset="0"/>
            </a:rPr>
            <a:t>Cost effective</a:t>
          </a:r>
        </a:p>
      </dgm:t>
    </dgm:pt>
    <dgm:pt modelId="{118610E5-D6F1-4BD9-981D-31D49164B0D5}" type="parTrans" cxnId="{77F935CF-E31F-46A3-A943-1CF24470086E}">
      <dgm:prSet/>
      <dgm:spPr/>
      <dgm:t>
        <a:bodyPr/>
        <a:lstStyle/>
        <a:p>
          <a:endParaRPr lang="en-US"/>
        </a:p>
      </dgm:t>
    </dgm:pt>
    <dgm:pt modelId="{371972B1-E1E1-4ABD-AB33-524955831105}" type="sibTrans" cxnId="{77F935CF-E31F-46A3-A943-1CF24470086E}">
      <dgm:prSet/>
      <dgm:spPr/>
      <dgm:t>
        <a:bodyPr/>
        <a:lstStyle/>
        <a:p>
          <a:endParaRPr lang="en-US"/>
        </a:p>
      </dgm:t>
    </dgm:pt>
    <dgm:pt modelId="{35F6C776-A86F-43AB-9FC3-99B6627ECC1A}" type="pres">
      <dgm:prSet presAssocID="{56768BFF-D387-47A3-98CE-DDEFFB01D3A8}" presName="Name0" presStyleCnt="0">
        <dgm:presLayoutVars>
          <dgm:dir/>
          <dgm:resizeHandles val="exact"/>
        </dgm:presLayoutVars>
      </dgm:prSet>
      <dgm:spPr/>
      <dgm:t>
        <a:bodyPr/>
        <a:lstStyle/>
        <a:p>
          <a:endParaRPr lang="en-US"/>
        </a:p>
      </dgm:t>
    </dgm:pt>
    <dgm:pt modelId="{3E521453-1185-410E-A4A5-6A59A1434650}" type="pres">
      <dgm:prSet presAssocID="{435C9033-4B93-4645-86AC-894C8E8684BB}" presName="node" presStyleLbl="node1" presStyleIdx="0" presStyleCnt="3">
        <dgm:presLayoutVars>
          <dgm:bulletEnabled val="1"/>
        </dgm:presLayoutVars>
      </dgm:prSet>
      <dgm:spPr/>
      <dgm:t>
        <a:bodyPr/>
        <a:lstStyle/>
        <a:p>
          <a:endParaRPr lang="en-US"/>
        </a:p>
      </dgm:t>
    </dgm:pt>
    <dgm:pt modelId="{B9CE2109-DAD0-4B09-BFF1-429A396F1CD9}" type="pres">
      <dgm:prSet presAssocID="{36CFB304-D0B1-49BE-B388-42AB1523A56D}" presName="sibTrans" presStyleCnt="0"/>
      <dgm:spPr/>
    </dgm:pt>
    <dgm:pt modelId="{6BC53E9E-636B-4EE1-91C6-D5DE57B04950}" type="pres">
      <dgm:prSet presAssocID="{DA89D8B7-2636-4119-9942-08E11DFD9ACC}" presName="node" presStyleLbl="node1" presStyleIdx="1" presStyleCnt="3">
        <dgm:presLayoutVars>
          <dgm:bulletEnabled val="1"/>
        </dgm:presLayoutVars>
      </dgm:prSet>
      <dgm:spPr/>
      <dgm:t>
        <a:bodyPr/>
        <a:lstStyle/>
        <a:p>
          <a:endParaRPr lang="en-US"/>
        </a:p>
      </dgm:t>
    </dgm:pt>
    <dgm:pt modelId="{5EF2DA2F-2EA2-4D4F-B45A-ACB0E68CDA5B}" type="pres">
      <dgm:prSet presAssocID="{B163211C-7996-4FE2-92C5-C9A6E17FDE00}" presName="sibTrans" presStyleCnt="0"/>
      <dgm:spPr/>
    </dgm:pt>
    <dgm:pt modelId="{29FFCDB2-44E7-43E9-BEDC-914C5C8FD427}" type="pres">
      <dgm:prSet presAssocID="{5F2815B0-C571-49A6-B342-F24476BEB951}" presName="node" presStyleLbl="node1" presStyleIdx="2" presStyleCnt="3">
        <dgm:presLayoutVars>
          <dgm:bulletEnabled val="1"/>
        </dgm:presLayoutVars>
      </dgm:prSet>
      <dgm:spPr/>
      <dgm:t>
        <a:bodyPr/>
        <a:lstStyle/>
        <a:p>
          <a:endParaRPr lang="en-US"/>
        </a:p>
      </dgm:t>
    </dgm:pt>
  </dgm:ptLst>
  <dgm:cxnLst>
    <dgm:cxn modelId="{023D1041-E6C7-409E-9DD3-0E09B9FB4C09}" srcId="{5F2815B0-C571-49A6-B342-F24476BEB951}" destId="{99DBC7B9-AFF5-48C2-92B6-DAA43E3C3A62}" srcOrd="0" destOrd="0" parTransId="{A81D73BC-AB07-4129-8906-F7060BD7789B}" sibTransId="{A729219B-2BFD-4263-AC85-447456166144}"/>
    <dgm:cxn modelId="{0865B498-D05E-4660-8507-A6441CBAEAAB}" srcId="{5F2815B0-C571-49A6-B342-F24476BEB951}" destId="{A196D2D6-FFCC-4497-8D08-8FEE8AA76DE8}" srcOrd="1" destOrd="0" parTransId="{05CAE8E6-4CBD-421D-9B94-9E1D11371250}" sibTransId="{D0B88EE8-43DB-4133-B33E-483B52799388}"/>
    <dgm:cxn modelId="{90F109FD-50E0-4352-A6C8-E6397F5D9C64}" type="presOf" srcId="{435C9033-4B93-4645-86AC-894C8E8684BB}" destId="{3E521453-1185-410E-A4A5-6A59A1434650}" srcOrd="0" destOrd="0" presId="urn:microsoft.com/office/officeart/2005/8/layout/hList6"/>
    <dgm:cxn modelId="{E9BAA806-0C39-442C-9CD6-CE4DCFDE9EFB}" srcId="{56768BFF-D387-47A3-98CE-DDEFFB01D3A8}" destId="{DA89D8B7-2636-4119-9942-08E11DFD9ACC}" srcOrd="1" destOrd="0" parTransId="{7DF6F777-10C4-48A1-BD71-FDCA4C44DC8E}" sibTransId="{B163211C-7996-4FE2-92C5-C9A6E17FDE00}"/>
    <dgm:cxn modelId="{1EF8E5C2-CFAE-4FCD-97E8-E12DDAD28736}" type="presOf" srcId="{5F2815B0-C571-49A6-B342-F24476BEB951}" destId="{29FFCDB2-44E7-43E9-BEDC-914C5C8FD427}" srcOrd="0" destOrd="0" presId="urn:microsoft.com/office/officeart/2005/8/layout/hList6"/>
    <dgm:cxn modelId="{BDC811A0-D077-42A3-B9FE-A6DB716FEBAC}" type="presOf" srcId="{99DBC7B9-AFF5-48C2-92B6-DAA43E3C3A62}" destId="{29FFCDB2-44E7-43E9-BEDC-914C5C8FD427}" srcOrd="0" destOrd="1" presId="urn:microsoft.com/office/officeart/2005/8/layout/hList6"/>
    <dgm:cxn modelId="{B620B094-3F26-464C-B83A-0AF392BD9EDD}" type="presOf" srcId="{DA89D8B7-2636-4119-9942-08E11DFD9ACC}" destId="{6BC53E9E-636B-4EE1-91C6-D5DE57B04950}" srcOrd="0" destOrd="0" presId="urn:microsoft.com/office/officeart/2005/8/layout/hList6"/>
    <dgm:cxn modelId="{77F935CF-E31F-46A3-A943-1CF24470086E}" srcId="{5F2815B0-C571-49A6-B342-F24476BEB951}" destId="{5627AC9D-F6C6-4DB8-AA80-33A37ACC692F}" srcOrd="2" destOrd="0" parTransId="{118610E5-D6F1-4BD9-981D-31D49164B0D5}" sibTransId="{371972B1-E1E1-4ABD-AB33-524955831105}"/>
    <dgm:cxn modelId="{E21D2FB1-1EE3-4A7C-A7A2-7BC6C5CC5BF8}" srcId="{56768BFF-D387-47A3-98CE-DDEFFB01D3A8}" destId="{435C9033-4B93-4645-86AC-894C8E8684BB}" srcOrd="0" destOrd="0" parTransId="{155CEC43-8E38-48AE-BC7A-D0981B58F92B}" sibTransId="{36CFB304-D0B1-49BE-B388-42AB1523A56D}"/>
    <dgm:cxn modelId="{5F818C78-30C4-4B14-A8B7-ECA4C2ABD766}" srcId="{56768BFF-D387-47A3-98CE-DDEFFB01D3A8}" destId="{5F2815B0-C571-49A6-B342-F24476BEB951}" srcOrd="2" destOrd="0" parTransId="{6C49AAD5-BC4B-4628-854B-E41B369B5009}" sibTransId="{395CAB34-5494-44FF-AD59-405BDA481DA3}"/>
    <dgm:cxn modelId="{61014350-2C7C-4D86-943C-E3516CE43555}" type="presOf" srcId="{56768BFF-D387-47A3-98CE-DDEFFB01D3A8}" destId="{35F6C776-A86F-43AB-9FC3-99B6627ECC1A}" srcOrd="0" destOrd="0" presId="urn:microsoft.com/office/officeart/2005/8/layout/hList6"/>
    <dgm:cxn modelId="{D39989B5-C9CD-40A1-9A4E-3C0AE381E45A}" type="presOf" srcId="{5627AC9D-F6C6-4DB8-AA80-33A37ACC692F}" destId="{29FFCDB2-44E7-43E9-BEDC-914C5C8FD427}" srcOrd="0" destOrd="3" presId="urn:microsoft.com/office/officeart/2005/8/layout/hList6"/>
    <dgm:cxn modelId="{1922BA5A-A1A0-45B4-9FF6-3DF0E3D1F11B}" type="presOf" srcId="{A196D2D6-FFCC-4497-8D08-8FEE8AA76DE8}" destId="{29FFCDB2-44E7-43E9-BEDC-914C5C8FD427}" srcOrd="0" destOrd="2" presId="urn:microsoft.com/office/officeart/2005/8/layout/hList6"/>
    <dgm:cxn modelId="{8074E5A8-059E-4E15-A9C1-1C70992002F0}" type="presParOf" srcId="{35F6C776-A86F-43AB-9FC3-99B6627ECC1A}" destId="{3E521453-1185-410E-A4A5-6A59A1434650}" srcOrd="0" destOrd="0" presId="urn:microsoft.com/office/officeart/2005/8/layout/hList6"/>
    <dgm:cxn modelId="{196A2F64-3953-40C8-BAF4-D1D039E85FF0}" type="presParOf" srcId="{35F6C776-A86F-43AB-9FC3-99B6627ECC1A}" destId="{B9CE2109-DAD0-4B09-BFF1-429A396F1CD9}" srcOrd="1" destOrd="0" presId="urn:microsoft.com/office/officeart/2005/8/layout/hList6"/>
    <dgm:cxn modelId="{3940908C-483B-46E5-ADE8-1BC6C61B11CB}" type="presParOf" srcId="{35F6C776-A86F-43AB-9FC3-99B6627ECC1A}" destId="{6BC53E9E-636B-4EE1-91C6-D5DE57B04950}" srcOrd="2" destOrd="0" presId="urn:microsoft.com/office/officeart/2005/8/layout/hList6"/>
    <dgm:cxn modelId="{CAF1ED57-121E-4689-BFF2-567A0A17E3DF}" type="presParOf" srcId="{35F6C776-A86F-43AB-9FC3-99B6627ECC1A}" destId="{5EF2DA2F-2EA2-4D4F-B45A-ACB0E68CDA5B}" srcOrd="3" destOrd="0" presId="urn:microsoft.com/office/officeart/2005/8/layout/hList6"/>
    <dgm:cxn modelId="{1507D469-7A35-4FE5-97D1-C8F1231FB82F}" type="presParOf" srcId="{35F6C776-A86F-43AB-9FC3-99B6627ECC1A}" destId="{29FFCDB2-44E7-43E9-BEDC-914C5C8FD427}"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768BFF-D387-47A3-98CE-DDEFFB01D3A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435C9033-4B93-4645-86AC-894C8E8684BB}">
      <dgm:prSet phldrT="[Text]" custT="1"/>
      <dgm:spPr>
        <a:solidFill>
          <a:schemeClr val="accent1">
            <a:lumMod val="75000"/>
          </a:schemeClr>
        </a:solidFill>
      </dgm:spPr>
      <dgm:t>
        <a:bodyPr/>
        <a:lstStyle/>
        <a:p>
          <a:pPr algn="ctr" defTabSz="622300">
            <a:spcBef>
              <a:spcPct val="0"/>
            </a:spcBef>
          </a:pPr>
          <a:r>
            <a:rPr lang="en-US" sz="1200" b="1" u="sng" kern="1200" dirty="0" smtClean="0">
              <a:latin typeface="Calibri" pitchFamily="34" charset="0"/>
              <a:cs typeface="Calibri" pitchFamily="34" charset="0"/>
            </a:rPr>
            <a:t>Challenge</a:t>
          </a:r>
        </a:p>
        <a:p>
          <a:pPr algn="ctr" defTabSz="622300">
            <a:spcBef>
              <a:spcPct val="0"/>
            </a:spcBef>
          </a:pPr>
          <a:endParaRPr lang="en-US" sz="1200" b="0" i="1" u="sng" kern="1200" dirty="0" smtClean="0">
            <a:latin typeface="+mn-lt"/>
            <a:cs typeface="Calibri" pitchFamily="34" charset="0"/>
          </a:endParaRPr>
        </a:p>
        <a:p>
          <a:pPr marL="114300" indent="-114300" algn="l" defTabSz="914400" rtl="0" eaLnBrk="1" latinLnBrk="0" hangingPunct="1">
            <a:buFont typeface="Arial" pitchFamily="34" charset="0"/>
            <a:buChar char="•"/>
          </a:pPr>
          <a:r>
            <a:rPr lang="en-US" sz="1200" b="0" i="0" kern="1200" dirty="0" smtClean="0">
              <a:latin typeface="+mn-lt"/>
            </a:rPr>
            <a:t>Communication standardization.</a:t>
          </a:r>
        </a:p>
        <a:p>
          <a:pPr marL="114300" indent="-114300" algn="l" defTabSz="914400" rtl="0" eaLnBrk="1" latinLnBrk="0" hangingPunct="1">
            <a:buFont typeface="Arial" pitchFamily="34" charset="0"/>
            <a:buChar char="•"/>
          </a:pPr>
          <a:r>
            <a:rPr lang="en-US" sz="1200" b="0" i="0" kern="1200" dirty="0" smtClean="0">
              <a:latin typeface="+mn-lt"/>
            </a:rPr>
            <a:t>Reduction in number of suppliers across 23,000 mobile lines.</a:t>
          </a:r>
        </a:p>
        <a:p>
          <a:pPr marL="114300" indent="-114300" algn="l" defTabSz="914400" rtl="0" eaLnBrk="1" latinLnBrk="0" hangingPunct="1">
            <a:buFont typeface="Arial" pitchFamily="34" charset="0"/>
            <a:buChar char="•"/>
          </a:pPr>
          <a:r>
            <a:rPr lang="en-US" sz="1200" b="0" i="0" kern="1200" dirty="0" smtClean="0">
              <a:latin typeface="+mn-lt"/>
            </a:rPr>
            <a:t>Optimization of supplier relationship.</a:t>
          </a:r>
        </a:p>
        <a:p>
          <a:pPr marL="114300" indent="-114300" algn="l" defTabSz="914400" rtl="0" eaLnBrk="1" latinLnBrk="0" hangingPunct="1">
            <a:buFont typeface="Arial" pitchFamily="34" charset="0"/>
            <a:buChar char="•"/>
          </a:pPr>
          <a:r>
            <a:rPr lang="en-US" sz="1200" b="0" i="0" kern="1200" dirty="0" smtClean="0">
              <a:latin typeface="+mn-lt"/>
            </a:rPr>
            <a:t>Cost saving across Europe</a:t>
          </a:r>
        </a:p>
      </dgm:t>
    </dgm:pt>
    <dgm:pt modelId="{155CEC43-8E38-48AE-BC7A-D0981B58F92B}" type="parTrans" cxnId="{E21D2FB1-1EE3-4A7C-A7A2-7BC6C5CC5BF8}">
      <dgm:prSet/>
      <dgm:spPr/>
      <dgm:t>
        <a:bodyPr/>
        <a:lstStyle/>
        <a:p>
          <a:endParaRPr lang="en-US" sz="1200">
            <a:latin typeface="Calibri" pitchFamily="34" charset="0"/>
            <a:cs typeface="Calibri" pitchFamily="34" charset="0"/>
          </a:endParaRPr>
        </a:p>
      </dgm:t>
    </dgm:pt>
    <dgm:pt modelId="{36CFB304-D0B1-49BE-B388-42AB1523A56D}" type="sibTrans" cxnId="{E21D2FB1-1EE3-4A7C-A7A2-7BC6C5CC5BF8}">
      <dgm:prSet/>
      <dgm:spPr/>
      <dgm:t>
        <a:bodyPr/>
        <a:lstStyle/>
        <a:p>
          <a:endParaRPr lang="en-US" sz="1200">
            <a:latin typeface="Calibri" pitchFamily="34" charset="0"/>
            <a:cs typeface="Calibri" pitchFamily="34" charset="0"/>
          </a:endParaRPr>
        </a:p>
      </dgm:t>
    </dgm:pt>
    <dgm:pt modelId="{DA89D8B7-2636-4119-9942-08E11DFD9ACC}">
      <dgm:prSet phldrT="[Text]" custT="1"/>
      <dgm:spPr>
        <a:solidFill>
          <a:schemeClr val="bg2">
            <a:lumMod val="90000"/>
          </a:schemeClr>
        </a:solidFill>
      </dgm:spPr>
      <dgm:t>
        <a:bodyPr anchor="ctr"/>
        <a:lstStyle/>
        <a:p>
          <a:pPr algn="ctr" defTabSz="622300"/>
          <a:r>
            <a:rPr lang="en-US" sz="1200" b="1" u="sng" kern="1200" dirty="0" smtClean="0">
              <a:solidFill>
                <a:srgbClr val="262626"/>
              </a:solidFill>
              <a:latin typeface="Calibri" pitchFamily="34" charset="0"/>
              <a:cs typeface="Calibri" pitchFamily="34" charset="0"/>
            </a:rPr>
            <a:t>Solution</a:t>
          </a:r>
        </a:p>
        <a:p>
          <a:pPr marL="114300" indent="-114300" algn="l" defTabSz="914400" rtl="0" eaLnBrk="1" latinLnBrk="0" hangingPunct="1">
            <a:buFont typeface="Arial" pitchFamily="34" charset="0"/>
            <a:buChar char="•"/>
          </a:pPr>
          <a:endParaRPr lang="en-US" sz="1200" kern="1200" dirty="0" smtClean="0">
            <a:solidFill>
              <a:schemeClr val="bg1"/>
            </a:solidFill>
            <a:latin typeface="Calibri" pitchFamily="34" charset="0"/>
            <a:ea typeface="+mn-ea"/>
            <a:cs typeface="Calibri" pitchFamily="34" charset="0"/>
          </a:endParaRPr>
        </a:p>
        <a:p>
          <a:pPr marL="114300" indent="-114300" algn="l" defTabSz="914400" rtl="0" eaLnBrk="1" latinLnBrk="0" hangingPunct="1">
            <a:buFont typeface="Arial" pitchFamily="34" charset="0"/>
            <a:buChar char="•"/>
          </a:pPr>
          <a:r>
            <a:rPr lang="en-US" sz="1200" b="0" i="0" kern="1200" dirty="0" smtClean="0">
              <a:solidFill>
                <a:schemeClr val="tx1"/>
              </a:solidFill>
            </a:rPr>
            <a:t>Mobile Voice with Private VPN</a:t>
          </a:r>
        </a:p>
        <a:p>
          <a:pPr marL="114300" indent="-114300" algn="l" defTabSz="914400" rtl="0" eaLnBrk="1" latinLnBrk="0" hangingPunct="1">
            <a:buFont typeface="Arial" pitchFamily="34" charset="0"/>
            <a:buChar char="•"/>
          </a:pPr>
          <a:r>
            <a:rPr lang="en-US" sz="1200" b="0" i="0" kern="1200" dirty="0" smtClean="0">
              <a:solidFill>
                <a:schemeClr val="tx1"/>
              </a:solidFill>
            </a:rPr>
            <a:t>Mobile Phone data connectivity</a:t>
          </a:r>
        </a:p>
        <a:p>
          <a:pPr marL="114300" indent="-114300" algn="l" defTabSz="914400" rtl="0" eaLnBrk="1" latinLnBrk="0" hangingPunct="1">
            <a:buFont typeface="Arial" pitchFamily="34" charset="0"/>
            <a:buChar char="•"/>
          </a:pPr>
          <a:r>
            <a:rPr lang="en-US" sz="1200" b="0" i="0" kern="1200" dirty="0" smtClean="0">
              <a:solidFill>
                <a:schemeClr val="tx1"/>
              </a:solidFill>
            </a:rPr>
            <a:t>Standard handset portfolio with three tiers</a:t>
          </a:r>
        </a:p>
        <a:p>
          <a:pPr marL="114300" indent="-114300" algn="l" defTabSz="914400" rtl="0" eaLnBrk="1" latinLnBrk="0" hangingPunct="1">
            <a:buFont typeface="Arial" pitchFamily="34" charset="0"/>
            <a:buChar char="•"/>
          </a:pPr>
          <a:r>
            <a:rPr lang="en-US" sz="1200" b="0" i="0" kern="1200" dirty="0" smtClean="0">
              <a:solidFill>
                <a:schemeClr val="tx1"/>
              </a:solidFill>
            </a:rPr>
            <a:t>Master Services Agreement</a:t>
          </a:r>
        </a:p>
        <a:p>
          <a:pPr marL="114300" indent="-114300" algn="l" defTabSz="914400" rtl="0" eaLnBrk="1" latinLnBrk="0" hangingPunct="1">
            <a:buFont typeface="Arial" pitchFamily="34" charset="0"/>
            <a:buChar char="•"/>
          </a:pPr>
          <a:r>
            <a:rPr lang="en-US" sz="1200" b="0" i="0" kern="1200" dirty="0" smtClean="0">
              <a:solidFill>
                <a:schemeClr val="tx1"/>
              </a:solidFill>
            </a:rPr>
            <a:t>Global Account Management</a:t>
          </a:r>
        </a:p>
      </dgm:t>
    </dgm:pt>
    <dgm:pt modelId="{7DF6F777-10C4-48A1-BD71-FDCA4C44DC8E}" type="parTrans" cxnId="{E9BAA806-0C39-442C-9CD6-CE4DCFDE9EFB}">
      <dgm:prSet/>
      <dgm:spPr/>
      <dgm:t>
        <a:bodyPr/>
        <a:lstStyle/>
        <a:p>
          <a:endParaRPr lang="en-US" sz="1200">
            <a:latin typeface="Calibri" pitchFamily="34" charset="0"/>
            <a:cs typeface="Calibri" pitchFamily="34" charset="0"/>
          </a:endParaRPr>
        </a:p>
      </dgm:t>
    </dgm:pt>
    <dgm:pt modelId="{B163211C-7996-4FE2-92C5-C9A6E17FDE00}" type="sibTrans" cxnId="{E9BAA806-0C39-442C-9CD6-CE4DCFDE9EFB}">
      <dgm:prSet/>
      <dgm:spPr/>
      <dgm:t>
        <a:bodyPr/>
        <a:lstStyle/>
        <a:p>
          <a:endParaRPr lang="en-US" sz="1200">
            <a:latin typeface="Calibri" pitchFamily="34" charset="0"/>
            <a:cs typeface="Calibri" pitchFamily="34" charset="0"/>
          </a:endParaRPr>
        </a:p>
      </dgm:t>
    </dgm:pt>
    <dgm:pt modelId="{5F2815B0-C571-49A6-B342-F24476BEB951}">
      <dgm:prSet phldrT="[Text]" custT="1"/>
      <dgm:spPr>
        <a:solidFill>
          <a:schemeClr val="accent1">
            <a:lumMod val="75000"/>
          </a:schemeClr>
        </a:solidFill>
      </dgm:spPr>
      <dgm:t>
        <a:bodyPr/>
        <a:lstStyle/>
        <a:p>
          <a:pPr algn="ctr" defTabSz="533400"/>
          <a:endParaRPr lang="en-US" sz="1200" b="1" u="sng" kern="1200" dirty="0" smtClean="0">
            <a:latin typeface="Calibri" pitchFamily="34" charset="0"/>
            <a:cs typeface="Calibri" pitchFamily="34" charset="0"/>
          </a:endParaRPr>
        </a:p>
        <a:p>
          <a:pPr algn="ctr" defTabSz="533400"/>
          <a:endParaRPr lang="en-US" sz="1200" b="1" u="sng" kern="1200" dirty="0" smtClean="0">
            <a:latin typeface="Calibri" pitchFamily="34" charset="0"/>
            <a:cs typeface="Calibri" pitchFamily="34" charset="0"/>
          </a:endParaRPr>
        </a:p>
        <a:p>
          <a:pPr algn="ctr" defTabSz="533400"/>
          <a:r>
            <a:rPr lang="en-US" sz="1200" b="1" u="sng" kern="1200" dirty="0" smtClean="0">
              <a:latin typeface="Calibri" pitchFamily="34" charset="0"/>
              <a:cs typeface="Calibri" pitchFamily="34" charset="0"/>
            </a:rPr>
            <a:t>Benefits</a:t>
          </a:r>
        </a:p>
        <a:p>
          <a:pPr algn="ctr" defTabSz="533400"/>
          <a:endParaRPr lang="en-US" sz="1200" b="1" u="sng" kern="1200" dirty="0" smtClean="0">
            <a:latin typeface="Calibri" pitchFamily="34" charset="0"/>
            <a:cs typeface="Calibri" pitchFamily="34" charset="0"/>
          </a:endParaRPr>
        </a:p>
      </dgm:t>
    </dgm:pt>
    <dgm:pt modelId="{6C49AAD5-BC4B-4628-854B-E41B369B5009}" type="parTrans" cxnId="{5F818C78-30C4-4B14-A8B7-ECA4C2ABD766}">
      <dgm:prSet/>
      <dgm:spPr/>
      <dgm:t>
        <a:bodyPr/>
        <a:lstStyle/>
        <a:p>
          <a:endParaRPr lang="en-US" sz="1200">
            <a:latin typeface="Calibri" pitchFamily="34" charset="0"/>
            <a:cs typeface="Calibri" pitchFamily="34" charset="0"/>
          </a:endParaRPr>
        </a:p>
      </dgm:t>
    </dgm:pt>
    <dgm:pt modelId="{395CAB34-5494-44FF-AD59-405BDA481DA3}" type="sibTrans" cxnId="{5F818C78-30C4-4B14-A8B7-ECA4C2ABD766}">
      <dgm:prSet/>
      <dgm:spPr/>
      <dgm:t>
        <a:bodyPr/>
        <a:lstStyle/>
        <a:p>
          <a:endParaRPr lang="en-US" sz="1200">
            <a:latin typeface="Calibri" pitchFamily="34" charset="0"/>
            <a:cs typeface="Calibri" pitchFamily="34" charset="0"/>
          </a:endParaRPr>
        </a:p>
      </dgm:t>
    </dgm:pt>
    <dgm:pt modelId="{99DBC7B9-AFF5-48C2-92B6-DAA43E3C3A62}">
      <dgm:prSet phldrT="[Text]" custT="1"/>
      <dgm:spPr>
        <a:solidFill>
          <a:schemeClr val="accent1">
            <a:lumMod val="75000"/>
          </a:schemeClr>
        </a:solidFill>
      </dgm:spPr>
      <dgm:t>
        <a:bodyPr/>
        <a:lstStyle/>
        <a:p>
          <a:pPr marL="114300" indent="-114300" algn="l" defTabSz="914400" rtl="0" eaLnBrk="1" latinLnBrk="0" hangingPunct="1">
            <a:buFont typeface="Arial" pitchFamily="34" charset="0"/>
            <a:buChar char="•"/>
          </a:pPr>
          <a:r>
            <a:rPr lang="en-US" sz="1200" b="0" i="0" kern="1200" dirty="0" smtClean="0">
              <a:latin typeface="+mn-lt"/>
            </a:rPr>
            <a:t>Economies of scale</a:t>
          </a:r>
          <a:endParaRPr lang="en-US" sz="1200" b="0" i="0" kern="1200" dirty="0" smtClean="0">
            <a:solidFill>
              <a:schemeClr val="bg1"/>
            </a:solidFill>
            <a:latin typeface="+mn-lt"/>
            <a:ea typeface="+mn-ea"/>
            <a:cs typeface="Calibri" pitchFamily="34" charset="0"/>
          </a:endParaRPr>
        </a:p>
      </dgm:t>
    </dgm:pt>
    <dgm:pt modelId="{A729219B-2BFD-4263-AC85-447456166144}" type="sibTrans" cxnId="{023D1041-E6C7-409E-9DD3-0E09B9FB4C09}">
      <dgm:prSet/>
      <dgm:spPr/>
      <dgm:t>
        <a:bodyPr/>
        <a:lstStyle/>
        <a:p>
          <a:endParaRPr lang="en-US" sz="1200">
            <a:latin typeface="Calibri" pitchFamily="34" charset="0"/>
            <a:cs typeface="Calibri" pitchFamily="34" charset="0"/>
          </a:endParaRPr>
        </a:p>
      </dgm:t>
    </dgm:pt>
    <dgm:pt modelId="{A81D73BC-AB07-4129-8906-F7060BD7789B}" type="parTrans" cxnId="{023D1041-E6C7-409E-9DD3-0E09B9FB4C09}">
      <dgm:prSet/>
      <dgm:spPr/>
      <dgm:t>
        <a:bodyPr/>
        <a:lstStyle/>
        <a:p>
          <a:endParaRPr lang="en-US" sz="1200">
            <a:latin typeface="Calibri" pitchFamily="34" charset="0"/>
            <a:cs typeface="Calibri" pitchFamily="34" charset="0"/>
          </a:endParaRPr>
        </a:p>
      </dgm:t>
    </dgm:pt>
    <dgm:pt modelId="{DB5890FA-A780-4618-9662-DD40F783A019}">
      <dgm:prSet phldrT="[Text]" custT="1"/>
      <dgm:spPr>
        <a:solidFill>
          <a:schemeClr val="accent1">
            <a:lumMod val="75000"/>
          </a:schemeClr>
        </a:solidFill>
      </dgm:spPr>
      <dgm:t>
        <a:bodyPr/>
        <a:lstStyle/>
        <a:p>
          <a:pPr marL="114300" indent="-114300" algn="l" defTabSz="914400" rtl="0" eaLnBrk="1" latinLnBrk="0" hangingPunct="1">
            <a:buFont typeface="Arial" pitchFamily="34" charset="0"/>
            <a:buChar char="•"/>
          </a:pPr>
          <a:r>
            <a:rPr lang="en-US" sz="1200" b="0" i="0" kern="1200" dirty="0" smtClean="0">
              <a:solidFill>
                <a:schemeClr val="bg1"/>
              </a:solidFill>
              <a:latin typeface="+mn-lt"/>
              <a:ea typeface="+mn-ea"/>
              <a:cs typeface="Calibri" pitchFamily="34" charset="0"/>
            </a:rPr>
            <a:t>E</a:t>
          </a:r>
          <a:r>
            <a:rPr lang="en-US" sz="1200" b="0" i="0" kern="1200" dirty="0" smtClean="0">
              <a:latin typeface="+mn-lt"/>
            </a:rPr>
            <a:t>nhanced synergies in multiple countries.</a:t>
          </a:r>
          <a:endParaRPr lang="en-US" sz="1200" b="0" i="0" kern="1200" dirty="0" smtClean="0">
            <a:solidFill>
              <a:schemeClr val="bg1"/>
            </a:solidFill>
            <a:latin typeface="+mn-lt"/>
            <a:ea typeface="+mn-ea"/>
            <a:cs typeface="Calibri" pitchFamily="34" charset="0"/>
          </a:endParaRPr>
        </a:p>
      </dgm:t>
    </dgm:pt>
    <dgm:pt modelId="{7DB6C3A1-4B83-4EFF-B68C-846F7CBDB840}" type="parTrans" cxnId="{8C68B5A1-140D-461F-B965-CA6DDF4134F0}">
      <dgm:prSet/>
      <dgm:spPr/>
      <dgm:t>
        <a:bodyPr/>
        <a:lstStyle/>
        <a:p>
          <a:endParaRPr lang="en-US"/>
        </a:p>
      </dgm:t>
    </dgm:pt>
    <dgm:pt modelId="{073746E1-E99F-4AA6-90FA-66813005C1E9}" type="sibTrans" cxnId="{8C68B5A1-140D-461F-B965-CA6DDF4134F0}">
      <dgm:prSet/>
      <dgm:spPr/>
      <dgm:t>
        <a:bodyPr/>
        <a:lstStyle/>
        <a:p>
          <a:endParaRPr lang="en-US"/>
        </a:p>
      </dgm:t>
    </dgm:pt>
    <dgm:pt modelId="{37643911-9484-4AE2-B86F-AF38A8AAC01E}">
      <dgm:prSet phldrT="[Text]" custT="1"/>
      <dgm:spPr>
        <a:solidFill>
          <a:schemeClr val="accent1">
            <a:lumMod val="75000"/>
          </a:schemeClr>
        </a:solidFill>
      </dgm:spPr>
      <dgm:t>
        <a:bodyPr/>
        <a:lstStyle/>
        <a:p>
          <a:pPr marL="114300" indent="-114300" algn="l" defTabSz="914400" rtl="0" eaLnBrk="1" latinLnBrk="0" hangingPunct="1">
            <a:buFont typeface="Arial" pitchFamily="34" charset="0"/>
            <a:buChar char="•"/>
          </a:pPr>
          <a:r>
            <a:rPr lang="en-US" sz="1200" b="0" i="0" kern="1200" dirty="0" smtClean="0">
              <a:latin typeface="+mn-lt"/>
            </a:rPr>
            <a:t>Standardisation of communication  deployment, across handset range and service delivery</a:t>
          </a:r>
          <a:endParaRPr lang="en-US" sz="1200" b="0" i="0" kern="1200" dirty="0" smtClean="0">
            <a:solidFill>
              <a:schemeClr val="bg1"/>
            </a:solidFill>
            <a:latin typeface="+mn-lt"/>
            <a:ea typeface="+mn-ea"/>
            <a:cs typeface="Calibri" pitchFamily="34" charset="0"/>
          </a:endParaRPr>
        </a:p>
      </dgm:t>
    </dgm:pt>
    <dgm:pt modelId="{0AF4DA5B-2C59-4E60-92F6-E8111A36BA92}" type="parTrans" cxnId="{C9859156-8D38-4861-B0D8-BE905C466E7B}">
      <dgm:prSet/>
      <dgm:spPr/>
      <dgm:t>
        <a:bodyPr/>
        <a:lstStyle/>
        <a:p>
          <a:endParaRPr lang="en-US"/>
        </a:p>
      </dgm:t>
    </dgm:pt>
    <dgm:pt modelId="{945BE9AF-0770-448A-B947-B9BCBCEAFA9B}" type="sibTrans" cxnId="{C9859156-8D38-4861-B0D8-BE905C466E7B}">
      <dgm:prSet/>
      <dgm:spPr/>
      <dgm:t>
        <a:bodyPr/>
        <a:lstStyle/>
        <a:p>
          <a:endParaRPr lang="en-US"/>
        </a:p>
      </dgm:t>
    </dgm:pt>
    <dgm:pt modelId="{35F6C776-A86F-43AB-9FC3-99B6627ECC1A}" type="pres">
      <dgm:prSet presAssocID="{56768BFF-D387-47A3-98CE-DDEFFB01D3A8}" presName="Name0" presStyleCnt="0">
        <dgm:presLayoutVars>
          <dgm:dir/>
          <dgm:resizeHandles val="exact"/>
        </dgm:presLayoutVars>
      </dgm:prSet>
      <dgm:spPr/>
      <dgm:t>
        <a:bodyPr/>
        <a:lstStyle/>
        <a:p>
          <a:endParaRPr lang="en-US"/>
        </a:p>
      </dgm:t>
    </dgm:pt>
    <dgm:pt modelId="{3E521453-1185-410E-A4A5-6A59A1434650}" type="pres">
      <dgm:prSet presAssocID="{435C9033-4B93-4645-86AC-894C8E8684BB}" presName="node" presStyleLbl="node1" presStyleIdx="0" presStyleCnt="3">
        <dgm:presLayoutVars>
          <dgm:bulletEnabled val="1"/>
        </dgm:presLayoutVars>
      </dgm:prSet>
      <dgm:spPr/>
      <dgm:t>
        <a:bodyPr/>
        <a:lstStyle/>
        <a:p>
          <a:endParaRPr lang="en-US"/>
        </a:p>
      </dgm:t>
    </dgm:pt>
    <dgm:pt modelId="{B9CE2109-DAD0-4B09-BFF1-429A396F1CD9}" type="pres">
      <dgm:prSet presAssocID="{36CFB304-D0B1-49BE-B388-42AB1523A56D}" presName="sibTrans" presStyleCnt="0"/>
      <dgm:spPr/>
    </dgm:pt>
    <dgm:pt modelId="{6BC53E9E-636B-4EE1-91C6-D5DE57B04950}" type="pres">
      <dgm:prSet presAssocID="{DA89D8B7-2636-4119-9942-08E11DFD9ACC}" presName="node" presStyleLbl="node1" presStyleIdx="1" presStyleCnt="3" custLinFactNeighborX="27163" custLinFactNeighborY="-3052">
        <dgm:presLayoutVars>
          <dgm:bulletEnabled val="1"/>
        </dgm:presLayoutVars>
      </dgm:prSet>
      <dgm:spPr/>
      <dgm:t>
        <a:bodyPr/>
        <a:lstStyle/>
        <a:p>
          <a:endParaRPr lang="en-US"/>
        </a:p>
      </dgm:t>
    </dgm:pt>
    <dgm:pt modelId="{5EF2DA2F-2EA2-4D4F-B45A-ACB0E68CDA5B}" type="pres">
      <dgm:prSet presAssocID="{B163211C-7996-4FE2-92C5-C9A6E17FDE00}" presName="sibTrans" presStyleCnt="0"/>
      <dgm:spPr/>
    </dgm:pt>
    <dgm:pt modelId="{29FFCDB2-44E7-43E9-BEDC-914C5C8FD427}" type="pres">
      <dgm:prSet presAssocID="{5F2815B0-C571-49A6-B342-F24476BEB951}" presName="node" presStyleLbl="node1" presStyleIdx="2" presStyleCnt="3">
        <dgm:presLayoutVars>
          <dgm:bulletEnabled val="1"/>
        </dgm:presLayoutVars>
      </dgm:prSet>
      <dgm:spPr/>
      <dgm:t>
        <a:bodyPr/>
        <a:lstStyle/>
        <a:p>
          <a:endParaRPr lang="en-US"/>
        </a:p>
      </dgm:t>
    </dgm:pt>
  </dgm:ptLst>
  <dgm:cxnLst>
    <dgm:cxn modelId="{BC4E7234-D232-406B-B717-A31E91717A33}" type="presOf" srcId="{DB5890FA-A780-4618-9662-DD40F783A019}" destId="{29FFCDB2-44E7-43E9-BEDC-914C5C8FD427}" srcOrd="0" destOrd="2" presId="urn:microsoft.com/office/officeart/2005/8/layout/hList6"/>
    <dgm:cxn modelId="{176C94E0-F4D8-4019-A677-2EA34D7696AB}" type="presOf" srcId="{99DBC7B9-AFF5-48C2-92B6-DAA43E3C3A62}" destId="{29FFCDB2-44E7-43E9-BEDC-914C5C8FD427}" srcOrd="0" destOrd="1" presId="urn:microsoft.com/office/officeart/2005/8/layout/hList6"/>
    <dgm:cxn modelId="{34D95451-286E-4387-BB3F-44EB2F93C4A9}" type="presOf" srcId="{DA89D8B7-2636-4119-9942-08E11DFD9ACC}" destId="{6BC53E9E-636B-4EE1-91C6-D5DE57B04950}" srcOrd="0" destOrd="0" presId="urn:microsoft.com/office/officeart/2005/8/layout/hList6"/>
    <dgm:cxn modelId="{C9859156-8D38-4861-B0D8-BE905C466E7B}" srcId="{5F2815B0-C571-49A6-B342-F24476BEB951}" destId="{37643911-9484-4AE2-B86F-AF38A8AAC01E}" srcOrd="2" destOrd="0" parTransId="{0AF4DA5B-2C59-4E60-92F6-E8111A36BA92}" sibTransId="{945BE9AF-0770-448A-B947-B9BCBCEAFA9B}"/>
    <dgm:cxn modelId="{E9BAA806-0C39-442C-9CD6-CE4DCFDE9EFB}" srcId="{56768BFF-D387-47A3-98CE-DDEFFB01D3A8}" destId="{DA89D8B7-2636-4119-9942-08E11DFD9ACC}" srcOrd="1" destOrd="0" parTransId="{7DF6F777-10C4-48A1-BD71-FDCA4C44DC8E}" sibTransId="{B163211C-7996-4FE2-92C5-C9A6E17FDE00}"/>
    <dgm:cxn modelId="{1BC48C36-63F1-494A-932E-7B8F1ECA3F61}" type="presOf" srcId="{56768BFF-D387-47A3-98CE-DDEFFB01D3A8}" destId="{35F6C776-A86F-43AB-9FC3-99B6627ECC1A}" srcOrd="0" destOrd="0" presId="urn:microsoft.com/office/officeart/2005/8/layout/hList6"/>
    <dgm:cxn modelId="{023D1041-E6C7-409E-9DD3-0E09B9FB4C09}" srcId="{5F2815B0-C571-49A6-B342-F24476BEB951}" destId="{99DBC7B9-AFF5-48C2-92B6-DAA43E3C3A62}" srcOrd="0" destOrd="0" parTransId="{A81D73BC-AB07-4129-8906-F7060BD7789B}" sibTransId="{A729219B-2BFD-4263-AC85-447456166144}"/>
    <dgm:cxn modelId="{0EB938CC-5EB1-4FD8-A770-3C090DFBF755}" type="presOf" srcId="{37643911-9484-4AE2-B86F-AF38A8AAC01E}" destId="{29FFCDB2-44E7-43E9-BEDC-914C5C8FD427}" srcOrd="0" destOrd="3" presId="urn:microsoft.com/office/officeart/2005/8/layout/hList6"/>
    <dgm:cxn modelId="{8C68B5A1-140D-461F-B965-CA6DDF4134F0}" srcId="{5F2815B0-C571-49A6-B342-F24476BEB951}" destId="{DB5890FA-A780-4618-9662-DD40F783A019}" srcOrd="1" destOrd="0" parTransId="{7DB6C3A1-4B83-4EFF-B68C-846F7CBDB840}" sibTransId="{073746E1-E99F-4AA6-90FA-66813005C1E9}"/>
    <dgm:cxn modelId="{F56FF852-824B-457F-81FD-669375DA29F5}" type="presOf" srcId="{435C9033-4B93-4645-86AC-894C8E8684BB}" destId="{3E521453-1185-410E-A4A5-6A59A1434650}" srcOrd="0" destOrd="0" presId="urn:microsoft.com/office/officeart/2005/8/layout/hList6"/>
    <dgm:cxn modelId="{5F818C78-30C4-4B14-A8B7-ECA4C2ABD766}" srcId="{56768BFF-D387-47A3-98CE-DDEFFB01D3A8}" destId="{5F2815B0-C571-49A6-B342-F24476BEB951}" srcOrd="2" destOrd="0" parTransId="{6C49AAD5-BC4B-4628-854B-E41B369B5009}" sibTransId="{395CAB34-5494-44FF-AD59-405BDA481DA3}"/>
    <dgm:cxn modelId="{E21D2FB1-1EE3-4A7C-A7A2-7BC6C5CC5BF8}" srcId="{56768BFF-D387-47A3-98CE-DDEFFB01D3A8}" destId="{435C9033-4B93-4645-86AC-894C8E8684BB}" srcOrd="0" destOrd="0" parTransId="{155CEC43-8E38-48AE-BC7A-D0981B58F92B}" sibTransId="{36CFB304-D0B1-49BE-B388-42AB1523A56D}"/>
    <dgm:cxn modelId="{736A95AD-F3E0-4923-BBFA-FD13C1DAB975}" type="presOf" srcId="{5F2815B0-C571-49A6-B342-F24476BEB951}" destId="{29FFCDB2-44E7-43E9-BEDC-914C5C8FD427}" srcOrd="0" destOrd="0" presId="urn:microsoft.com/office/officeart/2005/8/layout/hList6"/>
    <dgm:cxn modelId="{13CA7B02-437D-4C3F-8DE1-0E51A61F44DB}" type="presParOf" srcId="{35F6C776-A86F-43AB-9FC3-99B6627ECC1A}" destId="{3E521453-1185-410E-A4A5-6A59A1434650}" srcOrd="0" destOrd="0" presId="urn:microsoft.com/office/officeart/2005/8/layout/hList6"/>
    <dgm:cxn modelId="{5D1A40B7-9566-4D95-AE4F-075AEBDD6E09}" type="presParOf" srcId="{35F6C776-A86F-43AB-9FC3-99B6627ECC1A}" destId="{B9CE2109-DAD0-4B09-BFF1-429A396F1CD9}" srcOrd="1" destOrd="0" presId="urn:microsoft.com/office/officeart/2005/8/layout/hList6"/>
    <dgm:cxn modelId="{664A253A-0E57-4B45-9BA5-121B2E3B8A33}" type="presParOf" srcId="{35F6C776-A86F-43AB-9FC3-99B6627ECC1A}" destId="{6BC53E9E-636B-4EE1-91C6-D5DE57B04950}" srcOrd="2" destOrd="0" presId="urn:microsoft.com/office/officeart/2005/8/layout/hList6"/>
    <dgm:cxn modelId="{67100837-2423-4613-9F47-90E7B129EBC5}" type="presParOf" srcId="{35F6C776-A86F-43AB-9FC3-99B6627ECC1A}" destId="{5EF2DA2F-2EA2-4D4F-B45A-ACB0E68CDA5B}" srcOrd="3" destOrd="0" presId="urn:microsoft.com/office/officeart/2005/8/layout/hList6"/>
    <dgm:cxn modelId="{626CD3C4-F7F5-43A6-8CA4-C599D3F0237C}" type="presParOf" srcId="{35F6C776-A86F-43AB-9FC3-99B6627ECC1A}" destId="{29FFCDB2-44E7-43E9-BEDC-914C5C8FD427}"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768BFF-D387-47A3-98CE-DDEFFB01D3A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435C9033-4B93-4645-86AC-894C8E8684BB}">
      <dgm:prSet phldrT="[Text]" custT="1"/>
      <dgm:spPr>
        <a:solidFill>
          <a:schemeClr val="accent1">
            <a:lumMod val="75000"/>
          </a:schemeClr>
        </a:solidFill>
      </dgm:spPr>
      <dgm:t>
        <a:bodyPr/>
        <a:lstStyle/>
        <a:p>
          <a:pPr algn="ctr" defTabSz="622300">
            <a:spcBef>
              <a:spcPct val="0"/>
            </a:spcBef>
          </a:pPr>
          <a:r>
            <a:rPr lang="en-US" sz="1600" b="1" u="sng" kern="1200" dirty="0" smtClean="0">
              <a:latin typeface="Calibri" pitchFamily="34" charset="0"/>
              <a:cs typeface="Calibri" pitchFamily="34" charset="0"/>
            </a:rPr>
            <a:t>Challenge</a:t>
          </a:r>
        </a:p>
        <a:p>
          <a:pPr algn="ctr" defTabSz="622300">
            <a:spcBef>
              <a:spcPct val="0"/>
            </a:spcBef>
          </a:pPr>
          <a:endParaRPr lang="en-US" sz="1200" b="1" u="sng" kern="1200" dirty="0" smtClean="0">
            <a:latin typeface="Calibri" pitchFamily="34" charset="0"/>
            <a:cs typeface="Calibri" pitchFamily="34" charset="0"/>
          </a:endParaRPr>
        </a:p>
        <a:p>
          <a:pPr marL="114300" indent="-114300" algn="l" defTabSz="914400" rtl="0" eaLnBrk="1" latinLnBrk="0" hangingPunct="1">
            <a:spcBef>
              <a:spcPct val="0"/>
            </a:spcBef>
            <a:buFont typeface="Arial" pitchFamily="34" charset="0"/>
            <a:buChar char="•"/>
          </a:pPr>
          <a:r>
            <a:rPr lang="en-US" sz="1200" b="0" i="0" u="none" kern="1200" dirty="0" smtClean="0">
              <a:latin typeface="Calibri" pitchFamily="34" charset="0"/>
              <a:cs typeface="Calibri" pitchFamily="34" charset="0"/>
            </a:rPr>
            <a:t>Lack of transparent, real-time information, including financial data</a:t>
          </a:r>
        </a:p>
        <a:p>
          <a:pPr marL="114300" indent="-114300" algn="l" defTabSz="914400" rtl="0" eaLnBrk="1" latinLnBrk="0" hangingPunct="1">
            <a:spcBef>
              <a:spcPct val="0"/>
            </a:spcBef>
            <a:buFont typeface="Arial" pitchFamily="34" charset="0"/>
            <a:buChar char="•"/>
          </a:pPr>
          <a:r>
            <a:rPr lang="en-US" sz="1200" b="0" i="0" u="none" kern="1200" dirty="0" smtClean="0">
              <a:latin typeface="Calibri" pitchFamily="34" charset="0"/>
              <a:cs typeface="Calibri" pitchFamily="34" charset="0"/>
            </a:rPr>
            <a:t>Nonintegrated IT landscape</a:t>
          </a:r>
          <a:endParaRPr lang="en-US" sz="1200" b="0" i="0" u="none" kern="1200" dirty="0" smtClean="0">
            <a:solidFill>
              <a:schemeClr val="bg1"/>
            </a:solidFill>
            <a:latin typeface="Calibri" pitchFamily="34" charset="0"/>
            <a:ea typeface="+mn-ea"/>
            <a:cs typeface="Calibri" pitchFamily="34" charset="0"/>
          </a:endParaRPr>
        </a:p>
      </dgm:t>
    </dgm:pt>
    <dgm:pt modelId="{155CEC43-8E38-48AE-BC7A-D0981B58F92B}" type="parTrans" cxnId="{E21D2FB1-1EE3-4A7C-A7A2-7BC6C5CC5BF8}">
      <dgm:prSet/>
      <dgm:spPr/>
      <dgm:t>
        <a:bodyPr/>
        <a:lstStyle/>
        <a:p>
          <a:endParaRPr lang="en-US"/>
        </a:p>
      </dgm:t>
    </dgm:pt>
    <dgm:pt modelId="{36CFB304-D0B1-49BE-B388-42AB1523A56D}" type="sibTrans" cxnId="{E21D2FB1-1EE3-4A7C-A7A2-7BC6C5CC5BF8}">
      <dgm:prSet/>
      <dgm:spPr/>
      <dgm:t>
        <a:bodyPr/>
        <a:lstStyle/>
        <a:p>
          <a:endParaRPr lang="en-US"/>
        </a:p>
      </dgm:t>
    </dgm:pt>
    <dgm:pt modelId="{DA89D8B7-2636-4119-9942-08E11DFD9ACC}">
      <dgm:prSet phldrT="[Text]" custT="1"/>
      <dgm:spPr>
        <a:solidFill>
          <a:schemeClr val="bg2">
            <a:lumMod val="90000"/>
          </a:schemeClr>
        </a:solidFill>
      </dgm:spPr>
      <dgm:t>
        <a:bodyPr anchor="ctr"/>
        <a:lstStyle/>
        <a:p>
          <a:pPr algn="ctr" defTabSz="622300"/>
          <a:r>
            <a:rPr lang="en-US" sz="1600" b="1" u="sng" kern="1200" dirty="0" smtClean="0">
              <a:solidFill>
                <a:schemeClr val="tx1"/>
              </a:solidFill>
              <a:latin typeface="Calibri" pitchFamily="34" charset="0"/>
              <a:cs typeface="Calibri" pitchFamily="34" charset="0"/>
            </a:rPr>
            <a:t>Solution</a:t>
          </a:r>
        </a:p>
        <a:p>
          <a:pPr algn="ctr" defTabSz="622300"/>
          <a:endParaRPr lang="en-US" sz="1200" b="1" u="sng" kern="1200" dirty="0" smtClean="0">
            <a:solidFill>
              <a:schemeClr val="tx1"/>
            </a:solidFill>
            <a:latin typeface="Calibri" pitchFamily="34" charset="0"/>
            <a:cs typeface="Calibri" pitchFamily="34" charset="0"/>
          </a:endParaRPr>
        </a:p>
        <a:p>
          <a:pPr marL="114300" indent="-114300" algn="l" defTabSz="914400" rtl="0" eaLnBrk="1" latinLnBrk="0" hangingPunct="1">
            <a:buFont typeface="Arial" pitchFamily="34" charset="0"/>
            <a:buChar char="•"/>
          </a:pPr>
          <a:r>
            <a:rPr lang="en-US" sz="1200" b="0" i="0" u="none" kern="1200" dirty="0" smtClean="0">
              <a:solidFill>
                <a:schemeClr val="tx1"/>
              </a:solidFill>
              <a:latin typeface="Calibri" pitchFamily="34" charset="0"/>
              <a:cs typeface="Calibri" pitchFamily="34" charset="0"/>
            </a:rPr>
            <a:t>SAP Active Global Support</a:t>
          </a:r>
        </a:p>
        <a:p>
          <a:pPr marL="114300" indent="-114300" algn="l" defTabSz="914400" rtl="0" eaLnBrk="1" latinLnBrk="0" hangingPunct="1">
            <a:buFont typeface="Arial" pitchFamily="34" charset="0"/>
            <a:buChar char="•"/>
          </a:pPr>
          <a:r>
            <a:rPr lang="en-US" sz="1200" b="0" i="0" u="none" kern="1200" dirty="0" smtClean="0">
              <a:solidFill>
                <a:schemeClr val="tx1"/>
              </a:solidFill>
              <a:latin typeface="Calibri" pitchFamily="34" charset="0"/>
              <a:cs typeface="Calibri" pitchFamily="34" charset="0"/>
            </a:rPr>
            <a:t>implementation services, systems integration, project management, and training provided by SAP Consulting.</a:t>
          </a:r>
        </a:p>
        <a:p>
          <a:pPr marL="114300" indent="-114300" algn="l" defTabSz="914400" rtl="0" eaLnBrk="1" latinLnBrk="0" hangingPunct="1">
            <a:buFont typeface="Arial" pitchFamily="34" charset="0"/>
            <a:buChar char="•"/>
          </a:pPr>
          <a:r>
            <a:rPr lang="en-US" sz="1200" b="0" i="0" u="none" kern="1200" dirty="0" smtClean="0">
              <a:solidFill>
                <a:schemeClr val="tx1"/>
              </a:solidFill>
              <a:latin typeface="Calibri" pitchFamily="34" charset="0"/>
              <a:cs typeface="Calibri" pitchFamily="34" charset="0"/>
            </a:rPr>
            <a:t>SAP software for logistics and financials</a:t>
          </a:r>
        </a:p>
        <a:p>
          <a:pPr marL="114300" indent="-114300" algn="just" defTabSz="914400" rtl="0" eaLnBrk="1" latinLnBrk="0" hangingPunct="1">
            <a:buFont typeface="Arial" pitchFamily="34" charset="0"/>
            <a:buChar char="•"/>
          </a:pPr>
          <a:endParaRPr lang="en-US" sz="1200" i="1" u="none" kern="1200" dirty="0" smtClean="0">
            <a:solidFill>
              <a:schemeClr val="tx1"/>
            </a:solidFill>
            <a:latin typeface="Calibri" pitchFamily="34" charset="0"/>
            <a:ea typeface="+mn-ea"/>
            <a:cs typeface="Calibri" pitchFamily="34" charset="0"/>
          </a:endParaRPr>
        </a:p>
      </dgm:t>
    </dgm:pt>
    <dgm:pt modelId="{7DF6F777-10C4-48A1-BD71-FDCA4C44DC8E}" type="parTrans" cxnId="{E9BAA806-0C39-442C-9CD6-CE4DCFDE9EFB}">
      <dgm:prSet/>
      <dgm:spPr/>
      <dgm:t>
        <a:bodyPr/>
        <a:lstStyle/>
        <a:p>
          <a:endParaRPr lang="en-US"/>
        </a:p>
      </dgm:t>
    </dgm:pt>
    <dgm:pt modelId="{B163211C-7996-4FE2-92C5-C9A6E17FDE00}" type="sibTrans" cxnId="{E9BAA806-0C39-442C-9CD6-CE4DCFDE9EFB}">
      <dgm:prSet/>
      <dgm:spPr/>
      <dgm:t>
        <a:bodyPr/>
        <a:lstStyle/>
        <a:p>
          <a:endParaRPr lang="en-US"/>
        </a:p>
      </dgm:t>
    </dgm:pt>
    <dgm:pt modelId="{5F2815B0-C571-49A6-B342-F24476BEB951}">
      <dgm:prSet phldrT="[Text]" custT="1"/>
      <dgm:spPr>
        <a:solidFill>
          <a:schemeClr val="accent1">
            <a:lumMod val="75000"/>
          </a:schemeClr>
        </a:solidFill>
      </dgm:spPr>
      <dgm:t>
        <a:bodyPr/>
        <a:lstStyle/>
        <a:p>
          <a:pPr marL="114300" indent="-114300" algn="ctr" defTabSz="622300" rtl="0" eaLnBrk="1" latinLnBrk="0" hangingPunct="1">
            <a:buFont typeface="Arial" pitchFamily="34" charset="0"/>
            <a:buNone/>
          </a:pPr>
          <a:endParaRPr lang="en-US" sz="1200" b="1" u="sng" kern="1200" dirty="0" smtClean="0">
            <a:solidFill>
              <a:schemeClr val="bg1"/>
            </a:solidFill>
            <a:latin typeface="Calibri" pitchFamily="34" charset="0"/>
            <a:cs typeface="Calibri" pitchFamily="34" charset="0"/>
          </a:endParaRPr>
        </a:p>
        <a:p>
          <a:pPr marL="114300" indent="-114300" algn="ctr" defTabSz="622300" rtl="0" eaLnBrk="1" latinLnBrk="0" hangingPunct="1">
            <a:buFont typeface="Arial" pitchFamily="34" charset="0"/>
            <a:buNone/>
          </a:pPr>
          <a:endParaRPr lang="en-US" sz="1200" b="1" u="sng" kern="1200" dirty="0" smtClean="0">
            <a:solidFill>
              <a:schemeClr val="bg1"/>
            </a:solidFill>
            <a:latin typeface="Calibri" pitchFamily="34" charset="0"/>
            <a:cs typeface="Calibri" pitchFamily="34" charset="0"/>
          </a:endParaRPr>
        </a:p>
        <a:p>
          <a:pPr marL="114300" indent="-114300" algn="ctr" defTabSz="622300" rtl="0" eaLnBrk="1" latinLnBrk="0" hangingPunct="1">
            <a:buFont typeface="Arial" pitchFamily="34" charset="0"/>
            <a:buNone/>
          </a:pPr>
          <a:endParaRPr lang="en-US" sz="1200" b="1" u="sng" kern="1200" dirty="0" smtClean="0">
            <a:solidFill>
              <a:schemeClr val="bg1"/>
            </a:solidFill>
            <a:latin typeface="Calibri" pitchFamily="34" charset="0"/>
            <a:cs typeface="Calibri" pitchFamily="34" charset="0"/>
          </a:endParaRPr>
        </a:p>
        <a:p>
          <a:pPr marL="114300" indent="-114300" algn="ctr" defTabSz="622300" rtl="0" eaLnBrk="1" latinLnBrk="0" hangingPunct="1">
            <a:buFont typeface="Arial" pitchFamily="34" charset="0"/>
            <a:buNone/>
          </a:pPr>
          <a:r>
            <a:rPr lang="en-US" sz="1600" b="1" u="sng" kern="1200" dirty="0" smtClean="0">
              <a:solidFill>
                <a:schemeClr val="bg1"/>
              </a:solidFill>
              <a:latin typeface="Calibri" pitchFamily="34" charset="0"/>
              <a:cs typeface="Calibri" pitchFamily="34" charset="0"/>
            </a:rPr>
            <a:t>Benefits</a:t>
          </a:r>
        </a:p>
        <a:p>
          <a:pPr marL="114300" indent="-114300" algn="ctr" defTabSz="622300" rtl="0" eaLnBrk="1" latinLnBrk="0" hangingPunct="1">
            <a:buFont typeface="Arial" pitchFamily="34" charset="0"/>
            <a:buNone/>
          </a:pPr>
          <a:endParaRPr lang="en-US" sz="1200" b="1" u="sng" kern="1200" dirty="0" smtClean="0">
            <a:solidFill>
              <a:schemeClr val="bg1"/>
            </a:solidFill>
            <a:latin typeface="Calibri" pitchFamily="34" charset="0"/>
            <a:cs typeface="Calibri" pitchFamily="34" charset="0"/>
          </a:endParaRPr>
        </a:p>
        <a:p>
          <a:pPr marL="114300" indent="-114300" algn="just" defTabSz="914400" rtl="0" eaLnBrk="1" latinLnBrk="0" hangingPunct="1">
            <a:buFont typeface="Arial" pitchFamily="34" charset="0"/>
            <a:buChar char="•"/>
          </a:pPr>
          <a:r>
            <a:rPr lang="en-US" sz="1200" b="0" i="0" u="none" kern="1200" dirty="0" smtClean="0">
              <a:solidFill>
                <a:schemeClr val="bg1"/>
              </a:solidFill>
              <a:latin typeface="Calibri" pitchFamily="34" charset="0"/>
              <a:cs typeface="Calibri" pitchFamily="34" charset="0"/>
            </a:rPr>
            <a:t>Lower operating costs.</a:t>
          </a:r>
        </a:p>
        <a:p>
          <a:pPr marL="114300" indent="-114300" algn="just" defTabSz="914400" rtl="0" eaLnBrk="1" latinLnBrk="0" hangingPunct="1">
            <a:buFont typeface="Arial" pitchFamily="34" charset="0"/>
            <a:buChar char="•"/>
          </a:pPr>
          <a:r>
            <a:rPr lang="en-US" sz="1200" b="0" i="0" u="none" kern="1200" dirty="0" smtClean="0">
              <a:solidFill>
                <a:schemeClr val="bg1"/>
              </a:solidFill>
              <a:latin typeface="Calibri" pitchFamily="34" charset="0"/>
              <a:cs typeface="Calibri" pitchFamily="34" charset="0"/>
            </a:rPr>
            <a:t>Streamlined system management</a:t>
          </a:r>
        </a:p>
        <a:p>
          <a:pPr marL="114300" indent="-114300" algn="just" defTabSz="914400" rtl="0" eaLnBrk="1" latinLnBrk="0" hangingPunct="1">
            <a:buFont typeface="Arial" pitchFamily="34" charset="0"/>
            <a:buChar char="•"/>
          </a:pPr>
          <a:r>
            <a:rPr lang="en-US" sz="1200" b="0" i="0" u="none" kern="1200" dirty="0" smtClean="0">
              <a:solidFill>
                <a:schemeClr val="bg1"/>
              </a:solidFill>
              <a:latin typeface="Calibri" pitchFamily="34" charset="0"/>
              <a:cs typeface="Calibri" pitchFamily="34" charset="0"/>
            </a:rPr>
            <a:t>Greater insight into critical business data and enhanced decision making</a:t>
          </a:r>
        </a:p>
        <a:p>
          <a:pPr marL="114300" indent="-114300" algn="just" defTabSz="914400" rtl="0" eaLnBrk="1" latinLnBrk="0" hangingPunct="1">
            <a:buFont typeface="Arial" pitchFamily="34" charset="0"/>
            <a:buChar char="•"/>
          </a:pPr>
          <a:r>
            <a:rPr lang="en-US" sz="1200" b="0" i="0" u="none" kern="1200" dirty="0" smtClean="0">
              <a:solidFill>
                <a:schemeClr val="bg1"/>
              </a:solidFill>
              <a:latin typeface="Calibri" pitchFamily="34" charset="0"/>
              <a:cs typeface="Calibri" pitchFamily="34" charset="0"/>
            </a:rPr>
            <a:t>Standardized business processes</a:t>
          </a:r>
        </a:p>
      </dgm:t>
    </dgm:pt>
    <dgm:pt modelId="{6C49AAD5-BC4B-4628-854B-E41B369B5009}" type="parTrans" cxnId="{5F818C78-30C4-4B14-A8B7-ECA4C2ABD766}">
      <dgm:prSet/>
      <dgm:spPr/>
      <dgm:t>
        <a:bodyPr/>
        <a:lstStyle/>
        <a:p>
          <a:endParaRPr lang="en-US"/>
        </a:p>
      </dgm:t>
    </dgm:pt>
    <dgm:pt modelId="{395CAB34-5494-44FF-AD59-405BDA481DA3}" type="sibTrans" cxnId="{5F818C78-30C4-4B14-A8B7-ECA4C2ABD766}">
      <dgm:prSet/>
      <dgm:spPr/>
      <dgm:t>
        <a:bodyPr/>
        <a:lstStyle/>
        <a:p>
          <a:endParaRPr lang="en-US"/>
        </a:p>
      </dgm:t>
    </dgm:pt>
    <dgm:pt modelId="{27495B66-0592-44B0-994A-E1AA1D5508E7}">
      <dgm:prSet custT="1"/>
      <dgm:spPr>
        <a:solidFill>
          <a:schemeClr val="accent1">
            <a:lumMod val="75000"/>
          </a:schemeClr>
        </a:solidFill>
      </dgm:spPr>
      <dgm:t>
        <a:bodyPr/>
        <a:lstStyle/>
        <a:p>
          <a:pPr marL="114300" indent="-114300" algn="l" defTabSz="914400" rtl="0" eaLnBrk="1" latinLnBrk="0" hangingPunct="1">
            <a:buFont typeface="Arial" pitchFamily="34" charset="0"/>
            <a:buChar char="•"/>
          </a:pPr>
          <a:endParaRPr lang="en-US" sz="1200" b="0" i="0" kern="1200" dirty="0" smtClean="0">
            <a:solidFill>
              <a:schemeClr val="bg1"/>
            </a:solidFill>
            <a:latin typeface="Calibri" pitchFamily="34" charset="0"/>
            <a:ea typeface="+mn-ea"/>
            <a:cs typeface="Calibri" pitchFamily="34" charset="0"/>
          </a:endParaRPr>
        </a:p>
      </dgm:t>
    </dgm:pt>
    <dgm:pt modelId="{33EE91A9-902A-4B47-9834-EC3530020F6A}" type="parTrans" cxnId="{07FCE45F-D094-4924-9A33-9E9AE3D40275}">
      <dgm:prSet/>
      <dgm:spPr/>
      <dgm:t>
        <a:bodyPr/>
        <a:lstStyle/>
        <a:p>
          <a:endParaRPr lang="en-US"/>
        </a:p>
      </dgm:t>
    </dgm:pt>
    <dgm:pt modelId="{57B2C07A-9D00-4E71-B667-AED9F799E486}" type="sibTrans" cxnId="{07FCE45F-D094-4924-9A33-9E9AE3D40275}">
      <dgm:prSet/>
      <dgm:spPr/>
      <dgm:t>
        <a:bodyPr/>
        <a:lstStyle/>
        <a:p>
          <a:endParaRPr lang="en-US"/>
        </a:p>
      </dgm:t>
    </dgm:pt>
    <dgm:pt modelId="{35F6C776-A86F-43AB-9FC3-99B6627ECC1A}" type="pres">
      <dgm:prSet presAssocID="{56768BFF-D387-47A3-98CE-DDEFFB01D3A8}" presName="Name0" presStyleCnt="0">
        <dgm:presLayoutVars>
          <dgm:dir/>
          <dgm:resizeHandles val="exact"/>
        </dgm:presLayoutVars>
      </dgm:prSet>
      <dgm:spPr/>
      <dgm:t>
        <a:bodyPr/>
        <a:lstStyle/>
        <a:p>
          <a:endParaRPr lang="en-US"/>
        </a:p>
      </dgm:t>
    </dgm:pt>
    <dgm:pt modelId="{3E521453-1185-410E-A4A5-6A59A1434650}" type="pres">
      <dgm:prSet presAssocID="{435C9033-4B93-4645-86AC-894C8E8684BB}" presName="node" presStyleLbl="node1" presStyleIdx="0" presStyleCnt="3">
        <dgm:presLayoutVars>
          <dgm:bulletEnabled val="1"/>
        </dgm:presLayoutVars>
      </dgm:prSet>
      <dgm:spPr/>
      <dgm:t>
        <a:bodyPr/>
        <a:lstStyle/>
        <a:p>
          <a:endParaRPr lang="en-US"/>
        </a:p>
      </dgm:t>
    </dgm:pt>
    <dgm:pt modelId="{B9CE2109-DAD0-4B09-BFF1-429A396F1CD9}" type="pres">
      <dgm:prSet presAssocID="{36CFB304-D0B1-49BE-B388-42AB1523A56D}" presName="sibTrans" presStyleCnt="0"/>
      <dgm:spPr/>
    </dgm:pt>
    <dgm:pt modelId="{6BC53E9E-636B-4EE1-91C6-D5DE57B04950}" type="pres">
      <dgm:prSet presAssocID="{DA89D8B7-2636-4119-9942-08E11DFD9ACC}" presName="node" presStyleLbl="node1" presStyleIdx="1" presStyleCnt="3" custLinFactNeighborX="27163" custLinFactNeighborY="-1042">
        <dgm:presLayoutVars>
          <dgm:bulletEnabled val="1"/>
        </dgm:presLayoutVars>
      </dgm:prSet>
      <dgm:spPr/>
      <dgm:t>
        <a:bodyPr/>
        <a:lstStyle/>
        <a:p>
          <a:endParaRPr lang="en-US"/>
        </a:p>
      </dgm:t>
    </dgm:pt>
    <dgm:pt modelId="{5EF2DA2F-2EA2-4D4F-B45A-ACB0E68CDA5B}" type="pres">
      <dgm:prSet presAssocID="{B163211C-7996-4FE2-92C5-C9A6E17FDE00}" presName="sibTrans" presStyleCnt="0"/>
      <dgm:spPr/>
    </dgm:pt>
    <dgm:pt modelId="{29FFCDB2-44E7-43E9-BEDC-914C5C8FD427}" type="pres">
      <dgm:prSet presAssocID="{5F2815B0-C571-49A6-B342-F24476BEB951}" presName="node" presStyleLbl="node1" presStyleIdx="2" presStyleCnt="3">
        <dgm:presLayoutVars>
          <dgm:bulletEnabled val="1"/>
        </dgm:presLayoutVars>
      </dgm:prSet>
      <dgm:spPr/>
      <dgm:t>
        <a:bodyPr/>
        <a:lstStyle/>
        <a:p>
          <a:endParaRPr lang="en-US"/>
        </a:p>
      </dgm:t>
    </dgm:pt>
  </dgm:ptLst>
  <dgm:cxnLst>
    <dgm:cxn modelId="{5E817765-B197-472C-8E95-1AB9F8A83DF9}" type="presOf" srcId="{435C9033-4B93-4645-86AC-894C8E8684BB}" destId="{3E521453-1185-410E-A4A5-6A59A1434650}" srcOrd="0" destOrd="0" presId="urn:microsoft.com/office/officeart/2005/8/layout/hList6"/>
    <dgm:cxn modelId="{07FCE45F-D094-4924-9A33-9E9AE3D40275}" srcId="{5F2815B0-C571-49A6-B342-F24476BEB951}" destId="{27495B66-0592-44B0-994A-E1AA1D5508E7}" srcOrd="0" destOrd="0" parTransId="{33EE91A9-902A-4B47-9834-EC3530020F6A}" sibTransId="{57B2C07A-9D00-4E71-B667-AED9F799E486}"/>
    <dgm:cxn modelId="{E9BAA806-0C39-442C-9CD6-CE4DCFDE9EFB}" srcId="{56768BFF-D387-47A3-98CE-DDEFFB01D3A8}" destId="{DA89D8B7-2636-4119-9942-08E11DFD9ACC}" srcOrd="1" destOrd="0" parTransId="{7DF6F777-10C4-48A1-BD71-FDCA4C44DC8E}" sibTransId="{B163211C-7996-4FE2-92C5-C9A6E17FDE00}"/>
    <dgm:cxn modelId="{3345D132-AD5A-43F6-B678-8231FF89A95A}" type="presOf" srcId="{5F2815B0-C571-49A6-B342-F24476BEB951}" destId="{29FFCDB2-44E7-43E9-BEDC-914C5C8FD427}" srcOrd="0" destOrd="0" presId="urn:microsoft.com/office/officeart/2005/8/layout/hList6"/>
    <dgm:cxn modelId="{16A9878D-CECD-41D0-AF53-BD2B2714BC89}" type="presOf" srcId="{27495B66-0592-44B0-994A-E1AA1D5508E7}" destId="{29FFCDB2-44E7-43E9-BEDC-914C5C8FD427}" srcOrd="0" destOrd="1" presId="urn:microsoft.com/office/officeart/2005/8/layout/hList6"/>
    <dgm:cxn modelId="{1DEE64C3-444E-49B9-838A-528CA346F1D5}" type="presOf" srcId="{DA89D8B7-2636-4119-9942-08E11DFD9ACC}" destId="{6BC53E9E-636B-4EE1-91C6-D5DE57B04950}" srcOrd="0" destOrd="0" presId="urn:microsoft.com/office/officeart/2005/8/layout/hList6"/>
    <dgm:cxn modelId="{076820FE-7F32-4882-AD56-1FFED8825C13}" type="presOf" srcId="{56768BFF-D387-47A3-98CE-DDEFFB01D3A8}" destId="{35F6C776-A86F-43AB-9FC3-99B6627ECC1A}" srcOrd="0" destOrd="0" presId="urn:microsoft.com/office/officeart/2005/8/layout/hList6"/>
    <dgm:cxn modelId="{5F818C78-30C4-4B14-A8B7-ECA4C2ABD766}" srcId="{56768BFF-D387-47A3-98CE-DDEFFB01D3A8}" destId="{5F2815B0-C571-49A6-B342-F24476BEB951}" srcOrd="2" destOrd="0" parTransId="{6C49AAD5-BC4B-4628-854B-E41B369B5009}" sibTransId="{395CAB34-5494-44FF-AD59-405BDA481DA3}"/>
    <dgm:cxn modelId="{E21D2FB1-1EE3-4A7C-A7A2-7BC6C5CC5BF8}" srcId="{56768BFF-D387-47A3-98CE-DDEFFB01D3A8}" destId="{435C9033-4B93-4645-86AC-894C8E8684BB}" srcOrd="0" destOrd="0" parTransId="{155CEC43-8E38-48AE-BC7A-D0981B58F92B}" sibTransId="{36CFB304-D0B1-49BE-B388-42AB1523A56D}"/>
    <dgm:cxn modelId="{F5E8C5B6-3893-4CBC-B1EA-FF263E126268}" type="presParOf" srcId="{35F6C776-A86F-43AB-9FC3-99B6627ECC1A}" destId="{3E521453-1185-410E-A4A5-6A59A1434650}" srcOrd="0" destOrd="0" presId="urn:microsoft.com/office/officeart/2005/8/layout/hList6"/>
    <dgm:cxn modelId="{85CEEBCE-9C1A-4A1C-A253-9466909FD466}" type="presParOf" srcId="{35F6C776-A86F-43AB-9FC3-99B6627ECC1A}" destId="{B9CE2109-DAD0-4B09-BFF1-429A396F1CD9}" srcOrd="1" destOrd="0" presId="urn:microsoft.com/office/officeart/2005/8/layout/hList6"/>
    <dgm:cxn modelId="{578D3913-1449-429B-970A-A2C96405391B}" type="presParOf" srcId="{35F6C776-A86F-43AB-9FC3-99B6627ECC1A}" destId="{6BC53E9E-636B-4EE1-91C6-D5DE57B04950}" srcOrd="2" destOrd="0" presId="urn:microsoft.com/office/officeart/2005/8/layout/hList6"/>
    <dgm:cxn modelId="{C76C0973-5716-4FA6-B174-B74C6398D60A}" type="presParOf" srcId="{35F6C776-A86F-43AB-9FC3-99B6627ECC1A}" destId="{5EF2DA2F-2EA2-4D4F-B45A-ACB0E68CDA5B}" srcOrd="3" destOrd="0" presId="urn:microsoft.com/office/officeart/2005/8/layout/hList6"/>
    <dgm:cxn modelId="{88AA5765-A7F6-42FF-B2EA-904201D5C2E3}" type="presParOf" srcId="{35F6C776-A86F-43AB-9FC3-99B6627ECC1A}" destId="{29FFCDB2-44E7-43E9-BEDC-914C5C8FD427}"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6768BFF-D387-47A3-98CE-DDEFFB01D3A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435C9033-4B93-4645-86AC-894C8E8684BB}">
      <dgm:prSet phldrT="[Text]" custT="1"/>
      <dgm:spPr>
        <a:solidFill>
          <a:schemeClr val="accent1">
            <a:lumMod val="75000"/>
          </a:schemeClr>
        </a:solidFill>
      </dgm:spPr>
      <dgm:t>
        <a:bodyPr/>
        <a:lstStyle/>
        <a:p>
          <a:pPr algn="ctr" defTabSz="622300">
            <a:spcBef>
              <a:spcPct val="0"/>
            </a:spcBef>
          </a:pPr>
          <a:r>
            <a:rPr lang="en-US" sz="1400" b="1" u="sng" kern="1200" dirty="0" smtClean="0"/>
            <a:t>Challenge</a:t>
          </a:r>
        </a:p>
        <a:p>
          <a:pPr algn="ctr" defTabSz="622300">
            <a:spcBef>
              <a:spcPct val="0"/>
            </a:spcBef>
          </a:pPr>
          <a:endParaRPr lang="en-US" sz="1400" b="1" u="sng" kern="1200" dirty="0" smtClean="0"/>
        </a:p>
        <a:p>
          <a:pPr marL="114300" indent="-114300" algn="l" defTabSz="914400" rtl="0" eaLnBrk="1" latinLnBrk="0" hangingPunct="1">
            <a:spcBef>
              <a:spcPct val="0"/>
            </a:spcBef>
            <a:buFont typeface="Arial" pitchFamily="34" charset="0"/>
            <a:buChar char="•"/>
          </a:pPr>
          <a:r>
            <a:rPr lang="en-US" sz="1200" b="0" i="0" u="none" kern="1200" dirty="0" smtClean="0"/>
            <a:t>Record goods movements quickly, reliably, and accurately</a:t>
          </a:r>
        </a:p>
        <a:p>
          <a:pPr marL="114300" indent="-114300" algn="l" defTabSz="914400" rtl="0" eaLnBrk="1" latinLnBrk="0" hangingPunct="1">
            <a:spcBef>
              <a:spcPct val="0"/>
            </a:spcBef>
            <a:buFont typeface="Arial" pitchFamily="34" charset="0"/>
            <a:buChar char="•"/>
          </a:pPr>
          <a:r>
            <a:rPr lang="en-US" sz="1200" b="0" i="0" u="none" kern="1200" dirty="0" smtClean="0"/>
            <a:t>Record data on-site electronically, without a PC</a:t>
          </a:r>
          <a:endParaRPr lang="en-US" sz="1100" b="0" i="0" u="none" kern="1200" dirty="0" smtClean="0">
            <a:solidFill>
              <a:schemeClr val="bg1"/>
            </a:solidFill>
            <a:latin typeface="+mn-lt"/>
            <a:ea typeface="+mn-ea"/>
            <a:cs typeface="+mn-cs"/>
          </a:endParaRPr>
        </a:p>
      </dgm:t>
    </dgm:pt>
    <dgm:pt modelId="{155CEC43-8E38-48AE-BC7A-D0981B58F92B}" type="parTrans" cxnId="{E21D2FB1-1EE3-4A7C-A7A2-7BC6C5CC5BF8}">
      <dgm:prSet/>
      <dgm:spPr/>
      <dgm:t>
        <a:bodyPr/>
        <a:lstStyle/>
        <a:p>
          <a:endParaRPr lang="en-US"/>
        </a:p>
      </dgm:t>
    </dgm:pt>
    <dgm:pt modelId="{36CFB304-D0B1-49BE-B388-42AB1523A56D}" type="sibTrans" cxnId="{E21D2FB1-1EE3-4A7C-A7A2-7BC6C5CC5BF8}">
      <dgm:prSet/>
      <dgm:spPr/>
      <dgm:t>
        <a:bodyPr/>
        <a:lstStyle/>
        <a:p>
          <a:endParaRPr lang="en-US"/>
        </a:p>
      </dgm:t>
    </dgm:pt>
    <dgm:pt modelId="{DA89D8B7-2636-4119-9942-08E11DFD9ACC}">
      <dgm:prSet phldrT="[Text]" custT="1"/>
      <dgm:spPr>
        <a:solidFill>
          <a:schemeClr val="bg2">
            <a:lumMod val="90000"/>
          </a:schemeClr>
        </a:solidFill>
      </dgm:spPr>
      <dgm:t>
        <a:bodyPr anchor="ctr"/>
        <a:lstStyle/>
        <a:p>
          <a:pPr algn="ctr" defTabSz="622300"/>
          <a:r>
            <a:rPr lang="en-US" sz="1400" b="1" u="sng" kern="1200" dirty="0" smtClean="0">
              <a:solidFill>
                <a:srgbClr val="262626"/>
              </a:solidFill>
            </a:rPr>
            <a:t>Solution</a:t>
          </a:r>
        </a:p>
        <a:p>
          <a:pPr algn="ctr" defTabSz="622300"/>
          <a:endParaRPr lang="en-US" sz="1100" b="1" u="sng" kern="1200" dirty="0" smtClean="0">
            <a:solidFill>
              <a:srgbClr val="262626"/>
            </a:solidFill>
          </a:endParaRPr>
        </a:p>
        <a:p>
          <a:pPr marL="114300" indent="-114300" algn="l" defTabSz="914400" rtl="0" eaLnBrk="1" latinLnBrk="0" hangingPunct="1">
            <a:buFont typeface="Arial" pitchFamily="34" charset="0"/>
            <a:buChar char="•"/>
          </a:pPr>
          <a:r>
            <a:rPr lang="en-US" sz="1200" b="0" i="0" kern="1200" dirty="0" smtClean="0">
              <a:solidFill>
                <a:schemeClr val="tx1"/>
              </a:solidFill>
            </a:rPr>
            <a:t>SAP software for financials, controlling, human capital management, production planning, materials management, sales and distribution, quality management, and plant maintenance, which is available today in the my SAP ERP solution.</a:t>
          </a:r>
        </a:p>
        <a:p>
          <a:pPr marL="114300" indent="-114300" algn="l" defTabSz="914400" rtl="0" eaLnBrk="1" latinLnBrk="0" hangingPunct="1">
            <a:buFont typeface="Arial" pitchFamily="34" charset="0"/>
            <a:buChar char="•"/>
          </a:pPr>
          <a:r>
            <a:rPr lang="en-US" sz="1200" b="0" i="0" kern="1200" dirty="0" smtClean="0">
              <a:solidFill>
                <a:schemeClr val="tx1"/>
              </a:solidFill>
            </a:rPr>
            <a:t>SAP for Automotive set of solutions</a:t>
          </a:r>
        </a:p>
      </dgm:t>
    </dgm:pt>
    <dgm:pt modelId="{7DF6F777-10C4-48A1-BD71-FDCA4C44DC8E}" type="parTrans" cxnId="{E9BAA806-0C39-442C-9CD6-CE4DCFDE9EFB}">
      <dgm:prSet/>
      <dgm:spPr/>
      <dgm:t>
        <a:bodyPr/>
        <a:lstStyle/>
        <a:p>
          <a:endParaRPr lang="en-US"/>
        </a:p>
      </dgm:t>
    </dgm:pt>
    <dgm:pt modelId="{B163211C-7996-4FE2-92C5-C9A6E17FDE00}" type="sibTrans" cxnId="{E9BAA806-0C39-442C-9CD6-CE4DCFDE9EFB}">
      <dgm:prSet/>
      <dgm:spPr/>
      <dgm:t>
        <a:bodyPr/>
        <a:lstStyle/>
        <a:p>
          <a:endParaRPr lang="en-US"/>
        </a:p>
      </dgm:t>
    </dgm:pt>
    <dgm:pt modelId="{5F2815B0-C571-49A6-B342-F24476BEB951}">
      <dgm:prSet phldrT="[Text]" custT="1"/>
      <dgm:spPr>
        <a:solidFill>
          <a:schemeClr val="accent1">
            <a:lumMod val="75000"/>
          </a:schemeClr>
        </a:solidFill>
      </dgm:spPr>
      <dgm:t>
        <a:bodyPr/>
        <a:lstStyle/>
        <a:p>
          <a:pPr algn="ctr" defTabSz="533400"/>
          <a:endParaRPr lang="en-US" sz="1200" b="1" u="sng" kern="1200" dirty="0" smtClean="0"/>
        </a:p>
        <a:p>
          <a:pPr algn="ctr" defTabSz="533400"/>
          <a:r>
            <a:rPr lang="en-US" sz="1400" b="1" u="sng" kern="1200" dirty="0" smtClean="0"/>
            <a:t>Benefits</a:t>
          </a:r>
        </a:p>
        <a:p>
          <a:pPr algn="l" defTabSz="533400"/>
          <a:endParaRPr lang="en-US" sz="1200" b="1" u="sng" kern="1200" dirty="0" smtClean="0"/>
        </a:p>
      </dgm:t>
    </dgm:pt>
    <dgm:pt modelId="{6C49AAD5-BC4B-4628-854B-E41B369B5009}" type="parTrans" cxnId="{5F818C78-30C4-4B14-A8B7-ECA4C2ABD766}">
      <dgm:prSet/>
      <dgm:spPr/>
      <dgm:t>
        <a:bodyPr/>
        <a:lstStyle/>
        <a:p>
          <a:endParaRPr lang="en-US"/>
        </a:p>
      </dgm:t>
    </dgm:pt>
    <dgm:pt modelId="{395CAB34-5494-44FF-AD59-405BDA481DA3}" type="sibTrans" cxnId="{5F818C78-30C4-4B14-A8B7-ECA4C2ABD766}">
      <dgm:prSet/>
      <dgm:spPr/>
      <dgm:t>
        <a:bodyPr/>
        <a:lstStyle/>
        <a:p>
          <a:endParaRPr lang="en-US"/>
        </a:p>
      </dgm:t>
    </dgm:pt>
    <dgm:pt modelId="{99DBC7B9-AFF5-48C2-92B6-DAA43E3C3A62}">
      <dgm:prSet phldrT="[Text]" custT="1"/>
      <dgm:spPr>
        <a:solidFill>
          <a:schemeClr val="accent1">
            <a:lumMod val="75000"/>
          </a:schemeClr>
        </a:solidFill>
      </dgm:spPr>
      <dgm:t>
        <a:bodyPr/>
        <a:lstStyle/>
        <a:p>
          <a:pPr marL="114300" indent="-114300" algn="l" defTabSz="914400" rtl="0" eaLnBrk="1" latinLnBrk="0" hangingPunct="1">
            <a:buFont typeface="Arial" pitchFamily="34" charset="0"/>
            <a:buChar char="•"/>
          </a:pPr>
          <a:r>
            <a:rPr lang="en-US" sz="1200" b="0" i="0" kern="1200" dirty="0" smtClean="0"/>
            <a:t>Physical processes executed faster, with greater precision</a:t>
          </a:r>
          <a:endParaRPr lang="en-US" sz="1200" b="0" i="0" kern="1200" dirty="0" smtClean="0">
            <a:solidFill>
              <a:schemeClr val="bg1"/>
            </a:solidFill>
            <a:latin typeface="+mn-lt"/>
            <a:ea typeface="+mn-ea"/>
            <a:cs typeface="+mn-cs"/>
          </a:endParaRPr>
        </a:p>
      </dgm:t>
    </dgm:pt>
    <dgm:pt modelId="{A81D73BC-AB07-4129-8906-F7060BD7789B}" type="parTrans" cxnId="{023D1041-E6C7-409E-9DD3-0E09B9FB4C09}">
      <dgm:prSet/>
      <dgm:spPr/>
      <dgm:t>
        <a:bodyPr/>
        <a:lstStyle/>
        <a:p>
          <a:endParaRPr lang="en-US"/>
        </a:p>
      </dgm:t>
    </dgm:pt>
    <dgm:pt modelId="{A729219B-2BFD-4263-AC85-447456166144}" type="sibTrans" cxnId="{023D1041-E6C7-409E-9DD3-0E09B9FB4C09}">
      <dgm:prSet/>
      <dgm:spPr/>
      <dgm:t>
        <a:bodyPr/>
        <a:lstStyle/>
        <a:p>
          <a:endParaRPr lang="en-US"/>
        </a:p>
      </dgm:t>
    </dgm:pt>
    <dgm:pt modelId="{6A4403CB-0C74-4B37-B2F7-E00F738FA0C6}">
      <dgm:prSet phldrT="[Text]" custT="1"/>
      <dgm:spPr>
        <a:solidFill>
          <a:schemeClr val="accent1">
            <a:lumMod val="75000"/>
          </a:schemeClr>
        </a:solidFill>
      </dgm:spPr>
      <dgm:t>
        <a:bodyPr/>
        <a:lstStyle/>
        <a:p>
          <a:pPr marL="114300" indent="-114300" algn="l" defTabSz="914400" rtl="0" eaLnBrk="1" latinLnBrk="0" hangingPunct="1">
            <a:buFont typeface="Arial" pitchFamily="34" charset="0"/>
            <a:buChar char="•"/>
          </a:pPr>
          <a:r>
            <a:rPr lang="en-US" sz="1200" b="0" i="0" kern="1200" dirty="0" smtClean="0">
              <a:solidFill>
                <a:schemeClr val="bg1"/>
              </a:solidFill>
              <a:latin typeface="+mn-lt"/>
              <a:ea typeface="+mn-ea"/>
              <a:cs typeface="+mn-cs"/>
            </a:rPr>
            <a:t>Warehouse quality standards higher (manual errors eliminated) </a:t>
          </a:r>
        </a:p>
      </dgm:t>
    </dgm:pt>
    <dgm:pt modelId="{8904C759-E116-420D-9E92-5CBA73315418}" type="parTrans" cxnId="{181CABFF-9688-45E3-A42B-82D69C4BED6A}">
      <dgm:prSet/>
      <dgm:spPr/>
      <dgm:t>
        <a:bodyPr/>
        <a:lstStyle/>
        <a:p>
          <a:endParaRPr lang="en-US"/>
        </a:p>
      </dgm:t>
    </dgm:pt>
    <dgm:pt modelId="{47F7F257-E655-480C-874B-EE5892A7C5E0}" type="sibTrans" cxnId="{181CABFF-9688-45E3-A42B-82D69C4BED6A}">
      <dgm:prSet/>
      <dgm:spPr/>
      <dgm:t>
        <a:bodyPr/>
        <a:lstStyle/>
        <a:p>
          <a:endParaRPr lang="en-US"/>
        </a:p>
      </dgm:t>
    </dgm:pt>
    <dgm:pt modelId="{A88B735C-45F7-450D-BA60-4589B5529C17}">
      <dgm:prSet phldrT="[Text]" custT="1"/>
      <dgm:spPr>
        <a:solidFill>
          <a:schemeClr val="accent1">
            <a:lumMod val="75000"/>
          </a:schemeClr>
        </a:solidFill>
      </dgm:spPr>
      <dgm:t>
        <a:bodyPr/>
        <a:lstStyle/>
        <a:p>
          <a:pPr marL="114300" indent="-114300" algn="l" defTabSz="914400" rtl="0" eaLnBrk="1" latinLnBrk="0" hangingPunct="1">
            <a:buFont typeface="Arial" pitchFamily="34" charset="0"/>
            <a:buChar char="•"/>
          </a:pPr>
          <a:r>
            <a:rPr lang="en-US" sz="1200" b="0" i="0" kern="1200" dirty="0" smtClean="0">
              <a:solidFill>
                <a:schemeClr val="bg1"/>
              </a:solidFill>
              <a:latin typeface="+mn-lt"/>
              <a:ea typeface="+mn-ea"/>
              <a:cs typeface="+mn-cs"/>
            </a:rPr>
            <a:t>Easy and intuitive operation</a:t>
          </a:r>
        </a:p>
      </dgm:t>
    </dgm:pt>
    <dgm:pt modelId="{CFDF6C2F-7A70-456A-A203-BB987BC76B1A}" type="parTrans" cxnId="{9050D2BF-231F-4FC8-853E-5D4A609865FF}">
      <dgm:prSet/>
      <dgm:spPr/>
      <dgm:t>
        <a:bodyPr/>
        <a:lstStyle/>
        <a:p>
          <a:endParaRPr lang="en-US"/>
        </a:p>
      </dgm:t>
    </dgm:pt>
    <dgm:pt modelId="{1667F230-811D-4BE7-AEBB-CC6698B5ABA0}" type="sibTrans" cxnId="{9050D2BF-231F-4FC8-853E-5D4A609865FF}">
      <dgm:prSet/>
      <dgm:spPr/>
      <dgm:t>
        <a:bodyPr/>
        <a:lstStyle/>
        <a:p>
          <a:endParaRPr lang="en-US"/>
        </a:p>
      </dgm:t>
    </dgm:pt>
    <dgm:pt modelId="{2D628062-0E54-45B3-9A1D-B140BFC37477}">
      <dgm:prSet phldrT="[Text]" custT="1"/>
      <dgm:spPr>
        <a:solidFill>
          <a:schemeClr val="accent1">
            <a:lumMod val="75000"/>
          </a:schemeClr>
        </a:solidFill>
      </dgm:spPr>
      <dgm:t>
        <a:bodyPr/>
        <a:lstStyle/>
        <a:p>
          <a:pPr marL="114300" indent="-114300" algn="l" defTabSz="914400" rtl="0" eaLnBrk="1" latinLnBrk="0" hangingPunct="1">
            <a:buFont typeface="Arial" pitchFamily="34" charset="0"/>
            <a:buChar char="•"/>
          </a:pPr>
          <a:r>
            <a:rPr lang="en-US" sz="1200" b="0" i="0" kern="1200" dirty="0" smtClean="0">
              <a:solidFill>
                <a:schemeClr val="bg1"/>
              </a:solidFill>
              <a:latin typeface="+mn-lt"/>
              <a:ea typeface="+mn-ea"/>
              <a:cs typeface="+mn-cs"/>
            </a:rPr>
            <a:t>New possibilities in business areas such as change management, production control, and warehouse management</a:t>
          </a:r>
        </a:p>
      </dgm:t>
    </dgm:pt>
    <dgm:pt modelId="{63EE65ED-7ADA-455F-AF0C-A4E602341312}" type="parTrans" cxnId="{169DB93B-FE6D-48EE-838F-5FAA789AE32B}">
      <dgm:prSet/>
      <dgm:spPr/>
      <dgm:t>
        <a:bodyPr/>
        <a:lstStyle/>
        <a:p>
          <a:endParaRPr lang="en-US"/>
        </a:p>
      </dgm:t>
    </dgm:pt>
    <dgm:pt modelId="{E9B83012-FAB6-44B6-87AE-E56968DD998D}" type="sibTrans" cxnId="{169DB93B-FE6D-48EE-838F-5FAA789AE32B}">
      <dgm:prSet/>
      <dgm:spPr/>
      <dgm:t>
        <a:bodyPr/>
        <a:lstStyle/>
        <a:p>
          <a:endParaRPr lang="en-US"/>
        </a:p>
      </dgm:t>
    </dgm:pt>
    <dgm:pt modelId="{35F6C776-A86F-43AB-9FC3-99B6627ECC1A}" type="pres">
      <dgm:prSet presAssocID="{56768BFF-D387-47A3-98CE-DDEFFB01D3A8}" presName="Name0" presStyleCnt="0">
        <dgm:presLayoutVars>
          <dgm:dir/>
          <dgm:resizeHandles val="exact"/>
        </dgm:presLayoutVars>
      </dgm:prSet>
      <dgm:spPr/>
      <dgm:t>
        <a:bodyPr/>
        <a:lstStyle/>
        <a:p>
          <a:endParaRPr lang="en-US"/>
        </a:p>
      </dgm:t>
    </dgm:pt>
    <dgm:pt modelId="{3E521453-1185-410E-A4A5-6A59A1434650}" type="pres">
      <dgm:prSet presAssocID="{435C9033-4B93-4645-86AC-894C8E8684BB}" presName="node" presStyleLbl="node1" presStyleIdx="0" presStyleCnt="3">
        <dgm:presLayoutVars>
          <dgm:bulletEnabled val="1"/>
        </dgm:presLayoutVars>
      </dgm:prSet>
      <dgm:spPr/>
      <dgm:t>
        <a:bodyPr/>
        <a:lstStyle/>
        <a:p>
          <a:endParaRPr lang="en-US"/>
        </a:p>
      </dgm:t>
    </dgm:pt>
    <dgm:pt modelId="{B9CE2109-DAD0-4B09-BFF1-429A396F1CD9}" type="pres">
      <dgm:prSet presAssocID="{36CFB304-D0B1-49BE-B388-42AB1523A56D}" presName="sibTrans" presStyleCnt="0"/>
      <dgm:spPr/>
    </dgm:pt>
    <dgm:pt modelId="{6BC53E9E-636B-4EE1-91C6-D5DE57B04950}" type="pres">
      <dgm:prSet presAssocID="{DA89D8B7-2636-4119-9942-08E11DFD9ACC}" presName="node" presStyleLbl="node1" presStyleIdx="1" presStyleCnt="3">
        <dgm:presLayoutVars>
          <dgm:bulletEnabled val="1"/>
        </dgm:presLayoutVars>
      </dgm:prSet>
      <dgm:spPr/>
      <dgm:t>
        <a:bodyPr/>
        <a:lstStyle/>
        <a:p>
          <a:endParaRPr lang="en-US"/>
        </a:p>
      </dgm:t>
    </dgm:pt>
    <dgm:pt modelId="{5EF2DA2F-2EA2-4D4F-B45A-ACB0E68CDA5B}" type="pres">
      <dgm:prSet presAssocID="{B163211C-7996-4FE2-92C5-C9A6E17FDE00}" presName="sibTrans" presStyleCnt="0"/>
      <dgm:spPr/>
    </dgm:pt>
    <dgm:pt modelId="{29FFCDB2-44E7-43E9-BEDC-914C5C8FD427}" type="pres">
      <dgm:prSet presAssocID="{5F2815B0-C571-49A6-B342-F24476BEB951}" presName="node" presStyleLbl="node1" presStyleIdx="2" presStyleCnt="3">
        <dgm:presLayoutVars>
          <dgm:bulletEnabled val="1"/>
        </dgm:presLayoutVars>
      </dgm:prSet>
      <dgm:spPr/>
      <dgm:t>
        <a:bodyPr/>
        <a:lstStyle/>
        <a:p>
          <a:endParaRPr lang="en-US"/>
        </a:p>
      </dgm:t>
    </dgm:pt>
  </dgm:ptLst>
  <dgm:cxnLst>
    <dgm:cxn modelId="{023D1041-E6C7-409E-9DD3-0E09B9FB4C09}" srcId="{5F2815B0-C571-49A6-B342-F24476BEB951}" destId="{99DBC7B9-AFF5-48C2-92B6-DAA43E3C3A62}" srcOrd="0" destOrd="0" parTransId="{A81D73BC-AB07-4129-8906-F7060BD7789B}" sibTransId="{A729219B-2BFD-4263-AC85-447456166144}"/>
    <dgm:cxn modelId="{181CABFF-9688-45E3-A42B-82D69C4BED6A}" srcId="{5F2815B0-C571-49A6-B342-F24476BEB951}" destId="{6A4403CB-0C74-4B37-B2F7-E00F738FA0C6}" srcOrd="1" destOrd="0" parTransId="{8904C759-E116-420D-9E92-5CBA73315418}" sibTransId="{47F7F257-E655-480C-874B-EE5892A7C5E0}"/>
    <dgm:cxn modelId="{BE7788D0-94E9-47AA-BEDC-01EF3C1F8FD7}" type="presOf" srcId="{DA89D8B7-2636-4119-9942-08E11DFD9ACC}" destId="{6BC53E9E-636B-4EE1-91C6-D5DE57B04950}" srcOrd="0" destOrd="0" presId="urn:microsoft.com/office/officeart/2005/8/layout/hList6"/>
    <dgm:cxn modelId="{424BAAC0-10FF-4753-B661-F7CC81F3BFD0}" type="presOf" srcId="{5F2815B0-C571-49A6-B342-F24476BEB951}" destId="{29FFCDB2-44E7-43E9-BEDC-914C5C8FD427}" srcOrd="0" destOrd="0" presId="urn:microsoft.com/office/officeart/2005/8/layout/hList6"/>
    <dgm:cxn modelId="{E9BAA806-0C39-442C-9CD6-CE4DCFDE9EFB}" srcId="{56768BFF-D387-47A3-98CE-DDEFFB01D3A8}" destId="{DA89D8B7-2636-4119-9942-08E11DFD9ACC}" srcOrd="1" destOrd="0" parTransId="{7DF6F777-10C4-48A1-BD71-FDCA4C44DC8E}" sibTransId="{B163211C-7996-4FE2-92C5-C9A6E17FDE00}"/>
    <dgm:cxn modelId="{169DB93B-FE6D-48EE-838F-5FAA789AE32B}" srcId="{5F2815B0-C571-49A6-B342-F24476BEB951}" destId="{2D628062-0E54-45B3-9A1D-B140BFC37477}" srcOrd="3" destOrd="0" parTransId="{63EE65ED-7ADA-455F-AF0C-A4E602341312}" sibTransId="{E9B83012-FAB6-44B6-87AE-E56968DD998D}"/>
    <dgm:cxn modelId="{3C926167-A443-457F-AA66-C2D26D9EEAC4}" type="presOf" srcId="{2D628062-0E54-45B3-9A1D-B140BFC37477}" destId="{29FFCDB2-44E7-43E9-BEDC-914C5C8FD427}" srcOrd="0" destOrd="4" presId="urn:microsoft.com/office/officeart/2005/8/layout/hList6"/>
    <dgm:cxn modelId="{9050D2BF-231F-4FC8-853E-5D4A609865FF}" srcId="{5F2815B0-C571-49A6-B342-F24476BEB951}" destId="{A88B735C-45F7-450D-BA60-4589B5529C17}" srcOrd="2" destOrd="0" parTransId="{CFDF6C2F-7A70-456A-A203-BB987BC76B1A}" sibTransId="{1667F230-811D-4BE7-AEBB-CC6698B5ABA0}"/>
    <dgm:cxn modelId="{C79DDDB8-5038-4BF6-88E6-6CEA8D3A7646}" type="presOf" srcId="{56768BFF-D387-47A3-98CE-DDEFFB01D3A8}" destId="{35F6C776-A86F-43AB-9FC3-99B6627ECC1A}" srcOrd="0" destOrd="0" presId="urn:microsoft.com/office/officeart/2005/8/layout/hList6"/>
    <dgm:cxn modelId="{E21D2FB1-1EE3-4A7C-A7A2-7BC6C5CC5BF8}" srcId="{56768BFF-D387-47A3-98CE-DDEFFB01D3A8}" destId="{435C9033-4B93-4645-86AC-894C8E8684BB}" srcOrd="0" destOrd="0" parTransId="{155CEC43-8E38-48AE-BC7A-D0981B58F92B}" sibTransId="{36CFB304-D0B1-49BE-B388-42AB1523A56D}"/>
    <dgm:cxn modelId="{5F818C78-30C4-4B14-A8B7-ECA4C2ABD766}" srcId="{56768BFF-D387-47A3-98CE-DDEFFB01D3A8}" destId="{5F2815B0-C571-49A6-B342-F24476BEB951}" srcOrd="2" destOrd="0" parTransId="{6C49AAD5-BC4B-4628-854B-E41B369B5009}" sibTransId="{395CAB34-5494-44FF-AD59-405BDA481DA3}"/>
    <dgm:cxn modelId="{539CD5C0-194D-4CA4-87C1-0CBABC6BE9F3}" type="presOf" srcId="{6A4403CB-0C74-4B37-B2F7-E00F738FA0C6}" destId="{29FFCDB2-44E7-43E9-BEDC-914C5C8FD427}" srcOrd="0" destOrd="2" presId="urn:microsoft.com/office/officeart/2005/8/layout/hList6"/>
    <dgm:cxn modelId="{24998515-F6DE-4D73-A8C6-753B3D181528}" type="presOf" srcId="{A88B735C-45F7-450D-BA60-4589B5529C17}" destId="{29FFCDB2-44E7-43E9-BEDC-914C5C8FD427}" srcOrd="0" destOrd="3" presId="urn:microsoft.com/office/officeart/2005/8/layout/hList6"/>
    <dgm:cxn modelId="{34382732-882A-4BF2-B524-14597DA5A0DC}" type="presOf" srcId="{435C9033-4B93-4645-86AC-894C8E8684BB}" destId="{3E521453-1185-410E-A4A5-6A59A1434650}" srcOrd="0" destOrd="0" presId="urn:microsoft.com/office/officeart/2005/8/layout/hList6"/>
    <dgm:cxn modelId="{66422771-5875-4D59-B90C-F0C4883C15A7}" type="presOf" srcId="{99DBC7B9-AFF5-48C2-92B6-DAA43E3C3A62}" destId="{29FFCDB2-44E7-43E9-BEDC-914C5C8FD427}" srcOrd="0" destOrd="1" presId="urn:microsoft.com/office/officeart/2005/8/layout/hList6"/>
    <dgm:cxn modelId="{D78A2E43-7351-443A-BF2F-EFA81C97FB3B}" type="presParOf" srcId="{35F6C776-A86F-43AB-9FC3-99B6627ECC1A}" destId="{3E521453-1185-410E-A4A5-6A59A1434650}" srcOrd="0" destOrd="0" presId="urn:microsoft.com/office/officeart/2005/8/layout/hList6"/>
    <dgm:cxn modelId="{A56B94D5-B082-4452-B0D6-DEC7217601E9}" type="presParOf" srcId="{35F6C776-A86F-43AB-9FC3-99B6627ECC1A}" destId="{B9CE2109-DAD0-4B09-BFF1-429A396F1CD9}" srcOrd="1" destOrd="0" presId="urn:microsoft.com/office/officeart/2005/8/layout/hList6"/>
    <dgm:cxn modelId="{F2A1A595-0249-4348-8281-02C444294F98}" type="presParOf" srcId="{35F6C776-A86F-43AB-9FC3-99B6627ECC1A}" destId="{6BC53E9E-636B-4EE1-91C6-D5DE57B04950}" srcOrd="2" destOrd="0" presId="urn:microsoft.com/office/officeart/2005/8/layout/hList6"/>
    <dgm:cxn modelId="{90524FC0-C599-4426-9B50-ACCAF547A28F}" type="presParOf" srcId="{35F6C776-A86F-43AB-9FC3-99B6627ECC1A}" destId="{5EF2DA2F-2EA2-4D4F-B45A-ACB0E68CDA5B}" srcOrd="3" destOrd="0" presId="urn:microsoft.com/office/officeart/2005/8/layout/hList6"/>
    <dgm:cxn modelId="{A5D701B9-95FC-4633-8A3B-A56D37EB28BA}" type="presParOf" srcId="{35F6C776-A86F-43AB-9FC3-99B6627ECC1A}" destId="{29FFCDB2-44E7-43E9-BEDC-914C5C8FD427}"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6768BFF-D387-47A3-98CE-DDEFFB01D3A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435C9033-4B93-4645-86AC-894C8E8684BB}">
      <dgm:prSet phldrT="[Text]" custT="1"/>
      <dgm:spPr>
        <a:solidFill>
          <a:schemeClr val="accent1">
            <a:lumMod val="75000"/>
          </a:schemeClr>
        </a:solidFill>
      </dgm:spPr>
      <dgm:t>
        <a:bodyPr/>
        <a:lstStyle/>
        <a:p>
          <a:pPr algn="ctr" defTabSz="622300">
            <a:spcBef>
              <a:spcPct val="0"/>
            </a:spcBef>
          </a:pPr>
          <a:r>
            <a:rPr lang="en-US" sz="1400" b="1" u="sng" kern="1200" dirty="0" smtClean="0"/>
            <a:t>Challenge</a:t>
          </a:r>
        </a:p>
        <a:p>
          <a:pPr algn="ctr" defTabSz="622300">
            <a:spcBef>
              <a:spcPct val="0"/>
            </a:spcBef>
          </a:pPr>
          <a:endParaRPr lang="en-US" sz="1200" b="1" u="sng" kern="1200" dirty="0" smtClean="0"/>
        </a:p>
        <a:p>
          <a:pPr marL="114300" indent="-114300" algn="l" defTabSz="914400" rtl="0" eaLnBrk="1" latinLnBrk="0" hangingPunct="1">
            <a:spcBef>
              <a:spcPct val="0"/>
            </a:spcBef>
            <a:buFont typeface="Arial" pitchFamily="34" charset="0"/>
            <a:buChar char="•"/>
          </a:pPr>
          <a:r>
            <a:rPr lang="en-US" sz="1200" b="0" i="0" u="none" kern="1200" dirty="0" smtClean="0">
              <a:solidFill>
                <a:schemeClr val="bg1"/>
              </a:solidFill>
              <a:latin typeface="+mn-lt"/>
              <a:ea typeface="+mn-ea"/>
              <a:cs typeface="+mn-cs"/>
            </a:rPr>
            <a:t>Remove Basis Team as a bottleneck by setting up an automated workflow approval hierarchy to permit developers and/or development managers to approve transport requests, thus facilitating imports without human intervention</a:t>
          </a:r>
        </a:p>
        <a:p>
          <a:pPr marL="114300" indent="-114300" algn="l" defTabSz="914400" rtl="0" eaLnBrk="1" latinLnBrk="0" hangingPunct="1">
            <a:spcBef>
              <a:spcPct val="0"/>
            </a:spcBef>
            <a:buFont typeface="Arial" pitchFamily="34" charset="0"/>
            <a:buChar char="•"/>
          </a:pPr>
          <a:r>
            <a:rPr lang="en-US" sz="1200" b="0" i="0" u="none" kern="1200" dirty="0" smtClean="0">
              <a:solidFill>
                <a:schemeClr val="bg1"/>
              </a:solidFill>
              <a:latin typeface="+mn-lt"/>
              <a:ea typeface="+mn-ea"/>
              <a:cs typeface="+mn-cs"/>
            </a:rPr>
            <a:t>Free the Basis Team from managing transports 24x7</a:t>
          </a:r>
        </a:p>
        <a:p>
          <a:pPr marL="114300" indent="-114300" algn="l" defTabSz="914400" rtl="0" eaLnBrk="1" latinLnBrk="0" hangingPunct="1">
            <a:spcBef>
              <a:spcPct val="0"/>
            </a:spcBef>
            <a:buFont typeface="Arial" pitchFamily="34" charset="0"/>
            <a:buChar char="•"/>
          </a:pPr>
          <a:r>
            <a:rPr lang="en-US" sz="1200" b="0" i="0" u="none" kern="1200" dirty="0" smtClean="0">
              <a:solidFill>
                <a:schemeClr val="bg1"/>
              </a:solidFill>
              <a:latin typeface="+mn-lt"/>
              <a:ea typeface="+mn-ea"/>
              <a:cs typeface="+mn-cs"/>
            </a:rPr>
            <a:t>Create an automated tracking process for transports throughout the landscape</a:t>
          </a:r>
        </a:p>
        <a:p>
          <a:pPr marL="114300" indent="-114300" algn="l" defTabSz="914400" rtl="0" eaLnBrk="1" latinLnBrk="0" hangingPunct="1">
            <a:spcBef>
              <a:spcPct val="0"/>
            </a:spcBef>
            <a:buFont typeface="Arial" pitchFamily="34" charset="0"/>
            <a:buChar char="•"/>
          </a:pPr>
          <a:r>
            <a:rPr lang="en-US" sz="1200" b="0" i="0" u="none" kern="1200" dirty="0" smtClean="0">
              <a:solidFill>
                <a:schemeClr val="bg1"/>
              </a:solidFill>
              <a:latin typeface="+mn-lt"/>
              <a:ea typeface="+mn-ea"/>
              <a:cs typeface="+mn-cs"/>
            </a:rPr>
            <a:t>Reduce system downtime by providing the ability to undo or rollback a transport.</a:t>
          </a:r>
          <a:endParaRPr lang="en-IN" sz="1200" b="0" i="0" u="none" kern="1200" dirty="0" smtClean="0">
            <a:solidFill>
              <a:schemeClr val="bg1"/>
            </a:solidFill>
            <a:latin typeface="+mn-lt"/>
            <a:ea typeface="+mn-ea"/>
            <a:cs typeface="+mn-cs"/>
          </a:endParaRPr>
        </a:p>
        <a:p>
          <a:pPr marL="114300" indent="-114300" algn="l" defTabSz="914400" rtl="0" eaLnBrk="1" latinLnBrk="0" hangingPunct="1">
            <a:spcBef>
              <a:spcPct val="0"/>
            </a:spcBef>
            <a:buFont typeface="Arial" pitchFamily="34" charset="0"/>
            <a:buChar char="•"/>
          </a:pPr>
          <a:endParaRPr lang="en-US" sz="1000" kern="1200" dirty="0" smtClean="0">
            <a:solidFill>
              <a:schemeClr val="bg1"/>
            </a:solidFill>
            <a:latin typeface="+mn-lt"/>
            <a:ea typeface="+mn-ea"/>
            <a:cs typeface="+mn-cs"/>
          </a:endParaRPr>
        </a:p>
      </dgm:t>
    </dgm:pt>
    <dgm:pt modelId="{155CEC43-8E38-48AE-BC7A-D0981B58F92B}" type="parTrans" cxnId="{E21D2FB1-1EE3-4A7C-A7A2-7BC6C5CC5BF8}">
      <dgm:prSet/>
      <dgm:spPr/>
      <dgm:t>
        <a:bodyPr/>
        <a:lstStyle/>
        <a:p>
          <a:endParaRPr lang="en-US"/>
        </a:p>
      </dgm:t>
    </dgm:pt>
    <dgm:pt modelId="{36CFB304-D0B1-49BE-B388-42AB1523A56D}" type="sibTrans" cxnId="{E21D2FB1-1EE3-4A7C-A7A2-7BC6C5CC5BF8}">
      <dgm:prSet/>
      <dgm:spPr/>
      <dgm:t>
        <a:bodyPr/>
        <a:lstStyle/>
        <a:p>
          <a:endParaRPr lang="en-US"/>
        </a:p>
      </dgm:t>
    </dgm:pt>
    <dgm:pt modelId="{DA89D8B7-2636-4119-9942-08E11DFD9ACC}">
      <dgm:prSet phldrT="[Text]" custT="1"/>
      <dgm:spPr>
        <a:solidFill>
          <a:schemeClr val="bg2">
            <a:lumMod val="90000"/>
          </a:schemeClr>
        </a:solidFill>
      </dgm:spPr>
      <dgm:t>
        <a:bodyPr anchor="ctr"/>
        <a:lstStyle/>
        <a:p>
          <a:pPr algn="ctr" defTabSz="622300">
            <a:spcBef>
              <a:spcPct val="0"/>
            </a:spcBef>
          </a:pPr>
          <a:r>
            <a:rPr lang="en-US" sz="1400" b="1" u="sng" kern="1200" dirty="0" smtClean="0">
              <a:solidFill>
                <a:srgbClr val="262626"/>
              </a:solidFill>
            </a:rPr>
            <a:t>Solution</a:t>
          </a:r>
        </a:p>
        <a:p>
          <a:pPr algn="ctr" defTabSz="622300">
            <a:spcBef>
              <a:spcPct val="0"/>
            </a:spcBef>
          </a:pPr>
          <a:endParaRPr lang="en-US" sz="1200" b="1" u="sng" kern="1200" dirty="0" smtClean="0">
            <a:solidFill>
              <a:srgbClr val="262626"/>
            </a:solidFill>
          </a:endParaRPr>
        </a:p>
        <a:p>
          <a:pPr marL="114300" indent="-114300" algn="l" defTabSz="914400" rtl="0" eaLnBrk="1" latinLnBrk="0" hangingPunct="1">
            <a:spcBef>
              <a:spcPct val="0"/>
            </a:spcBef>
            <a:buFont typeface="Arial" pitchFamily="34" charset="0"/>
            <a:buChar char="•"/>
          </a:pPr>
          <a:r>
            <a:rPr lang="en-US" sz="1200" b="0" i="0" u="none" kern="1200" dirty="0" smtClean="0">
              <a:solidFill>
                <a:schemeClr val="tx1"/>
              </a:solidFill>
              <a:latin typeface="+mn-lt"/>
              <a:ea typeface="+mn-ea"/>
              <a:cs typeface="+mn-cs"/>
            </a:rPr>
            <a:t>The Basis Team performed a detailed vendor analysis on each application they reviewed. After the team completed their analysis, they recommended iWave’s Transport Manager, which is built on the SAP platform, to the Process Improvement Committee.</a:t>
          </a:r>
        </a:p>
      </dgm:t>
    </dgm:pt>
    <dgm:pt modelId="{7DF6F777-10C4-48A1-BD71-FDCA4C44DC8E}" type="parTrans" cxnId="{E9BAA806-0C39-442C-9CD6-CE4DCFDE9EFB}">
      <dgm:prSet/>
      <dgm:spPr/>
      <dgm:t>
        <a:bodyPr/>
        <a:lstStyle/>
        <a:p>
          <a:endParaRPr lang="en-US"/>
        </a:p>
      </dgm:t>
    </dgm:pt>
    <dgm:pt modelId="{B163211C-7996-4FE2-92C5-C9A6E17FDE00}" type="sibTrans" cxnId="{E9BAA806-0C39-442C-9CD6-CE4DCFDE9EFB}">
      <dgm:prSet/>
      <dgm:spPr/>
      <dgm:t>
        <a:bodyPr/>
        <a:lstStyle/>
        <a:p>
          <a:endParaRPr lang="en-US"/>
        </a:p>
      </dgm:t>
    </dgm:pt>
    <dgm:pt modelId="{5F2815B0-C571-49A6-B342-F24476BEB951}">
      <dgm:prSet phldrT="[Text]" custT="1"/>
      <dgm:spPr>
        <a:solidFill>
          <a:schemeClr val="accent1">
            <a:lumMod val="75000"/>
          </a:schemeClr>
        </a:solidFill>
      </dgm:spPr>
      <dgm:t>
        <a:bodyPr/>
        <a:lstStyle/>
        <a:p>
          <a:pPr algn="ctr" defTabSz="533400">
            <a:spcBef>
              <a:spcPct val="0"/>
            </a:spcBef>
          </a:pPr>
          <a:r>
            <a:rPr lang="en-US" sz="1400" b="1" u="sng" kern="1200" dirty="0" smtClean="0">
              <a:solidFill>
                <a:schemeClr val="bg1"/>
              </a:solidFill>
            </a:rPr>
            <a:t>Benefits</a:t>
          </a:r>
        </a:p>
        <a:p>
          <a:pPr algn="ctr" defTabSz="533400">
            <a:spcBef>
              <a:spcPct val="0"/>
            </a:spcBef>
          </a:pPr>
          <a:endParaRPr lang="en-US" sz="1200" b="1" u="sng" kern="1200" dirty="0" smtClean="0"/>
        </a:p>
        <a:p>
          <a:pPr marL="114300" indent="-114300" algn="l" defTabSz="914400" rtl="0" eaLnBrk="1" latinLnBrk="0" hangingPunct="1">
            <a:spcBef>
              <a:spcPct val="0"/>
            </a:spcBef>
            <a:buFont typeface="Arial" pitchFamily="34" charset="0"/>
            <a:buChar char="•"/>
          </a:pPr>
          <a:r>
            <a:rPr lang="en-US" sz="1200" b="0" i="0" u="none" kern="1200" dirty="0" smtClean="0">
              <a:solidFill>
                <a:schemeClr val="bg1"/>
              </a:solidFill>
              <a:latin typeface="+mn-lt"/>
              <a:ea typeface="+mn-ea"/>
              <a:cs typeface="+mn-cs"/>
            </a:rPr>
            <a:t>Developers easily create a cluster of transports using Transport Manager, so they can quickly identify transitional transports and move them with a single approval process</a:t>
          </a:r>
        </a:p>
        <a:p>
          <a:pPr marL="114300" indent="-114300" algn="l" defTabSz="914400" rtl="0" eaLnBrk="1" latinLnBrk="0" hangingPunct="1">
            <a:spcBef>
              <a:spcPct val="0"/>
            </a:spcBef>
            <a:buFont typeface="Arial" pitchFamily="34" charset="0"/>
            <a:buChar char="•"/>
          </a:pPr>
          <a:r>
            <a:rPr lang="en-US" sz="1200" b="0" i="0" u="none" kern="1200" dirty="0" smtClean="0">
              <a:solidFill>
                <a:schemeClr val="bg1"/>
              </a:solidFill>
              <a:latin typeface="+mn-lt"/>
              <a:ea typeface="+mn-ea"/>
              <a:cs typeface="+mn-cs"/>
            </a:rPr>
            <a:t>Basis Team can monitor the transport management process for each system from a single “dashboard view”. The Basis Team is involved only during emergency transport situations.</a:t>
          </a:r>
        </a:p>
      </dgm:t>
    </dgm:pt>
    <dgm:pt modelId="{6C49AAD5-BC4B-4628-854B-E41B369B5009}" type="parTrans" cxnId="{5F818C78-30C4-4B14-A8B7-ECA4C2ABD766}">
      <dgm:prSet/>
      <dgm:spPr/>
      <dgm:t>
        <a:bodyPr/>
        <a:lstStyle/>
        <a:p>
          <a:endParaRPr lang="en-US"/>
        </a:p>
      </dgm:t>
    </dgm:pt>
    <dgm:pt modelId="{395CAB34-5494-44FF-AD59-405BDA481DA3}" type="sibTrans" cxnId="{5F818C78-30C4-4B14-A8B7-ECA4C2ABD766}">
      <dgm:prSet/>
      <dgm:spPr/>
      <dgm:t>
        <a:bodyPr/>
        <a:lstStyle/>
        <a:p>
          <a:endParaRPr lang="en-US"/>
        </a:p>
      </dgm:t>
    </dgm:pt>
    <dgm:pt modelId="{27495B66-0592-44B0-994A-E1AA1D5508E7}">
      <dgm:prSet custT="1"/>
      <dgm:spPr>
        <a:solidFill>
          <a:schemeClr val="accent1">
            <a:lumMod val="75000"/>
          </a:schemeClr>
        </a:solidFill>
      </dgm:spPr>
      <dgm:t>
        <a:bodyPr/>
        <a:lstStyle/>
        <a:p>
          <a:pPr marL="114300" indent="-114300" algn="l" defTabSz="914400" rtl="0" eaLnBrk="1" latinLnBrk="0" hangingPunct="1">
            <a:spcBef>
              <a:spcPct val="0"/>
            </a:spcBef>
            <a:buFont typeface="Arial" pitchFamily="34" charset="0"/>
            <a:buChar char="•"/>
          </a:pPr>
          <a:endParaRPr lang="en-US" sz="1000" b="0" i="0" kern="1200" dirty="0" smtClean="0">
            <a:solidFill>
              <a:schemeClr val="bg1"/>
            </a:solidFill>
            <a:latin typeface="+mn-lt"/>
            <a:ea typeface="+mn-ea"/>
            <a:cs typeface="+mn-cs"/>
          </a:endParaRPr>
        </a:p>
      </dgm:t>
    </dgm:pt>
    <dgm:pt modelId="{33EE91A9-902A-4B47-9834-EC3530020F6A}" type="parTrans" cxnId="{07FCE45F-D094-4924-9A33-9E9AE3D40275}">
      <dgm:prSet/>
      <dgm:spPr/>
      <dgm:t>
        <a:bodyPr/>
        <a:lstStyle/>
        <a:p>
          <a:endParaRPr lang="en-US"/>
        </a:p>
      </dgm:t>
    </dgm:pt>
    <dgm:pt modelId="{57B2C07A-9D00-4E71-B667-AED9F799E486}" type="sibTrans" cxnId="{07FCE45F-D094-4924-9A33-9E9AE3D40275}">
      <dgm:prSet/>
      <dgm:spPr/>
      <dgm:t>
        <a:bodyPr/>
        <a:lstStyle/>
        <a:p>
          <a:endParaRPr lang="en-US"/>
        </a:p>
      </dgm:t>
    </dgm:pt>
    <dgm:pt modelId="{35F6C776-A86F-43AB-9FC3-99B6627ECC1A}" type="pres">
      <dgm:prSet presAssocID="{56768BFF-D387-47A3-98CE-DDEFFB01D3A8}" presName="Name0" presStyleCnt="0">
        <dgm:presLayoutVars>
          <dgm:dir/>
          <dgm:resizeHandles val="exact"/>
        </dgm:presLayoutVars>
      </dgm:prSet>
      <dgm:spPr/>
      <dgm:t>
        <a:bodyPr/>
        <a:lstStyle/>
        <a:p>
          <a:endParaRPr lang="en-US"/>
        </a:p>
      </dgm:t>
    </dgm:pt>
    <dgm:pt modelId="{3E521453-1185-410E-A4A5-6A59A1434650}" type="pres">
      <dgm:prSet presAssocID="{435C9033-4B93-4645-86AC-894C8E8684BB}" presName="node" presStyleLbl="node1" presStyleIdx="0" presStyleCnt="3">
        <dgm:presLayoutVars>
          <dgm:bulletEnabled val="1"/>
        </dgm:presLayoutVars>
      </dgm:prSet>
      <dgm:spPr/>
      <dgm:t>
        <a:bodyPr/>
        <a:lstStyle/>
        <a:p>
          <a:endParaRPr lang="en-US"/>
        </a:p>
      </dgm:t>
    </dgm:pt>
    <dgm:pt modelId="{B9CE2109-DAD0-4B09-BFF1-429A396F1CD9}" type="pres">
      <dgm:prSet presAssocID="{36CFB304-D0B1-49BE-B388-42AB1523A56D}" presName="sibTrans" presStyleCnt="0"/>
      <dgm:spPr/>
    </dgm:pt>
    <dgm:pt modelId="{6BC53E9E-636B-4EE1-91C6-D5DE57B04950}" type="pres">
      <dgm:prSet presAssocID="{DA89D8B7-2636-4119-9942-08E11DFD9ACC}" presName="node" presStyleLbl="node1" presStyleIdx="1" presStyleCnt="3" custLinFactNeighborX="12729">
        <dgm:presLayoutVars>
          <dgm:bulletEnabled val="1"/>
        </dgm:presLayoutVars>
      </dgm:prSet>
      <dgm:spPr/>
      <dgm:t>
        <a:bodyPr/>
        <a:lstStyle/>
        <a:p>
          <a:endParaRPr lang="en-US"/>
        </a:p>
      </dgm:t>
    </dgm:pt>
    <dgm:pt modelId="{5EF2DA2F-2EA2-4D4F-B45A-ACB0E68CDA5B}" type="pres">
      <dgm:prSet presAssocID="{B163211C-7996-4FE2-92C5-C9A6E17FDE00}" presName="sibTrans" presStyleCnt="0"/>
      <dgm:spPr/>
    </dgm:pt>
    <dgm:pt modelId="{29FFCDB2-44E7-43E9-BEDC-914C5C8FD427}" type="pres">
      <dgm:prSet presAssocID="{5F2815B0-C571-49A6-B342-F24476BEB951}" presName="node" presStyleLbl="node1" presStyleIdx="2" presStyleCnt="3">
        <dgm:presLayoutVars>
          <dgm:bulletEnabled val="1"/>
        </dgm:presLayoutVars>
      </dgm:prSet>
      <dgm:spPr/>
      <dgm:t>
        <a:bodyPr/>
        <a:lstStyle/>
        <a:p>
          <a:endParaRPr lang="en-US"/>
        </a:p>
      </dgm:t>
    </dgm:pt>
  </dgm:ptLst>
  <dgm:cxnLst>
    <dgm:cxn modelId="{07FCE45F-D094-4924-9A33-9E9AE3D40275}" srcId="{5F2815B0-C571-49A6-B342-F24476BEB951}" destId="{27495B66-0592-44B0-994A-E1AA1D5508E7}" srcOrd="0" destOrd="0" parTransId="{33EE91A9-902A-4B47-9834-EC3530020F6A}" sibTransId="{57B2C07A-9D00-4E71-B667-AED9F799E486}"/>
    <dgm:cxn modelId="{E9BAA806-0C39-442C-9CD6-CE4DCFDE9EFB}" srcId="{56768BFF-D387-47A3-98CE-DDEFFB01D3A8}" destId="{DA89D8B7-2636-4119-9942-08E11DFD9ACC}" srcOrd="1" destOrd="0" parTransId="{7DF6F777-10C4-48A1-BD71-FDCA4C44DC8E}" sibTransId="{B163211C-7996-4FE2-92C5-C9A6E17FDE00}"/>
    <dgm:cxn modelId="{28D3B520-955B-4FA9-83BD-7F5CC6E5B82D}" type="presOf" srcId="{5F2815B0-C571-49A6-B342-F24476BEB951}" destId="{29FFCDB2-44E7-43E9-BEDC-914C5C8FD427}" srcOrd="0" destOrd="0" presId="urn:microsoft.com/office/officeart/2005/8/layout/hList6"/>
    <dgm:cxn modelId="{5F818C78-30C4-4B14-A8B7-ECA4C2ABD766}" srcId="{56768BFF-D387-47A3-98CE-DDEFFB01D3A8}" destId="{5F2815B0-C571-49A6-B342-F24476BEB951}" srcOrd="2" destOrd="0" parTransId="{6C49AAD5-BC4B-4628-854B-E41B369B5009}" sibTransId="{395CAB34-5494-44FF-AD59-405BDA481DA3}"/>
    <dgm:cxn modelId="{506B105A-9A90-475D-BF04-903724AE9B5B}" type="presOf" srcId="{27495B66-0592-44B0-994A-E1AA1D5508E7}" destId="{29FFCDB2-44E7-43E9-BEDC-914C5C8FD427}" srcOrd="0" destOrd="1" presId="urn:microsoft.com/office/officeart/2005/8/layout/hList6"/>
    <dgm:cxn modelId="{C63F6C49-0AA8-41BA-8617-622DF3D11771}" type="presOf" srcId="{56768BFF-D387-47A3-98CE-DDEFFB01D3A8}" destId="{35F6C776-A86F-43AB-9FC3-99B6627ECC1A}" srcOrd="0" destOrd="0" presId="urn:microsoft.com/office/officeart/2005/8/layout/hList6"/>
    <dgm:cxn modelId="{E21D2FB1-1EE3-4A7C-A7A2-7BC6C5CC5BF8}" srcId="{56768BFF-D387-47A3-98CE-DDEFFB01D3A8}" destId="{435C9033-4B93-4645-86AC-894C8E8684BB}" srcOrd="0" destOrd="0" parTransId="{155CEC43-8E38-48AE-BC7A-D0981B58F92B}" sibTransId="{36CFB304-D0B1-49BE-B388-42AB1523A56D}"/>
    <dgm:cxn modelId="{FD3938C9-004F-4DD8-ACCC-9A31F9A657EE}" type="presOf" srcId="{DA89D8B7-2636-4119-9942-08E11DFD9ACC}" destId="{6BC53E9E-636B-4EE1-91C6-D5DE57B04950}" srcOrd="0" destOrd="0" presId="urn:microsoft.com/office/officeart/2005/8/layout/hList6"/>
    <dgm:cxn modelId="{9D8291DB-D61F-4DF5-A707-69CC91C7F17C}" type="presOf" srcId="{435C9033-4B93-4645-86AC-894C8E8684BB}" destId="{3E521453-1185-410E-A4A5-6A59A1434650}" srcOrd="0" destOrd="0" presId="urn:microsoft.com/office/officeart/2005/8/layout/hList6"/>
    <dgm:cxn modelId="{5CD405BE-7D61-4657-B00B-A237D990FE78}" type="presParOf" srcId="{35F6C776-A86F-43AB-9FC3-99B6627ECC1A}" destId="{3E521453-1185-410E-A4A5-6A59A1434650}" srcOrd="0" destOrd="0" presId="urn:microsoft.com/office/officeart/2005/8/layout/hList6"/>
    <dgm:cxn modelId="{3D4E72DD-1E80-4199-A394-6C3969355B4E}" type="presParOf" srcId="{35F6C776-A86F-43AB-9FC3-99B6627ECC1A}" destId="{B9CE2109-DAD0-4B09-BFF1-429A396F1CD9}" srcOrd="1" destOrd="0" presId="urn:microsoft.com/office/officeart/2005/8/layout/hList6"/>
    <dgm:cxn modelId="{3803CA0D-22E0-40DB-85CE-AB67D819FBB3}" type="presParOf" srcId="{35F6C776-A86F-43AB-9FC3-99B6627ECC1A}" destId="{6BC53E9E-636B-4EE1-91C6-D5DE57B04950}" srcOrd="2" destOrd="0" presId="urn:microsoft.com/office/officeart/2005/8/layout/hList6"/>
    <dgm:cxn modelId="{4BC046B2-256D-44BA-8FE2-F5E7E1964FF8}" type="presParOf" srcId="{35F6C776-A86F-43AB-9FC3-99B6627ECC1A}" destId="{5EF2DA2F-2EA2-4D4F-B45A-ACB0E68CDA5B}" srcOrd="3" destOrd="0" presId="urn:microsoft.com/office/officeart/2005/8/layout/hList6"/>
    <dgm:cxn modelId="{5CD45BDA-3DE5-41CC-81F7-7670C87903A0}" type="presParOf" srcId="{35F6C776-A86F-43AB-9FC3-99B6627ECC1A}" destId="{29FFCDB2-44E7-43E9-BEDC-914C5C8FD427}"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6768BFF-D387-47A3-98CE-DDEFFB01D3A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435C9033-4B93-4645-86AC-894C8E8684BB}">
      <dgm:prSet phldrT="[Text]" custT="1"/>
      <dgm:spPr>
        <a:solidFill>
          <a:schemeClr val="accent1">
            <a:lumMod val="75000"/>
          </a:schemeClr>
        </a:solidFill>
      </dgm:spPr>
      <dgm:t>
        <a:bodyPr/>
        <a:lstStyle/>
        <a:p>
          <a:pPr algn="ctr" defTabSz="622300">
            <a:spcBef>
              <a:spcPct val="0"/>
            </a:spcBef>
          </a:pPr>
          <a:r>
            <a:rPr lang="en-US" sz="1400" b="1" u="sng" kern="1200" dirty="0" smtClean="0">
              <a:latin typeface="Calibri" pitchFamily="34" charset="0"/>
              <a:cs typeface="Calibri" pitchFamily="34" charset="0"/>
            </a:rPr>
            <a:t>Challenge</a:t>
          </a:r>
        </a:p>
        <a:p>
          <a:pPr algn="ctr" defTabSz="622300">
            <a:spcBef>
              <a:spcPct val="0"/>
            </a:spcBef>
          </a:pPr>
          <a:endParaRPr lang="en-US" sz="1400" b="1" u="sng" kern="1200" dirty="0" smtClean="0">
            <a:latin typeface="Calibri" pitchFamily="34" charset="0"/>
            <a:cs typeface="Calibri" pitchFamily="34" charset="0"/>
          </a:endParaRPr>
        </a:p>
        <a:p>
          <a:pPr marL="114300" indent="-114300" algn="just" defTabSz="914400" rtl="0" eaLnBrk="1" latinLnBrk="0" hangingPunct="1">
            <a:buFont typeface="Arial" pitchFamily="34" charset="0"/>
            <a:buChar char="•"/>
          </a:pPr>
          <a:r>
            <a:rPr lang="en-US" sz="1200" b="0" i="0" kern="1200" dirty="0" smtClean="0"/>
            <a:t>To enable compliance with German banking regulations, VW FS needed to ensure that its core ERP systems were up-to-date and fully supported. This required an upgrade to SAP ERP 6.0 – but the company’s database used multiple Language-Codepages (MDMP), not supported by SAP ERP 6.0.</a:t>
          </a:r>
          <a:endParaRPr lang="en-US" sz="1200" b="0" i="0" u="none" kern="1200" dirty="0" smtClean="0">
            <a:solidFill>
              <a:schemeClr val="bg1"/>
            </a:solidFill>
          </a:endParaRPr>
        </a:p>
      </dgm:t>
    </dgm:pt>
    <dgm:pt modelId="{155CEC43-8E38-48AE-BC7A-D0981B58F92B}" type="parTrans" cxnId="{E21D2FB1-1EE3-4A7C-A7A2-7BC6C5CC5BF8}">
      <dgm:prSet/>
      <dgm:spPr/>
      <dgm:t>
        <a:bodyPr/>
        <a:lstStyle/>
        <a:p>
          <a:endParaRPr lang="en-US"/>
        </a:p>
      </dgm:t>
    </dgm:pt>
    <dgm:pt modelId="{36CFB304-D0B1-49BE-B388-42AB1523A56D}" type="sibTrans" cxnId="{E21D2FB1-1EE3-4A7C-A7A2-7BC6C5CC5BF8}">
      <dgm:prSet/>
      <dgm:spPr/>
      <dgm:t>
        <a:bodyPr/>
        <a:lstStyle/>
        <a:p>
          <a:endParaRPr lang="en-US"/>
        </a:p>
      </dgm:t>
    </dgm:pt>
    <dgm:pt modelId="{DA89D8B7-2636-4119-9942-08E11DFD9ACC}">
      <dgm:prSet phldrT="[Text]" custT="1"/>
      <dgm:spPr>
        <a:solidFill>
          <a:schemeClr val="bg2">
            <a:lumMod val="90000"/>
          </a:schemeClr>
        </a:solidFill>
      </dgm:spPr>
      <dgm:t>
        <a:bodyPr anchor="ctr"/>
        <a:lstStyle/>
        <a:p>
          <a:pPr algn="ctr" defTabSz="622300"/>
          <a:endParaRPr lang="en-US" sz="1400" b="1" u="sng" kern="1200" dirty="0" smtClean="0">
            <a:solidFill>
              <a:schemeClr val="tx1"/>
            </a:solidFill>
            <a:latin typeface="Calibri" pitchFamily="34" charset="0"/>
            <a:cs typeface="Calibri" pitchFamily="34" charset="0"/>
          </a:endParaRPr>
        </a:p>
        <a:p>
          <a:pPr algn="ctr" defTabSz="622300"/>
          <a:r>
            <a:rPr lang="en-US" sz="1400" b="1" u="sng" kern="1200" dirty="0" smtClean="0">
              <a:solidFill>
                <a:schemeClr val="tx1"/>
              </a:solidFill>
              <a:latin typeface="Calibri" pitchFamily="34" charset="0"/>
              <a:cs typeface="Calibri" pitchFamily="34" charset="0"/>
            </a:rPr>
            <a:t>Solution</a:t>
          </a:r>
        </a:p>
        <a:p>
          <a:pPr algn="ctr" defTabSz="622300"/>
          <a:endParaRPr lang="en-US" sz="1400" b="1" u="sng" kern="1200" dirty="0" smtClean="0">
            <a:solidFill>
              <a:schemeClr val="tx1"/>
            </a:solidFill>
            <a:latin typeface="Calibri" pitchFamily="34" charset="0"/>
            <a:cs typeface="Calibri" pitchFamily="34" charset="0"/>
          </a:endParaRPr>
        </a:p>
        <a:p>
          <a:pPr marL="114300" indent="-114300" algn="just" defTabSz="914400" rtl="0" eaLnBrk="1" latinLnBrk="0" hangingPunct="1">
            <a:buFont typeface="Arial" pitchFamily="34" charset="0"/>
            <a:buChar char="•"/>
          </a:pPr>
          <a:r>
            <a:rPr lang="en-US" sz="1200" b="0" i="0" kern="1200" dirty="0" smtClean="0">
              <a:solidFill>
                <a:schemeClr val="tx1">
                  <a:lumMod val="50000"/>
                </a:schemeClr>
              </a:solidFill>
            </a:rPr>
            <a:t>The company successfully completed a full combined Unicode conversion of its database together with the upgrade to SAP ERP 6.0 – requiring changes to around 2,750 in-house developments of the SAP environment. </a:t>
          </a:r>
        </a:p>
        <a:p>
          <a:pPr marL="114300" indent="-114300" algn="just" defTabSz="914400" rtl="0" eaLnBrk="1" latinLnBrk="0" hangingPunct="1">
            <a:buFont typeface="Arial" pitchFamily="34" charset="0"/>
            <a:buChar char="•"/>
          </a:pPr>
          <a:r>
            <a:rPr lang="en-US" sz="1200" b="0" i="0" kern="1200" dirty="0" smtClean="0">
              <a:solidFill>
                <a:schemeClr val="tx1">
                  <a:lumMod val="50000"/>
                </a:schemeClr>
              </a:solidFill>
            </a:rPr>
            <a:t>The company deployed new IBM Power Systems servers as a test environment to ensure a safe transition to the new Unicode standard.</a:t>
          </a:r>
          <a:r>
            <a:rPr lang="en-US" sz="1200" b="0" i="0" u="none" kern="1200" dirty="0" smtClean="0">
              <a:solidFill>
                <a:schemeClr val="tx1">
                  <a:lumMod val="50000"/>
                </a:schemeClr>
              </a:solidFill>
            </a:rPr>
            <a:t>.</a:t>
          </a:r>
        </a:p>
        <a:p>
          <a:pPr marL="114300" indent="-114300" algn="just" defTabSz="914400" rtl="0" eaLnBrk="1" latinLnBrk="0" hangingPunct="1">
            <a:buFont typeface="Arial" pitchFamily="34" charset="0"/>
            <a:buChar char="•"/>
          </a:pPr>
          <a:endParaRPr lang="en-IN" sz="1200" b="1" i="1" u="none" kern="1200" dirty="0" smtClean="0"/>
        </a:p>
      </dgm:t>
    </dgm:pt>
    <dgm:pt modelId="{7DF6F777-10C4-48A1-BD71-FDCA4C44DC8E}" type="parTrans" cxnId="{E9BAA806-0C39-442C-9CD6-CE4DCFDE9EFB}">
      <dgm:prSet/>
      <dgm:spPr/>
      <dgm:t>
        <a:bodyPr/>
        <a:lstStyle/>
        <a:p>
          <a:endParaRPr lang="en-US"/>
        </a:p>
      </dgm:t>
    </dgm:pt>
    <dgm:pt modelId="{B163211C-7996-4FE2-92C5-C9A6E17FDE00}" type="sibTrans" cxnId="{E9BAA806-0C39-442C-9CD6-CE4DCFDE9EFB}">
      <dgm:prSet/>
      <dgm:spPr/>
      <dgm:t>
        <a:bodyPr/>
        <a:lstStyle/>
        <a:p>
          <a:endParaRPr lang="en-US"/>
        </a:p>
      </dgm:t>
    </dgm:pt>
    <dgm:pt modelId="{5F2815B0-C571-49A6-B342-F24476BEB951}">
      <dgm:prSet phldrT="[Text]" custT="1"/>
      <dgm:spPr>
        <a:solidFill>
          <a:schemeClr val="accent1">
            <a:lumMod val="75000"/>
          </a:schemeClr>
        </a:solidFill>
      </dgm:spPr>
      <dgm:t>
        <a:bodyPr/>
        <a:lstStyle/>
        <a:p>
          <a:pPr marL="0" indent="0" algn="ctr" defTabSz="914400" rtl="0" eaLnBrk="1" latinLnBrk="0" hangingPunct="1">
            <a:buFont typeface="Arial" pitchFamily="34" charset="0"/>
            <a:buNone/>
          </a:pPr>
          <a:r>
            <a:rPr lang="en-US" sz="1400" b="1" u="sng" kern="1200" dirty="0" smtClean="0">
              <a:solidFill>
                <a:schemeClr val="bg1"/>
              </a:solidFill>
              <a:latin typeface="Calibri" pitchFamily="34" charset="0"/>
              <a:cs typeface="Calibri" pitchFamily="34" charset="0"/>
            </a:rPr>
            <a:t>Benefits</a:t>
          </a:r>
        </a:p>
        <a:p>
          <a:pPr marL="0" indent="0" algn="ctr" defTabSz="914400" rtl="0" eaLnBrk="1" latinLnBrk="0" hangingPunct="1">
            <a:buFont typeface="Arial" pitchFamily="34" charset="0"/>
            <a:buNone/>
          </a:pPr>
          <a:endParaRPr lang="en-US" sz="1400" b="1" u="sng" kern="1200" dirty="0" smtClean="0">
            <a:solidFill>
              <a:schemeClr val="bg1"/>
            </a:solidFill>
            <a:latin typeface="Calibri" pitchFamily="34" charset="0"/>
            <a:cs typeface="Calibri" pitchFamily="34" charset="0"/>
          </a:endParaRPr>
        </a:p>
        <a:p>
          <a:pPr marL="114300" indent="-114300" algn="l" defTabSz="914400" rtl="0" eaLnBrk="1" latinLnBrk="0" hangingPunct="1">
            <a:buFont typeface="Arial" pitchFamily="34" charset="0"/>
            <a:buChar char="•"/>
          </a:pPr>
          <a:r>
            <a:rPr lang="en-US" sz="1200" b="0" i="0" kern="1200" dirty="0" smtClean="0"/>
            <a:t>Up-to-date SAP applications enable the company to leverage new functionalities while avoiding extended maintenance costs. </a:t>
          </a:r>
        </a:p>
        <a:p>
          <a:pPr marL="114300" indent="-114300" algn="l" defTabSz="914400" rtl="0" eaLnBrk="1" latinLnBrk="0" hangingPunct="1">
            <a:buFont typeface="Arial" pitchFamily="34" charset="0"/>
            <a:buChar char="•"/>
          </a:pPr>
          <a:r>
            <a:rPr lang="en-US" sz="1200" b="0" i="0" kern="1200" dirty="0" smtClean="0"/>
            <a:t>Clear road-map for SAP ERP and IBM Power Systems provides a strategic solution for the future. </a:t>
          </a:r>
        </a:p>
        <a:p>
          <a:pPr marL="114300" indent="-114300" algn="l" defTabSz="914400" rtl="0" eaLnBrk="1" latinLnBrk="0" hangingPunct="1">
            <a:buFont typeface="Arial" pitchFamily="34" charset="0"/>
            <a:buChar char="•"/>
          </a:pPr>
          <a:r>
            <a:rPr lang="en-US" sz="1200" b="0" i="0" kern="1200" dirty="0" smtClean="0"/>
            <a:t>IBM Power Systems servers deliver excellent performance, and Capacity on Demand enables flexible use of processor resources – optimizing licensing costs.</a:t>
          </a:r>
          <a:endParaRPr lang="en-US" sz="1200" b="0" i="0" u="none" kern="1200" dirty="0" smtClean="0">
            <a:solidFill>
              <a:schemeClr val="bg1"/>
            </a:solidFill>
          </a:endParaRPr>
        </a:p>
      </dgm:t>
    </dgm:pt>
    <dgm:pt modelId="{6C49AAD5-BC4B-4628-854B-E41B369B5009}" type="parTrans" cxnId="{5F818C78-30C4-4B14-A8B7-ECA4C2ABD766}">
      <dgm:prSet/>
      <dgm:spPr/>
      <dgm:t>
        <a:bodyPr/>
        <a:lstStyle/>
        <a:p>
          <a:endParaRPr lang="en-US"/>
        </a:p>
      </dgm:t>
    </dgm:pt>
    <dgm:pt modelId="{395CAB34-5494-44FF-AD59-405BDA481DA3}" type="sibTrans" cxnId="{5F818C78-30C4-4B14-A8B7-ECA4C2ABD766}">
      <dgm:prSet/>
      <dgm:spPr/>
      <dgm:t>
        <a:bodyPr/>
        <a:lstStyle/>
        <a:p>
          <a:endParaRPr lang="en-US"/>
        </a:p>
      </dgm:t>
    </dgm:pt>
    <dgm:pt modelId="{35F6C776-A86F-43AB-9FC3-99B6627ECC1A}" type="pres">
      <dgm:prSet presAssocID="{56768BFF-D387-47A3-98CE-DDEFFB01D3A8}" presName="Name0" presStyleCnt="0">
        <dgm:presLayoutVars>
          <dgm:dir/>
          <dgm:resizeHandles val="exact"/>
        </dgm:presLayoutVars>
      </dgm:prSet>
      <dgm:spPr/>
      <dgm:t>
        <a:bodyPr/>
        <a:lstStyle/>
        <a:p>
          <a:endParaRPr lang="en-US"/>
        </a:p>
      </dgm:t>
    </dgm:pt>
    <dgm:pt modelId="{3E521453-1185-410E-A4A5-6A59A1434650}" type="pres">
      <dgm:prSet presAssocID="{435C9033-4B93-4645-86AC-894C8E8684BB}" presName="node" presStyleLbl="node1" presStyleIdx="0" presStyleCnt="3" custLinFactNeighborX="27653" custLinFactNeighborY="0">
        <dgm:presLayoutVars>
          <dgm:bulletEnabled val="1"/>
        </dgm:presLayoutVars>
      </dgm:prSet>
      <dgm:spPr/>
      <dgm:t>
        <a:bodyPr/>
        <a:lstStyle/>
        <a:p>
          <a:endParaRPr lang="en-US"/>
        </a:p>
      </dgm:t>
    </dgm:pt>
    <dgm:pt modelId="{B9CE2109-DAD0-4B09-BFF1-429A396F1CD9}" type="pres">
      <dgm:prSet presAssocID="{36CFB304-D0B1-49BE-B388-42AB1523A56D}" presName="sibTrans" presStyleCnt="0"/>
      <dgm:spPr/>
    </dgm:pt>
    <dgm:pt modelId="{6BC53E9E-636B-4EE1-91C6-D5DE57B04950}" type="pres">
      <dgm:prSet presAssocID="{DA89D8B7-2636-4119-9942-08E11DFD9ACC}" presName="node" presStyleLbl="node1" presStyleIdx="1" presStyleCnt="3">
        <dgm:presLayoutVars>
          <dgm:bulletEnabled val="1"/>
        </dgm:presLayoutVars>
      </dgm:prSet>
      <dgm:spPr/>
      <dgm:t>
        <a:bodyPr/>
        <a:lstStyle/>
        <a:p>
          <a:endParaRPr lang="en-US"/>
        </a:p>
      </dgm:t>
    </dgm:pt>
    <dgm:pt modelId="{5EF2DA2F-2EA2-4D4F-B45A-ACB0E68CDA5B}" type="pres">
      <dgm:prSet presAssocID="{B163211C-7996-4FE2-92C5-C9A6E17FDE00}" presName="sibTrans" presStyleCnt="0"/>
      <dgm:spPr/>
    </dgm:pt>
    <dgm:pt modelId="{29FFCDB2-44E7-43E9-BEDC-914C5C8FD427}" type="pres">
      <dgm:prSet presAssocID="{5F2815B0-C571-49A6-B342-F24476BEB951}" presName="node" presStyleLbl="node1" presStyleIdx="2" presStyleCnt="3" custLinFactNeighborX="-31388" custLinFactNeighborY="-1042">
        <dgm:presLayoutVars>
          <dgm:bulletEnabled val="1"/>
        </dgm:presLayoutVars>
      </dgm:prSet>
      <dgm:spPr/>
      <dgm:t>
        <a:bodyPr/>
        <a:lstStyle/>
        <a:p>
          <a:endParaRPr lang="en-US"/>
        </a:p>
      </dgm:t>
    </dgm:pt>
  </dgm:ptLst>
  <dgm:cxnLst>
    <dgm:cxn modelId="{CA21CEE4-E877-4263-AE0E-2FE160B802C0}" type="presOf" srcId="{56768BFF-D387-47A3-98CE-DDEFFB01D3A8}" destId="{35F6C776-A86F-43AB-9FC3-99B6627ECC1A}" srcOrd="0" destOrd="0" presId="urn:microsoft.com/office/officeart/2005/8/layout/hList6"/>
    <dgm:cxn modelId="{E9BAA806-0C39-442C-9CD6-CE4DCFDE9EFB}" srcId="{56768BFF-D387-47A3-98CE-DDEFFB01D3A8}" destId="{DA89D8B7-2636-4119-9942-08E11DFD9ACC}" srcOrd="1" destOrd="0" parTransId="{7DF6F777-10C4-48A1-BD71-FDCA4C44DC8E}" sibTransId="{B163211C-7996-4FE2-92C5-C9A6E17FDE00}"/>
    <dgm:cxn modelId="{D4FB7C59-F937-4712-8234-381B9E09CD94}" type="presOf" srcId="{DA89D8B7-2636-4119-9942-08E11DFD9ACC}" destId="{6BC53E9E-636B-4EE1-91C6-D5DE57B04950}" srcOrd="0" destOrd="0" presId="urn:microsoft.com/office/officeart/2005/8/layout/hList6"/>
    <dgm:cxn modelId="{09B2C94D-6D6A-400F-A214-D9B9990FE86D}" type="presOf" srcId="{5F2815B0-C571-49A6-B342-F24476BEB951}" destId="{29FFCDB2-44E7-43E9-BEDC-914C5C8FD427}" srcOrd="0" destOrd="0" presId="urn:microsoft.com/office/officeart/2005/8/layout/hList6"/>
    <dgm:cxn modelId="{5F818C78-30C4-4B14-A8B7-ECA4C2ABD766}" srcId="{56768BFF-D387-47A3-98CE-DDEFFB01D3A8}" destId="{5F2815B0-C571-49A6-B342-F24476BEB951}" srcOrd="2" destOrd="0" parTransId="{6C49AAD5-BC4B-4628-854B-E41B369B5009}" sibTransId="{395CAB34-5494-44FF-AD59-405BDA481DA3}"/>
    <dgm:cxn modelId="{E946A7A2-3D0B-420B-A261-AFD8BE6E1848}" type="presOf" srcId="{435C9033-4B93-4645-86AC-894C8E8684BB}" destId="{3E521453-1185-410E-A4A5-6A59A1434650}" srcOrd="0" destOrd="0" presId="urn:microsoft.com/office/officeart/2005/8/layout/hList6"/>
    <dgm:cxn modelId="{E21D2FB1-1EE3-4A7C-A7A2-7BC6C5CC5BF8}" srcId="{56768BFF-D387-47A3-98CE-DDEFFB01D3A8}" destId="{435C9033-4B93-4645-86AC-894C8E8684BB}" srcOrd="0" destOrd="0" parTransId="{155CEC43-8E38-48AE-BC7A-D0981B58F92B}" sibTransId="{36CFB304-D0B1-49BE-B388-42AB1523A56D}"/>
    <dgm:cxn modelId="{6DFBCFF8-3A5A-4522-BAE1-28A0884F200F}" type="presParOf" srcId="{35F6C776-A86F-43AB-9FC3-99B6627ECC1A}" destId="{3E521453-1185-410E-A4A5-6A59A1434650}" srcOrd="0" destOrd="0" presId="urn:microsoft.com/office/officeart/2005/8/layout/hList6"/>
    <dgm:cxn modelId="{38D46783-F8DC-48E9-A050-8DCEB55C6E0D}" type="presParOf" srcId="{35F6C776-A86F-43AB-9FC3-99B6627ECC1A}" destId="{B9CE2109-DAD0-4B09-BFF1-429A396F1CD9}" srcOrd="1" destOrd="0" presId="urn:microsoft.com/office/officeart/2005/8/layout/hList6"/>
    <dgm:cxn modelId="{5C472EE6-47BA-45B4-BDD5-981CB6DECAA8}" type="presParOf" srcId="{35F6C776-A86F-43AB-9FC3-99B6627ECC1A}" destId="{6BC53E9E-636B-4EE1-91C6-D5DE57B04950}" srcOrd="2" destOrd="0" presId="urn:microsoft.com/office/officeart/2005/8/layout/hList6"/>
    <dgm:cxn modelId="{9421B892-E3EE-4982-88C3-16D7887EE1A5}" type="presParOf" srcId="{35F6C776-A86F-43AB-9FC3-99B6627ECC1A}" destId="{5EF2DA2F-2EA2-4D4F-B45A-ACB0E68CDA5B}" srcOrd="3" destOrd="0" presId="urn:microsoft.com/office/officeart/2005/8/layout/hList6"/>
    <dgm:cxn modelId="{37A75EA5-4937-4136-88C7-FB7C279356C7}" type="presParOf" srcId="{35F6C776-A86F-43AB-9FC3-99B6627ECC1A}" destId="{29FFCDB2-44E7-43E9-BEDC-914C5C8FD427}"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6768BFF-D387-47A3-98CE-DDEFFB01D3A8}"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435C9033-4B93-4645-86AC-894C8E8684BB}">
      <dgm:prSet phldrT="[Text]" custT="1"/>
      <dgm:spPr>
        <a:solidFill>
          <a:schemeClr val="accent1">
            <a:lumMod val="75000"/>
          </a:schemeClr>
        </a:solidFill>
      </dgm:spPr>
      <dgm:t>
        <a:bodyPr/>
        <a:lstStyle/>
        <a:p>
          <a:pPr algn="ctr" defTabSz="622300">
            <a:spcBef>
              <a:spcPct val="0"/>
            </a:spcBef>
          </a:pPr>
          <a:r>
            <a:rPr lang="en-US" sz="1400" b="1" u="sng" kern="1200" dirty="0" smtClean="0">
              <a:latin typeface="Calibri" pitchFamily="34" charset="0"/>
              <a:cs typeface="Calibri" pitchFamily="34" charset="0"/>
            </a:rPr>
            <a:t>Challenge</a:t>
          </a:r>
        </a:p>
        <a:p>
          <a:pPr algn="ctr" defTabSz="622300">
            <a:spcBef>
              <a:spcPct val="0"/>
            </a:spcBef>
          </a:pPr>
          <a:endParaRPr lang="en-US" sz="1200" b="1" u="sng" kern="1200" dirty="0" smtClean="0"/>
        </a:p>
        <a:p>
          <a:pPr marL="114300" indent="-114300" algn="just" defTabSz="914400" rtl="0" eaLnBrk="1" latinLnBrk="0" hangingPunct="1">
            <a:buFont typeface="Arial" pitchFamily="34" charset="0"/>
            <a:buChar char="•"/>
          </a:pPr>
          <a:r>
            <a:rPr lang="en-US" sz="1200" b="0" i="0" u="none" kern="1200" dirty="0" smtClean="0"/>
            <a:t>Support innovative HR programs</a:t>
          </a:r>
          <a:endParaRPr lang="en-US" sz="1100" b="0" i="0" u="none" kern="1200" dirty="0" smtClean="0">
            <a:solidFill>
              <a:schemeClr val="bg1"/>
            </a:solidFill>
          </a:endParaRPr>
        </a:p>
      </dgm:t>
    </dgm:pt>
    <dgm:pt modelId="{155CEC43-8E38-48AE-BC7A-D0981B58F92B}" type="parTrans" cxnId="{E21D2FB1-1EE3-4A7C-A7A2-7BC6C5CC5BF8}">
      <dgm:prSet/>
      <dgm:spPr/>
      <dgm:t>
        <a:bodyPr/>
        <a:lstStyle/>
        <a:p>
          <a:endParaRPr lang="en-US"/>
        </a:p>
      </dgm:t>
    </dgm:pt>
    <dgm:pt modelId="{36CFB304-D0B1-49BE-B388-42AB1523A56D}" type="sibTrans" cxnId="{E21D2FB1-1EE3-4A7C-A7A2-7BC6C5CC5BF8}">
      <dgm:prSet/>
      <dgm:spPr/>
      <dgm:t>
        <a:bodyPr/>
        <a:lstStyle/>
        <a:p>
          <a:endParaRPr lang="en-US"/>
        </a:p>
      </dgm:t>
    </dgm:pt>
    <dgm:pt modelId="{DA89D8B7-2636-4119-9942-08E11DFD9ACC}">
      <dgm:prSet phldrT="[Text]" custT="1"/>
      <dgm:spPr>
        <a:solidFill>
          <a:schemeClr val="bg2">
            <a:lumMod val="90000"/>
          </a:schemeClr>
        </a:solidFill>
      </dgm:spPr>
      <dgm:t>
        <a:bodyPr anchor="ctr"/>
        <a:lstStyle/>
        <a:p>
          <a:pPr algn="ctr" defTabSz="622300"/>
          <a:r>
            <a:rPr lang="en-US" sz="1400" b="1" u="sng" kern="1200" dirty="0" smtClean="0">
              <a:solidFill>
                <a:schemeClr val="tx1"/>
              </a:solidFill>
              <a:latin typeface="Calibri" pitchFamily="34" charset="0"/>
              <a:cs typeface="Calibri" pitchFamily="34" charset="0"/>
            </a:rPr>
            <a:t>Solution</a:t>
          </a:r>
        </a:p>
        <a:p>
          <a:pPr algn="ctr" defTabSz="622300"/>
          <a:endParaRPr lang="en-US" sz="1600" b="1" u="sng" kern="1200" dirty="0" smtClean="0">
            <a:solidFill>
              <a:schemeClr val="tx1"/>
            </a:solidFill>
            <a:latin typeface="Calibri" pitchFamily="34" charset="0"/>
            <a:cs typeface="Calibri" pitchFamily="34" charset="0"/>
          </a:endParaRPr>
        </a:p>
        <a:p>
          <a:pPr marL="114300" indent="-114300" algn="just" defTabSz="914400" rtl="0" eaLnBrk="1" latinLnBrk="0" hangingPunct="1">
            <a:buFont typeface="Arial" pitchFamily="34" charset="0"/>
            <a:buChar char="•"/>
          </a:pPr>
          <a:r>
            <a:rPr lang="en-US" sz="1200" b="0" i="0" u="none" kern="1200" dirty="0" smtClean="0">
              <a:solidFill>
                <a:schemeClr val="tx1"/>
              </a:solidFill>
            </a:rPr>
            <a:t>mySAP ERP HCM</a:t>
          </a:r>
          <a:endParaRPr lang="en-IN" sz="1200" b="0" i="0" u="none" kern="1200" dirty="0" smtClean="0">
            <a:solidFill>
              <a:schemeClr val="tx1"/>
            </a:solidFill>
          </a:endParaRPr>
        </a:p>
      </dgm:t>
    </dgm:pt>
    <dgm:pt modelId="{7DF6F777-10C4-48A1-BD71-FDCA4C44DC8E}" type="parTrans" cxnId="{E9BAA806-0C39-442C-9CD6-CE4DCFDE9EFB}">
      <dgm:prSet/>
      <dgm:spPr/>
      <dgm:t>
        <a:bodyPr/>
        <a:lstStyle/>
        <a:p>
          <a:endParaRPr lang="en-US"/>
        </a:p>
      </dgm:t>
    </dgm:pt>
    <dgm:pt modelId="{B163211C-7996-4FE2-92C5-C9A6E17FDE00}" type="sibTrans" cxnId="{E9BAA806-0C39-442C-9CD6-CE4DCFDE9EFB}">
      <dgm:prSet/>
      <dgm:spPr/>
      <dgm:t>
        <a:bodyPr/>
        <a:lstStyle/>
        <a:p>
          <a:endParaRPr lang="en-US"/>
        </a:p>
      </dgm:t>
    </dgm:pt>
    <dgm:pt modelId="{5F2815B0-C571-49A6-B342-F24476BEB951}">
      <dgm:prSet phldrT="[Text]" custT="1"/>
      <dgm:spPr>
        <a:solidFill>
          <a:schemeClr val="accent1">
            <a:lumMod val="75000"/>
          </a:schemeClr>
        </a:solidFill>
      </dgm:spPr>
      <dgm:t>
        <a:bodyPr/>
        <a:lstStyle/>
        <a:p>
          <a:pPr marL="0" indent="0" algn="ctr" defTabSz="914400" rtl="0" eaLnBrk="1" latinLnBrk="0" hangingPunct="1">
            <a:buFont typeface="Arial" pitchFamily="34" charset="0"/>
            <a:buNone/>
          </a:pPr>
          <a:r>
            <a:rPr lang="en-US" sz="1400" b="1" u="sng" kern="1200" dirty="0" smtClean="0">
              <a:solidFill>
                <a:schemeClr val="bg1"/>
              </a:solidFill>
              <a:latin typeface="Calibri" pitchFamily="34" charset="0"/>
              <a:cs typeface="Calibri" pitchFamily="34" charset="0"/>
            </a:rPr>
            <a:t>Benefits</a:t>
          </a:r>
        </a:p>
        <a:p>
          <a:pPr marL="0" indent="0" algn="just" defTabSz="914400" rtl="0" eaLnBrk="1" latinLnBrk="0" hangingPunct="1">
            <a:buFont typeface="Arial" pitchFamily="34" charset="0"/>
            <a:buNone/>
          </a:pPr>
          <a:endParaRPr lang="en-US" sz="1100" b="0" i="0" kern="1200" dirty="0" smtClean="0">
            <a:solidFill>
              <a:schemeClr val="bg1"/>
            </a:solidFill>
            <a:latin typeface="Calibri" pitchFamily="34" charset="0"/>
            <a:cs typeface="Calibri" pitchFamily="34" charset="0"/>
          </a:endParaRPr>
        </a:p>
        <a:p>
          <a:pPr marL="114300" indent="-114300" algn="just" defTabSz="914400" rtl="0" eaLnBrk="1" latinLnBrk="0" hangingPunct="1">
            <a:buFont typeface="Arial" pitchFamily="34" charset="0"/>
            <a:buChar char="•"/>
          </a:pPr>
          <a:r>
            <a:rPr lang="en-US" sz="1200" b="0" i="0" kern="1200" dirty="0" smtClean="0">
              <a:solidFill>
                <a:schemeClr val="bg1"/>
              </a:solidFill>
              <a:latin typeface="Calibri" pitchFamily="34" charset="0"/>
              <a:cs typeface="Calibri" pitchFamily="34" charset="0"/>
            </a:rPr>
            <a:t>Improved system operation from eliminating interfaces.</a:t>
          </a:r>
        </a:p>
        <a:p>
          <a:pPr marL="114300" indent="-114300" algn="just" defTabSz="914400" rtl="0" eaLnBrk="1" latinLnBrk="0" hangingPunct="1">
            <a:buFont typeface="Arial" pitchFamily="34" charset="0"/>
            <a:buChar char="•"/>
          </a:pPr>
          <a:r>
            <a:rPr lang="en-US" sz="1200" b="0" i="0" kern="1200" dirty="0" smtClean="0">
              <a:solidFill>
                <a:schemeClr val="bg1"/>
              </a:solidFill>
              <a:latin typeface="Calibri" pitchFamily="34" charset="0"/>
              <a:cs typeface="Calibri" pitchFamily="34" charset="0"/>
            </a:rPr>
            <a:t>Optimizing personnel administration, time management, and payroll processes</a:t>
          </a:r>
          <a:endParaRPr lang="en-US" sz="1200" b="0" i="0" u="none" kern="1200" dirty="0" smtClean="0">
            <a:solidFill>
              <a:schemeClr val="bg1"/>
            </a:solidFill>
          </a:endParaRPr>
        </a:p>
      </dgm:t>
    </dgm:pt>
    <dgm:pt modelId="{6C49AAD5-BC4B-4628-854B-E41B369B5009}" type="parTrans" cxnId="{5F818C78-30C4-4B14-A8B7-ECA4C2ABD766}">
      <dgm:prSet/>
      <dgm:spPr/>
      <dgm:t>
        <a:bodyPr/>
        <a:lstStyle/>
        <a:p>
          <a:endParaRPr lang="en-US"/>
        </a:p>
      </dgm:t>
    </dgm:pt>
    <dgm:pt modelId="{395CAB34-5494-44FF-AD59-405BDA481DA3}" type="sibTrans" cxnId="{5F818C78-30C4-4B14-A8B7-ECA4C2ABD766}">
      <dgm:prSet/>
      <dgm:spPr/>
      <dgm:t>
        <a:bodyPr/>
        <a:lstStyle/>
        <a:p>
          <a:endParaRPr lang="en-US"/>
        </a:p>
      </dgm:t>
    </dgm:pt>
    <dgm:pt modelId="{35F6C776-A86F-43AB-9FC3-99B6627ECC1A}" type="pres">
      <dgm:prSet presAssocID="{56768BFF-D387-47A3-98CE-DDEFFB01D3A8}" presName="Name0" presStyleCnt="0">
        <dgm:presLayoutVars>
          <dgm:dir/>
          <dgm:resizeHandles val="exact"/>
        </dgm:presLayoutVars>
      </dgm:prSet>
      <dgm:spPr/>
      <dgm:t>
        <a:bodyPr/>
        <a:lstStyle/>
        <a:p>
          <a:endParaRPr lang="en-US"/>
        </a:p>
      </dgm:t>
    </dgm:pt>
    <dgm:pt modelId="{3E521453-1185-410E-A4A5-6A59A1434650}" type="pres">
      <dgm:prSet presAssocID="{435C9033-4B93-4645-86AC-894C8E8684BB}" presName="node" presStyleLbl="node1" presStyleIdx="0" presStyleCnt="3" custLinFactNeighborX="27653" custLinFactNeighborY="0">
        <dgm:presLayoutVars>
          <dgm:bulletEnabled val="1"/>
        </dgm:presLayoutVars>
      </dgm:prSet>
      <dgm:spPr/>
      <dgm:t>
        <a:bodyPr/>
        <a:lstStyle/>
        <a:p>
          <a:endParaRPr lang="en-US"/>
        </a:p>
      </dgm:t>
    </dgm:pt>
    <dgm:pt modelId="{B9CE2109-DAD0-4B09-BFF1-429A396F1CD9}" type="pres">
      <dgm:prSet presAssocID="{36CFB304-D0B1-49BE-B388-42AB1523A56D}" presName="sibTrans" presStyleCnt="0"/>
      <dgm:spPr/>
    </dgm:pt>
    <dgm:pt modelId="{6BC53E9E-636B-4EE1-91C6-D5DE57B04950}" type="pres">
      <dgm:prSet presAssocID="{DA89D8B7-2636-4119-9942-08E11DFD9ACC}" presName="node" presStyleLbl="node1" presStyleIdx="1" presStyleCnt="3">
        <dgm:presLayoutVars>
          <dgm:bulletEnabled val="1"/>
        </dgm:presLayoutVars>
      </dgm:prSet>
      <dgm:spPr/>
      <dgm:t>
        <a:bodyPr/>
        <a:lstStyle/>
        <a:p>
          <a:endParaRPr lang="en-US"/>
        </a:p>
      </dgm:t>
    </dgm:pt>
    <dgm:pt modelId="{5EF2DA2F-2EA2-4D4F-B45A-ACB0E68CDA5B}" type="pres">
      <dgm:prSet presAssocID="{B163211C-7996-4FE2-92C5-C9A6E17FDE00}" presName="sibTrans" presStyleCnt="0"/>
      <dgm:spPr/>
    </dgm:pt>
    <dgm:pt modelId="{29FFCDB2-44E7-43E9-BEDC-914C5C8FD427}" type="pres">
      <dgm:prSet presAssocID="{5F2815B0-C571-49A6-B342-F24476BEB951}" presName="node" presStyleLbl="node1" presStyleIdx="2" presStyleCnt="3" custLinFactNeighborX="-31388" custLinFactNeighborY="-1042">
        <dgm:presLayoutVars>
          <dgm:bulletEnabled val="1"/>
        </dgm:presLayoutVars>
      </dgm:prSet>
      <dgm:spPr/>
      <dgm:t>
        <a:bodyPr/>
        <a:lstStyle/>
        <a:p>
          <a:endParaRPr lang="en-US"/>
        </a:p>
      </dgm:t>
    </dgm:pt>
  </dgm:ptLst>
  <dgm:cxnLst>
    <dgm:cxn modelId="{0CBA2EB9-2D35-4ED6-9768-B435D1AF8D9C}" type="presOf" srcId="{435C9033-4B93-4645-86AC-894C8E8684BB}" destId="{3E521453-1185-410E-A4A5-6A59A1434650}" srcOrd="0" destOrd="0" presId="urn:microsoft.com/office/officeart/2005/8/layout/hList6"/>
    <dgm:cxn modelId="{E9BAA806-0C39-442C-9CD6-CE4DCFDE9EFB}" srcId="{56768BFF-D387-47A3-98CE-DDEFFB01D3A8}" destId="{DA89D8B7-2636-4119-9942-08E11DFD9ACC}" srcOrd="1" destOrd="0" parTransId="{7DF6F777-10C4-48A1-BD71-FDCA4C44DC8E}" sibTransId="{B163211C-7996-4FE2-92C5-C9A6E17FDE00}"/>
    <dgm:cxn modelId="{AD76A193-3C5E-4C6A-BE8F-D1C9BB10A9D3}" type="presOf" srcId="{56768BFF-D387-47A3-98CE-DDEFFB01D3A8}" destId="{35F6C776-A86F-43AB-9FC3-99B6627ECC1A}" srcOrd="0" destOrd="0" presId="urn:microsoft.com/office/officeart/2005/8/layout/hList6"/>
    <dgm:cxn modelId="{5444011F-6FDD-4FAF-A06A-38515AC776C1}" type="presOf" srcId="{DA89D8B7-2636-4119-9942-08E11DFD9ACC}" destId="{6BC53E9E-636B-4EE1-91C6-D5DE57B04950}" srcOrd="0" destOrd="0" presId="urn:microsoft.com/office/officeart/2005/8/layout/hList6"/>
    <dgm:cxn modelId="{5A9A8982-B581-4DF8-96D0-3658DB61218F}" type="presOf" srcId="{5F2815B0-C571-49A6-B342-F24476BEB951}" destId="{29FFCDB2-44E7-43E9-BEDC-914C5C8FD427}" srcOrd="0" destOrd="0" presId="urn:microsoft.com/office/officeart/2005/8/layout/hList6"/>
    <dgm:cxn modelId="{5F818C78-30C4-4B14-A8B7-ECA4C2ABD766}" srcId="{56768BFF-D387-47A3-98CE-DDEFFB01D3A8}" destId="{5F2815B0-C571-49A6-B342-F24476BEB951}" srcOrd="2" destOrd="0" parTransId="{6C49AAD5-BC4B-4628-854B-E41B369B5009}" sibTransId="{395CAB34-5494-44FF-AD59-405BDA481DA3}"/>
    <dgm:cxn modelId="{E21D2FB1-1EE3-4A7C-A7A2-7BC6C5CC5BF8}" srcId="{56768BFF-D387-47A3-98CE-DDEFFB01D3A8}" destId="{435C9033-4B93-4645-86AC-894C8E8684BB}" srcOrd="0" destOrd="0" parTransId="{155CEC43-8E38-48AE-BC7A-D0981B58F92B}" sibTransId="{36CFB304-D0B1-49BE-B388-42AB1523A56D}"/>
    <dgm:cxn modelId="{90C81858-43CC-4C93-A4AC-D4A5663E6535}" type="presParOf" srcId="{35F6C776-A86F-43AB-9FC3-99B6627ECC1A}" destId="{3E521453-1185-410E-A4A5-6A59A1434650}" srcOrd="0" destOrd="0" presId="urn:microsoft.com/office/officeart/2005/8/layout/hList6"/>
    <dgm:cxn modelId="{65A2D2EE-9BB4-4A55-946A-067398E345E4}" type="presParOf" srcId="{35F6C776-A86F-43AB-9FC3-99B6627ECC1A}" destId="{B9CE2109-DAD0-4B09-BFF1-429A396F1CD9}" srcOrd="1" destOrd="0" presId="urn:microsoft.com/office/officeart/2005/8/layout/hList6"/>
    <dgm:cxn modelId="{48B044AC-5596-4876-819E-11F2A9C4A366}" type="presParOf" srcId="{35F6C776-A86F-43AB-9FC3-99B6627ECC1A}" destId="{6BC53E9E-636B-4EE1-91C6-D5DE57B04950}" srcOrd="2" destOrd="0" presId="urn:microsoft.com/office/officeart/2005/8/layout/hList6"/>
    <dgm:cxn modelId="{DEEEC2A7-DA43-433B-B1BF-4101837FB918}" type="presParOf" srcId="{35F6C776-A86F-43AB-9FC3-99B6627ECC1A}" destId="{5EF2DA2F-2EA2-4D4F-B45A-ACB0E68CDA5B}" srcOrd="3" destOrd="0" presId="urn:microsoft.com/office/officeart/2005/8/layout/hList6"/>
    <dgm:cxn modelId="{EEDE8462-411E-43C7-A893-B08A4B1C7E52}" type="presParOf" srcId="{35F6C776-A86F-43AB-9FC3-99B6627ECC1A}" destId="{29FFCDB2-44E7-43E9-BEDC-914C5C8FD427}"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0.26923</cdr:x>
      <cdr:y>0.90323</cdr:y>
    </cdr:from>
    <cdr:to>
      <cdr:x>0.73077</cdr:x>
      <cdr:y>1</cdr:y>
    </cdr:to>
    <cdr:sp macro="" textlink="">
      <cdr:nvSpPr>
        <cdr:cNvPr id="2" name="TextBox 1"/>
        <cdr:cNvSpPr txBox="1"/>
      </cdr:nvSpPr>
      <cdr:spPr>
        <a:xfrm xmlns:a="http://schemas.openxmlformats.org/drawingml/2006/main">
          <a:off x="1066800" y="2133600"/>
          <a:ext cx="1828800" cy="228600"/>
        </a:xfrm>
        <a:prstGeom xmlns:a="http://schemas.openxmlformats.org/drawingml/2006/main" prst="rect">
          <a:avLst/>
        </a:prstGeom>
      </cdr:spPr>
      <cdr:txBody>
        <a:bodyPr xmlns:a="http://schemas.openxmlformats.org/drawingml/2006/main" vertOverflow="clip" vert="horz" wrap="none" lIns="0" tIns="0" rIns="0" bIns="0" rtlCol="0" anchor="t" anchorCtr="0">
          <a:noAutofit/>
        </a:bodyPr>
        <a:lstStyle xmlns:a="http://schemas.openxmlformats.org/drawingml/2006/main"/>
        <a:p xmlns:a="http://schemas.openxmlformats.org/drawingml/2006/main">
          <a:pPr marL="0" marR="0" indent="0" algn="l" defTabSz="914363" rtl="0" eaLnBrk="1" fontAlgn="auto" latinLnBrk="0" hangingPunct="1">
            <a:lnSpc>
              <a:spcPct val="100000"/>
            </a:lnSpc>
            <a:spcBef>
              <a:spcPct val="0"/>
            </a:spcBef>
            <a:spcAft>
              <a:spcPts val="0"/>
            </a:spcAft>
            <a:buClrTx/>
            <a:buSzTx/>
            <a:buFontTx/>
            <a:buNone/>
            <a:tabLst/>
          </a:pPr>
          <a:r>
            <a:rPr lang="en-US" sz="1200" kern="1200" dirty="0" smtClean="0">
              <a:ln w="3175">
                <a:noFill/>
              </a:ln>
              <a:solidFill>
                <a:schemeClr val="tx1"/>
              </a:solidFill>
              <a:latin typeface="Calibri" pitchFamily="34" charset="0"/>
              <a:ea typeface="Verdana" pitchFamily="34" charset="0"/>
              <a:cs typeface="Calibri" pitchFamily="34" charset="0"/>
            </a:rPr>
            <a:t>Total Market USD 85.3Billion</a:t>
          </a:r>
          <a:endParaRPr kumimoji="0" lang="en-US" sz="1200" b="0" i="0" u="none" strike="noStrike" kern="1200" cap="none" spc="0" normalizeH="0" baseline="0" noProof="0" dirty="0" smtClean="0">
            <a:ln w="3175">
              <a:noFill/>
            </a:ln>
            <a:solidFill>
              <a:schemeClr val="tx1"/>
            </a:solidFill>
            <a:effectLst/>
            <a:uLnTx/>
            <a:uFillTx/>
            <a:latin typeface="Calibri" pitchFamily="34" charset="0"/>
            <a:ea typeface="Verdana" pitchFamily="34" charset="0"/>
            <a:cs typeface="Calibri" pitchFamily="34"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0.26923</cdr:x>
      <cdr:y>0.90323</cdr:y>
    </cdr:from>
    <cdr:to>
      <cdr:x>0.73077</cdr:x>
      <cdr:y>1</cdr:y>
    </cdr:to>
    <cdr:sp macro="" textlink="">
      <cdr:nvSpPr>
        <cdr:cNvPr id="2" name="TextBox 1"/>
        <cdr:cNvSpPr txBox="1"/>
      </cdr:nvSpPr>
      <cdr:spPr>
        <a:xfrm xmlns:a="http://schemas.openxmlformats.org/drawingml/2006/main">
          <a:off x="1066800" y="2133610"/>
          <a:ext cx="1828806" cy="228590"/>
        </a:xfrm>
        <a:prstGeom xmlns:a="http://schemas.openxmlformats.org/drawingml/2006/main" prst="rect">
          <a:avLst/>
        </a:prstGeom>
      </cdr:spPr>
      <cdr:txBody>
        <a:bodyPr xmlns:a="http://schemas.openxmlformats.org/drawingml/2006/main" vertOverflow="clip" vert="horz" wrap="none" lIns="0" tIns="0" rIns="0" bIns="0" rtlCol="0" anchor="t" anchorCtr="0">
          <a:noAutofit/>
        </a:bodyPr>
        <a:lstStyle xmlns:a="http://schemas.openxmlformats.org/drawingml/2006/main"/>
        <a:p xmlns:a="http://schemas.openxmlformats.org/drawingml/2006/main">
          <a:pPr marL="0" marR="0" indent="0" algn="l" defTabSz="914363" rtl="0" eaLnBrk="1" fontAlgn="auto" latinLnBrk="0" hangingPunct="1">
            <a:lnSpc>
              <a:spcPct val="100000"/>
            </a:lnSpc>
            <a:spcBef>
              <a:spcPct val="0"/>
            </a:spcBef>
            <a:spcAft>
              <a:spcPts val="0"/>
            </a:spcAft>
            <a:buClrTx/>
            <a:buSzTx/>
            <a:buFontTx/>
            <a:buNone/>
            <a:tabLst/>
          </a:pPr>
          <a:r>
            <a:rPr lang="en-US" sz="1200" kern="1200" dirty="0" smtClean="0">
              <a:ln w="3175">
                <a:noFill/>
              </a:ln>
              <a:solidFill>
                <a:schemeClr val="tx1"/>
              </a:solidFill>
              <a:latin typeface="Calibri" pitchFamily="34" charset="0"/>
              <a:ea typeface="Verdana" pitchFamily="34" charset="0"/>
              <a:cs typeface="Calibri" pitchFamily="34" charset="0"/>
            </a:rPr>
            <a:t>Total Market USD 44.3 Billion</a:t>
          </a:r>
          <a:endParaRPr kumimoji="0" lang="en-US" sz="1200" b="0" i="0" u="none" strike="noStrike" kern="1200" cap="none" spc="0" normalizeH="0" baseline="0" noProof="0" dirty="0" smtClean="0">
            <a:ln w="3175">
              <a:noFill/>
            </a:ln>
            <a:solidFill>
              <a:schemeClr val="tx1"/>
            </a:solidFill>
            <a:effectLst/>
            <a:uLnTx/>
            <a:uFillTx/>
            <a:latin typeface="Calibri" pitchFamily="34" charset="0"/>
            <a:ea typeface="Verdana" pitchFamily="34" charset="0"/>
            <a:cs typeface="Calibri" pitchFamily="34" charset="0"/>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0.26923</cdr:x>
      <cdr:y>0.90323</cdr:y>
    </cdr:from>
    <cdr:to>
      <cdr:x>0.73077</cdr:x>
      <cdr:y>1</cdr:y>
    </cdr:to>
    <cdr:sp macro="" textlink="">
      <cdr:nvSpPr>
        <cdr:cNvPr id="2" name="TextBox 1"/>
        <cdr:cNvSpPr txBox="1"/>
      </cdr:nvSpPr>
      <cdr:spPr>
        <a:xfrm xmlns:a="http://schemas.openxmlformats.org/drawingml/2006/main">
          <a:off x="1066800" y="2133610"/>
          <a:ext cx="1828806" cy="228590"/>
        </a:xfrm>
        <a:prstGeom xmlns:a="http://schemas.openxmlformats.org/drawingml/2006/main" prst="rect">
          <a:avLst/>
        </a:prstGeom>
      </cdr:spPr>
      <cdr:txBody>
        <a:bodyPr xmlns:a="http://schemas.openxmlformats.org/drawingml/2006/main" vertOverflow="clip" vert="horz" wrap="none" lIns="0" tIns="0" rIns="0" bIns="0" rtlCol="0" anchor="t" anchorCtr="0">
          <a:noAutofit/>
        </a:bodyPr>
        <a:lstStyle xmlns:a="http://schemas.openxmlformats.org/drawingml/2006/main"/>
        <a:p xmlns:a="http://schemas.openxmlformats.org/drawingml/2006/main">
          <a:pPr marL="0" marR="0" indent="0" algn="l" defTabSz="914363" rtl="0" eaLnBrk="1" fontAlgn="auto" latinLnBrk="0" hangingPunct="1">
            <a:lnSpc>
              <a:spcPct val="100000"/>
            </a:lnSpc>
            <a:spcBef>
              <a:spcPct val="0"/>
            </a:spcBef>
            <a:spcAft>
              <a:spcPts val="0"/>
            </a:spcAft>
            <a:buClrTx/>
            <a:buSzTx/>
            <a:buFontTx/>
            <a:buNone/>
            <a:tabLst/>
          </a:pPr>
          <a:r>
            <a:rPr lang="en-US" kern="1200" dirty="0" smtClean="0">
              <a:ln w="3175">
                <a:noFill/>
              </a:ln>
              <a:solidFill>
                <a:schemeClr val="tx1"/>
              </a:solidFill>
              <a:latin typeface="Calibri" pitchFamily="34" charset="0"/>
              <a:ea typeface="Verdana" pitchFamily="34" charset="0"/>
              <a:cs typeface="Calibri" pitchFamily="34" charset="0"/>
            </a:rPr>
            <a:t>Total Market USD 15.9 Billion</a:t>
          </a:r>
          <a:endParaRPr kumimoji="0" lang="en-US" b="0" i="0" u="none" strike="noStrike" kern="1200" cap="none" spc="0" normalizeH="0" baseline="0" noProof="0" dirty="0" smtClean="0">
            <a:ln w="3175">
              <a:noFill/>
            </a:ln>
            <a:solidFill>
              <a:schemeClr val="tx1"/>
            </a:solidFill>
            <a:effectLst/>
            <a:uLnTx/>
            <a:uFillTx/>
            <a:latin typeface="Calibri" pitchFamily="34" charset="0"/>
            <a:ea typeface="Verdana" pitchFamily="34" charset="0"/>
            <a:cs typeface="Calibri" pitchFamily="34" charset="0"/>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7.63278E-17</cdr:x>
      <cdr:y>0</cdr:y>
    </cdr:from>
    <cdr:to>
      <cdr:x>1</cdr:x>
      <cdr:y>1</cdr:y>
    </cdr:to>
    <cdr:sp macro="" textlink="">
      <cdr:nvSpPr>
        <cdr:cNvPr id="2" name="Rectangle 1"/>
        <cdr:cNvSpPr>
          <a:spLocks xmlns:a="http://schemas.openxmlformats.org/drawingml/2006/main" noChangeArrowheads="1"/>
        </cdr:cNvSpPr>
      </cdr:nvSpPr>
      <cdr:spPr bwMode="auto">
        <a:xfrm xmlns:a="http://schemas.openxmlformats.org/drawingml/2006/main">
          <a:off x="71438" y="0"/>
          <a:ext cx="4143404" cy="2214578"/>
        </a:xfrm>
        <a:prstGeom xmlns:a="http://schemas.openxmlformats.org/drawingml/2006/main" prst="rect">
          <a:avLst/>
        </a:prstGeom>
        <a:noFill xmlns:a="http://schemas.openxmlformats.org/drawingml/2006/main"/>
        <a:ln xmlns:a="http://schemas.openxmlformats.org/drawingml/2006/main" w="9525" cap="flat" cmpd="sng" algn="ctr">
          <a:solidFill>
            <a:schemeClr val="accent3">
              <a:lumMod val="25000"/>
            </a:schemeClr>
          </a:solidFill>
          <a:prstDash val="solid"/>
        </a:ln>
        <a:effectLst xmlns:a="http://schemas.openxmlformats.org/drawingml/2006/main"/>
      </cdr:spPr>
      <cdr:style>
        <a:lnRef xmlns:a="http://schemas.openxmlformats.org/drawingml/2006/main" idx="2">
          <a:scrgbClr r="0" g="0" b="0"/>
        </a:lnRef>
        <a:fillRef xmlns:a="http://schemas.openxmlformats.org/drawingml/2006/main" idx="1">
          <a:schemeClr val="lt1">
            <a:alpha val="90000"/>
            <a:hueOff val="0"/>
            <a:satOff val="0"/>
            <a:lumOff val="0"/>
            <a:alphaOff val="0"/>
          </a:schemeClr>
        </a:fillRef>
        <a:effectRef xmlns:a="http://schemas.openxmlformats.org/drawingml/2006/main" idx="0">
          <a:schemeClr val="lt1">
            <a:alpha val="90000"/>
            <a:hueOff val="0"/>
            <a:satOff val="0"/>
            <a:lumOff val="0"/>
            <a:alphaOff val="0"/>
          </a:schemeClr>
        </a:effectRef>
        <a:fontRef xmlns:a="http://schemas.openxmlformats.org/drawingml/2006/main" idx="minor">
          <a:schemeClr val="dk1">
            <a:hueOff val="0"/>
            <a:satOff val="0"/>
            <a:lumOff val="0"/>
            <a:alphaOff val="0"/>
          </a:schemeClr>
        </a:fontRef>
      </cdr:style>
      <cdr:txBody>
        <a:bodyPr xmlns:a="http://schemas.openxmlformats.org/drawingml/2006/main" wrap="square" tIns="180000" anchor="t" anchorCtr="0"/>
        <a:lstStyle xmlns:a="http://schemas.openxmlformats.org/drawingml/2006/main">
          <a:defPPr>
            <a:defRPr lang="en-US"/>
          </a:defPPr>
          <a:lvl1pPr marL="0" algn="l" defTabSz="914400" rtl="0" eaLnBrk="1" latinLnBrk="0" hangingPunct="1">
            <a:defRPr sz="1800" kern="1200">
              <a:solidFill>
                <a:srgbClr val="595959">
                  <a:hueOff val="0"/>
                  <a:satOff val="0"/>
                  <a:lumOff val="0"/>
                  <a:alphaOff val="0"/>
                </a:srgbClr>
              </a:solidFill>
              <a:latin typeface="Segoe"/>
            </a:defRPr>
          </a:lvl1pPr>
          <a:lvl2pPr marL="457200" algn="l" defTabSz="914400" rtl="0" eaLnBrk="1" latinLnBrk="0" hangingPunct="1">
            <a:defRPr sz="1800" kern="1200">
              <a:solidFill>
                <a:srgbClr val="595959">
                  <a:hueOff val="0"/>
                  <a:satOff val="0"/>
                  <a:lumOff val="0"/>
                  <a:alphaOff val="0"/>
                </a:srgbClr>
              </a:solidFill>
              <a:latin typeface="Segoe"/>
            </a:defRPr>
          </a:lvl2pPr>
          <a:lvl3pPr marL="914400" algn="l" defTabSz="914400" rtl="0" eaLnBrk="1" latinLnBrk="0" hangingPunct="1">
            <a:defRPr sz="1800" kern="1200">
              <a:solidFill>
                <a:srgbClr val="595959">
                  <a:hueOff val="0"/>
                  <a:satOff val="0"/>
                  <a:lumOff val="0"/>
                  <a:alphaOff val="0"/>
                </a:srgbClr>
              </a:solidFill>
              <a:latin typeface="Segoe"/>
            </a:defRPr>
          </a:lvl3pPr>
          <a:lvl4pPr marL="1371600" algn="l" defTabSz="914400" rtl="0" eaLnBrk="1" latinLnBrk="0" hangingPunct="1">
            <a:defRPr sz="1800" kern="1200">
              <a:solidFill>
                <a:srgbClr val="595959">
                  <a:hueOff val="0"/>
                  <a:satOff val="0"/>
                  <a:lumOff val="0"/>
                  <a:alphaOff val="0"/>
                </a:srgbClr>
              </a:solidFill>
              <a:latin typeface="Segoe"/>
            </a:defRPr>
          </a:lvl4pPr>
          <a:lvl5pPr marL="1828800" algn="l" defTabSz="914400" rtl="0" eaLnBrk="1" latinLnBrk="0" hangingPunct="1">
            <a:defRPr sz="1800" kern="1200">
              <a:solidFill>
                <a:srgbClr val="595959">
                  <a:hueOff val="0"/>
                  <a:satOff val="0"/>
                  <a:lumOff val="0"/>
                  <a:alphaOff val="0"/>
                </a:srgbClr>
              </a:solidFill>
              <a:latin typeface="Segoe"/>
            </a:defRPr>
          </a:lvl5pPr>
          <a:lvl6pPr marL="2286000" algn="l" defTabSz="914400" rtl="0" eaLnBrk="1" latinLnBrk="0" hangingPunct="1">
            <a:defRPr sz="1800" kern="1200">
              <a:solidFill>
                <a:srgbClr val="595959">
                  <a:hueOff val="0"/>
                  <a:satOff val="0"/>
                  <a:lumOff val="0"/>
                  <a:alphaOff val="0"/>
                </a:srgbClr>
              </a:solidFill>
              <a:latin typeface="Segoe"/>
            </a:defRPr>
          </a:lvl6pPr>
          <a:lvl7pPr marL="2743200" algn="l" defTabSz="914400" rtl="0" eaLnBrk="1" latinLnBrk="0" hangingPunct="1">
            <a:defRPr sz="1800" kern="1200">
              <a:solidFill>
                <a:srgbClr val="595959">
                  <a:hueOff val="0"/>
                  <a:satOff val="0"/>
                  <a:lumOff val="0"/>
                  <a:alphaOff val="0"/>
                </a:srgbClr>
              </a:solidFill>
              <a:latin typeface="Segoe"/>
            </a:defRPr>
          </a:lvl7pPr>
          <a:lvl8pPr marL="3200400" algn="l" defTabSz="914400" rtl="0" eaLnBrk="1" latinLnBrk="0" hangingPunct="1">
            <a:defRPr sz="1800" kern="1200">
              <a:solidFill>
                <a:srgbClr val="595959">
                  <a:hueOff val="0"/>
                  <a:satOff val="0"/>
                  <a:lumOff val="0"/>
                  <a:alphaOff val="0"/>
                </a:srgbClr>
              </a:solidFill>
              <a:latin typeface="Segoe"/>
            </a:defRPr>
          </a:lvl8pPr>
          <a:lvl9pPr marL="3657600" algn="l" defTabSz="914400" rtl="0" eaLnBrk="1" latinLnBrk="0" hangingPunct="1">
            <a:defRPr sz="1800" kern="1200">
              <a:solidFill>
                <a:srgbClr val="595959">
                  <a:hueOff val="0"/>
                  <a:satOff val="0"/>
                  <a:lumOff val="0"/>
                  <a:alphaOff val="0"/>
                </a:srgbClr>
              </a:solidFill>
              <a:latin typeface="Segoe"/>
            </a:defRPr>
          </a:lvl9pPr>
        </a:lstStyle>
        <a:p xmlns:a="http://schemas.openxmlformats.org/drawingml/2006/main">
          <a:pPr marL="131763" lvl="1" indent="-131763" defTabSz="488950">
            <a:spcBef>
              <a:spcPts val="300"/>
            </a:spcBef>
            <a:spcAft>
              <a:spcPts val="100"/>
            </a:spcAft>
            <a:buFontTx/>
            <a:buChar char="••"/>
            <a:tabLst>
              <a:tab pos="96838" algn="l"/>
            </a:tabLst>
            <a:defRPr/>
          </a:pPr>
          <a:endParaRPr lang="en-US" sz="8000" dirty="0" smtClean="0">
            <a:solidFill>
              <a:srgbClr val="000000"/>
            </a:solidFill>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cdr:x>
      <cdr:y>0</cdr:y>
    </cdr:from>
    <cdr:to>
      <cdr:x>1</cdr:x>
      <cdr:y>1</cdr:y>
    </cdr:to>
    <cdr:sp macro="" textlink="">
      <cdr:nvSpPr>
        <cdr:cNvPr id="2" name="Rectangle 1"/>
        <cdr:cNvSpPr>
          <a:spLocks xmlns:a="http://schemas.openxmlformats.org/drawingml/2006/main" noChangeArrowheads="1"/>
        </cdr:cNvSpPr>
      </cdr:nvSpPr>
      <cdr:spPr bwMode="auto">
        <a:xfrm xmlns:a="http://schemas.openxmlformats.org/drawingml/2006/main">
          <a:off x="0" y="0"/>
          <a:ext cx="4143404" cy="2266952"/>
        </a:xfrm>
        <a:prstGeom xmlns:a="http://schemas.openxmlformats.org/drawingml/2006/main" prst="rect">
          <a:avLst/>
        </a:prstGeom>
        <a:noFill xmlns:a="http://schemas.openxmlformats.org/drawingml/2006/main"/>
        <a:ln xmlns:a="http://schemas.openxmlformats.org/drawingml/2006/main" w="9525" cap="flat" cmpd="sng" algn="ctr">
          <a:solidFill>
            <a:schemeClr val="accent3">
              <a:lumMod val="25000"/>
            </a:schemeClr>
          </a:solidFill>
          <a:prstDash val="solid"/>
        </a:ln>
        <a:effectLst xmlns:a="http://schemas.openxmlformats.org/drawingml/2006/main"/>
      </cdr:spPr>
      <cdr:style>
        <a:lnRef xmlns:a="http://schemas.openxmlformats.org/drawingml/2006/main" idx="2">
          <a:scrgbClr r="0" g="0" b="0"/>
        </a:lnRef>
        <a:fillRef xmlns:a="http://schemas.openxmlformats.org/drawingml/2006/main" idx="1">
          <a:schemeClr val="lt1">
            <a:alpha val="90000"/>
            <a:hueOff val="0"/>
            <a:satOff val="0"/>
            <a:lumOff val="0"/>
            <a:alphaOff val="0"/>
          </a:schemeClr>
        </a:fillRef>
        <a:effectRef xmlns:a="http://schemas.openxmlformats.org/drawingml/2006/main" idx="0">
          <a:schemeClr val="lt1">
            <a:alpha val="90000"/>
            <a:hueOff val="0"/>
            <a:satOff val="0"/>
            <a:lumOff val="0"/>
            <a:alphaOff val="0"/>
          </a:schemeClr>
        </a:effectRef>
        <a:fontRef xmlns:a="http://schemas.openxmlformats.org/drawingml/2006/main" idx="minor">
          <a:schemeClr val="dk1">
            <a:hueOff val="0"/>
            <a:satOff val="0"/>
            <a:lumOff val="0"/>
            <a:alphaOff val="0"/>
          </a:schemeClr>
        </a:fontRef>
      </cdr:style>
      <cdr:txBody>
        <a:bodyPr xmlns:a="http://schemas.openxmlformats.org/drawingml/2006/main" wrap="square" tIns="180000" anchor="t" anchorCtr="0"/>
        <a:lstStyle xmlns:a="http://schemas.openxmlformats.org/drawingml/2006/main">
          <a:defPPr>
            <a:defRPr lang="en-US"/>
          </a:defPPr>
          <a:lvl1pPr marL="0" algn="l" defTabSz="914400" rtl="0" eaLnBrk="1" latinLnBrk="0" hangingPunct="1">
            <a:defRPr sz="1800" kern="1200">
              <a:solidFill>
                <a:srgbClr val="595959">
                  <a:hueOff val="0"/>
                  <a:satOff val="0"/>
                  <a:lumOff val="0"/>
                  <a:alphaOff val="0"/>
                </a:srgbClr>
              </a:solidFill>
              <a:latin typeface="Segoe"/>
            </a:defRPr>
          </a:lvl1pPr>
          <a:lvl2pPr marL="457200" algn="l" defTabSz="914400" rtl="0" eaLnBrk="1" latinLnBrk="0" hangingPunct="1">
            <a:defRPr sz="1800" kern="1200">
              <a:solidFill>
                <a:srgbClr val="595959">
                  <a:hueOff val="0"/>
                  <a:satOff val="0"/>
                  <a:lumOff val="0"/>
                  <a:alphaOff val="0"/>
                </a:srgbClr>
              </a:solidFill>
              <a:latin typeface="Segoe"/>
            </a:defRPr>
          </a:lvl2pPr>
          <a:lvl3pPr marL="914400" algn="l" defTabSz="914400" rtl="0" eaLnBrk="1" latinLnBrk="0" hangingPunct="1">
            <a:defRPr sz="1800" kern="1200">
              <a:solidFill>
                <a:srgbClr val="595959">
                  <a:hueOff val="0"/>
                  <a:satOff val="0"/>
                  <a:lumOff val="0"/>
                  <a:alphaOff val="0"/>
                </a:srgbClr>
              </a:solidFill>
              <a:latin typeface="Segoe"/>
            </a:defRPr>
          </a:lvl3pPr>
          <a:lvl4pPr marL="1371600" algn="l" defTabSz="914400" rtl="0" eaLnBrk="1" latinLnBrk="0" hangingPunct="1">
            <a:defRPr sz="1800" kern="1200">
              <a:solidFill>
                <a:srgbClr val="595959">
                  <a:hueOff val="0"/>
                  <a:satOff val="0"/>
                  <a:lumOff val="0"/>
                  <a:alphaOff val="0"/>
                </a:srgbClr>
              </a:solidFill>
              <a:latin typeface="Segoe"/>
            </a:defRPr>
          </a:lvl4pPr>
          <a:lvl5pPr marL="1828800" algn="l" defTabSz="914400" rtl="0" eaLnBrk="1" latinLnBrk="0" hangingPunct="1">
            <a:defRPr sz="1800" kern="1200">
              <a:solidFill>
                <a:srgbClr val="595959">
                  <a:hueOff val="0"/>
                  <a:satOff val="0"/>
                  <a:lumOff val="0"/>
                  <a:alphaOff val="0"/>
                </a:srgbClr>
              </a:solidFill>
              <a:latin typeface="Segoe"/>
            </a:defRPr>
          </a:lvl5pPr>
          <a:lvl6pPr marL="2286000" algn="l" defTabSz="914400" rtl="0" eaLnBrk="1" latinLnBrk="0" hangingPunct="1">
            <a:defRPr sz="1800" kern="1200">
              <a:solidFill>
                <a:srgbClr val="595959">
                  <a:hueOff val="0"/>
                  <a:satOff val="0"/>
                  <a:lumOff val="0"/>
                  <a:alphaOff val="0"/>
                </a:srgbClr>
              </a:solidFill>
              <a:latin typeface="Segoe"/>
            </a:defRPr>
          </a:lvl6pPr>
          <a:lvl7pPr marL="2743200" algn="l" defTabSz="914400" rtl="0" eaLnBrk="1" latinLnBrk="0" hangingPunct="1">
            <a:defRPr sz="1800" kern="1200">
              <a:solidFill>
                <a:srgbClr val="595959">
                  <a:hueOff val="0"/>
                  <a:satOff val="0"/>
                  <a:lumOff val="0"/>
                  <a:alphaOff val="0"/>
                </a:srgbClr>
              </a:solidFill>
              <a:latin typeface="Segoe"/>
            </a:defRPr>
          </a:lvl7pPr>
          <a:lvl8pPr marL="3200400" algn="l" defTabSz="914400" rtl="0" eaLnBrk="1" latinLnBrk="0" hangingPunct="1">
            <a:defRPr sz="1800" kern="1200">
              <a:solidFill>
                <a:srgbClr val="595959">
                  <a:hueOff val="0"/>
                  <a:satOff val="0"/>
                  <a:lumOff val="0"/>
                  <a:alphaOff val="0"/>
                </a:srgbClr>
              </a:solidFill>
              <a:latin typeface="Segoe"/>
            </a:defRPr>
          </a:lvl8pPr>
          <a:lvl9pPr marL="3657600" algn="l" defTabSz="914400" rtl="0" eaLnBrk="1" latinLnBrk="0" hangingPunct="1">
            <a:defRPr sz="1800" kern="1200">
              <a:solidFill>
                <a:srgbClr val="595959">
                  <a:hueOff val="0"/>
                  <a:satOff val="0"/>
                  <a:lumOff val="0"/>
                  <a:alphaOff val="0"/>
                </a:srgbClr>
              </a:solidFill>
              <a:latin typeface="Segoe"/>
            </a:defRPr>
          </a:lvl9pPr>
        </a:lstStyle>
        <a:p xmlns:a="http://schemas.openxmlformats.org/drawingml/2006/main">
          <a:pPr marL="131763" lvl="1" indent="-131763" defTabSz="488950">
            <a:spcBef>
              <a:spcPts val="300"/>
            </a:spcBef>
            <a:spcAft>
              <a:spcPts val="100"/>
            </a:spcAft>
            <a:buFontTx/>
            <a:buChar char="••"/>
            <a:tabLst>
              <a:tab pos="96838" algn="l"/>
            </a:tabLst>
            <a:defRPr/>
          </a:pPr>
          <a:endParaRPr lang="en-US" sz="8000" dirty="0" smtClean="0">
            <a:solidFill>
              <a:srgbClr val="000000"/>
            </a:solidFill>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E426FA-21DA-45F3-BC03-4A6159255AF9}" type="datetimeFigureOut">
              <a:rPr lang="en-US" smtClean="0"/>
              <a:pPr/>
              <a:t>4/19/2012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ABA976C-2EB6-4A37-AD5B-EA43D0D24E09}" type="slidenum">
              <a:rPr lang="en-US" smtClean="0"/>
              <a:pPr/>
              <a:t>‹#›</a:t>
            </a:fld>
            <a:endParaRPr lang="en-US" dirty="0"/>
          </a:p>
        </p:txBody>
      </p:sp>
    </p:spTree>
    <p:extLst>
      <p:ext uri="{BB962C8B-B14F-4D97-AF65-F5344CB8AC3E}">
        <p14:creationId xmlns:p14="http://schemas.microsoft.com/office/powerpoint/2010/main" val="80743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oica.net/wp-content/uploads/cars-2011.pdf"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oica.net/wp-content/uploads/buses-2011.pdf" TargetMode="External"/><Relationship Id="rId5" Type="http://schemas.openxmlformats.org/officeDocument/2006/relationships/hyperlink" Target="http://oica.net/wp-content/uploads/hcv-2011.pdf" TargetMode="External"/><Relationship Id="rId4" Type="http://schemas.openxmlformats.org/officeDocument/2006/relationships/hyperlink" Target="http://oica.net/wp-content/uploads/lcv-2011.pdf"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automotivehorizon.sulekha.com/china-india-global-growth-drivers-for-automotive_10_2010_postedby_jayashankar-menon"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http://www.dw-world.de/dw/article/0,,6179962,00.html"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blogs.birminghampost.net/business/2010/10/global-trends-and-challenges-i.html"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www.pwc.com/gx/en/automotive/issues-trends/rightsising-the-retail-network.jhtml"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3" Type="http://schemas.openxmlformats.org/officeDocument/2006/relationships/hyperlink" Target="http://www-03.ibm.com/press/us/en/pressrelease/19490.wss"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www.multinationalsolutions.telefonica.com/en/telefonica/case-studies/psa-peugeot-citro%C3%ABn.aspx" TargetMode="External"/><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3" Type="http://schemas.openxmlformats.org/officeDocument/2006/relationships/hyperlink" Target="http://www.sap.com/belux/solutions/business-suite/erp/pdf/CS_100_ERP_Reference_Slides.pdf"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3" Type="http://schemas.openxmlformats.org/officeDocument/2006/relationships/hyperlink" Target="http://www.sap.com/belux/solutions/business-suite/erp/pdf/CS_100_ERP_Reference_Slides.pdf"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3" Type="http://schemas.openxmlformats.org/officeDocument/2006/relationships/hyperlink" Target="http://ecohub.sap.com/api/resource/4dc003bad2a8cbf8cec87988" TargetMode="External"/><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www-01.ibm.com/software/success/cssdb.nsf/cs/STRD-7QJKLN?OpenDocument&amp;Site=gicss67fss&amp;cty=en_us" TargetMode="External"/><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3" Type="http://schemas.openxmlformats.org/officeDocument/2006/relationships/hyperlink" Target="http://www.sap.com/belux/solutions/business-suite/erp/pdf/CS_100_ERP_Reference_Slides.pdf" TargetMode="External"/><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3" Type="http://schemas.openxmlformats.org/officeDocument/2006/relationships/hyperlink" Target="http://i.dell.com/sites/content/corporate/case-studies/en/Documents/2011-audi-10009425.pdf" TargetMode="External"/><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a:t>
            </a:fld>
            <a:endParaRPr lang="en-US" dirty="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72">
              <a:defRPr/>
            </a:pPr>
            <a:r>
              <a:rPr lang="en-US" dirty="0" smtClean="0">
                <a:solidFill>
                  <a:srgbClr val="333333"/>
                </a:solidFill>
                <a:latin typeface="Arial Narrow"/>
              </a:rPr>
              <a:t>IBISWorld </a:t>
            </a:r>
            <a:r>
              <a:rPr lang="en-US" dirty="0">
                <a:solidFill>
                  <a:srgbClr val="333333"/>
                </a:solidFill>
                <a:latin typeface="Arial Narrow"/>
              </a:rPr>
              <a:t>Industry Report: </a:t>
            </a:r>
            <a:r>
              <a:rPr lang="en-US" dirty="0"/>
              <a:t>Global Automobile and Light Duty Motor Vehicle Manufacturing</a:t>
            </a:r>
          </a:p>
          <a:p>
            <a:pPr defTabSz="914372">
              <a:defRPr/>
            </a:pPr>
            <a:r>
              <a:rPr lang="en-US" dirty="0" smtClean="0">
                <a:hlinkClick r:id="rId3"/>
              </a:rPr>
              <a:t>http://oica.net/wp-content/uploads/cars-2011.pdf</a:t>
            </a:r>
            <a:endParaRPr lang="en-US" dirty="0" smtClean="0"/>
          </a:p>
          <a:p>
            <a:pPr defTabSz="914372">
              <a:defRPr/>
            </a:pPr>
            <a:r>
              <a:rPr lang="en-US" dirty="0" smtClean="0">
                <a:hlinkClick r:id="rId4"/>
              </a:rPr>
              <a:t>http://oica.net/wp-content/uploads/lcv-2011.pdf</a:t>
            </a:r>
            <a:endParaRPr lang="en-US" dirty="0" smtClean="0"/>
          </a:p>
          <a:p>
            <a:pPr defTabSz="914372">
              <a:defRPr/>
            </a:pPr>
            <a:r>
              <a:rPr lang="en-US" dirty="0" smtClean="0">
                <a:hlinkClick r:id="rId5"/>
              </a:rPr>
              <a:t>http://oica.net/wp-content/uploads/hcv-2011.pdf</a:t>
            </a:r>
            <a:endParaRPr lang="en-US" dirty="0" smtClean="0"/>
          </a:p>
          <a:p>
            <a:pPr defTabSz="914372">
              <a:defRPr/>
            </a:pPr>
            <a:r>
              <a:rPr lang="en-US" dirty="0" smtClean="0">
                <a:hlinkClick r:id="rId6"/>
              </a:rPr>
              <a:t>http://oica.net/wp-content/uploads/buses-2011.pdf</a:t>
            </a:r>
            <a:endParaRPr lang="en-US" dirty="0" smtClean="0"/>
          </a:p>
          <a:p>
            <a:pPr defTabSz="914372">
              <a:defRPr/>
            </a:pPr>
            <a:endParaRPr lang="en-US" dirty="0" smtClean="0"/>
          </a:p>
        </p:txBody>
      </p:sp>
      <p:sp>
        <p:nvSpPr>
          <p:cNvPr id="4" name="Slide Number Placeholder 3"/>
          <p:cNvSpPr>
            <a:spLocks noGrp="1"/>
          </p:cNvSpPr>
          <p:nvPr>
            <p:ph type="sldNum" sz="quarter" idx="10"/>
          </p:nvPr>
        </p:nvSpPr>
        <p:spPr/>
        <p:txBody>
          <a:bodyPr/>
          <a:lstStyle/>
          <a:p>
            <a:fld id="{B79CAB70-74D1-4463-98E0-340BC542699B}" type="slidenum">
              <a:rPr lang="en-US" smtClean="0">
                <a:solidFill>
                  <a:prstClr val="black"/>
                </a:solidFill>
              </a:rPr>
              <a:pPr/>
              <a:t>10</a:t>
            </a:fld>
            <a:endParaRPr lang="en-US" dirty="0">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No latest</a:t>
            </a:r>
            <a:r>
              <a:rPr lang="en-US" baseline="0" dirty="0" smtClean="0"/>
              <a:t> data available</a:t>
            </a:r>
            <a:endParaRPr lang="en-US" dirty="0"/>
          </a:p>
        </p:txBody>
      </p:sp>
      <p:sp>
        <p:nvSpPr>
          <p:cNvPr id="4" name="Slide Number Placeholder 3"/>
          <p:cNvSpPr>
            <a:spLocks noGrp="1"/>
          </p:cNvSpPr>
          <p:nvPr>
            <p:ph type="sldNum" sz="quarter" idx="10"/>
          </p:nvPr>
        </p:nvSpPr>
        <p:spPr/>
        <p:txBody>
          <a:bodyPr/>
          <a:lstStyle/>
          <a:p>
            <a:fld id="{A2F9DFBE-3FED-44B1-848D-BC92D656D1B3}" type="slidenum">
              <a:rPr lang="en-US" smtClean="0"/>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No latest</a:t>
            </a:r>
            <a:r>
              <a:rPr lang="en-US" baseline="0" dirty="0" smtClean="0"/>
              <a:t> data available</a:t>
            </a:r>
            <a:endParaRPr lang="en-US" dirty="0"/>
          </a:p>
        </p:txBody>
      </p:sp>
      <p:sp>
        <p:nvSpPr>
          <p:cNvPr id="4" name="Slide Number Placeholder 3"/>
          <p:cNvSpPr>
            <a:spLocks noGrp="1"/>
          </p:cNvSpPr>
          <p:nvPr>
            <p:ph type="sldNum" sz="quarter" idx="10"/>
          </p:nvPr>
        </p:nvSpPr>
        <p:spPr/>
        <p:txBody>
          <a:bodyPr/>
          <a:lstStyle/>
          <a:p>
            <a:fld id="{A2F9DFBE-3FED-44B1-848D-BC92D656D1B3}" type="slidenum">
              <a:rPr lang="en-US" smtClean="0"/>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Slide Image Placeholder 1"/>
          <p:cNvSpPr>
            <a:spLocks noGrp="1" noRot="1" noChangeAspect="1" noTextEdit="1"/>
          </p:cNvSpPr>
          <p:nvPr>
            <p:ph type="sldImg"/>
          </p:nvPr>
        </p:nvSpPr>
        <p:spPr bwMode="auto">
          <a:noFill/>
          <a:ln>
            <a:solidFill>
              <a:srgbClr val="000000"/>
            </a:solidFill>
            <a:miter lim="800000"/>
            <a:headEnd/>
            <a:tailEnd/>
          </a:ln>
        </p:spPr>
      </p:sp>
      <p:sp>
        <p:nvSpPr>
          <p:cNvPr id="295939"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b="1" dirty="0" smtClean="0"/>
              <a:t>Sources:</a:t>
            </a:r>
          </a:p>
        </p:txBody>
      </p:sp>
      <p:sp>
        <p:nvSpPr>
          <p:cNvPr id="2908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D8FB79F-78F1-4E6A-B965-AD4601210210}" type="slidenum">
              <a:rPr lang="en-US" smtClean="0"/>
              <a:pPr fontAlgn="base">
                <a:spcBef>
                  <a:spcPct val="0"/>
                </a:spcBef>
                <a:spcAft>
                  <a:spcPct val="0"/>
                </a:spcAft>
                <a:defRPr/>
              </a:pPr>
              <a:t>13</a:t>
            </a:fld>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No latest</a:t>
            </a:r>
            <a:r>
              <a:rPr lang="en-US" baseline="0" dirty="0" smtClean="0"/>
              <a:t> data available</a:t>
            </a:r>
            <a:endParaRPr lang="en-US" dirty="0"/>
          </a:p>
        </p:txBody>
      </p:sp>
      <p:sp>
        <p:nvSpPr>
          <p:cNvPr id="4" name="Slide Number Placeholder 3"/>
          <p:cNvSpPr>
            <a:spLocks noGrp="1"/>
          </p:cNvSpPr>
          <p:nvPr>
            <p:ph type="sldNum" sz="quarter" idx="10"/>
          </p:nvPr>
        </p:nvSpPr>
        <p:spPr/>
        <p:txBody>
          <a:bodyPr/>
          <a:lstStyle/>
          <a:p>
            <a:fld id="{A2F9DFBE-3FED-44B1-848D-BC92D656D1B3}" type="slidenum">
              <a:rPr lang="en-US" smtClean="0"/>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smtClean="0"/>
          </a:p>
        </p:txBody>
      </p:sp>
      <p:sp>
        <p:nvSpPr>
          <p:cNvPr id="4" name="Slide Number Placeholder 3"/>
          <p:cNvSpPr>
            <a:spLocks noGrp="1"/>
          </p:cNvSpPr>
          <p:nvPr>
            <p:ph type="sldNum" sz="quarter" idx="10"/>
          </p:nvPr>
        </p:nvSpPr>
        <p:spPr/>
        <p:txBody>
          <a:bodyPr/>
          <a:lstStyle/>
          <a:p>
            <a:fld id="{A2F9DFBE-3FED-44B1-848D-BC92D656D1B3}" type="slidenum">
              <a:rPr lang="en-US" smtClean="0"/>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No latest</a:t>
            </a:r>
            <a:r>
              <a:rPr lang="en-US" baseline="0" dirty="0" smtClean="0"/>
              <a:t> data available</a:t>
            </a:r>
            <a:endParaRPr lang="en-US" dirty="0"/>
          </a:p>
        </p:txBody>
      </p:sp>
      <p:sp>
        <p:nvSpPr>
          <p:cNvPr id="4" name="Slide Number Placeholder 3"/>
          <p:cNvSpPr>
            <a:spLocks noGrp="1"/>
          </p:cNvSpPr>
          <p:nvPr>
            <p:ph type="sldNum" sz="quarter" idx="10"/>
          </p:nvPr>
        </p:nvSpPr>
        <p:spPr/>
        <p:txBody>
          <a:bodyPr/>
          <a:lstStyle/>
          <a:p>
            <a:fld id="{A2F9DFBE-3FED-44B1-848D-BC92D656D1B3}" type="slidenum">
              <a:rPr lang="en-US" smtClean="0"/>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Sources:</a:t>
            </a:r>
          </a:p>
          <a:p>
            <a:endParaRPr lang="en-US" b="1" dirty="0" smtClean="0"/>
          </a:p>
        </p:txBody>
      </p:sp>
      <p:sp>
        <p:nvSpPr>
          <p:cNvPr id="4" name="Slide Number Placeholder 3"/>
          <p:cNvSpPr>
            <a:spLocks noGrp="1"/>
          </p:cNvSpPr>
          <p:nvPr>
            <p:ph type="sldNum" sz="quarter" idx="10"/>
          </p:nvPr>
        </p:nvSpPr>
        <p:spPr/>
        <p:txBody>
          <a:bodyPr/>
          <a:lstStyle/>
          <a:p>
            <a:fld id="{A2F9DFBE-3FED-44B1-848D-BC92D656D1B3}" type="slidenum">
              <a:rPr lang="en-US" smtClean="0"/>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9788" y="685250"/>
            <a:ext cx="4558424" cy="342939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18</a:t>
            </a:fld>
            <a:endParaRPr lang="en-US" dirty="0">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i="1" dirty="0" smtClean="0"/>
              <a:t>Source: </a:t>
            </a:r>
            <a:r>
              <a:rPr lang="en-IN" dirty="0" smtClean="0"/>
              <a:t>IBIS </a:t>
            </a:r>
            <a:r>
              <a:rPr lang="en-US" dirty="0" smtClean="0"/>
              <a:t>Car &amp; Automobile Manufacturing in the US, 2011</a:t>
            </a:r>
            <a:endParaRPr lang="en-US" dirty="0"/>
          </a:p>
        </p:txBody>
      </p:sp>
      <p:sp>
        <p:nvSpPr>
          <p:cNvPr id="4" name="Slide Number Placeholder 3"/>
          <p:cNvSpPr>
            <a:spLocks noGrp="1"/>
          </p:cNvSpPr>
          <p:nvPr>
            <p:ph type="sldNum" sz="quarter" idx="10"/>
          </p:nvPr>
        </p:nvSpPr>
        <p:spPr/>
        <p:txBody>
          <a:bodyPr/>
          <a:lstStyle/>
          <a:p>
            <a:fld id="{0151B565-BFE9-40DA-9A5E-5CECB402F436}"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33421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i="1" dirty="0" smtClean="0"/>
              <a:t>Source: </a:t>
            </a:r>
            <a:r>
              <a:rPr lang="en-IN" dirty="0" smtClean="0"/>
              <a:t>IBIS </a:t>
            </a:r>
            <a:r>
              <a:rPr lang="en-US" dirty="0" smtClean="0"/>
              <a:t>Car &amp; Automobile Manufacturing in the US, 2011</a:t>
            </a:r>
            <a:endParaRPr lang="en-US" dirty="0"/>
          </a:p>
        </p:txBody>
      </p:sp>
      <p:sp>
        <p:nvSpPr>
          <p:cNvPr id="4" name="Slide Number Placeholder 3"/>
          <p:cNvSpPr>
            <a:spLocks noGrp="1"/>
          </p:cNvSpPr>
          <p:nvPr>
            <p:ph type="sldNum" sz="quarter" idx="10"/>
          </p:nvPr>
        </p:nvSpPr>
        <p:spPr/>
        <p:txBody>
          <a:bodyPr/>
          <a:lstStyle/>
          <a:p>
            <a:fld id="{0151B565-BFE9-40DA-9A5E-5CECB402F436}"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33421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i="1" dirty="0" smtClean="0"/>
              <a:t>Source: </a:t>
            </a:r>
            <a:r>
              <a:rPr lang="en-IN" dirty="0" smtClean="0"/>
              <a:t>IBIS </a:t>
            </a:r>
            <a:r>
              <a:rPr lang="en-US" dirty="0" smtClean="0"/>
              <a:t>Car &amp; Automobile Manufacturing in the US, 2011</a:t>
            </a:r>
            <a:endParaRPr lang="en-US" dirty="0"/>
          </a:p>
        </p:txBody>
      </p:sp>
      <p:sp>
        <p:nvSpPr>
          <p:cNvPr id="4" name="Slide Number Placeholder 3"/>
          <p:cNvSpPr>
            <a:spLocks noGrp="1"/>
          </p:cNvSpPr>
          <p:nvPr>
            <p:ph type="sldNum" sz="quarter" idx="10"/>
          </p:nvPr>
        </p:nvSpPr>
        <p:spPr/>
        <p:txBody>
          <a:bodyPr/>
          <a:lstStyle/>
          <a:p>
            <a:fld id="{0151B565-BFE9-40DA-9A5E-5CECB402F436}"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33421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i="1" dirty="0" smtClean="0"/>
              <a:t>Source: </a:t>
            </a:r>
            <a:r>
              <a:rPr lang="en-IN" dirty="0" smtClean="0"/>
              <a:t>IBIS </a:t>
            </a:r>
            <a:r>
              <a:rPr lang="en-US" dirty="0" smtClean="0"/>
              <a:t>Car &amp; Automobile Manufacturing in the US, 2011</a:t>
            </a:r>
            <a:endParaRPr lang="en-US" dirty="0"/>
          </a:p>
        </p:txBody>
      </p:sp>
      <p:sp>
        <p:nvSpPr>
          <p:cNvPr id="4" name="Slide Number Placeholder 3"/>
          <p:cNvSpPr>
            <a:spLocks noGrp="1"/>
          </p:cNvSpPr>
          <p:nvPr>
            <p:ph type="sldNum" sz="quarter" idx="10"/>
          </p:nvPr>
        </p:nvSpPr>
        <p:spPr/>
        <p:txBody>
          <a:bodyPr/>
          <a:lstStyle/>
          <a:p>
            <a:fld id="{0151B565-BFE9-40DA-9A5E-5CECB402F436}"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334211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B3FCA6-2025-4532-9A61-03A8358EEA96}" type="slidenum">
              <a:rPr lang="en-US" smtClean="0">
                <a:solidFill>
                  <a:prstClr val="black"/>
                </a:solidFill>
              </a:rPr>
              <a:pPr/>
              <a:t>23</a:t>
            </a:fld>
            <a:endParaRPr lang="en-US" dirty="0">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72">
              <a:defRPr/>
            </a:pPr>
            <a:r>
              <a:rPr lang="en-US" dirty="0" smtClean="0"/>
              <a:t>Source: Car Manufacturing in US IBIS World Report 2011</a:t>
            </a:r>
          </a:p>
        </p:txBody>
      </p:sp>
      <p:sp>
        <p:nvSpPr>
          <p:cNvPr id="4" name="Slide Number Placeholder 3"/>
          <p:cNvSpPr>
            <a:spLocks noGrp="1"/>
          </p:cNvSpPr>
          <p:nvPr>
            <p:ph type="sldNum" sz="quarter" idx="10"/>
          </p:nvPr>
        </p:nvSpPr>
        <p:spPr/>
        <p:txBody>
          <a:bodyPr/>
          <a:lstStyle/>
          <a:p>
            <a:fld id="{0151B565-BFE9-40DA-9A5E-5CECB402F436}"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42497995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372">
              <a:defRPr/>
            </a:pPr>
            <a:r>
              <a:rPr lang="en-US" dirty="0" smtClean="0"/>
              <a:t>Source: Car Manufacturing in US IBIS World Report 2011</a:t>
            </a:r>
          </a:p>
        </p:txBody>
      </p:sp>
      <p:sp>
        <p:nvSpPr>
          <p:cNvPr id="4" name="Slide Number Placeholder 3"/>
          <p:cNvSpPr>
            <a:spLocks noGrp="1"/>
          </p:cNvSpPr>
          <p:nvPr>
            <p:ph type="sldNum" sz="quarter" idx="10"/>
          </p:nvPr>
        </p:nvSpPr>
        <p:spPr/>
        <p:txBody>
          <a:bodyPr/>
          <a:lstStyle/>
          <a:p>
            <a:fld id="{0151B565-BFE9-40DA-9A5E-5CECB402F436}"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4249799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http://www.thefreelibrary.com/New+IDC+Manufacturing+Insights+Report+Emphasizes%3a+Globalization...-a0243812034</a:t>
            </a:r>
          </a:p>
          <a:p>
            <a:r>
              <a:rPr lang="en-US" dirty="0" smtClean="0"/>
              <a:t>http://www.atkearney.com/images/global/pdf/Auto2020.pdf</a:t>
            </a:r>
          </a:p>
          <a:p>
            <a:r>
              <a:rPr lang="en-US" dirty="0" smtClean="0"/>
              <a:t>http://www.cisco.com/web/about/ac79/docs/wp/ctd/Auto_Trends_WP_FINAL.pdf</a:t>
            </a:r>
          </a:p>
          <a:p>
            <a:endParaRPr lang="en-US" dirty="0"/>
          </a:p>
        </p:txBody>
      </p:sp>
      <p:sp>
        <p:nvSpPr>
          <p:cNvPr id="4" name="Slide Number Placeholder 3"/>
          <p:cNvSpPr>
            <a:spLocks noGrp="1"/>
          </p:cNvSpPr>
          <p:nvPr>
            <p:ph type="sldNum" sz="quarter" idx="10"/>
          </p:nvPr>
        </p:nvSpPr>
        <p:spPr/>
        <p:txBody>
          <a:bodyPr/>
          <a:lstStyle/>
          <a:p>
            <a:fld id="{57B3FCA6-2025-4532-9A61-03A8358EEA96}" type="slidenum">
              <a:rPr lang="en-US" smtClean="0">
                <a:solidFill>
                  <a:prstClr val="black"/>
                </a:solidFill>
              </a:rPr>
              <a:pPr/>
              <a:t>26</a:t>
            </a:fld>
            <a:endParaRPr lang="en-US" dirty="0">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http://www.kpmg.com/Global/en/IssuesAndIn</a:t>
            </a:r>
          </a:p>
          <a:p>
            <a:r>
              <a:rPr lang="en-US" dirty="0">
                <a:solidFill>
                  <a:srgbClr val="000000"/>
                </a:solidFill>
              </a:rPr>
              <a:t>http://www.atkearney.com/images/global/pdf/Auto2020.pdf</a:t>
            </a:r>
            <a:r>
              <a:rPr lang="en-US" dirty="0" smtClean="0"/>
              <a:t>sights/ArticlesPublications/Press-releases/Pages/KPMG-12th-Annual-Auto-Survey.aspx</a:t>
            </a:r>
          </a:p>
        </p:txBody>
      </p:sp>
      <p:sp>
        <p:nvSpPr>
          <p:cNvPr id="4" name="Slide Number Placeholder 3"/>
          <p:cNvSpPr>
            <a:spLocks noGrp="1"/>
          </p:cNvSpPr>
          <p:nvPr>
            <p:ph type="sldNum" sz="quarter" idx="10"/>
          </p:nvPr>
        </p:nvSpPr>
        <p:spPr/>
        <p:txBody>
          <a:bodyPr/>
          <a:lstStyle/>
          <a:p>
            <a:fld id="{57B3FCA6-2025-4532-9A61-03A8358EEA96}" type="slidenum">
              <a:rPr lang="en-US" smtClean="0">
                <a:solidFill>
                  <a:prstClr val="black"/>
                </a:solidFill>
              </a:rPr>
              <a:pPr/>
              <a:t>27</a:t>
            </a:fld>
            <a:endParaRPr lang="en-US" dirty="0">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b="1" dirty="0" smtClean="0">
                <a:solidFill>
                  <a:srgbClr val="000000"/>
                </a:solidFill>
              </a:rPr>
              <a:t>Sources:</a:t>
            </a:r>
          </a:p>
          <a:p>
            <a:pPr marL="228593" indent="-228593">
              <a:buFont typeface="+mj-lt"/>
              <a:buAutoNum type="arabicPeriod"/>
            </a:pPr>
            <a:r>
              <a:rPr lang="en-IN" dirty="0" smtClean="0">
                <a:solidFill>
                  <a:srgbClr val="000000"/>
                </a:solidFill>
              </a:rPr>
              <a:t>http://www.pwc.com/gx/en/ceo-survey/industry/automotive.jhtml</a:t>
            </a:r>
          </a:p>
          <a:p>
            <a:pPr marL="228593" indent="-228593">
              <a:buFont typeface="+mj-lt"/>
              <a:buAutoNum type="arabicPeriod"/>
            </a:pPr>
            <a:r>
              <a:rPr lang="en-US" u="sng" dirty="0">
                <a:hlinkClick r:id="rId3"/>
              </a:rPr>
              <a:t>http://automotivehorizon.sulekha.com/china-india-global-growth-drivers-for-automotive_10_2010_postedby_jayashankar-menon</a:t>
            </a:r>
            <a:r>
              <a:rPr lang="en-US" dirty="0"/>
              <a:t>; </a:t>
            </a:r>
            <a:r>
              <a:rPr lang="en-US" u="sng" dirty="0">
                <a:hlinkClick r:id="rId4"/>
              </a:rPr>
              <a:t>http://www.dw-world.de/dw/article/0,,6179962,00.html</a:t>
            </a:r>
            <a:endParaRPr lang="en-US" dirty="0"/>
          </a:p>
        </p:txBody>
      </p:sp>
      <p:sp>
        <p:nvSpPr>
          <p:cNvPr id="4" name="Slide Number Placeholder 3"/>
          <p:cNvSpPr>
            <a:spLocks noGrp="1"/>
          </p:cNvSpPr>
          <p:nvPr>
            <p:ph type="sldNum" sz="quarter" idx="10"/>
          </p:nvPr>
        </p:nvSpPr>
        <p:spPr/>
        <p:txBody>
          <a:bodyPr/>
          <a:lstStyle/>
          <a:p>
            <a:fld id="{EF9EA3C7-E520-4F13-A059-B14E4071CECE}" type="slidenum">
              <a:rPr lang="en-IN" smtClean="0">
                <a:solidFill>
                  <a:prstClr val="black"/>
                </a:solidFill>
              </a:rPr>
              <a:pPr/>
              <a:t>28</a:t>
            </a:fld>
            <a:endParaRPr lang="en-IN" dirty="0">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Sources:</a:t>
            </a:r>
          </a:p>
          <a:p>
            <a:r>
              <a:rPr lang="en-US" dirty="0"/>
              <a:t> </a:t>
            </a:r>
            <a:r>
              <a:rPr lang="en-US" u="sng" dirty="0">
                <a:hlinkClick r:id="rId3"/>
              </a:rPr>
              <a:t>http://blogs.birminghampost.net/business/2010/10/global-trends-and-challenges-i.html</a:t>
            </a:r>
            <a:endParaRPr lang="en-US" u="sng" dirty="0"/>
          </a:p>
          <a:p>
            <a:r>
              <a:rPr lang="en-US" u="sng" dirty="0">
                <a:hlinkClick r:id="rId4"/>
              </a:rPr>
              <a:t>http://www.pwc.com/gx/en/automotive/issues-trends/rightsising-the-retail-network.jhtml</a:t>
            </a:r>
            <a:endParaRPr lang="en-US" dirty="0"/>
          </a:p>
        </p:txBody>
      </p:sp>
      <p:sp>
        <p:nvSpPr>
          <p:cNvPr id="4" name="Slide Number Placeholder 3"/>
          <p:cNvSpPr>
            <a:spLocks noGrp="1"/>
          </p:cNvSpPr>
          <p:nvPr>
            <p:ph type="sldNum" sz="quarter" idx="10"/>
          </p:nvPr>
        </p:nvSpPr>
        <p:spPr/>
        <p:txBody>
          <a:bodyPr/>
          <a:lstStyle/>
          <a:p>
            <a:fld id="{B79CAB70-74D1-4463-98E0-340BC542699B}" type="slidenum">
              <a:rPr lang="en-US" smtClean="0">
                <a:solidFill>
                  <a:prstClr val="black"/>
                </a:solidFill>
              </a:rPr>
              <a:pPr/>
              <a:t>29</a:t>
            </a:fld>
            <a:endParaRPr lang="en-US" dirty="0">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Source: Datamonitor Global Automobile Industry, 2011</a:t>
            </a:r>
          </a:p>
          <a:p>
            <a:r>
              <a:rPr lang="en-US" dirty="0" smtClean="0"/>
              <a:t>Note: No data available for 2011</a:t>
            </a:r>
            <a:endParaRPr lang="en-US" dirty="0"/>
          </a:p>
        </p:txBody>
      </p:sp>
      <p:sp>
        <p:nvSpPr>
          <p:cNvPr id="4" name="Slide Number Placeholder 3"/>
          <p:cNvSpPr>
            <a:spLocks noGrp="1"/>
          </p:cNvSpPr>
          <p:nvPr>
            <p:ph type="sldNum" sz="quarter" idx="10"/>
          </p:nvPr>
        </p:nvSpPr>
        <p:spPr/>
        <p:txBody>
          <a:bodyPr/>
          <a:lstStyle/>
          <a:p>
            <a:fld id="{A2F9DFBE-3FED-44B1-848D-BC92D656D1B3}" type="slidenum">
              <a:rPr lang="en-US" smtClean="0"/>
              <a:pPr/>
              <a:t>3</a:t>
            </a:fld>
            <a:endParaRPr lang="en-US" dirty="0"/>
          </a:p>
        </p:txBody>
      </p:sp>
    </p:spTree>
    <p:extLst>
      <p:ext uri="{BB962C8B-B14F-4D97-AF65-F5344CB8AC3E}">
        <p14:creationId xmlns:p14="http://schemas.microsoft.com/office/powerpoint/2010/main" val="14236526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BA976C-2EB6-4A37-AD5B-EA43D0D24E09}" type="slidenum">
              <a:rPr lang="en-US" smtClean="0"/>
              <a:pPr/>
              <a:t>30</a:t>
            </a:fld>
            <a:endParaRPr lang="en-US" dirty="0"/>
          </a:p>
        </p:txBody>
      </p:sp>
    </p:spTree>
    <p:extLst>
      <p:ext uri="{BB962C8B-B14F-4D97-AF65-F5344CB8AC3E}">
        <p14:creationId xmlns:p14="http://schemas.microsoft.com/office/powerpoint/2010/main" val="18519780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Note: No latest</a:t>
            </a:r>
            <a:r>
              <a:rPr lang="en-US" baseline="0" dirty="0" smtClean="0"/>
              <a:t> data available</a:t>
            </a:r>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31</a:t>
            </a:fld>
            <a:endParaRPr lang="en-US" dirty="0">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Fitch Ratings: 2011 Outlook: Global Automotive Industry</a:t>
            </a:r>
            <a:endParaRPr lang="en-US" dirty="0"/>
          </a:p>
        </p:txBody>
      </p:sp>
      <p:sp>
        <p:nvSpPr>
          <p:cNvPr id="4" name="Slide Number Placeholder 3"/>
          <p:cNvSpPr>
            <a:spLocks noGrp="1"/>
          </p:cNvSpPr>
          <p:nvPr>
            <p:ph type="sldNum" sz="quarter" idx="10"/>
          </p:nvPr>
        </p:nvSpPr>
        <p:spPr/>
        <p:txBody>
          <a:bodyPr/>
          <a:lstStyle/>
          <a:p>
            <a:fld id="{2780F08E-E681-4035-91A7-79FD4153F8B6}" type="slidenum">
              <a:rPr lang="en-US" smtClean="0"/>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Sources:</a:t>
            </a:r>
          </a:p>
          <a:p>
            <a:r>
              <a:rPr lang="en-US" dirty="0" smtClean="0"/>
              <a:t>http://online.wsj.com/article/BT-CO-20110110-711477.html</a:t>
            </a:r>
          </a:p>
          <a:p>
            <a:r>
              <a:rPr lang="en-US" dirty="0" smtClean="0"/>
              <a:t>http://www.startupbizhub.com/small-cars-sedan-segment-growing-%E2%80%93-ford-analyst.htmhttp://green.autoblog.com/2010/07/30/report-large-suv-segment-outpacing-small-car-sales-growth-in-am/</a:t>
            </a:r>
          </a:p>
          <a:p>
            <a:r>
              <a:rPr lang="en-US" dirty="0">
                <a:solidFill>
                  <a:srgbClr val="000000"/>
                </a:solidFill>
              </a:rPr>
              <a:t>http://www.atkearney.com/images/global/pdf/Auto2020.pdf</a:t>
            </a:r>
            <a:endParaRPr lang="en-US" dirty="0" smtClean="0"/>
          </a:p>
          <a:p>
            <a:endParaRPr lang="en-US" dirty="0"/>
          </a:p>
        </p:txBody>
      </p:sp>
      <p:sp>
        <p:nvSpPr>
          <p:cNvPr id="4" name="Slide Number Placeholder 3"/>
          <p:cNvSpPr>
            <a:spLocks noGrp="1"/>
          </p:cNvSpPr>
          <p:nvPr>
            <p:ph type="sldNum" sz="quarter" idx="10"/>
          </p:nvPr>
        </p:nvSpPr>
        <p:spPr/>
        <p:txBody>
          <a:bodyPr/>
          <a:lstStyle/>
          <a:p>
            <a:fld id="{B79CAB70-74D1-4463-98E0-340BC542699B}" type="slidenum">
              <a:rPr lang="en-US" smtClean="0"/>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No latest</a:t>
            </a:r>
            <a:r>
              <a:rPr lang="en-US" baseline="0" dirty="0" smtClean="0"/>
              <a:t> data available</a:t>
            </a:r>
            <a:endParaRPr lang="en-US" dirty="0" smtClean="0"/>
          </a:p>
          <a:p>
            <a:r>
              <a:rPr lang="en-US" b="1" dirty="0" smtClean="0"/>
              <a:t>Sources: Datamonitor, Global Light Trucks, 2012</a:t>
            </a:r>
          </a:p>
        </p:txBody>
      </p:sp>
      <p:sp>
        <p:nvSpPr>
          <p:cNvPr id="4" name="Slide Number Placeholder 3"/>
          <p:cNvSpPr>
            <a:spLocks noGrp="1"/>
          </p:cNvSpPr>
          <p:nvPr>
            <p:ph type="sldNum" sz="quarter" idx="10"/>
          </p:nvPr>
        </p:nvSpPr>
        <p:spPr/>
        <p:txBody>
          <a:bodyPr/>
          <a:lstStyle/>
          <a:p>
            <a:fld id="{B79CAB70-74D1-4463-98E0-340BC542699B}" type="slidenum">
              <a:rPr lang="en-US" smtClean="0"/>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333333"/>
                </a:solidFill>
                <a:latin typeface="Arial Narrow"/>
              </a:rPr>
              <a:t>No data available for</a:t>
            </a:r>
            <a:r>
              <a:rPr lang="en-US" baseline="0" dirty="0" smtClean="0">
                <a:solidFill>
                  <a:srgbClr val="333333"/>
                </a:solidFill>
                <a:latin typeface="Arial Narrow"/>
              </a:rPr>
              <a:t> 2011</a:t>
            </a:r>
            <a:endParaRPr lang="en-US" dirty="0" smtClean="0">
              <a:solidFill>
                <a:srgbClr val="333333"/>
              </a:solidFill>
              <a:latin typeface="Arial Narrow"/>
            </a:endParaRPr>
          </a:p>
          <a:p>
            <a:r>
              <a:rPr lang="en-US" b="1" dirty="0" smtClean="0"/>
              <a:t>Sources: Data</a:t>
            </a:r>
            <a:r>
              <a:rPr lang="en-US" b="1" baseline="0" dirty="0" smtClean="0"/>
              <a:t> Monitor - Global Medium &amp; Heavy Trucks, 2012</a:t>
            </a:r>
          </a:p>
          <a:p>
            <a:endParaRPr lang="en-US" b="1" dirty="0" smtClean="0"/>
          </a:p>
        </p:txBody>
      </p:sp>
      <p:sp>
        <p:nvSpPr>
          <p:cNvPr id="4" name="Slide Number Placeholder 3"/>
          <p:cNvSpPr>
            <a:spLocks noGrp="1"/>
          </p:cNvSpPr>
          <p:nvPr>
            <p:ph type="sldNum" sz="quarter" idx="10"/>
          </p:nvPr>
        </p:nvSpPr>
        <p:spPr/>
        <p:txBody>
          <a:bodyPr/>
          <a:lstStyle/>
          <a:p>
            <a:fld id="{B79CAB70-74D1-4463-98E0-340BC542699B}" type="slidenum">
              <a:rPr lang="en-US" smtClean="0"/>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9788" y="685250"/>
            <a:ext cx="4558424" cy="342939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1" dirty="0" smtClean="0"/>
              <a:t>Sources:</a:t>
            </a:r>
          </a:p>
          <a:p>
            <a:pPr marL="225980" indent="-225980">
              <a:buFont typeface="+mj-lt"/>
              <a:buAutoNum type="arabicPeriod"/>
            </a:pPr>
            <a:r>
              <a:rPr lang="en-US" dirty="0" smtClean="0"/>
              <a:t>Forecast: Enterprise IT Spending by Vertical Industry Market, Worldwide, 2008-2014, 2Q10 Update</a:t>
            </a:r>
          </a:p>
          <a:p>
            <a:pPr marL="225980" indent="-225980" defTabSz="914372">
              <a:buFont typeface="+mj-lt"/>
              <a:buAutoNum type="arabicPeriod"/>
              <a:defRPr/>
            </a:pPr>
            <a:r>
              <a:rPr lang="en-US" dirty="0" smtClean="0"/>
              <a:t>Gartner: Predicts 2011: The Automotive Industry Accelerates Innovations </a:t>
            </a:r>
            <a:endParaRPr lang="en-GB" dirty="0"/>
          </a:p>
        </p:txBody>
      </p:sp>
      <p:sp>
        <p:nvSpPr>
          <p:cNvPr id="4" name="Slide Number Placeholder 3"/>
          <p:cNvSpPr>
            <a:spLocks noGrp="1"/>
          </p:cNvSpPr>
          <p:nvPr>
            <p:ph type="sldNum" sz="quarter" idx="10"/>
          </p:nvPr>
        </p:nvSpPr>
        <p:spPr/>
        <p:txBody>
          <a:bodyPr/>
          <a:lstStyle/>
          <a:p>
            <a:fld id="{57B3FCA6-2025-4532-9A61-03A8358EEA96}" type="slidenum">
              <a:rPr lang="en-US" smtClean="0">
                <a:solidFill>
                  <a:prstClr val="black"/>
                </a:solidFill>
              </a:rPr>
              <a:pPr/>
              <a:t>38</a:t>
            </a:fld>
            <a:endParaRPr lang="en-US" dirty="0">
              <a:solidFill>
                <a:prstClr val="black"/>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72">
              <a:defRPr/>
            </a:pPr>
            <a:r>
              <a:rPr lang="en-US" dirty="0" smtClean="0"/>
              <a:t>http://auto.indiamart.com/blog/automobile-industry-technology-trends.html</a:t>
            </a:r>
            <a:endParaRPr lang="en-US" dirty="0"/>
          </a:p>
        </p:txBody>
      </p:sp>
      <p:sp>
        <p:nvSpPr>
          <p:cNvPr id="4" name="Slide Number Placeholder 3"/>
          <p:cNvSpPr>
            <a:spLocks noGrp="1"/>
          </p:cNvSpPr>
          <p:nvPr>
            <p:ph type="sldNum" sz="quarter" idx="10"/>
          </p:nvPr>
        </p:nvSpPr>
        <p:spPr/>
        <p:txBody>
          <a:bodyPr/>
          <a:lstStyle/>
          <a:p>
            <a:fld id="{A2F9DFBE-3FED-44B1-848D-BC92D656D1B3}" type="slidenum">
              <a:rPr lang="en-US" smtClean="0">
                <a:solidFill>
                  <a:prstClr val="black"/>
                </a:solidFill>
              </a:rPr>
              <a:pPr/>
              <a:t>39</a:t>
            </a:fld>
            <a:endParaRPr 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72">
              <a:defRPr/>
            </a:pPr>
            <a:r>
              <a:rPr lang="en-US" dirty="0" smtClean="0"/>
              <a:t> Gartner: Predicts 2011: The Automotive Industry Accelerates Innovations </a:t>
            </a:r>
          </a:p>
          <a:p>
            <a:pPr defTabSz="914372">
              <a:defRPr/>
            </a:pPr>
            <a:r>
              <a:rPr lang="en-US" dirty="0">
                <a:solidFill>
                  <a:srgbClr val="000000"/>
                </a:solidFill>
              </a:rPr>
              <a:t>Gartner:  Hype Cycle for Vehicle-Centric Information and Communication Technologies (Vehicle ICT), 2010 </a:t>
            </a:r>
          </a:p>
          <a:p>
            <a:pPr defTabSz="914372">
              <a:defRPr/>
            </a:pPr>
            <a:endParaRPr lang="en-US" dirty="0" smtClean="0"/>
          </a:p>
          <a:p>
            <a:endParaRPr lang="en-US" dirty="0"/>
          </a:p>
        </p:txBody>
      </p:sp>
      <p:sp>
        <p:nvSpPr>
          <p:cNvPr id="4" name="Slide Number Placeholder 3"/>
          <p:cNvSpPr>
            <a:spLocks noGrp="1"/>
          </p:cNvSpPr>
          <p:nvPr>
            <p:ph type="sldNum" sz="quarter" idx="10"/>
          </p:nvPr>
        </p:nvSpPr>
        <p:spPr/>
        <p:txBody>
          <a:bodyPr/>
          <a:lstStyle/>
          <a:p>
            <a:fld id="{9BACD12A-19FD-449E-9309-A4C971D0AC8F}" type="slidenum">
              <a:rPr lang="en-US" smtClean="0"/>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72">
              <a:defRPr/>
            </a:pPr>
            <a:r>
              <a:rPr lang="en-US" dirty="0" smtClean="0"/>
              <a:t> Gartner: Predicts 2011: The Automotive Industry Accelerates Innovations </a:t>
            </a:r>
            <a:endParaRPr lang="en-US" dirty="0"/>
          </a:p>
        </p:txBody>
      </p:sp>
      <p:sp>
        <p:nvSpPr>
          <p:cNvPr id="4" name="Slide Number Placeholder 3"/>
          <p:cNvSpPr>
            <a:spLocks noGrp="1"/>
          </p:cNvSpPr>
          <p:nvPr>
            <p:ph type="sldNum" sz="quarter" idx="10"/>
          </p:nvPr>
        </p:nvSpPr>
        <p:spPr/>
        <p:txBody>
          <a:bodyPr/>
          <a:lstStyle/>
          <a:p>
            <a:fld id="{9BACD12A-19FD-449E-9309-A4C971D0AC8F}" type="slidenum">
              <a:rPr lang="en-US" smtClean="0"/>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61949" indent="-461949" eaLnBrk="0" hangingPunct="0">
              <a:lnSpc>
                <a:spcPct val="90000"/>
              </a:lnSpc>
              <a:defRPr/>
            </a:pPr>
            <a:r>
              <a:rPr lang="en-US" dirty="0">
                <a:solidFill>
                  <a:srgbClr val="000000"/>
                </a:solidFill>
              </a:rPr>
              <a:t>Gartner:  Hype Cycle for Automotive Demand Chain and Supply Chain Technologies, 2010 </a:t>
            </a:r>
          </a:p>
        </p:txBody>
      </p:sp>
      <p:sp>
        <p:nvSpPr>
          <p:cNvPr id="4" name="Slide Number Placeholder 3"/>
          <p:cNvSpPr>
            <a:spLocks noGrp="1"/>
          </p:cNvSpPr>
          <p:nvPr>
            <p:ph type="sldNum" sz="quarter" idx="10"/>
          </p:nvPr>
        </p:nvSpPr>
        <p:spPr/>
        <p:txBody>
          <a:bodyPr/>
          <a:lstStyle/>
          <a:p>
            <a:fld id="{A2F9DFBE-3FED-44B1-848D-BC92D656D1B3}" type="slidenum">
              <a:rPr lang="en-US" smtClean="0">
                <a:solidFill>
                  <a:prstClr val="black"/>
                </a:solidFill>
              </a:rPr>
              <a:pPr/>
              <a:t>42</a:t>
            </a:fld>
            <a:endParaRPr lang="en-US" dirty="0">
              <a:solidFill>
                <a:prstClr val="black"/>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61949" indent="-461949" eaLnBrk="0" hangingPunct="0">
              <a:lnSpc>
                <a:spcPct val="90000"/>
              </a:lnSpc>
              <a:defRPr/>
            </a:pPr>
            <a:r>
              <a:rPr lang="en-US" dirty="0">
                <a:solidFill>
                  <a:srgbClr val="000000"/>
                </a:solidFill>
              </a:rPr>
              <a:t>Gartner:  Hype Cycle for Vehicle-Centric Information and Communication Technologies (Vehicle ICT), 2010 </a:t>
            </a:r>
          </a:p>
        </p:txBody>
      </p:sp>
      <p:sp>
        <p:nvSpPr>
          <p:cNvPr id="4" name="Slide Number Placeholder 3"/>
          <p:cNvSpPr>
            <a:spLocks noGrp="1"/>
          </p:cNvSpPr>
          <p:nvPr>
            <p:ph type="sldNum" sz="quarter" idx="10"/>
          </p:nvPr>
        </p:nvSpPr>
        <p:spPr/>
        <p:txBody>
          <a:bodyPr/>
          <a:lstStyle/>
          <a:p>
            <a:fld id="{A2F9DFBE-3FED-44B1-848D-BC92D656D1B3}" type="slidenum">
              <a:rPr lang="en-US" smtClean="0">
                <a:solidFill>
                  <a:prstClr val="black"/>
                </a:solidFill>
              </a:rPr>
              <a:pPr/>
              <a:t>43</a:t>
            </a:fld>
            <a:endParaRPr lang="en-US" dirty="0">
              <a:solidFill>
                <a:prstClr val="black"/>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http://www.sas.com/success/Volkswagen.html</a:t>
            </a:r>
            <a:endParaRPr lang="en-US" dirty="0"/>
          </a:p>
        </p:txBody>
      </p:sp>
      <p:sp>
        <p:nvSpPr>
          <p:cNvPr id="4" name="Slide Number Placeholder 3"/>
          <p:cNvSpPr>
            <a:spLocks noGrp="1"/>
          </p:cNvSpPr>
          <p:nvPr>
            <p:ph type="sldNum" sz="quarter" idx="10"/>
          </p:nvPr>
        </p:nvSpPr>
        <p:spPr/>
        <p:txBody>
          <a:bodyPr/>
          <a:lstStyle/>
          <a:p>
            <a:fld id="{2780F08E-E681-4035-91A7-79FD4153F8B6}" type="slidenum">
              <a:rPr lang="en-US" smtClean="0"/>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http://www.a</a:t>
            </a:r>
          </a:p>
          <a:p>
            <a:r>
              <a:rPr lang="en-US" dirty="0" smtClean="0"/>
              <a:t>utomotiveworld.com/news/manufacturing/germany-dassault-systemes-signs-software-agreement-with-volkswagen</a:t>
            </a:r>
            <a:endParaRPr lang="en-US" dirty="0"/>
          </a:p>
        </p:txBody>
      </p:sp>
      <p:sp>
        <p:nvSpPr>
          <p:cNvPr id="4" name="Slide Number Placeholder 3"/>
          <p:cNvSpPr>
            <a:spLocks noGrp="1"/>
          </p:cNvSpPr>
          <p:nvPr>
            <p:ph type="sldNum" sz="quarter" idx="10"/>
          </p:nvPr>
        </p:nvSpPr>
        <p:spPr/>
        <p:txBody>
          <a:bodyPr/>
          <a:lstStyle/>
          <a:p>
            <a:fld id="{2780F08E-E681-4035-91A7-79FD4153F8B6}" type="slidenum">
              <a:rPr lang="en-US" smtClean="0"/>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http://www.hpcwire.com/offthewire/Volkswagen-Signs-Master-Agreement-with-ANSYS-84027502.html</a:t>
            </a:r>
            <a:endParaRPr lang="en-US" dirty="0"/>
          </a:p>
        </p:txBody>
      </p:sp>
      <p:sp>
        <p:nvSpPr>
          <p:cNvPr id="4" name="Slide Number Placeholder 3"/>
          <p:cNvSpPr>
            <a:spLocks noGrp="1"/>
          </p:cNvSpPr>
          <p:nvPr>
            <p:ph type="sldNum" sz="quarter" idx="10"/>
          </p:nvPr>
        </p:nvSpPr>
        <p:spPr/>
        <p:txBody>
          <a:bodyPr/>
          <a:lstStyle/>
          <a:p>
            <a:fld id="{2780F08E-E681-4035-91A7-79FD4153F8B6}" type="slidenum">
              <a:rPr lang="en-US" smtClean="0"/>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http://www.microsoft.com/casestudies/Microsoft-Visual-Studio-2008-Professional-Edition/Daimler/Auto-Maker-Uses-Scalable-Cloud-Solution-to-Deliver-Internet-Services-for-Electric-Car/4000008606</a:t>
            </a:r>
            <a:endParaRPr lang="en-US" dirty="0"/>
          </a:p>
        </p:txBody>
      </p:sp>
      <p:sp>
        <p:nvSpPr>
          <p:cNvPr id="4" name="Slide Number Placeholder 3"/>
          <p:cNvSpPr>
            <a:spLocks noGrp="1"/>
          </p:cNvSpPr>
          <p:nvPr>
            <p:ph type="sldNum" sz="quarter" idx="10"/>
          </p:nvPr>
        </p:nvSpPr>
        <p:spPr/>
        <p:txBody>
          <a:bodyPr/>
          <a:lstStyle/>
          <a:p>
            <a:fld id="{57B3FCA6-2025-4532-9A61-03A8358EEA96}" type="slidenum">
              <a:rPr lang="en-US" smtClean="0"/>
              <a:pPr/>
              <a:t>47</a:t>
            </a:fld>
            <a:endParaRPr lang="en-US" dirty="0"/>
          </a:p>
        </p:txBody>
      </p:sp>
    </p:spTree>
    <p:extLst>
      <p:ext uri="{BB962C8B-B14F-4D97-AF65-F5344CB8AC3E}">
        <p14:creationId xmlns:p14="http://schemas.microsoft.com/office/powerpoint/2010/main" val="15894726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http://www.microsoft.com/casestudies/Microsoft-Services/JD-Group/A-hands-on-solution-makes-a-world-of-difference/4000003570</a:t>
            </a:r>
            <a:endParaRPr lang="en-US" dirty="0"/>
          </a:p>
        </p:txBody>
      </p:sp>
      <p:sp>
        <p:nvSpPr>
          <p:cNvPr id="4" name="Slide Number Placeholder 3"/>
          <p:cNvSpPr>
            <a:spLocks noGrp="1"/>
          </p:cNvSpPr>
          <p:nvPr>
            <p:ph type="sldNum" sz="quarter" idx="10"/>
          </p:nvPr>
        </p:nvSpPr>
        <p:spPr/>
        <p:txBody>
          <a:bodyPr/>
          <a:lstStyle/>
          <a:p>
            <a:fld id="{57B3FCA6-2025-4532-9A61-03A8358EEA96}" type="slidenum">
              <a:rPr lang="en-US" smtClean="0"/>
              <a:pPr/>
              <a:t>48</a:t>
            </a:fld>
            <a:endParaRPr lang="en-US" dirty="0"/>
          </a:p>
        </p:txBody>
      </p:sp>
    </p:spTree>
    <p:extLst>
      <p:ext uri="{BB962C8B-B14F-4D97-AF65-F5344CB8AC3E}">
        <p14:creationId xmlns:p14="http://schemas.microsoft.com/office/powerpoint/2010/main" val="158947263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http://www.microsoft.com/casestudies/Microsoft-Visual-Studio/Ford-Motor-Company/Ford-Produces-Three-Millionth-SYNC-equipped-Vehicle-Powered-by-Microsoft/4000008979</a:t>
            </a:r>
            <a:endParaRPr lang="en-US" dirty="0"/>
          </a:p>
        </p:txBody>
      </p:sp>
      <p:sp>
        <p:nvSpPr>
          <p:cNvPr id="4" name="Slide Number Placeholder 3"/>
          <p:cNvSpPr>
            <a:spLocks noGrp="1"/>
          </p:cNvSpPr>
          <p:nvPr>
            <p:ph type="sldNum" sz="quarter" idx="10"/>
          </p:nvPr>
        </p:nvSpPr>
        <p:spPr/>
        <p:txBody>
          <a:bodyPr/>
          <a:lstStyle/>
          <a:p>
            <a:fld id="{57B3FCA6-2025-4532-9A61-03A8358EEA96}" type="slidenum">
              <a:rPr lang="en-US" smtClean="0"/>
              <a:pPr/>
              <a:t>49</a:t>
            </a:fld>
            <a:endParaRPr lang="en-US" dirty="0"/>
          </a:p>
        </p:txBody>
      </p:sp>
    </p:spTree>
    <p:extLst>
      <p:ext uri="{BB962C8B-B14F-4D97-AF65-F5344CB8AC3E}">
        <p14:creationId xmlns:p14="http://schemas.microsoft.com/office/powerpoint/2010/main" val="1589472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9788" y="685250"/>
            <a:ext cx="4558424" cy="342939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solidFill>
                  <a:prstClr val="black"/>
                </a:solidFill>
              </a:rPr>
              <a:pPr/>
              <a:t>5</a:t>
            </a:fld>
            <a:endParaRPr lang="en-US" dirty="0">
              <a:solidFill>
                <a:prstClr val="black"/>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51</a:t>
            </a:fld>
            <a:endParaRPr lang="en-US" dirty="0"/>
          </a:p>
        </p:txBody>
      </p:sp>
    </p:spTree>
    <p:extLst>
      <p:ext uri="{BB962C8B-B14F-4D97-AF65-F5344CB8AC3E}">
        <p14:creationId xmlns:p14="http://schemas.microsoft.com/office/powerpoint/2010/main" val="35932650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52</a:t>
            </a:fld>
            <a:endParaRPr lang="en-US" dirty="0"/>
          </a:p>
        </p:txBody>
      </p:sp>
    </p:spTree>
    <p:extLst>
      <p:ext uri="{BB962C8B-B14F-4D97-AF65-F5344CB8AC3E}">
        <p14:creationId xmlns:p14="http://schemas.microsoft.com/office/powerpoint/2010/main" val="154968116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53</a:t>
            </a:fld>
            <a:endParaRPr lang="en-US" dirty="0"/>
          </a:p>
        </p:txBody>
      </p:sp>
    </p:spTree>
    <p:extLst>
      <p:ext uri="{BB962C8B-B14F-4D97-AF65-F5344CB8AC3E}">
        <p14:creationId xmlns:p14="http://schemas.microsoft.com/office/powerpoint/2010/main" val="303388610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35">
              <a:defRPr/>
            </a:pPr>
            <a:endParaRPr lang="en-US" dirty="0"/>
          </a:p>
        </p:txBody>
      </p:sp>
      <p:sp>
        <p:nvSpPr>
          <p:cNvPr id="4" name="Slide Number Placeholder 3"/>
          <p:cNvSpPr>
            <a:spLocks noGrp="1"/>
          </p:cNvSpPr>
          <p:nvPr>
            <p:ph type="sldNum" sz="quarter" idx="10"/>
          </p:nvPr>
        </p:nvSpPr>
        <p:spPr/>
        <p:txBody>
          <a:bodyPr/>
          <a:lstStyle/>
          <a:p>
            <a:fld id="{57B3FCA6-2025-4532-9A61-03A8358EEA96}" type="slidenum">
              <a:rPr lang="en-US" smtClean="0"/>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Competitors considered</a:t>
            </a:r>
            <a:r>
              <a:rPr lang="en-US" baseline="0" dirty="0" smtClean="0"/>
              <a:t> based on Global data, Hoovers listings</a:t>
            </a:r>
          </a:p>
          <a:p>
            <a:endParaRPr lang="en-US" dirty="0"/>
          </a:p>
        </p:txBody>
      </p:sp>
      <p:sp>
        <p:nvSpPr>
          <p:cNvPr id="4" name="Slide Number Placeholder 3"/>
          <p:cNvSpPr>
            <a:spLocks noGrp="1"/>
          </p:cNvSpPr>
          <p:nvPr>
            <p:ph type="sldNum" sz="quarter" idx="10"/>
          </p:nvPr>
        </p:nvSpPr>
        <p:spPr/>
        <p:txBody>
          <a:bodyPr/>
          <a:lstStyle/>
          <a:p>
            <a:fld id="{57B3FCA6-2025-4532-9A61-03A8358EEA96}" type="slidenum">
              <a:rPr lang="en-US" smtClean="0"/>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b="0" dirty="0" smtClean="0"/>
          </a:p>
        </p:txBody>
      </p:sp>
      <p:sp>
        <p:nvSpPr>
          <p:cNvPr id="4" name="Slide Number Placeholder 3"/>
          <p:cNvSpPr>
            <a:spLocks noGrp="1"/>
          </p:cNvSpPr>
          <p:nvPr>
            <p:ph type="sldNum" sz="quarter" idx="10"/>
          </p:nvPr>
        </p:nvSpPr>
        <p:spPr/>
        <p:txBody>
          <a:bodyPr/>
          <a:lstStyle/>
          <a:p>
            <a:fld id="{8B263312-38AA-4E1E-B2B5-0F8F122B24FE}" type="slidenum">
              <a:rPr lang="en-US" smtClean="0"/>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03877">
              <a:defRPr/>
            </a:pPr>
            <a:endParaRPr lang="en-US" b="0" dirty="0" smtClean="0"/>
          </a:p>
        </p:txBody>
      </p:sp>
      <p:sp>
        <p:nvSpPr>
          <p:cNvPr id="4" name="Slide Number Placeholder 3"/>
          <p:cNvSpPr>
            <a:spLocks noGrp="1"/>
          </p:cNvSpPr>
          <p:nvPr>
            <p:ph type="sldNum" sz="quarter" idx="10"/>
          </p:nvPr>
        </p:nvSpPr>
        <p:spPr/>
        <p:txBody>
          <a:bodyPr/>
          <a:lstStyle/>
          <a:p>
            <a:fld id="{A2F9DFBE-3FED-44B1-848D-BC92D656D1B3}" type="slidenum">
              <a:rPr lang="en-US" smtClean="0"/>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5982" indent="-225982" defTabSz="903926">
              <a:defRPr/>
            </a:pPr>
            <a:r>
              <a:rPr lang="en-US" b="1" dirty="0" smtClean="0"/>
              <a:t>Source: </a:t>
            </a:r>
            <a:r>
              <a:rPr lang="en-US" b="0" dirty="0" smtClean="0"/>
              <a:t>http://markets.ft.com/Research/Markets/Tearsheets/Summary?s=UG:PAR</a:t>
            </a:r>
          </a:p>
          <a:p>
            <a:pPr marL="225982" indent="-225982" defTabSz="903926">
              <a:defRPr/>
            </a:pPr>
            <a:endParaRPr lang="en-US" b="0" dirty="0" smtClean="0"/>
          </a:p>
        </p:txBody>
      </p:sp>
      <p:sp>
        <p:nvSpPr>
          <p:cNvPr id="4" name="Slide Number Placeholder 3"/>
          <p:cNvSpPr>
            <a:spLocks noGrp="1"/>
          </p:cNvSpPr>
          <p:nvPr>
            <p:ph type="sldNum" sz="quarter" idx="10"/>
          </p:nvPr>
        </p:nvSpPr>
        <p:spPr/>
        <p:txBody>
          <a:bodyPr/>
          <a:lstStyle/>
          <a:p>
            <a:fld id="{8F795C6C-C9F1-4738-B118-64772C92B4E7}" type="slidenum">
              <a:rPr lang="en-US" smtClean="0"/>
              <a:pPr/>
              <a:t>58</a:t>
            </a:fld>
            <a:endParaRPr lang="en-US" dirty="0"/>
          </a:p>
        </p:txBody>
      </p:sp>
    </p:spTree>
    <p:extLst>
      <p:ext uri="{BB962C8B-B14F-4D97-AF65-F5344CB8AC3E}">
        <p14:creationId xmlns:p14="http://schemas.microsoft.com/office/powerpoint/2010/main" val="2941807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7B3FCA6-2025-4532-9A61-03A8358EEA96}" type="slidenum">
              <a:rPr lang="en-US" smtClean="0">
                <a:solidFill>
                  <a:prstClr val="black"/>
                </a:solidFill>
              </a:rPr>
              <a:pPr/>
              <a:t>59</a:t>
            </a:fld>
            <a:endParaRPr lang="en-US" dirty="0">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ABA976C-2EB6-4A37-AD5B-EA43D0D24E09}" type="slidenum">
              <a:rPr lang="en-US" smtClean="0"/>
              <a:pPr/>
              <a:t>6</a:t>
            </a:fld>
            <a:endParaRPr lang="en-US" dirty="0"/>
          </a:p>
        </p:txBody>
      </p:sp>
    </p:spTree>
    <p:extLst>
      <p:ext uri="{BB962C8B-B14F-4D97-AF65-F5344CB8AC3E}">
        <p14:creationId xmlns:p14="http://schemas.microsoft.com/office/powerpoint/2010/main" val="37458837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xfrm>
            <a:off x="1143000" y="685800"/>
            <a:ext cx="4572000" cy="3429000"/>
          </a:xfrm>
          <a:noFill/>
          <a:ln>
            <a:solidFill>
              <a:srgbClr val="000000"/>
            </a:solidFill>
            <a:miter lim="800000"/>
            <a:headEnd/>
            <a:tailEnd/>
          </a:ln>
        </p:spPr>
      </p:sp>
      <p:sp>
        <p:nvSpPr>
          <p:cNvPr id="3" name="Notes Placeholder 2"/>
          <p:cNvSpPr>
            <a:spLocks noGrp="1"/>
          </p:cNvSpPr>
          <p:nvPr>
            <p:ph type="body" idx="1"/>
          </p:nvPr>
        </p:nvSpPr>
        <p:spPr/>
        <p:txBody>
          <a:bodyPr>
            <a:normAutofit fontScale="40000" lnSpcReduction="20000"/>
          </a:bodyPr>
          <a:lstStyle/>
          <a:p>
            <a:endParaRPr lang="en-US" dirty="0" smtClean="0"/>
          </a:p>
        </p:txBody>
      </p:sp>
      <p:sp>
        <p:nvSpPr>
          <p:cNvPr id="655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C3F0311-BC50-46D9-8745-4B693665672E}" type="slidenum">
              <a:rPr lang="en-US" smtClean="0">
                <a:solidFill>
                  <a:prstClr val="black"/>
                </a:solidFill>
              </a:rPr>
              <a:pPr fontAlgn="base">
                <a:spcBef>
                  <a:spcPct val="0"/>
                </a:spcBef>
                <a:spcAft>
                  <a:spcPct val="0"/>
                </a:spcAft>
                <a:defRPr/>
              </a:pPr>
              <a:t>60</a:t>
            </a:fld>
            <a:endParaRPr lang="en-US" dirty="0" smtClean="0">
              <a:solidFill>
                <a:prstClr val="black"/>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Slide Image Placeholder 1"/>
          <p:cNvSpPr>
            <a:spLocks noGrp="1" noRot="1" noChangeAspect="1" noTextEdit="1"/>
          </p:cNvSpPr>
          <p:nvPr>
            <p:ph type="sldImg"/>
          </p:nvPr>
        </p:nvSpPr>
        <p:spPr bwMode="auto">
          <a:noFill/>
          <a:ln>
            <a:solidFill>
              <a:srgbClr val="000000"/>
            </a:solidFill>
            <a:miter lim="800000"/>
            <a:headEnd/>
            <a:tailEnd/>
          </a:ln>
        </p:spPr>
      </p:sp>
      <p:sp>
        <p:nvSpPr>
          <p:cNvPr id="3102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4EFBE67B-3D98-41A7-81DD-63936C3F6212}" type="slidenum">
              <a:rPr lang="en-US" smtClean="0"/>
              <a:pPr>
                <a:defRPr/>
              </a:pPr>
              <a:t>62</a:t>
            </a:fld>
            <a:endParaRPr lang="en-US"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Source: </a:t>
            </a:r>
            <a:r>
              <a:rPr lang="en-US" dirty="0" smtClean="0">
                <a:hlinkClick r:id="rId3"/>
              </a:rPr>
              <a:t>http://www-03.ibm.com/press/us/en/pressrelease/19490.wss</a:t>
            </a:r>
            <a:endParaRPr lang="en-US" b="0" dirty="0" smtClean="0"/>
          </a:p>
        </p:txBody>
      </p:sp>
      <p:sp>
        <p:nvSpPr>
          <p:cNvPr id="4" name="Slide Number Placeholder 3"/>
          <p:cNvSpPr>
            <a:spLocks noGrp="1"/>
          </p:cNvSpPr>
          <p:nvPr>
            <p:ph type="sldNum" sz="quarter" idx="10"/>
          </p:nvPr>
        </p:nvSpPr>
        <p:spPr/>
        <p:txBody>
          <a:bodyPr/>
          <a:lstStyle/>
          <a:p>
            <a:fld id="{A2F9DFBE-3FED-44B1-848D-BC92D656D1B3}" type="slidenum">
              <a:rPr lang="en-US" smtClean="0"/>
              <a:pPr/>
              <a:t>63</a:t>
            </a:fld>
            <a:endParaRPr lang="en-US"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 </a:t>
            </a:r>
            <a:r>
              <a:rPr lang="en-US" dirty="0" smtClean="0">
                <a:hlinkClick r:id="rId3"/>
              </a:rPr>
              <a:t>http://www.multinationalsolutions.telefonica.com/en/telefonica/case-studies/psa-peugeot-citro%C3%ABn.aspx</a:t>
            </a:r>
            <a:endParaRPr lang="en-US" b="0" dirty="0" smtClean="0"/>
          </a:p>
        </p:txBody>
      </p:sp>
      <p:sp>
        <p:nvSpPr>
          <p:cNvPr id="4" name="Slide Number Placeholder 3"/>
          <p:cNvSpPr>
            <a:spLocks noGrp="1"/>
          </p:cNvSpPr>
          <p:nvPr>
            <p:ph type="sldNum" sz="quarter" idx="10"/>
          </p:nvPr>
        </p:nvSpPr>
        <p:spPr/>
        <p:txBody>
          <a:bodyPr/>
          <a:lstStyle/>
          <a:p>
            <a:fld id="{A2F9DFBE-3FED-44B1-848D-BC92D656D1B3}" type="slidenum">
              <a:rPr lang="en-US" smtClean="0"/>
              <a:pPr/>
              <a:t>64</a:t>
            </a:fld>
            <a:endParaRPr lang="en-US" dirty="0"/>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Sources</a:t>
            </a:r>
            <a:r>
              <a:rPr lang="en-US" b="0" dirty="0" smtClean="0"/>
              <a:t>: </a:t>
            </a:r>
            <a:r>
              <a:rPr lang="en-US" dirty="0" smtClean="0">
                <a:hlinkClick r:id="rId3"/>
              </a:rPr>
              <a:t>http://www.sap.com/belux/solutions/business-suite/erp/pdf/CS_100_ERP_Reference_Slides.pdf</a:t>
            </a:r>
            <a:endParaRPr lang="en-US" b="0" dirty="0" smtClean="0"/>
          </a:p>
        </p:txBody>
      </p:sp>
      <p:sp>
        <p:nvSpPr>
          <p:cNvPr id="4" name="Slide Number Placeholder 3"/>
          <p:cNvSpPr>
            <a:spLocks noGrp="1"/>
          </p:cNvSpPr>
          <p:nvPr>
            <p:ph type="sldNum" sz="quarter" idx="10"/>
          </p:nvPr>
        </p:nvSpPr>
        <p:spPr/>
        <p:txBody>
          <a:bodyPr/>
          <a:lstStyle/>
          <a:p>
            <a:fld id="{A2F9DFBE-3FED-44B1-848D-BC92D656D1B3}" type="slidenum">
              <a:rPr lang="en-US" smtClean="0"/>
              <a:pPr/>
              <a:t>65</a:t>
            </a:fld>
            <a:endParaRPr lang="en-US"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Slide Image Placeholder 1"/>
          <p:cNvSpPr>
            <a:spLocks noGrp="1" noRot="1" noChangeAspect="1" noTextEdit="1"/>
          </p:cNvSpPr>
          <p:nvPr>
            <p:ph type="sldImg"/>
          </p:nvPr>
        </p:nvSpPr>
        <p:spPr bwMode="auto">
          <a:noFill/>
          <a:ln>
            <a:solidFill>
              <a:srgbClr val="000000"/>
            </a:solidFill>
            <a:miter lim="800000"/>
            <a:headEnd/>
            <a:tailEnd/>
          </a:ln>
        </p:spPr>
      </p:sp>
      <p:sp>
        <p:nvSpPr>
          <p:cNvPr id="3102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4EFBE67B-3D98-41A7-81DD-63936C3F6212}" type="slidenum">
              <a:rPr lang="en-US" smtClean="0"/>
              <a:pPr>
                <a:defRPr/>
              </a:pPr>
              <a:t>66</a:t>
            </a:fld>
            <a:endParaRPr lang="en-US"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Source: </a:t>
            </a:r>
            <a:r>
              <a:rPr lang="en-US" dirty="0" smtClean="0">
                <a:hlinkClick r:id="rId3"/>
              </a:rPr>
              <a:t>http://www.sap.com/belux/solutions/business-suite/erp/pdf/CS_100_ERP_Reference_Slides.pdf</a:t>
            </a:r>
            <a:endParaRPr lang="en-US" b="0" dirty="0" smtClean="0"/>
          </a:p>
        </p:txBody>
      </p:sp>
      <p:sp>
        <p:nvSpPr>
          <p:cNvPr id="4" name="Slide Number Placeholder 3"/>
          <p:cNvSpPr>
            <a:spLocks noGrp="1"/>
          </p:cNvSpPr>
          <p:nvPr>
            <p:ph type="sldNum" sz="quarter" idx="10"/>
          </p:nvPr>
        </p:nvSpPr>
        <p:spPr/>
        <p:txBody>
          <a:bodyPr/>
          <a:lstStyle/>
          <a:p>
            <a:fld id="{A2F9DFBE-3FED-44B1-848D-BC92D656D1B3}" type="slidenum">
              <a:rPr lang="en-US" smtClean="0"/>
              <a:pPr/>
              <a:t>67</a:t>
            </a:fld>
            <a:endParaRPr lang="en-US"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Source: </a:t>
            </a:r>
            <a:r>
              <a:rPr lang="en-US" dirty="0" smtClean="0">
                <a:hlinkClick r:id="rId3"/>
              </a:rPr>
              <a:t>http://ecohub.sap.com/api/resource/4dc003bad2a8cbf8cec87988</a:t>
            </a:r>
            <a:endParaRPr lang="en-US" b="0" dirty="0" smtClean="0"/>
          </a:p>
        </p:txBody>
      </p:sp>
      <p:sp>
        <p:nvSpPr>
          <p:cNvPr id="4" name="Slide Number Placeholder 3"/>
          <p:cNvSpPr>
            <a:spLocks noGrp="1"/>
          </p:cNvSpPr>
          <p:nvPr>
            <p:ph type="sldNum" sz="quarter" idx="10"/>
          </p:nvPr>
        </p:nvSpPr>
        <p:spPr/>
        <p:txBody>
          <a:bodyPr/>
          <a:lstStyle/>
          <a:p>
            <a:fld id="{A2F9DFBE-3FED-44B1-848D-BC92D656D1B3}" type="slidenum">
              <a:rPr lang="en-US" smtClean="0"/>
              <a:pPr/>
              <a:t>68</a:t>
            </a:fld>
            <a:endParaRPr lang="en-US"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Slide Image Placeholder 1"/>
          <p:cNvSpPr>
            <a:spLocks noGrp="1" noRot="1" noChangeAspect="1" noTextEdit="1"/>
          </p:cNvSpPr>
          <p:nvPr>
            <p:ph type="sldImg"/>
          </p:nvPr>
        </p:nvSpPr>
        <p:spPr bwMode="auto">
          <a:noFill/>
          <a:ln>
            <a:solidFill>
              <a:srgbClr val="000000"/>
            </a:solidFill>
            <a:miter lim="800000"/>
            <a:headEnd/>
            <a:tailEnd/>
          </a:ln>
        </p:spPr>
      </p:sp>
      <p:sp>
        <p:nvSpPr>
          <p:cNvPr id="3102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4EFBE67B-3D98-41A7-81DD-63936C3F6212}" type="slidenum">
              <a:rPr lang="en-US" smtClean="0"/>
              <a:pPr>
                <a:defRPr/>
              </a:pPr>
              <a:t>69</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79CAB70-74D1-4463-98E0-340BC542699B}" type="slidenum">
              <a:rPr lang="en-US" smtClean="0"/>
              <a:pPr/>
              <a:t>7</a:t>
            </a:fld>
            <a:endParaRPr 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Source: </a:t>
            </a:r>
            <a:r>
              <a:rPr lang="en-US" dirty="0" smtClean="0">
                <a:hlinkClick r:id="rId3"/>
              </a:rPr>
              <a:t>http://www-01.ibm.com/software/success/cssdb.nsf/cs/STRD-7QJKLN?OpenDocument&amp;Site=gicss67fss&amp;cty=en_us</a:t>
            </a:r>
            <a:endParaRPr lang="en-US" b="0" dirty="0" smtClean="0"/>
          </a:p>
        </p:txBody>
      </p:sp>
      <p:sp>
        <p:nvSpPr>
          <p:cNvPr id="4" name="Slide Number Placeholder 3"/>
          <p:cNvSpPr>
            <a:spLocks noGrp="1"/>
          </p:cNvSpPr>
          <p:nvPr>
            <p:ph type="sldNum" sz="quarter" idx="10"/>
          </p:nvPr>
        </p:nvSpPr>
        <p:spPr/>
        <p:txBody>
          <a:bodyPr/>
          <a:lstStyle/>
          <a:p>
            <a:fld id="{A2F9DFBE-3FED-44B1-848D-BC92D656D1B3}" type="slidenum">
              <a:rPr lang="en-US" smtClean="0"/>
              <a:pPr/>
              <a:t>70</a:t>
            </a:fld>
            <a:endParaRPr lang="en-US" dirty="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Source: </a:t>
            </a:r>
            <a:r>
              <a:rPr lang="en-US" dirty="0" smtClean="0">
                <a:hlinkClick r:id="rId3"/>
              </a:rPr>
              <a:t>http://www.sap.com/belux/solutions/business-suite/erp/pdf/CS_100_ERP_Reference_Slides.pdf</a:t>
            </a:r>
            <a:endParaRPr lang="en-US" b="0" dirty="0" smtClean="0"/>
          </a:p>
        </p:txBody>
      </p:sp>
      <p:sp>
        <p:nvSpPr>
          <p:cNvPr id="4" name="Slide Number Placeholder 3"/>
          <p:cNvSpPr>
            <a:spLocks noGrp="1"/>
          </p:cNvSpPr>
          <p:nvPr>
            <p:ph type="sldNum" sz="quarter" idx="10"/>
          </p:nvPr>
        </p:nvSpPr>
        <p:spPr/>
        <p:txBody>
          <a:bodyPr/>
          <a:lstStyle/>
          <a:p>
            <a:fld id="{A2F9DFBE-3FED-44B1-848D-BC92D656D1B3}" type="slidenum">
              <a:rPr lang="en-US" smtClean="0"/>
              <a:pPr/>
              <a:t>71</a:t>
            </a:fld>
            <a:endParaRPr lang="en-US" dirty="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Slide Image Placeholder 1"/>
          <p:cNvSpPr>
            <a:spLocks noGrp="1" noRot="1" noChangeAspect="1" noTextEdit="1"/>
          </p:cNvSpPr>
          <p:nvPr>
            <p:ph type="sldImg"/>
          </p:nvPr>
        </p:nvSpPr>
        <p:spPr bwMode="auto">
          <a:noFill/>
          <a:ln>
            <a:solidFill>
              <a:srgbClr val="000000"/>
            </a:solidFill>
            <a:miter lim="800000"/>
            <a:headEnd/>
            <a:tailEnd/>
          </a:ln>
        </p:spPr>
      </p:sp>
      <p:sp>
        <p:nvSpPr>
          <p:cNvPr id="3102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4EFBE67B-3D98-41A7-81DD-63936C3F6212}" type="slidenum">
              <a:rPr lang="en-US" smtClean="0"/>
              <a:pPr>
                <a:defRPr/>
              </a:pPr>
              <a:t>72</a:t>
            </a:fld>
            <a:endParaRPr lang="en-US"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0" dirty="0" smtClean="0"/>
              <a:t>Source: </a:t>
            </a:r>
            <a:r>
              <a:rPr lang="en-US" dirty="0" smtClean="0">
                <a:hlinkClick r:id="rId3"/>
              </a:rPr>
              <a:t>http://i.dell.com/sites/content/corporate/case-studies/en/Documents/2011-audi-10009425.pdf</a:t>
            </a:r>
            <a:endParaRPr lang="en-US" b="0" dirty="0" smtClean="0"/>
          </a:p>
        </p:txBody>
      </p:sp>
      <p:sp>
        <p:nvSpPr>
          <p:cNvPr id="4" name="Slide Number Placeholder 3"/>
          <p:cNvSpPr>
            <a:spLocks noGrp="1"/>
          </p:cNvSpPr>
          <p:nvPr>
            <p:ph type="sldNum" sz="quarter" idx="10"/>
          </p:nvPr>
        </p:nvSpPr>
        <p:spPr/>
        <p:txBody>
          <a:bodyPr/>
          <a:lstStyle/>
          <a:p>
            <a:fld id="{A2F9DFBE-3FED-44B1-848D-BC92D656D1B3}" type="slidenum">
              <a:rPr lang="en-US" smtClean="0"/>
              <a:pPr/>
              <a:t>73</a:t>
            </a:fld>
            <a:endParaRPr lang="en-US" dirty="0"/>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Slide Image Placeholder 1"/>
          <p:cNvSpPr>
            <a:spLocks noGrp="1" noRot="1" noChangeAspect="1" noTextEdit="1"/>
          </p:cNvSpPr>
          <p:nvPr>
            <p:ph type="sldImg"/>
          </p:nvPr>
        </p:nvSpPr>
        <p:spPr bwMode="auto">
          <a:noFill/>
          <a:ln>
            <a:solidFill>
              <a:srgbClr val="000000"/>
            </a:solidFill>
            <a:miter lim="800000"/>
            <a:headEnd/>
            <a:tailEnd/>
          </a:ln>
        </p:spPr>
      </p:sp>
      <p:sp>
        <p:nvSpPr>
          <p:cNvPr id="3102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4" name="Slide Number Placeholder 3"/>
          <p:cNvSpPr>
            <a:spLocks noGrp="1"/>
          </p:cNvSpPr>
          <p:nvPr>
            <p:ph type="sldNum" sz="quarter" idx="5"/>
          </p:nvPr>
        </p:nvSpPr>
        <p:spPr/>
        <p:txBody>
          <a:bodyPr/>
          <a:lstStyle/>
          <a:p>
            <a:pPr>
              <a:defRPr/>
            </a:pPr>
            <a:fld id="{4EFBE67B-3D98-41A7-81DD-63936C3F6212}" type="slidenum">
              <a:rPr lang="en-US" smtClean="0"/>
              <a:pPr>
                <a:defRPr/>
              </a:pPr>
              <a:t>74</a:t>
            </a:fld>
            <a:endParaRPr lang="en-US" dirty="0"/>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0" dirty="0" smtClean="0"/>
          </a:p>
        </p:txBody>
      </p:sp>
      <p:sp>
        <p:nvSpPr>
          <p:cNvPr id="4" name="Slide Number Placeholder 3"/>
          <p:cNvSpPr>
            <a:spLocks noGrp="1"/>
          </p:cNvSpPr>
          <p:nvPr>
            <p:ph type="sldNum" sz="quarter" idx="10"/>
          </p:nvPr>
        </p:nvSpPr>
        <p:spPr/>
        <p:txBody>
          <a:bodyPr/>
          <a:lstStyle/>
          <a:p>
            <a:fld id="{A2F9DFBE-3FED-44B1-848D-BC92D656D1B3}" type="slidenum">
              <a:rPr lang="en-US" smtClean="0"/>
              <a:pPr/>
              <a:t>75</a:t>
            </a:fld>
            <a:endParaRPr lang="en-US" dirty="0"/>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2F9DFBE-3FED-44B1-848D-BC92D656D1B3}" type="slidenum">
              <a:rPr lang="en-US" smtClean="0"/>
              <a:pPr/>
              <a:t>76</a:t>
            </a:fld>
            <a:endParaRPr lang="en-US" dirty="0"/>
          </a:p>
        </p:txBody>
      </p:sp>
    </p:spTree>
    <p:extLst>
      <p:ext uri="{BB962C8B-B14F-4D97-AF65-F5344CB8AC3E}">
        <p14:creationId xmlns:p14="http://schemas.microsoft.com/office/powerpoint/2010/main" val="248923807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57167"/>
            <a:fld id="{C58EE3BC-5B24-4EFB-A6AA-704BA2A5CCF6}" type="slidenum">
              <a:rPr lang="en-US">
                <a:solidFill>
                  <a:prstClr val="black"/>
                </a:solidFill>
                <a:latin typeface="Calibri"/>
              </a:rPr>
              <a:pPr defTabSz="457167"/>
              <a:t>77</a:t>
            </a:fld>
            <a:endParaRPr lang="en-US" dirty="0">
              <a:solidFill>
                <a:prstClr val="black"/>
              </a:solidFill>
              <a:latin typeface="Calibri"/>
            </a:endParaRPr>
          </a:p>
        </p:txBody>
      </p:sp>
    </p:spTree>
    <p:extLst>
      <p:ext uri="{BB962C8B-B14F-4D97-AF65-F5344CB8AC3E}">
        <p14:creationId xmlns:p14="http://schemas.microsoft.com/office/powerpoint/2010/main" val="1863811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solidFill>
                  <a:srgbClr val="333333"/>
                </a:solidFill>
                <a:latin typeface="Arial Narrow"/>
              </a:rPr>
              <a:t>IBISWorld Industry Report: </a:t>
            </a:r>
            <a:r>
              <a:rPr lang="en-US" dirty="0"/>
              <a:t>Global Car &amp; Automobile Manufacturing </a:t>
            </a:r>
            <a:endParaRPr lang="en-US" b="0" dirty="0"/>
          </a:p>
        </p:txBody>
      </p:sp>
      <p:sp>
        <p:nvSpPr>
          <p:cNvPr id="4" name="Slide Number Placeholder 3"/>
          <p:cNvSpPr>
            <a:spLocks noGrp="1"/>
          </p:cNvSpPr>
          <p:nvPr>
            <p:ph type="sldNum" sz="quarter" idx="10"/>
          </p:nvPr>
        </p:nvSpPr>
        <p:spPr/>
        <p:txBody>
          <a:bodyPr/>
          <a:lstStyle/>
          <a:p>
            <a:fld id="{B79CAB70-74D1-4463-98E0-340BC542699B}" type="slidenum">
              <a:rPr lang="en-US" smtClean="0">
                <a:solidFill>
                  <a:prstClr val="black"/>
                </a:solidFill>
              </a:rPr>
              <a:pPr/>
              <a:t>8</a:t>
            </a:fld>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4372">
              <a:defRPr/>
            </a:pPr>
            <a:r>
              <a:rPr lang="en-US" dirty="0" smtClean="0"/>
              <a:t>Source: IBIS</a:t>
            </a:r>
            <a:r>
              <a:rPr lang="en-US" baseline="0" dirty="0" smtClean="0"/>
              <a:t> world - Global Car &amp; Automobile Manufacturing 2012</a:t>
            </a:r>
            <a:endParaRPr lang="en-US" dirty="0"/>
          </a:p>
        </p:txBody>
      </p:sp>
      <p:sp>
        <p:nvSpPr>
          <p:cNvPr id="4" name="Slide Number Placeholder 3"/>
          <p:cNvSpPr>
            <a:spLocks noGrp="1"/>
          </p:cNvSpPr>
          <p:nvPr>
            <p:ph type="sldNum" sz="quarter" idx="10"/>
          </p:nvPr>
        </p:nvSpPr>
        <p:spPr/>
        <p:txBody>
          <a:bodyPr/>
          <a:lstStyle/>
          <a:p>
            <a:fld id="{B79CAB70-74D1-4463-98E0-340BC542699B}" type="slidenum">
              <a:rPr lang="en-US" smtClean="0">
                <a:solidFill>
                  <a:prstClr val="black"/>
                </a:solidFill>
              </a:rPr>
              <a:pPr/>
              <a:t>9</a:t>
            </a:fld>
            <a:endParaRPr lang="en-US" dirty="0">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7.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7.png"/><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png"/><Relationship Id="rId4" Type="http://schemas.openxmlformats.org/officeDocument/2006/relationships/image" Target="../media/image22.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1.xml"/><Relationship Id="rId5" Type="http://schemas.openxmlformats.org/officeDocument/2006/relationships/image" Target="../media/image23.png"/><Relationship Id="rId4" Type="http://schemas.openxmlformats.org/officeDocument/2006/relationships/image" Target="../media/image22.png"/></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5.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8.jpeg"/><Relationship Id="rId1" Type="http://schemas.openxmlformats.org/officeDocument/2006/relationships/slideMaster" Target="../slideMasters/slideMaster1.xml"/><Relationship Id="rId4" Type="http://schemas.openxmlformats.org/officeDocument/2006/relationships/image" Target="../media/image23.png"/></Relationships>
</file>

<file path=ppt/slideLayouts/_rels/slideLayout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9.jpeg"/><Relationship Id="rId1" Type="http://schemas.openxmlformats.org/officeDocument/2006/relationships/slideMaster" Target="../slideMasters/slideMaster1.xml"/><Relationship Id="rId4" Type="http://schemas.openxmlformats.org/officeDocument/2006/relationships/image" Target="../media/image17.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2.xml"/><Relationship Id="rId5" Type="http://schemas.openxmlformats.org/officeDocument/2006/relationships/image" Target="../media/image17.png"/><Relationship Id="rId4" Type="http://schemas.openxmlformats.org/officeDocument/2006/relationships/image" Target="../media/image1.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5.png"/><Relationship Id="rId1" Type="http://schemas.openxmlformats.org/officeDocument/2006/relationships/slideMaster" Target="../slideMasters/slideMaster2.xml"/><Relationship Id="rId5" Type="http://schemas.openxmlformats.org/officeDocument/2006/relationships/image" Target="../media/image17.png"/><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5.png"/><Relationship Id="rId1" Type="http://schemas.openxmlformats.org/officeDocument/2006/relationships/slideMaster" Target="../slideMasters/slideMaster2.xml"/><Relationship Id="rId5" Type="http://schemas.openxmlformats.org/officeDocument/2006/relationships/image" Target="../media/image17.png"/><Relationship Id="rId4"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2.xml"/><Relationship Id="rId5" Type="http://schemas.openxmlformats.org/officeDocument/2006/relationships/image" Target="../media/image23.png"/><Relationship Id="rId4" Type="http://schemas.openxmlformats.org/officeDocument/2006/relationships/image" Target="../media/image22.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Master" Target="../slideMasters/slideMaster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2.xml"/><Relationship Id="rId5" Type="http://schemas.openxmlformats.org/officeDocument/2006/relationships/image" Target="../media/image23.png"/><Relationship Id="rId4" Type="http://schemas.openxmlformats.org/officeDocument/2006/relationships/image" Target="../media/image22.png"/></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8.jpeg"/><Relationship Id="rId1" Type="http://schemas.openxmlformats.org/officeDocument/2006/relationships/slideMaster" Target="../slideMasters/slideMaster2.xml"/><Relationship Id="rId4" Type="http://schemas.openxmlformats.org/officeDocument/2006/relationships/image" Target="../media/image23.png"/></Relationships>
</file>

<file path=ppt/slideLayouts/_rels/slideLayout4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9.jpeg"/><Relationship Id="rId1" Type="http://schemas.openxmlformats.org/officeDocument/2006/relationships/slideMaster" Target="../slideMasters/slideMaster2.xml"/><Relationship Id="rId4" Type="http://schemas.openxmlformats.org/officeDocument/2006/relationships/image" Target="../media/image17.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Master" Target="../slideMasters/slideMaster3.xml"/><Relationship Id="rId4" Type="http://schemas.openxmlformats.org/officeDocument/2006/relationships/image" Target="../media/image38.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jpeg"/><Relationship Id="rId1" Type="http://schemas.openxmlformats.org/officeDocument/2006/relationships/slideMaster" Target="../slideMasters/slideMaster4.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4.xml"/><Relationship Id="rId5" Type="http://schemas.openxmlformats.org/officeDocument/2006/relationships/image" Target="../media/image17.png"/><Relationship Id="rId4" Type="http://schemas.openxmlformats.org/officeDocument/2006/relationships/image" Target="../media/image1.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5.png"/><Relationship Id="rId1" Type="http://schemas.openxmlformats.org/officeDocument/2006/relationships/slideMaster" Target="../slideMasters/slideMaster4.xml"/><Relationship Id="rId5" Type="http://schemas.openxmlformats.org/officeDocument/2006/relationships/image" Target="../media/image17.png"/><Relationship Id="rId4" Type="http://schemas.openxmlformats.org/officeDocument/2006/relationships/image" Target="../media/image1.png"/></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5.png"/><Relationship Id="rId1" Type="http://schemas.openxmlformats.org/officeDocument/2006/relationships/slideMaster" Target="../slideMasters/slideMaster4.xml"/><Relationship Id="rId5" Type="http://schemas.openxmlformats.org/officeDocument/2006/relationships/image" Target="../media/image17.png"/><Relationship Id="rId4" Type="http://schemas.openxmlformats.org/officeDocument/2006/relationships/image" Target="../media/image1.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4.xml"/><Relationship Id="rId5" Type="http://schemas.openxmlformats.org/officeDocument/2006/relationships/image" Target="../media/image23.png"/><Relationship Id="rId4" Type="http://schemas.openxmlformats.org/officeDocument/2006/relationships/image" Target="../media/image22.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4.png"/><Relationship Id="rId1" Type="http://schemas.openxmlformats.org/officeDocument/2006/relationships/slideMaster" Target="../slideMasters/slideMaster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0.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4.png"/><Relationship Id="rId1" Type="http://schemas.openxmlformats.org/officeDocument/2006/relationships/slideMaster" Target="../slideMasters/slideMaster4.xml"/><Relationship Id="rId5" Type="http://schemas.openxmlformats.org/officeDocument/2006/relationships/image" Target="../media/image23.png"/><Relationship Id="rId4" Type="http://schemas.openxmlformats.org/officeDocument/2006/relationships/image" Target="../media/image22.png"/></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6.jpeg"/><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jpeg"/><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8.jpeg"/><Relationship Id="rId1" Type="http://schemas.openxmlformats.org/officeDocument/2006/relationships/slideMaster" Target="../slideMasters/slideMaster4.xml"/><Relationship Id="rId4" Type="http://schemas.openxmlformats.org/officeDocument/2006/relationships/image" Target="../media/image23.png"/></Relationships>
</file>

<file path=ppt/slideLayouts/_rels/slideLayout7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9.jpeg"/><Relationship Id="rId1" Type="http://schemas.openxmlformats.org/officeDocument/2006/relationships/slideMaster" Target="../slideMasters/slideMaster4.xml"/><Relationship Id="rId4" Type="http://schemas.openxmlformats.org/officeDocument/2006/relationships/image" Target="../media/image17.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Master" Target="../slideMasters/slideMaster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5.jpeg"/><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7.pn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pic>
        <p:nvPicPr>
          <p:cNvPr id="16" name="Picture 15"/>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0" y="2173444"/>
            <a:ext cx="9144089" cy="2404872"/>
          </a:xfrm>
          <a:prstGeom prst="rect">
            <a:avLst/>
          </a:prstGeom>
        </p:spPr>
      </p:pic>
      <p:pic>
        <p:nvPicPr>
          <p:cNvPr id="13" name="Picture 12"/>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011" y="2173444"/>
            <a:ext cx="9144095" cy="2404872"/>
          </a:xfrm>
          <a:prstGeom prst="rect">
            <a:avLst/>
          </a:prstGeom>
        </p:spPr>
      </p:pic>
      <p:sp>
        <p:nvSpPr>
          <p:cNvPr id="10" name="Title 1"/>
          <p:cNvSpPr>
            <a:spLocks noGrp="1"/>
          </p:cNvSpPr>
          <p:nvPr>
            <p:ph type="ctrTitle" hasCustomPrompt="1"/>
          </p:nvPr>
        </p:nvSpPr>
        <p:spPr>
          <a:xfrm>
            <a:off x="513293" y="2854838"/>
            <a:ext cx="4250435"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425043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17" name="Picture 16"/>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407315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Architecture 2)">
    <p:spTree>
      <p:nvGrpSpPr>
        <p:cNvPr id="1" name=""/>
        <p:cNvGrpSpPr/>
        <p:nvPr/>
      </p:nvGrpSpPr>
      <p:grpSpPr>
        <a:xfrm>
          <a:off x="0" y="0"/>
          <a:ext cx="0" cy="0"/>
          <a:chOff x="0" y="0"/>
          <a:chExt cx="0" cy="0"/>
        </a:xfrm>
      </p:grpSpPr>
      <p:pic>
        <p:nvPicPr>
          <p:cNvPr id="16" name="Picture 6" descr="C:\Users\victor.melniciuc\Desktop\==Work\MCS BOM\ppt\JPEGs (ready)\MYM.png"/>
          <p:cNvPicPr>
            <a:picLocks noChangeAspect="1" noChangeArrowheads="1"/>
          </p:cNvPicPr>
          <p:nvPr userDrawn="1"/>
        </p:nvPicPr>
        <p:blipFill>
          <a:blip r:embed="rId2" cstate="email"/>
          <a:srcRect/>
          <a:stretch>
            <a:fillRect/>
          </a:stretch>
        </p:blipFill>
        <p:spPr bwMode="auto">
          <a:xfrm>
            <a:off x="6915761" y="6344457"/>
            <a:ext cx="1886441" cy="176104"/>
          </a:xfrm>
          <a:prstGeom prst="rect">
            <a:avLst/>
          </a:prstGeom>
          <a:noFill/>
        </p:spPr>
      </p:pic>
      <p:pic>
        <p:nvPicPr>
          <p:cNvPr id="9"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743494" y="1005278"/>
            <a:ext cx="4400506" cy="5852722"/>
          </a:xfrm>
          <a:prstGeom prst="rect">
            <a:avLst/>
          </a:prstGeom>
          <a:noFill/>
          <a:ln>
            <a:noFill/>
          </a:ln>
        </p:spPr>
      </p:pic>
      <p:sp>
        <p:nvSpPr>
          <p:cNvPr id="10" name="Rectangle 9"/>
          <p:cNvSpPr/>
          <p:nvPr userDrawn="1"/>
        </p:nvSpPr>
        <p:spPr bwMode="auto">
          <a:xfrm>
            <a:off x="4743494" y="0"/>
            <a:ext cx="2858244" cy="3733800"/>
          </a:xfrm>
          <a:prstGeom prst="rect">
            <a:avLst/>
          </a:prstGeom>
          <a:solidFill>
            <a:schemeClr val="tx1">
              <a:lumMod val="95000"/>
              <a:lumOff val="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Rectangle 2"/>
          <p:cNvSpPr/>
          <p:nvPr userDrawn="1"/>
        </p:nvSpPr>
        <p:spPr bwMode="auto">
          <a:xfrm>
            <a:off x="0" y="1005278"/>
            <a:ext cx="9144000" cy="914400"/>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513292" y="1184665"/>
            <a:ext cx="7088445"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Agenda</a:t>
            </a:r>
            <a:endParaRPr lang="en-US" dirty="0"/>
          </a:p>
        </p:txBody>
      </p:sp>
      <p:sp>
        <p:nvSpPr>
          <p:cNvPr id="11" name="Content Placeholder 2"/>
          <p:cNvSpPr>
            <a:spLocks noGrp="1"/>
          </p:cNvSpPr>
          <p:nvPr>
            <p:ph idx="1" hasCustomPrompt="1"/>
          </p:nvPr>
        </p:nvSpPr>
        <p:spPr>
          <a:xfrm>
            <a:off x="513293" y="2130628"/>
            <a:ext cx="3887212"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sz="1800">
                <a:solidFill>
                  <a:srgbClr val="595959"/>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4"/>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a:pPr>
            <a:r>
              <a:rPr lang="en-US" dirty="0" smtClean="0"/>
              <a:t>Click to insert text</a:t>
            </a:r>
          </a:p>
        </p:txBody>
      </p:sp>
      <p:pic>
        <p:nvPicPr>
          <p:cNvPr id="13" name="Picture 1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367158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People)">
    <p:spTree>
      <p:nvGrpSpPr>
        <p:cNvPr id="1" name=""/>
        <p:cNvGrpSpPr/>
        <p:nvPr/>
      </p:nvGrpSpPr>
      <p:grpSpPr>
        <a:xfrm>
          <a:off x="0" y="0"/>
          <a:ext cx="0" cy="0"/>
          <a:chOff x="0" y="0"/>
          <a:chExt cx="0" cy="0"/>
        </a:xfrm>
      </p:grpSpPr>
      <p:pic>
        <p:nvPicPr>
          <p:cNvPr id="16" name="Picture 6" descr="C:\Users\victor.melniciuc\Desktop\==Work\MCS BOM\ppt\JPEGs (ready)\MYM.png"/>
          <p:cNvPicPr>
            <a:picLocks noChangeAspect="1" noChangeArrowheads="1"/>
          </p:cNvPicPr>
          <p:nvPr userDrawn="1"/>
        </p:nvPicPr>
        <p:blipFill>
          <a:blip r:embed="rId2" cstate="email"/>
          <a:srcRect/>
          <a:stretch>
            <a:fillRect/>
          </a:stretch>
        </p:blipFill>
        <p:spPr bwMode="auto">
          <a:xfrm>
            <a:off x="6915761" y="6344457"/>
            <a:ext cx="1886441" cy="176104"/>
          </a:xfrm>
          <a:prstGeom prst="rect">
            <a:avLst/>
          </a:prstGeom>
          <a:noFill/>
        </p:spPr>
      </p:pic>
      <p:pic>
        <p:nvPicPr>
          <p:cNvPr id="9"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748405" y="1003300"/>
            <a:ext cx="4395595" cy="5854700"/>
          </a:xfrm>
          <a:prstGeom prst="rect">
            <a:avLst/>
          </a:prstGeom>
          <a:noFill/>
          <a:ln>
            <a:noFill/>
          </a:ln>
        </p:spPr>
      </p:pic>
      <p:sp>
        <p:nvSpPr>
          <p:cNvPr id="10" name="Rectangle 9"/>
          <p:cNvSpPr/>
          <p:nvPr userDrawn="1"/>
        </p:nvSpPr>
        <p:spPr bwMode="auto">
          <a:xfrm>
            <a:off x="4743494" y="0"/>
            <a:ext cx="2858244" cy="3733800"/>
          </a:xfrm>
          <a:prstGeom prst="rect">
            <a:avLst/>
          </a:prstGeom>
          <a:solidFill>
            <a:schemeClr val="tx1">
              <a:lumMod val="95000"/>
              <a:lumOff val="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Rectangle 2"/>
          <p:cNvSpPr/>
          <p:nvPr userDrawn="1"/>
        </p:nvSpPr>
        <p:spPr bwMode="auto">
          <a:xfrm>
            <a:off x="0" y="1005278"/>
            <a:ext cx="9144000" cy="914400"/>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513292" y="1184665"/>
            <a:ext cx="7088445"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Agenda</a:t>
            </a:r>
            <a:endParaRPr lang="en-US" dirty="0"/>
          </a:p>
        </p:txBody>
      </p:sp>
      <p:sp>
        <p:nvSpPr>
          <p:cNvPr id="12" name="Content Placeholder 2"/>
          <p:cNvSpPr>
            <a:spLocks noGrp="1"/>
          </p:cNvSpPr>
          <p:nvPr>
            <p:ph idx="1" hasCustomPrompt="1"/>
          </p:nvPr>
        </p:nvSpPr>
        <p:spPr>
          <a:xfrm>
            <a:off x="513293" y="2130628"/>
            <a:ext cx="3887212"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sz="1800">
                <a:solidFill>
                  <a:srgbClr val="595959"/>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4"/>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a:pPr>
            <a:r>
              <a:rPr lang="en-US" dirty="0" smtClean="0"/>
              <a:t>Click to insert text</a:t>
            </a:r>
          </a:p>
        </p:txBody>
      </p:sp>
      <p:pic>
        <p:nvPicPr>
          <p:cNvPr id="13" name="Picture 1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277482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age (White)">
    <p:spTree>
      <p:nvGrpSpPr>
        <p:cNvPr id="1" name=""/>
        <p:cNvGrpSpPr/>
        <p:nvPr/>
      </p:nvGrpSpPr>
      <p:grpSpPr>
        <a:xfrm>
          <a:off x="0" y="0"/>
          <a:ext cx="0" cy="0"/>
          <a:chOff x="0" y="0"/>
          <a:chExt cx="0" cy="0"/>
        </a:xfrm>
      </p:grpSpPr>
      <p:sp>
        <p:nvSpPr>
          <p:cNvPr id="19" name="Content Placeholder 2"/>
          <p:cNvSpPr>
            <a:spLocks noGrp="1"/>
          </p:cNvSpPr>
          <p:nvPr>
            <p:ph idx="15"/>
          </p:nvPr>
        </p:nvSpPr>
        <p:spPr>
          <a:xfrm>
            <a:off x="648742" y="1463040"/>
            <a:ext cx="7924800" cy="1384995"/>
          </a:xfrm>
        </p:spPr>
        <p:txBody>
          <a:bodyPr/>
          <a:lstStyle>
            <a:lvl1pPr marL="274320" indent="-274320">
              <a:buClr>
                <a:srgbClr val="5191CD"/>
              </a:buClr>
              <a:buFontTx/>
              <a:buBlip>
                <a:blip r:embed="rId2"/>
              </a:buBlip>
              <a:defRPr sz="1400">
                <a:solidFill>
                  <a:schemeClr val="tx1"/>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2"/>
              </a:buBlip>
              <a:defRPr sz="1400">
                <a:solidFill>
                  <a:schemeClr val="tx1"/>
                </a:solidFill>
                <a:latin typeface="Segoe UI" pitchFamily="34" charset="0"/>
                <a:ea typeface="Segoe UI" pitchFamily="34" charset="0"/>
                <a:cs typeface="Segoe UI" pitchFamily="34" charset="0"/>
              </a:defRPr>
            </a:lvl2pPr>
            <a:lvl3pPr marL="82296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3pPr>
            <a:lvl4pPr marL="109728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4pPr>
            <a:lvl5pPr marL="137160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pic>
        <p:nvPicPr>
          <p:cNvPr id="5" name="Picture 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737394" y="3390900"/>
            <a:ext cx="1669215" cy="76200"/>
          </a:xfrm>
          <a:prstGeom prst="rect">
            <a:avLst/>
          </a:prstGeom>
        </p:spPr>
      </p:pic>
      <p:sp>
        <p:nvSpPr>
          <p:cNvPr id="17" name="TextBox 16"/>
          <p:cNvSpPr txBox="1"/>
          <p:nvPr userDrawn="1"/>
        </p:nvSpPr>
        <p:spPr>
          <a:xfrm>
            <a:off x="4340744" y="6518080"/>
            <a:ext cx="462609" cy="246221"/>
          </a:xfrm>
          <a:prstGeom prst="rect">
            <a:avLst/>
          </a:prstGeom>
          <a:noFill/>
        </p:spPr>
        <p:txBody>
          <a:bodyPr wrap="square" rtlCol="0">
            <a:spAutoFit/>
          </a:bodyPr>
          <a:lstStyle/>
          <a:p>
            <a:pPr algn="ctr" defTabSz="914363"/>
            <a:fld id="{0462CC3E-48DD-4274-8616-D549FD7B2C15}" type="slidenum">
              <a:rPr lang="en-US" sz="1000">
                <a:solidFill>
                  <a:srgbClr val="000000"/>
                </a:solidFill>
                <a:latin typeface="Segoe UI" pitchFamily="34" charset="0"/>
                <a:ea typeface="Segoe UI" pitchFamily="34" charset="0"/>
                <a:cs typeface="Segoe UI" pitchFamily="34" charset="0"/>
              </a:rPr>
              <a:pPr algn="ctr" defTabSz="914363"/>
              <a:t>‹#›</a:t>
            </a:fld>
            <a:endParaRPr lang="en-US" sz="1000" dirty="0">
              <a:solidFill>
                <a:srgbClr val="000000"/>
              </a:solidFill>
              <a:latin typeface="Segoe UI" pitchFamily="34" charset="0"/>
              <a:ea typeface="Segoe UI" pitchFamily="34" charset="0"/>
              <a:cs typeface="Segoe UI" pitchFamily="34" charset="0"/>
            </a:endParaRPr>
          </a:p>
        </p:txBody>
      </p:sp>
      <p:pic>
        <p:nvPicPr>
          <p:cNvPr id="23" name="Picture 2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25" name="TextBox 24"/>
          <p:cNvSpPr txBox="1"/>
          <p:nvPr userDrawn="1"/>
        </p:nvSpPr>
        <p:spPr>
          <a:xfrm>
            <a:off x="7336427" y="133321"/>
            <a:ext cx="1502362" cy="230832"/>
          </a:xfrm>
          <a:prstGeom prst="rect">
            <a:avLst/>
          </a:prstGeom>
          <a:noFill/>
        </p:spPr>
        <p:txBody>
          <a:bodyPr wrap="square" rtlCol="0">
            <a:spAutoFit/>
          </a:bodyPr>
          <a:lstStyle/>
          <a:p>
            <a:pPr algn="r" defTabSz="914363"/>
            <a:r>
              <a:rPr lang="en-US" sz="900" dirty="0">
                <a:solidFill>
                  <a:srgbClr val="595959"/>
                </a:solidFill>
                <a:latin typeface="Segoe UI" pitchFamily="34" charset="0"/>
                <a:ea typeface="Segoe UI" pitchFamily="34" charset="0"/>
                <a:cs typeface="Segoe UI" pitchFamily="34" charset="0"/>
              </a:rPr>
              <a:t>Microsoft Confidential</a:t>
            </a:r>
          </a:p>
        </p:txBody>
      </p:sp>
      <p:pic>
        <p:nvPicPr>
          <p:cNvPr id="27" name="Picture 26"/>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30" name="Title 1"/>
          <p:cNvSpPr>
            <a:spLocks noGrp="1"/>
          </p:cNvSpPr>
          <p:nvPr>
            <p:ph type="title" hasCustomPrompt="1"/>
          </p:nvPr>
        </p:nvSpPr>
        <p:spPr>
          <a:xfrm>
            <a:off x="389436" y="360402"/>
            <a:ext cx="8363938" cy="509171"/>
          </a:xfrm>
        </p:spPr>
        <p:txBody>
          <a:bodyPr anchor="t"/>
          <a:lstStyle>
            <a:lvl1pPr>
              <a:defRPr sz="3200" b="0">
                <a:solidFill>
                  <a:schemeClr val="tx1"/>
                </a:solidFill>
                <a:latin typeface="Segoe UI Light" pitchFamily="34" charset="0"/>
              </a:defRPr>
            </a:lvl1pPr>
          </a:lstStyle>
          <a:p>
            <a:r>
              <a:rPr lang="en-US" dirty="0" smtClean="0"/>
              <a:t>Click to edit Master title style </a:t>
            </a:r>
            <a:endParaRPr lang="en-US" dirty="0"/>
          </a:p>
        </p:txBody>
      </p:sp>
      <p:sp>
        <p:nvSpPr>
          <p:cNvPr id="31"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a:solidFill>
                  <a:srgbClr val="949699"/>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age (White)_Empt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737394" y="3390900"/>
            <a:ext cx="1669215" cy="76200"/>
          </a:xfrm>
          <a:prstGeom prst="rect">
            <a:avLst/>
          </a:prstGeom>
        </p:spPr>
      </p:pic>
      <p:sp>
        <p:nvSpPr>
          <p:cNvPr id="16" name="TextBox 15"/>
          <p:cNvSpPr txBox="1"/>
          <p:nvPr userDrawn="1"/>
        </p:nvSpPr>
        <p:spPr>
          <a:xfrm>
            <a:off x="4340744" y="6518080"/>
            <a:ext cx="462609" cy="246221"/>
          </a:xfrm>
          <a:prstGeom prst="rect">
            <a:avLst/>
          </a:prstGeom>
          <a:noFill/>
        </p:spPr>
        <p:txBody>
          <a:bodyPr wrap="square" rtlCol="0">
            <a:spAutoFit/>
          </a:bodyPr>
          <a:lstStyle/>
          <a:p>
            <a:pPr algn="ctr" defTabSz="914363"/>
            <a:fld id="{0462CC3E-48DD-4274-8616-D549FD7B2C15}" type="slidenum">
              <a:rPr lang="en-US" sz="1000">
                <a:solidFill>
                  <a:srgbClr val="000000"/>
                </a:solidFill>
                <a:latin typeface="Segoe UI" pitchFamily="34" charset="0"/>
                <a:ea typeface="Segoe UI" pitchFamily="34" charset="0"/>
                <a:cs typeface="Segoe UI" pitchFamily="34" charset="0"/>
              </a:rPr>
              <a:pPr algn="ctr" defTabSz="914363"/>
              <a:t>‹#›</a:t>
            </a:fld>
            <a:endParaRPr lang="en-US" sz="1000" dirty="0">
              <a:solidFill>
                <a:srgbClr val="000000"/>
              </a:solidFill>
              <a:latin typeface="Segoe UI" pitchFamily="34" charset="0"/>
              <a:ea typeface="Segoe UI" pitchFamily="34" charset="0"/>
              <a:cs typeface="Segoe UI" pitchFamily="34" charset="0"/>
            </a:endParaRPr>
          </a:p>
        </p:txBody>
      </p:sp>
      <p:pic>
        <p:nvPicPr>
          <p:cNvPr id="12" name="Picture 1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13" name="TextBox 12"/>
          <p:cNvSpPr txBox="1"/>
          <p:nvPr userDrawn="1"/>
        </p:nvSpPr>
        <p:spPr>
          <a:xfrm>
            <a:off x="7336427" y="133321"/>
            <a:ext cx="1502362" cy="230832"/>
          </a:xfrm>
          <a:prstGeom prst="rect">
            <a:avLst/>
          </a:prstGeom>
          <a:noFill/>
        </p:spPr>
        <p:txBody>
          <a:bodyPr wrap="square" rtlCol="0">
            <a:spAutoFit/>
          </a:bodyPr>
          <a:lstStyle/>
          <a:p>
            <a:pPr algn="r" defTabSz="914363"/>
            <a:r>
              <a:rPr lang="en-US" sz="900" dirty="0">
                <a:solidFill>
                  <a:srgbClr val="595959"/>
                </a:solidFill>
                <a:latin typeface="Segoe UI" pitchFamily="34" charset="0"/>
                <a:ea typeface="Segoe UI" pitchFamily="34" charset="0"/>
                <a:cs typeface="Segoe UI" pitchFamily="34" charset="0"/>
              </a:rPr>
              <a:t>Microsoft Confidential</a:t>
            </a:r>
          </a:p>
        </p:txBody>
      </p:sp>
      <p:pic>
        <p:nvPicPr>
          <p:cNvPr id="14" name="Picture 13"/>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15"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a:solidFill>
                  <a:srgbClr val="949699"/>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9" name="Title 1"/>
          <p:cNvSpPr>
            <a:spLocks noGrp="1"/>
          </p:cNvSpPr>
          <p:nvPr>
            <p:ph type="title" hasCustomPrompt="1"/>
          </p:nvPr>
        </p:nvSpPr>
        <p:spPr>
          <a:xfrm>
            <a:off x="389436" y="360402"/>
            <a:ext cx="8363938" cy="509171"/>
          </a:xfrm>
        </p:spPr>
        <p:txBody>
          <a:bodyPr anchor="t"/>
          <a:lstStyle>
            <a:lvl1pPr>
              <a:defRPr sz="3200" b="0">
                <a:solidFill>
                  <a:schemeClr val="tx1"/>
                </a:solidFill>
                <a:latin typeface="Segoe UI Light" pitchFamily="34" charset="0"/>
              </a:defRPr>
            </a:lvl1pPr>
          </a:lstStyle>
          <a:p>
            <a:r>
              <a:rPr lang="en-US" dirty="0" smtClean="0"/>
              <a:t>Click to edit Master title style </a:t>
            </a:r>
            <a:endParaRPr lang="en-US" dirty="0"/>
          </a:p>
        </p:txBody>
      </p:sp>
    </p:spTree>
    <p:extLst>
      <p:ext uri="{BB962C8B-B14F-4D97-AF65-F5344CB8AC3E}">
        <p14:creationId xmlns:p14="http://schemas.microsoft.com/office/powerpoint/2010/main" val="328582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Page (Building)">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389436" y="1920904"/>
            <a:ext cx="8745036" cy="4266619"/>
          </a:xfrm>
          <a:prstGeom prst="rect">
            <a:avLst/>
          </a:prstGeom>
          <a:noFill/>
        </p:spPr>
      </p:pic>
      <p:sp>
        <p:nvSpPr>
          <p:cNvPr id="19" name="Content Placeholder 2"/>
          <p:cNvSpPr>
            <a:spLocks noGrp="1"/>
          </p:cNvSpPr>
          <p:nvPr>
            <p:ph idx="15"/>
          </p:nvPr>
        </p:nvSpPr>
        <p:spPr>
          <a:xfrm>
            <a:off x="648742" y="1463040"/>
            <a:ext cx="7924800" cy="1384995"/>
          </a:xfrm>
        </p:spPr>
        <p:txBody>
          <a:bodyPr/>
          <a:lstStyle>
            <a:lvl1pPr marL="274320" indent="-274320">
              <a:buClr>
                <a:srgbClr val="5191CD"/>
              </a:buClr>
              <a:buFontTx/>
              <a:buBlip>
                <a:blip r:embed="rId3"/>
              </a:buBlip>
              <a:defRPr sz="1400">
                <a:solidFill>
                  <a:schemeClr val="tx1"/>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3"/>
              </a:buBlip>
              <a:defRPr sz="1400">
                <a:solidFill>
                  <a:schemeClr val="tx1"/>
                </a:solidFill>
                <a:latin typeface="Segoe UI" pitchFamily="34" charset="0"/>
                <a:ea typeface="Segoe UI" pitchFamily="34" charset="0"/>
                <a:cs typeface="Segoe UI" pitchFamily="34" charset="0"/>
              </a:defRPr>
            </a:lvl2pPr>
            <a:lvl3pPr marL="82296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3pPr>
            <a:lvl4pPr marL="109728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4pPr>
            <a:lvl5pPr marL="137160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sp>
        <p:nvSpPr>
          <p:cNvPr id="17" name="TextBox 16"/>
          <p:cNvSpPr txBox="1"/>
          <p:nvPr userDrawn="1"/>
        </p:nvSpPr>
        <p:spPr>
          <a:xfrm>
            <a:off x="4340744" y="6518080"/>
            <a:ext cx="462609" cy="246221"/>
          </a:xfrm>
          <a:prstGeom prst="rect">
            <a:avLst/>
          </a:prstGeom>
          <a:noFill/>
        </p:spPr>
        <p:txBody>
          <a:bodyPr wrap="square" rtlCol="0">
            <a:spAutoFit/>
          </a:bodyPr>
          <a:lstStyle/>
          <a:p>
            <a:pPr algn="ctr" defTabSz="914363"/>
            <a:fld id="{0462CC3E-48DD-4274-8616-D549FD7B2C15}" type="slidenum">
              <a:rPr lang="en-US" sz="1000">
                <a:solidFill>
                  <a:srgbClr val="000000"/>
                </a:solidFill>
                <a:latin typeface="Segoe UI" pitchFamily="34" charset="0"/>
                <a:ea typeface="Segoe UI" pitchFamily="34" charset="0"/>
                <a:cs typeface="Segoe UI" pitchFamily="34" charset="0"/>
              </a:rPr>
              <a:pPr algn="ctr" defTabSz="914363"/>
              <a:t>‹#›</a:t>
            </a:fld>
            <a:endParaRPr lang="en-US" sz="1000" dirty="0">
              <a:solidFill>
                <a:srgbClr val="000000"/>
              </a:solidFill>
              <a:latin typeface="Segoe UI" pitchFamily="34" charset="0"/>
              <a:ea typeface="Segoe UI" pitchFamily="34" charset="0"/>
              <a:cs typeface="Segoe UI" pitchFamily="34" charset="0"/>
            </a:endParaRPr>
          </a:p>
        </p:txBody>
      </p:sp>
      <p:pic>
        <p:nvPicPr>
          <p:cNvPr id="23" name="Picture 2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25" name="TextBox 24"/>
          <p:cNvSpPr txBox="1"/>
          <p:nvPr userDrawn="1"/>
        </p:nvSpPr>
        <p:spPr>
          <a:xfrm>
            <a:off x="7336427" y="133321"/>
            <a:ext cx="1502362" cy="230832"/>
          </a:xfrm>
          <a:prstGeom prst="rect">
            <a:avLst/>
          </a:prstGeom>
          <a:noFill/>
        </p:spPr>
        <p:txBody>
          <a:bodyPr wrap="square" rtlCol="0">
            <a:spAutoFit/>
          </a:bodyPr>
          <a:lstStyle/>
          <a:p>
            <a:pPr algn="r" defTabSz="914363"/>
            <a:r>
              <a:rPr lang="en-US" sz="900" dirty="0">
                <a:solidFill>
                  <a:srgbClr val="595959"/>
                </a:solidFill>
                <a:latin typeface="Segoe UI" pitchFamily="34" charset="0"/>
                <a:ea typeface="Segoe UI" pitchFamily="34" charset="0"/>
                <a:cs typeface="Segoe UI" pitchFamily="34" charset="0"/>
              </a:rPr>
              <a:t>Microsoft Confidential</a:t>
            </a:r>
          </a:p>
        </p:txBody>
      </p:sp>
      <p:pic>
        <p:nvPicPr>
          <p:cNvPr id="27" name="Picture 26"/>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30" name="Title 1"/>
          <p:cNvSpPr>
            <a:spLocks noGrp="1"/>
          </p:cNvSpPr>
          <p:nvPr>
            <p:ph type="title" hasCustomPrompt="1"/>
          </p:nvPr>
        </p:nvSpPr>
        <p:spPr>
          <a:xfrm>
            <a:off x="389436" y="360402"/>
            <a:ext cx="8363938" cy="509171"/>
          </a:xfrm>
        </p:spPr>
        <p:txBody>
          <a:bodyPr anchor="t"/>
          <a:lstStyle>
            <a:lvl1pPr>
              <a:defRPr sz="3200" b="0" baseline="0">
                <a:solidFill>
                  <a:schemeClr val="tx1"/>
                </a:solidFill>
                <a:latin typeface="Segoe UI Light" pitchFamily="34" charset="0"/>
              </a:defRPr>
            </a:lvl1pPr>
          </a:lstStyle>
          <a:p>
            <a:r>
              <a:rPr lang="en-US" dirty="0" smtClean="0"/>
              <a:t>Click to edit Master title style </a:t>
            </a:r>
            <a:endParaRPr lang="en-US" dirty="0"/>
          </a:p>
        </p:txBody>
      </p:sp>
      <p:sp>
        <p:nvSpPr>
          <p:cNvPr id="14"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baseline="0">
                <a:solidFill>
                  <a:srgbClr val="949699"/>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397956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Page (Building) empty">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398963" y="1920905"/>
            <a:ext cx="8745036" cy="4266619"/>
          </a:xfrm>
          <a:prstGeom prst="rect">
            <a:avLst/>
          </a:prstGeom>
          <a:noFill/>
        </p:spPr>
      </p:pic>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sp>
        <p:nvSpPr>
          <p:cNvPr id="17" name="TextBox 16"/>
          <p:cNvSpPr txBox="1"/>
          <p:nvPr userDrawn="1"/>
        </p:nvSpPr>
        <p:spPr>
          <a:xfrm>
            <a:off x="4340744" y="6518080"/>
            <a:ext cx="462609" cy="246221"/>
          </a:xfrm>
          <a:prstGeom prst="rect">
            <a:avLst/>
          </a:prstGeom>
          <a:noFill/>
        </p:spPr>
        <p:txBody>
          <a:bodyPr wrap="square" rtlCol="0">
            <a:spAutoFit/>
          </a:bodyPr>
          <a:lstStyle/>
          <a:p>
            <a:pPr algn="ctr" defTabSz="914363"/>
            <a:fld id="{0462CC3E-48DD-4274-8616-D549FD7B2C15}" type="slidenum">
              <a:rPr lang="en-US" sz="1000">
                <a:solidFill>
                  <a:srgbClr val="000000"/>
                </a:solidFill>
                <a:latin typeface="Segoe UI" pitchFamily="34" charset="0"/>
                <a:ea typeface="Segoe UI" pitchFamily="34" charset="0"/>
                <a:cs typeface="Segoe UI" pitchFamily="34" charset="0"/>
              </a:rPr>
              <a:pPr algn="ctr" defTabSz="914363"/>
              <a:t>‹#›</a:t>
            </a:fld>
            <a:endParaRPr lang="en-US" sz="1000" dirty="0">
              <a:solidFill>
                <a:srgbClr val="000000"/>
              </a:solidFill>
              <a:latin typeface="Segoe UI" pitchFamily="34" charset="0"/>
              <a:ea typeface="Segoe UI" pitchFamily="34" charset="0"/>
              <a:cs typeface="Segoe UI" pitchFamily="34" charset="0"/>
            </a:endParaRPr>
          </a:p>
        </p:txBody>
      </p:sp>
      <p:pic>
        <p:nvPicPr>
          <p:cNvPr id="23" name="Picture 22"/>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25" name="TextBox 24"/>
          <p:cNvSpPr txBox="1"/>
          <p:nvPr userDrawn="1"/>
        </p:nvSpPr>
        <p:spPr>
          <a:xfrm>
            <a:off x="7336427" y="133321"/>
            <a:ext cx="1502362" cy="230832"/>
          </a:xfrm>
          <a:prstGeom prst="rect">
            <a:avLst/>
          </a:prstGeom>
          <a:noFill/>
        </p:spPr>
        <p:txBody>
          <a:bodyPr wrap="square" rtlCol="0">
            <a:spAutoFit/>
          </a:bodyPr>
          <a:lstStyle/>
          <a:p>
            <a:pPr algn="r" defTabSz="914363"/>
            <a:r>
              <a:rPr lang="en-US" sz="900" dirty="0">
                <a:solidFill>
                  <a:srgbClr val="595959"/>
                </a:solidFill>
                <a:latin typeface="Segoe UI" pitchFamily="34" charset="0"/>
                <a:ea typeface="Segoe UI" pitchFamily="34" charset="0"/>
                <a:cs typeface="Segoe UI" pitchFamily="34" charset="0"/>
              </a:rPr>
              <a:t>Microsoft Confidential</a:t>
            </a:r>
          </a:p>
        </p:txBody>
      </p:sp>
      <p:pic>
        <p:nvPicPr>
          <p:cNvPr id="27" name="Picture 26"/>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30" name="Title 1"/>
          <p:cNvSpPr>
            <a:spLocks noGrp="1"/>
          </p:cNvSpPr>
          <p:nvPr>
            <p:ph type="title" hasCustomPrompt="1"/>
          </p:nvPr>
        </p:nvSpPr>
        <p:spPr>
          <a:xfrm>
            <a:off x="389436" y="360402"/>
            <a:ext cx="8363938" cy="509171"/>
          </a:xfrm>
        </p:spPr>
        <p:txBody>
          <a:bodyPr anchor="t"/>
          <a:lstStyle>
            <a:lvl1pPr>
              <a:defRPr sz="3200" b="0" baseline="0">
                <a:solidFill>
                  <a:schemeClr val="tx1"/>
                </a:solidFill>
                <a:latin typeface="Segoe UI Light" pitchFamily="34" charset="0"/>
              </a:defRPr>
            </a:lvl1pPr>
          </a:lstStyle>
          <a:p>
            <a:r>
              <a:rPr lang="en-US" dirty="0" smtClean="0"/>
              <a:t>Click to edit Master title style </a:t>
            </a:r>
            <a:endParaRPr lang="en-US" dirty="0"/>
          </a:p>
        </p:txBody>
      </p:sp>
      <p:sp>
        <p:nvSpPr>
          <p:cNvPr id="13"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baseline="0">
                <a:solidFill>
                  <a:srgbClr val="949699"/>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312552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Rectangle 2"/>
          <p:cNvSpPr/>
          <p:nvPr userDrawn="1"/>
        </p:nvSpPr>
        <p:spPr bwMode="auto">
          <a:xfrm>
            <a:off x="0" y="0"/>
            <a:ext cx="9144000" cy="6858000"/>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5" name="TextBox 4"/>
          <p:cNvSpPr txBox="1"/>
          <p:nvPr userDrawn="1"/>
        </p:nvSpPr>
        <p:spPr>
          <a:xfrm>
            <a:off x="198021" y="6495393"/>
            <a:ext cx="1001877" cy="215444"/>
          </a:xfrm>
          <a:prstGeom prst="rect">
            <a:avLst/>
          </a:prstGeom>
          <a:noFill/>
        </p:spPr>
        <p:txBody>
          <a:bodyPr wrap="none" lIns="0" tIns="0" rIns="0" bIns="0" rtlCol="0">
            <a:spAutoFit/>
          </a:bodyPr>
          <a:lstStyle/>
          <a:p>
            <a:pPr defTabSz="914363"/>
            <a:r>
              <a:rPr lang="en-US" sz="1400" dirty="0">
                <a:solidFill>
                  <a:srgbClr val="FFFFFF"/>
                </a:solidFill>
              </a:rPr>
              <a:t>Hidden Slide</a:t>
            </a:r>
          </a:p>
        </p:txBody>
      </p:sp>
      <p:sp>
        <p:nvSpPr>
          <p:cNvPr id="6" name="Content Placeholder 2"/>
          <p:cNvSpPr>
            <a:spLocks noGrp="1"/>
          </p:cNvSpPr>
          <p:nvPr>
            <p:ph idx="1"/>
          </p:nvPr>
        </p:nvSpPr>
        <p:spPr>
          <a:xfrm>
            <a:off x="511545" y="1010187"/>
            <a:ext cx="7924800" cy="1154162"/>
          </a:xfrm>
        </p:spPr>
        <p:txBody>
          <a:bodyPr/>
          <a:lstStyle>
            <a:lvl1pPr marL="274320" indent="-274320">
              <a:buClr>
                <a:srgbClr val="5191CD"/>
              </a:buClr>
              <a:buFontTx/>
              <a:buBlip>
                <a:blip r:embed="rId2"/>
              </a:buBlip>
              <a:defRPr sz="1300">
                <a:solidFill>
                  <a:schemeClr val="bg1"/>
                </a:solidFill>
                <a:latin typeface="+mn-lt"/>
              </a:defRPr>
            </a:lvl1pPr>
            <a:lvl2pPr marL="548640" indent="-274320">
              <a:buClr>
                <a:srgbClr val="5191CD"/>
              </a:buClr>
              <a:buSzPct val="75000"/>
              <a:buFontTx/>
              <a:buBlip>
                <a:blip r:embed="rId2"/>
              </a:buBlip>
              <a:defRPr sz="1200">
                <a:solidFill>
                  <a:schemeClr val="bg1"/>
                </a:solidFill>
                <a:latin typeface="+mn-lt"/>
              </a:defRPr>
            </a:lvl2pPr>
            <a:lvl3pPr marL="822960" indent="-274320">
              <a:buClr>
                <a:srgbClr val="5191CD"/>
              </a:buClr>
              <a:buFont typeface="Segoe" charset="0"/>
              <a:buChar char="–"/>
              <a:defRPr sz="1100">
                <a:solidFill>
                  <a:schemeClr val="bg1"/>
                </a:solidFill>
                <a:latin typeface="+mn-lt"/>
              </a:defRPr>
            </a:lvl3pPr>
            <a:lvl4pPr marL="1097280" indent="-274320">
              <a:buClr>
                <a:srgbClr val="5191CD"/>
              </a:buClr>
              <a:buFont typeface="Segoe" charset="0"/>
              <a:buChar char="–"/>
              <a:defRPr sz="1000">
                <a:solidFill>
                  <a:schemeClr val="bg1"/>
                </a:solidFill>
                <a:latin typeface="+mn-lt"/>
              </a:defRPr>
            </a:lvl4pPr>
            <a:lvl5pPr marL="1371600" indent="-274320">
              <a:buClr>
                <a:srgbClr val="5191CD"/>
              </a:buClr>
              <a:buFont typeface="Segoe" charset="0"/>
              <a:buChar char="–"/>
              <a:defRPr sz="9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1094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ransition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753738" y="0"/>
            <a:ext cx="4390263" cy="6858000"/>
          </a:xfrm>
          <a:prstGeom prst="rect">
            <a:avLst/>
          </a:prstGeom>
        </p:spPr>
      </p:pic>
      <p:sp>
        <p:nvSpPr>
          <p:cNvPr id="3" name="Rectangle 2"/>
          <p:cNvSpPr/>
          <p:nvPr userDrawn="1"/>
        </p:nvSpPr>
        <p:spPr bwMode="auto">
          <a:xfrm>
            <a:off x="0" y="1922729"/>
            <a:ext cx="9144000" cy="2897925"/>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1" name="Rectangle 20"/>
          <p:cNvSpPr/>
          <p:nvPr userDrawn="1"/>
        </p:nvSpPr>
        <p:spPr bwMode="auto">
          <a:xfrm>
            <a:off x="0" y="4345164"/>
            <a:ext cx="9144000" cy="475488"/>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Title 1"/>
          <p:cNvSpPr>
            <a:spLocks noGrp="1"/>
          </p:cNvSpPr>
          <p:nvPr>
            <p:ph type="ctrTitle" hasCustomPrompt="1"/>
          </p:nvPr>
        </p:nvSpPr>
        <p:spPr>
          <a:xfrm>
            <a:off x="513293" y="2627981"/>
            <a:ext cx="8085015"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Click to Edit Transition Slide Title</a:t>
            </a:r>
            <a:endParaRPr lang="en-US" dirty="0"/>
          </a:p>
        </p:txBody>
      </p:sp>
      <p:pic>
        <p:nvPicPr>
          <p:cNvPr id="20" name="Picture 1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
        <p:nvSpPr>
          <p:cNvPr id="10" name="Subtitle 2"/>
          <p:cNvSpPr>
            <a:spLocks noGrp="1"/>
          </p:cNvSpPr>
          <p:nvPr>
            <p:ph type="subTitle" idx="1" hasCustomPrompt="1"/>
          </p:nvPr>
        </p:nvSpPr>
        <p:spPr>
          <a:xfrm>
            <a:off x="513293" y="3326441"/>
            <a:ext cx="425043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Transition subtitle</a:t>
            </a:r>
            <a:endParaRPr lang="en-US" dirty="0"/>
          </a:p>
        </p:txBody>
      </p:sp>
    </p:spTree>
    <p:extLst>
      <p:ext uri="{BB962C8B-B14F-4D97-AF65-F5344CB8AC3E}">
        <p14:creationId xmlns:p14="http://schemas.microsoft.com/office/powerpoint/2010/main" val="3003525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ransition Slide (Option 2)">
    <p:spTree>
      <p:nvGrpSpPr>
        <p:cNvPr id="1" name=""/>
        <p:cNvGrpSpPr/>
        <p:nvPr/>
      </p:nvGrpSpPr>
      <p:grpSpPr>
        <a:xfrm>
          <a:off x="0" y="0"/>
          <a:ext cx="0" cy="0"/>
          <a:chOff x="0" y="0"/>
          <a:chExt cx="0" cy="0"/>
        </a:xfrm>
      </p:grpSpPr>
      <p:sp>
        <p:nvSpPr>
          <p:cNvPr id="3" name="Rectangle 2"/>
          <p:cNvSpPr/>
          <p:nvPr userDrawn="1"/>
        </p:nvSpPr>
        <p:spPr bwMode="auto">
          <a:xfrm>
            <a:off x="0" y="1922728"/>
            <a:ext cx="9144000" cy="2897925"/>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1" name="Rectangle 20"/>
          <p:cNvSpPr/>
          <p:nvPr userDrawn="1"/>
        </p:nvSpPr>
        <p:spPr bwMode="auto">
          <a:xfrm>
            <a:off x="0" y="4345164"/>
            <a:ext cx="9144000" cy="475488"/>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 name="Title 1"/>
          <p:cNvSpPr>
            <a:spLocks noGrp="1"/>
          </p:cNvSpPr>
          <p:nvPr>
            <p:ph type="ctrTitle" hasCustomPrompt="1"/>
          </p:nvPr>
        </p:nvSpPr>
        <p:spPr>
          <a:xfrm>
            <a:off x="513293" y="2627981"/>
            <a:ext cx="8085015"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Click to Edit Transition Slide Title</a:t>
            </a:r>
            <a:endParaRPr lang="en-US" dirty="0"/>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7" name="Subtitle 2"/>
          <p:cNvSpPr>
            <a:spLocks noGrp="1"/>
          </p:cNvSpPr>
          <p:nvPr>
            <p:ph type="subTitle" idx="1" hasCustomPrompt="1"/>
          </p:nvPr>
        </p:nvSpPr>
        <p:spPr>
          <a:xfrm>
            <a:off x="513293" y="3326441"/>
            <a:ext cx="425043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Transition subtitle</a:t>
            </a:r>
            <a:endParaRPr lang="en-US" dirty="0"/>
          </a:p>
        </p:txBody>
      </p:sp>
    </p:spTree>
    <p:extLst>
      <p:ext uri="{BB962C8B-B14F-4D97-AF65-F5344CB8AC3E}">
        <p14:creationId xmlns:p14="http://schemas.microsoft.com/office/powerpoint/2010/main" val="297078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Q&amp;A Option 1">
    <p:spTree>
      <p:nvGrpSpPr>
        <p:cNvPr id="1" name=""/>
        <p:cNvGrpSpPr/>
        <p:nvPr/>
      </p:nvGrpSpPr>
      <p:grpSpPr>
        <a:xfrm>
          <a:off x="0" y="0"/>
          <a:ext cx="0" cy="0"/>
          <a:chOff x="0" y="0"/>
          <a:chExt cx="0" cy="0"/>
        </a:xfrm>
      </p:grpSpPr>
      <p:pic>
        <p:nvPicPr>
          <p:cNvPr id="2" name="Picture 2" descr="C:\Users\v-ameshm\Desktop\ladywritingtext.jpg"/>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1" y="-604"/>
            <a:ext cx="9175805" cy="685860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2" y="4097868"/>
            <a:ext cx="9175805"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dirty="0">
              <a:solidFill>
                <a:srgbClr val="FFFFFF"/>
              </a:solidFill>
            </a:endParaRP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7" name="Title 1"/>
          <p:cNvSpPr>
            <a:spLocks noGrp="1"/>
          </p:cNvSpPr>
          <p:nvPr>
            <p:ph type="ctrTitle" hasCustomPrompt="1"/>
          </p:nvPr>
        </p:nvSpPr>
        <p:spPr>
          <a:xfrm>
            <a:off x="545393" y="4482889"/>
            <a:ext cx="8085015"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spTree>
    <p:extLst>
      <p:ext uri="{BB962C8B-B14F-4D97-AF65-F5344CB8AC3E}">
        <p14:creationId xmlns:p14="http://schemas.microsoft.com/office/powerpoint/2010/main" val="53897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Page (All Up)">
    <p:spTree>
      <p:nvGrpSpPr>
        <p:cNvPr id="1" name=""/>
        <p:cNvGrpSpPr/>
        <p:nvPr/>
      </p:nvGrpSpPr>
      <p:grpSpPr>
        <a:xfrm>
          <a:off x="0" y="0"/>
          <a:ext cx="0" cy="0"/>
          <a:chOff x="0" y="0"/>
          <a:chExt cx="0" cy="0"/>
        </a:xfrm>
      </p:grpSpPr>
      <p:pic>
        <p:nvPicPr>
          <p:cNvPr id="12" name="Picture 11"/>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3011" y="2173444"/>
            <a:ext cx="9144095" cy="2404872"/>
          </a:xfrm>
          <a:prstGeom prst="rect">
            <a:avLst/>
          </a:prstGeom>
        </p:spPr>
      </p:pic>
      <p:pic>
        <p:nvPicPr>
          <p:cNvPr id="13" name="Picture 12"/>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011" y="2173444"/>
            <a:ext cx="9144095" cy="2404872"/>
          </a:xfrm>
          <a:prstGeom prst="rect">
            <a:avLst/>
          </a:prstGeom>
        </p:spPr>
      </p:pic>
      <p:sp>
        <p:nvSpPr>
          <p:cNvPr id="10" name="Title 1"/>
          <p:cNvSpPr>
            <a:spLocks noGrp="1"/>
          </p:cNvSpPr>
          <p:nvPr>
            <p:ph type="ctrTitle" hasCustomPrompt="1"/>
          </p:nvPr>
        </p:nvSpPr>
        <p:spPr>
          <a:xfrm>
            <a:off x="513293" y="2854838"/>
            <a:ext cx="7996526"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799652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7"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1" name="Picture 20"/>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246622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Q&amp;A Option 2">
    <p:spTree>
      <p:nvGrpSpPr>
        <p:cNvPr id="1" name=""/>
        <p:cNvGrpSpPr/>
        <p:nvPr/>
      </p:nvGrpSpPr>
      <p:grpSpPr>
        <a:xfrm>
          <a:off x="0" y="0"/>
          <a:ext cx="0" cy="0"/>
          <a:chOff x="0" y="0"/>
          <a:chExt cx="0" cy="0"/>
        </a:xfrm>
      </p:grpSpPr>
      <p:pic>
        <p:nvPicPr>
          <p:cNvPr id="7" name="Picture 2" descr="C:\Users\v-ameshm\Desktop\chess1.jpg"/>
          <p:cNvPicPr>
            <a:picLocks noChangeAspect="1" noChangeArrowheads="1"/>
          </p:cNvPicPr>
          <p:nvPr userDrawn="1"/>
        </p:nvPicPr>
        <p:blipFill rotWithShape="1">
          <a:blip r:embed="rId2" cstate="email">
            <a:duotone>
              <a:schemeClr val="accent4">
                <a:shade val="45000"/>
                <a:satMod val="135000"/>
              </a:schemeClr>
              <a:prstClr val="white"/>
            </a:duotone>
            <a:extLst>
              <a:ext uri="{28A0092B-C50C-407E-A947-70E740481C1C}">
                <a14:useLocalDpi xmlns:a14="http://schemas.microsoft.com/office/drawing/2010/main" val="0"/>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2" y="4097868"/>
            <a:ext cx="9144002"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dirty="0">
              <a:solidFill>
                <a:srgbClr val="FFFFFF"/>
              </a:solidFill>
            </a:endParaRP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8" name="Title 1"/>
          <p:cNvSpPr>
            <a:spLocks noGrp="1"/>
          </p:cNvSpPr>
          <p:nvPr>
            <p:ph type="ctrTitle" hasCustomPrompt="1"/>
          </p:nvPr>
        </p:nvSpPr>
        <p:spPr>
          <a:xfrm>
            <a:off x="545393" y="4482889"/>
            <a:ext cx="8085015"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spTree>
    <p:extLst>
      <p:ext uri="{BB962C8B-B14F-4D97-AF65-F5344CB8AC3E}">
        <p14:creationId xmlns:p14="http://schemas.microsoft.com/office/powerpoint/2010/main" val="121352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Q&amp;A Option 3">
    <p:spTree>
      <p:nvGrpSpPr>
        <p:cNvPr id="1" name=""/>
        <p:cNvGrpSpPr/>
        <p:nvPr/>
      </p:nvGrpSpPr>
      <p:grpSpPr>
        <a:xfrm>
          <a:off x="0" y="0"/>
          <a:ext cx="0" cy="0"/>
          <a:chOff x="0" y="0"/>
          <a:chExt cx="0" cy="0"/>
        </a:xfrm>
      </p:grpSpPr>
      <p:pic>
        <p:nvPicPr>
          <p:cNvPr id="8" name="Picture 2" descr="C:\Users\v-ameshm\Desktop\blueprint3.jpg"/>
          <p:cNvPicPr>
            <a:picLocks noChangeAspect="1" noChangeArrowheads="1"/>
          </p:cNvPicPr>
          <p:nvPr userDrawn="1"/>
        </p:nvPicPr>
        <p:blipFill>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a:fillRect/>
          </a:stretch>
        </p:blipFill>
        <p:spPr bwMode="auto">
          <a:xfrm>
            <a:off x="0" y="0"/>
            <a:ext cx="9144000" cy="684223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2" y="4097868"/>
            <a:ext cx="9144001"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dirty="0">
              <a:solidFill>
                <a:srgbClr val="FFFFFF"/>
              </a:solidFill>
            </a:endParaRPr>
          </a:p>
        </p:txBody>
      </p:sp>
      <p:pic>
        <p:nvPicPr>
          <p:cNvPr id="6" name="Picture 5"/>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9" name="Title 1"/>
          <p:cNvSpPr>
            <a:spLocks noGrp="1"/>
          </p:cNvSpPr>
          <p:nvPr>
            <p:ph type="ctrTitle" hasCustomPrompt="1"/>
          </p:nvPr>
        </p:nvSpPr>
        <p:spPr>
          <a:xfrm>
            <a:off x="545393" y="4482889"/>
            <a:ext cx="8085015"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spTree>
    <p:extLst>
      <p:ext uri="{BB962C8B-B14F-4D97-AF65-F5344CB8AC3E}">
        <p14:creationId xmlns:p14="http://schemas.microsoft.com/office/powerpoint/2010/main" val="300173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Q&amp;A Option 4">
    <p:spTree>
      <p:nvGrpSpPr>
        <p:cNvPr id="1" name=""/>
        <p:cNvGrpSpPr/>
        <p:nvPr/>
      </p:nvGrpSpPr>
      <p:grpSpPr>
        <a:xfrm>
          <a:off x="0" y="0"/>
          <a:ext cx="0" cy="0"/>
          <a:chOff x="0" y="0"/>
          <a:chExt cx="0" cy="0"/>
        </a:xfrm>
      </p:grpSpPr>
      <p:pic>
        <p:nvPicPr>
          <p:cNvPr id="8" name="Picture 2" descr="C:\Users\v-ameshm\Desktop\blueprint2.jpg"/>
          <p:cNvPicPr>
            <a:picLocks noChangeAspect="1" noChangeArrowheads="1"/>
          </p:cNvPicPr>
          <p:nvPr userDrawn="1"/>
        </p:nvPicPr>
        <p:blipFill>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2" y="4097868"/>
            <a:ext cx="9175805"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dirty="0">
              <a:solidFill>
                <a:srgbClr val="FFFFFF"/>
              </a:solidFill>
            </a:endParaRPr>
          </a:p>
        </p:txBody>
      </p:sp>
      <p:sp>
        <p:nvSpPr>
          <p:cNvPr id="9" name="Title 1"/>
          <p:cNvSpPr>
            <a:spLocks noGrp="1"/>
          </p:cNvSpPr>
          <p:nvPr>
            <p:ph type="ctrTitle" hasCustomPrompt="1"/>
          </p:nvPr>
        </p:nvSpPr>
        <p:spPr>
          <a:xfrm>
            <a:off x="545393" y="4482889"/>
            <a:ext cx="8085015"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pic>
        <p:nvPicPr>
          <p:cNvPr id="7" name="Picture 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423390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pic>
        <p:nvPicPr>
          <p:cNvPr id="16" name="Picture 15"/>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0" y="2173444"/>
            <a:ext cx="9144089" cy="2404872"/>
          </a:xfrm>
          <a:prstGeom prst="rect">
            <a:avLst/>
          </a:prstGeom>
        </p:spPr>
      </p:pic>
      <p:pic>
        <p:nvPicPr>
          <p:cNvPr id="13" name="Picture 12"/>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011" y="2173444"/>
            <a:ext cx="9144095" cy="2404872"/>
          </a:xfrm>
          <a:prstGeom prst="rect">
            <a:avLst/>
          </a:prstGeom>
        </p:spPr>
      </p:pic>
      <p:sp>
        <p:nvSpPr>
          <p:cNvPr id="10" name="Title 1"/>
          <p:cNvSpPr>
            <a:spLocks noGrp="1"/>
          </p:cNvSpPr>
          <p:nvPr>
            <p:ph type="ctrTitle" hasCustomPrompt="1"/>
          </p:nvPr>
        </p:nvSpPr>
        <p:spPr>
          <a:xfrm>
            <a:off x="513293" y="2854838"/>
            <a:ext cx="4250435"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425043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17" name="Picture 16"/>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407315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Page (All Up)">
    <p:spTree>
      <p:nvGrpSpPr>
        <p:cNvPr id="1" name=""/>
        <p:cNvGrpSpPr/>
        <p:nvPr/>
      </p:nvGrpSpPr>
      <p:grpSpPr>
        <a:xfrm>
          <a:off x="0" y="0"/>
          <a:ext cx="0" cy="0"/>
          <a:chOff x="0" y="0"/>
          <a:chExt cx="0" cy="0"/>
        </a:xfrm>
      </p:grpSpPr>
      <p:pic>
        <p:nvPicPr>
          <p:cNvPr id="12" name="Picture 11"/>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3011" y="2173444"/>
            <a:ext cx="9144095" cy="2404872"/>
          </a:xfrm>
          <a:prstGeom prst="rect">
            <a:avLst/>
          </a:prstGeom>
        </p:spPr>
      </p:pic>
      <p:pic>
        <p:nvPicPr>
          <p:cNvPr id="13" name="Picture 12"/>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011" y="2173444"/>
            <a:ext cx="9144095" cy="2404872"/>
          </a:xfrm>
          <a:prstGeom prst="rect">
            <a:avLst/>
          </a:prstGeom>
        </p:spPr>
      </p:pic>
      <p:sp>
        <p:nvSpPr>
          <p:cNvPr id="10" name="Title 1"/>
          <p:cNvSpPr>
            <a:spLocks noGrp="1"/>
          </p:cNvSpPr>
          <p:nvPr>
            <p:ph type="ctrTitle" hasCustomPrompt="1"/>
          </p:nvPr>
        </p:nvSpPr>
        <p:spPr>
          <a:xfrm>
            <a:off x="513293" y="2854838"/>
            <a:ext cx="7996526"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799652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7"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1" name="Picture 20"/>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246622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Page (Strategy A)">
    <p:spTree>
      <p:nvGrpSpPr>
        <p:cNvPr id="1" name=""/>
        <p:cNvGrpSpPr/>
        <p:nvPr/>
      </p:nvGrpSpPr>
      <p:grpSpPr>
        <a:xfrm>
          <a:off x="0" y="0"/>
          <a:ext cx="0" cy="0"/>
          <a:chOff x="0" y="0"/>
          <a:chExt cx="0" cy="0"/>
        </a:xfrm>
      </p:grpSpPr>
      <p:pic>
        <p:nvPicPr>
          <p:cNvPr id="15" name="Picture 14"/>
          <p:cNvPicPr preferRelativeResize="0">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0" y="2173444"/>
            <a:ext cx="9144000" cy="2404872"/>
          </a:xfrm>
          <a:prstGeom prst="rect">
            <a:avLst/>
          </a:prstGeom>
        </p:spPr>
      </p:pic>
      <p:pic>
        <p:nvPicPr>
          <p:cNvPr id="16" name="Picture 15"/>
          <p:cNvPicPr preferRelativeResize="0">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1" y="2173444"/>
            <a:ext cx="9144000" cy="2404872"/>
          </a:xfrm>
          <a:prstGeom prst="rect">
            <a:avLst/>
          </a:prstGeom>
        </p:spPr>
      </p:pic>
      <p:sp>
        <p:nvSpPr>
          <p:cNvPr id="10" name="Title 1"/>
          <p:cNvSpPr>
            <a:spLocks noGrp="1"/>
          </p:cNvSpPr>
          <p:nvPr>
            <p:ph type="ctrTitle" hasCustomPrompt="1"/>
          </p:nvPr>
        </p:nvSpPr>
        <p:spPr>
          <a:xfrm>
            <a:off x="513293" y="2854838"/>
            <a:ext cx="7996526"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799652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7"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20"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4" name="Picture 23"/>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4022143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Page (Strategy B)">
    <p:spTree>
      <p:nvGrpSpPr>
        <p:cNvPr id="1" name=""/>
        <p:cNvGrpSpPr/>
        <p:nvPr/>
      </p:nvGrpSpPr>
      <p:grpSpPr>
        <a:xfrm>
          <a:off x="0" y="0"/>
          <a:ext cx="0" cy="0"/>
          <a:chOff x="0" y="0"/>
          <a:chExt cx="0" cy="0"/>
        </a:xfrm>
      </p:grpSpPr>
      <p:pic>
        <p:nvPicPr>
          <p:cNvPr id="12" name="Picture 11"/>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0" y="2173444"/>
            <a:ext cx="9144000" cy="2404872"/>
          </a:xfrm>
          <a:prstGeom prst="rect">
            <a:avLst/>
          </a:prstGeom>
        </p:spPr>
      </p:pic>
      <p:pic>
        <p:nvPicPr>
          <p:cNvPr id="16" name="Picture 15"/>
          <p:cNvPicPr preferRelativeResize="0">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1" y="2173444"/>
            <a:ext cx="9144000" cy="2404872"/>
          </a:xfrm>
          <a:prstGeom prst="rect">
            <a:avLst/>
          </a:prstGeom>
        </p:spPr>
      </p:pic>
      <p:sp>
        <p:nvSpPr>
          <p:cNvPr id="10" name="Title 1"/>
          <p:cNvSpPr>
            <a:spLocks noGrp="1"/>
          </p:cNvSpPr>
          <p:nvPr>
            <p:ph type="ctrTitle" hasCustomPrompt="1"/>
          </p:nvPr>
        </p:nvSpPr>
        <p:spPr>
          <a:xfrm>
            <a:off x="513293" y="2854838"/>
            <a:ext cx="7996526" cy="555626"/>
          </a:xfrm>
        </p:spPr>
        <p:txBody>
          <a:bodyPr anchor="b" anchorCtr="0">
            <a:noAutofit/>
          </a:bodyPr>
          <a:lstStyle>
            <a:lvl1pPr algn="l">
              <a:lnSpc>
                <a:spcPts val="3800"/>
              </a:lnSpc>
              <a:defRPr sz="3600" spc="0" baseline="0">
                <a:solidFill>
                  <a:srgbClr val="000000"/>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7996524" cy="655320"/>
          </a:xfrm>
        </p:spPr>
        <p:txBody>
          <a:bodyPr>
            <a:normAutofit/>
          </a:bodyPr>
          <a:lstStyle>
            <a:lvl1pPr marL="27432" indent="0" algn="l">
              <a:buNone/>
              <a:defRPr sz="1600">
                <a:solidFill>
                  <a:srgbClr val="000000"/>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7"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20"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1" name="Picture 20"/>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404297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Page (Consulting A)">
    <p:spTree>
      <p:nvGrpSpPr>
        <p:cNvPr id="1" name=""/>
        <p:cNvGrpSpPr/>
        <p:nvPr/>
      </p:nvGrpSpPr>
      <p:grpSpPr>
        <a:xfrm>
          <a:off x="0" y="0"/>
          <a:ext cx="0" cy="0"/>
          <a:chOff x="0" y="0"/>
          <a:chExt cx="0" cy="0"/>
        </a:xfrm>
      </p:grpSpPr>
      <p:pic>
        <p:nvPicPr>
          <p:cNvPr id="4" name="Picture 3"/>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3109" y="2173444"/>
            <a:ext cx="9144095" cy="2404872"/>
          </a:xfrm>
          <a:prstGeom prst="rect">
            <a:avLst/>
          </a:prstGeom>
        </p:spPr>
      </p:pic>
      <p:pic>
        <p:nvPicPr>
          <p:cNvPr id="5" name="Picture 4"/>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109" y="2173444"/>
            <a:ext cx="9144000" cy="2404872"/>
          </a:xfrm>
          <a:prstGeom prst="rect">
            <a:avLst/>
          </a:prstGeom>
        </p:spPr>
      </p:pic>
      <p:sp>
        <p:nvSpPr>
          <p:cNvPr id="10" name="Title 1"/>
          <p:cNvSpPr>
            <a:spLocks noGrp="1"/>
          </p:cNvSpPr>
          <p:nvPr>
            <p:ph type="ctrTitle" hasCustomPrompt="1"/>
          </p:nvPr>
        </p:nvSpPr>
        <p:spPr>
          <a:xfrm>
            <a:off x="513293" y="2854838"/>
            <a:ext cx="4250435"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425043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5"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4" name="Picture 23"/>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213021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Page (Consulting B)">
    <p:spTree>
      <p:nvGrpSpPr>
        <p:cNvPr id="1" name=""/>
        <p:cNvGrpSpPr/>
        <p:nvPr/>
      </p:nvGrpSpPr>
      <p:grpSpPr>
        <a:xfrm>
          <a:off x="0" y="0"/>
          <a:ext cx="0" cy="0"/>
          <a:chOff x="0" y="0"/>
          <a:chExt cx="0" cy="0"/>
        </a:xfrm>
      </p:grpSpPr>
      <p:pic>
        <p:nvPicPr>
          <p:cNvPr id="12" name="Picture 11"/>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3109" y="2173444"/>
            <a:ext cx="9144095" cy="2404872"/>
          </a:xfrm>
          <a:prstGeom prst="rect">
            <a:avLst/>
          </a:prstGeom>
        </p:spPr>
      </p:pic>
      <p:pic>
        <p:nvPicPr>
          <p:cNvPr id="5" name="Picture 4"/>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109" y="2173444"/>
            <a:ext cx="9144000" cy="2404872"/>
          </a:xfrm>
          <a:prstGeom prst="rect">
            <a:avLst/>
          </a:prstGeom>
        </p:spPr>
      </p:pic>
      <p:sp>
        <p:nvSpPr>
          <p:cNvPr id="10" name="Title 1"/>
          <p:cNvSpPr>
            <a:spLocks noGrp="1"/>
          </p:cNvSpPr>
          <p:nvPr>
            <p:ph type="ctrTitle" hasCustomPrompt="1"/>
          </p:nvPr>
        </p:nvSpPr>
        <p:spPr>
          <a:xfrm>
            <a:off x="513293" y="2854838"/>
            <a:ext cx="4250435"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425043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5"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13" name="Picture 12"/>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76434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Page (Support A)">
    <p:spTree>
      <p:nvGrpSpPr>
        <p:cNvPr id="1" name=""/>
        <p:cNvGrpSpPr/>
        <p:nvPr/>
      </p:nvGrpSpPr>
      <p:grpSpPr>
        <a:xfrm>
          <a:off x="0" y="0"/>
          <a:ext cx="0" cy="0"/>
          <a:chOff x="0" y="0"/>
          <a:chExt cx="0" cy="0"/>
        </a:xfrm>
      </p:grpSpPr>
      <p:pic>
        <p:nvPicPr>
          <p:cNvPr id="13" name="Picture 12"/>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3109" y="2173444"/>
            <a:ext cx="9144000" cy="2404872"/>
          </a:xfrm>
          <a:prstGeom prst="rect">
            <a:avLst/>
          </a:prstGeom>
        </p:spPr>
      </p:pic>
      <p:pic>
        <p:nvPicPr>
          <p:cNvPr id="16" name="Picture 15"/>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109" y="2173444"/>
            <a:ext cx="9144000" cy="2404872"/>
          </a:xfrm>
          <a:prstGeom prst="rect">
            <a:avLst/>
          </a:prstGeom>
        </p:spPr>
      </p:pic>
      <p:sp>
        <p:nvSpPr>
          <p:cNvPr id="10" name="Title 1"/>
          <p:cNvSpPr>
            <a:spLocks noGrp="1"/>
          </p:cNvSpPr>
          <p:nvPr>
            <p:ph type="ctrTitle" hasCustomPrompt="1"/>
          </p:nvPr>
        </p:nvSpPr>
        <p:spPr>
          <a:xfrm>
            <a:off x="513293" y="2854838"/>
            <a:ext cx="8085017"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3" y="3546203"/>
            <a:ext cx="8085015"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5"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2" name="Picture 21"/>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20590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Strategy A)">
    <p:spTree>
      <p:nvGrpSpPr>
        <p:cNvPr id="1" name=""/>
        <p:cNvGrpSpPr/>
        <p:nvPr/>
      </p:nvGrpSpPr>
      <p:grpSpPr>
        <a:xfrm>
          <a:off x="0" y="0"/>
          <a:ext cx="0" cy="0"/>
          <a:chOff x="0" y="0"/>
          <a:chExt cx="0" cy="0"/>
        </a:xfrm>
      </p:grpSpPr>
      <p:pic>
        <p:nvPicPr>
          <p:cNvPr id="15" name="Picture 14"/>
          <p:cNvPicPr preferRelativeResize="0">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0" y="2173444"/>
            <a:ext cx="9144000" cy="2404872"/>
          </a:xfrm>
          <a:prstGeom prst="rect">
            <a:avLst/>
          </a:prstGeom>
        </p:spPr>
      </p:pic>
      <p:pic>
        <p:nvPicPr>
          <p:cNvPr id="16" name="Picture 15"/>
          <p:cNvPicPr preferRelativeResize="0">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1" y="2173444"/>
            <a:ext cx="9144000" cy="2404872"/>
          </a:xfrm>
          <a:prstGeom prst="rect">
            <a:avLst/>
          </a:prstGeom>
        </p:spPr>
      </p:pic>
      <p:sp>
        <p:nvSpPr>
          <p:cNvPr id="10" name="Title 1"/>
          <p:cNvSpPr>
            <a:spLocks noGrp="1"/>
          </p:cNvSpPr>
          <p:nvPr>
            <p:ph type="ctrTitle" hasCustomPrompt="1"/>
          </p:nvPr>
        </p:nvSpPr>
        <p:spPr>
          <a:xfrm>
            <a:off x="513293" y="2854838"/>
            <a:ext cx="7996526"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799652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7"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20"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4" name="Picture 23"/>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4022143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Page (Support B)">
    <p:spTree>
      <p:nvGrpSpPr>
        <p:cNvPr id="1" name=""/>
        <p:cNvGrpSpPr/>
        <p:nvPr/>
      </p:nvGrpSpPr>
      <p:grpSpPr>
        <a:xfrm>
          <a:off x="0" y="0"/>
          <a:ext cx="0" cy="0"/>
          <a:chOff x="0" y="0"/>
          <a:chExt cx="0" cy="0"/>
        </a:xfrm>
      </p:grpSpPr>
      <p:pic>
        <p:nvPicPr>
          <p:cNvPr id="13" name="Picture 12"/>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3109" y="2173444"/>
            <a:ext cx="9144000" cy="2404872"/>
          </a:xfrm>
          <a:prstGeom prst="rect">
            <a:avLst/>
          </a:prstGeom>
        </p:spPr>
      </p:pic>
      <p:pic>
        <p:nvPicPr>
          <p:cNvPr id="16" name="Picture 15"/>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109" y="2173444"/>
            <a:ext cx="9144000" cy="2404872"/>
          </a:xfrm>
          <a:prstGeom prst="rect">
            <a:avLst/>
          </a:prstGeom>
        </p:spPr>
      </p:pic>
      <p:sp>
        <p:nvSpPr>
          <p:cNvPr id="10" name="Title 1"/>
          <p:cNvSpPr>
            <a:spLocks noGrp="1"/>
          </p:cNvSpPr>
          <p:nvPr>
            <p:ph type="ctrTitle" hasCustomPrompt="1"/>
          </p:nvPr>
        </p:nvSpPr>
        <p:spPr>
          <a:xfrm>
            <a:off x="513293" y="2854838"/>
            <a:ext cx="4250435"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425043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5"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0" name="Picture 19"/>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365229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Architecture)">
    <p:spTree>
      <p:nvGrpSpPr>
        <p:cNvPr id="1" name=""/>
        <p:cNvGrpSpPr/>
        <p:nvPr/>
      </p:nvGrpSpPr>
      <p:grpSpPr>
        <a:xfrm>
          <a:off x="0" y="0"/>
          <a:ext cx="0" cy="0"/>
          <a:chOff x="0" y="0"/>
          <a:chExt cx="0" cy="0"/>
        </a:xfrm>
      </p:grpSpPr>
      <p:pic>
        <p:nvPicPr>
          <p:cNvPr id="16" name="Picture 6" descr="C:\Users\victor.melniciuc\Desktop\==Work\MCS BOM\ppt\JPEGs (ready)\MYM.png"/>
          <p:cNvPicPr>
            <a:picLocks noChangeAspect="1" noChangeArrowheads="1"/>
          </p:cNvPicPr>
          <p:nvPr userDrawn="1"/>
        </p:nvPicPr>
        <p:blipFill>
          <a:blip r:embed="rId2" cstate="email"/>
          <a:srcRect/>
          <a:stretch>
            <a:fillRect/>
          </a:stretch>
        </p:blipFill>
        <p:spPr bwMode="auto">
          <a:xfrm>
            <a:off x="6915761" y="6344457"/>
            <a:ext cx="1886441" cy="176104"/>
          </a:xfrm>
          <a:prstGeom prst="rect">
            <a:avLst/>
          </a:prstGeom>
          <a:noFill/>
        </p:spPr>
      </p:pic>
      <p:pic>
        <p:nvPicPr>
          <p:cNvPr id="9" name="Picture 3" descr="C:\Users\victor.melniciuc\Desktop\==Work\MCS BOM\assets\FAN2008058.JPG"/>
          <p:cNvPicPr>
            <a:picLocks noChangeAspect="1" noChangeArrowheads="1"/>
          </p:cNvPicPr>
          <p:nvPr userDrawn="1"/>
        </p:nvPicPr>
        <p:blipFill>
          <a:blip r:embed="rId3" cstate="email"/>
          <a:srcRect l="21453" t="16710" r="29526"/>
          <a:stretch>
            <a:fillRect/>
          </a:stretch>
        </p:blipFill>
        <p:spPr bwMode="auto">
          <a:xfrm>
            <a:off x="4743494" y="1005278"/>
            <a:ext cx="4398919" cy="5852722"/>
          </a:xfrm>
          <a:prstGeom prst="rect">
            <a:avLst/>
          </a:prstGeom>
          <a:noFill/>
          <a:ln>
            <a:noFill/>
          </a:ln>
        </p:spPr>
      </p:pic>
      <p:sp>
        <p:nvSpPr>
          <p:cNvPr id="10" name="Rectangle 9"/>
          <p:cNvSpPr/>
          <p:nvPr userDrawn="1"/>
        </p:nvSpPr>
        <p:spPr bwMode="auto">
          <a:xfrm>
            <a:off x="4743494" y="0"/>
            <a:ext cx="2858244" cy="3733800"/>
          </a:xfrm>
          <a:prstGeom prst="rect">
            <a:avLst/>
          </a:prstGeom>
          <a:solidFill>
            <a:schemeClr val="tx1">
              <a:lumMod val="95000"/>
              <a:lumOff val="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Rectangle 2"/>
          <p:cNvSpPr/>
          <p:nvPr userDrawn="1"/>
        </p:nvSpPr>
        <p:spPr bwMode="auto">
          <a:xfrm>
            <a:off x="0" y="1005278"/>
            <a:ext cx="9144000" cy="914400"/>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513292" y="1184665"/>
            <a:ext cx="7088446"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Agenda</a:t>
            </a:r>
            <a:endParaRPr lang="en-US" dirty="0"/>
          </a:p>
        </p:txBody>
      </p:sp>
      <p:sp>
        <p:nvSpPr>
          <p:cNvPr id="11" name="Content Placeholder 2"/>
          <p:cNvSpPr>
            <a:spLocks noGrp="1"/>
          </p:cNvSpPr>
          <p:nvPr>
            <p:ph idx="1" hasCustomPrompt="1"/>
          </p:nvPr>
        </p:nvSpPr>
        <p:spPr>
          <a:xfrm>
            <a:off x="513293" y="2130628"/>
            <a:ext cx="3887212"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sz="1800">
                <a:solidFill>
                  <a:srgbClr val="595959"/>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4"/>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a:pPr>
            <a:r>
              <a:rPr lang="en-US" dirty="0" smtClean="0"/>
              <a:t>Click to insert text</a:t>
            </a:r>
          </a:p>
        </p:txBody>
      </p:sp>
      <p:pic>
        <p:nvPicPr>
          <p:cNvPr id="12" name="Picture 11"/>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289897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genda (Architecture 2)">
    <p:spTree>
      <p:nvGrpSpPr>
        <p:cNvPr id="1" name=""/>
        <p:cNvGrpSpPr/>
        <p:nvPr/>
      </p:nvGrpSpPr>
      <p:grpSpPr>
        <a:xfrm>
          <a:off x="0" y="0"/>
          <a:ext cx="0" cy="0"/>
          <a:chOff x="0" y="0"/>
          <a:chExt cx="0" cy="0"/>
        </a:xfrm>
      </p:grpSpPr>
      <p:pic>
        <p:nvPicPr>
          <p:cNvPr id="16" name="Picture 6" descr="C:\Users\victor.melniciuc\Desktop\==Work\MCS BOM\ppt\JPEGs (ready)\MYM.png"/>
          <p:cNvPicPr>
            <a:picLocks noChangeAspect="1" noChangeArrowheads="1"/>
          </p:cNvPicPr>
          <p:nvPr userDrawn="1"/>
        </p:nvPicPr>
        <p:blipFill>
          <a:blip r:embed="rId2" cstate="email"/>
          <a:srcRect/>
          <a:stretch>
            <a:fillRect/>
          </a:stretch>
        </p:blipFill>
        <p:spPr bwMode="auto">
          <a:xfrm>
            <a:off x="6915761" y="6344457"/>
            <a:ext cx="1886441" cy="176104"/>
          </a:xfrm>
          <a:prstGeom prst="rect">
            <a:avLst/>
          </a:prstGeom>
          <a:noFill/>
        </p:spPr>
      </p:pic>
      <p:pic>
        <p:nvPicPr>
          <p:cNvPr id="9"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743494" y="1005278"/>
            <a:ext cx="4400506" cy="5852722"/>
          </a:xfrm>
          <a:prstGeom prst="rect">
            <a:avLst/>
          </a:prstGeom>
          <a:noFill/>
          <a:ln>
            <a:noFill/>
          </a:ln>
        </p:spPr>
      </p:pic>
      <p:sp>
        <p:nvSpPr>
          <p:cNvPr id="10" name="Rectangle 9"/>
          <p:cNvSpPr/>
          <p:nvPr userDrawn="1"/>
        </p:nvSpPr>
        <p:spPr bwMode="auto">
          <a:xfrm>
            <a:off x="4743494" y="0"/>
            <a:ext cx="2858244" cy="3733800"/>
          </a:xfrm>
          <a:prstGeom prst="rect">
            <a:avLst/>
          </a:prstGeom>
          <a:solidFill>
            <a:schemeClr val="tx1">
              <a:lumMod val="95000"/>
              <a:lumOff val="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Rectangle 2"/>
          <p:cNvSpPr/>
          <p:nvPr userDrawn="1"/>
        </p:nvSpPr>
        <p:spPr bwMode="auto">
          <a:xfrm>
            <a:off x="0" y="1005278"/>
            <a:ext cx="9144000" cy="914400"/>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513292" y="1184665"/>
            <a:ext cx="7088445"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Agenda</a:t>
            </a:r>
            <a:endParaRPr lang="en-US" dirty="0"/>
          </a:p>
        </p:txBody>
      </p:sp>
      <p:sp>
        <p:nvSpPr>
          <p:cNvPr id="11" name="Content Placeholder 2"/>
          <p:cNvSpPr>
            <a:spLocks noGrp="1"/>
          </p:cNvSpPr>
          <p:nvPr>
            <p:ph idx="1" hasCustomPrompt="1"/>
          </p:nvPr>
        </p:nvSpPr>
        <p:spPr>
          <a:xfrm>
            <a:off x="513293" y="2130628"/>
            <a:ext cx="3887212"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sz="1800">
                <a:solidFill>
                  <a:srgbClr val="595959"/>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4"/>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a:pPr>
            <a:r>
              <a:rPr lang="en-US" dirty="0" smtClean="0"/>
              <a:t>Click to insert text</a:t>
            </a:r>
          </a:p>
        </p:txBody>
      </p:sp>
      <p:pic>
        <p:nvPicPr>
          <p:cNvPr id="13" name="Picture 1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367158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Agenda (People)">
    <p:spTree>
      <p:nvGrpSpPr>
        <p:cNvPr id="1" name=""/>
        <p:cNvGrpSpPr/>
        <p:nvPr/>
      </p:nvGrpSpPr>
      <p:grpSpPr>
        <a:xfrm>
          <a:off x="0" y="0"/>
          <a:ext cx="0" cy="0"/>
          <a:chOff x="0" y="0"/>
          <a:chExt cx="0" cy="0"/>
        </a:xfrm>
      </p:grpSpPr>
      <p:pic>
        <p:nvPicPr>
          <p:cNvPr id="16" name="Picture 6" descr="C:\Users\victor.melniciuc\Desktop\==Work\MCS BOM\ppt\JPEGs (ready)\MYM.png"/>
          <p:cNvPicPr>
            <a:picLocks noChangeAspect="1" noChangeArrowheads="1"/>
          </p:cNvPicPr>
          <p:nvPr userDrawn="1"/>
        </p:nvPicPr>
        <p:blipFill>
          <a:blip r:embed="rId2" cstate="email"/>
          <a:srcRect/>
          <a:stretch>
            <a:fillRect/>
          </a:stretch>
        </p:blipFill>
        <p:spPr bwMode="auto">
          <a:xfrm>
            <a:off x="6915761" y="6344457"/>
            <a:ext cx="1886441" cy="176104"/>
          </a:xfrm>
          <a:prstGeom prst="rect">
            <a:avLst/>
          </a:prstGeom>
          <a:noFill/>
        </p:spPr>
      </p:pic>
      <p:pic>
        <p:nvPicPr>
          <p:cNvPr id="9"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748405" y="1003300"/>
            <a:ext cx="4395595" cy="5854700"/>
          </a:xfrm>
          <a:prstGeom prst="rect">
            <a:avLst/>
          </a:prstGeom>
          <a:noFill/>
          <a:ln>
            <a:noFill/>
          </a:ln>
        </p:spPr>
      </p:pic>
      <p:sp>
        <p:nvSpPr>
          <p:cNvPr id="10" name="Rectangle 9"/>
          <p:cNvSpPr/>
          <p:nvPr userDrawn="1"/>
        </p:nvSpPr>
        <p:spPr bwMode="auto">
          <a:xfrm>
            <a:off x="4743494" y="0"/>
            <a:ext cx="2858244" cy="3733800"/>
          </a:xfrm>
          <a:prstGeom prst="rect">
            <a:avLst/>
          </a:prstGeom>
          <a:solidFill>
            <a:schemeClr val="tx1">
              <a:lumMod val="95000"/>
              <a:lumOff val="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Rectangle 2"/>
          <p:cNvSpPr/>
          <p:nvPr userDrawn="1"/>
        </p:nvSpPr>
        <p:spPr bwMode="auto">
          <a:xfrm>
            <a:off x="0" y="1005278"/>
            <a:ext cx="9144000" cy="914400"/>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513292" y="1184665"/>
            <a:ext cx="7088445"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Agenda</a:t>
            </a:r>
            <a:endParaRPr lang="en-US" dirty="0"/>
          </a:p>
        </p:txBody>
      </p:sp>
      <p:sp>
        <p:nvSpPr>
          <p:cNvPr id="12" name="Content Placeholder 2"/>
          <p:cNvSpPr>
            <a:spLocks noGrp="1"/>
          </p:cNvSpPr>
          <p:nvPr>
            <p:ph idx="1" hasCustomPrompt="1"/>
          </p:nvPr>
        </p:nvSpPr>
        <p:spPr>
          <a:xfrm>
            <a:off x="513293" y="2130628"/>
            <a:ext cx="3887212"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sz="1800">
                <a:solidFill>
                  <a:srgbClr val="595959"/>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4"/>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a:pPr>
            <a:r>
              <a:rPr lang="en-US" dirty="0" smtClean="0"/>
              <a:t>Click to insert text</a:t>
            </a:r>
          </a:p>
        </p:txBody>
      </p:sp>
      <p:pic>
        <p:nvPicPr>
          <p:cNvPr id="13" name="Picture 1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277482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Page (White)">
    <p:spTree>
      <p:nvGrpSpPr>
        <p:cNvPr id="1" name=""/>
        <p:cNvGrpSpPr/>
        <p:nvPr/>
      </p:nvGrpSpPr>
      <p:grpSpPr>
        <a:xfrm>
          <a:off x="0" y="0"/>
          <a:ext cx="0" cy="0"/>
          <a:chOff x="0" y="0"/>
          <a:chExt cx="0" cy="0"/>
        </a:xfrm>
      </p:grpSpPr>
      <p:sp>
        <p:nvSpPr>
          <p:cNvPr id="19" name="Content Placeholder 2"/>
          <p:cNvSpPr>
            <a:spLocks noGrp="1"/>
          </p:cNvSpPr>
          <p:nvPr>
            <p:ph idx="15"/>
          </p:nvPr>
        </p:nvSpPr>
        <p:spPr>
          <a:xfrm>
            <a:off x="648742" y="1463040"/>
            <a:ext cx="7924800" cy="1384995"/>
          </a:xfrm>
        </p:spPr>
        <p:txBody>
          <a:bodyPr/>
          <a:lstStyle>
            <a:lvl1pPr marL="274320" indent="-274320">
              <a:buClr>
                <a:srgbClr val="5191CD"/>
              </a:buClr>
              <a:buFontTx/>
              <a:buBlip>
                <a:blip r:embed="rId2"/>
              </a:buBlip>
              <a:defRPr sz="1400">
                <a:solidFill>
                  <a:schemeClr val="tx1"/>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2"/>
              </a:buBlip>
              <a:defRPr sz="1400">
                <a:solidFill>
                  <a:schemeClr val="tx1"/>
                </a:solidFill>
                <a:latin typeface="Segoe UI" pitchFamily="34" charset="0"/>
                <a:ea typeface="Segoe UI" pitchFamily="34" charset="0"/>
                <a:cs typeface="Segoe UI" pitchFamily="34" charset="0"/>
              </a:defRPr>
            </a:lvl2pPr>
            <a:lvl3pPr marL="82296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3pPr>
            <a:lvl4pPr marL="109728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4pPr>
            <a:lvl5pPr marL="137160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pic>
        <p:nvPicPr>
          <p:cNvPr id="5" name="Picture 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737394" y="3390900"/>
            <a:ext cx="1669215" cy="76200"/>
          </a:xfrm>
          <a:prstGeom prst="rect">
            <a:avLst/>
          </a:prstGeom>
        </p:spPr>
      </p:pic>
      <p:sp>
        <p:nvSpPr>
          <p:cNvPr id="17" name="TextBox 16"/>
          <p:cNvSpPr txBox="1"/>
          <p:nvPr userDrawn="1"/>
        </p:nvSpPr>
        <p:spPr>
          <a:xfrm>
            <a:off x="4340744" y="6518080"/>
            <a:ext cx="462609" cy="246221"/>
          </a:xfrm>
          <a:prstGeom prst="rect">
            <a:avLst/>
          </a:prstGeom>
          <a:noFill/>
        </p:spPr>
        <p:txBody>
          <a:bodyPr wrap="square" rtlCol="0">
            <a:spAutoFit/>
          </a:bodyPr>
          <a:lstStyle/>
          <a:p>
            <a:pPr algn="ctr" defTabSz="914363"/>
            <a:fld id="{0462CC3E-48DD-4274-8616-D549FD7B2C15}" type="slidenum">
              <a:rPr lang="en-US" sz="1000">
                <a:solidFill>
                  <a:srgbClr val="000000"/>
                </a:solidFill>
                <a:latin typeface="Segoe UI" pitchFamily="34" charset="0"/>
                <a:ea typeface="Segoe UI" pitchFamily="34" charset="0"/>
                <a:cs typeface="Segoe UI" pitchFamily="34" charset="0"/>
              </a:rPr>
              <a:pPr algn="ctr" defTabSz="914363"/>
              <a:t>‹#›</a:t>
            </a:fld>
            <a:endParaRPr lang="en-US" sz="1000" dirty="0">
              <a:solidFill>
                <a:srgbClr val="000000"/>
              </a:solidFill>
              <a:latin typeface="Segoe UI" pitchFamily="34" charset="0"/>
              <a:ea typeface="Segoe UI" pitchFamily="34" charset="0"/>
              <a:cs typeface="Segoe UI" pitchFamily="34" charset="0"/>
            </a:endParaRPr>
          </a:p>
        </p:txBody>
      </p:sp>
      <p:pic>
        <p:nvPicPr>
          <p:cNvPr id="23" name="Picture 2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25" name="TextBox 24"/>
          <p:cNvSpPr txBox="1"/>
          <p:nvPr userDrawn="1"/>
        </p:nvSpPr>
        <p:spPr>
          <a:xfrm>
            <a:off x="7336427" y="133321"/>
            <a:ext cx="1502362" cy="230832"/>
          </a:xfrm>
          <a:prstGeom prst="rect">
            <a:avLst/>
          </a:prstGeom>
          <a:noFill/>
        </p:spPr>
        <p:txBody>
          <a:bodyPr wrap="square" rtlCol="0">
            <a:spAutoFit/>
          </a:bodyPr>
          <a:lstStyle/>
          <a:p>
            <a:pPr algn="r" defTabSz="914363"/>
            <a:r>
              <a:rPr lang="en-US" sz="900" dirty="0">
                <a:solidFill>
                  <a:srgbClr val="595959"/>
                </a:solidFill>
                <a:latin typeface="Segoe UI" pitchFamily="34" charset="0"/>
                <a:ea typeface="Segoe UI" pitchFamily="34" charset="0"/>
                <a:cs typeface="Segoe UI" pitchFamily="34" charset="0"/>
              </a:rPr>
              <a:t>Microsoft Confidential</a:t>
            </a:r>
          </a:p>
        </p:txBody>
      </p:sp>
      <p:pic>
        <p:nvPicPr>
          <p:cNvPr id="27" name="Picture 26"/>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30" name="Title 1"/>
          <p:cNvSpPr>
            <a:spLocks noGrp="1"/>
          </p:cNvSpPr>
          <p:nvPr>
            <p:ph type="title" hasCustomPrompt="1"/>
          </p:nvPr>
        </p:nvSpPr>
        <p:spPr>
          <a:xfrm>
            <a:off x="389436" y="360402"/>
            <a:ext cx="8363938" cy="509171"/>
          </a:xfrm>
        </p:spPr>
        <p:txBody>
          <a:bodyPr anchor="t"/>
          <a:lstStyle>
            <a:lvl1pPr>
              <a:defRPr sz="3200" b="0">
                <a:solidFill>
                  <a:schemeClr val="tx1"/>
                </a:solidFill>
                <a:latin typeface="Segoe UI Light" pitchFamily="34" charset="0"/>
              </a:defRPr>
            </a:lvl1pPr>
          </a:lstStyle>
          <a:p>
            <a:r>
              <a:rPr lang="en-US" dirty="0" smtClean="0"/>
              <a:t>Click to edit Master title style </a:t>
            </a:r>
            <a:endParaRPr lang="en-US" dirty="0"/>
          </a:p>
        </p:txBody>
      </p:sp>
      <p:sp>
        <p:nvSpPr>
          <p:cNvPr id="31"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a:solidFill>
                  <a:srgbClr val="949699"/>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Page (White)_Empt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737394" y="3390900"/>
            <a:ext cx="1669215" cy="76200"/>
          </a:xfrm>
          <a:prstGeom prst="rect">
            <a:avLst/>
          </a:prstGeom>
        </p:spPr>
      </p:pic>
      <p:sp>
        <p:nvSpPr>
          <p:cNvPr id="16" name="TextBox 15"/>
          <p:cNvSpPr txBox="1"/>
          <p:nvPr userDrawn="1"/>
        </p:nvSpPr>
        <p:spPr>
          <a:xfrm>
            <a:off x="4340744" y="6518080"/>
            <a:ext cx="462609" cy="246221"/>
          </a:xfrm>
          <a:prstGeom prst="rect">
            <a:avLst/>
          </a:prstGeom>
          <a:noFill/>
        </p:spPr>
        <p:txBody>
          <a:bodyPr wrap="square" rtlCol="0">
            <a:spAutoFit/>
          </a:bodyPr>
          <a:lstStyle/>
          <a:p>
            <a:pPr algn="ctr" defTabSz="914363"/>
            <a:fld id="{0462CC3E-48DD-4274-8616-D549FD7B2C15}" type="slidenum">
              <a:rPr lang="en-US" sz="1000">
                <a:solidFill>
                  <a:srgbClr val="000000"/>
                </a:solidFill>
                <a:latin typeface="Segoe UI" pitchFamily="34" charset="0"/>
                <a:ea typeface="Segoe UI" pitchFamily="34" charset="0"/>
                <a:cs typeface="Segoe UI" pitchFamily="34" charset="0"/>
              </a:rPr>
              <a:pPr algn="ctr" defTabSz="914363"/>
              <a:t>‹#›</a:t>
            </a:fld>
            <a:endParaRPr lang="en-US" sz="1000" dirty="0">
              <a:solidFill>
                <a:srgbClr val="000000"/>
              </a:solidFill>
              <a:latin typeface="Segoe UI" pitchFamily="34" charset="0"/>
              <a:ea typeface="Segoe UI" pitchFamily="34" charset="0"/>
              <a:cs typeface="Segoe UI" pitchFamily="34" charset="0"/>
            </a:endParaRPr>
          </a:p>
        </p:txBody>
      </p:sp>
      <p:pic>
        <p:nvPicPr>
          <p:cNvPr id="12" name="Picture 1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13" name="TextBox 12"/>
          <p:cNvSpPr txBox="1"/>
          <p:nvPr userDrawn="1"/>
        </p:nvSpPr>
        <p:spPr>
          <a:xfrm>
            <a:off x="7336427" y="133321"/>
            <a:ext cx="1502362" cy="230832"/>
          </a:xfrm>
          <a:prstGeom prst="rect">
            <a:avLst/>
          </a:prstGeom>
          <a:noFill/>
        </p:spPr>
        <p:txBody>
          <a:bodyPr wrap="square" rtlCol="0">
            <a:spAutoFit/>
          </a:bodyPr>
          <a:lstStyle/>
          <a:p>
            <a:pPr algn="r" defTabSz="914363"/>
            <a:r>
              <a:rPr lang="en-US" sz="900" dirty="0">
                <a:solidFill>
                  <a:srgbClr val="595959"/>
                </a:solidFill>
                <a:latin typeface="Segoe UI" pitchFamily="34" charset="0"/>
                <a:ea typeface="Segoe UI" pitchFamily="34" charset="0"/>
                <a:cs typeface="Segoe UI" pitchFamily="34" charset="0"/>
              </a:rPr>
              <a:t>Microsoft Confidential</a:t>
            </a:r>
          </a:p>
        </p:txBody>
      </p:sp>
      <p:pic>
        <p:nvPicPr>
          <p:cNvPr id="14" name="Picture 13"/>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15"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a:solidFill>
                  <a:srgbClr val="949699"/>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9" name="Title 1"/>
          <p:cNvSpPr>
            <a:spLocks noGrp="1"/>
          </p:cNvSpPr>
          <p:nvPr>
            <p:ph type="title" hasCustomPrompt="1"/>
          </p:nvPr>
        </p:nvSpPr>
        <p:spPr>
          <a:xfrm>
            <a:off x="389436" y="360402"/>
            <a:ext cx="8363938" cy="509171"/>
          </a:xfrm>
        </p:spPr>
        <p:txBody>
          <a:bodyPr anchor="t"/>
          <a:lstStyle>
            <a:lvl1pPr>
              <a:defRPr sz="3200" b="0">
                <a:solidFill>
                  <a:schemeClr val="tx1"/>
                </a:solidFill>
                <a:latin typeface="Segoe UI Light" pitchFamily="34" charset="0"/>
              </a:defRPr>
            </a:lvl1pPr>
          </a:lstStyle>
          <a:p>
            <a:r>
              <a:rPr lang="en-US" dirty="0" smtClean="0"/>
              <a:t>Click to edit Master title style </a:t>
            </a:r>
            <a:endParaRPr lang="en-US" dirty="0"/>
          </a:p>
        </p:txBody>
      </p:sp>
    </p:spTree>
    <p:extLst>
      <p:ext uri="{BB962C8B-B14F-4D97-AF65-F5344CB8AC3E}">
        <p14:creationId xmlns:p14="http://schemas.microsoft.com/office/powerpoint/2010/main" val="328582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Page (Building)">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389436" y="1920904"/>
            <a:ext cx="8745036" cy="4266619"/>
          </a:xfrm>
          <a:prstGeom prst="rect">
            <a:avLst/>
          </a:prstGeom>
          <a:noFill/>
        </p:spPr>
      </p:pic>
      <p:sp>
        <p:nvSpPr>
          <p:cNvPr id="19" name="Content Placeholder 2"/>
          <p:cNvSpPr>
            <a:spLocks noGrp="1"/>
          </p:cNvSpPr>
          <p:nvPr>
            <p:ph idx="15"/>
          </p:nvPr>
        </p:nvSpPr>
        <p:spPr>
          <a:xfrm>
            <a:off x="648742" y="1463040"/>
            <a:ext cx="7924800" cy="1384995"/>
          </a:xfrm>
        </p:spPr>
        <p:txBody>
          <a:bodyPr/>
          <a:lstStyle>
            <a:lvl1pPr marL="274320" indent="-274320">
              <a:buClr>
                <a:srgbClr val="5191CD"/>
              </a:buClr>
              <a:buFontTx/>
              <a:buBlip>
                <a:blip r:embed="rId3"/>
              </a:buBlip>
              <a:defRPr sz="1400">
                <a:solidFill>
                  <a:schemeClr val="tx1"/>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3"/>
              </a:buBlip>
              <a:defRPr sz="1400">
                <a:solidFill>
                  <a:schemeClr val="tx1"/>
                </a:solidFill>
                <a:latin typeface="Segoe UI" pitchFamily="34" charset="0"/>
                <a:ea typeface="Segoe UI" pitchFamily="34" charset="0"/>
                <a:cs typeface="Segoe UI" pitchFamily="34" charset="0"/>
              </a:defRPr>
            </a:lvl2pPr>
            <a:lvl3pPr marL="82296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3pPr>
            <a:lvl4pPr marL="109728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4pPr>
            <a:lvl5pPr marL="137160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sp>
        <p:nvSpPr>
          <p:cNvPr id="17" name="TextBox 16"/>
          <p:cNvSpPr txBox="1"/>
          <p:nvPr userDrawn="1"/>
        </p:nvSpPr>
        <p:spPr>
          <a:xfrm>
            <a:off x="4340744" y="6518080"/>
            <a:ext cx="462609" cy="246221"/>
          </a:xfrm>
          <a:prstGeom prst="rect">
            <a:avLst/>
          </a:prstGeom>
          <a:noFill/>
        </p:spPr>
        <p:txBody>
          <a:bodyPr wrap="square" rtlCol="0">
            <a:spAutoFit/>
          </a:bodyPr>
          <a:lstStyle/>
          <a:p>
            <a:pPr algn="ctr" defTabSz="914363"/>
            <a:fld id="{0462CC3E-48DD-4274-8616-D549FD7B2C15}" type="slidenum">
              <a:rPr lang="en-US" sz="1000">
                <a:solidFill>
                  <a:srgbClr val="000000"/>
                </a:solidFill>
                <a:latin typeface="Segoe UI" pitchFamily="34" charset="0"/>
                <a:ea typeface="Segoe UI" pitchFamily="34" charset="0"/>
                <a:cs typeface="Segoe UI" pitchFamily="34" charset="0"/>
              </a:rPr>
              <a:pPr algn="ctr" defTabSz="914363"/>
              <a:t>‹#›</a:t>
            </a:fld>
            <a:endParaRPr lang="en-US" sz="1000" dirty="0">
              <a:solidFill>
                <a:srgbClr val="000000"/>
              </a:solidFill>
              <a:latin typeface="Segoe UI" pitchFamily="34" charset="0"/>
              <a:ea typeface="Segoe UI" pitchFamily="34" charset="0"/>
              <a:cs typeface="Segoe UI" pitchFamily="34" charset="0"/>
            </a:endParaRPr>
          </a:p>
        </p:txBody>
      </p:sp>
      <p:pic>
        <p:nvPicPr>
          <p:cNvPr id="23" name="Picture 2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25" name="TextBox 24"/>
          <p:cNvSpPr txBox="1"/>
          <p:nvPr userDrawn="1"/>
        </p:nvSpPr>
        <p:spPr>
          <a:xfrm>
            <a:off x="7336427" y="133321"/>
            <a:ext cx="1502362" cy="230832"/>
          </a:xfrm>
          <a:prstGeom prst="rect">
            <a:avLst/>
          </a:prstGeom>
          <a:noFill/>
        </p:spPr>
        <p:txBody>
          <a:bodyPr wrap="square" rtlCol="0">
            <a:spAutoFit/>
          </a:bodyPr>
          <a:lstStyle/>
          <a:p>
            <a:pPr algn="r" defTabSz="914363"/>
            <a:r>
              <a:rPr lang="en-US" sz="900" dirty="0">
                <a:solidFill>
                  <a:srgbClr val="595959"/>
                </a:solidFill>
                <a:latin typeface="Segoe UI" pitchFamily="34" charset="0"/>
                <a:ea typeface="Segoe UI" pitchFamily="34" charset="0"/>
                <a:cs typeface="Segoe UI" pitchFamily="34" charset="0"/>
              </a:rPr>
              <a:t>Microsoft Confidential</a:t>
            </a:r>
          </a:p>
        </p:txBody>
      </p:sp>
      <p:pic>
        <p:nvPicPr>
          <p:cNvPr id="27" name="Picture 26"/>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30" name="Title 1"/>
          <p:cNvSpPr>
            <a:spLocks noGrp="1"/>
          </p:cNvSpPr>
          <p:nvPr>
            <p:ph type="title" hasCustomPrompt="1"/>
          </p:nvPr>
        </p:nvSpPr>
        <p:spPr>
          <a:xfrm>
            <a:off x="389436" y="360402"/>
            <a:ext cx="8363938" cy="509171"/>
          </a:xfrm>
        </p:spPr>
        <p:txBody>
          <a:bodyPr anchor="t"/>
          <a:lstStyle>
            <a:lvl1pPr>
              <a:defRPr sz="3200" b="0" baseline="0">
                <a:solidFill>
                  <a:schemeClr val="tx1"/>
                </a:solidFill>
                <a:latin typeface="Segoe UI Light" pitchFamily="34" charset="0"/>
              </a:defRPr>
            </a:lvl1pPr>
          </a:lstStyle>
          <a:p>
            <a:r>
              <a:rPr lang="en-US" dirty="0" smtClean="0"/>
              <a:t>Click to edit Master title style </a:t>
            </a:r>
            <a:endParaRPr lang="en-US" dirty="0"/>
          </a:p>
        </p:txBody>
      </p:sp>
      <p:sp>
        <p:nvSpPr>
          <p:cNvPr id="14"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baseline="0">
                <a:solidFill>
                  <a:srgbClr val="949699"/>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397956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Page (Building) empty">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398963" y="1920905"/>
            <a:ext cx="8745036" cy="4266619"/>
          </a:xfrm>
          <a:prstGeom prst="rect">
            <a:avLst/>
          </a:prstGeom>
          <a:noFill/>
        </p:spPr>
      </p:pic>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sp>
        <p:nvSpPr>
          <p:cNvPr id="17" name="TextBox 16"/>
          <p:cNvSpPr txBox="1"/>
          <p:nvPr userDrawn="1"/>
        </p:nvSpPr>
        <p:spPr>
          <a:xfrm>
            <a:off x="4340744" y="6518080"/>
            <a:ext cx="462609" cy="246221"/>
          </a:xfrm>
          <a:prstGeom prst="rect">
            <a:avLst/>
          </a:prstGeom>
          <a:noFill/>
        </p:spPr>
        <p:txBody>
          <a:bodyPr wrap="square" rtlCol="0">
            <a:spAutoFit/>
          </a:bodyPr>
          <a:lstStyle/>
          <a:p>
            <a:pPr algn="ctr" defTabSz="914363"/>
            <a:fld id="{0462CC3E-48DD-4274-8616-D549FD7B2C15}" type="slidenum">
              <a:rPr lang="en-US" sz="1000">
                <a:solidFill>
                  <a:srgbClr val="000000"/>
                </a:solidFill>
                <a:latin typeface="Segoe UI" pitchFamily="34" charset="0"/>
                <a:ea typeface="Segoe UI" pitchFamily="34" charset="0"/>
                <a:cs typeface="Segoe UI" pitchFamily="34" charset="0"/>
              </a:rPr>
              <a:pPr algn="ctr" defTabSz="914363"/>
              <a:t>‹#›</a:t>
            </a:fld>
            <a:endParaRPr lang="en-US" sz="1000" dirty="0">
              <a:solidFill>
                <a:srgbClr val="000000"/>
              </a:solidFill>
              <a:latin typeface="Segoe UI" pitchFamily="34" charset="0"/>
              <a:ea typeface="Segoe UI" pitchFamily="34" charset="0"/>
              <a:cs typeface="Segoe UI" pitchFamily="34" charset="0"/>
            </a:endParaRPr>
          </a:p>
        </p:txBody>
      </p:sp>
      <p:pic>
        <p:nvPicPr>
          <p:cNvPr id="23" name="Picture 22"/>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25" name="TextBox 24"/>
          <p:cNvSpPr txBox="1"/>
          <p:nvPr userDrawn="1"/>
        </p:nvSpPr>
        <p:spPr>
          <a:xfrm>
            <a:off x="7336427" y="133321"/>
            <a:ext cx="1502362" cy="230832"/>
          </a:xfrm>
          <a:prstGeom prst="rect">
            <a:avLst/>
          </a:prstGeom>
          <a:noFill/>
        </p:spPr>
        <p:txBody>
          <a:bodyPr wrap="square" rtlCol="0">
            <a:spAutoFit/>
          </a:bodyPr>
          <a:lstStyle/>
          <a:p>
            <a:pPr algn="r" defTabSz="914363"/>
            <a:r>
              <a:rPr lang="en-US" sz="900" dirty="0">
                <a:solidFill>
                  <a:srgbClr val="595959"/>
                </a:solidFill>
                <a:latin typeface="Segoe UI" pitchFamily="34" charset="0"/>
                <a:ea typeface="Segoe UI" pitchFamily="34" charset="0"/>
                <a:cs typeface="Segoe UI" pitchFamily="34" charset="0"/>
              </a:rPr>
              <a:t>Microsoft Confidential</a:t>
            </a:r>
          </a:p>
        </p:txBody>
      </p:sp>
      <p:pic>
        <p:nvPicPr>
          <p:cNvPr id="27" name="Picture 26"/>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30" name="Title 1"/>
          <p:cNvSpPr>
            <a:spLocks noGrp="1"/>
          </p:cNvSpPr>
          <p:nvPr>
            <p:ph type="title" hasCustomPrompt="1"/>
          </p:nvPr>
        </p:nvSpPr>
        <p:spPr>
          <a:xfrm>
            <a:off x="389436" y="360402"/>
            <a:ext cx="8363938" cy="509171"/>
          </a:xfrm>
        </p:spPr>
        <p:txBody>
          <a:bodyPr anchor="t"/>
          <a:lstStyle>
            <a:lvl1pPr>
              <a:defRPr sz="3200" b="0" baseline="0">
                <a:solidFill>
                  <a:schemeClr val="tx1"/>
                </a:solidFill>
                <a:latin typeface="Segoe UI Light" pitchFamily="34" charset="0"/>
              </a:defRPr>
            </a:lvl1pPr>
          </a:lstStyle>
          <a:p>
            <a:r>
              <a:rPr lang="en-US" dirty="0" smtClean="0"/>
              <a:t>Click to edit Master title style </a:t>
            </a:r>
            <a:endParaRPr lang="en-US" dirty="0"/>
          </a:p>
        </p:txBody>
      </p:sp>
      <p:sp>
        <p:nvSpPr>
          <p:cNvPr id="13"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baseline="0">
                <a:solidFill>
                  <a:srgbClr val="949699"/>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312552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Rectangle 2"/>
          <p:cNvSpPr/>
          <p:nvPr userDrawn="1"/>
        </p:nvSpPr>
        <p:spPr bwMode="auto">
          <a:xfrm>
            <a:off x="0" y="0"/>
            <a:ext cx="9144000" cy="6858000"/>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5" name="TextBox 4"/>
          <p:cNvSpPr txBox="1"/>
          <p:nvPr userDrawn="1"/>
        </p:nvSpPr>
        <p:spPr>
          <a:xfrm>
            <a:off x="198021" y="6495393"/>
            <a:ext cx="1001877" cy="215444"/>
          </a:xfrm>
          <a:prstGeom prst="rect">
            <a:avLst/>
          </a:prstGeom>
          <a:noFill/>
        </p:spPr>
        <p:txBody>
          <a:bodyPr wrap="none" lIns="0" tIns="0" rIns="0" bIns="0" rtlCol="0">
            <a:spAutoFit/>
          </a:bodyPr>
          <a:lstStyle/>
          <a:p>
            <a:pPr defTabSz="914363"/>
            <a:r>
              <a:rPr lang="en-US" sz="1400" dirty="0">
                <a:solidFill>
                  <a:srgbClr val="FFFFFF"/>
                </a:solidFill>
              </a:rPr>
              <a:t>Hidden Slide</a:t>
            </a:r>
          </a:p>
        </p:txBody>
      </p:sp>
      <p:sp>
        <p:nvSpPr>
          <p:cNvPr id="6" name="Content Placeholder 2"/>
          <p:cNvSpPr>
            <a:spLocks noGrp="1"/>
          </p:cNvSpPr>
          <p:nvPr>
            <p:ph idx="1"/>
          </p:nvPr>
        </p:nvSpPr>
        <p:spPr>
          <a:xfrm>
            <a:off x="511545" y="1010187"/>
            <a:ext cx="7924800" cy="1154162"/>
          </a:xfrm>
        </p:spPr>
        <p:txBody>
          <a:bodyPr/>
          <a:lstStyle>
            <a:lvl1pPr marL="274320" indent="-274320">
              <a:buClr>
                <a:srgbClr val="5191CD"/>
              </a:buClr>
              <a:buFontTx/>
              <a:buBlip>
                <a:blip r:embed="rId2"/>
              </a:buBlip>
              <a:defRPr sz="1300">
                <a:solidFill>
                  <a:schemeClr val="bg1"/>
                </a:solidFill>
                <a:latin typeface="+mn-lt"/>
              </a:defRPr>
            </a:lvl1pPr>
            <a:lvl2pPr marL="548640" indent="-274320">
              <a:buClr>
                <a:srgbClr val="5191CD"/>
              </a:buClr>
              <a:buSzPct val="75000"/>
              <a:buFontTx/>
              <a:buBlip>
                <a:blip r:embed="rId2"/>
              </a:buBlip>
              <a:defRPr sz="1200">
                <a:solidFill>
                  <a:schemeClr val="bg1"/>
                </a:solidFill>
                <a:latin typeface="+mn-lt"/>
              </a:defRPr>
            </a:lvl2pPr>
            <a:lvl3pPr marL="822960" indent="-274320">
              <a:buClr>
                <a:srgbClr val="5191CD"/>
              </a:buClr>
              <a:buFont typeface="Segoe" charset="0"/>
              <a:buChar char="–"/>
              <a:defRPr sz="1100">
                <a:solidFill>
                  <a:schemeClr val="bg1"/>
                </a:solidFill>
                <a:latin typeface="+mn-lt"/>
              </a:defRPr>
            </a:lvl3pPr>
            <a:lvl4pPr marL="1097280" indent="-274320">
              <a:buClr>
                <a:srgbClr val="5191CD"/>
              </a:buClr>
              <a:buFont typeface="Segoe" charset="0"/>
              <a:buChar char="–"/>
              <a:defRPr sz="1000">
                <a:solidFill>
                  <a:schemeClr val="bg1"/>
                </a:solidFill>
                <a:latin typeface="+mn-lt"/>
              </a:defRPr>
            </a:lvl4pPr>
            <a:lvl5pPr marL="1371600" indent="-274320">
              <a:buClr>
                <a:srgbClr val="5191CD"/>
              </a:buClr>
              <a:buFont typeface="Segoe" charset="0"/>
              <a:buChar char="–"/>
              <a:defRPr sz="9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1094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ransition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753738" y="0"/>
            <a:ext cx="4390263" cy="6858000"/>
          </a:xfrm>
          <a:prstGeom prst="rect">
            <a:avLst/>
          </a:prstGeom>
        </p:spPr>
      </p:pic>
      <p:sp>
        <p:nvSpPr>
          <p:cNvPr id="3" name="Rectangle 2"/>
          <p:cNvSpPr/>
          <p:nvPr userDrawn="1"/>
        </p:nvSpPr>
        <p:spPr bwMode="auto">
          <a:xfrm>
            <a:off x="0" y="1922729"/>
            <a:ext cx="9144000" cy="2897925"/>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1" name="Rectangle 20"/>
          <p:cNvSpPr/>
          <p:nvPr userDrawn="1"/>
        </p:nvSpPr>
        <p:spPr bwMode="auto">
          <a:xfrm>
            <a:off x="0" y="4345164"/>
            <a:ext cx="9144000" cy="475488"/>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Title 1"/>
          <p:cNvSpPr>
            <a:spLocks noGrp="1"/>
          </p:cNvSpPr>
          <p:nvPr>
            <p:ph type="ctrTitle" hasCustomPrompt="1"/>
          </p:nvPr>
        </p:nvSpPr>
        <p:spPr>
          <a:xfrm>
            <a:off x="513293" y="2627981"/>
            <a:ext cx="8085015"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Click to Edit Transition Slide Title</a:t>
            </a:r>
            <a:endParaRPr lang="en-US" dirty="0"/>
          </a:p>
        </p:txBody>
      </p:sp>
      <p:pic>
        <p:nvPicPr>
          <p:cNvPr id="20" name="Picture 1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
        <p:nvSpPr>
          <p:cNvPr id="10" name="Subtitle 2"/>
          <p:cNvSpPr>
            <a:spLocks noGrp="1"/>
          </p:cNvSpPr>
          <p:nvPr>
            <p:ph type="subTitle" idx="1" hasCustomPrompt="1"/>
          </p:nvPr>
        </p:nvSpPr>
        <p:spPr>
          <a:xfrm>
            <a:off x="513293" y="3326441"/>
            <a:ext cx="425043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Transition subtitle</a:t>
            </a:r>
            <a:endParaRPr lang="en-US" dirty="0"/>
          </a:p>
        </p:txBody>
      </p:sp>
    </p:spTree>
    <p:extLst>
      <p:ext uri="{BB962C8B-B14F-4D97-AF65-F5344CB8AC3E}">
        <p14:creationId xmlns:p14="http://schemas.microsoft.com/office/powerpoint/2010/main" val="3003525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age (Strategy B)">
    <p:spTree>
      <p:nvGrpSpPr>
        <p:cNvPr id="1" name=""/>
        <p:cNvGrpSpPr/>
        <p:nvPr/>
      </p:nvGrpSpPr>
      <p:grpSpPr>
        <a:xfrm>
          <a:off x="0" y="0"/>
          <a:ext cx="0" cy="0"/>
          <a:chOff x="0" y="0"/>
          <a:chExt cx="0" cy="0"/>
        </a:xfrm>
      </p:grpSpPr>
      <p:pic>
        <p:nvPicPr>
          <p:cNvPr id="12" name="Picture 11"/>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0" y="2173444"/>
            <a:ext cx="9144000" cy="2404872"/>
          </a:xfrm>
          <a:prstGeom prst="rect">
            <a:avLst/>
          </a:prstGeom>
        </p:spPr>
      </p:pic>
      <p:pic>
        <p:nvPicPr>
          <p:cNvPr id="16" name="Picture 15"/>
          <p:cNvPicPr preferRelativeResize="0">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1" y="2173444"/>
            <a:ext cx="9144000" cy="2404872"/>
          </a:xfrm>
          <a:prstGeom prst="rect">
            <a:avLst/>
          </a:prstGeom>
        </p:spPr>
      </p:pic>
      <p:sp>
        <p:nvSpPr>
          <p:cNvPr id="10" name="Title 1"/>
          <p:cNvSpPr>
            <a:spLocks noGrp="1"/>
          </p:cNvSpPr>
          <p:nvPr>
            <p:ph type="ctrTitle" hasCustomPrompt="1"/>
          </p:nvPr>
        </p:nvSpPr>
        <p:spPr>
          <a:xfrm>
            <a:off x="513293" y="2854838"/>
            <a:ext cx="7996526" cy="555626"/>
          </a:xfrm>
        </p:spPr>
        <p:txBody>
          <a:bodyPr anchor="b" anchorCtr="0">
            <a:noAutofit/>
          </a:bodyPr>
          <a:lstStyle>
            <a:lvl1pPr algn="l">
              <a:lnSpc>
                <a:spcPts val="3800"/>
              </a:lnSpc>
              <a:defRPr sz="3600" spc="0" baseline="0">
                <a:solidFill>
                  <a:srgbClr val="000000"/>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7996524" cy="655320"/>
          </a:xfrm>
        </p:spPr>
        <p:txBody>
          <a:bodyPr>
            <a:normAutofit/>
          </a:bodyPr>
          <a:lstStyle>
            <a:lvl1pPr marL="27432" indent="0" algn="l">
              <a:buNone/>
              <a:defRPr sz="1600">
                <a:solidFill>
                  <a:srgbClr val="000000"/>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7"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20"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1" name="Picture 20"/>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404297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ransition Slide (Option 2)">
    <p:spTree>
      <p:nvGrpSpPr>
        <p:cNvPr id="1" name=""/>
        <p:cNvGrpSpPr/>
        <p:nvPr/>
      </p:nvGrpSpPr>
      <p:grpSpPr>
        <a:xfrm>
          <a:off x="0" y="0"/>
          <a:ext cx="0" cy="0"/>
          <a:chOff x="0" y="0"/>
          <a:chExt cx="0" cy="0"/>
        </a:xfrm>
      </p:grpSpPr>
      <p:sp>
        <p:nvSpPr>
          <p:cNvPr id="3" name="Rectangle 2"/>
          <p:cNvSpPr/>
          <p:nvPr userDrawn="1"/>
        </p:nvSpPr>
        <p:spPr bwMode="auto">
          <a:xfrm>
            <a:off x="0" y="1922728"/>
            <a:ext cx="9144000" cy="2897925"/>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1" name="Rectangle 20"/>
          <p:cNvSpPr/>
          <p:nvPr userDrawn="1"/>
        </p:nvSpPr>
        <p:spPr bwMode="auto">
          <a:xfrm>
            <a:off x="0" y="4345164"/>
            <a:ext cx="9144000" cy="475488"/>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 name="Title 1"/>
          <p:cNvSpPr>
            <a:spLocks noGrp="1"/>
          </p:cNvSpPr>
          <p:nvPr>
            <p:ph type="ctrTitle" hasCustomPrompt="1"/>
          </p:nvPr>
        </p:nvSpPr>
        <p:spPr>
          <a:xfrm>
            <a:off x="513293" y="2627981"/>
            <a:ext cx="8085015"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Click to Edit Transition Slide Title</a:t>
            </a:r>
            <a:endParaRPr lang="en-US" dirty="0"/>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7" name="Subtitle 2"/>
          <p:cNvSpPr>
            <a:spLocks noGrp="1"/>
          </p:cNvSpPr>
          <p:nvPr>
            <p:ph type="subTitle" idx="1" hasCustomPrompt="1"/>
          </p:nvPr>
        </p:nvSpPr>
        <p:spPr>
          <a:xfrm>
            <a:off x="513293" y="3326441"/>
            <a:ext cx="425043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Transition subtitle</a:t>
            </a:r>
            <a:endParaRPr lang="en-US" dirty="0"/>
          </a:p>
        </p:txBody>
      </p:sp>
    </p:spTree>
    <p:extLst>
      <p:ext uri="{BB962C8B-B14F-4D97-AF65-F5344CB8AC3E}">
        <p14:creationId xmlns:p14="http://schemas.microsoft.com/office/powerpoint/2010/main" val="2970782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Q&amp;A Option 1">
    <p:spTree>
      <p:nvGrpSpPr>
        <p:cNvPr id="1" name=""/>
        <p:cNvGrpSpPr/>
        <p:nvPr/>
      </p:nvGrpSpPr>
      <p:grpSpPr>
        <a:xfrm>
          <a:off x="0" y="0"/>
          <a:ext cx="0" cy="0"/>
          <a:chOff x="0" y="0"/>
          <a:chExt cx="0" cy="0"/>
        </a:xfrm>
      </p:grpSpPr>
      <p:pic>
        <p:nvPicPr>
          <p:cNvPr id="2" name="Picture 2" descr="C:\Users\v-ameshm\Desktop\ladywritingtext.jpg"/>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1" y="-604"/>
            <a:ext cx="9175805" cy="685860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2" y="4097868"/>
            <a:ext cx="9175805"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dirty="0">
              <a:solidFill>
                <a:srgbClr val="FFFFFF"/>
              </a:solidFill>
            </a:endParaRP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7" name="Title 1"/>
          <p:cNvSpPr>
            <a:spLocks noGrp="1"/>
          </p:cNvSpPr>
          <p:nvPr>
            <p:ph type="ctrTitle" hasCustomPrompt="1"/>
          </p:nvPr>
        </p:nvSpPr>
        <p:spPr>
          <a:xfrm>
            <a:off x="545393" y="4482889"/>
            <a:ext cx="8085015"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spTree>
    <p:extLst>
      <p:ext uri="{BB962C8B-B14F-4D97-AF65-F5344CB8AC3E}">
        <p14:creationId xmlns:p14="http://schemas.microsoft.com/office/powerpoint/2010/main" val="53897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Q&amp;A Option 2">
    <p:spTree>
      <p:nvGrpSpPr>
        <p:cNvPr id="1" name=""/>
        <p:cNvGrpSpPr/>
        <p:nvPr/>
      </p:nvGrpSpPr>
      <p:grpSpPr>
        <a:xfrm>
          <a:off x="0" y="0"/>
          <a:ext cx="0" cy="0"/>
          <a:chOff x="0" y="0"/>
          <a:chExt cx="0" cy="0"/>
        </a:xfrm>
      </p:grpSpPr>
      <p:pic>
        <p:nvPicPr>
          <p:cNvPr id="7" name="Picture 2" descr="C:\Users\v-ameshm\Desktop\chess1.jpg"/>
          <p:cNvPicPr>
            <a:picLocks noChangeAspect="1" noChangeArrowheads="1"/>
          </p:cNvPicPr>
          <p:nvPr userDrawn="1"/>
        </p:nvPicPr>
        <p:blipFill rotWithShape="1">
          <a:blip r:embed="rId2" cstate="email">
            <a:duotone>
              <a:schemeClr val="accent4">
                <a:shade val="45000"/>
                <a:satMod val="135000"/>
              </a:schemeClr>
              <a:prstClr val="white"/>
            </a:duotone>
            <a:extLst>
              <a:ext uri="{28A0092B-C50C-407E-A947-70E740481C1C}">
                <a14:useLocalDpi xmlns:a14="http://schemas.microsoft.com/office/drawing/2010/main" val="0"/>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2" y="4097868"/>
            <a:ext cx="9144002"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dirty="0">
              <a:solidFill>
                <a:srgbClr val="FFFFFF"/>
              </a:solidFill>
            </a:endParaRP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8" name="Title 1"/>
          <p:cNvSpPr>
            <a:spLocks noGrp="1"/>
          </p:cNvSpPr>
          <p:nvPr>
            <p:ph type="ctrTitle" hasCustomPrompt="1"/>
          </p:nvPr>
        </p:nvSpPr>
        <p:spPr>
          <a:xfrm>
            <a:off x="545393" y="4482889"/>
            <a:ext cx="8085015"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spTree>
    <p:extLst>
      <p:ext uri="{BB962C8B-B14F-4D97-AF65-F5344CB8AC3E}">
        <p14:creationId xmlns:p14="http://schemas.microsoft.com/office/powerpoint/2010/main" val="121352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Q&amp;A Option 3">
    <p:spTree>
      <p:nvGrpSpPr>
        <p:cNvPr id="1" name=""/>
        <p:cNvGrpSpPr/>
        <p:nvPr/>
      </p:nvGrpSpPr>
      <p:grpSpPr>
        <a:xfrm>
          <a:off x="0" y="0"/>
          <a:ext cx="0" cy="0"/>
          <a:chOff x="0" y="0"/>
          <a:chExt cx="0" cy="0"/>
        </a:xfrm>
      </p:grpSpPr>
      <p:pic>
        <p:nvPicPr>
          <p:cNvPr id="8" name="Picture 2" descr="C:\Users\v-ameshm\Desktop\blueprint3.jpg"/>
          <p:cNvPicPr>
            <a:picLocks noChangeAspect="1" noChangeArrowheads="1"/>
          </p:cNvPicPr>
          <p:nvPr userDrawn="1"/>
        </p:nvPicPr>
        <p:blipFill>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a:fillRect/>
          </a:stretch>
        </p:blipFill>
        <p:spPr bwMode="auto">
          <a:xfrm>
            <a:off x="0" y="0"/>
            <a:ext cx="9144000" cy="684223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2" y="4097868"/>
            <a:ext cx="9144001"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dirty="0">
              <a:solidFill>
                <a:srgbClr val="FFFFFF"/>
              </a:solidFill>
            </a:endParaRPr>
          </a:p>
        </p:txBody>
      </p:sp>
      <p:pic>
        <p:nvPicPr>
          <p:cNvPr id="6" name="Picture 5"/>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9" name="Title 1"/>
          <p:cNvSpPr>
            <a:spLocks noGrp="1"/>
          </p:cNvSpPr>
          <p:nvPr>
            <p:ph type="ctrTitle" hasCustomPrompt="1"/>
          </p:nvPr>
        </p:nvSpPr>
        <p:spPr>
          <a:xfrm>
            <a:off x="545393" y="4482889"/>
            <a:ext cx="8085015"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spTree>
    <p:extLst>
      <p:ext uri="{BB962C8B-B14F-4D97-AF65-F5344CB8AC3E}">
        <p14:creationId xmlns:p14="http://schemas.microsoft.com/office/powerpoint/2010/main" val="300173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Q&amp;A Option 4">
    <p:spTree>
      <p:nvGrpSpPr>
        <p:cNvPr id="1" name=""/>
        <p:cNvGrpSpPr/>
        <p:nvPr/>
      </p:nvGrpSpPr>
      <p:grpSpPr>
        <a:xfrm>
          <a:off x="0" y="0"/>
          <a:ext cx="0" cy="0"/>
          <a:chOff x="0" y="0"/>
          <a:chExt cx="0" cy="0"/>
        </a:xfrm>
      </p:grpSpPr>
      <p:pic>
        <p:nvPicPr>
          <p:cNvPr id="8" name="Picture 2" descr="C:\Users\v-ameshm\Desktop\blueprint2.jpg"/>
          <p:cNvPicPr>
            <a:picLocks noChangeAspect="1" noChangeArrowheads="1"/>
          </p:cNvPicPr>
          <p:nvPr userDrawn="1"/>
        </p:nvPicPr>
        <p:blipFill>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2" y="4097868"/>
            <a:ext cx="9175805"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dirty="0">
              <a:solidFill>
                <a:srgbClr val="FFFFFF"/>
              </a:solidFill>
            </a:endParaRPr>
          </a:p>
        </p:txBody>
      </p:sp>
      <p:sp>
        <p:nvSpPr>
          <p:cNvPr id="9" name="Title 1"/>
          <p:cNvSpPr>
            <a:spLocks noGrp="1"/>
          </p:cNvSpPr>
          <p:nvPr>
            <p:ph type="ctrTitle" hasCustomPrompt="1"/>
          </p:nvPr>
        </p:nvSpPr>
        <p:spPr>
          <a:xfrm>
            <a:off x="545393" y="4482889"/>
            <a:ext cx="8085015"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pic>
        <p:nvPicPr>
          <p:cNvPr id="7" name="Picture 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423390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8" name="Rectangle 17"/>
          <p:cNvSpPr/>
          <p:nvPr userDrawn="1"/>
        </p:nvSpPr>
        <p:spPr>
          <a:xfrm>
            <a:off x="0" y="6126480"/>
            <a:ext cx="9144000" cy="7315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72" y="0"/>
            <a:ext cx="9142854" cy="5028570"/>
          </a:xfrm>
          <a:prstGeom prst="rect">
            <a:avLst/>
          </a:prstGeom>
        </p:spPr>
      </p:pic>
      <p:sp>
        <p:nvSpPr>
          <p:cNvPr id="3" name="Subtitle 2"/>
          <p:cNvSpPr>
            <a:spLocks noGrp="1"/>
          </p:cNvSpPr>
          <p:nvPr>
            <p:ph type="subTitle" idx="1" hasCustomPrompt="1"/>
          </p:nvPr>
        </p:nvSpPr>
        <p:spPr>
          <a:xfrm>
            <a:off x="313440" y="3200400"/>
            <a:ext cx="6720840" cy="457200"/>
          </a:xfrm>
          <a:prstGeom prst="rect">
            <a:avLst/>
          </a:prstGeom>
          <a:effectLst/>
        </p:spPr>
        <p:txBody>
          <a:bodyPr lIns="0" tIns="0" rIns="0" bIns="548640" anchor="t">
            <a:noAutofit/>
          </a:bodyPr>
          <a:lstStyle>
            <a:lvl1pPr marL="0" indent="0" algn="l">
              <a:buNone/>
              <a:defRPr sz="2000" i="1">
                <a:solidFill>
                  <a:schemeClr val="accent3">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deck subtitle style</a:t>
            </a:r>
            <a:endParaRPr lang="en-US" dirty="0"/>
          </a:p>
        </p:txBody>
      </p:sp>
      <p:sp>
        <p:nvSpPr>
          <p:cNvPr id="9" name="Title 8"/>
          <p:cNvSpPr>
            <a:spLocks noGrp="1"/>
          </p:cNvSpPr>
          <p:nvPr>
            <p:ph type="title" hasCustomPrompt="1"/>
          </p:nvPr>
        </p:nvSpPr>
        <p:spPr>
          <a:xfrm>
            <a:off x="313440" y="2209800"/>
            <a:ext cx="6720840" cy="975360"/>
          </a:xfrm>
          <a:effectLst/>
        </p:spPr>
        <p:txBody>
          <a:bodyPr wrap="square" lIns="0" tIns="0" rIns="0" bIns="0" anchor="b" anchorCtr="0">
            <a:noAutofit/>
          </a:bodyPr>
          <a:lstStyle>
            <a:lvl1pPr algn="l">
              <a:lnSpc>
                <a:spcPts val="3500"/>
              </a:lnSpc>
              <a:defRPr sz="4000" b="1" spc="-80" baseline="0">
                <a:solidFill>
                  <a:schemeClr val="bg1"/>
                </a:solidFill>
                <a:effectLst/>
                <a:latin typeface="+mj-lt"/>
                <a:cs typeface="Arial" pitchFamily="34" charset="0"/>
              </a:defRPr>
            </a:lvl1pPr>
          </a:lstStyle>
          <a:p>
            <a:r>
              <a:rPr lang="en-US" dirty="0" smtClean="0"/>
              <a:t>Click to edit deck title</a:t>
            </a:r>
            <a:endParaRPr lang="en-US" dirty="0"/>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3439" y="1831652"/>
            <a:ext cx="2281979" cy="370821"/>
          </a:xfrm>
          <a:prstGeom prst="rect">
            <a:avLst/>
          </a:prstGeom>
        </p:spPr>
      </p:pic>
      <p:sp>
        <p:nvSpPr>
          <p:cNvPr id="17" name="Rectangle 16"/>
          <p:cNvSpPr/>
          <p:nvPr userDrawn="1"/>
        </p:nvSpPr>
        <p:spPr>
          <a:xfrm>
            <a:off x="228600" y="228600"/>
            <a:ext cx="8686800" cy="6400800"/>
          </a:xfrm>
          <a:prstGeom prst="rect">
            <a:avLst/>
          </a:prstGeom>
          <a:noFill/>
          <a:ln w="63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graphicFrame>
        <p:nvGraphicFramePr>
          <p:cNvPr id="10" name="Table 9"/>
          <p:cNvGraphicFramePr>
            <a:graphicFrameLocks noGrp="1"/>
          </p:cNvGraphicFramePr>
          <p:nvPr userDrawn="1">
            <p:extLst>
              <p:ext uri="{D42A27DB-BD31-4B8C-83A1-F6EECF244321}">
                <p14:modId xmlns:p14="http://schemas.microsoft.com/office/powerpoint/2010/main" val="1731509345"/>
              </p:ext>
            </p:extLst>
          </p:nvPr>
        </p:nvGraphicFramePr>
        <p:xfrm>
          <a:off x="118872" y="6263640"/>
          <a:ext cx="5791200" cy="457200"/>
        </p:xfrm>
        <a:graphic>
          <a:graphicData uri="http://schemas.openxmlformats.org/drawingml/2006/table">
            <a:tbl>
              <a:tblPr/>
              <a:tblGrid>
                <a:gridCol w="457200"/>
                <a:gridCol w="762000"/>
                <a:gridCol w="609600"/>
                <a:gridCol w="1828800"/>
                <a:gridCol w="2133600"/>
              </a:tblGrid>
              <a:tr h="228600">
                <a:tc gridSpan="3">
                  <a:txBody>
                    <a:bodyPr/>
                    <a:lstStyle/>
                    <a:p>
                      <a:pPr marL="0" marR="0" algn="l">
                        <a:lnSpc>
                          <a:spcPts val="800"/>
                        </a:lnSpc>
                        <a:spcBef>
                          <a:spcPts val="0"/>
                        </a:spcBef>
                        <a:spcAft>
                          <a:spcPts val="0"/>
                        </a:spcAft>
                      </a:pPr>
                      <a:r>
                        <a:rPr lang="en-US" sz="750" dirty="0" smtClean="0">
                          <a:solidFill>
                            <a:schemeClr val="bg1">
                              <a:lumMod val="50000"/>
                            </a:schemeClr>
                          </a:solidFill>
                          <a:latin typeface="Calibri"/>
                          <a:ea typeface="Calibri"/>
                          <a:cs typeface="Times New Roman"/>
                        </a:rPr>
                        <a:t>Author:</a:t>
                      </a:r>
                    </a:p>
                  </a:txBody>
                  <a:tcPr marL="45720" marR="0" marT="9144"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algn="l">
                        <a:lnSpc>
                          <a:spcPts val="900"/>
                        </a:lnSpc>
                        <a:spcBef>
                          <a:spcPts val="0"/>
                        </a:spcBef>
                        <a:spcAft>
                          <a:spcPts val="0"/>
                        </a:spcAft>
                      </a:pPr>
                      <a:endParaRPr lang="en-US" sz="900" baseline="0" dirty="0">
                        <a:latin typeface="Calibri"/>
                        <a:ea typeface="Calibri"/>
                        <a:cs typeface="Times New Roman"/>
                      </a:endParaRPr>
                    </a:p>
                  </a:txBody>
                  <a:tcPr marL="45720" marR="0" marT="9144" marB="0">
                    <a:lnL w="12700" cap="flat" cmpd="sng" algn="ctr">
                      <a:solidFill>
                        <a:srgbClr val="A6A6A6"/>
                      </a:solidFill>
                      <a:prstDash val="solid"/>
                      <a:round/>
                      <a:headEnd type="none" w="med" len="med"/>
                      <a:tailEnd type="none" w="med" len="med"/>
                    </a:lnL>
                    <a:lnR w="12700" cap="flat" cmpd="sng" algn="ctr">
                      <a:solidFill>
                        <a:srgbClr val="A6A6A6"/>
                      </a:solidFill>
                      <a:prstDash val="solid"/>
                      <a:round/>
                      <a:headEnd type="none" w="med" len="med"/>
                      <a:tailEnd type="none" w="med" len="med"/>
                    </a:lnR>
                    <a:lnT w="12700" cap="flat" cmpd="sng" algn="ctr">
                      <a:solidFill>
                        <a:srgbClr val="A6A6A6"/>
                      </a:solidFill>
                      <a:prstDash val="solid"/>
                      <a:round/>
                      <a:headEnd type="none" w="med" len="med"/>
                      <a:tailEnd type="none" w="med" len="med"/>
                    </a:lnT>
                    <a:lnB w="12700" cap="flat" cmpd="sng" algn="ctr">
                      <a:solidFill>
                        <a:srgbClr val="A6A6A6"/>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a:txBody>
                    <a:bodyPr/>
                    <a:lstStyle/>
                    <a:p>
                      <a:pPr marL="0" marR="0" algn="l">
                        <a:lnSpc>
                          <a:spcPts val="800"/>
                        </a:lnSpc>
                        <a:spcBef>
                          <a:spcPts val="0"/>
                        </a:spcBef>
                        <a:spcAft>
                          <a:spcPts val="0"/>
                        </a:spcAft>
                      </a:pPr>
                      <a:r>
                        <a:rPr lang="en-US" sz="750" dirty="0" smtClean="0">
                          <a:solidFill>
                            <a:schemeClr val="bg1">
                              <a:lumMod val="50000"/>
                            </a:schemeClr>
                          </a:solidFill>
                          <a:latin typeface="Calibri"/>
                          <a:ea typeface="Calibri"/>
                          <a:cs typeface="Times New Roman"/>
                        </a:rPr>
                        <a:t>Title:</a:t>
                      </a:r>
                      <a:endParaRPr lang="en-US" sz="750" dirty="0">
                        <a:solidFill>
                          <a:schemeClr val="bg1">
                            <a:lumMod val="50000"/>
                          </a:schemeClr>
                        </a:solidFill>
                        <a:latin typeface="Calibri"/>
                        <a:ea typeface="Calibri"/>
                        <a:cs typeface="Times New Roman"/>
                      </a:endParaRPr>
                    </a:p>
                  </a:txBody>
                  <a:tcPr marL="45720" marR="0" marT="9144"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ts val="800"/>
                        </a:lnSpc>
                        <a:spcBef>
                          <a:spcPts val="0"/>
                        </a:spcBef>
                        <a:spcAft>
                          <a:spcPts val="0"/>
                        </a:spcAft>
                      </a:pPr>
                      <a:r>
                        <a:rPr lang="en-US" sz="750" dirty="0" smtClean="0">
                          <a:solidFill>
                            <a:schemeClr val="bg1">
                              <a:lumMod val="50000"/>
                            </a:schemeClr>
                          </a:solidFill>
                          <a:latin typeface="Calibri"/>
                          <a:ea typeface="Calibri"/>
                          <a:cs typeface="Times New Roman"/>
                        </a:rPr>
                        <a:t>E-mail:</a:t>
                      </a:r>
                    </a:p>
                  </a:txBody>
                  <a:tcPr marL="45720" marR="0" marT="9144"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r>
              <a:tr h="228600">
                <a:tc>
                  <a:txBody>
                    <a:bodyPr/>
                    <a:lstStyle/>
                    <a:p>
                      <a:pPr marL="0" marR="0" algn="l">
                        <a:lnSpc>
                          <a:spcPts val="800"/>
                        </a:lnSpc>
                        <a:spcBef>
                          <a:spcPts val="0"/>
                        </a:spcBef>
                        <a:spcAft>
                          <a:spcPts val="0"/>
                        </a:spcAft>
                      </a:pPr>
                      <a:r>
                        <a:rPr lang="en-US" sz="750" dirty="0" smtClean="0">
                          <a:solidFill>
                            <a:schemeClr val="bg1">
                              <a:lumMod val="50000"/>
                            </a:schemeClr>
                          </a:solidFill>
                          <a:latin typeface="Calibri"/>
                          <a:ea typeface="Calibri"/>
                          <a:cs typeface="Times New Roman"/>
                        </a:rPr>
                        <a:t>Version:</a:t>
                      </a:r>
                    </a:p>
                  </a:txBody>
                  <a:tcPr marL="45720" marR="0" marT="9144"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ts val="800"/>
                        </a:lnSpc>
                        <a:spcBef>
                          <a:spcPts val="0"/>
                        </a:spcBef>
                        <a:spcAft>
                          <a:spcPts val="0"/>
                        </a:spcAft>
                      </a:pPr>
                      <a:r>
                        <a:rPr lang="en-US" sz="750" dirty="0" smtClean="0">
                          <a:solidFill>
                            <a:schemeClr val="bg1">
                              <a:lumMod val="50000"/>
                            </a:schemeClr>
                          </a:solidFill>
                          <a:latin typeface="Calibri"/>
                          <a:ea typeface="Calibri"/>
                          <a:cs typeface="Times New Roman"/>
                        </a:rPr>
                        <a:t>Date</a:t>
                      </a:r>
                      <a:r>
                        <a:rPr lang="en-US" sz="750" baseline="0" dirty="0" smtClean="0">
                          <a:solidFill>
                            <a:schemeClr val="bg1">
                              <a:lumMod val="50000"/>
                            </a:schemeClr>
                          </a:solidFill>
                          <a:latin typeface="Calibri"/>
                          <a:ea typeface="Calibri"/>
                          <a:cs typeface="Times New Roman"/>
                        </a:rPr>
                        <a:t> Created</a:t>
                      </a:r>
                      <a:r>
                        <a:rPr lang="en-US" sz="750" dirty="0" smtClean="0">
                          <a:solidFill>
                            <a:schemeClr val="bg1">
                              <a:lumMod val="50000"/>
                            </a:schemeClr>
                          </a:solidFill>
                          <a:latin typeface="Calibri"/>
                          <a:ea typeface="Calibri"/>
                          <a:cs typeface="Times New Roman"/>
                        </a:rPr>
                        <a:t>:</a:t>
                      </a:r>
                      <a:endParaRPr lang="en-US" sz="750" dirty="0">
                        <a:solidFill>
                          <a:schemeClr val="bg1">
                            <a:lumMod val="50000"/>
                          </a:schemeClr>
                        </a:solidFill>
                        <a:latin typeface="Calibri"/>
                        <a:ea typeface="Calibri"/>
                        <a:cs typeface="Times New Roman"/>
                      </a:endParaRPr>
                    </a:p>
                  </a:txBody>
                  <a:tcPr marL="45720" marR="0" marT="9144"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marL="0" marR="0" algn="l">
                        <a:lnSpc>
                          <a:spcPts val="800"/>
                        </a:lnSpc>
                        <a:spcBef>
                          <a:spcPts val="0"/>
                        </a:spcBef>
                        <a:spcAft>
                          <a:spcPts val="0"/>
                        </a:spcAft>
                      </a:pPr>
                      <a:r>
                        <a:rPr lang="en-US" sz="750" dirty="0" smtClean="0">
                          <a:solidFill>
                            <a:schemeClr val="bg1">
                              <a:lumMod val="50000"/>
                            </a:schemeClr>
                          </a:solidFill>
                          <a:latin typeface="Calibri"/>
                          <a:ea typeface="Calibri"/>
                          <a:cs typeface="Times New Roman"/>
                        </a:rPr>
                        <a:t>URL:</a:t>
                      </a:r>
                      <a:endParaRPr lang="en-US" sz="750" dirty="0">
                        <a:solidFill>
                          <a:schemeClr val="bg1">
                            <a:lumMod val="50000"/>
                          </a:schemeClr>
                        </a:solidFill>
                        <a:latin typeface="Calibri"/>
                        <a:ea typeface="Calibri"/>
                        <a:cs typeface="Times New Roman"/>
                      </a:endParaRPr>
                    </a:p>
                  </a:txBody>
                  <a:tcPr marL="45720" marR="0" marT="9144" marB="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hMerge="1">
                  <a:txBody>
                    <a:bodyPr/>
                    <a:lstStyle/>
                    <a:p>
                      <a:endParaRPr lang="en-US"/>
                    </a:p>
                  </a:txBody>
                  <a:tcPr/>
                </a:tc>
              </a:tr>
            </a:tbl>
          </a:graphicData>
        </a:graphic>
      </p:graphicFrame>
      <p:sp>
        <p:nvSpPr>
          <p:cNvPr id="12" name="Text Placeholder 5"/>
          <p:cNvSpPr>
            <a:spLocks noGrp="1"/>
          </p:cNvSpPr>
          <p:nvPr>
            <p:ph type="body" sz="quarter" idx="10" hasCustomPrompt="1"/>
          </p:nvPr>
        </p:nvSpPr>
        <p:spPr>
          <a:xfrm>
            <a:off x="137160" y="6347460"/>
            <a:ext cx="1752600" cy="144780"/>
          </a:xfrm>
          <a:prstGeom prst="rect">
            <a:avLst/>
          </a:prstGeom>
          <a:effectLst/>
        </p:spPr>
        <p:txBody>
          <a:bodyPr lIns="18288" tIns="0" bIns="9144" anchor="b" anchorCtr="0"/>
          <a:lstStyle>
            <a:lvl1pPr marL="0" marR="0" algn="l" defTabSz="457200" rtl="0" eaLnBrk="1" latinLnBrk="0" hangingPunct="1">
              <a:lnSpc>
                <a:spcPts val="800"/>
              </a:lnSpc>
              <a:spcBef>
                <a:spcPts val="0"/>
              </a:spcBef>
              <a:spcAft>
                <a:spcPts val="0"/>
              </a:spcAft>
              <a:defRPr lang="en-US" sz="900" b="1" kern="1200" cap="all" baseline="0" dirty="0">
                <a:solidFill>
                  <a:schemeClr val="bg1">
                    <a:lumMod val="50000"/>
                  </a:schemeClr>
                </a:solidFill>
                <a:effectLst/>
                <a:latin typeface="Calibri"/>
                <a:ea typeface="Calibri"/>
                <a:cs typeface="Times New Roman"/>
              </a:defRPr>
            </a:lvl1pPr>
            <a:lvl2pPr>
              <a:defRPr>
                <a:effectLst/>
              </a:defRPr>
            </a:lvl2pPr>
            <a:lvl3pPr>
              <a:defRPr>
                <a:effectLst/>
              </a:defRPr>
            </a:lvl3pPr>
            <a:lvl4pPr>
              <a:defRPr>
                <a:effectLst/>
              </a:defRPr>
            </a:lvl4pPr>
            <a:lvl5pPr>
              <a:defRPr>
                <a:effectLst/>
              </a:defRPr>
            </a:lvl5pPr>
          </a:lstStyle>
          <a:p>
            <a:pPr lvl="0"/>
            <a:r>
              <a:rPr lang="en-US" dirty="0" smtClean="0"/>
              <a:t>enter Name</a:t>
            </a:r>
            <a:endParaRPr lang="en-US" dirty="0"/>
          </a:p>
        </p:txBody>
      </p:sp>
      <p:sp>
        <p:nvSpPr>
          <p:cNvPr id="15" name="Text Placeholder 5"/>
          <p:cNvSpPr>
            <a:spLocks noGrp="1"/>
          </p:cNvSpPr>
          <p:nvPr>
            <p:ph type="body" sz="quarter" idx="11" hasCustomPrompt="1"/>
          </p:nvPr>
        </p:nvSpPr>
        <p:spPr>
          <a:xfrm>
            <a:off x="1965960" y="6347460"/>
            <a:ext cx="1752600" cy="144780"/>
          </a:xfrm>
          <a:prstGeom prst="rect">
            <a:avLst/>
          </a:prstGeom>
          <a:effectLst/>
        </p:spPr>
        <p:txBody>
          <a:bodyPr lIns="18288" tIns="0" bIns="9144" anchor="b" anchorCtr="0"/>
          <a:lstStyle>
            <a:lvl1pPr marL="0" marR="0" algn="l" defTabSz="457200" rtl="0" eaLnBrk="1" latinLnBrk="0" hangingPunct="1">
              <a:lnSpc>
                <a:spcPts val="800"/>
              </a:lnSpc>
              <a:spcBef>
                <a:spcPts val="0"/>
              </a:spcBef>
              <a:spcAft>
                <a:spcPts val="0"/>
              </a:spcAft>
              <a:defRPr lang="en-US" sz="900" b="1" kern="1200" cap="all" baseline="0" dirty="0">
                <a:solidFill>
                  <a:schemeClr val="bg1">
                    <a:lumMod val="50000"/>
                  </a:schemeClr>
                </a:solidFill>
                <a:effectLst/>
                <a:latin typeface="Calibri"/>
                <a:ea typeface="Calibri"/>
                <a:cs typeface="Times New Roman"/>
              </a:defRPr>
            </a:lvl1pPr>
            <a:lvl2pPr>
              <a:defRPr>
                <a:effectLst/>
              </a:defRPr>
            </a:lvl2pPr>
            <a:lvl3pPr>
              <a:defRPr>
                <a:effectLst/>
              </a:defRPr>
            </a:lvl3pPr>
            <a:lvl4pPr>
              <a:defRPr>
                <a:effectLst/>
              </a:defRPr>
            </a:lvl4pPr>
            <a:lvl5pPr>
              <a:defRPr>
                <a:effectLst/>
              </a:defRPr>
            </a:lvl5pPr>
          </a:lstStyle>
          <a:p>
            <a:pPr lvl="0"/>
            <a:r>
              <a:rPr lang="en-US" dirty="0" smtClean="0"/>
              <a:t>enter job title</a:t>
            </a:r>
            <a:endParaRPr lang="en-US" dirty="0"/>
          </a:p>
        </p:txBody>
      </p:sp>
      <p:sp>
        <p:nvSpPr>
          <p:cNvPr id="16" name="Text Placeholder 5"/>
          <p:cNvSpPr>
            <a:spLocks noGrp="1"/>
          </p:cNvSpPr>
          <p:nvPr>
            <p:ph type="body" sz="quarter" idx="12" hasCustomPrompt="1"/>
          </p:nvPr>
        </p:nvSpPr>
        <p:spPr>
          <a:xfrm>
            <a:off x="3803904" y="6347460"/>
            <a:ext cx="2063496" cy="144780"/>
          </a:xfrm>
          <a:prstGeom prst="rect">
            <a:avLst/>
          </a:prstGeom>
          <a:effectLst/>
        </p:spPr>
        <p:txBody>
          <a:bodyPr lIns="18288" tIns="0" bIns="9144" anchor="b" anchorCtr="0"/>
          <a:lstStyle>
            <a:lvl1pPr marL="0" marR="0" algn="l" defTabSz="457200" rtl="0" eaLnBrk="1" latinLnBrk="0" hangingPunct="1">
              <a:lnSpc>
                <a:spcPts val="800"/>
              </a:lnSpc>
              <a:spcBef>
                <a:spcPts val="0"/>
              </a:spcBef>
              <a:spcAft>
                <a:spcPts val="0"/>
              </a:spcAft>
              <a:defRPr lang="en-US" sz="900" b="1" kern="1200" cap="all" baseline="0" dirty="0">
                <a:solidFill>
                  <a:schemeClr val="bg1">
                    <a:lumMod val="50000"/>
                  </a:schemeClr>
                </a:solidFill>
                <a:effectLst/>
                <a:latin typeface="Calibri"/>
                <a:ea typeface="Calibri"/>
                <a:cs typeface="Times New Roman"/>
              </a:defRPr>
            </a:lvl1pPr>
            <a:lvl2pPr>
              <a:defRPr>
                <a:effectLst/>
              </a:defRPr>
            </a:lvl2pPr>
            <a:lvl3pPr>
              <a:defRPr>
                <a:effectLst/>
              </a:defRPr>
            </a:lvl3pPr>
            <a:lvl4pPr>
              <a:defRPr>
                <a:effectLst/>
              </a:defRPr>
            </a:lvl4pPr>
            <a:lvl5pPr>
              <a:defRPr>
                <a:effectLst/>
              </a:defRPr>
            </a:lvl5pPr>
          </a:lstStyle>
          <a:p>
            <a:pPr lvl="0"/>
            <a:r>
              <a:rPr lang="en-US" dirty="0" smtClean="0"/>
              <a:t>Enter e-mail</a:t>
            </a:r>
            <a:endParaRPr lang="en-US" dirty="0"/>
          </a:p>
        </p:txBody>
      </p:sp>
      <p:sp>
        <p:nvSpPr>
          <p:cNvPr id="19" name="Text Placeholder 5"/>
          <p:cNvSpPr>
            <a:spLocks noGrp="1"/>
          </p:cNvSpPr>
          <p:nvPr>
            <p:ph type="body" sz="quarter" idx="13" hasCustomPrompt="1"/>
          </p:nvPr>
        </p:nvSpPr>
        <p:spPr>
          <a:xfrm>
            <a:off x="1362456" y="6574536"/>
            <a:ext cx="2063496" cy="144780"/>
          </a:xfrm>
          <a:prstGeom prst="rect">
            <a:avLst/>
          </a:prstGeom>
          <a:effectLst/>
        </p:spPr>
        <p:txBody>
          <a:bodyPr lIns="18288" tIns="0" bIns="9144" anchor="b" anchorCtr="0"/>
          <a:lstStyle>
            <a:lvl1pPr marL="0" marR="0" algn="l" defTabSz="457200" rtl="0" eaLnBrk="1" latinLnBrk="0" hangingPunct="1">
              <a:lnSpc>
                <a:spcPts val="800"/>
              </a:lnSpc>
              <a:spcBef>
                <a:spcPts val="0"/>
              </a:spcBef>
              <a:spcAft>
                <a:spcPts val="0"/>
              </a:spcAft>
              <a:defRPr lang="en-US" sz="900" b="1" kern="1200" cap="all" baseline="0" dirty="0">
                <a:solidFill>
                  <a:schemeClr val="bg1">
                    <a:lumMod val="50000"/>
                  </a:schemeClr>
                </a:solidFill>
                <a:effectLst/>
                <a:latin typeface="Calibri"/>
                <a:ea typeface="Calibri"/>
                <a:cs typeface="Times New Roman"/>
              </a:defRPr>
            </a:lvl1pPr>
            <a:lvl2pPr>
              <a:defRPr>
                <a:effectLst/>
              </a:defRPr>
            </a:lvl2pPr>
            <a:lvl3pPr>
              <a:defRPr>
                <a:effectLst/>
              </a:defRPr>
            </a:lvl3pPr>
            <a:lvl4pPr>
              <a:defRPr>
                <a:effectLst/>
              </a:defRPr>
            </a:lvl4pPr>
            <a:lvl5pPr>
              <a:defRPr>
                <a:effectLst/>
              </a:defRPr>
            </a:lvl5pPr>
          </a:lstStyle>
          <a:p>
            <a:pPr lvl="0"/>
            <a:r>
              <a:rPr lang="en-US" dirty="0" smtClean="0"/>
              <a:t>Enter group or document </a:t>
            </a:r>
            <a:r>
              <a:rPr lang="en-US" dirty="0" err="1" smtClean="0"/>
              <a:t>url</a:t>
            </a:r>
            <a:endParaRPr lang="en-US" dirty="0"/>
          </a:p>
        </p:txBody>
      </p:sp>
      <p:sp>
        <p:nvSpPr>
          <p:cNvPr id="20" name="Text Placeholder 5"/>
          <p:cNvSpPr>
            <a:spLocks noGrp="1"/>
          </p:cNvSpPr>
          <p:nvPr>
            <p:ph type="body" sz="quarter" idx="14" hasCustomPrompt="1"/>
          </p:nvPr>
        </p:nvSpPr>
        <p:spPr>
          <a:xfrm>
            <a:off x="603504" y="6574536"/>
            <a:ext cx="650748" cy="144780"/>
          </a:xfrm>
          <a:prstGeom prst="rect">
            <a:avLst/>
          </a:prstGeom>
          <a:effectLst/>
        </p:spPr>
        <p:txBody>
          <a:bodyPr lIns="18288" tIns="0" rIns="0" bIns="9144" anchor="b" anchorCtr="0"/>
          <a:lstStyle>
            <a:lvl1pPr marL="0" marR="0" algn="l" defTabSz="457200" rtl="0" eaLnBrk="1" latinLnBrk="0" hangingPunct="1">
              <a:lnSpc>
                <a:spcPts val="800"/>
              </a:lnSpc>
              <a:spcBef>
                <a:spcPts val="0"/>
              </a:spcBef>
              <a:spcAft>
                <a:spcPts val="0"/>
              </a:spcAft>
              <a:defRPr lang="en-US" sz="900" b="1" kern="1200" cap="all" baseline="0" dirty="0">
                <a:solidFill>
                  <a:schemeClr val="bg1">
                    <a:lumMod val="50000"/>
                  </a:schemeClr>
                </a:solidFill>
                <a:effectLst/>
                <a:latin typeface="Calibri"/>
                <a:ea typeface="Calibri"/>
                <a:cs typeface="Times New Roman"/>
              </a:defRPr>
            </a:lvl1pPr>
            <a:lvl2pPr>
              <a:defRPr>
                <a:effectLst/>
              </a:defRPr>
            </a:lvl2pPr>
            <a:lvl3pPr>
              <a:defRPr>
                <a:effectLst/>
              </a:defRPr>
            </a:lvl3pPr>
            <a:lvl4pPr>
              <a:defRPr>
                <a:effectLst/>
              </a:defRPr>
            </a:lvl4pPr>
            <a:lvl5pPr>
              <a:defRPr>
                <a:effectLst/>
              </a:defRPr>
            </a:lvl5pPr>
          </a:lstStyle>
          <a:p>
            <a:pPr lvl="0"/>
            <a:r>
              <a:rPr lang="en-US" dirty="0" smtClean="0"/>
              <a:t>00/00/0000</a:t>
            </a:r>
            <a:endParaRPr lang="en-US" dirty="0"/>
          </a:p>
        </p:txBody>
      </p:sp>
      <p:sp>
        <p:nvSpPr>
          <p:cNvPr id="21" name="Text Placeholder 5"/>
          <p:cNvSpPr>
            <a:spLocks noGrp="1"/>
          </p:cNvSpPr>
          <p:nvPr>
            <p:ph type="body" sz="quarter" idx="15" hasCustomPrompt="1"/>
          </p:nvPr>
        </p:nvSpPr>
        <p:spPr>
          <a:xfrm>
            <a:off x="146304" y="6574536"/>
            <a:ext cx="365760" cy="144780"/>
          </a:xfrm>
          <a:prstGeom prst="rect">
            <a:avLst/>
          </a:prstGeom>
          <a:effectLst/>
        </p:spPr>
        <p:txBody>
          <a:bodyPr lIns="18288" tIns="0" rIns="0" bIns="9144" anchor="b" anchorCtr="0"/>
          <a:lstStyle>
            <a:lvl1pPr marL="0" marR="0" algn="l" defTabSz="457200" rtl="0" eaLnBrk="1" latinLnBrk="0" hangingPunct="1">
              <a:lnSpc>
                <a:spcPts val="800"/>
              </a:lnSpc>
              <a:spcBef>
                <a:spcPts val="0"/>
              </a:spcBef>
              <a:spcAft>
                <a:spcPts val="0"/>
              </a:spcAft>
              <a:defRPr lang="en-US" sz="900" b="1" kern="1200" cap="all" baseline="0" dirty="0">
                <a:solidFill>
                  <a:schemeClr val="bg1">
                    <a:lumMod val="50000"/>
                  </a:schemeClr>
                </a:solidFill>
                <a:effectLst/>
                <a:latin typeface="Calibri"/>
                <a:ea typeface="Calibri"/>
                <a:cs typeface="Times New Roman"/>
              </a:defRPr>
            </a:lvl1pPr>
            <a:lvl2pPr>
              <a:defRPr>
                <a:effectLst/>
              </a:defRPr>
            </a:lvl2pPr>
            <a:lvl3pPr>
              <a:defRPr>
                <a:effectLst/>
              </a:defRPr>
            </a:lvl3pPr>
            <a:lvl4pPr>
              <a:defRPr>
                <a:effectLst/>
              </a:defRPr>
            </a:lvl4pPr>
            <a:lvl5pPr>
              <a:defRPr>
                <a:effectLst/>
              </a:defRPr>
            </a:lvl5pPr>
          </a:lstStyle>
          <a:p>
            <a:pPr lvl="0"/>
            <a:r>
              <a:rPr lang="en-US" dirty="0" smtClean="0"/>
              <a:t>0.0</a:t>
            </a:r>
            <a:endParaRPr lang="en-US" dirty="0"/>
          </a:p>
        </p:txBody>
      </p:sp>
    </p:spTree>
    <p:extLst>
      <p:ext uri="{BB962C8B-B14F-4D97-AF65-F5344CB8AC3E}">
        <p14:creationId xmlns:p14="http://schemas.microsoft.com/office/powerpoint/2010/main" val="687908067"/>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64E1046F-EA70-4B42-8C4B-0948B0F9237A}" type="slidenum">
              <a:rPr lang="en-US" smtClean="0">
                <a:solidFill>
                  <a:prstClr val="white"/>
                </a:solidFill>
              </a:rPr>
              <a:pPr/>
              <a:t>‹#›</a:t>
            </a:fld>
            <a:r>
              <a:rPr lang="en-US" dirty="0" smtClean="0">
                <a:solidFill>
                  <a:prstClr val="white"/>
                </a:solidFill>
              </a:rPr>
              <a:t> </a:t>
            </a:r>
            <a:endParaRPr lang="en-US" dirty="0">
              <a:solidFill>
                <a:prstClr val="white"/>
              </a:solidFill>
            </a:endParaRPr>
          </a:p>
        </p:txBody>
      </p:sp>
      <p:sp>
        <p:nvSpPr>
          <p:cNvPr id="6" name="Title 5"/>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3693481217"/>
      </p:ext>
    </p:extLst>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Rectangle 3"/>
          <p:cNvSpPr/>
          <p:nvPr userDrawn="1"/>
        </p:nvSpPr>
        <p:spPr>
          <a:xfrm>
            <a:off x="0" y="0"/>
            <a:ext cx="9144000" cy="914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sp>
        <p:nvSpPr>
          <p:cNvPr id="3" name="Slide Number Placeholder 2"/>
          <p:cNvSpPr>
            <a:spLocks noGrp="1"/>
          </p:cNvSpPr>
          <p:nvPr>
            <p:ph type="sldNum" sz="quarter" idx="11"/>
          </p:nvPr>
        </p:nvSpPr>
        <p:spPr/>
        <p:txBody>
          <a:bodyPr/>
          <a:lstStyle/>
          <a:p>
            <a:fld id="{64E1046F-EA70-4B42-8C4B-0948B0F9237A}"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586360421"/>
      </p:ext>
    </p:extLst>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3"/>
          </p:nvPr>
        </p:nvSpPr>
        <p:spPr>
          <a:xfrm>
            <a:off x="228600" y="1295400"/>
            <a:ext cx="8686800" cy="4876801"/>
          </a:xfrm>
          <a:prstGeom prst="rect">
            <a:avLst/>
          </a:prstGeom>
        </p:spPr>
        <p:txBody>
          <a:bodyPr lIns="0" tIns="0" rIns="0" bIns="0"/>
          <a:lstStyle>
            <a:lvl1pPr marL="233363" indent="-233363">
              <a:spcAft>
                <a:spcPts val="0"/>
              </a:spcAft>
              <a:buSzPct val="100000"/>
              <a:buFontTx/>
              <a:buBlip>
                <a:blip r:embed="rId2"/>
              </a:buBlip>
              <a:defRPr sz="1800">
                <a:solidFill>
                  <a:schemeClr val="bg1">
                    <a:lumMod val="50000"/>
                  </a:schemeClr>
                </a:solidFill>
                <a:effectLst/>
              </a:defRPr>
            </a:lvl1pPr>
            <a:lvl2pPr marL="517525" indent="-119063">
              <a:spcBef>
                <a:spcPts val="0"/>
              </a:spcBef>
              <a:buFont typeface="Lucida Grande"/>
              <a:buChar char="-"/>
              <a:defRPr sz="1400">
                <a:solidFill>
                  <a:schemeClr val="bg1">
                    <a:lumMod val="50000"/>
                  </a:schemeClr>
                </a:solidFill>
              </a:defRPr>
            </a:lvl2pPr>
            <a:lvl3pPr marL="798513" indent="-119063">
              <a:spcBef>
                <a:spcPts val="0"/>
              </a:spcBef>
              <a:spcAft>
                <a:spcPts val="200"/>
              </a:spcAft>
              <a:defRPr sz="1400" i="0">
                <a:solidFill>
                  <a:schemeClr val="bg1">
                    <a:lumMod val="50000"/>
                  </a:schemeClr>
                </a:solidFill>
              </a:defRPr>
            </a:lvl3pPr>
            <a:lvl4pPr marL="1084263" indent="-168275">
              <a:spcBef>
                <a:spcPts val="0"/>
              </a:spcBef>
              <a:buFont typeface="Wingdings" pitchFamily="2" charset="2"/>
              <a:buChar char="§"/>
              <a:defRPr sz="1400">
                <a:solidFill>
                  <a:schemeClr val="bg1">
                    <a:lumMod val="50000"/>
                  </a:schemeClr>
                </a:solidFill>
              </a:defRPr>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14" name="Slide Number Placeholder 13"/>
          <p:cNvSpPr>
            <a:spLocks noGrp="1"/>
          </p:cNvSpPr>
          <p:nvPr>
            <p:ph type="sldNum" sz="quarter" idx="15"/>
          </p:nvPr>
        </p:nvSpPr>
        <p:spPr/>
        <p:txBody>
          <a:bodyPr/>
          <a:lstStyle/>
          <a:p>
            <a:fld id="{64E1046F-EA70-4B42-8C4B-0948B0F9237A}" type="slidenum">
              <a:rPr lang="en-US" smtClean="0">
                <a:solidFill>
                  <a:prstClr val="white"/>
                </a:solidFill>
              </a:rPr>
              <a:pPr/>
              <a:t>‹#›</a:t>
            </a:fld>
            <a:endParaRPr lang="en-US" dirty="0">
              <a:solidFill>
                <a:prstClr val="white"/>
              </a:solidFill>
            </a:endParaRPr>
          </a:p>
        </p:txBody>
      </p:sp>
      <p:sp>
        <p:nvSpPr>
          <p:cNvPr id="16" name="Title 15"/>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84112524"/>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grpSp>
        <p:nvGrpSpPr>
          <p:cNvPr id="4" name="Group 6"/>
          <p:cNvGrpSpPr/>
          <p:nvPr userDrawn="1"/>
        </p:nvGrpSpPr>
        <p:grpSpPr>
          <a:xfrm>
            <a:off x="0" y="0"/>
            <a:ext cx="9144000" cy="6858000"/>
            <a:chOff x="0" y="0"/>
            <a:chExt cx="9144000" cy="6858000"/>
          </a:xfrm>
        </p:grpSpPr>
        <p:sp>
          <p:nvSpPr>
            <p:cNvPr id="8" name="Rectangle 7"/>
            <p:cNvSpPr/>
            <p:nvPr userDrawn="1"/>
          </p:nvSpPr>
          <p:spPr>
            <a:xfrm>
              <a:off x="0" y="0"/>
              <a:ext cx="9144000" cy="685800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prstClr val="white"/>
                </a:solidFill>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 y="3657600"/>
              <a:ext cx="9143996" cy="3200398"/>
            </a:xfrm>
            <a:prstGeom prst="rect">
              <a:avLst/>
            </a:prstGeom>
          </p:spPr>
        </p:pic>
      </p:grpSp>
      <p:sp>
        <p:nvSpPr>
          <p:cNvPr id="2" name="Title 1"/>
          <p:cNvSpPr>
            <a:spLocks noGrp="1"/>
          </p:cNvSpPr>
          <p:nvPr>
            <p:ph type="title" hasCustomPrompt="1"/>
          </p:nvPr>
        </p:nvSpPr>
        <p:spPr>
          <a:xfrm>
            <a:off x="304800" y="1981200"/>
            <a:ext cx="7772400" cy="1133475"/>
          </a:xfrm>
        </p:spPr>
        <p:txBody>
          <a:bodyPr wrap="square" anchor="b" anchorCtr="0"/>
          <a:lstStyle>
            <a:lvl1pPr algn="l">
              <a:defRPr sz="4000" b="1" cap="none" spc="-80" baseline="0">
                <a:solidFill>
                  <a:srgbClr val="666666"/>
                </a:solidFill>
              </a:defRPr>
            </a:lvl1pPr>
          </a:lstStyle>
          <a:p>
            <a:r>
              <a:rPr lang="en-US" dirty="0" smtClean="0"/>
              <a:t>Click to edit Section Title slide</a:t>
            </a:r>
            <a:endParaRPr lang="en-US" dirty="0"/>
          </a:p>
        </p:txBody>
      </p:sp>
      <p:sp>
        <p:nvSpPr>
          <p:cNvPr id="3" name="Text Placeholder 2"/>
          <p:cNvSpPr>
            <a:spLocks noGrp="1"/>
          </p:cNvSpPr>
          <p:nvPr>
            <p:ph type="body" idx="1" hasCustomPrompt="1"/>
          </p:nvPr>
        </p:nvSpPr>
        <p:spPr>
          <a:xfrm>
            <a:off x="304800" y="3114675"/>
            <a:ext cx="7772400" cy="457200"/>
          </a:xfrm>
          <a:prstGeom prst="rect">
            <a:avLst/>
          </a:prstGeom>
        </p:spPr>
        <p:txBody>
          <a:bodyPr lIns="0" tIns="0" rIns="0" bIns="548640" anchor="t" anchorCtr="0"/>
          <a:lstStyle>
            <a:lvl1pPr marL="0" indent="0">
              <a:spcBef>
                <a:spcPts val="0"/>
              </a:spcBef>
              <a:spcAft>
                <a:spcPts val="0"/>
              </a:spcAft>
              <a:buNone/>
              <a:defRPr sz="2000" i="1" baseline="0">
                <a:solidFill>
                  <a:schemeClr val="accent3">
                    <a:lumMod val="50000"/>
                  </a:schemeClr>
                </a:solidFill>
                <a:effectLs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Section Subtitle</a:t>
            </a:r>
          </a:p>
        </p:txBody>
      </p:sp>
      <p:sp>
        <p:nvSpPr>
          <p:cNvPr id="10" name="TextBox 9"/>
          <p:cNvSpPr txBox="1"/>
          <p:nvPr userDrawn="1"/>
        </p:nvSpPr>
        <p:spPr>
          <a:xfrm>
            <a:off x="7543800" y="6500346"/>
            <a:ext cx="1109278" cy="138499"/>
          </a:xfrm>
          <a:prstGeom prst="rect">
            <a:avLst/>
          </a:prstGeom>
          <a:noFill/>
        </p:spPr>
        <p:txBody>
          <a:bodyPr wrap="none" lIns="0" tIns="0" rIns="0" bIns="0" rtlCol="0">
            <a:spAutoFit/>
          </a:bodyPr>
          <a:lstStyle/>
          <a:p>
            <a:r>
              <a:rPr lang="en-US" sz="900" dirty="0" smtClean="0">
                <a:solidFill>
                  <a:prstClr val="white"/>
                </a:solidFill>
              </a:rPr>
              <a:t>Microsoft Confidential</a:t>
            </a:r>
            <a:endParaRPr lang="en-US" sz="900" dirty="0">
              <a:solidFill>
                <a:prstClr val="white"/>
              </a:solidFill>
            </a:endParaRPr>
          </a:p>
        </p:txBody>
      </p:sp>
      <p:pic>
        <p:nvPicPr>
          <p:cNvPr id="11" name="Picture 10" descr="Microsoft_Services_logo_(white).png"/>
          <p:cNvPicPr>
            <a:picLocks noChangeAspect="1"/>
          </p:cNvPicPr>
          <p:nvPr userDrawn="1"/>
        </p:nvPicPr>
        <p:blipFill>
          <a:blip r:embed="rId3" cstate="print"/>
          <a:stretch>
            <a:fillRect/>
          </a:stretch>
        </p:blipFill>
        <p:spPr>
          <a:xfrm>
            <a:off x="457200" y="6455664"/>
            <a:ext cx="1385454" cy="228600"/>
          </a:xfrm>
          <a:prstGeom prst="rect">
            <a:avLst/>
          </a:prstGeom>
        </p:spPr>
      </p:pic>
    </p:spTree>
    <p:extLst>
      <p:ext uri="{BB962C8B-B14F-4D97-AF65-F5344CB8AC3E}">
        <p14:creationId xmlns:p14="http://schemas.microsoft.com/office/powerpoint/2010/main" val="168781995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age (Consulting A)">
    <p:spTree>
      <p:nvGrpSpPr>
        <p:cNvPr id="1" name=""/>
        <p:cNvGrpSpPr/>
        <p:nvPr/>
      </p:nvGrpSpPr>
      <p:grpSpPr>
        <a:xfrm>
          <a:off x="0" y="0"/>
          <a:ext cx="0" cy="0"/>
          <a:chOff x="0" y="0"/>
          <a:chExt cx="0" cy="0"/>
        </a:xfrm>
      </p:grpSpPr>
      <p:pic>
        <p:nvPicPr>
          <p:cNvPr id="4" name="Picture 3"/>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3109" y="2173444"/>
            <a:ext cx="9144095" cy="2404872"/>
          </a:xfrm>
          <a:prstGeom prst="rect">
            <a:avLst/>
          </a:prstGeom>
        </p:spPr>
      </p:pic>
      <p:pic>
        <p:nvPicPr>
          <p:cNvPr id="5" name="Picture 4"/>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109" y="2173444"/>
            <a:ext cx="9144000" cy="2404872"/>
          </a:xfrm>
          <a:prstGeom prst="rect">
            <a:avLst/>
          </a:prstGeom>
        </p:spPr>
      </p:pic>
      <p:sp>
        <p:nvSpPr>
          <p:cNvPr id="10" name="Title 1"/>
          <p:cNvSpPr>
            <a:spLocks noGrp="1"/>
          </p:cNvSpPr>
          <p:nvPr>
            <p:ph type="ctrTitle" hasCustomPrompt="1"/>
          </p:nvPr>
        </p:nvSpPr>
        <p:spPr>
          <a:xfrm>
            <a:off x="513293" y="2854838"/>
            <a:ext cx="4250435"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425043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5"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4" name="Picture 23"/>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213021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cxnSp>
        <p:nvCxnSpPr>
          <p:cNvPr id="9" name="Straight Connector 8"/>
          <p:cNvCxnSpPr/>
          <p:nvPr userDrawn="1"/>
        </p:nvCxnSpPr>
        <p:spPr>
          <a:xfrm rot="5400000">
            <a:off x="2057400" y="3581400"/>
            <a:ext cx="5029200" cy="0"/>
          </a:xfrm>
          <a:prstGeom prst="line">
            <a:avLst/>
          </a:prstGeom>
          <a:ln>
            <a:solidFill>
              <a:schemeClr val="accent3"/>
            </a:solidFill>
          </a:ln>
        </p:spPr>
        <p:style>
          <a:lnRef idx="2">
            <a:schemeClr val="accent1"/>
          </a:lnRef>
          <a:fillRef idx="0">
            <a:schemeClr val="accent1"/>
          </a:fillRef>
          <a:effectRef idx="1">
            <a:schemeClr val="accent1"/>
          </a:effectRef>
          <a:fontRef idx="minor">
            <a:schemeClr val="tx1"/>
          </a:fontRef>
        </p:style>
      </p:cxnSp>
      <p:sp>
        <p:nvSpPr>
          <p:cNvPr id="7" name="Slide Number Placeholder 6"/>
          <p:cNvSpPr>
            <a:spLocks noGrp="1"/>
          </p:cNvSpPr>
          <p:nvPr>
            <p:ph type="sldNum" sz="quarter" idx="11"/>
          </p:nvPr>
        </p:nvSpPr>
        <p:spPr/>
        <p:txBody>
          <a:bodyPr/>
          <a:lstStyle/>
          <a:p>
            <a:fld id="{64E1046F-EA70-4B42-8C4B-0948B0F9237A}" type="slidenum">
              <a:rPr lang="en-US" smtClean="0">
                <a:solidFill>
                  <a:prstClr val="white"/>
                </a:solidFill>
              </a:rPr>
              <a:pPr/>
              <a:t>‹#›</a:t>
            </a:fld>
            <a:endParaRPr lang="en-US" dirty="0">
              <a:solidFill>
                <a:prstClr val="white"/>
              </a:solidFill>
            </a:endParaRPr>
          </a:p>
        </p:txBody>
      </p:sp>
      <p:sp>
        <p:nvSpPr>
          <p:cNvPr id="10" name="Title 9"/>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24447231"/>
      </p:ext>
    </p:extLst>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Legal Statem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3999" cy="6857999"/>
          </a:xfrm>
          <a:prstGeom prst="rect">
            <a:avLst/>
          </a:prstGeom>
        </p:spPr>
      </p:pic>
      <p:pic>
        <p:nvPicPr>
          <p:cNvPr id="8" name="Picture 7" descr="Microsoft_tagline_(gray).png"/>
          <p:cNvPicPr>
            <a:picLocks noChangeAspect="1"/>
          </p:cNvPicPr>
          <p:nvPr userDrawn="1"/>
        </p:nvPicPr>
        <p:blipFill>
          <a:blip r:embed="rId3" cstate="print">
            <a:lum bright="40000"/>
          </a:blip>
          <a:stretch>
            <a:fillRect/>
          </a:stretch>
        </p:blipFill>
        <p:spPr>
          <a:xfrm>
            <a:off x="1752600" y="2029968"/>
            <a:ext cx="5852160" cy="1170432"/>
          </a:xfrm>
          <a:prstGeom prst="rect">
            <a:avLst/>
          </a:prstGeom>
        </p:spPr>
      </p:pic>
      <p:sp>
        <p:nvSpPr>
          <p:cNvPr id="9" name="TextBox 8"/>
          <p:cNvSpPr txBox="1"/>
          <p:nvPr userDrawn="1"/>
        </p:nvSpPr>
        <p:spPr>
          <a:xfrm>
            <a:off x="1371600" y="4724400"/>
            <a:ext cx="6400800" cy="1295400"/>
          </a:xfrm>
          <a:prstGeom prst="rect">
            <a:avLst/>
          </a:prstGeom>
          <a:noFill/>
        </p:spPr>
        <p:txBody>
          <a:bodyPr wrap="square" lIns="0" tIns="0" rIns="0" bIns="0" rtlCol="0">
            <a:noAutofit/>
          </a:bodyPr>
          <a:lstStyle/>
          <a:p>
            <a:pPr algn="just"/>
            <a:r>
              <a:rPr lang="en-US" sz="800" dirty="0" smtClean="0">
                <a:solidFill>
                  <a:prstClr val="white"/>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p>
          <a:p>
            <a:endParaRPr lang="en-US" sz="1000" dirty="0" smtClean="0">
              <a:solidFill>
                <a:prstClr val="white"/>
              </a:solidFill>
            </a:endParaRPr>
          </a:p>
          <a:p>
            <a:pPr algn="ctr"/>
            <a:r>
              <a:rPr lang="en-US" sz="1000" b="1" dirty="0" smtClean="0">
                <a:solidFill>
                  <a:prstClr val="white"/>
                </a:solidFill>
              </a:rPr>
              <a:t>MICROSOFT MAKES NO WARRANTIES, EXPRESS, IMPLIED OR STATUTORY, AS TO THE </a:t>
            </a:r>
          </a:p>
          <a:p>
            <a:pPr algn="ctr"/>
            <a:r>
              <a:rPr lang="en-US" sz="1000" b="1" dirty="0" smtClean="0">
                <a:solidFill>
                  <a:prstClr val="white"/>
                </a:solidFill>
              </a:rPr>
              <a:t>INFORMATION IN THIS PRESENTATION.</a:t>
            </a:r>
          </a:p>
          <a:p>
            <a:pPr algn="ctr"/>
            <a:endParaRPr lang="en-US" sz="800" dirty="0" smtClean="0">
              <a:solidFill>
                <a:prstClr val="white"/>
              </a:solidFill>
            </a:endParaRPr>
          </a:p>
          <a:p>
            <a:pPr algn="ctr"/>
            <a:r>
              <a:rPr lang="en-US" sz="800" dirty="0" smtClean="0">
                <a:solidFill>
                  <a:prstClr val="white"/>
                </a:solidFill>
              </a:rPr>
              <a:t>© 2009 Microsoft Corporation. All rights reserved. Microsoft, Windows, Windows Vista and other product names are or may be registered trademarks and/or trademarks in the U.S. and/or other countries.</a:t>
            </a:r>
          </a:p>
          <a:p>
            <a:endParaRPr lang="en-US" dirty="0">
              <a:solidFill>
                <a:prstClr val="white"/>
              </a:solidFill>
            </a:endParaRPr>
          </a:p>
        </p:txBody>
      </p:sp>
      <p:sp>
        <p:nvSpPr>
          <p:cNvPr id="7" name="TextBox 6"/>
          <p:cNvSpPr txBox="1"/>
          <p:nvPr userDrawn="1"/>
        </p:nvSpPr>
        <p:spPr>
          <a:xfrm>
            <a:off x="6663122" y="6293082"/>
            <a:ext cx="1109278" cy="138499"/>
          </a:xfrm>
          <a:prstGeom prst="rect">
            <a:avLst/>
          </a:prstGeom>
          <a:noFill/>
        </p:spPr>
        <p:txBody>
          <a:bodyPr wrap="none" lIns="0" tIns="0" rIns="0" bIns="0" rtlCol="0">
            <a:spAutoFit/>
          </a:bodyPr>
          <a:lstStyle/>
          <a:p>
            <a:r>
              <a:rPr lang="en-US" sz="900" dirty="0" smtClean="0">
                <a:solidFill>
                  <a:prstClr val="white"/>
                </a:solidFill>
              </a:rPr>
              <a:t>Microsoft Confidential</a:t>
            </a:r>
            <a:endParaRPr lang="en-US" sz="900" dirty="0">
              <a:solidFill>
                <a:prstClr val="white"/>
              </a:solidFill>
            </a:endParaRPr>
          </a:p>
        </p:txBody>
      </p:sp>
      <p:pic>
        <p:nvPicPr>
          <p:cNvPr id="10" name="Picture 9" descr="Microsoft_Services_logo_(white).png"/>
          <p:cNvPicPr>
            <a:picLocks noChangeAspect="1"/>
          </p:cNvPicPr>
          <p:nvPr userDrawn="1"/>
        </p:nvPicPr>
        <p:blipFill>
          <a:blip r:embed="rId4" cstate="print"/>
          <a:stretch>
            <a:fillRect/>
          </a:stretch>
        </p:blipFill>
        <p:spPr>
          <a:xfrm>
            <a:off x="1371600" y="6248400"/>
            <a:ext cx="1385454" cy="228600"/>
          </a:xfrm>
          <a:prstGeom prst="rect">
            <a:avLst/>
          </a:prstGeom>
        </p:spPr>
      </p:pic>
      <p:grpSp>
        <p:nvGrpSpPr>
          <p:cNvPr id="2" name="Group 13"/>
          <p:cNvGrpSpPr/>
          <p:nvPr userDrawn="1"/>
        </p:nvGrpSpPr>
        <p:grpSpPr>
          <a:xfrm>
            <a:off x="1371600" y="4495800"/>
            <a:ext cx="6400800" cy="1600200"/>
            <a:chOff x="1371600" y="4495800"/>
            <a:chExt cx="6400800" cy="1600200"/>
          </a:xfrm>
        </p:grpSpPr>
        <p:cxnSp>
          <p:nvCxnSpPr>
            <p:cNvPr id="12" name="Straight Connector 11"/>
            <p:cNvCxnSpPr/>
            <p:nvPr userDrawn="1"/>
          </p:nvCxnSpPr>
          <p:spPr>
            <a:xfrm>
              <a:off x="1371600" y="4495800"/>
              <a:ext cx="6400800" cy="0"/>
            </a:xfrm>
            <a:prstGeom prst="line">
              <a:avLst/>
            </a:prstGeom>
            <a:ln>
              <a:solidFill>
                <a:schemeClr val="bg1"/>
              </a:solidFill>
            </a:ln>
          </p:spPr>
          <p:style>
            <a:lnRef idx="1">
              <a:schemeClr val="accent6"/>
            </a:lnRef>
            <a:fillRef idx="0">
              <a:schemeClr val="accent6"/>
            </a:fillRef>
            <a:effectRef idx="0">
              <a:schemeClr val="accent6"/>
            </a:effectRef>
            <a:fontRef idx="minor">
              <a:schemeClr val="tx1"/>
            </a:fontRef>
          </p:style>
        </p:cxnSp>
        <p:cxnSp>
          <p:nvCxnSpPr>
            <p:cNvPr id="13" name="Straight Connector 12"/>
            <p:cNvCxnSpPr/>
            <p:nvPr userDrawn="1"/>
          </p:nvCxnSpPr>
          <p:spPr>
            <a:xfrm>
              <a:off x="1371600" y="6096000"/>
              <a:ext cx="6400800" cy="0"/>
            </a:xfrm>
            <a:prstGeom prst="line">
              <a:avLst/>
            </a:prstGeom>
            <a:ln>
              <a:solidFill>
                <a:schemeClr val="bg1"/>
              </a:solidFill>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2778194822"/>
      </p:ext>
    </p:extLst>
  </p:cSld>
  <p:clrMapOvr>
    <a:masterClrMapping/>
  </p:clrMapOvr>
  <p:timing>
    <p:tnLst>
      <p:par>
        <p:cTn id="1" dur="indefinite" restart="never" nodeType="tmRoot"/>
      </p:par>
    </p:tnLst>
  </p:timing>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Page">
    <p:spTree>
      <p:nvGrpSpPr>
        <p:cNvPr id="1" name=""/>
        <p:cNvGrpSpPr/>
        <p:nvPr/>
      </p:nvGrpSpPr>
      <p:grpSpPr>
        <a:xfrm>
          <a:off x="0" y="0"/>
          <a:ext cx="0" cy="0"/>
          <a:chOff x="0" y="0"/>
          <a:chExt cx="0" cy="0"/>
        </a:xfrm>
      </p:grpSpPr>
      <p:pic>
        <p:nvPicPr>
          <p:cNvPr id="16" name="Picture 15"/>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0" y="2173444"/>
            <a:ext cx="9144089" cy="2404872"/>
          </a:xfrm>
          <a:prstGeom prst="rect">
            <a:avLst/>
          </a:prstGeom>
        </p:spPr>
      </p:pic>
      <p:pic>
        <p:nvPicPr>
          <p:cNvPr id="13" name="Picture 12"/>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011" y="2173444"/>
            <a:ext cx="9144095" cy="2404872"/>
          </a:xfrm>
          <a:prstGeom prst="rect">
            <a:avLst/>
          </a:prstGeom>
        </p:spPr>
      </p:pic>
      <p:sp>
        <p:nvSpPr>
          <p:cNvPr id="10" name="Title 1"/>
          <p:cNvSpPr>
            <a:spLocks noGrp="1"/>
          </p:cNvSpPr>
          <p:nvPr>
            <p:ph type="ctrTitle" hasCustomPrompt="1"/>
          </p:nvPr>
        </p:nvSpPr>
        <p:spPr>
          <a:xfrm>
            <a:off x="513293" y="2854838"/>
            <a:ext cx="4250435"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425043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17" name="Picture 16"/>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4073155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Page (All Up)">
    <p:spTree>
      <p:nvGrpSpPr>
        <p:cNvPr id="1" name=""/>
        <p:cNvGrpSpPr/>
        <p:nvPr/>
      </p:nvGrpSpPr>
      <p:grpSpPr>
        <a:xfrm>
          <a:off x="0" y="0"/>
          <a:ext cx="0" cy="0"/>
          <a:chOff x="0" y="0"/>
          <a:chExt cx="0" cy="0"/>
        </a:xfrm>
      </p:grpSpPr>
      <p:pic>
        <p:nvPicPr>
          <p:cNvPr id="12" name="Picture 11"/>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3011" y="2173444"/>
            <a:ext cx="9144095" cy="2404872"/>
          </a:xfrm>
          <a:prstGeom prst="rect">
            <a:avLst/>
          </a:prstGeom>
        </p:spPr>
      </p:pic>
      <p:pic>
        <p:nvPicPr>
          <p:cNvPr id="13" name="Picture 12"/>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011" y="2173444"/>
            <a:ext cx="9144095" cy="2404872"/>
          </a:xfrm>
          <a:prstGeom prst="rect">
            <a:avLst/>
          </a:prstGeom>
        </p:spPr>
      </p:pic>
      <p:sp>
        <p:nvSpPr>
          <p:cNvPr id="10" name="Title 1"/>
          <p:cNvSpPr>
            <a:spLocks noGrp="1"/>
          </p:cNvSpPr>
          <p:nvPr>
            <p:ph type="ctrTitle" hasCustomPrompt="1"/>
          </p:nvPr>
        </p:nvSpPr>
        <p:spPr>
          <a:xfrm>
            <a:off x="513293" y="2854838"/>
            <a:ext cx="7996526"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799652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5"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7"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1" name="Picture 20"/>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2466229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Page (Strategy A)">
    <p:spTree>
      <p:nvGrpSpPr>
        <p:cNvPr id="1" name=""/>
        <p:cNvGrpSpPr/>
        <p:nvPr/>
      </p:nvGrpSpPr>
      <p:grpSpPr>
        <a:xfrm>
          <a:off x="0" y="0"/>
          <a:ext cx="0" cy="0"/>
          <a:chOff x="0" y="0"/>
          <a:chExt cx="0" cy="0"/>
        </a:xfrm>
      </p:grpSpPr>
      <p:pic>
        <p:nvPicPr>
          <p:cNvPr id="15" name="Picture 14"/>
          <p:cNvPicPr preferRelativeResize="0">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0" y="2173444"/>
            <a:ext cx="9144000" cy="2404872"/>
          </a:xfrm>
          <a:prstGeom prst="rect">
            <a:avLst/>
          </a:prstGeom>
        </p:spPr>
      </p:pic>
      <p:pic>
        <p:nvPicPr>
          <p:cNvPr id="16" name="Picture 15"/>
          <p:cNvPicPr preferRelativeResize="0">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1" y="2173444"/>
            <a:ext cx="9144000" cy="2404872"/>
          </a:xfrm>
          <a:prstGeom prst="rect">
            <a:avLst/>
          </a:prstGeom>
        </p:spPr>
      </p:pic>
      <p:sp>
        <p:nvSpPr>
          <p:cNvPr id="10" name="Title 1"/>
          <p:cNvSpPr>
            <a:spLocks noGrp="1"/>
          </p:cNvSpPr>
          <p:nvPr>
            <p:ph type="ctrTitle" hasCustomPrompt="1"/>
          </p:nvPr>
        </p:nvSpPr>
        <p:spPr>
          <a:xfrm>
            <a:off x="513293" y="2854838"/>
            <a:ext cx="7996526"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799652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7"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20"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4" name="Picture 23"/>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4022143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Page (Strategy B)">
    <p:spTree>
      <p:nvGrpSpPr>
        <p:cNvPr id="1" name=""/>
        <p:cNvGrpSpPr/>
        <p:nvPr/>
      </p:nvGrpSpPr>
      <p:grpSpPr>
        <a:xfrm>
          <a:off x="0" y="0"/>
          <a:ext cx="0" cy="0"/>
          <a:chOff x="0" y="0"/>
          <a:chExt cx="0" cy="0"/>
        </a:xfrm>
      </p:grpSpPr>
      <p:pic>
        <p:nvPicPr>
          <p:cNvPr id="12" name="Picture 11"/>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0" y="2173444"/>
            <a:ext cx="9144000" cy="2404872"/>
          </a:xfrm>
          <a:prstGeom prst="rect">
            <a:avLst/>
          </a:prstGeom>
        </p:spPr>
      </p:pic>
      <p:pic>
        <p:nvPicPr>
          <p:cNvPr id="16" name="Picture 15"/>
          <p:cNvPicPr preferRelativeResize="0">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1" y="2173444"/>
            <a:ext cx="9144000" cy="2404872"/>
          </a:xfrm>
          <a:prstGeom prst="rect">
            <a:avLst/>
          </a:prstGeom>
        </p:spPr>
      </p:pic>
      <p:sp>
        <p:nvSpPr>
          <p:cNvPr id="10" name="Title 1"/>
          <p:cNvSpPr>
            <a:spLocks noGrp="1"/>
          </p:cNvSpPr>
          <p:nvPr>
            <p:ph type="ctrTitle" hasCustomPrompt="1"/>
          </p:nvPr>
        </p:nvSpPr>
        <p:spPr>
          <a:xfrm>
            <a:off x="513293" y="2854838"/>
            <a:ext cx="7996526" cy="555626"/>
          </a:xfrm>
        </p:spPr>
        <p:txBody>
          <a:bodyPr anchor="b" anchorCtr="0">
            <a:noAutofit/>
          </a:bodyPr>
          <a:lstStyle>
            <a:lvl1pPr algn="l">
              <a:lnSpc>
                <a:spcPts val="3800"/>
              </a:lnSpc>
              <a:defRPr sz="3600" spc="0" baseline="0">
                <a:solidFill>
                  <a:srgbClr val="000000"/>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7996524" cy="655320"/>
          </a:xfrm>
        </p:spPr>
        <p:txBody>
          <a:bodyPr>
            <a:normAutofit/>
          </a:bodyPr>
          <a:lstStyle>
            <a:lvl1pPr marL="27432" indent="0" algn="l">
              <a:buNone/>
              <a:defRPr sz="1600">
                <a:solidFill>
                  <a:srgbClr val="000000"/>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7"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20"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1" name="Picture 20"/>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4042973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Page (Consulting A)">
    <p:spTree>
      <p:nvGrpSpPr>
        <p:cNvPr id="1" name=""/>
        <p:cNvGrpSpPr/>
        <p:nvPr/>
      </p:nvGrpSpPr>
      <p:grpSpPr>
        <a:xfrm>
          <a:off x="0" y="0"/>
          <a:ext cx="0" cy="0"/>
          <a:chOff x="0" y="0"/>
          <a:chExt cx="0" cy="0"/>
        </a:xfrm>
      </p:grpSpPr>
      <p:pic>
        <p:nvPicPr>
          <p:cNvPr id="4" name="Picture 3"/>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3109" y="2173444"/>
            <a:ext cx="9144095" cy="2404872"/>
          </a:xfrm>
          <a:prstGeom prst="rect">
            <a:avLst/>
          </a:prstGeom>
        </p:spPr>
      </p:pic>
      <p:pic>
        <p:nvPicPr>
          <p:cNvPr id="5" name="Picture 4"/>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109" y="2173444"/>
            <a:ext cx="9144000" cy="2404872"/>
          </a:xfrm>
          <a:prstGeom prst="rect">
            <a:avLst/>
          </a:prstGeom>
        </p:spPr>
      </p:pic>
      <p:sp>
        <p:nvSpPr>
          <p:cNvPr id="10" name="Title 1"/>
          <p:cNvSpPr>
            <a:spLocks noGrp="1"/>
          </p:cNvSpPr>
          <p:nvPr>
            <p:ph type="ctrTitle" hasCustomPrompt="1"/>
          </p:nvPr>
        </p:nvSpPr>
        <p:spPr>
          <a:xfrm>
            <a:off x="513293" y="2854838"/>
            <a:ext cx="4250435"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425043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5"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4" name="Picture 23"/>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213021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Page (Consulting B)">
    <p:spTree>
      <p:nvGrpSpPr>
        <p:cNvPr id="1" name=""/>
        <p:cNvGrpSpPr/>
        <p:nvPr/>
      </p:nvGrpSpPr>
      <p:grpSpPr>
        <a:xfrm>
          <a:off x="0" y="0"/>
          <a:ext cx="0" cy="0"/>
          <a:chOff x="0" y="0"/>
          <a:chExt cx="0" cy="0"/>
        </a:xfrm>
      </p:grpSpPr>
      <p:pic>
        <p:nvPicPr>
          <p:cNvPr id="12" name="Picture 11"/>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3109" y="2173444"/>
            <a:ext cx="9144095" cy="2404872"/>
          </a:xfrm>
          <a:prstGeom prst="rect">
            <a:avLst/>
          </a:prstGeom>
        </p:spPr>
      </p:pic>
      <p:pic>
        <p:nvPicPr>
          <p:cNvPr id="5" name="Picture 4"/>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109" y="2173444"/>
            <a:ext cx="9144000" cy="2404872"/>
          </a:xfrm>
          <a:prstGeom prst="rect">
            <a:avLst/>
          </a:prstGeom>
        </p:spPr>
      </p:pic>
      <p:sp>
        <p:nvSpPr>
          <p:cNvPr id="10" name="Title 1"/>
          <p:cNvSpPr>
            <a:spLocks noGrp="1"/>
          </p:cNvSpPr>
          <p:nvPr>
            <p:ph type="ctrTitle" hasCustomPrompt="1"/>
          </p:nvPr>
        </p:nvSpPr>
        <p:spPr>
          <a:xfrm>
            <a:off x="513293" y="2854838"/>
            <a:ext cx="4250435"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425043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5"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13" name="Picture 12"/>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76434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le Page (Support A)">
    <p:spTree>
      <p:nvGrpSpPr>
        <p:cNvPr id="1" name=""/>
        <p:cNvGrpSpPr/>
        <p:nvPr/>
      </p:nvGrpSpPr>
      <p:grpSpPr>
        <a:xfrm>
          <a:off x="0" y="0"/>
          <a:ext cx="0" cy="0"/>
          <a:chOff x="0" y="0"/>
          <a:chExt cx="0" cy="0"/>
        </a:xfrm>
      </p:grpSpPr>
      <p:pic>
        <p:nvPicPr>
          <p:cNvPr id="13" name="Picture 12"/>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3109" y="2173444"/>
            <a:ext cx="9144000" cy="2404872"/>
          </a:xfrm>
          <a:prstGeom prst="rect">
            <a:avLst/>
          </a:prstGeom>
        </p:spPr>
      </p:pic>
      <p:pic>
        <p:nvPicPr>
          <p:cNvPr id="16" name="Picture 15"/>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109" y="2173444"/>
            <a:ext cx="9144000" cy="2404872"/>
          </a:xfrm>
          <a:prstGeom prst="rect">
            <a:avLst/>
          </a:prstGeom>
        </p:spPr>
      </p:pic>
      <p:sp>
        <p:nvSpPr>
          <p:cNvPr id="10" name="Title 1"/>
          <p:cNvSpPr>
            <a:spLocks noGrp="1"/>
          </p:cNvSpPr>
          <p:nvPr>
            <p:ph type="ctrTitle" hasCustomPrompt="1"/>
          </p:nvPr>
        </p:nvSpPr>
        <p:spPr>
          <a:xfrm>
            <a:off x="513293" y="2854838"/>
            <a:ext cx="8085017"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3" y="3546203"/>
            <a:ext cx="8085015"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5"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2" name="Picture 21"/>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20590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Page (Support B)">
    <p:spTree>
      <p:nvGrpSpPr>
        <p:cNvPr id="1" name=""/>
        <p:cNvGrpSpPr/>
        <p:nvPr/>
      </p:nvGrpSpPr>
      <p:grpSpPr>
        <a:xfrm>
          <a:off x="0" y="0"/>
          <a:ext cx="0" cy="0"/>
          <a:chOff x="0" y="0"/>
          <a:chExt cx="0" cy="0"/>
        </a:xfrm>
      </p:grpSpPr>
      <p:pic>
        <p:nvPicPr>
          <p:cNvPr id="13" name="Picture 12"/>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3109" y="2173444"/>
            <a:ext cx="9144000" cy="2404872"/>
          </a:xfrm>
          <a:prstGeom prst="rect">
            <a:avLst/>
          </a:prstGeom>
        </p:spPr>
      </p:pic>
      <p:pic>
        <p:nvPicPr>
          <p:cNvPr id="16" name="Picture 15"/>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109" y="2173444"/>
            <a:ext cx="9144000" cy="2404872"/>
          </a:xfrm>
          <a:prstGeom prst="rect">
            <a:avLst/>
          </a:prstGeom>
        </p:spPr>
      </p:pic>
      <p:sp>
        <p:nvSpPr>
          <p:cNvPr id="10" name="Title 1"/>
          <p:cNvSpPr>
            <a:spLocks noGrp="1"/>
          </p:cNvSpPr>
          <p:nvPr>
            <p:ph type="ctrTitle" hasCustomPrompt="1"/>
          </p:nvPr>
        </p:nvSpPr>
        <p:spPr>
          <a:xfrm>
            <a:off x="513293" y="2854838"/>
            <a:ext cx="4250435"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425043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5"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0" name="Picture 19"/>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365229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age (Consulting B)">
    <p:spTree>
      <p:nvGrpSpPr>
        <p:cNvPr id="1" name=""/>
        <p:cNvGrpSpPr/>
        <p:nvPr/>
      </p:nvGrpSpPr>
      <p:grpSpPr>
        <a:xfrm>
          <a:off x="0" y="0"/>
          <a:ext cx="0" cy="0"/>
          <a:chOff x="0" y="0"/>
          <a:chExt cx="0" cy="0"/>
        </a:xfrm>
      </p:grpSpPr>
      <p:pic>
        <p:nvPicPr>
          <p:cNvPr id="12" name="Picture 11"/>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3109" y="2173444"/>
            <a:ext cx="9144095" cy="2404872"/>
          </a:xfrm>
          <a:prstGeom prst="rect">
            <a:avLst/>
          </a:prstGeom>
        </p:spPr>
      </p:pic>
      <p:pic>
        <p:nvPicPr>
          <p:cNvPr id="5" name="Picture 4"/>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109" y="2173444"/>
            <a:ext cx="9144000" cy="2404872"/>
          </a:xfrm>
          <a:prstGeom prst="rect">
            <a:avLst/>
          </a:prstGeom>
        </p:spPr>
      </p:pic>
      <p:sp>
        <p:nvSpPr>
          <p:cNvPr id="10" name="Title 1"/>
          <p:cNvSpPr>
            <a:spLocks noGrp="1"/>
          </p:cNvSpPr>
          <p:nvPr>
            <p:ph type="ctrTitle" hasCustomPrompt="1"/>
          </p:nvPr>
        </p:nvSpPr>
        <p:spPr>
          <a:xfrm>
            <a:off x="513293" y="2854838"/>
            <a:ext cx="4250435"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425043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5"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13" name="Picture 12"/>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764348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Agenda (Architecture)">
    <p:spTree>
      <p:nvGrpSpPr>
        <p:cNvPr id="1" name=""/>
        <p:cNvGrpSpPr/>
        <p:nvPr/>
      </p:nvGrpSpPr>
      <p:grpSpPr>
        <a:xfrm>
          <a:off x="0" y="0"/>
          <a:ext cx="0" cy="0"/>
          <a:chOff x="0" y="0"/>
          <a:chExt cx="0" cy="0"/>
        </a:xfrm>
      </p:grpSpPr>
      <p:pic>
        <p:nvPicPr>
          <p:cNvPr id="16" name="Picture 6" descr="C:\Users\victor.melniciuc\Desktop\==Work\MCS BOM\ppt\JPEGs (ready)\MYM.png"/>
          <p:cNvPicPr>
            <a:picLocks noChangeAspect="1" noChangeArrowheads="1"/>
          </p:cNvPicPr>
          <p:nvPr userDrawn="1"/>
        </p:nvPicPr>
        <p:blipFill>
          <a:blip r:embed="rId2" cstate="email"/>
          <a:srcRect/>
          <a:stretch>
            <a:fillRect/>
          </a:stretch>
        </p:blipFill>
        <p:spPr bwMode="auto">
          <a:xfrm>
            <a:off x="6915761" y="6344457"/>
            <a:ext cx="1886441" cy="176104"/>
          </a:xfrm>
          <a:prstGeom prst="rect">
            <a:avLst/>
          </a:prstGeom>
          <a:noFill/>
        </p:spPr>
      </p:pic>
      <p:pic>
        <p:nvPicPr>
          <p:cNvPr id="9" name="Picture 3" descr="C:\Users\victor.melniciuc\Desktop\==Work\MCS BOM\assets\FAN2008058.JPG"/>
          <p:cNvPicPr>
            <a:picLocks noChangeAspect="1" noChangeArrowheads="1"/>
          </p:cNvPicPr>
          <p:nvPr userDrawn="1"/>
        </p:nvPicPr>
        <p:blipFill>
          <a:blip r:embed="rId3" cstate="email"/>
          <a:srcRect l="21453" t="16710" r="29526"/>
          <a:stretch>
            <a:fillRect/>
          </a:stretch>
        </p:blipFill>
        <p:spPr bwMode="auto">
          <a:xfrm>
            <a:off x="4743494" y="1005278"/>
            <a:ext cx="4398919" cy="5852722"/>
          </a:xfrm>
          <a:prstGeom prst="rect">
            <a:avLst/>
          </a:prstGeom>
          <a:noFill/>
          <a:ln>
            <a:noFill/>
          </a:ln>
        </p:spPr>
      </p:pic>
      <p:sp>
        <p:nvSpPr>
          <p:cNvPr id="10" name="Rectangle 9"/>
          <p:cNvSpPr/>
          <p:nvPr userDrawn="1"/>
        </p:nvSpPr>
        <p:spPr bwMode="auto">
          <a:xfrm>
            <a:off x="4743494" y="0"/>
            <a:ext cx="2858244" cy="3733800"/>
          </a:xfrm>
          <a:prstGeom prst="rect">
            <a:avLst/>
          </a:prstGeom>
          <a:solidFill>
            <a:schemeClr val="tx1">
              <a:lumMod val="95000"/>
              <a:lumOff val="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Rectangle 2"/>
          <p:cNvSpPr/>
          <p:nvPr userDrawn="1"/>
        </p:nvSpPr>
        <p:spPr bwMode="auto">
          <a:xfrm>
            <a:off x="0" y="1005278"/>
            <a:ext cx="9144000" cy="914400"/>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513292" y="1184665"/>
            <a:ext cx="7088446"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Agenda</a:t>
            </a:r>
            <a:endParaRPr lang="en-US" dirty="0"/>
          </a:p>
        </p:txBody>
      </p:sp>
      <p:sp>
        <p:nvSpPr>
          <p:cNvPr id="11" name="Content Placeholder 2"/>
          <p:cNvSpPr>
            <a:spLocks noGrp="1"/>
          </p:cNvSpPr>
          <p:nvPr>
            <p:ph idx="1" hasCustomPrompt="1"/>
          </p:nvPr>
        </p:nvSpPr>
        <p:spPr>
          <a:xfrm>
            <a:off x="513293" y="2130628"/>
            <a:ext cx="3887212"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sz="1800">
                <a:solidFill>
                  <a:srgbClr val="595959"/>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4"/>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a:pPr>
            <a:r>
              <a:rPr lang="en-US" dirty="0" smtClean="0"/>
              <a:t>Click to insert text</a:t>
            </a:r>
          </a:p>
        </p:txBody>
      </p:sp>
      <p:pic>
        <p:nvPicPr>
          <p:cNvPr id="12" name="Picture 11"/>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289897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Agenda (Architecture 2)">
    <p:spTree>
      <p:nvGrpSpPr>
        <p:cNvPr id="1" name=""/>
        <p:cNvGrpSpPr/>
        <p:nvPr/>
      </p:nvGrpSpPr>
      <p:grpSpPr>
        <a:xfrm>
          <a:off x="0" y="0"/>
          <a:ext cx="0" cy="0"/>
          <a:chOff x="0" y="0"/>
          <a:chExt cx="0" cy="0"/>
        </a:xfrm>
      </p:grpSpPr>
      <p:pic>
        <p:nvPicPr>
          <p:cNvPr id="16" name="Picture 6" descr="C:\Users\victor.melniciuc\Desktop\==Work\MCS BOM\ppt\JPEGs (ready)\MYM.png"/>
          <p:cNvPicPr>
            <a:picLocks noChangeAspect="1" noChangeArrowheads="1"/>
          </p:cNvPicPr>
          <p:nvPr userDrawn="1"/>
        </p:nvPicPr>
        <p:blipFill>
          <a:blip r:embed="rId2" cstate="email"/>
          <a:srcRect/>
          <a:stretch>
            <a:fillRect/>
          </a:stretch>
        </p:blipFill>
        <p:spPr bwMode="auto">
          <a:xfrm>
            <a:off x="6915761" y="6344457"/>
            <a:ext cx="1886441" cy="176104"/>
          </a:xfrm>
          <a:prstGeom prst="rect">
            <a:avLst/>
          </a:prstGeom>
          <a:noFill/>
        </p:spPr>
      </p:pic>
      <p:pic>
        <p:nvPicPr>
          <p:cNvPr id="9"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743494" y="1005278"/>
            <a:ext cx="4400506" cy="5852722"/>
          </a:xfrm>
          <a:prstGeom prst="rect">
            <a:avLst/>
          </a:prstGeom>
          <a:noFill/>
          <a:ln>
            <a:noFill/>
          </a:ln>
        </p:spPr>
      </p:pic>
      <p:sp>
        <p:nvSpPr>
          <p:cNvPr id="10" name="Rectangle 9"/>
          <p:cNvSpPr/>
          <p:nvPr userDrawn="1"/>
        </p:nvSpPr>
        <p:spPr bwMode="auto">
          <a:xfrm>
            <a:off x="4743494" y="0"/>
            <a:ext cx="2858244" cy="3733800"/>
          </a:xfrm>
          <a:prstGeom prst="rect">
            <a:avLst/>
          </a:prstGeom>
          <a:solidFill>
            <a:schemeClr val="tx1">
              <a:lumMod val="95000"/>
              <a:lumOff val="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Rectangle 2"/>
          <p:cNvSpPr/>
          <p:nvPr userDrawn="1"/>
        </p:nvSpPr>
        <p:spPr bwMode="auto">
          <a:xfrm>
            <a:off x="0" y="1005278"/>
            <a:ext cx="9144000" cy="914400"/>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513292" y="1184665"/>
            <a:ext cx="7088445"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Agenda</a:t>
            </a:r>
            <a:endParaRPr lang="en-US" dirty="0"/>
          </a:p>
        </p:txBody>
      </p:sp>
      <p:sp>
        <p:nvSpPr>
          <p:cNvPr id="11" name="Content Placeholder 2"/>
          <p:cNvSpPr>
            <a:spLocks noGrp="1"/>
          </p:cNvSpPr>
          <p:nvPr>
            <p:ph idx="1" hasCustomPrompt="1"/>
          </p:nvPr>
        </p:nvSpPr>
        <p:spPr>
          <a:xfrm>
            <a:off x="513293" y="2130628"/>
            <a:ext cx="3887212"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sz="1800">
                <a:solidFill>
                  <a:srgbClr val="595959"/>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4"/>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a:pPr>
            <a:r>
              <a:rPr lang="en-US" dirty="0" smtClean="0"/>
              <a:t>Click to insert text</a:t>
            </a:r>
          </a:p>
        </p:txBody>
      </p:sp>
      <p:pic>
        <p:nvPicPr>
          <p:cNvPr id="13" name="Picture 1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36715899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Agenda (People)">
    <p:spTree>
      <p:nvGrpSpPr>
        <p:cNvPr id="1" name=""/>
        <p:cNvGrpSpPr/>
        <p:nvPr/>
      </p:nvGrpSpPr>
      <p:grpSpPr>
        <a:xfrm>
          <a:off x="0" y="0"/>
          <a:ext cx="0" cy="0"/>
          <a:chOff x="0" y="0"/>
          <a:chExt cx="0" cy="0"/>
        </a:xfrm>
      </p:grpSpPr>
      <p:pic>
        <p:nvPicPr>
          <p:cNvPr id="16" name="Picture 6" descr="C:\Users\victor.melniciuc\Desktop\==Work\MCS BOM\ppt\JPEGs (ready)\MYM.png"/>
          <p:cNvPicPr>
            <a:picLocks noChangeAspect="1" noChangeArrowheads="1"/>
          </p:cNvPicPr>
          <p:nvPr userDrawn="1"/>
        </p:nvPicPr>
        <p:blipFill>
          <a:blip r:embed="rId2" cstate="email"/>
          <a:srcRect/>
          <a:stretch>
            <a:fillRect/>
          </a:stretch>
        </p:blipFill>
        <p:spPr bwMode="auto">
          <a:xfrm>
            <a:off x="6915761" y="6344457"/>
            <a:ext cx="1886441" cy="176104"/>
          </a:xfrm>
          <a:prstGeom prst="rect">
            <a:avLst/>
          </a:prstGeom>
          <a:noFill/>
        </p:spPr>
      </p:pic>
      <p:pic>
        <p:nvPicPr>
          <p:cNvPr id="9" name="Picture 3"/>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748405" y="1003300"/>
            <a:ext cx="4395595" cy="5854700"/>
          </a:xfrm>
          <a:prstGeom prst="rect">
            <a:avLst/>
          </a:prstGeom>
          <a:noFill/>
          <a:ln>
            <a:noFill/>
          </a:ln>
        </p:spPr>
      </p:pic>
      <p:sp>
        <p:nvSpPr>
          <p:cNvPr id="10" name="Rectangle 9"/>
          <p:cNvSpPr/>
          <p:nvPr userDrawn="1"/>
        </p:nvSpPr>
        <p:spPr bwMode="auto">
          <a:xfrm>
            <a:off x="4743494" y="0"/>
            <a:ext cx="2858244" cy="3733800"/>
          </a:xfrm>
          <a:prstGeom prst="rect">
            <a:avLst/>
          </a:prstGeom>
          <a:solidFill>
            <a:schemeClr val="tx1">
              <a:lumMod val="95000"/>
              <a:lumOff val="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Rectangle 2"/>
          <p:cNvSpPr/>
          <p:nvPr userDrawn="1"/>
        </p:nvSpPr>
        <p:spPr bwMode="auto">
          <a:xfrm>
            <a:off x="0" y="1005278"/>
            <a:ext cx="9144000" cy="914400"/>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513292" y="1184665"/>
            <a:ext cx="7088445"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Agenda</a:t>
            </a:r>
            <a:endParaRPr lang="en-US" dirty="0"/>
          </a:p>
        </p:txBody>
      </p:sp>
      <p:sp>
        <p:nvSpPr>
          <p:cNvPr id="12" name="Content Placeholder 2"/>
          <p:cNvSpPr>
            <a:spLocks noGrp="1"/>
          </p:cNvSpPr>
          <p:nvPr>
            <p:ph idx="1" hasCustomPrompt="1"/>
          </p:nvPr>
        </p:nvSpPr>
        <p:spPr>
          <a:xfrm>
            <a:off x="513293" y="2130628"/>
            <a:ext cx="3887212"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sz="1800">
                <a:solidFill>
                  <a:srgbClr val="595959"/>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4"/>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a:pPr>
            <a:r>
              <a:rPr lang="en-US" dirty="0" smtClean="0"/>
              <a:t>Click to insert text</a:t>
            </a:r>
          </a:p>
        </p:txBody>
      </p:sp>
      <p:pic>
        <p:nvPicPr>
          <p:cNvPr id="13" name="Picture 1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2774826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Content Page (White)">
    <p:spTree>
      <p:nvGrpSpPr>
        <p:cNvPr id="1" name=""/>
        <p:cNvGrpSpPr/>
        <p:nvPr/>
      </p:nvGrpSpPr>
      <p:grpSpPr>
        <a:xfrm>
          <a:off x="0" y="0"/>
          <a:ext cx="0" cy="0"/>
          <a:chOff x="0" y="0"/>
          <a:chExt cx="0" cy="0"/>
        </a:xfrm>
      </p:grpSpPr>
      <p:sp>
        <p:nvSpPr>
          <p:cNvPr id="19" name="Content Placeholder 2"/>
          <p:cNvSpPr>
            <a:spLocks noGrp="1"/>
          </p:cNvSpPr>
          <p:nvPr>
            <p:ph idx="15"/>
          </p:nvPr>
        </p:nvSpPr>
        <p:spPr>
          <a:xfrm>
            <a:off x="648742" y="1463040"/>
            <a:ext cx="7924800" cy="1384995"/>
          </a:xfrm>
        </p:spPr>
        <p:txBody>
          <a:bodyPr/>
          <a:lstStyle>
            <a:lvl1pPr marL="274320" indent="-274320">
              <a:buClr>
                <a:srgbClr val="5191CD"/>
              </a:buClr>
              <a:buFontTx/>
              <a:buBlip>
                <a:blip r:embed="rId2"/>
              </a:buBlip>
              <a:defRPr sz="1400">
                <a:solidFill>
                  <a:schemeClr val="tx1"/>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2"/>
              </a:buBlip>
              <a:defRPr sz="1400">
                <a:solidFill>
                  <a:schemeClr val="tx1"/>
                </a:solidFill>
                <a:latin typeface="Segoe UI" pitchFamily="34" charset="0"/>
                <a:ea typeface="Segoe UI" pitchFamily="34" charset="0"/>
                <a:cs typeface="Segoe UI" pitchFamily="34" charset="0"/>
              </a:defRPr>
            </a:lvl2pPr>
            <a:lvl3pPr marL="82296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3pPr>
            <a:lvl4pPr marL="109728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4pPr>
            <a:lvl5pPr marL="137160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pic>
        <p:nvPicPr>
          <p:cNvPr id="5" name="Picture 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737394" y="3390900"/>
            <a:ext cx="1669215" cy="76200"/>
          </a:xfrm>
          <a:prstGeom prst="rect">
            <a:avLst/>
          </a:prstGeom>
        </p:spPr>
      </p:pic>
      <p:sp>
        <p:nvSpPr>
          <p:cNvPr id="17" name="TextBox 16"/>
          <p:cNvSpPr txBox="1"/>
          <p:nvPr userDrawn="1"/>
        </p:nvSpPr>
        <p:spPr>
          <a:xfrm>
            <a:off x="4340744" y="6518080"/>
            <a:ext cx="462609" cy="246221"/>
          </a:xfrm>
          <a:prstGeom prst="rect">
            <a:avLst/>
          </a:prstGeom>
          <a:noFill/>
        </p:spPr>
        <p:txBody>
          <a:bodyPr wrap="square" rtlCol="0">
            <a:spAutoFit/>
          </a:bodyPr>
          <a:lstStyle/>
          <a:p>
            <a:pPr algn="ctr" defTabSz="914363"/>
            <a:fld id="{0462CC3E-48DD-4274-8616-D549FD7B2C15}" type="slidenum">
              <a:rPr lang="en-US" sz="1000">
                <a:solidFill>
                  <a:srgbClr val="000000"/>
                </a:solidFill>
                <a:latin typeface="Segoe UI" pitchFamily="34" charset="0"/>
                <a:ea typeface="Segoe UI" pitchFamily="34" charset="0"/>
                <a:cs typeface="Segoe UI" pitchFamily="34" charset="0"/>
              </a:rPr>
              <a:pPr algn="ctr" defTabSz="914363"/>
              <a:t>‹#›</a:t>
            </a:fld>
            <a:endParaRPr lang="en-US" sz="1000" dirty="0">
              <a:solidFill>
                <a:srgbClr val="000000"/>
              </a:solidFill>
              <a:latin typeface="Segoe UI" pitchFamily="34" charset="0"/>
              <a:ea typeface="Segoe UI" pitchFamily="34" charset="0"/>
              <a:cs typeface="Segoe UI" pitchFamily="34" charset="0"/>
            </a:endParaRPr>
          </a:p>
        </p:txBody>
      </p:sp>
      <p:pic>
        <p:nvPicPr>
          <p:cNvPr id="23" name="Picture 2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25" name="TextBox 24"/>
          <p:cNvSpPr txBox="1"/>
          <p:nvPr userDrawn="1"/>
        </p:nvSpPr>
        <p:spPr>
          <a:xfrm>
            <a:off x="7336427" y="133321"/>
            <a:ext cx="1502362" cy="230832"/>
          </a:xfrm>
          <a:prstGeom prst="rect">
            <a:avLst/>
          </a:prstGeom>
          <a:noFill/>
        </p:spPr>
        <p:txBody>
          <a:bodyPr wrap="square" rtlCol="0">
            <a:spAutoFit/>
          </a:bodyPr>
          <a:lstStyle/>
          <a:p>
            <a:pPr algn="r" defTabSz="914363"/>
            <a:r>
              <a:rPr lang="en-US" sz="900" dirty="0">
                <a:solidFill>
                  <a:srgbClr val="595959"/>
                </a:solidFill>
                <a:latin typeface="Segoe UI" pitchFamily="34" charset="0"/>
                <a:ea typeface="Segoe UI" pitchFamily="34" charset="0"/>
                <a:cs typeface="Segoe UI" pitchFamily="34" charset="0"/>
              </a:rPr>
              <a:t>Microsoft Confidential</a:t>
            </a:r>
          </a:p>
        </p:txBody>
      </p:sp>
      <p:pic>
        <p:nvPicPr>
          <p:cNvPr id="27" name="Picture 26"/>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30" name="Title 1"/>
          <p:cNvSpPr>
            <a:spLocks noGrp="1"/>
          </p:cNvSpPr>
          <p:nvPr>
            <p:ph type="title" hasCustomPrompt="1"/>
          </p:nvPr>
        </p:nvSpPr>
        <p:spPr>
          <a:xfrm>
            <a:off x="389436" y="360402"/>
            <a:ext cx="8363938" cy="509171"/>
          </a:xfrm>
        </p:spPr>
        <p:txBody>
          <a:bodyPr anchor="t"/>
          <a:lstStyle>
            <a:lvl1pPr>
              <a:defRPr sz="3200" b="0">
                <a:solidFill>
                  <a:schemeClr val="tx1"/>
                </a:solidFill>
                <a:latin typeface="Segoe UI Light" pitchFamily="34" charset="0"/>
              </a:defRPr>
            </a:lvl1pPr>
          </a:lstStyle>
          <a:p>
            <a:r>
              <a:rPr lang="en-US" dirty="0" smtClean="0"/>
              <a:t>Click to edit Master title style </a:t>
            </a:r>
            <a:endParaRPr lang="en-US" dirty="0"/>
          </a:p>
        </p:txBody>
      </p:sp>
      <p:sp>
        <p:nvSpPr>
          <p:cNvPr id="31"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a:solidFill>
                  <a:srgbClr val="949699"/>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ntent Page (White)_Empty">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pic>
        <p:nvPicPr>
          <p:cNvPr id="5" name="Picture 4"/>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737394" y="3390900"/>
            <a:ext cx="1669215" cy="76200"/>
          </a:xfrm>
          <a:prstGeom prst="rect">
            <a:avLst/>
          </a:prstGeom>
        </p:spPr>
      </p:pic>
      <p:sp>
        <p:nvSpPr>
          <p:cNvPr id="16" name="TextBox 15"/>
          <p:cNvSpPr txBox="1"/>
          <p:nvPr userDrawn="1"/>
        </p:nvSpPr>
        <p:spPr>
          <a:xfrm>
            <a:off x="4340744" y="6518080"/>
            <a:ext cx="462609" cy="246221"/>
          </a:xfrm>
          <a:prstGeom prst="rect">
            <a:avLst/>
          </a:prstGeom>
          <a:noFill/>
        </p:spPr>
        <p:txBody>
          <a:bodyPr wrap="square" rtlCol="0">
            <a:spAutoFit/>
          </a:bodyPr>
          <a:lstStyle/>
          <a:p>
            <a:pPr algn="ctr" defTabSz="914363"/>
            <a:fld id="{0462CC3E-48DD-4274-8616-D549FD7B2C15}" type="slidenum">
              <a:rPr lang="en-US" sz="1000">
                <a:solidFill>
                  <a:srgbClr val="000000"/>
                </a:solidFill>
                <a:latin typeface="Segoe UI" pitchFamily="34" charset="0"/>
                <a:ea typeface="Segoe UI" pitchFamily="34" charset="0"/>
                <a:cs typeface="Segoe UI" pitchFamily="34" charset="0"/>
              </a:rPr>
              <a:pPr algn="ctr" defTabSz="914363"/>
              <a:t>‹#›</a:t>
            </a:fld>
            <a:endParaRPr lang="en-US" sz="1000" dirty="0">
              <a:solidFill>
                <a:srgbClr val="000000"/>
              </a:solidFill>
              <a:latin typeface="Segoe UI" pitchFamily="34" charset="0"/>
              <a:ea typeface="Segoe UI" pitchFamily="34" charset="0"/>
              <a:cs typeface="Segoe UI" pitchFamily="34" charset="0"/>
            </a:endParaRPr>
          </a:p>
        </p:txBody>
      </p:sp>
      <p:pic>
        <p:nvPicPr>
          <p:cNvPr id="12" name="Picture 11"/>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13" name="TextBox 12"/>
          <p:cNvSpPr txBox="1"/>
          <p:nvPr userDrawn="1"/>
        </p:nvSpPr>
        <p:spPr>
          <a:xfrm>
            <a:off x="7336427" y="133321"/>
            <a:ext cx="1502362" cy="230832"/>
          </a:xfrm>
          <a:prstGeom prst="rect">
            <a:avLst/>
          </a:prstGeom>
          <a:noFill/>
        </p:spPr>
        <p:txBody>
          <a:bodyPr wrap="square" rtlCol="0">
            <a:spAutoFit/>
          </a:bodyPr>
          <a:lstStyle/>
          <a:p>
            <a:pPr algn="r" defTabSz="914363"/>
            <a:r>
              <a:rPr lang="en-US" sz="900" dirty="0">
                <a:solidFill>
                  <a:srgbClr val="595959"/>
                </a:solidFill>
                <a:latin typeface="Segoe UI" pitchFamily="34" charset="0"/>
                <a:ea typeface="Segoe UI" pitchFamily="34" charset="0"/>
                <a:cs typeface="Segoe UI" pitchFamily="34" charset="0"/>
              </a:rPr>
              <a:t>Microsoft Confidential</a:t>
            </a:r>
          </a:p>
        </p:txBody>
      </p:sp>
      <p:pic>
        <p:nvPicPr>
          <p:cNvPr id="14" name="Picture 13"/>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15"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a:solidFill>
                  <a:srgbClr val="949699"/>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9" name="Title 1"/>
          <p:cNvSpPr>
            <a:spLocks noGrp="1"/>
          </p:cNvSpPr>
          <p:nvPr>
            <p:ph type="title" hasCustomPrompt="1"/>
          </p:nvPr>
        </p:nvSpPr>
        <p:spPr>
          <a:xfrm>
            <a:off x="389436" y="360402"/>
            <a:ext cx="8363938" cy="509171"/>
          </a:xfrm>
        </p:spPr>
        <p:txBody>
          <a:bodyPr anchor="t"/>
          <a:lstStyle>
            <a:lvl1pPr>
              <a:defRPr sz="3200" b="0">
                <a:solidFill>
                  <a:schemeClr val="tx1"/>
                </a:solidFill>
                <a:latin typeface="Segoe UI Light" pitchFamily="34" charset="0"/>
              </a:defRPr>
            </a:lvl1pPr>
          </a:lstStyle>
          <a:p>
            <a:r>
              <a:rPr lang="en-US" dirty="0" smtClean="0"/>
              <a:t>Click to edit Master title style </a:t>
            </a:r>
            <a:endParaRPr lang="en-US" dirty="0"/>
          </a:p>
        </p:txBody>
      </p:sp>
    </p:spTree>
    <p:extLst>
      <p:ext uri="{BB962C8B-B14F-4D97-AF65-F5344CB8AC3E}">
        <p14:creationId xmlns:p14="http://schemas.microsoft.com/office/powerpoint/2010/main" val="3285823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ntent Page (Building)">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389436" y="1920904"/>
            <a:ext cx="8745036" cy="4266619"/>
          </a:xfrm>
          <a:prstGeom prst="rect">
            <a:avLst/>
          </a:prstGeom>
          <a:noFill/>
        </p:spPr>
      </p:pic>
      <p:sp>
        <p:nvSpPr>
          <p:cNvPr id="19" name="Content Placeholder 2"/>
          <p:cNvSpPr>
            <a:spLocks noGrp="1"/>
          </p:cNvSpPr>
          <p:nvPr>
            <p:ph idx="15"/>
          </p:nvPr>
        </p:nvSpPr>
        <p:spPr>
          <a:xfrm>
            <a:off x="648742" y="1463040"/>
            <a:ext cx="7924800" cy="1384995"/>
          </a:xfrm>
        </p:spPr>
        <p:txBody>
          <a:bodyPr/>
          <a:lstStyle>
            <a:lvl1pPr marL="274320" indent="-274320">
              <a:buClr>
                <a:srgbClr val="5191CD"/>
              </a:buClr>
              <a:buFontTx/>
              <a:buBlip>
                <a:blip r:embed="rId3"/>
              </a:buBlip>
              <a:defRPr sz="1400">
                <a:solidFill>
                  <a:schemeClr val="tx1"/>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3"/>
              </a:buBlip>
              <a:defRPr sz="1400">
                <a:solidFill>
                  <a:schemeClr val="tx1"/>
                </a:solidFill>
                <a:latin typeface="Segoe UI" pitchFamily="34" charset="0"/>
                <a:ea typeface="Segoe UI" pitchFamily="34" charset="0"/>
                <a:cs typeface="Segoe UI" pitchFamily="34" charset="0"/>
              </a:defRPr>
            </a:lvl2pPr>
            <a:lvl3pPr marL="82296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3pPr>
            <a:lvl4pPr marL="109728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4pPr>
            <a:lvl5pPr marL="137160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sp>
        <p:nvSpPr>
          <p:cNvPr id="17" name="TextBox 16"/>
          <p:cNvSpPr txBox="1"/>
          <p:nvPr userDrawn="1"/>
        </p:nvSpPr>
        <p:spPr>
          <a:xfrm>
            <a:off x="4340744" y="6518080"/>
            <a:ext cx="462609" cy="246221"/>
          </a:xfrm>
          <a:prstGeom prst="rect">
            <a:avLst/>
          </a:prstGeom>
          <a:noFill/>
        </p:spPr>
        <p:txBody>
          <a:bodyPr wrap="square" rtlCol="0">
            <a:spAutoFit/>
          </a:bodyPr>
          <a:lstStyle/>
          <a:p>
            <a:pPr algn="ctr" defTabSz="914363"/>
            <a:fld id="{0462CC3E-48DD-4274-8616-D549FD7B2C15}" type="slidenum">
              <a:rPr lang="en-US" sz="1000">
                <a:solidFill>
                  <a:srgbClr val="000000"/>
                </a:solidFill>
                <a:latin typeface="Segoe UI" pitchFamily="34" charset="0"/>
                <a:ea typeface="Segoe UI" pitchFamily="34" charset="0"/>
                <a:cs typeface="Segoe UI" pitchFamily="34" charset="0"/>
              </a:rPr>
              <a:pPr algn="ctr" defTabSz="914363"/>
              <a:t>‹#›</a:t>
            </a:fld>
            <a:endParaRPr lang="en-US" sz="1000" dirty="0">
              <a:solidFill>
                <a:srgbClr val="000000"/>
              </a:solidFill>
              <a:latin typeface="Segoe UI" pitchFamily="34" charset="0"/>
              <a:ea typeface="Segoe UI" pitchFamily="34" charset="0"/>
              <a:cs typeface="Segoe UI" pitchFamily="34" charset="0"/>
            </a:endParaRPr>
          </a:p>
        </p:txBody>
      </p:sp>
      <p:pic>
        <p:nvPicPr>
          <p:cNvPr id="23" name="Picture 2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25" name="TextBox 24"/>
          <p:cNvSpPr txBox="1"/>
          <p:nvPr userDrawn="1"/>
        </p:nvSpPr>
        <p:spPr>
          <a:xfrm>
            <a:off x="7336427" y="133321"/>
            <a:ext cx="1502362" cy="230832"/>
          </a:xfrm>
          <a:prstGeom prst="rect">
            <a:avLst/>
          </a:prstGeom>
          <a:noFill/>
        </p:spPr>
        <p:txBody>
          <a:bodyPr wrap="square" rtlCol="0">
            <a:spAutoFit/>
          </a:bodyPr>
          <a:lstStyle/>
          <a:p>
            <a:pPr algn="r" defTabSz="914363"/>
            <a:r>
              <a:rPr lang="en-US" sz="900" dirty="0">
                <a:solidFill>
                  <a:srgbClr val="595959"/>
                </a:solidFill>
                <a:latin typeface="Segoe UI" pitchFamily="34" charset="0"/>
                <a:ea typeface="Segoe UI" pitchFamily="34" charset="0"/>
                <a:cs typeface="Segoe UI" pitchFamily="34" charset="0"/>
              </a:rPr>
              <a:t>Microsoft Confidential</a:t>
            </a:r>
          </a:p>
        </p:txBody>
      </p:sp>
      <p:pic>
        <p:nvPicPr>
          <p:cNvPr id="27" name="Picture 26"/>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30" name="Title 1"/>
          <p:cNvSpPr>
            <a:spLocks noGrp="1"/>
          </p:cNvSpPr>
          <p:nvPr>
            <p:ph type="title" hasCustomPrompt="1"/>
          </p:nvPr>
        </p:nvSpPr>
        <p:spPr>
          <a:xfrm>
            <a:off x="389436" y="360402"/>
            <a:ext cx="8363938" cy="509171"/>
          </a:xfrm>
        </p:spPr>
        <p:txBody>
          <a:bodyPr anchor="t"/>
          <a:lstStyle>
            <a:lvl1pPr>
              <a:defRPr sz="3200" b="0" baseline="0">
                <a:solidFill>
                  <a:schemeClr val="tx1"/>
                </a:solidFill>
                <a:latin typeface="Segoe UI Light" pitchFamily="34" charset="0"/>
              </a:defRPr>
            </a:lvl1pPr>
          </a:lstStyle>
          <a:p>
            <a:r>
              <a:rPr lang="en-US" dirty="0" smtClean="0"/>
              <a:t>Click to edit Master title style </a:t>
            </a:r>
            <a:endParaRPr lang="en-US" dirty="0"/>
          </a:p>
        </p:txBody>
      </p:sp>
      <p:sp>
        <p:nvSpPr>
          <p:cNvPr id="14"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baseline="0">
                <a:solidFill>
                  <a:srgbClr val="949699"/>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397956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Content Page (Building) empty">
    <p:spTree>
      <p:nvGrpSpPr>
        <p:cNvPr id="1" name=""/>
        <p:cNvGrpSpPr/>
        <p:nvPr/>
      </p:nvGrpSpPr>
      <p:grpSpPr>
        <a:xfrm>
          <a:off x="0" y="0"/>
          <a:ext cx="0" cy="0"/>
          <a:chOff x="0" y="0"/>
          <a:chExt cx="0" cy="0"/>
        </a:xfrm>
      </p:grpSpPr>
      <p:pic>
        <p:nvPicPr>
          <p:cNvPr id="12" name="Picture 2"/>
          <p:cNvPicPr>
            <a:picLocks noChangeAspect="1" noChangeArrowheads="1"/>
          </p:cNvPicPr>
          <p:nvPr userDrawn="1"/>
        </p:nvPicPr>
        <p:blipFill>
          <a:blip r:embed="rId2" cstate="email">
            <a:extLst>
              <a:ext uri="{28A0092B-C50C-407E-A947-70E740481C1C}">
                <a14:useLocalDpi xmlns:a14="http://schemas.microsoft.com/office/drawing/2010/main"/>
              </a:ext>
            </a:extLst>
          </a:blip>
          <a:stretch>
            <a:fillRect/>
          </a:stretch>
        </p:blipFill>
        <p:spPr bwMode="auto">
          <a:xfrm>
            <a:off x="398963" y="1920905"/>
            <a:ext cx="8745036" cy="4266619"/>
          </a:xfrm>
          <a:prstGeom prst="rect">
            <a:avLst/>
          </a:prstGeom>
          <a:noFill/>
        </p:spPr>
      </p:pic>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sp>
        <p:nvSpPr>
          <p:cNvPr id="17" name="TextBox 16"/>
          <p:cNvSpPr txBox="1"/>
          <p:nvPr userDrawn="1"/>
        </p:nvSpPr>
        <p:spPr>
          <a:xfrm>
            <a:off x="4340744" y="6518080"/>
            <a:ext cx="462609" cy="246221"/>
          </a:xfrm>
          <a:prstGeom prst="rect">
            <a:avLst/>
          </a:prstGeom>
          <a:noFill/>
        </p:spPr>
        <p:txBody>
          <a:bodyPr wrap="square" rtlCol="0">
            <a:spAutoFit/>
          </a:bodyPr>
          <a:lstStyle/>
          <a:p>
            <a:pPr algn="ctr" defTabSz="914363"/>
            <a:fld id="{0462CC3E-48DD-4274-8616-D549FD7B2C15}" type="slidenum">
              <a:rPr lang="en-US" sz="1000">
                <a:solidFill>
                  <a:srgbClr val="000000"/>
                </a:solidFill>
                <a:latin typeface="Segoe UI" pitchFamily="34" charset="0"/>
                <a:ea typeface="Segoe UI" pitchFamily="34" charset="0"/>
                <a:cs typeface="Segoe UI" pitchFamily="34" charset="0"/>
              </a:rPr>
              <a:pPr algn="ctr" defTabSz="914363"/>
              <a:t>‹#›</a:t>
            </a:fld>
            <a:endParaRPr lang="en-US" sz="1000" dirty="0">
              <a:solidFill>
                <a:srgbClr val="000000"/>
              </a:solidFill>
              <a:latin typeface="Segoe UI" pitchFamily="34" charset="0"/>
              <a:ea typeface="Segoe UI" pitchFamily="34" charset="0"/>
              <a:cs typeface="Segoe UI" pitchFamily="34" charset="0"/>
            </a:endParaRPr>
          </a:p>
        </p:txBody>
      </p:sp>
      <p:pic>
        <p:nvPicPr>
          <p:cNvPr id="23" name="Picture 22"/>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25" name="TextBox 24"/>
          <p:cNvSpPr txBox="1"/>
          <p:nvPr userDrawn="1"/>
        </p:nvSpPr>
        <p:spPr>
          <a:xfrm>
            <a:off x="7336427" y="133321"/>
            <a:ext cx="1502362" cy="230832"/>
          </a:xfrm>
          <a:prstGeom prst="rect">
            <a:avLst/>
          </a:prstGeom>
          <a:noFill/>
        </p:spPr>
        <p:txBody>
          <a:bodyPr wrap="square" rtlCol="0">
            <a:spAutoFit/>
          </a:bodyPr>
          <a:lstStyle/>
          <a:p>
            <a:pPr algn="r" defTabSz="914363"/>
            <a:r>
              <a:rPr lang="en-US" sz="900" dirty="0">
                <a:solidFill>
                  <a:srgbClr val="595959"/>
                </a:solidFill>
                <a:latin typeface="Segoe UI" pitchFamily="34" charset="0"/>
                <a:ea typeface="Segoe UI" pitchFamily="34" charset="0"/>
                <a:cs typeface="Segoe UI" pitchFamily="34" charset="0"/>
              </a:rPr>
              <a:t>Microsoft Confidential</a:t>
            </a:r>
          </a:p>
        </p:txBody>
      </p:sp>
      <p:pic>
        <p:nvPicPr>
          <p:cNvPr id="27" name="Picture 26"/>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30" name="Title 1"/>
          <p:cNvSpPr>
            <a:spLocks noGrp="1"/>
          </p:cNvSpPr>
          <p:nvPr>
            <p:ph type="title" hasCustomPrompt="1"/>
          </p:nvPr>
        </p:nvSpPr>
        <p:spPr>
          <a:xfrm>
            <a:off x="389436" y="360402"/>
            <a:ext cx="8363938" cy="509171"/>
          </a:xfrm>
        </p:spPr>
        <p:txBody>
          <a:bodyPr anchor="t"/>
          <a:lstStyle>
            <a:lvl1pPr>
              <a:defRPr sz="3200" b="0" baseline="0">
                <a:solidFill>
                  <a:schemeClr val="tx1"/>
                </a:solidFill>
                <a:latin typeface="Segoe UI Light" pitchFamily="34" charset="0"/>
              </a:defRPr>
            </a:lvl1pPr>
          </a:lstStyle>
          <a:p>
            <a:r>
              <a:rPr lang="en-US" dirty="0" smtClean="0"/>
              <a:t>Click to edit Master title style </a:t>
            </a:r>
            <a:endParaRPr lang="en-US" dirty="0"/>
          </a:p>
        </p:txBody>
      </p:sp>
      <p:sp>
        <p:nvSpPr>
          <p:cNvPr id="13"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baseline="0">
                <a:solidFill>
                  <a:srgbClr val="949699"/>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3125524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Rectangle 2"/>
          <p:cNvSpPr/>
          <p:nvPr userDrawn="1"/>
        </p:nvSpPr>
        <p:spPr bwMode="auto">
          <a:xfrm>
            <a:off x="0" y="0"/>
            <a:ext cx="9144000" cy="6858000"/>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5" name="TextBox 4"/>
          <p:cNvSpPr txBox="1"/>
          <p:nvPr userDrawn="1"/>
        </p:nvSpPr>
        <p:spPr>
          <a:xfrm>
            <a:off x="198021" y="6495393"/>
            <a:ext cx="1001877" cy="215444"/>
          </a:xfrm>
          <a:prstGeom prst="rect">
            <a:avLst/>
          </a:prstGeom>
          <a:noFill/>
        </p:spPr>
        <p:txBody>
          <a:bodyPr wrap="none" lIns="0" tIns="0" rIns="0" bIns="0" rtlCol="0">
            <a:spAutoFit/>
          </a:bodyPr>
          <a:lstStyle/>
          <a:p>
            <a:pPr defTabSz="914363"/>
            <a:r>
              <a:rPr lang="en-US" sz="1400" dirty="0">
                <a:solidFill>
                  <a:srgbClr val="FFFFFF"/>
                </a:solidFill>
              </a:rPr>
              <a:t>Hidden Slide</a:t>
            </a:r>
          </a:p>
        </p:txBody>
      </p:sp>
      <p:sp>
        <p:nvSpPr>
          <p:cNvPr id="6" name="Content Placeholder 2"/>
          <p:cNvSpPr>
            <a:spLocks noGrp="1"/>
          </p:cNvSpPr>
          <p:nvPr>
            <p:ph idx="1"/>
          </p:nvPr>
        </p:nvSpPr>
        <p:spPr>
          <a:xfrm>
            <a:off x="511545" y="1010187"/>
            <a:ext cx="7924800" cy="1154162"/>
          </a:xfrm>
        </p:spPr>
        <p:txBody>
          <a:bodyPr/>
          <a:lstStyle>
            <a:lvl1pPr marL="274320" indent="-274320">
              <a:buClr>
                <a:srgbClr val="5191CD"/>
              </a:buClr>
              <a:buFontTx/>
              <a:buBlip>
                <a:blip r:embed="rId2"/>
              </a:buBlip>
              <a:defRPr sz="1300">
                <a:solidFill>
                  <a:schemeClr val="bg1"/>
                </a:solidFill>
                <a:latin typeface="+mn-lt"/>
              </a:defRPr>
            </a:lvl1pPr>
            <a:lvl2pPr marL="548640" indent="-274320">
              <a:buClr>
                <a:srgbClr val="5191CD"/>
              </a:buClr>
              <a:buSzPct val="75000"/>
              <a:buFontTx/>
              <a:buBlip>
                <a:blip r:embed="rId2"/>
              </a:buBlip>
              <a:defRPr sz="1200">
                <a:solidFill>
                  <a:schemeClr val="bg1"/>
                </a:solidFill>
                <a:latin typeface="+mn-lt"/>
              </a:defRPr>
            </a:lvl2pPr>
            <a:lvl3pPr marL="822960" indent="-274320">
              <a:buClr>
                <a:srgbClr val="5191CD"/>
              </a:buClr>
              <a:buFont typeface="Segoe" charset="0"/>
              <a:buChar char="–"/>
              <a:defRPr sz="1100">
                <a:solidFill>
                  <a:schemeClr val="bg1"/>
                </a:solidFill>
                <a:latin typeface="+mn-lt"/>
              </a:defRPr>
            </a:lvl3pPr>
            <a:lvl4pPr marL="1097280" indent="-274320">
              <a:buClr>
                <a:srgbClr val="5191CD"/>
              </a:buClr>
              <a:buFont typeface="Segoe" charset="0"/>
              <a:buChar char="–"/>
              <a:defRPr sz="1000">
                <a:solidFill>
                  <a:schemeClr val="bg1"/>
                </a:solidFill>
                <a:latin typeface="+mn-lt"/>
              </a:defRPr>
            </a:lvl4pPr>
            <a:lvl5pPr marL="1371600" indent="-274320">
              <a:buClr>
                <a:srgbClr val="5191CD"/>
              </a:buClr>
              <a:buFont typeface="Segoe" charset="0"/>
              <a:buChar char="–"/>
              <a:defRPr sz="900">
                <a:solidFill>
                  <a:schemeClr val="bg1"/>
                </a:solidFill>
                <a:latin typeface="+mn-lt"/>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91094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Q&amp;A Option 1">
    <p:spTree>
      <p:nvGrpSpPr>
        <p:cNvPr id="1" name=""/>
        <p:cNvGrpSpPr/>
        <p:nvPr/>
      </p:nvGrpSpPr>
      <p:grpSpPr>
        <a:xfrm>
          <a:off x="0" y="0"/>
          <a:ext cx="0" cy="0"/>
          <a:chOff x="0" y="0"/>
          <a:chExt cx="0" cy="0"/>
        </a:xfrm>
      </p:grpSpPr>
      <p:pic>
        <p:nvPicPr>
          <p:cNvPr id="2" name="Picture 2" descr="C:\Users\v-ameshm\Desktop\ladywritingtext.jpg"/>
          <p:cNvPicPr>
            <a:picLocks noChangeAspect="1" noChangeArrowheads="1"/>
          </p:cNvPicPr>
          <p:nvPr userDrawn="1"/>
        </p:nvPicPr>
        <p:blipFill rotWithShape="1">
          <a:blip r:embed="rId2" cstate="email">
            <a:extLst>
              <a:ext uri="{28A0092B-C50C-407E-A947-70E740481C1C}">
                <a14:useLocalDpi xmlns:a14="http://schemas.microsoft.com/office/drawing/2010/main" val="0"/>
              </a:ext>
            </a:extLst>
          </a:blip>
          <a:srcRect/>
          <a:stretch/>
        </p:blipFill>
        <p:spPr bwMode="auto">
          <a:xfrm>
            <a:off x="-1" y="-604"/>
            <a:ext cx="9175805" cy="685860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2" y="4097868"/>
            <a:ext cx="9175805"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dirty="0">
              <a:solidFill>
                <a:srgbClr val="FFFFFF"/>
              </a:solidFill>
            </a:endParaRP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7" name="Title 1"/>
          <p:cNvSpPr>
            <a:spLocks noGrp="1"/>
          </p:cNvSpPr>
          <p:nvPr>
            <p:ph type="ctrTitle" hasCustomPrompt="1"/>
          </p:nvPr>
        </p:nvSpPr>
        <p:spPr>
          <a:xfrm>
            <a:off x="545393" y="4482889"/>
            <a:ext cx="8085015"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spTree>
    <p:extLst>
      <p:ext uri="{BB962C8B-B14F-4D97-AF65-F5344CB8AC3E}">
        <p14:creationId xmlns:p14="http://schemas.microsoft.com/office/powerpoint/2010/main" val="53897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Q&amp;A Option 2">
    <p:spTree>
      <p:nvGrpSpPr>
        <p:cNvPr id="1" name=""/>
        <p:cNvGrpSpPr/>
        <p:nvPr/>
      </p:nvGrpSpPr>
      <p:grpSpPr>
        <a:xfrm>
          <a:off x="0" y="0"/>
          <a:ext cx="0" cy="0"/>
          <a:chOff x="0" y="0"/>
          <a:chExt cx="0" cy="0"/>
        </a:xfrm>
      </p:grpSpPr>
      <p:pic>
        <p:nvPicPr>
          <p:cNvPr id="7" name="Picture 2" descr="C:\Users\v-ameshm\Desktop\chess1.jpg"/>
          <p:cNvPicPr>
            <a:picLocks noChangeAspect="1" noChangeArrowheads="1"/>
          </p:cNvPicPr>
          <p:nvPr userDrawn="1"/>
        </p:nvPicPr>
        <p:blipFill rotWithShape="1">
          <a:blip r:embed="rId2" cstate="email">
            <a:duotone>
              <a:schemeClr val="accent4">
                <a:shade val="45000"/>
                <a:satMod val="135000"/>
              </a:schemeClr>
              <a:prstClr val="white"/>
            </a:duotone>
            <a:extLst>
              <a:ext uri="{28A0092B-C50C-407E-A947-70E740481C1C}">
                <a14:useLocalDpi xmlns:a14="http://schemas.microsoft.com/office/drawing/2010/main" val="0"/>
              </a:ext>
            </a:extLst>
          </a:blip>
          <a:src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2" y="4097868"/>
            <a:ext cx="9144002"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dirty="0">
              <a:solidFill>
                <a:srgbClr val="FFFFFF"/>
              </a:solidFill>
            </a:endParaRPr>
          </a:p>
        </p:txBody>
      </p:sp>
      <p:pic>
        <p:nvPicPr>
          <p:cNvPr id="6" name="Picture 5"/>
          <p:cNvPicPr>
            <a:picLocks noChangeAspect="1"/>
          </p:cNvPicPr>
          <p:nvPr userDrawn="1"/>
        </p:nvPicPr>
        <p:blipFill>
          <a:blip r:embed="rId3"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8" name="Title 1"/>
          <p:cNvSpPr>
            <a:spLocks noGrp="1"/>
          </p:cNvSpPr>
          <p:nvPr>
            <p:ph type="ctrTitle" hasCustomPrompt="1"/>
          </p:nvPr>
        </p:nvSpPr>
        <p:spPr>
          <a:xfrm>
            <a:off x="545393" y="4482889"/>
            <a:ext cx="8085015"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spTree>
    <p:extLst>
      <p:ext uri="{BB962C8B-B14F-4D97-AF65-F5344CB8AC3E}">
        <p14:creationId xmlns:p14="http://schemas.microsoft.com/office/powerpoint/2010/main" val="1213526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age (Support A)">
    <p:spTree>
      <p:nvGrpSpPr>
        <p:cNvPr id="1" name=""/>
        <p:cNvGrpSpPr/>
        <p:nvPr/>
      </p:nvGrpSpPr>
      <p:grpSpPr>
        <a:xfrm>
          <a:off x="0" y="0"/>
          <a:ext cx="0" cy="0"/>
          <a:chOff x="0" y="0"/>
          <a:chExt cx="0" cy="0"/>
        </a:xfrm>
      </p:grpSpPr>
      <p:pic>
        <p:nvPicPr>
          <p:cNvPr id="13" name="Picture 12"/>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3109" y="2173444"/>
            <a:ext cx="9144000" cy="2404872"/>
          </a:xfrm>
          <a:prstGeom prst="rect">
            <a:avLst/>
          </a:prstGeom>
        </p:spPr>
      </p:pic>
      <p:pic>
        <p:nvPicPr>
          <p:cNvPr id="16" name="Picture 15"/>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109" y="2173444"/>
            <a:ext cx="9144000" cy="2404872"/>
          </a:xfrm>
          <a:prstGeom prst="rect">
            <a:avLst/>
          </a:prstGeom>
        </p:spPr>
      </p:pic>
      <p:sp>
        <p:nvSpPr>
          <p:cNvPr id="10" name="Title 1"/>
          <p:cNvSpPr>
            <a:spLocks noGrp="1"/>
          </p:cNvSpPr>
          <p:nvPr>
            <p:ph type="ctrTitle" hasCustomPrompt="1"/>
          </p:nvPr>
        </p:nvSpPr>
        <p:spPr>
          <a:xfrm>
            <a:off x="513293" y="2854838"/>
            <a:ext cx="8085017"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3" y="3546203"/>
            <a:ext cx="8085015"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5"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2" name="Picture 21"/>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205902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Q&amp;A Option 3">
    <p:spTree>
      <p:nvGrpSpPr>
        <p:cNvPr id="1" name=""/>
        <p:cNvGrpSpPr/>
        <p:nvPr/>
      </p:nvGrpSpPr>
      <p:grpSpPr>
        <a:xfrm>
          <a:off x="0" y="0"/>
          <a:ext cx="0" cy="0"/>
          <a:chOff x="0" y="0"/>
          <a:chExt cx="0" cy="0"/>
        </a:xfrm>
      </p:grpSpPr>
      <p:pic>
        <p:nvPicPr>
          <p:cNvPr id="8" name="Picture 2" descr="C:\Users\v-ameshm\Desktop\blueprint3.jpg"/>
          <p:cNvPicPr>
            <a:picLocks noChangeAspect="1" noChangeArrowheads="1"/>
          </p:cNvPicPr>
          <p:nvPr userDrawn="1"/>
        </p:nvPicPr>
        <p:blipFill>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a:fillRect/>
          </a:stretch>
        </p:blipFill>
        <p:spPr bwMode="auto">
          <a:xfrm>
            <a:off x="0" y="0"/>
            <a:ext cx="9144000" cy="684223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2" y="4097868"/>
            <a:ext cx="9144001"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dirty="0">
              <a:solidFill>
                <a:srgbClr val="FFFFFF"/>
              </a:solidFill>
            </a:endParaRPr>
          </a:p>
        </p:txBody>
      </p:sp>
      <p:pic>
        <p:nvPicPr>
          <p:cNvPr id="6" name="Picture 5"/>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9" name="Title 1"/>
          <p:cNvSpPr>
            <a:spLocks noGrp="1"/>
          </p:cNvSpPr>
          <p:nvPr>
            <p:ph type="ctrTitle" hasCustomPrompt="1"/>
          </p:nvPr>
        </p:nvSpPr>
        <p:spPr>
          <a:xfrm>
            <a:off x="545393" y="4482889"/>
            <a:ext cx="8085015"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spTree>
    <p:extLst>
      <p:ext uri="{BB962C8B-B14F-4D97-AF65-F5344CB8AC3E}">
        <p14:creationId xmlns:p14="http://schemas.microsoft.com/office/powerpoint/2010/main" val="30017320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Q&amp;A Option 4">
    <p:spTree>
      <p:nvGrpSpPr>
        <p:cNvPr id="1" name=""/>
        <p:cNvGrpSpPr/>
        <p:nvPr/>
      </p:nvGrpSpPr>
      <p:grpSpPr>
        <a:xfrm>
          <a:off x="0" y="0"/>
          <a:ext cx="0" cy="0"/>
          <a:chOff x="0" y="0"/>
          <a:chExt cx="0" cy="0"/>
        </a:xfrm>
      </p:grpSpPr>
      <p:pic>
        <p:nvPicPr>
          <p:cNvPr id="8" name="Picture 2" descr="C:\Users\v-ameshm\Desktop\blueprint2.jpg"/>
          <p:cNvPicPr>
            <a:picLocks noChangeAspect="1" noChangeArrowheads="1"/>
          </p:cNvPicPr>
          <p:nvPr userDrawn="1"/>
        </p:nvPicPr>
        <p:blipFill>
          <a:blip r:embed="rId2" cstate="email">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a:fillRect/>
          </a:stretch>
        </p:blipFill>
        <p:spPr bwMode="auto">
          <a:xfrm>
            <a:off x="0" y="0"/>
            <a:ext cx="9144000" cy="68579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userDrawn="1"/>
        </p:nvSpPr>
        <p:spPr>
          <a:xfrm>
            <a:off x="-2" y="4097868"/>
            <a:ext cx="9175805" cy="1187356"/>
          </a:xfrm>
          <a:prstGeom prst="rect">
            <a:avLst/>
          </a:prstGeom>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endParaRPr lang="en-US" dirty="0">
              <a:solidFill>
                <a:srgbClr val="FFFFFF"/>
              </a:solidFill>
            </a:endParaRPr>
          </a:p>
        </p:txBody>
      </p:sp>
      <p:sp>
        <p:nvSpPr>
          <p:cNvPr id="9" name="Title 1"/>
          <p:cNvSpPr>
            <a:spLocks noGrp="1"/>
          </p:cNvSpPr>
          <p:nvPr>
            <p:ph type="ctrTitle" hasCustomPrompt="1"/>
          </p:nvPr>
        </p:nvSpPr>
        <p:spPr>
          <a:xfrm>
            <a:off x="545393" y="4482889"/>
            <a:ext cx="8085015" cy="555626"/>
          </a:xfrm>
        </p:spPr>
        <p:txBody>
          <a:bodyPr anchor="t" anchorCtr="0">
            <a:noAutofit/>
          </a:bodyPr>
          <a:lstStyle>
            <a:lvl1pPr algn="l">
              <a:lnSpc>
                <a:spcPts val="4800"/>
              </a:lnSpc>
              <a:defRPr sz="6000" spc="0" baseline="0">
                <a:solidFill>
                  <a:schemeClr val="bg1"/>
                </a:solidFill>
                <a:latin typeface="Segoe UI Light" pitchFamily="34" charset="0"/>
              </a:defRPr>
            </a:lvl1pPr>
          </a:lstStyle>
          <a:p>
            <a:r>
              <a:rPr lang="en-US" dirty="0" smtClean="0"/>
              <a:t>Click to Edit</a:t>
            </a:r>
            <a:endParaRPr lang="en-US" dirty="0"/>
          </a:p>
        </p:txBody>
      </p:sp>
      <p:pic>
        <p:nvPicPr>
          <p:cNvPr id="7" name="Picture 6"/>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4233904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1_Content Page (White)">
    <p:spTree>
      <p:nvGrpSpPr>
        <p:cNvPr id="1" name=""/>
        <p:cNvGrpSpPr/>
        <p:nvPr/>
      </p:nvGrpSpPr>
      <p:grpSpPr>
        <a:xfrm>
          <a:off x="0" y="0"/>
          <a:ext cx="0" cy="0"/>
          <a:chOff x="0" y="0"/>
          <a:chExt cx="0" cy="0"/>
        </a:xfrm>
      </p:grpSpPr>
      <p:sp>
        <p:nvSpPr>
          <p:cNvPr id="19" name="Content Placeholder 2"/>
          <p:cNvSpPr>
            <a:spLocks noGrp="1"/>
          </p:cNvSpPr>
          <p:nvPr>
            <p:ph idx="15"/>
          </p:nvPr>
        </p:nvSpPr>
        <p:spPr>
          <a:xfrm>
            <a:off x="648742" y="1463040"/>
            <a:ext cx="7924800" cy="1384995"/>
          </a:xfrm>
        </p:spPr>
        <p:txBody>
          <a:bodyPr/>
          <a:lstStyle>
            <a:lvl1pPr marL="274320" indent="-274320">
              <a:buClr>
                <a:srgbClr val="5191CD"/>
              </a:buClr>
              <a:buFontTx/>
              <a:buBlip>
                <a:blip r:embed="rId2"/>
              </a:buBlip>
              <a:defRPr sz="1400">
                <a:solidFill>
                  <a:schemeClr val="tx1"/>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2"/>
              </a:buBlip>
              <a:defRPr sz="1400">
                <a:solidFill>
                  <a:schemeClr val="tx1"/>
                </a:solidFill>
                <a:latin typeface="Segoe UI" pitchFamily="34" charset="0"/>
                <a:ea typeface="Segoe UI" pitchFamily="34" charset="0"/>
                <a:cs typeface="Segoe UI" pitchFamily="34" charset="0"/>
              </a:defRPr>
            </a:lvl2pPr>
            <a:lvl3pPr marL="82296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3pPr>
            <a:lvl4pPr marL="109728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4pPr>
            <a:lvl5pPr marL="1371600" indent="-274320">
              <a:buClr>
                <a:srgbClr val="5191CD"/>
              </a:buClr>
              <a:buFont typeface="Segoe" charset="0"/>
              <a:buChar char="–"/>
              <a:defRPr sz="1400">
                <a:solidFill>
                  <a:schemeClr val="tx1"/>
                </a:solidFill>
                <a:latin typeface="Segoe UI" pitchFamily="34" charset="0"/>
                <a:ea typeface="Segoe UI" pitchFamily="34" charset="0"/>
                <a:cs typeface="Segoe UI"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3"/>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6413687"/>
            <a:ext cx="9144095" cy="457200"/>
          </a:xfrm>
          <a:prstGeom prst="rect">
            <a:avLst/>
          </a:prstGeom>
        </p:spPr>
      </p:pic>
      <p:pic>
        <p:nvPicPr>
          <p:cNvPr id="5" name="Picture 4"/>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737394" y="3390900"/>
            <a:ext cx="1669215" cy="76200"/>
          </a:xfrm>
          <a:prstGeom prst="rect">
            <a:avLst/>
          </a:prstGeom>
        </p:spPr>
      </p:pic>
      <p:sp>
        <p:nvSpPr>
          <p:cNvPr id="17" name="TextBox 16"/>
          <p:cNvSpPr txBox="1"/>
          <p:nvPr userDrawn="1"/>
        </p:nvSpPr>
        <p:spPr>
          <a:xfrm>
            <a:off x="4340744" y="6518080"/>
            <a:ext cx="462609" cy="246221"/>
          </a:xfrm>
          <a:prstGeom prst="rect">
            <a:avLst/>
          </a:prstGeom>
          <a:noFill/>
        </p:spPr>
        <p:txBody>
          <a:bodyPr wrap="square" rtlCol="0">
            <a:spAutoFit/>
          </a:bodyPr>
          <a:lstStyle/>
          <a:p>
            <a:pPr algn="ctr" defTabSz="914363"/>
            <a:fld id="{0462CC3E-48DD-4274-8616-D549FD7B2C15}" type="slidenum">
              <a:rPr lang="en-US" sz="1000">
                <a:solidFill>
                  <a:srgbClr val="000000"/>
                </a:solidFill>
                <a:latin typeface="Segoe UI" pitchFamily="34" charset="0"/>
                <a:ea typeface="Segoe UI" pitchFamily="34" charset="0"/>
                <a:cs typeface="Segoe UI" pitchFamily="34" charset="0"/>
              </a:rPr>
              <a:pPr algn="ctr" defTabSz="914363"/>
              <a:t>‹#›</a:t>
            </a:fld>
            <a:endParaRPr lang="en-US" sz="1000" dirty="0">
              <a:solidFill>
                <a:srgbClr val="000000"/>
              </a:solidFill>
              <a:latin typeface="Segoe UI" pitchFamily="34" charset="0"/>
              <a:ea typeface="Segoe UI" pitchFamily="34" charset="0"/>
              <a:cs typeface="Segoe UI" pitchFamily="34" charset="0"/>
            </a:endParaRPr>
          </a:p>
        </p:txBody>
      </p:sp>
      <p:pic>
        <p:nvPicPr>
          <p:cNvPr id="23" name="Picture 22"/>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398964" y="6582940"/>
            <a:ext cx="2176272" cy="75828"/>
          </a:xfrm>
          <a:prstGeom prst="rect">
            <a:avLst/>
          </a:prstGeom>
        </p:spPr>
      </p:pic>
      <p:sp>
        <p:nvSpPr>
          <p:cNvPr id="25" name="TextBox 24"/>
          <p:cNvSpPr txBox="1"/>
          <p:nvPr userDrawn="1"/>
        </p:nvSpPr>
        <p:spPr>
          <a:xfrm>
            <a:off x="7336427" y="133321"/>
            <a:ext cx="1502362" cy="230832"/>
          </a:xfrm>
          <a:prstGeom prst="rect">
            <a:avLst/>
          </a:prstGeom>
          <a:noFill/>
        </p:spPr>
        <p:txBody>
          <a:bodyPr wrap="square" rtlCol="0">
            <a:spAutoFit/>
          </a:bodyPr>
          <a:lstStyle/>
          <a:p>
            <a:pPr algn="r" defTabSz="914363"/>
            <a:r>
              <a:rPr lang="en-US" sz="900" dirty="0">
                <a:solidFill>
                  <a:srgbClr val="595959"/>
                </a:solidFill>
                <a:latin typeface="Segoe UI" pitchFamily="34" charset="0"/>
                <a:ea typeface="Segoe UI" pitchFamily="34" charset="0"/>
                <a:cs typeface="Segoe UI" pitchFamily="34" charset="0"/>
              </a:rPr>
              <a:t>Microsoft Confidential</a:t>
            </a:r>
          </a:p>
        </p:txBody>
      </p:sp>
      <p:pic>
        <p:nvPicPr>
          <p:cNvPr id="27" name="Picture 26"/>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30" name="Title 1"/>
          <p:cNvSpPr>
            <a:spLocks noGrp="1"/>
          </p:cNvSpPr>
          <p:nvPr>
            <p:ph type="title" hasCustomPrompt="1"/>
          </p:nvPr>
        </p:nvSpPr>
        <p:spPr>
          <a:xfrm>
            <a:off x="389436" y="360402"/>
            <a:ext cx="8363938" cy="509171"/>
          </a:xfrm>
        </p:spPr>
        <p:txBody>
          <a:bodyPr anchor="t"/>
          <a:lstStyle>
            <a:lvl1pPr>
              <a:defRPr sz="3200" b="0">
                <a:solidFill>
                  <a:schemeClr val="tx1"/>
                </a:solidFill>
                <a:latin typeface="Segoe UI Light" pitchFamily="34" charset="0"/>
              </a:defRPr>
            </a:lvl1pPr>
          </a:lstStyle>
          <a:p>
            <a:r>
              <a:rPr lang="en-US" dirty="0" smtClean="0"/>
              <a:t>Click to edit Master title style </a:t>
            </a:r>
            <a:endParaRPr lang="en-US" dirty="0"/>
          </a:p>
        </p:txBody>
      </p:sp>
      <p:sp>
        <p:nvSpPr>
          <p:cNvPr id="31" name="Text Placeholder 2"/>
          <p:cNvSpPr>
            <a:spLocks noGrp="1"/>
          </p:cNvSpPr>
          <p:nvPr>
            <p:ph type="body" idx="16"/>
          </p:nvPr>
        </p:nvSpPr>
        <p:spPr>
          <a:xfrm>
            <a:off x="389675" y="869573"/>
            <a:ext cx="8349647" cy="276999"/>
          </a:xfrm>
        </p:spPr>
        <p:txBody>
          <a:bodyPr anchor="b"/>
          <a:lstStyle>
            <a:lvl1pPr marL="0" indent="0">
              <a:buNone/>
              <a:tabLst>
                <a:tab pos="628650" algn="l"/>
              </a:tabLst>
              <a:defRPr sz="1800" b="0">
                <a:solidFill>
                  <a:srgbClr val="949699"/>
                </a:solidFill>
                <a:latin typeface="Segoe UI Light" pitchFamily="34" charset="0"/>
                <a:ea typeface="Verdana" pitchFamily="34" charset="0"/>
                <a:cs typeface="Verdan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Tree>
    <p:extLst>
      <p:ext uri="{BB962C8B-B14F-4D97-AF65-F5344CB8AC3E}">
        <p14:creationId xmlns:p14="http://schemas.microsoft.com/office/powerpoint/2010/main" val="3644843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ransition Slide (Option 2)">
    <p:spTree>
      <p:nvGrpSpPr>
        <p:cNvPr id="1" name=""/>
        <p:cNvGrpSpPr/>
        <p:nvPr/>
      </p:nvGrpSpPr>
      <p:grpSpPr>
        <a:xfrm>
          <a:off x="0" y="0"/>
          <a:ext cx="0" cy="0"/>
          <a:chOff x="0" y="0"/>
          <a:chExt cx="0" cy="0"/>
        </a:xfrm>
      </p:grpSpPr>
      <p:sp>
        <p:nvSpPr>
          <p:cNvPr id="3" name="Rectangle 2"/>
          <p:cNvSpPr/>
          <p:nvPr userDrawn="1"/>
        </p:nvSpPr>
        <p:spPr bwMode="auto">
          <a:xfrm>
            <a:off x="0" y="1922728"/>
            <a:ext cx="9144000" cy="2897925"/>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1" name="Rectangle 20"/>
          <p:cNvSpPr/>
          <p:nvPr userDrawn="1"/>
        </p:nvSpPr>
        <p:spPr bwMode="auto">
          <a:xfrm>
            <a:off x="0" y="4345164"/>
            <a:ext cx="9144000" cy="475488"/>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0" name="Title 1"/>
          <p:cNvSpPr>
            <a:spLocks noGrp="1"/>
          </p:cNvSpPr>
          <p:nvPr>
            <p:ph type="ctrTitle" hasCustomPrompt="1"/>
          </p:nvPr>
        </p:nvSpPr>
        <p:spPr>
          <a:xfrm>
            <a:off x="513293" y="2627981"/>
            <a:ext cx="8085015"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Click to Edit Transition Slide Title</a:t>
            </a:r>
            <a:endParaRPr lang="en-US" dirty="0"/>
          </a:p>
        </p:txBody>
      </p:sp>
      <p:pic>
        <p:nvPicPr>
          <p:cNvPr id="16" name="Picture 15"/>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7366908" y="6506788"/>
            <a:ext cx="1371597" cy="228133"/>
          </a:xfrm>
          <a:prstGeom prst="rect">
            <a:avLst/>
          </a:prstGeom>
        </p:spPr>
      </p:pic>
      <p:sp>
        <p:nvSpPr>
          <p:cNvPr id="7" name="Subtitle 2"/>
          <p:cNvSpPr>
            <a:spLocks noGrp="1"/>
          </p:cNvSpPr>
          <p:nvPr>
            <p:ph type="subTitle" idx="1" hasCustomPrompt="1"/>
          </p:nvPr>
        </p:nvSpPr>
        <p:spPr>
          <a:xfrm>
            <a:off x="513293" y="3326441"/>
            <a:ext cx="425043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Transition subtitle</a:t>
            </a:r>
            <a:endParaRPr lang="en-US" dirty="0"/>
          </a:p>
        </p:txBody>
      </p:sp>
    </p:spTree>
    <p:extLst>
      <p:ext uri="{BB962C8B-B14F-4D97-AF65-F5344CB8AC3E}">
        <p14:creationId xmlns:p14="http://schemas.microsoft.com/office/powerpoint/2010/main" val="3018897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ransition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753738" y="0"/>
            <a:ext cx="4390263" cy="6858000"/>
          </a:xfrm>
          <a:prstGeom prst="rect">
            <a:avLst/>
          </a:prstGeom>
        </p:spPr>
      </p:pic>
      <p:sp>
        <p:nvSpPr>
          <p:cNvPr id="3" name="Rectangle 2"/>
          <p:cNvSpPr/>
          <p:nvPr userDrawn="1"/>
        </p:nvSpPr>
        <p:spPr bwMode="auto">
          <a:xfrm>
            <a:off x="0" y="1922729"/>
            <a:ext cx="9144000" cy="2897925"/>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21" name="Rectangle 20"/>
          <p:cNvSpPr/>
          <p:nvPr userDrawn="1"/>
        </p:nvSpPr>
        <p:spPr bwMode="auto">
          <a:xfrm>
            <a:off x="0" y="4345164"/>
            <a:ext cx="9144000" cy="475488"/>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9" name="Title 1"/>
          <p:cNvSpPr>
            <a:spLocks noGrp="1"/>
          </p:cNvSpPr>
          <p:nvPr>
            <p:ph type="ctrTitle" hasCustomPrompt="1"/>
          </p:nvPr>
        </p:nvSpPr>
        <p:spPr>
          <a:xfrm>
            <a:off x="513293" y="2627981"/>
            <a:ext cx="8085015"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Click to Edit Transition Slide Title</a:t>
            </a:r>
            <a:endParaRPr lang="en-US" dirty="0"/>
          </a:p>
        </p:txBody>
      </p:sp>
      <p:pic>
        <p:nvPicPr>
          <p:cNvPr id="20" name="Picture 1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
        <p:nvSpPr>
          <p:cNvPr id="10" name="Subtitle 2"/>
          <p:cNvSpPr>
            <a:spLocks noGrp="1"/>
          </p:cNvSpPr>
          <p:nvPr>
            <p:ph type="subTitle" idx="1" hasCustomPrompt="1"/>
          </p:nvPr>
        </p:nvSpPr>
        <p:spPr>
          <a:xfrm>
            <a:off x="513293" y="3326441"/>
            <a:ext cx="425043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Transition subtitle</a:t>
            </a:r>
            <a:endParaRPr lang="en-US" dirty="0"/>
          </a:p>
        </p:txBody>
      </p:sp>
    </p:spTree>
    <p:extLst>
      <p:ext uri="{BB962C8B-B14F-4D97-AF65-F5344CB8AC3E}">
        <p14:creationId xmlns:p14="http://schemas.microsoft.com/office/powerpoint/2010/main" val="1313868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age (Support B)">
    <p:spTree>
      <p:nvGrpSpPr>
        <p:cNvPr id="1" name=""/>
        <p:cNvGrpSpPr/>
        <p:nvPr/>
      </p:nvGrpSpPr>
      <p:grpSpPr>
        <a:xfrm>
          <a:off x="0" y="0"/>
          <a:ext cx="0" cy="0"/>
          <a:chOff x="0" y="0"/>
          <a:chExt cx="0" cy="0"/>
        </a:xfrm>
      </p:grpSpPr>
      <p:pic>
        <p:nvPicPr>
          <p:cNvPr id="13" name="Picture 12"/>
          <p:cNvPicPr>
            <a:picLocks/>
          </p:cNvPicPr>
          <p:nvPr userDrawn="1"/>
        </p:nvPicPr>
        <p:blipFill>
          <a:blip r:embed="rId2" cstate="email">
            <a:extLst>
              <a:ext uri="{28A0092B-C50C-407E-A947-70E740481C1C}">
                <a14:useLocalDpi xmlns:a14="http://schemas.microsoft.com/office/drawing/2010/main" val="0"/>
              </a:ext>
            </a:extLst>
          </a:blip>
          <a:stretch>
            <a:fillRect/>
          </a:stretch>
        </p:blipFill>
        <p:spPr>
          <a:xfrm>
            <a:off x="-3109" y="2173444"/>
            <a:ext cx="9144000" cy="2404872"/>
          </a:xfrm>
          <a:prstGeom prst="rect">
            <a:avLst/>
          </a:prstGeom>
        </p:spPr>
      </p:pic>
      <p:pic>
        <p:nvPicPr>
          <p:cNvPr id="16" name="Picture 15"/>
          <p:cNvPicPr>
            <a:picLocks/>
          </p:cNvPicPr>
          <p:nvPr userDrawn="1"/>
        </p:nvPicPr>
        <p:blipFill>
          <a:blip r:embed="rId3" cstate="email">
            <a:extLst>
              <a:ext uri="{28A0092B-C50C-407E-A947-70E740481C1C}">
                <a14:useLocalDpi xmlns:a14="http://schemas.microsoft.com/office/drawing/2010/main" val="0"/>
              </a:ext>
            </a:extLst>
          </a:blip>
          <a:stretch>
            <a:fillRect/>
          </a:stretch>
        </p:blipFill>
        <p:spPr>
          <a:xfrm>
            <a:off x="-3109" y="2173444"/>
            <a:ext cx="9144000" cy="2404872"/>
          </a:xfrm>
          <a:prstGeom prst="rect">
            <a:avLst/>
          </a:prstGeom>
        </p:spPr>
      </p:pic>
      <p:sp>
        <p:nvSpPr>
          <p:cNvPr id="10" name="Title 1"/>
          <p:cNvSpPr>
            <a:spLocks noGrp="1"/>
          </p:cNvSpPr>
          <p:nvPr>
            <p:ph type="ctrTitle" hasCustomPrompt="1"/>
          </p:nvPr>
        </p:nvSpPr>
        <p:spPr>
          <a:xfrm>
            <a:off x="513293" y="2854838"/>
            <a:ext cx="4250435" cy="555626"/>
          </a:xfrm>
        </p:spPr>
        <p:txBody>
          <a:bodyPr anchor="b" anchorCtr="0">
            <a:noAutofit/>
          </a:bodyPr>
          <a:lstStyle>
            <a:lvl1pPr algn="l">
              <a:lnSpc>
                <a:spcPts val="3800"/>
              </a:lnSpc>
              <a:defRPr sz="3600" spc="0" baseline="0">
                <a:solidFill>
                  <a:schemeClr val="bg1"/>
                </a:solidFill>
                <a:latin typeface="Segoe UI Light" pitchFamily="34" charset="0"/>
              </a:defRPr>
            </a:lvl1pPr>
          </a:lstStyle>
          <a:p>
            <a:r>
              <a:rPr lang="en-US" dirty="0" smtClean="0"/>
              <a:t>Click to edit Master Title style</a:t>
            </a:r>
            <a:endParaRPr lang="en-US" dirty="0"/>
          </a:p>
        </p:txBody>
      </p:sp>
      <p:sp>
        <p:nvSpPr>
          <p:cNvPr id="11" name="Subtitle 2"/>
          <p:cNvSpPr>
            <a:spLocks noGrp="1"/>
          </p:cNvSpPr>
          <p:nvPr>
            <p:ph type="subTitle" idx="1"/>
          </p:nvPr>
        </p:nvSpPr>
        <p:spPr>
          <a:xfrm>
            <a:off x="513294" y="3546203"/>
            <a:ext cx="4250434" cy="655320"/>
          </a:xfrm>
        </p:spPr>
        <p:txBody>
          <a:bodyPr>
            <a:normAutofit/>
          </a:bodyPr>
          <a:lstStyle>
            <a:lvl1pPr marL="27432" indent="0" algn="l">
              <a:buNone/>
              <a:defRPr sz="1600">
                <a:solidFill>
                  <a:schemeClr val="bg1"/>
                </a:solidFill>
                <a:latin typeface="Segoe UI Light"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14" name="Text Placeholder 6"/>
          <p:cNvSpPr>
            <a:spLocks noGrp="1"/>
          </p:cNvSpPr>
          <p:nvPr>
            <p:ph type="body" sz="quarter" idx="10" hasCustomPrompt="1"/>
          </p:nvPr>
        </p:nvSpPr>
        <p:spPr>
          <a:xfrm>
            <a:off x="513293" y="4828870"/>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Click to insert Presenter’s Name, Title</a:t>
            </a:r>
          </a:p>
        </p:txBody>
      </p:sp>
      <p:sp>
        <p:nvSpPr>
          <p:cNvPr id="15" name="Text Placeholder 6"/>
          <p:cNvSpPr>
            <a:spLocks noGrp="1"/>
          </p:cNvSpPr>
          <p:nvPr>
            <p:ph type="body" sz="quarter" idx="11" hasCustomPrompt="1"/>
          </p:nvPr>
        </p:nvSpPr>
        <p:spPr>
          <a:xfrm>
            <a:off x="513293" y="5115206"/>
            <a:ext cx="7996525" cy="230832"/>
          </a:xfrm>
        </p:spPr>
        <p:txBody>
          <a:bodyPr/>
          <a:lstStyle>
            <a:lvl1pPr marL="27432" indent="0">
              <a:buFontTx/>
              <a:buNone/>
              <a:defRPr sz="1500">
                <a:solidFill>
                  <a:srgbClr val="595959"/>
                </a:solidFill>
                <a:latin typeface="Segoe UI Light" pitchFamily="34" charset="0"/>
              </a:defRPr>
            </a:lvl1pPr>
            <a:lvl2pPr marL="274320" indent="0">
              <a:buFontTx/>
              <a:buNone/>
              <a:defRPr/>
            </a:lvl2pPr>
            <a:lvl3pPr marL="548640" indent="0">
              <a:buFontTx/>
              <a:buNone/>
              <a:defRPr/>
            </a:lvl3pPr>
            <a:lvl4pPr marL="822960" indent="0">
              <a:buFontTx/>
              <a:buNone/>
              <a:defRPr/>
            </a:lvl4pPr>
            <a:lvl5pPr marL="1097280" indent="0">
              <a:buFontTx/>
              <a:buNone/>
              <a:defRPr/>
            </a:lvl5pPr>
          </a:lstStyle>
          <a:p>
            <a:pPr lvl="0"/>
            <a:r>
              <a:rPr lang="en-US" dirty="0" smtClean="0"/>
              <a:t>Date of Presentation</a:t>
            </a:r>
          </a:p>
        </p:txBody>
      </p:sp>
      <p:pic>
        <p:nvPicPr>
          <p:cNvPr id="20" name="Picture 19"/>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528534" y="737784"/>
            <a:ext cx="2286000" cy="380223"/>
          </a:xfrm>
          <a:prstGeom prst="rect">
            <a:avLst/>
          </a:prstGeom>
        </p:spPr>
      </p:pic>
    </p:spTree>
    <p:extLst>
      <p:ext uri="{BB962C8B-B14F-4D97-AF65-F5344CB8AC3E}">
        <p14:creationId xmlns:p14="http://schemas.microsoft.com/office/powerpoint/2010/main" val="36522905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Architecture)">
    <p:spTree>
      <p:nvGrpSpPr>
        <p:cNvPr id="1" name=""/>
        <p:cNvGrpSpPr/>
        <p:nvPr/>
      </p:nvGrpSpPr>
      <p:grpSpPr>
        <a:xfrm>
          <a:off x="0" y="0"/>
          <a:ext cx="0" cy="0"/>
          <a:chOff x="0" y="0"/>
          <a:chExt cx="0" cy="0"/>
        </a:xfrm>
      </p:grpSpPr>
      <p:pic>
        <p:nvPicPr>
          <p:cNvPr id="16" name="Picture 6" descr="C:\Users\victor.melniciuc\Desktop\==Work\MCS BOM\ppt\JPEGs (ready)\MYM.png"/>
          <p:cNvPicPr>
            <a:picLocks noChangeAspect="1" noChangeArrowheads="1"/>
          </p:cNvPicPr>
          <p:nvPr userDrawn="1"/>
        </p:nvPicPr>
        <p:blipFill>
          <a:blip r:embed="rId2" cstate="email"/>
          <a:srcRect/>
          <a:stretch>
            <a:fillRect/>
          </a:stretch>
        </p:blipFill>
        <p:spPr bwMode="auto">
          <a:xfrm>
            <a:off x="6915761" y="6344457"/>
            <a:ext cx="1886441" cy="176104"/>
          </a:xfrm>
          <a:prstGeom prst="rect">
            <a:avLst/>
          </a:prstGeom>
          <a:noFill/>
        </p:spPr>
      </p:pic>
      <p:pic>
        <p:nvPicPr>
          <p:cNvPr id="9" name="Picture 3" descr="C:\Users\victor.melniciuc\Desktop\==Work\MCS BOM\assets\FAN2008058.JPG"/>
          <p:cNvPicPr>
            <a:picLocks noChangeAspect="1" noChangeArrowheads="1"/>
          </p:cNvPicPr>
          <p:nvPr userDrawn="1"/>
        </p:nvPicPr>
        <p:blipFill>
          <a:blip r:embed="rId3" cstate="email"/>
          <a:srcRect l="21453" t="16710" r="29526"/>
          <a:stretch>
            <a:fillRect/>
          </a:stretch>
        </p:blipFill>
        <p:spPr bwMode="auto">
          <a:xfrm>
            <a:off x="4743494" y="1005278"/>
            <a:ext cx="4398919" cy="5852722"/>
          </a:xfrm>
          <a:prstGeom prst="rect">
            <a:avLst/>
          </a:prstGeom>
          <a:noFill/>
          <a:ln>
            <a:noFill/>
          </a:ln>
        </p:spPr>
      </p:pic>
      <p:sp>
        <p:nvSpPr>
          <p:cNvPr id="10" name="Rectangle 9"/>
          <p:cNvSpPr/>
          <p:nvPr userDrawn="1"/>
        </p:nvSpPr>
        <p:spPr bwMode="auto">
          <a:xfrm>
            <a:off x="4743494" y="0"/>
            <a:ext cx="2858244" cy="3733800"/>
          </a:xfrm>
          <a:prstGeom prst="rect">
            <a:avLst/>
          </a:prstGeom>
          <a:solidFill>
            <a:schemeClr val="tx1">
              <a:lumMod val="95000"/>
              <a:lumOff val="5000"/>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3" name="Rectangle 2"/>
          <p:cNvSpPr/>
          <p:nvPr userDrawn="1"/>
        </p:nvSpPr>
        <p:spPr bwMode="auto">
          <a:xfrm>
            <a:off x="0" y="1005278"/>
            <a:ext cx="9144000" cy="914400"/>
          </a:xfrm>
          <a:prstGeom prst="rect">
            <a:avLst/>
          </a:prstGeom>
          <a:solidFill>
            <a:srgbClr val="595959">
              <a:alpha val="55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4" name="Title 1"/>
          <p:cNvSpPr>
            <a:spLocks noGrp="1"/>
          </p:cNvSpPr>
          <p:nvPr>
            <p:ph type="ctrTitle" hasCustomPrompt="1"/>
          </p:nvPr>
        </p:nvSpPr>
        <p:spPr>
          <a:xfrm>
            <a:off x="513292" y="1184665"/>
            <a:ext cx="7088446" cy="555626"/>
          </a:xfrm>
        </p:spPr>
        <p:txBody>
          <a:bodyPr anchor="t" anchorCtr="0">
            <a:noAutofit/>
          </a:bodyPr>
          <a:lstStyle>
            <a:lvl1pPr algn="l">
              <a:lnSpc>
                <a:spcPts val="4800"/>
              </a:lnSpc>
              <a:defRPr sz="3600" spc="0" baseline="0">
                <a:solidFill>
                  <a:schemeClr val="bg1"/>
                </a:solidFill>
                <a:latin typeface="Segoe UI Light" pitchFamily="34" charset="0"/>
              </a:defRPr>
            </a:lvl1pPr>
          </a:lstStyle>
          <a:p>
            <a:r>
              <a:rPr lang="en-US" dirty="0" smtClean="0"/>
              <a:t>Agenda</a:t>
            </a:r>
            <a:endParaRPr lang="en-US" dirty="0"/>
          </a:p>
        </p:txBody>
      </p:sp>
      <p:sp>
        <p:nvSpPr>
          <p:cNvPr id="11" name="Content Placeholder 2"/>
          <p:cNvSpPr>
            <a:spLocks noGrp="1"/>
          </p:cNvSpPr>
          <p:nvPr>
            <p:ph idx="1" hasCustomPrompt="1"/>
          </p:nvPr>
        </p:nvSpPr>
        <p:spPr>
          <a:xfrm>
            <a:off x="513293" y="2130628"/>
            <a:ext cx="3887212" cy="276999"/>
          </a:xfrm>
        </p:spPr>
        <p:txBody>
          <a:bodyPr/>
          <a:lstStyle>
            <a:lvl1pPr marL="274320" marR="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sz="1800">
                <a:solidFill>
                  <a:srgbClr val="595959"/>
                </a:solidFill>
                <a:latin typeface="Segoe UI" pitchFamily="34" charset="0"/>
                <a:ea typeface="Segoe UI" pitchFamily="34" charset="0"/>
                <a:cs typeface="Segoe UI" pitchFamily="34" charset="0"/>
              </a:defRPr>
            </a:lvl1pPr>
            <a:lvl2pPr marL="548640" indent="-274320">
              <a:buClr>
                <a:srgbClr val="5191CD"/>
              </a:buClr>
              <a:buSzPct val="75000"/>
              <a:buFontTx/>
              <a:buBlip>
                <a:blip r:embed="rId4"/>
              </a:buBlip>
              <a:defRPr>
                <a:solidFill>
                  <a:srgbClr val="595959"/>
                </a:solidFill>
                <a:latin typeface="+mn-lt"/>
              </a:defRPr>
            </a:lvl2pPr>
            <a:lvl3pPr marL="822960" indent="-274320">
              <a:buClr>
                <a:srgbClr val="5191CD"/>
              </a:buClr>
              <a:buFont typeface="Segoe" charset="0"/>
              <a:buChar char="–"/>
              <a:defRPr>
                <a:solidFill>
                  <a:srgbClr val="595959"/>
                </a:solidFill>
                <a:latin typeface="+mn-lt"/>
              </a:defRPr>
            </a:lvl3pPr>
            <a:lvl4pPr marL="1097280" indent="-274320">
              <a:buClr>
                <a:srgbClr val="5191CD"/>
              </a:buClr>
              <a:buFont typeface="Segoe" charset="0"/>
              <a:buChar char="–"/>
              <a:defRPr>
                <a:solidFill>
                  <a:srgbClr val="595959"/>
                </a:solidFill>
                <a:latin typeface="+mn-lt"/>
              </a:defRPr>
            </a:lvl4pPr>
            <a:lvl5pPr marL="1371600" indent="-274320">
              <a:buClr>
                <a:srgbClr val="5191CD"/>
              </a:buClr>
              <a:buFont typeface="Segoe" charset="0"/>
              <a:buChar char="–"/>
              <a:defRPr>
                <a:solidFill>
                  <a:srgbClr val="595959"/>
                </a:solidFill>
                <a:latin typeface="+mn-lt"/>
              </a:defRPr>
            </a:lvl5pPr>
          </a:lstStyle>
          <a:p>
            <a:pPr marL="274320" marR="0" lvl="0" indent="-274320" algn="l" defTabSz="914363" rtl="0" eaLnBrk="1" fontAlgn="auto" latinLnBrk="0" hangingPunct="1">
              <a:lnSpc>
                <a:spcPct val="100000"/>
              </a:lnSpc>
              <a:spcBef>
                <a:spcPts val="600"/>
              </a:spcBef>
              <a:spcAft>
                <a:spcPts val="0"/>
              </a:spcAft>
              <a:buClr>
                <a:srgbClr val="5191CD"/>
              </a:buClr>
              <a:buSzPct val="100000"/>
              <a:buFontTx/>
              <a:buBlip>
                <a:blip r:embed="rId4"/>
              </a:buBlip>
              <a:tabLst/>
              <a:defRPr/>
            </a:pPr>
            <a:r>
              <a:rPr lang="en-US" dirty="0" smtClean="0"/>
              <a:t>Click to insert text</a:t>
            </a:r>
          </a:p>
        </p:txBody>
      </p:sp>
      <p:pic>
        <p:nvPicPr>
          <p:cNvPr id="12" name="Picture 11"/>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7366907" y="6506788"/>
            <a:ext cx="1371600" cy="228133"/>
          </a:xfrm>
          <a:prstGeom prst="rect">
            <a:avLst/>
          </a:prstGeom>
        </p:spPr>
      </p:pic>
    </p:spTree>
    <p:extLst>
      <p:ext uri="{BB962C8B-B14F-4D97-AF65-F5344CB8AC3E}">
        <p14:creationId xmlns:p14="http://schemas.microsoft.com/office/powerpoint/2010/main" val="2898978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24" Type="http://schemas.openxmlformats.org/officeDocument/2006/relationships/image" Target="../media/image1.png"/><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image" Target="../media/image33.png"/><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image" Target="../media/image32.png"/><Relationship Id="rId5" Type="http://schemas.openxmlformats.org/officeDocument/2006/relationships/slideLayout" Target="../slideLayouts/slideLayout49.xml"/><Relationship Id="rId10" Type="http://schemas.openxmlformats.org/officeDocument/2006/relationships/image" Target="../media/image31.png"/><Relationship Id="rId4" Type="http://schemas.openxmlformats.org/officeDocument/2006/relationships/slideLayout" Target="../slideLayouts/slideLayout48.xml"/><Relationship Id="rId9" Type="http://schemas.openxmlformats.org/officeDocument/2006/relationships/image" Target="../media/image3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slideLayout" Target="../slideLayouts/slideLayout64.xml"/><Relationship Id="rId18" Type="http://schemas.openxmlformats.org/officeDocument/2006/relationships/slideLayout" Target="../slideLayouts/slideLayout69.xml"/><Relationship Id="rId3" Type="http://schemas.openxmlformats.org/officeDocument/2006/relationships/slideLayout" Target="../slideLayouts/slideLayout54.xml"/><Relationship Id="rId21" Type="http://schemas.openxmlformats.org/officeDocument/2006/relationships/slideLayout" Target="../slideLayouts/slideLayout72.xml"/><Relationship Id="rId7" Type="http://schemas.openxmlformats.org/officeDocument/2006/relationships/slideLayout" Target="../slideLayouts/slideLayout58.xml"/><Relationship Id="rId12" Type="http://schemas.openxmlformats.org/officeDocument/2006/relationships/slideLayout" Target="../slideLayouts/slideLayout63.xml"/><Relationship Id="rId17" Type="http://schemas.openxmlformats.org/officeDocument/2006/relationships/slideLayout" Target="../slideLayouts/slideLayout68.xml"/><Relationship Id="rId25" Type="http://schemas.openxmlformats.org/officeDocument/2006/relationships/image" Target="../media/image1.png"/><Relationship Id="rId2" Type="http://schemas.openxmlformats.org/officeDocument/2006/relationships/slideLayout" Target="../slideLayouts/slideLayout53.xml"/><Relationship Id="rId16" Type="http://schemas.openxmlformats.org/officeDocument/2006/relationships/slideLayout" Target="../slideLayouts/slideLayout67.xml"/><Relationship Id="rId20" Type="http://schemas.openxmlformats.org/officeDocument/2006/relationships/slideLayout" Target="../slideLayouts/slideLayout71.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24" Type="http://schemas.openxmlformats.org/officeDocument/2006/relationships/theme" Target="../theme/theme4.xml"/><Relationship Id="rId5" Type="http://schemas.openxmlformats.org/officeDocument/2006/relationships/slideLayout" Target="../slideLayouts/slideLayout56.xml"/><Relationship Id="rId15" Type="http://schemas.openxmlformats.org/officeDocument/2006/relationships/slideLayout" Target="../slideLayouts/slideLayout66.xml"/><Relationship Id="rId23" Type="http://schemas.openxmlformats.org/officeDocument/2006/relationships/slideLayout" Target="../slideLayouts/slideLayout74.xml"/><Relationship Id="rId10" Type="http://schemas.openxmlformats.org/officeDocument/2006/relationships/slideLayout" Target="../slideLayouts/slideLayout61.xml"/><Relationship Id="rId19" Type="http://schemas.openxmlformats.org/officeDocument/2006/relationships/slideLayout" Target="../slideLayouts/slideLayout70.xml"/><Relationship Id="rId4" Type="http://schemas.openxmlformats.org/officeDocument/2006/relationships/slideLayout" Target="../slideLayouts/slideLayout55.xml"/><Relationship Id="rId9" Type="http://schemas.openxmlformats.org/officeDocument/2006/relationships/slideLayout" Target="../slideLayouts/slideLayout60.xml"/><Relationship Id="rId14" Type="http://schemas.openxmlformats.org/officeDocument/2006/relationships/slideLayout" Target="../slideLayouts/slideLayout65.xml"/><Relationship Id="rId22"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356616"/>
            <a:ext cx="8363938" cy="553998"/>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51681" y="1673355"/>
            <a:ext cx="8363937" cy="169277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363" rtl="0" eaLnBrk="1" latinLnBrk="0" hangingPunct="1">
        <a:lnSpc>
          <a:spcPct val="90000"/>
        </a:lnSpc>
        <a:spcBef>
          <a:spcPct val="0"/>
        </a:spcBef>
        <a:buNone/>
        <a:defRPr lang="en-US" sz="4000" b="0" kern="1200" cap="none" spc="-100" baseline="0" dirty="0" smtClean="0">
          <a:ln w="3175">
            <a:noFill/>
          </a:ln>
          <a:solidFill>
            <a:schemeClr val="tx1"/>
          </a:solidFill>
          <a:effectLst/>
          <a:latin typeface="Segoe UI Light" pitchFamily="34" charset="0"/>
          <a:ea typeface="Verdana" pitchFamily="34" charset="0"/>
          <a:cs typeface="Verdana" pitchFamily="34" charset="0"/>
        </a:defRPr>
      </a:lvl1pPr>
    </p:titleStyle>
    <p:bodyStyle>
      <a:lvl1pPr marL="274320" indent="-274320" algn="l" defTabSz="914363" rtl="0" eaLnBrk="1" latinLnBrk="0" hangingPunct="1">
        <a:lnSpc>
          <a:spcPct val="100000"/>
        </a:lnSpc>
        <a:spcBef>
          <a:spcPts val="600"/>
        </a:spcBef>
        <a:buClr>
          <a:schemeClr val="accent1"/>
        </a:buClr>
        <a:buSzPct val="100000"/>
        <a:buFontTx/>
        <a:buBlip>
          <a:blip r:embed="rId24"/>
        </a:buBlip>
        <a:defRPr sz="2000" kern="1200">
          <a:solidFill>
            <a:schemeClr val="tx1"/>
          </a:solidFill>
          <a:latin typeface="Segoe UI"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24"/>
        </a:buBlip>
        <a:defRPr sz="2000" kern="1200">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600"/>
        </a:spcBef>
        <a:buClr>
          <a:schemeClr val="accent1"/>
        </a:buClr>
        <a:buSzPct val="100000"/>
        <a:buFontTx/>
        <a:buBlip>
          <a:blip r:embed="rId24"/>
        </a:buBlip>
        <a:defRPr sz="1800" kern="1200">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24"/>
        </a:buBlip>
        <a:defRPr sz="1600" kern="1200">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24"/>
        </a:buBlip>
        <a:defRPr sz="1600" kern="1200">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356616"/>
            <a:ext cx="8363938" cy="553998"/>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51681" y="1673355"/>
            <a:ext cx="8363937" cy="169277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 id="2147483698" r:id="rId15"/>
    <p:sldLayoutId id="2147483699" r:id="rId16"/>
    <p:sldLayoutId id="2147483700" r:id="rId17"/>
    <p:sldLayoutId id="2147483701" r:id="rId18"/>
    <p:sldLayoutId id="2147483702" r:id="rId19"/>
    <p:sldLayoutId id="2147483703" r:id="rId20"/>
    <p:sldLayoutId id="2147483704" r:id="rId21"/>
    <p:sldLayoutId id="2147483705" r:id="rId2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363" rtl="0" eaLnBrk="1" latinLnBrk="0" hangingPunct="1">
        <a:lnSpc>
          <a:spcPct val="90000"/>
        </a:lnSpc>
        <a:spcBef>
          <a:spcPct val="0"/>
        </a:spcBef>
        <a:buNone/>
        <a:defRPr lang="en-US" sz="4000" b="0" kern="1200" cap="none" spc="-100" baseline="0" dirty="0" smtClean="0">
          <a:ln w="3175">
            <a:noFill/>
          </a:ln>
          <a:solidFill>
            <a:schemeClr val="tx1"/>
          </a:solidFill>
          <a:effectLst/>
          <a:latin typeface="Segoe UI Light" pitchFamily="34" charset="0"/>
          <a:ea typeface="Verdana" pitchFamily="34" charset="0"/>
          <a:cs typeface="Verdana" pitchFamily="34" charset="0"/>
        </a:defRPr>
      </a:lvl1pPr>
    </p:titleStyle>
    <p:bodyStyle>
      <a:lvl1pPr marL="274320" indent="-274320" algn="l" defTabSz="914363" rtl="0" eaLnBrk="1" latinLnBrk="0" hangingPunct="1">
        <a:lnSpc>
          <a:spcPct val="100000"/>
        </a:lnSpc>
        <a:spcBef>
          <a:spcPts val="600"/>
        </a:spcBef>
        <a:buClr>
          <a:schemeClr val="accent1"/>
        </a:buClr>
        <a:buSzPct val="100000"/>
        <a:buFontTx/>
        <a:buBlip>
          <a:blip r:embed="rId24"/>
        </a:buBlip>
        <a:defRPr sz="2000" kern="1200">
          <a:solidFill>
            <a:schemeClr val="tx1"/>
          </a:solidFill>
          <a:latin typeface="Segoe UI"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24"/>
        </a:buBlip>
        <a:defRPr sz="2000" kern="1200">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600"/>
        </a:spcBef>
        <a:buClr>
          <a:schemeClr val="accent1"/>
        </a:buClr>
        <a:buSzPct val="100000"/>
        <a:buFontTx/>
        <a:buBlip>
          <a:blip r:embed="rId24"/>
        </a:buBlip>
        <a:defRPr sz="1800" kern="1200">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24"/>
        </a:buBlip>
        <a:defRPr sz="1600" kern="1200">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24"/>
        </a:buBlip>
        <a:defRPr sz="1600" kern="1200">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0" y="6409944"/>
            <a:ext cx="9143244" cy="316965"/>
          </a:xfrm>
          <a:prstGeom prst="rect">
            <a:avLst/>
          </a:prstGeom>
        </p:spPr>
      </p:pic>
      <p:pic>
        <p:nvPicPr>
          <p:cNvPr id="18" name="Pictur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 y="0"/>
            <a:ext cx="9143994" cy="731519"/>
          </a:xfrm>
          <a:prstGeom prst="rect">
            <a:avLst/>
          </a:prstGeom>
        </p:spPr>
      </p:pic>
      <p:sp>
        <p:nvSpPr>
          <p:cNvPr id="11" name="TextBox 10"/>
          <p:cNvSpPr txBox="1"/>
          <p:nvPr/>
        </p:nvSpPr>
        <p:spPr>
          <a:xfrm>
            <a:off x="7543800" y="6500346"/>
            <a:ext cx="1109278" cy="138499"/>
          </a:xfrm>
          <a:prstGeom prst="rect">
            <a:avLst/>
          </a:prstGeom>
          <a:noFill/>
        </p:spPr>
        <p:txBody>
          <a:bodyPr wrap="none" lIns="0" tIns="0" rIns="0" bIns="0" rtlCol="0">
            <a:spAutoFit/>
          </a:bodyPr>
          <a:lstStyle/>
          <a:p>
            <a:r>
              <a:rPr lang="en-US" sz="900" dirty="0" smtClean="0">
                <a:solidFill>
                  <a:prstClr val="white">
                    <a:lumMod val="50000"/>
                  </a:prstClr>
                </a:solidFill>
              </a:rPr>
              <a:t>Microsoft Confidential</a:t>
            </a:r>
            <a:endParaRPr lang="en-US" sz="900" dirty="0">
              <a:solidFill>
                <a:prstClr val="white">
                  <a:lumMod val="50000"/>
                </a:prstClr>
              </a:solidFill>
            </a:endParaRPr>
          </a:p>
        </p:txBody>
      </p:sp>
      <p:sp>
        <p:nvSpPr>
          <p:cNvPr id="13" name="Flowchart: Delay 12"/>
          <p:cNvSpPr>
            <a:spLocks noChangeAspect="1"/>
          </p:cNvSpPr>
          <p:nvPr/>
        </p:nvSpPr>
        <p:spPr>
          <a:xfrm flipH="1">
            <a:off x="8823960" y="6409944"/>
            <a:ext cx="320040" cy="320040"/>
          </a:xfrm>
          <a:prstGeom prst="flowChartDelay">
            <a:avLst/>
          </a:prstGeom>
          <a:gradFill flip="none" rotWithShape="1">
            <a:gsLst>
              <a:gs pos="0">
                <a:schemeClr val="tx1">
                  <a:lumMod val="75000"/>
                </a:schemeClr>
              </a:gs>
              <a:gs pos="100000">
                <a:schemeClr val="bg1">
                  <a:lumMod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 name="Title Placeholder 1"/>
          <p:cNvSpPr>
            <a:spLocks noGrp="1"/>
          </p:cNvSpPr>
          <p:nvPr>
            <p:ph type="title"/>
          </p:nvPr>
        </p:nvSpPr>
        <p:spPr>
          <a:xfrm>
            <a:off x="228600" y="45720"/>
            <a:ext cx="8686800" cy="304800"/>
          </a:xfrm>
          <a:prstGeom prst="rect">
            <a:avLst/>
          </a:prstGeom>
          <a:effectLst/>
        </p:spPr>
        <p:txBody>
          <a:bodyPr vert="horz" wrap="none" lIns="0" tIns="0" rIns="0" bIns="0" rtlCol="0" anchor="t" anchorCtr="0">
            <a:noAutofit/>
          </a:bodyPr>
          <a:lstStyle/>
          <a:p>
            <a:r>
              <a:rPr lang="en-US" smtClean="0"/>
              <a:t>Click to edit Master title style</a:t>
            </a:r>
            <a:endParaRPr lang="en-US" dirty="0"/>
          </a:p>
        </p:txBody>
      </p:sp>
      <p:sp>
        <p:nvSpPr>
          <p:cNvPr id="6" name="Slide Number Placeholder 5"/>
          <p:cNvSpPr>
            <a:spLocks noGrp="1"/>
          </p:cNvSpPr>
          <p:nvPr>
            <p:ph type="sldNum" sz="quarter" idx="4"/>
          </p:nvPr>
        </p:nvSpPr>
        <p:spPr>
          <a:xfrm>
            <a:off x="8915400" y="6477000"/>
            <a:ext cx="187551" cy="184666"/>
          </a:xfrm>
          <a:prstGeom prst="rect">
            <a:avLst/>
          </a:prstGeom>
        </p:spPr>
        <p:txBody>
          <a:bodyPr vert="horz" wrap="none" lIns="0" tIns="0" rIns="0" bIns="0" rtlCol="0" anchor="ctr" anchorCtr="1">
            <a:spAutoFit/>
          </a:bodyPr>
          <a:lstStyle>
            <a:lvl1pPr algn="ctr">
              <a:defRPr sz="1200">
                <a:solidFill>
                  <a:schemeClr val="bg1"/>
                </a:solidFill>
              </a:defRPr>
            </a:lvl1pPr>
          </a:lstStyle>
          <a:p>
            <a:fld id="{64E1046F-EA70-4B42-8C4B-0948B0F9237A}" type="slidenum">
              <a:rPr lang="en-US" smtClean="0">
                <a:solidFill>
                  <a:prstClr val="white"/>
                </a:solidFill>
              </a:rPr>
              <a:pPr/>
              <a:t>‹#›</a:t>
            </a:fld>
            <a:endParaRPr lang="en-US" dirty="0">
              <a:solidFill>
                <a:prstClr val="white"/>
              </a:solidFill>
            </a:endParaRPr>
          </a:p>
        </p:txBody>
      </p:sp>
      <p:pic>
        <p:nvPicPr>
          <p:cNvPr id="5" name="Picture 4"/>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57200" y="6442126"/>
            <a:ext cx="1554480" cy="252603"/>
          </a:xfrm>
          <a:prstGeom prst="rect">
            <a:avLst/>
          </a:prstGeom>
        </p:spPr>
      </p:pic>
    </p:spTree>
    <p:extLst>
      <p:ext uri="{BB962C8B-B14F-4D97-AF65-F5344CB8AC3E}">
        <p14:creationId xmlns:p14="http://schemas.microsoft.com/office/powerpoint/2010/main" val="218542493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Lst>
  <p:timing>
    <p:tnLst>
      <p:par>
        <p:cTn id="1" dur="indefinite" restart="never" nodeType="tmRoot"/>
      </p:par>
    </p:tnLst>
  </p:timing>
  <p:hf hdr="0" ftr="0" dt="0"/>
  <p:txStyles>
    <p:titleStyle>
      <a:lvl1pPr algn="ctr" defTabSz="457200" rtl="0" eaLnBrk="1" latinLnBrk="0" hangingPunct="1">
        <a:spcBef>
          <a:spcPct val="0"/>
        </a:spcBef>
        <a:buNone/>
        <a:defRPr sz="2600" b="0" kern="1200" spc="-60" baseline="0">
          <a:solidFill>
            <a:schemeClr val="bg1">
              <a:lumMod val="50000"/>
            </a:schemeClr>
          </a:solidFill>
          <a:effectLst/>
          <a:latin typeface="Arial" pitchFamily="34" charset="0"/>
          <a:ea typeface="+mj-ea"/>
          <a:cs typeface="+mj-cs"/>
        </a:defRPr>
      </a:lvl1pPr>
    </p:titleStyle>
    <p:bodyStyle>
      <a:lvl1pPr marL="0" indent="0" algn="l" defTabSz="457200" rtl="0" eaLnBrk="1" latinLnBrk="0" hangingPunct="1">
        <a:spcBef>
          <a:spcPct val="20000"/>
        </a:spcBef>
        <a:spcAft>
          <a:spcPts val="600"/>
        </a:spcAft>
        <a:buFont typeface="Arial"/>
        <a:buNone/>
        <a:defRPr sz="2200" kern="1200">
          <a:solidFill>
            <a:schemeClr val="accent4"/>
          </a:solidFill>
          <a:effectLst>
            <a:outerShdw blurRad="76200" dist="38100" dir="2700000">
              <a:srgbClr val="000000">
                <a:alpha val="43000"/>
              </a:srgbClr>
            </a:outerShdw>
          </a:effectLst>
          <a:latin typeface="+mn-lt"/>
          <a:ea typeface="+mn-ea"/>
          <a:cs typeface="+mn-cs"/>
        </a:defRPr>
      </a:lvl1pPr>
      <a:lvl2pPr marL="346075" indent="-346075" algn="l" defTabSz="457200" rtl="0" eaLnBrk="1" latinLnBrk="0" hangingPunct="1">
        <a:lnSpc>
          <a:spcPct val="120000"/>
        </a:lnSpc>
        <a:spcBef>
          <a:spcPct val="20000"/>
        </a:spcBef>
        <a:buSzPct val="100000"/>
        <a:buFontTx/>
        <a:buBlip>
          <a:blip r:embed="rId12"/>
        </a:buBlip>
        <a:defRPr sz="1800" kern="1200">
          <a:solidFill>
            <a:srgbClr val="A4A5A5"/>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742950" indent="-396875" algn="l" defTabSz="457200" rtl="0" eaLnBrk="1" latinLnBrk="0" hangingPunct="1">
        <a:spcBef>
          <a:spcPct val="20000"/>
        </a:spcBef>
        <a:buFont typeface="Arial"/>
        <a:buChar char="–"/>
        <a:defRPr sz="1800" kern="1200">
          <a:solidFill>
            <a:schemeClr val="accent6"/>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356616"/>
            <a:ext cx="8363938" cy="553998"/>
          </a:xfrm>
          <a:prstGeom prst="rect">
            <a:avLst/>
          </a:prstGeom>
        </p:spPr>
        <p:txBody>
          <a:bodyPr vert="horz" wrap="square" lIns="0" tIns="0" rIns="0" bIns="0" rtlCol="0" anchor="t">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51681" y="1673355"/>
            <a:ext cx="8363937" cy="169277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5" r:id="rId17"/>
    <p:sldLayoutId id="2147483736" r:id="rId18"/>
    <p:sldLayoutId id="2147483737" r:id="rId19"/>
    <p:sldLayoutId id="2147483738" r:id="rId20"/>
    <p:sldLayoutId id="2147483740" r:id="rId21"/>
    <p:sldLayoutId id="2147483741" r:id="rId22"/>
    <p:sldLayoutId id="2147483742" r:id="rId2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l" defTabSz="914363" rtl="0" eaLnBrk="1" latinLnBrk="0" hangingPunct="1">
        <a:lnSpc>
          <a:spcPct val="90000"/>
        </a:lnSpc>
        <a:spcBef>
          <a:spcPct val="0"/>
        </a:spcBef>
        <a:buNone/>
        <a:defRPr lang="en-US" sz="4000" b="0" kern="1200" cap="none" spc="-100" baseline="0" dirty="0" smtClean="0">
          <a:ln w="3175">
            <a:noFill/>
          </a:ln>
          <a:solidFill>
            <a:schemeClr val="tx1"/>
          </a:solidFill>
          <a:effectLst/>
          <a:latin typeface="Segoe UI Light" pitchFamily="34" charset="0"/>
          <a:ea typeface="Verdana" pitchFamily="34" charset="0"/>
          <a:cs typeface="Verdana" pitchFamily="34" charset="0"/>
        </a:defRPr>
      </a:lvl1pPr>
    </p:titleStyle>
    <p:bodyStyle>
      <a:lvl1pPr marL="274320" indent="-274320" algn="l" defTabSz="914363" rtl="0" eaLnBrk="1" latinLnBrk="0" hangingPunct="1">
        <a:lnSpc>
          <a:spcPct val="100000"/>
        </a:lnSpc>
        <a:spcBef>
          <a:spcPts val="600"/>
        </a:spcBef>
        <a:buClr>
          <a:schemeClr val="accent1"/>
        </a:buClr>
        <a:buSzPct val="100000"/>
        <a:buFontTx/>
        <a:buBlip>
          <a:blip r:embed="rId25"/>
        </a:buBlip>
        <a:defRPr sz="2000" kern="1200">
          <a:solidFill>
            <a:schemeClr val="tx1"/>
          </a:solidFill>
          <a:latin typeface="Segoe UI" pitchFamily="34" charset="0"/>
          <a:ea typeface="Segoe UI" pitchFamily="34" charset="0"/>
          <a:cs typeface="Segoe UI" pitchFamily="34" charset="0"/>
        </a:defRPr>
      </a:lvl1pPr>
      <a:lvl2pPr marL="548640" indent="-274320" algn="l" defTabSz="914363" rtl="0" eaLnBrk="1" latinLnBrk="0" hangingPunct="1">
        <a:lnSpc>
          <a:spcPct val="100000"/>
        </a:lnSpc>
        <a:spcBef>
          <a:spcPts val="600"/>
        </a:spcBef>
        <a:buClr>
          <a:schemeClr val="accent1"/>
        </a:buClr>
        <a:buSzPct val="100000"/>
        <a:buFontTx/>
        <a:buBlip>
          <a:blip r:embed="rId25"/>
        </a:buBlip>
        <a:defRPr sz="2000" kern="1200">
          <a:solidFill>
            <a:schemeClr val="tx1"/>
          </a:solidFill>
          <a:latin typeface="Segoe UI" pitchFamily="34" charset="0"/>
          <a:ea typeface="Segoe UI" pitchFamily="34" charset="0"/>
          <a:cs typeface="Segoe UI" pitchFamily="34" charset="0"/>
        </a:defRPr>
      </a:lvl2pPr>
      <a:lvl3pPr marL="822960" indent="-274320" algn="l" defTabSz="914363" rtl="0" eaLnBrk="1" latinLnBrk="0" hangingPunct="1">
        <a:lnSpc>
          <a:spcPct val="100000"/>
        </a:lnSpc>
        <a:spcBef>
          <a:spcPts val="600"/>
        </a:spcBef>
        <a:buClr>
          <a:schemeClr val="accent1"/>
        </a:buClr>
        <a:buSzPct val="100000"/>
        <a:buFontTx/>
        <a:buBlip>
          <a:blip r:embed="rId25"/>
        </a:buBlip>
        <a:defRPr sz="1800" kern="1200">
          <a:solidFill>
            <a:schemeClr val="tx1"/>
          </a:solidFill>
          <a:latin typeface="Segoe UI" pitchFamily="34" charset="0"/>
          <a:ea typeface="Segoe UI" pitchFamily="34" charset="0"/>
          <a:cs typeface="Segoe UI" pitchFamily="34" charset="0"/>
        </a:defRPr>
      </a:lvl3pPr>
      <a:lvl4pPr marL="1097280" indent="-274320" algn="l" defTabSz="914363" rtl="0" eaLnBrk="1" latinLnBrk="0" hangingPunct="1">
        <a:lnSpc>
          <a:spcPct val="100000"/>
        </a:lnSpc>
        <a:spcBef>
          <a:spcPts val="600"/>
        </a:spcBef>
        <a:buClr>
          <a:schemeClr val="accent1"/>
        </a:buClr>
        <a:buSzPct val="100000"/>
        <a:buFontTx/>
        <a:buBlip>
          <a:blip r:embed="rId25"/>
        </a:buBlip>
        <a:defRPr sz="1600" kern="1200">
          <a:solidFill>
            <a:schemeClr val="tx1"/>
          </a:solidFill>
          <a:latin typeface="Segoe UI" pitchFamily="34" charset="0"/>
          <a:ea typeface="Segoe UI" pitchFamily="34" charset="0"/>
          <a:cs typeface="Segoe UI" pitchFamily="34" charset="0"/>
        </a:defRPr>
      </a:lvl4pPr>
      <a:lvl5pPr marL="1371600" indent="-274320" algn="l" defTabSz="914363" rtl="0" eaLnBrk="1" latinLnBrk="0" hangingPunct="1">
        <a:lnSpc>
          <a:spcPct val="100000"/>
        </a:lnSpc>
        <a:spcBef>
          <a:spcPts val="600"/>
        </a:spcBef>
        <a:buClr>
          <a:schemeClr val="accent1"/>
        </a:buClr>
        <a:buSzPct val="100000"/>
        <a:buFontTx/>
        <a:buBlip>
          <a:blip r:embed="rId25"/>
        </a:buBlip>
        <a:defRPr sz="1600" kern="1200">
          <a:solidFill>
            <a:schemeClr val="tx1"/>
          </a:solidFill>
          <a:latin typeface="Segoe UI" pitchFamily="34" charset="0"/>
          <a:ea typeface="Segoe UI" pitchFamily="34" charset="0"/>
          <a:cs typeface="Segoe UI" pitchFamily="34"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3.xml"/></Relationships>
</file>

<file path=ppt/slides/_rels/slide10.xml.rels><?xml version="1.0" encoding="UTF-8" standalone="yes"?>
<Relationships xmlns="http://schemas.openxmlformats.org/package/2006/relationships"><Relationship Id="rId3" Type="http://schemas.openxmlformats.org/officeDocument/2006/relationships/hyperlink" Target="http://oica.net/category/production-statistics/" TargetMode="External"/><Relationship Id="rId7" Type="http://schemas.openxmlformats.org/officeDocument/2006/relationships/chart" Target="../charts/chart9.xml"/><Relationship Id="rId2" Type="http://schemas.openxmlformats.org/officeDocument/2006/relationships/notesSlide" Target="../notesSlides/notesSlide10.xml"/><Relationship Id="rId1" Type="http://schemas.openxmlformats.org/officeDocument/2006/relationships/slideLayout" Target="../slideLayouts/slideLayout63.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1.xml"/><Relationship Id="rId1" Type="http://schemas.openxmlformats.org/officeDocument/2006/relationships/slideLayout" Target="../slideLayouts/slideLayout66.xml"/><Relationship Id="rId4" Type="http://schemas.openxmlformats.org/officeDocument/2006/relationships/chart" Target="../charts/chart11.xml"/></Relationships>
</file>

<file path=ppt/slides/_rels/slide1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2.xml"/><Relationship Id="rId1" Type="http://schemas.openxmlformats.org/officeDocument/2006/relationships/slideLayout" Target="../slideLayouts/slideLayout66.xml"/><Relationship Id="rId4" Type="http://schemas.openxmlformats.org/officeDocument/2006/relationships/chart" Target="../charts/char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6.xml"/></Relationships>
</file>

<file path=ppt/slides/_rels/slide14.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4.xml"/><Relationship Id="rId1" Type="http://schemas.openxmlformats.org/officeDocument/2006/relationships/slideLayout" Target="../slideLayouts/slideLayout66.xml"/><Relationship Id="rId4" Type="http://schemas.openxmlformats.org/officeDocument/2006/relationships/chart" Target="../charts/chart15.xml"/></Relationships>
</file>

<file path=ppt/slides/_rels/slide15.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5.xml"/><Relationship Id="rId1" Type="http://schemas.openxmlformats.org/officeDocument/2006/relationships/slideLayout" Target="../slideLayouts/slideLayout66.xml"/></Relationships>
</file>

<file path=ppt/slides/_rels/slide16.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6.xml"/><Relationship Id="rId1" Type="http://schemas.openxmlformats.org/officeDocument/2006/relationships/slideLayout" Target="../slideLayouts/slideLayout66.xml"/><Relationship Id="rId4" Type="http://schemas.openxmlformats.org/officeDocument/2006/relationships/chart" Target="../charts/char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4.xml"/></Relationships>
</file>

<file path=ppt/slides/_rels/slide19.xml.rels><?xml version="1.0" encoding="UTF-8" standalone="yes"?>
<Relationships xmlns="http://schemas.openxmlformats.org/package/2006/relationships"><Relationship Id="rId3" Type="http://schemas.openxmlformats.org/officeDocument/2006/relationships/chart" Target="../charts/chart19.xml"/><Relationship Id="rId2" Type="http://schemas.openxmlformats.org/officeDocument/2006/relationships/notesSlide" Target="../notesSlides/notesSlide19.xml"/><Relationship Id="rId1" Type="http://schemas.openxmlformats.org/officeDocument/2006/relationships/slideLayout" Target="../slideLayouts/slideLayout64.xml"/><Relationship Id="rId4" Type="http://schemas.openxmlformats.org/officeDocument/2006/relationships/chart" Target="../charts/chart2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1.xml"/></Relationships>
</file>

<file path=ppt/slides/_rels/slide20.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20.xml"/><Relationship Id="rId1" Type="http://schemas.openxmlformats.org/officeDocument/2006/relationships/slideLayout" Target="../slideLayouts/slideLayout64.xml"/><Relationship Id="rId4" Type="http://schemas.openxmlformats.org/officeDocument/2006/relationships/chart" Target="../charts/chart22.xml"/></Relationships>
</file>

<file path=ppt/slides/_rels/slide21.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notesSlide" Target="../notesSlides/notesSlide21.xml"/><Relationship Id="rId1" Type="http://schemas.openxmlformats.org/officeDocument/2006/relationships/slideLayout" Target="../slideLayouts/slideLayout64.xml"/><Relationship Id="rId4" Type="http://schemas.openxmlformats.org/officeDocument/2006/relationships/chart" Target="../charts/chart24.xml"/></Relationships>
</file>

<file path=ppt/slides/_rels/slide22.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notesSlide" Target="../notesSlides/notesSlide22.xml"/><Relationship Id="rId1" Type="http://schemas.openxmlformats.org/officeDocument/2006/relationships/slideLayout" Target="../slideLayouts/slideLayout64.xml"/><Relationship Id="rId4" Type="http://schemas.openxmlformats.org/officeDocument/2006/relationships/chart" Target="../charts/char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4.xml"/></Relationships>
</file>

<file path=ppt/slides/_rels/slide28.xml.rels><?xml version="1.0" encoding="UTF-8" standalone="yes"?>
<Relationships xmlns="http://schemas.openxmlformats.org/package/2006/relationships"><Relationship Id="rId8" Type="http://schemas.openxmlformats.org/officeDocument/2006/relationships/hyperlink" Target="http://www.pwc.com/gx/en/ceo-survey/industry/automotive.jhtml"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8.xml"/><Relationship Id="rId1" Type="http://schemas.openxmlformats.org/officeDocument/2006/relationships/slideLayout" Target="../slideLayouts/slideLayout6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blogs.birminghampost.net/business/2010/10/global-trends-and-challenges-i.html" TargetMode="External"/><Relationship Id="rId2" Type="http://schemas.openxmlformats.org/officeDocument/2006/relationships/notesSlide" Target="../notesSlides/notesSlide29.xml"/><Relationship Id="rId1" Type="http://schemas.openxmlformats.org/officeDocument/2006/relationships/slideLayout" Target="../slideLayouts/slideLayout6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4.xml"/></Relationships>
</file>

<file path=ppt/slides/_rels/slide30.xml.rels><?xml version="1.0" encoding="UTF-8" standalone="yes"?>
<Relationships xmlns="http://schemas.openxmlformats.org/package/2006/relationships"><Relationship Id="rId3" Type="http://schemas.openxmlformats.org/officeDocument/2006/relationships/hyperlink" Target="http://www.kpmg.com/LU/en/IssuesAndInsights/Articlespublications/Documents/2010.10.20_Automotive%20Breakfast%20Luxembourg.pdf" TargetMode="External"/><Relationship Id="rId2" Type="http://schemas.openxmlformats.org/officeDocument/2006/relationships/notesSlide" Target="../notesSlides/notesSlide30.xml"/><Relationship Id="rId1" Type="http://schemas.openxmlformats.org/officeDocument/2006/relationships/slideLayout" Target="../slideLayouts/slideLayout63.xml"/><Relationship Id="rId4" Type="http://schemas.openxmlformats.org/officeDocument/2006/relationships/image" Target="../media/image41.png"/></Relationships>
</file>

<file path=ppt/slides/_rels/slide31.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notesSlide" Target="../notesSlides/notesSlide31.xml"/><Relationship Id="rId1" Type="http://schemas.openxmlformats.org/officeDocument/2006/relationships/slideLayout" Target="../slideLayouts/slideLayout63.xml"/><Relationship Id="rId5" Type="http://schemas.openxmlformats.org/officeDocument/2006/relationships/chart" Target="../charts/chart29.xml"/><Relationship Id="rId4" Type="http://schemas.openxmlformats.org/officeDocument/2006/relationships/chart" Target="../charts/chart2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4.xml"/></Relationships>
</file>

<file path=ppt/slides/_rels/slide35.xml.rels><?xml version="1.0" encoding="UTF-8" standalone="yes"?>
<Relationships xmlns="http://schemas.openxmlformats.org/package/2006/relationships"><Relationship Id="rId3" Type="http://schemas.openxmlformats.org/officeDocument/2006/relationships/chart" Target="../charts/chart30.xml"/><Relationship Id="rId2" Type="http://schemas.openxmlformats.org/officeDocument/2006/relationships/notesSlide" Target="../notesSlides/notesSlide35.xml"/><Relationship Id="rId1" Type="http://schemas.openxmlformats.org/officeDocument/2006/relationships/slideLayout" Target="../slideLayouts/slideLayout64.xml"/><Relationship Id="rId5" Type="http://schemas.openxmlformats.org/officeDocument/2006/relationships/chart" Target="../charts/chart32.xml"/><Relationship Id="rId4" Type="http://schemas.openxmlformats.org/officeDocument/2006/relationships/chart" Target="../charts/chart31.xml"/></Relationships>
</file>

<file path=ppt/slides/_rels/slide36.xml.rels><?xml version="1.0" encoding="UTF-8" standalone="yes"?>
<Relationships xmlns="http://schemas.openxmlformats.org/package/2006/relationships"><Relationship Id="rId3" Type="http://schemas.openxmlformats.org/officeDocument/2006/relationships/chart" Target="../charts/chart33.xml"/><Relationship Id="rId2" Type="http://schemas.openxmlformats.org/officeDocument/2006/relationships/notesSlide" Target="../notesSlides/notesSlide36.xml"/><Relationship Id="rId1" Type="http://schemas.openxmlformats.org/officeDocument/2006/relationships/slideLayout" Target="../slideLayouts/slideLayout64.xml"/><Relationship Id="rId5" Type="http://schemas.openxmlformats.org/officeDocument/2006/relationships/chart" Target="../charts/chart35.xml"/><Relationship Id="rId4" Type="http://schemas.openxmlformats.org/officeDocument/2006/relationships/chart" Target="../charts/chart3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4.xml"/></Relationships>
</file>

<file path=ppt/slides/_rels/slide38.xml.rels><?xml version="1.0" encoding="UTF-8" standalone="yes"?>
<Relationships xmlns="http://schemas.openxmlformats.org/package/2006/relationships"><Relationship Id="rId3" Type="http://schemas.openxmlformats.org/officeDocument/2006/relationships/chart" Target="../charts/chart36.xml"/><Relationship Id="rId2" Type="http://schemas.openxmlformats.org/officeDocument/2006/relationships/notesSlide" Target="../notesSlides/notesSlide38.xml"/><Relationship Id="rId1" Type="http://schemas.openxmlformats.org/officeDocument/2006/relationships/slideLayout" Target="../slideLayouts/slideLayout64.xml"/><Relationship Id="rId4" Type="http://schemas.openxmlformats.org/officeDocument/2006/relationships/chart" Target="../charts/chart37.xml"/></Relationships>
</file>

<file path=ppt/slides/_rels/slide39.xml.rels><?xml version="1.0" encoding="UTF-8" standalone="yes"?>
<Relationships xmlns="http://schemas.openxmlformats.org/package/2006/relationships"><Relationship Id="rId3" Type="http://schemas.openxmlformats.org/officeDocument/2006/relationships/hyperlink" Target="http://auto.indiamart.com/blog/automobile-industry-technology-trends.html" TargetMode="External"/><Relationship Id="rId2" Type="http://schemas.openxmlformats.org/officeDocument/2006/relationships/notesSlide" Target="../notesSlides/notesSlide39.xml"/><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3.xml"/></Relationships>
</file>

<file path=ppt/slides/_rels/slide41.xml.rels><?xml version="1.0" encoding="UTF-8" standalone="yes"?>
<Relationships xmlns="http://schemas.openxmlformats.org/package/2006/relationships"><Relationship Id="rId3" Type="http://schemas.openxmlformats.org/officeDocument/2006/relationships/hyperlink" Target="http://www.qlogitek.com/en/saas-supply-chain-solutions/for-CPG.aspx" TargetMode="External"/><Relationship Id="rId2" Type="http://schemas.openxmlformats.org/officeDocument/2006/relationships/notesSlide" Target="../notesSlides/notesSlide41.xml"/><Relationship Id="rId1" Type="http://schemas.openxmlformats.org/officeDocument/2006/relationships/slideLayout" Target="../slideLayouts/slideLayout63.xml"/></Relationships>
</file>

<file path=ppt/slides/_rels/slide4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2.xml"/><Relationship Id="rId1" Type="http://schemas.openxmlformats.org/officeDocument/2006/relationships/slideLayout" Target="../slideLayouts/slideLayout63.xml"/></Relationships>
</file>

<file path=ppt/slides/_rels/slide4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63.xml"/></Relationships>
</file>

<file path=ppt/slides/_rels/slide44.xml.rels><?xml version="1.0" encoding="UTF-8" standalone="yes"?>
<Relationships xmlns="http://schemas.openxmlformats.org/package/2006/relationships"><Relationship Id="rId3" Type="http://schemas.openxmlformats.org/officeDocument/2006/relationships/hyperlink" Target="http://www.sas.com/success/Volkswagen.html" TargetMode="External"/><Relationship Id="rId2" Type="http://schemas.openxmlformats.org/officeDocument/2006/relationships/notesSlide" Target="../notesSlides/notesSlide44.xml"/><Relationship Id="rId1" Type="http://schemas.openxmlformats.org/officeDocument/2006/relationships/slideLayout" Target="../slideLayouts/slideLayout64.xml"/></Relationships>
</file>

<file path=ppt/slides/_rels/slide45.xml.rels><?xml version="1.0" encoding="UTF-8" standalone="yes"?>
<Relationships xmlns="http://schemas.openxmlformats.org/package/2006/relationships"><Relationship Id="rId3" Type="http://schemas.openxmlformats.org/officeDocument/2006/relationships/hyperlink" Target="http://www.automotiveworld.com/news/manufacturing/germany-dassault-systemes-signs-software-agreement-with-volkswagen" TargetMode="External"/><Relationship Id="rId2" Type="http://schemas.openxmlformats.org/officeDocument/2006/relationships/notesSlide" Target="../notesSlides/notesSlide45.xml"/><Relationship Id="rId1" Type="http://schemas.openxmlformats.org/officeDocument/2006/relationships/slideLayout" Target="../slideLayouts/slideLayout64.xml"/></Relationships>
</file>

<file path=ppt/slides/_rels/slide46.xml.rels><?xml version="1.0" encoding="UTF-8" standalone="yes"?>
<Relationships xmlns="http://schemas.openxmlformats.org/package/2006/relationships"><Relationship Id="rId3" Type="http://schemas.openxmlformats.org/officeDocument/2006/relationships/hyperlink" Target="http://www.hpcwire.com/offthewire/Volkswagen-Signs-Master-Agreement-with-ANSYS-84027502.html" TargetMode="External"/><Relationship Id="rId2" Type="http://schemas.openxmlformats.org/officeDocument/2006/relationships/notesSlide" Target="../notesSlides/notesSlide46.xml"/><Relationship Id="rId1" Type="http://schemas.openxmlformats.org/officeDocument/2006/relationships/slideLayout" Target="../slideLayouts/slideLayout64.xml"/></Relationships>
</file>

<file path=ppt/slides/_rels/slide4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47.xml"/><Relationship Id="rId1" Type="http://schemas.openxmlformats.org/officeDocument/2006/relationships/slideLayout" Target="../slideLayouts/slideLayout64.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48.xml"/><Relationship Id="rId1" Type="http://schemas.openxmlformats.org/officeDocument/2006/relationships/slideLayout" Target="../slideLayouts/slideLayout64.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9.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notesSlide" Target="../notesSlides/notesSlide49.xml"/><Relationship Id="rId1" Type="http://schemas.openxmlformats.org/officeDocument/2006/relationships/slideLayout" Target="../slideLayouts/slideLayout64.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3.xml"/></Relationships>
</file>

<file path=ppt/slides/_rels/slide51.xml.rels><?xml version="1.0" encoding="UTF-8" standalone="yes"?>
<Relationships xmlns="http://schemas.openxmlformats.org/package/2006/relationships"><Relationship Id="rId3" Type="http://schemas.openxmlformats.org/officeDocument/2006/relationships/hyperlink" Target="http://www.peugeot.com/" TargetMode="External"/><Relationship Id="rId2" Type="http://schemas.openxmlformats.org/officeDocument/2006/relationships/notesSlide" Target="../notesSlides/notesSlide51.xml"/><Relationship Id="rId1" Type="http://schemas.openxmlformats.org/officeDocument/2006/relationships/slideLayout" Target="../slideLayouts/slideLayout64.xml"/><Relationship Id="rId4" Type="http://schemas.openxmlformats.org/officeDocument/2006/relationships/image" Target="../media/image50.jpg"/></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2.xml"/><Relationship Id="rId1" Type="http://schemas.openxmlformats.org/officeDocument/2006/relationships/slideLayout" Target="../slideLayouts/slideLayout6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4.xml"/></Relationships>
</file>

<file path=ppt/slides/_rels/slide54.xml.rels><?xml version="1.0" encoding="UTF-8" standalone="yes"?>
<Relationships xmlns="http://schemas.openxmlformats.org/package/2006/relationships"><Relationship Id="rId3" Type="http://schemas.openxmlformats.org/officeDocument/2006/relationships/chart" Target="../charts/chart38.xml"/><Relationship Id="rId2" Type="http://schemas.openxmlformats.org/officeDocument/2006/relationships/notesSlide" Target="../notesSlides/notesSlide54.xml"/><Relationship Id="rId1" Type="http://schemas.openxmlformats.org/officeDocument/2006/relationships/slideLayout" Target="../slideLayouts/slideLayout64.xml"/><Relationship Id="rId6" Type="http://schemas.openxmlformats.org/officeDocument/2006/relationships/chart" Target="../charts/chart41.xml"/><Relationship Id="rId5" Type="http://schemas.openxmlformats.org/officeDocument/2006/relationships/chart" Target="../charts/chart40.xml"/><Relationship Id="rId4" Type="http://schemas.openxmlformats.org/officeDocument/2006/relationships/chart" Target="../charts/chart39.xml"/></Relationships>
</file>

<file path=ppt/slides/_rels/slide55.xml.rels><?xml version="1.0" encoding="UTF-8" standalone="yes"?>
<Relationships xmlns="http://schemas.openxmlformats.org/package/2006/relationships"><Relationship Id="rId3" Type="http://schemas.openxmlformats.org/officeDocument/2006/relationships/chart" Target="../charts/chart42.xml"/><Relationship Id="rId2" Type="http://schemas.openxmlformats.org/officeDocument/2006/relationships/notesSlide" Target="../notesSlides/notesSlide55.xml"/><Relationship Id="rId1" Type="http://schemas.openxmlformats.org/officeDocument/2006/relationships/slideLayout" Target="../slideLayouts/slideLayout64.xml"/><Relationship Id="rId6" Type="http://schemas.openxmlformats.org/officeDocument/2006/relationships/chart" Target="../charts/chart45.xml"/><Relationship Id="rId5" Type="http://schemas.openxmlformats.org/officeDocument/2006/relationships/chart" Target="../charts/chart44.xml"/><Relationship Id="rId4" Type="http://schemas.openxmlformats.org/officeDocument/2006/relationships/chart" Target="../charts/chart43.xml"/></Relationships>
</file>

<file path=ppt/slides/_rels/slide56.xml.rels><?xml version="1.0" encoding="UTF-8" standalone="yes"?>
<Relationships xmlns="http://schemas.openxmlformats.org/package/2006/relationships"><Relationship Id="rId3" Type="http://schemas.openxmlformats.org/officeDocument/2006/relationships/chart" Target="../charts/chart46.xml"/><Relationship Id="rId2" Type="http://schemas.openxmlformats.org/officeDocument/2006/relationships/notesSlide" Target="../notesSlides/notesSlide56.xml"/><Relationship Id="rId1" Type="http://schemas.openxmlformats.org/officeDocument/2006/relationships/slideLayout" Target="../slideLayouts/slideLayout72.xml"/><Relationship Id="rId4" Type="http://schemas.openxmlformats.org/officeDocument/2006/relationships/chart" Target="../charts/chart47.xml"/></Relationships>
</file>

<file path=ppt/slides/_rels/slide57.xml.rels><?xml version="1.0" encoding="UTF-8" standalone="yes"?>
<Relationships xmlns="http://schemas.openxmlformats.org/package/2006/relationships"><Relationship Id="rId3" Type="http://schemas.openxmlformats.org/officeDocument/2006/relationships/chart" Target="../charts/chart48.xml"/><Relationship Id="rId2" Type="http://schemas.openxmlformats.org/officeDocument/2006/relationships/notesSlide" Target="../notesSlides/notesSlide57.xml"/><Relationship Id="rId1" Type="http://schemas.openxmlformats.org/officeDocument/2006/relationships/slideLayout" Target="../slideLayouts/slideLayout66.xml"/><Relationship Id="rId6" Type="http://schemas.openxmlformats.org/officeDocument/2006/relationships/chart" Target="../charts/chart51.xml"/><Relationship Id="rId5" Type="http://schemas.openxmlformats.org/officeDocument/2006/relationships/chart" Target="../charts/chart50.xml"/><Relationship Id="rId4" Type="http://schemas.openxmlformats.org/officeDocument/2006/relationships/chart" Target="../charts/chart49.xml"/></Relationships>
</file>

<file path=ppt/slides/_rels/slide58.xml.rels><?xml version="1.0" encoding="UTF-8" standalone="yes"?>
<Relationships xmlns="http://schemas.openxmlformats.org/package/2006/relationships"><Relationship Id="rId3" Type="http://schemas.openxmlformats.org/officeDocument/2006/relationships/hyperlink" Target="http://markets.ft.com/Research/Markets/Tearsheets/Summary?s=UG:PAR" TargetMode="External"/><Relationship Id="rId2" Type="http://schemas.openxmlformats.org/officeDocument/2006/relationships/notesSlide" Target="../notesSlides/notesSlide58.xml"/><Relationship Id="rId1" Type="http://schemas.openxmlformats.org/officeDocument/2006/relationships/slideLayout" Target="../slideLayouts/slideLayout66.xml"/><Relationship Id="rId4" Type="http://schemas.openxmlformats.org/officeDocument/2006/relationships/image" Target="../media/image51.png"/></Relationships>
</file>

<file path=ppt/slides/_rels/slide59.xml.rels><?xml version="1.0" encoding="UTF-8" standalone="yes"?>
<Relationships xmlns="http://schemas.openxmlformats.org/package/2006/relationships"><Relationship Id="rId3" Type="http://schemas.openxmlformats.org/officeDocument/2006/relationships/hyperlink" Target="http://www.psa-peugeot-citroen.com/en/analysts-and-investors" TargetMode="External"/><Relationship Id="rId2" Type="http://schemas.openxmlformats.org/officeDocument/2006/relationships/notesSlide" Target="../notesSlides/notesSlide59.xml"/><Relationship Id="rId1" Type="http://schemas.openxmlformats.org/officeDocument/2006/relationships/slideLayout" Target="../slideLayouts/slideLayout64.xml"/></Relationships>
</file>

<file path=ppt/slides/_rels/slide6.xml.rels><?xml version="1.0" encoding="UTF-8" standalone="yes"?>
<Relationships xmlns="http://schemas.openxmlformats.org/package/2006/relationships"><Relationship Id="rId3" Type="http://schemas.openxmlformats.org/officeDocument/2006/relationships/hyperlink" Target="http://www.dft.gov.uk/adobepdf/162469/221412/190425/220778/trends2009.pdf" TargetMode="External"/><Relationship Id="rId2" Type="http://schemas.openxmlformats.org/officeDocument/2006/relationships/notesSlide" Target="../notesSlides/notesSlide6.xml"/><Relationship Id="rId1" Type="http://schemas.openxmlformats.org/officeDocument/2006/relationships/slideLayout" Target="../slideLayouts/slideLayout6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3.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3.xml"/><Relationship Id="rId1" Type="http://schemas.openxmlformats.org/officeDocument/2006/relationships/slideLayout" Target="../slideLayouts/slideLayout6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4.xml"/><Relationship Id="rId1" Type="http://schemas.openxmlformats.org/officeDocument/2006/relationships/slideLayout" Target="../slideLayouts/slideLayout6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5.xml"/><Relationship Id="rId1" Type="http://schemas.openxmlformats.org/officeDocument/2006/relationships/slideLayout" Target="../slideLayouts/slideLayout6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3.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7.xml"/><Relationship Id="rId1" Type="http://schemas.openxmlformats.org/officeDocument/2006/relationships/slideLayout" Target="../slideLayouts/slideLayout6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6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68.xml"/><Relationship Id="rId1" Type="http://schemas.openxmlformats.org/officeDocument/2006/relationships/slideLayout" Target="../slideLayouts/slideLayout6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3.xml"/></Relationships>
</file>

<file path=ppt/slides/_rels/slide7.xml.rels><?xml version="1.0" encoding="UTF-8" standalone="yes"?>
<Relationships xmlns="http://schemas.openxmlformats.org/package/2006/relationships"><Relationship Id="rId3" Type="http://schemas.openxmlformats.org/officeDocument/2006/relationships/hyperlink" Target="http://www.smartmotorist.com/car-accessories-fuel-and-maintenance/vehicle-types-types-of-car.html" TargetMode="External"/><Relationship Id="rId2" Type="http://schemas.openxmlformats.org/officeDocument/2006/relationships/notesSlide" Target="../notesSlides/notesSlide7.xml"/><Relationship Id="rId1" Type="http://schemas.openxmlformats.org/officeDocument/2006/relationships/slideLayout" Target="../slideLayouts/slideLayout63.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70.xml"/><Relationship Id="rId1" Type="http://schemas.openxmlformats.org/officeDocument/2006/relationships/slideLayout" Target="../slideLayouts/slideLayout6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71.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71.xml"/><Relationship Id="rId1" Type="http://schemas.openxmlformats.org/officeDocument/2006/relationships/slideLayout" Target="../slideLayouts/slideLayout6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3.xml"/></Relationships>
</file>

<file path=ppt/slides/_rels/slide7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73.xml"/><Relationship Id="rId1" Type="http://schemas.openxmlformats.org/officeDocument/2006/relationships/slideLayout" Target="../slideLayouts/slideLayout6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3.xml"/></Relationships>
</file>

<file path=ppt/slides/_rels/slide75.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75.xml"/><Relationship Id="rId1" Type="http://schemas.openxmlformats.org/officeDocument/2006/relationships/slideLayout" Target="../slideLayouts/slideLayout6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1.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66.xml"/><Relationship Id="rId6" Type="http://schemas.openxmlformats.org/officeDocument/2006/relationships/hyperlink" Target="http://www.sap.com/belux/solutions/business-suite/erp/pdf/CS_100_ERP_Reference_Slides.pdf" TargetMode="External"/><Relationship Id="rId5" Type="http://schemas.openxmlformats.org/officeDocument/2006/relationships/hyperlink" Target="http://www.info-financiere.fr/upload/BWR/8888/01/FCBWR075485_20120216.pdf" TargetMode="External"/><Relationship Id="rId4" Type="http://schemas.openxmlformats.org/officeDocument/2006/relationships/hyperlink" Target="http://www-03.ibm.com/press/us/en/pressrelease/19490.wss" TargetMode="Externa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8.xml"/><Relationship Id="rId1" Type="http://schemas.openxmlformats.org/officeDocument/2006/relationships/slideLayout" Target="../slideLayouts/slideLayout6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9.xml"/><Relationship Id="rId1" Type="http://schemas.openxmlformats.org/officeDocument/2006/relationships/slideLayout" Target="../slideLayouts/slideLayout63.xml"/><Relationship Id="rId5" Type="http://schemas.openxmlformats.org/officeDocument/2006/relationships/chart" Target="../charts/chart5.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1673" y="2941687"/>
            <a:ext cx="7996527" cy="487313"/>
          </a:xfrm>
        </p:spPr>
        <p:txBody>
          <a:bodyPr>
            <a:spAutoFit/>
          </a:bodyPr>
          <a:lstStyle/>
          <a:p>
            <a:r>
              <a:rPr lang="en-US" sz="3200" dirty="0" smtClean="0">
                <a:latin typeface="Calibri" pitchFamily="34" charset="0"/>
                <a:cs typeface="Calibri" pitchFamily="34" charset="0"/>
              </a:rPr>
              <a:t>Peugeot SA</a:t>
            </a:r>
            <a:endParaRPr lang="en-US" sz="3200" dirty="0">
              <a:latin typeface="Calibri" pitchFamily="34" charset="0"/>
              <a:cs typeface="Calibri" pitchFamily="34" charset="0"/>
            </a:endParaRPr>
          </a:p>
        </p:txBody>
      </p:sp>
      <p:sp>
        <p:nvSpPr>
          <p:cNvPr id="4" name="Subtitle 3"/>
          <p:cNvSpPr>
            <a:spLocks noGrp="1"/>
          </p:cNvSpPr>
          <p:nvPr>
            <p:ph type="subTitle" idx="1"/>
          </p:nvPr>
        </p:nvSpPr>
        <p:spPr>
          <a:xfrm>
            <a:off x="461676" y="3429000"/>
            <a:ext cx="7996524" cy="276999"/>
          </a:xfrm>
        </p:spPr>
        <p:txBody>
          <a:bodyPr>
            <a:spAutoFit/>
          </a:bodyPr>
          <a:lstStyle/>
          <a:p>
            <a:r>
              <a:rPr lang="en-US" sz="1800" dirty="0" smtClean="0">
                <a:latin typeface="Calibri" pitchFamily="34" charset="0"/>
                <a:cs typeface="Calibri" pitchFamily="34" charset="0"/>
              </a:rPr>
              <a:t>Global Automobile</a:t>
            </a:r>
            <a:endParaRPr lang="en-US" sz="1800" dirty="0">
              <a:latin typeface="Calibri" pitchFamily="34" charset="0"/>
              <a:cs typeface="Calibri" pitchFamily="34" charset="0"/>
            </a:endParaRPr>
          </a:p>
        </p:txBody>
      </p:sp>
      <p:sp>
        <p:nvSpPr>
          <p:cNvPr id="3" name="TextBox 2"/>
          <p:cNvSpPr txBox="1"/>
          <p:nvPr/>
        </p:nvSpPr>
        <p:spPr>
          <a:xfrm>
            <a:off x="461676" y="4806950"/>
            <a:ext cx="4762500" cy="368300"/>
          </a:xfrm>
          <a:prstGeom prst="rect">
            <a:avLst/>
          </a:prstGeom>
        </p:spPr>
        <p:txBody>
          <a:bodyPr vert="horz" wrap="square" lIns="0" tIns="0" rIns="0" bIns="0" rtlCol="0" anchor="t" anchorCtr="0">
            <a:noAutofit/>
          </a:bodyPr>
          <a:lstStyle/>
          <a:p>
            <a:pPr marL="0" marR="0" indent="0" algn="l" defTabSz="914363" rtl="0" eaLnBrk="1" fontAlgn="auto" latinLnBrk="0" hangingPunct="1">
              <a:lnSpc>
                <a:spcPct val="100000"/>
              </a:lnSpc>
              <a:spcBef>
                <a:spcPct val="0"/>
              </a:spcBef>
              <a:spcAft>
                <a:spcPts val="0"/>
              </a:spcAft>
              <a:buClrTx/>
              <a:buSzTx/>
              <a:buFontTx/>
              <a:buNone/>
              <a:tabLst/>
            </a:pPr>
            <a:r>
              <a:rPr kumimoji="0" lang="en-US" sz="1600" b="0" i="0" u="none" strike="noStrike" kern="1200" cap="none" spc="0" normalizeH="0" baseline="0" noProof="0" dirty="0" smtClean="0">
                <a:ln w="3175">
                  <a:noFill/>
                </a:ln>
                <a:effectLst/>
                <a:uLnTx/>
                <a:uFillTx/>
                <a:latin typeface="Calibri" pitchFamily="34" charset="0"/>
                <a:ea typeface="Verdana" pitchFamily="34" charset="0"/>
                <a:cs typeface="Calibri" pitchFamily="34" charset="0"/>
              </a:rPr>
              <a:t>Blueocean Market Intelligence</a:t>
            </a:r>
          </a:p>
        </p:txBody>
      </p:sp>
    </p:spTree>
    <p:extLst>
      <p:ext uri="{BB962C8B-B14F-4D97-AF65-F5344CB8AC3E}">
        <p14:creationId xmlns:p14="http://schemas.microsoft.com/office/powerpoint/2010/main" val="3076516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note"/>
          <p:cNvSpPr>
            <a:spLocks noChangeArrowheads="1"/>
          </p:cNvSpPr>
          <p:nvPr/>
        </p:nvSpPr>
        <p:spPr bwMode="auto">
          <a:xfrm>
            <a:off x="381000" y="6290000"/>
            <a:ext cx="5915025" cy="110800"/>
          </a:xfrm>
          <a:prstGeom prst="rect">
            <a:avLst/>
          </a:prstGeom>
          <a:noFill/>
          <a:ln w="9525" algn="ctr">
            <a:noFill/>
            <a:miter lim="800000"/>
            <a:headEnd/>
            <a:tailEnd/>
          </a:ln>
        </p:spPr>
        <p:txBody>
          <a:bodyPr lIns="0" tIns="0" rIns="0" bIns="0" anchor="b">
            <a:spAutoFit/>
          </a:bodyPr>
          <a:lstStyle/>
          <a:p>
            <a:pPr marL="461963" indent="-461963" eaLnBrk="0" hangingPunct="0">
              <a:lnSpc>
                <a:spcPct val="90000"/>
              </a:lnSpc>
              <a:defRPr/>
            </a:pPr>
            <a:r>
              <a:rPr lang="en-US" sz="800" dirty="0">
                <a:solidFill>
                  <a:srgbClr val="262626"/>
                </a:solidFill>
                <a:latin typeface="Calibri" pitchFamily="34" charset="0"/>
                <a:cs typeface="Calibri" pitchFamily="34" charset="0"/>
              </a:rPr>
              <a:t> </a:t>
            </a:r>
            <a:r>
              <a:rPr lang="en-US" sz="800" dirty="0">
                <a:solidFill>
                  <a:srgbClr val="000000"/>
                </a:solidFill>
                <a:latin typeface="Calibri" pitchFamily="34" charset="0"/>
                <a:cs typeface="Calibri" pitchFamily="34" charset="0"/>
              </a:rPr>
              <a:t>Source: </a:t>
            </a:r>
            <a:r>
              <a:rPr lang="en-US" sz="800" dirty="0">
                <a:hlinkClick r:id="rId3"/>
              </a:rPr>
              <a:t>http://oica.net/category/production-statistics/</a:t>
            </a:r>
            <a:endParaRPr lang="en-US" sz="800" dirty="0">
              <a:solidFill>
                <a:srgbClr val="000000"/>
              </a:solidFill>
              <a:latin typeface="Calibri" pitchFamily="34" charset="0"/>
              <a:cs typeface="Calibri" pitchFamily="34" charset="0"/>
            </a:endParaRPr>
          </a:p>
        </p:txBody>
      </p:sp>
      <p:sp>
        <p:nvSpPr>
          <p:cNvPr id="16" name="TextBox 14"/>
          <p:cNvSpPr txBox="1">
            <a:spLocks noChangeArrowheads="1"/>
          </p:cNvSpPr>
          <p:nvPr/>
        </p:nvSpPr>
        <p:spPr bwMode="auto">
          <a:xfrm>
            <a:off x="228599" y="710625"/>
            <a:ext cx="8686800" cy="584775"/>
          </a:xfrm>
          <a:prstGeom prst="rect">
            <a:avLst/>
          </a:prstGeom>
          <a:noFill/>
          <a:ln w="9525">
            <a:noFill/>
            <a:miter lim="800000"/>
            <a:headEnd/>
            <a:tailEnd/>
          </a:ln>
        </p:spPr>
        <p:txBody>
          <a:bodyPr>
            <a:spAutoFit/>
          </a:bodyPr>
          <a:lstStyle/>
          <a:p>
            <a:r>
              <a:rPr lang="en-US" sz="1600" dirty="0">
                <a:solidFill>
                  <a:schemeClr val="bg1">
                    <a:lumMod val="50000"/>
                  </a:schemeClr>
                </a:solidFill>
                <a:latin typeface="Calibri" pitchFamily="34" charset="0"/>
                <a:cs typeface="Calibri" pitchFamily="34" charset="0"/>
              </a:rPr>
              <a:t>Asia leads the world in the production of automobiles in all segments barring light commercial vehicles, in which America has established its lead. </a:t>
            </a:r>
          </a:p>
        </p:txBody>
      </p:sp>
      <p:sp>
        <p:nvSpPr>
          <p:cNvPr id="19" name="Title 2"/>
          <p:cNvSpPr>
            <a:spLocks noGrp="1"/>
          </p:cNvSpPr>
          <p:nvPr>
            <p:ph type="title"/>
          </p:nvPr>
        </p:nvSpPr>
        <p:spPr>
          <a:xfrm>
            <a:off x="228600" y="280932"/>
            <a:ext cx="8686800" cy="304800"/>
          </a:xfrm>
        </p:spPr>
        <p:txBody>
          <a:bodyPr/>
          <a:lstStyle/>
          <a:p>
            <a:r>
              <a:rPr lang="en-US" sz="2800" dirty="0">
                <a:latin typeface="Calibri" pitchFamily="34" charset="0"/>
                <a:cs typeface="Calibri" pitchFamily="34" charset="0"/>
              </a:rPr>
              <a:t>Automobile Industry: Segmental Overview</a:t>
            </a:r>
          </a:p>
        </p:txBody>
      </p:sp>
      <p:sp>
        <p:nvSpPr>
          <p:cNvPr id="20" name="Rectangle 19"/>
          <p:cNvSpPr/>
          <p:nvPr/>
        </p:nvSpPr>
        <p:spPr>
          <a:xfrm>
            <a:off x="403264" y="1772008"/>
            <a:ext cx="4150045" cy="2110988"/>
          </a:xfrm>
          <a:prstGeom prst="rect">
            <a:avLst/>
          </a:prstGeom>
          <a:noFill/>
          <a:ln w="12700" cap="flat" cmpd="sng" algn="ctr">
            <a:solidFill>
              <a:schemeClr val="accent3">
                <a:lumMod val="25000"/>
              </a:schemeClr>
            </a:solidFill>
            <a:prstDash val="solid"/>
          </a:ln>
          <a:effectLst/>
        </p:spPr>
        <p:txBody>
          <a:bodyPr tIns="180000"/>
          <a:lstStyle/>
          <a:p>
            <a:pPr marL="131763" lvl="1" indent="-131763" defTabSz="488950">
              <a:spcBef>
                <a:spcPts val="300"/>
              </a:spcBef>
              <a:spcAft>
                <a:spcPts val="100"/>
              </a:spcAft>
              <a:tabLst>
                <a:tab pos="96838" algn="l"/>
              </a:tabLst>
              <a:defRPr/>
            </a:pPr>
            <a:endParaRPr lang="en-US" sz="1050" kern="0" dirty="0">
              <a:solidFill>
                <a:srgbClr val="000000"/>
              </a:solidFill>
              <a:latin typeface="Calibri" pitchFamily="34" charset="0"/>
              <a:cs typeface="Calibri" pitchFamily="34" charset="0"/>
            </a:endParaRPr>
          </a:p>
        </p:txBody>
      </p:sp>
      <p:sp>
        <p:nvSpPr>
          <p:cNvPr id="22" name="Rounded Rectangle 21"/>
          <p:cNvSpPr/>
          <p:nvPr/>
        </p:nvSpPr>
        <p:spPr>
          <a:xfrm>
            <a:off x="403263" y="1478475"/>
            <a:ext cx="4150046" cy="272415"/>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defRPr/>
            </a:pPr>
            <a:r>
              <a:rPr lang="en-US" sz="1000" b="1" dirty="0">
                <a:solidFill>
                  <a:srgbClr val="FFFFFF"/>
                </a:solidFill>
                <a:latin typeface="Calibri" pitchFamily="34" charset="0"/>
                <a:cs typeface="Calibri" pitchFamily="34" charset="0"/>
              </a:rPr>
              <a:t>Passenger Vehicles: Numbers produced (in thousands) per region</a:t>
            </a:r>
          </a:p>
        </p:txBody>
      </p:sp>
      <p:sp>
        <p:nvSpPr>
          <p:cNvPr id="23" name="Rectangle 22"/>
          <p:cNvSpPr/>
          <p:nvPr/>
        </p:nvSpPr>
        <p:spPr>
          <a:xfrm>
            <a:off x="4689655" y="1772008"/>
            <a:ext cx="3982765" cy="2110988"/>
          </a:xfrm>
          <a:prstGeom prst="rect">
            <a:avLst/>
          </a:prstGeom>
          <a:noFill/>
          <a:ln w="12700" cap="flat" cmpd="sng" algn="ctr">
            <a:solidFill>
              <a:schemeClr val="accent3">
                <a:lumMod val="25000"/>
              </a:schemeClr>
            </a:solidFill>
            <a:prstDash val="solid"/>
          </a:ln>
          <a:effectLst/>
        </p:spPr>
        <p:txBody>
          <a:bodyPr tIns="180000"/>
          <a:lstStyle/>
          <a:p>
            <a:pPr marL="131763" lvl="1" indent="-131763" defTabSz="488950">
              <a:spcBef>
                <a:spcPts val="300"/>
              </a:spcBef>
              <a:spcAft>
                <a:spcPts val="100"/>
              </a:spcAft>
              <a:tabLst>
                <a:tab pos="96838" algn="l"/>
              </a:tabLst>
              <a:defRPr/>
            </a:pPr>
            <a:endParaRPr lang="en-US" sz="1050" kern="0" dirty="0">
              <a:solidFill>
                <a:srgbClr val="000000"/>
              </a:solidFill>
              <a:latin typeface="Calibri" pitchFamily="34" charset="0"/>
              <a:cs typeface="Calibri" pitchFamily="34" charset="0"/>
            </a:endParaRPr>
          </a:p>
        </p:txBody>
      </p:sp>
      <p:sp>
        <p:nvSpPr>
          <p:cNvPr id="24" name="Rounded Rectangle 23"/>
          <p:cNvSpPr/>
          <p:nvPr/>
        </p:nvSpPr>
        <p:spPr>
          <a:xfrm>
            <a:off x="4689655" y="1485336"/>
            <a:ext cx="3982765" cy="255389"/>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defRPr/>
            </a:pPr>
            <a:r>
              <a:rPr lang="en-US" sz="900" b="1" dirty="0">
                <a:solidFill>
                  <a:srgbClr val="FFFFFF"/>
                </a:solidFill>
                <a:latin typeface="Calibri" pitchFamily="34" charset="0"/>
                <a:cs typeface="Calibri" pitchFamily="34" charset="0"/>
              </a:rPr>
              <a:t>Light Commercial Vehicles: Numbers produced (in thousands) </a:t>
            </a:r>
            <a:r>
              <a:rPr lang="en-US" sz="900" b="1" dirty="0" smtClean="0">
                <a:solidFill>
                  <a:srgbClr val="FFFFFF"/>
                </a:solidFill>
                <a:latin typeface="Calibri" pitchFamily="34" charset="0"/>
                <a:cs typeface="Calibri" pitchFamily="34" charset="0"/>
              </a:rPr>
              <a:t>by region</a:t>
            </a:r>
            <a:endParaRPr lang="en-US" sz="900" b="1" dirty="0">
              <a:solidFill>
                <a:srgbClr val="FFFFFF"/>
              </a:solidFill>
              <a:latin typeface="Calibri" pitchFamily="34" charset="0"/>
              <a:cs typeface="Calibri" pitchFamily="34" charset="0"/>
            </a:endParaRPr>
          </a:p>
        </p:txBody>
      </p:sp>
      <p:sp>
        <p:nvSpPr>
          <p:cNvPr id="26" name="Rectangle 25"/>
          <p:cNvSpPr/>
          <p:nvPr/>
        </p:nvSpPr>
        <p:spPr>
          <a:xfrm>
            <a:off x="4689654" y="4097936"/>
            <a:ext cx="3982765" cy="2136396"/>
          </a:xfrm>
          <a:prstGeom prst="rect">
            <a:avLst/>
          </a:prstGeom>
          <a:noFill/>
          <a:ln w="12700" cap="flat" cmpd="sng" algn="ctr">
            <a:solidFill>
              <a:schemeClr val="accent3">
                <a:lumMod val="25000"/>
              </a:schemeClr>
            </a:solidFill>
            <a:prstDash val="solid"/>
          </a:ln>
          <a:effectLst/>
        </p:spPr>
        <p:txBody>
          <a:bodyPr tIns="180000" anchor="ctr"/>
          <a:lstStyle/>
          <a:p>
            <a:pPr marL="238125" marR="0" lvl="1" indent="-174625" defTabSz="488950" eaLnBrk="1" fontAlgn="auto" latinLnBrk="0" hangingPunct="1">
              <a:lnSpc>
                <a:spcPct val="120000"/>
              </a:lnSpc>
              <a:spcBef>
                <a:spcPts val="0"/>
              </a:spcBef>
              <a:spcAft>
                <a:spcPts val="600"/>
              </a:spcAft>
              <a:buClr>
                <a:srgbClr val="0070C0"/>
              </a:buClr>
              <a:buSzPct val="120000"/>
              <a:buFont typeface="Wingdings" pitchFamily="2" charset="2"/>
              <a:buChar char="§"/>
              <a:tabLst/>
              <a:defRPr/>
            </a:pPr>
            <a:endParaRPr kumimoji="0" lang="en-US" sz="1000" b="0" i="0" u="none" strike="noStrike" kern="0" cap="none" spc="0" normalizeH="0" baseline="0" noProof="0" dirty="0">
              <a:ln>
                <a:noFill/>
              </a:ln>
              <a:solidFill>
                <a:srgbClr val="000000"/>
              </a:solidFill>
              <a:effectLst/>
              <a:uLnTx/>
              <a:uFillTx/>
              <a:latin typeface="Calibri" pitchFamily="34" charset="0"/>
              <a:cs typeface="Calibri" pitchFamily="34" charset="0"/>
            </a:endParaRPr>
          </a:p>
        </p:txBody>
      </p:sp>
      <p:sp>
        <p:nvSpPr>
          <p:cNvPr id="27" name="Rounded Rectangle 26"/>
          <p:cNvSpPr/>
          <p:nvPr/>
        </p:nvSpPr>
        <p:spPr>
          <a:xfrm>
            <a:off x="4721322" y="3962400"/>
            <a:ext cx="2738960" cy="255389"/>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defRPr/>
            </a:pPr>
            <a:r>
              <a:rPr lang="en-US" sz="900" b="1" dirty="0">
                <a:solidFill>
                  <a:srgbClr val="FFFFFF"/>
                </a:solidFill>
                <a:latin typeface="Calibri" pitchFamily="34" charset="0"/>
                <a:cs typeface="Calibri" pitchFamily="34" charset="0"/>
              </a:rPr>
              <a:t>Buses: Numbers produced (in thousands) </a:t>
            </a:r>
            <a:r>
              <a:rPr lang="en-US" sz="900" b="1" dirty="0" smtClean="0">
                <a:solidFill>
                  <a:srgbClr val="FFFFFF"/>
                </a:solidFill>
                <a:latin typeface="Calibri" pitchFamily="34" charset="0"/>
                <a:cs typeface="Calibri" pitchFamily="34" charset="0"/>
              </a:rPr>
              <a:t>by region</a:t>
            </a:r>
            <a:endParaRPr lang="en-US" sz="900" b="1" dirty="0">
              <a:solidFill>
                <a:srgbClr val="FFFFFF"/>
              </a:solidFill>
              <a:latin typeface="Calibri" pitchFamily="34" charset="0"/>
              <a:cs typeface="Calibri" pitchFamily="34" charset="0"/>
            </a:endParaRPr>
          </a:p>
        </p:txBody>
      </p:sp>
      <p:sp>
        <p:nvSpPr>
          <p:cNvPr id="28" name="Rectangle 27"/>
          <p:cNvSpPr/>
          <p:nvPr/>
        </p:nvSpPr>
        <p:spPr>
          <a:xfrm>
            <a:off x="403263" y="4097936"/>
            <a:ext cx="4150046" cy="2136395"/>
          </a:xfrm>
          <a:prstGeom prst="rect">
            <a:avLst/>
          </a:prstGeom>
          <a:noFill/>
          <a:ln w="12700" cap="flat" cmpd="sng" algn="ctr">
            <a:solidFill>
              <a:schemeClr val="accent3">
                <a:lumMod val="25000"/>
              </a:schemeClr>
            </a:solidFill>
            <a:prstDash val="solid"/>
          </a:ln>
          <a:effectLst/>
        </p:spPr>
        <p:txBody>
          <a:bodyPr tIns="180000" anchor="ctr"/>
          <a:lstStyle/>
          <a:p>
            <a:pPr marL="238125" marR="0" lvl="1" indent="-174625" defTabSz="488950" eaLnBrk="1" fontAlgn="auto" latinLnBrk="0" hangingPunct="1">
              <a:lnSpc>
                <a:spcPct val="120000"/>
              </a:lnSpc>
              <a:spcBef>
                <a:spcPts val="0"/>
              </a:spcBef>
              <a:spcAft>
                <a:spcPts val="600"/>
              </a:spcAft>
              <a:buClr>
                <a:srgbClr val="0070C0"/>
              </a:buClr>
              <a:buSzPct val="120000"/>
              <a:buFont typeface="Wingdings" pitchFamily="2" charset="2"/>
              <a:buChar char="§"/>
              <a:tabLst/>
              <a:defRPr/>
            </a:pPr>
            <a:endParaRPr kumimoji="0" lang="en-US" sz="1000" b="0" i="0" u="none" strike="noStrike" kern="0" cap="none" spc="0" normalizeH="0" baseline="0" noProof="0" dirty="0">
              <a:ln>
                <a:noFill/>
              </a:ln>
              <a:solidFill>
                <a:srgbClr val="000000"/>
              </a:solidFill>
              <a:effectLst/>
              <a:uLnTx/>
              <a:uFillTx/>
              <a:latin typeface="Calibri" pitchFamily="34" charset="0"/>
              <a:cs typeface="Calibri" pitchFamily="34" charset="0"/>
            </a:endParaRPr>
          </a:p>
        </p:txBody>
      </p:sp>
      <p:sp>
        <p:nvSpPr>
          <p:cNvPr id="29" name="Rounded Rectangle 28"/>
          <p:cNvSpPr/>
          <p:nvPr/>
        </p:nvSpPr>
        <p:spPr>
          <a:xfrm>
            <a:off x="437900" y="3962400"/>
            <a:ext cx="3311050" cy="255389"/>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defRPr/>
            </a:pPr>
            <a:r>
              <a:rPr lang="en-US" sz="900" b="1" dirty="0">
                <a:solidFill>
                  <a:srgbClr val="FFFFFF"/>
                </a:solidFill>
                <a:latin typeface="Calibri" pitchFamily="34" charset="0"/>
                <a:cs typeface="Calibri" pitchFamily="34" charset="0"/>
              </a:rPr>
              <a:t>Heavy Trucks: Numbers produced (in thousands) per region</a:t>
            </a:r>
          </a:p>
        </p:txBody>
      </p:sp>
      <p:graphicFrame>
        <p:nvGraphicFramePr>
          <p:cNvPr id="30" name="Chart 29"/>
          <p:cNvGraphicFramePr/>
          <p:nvPr>
            <p:extLst>
              <p:ext uri="{D42A27DB-BD31-4B8C-83A1-F6EECF244321}">
                <p14:modId xmlns:p14="http://schemas.microsoft.com/office/powerpoint/2010/main" val="574761275"/>
              </p:ext>
            </p:extLst>
          </p:nvPr>
        </p:nvGraphicFramePr>
        <p:xfrm>
          <a:off x="4715772" y="1825596"/>
          <a:ext cx="4038600" cy="2057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1" name="Chart 30"/>
          <p:cNvGraphicFramePr/>
          <p:nvPr>
            <p:extLst>
              <p:ext uri="{D42A27DB-BD31-4B8C-83A1-F6EECF244321}">
                <p14:modId xmlns:p14="http://schemas.microsoft.com/office/powerpoint/2010/main" val="277640758"/>
              </p:ext>
            </p:extLst>
          </p:nvPr>
        </p:nvGraphicFramePr>
        <p:xfrm>
          <a:off x="533400" y="1831355"/>
          <a:ext cx="4038600" cy="2057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2" name="Chart 31"/>
          <p:cNvGraphicFramePr/>
          <p:nvPr>
            <p:extLst>
              <p:ext uri="{D42A27DB-BD31-4B8C-83A1-F6EECF244321}">
                <p14:modId xmlns:p14="http://schemas.microsoft.com/office/powerpoint/2010/main" val="1857842998"/>
              </p:ext>
            </p:extLst>
          </p:nvPr>
        </p:nvGraphicFramePr>
        <p:xfrm>
          <a:off x="403264" y="4097025"/>
          <a:ext cx="4038600" cy="2057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3" name="Chart 32"/>
          <p:cNvGraphicFramePr/>
          <p:nvPr>
            <p:extLst>
              <p:ext uri="{D42A27DB-BD31-4B8C-83A1-F6EECF244321}">
                <p14:modId xmlns:p14="http://schemas.microsoft.com/office/powerpoint/2010/main" val="1912563254"/>
              </p:ext>
            </p:extLst>
          </p:nvPr>
        </p:nvGraphicFramePr>
        <p:xfrm>
          <a:off x="4724400" y="4171787"/>
          <a:ext cx="4038600" cy="20574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73395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a:spLocks/>
          </p:cNvSpPr>
          <p:nvPr/>
        </p:nvSpPr>
        <p:spPr>
          <a:xfrm>
            <a:off x="404776" y="712285"/>
            <a:ext cx="8251825" cy="430715"/>
          </a:xfrm>
          <a:prstGeom prst="rect">
            <a:avLst/>
          </a:prstGeom>
        </p:spPr>
        <p:txBody>
          <a:bodyPr lIns="0" tIns="0" rIns="0" bIns="0"/>
          <a:lstStyle/>
          <a:p>
            <a:pPr lvl="0">
              <a:spcBef>
                <a:spcPts val="600"/>
              </a:spcBef>
              <a:spcAft>
                <a:spcPct val="0"/>
              </a:spcAft>
              <a:buClr>
                <a:schemeClr val="accent1"/>
              </a:buClr>
              <a:buSzPct val="100000"/>
              <a:defRPr/>
            </a:pPr>
            <a:r>
              <a:rPr lang="en-US" sz="1600" dirty="0">
                <a:solidFill>
                  <a:schemeClr val="bg1">
                    <a:lumMod val="50000"/>
                  </a:schemeClr>
                </a:solidFill>
                <a:latin typeface="Calibri" pitchFamily="34" charset="0"/>
                <a:cs typeface="Calibri" pitchFamily="34" charset="0"/>
              </a:rPr>
              <a:t>The global automobiles industry grew by 7% in 2010 to reach a volume of 108 million units.</a:t>
            </a:r>
          </a:p>
        </p:txBody>
      </p:sp>
      <p:sp>
        <p:nvSpPr>
          <p:cNvPr id="5" name="Title 2"/>
          <p:cNvSpPr>
            <a:spLocks noGrp="1"/>
          </p:cNvSpPr>
          <p:nvPr>
            <p:ph type="title"/>
          </p:nvPr>
        </p:nvSpPr>
        <p:spPr>
          <a:xfrm>
            <a:off x="400896" y="227585"/>
            <a:ext cx="8267700" cy="533230"/>
          </a:xfrm>
        </p:spPr>
        <p:txBody>
          <a:bodyPr>
            <a:noAutofit/>
          </a:bodyPr>
          <a:lstStyle/>
          <a:p>
            <a:pPr>
              <a:defRPr/>
            </a:pPr>
            <a:r>
              <a:rPr sz="2800" dirty="0" smtClean="0">
                <a:latin typeface="Calibri" pitchFamily="34" charset="0"/>
                <a:cs typeface="Calibri" pitchFamily="34" charset="0"/>
              </a:rPr>
              <a:t>Global Industry Overview – Size and Growth(1/2)</a:t>
            </a:r>
            <a:endParaRPr sz="2800" dirty="0">
              <a:latin typeface="Calibri" pitchFamily="34" charset="0"/>
              <a:cs typeface="Calibri" pitchFamily="34" charset="0"/>
            </a:endParaRPr>
          </a:p>
        </p:txBody>
      </p:sp>
      <p:sp>
        <p:nvSpPr>
          <p:cNvPr id="10" name="Rectangle 9"/>
          <p:cNvSpPr/>
          <p:nvPr/>
        </p:nvSpPr>
        <p:spPr>
          <a:xfrm>
            <a:off x="404813" y="4264283"/>
            <a:ext cx="8345487" cy="1768176"/>
          </a:xfrm>
          <a:prstGeom prst="rect">
            <a:avLst/>
          </a:prstGeom>
          <a:noFill/>
          <a:ln w="9525" cap="flat" cmpd="sng" algn="ctr">
            <a:solidFill>
              <a:schemeClr val="accent1"/>
            </a:solidFill>
            <a:prstDash val="solid"/>
          </a:ln>
          <a:effectLst>
            <a:outerShdw sx="1000" sy="1000" rotWithShape="0">
              <a:sysClr val="window" lastClr="FFFFFF"/>
            </a:outerShdw>
          </a:effectLst>
        </p:spPr>
        <p:txBody>
          <a:bodyPr wrap="square" tIns="182880">
            <a:spAutoFit/>
          </a:bodyPr>
          <a:lstStyle/>
          <a:p>
            <a:pPr marL="282575" indent="-112713">
              <a:lnSpc>
                <a:spcPct val="120000"/>
              </a:lnSpc>
              <a:spcAft>
                <a:spcPts val="300"/>
              </a:spcAft>
              <a:buFont typeface="Arial" pitchFamily="34" charset="0"/>
              <a:buChar char="•"/>
              <a:defRPr/>
            </a:pPr>
            <a:r>
              <a:rPr lang="en-US" sz="1100" dirty="0">
                <a:solidFill>
                  <a:srgbClr val="262626"/>
                </a:solidFill>
                <a:latin typeface="Calibri" pitchFamily="34" charset="0"/>
                <a:ea typeface="Segoe UI" pitchFamily="34" charset="0"/>
                <a:cs typeface="Calibri" pitchFamily="34" charset="0"/>
              </a:rPr>
              <a:t>The global automobiles industry generated total revenue of $1,640 billion in 2010, representing </a:t>
            </a:r>
            <a:r>
              <a:rPr lang="en-US" sz="1100" dirty="0" smtClean="0">
                <a:solidFill>
                  <a:srgbClr val="262626"/>
                </a:solidFill>
                <a:latin typeface="Calibri" pitchFamily="34" charset="0"/>
                <a:ea typeface="Segoe UI" pitchFamily="34" charset="0"/>
                <a:cs typeface="Calibri" pitchFamily="34" charset="0"/>
              </a:rPr>
              <a:t>a compound </a:t>
            </a:r>
            <a:r>
              <a:rPr lang="en-US" sz="1100" dirty="0">
                <a:solidFill>
                  <a:srgbClr val="262626"/>
                </a:solidFill>
                <a:latin typeface="Calibri" pitchFamily="34" charset="0"/>
                <a:ea typeface="Segoe UI" pitchFamily="34" charset="0"/>
                <a:cs typeface="Calibri" pitchFamily="34" charset="0"/>
              </a:rPr>
              <a:t>annual rate of change (CARC) of -0.8% between 2006 and 2010</a:t>
            </a:r>
            <a:r>
              <a:rPr lang="en-US" sz="1100" dirty="0" smtClean="0">
                <a:solidFill>
                  <a:srgbClr val="262626"/>
                </a:solidFill>
                <a:latin typeface="Calibri" pitchFamily="34" charset="0"/>
                <a:ea typeface="Segoe UI" pitchFamily="34" charset="0"/>
                <a:cs typeface="Calibri" pitchFamily="34" charset="0"/>
              </a:rPr>
              <a:t>.</a:t>
            </a:r>
          </a:p>
          <a:p>
            <a:pPr marL="282575" indent="-112713">
              <a:lnSpc>
                <a:spcPct val="120000"/>
              </a:lnSpc>
              <a:spcAft>
                <a:spcPts val="300"/>
              </a:spcAft>
              <a:buFont typeface="Arial" pitchFamily="34" charset="0"/>
              <a:buChar char="•"/>
              <a:defRPr/>
            </a:pPr>
            <a:r>
              <a:rPr lang="en-US" sz="1100" dirty="0">
                <a:solidFill>
                  <a:srgbClr val="262626"/>
                </a:solidFill>
                <a:latin typeface="Calibri" pitchFamily="34" charset="0"/>
                <a:ea typeface="Segoe UI" pitchFamily="34" charset="0"/>
                <a:cs typeface="Calibri" pitchFamily="34" charset="0"/>
              </a:rPr>
              <a:t>Industry consumption volumes increased with a CAGR of 1.8% between 2006 and 2010, to reach a </a:t>
            </a:r>
            <a:r>
              <a:rPr lang="en-US" sz="1100" dirty="0" smtClean="0">
                <a:solidFill>
                  <a:srgbClr val="262626"/>
                </a:solidFill>
                <a:latin typeface="Calibri" pitchFamily="34" charset="0"/>
                <a:ea typeface="Segoe UI" pitchFamily="34" charset="0"/>
                <a:cs typeface="Calibri" pitchFamily="34" charset="0"/>
              </a:rPr>
              <a:t>total of </a:t>
            </a:r>
            <a:r>
              <a:rPr lang="en-US" sz="1100" dirty="0">
                <a:solidFill>
                  <a:srgbClr val="262626"/>
                </a:solidFill>
                <a:latin typeface="Calibri" pitchFamily="34" charset="0"/>
                <a:ea typeface="Segoe UI" pitchFamily="34" charset="0"/>
                <a:cs typeface="Calibri" pitchFamily="34" charset="0"/>
              </a:rPr>
              <a:t>108 million units in 2010</a:t>
            </a:r>
            <a:r>
              <a:rPr lang="en-US" sz="1100" dirty="0" smtClean="0">
                <a:solidFill>
                  <a:srgbClr val="262626"/>
                </a:solidFill>
                <a:latin typeface="Calibri" pitchFamily="34" charset="0"/>
                <a:ea typeface="Segoe UI" pitchFamily="34" charset="0"/>
                <a:cs typeface="Calibri" pitchFamily="34" charset="0"/>
              </a:rPr>
              <a:t>.</a:t>
            </a:r>
          </a:p>
          <a:p>
            <a:pPr marL="282575" indent="-112713">
              <a:lnSpc>
                <a:spcPct val="120000"/>
              </a:lnSpc>
              <a:spcAft>
                <a:spcPts val="300"/>
              </a:spcAft>
              <a:buFont typeface="Arial" pitchFamily="34" charset="0"/>
              <a:buChar char="•"/>
              <a:defRPr/>
            </a:pPr>
            <a:r>
              <a:rPr lang="en-US" sz="1100" dirty="0">
                <a:solidFill>
                  <a:srgbClr val="262626"/>
                </a:solidFill>
                <a:latin typeface="Calibri" pitchFamily="34" charset="0"/>
                <a:ea typeface="Segoe UI" pitchFamily="34" charset="0"/>
                <a:cs typeface="Calibri" pitchFamily="34" charset="0"/>
              </a:rPr>
              <a:t>The Passenger Cars segment was the industry's most lucrative in 2010, with total revenue of $</a:t>
            </a:r>
            <a:r>
              <a:rPr lang="en-US" sz="1100" dirty="0" smtClean="0">
                <a:solidFill>
                  <a:srgbClr val="262626"/>
                </a:solidFill>
                <a:latin typeface="Calibri" pitchFamily="34" charset="0"/>
                <a:ea typeface="Segoe UI" pitchFamily="34" charset="0"/>
                <a:cs typeface="Calibri" pitchFamily="34" charset="0"/>
              </a:rPr>
              <a:t>1,291.1billion</a:t>
            </a:r>
            <a:r>
              <a:rPr lang="en-US" sz="1100" dirty="0">
                <a:solidFill>
                  <a:srgbClr val="262626"/>
                </a:solidFill>
                <a:latin typeface="Calibri" pitchFamily="34" charset="0"/>
                <a:ea typeface="Segoe UI" pitchFamily="34" charset="0"/>
                <a:cs typeface="Calibri" pitchFamily="34" charset="0"/>
              </a:rPr>
              <a:t>, equivalent to 78.7% of the industry's overall value</a:t>
            </a:r>
            <a:r>
              <a:rPr lang="en-US" sz="1100" dirty="0" smtClean="0">
                <a:solidFill>
                  <a:srgbClr val="262626"/>
                </a:solidFill>
                <a:latin typeface="Calibri" pitchFamily="34" charset="0"/>
                <a:ea typeface="Segoe UI" pitchFamily="34" charset="0"/>
                <a:cs typeface="Calibri" pitchFamily="34" charset="0"/>
              </a:rPr>
              <a:t>.</a:t>
            </a:r>
          </a:p>
          <a:p>
            <a:pPr marL="282575" indent="-112713">
              <a:lnSpc>
                <a:spcPct val="120000"/>
              </a:lnSpc>
              <a:spcAft>
                <a:spcPts val="300"/>
              </a:spcAft>
              <a:buFont typeface="Arial" pitchFamily="34" charset="0"/>
              <a:buChar char="•"/>
              <a:defRPr/>
            </a:pPr>
            <a:r>
              <a:rPr lang="en-US" sz="1100" dirty="0">
                <a:solidFill>
                  <a:srgbClr val="262626"/>
                </a:solidFill>
                <a:latin typeface="Calibri" pitchFamily="34" charset="0"/>
                <a:ea typeface="Segoe UI" pitchFamily="34" charset="0"/>
                <a:cs typeface="Calibri" pitchFamily="34" charset="0"/>
              </a:rPr>
              <a:t>The performance of the industry is forecast to accelerate, with an anticipated CAGR of 8.4% for the </a:t>
            </a:r>
            <a:r>
              <a:rPr lang="en-US" sz="1100" dirty="0" smtClean="0">
                <a:solidFill>
                  <a:srgbClr val="262626"/>
                </a:solidFill>
                <a:latin typeface="Calibri" pitchFamily="34" charset="0"/>
                <a:ea typeface="Segoe UI" pitchFamily="34" charset="0"/>
                <a:cs typeface="Calibri" pitchFamily="34" charset="0"/>
              </a:rPr>
              <a:t>five year period </a:t>
            </a:r>
            <a:r>
              <a:rPr lang="en-US" sz="1100" dirty="0">
                <a:solidFill>
                  <a:srgbClr val="262626"/>
                </a:solidFill>
                <a:latin typeface="Calibri" pitchFamily="34" charset="0"/>
                <a:ea typeface="Segoe UI" pitchFamily="34" charset="0"/>
                <a:cs typeface="Calibri" pitchFamily="34" charset="0"/>
              </a:rPr>
              <a:t>2010 - 2015, which is expected to drive the industry to a value of $2,449.2 billion by the </a:t>
            </a:r>
            <a:r>
              <a:rPr lang="en-US" sz="1100" dirty="0" smtClean="0">
                <a:solidFill>
                  <a:srgbClr val="262626"/>
                </a:solidFill>
                <a:latin typeface="Calibri" pitchFamily="34" charset="0"/>
                <a:ea typeface="Segoe UI" pitchFamily="34" charset="0"/>
                <a:cs typeface="Calibri" pitchFamily="34" charset="0"/>
              </a:rPr>
              <a:t>end of </a:t>
            </a:r>
            <a:r>
              <a:rPr lang="en-US" sz="1100" dirty="0">
                <a:solidFill>
                  <a:srgbClr val="262626"/>
                </a:solidFill>
                <a:latin typeface="Calibri" pitchFamily="34" charset="0"/>
                <a:ea typeface="Segoe UI" pitchFamily="34" charset="0"/>
                <a:cs typeface="Calibri" pitchFamily="34" charset="0"/>
              </a:rPr>
              <a:t>2015.</a:t>
            </a:r>
            <a:endParaRPr lang="en-US" sz="1100" dirty="0" smtClean="0">
              <a:solidFill>
                <a:srgbClr val="262626"/>
              </a:solidFill>
              <a:latin typeface="Calibri" pitchFamily="34" charset="0"/>
              <a:ea typeface="Segoe UI" pitchFamily="34" charset="0"/>
              <a:cs typeface="Calibri" pitchFamily="34" charset="0"/>
            </a:endParaRPr>
          </a:p>
        </p:txBody>
      </p:sp>
      <p:sp>
        <p:nvSpPr>
          <p:cNvPr id="11" name="Rounded Rectangle 10"/>
          <p:cNvSpPr/>
          <p:nvPr/>
        </p:nvSpPr>
        <p:spPr>
          <a:xfrm>
            <a:off x="595640" y="4109989"/>
            <a:ext cx="3383280" cy="306467"/>
          </a:xfrm>
          <a:prstGeom prst="roundRect">
            <a:avLst/>
          </a:prstGeom>
          <a:solidFill>
            <a:schemeClr val="accent1">
              <a:lumMod val="50000"/>
            </a:schemeClr>
          </a:solidFill>
          <a:ln>
            <a:headEnd/>
            <a:tailEnd/>
          </a:ln>
        </p:spPr>
        <p:style>
          <a:lnRef idx="0">
            <a:schemeClr val="accent1"/>
          </a:lnRef>
          <a:fillRef idx="3">
            <a:schemeClr val="accent1"/>
          </a:fillRef>
          <a:effectRef idx="3">
            <a:schemeClr val="accent1"/>
          </a:effectRef>
          <a:fontRef idx="minor">
            <a:schemeClr val="lt1"/>
          </a:fontRef>
        </p:style>
        <p:txBody>
          <a:bodyPr wrap="square" anchor="ctr">
            <a:spAutoFit/>
          </a:bodyPr>
          <a:lstStyle/>
          <a:p>
            <a:pPr>
              <a:spcBef>
                <a:spcPct val="0"/>
              </a:spcBef>
              <a:defRPr/>
            </a:pPr>
            <a:r>
              <a:rPr lang="en-US" sz="1200" b="1" kern="0" dirty="0" smtClean="0">
                <a:solidFill>
                  <a:prstClr val="white"/>
                </a:solidFill>
                <a:latin typeface="Calibri" pitchFamily="34" charset="0"/>
                <a:cs typeface="Calibri" pitchFamily="34" charset="0"/>
              </a:rPr>
              <a:t>Highlights</a:t>
            </a:r>
            <a:endParaRPr lang="en-US" sz="1200" b="1" kern="0" dirty="0">
              <a:solidFill>
                <a:prstClr val="white"/>
              </a:solidFill>
              <a:latin typeface="Calibri" pitchFamily="34" charset="0"/>
              <a:cs typeface="Calibri" pitchFamily="34" charset="0"/>
            </a:endParaRPr>
          </a:p>
        </p:txBody>
      </p:sp>
      <p:sp>
        <p:nvSpPr>
          <p:cNvPr id="14" name="TextBox 13"/>
          <p:cNvSpPr txBox="1"/>
          <p:nvPr/>
        </p:nvSpPr>
        <p:spPr>
          <a:xfrm>
            <a:off x="482597" y="6288603"/>
            <a:ext cx="6996375" cy="122830"/>
          </a:xfrm>
          <a:prstGeom prst="rect">
            <a:avLst/>
          </a:prstGeom>
        </p:spPr>
        <p:txBody>
          <a:bodyPr vert="horz" wrap="square" lIns="0" tIns="0" rIns="0" bIns="0" rtlCol="0" anchor="t" anchorCtr="0">
            <a:noAutofit/>
          </a:bodyPr>
          <a:lstStyle/>
          <a:p>
            <a:pPr>
              <a:spcBef>
                <a:spcPct val="0"/>
              </a:spcBef>
            </a:pPr>
            <a:r>
              <a:rPr kumimoji="0" lang="en-US" sz="1000" b="0" i="0" u="none" strike="noStrike" kern="1200" cap="none" spc="0" normalizeH="0" baseline="0" noProof="0" dirty="0" smtClean="0">
                <a:ln w="3175">
                  <a:noFill/>
                </a:ln>
                <a:solidFill>
                  <a:srgbClr val="0B3E5B"/>
                </a:solidFill>
                <a:effectLst/>
                <a:uLnTx/>
                <a:uFillTx/>
                <a:latin typeface="Calibri" pitchFamily="34" charset="0"/>
                <a:ea typeface="Verdana" pitchFamily="34" charset="0"/>
                <a:cs typeface="Calibri" pitchFamily="34" charset="0"/>
              </a:rPr>
              <a:t>Source: </a:t>
            </a:r>
            <a:r>
              <a:rPr lang="en-US" sz="1000" dirty="0" smtClean="0">
                <a:solidFill>
                  <a:srgbClr val="0B3E5B"/>
                </a:solidFill>
                <a:latin typeface="Calibri" pitchFamily="34" charset="0"/>
                <a:cs typeface="Calibri" pitchFamily="34" charset="0"/>
              </a:rPr>
              <a:t>Datamonitor - Global Automobiles 2011</a:t>
            </a:r>
            <a:endParaRPr kumimoji="0" lang="en-US" sz="1000" b="0" i="0" u="none" strike="noStrike" kern="1200" cap="none" spc="0" normalizeH="0" baseline="0" noProof="0" dirty="0" smtClean="0">
              <a:ln w="3175">
                <a:noFill/>
              </a:ln>
              <a:solidFill>
                <a:srgbClr val="0B3E5B"/>
              </a:solidFill>
              <a:effectLst/>
              <a:uLnTx/>
              <a:uFillTx/>
              <a:latin typeface="Calibri" pitchFamily="34" charset="0"/>
              <a:ea typeface="Verdana" pitchFamily="34" charset="0"/>
              <a:cs typeface="Calibri" pitchFamily="34" charset="0"/>
            </a:endParaRPr>
          </a:p>
        </p:txBody>
      </p:sp>
      <p:sp>
        <p:nvSpPr>
          <p:cNvPr id="18" name="Rectangle 15"/>
          <p:cNvSpPr>
            <a:spLocks noChangeArrowheads="1"/>
          </p:cNvSpPr>
          <p:nvPr/>
        </p:nvSpPr>
        <p:spPr bwMode="auto">
          <a:xfrm>
            <a:off x="400050" y="1537526"/>
            <a:ext cx="4071938" cy="2451683"/>
          </a:xfrm>
          <a:prstGeom prst="rect">
            <a:avLst/>
          </a:prstGeom>
          <a:noFill/>
          <a:ln w="9525">
            <a:solidFill>
              <a:srgbClr val="80C7F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wrap="square" tIns="180000" anchor="t" anchorCtr="0"/>
          <a:lstStyle/>
          <a:p>
            <a:pPr marL="131763" lvl="1" indent="-131763" defTabSz="488950">
              <a:spcBef>
                <a:spcPts val="300"/>
              </a:spcBef>
              <a:spcAft>
                <a:spcPts val="100"/>
              </a:spcAft>
              <a:buFontTx/>
              <a:buChar char="••"/>
              <a:tabLst>
                <a:tab pos="96838" algn="l"/>
              </a:tabLst>
              <a:defRPr/>
            </a:pPr>
            <a:endParaRPr lang="en-US" sz="9600" dirty="0" smtClean="0">
              <a:solidFill>
                <a:srgbClr val="000000"/>
              </a:solidFill>
              <a:latin typeface="Calibri" pitchFamily="34" charset="0"/>
              <a:cs typeface="Calibri" pitchFamily="34" charset="0"/>
            </a:endParaRPr>
          </a:p>
        </p:txBody>
      </p:sp>
      <p:sp>
        <p:nvSpPr>
          <p:cNvPr id="21" name="Rounded Rectangle 20"/>
          <p:cNvSpPr/>
          <p:nvPr/>
        </p:nvSpPr>
        <p:spPr>
          <a:xfrm>
            <a:off x="393740" y="1219200"/>
            <a:ext cx="4078248" cy="306467"/>
          </a:xfrm>
          <a:prstGeom prst="roundRect">
            <a:avLst/>
          </a:prstGeom>
          <a:solidFill>
            <a:schemeClr val="accent1">
              <a:lumMod val="50000"/>
            </a:schemeClr>
          </a:solidFill>
          <a:ln>
            <a:headEnd/>
            <a:tailEnd/>
          </a:ln>
        </p:spPr>
        <p:style>
          <a:lnRef idx="0">
            <a:schemeClr val="accent1"/>
          </a:lnRef>
          <a:fillRef idx="3">
            <a:schemeClr val="accent1"/>
          </a:fillRef>
          <a:effectRef idx="3">
            <a:schemeClr val="accent1"/>
          </a:effectRef>
          <a:fontRef idx="minor">
            <a:schemeClr val="lt1"/>
          </a:fontRef>
        </p:style>
        <p:txBody>
          <a:bodyPr wrap="square" anchor="ctr">
            <a:spAutoFit/>
          </a:bodyPr>
          <a:lstStyle/>
          <a:p>
            <a:pPr>
              <a:spcBef>
                <a:spcPct val="0"/>
              </a:spcBef>
              <a:defRPr/>
            </a:pPr>
            <a:r>
              <a:rPr lang="en-US" sz="1200" b="1" kern="0" dirty="0" smtClean="0">
                <a:solidFill>
                  <a:prstClr val="white"/>
                </a:solidFill>
                <a:latin typeface="Calibri" pitchFamily="34" charset="0"/>
                <a:cs typeface="Calibri" pitchFamily="34" charset="0"/>
              </a:rPr>
              <a:t>Global Automobiles Industry Value (in </a:t>
            </a:r>
            <a:r>
              <a:rPr lang="en-US" sz="1200" b="1" kern="0" dirty="0" err="1" smtClean="0">
                <a:solidFill>
                  <a:prstClr val="white"/>
                </a:solidFill>
                <a:latin typeface="Calibri" pitchFamily="34" charset="0"/>
                <a:cs typeface="Calibri" pitchFamily="34" charset="0"/>
              </a:rPr>
              <a:t>US$Billion</a:t>
            </a:r>
            <a:r>
              <a:rPr lang="en-US" sz="1200" b="1" kern="0" dirty="0" smtClean="0">
                <a:solidFill>
                  <a:prstClr val="white"/>
                </a:solidFill>
                <a:latin typeface="Calibri" pitchFamily="34" charset="0"/>
                <a:cs typeface="Calibri" pitchFamily="34" charset="0"/>
              </a:rPr>
              <a:t>) 2006-2010</a:t>
            </a:r>
            <a:endParaRPr lang="en-US" sz="1200" b="1" kern="0" dirty="0">
              <a:solidFill>
                <a:prstClr val="white"/>
              </a:solidFill>
              <a:latin typeface="Calibri" pitchFamily="34" charset="0"/>
              <a:cs typeface="Calibri" pitchFamily="34" charset="0"/>
            </a:endParaRPr>
          </a:p>
        </p:txBody>
      </p:sp>
      <p:graphicFrame>
        <p:nvGraphicFramePr>
          <p:cNvPr id="23" name="Chart 22"/>
          <p:cNvGraphicFramePr/>
          <p:nvPr>
            <p:extLst>
              <p:ext uri="{D42A27DB-BD31-4B8C-83A1-F6EECF244321}">
                <p14:modId xmlns:p14="http://schemas.microsoft.com/office/powerpoint/2010/main" val="125298789"/>
              </p:ext>
            </p:extLst>
          </p:nvPr>
        </p:nvGraphicFramePr>
        <p:xfrm>
          <a:off x="598405" y="1977887"/>
          <a:ext cx="3765714" cy="2069417"/>
        </p:xfrm>
        <a:graphic>
          <a:graphicData uri="http://schemas.openxmlformats.org/drawingml/2006/chart">
            <c:chart xmlns:c="http://schemas.openxmlformats.org/drawingml/2006/chart" xmlns:r="http://schemas.openxmlformats.org/officeDocument/2006/relationships" r:id="rId3"/>
          </a:graphicData>
        </a:graphic>
      </p:graphicFrame>
      <p:sp>
        <p:nvSpPr>
          <p:cNvPr id="24" name="TextBox 23"/>
          <p:cNvSpPr txBox="1"/>
          <p:nvPr/>
        </p:nvSpPr>
        <p:spPr>
          <a:xfrm>
            <a:off x="347246" y="2016580"/>
            <a:ext cx="338554" cy="1754972"/>
          </a:xfrm>
          <a:prstGeom prst="rect">
            <a:avLst/>
          </a:prstGeom>
          <a:noFill/>
        </p:spPr>
        <p:txBody>
          <a:bodyPr vert="vert270" wrap="square" rtlCol="0">
            <a:spAutoFit/>
          </a:bodyPr>
          <a:lstStyle/>
          <a:p>
            <a:pPr algn="ctr"/>
            <a:r>
              <a:rPr lang="en-US" sz="1000" dirty="0" smtClean="0">
                <a:solidFill>
                  <a:schemeClr val="bg2">
                    <a:lumMod val="10000"/>
                  </a:schemeClr>
                </a:solidFill>
                <a:latin typeface="Calibri" pitchFamily="34" charset="0"/>
                <a:cs typeface="Calibri" pitchFamily="34" charset="0"/>
              </a:rPr>
              <a:t>US$ Billions</a:t>
            </a:r>
            <a:endParaRPr lang="en-US" sz="1000" dirty="0">
              <a:solidFill>
                <a:schemeClr val="bg2">
                  <a:lumMod val="10000"/>
                </a:schemeClr>
              </a:solidFill>
              <a:latin typeface="Calibri" pitchFamily="34" charset="0"/>
              <a:cs typeface="Calibri" pitchFamily="34" charset="0"/>
            </a:endParaRPr>
          </a:p>
        </p:txBody>
      </p:sp>
      <p:sp>
        <p:nvSpPr>
          <p:cNvPr id="25" name="Rectangle 15"/>
          <p:cNvSpPr>
            <a:spLocks noChangeArrowheads="1"/>
          </p:cNvSpPr>
          <p:nvPr/>
        </p:nvSpPr>
        <p:spPr bwMode="auto">
          <a:xfrm>
            <a:off x="4674816" y="1537527"/>
            <a:ext cx="4075484" cy="2458060"/>
          </a:xfrm>
          <a:prstGeom prst="rect">
            <a:avLst/>
          </a:prstGeom>
          <a:noFill/>
          <a:ln w="9525">
            <a:solidFill>
              <a:srgbClr val="80C7F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wrap="square" tIns="180000" anchor="t" anchorCtr="0"/>
          <a:lstStyle/>
          <a:p>
            <a:pPr marL="131763" lvl="1" indent="-131763" defTabSz="488950">
              <a:spcBef>
                <a:spcPts val="300"/>
              </a:spcBef>
              <a:spcAft>
                <a:spcPts val="100"/>
              </a:spcAft>
              <a:buFontTx/>
              <a:buChar char="••"/>
              <a:tabLst>
                <a:tab pos="96838" algn="l"/>
              </a:tabLst>
              <a:defRPr/>
            </a:pPr>
            <a:endParaRPr lang="en-US" sz="9600" dirty="0" smtClean="0">
              <a:solidFill>
                <a:srgbClr val="000000"/>
              </a:solidFill>
              <a:latin typeface="Calibri" pitchFamily="34" charset="0"/>
              <a:cs typeface="Calibri" pitchFamily="34" charset="0"/>
            </a:endParaRPr>
          </a:p>
        </p:txBody>
      </p:sp>
      <p:sp>
        <p:nvSpPr>
          <p:cNvPr id="26" name="Rounded Rectangle 25"/>
          <p:cNvSpPr/>
          <p:nvPr/>
        </p:nvSpPr>
        <p:spPr>
          <a:xfrm>
            <a:off x="4674816" y="1219201"/>
            <a:ext cx="4075484" cy="306467"/>
          </a:xfrm>
          <a:prstGeom prst="roundRect">
            <a:avLst/>
          </a:prstGeom>
          <a:solidFill>
            <a:schemeClr val="accent1">
              <a:lumMod val="50000"/>
            </a:schemeClr>
          </a:solidFill>
          <a:ln>
            <a:headEnd/>
            <a:tailEnd/>
          </a:ln>
        </p:spPr>
        <p:style>
          <a:lnRef idx="0">
            <a:schemeClr val="accent1"/>
          </a:lnRef>
          <a:fillRef idx="3">
            <a:schemeClr val="accent1"/>
          </a:fillRef>
          <a:effectRef idx="3">
            <a:schemeClr val="accent1"/>
          </a:effectRef>
          <a:fontRef idx="minor">
            <a:schemeClr val="lt1"/>
          </a:fontRef>
        </p:style>
        <p:txBody>
          <a:bodyPr wrap="square" anchor="ctr">
            <a:spAutoFit/>
          </a:bodyPr>
          <a:lstStyle/>
          <a:p>
            <a:pPr>
              <a:spcBef>
                <a:spcPct val="0"/>
              </a:spcBef>
              <a:defRPr/>
            </a:pPr>
            <a:r>
              <a:rPr lang="en-US" sz="1200" b="1" kern="0" dirty="0" smtClean="0">
                <a:solidFill>
                  <a:prstClr val="white"/>
                </a:solidFill>
                <a:latin typeface="Calibri" pitchFamily="34" charset="0"/>
                <a:cs typeface="Calibri" pitchFamily="34" charset="0"/>
              </a:rPr>
              <a:t>Global Automobiles Industry volume (Millions of Vehicles)</a:t>
            </a:r>
            <a:endParaRPr lang="en-US" sz="1200" b="1" kern="0" dirty="0">
              <a:solidFill>
                <a:prstClr val="white"/>
              </a:solidFill>
              <a:latin typeface="Calibri" pitchFamily="34" charset="0"/>
              <a:cs typeface="Calibri" pitchFamily="34" charset="0"/>
            </a:endParaRPr>
          </a:p>
        </p:txBody>
      </p:sp>
      <p:sp>
        <p:nvSpPr>
          <p:cNvPr id="28" name="TextBox 27"/>
          <p:cNvSpPr txBox="1"/>
          <p:nvPr/>
        </p:nvSpPr>
        <p:spPr>
          <a:xfrm>
            <a:off x="4583875" y="2022957"/>
            <a:ext cx="338554" cy="1754972"/>
          </a:xfrm>
          <a:prstGeom prst="rect">
            <a:avLst/>
          </a:prstGeom>
          <a:noFill/>
        </p:spPr>
        <p:txBody>
          <a:bodyPr vert="vert270" wrap="square" rtlCol="0">
            <a:spAutoFit/>
          </a:bodyPr>
          <a:lstStyle/>
          <a:p>
            <a:pPr algn="ctr"/>
            <a:r>
              <a:rPr lang="en-US" sz="1000" dirty="0" smtClean="0">
                <a:solidFill>
                  <a:schemeClr val="bg2">
                    <a:lumMod val="10000"/>
                  </a:schemeClr>
                </a:solidFill>
                <a:latin typeface="Calibri" pitchFamily="34" charset="0"/>
                <a:cs typeface="Calibri" pitchFamily="34" charset="0"/>
              </a:rPr>
              <a:t>Million Vehicles</a:t>
            </a:r>
            <a:endParaRPr lang="en-US" sz="1000" dirty="0">
              <a:solidFill>
                <a:schemeClr val="bg2">
                  <a:lumMod val="10000"/>
                </a:schemeClr>
              </a:solidFill>
              <a:latin typeface="Calibri" pitchFamily="34" charset="0"/>
              <a:cs typeface="Calibri" pitchFamily="34" charset="0"/>
            </a:endParaRPr>
          </a:p>
        </p:txBody>
      </p:sp>
      <p:cxnSp>
        <p:nvCxnSpPr>
          <p:cNvPr id="16" name="Straight Arrow Connector 15"/>
          <p:cNvCxnSpPr/>
          <p:nvPr/>
        </p:nvCxnSpPr>
        <p:spPr>
          <a:xfrm flipV="1">
            <a:off x="1228724" y="1800133"/>
            <a:ext cx="2505075" cy="146122"/>
          </a:xfrm>
          <a:prstGeom prst="straightConnector1">
            <a:avLst/>
          </a:prstGeom>
          <a:ln>
            <a:solidFill>
              <a:schemeClr val="accent2"/>
            </a:solidFill>
            <a:tailEnd type="arrow"/>
          </a:ln>
        </p:spPr>
        <p:style>
          <a:lnRef idx="2">
            <a:schemeClr val="accent4"/>
          </a:lnRef>
          <a:fillRef idx="0">
            <a:schemeClr val="accent4"/>
          </a:fillRef>
          <a:effectRef idx="1">
            <a:schemeClr val="accent4"/>
          </a:effectRef>
          <a:fontRef idx="minor">
            <a:schemeClr val="tx1"/>
          </a:fontRef>
        </p:style>
      </p:cxnSp>
      <p:sp>
        <p:nvSpPr>
          <p:cNvPr id="15" name="Oval 14"/>
          <p:cNvSpPr/>
          <p:nvPr/>
        </p:nvSpPr>
        <p:spPr>
          <a:xfrm>
            <a:off x="1874080" y="1781557"/>
            <a:ext cx="1082302" cy="250825"/>
          </a:xfrm>
          <a:prstGeom prst="ellipse">
            <a:avLst/>
          </a:prstGeom>
          <a:solidFill>
            <a:srgbClr val="ACC0D8"/>
          </a:solidFill>
          <a:ln w="9525" cap="flat" cmpd="sng" algn="ctr">
            <a:solidFill>
              <a:schemeClr val="tx2">
                <a:lumMod val="20000"/>
                <a:lumOff val="80000"/>
              </a:schemeClr>
            </a:solidFill>
            <a:prstDash val="soli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36000" r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en-US" sz="900" b="1" dirty="0" smtClean="0">
                <a:solidFill>
                  <a:srgbClr val="000000"/>
                </a:solidFill>
                <a:latin typeface="Calibri" pitchFamily="34" charset="0"/>
                <a:cs typeface="Calibri" pitchFamily="34" charset="0"/>
              </a:rPr>
              <a:t>CAGR</a:t>
            </a:r>
            <a:r>
              <a:rPr lang="en-US" sz="800" b="1" dirty="0" smtClean="0">
                <a:solidFill>
                  <a:srgbClr val="000000"/>
                </a:solidFill>
                <a:latin typeface="Calibri" pitchFamily="34" charset="0"/>
                <a:cs typeface="Calibri" pitchFamily="34" charset="0"/>
              </a:rPr>
              <a:t> ( 2006-10): 0.8%</a:t>
            </a:r>
          </a:p>
        </p:txBody>
      </p:sp>
      <p:cxnSp>
        <p:nvCxnSpPr>
          <p:cNvPr id="30" name="Straight Arrow Connector 29"/>
          <p:cNvCxnSpPr/>
          <p:nvPr/>
        </p:nvCxnSpPr>
        <p:spPr>
          <a:xfrm flipV="1">
            <a:off x="5460020" y="1754983"/>
            <a:ext cx="2505075" cy="267974"/>
          </a:xfrm>
          <a:prstGeom prst="straightConnector1">
            <a:avLst/>
          </a:prstGeom>
          <a:ln>
            <a:solidFill>
              <a:schemeClr val="accent2"/>
            </a:solidFill>
            <a:tailEnd type="arrow"/>
          </a:ln>
        </p:spPr>
        <p:style>
          <a:lnRef idx="2">
            <a:schemeClr val="accent4"/>
          </a:lnRef>
          <a:fillRef idx="0">
            <a:schemeClr val="accent4"/>
          </a:fillRef>
          <a:effectRef idx="1">
            <a:schemeClr val="accent4"/>
          </a:effectRef>
          <a:fontRef idx="minor">
            <a:schemeClr val="tx1"/>
          </a:fontRef>
        </p:style>
      </p:cxnSp>
      <p:sp>
        <p:nvSpPr>
          <p:cNvPr id="31" name="Oval 30"/>
          <p:cNvSpPr/>
          <p:nvPr/>
        </p:nvSpPr>
        <p:spPr>
          <a:xfrm rot="21332288">
            <a:off x="6190499" y="1718225"/>
            <a:ext cx="1044116" cy="250825"/>
          </a:xfrm>
          <a:prstGeom prst="ellipse">
            <a:avLst/>
          </a:prstGeom>
          <a:solidFill>
            <a:srgbClr val="ACC0D8"/>
          </a:solidFill>
          <a:ln w="9525" cap="flat" cmpd="sng" algn="ctr">
            <a:solidFill>
              <a:schemeClr val="tx2">
                <a:lumMod val="20000"/>
                <a:lumOff val="80000"/>
              </a:schemeClr>
            </a:solidFill>
            <a:prstDash val="soli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36000" r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en-US" sz="900" b="1" dirty="0" smtClean="0">
                <a:solidFill>
                  <a:srgbClr val="000000"/>
                </a:solidFill>
                <a:latin typeface="Calibri" pitchFamily="34" charset="0"/>
                <a:cs typeface="Calibri" pitchFamily="34" charset="0"/>
              </a:rPr>
              <a:t>CAGR</a:t>
            </a:r>
            <a:r>
              <a:rPr lang="en-US" sz="800" b="1" dirty="0" smtClean="0">
                <a:solidFill>
                  <a:srgbClr val="000000"/>
                </a:solidFill>
                <a:latin typeface="Calibri" pitchFamily="34" charset="0"/>
                <a:cs typeface="Calibri" pitchFamily="34" charset="0"/>
              </a:rPr>
              <a:t> ( 2006-10): 1.8%</a:t>
            </a:r>
          </a:p>
        </p:txBody>
      </p:sp>
      <p:graphicFrame>
        <p:nvGraphicFramePr>
          <p:cNvPr id="2" name="Chart 1"/>
          <p:cNvGraphicFramePr/>
          <p:nvPr>
            <p:extLst>
              <p:ext uri="{D42A27DB-BD31-4B8C-83A1-F6EECF244321}">
                <p14:modId xmlns:p14="http://schemas.microsoft.com/office/powerpoint/2010/main" val="3478260673"/>
              </p:ext>
            </p:extLst>
          </p:nvPr>
        </p:nvGraphicFramePr>
        <p:xfrm>
          <a:off x="4813907" y="1843638"/>
          <a:ext cx="3797300" cy="21519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49006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txBox="1">
            <a:spLocks/>
          </p:cNvSpPr>
          <p:nvPr/>
        </p:nvSpPr>
        <p:spPr>
          <a:xfrm>
            <a:off x="410923" y="752435"/>
            <a:ext cx="8251825" cy="579100"/>
          </a:xfrm>
          <a:prstGeom prst="rect">
            <a:avLst/>
          </a:prstGeom>
        </p:spPr>
        <p:txBody>
          <a:bodyPr lIns="0" tIns="0" rIns="0" bIns="0"/>
          <a:lstStyle/>
          <a:p>
            <a:pPr>
              <a:spcBef>
                <a:spcPts val="600"/>
              </a:spcBef>
              <a:spcAft>
                <a:spcPct val="0"/>
              </a:spcAft>
              <a:buClr>
                <a:schemeClr val="accent1"/>
              </a:buClr>
              <a:buSzPct val="100000"/>
              <a:defRPr/>
            </a:pPr>
            <a:r>
              <a:rPr lang="en-US" sz="1600" dirty="0">
                <a:solidFill>
                  <a:schemeClr val="bg1">
                    <a:lumMod val="50000"/>
                  </a:schemeClr>
                </a:solidFill>
                <a:latin typeface="Calibri" pitchFamily="34" charset="0"/>
                <a:cs typeface="Calibri" pitchFamily="34" charset="0"/>
              </a:rPr>
              <a:t>After decline in 2008, the market recovered in 2009 with moderate growth. The market is predicted to improve with double digit growth in the years up to the end of the forecast period.</a:t>
            </a:r>
          </a:p>
        </p:txBody>
      </p:sp>
      <p:sp>
        <p:nvSpPr>
          <p:cNvPr id="5" name="Title 2"/>
          <p:cNvSpPr>
            <a:spLocks noGrp="1"/>
          </p:cNvSpPr>
          <p:nvPr>
            <p:ph type="title"/>
          </p:nvPr>
        </p:nvSpPr>
        <p:spPr>
          <a:xfrm>
            <a:off x="395048" y="219205"/>
            <a:ext cx="8267700" cy="533230"/>
          </a:xfrm>
        </p:spPr>
        <p:txBody>
          <a:bodyPr>
            <a:noAutofit/>
          </a:bodyPr>
          <a:lstStyle/>
          <a:p>
            <a:pPr>
              <a:defRPr/>
            </a:pPr>
            <a:r>
              <a:rPr sz="2800" dirty="0" smtClean="0">
                <a:latin typeface="Calibri" pitchFamily="34" charset="0"/>
                <a:cs typeface="Calibri" pitchFamily="34" charset="0"/>
              </a:rPr>
              <a:t>Global Industry Overview – Size and Growth(2/2)</a:t>
            </a:r>
            <a:endParaRPr sz="2800" dirty="0">
              <a:latin typeface="Calibri" pitchFamily="34" charset="0"/>
              <a:cs typeface="Calibri" pitchFamily="34" charset="0"/>
            </a:endParaRPr>
          </a:p>
        </p:txBody>
      </p:sp>
      <p:sp>
        <p:nvSpPr>
          <p:cNvPr id="10" name="Rectangle 9"/>
          <p:cNvSpPr/>
          <p:nvPr/>
        </p:nvSpPr>
        <p:spPr>
          <a:xfrm>
            <a:off x="400051" y="4144106"/>
            <a:ext cx="8334374" cy="1858970"/>
          </a:xfrm>
          <a:prstGeom prst="rect">
            <a:avLst/>
          </a:prstGeom>
          <a:noFill/>
          <a:ln w="9525" cap="flat" cmpd="sng" algn="ctr">
            <a:solidFill>
              <a:schemeClr val="accent1"/>
            </a:solidFill>
            <a:prstDash val="solid"/>
          </a:ln>
          <a:effectLst>
            <a:outerShdw sx="1000" sy="1000" rotWithShape="0">
              <a:sysClr val="window" lastClr="FFFFFF"/>
            </a:outerShdw>
          </a:effectLst>
        </p:spPr>
        <p:txBody>
          <a:bodyPr wrap="square" tIns="182880">
            <a:spAutoFit/>
          </a:bodyPr>
          <a:lstStyle/>
          <a:p>
            <a:pPr marL="282575" indent="-112713">
              <a:lnSpc>
                <a:spcPct val="120000"/>
              </a:lnSpc>
              <a:spcAft>
                <a:spcPts val="300"/>
              </a:spcAft>
              <a:buFont typeface="Arial" pitchFamily="34" charset="0"/>
              <a:buChar char="•"/>
              <a:defRPr/>
            </a:pPr>
            <a:r>
              <a:rPr lang="en-US" sz="1200" dirty="0">
                <a:solidFill>
                  <a:srgbClr val="262626"/>
                </a:solidFill>
                <a:latin typeface="Calibri" pitchFamily="34" charset="0"/>
                <a:ea typeface="Segoe UI" pitchFamily="34" charset="0"/>
                <a:cs typeface="Calibri" pitchFamily="34" charset="0"/>
              </a:rPr>
              <a:t>The global new cars market had total revenue of $</a:t>
            </a:r>
            <a:r>
              <a:rPr lang="en-US" sz="1200" dirty="0" smtClean="0">
                <a:solidFill>
                  <a:srgbClr val="262626"/>
                </a:solidFill>
                <a:latin typeface="Calibri" pitchFamily="34" charset="0"/>
                <a:ea typeface="Segoe UI" pitchFamily="34" charset="0"/>
                <a:cs typeface="Calibri" pitchFamily="34" charset="0"/>
              </a:rPr>
              <a:t>1,192 </a:t>
            </a:r>
            <a:r>
              <a:rPr lang="en-US" sz="1200" dirty="0">
                <a:solidFill>
                  <a:srgbClr val="262626"/>
                </a:solidFill>
                <a:latin typeface="Calibri" pitchFamily="34" charset="0"/>
                <a:ea typeface="Segoe UI" pitchFamily="34" charset="0"/>
                <a:cs typeface="Calibri" pitchFamily="34" charset="0"/>
              </a:rPr>
              <a:t>billion in 2010, representing a </a:t>
            </a:r>
            <a:r>
              <a:rPr lang="en-US" sz="1200" dirty="0" smtClean="0">
                <a:solidFill>
                  <a:srgbClr val="262626"/>
                </a:solidFill>
                <a:latin typeface="Calibri" pitchFamily="34" charset="0"/>
                <a:ea typeface="Segoe UI" pitchFamily="34" charset="0"/>
                <a:cs typeface="Calibri" pitchFamily="34" charset="0"/>
              </a:rPr>
              <a:t>compound annual </a:t>
            </a:r>
            <a:r>
              <a:rPr lang="en-US" sz="1200" dirty="0">
                <a:solidFill>
                  <a:srgbClr val="262626"/>
                </a:solidFill>
                <a:latin typeface="Calibri" pitchFamily="34" charset="0"/>
                <a:ea typeface="Segoe UI" pitchFamily="34" charset="0"/>
                <a:cs typeface="Calibri" pitchFamily="34" charset="0"/>
              </a:rPr>
              <a:t>growth rate (CAGR) of 2.7% between 2006 and 2010</a:t>
            </a:r>
            <a:r>
              <a:rPr lang="en-US" sz="1200" dirty="0" smtClean="0">
                <a:solidFill>
                  <a:srgbClr val="262626"/>
                </a:solidFill>
                <a:latin typeface="Calibri" pitchFamily="34" charset="0"/>
                <a:ea typeface="Segoe UI" pitchFamily="34" charset="0"/>
                <a:cs typeface="Calibri" pitchFamily="34" charset="0"/>
              </a:rPr>
              <a:t>.</a:t>
            </a:r>
          </a:p>
          <a:p>
            <a:pPr marL="282575" indent="-112713">
              <a:lnSpc>
                <a:spcPct val="120000"/>
              </a:lnSpc>
              <a:spcAft>
                <a:spcPts val="300"/>
              </a:spcAft>
              <a:buFont typeface="Arial" pitchFamily="34" charset="0"/>
              <a:buChar char="•"/>
              <a:defRPr/>
            </a:pPr>
            <a:r>
              <a:rPr lang="en-US" sz="1200" dirty="0">
                <a:solidFill>
                  <a:srgbClr val="262626"/>
                </a:solidFill>
                <a:latin typeface="Calibri" pitchFamily="34" charset="0"/>
                <a:ea typeface="Segoe UI" pitchFamily="34" charset="0"/>
                <a:cs typeface="Calibri" pitchFamily="34" charset="0"/>
              </a:rPr>
              <a:t>Market consumption volumes increased with a CAGR of 3.1% between 2006 and 2010, to reach a total </a:t>
            </a:r>
            <a:r>
              <a:rPr lang="en-US" sz="1200" dirty="0" smtClean="0">
                <a:solidFill>
                  <a:srgbClr val="262626"/>
                </a:solidFill>
                <a:latin typeface="Calibri" pitchFamily="34" charset="0"/>
                <a:ea typeface="Segoe UI" pitchFamily="34" charset="0"/>
                <a:cs typeface="Calibri" pitchFamily="34" charset="0"/>
              </a:rPr>
              <a:t>of 50.5 </a:t>
            </a:r>
            <a:r>
              <a:rPr lang="en-US" sz="1200" dirty="0">
                <a:solidFill>
                  <a:srgbClr val="262626"/>
                </a:solidFill>
                <a:latin typeface="Calibri" pitchFamily="34" charset="0"/>
                <a:ea typeface="Segoe UI" pitchFamily="34" charset="0"/>
                <a:cs typeface="Calibri" pitchFamily="34" charset="0"/>
              </a:rPr>
              <a:t>million units in 2010. The market's volume is expected to rise to 75.3 million units by the end </a:t>
            </a:r>
            <a:r>
              <a:rPr lang="en-US" sz="1200" dirty="0" smtClean="0">
                <a:solidFill>
                  <a:srgbClr val="262626"/>
                </a:solidFill>
                <a:latin typeface="Calibri" pitchFamily="34" charset="0"/>
                <a:ea typeface="Segoe UI" pitchFamily="34" charset="0"/>
                <a:cs typeface="Calibri" pitchFamily="34" charset="0"/>
              </a:rPr>
              <a:t>of 2015</a:t>
            </a:r>
            <a:r>
              <a:rPr lang="en-US" sz="1200" dirty="0">
                <a:solidFill>
                  <a:srgbClr val="262626"/>
                </a:solidFill>
                <a:latin typeface="Calibri" pitchFamily="34" charset="0"/>
                <a:ea typeface="Segoe UI" pitchFamily="34" charset="0"/>
                <a:cs typeface="Calibri" pitchFamily="34" charset="0"/>
              </a:rPr>
              <a:t>, representing a CAGR of 8.3% for the 2010-2015 period</a:t>
            </a:r>
            <a:r>
              <a:rPr lang="en-US" sz="1200" dirty="0" smtClean="0">
                <a:solidFill>
                  <a:srgbClr val="262626"/>
                </a:solidFill>
                <a:latin typeface="Calibri" pitchFamily="34" charset="0"/>
                <a:ea typeface="Segoe UI" pitchFamily="34" charset="0"/>
                <a:cs typeface="Calibri" pitchFamily="34" charset="0"/>
              </a:rPr>
              <a:t>.</a:t>
            </a:r>
          </a:p>
          <a:p>
            <a:pPr marL="282575" indent="-112713">
              <a:lnSpc>
                <a:spcPct val="120000"/>
              </a:lnSpc>
              <a:spcAft>
                <a:spcPts val="300"/>
              </a:spcAft>
              <a:buFont typeface="Arial" pitchFamily="34" charset="0"/>
              <a:buChar char="•"/>
              <a:defRPr/>
            </a:pPr>
            <a:r>
              <a:rPr lang="en-US" sz="1200" dirty="0">
                <a:solidFill>
                  <a:srgbClr val="262626"/>
                </a:solidFill>
                <a:latin typeface="Calibri" pitchFamily="34" charset="0"/>
                <a:ea typeface="Segoe UI" pitchFamily="34" charset="0"/>
                <a:cs typeface="Calibri" pitchFamily="34" charset="0"/>
              </a:rPr>
              <a:t>The performance of the market is forecast to accelerate, with an anticipated CAGR of 9.9% for the </a:t>
            </a:r>
            <a:r>
              <a:rPr lang="en-US" sz="1200" dirty="0" smtClean="0">
                <a:solidFill>
                  <a:srgbClr val="262626"/>
                </a:solidFill>
                <a:latin typeface="Calibri" pitchFamily="34" charset="0"/>
                <a:ea typeface="Segoe UI" pitchFamily="34" charset="0"/>
                <a:cs typeface="Calibri" pitchFamily="34" charset="0"/>
              </a:rPr>
              <a:t>five year period </a:t>
            </a:r>
            <a:r>
              <a:rPr lang="en-US" sz="1200" dirty="0">
                <a:solidFill>
                  <a:srgbClr val="262626"/>
                </a:solidFill>
                <a:latin typeface="Calibri" pitchFamily="34" charset="0"/>
                <a:ea typeface="Segoe UI" pitchFamily="34" charset="0"/>
                <a:cs typeface="Calibri" pitchFamily="34" charset="0"/>
              </a:rPr>
              <a:t>2010 - 2015, which is expected to drive the market to a value of $1,907.9 billion by the end </a:t>
            </a:r>
            <a:r>
              <a:rPr lang="en-US" sz="1200" dirty="0" smtClean="0">
                <a:solidFill>
                  <a:srgbClr val="262626"/>
                </a:solidFill>
                <a:latin typeface="Calibri" pitchFamily="34" charset="0"/>
                <a:ea typeface="Segoe UI" pitchFamily="34" charset="0"/>
                <a:cs typeface="Calibri" pitchFamily="34" charset="0"/>
              </a:rPr>
              <a:t>of 2015.</a:t>
            </a:r>
          </a:p>
        </p:txBody>
      </p:sp>
      <p:sp>
        <p:nvSpPr>
          <p:cNvPr id="11" name="Rounded Rectangle 10"/>
          <p:cNvSpPr/>
          <p:nvPr/>
        </p:nvSpPr>
        <p:spPr>
          <a:xfrm>
            <a:off x="426272" y="3926681"/>
            <a:ext cx="3383280" cy="340519"/>
          </a:xfrm>
          <a:prstGeom prst="roundRect">
            <a:avLst/>
          </a:prstGeom>
          <a:solidFill>
            <a:schemeClr val="accent1">
              <a:lumMod val="50000"/>
            </a:schemeClr>
          </a:solidFill>
          <a:ln>
            <a:headEnd/>
            <a:tailEnd/>
          </a:ln>
        </p:spPr>
        <p:style>
          <a:lnRef idx="0">
            <a:schemeClr val="accent1"/>
          </a:lnRef>
          <a:fillRef idx="3">
            <a:schemeClr val="accent1"/>
          </a:fillRef>
          <a:effectRef idx="3">
            <a:schemeClr val="accent1"/>
          </a:effectRef>
          <a:fontRef idx="minor">
            <a:schemeClr val="lt1"/>
          </a:fontRef>
        </p:style>
        <p:txBody>
          <a:bodyPr wrap="square" anchor="ctr">
            <a:spAutoFit/>
          </a:bodyPr>
          <a:lstStyle/>
          <a:p>
            <a:pPr>
              <a:spcBef>
                <a:spcPct val="0"/>
              </a:spcBef>
              <a:defRPr/>
            </a:pPr>
            <a:r>
              <a:rPr lang="en-US" sz="1400" b="1" kern="0" dirty="0" smtClean="0">
                <a:solidFill>
                  <a:prstClr val="white"/>
                </a:solidFill>
                <a:latin typeface="Calibri" pitchFamily="34" charset="0"/>
                <a:cs typeface="Calibri" pitchFamily="34" charset="0"/>
              </a:rPr>
              <a:t> </a:t>
            </a:r>
            <a:r>
              <a:rPr lang="en-US" sz="1100" b="1" kern="0" dirty="0" smtClean="0">
                <a:solidFill>
                  <a:prstClr val="white"/>
                </a:solidFill>
                <a:latin typeface="Calibri" pitchFamily="34" charset="0"/>
                <a:cs typeface="Calibri" pitchFamily="34" charset="0"/>
              </a:rPr>
              <a:t>Highlights</a:t>
            </a:r>
            <a:endParaRPr lang="en-US" sz="1400" b="1" kern="0" dirty="0">
              <a:solidFill>
                <a:prstClr val="white"/>
              </a:solidFill>
              <a:latin typeface="Calibri" pitchFamily="34" charset="0"/>
              <a:cs typeface="Calibri" pitchFamily="34" charset="0"/>
            </a:endParaRPr>
          </a:p>
        </p:txBody>
      </p:sp>
      <p:sp>
        <p:nvSpPr>
          <p:cNvPr id="14" name="TextBox 13"/>
          <p:cNvSpPr txBox="1"/>
          <p:nvPr/>
        </p:nvSpPr>
        <p:spPr>
          <a:xfrm>
            <a:off x="482597" y="6248400"/>
            <a:ext cx="6996375" cy="122830"/>
          </a:xfrm>
          <a:prstGeom prst="rect">
            <a:avLst/>
          </a:prstGeom>
        </p:spPr>
        <p:txBody>
          <a:bodyPr vert="horz" wrap="square" lIns="0" tIns="0" rIns="0" bIns="0" rtlCol="0" anchor="t" anchorCtr="0">
            <a:noAutofit/>
          </a:bodyPr>
          <a:lstStyle/>
          <a:p>
            <a:pPr>
              <a:spcBef>
                <a:spcPct val="0"/>
              </a:spcBef>
            </a:pPr>
            <a:r>
              <a:rPr lang="en-US" sz="1050" dirty="0" smtClean="0">
                <a:ln w="3175">
                  <a:noFill/>
                </a:ln>
                <a:solidFill>
                  <a:srgbClr val="0B3E5B"/>
                </a:solidFill>
                <a:latin typeface="Calibri" pitchFamily="34" charset="0"/>
                <a:ea typeface="Verdana" pitchFamily="34" charset="0"/>
                <a:cs typeface="Calibri" pitchFamily="34" charset="0"/>
              </a:rPr>
              <a:t>Source: Datamonitor - Global New Cars 2011</a:t>
            </a:r>
          </a:p>
        </p:txBody>
      </p:sp>
      <p:sp>
        <p:nvSpPr>
          <p:cNvPr id="18" name="Rectangle 15"/>
          <p:cNvSpPr>
            <a:spLocks noChangeArrowheads="1"/>
          </p:cNvSpPr>
          <p:nvPr/>
        </p:nvSpPr>
        <p:spPr bwMode="auto">
          <a:xfrm>
            <a:off x="400050" y="1663851"/>
            <a:ext cx="4076330" cy="2218885"/>
          </a:xfrm>
          <a:prstGeom prst="rect">
            <a:avLst/>
          </a:prstGeom>
          <a:noFill/>
          <a:ln w="9525">
            <a:solidFill>
              <a:srgbClr val="80C7F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wrap="square" tIns="180000" anchor="t" anchorCtr="0"/>
          <a:lstStyle/>
          <a:p>
            <a:pPr marL="131763" lvl="1" indent="-131763" defTabSz="488950">
              <a:spcBef>
                <a:spcPts val="300"/>
              </a:spcBef>
              <a:spcAft>
                <a:spcPts val="100"/>
              </a:spcAft>
              <a:buFontTx/>
              <a:buChar char="••"/>
              <a:tabLst>
                <a:tab pos="96838" algn="l"/>
              </a:tabLst>
              <a:defRPr/>
            </a:pPr>
            <a:endParaRPr lang="en-US" sz="11500" dirty="0" smtClean="0">
              <a:solidFill>
                <a:srgbClr val="000000"/>
              </a:solidFill>
              <a:latin typeface="Calibri" pitchFamily="34" charset="0"/>
              <a:cs typeface="Calibri" pitchFamily="34" charset="0"/>
            </a:endParaRPr>
          </a:p>
        </p:txBody>
      </p:sp>
      <p:sp>
        <p:nvSpPr>
          <p:cNvPr id="21" name="Rounded Rectangle 20"/>
          <p:cNvSpPr/>
          <p:nvPr/>
        </p:nvSpPr>
        <p:spPr>
          <a:xfrm>
            <a:off x="409700" y="1520044"/>
            <a:ext cx="3383280" cy="289441"/>
          </a:xfrm>
          <a:prstGeom prst="roundRect">
            <a:avLst/>
          </a:prstGeom>
          <a:solidFill>
            <a:schemeClr val="accent1">
              <a:lumMod val="50000"/>
            </a:schemeClr>
          </a:solidFill>
          <a:ln>
            <a:headEnd/>
            <a:tailEnd/>
          </a:ln>
        </p:spPr>
        <p:style>
          <a:lnRef idx="0">
            <a:schemeClr val="accent1"/>
          </a:lnRef>
          <a:fillRef idx="3">
            <a:schemeClr val="accent1"/>
          </a:fillRef>
          <a:effectRef idx="3">
            <a:schemeClr val="accent1"/>
          </a:effectRef>
          <a:fontRef idx="minor">
            <a:schemeClr val="lt1"/>
          </a:fontRef>
        </p:style>
        <p:txBody>
          <a:bodyPr wrap="square" anchor="ctr">
            <a:spAutoFit/>
          </a:bodyPr>
          <a:lstStyle/>
          <a:p>
            <a:pPr>
              <a:spcBef>
                <a:spcPct val="0"/>
              </a:spcBef>
              <a:defRPr/>
            </a:pPr>
            <a:r>
              <a:rPr lang="en-US" sz="1100" b="1" kern="0" dirty="0" smtClean="0">
                <a:solidFill>
                  <a:prstClr val="white"/>
                </a:solidFill>
                <a:latin typeface="Calibri" pitchFamily="34" charset="0"/>
                <a:cs typeface="Calibri" pitchFamily="34" charset="0"/>
              </a:rPr>
              <a:t>Global new cars market value</a:t>
            </a:r>
            <a:endParaRPr lang="en-US" sz="1100" b="1" kern="0" dirty="0">
              <a:solidFill>
                <a:prstClr val="white"/>
              </a:solidFill>
              <a:latin typeface="Calibri" pitchFamily="34" charset="0"/>
              <a:cs typeface="Calibri" pitchFamily="34" charset="0"/>
            </a:endParaRPr>
          </a:p>
        </p:txBody>
      </p:sp>
      <p:graphicFrame>
        <p:nvGraphicFramePr>
          <p:cNvPr id="23" name="Chart 22"/>
          <p:cNvGraphicFramePr/>
          <p:nvPr>
            <p:extLst>
              <p:ext uri="{D42A27DB-BD31-4B8C-83A1-F6EECF244321}">
                <p14:modId xmlns:p14="http://schemas.microsoft.com/office/powerpoint/2010/main" val="2099900527"/>
              </p:ext>
            </p:extLst>
          </p:nvPr>
        </p:nvGraphicFramePr>
        <p:xfrm>
          <a:off x="707826" y="1925046"/>
          <a:ext cx="3728839" cy="1884485"/>
        </p:xfrm>
        <a:graphic>
          <a:graphicData uri="http://schemas.openxmlformats.org/drawingml/2006/chart">
            <c:chart xmlns:c="http://schemas.openxmlformats.org/drawingml/2006/chart" xmlns:r="http://schemas.openxmlformats.org/officeDocument/2006/relationships" r:id="rId3"/>
          </a:graphicData>
        </a:graphic>
      </p:graphicFrame>
      <p:sp>
        <p:nvSpPr>
          <p:cNvPr id="24" name="TextBox 23"/>
          <p:cNvSpPr txBox="1"/>
          <p:nvPr/>
        </p:nvSpPr>
        <p:spPr>
          <a:xfrm>
            <a:off x="400050" y="1886675"/>
            <a:ext cx="346249" cy="1754972"/>
          </a:xfrm>
          <a:prstGeom prst="rect">
            <a:avLst/>
          </a:prstGeom>
          <a:noFill/>
        </p:spPr>
        <p:txBody>
          <a:bodyPr vert="vert270" wrap="square" rtlCol="0">
            <a:spAutoFit/>
          </a:bodyPr>
          <a:lstStyle/>
          <a:p>
            <a:pPr algn="ctr"/>
            <a:r>
              <a:rPr lang="en-US" sz="1050" dirty="0" smtClean="0">
                <a:solidFill>
                  <a:schemeClr val="bg2">
                    <a:lumMod val="10000"/>
                  </a:schemeClr>
                </a:solidFill>
                <a:latin typeface="Calibri" pitchFamily="34" charset="0"/>
                <a:cs typeface="Calibri" pitchFamily="34" charset="0"/>
              </a:rPr>
              <a:t>US$ Billions</a:t>
            </a:r>
            <a:endParaRPr lang="en-US" sz="1050" dirty="0">
              <a:solidFill>
                <a:schemeClr val="bg2">
                  <a:lumMod val="10000"/>
                </a:schemeClr>
              </a:solidFill>
              <a:latin typeface="Calibri" pitchFamily="34" charset="0"/>
              <a:cs typeface="Calibri" pitchFamily="34" charset="0"/>
            </a:endParaRPr>
          </a:p>
        </p:txBody>
      </p:sp>
      <p:sp>
        <p:nvSpPr>
          <p:cNvPr id="25" name="Rectangle 15"/>
          <p:cNvSpPr>
            <a:spLocks noChangeArrowheads="1"/>
          </p:cNvSpPr>
          <p:nvPr/>
        </p:nvSpPr>
        <p:spPr bwMode="auto">
          <a:xfrm>
            <a:off x="4675188" y="1670229"/>
            <a:ext cx="4075112" cy="2212507"/>
          </a:xfrm>
          <a:prstGeom prst="rect">
            <a:avLst/>
          </a:prstGeom>
          <a:noFill/>
          <a:ln w="9525">
            <a:solidFill>
              <a:srgbClr val="80C7F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wrap="square" tIns="180000" anchor="t" anchorCtr="0"/>
          <a:lstStyle/>
          <a:p>
            <a:pPr marL="131763" lvl="1" indent="-131763" defTabSz="488950">
              <a:spcBef>
                <a:spcPts val="300"/>
              </a:spcBef>
              <a:spcAft>
                <a:spcPts val="100"/>
              </a:spcAft>
              <a:buFontTx/>
              <a:buChar char="••"/>
              <a:tabLst>
                <a:tab pos="96838" algn="l"/>
              </a:tabLst>
              <a:defRPr/>
            </a:pPr>
            <a:endParaRPr lang="en-US" sz="11500" dirty="0" smtClean="0">
              <a:solidFill>
                <a:srgbClr val="000000"/>
              </a:solidFill>
              <a:latin typeface="Calibri" pitchFamily="34" charset="0"/>
              <a:cs typeface="Calibri" pitchFamily="34" charset="0"/>
            </a:endParaRPr>
          </a:p>
        </p:txBody>
      </p:sp>
      <p:sp>
        <p:nvSpPr>
          <p:cNvPr id="26" name="Rounded Rectangle 25"/>
          <p:cNvSpPr/>
          <p:nvPr/>
        </p:nvSpPr>
        <p:spPr>
          <a:xfrm>
            <a:off x="4679740" y="1526421"/>
            <a:ext cx="3383280" cy="289441"/>
          </a:xfrm>
          <a:prstGeom prst="roundRect">
            <a:avLst/>
          </a:prstGeom>
          <a:solidFill>
            <a:schemeClr val="accent1">
              <a:lumMod val="50000"/>
            </a:schemeClr>
          </a:solidFill>
          <a:ln>
            <a:headEnd/>
            <a:tailEnd/>
          </a:ln>
        </p:spPr>
        <p:style>
          <a:lnRef idx="0">
            <a:schemeClr val="accent1"/>
          </a:lnRef>
          <a:fillRef idx="3">
            <a:schemeClr val="accent1"/>
          </a:fillRef>
          <a:effectRef idx="3">
            <a:schemeClr val="accent1"/>
          </a:effectRef>
          <a:fontRef idx="minor">
            <a:schemeClr val="lt1"/>
          </a:fontRef>
        </p:style>
        <p:txBody>
          <a:bodyPr wrap="square" anchor="ctr">
            <a:spAutoFit/>
          </a:bodyPr>
          <a:lstStyle/>
          <a:p>
            <a:pPr>
              <a:spcBef>
                <a:spcPct val="0"/>
              </a:spcBef>
              <a:defRPr/>
            </a:pPr>
            <a:r>
              <a:rPr lang="en-US" sz="1100" b="1" kern="0" dirty="0" smtClean="0">
                <a:solidFill>
                  <a:prstClr val="white"/>
                </a:solidFill>
                <a:latin typeface="Calibri" pitchFamily="34" charset="0"/>
                <a:cs typeface="Calibri" pitchFamily="34" charset="0"/>
              </a:rPr>
              <a:t>Global new cars market volume</a:t>
            </a:r>
            <a:endParaRPr lang="en-US" sz="1100" b="1" kern="0" dirty="0">
              <a:solidFill>
                <a:prstClr val="white"/>
              </a:solidFill>
              <a:latin typeface="Calibri" pitchFamily="34" charset="0"/>
              <a:cs typeface="Calibri" pitchFamily="34" charset="0"/>
            </a:endParaRPr>
          </a:p>
        </p:txBody>
      </p:sp>
      <p:sp>
        <p:nvSpPr>
          <p:cNvPr id="28" name="TextBox 27"/>
          <p:cNvSpPr txBox="1"/>
          <p:nvPr/>
        </p:nvSpPr>
        <p:spPr>
          <a:xfrm>
            <a:off x="4611722" y="1893052"/>
            <a:ext cx="346249" cy="1754972"/>
          </a:xfrm>
          <a:prstGeom prst="rect">
            <a:avLst/>
          </a:prstGeom>
          <a:noFill/>
        </p:spPr>
        <p:txBody>
          <a:bodyPr vert="vert270" wrap="square" rtlCol="0">
            <a:spAutoFit/>
          </a:bodyPr>
          <a:lstStyle/>
          <a:p>
            <a:pPr algn="ctr"/>
            <a:r>
              <a:rPr lang="en-US" sz="1050" dirty="0" smtClean="0">
                <a:solidFill>
                  <a:schemeClr val="bg2">
                    <a:lumMod val="10000"/>
                  </a:schemeClr>
                </a:solidFill>
                <a:latin typeface="Calibri" pitchFamily="34" charset="0"/>
                <a:cs typeface="Calibri" pitchFamily="34" charset="0"/>
              </a:rPr>
              <a:t>Million Vehicles</a:t>
            </a:r>
            <a:endParaRPr lang="en-US" sz="1050" dirty="0">
              <a:solidFill>
                <a:schemeClr val="bg2">
                  <a:lumMod val="10000"/>
                </a:schemeClr>
              </a:solidFill>
              <a:latin typeface="Calibri" pitchFamily="34" charset="0"/>
              <a:cs typeface="Calibri" pitchFamily="34" charset="0"/>
            </a:endParaRPr>
          </a:p>
        </p:txBody>
      </p:sp>
      <p:cxnSp>
        <p:nvCxnSpPr>
          <p:cNvPr id="15" name="Straight Arrow Connector 14"/>
          <p:cNvCxnSpPr/>
          <p:nvPr/>
        </p:nvCxnSpPr>
        <p:spPr>
          <a:xfrm flipV="1">
            <a:off x="1181100" y="1925046"/>
            <a:ext cx="2505075" cy="259597"/>
          </a:xfrm>
          <a:prstGeom prst="straightConnector1">
            <a:avLst/>
          </a:prstGeom>
          <a:ln>
            <a:solidFill>
              <a:schemeClr val="accent2"/>
            </a:solidFill>
            <a:tailEnd type="arrow"/>
          </a:ln>
        </p:spPr>
        <p:style>
          <a:lnRef idx="2">
            <a:schemeClr val="accent4"/>
          </a:lnRef>
          <a:fillRef idx="0">
            <a:schemeClr val="accent4"/>
          </a:fillRef>
          <a:effectRef idx="1">
            <a:schemeClr val="accent4"/>
          </a:effectRef>
          <a:fontRef idx="minor">
            <a:schemeClr val="tx1"/>
          </a:fontRef>
        </p:style>
      </p:cxnSp>
      <p:sp>
        <p:nvSpPr>
          <p:cNvPr id="16" name="Oval 15"/>
          <p:cNvSpPr/>
          <p:nvPr/>
        </p:nvSpPr>
        <p:spPr>
          <a:xfrm rot="21132195">
            <a:off x="1855115" y="1910998"/>
            <a:ext cx="1049842" cy="250825"/>
          </a:xfrm>
          <a:prstGeom prst="ellipse">
            <a:avLst/>
          </a:prstGeom>
          <a:solidFill>
            <a:srgbClr val="ACC0D8"/>
          </a:solidFill>
          <a:ln w="9525" cap="flat" cmpd="sng" algn="ctr">
            <a:solidFill>
              <a:schemeClr val="tx2">
                <a:lumMod val="20000"/>
                <a:lumOff val="80000"/>
              </a:schemeClr>
            </a:solidFill>
            <a:prstDash val="soli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36000" r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en-US" sz="1000" b="1" dirty="0" smtClean="0">
                <a:solidFill>
                  <a:srgbClr val="000000"/>
                </a:solidFill>
                <a:latin typeface="Calibri" pitchFamily="34" charset="0"/>
                <a:cs typeface="Calibri" pitchFamily="34" charset="0"/>
              </a:rPr>
              <a:t>CAGR</a:t>
            </a:r>
            <a:r>
              <a:rPr lang="en-US" sz="900" b="1" dirty="0" smtClean="0">
                <a:solidFill>
                  <a:srgbClr val="000000"/>
                </a:solidFill>
                <a:latin typeface="Calibri" pitchFamily="34" charset="0"/>
                <a:cs typeface="Calibri" pitchFamily="34" charset="0"/>
              </a:rPr>
              <a:t> ( 2006-10): 2.7%</a:t>
            </a:r>
          </a:p>
        </p:txBody>
      </p:sp>
      <p:cxnSp>
        <p:nvCxnSpPr>
          <p:cNvPr id="22" name="Straight Arrow Connector 21"/>
          <p:cNvCxnSpPr/>
          <p:nvPr/>
        </p:nvCxnSpPr>
        <p:spPr>
          <a:xfrm flipV="1">
            <a:off x="5393591" y="1961463"/>
            <a:ext cx="2638305" cy="1"/>
          </a:xfrm>
          <a:prstGeom prst="straightConnector1">
            <a:avLst/>
          </a:prstGeom>
          <a:ln>
            <a:solidFill>
              <a:schemeClr val="accent2"/>
            </a:solidFill>
            <a:tailEnd type="arrow"/>
          </a:ln>
        </p:spPr>
        <p:style>
          <a:lnRef idx="2">
            <a:schemeClr val="accent4"/>
          </a:lnRef>
          <a:fillRef idx="0">
            <a:schemeClr val="accent4"/>
          </a:fillRef>
          <a:effectRef idx="1">
            <a:schemeClr val="accent4"/>
          </a:effectRef>
          <a:fontRef idx="minor">
            <a:schemeClr val="tx1"/>
          </a:fontRef>
        </p:style>
      </p:cxnSp>
      <p:sp>
        <p:nvSpPr>
          <p:cNvPr id="29" name="Oval 28"/>
          <p:cNvSpPr/>
          <p:nvPr/>
        </p:nvSpPr>
        <p:spPr>
          <a:xfrm>
            <a:off x="6012739" y="1893052"/>
            <a:ext cx="1036561" cy="250825"/>
          </a:xfrm>
          <a:prstGeom prst="ellipse">
            <a:avLst/>
          </a:prstGeom>
          <a:solidFill>
            <a:srgbClr val="ACC0D8"/>
          </a:solidFill>
          <a:ln w="9525" cap="flat" cmpd="sng" algn="ctr">
            <a:solidFill>
              <a:schemeClr val="tx2">
                <a:lumMod val="20000"/>
                <a:lumOff val="80000"/>
              </a:schemeClr>
            </a:solidFill>
            <a:prstDash val="soli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36000" r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en-US" sz="1000" b="1" dirty="0" smtClean="0">
                <a:solidFill>
                  <a:srgbClr val="000000"/>
                </a:solidFill>
                <a:latin typeface="Calibri" pitchFamily="34" charset="0"/>
                <a:cs typeface="Calibri" pitchFamily="34" charset="0"/>
              </a:rPr>
              <a:t>CAGR</a:t>
            </a:r>
            <a:r>
              <a:rPr lang="en-US" sz="900" b="1" dirty="0" smtClean="0">
                <a:solidFill>
                  <a:srgbClr val="000000"/>
                </a:solidFill>
                <a:latin typeface="Calibri" pitchFamily="34" charset="0"/>
                <a:cs typeface="Calibri" pitchFamily="34" charset="0"/>
              </a:rPr>
              <a:t> ( 2006-10): 3.10%</a:t>
            </a:r>
          </a:p>
        </p:txBody>
      </p:sp>
      <p:graphicFrame>
        <p:nvGraphicFramePr>
          <p:cNvPr id="2" name="Chart 1"/>
          <p:cNvGraphicFramePr/>
          <p:nvPr>
            <p:extLst>
              <p:ext uri="{D42A27DB-BD31-4B8C-83A1-F6EECF244321}">
                <p14:modId xmlns:p14="http://schemas.microsoft.com/office/powerpoint/2010/main" val="1078079156"/>
              </p:ext>
            </p:extLst>
          </p:nvPr>
        </p:nvGraphicFramePr>
        <p:xfrm>
          <a:off x="4780999" y="1993751"/>
          <a:ext cx="3830802" cy="199606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264648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318" name="Rectangle 5"/>
          <p:cNvSpPr>
            <a:spLocks noChangeArrowheads="1"/>
          </p:cNvSpPr>
          <p:nvPr/>
        </p:nvSpPr>
        <p:spPr bwMode="auto">
          <a:xfrm>
            <a:off x="404775" y="639826"/>
            <a:ext cx="8267700" cy="492443"/>
          </a:xfrm>
          <a:prstGeom prst="rect">
            <a:avLst/>
          </a:prstGeom>
          <a:noFill/>
          <a:ln w="9525">
            <a:noFill/>
            <a:miter lim="800000"/>
            <a:headEnd/>
            <a:tailEnd/>
          </a:ln>
        </p:spPr>
        <p:txBody>
          <a:bodyPr wrap="square" lIns="0" tIns="0" rIns="0" bIns="0">
            <a:spAutoFit/>
          </a:bodyPr>
          <a:lstStyle/>
          <a:p>
            <a:pPr>
              <a:spcBef>
                <a:spcPts val="600"/>
              </a:spcBef>
              <a:spcAft>
                <a:spcPct val="0"/>
              </a:spcAft>
              <a:buClr>
                <a:schemeClr val="accent1"/>
              </a:buClr>
              <a:buSzPct val="100000"/>
              <a:defRPr/>
            </a:pPr>
            <a:r>
              <a:rPr lang="en-US" sz="1600" dirty="0">
                <a:solidFill>
                  <a:schemeClr val="bg1">
                    <a:lumMod val="50000"/>
                  </a:schemeClr>
                </a:solidFill>
                <a:latin typeface="Calibri" pitchFamily="34" charset="0"/>
                <a:cs typeface="Calibri" pitchFamily="34" charset="0"/>
              </a:rPr>
              <a:t>Toyota Motor is the leading player in the global automobiles industry with revenues of over US$204 billion and net profit of US$2.26 billion</a:t>
            </a:r>
          </a:p>
        </p:txBody>
      </p:sp>
      <p:sp>
        <p:nvSpPr>
          <p:cNvPr id="5" name="Title 2"/>
          <p:cNvSpPr>
            <a:spLocks noGrp="1"/>
          </p:cNvSpPr>
          <p:nvPr>
            <p:ph type="title"/>
          </p:nvPr>
        </p:nvSpPr>
        <p:spPr>
          <a:xfrm>
            <a:off x="395085" y="227585"/>
            <a:ext cx="8267700" cy="563564"/>
          </a:xfrm>
        </p:spPr>
        <p:txBody>
          <a:bodyPr>
            <a:normAutofit/>
          </a:bodyPr>
          <a:lstStyle/>
          <a:p>
            <a:pPr fontAlgn="auto">
              <a:spcAft>
                <a:spcPts val="0"/>
              </a:spcAft>
              <a:defRPr/>
            </a:pPr>
            <a:r>
              <a:rPr lang="en-US" sz="2800" dirty="0" smtClean="0">
                <a:latin typeface="Calibri" pitchFamily="34" charset="0"/>
                <a:cs typeface="Calibri" pitchFamily="34" charset="0"/>
              </a:rPr>
              <a:t>Global Competition</a:t>
            </a:r>
            <a:endParaRPr lang="en-US" sz="2800" dirty="0">
              <a:latin typeface="Calibri" pitchFamily="34" charset="0"/>
              <a:cs typeface="Calibri" pitchFamily="34" charset="0"/>
            </a:endParaRPr>
          </a:p>
        </p:txBody>
      </p:sp>
      <p:sp>
        <p:nvSpPr>
          <p:cNvPr id="264195" name="TextBox 13"/>
          <p:cNvSpPr txBox="1">
            <a:spLocks noChangeArrowheads="1"/>
          </p:cNvSpPr>
          <p:nvPr/>
        </p:nvSpPr>
        <p:spPr bwMode="auto">
          <a:xfrm>
            <a:off x="482599" y="6288088"/>
            <a:ext cx="6996113" cy="123825"/>
          </a:xfrm>
          <a:prstGeom prst="rect">
            <a:avLst/>
          </a:prstGeom>
          <a:noFill/>
          <a:ln w="9525">
            <a:noFill/>
            <a:miter lim="800000"/>
            <a:headEnd/>
            <a:tailEnd/>
          </a:ln>
        </p:spPr>
        <p:txBody>
          <a:bodyPr lIns="0" tIns="0" rIns="0" bIns="0"/>
          <a:lstStyle/>
          <a:p>
            <a:pPr defTabSz="912813"/>
            <a:r>
              <a:rPr lang="en-US" sz="800" dirty="0" smtClean="0">
                <a:solidFill>
                  <a:srgbClr val="262626"/>
                </a:solidFill>
                <a:ea typeface="Verdana" pitchFamily="34" charset="0"/>
                <a:cs typeface="Verdana" pitchFamily="34" charset="0"/>
              </a:rPr>
              <a:t>Source:</a:t>
            </a:r>
            <a:r>
              <a:rPr lang="en-US" sz="800" dirty="0" smtClean="0">
                <a:solidFill>
                  <a:srgbClr val="262626"/>
                </a:solidFill>
                <a:cs typeface="Arial" pitchFamily="34" charset="0"/>
              </a:rPr>
              <a:t> Bloomberg</a:t>
            </a:r>
            <a:endParaRPr lang="en-US" sz="800" dirty="0">
              <a:solidFill>
                <a:srgbClr val="262626"/>
              </a:solidFill>
              <a:ea typeface="Verdana" pitchFamily="34" charset="0"/>
              <a:cs typeface="Verdana" pitchFamily="34" charset="0"/>
            </a:endParaRPr>
          </a:p>
        </p:txBody>
      </p:sp>
      <p:graphicFrame>
        <p:nvGraphicFramePr>
          <p:cNvPr id="133" name="Group 350"/>
          <p:cNvGraphicFramePr>
            <a:graphicFrameLocks noGrp="1"/>
          </p:cNvGraphicFramePr>
          <p:nvPr>
            <p:extLst>
              <p:ext uri="{D42A27DB-BD31-4B8C-83A1-F6EECF244321}">
                <p14:modId xmlns:p14="http://schemas.microsoft.com/office/powerpoint/2010/main" val="270648890"/>
              </p:ext>
            </p:extLst>
          </p:nvPr>
        </p:nvGraphicFramePr>
        <p:xfrm>
          <a:off x="404775" y="1708291"/>
          <a:ext cx="8345486" cy="4236767"/>
        </p:xfrm>
        <a:graphic>
          <a:graphicData uri="http://schemas.openxmlformats.org/drawingml/2006/table">
            <a:tbl>
              <a:tblPr/>
              <a:tblGrid>
                <a:gridCol w="786215"/>
                <a:gridCol w="2274849"/>
                <a:gridCol w="1275580"/>
                <a:gridCol w="1348857"/>
                <a:gridCol w="1301695"/>
                <a:gridCol w="1358290"/>
              </a:tblGrid>
              <a:tr h="45535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mn-lt"/>
                          <a:cs typeface="Arial" charset="0"/>
                        </a:rPr>
                        <a:t>Rank</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lumMod val="50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mn-lt"/>
                          <a:cs typeface="Arial" charset="0"/>
                        </a:rPr>
                        <a:t>Company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lumMod val="50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1" i="0" u="none" strike="noStrike" kern="1200" cap="none" normalizeH="0" baseline="0" dirty="0" smtClean="0">
                          <a:ln>
                            <a:noFill/>
                          </a:ln>
                          <a:solidFill>
                            <a:srgbClr val="FFFFFF"/>
                          </a:solidFill>
                          <a:effectLst/>
                          <a:latin typeface="+mn-lt"/>
                          <a:ea typeface="+mn-ea"/>
                          <a:cs typeface="Arial" charset="0"/>
                        </a:rPr>
                        <a:t>Country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lumMod val="50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1" i="0" u="none" strike="noStrike" kern="1200" cap="none" normalizeH="0" baseline="0" dirty="0" smtClean="0">
                          <a:ln>
                            <a:noFill/>
                          </a:ln>
                          <a:solidFill>
                            <a:srgbClr val="FFFFFF"/>
                          </a:solidFill>
                          <a:effectLst/>
                          <a:latin typeface="+mn-lt"/>
                          <a:ea typeface="+mn-ea"/>
                          <a:cs typeface="Arial" charset="0"/>
                        </a:rPr>
                        <a:t>Revenue </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1" i="0" u="none" strike="noStrike" kern="1200" cap="none" normalizeH="0" baseline="0" dirty="0" smtClean="0">
                          <a:ln>
                            <a:noFill/>
                          </a:ln>
                          <a:solidFill>
                            <a:srgbClr val="FFFFFF"/>
                          </a:solidFill>
                          <a:effectLst/>
                          <a:latin typeface="+mn-lt"/>
                          <a:ea typeface="+mn-ea"/>
                          <a:cs typeface="Arial" charset="0"/>
                        </a:rPr>
                        <a:t>(US$ Billions)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lumMod val="50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1" i="0" u="none" strike="noStrike" kern="1200" cap="none" normalizeH="0" baseline="0" dirty="0" smtClean="0">
                          <a:ln>
                            <a:noFill/>
                          </a:ln>
                          <a:solidFill>
                            <a:srgbClr val="FFFFFF"/>
                          </a:solidFill>
                          <a:effectLst/>
                          <a:latin typeface="+mn-lt"/>
                          <a:ea typeface="+mn-ea"/>
                          <a:cs typeface="Arial" charset="0"/>
                        </a:rPr>
                        <a:t>Net Profit </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1" i="0" u="none" strike="noStrike" kern="1200" cap="none" normalizeH="0" baseline="0" dirty="0" smtClean="0">
                          <a:ln>
                            <a:noFill/>
                          </a:ln>
                          <a:solidFill>
                            <a:srgbClr val="FFFFFF"/>
                          </a:solidFill>
                          <a:effectLst/>
                          <a:latin typeface="+mn-lt"/>
                          <a:ea typeface="+mn-ea"/>
                          <a:cs typeface="Arial" charset="0"/>
                        </a:rPr>
                        <a:t>(US$ Billions)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lumMod val="50000"/>
                      </a:schemeClr>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1" i="0" u="none" strike="noStrike" kern="1200" cap="none" normalizeH="0" baseline="0" dirty="0" smtClean="0">
                          <a:ln>
                            <a:noFill/>
                          </a:ln>
                          <a:solidFill>
                            <a:srgbClr val="FFFFFF"/>
                          </a:solidFill>
                          <a:effectLst/>
                          <a:latin typeface="+mn-lt"/>
                          <a:ea typeface="+mn-ea"/>
                          <a:cs typeface="Arial" charset="0"/>
                        </a:rPr>
                        <a:t>Market Cap. </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1" i="0" u="none" strike="noStrike" kern="1200" cap="none" normalizeH="0" baseline="0" dirty="0" smtClean="0">
                          <a:ln>
                            <a:noFill/>
                          </a:ln>
                          <a:solidFill>
                            <a:srgbClr val="FFFFFF"/>
                          </a:solidFill>
                          <a:effectLst/>
                          <a:latin typeface="+mn-lt"/>
                          <a:ea typeface="+mn-ea"/>
                          <a:cs typeface="Arial" charset="0"/>
                        </a:rPr>
                        <a:t>(US$ Billions)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lumMod val="50000"/>
                      </a:schemeClr>
                    </a:solidFill>
                  </a:tcPr>
                </a:tc>
              </a:tr>
              <a:tr h="248045">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262626"/>
                          </a:solidFill>
                          <a:effectLst/>
                          <a:latin typeface="+mn-lt"/>
                          <a:cs typeface="Arial" charset="0"/>
                        </a:rPr>
                        <a:t>1</a:t>
                      </a:r>
                    </a:p>
                  </a:txBody>
                  <a:tcPr marL="0" marR="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Toyota Motor</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Japan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204.34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2.26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smtClean="0">
                          <a:solidFill>
                            <a:srgbClr val="262626"/>
                          </a:solidFill>
                          <a:latin typeface="+mn-lt"/>
                        </a:rPr>
                        <a:t>125.69</a:t>
                      </a:r>
                      <a:endParaRPr lang="en-US" sz="1000" b="0" i="0" u="none" strike="noStrike" dirty="0">
                        <a:solidFill>
                          <a:srgbClr val="262626"/>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r>
              <a:tr h="29406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262626"/>
                          </a:solidFill>
                          <a:effectLst/>
                          <a:latin typeface="+mn-lt"/>
                          <a:ea typeface="+mn-ea"/>
                          <a:cs typeface="Arial" charset="0"/>
                        </a:rPr>
                        <a:t>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algn="ctr" fontAlgn="b"/>
                      <a:r>
                        <a:rPr lang="en-US" sz="1000" b="0" i="0" u="none" strike="noStrike" dirty="0">
                          <a:solidFill>
                            <a:srgbClr val="262626"/>
                          </a:solidFill>
                          <a:latin typeface="+mn-lt"/>
                        </a:rPr>
                        <a:t>Volkswagen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algn="ctr" fontAlgn="b"/>
                      <a:r>
                        <a:rPr lang="en-US" sz="1000" b="0" i="0" u="none" strike="noStrike" dirty="0">
                          <a:solidFill>
                            <a:srgbClr val="262626"/>
                          </a:solidFill>
                          <a:latin typeface="+mn-lt"/>
                        </a:rPr>
                        <a:t>Germany</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algn="ctr" fontAlgn="b"/>
                      <a:r>
                        <a:rPr lang="en-US" sz="1000" b="0" i="0" u="none" strike="noStrike" dirty="0">
                          <a:solidFill>
                            <a:srgbClr val="262626"/>
                          </a:solidFill>
                          <a:latin typeface="+mn-lt"/>
                        </a:rPr>
                        <a:t>168.31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algn="ctr" fontAlgn="b"/>
                      <a:r>
                        <a:rPr lang="en-US" sz="1000" b="0" i="0" u="none" strike="noStrike" dirty="0">
                          <a:solidFill>
                            <a:srgbClr val="262626"/>
                          </a:solidFill>
                          <a:latin typeface="+mn-lt"/>
                        </a:rPr>
                        <a:t>9.07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algn="ctr" fontAlgn="b"/>
                      <a:r>
                        <a:rPr lang="en-US" sz="1000" b="0" i="0" u="none" strike="noStrike" dirty="0" smtClean="0">
                          <a:solidFill>
                            <a:srgbClr val="262626"/>
                          </a:solidFill>
                          <a:latin typeface="+mn-lt"/>
                        </a:rPr>
                        <a:t>65.90</a:t>
                      </a:r>
                      <a:endParaRPr lang="en-US" sz="1000" b="0" i="0" u="none" strike="noStrike" dirty="0">
                        <a:solidFill>
                          <a:srgbClr val="262626"/>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r>
              <a:tr h="27300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262626"/>
                          </a:solidFill>
                          <a:effectLst/>
                          <a:latin typeface="+mn-lt"/>
                          <a:ea typeface="+mn-ea"/>
                          <a:cs typeface="Arial" charset="0"/>
                        </a:rPr>
                        <a:t>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Motors Liquidation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United States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148.98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-30.86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1.95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r>
              <a:tr h="251528">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262626"/>
                          </a:solidFill>
                          <a:effectLst/>
                          <a:latin typeface="+mn-lt"/>
                          <a:ea typeface="+mn-ea"/>
                          <a:cs typeface="Arial" charset="0"/>
                        </a:rPr>
                        <a:t>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algn="ctr" fontAlgn="b"/>
                      <a:r>
                        <a:rPr lang="en-US" sz="1000" b="0" i="0" u="none" strike="noStrike" dirty="0">
                          <a:solidFill>
                            <a:srgbClr val="262626"/>
                          </a:solidFill>
                          <a:latin typeface="+mn-lt"/>
                        </a:rPr>
                        <a:t>General Motors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algn="ctr" fontAlgn="b"/>
                      <a:r>
                        <a:rPr lang="en-US" sz="1000" b="0" i="0" u="none" strike="noStrike" dirty="0">
                          <a:solidFill>
                            <a:srgbClr val="262626"/>
                          </a:solidFill>
                          <a:latin typeface="+mn-lt"/>
                        </a:rPr>
                        <a:t>United States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algn="ctr" fontAlgn="b"/>
                      <a:r>
                        <a:rPr lang="en-US" sz="1000" b="0" i="0" u="none" strike="noStrike" dirty="0" smtClean="0">
                          <a:solidFill>
                            <a:srgbClr val="262626"/>
                          </a:solidFill>
                          <a:latin typeface="+mn-lt"/>
                        </a:rPr>
                        <a:t>135.59</a:t>
                      </a:r>
                      <a:endParaRPr lang="en-US" sz="1000" b="0" i="0" u="none" strike="noStrike" dirty="0">
                        <a:solidFill>
                          <a:srgbClr val="262626"/>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algn="ctr" fontAlgn="b"/>
                      <a:r>
                        <a:rPr lang="en-US" sz="1000" b="0" i="0" u="none" strike="noStrike" dirty="0">
                          <a:solidFill>
                            <a:srgbClr val="262626"/>
                          </a:solidFill>
                          <a:latin typeface="+mn-lt"/>
                        </a:rPr>
                        <a:t>6.17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algn="ctr" fontAlgn="b"/>
                      <a:r>
                        <a:rPr lang="en-US" sz="1000" b="0" i="0" u="none" strike="noStrike" dirty="0">
                          <a:solidFill>
                            <a:srgbClr val="262626"/>
                          </a:solidFill>
                          <a:latin typeface="+mn-lt"/>
                        </a:rPr>
                        <a:t>55.30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r>
              <a:tr h="268821">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1" i="0" u="none" strike="noStrike" kern="1200" cap="none" normalizeH="0" baseline="0" dirty="0" smtClean="0">
                          <a:ln>
                            <a:noFill/>
                          </a:ln>
                          <a:solidFill>
                            <a:srgbClr val="262626"/>
                          </a:solidFill>
                          <a:effectLst/>
                          <a:latin typeface="+mn-lt"/>
                          <a:ea typeface="+mn-ea"/>
                          <a:cs typeface="Arial" charset="0"/>
                        </a:rPr>
                        <a:t>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Daimler </a:t>
                      </a:r>
                      <a:r>
                        <a:rPr lang="en-US" sz="1000" b="0" i="0" u="none" strike="noStrike" dirty="0" smtClean="0">
                          <a:solidFill>
                            <a:srgbClr val="262626"/>
                          </a:solidFill>
                          <a:latin typeface="+mn-lt"/>
                        </a:rPr>
                        <a:t>AG</a:t>
                      </a:r>
                      <a:endParaRPr lang="en-US" sz="1000" b="0" i="0" u="none" strike="noStrike" dirty="0">
                        <a:solidFill>
                          <a:srgbClr val="262626"/>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Germany</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129.69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5.97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smtClean="0">
                          <a:solidFill>
                            <a:srgbClr val="262626"/>
                          </a:solidFill>
                          <a:latin typeface="+mn-lt"/>
                        </a:rPr>
                        <a:t>72.26</a:t>
                      </a:r>
                      <a:endParaRPr lang="en-US" sz="1000" b="0" i="0" u="none" strike="noStrike" dirty="0">
                        <a:solidFill>
                          <a:srgbClr val="262626"/>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r>
              <a:tr h="268821">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262626"/>
                          </a:solidFill>
                          <a:effectLst/>
                          <a:latin typeface="+mn-lt"/>
                          <a:ea typeface="+mn-ea"/>
                          <a:cs typeface="Arial" charset="0"/>
                        </a:rPr>
                        <a:t>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Ford Motor</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United States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128.95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6.56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smtClean="0">
                          <a:solidFill>
                            <a:srgbClr val="262626"/>
                          </a:solidFill>
                          <a:latin typeface="+mn-lt"/>
                        </a:rPr>
                        <a:t>63.43</a:t>
                      </a:r>
                      <a:endParaRPr lang="en-US" sz="1000" b="0" i="0" u="none" strike="noStrike" dirty="0">
                        <a:solidFill>
                          <a:srgbClr val="262626"/>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r>
              <a:tr h="268821">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262626"/>
                          </a:solidFill>
                          <a:effectLst/>
                          <a:latin typeface="+mn-lt"/>
                          <a:ea typeface="+mn-ea"/>
                          <a:cs typeface="Arial" charset="0"/>
                        </a:rPr>
                        <a:t>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Honda Motor</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Japan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92.51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2.89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smtClean="0">
                          <a:solidFill>
                            <a:srgbClr val="262626"/>
                          </a:solidFill>
                          <a:latin typeface="+mn-lt"/>
                        </a:rPr>
                        <a:t>64.09</a:t>
                      </a:r>
                      <a:endParaRPr lang="en-US" sz="1000" b="0" i="0" u="none" strike="noStrike" dirty="0">
                        <a:solidFill>
                          <a:srgbClr val="262626"/>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r>
              <a:tr h="25234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262626"/>
                          </a:solidFill>
                          <a:effectLst/>
                          <a:latin typeface="+mn-lt"/>
                          <a:ea typeface="+mn-ea"/>
                          <a:cs typeface="Arial" charset="0"/>
                        </a:rPr>
                        <a:t>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Nissan Motor</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Japan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smtClean="0">
                          <a:solidFill>
                            <a:srgbClr val="262626"/>
                          </a:solidFill>
                          <a:latin typeface="+mn-lt"/>
                        </a:rPr>
                        <a:t>81.06</a:t>
                      </a:r>
                      <a:endParaRPr lang="en-US" sz="1000" b="0" i="0" u="none" strike="noStrike" dirty="0">
                        <a:solidFill>
                          <a:srgbClr val="262626"/>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0.46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smtClean="0">
                          <a:solidFill>
                            <a:srgbClr val="262626"/>
                          </a:solidFill>
                          <a:latin typeface="+mn-lt"/>
                        </a:rPr>
                        <a:t>34.96</a:t>
                      </a:r>
                      <a:endParaRPr lang="en-US" sz="1000" b="0" i="0" u="none" strike="noStrike" dirty="0">
                        <a:solidFill>
                          <a:srgbClr val="262626"/>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r>
              <a:tr h="238892">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262626"/>
                          </a:solidFill>
                          <a:effectLst/>
                          <a:latin typeface="+mn-lt"/>
                          <a:ea typeface="+mn-ea"/>
                          <a:cs typeface="Arial" charset="0"/>
                        </a:rPr>
                        <a:t>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Bayerische Motoren Werke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Germany</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80.23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4.29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29.17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r>
              <a:tr h="238892">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262626"/>
                          </a:solidFill>
                          <a:effectLst/>
                          <a:latin typeface="+mn-lt"/>
                          <a:ea typeface="+mn-ea"/>
                          <a:cs typeface="Arial" charset="0"/>
                        </a:rPr>
                        <a:t>10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Peugeot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France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74.37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1.50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smtClean="0">
                          <a:solidFill>
                            <a:srgbClr val="262626"/>
                          </a:solidFill>
                          <a:latin typeface="+mn-lt"/>
                        </a:rPr>
                        <a:t>8.61</a:t>
                      </a:r>
                      <a:endParaRPr lang="en-US" sz="1000" b="0" i="0" u="none" strike="noStrike" dirty="0">
                        <a:solidFill>
                          <a:srgbClr val="262626"/>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r>
              <a:tr h="238892">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262626"/>
                          </a:solidFill>
                          <a:effectLst/>
                          <a:latin typeface="+mn-lt"/>
                          <a:ea typeface="+mn-ea"/>
                          <a:cs typeface="Arial" charset="0"/>
                        </a:rPr>
                        <a:t>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Hyundai Motor</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South Korea</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72.08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2.34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smtClean="0">
                          <a:solidFill>
                            <a:srgbClr val="262626"/>
                          </a:solidFill>
                          <a:latin typeface="+mn-lt"/>
                        </a:rPr>
                        <a:t>21.84</a:t>
                      </a:r>
                      <a:endParaRPr lang="en-US" sz="1000" b="0" i="0" u="none" strike="noStrike" dirty="0">
                        <a:solidFill>
                          <a:srgbClr val="262626"/>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r>
              <a:tr h="238892">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262626"/>
                          </a:solidFill>
                          <a:effectLst/>
                          <a:latin typeface="+mn-lt"/>
                          <a:ea typeface="+mn-ea"/>
                          <a:cs typeface="Arial" charset="0"/>
                        </a:rPr>
                        <a:t>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Renault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France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51.70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4.54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smtClean="0">
                          <a:solidFill>
                            <a:srgbClr val="262626"/>
                          </a:solidFill>
                          <a:latin typeface="+mn-lt"/>
                        </a:rPr>
                        <a:t>16.57</a:t>
                      </a:r>
                      <a:endParaRPr lang="en-US" sz="1000" b="0" i="0" u="none" strike="noStrike" dirty="0">
                        <a:solidFill>
                          <a:srgbClr val="262626"/>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r>
              <a:tr h="238892">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262626"/>
                          </a:solidFill>
                          <a:effectLst/>
                          <a:latin typeface="+mn-lt"/>
                          <a:ea typeface="+mn-ea"/>
                          <a:cs typeface="Arial" charset="0"/>
                        </a:rPr>
                        <a:t>13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Fiat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Italy</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47.60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0.69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smtClean="0">
                          <a:solidFill>
                            <a:srgbClr val="262626"/>
                          </a:solidFill>
                          <a:latin typeface="+mn-lt"/>
                        </a:rPr>
                        <a:t>25.51</a:t>
                      </a:r>
                      <a:endParaRPr lang="en-US" sz="1000" b="0" i="0" u="none" strike="noStrike" dirty="0">
                        <a:solidFill>
                          <a:srgbClr val="262626"/>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r>
              <a:tr h="222604">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262626"/>
                          </a:solidFill>
                          <a:effectLst/>
                          <a:latin typeface="+mn-lt"/>
                          <a:ea typeface="+mn-ea"/>
                          <a:cs typeface="Arial" charset="0"/>
                        </a:rPr>
                        <a:t>14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Audi</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Germany</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47.02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3.43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smtClean="0">
                          <a:solidFill>
                            <a:srgbClr val="262626"/>
                          </a:solidFill>
                          <a:latin typeface="+mn-lt"/>
                        </a:rPr>
                        <a:t>36.50</a:t>
                      </a:r>
                      <a:endParaRPr lang="en-US" sz="1000" b="0" i="0" u="none" strike="noStrike" dirty="0">
                        <a:solidFill>
                          <a:srgbClr val="262626"/>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r>
              <a:tr h="238892">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262626"/>
                          </a:solidFill>
                          <a:effectLst/>
                          <a:latin typeface="+mn-lt"/>
                          <a:ea typeface="+mn-ea"/>
                          <a:cs typeface="Arial" charset="0"/>
                        </a:rPr>
                        <a:t>15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Suzuki Motor</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Japan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26.62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262626"/>
                          </a:solidFill>
                          <a:latin typeface="+mn-lt"/>
                        </a:rPr>
                        <a:t>0.31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smtClean="0">
                          <a:solidFill>
                            <a:srgbClr val="262626"/>
                          </a:solidFill>
                          <a:latin typeface="+mn-lt"/>
                        </a:rPr>
                        <a:t>12.30</a:t>
                      </a:r>
                      <a:endParaRPr lang="en-US" sz="1000" b="0" i="0" u="none" strike="noStrike" dirty="0">
                        <a:solidFill>
                          <a:srgbClr val="262626"/>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r>
            </a:tbl>
          </a:graphicData>
        </a:graphic>
      </p:graphicFrame>
      <p:sp>
        <p:nvSpPr>
          <p:cNvPr id="134" name="Content Placeholder 2"/>
          <p:cNvSpPr>
            <a:spLocks/>
          </p:cNvSpPr>
          <p:nvPr/>
        </p:nvSpPr>
        <p:spPr bwMode="auto">
          <a:xfrm>
            <a:off x="2706564" y="1592349"/>
            <a:ext cx="4132263" cy="227012"/>
          </a:xfrm>
          <a:prstGeom prst="rect">
            <a:avLst/>
          </a:prstGeom>
          <a:noFill/>
          <a:ln w="9525">
            <a:noFill/>
            <a:miter lim="800000"/>
            <a:headEnd/>
            <a:tailEnd/>
          </a:ln>
        </p:spPr>
        <p:txBody>
          <a:bodyPr/>
          <a:lstStyle/>
          <a:p>
            <a:pPr algn="ctr" fontAlgn="auto">
              <a:lnSpc>
                <a:spcPct val="80000"/>
              </a:lnSpc>
              <a:spcBef>
                <a:spcPct val="20000"/>
              </a:spcBef>
              <a:spcAft>
                <a:spcPts val="600"/>
              </a:spcAft>
              <a:buFont typeface="Arial" charset="0"/>
              <a:buNone/>
              <a:defRPr/>
            </a:pPr>
            <a:endParaRPr lang="en-US" sz="1050" dirty="0">
              <a:solidFill>
                <a:srgbClr val="000000"/>
              </a:solidFill>
              <a:latin typeface="+mn-lt"/>
            </a:endParaRPr>
          </a:p>
        </p:txBody>
      </p:sp>
      <p:sp>
        <p:nvSpPr>
          <p:cNvPr id="7" name="Rounded Rectangle 6"/>
          <p:cNvSpPr/>
          <p:nvPr/>
        </p:nvSpPr>
        <p:spPr>
          <a:xfrm>
            <a:off x="404775" y="1310639"/>
            <a:ext cx="3902648" cy="280928"/>
          </a:xfrm>
          <a:prstGeom prst="roundRect">
            <a:avLst/>
          </a:prstGeom>
          <a:solidFill>
            <a:schemeClr val="accent1">
              <a:lumMod val="50000"/>
            </a:schemeClr>
          </a:solidFill>
          <a:ln>
            <a:headEnd/>
            <a:tailEnd/>
          </a:ln>
        </p:spPr>
        <p:style>
          <a:lnRef idx="0">
            <a:schemeClr val="accent1"/>
          </a:lnRef>
          <a:fillRef idx="3">
            <a:schemeClr val="accent1"/>
          </a:fillRef>
          <a:effectRef idx="3">
            <a:schemeClr val="accent1"/>
          </a:effectRef>
          <a:fontRef idx="minor">
            <a:schemeClr val="lt1"/>
          </a:fontRef>
        </p:style>
        <p:txBody>
          <a:bodyPr wrap="square" anchor="ctr">
            <a:spAutoFit/>
          </a:bodyPr>
          <a:lstStyle/>
          <a:p>
            <a:pPr>
              <a:spcBef>
                <a:spcPct val="0"/>
              </a:spcBef>
              <a:defRPr/>
            </a:pPr>
            <a:r>
              <a:rPr lang="en-US" sz="1050" b="1" kern="0" dirty="0" smtClean="0">
                <a:solidFill>
                  <a:prstClr val="white"/>
                </a:solidFill>
              </a:rPr>
              <a:t>Leading Global Automobile Companies , By Revenue*, 2010</a:t>
            </a:r>
          </a:p>
        </p:txBody>
      </p:sp>
      <p:sp>
        <p:nvSpPr>
          <p:cNvPr id="8" name="Footnote"/>
          <p:cNvSpPr>
            <a:spLocks noChangeArrowheads="1"/>
          </p:cNvSpPr>
          <p:nvPr/>
        </p:nvSpPr>
        <p:spPr bwMode="auto">
          <a:xfrm>
            <a:off x="477110" y="6186813"/>
            <a:ext cx="5641476" cy="110800"/>
          </a:xfrm>
          <a:prstGeom prst="rect">
            <a:avLst/>
          </a:prstGeom>
          <a:noFill/>
          <a:ln w="9525" algn="ctr">
            <a:noFill/>
            <a:miter lim="800000"/>
            <a:headEnd/>
            <a:tailEnd/>
          </a:ln>
        </p:spPr>
        <p:txBody>
          <a:bodyPr wrap="square" lIns="0" tIns="0" rIns="0" bIns="0" anchor="b">
            <a:spAutoFit/>
          </a:bodyPr>
          <a:lstStyle/>
          <a:p>
            <a:pPr lvl="0" indent="-461963">
              <a:lnSpc>
                <a:spcPct val="90000"/>
              </a:lnSpc>
              <a:spcBef>
                <a:spcPct val="0"/>
              </a:spcBef>
              <a:defRPr/>
            </a:pPr>
            <a:r>
              <a:rPr lang="en-US" sz="800" dirty="0" smtClean="0">
                <a:ln w="3175">
                  <a:noFill/>
                </a:ln>
                <a:solidFill>
                  <a:srgbClr val="0B3E5B"/>
                </a:solidFill>
                <a:ea typeface="Verdana" pitchFamily="34" charset="0"/>
                <a:cs typeface="Verdana" pitchFamily="34" charset="0"/>
              </a:rPr>
              <a:t>Note: *Numbers for FY 2010, Ranks based on sales</a:t>
            </a:r>
            <a:endParaRPr lang="en-US" sz="800" dirty="0">
              <a:ln w="3175">
                <a:noFill/>
              </a:ln>
              <a:solidFill>
                <a:srgbClr val="0B3E5B"/>
              </a:solidFill>
              <a:ea typeface="Verdana" pitchFamily="34" charset="0"/>
              <a:cs typeface="Verdana" pitchFamily="34" charset="0"/>
            </a:endParaRPr>
          </a:p>
        </p:txBody>
      </p:sp>
    </p:spTree>
    <p:extLst>
      <p:ext uri="{BB962C8B-B14F-4D97-AF65-F5344CB8AC3E}">
        <p14:creationId xmlns:p14="http://schemas.microsoft.com/office/powerpoint/2010/main" val="1447264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p:cNvGraphicFramePr/>
          <p:nvPr>
            <p:extLst>
              <p:ext uri="{D42A27DB-BD31-4B8C-83A1-F6EECF244321}">
                <p14:modId xmlns:p14="http://schemas.microsoft.com/office/powerpoint/2010/main" val="85056643"/>
              </p:ext>
            </p:extLst>
          </p:nvPr>
        </p:nvGraphicFramePr>
        <p:xfrm>
          <a:off x="685800" y="1947247"/>
          <a:ext cx="3750866" cy="1884485"/>
        </p:xfrm>
        <a:graphic>
          <a:graphicData uri="http://schemas.openxmlformats.org/drawingml/2006/chart">
            <c:chart xmlns:c="http://schemas.openxmlformats.org/drawingml/2006/chart" xmlns:r="http://schemas.openxmlformats.org/officeDocument/2006/relationships" r:id="rId3"/>
          </a:graphicData>
        </a:graphic>
      </p:graphicFrame>
      <p:cxnSp>
        <p:nvCxnSpPr>
          <p:cNvPr id="15" name="Straight Arrow Connector 14"/>
          <p:cNvCxnSpPr/>
          <p:nvPr/>
        </p:nvCxnSpPr>
        <p:spPr>
          <a:xfrm flipV="1">
            <a:off x="1181100" y="1947247"/>
            <a:ext cx="2505075" cy="259597"/>
          </a:xfrm>
          <a:prstGeom prst="straightConnector1">
            <a:avLst/>
          </a:prstGeom>
          <a:ln>
            <a:solidFill>
              <a:schemeClr val="accent2"/>
            </a:solidFill>
            <a:tailEnd type="arrow"/>
          </a:ln>
        </p:spPr>
        <p:style>
          <a:lnRef idx="2">
            <a:schemeClr val="accent4"/>
          </a:lnRef>
          <a:fillRef idx="0">
            <a:schemeClr val="accent4"/>
          </a:fillRef>
          <a:effectRef idx="1">
            <a:schemeClr val="accent4"/>
          </a:effectRef>
          <a:fontRef idx="minor">
            <a:schemeClr val="tx1"/>
          </a:fontRef>
        </p:style>
      </p:cxnSp>
      <p:sp>
        <p:nvSpPr>
          <p:cNvPr id="16" name="Oval 15"/>
          <p:cNvSpPr/>
          <p:nvPr/>
        </p:nvSpPr>
        <p:spPr>
          <a:xfrm rot="21132195">
            <a:off x="1855115" y="1933199"/>
            <a:ext cx="1049842" cy="250825"/>
          </a:xfrm>
          <a:prstGeom prst="ellipse">
            <a:avLst/>
          </a:prstGeom>
          <a:solidFill>
            <a:srgbClr val="ACC0D8"/>
          </a:solidFill>
          <a:ln w="9525" cap="flat" cmpd="sng" algn="ctr">
            <a:solidFill>
              <a:schemeClr val="tx2">
                <a:lumMod val="20000"/>
                <a:lumOff val="80000"/>
              </a:schemeClr>
            </a:solidFill>
            <a:prstDash val="soli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36000" r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en-US" sz="900" b="1" dirty="0" smtClean="0">
                <a:solidFill>
                  <a:srgbClr val="000000"/>
                </a:solidFill>
                <a:latin typeface="Calibri" pitchFamily="34" charset="0"/>
                <a:cs typeface="Calibri" pitchFamily="34" charset="0"/>
              </a:rPr>
              <a:t>CAGR</a:t>
            </a:r>
            <a:r>
              <a:rPr lang="en-US" sz="800" b="1" dirty="0" smtClean="0">
                <a:solidFill>
                  <a:srgbClr val="000000"/>
                </a:solidFill>
                <a:latin typeface="Calibri" pitchFamily="34" charset="0"/>
                <a:cs typeface="Calibri" pitchFamily="34" charset="0"/>
              </a:rPr>
              <a:t> ( 2006-10): -1.6%</a:t>
            </a:r>
          </a:p>
        </p:txBody>
      </p:sp>
      <p:sp>
        <p:nvSpPr>
          <p:cNvPr id="5" name="Title 2"/>
          <p:cNvSpPr>
            <a:spLocks noGrp="1"/>
          </p:cNvSpPr>
          <p:nvPr>
            <p:ph type="title"/>
          </p:nvPr>
        </p:nvSpPr>
        <p:spPr>
          <a:xfrm>
            <a:off x="381000" y="246635"/>
            <a:ext cx="8267700" cy="563563"/>
          </a:xfrm>
        </p:spPr>
        <p:txBody>
          <a:bodyPr>
            <a:normAutofit/>
          </a:bodyPr>
          <a:lstStyle/>
          <a:p>
            <a:pPr>
              <a:defRPr/>
            </a:pPr>
            <a:r>
              <a:rPr dirty="0" smtClean="0">
                <a:latin typeface="Calibri" pitchFamily="34" charset="0"/>
                <a:cs typeface="Calibri" pitchFamily="34" charset="0"/>
              </a:rPr>
              <a:t>Regional Overview: Europe </a:t>
            </a:r>
            <a:endParaRPr dirty="0">
              <a:latin typeface="Calibri" pitchFamily="34" charset="0"/>
              <a:cs typeface="Calibri" pitchFamily="34" charset="0"/>
            </a:endParaRPr>
          </a:p>
        </p:txBody>
      </p:sp>
      <p:sp>
        <p:nvSpPr>
          <p:cNvPr id="14" name="TextBox 13"/>
          <p:cNvSpPr txBox="1"/>
          <p:nvPr/>
        </p:nvSpPr>
        <p:spPr>
          <a:xfrm>
            <a:off x="482599" y="6288603"/>
            <a:ext cx="6996373" cy="122830"/>
          </a:xfrm>
          <a:prstGeom prst="rect">
            <a:avLst/>
          </a:prstGeom>
        </p:spPr>
        <p:txBody>
          <a:bodyPr vert="horz" wrap="square" lIns="0" tIns="0" rIns="0" bIns="0" rtlCol="0" anchor="t" anchorCtr="0">
            <a:noAutofit/>
          </a:bodyPr>
          <a:lstStyle/>
          <a:p>
            <a:pPr defTabSz="914363">
              <a:spcBef>
                <a:spcPct val="0"/>
              </a:spcBef>
            </a:pPr>
            <a:r>
              <a:rPr kumimoji="0" lang="en-US" sz="1000" b="0" i="0" u="none" strike="noStrike" kern="1200" cap="none" spc="0" normalizeH="0" baseline="0" noProof="0" dirty="0" smtClean="0">
                <a:ln w="3175">
                  <a:noFill/>
                </a:ln>
                <a:solidFill>
                  <a:srgbClr val="000000"/>
                </a:solidFill>
                <a:effectLst/>
                <a:uLnTx/>
                <a:uFillTx/>
                <a:latin typeface="Calibri" pitchFamily="34" charset="0"/>
                <a:ea typeface="Verdana" pitchFamily="34" charset="0"/>
                <a:cs typeface="Calibri" pitchFamily="34" charset="0"/>
              </a:rPr>
              <a:t>Source: </a:t>
            </a:r>
            <a:r>
              <a:rPr lang="en-US" sz="1000" dirty="0" smtClean="0">
                <a:solidFill>
                  <a:srgbClr val="0B3E5B"/>
                </a:solidFill>
                <a:latin typeface="Calibri" pitchFamily="34" charset="0"/>
                <a:cs typeface="Calibri" pitchFamily="34" charset="0"/>
              </a:rPr>
              <a:t>Datamonitor - New Cars in Europe 2011</a:t>
            </a:r>
            <a:endParaRPr kumimoji="0" lang="en-US" sz="1000" b="0" i="0" u="none" strike="noStrike" kern="1200" cap="none" spc="0" normalizeH="0" baseline="0" noProof="0" dirty="0" smtClean="0">
              <a:ln w="3175">
                <a:noFill/>
              </a:ln>
              <a:solidFill>
                <a:srgbClr val="000000"/>
              </a:solidFill>
              <a:effectLst/>
              <a:uLnTx/>
              <a:uFillTx/>
              <a:latin typeface="Calibri" pitchFamily="34" charset="0"/>
              <a:ea typeface="Verdana" pitchFamily="34" charset="0"/>
              <a:cs typeface="Calibri" pitchFamily="34" charset="0"/>
            </a:endParaRPr>
          </a:p>
        </p:txBody>
      </p:sp>
      <p:sp>
        <p:nvSpPr>
          <p:cNvPr id="17" name="Text Placeholder 3"/>
          <p:cNvSpPr txBox="1">
            <a:spLocks/>
          </p:cNvSpPr>
          <p:nvPr/>
        </p:nvSpPr>
        <p:spPr>
          <a:xfrm>
            <a:off x="411126" y="711010"/>
            <a:ext cx="8251825" cy="579100"/>
          </a:xfrm>
          <a:prstGeom prst="rect">
            <a:avLst/>
          </a:prstGeom>
        </p:spPr>
        <p:txBody>
          <a:bodyPr lIns="0" tIns="0" rIns="0" bIns="0"/>
          <a:lstStyle/>
          <a:p>
            <a:pPr lvl="0">
              <a:spcBef>
                <a:spcPts val="600"/>
              </a:spcBef>
              <a:spcAft>
                <a:spcPct val="0"/>
              </a:spcAft>
              <a:buClr>
                <a:schemeClr val="accent1"/>
              </a:buClr>
              <a:buSzPct val="100000"/>
              <a:defRPr/>
            </a:pPr>
            <a:r>
              <a:rPr lang="en-US" sz="1600" dirty="0">
                <a:solidFill>
                  <a:schemeClr val="bg1">
                    <a:lumMod val="50000"/>
                  </a:schemeClr>
                </a:solidFill>
                <a:latin typeface="Calibri" pitchFamily="34" charset="0"/>
                <a:cs typeface="Calibri" pitchFamily="34" charset="0"/>
              </a:rPr>
              <a:t>The European new cars market has been in decline since 2008. However, in 2011 the market is predicted to see weak to moderate growth, followed by strong growth in the years up to the end of the forecast period.</a:t>
            </a:r>
          </a:p>
        </p:txBody>
      </p:sp>
      <p:sp>
        <p:nvSpPr>
          <p:cNvPr id="23" name="Rectangle 22"/>
          <p:cNvSpPr/>
          <p:nvPr/>
        </p:nvSpPr>
        <p:spPr>
          <a:xfrm>
            <a:off x="400051" y="4120954"/>
            <a:ext cx="8334374" cy="2167649"/>
          </a:xfrm>
          <a:prstGeom prst="rect">
            <a:avLst/>
          </a:prstGeom>
          <a:noFill/>
          <a:ln w="9525" cap="flat" cmpd="sng" algn="ctr">
            <a:solidFill>
              <a:schemeClr val="accent1"/>
            </a:solidFill>
            <a:prstDash val="solid"/>
          </a:ln>
          <a:effectLst>
            <a:outerShdw sx="1000" sy="1000" rotWithShape="0">
              <a:sysClr val="window" lastClr="FFFFFF"/>
            </a:outerShdw>
          </a:effectLst>
        </p:spPr>
        <p:txBody>
          <a:bodyPr wrap="square" tIns="182880">
            <a:noAutofit/>
          </a:bodyPr>
          <a:lstStyle/>
          <a:p>
            <a:pPr marL="282575" indent="-112713">
              <a:spcAft>
                <a:spcPts val="600"/>
              </a:spcAft>
              <a:buFont typeface="Arial" pitchFamily="34" charset="0"/>
              <a:buChar char="•"/>
              <a:defRPr/>
            </a:pPr>
            <a:r>
              <a:rPr lang="en-US" sz="1200" dirty="0" smtClean="0">
                <a:solidFill>
                  <a:srgbClr val="262626"/>
                </a:solidFill>
                <a:latin typeface="Calibri" pitchFamily="34" charset="0"/>
                <a:ea typeface="Segoe UI" pitchFamily="34" charset="0"/>
                <a:cs typeface="Calibri" pitchFamily="34" charset="0"/>
              </a:rPr>
              <a:t>The </a:t>
            </a:r>
            <a:r>
              <a:rPr lang="en-US" sz="1200" dirty="0">
                <a:solidFill>
                  <a:srgbClr val="262626"/>
                </a:solidFill>
                <a:latin typeface="Calibri" pitchFamily="34" charset="0"/>
                <a:ea typeface="Segoe UI" pitchFamily="34" charset="0"/>
                <a:cs typeface="Calibri" pitchFamily="34" charset="0"/>
              </a:rPr>
              <a:t>European new cars market had total revenue of $</a:t>
            </a:r>
            <a:r>
              <a:rPr lang="en-US" sz="1200" dirty="0" smtClean="0">
                <a:solidFill>
                  <a:srgbClr val="262626"/>
                </a:solidFill>
                <a:latin typeface="Calibri" pitchFamily="34" charset="0"/>
                <a:ea typeface="Segoe UI" pitchFamily="34" charset="0"/>
                <a:cs typeface="Calibri" pitchFamily="34" charset="0"/>
              </a:rPr>
              <a:t>394 billion </a:t>
            </a:r>
            <a:r>
              <a:rPr lang="en-US" sz="1200" dirty="0">
                <a:solidFill>
                  <a:srgbClr val="262626"/>
                </a:solidFill>
                <a:latin typeface="Calibri" pitchFamily="34" charset="0"/>
                <a:ea typeface="Segoe UI" pitchFamily="34" charset="0"/>
                <a:cs typeface="Calibri" pitchFamily="34" charset="0"/>
              </a:rPr>
              <a:t>in 2010, representing a </a:t>
            </a:r>
            <a:r>
              <a:rPr lang="en-US" sz="1200" dirty="0" smtClean="0">
                <a:solidFill>
                  <a:srgbClr val="262626"/>
                </a:solidFill>
                <a:latin typeface="Calibri" pitchFamily="34" charset="0"/>
                <a:ea typeface="Segoe UI" pitchFamily="34" charset="0"/>
                <a:cs typeface="Calibri" pitchFamily="34" charset="0"/>
              </a:rPr>
              <a:t>compound annual </a:t>
            </a:r>
            <a:r>
              <a:rPr lang="en-US" sz="1200" dirty="0">
                <a:solidFill>
                  <a:srgbClr val="262626"/>
                </a:solidFill>
                <a:latin typeface="Calibri" pitchFamily="34" charset="0"/>
                <a:ea typeface="Segoe UI" pitchFamily="34" charset="0"/>
                <a:cs typeface="Calibri" pitchFamily="34" charset="0"/>
              </a:rPr>
              <a:t>rate of change (CARC) of -1.6% between 2006 and 2010. In comparison, the German and </a:t>
            </a:r>
            <a:r>
              <a:rPr lang="en-US" sz="1200" dirty="0" smtClean="0">
                <a:solidFill>
                  <a:srgbClr val="262626"/>
                </a:solidFill>
                <a:latin typeface="Calibri" pitchFamily="34" charset="0"/>
                <a:ea typeface="Segoe UI" pitchFamily="34" charset="0"/>
                <a:cs typeface="Calibri" pitchFamily="34" charset="0"/>
              </a:rPr>
              <a:t>UK markets </a:t>
            </a:r>
            <a:r>
              <a:rPr lang="en-US" sz="1200" dirty="0">
                <a:solidFill>
                  <a:srgbClr val="262626"/>
                </a:solidFill>
                <a:latin typeface="Calibri" pitchFamily="34" charset="0"/>
                <a:ea typeface="Segoe UI" pitchFamily="34" charset="0"/>
                <a:cs typeface="Calibri" pitchFamily="34" charset="0"/>
              </a:rPr>
              <a:t>declined with CARCs of -3.4% and -2.6% respectively, over the same period, to reach </a:t>
            </a:r>
            <a:r>
              <a:rPr lang="en-US" sz="1200" dirty="0" smtClean="0">
                <a:solidFill>
                  <a:srgbClr val="262626"/>
                </a:solidFill>
                <a:latin typeface="Calibri" pitchFamily="34" charset="0"/>
                <a:ea typeface="Segoe UI" pitchFamily="34" charset="0"/>
                <a:cs typeface="Calibri" pitchFamily="34" charset="0"/>
              </a:rPr>
              <a:t>respective values </a:t>
            </a:r>
            <a:r>
              <a:rPr lang="en-US" sz="1200" dirty="0">
                <a:solidFill>
                  <a:srgbClr val="262626"/>
                </a:solidFill>
                <a:latin typeface="Calibri" pitchFamily="34" charset="0"/>
                <a:ea typeface="Segoe UI" pitchFamily="34" charset="0"/>
                <a:cs typeface="Calibri" pitchFamily="34" charset="0"/>
              </a:rPr>
              <a:t>of $91.2 billion and $48.5 billion in 2010</a:t>
            </a:r>
            <a:r>
              <a:rPr lang="en-US" sz="1200" dirty="0" smtClean="0">
                <a:solidFill>
                  <a:srgbClr val="262626"/>
                </a:solidFill>
                <a:latin typeface="Calibri" pitchFamily="34" charset="0"/>
                <a:ea typeface="Segoe UI" pitchFamily="34" charset="0"/>
                <a:cs typeface="Calibri" pitchFamily="34" charset="0"/>
              </a:rPr>
              <a:t>.</a:t>
            </a:r>
          </a:p>
          <a:p>
            <a:pPr marL="282575" indent="-112713">
              <a:spcAft>
                <a:spcPts val="600"/>
              </a:spcAft>
              <a:buFont typeface="Arial" pitchFamily="34" charset="0"/>
              <a:buChar char="•"/>
              <a:defRPr/>
            </a:pPr>
            <a:r>
              <a:rPr lang="en-US" sz="1200" dirty="0">
                <a:solidFill>
                  <a:srgbClr val="262626"/>
                </a:solidFill>
                <a:latin typeface="Calibri" pitchFamily="34" charset="0"/>
                <a:ea typeface="Segoe UI" pitchFamily="34" charset="0"/>
                <a:cs typeface="Calibri" pitchFamily="34" charset="0"/>
              </a:rPr>
              <a:t>Market consumption volumes declined with a CARC of -3.1% between 2006 and 2010, to reach a total </a:t>
            </a:r>
            <a:r>
              <a:rPr lang="en-US" sz="1200" dirty="0" smtClean="0">
                <a:solidFill>
                  <a:srgbClr val="262626"/>
                </a:solidFill>
                <a:latin typeface="Calibri" pitchFamily="34" charset="0"/>
                <a:ea typeface="Segoe UI" pitchFamily="34" charset="0"/>
                <a:cs typeface="Calibri" pitchFamily="34" charset="0"/>
              </a:rPr>
              <a:t>of 15.3 </a:t>
            </a:r>
            <a:r>
              <a:rPr lang="en-US" sz="1200" dirty="0">
                <a:solidFill>
                  <a:srgbClr val="262626"/>
                </a:solidFill>
                <a:latin typeface="Calibri" pitchFamily="34" charset="0"/>
                <a:ea typeface="Segoe UI" pitchFamily="34" charset="0"/>
                <a:cs typeface="Calibri" pitchFamily="34" charset="0"/>
              </a:rPr>
              <a:t>million units in 2010</a:t>
            </a:r>
            <a:r>
              <a:rPr lang="en-US" sz="1200" dirty="0" smtClean="0">
                <a:solidFill>
                  <a:srgbClr val="262626"/>
                </a:solidFill>
                <a:latin typeface="Calibri" pitchFamily="34" charset="0"/>
                <a:ea typeface="Segoe UI" pitchFamily="34" charset="0"/>
                <a:cs typeface="Calibri" pitchFamily="34" charset="0"/>
              </a:rPr>
              <a:t>.</a:t>
            </a:r>
          </a:p>
          <a:p>
            <a:pPr marL="282575" indent="-112713">
              <a:spcAft>
                <a:spcPts val="600"/>
              </a:spcAft>
              <a:buFont typeface="Arial" pitchFamily="34" charset="0"/>
              <a:buChar char="•"/>
              <a:defRPr/>
            </a:pPr>
            <a:r>
              <a:rPr lang="en-US" sz="1200" dirty="0" smtClean="0">
                <a:solidFill>
                  <a:srgbClr val="262626"/>
                </a:solidFill>
                <a:latin typeface="Calibri" pitchFamily="34" charset="0"/>
                <a:ea typeface="Segoe UI" pitchFamily="34" charset="0"/>
                <a:cs typeface="Calibri" pitchFamily="34" charset="0"/>
              </a:rPr>
              <a:t>The </a:t>
            </a:r>
            <a:r>
              <a:rPr lang="en-US" sz="1200" dirty="0">
                <a:solidFill>
                  <a:srgbClr val="262626"/>
                </a:solidFill>
                <a:latin typeface="Calibri" pitchFamily="34" charset="0"/>
                <a:ea typeface="Segoe UI" pitchFamily="34" charset="0"/>
                <a:cs typeface="Calibri" pitchFamily="34" charset="0"/>
              </a:rPr>
              <a:t>performance of the market is forecast to accelerate, with an anticipated CAGR of 6% for the </a:t>
            </a:r>
            <a:r>
              <a:rPr lang="en-US" sz="1200" dirty="0" smtClean="0">
                <a:solidFill>
                  <a:srgbClr val="262626"/>
                </a:solidFill>
                <a:latin typeface="Calibri" pitchFamily="34" charset="0"/>
                <a:ea typeface="Segoe UI" pitchFamily="34" charset="0"/>
                <a:cs typeface="Calibri" pitchFamily="34" charset="0"/>
              </a:rPr>
              <a:t>five-year period </a:t>
            </a:r>
            <a:r>
              <a:rPr lang="en-US" sz="1200" dirty="0">
                <a:solidFill>
                  <a:srgbClr val="262626"/>
                </a:solidFill>
                <a:latin typeface="Calibri" pitchFamily="34" charset="0"/>
                <a:ea typeface="Segoe UI" pitchFamily="34" charset="0"/>
                <a:cs typeface="Calibri" pitchFamily="34" charset="0"/>
              </a:rPr>
              <a:t>2010 - 2015, which is expected to drive the market to a value of $528.1 billion by the end of 2015</a:t>
            </a:r>
            <a:r>
              <a:rPr lang="en-US" sz="1200" dirty="0" smtClean="0">
                <a:solidFill>
                  <a:srgbClr val="262626"/>
                </a:solidFill>
                <a:latin typeface="Calibri" pitchFamily="34" charset="0"/>
                <a:ea typeface="Segoe UI" pitchFamily="34" charset="0"/>
                <a:cs typeface="Calibri" pitchFamily="34" charset="0"/>
              </a:rPr>
              <a:t>. Comparatively</a:t>
            </a:r>
            <a:r>
              <a:rPr lang="en-US" sz="1200" dirty="0">
                <a:solidFill>
                  <a:srgbClr val="262626"/>
                </a:solidFill>
                <a:latin typeface="Calibri" pitchFamily="34" charset="0"/>
                <a:ea typeface="Segoe UI" pitchFamily="34" charset="0"/>
                <a:cs typeface="Calibri" pitchFamily="34" charset="0"/>
              </a:rPr>
              <a:t>, the German markets will increase with a CAGR of 5.2%, and the UK market will </a:t>
            </a:r>
            <a:r>
              <a:rPr lang="en-US" sz="1200" dirty="0" smtClean="0">
                <a:solidFill>
                  <a:srgbClr val="262626"/>
                </a:solidFill>
                <a:latin typeface="Calibri" pitchFamily="34" charset="0"/>
                <a:ea typeface="Segoe UI" pitchFamily="34" charset="0"/>
                <a:cs typeface="Calibri" pitchFamily="34" charset="0"/>
              </a:rPr>
              <a:t>decline with </a:t>
            </a:r>
            <a:r>
              <a:rPr lang="en-US" sz="1200" dirty="0">
                <a:solidFill>
                  <a:srgbClr val="262626"/>
                </a:solidFill>
                <a:latin typeface="Calibri" pitchFamily="34" charset="0"/>
                <a:ea typeface="Segoe UI" pitchFamily="34" charset="0"/>
                <a:cs typeface="Calibri" pitchFamily="34" charset="0"/>
              </a:rPr>
              <a:t>a CARC of -1.1%, over the same period, to reach respective values of $117.4 billion and $46 </a:t>
            </a:r>
            <a:r>
              <a:rPr lang="en-US" sz="1200" dirty="0" smtClean="0">
                <a:solidFill>
                  <a:srgbClr val="262626"/>
                </a:solidFill>
                <a:latin typeface="Calibri" pitchFamily="34" charset="0"/>
                <a:ea typeface="Segoe UI" pitchFamily="34" charset="0"/>
                <a:cs typeface="Calibri" pitchFamily="34" charset="0"/>
              </a:rPr>
              <a:t>billion in </a:t>
            </a:r>
            <a:r>
              <a:rPr lang="en-US" sz="1200" dirty="0">
                <a:solidFill>
                  <a:srgbClr val="262626"/>
                </a:solidFill>
                <a:latin typeface="Calibri" pitchFamily="34" charset="0"/>
                <a:ea typeface="Segoe UI" pitchFamily="34" charset="0"/>
                <a:cs typeface="Calibri" pitchFamily="34" charset="0"/>
              </a:rPr>
              <a:t>2015.</a:t>
            </a:r>
            <a:endParaRPr lang="en-US" sz="1200" dirty="0" smtClean="0">
              <a:solidFill>
                <a:srgbClr val="262626"/>
              </a:solidFill>
              <a:latin typeface="Calibri" pitchFamily="34" charset="0"/>
              <a:ea typeface="Segoe UI" pitchFamily="34" charset="0"/>
              <a:cs typeface="Calibri" pitchFamily="34" charset="0"/>
            </a:endParaRPr>
          </a:p>
        </p:txBody>
      </p:sp>
      <p:sp>
        <p:nvSpPr>
          <p:cNvPr id="26" name="Rounded Rectangle 25"/>
          <p:cNvSpPr/>
          <p:nvPr/>
        </p:nvSpPr>
        <p:spPr>
          <a:xfrm>
            <a:off x="537272" y="3966660"/>
            <a:ext cx="3364482" cy="306467"/>
          </a:xfrm>
          <a:prstGeom prst="roundRect">
            <a:avLst/>
          </a:prstGeom>
          <a:solidFill>
            <a:schemeClr val="accent1">
              <a:lumMod val="50000"/>
            </a:schemeClr>
          </a:solidFill>
          <a:ln>
            <a:headEnd/>
            <a:tailEnd/>
          </a:ln>
        </p:spPr>
        <p:style>
          <a:lnRef idx="0">
            <a:schemeClr val="accent1"/>
          </a:lnRef>
          <a:fillRef idx="3">
            <a:schemeClr val="accent1"/>
          </a:fillRef>
          <a:effectRef idx="3">
            <a:schemeClr val="accent1"/>
          </a:effectRef>
          <a:fontRef idx="minor">
            <a:schemeClr val="lt1"/>
          </a:fontRef>
        </p:style>
        <p:txBody>
          <a:bodyPr wrap="square" anchor="ctr">
            <a:spAutoFit/>
          </a:bodyPr>
          <a:lstStyle/>
          <a:p>
            <a:pPr>
              <a:spcBef>
                <a:spcPct val="0"/>
              </a:spcBef>
              <a:defRPr/>
            </a:pPr>
            <a:r>
              <a:rPr lang="en-US" sz="1200" b="1" kern="0" dirty="0" smtClean="0">
                <a:solidFill>
                  <a:prstClr val="white"/>
                </a:solidFill>
                <a:latin typeface="Calibri" pitchFamily="34" charset="0"/>
                <a:cs typeface="Calibri" pitchFamily="34" charset="0"/>
              </a:rPr>
              <a:t>Highlights</a:t>
            </a:r>
            <a:endParaRPr lang="en-US" sz="1200" b="1" kern="0" dirty="0">
              <a:solidFill>
                <a:prstClr val="white"/>
              </a:solidFill>
              <a:latin typeface="Calibri" pitchFamily="34" charset="0"/>
              <a:cs typeface="Calibri" pitchFamily="34" charset="0"/>
            </a:endParaRPr>
          </a:p>
        </p:txBody>
      </p:sp>
      <p:sp>
        <p:nvSpPr>
          <p:cNvPr id="27" name="Rectangle 15"/>
          <p:cNvSpPr>
            <a:spLocks noChangeArrowheads="1"/>
          </p:cNvSpPr>
          <p:nvPr/>
        </p:nvSpPr>
        <p:spPr bwMode="auto">
          <a:xfrm>
            <a:off x="400050" y="1686052"/>
            <a:ext cx="4076330" cy="2218885"/>
          </a:xfrm>
          <a:prstGeom prst="rect">
            <a:avLst/>
          </a:prstGeom>
          <a:noFill/>
          <a:ln w="9525">
            <a:solidFill>
              <a:srgbClr val="80C7F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wrap="square" tIns="180000" anchor="t" anchorCtr="0"/>
          <a:lstStyle/>
          <a:p>
            <a:pPr marL="131763" lvl="1" indent="-131763" defTabSz="488950">
              <a:spcBef>
                <a:spcPts val="300"/>
              </a:spcBef>
              <a:spcAft>
                <a:spcPts val="100"/>
              </a:spcAft>
              <a:buFontTx/>
              <a:buChar char="••"/>
              <a:tabLst>
                <a:tab pos="96838" algn="l"/>
              </a:tabLst>
              <a:defRPr/>
            </a:pPr>
            <a:endParaRPr lang="en-US" sz="9600" dirty="0" smtClean="0">
              <a:solidFill>
                <a:srgbClr val="000000"/>
              </a:solidFill>
              <a:latin typeface="Calibri" pitchFamily="34" charset="0"/>
              <a:cs typeface="Calibri" pitchFamily="34" charset="0"/>
            </a:endParaRPr>
          </a:p>
        </p:txBody>
      </p:sp>
      <p:sp>
        <p:nvSpPr>
          <p:cNvPr id="28" name="Rounded Rectangle 27"/>
          <p:cNvSpPr/>
          <p:nvPr/>
        </p:nvSpPr>
        <p:spPr>
          <a:xfrm>
            <a:off x="400050" y="1532818"/>
            <a:ext cx="3364482" cy="306467"/>
          </a:xfrm>
          <a:prstGeom prst="roundRect">
            <a:avLst/>
          </a:prstGeom>
          <a:solidFill>
            <a:schemeClr val="accent1">
              <a:lumMod val="50000"/>
            </a:schemeClr>
          </a:solidFill>
          <a:ln>
            <a:headEnd/>
            <a:tailEnd/>
          </a:ln>
        </p:spPr>
        <p:style>
          <a:lnRef idx="0">
            <a:schemeClr val="accent1"/>
          </a:lnRef>
          <a:fillRef idx="3">
            <a:schemeClr val="accent1"/>
          </a:fillRef>
          <a:effectRef idx="3">
            <a:schemeClr val="accent1"/>
          </a:effectRef>
          <a:fontRef idx="minor">
            <a:schemeClr val="lt1"/>
          </a:fontRef>
        </p:style>
        <p:txBody>
          <a:bodyPr wrap="square" anchor="ctr">
            <a:spAutoFit/>
          </a:bodyPr>
          <a:lstStyle/>
          <a:p>
            <a:pPr>
              <a:spcBef>
                <a:spcPct val="0"/>
              </a:spcBef>
              <a:defRPr/>
            </a:pPr>
            <a:r>
              <a:rPr lang="en-US" sz="1200" b="1" kern="0" dirty="0" smtClean="0">
                <a:solidFill>
                  <a:prstClr val="white"/>
                </a:solidFill>
                <a:latin typeface="Calibri" pitchFamily="34" charset="0"/>
                <a:cs typeface="Calibri" pitchFamily="34" charset="0"/>
              </a:rPr>
              <a:t>Europe </a:t>
            </a:r>
            <a:r>
              <a:rPr lang="en-US" sz="1200" b="1" kern="0" dirty="0">
                <a:solidFill>
                  <a:prstClr val="white"/>
                </a:solidFill>
                <a:latin typeface="Calibri" pitchFamily="34" charset="0"/>
                <a:cs typeface="Calibri" pitchFamily="34" charset="0"/>
              </a:rPr>
              <a:t>N</a:t>
            </a:r>
            <a:r>
              <a:rPr lang="en-US" sz="1200" b="1" kern="0" dirty="0" smtClean="0">
                <a:solidFill>
                  <a:prstClr val="white"/>
                </a:solidFill>
                <a:latin typeface="Calibri" pitchFamily="34" charset="0"/>
                <a:cs typeface="Calibri" pitchFamily="34" charset="0"/>
              </a:rPr>
              <a:t>ew Cars Market Value (in US $ Billion)</a:t>
            </a:r>
            <a:endParaRPr lang="en-US" sz="1200" b="1" kern="0" dirty="0">
              <a:solidFill>
                <a:prstClr val="white"/>
              </a:solidFill>
              <a:latin typeface="Calibri" pitchFamily="34" charset="0"/>
              <a:cs typeface="Calibri" pitchFamily="34" charset="0"/>
            </a:endParaRPr>
          </a:p>
        </p:txBody>
      </p:sp>
      <p:sp>
        <p:nvSpPr>
          <p:cNvPr id="30" name="TextBox 29"/>
          <p:cNvSpPr txBox="1"/>
          <p:nvPr/>
        </p:nvSpPr>
        <p:spPr>
          <a:xfrm>
            <a:off x="347246" y="1889420"/>
            <a:ext cx="338554" cy="1754972"/>
          </a:xfrm>
          <a:prstGeom prst="rect">
            <a:avLst/>
          </a:prstGeom>
          <a:noFill/>
        </p:spPr>
        <p:txBody>
          <a:bodyPr vert="vert270" wrap="square" rtlCol="0">
            <a:spAutoFit/>
          </a:bodyPr>
          <a:lstStyle/>
          <a:p>
            <a:pPr algn="ctr"/>
            <a:r>
              <a:rPr lang="en-US" sz="1000" dirty="0" smtClean="0">
                <a:solidFill>
                  <a:schemeClr val="bg2">
                    <a:lumMod val="10000"/>
                  </a:schemeClr>
                </a:solidFill>
                <a:latin typeface="Calibri" pitchFamily="34" charset="0"/>
                <a:cs typeface="Calibri" pitchFamily="34" charset="0"/>
              </a:rPr>
              <a:t>US$ Billions</a:t>
            </a:r>
            <a:endParaRPr lang="en-US" sz="1000" dirty="0">
              <a:solidFill>
                <a:schemeClr val="bg2">
                  <a:lumMod val="10000"/>
                </a:schemeClr>
              </a:solidFill>
              <a:latin typeface="Calibri" pitchFamily="34" charset="0"/>
              <a:cs typeface="Calibri" pitchFamily="34" charset="0"/>
            </a:endParaRPr>
          </a:p>
        </p:txBody>
      </p:sp>
      <p:sp>
        <p:nvSpPr>
          <p:cNvPr id="31" name="Rectangle 15"/>
          <p:cNvSpPr>
            <a:spLocks noChangeArrowheads="1"/>
          </p:cNvSpPr>
          <p:nvPr/>
        </p:nvSpPr>
        <p:spPr bwMode="auto">
          <a:xfrm>
            <a:off x="4675756" y="1692430"/>
            <a:ext cx="4065304" cy="2212507"/>
          </a:xfrm>
          <a:prstGeom prst="rect">
            <a:avLst/>
          </a:prstGeom>
          <a:noFill/>
          <a:ln w="9525">
            <a:solidFill>
              <a:srgbClr val="80C7F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wrap="square" tIns="180000" anchor="t" anchorCtr="0"/>
          <a:lstStyle/>
          <a:p>
            <a:pPr marL="131763" lvl="1" indent="-131763" defTabSz="488950">
              <a:spcBef>
                <a:spcPts val="300"/>
              </a:spcBef>
              <a:spcAft>
                <a:spcPts val="100"/>
              </a:spcAft>
              <a:buFontTx/>
              <a:buChar char="••"/>
              <a:tabLst>
                <a:tab pos="96838" algn="l"/>
              </a:tabLst>
              <a:defRPr/>
            </a:pPr>
            <a:endParaRPr lang="en-US" sz="9600" dirty="0" smtClean="0">
              <a:solidFill>
                <a:srgbClr val="000000"/>
              </a:solidFill>
              <a:latin typeface="Calibri" pitchFamily="34" charset="0"/>
              <a:cs typeface="Calibri" pitchFamily="34" charset="0"/>
            </a:endParaRPr>
          </a:p>
        </p:txBody>
      </p:sp>
      <p:sp>
        <p:nvSpPr>
          <p:cNvPr id="32" name="Rounded Rectangle 31"/>
          <p:cNvSpPr/>
          <p:nvPr/>
        </p:nvSpPr>
        <p:spPr>
          <a:xfrm>
            <a:off x="4700650" y="1532818"/>
            <a:ext cx="3364482" cy="306467"/>
          </a:xfrm>
          <a:prstGeom prst="roundRect">
            <a:avLst/>
          </a:prstGeom>
          <a:solidFill>
            <a:schemeClr val="accent1">
              <a:lumMod val="50000"/>
            </a:schemeClr>
          </a:solidFill>
          <a:ln>
            <a:headEnd/>
            <a:tailEnd/>
          </a:ln>
        </p:spPr>
        <p:style>
          <a:lnRef idx="0">
            <a:schemeClr val="accent1"/>
          </a:lnRef>
          <a:fillRef idx="3">
            <a:schemeClr val="accent1"/>
          </a:fillRef>
          <a:effectRef idx="3">
            <a:schemeClr val="accent1"/>
          </a:effectRef>
          <a:fontRef idx="minor">
            <a:schemeClr val="lt1"/>
          </a:fontRef>
        </p:style>
        <p:txBody>
          <a:bodyPr wrap="square" anchor="ctr">
            <a:spAutoFit/>
          </a:bodyPr>
          <a:lstStyle/>
          <a:p>
            <a:pPr>
              <a:spcBef>
                <a:spcPct val="0"/>
              </a:spcBef>
              <a:defRPr/>
            </a:pPr>
            <a:r>
              <a:rPr lang="en-US" sz="1200" b="1" kern="0" dirty="0" smtClean="0">
                <a:solidFill>
                  <a:prstClr val="white"/>
                </a:solidFill>
                <a:latin typeface="Calibri" pitchFamily="34" charset="0"/>
                <a:cs typeface="Calibri" pitchFamily="34" charset="0"/>
              </a:rPr>
              <a:t>Europe New Cars Volume (Millions of Vehicles)</a:t>
            </a:r>
            <a:endParaRPr lang="en-US" sz="1200" b="1" kern="0" dirty="0">
              <a:solidFill>
                <a:prstClr val="white"/>
              </a:solidFill>
              <a:latin typeface="Calibri" pitchFamily="34" charset="0"/>
              <a:cs typeface="Calibri" pitchFamily="34" charset="0"/>
            </a:endParaRPr>
          </a:p>
        </p:txBody>
      </p:sp>
      <p:graphicFrame>
        <p:nvGraphicFramePr>
          <p:cNvPr id="33" name="Chart 32"/>
          <p:cNvGraphicFramePr/>
          <p:nvPr>
            <p:extLst>
              <p:ext uri="{D42A27DB-BD31-4B8C-83A1-F6EECF244321}">
                <p14:modId xmlns:p14="http://schemas.microsoft.com/office/powerpoint/2010/main" val="283604405"/>
              </p:ext>
            </p:extLst>
          </p:nvPr>
        </p:nvGraphicFramePr>
        <p:xfrm>
          <a:off x="4983534" y="1947247"/>
          <a:ext cx="3750889" cy="1884485"/>
        </p:xfrm>
        <a:graphic>
          <a:graphicData uri="http://schemas.openxmlformats.org/drawingml/2006/chart">
            <c:chart xmlns:c="http://schemas.openxmlformats.org/drawingml/2006/chart" xmlns:r="http://schemas.openxmlformats.org/officeDocument/2006/relationships" r:id="rId4"/>
          </a:graphicData>
        </a:graphic>
      </p:graphicFrame>
      <p:sp>
        <p:nvSpPr>
          <p:cNvPr id="34" name="TextBox 33"/>
          <p:cNvSpPr txBox="1"/>
          <p:nvPr/>
        </p:nvSpPr>
        <p:spPr>
          <a:xfrm>
            <a:off x="4675757" y="1837428"/>
            <a:ext cx="338554" cy="1806963"/>
          </a:xfrm>
          <a:prstGeom prst="rect">
            <a:avLst/>
          </a:prstGeom>
          <a:noFill/>
        </p:spPr>
        <p:txBody>
          <a:bodyPr vert="vert270" wrap="square" rtlCol="0">
            <a:spAutoFit/>
          </a:bodyPr>
          <a:lstStyle/>
          <a:p>
            <a:pPr algn="ctr"/>
            <a:r>
              <a:rPr lang="en-US" sz="1000" dirty="0" smtClean="0">
                <a:solidFill>
                  <a:schemeClr val="bg2">
                    <a:lumMod val="10000"/>
                  </a:schemeClr>
                </a:solidFill>
                <a:latin typeface="Calibri" pitchFamily="34" charset="0"/>
                <a:cs typeface="Calibri" pitchFamily="34" charset="0"/>
              </a:rPr>
              <a:t>Million Vehicles</a:t>
            </a:r>
            <a:endParaRPr lang="en-US" sz="1000" dirty="0">
              <a:solidFill>
                <a:schemeClr val="bg2">
                  <a:lumMod val="10000"/>
                </a:schemeClr>
              </a:solidFill>
              <a:latin typeface="Calibri" pitchFamily="34" charset="0"/>
              <a:cs typeface="Calibri" pitchFamily="34" charset="0"/>
            </a:endParaRPr>
          </a:p>
        </p:txBody>
      </p:sp>
      <p:cxnSp>
        <p:nvCxnSpPr>
          <p:cNvPr id="18" name="Straight Arrow Connector 17"/>
          <p:cNvCxnSpPr/>
          <p:nvPr/>
        </p:nvCxnSpPr>
        <p:spPr>
          <a:xfrm flipV="1">
            <a:off x="5455870" y="1947246"/>
            <a:ext cx="2505075" cy="259597"/>
          </a:xfrm>
          <a:prstGeom prst="straightConnector1">
            <a:avLst/>
          </a:prstGeom>
          <a:ln>
            <a:solidFill>
              <a:schemeClr val="accent2"/>
            </a:solidFill>
            <a:tailEnd type="arrow"/>
          </a:ln>
        </p:spPr>
        <p:style>
          <a:lnRef idx="2">
            <a:schemeClr val="accent4"/>
          </a:lnRef>
          <a:fillRef idx="0">
            <a:schemeClr val="accent4"/>
          </a:fillRef>
          <a:effectRef idx="1">
            <a:schemeClr val="accent4"/>
          </a:effectRef>
          <a:fontRef idx="minor">
            <a:schemeClr val="tx1"/>
          </a:fontRef>
        </p:style>
      </p:cxnSp>
      <p:sp>
        <p:nvSpPr>
          <p:cNvPr id="19" name="Oval 18"/>
          <p:cNvSpPr/>
          <p:nvPr/>
        </p:nvSpPr>
        <p:spPr>
          <a:xfrm rot="21132195">
            <a:off x="6361622" y="1943586"/>
            <a:ext cx="1049842" cy="250825"/>
          </a:xfrm>
          <a:prstGeom prst="ellipse">
            <a:avLst/>
          </a:prstGeom>
          <a:solidFill>
            <a:srgbClr val="ACC0D8"/>
          </a:solidFill>
          <a:ln w="9525" cap="flat" cmpd="sng" algn="ctr">
            <a:solidFill>
              <a:schemeClr val="tx2">
                <a:lumMod val="20000"/>
                <a:lumOff val="80000"/>
              </a:schemeClr>
            </a:solidFill>
            <a:prstDash val="soli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36000" r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en-US" sz="900" b="1" dirty="0" smtClean="0">
                <a:solidFill>
                  <a:srgbClr val="000000"/>
                </a:solidFill>
                <a:latin typeface="Calibri" pitchFamily="34" charset="0"/>
                <a:cs typeface="Calibri" pitchFamily="34" charset="0"/>
              </a:rPr>
              <a:t>CAGR</a:t>
            </a:r>
            <a:r>
              <a:rPr lang="en-US" sz="800" b="1" dirty="0" smtClean="0">
                <a:solidFill>
                  <a:srgbClr val="000000"/>
                </a:solidFill>
                <a:latin typeface="Calibri" pitchFamily="34" charset="0"/>
                <a:cs typeface="Calibri" pitchFamily="34" charset="0"/>
              </a:rPr>
              <a:t> ( 2006-10): -3.1%</a:t>
            </a:r>
          </a:p>
        </p:txBody>
      </p:sp>
    </p:spTree>
    <p:extLst>
      <p:ext uri="{BB962C8B-B14F-4D97-AF65-F5344CB8AC3E}">
        <p14:creationId xmlns:p14="http://schemas.microsoft.com/office/powerpoint/2010/main" val="1561261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404776" y="246708"/>
            <a:ext cx="8267700" cy="563563"/>
          </a:xfrm>
        </p:spPr>
        <p:txBody>
          <a:bodyPr>
            <a:normAutofit/>
          </a:bodyPr>
          <a:lstStyle/>
          <a:p>
            <a:pPr>
              <a:defRPr/>
            </a:pPr>
            <a:r>
              <a:rPr dirty="0" smtClean="0">
                <a:latin typeface="Calibri" pitchFamily="34" charset="0"/>
                <a:cs typeface="Calibri" pitchFamily="34" charset="0"/>
              </a:rPr>
              <a:t>Regional Overview: </a:t>
            </a:r>
            <a:r>
              <a:rPr lang="en-US" dirty="0" smtClean="0">
                <a:latin typeface="Calibri" pitchFamily="34" charset="0"/>
                <a:cs typeface="Calibri" pitchFamily="34" charset="0"/>
              </a:rPr>
              <a:t>France</a:t>
            </a:r>
            <a:endParaRPr lang="en-US" dirty="0">
              <a:latin typeface="Calibri" pitchFamily="34" charset="0"/>
              <a:cs typeface="Calibri" pitchFamily="34" charset="0"/>
            </a:endParaRPr>
          </a:p>
        </p:txBody>
      </p:sp>
      <p:sp>
        <p:nvSpPr>
          <p:cNvPr id="14" name="TextBox 13"/>
          <p:cNvSpPr txBox="1"/>
          <p:nvPr/>
        </p:nvSpPr>
        <p:spPr>
          <a:xfrm>
            <a:off x="482599" y="6248400"/>
            <a:ext cx="6996373" cy="122830"/>
          </a:xfrm>
          <a:prstGeom prst="rect">
            <a:avLst/>
          </a:prstGeom>
        </p:spPr>
        <p:txBody>
          <a:bodyPr vert="horz" wrap="square" lIns="0" tIns="0" rIns="0" bIns="0" rtlCol="0" anchor="t" anchorCtr="0">
            <a:noAutofit/>
          </a:bodyPr>
          <a:lstStyle/>
          <a:p>
            <a:pPr defTabSz="914363">
              <a:spcBef>
                <a:spcPct val="0"/>
              </a:spcBef>
            </a:pPr>
            <a:r>
              <a:rPr kumimoji="0" lang="en-US" sz="1000" b="0" i="0" u="none" strike="noStrike" kern="1200" cap="none" spc="0" normalizeH="0" baseline="0" noProof="0" dirty="0" smtClean="0">
                <a:ln w="3175">
                  <a:noFill/>
                </a:ln>
                <a:solidFill>
                  <a:srgbClr val="000000"/>
                </a:solidFill>
                <a:effectLst/>
                <a:uLnTx/>
                <a:uFillTx/>
                <a:latin typeface="Calibri" pitchFamily="34" charset="0"/>
                <a:ea typeface="Verdana" pitchFamily="34" charset="0"/>
                <a:cs typeface="Calibri" pitchFamily="34" charset="0"/>
              </a:rPr>
              <a:t>Source: </a:t>
            </a:r>
            <a:r>
              <a:rPr lang="en-US" sz="1000" dirty="0" smtClean="0">
                <a:solidFill>
                  <a:srgbClr val="0B3E5B"/>
                </a:solidFill>
                <a:latin typeface="Calibri" pitchFamily="34" charset="0"/>
                <a:cs typeface="Calibri" pitchFamily="34" charset="0"/>
              </a:rPr>
              <a:t>Datamonitor - </a:t>
            </a:r>
            <a:r>
              <a:rPr lang="en-US" sz="1000" dirty="0">
                <a:solidFill>
                  <a:srgbClr val="0B3E5B"/>
                </a:solidFill>
                <a:latin typeface="Calibri" pitchFamily="34" charset="0"/>
                <a:cs typeface="Calibri" pitchFamily="34" charset="0"/>
              </a:rPr>
              <a:t>Automotive </a:t>
            </a:r>
            <a:r>
              <a:rPr lang="en-US" sz="1000" dirty="0" smtClean="0">
                <a:solidFill>
                  <a:srgbClr val="0B3E5B"/>
                </a:solidFill>
                <a:latin typeface="Calibri" pitchFamily="34" charset="0"/>
                <a:cs typeface="Calibri" pitchFamily="34" charset="0"/>
              </a:rPr>
              <a:t>Manufacturing in France2011</a:t>
            </a:r>
            <a:endParaRPr kumimoji="0" lang="en-US" sz="1000" b="0" i="0" u="none" strike="noStrike" kern="1200" cap="none" spc="0" normalizeH="0" baseline="0" noProof="0" dirty="0" smtClean="0">
              <a:ln w="3175">
                <a:noFill/>
              </a:ln>
              <a:solidFill>
                <a:srgbClr val="000000"/>
              </a:solidFill>
              <a:effectLst/>
              <a:uLnTx/>
              <a:uFillTx/>
              <a:latin typeface="Calibri" pitchFamily="34" charset="0"/>
              <a:ea typeface="Verdana" pitchFamily="34" charset="0"/>
              <a:cs typeface="Calibri" pitchFamily="34" charset="0"/>
            </a:endParaRPr>
          </a:p>
        </p:txBody>
      </p:sp>
      <p:sp>
        <p:nvSpPr>
          <p:cNvPr id="17" name="Text Placeholder 3"/>
          <p:cNvSpPr txBox="1">
            <a:spLocks/>
          </p:cNvSpPr>
          <p:nvPr/>
        </p:nvSpPr>
        <p:spPr>
          <a:xfrm>
            <a:off x="413740" y="711010"/>
            <a:ext cx="8251825" cy="579100"/>
          </a:xfrm>
          <a:prstGeom prst="rect">
            <a:avLst/>
          </a:prstGeom>
        </p:spPr>
        <p:txBody>
          <a:bodyPr lIns="0" tIns="0" rIns="0" bIns="0"/>
          <a:lstStyle/>
          <a:p>
            <a:pPr>
              <a:spcBef>
                <a:spcPts val="600"/>
              </a:spcBef>
              <a:spcAft>
                <a:spcPct val="0"/>
              </a:spcAft>
              <a:buClr>
                <a:schemeClr val="accent1"/>
              </a:buClr>
              <a:buSzPct val="100000"/>
              <a:defRPr/>
            </a:pPr>
            <a:r>
              <a:rPr lang="en-US" sz="1600" dirty="0">
                <a:solidFill>
                  <a:schemeClr val="bg1">
                    <a:lumMod val="50000"/>
                  </a:schemeClr>
                </a:solidFill>
                <a:latin typeface="Calibri" pitchFamily="34" charset="0"/>
                <a:cs typeface="Calibri" pitchFamily="34" charset="0"/>
              </a:rPr>
              <a:t>Over recent years the French automotive manufacturing industry has fluctuated widely, experiencing rates of both growth and decline.  After gaining momentum in 2010, the market is expected to sustain  strong growth, albeit at a decelerating rate, up to and including 2015..</a:t>
            </a:r>
          </a:p>
        </p:txBody>
      </p:sp>
      <p:sp>
        <p:nvSpPr>
          <p:cNvPr id="23" name="Rectangle 22"/>
          <p:cNvSpPr/>
          <p:nvPr/>
        </p:nvSpPr>
        <p:spPr>
          <a:xfrm>
            <a:off x="404813" y="3911541"/>
            <a:ext cx="8329611" cy="2336859"/>
          </a:xfrm>
          <a:prstGeom prst="rect">
            <a:avLst/>
          </a:prstGeom>
          <a:noFill/>
          <a:ln w="9525" cap="flat" cmpd="sng" algn="ctr">
            <a:solidFill>
              <a:schemeClr val="accent1"/>
            </a:solidFill>
            <a:prstDash val="solid"/>
          </a:ln>
          <a:effectLst>
            <a:outerShdw sx="1000" sy="1000" rotWithShape="0">
              <a:sysClr val="window" lastClr="FFFFFF"/>
            </a:outerShdw>
          </a:effectLst>
        </p:spPr>
        <p:txBody>
          <a:bodyPr wrap="square" tIns="182880">
            <a:noAutofit/>
          </a:bodyPr>
          <a:lstStyle/>
          <a:p>
            <a:pPr marL="282575" indent="-112713">
              <a:lnSpc>
                <a:spcPct val="120000"/>
              </a:lnSpc>
              <a:spcAft>
                <a:spcPts val="600"/>
              </a:spcAft>
              <a:buFont typeface="Arial" pitchFamily="34" charset="0"/>
              <a:buChar char="•"/>
              <a:defRPr/>
            </a:pPr>
            <a:r>
              <a:rPr lang="en-US" sz="1200" dirty="0">
                <a:solidFill>
                  <a:srgbClr val="262626"/>
                </a:solidFill>
                <a:latin typeface="Calibri" pitchFamily="34" charset="0"/>
                <a:ea typeface="Segoe UI" pitchFamily="34" charset="0"/>
                <a:cs typeface="Calibri" pitchFamily="34" charset="0"/>
              </a:rPr>
              <a:t>The French automotive manufacturing industry generated total revenue of $32 billion in 2010, representing a CARC of -7.3% between 2006 and 2010. In comparison, the German industry will increase with a CAGR of 2.3%, and the UK industry will decline with  a CARC of -3.3%, over the same period, to reach respective values of $112.6 billion and $16.7 billion in 2010.</a:t>
            </a:r>
          </a:p>
          <a:p>
            <a:pPr marL="282575" indent="-112713">
              <a:lnSpc>
                <a:spcPct val="120000"/>
              </a:lnSpc>
              <a:spcAft>
                <a:spcPts val="600"/>
              </a:spcAft>
              <a:buFont typeface="Arial" pitchFamily="34" charset="0"/>
              <a:buChar char="•"/>
              <a:defRPr/>
            </a:pPr>
            <a:r>
              <a:rPr lang="en-US" sz="1200" dirty="0">
                <a:solidFill>
                  <a:srgbClr val="262626"/>
                </a:solidFill>
                <a:latin typeface="Calibri" pitchFamily="34" charset="0"/>
                <a:ea typeface="Segoe UI" pitchFamily="34" charset="0"/>
                <a:cs typeface="Calibri" pitchFamily="34" charset="0"/>
              </a:rPr>
              <a:t>Industry production volumes decreased with a CARC of -8.1% between 2006 and 2010, to reach a total of 2,422.9 thousand units in 2010. The industry's volume is expected to rise to 2,904.6 thousand units by the end of 2015, representing a CAGR of 3.7% for the 2010-2015 period.</a:t>
            </a:r>
          </a:p>
          <a:p>
            <a:pPr marL="282575" indent="-112713">
              <a:lnSpc>
                <a:spcPct val="120000"/>
              </a:lnSpc>
              <a:spcAft>
                <a:spcPts val="600"/>
              </a:spcAft>
              <a:buFont typeface="Arial" pitchFamily="34" charset="0"/>
              <a:buChar char="•"/>
              <a:defRPr/>
            </a:pPr>
            <a:r>
              <a:rPr lang="en-US" sz="1200" dirty="0">
                <a:solidFill>
                  <a:srgbClr val="262626"/>
                </a:solidFill>
                <a:latin typeface="Calibri" pitchFamily="34" charset="0"/>
                <a:ea typeface="Segoe UI" pitchFamily="34" charset="0"/>
                <a:cs typeface="Calibri" pitchFamily="34" charset="0"/>
              </a:rPr>
              <a:t>The Cars segment was the industry's most lucrative in 2010, with total revenue of $25.8 billion, equivalent to 80.8% of the industry's overall value. The Trucks segment contributed revenue of $5.9 billion in 2010, equating to 18.4% of the industry's aggregate value.</a:t>
            </a:r>
          </a:p>
        </p:txBody>
      </p:sp>
      <p:sp>
        <p:nvSpPr>
          <p:cNvPr id="26" name="Rounded Rectangle 25"/>
          <p:cNvSpPr/>
          <p:nvPr/>
        </p:nvSpPr>
        <p:spPr>
          <a:xfrm>
            <a:off x="405987" y="3733800"/>
            <a:ext cx="3364482" cy="306467"/>
          </a:xfrm>
          <a:prstGeom prst="roundRect">
            <a:avLst/>
          </a:prstGeom>
          <a:solidFill>
            <a:schemeClr val="accent1">
              <a:lumMod val="50000"/>
            </a:schemeClr>
          </a:solidFill>
          <a:ln>
            <a:headEnd/>
            <a:tailEnd/>
          </a:ln>
        </p:spPr>
        <p:style>
          <a:lnRef idx="0">
            <a:schemeClr val="accent1"/>
          </a:lnRef>
          <a:fillRef idx="3">
            <a:schemeClr val="accent1"/>
          </a:fillRef>
          <a:effectRef idx="3">
            <a:schemeClr val="accent1"/>
          </a:effectRef>
          <a:fontRef idx="minor">
            <a:schemeClr val="lt1"/>
          </a:fontRef>
        </p:style>
        <p:txBody>
          <a:bodyPr wrap="square" anchor="ctr">
            <a:spAutoFit/>
          </a:bodyPr>
          <a:lstStyle/>
          <a:p>
            <a:pPr>
              <a:spcBef>
                <a:spcPct val="0"/>
              </a:spcBef>
              <a:defRPr/>
            </a:pPr>
            <a:r>
              <a:rPr lang="en-US" sz="1200" b="1" kern="0" dirty="0" smtClean="0">
                <a:solidFill>
                  <a:prstClr val="white"/>
                </a:solidFill>
                <a:latin typeface="Calibri" pitchFamily="34" charset="0"/>
                <a:cs typeface="Calibri" pitchFamily="34" charset="0"/>
              </a:rPr>
              <a:t>Highlights</a:t>
            </a:r>
            <a:endParaRPr lang="en-US" sz="1200" b="1" kern="0" dirty="0">
              <a:solidFill>
                <a:prstClr val="white"/>
              </a:solidFill>
              <a:latin typeface="Calibri" pitchFamily="34" charset="0"/>
              <a:cs typeface="Calibri" pitchFamily="34" charset="0"/>
            </a:endParaRPr>
          </a:p>
        </p:txBody>
      </p:sp>
      <p:sp>
        <p:nvSpPr>
          <p:cNvPr id="27" name="Rectangle 15"/>
          <p:cNvSpPr>
            <a:spLocks noChangeArrowheads="1"/>
          </p:cNvSpPr>
          <p:nvPr/>
        </p:nvSpPr>
        <p:spPr bwMode="auto">
          <a:xfrm>
            <a:off x="400049" y="1591053"/>
            <a:ext cx="8334375" cy="2066548"/>
          </a:xfrm>
          <a:prstGeom prst="rect">
            <a:avLst/>
          </a:prstGeom>
          <a:noFill/>
          <a:ln w="9525">
            <a:solidFill>
              <a:srgbClr val="80C7F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wrap="square" tIns="180000" anchor="t" anchorCtr="0"/>
          <a:lstStyle/>
          <a:p>
            <a:pPr marL="131763" lvl="1" indent="-131763" defTabSz="488950">
              <a:spcBef>
                <a:spcPts val="300"/>
              </a:spcBef>
              <a:spcAft>
                <a:spcPts val="100"/>
              </a:spcAft>
              <a:buFontTx/>
              <a:buChar char="••"/>
              <a:tabLst>
                <a:tab pos="96838" algn="l"/>
              </a:tabLst>
              <a:defRPr/>
            </a:pPr>
            <a:endParaRPr lang="en-US" sz="9600" dirty="0" smtClean="0">
              <a:solidFill>
                <a:srgbClr val="000000"/>
              </a:solidFill>
              <a:latin typeface="Calibri" pitchFamily="34" charset="0"/>
              <a:cs typeface="Calibri" pitchFamily="34" charset="0"/>
            </a:endParaRPr>
          </a:p>
        </p:txBody>
      </p:sp>
      <p:sp>
        <p:nvSpPr>
          <p:cNvPr id="28" name="Rounded Rectangle 27"/>
          <p:cNvSpPr/>
          <p:nvPr/>
        </p:nvSpPr>
        <p:spPr>
          <a:xfrm>
            <a:off x="415883" y="1454897"/>
            <a:ext cx="3364482" cy="306467"/>
          </a:xfrm>
          <a:prstGeom prst="roundRect">
            <a:avLst/>
          </a:prstGeom>
          <a:solidFill>
            <a:schemeClr val="accent1">
              <a:lumMod val="50000"/>
            </a:schemeClr>
          </a:solidFill>
          <a:ln>
            <a:headEnd/>
            <a:tailEnd/>
          </a:ln>
        </p:spPr>
        <p:style>
          <a:lnRef idx="0">
            <a:schemeClr val="accent1"/>
          </a:lnRef>
          <a:fillRef idx="3">
            <a:schemeClr val="accent1"/>
          </a:fillRef>
          <a:effectRef idx="3">
            <a:schemeClr val="accent1"/>
          </a:effectRef>
          <a:fontRef idx="minor">
            <a:schemeClr val="lt1"/>
          </a:fontRef>
        </p:style>
        <p:txBody>
          <a:bodyPr wrap="square" anchor="ctr">
            <a:spAutoFit/>
          </a:bodyPr>
          <a:lstStyle/>
          <a:p>
            <a:pPr>
              <a:spcBef>
                <a:spcPct val="0"/>
              </a:spcBef>
              <a:defRPr/>
            </a:pPr>
            <a:r>
              <a:rPr lang="en-US" sz="1200" b="1" kern="0" dirty="0" smtClean="0">
                <a:solidFill>
                  <a:prstClr val="white"/>
                </a:solidFill>
                <a:latin typeface="Calibri" pitchFamily="34" charset="0"/>
                <a:cs typeface="Calibri" pitchFamily="34" charset="0"/>
              </a:rPr>
              <a:t>France new cars market value </a:t>
            </a:r>
            <a:endParaRPr lang="en-US" sz="1200" b="1" kern="0" dirty="0">
              <a:solidFill>
                <a:prstClr val="white"/>
              </a:solidFill>
              <a:latin typeface="Calibri" pitchFamily="34" charset="0"/>
              <a:cs typeface="Calibri" pitchFamily="34" charset="0"/>
            </a:endParaRPr>
          </a:p>
        </p:txBody>
      </p:sp>
      <p:sp>
        <p:nvSpPr>
          <p:cNvPr id="30" name="TextBox 29"/>
          <p:cNvSpPr txBox="1"/>
          <p:nvPr/>
        </p:nvSpPr>
        <p:spPr>
          <a:xfrm>
            <a:off x="400050" y="1784692"/>
            <a:ext cx="338554" cy="1754972"/>
          </a:xfrm>
          <a:prstGeom prst="rect">
            <a:avLst/>
          </a:prstGeom>
          <a:noFill/>
        </p:spPr>
        <p:txBody>
          <a:bodyPr vert="vert270" wrap="square" rtlCol="0">
            <a:spAutoFit/>
          </a:bodyPr>
          <a:lstStyle/>
          <a:p>
            <a:pPr algn="ctr"/>
            <a:r>
              <a:rPr lang="en-US" sz="1000" dirty="0" smtClean="0">
                <a:solidFill>
                  <a:schemeClr val="bg2">
                    <a:lumMod val="10000"/>
                  </a:schemeClr>
                </a:solidFill>
                <a:latin typeface="Calibri" pitchFamily="34" charset="0"/>
                <a:cs typeface="Calibri" pitchFamily="34" charset="0"/>
              </a:rPr>
              <a:t>US$ Billions</a:t>
            </a:r>
            <a:endParaRPr lang="en-US" sz="1000" dirty="0">
              <a:solidFill>
                <a:schemeClr val="bg2">
                  <a:lumMod val="10000"/>
                </a:schemeClr>
              </a:solidFill>
              <a:latin typeface="Calibri" pitchFamily="34" charset="0"/>
              <a:cs typeface="Calibri" pitchFamily="34" charset="0"/>
            </a:endParaRPr>
          </a:p>
        </p:txBody>
      </p:sp>
      <p:graphicFrame>
        <p:nvGraphicFramePr>
          <p:cNvPr id="2" name="Chart 1"/>
          <p:cNvGraphicFramePr/>
          <p:nvPr>
            <p:extLst>
              <p:ext uri="{D42A27DB-BD31-4B8C-83A1-F6EECF244321}">
                <p14:modId xmlns:p14="http://schemas.microsoft.com/office/powerpoint/2010/main" val="1984696052"/>
              </p:ext>
            </p:extLst>
          </p:nvPr>
        </p:nvGraphicFramePr>
        <p:xfrm>
          <a:off x="701988" y="1791305"/>
          <a:ext cx="7926960" cy="186629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27693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Straight Arrow Connector 18"/>
          <p:cNvCxnSpPr/>
          <p:nvPr/>
        </p:nvCxnSpPr>
        <p:spPr>
          <a:xfrm flipV="1">
            <a:off x="5467350" y="1722463"/>
            <a:ext cx="2524125" cy="238479"/>
          </a:xfrm>
          <a:prstGeom prst="straightConnector1">
            <a:avLst/>
          </a:prstGeom>
          <a:ln>
            <a:solidFill>
              <a:schemeClr val="accent2"/>
            </a:solidFill>
            <a:tailEnd type="arrow"/>
          </a:ln>
        </p:spPr>
        <p:style>
          <a:lnRef idx="2">
            <a:schemeClr val="accent4"/>
          </a:lnRef>
          <a:fillRef idx="0">
            <a:schemeClr val="accent4"/>
          </a:fillRef>
          <a:effectRef idx="1">
            <a:schemeClr val="accent4"/>
          </a:effectRef>
          <a:fontRef idx="minor">
            <a:schemeClr val="tx1"/>
          </a:fontRef>
        </p:style>
      </p:cxnSp>
      <p:sp>
        <p:nvSpPr>
          <p:cNvPr id="5" name="Title 2"/>
          <p:cNvSpPr>
            <a:spLocks noGrp="1"/>
          </p:cNvSpPr>
          <p:nvPr>
            <p:ph type="title"/>
          </p:nvPr>
        </p:nvSpPr>
        <p:spPr>
          <a:xfrm>
            <a:off x="404776" y="246708"/>
            <a:ext cx="8267700" cy="563563"/>
          </a:xfrm>
        </p:spPr>
        <p:txBody>
          <a:bodyPr>
            <a:normAutofit/>
          </a:bodyPr>
          <a:lstStyle/>
          <a:p>
            <a:pPr>
              <a:defRPr/>
            </a:pPr>
            <a:r>
              <a:rPr dirty="0" smtClean="0">
                <a:latin typeface="Calibri" pitchFamily="34" charset="0"/>
                <a:cs typeface="Calibri" pitchFamily="34" charset="0"/>
              </a:rPr>
              <a:t>Regional Overview: </a:t>
            </a:r>
            <a:r>
              <a:rPr lang="en-US" dirty="0" smtClean="0">
                <a:latin typeface="Calibri" pitchFamily="34" charset="0"/>
                <a:cs typeface="Calibri" pitchFamily="34" charset="0"/>
              </a:rPr>
              <a:t>France</a:t>
            </a:r>
            <a:endParaRPr lang="en-US" dirty="0">
              <a:latin typeface="Calibri" pitchFamily="34" charset="0"/>
              <a:cs typeface="Calibri" pitchFamily="34" charset="0"/>
            </a:endParaRPr>
          </a:p>
        </p:txBody>
      </p:sp>
      <p:sp>
        <p:nvSpPr>
          <p:cNvPr id="14" name="TextBox 13"/>
          <p:cNvSpPr txBox="1"/>
          <p:nvPr/>
        </p:nvSpPr>
        <p:spPr>
          <a:xfrm>
            <a:off x="400050" y="6236525"/>
            <a:ext cx="6996373" cy="122830"/>
          </a:xfrm>
          <a:prstGeom prst="rect">
            <a:avLst/>
          </a:prstGeom>
        </p:spPr>
        <p:txBody>
          <a:bodyPr vert="horz" wrap="square" lIns="0" tIns="0" rIns="0" bIns="0" rtlCol="0" anchor="t" anchorCtr="0">
            <a:noAutofit/>
          </a:bodyPr>
          <a:lstStyle/>
          <a:p>
            <a:pPr defTabSz="914363">
              <a:spcBef>
                <a:spcPct val="0"/>
              </a:spcBef>
            </a:pPr>
            <a:r>
              <a:rPr kumimoji="0" lang="en-US" sz="1000" b="0" i="0" u="none" strike="noStrike" kern="1200" cap="none" spc="0" normalizeH="0" baseline="0" noProof="0" dirty="0" smtClean="0">
                <a:ln w="3175">
                  <a:noFill/>
                </a:ln>
                <a:solidFill>
                  <a:srgbClr val="000000"/>
                </a:solidFill>
                <a:effectLst/>
                <a:uLnTx/>
                <a:uFillTx/>
                <a:latin typeface="Calibri" pitchFamily="34" charset="0"/>
                <a:ea typeface="Verdana" pitchFamily="34" charset="0"/>
                <a:cs typeface="Calibri" pitchFamily="34" charset="0"/>
              </a:rPr>
              <a:t>Source: </a:t>
            </a:r>
            <a:r>
              <a:rPr lang="en-US" sz="1000" dirty="0" smtClean="0">
                <a:solidFill>
                  <a:srgbClr val="0B3E5B"/>
                </a:solidFill>
                <a:latin typeface="Calibri" pitchFamily="34" charset="0"/>
                <a:cs typeface="Calibri" pitchFamily="34" charset="0"/>
              </a:rPr>
              <a:t>Datamonitor - New Cars in France 2011</a:t>
            </a:r>
            <a:endParaRPr kumimoji="0" lang="en-US" sz="1000" b="0" i="0" u="none" strike="noStrike" kern="1200" cap="none" spc="0" normalizeH="0" baseline="0" noProof="0" dirty="0" smtClean="0">
              <a:ln w="3175">
                <a:noFill/>
              </a:ln>
              <a:solidFill>
                <a:srgbClr val="000000"/>
              </a:solidFill>
              <a:effectLst/>
              <a:uLnTx/>
              <a:uFillTx/>
              <a:latin typeface="Calibri" pitchFamily="34" charset="0"/>
              <a:ea typeface="Verdana" pitchFamily="34" charset="0"/>
              <a:cs typeface="Calibri" pitchFamily="34" charset="0"/>
            </a:endParaRPr>
          </a:p>
        </p:txBody>
      </p:sp>
      <p:sp>
        <p:nvSpPr>
          <p:cNvPr id="17" name="Text Placeholder 3"/>
          <p:cNvSpPr txBox="1">
            <a:spLocks/>
          </p:cNvSpPr>
          <p:nvPr/>
        </p:nvSpPr>
        <p:spPr>
          <a:xfrm>
            <a:off x="413740" y="711010"/>
            <a:ext cx="8251825" cy="579100"/>
          </a:xfrm>
          <a:prstGeom prst="rect">
            <a:avLst/>
          </a:prstGeom>
        </p:spPr>
        <p:txBody>
          <a:bodyPr lIns="0" tIns="0" rIns="0" bIns="0"/>
          <a:lstStyle/>
          <a:p>
            <a:pPr lvl="0">
              <a:spcBef>
                <a:spcPts val="600"/>
              </a:spcBef>
              <a:spcAft>
                <a:spcPct val="0"/>
              </a:spcAft>
              <a:buClr>
                <a:schemeClr val="accent1"/>
              </a:buClr>
              <a:buSzPct val="100000"/>
              <a:defRPr/>
            </a:pPr>
            <a:r>
              <a:rPr lang="en-US" sz="1600" dirty="0">
                <a:solidFill>
                  <a:schemeClr val="bg1">
                    <a:lumMod val="50000"/>
                  </a:schemeClr>
                </a:solidFill>
                <a:latin typeface="Calibri" pitchFamily="34" charset="0"/>
                <a:cs typeface="Calibri" pitchFamily="34" charset="0"/>
              </a:rPr>
              <a:t>In 2015, the French new cars market is forecast to have a volume of 2.4 million units, an increase of 5.4% since 2010.</a:t>
            </a:r>
          </a:p>
        </p:txBody>
      </p:sp>
      <p:sp>
        <p:nvSpPr>
          <p:cNvPr id="23" name="Rectangle 22"/>
          <p:cNvSpPr/>
          <p:nvPr/>
        </p:nvSpPr>
        <p:spPr>
          <a:xfrm>
            <a:off x="404813" y="3924698"/>
            <a:ext cx="8329611" cy="2171302"/>
          </a:xfrm>
          <a:prstGeom prst="rect">
            <a:avLst/>
          </a:prstGeom>
          <a:noFill/>
          <a:ln w="9525" cap="flat" cmpd="sng" algn="ctr">
            <a:solidFill>
              <a:schemeClr val="accent1"/>
            </a:solidFill>
            <a:prstDash val="solid"/>
          </a:ln>
          <a:effectLst>
            <a:outerShdw sx="1000" sy="1000" rotWithShape="0">
              <a:sysClr val="window" lastClr="FFFFFF"/>
            </a:outerShdw>
          </a:effectLst>
        </p:spPr>
        <p:txBody>
          <a:bodyPr wrap="square" tIns="182880">
            <a:noAutofit/>
          </a:bodyPr>
          <a:lstStyle/>
          <a:p>
            <a:pPr marL="282575" indent="-112713">
              <a:lnSpc>
                <a:spcPct val="120000"/>
              </a:lnSpc>
              <a:spcAft>
                <a:spcPts val="300"/>
              </a:spcAft>
              <a:buFont typeface="Arial" pitchFamily="34" charset="0"/>
              <a:buChar char="•"/>
              <a:defRPr/>
            </a:pPr>
            <a:r>
              <a:rPr lang="en-US" sz="1200" dirty="0">
                <a:solidFill>
                  <a:srgbClr val="262626"/>
                </a:solidFill>
                <a:latin typeface="Calibri" pitchFamily="34" charset="0"/>
                <a:ea typeface="Segoe UI" pitchFamily="34" charset="0"/>
                <a:cs typeface="Calibri" pitchFamily="34" charset="0"/>
              </a:rPr>
              <a:t>The French new cars market had total revenue of $63.3 billion in 2010, representing a </a:t>
            </a:r>
            <a:r>
              <a:rPr lang="en-US" sz="1200" dirty="0" smtClean="0">
                <a:solidFill>
                  <a:srgbClr val="262626"/>
                </a:solidFill>
                <a:latin typeface="Calibri" pitchFamily="34" charset="0"/>
                <a:ea typeface="Segoe UI" pitchFamily="34" charset="0"/>
                <a:cs typeface="Calibri" pitchFamily="34" charset="0"/>
              </a:rPr>
              <a:t>CAGR </a:t>
            </a:r>
            <a:r>
              <a:rPr lang="en-US" sz="1200" dirty="0">
                <a:solidFill>
                  <a:srgbClr val="262626"/>
                </a:solidFill>
                <a:latin typeface="Calibri" pitchFamily="34" charset="0"/>
                <a:ea typeface="Segoe UI" pitchFamily="34" charset="0"/>
                <a:cs typeface="Calibri" pitchFamily="34" charset="0"/>
              </a:rPr>
              <a:t>of 4% between 2006 and 2010. </a:t>
            </a:r>
          </a:p>
          <a:p>
            <a:pPr marL="282575" indent="-112713">
              <a:lnSpc>
                <a:spcPct val="120000"/>
              </a:lnSpc>
              <a:spcAft>
                <a:spcPts val="300"/>
              </a:spcAft>
              <a:buFont typeface="Arial" pitchFamily="34" charset="0"/>
              <a:buChar char="•"/>
              <a:defRPr/>
            </a:pPr>
            <a:r>
              <a:rPr lang="en-US" sz="1200" dirty="0">
                <a:solidFill>
                  <a:srgbClr val="262626"/>
                </a:solidFill>
                <a:latin typeface="Calibri" pitchFamily="34" charset="0"/>
                <a:ea typeface="Segoe UI" pitchFamily="34" charset="0"/>
                <a:cs typeface="Calibri" pitchFamily="34" charset="0"/>
              </a:rPr>
              <a:t>In comparison, the German and UK markets </a:t>
            </a:r>
            <a:r>
              <a:rPr lang="en-US" sz="1200" dirty="0" smtClean="0">
                <a:solidFill>
                  <a:srgbClr val="262626"/>
                </a:solidFill>
                <a:latin typeface="Calibri" pitchFamily="34" charset="0"/>
                <a:ea typeface="Segoe UI" pitchFamily="34" charset="0"/>
                <a:cs typeface="Calibri" pitchFamily="34" charset="0"/>
              </a:rPr>
              <a:t>declined with CARCs </a:t>
            </a:r>
            <a:r>
              <a:rPr lang="en-US" sz="1200" dirty="0">
                <a:solidFill>
                  <a:srgbClr val="262626"/>
                </a:solidFill>
                <a:latin typeface="Calibri" pitchFamily="34" charset="0"/>
                <a:ea typeface="Segoe UI" pitchFamily="34" charset="0"/>
                <a:cs typeface="Calibri" pitchFamily="34" charset="0"/>
              </a:rPr>
              <a:t>of -3.4% and -2.6% respectively, over the same period</a:t>
            </a:r>
            <a:r>
              <a:rPr lang="en-US" sz="1200" dirty="0" smtClean="0">
                <a:solidFill>
                  <a:srgbClr val="262626"/>
                </a:solidFill>
                <a:latin typeface="Calibri" pitchFamily="34" charset="0"/>
                <a:ea typeface="Segoe UI" pitchFamily="34" charset="0"/>
                <a:cs typeface="Calibri" pitchFamily="34" charset="0"/>
              </a:rPr>
              <a:t>, to </a:t>
            </a:r>
            <a:r>
              <a:rPr lang="en-US" sz="1200" dirty="0">
                <a:solidFill>
                  <a:srgbClr val="262626"/>
                </a:solidFill>
                <a:latin typeface="Calibri" pitchFamily="34" charset="0"/>
                <a:ea typeface="Segoe UI" pitchFamily="34" charset="0"/>
                <a:cs typeface="Calibri" pitchFamily="34" charset="0"/>
              </a:rPr>
              <a:t>reach respective values of $91.2 billion and $48.5 billion in 2010</a:t>
            </a:r>
            <a:r>
              <a:rPr lang="en-US" sz="1200" dirty="0" smtClean="0">
                <a:solidFill>
                  <a:srgbClr val="262626"/>
                </a:solidFill>
                <a:latin typeface="Calibri" pitchFamily="34" charset="0"/>
                <a:ea typeface="Segoe UI" pitchFamily="34" charset="0"/>
                <a:cs typeface="Calibri" pitchFamily="34" charset="0"/>
              </a:rPr>
              <a:t>.</a:t>
            </a:r>
          </a:p>
          <a:p>
            <a:pPr marL="282575" indent="-112713">
              <a:lnSpc>
                <a:spcPct val="120000"/>
              </a:lnSpc>
              <a:spcAft>
                <a:spcPts val="300"/>
              </a:spcAft>
              <a:buFont typeface="Arial" pitchFamily="34" charset="0"/>
              <a:buChar char="•"/>
              <a:defRPr/>
            </a:pPr>
            <a:r>
              <a:rPr lang="en-US" sz="1200" dirty="0">
                <a:solidFill>
                  <a:srgbClr val="262626"/>
                </a:solidFill>
                <a:latin typeface="Calibri" pitchFamily="34" charset="0"/>
                <a:ea typeface="Segoe UI" pitchFamily="34" charset="0"/>
                <a:cs typeface="Calibri" pitchFamily="34" charset="0"/>
              </a:rPr>
              <a:t>Market consumption volumes increased with a CAGR of 3% between 2006-2010, to reach a total of </a:t>
            </a:r>
            <a:r>
              <a:rPr lang="en-US" sz="1200" dirty="0" smtClean="0">
                <a:solidFill>
                  <a:srgbClr val="262626"/>
                </a:solidFill>
                <a:latin typeface="Calibri" pitchFamily="34" charset="0"/>
                <a:ea typeface="Segoe UI" pitchFamily="34" charset="0"/>
                <a:cs typeface="Calibri" pitchFamily="34" charset="0"/>
              </a:rPr>
              <a:t>2.3million </a:t>
            </a:r>
            <a:r>
              <a:rPr lang="en-US" sz="1200" dirty="0">
                <a:solidFill>
                  <a:srgbClr val="262626"/>
                </a:solidFill>
                <a:latin typeface="Calibri" pitchFamily="34" charset="0"/>
                <a:ea typeface="Segoe UI" pitchFamily="34" charset="0"/>
                <a:cs typeface="Calibri" pitchFamily="34" charset="0"/>
              </a:rPr>
              <a:t>units in 2010. The market's volume is expected to rise to 2.4 million units by the end of </a:t>
            </a:r>
            <a:r>
              <a:rPr lang="en-US" sz="1200" dirty="0" smtClean="0">
                <a:solidFill>
                  <a:srgbClr val="262626"/>
                </a:solidFill>
                <a:latin typeface="Calibri" pitchFamily="34" charset="0"/>
                <a:ea typeface="Segoe UI" pitchFamily="34" charset="0"/>
                <a:cs typeface="Calibri" pitchFamily="34" charset="0"/>
              </a:rPr>
              <a:t>2015,representing </a:t>
            </a:r>
            <a:r>
              <a:rPr lang="en-US" sz="1200" dirty="0">
                <a:solidFill>
                  <a:srgbClr val="262626"/>
                </a:solidFill>
                <a:latin typeface="Calibri" pitchFamily="34" charset="0"/>
                <a:ea typeface="Segoe UI" pitchFamily="34" charset="0"/>
                <a:cs typeface="Calibri" pitchFamily="34" charset="0"/>
              </a:rPr>
              <a:t>a CAGR of 1.1% for the 2010-2015 period</a:t>
            </a:r>
            <a:r>
              <a:rPr lang="en-US" sz="1200" dirty="0" smtClean="0">
                <a:solidFill>
                  <a:srgbClr val="262626"/>
                </a:solidFill>
                <a:latin typeface="Calibri" pitchFamily="34" charset="0"/>
                <a:ea typeface="Segoe UI" pitchFamily="34" charset="0"/>
                <a:cs typeface="Calibri" pitchFamily="34" charset="0"/>
              </a:rPr>
              <a:t>.</a:t>
            </a:r>
          </a:p>
          <a:p>
            <a:pPr marL="282575" indent="-112713">
              <a:lnSpc>
                <a:spcPct val="120000"/>
              </a:lnSpc>
              <a:spcAft>
                <a:spcPts val="300"/>
              </a:spcAft>
              <a:buFont typeface="Arial" pitchFamily="34" charset="0"/>
              <a:buChar char="•"/>
              <a:defRPr/>
            </a:pPr>
            <a:r>
              <a:rPr lang="en-US" sz="1200" dirty="0">
                <a:solidFill>
                  <a:srgbClr val="262626"/>
                </a:solidFill>
                <a:latin typeface="Calibri" pitchFamily="34" charset="0"/>
                <a:ea typeface="Segoe UI" pitchFamily="34" charset="0"/>
                <a:cs typeface="Calibri" pitchFamily="34" charset="0"/>
              </a:rPr>
              <a:t>The performance of the market is forecast to decelerate, with an anticipated CAGR of 2.5% for the </a:t>
            </a:r>
            <a:r>
              <a:rPr lang="en-US" sz="1200" dirty="0" smtClean="0">
                <a:solidFill>
                  <a:srgbClr val="262626"/>
                </a:solidFill>
                <a:latin typeface="Calibri" pitchFamily="34" charset="0"/>
                <a:ea typeface="Segoe UI" pitchFamily="34" charset="0"/>
                <a:cs typeface="Calibri" pitchFamily="34" charset="0"/>
              </a:rPr>
              <a:t>five year period </a:t>
            </a:r>
            <a:r>
              <a:rPr lang="en-US" sz="1200" dirty="0">
                <a:solidFill>
                  <a:srgbClr val="262626"/>
                </a:solidFill>
                <a:latin typeface="Calibri" pitchFamily="34" charset="0"/>
                <a:ea typeface="Segoe UI" pitchFamily="34" charset="0"/>
                <a:cs typeface="Calibri" pitchFamily="34" charset="0"/>
              </a:rPr>
              <a:t>2010 - 2015, which is expected to drive the market to a value of $71.5 billion by the end </a:t>
            </a:r>
            <a:r>
              <a:rPr lang="en-US" sz="1200" dirty="0" smtClean="0">
                <a:solidFill>
                  <a:srgbClr val="262626"/>
                </a:solidFill>
                <a:latin typeface="Calibri" pitchFamily="34" charset="0"/>
                <a:ea typeface="Segoe UI" pitchFamily="34" charset="0"/>
                <a:cs typeface="Calibri" pitchFamily="34" charset="0"/>
              </a:rPr>
              <a:t>of 2015</a:t>
            </a:r>
            <a:r>
              <a:rPr lang="en-US" sz="1200" dirty="0">
                <a:solidFill>
                  <a:srgbClr val="262626"/>
                </a:solidFill>
                <a:latin typeface="Calibri" pitchFamily="34" charset="0"/>
                <a:ea typeface="Segoe UI" pitchFamily="34" charset="0"/>
                <a:cs typeface="Calibri" pitchFamily="34" charset="0"/>
              </a:rPr>
              <a:t>.</a:t>
            </a:r>
            <a:endParaRPr lang="en-US" sz="1200" dirty="0" smtClean="0">
              <a:solidFill>
                <a:srgbClr val="262626"/>
              </a:solidFill>
              <a:latin typeface="Calibri" pitchFamily="34" charset="0"/>
              <a:ea typeface="Segoe UI" pitchFamily="34" charset="0"/>
              <a:cs typeface="Calibri" pitchFamily="34" charset="0"/>
            </a:endParaRPr>
          </a:p>
        </p:txBody>
      </p:sp>
      <p:sp>
        <p:nvSpPr>
          <p:cNvPr id="26" name="Rounded Rectangle 25"/>
          <p:cNvSpPr/>
          <p:nvPr/>
        </p:nvSpPr>
        <p:spPr>
          <a:xfrm>
            <a:off x="566456" y="3770404"/>
            <a:ext cx="3364482" cy="306467"/>
          </a:xfrm>
          <a:prstGeom prst="roundRect">
            <a:avLst/>
          </a:prstGeom>
          <a:solidFill>
            <a:schemeClr val="accent1">
              <a:lumMod val="50000"/>
            </a:schemeClr>
          </a:solidFill>
          <a:ln>
            <a:headEnd/>
            <a:tailEnd/>
          </a:ln>
        </p:spPr>
        <p:style>
          <a:lnRef idx="0">
            <a:schemeClr val="accent1"/>
          </a:lnRef>
          <a:fillRef idx="3">
            <a:schemeClr val="accent1"/>
          </a:fillRef>
          <a:effectRef idx="3">
            <a:schemeClr val="accent1"/>
          </a:effectRef>
          <a:fontRef idx="minor">
            <a:schemeClr val="lt1"/>
          </a:fontRef>
        </p:style>
        <p:txBody>
          <a:bodyPr wrap="square" anchor="ctr">
            <a:spAutoFit/>
          </a:bodyPr>
          <a:lstStyle/>
          <a:p>
            <a:pPr>
              <a:spcBef>
                <a:spcPct val="0"/>
              </a:spcBef>
              <a:defRPr/>
            </a:pPr>
            <a:r>
              <a:rPr lang="en-US" sz="1200" b="1" kern="0" dirty="0" smtClean="0">
                <a:solidFill>
                  <a:prstClr val="white"/>
                </a:solidFill>
                <a:latin typeface="Calibri" pitchFamily="34" charset="0"/>
                <a:cs typeface="Calibri" pitchFamily="34" charset="0"/>
              </a:rPr>
              <a:t>Highlights</a:t>
            </a:r>
            <a:endParaRPr lang="en-US" sz="1200" b="1" kern="0" dirty="0">
              <a:solidFill>
                <a:prstClr val="white"/>
              </a:solidFill>
              <a:latin typeface="Calibri" pitchFamily="34" charset="0"/>
              <a:cs typeface="Calibri" pitchFamily="34" charset="0"/>
            </a:endParaRPr>
          </a:p>
        </p:txBody>
      </p:sp>
      <p:sp>
        <p:nvSpPr>
          <p:cNvPr id="27" name="Rectangle 15"/>
          <p:cNvSpPr>
            <a:spLocks noChangeArrowheads="1"/>
          </p:cNvSpPr>
          <p:nvPr/>
        </p:nvSpPr>
        <p:spPr bwMode="auto">
          <a:xfrm>
            <a:off x="400050" y="1445079"/>
            <a:ext cx="4076330" cy="2218885"/>
          </a:xfrm>
          <a:prstGeom prst="rect">
            <a:avLst/>
          </a:prstGeom>
          <a:noFill/>
          <a:ln w="9525">
            <a:solidFill>
              <a:srgbClr val="80C7F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wrap="square" tIns="180000" anchor="t" anchorCtr="0"/>
          <a:lstStyle/>
          <a:p>
            <a:pPr marL="131763" lvl="1" indent="-131763" defTabSz="488950">
              <a:spcBef>
                <a:spcPts val="300"/>
              </a:spcBef>
              <a:spcAft>
                <a:spcPts val="100"/>
              </a:spcAft>
              <a:buFontTx/>
              <a:buChar char="••"/>
              <a:tabLst>
                <a:tab pos="96838" algn="l"/>
              </a:tabLst>
              <a:defRPr/>
            </a:pPr>
            <a:endParaRPr lang="en-US" sz="9600" dirty="0" smtClean="0">
              <a:solidFill>
                <a:srgbClr val="000000"/>
              </a:solidFill>
              <a:latin typeface="Calibri" pitchFamily="34" charset="0"/>
              <a:cs typeface="Calibri" pitchFamily="34" charset="0"/>
            </a:endParaRPr>
          </a:p>
        </p:txBody>
      </p:sp>
      <p:sp>
        <p:nvSpPr>
          <p:cNvPr id="28" name="Rounded Rectangle 27"/>
          <p:cNvSpPr/>
          <p:nvPr/>
        </p:nvSpPr>
        <p:spPr>
          <a:xfrm>
            <a:off x="428584" y="1286347"/>
            <a:ext cx="3364482" cy="306467"/>
          </a:xfrm>
          <a:prstGeom prst="roundRect">
            <a:avLst/>
          </a:prstGeom>
          <a:solidFill>
            <a:schemeClr val="accent1">
              <a:lumMod val="50000"/>
            </a:schemeClr>
          </a:solidFill>
          <a:ln>
            <a:headEnd/>
            <a:tailEnd/>
          </a:ln>
        </p:spPr>
        <p:style>
          <a:lnRef idx="0">
            <a:schemeClr val="accent1"/>
          </a:lnRef>
          <a:fillRef idx="3">
            <a:schemeClr val="accent1"/>
          </a:fillRef>
          <a:effectRef idx="3">
            <a:schemeClr val="accent1"/>
          </a:effectRef>
          <a:fontRef idx="minor">
            <a:schemeClr val="lt1"/>
          </a:fontRef>
        </p:style>
        <p:txBody>
          <a:bodyPr wrap="square" anchor="ctr">
            <a:spAutoFit/>
          </a:bodyPr>
          <a:lstStyle/>
          <a:p>
            <a:pPr>
              <a:spcBef>
                <a:spcPct val="0"/>
              </a:spcBef>
              <a:defRPr/>
            </a:pPr>
            <a:r>
              <a:rPr lang="en-US" sz="1200" b="1" kern="0" dirty="0" smtClean="0">
                <a:solidFill>
                  <a:prstClr val="white"/>
                </a:solidFill>
                <a:latin typeface="Calibri" pitchFamily="34" charset="0"/>
                <a:cs typeface="Calibri" pitchFamily="34" charset="0"/>
              </a:rPr>
              <a:t>France new cars market value </a:t>
            </a:r>
            <a:endParaRPr lang="en-US" sz="1200" b="1" kern="0" dirty="0">
              <a:solidFill>
                <a:prstClr val="white"/>
              </a:solidFill>
              <a:latin typeface="Calibri" pitchFamily="34" charset="0"/>
              <a:cs typeface="Calibri" pitchFamily="34" charset="0"/>
            </a:endParaRPr>
          </a:p>
        </p:txBody>
      </p:sp>
      <p:graphicFrame>
        <p:nvGraphicFramePr>
          <p:cNvPr id="29" name="Chart 28"/>
          <p:cNvGraphicFramePr/>
          <p:nvPr>
            <p:extLst>
              <p:ext uri="{D42A27DB-BD31-4B8C-83A1-F6EECF244321}">
                <p14:modId xmlns:p14="http://schemas.microsoft.com/office/powerpoint/2010/main" val="1111344261"/>
              </p:ext>
            </p:extLst>
          </p:nvPr>
        </p:nvGraphicFramePr>
        <p:xfrm>
          <a:off x="616303" y="1706274"/>
          <a:ext cx="3820363" cy="1918387"/>
        </p:xfrm>
        <a:graphic>
          <a:graphicData uri="http://schemas.openxmlformats.org/drawingml/2006/chart">
            <c:chart xmlns:c="http://schemas.openxmlformats.org/drawingml/2006/chart" xmlns:r="http://schemas.openxmlformats.org/officeDocument/2006/relationships" r:id="rId3"/>
          </a:graphicData>
        </a:graphic>
      </p:graphicFrame>
      <p:sp>
        <p:nvSpPr>
          <p:cNvPr id="30" name="TextBox 29"/>
          <p:cNvSpPr txBox="1"/>
          <p:nvPr/>
        </p:nvSpPr>
        <p:spPr>
          <a:xfrm>
            <a:off x="400050" y="1638719"/>
            <a:ext cx="338554" cy="1754972"/>
          </a:xfrm>
          <a:prstGeom prst="rect">
            <a:avLst/>
          </a:prstGeom>
          <a:noFill/>
        </p:spPr>
        <p:txBody>
          <a:bodyPr vert="vert270" wrap="square" rtlCol="0">
            <a:spAutoFit/>
          </a:bodyPr>
          <a:lstStyle/>
          <a:p>
            <a:pPr algn="ctr"/>
            <a:r>
              <a:rPr lang="en-US" sz="1000" dirty="0" smtClean="0">
                <a:solidFill>
                  <a:schemeClr val="bg2">
                    <a:lumMod val="10000"/>
                  </a:schemeClr>
                </a:solidFill>
                <a:latin typeface="Calibri" pitchFamily="34" charset="0"/>
                <a:cs typeface="Calibri" pitchFamily="34" charset="0"/>
              </a:rPr>
              <a:t>US$ Billions</a:t>
            </a:r>
            <a:endParaRPr lang="en-US" sz="1000" dirty="0">
              <a:solidFill>
                <a:schemeClr val="bg2">
                  <a:lumMod val="10000"/>
                </a:schemeClr>
              </a:solidFill>
              <a:latin typeface="Calibri" pitchFamily="34" charset="0"/>
              <a:cs typeface="Calibri" pitchFamily="34" charset="0"/>
            </a:endParaRPr>
          </a:p>
        </p:txBody>
      </p:sp>
      <p:sp>
        <p:nvSpPr>
          <p:cNvPr id="31" name="Rectangle 15"/>
          <p:cNvSpPr>
            <a:spLocks noChangeArrowheads="1"/>
          </p:cNvSpPr>
          <p:nvPr/>
        </p:nvSpPr>
        <p:spPr bwMode="auto">
          <a:xfrm>
            <a:off x="4675189" y="1451456"/>
            <a:ext cx="4065586" cy="2218885"/>
          </a:xfrm>
          <a:prstGeom prst="rect">
            <a:avLst/>
          </a:prstGeom>
          <a:noFill/>
          <a:ln w="9525">
            <a:solidFill>
              <a:srgbClr val="80C7F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wrap="square" tIns="180000" anchor="t" anchorCtr="0"/>
          <a:lstStyle/>
          <a:p>
            <a:pPr marL="131763" lvl="1" indent="-131763" defTabSz="488950">
              <a:spcBef>
                <a:spcPts val="300"/>
              </a:spcBef>
              <a:spcAft>
                <a:spcPts val="100"/>
              </a:spcAft>
              <a:buFontTx/>
              <a:buChar char="••"/>
              <a:tabLst>
                <a:tab pos="96838" algn="l"/>
              </a:tabLst>
              <a:defRPr/>
            </a:pPr>
            <a:endParaRPr lang="en-US" sz="9600" dirty="0" smtClean="0">
              <a:solidFill>
                <a:srgbClr val="000000"/>
              </a:solidFill>
              <a:latin typeface="Calibri" pitchFamily="34" charset="0"/>
              <a:cs typeface="Calibri" pitchFamily="34" charset="0"/>
            </a:endParaRPr>
          </a:p>
        </p:txBody>
      </p:sp>
      <p:sp>
        <p:nvSpPr>
          <p:cNvPr id="32" name="Rounded Rectangle 31"/>
          <p:cNvSpPr/>
          <p:nvPr/>
        </p:nvSpPr>
        <p:spPr>
          <a:xfrm>
            <a:off x="4699175" y="1286347"/>
            <a:ext cx="3364482" cy="306467"/>
          </a:xfrm>
          <a:prstGeom prst="roundRect">
            <a:avLst/>
          </a:prstGeom>
          <a:solidFill>
            <a:schemeClr val="accent1">
              <a:lumMod val="50000"/>
            </a:schemeClr>
          </a:solidFill>
          <a:ln>
            <a:headEnd/>
            <a:tailEnd/>
          </a:ln>
        </p:spPr>
        <p:style>
          <a:lnRef idx="0">
            <a:schemeClr val="accent1"/>
          </a:lnRef>
          <a:fillRef idx="3">
            <a:schemeClr val="accent1"/>
          </a:fillRef>
          <a:effectRef idx="3">
            <a:schemeClr val="accent1"/>
          </a:effectRef>
          <a:fontRef idx="minor">
            <a:schemeClr val="lt1"/>
          </a:fontRef>
        </p:style>
        <p:txBody>
          <a:bodyPr wrap="square" anchor="ctr">
            <a:spAutoFit/>
          </a:bodyPr>
          <a:lstStyle/>
          <a:p>
            <a:pPr>
              <a:spcBef>
                <a:spcPct val="0"/>
              </a:spcBef>
              <a:defRPr/>
            </a:pPr>
            <a:r>
              <a:rPr lang="en-US" sz="1200" b="1" kern="0" dirty="0" smtClean="0">
                <a:solidFill>
                  <a:prstClr val="white"/>
                </a:solidFill>
                <a:latin typeface="Calibri" pitchFamily="34" charset="0"/>
                <a:cs typeface="Calibri" pitchFamily="34" charset="0"/>
              </a:rPr>
              <a:t>France new cars market volume</a:t>
            </a:r>
            <a:endParaRPr lang="en-US" sz="1200" b="1" kern="0" dirty="0">
              <a:solidFill>
                <a:prstClr val="white"/>
              </a:solidFill>
              <a:latin typeface="Calibri" pitchFamily="34" charset="0"/>
              <a:cs typeface="Calibri" pitchFamily="34" charset="0"/>
            </a:endParaRPr>
          </a:p>
        </p:txBody>
      </p:sp>
      <p:graphicFrame>
        <p:nvGraphicFramePr>
          <p:cNvPr id="33" name="Chart 32"/>
          <p:cNvGraphicFramePr/>
          <p:nvPr>
            <p:extLst>
              <p:ext uri="{D42A27DB-BD31-4B8C-83A1-F6EECF244321}">
                <p14:modId xmlns:p14="http://schemas.microsoft.com/office/powerpoint/2010/main" val="1114417092"/>
              </p:ext>
            </p:extLst>
          </p:nvPr>
        </p:nvGraphicFramePr>
        <p:xfrm>
          <a:off x="5005585" y="1740176"/>
          <a:ext cx="3728839" cy="1884485"/>
        </p:xfrm>
        <a:graphic>
          <a:graphicData uri="http://schemas.openxmlformats.org/drawingml/2006/chart">
            <c:chart xmlns:c="http://schemas.openxmlformats.org/drawingml/2006/chart" xmlns:r="http://schemas.openxmlformats.org/officeDocument/2006/relationships" r:id="rId4"/>
          </a:graphicData>
        </a:graphic>
      </p:graphicFrame>
      <p:sp>
        <p:nvSpPr>
          <p:cNvPr id="34" name="TextBox 33"/>
          <p:cNvSpPr txBox="1"/>
          <p:nvPr/>
        </p:nvSpPr>
        <p:spPr>
          <a:xfrm>
            <a:off x="4670090" y="1596456"/>
            <a:ext cx="338554" cy="1754972"/>
          </a:xfrm>
          <a:prstGeom prst="rect">
            <a:avLst/>
          </a:prstGeom>
          <a:noFill/>
        </p:spPr>
        <p:txBody>
          <a:bodyPr vert="vert270" wrap="square" rtlCol="0">
            <a:spAutoFit/>
          </a:bodyPr>
          <a:lstStyle/>
          <a:p>
            <a:pPr algn="ctr"/>
            <a:r>
              <a:rPr lang="en-US" sz="900" dirty="0" smtClean="0">
                <a:solidFill>
                  <a:schemeClr val="bg2">
                    <a:lumMod val="10000"/>
                  </a:schemeClr>
                </a:solidFill>
                <a:latin typeface="Calibri" pitchFamily="34" charset="0"/>
                <a:cs typeface="Calibri" pitchFamily="34" charset="0"/>
              </a:rPr>
              <a:t>Million Vehicles</a:t>
            </a:r>
            <a:r>
              <a:rPr lang="en-US" sz="1000" dirty="0" smtClean="0">
                <a:solidFill>
                  <a:schemeClr val="bg2">
                    <a:lumMod val="10000"/>
                  </a:schemeClr>
                </a:solidFill>
                <a:latin typeface="Calibri" pitchFamily="34" charset="0"/>
                <a:cs typeface="Calibri" pitchFamily="34" charset="0"/>
              </a:rPr>
              <a:t>`</a:t>
            </a:r>
            <a:endParaRPr lang="en-US" sz="1000" dirty="0">
              <a:solidFill>
                <a:schemeClr val="bg2">
                  <a:lumMod val="10000"/>
                </a:schemeClr>
              </a:solidFill>
              <a:latin typeface="Calibri" pitchFamily="34" charset="0"/>
              <a:cs typeface="Calibri" pitchFamily="34" charset="0"/>
            </a:endParaRPr>
          </a:p>
        </p:txBody>
      </p:sp>
      <p:cxnSp>
        <p:nvCxnSpPr>
          <p:cNvPr id="15" name="Straight Arrow Connector 14"/>
          <p:cNvCxnSpPr/>
          <p:nvPr/>
        </p:nvCxnSpPr>
        <p:spPr>
          <a:xfrm flipV="1">
            <a:off x="1241798" y="1722463"/>
            <a:ext cx="2505075" cy="128901"/>
          </a:xfrm>
          <a:prstGeom prst="straightConnector1">
            <a:avLst/>
          </a:prstGeom>
          <a:ln>
            <a:solidFill>
              <a:schemeClr val="accent2"/>
            </a:solidFill>
            <a:tailEnd type="arrow"/>
          </a:ln>
        </p:spPr>
        <p:style>
          <a:lnRef idx="2">
            <a:schemeClr val="accent4"/>
          </a:lnRef>
          <a:fillRef idx="0">
            <a:schemeClr val="accent4"/>
          </a:fillRef>
          <a:effectRef idx="1">
            <a:schemeClr val="accent4"/>
          </a:effectRef>
          <a:fontRef idx="minor">
            <a:schemeClr val="tx1"/>
          </a:fontRef>
        </p:style>
      </p:cxnSp>
      <p:sp>
        <p:nvSpPr>
          <p:cNvPr id="16" name="Oval 15"/>
          <p:cNvSpPr/>
          <p:nvPr/>
        </p:nvSpPr>
        <p:spPr>
          <a:xfrm>
            <a:off x="1969415" y="1671339"/>
            <a:ext cx="1049842" cy="250825"/>
          </a:xfrm>
          <a:prstGeom prst="ellipse">
            <a:avLst/>
          </a:prstGeom>
          <a:solidFill>
            <a:srgbClr val="ACC0D8"/>
          </a:solidFill>
          <a:ln w="9525" cap="flat" cmpd="sng" algn="ctr">
            <a:solidFill>
              <a:schemeClr val="tx2">
                <a:lumMod val="20000"/>
                <a:lumOff val="80000"/>
              </a:schemeClr>
            </a:solidFill>
            <a:prstDash val="soli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36000" r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en-US" sz="900" b="1" dirty="0" smtClean="0">
                <a:solidFill>
                  <a:srgbClr val="000000"/>
                </a:solidFill>
                <a:latin typeface="Calibri" pitchFamily="34" charset="0"/>
                <a:cs typeface="Calibri" pitchFamily="34" charset="0"/>
              </a:rPr>
              <a:t>CAGR</a:t>
            </a:r>
            <a:r>
              <a:rPr lang="en-US" sz="800" b="1" dirty="0" smtClean="0">
                <a:solidFill>
                  <a:srgbClr val="000000"/>
                </a:solidFill>
                <a:latin typeface="Calibri" pitchFamily="34" charset="0"/>
                <a:cs typeface="Calibri" pitchFamily="34" charset="0"/>
              </a:rPr>
              <a:t> ( 2006-10): 4%</a:t>
            </a:r>
          </a:p>
        </p:txBody>
      </p:sp>
      <p:sp>
        <p:nvSpPr>
          <p:cNvPr id="20" name="Oval 19"/>
          <p:cNvSpPr/>
          <p:nvPr/>
        </p:nvSpPr>
        <p:spPr>
          <a:xfrm rot="225258">
            <a:off x="5998995" y="1760352"/>
            <a:ext cx="1049842" cy="250825"/>
          </a:xfrm>
          <a:prstGeom prst="ellipse">
            <a:avLst/>
          </a:prstGeom>
          <a:solidFill>
            <a:srgbClr val="ACC0D8"/>
          </a:solidFill>
          <a:ln w="9525" cap="flat" cmpd="sng" algn="ctr">
            <a:solidFill>
              <a:schemeClr val="tx2">
                <a:lumMod val="20000"/>
                <a:lumOff val="80000"/>
              </a:schemeClr>
            </a:solidFill>
            <a:prstDash val="solid"/>
          </a:ln>
          <a:effectLst>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lIns="36000" rIns="3600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defRPr/>
            </a:pPr>
            <a:r>
              <a:rPr lang="en-US" sz="900" b="1" dirty="0" smtClean="0">
                <a:solidFill>
                  <a:srgbClr val="000000"/>
                </a:solidFill>
                <a:latin typeface="Calibri" pitchFamily="34" charset="0"/>
                <a:cs typeface="Calibri" pitchFamily="34" charset="0"/>
              </a:rPr>
              <a:t>CAGR</a:t>
            </a:r>
            <a:r>
              <a:rPr lang="en-US" sz="800" b="1" dirty="0" smtClean="0">
                <a:solidFill>
                  <a:srgbClr val="000000"/>
                </a:solidFill>
                <a:latin typeface="Calibri" pitchFamily="34" charset="0"/>
                <a:cs typeface="Calibri" pitchFamily="34" charset="0"/>
              </a:rPr>
              <a:t> ( 2006-10): 3.0%</a:t>
            </a:r>
          </a:p>
        </p:txBody>
      </p:sp>
    </p:spTree>
    <p:extLst>
      <p:ext uri="{BB962C8B-B14F-4D97-AF65-F5344CB8AC3E}">
        <p14:creationId xmlns:p14="http://schemas.microsoft.com/office/powerpoint/2010/main" val="252250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title"/>
          </p:nvPr>
        </p:nvSpPr>
        <p:spPr>
          <a:xfrm>
            <a:off x="353878" y="237313"/>
            <a:ext cx="8256722" cy="563563"/>
          </a:xfrm>
        </p:spPr>
        <p:txBody>
          <a:bodyPr>
            <a:normAutofit/>
          </a:bodyPr>
          <a:lstStyle/>
          <a:p>
            <a:pPr>
              <a:defRPr/>
            </a:pPr>
            <a:r>
              <a:rPr dirty="0" smtClean="0">
                <a:latin typeface="Calibri" pitchFamily="34" charset="0"/>
                <a:cs typeface="Calibri" pitchFamily="34" charset="0"/>
              </a:rPr>
              <a:t>Competitive Landscape: Western Europe</a:t>
            </a:r>
            <a:endParaRPr dirty="0">
              <a:latin typeface="Calibri" pitchFamily="34" charset="0"/>
              <a:cs typeface="Calibri" pitchFamily="34" charset="0"/>
            </a:endParaRPr>
          </a:p>
        </p:txBody>
      </p:sp>
      <p:sp>
        <p:nvSpPr>
          <p:cNvPr id="7" name="Text Placeholder 2"/>
          <p:cNvSpPr>
            <a:spLocks noGrp="1"/>
          </p:cNvSpPr>
          <p:nvPr>
            <p:ph type="body" idx="16"/>
          </p:nvPr>
        </p:nvSpPr>
        <p:spPr>
          <a:xfrm>
            <a:off x="410960" y="726757"/>
            <a:ext cx="8256722" cy="492443"/>
          </a:xfrm>
        </p:spPr>
        <p:txBody>
          <a:bodyPr anchor="t"/>
          <a:lstStyle/>
          <a:p>
            <a:pPr defTabSz="914400">
              <a:spcAft>
                <a:spcPct val="0"/>
              </a:spcAft>
              <a:defRPr/>
            </a:pPr>
            <a:r>
              <a:rPr lang="en-US" sz="1600" dirty="0">
                <a:solidFill>
                  <a:schemeClr val="bg1">
                    <a:lumMod val="50000"/>
                  </a:schemeClr>
                </a:solidFill>
                <a:latin typeface="Calibri" pitchFamily="34" charset="0"/>
                <a:ea typeface="+mn-ea"/>
                <a:cs typeface="Calibri" pitchFamily="34" charset="0"/>
              </a:rPr>
              <a:t>Volkswagen is the leading player in the Western European Automobile industry with revenue of over US$168 billion and net profit of US$9.07 billion</a:t>
            </a:r>
          </a:p>
        </p:txBody>
      </p:sp>
      <p:graphicFrame>
        <p:nvGraphicFramePr>
          <p:cNvPr id="9" name="Group 350"/>
          <p:cNvGraphicFramePr>
            <a:graphicFrameLocks noGrp="1"/>
          </p:cNvGraphicFramePr>
          <p:nvPr>
            <p:extLst>
              <p:ext uri="{D42A27DB-BD31-4B8C-83A1-F6EECF244321}">
                <p14:modId xmlns:p14="http://schemas.microsoft.com/office/powerpoint/2010/main" val="1017026833"/>
              </p:ext>
            </p:extLst>
          </p:nvPr>
        </p:nvGraphicFramePr>
        <p:xfrm>
          <a:off x="557174" y="1741008"/>
          <a:ext cx="7901026" cy="4180370"/>
        </p:xfrm>
        <a:graphic>
          <a:graphicData uri="http://schemas.openxmlformats.org/drawingml/2006/table">
            <a:tbl>
              <a:tblPr/>
              <a:tblGrid>
                <a:gridCol w="881898"/>
                <a:gridCol w="2551699"/>
                <a:gridCol w="1430819"/>
                <a:gridCol w="1513015"/>
                <a:gridCol w="1523595"/>
              </a:tblGrid>
              <a:tr h="449294">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mn-lt"/>
                          <a:cs typeface="Arial" charset="0"/>
                        </a:rPr>
                        <a:t>Rank</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mn-lt"/>
                          <a:cs typeface="Arial" charset="0"/>
                        </a:rPr>
                        <a:t>Company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1" i="0" u="none" strike="noStrike" kern="1200" cap="none" normalizeH="0" baseline="0" dirty="0" smtClean="0">
                          <a:ln>
                            <a:noFill/>
                          </a:ln>
                          <a:solidFill>
                            <a:srgbClr val="FFFFFF"/>
                          </a:solidFill>
                          <a:effectLst/>
                          <a:latin typeface="+mn-lt"/>
                          <a:ea typeface="+mn-ea"/>
                          <a:cs typeface="Arial" charset="0"/>
                        </a:rPr>
                        <a:t>Country</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1" i="0" u="none" strike="noStrike" kern="1200" cap="none" normalizeH="0" baseline="0" dirty="0" smtClean="0">
                          <a:ln>
                            <a:noFill/>
                          </a:ln>
                          <a:solidFill>
                            <a:srgbClr val="FFFFFF"/>
                          </a:solidFill>
                          <a:effectLst/>
                          <a:latin typeface="+mn-lt"/>
                          <a:ea typeface="+mn-ea"/>
                          <a:cs typeface="Arial" charset="0"/>
                        </a:rPr>
                        <a:t>Revenue (US$ Billions)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1" i="0" u="none" strike="noStrike" kern="1200" cap="none" normalizeH="0" baseline="0" dirty="0" smtClean="0">
                          <a:ln>
                            <a:noFill/>
                          </a:ln>
                          <a:solidFill>
                            <a:srgbClr val="FFFFFF"/>
                          </a:solidFill>
                          <a:effectLst/>
                          <a:latin typeface="+mn-lt"/>
                          <a:ea typeface="+mn-ea"/>
                          <a:cs typeface="Arial" charset="0"/>
                        </a:rPr>
                        <a:t>Market Cap. (US$ Billions)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tx2"/>
                    </a:solidFill>
                  </a:tcPr>
                </a:tc>
              </a:tr>
              <a:tr h="24474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000000"/>
                          </a:solidFill>
                          <a:effectLst/>
                          <a:latin typeface="+mn-lt"/>
                          <a:cs typeface="Arial" charset="0"/>
                        </a:rPr>
                        <a:t>1</a:t>
                      </a:r>
                    </a:p>
                  </a:txBody>
                  <a:tcPr marL="0" marR="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Volkswagen</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Germany</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168.31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65.90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r>
              <a:tr h="29015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1" i="0" u="none" strike="noStrike" kern="1200" cap="none" normalizeH="0" baseline="0" dirty="0" smtClean="0">
                          <a:ln>
                            <a:noFill/>
                          </a:ln>
                          <a:solidFill>
                            <a:srgbClr val="000000"/>
                          </a:solidFill>
                          <a:effectLst/>
                          <a:latin typeface="+mn-lt"/>
                          <a:ea typeface="+mn-ea"/>
                          <a:cs typeface="Arial" charset="0"/>
                        </a:rPr>
                        <a:t>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algn="ctr" fontAlgn="b"/>
                      <a:r>
                        <a:rPr lang="en-US" sz="1000" b="0" i="0" u="none" strike="noStrike" dirty="0">
                          <a:solidFill>
                            <a:srgbClr val="000000"/>
                          </a:solidFill>
                          <a:latin typeface="+mn-lt"/>
                        </a:rPr>
                        <a:t>Daimler </a:t>
                      </a:r>
                      <a:r>
                        <a:rPr lang="en-US" sz="1000" b="0" i="0" u="none" strike="noStrike" dirty="0" smtClean="0">
                          <a:solidFill>
                            <a:srgbClr val="000000"/>
                          </a:solidFill>
                          <a:latin typeface="+mn-lt"/>
                        </a:rPr>
                        <a:t>AG</a:t>
                      </a:r>
                      <a:endParaRPr lang="en-US" sz="1000" b="0" i="0" u="none" strike="noStrike" dirty="0">
                        <a:solidFill>
                          <a:srgbClr val="000000"/>
                        </a:solidFill>
                        <a:latin typeface="+mn-lt"/>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algn="ctr" fontAlgn="b"/>
                      <a:r>
                        <a:rPr lang="en-US" sz="1000" b="0" i="0" u="none" strike="noStrike" dirty="0">
                          <a:solidFill>
                            <a:srgbClr val="000000"/>
                          </a:solidFill>
                          <a:latin typeface="+mn-lt"/>
                        </a:rPr>
                        <a:t>Germany</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algn="ctr" fontAlgn="b"/>
                      <a:r>
                        <a:rPr lang="en-US" sz="1000" b="0" i="0" u="none" strike="noStrike" dirty="0">
                          <a:solidFill>
                            <a:srgbClr val="000000"/>
                          </a:solidFill>
                          <a:latin typeface="+mn-lt"/>
                        </a:rPr>
                        <a:t>129.69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algn="ctr" fontAlgn="b"/>
                      <a:r>
                        <a:rPr lang="en-US" sz="1000" b="0" i="0" u="none" strike="noStrike" dirty="0">
                          <a:solidFill>
                            <a:srgbClr val="000000"/>
                          </a:solidFill>
                          <a:latin typeface="+mn-lt"/>
                        </a:rPr>
                        <a:t>72.26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r>
              <a:tr h="269374">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000000"/>
                          </a:solidFill>
                          <a:effectLst/>
                          <a:latin typeface="+mn-lt"/>
                          <a:ea typeface="+mn-ea"/>
                          <a:cs typeface="Arial" charset="0"/>
                        </a:rPr>
                        <a:t>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Bayerische Motoren Werke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Germany</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80.23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29.17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r>
              <a:tr h="24818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000000"/>
                          </a:solidFill>
                          <a:effectLst/>
                          <a:latin typeface="+mn-lt"/>
                          <a:ea typeface="+mn-ea"/>
                          <a:cs typeface="Arial" charset="0"/>
                        </a:rPr>
                        <a:t>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algn="ctr" fontAlgn="b"/>
                      <a:r>
                        <a:rPr lang="en-US" sz="1000" b="1" i="0" u="none" strike="noStrike" dirty="0">
                          <a:solidFill>
                            <a:srgbClr val="000000"/>
                          </a:solidFill>
                          <a:latin typeface="+mn-lt"/>
                        </a:rPr>
                        <a:t>Peugeot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algn="ctr" fontAlgn="b"/>
                      <a:r>
                        <a:rPr lang="en-US" sz="1000" b="1" i="0" u="none" strike="noStrike" dirty="0">
                          <a:solidFill>
                            <a:srgbClr val="000000"/>
                          </a:solidFill>
                          <a:latin typeface="+mn-lt"/>
                        </a:rPr>
                        <a:t>France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algn="ctr" fontAlgn="b"/>
                      <a:r>
                        <a:rPr lang="en-US" sz="1000" b="1" i="0" u="none" strike="noStrike" dirty="0">
                          <a:solidFill>
                            <a:srgbClr val="000000"/>
                          </a:solidFill>
                          <a:latin typeface="+mn-lt"/>
                        </a:rPr>
                        <a:t>74.37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c>
                  <a:txBody>
                    <a:bodyPr/>
                    <a:lstStyle/>
                    <a:p>
                      <a:pPr algn="ctr" fontAlgn="b"/>
                      <a:r>
                        <a:rPr lang="en-US" sz="1000" b="1" i="0" u="none" strike="noStrike" dirty="0">
                          <a:solidFill>
                            <a:srgbClr val="000000"/>
                          </a:solidFill>
                          <a:latin typeface="+mn-lt"/>
                        </a:rPr>
                        <a:t>8.61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2"/>
                    </a:solidFill>
                  </a:tcPr>
                </a:tc>
              </a:tr>
              <a:tr h="26524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000000"/>
                          </a:solidFill>
                          <a:effectLst/>
                          <a:latin typeface="+mn-lt"/>
                          <a:ea typeface="+mn-ea"/>
                          <a:cs typeface="Arial" charset="0"/>
                        </a:rPr>
                        <a:t>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Renault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France</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51.70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16.57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r>
              <a:tr h="26524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000000"/>
                          </a:solidFill>
                          <a:effectLst/>
                          <a:latin typeface="+mn-lt"/>
                          <a:ea typeface="+mn-ea"/>
                          <a:cs typeface="Arial" charset="0"/>
                        </a:rPr>
                        <a:t>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Fiat</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Italy</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47.60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25.51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r>
              <a:tr h="265243">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000000"/>
                          </a:solidFill>
                          <a:effectLst/>
                          <a:latin typeface="+mn-lt"/>
                          <a:ea typeface="+mn-ea"/>
                          <a:cs typeface="Arial" charset="0"/>
                        </a:rPr>
                        <a:t>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Audi</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Germany</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47.02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36.50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r>
              <a:tr h="248984">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000000"/>
                          </a:solidFill>
                          <a:effectLst/>
                          <a:latin typeface="+mn-lt"/>
                          <a:ea typeface="+mn-ea"/>
                          <a:cs typeface="Arial" charset="0"/>
                        </a:rPr>
                        <a:t>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Immsi </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Italy</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2.25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0.41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r>
              <a:tr h="235712">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000000"/>
                          </a:solidFill>
                          <a:effectLst/>
                          <a:latin typeface="+mn-lt"/>
                          <a:ea typeface="+mn-ea"/>
                          <a:cs typeface="Arial" charset="0"/>
                        </a:rPr>
                        <a:t>9</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Piaggio &amp; C. S.P.A.</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Italy</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1.97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1.06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r>
              <a:tr h="235712">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000000"/>
                          </a:solidFill>
                          <a:effectLst/>
                          <a:latin typeface="+mn-lt"/>
                          <a:ea typeface="+mn-ea"/>
                          <a:cs typeface="Arial" charset="0"/>
                        </a:rPr>
                        <a:t>10</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Hymer</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Germany</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0.95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0.17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r>
              <a:tr h="235712">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000000"/>
                          </a:solidFill>
                          <a:effectLst/>
                          <a:latin typeface="+mn-lt"/>
                          <a:ea typeface="+mn-ea"/>
                          <a:cs typeface="Arial" charset="0"/>
                        </a:rPr>
                        <a:t>11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Ktm Power Sports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Austria</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0.63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0.21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r>
              <a:tr h="235712">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000000"/>
                          </a:solidFill>
                          <a:effectLst/>
                          <a:latin typeface="+mn-lt"/>
                          <a:ea typeface="+mn-ea"/>
                          <a:cs typeface="Arial" charset="0"/>
                        </a:rPr>
                        <a:t>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Toyota Caetano Portugal</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Portugal</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0.56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0.21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r>
              <a:tr h="235712">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000000"/>
                          </a:solidFill>
                          <a:effectLst/>
                          <a:latin typeface="+mn-lt"/>
                          <a:ea typeface="+mn-ea"/>
                          <a:cs typeface="Arial" charset="0"/>
                        </a:rPr>
                        <a:t>13</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Pininfarina</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Italy</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0.26</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0.12</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r>
              <a:tr h="219641">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000000"/>
                          </a:solidFill>
                          <a:effectLst/>
                          <a:latin typeface="+mn-lt"/>
                          <a:ea typeface="+mn-ea"/>
                          <a:cs typeface="Arial" charset="0"/>
                        </a:rPr>
                        <a:t>14</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Ruecker</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Germany</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0.18</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0.07</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r>
              <a:tr h="235712">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1000" b="0" i="0" u="none" strike="noStrike" kern="1200" cap="none" normalizeH="0" baseline="0" dirty="0" smtClean="0">
                          <a:ln>
                            <a:noFill/>
                          </a:ln>
                          <a:solidFill>
                            <a:srgbClr val="000000"/>
                          </a:solidFill>
                          <a:effectLst/>
                          <a:latin typeface="+mn-lt"/>
                          <a:ea typeface="+mn-ea"/>
                          <a:cs typeface="Arial" charset="0"/>
                        </a:rPr>
                        <a:t>15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Spyker Cars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Netherlands</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0.01</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c>
                  <a:txBody>
                    <a:bodyPr/>
                    <a:lstStyle/>
                    <a:p>
                      <a:pPr algn="ctr" fontAlgn="b"/>
                      <a:r>
                        <a:rPr lang="en-US" sz="1000" b="0" i="0" u="none" strike="noStrike" dirty="0">
                          <a:solidFill>
                            <a:srgbClr val="000000"/>
                          </a:solidFill>
                          <a:latin typeface="+mn-lt"/>
                        </a:rPr>
                        <a:t>0.05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tx1">
                        <a:lumMod val="20000"/>
                        <a:lumOff val="80000"/>
                      </a:schemeClr>
                    </a:solidFill>
                  </a:tcPr>
                </a:tc>
              </a:tr>
            </a:tbl>
          </a:graphicData>
        </a:graphic>
      </p:graphicFrame>
      <p:sp>
        <p:nvSpPr>
          <p:cNvPr id="11" name="TextBox 13"/>
          <p:cNvSpPr txBox="1">
            <a:spLocks noChangeArrowheads="1"/>
          </p:cNvSpPr>
          <p:nvPr/>
        </p:nvSpPr>
        <p:spPr bwMode="auto">
          <a:xfrm>
            <a:off x="482599" y="6288088"/>
            <a:ext cx="6996113" cy="123825"/>
          </a:xfrm>
          <a:prstGeom prst="rect">
            <a:avLst/>
          </a:prstGeom>
          <a:noFill/>
          <a:ln w="9525">
            <a:noFill/>
            <a:miter lim="800000"/>
            <a:headEnd/>
            <a:tailEnd/>
          </a:ln>
        </p:spPr>
        <p:txBody>
          <a:bodyPr lIns="0" tIns="0" rIns="0" bIns="0"/>
          <a:lstStyle/>
          <a:p>
            <a:pPr defTabSz="912813"/>
            <a:r>
              <a:rPr lang="en-US" sz="800" dirty="0">
                <a:solidFill>
                  <a:srgbClr val="000000"/>
                </a:solidFill>
                <a:latin typeface="Calibri" pitchFamily="34" charset="0"/>
                <a:ea typeface="Verdana" pitchFamily="34" charset="0"/>
                <a:cs typeface="Calibri" pitchFamily="34" charset="0"/>
              </a:rPr>
              <a:t>Source</a:t>
            </a:r>
            <a:r>
              <a:rPr lang="en-US" sz="800" dirty="0" smtClean="0">
                <a:solidFill>
                  <a:srgbClr val="000000"/>
                </a:solidFill>
                <a:latin typeface="Calibri" pitchFamily="34" charset="0"/>
                <a:ea typeface="Verdana" pitchFamily="34" charset="0"/>
                <a:cs typeface="Calibri" pitchFamily="34" charset="0"/>
              </a:rPr>
              <a:t>:</a:t>
            </a:r>
            <a:r>
              <a:rPr lang="en-US" sz="800" dirty="0" smtClean="0">
                <a:solidFill>
                  <a:srgbClr val="000000"/>
                </a:solidFill>
                <a:latin typeface="Calibri" pitchFamily="34" charset="0"/>
                <a:cs typeface="Calibri" pitchFamily="34" charset="0"/>
              </a:rPr>
              <a:t> Bloomberg</a:t>
            </a:r>
            <a:endParaRPr lang="en-US" sz="800" dirty="0">
              <a:solidFill>
                <a:srgbClr val="000000"/>
              </a:solidFill>
              <a:latin typeface="Calibri" pitchFamily="34" charset="0"/>
              <a:ea typeface="Verdana" pitchFamily="34" charset="0"/>
              <a:cs typeface="Calibri" pitchFamily="34" charset="0"/>
            </a:endParaRPr>
          </a:p>
        </p:txBody>
      </p:sp>
      <p:sp>
        <p:nvSpPr>
          <p:cNvPr id="8" name="Rounded Rectangle 7"/>
          <p:cNvSpPr/>
          <p:nvPr/>
        </p:nvSpPr>
        <p:spPr>
          <a:xfrm>
            <a:off x="533400" y="1371600"/>
            <a:ext cx="4406072" cy="280928"/>
          </a:xfrm>
          <a:prstGeom prst="roundRect">
            <a:avLst/>
          </a:prstGeom>
          <a:solidFill>
            <a:schemeClr val="accent1">
              <a:lumMod val="50000"/>
            </a:schemeClr>
          </a:solidFill>
          <a:ln>
            <a:headEnd/>
            <a:tailEnd/>
          </a:ln>
        </p:spPr>
        <p:style>
          <a:lnRef idx="0">
            <a:schemeClr val="accent1"/>
          </a:lnRef>
          <a:fillRef idx="3">
            <a:schemeClr val="accent1"/>
          </a:fillRef>
          <a:effectRef idx="3">
            <a:schemeClr val="accent1"/>
          </a:effectRef>
          <a:fontRef idx="minor">
            <a:schemeClr val="lt1"/>
          </a:fontRef>
        </p:style>
        <p:txBody>
          <a:bodyPr wrap="square" anchor="ctr">
            <a:spAutoFit/>
          </a:bodyPr>
          <a:lstStyle/>
          <a:p>
            <a:pPr>
              <a:spcBef>
                <a:spcPct val="0"/>
              </a:spcBef>
              <a:defRPr/>
            </a:pPr>
            <a:r>
              <a:rPr lang="en-US" sz="1050" b="1" kern="0" dirty="0" smtClean="0">
                <a:solidFill>
                  <a:prstClr val="white"/>
                </a:solidFill>
                <a:latin typeface="Calibri" pitchFamily="34" charset="0"/>
                <a:cs typeface="Calibri" pitchFamily="34" charset="0"/>
              </a:rPr>
              <a:t>Leading Western Europe Automobile Companies, By Revenue*, 2010</a:t>
            </a:r>
          </a:p>
        </p:txBody>
      </p:sp>
      <p:sp>
        <p:nvSpPr>
          <p:cNvPr id="10" name="Footnote"/>
          <p:cNvSpPr>
            <a:spLocks noChangeArrowheads="1"/>
          </p:cNvSpPr>
          <p:nvPr/>
        </p:nvSpPr>
        <p:spPr bwMode="auto">
          <a:xfrm>
            <a:off x="477110" y="6186813"/>
            <a:ext cx="5641476" cy="110800"/>
          </a:xfrm>
          <a:prstGeom prst="rect">
            <a:avLst/>
          </a:prstGeom>
          <a:noFill/>
          <a:ln w="9525" algn="ctr">
            <a:noFill/>
            <a:miter lim="800000"/>
            <a:headEnd/>
            <a:tailEnd/>
          </a:ln>
        </p:spPr>
        <p:txBody>
          <a:bodyPr wrap="square" lIns="0" tIns="0" rIns="0" bIns="0" anchor="b">
            <a:spAutoFit/>
          </a:bodyPr>
          <a:lstStyle/>
          <a:p>
            <a:pPr marL="461963" lvl="0" indent="-461963">
              <a:lnSpc>
                <a:spcPct val="90000"/>
              </a:lnSpc>
              <a:defRPr/>
            </a:pPr>
            <a:r>
              <a:rPr kumimoji="0" lang="en-US" sz="800" b="0" i="0" u="none" strike="noStrike" kern="0" cap="none" spc="0" normalizeH="0" baseline="0" noProof="0" dirty="0" smtClean="0">
                <a:ln>
                  <a:noFill/>
                </a:ln>
                <a:solidFill>
                  <a:srgbClr val="262626"/>
                </a:solidFill>
                <a:effectLst/>
                <a:uLnTx/>
                <a:uFillTx/>
                <a:latin typeface="Calibri" pitchFamily="34" charset="0"/>
                <a:cs typeface="Calibri" pitchFamily="34" charset="0"/>
              </a:rPr>
              <a:t>Note: *Numbers for FY</a:t>
            </a:r>
            <a:r>
              <a:rPr kumimoji="0" lang="en-US" sz="800" b="0" i="0" u="none" strike="noStrike" kern="0" cap="none" spc="0" normalizeH="0" noProof="0" dirty="0" smtClean="0">
                <a:ln>
                  <a:noFill/>
                </a:ln>
                <a:solidFill>
                  <a:srgbClr val="262626"/>
                </a:solidFill>
                <a:effectLst/>
                <a:uLnTx/>
                <a:uFillTx/>
                <a:latin typeface="Calibri" pitchFamily="34" charset="0"/>
                <a:cs typeface="Calibri" pitchFamily="34" charset="0"/>
              </a:rPr>
              <a:t> 2010, Ranks based on sales</a:t>
            </a:r>
            <a:endParaRPr kumimoji="0" lang="en-US" sz="800" b="0" i="0" u="none" strike="noStrike" kern="0" cap="none" spc="0" normalizeH="0" baseline="0" noProof="0" dirty="0">
              <a:ln>
                <a:noFill/>
              </a:ln>
              <a:solidFill>
                <a:srgbClr val="262626"/>
              </a:solidFill>
              <a:effectLst/>
              <a:uLnTx/>
              <a:uFillTx/>
              <a:latin typeface="Calibri" pitchFamily="34" charset="0"/>
              <a:cs typeface="Calibri" pitchFamily="34" charset="0"/>
            </a:endParaRPr>
          </a:p>
        </p:txBody>
      </p:sp>
    </p:spTree>
    <p:extLst>
      <p:ext uri="{BB962C8B-B14F-4D97-AF65-F5344CB8AC3E}">
        <p14:creationId xmlns:p14="http://schemas.microsoft.com/office/powerpoint/2010/main" val="339495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libri" pitchFamily="34" charset="0"/>
                <a:cs typeface="Calibri" pitchFamily="34" charset="0"/>
              </a:rPr>
              <a:t>Regional Industry Profile - US</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835315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6"/>
          </p:nvPr>
        </p:nvSpPr>
        <p:spPr>
          <a:xfrm>
            <a:off x="389675" y="726758"/>
            <a:ext cx="8349647" cy="492443"/>
          </a:xfrm>
          <a:noFill/>
          <a:ln w="9525">
            <a:noFill/>
            <a:miter lim="800000"/>
            <a:headEnd/>
            <a:tailEnd/>
          </a:ln>
        </p:spPr>
        <p:txBody>
          <a:bodyPr vert="horz" wrap="square" lIns="0" tIns="0" rIns="0" bIns="0" rtlCol="0" anchor="b">
            <a:spAutoFit/>
          </a:bodyPr>
          <a:lstStyle/>
          <a:p>
            <a:pPr defTabSz="914400">
              <a:spcAft>
                <a:spcPct val="0"/>
              </a:spcAft>
              <a:defRPr/>
            </a:pPr>
            <a:r>
              <a:rPr lang="en-IN" sz="1600" dirty="0">
                <a:solidFill>
                  <a:schemeClr val="bg1">
                    <a:lumMod val="50000"/>
                  </a:schemeClr>
                </a:solidFill>
                <a:latin typeface="Calibri" pitchFamily="34" charset="0"/>
                <a:ea typeface="+mn-ea"/>
                <a:cs typeface="Calibri" pitchFamily="34" charset="0"/>
              </a:rPr>
              <a:t>In 2011, recovery in market </a:t>
            </a:r>
            <a:r>
              <a:rPr lang="en-IN" sz="1600" dirty="0" smtClean="0">
                <a:solidFill>
                  <a:schemeClr val="bg1">
                    <a:lumMod val="50000"/>
                  </a:schemeClr>
                </a:solidFill>
                <a:latin typeface="Calibri" pitchFamily="34" charset="0"/>
                <a:ea typeface="+mn-ea"/>
                <a:cs typeface="Calibri" pitchFamily="34" charset="0"/>
              </a:rPr>
              <a:t>conditions, new </a:t>
            </a:r>
            <a:r>
              <a:rPr lang="en-IN" sz="1600" dirty="0">
                <a:solidFill>
                  <a:schemeClr val="bg1">
                    <a:lumMod val="50000"/>
                  </a:schemeClr>
                </a:solidFill>
                <a:latin typeface="Calibri" pitchFamily="34" charset="0"/>
                <a:ea typeface="+mn-ea"/>
                <a:cs typeface="Calibri" pitchFamily="34" charset="0"/>
              </a:rPr>
              <a:t>technology innovations and expansion to new export locations will help the US auto sector to improve sales </a:t>
            </a:r>
            <a:endParaRPr lang="en-US" sz="1600" dirty="0">
              <a:solidFill>
                <a:schemeClr val="bg1">
                  <a:lumMod val="50000"/>
                </a:schemeClr>
              </a:solidFill>
              <a:latin typeface="Calibri" pitchFamily="34" charset="0"/>
              <a:ea typeface="+mn-ea"/>
              <a:cs typeface="Calibri" pitchFamily="34" charset="0"/>
            </a:endParaRPr>
          </a:p>
        </p:txBody>
      </p:sp>
      <p:sp>
        <p:nvSpPr>
          <p:cNvPr id="3" name="Title 2"/>
          <p:cNvSpPr>
            <a:spLocks noGrp="1"/>
          </p:cNvSpPr>
          <p:nvPr>
            <p:ph type="title"/>
          </p:nvPr>
        </p:nvSpPr>
        <p:spPr/>
        <p:txBody>
          <a:bodyPr vert="horz" wrap="square" lIns="0" tIns="0" rIns="0" bIns="0" rtlCol="0" anchor="t">
            <a:noAutofit/>
          </a:bodyPr>
          <a:lstStyle/>
          <a:p>
            <a:r>
              <a:rPr lang="en-US" sz="2800" dirty="0" smtClean="0">
                <a:latin typeface="Calibri" pitchFamily="34" charset="0"/>
                <a:cs typeface="Calibri" pitchFamily="34" charset="0"/>
              </a:rPr>
              <a:t>US Automobile – Current and Forecast</a:t>
            </a:r>
            <a:endParaRPr lang="en-US" sz="2800" dirty="0">
              <a:latin typeface="Calibri" pitchFamily="34" charset="0"/>
              <a:cs typeface="Calibri" pitchFamily="34" charset="0"/>
            </a:endParaRPr>
          </a:p>
        </p:txBody>
      </p:sp>
      <p:graphicFrame>
        <p:nvGraphicFramePr>
          <p:cNvPr id="4" name="Chart 3"/>
          <p:cNvGraphicFramePr/>
          <p:nvPr>
            <p:extLst>
              <p:ext uri="{D42A27DB-BD31-4B8C-83A1-F6EECF244321}">
                <p14:modId xmlns:p14="http://schemas.microsoft.com/office/powerpoint/2010/main" val="480210239"/>
              </p:ext>
            </p:extLst>
          </p:nvPr>
        </p:nvGraphicFramePr>
        <p:xfrm>
          <a:off x="457200" y="1600200"/>
          <a:ext cx="3962400" cy="23622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Box 5"/>
          <p:cNvSpPr txBox="1">
            <a:spLocks noChangeArrowheads="1"/>
          </p:cNvSpPr>
          <p:nvPr/>
        </p:nvSpPr>
        <p:spPr bwMode="gray">
          <a:xfrm>
            <a:off x="504700" y="1424172"/>
            <a:ext cx="3068759" cy="280928"/>
          </a:xfrm>
          <a:prstGeom prst="roundRect">
            <a:avLst>
              <a:gd name="adj" fmla="val 17445"/>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defTabSz="457200" fontAlgn="base">
              <a:spcBef>
                <a:spcPct val="10000"/>
              </a:spcBef>
              <a:spcAft>
                <a:spcPct val="0"/>
              </a:spcAft>
              <a:buClr>
                <a:srgbClr val="990000"/>
              </a:buClr>
              <a:buSzPct val="70000"/>
              <a:defRPr/>
            </a:pPr>
            <a:r>
              <a:rPr lang="en-US" sz="1050" b="1" kern="0" dirty="0" smtClean="0">
                <a:solidFill>
                  <a:prstClr val="white"/>
                </a:solidFill>
                <a:latin typeface="Calibri" pitchFamily="34" charset="0"/>
                <a:cs typeface="Calibri" pitchFamily="34" charset="0"/>
              </a:rPr>
              <a:t>US Automobile – Revenue (USD Billion)</a:t>
            </a:r>
            <a:endParaRPr lang="en-US" sz="1050" b="1" kern="0" dirty="0">
              <a:solidFill>
                <a:prstClr val="white"/>
              </a:solidFill>
              <a:latin typeface="Calibri" pitchFamily="34" charset="0"/>
              <a:cs typeface="Calibri" pitchFamily="34" charset="0"/>
            </a:endParaRPr>
          </a:p>
        </p:txBody>
      </p:sp>
      <p:sp>
        <p:nvSpPr>
          <p:cNvPr id="6" name="Text Box 20"/>
          <p:cNvSpPr txBox="1">
            <a:spLocks noChangeArrowheads="1"/>
          </p:cNvSpPr>
          <p:nvPr/>
        </p:nvSpPr>
        <p:spPr bwMode="auto">
          <a:xfrm>
            <a:off x="491807" y="4410483"/>
            <a:ext cx="8118793" cy="1685517"/>
          </a:xfrm>
          <a:prstGeom prst="rect">
            <a:avLst/>
          </a:prstGeom>
          <a:noFill/>
          <a:ln w="12700" cap="flat" cmpd="sng" algn="ctr">
            <a:solidFill>
              <a:srgbClr val="5990CA"/>
            </a:solidFill>
            <a:prstDash val="solid"/>
          </a:ln>
          <a:effectLst/>
        </p:spPr>
        <p:txBody>
          <a:bodyPr tIns="180000" numCol="1"/>
          <a:lstStyle/>
          <a:p>
            <a:pPr marL="131763" lvl="1" indent="-131763" defTabSz="488950" fontAlgn="base">
              <a:spcBef>
                <a:spcPts val="300"/>
              </a:spcBef>
              <a:spcAft>
                <a:spcPts val="100"/>
              </a:spcAft>
              <a:buFontTx/>
              <a:buChar char="••"/>
              <a:tabLst>
                <a:tab pos="96838" algn="l"/>
              </a:tabLst>
              <a:defRPr/>
            </a:pPr>
            <a:r>
              <a:rPr lang="en-US" sz="1200" dirty="0">
                <a:latin typeface="Calibri" pitchFamily="34" charset="0"/>
                <a:cs typeface="Calibri" pitchFamily="34" charset="0"/>
              </a:rPr>
              <a:t>D</a:t>
            </a:r>
            <a:r>
              <a:rPr lang="en-US" sz="1200" dirty="0" smtClean="0">
                <a:latin typeface="Calibri" pitchFamily="34" charset="0"/>
                <a:cs typeface="Calibri" pitchFamily="34" charset="0"/>
              </a:rPr>
              <a:t>uring </a:t>
            </a:r>
            <a:r>
              <a:rPr lang="en-US" sz="1200" dirty="0">
                <a:latin typeface="Calibri" pitchFamily="34" charset="0"/>
                <a:cs typeface="Calibri" pitchFamily="34" charset="0"/>
              </a:rPr>
              <a:t>the five years to 2011, industry revenue contracted at an average annual rate of 3.6%, down to $85.3 billion. </a:t>
            </a:r>
            <a:endParaRPr lang="en-US" sz="1200" dirty="0" smtClean="0">
              <a:latin typeface="Calibri" pitchFamily="34" charset="0"/>
              <a:cs typeface="Calibri" pitchFamily="34" charset="0"/>
            </a:endParaRPr>
          </a:p>
          <a:p>
            <a:pPr marL="131763" lvl="1" indent="-131763" defTabSz="488950" fontAlgn="base">
              <a:spcBef>
                <a:spcPts val="300"/>
              </a:spcBef>
              <a:spcAft>
                <a:spcPts val="100"/>
              </a:spcAft>
              <a:buFontTx/>
              <a:buChar char="••"/>
              <a:tabLst>
                <a:tab pos="96838" algn="l"/>
              </a:tabLst>
              <a:defRPr/>
            </a:pPr>
            <a:r>
              <a:rPr lang="en-US" sz="1200" dirty="0">
                <a:latin typeface="Calibri" pitchFamily="34" charset="0"/>
                <a:cs typeface="Calibri" pitchFamily="34" charset="0"/>
              </a:rPr>
              <a:t>After industry-wide downsizing and reduction efforts in 2009 and 2010, profit margins grew to 2.4% in 2011, though still down from 3.5% in 2006. </a:t>
            </a:r>
            <a:endParaRPr lang="en-US" sz="1200" dirty="0" smtClean="0">
              <a:latin typeface="Calibri" pitchFamily="34" charset="0"/>
              <a:cs typeface="Calibri" pitchFamily="34" charset="0"/>
            </a:endParaRPr>
          </a:p>
          <a:p>
            <a:pPr marL="131763" lvl="1" indent="-131763" defTabSz="488950" fontAlgn="base">
              <a:spcBef>
                <a:spcPts val="300"/>
              </a:spcBef>
              <a:spcAft>
                <a:spcPts val="100"/>
              </a:spcAft>
              <a:buFontTx/>
              <a:buChar char="••"/>
              <a:tabLst>
                <a:tab pos="96838" algn="l"/>
              </a:tabLst>
              <a:defRPr/>
            </a:pPr>
            <a:r>
              <a:rPr lang="en-US" sz="1200" dirty="0">
                <a:latin typeface="Calibri" pitchFamily="34" charset="0"/>
                <a:cs typeface="Calibri" pitchFamily="34" charset="0"/>
              </a:rPr>
              <a:t>Over the five years to 2016, automakers will find the light at the end of the tunnel, with uninterrupted growth in the forecast. The consumer sentiment index is expected to rise at an annual average of 3.3% over this period, reaching 81.2, up from 69.1 in 2011. </a:t>
            </a:r>
            <a:endParaRPr lang="en-US" sz="1200" dirty="0" smtClean="0">
              <a:latin typeface="Calibri" pitchFamily="34" charset="0"/>
              <a:cs typeface="Calibri" pitchFamily="34" charset="0"/>
            </a:endParaRPr>
          </a:p>
          <a:p>
            <a:pPr marL="131763" lvl="1" indent="-131763" defTabSz="488950" fontAlgn="base">
              <a:spcBef>
                <a:spcPts val="300"/>
              </a:spcBef>
              <a:spcAft>
                <a:spcPts val="100"/>
              </a:spcAft>
              <a:buFontTx/>
              <a:buChar char="••"/>
              <a:tabLst>
                <a:tab pos="96838" algn="l"/>
              </a:tabLst>
              <a:defRPr/>
            </a:pPr>
            <a:r>
              <a:rPr lang="en-US" sz="1200" dirty="0">
                <a:latin typeface="Calibri" pitchFamily="34" charset="0"/>
                <a:cs typeface="Calibri" pitchFamily="34" charset="0"/>
              </a:rPr>
              <a:t>I</a:t>
            </a:r>
            <a:r>
              <a:rPr lang="en-US" sz="1200" dirty="0" smtClean="0">
                <a:latin typeface="Calibri" pitchFamily="34" charset="0"/>
                <a:cs typeface="Calibri" pitchFamily="34" charset="0"/>
              </a:rPr>
              <a:t>ndustry </a:t>
            </a:r>
            <a:r>
              <a:rPr lang="en-US" sz="1200" dirty="0">
                <a:latin typeface="Calibri" pitchFamily="34" charset="0"/>
                <a:cs typeface="Calibri" pitchFamily="34" charset="0"/>
              </a:rPr>
              <a:t>revenue is expected to rise an average of 4.1% annually to $104.5 billion with 6.3% growth expected in 2012. </a:t>
            </a:r>
            <a:endParaRPr lang="en-IN" sz="1200" kern="0" dirty="0" smtClean="0">
              <a:solidFill>
                <a:srgbClr val="000000"/>
              </a:solidFill>
              <a:latin typeface="Calibri" pitchFamily="34" charset="0"/>
              <a:cs typeface="Calibri" pitchFamily="34" charset="0"/>
            </a:endParaRPr>
          </a:p>
        </p:txBody>
      </p:sp>
      <p:sp>
        <p:nvSpPr>
          <p:cNvPr id="7" name="Rounded Rectangle 6"/>
          <p:cNvSpPr/>
          <p:nvPr/>
        </p:nvSpPr>
        <p:spPr>
          <a:xfrm>
            <a:off x="491807" y="4119752"/>
            <a:ext cx="8118794" cy="280928"/>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defTabSz="457200" fontAlgn="base">
              <a:spcBef>
                <a:spcPct val="10000"/>
              </a:spcBef>
              <a:spcAft>
                <a:spcPct val="0"/>
              </a:spcAft>
              <a:buClr>
                <a:srgbClr val="990000"/>
              </a:buClr>
              <a:buSzPct val="70000"/>
            </a:pPr>
            <a:r>
              <a:rPr lang="en-US" sz="1050" b="1" kern="0" dirty="0">
                <a:solidFill>
                  <a:prstClr val="white"/>
                </a:solidFill>
                <a:latin typeface="Calibri" pitchFamily="34" charset="0"/>
                <a:cs typeface="Calibri" pitchFamily="34" charset="0"/>
              </a:rPr>
              <a:t>Highlights</a:t>
            </a:r>
          </a:p>
        </p:txBody>
      </p:sp>
      <p:graphicFrame>
        <p:nvGraphicFramePr>
          <p:cNvPr id="8" name="Chart 7"/>
          <p:cNvGraphicFramePr/>
          <p:nvPr>
            <p:extLst>
              <p:ext uri="{D42A27DB-BD31-4B8C-83A1-F6EECF244321}">
                <p14:modId xmlns:p14="http://schemas.microsoft.com/office/powerpoint/2010/main" val="4224263007"/>
              </p:ext>
            </p:extLst>
          </p:nvPr>
        </p:nvGraphicFramePr>
        <p:xfrm>
          <a:off x="4648200" y="1600200"/>
          <a:ext cx="3962400" cy="2362200"/>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 Box 5"/>
          <p:cNvSpPr txBox="1">
            <a:spLocks noChangeArrowheads="1"/>
          </p:cNvSpPr>
          <p:nvPr/>
        </p:nvSpPr>
        <p:spPr bwMode="gray">
          <a:xfrm>
            <a:off x="4695700" y="1424172"/>
            <a:ext cx="3068759" cy="280928"/>
          </a:xfrm>
          <a:prstGeom prst="roundRect">
            <a:avLst>
              <a:gd name="adj" fmla="val 17445"/>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defTabSz="457200" fontAlgn="base">
              <a:spcBef>
                <a:spcPct val="10000"/>
              </a:spcBef>
              <a:spcAft>
                <a:spcPct val="0"/>
              </a:spcAft>
              <a:buClr>
                <a:srgbClr val="990000"/>
              </a:buClr>
              <a:buSzPct val="70000"/>
              <a:defRPr/>
            </a:pPr>
            <a:r>
              <a:rPr lang="en-US" sz="1050" b="1" kern="0" dirty="0" smtClean="0">
                <a:solidFill>
                  <a:prstClr val="white"/>
                </a:solidFill>
                <a:latin typeface="Calibri" pitchFamily="34" charset="0"/>
                <a:cs typeface="Calibri" pitchFamily="34" charset="0"/>
              </a:rPr>
              <a:t>US Automobile – Revenue (USD Billion)</a:t>
            </a:r>
            <a:endParaRPr lang="en-US" sz="1050" b="1" kern="0" dirty="0">
              <a:solidFill>
                <a:prstClr val="white"/>
              </a:solidFill>
              <a:latin typeface="Calibri" pitchFamily="34" charset="0"/>
              <a:cs typeface="Calibri" pitchFamily="34" charset="0"/>
            </a:endParaRPr>
          </a:p>
        </p:txBody>
      </p:sp>
      <p:sp>
        <p:nvSpPr>
          <p:cNvPr id="10" name="Rectangle 9"/>
          <p:cNvSpPr/>
          <p:nvPr/>
        </p:nvSpPr>
        <p:spPr>
          <a:xfrm>
            <a:off x="491807" y="6172200"/>
            <a:ext cx="4572000" cy="230832"/>
          </a:xfrm>
          <a:prstGeom prst="rect">
            <a:avLst/>
          </a:prstGeom>
        </p:spPr>
        <p:txBody>
          <a:bodyPr>
            <a:spAutoFit/>
          </a:bodyPr>
          <a:lstStyle/>
          <a:p>
            <a:r>
              <a:rPr lang="en-IN" sz="900" i="1" dirty="0"/>
              <a:t>Source: </a:t>
            </a:r>
            <a:r>
              <a:rPr lang="en-IN" sz="900" dirty="0"/>
              <a:t>IBIS </a:t>
            </a:r>
            <a:r>
              <a:rPr lang="en-US" sz="900" dirty="0"/>
              <a:t>Car &amp; Automobile Manufacturing in the US, 2011</a:t>
            </a:r>
          </a:p>
        </p:txBody>
      </p:sp>
    </p:spTree>
    <p:extLst>
      <p:ext uri="{BB962C8B-B14F-4D97-AF65-F5344CB8AC3E}">
        <p14:creationId xmlns:p14="http://schemas.microsoft.com/office/powerpoint/2010/main" val="1865073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a:xfrm>
            <a:off x="513292" y="1175530"/>
            <a:ext cx="7088445" cy="555626"/>
          </a:xfrm>
        </p:spPr>
        <p:txBody>
          <a:bodyPr/>
          <a:lstStyle/>
          <a:p>
            <a:r>
              <a:rPr lang="en-US" dirty="0" smtClean="0">
                <a:latin typeface="Calibri" pitchFamily="34" charset="0"/>
                <a:cs typeface="Calibri" pitchFamily="34" charset="0"/>
              </a:rPr>
              <a:t>Agenda</a:t>
            </a:r>
            <a:endParaRPr lang="en-US" dirty="0">
              <a:latin typeface="Calibri" pitchFamily="34" charset="0"/>
              <a:cs typeface="Calibri" pitchFamily="34" charset="0"/>
            </a:endParaRPr>
          </a:p>
        </p:txBody>
      </p:sp>
      <p:sp>
        <p:nvSpPr>
          <p:cNvPr id="3" name="Text Placeholder 2"/>
          <p:cNvSpPr>
            <a:spLocks noGrp="1"/>
          </p:cNvSpPr>
          <p:nvPr>
            <p:ph idx="1"/>
          </p:nvPr>
        </p:nvSpPr>
        <p:spPr>
          <a:xfrm>
            <a:off x="513293" y="1981200"/>
            <a:ext cx="3887212" cy="4801314"/>
          </a:xfrm>
        </p:spPr>
        <p:txBody>
          <a:bodyPr/>
          <a:lstStyle/>
          <a:p>
            <a:pPr lvl="0">
              <a:spcBef>
                <a:spcPts val="0"/>
              </a:spcBef>
            </a:pPr>
            <a:r>
              <a:rPr lang="en-US" b="1" baseline="-3000" dirty="0">
                <a:latin typeface="Calibri" pitchFamily="34" charset="0"/>
                <a:cs typeface="Calibri" pitchFamily="34" charset="0"/>
              </a:rPr>
              <a:t>Executive </a:t>
            </a:r>
            <a:r>
              <a:rPr lang="en-US" b="1" baseline="-3000" dirty="0" smtClean="0">
                <a:latin typeface="Calibri" pitchFamily="34" charset="0"/>
                <a:cs typeface="Calibri" pitchFamily="34" charset="0"/>
              </a:rPr>
              <a:t>Summary</a:t>
            </a:r>
          </a:p>
          <a:p>
            <a:pPr lvl="0">
              <a:spcBef>
                <a:spcPts val="0"/>
              </a:spcBef>
            </a:pPr>
            <a:r>
              <a:rPr lang="en-US" b="1" baseline="-3000" dirty="0" smtClean="0">
                <a:latin typeface="Calibri" pitchFamily="34" charset="0"/>
                <a:cs typeface="Calibri" pitchFamily="34" charset="0"/>
              </a:rPr>
              <a:t>Glossary</a:t>
            </a:r>
            <a:endParaRPr lang="en-US" baseline="-3000" dirty="0">
              <a:latin typeface="Calibri" pitchFamily="34" charset="0"/>
              <a:cs typeface="Calibri" pitchFamily="34" charset="0"/>
            </a:endParaRPr>
          </a:p>
          <a:p>
            <a:pPr>
              <a:spcBef>
                <a:spcPts val="0"/>
              </a:spcBef>
            </a:pPr>
            <a:r>
              <a:rPr lang="en-US" b="1" baseline="-3000" dirty="0" smtClean="0">
                <a:latin typeface="Calibri" pitchFamily="34" charset="0"/>
                <a:cs typeface="Calibri" pitchFamily="34" charset="0"/>
              </a:rPr>
              <a:t>Industry </a:t>
            </a:r>
            <a:r>
              <a:rPr lang="en-US" b="1" baseline="-3000" dirty="0">
                <a:latin typeface="Calibri" pitchFamily="34" charset="0"/>
                <a:cs typeface="Calibri" pitchFamily="34" charset="0"/>
              </a:rPr>
              <a:t>Profile</a:t>
            </a:r>
            <a:endParaRPr lang="en-US" baseline="-3000" dirty="0">
              <a:latin typeface="Calibri" pitchFamily="34" charset="0"/>
              <a:cs typeface="Calibri" pitchFamily="34" charset="0"/>
            </a:endParaRPr>
          </a:p>
          <a:p>
            <a:pPr lvl="2">
              <a:spcBef>
                <a:spcPts val="0"/>
              </a:spcBef>
            </a:pPr>
            <a:r>
              <a:rPr lang="en-US" baseline="-3000" dirty="0">
                <a:latin typeface="Calibri" pitchFamily="34" charset="0"/>
                <a:cs typeface="Calibri" pitchFamily="34" charset="0"/>
              </a:rPr>
              <a:t>Global Industry </a:t>
            </a:r>
            <a:r>
              <a:rPr lang="en-US" baseline="-3000" dirty="0" smtClean="0">
                <a:latin typeface="Calibri" pitchFamily="34" charset="0"/>
                <a:cs typeface="Calibri" pitchFamily="34" charset="0"/>
              </a:rPr>
              <a:t>Overview</a:t>
            </a:r>
          </a:p>
          <a:p>
            <a:pPr lvl="2">
              <a:spcBef>
                <a:spcPts val="0"/>
              </a:spcBef>
            </a:pPr>
            <a:r>
              <a:rPr lang="en-US" baseline="-3000" dirty="0" smtClean="0">
                <a:latin typeface="Calibri" pitchFamily="34" charset="0"/>
                <a:cs typeface="Calibri" pitchFamily="34" charset="0"/>
              </a:rPr>
              <a:t>Industry Trends, Drivers, Challenges</a:t>
            </a:r>
          </a:p>
          <a:p>
            <a:pPr lvl="2">
              <a:spcBef>
                <a:spcPts val="0"/>
              </a:spcBef>
            </a:pPr>
            <a:r>
              <a:rPr lang="en-US" baseline="-3000" dirty="0" smtClean="0">
                <a:latin typeface="Calibri" pitchFamily="34" charset="0"/>
                <a:cs typeface="Calibri" pitchFamily="34" charset="0"/>
              </a:rPr>
              <a:t>Global Developments Affecting the Industry</a:t>
            </a:r>
          </a:p>
          <a:p>
            <a:pPr lvl="2">
              <a:spcBef>
                <a:spcPts val="0"/>
              </a:spcBef>
            </a:pPr>
            <a:r>
              <a:rPr lang="en-US" baseline="-3000" dirty="0" smtClean="0">
                <a:latin typeface="Calibri" pitchFamily="34" charset="0"/>
                <a:cs typeface="Calibri" pitchFamily="34" charset="0"/>
              </a:rPr>
              <a:t>Government Incentives</a:t>
            </a:r>
          </a:p>
          <a:p>
            <a:pPr lvl="2">
              <a:spcBef>
                <a:spcPts val="0"/>
              </a:spcBef>
            </a:pPr>
            <a:r>
              <a:rPr lang="en-US" baseline="-3000" dirty="0" smtClean="0">
                <a:latin typeface="Calibri" pitchFamily="34" charset="0"/>
                <a:cs typeface="Calibri" pitchFamily="34" charset="0"/>
              </a:rPr>
              <a:t>Industry Outlook 2011</a:t>
            </a:r>
          </a:p>
          <a:p>
            <a:pPr lvl="2">
              <a:spcBef>
                <a:spcPts val="0"/>
              </a:spcBef>
            </a:pPr>
            <a:r>
              <a:rPr lang="en-US" baseline="-3000" dirty="0" smtClean="0">
                <a:latin typeface="Calibri" pitchFamily="34" charset="0"/>
                <a:cs typeface="Calibri" pitchFamily="34" charset="0"/>
              </a:rPr>
              <a:t>Segment Overview &amp; Trends</a:t>
            </a:r>
          </a:p>
          <a:p>
            <a:pPr lvl="2">
              <a:spcBef>
                <a:spcPts val="0"/>
              </a:spcBef>
            </a:pPr>
            <a:r>
              <a:rPr lang="en-US" baseline="-3000" dirty="0" smtClean="0">
                <a:latin typeface="Calibri" pitchFamily="34" charset="0"/>
                <a:cs typeface="Calibri" pitchFamily="34" charset="0"/>
              </a:rPr>
              <a:t>Automotive Value Chain: Strategic Angle</a:t>
            </a:r>
          </a:p>
          <a:p>
            <a:pPr lvl="2">
              <a:spcBef>
                <a:spcPts val="0"/>
              </a:spcBef>
            </a:pPr>
            <a:r>
              <a:rPr lang="en-US" baseline="-3000" dirty="0" smtClean="0">
                <a:latin typeface="Calibri" pitchFamily="34" charset="0"/>
                <a:cs typeface="Calibri" pitchFamily="34" charset="0"/>
              </a:rPr>
              <a:t>Industry Information Technology Overview</a:t>
            </a:r>
          </a:p>
          <a:p>
            <a:pPr lvl="2">
              <a:spcBef>
                <a:spcPts val="0"/>
              </a:spcBef>
            </a:pPr>
            <a:r>
              <a:rPr lang="en-US" baseline="-3000" dirty="0" smtClean="0">
                <a:latin typeface="Calibri" pitchFamily="34" charset="0"/>
                <a:cs typeface="Calibri" pitchFamily="34" charset="0"/>
              </a:rPr>
              <a:t>Key Industry IT Solutions</a:t>
            </a:r>
          </a:p>
          <a:p>
            <a:pPr lvl="2">
              <a:spcBef>
                <a:spcPts val="0"/>
              </a:spcBef>
            </a:pPr>
            <a:r>
              <a:rPr lang="en-US" baseline="-3000" dirty="0" smtClean="0">
                <a:latin typeface="Calibri" pitchFamily="34" charset="0"/>
                <a:cs typeface="Calibri" pitchFamily="34" charset="0"/>
              </a:rPr>
              <a:t>Industry Hype Cycles</a:t>
            </a:r>
            <a:endParaRPr lang="en-US" baseline="-3000" dirty="0">
              <a:latin typeface="Calibri" pitchFamily="34" charset="0"/>
              <a:cs typeface="Calibri" pitchFamily="34" charset="0"/>
            </a:endParaRPr>
          </a:p>
          <a:p>
            <a:pPr>
              <a:spcBef>
                <a:spcPts val="0"/>
              </a:spcBef>
            </a:pPr>
            <a:r>
              <a:rPr lang="en-US" b="1" baseline="-3000" dirty="0" smtClean="0">
                <a:latin typeface="Calibri" pitchFamily="34" charset="0"/>
                <a:cs typeface="Calibri" pitchFamily="34" charset="0"/>
              </a:rPr>
              <a:t>Competitive Analysis</a:t>
            </a:r>
          </a:p>
          <a:p>
            <a:pPr lvl="2">
              <a:spcBef>
                <a:spcPts val="0"/>
              </a:spcBef>
            </a:pPr>
            <a:r>
              <a:rPr lang="en-US" baseline="-3000" dirty="0" smtClean="0">
                <a:latin typeface="Calibri" pitchFamily="34" charset="0"/>
                <a:cs typeface="Calibri" pitchFamily="34" charset="0"/>
              </a:rPr>
              <a:t>Financial Performance</a:t>
            </a:r>
          </a:p>
          <a:p>
            <a:pPr lvl="2">
              <a:spcBef>
                <a:spcPts val="0"/>
              </a:spcBef>
            </a:pPr>
            <a:r>
              <a:rPr lang="en-US" baseline="-3000" dirty="0" smtClean="0">
                <a:latin typeface="Calibri" pitchFamily="34" charset="0"/>
                <a:cs typeface="Calibri" pitchFamily="34" charset="0"/>
              </a:rPr>
              <a:t>Business Initiatives</a:t>
            </a:r>
          </a:p>
          <a:p>
            <a:pPr lvl="2">
              <a:spcBef>
                <a:spcPts val="0"/>
              </a:spcBef>
            </a:pPr>
            <a:r>
              <a:rPr lang="en-US" baseline="-3000" dirty="0" smtClean="0">
                <a:latin typeface="Calibri" pitchFamily="34" charset="0"/>
                <a:cs typeface="Calibri" pitchFamily="34" charset="0"/>
              </a:rPr>
              <a:t>Technology Initiatives</a:t>
            </a:r>
          </a:p>
          <a:p>
            <a:pPr>
              <a:spcBef>
                <a:spcPts val="0"/>
              </a:spcBef>
            </a:pPr>
            <a:r>
              <a:rPr lang="en-US" baseline="-3000" dirty="0" smtClean="0">
                <a:latin typeface="Calibri" pitchFamily="34" charset="0"/>
                <a:cs typeface="Calibri" pitchFamily="34" charset="0"/>
              </a:rPr>
              <a:t>C</a:t>
            </a:r>
            <a:r>
              <a:rPr lang="en-US" b="1" baseline="-3000" dirty="0" smtClean="0">
                <a:latin typeface="Calibri" pitchFamily="34" charset="0"/>
                <a:cs typeface="Calibri" pitchFamily="34" charset="0"/>
              </a:rPr>
              <a:t>ompany Profile</a:t>
            </a:r>
            <a:endParaRPr lang="en-US" baseline="-3000" dirty="0">
              <a:latin typeface="Calibri" pitchFamily="34" charset="0"/>
              <a:cs typeface="Calibri" pitchFamily="34" charset="0"/>
            </a:endParaRPr>
          </a:p>
          <a:p>
            <a:pPr lvl="2">
              <a:spcBef>
                <a:spcPts val="0"/>
              </a:spcBef>
            </a:pPr>
            <a:r>
              <a:rPr lang="en-US" baseline="-3000" dirty="0">
                <a:latin typeface="Calibri" pitchFamily="34" charset="0"/>
                <a:cs typeface="Calibri" pitchFamily="34" charset="0"/>
              </a:rPr>
              <a:t>Company </a:t>
            </a:r>
            <a:r>
              <a:rPr lang="en-US" baseline="-3000" dirty="0" smtClean="0">
                <a:latin typeface="Calibri" pitchFamily="34" charset="0"/>
                <a:cs typeface="Calibri" pitchFamily="34" charset="0"/>
              </a:rPr>
              <a:t>Overview</a:t>
            </a:r>
          </a:p>
          <a:p>
            <a:pPr lvl="2">
              <a:spcBef>
                <a:spcPts val="0"/>
              </a:spcBef>
            </a:pPr>
            <a:r>
              <a:rPr lang="en-US" baseline="-3000" dirty="0">
                <a:latin typeface="Calibri" pitchFamily="34" charset="0"/>
                <a:cs typeface="Calibri" pitchFamily="34" charset="0"/>
              </a:rPr>
              <a:t>Timeline</a:t>
            </a:r>
          </a:p>
          <a:p>
            <a:pPr lvl="2">
              <a:spcBef>
                <a:spcPts val="0"/>
              </a:spcBef>
            </a:pPr>
            <a:r>
              <a:rPr lang="en-US" baseline="-3000" dirty="0" smtClean="0">
                <a:latin typeface="Calibri" pitchFamily="34" charset="0"/>
                <a:cs typeface="Calibri" pitchFamily="34" charset="0"/>
              </a:rPr>
              <a:t>Business Segments</a:t>
            </a:r>
          </a:p>
          <a:p>
            <a:pPr lvl="2">
              <a:spcBef>
                <a:spcPts val="0"/>
              </a:spcBef>
            </a:pPr>
            <a:r>
              <a:rPr lang="en-US" baseline="-3000" dirty="0" smtClean="0">
                <a:latin typeface="Calibri" pitchFamily="34" charset="0"/>
                <a:cs typeface="Calibri" pitchFamily="34" charset="0"/>
              </a:rPr>
              <a:t>Financial Analysis</a:t>
            </a:r>
          </a:p>
          <a:p>
            <a:pPr lvl="2">
              <a:spcBef>
                <a:spcPts val="0"/>
              </a:spcBef>
            </a:pPr>
            <a:r>
              <a:rPr lang="en-US" baseline="-3000" dirty="0" smtClean="0">
                <a:latin typeface="Calibri" pitchFamily="34" charset="0"/>
                <a:cs typeface="Calibri" pitchFamily="34" charset="0"/>
              </a:rPr>
              <a:t>Strategic Direction</a:t>
            </a:r>
          </a:p>
          <a:p>
            <a:pPr lvl="2">
              <a:spcBef>
                <a:spcPts val="0"/>
              </a:spcBef>
            </a:pPr>
            <a:r>
              <a:rPr lang="en-US" baseline="-3000" dirty="0" smtClean="0">
                <a:latin typeface="Calibri" pitchFamily="34" charset="0"/>
                <a:cs typeface="Calibri" pitchFamily="34" charset="0"/>
              </a:rPr>
              <a:t>SWOT Analysis</a:t>
            </a:r>
          </a:p>
          <a:p>
            <a:pPr lvl="2">
              <a:spcBef>
                <a:spcPts val="0"/>
              </a:spcBef>
            </a:pPr>
            <a:r>
              <a:rPr lang="en-US" baseline="-3000" dirty="0" smtClean="0">
                <a:latin typeface="Calibri" pitchFamily="34" charset="0"/>
                <a:cs typeface="Calibri" pitchFamily="34" charset="0"/>
              </a:rPr>
              <a:t>IT Initiatives</a:t>
            </a:r>
            <a:endParaRPr lang="en-US" b="1" baseline="-3000" dirty="0" smtClean="0">
              <a:latin typeface="Calibri" pitchFamily="34" charset="0"/>
              <a:cs typeface="Calibri" pitchFamily="34" charset="0"/>
            </a:endParaRPr>
          </a:p>
          <a:p>
            <a:pPr marL="274320" lvl="2">
              <a:spcBef>
                <a:spcPts val="0"/>
              </a:spcBef>
              <a:buBlip>
                <a:blip r:embed="rId3"/>
              </a:buBlip>
            </a:pPr>
            <a:r>
              <a:rPr lang="en-US" b="1" baseline="-3000" dirty="0" smtClean="0">
                <a:latin typeface="Calibri" pitchFamily="34" charset="0"/>
                <a:cs typeface="Calibri" pitchFamily="34" charset="0"/>
              </a:rPr>
              <a:t>MS Case Studies</a:t>
            </a:r>
          </a:p>
        </p:txBody>
      </p:sp>
    </p:spTree>
    <p:extLst>
      <p:ext uri="{BB962C8B-B14F-4D97-AF65-F5344CB8AC3E}">
        <p14:creationId xmlns:p14="http://schemas.microsoft.com/office/powerpoint/2010/main" val="410483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6"/>
          </p:nvPr>
        </p:nvSpPr>
        <p:spPr>
          <a:xfrm>
            <a:off x="389675" y="726758"/>
            <a:ext cx="8349647" cy="492443"/>
          </a:xfrm>
          <a:noFill/>
          <a:ln w="9525">
            <a:noFill/>
            <a:miter lim="800000"/>
            <a:headEnd/>
            <a:tailEnd/>
          </a:ln>
        </p:spPr>
        <p:txBody>
          <a:bodyPr vert="horz" wrap="square" lIns="0" tIns="0" rIns="0" bIns="0" rtlCol="0" anchor="b">
            <a:spAutoFit/>
          </a:bodyPr>
          <a:lstStyle/>
          <a:p>
            <a:pPr defTabSz="914400">
              <a:spcAft>
                <a:spcPct val="0"/>
              </a:spcAft>
              <a:defRPr/>
            </a:pPr>
            <a:r>
              <a:rPr lang="en-IN" sz="1600" dirty="0">
                <a:solidFill>
                  <a:schemeClr val="bg1">
                    <a:lumMod val="50000"/>
                  </a:schemeClr>
                </a:solidFill>
                <a:latin typeface="Calibri" pitchFamily="34" charset="0"/>
                <a:ea typeface="+mn-ea"/>
                <a:cs typeface="Calibri" pitchFamily="34" charset="0"/>
              </a:rPr>
              <a:t>In 2011, recovery in credit availability and consumer confidence will drive revenue growth of 3.6%,to $85.3  billion.</a:t>
            </a:r>
            <a:endParaRPr lang="en-US" sz="1600" dirty="0">
              <a:solidFill>
                <a:schemeClr val="bg1">
                  <a:lumMod val="50000"/>
                </a:schemeClr>
              </a:solidFill>
              <a:latin typeface="Calibri" pitchFamily="34" charset="0"/>
              <a:ea typeface="+mn-ea"/>
              <a:cs typeface="Calibri" pitchFamily="34" charset="0"/>
            </a:endParaRPr>
          </a:p>
        </p:txBody>
      </p:sp>
      <p:sp>
        <p:nvSpPr>
          <p:cNvPr id="3" name="Title 2"/>
          <p:cNvSpPr>
            <a:spLocks noGrp="1"/>
          </p:cNvSpPr>
          <p:nvPr>
            <p:ph type="title"/>
          </p:nvPr>
        </p:nvSpPr>
        <p:spPr/>
        <p:txBody>
          <a:bodyPr vert="horz" wrap="square" lIns="0" tIns="0" rIns="0" bIns="0" rtlCol="0" anchor="t">
            <a:noAutofit/>
          </a:bodyPr>
          <a:lstStyle/>
          <a:p>
            <a:r>
              <a:rPr lang="en-US" sz="2800" dirty="0">
                <a:latin typeface="Calibri" pitchFamily="34" charset="0"/>
                <a:cs typeface="Calibri" pitchFamily="34" charset="0"/>
              </a:rPr>
              <a:t>Market Overview</a:t>
            </a:r>
          </a:p>
        </p:txBody>
      </p:sp>
      <p:graphicFrame>
        <p:nvGraphicFramePr>
          <p:cNvPr id="4" name="Chart 3"/>
          <p:cNvGraphicFramePr/>
          <p:nvPr>
            <p:extLst>
              <p:ext uri="{D42A27DB-BD31-4B8C-83A1-F6EECF244321}">
                <p14:modId xmlns:p14="http://schemas.microsoft.com/office/powerpoint/2010/main" val="4108684885"/>
              </p:ext>
            </p:extLst>
          </p:nvPr>
        </p:nvGraphicFramePr>
        <p:xfrm>
          <a:off x="457200" y="1600200"/>
          <a:ext cx="3962400" cy="23622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Box 5"/>
          <p:cNvSpPr txBox="1">
            <a:spLocks noChangeArrowheads="1"/>
          </p:cNvSpPr>
          <p:nvPr/>
        </p:nvSpPr>
        <p:spPr bwMode="gray">
          <a:xfrm>
            <a:off x="533400" y="1373272"/>
            <a:ext cx="3068759" cy="280928"/>
          </a:xfrm>
          <a:prstGeom prst="roundRect">
            <a:avLst>
              <a:gd name="adj" fmla="val 17445"/>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defTabSz="457200" fontAlgn="base">
              <a:spcBef>
                <a:spcPct val="10000"/>
              </a:spcBef>
              <a:spcAft>
                <a:spcPct val="0"/>
              </a:spcAft>
              <a:buClr>
                <a:srgbClr val="990000"/>
              </a:buClr>
              <a:buSzPct val="70000"/>
              <a:defRPr/>
            </a:pPr>
            <a:r>
              <a:rPr lang="en-US" sz="1050" b="1" kern="0" dirty="0" smtClean="0">
                <a:solidFill>
                  <a:prstClr val="white"/>
                </a:solidFill>
                <a:latin typeface="Calibri" pitchFamily="34" charset="0"/>
                <a:cs typeface="Calibri" pitchFamily="34" charset="0"/>
              </a:rPr>
              <a:t>Segmental Share US Automobile</a:t>
            </a:r>
            <a:endParaRPr lang="en-US" sz="1050" b="1" kern="0" dirty="0">
              <a:solidFill>
                <a:prstClr val="white"/>
              </a:solidFill>
              <a:latin typeface="Calibri" pitchFamily="34" charset="0"/>
              <a:cs typeface="Calibri" pitchFamily="34" charset="0"/>
            </a:endParaRPr>
          </a:p>
        </p:txBody>
      </p:sp>
      <p:sp>
        <p:nvSpPr>
          <p:cNvPr id="6" name="Text Box 20"/>
          <p:cNvSpPr txBox="1">
            <a:spLocks noChangeArrowheads="1"/>
          </p:cNvSpPr>
          <p:nvPr/>
        </p:nvSpPr>
        <p:spPr bwMode="auto">
          <a:xfrm>
            <a:off x="457200" y="4495800"/>
            <a:ext cx="8153401" cy="1609317"/>
          </a:xfrm>
          <a:prstGeom prst="rect">
            <a:avLst/>
          </a:prstGeom>
          <a:noFill/>
          <a:ln w="12700" cap="flat" cmpd="sng" algn="ctr">
            <a:solidFill>
              <a:srgbClr val="5990CA"/>
            </a:solidFill>
            <a:prstDash val="solid"/>
          </a:ln>
          <a:effectLst/>
        </p:spPr>
        <p:txBody>
          <a:bodyPr tIns="180000" numCol="1"/>
          <a:lstStyle/>
          <a:p>
            <a:pPr marL="131763" lvl="1" indent="-131763" defTabSz="488950" fontAlgn="base">
              <a:spcBef>
                <a:spcPts val="300"/>
              </a:spcBef>
              <a:spcAft>
                <a:spcPts val="100"/>
              </a:spcAft>
              <a:buFontTx/>
              <a:buChar char="••"/>
              <a:tabLst>
                <a:tab pos="96838" algn="l"/>
              </a:tabLst>
              <a:defRPr/>
            </a:pPr>
            <a:r>
              <a:rPr lang="en-US" sz="1200" dirty="0">
                <a:latin typeface="Calibri" pitchFamily="34" charset="0"/>
                <a:cs typeface="Calibri" pitchFamily="34" charset="0"/>
              </a:rPr>
              <a:t>Car sales bottomed out in 2009 with 5.7 million vehicles sold, but have been growing faster than light truck sales for the last five years, driven by the rapidly rising price of oil and the superior fuel economy smaller cars offer. </a:t>
            </a:r>
            <a:endParaRPr lang="en-US" sz="1200" dirty="0" smtClean="0">
              <a:latin typeface="Calibri" pitchFamily="34" charset="0"/>
              <a:cs typeface="Calibri" pitchFamily="34" charset="0"/>
            </a:endParaRPr>
          </a:p>
          <a:p>
            <a:pPr marL="131763" lvl="1" indent="-131763" defTabSz="488950" fontAlgn="base">
              <a:spcBef>
                <a:spcPts val="300"/>
              </a:spcBef>
              <a:spcAft>
                <a:spcPts val="100"/>
              </a:spcAft>
              <a:buFontTx/>
              <a:buChar char="••"/>
              <a:tabLst>
                <a:tab pos="96838" algn="l"/>
              </a:tabLst>
              <a:defRPr/>
            </a:pPr>
            <a:r>
              <a:rPr lang="en-US" sz="1200" dirty="0" smtClean="0">
                <a:latin typeface="Calibri" pitchFamily="34" charset="0"/>
                <a:cs typeface="Calibri" pitchFamily="34" charset="0"/>
              </a:rPr>
              <a:t>Compact </a:t>
            </a:r>
            <a:r>
              <a:rPr lang="en-US" sz="1200" dirty="0">
                <a:latin typeface="Calibri" pitchFamily="34" charset="0"/>
                <a:cs typeface="Calibri" pitchFamily="34" charset="0"/>
              </a:rPr>
              <a:t>and subcompact cars account for about 36.2% of industry revenue. </a:t>
            </a:r>
            <a:endParaRPr lang="en-US" sz="1200" dirty="0" smtClean="0">
              <a:latin typeface="Calibri" pitchFamily="34" charset="0"/>
              <a:cs typeface="Calibri" pitchFamily="34" charset="0"/>
            </a:endParaRPr>
          </a:p>
          <a:p>
            <a:pPr marL="131763" lvl="1" indent="-131763" defTabSz="488950" fontAlgn="base">
              <a:spcBef>
                <a:spcPts val="300"/>
              </a:spcBef>
              <a:spcAft>
                <a:spcPts val="100"/>
              </a:spcAft>
              <a:buFontTx/>
              <a:buChar char="••"/>
              <a:tabLst>
                <a:tab pos="96838" algn="l"/>
              </a:tabLst>
              <a:defRPr/>
            </a:pPr>
            <a:r>
              <a:rPr lang="en-US" sz="1200" dirty="0">
                <a:latin typeface="Calibri" pitchFamily="34" charset="0"/>
                <a:cs typeface="Calibri" pitchFamily="34" charset="0"/>
              </a:rPr>
              <a:t>Midsize and full-size cars are the mainstay of this industry, generating about 44.1% of industry revenue. </a:t>
            </a:r>
            <a:endParaRPr lang="en-US" sz="1200" dirty="0" smtClean="0">
              <a:latin typeface="Calibri" pitchFamily="34" charset="0"/>
              <a:cs typeface="Calibri" pitchFamily="34" charset="0"/>
            </a:endParaRPr>
          </a:p>
          <a:p>
            <a:pPr marL="131763" lvl="1" indent="-131763" defTabSz="488950" fontAlgn="base">
              <a:spcBef>
                <a:spcPts val="300"/>
              </a:spcBef>
              <a:spcAft>
                <a:spcPts val="100"/>
              </a:spcAft>
              <a:buFontTx/>
              <a:buChar char="••"/>
              <a:tabLst>
                <a:tab pos="96838" algn="l"/>
              </a:tabLst>
              <a:defRPr/>
            </a:pPr>
            <a:r>
              <a:rPr lang="en-US" sz="1200" dirty="0">
                <a:latin typeface="Calibri" pitchFamily="34" charset="0"/>
                <a:cs typeface="Calibri" pitchFamily="34" charset="0"/>
              </a:rPr>
              <a:t>Car dealerships, the largest domestic market segment of this industry, directly purchase 14.7% of this industry’s  products.</a:t>
            </a:r>
          </a:p>
          <a:p>
            <a:pPr marL="0" lvl="1" defTabSz="488950" fontAlgn="base">
              <a:spcBef>
                <a:spcPts val="300"/>
              </a:spcBef>
              <a:spcAft>
                <a:spcPts val="100"/>
              </a:spcAft>
              <a:tabLst>
                <a:tab pos="96838" algn="l"/>
              </a:tabLst>
              <a:defRPr/>
            </a:pPr>
            <a:endParaRPr lang="en-US" sz="1200" dirty="0" smtClean="0">
              <a:latin typeface="Calibri" pitchFamily="34" charset="0"/>
              <a:cs typeface="Calibri" pitchFamily="34" charset="0"/>
            </a:endParaRPr>
          </a:p>
          <a:p>
            <a:pPr marL="131763" lvl="1" indent="-131763" defTabSz="488950" fontAlgn="base">
              <a:spcBef>
                <a:spcPts val="300"/>
              </a:spcBef>
              <a:spcAft>
                <a:spcPts val="100"/>
              </a:spcAft>
              <a:buFontTx/>
              <a:buChar char="••"/>
              <a:tabLst>
                <a:tab pos="96838" algn="l"/>
              </a:tabLst>
              <a:defRPr/>
            </a:pPr>
            <a:endParaRPr lang="en-US" sz="1200" dirty="0" smtClean="0">
              <a:latin typeface="Calibri" pitchFamily="34" charset="0"/>
              <a:cs typeface="Calibri" pitchFamily="34" charset="0"/>
            </a:endParaRPr>
          </a:p>
          <a:p>
            <a:pPr marL="131763" lvl="1" indent="-131763" defTabSz="488950" fontAlgn="base">
              <a:spcBef>
                <a:spcPts val="300"/>
              </a:spcBef>
              <a:spcAft>
                <a:spcPts val="100"/>
              </a:spcAft>
              <a:buFontTx/>
              <a:buChar char="••"/>
              <a:tabLst>
                <a:tab pos="96838" algn="l"/>
              </a:tabLst>
              <a:defRPr/>
            </a:pPr>
            <a:endParaRPr lang="en-IN" sz="1200" kern="0" dirty="0" smtClean="0">
              <a:solidFill>
                <a:srgbClr val="000000"/>
              </a:solidFill>
              <a:latin typeface="Calibri" pitchFamily="34" charset="0"/>
              <a:cs typeface="Calibri" pitchFamily="34" charset="0"/>
            </a:endParaRPr>
          </a:p>
        </p:txBody>
      </p:sp>
      <p:sp>
        <p:nvSpPr>
          <p:cNvPr id="7" name="Rounded Rectangle 6"/>
          <p:cNvSpPr/>
          <p:nvPr/>
        </p:nvSpPr>
        <p:spPr>
          <a:xfrm>
            <a:off x="457201" y="4208790"/>
            <a:ext cx="8153400" cy="280928"/>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defTabSz="457200" fontAlgn="base">
              <a:spcBef>
                <a:spcPct val="10000"/>
              </a:spcBef>
              <a:spcAft>
                <a:spcPct val="0"/>
              </a:spcAft>
              <a:buClr>
                <a:srgbClr val="990000"/>
              </a:buClr>
              <a:buSzPct val="70000"/>
            </a:pPr>
            <a:r>
              <a:rPr lang="en-US" sz="1050" b="1" kern="0" dirty="0">
                <a:solidFill>
                  <a:prstClr val="white"/>
                </a:solidFill>
                <a:latin typeface="Calibri" pitchFamily="34" charset="0"/>
                <a:cs typeface="Calibri" pitchFamily="34" charset="0"/>
              </a:rPr>
              <a:t>Highlights</a:t>
            </a:r>
          </a:p>
        </p:txBody>
      </p:sp>
      <p:graphicFrame>
        <p:nvGraphicFramePr>
          <p:cNvPr id="8" name="Chart 7"/>
          <p:cNvGraphicFramePr/>
          <p:nvPr>
            <p:extLst>
              <p:ext uri="{D42A27DB-BD31-4B8C-83A1-F6EECF244321}">
                <p14:modId xmlns:p14="http://schemas.microsoft.com/office/powerpoint/2010/main" val="2265941615"/>
              </p:ext>
            </p:extLst>
          </p:nvPr>
        </p:nvGraphicFramePr>
        <p:xfrm>
          <a:off x="4648200" y="1600200"/>
          <a:ext cx="3962400" cy="2362200"/>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 Box 5"/>
          <p:cNvSpPr txBox="1">
            <a:spLocks noChangeArrowheads="1"/>
          </p:cNvSpPr>
          <p:nvPr/>
        </p:nvSpPr>
        <p:spPr bwMode="gray">
          <a:xfrm>
            <a:off x="4724400" y="1373272"/>
            <a:ext cx="3068759" cy="280928"/>
          </a:xfrm>
          <a:prstGeom prst="roundRect">
            <a:avLst>
              <a:gd name="adj" fmla="val 17445"/>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defTabSz="457200" fontAlgn="base">
              <a:spcBef>
                <a:spcPct val="10000"/>
              </a:spcBef>
              <a:spcAft>
                <a:spcPct val="0"/>
              </a:spcAft>
              <a:buClr>
                <a:srgbClr val="990000"/>
              </a:buClr>
              <a:buSzPct val="70000"/>
              <a:defRPr/>
            </a:pPr>
            <a:r>
              <a:rPr lang="en-US" sz="1050" b="1" kern="0" dirty="0" smtClean="0">
                <a:solidFill>
                  <a:prstClr val="white"/>
                </a:solidFill>
                <a:latin typeface="Calibri" pitchFamily="34" charset="0"/>
                <a:cs typeface="Calibri" pitchFamily="34" charset="0"/>
              </a:rPr>
              <a:t>Market Segmentation </a:t>
            </a:r>
            <a:endParaRPr lang="en-US" sz="1050" b="1" kern="0" dirty="0">
              <a:solidFill>
                <a:prstClr val="white"/>
              </a:solidFill>
              <a:latin typeface="Calibri" pitchFamily="34" charset="0"/>
              <a:cs typeface="Calibri" pitchFamily="34" charset="0"/>
            </a:endParaRPr>
          </a:p>
        </p:txBody>
      </p:sp>
      <p:sp>
        <p:nvSpPr>
          <p:cNvPr id="10" name="TextBox 9"/>
          <p:cNvSpPr txBox="1"/>
          <p:nvPr/>
        </p:nvSpPr>
        <p:spPr>
          <a:xfrm>
            <a:off x="5562600" y="3712029"/>
            <a:ext cx="2057400" cy="228600"/>
          </a:xfrm>
          <a:prstGeom prst="rect">
            <a:avLst/>
          </a:prstGeom>
        </p:spPr>
        <p:txBody>
          <a:bodyPr vert="horz" wrap="none" lIns="0" tIns="0" rIns="0" bIns="0" rtlCol="0" anchor="t" anchorCtr="0">
            <a:noAutofit/>
          </a:bodyPr>
          <a:lstStyle/>
          <a:p>
            <a:pPr marL="0" marR="0" indent="0" algn="l" defTabSz="914363" rtl="0" eaLnBrk="1" fontAlgn="auto" latinLnBrk="0" hangingPunct="1">
              <a:lnSpc>
                <a:spcPct val="100000"/>
              </a:lnSpc>
              <a:spcBef>
                <a:spcPct val="0"/>
              </a:spcBef>
              <a:spcAft>
                <a:spcPts val="0"/>
              </a:spcAft>
              <a:buClrTx/>
              <a:buSzTx/>
              <a:buFontTx/>
              <a:buNone/>
              <a:tabLst/>
            </a:pPr>
            <a:r>
              <a:rPr kumimoji="0" lang="en-US" sz="1200" b="0" i="0" u="none" strike="noStrike" kern="1200" cap="none" spc="0" normalizeH="0" baseline="0" noProof="0" dirty="0" smtClean="0">
                <a:ln w="3175">
                  <a:noFill/>
                </a:ln>
                <a:effectLst/>
                <a:uLnTx/>
                <a:uFillTx/>
                <a:latin typeface="Calibri" pitchFamily="34" charset="0"/>
                <a:ea typeface="Verdana" pitchFamily="34" charset="0"/>
                <a:cs typeface="Calibri" pitchFamily="34" charset="0"/>
              </a:rPr>
              <a:t>Total Market USD 85.3 Billion</a:t>
            </a:r>
          </a:p>
        </p:txBody>
      </p:sp>
    </p:spTree>
    <p:extLst>
      <p:ext uri="{BB962C8B-B14F-4D97-AF65-F5344CB8AC3E}">
        <p14:creationId xmlns:p14="http://schemas.microsoft.com/office/powerpoint/2010/main" val="315433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6"/>
          </p:nvPr>
        </p:nvSpPr>
        <p:spPr>
          <a:xfrm>
            <a:off x="389675" y="726758"/>
            <a:ext cx="8349647" cy="492443"/>
          </a:xfrm>
          <a:noFill/>
          <a:ln w="9525">
            <a:noFill/>
            <a:miter lim="800000"/>
            <a:headEnd/>
            <a:tailEnd/>
          </a:ln>
        </p:spPr>
        <p:txBody>
          <a:bodyPr vert="horz" wrap="square" lIns="0" tIns="0" rIns="0" bIns="0" rtlCol="0" anchor="b">
            <a:spAutoFit/>
          </a:bodyPr>
          <a:lstStyle/>
          <a:p>
            <a:pPr defTabSz="914400">
              <a:spcAft>
                <a:spcPct val="0"/>
              </a:spcAft>
              <a:defRPr/>
            </a:pPr>
            <a:r>
              <a:rPr lang="en-IN" sz="1600" dirty="0">
                <a:solidFill>
                  <a:schemeClr val="bg1">
                    <a:lumMod val="50000"/>
                  </a:schemeClr>
                </a:solidFill>
                <a:latin typeface="Calibri" pitchFamily="34" charset="0"/>
                <a:ea typeface="+mn-ea"/>
                <a:cs typeface="Calibri" pitchFamily="34" charset="0"/>
              </a:rPr>
              <a:t>In 2011, recovery in credit availability and consumer confidence will drive revenue growth of 3.6%,to $83.2  billion.</a:t>
            </a:r>
            <a:endParaRPr lang="en-US" sz="1600" dirty="0">
              <a:solidFill>
                <a:schemeClr val="bg1">
                  <a:lumMod val="50000"/>
                </a:schemeClr>
              </a:solidFill>
              <a:latin typeface="Calibri" pitchFamily="34" charset="0"/>
              <a:ea typeface="+mn-ea"/>
              <a:cs typeface="Calibri" pitchFamily="34" charset="0"/>
            </a:endParaRPr>
          </a:p>
        </p:txBody>
      </p:sp>
      <p:sp>
        <p:nvSpPr>
          <p:cNvPr id="3" name="Title 2"/>
          <p:cNvSpPr>
            <a:spLocks noGrp="1"/>
          </p:cNvSpPr>
          <p:nvPr>
            <p:ph type="title"/>
          </p:nvPr>
        </p:nvSpPr>
        <p:spPr/>
        <p:txBody>
          <a:bodyPr vert="horz" wrap="square" lIns="0" tIns="0" rIns="0" bIns="0" rtlCol="0" anchor="t">
            <a:noAutofit/>
          </a:bodyPr>
          <a:lstStyle/>
          <a:p>
            <a:r>
              <a:rPr lang="en-US" sz="2800" dirty="0" smtClean="0">
                <a:latin typeface="Calibri" pitchFamily="34" charset="0"/>
                <a:cs typeface="Calibri" pitchFamily="34" charset="0"/>
              </a:rPr>
              <a:t>Export and Import - US</a:t>
            </a:r>
            <a:endParaRPr lang="en-US" sz="2800" dirty="0">
              <a:latin typeface="Calibri" pitchFamily="34" charset="0"/>
              <a:cs typeface="Calibri" pitchFamily="34" charset="0"/>
            </a:endParaRPr>
          </a:p>
        </p:txBody>
      </p:sp>
      <p:graphicFrame>
        <p:nvGraphicFramePr>
          <p:cNvPr id="4" name="Chart 3"/>
          <p:cNvGraphicFramePr/>
          <p:nvPr>
            <p:extLst>
              <p:ext uri="{D42A27DB-BD31-4B8C-83A1-F6EECF244321}">
                <p14:modId xmlns:p14="http://schemas.microsoft.com/office/powerpoint/2010/main" val="1502858534"/>
              </p:ext>
            </p:extLst>
          </p:nvPr>
        </p:nvGraphicFramePr>
        <p:xfrm>
          <a:off x="457200" y="1600200"/>
          <a:ext cx="3962400" cy="23622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Box 5"/>
          <p:cNvSpPr txBox="1">
            <a:spLocks noChangeArrowheads="1"/>
          </p:cNvSpPr>
          <p:nvPr/>
        </p:nvSpPr>
        <p:spPr bwMode="gray">
          <a:xfrm>
            <a:off x="533400" y="1377528"/>
            <a:ext cx="3068759" cy="272415"/>
          </a:xfrm>
          <a:prstGeom prst="roundRect">
            <a:avLst>
              <a:gd name="adj" fmla="val 17445"/>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defTabSz="457200" fontAlgn="base">
              <a:spcBef>
                <a:spcPct val="10000"/>
              </a:spcBef>
              <a:spcAft>
                <a:spcPct val="0"/>
              </a:spcAft>
              <a:buClr>
                <a:srgbClr val="990000"/>
              </a:buClr>
              <a:buSzPct val="70000"/>
              <a:defRPr/>
            </a:pPr>
            <a:r>
              <a:rPr lang="en-US" sz="1000" b="1" kern="0" dirty="0" smtClean="0">
                <a:solidFill>
                  <a:prstClr val="white"/>
                </a:solidFill>
                <a:latin typeface="Calibri" pitchFamily="34" charset="0"/>
                <a:cs typeface="Calibri" pitchFamily="34" charset="0"/>
              </a:rPr>
              <a:t>Exports 2011</a:t>
            </a:r>
            <a:endParaRPr lang="en-US" sz="1000" b="1" kern="0" dirty="0">
              <a:solidFill>
                <a:prstClr val="white"/>
              </a:solidFill>
              <a:latin typeface="Calibri" pitchFamily="34" charset="0"/>
              <a:cs typeface="Calibri" pitchFamily="34" charset="0"/>
            </a:endParaRPr>
          </a:p>
        </p:txBody>
      </p:sp>
      <p:sp>
        <p:nvSpPr>
          <p:cNvPr id="6" name="Text Box 20"/>
          <p:cNvSpPr txBox="1">
            <a:spLocks noChangeArrowheads="1"/>
          </p:cNvSpPr>
          <p:nvPr/>
        </p:nvSpPr>
        <p:spPr bwMode="auto">
          <a:xfrm>
            <a:off x="457200" y="4532685"/>
            <a:ext cx="8153401" cy="1791915"/>
          </a:xfrm>
          <a:prstGeom prst="rect">
            <a:avLst/>
          </a:prstGeom>
          <a:noFill/>
          <a:ln w="12700" cap="flat" cmpd="sng" algn="ctr">
            <a:solidFill>
              <a:srgbClr val="5990CA"/>
            </a:solidFill>
            <a:prstDash val="solid"/>
          </a:ln>
          <a:effectLst/>
        </p:spPr>
        <p:txBody>
          <a:bodyPr tIns="180000" numCol="1"/>
          <a:lstStyle/>
          <a:p>
            <a:pPr marL="131763" lvl="1" indent="-131763" defTabSz="488950" fontAlgn="base">
              <a:spcBef>
                <a:spcPts val="300"/>
              </a:spcBef>
              <a:spcAft>
                <a:spcPts val="100"/>
              </a:spcAft>
              <a:buFontTx/>
              <a:buChar char="••"/>
              <a:tabLst>
                <a:tab pos="96838" algn="l"/>
              </a:tabLst>
              <a:defRPr/>
            </a:pPr>
            <a:r>
              <a:rPr lang="en-US" sz="1200" dirty="0">
                <a:latin typeface="Calibri" pitchFamily="34" charset="0"/>
                <a:cs typeface="Calibri" pitchFamily="34" charset="0"/>
              </a:rPr>
              <a:t>In 2011, the four main sources of importers of cars to the US are Canada, Japan, Germany and Mexico. </a:t>
            </a:r>
            <a:endParaRPr lang="en-US" sz="1200" dirty="0" smtClean="0">
              <a:latin typeface="Calibri" pitchFamily="34" charset="0"/>
              <a:cs typeface="Calibri" pitchFamily="34" charset="0"/>
            </a:endParaRPr>
          </a:p>
          <a:p>
            <a:pPr marL="131763" lvl="1" indent="-131763" defTabSz="488950" fontAlgn="base">
              <a:spcBef>
                <a:spcPts val="300"/>
              </a:spcBef>
              <a:spcAft>
                <a:spcPts val="100"/>
              </a:spcAft>
              <a:buFontTx/>
              <a:buChar char="••"/>
              <a:tabLst>
                <a:tab pos="96838" algn="l"/>
              </a:tabLst>
              <a:defRPr/>
            </a:pPr>
            <a:r>
              <a:rPr lang="en-US" sz="1200" dirty="0">
                <a:latin typeface="Calibri" pitchFamily="34" charset="0"/>
                <a:cs typeface="Calibri" pitchFamily="34" charset="0"/>
              </a:rPr>
              <a:t>Imports represent 75.2% of domestic demand for automobiles, while exports generate 52.0% of industry revenue. </a:t>
            </a:r>
            <a:endParaRPr lang="en-US" sz="1200" dirty="0" smtClean="0">
              <a:latin typeface="Calibri" pitchFamily="34" charset="0"/>
              <a:cs typeface="Calibri" pitchFamily="34" charset="0"/>
            </a:endParaRPr>
          </a:p>
          <a:p>
            <a:pPr marL="131763" lvl="1" indent="-131763" defTabSz="488950" fontAlgn="base">
              <a:spcBef>
                <a:spcPts val="300"/>
              </a:spcBef>
              <a:spcAft>
                <a:spcPts val="100"/>
              </a:spcAft>
              <a:buFontTx/>
              <a:buChar char="••"/>
              <a:tabLst>
                <a:tab pos="96838" algn="l"/>
              </a:tabLst>
              <a:defRPr/>
            </a:pPr>
            <a:r>
              <a:rPr lang="en-US" sz="1200" dirty="0">
                <a:latin typeface="Calibri" pitchFamily="34" charset="0"/>
                <a:cs typeface="Calibri" pitchFamily="34" charset="0"/>
              </a:rPr>
              <a:t>The US is one of the largest vehicle marketplaces in the world, as well as home to some of the largest global automakers. </a:t>
            </a:r>
            <a:endParaRPr lang="en-US" sz="1200" dirty="0" smtClean="0">
              <a:latin typeface="Calibri" pitchFamily="34" charset="0"/>
              <a:cs typeface="Calibri" pitchFamily="34" charset="0"/>
            </a:endParaRPr>
          </a:p>
          <a:p>
            <a:pPr marL="131763" lvl="1" indent="-131763" defTabSz="488950" fontAlgn="base">
              <a:spcBef>
                <a:spcPts val="300"/>
              </a:spcBef>
              <a:spcAft>
                <a:spcPts val="100"/>
              </a:spcAft>
              <a:buFontTx/>
              <a:buChar char="••"/>
              <a:tabLst>
                <a:tab pos="96838" algn="l"/>
              </a:tabLst>
              <a:defRPr/>
            </a:pPr>
            <a:r>
              <a:rPr lang="en-US" sz="1200" dirty="0" smtClean="0">
                <a:latin typeface="Calibri" pitchFamily="34" charset="0"/>
                <a:cs typeface="Calibri" pitchFamily="34" charset="0"/>
              </a:rPr>
              <a:t>A </a:t>
            </a:r>
            <a:r>
              <a:rPr lang="en-US" sz="1200" dirty="0">
                <a:latin typeface="Calibri" pitchFamily="34" charset="0"/>
                <a:cs typeface="Calibri" pitchFamily="34" charset="0"/>
              </a:rPr>
              <a:t>majority of vehicles produced are shipped abroad for sale. In 2011, exports take up 52.0% of industry demand, with 27.3% of exports destined for Canada. </a:t>
            </a:r>
          </a:p>
          <a:p>
            <a:pPr marL="131763" lvl="1" indent="-131763" defTabSz="488950" fontAlgn="base">
              <a:spcBef>
                <a:spcPts val="300"/>
              </a:spcBef>
              <a:spcAft>
                <a:spcPts val="100"/>
              </a:spcAft>
              <a:buFontTx/>
              <a:buChar char="••"/>
              <a:tabLst>
                <a:tab pos="96838" algn="l"/>
              </a:tabLst>
              <a:defRPr/>
            </a:pPr>
            <a:r>
              <a:rPr lang="en-US" sz="1200" dirty="0">
                <a:latin typeface="Calibri" pitchFamily="34" charset="0"/>
                <a:cs typeface="Calibri" pitchFamily="34" charset="0"/>
              </a:rPr>
              <a:t>The share of revenue consumed by exports has expanded significantly over the past five years. Exports only accounted for 34.0% of revenue in 2006. </a:t>
            </a:r>
            <a:endParaRPr lang="en-US" sz="1200" dirty="0" smtClean="0">
              <a:latin typeface="Calibri" pitchFamily="34" charset="0"/>
              <a:cs typeface="Calibri" pitchFamily="34" charset="0"/>
            </a:endParaRPr>
          </a:p>
          <a:p>
            <a:pPr marL="131763" lvl="1" indent="-131763" defTabSz="488950" fontAlgn="base">
              <a:spcBef>
                <a:spcPts val="300"/>
              </a:spcBef>
              <a:spcAft>
                <a:spcPts val="100"/>
              </a:spcAft>
              <a:buFontTx/>
              <a:buChar char="••"/>
              <a:tabLst>
                <a:tab pos="96838" algn="l"/>
              </a:tabLst>
              <a:defRPr/>
            </a:pPr>
            <a:endParaRPr lang="en-IN" sz="1200" kern="0" dirty="0" smtClean="0">
              <a:solidFill>
                <a:srgbClr val="000000"/>
              </a:solidFill>
              <a:latin typeface="Calibri" pitchFamily="34" charset="0"/>
              <a:cs typeface="Calibri" pitchFamily="34" charset="0"/>
            </a:endParaRPr>
          </a:p>
        </p:txBody>
      </p:sp>
      <p:sp>
        <p:nvSpPr>
          <p:cNvPr id="7" name="Rounded Rectangle 6"/>
          <p:cNvSpPr/>
          <p:nvPr/>
        </p:nvSpPr>
        <p:spPr>
          <a:xfrm>
            <a:off x="457201" y="4247135"/>
            <a:ext cx="8153400" cy="272415"/>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defTabSz="457200" fontAlgn="base">
              <a:spcBef>
                <a:spcPct val="10000"/>
              </a:spcBef>
              <a:spcAft>
                <a:spcPct val="0"/>
              </a:spcAft>
              <a:buClr>
                <a:srgbClr val="990000"/>
              </a:buClr>
              <a:buSzPct val="70000"/>
            </a:pPr>
            <a:r>
              <a:rPr lang="en-US" sz="1000" b="1" kern="0" dirty="0">
                <a:solidFill>
                  <a:prstClr val="white"/>
                </a:solidFill>
                <a:latin typeface="Calibri" pitchFamily="34" charset="0"/>
                <a:cs typeface="Calibri" pitchFamily="34" charset="0"/>
              </a:rPr>
              <a:t>Highlights</a:t>
            </a:r>
          </a:p>
        </p:txBody>
      </p:sp>
      <p:graphicFrame>
        <p:nvGraphicFramePr>
          <p:cNvPr id="8" name="Chart 7"/>
          <p:cNvGraphicFramePr/>
          <p:nvPr>
            <p:extLst>
              <p:ext uri="{D42A27DB-BD31-4B8C-83A1-F6EECF244321}">
                <p14:modId xmlns:p14="http://schemas.microsoft.com/office/powerpoint/2010/main" val="1200813660"/>
              </p:ext>
            </p:extLst>
          </p:nvPr>
        </p:nvGraphicFramePr>
        <p:xfrm>
          <a:off x="4648200" y="1600200"/>
          <a:ext cx="3962400" cy="2362200"/>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 Box 5"/>
          <p:cNvSpPr txBox="1">
            <a:spLocks noChangeArrowheads="1"/>
          </p:cNvSpPr>
          <p:nvPr/>
        </p:nvSpPr>
        <p:spPr bwMode="gray">
          <a:xfrm>
            <a:off x="4724400" y="1377528"/>
            <a:ext cx="3068759" cy="272415"/>
          </a:xfrm>
          <a:prstGeom prst="roundRect">
            <a:avLst>
              <a:gd name="adj" fmla="val 17445"/>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defTabSz="457200" fontAlgn="base">
              <a:spcBef>
                <a:spcPct val="10000"/>
              </a:spcBef>
              <a:spcAft>
                <a:spcPct val="0"/>
              </a:spcAft>
              <a:buClr>
                <a:srgbClr val="990000"/>
              </a:buClr>
              <a:buSzPct val="70000"/>
              <a:defRPr/>
            </a:pPr>
            <a:r>
              <a:rPr lang="en-US" sz="1000" b="1" kern="0" dirty="0" smtClean="0">
                <a:solidFill>
                  <a:prstClr val="white"/>
                </a:solidFill>
                <a:latin typeface="Calibri" pitchFamily="34" charset="0"/>
                <a:cs typeface="Calibri" pitchFamily="34" charset="0"/>
              </a:rPr>
              <a:t>Imports 2011</a:t>
            </a:r>
            <a:endParaRPr lang="en-US" sz="1000" b="1" kern="0" dirty="0">
              <a:solidFill>
                <a:prstClr val="white"/>
              </a:solidFill>
              <a:latin typeface="Calibri" pitchFamily="34" charset="0"/>
              <a:cs typeface="Calibri" pitchFamily="34" charset="0"/>
            </a:endParaRPr>
          </a:p>
        </p:txBody>
      </p:sp>
      <p:sp>
        <p:nvSpPr>
          <p:cNvPr id="10" name="TextBox 9"/>
          <p:cNvSpPr txBox="1"/>
          <p:nvPr/>
        </p:nvSpPr>
        <p:spPr>
          <a:xfrm>
            <a:off x="5562600" y="3712029"/>
            <a:ext cx="2057400" cy="228600"/>
          </a:xfrm>
          <a:prstGeom prst="rect">
            <a:avLst/>
          </a:prstGeom>
        </p:spPr>
        <p:txBody>
          <a:bodyPr vert="horz" wrap="none" lIns="0" tIns="0" rIns="0" bIns="0" rtlCol="0" anchor="t" anchorCtr="0">
            <a:noAutofit/>
          </a:bodyPr>
          <a:lstStyle/>
          <a:p>
            <a:pPr defTabSz="914363">
              <a:spcBef>
                <a:spcPct val="0"/>
              </a:spcBef>
            </a:pPr>
            <a:r>
              <a:rPr lang="en-US" sz="1200" dirty="0" smtClean="0">
                <a:ln w="3175">
                  <a:noFill/>
                </a:ln>
                <a:solidFill>
                  <a:srgbClr val="595959"/>
                </a:solidFill>
                <a:latin typeface="Calibri" pitchFamily="34" charset="0"/>
                <a:ea typeface="Verdana" pitchFamily="34" charset="0"/>
                <a:cs typeface="Calibri" pitchFamily="34" charset="0"/>
              </a:rPr>
              <a:t>Total Market USD 44.3 Billion</a:t>
            </a:r>
          </a:p>
        </p:txBody>
      </p:sp>
    </p:spTree>
    <p:extLst>
      <p:ext uri="{BB962C8B-B14F-4D97-AF65-F5344CB8AC3E}">
        <p14:creationId xmlns:p14="http://schemas.microsoft.com/office/powerpoint/2010/main" val="840562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6"/>
          </p:nvPr>
        </p:nvSpPr>
        <p:spPr>
          <a:xfrm>
            <a:off x="389675" y="726758"/>
            <a:ext cx="8349647" cy="492443"/>
          </a:xfrm>
          <a:noFill/>
          <a:ln w="9525">
            <a:noFill/>
            <a:miter lim="800000"/>
            <a:headEnd/>
            <a:tailEnd/>
          </a:ln>
        </p:spPr>
        <p:txBody>
          <a:bodyPr vert="horz" wrap="square" lIns="0" tIns="0" rIns="0" bIns="0" rtlCol="0" anchor="b">
            <a:spAutoFit/>
          </a:bodyPr>
          <a:lstStyle/>
          <a:p>
            <a:pPr defTabSz="914400">
              <a:spcAft>
                <a:spcPct val="0"/>
              </a:spcAft>
              <a:defRPr/>
            </a:pPr>
            <a:r>
              <a:rPr lang="en-IN" sz="1600" dirty="0">
                <a:solidFill>
                  <a:schemeClr val="bg1">
                    <a:lumMod val="50000"/>
                  </a:schemeClr>
                </a:solidFill>
                <a:latin typeface="Calibri" pitchFamily="34" charset="0"/>
                <a:ea typeface="+mn-ea"/>
                <a:cs typeface="Calibri" pitchFamily="34" charset="0"/>
              </a:rPr>
              <a:t>The major cost in automotive sector are still based on effective management of supply chain and global raw material prices</a:t>
            </a:r>
            <a:endParaRPr lang="en-US" sz="1600" dirty="0">
              <a:solidFill>
                <a:schemeClr val="bg1">
                  <a:lumMod val="50000"/>
                </a:schemeClr>
              </a:solidFill>
              <a:latin typeface="Calibri" pitchFamily="34" charset="0"/>
              <a:ea typeface="+mn-ea"/>
              <a:cs typeface="Calibri" pitchFamily="34" charset="0"/>
            </a:endParaRPr>
          </a:p>
        </p:txBody>
      </p:sp>
      <p:sp>
        <p:nvSpPr>
          <p:cNvPr id="3" name="Title 2"/>
          <p:cNvSpPr>
            <a:spLocks noGrp="1"/>
          </p:cNvSpPr>
          <p:nvPr>
            <p:ph type="title"/>
          </p:nvPr>
        </p:nvSpPr>
        <p:spPr/>
        <p:txBody>
          <a:bodyPr vert="horz" wrap="square" lIns="0" tIns="0" rIns="0" bIns="0" rtlCol="0" anchor="t">
            <a:noAutofit/>
          </a:bodyPr>
          <a:lstStyle/>
          <a:p>
            <a:r>
              <a:rPr lang="en-US" sz="2800" dirty="0" smtClean="0">
                <a:latin typeface="Calibri" pitchFamily="34" charset="0"/>
                <a:cs typeface="Calibri" pitchFamily="34" charset="0"/>
              </a:rPr>
              <a:t>Industry Cost Structure</a:t>
            </a:r>
            <a:endParaRPr lang="en-US" sz="2800" dirty="0">
              <a:latin typeface="Calibri" pitchFamily="34" charset="0"/>
              <a:cs typeface="Calibri" pitchFamily="34" charset="0"/>
            </a:endParaRPr>
          </a:p>
        </p:txBody>
      </p:sp>
      <p:graphicFrame>
        <p:nvGraphicFramePr>
          <p:cNvPr id="4" name="Chart 3"/>
          <p:cNvGraphicFramePr/>
          <p:nvPr>
            <p:extLst>
              <p:ext uri="{D42A27DB-BD31-4B8C-83A1-F6EECF244321}">
                <p14:modId xmlns:p14="http://schemas.microsoft.com/office/powerpoint/2010/main" val="3352136871"/>
              </p:ext>
            </p:extLst>
          </p:nvPr>
        </p:nvGraphicFramePr>
        <p:xfrm>
          <a:off x="457200" y="1600200"/>
          <a:ext cx="3962400" cy="23622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Box 5"/>
          <p:cNvSpPr txBox="1">
            <a:spLocks noChangeArrowheads="1"/>
          </p:cNvSpPr>
          <p:nvPr/>
        </p:nvSpPr>
        <p:spPr bwMode="gray">
          <a:xfrm>
            <a:off x="533400" y="1329730"/>
            <a:ext cx="3068759" cy="280928"/>
          </a:xfrm>
          <a:prstGeom prst="roundRect">
            <a:avLst>
              <a:gd name="adj" fmla="val 17445"/>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defTabSz="457200" fontAlgn="base">
              <a:spcBef>
                <a:spcPct val="10000"/>
              </a:spcBef>
              <a:spcAft>
                <a:spcPct val="0"/>
              </a:spcAft>
              <a:buClr>
                <a:srgbClr val="990000"/>
              </a:buClr>
              <a:buSzPct val="70000"/>
              <a:defRPr/>
            </a:pPr>
            <a:r>
              <a:rPr lang="en-US" sz="1050" b="1" kern="0" dirty="0" smtClean="0">
                <a:solidFill>
                  <a:prstClr val="white"/>
                </a:solidFill>
                <a:latin typeface="Calibri" pitchFamily="34" charset="0"/>
                <a:cs typeface="Calibri" pitchFamily="34" charset="0"/>
              </a:rPr>
              <a:t>Industry Costs 2011 (%)</a:t>
            </a:r>
            <a:endParaRPr lang="en-US" sz="1050" b="1" kern="0" dirty="0">
              <a:solidFill>
                <a:prstClr val="white"/>
              </a:solidFill>
              <a:latin typeface="Calibri" pitchFamily="34" charset="0"/>
              <a:cs typeface="Calibri" pitchFamily="34" charset="0"/>
            </a:endParaRPr>
          </a:p>
        </p:txBody>
      </p:sp>
      <p:sp>
        <p:nvSpPr>
          <p:cNvPr id="6" name="Text Box 20"/>
          <p:cNvSpPr txBox="1">
            <a:spLocks noChangeArrowheads="1"/>
          </p:cNvSpPr>
          <p:nvPr/>
        </p:nvSpPr>
        <p:spPr bwMode="auto">
          <a:xfrm>
            <a:off x="457200" y="4532685"/>
            <a:ext cx="8153400" cy="1609317"/>
          </a:xfrm>
          <a:prstGeom prst="rect">
            <a:avLst/>
          </a:prstGeom>
          <a:noFill/>
          <a:ln w="12700" cap="flat" cmpd="sng" algn="ctr">
            <a:solidFill>
              <a:srgbClr val="5990CA"/>
            </a:solidFill>
            <a:prstDash val="solid"/>
          </a:ln>
          <a:effectLst/>
        </p:spPr>
        <p:txBody>
          <a:bodyPr tIns="180000" numCol="1"/>
          <a:lstStyle/>
          <a:p>
            <a:pPr marL="131763" lvl="1" indent="-131763" defTabSz="488950" fontAlgn="base">
              <a:spcBef>
                <a:spcPts val="300"/>
              </a:spcBef>
              <a:spcAft>
                <a:spcPts val="100"/>
              </a:spcAft>
              <a:buFontTx/>
              <a:buChar char="••"/>
              <a:tabLst>
                <a:tab pos="96838" algn="l"/>
              </a:tabLst>
              <a:defRPr/>
            </a:pPr>
            <a:r>
              <a:rPr lang="en-US" sz="1200" dirty="0">
                <a:latin typeface="Calibri" pitchFamily="34" charset="0"/>
                <a:cs typeface="Calibri" pitchFamily="34" charset="0"/>
              </a:rPr>
              <a:t>Automobile manufacturing requires a large array of component parts produced by parts suppliers. For the most part, firms in this industry perform the final assembly and design of vehicles; as a result, purchases account for the </a:t>
            </a:r>
            <a:r>
              <a:rPr lang="en-US" sz="1200" dirty="0" smtClean="0">
                <a:latin typeface="Calibri" pitchFamily="34" charset="0"/>
                <a:cs typeface="Calibri" pitchFamily="34" charset="0"/>
              </a:rPr>
              <a:t> </a:t>
            </a:r>
            <a:r>
              <a:rPr lang="en-US" sz="1200" dirty="0">
                <a:latin typeface="Calibri" pitchFamily="34" charset="0"/>
                <a:cs typeface="Calibri" pitchFamily="34" charset="0"/>
              </a:rPr>
              <a:t>majority of industry costs at 78.1%. Industry operators purchase vehicle components from engines and transmissions to radiators and electronics. </a:t>
            </a:r>
            <a:endParaRPr lang="en-US" sz="1200" dirty="0" smtClean="0">
              <a:latin typeface="Calibri" pitchFamily="34" charset="0"/>
              <a:cs typeface="Calibri" pitchFamily="34" charset="0"/>
            </a:endParaRPr>
          </a:p>
          <a:p>
            <a:pPr marL="131763" lvl="1" indent="-131763" defTabSz="488950" fontAlgn="base">
              <a:spcBef>
                <a:spcPts val="300"/>
              </a:spcBef>
              <a:spcAft>
                <a:spcPts val="100"/>
              </a:spcAft>
              <a:buFontTx/>
              <a:buChar char="••"/>
              <a:tabLst>
                <a:tab pos="96838" algn="l"/>
              </a:tabLst>
              <a:defRPr/>
            </a:pPr>
            <a:r>
              <a:rPr lang="en-US" sz="1200" dirty="0">
                <a:latin typeface="Calibri" pitchFamily="34" charset="0"/>
                <a:cs typeface="Calibri" pitchFamily="34" charset="0"/>
              </a:rPr>
              <a:t>Wages make up the next largest components of this industry’s cost structure, consuming roughly 5.2% of revenue. </a:t>
            </a:r>
            <a:endParaRPr lang="en-US" sz="1200" dirty="0" smtClean="0">
              <a:latin typeface="Calibri" pitchFamily="34" charset="0"/>
              <a:cs typeface="Calibri" pitchFamily="34" charset="0"/>
            </a:endParaRPr>
          </a:p>
          <a:p>
            <a:pPr marL="131763" lvl="1" indent="-131763" defTabSz="488950" fontAlgn="base">
              <a:spcBef>
                <a:spcPts val="300"/>
              </a:spcBef>
              <a:spcAft>
                <a:spcPts val="100"/>
              </a:spcAft>
              <a:buFontTx/>
              <a:buChar char="••"/>
              <a:tabLst>
                <a:tab pos="96838" algn="l"/>
              </a:tabLst>
              <a:defRPr/>
            </a:pPr>
            <a:r>
              <a:rPr lang="en-US" sz="1200" dirty="0">
                <a:latin typeface="Calibri" pitchFamily="34" charset="0"/>
                <a:cs typeface="Calibri" pitchFamily="34" charset="0"/>
              </a:rPr>
              <a:t>The industry has struggled to make a profit since 2004, when gasoline prices began to rise significantly. </a:t>
            </a:r>
            <a:endParaRPr lang="en-IN" sz="1200" kern="0" dirty="0" smtClean="0">
              <a:solidFill>
                <a:srgbClr val="000000"/>
              </a:solidFill>
              <a:latin typeface="Calibri" pitchFamily="34" charset="0"/>
              <a:cs typeface="Calibri" pitchFamily="34" charset="0"/>
            </a:endParaRPr>
          </a:p>
        </p:txBody>
      </p:sp>
      <p:sp>
        <p:nvSpPr>
          <p:cNvPr id="7" name="Rounded Rectangle 6"/>
          <p:cNvSpPr/>
          <p:nvPr/>
        </p:nvSpPr>
        <p:spPr>
          <a:xfrm>
            <a:off x="457200" y="4226625"/>
            <a:ext cx="8153400" cy="280928"/>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defTabSz="457200" fontAlgn="base">
              <a:spcBef>
                <a:spcPct val="10000"/>
              </a:spcBef>
              <a:spcAft>
                <a:spcPct val="0"/>
              </a:spcAft>
              <a:buClr>
                <a:srgbClr val="990000"/>
              </a:buClr>
              <a:buSzPct val="70000"/>
            </a:pPr>
            <a:r>
              <a:rPr lang="en-US" sz="1050" b="1" kern="0" dirty="0">
                <a:solidFill>
                  <a:prstClr val="white"/>
                </a:solidFill>
                <a:latin typeface="Calibri" pitchFamily="34" charset="0"/>
                <a:cs typeface="Calibri" pitchFamily="34" charset="0"/>
              </a:rPr>
              <a:t>Highlights</a:t>
            </a:r>
          </a:p>
        </p:txBody>
      </p:sp>
      <p:graphicFrame>
        <p:nvGraphicFramePr>
          <p:cNvPr id="8" name="Chart 7"/>
          <p:cNvGraphicFramePr/>
          <p:nvPr>
            <p:extLst>
              <p:ext uri="{D42A27DB-BD31-4B8C-83A1-F6EECF244321}">
                <p14:modId xmlns:p14="http://schemas.microsoft.com/office/powerpoint/2010/main" val="3000068352"/>
              </p:ext>
            </p:extLst>
          </p:nvPr>
        </p:nvGraphicFramePr>
        <p:xfrm>
          <a:off x="4648200" y="1600200"/>
          <a:ext cx="3962400" cy="2362200"/>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 Box 5"/>
          <p:cNvSpPr txBox="1">
            <a:spLocks noChangeArrowheads="1"/>
          </p:cNvSpPr>
          <p:nvPr/>
        </p:nvSpPr>
        <p:spPr bwMode="gray">
          <a:xfrm>
            <a:off x="4724400" y="1329730"/>
            <a:ext cx="3068759" cy="280928"/>
          </a:xfrm>
          <a:prstGeom prst="roundRect">
            <a:avLst>
              <a:gd name="adj" fmla="val 17445"/>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defTabSz="457200" fontAlgn="base">
              <a:spcBef>
                <a:spcPct val="10000"/>
              </a:spcBef>
              <a:spcAft>
                <a:spcPct val="0"/>
              </a:spcAft>
              <a:buClr>
                <a:srgbClr val="990000"/>
              </a:buClr>
              <a:buSzPct val="70000"/>
              <a:defRPr/>
            </a:pPr>
            <a:r>
              <a:rPr lang="en-US" sz="1050" b="1" kern="0" dirty="0" smtClean="0">
                <a:solidFill>
                  <a:prstClr val="white"/>
                </a:solidFill>
                <a:latin typeface="Calibri" pitchFamily="34" charset="0"/>
                <a:cs typeface="Calibri" pitchFamily="34" charset="0"/>
              </a:rPr>
              <a:t>Average cost of all industries (%)</a:t>
            </a:r>
            <a:endParaRPr lang="en-US" sz="1050" b="1" kern="0" dirty="0">
              <a:solidFill>
                <a:prstClr val="white"/>
              </a:solidFill>
              <a:latin typeface="Calibri" pitchFamily="34" charset="0"/>
              <a:cs typeface="Calibri" pitchFamily="34" charset="0"/>
            </a:endParaRPr>
          </a:p>
        </p:txBody>
      </p:sp>
      <p:sp>
        <p:nvSpPr>
          <p:cNvPr id="10" name="TextBox 9"/>
          <p:cNvSpPr txBox="1"/>
          <p:nvPr/>
        </p:nvSpPr>
        <p:spPr>
          <a:xfrm>
            <a:off x="5562600" y="3712029"/>
            <a:ext cx="2057400" cy="228600"/>
          </a:xfrm>
          <a:prstGeom prst="rect">
            <a:avLst/>
          </a:prstGeom>
        </p:spPr>
        <p:txBody>
          <a:bodyPr vert="horz" wrap="none" lIns="0" tIns="0" rIns="0" bIns="0" rtlCol="0" anchor="t" anchorCtr="0">
            <a:noAutofit/>
          </a:bodyPr>
          <a:lstStyle/>
          <a:p>
            <a:pPr defTabSz="914363">
              <a:spcBef>
                <a:spcPct val="0"/>
              </a:spcBef>
            </a:pPr>
            <a:r>
              <a:rPr lang="en-US" sz="1100" dirty="0" smtClean="0">
                <a:ln w="3175">
                  <a:noFill/>
                </a:ln>
                <a:solidFill>
                  <a:srgbClr val="595959"/>
                </a:solidFill>
                <a:latin typeface="Calibri" pitchFamily="34" charset="0"/>
                <a:ea typeface="Verdana" pitchFamily="34" charset="0"/>
                <a:cs typeface="Calibri" pitchFamily="34" charset="0"/>
              </a:rPr>
              <a:t>Total Market USD 70.1 Billion</a:t>
            </a:r>
          </a:p>
        </p:txBody>
      </p:sp>
    </p:spTree>
    <p:extLst>
      <p:ext uri="{BB962C8B-B14F-4D97-AF65-F5344CB8AC3E}">
        <p14:creationId xmlns:p14="http://schemas.microsoft.com/office/powerpoint/2010/main" val="2530420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Pentagon 24"/>
          <p:cNvSpPr/>
          <p:nvPr/>
        </p:nvSpPr>
        <p:spPr>
          <a:xfrm>
            <a:off x="729740" y="3256819"/>
            <a:ext cx="1097279" cy="862069"/>
          </a:xfrm>
          <a:prstGeom prst="homePlate">
            <a:avLst/>
          </a:prstGeom>
          <a:ln/>
        </p:spPr>
        <p:style>
          <a:lnRef idx="1">
            <a:schemeClr val="accent4"/>
          </a:lnRef>
          <a:fillRef idx="3">
            <a:schemeClr val="accent4"/>
          </a:fillRef>
          <a:effectRef idx="2">
            <a:schemeClr val="accent4"/>
          </a:effectRef>
          <a:fontRef idx="minor">
            <a:schemeClr val="lt1"/>
          </a:fontRef>
        </p:style>
        <p:txBody>
          <a:bodyPr rtlCol="0" anchor="ctr"/>
          <a:lstStyle/>
          <a:p>
            <a:r>
              <a:rPr lang="en-US" sz="1000" b="1" dirty="0" smtClean="0">
                <a:solidFill>
                  <a:srgbClr val="FFFFFF"/>
                </a:solidFill>
                <a:latin typeface="Calibri" pitchFamily="34" charset="0"/>
                <a:cs typeface="Calibri" pitchFamily="34" charset="0"/>
              </a:rPr>
              <a:t>World Prices of Crude Oil</a:t>
            </a:r>
            <a:endParaRPr lang="en-US" sz="1000" b="1" dirty="0">
              <a:solidFill>
                <a:srgbClr val="FFFFFF"/>
              </a:solidFill>
              <a:latin typeface="Calibri" pitchFamily="34" charset="0"/>
              <a:cs typeface="Calibri" pitchFamily="34" charset="0"/>
            </a:endParaRPr>
          </a:p>
        </p:txBody>
      </p:sp>
      <p:sp>
        <p:nvSpPr>
          <p:cNvPr id="18" name="Footnote"/>
          <p:cNvSpPr>
            <a:spLocks noChangeArrowheads="1"/>
          </p:cNvSpPr>
          <p:nvPr/>
        </p:nvSpPr>
        <p:spPr bwMode="auto">
          <a:xfrm>
            <a:off x="457200" y="6262301"/>
            <a:ext cx="5832475" cy="138499"/>
          </a:xfrm>
          <a:prstGeom prst="rect">
            <a:avLst/>
          </a:prstGeom>
          <a:noFill/>
          <a:ln w="9525" algn="ctr">
            <a:noFill/>
            <a:miter lim="800000"/>
            <a:headEnd/>
            <a:tailEnd/>
          </a:ln>
        </p:spPr>
        <p:txBody>
          <a:bodyPr lIns="0" tIns="0" rIns="0" bIns="0" anchor="b">
            <a:spAutoFit/>
          </a:bodyPr>
          <a:lstStyle/>
          <a:p>
            <a:pPr marL="461963" indent="-461963" eaLnBrk="0" hangingPunct="0">
              <a:lnSpc>
                <a:spcPct val="90000"/>
              </a:lnSpc>
              <a:defRPr/>
            </a:pPr>
            <a:r>
              <a:rPr lang="en-US" sz="1000" dirty="0">
                <a:solidFill>
                  <a:srgbClr val="000000"/>
                </a:solidFill>
                <a:latin typeface="Calibri" pitchFamily="34" charset="0"/>
                <a:cs typeface="Calibri" pitchFamily="34" charset="0"/>
              </a:rPr>
              <a:t>Source: </a:t>
            </a:r>
            <a:r>
              <a:rPr lang="en-US" sz="1000" dirty="0" smtClean="0">
                <a:solidFill>
                  <a:srgbClr val="000000"/>
                </a:solidFill>
                <a:latin typeface="Calibri" pitchFamily="34" charset="0"/>
                <a:cs typeface="Calibri" pitchFamily="34" charset="0"/>
              </a:rPr>
              <a:t>IBIS world report on car sales in US</a:t>
            </a:r>
            <a:endParaRPr lang="en-US" sz="1000" dirty="0">
              <a:solidFill>
                <a:srgbClr val="000000"/>
              </a:solidFill>
              <a:latin typeface="Calibri" pitchFamily="34" charset="0"/>
              <a:cs typeface="Calibri" pitchFamily="34" charset="0"/>
            </a:endParaRPr>
          </a:p>
        </p:txBody>
      </p:sp>
      <p:sp>
        <p:nvSpPr>
          <p:cNvPr id="16" name="Text Box 4"/>
          <p:cNvSpPr txBox="1">
            <a:spLocks noChangeArrowheads="1"/>
          </p:cNvSpPr>
          <p:nvPr/>
        </p:nvSpPr>
        <p:spPr bwMode="gray">
          <a:xfrm>
            <a:off x="284680" y="1475638"/>
            <a:ext cx="445061" cy="4544162"/>
          </a:xfrm>
          <a:prstGeom prst="roundRect">
            <a:avLst/>
          </a:prstGeom>
          <a:ln>
            <a:headEnd/>
            <a:tailEnd/>
          </a:ln>
        </p:spPr>
        <p:style>
          <a:lnRef idx="1">
            <a:schemeClr val="dk1"/>
          </a:lnRef>
          <a:fillRef idx="3">
            <a:schemeClr val="dk1"/>
          </a:fillRef>
          <a:effectRef idx="2">
            <a:schemeClr val="dk1"/>
          </a:effectRef>
          <a:fontRef idx="minor">
            <a:schemeClr val="lt1"/>
          </a:fontRef>
        </p:style>
        <p:txBody>
          <a:bodyPr vert="vert270" wrap="square" anchor="ctr">
            <a:noAutofit/>
          </a:bodyPr>
          <a:lstStyle/>
          <a:p>
            <a:pPr algn="ctr" defTabSz="457200" fontAlgn="base">
              <a:spcBef>
                <a:spcPct val="10000"/>
              </a:spcBef>
              <a:spcAft>
                <a:spcPct val="0"/>
              </a:spcAft>
              <a:buClr>
                <a:srgbClr val="990000"/>
              </a:buClr>
              <a:buSzPct val="70000"/>
              <a:defRPr/>
            </a:pPr>
            <a:r>
              <a:rPr lang="en-US" sz="1050" b="1" dirty="0">
                <a:solidFill>
                  <a:srgbClr val="FFFFFF"/>
                </a:solidFill>
                <a:latin typeface="Calibri" pitchFamily="34" charset="0"/>
                <a:cs typeface="Calibri" pitchFamily="34" charset="0"/>
              </a:rPr>
              <a:t>Trends</a:t>
            </a:r>
          </a:p>
        </p:txBody>
      </p:sp>
      <p:sp>
        <p:nvSpPr>
          <p:cNvPr id="17" name="Rectangle 16"/>
          <p:cNvSpPr/>
          <p:nvPr/>
        </p:nvSpPr>
        <p:spPr>
          <a:xfrm>
            <a:off x="1889185" y="3008936"/>
            <a:ext cx="6973641" cy="1293104"/>
          </a:xfrm>
          <a:prstGeom prst="rect">
            <a:avLst/>
          </a:prstGeom>
          <a:solidFill>
            <a:schemeClr val="bg1"/>
          </a:solidFill>
          <a:ln>
            <a:solidFill>
              <a:schemeClr val="accent4">
                <a:lumMod val="75000"/>
              </a:schemeClr>
            </a:solidFill>
          </a:ln>
          <a:effectLst>
            <a:glow rad="63500">
              <a:schemeClr val="accent4">
                <a:lumMod val="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117475" indent="-117475">
              <a:spcBef>
                <a:spcPts val="300"/>
              </a:spcBef>
              <a:spcAft>
                <a:spcPts val="100"/>
              </a:spcAft>
              <a:buFont typeface="Arial" pitchFamily="34" charset="0"/>
              <a:buChar char="•"/>
              <a:defRPr/>
            </a:pPr>
            <a:r>
              <a:rPr lang="en-IN" sz="1050" dirty="0">
                <a:solidFill>
                  <a:srgbClr val="DDDDDD">
                    <a:lumMod val="10000"/>
                  </a:srgbClr>
                </a:solidFill>
                <a:latin typeface="Calibri" pitchFamily="34" charset="0"/>
                <a:cs typeface="Calibri" pitchFamily="34" charset="0"/>
              </a:rPr>
              <a:t>The price of gas has always been </a:t>
            </a:r>
            <a:r>
              <a:rPr lang="en-IN" sz="1050" dirty="0" smtClean="0">
                <a:solidFill>
                  <a:srgbClr val="DDDDDD">
                    <a:lumMod val="10000"/>
                  </a:srgbClr>
                </a:solidFill>
                <a:latin typeface="Calibri" pitchFamily="34" charset="0"/>
                <a:cs typeface="Calibri" pitchFamily="34" charset="0"/>
              </a:rPr>
              <a:t>important </a:t>
            </a:r>
            <a:r>
              <a:rPr lang="en-IN" sz="1050" dirty="0">
                <a:solidFill>
                  <a:srgbClr val="DDDDDD">
                    <a:lumMod val="10000"/>
                  </a:srgbClr>
                </a:solidFill>
                <a:latin typeface="Calibri" pitchFamily="34" charset="0"/>
                <a:cs typeface="Calibri" pitchFamily="34" charset="0"/>
              </a:rPr>
              <a:t>to the automotive industry </a:t>
            </a:r>
            <a:r>
              <a:rPr lang="en-IN" sz="1050" dirty="0" smtClean="0">
                <a:solidFill>
                  <a:srgbClr val="DDDDDD">
                    <a:lumMod val="10000"/>
                  </a:srgbClr>
                </a:solidFill>
                <a:latin typeface="Calibri" pitchFamily="34" charset="0"/>
                <a:cs typeface="Calibri" pitchFamily="34" charset="0"/>
              </a:rPr>
              <a:t>because </a:t>
            </a:r>
            <a:r>
              <a:rPr lang="en-IN" sz="1050" dirty="0">
                <a:solidFill>
                  <a:srgbClr val="DDDDDD">
                    <a:lumMod val="10000"/>
                  </a:srgbClr>
                </a:solidFill>
                <a:latin typeface="Calibri" pitchFamily="34" charset="0"/>
                <a:cs typeface="Calibri" pitchFamily="34" charset="0"/>
              </a:rPr>
              <a:t>it represents a significant part of </a:t>
            </a:r>
            <a:r>
              <a:rPr lang="en-IN" sz="1050" dirty="0" smtClean="0">
                <a:solidFill>
                  <a:srgbClr val="DDDDDD">
                    <a:lumMod val="10000"/>
                  </a:srgbClr>
                </a:solidFill>
                <a:latin typeface="Calibri" pitchFamily="34" charset="0"/>
                <a:cs typeface="Calibri" pitchFamily="34" charset="0"/>
              </a:rPr>
              <a:t> the </a:t>
            </a:r>
            <a:r>
              <a:rPr lang="en-IN" sz="1050" dirty="0">
                <a:solidFill>
                  <a:srgbClr val="DDDDDD">
                    <a:lumMod val="10000"/>
                  </a:srgbClr>
                </a:solidFill>
                <a:latin typeface="Calibri" pitchFamily="34" charset="0"/>
                <a:cs typeface="Calibri" pitchFamily="34" charset="0"/>
              </a:rPr>
              <a:t>running costs of a vehicle. From 2006 </a:t>
            </a:r>
            <a:r>
              <a:rPr lang="en-IN" sz="1050" dirty="0" smtClean="0">
                <a:solidFill>
                  <a:srgbClr val="DDDDDD">
                    <a:lumMod val="10000"/>
                  </a:srgbClr>
                </a:solidFill>
                <a:latin typeface="Calibri" pitchFamily="34" charset="0"/>
                <a:cs typeface="Calibri" pitchFamily="34" charset="0"/>
              </a:rPr>
              <a:t>to </a:t>
            </a:r>
            <a:r>
              <a:rPr lang="en-IN" sz="1050" dirty="0">
                <a:solidFill>
                  <a:srgbClr val="DDDDDD">
                    <a:lumMod val="10000"/>
                  </a:srgbClr>
                </a:solidFill>
                <a:latin typeface="Calibri" pitchFamily="34" charset="0"/>
                <a:cs typeface="Calibri" pitchFamily="34" charset="0"/>
              </a:rPr>
              <a:t>2011, the retail price of gasoline has </a:t>
            </a:r>
            <a:r>
              <a:rPr lang="en-IN" sz="1050" dirty="0" smtClean="0">
                <a:solidFill>
                  <a:srgbClr val="DDDDDD">
                    <a:lumMod val="10000"/>
                  </a:srgbClr>
                </a:solidFill>
                <a:latin typeface="Calibri" pitchFamily="34" charset="0"/>
                <a:cs typeface="Calibri" pitchFamily="34" charset="0"/>
              </a:rPr>
              <a:t>grown </a:t>
            </a:r>
            <a:r>
              <a:rPr lang="en-IN" sz="1050" dirty="0">
                <a:solidFill>
                  <a:srgbClr val="DDDDDD">
                    <a:lumMod val="10000"/>
                  </a:srgbClr>
                </a:solidFill>
                <a:latin typeface="Calibri" pitchFamily="34" charset="0"/>
                <a:cs typeface="Calibri" pitchFamily="34" charset="0"/>
              </a:rPr>
              <a:t>4.9% annually, which, combined </a:t>
            </a:r>
            <a:r>
              <a:rPr lang="en-IN" sz="1050" dirty="0" smtClean="0">
                <a:solidFill>
                  <a:srgbClr val="DDDDDD">
                    <a:lumMod val="10000"/>
                  </a:srgbClr>
                </a:solidFill>
                <a:latin typeface="Calibri" pitchFamily="34" charset="0"/>
                <a:cs typeface="Calibri" pitchFamily="34" charset="0"/>
              </a:rPr>
              <a:t>with </a:t>
            </a:r>
            <a:r>
              <a:rPr lang="en-IN" sz="1050" dirty="0">
                <a:solidFill>
                  <a:srgbClr val="DDDDDD">
                    <a:lumMod val="10000"/>
                  </a:srgbClr>
                </a:solidFill>
                <a:latin typeface="Calibri" pitchFamily="34" charset="0"/>
                <a:cs typeface="Calibri" pitchFamily="34" charset="0"/>
              </a:rPr>
              <a:t>declining disposable income, has </a:t>
            </a:r>
            <a:r>
              <a:rPr lang="en-IN" sz="1050" dirty="0" smtClean="0">
                <a:solidFill>
                  <a:srgbClr val="DDDDDD">
                    <a:lumMod val="10000"/>
                  </a:srgbClr>
                </a:solidFill>
                <a:latin typeface="Calibri" pitchFamily="34" charset="0"/>
                <a:cs typeface="Calibri" pitchFamily="34" charset="0"/>
              </a:rPr>
              <a:t>lead </a:t>
            </a:r>
            <a:r>
              <a:rPr lang="en-IN" sz="1050" dirty="0">
                <a:solidFill>
                  <a:srgbClr val="DDDDDD">
                    <a:lumMod val="10000"/>
                  </a:srgbClr>
                </a:solidFill>
                <a:latin typeface="Calibri" pitchFamily="34" charset="0"/>
                <a:cs typeface="Calibri" pitchFamily="34" charset="0"/>
              </a:rPr>
              <a:t>consumers to think twice about their </a:t>
            </a:r>
            <a:r>
              <a:rPr lang="en-IN" sz="1050" dirty="0" smtClean="0">
                <a:solidFill>
                  <a:srgbClr val="DDDDDD">
                    <a:lumMod val="10000"/>
                  </a:srgbClr>
                </a:solidFill>
                <a:latin typeface="Calibri" pitchFamily="34" charset="0"/>
                <a:cs typeface="Calibri" pitchFamily="34" charset="0"/>
              </a:rPr>
              <a:t>fuel </a:t>
            </a:r>
            <a:r>
              <a:rPr lang="en-IN" sz="1050" dirty="0">
                <a:solidFill>
                  <a:srgbClr val="DDDDDD">
                    <a:lumMod val="10000"/>
                  </a:srgbClr>
                </a:solidFill>
                <a:latin typeface="Calibri" pitchFamily="34" charset="0"/>
                <a:cs typeface="Calibri" pitchFamily="34" charset="0"/>
              </a:rPr>
              <a:t>consumption. </a:t>
            </a:r>
            <a:endParaRPr lang="en-IN" sz="1050" dirty="0" smtClean="0">
              <a:solidFill>
                <a:srgbClr val="DDDDDD">
                  <a:lumMod val="10000"/>
                </a:srgbClr>
              </a:solidFill>
              <a:latin typeface="Calibri" pitchFamily="34" charset="0"/>
              <a:cs typeface="Calibri" pitchFamily="34" charset="0"/>
            </a:endParaRPr>
          </a:p>
          <a:p>
            <a:pPr marL="117475" indent="-117475">
              <a:spcBef>
                <a:spcPts val="300"/>
              </a:spcBef>
              <a:spcAft>
                <a:spcPts val="100"/>
              </a:spcAft>
              <a:buFont typeface="Arial" pitchFamily="34" charset="0"/>
              <a:buChar char="•"/>
              <a:defRPr/>
            </a:pPr>
            <a:r>
              <a:rPr lang="en-IN" sz="1050" dirty="0">
                <a:solidFill>
                  <a:srgbClr val="DDDDDD">
                    <a:lumMod val="10000"/>
                  </a:srgbClr>
                </a:solidFill>
                <a:latin typeface="Calibri" pitchFamily="34" charset="0"/>
                <a:cs typeface="Calibri" pitchFamily="34" charset="0"/>
              </a:rPr>
              <a:t>Consequently, </a:t>
            </a:r>
            <a:r>
              <a:rPr lang="en-IN" sz="1050" dirty="0" smtClean="0">
                <a:solidFill>
                  <a:srgbClr val="DDDDDD">
                    <a:lumMod val="10000"/>
                  </a:srgbClr>
                </a:solidFill>
                <a:latin typeface="Calibri" pitchFamily="34" charset="0"/>
                <a:cs typeface="Calibri" pitchFamily="34" charset="0"/>
              </a:rPr>
              <a:t>consumers </a:t>
            </a:r>
            <a:r>
              <a:rPr lang="en-IN" sz="1050" dirty="0">
                <a:solidFill>
                  <a:srgbClr val="DDDDDD">
                    <a:lumMod val="10000"/>
                  </a:srgbClr>
                </a:solidFill>
                <a:latin typeface="Calibri" pitchFamily="34" charset="0"/>
                <a:cs typeface="Calibri" pitchFamily="34" charset="0"/>
              </a:rPr>
              <a:t>have demanded smaller and more fuel-efficient vehicles to the </a:t>
            </a:r>
            <a:r>
              <a:rPr lang="en-IN" sz="1050" dirty="0" smtClean="0">
                <a:solidFill>
                  <a:srgbClr val="DDDDDD">
                    <a:lumMod val="10000"/>
                  </a:srgbClr>
                </a:solidFill>
                <a:latin typeface="Calibri" pitchFamily="34" charset="0"/>
                <a:cs typeface="Calibri" pitchFamily="34" charset="0"/>
              </a:rPr>
              <a:t>detriment </a:t>
            </a:r>
            <a:r>
              <a:rPr lang="en-IN" sz="1050" dirty="0">
                <a:solidFill>
                  <a:srgbClr val="DDDDDD">
                    <a:lumMod val="10000"/>
                  </a:srgbClr>
                </a:solidFill>
                <a:latin typeface="Calibri" pitchFamily="34" charset="0"/>
                <a:cs typeface="Calibri" pitchFamily="34" charset="0"/>
              </a:rPr>
              <a:t>of domestic automakers, </a:t>
            </a:r>
            <a:r>
              <a:rPr lang="en-IN" sz="1050" dirty="0" smtClean="0">
                <a:solidFill>
                  <a:srgbClr val="DDDDDD">
                    <a:lumMod val="10000"/>
                  </a:srgbClr>
                </a:solidFill>
                <a:latin typeface="Calibri" pitchFamily="34" charset="0"/>
                <a:cs typeface="Calibri" pitchFamily="34" charset="0"/>
              </a:rPr>
              <a:t>which</a:t>
            </a:r>
            <a:r>
              <a:rPr lang="en-IN" sz="1050" dirty="0">
                <a:solidFill>
                  <a:srgbClr val="DDDDDD">
                    <a:lumMod val="10000"/>
                  </a:srgbClr>
                </a:solidFill>
                <a:latin typeface="Calibri" pitchFamily="34" charset="0"/>
                <a:cs typeface="Calibri" pitchFamily="34" charset="0"/>
              </a:rPr>
              <a:t>, historically, have focused on </a:t>
            </a:r>
            <a:r>
              <a:rPr lang="en-IN" sz="1050" dirty="0" smtClean="0">
                <a:solidFill>
                  <a:srgbClr val="DDDDDD">
                    <a:lumMod val="10000"/>
                  </a:srgbClr>
                </a:solidFill>
                <a:latin typeface="Calibri" pitchFamily="34" charset="0"/>
                <a:cs typeface="Calibri" pitchFamily="34" charset="0"/>
              </a:rPr>
              <a:t>larger</a:t>
            </a:r>
            <a:r>
              <a:rPr lang="en-IN" sz="1050" dirty="0">
                <a:solidFill>
                  <a:srgbClr val="DDDDDD">
                    <a:lumMod val="10000"/>
                  </a:srgbClr>
                </a:solidFill>
                <a:latin typeface="Calibri" pitchFamily="34" charset="0"/>
                <a:cs typeface="Calibri" pitchFamily="34" charset="0"/>
              </a:rPr>
              <a:t>, less fuel-efficient cars</a:t>
            </a:r>
            <a:endParaRPr lang="en-US" sz="1050" dirty="0">
              <a:solidFill>
                <a:srgbClr val="DDDDDD">
                  <a:lumMod val="10000"/>
                </a:srgbClr>
              </a:solidFill>
              <a:latin typeface="Calibri" pitchFamily="34" charset="0"/>
              <a:cs typeface="Calibri" pitchFamily="34" charset="0"/>
            </a:endParaRPr>
          </a:p>
        </p:txBody>
      </p:sp>
      <p:sp>
        <p:nvSpPr>
          <p:cNvPr id="19" name="Rectangle 18"/>
          <p:cNvSpPr/>
          <p:nvPr/>
        </p:nvSpPr>
        <p:spPr>
          <a:xfrm>
            <a:off x="1889185" y="1628038"/>
            <a:ext cx="6973641" cy="1004604"/>
          </a:xfrm>
          <a:prstGeom prst="rect">
            <a:avLst/>
          </a:prstGeom>
          <a:solidFill>
            <a:schemeClr val="bg1"/>
          </a:solidFill>
          <a:ln>
            <a:solidFill>
              <a:schemeClr val="accent4">
                <a:lumMod val="75000"/>
              </a:schemeClr>
            </a:solidFill>
          </a:ln>
          <a:effectLst>
            <a:glow rad="63500">
              <a:schemeClr val="accent4">
                <a:lumMod val="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117475" indent="-117475">
              <a:spcBef>
                <a:spcPts val="300"/>
              </a:spcBef>
              <a:spcAft>
                <a:spcPts val="100"/>
              </a:spcAft>
              <a:buFont typeface="Arial" pitchFamily="34" charset="0"/>
              <a:buChar char="•"/>
              <a:defRPr/>
            </a:pPr>
            <a:r>
              <a:rPr lang="en-IN" sz="1050" dirty="0">
                <a:solidFill>
                  <a:srgbClr val="DDDDDD">
                    <a:lumMod val="10000"/>
                  </a:srgbClr>
                </a:solidFill>
                <a:latin typeface="Calibri" pitchFamily="34" charset="0"/>
                <a:cs typeface="Calibri" pitchFamily="34" charset="0"/>
              </a:rPr>
              <a:t>When consumers are low on </a:t>
            </a:r>
            <a:r>
              <a:rPr lang="en-IN" sz="1050" dirty="0" smtClean="0">
                <a:solidFill>
                  <a:srgbClr val="DDDDDD">
                    <a:lumMod val="10000"/>
                  </a:srgbClr>
                </a:solidFill>
                <a:latin typeface="Calibri" pitchFamily="34" charset="0"/>
                <a:cs typeface="Calibri" pitchFamily="34" charset="0"/>
              </a:rPr>
              <a:t>disposable </a:t>
            </a:r>
            <a:r>
              <a:rPr lang="en-IN" sz="1050" dirty="0">
                <a:solidFill>
                  <a:srgbClr val="DDDDDD">
                    <a:lumMod val="10000"/>
                  </a:srgbClr>
                </a:solidFill>
                <a:latin typeface="Calibri" pitchFamily="34" charset="0"/>
                <a:cs typeface="Calibri" pitchFamily="34" charset="0"/>
              </a:rPr>
              <a:t>income, they tend to postpone </a:t>
            </a:r>
            <a:r>
              <a:rPr lang="en-IN" sz="1050" dirty="0" smtClean="0">
                <a:solidFill>
                  <a:srgbClr val="DDDDDD">
                    <a:lumMod val="10000"/>
                  </a:srgbClr>
                </a:solidFill>
                <a:latin typeface="Calibri" pitchFamily="34" charset="0"/>
                <a:cs typeface="Calibri" pitchFamily="34" charset="0"/>
              </a:rPr>
              <a:t>purchases</a:t>
            </a:r>
            <a:r>
              <a:rPr lang="en-IN" sz="1050" dirty="0">
                <a:solidFill>
                  <a:srgbClr val="DDDDDD">
                    <a:lumMod val="10000"/>
                  </a:srgbClr>
                </a:solidFill>
                <a:latin typeface="Calibri" pitchFamily="34" charset="0"/>
                <a:cs typeface="Calibri" pitchFamily="34" charset="0"/>
              </a:rPr>
              <a:t>, which hurts automakers. </a:t>
            </a:r>
            <a:endParaRPr lang="en-IN" sz="1050" dirty="0" smtClean="0">
              <a:solidFill>
                <a:srgbClr val="DDDDDD">
                  <a:lumMod val="10000"/>
                </a:srgbClr>
              </a:solidFill>
              <a:latin typeface="Calibri" pitchFamily="34" charset="0"/>
              <a:cs typeface="Calibri" pitchFamily="34" charset="0"/>
            </a:endParaRPr>
          </a:p>
          <a:p>
            <a:pPr marL="117475" indent="-117475">
              <a:spcBef>
                <a:spcPts val="300"/>
              </a:spcBef>
              <a:spcAft>
                <a:spcPts val="100"/>
              </a:spcAft>
              <a:buFont typeface="Arial" pitchFamily="34" charset="0"/>
              <a:buChar char="•"/>
              <a:defRPr/>
            </a:pPr>
            <a:r>
              <a:rPr lang="en-IN" sz="1050" dirty="0" smtClean="0">
                <a:solidFill>
                  <a:srgbClr val="DDDDDD">
                    <a:lumMod val="10000"/>
                  </a:srgbClr>
                </a:solidFill>
                <a:latin typeface="Calibri" pitchFamily="34" charset="0"/>
                <a:cs typeface="Calibri" pitchFamily="34" charset="0"/>
              </a:rPr>
              <a:t>Consumer </a:t>
            </a:r>
            <a:r>
              <a:rPr lang="en-IN" sz="1050" dirty="0">
                <a:solidFill>
                  <a:srgbClr val="DDDDDD">
                    <a:lumMod val="10000"/>
                  </a:srgbClr>
                </a:solidFill>
                <a:latin typeface="Calibri" pitchFamily="34" charset="0"/>
                <a:cs typeface="Calibri" pitchFamily="34" charset="0"/>
              </a:rPr>
              <a:t>confidence plummeted during </a:t>
            </a:r>
            <a:r>
              <a:rPr lang="en-IN" sz="1050" dirty="0" smtClean="0">
                <a:solidFill>
                  <a:srgbClr val="DDDDDD">
                    <a:lumMod val="10000"/>
                  </a:srgbClr>
                </a:solidFill>
                <a:latin typeface="Calibri" pitchFamily="34" charset="0"/>
                <a:cs typeface="Calibri" pitchFamily="34" charset="0"/>
              </a:rPr>
              <a:t> the </a:t>
            </a:r>
            <a:r>
              <a:rPr lang="en-IN" sz="1050" dirty="0">
                <a:solidFill>
                  <a:srgbClr val="DDDDDD">
                    <a:lumMod val="10000"/>
                  </a:srgbClr>
                </a:solidFill>
                <a:latin typeface="Calibri" pitchFamily="34" charset="0"/>
                <a:cs typeface="Calibri" pitchFamily="34" charset="0"/>
              </a:rPr>
              <a:t>recession, which flowed upstream to </a:t>
            </a:r>
            <a:r>
              <a:rPr lang="en-IN" sz="1050" dirty="0" smtClean="0">
                <a:solidFill>
                  <a:srgbClr val="DDDDDD">
                    <a:lumMod val="10000"/>
                  </a:srgbClr>
                </a:solidFill>
                <a:latin typeface="Calibri" pitchFamily="34" charset="0"/>
                <a:cs typeface="Calibri" pitchFamily="34" charset="0"/>
              </a:rPr>
              <a:t>automakers</a:t>
            </a:r>
            <a:r>
              <a:rPr lang="en-IN" sz="1050" dirty="0">
                <a:solidFill>
                  <a:srgbClr val="DDDDDD">
                    <a:lumMod val="10000"/>
                  </a:srgbClr>
                </a:solidFill>
                <a:latin typeface="Calibri" pitchFamily="34" charset="0"/>
                <a:cs typeface="Calibri" pitchFamily="34" charset="0"/>
              </a:rPr>
              <a:t>. This driver is expected to </a:t>
            </a:r>
            <a:r>
              <a:rPr lang="en-IN" sz="1050" dirty="0" smtClean="0">
                <a:solidFill>
                  <a:srgbClr val="DDDDDD">
                    <a:lumMod val="10000"/>
                  </a:srgbClr>
                </a:solidFill>
                <a:latin typeface="Calibri" pitchFamily="34" charset="0"/>
                <a:cs typeface="Calibri" pitchFamily="34" charset="0"/>
              </a:rPr>
              <a:t>increase </a:t>
            </a:r>
            <a:r>
              <a:rPr lang="en-IN" sz="1050" dirty="0">
                <a:solidFill>
                  <a:srgbClr val="DDDDDD">
                    <a:lumMod val="10000"/>
                  </a:srgbClr>
                </a:solidFill>
                <a:latin typeface="Calibri" pitchFamily="34" charset="0"/>
                <a:cs typeface="Calibri" pitchFamily="34" charset="0"/>
              </a:rPr>
              <a:t>during 2011. </a:t>
            </a:r>
            <a:endParaRPr lang="en-US" sz="1050" dirty="0">
              <a:ln w="3175">
                <a:noFill/>
              </a:ln>
              <a:solidFill>
                <a:srgbClr val="DDDDDD">
                  <a:lumMod val="10000"/>
                </a:srgbClr>
              </a:solidFill>
              <a:latin typeface="Calibri" pitchFamily="34" charset="0"/>
              <a:ea typeface="Verdana" pitchFamily="34" charset="0"/>
              <a:cs typeface="Calibri" pitchFamily="34" charset="0"/>
            </a:endParaRPr>
          </a:p>
        </p:txBody>
      </p:sp>
      <p:sp>
        <p:nvSpPr>
          <p:cNvPr id="21" name="Pentagon 20"/>
          <p:cNvSpPr/>
          <p:nvPr/>
        </p:nvSpPr>
        <p:spPr>
          <a:xfrm>
            <a:off x="734468" y="4880769"/>
            <a:ext cx="1092551" cy="862069"/>
          </a:xfrm>
          <a:prstGeom prst="homePlate">
            <a:avLst/>
          </a:prstGeom>
          <a:ln/>
        </p:spPr>
        <p:style>
          <a:lnRef idx="1">
            <a:schemeClr val="accent4"/>
          </a:lnRef>
          <a:fillRef idx="3">
            <a:schemeClr val="accent4"/>
          </a:fillRef>
          <a:effectRef idx="2">
            <a:schemeClr val="accent4"/>
          </a:effectRef>
          <a:fontRef idx="minor">
            <a:schemeClr val="lt1"/>
          </a:fontRef>
        </p:style>
        <p:txBody>
          <a:bodyPr rtlCol="0" anchor="ctr"/>
          <a:lstStyle/>
          <a:p>
            <a:pPr defTabSz="457200" fontAlgn="base">
              <a:spcBef>
                <a:spcPct val="10000"/>
              </a:spcBef>
              <a:spcAft>
                <a:spcPct val="0"/>
              </a:spcAft>
              <a:buClr>
                <a:srgbClr val="990000"/>
              </a:buClr>
              <a:buSzPct val="70000"/>
              <a:defRPr/>
            </a:pPr>
            <a:r>
              <a:rPr lang="en-US" sz="1000" b="1" dirty="0" smtClean="0">
                <a:solidFill>
                  <a:srgbClr val="FFFFFF"/>
                </a:solidFill>
                <a:latin typeface="Calibri" pitchFamily="34" charset="0"/>
                <a:cs typeface="Calibri" pitchFamily="34" charset="0"/>
              </a:rPr>
              <a:t>Demand for New car Dealers</a:t>
            </a:r>
            <a:endParaRPr lang="en-US" sz="1000" b="1" dirty="0">
              <a:solidFill>
                <a:srgbClr val="FFFFFF"/>
              </a:solidFill>
              <a:latin typeface="Calibri" pitchFamily="34" charset="0"/>
              <a:cs typeface="Calibri" pitchFamily="34" charset="0"/>
            </a:endParaRPr>
          </a:p>
        </p:txBody>
      </p:sp>
      <p:sp>
        <p:nvSpPr>
          <p:cNvPr id="23" name="Rectangle 22"/>
          <p:cNvSpPr/>
          <p:nvPr/>
        </p:nvSpPr>
        <p:spPr>
          <a:xfrm>
            <a:off x="1889185" y="4678334"/>
            <a:ext cx="6973641" cy="1293104"/>
          </a:xfrm>
          <a:prstGeom prst="rect">
            <a:avLst/>
          </a:prstGeom>
          <a:solidFill>
            <a:schemeClr val="bg1"/>
          </a:solidFill>
          <a:ln>
            <a:solidFill>
              <a:schemeClr val="accent4">
                <a:lumMod val="75000"/>
              </a:schemeClr>
            </a:solidFill>
          </a:ln>
          <a:effectLst>
            <a:glow rad="63500">
              <a:schemeClr val="accent4">
                <a:lumMod val="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117475" indent="-117475">
              <a:spcBef>
                <a:spcPts val="300"/>
              </a:spcBef>
              <a:spcAft>
                <a:spcPts val="100"/>
              </a:spcAft>
              <a:buFont typeface="Arial" pitchFamily="34" charset="0"/>
              <a:buChar char="•"/>
              <a:defRPr/>
            </a:pPr>
            <a:r>
              <a:rPr lang="en-IN" sz="1050" dirty="0">
                <a:solidFill>
                  <a:srgbClr val="DDDDDD">
                    <a:lumMod val="10000"/>
                  </a:srgbClr>
                </a:solidFill>
                <a:latin typeface="Calibri" pitchFamily="34" charset="0"/>
                <a:cs typeface="Calibri" pitchFamily="34" charset="0"/>
              </a:rPr>
              <a:t>The events unfolding in the New Car </a:t>
            </a:r>
            <a:r>
              <a:rPr lang="en-IN" sz="1050" dirty="0" smtClean="0">
                <a:solidFill>
                  <a:srgbClr val="DDDDDD">
                    <a:lumMod val="10000"/>
                  </a:srgbClr>
                </a:solidFill>
                <a:latin typeface="Calibri" pitchFamily="34" charset="0"/>
                <a:cs typeface="Calibri" pitchFamily="34" charset="0"/>
              </a:rPr>
              <a:t>Dealers </a:t>
            </a:r>
            <a:r>
              <a:rPr lang="en-IN" sz="1050" dirty="0">
                <a:solidFill>
                  <a:srgbClr val="DDDDDD">
                    <a:lumMod val="10000"/>
                  </a:srgbClr>
                </a:solidFill>
                <a:latin typeface="Calibri" pitchFamily="34" charset="0"/>
                <a:cs typeface="Calibri" pitchFamily="34" charset="0"/>
              </a:rPr>
              <a:t>industry paint an accurate picture </a:t>
            </a:r>
            <a:r>
              <a:rPr lang="en-IN" sz="1050" dirty="0" smtClean="0">
                <a:solidFill>
                  <a:srgbClr val="DDDDDD">
                    <a:lumMod val="10000"/>
                  </a:srgbClr>
                </a:solidFill>
                <a:latin typeface="Calibri" pitchFamily="34" charset="0"/>
                <a:cs typeface="Calibri" pitchFamily="34" charset="0"/>
              </a:rPr>
              <a:t>of </a:t>
            </a:r>
            <a:r>
              <a:rPr lang="en-IN" sz="1050" dirty="0">
                <a:solidFill>
                  <a:srgbClr val="DDDDDD">
                    <a:lumMod val="10000"/>
                  </a:srgbClr>
                </a:solidFill>
                <a:latin typeface="Calibri" pitchFamily="34" charset="0"/>
                <a:cs typeface="Calibri" pitchFamily="34" charset="0"/>
              </a:rPr>
              <a:t>the woes of the automotive sector as a </a:t>
            </a:r>
            <a:r>
              <a:rPr lang="en-IN" sz="1050" dirty="0" smtClean="0">
                <a:solidFill>
                  <a:srgbClr val="DDDDDD">
                    <a:lumMod val="10000"/>
                  </a:srgbClr>
                </a:solidFill>
                <a:latin typeface="Calibri" pitchFamily="34" charset="0"/>
                <a:cs typeface="Calibri" pitchFamily="34" charset="0"/>
              </a:rPr>
              <a:t>whole</a:t>
            </a:r>
            <a:r>
              <a:rPr lang="en-IN" sz="1050" dirty="0">
                <a:solidFill>
                  <a:srgbClr val="DDDDDD">
                    <a:lumMod val="10000"/>
                  </a:srgbClr>
                </a:solidFill>
                <a:latin typeface="Calibri" pitchFamily="34" charset="0"/>
                <a:cs typeface="Calibri" pitchFamily="34" charset="0"/>
              </a:rPr>
              <a:t>. The financial crisis has taken a toll </a:t>
            </a:r>
            <a:r>
              <a:rPr lang="en-IN" sz="1050" dirty="0" smtClean="0">
                <a:solidFill>
                  <a:srgbClr val="DDDDDD">
                    <a:lumMod val="10000"/>
                  </a:srgbClr>
                </a:solidFill>
                <a:latin typeface="Calibri" pitchFamily="34" charset="0"/>
                <a:cs typeface="Calibri" pitchFamily="34" charset="0"/>
              </a:rPr>
              <a:t>on </a:t>
            </a:r>
            <a:r>
              <a:rPr lang="en-IN" sz="1050" dirty="0">
                <a:solidFill>
                  <a:srgbClr val="DDDDDD">
                    <a:lumMod val="10000"/>
                  </a:srgbClr>
                </a:solidFill>
                <a:latin typeface="Calibri" pitchFamily="34" charset="0"/>
                <a:cs typeface="Calibri" pitchFamily="34" charset="0"/>
              </a:rPr>
              <a:t>dealers, and a significant proportion of </a:t>
            </a:r>
            <a:r>
              <a:rPr lang="en-IN" sz="1050" dirty="0" smtClean="0">
                <a:solidFill>
                  <a:srgbClr val="DDDDDD">
                    <a:lumMod val="10000"/>
                  </a:srgbClr>
                </a:solidFill>
                <a:latin typeface="Calibri" pitchFamily="34" charset="0"/>
                <a:cs typeface="Calibri" pitchFamily="34" charset="0"/>
              </a:rPr>
              <a:t>companies </a:t>
            </a:r>
            <a:r>
              <a:rPr lang="en-IN" sz="1050" dirty="0">
                <a:solidFill>
                  <a:srgbClr val="DDDDDD">
                    <a:lumMod val="10000"/>
                  </a:srgbClr>
                </a:solidFill>
                <a:latin typeface="Calibri" pitchFamily="34" charset="0"/>
                <a:cs typeface="Calibri" pitchFamily="34" charset="0"/>
              </a:rPr>
              <a:t>had trouble finding funds to </a:t>
            </a:r>
            <a:r>
              <a:rPr lang="en-IN" sz="1050" dirty="0" smtClean="0">
                <a:solidFill>
                  <a:srgbClr val="DDDDDD">
                    <a:lumMod val="10000"/>
                  </a:srgbClr>
                </a:solidFill>
                <a:latin typeface="Calibri" pitchFamily="34" charset="0"/>
                <a:cs typeface="Calibri" pitchFamily="34" charset="0"/>
              </a:rPr>
              <a:t>stock </a:t>
            </a:r>
            <a:r>
              <a:rPr lang="en-IN" sz="1050" dirty="0">
                <a:solidFill>
                  <a:srgbClr val="DDDDDD">
                    <a:lumMod val="10000"/>
                  </a:srgbClr>
                </a:solidFill>
                <a:latin typeface="Calibri" pitchFamily="34" charset="0"/>
                <a:cs typeface="Calibri" pitchFamily="34" charset="0"/>
              </a:rPr>
              <a:t>their showrooms in 2010. </a:t>
            </a:r>
            <a:endParaRPr lang="en-IN" sz="1050" dirty="0" smtClean="0">
              <a:solidFill>
                <a:srgbClr val="DDDDDD">
                  <a:lumMod val="10000"/>
                </a:srgbClr>
              </a:solidFill>
              <a:latin typeface="Calibri" pitchFamily="34" charset="0"/>
              <a:cs typeface="Calibri" pitchFamily="34" charset="0"/>
            </a:endParaRPr>
          </a:p>
          <a:p>
            <a:pPr marL="117475" indent="-117475">
              <a:spcBef>
                <a:spcPts val="300"/>
              </a:spcBef>
              <a:spcAft>
                <a:spcPts val="100"/>
              </a:spcAft>
              <a:buFont typeface="Arial" pitchFamily="34" charset="0"/>
              <a:buChar char="•"/>
              <a:defRPr/>
            </a:pPr>
            <a:r>
              <a:rPr lang="en-IN" sz="1050" dirty="0" smtClean="0">
                <a:solidFill>
                  <a:srgbClr val="DDDDDD">
                    <a:lumMod val="10000"/>
                  </a:srgbClr>
                </a:solidFill>
                <a:latin typeface="Calibri" pitchFamily="34" charset="0"/>
                <a:cs typeface="Calibri" pitchFamily="34" charset="0"/>
              </a:rPr>
              <a:t>Stocking woes </a:t>
            </a:r>
            <a:r>
              <a:rPr lang="en-IN" sz="1050" dirty="0">
                <a:solidFill>
                  <a:srgbClr val="DDDDDD">
                    <a:lumMod val="10000"/>
                  </a:srgbClr>
                </a:solidFill>
                <a:latin typeface="Calibri" pitchFamily="34" charset="0"/>
                <a:cs typeface="Calibri" pitchFamily="34" charset="0"/>
              </a:rPr>
              <a:t>and falling consumer demand have </a:t>
            </a:r>
            <a:r>
              <a:rPr lang="en-IN" sz="1050" dirty="0" smtClean="0">
                <a:solidFill>
                  <a:srgbClr val="DDDDDD">
                    <a:lumMod val="10000"/>
                  </a:srgbClr>
                </a:solidFill>
                <a:latin typeface="Calibri" pitchFamily="34" charset="0"/>
                <a:cs typeface="Calibri" pitchFamily="34" charset="0"/>
              </a:rPr>
              <a:t> negatively </a:t>
            </a:r>
            <a:r>
              <a:rPr lang="en-IN" sz="1050" dirty="0">
                <a:solidFill>
                  <a:srgbClr val="DDDDDD">
                    <a:lumMod val="10000"/>
                  </a:srgbClr>
                </a:solidFill>
                <a:latin typeface="Calibri" pitchFamily="34" charset="0"/>
                <a:cs typeface="Calibri" pitchFamily="34" charset="0"/>
              </a:rPr>
              <a:t>affected demand for </a:t>
            </a:r>
            <a:r>
              <a:rPr lang="en-IN" sz="1050" dirty="0" smtClean="0">
                <a:solidFill>
                  <a:srgbClr val="DDDDDD">
                    <a:lumMod val="10000"/>
                  </a:srgbClr>
                </a:solidFill>
                <a:latin typeface="Calibri" pitchFamily="34" charset="0"/>
                <a:cs typeface="Calibri" pitchFamily="34" charset="0"/>
              </a:rPr>
              <a:t>automobile </a:t>
            </a:r>
            <a:r>
              <a:rPr lang="en-IN" sz="1050" dirty="0">
                <a:solidFill>
                  <a:srgbClr val="DDDDDD">
                    <a:lumMod val="10000"/>
                  </a:srgbClr>
                </a:solidFill>
                <a:latin typeface="Calibri" pitchFamily="34" charset="0"/>
                <a:cs typeface="Calibri" pitchFamily="34" charset="0"/>
              </a:rPr>
              <a:t>manufacturing in the </a:t>
            </a:r>
            <a:r>
              <a:rPr lang="en-IN" sz="1050" dirty="0" smtClean="0">
                <a:solidFill>
                  <a:srgbClr val="DDDDDD">
                    <a:lumMod val="10000"/>
                  </a:srgbClr>
                </a:solidFill>
                <a:latin typeface="Calibri" pitchFamily="34" charset="0"/>
                <a:cs typeface="Calibri" pitchFamily="34" charset="0"/>
              </a:rPr>
              <a:t>past </a:t>
            </a:r>
            <a:r>
              <a:rPr lang="en-IN" sz="1050" dirty="0">
                <a:solidFill>
                  <a:srgbClr val="DDDDDD">
                    <a:lumMod val="10000"/>
                  </a:srgbClr>
                </a:solidFill>
                <a:latin typeface="Calibri" pitchFamily="34" charset="0"/>
                <a:cs typeface="Calibri" pitchFamily="34" charset="0"/>
              </a:rPr>
              <a:t>year. This driver is expected to </a:t>
            </a:r>
            <a:r>
              <a:rPr lang="en-IN" sz="1050" dirty="0" smtClean="0">
                <a:solidFill>
                  <a:srgbClr val="DDDDDD">
                    <a:lumMod val="10000"/>
                  </a:srgbClr>
                </a:solidFill>
                <a:latin typeface="Calibri" pitchFamily="34" charset="0"/>
                <a:cs typeface="Calibri" pitchFamily="34" charset="0"/>
              </a:rPr>
              <a:t> increase </a:t>
            </a:r>
            <a:r>
              <a:rPr lang="en-IN" sz="1050" dirty="0">
                <a:solidFill>
                  <a:srgbClr val="DDDDDD">
                    <a:lumMod val="10000"/>
                  </a:srgbClr>
                </a:solidFill>
                <a:latin typeface="Calibri" pitchFamily="34" charset="0"/>
                <a:cs typeface="Calibri" pitchFamily="34" charset="0"/>
              </a:rPr>
              <a:t>during 2011</a:t>
            </a:r>
            <a:endParaRPr lang="en-US" sz="1050" dirty="0">
              <a:solidFill>
                <a:srgbClr val="DDDDDD">
                  <a:lumMod val="10000"/>
                </a:srgbClr>
              </a:solidFill>
              <a:latin typeface="Calibri" pitchFamily="34" charset="0"/>
              <a:cs typeface="Calibri" pitchFamily="34" charset="0"/>
            </a:endParaRPr>
          </a:p>
        </p:txBody>
      </p:sp>
      <p:sp>
        <p:nvSpPr>
          <p:cNvPr id="26" name="Pentagon 25"/>
          <p:cNvSpPr/>
          <p:nvPr/>
        </p:nvSpPr>
        <p:spPr>
          <a:xfrm>
            <a:off x="729739" y="1691154"/>
            <a:ext cx="1097280" cy="862069"/>
          </a:xfrm>
          <a:prstGeom prst="homePlate">
            <a:avLst/>
          </a:prstGeom>
          <a:ln/>
        </p:spPr>
        <p:style>
          <a:lnRef idx="1">
            <a:schemeClr val="accent4"/>
          </a:lnRef>
          <a:fillRef idx="3">
            <a:schemeClr val="accent4"/>
          </a:fillRef>
          <a:effectRef idx="2">
            <a:schemeClr val="accent4"/>
          </a:effectRef>
          <a:fontRef idx="minor">
            <a:schemeClr val="lt1"/>
          </a:fontRef>
        </p:style>
        <p:txBody>
          <a:bodyPr rtlCol="0" anchor="ctr"/>
          <a:lstStyle/>
          <a:p>
            <a:r>
              <a:rPr lang="en-US" sz="1000" b="1" kern="0" dirty="0" smtClean="0">
                <a:solidFill>
                  <a:srgbClr val="FFFFFF"/>
                </a:solidFill>
                <a:latin typeface="Calibri" pitchFamily="34" charset="0"/>
                <a:cs typeface="Calibri" pitchFamily="34" charset="0"/>
              </a:rPr>
              <a:t>Consumer Sentiment Index</a:t>
            </a:r>
            <a:endParaRPr lang="en-US" sz="1000" b="1" kern="0" dirty="0">
              <a:solidFill>
                <a:srgbClr val="FFFFFF"/>
              </a:solidFill>
              <a:latin typeface="Calibri" pitchFamily="34" charset="0"/>
              <a:cs typeface="Calibri" pitchFamily="34" charset="0"/>
            </a:endParaRPr>
          </a:p>
        </p:txBody>
      </p:sp>
      <p:sp>
        <p:nvSpPr>
          <p:cNvPr id="29" name="TextBox 28"/>
          <p:cNvSpPr txBox="1">
            <a:spLocks noChangeArrowheads="1"/>
          </p:cNvSpPr>
          <p:nvPr/>
        </p:nvSpPr>
        <p:spPr bwMode="auto">
          <a:xfrm>
            <a:off x="152400" y="710625"/>
            <a:ext cx="8686800" cy="584775"/>
          </a:xfrm>
          <a:prstGeom prst="rect">
            <a:avLst/>
          </a:prstGeom>
          <a:noFill/>
          <a:ln w="9525">
            <a:noFill/>
            <a:miter lim="800000"/>
            <a:headEnd/>
            <a:tailEnd/>
          </a:ln>
        </p:spPr>
        <p:txBody>
          <a:bodyPr>
            <a:spAutoFit/>
          </a:bodyPr>
          <a:lstStyle/>
          <a:p>
            <a:pPr>
              <a:spcBef>
                <a:spcPts val="600"/>
              </a:spcBef>
              <a:spcAft>
                <a:spcPct val="0"/>
              </a:spcAft>
              <a:buClr>
                <a:schemeClr val="accent1"/>
              </a:buClr>
              <a:buSzPct val="100000"/>
              <a:tabLst>
                <a:tab pos="628650" algn="l"/>
              </a:tabLst>
              <a:defRPr/>
            </a:pPr>
            <a:r>
              <a:rPr lang="en-IN" sz="1600" dirty="0">
                <a:solidFill>
                  <a:schemeClr val="bg1">
                    <a:lumMod val="50000"/>
                  </a:schemeClr>
                </a:solidFill>
                <a:latin typeface="Calibri" pitchFamily="34" charset="0"/>
                <a:cs typeface="Calibri" pitchFamily="34" charset="0"/>
              </a:rPr>
              <a:t>In 2011, industry profit margins will be a relatively healthy 2.0% </a:t>
            </a:r>
            <a:r>
              <a:rPr lang="en-IN" sz="1600" dirty="0" smtClean="0">
                <a:solidFill>
                  <a:schemeClr val="bg1">
                    <a:lumMod val="50000"/>
                  </a:schemeClr>
                </a:solidFill>
                <a:latin typeface="Calibri" pitchFamily="34" charset="0"/>
                <a:cs typeface="Calibri" pitchFamily="34" charset="0"/>
              </a:rPr>
              <a:t>as </a:t>
            </a:r>
            <a:r>
              <a:rPr lang="en-IN" sz="1600" dirty="0">
                <a:solidFill>
                  <a:schemeClr val="bg1">
                    <a:lumMod val="50000"/>
                  </a:schemeClr>
                </a:solidFill>
                <a:latin typeface="Calibri" pitchFamily="34" charset="0"/>
                <a:cs typeface="Calibri" pitchFamily="34" charset="0"/>
              </a:rPr>
              <a:t>companies benefit from a combination of cost cutting enacted in 2009 and rising vehicle sales</a:t>
            </a:r>
            <a:endParaRPr lang="en-US" sz="1600" dirty="0">
              <a:solidFill>
                <a:schemeClr val="bg1">
                  <a:lumMod val="50000"/>
                </a:schemeClr>
              </a:solidFill>
              <a:latin typeface="Calibri" pitchFamily="34" charset="0"/>
              <a:cs typeface="Calibri" pitchFamily="34" charset="0"/>
            </a:endParaRPr>
          </a:p>
        </p:txBody>
      </p:sp>
      <p:sp>
        <p:nvSpPr>
          <p:cNvPr id="30" name="Title 2"/>
          <p:cNvSpPr>
            <a:spLocks noGrp="1"/>
          </p:cNvSpPr>
          <p:nvPr>
            <p:ph type="title"/>
          </p:nvPr>
        </p:nvSpPr>
        <p:spPr>
          <a:xfrm>
            <a:off x="228600" y="280932"/>
            <a:ext cx="8686800" cy="304800"/>
          </a:xfrm>
        </p:spPr>
        <p:txBody>
          <a:bodyPr/>
          <a:lstStyle/>
          <a:p>
            <a:r>
              <a:rPr lang="en-US" dirty="0" smtClean="0">
                <a:latin typeface="Calibri" pitchFamily="34" charset="0"/>
                <a:cs typeface="Calibri" pitchFamily="34" charset="0"/>
              </a:rPr>
              <a:t>Regional Industry Drivers - US </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263740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6"/>
          </p:nvPr>
        </p:nvSpPr>
        <p:spPr>
          <a:xfrm>
            <a:off x="389675" y="838200"/>
            <a:ext cx="8349647" cy="492443"/>
          </a:xfrm>
          <a:noFill/>
          <a:ln w="9525">
            <a:noFill/>
            <a:miter lim="800000"/>
            <a:headEnd/>
            <a:tailEnd/>
          </a:ln>
        </p:spPr>
        <p:txBody>
          <a:bodyPr>
            <a:spAutoFit/>
          </a:bodyPr>
          <a:lstStyle/>
          <a:p>
            <a:pPr defTabSz="914400">
              <a:spcAft>
                <a:spcPct val="0"/>
              </a:spcAft>
              <a:defRPr/>
            </a:pPr>
            <a:r>
              <a:rPr lang="en-US" sz="1600" dirty="0">
                <a:solidFill>
                  <a:schemeClr val="bg1">
                    <a:lumMod val="50000"/>
                  </a:schemeClr>
                </a:solidFill>
                <a:latin typeface="Calibri" pitchFamily="34" charset="0"/>
                <a:ea typeface="+mn-ea"/>
                <a:cs typeface="Calibri" pitchFamily="34" charset="0"/>
              </a:rPr>
              <a:t>The factors majorly boosting the growth of automobile sector in US are strong supply chain, develop new exports market, manage fringe benefits, and use most efficient work practices</a:t>
            </a:r>
          </a:p>
        </p:txBody>
      </p:sp>
      <p:sp>
        <p:nvSpPr>
          <p:cNvPr id="3" name="Title 2"/>
          <p:cNvSpPr>
            <a:spLocks noGrp="1"/>
          </p:cNvSpPr>
          <p:nvPr>
            <p:ph type="title"/>
          </p:nvPr>
        </p:nvSpPr>
        <p:spPr/>
        <p:txBody>
          <a:bodyPr vert="horz" wrap="square" lIns="0" tIns="0" rIns="0" bIns="0" rtlCol="0" anchor="t">
            <a:noAutofit/>
          </a:bodyPr>
          <a:lstStyle/>
          <a:p>
            <a:r>
              <a:rPr lang="en-US" sz="2800" dirty="0" smtClean="0">
                <a:latin typeface="Calibri" pitchFamily="34" charset="0"/>
                <a:cs typeface="Calibri" pitchFamily="34" charset="0"/>
              </a:rPr>
              <a:t>Key Success Factors – US (1/2)</a:t>
            </a:r>
            <a:endParaRPr lang="en-US" sz="2800" dirty="0">
              <a:latin typeface="Calibri" pitchFamily="34" charset="0"/>
              <a:cs typeface="Calibri" pitchFamily="34" charset="0"/>
            </a:endParaRPr>
          </a:p>
        </p:txBody>
      </p:sp>
      <p:sp>
        <p:nvSpPr>
          <p:cNvPr id="4" name="Rounded Rectangle 3"/>
          <p:cNvSpPr/>
          <p:nvPr/>
        </p:nvSpPr>
        <p:spPr>
          <a:xfrm>
            <a:off x="314861" y="1600200"/>
            <a:ext cx="7015455" cy="1065833"/>
          </a:xfrm>
          <a:prstGeom prst="roundRect">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p:spPr>
        <p:style>
          <a:lnRef idx="3">
            <a:schemeClr val="lt1"/>
          </a:lnRef>
          <a:fillRef idx="1">
            <a:schemeClr val="accent4"/>
          </a:fillRef>
          <a:effectRef idx="1">
            <a:schemeClr val="accent4"/>
          </a:effectRef>
          <a:fontRef idx="minor">
            <a:schemeClr val="lt1"/>
          </a:fontRef>
        </p:style>
        <p:txBody>
          <a:bodyPr rtlCol="0" anchor="ctr"/>
          <a:lstStyle/>
          <a:p>
            <a:pPr marL="117475" indent="-117475">
              <a:buFont typeface="Arial" pitchFamily="34" charset="0"/>
              <a:buChar char="•"/>
            </a:pPr>
            <a:r>
              <a:rPr lang="en-IN" sz="1050" dirty="0">
                <a:solidFill>
                  <a:srgbClr val="DDDDDD">
                    <a:lumMod val="10000"/>
                  </a:srgbClr>
                </a:solidFill>
                <a:latin typeface="Calibri" pitchFamily="34" charset="0"/>
                <a:cs typeface="Calibri" pitchFamily="34" charset="0"/>
              </a:rPr>
              <a:t>Close relationships with suppliers and </a:t>
            </a:r>
            <a:r>
              <a:rPr lang="en-IN" sz="1050" dirty="0" smtClean="0">
                <a:solidFill>
                  <a:srgbClr val="DDDDDD">
                    <a:lumMod val="10000"/>
                  </a:srgbClr>
                </a:solidFill>
                <a:latin typeface="Calibri" pitchFamily="34" charset="0"/>
                <a:cs typeface="Calibri" pitchFamily="34" charset="0"/>
              </a:rPr>
              <a:t>good </a:t>
            </a:r>
            <a:r>
              <a:rPr lang="en-IN" sz="1050" dirty="0">
                <a:solidFill>
                  <a:srgbClr val="DDDDDD">
                    <a:lumMod val="10000"/>
                  </a:srgbClr>
                </a:solidFill>
                <a:latin typeface="Calibri" pitchFamily="34" charset="0"/>
                <a:cs typeface="Calibri" pitchFamily="34" charset="0"/>
              </a:rPr>
              <a:t>distribution channels are important. </a:t>
            </a:r>
          </a:p>
          <a:p>
            <a:pPr marL="117475" indent="-117475">
              <a:buFont typeface="Arial" pitchFamily="34" charset="0"/>
              <a:buChar char="•"/>
            </a:pPr>
            <a:r>
              <a:rPr lang="en-IN" sz="1050" dirty="0">
                <a:solidFill>
                  <a:srgbClr val="DDDDDD">
                    <a:lumMod val="10000"/>
                  </a:srgbClr>
                </a:solidFill>
                <a:latin typeface="Calibri" pitchFamily="34" charset="0"/>
                <a:cs typeface="Calibri" pitchFamily="34" charset="0"/>
              </a:rPr>
              <a:t>Manufacturers need to be able to access </a:t>
            </a:r>
            <a:r>
              <a:rPr lang="en-IN" sz="1050" dirty="0" smtClean="0">
                <a:solidFill>
                  <a:srgbClr val="DDDDDD">
                    <a:lumMod val="10000"/>
                  </a:srgbClr>
                </a:solidFill>
                <a:latin typeface="Calibri" pitchFamily="34" charset="0"/>
                <a:cs typeface="Calibri" pitchFamily="34" charset="0"/>
              </a:rPr>
              <a:t>parts </a:t>
            </a:r>
            <a:r>
              <a:rPr lang="en-IN" sz="1050" dirty="0">
                <a:solidFill>
                  <a:srgbClr val="DDDDDD">
                    <a:lumMod val="10000"/>
                  </a:srgbClr>
                </a:solidFill>
                <a:latin typeface="Calibri" pitchFamily="34" charset="0"/>
                <a:cs typeface="Calibri" pitchFamily="34" charset="0"/>
              </a:rPr>
              <a:t>on a timely basis to ensure the </a:t>
            </a:r>
            <a:r>
              <a:rPr lang="en-IN" sz="1050" dirty="0" smtClean="0">
                <a:solidFill>
                  <a:srgbClr val="DDDDDD">
                    <a:lumMod val="10000"/>
                  </a:srgbClr>
                </a:solidFill>
                <a:latin typeface="Calibri" pitchFamily="34" charset="0"/>
                <a:cs typeface="Calibri" pitchFamily="34" charset="0"/>
              </a:rPr>
              <a:t>smooth </a:t>
            </a:r>
            <a:r>
              <a:rPr lang="en-IN" sz="1050" dirty="0">
                <a:solidFill>
                  <a:srgbClr val="DDDDDD">
                    <a:lumMod val="10000"/>
                  </a:srgbClr>
                </a:solidFill>
                <a:latin typeface="Calibri" pitchFamily="34" charset="0"/>
                <a:cs typeface="Calibri" pitchFamily="34" charset="0"/>
              </a:rPr>
              <a:t>flow of production. Good </a:t>
            </a:r>
            <a:r>
              <a:rPr lang="en-IN" sz="1050" dirty="0" smtClean="0">
                <a:solidFill>
                  <a:srgbClr val="DDDDDD">
                    <a:lumMod val="10000"/>
                  </a:srgbClr>
                </a:solidFill>
                <a:latin typeface="Calibri" pitchFamily="34" charset="0"/>
                <a:cs typeface="Calibri" pitchFamily="34" charset="0"/>
              </a:rPr>
              <a:t>distribution </a:t>
            </a:r>
            <a:r>
              <a:rPr lang="en-IN" sz="1050" dirty="0">
                <a:solidFill>
                  <a:srgbClr val="DDDDDD">
                    <a:lumMod val="10000"/>
                  </a:srgbClr>
                </a:solidFill>
                <a:latin typeface="Calibri" pitchFamily="34" charset="0"/>
                <a:cs typeface="Calibri" pitchFamily="34" charset="0"/>
              </a:rPr>
              <a:t>channels are needed to </a:t>
            </a:r>
            <a:r>
              <a:rPr lang="en-IN" sz="1050" dirty="0" smtClean="0">
                <a:solidFill>
                  <a:srgbClr val="DDDDDD">
                    <a:lumMod val="10000"/>
                  </a:srgbClr>
                </a:solidFill>
                <a:latin typeface="Calibri" pitchFamily="34" charset="0"/>
                <a:cs typeface="Calibri" pitchFamily="34" charset="0"/>
              </a:rPr>
              <a:t>minimize </a:t>
            </a:r>
            <a:r>
              <a:rPr lang="en-IN" sz="1050" dirty="0">
                <a:solidFill>
                  <a:srgbClr val="DDDDDD">
                    <a:lumMod val="10000"/>
                  </a:srgbClr>
                </a:solidFill>
                <a:latin typeface="Calibri" pitchFamily="34" charset="0"/>
                <a:cs typeface="Calibri" pitchFamily="34" charset="0"/>
              </a:rPr>
              <a:t>supply chain costs</a:t>
            </a:r>
            <a:endParaRPr lang="en-US" sz="1050" dirty="0">
              <a:solidFill>
                <a:srgbClr val="DDDDDD">
                  <a:lumMod val="10000"/>
                </a:srgbClr>
              </a:solidFill>
              <a:latin typeface="Calibri" pitchFamily="34" charset="0"/>
              <a:cs typeface="Calibri" pitchFamily="34" charset="0"/>
            </a:endParaRPr>
          </a:p>
        </p:txBody>
      </p:sp>
      <p:sp>
        <p:nvSpPr>
          <p:cNvPr id="5" name="Rounded Rectangle 4"/>
          <p:cNvSpPr/>
          <p:nvPr/>
        </p:nvSpPr>
        <p:spPr>
          <a:xfrm>
            <a:off x="1843869" y="2962065"/>
            <a:ext cx="7015455" cy="837233"/>
          </a:xfrm>
          <a:prstGeom prst="roundRect">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p:spPr>
        <p:style>
          <a:lnRef idx="3">
            <a:schemeClr val="lt1"/>
          </a:lnRef>
          <a:fillRef idx="1">
            <a:schemeClr val="accent4"/>
          </a:fillRef>
          <a:effectRef idx="1">
            <a:schemeClr val="accent4"/>
          </a:effectRef>
          <a:fontRef idx="minor">
            <a:schemeClr val="lt1"/>
          </a:fontRef>
        </p:style>
        <p:txBody>
          <a:bodyPr rtlCol="0" anchor="ctr"/>
          <a:lstStyle/>
          <a:p>
            <a:pPr marL="117475" indent="-117475">
              <a:buFont typeface="Arial" pitchFamily="34" charset="0"/>
              <a:buChar char="•"/>
            </a:pPr>
            <a:r>
              <a:rPr lang="en-IN" sz="1050" dirty="0">
                <a:solidFill>
                  <a:srgbClr val="DDDDDD">
                    <a:lumMod val="10000"/>
                  </a:srgbClr>
                </a:solidFill>
                <a:latin typeface="Calibri" pitchFamily="34" charset="0"/>
                <a:cs typeface="Calibri" pitchFamily="34" charset="0"/>
              </a:rPr>
              <a:t>Controlling employee-related costs, such </a:t>
            </a:r>
            <a:r>
              <a:rPr lang="en-IN" sz="1050" dirty="0" smtClean="0">
                <a:solidFill>
                  <a:srgbClr val="DDDDDD">
                    <a:lumMod val="10000"/>
                  </a:srgbClr>
                </a:solidFill>
                <a:latin typeface="Calibri" pitchFamily="34" charset="0"/>
                <a:cs typeface="Calibri" pitchFamily="34" charset="0"/>
              </a:rPr>
              <a:t>as </a:t>
            </a:r>
            <a:r>
              <a:rPr lang="en-IN" sz="1050" dirty="0">
                <a:solidFill>
                  <a:srgbClr val="DDDDDD">
                    <a:lumMod val="10000"/>
                  </a:srgbClr>
                </a:solidFill>
                <a:latin typeface="Calibri" pitchFamily="34" charset="0"/>
                <a:cs typeface="Calibri" pitchFamily="34" charset="0"/>
              </a:rPr>
              <a:t>health and pension costs, improves </a:t>
            </a:r>
            <a:r>
              <a:rPr lang="en-IN" sz="1050" dirty="0" smtClean="0">
                <a:solidFill>
                  <a:srgbClr val="DDDDDD">
                    <a:lumMod val="10000"/>
                  </a:srgbClr>
                </a:solidFill>
                <a:latin typeface="Calibri" pitchFamily="34" charset="0"/>
                <a:cs typeface="Calibri" pitchFamily="34" charset="0"/>
              </a:rPr>
              <a:t> labour </a:t>
            </a:r>
            <a:r>
              <a:rPr lang="en-IN" sz="1050" dirty="0">
                <a:solidFill>
                  <a:srgbClr val="DDDDDD">
                    <a:lumMod val="10000"/>
                  </a:srgbClr>
                </a:solidFill>
                <a:latin typeface="Calibri" pitchFamily="34" charset="0"/>
                <a:cs typeface="Calibri" pitchFamily="34" charset="0"/>
              </a:rPr>
              <a:t>productivity. The Big Three are less </a:t>
            </a:r>
            <a:r>
              <a:rPr lang="en-IN" sz="1050" dirty="0" smtClean="0">
                <a:solidFill>
                  <a:srgbClr val="DDDDDD">
                    <a:lumMod val="10000"/>
                  </a:srgbClr>
                </a:solidFill>
                <a:latin typeface="Calibri" pitchFamily="34" charset="0"/>
                <a:cs typeface="Calibri" pitchFamily="34" charset="0"/>
              </a:rPr>
              <a:t>profitable </a:t>
            </a:r>
            <a:r>
              <a:rPr lang="en-IN" sz="1050" dirty="0">
                <a:solidFill>
                  <a:srgbClr val="DDDDDD">
                    <a:lumMod val="10000"/>
                  </a:srgbClr>
                </a:solidFill>
                <a:latin typeface="Calibri" pitchFamily="34" charset="0"/>
                <a:cs typeface="Calibri" pitchFamily="34" charset="0"/>
              </a:rPr>
              <a:t>than Japan-based automakers </a:t>
            </a:r>
            <a:r>
              <a:rPr lang="en-IN" sz="1050" dirty="0" smtClean="0">
                <a:solidFill>
                  <a:srgbClr val="DDDDDD">
                    <a:lumMod val="10000"/>
                  </a:srgbClr>
                </a:solidFill>
                <a:latin typeface="Calibri" pitchFamily="34" charset="0"/>
                <a:cs typeface="Calibri" pitchFamily="34" charset="0"/>
              </a:rPr>
              <a:t> due </a:t>
            </a:r>
            <a:r>
              <a:rPr lang="en-IN" sz="1050" dirty="0">
                <a:solidFill>
                  <a:srgbClr val="DDDDDD">
                    <a:lumMod val="10000"/>
                  </a:srgbClr>
                </a:solidFill>
                <a:latin typeface="Calibri" pitchFamily="34" charset="0"/>
                <a:cs typeface="Calibri" pitchFamily="34" charset="0"/>
              </a:rPr>
              <a:t>to decades of employee costs</a:t>
            </a:r>
            <a:endParaRPr lang="en-US" sz="1050" dirty="0">
              <a:solidFill>
                <a:srgbClr val="DDDDDD">
                  <a:lumMod val="10000"/>
                </a:srgbClr>
              </a:solidFill>
              <a:latin typeface="Calibri" pitchFamily="34" charset="0"/>
              <a:cs typeface="Calibri" pitchFamily="34" charset="0"/>
            </a:endParaRPr>
          </a:p>
        </p:txBody>
      </p:sp>
      <p:sp>
        <p:nvSpPr>
          <p:cNvPr id="6" name="Rounded Rectangle 5"/>
          <p:cNvSpPr/>
          <p:nvPr/>
        </p:nvSpPr>
        <p:spPr>
          <a:xfrm>
            <a:off x="314861" y="4095330"/>
            <a:ext cx="7015454" cy="837233"/>
          </a:xfrm>
          <a:prstGeom prst="roundRect">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p:spPr>
        <p:style>
          <a:lnRef idx="3">
            <a:schemeClr val="lt1"/>
          </a:lnRef>
          <a:fillRef idx="1">
            <a:schemeClr val="accent4"/>
          </a:fillRef>
          <a:effectRef idx="1">
            <a:schemeClr val="accent4"/>
          </a:effectRef>
          <a:fontRef idx="minor">
            <a:schemeClr val="lt1"/>
          </a:fontRef>
        </p:style>
        <p:txBody>
          <a:bodyPr rtlCol="0" anchor="ctr"/>
          <a:lstStyle/>
          <a:p>
            <a:pPr marL="117475" indent="-117475">
              <a:buFont typeface="Arial" pitchFamily="34" charset="0"/>
              <a:buChar char="•"/>
            </a:pPr>
            <a:r>
              <a:rPr lang="en-IN" sz="1050" dirty="0">
                <a:solidFill>
                  <a:srgbClr val="DDDDDD">
                    <a:lumMod val="10000"/>
                  </a:srgbClr>
                </a:solidFill>
                <a:latin typeface="Calibri" pitchFamily="34" charset="0"/>
                <a:cs typeface="Calibri" pitchFamily="34" charset="0"/>
              </a:rPr>
              <a:t>Development of export markets is crucial </a:t>
            </a:r>
            <a:r>
              <a:rPr lang="en-IN" sz="1050" dirty="0" smtClean="0">
                <a:solidFill>
                  <a:srgbClr val="DDDDDD">
                    <a:lumMod val="10000"/>
                  </a:srgbClr>
                </a:solidFill>
                <a:latin typeface="Calibri" pitchFamily="34" charset="0"/>
                <a:cs typeface="Calibri" pitchFamily="34" charset="0"/>
              </a:rPr>
              <a:t>in </a:t>
            </a:r>
            <a:r>
              <a:rPr lang="en-IN" sz="1050" dirty="0">
                <a:solidFill>
                  <a:srgbClr val="DDDDDD">
                    <a:lumMod val="10000"/>
                  </a:srgbClr>
                </a:solidFill>
                <a:latin typeface="Calibri" pitchFamily="34" charset="0"/>
                <a:cs typeface="Calibri" pitchFamily="34" charset="0"/>
              </a:rPr>
              <a:t>an industry where the domestic </a:t>
            </a:r>
            <a:r>
              <a:rPr lang="en-IN" sz="1050" dirty="0" smtClean="0">
                <a:solidFill>
                  <a:srgbClr val="DDDDDD">
                    <a:lumMod val="10000"/>
                  </a:srgbClr>
                </a:solidFill>
                <a:latin typeface="Calibri" pitchFamily="34" charset="0"/>
                <a:cs typeface="Calibri" pitchFamily="34" charset="0"/>
              </a:rPr>
              <a:t> demand </a:t>
            </a:r>
            <a:r>
              <a:rPr lang="en-IN" sz="1050" dirty="0">
                <a:solidFill>
                  <a:srgbClr val="DDDDDD">
                    <a:lumMod val="10000"/>
                  </a:srgbClr>
                </a:solidFill>
                <a:latin typeface="Calibri" pitchFamily="34" charset="0"/>
                <a:cs typeface="Calibri" pitchFamily="34" charset="0"/>
              </a:rPr>
              <a:t>is shrinking</a:t>
            </a:r>
            <a:endParaRPr lang="en-US" sz="1050" dirty="0">
              <a:solidFill>
                <a:srgbClr val="DDDDDD">
                  <a:lumMod val="10000"/>
                </a:srgbClr>
              </a:solidFill>
              <a:latin typeface="Calibri" pitchFamily="34" charset="0"/>
              <a:cs typeface="Calibri" pitchFamily="34" charset="0"/>
            </a:endParaRPr>
          </a:p>
        </p:txBody>
      </p:sp>
      <p:sp>
        <p:nvSpPr>
          <p:cNvPr id="7" name="Pentagon 6"/>
          <p:cNvSpPr/>
          <p:nvPr/>
        </p:nvSpPr>
        <p:spPr>
          <a:xfrm flipH="1">
            <a:off x="7390632" y="1676400"/>
            <a:ext cx="1468691" cy="940030"/>
          </a:xfrm>
          <a:prstGeom prst="homePlate">
            <a:avLst/>
          </a:prstGeom>
          <a:solidFill>
            <a:schemeClr val="accent3">
              <a:lumMod val="25000"/>
            </a:schemeClr>
          </a:solidFill>
        </p:spPr>
        <p:style>
          <a:lnRef idx="3">
            <a:schemeClr val="lt1"/>
          </a:lnRef>
          <a:fillRef idx="1">
            <a:schemeClr val="accent2"/>
          </a:fillRef>
          <a:effectRef idx="1">
            <a:schemeClr val="accent2"/>
          </a:effectRef>
          <a:fontRef idx="minor">
            <a:schemeClr val="lt1"/>
          </a:fontRef>
        </p:style>
        <p:txBody>
          <a:bodyPr vert="horz" rtlCol="0" anchor="ctr"/>
          <a:lstStyle/>
          <a:p>
            <a:pPr algn="ctr"/>
            <a:r>
              <a:rPr lang="en-US" sz="1050" b="1" dirty="0" smtClean="0">
                <a:solidFill>
                  <a:srgbClr val="FFFFFF"/>
                </a:solidFill>
                <a:latin typeface="Calibri" pitchFamily="34" charset="0"/>
                <a:cs typeface="Calibri" pitchFamily="34" charset="0"/>
              </a:rPr>
              <a:t>Strong Supply Chain</a:t>
            </a:r>
            <a:endParaRPr lang="en-US" sz="1050" b="1" dirty="0">
              <a:solidFill>
                <a:srgbClr val="FFFFFF"/>
              </a:solidFill>
              <a:latin typeface="Calibri" pitchFamily="34" charset="0"/>
              <a:cs typeface="Calibri" pitchFamily="34" charset="0"/>
            </a:endParaRPr>
          </a:p>
        </p:txBody>
      </p:sp>
      <p:sp>
        <p:nvSpPr>
          <p:cNvPr id="8" name="Pentagon 7"/>
          <p:cNvSpPr/>
          <p:nvPr/>
        </p:nvSpPr>
        <p:spPr>
          <a:xfrm>
            <a:off x="314859" y="2986574"/>
            <a:ext cx="1449552" cy="822458"/>
          </a:xfrm>
          <a:prstGeom prst="homePlate">
            <a:avLst/>
          </a:prstGeom>
          <a:solidFill>
            <a:schemeClr val="accent3">
              <a:lumMod val="2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b="1" dirty="0" smtClean="0">
                <a:solidFill>
                  <a:srgbClr val="FFFFFF"/>
                </a:solidFill>
                <a:latin typeface="Calibri" pitchFamily="34" charset="0"/>
                <a:cs typeface="Calibri" pitchFamily="34" charset="0"/>
              </a:rPr>
              <a:t>Ability to Manage fringe benefits</a:t>
            </a:r>
            <a:endParaRPr lang="en-US" sz="1050" b="1" dirty="0">
              <a:solidFill>
                <a:srgbClr val="FFFFFF"/>
              </a:solidFill>
              <a:latin typeface="Calibri" pitchFamily="34" charset="0"/>
              <a:cs typeface="Calibri" pitchFamily="34" charset="0"/>
            </a:endParaRPr>
          </a:p>
        </p:txBody>
      </p:sp>
      <p:sp>
        <p:nvSpPr>
          <p:cNvPr id="9" name="Pentagon 8"/>
          <p:cNvSpPr/>
          <p:nvPr/>
        </p:nvSpPr>
        <p:spPr>
          <a:xfrm flipH="1">
            <a:off x="7390632" y="4038602"/>
            <a:ext cx="1468685" cy="837233"/>
          </a:xfrm>
          <a:prstGeom prst="homePlate">
            <a:avLst/>
          </a:prstGeom>
          <a:solidFill>
            <a:schemeClr val="accent3">
              <a:lumMod val="2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1050" b="1" dirty="0" smtClean="0">
                <a:solidFill>
                  <a:srgbClr val="FFFFFF"/>
                </a:solidFill>
                <a:latin typeface="Calibri" pitchFamily="34" charset="0"/>
                <a:cs typeface="Calibri" pitchFamily="34" charset="0"/>
              </a:rPr>
              <a:t>Establishment of Exports Market </a:t>
            </a:r>
            <a:endParaRPr lang="en-US" sz="1050" b="1" dirty="0">
              <a:solidFill>
                <a:srgbClr val="FFFFFF"/>
              </a:solidFill>
              <a:latin typeface="Calibri" pitchFamily="34" charset="0"/>
              <a:cs typeface="Calibri" pitchFamily="34" charset="0"/>
            </a:endParaRPr>
          </a:p>
        </p:txBody>
      </p:sp>
      <p:sp>
        <p:nvSpPr>
          <p:cNvPr id="10" name="Rounded Rectangle 9"/>
          <p:cNvSpPr/>
          <p:nvPr/>
        </p:nvSpPr>
        <p:spPr>
          <a:xfrm>
            <a:off x="1843868" y="5228595"/>
            <a:ext cx="7015450" cy="638805"/>
          </a:xfrm>
          <a:prstGeom prst="roundRect">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p:spPr>
        <p:style>
          <a:lnRef idx="3">
            <a:schemeClr val="lt1"/>
          </a:lnRef>
          <a:fillRef idx="1">
            <a:schemeClr val="accent4"/>
          </a:fillRef>
          <a:effectRef idx="1">
            <a:schemeClr val="accent4"/>
          </a:effectRef>
          <a:fontRef idx="minor">
            <a:schemeClr val="lt1"/>
          </a:fontRef>
        </p:style>
        <p:txBody>
          <a:bodyPr rtlCol="0" anchor="ctr"/>
          <a:lstStyle/>
          <a:p>
            <a:pPr marL="117475" indent="-117475">
              <a:buFont typeface="Arial" pitchFamily="34" charset="0"/>
              <a:buChar char="•"/>
            </a:pPr>
            <a:r>
              <a:rPr lang="en-IN" sz="1050" dirty="0">
                <a:solidFill>
                  <a:srgbClr val="DDDDDD">
                    <a:lumMod val="10000"/>
                  </a:srgbClr>
                </a:solidFill>
                <a:latin typeface="Calibri" pitchFamily="34" charset="0"/>
                <a:cs typeface="Calibri" pitchFamily="34" charset="0"/>
              </a:rPr>
              <a:t>Good industrial relations through a </a:t>
            </a:r>
            <a:r>
              <a:rPr lang="en-IN" sz="1050" dirty="0" smtClean="0">
                <a:solidFill>
                  <a:srgbClr val="DDDDDD">
                    <a:lumMod val="10000"/>
                  </a:srgbClr>
                </a:solidFill>
                <a:latin typeface="Calibri" pitchFamily="34" charset="0"/>
                <a:cs typeface="Calibri" pitchFamily="34" charset="0"/>
              </a:rPr>
              <a:t>motivated </a:t>
            </a:r>
            <a:r>
              <a:rPr lang="en-IN" sz="1050" dirty="0">
                <a:solidFill>
                  <a:srgbClr val="DDDDDD">
                    <a:lumMod val="10000"/>
                  </a:srgbClr>
                </a:solidFill>
                <a:latin typeface="Calibri" pitchFamily="34" charset="0"/>
                <a:cs typeface="Calibri" pitchFamily="34" charset="0"/>
              </a:rPr>
              <a:t>workforce ensure the </a:t>
            </a:r>
            <a:r>
              <a:rPr lang="en-IN" sz="1050" dirty="0" smtClean="0">
                <a:solidFill>
                  <a:srgbClr val="DDDDDD">
                    <a:lumMod val="10000"/>
                  </a:srgbClr>
                </a:solidFill>
                <a:latin typeface="Calibri" pitchFamily="34" charset="0"/>
                <a:cs typeface="Calibri" pitchFamily="34" charset="0"/>
              </a:rPr>
              <a:t>smooth </a:t>
            </a:r>
            <a:r>
              <a:rPr lang="en-IN" sz="1050" dirty="0">
                <a:solidFill>
                  <a:srgbClr val="DDDDDD">
                    <a:lumMod val="10000"/>
                  </a:srgbClr>
                </a:solidFill>
                <a:latin typeface="Calibri" pitchFamily="34" charset="0"/>
                <a:cs typeface="Calibri" pitchFamily="34" charset="0"/>
              </a:rPr>
              <a:t>running of a production plant. </a:t>
            </a:r>
            <a:r>
              <a:rPr lang="en-IN" sz="1050" dirty="0" smtClean="0">
                <a:solidFill>
                  <a:srgbClr val="DDDDDD">
                    <a:lumMod val="10000"/>
                  </a:srgbClr>
                </a:solidFill>
                <a:latin typeface="Calibri" pitchFamily="34" charset="0"/>
                <a:cs typeface="Calibri" pitchFamily="34" charset="0"/>
              </a:rPr>
              <a:t>Work </a:t>
            </a:r>
            <a:r>
              <a:rPr lang="en-IN" sz="1050" dirty="0">
                <a:solidFill>
                  <a:srgbClr val="DDDDDD">
                    <a:lumMod val="10000"/>
                  </a:srgbClr>
                </a:solidFill>
                <a:latin typeface="Calibri" pitchFamily="34" charset="0"/>
                <a:cs typeface="Calibri" pitchFamily="34" charset="0"/>
              </a:rPr>
              <a:t>stoppages can be costly to </a:t>
            </a:r>
            <a:r>
              <a:rPr lang="en-IN" sz="1050" dirty="0" smtClean="0">
                <a:solidFill>
                  <a:srgbClr val="DDDDDD">
                    <a:lumMod val="10000"/>
                  </a:srgbClr>
                </a:solidFill>
                <a:latin typeface="Calibri" pitchFamily="34" charset="0"/>
                <a:cs typeface="Calibri" pitchFamily="34" charset="0"/>
              </a:rPr>
              <a:t>automakers </a:t>
            </a:r>
            <a:r>
              <a:rPr lang="en-IN" sz="1050" dirty="0">
                <a:solidFill>
                  <a:srgbClr val="DDDDDD">
                    <a:lumMod val="10000"/>
                  </a:srgbClr>
                </a:solidFill>
                <a:latin typeface="Calibri" pitchFamily="34" charset="0"/>
                <a:cs typeface="Calibri" pitchFamily="34" charset="0"/>
              </a:rPr>
              <a:t>and good industrial relations can hedge manufacturers </a:t>
            </a:r>
            <a:r>
              <a:rPr lang="en-IN" sz="1050" dirty="0" smtClean="0">
                <a:solidFill>
                  <a:srgbClr val="DDDDDD">
                    <a:lumMod val="10000"/>
                  </a:srgbClr>
                </a:solidFill>
                <a:latin typeface="Calibri" pitchFamily="34" charset="0"/>
                <a:cs typeface="Calibri" pitchFamily="34" charset="0"/>
              </a:rPr>
              <a:t> against </a:t>
            </a:r>
            <a:r>
              <a:rPr lang="en-IN" sz="1050" dirty="0">
                <a:solidFill>
                  <a:srgbClr val="DDDDDD">
                    <a:lumMod val="10000"/>
                  </a:srgbClr>
                </a:solidFill>
                <a:latin typeface="Calibri" pitchFamily="34" charset="0"/>
                <a:cs typeface="Calibri" pitchFamily="34" charset="0"/>
              </a:rPr>
              <a:t>that type of risk</a:t>
            </a:r>
            <a:endParaRPr lang="en-US" sz="1050" dirty="0">
              <a:solidFill>
                <a:srgbClr val="DDDDDD">
                  <a:lumMod val="10000"/>
                </a:srgbClr>
              </a:solidFill>
              <a:latin typeface="Calibri" pitchFamily="34" charset="0"/>
              <a:cs typeface="Calibri" pitchFamily="34" charset="0"/>
            </a:endParaRPr>
          </a:p>
        </p:txBody>
      </p:sp>
      <p:sp>
        <p:nvSpPr>
          <p:cNvPr id="11" name="Pentagon 10"/>
          <p:cNvSpPr/>
          <p:nvPr/>
        </p:nvSpPr>
        <p:spPr>
          <a:xfrm>
            <a:off x="314861" y="5228595"/>
            <a:ext cx="1460442" cy="638805"/>
          </a:xfrm>
          <a:prstGeom prst="homePlate">
            <a:avLst/>
          </a:prstGeom>
          <a:solidFill>
            <a:schemeClr val="accent3">
              <a:lumMod val="2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sz="1050" b="1" dirty="0">
                <a:solidFill>
                  <a:srgbClr val="FFFFFF"/>
                </a:solidFill>
                <a:latin typeface="Calibri" pitchFamily="34" charset="0"/>
                <a:cs typeface="Calibri" pitchFamily="34" charset="0"/>
              </a:rPr>
              <a:t>Use of most efficient work practices</a:t>
            </a:r>
            <a:endParaRPr lang="en-US" sz="1050" b="1" dirty="0">
              <a:solidFill>
                <a:srgbClr val="FFFFFF"/>
              </a:solidFill>
              <a:latin typeface="Calibri" pitchFamily="34" charset="0"/>
              <a:cs typeface="Calibri" pitchFamily="34" charset="0"/>
            </a:endParaRPr>
          </a:p>
        </p:txBody>
      </p:sp>
    </p:spTree>
    <p:extLst>
      <p:ext uri="{BB962C8B-B14F-4D97-AF65-F5344CB8AC3E}">
        <p14:creationId xmlns:p14="http://schemas.microsoft.com/office/powerpoint/2010/main" val="975032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6"/>
          </p:nvPr>
        </p:nvSpPr>
        <p:spPr>
          <a:xfrm>
            <a:off x="389675" y="785336"/>
            <a:ext cx="8349647" cy="738664"/>
          </a:xfrm>
          <a:noFill/>
          <a:ln w="9525">
            <a:noFill/>
            <a:miter lim="800000"/>
            <a:headEnd/>
            <a:tailEnd/>
          </a:ln>
        </p:spPr>
        <p:txBody>
          <a:bodyPr>
            <a:spAutoFit/>
          </a:bodyPr>
          <a:lstStyle/>
          <a:p>
            <a:pPr defTabSz="914400">
              <a:spcAft>
                <a:spcPct val="0"/>
              </a:spcAft>
              <a:defRPr/>
            </a:pPr>
            <a:r>
              <a:rPr lang="en-US" sz="1600" dirty="0">
                <a:solidFill>
                  <a:schemeClr val="bg1">
                    <a:lumMod val="50000"/>
                  </a:schemeClr>
                </a:solidFill>
                <a:latin typeface="Calibri" pitchFamily="34" charset="0"/>
                <a:ea typeface="+mn-ea"/>
                <a:cs typeface="Calibri" pitchFamily="34" charset="0"/>
              </a:rPr>
              <a:t>Factors like capacity utilization to optimum level, access to latest and best technology, work union management, and implementation of government regulations is key to success in automotive industry</a:t>
            </a:r>
          </a:p>
        </p:txBody>
      </p:sp>
      <p:sp>
        <p:nvSpPr>
          <p:cNvPr id="3" name="Title 2"/>
          <p:cNvSpPr>
            <a:spLocks noGrp="1"/>
          </p:cNvSpPr>
          <p:nvPr>
            <p:ph type="title"/>
          </p:nvPr>
        </p:nvSpPr>
        <p:spPr/>
        <p:txBody>
          <a:bodyPr vert="horz" wrap="square" lIns="0" tIns="0" rIns="0" bIns="0" rtlCol="0" anchor="t">
            <a:noAutofit/>
          </a:bodyPr>
          <a:lstStyle/>
          <a:p>
            <a:r>
              <a:rPr lang="en-US" sz="2800" dirty="0" smtClean="0">
                <a:latin typeface="Calibri" pitchFamily="34" charset="0"/>
                <a:cs typeface="Calibri" pitchFamily="34" charset="0"/>
              </a:rPr>
              <a:t>Key Success Factors – US (2/2)</a:t>
            </a:r>
            <a:endParaRPr lang="en-US" sz="2800" dirty="0">
              <a:latin typeface="Calibri" pitchFamily="34" charset="0"/>
              <a:cs typeface="Calibri" pitchFamily="34" charset="0"/>
            </a:endParaRPr>
          </a:p>
        </p:txBody>
      </p:sp>
      <p:sp>
        <p:nvSpPr>
          <p:cNvPr id="4" name="Rounded Rectangle 3"/>
          <p:cNvSpPr/>
          <p:nvPr/>
        </p:nvSpPr>
        <p:spPr>
          <a:xfrm>
            <a:off x="314861" y="1600200"/>
            <a:ext cx="7015455" cy="1065833"/>
          </a:xfrm>
          <a:prstGeom prst="roundRect">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p:spPr>
        <p:style>
          <a:lnRef idx="3">
            <a:schemeClr val="lt1"/>
          </a:lnRef>
          <a:fillRef idx="1">
            <a:schemeClr val="accent4"/>
          </a:fillRef>
          <a:effectRef idx="1">
            <a:schemeClr val="accent4"/>
          </a:effectRef>
          <a:fontRef idx="minor">
            <a:schemeClr val="lt1"/>
          </a:fontRef>
        </p:style>
        <p:txBody>
          <a:bodyPr rtlCol="0" anchor="ctr"/>
          <a:lstStyle/>
          <a:p>
            <a:pPr marL="117475" indent="-117475">
              <a:buFont typeface="Arial" pitchFamily="34" charset="0"/>
              <a:buChar char="•"/>
            </a:pPr>
            <a:r>
              <a:rPr lang="en-IN" sz="1000" dirty="0">
                <a:solidFill>
                  <a:srgbClr val="DDDDDD">
                    <a:lumMod val="10000"/>
                  </a:srgbClr>
                </a:solidFill>
                <a:latin typeface="Calibri" pitchFamily="34" charset="0"/>
                <a:cs typeface="Calibri" pitchFamily="34" charset="0"/>
              </a:rPr>
              <a:t>Idle plants are costly. Maximizing capacity </a:t>
            </a:r>
            <a:r>
              <a:rPr lang="en-IN" sz="1000" dirty="0" smtClean="0">
                <a:solidFill>
                  <a:srgbClr val="DDDDDD">
                    <a:lumMod val="10000"/>
                  </a:srgbClr>
                </a:solidFill>
                <a:latin typeface="Calibri" pitchFamily="34" charset="0"/>
                <a:cs typeface="Calibri" pitchFamily="34" charset="0"/>
              </a:rPr>
              <a:t>utilization </a:t>
            </a:r>
            <a:r>
              <a:rPr lang="en-IN" sz="1000" dirty="0">
                <a:solidFill>
                  <a:srgbClr val="DDDDDD">
                    <a:lumMod val="10000"/>
                  </a:srgbClr>
                </a:solidFill>
                <a:latin typeface="Calibri" pitchFamily="34" charset="0"/>
                <a:cs typeface="Calibri" pitchFamily="34" charset="0"/>
              </a:rPr>
              <a:t>is an important cost advantage</a:t>
            </a:r>
            <a:endParaRPr lang="en-US" sz="1000" dirty="0">
              <a:solidFill>
                <a:srgbClr val="DDDDDD">
                  <a:lumMod val="10000"/>
                </a:srgbClr>
              </a:solidFill>
              <a:latin typeface="Calibri" pitchFamily="34" charset="0"/>
              <a:cs typeface="Calibri" pitchFamily="34" charset="0"/>
            </a:endParaRPr>
          </a:p>
        </p:txBody>
      </p:sp>
      <p:sp>
        <p:nvSpPr>
          <p:cNvPr id="5" name="Rounded Rectangle 4"/>
          <p:cNvSpPr/>
          <p:nvPr/>
        </p:nvSpPr>
        <p:spPr>
          <a:xfrm>
            <a:off x="1843869" y="2971800"/>
            <a:ext cx="7015455" cy="837233"/>
          </a:xfrm>
          <a:prstGeom prst="roundRect">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p:spPr>
        <p:style>
          <a:lnRef idx="3">
            <a:schemeClr val="lt1"/>
          </a:lnRef>
          <a:fillRef idx="1">
            <a:schemeClr val="accent4"/>
          </a:fillRef>
          <a:effectRef idx="1">
            <a:schemeClr val="accent4"/>
          </a:effectRef>
          <a:fontRef idx="minor">
            <a:schemeClr val="lt1"/>
          </a:fontRef>
        </p:style>
        <p:txBody>
          <a:bodyPr rtlCol="0" anchor="ctr"/>
          <a:lstStyle/>
          <a:p>
            <a:pPr marL="117475" indent="-117475">
              <a:buFont typeface="Arial" pitchFamily="34" charset="0"/>
              <a:buChar char="•"/>
            </a:pPr>
            <a:r>
              <a:rPr lang="en-IN" sz="1000" dirty="0">
                <a:solidFill>
                  <a:srgbClr val="DDDDDD">
                    <a:lumMod val="10000"/>
                  </a:srgbClr>
                </a:solidFill>
                <a:latin typeface="Calibri" pitchFamily="34" charset="0"/>
                <a:cs typeface="Calibri" pitchFamily="34" charset="0"/>
              </a:rPr>
              <a:t>The degree of investment in technological </a:t>
            </a:r>
            <a:r>
              <a:rPr lang="en-IN" sz="1000" dirty="0" smtClean="0">
                <a:solidFill>
                  <a:srgbClr val="DDDDDD">
                    <a:lumMod val="10000"/>
                  </a:srgbClr>
                </a:solidFill>
                <a:latin typeface="Calibri" pitchFamily="34" charset="0"/>
                <a:cs typeface="Calibri" pitchFamily="34" charset="0"/>
              </a:rPr>
              <a:t>improvements </a:t>
            </a:r>
            <a:r>
              <a:rPr lang="en-IN" sz="1000" dirty="0">
                <a:solidFill>
                  <a:srgbClr val="DDDDDD">
                    <a:lumMod val="10000"/>
                  </a:srgbClr>
                </a:solidFill>
                <a:latin typeface="Calibri" pitchFamily="34" charset="0"/>
                <a:cs typeface="Calibri" pitchFamily="34" charset="0"/>
              </a:rPr>
              <a:t>and product development </a:t>
            </a:r>
            <a:r>
              <a:rPr lang="en-IN" sz="1000" dirty="0" smtClean="0">
                <a:solidFill>
                  <a:srgbClr val="DDDDDD">
                    <a:lumMod val="10000"/>
                  </a:srgbClr>
                </a:solidFill>
                <a:latin typeface="Calibri" pitchFamily="34" charset="0"/>
                <a:cs typeface="Calibri" pitchFamily="34" charset="0"/>
              </a:rPr>
              <a:t>is </a:t>
            </a:r>
            <a:r>
              <a:rPr lang="en-IN" sz="1000" dirty="0">
                <a:solidFill>
                  <a:srgbClr val="DDDDDD">
                    <a:lumMod val="10000"/>
                  </a:srgbClr>
                </a:solidFill>
                <a:latin typeface="Calibri" pitchFamily="34" charset="0"/>
                <a:cs typeface="Calibri" pitchFamily="34" charset="0"/>
              </a:rPr>
              <a:t>important. In the current environment, </a:t>
            </a:r>
            <a:r>
              <a:rPr lang="en-IN" sz="1000" dirty="0" smtClean="0">
                <a:solidFill>
                  <a:srgbClr val="DDDDDD">
                    <a:lumMod val="10000"/>
                  </a:srgbClr>
                </a:solidFill>
                <a:latin typeface="Calibri" pitchFamily="34" charset="0"/>
                <a:cs typeface="Calibri" pitchFamily="34" charset="0"/>
              </a:rPr>
              <a:t>the </a:t>
            </a:r>
            <a:r>
              <a:rPr lang="en-IN" sz="1000" dirty="0">
                <a:solidFill>
                  <a:srgbClr val="DDDDDD">
                    <a:lumMod val="10000"/>
                  </a:srgbClr>
                </a:solidFill>
                <a:latin typeface="Calibri" pitchFamily="34" charset="0"/>
                <a:cs typeface="Calibri" pitchFamily="34" charset="0"/>
              </a:rPr>
              <a:t>development of fuel-efficient, hybrid </a:t>
            </a:r>
            <a:r>
              <a:rPr lang="en-IN" sz="1000" dirty="0" smtClean="0">
                <a:solidFill>
                  <a:srgbClr val="DDDDDD">
                    <a:lumMod val="10000"/>
                  </a:srgbClr>
                </a:solidFill>
                <a:latin typeface="Calibri" pitchFamily="34" charset="0"/>
                <a:cs typeface="Calibri" pitchFamily="34" charset="0"/>
              </a:rPr>
              <a:t>and </a:t>
            </a:r>
            <a:r>
              <a:rPr lang="en-IN" sz="1000" dirty="0">
                <a:solidFill>
                  <a:srgbClr val="DDDDDD">
                    <a:lumMod val="10000"/>
                  </a:srgbClr>
                </a:solidFill>
                <a:latin typeface="Calibri" pitchFamily="34" charset="0"/>
                <a:cs typeface="Calibri" pitchFamily="34" charset="0"/>
              </a:rPr>
              <a:t>alternative-fuel vehicles is crucial for </a:t>
            </a:r>
            <a:r>
              <a:rPr lang="en-IN" sz="1000" dirty="0" smtClean="0">
                <a:solidFill>
                  <a:srgbClr val="DDDDDD">
                    <a:lumMod val="10000"/>
                  </a:srgbClr>
                </a:solidFill>
                <a:latin typeface="Calibri" pitchFamily="34" charset="0"/>
                <a:cs typeface="Calibri" pitchFamily="34" charset="0"/>
              </a:rPr>
              <a:t>competitive </a:t>
            </a:r>
            <a:r>
              <a:rPr lang="en-IN" sz="1000" dirty="0">
                <a:solidFill>
                  <a:srgbClr val="DDDDDD">
                    <a:lumMod val="10000"/>
                  </a:srgbClr>
                </a:solidFill>
                <a:latin typeface="Calibri" pitchFamily="34" charset="0"/>
                <a:cs typeface="Calibri" pitchFamily="34" charset="0"/>
              </a:rPr>
              <a:t>purpose</a:t>
            </a:r>
            <a:endParaRPr lang="en-US" sz="1000" dirty="0">
              <a:solidFill>
                <a:srgbClr val="DDDDDD">
                  <a:lumMod val="10000"/>
                </a:srgbClr>
              </a:solidFill>
              <a:latin typeface="Calibri" pitchFamily="34" charset="0"/>
              <a:cs typeface="Calibri" pitchFamily="34" charset="0"/>
            </a:endParaRPr>
          </a:p>
        </p:txBody>
      </p:sp>
      <p:sp>
        <p:nvSpPr>
          <p:cNvPr id="6" name="Rounded Rectangle 5"/>
          <p:cNvSpPr/>
          <p:nvPr/>
        </p:nvSpPr>
        <p:spPr>
          <a:xfrm>
            <a:off x="314861" y="4038600"/>
            <a:ext cx="7015454" cy="837233"/>
          </a:xfrm>
          <a:prstGeom prst="roundRect">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p:spPr>
        <p:style>
          <a:lnRef idx="3">
            <a:schemeClr val="lt1"/>
          </a:lnRef>
          <a:fillRef idx="1">
            <a:schemeClr val="accent4"/>
          </a:fillRef>
          <a:effectRef idx="1">
            <a:schemeClr val="accent4"/>
          </a:effectRef>
          <a:fontRef idx="minor">
            <a:schemeClr val="lt1"/>
          </a:fontRef>
        </p:style>
        <p:txBody>
          <a:bodyPr rtlCol="0" anchor="ctr"/>
          <a:lstStyle/>
          <a:p>
            <a:pPr marL="117475" indent="-117475">
              <a:buFont typeface="Arial" pitchFamily="34" charset="0"/>
              <a:buChar char="•"/>
            </a:pPr>
            <a:r>
              <a:rPr lang="en-IN" sz="1000" dirty="0">
                <a:solidFill>
                  <a:srgbClr val="DDDDDD">
                    <a:lumMod val="10000"/>
                  </a:srgbClr>
                </a:solidFill>
                <a:latin typeface="Calibri" pitchFamily="34" charset="0"/>
                <a:cs typeface="Calibri" pitchFamily="34" charset="0"/>
              </a:rPr>
              <a:t>The workers’ union has strong bargaining </a:t>
            </a:r>
            <a:r>
              <a:rPr lang="en-IN" sz="1000" dirty="0" smtClean="0">
                <a:solidFill>
                  <a:srgbClr val="DDDDDD">
                    <a:lumMod val="10000"/>
                  </a:srgbClr>
                </a:solidFill>
                <a:latin typeface="Calibri" pitchFamily="34" charset="0"/>
                <a:cs typeface="Calibri" pitchFamily="34" charset="0"/>
              </a:rPr>
              <a:t>power</a:t>
            </a:r>
            <a:r>
              <a:rPr lang="en-IN" sz="1000" dirty="0">
                <a:solidFill>
                  <a:srgbClr val="DDDDDD">
                    <a:lumMod val="10000"/>
                  </a:srgbClr>
                </a:solidFill>
                <a:latin typeface="Calibri" pitchFamily="34" charset="0"/>
                <a:cs typeface="Calibri" pitchFamily="34" charset="0"/>
              </a:rPr>
              <a:t>, which can lead to work stoppage </a:t>
            </a:r>
            <a:r>
              <a:rPr lang="en-IN" sz="1000" dirty="0" smtClean="0">
                <a:solidFill>
                  <a:srgbClr val="DDDDDD">
                    <a:lumMod val="10000"/>
                  </a:srgbClr>
                </a:solidFill>
                <a:latin typeface="Calibri" pitchFamily="34" charset="0"/>
                <a:cs typeface="Calibri" pitchFamily="34" charset="0"/>
              </a:rPr>
              <a:t>and </a:t>
            </a:r>
            <a:r>
              <a:rPr lang="en-IN" sz="1000" dirty="0">
                <a:solidFill>
                  <a:srgbClr val="DDDDDD">
                    <a:lumMod val="10000"/>
                  </a:srgbClr>
                </a:solidFill>
                <a:latin typeface="Calibri" pitchFamily="34" charset="0"/>
                <a:cs typeface="Calibri" pitchFamily="34" charset="0"/>
              </a:rPr>
              <a:t>higher </a:t>
            </a:r>
            <a:r>
              <a:rPr lang="en-IN" sz="1000" dirty="0" smtClean="0">
                <a:solidFill>
                  <a:srgbClr val="DDDDDD">
                    <a:lumMod val="10000"/>
                  </a:srgbClr>
                </a:solidFill>
                <a:latin typeface="Calibri" pitchFamily="34" charset="0"/>
                <a:cs typeface="Calibri" pitchFamily="34" charset="0"/>
              </a:rPr>
              <a:t>labour </a:t>
            </a:r>
            <a:r>
              <a:rPr lang="en-IN" sz="1000" dirty="0">
                <a:solidFill>
                  <a:srgbClr val="DDDDDD">
                    <a:lumMod val="10000"/>
                  </a:srgbClr>
                </a:solidFill>
                <a:latin typeface="Calibri" pitchFamily="34" charset="0"/>
                <a:cs typeface="Calibri" pitchFamily="34" charset="0"/>
              </a:rPr>
              <a:t>costs.</a:t>
            </a:r>
            <a:endParaRPr lang="en-US" sz="1000" dirty="0">
              <a:solidFill>
                <a:srgbClr val="DDDDDD">
                  <a:lumMod val="10000"/>
                </a:srgbClr>
              </a:solidFill>
              <a:latin typeface="Calibri" pitchFamily="34" charset="0"/>
              <a:cs typeface="Calibri" pitchFamily="34" charset="0"/>
            </a:endParaRPr>
          </a:p>
        </p:txBody>
      </p:sp>
      <p:sp>
        <p:nvSpPr>
          <p:cNvPr id="7" name="Pentagon 6"/>
          <p:cNvSpPr/>
          <p:nvPr/>
        </p:nvSpPr>
        <p:spPr>
          <a:xfrm flipH="1">
            <a:off x="7390632" y="1676400"/>
            <a:ext cx="1468691" cy="940030"/>
          </a:xfrm>
          <a:prstGeom prst="homePlate">
            <a:avLst/>
          </a:prstGeom>
          <a:solidFill>
            <a:schemeClr val="accent3">
              <a:lumMod val="25000"/>
            </a:schemeClr>
          </a:solidFill>
        </p:spPr>
        <p:style>
          <a:lnRef idx="3">
            <a:schemeClr val="lt1"/>
          </a:lnRef>
          <a:fillRef idx="1">
            <a:schemeClr val="accent2"/>
          </a:fillRef>
          <a:effectRef idx="1">
            <a:schemeClr val="accent2"/>
          </a:effectRef>
          <a:fontRef idx="minor">
            <a:schemeClr val="lt1"/>
          </a:fontRef>
        </p:style>
        <p:txBody>
          <a:bodyPr vert="horz" rtlCol="0" anchor="ctr"/>
          <a:lstStyle/>
          <a:p>
            <a:pPr algn="ctr"/>
            <a:r>
              <a:rPr lang="en-US" sz="1000" b="1" dirty="0" smtClean="0">
                <a:solidFill>
                  <a:srgbClr val="FFFFFF"/>
                </a:solidFill>
                <a:latin typeface="Calibri" pitchFamily="34" charset="0"/>
                <a:cs typeface="Calibri" pitchFamily="34" charset="0"/>
              </a:rPr>
              <a:t>Optimum Capacity Utilization</a:t>
            </a:r>
            <a:endParaRPr lang="en-US" sz="1000" b="1" dirty="0">
              <a:solidFill>
                <a:srgbClr val="FFFFFF"/>
              </a:solidFill>
              <a:latin typeface="Calibri" pitchFamily="34" charset="0"/>
              <a:cs typeface="Calibri" pitchFamily="34" charset="0"/>
            </a:endParaRPr>
          </a:p>
        </p:txBody>
      </p:sp>
      <p:sp>
        <p:nvSpPr>
          <p:cNvPr id="8" name="Pentagon 7"/>
          <p:cNvSpPr/>
          <p:nvPr/>
        </p:nvSpPr>
        <p:spPr>
          <a:xfrm>
            <a:off x="314859" y="2986574"/>
            <a:ext cx="1449552" cy="822458"/>
          </a:xfrm>
          <a:prstGeom prst="homePlate">
            <a:avLst/>
          </a:prstGeom>
          <a:solidFill>
            <a:schemeClr val="accent3">
              <a:lumMod val="2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sz="1000" b="1" dirty="0">
                <a:solidFill>
                  <a:srgbClr val="FFFFFF"/>
                </a:solidFill>
                <a:latin typeface="Calibri" pitchFamily="34" charset="0"/>
                <a:cs typeface="Calibri" pitchFamily="34" charset="0"/>
              </a:rPr>
              <a:t>Access to the latest available and most </a:t>
            </a:r>
          </a:p>
          <a:p>
            <a:pPr algn="ctr"/>
            <a:r>
              <a:rPr lang="en-IN" sz="1000" b="1" dirty="0">
                <a:solidFill>
                  <a:srgbClr val="FFFFFF"/>
                </a:solidFill>
                <a:latin typeface="Calibri" pitchFamily="34" charset="0"/>
                <a:cs typeface="Calibri" pitchFamily="34" charset="0"/>
              </a:rPr>
              <a:t>efficient technology and techniques</a:t>
            </a:r>
            <a:endParaRPr lang="en-US" sz="1000" b="1" dirty="0">
              <a:solidFill>
                <a:srgbClr val="FFFFFF"/>
              </a:solidFill>
              <a:latin typeface="Calibri" pitchFamily="34" charset="0"/>
              <a:cs typeface="Calibri" pitchFamily="34" charset="0"/>
            </a:endParaRPr>
          </a:p>
        </p:txBody>
      </p:sp>
      <p:sp>
        <p:nvSpPr>
          <p:cNvPr id="9" name="Pentagon 8"/>
          <p:cNvSpPr/>
          <p:nvPr/>
        </p:nvSpPr>
        <p:spPr>
          <a:xfrm flipH="1">
            <a:off x="7390632" y="4038602"/>
            <a:ext cx="1468685" cy="837233"/>
          </a:xfrm>
          <a:prstGeom prst="homePlate">
            <a:avLst/>
          </a:prstGeom>
          <a:solidFill>
            <a:schemeClr val="accent3">
              <a:lumMod val="2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sz="1000" b="1" dirty="0">
                <a:solidFill>
                  <a:srgbClr val="FFFFFF"/>
                </a:solidFill>
                <a:latin typeface="Calibri" pitchFamily="34" charset="0"/>
                <a:cs typeface="Calibri" pitchFamily="34" charset="0"/>
              </a:rPr>
              <a:t>Ability to negotiate with workers’ union</a:t>
            </a:r>
            <a:endParaRPr lang="en-US" sz="1000" b="1" dirty="0">
              <a:solidFill>
                <a:srgbClr val="FFFFFF"/>
              </a:solidFill>
              <a:latin typeface="Calibri" pitchFamily="34" charset="0"/>
              <a:cs typeface="Calibri" pitchFamily="34" charset="0"/>
            </a:endParaRPr>
          </a:p>
        </p:txBody>
      </p:sp>
      <p:sp>
        <p:nvSpPr>
          <p:cNvPr id="10" name="Rounded Rectangle 9"/>
          <p:cNvSpPr/>
          <p:nvPr/>
        </p:nvSpPr>
        <p:spPr>
          <a:xfrm>
            <a:off x="1843868" y="5228595"/>
            <a:ext cx="7015450" cy="638805"/>
          </a:xfrm>
          <a:prstGeom prst="roundRect">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p:spPr>
        <p:style>
          <a:lnRef idx="3">
            <a:schemeClr val="lt1"/>
          </a:lnRef>
          <a:fillRef idx="1">
            <a:schemeClr val="accent4"/>
          </a:fillRef>
          <a:effectRef idx="1">
            <a:schemeClr val="accent4"/>
          </a:effectRef>
          <a:fontRef idx="minor">
            <a:schemeClr val="lt1"/>
          </a:fontRef>
        </p:style>
        <p:txBody>
          <a:bodyPr rtlCol="0" anchor="ctr"/>
          <a:lstStyle/>
          <a:p>
            <a:pPr marL="117475" indent="-117475">
              <a:buFont typeface="Arial" pitchFamily="34" charset="0"/>
              <a:buChar char="•"/>
            </a:pPr>
            <a:r>
              <a:rPr lang="en-IN" sz="1000" dirty="0">
                <a:solidFill>
                  <a:srgbClr val="DDDDDD">
                    <a:lumMod val="10000"/>
                  </a:srgbClr>
                </a:solidFill>
                <a:latin typeface="Calibri" pitchFamily="34" charset="0"/>
                <a:cs typeface="Calibri" pitchFamily="34" charset="0"/>
              </a:rPr>
              <a:t>Understanding implications from </a:t>
            </a:r>
            <a:r>
              <a:rPr lang="en-IN" sz="1000" dirty="0" smtClean="0">
                <a:solidFill>
                  <a:srgbClr val="DDDDDD">
                    <a:lumMod val="10000"/>
                  </a:srgbClr>
                </a:solidFill>
                <a:latin typeface="Calibri" pitchFamily="34" charset="0"/>
                <a:cs typeface="Calibri" pitchFamily="34" charset="0"/>
              </a:rPr>
              <a:t>government </a:t>
            </a:r>
            <a:r>
              <a:rPr lang="en-IN" sz="1000" dirty="0">
                <a:solidFill>
                  <a:srgbClr val="DDDDDD">
                    <a:lumMod val="10000"/>
                  </a:srgbClr>
                </a:solidFill>
                <a:latin typeface="Calibri" pitchFamily="34" charset="0"/>
                <a:cs typeface="Calibri" pitchFamily="34" charset="0"/>
              </a:rPr>
              <a:t>policies, particularly when it </a:t>
            </a:r>
            <a:r>
              <a:rPr lang="en-IN" sz="1000" dirty="0" smtClean="0">
                <a:solidFill>
                  <a:srgbClr val="DDDDDD">
                    <a:lumMod val="10000"/>
                  </a:srgbClr>
                </a:solidFill>
                <a:latin typeface="Calibri" pitchFamily="34" charset="0"/>
                <a:cs typeface="Calibri" pitchFamily="34" charset="0"/>
              </a:rPr>
              <a:t>comes </a:t>
            </a:r>
            <a:r>
              <a:rPr lang="en-IN" sz="1000" dirty="0">
                <a:solidFill>
                  <a:srgbClr val="DDDDDD">
                    <a:lumMod val="10000"/>
                  </a:srgbClr>
                </a:solidFill>
                <a:latin typeface="Calibri" pitchFamily="34" charset="0"/>
                <a:cs typeface="Calibri" pitchFamily="34" charset="0"/>
              </a:rPr>
              <a:t>to fuel efficiency and emissions </a:t>
            </a:r>
            <a:r>
              <a:rPr lang="en-IN" sz="1000" dirty="0" smtClean="0">
                <a:solidFill>
                  <a:srgbClr val="DDDDDD">
                    <a:lumMod val="10000"/>
                  </a:srgbClr>
                </a:solidFill>
                <a:latin typeface="Calibri" pitchFamily="34" charset="0"/>
                <a:cs typeface="Calibri" pitchFamily="34" charset="0"/>
              </a:rPr>
              <a:t>standards</a:t>
            </a:r>
            <a:r>
              <a:rPr lang="en-IN" sz="1000" dirty="0">
                <a:solidFill>
                  <a:srgbClr val="DDDDDD">
                    <a:lumMod val="10000"/>
                  </a:srgbClr>
                </a:solidFill>
                <a:latin typeface="Calibri" pitchFamily="34" charset="0"/>
                <a:cs typeface="Calibri" pitchFamily="34" charset="0"/>
              </a:rPr>
              <a:t>, is important. Not complying </a:t>
            </a:r>
            <a:r>
              <a:rPr lang="en-IN" sz="1000" dirty="0" smtClean="0">
                <a:solidFill>
                  <a:srgbClr val="DDDDDD">
                    <a:lumMod val="10000"/>
                  </a:srgbClr>
                </a:solidFill>
                <a:latin typeface="Calibri" pitchFamily="34" charset="0"/>
                <a:cs typeface="Calibri" pitchFamily="34" charset="0"/>
              </a:rPr>
              <a:t>with </a:t>
            </a:r>
            <a:r>
              <a:rPr lang="en-IN" sz="1000" dirty="0">
                <a:solidFill>
                  <a:srgbClr val="DDDDDD">
                    <a:lumMod val="10000"/>
                  </a:srgbClr>
                </a:solidFill>
                <a:latin typeface="Calibri" pitchFamily="34" charset="0"/>
                <a:cs typeface="Calibri" pitchFamily="34" charset="0"/>
              </a:rPr>
              <a:t>regulations leads to fines</a:t>
            </a:r>
            <a:endParaRPr lang="en-US" sz="1000" dirty="0">
              <a:solidFill>
                <a:srgbClr val="DDDDDD">
                  <a:lumMod val="10000"/>
                </a:srgbClr>
              </a:solidFill>
              <a:latin typeface="Calibri" pitchFamily="34" charset="0"/>
              <a:cs typeface="Calibri" pitchFamily="34" charset="0"/>
            </a:endParaRPr>
          </a:p>
        </p:txBody>
      </p:sp>
      <p:sp>
        <p:nvSpPr>
          <p:cNvPr id="11" name="Pentagon 10"/>
          <p:cNvSpPr/>
          <p:nvPr/>
        </p:nvSpPr>
        <p:spPr>
          <a:xfrm>
            <a:off x="314861" y="5228595"/>
            <a:ext cx="1460442" cy="638805"/>
          </a:xfrm>
          <a:prstGeom prst="homePlate">
            <a:avLst/>
          </a:prstGeom>
          <a:solidFill>
            <a:schemeClr val="accent3">
              <a:lumMod val="2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IN" sz="1000" b="1" dirty="0">
                <a:solidFill>
                  <a:srgbClr val="FFFFFF"/>
                </a:solidFill>
                <a:latin typeface="Calibri" pitchFamily="34" charset="0"/>
                <a:cs typeface="Calibri" pitchFamily="34" charset="0"/>
              </a:rPr>
              <a:t>Implementing government regulations</a:t>
            </a:r>
            <a:endParaRPr lang="en-US" sz="1000" b="1" dirty="0">
              <a:solidFill>
                <a:srgbClr val="FFFFFF"/>
              </a:solidFill>
              <a:latin typeface="Calibri" pitchFamily="34" charset="0"/>
              <a:cs typeface="Calibri" pitchFamily="34" charset="0"/>
            </a:endParaRPr>
          </a:p>
        </p:txBody>
      </p:sp>
    </p:spTree>
    <p:extLst>
      <p:ext uri="{BB962C8B-B14F-4D97-AF65-F5344CB8AC3E}">
        <p14:creationId xmlns:p14="http://schemas.microsoft.com/office/powerpoint/2010/main" val="107546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889185" y="3291860"/>
            <a:ext cx="6973641" cy="1293104"/>
          </a:xfrm>
          <a:prstGeom prst="rect">
            <a:avLst/>
          </a:prstGeom>
          <a:solidFill>
            <a:schemeClr val="bg1"/>
          </a:solidFill>
          <a:ln>
            <a:solidFill>
              <a:schemeClr val="accent4">
                <a:lumMod val="75000"/>
              </a:schemeClr>
            </a:solidFill>
          </a:ln>
          <a:effectLst>
            <a:glow rad="63500">
              <a:schemeClr val="accent4">
                <a:lumMod val="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117475" indent="-117475">
              <a:spcBef>
                <a:spcPts val="300"/>
              </a:spcBef>
              <a:spcAft>
                <a:spcPts val="100"/>
              </a:spcAft>
              <a:buFont typeface="Arial" pitchFamily="34" charset="0"/>
              <a:buChar char="•"/>
              <a:defRPr/>
            </a:pPr>
            <a:r>
              <a:rPr lang="en-US" sz="1000" dirty="0">
                <a:solidFill>
                  <a:schemeClr val="bg2">
                    <a:lumMod val="10000"/>
                  </a:schemeClr>
                </a:solidFill>
                <a:latin typeface="Calibri" pitchFamily="34" charset="0"/>
                <a:cs typeface="Calibri" pitchFamily="34" charset="0"/>
              </a:rPr>
              <a:t>The increasing level of globalization , growing operational complexity, diverse markets and consumers imply a shift in overall manufacturing strategy from ‘economy of scale’ to ‘economy of scope’, by focusing on global flexible manufacturing capabilities</a:t>
            </a:r>
          </a:p>
          <a:p>
            <a:pPr marL="117475" indent="-117475">
              <a:spcBef>
                <a:spcPts val="300"/>
              </a:spcBef>
              <a:spcAft>
                <a:spcPts val="100"/>
              </a:spcAft>
              <a:buFont typeface="Arial" pitchFamily="34" charset="0"/>
              <a:buChar char="•"/>
              <a:defRPr/>
            </a:pPr>
            <a:r>
              <a:rPr lang="en-US" sz="1000" dirty="0">
                <a:solidFill>
                  <a:schemeClr val="bg2">
                    <a:lumMod val="10000"/>
                  </a:schemeClr>
                </a:solidFill>
                <a:latin typeface="Calibri" pitchFamily="34" charset="0"/>
                <a:cs typeface="Calibri" pitchFamily="34" charset="0"/>
              </a:rPr>
              <a:t>A "design anywhere, make anywhere, sell anywhere" strategy will lead to the formation of a global plant floor. Moreover, automakers will improve portfolio-level planning and incorporate design for capabilities in the design of future vehicles</a:t>
            </a:r>
          </a:p>
        </p:txBody>
      </p:sp>
      <p:sp>
        <p:nvSpPr>
          <p:cNvPr id="19" name="Rectangle 18"/>
          <p:cNvSpPr/>
          <p:nvPr/>
        </p:nvSpPr>
        <p:spPr>
          <a:xfrm>
            <a:off x="1889185" y="1890996"/>
            <a:ext cx="6973641" cy="1293104"/>
          </a:xfrm>
          <a:prstGeom prst="rect">
            <a:avLst/>
          </a:prstGeom>
          <a:solidFill>
            <a:schemeClr val="bg1"/>
          </a:solidFill>
          <a:ln>
            <a:solidFill>
              <a:schemeClr val="accent4">
                <a:lumMod val="75000"/>
              </a:schemeClr>
            </a:solidFill>
          </a:ln>
          <a:effectLst>
            <a:glow rad="63500">
              <a:schemeClr val="accent4">
                <a:lumMod val="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117475" indent="-117475">
              <a:spcBef>
                <a:spcPts val="300"/>
              </a:spcBef>
              <a:spcAft>
                <a:spcPts val="100"/>
              </a:spcAft>
              <a:buFont typeface="Arial" pitchFamily="34" charset="0"/>
              <a:buChar char="•"/>
              <a:defRPr/>
            </a:pPr>
            <a:r>
              <a:rPr lang="en-IN" sz="1000" dirty="0" smtClean="0">
                <a:solidFill>
                  <a:schemeClr val="bg2">
                    <a:lumMod val="10000"/>
                  </a:schemeClr>
                </a:solidFill>
                <a:latin typeface="Calibri" pitchFamily="34" charset="0"/>
                <a:cs typeface="Calibri" pitchFamily="34" charset="0"/>
              </a:rPr>
              <a:t>The </a:t>
            </a:r>
            <a:r>
              <a:rPr lang="en-IN" sz="1000" dirty="0">
                <a:solidFill>
                  <a:schemeClr val="bg2">
                    <a:lumMod val="10000"/>
                  </a:schemeClr>
                </a:solidFill>
                <a:latin typeface="Calibri" pitchFamily="34" charset="0"/>
                <a:cs typeface="Calibri" pitchFamily="34" charset="0"/>
              </a:rPr>
              <a:t>environmental or “green” movement is shifting demand away from large and/or high-consumption vehicles to smaller and/or more fuel-efficient cars, giving birth to newer segments, such as city or micro cars, and new propulsion technologies, such as hybrids, clean diesels, and diesel hybrids</a:t>
            </a:r>
            <a:endParaRPr lang="en-US" sz="1000" dirty="0">
              <a:solidFill>
                <a:schemeClr val="bg2">
                  <a:lumMod val="10000"/>
                </a:schemeClr>
              </a:solidFill>
              <a:latin typeface="Calibri" pitchFamily="34" charset="0"/>
              <a:cs typeface="Calibri" pitchFamily="34" charset="0"/>
            </a:endParaRPr>
          </a:p>
          <a:p>
            <a:pPr marL="117475" indent="-117475">
              <a:spcBef>
                <a:spcPts val="300"/>
              </a:spcBef>
              <a:spcAft>
                <a:spcPts val="100"/>
              </a:spcAft>
              <a:buFont typeface="Arial" pitchFamily="34" charset="0"/>
              <a:buChar char="•"/>
              <a:defRPr/>
            </a:pPr>
            <a:r>
              <a:rPr lang="en-IN" sz="1000" dirty="0">
                <a:solidFill>
                  <a:schemeClr val="bg2">
                    <a:lumMod val="10000"/>
                  </a:schemeClr>
                </a:solidFill>
                <a:latin typeface="Calibri" pitchFamily="34" charset="0"/>
                <a:cs typeface="Calibri" pitchFamily="34" charset="0"/>
              </a:rPr>
              <a:t>Rising energy costs, regulation concerns, and the demands of conscientious customers require automakers and their suppliers to reduce the carbon footprint of their entire operations—including supply networks</a:t>
            </a:r>
          </a:p>
          <a:p>
            <a:pPr marL="117475" indent="-117475">
              <a:spcBef>
                <a:spcPts val="300"/>
              </a:spcBef>
              <a:spcAft>
                <a:spcPts val="100"/>
              </a:spcAft>
              <a:buFont typeface="Arial" pitchFamily="34" charset="0"/>
              <a:buChar char="•"/>
              <a:defRPr/>
            </a:pPr>
            <a:r>
              <a:rPr lang="en-US" sz="1000" dirty="0">
                <a:ln w="3175">
                  <a:noFill/>
                </a:ln>
                <a:solidFill>
                  <a:schemeClr val="bg2">
                    <a:lumMod val="10000"/>
                  </a:schemeClr>
                </a:solidFill>
                <a:latin typeface="Calibri" pitchFamily="34" charset="0"/>
                <a:ea typeface="Verdana" pitchFamily="34" charset="0"/>
                <a:cs typeface="Calibri" pitchFamily="34" charset="0"/>
              </a:rPr>
              <a:t>Green cars are forecasted to represent up to a third of total global sales in developed auto markets and up to 20% in urban areas of emerging auto markets by </a:t>
            </a:r>
            <a:r>
              <a:rPr lang="en-US" sz="1000" dirty="0" smtClean="0">
                <a:ln w="3175">
                  <a:noFill/>
                </a:ln>
                <a:solidFill>
                  <a:schemeClr val="bg2">
                    <a:lumMod val="10000"/>
                  </a:schemeClr>
                </a:solidFill>
                <a:latin typeface="Calibri" pitchFamily="34" charset="0"/>
                <a:ea typeface="Verdana" pitchFamily="34" charset="0"/>
                <a:cs typeface="Calibri" pitchFamily="34" charset="0"/>
              </a:rPr>
              <a:t>2020</a:t>
            </a:r>
            <a:endParaRPr lang="en-US" sz="1000" dirty="0">
              <a:ln w="3175">
                <a:noFill/>
              </a:ln>
              <a:solidFill>
                <a:schemeClr val="bg2">
                  <a:lumMod val="10000"/>
                </a:schemeClr>
              </a:solidFill>
              <a:latin typeface="Calibri" pitchFamily="34" charset="0"/>
              <a:ea typeface="Verdana" pitchFamily="34" charset="0"/>
              <a:cs typeface="Calibri" pitchFamily="34" charset="0"/>
            </a:endParaRPr>
          </a:p>
        </p:txBody>
      </p:sp>
      <p:sp>
        <p:nvSpPr>
          <p:cNvPr id="21" name="Pentagon 20"/>
          <p:cNvSpPr/>
          <p:nvPr/>
        </p:nvSpPr>
        <p:spPr>
          <a:xfrm>
            <a:off x="734468" y="4929131"/>
            <a:ext cx="1092551" cy="862069"/>
          </a:xfrm>
          <a:prstGeom prst="homePlate">
            <a:avLst/>
          </a:prstGeom>
          <a:ln/>
        </p:spPr>
        <p:style>
          <a:lnRef idx="1">
            <a:schemeClr val="accent4"/>
          </a:lnRef>
          <a:fillRef idx="3">
            <a:schemeClr val="accent4"/>
          </a:fillRef>
          <a:effectRef idx="2">
            <a:schemeClr val="accent4"/>
          </a:effectRef>
          <a:fontRef idx="minor">
            <a:schemeClr val="lt1"/>
          </a:fontRef>
        </p:style>
        <p:txBody>
          <a:bodyPr rtlCol="0" anchor="ctr"/>
          <a:lstStyle/>
          <a:p>
            <a:pPr defTabSz="457200" fontAlgn="base">
              <a:spcBef>
                <a:spcPct val="10000"/>
              </a:spcBef>
              <a:spcAft>
                <a:spcPct val="0"/>
              </a:spcAft>
              <a:buClr>
                <a:srgbClr val="990000"/>
              </a:buClr>
              <a:buSzPct val="70000"/>
              <a:defRPr/>
            </a:pPr>
            <a:r>
              <a:rPr lang="en-US" sz="900" b="1" dirty="0">
                <a:solidFill>
                  <a:srgbClr val="FFFFFF"/>
                </a:solidFill>
                <a:latin typeface="Calibri" pitchFamily="34" charset="0"/>
                <a:cs typeface="Calibri" pitchFamily="34" charset="0"/>
              </a:rPr>
              <a:t>Overcapacity</a:t>
            </a:r>
          </a:p>
        </p:txBody>
      </p:sp>
      <p:sp>
        <p:nvSpPr>
          <p:cNvPr id="23" name="Rectangle 22"/>
          <p:cNvSpPr/>
          <p:nvPr/>
        </p:nvSpPr>
        <p:spPr>
          <a:xfrm>
            <a:off x="1889185" y="4692722"/>
            <a:ext cx="6973641" cy="1293104"/>
          </a:xfrm>
          <a:prstGeom prst="rect">
            <a:avLst/>
          </a:prstGeom>
          <a:solidFill>
            <a:schemeClr val="bg1"/>
          </a:solidFill>
          <a:ln>
            <a:solidFill>
              <a:schemeClr val="accent4">
                <a:lumMod val="75000"/>
              </a:schemeClr>
            </a:solidFill>
          </a:ln>
          <a:effectLst>
            <a:glow rad="63500">
              <a:schemeClr val="accent4">
                <a:lumMod val="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117475" indent="-117475">
              <a:spcBef>
                <a:spcPts val="300"/>
              </a:spcBef>
              <a:spcAft>
                <a:spcPts val="100"/>
              </a:spcAft>
              <a:buFont typeface="Arial" pitchFamily="34" charset="0"/>
              <a:buChar char="•"/>
              <a:defRPr/>
            </a:pPr>
            <a:r>
              <a:rPr lang="en-US" sz="1000" dirty="0">
                <a:solidFill>
                  <a:schemeClr val="bg2">
                    <a:lumMod val="10000"/>
                  </a:schemeClr>
                </a:solidFill>
                <a:latin typeface="Calibri" pitchFamily="34" charset="0"/>
                <a:cs typeface="Calibri" pitchFamily="34" charset="0"/>
              </a:rPr>
              <a:t>Overcapacity continues to be a chief concern in both mature and emerging markets. However, exporting to other markets offers a solution.</a:t>
            </a:r>
          </a:p>
          <a:p>
            <a:pPr marL="117475" indent="-117475">
              <a:spcBef>
                <a:spcPts val="300"/>
              </a:spcBef>
              <a:spcAft>
                <a:spcPts val="100"/>
              </a:spcAft>
              <a:buFont typeface="Arial" pitchFamily="34" charset="0"/>
              <a:buChar char="•"/>
              <a:defRPr/>
            </a:pPr>
            <a:r>
              <a:rPr lang="en-US" sz="1000" dirty="0">
                <a:solidFill>
                  <a:schemeClr val="bg2">
                    <a:lumMod val="10000"/>
                  </a:schemeClr>
                </a:solidFill>
                <a:latin typeface="Calibri" pitchFamily="34" charset="0"/>
                <a:cs typeface="Calibri" pitchFamily="34" charset="0"/>
              </a:rPr>
              <a:t>US, followed by Japan and Germany are deemed to be over-capacitated. China and India are expected to catch pace in the coming five years. As a counter measure, automakers are focusing on increasing exports to new markets; however, with many OEMs building plants in new markets, export opportunities may be limited in the future  </a:t>
            </a:r>
          </a:p>
        </p:txBody>
      </p:sp>
      <p:sp>
        <p:nvSpPr>
          <p:cNvPr id="25" name="Pentagon 24"/>
          <p:cNvSpPr/>
          <p:nvPr/>
        </p:nvSpPr>
        <p:spPr>
          <a:xfrm>
            <a:off x="729740" y="3533781"/>
            <a:ext cx="1097279" cy="862069"/>
          </a:xfrm>
          <a:prstGeom prst="homePlate">
            <a:avLst/>
          </a:prstGeom>
          <a:ln/>
        </p:spPr>
        <p:style>
          <a:lnRef idx="1">
            <a:schemeClr val="accent4"/>
          </a:lnRef>
          <a:fillRef idx="3">
            <a:schemeClr val="accent4"/>
          </a:fillRef>
          <a:effectRef idx="2">
            <a:schemeClr val="accent4"/>
          </a:effectRef>
          <a:fontRef idx="minor">
            <a:schemeClr val="lt1"/>
          </a:fontRef>
        </p:style>
        <p:txBody>
          <a:bodyPr rtlCol="0" anchor="ctr"/>
          <a:lstStyle/>
          <a:p>
            <a:r>
              <a:rPr lang="en-US" sz="900" b="1" dirty="0">
                <a:solidFill>
                  <a:srgbClr val="FFFFFF"/>
                </a:solidFill>
                <a:latin typeface="Calibri" pitchFamily="34" charset="0"/>
                <a:cs typeface="Calibri" pitchFamily="34" charset="0"/>
              </a:rPr>
              <a:t>Increasing globalization </a:t>
            </a:r>
          </a:p>
        </p:txBody>
      </p:sp>
      <p:sp>
        <p:nvSpPr>
          <p:cNvPr id="26" name="Pentagon 25"/>
          <p:cNvSpPr/>
          <p:nvPr/>
        </p:nvSpPr>
        <p:spPr>
          <a:xfrm>
            <a:off x="729739" y="2097856"/>
            <a:ext cx="1097280" cy="862069"/>
          </a:xfrm>
          <a:prstGeom prst="homePlate">
            <a:avLst/>
          </a:prstGeom>
          <a:ln/>
        </p:spPr>
        <p:style>
          <a:lnRef idx="1">
            <a:schemeClr val="accent4"/>
          </a:lnRef>
          <a:fillRef idx="3">
            <a:schemeClr val="accent4"/>
          </a:fillRef>
          <a:effectRef idx="2">
            <a:schemeClr val="accent4"/>
          </a:effectRef>
          <a:fontRef idx="minor">
            <a:schemeClr val="lt1"/>
          </a:fontRef>
        </p:style>
        <p:txBody>
          <a:bodyPr rtlCol="0" anchor="ctr"/>
          <a:lstStyle/>
          <a:p>
            <a:r>
              <a:rPr lang="en-US" sz="900" b="1" kern="0" dirty="0">
                <a:solidFill>
                  <a:srgbClr val="FFFFFF"/>
                </a:solidFill>
                <a:latin typeface="Calibri" pitchFamily="34" charset="0"/>
                <a:cs typeface="Calibri" pitchFamily="34" charset="0"/>
              </a:rPr>
              <a:t>Focus on green technology</a:t>
            </a:r>
          </a:p>
        </p:txBody>
      </p:sp>
      <p:sp>
        <p:nvSpPr>
          <p:cNvPr id="18" name="Footnote"/>
          <p:cNvSpPr>
            <a:spLocks noChangeArrowheads="1"/>
          </p:cNvSpPr>
          <p:nvPr/>
        </p:nvSpPr>
        <p:spPr bwMode="auto">
          <a:xfrm>
            <a:off x="457200" y="6276150"/>
            <a:ext cx="5832475" cy="124650"/>
          </a:xfrm>
          <a:prstGeom prst="rect">
            <a:avLst/>
          </a:prstGeom>
          <a:noFill/>
          <a:ln w="9525" algn="ctr">
            <a:noFill/>
            <a:miter lim="800000"/>
            <a:headEnd/>
            <a:tailEnd/>
          </a:ln>
        </p:spPr>
        <p:txBody>
          <a:bodyPr lIns="0" tIns="0" rIns="0" bIns="0" anchor="b">
            <a:spAutoFit/>
          </a:bodyPr>
          <a:lstStyle/>
          <a:p>
            <a:pPr marL="461963" indent="-461963" eaLnBrk="0" hangingPunct="0">
              <a:lnSpc>
                <a:spcPct val="90000"/>
              </a:lnSpc>
              <a:defRPr/>
            </a:pPr>
            <a:r>
              <a:rPr lang="en-US" sz="900" dirty="0">
                <a:solidFill>
                  <a:srgbClr val="000000"/>
                </a:solidFill>
                <a:latin typeface="Calibri" pitchFamily="34" charset="0"/>
                <a:cs typeface="Calibri" pitchFamily="34" charset="0"/>
              </a:rPr>
              <a:t>Source: http://www.atkearney.com/images/global/pdf/Auto2020.pdf</a:t>
            </a:r>
          </a:p>
        </p:txBody>
      </p:sp>
      <p:sp>
        <p:nvSpPr>
          <p:cNvPr id="29" name="TextBox 28"/>
          <p:cNvSpPr txBox="1">
            <a:spLocks noChangeArrowheads="1"/>
          </p:cNvSpPr>
          <p:nvPr/>
        </p:nvSpPr>
        <p:spPr bwMode="auto">
          <a:xfrm>
            <a:off x="164275" y="693003"/>
            <a:ext cx="8686800" cy="830997"/>
          </a:xfrm>
          <a:prstGeom prst="rect">
            <a:avLst/>
          </a:prstGeom>
          <a:noFill/>
          <a:ln w="9525">
            <a:noFill/>
            <a:miter lim="800000"/>
            <a:headEnd/>
            <a:tailEnd/>
          </a:ln>
        </p:spPr>
        <p:txBody>
          <a:bodyPr>
            <a:spAutoFit/>
          </a:bodyPr>
          <a:lstStyle/>
          <a:p>
            <a:pPr>
              <a:spcBef>
                <a:spcPts val="600"/>
              </a:spcBef>
              <a:spcAft>
                <a:spcPct val="0"/>
              </a:spcAft>
              <a:buClr>
                <a:schemeClr val="accent1"/>
              </a:buClr>
              <a:buSzPct val="100000"/>
              <a:tabLst>
                <a:tab pos="628650" algn="l"/>
              </a:tabLst>
              <a:defRPr/>
            </a:pPr>
            <a:r>
              <a:rPr lang="en-US" sz="1600" dirty="0">
                <a:solidFill>
                  <a:schemeClr val="bg1">
                    <a:lumMod val="50000"/>
                  </a:schemeClr>
                </a:solidFill>
                <a:latin typeface="Calibri" pitchFamily="34" charset="0"/>
                <a:cs typeface="Calibri" pitchFamily="34" charset="0"/>
              </a:rPr>
              <a:t>The automobile industry is witnessing increasing focus on green technology, and flexible manufacturing models to cater to increasing globalization. However, the industry is also surfacing  overcapacity, which can be alleviated through export option</a:t>
            </a:r>
          </a:p>
        </p:txBody>
      </p:sp>
      <p:sp>
        <p:nvSpPr>
          <p:cNvPr id="30" name="Title 2"/>
          <p:cNvSpPr>
            <a:spLocks noGrp="1"/>
          </p:cNvSpPr>
          <p:nvPr>
            <p:ph type="title"/>
          </p:nvPr>
        </p:nvSpPr>
        <p:spPr>
          <a:xfrm>
            <a:off x="228600" y="280932"/>
            <a:ext cx="8686800" cy="304800"/>
          </a:xfrm>
        </p:spPr>
        <p:txBody>
          <a:bodyPr/>
          <a:lstStyle/>
          <a:p>
            <a:r>
              <a:rPr lang="en-US" sz="2800" dirty="0">
                <a:latin typeface="Calibri" pitchFamily="34" charset="0"/>
                <a:cs typeface="Calibri" pitchFamily="34" charset="0"/>
              </a:rPr>
              <a:t>Trends (1/2) </a:t>
            </a:r>
          </a:p>
        </p:txBody>
      </p:sp>
      <p:sp>
        <p:nvSpPr>
          <p:cNvPr id="16" name="Text Box 4"/>
          <p:cNvSpPr txBox="1">
            <a:spLocks noChangeArrowheads="1"/>
          </p:cNvSpPr>
          <p:nvPr/>
        </p:nvSpPr>
        <p:spPr bwMode="gray">
          <a:xfrm>
            <a:off x="284680" y="1675480"/>
            <a:ext cx="445061" cy="4544162"/>
          </a:xfrm>
          <a:prstGeom prst="roundRect">
            <a:avLst/>
          </a:prstGeom>
          <a:ln>
            <a:headEnd/>
            <a:tailEnd/>
          </a:ln>
        </p:spPr>
        <p:style>
          <a:lnRef idx="1">
            <a:schemeClr val="dk1"/>
          </a:lnRef>
          <a:fillRef idx="3">
            <a:schemeClr val="dk1"/>
          </a:fillRef>
          <a:effectRef idx="2">
            <a:schemeClr val="dk1"/>
          </a:effectRef>
          <a:fontRef idx="minor">
            <a:schemeClr val="lt1"/>
          </a:fontRef>
        </p:style>
        <p:txBody>
          <a:bodyPr vert="vert270" wrap="square" anchor="ctr">
            <a:noAutofit/>
          </a:bodyPr>
          <a:lstStyle/>
          <a:p>
            <a:pPr algn="ctr" defTabSz="457200" fontAlgn="base">
              <a:spcBef>
                <a:spcPct val="10000"/>
              </a:spcBef>
              <a:spcAft>
                <a:spcPct val="0"/>
              </a:spcAft>
              <a:buClr>
                <a:srgbClr val="990000"/>
              </a:buClr>
              <a:buSzPct val="70000"/>
              <a:defRPr/>
            </a:pPr>
            <a:r>
              <a:rPr lang="en-US" sz="1000" b="1" dirty="0">
                <a:solidFill>
                  <a:srgbClr val="FFFFFF"/>
                </a:solidFill>
                <a:latin typeface="Calibri" pitchFamily="34" charset="0"/>
                <a:cs typeface="Calibri" pitchFamily="34" charset="0"/>
              </a:rPr>
              <a:t>Trends</a:t>
            </a:r>
          </a:p>
        </p:txBody>
      </p:sp>
    </p:spTree>
    <p:extLst>
      <p:ext uri="{BB962C8B-B14F-4D97-AF65-F5344CB8AC3E}">
        <p14:creationId xmlns:p14="http://schemas.microsoft.com/office/powerpoint/2010/main" val="1857673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note"/>
          <p:cNvSpPr>
            <a:spLocks noChangeArrowheads="1"/>
          </p:cNvSpPr>
          <p:nvPr/>
        </p:nvSpPr>
        <p:spPr bwMode="auto">
          <a:xfrm>
            <a:off x="304800" y="6248400"/>
            <a:ext cx="7696200" cy="138499"/>
          </a:xfrm>
          <a:prstGeom prst="rect">
            <a:avLst/>
          </a:prstGeom>
          <a:noFill/>
          <a:ln w="9525" algn="ctr">
            <a:noFill/>
            <a:miter lim="800000"/>
            <a:headEnd/>
            <a:tailEnd/>
          </a:ln>
        </p:spPr>
        <p:txBody>
          <a:bodyPr wrap="square" lIns="0" tIns="0" rIns="0" bIns="0" anchor="b">
            <a:spAutoFit/>
          </a:bodyPr>
          <a:lstStyle/>
          <a:p>
            <a:pPr marL="461963" indent="-461963" eaLnBrk="0" hangingPunct="0">
              <a:lnSpc>
                <a:spcPct val="90000"/>
              </a:lnSpc>
              <a:defRPr/>
            </a:pPr>
            <a:r>
              <a:rPr lang="en-US" sz="1000" dirty="0">
                <a:solidFill>
                  <a:srgbClr val="000000"/>
                </a:solidFill>
                <a:latin typeface="Calibri" pitchFamily="34" charset="0"/>
                <a:cs typeface="Calibri" pitchFamily="34" charset="0"/>
              </a:rPr>
              <a:t>Source: </a:t>
            </a:r>
            <a:r>
              <a:rPr lang="en-US" sz="1000" dirty="0" smtClean="0">
                <a:solidFill>
                  <a:srgbClr val="000000"/>
                </a:solidFill>
                <a:latin typeface="Calibri" pitchFamily="34" charset="0"/>
                <a:cs typeface="Calibri" pitchFamily="34" charset="0"/>
              </a:rPr>
              <a:t>http://www.kpmg.com/Global/en/IssuesAndInsights/ArticlesPublications/Press-releases/Pages/KPMG-12th-Annual-Auto-Survey.aspx</a:t>
            </a:r>
            <a:endParaRPr lang="en-US" sz="1000" dirty="0">
              <a:solidFill>
                <a:srgbClr val="000000"/>
              </a:solidFill>
              <a:latin typeface="Calibri" pitchFamily="34" charset="0"/>
              <a:cs typeface="Calibri" pitchFamily="34" charset="0"/>
            </a:endParaRPr>
          </a:p>
        </p:txBody>
      </p:sp>
      <p:sp>
        <p:nvSpPr>
          <p:cNvPr id="19" name="Rectangle 18"/>
          <p:cNvSpPr/>
          <p:nvPr/>
        </p:nvSpPr>
        <p:spPr>
          <a:xfrm>
            <a:off x="1889185" y="3168218"/>
            <a:ext cx="6973641" cy="1293104"/>
          </a:xfrm>
          <a:prstGeom prst="rect">
            <a:avLst/>
          </a:prstGeom>
          <a:solidFill>
            <a:schemeClr val="bg1"/>
          </a:solidFill>
          <a:ln>
            <a:solidFill>
              <a:schemeClr val="accent4">
                <a:lumMod val="75000"/>
              </a:schemeClr>
            </a:solidFill>
          </a:ln>
          <a:effectLst>
            <a:glow rad="63500">
              <a:schemeClr val="accent4">
                <a:lumMod val="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117475" indent="-117475">
              <a:spcBef>
                <a:spcPts val="300"/>
              </a:spcBef>
              <a:spcAft>
                <a:spcPts val="100"/>
              </a:spcAft>
              <a:buFont typeface="Arial" pitchFamily="34" charset="0"/>
              <a:buChar char="•"/>
              <a:defRPr/>
            </a:pPr>
            <a:r>
              <a:rPr lang="en-US" sz="1050" dirty="0">
                <a:solidFill>
                  <a:schemeClr val="bg2">
                    <a:lumMod val="10000"/>
                  </a:schemeClr>
                </a:solidFill>
                <a:latin typeface="Calibri" pitchFamily="34" charset="0"/>
                <a:cs typeface="Calibri" pitchFamily="34" charset="0"/>
              </a:rPr>
              <a:t>The global automotive space is witnessing emergence of customized ‘Mobility Solutions’ on the back of growing consumer need for purpose-built vehicles in Europe and North America, and for safe, lower-cost cars in emerging markets like China</a:t>
            </a:r>
          </a:p>
          <a:p>
            <a:pPr marL="117475" indent="-117475">
              <a:spcBef>
                <a:spcPts val="300"/>
              </a:spcBef>
              <a:spcAft>
                <a:spcPts val="100"/>
              </a:spcAft>
              <a:buFont typeface="Arial" pitchFamily="34" charset="0"/>
              <a:buChar char="•"/>
              <a:defRPr/>
            </a:pPr>
            <a:r>
              <a:rPr lang="en-US" sz="1050" dirty="0">
                <a:solidFill>
                  <a:schemeClr val="bg2">
                    <a:lumMod val="10000"/>
                  </a:schemeClr>
                </a:solidFill>
                <a:latin typeface="Calibri" pitchFamily="34" charset="0"/>
                <a:cs typeface="Calibri" pitchFamily="34" charset="0"/>
              </a:rPr>
              <a:t>Population growth and urbanization is driving this significant change across the entire automotive landscape</a:t>
            </a:r>
          </a:p>
        </p:txBody>
      </p:sp>
      <p:sp>
        <p:nvSpPr>
          <p:cNvPr id="20" name="Rectangle 19"/>
          <p:cNvSpPr/>
          <p:nvPr/>
        </p:nvSpPr>
        <p:spPr>
          <a:xfrm>
            <a:off x="1889185" y="1767354"/>
            <a:ext cx="6973641" cy="1293104"/>
          </a:xfrm>
          <a:prstGeom prst="rect">
            <a:avLst/>
          </a:prstGeom>
          <a:solidFill>
            <a:schemeClr val="bg1"/>
          </a:solidFill>
          <a:ln>
            <a:solidFill>
              <a:schemeClr val="accent4">
                <a:lumMod val="75000"/>
              </a:schemeClr>
            </a:solidFill>
          </a:ln>
          <a:effectLst>
            <a:glow rad="63500">
              <a:schemeClr val="accent4">
                <a:lumMod val="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117475" indent="-117475">
              <a:spcBef>
                <a:spcPts val="300"/>
              </a:spcBef>
              <a:spcAft>
                <a:spcPts val="100"/>
              </a:spcAft>
              <a:buFont typeface="Arial" pitchFamily="34" charset="0"/>
              <a:buChar char="•"/>
              <a:defRPr/>
            </a:pPr>
            <a:r>
              <a:rPr lang="en-US" sz="1050" dirty="0">
                <a:solidFill>
                  <a:schemeClr val="bg2">
                    <a:lumMod val="10000"/>
                  </a:schemeClr>
                </a:solidFill>
                <a:latin typeface="Calibri" pitchFamily="34" charset="0"/>
                <a:cs typeface="Calibri" pitchFamily="34" charset="0"/>
              </a:rPr>
              <a:t>Traditional car segments such as sedans, vans, hatchbacks, and pick-up trucks are fragmenting more and more into niches. Derivative car segments, such as coupes, roadsters, minivans, and two-seaters, as well as cross-over vehicles such as four-door coupes, SUV coupes, “soft” SUVs, and sport vans, are growing</a:t>
            </a:r>
          </a:p>
          <a:p>
            <a:pPr marL="117475" indent="-117475">
              <a:spcBef>
                <a:spcPts val="300"/>
              </a:spcBef>
              <a:spcAft>
                <a:spcPts val="100"/>
              </a:spcAft>
              <a:buFont typeface="Arial" pitchFamily="34" charset="0"/>
              <a:buChar char="•"/>
              <a:defRPr/>
            </a:pPr>
            <a:r>
              <a:rPr lang="en-IN" sz="1050" dirty="0">
                <a:solidFill>
                  <a:srgbClr val="000000"/>
                </a:solidFill>
                <a:latin typeface="Calibri" pitchFamily="34" charset="0"/>
                <a:cs typeface="Calibri" pitchFamily="34" charset="0"/>
              </a:rPr>
              <a:t>A combination of customer demand for personalization—the right product for their specific use at the right time—and manufacturers conquering new customer segments is causing automakers to grow their product offerings</a:t>
            </a:r>
            <a:endParaRPr lang="en-US" sz="1050" dirty="0">
              <a:solidFill>
                <a:schemeClr val="bg2">
                  <a:lumMod val="10000"/>
                </a:schemeClr>
              </a:solidFill>
              <a:latin typeface="Calibri" pitchFamily="34" charset="0"/>
              <a:cs typeface="Calibri" pitchFamily="34" charset="0"/>
            </a:endParaRPr>
          </a:p>
        </p:txBody>
      </p:sp>
      <p:sp>
        <p:nvSpPr>
          <p:cNvPr id="21" name="Pentagon 20"/>
          <p:cNvSpPr/>
          <p:nvPr/>
        </p:nvSpPr>
        <p:spPr>
          <a:xfrm>
            <a:off x="734468" y="4852931"/>
            <a:ext cx="1092551" cy="862069"/>
          </a:xfrm>
          <a:prstGeom prst="homePlate">
            <a:avLst/>
          </a:prstGeom>
          <a:ln/>
        </p:spPr>
        <p:style>
          <a:lnRef idx="1">
            <a:schemeClr val="accent4"/>
          </a:lnRef>
          <a:fillRef idx="3">
            <a:schemeClr val="accent4"/>
          </a:fillRef>
          <a:effectRef idx="2">
            <a:schemeClr val="accent4"/>
          </a:effectRef>
          <a:fontRef idx="minor">
            <a:schemeClr val="lt1"/>
          </a:fontRef>
        </p:style>
        <p:txBody>
          <a:bodyPr rtlCol="0" anchor="ctr"/>
          <a:lstStyle/>
          <a:p>
            <a:pPr defTabSz="457200" fontAlgn="base">
              <a:spcBef>
                <a:spcPct val="10000"/>
              </a:spcBef>
              <a:spcAft>
                <a:spcPct val="0"/>
              </a:spcAft>
              <a:buClr>
                <a:srgbClr val="990000"/>
              </a:buClr>
              <a:buSzPct val="70000"/>
              <a:defRPr/>
            </a:pPr>
            <a:r>
              <a:rPr lang="en-US" sz="1000" b="1" dirty="0">
                <a:solidFill>
                  <a:schemeClr val="bg1"/>
                </a:solidFill>
                <a:latin typeface="Calibri" pitchFamily="34" charset="0"/>
                <a:cs typeface="Calibri" pitchFamily="34" charset="0"/>
              </a:rPr>
              <a:t>Changing Value Chain</a:t>
            </a:r>
          </a:p>
        </p:txBody>
      </p:sp>
      <p:sp>
        <p:nvSpPr>
          <p:cNvPr id="23" name="Rectangle 22"/>
          <p:cNvSpPr/>
          <p:nvPr/>
        </p:nvSpPr>
        <p:spPr>
          <a:xfrm>
            <a:off x="1889185" y="4569080"/>
            <a:ext cx="6973641" cy="1293104"/>
          </a:xfrm>
          <a:prstGeom prst="rect">
            <a:avLst/>
          </a:prstGeom>
          <a:solidFill>
            <a:schemeClr val="bg1"/>
          </a:solidFill>
          <a:ln>
            <a:solidFill>
              <a:schemeClr val="accent4">
                <a:lumMod val="75000"/>
              </a:schemeClr>
            </a:solidFill>
          </a:ln>
          <a:effectLst>
            <a:glow rad="63500">
              <a:schemeClr val="accent4">
                <a:lumMod val="75000"/>
                <a:alpha val="40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117475" indent="-117475">
              <a:spcBef>
                <a:spcPts val="300"/>
              </a:spcBef>
              <a:spcAft>
                <a:spcPts val="100"/>
              </a:spcAft>
              <a:buFont typeface="Arial" pitchFamily="34" charset="0"/>
              <a:buChar char="•"/>
              <a:defRPr/>
            </a:pPr>
            <a:r>
              <a:rPr lang="en-US" sz="1050" dirty="0">
                <a:solidFill>
                  <a:schemeClr val="bg2">
                    <a:lumMod val="10000"/>
                  </a:schemeClr>
                </a:solidFill>
                <a:latin typeface="Calibri" pitchFamily="34" charset="0"/>
                <a:cs typeface="Calibri" pitchFamily="34" charset="0"/>
              </a:rPr>
              <a:t>The drive towards alternative fuel and powertrain technologies will also put a sharper focus on safety. The potential for combustive batteries and other dangers rises, giving both suppliers and OEMs the chance to take the lead in safety as a means of gaining vital competitive advantage</a:t>
            </a:r>
          </a:p>
          <a:p>
            <a:pPr marL="117475" indent="-117475">
              <a:spcBef>
                <a:spcPts val="300"/>
              </a:spcBef>
              <a:spcAft>
                <a:spcPts val="100"/>
              </a:spcAft>
              <a:buFont typeface="Arial" pitchFamily="34" charset="0"/>
              <a:buChar char="•"/>
              <a:defRPr/>
            </a:pPr>
            <a:r>
              <a:rPr lang="en-US" sz="1050" dirty="0">
                <a:solidFill>
                  <a:schemeClr val="bg2">
                    <a:lumMod val="10000"/>
                  </a:schemeClr>
                </a:solidFill>
                <a:latin typeface="Calibri" pitchFamily="34" charset="0"/>
                <a:cs typeface="Calibri" pitchFamily="34" charset="0"/>
              </a:rPr>
              <a:t>In the race to lead in technology, innovation in emerging technologies, chunk of the major players are opting to enter into strategic alliances or joint ventures with suppliers rather than seek capital and go it alone. These movements could have significant implications for how the automotive value chain will evolve</a:t>
            </a:r>
          </a:p>
          <a:p>
            <a:pPr marL="404813" indent="-171450">
              <a:spcBef>
                <a:spcPts val="300"/>
              </a:spcBef>
              <a:spcAft>
                <a:spcPts val="100"/>
              </a:spcAft>
              <a:buFont typeface="Wingdings" pitchFamily="2" charset="2"/>
              <a:buChar char="Ø"/>
              <a:defRPr/>
            </a:pPr>
            <a:r>
              <a:rPr lang="en-US" sz="1050" dirty="0">
                <a:solidFill>
                  <a:schemeClr val="bg2">
                    <a:lumMod val="10000"/>
                  </a:schemeClr>
                </a:solidFill>
                <a:latin typeface="Calibri" pitchFamily="34" charset="0"/>
                <a:cs typeface="Calibri" pitchFamily="34" charset="0"/>
              </a:rPr>
              <a:t>Alliances are a good way to get access to specialized technological know-how in addition to sharing risk and cost</a:t>
            </a:r>
          </a:p>
        </p:txBody>
      </p:sp>
      <p:sp>
        <p:nvSpPr>
          <p:cNvPr id="24" name="Pentagon 23"/>
          <p:cNvSpPr/>
          <p:nvPr/>
        </p:nvSpPr>
        <p:spPr>
          <a:xfrm>
            <a:off x="729740" y="3405131"/>
            <a:ext cx="1097279" cy="862069"/>
          </a:xfrm>
          <a:prstGeom prst="homePlate">
            <a:avLst/>
          </a:prstGeom>
          <a:ln/>
        </p:spPr>
        <p:style>
          <a:lnRef idx="1">
            <a:schemeClr val="accent4"/>
          </a:lnRef>
          <a:fillRef idx="3">
            <a:schemeClr val="accent4"/>
          </a:fillRef>
          <a:effectRef idx="2">
            <a:schemeClr val="accent4"/>
          </a:effectRef>
          <a:fontRef idx="minor">
            <a:schemeClr val="lt1"/>
          </a:fontRef>
        </p:style>
        <p:txBody>
          <a:bodyPr rtlCol="0" anchor="ctr"/>
          <a:lstStyle/>
          <a:p>
            <a:r>
              <a:rPr lang="en-US" sz="1000" b="1" dirty="0">
                <a:solidFill>
                  <a:srgbClr val="FFFFFF"/>
                </a:solidFill>
                <a:latin typeface="Calibri" pitchFamily="34" charset="0"/>
                <a:cs typeface="Calibri" pitchFamily="34" charset="0"/>
              </a:rPr>
              <a:t>Mobility solutions</a:t>
            </a:r>
          </a:p>
        </p:txBody>
      </p:sp>
      <p:sp>
        <p:nvSpPr>
          <p:cNvPr id="25" name="Pentagon 24"/>
          <p:cNvSpPr/>
          <p:nvPr/>
        </p:nvSpPr>
        <p:spPr>
          <a:xfrm>
            <a:off x="729739" y="2009781"/>
            <a:ext cx="1097280" cy="862069"/>
          </a:xfrm>
          <a:prstGeom prst="homePlate">
            <a:avLst/>
          </a:prstGeom>
          <a:ln/>
        </p:spPr>
        <p:style>
          <a:lnRef idx="1">
            <a:schemeClr val="accent4"/>
          </a:lnRef>
          <a:fillRef idx="3">
            <a:schemeClr val="accent4"/>
          </a:fillRef>
          <a:effectRef idx="2">
            <a:schemeClr val="accent4"/>
          </a:effectRef>
          <a:fontRef idx="minor">
            <a:schemeClr val="lt1"/>
          </a:fontRef>
        </p:style>
        <p:txBody>
          <a:bodyPr rtlCol="0" anchor="ctr"/>
          <a:lstStyle/>
          <a:p>
            <a:pPr defTabSz="457200" fontAlgn="base">
              <a:spcBef>
                <a:spcPct val="10000"/>
              </a:spcBef>
              <a:spcAft>
                <a:spcPct val="0"/>
              </a:spcAft>
              <a:buClr>
                <a:srgbClr val="990000"/>
              </a:buClr>
              <a:buSzPct val="70000"/>
              <a:defRPr/>
            </a:pPr>
            <a:r>
              <a:rPr lang="en-US" sz="1000" b="1" dirty="0">
                <a:solidFill>
                  <a:srgbClr val="FFFFFF"/>
                </a:solidFill>
                <a:latin typeface="Calibri" pitchFamily="34" charset="0"/>
                <a:cs typeface="Calibri" pitchFamily="34" charset="0"/>
              </a:rPr>
              <a:t>Rising </a:t>
            </a:r>
            <a:r>
              <a:rPr lang="en-US" sz="1000" b="1" dirty="0" err="1" smtClean="0">
                <a:solidFill>
                  <a:srgbClr val="FFFFFF"/>
                </a:solidFill>
                <a:latin typeface="Calibri" pitchFamily="34" charset="0"/>
                <a:cs typeface="Calibri" pitchFamily="34" charset="0"/>
              </a:rPr>
              <a:t>fragmen</a:t>
            </a:r>
            <a:r>
              <a:rPr lang="en-US" sz="1000" b="1" dirty="0" err="1">
                <a:solidFill>
                  <a:srgbClr val="FFFFFF"/>
                </a:solidFill>
                <a:latin typeface="Calibri" pitchFamily="34" charset="0"/>
                <a:cs typeface="Calibri" pitchFamily="34" charset="0"/>
              </a:rPr>
              <a:t>-</a:t>
            </a:r>
            <a:r>
              <a:rPr lang="en-US" sz="1000" b="1" dirty="0" err="1" smtClean="0">
                <a:solidFill>
                  <a:srgbClr val="FFFFFF"/>
                </a:solidFill>
                <a:latin typeface="Calibri" pitchFamily="34" charset="0"/>
                <a:cs typeface="Calibri" pitchFamily="34" charset="0"/>
              </a:rPr>
              <a:t>tation</a:t>
            </a:r>
            <a:endParaRPr lang="en-US" sz="1000" b="1" dirty="0">
              <a:solidFill>
                <a:srgbClr val="FFFFFF"/>
              </a:solidFill>
              <a:latin typeface="Calibri" pitchFamily="34" charset="0"/>
              <a:cs typeface="Calibri" pitchFamily="34" charset="0"/>
            </a:endParaRPr>
          </a:p>
        </p:txBody>
      </p:sp>
      <p:sp>
        <p:nvSpPr>
          <p:cNvPr id="26" name="TextBox 25"/>
          <p:cNvSpPr txBox="1">
            <a:spLocks noChangeArrowheads="1"/>
          </p:cNvSpPr>
          <p:nvPr/>
        </p:nvSpPr>
        <p:spPr bwMode="auto">
          <a:xfrm>
            <a:off x="164275" y="641398"/>
            <a:ext cx="8686800" cy="830997"/>
          </a:xfrm>
          <a:prstGeom prst="rect">
            <a:avLst/>
          </a:prstGeom>
          <a:noFill/>
          <a:ln w="9525">
            <a:noFill/>
            <a:miter lim="800000"/>
            <a:headEnd/>
            <a:tailEnd/>
          </a:ln>
        </p:spPr>
        <p:txBody>
          <a:bodyPr>
            <a:spAutoFit/>
          </a:bodyPr>
          <a:lstStyle/>
          <a:p>
            <a:pPr>
              <a:spcBef>
                <a:spcPts val="600"/>
              </a:spcBef>
              <a:spcAft>
                <a:spcPct val="0"/>
              </a:spcAft>
              <a:buClr>
                <a:schemeClr val="accent1"/>
              </a:buClr>
              <a:buSzPct val="100000"/>
              <a:tabLst>
                <a:tab pos="628650" algn="l"/>
              </a:tabLst>
              <a:defRPr/>
            </a:pPr>
            <a:r>
              <a:rPr lang="en-US" sz="1600" dirty="0">
                <a:solidFill>
                  <a:schemeClr val="bg1">
                    <a:lumMod val="50000"/>
                  </a:schemeClr>
                </a:solidFill>
                <a:latin typeface="Calibri" pitchFamily="34" charset="0"/>
                <a:cs typeface="Calibri" pitchFamily="34" charset="0"/>
              </a:rPr>
              <a:t>Purpose-built mobility solutions are gaining popularity in the global automobile space. The industry is also witnessing increasing level of fragmentation. Additionally, the thrust on new technologies is bringing changes in the value chain in terms of increasing alliances</a:t>
            </a:r>
          </a:p>
        </p:txBody>
      </p:sp>
      <p:sp>
        <p:nvSpPr>
          <p:cNvPr id="29" name="Title 2"/>
          <p:cNvSpPr>
            <a:spLocks noGrp="1"/>
          </p:cNvSpPr>
          <p:nvPr>
            <p:ph type="title"/>
          </p:nvPr>
        </p:nvSpPr>
        <p:spPr>
          <a:xfrm>
            <a:off x="228600" y="280932"/>
            <a:ext cx="8686800" cy="304800"/>
          </a:xfrm>
        </p:spPr>
        <p:txBody>
          <a:bodyPr/>
          <a:lstStyle/>
          <a:p>
            <a:r>
              <a:rPr lang="en-US" dirty="0">
                <a:latin typeface="Calibri" pitchFamily="34" charset="0"/>
                <a:cs typeface="Calibri" pitchFamily="34" charset="0"/>
              </a:rPr>
              <a:t>Trends </a:t>
            </a:r>
            <a:r>
              <a:rPr lang="en-US" dirty="0" smtClean="0">
                <a:latin typeface="Calibri" pitchFamily="34" charset="0"/>
                <a:cs typeface="Calibri" pitchFamily="34" charset="0"/>
              </a:rPr>
              <a:t>(2/2</a:t>
            </a:r>
            <a:r>
              <a:rPr lang="en-US" dirty="0">
                <a:latin typeface="Calibri" pitchFamily="34" charset="0"/>
                <a:cs typeface="Calibri" pitchFamily="34" charset="0"/>
              </a:rPr>
              <a:t>) </a:t>
            </a:r>
          </a:p>
        </p:txBody>
      </p:sp>
      <p:sp>
        <p:nvSpPr>
          <p:cNvPr id="17" name="Text Box 4"/>
          <p:cNvSpPr txBox="1">
            <a:spLocks noChangeArrowheads="1"/>
          </p:cNvSpPr>
          <p:nvPr/>
        </p:nvSpPr>
        <p:spPr bwMode="gray">
          <a:xfrm>
            <a:off x="284680" y="1551838"/>
            <a:ext cx="445061" cy="4544162"/>
          </a:xfrm>
          <a:prstGeom prst="roundRect">
            <a:avLst/>
          </a:prstGeom>
          <a:ln>
            <a:headEnd/>
            <a:tailEnd/>
          </a:ln>
        </p:spPr>
        <p:style>
          <a:lnRef idx="1">
            <a:schemeClr val="dk1"/>
          </a:lnRef>
          <a:fillRef idx="3">
            <a:schemeClr val="dk1"/>
          </a:fillRef>
          <a:effectRef idx="2">
            <a:schemeClr val="dk1"/>
          </a:effectRef>
          <a:fontRef idx="minor">
            <a:schemeClr val="lt1"/>
          </a:fontRef>
        </p:style>
        <p:txBody>
          <a:bodyPr vert="vert270" wrap="square" anchor="ctr">
            <a:noAutofit/>
          </a:bodyPr>
          <a:lstStyle/>
          <a:p>
            <a:pPr algn="ctr" defTabSz="457200" fontAlgn="base">
              <a:spcBef>
                <a:spcPct val="10000"/>
              </a:spcBef>
              <a:spcAft>
                <a:spcPct val="0"/>
              </a:spcAft>
              <a:buClr>
                <a:srgbClr val="990000"/>
              </a:buClr>
              <a:buSzPct val="70000"/>
              <a:defRPr/>
            </a:pPr>
            <a:r>
              <a:rPr lang="en-US" sz="1050" b="1" dirty="0">
                <a:solidFill>
                  <a:srgbClr val="FFFFFF"/>
                </a:solidFill>
                <a:latin typeface="Calibri" pitchFamily="34" charset="0"/>
                <a:cs typeface="Calibri" pitchFamily="34" charset="0"/>
              </a:rPr>
              <a:t>Trends</a:t>
            </a:r>
          </a:p>
        </p:txBody>
      </p:sp>
    </p:spTree>
    <p:extLst>
      <p:ext uri="{BB962C8B-B14F-4D97-AF65-F5344CB8AC3E}">
        <p14:creationId xmlns:p14="http://schemas.microsoft.com/office/powerpoint/2010/main" val="2260213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344776" y="1025197"/>
            <a:ext cx="7781925" cy="630238"/>
          </a:xfrm>
          <a:prstGeom prst="rect">
            <a:avLst/>
          </a:prstGeom>
        </p:spPr>
        <p:txBody>
          <a:bodyPr>
            <a:normAutofit/>
          </a:bodyPr>
          <a:lstStyle/>
          <a:p>
            <a:pPr>
              <a:spcBef>
                <a:spcPct val="20000"/>
              </a:spcBef>
              <a:spcAft>
                <a:spcPts val="600"/>
              </a:spcAft>
              <a:buFont typeface="Arial"/>
              <a:buNone/>
              <a:defRPr/>
            </a:pPr>
            <a:endParaRPr lang="en-US" sz="2200" dirty="0">
              <a:solidFill>
                <a:srgbClr val="7AA23A"/>
              </a:solidFill>
              <a:effectLst>
                <a:outerShdw blurRad="76200" dist="38100" dir="2700000">
                  <a:srgbClr val="000000">
                    <a:alpha val="43000"/>
                  </a:srgbClr>
                </a:outerShdw>
              </a:effectLst>
              <a:latin typeface="Calibri" pitchFamily="34" charset="0"/>
              <a:cs typeface="Calibri" pitchFamily="34" charset="0"/>
            </a:endParaRPr>
          </a:p>
        </p:txBody>
      </p:sp>
      <p:graphicFrame>
        <p:nvGraphicFramePr>
          <p:cNvPr id="11" name="Diagram 10"/>
          <p:cNvGraphicFramePr/>
          <p:nvPr>
            <p:extLst>
              <p:ext uri="{D42A27DB-BD31-4B8C-83A1-F6EECF244321}">
                <p14:modId xmlns:p14="http://schemas.microsoft.com/office/powerpoint/2010/main" val="733429085"/>
              </p:ext>
            </p:extLst>
          </p:nvPr>
        </p:nvGraphicFramePr>
        <p:xfrm>
          <a:off x="428596" y="1600200"/>
          <a:ext cx="8284083"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Footnote"/>
          <p:cNvSpPr>
            <a:spLocks noChangeArrowheads="1"/>
          </p:cNvSpPr>
          <p:nvPr/>
        </p:nvSpPr>
        <p:spPr bwMode="auto">
          <a:xfrm>
            <a:off x="457200" y="6262301"/>
            <a:ext cx="5832475" cy="138499"/>
          </a:xfrm>
          <a:prstGeom prst="rect">
            <a:avLst/>
          </a:prstGeom>
          <a:noFill/>
          <a:ln w="9525" algn="ctr">
            <a:noFill/>
            <a:miter lim="800000"/>
            <a:headEnd/>
            <a:tailEnd/>
          </a:ln>
        </p:spPr>
        <p:txBody>
          <a:bodyPr lIns="0" tIns="0" rIns="0" bIns="0" anchor="b">
            <a:spAutoFit/>
          </a:bodyPr>
          <a:lstStyle/>
          <a:p>
            <a:pPr marL="461963" indent="-461963">
              <a:lnSpc>
                <a:spcPct val="90000"/>
              </a:lnSpc>
            </a:pPr>
            <a:r>
              <a:rPr lang="en-US" sz="1000" dirty="0" smtClean="0">
                <a:solidFill>
                  <a:srgbClr val="000000"/>
                </a:solidFill>
                <a:latin typeface="Calibri" pitchFamily="34" charset="0"/>
                <a:cs typeface="Calibri" pitchFamily="34" charset="0"/>
              </a:rPr>
              <a:t>Source: </a:t>
            </a:r>
            <a:r>
              <a:rPr lang="en-US" sz="1000" dirty="0" smtClean="0">
                <a:solidFill>
                  <a:srgbClr val="000000"/>
                </a:solidFill>
                <a:latin typeface="Calibri" pitchFamily="34" charset="0"/>
                <a:cs typeface="Calibri" pitchFamily="34" charset="0"/>
                <a:hlinkClick r:id="rId8"/>
              </a:rPr>
              <a:t>PwC</a:t>
            </a:r>
            <a:endParaRPr lang="en-US" sz="1000" dirty="0">
              <a:solidFill>
                <a:srgbClr val="000000"/>
              </a:solidFill>
              <a:latin typeface="Calibri" pitchFamily="34" charset="0"/>
              <a:cs typeface="Calibri" pitchFamily="34" charset="0"/>
            </a:endParaRPr>
          </a:p>
        </p:txBody>
      </p:sp>
      <p:sp>
        <p:nvSpPr>
          <p:cNvPr id="9" name="TextBox 8"/>
          <p:cNvSpPr txBox="1">
            <a:spLocks noChangeArrowheads="1"/>
          </p:cNvSpPr>
          <p:nvPr/>
        </p:nvSpPr>
        <p:spPr bwMode="auto">
          <a:xfrm>
            <a:off x="152400" y="693003"/>
            <a:ext cx="8686800" cy="830997"/>
          </a:xfrm>
          <a:prstGeom prst="rect">
            <a:avLst/>
          </a:prstGeom>
          <a:noFill/>
          <a:ln w="9525">
            <a:noFill/>
            <a:miter lim="800000"/>
            <a:headEnd/>
            <a:tailEnd/>
          </a:ln>
        </p:spPr>
        <p:txBody>
          <a:bodyPr>
            <a:spAutoFit/>
          </a:bodyPr>
          <a:lstStyle/>
          <a:p>
            <a:pPr>
              <a:spcBef>
                <a:spcPts val="600"/>
              </a:spcBef>
              <a:spcAft>
                <a:spcPct val="0"/>
              </a:spcAft>
              <a:buClr>
                <a:schemeClr val="accent1"/>
              </a:buClr>
              <a:buSzPct val="100000"/>
              <a:tabLst>
                <a:tab pos="628650" algn="l"/>
              </a:tabLst>
              <a:defRPr/>
            </a:pPr>
            <a:r>
              <a:rPr lang="en-US" sz="1600" dirty="0">
                <a:solidFill>
                  <a:schemeClr val="bg1">
                    <a:lumMod val="50000"/>
                  </a:schemeClr>
                </a:solidFill>
                <a:latin typeface="Calibri" pitchFamily="34" charset="0"/>
                <a:cs typeface="Calibri" pitchFamily="34" charset="0"/>
              </a:rPr>
              <a:t>The mounting focus on fuel efficiency drives the demand for electric cars. Besides, easier access to finance propels the growth in demand. The favorable demographic scenario in China and India augurs well for the global automobile industry’s growth </a:t>
            </a:r>
          </a:p>
        </p:txBody>
      </p:sp>
      <p:sp>
        <p:nvSpPr>
          <p:cNvPr id="10" name="Title 2"/>
          <p:cNvSpPr>
            <a:spLocks noGrp="1"/>
          </p:cNvSpPr>
          <p:nvPr>
            <p:ph type="title"/>
          </p:nvPr>
        </p:nvSpPr>
        <p:spPr>
          <a:xfrm>
            <a:off x="228600" y="280932"/>
            <a:ext cx="8686800" cy="304800"/>
          </a:xfrm>
        </p:spPr>
        <p:txBody>
          <a:bodyPr/>
          <a:lstStyle/>
          <a:p>
            <a:r>
              <a:rPr lang="en-US" sz="2800" dirty="0">
                <a:latin typeface="Calibri" pitchFamily="34" charset="0"/>
                <a:cs typeface="Calibri" pitchFamily="34" charset="0"/>
              </a:rPr>
              <a:t>Demand Drivers</a:t>
            </a:r>
          </a:p>
        </p:txBody>
      </p:sp>
    </p:spTree>
    <p:extLst>
      <p:ext uri="{BB962C8B-B14F-4D97-AF65-F5344CB8AC3E}">
        <p14:creationId xmlns:p14="http://schemas.microsoft.com/office/powerpoint/2010/main" val="967920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c 4"/>
          <p:cNvSpPr/>
          <p:nvPr/>
        </p:nvSpPr>
        <p:spPr>
          <a:xfrm rot="16200000">
            <a:off x="6696466" y="2226734"/>
            <a:ext cx="5107282" cy="2939816"/>
          </a:xfrm>
          <a:prstGeom prst="arc">
            <a:avLst>
              <a:gd name="adj1" fmla="val 11388458"/>
              <a:gd name="adj2" fmla="val 21033085"/>
            </a:avLst>
          </a:prstGeom>
          <a:noFill/>
          <a:ln w="38100" cap="flat" cmpd="sng" algn="ctr">
            <a:solidFill>
              <a:schemeClr val="accent3">
                <a:lumMod val="10000"/>
              </a:schemeClr>
            </a:solidFill>
            <a:prstDash val="solid"/>
            <a:headEnd type="triangle" w="med" len="med"/>
            <a:tailEnd type="triangle" w="med" len="med"/>
          </a:ln>
          <a:effectLst/>
        </p:spPr>
        <p:txBody>
          <a:bodyPr rtlCol="0" anchor="ctr"/>
          <a:lstStyle/>
          <a:p>
            <a:pPr algn="ctr"/>
            <a:endParaRPr lang="en-US" sz="2000" dirty="0">
              <a:solidFill>
                <a:srgbClr val="595959">
                  <a:lumMod val="50000"/>
                </a:srgbClr>
              </a:solidFill>
              <a:latin typeface="Calibri" pitchFamily="34" charset="0"/>
              <a:cs typeface="Calibri" pitchFamily="34" charset="0"/>
            </a:endParaRPr>
          </a:p>
        </p:txBody>
      </p:sp>
      <p:sp>
        <p:nvSpPr>
          <p:cNvPr id="6" name="Rounded Rectangle 5"/>
          <p:cNvSpPr/>
          <p:nvPr/>
        </p:nvSpPr>
        <p:spPr>
          <a:xfrm>
            <a:off x="346496" y="1752599"/>
            <a:ext cx="7786129" cy="640080"/>
          </a:xfrm>
          <a:prstGeom prst="roundRect">
            <a:avLst>
              <a:gd name="adj" fmla="val 8987"/>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Ins="274320" rtlCol="0" anchor="ctr"/>
          <a:lstStyle/>
          <a:p>
            <a:pPr>
              <a:lnSpc>
                <a:spcPct val="120000"/>
              </a:lnSpc>
            </a:pPr>
            <a:r>
              <a:rPr lang="en-US" sz="900" b="1" dirty="0">
                <a:solidFill>
                  <a:schemeClr val="bg2">
                    <a:lumMod val="10000"/>
                  </a:schemeClr>
                </a:solidFill>
                <a:latin typeface="Calibri" pitchFamily="34" charset="0"/>
                <a:cs typeface="Calibri" pitchFamily="34" charset="0"/>
              </a:rPr>
              <a:t>Mounting cost of recovery</a:t>
            </a:r>
          </a:p>
          <a:p>
            <a:pPr marL="228600" indent="-109538">
              <a:lnSpc>
                <a:spcPct val="120000"/>
              </a:lnSpc>
              <a:buFont typeface="Arial" pitchFamily="34" charset="0"/>
              <a:buChar char="•"/>
            </a:pPr>
            <a:r>
              <a:rPr lang="en-US" sz="900" dirty="0">
                <a:solidFill>
                  <a:schemeClr val="bg2">
                    <a:lumMod val="10000"/>
                  </a:schemeClr>
                </a:solidFill>
                <a:latin typeface="Calibri" pitchFamily="34" charset="0"/>
                <a:cs typeface="Calibri" pitchFamily="34" charset="0"/>
              </a:rPr>
              <a:t>A key challenge for the auto industry is the 'cost of recovery' for each design. It is becoming more and more expensive to design a new car - anything from $</a:t>
            </a:r>
            <a:r>
              <a:rPr lang="en-US" sz="900" dirty="0" smtClean="0">
                <a:solidFill>
                  <a:schemeClr val="bg2">
                    <a:lumMod val="10000"/>
                  </a:schemeClr>
                </a:solidFill>
                <a:latin typeface="Calibri" pitchFamily="34" charset="0"/>
                <a:cs typeface="Calibri" pitchFamily="34" charset="0"/>
              </a:rPr>
              <a:t>400 million to $1 billion, </a:t>
            </a:r>
            <a:r>
              <a:rPr lang="en-US" sz="900" dirty="0">
                <a:solidFill>
                  <a:schemeClr val="bg2">
                    <a:lumMod val="10000"/>
                  </a:schemeClr>
                </a:solidFill>
                <a:latin typeface="Calibri" pitchFamily="34" charset="0"/>
                <a:cs typeface="Calibri" pitchFamily="34" charset="0"/>
              </a:rPr>
              <a:t>partly because of the innovations in electronics, safety regulations, and in environmental performance requirements</a:t>
            </a:r>
          </a:p>
        </p:txBody>
      </p:sp>
      <p:sp>
        <p:nvSpPr>
          <p:cNvPr id="7" name="Oval 6"/>
          <p:cNvSpPr/>
          <p:nvPr/>
        </p:nvSpPr>
        <p:spPr>
          <a:xfrm>
            <a:off x="7865912" y="1752600"/>
            <a:ext cx="557784" cy="555069"/>
          </a:xfrm>
          <a:prstGeom prst="ellipse">
            <a:avLst/>
          </a:prstGeom>
          <a:solidFill>
            <a:schemeClr val="tx2"/>
          </a:solidFill>
          <a:ln/>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7647814" y="3762950"/>
            <a:ext cx="357190" cy="189511"/>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20000"/>
              </a:lnSpc>
            </a:pPr>
            <a:endParaRPr lang="en-US" sz="2000" dirty="0">
              <a:solidFill>
                <a:srgbClr val="595959">
                  <a:lumMod val="50000"/>
                </a:srgbClr>
              </a:solidFill>
              <a:latin typeface="Calibri" pitchFamily="34" charset="0"/>
              <a:cs typeface="Calibri" pitchFamily="34" charset="0"/>
            </a:endParaRPr>
          </a:p>
        </p:txBody>
      </p:sp>
      <p:sp>
        <p:nvSpPr>
          <p:cNvPr id="9" name="Rounded Rectangle 8"/>
          <p:cNvSpPr/>
          <p:nvPr/>
        </p:nvSpPr>
        <p:spPr>
          <a:xfrm>
            <a:off x="346496" y="2493035"/>
            <a:ext cx="7620000" cy="640080"/>
          </a:xfrm>
          <a:prstGeom prst="roundRect">
            <a:avLst>
              <a:gd name="adj" fmla="val 8987"/>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Ins="274320" rtlCol="0" anchor="ctr"/>
          <a:lstStyle/>
          <a:p>
            <a:pPr>
              <a:lnSpc>
                <a:spcPct val="120000"/>
              </a:lnSpc>
            </a:pPr>
            <a:r>
              <a:rPr lang="en-US" sz="900" b="1" dirty="0">
                <a:solidFill>
                  <a:srgbClr val="000000"/>
                </a:solidFill>
                <a:latin typeface="Calibri" pitchFamily="34" charset="0"/>
                <a:cs typeface="Calibri" pitchFamily="34" charset="0"/>
              </a:rPr>
              <a:t>Maintaining geographical proximity</a:t>
            </a:r>
          </a:p>
          <a:p>
            <a:pPr marL="228600" indent="-109538">
              <a:lnSpc>
                <a:spcPct val="120000"/>
              </a:lnSpc>
              <a:buFont typeface="Arial" pitchFamily="34" charset="0"/>
              <a:buChar char="•"/>
            </a:pPr>
            <a:r>
              <a:rPr lang="en-US" sz="900" dirty="0">
                <a:solidFill>
                  <a:srgbClr val="000000"/>
                </a:solidFill>
                <a:latin typeface="Calibri" pitchFamily="34" charset="0"/>
                <a:cs typeface="Calibri" pitchFamily="34" charset="0"/>
              </a:rPr>
              <a:t>Another imposing concern is to maintain geographical proximity given the importance of exchange rate movements and the transportation costs associated with shifting cars around the globe</a:t>
            </a:r>
          </a:p>
        </p:txBody>
      </p:sp>
      <p:sp>
        <p:nvSpPr>
          <p:cNvPr id="10" name="Oval 9"/>
          <p:cNvSpPr/>
          <p:nvPr/>
        </p:nvSpPr>
        <p:spPr>
          <a:xfrm>
            <a:off x="7661696" y="2590800"/>
            <a:ext cx="557784" cy="555069"/>
          </a:xfrm>
          <a:prstGeom prst="ellipse">
            <a:avLst/>
          </a:prstGeom>
          <a:solidFill>
            <a:schemeClr val="tx2"/>
          </a:solidFill>
          <a:ln/>
        </p:spPr>
        <p:style>
          <a:lnRef idx="1">
            <a:schemeClr val="accent1"/>
          </a:lnRef>
          <a:fillRef idx="3">
            <a:schemeClr val="accent1"/>
          </a:fillRef>
          <a:effectRef idx="2">
            <a:schemeClr val="accent1"/>
          </a:effectRef>
          <a:fontRef idx="minor">
            <a:schemeClr val="lt1"/>
          </a:fontRef>
        </p:style>
      </p:sp>
      <p:sp>
        <p:nvSpPr>
          <p:cNvPr id="11" name="Rounded Rectangle 10"/>
          <p:cNvSpPr/>
          <p:nvPr/>
        </p:nvSpPr>
        <p:spPr>
          <a:xfrm>
            <a:off x="346496" y="3259347"/>
            <a:ext cx="7391400" cy="731520"/>
          </a:xfrm>
          <a:prstGeom prst="roundRect">
            <a:avLst>
              <a:gd name="adj" fmla="val 8987"/>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Ins="274320" rtlCol="0" anchor="ctr"/>
          <a:lstStyle/>
          <a:p>
            <a:pPr>
              <a:lnSpc>
                <a:spcPct val="120000"/>
              </a:lnSpc>
            </a:pPr>
            <a:r>
              <a:rPr lang="en-US" sz="900" b="1" dirty="0">
                <a:solidFill>
                  <a:srgbClr val="000000"/>
                </a:solidFill>
                <a:latin typeface="Calibri" pitchFamily="34" charset="0"/>
                <a:cs typeface="Calibri" pitchFamily="34" charset="0"/>
              </a:rPr>
              <a:t>Maintaining </a:t>
            </a:r>
            <a:r>
              <a:rPr lang="en-US" sz="900" b="1" dirty="0" smtClean="0">
                <a:solidFill>
                  <a:srgbClr val="000000"/>
                </a:solidFill>
                <a:latin typeface="Calibri" pitchFamily="34" charset="0"/>
                <a:cs typeface="Calibri" pitchFamily="34" charset="0"/>
              </a:rPr>
              <a:t>economies </a:t>
            </a:r>
            <a:r>
              <a:rPr lang="en-US" sz="900" b="1" dirty="0">
                <a:solidFill>
                  <a:srgbClr val="000000"/>
                </a:solidFill>
                <a:latin typeface="Calibri" pitchFamily="34" charset="0"/>
                <a:cs typeface="Calibri" pitchFamily="34" charset="0"/>
              </a:rPr>
              <a:t>of </a:t>
            </a:r>
            <a:r>
              <a:rPr lang="en-US" sz="900" b="1" dirty="0" smtClean="0">
                <a:solidFill>
                  <a:srgbClr val="000000"/>
                </a:solidFill>
                <a:latin typeface="Calibri" pitchFamily="34" charset="0"/>
                <a:cs typeface="Calibri" pitchFamily="34" charset="0"/>
              </a:rPr>
              <a:t>scale </a:t>
            </a:r>
            <a:r>
              <a:rPr lang="en-US" sz="900" b="1" dirty="0">
                <a:solidFill>
                  <a:srgbClr val="000000"/>
                </a:solidFill>
                <a:latin typeface="Calibri" pitchFamily="34" charset="0"/>
                <a:cs typeface="Calibri" pitchFamily="34" charset="0"/>
              </a:rPr>
              <a:t>while sustaining niche categories </a:t>
            </a:r>
          </a:p>
          <a:p>
            <a:pPr marL="228600" indent="-109538">
              <a:lnSpc>
                <a:spcPct val="120000"/>
              </a:lnSpc>
              <a:buFont typeface="Arial" pitchFamily="34" charset="0"/>
              <a:buChar char="•"/>
            </a:pPr>
            <a:r>
              <a:rPr lang="en-US" sz="900" dirty="0">
                <a:solidFill>
                  <a:srgbClr val="000000"/>
                </a:solidFill>
                <a:latin typeface="Calibri" pitchFamily="34" charset="0"/>
                <a:cs typeface="Calibri" pitchFamily="34" charset="0"/>
              </a:rPr>
              <a:t>Auto producers also have to maintain economies of scale during a year, bearing in mind that a large production level has to be maintained.  At the same time manufacturers have to ensure that they fit into the niche categories emerging as alternative models – failing which survival would be at stake</a:t>
            </a:r>
          </a:p>
        </p:txBody>
      </p:sp>
      <p:sp>
        <p:nvSpPr>
          <p:cNvPr id="12" name="Oval 11"/>
          <p:cNvSpPr/>
          <p:nvPr/>
        </p:nvSpPr>
        <p:spPr>
          <a:xfrm>
            <a:off x="7509296" y="3352800"/>
            <a:ext cx="557784" cy="555069"/>
          </a:xfrm>
          <a:prstGeom prst="ellipse">
            <a:avLst/>
          </a:prstGeom>
          <a:solidFill>
            <a:schemeClr val="tx2"/>
          </a:solidFill>
          <a:ln/>
        </p:spPr>
        <p:style>
          <a:lnRef idx="1">
            <a:schemeClr val="accent1"/>
          </a:lnRef>
          <a:fillRef idx="3">
            <a:schemeClr val="accent1"/>
          </a:fillRef>
          <a:effectRef idx="2">
            <a:schemeClr val="accent1"/>
          </a:effectRef>
          <a:fontRef idx="minor">
            <a:schemeClr val="lt1"/>
          </a:fontRef>
        </p:style>
      </p:sp>
      <p:sp>
        <p:nvSpPr>
          <p:cNvPr id="13" name="Rounded Rectangle 12"/>
          <p:cNvSpPr/>
          <p:nvPr/>
        </p:nvSpPr>
        <p:spPr>
          <a:xfrm>
            <a:off x="346496" y="4107608"/>
            <a:ext cx="7468261" cy="731520"/>
          </a:xfrm>
          <a:prstGeom prst="roundRect">
            <a:avLst>
              <a:gd name="adj" fmla="val 8987"/>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Ins="274320" rtlCol="0" anchor="ctr"/>
          <a:lstStyle/>
          <a:p>
            <a:pPr>
              <a:lnSpc>
                <a:spcPct val="120000"/>
              </a:lnSpc>
            </a:pPr>
            <a:r>
              <a:rPr lang="en-US" sz="900" b="1" dirty="0">
                <a:solidFill>
                  <a:srgbClr val="000000"/>
                </a:solidFill>
                <a:latin typeface="Calibri" pitchFamily="34" charset="0"/>
                <a:cs typeface="Calibri" pitchFamily="34" charset="0"/>
              </a:rPr>
              <a:t>Fragmented automotive retail channels </a:t>
            </a:r>
          </a:p>
          <a:p>
            <a:pPr marL="228600" indent="-109538">
              <a:lnSpc>
                <a:spcPct val="120000"/>
              </a:lnSpc>
              <a:buFont typeface="Arial" pitchFamily="34" charset="0"/>
              <a:buChar char="•"/>
            </a:pPr>
            <a:r>
              <a:rPr lang="en-US" sz="900" dirty="0">
                <a:solidFill>
                  <a:srgbClr val="000000"/>
                </a:solidFill>
                <a:latin typeface="Calibri" pitchFamily="34" charset="0"/>
                <a:cs typeface="Calibri" pitchFamily="34" charset="0"/>
              </a:rPr>
              <a:t>The majority </a:t>
            </a:r>
            <a:r>
              <a:rPr lang="en-US" sz="900" dirty="0" smtClean="0">
                <a:solidFill>
                  <a:srgbClr val="000000"/>
                </a:solidFill>
                <a:latin typeface="Calibri" pitchFamily="34" charset="0"/>
                <a:cs typeface="Calibri" pitchFamily="34" charset="0"/>
              </a:rPr>
              <a:t>of </a:t>
            </a:r>
            <a:r>
              <a:rPr lang="en-US" sz="900" dirty="0">
                <a:solidFill>
                  <a:srgbClr val="000000"/>
                </a:solidFill>
                <a:latin typeface="Calibri" pitchFamily="34" charset="0"/>
                <a:cs typeface="Calibri" pitchFamily="34" charset="0"/>
              </a:rPr>
              <a:t>retailers are SMEs, often family-owned and run. Although there are dealer groups that are international in scope and publically listed, but these are the exception. Reducing dealer fragmentation may require increased external regulation from automakers and regional governments</a:t>
            </a:r>
          </a:p>
        </p:txBody>
      </p:sp>
      <p:sp>
        <p:nvSpPr>
          <p:cNvPr id="14" name="Oval 13"/>
          <p:cNvSpPr/>
          <p:nvPr/>
        </p:nvSpPr>
        <p:spPr>
          <a:xfrm>
            <a:off x="7585496" y="4177390"/>
            <a:ext cx="557784" cy="555069"/>
          </a:xfrm>
          <a:prstGeom prst="ellipse">
            <a:avLst/>
          </a:prstGeom>
          <a:solidFill>
            <a:schemeClr val="tx2"/>
          </a:solidFill>
          <a:ln/>
        </p:spPr>
        <p:style>
          <a:lnRef idx="1">
            <a:schemeClr val="accent1"/>
          </a:lnRef>
          <a:fillRef idx="3">
            <a:schemeClr val="accent1"/>
          </a:fillRef>
          <a:effectRef idx="2">
            <a:schemeClr val="accent1"/>
          </a:effectRef>
          <a:fontRef idx="minor">
            <a:schemeClr val="lt1"/>
          </a:fontRef>
        </p:style>
      </p:sp>
      <p:sp>
        <p:nvSpPr>
          <p:cNvPr id="15" name="Rounded Rectangle 14"/>
          <p:cNvSpPr/>
          <p:nvPr/>
        </p:nvSpPr>
        <p:spPr>
          <a:xfrm>
            <a:off x="346496" y="4953000"/>
            <a:ext cx="7662853" cy="1097280"/>
          </a:xfrm>
          <a:prstGeom prst="roundRect">
            <a:avLst>
              <a:gd name="adj" fmla="val 8987"/>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p:spPr>
        <p:style>
          <a:lnRef idx="1">
            <a:schemeClr val="accent1"/>
          </a:lnRef>
          <a:fillRef idx="3">
            <a:schemeClr val="accent1"/>
          </a:fillRef>
          <a:effectRef idx="2">
            <a:schemeClr val="accent1"/>
          </a:effectRef>
          <a:fontRef idx="minor">
            <a:schemeClr val="lt1"/>
          </a:fontRef>
        </p:style>
        <p:txBody>
          <a:bodyPr rIns="274320" rtlCol="0" anchor="ctr"/>
          <a:lstStyle/>
          <a:p>
            <a:pPr>
              <a:lnSpc>
                <a:spcPct val="120000"/>
              </a:lnSpc>
            </a:pPr>
            <a:r>
              <a:rPr lang="en-US" sz="900" b="1" dirty="0">
                <a:solidFill>
                  <a:srgbClr val="000000"/>
                </a:solidFill>
                <a:latin typeface="Calibri" pitchFamily="34" charset="0"/>
                <a:cs typeface="Calibri" pitchFamily="34" charset="0"/>
              </a:rPr>
              <a:t>Excessive environmental regulations</a:t>
            </a:r>
          </a:p>
          <a:p>
            <a:pPr marL="228600" indent="-109538">
              <a:lnSpc>
                <a:spcPct val="120000"/>
              </a:lnSpc>
              <a:buFont typeface="Arial" pitchFamily="34" charset="0"/>
              <a:buChar char="•"/>
            </a:pPr>
            <a:r>
              <a:rPr lang="en-US" sz="900" dirty="0">
                <a:solidFill>
                  <a:srgbClr val="000000"/>
                </a:solidFill>
                <a:latin typeface="Calibri" pitchFamily="34" charset="0"/>
                <a:cs typeface="Calibri" pitchFamily="34" charset="0"/>
              </a:rPr>
              <a:t>Climate change and the negative impact that various human activities can have on the eco system is also one of the key challenges that the industry leaders are facing. While the issue of global warming remains highly debated, there </a:t>
            </a:r>
            <a:r>
              <a:rPr lang="en-US" sz="900" dirty="0" smtClean="0">
                <a:solidFill>
                  <a:srgbClr val="000000"/>
                </a:solidFill>
                <a:latin typeface="Calibri" pitchFamily="34" charset="0"/>
                <a:cs typeface="Calibri" pitchFamily="34" charset="0"/>
              </a:rPr>
              <a:t>is an </a:t>
            </a:r>
            <a:r>
              <a:rPr lang="en-US" sz="900" dirty="0">
                <a:solidFill>
                  <a:srgbClr val="000000"/>
                </a:solidFill>
                <a:latin typeface="Calibri" pitchFamily="34" charset="0"/>
                <a:cs typeface="Calibri" pitchFamily="34" charset="0"/>
              </a:rPr>
              <a:t>increasing evidence to support the environmental impact </a:t>
            </a:r>
            <a:r>
              <a:rPr lang="en-US" sz="900" dirty="0" smtClean="0">
                <a:solidFill>
                  <a:srgbClr val="000000"/>
                </a:solidFill>
                <a:latin typeface="Calibri" pitchFamily="34" charset="0"/>
                <a:cs typeface="Calibri" pitchFamily="34" charset="0"/>
              </a:rPr>
              <a:t>of carbon </a:t>
            </a:r>
            <a:r>
              <a:rPr lang="en-US" sz="900" dirty="0">
                <a:solidFill>
                  <a:srgbClr val="000000"/>
                </a:solidFill>
                <a:latin typeface="Calibri" pitchFamily="34" charset="0"/>
                <a:cs typeface="Calibri" pitchFamily="34" charset="0"/>
              </a:rPr>
              <a:t>emissions</a:t>
            </a:r>
          </a:p>
          <a:p>
            <a:pPr marL="228600" indent="-109538">
              <a:lnSpc>
                <a:spcPct val="120000"/>
              </a:lnSpc>
              <a:buFont typeface="Arial" pitchFamily="34" charset="0"/>
              <a:buChar char="•"/>
            </a:pPr>
            <a:r>
              <a:rPr lang="en-US" sz="900" dirty="0">
                <a:solidFill>
                  <a:srgbClr val="000000"/>
                </a:solidFill>
                <a:latin typeface="Calibri" pitchFamily="34" charset="0"/>
                <a:cs typeface="Calibri" pitchFamily="34" charset="0"/>
              </a:rPr>
              <a:t>It is estimated that the automotive industry is responsible for ~15% of global carbon emissions, equating to roughly eight billion metric tons per year. To counter this, emission standards are increasing in all regions, thereby setting high environmental adherences for the manufacturer</a:t>
            </a:r>
          </a:p>
        </p:txBody>
      </p:sp>
      <p:sp>
        <p:nvSpPr>
          <p:cNvPr id="16" name="Oval 15"/>
          <p:cNvSpPr/>
          <p:nvPr/>
        </p:nvSpPr>
        <p:spPr>
          <a:xfrm>
            <a:off x="7786032" y="4953000"/>
            <a:ext cx="561464" cy="631269"/>
          </a:xfrm>
          <a:prstGeom prst="ellipse">
            <a:avLst/>
          </a:prstGeom>
          <a:solidFill>
            <a:schemeClr val="tx2"/>
          </a:solidFill>
          <a:ln/>
        </p:spPr>
        <p:style>
          <a:lnRef idx="1">
            <a:schemeClr val="accent1"/>
          </a:lnRef>
          <a:fillRef idx="3">
            <a:schemeClr val="accent1"/>
          </a:fillRef>
          <a:effectRef idx="2">
            <a:schemeClr val="accent1"/>
          </a:effectRef>
          <a:fontRef idx="minor">
            <a:schemeClr val="lt1"/>
          </a:fontRef>
        </p:style>
      </p:sp>
      <p:sp>
        <p:nvSpPr>
          <p:cNvPr id="19" name="TextBox 18"/>
          <p:cNvSpPr txBox="1"/>
          <p:nvPr/>
        </p:nvSpPr>
        <p:spPr>
          <a:xfrm>
            <a:off x="381000" y="6236268"/>
            <a:ext cx="8839200" cy="216982"/>
          </a:xfrm>
          <a:prstGeom prst="rect">
            <a:avLst/>
          </a:prstGeom>
          <a:noFill/>
        </p:spPr>
        <p:txBody>
          <a:bodyPr wrap="square" rtlCol="0">
            <a:spAutoFit/>
          </a:bodyPr>
          <a:lstStyle/>
          <a:p>
            <a:pPr marL="461963" indent="-461963" eaLnBrk="0" hangingPunct="0">
              <a:lnSpc>
                <a:spcPct val="90000"/>
              </a:lnSpc>
              <a:defRPr/>
            </a:pPr>
            <a:r>
              <a:rPr lang="en-US" sz="900" dirty="0">
                <a:solidFill>
                  <a:srgbClr val="000000"/>
                </a:solidFill>
                <a:latin typeface="Calibri" pitchFamily="34" charset="0"/>
                <a:cs typeface="Calibri" pitchFamily="34" charset="0"/>
              </a:rPr>
              <a:t>Source: </a:t>
            </a:r>
            <a:r>
              <a:rPr lang="en-US" sz="900" u="sng" dirty="0">
                <a:solidFill>
                  <a:srgbClr val="595959"/>
                </a:solidFill>
                <a:latin typeface="Calibri" pitchFamily="34" charset="0"/>
                <a:cs typeface="Calibri" pitchFamily="34" charset="0"/>
                <a:hlinkClick r:id="rId3"/>
              </a:rPr>
              <a:t>http://blogs.birminghampost.net/business/2010/10/global-trends-and-challenges-i.html</a:t>
            </a:r>
            <a:endParaRPr lang="en-US" sz="900" dirty="0">
              <a:solidFill>
                <a:srgbClr val="000000"/>
              </a:solidFill>
              <a:latin typeface="Calibri" pitchFamily="34" charset="0"/>
              <a:cs typeface="Calibri" pitchFamily="34" charset="0"/>
            </a:endParaRPr>
          </a:p>
        </p:txBody>
      </p:sp>
      <p:sp>
        <p:nvSpPr>
          <p:cNvPr id="23" name="TextBox 22"/>
          <p:cNvSpPr txBox="1">
            <a:spLocks noChangeArrowheads="1"/>
          </p:cNvSpPr>
          <p:nvPr/>
        </p:nvSpPr>
        <p:spPr bwMode="auto">
          <a:xfrm>
            <a:off x="228598" y="685800"/>
            <a:ext cx="8991602" cy="830997"/>
          </a:xfrm>
          <a:prstGeom prst="rect">
            <a:avLst/>
          </a:prstGeom>
          <a:noFill/>
          <a:ln w="9525">
            <a:noFill/>
            <a:miter lim="800000"/>
            <a:headEnd/>
            <a:tailEnd/>
          </a:ln>
        </p:spPr>
        <p:txBody>
          <a:bodyPr wrap="square">
            <a:spAutoFit/>
          </a:bodyPr>
          <a:lstStyle/>
          <a:p>
            <a:pPr>
              <a:spcBef>
                <a:spcPts val="600"/>
              </a:spcBef>
              <a:spcAft>
                <a:spcPct val="0"/>
              </a:spcAft>
              <a:buClr>
                <a:schemeClr val="accent1"/>
              </a:buClr>
              <a:buSzPct val="100000"/>
              <a:tabLst>
                <a:tab pos="628650" algn="l"/>
              </a:tabLst>
              <a:defRPr/>
            </a:pPr>
            <a:r>
              <a:rPr lang="en-US" sz="1600" dirty="0">
                <a:solidFill>
                  <a:schemeClr val="bg1">
                    <a:lumMod val="50000"/>
                  </a:schemeClr>
                </a:solidFill>
                <a:latin typeface="Calibri" pitchFamily="34" charset="0"/>
                <a:cs typeface="Calibri" pitchFamily="34" charset="0"/>
              </a:rPr>
              <a:t>Maintaining geographical proximity, ensuring economies of scale along with niche categories, and dealing with fragmented retail automotive channels pose challenges for the global automobile manufacturers. Increasing cost of recovery and excessive environmental regulation are other concern </a:t>
            </a:r>
            <a:r>
              <a:rPr lang="en-US" sz="1600" dirty="0" smtClean="0">
                <a:solidFill>
                  <a:schemeClr val="bg1">
                    <a:lumMod val="50000"/>
                  </a:schemeClr>
                </a:solidFill>
                <a:latin typeface="Calibri" pitchFamily="34" charset="0"/>
                <a:cs typeface="Calibri" pitchFamily="34" charset="0"/>
              </a:rPr>
              <a:t>areas.</a:t>
            </a:r>
            <a:endParaRPr lang="en-US" sz="1600" dirty="0">
              <a:solidFill>
                <a:schemeClr val="bg1">
                  <a:lumMod val="50000"/>
                </a:schemeClr>
              </a:solidFill>
              <a:latin typeface="Calibri" pitchFamily="34" charset="0"/>
              <a:cs typeface="Calibri" pitchFamily="34" charset="0"/>
            </a:endParaRPr>
          </a:p>
        </p:txBody>
      </p:sp>
      <p:sp>
        <p:nvSpPr>
          <p:cNvPr id="24" name="Title 2"/>
          <p:cNvSpPr>
            <a:spLocks noGrp="1"/>
          </p:cNvSpPr>
          <p:nvPr>
            <p:ph type="title"/>
          </p:nvPr>
        </p:nvSpPr>
        <p:spPr>
          <a:xfrm>
            <a:off x="281050" y="257182"/>
            <a:ext cx="8686800" cy="304800"/>
          </a:xfrm>
        </p:spPr>
        <p:txBody>
          <a:bodyPr/>
          <a:lstStyle/>
          <a:p>
            <a:r>
              <a:rPr lang="en-US" dirty="0">
                <a:latin typeface="Calibri" pitchFamily="34" charset="0"/>
                <a:cs typeface="Calibri" pitchFamily="34" charset="0"/>
              </a:rPr>
              <a:t>Challenges</a:t>
            </a:r>
          </a:p>
        </p:txBody>
      </p:sp>
    </p:spTree>
    <p:extLst>
      <p:ext uri="{BB962C8B-B14F-4D97-AF65-F5344CB8AC3E}">
        <p14:creationId xmlns:p14="http://schemas.microsoft.com/office/powerpoint/2010/main" val="477516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82600" y="360402"/>
            <a:ext cx="8262939" cy="509171"/>
          </a:xfrm>
        </p:spPr>
        <p:txBody>
          <a:bodyPr/>
          <a:lstStyle/>
          <a:p>
            <a:r>
              <a:rPr lang="en-US" dirty="0" smtClean="0">
                <a:latin typeface="Calibri" pitchFamily="34" charset="0"/>
                <a:cs typeface="Calibri" pitchFamily="34" charset="0"/>
              </a:rPr>
              <a:t>Executive Summary</a:t>
            </a:r>
            <a:endParaRPr lang="en-US" dirty="0">
              <a:latin typeface="Calibri" pitchFamily="34" charset="0"/>
              <a:cs typeface="Calibri" pitchFamily="34" charset="0"/>
            </a:endParaRPr>
          </a:p>
        </p:txBody>
      </p:sp>
      <p:sp>
        <p:nvSpPr>
          <p:cNvPr id="4" name="Rectangle 3"/>
          <p:cNvSpPr/>
          <p:nvPr/>
        </p:nvSpPr>
        <p:spPr>
          <a:xfrm>
            <a:off x="404813" y="1226816"/>
            <a:ext cx="8340725" cy="3192784"/>
          </a:xfrm>
          <a:prstGeom prst="rect">
            <a:avLst/>
          </a:prstGeom>
          <a:noFill/>
          <a:ln w="9525" cap="flat" cmpd="sng" algn="ctr">
            <a:solidFill>
              <a:srgbClr val="AFDAF6">
                <a:lumMod val="90000"/>
              </a:srgbClr>
            </a:solidFill>
            <a:prstDash val="solid"/>
          </a:ln>
          <a:effectLst>
            <a:outerShdw sx="1000" sy="1000" rotWithShape="0">
              <a:sysClr val="window" lastClr="FFFFFF"/>
            </a:outerShdw>
          </a:effectLst>
        </p:spPr>
        <p:txBody>
          <a:bodyPr wrap="square" tIns="182880">
            <a:noAutofit/>
          </a:bodyPr>
          <a:lstStyle/>
          <a:p>
            <a:pPr lvl="0">
              <a:spcBef>
                <a:spcPts val="100"/>
              </a:spcBef>
              <a:spcAft>
                <a:spcPts val="100"/>
              </a:spcAft>
              <a:buClr>
                <a:schemeClr val="accent1"/>
              </a:buClr>
              <a:buSzPct val="100000"/>
              <a:defRPr/>
            </a:pPr>
            <a:r>
              <a:rPr lang="en-US" sz="1100" b="1" dirty="0" smtClean="0">
                <a:solidFill>
                  <a:srgbClr val="262626"/>
                </a:solidFill>
                <a:latin typeface="Calibri" pitchFamily="34" charset="0"/>
                <a:ea typeface="Segoe UI" pitchFamily="34" charset="0"/>
                <a:cs typeface="Calibri" pitchFamily="34" charset="0"/>
              </a:rPr>
              <a:t>Global Industry</a:t>
            </a:r>
          </a:p>
          <a:p>
            <a:pPr marL="282575" indent="-112713">
              <a:spcBef>
                <a:spcPts val="300"/>
              </a:spcBef>
              <a:buFont typeface="Arial" pitchFamily="34" charset="0"/>
              <a:buChar char="•"/>
              <a:defRPr/>
            </a:pPr>
            <a:r>
              <a:rPr lang="en-US" sz="1100" dirty="0">
                <a:solidFill>
                  <a:srgbClr val="262626"/>
                </a:solidFill>
                <a:latin typeface="Calibri" pitchFamily="34" charset="0"/>
                <a:ea typeface="Segoe UI" pitchFamily="34" charset="0"/>
                <a:cs typeface="Calibri" pitchFamily="34" charset="0"/>
              </a:rPr>
              <a:t>The global automobiles industry generated total revenue of $1,640 billion in 2010, representing </a:t>
            </a:r>
            <a:r>
              <a:rPr lang="en-US" sz="1100" dirty="0" smtClean="0">
                <a:solidFill>
                  <a:srgbClr val="262626"/>
                </a:solidFill>
                <a:latin typeface="Calibri" pitchFamily="34" charset="0"/>
                <a:ea typeface="Segoe UI" pitchFamily="34" charset="0"/>
                <a:cs typeface="Calibri" pitchFamily="34" charset="0"/>
              </a:rPr>
              <a:t>a compound </a:t>
            </a:r>
            <a:r>
              <a:rPr lang="en-US" sz="1100" dirty="0">
                <a:solidFill>
                  <a:srgbClr val="262626"/>
                </a:solidFill>
                <a:latin typeface="Calibri" pitchFamily="34" charset="0"/>
                <a:ea typeface="Segoe UI" pitchFamily="34" charset="0"/>
                <a:cs typeface="Calibri" pitchFamily="34" charset="0"/>
              </a:rPr>
              <a:t>annual rate of change (CARC) of -0.8% between 2006 and 2010. In comparison, the </a:t>
            </a:r>
            <a:r>
              <a:rPr lang="en-US" sz="1100" dirty="0" smtClean="0">
                <a:solidFill>
                  <a:srgbClr val="262626"/>
                </a:solidFill>
                <a:latin typeface="Calibri" pitchFamily="34" charset="0"/>
                <a:ea typeface="Segoe UI" pitchFamily="34" charset="0"/>
                <a:cs typeface="Calibri" pitchFamily="34" charset="0"/>
              </a:rPr>
              <a:t>European industry </a:t>
            </a:r>
            <a:r>
              <a:rPr lang="en-US" sz="1100" dirty="0">
                <a:solidFill>
                  <a:srgbClr val="262626"/>
                </a:solidFill>
                <a:latin typeface="Calibri" pitchFamily="34" charset="0"/>
                <a:ea typeface="Segoe UI" pitchFamily="34" charset="0"/>
                <a:cs typeface="Calibri" pitchFamily="34" charset="0"/>
              </a:rPr>
              <a:t>declined with a CARC of -1.9%, and the Asia-Pacific industry increased with a CAGR of 6.8</a:t>
            </a:r>
            <a:r>
              <a:rPr lang="en-US" sz="1100" dirty="0" smtClean="0">
                <a:solidFill>
                  <a:srgbClr val="262626"/>
                </a:solidFill>
                <a:latin typeface="Calibri" pitchFamily="34" charset="0"/>
                <a:ea typeface="Segoe UI" pitchFamily="34" charset="0"/>
                <a:cs typeface="Calibri" pitchFamily="34" charset="0"/>
              </a:rPr>
              <a:t>%,  over </a:t>
            </a:r>
            <a:r>
              <a:rPr lang="en-US" sz="1100" dirty="0">
                <a:solidFill>
                  <a:srgbClr val="262626"/>
                </a:solidFill>
                <a:latin typeface="Calibri" pitchFamily="34" charset="0"/>
                <a:ea typeface="Segoe UI" pitchFamily="34" charset="0"/>
                <a:cs typeface="Calibri" pitchFamily="34" charset="0"/>
              </a:rPr>
              <a:t>the same period, to reach respective values of $487.5 billion and $505.1 billion in 2010</a:t>
            </a:r>
            <a:r>
              <a:rPr lang="en-US" sz="1100" dirty="0" smtClean="0">
                <a:solidFill>
                  <a:srgbClr val="262626"/>
                </a:solidFill>
                <a:latin typeface="Calibri" pitchFamily="34" charset="0"/>
                <a:ea typeface="Segoe UI" pitchFamily="34" charset="0"/>
                <a:cs typeface="Calibri" pitchFamily="34" charset="0"/>
              </a:rPr>
              <a:t>.</a:t>
            </a:r>
          </a:p>
          <a:p>
            <a:pPr marL="282575" indent="-112713">
              <a:spcBef>
                <a:spcPts val="300"/>
              </a:spcBef>
              <a:buFont typeface="Arial" pitchFamily="34" charset="0"/>
              <a:buChar char="•"/>
              <a:defRPr/>
            </a:pPr>
            <a:r>
              <a:rPr lang="en-US" sz="1100" dirty="0">
                <a:solidFill>
                  <a:srgbClr val="262626"/>
                </a:solidFill>
                <a:latin typeface="Calibri" pitchFamily="34" charset="0"/>
                <a:ea typeface="Segoe UI" pitchFamily="34" charset="0"/>
                <a:cs typeface="Calibri" pitchFamily="34" charset="0"/>
              </a:rPr>
              <a:t>The Passenger Cars segment was the industry's most lucrative in 2010, with total revenue of $</a:t>
            </a:r>
            <a:r>
              <a:rPr lang="en-US" sz="1100" dirty="0" smtClean="0">
                <a:solidFill>
                  <a:srgbClr val="262626"/>
                </a:solidFill>
                <a:latin typeface="Calibri" pitchFamily="34" charset="0"/>
                <a:ea typeface="Segoe UI" pitchFamily="34" charset="0"/>
                <a:cs typeface="Calibri" pitchFamily="34" charset="0"/>
              </a:rPr>
              <a:t>1,291.1billion</a:t>
            </a:r>
            <a:r>
              <a:rPr lang="en-US" sz="1100" dirty="0">
                <a:solidFill>
                  <a:srgbClr val="262626"/>
                </a:solidFill>
                <a:latin typeface="Calibri" pitchFamily="34" charset="0"/>
                <a:ea typeface="Segoe UI" pitchFamily="34" charset="0"/>
                <a:cs typeface="Calibri" pitchFamily="34" charset="0"/>
              </a:rPr>
              <a:t>, equivalent to 78.7% of the industry's overall value. The Light Trucks segment contributed </a:t>
            </a:r>
            <a:r>
              <a:rPr lang="en-US" sz="1100" dirty="0" smtClean="0">
                <a:solidFill>
                  <a:srgbClr val="262626"/>
                </a:solidFill>
                <a:latin typeface="Calibri" pitchFamily="34" charset="0"/>
                <a:ea typeface="Segoe UI" pitchFamily="34" charset="0"/>
                <a:cs typeface="Calibri" pitchFamily="34" charset="0"/>
              </a:rPr>
              <a:t>revenue of </a:t>
            </a:r>
            <a:r>
              <a:rPr lang="en-US" sz="1100" dirty="0">
                <a:solidFill>
                  <a:srgbClr val="262626"/>
                </a:solidFill>
                <a:latin typeface="Calibri" pitchFamily="34" charset="0"/>
                <a:ea typeface="Segoe UI" pitchFamily="34" charset="0"/>
                <a:cs typeface="Calibri" pitchFamily="34" charset="0"/>
              </a:rPr>
              <a:t>$274.1 billion in 2010, equating to 16.7% of the industry's aggregate value</a:t>
            </a:r>
            <a:r>
              <a:rPr lang="en-US" sz="1100" dirty="0" smtClean="0">
                <a:solidFill>
                  <a:srgbClr val="262626"/>
                </a:solidFill>
                <a:latin typeface="Calibri" pitchFamily="34" charset="0"/>
                <a:ea typeface="Segoe UI" pitchFamily="34" charset="0"/>
                <a:cs typeface="Calibri" pitchFamily="34" charset="0"/>
              </a:rPr>
              <a:t>.</a:t>
            </a:r>
          </a:p>
          <a:p>
            <a:pPr marL="282575" indent="-112713">
              <a:spcBef>
                <a:spcPts val="300"/>
              </a:spcBef>
              <a:buFont typeface="Arial" pitchFamily="34" charset="0"/>
              <a:buChar char="•"/>
              <a:defRPr/>
            </a:pPr>
            <a:r>
              <a:rPr lang="en-US" sz="1100" dirty="0">
                <a:solidFill>
                  <a:srgbClr val="262626"/>
                </a:solidFill>
                <a:latin typeface="Calibri" pitchFamily="34" charset="0"/>
                <a:ea typeface="Segoe UI" pitchFamily="34" charset="0"/>
                <a:cs typeface="Calibri" pitchFamily="34" charset="0"/>
              </a:rPr>
              <a:t>The performance of the industry is forecast to accelerate, with an anticipated CAGR of 8.4% for the </a:t>
            </a:r>
            <a:r>
              <a:rPr lang="en-US" sz="1100" dirty="0" smtClean="0">
                <a:solidFill>
                  <a:srgbClr val="262626"/>
                </a:solidFill>
                <a:latin typeface="Calibri" pitchFamily="34" charset="0"/>
                <a:ea typeface="Segoe UI" pitchFamily="34" charset="0"/>
                <a:cs typeface="Calibri" pitchFamily="34" charset="0"/>
              </a:rPr>
              <a:t>five year </a:t>
            </a:r>
            <a:r>
              <a:rPr lang="en-US" sz="1100" dirty="0">
                <a:solidFill>
                  <a:srgbClr val="262626"/>
                </a:solidFill>
                <a:latin typeface="Calibri" pitchFamily="34" charset="0"/>
                <a:ea typeface="Segoe UI" pitchFamily="34" charset="0"/>
                <a:cs typeface="Calibri" pitchFamily="34" charset="0"/>
              </a:rPr>
              <a:t>period 2010 - 2015, which is expected to drive the industry to a value of $2,449.2 billion by the </a:t>
            </a:r>
            <a:r>
              <a:rPr lang="en-US" sz="1100" dirty="0" smtClean="0">
                <a:solidFill>
                  <a:srgbClr val="262626"/>
                </a:solidFill>
                <a:latin typeface="Calibri" pitchFamily="34" charset="0"/>
                <a:ea typeface="Segoe UI" pitchFamily="34" charset="0"/>
                <a:cs typeface="Calibri" pitchFamily="34" charset="0"/>
              </a:rPr>
              <a:t>end of </a:t>
            </a:r>
            <a:r>
              <a:rPr lang="en-US" sz="1100" dirty="0">
                <a:solidFill>
                  <a:srgbClr val="262626"/>
                </a:solidFill>
                <a:latin typeface="Calibri" pitchFamily="34" charset="0"/>
                <a:ea typeface="Segoe UI" pitchFamily="34" charset="0"/>
                <a:cs typeface="Calibri" pitchFamily="34" charset="0"/>
              </a:rPr>
              <a:t>2015. </a:t>
            </a:r>
          </a:p>
          <a:p>
            <a:pPr marL="169862">
              <a:spcBef>
                <a:spcPts val="300"/>
              </a:spcBef>
              <a:defRPr/>
            </a:pPr>
            <a:endParaRPr lang="en-US" sz="1100" dirty="0" smtClean="0">
              <a:solidFill>
                <a:srgbClr val="262626"/>
              </a:solidFill>
              <a:latin typeface="Calibri" pitchFamily="34" charset="0"/>
              <a:ea typeface="Segoe UI" pitchFamily="34" charset="0"/>
              <a:cs typeface="Calibri" pitchFamily="34" charset="0"/>
            </a:endParaRPr>
          </a:p>
          <a:p>
            <a:pPr indent="-112713">
              <a:spcBef>
                <a:spcPts val="100"/>
              </a:spcBef>
              <a:spcAft>
                <a:spcPts val="100"/>
              </a:spcAft>
              <a:buClr>
                <a:schemeClr val="accent1"/>
              </a:buClr>
              <a:buSzPct val="100000"/>
              <a:defRPr/>
            </a:pPr>
            <a:r>
              <a:rPr lang="en-US" sz="1100" b="1" dirty="0" smtClean="0">
                <a:solidFill>
                  <a:srgbClr val="262626"/>
                </a:solidFill>
                <a:latin typeface="Calibri" pitchFamily="34" charset="0"/>
                <a:ea typeface="Segoe UI" pitchFamily="34" charset="0"/>
                <a:cs typeface="Calibri" pitchFamily="34" charset="0"/>
              </a:rPr>
              <a:t>Regional Industry (Europe)</a:t>
            </a:r>
          </a:p>
          <a:p>
            <a:pPr marL="282575" indent="-112713">
              <a:spcBef>
                <a:spcPts val="300"/>
              </a:spcBef>
              <a:buFont typeface="Arial" pitchFamily="34" charset="0"/>
              <a:buChar char="•"/>
              <a:defRPr/>
            </a:pPr>
            <a:r>
              <a:rPr lang="en-US" sz="1100" dirty="0">
                <a:solidFill>
                  <a:srgbClr val="262626"/>
                </a:solidFill>
                <a:latin typeface="Calibri" pitchFamily="34" charset="0"/>
                <a:ea typeface="Segoe UI" pitchFamily="34" charset="0"/>
                <a:cs typeface="Calibri" pitchFamily="34" charset="0"/>
              </a:rPr>
              <a:t>The European new cars market had total revenue of $393.9 billion in 2010, representing a </a:t>
            </a:r>
            <a:r>
              <a:rPr lang="en-US" sz="1100" dirty="0" smtClean="0">
                <a:solidFill>
                  <a:srgbClr val="262626"/>
                </a:solidFill>
                <a:latin typeface="Calibri" pitchFamily="34" charset="0"/>
                <a:ea typeface="Segoe UI" pitchFamily="34" charset="0"/>
                <a:cs typeface="Calibri" pitchFamily="34" charset="0"/>
              </a:rPr>
              <a:t> CARC </a:t>
            </a:r>
            <a:r>
              <a:rPr lang="en-US" sz="1100" dirty="0">
                <a:solidFill>
                  <a:srgbClr val="262626"/>
                </a:solidFill>
                <a:latin typeface="Calibri" pitchFamily="34" charset="0"/>
                <a:ea typeface="Segoe UI" pitchFamily="34" charset="0"/>
                <a:cs typeface="Calibri" pitchFamily="34" charset="0"/>
              </a:rPr>
              <a:t>of -1.6% between 2006 and 2010. </a:t>
            </a:r>
            <a:endParaRPr lang="en-US" sz="1100" dirty="0" smtClean="0">
              <a:solidFill>
                <a:srgbClr val="262626"/>
              </a:solidFill>
              <a:latin typeface="Calibri" pitchFamily="34" charset="0"/>
              <a:ea typeface="Segoe UI" pitchFamily="34" charset="0"/>
              <a:cs typeface="Calibri" pitchFamily="34" charset="0"/>
            </a:endParaRPr>
          </a:p>
          <a:p>
            <a:pPr marL="282575" indent="-112713">
              <a:spcBef>
                <a:spcPts val="300"/>
              </a:spcBef>
              <a:buFont typeface="Arial" pitchFamily="34" charset="0"/>
              <a:buChar char="•"/>
              <a:defRPr/>
            </a:pPr>
            <a:r>
              <a:rPr lang="en-US" sz="1100" dirty="0">
                <a:solidFill>
                  <a:srgbClr val="262626"/>
                </a:solidFill>
                <a:latin typeface="Calibri" pitchFamily="34" charset="0"/>
                <a:ea typeface="Segoe UI" pitchFamily="34" charset="0"/>
                <a:cs typeface="Calibri" pitchFamily="34" charset="0"/>
              </a:rPr>
              <a:t>Market consumption volumes declined with a CARC of -3.1% between 2006 and 2010, to reach a total of </a:t>
            </a:r>
            <a:r>
              <a:rPr lang="en-US" sz="1100" dirty="0" smtClean="0">
                <a:solidFill>
                  <a:srgbClr val="262626"/>
                </a:solidFill>
                <a:latin typeface="Calibri" pitchFamily="34" charset="0"/>
                <a:ea typeface="Segoe UI" pitchFamily="34" charset="0"/>
                <a:cs typeface="Calibri" pitchFamily="34" charset="0"/>
              </a:rPr>
              <a:t>15.3 </a:t>
            </a:r>
            <a:r>
              <a:rPr lang="en-US" sz="1100" dirty="0">
                <a:solidFill>
                  <a:srgbClr val="262626"/>
                </a:solidFill>
                <a:latin typeface="Calibri" pitchFamily="34" charset="0"/>
                <a:ea typeface="Segoe UI" pitchFamily="34" charset="0"/>
                <a:cs typeface="Calibri" pitchFamily="34" charset="0"/>
              </a:rPr>
              <a:t>million units in 2010</a:t>
            </a:r>
            <a:r>
              <a:rPr lang="en-US" sz="1100" dirty="0" smtClean="0">
                <a:solidFill>
                  <a:srgbClr val="262626"/>
                </a:solidFill>
                <a:latin typeface="Calibri" pitchFamily="34" charset="0"/>
                <a:ea typeface="Segoe UI" pitchFamily="34" charset="0"/>
                <a:cs typeface="Calibri" pitchFamily="34" charset="0"/>
              </a:rPr>
              <a:t>.</a:t>
            </a:r>
          </a:p>
          <a:p>
            <a:pPr marL="282575" indent="-112713">
              <a:spcBef>
                <a:spcPts val="300"/>
              </a:spcBef>
              <a:buFont typeface="Arial" pitchFamily="34" charset="0"/>
              <a:buChar char="•"/>
              <a:defRPr/>
            </a:pPr>
            <a:r>
              <a:rPr lang="en-US" sz="1100" dirty="0">
                <a:solidFill>
                  <a:srgbClr val="262626"/>
                </a:solidFill>
                <a:latin typeface="Calibri" pitchFamily="34" charset="0"/>
                <a:ea typeface="Segoe UI" pitchFamily="34" charset="0"/>
                <a:cs typeface="Calibri" pitchFamily="34" charset="0"/>
              </a:rPr>
              <a:t>The performance of the market is forecast to accelerate, with an anticipated compound annual growth </a:t>
            </a:r>
            <a:r>
              <a:rPr lang="en-US" sz="1100" dirty="0" smtClean="0">
                <a:solidFill>
                  <a:srgbClr val="262626"/>
                </a:solidFill>
                <a:latin typeface="Calibri" pitchFamily="34" charset="0"/>
                <a:ea typeface="Segoe UI" pitchFamily="34" charset="0"/>
                <a:cs typeface="Calibri" pitchFamily="34" charset="0"/>
              </a:rPr>
              <a:t>rate </a:t>
            </a:r>
            <a:r>
              <a:rPr lang="en-US" sz="1100" dirty="0">
                <a:solidFill>
                  <a:srgbClr val="262626"/>
                </a:solidFill>
                <a:latin typeface="Calibri" pitchFamily="34" charset="0"/>
                <a:ea typeface="Segoe UI" pitchFamily="34" charset="0"/>
                <a:cs typeface="Calibri" pitchFamily="34" charset="0"/>
              </a:rPr>
              <a:t>(CAGR) of 6% for the five-year period 2010 - 2015, which is expected to drive the market to a value </a:t>
            </a:r>
            <a:r>
              <a:rPr lang="en-US" sz="1100" dirty="0" smtClean="0">
                <a:solidFill>
                  <a:srgbClr val="262626"/>
                </a:solidFill>
                <a:latin typeface="Calibri" pitchFamily="34" charset="0"/>
                <a:ea typeface="Segoe UI" pitchFamily="34" charset="0"/>
                <a:cs typeface="Calibri" pitchFamily="34" charset="0"/>
              </a:rPr>
              <a:t> of </a:t>
            </a:r>
            <a:r>
              <a:rPr lang="en-US" sz="1100" dirty="0">
                <a:solidFill>
                  <a:srgbClr val="262626"/>
                </a:solidFill>
                <a:latin typeface="Calibri" pitchFamily="34" charset="0"/>
                <a:ea typeface="Segoe UI" pitchFamily="34" charset="0"/>
                <a:cs typeface="Calibri" pitchFamily="34" charset="0"/>
              </a:rPr>
              <a:t>$528.1 billion by the end of 2015.</a:t>
            </a:r>
            <a:endParaRPr lang="en-US" sz="1100" dirty="0" smtClean="0">
              <a:solidFill>
                <a:srgbClr val="262626"/>
              </a:solidFill>
              <a:latin typeface="Calibri" pitchFamily="34" charset="0"/>
              <a:ea typeface="Segoe UI" pitchFamily="34" charset="0"/>
              <a:cs typeface="Calibri" pitchFamily="34" charset="0"/>
            </a:endParaRPr>
          </a:p>
        </p:txBody>
      </p:sp>
      <p:sp>
        <p:nvSpPr>
          <p:cNvPr id="5" name="Rounded Rectangle 4"/>
          <p:cNvSpPr/>
          <p:nvPr/>
        </p:nvSpPr>
        <p:spPr>
          <a:xfrm>
            <a:off x="554565" y="997029"/>
            <a:ext cx="2834640" cy="374571"/>
          </a:xfrm>
          <a:prstGeom prst="roundRect">
            <a:avLst/>
          </a:prstGeom>
          <a:solidFill>
            <a:srgbClr val="20496F"/>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anchor="ctr">
            <a:spAutoFit/>
          </a:bodyPr>
          <a:lstStyle/>
          <a:p>
            <a:pPr lvl="0">
              <a:defRPr/>
            </a:pPr>
            <a:r>
              <a:rPr lang="en-US" sz="1600" b="1" dirty="0" smtClean="0">
                <a:solidFill>
                  <a:schemeClr val="bg1"/>
                </a:solidFill>
                <a:latin typeface="Calibri" pitchFamily="34" charset="0"/>
                <a:cs typeface="Calibri" pitchFamily="34" charset="0"/>
              </a:rPr>
              <a:t>Automobile Industry</a:t>
            </a:r>
            <a:endParaRPr kumimoji="0" lang="en-US" sz="1600" b="1" i="0" u="none" strike="noStrike" kern="0" cap="none" spc="0" normalizeH="0" baseline="0" noProof="0" dirty="0">
              <a:ln>
                <a:noFill/>
              </a:ln>
              <a:solidFill>
                <a:schemeClr val="bg1"/>
              </a:solidFill>
              <a:effectLst/>
              <a:uLnTx/>
              <a:uFillTx/>
              <a:latin typeface="Calibri" pitchFamily="34" charset="0"/>
              <a:cs typeface="Calibri" pitchFamily="34" charset="0"/>
            </a:endParaRPr>
          </a:p>
        </p:txBody>
      </p:sp>
      <p:sp>
        <p:nvSpPr>
          <p:cNvPr id="7" name="Rectangle 6"/>
          <p:cNvSpPr/>
          <p:nvPr/>
        </p:nvSpPr>
        <p:spPr>
          <a:xfrm>
            <a:off x="404813" y="4774210"/>
            <a:ext cx="8340725" cy="1550390"/>
          </a:xfrm>
          <a:prstGeom prst="rect">
            <a:avLst/>
          </a:prstGeom>
          <a:noFill/>
          <a:ln w="9525" cap="flat" cmpd="sng" algn="ctr">
            <a:solidFill>
              <a:srgbClr val="AFDAF6">
                <a:lumMod val="90000"/>
              </a:srgbClr>
            </a:solidFill>
            <a:prstDash val="solid"/>
          </a:ln>
          <a:effectLst>
            <a:outerShdw sx="1000" sy="1000" rotWithShape="0">
              <a:sysClr val="window" lastClr="FFFFFF"/>
            </a:outerShdw>
          </a:effectLst>
        </p:spPr>
        <p:txBody>
          <a:bodyPr wrap="square" tIns="182880">
            <a:noAutofit/>
          </a:bodyPr>
          <a:lstStyle/>
          <a:p>
            <a:pPr marL="282575" indent="-112713">
              <a:spcBef>
                <a:spcPts val="300"/>
              </a:spcBef>
              <a:buFont typeface="Arial" pitchFamily="34" charset="0"/>
              <a:buChar char="•"/>
              <a:defRPr/>
            </a:pPr>
            <a:r>
              <a:rPr lang="en-US" sz="1100" dirty="0" smtClean="0">
                <a:solidFill>
                  <a:srgbClr val="262626"/>
                </a:solidFill>
                <a:latin typeface="Calibri" pitchFamily="34" charset="0"/>
                <a:ea typeface="Segoe UI" pitchFamily="34" charset="0"/>
                <a:cs typeface="Calibri" pitchFamily="34" charset="0"/>
              </a:rPr>
              <a:t>Peugeot </a:t>
            </a:r>
            <a:r>
              <a:rPr lang="en-US" sz="1100" dirty="0">
                <a:solidFill>
                  <a:srgbClr val="262626"/>
                </a:solidFill>
                <a:latin typeface="Calibri" pitchFamily="34" charset="0"/>
                <a:ea typeface="Segoe UI" pitchFamily="34" charset="0"/>
                <a:cs typeface="Calibri" pitchFamily="34" charset="0"/>
              </a:rPr>
              <a:t>SA (PSA Peugeot Citroen S.A.) is a France-based manufacturer of passenger cars, light commercial vehicles, motorcycles, bicycles and related spare parts.</a:t>
            </a:r>
          </a:p>
          <a:p>
            <a:pPr marL="282575" indent="-112713">
              <a:spcBef>
                <a:spcPts val="300"/>
              </a:spcBef>
              <a:buFont typeface="Arial" pitchFamily="34" charset="0"/>
              <a:buChar char="•"/>
              <a:defRPr/>
            </a:pPr>
            <a:r>
              <a:rPr lang="en-US" sz="1100" dirty="0">
                <a:solidFill>
                  <a:srgbClr val="262626"/>
                </a:solidFill>
                <a:latin typeface="Calibri" pitchFamily="34" charset="0"/>
                <a:ea typeface="Segoe UI" pitchFamily="34" charset="0"/>
                <a:cs typeface="Calibri" pitchFamily="34" charset="0"/>
              </a:rPr>
              <a:t>The Company manufactures products under the Peugeot and Citroen brands. Peugeot SA distributes its products domestically and in 160 countries worldwide.</a:t>
            </a:r>
          </a:p>
          <a:p>
            <a:pPr marL="282575" indent="-112713">
              <a:spcBef>
                <a:spcPts val="300"/>
              </a:spcBef>
              <a:buFont typeface="Arial" pitchFamily="34" charset="0"/>
              <a:buChar char="•"/>
              <a:defRPr/>
            </a:pPr>
            <a:r>
              <a:rPr lang="en-US" sz="1100" dirty="0">
                <a:solidFill>
                  <a:srgbClr val="262626"/>
                </a:solidFill>
                <a:latin typeface="Calibri" pitchFamily="34" charset="0"/>
                <a:ea typeface="Segoe UI" pitchFamily="34" charset="0"/>
                <a:cs typeface="Calibri" pitchFamily="34" charset="0"/>
              </a:rPr>
              <a:t>Peugeot SA's total revenue increased 7% to EUR59.91B. Net income for the period decreased 48% to EUR588M. Total revenue reflects increased number of passenger cars sold in Europe as well as passenger cars and light commercial vehicles sold in Latin America and Russia.</a:t>
            </a:r>
          </a:p>
          <a:p>
            <a:pPr marL="171450" indent="-171450" fontAlgn="auto">
              <a:spcBef>
                <a:spcPts val="0"/>
              </a:spcBef>
              <a:spcAft>
                <a:spcPts val="0"/>
              </a:spcAft>
              <a:buFont typeface="Arial" pitchFamily="34" charset="0"/>
              <a:buChar char="•"/>
              <a:defRPr/>
            </a:pPr>
            <a:endParaRPr lang="en-US" sz="1400" dirty="0" smtClean="0">
              <a:solidFill>
                <a:srgbClr val="262626"/>
              </a:solidFill>
              <a:latin typeface="Calibri" pitchFamily="34" charset="0"/>
              <a:ea typeface="Segoe UI" pitchFamily="34" charset="0"/>
              <a:cs typeface="Calibri" pitchFamily="34" charset="0"/>
            </a:endParaRPr>
          </a:p>
        </p:txBody>
      </p:sp>
      <p:sp>
        <p:nvSpPr>
          <p:cNvPr id="10" name="Rounded Rectangle 9"/>
          <p:cNvSpPr/>
          <p:nvPr/>
        </p:nvSpPr>
        <p:spPr>
          <a:xfrm>
            <a:off x="554565" y="4495800"/>
            <a:ext cx="2834640" cy="374571"/>
          </a:xfrm>
          <a:prstGeom prst="roundRect">
            <a:avLst/>
          </a:prstGeom>
          <a:solidFill>
            <a:srgbClr val="004278"/>
          </a:solidFill>
          <a:ln>
            <a:noFill/>
            <a:headEnd/>
            <a:tailE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anchor="ctr">
            <a:spAutoFit/>
          </a:bodyPr>
          <a:lstStyle/>
          <a:p>
            <a:pPr fontAlgn="auto">
              <a:spcBef>
                <a:spcPts val="0"/>
              </a:spcBef>
              <a:spcAft>
                <a:spcPts val="0"/>
              </a:spcAft>
              <a:defRPr/>
            </a:pPr>
            <a:r>
              <a:rPr lang="en-US" sz="1600" b="1" dirty="0">
                <a:solidFill>
                  <a:schemeClr val="bg1"/>
                </a:solidFill>
                <a:latin typeface="Calibri" pitchFamily="34" charset="0"/>
                <a:cs typeface="Calibri" pitchFamily="34" charset="0"/>
              </a:rPr>
              <a:t>Peugeot SA</a:t>
            </a:r>
            <a:endParaRPr lang="en-US" sz="1600" b="1" kern="0"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3871758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otnote"/>
          <p:cNvSpPr>
            <a:spLocks noChangeArrowheads="1"/>
          </p:cNvSpPr>
          <p:nvPr/>
        </p:nvSpPr>
        <p:spPr bwMode="auto">
          <a:xfrm>
            <a:off x="457200" y="6276150"/>
            <a:ext cx="8534400" cy="124650"/>
          </a:xfrm>
          <a:prstGeom prst="rect">
            <a:avLst/>
          </a:prstGeom>
          <a:noFill/>
          <a:ln w="9525" algn="ctr">
            <a:noFill/>
            <a:miter lim="800000"/>
            <a:headEnd/>
            <a:tailEnd/>
          </a:ln>
        </p:spPr>
        <p:txBody>
          <a:bodyPr wrap="square" lIns="0" tIns="0" rIns="0" bIns="0" anchor="b">
            <a:spAutoFit/>
          </a:bodyPr>
          <a:lstStyle/>
          <a:p>
            <a:pPr marL="461963" indent="-461963" eaLnBrk="0" hangingPunct="0">
              <a:lnSpc>
                <a:spcPct val="90000"/>
              </a:lnSpc>
              <a:defRPr/>
            </a:pPr>
            <a:r>
              <a:rPr lang="en-US" sz="900" dirty="0">
                <a:solidFill>
                  <a:srgbClr val="262626"/>
                </a:solidFill>
                <a:latin typeface="Calibri" pitchFamily="34" charset="0"/>
                <a:cs typeface="Calibri" pitchFamily="34" charset="0"/>
              </a:rPr>
              <a:t> </a:t>
            </a:r>
            <a:r>
              <a:rPr lang="en-US" sz="900" dirty="0">
                <a:solidFill>
                  <a:srgbClr val="000000"/>
                </a:solidFill>
                <a:latin typeface="Calibri" pitchFamily="34" charset="0"/>
                <a:cs typeface="Calibri" pitchFamily="34" charset="0"/>
              </a:rPr>
              <a:t>Source</a:t>
            </a:r>
            <a:r>
              <a:rPr lang="en-US" sz="900" dirty="0" smtClean="0">
                <a:solidFill>
                  <a:srgbClr val="000000"/>
                </a:solidFill>
                <a:latin typeface="Calibri" pitchFamily="34" charset="0"/>
                <a:cs typeface="Calibri" pitchFamily="34" charset="0"/>
              </a:rPr>
              <a:t>: </a:t>
            </a:r>
            <a:r>
              <a:rPr lang="en-US" sz="900" dirty="0" smtClean="0">
                <a:solidFill>
                  <a:srgbClr val="000000"/>
                </a:solidFill>
                <a:latin typeface="Calibri" pitchFamily="34" charset="0"/>
                <a:cs typeface="Calibri" pitchFamily="34" charset="0"/>
                <a:hlinkClick r:id="rId3"/>
              </a:rPr>
              <a:t>http://www.kpmg.com/LU/en/IssuesAndInsights/Articlespublications/Documents/2010.10.20_Automotive%20Breakfast%20Luxembourg.pdf</a:t>
            </a:r>
            <a:endParaRPr lang="en-US" sz="900" dirty="0">
              <a:solidFill>
                <a:srgbClr val="000000"/>
              </a:solidFill>
              <a:latin typeface="Calibri" pitchFamily="34" charset="0"/>
              <a:cs typeface="Calibri" pitchFamily="34" charset="0"/>
            </a:endParaRPr>
          </a:p>
        </p:txBody>
      </p:sp>
      <p:pic>
        <p:nvPicPr>
          <p:cNvPr id="1026" name="Picture 2"/>
          <p:cNvPicPr>
            <a:picLocks noChangeAspect="1" noChangeArrowheads="1"/>
          </p:cNvPicPr>
          <p:nvPr/>
        </p:nvPicPr>
        <p:blipFill>
          <a:blip r:embed="rId4" cstate="print"/>
          <a:srcRect/>
          <a:stretch>
            <a:fillRect/>
          </a:stretch>
        </p:blipFill>
        <p:spPr bwMode="auto">
          <a:xfrm>
            <a:off x="3657600" y="3046844"/>
            <a:ext cx="1790700" cy="1151165"/>
          </a:xfrm>
          <a:prstGeom prst="rect">
            <a:avLst/>
          </a:prstGeom>
          <a:noFill/>
          <a:ln w="9525">
            <a:solidFill>
              <a:schemeClr val="accent3">
                <a:lumMod val="25000"/>
              </a:schemeClr>
            </a:solidFill>
            <a:miter lim="800000"/>
            <a:headEnd/>
            <a:tailEnd/>
          </a:ln>
          <a:effectLst/>
        </p:spPr>
      </p:pic>
      <p:sp>
        <p:nvSpPr>
          <p:cNvPr id="32" name="Striped Right Arrow 31"/>
          <p:cNvSpPr/>
          <p:nvPr/>
        </p:nvSpPr>
        <p:spPr>
          <a:xfrm rot="5400000">
            <a:off x="4282440" y="2411644"/>
            <a:ext cx="548640" cy="640080"/>
          </a:xfrm>
          <a:prstGeom prst="stripedRightArrow">
            <a:avLst/>
          </a:pr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Calibri" pitchFamily="34" charset="0"/>
              <a:cs typeface="Calibri" pitchFamily="34" charset="0"/>
            </a:endParaRPr>
          </a:p>
        </p:txBody>
      </p:sp>
      <p:sp>
        <p:nvSpPr>
          <p:cNvPr id="33" name="Striped Right Arrow 32"/>
          <p:cNvSpPr/>
          <p:nvPr/>
        </p:nvSpPr>
        <p:spPr>
          <a:xfrm rot="10800000">
            <a:off x="5492737" y="3336404"/>
            <a:ext cx="548640" cy="640080"/>
          </a:xfrm>
          <a:prstGeom prst="stripedRightArrow">
            <a:avLst/>
          </a:pr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Calibri" pitchFamily="34" charset="0"/>
              <a:cs typeface="Calibri" pitchFamily="34" charset="0"/>
            </a:endParaRPr>
          </a:p>
        </p:txBody>
      </p:sp>
      <p:sp>
        <p:nvSpPr>
          <p:cNvPr id="35" name="Striped Right Arrow 34"/>
          <p:cNvSpPr/>
          <p:nvPr/>
        </p:nvSpPr>
        <p:spPr>
          <a:xfrm rot="16200000">
            <a:off x="4297680" y="4160520"/>
            <a:ext cx="548640" cy="640080"/>
          </a:xfrm>
          <a:prstGeom prst="stripedRightArrow">
            <a:avLst/>
          </a:pr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Calibri" pitchFamily="34" charset="0"/>
              <a:cs typeface="Calibri" pitchFamily="34" charset="0"/>
            </a:endParaRPr>
          </a:p>
        </p:txBody>
      </p:sp>
      <p:sp>
        <p:nvSpPr>
          <p:cNvPr id="36" name="Striped Right Arrow 35"/>
          <p:cNvSpPr/>
          <p:nvPr/>
        </p:nvSpPr>
        <p:spPr>
          <a:xfrm>
            <a:off x="3078180" y="3336403"/>
            <a:ext cx="548640" cy="640080"/>
          </a:xfrm>
          <a:prstGeom prst="stripedRightArrow">
            <a:avLst/>
          </a:pr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Calibri" pitchFamily="34" charset="0"/>
              <a:cs typeface="Calibri" pitchFamily="34" charset="0"/>
            </a:endParaRPr>
          </a:p>
        </p:txBody>
      </p:sp>
      <p:sp>
        <p:nvSpPr>
          <p:cNvPr id="37" name="Round Diagonal Corner Rectangle 36"/>
          <p:cNvSpPr/>
          <p:nvPr/>
        </p:nvSpPr>
        <p:spPr>
          <a:xfrm>
            <a:off x="1173180" y="3199243"/>
            <a:ext cx="1828800" cy="1123712"/>
          </a:xfrm>
          <a:prstGeom prst="round2DiagRect">
            <a:avLst/>
          </a:prstGeom>
          <a:gradFill flip="none" rotWithShape="1">
            <a:gsLst>
              <a:gs pos="0">
                <a:schemeClr val="accent3">
                  <a:lumMod val="90000"/>
                  <a:shade val="30000"/>
                  <a:satMod val="115000"/>
                </a:schemeClr>
              </a:gs>
              <a:gs pos="50000">
                <a:schemeClr val="accent3">
                  <a:lumMod val="90000"/>
                  <a:shade val="67500"/>
                  <a:satMod val="115000"/>
                </a:schemeClr>
              </a:gs>
              <a:gs pos="100000">
                <a:schemeClr val="accent3">
                  <a:lumMod val="90000"/>
                  <a:shade val="100000"/>
                  <a:satMod val="115000"/>
                </a:schemeClr>
              </a:gs>
            </a:gsLst>
            <a:lin ang="5400000" scaled="1"/>
            <a:tileRect/>
          </a:gra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119063" indent="-119063">
              <a:buFont typeface="Arial" pitchFamily="34" charset="0"/>
              <a:buChar char="•"/>
            </a:pPr>
            <a:r>
              <a:rPr lang="en-US" sz="1000" dirty="0" smtClean="0">
                <a:latin typeface="Calibri" pitchFamily="34" charset="0"/>
                <a:cs typeface="Calibri" pitchFamily="34" charset="0"/>
              </a:rPr>
              <a:t>Wealth destruction</a:t>
            </a:r>
          </a:p>
          <a:p>
            <a:pPr marL="119063" indent="-119063">
              <a:buFont typeface="Arial" pitchFamily="34" charset="0"/>
              <a:buChar char="•"/>
            </a:pPr>
            <a:r>
              <a:rPr lang="en-US" sz="1000" dirty="0" smtClean="0">
                <a:latin typeface="Calibri" pitchFamily="34" charset="0"/>
                <a:cs typeface="Calibri" pitchFamily="34" charset="0"/>
              </a:rPr>
              <a:t>Confidence hit</a:t>
            </a:r>
          </a:p>
          <a:p>
            <a:pPr marL="119063" indent="-119063">
              <a:buFont typeface="Arial" pitchFamily="34" charset="0"/>
              <a:buChar char="•"/>
            </a:pPr>
            <a:r>
              <a:rPr lang="en-US" sz="1000" dirty="0" smtClean="0">
                <a:latin typeface="Calibri" pitchFamily="34" charset="0"/>
                <a:cs typeface="Calibri" pitchFamily="34" charset="0"/>
              </a:rPr>
              <a:t>Unemployment rates</a:t>
            </a:r>
          </a:p>
          <a:p>
            <a:pPr marL="119063" indent="-119063">
              <a:buFont typeface="Arial" pitchFamily="34" charset="0"/>
              <a:buChar char="•"/>
            </a:pPr>
            <a:r>
              <a:rPr lang="en-US" sz="1000" dirty="0" smtClean="0">
                <a:latin typeface="Calibri" pitchFamily="34" charset="0"/>
                <a:cs typeface="Calibri" pitchFamily="34" charset="0"/>
              </a:rPr>
              <a:t>Household financials</a:t>
            </a:r>
          </a:p>
          <a:p>
            <a:pPr marL="119063" indent="-119063">
              <a:buFont typeface="Arial" pitchFamily="34" charset="0"/>
              <a:buChar char="•"/>
            </a:pPr>
            <a:r>
              <a:rPr lang="en-US" sz="1000" dirty="0" smtClean="0">
                <a:latin typeface="Calibri" pitchFamily="34" charset="0"/>
                <a:cs typeface="Calibri" pitchFamily="34" charset="0"/>
              </a:rPr>
              <a:t>Slowing growth in emerging markets</a:t>
            </a:r>
            <a:endParaRPr lang="en-US" sz="1000" dirty="0">
              <a:latin typeface="Calibri" pitchFamily="34" charset="0"/>
              <a:cs typeface="Calibri" pitchFamily="34" charset="0"/>
            </a:endParaRPr>
          </a:p>
        </p:txBody>
      </p:sp>
      <p:sp>
        <p:nvSpPr>
          <p:cNvPr id="38" name="Parallelogram 37"/>
          <p:cNvSpPr/>
          <p:nvPr/>
        </p:nvSpPr>
        <p:spPr>
          <a:xfrm rot="16200000">
            <a:off x="249441" y="3418505"/>
            <a:ext cx="1219199" cy="475878"/>
          </a:xfrm>
          <a:prstGeom prst="parallelogram">
            <a:avLst/>
          </a:prstGeom>
          <a:ln/>
        </p:spPr>
        <p:style>
          <a:lnRef idx="1">
            <a:schemeClr val="dk1"/>
          </a:lnRef>
          <a:fillRef idx="2">
            <a:schemeClr val="dk1"/>
          </a:fillRef>
          <a:effectRef idx="1">
            <a:schemeClr val="dk1"/>
          </a:effectRef>
          <a:fontRef idx="minor">
            <a:schemeClr val="dk1"/>
          </a:fontRef>
        </p:style>
        <p:txBody>
          <a:bodyPr rtlCol="0" anchor="ctr"/>
          <a:lstStyle/>
          <a:p>
            <a:pPr marL="119063" indent="-119063" algn="ctr"/>
            <a:r>
              <a:rPr lang="en-US" sz="1000" b="1" dirty="0" smtClean="0">
                <a:latin typeface="Calibri" pitchFamily="34" charset="0"/>
                <a:cs typeface="Calibri" pitchFamily="34" charset="0"/>
              </a:rPr>
              <a:t>Global Recession</a:t>
            </a:r>
          </a:p>
        </p:txBody>
      </p:sp>
      <p:sp>
        <p:nvSpPr>
          <p:cNvPr id="39" name="Round Diagonal Corner Rectangle 38"/>
          <p:cNvSpPr/>
          <p:nvPr/>
        </p:nvSpPr>
        <p:spPr>
          <a:xfrm>
            <a:off x="3657600" y="1466764"/>
            <a:ext cx="1828800" cy="914400"/>
          </a:xfrm>
          <a:prstGeom prst="round2DiagRect">
            <a:avLst/>
          </a:prstGeom>
          <a:gradFill flip="none" rotWithShape="1">
            <a:gsLst>
              <a:gs pos="0">
                <a:schemeClr val="accent3">
                  <a:lumMod val="90000"/>
                  <a:shade val="30000"/>
                  <a:satMod val="115000"/>
                </a:schemeClr>
              </a:gs>
              <a:gs pos="50000">
                <a:schemeClr val="accent3">
                  <a:lumMod val="90000"/>
                  <a:shade val="67500"/>
                  <a:satMod val="115000"/>
                </a:schemeClr>
              </a:gs>
              <a:gs pos="100000">
                <a:schemeClr val="accent3">
                  <a:lumMod val="90000"/>
                  <a:shade val="100000"/>
                  <a:satMod val="115000"/>
                </a:schemeClr>
              </a:gs>
            </a:gsLst>
            <a:lin ang="5400000" scaled="1"/>
            <a:tileRect/>
          </a:gra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063" indent="-119063">
              <a:buFont typeface="Arial" pitchFamily="34" charset="0"/>
              <a:buChar char="•"/>
            </a:pPr>
            <a:r>
              <a:rPr lang="en-US" sz="1000" dirty="0" smtClean="0">
                <a:latin typeface="Calibri" pitchFamily="34" charset="0"/>
                <a:cs typeface="Calibri" pitchFamily="34" charset="0"/>
              </a:rPr>
              <a:t>Credit market disappearance</a:t>
            </a:r>
          </a:p>
          <a:p>
            <a:pPr marL="119063" indent="-119063">
              <a:buFont typeface="Arial" pitchFamily="34" charset="0"/>
              <a:buChar char="•"/>
            </a:pPr>
            <a:r>
              <a:rPr lang="en-US" sz="1000" dirty="0" smtClean="0">
                <a:latin typeface="Calibri" pitchFamily="34" charset="0"/>
                <a:cs typeface="Calibri" pitchFamily="34" charset="0"/>
              </a:rPr>
              <a:t>Dependency of car sales on credit</a:t>
            </a:r>
          </a:p>
          <a:p>
            <a:pPr marL="119063" indent="-119063">
              <a:buFont typeface="Arial" pitchFamily="34" charset="0"/>
              <a:buChar char="•"/>
            </a:pPr>
            <a:r>
              <a:rPr lang="en-US" sz="1000" dirty="0" smtClean="0">
                <a:latin typeface="Calibri" pitchFamily="34" charset="0"/>
                <a:cs typeface="Calibri" pitchFamily="34" charset="0"/>
              </a:rPr>
              <a:t>OEM and supplier re-financing</a:t>
            </a:r>
            <a:endParaRPr lang="en-US" sz="1000" dirty="0">
              <a:latin typeface="Calibri" pitchFamily="34" charset="0"/>
              <a:cs typeface="Calibri" pitchFamily="34" charset="0"/>
            </a:endParaRPr>
          </a:p>
        </p:txBody>
      </p:sp>
      <p:sp>
        <p:nvSpPr>
          <p:cNvPr id="40" name="Round Diagonal Corner Rectangle 39"/>
          <p:cNvSpPr/>
          <p:nvPr/>
        </p:nvSpPr>
        <p:spPr>
          <a:xfrm>
            <a:off x="6117577" y="3123044"/>
            <a:ext cx="1828800" cy="914400"/>
          </a:xfrm>
          <a:prstGeom prst="round2DiagRect">
            <a:avLst/>
          </a:prstGeom>
          <a:gradFill flip="none" rotWithShape="1">
            <a:gsLst>
              <a:gs pos="0">
                <a:schemeClr val="accent3">
                  <a:lumMod val="90000"/>
                  <a:shade val="30000"/>
                  <a:satMod val="115000"/>
                </a:schemeClr>
              </a:gs>
              <a:gs pos="50000">
                <a:schemeClr val="accent3">
                  <a:lumMod val="90000"/>
                  <a:shade val="67500"/>
                  <a:satMod val="115000"/>
                </a:schemeClr>
              </a:gs>
              <a:gs pos="100000">
                <a:schemeClr val="accent3">
                  <a:lumMod val="90000"/>
                  <a:shade val="100000"/>
                  <a:satMod val="115000"/>
                </a:schemeClr>
              </a:gs>
            </a:gsLst>
            <a:lin ang="5400000" scaled="1"/>
            <a:tileRect/>
          </a:gra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063" indent="-119063">
              <a:buFont typeface="Arial" pitchFamily="34" charset="0"/>
              <a:buChar char="•"/>
            </a:pPr>
            <a:r>
              <a:rPr lang="en-US" sz="1000" dirty="0" smtClean="0">
                <a:latin typeface="Calibri" pitchFamily="34" charset="0"/>
                <a:cs typeface="Calibri" pitchFamily="34" charset="0"/>
              </a:rPr>
              <a:t>OEM global presence</a:t>
            </a:r>
          </a:p>
          <a:p>
            <a:pPr marL="119063" indent="-119063">
              <a:buFont typeface="Arial" pitchFamily="34" charset="0"/>
              <a:buChar char="•"/>
            </a:pPr>
            <a:r>
              <a:rPr lang="en-US" sz="1000" dirty="0" smtClean="0">
                <a:latin typeface="Calibri" pitchFamily="34" charset="0"/>
                <a:cs typeface="Calibri" pitchFamily="34" charset="0"/>
              </a:rPr>
              <a:t>Global sourcing</a:t>
            </a:r>
          </a:p>
          <a:p>
            <a:pPr marL="119063" indent="-119063">
              <a:buFont typeface="Arial" pitchFamily="34" charset="0"/>
              <a:buChar char="•"/>
            </a:pPr>
            <a:r>
              <a:rPr lang="en-US" sz="1000" dirty="0" smtClean="0">
                <a:latin typeface="Calibri" pitchFamily="34" charset="0"/>
                <a:cs typeface="Calibri" pitchFamily="34" charset="0"/>
              </a:rPr>
              <a:t>OEM interdependencies</a:t>
            </a:r>
          </a:p>
          <a:p>
            <a:pPr marL="119063" indent="-119063">
              <a:buFont typeface="Arial" pitchFamily="34" charset="0"/>
              <a:buChar char="•"/>
            </a:pPr>
            <a:r>
              <a:rPr lang="en-US" sz="1000" dirty="0" smtClean="0">
                <a:latin typeface="Calibri" pitchFamily="34" charset="0"/>
                <a:cs typeface="Calibri" pitchFamily="34" charset="0"/>
              </a:rPr>
              <a:t>Foreign investments</a:t>
            </a:r>
          </a:p>
        </p:txBody>
      </p:sp>
      <p:sp>
        <p:nvSpPr>
          <p:cNvPr id="41" name="Round Diagonal Corner Rectangle 40"/>
          <p:cNvSpPr/>
          <p:nvPr/>
        </p:nvSpPr>
        <p:spPr>
          <a:xfrm>
            <a:off x="3657600" y="4831080"/>
            <a:ext cx="1828800" cy="914400"/>
          </a:xfrm>
          <a:prstGeom prst="round2DiagRect">
            <a:avLst/>
          </a:prstGeom>
          <a:gradFill flip="none" rotWithShape="1">
            <a:gsLst>
              <a:gs pos="0">
                <a:schemeClr val="accent3">
                  <a:lumMod val="90000"/>
                  <a:shade val="30000"/>
                  <a:satMod val="115000"/>
                </a:schemeClr>
              </a:gs>
              <a:gs pos="50000">
                <a:schemeClr val="accent3">
                  <a:lumMod val="90000"/>
                  <a:shade val="67500"/>
                  <a:satMod val="115000"/>
                </a:schemeClr>
              </a:gs>
              <a:gs pos="100000">
                <a:schemeClr val="accent3">
                  <a:lumMod val="90000"/>
                  <a:shade val="100000"/>
                  <a:satMod val="115000"/>
                </a:schemeClr>
              </a:gs>
            </a:gsLst>
            <a:lin ang="5400000" scaled="1"/>
            <a:tileRect/>
          </a:grad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9063" indent="-119063">
              <a:buFont typeface="Arial" pitchFamily="34" charset="0"/>
              <a:buChar char="•"/>
            </a:pPr>
            <a:r>
              <a:rPr lang="en-US" sz="1000" dirty="0" smtClean="0">
                <a:latin typeface="Calibri" pitchFamily="34" charset="0"/>
                <a:cs typeface="Calibri" pitchFamily="34" charset="0"/>
              </a:rPr>
              <a:t>Oil price fluctuations</a:t>
            </a:r>
          </a:p>
          <a:p>
            <a:pPr marL="119063" indent="-119063">
              <a:buFont typeface="Arial" pitchFamily="34" charset="0"/>
              <a:buChar char="•"/>
            </a:pPr>
            <a:r>
              <a:rPr lang="en-US" sz="1000" dirty="0" smtClean="0">
                <a:latin typeface="Calibri" pitchFamily="34" charset="0"/>
                <a:cs typeface="Calibri" pitchFamily="34" charset="0"/>
              </a:rPr>
              <a:t>CO</a:t>
            </a:r>
            <a:r>
              <a:rPr lang="en-US" sz="1000" baseline="-25000" dirty="0" smtClean="0">
                <a:latin typeface="Calibri" pitchFamily="34" charset="0"/>
                <a:cs typeface="Calibri" pitchFamily="34" charset="0"/>
              </a:rPr>
              <a:t>2</a:t>
            </a:r>
            <a:r>
              <a:rPr lang="en-US" sz="1000" dirty="0" smtClean="0">
                <a:latin typeface="Calibri" pitchFamily="34" charset="0"/>
                <a:cs typeface="Calibri" pitchFamily="34" charset="0"/>
              </a:rPr>
              <a:t> targets</a:t>
            </a:r>
          </a:p>
        </p:txBody>
      </p:sp>
      <p:sp>
        <p:nvSpPr>
          <p:cNvPr id="44" name="Parallelogram 43"/>
          <p:cNvSpPr/>
          <p:nvPr/>
        </p:nvSpPr>
        <p:spPr>
          <a:xfrm>
            <a:off x="3657600" y="1116244"/>
            <a:ext cx="1828800" cy="274320"/>
          </a:xfrm>
          <a:prstGeom prst="parallelogram">
            <a:avLst/>
          </a:prstGeom>
          <a:ln/>
        </p:spPr>
        <p:style>
          <a:lnRef idx="1">
            <a:schemeClr val="dk1"/>
          </a:lnRef>
          <a:fillRef idx="2">
            <a:schemeClr val="dk1"/>
          </a:fillRef>
          <a:effectRef idx="1">
            <a:schemeClr val="dk1"/>
          </a:effectRef>
          <a:fontRef idx="minor">
            <a:schemeClr val="dk1"/>
          </a:fontRef>
        </p:style>
        <p:txBody>
          <a:bodyPr rtlCol="0" anchor="ctr"/>
          <a:lstStyle/>
          <a:p>
            <a:pPr marL="119063" indent="-119063" algn="ctr"/>
            <a:r>
              <a:rPr lang="en-US" sz="1000" b="1" dirty="0" smtClean="0">
                <a:latin typeface="Calibri" pitchFamily="34" charset="0"/>
                <a:cs typeface="Calibri" pitchFamily="34" charset="0"/>
              </a:rPr>
              <a:t>Credit Meltdown</a:t>
            </a:r>
          </a:p>
        </p:txBody>
      </p:sp>
      <p:sp>
        <p:nvSpPr>
          <p:cNvPr id="45" name="Parallelogram 44"/>
          <p:cNvSpPr/>
          <p:nvPr/>
        </p:nvSpPr>
        <p:spPr>
          <a:xfrm rot="5400000">
            <a:off x="7550138" y="3443083"/>
            <a:ext cx="1219198" cy="274320"/>
          </a:xfrm>
          <a:prstGeom prst="parallelogram">
            <a:avLst/>
          </a:prstGeom>
          <a:ln/>
        </p:spPr>
        <p:style>
          <a:lnRef idx="1">
            <a:schemeClr val="dk1"/>
          </a:lnRef>
          <a:fillRef idx="2">
            <a:schemeClr val="dk1"/>
          </a:fillRef>
          <a:effectRef idx="1">
            <a:schemeClr val="dk1"/>
          </a:effectRef>
          <a:fontRef idx="minor">
            <a:schemeClr val="dk1"/>
          </a:fontRef>
        </p:style>
        <p:txBody>
          <a:bodyPr rtlCol="0" anchor="ctr"/>
          <a:lstStyle/>
          <a:p>
            <a:pPr marL="119063" indent="-119063" algn="ctr"/>
            <a:r>
              <a:rPr lang="en-US" sz="1000" b="1" dirty="0" smtClean="0">
                <a:latin typeface="Calibri" pitchFamily="34" charset="0"/>
                <a:cs typeface="Calibri" pitchFamily="34" charset="0"/>
              </a:rPr>
              <a:t>Globalization</a:t>
            </a:r>
          </a:p>
        </p:txBody>
      </p:sp>
      <p:sp>
        <p:nvSpPr>
          <p:cNvPr id="46" name="Parallelogram 45"/>
          <p:cNvSpPr/>
          <p:nvPr/>
        </p:nvSpPr>
        <p:spPr>
          <a:xfrm>
            <a:off x="3657600" y="5821680"/>
            <a:ext cx="1828800" cy="274320"/>
          </a:xfrm>
          <a:prstGeom prst="parallelogram">
            <a:avLst/>
          </a:prstGeom>
          <a:ln/>
        </p:spPr>
        <p:style>
          <a:lnRef idx="1">
            <a:schemeClr val="dk1"/>
          </a:lnRef>
          <a:fillRef idx="2">
            <a:schemeClr val="dk1"/>
          </a:fillRef>
          <a:effectRef idx="1">
            <a:schemeClr val="dk1"/>
          </a:effectRef>
          <a:fontRef idx="minor">
            <a:schemeClr val="dk1"/>
          </a:fontRef>
        </p:style>
        <p:txBody>
          <a:bodyPr rtlCol="0" anchor="ctr"/>
          <a:lstStyle/>
          <a:p>
            <a:pPr marL="119063" indent="-119063" algn="ctr"/>
            <a:r>
              <a:rPr lang="en-US" sz="1000" b="1" dirty="0" smtClean="0">
                <a:latin typeface="Calibri" pitchFamily="34" charset="0"/>
                <a:cs typeface="Calibri" pitchFamily="34" charset="0"/>
              </a:rPr>
              <a:t>Green</a:t>
            </a:r>
          </a:p>
        </p:txBody>
      </p:sp>
      <p:sp>
        <p:nvSpPr>
          <p:cNvPr id="52" name="TextBox 51"/>
          <p:cNvSpPr txBox="1"/>
          <p:nvPr/>
        </p:nvSpPr>
        <p:spPr>
          <a:xfrm>
            <a:off x="3810000" y="3961244"/>
            <a:ext cx="1447800" cy="228600"/>
          </a:xfrm>
          <a:prstGeom prst="rect">
            <a:avLst/>
          </a:prstGeom>
        </p:spPr>
        <p:txBody>
          <a:bodyPr vert="horz" wrap="square" lIns="0" tIns="0" rIns="0" bIns="0" rtlCol="0" anchor="ctr" anchorCtr="0">
            <a:noAutofit/>
          </a:bodyPr>
          <a:lstStyle/>
          <a:p>
            <a:pPr marL="0" marR="0" indent="0" algn="ctr" defTabSz="914363" rtl="0" eaLnBrk="1" fontAlgn="auto" latinLnBrk="0" hangingPunct="1">
              <a:lnSpc>
                <a:spcPct val="100000"/>
              </a:lnSpc>
              <a:spcBef>
                <a:spcPct val="0"/>
              </a:spcBef>
              <a:spcAft>
                <a:spcPts val="0"/>
              </a:spcAft>
              <a:buClrTx/>
              <a:buSzTx/>
              <a:buFontTx/>
              <a:buNone/>
              <a:tabLst/>
            </a:pPr>
            <a:r>
              <a:rPr lang="en-US" sz="1000" b="1" i="1" dirty="0" smtClean="0">
                <a:ln w="3175">
                  <a:noFill/>
                </a:ln>
                <a:solidFill>
                  <a:schemeClr val="bg1"/>
                </a:solidFill>
                <a:latin typeface="Calibri" pitchFamily="34" charset="0"/>
                <a:ea typeface="Verdana" pitchFamily="34" charset="0"/>
                <a:cs typeface="Calibri" pitchFamily="34" charset="0"/>
              </a:rPr>
              <a:t>Automobile Industry</a:t>
            </a:r>
            <a:endParaRPr kumimoji="0" lang="en-US" sz="1000" b="1" i="1" u="none" strike="noStrike" kern="1200" cap="none" spc="0" normalizeH="0" baseline="0" noProof="0" dirty="0" smtClean="0">
              <a:ln w="3175">
                <a:noFill/>
              </a:ln>
              <a:solidFill>
                <a:schemeClr val="bg1"/>
              </a:solidFill>
              <a:effectLst/>
              <a:uLnTx/>
              <a:uFillTx/>
              <a:latin typeface="Calibri" pitchFamily="34" charset="0"/>
              <a:ea typeface="Verdana" pitchFamily="34" charset="0"/>
              <a:cs typeface="Calibri" pitchFamily="34" charset="0"/>
            </a:endParaRPr>
          </a:p>
        </p:txBody>
      </p:sp>
      <p:sp>
        <p:nvSpPr>
          <p:cNvPr id="21" name="TextBox 20"/>
          <p:cNvSpPr txBox="1">
            <a:spLocks noChangeArrowheads="1"/>
          </p:cNvSpPr>
          <p:nvPr/>
        </p:nvSpPr>
        <p:spPr bwMode="auto">
          <a:xfrm>
            <a:off x="164275" y="677023"/>
            <a:ext cx="8686800" cy="338554"/>
          </a:xfrm>
          <a:prstGeom prst="rect">
            <a:avLst/>
          </a:prstGeom>
          <a:noFill/>
          <a:ln w="9525">
            <a:noFill/>
            <a:miter lim="800000"/>
            <a:headEnd/>
            <a:tailEnd/>
          </a:ln>
        </p:spPr>
        <p:txBody>
          <a:bodyPr>
            <a:spAutoFit/>
          </a:bodyPr>
          <a:lstStyle/>
          <a:p>
            <a:pPr>
              <a:spcBef>
                <a:spcPts val="600"/>
              </a:spcBef>
              <a:spcAft>
                <a:spcPct val="0"/>
              </a:spcAft>
              <a:buClr>
                <a:schemeClr val="accent1"/>
              </a:buClr>
              <a:buSzPct val="100000"/>
              <a:tabLst>
                <a:tab pos="628650" algn="l"/>
              </a:tabLst>
              <a:defRPr/>
            </a:pPr>
            <a:r>
              <a:rPr lang="en-US" sz="1600" dirty="0">
                <a:solidFill>
                  <a:schemeClr val="bg1">
                    <a:lumMod val="50000"/>
                  </a:schemeClr>
                </a:solidFill>
                <a:latin typeface="Calibri" pitchFamily="34" charset="0"/>
                <a:cs typeface="Calibri" pitchFamily="34" charset="0"/>
              </a:rPr>
              <a:t>The automotive industry is under considerable strain which leads to changes in the whole industry </a:t>
            </a:r>
          </a:p>
        </p:txBody>
      </p:sp>
      <p:sp>
        <p:nvSpPr>
          <p:cNvPr id="22" name="Title 2"/>
          <p:cNvSpPr>
            <a:spLocks noGrp="1"/>
          </p:cNvSpPr>
          <p:nvPr>
            <p:ph type="title"/>
          </p:nvPr>
        </p:nvSpPr>
        <p:spPr>
          <a:xfrm>
            <a:off x="228600" y="280932"/>
            <a:ext cx="8686800" cy="304800"/>
          </a:xfrm>
        </p:spPr>
        <p:txBody>
          <a:bodyPr/>
          <a:lstStyle/>
          <a:p>
            <a:r>
              <a:rPr lang="en-US" sz="2800" dirty="0">
                <a:latin typeface="Calibri" pitchFamily="34" charset="0"/>
                <a:cs typeface="Calibri" pitchFamily="34" charset="0"/>
              </a:rPr>
              <a:t>Global Developments Affecting the Industry (1/2)</a:t>
            </a:r>
          </a:p>
        </p:txBody>
      </p:sp>
    </p:spTree>
    <p:extLst>
      <p:ext uri="{BB962C8B-B14F-4D97-AF65-F5344CB8AC3E}">
        <p14:creationId xmlns:p14="http://schemas.microsoft.com/office/powerpoint/2010/main" val="1732126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extLst>
              <p:ext uri="{D42A27DB-BD31-4B8C-83A1-F6EECF244321}">
                <p14:modId xmlns:p14="http://schemas.microsoft.com/office/powerpoint/2010/main" val="23265907"/>
              </p:ext>
            </p:extLst>
          </p:nvPr>
        </p:nvGraphicFramePr>
        <p:xfrm>
          <a:off x="250169" y="1447800"/>
          <a:ext cx="4270075" cy="2361302"/>
        </p:xfrm>
        <a:graphic>
          <a:graphicData uri="http://schemas.openxmlformats.org/drawingml/2006/chart">
            <c:chart xmlns:c="http://schemas.openxmlformats.org/drawingml/2006/chart" xmlns:r="http://schemas.openxmlformats.org/officeDocument/2006/relationships" r:id="rId3"/>
          </a:graphicData>
        </a:graphic>
      </p:graphicFrame>
      <p:sp>
        <p:nvSpPr>
          <p:cNvPr id="12" name="Rounded Rectangle 11"/>
          <p:cNvSpPr/>
          <p:nvPr/>
        </p:nvSpPr>
        <p:spPr>
          <a:xfrm>
            <a:off x="445510" y="1312765"/>
            <a:ext cx="2186559" cy="272415"/>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spcBef>
                <a:spcPct val="0"/>
              </a:spcBef>
              <a:defRPr/>
            </a:pPr>
            <a:r>
              <a:rPr lang="en-US" sz="1000" b="1" dirty="0" smtClean="0">
                <a:solidFill>
                  <a:srgbClr val="FFFFFF"/>
                </a:solidFill>
                <a:latin typeface="Calibri" pitchFamily="34" charset="0"/>
                <a:cs typeface="Calibri" pitchFamily="34" charset="0"/>
              </a:rPr>
              <a:t>Expected Overcapacity in BRICs (%)</a:t>
            </a:r>
            <a:endParaRPr lang="en-US" sz="1000" b="1" dirty="0">
              <a:solidFill>
                <a:srgbClr val="FFFFFF"/>
              </a:solidFill>
              <a:latin typeface="Calibri" pitchFamily="34" charset="0"/>
              <a:cs typeface="Calibri" pitchFamily="34" charset="0"/>
            </a:endParaRPr>
          </a:p>
        </p:txBody>
      </p:sp>
      <p:graphicFrame>
        <p:nvGraphicFramePr>
          <p:cNvPr id="14" name="Chart 13"/>
          <p:cNvGraphicFramePr/>
          <p:nvPr>
            <p:extLst>
              <p:ext uri="{D42A27DB-BD31-4B8C-83A1-F6EECF244321}">
                <p14:modId xmlns:p14="http://schemas.microsoft.com/office/powerpoint/2010/main" val="1260317812"/>
              </p:ext>
            </p:extLst>
          </p:nvPr>
        </p:nvGraphicFramePr>
        <p:xfrm>
          <a:off x="321625" y="4184589"/>
          <a:ext cx="4357718" cy="2256786"/>
        </p:xfrm>
        <a:graphic>
          <a:graphicData uri="http://schemas.openxmlformats.org/drawingml/2006/chart">
            <c:chart xmlns:c="http://schemas.openxmlformats.org/drawingml/2006/chart" xmlns:r="http://schemas.openxmlformats.org/officeDocument/2006/relationships" r:id="rId4"/>
          </a:graphicData>
        </a:graphic>
      </p:graphicFrame>
      <p:sp>
        <p:nvSpPr>
          <p:cNvPr id="16" name="TextBox 15"/>
          <p:cNvSpPr txBox="1"/>
          <p:nvPr/>
        </p:nvSpPr>
        <p:spPr>
          <a:xfrm>
            <a:off x="250169" y="4010532"/>
            <a:ext cx="4270075" cy="2253743"/>
          </a:xfrm>
          <a:prstGeom prst="rect">
            <a:avLst/>
          </a:prstGeom>
          <a:ln>
            <a:solidFill>
              <a:schemeClr val="accent3">
                <a:lumMod val="25000"/>
              </a:schemeClr>
            </a:solidFill>
          </a:ln>
        </p:spPr>
        <p:txBody>
          <a:bodyPr vert="horz" wrap="square" lIns="0" tIns="0" rIns="0" bIns="0" rtlCol="0" anchor="t" anchorCtr="0">
            <a:noAutofit/>
          </a:bodyPr>
          <a:lstStyle/>
          <a:p>
            <a:pPr marL="61913" indent="-61913">
              <a:spcBef>
                <a:spcPct val="0"/>
              </a:spcBef>
              <a:buFont typeface="Arial" pitchFamily="34" charset="0"/>
              <a:buChar char="•"/>
            </a:pPr>
            <a:endParaRPr lang="en-US" sz="900" dirty="0" smtClean="0">
              <a:solidFill>
                <a:srgbClr val="595959">
                  <a:hueOff val="0"/>
                  <a:satOff val="0"/>
                  <a:lumOff val="0"/>
                  <a:alphaOff val="0"/>
                </a:srgbClr>
              </a:solidFill>
              <a:latin typeface="Calibri" pitchFamily="34" charset="0"/>
              <a:cs typeface="Calibri" pitchFamily="34" charset="0"/>
            </a:endParaRPr>
          </a:p>
          <a:p>
            <a:pPr marL="61913" indent="-61913">
              <a:spcBef>
                <a:spcPct val="0"/>
              </a:spcBef>
              <a:buFont typeface="Arial" pitchFamily="34" charset="0"/>
              <a:buChar char="•"/>
            </a:pPr>
            <a:endParaRPr lang="en-US" sz="900" dirty="0" smtClean="0">
              <a:solidFill>
                <a:srgbClr val="595959">
                  <a:hueOff val="0"/>
                  <a:satOff val="0"/>
                  <a:lumOff val="0"/>
                  <a:alphaOff val="0"/>
                </a:srgbClr>
              </a:solidFill>
              <a:latin typeface="Calibri" pitchFamily="34" charset="0"/>
              <a:cs typeface="Calibri" pitchFamily="34" charset="0"/>
            </a:endParaRPr>
          </a:p>
        </p:txBody>
      </p:sp>
      <p:sp>
        <p:nvSpPr>
          <p:cNvPr id="19" name="Rounded Rectangle 18"/>
          <p:cNvSpPr/>
          <p:nvPr/>
        </p:nvSpPr>
        <p:spPr>
          <a:xfrm>
            <a:off x="4574710" y="4184589"/>
            <a:ext cx="4270248" cy="2079686"/>
          </a:xfrm>
          <a:prstGeom prst="roundRect">
            <a:avLst>
              <a:gd name="adj" fmla="val 6660"/>
            </a:avLst>
          </a:prstGeom>
          <a:gradFill flip="none" rotWithShape="1">
            <a:gsLst>
              <a:gs pos="0">
                <a:schemeClr val="accent3">
                  <a:lumMod val="90000"/>
                  <a:shade val="30000"/>
                  <a:satMod val="115000"/>
                </a:schemeClr>
              </a:gs>
              <a:gs pos="50000">
                <a:schemeClr val="accent3">
                  <a:lumMod val="90000"/>
                  <a:shade val="67500"/>
                  <a:satMod val="115000"/>
                </a:schemeClr>
              </a:gs>
              <a:gs pos="100000">
                <a:schemeClr val="accent3">
                  <a:lumMod val="90000"/>
                  <a:shade val="100000"/>
                  <a:satMod val="115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marL="119063" indent="-119063">
              <a:lnSpc>
                <a:spcPct val="120000"/>
              </a:lnSpc>
              <a:spcAft>
                <a:spcPts val="600"/>
              </a:spcAft>
              <a:buFont typeface="Arial" pitchFamily="34" charset="0"/>
              <a:buChar char="•"/>
            </a:pPr>
            <a:r>
              <a:rPr lang="en-US" sz="1050" dirty="0" smtClean="0">
                <a:solidFill>
                  <a:schemeClr val="bg1"/>
                </a:solidFill>
                <a:latin typeface="Calibri" pitchFamily="34" charset="0"/>
                <a:cs typeface="Calibri" pitchFamily="34" charset="0"/>
              </a:rPr>
              <a:t>Overcapacity is expected to be a problem in the future, even in the BRICs</a:t>
            </a:r>
          </a:p>
          <a:p>
            <a:pPr marL="119063" indent="-119063">
              <a:lnSpc>
                <a:spcPct val="120000"/>
              </a:lnSpc>
              <a:spcAft>
                <a:spcPts val="600"/>
              </a:spcAft>
              <a:buFont typeface="Arial" pitchFamily="34" charset="0"/>
              <a:buChar char="•"/>
            </a:pPr>
            <a:r>
              <a:rPr lang="en-US" sz="1050" dirty="0" smtClean="0">
                <a:solidFill>
                  <a:schemeClr val="bg1"/>
                </a:solidFill>
                <a:latin typeface="Calibri" pitchFamily="34" charset="0"/>
                <a:cs typeface="Calibri" pitchFamily="34" charset="0"/>
              </a:rPr>
              <a:t>North America is seen as most over built (over 80% seen an overcapacity) </a:t>
            </a:r>
          </a:p>
          <a:p>
            <a:pPr marL="119063" indent="-119063">
              <a:lnSpc>
                <a:spcPct val="120000"/>
              </a:lnSpc>
              <a:spcAft>
                <a:spcPts val="600"/>
              </a:spcAft>
              <a:buFont typeface="Arial" pitchFamily="34" charset="0"/>
              <a:buChar char="•"/>
            </a:pPr>
            <a:r>
              <a:rPr lang="en-US" sz="1050" dirty="0" smtClean="0">
                <a:solidFill>
                  <a:schemeClr val="bg1"/>
                </a:solidFill>
                <a:latin typeface="Calibri" pitchFamily="34" charset="0"/>
                <a:cs typeface="Calibri" pitchFamily="34" charset="0"/>
              </a:rPr>
              <a:t>Revenue growth expectations largely geared to Asia. Eastern Europe shows second biggest increase. Biggest declines seen in North America and Japan</a:t>
            </a:r>
          </a:p>
          <a:p>
            <a:pPr marL="119063" indent="-119063">
              <a:lnSpc>
                <a:spcPct val="120000"/>
              </a:lnSpc>
              <a:spcAft>
                <a:spcPts val="600"/>
              </a:spcAft>
              <a:buFont typeface="Arial" pitchFamily="34" charset="0"/>
              <a:buChar char="•"/>
            </a:pPr>
            <a:r>
              <a:rPr lang="en-US" sz="1050" dirty="0" smtClean="0">
                <a:solidFill>
                  <a:schemeClr val="bg1"/>
                </a:solidFill>
                <a:latin typeface="Calibri" pitchFamily="34" charset="0"/>
                <a:cs typeface="Calibri" pitchFamily="34" charset="0"/>
              </a:rPr>
              <a:t>In total, new passenger car registrations in Western Europe dropped by 7% between 2007 and 2009, whereas small cars are becoming popular </a:t>
            </a:r>
          </a:p>
        </p:txBody>
      </p:sp>
      <p:sp>
        <p:nvSpPr>
          <p:cNvPr id="20" name="Rounded Rectangle 19"/>
          <p:cNvSpPr/>
          <p:nvPr/>
        </p:nvSpPr>
        <p:spPr>
          <a:xfrm>
            <a:off x="4577758" y="3874325"/>
            <a:ext cx="4267200" cy="272415"/>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a:defRPr/>
            </a:pPr>
            <a:r>
              <a:rPr lang="en-US" sz="1000" b="1" dirty="0" smtClean="0">
                <a:solidFill>
                  <a:srgbClr val="FFFFFF"/>
                </a:solidFill>
                <a:latin typeface="Calibri" pitchFamily="34" charset="0"/>
                <a:cs typeface="Calibri" pitchFamily="34" charset="0"/>
              </a:rPr>
              <a:t>Key Highlights</a:t>
            </a:r>
            <a:endParaRPr lang="en-US" sz="1000" b="1" dirty="0">
              <a:solidFill>
                <a:srgbClr val="FFFFFF"/>
              </a:solidFill>
              <a:latin typeface="Calibri" pitchFamily="34" charset="0"/>
              <a:cs typeface="Calibri" pitchFamily="34" charset="0"/>
            </a:endParaRPr>
          </a:p>
        </p:txBody>
      </p:sp>
      <p:graphicFrame>
        <p:nvGraphicFramePr>
          <p:cNvPr id="31" name="Chart 30"/>
          <p:cNvGraphicFramePr/>
          <p:nvPr>
            <p:extLst>
              <p:ext uri="{D42A27DB-BD31-4B8C-83A1-F6EECF244321}">
                <p14:modId xmlns:p14="http://schemas.microsoft.com/office/powerpoint/2010/main" val="374205738"/>
              </p:ext>
            </p:extLst>
          </p:nvPr>
        </p:nvGraphicFramePr>
        <p:xfrm>
          <a:off x="4577758" y="1448698"/>
          <a:ext cx="4267200" cy="2361302"/>
        </p:xfrm>
        <a:graphic>
          <a:graphicData uri="http://schemas.openxmlformats.org/drawingml/2006/chart">
            <c:chart xmlns:c="http://schemas.openxmlformats.org/drawingml/2006/chart" xmlns:r="http://schemas.openxmlformats.org/officeDocument/2006/relationships" r:id="rId5"/>
          </a:graphicData>
        </a:graphic>
      </p:graphicFrame>
      <p:sp>
        <p:nvSpPr>
          <p:cNvPr id="33" name="Pentagon 32"/>
          <p:cNvSpPr/>
          <p:nvPr/>
        </p:nvSpPr>
        <p:spPr>
          <a:xfrm rot="5400000">
            <a:off x="460369" y="4424574"/>
            <a:ext cx="381000" cy="609600"/>
          </a:xfrm>
          <a:prstGeom prst="homePlate">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rgbClr val="FFFFFF"/>
              </a:solidFill>
              <a:latin typeface="Calibri" pitchFamily="34" charset="0"/>
              <a:cs typeface="Calibri" pitchFamily="34" charset="0"/>
            </a:endParaRPr>
          </a:p>
        </p:txBody>
      </p:sp>
      <p:sp>
        <p:nvSpPr>
          <p:cNvPr id="34" name="Pentagon 33"/>
          <p:cNvSpPr/>
          <p:nvPr/>
        </p:nvSpPr>
        <p:spPr>
          <a:xfrm rot="5400000">
            <a:off x="1374769" y="4424574"/>
            <a:ext cx="381000" cy="609600"/>
          </a:xfrm>
          <a:prstGeom prst="homePlate">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FFFFFF"/>
              </a:solidFill>
              <a:latin typeface="Calibri" pitchFamily="34" charset="0"/>
              <a:cs typeface="Calibri" pitchFamily="34" charset="0"/>
            </a:endParaRPr>
          </a:p>
        </p:txBody>
      </p:sp>
      <p:sp>
        <p:nvSpPr>
          <p:cNvPr id="35" name="Pentagon 34"/>
          <p:cNvSpPr/>
          <p:nvPr/>
        </p:nvSpPr>
        <p:spPr>
          <a:xfrm rot="5400000">
            <a:off x="2060569" y="4500774"/>
            <a:ext cx="533400" cy="609600"/>
          </a:xfrm>
          <a:prstGeom prst="homePlate">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FFFFFF"/>
              </a:solidFill>
              <a:latin typeface="Calibri" pitchFamily="34" charset="0"/>
              <a:cs typeface="Calibri" pitchFamily="34" charset="0"/>
            </a:endParaRPr>
          </a:p>
        </p:txBody>
      </p:sp>
      <p:sp>
        <p:nvSpPr>
          <p:cNvPr id="36" name="Pentagon 35"/>
          <p:cNvSpPr/>
          <p:nvPr/>
        </p:nvSpPr>
        <p:spPr>
          <a:xfrm rot="16200000">
            <a:off x="3736969" y="4043574"/>
            <a:ext cx="381000" cy="609600"/>
          </a:xfrm>
          <a:prstGeom prst="homePlate">
            <a:avLst/>
          </a:prstGeom>
          <a:solidFill>
            <a:schemeClr val="accent5">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FFFFFF"/>
              </a:solidFill>
              <a:latin typeface="Calibri" pitchFamily="34" charset="0"/>
              <a:cs typeface="Calibri" pitchFamily="34" charset="0"/>
            </a:endParaRPr>
          </a:p>
        </p:txBody>
      </p:sp>
      <p:sp>
        <p:nvSpPr>
          <p:cNvPr id="37" name="TextBox 36"/>
          <p:cNvSpPr txBox="1"/>
          <p:nvPr/>
        </p:nvSpPr>
        <p:spPr>
          <a:xfrm>
            <a:off x="422269" y="4538874"/>
            <a:ext cx="381000" cy="228600"/>
          </a:xfrm>
          <a:prstGeom prst="rect">
            <a:avLst/>
          </a:prstGeom>
        </p:spPr>
        <p:txBody>
          <a:bodyPr vert="horz" wrap="square" lIns="0" tIns="0" rIns="0" bIns="0" rtlCol="0" anchor="ctr" anchorCtr="0">
            <a:noAutofit/>
          </a:bodyPr>
          <a:lstStyle/>
          <a:p>
            <a:pPr algn="ctr" defTabSz="914363">
              <a:spcBef>
                <a:spcPct val="0"/>
              </a:spcBef>
            </a:pPr>
            <a:r>
              <a:rPr lang="en-US" sz="800" b="1" dirty="0" smtClean="0">
                <a:ln w="3175">
                  <a:noFill/>
                </a:ln>
                <a:solidFill>
                  <a:srgbClr val="FFFFFF"/>
                </a:solidFill>
                <a:latin typeface="Calibri" pitchFamily="34" charset="0"/>
                <a:ea typeface="Verdana" pitchFamily="34" charset="0"/>
                <a:cs typeface="Calibri" pitchFamily="34" charset="0"/>
              </a:rPr>
              <a:t>-15%</a:t>
            </a:r>
          </a:p>
        </p:txBody>
      </p:sp>
      <p:sp>
        <p:nvSpPr>
          <p:cNvPr id="38" name="TextBox 37"/>
          <p:cNvSpPr txBox="1"/>
          <p:nvPr/>
        </p:nvSpPr>
        <p:spPr>
          <a:xfrm>
            <a:off x="1336669" y="4538874"/>
            <a:ext cx="381000" cy="228600"/>
          </a:xfrm>
          <a:prstGeom prst="rect">
            <a:avLst/>
          </a:prstGeom>
        </p:spPr>
        <p:txBody>
          <a:bodyPr vert="horz" wrap="square" lIns="0" tIns="0" rIns="0" bIns="0" rtlCol="0" anchor="ctr" anchorCtr="0">
            <a:noAutofit/>
          </a:bodyPr>
          <a:lstStyle/>
          <a:p>
            <a:pPr algn="ctr" defTabSz="914363">
              <a:spcBef>
                <a:spcPct val="0"/>
              </a:spcBef>
            </a:pPr>
            <a:r>
              <a:rPr lang="en-US" sz="800" b="1" dirty="0" smtClean="0">
                <a:ln w="3175">
                  <a:noFill/>
                </a:ln>
                <a:solidFill>
                  <a:srgbClr val="FFFFFF"/>
                </a:solidFill>
                <a:latin typeface="Calibri" pitchFamily="34" charset="0"/>
                <a:ea typeface="Verdana" pitchFamily="34" charset="0"/>
                <a:cs typeface="Calibri" pitchFamily="34" charset="0"/>
              </a:rPr>
              <a:t>-15%</a:t>
            </a:r>
          </a:p>
        </p:txBody>
      </p:sp>
      <p:sp>
        <p:nvSpPr>
          <p:cNvPr id="39" name="TextBox 38"/>
          <p:cNvSpPr txBox="1"/>
          <p:nvPr/>
        </p:nvSpPr>
        <p:spPr>
          <a:xfrm>
            <a:off x="2174869" y="4538874"/>
            <a:ext cx="381000" cy="228600"/>
          </a:xfrm>
          <a:prstGeom prst="rect">
            <a:avLst/>
          </a:prstGeom>
        </p:spPr>
        <p:txBody>
          <a:bodyPr vert="horz" wrap="square" lIns="0" tIns="0" rIns="0" bIns="0" rtlCol="0" anchor="ctr" anchorCtr="0">
            <a:noAutofit/>
          </a:bodyPr>
          <a:lstStyle/>
          <a:p>
            <a:pPr algn="ctr" defTabSz="914363">
              <a:spcBef>
                <a:spcPct val="0"/>
              </a:spcBef>
            </a:pPr>
            <a:r>
              <a:rPr lang="en-US" sz="800" b="1" dirty="0" smtClean="0">
                <a:ln w="3175">
                  <a:noFill/>
                </a:ln>
                <a:solidFill>
                  <a:srgbClr val="FFFFFF"/>
                </a:solidFill>
                <a:latin typeface="Calibri" pitchFamily="34" charset="0"/>
                <a:ea typeface="Verdana" pitchFamily="34" charset="0"/>
                <a:cs typeface="Calibri" pitchFamily="34" charset="0"/>
              </a:rPr>
              <a:t>-33%</a:t>
            </a:r>
          </a:p>
        </p:txBody>
      </p:sp>
      <p:sp>
        <p:nvSpPr>
          <p:cNvPr id="40" name="TextBox 39"/>
          <p:cNvSpPr txBox="1"/>
          <p:nvPr/>
        </p:nvSpPr>
        <p:spPr>
          <a:xfrm>
            <a:off x="3698869" y="4310274"/>
            <a:ext cx="381000" cy="228600"/>
          </a:xfrm>
          <a:prstGeom prst="rect">
            <a:avLst/>
          </a:prstGeom>
        </p:spPr>
        <p:txBody>
          <a:bodyPr vert="horz" wrap="square" lIns="0" tIns="0" rIns="0" bIns="0" rtlCol="0" anchor="ctr" anchorCtr="0">
            <a:noAutofit/>
          </a:bodyPr>
          <a:lstStyle/>
          <a:p>
            <a:pPr algn="ctr" defTabSz="914363">
              <a:spcBef>
                <a:spcPct val="0"/>
              </a:spcBef>
            </a:pPr>
            <a:r>
              <a:rPr lang="en-US" sz="800" b="1" dirty="0" smtClean="0">
                <a:ln w="3175">
                  <a:noFill/>
                </a:ln>
                <a:solidFill>
                  <a:srgbClr val="FFFFFF"/>
                </a:solidFill>
                <a:latin typeface="Calibri" pitchFamily="34" charset="0"/>
                <a:ea typeface="Verdana" pitchFamily="34" charset="0"/>
                <a:cs typeface="Calibri" pitchFamily="34" charset="0"/>
              </a:rPr>
              <a:t>+12%</a:t>
            </a:r>
          </a:p>
        </p:txBody>
      </p:sp>
      <p:sp>
        <p:nvSpPr>
          <p:cNvPr id="41" name="Isosceles Triangle 40"/>
          <p:cNvSpPr/>
          <p:nvPr/>
        </p:nvSpPr>
        <p:spPr>
          <a:xfrm rot="5400000">
            <a:off x="2784469" y="4852278"/>
            <a:ext cx="1143000" cy="228600"/>
          </a:xfrm>
          <a:prstGeom prst="triangle">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5400000" scaled="1"/>
            <a:tileRect/>
          </a:gra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rgbClr val="FFFFFF"/>
              </a:solidFill>
              <a:latin typeface="Calibri" pitchFamily="34" charset="0"/>
              <a:cs typeface="Calibri" pitchFamily="34" charset="0"/>
            </a:endParaRPr>
          </a:p>
        </p:txBody>
      </p:sp>
      <p:sp>
        <p:nvSpPr>
          <p:cNvPr id="43" name="Footnote"/>
          <p:cNvSpPr>
            <a:spLocks noChangeArrowheads="1"/>
          </p:cNvSpPr>
          <p:nvPr/>
        </p:nvSpPr>
        <p:spPr bwMode="auto">
          <a:xfrm>
            <a:off x="457200" y="6276150"/>
            <a:ext cx="8534400" cy="124650"/>
          </a:xfrm>
          <a:prstGeom prst="rect">
            <a:avLst/>
          </a:prstGeom>
          <a:noFill/>
          <a:ln w="9525" algn="ctr">
            <a:noFill/>
            <a:miter lim="800000"/>
            <a:headEnd/>
            <a:tailEnd/>
          </a:ln>
        </p:spPr>
        <p:txBody>
          <a:bodyPr wrap="square" lIns="0" tIns="0" rIns="0" bIns="0" anchor="b">
            <a:spAutoFit/>
          </a:bodyPr>
          <a:lstStyle/>
          <a:p>
            <a:pPr marL="461963" indent="-461963" eaLnBrk="0" hangingPunct="0">
              <a:lnSpc>
                <a:spcPct val="90000"/>
              </a:lnSpc>
              <a:defRPr/>
            </a:pPr>
            <a:r>
              <a:rPr lang="en-US" sz="900" dirty="0">
                <a:solidFill>
                  <a:srgbClr val="262626"/>
                </a:solidFill>
                <a:latin typeface="Calibri" pitchFamily="34" charset="0"/>
                <a:cs typeface="Calibri" pitchFamily="34" charset="0"/>
              </a:rPr>
              <a:t> </a:t>
            </a:r>
            <a:r>
              <a:rPr lang="en-US" sz="900" dirty="0">
                <a:solidFill>
                  <a:srgbClr val="000000"/>
                </a:solidFill>
                <a:latin typeface="Calibri" pitchFamily="34" charset="0"/>
                <a:cs typeface="Calibri" pitchFamily="34" charset="0"/>
              </a:rPr>
              <a:t>Source</a:t>
            </a:r>
            <a:r>
              <a:rPr lang="en-US" sz="900" dirty="0" smtClean="0">
                <a:solidFill>
                  <a:srgbClr val="000000"/>
                </a:solidFill>
                <a:latin typeface="Calibri" pitchFamily="34" charset="0"/>
                <a:cs typeface="Calibri" pitchFamily="34" charset="0"/>
              </a:rPr>
              <a:t>: Trends and challenges in the automotive industry, KPMG, 20 Oct 2010</a:t>
            </a:r>
            <a:endParaRPr lang="en-US" sz="900" dirty="0">
              <a:solidFill>
                <a:srgbClr val="000000"/>
              </a:solidFill>
              <a:latin typeface="Calibri" pitchFamily="34" charset="0"/>
              <a:cs typeface="Calibri" pitchFamily="34" charset="0"/>
            </a:endParaRPr>
          </a:p>
        </p:txBody>
      </p:sp>
      <p:sp>
        <p:nvSpPr>
          <p:cNvPr id="3" name="TextBox 2"/>
          <p:cNvSpPr txBox="1"/>
          <p:nvPr/>
        </p:nvSpPr>
        <p:spPr>
          <a:xfrm>
            <a:off x="4606458" y="3681350"/>
            <a:ext cx="4267200" cy="152400"/>
          </a:xfrm>
          <a:prstGeom prst="rect">
            <a:avLst/>
          </a:prstGeom>
        </p:spPr>
        <p:txBody>
          <a:bodyPr vert="horz" wrap="square" lIns="0" tIns="0" rIns="0" bIns="0" rtlCol="0" anchor="t" anchorCtr="0">
            <a:noAutofit/>
          </a:bodyPr>
          <a:lstStyle/>
          <a:p>
            <a:pPr marL="0" marR="0" indent="0" algn="l" defTabSz="914363" rtl="0" eaLnBrk="1" fontAlgn="auto" latinLnBrk="0" hangingPunct="1">
              <a:lnSpc>
                <a:spcPct val="100000"/>
              </a:lnSpc>
              <a:spcBef>
                <a:spcPct val="0"/>
              </a:spcBef>
              <a:spcAft>
                <a:spcPts val="0"/>
              </a:spcAft>
              <a:buClrTx/>
              <a:buSzTx/>
              <a:buFontTx/>
              <a:buNone/>
              <a:tabLst/>
            </a:pPr>
            <a:r>
              <a:rPr kumimoji="0" lang="en-US" sz="800" b="0" i="0" u="none" strike="noStrike" kern="1200" cap="none" spc="0" normalizeH="0" baseline="0" noProof="0" dirty="0" smtClean="0">
                <a:ln w="3175">
                  <a:noFill/>
                </a:ln>
                <a:solidFill>
                  <a:srgbClr val="000000"/>
                </a:solidFill>
                <a:effectLst/>
                <a:uLnTx/>
                <a:uFillTx/>
                <a:latin typeface="Calibri" pitchFamily="34" charset="0"/>
                <a:ea typeface="Verdana" pitchFamily="34" charset="0"/>
                <a:cs typeface="Calibri" pitchFamily="34" charset="0"/>
              </a:rPr>
              <a:t>Source: KPMG,</a:t>
            </a:r>
            <a:r>
              <a:rPr kumimoji="0" lang="en-US" sz="800" b="0" i="0" u="none" strike="noStrike" kern="1200" cap="none" spc="0" normalizeH="0" noProof="0" dirty="0" smtClean="0">
                <a:ln w="3175">
                  <a:noFill/>
                </a:ln>
                <a:solidFill>
                  <a:srgbClr val="000000"/>
                </a:solidFill>
                <a:effectLst/>
                <a:uLnTx/>
                <a:uFillTx/>
                <a:latin typeface="Calibri" pitchFamily="34" charset="0"/>
                <a:ea typeface="Verdana" pitchFamily="34" charset="0"/>
                <a:cs typeface="Calibri" pitchFamily="34" charset="0"/>
              </a:rPr>
              <a:t> Global Auto Executive Survey 2010</a:t>
            </a:r>
            <a:endParaRPr kumimoji="0" lang="en-US" sz="800" b="0" i="0" u="none" strike="noStrike" kern="1200" cap="none" spc="0" normalizeH="0" baseline="0" noProof="0" dirty="0" smtClean="0">
              <a:ln w="3175">
                <a:noFill/>
              </a:ln>
              <a:solidFill>
                <a:srgbClr val="000000"/>
              </a:solidFill>
              <a:effectLst/>
              <a:uLnTx/>
              <a:uFillTx/>
              <a:latin typeface="Calibri" pitchFamily="34" charset="0"/>
              <a:ea typeface="Verdana" pitchFamily="34" charset="0"/>
              <a:cs typeface="Calibri" pitchFamily="34" charset="0"/>
            </a:endParaRPr>
          </a:p>
        </p:txBody>
      </p:sp>
      <p:sp>
        <p:nvSpPr>
          <p:cNvPr id="26" name="TextBox 25"/>
          <p:cNvSpPr txBox="1">
            <a:spLocks noChangeArrowheads="1"/>
          </p:cNvSpPr>
          <p:nvPr/>
        </p:nvSpPr>
        <p:spPr bwMode="auto">
          <a:xfrm>
            <a:off x="152400" y="634425"/>
            <a:ext cx="8686800" cy="584775"/>
          </a:xfrm>
          <a:prstGeom prst="rect">
            <a:avLst/>
          </a:prstGeom>
          <a:noFill/>
          <a:ln w="9525">
            <a:noFill/>
            <a:miter lim="800000"/>
            <a:headEnd/>
            <a:tailEnd/>
          </a:ln>
        </p:spPr>
        <p:txBody>
          <a:bodyPr>
            <a:spAutoFit/>
          </a:bodyPr>
          <a:lstStyle/>
          <a:p>
            <a:pPr>
              <a:spcBef>
                <a:spcPts val="600"/>
              </a:spcBef>
              <a:spcAft>
                <a:spcPct val="0"/>
              </a:spcAft>
              <a:buClr>
                <a:schemeClr val="accent1"/>
              </a:buClr>
              <a:buSzPct val="100000"/>
              <a:tabLst>
                <a:tab pos="628650" algn="l"/>
              </a:tabLst>
              <a:defRPr/>
            </a:pPr>
            <a:r>
              <a:rPr lang="en-US" sz="1600" dirty="0">
                <a:solidFill>
                  <a:schemeClr val="bg1">
                    <a:lumMod val="50000"/>
                  </a:schemeClr>
                </a:solidFill>
                <a:latin typeface="Calibri" pitchFamily="34" charset="0"/>
                <a:cs typeface="Calibri" pitchFamily="34" charset="0"/>
              </a:rPr>
              <a:t>Global markets’ developments are expected to influence the whole automotive industry in various fields such as overcapacity issues, revenue and volume of car registrations</a:t>
            </a:r>
          </a:p>
        </p:txBody>
      </p:sp>
      <p:sp>
        <p:nvSpPr>
          <p:cNvPr id="27" name="Title 2"/>
          <p:cNvSpPr>
            <a:spLocks noGrp="1"/>
          </p:cNvSpPr>
          <p:nvPr>
            <p:ph type="title"/>
          </p:nvPr>
        </p:nvSpPr>
        <p:spPr>
          <a:xfrm>
            <a:off x="228600" y="280932"/>
            <a:ext cx="8686800" cy="304800"/>
          </a:xfrm>
        </p:spPr>
        <p:txBody>
          <a:bodyPr/>
          <a:lstStyle/>
          <a:p>
            <a:r>
              <a:rPr lang="en-US" sz="2800" dirty="0">
                <a:latin typeface="Calibri" pitchFamily="34" charset="0"/>
                <a:cs typeface="Calibri" pitchFamily="34" charset="0"/>
              </a:rPr>
              <a:t>Global Developments Affecting the Industry (1/2)</a:t>
            </a:r>
          </a:p>
        </p:txBody>
      </p:sp>
      <p:sp>
        <p:nvSpPr>
          <p:cNvPr id="13" name="Rounded Rectangle 12"/>
          <p:cNvSpPr/>
          <p:nvPr/>
        </p:nvSpPr>
        <p:spPr>
          <a:xfrm>
            <a:off x="445510" y="3874325"/>
            <a:ext cx="3870578" cy="272415"/>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spcBef>
                <a:spcPct val="0"/>
              </a:spcBef>
              <a:defRPr/>
            </a:pPr>
            <a:r>
              <a:rPr lang="en-US" sz="1000" b="1" dirty="0" smtClean="0">
                <a:solidFill>
                  <a:schemeClr val="bg1"/>
                </a:solidFill>
                <a:latin typeface="Calibri" pitchFamily="34" charset="0"/>
                <a:cs typeface="Calibri" pitchFamily="34" charset="0"/>
              </a:rPr>
              <a:t>No. of New Passenger Cars Registrations in Europe (million units)</a:t>
            </a:r>
            <a:endParaRPr lang="en-US" sz="1000" b="1" dirty="0">
              <a:solidFill>
                <a:schemeClr val="bg1"/>
              </a:solidFill>
              <a:latin typeface="Calibri" pitchFamily="34" charset="0"/>
              <a:cs typeface="Calibri" pitchFamily="34" charset="0"/>
            </a:endParaRPr>
          </a:p>
        </p:txBody>
      </p:sp>
      <p:sp>
        <p:nvSpPr>
          <p:cNvPr id="18" name="Rounded Rectangle 17"/>
          <p:cNvSpPr/>
          <p:nvPr/>
        </p:nvSpPr>
        <p:spPr>
          <a:xfrm>
            <a:off x="4806358" y="1311852"/>
            <a:ext cx="2828924" cy="272415"/>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spcBef>
                <a:spcPct val="0"/>
              </a:spcBef>
              <a:defRPr/>
            </a:pPr>
            <a:r>
              <a:rPr lang="en-US" sz="1000" b="1" dirty="0" smtClean="0">
                <a:solidFill>
                  <a:schemeClr val="bg1"/>
                </a:solidFill>
                <a:latin typeface="Calibri" pitchFamily="34" charset="0"/>
                <a:cs typeface="Calibri" pitchFamily="34" charset="0"/>
              </a:rPr>
              <a:t>Forecasts for Auto Industry Revenues (%)</a:t>
            </a:r>
            <a:endParaRPr lang="en-US" sz="1000" b="1" dirty="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2082437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808831351"/>
              </p:ext>
            </p:extLst>
          </p:nvPr>
        </p:nvGraphicFramePr>
        <p:xfrm>
          <a:off x="327810" y="1584960"/>
          <a:ext cx="8534400" cy="2057400"/>
        </p:xfrm>
        <a:graphic>
          <a:graphicData uri="http://schemas.openxmlformats.org/drawingml/2006/table">
            <a:tbl>
              <a:tblPr firstRow="1" bandRow="1">
                <a:tableStyleId>{5C22544A-7EE6-4342-B048-85BDC9FD1C3A}</a:tableStyleId>
              </a:tblPr>
              <a:tblGrid>
                <a:gridCol w="1447800"/>
                <a:gridCol w="4572000"/>
                <a:gridCol w="1447800"/>
                <a:gridCol w="1066800"/>
              </a:tblGrid>
              <a:tr h="127000">
                <a:tc>
                  <a:txBody>
                    <a:bodyPr/>
                    <a:lstStyle/>
                    <a:p>
                      <a:pPr algn="ctr"/>
                      <a:r>
                        <a:rPr lang="en-US" sz="900" dirty="0" smtClean="0">
                          <a:latin typeface="Arial" pitchFamily="34" charset="0"/>
                          <a:cs typeface="Arial" pitchFamily="34" charset="0"/>
                        </a:rPr>
                        <a:t>Country</a:t>
                      </a:r>
                      <a:endParaRPr lang="en-US" sz="900" dirty="0">
                        <a:latin typeface="Arial" pitchFamily="34" charset="0"/>
                        <a:cs typeface="Arial" pitchFamily="34" charset="0"/>
                      </a:endParaRPr>
                    </a:p>
                  </a:txBody>
                  <a:tcPr anchor="ctr">
                    <a:solidFill>
                      <a:schemeClr val="accent3">
                        <a:lumMod val="25000"/>
                      </a:schemeClr>
                    </a:solidFill>
                  </a:tcPr>
                </a:tc>
                <a:tc>
                  <a:txBody>
                    <a:bodyPr/>
                    <a:lstStyle/>
                    <a:p>
                      <a:pPr algn="ctr"/>
                      <a:r>
                        <a:rPr lang="en-US" sz="900" dirty="0" smtClean="0">
                          <a:latin typeface="Arial" pitchFamily="34" charset="0"/>
                          <a:cs typeface="Arial" pitchFamily="34" charset="0"/>
                        </a:rPr>
                        <a:t>Government</a:t>
                      </a:r>
                      <a:r>
                        <a:rPr lang="en-US" sz="900" baseline="0" dirty="0" smtClean="0">
                          <a:latin typeface="Arial" pitchFamily="34" charset="0"/>
                          <a:cs typeface="Arial" pitchFamily="34" charset="0"/>
                        </a:rPr>
                        <a:t> Industry Incentive Programs</a:t>
                      </a:r>
                      <a:endParaRPr lang="en-US" sz="900" dirty="0">
                        <a:latin typeface="Arial" pitchFamily="34" charset="0"/>
                        <a:cs typeface="Arial" pitchFamily="34" charset="0"/>
                      </a:endParaRPr>
                    </a:p>
                  </a:txBody>
                  <a:tcPr anchor="ctr">
                    <a:solidFill>
                      <a:schemeClr val="accent3">
                        <a:lumMod val="25000"/>
                      </a:schemeClr>
                    </a:solidFill>
                  </a:tcPr>
                </a:tc>
                <a:tc>
                  <a:txBody>
                    <a:bodyPr/>
                    <a:lstStyle/>
                    <a:p>
                      <a:pPr algn="ctr"/>
                      <a:r>
                        <a:rPr lang="en-US" sz="900" dirty="0" smtClean="0">
                          <a:latin typeface="Arial" pitchFamily="34" charset="0"/>
                          <a:cs typeface="Arial" pitchFamily="34" charset="0"/>
                        </a:rPr>
                        <a:t>Total</a:t>
                      </a:r>
                      <a:r>
                        <a:rPr lang="en-US" sz="900" baseline="0" dirty="0" smtClean="0">
                          <a:latin typeface="Arial" pitchFamily="34" charset="0"/>
                          <a:cs typeface="Arial" pitchFamily="34" charset="0"/>
                        </a:rPr>
                        <a:t> Budget</a:t>
                      </a:r>
                      <a:endParaRPr lang="en-US" sz="900" dirty="0">
                        <a:latin typeface="Arial" pitchFamily="34" charset="0"/>
                        <a:cs typeface="Arial" pitchFamily="34" charset="0"/>
                      </a:endParaRPr>
                    </a:p>
                  </a:txBody>
                  <a:tcPr anchor="ctr">
                    <a:solidFill>
                      <a:schemeClr val="accent3">
                        <a:lumMod val="25000"/>
                      </a:schemeClr>
                    </a:solidFill>
                  </a:tcPr>
                </a:tc>
                <a:tc>
                  <a:txBody>
                    <a:bodyPr/>
                    <a:lstStyle/>
                    <a:p>
                      <a:pPr algn="ctr"/>
                      <a:r>
                        <a:rPr lang="en-US" sz="900" dirty="0" smtClean="0">
                          <a:latin typeface="Arial" pitchFamily="34" charset="0"/>
                          <a:cs typeface="Arial" pitchFamily="34" charset="0"/>
                        </a:rPr>
                        <a:t>Time Frame</a:t>
                      </a:r>
                      <a:endParaRPr lang="en-US" sz="900" dirty="0">
                        <a:latin typeface="Arial" pitchFamily="34" charset="0"/>
                        <a:cs typeface="Arial" pitchFamily="34" charset="0"/>
                      </a:endParaRPr>
                    </a:p>
                  </a:txBody>
                  <a:tcPr anchor="ctr">
                    <a:solidFill>
                      <a:schemeClr val="accent3">
                        <a:lumMod val="25000"/>
                      </a:schemeClr>
                    </a:solidFill>
                  </a:tcPr>
                </a:tc>
              </a:tr>
              <a:tr h="142240">
                <a:tc rowSpan="2">
                  <a:txBody>
                    <a:bodyPr/>
                    <a:lstStyle/>
                    <a:p>
                      <a:r>
                        <a:rPr lang="en-US" sz="900" b="1" dirty="0" smtClean="0">
                          <a:solidFill>
                            <a:schemeClr val="bg1"/>
                          </a:solidFill>
                          <a:latin typeface="Arial" pitchFamily="34" charset="0"/>
                          <a:cs typeface="Arial" pitchFamily="34" charset="0"/>
                        </a:rPr>
                        <a:t>Germany</a:t>
                      </a:r>
                      <a:endParaRPr lang="en-US" sz="900" b="1" dirty="0">
                        <a:solidFill>
                          <a:schemeClr val="bg1"/>
                        </a:solidFill>
                        <a:latin typeface="Arial" pitchFamily="34" charset="0"/>
                        <a:cs typeface="Arial" pitchFamily="34" charset="0"/>
                      </a:endParaRPr>
                    </a:p>
                  </a:txBody>
                  <a:tcPr anchor="ctr">
                    <a:solidFill>
                      <a:schemeClr val="tx1"/>
                    </a:solidFill>
                  </a:tcPr>
                </a:tc>
                <a:tc>
                  <a:txBody>
                    <a:bodyPr/>
                    <a:lstStyle/>
                    <a:p>
                      <a:r>
                        <a:rPr lang="en-US" sz="900" dirty="0" smtClean="0">
                          <a:solidFill>
                            <a:srgbClr val="000000"/>
                          </a:solidFill>
                          <a:latin typeface="Arial" pitchFamily="34" charset="0"/>
                          <a:cs typeface="Arial" pitchFamily="34" charset="0"/>
                        </a:rPr>
                        <a:t>National development plan for</a:t>
                      </a:r>
                      <a:r>
                        <a:rPr lang="en-US" sz="900" baseline="0" dirty="0" smtClean="0">
                          <a:solidFill>
                            <a:srgbClr val="000000"/>
                          </a:solidFill>
                          <a:latin typeface="Arial" pitchFamily="34" charset="0"/>
                          <a:cs typeface="Arial" pitchFamily="34" charset="0"/>
                        </a:rPr>
                        <a:t> e-mobility</a:t>
                      </a:r>
                      <a:endParaRPr lang="en-US" sz="900" dirty="0">
                        <a:solidFill>
                          <a:srgbClr val="000000"/>
                        </a:solidFill>
                        <a:latin typeface="Arial" pitchFamily="34" charset="0"/>
                        <a:cs typeface="Arial" pitchFamily="34" charset="0"/>
                      </a:endParaRPr>
                    </a:p>
                  </a:txBody>
                  <a:tcPr>
                    <a:solidFill>
                      <a:schemeClr val="bg1">
                        <a:lumMod val="8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Arial" pitchFamily="34" charset="0"/>
                          <a:cs typeface="Arial" pitchFamily="34" charset="0"/>
                        </a:rPr>
                        <a:t>€0.5 billion</a:t>
                      </a:r>
                      <a:endParaRPr lang="en-US" sz="900" dirty="0">
                        <a:solidFill>
                          <a:srgbClr val="000000"/>
                        </a:solidFill>
                        <a:latin typeface="Arial" pitchFamily="34" charset="0"/>
                        <a:cs typeface="Arial" pitchFamily="34" charset="0"/>
                      </a:endParaRPr>
                    </a:p>
                  </a:txBody>
                  <a:tcPr>
                    <a:solidFill>
                      <a:schemeClr val="bg1">
                        <a:lumMod val="85000"/>
                      </a:schemeClr>
                    </a:solidFill>
                  </a:tcPr>
                </a:tc>
                <a:tc>
                  <a:txBody>
                    <a:bodyPr/>
                    <a:lstStyle/>
                    <a:p>
                      <a:r>
                        <a:rPr lang="en-US" sz="900" dirty="0" smtClean="0">
                          <a:solidFill>
                            <a:srgbClr val="000000"/>
                          </a:solidFill>
                          <a:latin typeface="Arial" pitchFamily="34" charset="0"/>
                          <a:cs typeface="Arial" pitchFamily="34" charset="0"/>
                        </a:rPr>
                        <a:t>2009 - 2011</a:t>
                      </a:r>
                      <a:endParaRPr lang="en-US" sz="900" dirty="0">
                        <a:solidFill>
                          <a:srgbClr val="000000"/>
                        </a:solidFill>
                        <a:latin typeface="Arial" pitchFamily="34" charset="0"/>
                        <a:cs typeface="Arial" pitchFamily="34" charset="0"/>
                      </a:endParaRPr>
                    </a:p>
                  </a:txBody>
                  <a:tcPr>
                    <a:solidFill>
                      <a:schemeClr val="bg1">
                        <a:lumMod val="85000"/>
                      </a:schemeClr>
                    </a:solidFill>
                  </a:tcPr>
                </a:tc>
              </a:tr>
              <a:tr h="0">
                <a:tc vMerge="1">
                  <a:txBody>
                    <a:bodyPr/>
                    <a:lstStyle/>
                    <a:p>
                      <a:endParaRPr lang="en-US" sz="800" b="1" dirty="0">
                        <a:solidFill>
                          <a:schemeClr val="bg1"/>
                        </a:solidFill>
                      </a:endParaRPr>
                    </a:p>
                  </a:txBody>
                  <a:tcPr>
                    <a:solidFill>
                      <a:schemeClr val="tx1"/>
                    </a:solidFill>
                  </a:tcPr>
                </a:tc>
                <a:tc>
                  <a:txBody>
                    <a:bodyPr/>
                    <a:lstStyle/>
                    <a:p>
                      <a:r>
                        <a:rPr lang="en-US" sz="900" dirty="0" smtClean="0">
                          <a:solidFill>
                            <a:srgbClr val="000000"/>
                          </a:solidFill>
                          <a:latin typeface="Arial" pitchFamily="34" charset="0"/>
                          <a:cs typeface="Arial" pitchFamily="34" charset="0"/>
                        </a:rPr>
                        <a:t>National innovation program for hydrogen/fuel cell technology</a:t>
                      </a:r>
                      <a:endParaRPr lang="en-US" sz="900" dirty="0">
                        <a:solidFill>
                          <a:srgbClr val="000000"/>
                        </a:solidFill>
                        <a:latin typeface="Arial" pitchFamily="34" charset="0"/>
                        <a:cs typeface="Arial" pitchFamily="34" charset="0"/>
                      </a:endParaRPr>
                    </a:p>
                  </a:txBody>
                  <a:tcPr>
                    <a:solidFill>
                      <a:schemeClr val="bg1">
                        <a:lumMod val="7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Arial" pitchFamily="34" charset="0"/>
                          <a:cs typeface="Arial" pitchFamily="34" charset="0"/>
                        </a:rPr>
                        <a:t>€0.72 billion</a:t>
                      </a:r>
                    </a:p>
                  </a:txBody>
                  <a:tcPr>
                    <a:solidFill>
                      <a:schemeClr val="bg1">
                        <a:lumMod val="75000"/>
                      </a:schemeClr>
                    </a:solidFill>
                  </a:tcPr>
                </a:tc>
                <a:tc>
                  <a:txBody>
                    <a:bodyPr/>
                    <a:lstStyle/>
                    <a:p>
                      <a:r>
                        <a:rPr lang="en-US" sz="900" dirty="0" smtClean="0">
                          <a:solidFill>
                            <a:srgbClr val="000000"/>
                          </a:solidFill>
                          <a:latin typeface="Arial" pitchFamily="34" charset="0"/>
                          <a:cs typeface="Arial" pitchFamily="34" charset="0"/>
                        </a:rPr>
                        <a:t>2008 - Ongoing</a:t>
                      </a:r>
                      <a:endParaRPr lang="en-US" sz="900" dirty="0">
                        <a:solidFill>
                          <a:srgbClr val="000000"/>
                        </a:solidFill>
                        <a:latin typeface="Arial" pitchFamily="34" charset="0"/>
                        <a:cs typeface="Arial" pitchFamily="34" charset="0"/>
                      </a:endParaRPr>
                    </a:p>
                  </a:txBody>
                  <a:tcPr>
                    <a:solidFill>
                      <a:schemeClr val="bg1">
                        <a:lumMod val="75000"/>
                      </a:schemeClr>
                    </a:solidFill>
                  </a:tcPr>
                </a:tc>
              </a:tr>
              <a:tr h="0">
                <a:tc>
                  <a:txBody>
                    <a:bodyPr/>
                    <a:lstStyle/>
                    <a:p>
                      <a:r>
                        <a:rPr lang="en-US" sz="900" b="1" dirty="0" smtClean="0">
                          <a:solidFill>
                            <a:schemeClr val="bg1"/>
                          </a:solidFill>
                          <a:latin typeface="Arial" pitchFamily="34" charset="0"/>
                          <a:cs typeface="Arial" pitchFamily="34" charset="0"/>
                        </a:rPr>
                        <a:t>France</a:t>
                      </a:r>
                      <a:endParaRPr lang="en-US" sz="900" b="1" dirty="0">
                        <a:solidFill>
                          <a:schemeClr val="bg1"/>
                        </a:solidFill>
                        <a:latin typeface="Arial" pitchFamily="34" charset="0"/>
                        <a:cs typeface="Arial" pitchFamily="34" charset="0"/>
                      </a:endParaRPr>
                    </a:p>
                  </a:txBody>
                  <a:tcPr>
                    <a:solidFill>
                      <a:schemeClr val="tx1"/>
                    </a:solidFill>
                  </a:tcPr>
                </a:tc>
                <a:tc>
                  <a:txBody>
                    <a:bodyPr/>
                    <a:lstStyle/>
                    <a:p>
                      <a:r>
                        <a:rPr lang="en-US" sz="900" dirty="0" smtClean="0">
                          <a:solidFill>
                            <a:srgbClr val="000000"/>
                          </a:solidFill>
                          <a:latin typeface="Arial" pitchFamily="34" charset="0"/>
                          <a:cs typeface="Arial" pitchFamily="34" charset="0"/>
                        </a:rPr>
                        <a:t>R&amp;D program for hybrid and electrical vehicles</a:t>
                      </a:r>
                      <a:endParaRPr lang="en-US" sz="900" dirty="0">
                        <a:solidFill>
                          <a:srgbClr val="000000"/>
                        </a:solidFill>
                        <a:latin typeface="Arial" pitchFamily="34" charset="0"/>
                        <a:cs typeface="Arial" pitchFamily="34" charset="0"/>
                      </a:endParaRPr>
                    </a:p>
                  </a:txBody>
                  <a:tcPr>
                    <a:solidFill>
                      <a:schemeClr val="bg1">
                        <a:lumMod val="8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Arial" pitchFamily="34" charset="0"/>
                          <a:cs typeface="Arial" pitchFamily="34" charset="0"/>
                        </a:rPr>
                        <a:t>€0.4 billion</a:t>
                      </a:r>
                    </a:p>
                  </a:txBody>
                  <a:tcPr>
                    <a:solidFill>
                      <a:schemeClr val="bg1">
                        <a:lumMod val="85000"/>
                      </a:schemeClr>
                    </a:solidFill>
                  </a:tcPr>
                </a:tc>
                <a:tc>
                  <a:txBody>
                    <a:bodyPr/>
                    <a:lstStyle/>
                    <a:p>
                      <a:r>
                        <a:rPr lang="en-US" sz="900" dirty="0" smtClean="0">
                          <a:solidFill>
                            <a:srgbClr val="000000"/>
                          </a:solidFill>
                          <a:latin typeface="Arial" pitchFamily="34" charset="0"/>
                          <a:cs typeface="Arial" pitchFamily="34" charset="0"/>
                        </a:rPr>
                        <a:t>2009 - 2013</a:t>
                      </a:r>
                      <a:endParaRPr lang="en-US" sz="900" dirty="0">
                        <a:solidFill>
                          <a:srgbClr val="000000"/>
                        </a:solidFill>
                        <a:latin typeface="Arial" pitchFamily="34" charset="0"/>
                        <a:cs typeface="Arial" pitchFamily="34" charset="0"/>
                      </a:endParaRPr>
                    </a:p>
                  </a:txBody>
                  <a:tcPr>
                    <a:solidFill>
                      <a:schemeClr val="bg1">
                        <a:lumMod val="85000"/>
                      </a:schemeClr>
                    </a:solidFill>
                  </a:tcPr>
                </a:tc>
              </a:tr>
              <a:tr h="0">
                <a:tc rowSpan="2">
                  <a:txBody>
                    <a:bodyPr/>
                    <a:lstStyle/>
                    <a:p>
                      <a:r>
                        <a:rPr lang="en-US" sz="900" b="1" dirty="0" smtClean="0">
                          <a:solidFill>
                            <a:schemeClr val="bg1"/>
                          </a:solidFill>
                          <a:latin typeface="Arial" pitchFamily="34" charset="0"/>
                          <a:cs typeface="Arial" pitchFamily="34" charset="0"/>
                        </a:rPr>
                        <a:t>US</a:t>
                      </a:r>
                      <a:endParaRPr lang="en-US" sz="900" b="1" dirty="0">
                        <a:solidFill>
                          <a:schemeClr val="bg1"/>
                        </a:solidFill>
                        <a:latin typeface="Arial" pitchFamily="34" charset="0"/>
                        <a:cs typeface="Arial" pitchFamily="34" charset="0"/>
                      </a:endParaRPr>
                    </a:p>
                  </a:txBody>
                  <a:tcPr anchor="ctr">
                    <a:solidFill>
                      <a:schemeClr val="tx1"/>
                    </a:solidFill>
                  </a:tcPr>
                </a:tc>
                <a:tc>
                  <a:txBody>
                    <a:bodyPr/>
                    <a:lstStyle/>
                    <a:p>
                      <a:r>
                        <a:rPr lang="en-US" sz="900" dirty="0" smtClean="0">
                          <a:solidFill>
                            <a:srgbClr val="000000"/>
                          </a:solidFill>
                          <a:latin typeface="Arial" pitchFamily="34" charset="0"/>
                          <a:cs typeface="Arial" pitchFamily="34" charset="0"/>
                        </a:rPr>
                        <a:t>Battery and fuel cell incentive program</a:t>
                      </a:r>
                      <a:endParaRPr lang="en-US" sz="900" dirty="0">
                        <a:solidFill>
                          <a:srgbClr val="000000"/>
                        </a:solidFill>
                        <a:latin typeface="Arial" pitchFamily="34" charset="0"/>
                        <a:cs typeface="Arial" pitchFamily="34" charset="0"/>
                      </a:endParaRPr>
                    </a:p>
                  </a:txBody>
                  <a:tcPr>
                    <a:solidFill>
                      <a:schemeClr val="bg1">
                        <a:lumMod val="7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Arial" pitchFamily="34" charset="0"/>
                          <a:cs typeface="Arial" pitchFamily="34" charset="0"/>
                        </a:rPr>
                        <a:t>€108 billion</a:t>
                      </a:r>
                    </a:p>
                  </a:txBody>
                  <a:tcPr>
                    <a:solidFill>
                      <a:schemeClr val="bg1">
                        <a:lumMod val="75000"/>
                      </a:schemeClr>
                    </a:solidFill>
                  </a:tcPr>
                </a:tc>
                <a:tc>
                  <a:txBody>
                    <a:bodyPr/>
                    <a:lstStyle/>
                    <a:p>
                      <a:r>
                        <a:rPr lang="en-US" sz="900" dirty="0" smtClean="0">
                          <a:solidFill>
                            <a:srgbClr val="000000"/>
                          </a:solidFill>
                          <a:latin typeface="Arial" pitchFamily="34" charset="0"/>
                          <a:cs typeface="Arial" pitchFamily="34" charset="0"/>
                        </a:rPr>
                        <a:t>2010 - 2020</a:t>
                      </a:r>
                      <a:endParaRPr lang="en-US" sz="900" dirty="0">
                        <a:solidFill>
                          <a:srgbClr val="000000"/>
                        </a:solidFill>
                        <a:latin typeface="Arial" pitchFamily="34" charset="0"/>
                        <a:cs typeface="Arial" pitchFamily="34" charset="0"/>
                      </a:endParaRPr>
                    </a:p>
                  </a:txBody>
                  <a:tcPr>
                    <a:solidFill>
                      <a:schemeClr val="bg1">
                        <a:lumMod val="75000"/>
                      </a:schemeClr>
                    </a:solidFill>
                  </a:tcPr>
                </a:tc>
              </a:tr>
              <a:tr h="0">
                <a:tc vMerge="1">
                  <a:txBody>
                    <a:bodyPr/>
                    <a:lstStyle/>
                    <a:p>
                      <a:endParaRPr lang="en-US" sz="800" b="1" dirty="0">
                        <a:solidFill>
                          <a:schemeClr val="bg1"/>
                        </a:solidFill>
                      </a:endParaRPr>
                    </a:p>
                  </a:txBody>
                  <a:tcPr>
                    <a:solidFill>
                      <a:schemeClr val="tx1"/>
                    </a:solidFill>
                  </a:tcPr>
                </a:tc>
                <a:tc>
                  <a:txBody>
                    <a:bodyPr/>
                    <a:lstStyle/>
                    <a:p>
                      <a:r>
                        <a:rPr lang="en-US" sz="900" dirty="0" smtClean="0">
                          <a:solidFill>
                            <a:srgbClr val="000000"/>
                          </a:solidFill>
                          <a:latin typeface="Arial" pitchFamily="34" charset="0"/>
                          <a:cs typeface="Arial" pitchFamily="34" charset="0"/>
                        </a:rPr>
                        <a:t>Program for innovative electric vehicle</a:t>
                      </a:r>
                      <a:r>
                        <a:rPr lang="en-US" sz="900" baseline="0" dirty="0" smtClean="0">
                          <a:solidFill>
                            <a:srgbClr val="000000"/>
                          </a:solidFill>
                          <a:latin typeface="Arial" pitchFamily="34" charset="0"/>
                          <a:cs typeface="Arial" pitchFamily="34" charset="0"/>
                        </a:rPr>
                        <a:t> batteries and components</a:t>
                      </a:r>
                      <a:endParaRPr lang="en-US" sz="900" dirty="0">
                        <a:solidFill>
                          <a:srgbClr val="000000"/>
                        </a:solidFill>
                        <a:latin typeface="Arial" pitchFamily="34" charset="0"/>
                        <a:cs typeface="Arial" pitchFamily="34" charset="0"/>
                      </a:endParaRPr>
                    </a:p>
                  </a:txBody>
                  <a:tcPr>
                    <a:solidFill>
                      <a:schemeClr val="bg1">
                        <a:lumMod val="85000"/>
                      </a:schemeClr>
                    </a:solidFill>
                  </a:tcPr>
                </a:tc>
                <a:tc>
                  <a:txBody>
                    <a:bodyPr/>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smtClean="0">
                          <a:ln>
                            <a:noFill/>
                          </a:ln>
                          <a:solidFill>
                            <a:srgbClr val="000000"/>
                          </a:solidFill>
                          <a:effectLst/>
                          <a:uLnTx/>
                          <a:uFillTx/>
                          <a:latin typeface="Arial" pitchFamily="34" charset="0"/>
                          <a:ea typeface="+mn-ea"/>
                          <a:cs typeface="Arial" pitchFamily="34" charset="0"/>
                        </a:rPr>
                        <a:t>€1.5 billion</a:t>
                      </a:r>
                    </a:p>
                  </a:txBody>
                  <a:tcPr>
                    <a:solidFill>
                      <a:schemeClr val="bg1">
                        <a:lumMod val="8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Arial" pitchFamily="34" charset="0"/>
                          <a:cs typeface="Arial" pitchFamily="34" charset="0"/>
                        </a:rPr>
                        <a:t>2010 - 2020</a:t>
                      </a:r>
                    </a:p>
                  </a:txBody>
                  <a:tcPr>
                    <a:solidFill>
                      <a:schemeClr val="bg1">
                        <a:lumMod val="85000"/>
                      </a:schemeClr>
                    </a:solidFill>
                  </a:tcPr>
                </a:tc>
              </a:tr>
              <a:tr h="0">
                <a:tc>
                  <a:txBody>
                    <a:bodyPr/>
                    <a:lstStyle/>
                    <a:p>
                      <a:r>
                        <a:rPr lang="en-US" sz="900" b="1" dirty="0" smtClean="0">
                          <a:solidFill>
                            <a:schemeClr val="bg1"/>
                          </a:solidFill>
                          <a:latin typeface="Arial" pitchFamily="34" charset="0"/>
                          <a:cs typeface="Arial" pitchFamily="34" charset="0"/>
                        </a:rPr>
                        <a:t>Japan</a:t>
                      </a:r>
                      <a:endParaRPr lang="en-US" sz="900" b="1" dirty="0">
                        <a:solidFill>
                          <a:schemeClr val="bg1"/>
                        </a:solidFill>
                        <a:latin typeface="Arial" pitchFamily="34" charset="0"/>
                        <a:cs typeface="Arial" pitchFamily="34" charset="0"/>
                      </a:endParaRPr>
                    </a:p>
                  </a:txBody>
                  <a:tcPr>
                    <a:solidFill>
                      <a:schemeClr val="tx1"/>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Arial" pitchFamily="34" charset="0"/>
                          <a:cs typeface="Arial" pitchFamily="34" charset="0"/>
                        </a:rPr>
                        <a:t>Battery and fuel cell incentive program</a:t>
                      </a:r>
                    </a:p>
                  </a:txBody>
                  <a:tcPr>
                    <a:solidFill>
                      <a:schemeClr val="bg1">
                        <a:lumMod val="7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Arial" pitchFamily="34" charset="0"/>
                          <a:cs typeface="Arial" pitchFamily="34" charset="0"/>
                        </a:rPr>
                        <a:t>€0.2 billion</a:t>
                      </a:r>
                    </a:p>
                  </a:txBody>
                  <a:tcPr>
                    <a:solidFill>
                      <a:schemeClr val="bg1">
                        <a:lumMod val="75000"/>
                      </a:schemeClr>
                    </a:solidFill>
                  </a:tcPr>
                </a:tc>
                <a:tc>
                  <a:txBody>
                    <a:bodyPr/>
                    <a:lstStyle/>
                    <a:p>
                      <a:r>
                        <a:rPr lang="en-US" sz="900" dirty="0" smtClean="0">
                          <a:solidFill>
                            <a:srgbClr val="000000"/>
                          </a:solidFill>
                          <a:latin typeface="Arial" pitchFamily="34" charset="0"/>
                          <a:cs typeface="Arial" pitchFamily="34" charset="0"/>
                        </a:rPr>
                        <a:t>2005 - 2010</a:t>
                      </a:r>
                      <a:endParaRPr lang="en-US" sz="900" dirty="0">
                        <a:solidFill>
                          <a:srgbClr val="000000"/>
                        </a:solidFill>
                        <a:latin typeface="Arial" pitchFamily="34" charset="0"/>
                        <a:cs typeface="Arial" pitchFamily="34" charset="0"/>
                      </a:endParaRPr>
                    </a:p>
                  </a:txBody>
                  <a:tcPr>
                    <a:solidFill>
                      <a:schemeClr val="bg1">
                        <a:lumMod val="75000"/>
                      </a:schemeClr>
                    </a:solidFill>
                  </a:tcPr>
                </a:tc>
              </a:tr>
              <a:tr h="127000">
                <a:tc rowSpan="2">
                  <a:txBody>
                    <a:bodyPr/>
                    <a:lstStyle/>
                    <a:p>
                      <a:r>
                        <a:rPr lang="en-US" sz="900" b="1" dirty="0" smtClean="0">
                          <a:solidFill>
                            <a:schemeClr val="bg1"/>
                          </a:solidFill>
                          <a:latin typeface="Arial" pitchFamily="34" charset="0"/>
                          <a:cs typeface="Arial" pitchFamily="34" charset="0"/>
                        </a:rPr>
                        <a:t>China</a:t>
                      </a:r>
                      <a:endParaRPr lang="en-US" sz="900" b="1" dirty="0">
                        <a:solidFill>
                          <a:schemeClr val="bg1"/>
                        </a:solidFill>
                        <a:latin typeface="Arial" pitchFamily="34" charset="0"/>
                        <a:cs typeface="Arial" pitchFamily="34" charset="0"/>
                      </a:endParaRPr>
                    </a:p>
                  </a:txBody>
                  <a:tcPr anchor="ctr">
                    <a:solidFill>
                      <a:schemeClr val="tx1"/>
                    </a:solidFill>
                  </a:tcPr>
                </a:tc>
                <a:tc>
                  <a:txBody>
                    <a:bodyPr/>
                    <a:lstStyle/>
                    <a:p>
                      <a:r>
                        <a:rPr lang="en-US" sz="900" dirty="0" smtClean="0">
                          <a:solidFill>
                            <a:srgbClr val="000000"/>
                          </a:solidFill>
                          <a:latin typeface="Arial" pitchFamily="34" charset="0"/>
                          <a:cs typeface="Arial" pitchFamily="34" charset="0"/>
                        </a:rPr>
                        <a:t>Fund for efficient drive</a:t>
                      </a:r>
                      <a:r>
                        <a:rPr lang="en-US" sz="900" baseline="0" dirty="0" smtClean="0">
                          <a:solidFill>
                            <a:srgbClr val="000000"/>
                          </a:solidFill>
                          <a:latin typeface="Arial" pitchFamily="34" charset="0"/>
                          <a:cs typeface="Arial" pitchFamily="34" charset="0"/>
                        </a:rPr>
                        <a:t> train technologies</a:t>
                      </a:r>
                      <a:endParaRPr lang="en-US" sz="900" dirty="0">
                        <a:solidFill>
                          <a:srgbClr val="000000"/>
                        </a:solidFill>
                        <a:latin typeface="Arial" pitchFamily="34" charset="0"/>
                        <a:cs typeface="Arial" pitchFamily="34" charset="0"/>
                      </a:endParaRPr>
                    </a:p>
                  </a:txBody>
                  <a:tcPr>
                    <a:solidFill>
                      <a:schemeClr val="bg1">
                        <a:lumMod val="85000"/>
                      </a:schemeClr>
                    </a:solidFill>
                  </a:tcPr>
                </a:tc>
                <a:tc>
                  <a:txBody>
                    <a:bodyPr/>
                    <a:lstStyle/>
                    <a:p>
                      <a:r>
                        <a:rPr lang="en-US" sz="900" dirty="0" smtClean="0">
                          <a:solidFill>
                            <a:srgbClr val="000000"/>
                          </a:solidFill>
                          <a:latin typeface="Arial" pitchFamily="34" charset="0"/>
                          <a:cs typeface="Arial" pitchFamily="34" charset="0"/>
                        </a:rPr>
                        <a:t>€1 billion</a:t>
                      </a:r>
                      <a:endParaRPr lang="en-US" sz="900" dirty="0">
                        <a:solidFill>
                          <a:srgbClr val="000000"/>
                        </a:solidFill>
                        <a:latin typeface="Arial" pitchFamily="34" charset="0"/>
                        <a:cs typeface="Arial" pitchFamily="34" charset="0"/>
                      </a:endParaRPr>
                    </a:p>
                  </a:txBody>
                  <a:tcPr>
                    <a:solidFill>
                      <a:schemeClr val="bg1">
                        <a:lumMod val="85000"/>
                      </a:schemeClr>
                    </a:solidFill>
                  </a:tcPr>
                </a:tc>
                <a:tc>
                  <a:txBody>
                    <a:bodyPr/>
                    <a:lstStyle/>
                    <a:p>
                      <a:r>
                        <a:rPr lang="en-US" sz="900" dirty="0" smtClean="0">
                          <a:solidFill>
                            <a:srgbClr val="000000"/>
                          </a:solidFill>
                          <a:latin typeface="Arial" pitchFamily="34" charset="0"/>
                          <a:cs typeface="Arial" pitchFamily="34" charset="0"/>
                        </a:rPr>
                        <a:t>--</a:t>
                      </a:r>
                      <a:endParaRPr lang="en-US" sz="900" dirty="0">
                        <a:solidFill>
                          <a:srgbClr val="000000"/>
                        </a:solidFill>
                        <a:latin typeface="Arial" pitchFamily="34" charset="0"/>
                        <a:cs typeface="Arial" pitchFamily="34" charset="0"/>
                      </a:endParaRPr>
                    </a:p>
                  </a:txBody>
                  <a:tcPr>
                    <a:solidFill>
                      <a:schemeClr val="bg1">
                        <a:lumMod val="85000"/>
                      </a:schemeClr>
                    </a:solidFill>
                  </a:tcPr>
                </a:tc>
              </a:tr>
              <a:tr h="121920">
                <a:tc vMerge="1">
                  <a:txBody>
                    <a:bodyPr/>
                    <a:lstStyle/>
                    <a:p>
                      <a:endParaRPr lang="en-US" sz="800" b="1" dirty="0">
                        <a:solidFill>
                          <a:schemeClr val="bg1"/>
                        </a:solidFill>
                      </a:endParaRPr>
                    </a:p>
                  </a:txBody>
                  <a:tcPr>
                    <a:solidFill>
                      <a:schemeClr val="tx1"/>
                    </a:solidFill>
                  </a:tcPr>
                </a:tc>
                <a:tc>
                  <a:txBody>
                    <a:bodyPr/>
                    <a:lstStyle/>
                    <a:p>
                      <a:r>
                        <a:rPr lang="en-US" sz="900" dirty="0" smtClean="0">
                          <a:solidFill>
                            <a:srgbClr val="000000"/>
                          </a:solidFill>
                          <a:latin typeface="Arial" pitchFamily="34" charset="0"/>
                          <a:cs typeface="Arial" pitchFamily="34" charset="0"/>
                        </a:rPr>
                        <a:t>Setup of 10 pilot regions with &gt;10,000 electric vehicles</a:t>
                      </a:r>
                      <a:endParaRPr lang="en-US" sz="900" dirty="0">
                        <a:solidFill>
                          <a:srgbClr val="000000"/>
                        </a:solidFill>
                        <a:latin typeface="Arial" pitchFamily="34" charset="0"/>
                        <a:cs typeface="Arial" pitchFamily="34" charset="0"/>
                      </a:endParaRPr>
                    </a:p>
                  </a:txBody>
                  <a:tcPr>
                    <a:solidFill>
                      <a:schemeClr val="bg1">
                        <a:lumMod val="75000"/>
                      </a:schemeClr>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Arial" pitchFamily="34" charset="0"/>
                          <a:cs typeface="Arial" pitchFamily="34" charset="0"/>
                        </a:rPr>
                        <a:t>€2 billion</a:t>
                      </a:r>
                    </a:p>
                  </a:txBody>
                  <a:tcPr>
                    <a:solidFill>
                      <a:schemeClr val="bg1">
                        <a:lumMod val="75000"/>
                      </a:schemeClr>
                    </a:solidFill>
                  </a:tcPr>
                </a:tc>
                <a:tc>
                  <a:txBody>
                    <a:bodyPr/>
                    <a:lstStyle/>
                    <a:p>
                      <a:r>
                        <a:rPr lang="en-US" sz="900" dirty="0" smtClean="0">
                          <a:solidFill>
                            <a:srgbClr val="000000"/>
                          </a:solidFill>
                          <a:latin typeface="Arial" pitchFamily="34" charset="0"/>
                          <a:cs typeface="Arial" pitchFamily="34" charset="0"/>
                        </a:rPr>
                        <a:t>2009 - 2011</a:t>
                      </a:r>
                      <a:endParaRPr lang="en-US" sz="900" dirty="0">
                        <a:solidFill>
                          <a:srgbClr val="000000"/>
                        </a:solidFill>
                        <a:latin typeface="Arial" pitchFamily="34" charset="0"/>
                        <a:cs typeface="Arial" pitchFamily="34" charset="0"/>
                      </a:endParaRPr>
                    </a:p>
                  </a:txBody>
                  <a:tcPr>
                    <a:solidFill>
                      <a:schemeClr val="bg1">
                        <a:lumMod val="75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789485154"/>
              </p:ext>
            </p:extLst>
          </p:nvPr>
        </p:nvGraphicFramePr>
        <p:xfrm>
          <a:off x="327810" y="4006964"/>
          <a:ext cx="8534400" cy="2057400"/>
        </p:xfrm>
        <a:graphic>
          <a:graphicData uri="http://schemas.openxmlformats.org/drawingml/2006/table">
            <a:tbl>
              <a:tblPr firstRow="1" bandRow="1">
                <a:tableStyleId>{5C22544A-7EE6-4342-B048-85BDC9FD1C3A}</a:tableStyleId>
              </a:tblPr>
              <a:tblGrid>
                <a:gridCol w="2052577"/>
                <a:gridCol w="6481823"/>
              </a:tblGrid>
              <a:tr h="127000">
                <a:tc>
                  <a:txBody>
                    <a:bodyPr/>
                    <a:lstStyle/>
                    <a:p>
                      <a:pPr algn="ctr"/>
                      <a:r>
                        <a:rPr lang="en-US" sz="900" dirty="0" smtClean="0">
                          <a:latin typeface="Arial" pitchFamily="34" charset="0"/>
                          <a:cs typeface="Arial" pitchFamily="34" charset="0"/>
                        </a:rPr>
                        <a:t>Country</a:t>
                      </a:r>
                      <a:endParaRPr lang="en-US" sz="900" dirty="0">
                        <a:latin typeface="Arial" pitchFamily="34" charset="0"/>
                        <a:cs typeface="Arial" pitchFamily="34" charset="0"/>
                      </a:endParaRPr>
                    </a:p>
                  </a:txBody>
                  <a:tcPr anchor="ctr">
                    <a:solidFill>
                      <a:schemeClr val="accent3">
                        <a:lumMod val="25000"/>
                      </a:schemeClr>
                    </a:solidFill>
                  </a:tcPr>
                </a:tc>
                <a:tc>
                  <a:txBody>
                    <a:bodyPr/>
                    <a:lstStyle/>
                    <a:p>
                      <a:pPr algn="ctr"/>
                      <a:r>
                        <a:rPr lang="en-US" sz="900" dirty="0" smtClean="0">
                          <a:latin typeface="Arial" pitchFamily="34" charset="0"/>
                          <a:cs typeface="Arial" pitchFamily="34" charset="0"/>
                        </a:rPr>
                        <a:t>Government Consumer Incentives (Purchase Support/ Tax</a:t>
                      </a:r>
                      <a:r>
                        <a:rPr lang="en-US" sz="900" baseline="0" dirty="0" smtClean="0">
                          <a:latin typeface="Arial" pitchFamily="34" charset="0"/>
                          <a:cs typeface="Arial" pitchFamily="34" charset="0"/>
                        </a:rPr>
                        <a:t> Exemptions)</a:t>
                      </a:r>
                      <a:endParaRPr lang="en-US" sz="900" dirty="0">
                        <a:latin typeface="Arial" pitchFamily="34" charset="0"/>
                        <a:cs typeface="Arial" pitchFamily="34" charset="0"/>
                      </a:endParaRPr>
                    </a:p>
                  </a:txBody>
                  <a:tcPr anchor="ctr">
                    <a:solidFill>
                      <a:schemeClr val="accent3">
                        <a:lumMod val="25000"/>
                      </a:schemeClr>
                    </a:solidFill>
                  </a:tcPr>
                </a:tc>
              </a:tr>
              <a:tr h="142240">
                <a:tc rowSpan="2">
                  <a:txBody>
                    <a:bodyPr/>
                    <a:lstStyle/>
                    <a:p>
                      <a:r>
                        <a:rPr lang="en-US" sz="900" b="1" dirty="0" smtClean="0">
                          <a:solidFill>
                            <a:schemeClr val="bg1"/>
                          </a:solidFill>
                          <a:latin typeface="Arial" pitchFamily="34" charset="0"/>
                          <a:cs typeface="Arial" pitchFamily="34" charset="0"/>
                        </a:rPr>
                        <a:t>Germany</a:t>
                      </a:r>
                      <a:endParaRPr lang="en-US" sz="900" b="1" dirty="0">
                        <a:solidFill>
                          <a:schemeClr val="bg1"/>
                        </a:solidFill>
                        <a:latin typeface="Arial" pitchFamily="34" charset="0"/>
                        <a:cs typeface="Arial" pitchFamily="34" charset="0"/>
                      </a:endParaRPr>
                    </a:p>
                  </a:txBody>
                  <a:tcPr anchor="ctr">
                    <a:solidFill>
                      <a:schemeClr val="tx1"/>
                    </a:solidFill>
                  </a:tcPr>
                </a:tc>
                <a:tc>
                  <a:txBody>
                    <a:bodyPr/>
                    <a:lstStyle/>
                    <a:p>
                      <a:r>
                        <a:rPr lang="en-US" sz="900" dirty="0" smtClean="0">
                          <a:solidFill>
                            <a:srgbClr val="000000"/>
                          </a:solidFill>
                          <a:latin typeface="Arial" pitchFamily="34" charset="0"/>
                          <a:cs typeface="Arial" pitchFamily="34" charset="0"/>
                        </a:rPr>
                        <a:t>€3.000 – 5.000 billion for e-car</a:t>
                      </a:r>
                      <a:r>
                        <a:rPr lang="en-US" sz="900" baseline="0" dirty="0" smtClean="0">
                          <a:solidFill>
                            <a:srgbClr val="000000"/>
                          </a:solidFill>
                          <a:latin typeface="Arial" pitchFamily="34" charset="0"/>
                          <a:cs typeface="Arial" pitchFamily="34" charset="0"/>
                        </a:rPr>
                        <a:t> purchase (planned for 2012 – 2014)</a:t>
                      </a:r>
                      <a:endParaRPr lang="en-US" sz="900" dirty="0">
                        <a:solidFill>
                          <a:srgbClr val="000000"/>
                        </a:solidFill>
                        <a:latin typeface="Arial" pitchFamily="34" charset="0"/>
                        <a:cs typeface="Arial" pitchFamily="34" charset="0"/>
                      </a:endParaRPr>
                    </a:p>
                  </a:txBody>
                  <a:tcPr>
                    <a:solidFill>
                      <a:schemeClr val="bg1">
                        <a:lumMod val="85000"/>
                      </a:schemeClr>
                    </a:solidFill>
                  </a:tcPr>
                </a:tc>
              </a:tr>
              <a:tr h="0">
                <a:tc vMerge="1">
                  <a:txBody>
                    <a:bodyPr/>
                    <a:lstStyle/>
                    <a:p>
                      <a:endParaRPr lang="en-US" sz="800" b="1" dirty="0">
                        <a:solidFill>
                          <a:schemeClr val="bg1"/>
                        </a:solidFill>
                      </a:endParaRPr>
                    </a:p>
                  </a:txBody>
                  <a:tcPr>
                    <a:solidFill>
                      <a:schemeClr val="tx1"/>
                    </a:solidFill>
                  </a:tcPr>
                </a:tc>
                <a:tc>
                  <a:txBody>
                    <a:bodyPr/>
                    <a:lstStyle/>
                    <a:p>
                      <a:r>
                        <a:rPr lang="en-US" sz="900" dirty="0" smtClean="0">
                          <a:solidFill>
                            <a:srgbClr val="000000"/>
                          </a:solidFill>
                          <a:latin typeface="Arial" pitchFamily="34" charset="0"/>
                          <a:cs typeface="Arial" pitchFamily="34" charset="0"/>
                        </a:rPr>
                        <a:t>EVs</a:t>
                      </a:r>
                      <a:r>
                        <a:rPr lang="en-US" sz="900" baseline="0" dirty="0" smtClean="0">
                          <a:solidFill>
                            <a:srgbClr val="000000"/>
                          </a:solidFill>
                          <a:latin typeface="Arial" pitchFamily="34" charset="0"/>
                          <a:cs typeface="Arial" pitchFamily="34" charset="0"/>
                        </a:rPr>
                        <a:t> are exempt from the annual circulation of tax for a period of 5 years</a:t>
                      </a:r>
                      <a:endParaRPr lang="en-US" sz="900" dirty="0">
                        <a:solidFill>
                          <a:srgbClr val="000000"/>
                        </a:solidFill>
                        <a:latin typeface="Arial" pitchFamily="34" charset="0"/>
                        <a:cs typeface="Arial" pitchFamily="34" charset="0"/>
                      </a:endParaRPr>
                    </a:p>
                  </a:txBody>
                  <a:tcPr>
                    <a:solidFill>
                      <a:schemeClr val="bg1">
                        <a:lumMod val="75000"/>
                      </a:schemeClr>
                    </a:solidFill>
                  </a:tcPr>
                </a:tc>
              </a:tr>
              <a:tr h="0">
                <a:tc rowSpan="2">
                  <a:txBody>
                    <a:bodyPr/>
                    <a:lstStyle/>
                    <a:p>
                      <a:r>
                        <a:rPr lang="en-US" sz="900" b="1" dirty="0" smtClean="0">
                          <a:solidFill>
                            <a:schemeClr val="bg1"/>
                          </a:solidFill>
                          <a:latin typeface="Arial" pitchFamily="34" charset="0"/>
                          <a:cs typeface="Arial" pitchFamily="34" charset="0"/>
                        </a:rPr>
                        <a:t>France</a:t>
                      </a:r>
                      <a:endParaRPr lang="en-US" sz="900" b="1" dirty="0">
                        <a:solidFill>
                          <a:schemeClr val="bg1"/>
                        </a:solidFill>
                        <a:latin typeface="Arial" pitchFamily="34" charset="0"/>
                        <a:cs typeface="Arial" pitchFamily="34" charset="0"/>
                      </a:endParaRPr>
                    </a:p>
                  </a:txBody>
                  <a:tcPr>
                    <a:solidFill>
                      <a:schemeClr val="tx1"/>
                    </a:solidFill>
                  </a:tcPr>
                </a:tc>
                <a:tc>
                  <a:txBody>
                    <a:bodyPr/>
                    <a:lstStyle/>
                    <a:p>
                      <a:r>
                        <a:rPr lang="en-US" sz="900" dirty="0" smtClean="0">
                          <a:solidFill>
                            <a:srgbClr val="000000"/>
                          </a:solidFill>
                          <a:latin typeface="Arial" pitchFamily="34" charset="0"/>
                          <a:cs typeface="Arial" pitchFamily="34" charset="0"/>
                        </a:rPr>
                        <a:t>€5.000</a:t>
                      </a:r>
                      <a:r>
                        <a:rPr lang="en-US" sz="900" baseline="0" dirty="0" smtClean="0">
                          <a:solidFill>
                            <a:srgbClr val="000000"/>
                          </a:solidFill>
                          <a:latin typeface="Arial" pitchFamily="34" charset="0"/>
                          <a:cs typeface="Arial" pitchFamily="34" charset="0"/>
                        </a:rPr>
                        <a:t> for purchase of cars with less than 60g CO</a:t>
                      </a:r>
                      <a:r>
                        <a:rPr lang="en-US" sz="900" baseline="-25000" dirty="0" smtClean="0">
                          <a:solidFill>
                            <a:srgbClr val="000000"/>
                          </a:solidFill>
                          <a:latin typeface="Arial" pitchFamily="34" charset="0"/>
                          <a:cs typeface="Arial" pitchFamily="34" charset="0"/>
                        </a:rPr>
                        <a:t>2</a:t>
                      </a:r>
                      <a:r>
                        <a:rPr lang="en-US" sz="900" baseline="0" dirty="0" smtClean="0">
                          <a:solidFill>
                            <a:srgbClr val="000000"/>
                          </a:solidFill>
                          <a:latin typeface="Arial" pitchFamily="34" charset="0"/>
                          <a:cs typeface="Arial" pitchFamily="34" charset="0"/>
                        </a:rPr>
                        <a:t>/km</a:t>
                      </a:r>
                      <a:endParaRPr lang="en-US" sz="900" dirty="0">
                        <a:solidFill>
                          <a:srgbClr val="000000"/>
                        </a:solidFill>
                        <a:latin typeface="Arial" pitchFamily="34" charset="0"/>
                        <a:cs typeface="Arial" pitchFamily="34" charset="0"/>
                      </a:endParaRPr>
                    </a:p>
                  </a:txBody>
                  <a:tcPr>
                    <a:solidFill>
                      <a:schemeClr val="bg1">
                        <a:lumMod val="85000"/>
                      </a:schemeClr>
                    </a:solidFill>
                  </a:tcPr>
                </a:tc>
              </a:tr>
              <a:tr h="0">
                <a:tc vMerge="1">
                  <a:txBody>
                    <a:bodyPr/>
                    <a:lstStyle/>
                    <a:p>
                      <a:endParaRPr lang="en-US" sz="800" b="1" dirty="0">
                        <a:solidFill>
                          <a:schemeClr val="bg1"/>
                        </a:solidFill>
                      </a:endParaRPr>
                    </a:p>
                  </a:txBody>
                  <a:tcPr anchor="ctr">
                    <a:solidFill>
                      <a:schemeClr val="tx1"/>
                    </a:solidFill>
                  </a:tcPr>
                </a:tc>
                <a:tc>
                  <a:txBody>
                    <a:bodyPr/>
                    <a:lstStyle/>
                    <a:p>
                      <a:r>
                        <a:rPr lang="en-US" sz="900" dirty="0" smtClean="0">
                          <a:solidFill>
                            <a:schemeClr val="bg2">
                              <a:lumMod val="10000"/>
                            </a:schemeClr>
                          </a:solidFill>
                          <a:latin typeface="Arial" pitchFamily="34" charset="0"/>
                          <a:cs typeface="Arial" pitchFamily="34" charset="0"/>
                        </a:rPr>
                        <a:t>Hybrid vehicles emitting 135g/km or</a:t>
                      </a:r>
                      <a:r>
                        <a:rPr lang="en-US" sz="900" baseline="0" dirty="0" smtClean="0">
                          <a:solidFill>
                            <a:schemeClr val="bg2">
                              <a:lumMod val="10000"/>
                            </a:schemeClr>
                          </a:solidFill>
                          <a:latin typeface="Arial" pitchFamily="34" charset="0"/>
                          <a:cs typeface="Arial" pitchFamily="34" charset="0"/>
                        </a:rPr>
                        <a:t> less receive an incentive of </a:t>
                      </a:r>
                      <a:r>
                        <a:rPr lang="en-US" sz="900" dirty="0" smtClean="0">
                          <a:solidFill>
                            <a:schemeClr val="bg2">
                              <a:lumMod val="10000"/>
                            </a:schemeClr>
                          </a:solidFill>
                          <a:latin typeface="Arial" pitchFamily="34" charset="0"/>
                          <a:cs typeface="Arial" pitchFamily="34" charset="0"/>
                        </a:rPr>
                        <a:t>€2.000</a:t>
                      </a:r>
                      <a:endParaRPr lang="en-US" sz="900" dirty="0">
                        <a:solidFill>
                          <a:schemeClr val="bg2">
                            <a:lumMod val="10000"/>
                          </a:schemeClr>
                        </a:solidFill>
                        <a:latin typeface="Arial" pitchFamily="34" charset="0"/>
                        <a:cs typeface="Arial" pitchFamily="34" charset="0"/>
                      </a:endParaRPr>
                    </a:p>
                  </a:txBody>
                  <a:tcPr>
                    <a:solidFill>
                      <a:schemeClr val="bg1">
                        <a:lumMod val="75000"/>
                      </a:schemeClr>
                    </a:solidFill>
                  </a:tcPr>
                </a:tc>
              </a:tr>
              <a:tr h="0">
                <a:tc rowSpan="2">
                  <a:txBody>
                    <a:bodyPr/>
                    <a:lstStyle/>
                    <a:p>
                      <a:r>
                        <a:rPr lang="en-US" sz="900" b="1" dirty="0" smtClean="0">
                          <a:solidFill>
                            <a:schemeClr val="bg1"/>
                          </a:solidFill>
                          <a:latin typeface="Arial" pitchFamily="34" charset="0"/>
                          <a:cs typeface="Arial" pitchFamily="34" charset="0"/>
                        </a:rPr>
                        <a:t>US</a:t>
                      </a:r>
                      <a:endParaRPr lang="en-US" sz="900" b="1" dirty="0">
                        <a:solidFill>
                          <a:schemeClr val="bg1"/>
                        </a:solidFill>
                        <a:latin typeface="Arial" pitchFamily="34" charset="0"/>
                        <a:cs typeface="Arial" pitchFamily="34" charset="0"/>
                      </a:endParaRPr>
                    </a:p>
                  </a:txBody>
                  <a:tcPr anchor="ctr">
                    <a:solidFill>
                      <a:schemeClr val="tx1"/>
                    </a:solidFill>
                  </a:tcPr>
                </a:tc>
                <a:tc>
                  <a:txBody>
                    <a:bodyPr/>
                    <a:lstStyle/>
                    <a:p>
                      <a:r>
                        <a:rPr lang="en-US" sz="900" dirty="0" smtClean="0">
                          <a:solidFill>
                            <a:srgbClr val="000000"/>
                          </a:solidFill>
                          <a:latin typeface="Arial" pitchFamily="34" charset="0"/>
                          <a:cs typeface="Arial" pitchFamily="34" charset="0"/>
                        </a:rPr>
                        <a:t>$5.800</a:t>
                      </a:r>
                      <a:r>
                        <a:rPr lang="en-US" sz="900" baseline="0" dirty="0" smtClean="0">
                          <a:solidFill>
                            <a:srgbClr val="000000"/>
                          </a:solidFill>
                          <a:latin typeface="Arial" pitchFamily="34" charset="0"/>
                          <a:cs typeface="Arial" pitchFamily="34" charset="0"/>
                        </a:rPr>
                        <a:t> direct purchase incentive </a:t>
                      </a:r>
                      <a:endParaRPr lang="en-US" sz="900" dirty="0">
                        <a:solidFill>
                          <a:srgbClr val="000000"/>
                        </a:solidFill>
                        <a:latin typeface="Arial" pitchFamily="34" charset="0"/>
                        <a:cs typeface="Arial" pitchFamily="34" charset="0"/>
                      </a:endParaRPr>
                    </a:p>
                  </a:txBody>
                  <a:tcPr>
                    <a:solidFill>
                      <a:schemeClr val="bg1">
                        <a:lumMod val="75000"/>
                      </a:schemeClr>
                    </a:solidFill>
                  </a:tcPr>
                </a:tc>
              </a:tr>
              <a:tr h="0">
                <a:tc vMerge="1">
                  <a:txBody>
                    <a:bodyPr/>
                    <a:lstStyle/>
                    <a:p>
                      <a:endParaRPr lang="en-US" sz="800" b="1" dirty="0">
                        <a:solidFill>
                          <a:schemeClr val="bg1"/>
                        </a:solidFill>
                      </a:endParaRPr>
                    </a:p>
                  </a:txBody>
                  <a:tcPr>
                    <a:solidFill>
                      <a:schemeClr val="tx1"/>
                    </a:solidFill>
                  </a:tcPr>
                </a:tc>
                <a:tc>
                  <a:txBody>
                    <a:bodyPr/>
                    <a:lstStyle/>
                    <a:p>
                      <a:r>
                        <a:rPr lang="en-US" sz="900" dirty="0" smtClean="0">
                          <a:solidFill>
                            <a:srgbClr val="000000"/>
                          </a:solidFill>
                          <a:latin typeface="Arial" pitchFamily="34" charset="0"/>
                          <a:cs typeface="Arial" pitchFamily="34" charset="0"/>
                        </a:rPr>
                        <a:t>$2.500 - $7.500</a:t>
                      </a:r>
                      <a:r>
                        <a:rPr lang="en-US" sz="900" baseline="0" dirty="0" smtClean="0">
                          <a:solidFill>
                            <a:srgbClr val="000000"/>
                          </a:solidFill>
                          <a:latin typeface="Arial" pitchFamily="34" charset="0"/>
                          <a:cs typeface="Arial" pitchFamily="34" charset="0"/>
                        </a:rPr>
                        <a:t> tax incentives depending on battery size</a:t>
                      </a:r>
                      <a:endParaRPr lang="en-US" sz="900" dirty="0">
                        <a:solidFill>
                          <a:srgbClr val="000000"/>
                        </a:solidFill>
                        <a:latin typeface="Arial" pitchFamily="34" charset="0"/>
                        <a:cs typeface="Arial" pitchFamily="34" charset="0"/>
                      </a:endParaRPr>
                    </a:p>
                  </a:txBody>
                  <a:tcPr>
                    <a:solidFill>
                      <a:schemeClr val="bg1">
                        <a:lumMod val="85000"/>
                      </a:schemeClr>
                    </a:solidFill>
                  </a:tcPr>
                </a:tc>
              </a:tr>
              <a:tr h="0">
                <a:tc>
                  <a:txBody>
                    <a:bodyPr/>
                    <a:lstStyle/>
                    <a:p>
                      <a:r>
                        <a:rPr lang="en-US" sz="900" b="1" dirty="0" smtClean="0">
                          <a:solidFill>
                            <a:schemeClr val="bg1"/>
                          </a:solidFill>
                          <a:latin typeface="Arial" pitchFamily="34" charset="0"/>
                          <a:cs typeface="Arial" pitchFamily="34" charset="0"/>
                        </a:rPr>
                        <a:t>Japan</a:t>
                      </a:r>
                      <a:endParaRPr lang="en-US" sz="900" b="1" dirty="0">
                        <a:solidFill>
                          <a:schemeClr val="bg1"/>
                        </a:solidFill>
                        <a:latin typeface="Arial" pitchFamily="34" charset="0"/>
                        <a:cs typeface="Arial" pitchFamily="34" charset="0"/>
                      </a:endParaRPr>
                    </a:p>
                  </a:txBody>
                  <a:tcPr>
                    <a:solidFill>
                      <a:schemeClr val="tx1"/>
                    </a:solid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900" dirty="0" smtClean="0">
                          <a:solidFill>
                            <a:srgbClr val="000000"/>
                          </a:solidFill>
                          <a:latin typeface="Arial" pitchFamily="34" charset="0"/>
                          <a:cs typeface="Arial" pitchFamily="34" charset="0"/>
                        </a:rPr>
                        <a:t>Max.</a:t>
                      </a:r>
                      <a:r>
                        <a:rPr lang="en-US" sz="900" baseline="0" dirty="0" smtClean="0">
                          <a:solidFill>
                            <a:srgbClr val="000000"/>
                          </a:solidFill>
                          <a:latin typeface="Arial" pitchFamily="34" charset="0"/>
                          <a:cs typeface="Arial" pitchFamily="34" charset="0"/>
                        </a:rPr>
                        <a:t> </a:t>
                      </a:r>
                      <a:r>
                        <a:rPr lang="en-US" sz="900" dirty="0" smtClean="0">
                          <a:solidFill>
                            <a:srgbClr val="000000"/>
                          </a:solidFill>
                          <a:latin typeface="Arial" pitchFamily="34" charset="0"/>
                          <a:cs typeface="Arial" pitchFamily="34" charset="0"/>
                        </a:rPr>
                        <a:t>€10.000 purchase incentive depending</a:t>
                      </a:r>
                      <a:r>
                        <a:rPr lang="en-US" sz="900" baseline="0" dirty="0" smtClean="0">
                          <a:solidFill>
                            <a:srgbClr val="000000"/>
                          </a:solidFill>
                          <a:latin typeface="Arial" pitchFamily="34" charset="0"/>
                          <a:cs typeface="Arial" pitchFamily="34" charset="0"/>
                        </a:rPr>
                        <a:t> on propulsion technology</a:t>
                      </a:r>
                      <a:endParaRPr lang="en-US" sz="900" dirty="0" smtClean="0">
                        <a:solidFill>
                          <a:srgbClr val="000000"/>
                        </a:solidFill>
                        <a:latin typeface="Arial" pitchFamily="34" charset="0"/>
                        <a:cs typeface="Arial" pitchFamily="34" charset="0"/>
                      </a:endParaRPr>
                    </a:p>
                  </a:txBody>
                  <a:tcPr>
                    <a:solidFill>
                      <a:schemeClr val="bg1">
                        <a:lumMod val="75000"/>
                      </a:schemeClr>
                    </a:solidFill>
                  </a:tcPr>
                </a:tc>
              </a:tr>
              <a:tr h="127000">
                <a:tc>
                  <a:txBody>
                    <a:bodyPr/>
                    <a:lstStyle/>
                    <a:p>
                      <a:r>
                        <a:rPr lang="en-US" sz="900" b="1" dirty="0" smtClean="0">
                          <a:solidFill>
                            <a:schemeClr val="bg1"/>
                          </a:solidFill>
                          <a:latin typeface="Arial" pitchFamily="34" charset="0"/>
                          <a:cs typeface="Arial" pitchFamily="34" charset="0"/>
                        </a:rPr>
                        <a:t>China</a:t>
                      </a:r>
                      <a:endParaRPr lang="en-US" sz="900" b="1" dirty="0">
                        <a:solidFill>
                          <a:schemeClr val="bg1"/>
                        </a:solidFill>
                        <a:latin typeface="Arial" pitchFamily="34" charset="0"/>
                        <a:cs typeface="Arial" pitchFamily="34" charset="0"/>
                      </a:endParaRPr>
                    </a:p>
                  </a:txBody>
                  <a:tcPr anchor="ctr">
                    <a:solidFill>
                      <a:schemeClr val="tx1"/>
                    </a:solidFill>
                  </a:tcPr>
                </a:tc>
                <a:tc>
                  <a:txBody>
                    <a:bodyPr/>
                    <a:lstStyle/>
                    <a:p>
                      <a:r>
                        <a:rPr lang="en-US" sz="900" dirty="0" smtClean="0">
                          <a:solidFill>
                            <a:srgbClr val="000000"/>
                          </a:solidFill>
                          <a:latin typeface="Arial" pitchFamily="34" charset="0"/>
                          <a:cs typeface="Arial" pitchFamily="34" charset="0"/>
                        </a:rPr>
                        <a:t>$8.800 (B-EV);</a:t>
                      </a:r>
                      <a:r>
                        <a:rPr lang="en-US" sz="900" baseline="0" dirty="0" smtClean="0">
                          <a:solidFill>
                            <a:srgbClr val="000000"/>
                          </a:solidFill>
                          <a:latin typeface="Arial" pitchFamily="34" charset="0"/>
                          <a:cs typeface="Arial" pitchFamily="34" charset="0"/>
                        </a:rPr>
                        <a:t> $7.350 (P-HEV); $36.750 (FC-EV) direct purchase incentive</a:t>
                      </a:r>
                      <a:r>
                        <a:rPr lang="en-US" sz="900" dirty="0" smtClean="0">
                          <a:solidFill>
                            <a:srgbClr val="000000"/>
                          </a:solidFill>
                          <a:latin typeface="Arial" pitchFamily="34" charset="0"/>
                          <a:cs typeface="Arial" pitchFamily="34" charset="0"/>
                        </a:rPr>
                        <a:t> </a:t>
                      </a:r>
                      <a:endParaRPr lang="en-US" sz="900" dirty="0">
                        <a:solidFill>
                          <a:srgbClr val="000000"/>
                        </a:solidFill>
                        <a:latin typeface="Arial" pitchFamily="34" charset="0"/>
                        <a:cs typeface="Arial" pitchFamily="34" charset="0"/>
                      </a:endParaRPr>
                    </a:p>
                  </a:txBody>
                  <a:tcPr>
                    <a:solidFill>
                      <a:schemeClr val="bg1">
                        <a:lumMod val="85000"/>
                      </a:schemeClr>
                    </a:solidFill>
                  </a:tcPr>
                </a:tc>
              </a:tr>
            </a:tbl>
          </a:graphicData>
        </a:graphic>
      </p:graphicFrame>
      <p:sp>
        <p:nvSpPr>
          <p:cNvPr id="7" name="Round Same Side Corner Rectangle 6"/>
          <p:cNvSpPr/>
          <p:nvPr/>
        </p:nvSpPr>
        <p:spPr>
          <a:xfrm>
            <a:off x="327810" y="1328470"/>
            <a:ext cx="8534400" cy="228600"/>
          </a:xfrm>
          <a:prstGeom prst="round2Same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b="1" dirty="0" smtClean="0">
                <a:latin typeface="Calibri" pitchFamily="34" charset="0"/>
                <a:cs typeface="Calibri" pitchFamily="34" charset="0"/>
              </a:rPr>
              <a:t>Industry</a:t>
            </a:r>
            <a:endParaRPr lang="en-US" sz="1200" b="1" dirty="0">
              <a:latin typeface="Calibri" pitchFamily="34" charset="0"/>
              <a:cs typeface="Calibri" pitchFamily="34" charset="0"/>
            </a:endParaRPr>
          </a:p>
        </p:txBody>
      </p:sp>
      <p:sp>
        <p:nvSpPr>
          <p:cNvPr id="8" name="Round Same Side Corner Rectangle 7"/>
          <p:cNvSpPr/>
          <p:nvPr/>
        </p:nvSpPr>
        <p:spPr>
          <a:xfrm>
            <a:off x="327810" y="3752486"/>
            <a:ext cx="8534400" cy="228600"/>
          </a:xfrm>
          <a:prstGeom prst="round2SameRect">
            <a:avLst/>
          </a:prstGeom>
          <a:ln/>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200" b="1" dirty="0" smtClean="0">
                <a:latin typeface="Calibri" pitchFamily="34" charset="0"/>
                <a:cs typeface="Calibri" pitchFamily="34" charset="0"/>
              </a:rPr>
              <a:t>Consumer</a:t>
            </a:r>
            <a:endParaRPr lang="en-US" sz="1200" b="1" dirty="0">
              <a:latin typeface="Calibri" pitchFamily="34" charset="0"/>
              <a:cs typeface="Calibri" pitchFamily="34" charset="0"/>
            </a:endParaRPr>
          </a:p>
        </p:txBody>
      </p:sp>
      <p:sp>
        <p:nvSpPr>
          <p:cNvPr id="11" name="Footnote"/>
          <p:cNvSpPr>
            <a:spLocks noChangeArrowheads="1"/>
          </p:cNvSpPr>
          <p:nvPr/>
        </p:nvSpPr>
        <p:spPr bwMode="auto">
          <a:xfrm>
            <a:off x="457200" y="6276150"/>
            <a:ext cx="8534400" cy="124650"/>
          </a:xfrm>
          <a:prstGeom prst="rect">
            <a:avLst/>
          </a:prstGeom>
          <a:noFill/>
          <a:ln w="9525" algn="ctr">
            <a:noFill/>
            <a:miter lim="800000"/>
            <a:headEnd/>
            <a:tailEnd/>
          </a:ln>
        </p:spPr>
        <p:txBody>
          <a:bodyPr wrap="square" lIns="0" tIns="0" rIns="0" bIns="0" anchor="b">
            <a:spAutoFit/>
          </a:bodyPr>
          <a:lstStyle/>
          <a:p>
            <a:pPr marL="461963" indent="-461963" eaLnBrk="0" hangingPunct="0">
              <a:lnSpc>
                <a:spcPct val="90000"/>
              </a:lnSpc>
              <a:defRPr/>
            </a:pPr>
            <a:r>
              <a:rPr lang="en-US" sz="900" dirty="0">
                <a:solidFill>
                  <a:srgbClr val="262626"/>
                </a:solidFill>
                <a:latin typeface="Calibri" pitchFamily="34" charset="0"/>
                <a:cs typeface="Calibri" pitchFamily="34" charset="0"/>
              </a:rPr>
              <a:t> </a:t>
            </a:r>
            <a:r>
              <a:rPr lang="en-US" sz="900" dirty="0">
                <a:solidFill>
                  <a:srgbClr val="000000"/>
                </a:solidFill>
                <a:latin typeface="Calibri" pitchFamily="34" charset="0"/>
                <a:cs typeface="Calibri" pitchFamily="34" charset="0"/>
              </a:rPr>
              <a:t>Source</a:t>
            </a:r>
            <a:r>
              <a:rPr lang="en-US" sz="900" dirty="0" smtClean="0">
                <a:solidFill>
                  <a:srgbClr val="000000"/>
                </a:solidFill>
                <a:latin typeface="Calibri" pitchFamily="34" charset="0"/>
                <a:cs typeface="Calibri" pitchFamily="34" charset="0"/>
              </a:rPr>
              <a:t>: Trends and challenges in the automotive industry, KPMG, 20 Oct 2010</a:t>
            </a:r>
            <a:endParaRPr lang="en-US" sz="900" dirty="0">
              <a:solidFill>
                <a:srgbClr val="000000"/>
              </a:solidFill>
              <a:latin typeface="Calibri" pitchFamily="34" charset="0"/>
              <a:cs typeface="Calibri" pitchFamily="34" charset="0"/>
            </a:endParaRPr>
          </a:p>
        </p:txBody>
      </p:sp>
      <p:sp>
        <p:nvSpPr>
          <p:cNvPr id="12" name="TextBox 11"/>
          <p:cNvSpPr txBox="1">
            <a:spLocks noChangeArrowheads="1"/>
          </p:cNvSpPr>
          <p:nvPr/>
        </p:nvSpPr>
        <p:spPr bwMode="auto">
          <a:xfrm>
            <a:off x="152400" y="641398"/>
            <a:ext cx="8686800" cy="584775"/>
          </a:xfrm>
          <a:prstGeom prst="rect">
            <a:avLst/>
          </a:prstGeom>
          <a:noFill/>
          <a:ln w="9525">
            <a:noFill/>
            <a:miter lim="800000"/>
            <a:headEnd/>
            <a:tailEnd/>
          </a:ln>
        </p:spPr>
        <p:txBody>
          <a:bodyPr>
            <a:spAutoFit/>
          </a:bodyPr>
          <a:lstStyle/>
          <a:p>
            <a:pPr>
              <a:spcBef>
                <a:spcPts val="600"/>
              </a:spcBef>
              <a:spcAft>
                <a:spcPct val="0"/>
              </a:spcAft>
              <a:buClr>
                <a:schemeClr val="accent1"/>
              </a:buClr>
              <a:buSzPct val="100000"/>
              <a:tabLst>
                <a:tab pos="628650" algn="l"/>
              </a:tabLst>
              <a:defRPr/>
            </a:pPr>
            <a:r>
              <a:rPr lang="en-US" sz="1600" dirty="0">
                <a:solidFill>
                  <a:schemeClr val="bg1">
                    <a:lumMod val="50000"/>
                  </a:schemeClr>
                </a:solidFill>
                <a:latin typeface="Calibri" pitchFamily="34" charset="0"/>
                <a:cs typeface="Calibri" pitchFamily="34" charset="0"/>
              </a:rPr>
              <a:t>Across the globe, various promotional incentives are undertaken by the government to boost the industry on the whole and to increase the purchase levels</a:t>
            </a:r>
          </a:p>
        </p:txBody>
      </p:sp>
      <p:sp>
        <p:nvSpPr>
          <p:cNvPr id="13" name="Title 2"/>
          <p:cNvSpPr>
            <a:spLocks noGrp="1"/>
          </p:cNvSpPr>
          <p:nvPr>
            <p:ph type="title"/>
          </p:nvPr>
        </p:nvSpPr>
        <p:spPr>
          <a:xfrm>
            <a:off x="228600" y="280932"/>
            <a:ext cx="8686800" cy="304800"/>
          </a:xfrm>
        </p:spPr>
        <p:txBody>
          <a:bodyPr/>
          <a:lstStyle/>
          <a:p>
            <a:r>
              <a:rPr lang="en-US" sz="2800" dirty="0">
                <a:latin typeface="Calibri" pitchFamily="34" charset="0"/>
                <a:cs typeface="Calibri" pitchFamily="34" charset="0"/>
              </a:rPr>
              <a:t>Government Incentives</a:t>
            </a:r>
          </a:p>
        </p:txBody>
      </p:sp>
    </p:spTree>
    <p:extLst>
      <p:ext uri="{BB962C8B-B14F-4D97-AF65-F5344CB8AC3E}">
        <p14:creationId xmlns:p14="http://schemas.microsoft.com/office/powerpoint/2010/main" val="1183557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otnote"/>
          <p:cNvSpPr>
            <a:spLocks noChangeArrowheads="1"/>
          </p:cNvSpPr>
          <p:nvPr/>
        </p:nvSpPr>
        <p:spPr bwMode="auto">
          <a:xfrm>
            <a:off x="457200" y="6276150"/>
            <a:ext cx="5915025" cy="124650"/>
          </a:xfrm>
          <a:prstGeom prst="rect">
            <a:avLst/>
          </a:prstGeom>
          <a:noFill/>
          <a:ln w="9525" algn="ctr">
            <a:noFill/>
            <a:miter lim="800000"/>
            <a:headEnd/>
            <a:tailEnd/>
          </a:ln>
        </p:spPr>
        <p:txBody>
          <a:bodyPr lIns="0" tIns="0" rIns="0" bIns="0" anchor="b">
            <a:spAutoFit/>
          </a:bodyPr>
          <a:lstStyle/>
          <a:p>
            <a:pPr marL="461963" indent="-461963" eaLnBrk="0" hangingPunct="0">
              <a:lnSpc>
                <a:spcPct val="90000"/>
              </a:lnSpc>
              <a:defRPr/>
            </a:pPr>
            <a:r>
              <a:rPr lang="en-US" sz="900" dirty="0">
                <a:solidFill>
                  <a:srgbClr val="262626"/>
                </a:solidFill>
                <a:latin typeface="Calibri" pitchFamily="34" charset="0"/>
                <a:cs typeface="Calibri" pitchFamily="34" charset="0"/>
              </a:rPr>
              <a:t> </a:t>
            </a:r>
            <a:r>
              <a:rPr lang="en-US" sz="900" dirty="0">
                <a:solidFill>
                  <a:srgbClr val="000000"/>
                </a:solidFill>
                <a:latin typeface="Calibri" pitchFamily="34" charset="0"/>
                <a:cs typeface="Calibri" pitchFamily="34" charset="0"/>
              </a:rPr>
              <a:t>Source</a:t>
            </a:r>
            <a:r>
              <a:rPr lang="en-US" sz="900" dirty="0" smtClean="0">
                <a:solidFill>
                  <a:srgbClr val="000000"/>
                </a:solidFill>
                <a:latin typeface="Calibri" pitchFamily="34" charset="0"/>
                <a:cs typeface="Calibri" pitchFamily="34" charset="0"/>
              </a:rPr>
              <a:t>: Fitch Ratings: 2011 Outlook: Global Automotive Industry</a:t>
            </a:r>
          </a:p>
        </p:txBody>
      </p:sp>
      <p:sp>
        <p:nvSpPr>
          <p:cNvPr id="5" name="Rounded Rectangle 4"/>
          <p:cNvSpPr/>
          <p:nvPr/>
        </p:nvSpPr>
        <p:spPr>
          <a:xfrm>
            <a:off x="241550" y="1706592"/>
            <a:ext cx="8676652" cy="503208"/>
          </a:xfrm>
          <a:prstGeom prst="roundRect">
            <a:avLst/>
          </a:prstGeom>
          <a:gradFill flip="none" rotWithShape="1">
            <a:gsLst>
              <a:gs pos="0">
                <a:schemeClr val="accent3">
                  <a:lumMod val="90000"/>
                  <a:shade val="30000"/>
                  <a:satMod val="115000"/>
                </a:schemeClr>
              </a:gs>
              <a:gs pos="50000">
                <a:schemeClr val="accent3">
                  <a:lumMod val="90000"/>
                  <a:shade val="67500"/>
                  <a:satMod val="115000"/>
                </a:schemeClr>
              </a:gs>
              <a:gs pos="100000">
                <a:schemeClr val="accent3">
                  <a:lumMod val="90000"/>
                  <a:shade val="100000"/>
                  <a:satMod val="115000"/>
                </a:schemeClr>
              </a:gs>
            </a:gsLst>
            <a:lin ang="0" scaled="1"/>
            <a:tileRect/>
          </a:gra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dirty="0" smtClean="0">
                <a:solidFill>
                  <a:schemeClr val="bg1"/>
                </a:solidFill>
                <a:latin typeface="Calibri" pitchFamily="34" charset="0"/>
                <a:cs typeface="Calibri" pitchFamily="34" charset="0"/>
              </a:rPr>
              <a:t>In 2011, the overall global auto demand is expected to surpass 2010’s level, but sales growth rates in 2011 will be uneven across the world’s regions with sales growth in the US and Asia offsetting flat to declining sales in Europe</a:t>
            </a:r>
            <a:endParaRPr lang="en-US" sz="1050" dirty="0">
              <a:solidFill>
                <a:schemeClr val="bg1"/>
              </a:solidFill>
              <a:latin typeface="Calibri" pitchFamily="34" charset="0"/>
              <a:cs typeface="Calibri" pitchFamily="34" charset="0"/>
            </a:endParaRPr>
          </a:p>
        </p:txBody>
      </p:sp>
      <p:sp>
        <p:nvSpPr>
          <p:cNvPr id="7" name="TextBox 6"/>
          <p:cNvSpPr txBox="1"/>
          <p:nvPr/>
        </p:nvSpPr>
        <p:spPr>
          <a:xfrm>
            <a:off x="241550" y="4031540"/>
            <a:ext cx="2054996" cy="381000"/>
          </a:xfrm>
          <a:prstGeom prst="rect">
            <a:avLst/>
          </a:prstGeom>
        </p:spPr>
        <p:txBody>
          <a:bodyPr vert="horz" wrap="square" lIns="0" tIns="0" rIns="0" bIns="0" rtlCol="0" anchor="t" anchorCtr="0">
            <a:noAutofit/>
          </a:bodyPr>
          <a:lstStyle/>
          <a:p>
            <a:pPr defTabSz="914363">
              <a:spcBef>
                <a:spcPct val="0"/>
              </a:spcBef>
            </a:pPr>
            <a:r>
              <a:rPr lang="en-US" dirty="0" smtClean="0">
                <a:ln w="3175">
                  <a:noFill/>
                </a:ln>
                <a:solidFill>
                  <a:schemeClr val="bg1"/>
                </a:solidFill>
                <a:latin typeface="Calibri" pitchFamily="34" charset="0"/>
                <a:ea typeface="Verdana" pitchFamily="34" charset="0"/>
                <a:cs typeface="Calibri" pitchFamily="34" charset="0"/>
              </a:rPr>
              <a:t>A looming retiring workforce sometimes referred to as the ‘Great Crew Change</a:t>
            </a:r>
          </a:p>
        </p:txBody>
      </p:sp>
      <p:sp>
        <p:nvSpPr>
          <p:cNvPr id="8" name="Rounded Rectangle 7"/>
          <p:cNvSpPr/>
          <p:nvPr/>
        </p:nvSpPr>
        <p:spPr>
          <a:xfrm>
            <a:off x="249976" y="2221225"/>
            <a:ext cx="8668226" cy="925902"/>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latin typeface="Calibri" pitchFamily="34" charset="0"/>
              <a:cs typeface="Calibri" pitchFamily="34" charset="0"/>
            </a:endParaRPr>
          </a:p>
        </p:txBody>
      </p:sp>
      <p:sp>
        <p:nvSpPr>
          <p:cNvPr id="9" name="Rounded Rectangle 8"/>
          <p:cNvSpPr/>
          <p:nvPr/>
        </p:nvSpPr>
        <p:spPr>
          <a:xfrm>
            <a:off x="249970" y="3210593"/>
            <a:ext cx="8668232" cy="587829"/>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latin typeface="Calibri" pitchFamily="34" charset="0"/>
              <a:cs typeface="Calibri" pitchFamily="34" charset="0"/>
            </a:endParaRPr>
          </a:p>
        </p:txBody>
      </p:sp>
      <p:sp>
        <p:nvSpPr>
          <p:cNvPr id="12" name="Rounded Rectangle 11"/>
          <p:cNvSpPr/>
          <p:nvPr/>
        </p:nvSpPr>
        <p:spPr>
          <a:xfrm>
            <a:off x="393772" y="2511648"/>
            <a:ext cx="1511347" cy="420624"/>
          </a:xfrm>
          <a:prstGeom prst="round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900" b="1" dirty="0" smtClean="0">
                <a:solidFill>
                  <a:schemeClr val="bg1"/>
                </a:solidFill>
                <a:latin typeface="Calibri" pitchFamily="34" charset="0"/>
                <a:cs typeface="Calibri" pitchFamily="34" charset="0"/>
              </a:rPr>
              <a:t>Improved Cash Generation</a:t>
            </a:r>
            <a:endParaRPr lang="en-US" sz="900" b="1" dirty="0">
              <a:solidFill>
                <a:schemeClr val="bg1"/>
              </a:solidFill>
              <a:latin typeface="Calibri" pitchFamily="34" charset="0"/>
              <a:cs typeface="Calibri" pitchFamily="34" charset="0"/>
            </a:endParaRPr>
          </a:p>
        </p:txBody>
      </p:sp>
      <p:sp>
        <p:nvSpPr>
          <p:cNvPr id="13" name="Rounded Rectangle 12"/>
          <p:cNvSpPr/>
          <p:nvPr/>
        </p:nvSpPr>
        <p:spPr>
          <a:xfrm>
            <a:off x="404640" y="3285342"/>
            <a:ext cx="1511347" cy="420624"/>
          </a:xfrm>
          <a:prstGeom prst="round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900" b="1" dirty="0" smtClean="0">
                <a:solidFill>
                  <a:schemeClr val="bg1"/>
                </a:solidFill>
                <a:latin typeface="Calibri" pitchFamily="34" charset="0"/>
                <a:cs typeface="Calibri" pitchFamily="34" charset="0"/>
              </a:rPr>
              <a:t>Strong growth in US</a:t>
            </a:r>
          </a:p>
        </p:txBody>
      </p:sp>
      <p:sp>
        <p:nvSpPr>
          <p:cNvPr id="16" name="TextBox 15"/>
          <p:cNvSpPr txBox="1"/>
          <p:nvPr/>
        </p:nvSpPr>
        <p:spPr>
          <a:xfrm>
            <a:off x="2144324" y="2221225"/>
            <a:ext cx="6670481" cy="925901"/>
          </a:xfrm>
          <a:prstGeom prst="rect">
            <a:avLst/>
          </a:prstGeom>
        </p:spPr>
        <p:txBody>
          <a:bodyPr vert="horz" wrap="square" lIns="0" tIns="0" rIns="0" bIns="0" rtlCol="0" anchor="ctr" anchorCtr="0">
            <a:noAutofit/>
          </a:bodyPr>
          <a:lstStyle/>
          <a:p>
            <a:pPr marL="228600" indent="-109538" defTabSz="914363">
              <a:spcBef>
                <a:spcPct val="0"/>
              </a:spcBef>
              <a:spcAft>
                <a:spcPts val="200"/>
              </a:spcAft>
              <a:buFont typeface="Arial" pitchFamily="34" charset="0"/>
              <a:buChar char="•"/>
            </a:pPr>
            <a:r>
              <a:rPr lang="en-US" sz="900" dirty="0" smtClean="0">
                <a:ln w="3175">
                  <a:noFill/>
                </a:ln>
                <a:solidFill>
                  <a:schemeClr val="bg2">
                    <a:lumMod val="10000"/>
                  </a:schemeClr>
                </a:solidFill>
                <a:latin typeface="Calibri" pitchFamily="34" charset="0"/>
                <a:ea typeface="Verdana" pitchFamily="34" charset="0"/>
                <a:cs typeface="Calibri" pitchFamily="34" charset="0"/>
              </a:rPr>
              <a:t>Increase in demand, combined with improved cost structures are foreseen to translate in better free cash flow and stable‐to‐improved credit profiles for most of the world’s auto manufacturers</a:t>
            </a:r>
          </a:p>
          <a:p>
            <a:pPr marL="228600" indent="-109538" defTabSz="914363">
              <a:spcBef>
                <a:spcPct val="0"/>
              </a:spcBef>
              <a:spcAft>
                <a:spcPts val="200"/>
              </a:spcAft>
              <a:buFont typeface="Arial" pitchFamily="34" charset="0"/>
              <a:buChar char="•"/>
            </a:pPr>
            <a:r>
              <a:rPr lang="en-US" sz="900" dirty="0" smtClean="0">
                <a:ln w="3175">
                  <a:noFill/>
                </a:ln>
                <a:solidFill>
                  <a:schemeClr val="bg2">
                    <a:lumMod val="10000"/>
                  </a:schemeClr>
                </a:solidFill>
                <a:latin typeface="Calibri" pitchFamily="34" charset="0"/>
                <a:ea typeface="Verdana" pitchFamily="34" charset="0"/>
                <a:cs typeface="Calibri" pitchFamily="34" charset="0"/>
              </a:rPr>
              <a:t>In the US, ongoing improvement in industry conditions will give the Detroit Three (GM, Ford and Chrysler) the opportunity to continue strengthening their weakened balance sheets</a:t>
            </a:r>
          </a:p>
          <a:p>
            <a:pPr marL="228600" indent="-109538" defTabSz="914363">
              <a:spcBef>
                <a:spcPct val="0"/>
              </a:spcBef>
              <a:spcAft>
                <a:spcPts val="200"/>
              </a:spcAft>
              <a:buFont typeface="Arial" pitchFamily="34" charset="0"/>
              <a:buChar char="•"/>
            </a:pPr>
            <a:r>
              <a:rPr lang="en-US" sz="900" dirty="0" smtClean="0">
                <a:ln w="3175">
                  <a:noFill/>
                </a:ln>
                <a:solidFill>
                  <a:schemeClr val="bg2">
                    <a:lumMod val="10000"/>
                  </a:schemeClr>
                </a:solidFill>
                <a:latin typeface="Calibri" pitchFamily="34" charset="0"/>
                <a:ea typeface="Verdana" pitchFamily="34" charset="0"/>
                <a:cs typeface="Calibri" pitchFamily="34" charset="0"/>
              </a:rPr>
              <a:t>Asian and European manufacturers, which emerged from the global recession in relatively better shape than their US peers, will also have opportunities for some credit profile improvement, although the magnitude will be less pronounced</a:t>
            </a:r>
          </a:p>
        </p:txBody>
      </p:sp>
      <p:sp>
        <p:nvSpPr>
          <p:cNvPr id="17" name="TextBox 16"/>
          <p:cNvSpPr txBox="1"/>
          <p:nvPr/>
        </p:nvSpPr>
        <p:spPr>
          <a:xfrm>
            <a:off x="2144325" y="3210592"/>
            <a:ext cx="6670480" cy="587829"/>
          </a:xfrm>
          <a:prstGeom prst="rect">
            <a:avLst/>
          </a:prstGeom>
        </p:spPr>
        <p:txBody>
          <a:bodyPr vert="horz" wrap="square" lIns="0" tIns="0" rIns="0" bIns="0" rtlCol="0" anchor="ctr" anchorCtr="0">
            <a:noAutofit/>
          </a:bodyPr>
          <a:lstStyle/>
          <a:p>
            <a:pPr marL="228600" indent="-109538" defTabSz="914363">
              <a:spcBef>
                <a:spcPct val="0"/>
              </a:spcBef>
              <a:spcAft>
                <a:spcPts val="300"/>
              </a:spcAft>
              <a:buFont typeface="Arial" pitchFamily="34" charset="0"/>
              <a:buChar char="•"/>
            </a:pPr>
            <a:r>
              <a:rPr lang="en-US" sz="900" dirty="0" smtClean="0">
                <a:ln w="3175">
                  <a:noFill/>
                </a:ln>
                <a:solidFill>
                  <a:schemeClr val="bg2">
                    <a:lumMod val="10000"/>
                  </a:schemeClr>
                </a:solidFill>
                <a:latin typeface="Calibri" pitchFamily="34" charset="0"/>
                <a:ea typeface="Verdana" pitchFamily="34" charset="0"/>
                <a:cs typeface="Calibri" pitchFamily="34" charset="0"/>
              </a:rPr>
              <a:t>In the US, Fitch expects light vehicle sales in 2011 to reach 12.5 million units, up 8% from 2010. Although this represents a strong growth level, and the second year of sales growth following several years of declines, it nonetheless remains well below the pre‐recession level of about 17 million annual sales</a:t>
            </a:r>
            <a:endParaRPr kumimoji="0" lang="en-US" sz="900" i="0" u="none" strike="noStrike" kern="1200" cap="none" spc="0" normalizeH="0" baseline="0" noProof="0" dirty="0" smtClean="0">
              <a:ln w="3175">
                <a:noFill/>
              </a:ln>
              <a:solidFill>
                <a:schemeClr val="bg2">
                  <a:lumMod val="10000"/>
                </a:schemeClr>
              </a:solidFill>
              <a:effectLst/>
              <a:uLnTx/>
              <a:uFillTx/>
              <a:latin typeface="Calibri" pitchFamily="34" charset="0"/>
              <a:ea typeface="Verdana" pitchFamily="34" charset="0"/>
              <a:cs typeface="Calibri" pitchFamily="34" charset="0"/>
            </a:endParaRPr>
          </a:p>
        </p:txBody>
      </p:sp>
      <p:sp>
        <p:nvSpPr>
          <p:cNvPr id="22" name="Rounded Rectangle 21"/>
          <p:cNvSpPr/>
          <p:nvPr/>
        </p:nvSpPr>
        <p:spPr>
          <a:xfrm>
            <a:off x="241550" y="3857370"/>
            <a:ext cx="8676652" cy="5334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latin typeface="Calibri" pitchFamily="34" charset="0"/>
              <a:cs typeface="Calibri" pitchFamily="34" charset="0"/>
            </a:endParaRPr>
          </a:p>
        </p:txBody>
      </p:sp>
      <p:sp>
        <p:nvSpPr>
          <p:cNvPr id="26" name="Rounded Rectangle 25"/>
          <p:cNvSpPr/>
          <p:nvPr/>
        </p:nvSpPr>
        <p:spPr>
          <a:xfrm>
            <a:off x="404644" y="3912234"/>
            <a:ext cx="1511347" cy="402336"/>
          </a:xfrm>
          <a:prstGeom prst="round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900" b="1" dirty="0" smtClean="0">
                <a:solidFill>
                  <a:schemeClr val="bg1"/>
                </a:solidFill>
                <a:latin typeface="Calibri" pitchFamily="34" charset="0"/>
                <a:cs typeface="Calibri" pitchFamily="34" charset="0"/>
              </a:rPr>
              <a:t>Weak Europe</a:t>
            </a:r>
          </a:p>
        </p:txBody>
      </p:sp>
      <p:sp>
        <p:nvSpPr>
          <p:cNvPr id="28" name="TextBox 27"/>
          <p:cNvSpPr txBox="1"/>
          <p:nvPr/>
        </p:nvSpPr>
        <p:spPr>
          <a:xfrm>
            <a:off x="2144327" y="3857370"/>
            <a:ext cx="6773875" cy="533400"/>
          </a:xfrm>
          <a:prstGeom prst="rect">
            <a:avLst/>
          </a:prstGeom>
        </p:spPr>
        <p:txBody>
          <a:bodyPr vert="horz" wrap="square" lIns="0" tIns="0" rIns="0" bIns="0" rtlCol="0" anchor="ctr" anchorCtr="0">
            <a:noAutofit/>
          </a:bodyPr>
          <a:lstStyle/>
          <a:p>
            <a:pPr marL="228600" indent="-109538" defTabSz="914363">
              <a:spcBef>
                <a:spcPct val="0"/>
              </a:spcBef>
              <a:spcAft>
                <a:spcPts val="300"/>
              </a:spcAft>
              <a:buFont typeface="Arial" pitchFamily="34" charset="0"/>
              <a:buChar char="•"/>
            </a:pPr>
            <a:r>
              <a:rPr lang="en-US" sz="900" dirty="0" smtClean="0">
                <a:ln w="3175">
                  <a:noFill/>
                </a:ln>
                <a:solidFill>
                  <a:schemeClr val="bg2">
                    <a:lumMod val="10000"/>
                  </a:schemeClr>
                </a:solidFill>
                <a:latin typeface="Calibri" pitchFamily="34" charset="0"/>
                <a:ea typeface="Verdana" pitchFamily="34" charset="0"/>
                <a:cs typeface="Calibri" pitchFamily="34" charset="0"/>
              </a:rPr>
              <a:t>In Europe, auto demand is expected to be flat to down 2% in 2011, following the declines seen in 2010. Fiscal retrenchment within the euro zone, high unemployment, and the potential for tighter consumer lending standards will keep the auto market relatively depressed</a:t>
            </a:r>
          </a:p>
        </p:txBody>
      </p:sp>
      <p:sp>
        <p:nvSpPr>
          <p:cNvPr id="32" name="Rounded Rectangle 31"/>
          <p:cNvSpPr/>
          <p:nvPr/>
        </p:nvSpPr>
        <p:spPr>
          <a:xfrm>
            <a:off x="241550" y="4458261"/>
            <a:ext cx="8676652" cy="547189"/>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latin typeface="Calibri" pitchFamily="34" charset="0"/>
              <a:cs typeface="Calibri" pitchFamily="34" charset="0"/>
            </a:endParaRPr>
          </a:p>
        </p:txBody>
      </p:sp>
      <p:sp>
        <p:nvSpPr>
          <p:cNvPr id="33" name="Rounded Rectangle 32"/>
          <p:cNvSpPr/>
          <p:nvPr/>
        </p:nvSpPr>
        <p:spPr>
          <a:xfrm>
            <a:off x="393772" y="4526914"/>
            <a:ext cx="1511347" cy="402336"/>
          </a:xfrm>
          <a:prstGeom prst="round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900" b="1" dirty="0" smtClean="0">
                <a:solidFill>
                  <a:schemeClr val="bg1"/>
                </a:solidFill>
                <a:latin typeface="Calibri" pitchFamily="34" charset="0"/>
                <a:cs typeface="Calibri" pitchFamily="34" charset="0"/>
              </a:rPr>
              <a:t>Strength in Developing Markets</a:t>
            </a:r>
          </a:p>
        </p:txBody>
      </p:sp>
      <p:sp>
        <p:nvSpPr>
          <p:cNvPr id="35" name="TextBox 34"/>
          <p:cNvSpPr txBox="1"/>
          <p:nvPr/>
        </p:nvSpPr>
        <p:spPr>
          <a:xfrm>
            <a:off x="2144325" y="4436490"/>
            <a:ext cx="6676814" cy="568960"/>
          </a:xfrm>
          <a:prstGeom prst="rect">
            <a:avLst/>
          </a:prstGeom>
        </p:spPr>
        <p:txBody>
          <a:bodyPr vert="horz" wrap="square" lIns="0" tIns="0" rIns="0" bIns="0" rtlCol="0" anchor="ctr" anchorCtr="0">
            <a:noAutofit/>
          </a:bodyPr>
          <a:lstStyle/>
          <a:p>
            <a:pPr marL="228600" indent="-109538" defTabSz="914363">
              <a:spcBef>
                <a:spcPct val="0"/>
              </a:spcBef>
              <a:spcAft>
                <a:spcPts val="300"/>
              </a:spcAft>
              <a:buFont typeface="Arial" pitchFamily="34" charset="0"/>
              <a:buChar char="•"/>
            </a:pPr>
            <a:r>
              <a:rPr lang="en-US" sz="900" dirty="0" smtClean="0">
                <a:ln w="3175">
                  <a:noFill/>
                </a:ln>
                <a:solidFill>
                  <a:schemeClr val="bg2">
                    <a:lumMod val="10000"/>
                  </a:schemeClr>
                </a:solidFill>
                <a:latin typeface="Calibri" pitchFamily="34" charset="0"/>
                <a:ea typeface="Verdana" pitchFamily="34" charset="0"/>
                <a:cs typeface="Calibri" pitchFamily="34" charset="0"/>
              </a:rPr>
              <a:t>Demand growth rates are expected to be the strongest in developing markets, particularly China and India. China’s growth rate is expected to cool somewhat in 2011, however, due to an end to certain government tax incentives, regional initiatives to reduce traffic congestion in certain cities, and rising inflation which could restrict consumer spending</a:t>
            </a:r>
            <a:endParaRPr kumimoji="0" lang="en-US" sz="900" i="0" u="none" strike="noStrike" kern="1200" cap="none" spc="0" normalizeH="0" baseline="0" noProof="0" dirty="0" smtClean="0">
              <a:ln w="3175">
                <a:noFill/>
              </a:ln>
              <a:solidFill>
                <a:schemeClr val="bg2">
                  <a:lumMod val="10000"/>
                </a:schemeClr>
              </a:solidFill>
              <a:effectLst/>
              <a:uLnTx/>
              <a:uFillTx/>
              <a:latin typeface="Calibri" pitchFamily="34" charset="0"/>
              <a:ea typeface="Verdana" pitchFamily="34" charset="0"/>
              <a:cs typeface="Calibri" pitchFamily="34" charset="0"/>
            </a:endParaRPr>
          </a:p>
        </p:txBody>
      </p:sp>
      <p:sp>
        <p:nvSpPr>
          <p:cNvPr id="36" name="Rounded Rectangle 35"/>
          <p:cNvSpPr/>
          <p:nvPr/>
        </p:nvSpPr>
        <p:spPr>
          <a:xfrm>
            <a:off x="241550" y="5067861"/>
            <a:ext cx="8676652" cy="547189"/>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latin typeface="Calibri" pitchFamily="34" charset="0"/>
              <a:cs typeface="Calibri" pitchFamily="34" charset="0"/>
            </a:endParaRPr>
          </a:p>
        </p:txBody>
      </p:sp>
      <p:sp>
        <p:nvSpPr>
          <p:cNvPr id="37" name="Rounded Rectangle 36"/>
          <p:cNvSpPr/>
          <p:nvPr/>
        </p:nvSpPr>
        <p:spPr>
          <a:xfrm>
            <a:off x="393772" y="5136514"/>
            <a:ext cx="1511347" cy="402336"/>
          </a:xfrm>
          <a:prstGeom prst="round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900" b="1" dirty="0" smtClean="0">
                <a:solidFill>
                  <a:schemeClr val="bg1"/>
                </a:solidFill>
                <a:latin typeface="Calibri" pitchFamily="34" charset="0"/>
                <a:cs typeface="Calibri" pitchFamily="34" charset="0"/>
              </a:rPr>
              <a:t>Continued Structural Risks</a:t>
            </a:r>
          </a:p>
        </p:txBody>
      </p:sp>
      <p:sp>
        <p:nvSpPr>
          <p:cNvPr id="38" name="TextBox 37"/>
          <p:cNvSpPr txBox="1"/>
          <p:nvPr/>
        </p:nvSpPr>
        <p:spPr>
          <a:xfrm>
            <a:off x="2144325" y="5046090"/>
            <a:ext cx="6662522" cy="568960"/>
          </a:xfrm>
          <a:prstGeom prst="rect">
            <a:avLst/>
          </a:prstGeom>
        </p:spPr>
        <p:txBody>
          <a:bodyPr vert="horz" wrap="square" lIns="0" tIns="0" rIns="0" bIns="0" rtlCol="0" anchor="ctr" anchorCtr="0">
            <a:noAutofit/>
          </a:bodyPr>
          <a:lstStyle/>
          <a:p>
            <a:pPr marL="228600" indent="-109538" defTabSz="914363">
              <a:spcBef>
                <a:spcPct val="0"/>
              </a:spcBef>
              <a:spcAft>
                <a:spcPts val="300"/>
              </a:spcAft>
              <a:buFont typeface="Arial" pitchFamily="34" charset="0"/>
              <a:buChar char="•"/>
            </a:pPr>
            <a:r>
              <a:rPr lang="en-US" sz="900" dirty="0" smtClean="0">
                <a:ln w="3175">
                  <a:noFill/>
                </a:ln>
                <a:solidFill>
                  <a:schemeClr val="bg2">
                    <a:lumMod val="10000"/>
                  </a:schemeClr>
                </a:solidFill>
                <a:latin typeface="Calibri" pitchFamily="34" charset="0"/>
                <a:ea typeface="Verdana" pitchFamily="34" charset="0"/>
                <a:cs typeface="Calibri" pitchFamily="34" charset="0"/>
              </a:rPr>
              <a:t>Global overcapacity will continue to restrain industry pricing power, while heavy employee unionization and increasingly stringent regulations (notably on emissions and safety) will put upward pressure on costs</a:t>
            </a:r>
            <a:endParaRPr kumimoji="0" lang="en-US" sz="900" i="0" u="none" strike="noStrike" kern="1200" cap="none" spc="0" normalizeH="0" baseline="0" noProof="0" dirty="0" smtClean="0">
              <a:ln w="3175">
                <a:noFill/>
              </a:ln>
              <a:solidFill>
                <a:schemeClr val="bg2">
                  <a:lumMod val="10000"/>
                </a:schemeClr>
              </a:solidFill>
              <a:effectLst/>
              <a:uLnTx/>
              <a:uFillTx/>
              <a:latin typeface="Calibri" pitchFamily="34" charset="0"/>
              <a:ea typeface="Verdana" pitchFamily="34" charset="0"/>
              <a:cs typeface="Calibri" pitchFamily="34" charset="0"/>
            </a:endParaRPr>
          </a:p>
        </p:txBody>
      </p:sp>
      <p:sp>
        <p:nvSpPr>
          <p:cNvPr id="39" name="Rounded Rectangle 38"/>
          <p:cNvSpPr/>
          <p:nvPr/>
        </p:nvSpPr>
        <p:spPr>
          <a:xfrm>
            <a:off x="251698" y="5677461"/>
            <a:ext cx="8676652" cy="547189"/>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sz="2000" dirty="0">
              <a:latin typeface="Calibri" pitchFamily="34" charset="0"/>
              <a:cs typeface="Calibri" pitchFamily="34" charset="0"/>
            </a:endParaRPr>
          </a:p>
        </p:txBody>
      </p:sp>
      <p:sp>
        <p:nvSpPr>
          <p:cNvPr id="40" name="Rounded Rectangle 39"/>
          <p:cNvSpPr/>
          <p:nvPr/>
        </p:nvSpPr>
        <p:spPr>
          <a:xfrm>
            <a:off x="393772" y="5746114"/>
            <a:ext cx="1511347" cy="402336"/>
          </a:xfrm>
          <a:prstGeom prst="round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900" b="1" dirty="0" smtClean="0">
                <a:solidFill>
                  <a:schemeClr val="bg1"/>
                </a:solidFill>
                <a:latin typeface="Calibri" pitchFamily="34" charset="0"/>
                <a:cs typeface="Calibri" pitchFamily="34" charset="0"/>
              </a:rPr>
              <a:t>Forex Fluctuations and Rising Input Prices</a:t>
            </a:r>
          </a:p>
        </p:txBody>
      </p:sp>
      <p:sp>
        <p:nvSpPr>
          <p:cNvPr id="41" name="TextBox 40"/>
          <p:cNvSpPr txBox="1"/>
          <p:nvPr/>
        </p:nvSpPr>
        <p:spPr>
          <a:xfrm>
            <a:off x="2144325" y="5655690"/>
            <a:ext cx="6676814" cy="568960"/>
          </a:xfrm>
          <a:prstGeom prst="rect">
            <a:avLst/>
          </a:prstGeom>
        </p:spPr>
        <p:txBody>
          <a:bodyPr vert="horz" wrap="square" lIns="0" tIns="0" rIns="0" bIns="0" rtlCol="0" anchor="ctr" anchorCtr="0">
            <a:noAutofit/>
          </a:bodyPr>
          <a:lstStyle/>
          <a:p>
            <a:pPr marL="228600" indent="-109538" defTabSz="914363">
              <a:spcBef>
                <a:spcPct val="0"/>
              </a:spcBef>
              <a:spcAft>
                <a:spcPts val="300"/>
              </a:spcAft>
              <a:buFont typeface="Arial" pitchFamily="34" charset="0"/>
              <a:buChar char="•"/>
            </a:pPr>
            <a:r>
              <a:rPr lang="en-US" sz="900" dirty="0" smtClean="0">
                <a:ln w="3175">
                  <a:noFill/>
                </a:ln>
                <a:solidFill>
                  <a:schemeClr val="bg2">
                    <a:lumMod val="10000"/>
                  </a:schemeClr>
                </a:solidFill>
                <a:latin typeface="Calibri" pitchFamily="34" charset="0"/>
                <a:ea typeface="Verdana" pitchFamily="34" charset="0"/>
                <a:cs typeface="Calibri" pitchFamily="34" charset="0"/>
              </a:rPr>
              <a:t>Foreign exchange fluctuations will continue to be a risk, particularly for Japanese manufacturers contending with a strengthening yen</a:t>
            </a:r>
          </a:p>
          <a:p>
            <a:pPr marL="228600" indent="-109538" defTabSz="914363">
              <a:spcBef>
                <a:spcPct val="0"/>
              </a:spcBef>
              <a:spcAft>
                <a:spcPts val="300"/>
              </a:spcAft>
              <a:buFont typeface="Arial" pitchFamily="34" charset="0"/>
              <a:buChar char="•"/>
            </a:pPr>
            <a:r>
              <a:rPr lang="en-US" sz="900" dirty="0" smtClean="0">
                <a:ln w="3175">
                  <a:noFill/>
                </a:ln>
                <a:solidFill>
                  <a:schemeClr val="bg2">
                    <a:lumMod val="10000"/>
                  </a:schemeClr>
                </a:solidFill>
                <a:latin typeface="Calibri" pitchFamily="34" charset="0"/>
                <a:ea typeface="Verdana" pitchFamily="34" charset="0"/>
                <a:cs typeface="Calibri" pitchFamily="34" charset="0"/>
              </a:rPr>
              <a:t>Rising raw materials prices could also put pressure on margins, while higher crude oil and fuel prices could crimp consumer spending and lead to a shift in demand towards smaller (and less profitable) vehicles</a:t>
            </a:r>
            <a:endParaRPr kumimoji="0" lang="en-US" sz="900" i="0" u="none" strike="noStrike" kern="1200" cap="none" spc="0" normalizeH="0" baseline="0" noProof="0" dirty="0" smtClean="0">
              <a:ln w="3175">
                <a:noFill/>
              </a:ln>
              <a:solidFill>
                <a:schemeClr val="bg2">
                  <a:lumMod val="10000"/>
                </a:schemeClr>
              </a:solidFill>
              <a:effectLst/>
              <a:uLnTx/>
              <a:uFillTx/>
              <a:latin typeface="Calibri" pitchFamily="34" charset="0"/>
              <a:ea typeface="Verdana" pitchFamily="34" charset="0"/>
              <a:cs typeface="Calibri" pitchFamily="34" charset="0"/>
            </a:endParaRPr>
          </a:p>
        </p:txBody>
      </p:sp>
      <p:cxnSp>
        <p:nvCxnSpPr>
          <p:cNvPr id="27" name="Straight Connector 26"/>
          <p:cNvCxnSpPr/>
          <p:nvPr/>
        </p:nvCxnSpPr>
        <p:spPr>
          <a:xfrm flipH="1">
            <a:off x="2068218" y="2238483"/>
            <a:ext cx="1" cy="3961723"/>
          </a:xfrm>
          <a:prstGeom prst="line">
            <a:avLst/>
          </a:prstGeom>
          <a:ln w="762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30" name="TextBox 29"/>
          <p:cNvSpPr txBox="1">
            <a:spLocks noChangeArrowheads="1"/>
          </p:cNvSpPr>
          <p:nvPr/>
        </p:nvSpPr>
        <p:spPr bwMode="auto">
          <a:xfrm>
            <a:off x="152400" y="617648"/>
            <a:ext cx="8686800" cy="1077218"/>
          </a:xfrm>
          <a:prstGeom prst="rect">
            <a:avLst/>
          </a:prstGeom>
          <a:noFill/>
          <a:ln w="9525">
            <a:noFill/>
            <a:miter lim="800000"/>
            <a:headEnd/>
            <a:tailEnd/>
          </a:ln>
        </p:spPr>
        <p:txBody>
          <a:bodyPr>
            <a:spAutoFit/>
          </a:bodyPr>
          <a:lstStyle/>
          <a:p>
            <a:pPr>
              <a:spcBef>
                <a:spcPts val="600"/>
              </a:spcBef>
              <a:spcAft>
                <a:spcPct val="0"/>
              </a:spcAft>
              <a:buClr>
                <a:schemeClr val="accent1"/>
              </a:buClr>
              <a:buSzPct val="100000"/>
              <a:tabLst>
                <a:tab pos="628650" algn="l"/>
              </a:tabLst>
              <a:defRPr/>
            </a:pPr>
            <a:r>
              <a:rPr lang="en-US" sz="1600" dirty="0">
                <a:solidFill>
                  <a:schemeClr val="bg1">
                    <a:lumMod val="50000"/>
                  </a:schemeClr>
                </a:solidFill>
                <a:latin typeface="Calibri" pitchFamily="34" charset="0"/>
                <a:cs typeface="Calibri" pitchFamily="34" charset="0"/>
              </a:rPr>
              <a:t>Global auto manufacturers are expected to witness improved cash generation in 2011 on the back of rising demand and cost efficiencies. Strong growth in US light vehicle sales, flat-to-declining sales in Europe, strengthening developing markets are all expected in 2011. Besides, structural risks, forex fluctuations and input price increases will likely be surfaced</a:t>
            </a:r>
          </a:p>
        </p:txBody>
      </p:sp>
      <p:sp>
        <p:nvSpPr>
          <p:cNvPr id="31" name="Title 2"/>
          <p:cNvSpPr>
            <a:spLocks noGrp="1"/>
          </p:cNvSpPr>
          <p:nvPr>
            <p:ph type="title"/>
          </p:nvPr>
        </p:nvSpPr>
        <p:spPr>
          <a:xfrm>
            <a:off x="228600" y="280932"/>
            <a:ext cx="8686800" cy="304800"/>
          </a:xfrm>
        </p:spPr>
        <p:txBody>
          <a:bodyPr/>
          <a:lstStyle/>
          <a:p>
            <a:r>
              <a:rPr lang="en-US" sz="2800" dirty="0">
                <a:latin typeface="Calibri" pitchFamily="34" charset="0"/>
                <a:cs typeface="Calibri" pitchFamily="34" charset="0"/>
              </a:rPr>
              <a:t>Outlook 2011</a:t>
            </a:r>
          </a:p>
        </p:txBody>
      </p:sp>
    </p:spTree>
    <p:extLst>
      <p:ext uri="{BB962C8B-B14F-4D97-AF65-F5344CB8AC3E}">
        <p14:creationId xmlns:p14="http://schemas.microsoft.com/office/powerpoint/2010/main" val="2107892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note"/>
          <p:cNvSpPr>
            <a:spLocks noChangeArrowheads="1"/>
          </p:cNvSpPr>
          <p:nvPr/>
        </p:nvSpPr>
        <p:spPr bwMode="auto">
          <a:xfrm>
            <a:off x="276054" y="6196101"/>
            <a:ext cx="6515408" cy="161583"/>
          </a:xfrm>
          <a:prstGeom prst="rect">
            <a:avLst/>
          </a:prstGeom>
          <a:noFill/>
          <a:ln w="9525" algn="ctr">
            <a:noFill/>
            <a:miter lim="800000"/>
            <a:headEnd/>
            <a:tailEnd/>
          </a:ln>
        </p:spPr>
        <p:txBody>
          <a:bodyPr wrap="square" lIns="0" tIns="0" rIns="0" bIns="0" anchor="b">
            <a:spAutoFit/>
          </a:bodyPr>
          <a:lstStyle/>
          <a:p>
            <a:pPr lvl="0" defTabSz="914363">
              <a:spcBef>
                <a:spcPct val="0"/>
              </a:spcBef>
            </a:pPr>
            <a:r>
              <a:rPr lang="en-US" sz="1050" dirty="0" smtClean="0">
                <a:solidFill>
                  <a:srgbClr val="000000"/>
                </a:solidFill>
                <a:latin typeface="Calibri" pitchFamily="34" charset="0"/>
                <a:cs typeface="Calibri" pitchFamily="34" charset="0"/>
              </a:rPr>
              <a:t>Source: http://www.startupbizhub.com/small-cars-sedan-segment-growing-%E2%80%93-ford-analyst.htm</a:t>
            </a:r>
          </a:p>
        </p:txBody>
      </p:sp>
      <p:grpSp>
        <p:nvGrpSpPr>
          <p:cNvPr id="12" name="Group 11"/>
          <p:cNvGrpSpPr/>
          <p:nvPr/>
        </p:nvGrpSpPr>
        <p:grpSpPr>
          <a:xfrm>
            <a:off x="276054" y="1683010"/>
            <a:ext cx="8626406" cy="4381360"/>
            <a:chOff x="276054" y="1683010"/>
            <a:chExt cx="8626406" cy="4221156"/>
          </a:xfrm>
        </p:grpSpPr>
        <p:sp>
          <p:nvSpPr>
            <p:cNvPr id="20" name="Chevron 19"/>
            <p:cNvSpPr/>
            <p:nvPr/>
          </p:nvSpPr>
          <p:spPr>
            <a:xfrm>
              <a:off x="1340509" y="1683010"/>
              <a:ext cx="7561951" cy="968536"/>
            </a:xfrm>
            <a:prstGeom prst="chevron">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wrap="square" lIns="45720" rIns="45720" rtlCol="0" anchor="ctr">
              <a:noAutofit/>
            </a:bodyPr>
            <a:lstStyle/>
            <a:p>
              <a:pPr marL="284163" indent="-111125" fontAlgn="base">
                <a:spcAft>
                  <a:spcPts val="600"/>
                </a:spcAft>
                <a:buClr>
                  <a:schemeClr val="accent4">
                    <a:lumMod val="75000"/>
                  </a:schemeClr>
                </a:buClr>
                <a:buFont typeface="Arial" pitchFamily="34" charset="0"/>
                <a:buChar char="•"/>
                <a:defRPr/>
              </a:pPr>
              <a:r>
                <a:rPr lang="en-US" sz="1100" dirty="0">
                  <a:ln w="3175">
                    <a:noFill/>
                  </a:ln>
                  <a:solidFill>
                    <a:schemeClr val="bg2">
                      <a:lumMod val="10000"/>
                    </a:schemeClr>
                  </a:solidFill>
                  <a:latin typeface="Calibri" pitchFamily="34" charset="0"/>
                  <a:ea typeface="Verdana" pitchFamily="34" charset="0"/>
                  <a:cs typeface="Calibri" pitchFamily="34" charset="0"/>
                </a:rPr>
                <a:t>Emerging market buyers generate demand for ultra low-cost cars (ULCCs) segment</a:t>
              </a:r>
            </a:p>
            <a:p>
              <a:pPr marL="284163" indent="-111125" fontAlgn="base">
                <a:spcAft>
                  <a:spcPts val="600"/>
                </a:spcAft>
                <a:buClr>
                  <a:schemeClr val="accent4">
                    <a:lumMod val="75000"/>
                  </a:schemeClr>
                </a:buClr>
                <a:buFont typeface="Arial" pitchFamily="34" charset="0"/>
                <a:buChar char="•"/>
                <a:defRPr/>
              </a:pPr>
              <a:r>
                <a:rPr lang="en-US" sz="1100" dirty="0">
                  <a:ln w="3175">
                    <a:noFill/>
                  </a:ln>
                  <a:solidFill>
                    <a:schemeClr val="bg2">
                      <a:lumMod val="10000"/>
                    </a:schemeClr>
                  </a:solidFill>
                  <a:latin typeface="Calibri" pitchFamily="34" charset="0"/>
                  <a:ea typeface="Verdana" pitchFamily="34" charset="0"/>
                  <a:cs typeface="Calibri" pitchFamily="34" charset="0"/>
                </a:rPr>
                <a:t>ULCC  is the fastest growing segment. Presently, a 1 million vehicle segment, is expected to grow phenomenally, 24.3% per year, to reach 14 million units in 2020 and cannibalizing the "small" segment</a:t>
              </a:r>
              <a:endParaRPr lang="en-US" sz="1100" dirty="0">
                <a:ln w="3175">
                  <a:noFill/>
                </a:ln>
                <a:solidFill>
                  <a:srgbClr val="DDDDDD">
                    <a:lumMod val="10000"/>
                  </a:srgbClr>
                </a:solidFill>
                <a:latin typeface="Calibri" pitchFamily="34" charset="0"/>
                <a:ea typeface="Verdana" pitchFamily="34" charset="0"/>
                <a:cs typeface="Calibri" pitchFamily="34" charset="0"/>
              </a:endParaRPr>
            </a:p>
          </p:txBody>
        </p:sp>
        <p:sp>
          <p:nvSpPr>
            <p:cNvPr id="21" name="Pentagon 20"/>
            <p:cNvSpPr>
              <a:spLocks noChangeArrowheads="1"/>
            </p:cNvSpPr>
            <p:nvPr/>
          </p:nvSpPr>
          <p:spPr bwMode="auto">
            <a:xfrm>
              <a:off x="276054" y="1683010"/>
              <a:ext cx="1533583" cy="971449"/>
            </a:xfrm>
            <a:prstGeom prst="homePlate">
              <a:avLst>
                <a:gd name="adj" fmla="val 50012"/>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10800000" scaled="1"/>
              <a:tileRect/>
            </a:gradFill>
            <a:ln w="19050">
              <a:solidFill>
                <a:schemeClr val="bg2">
                  <a:lumMod val="40000"/>
                  <a:lumOff val="60000"/>
                </a:schemeClr>
              </a:solidFill>
              <a:miter lim="800000"/>
              <a:headEnd/>
              <a:tailEnd/>
            </a:ln>
            <a:effectLst/>
          </p:spPr>
          <p:txBody>
            <a:bodyPr lIns="182880" anchor="ctr"/>
            <a:lstStyle/>
            <a:p>
              <a:pPr fontAlgn="base">
                <a:lnSpc>
                  <a:spcPct val="120000"/>
                </a:lnSpc>
                <a:spcBef>
                  <a:spcPct val="10000"/>
                </a:spcBef>
                <a:spcAft>
                  <a:spcPct val="0"/>
                </a:spcAft>
                <a:buClr>
                  <a:srgbClr val="990000"/>
                </a:buClr>
                <a:buSzPct val="70000"/>
                <a:defRPr/>
              </a:pPr>
              <a:r>
                <a:rPr lang="en-US" sz="1100" b="1" i="1" dirty="0">
                  <a:solidFill>
                    <a:prstClr val="white"/>
                  </a:solidFill>
                  <a:latin typeface="Calibri" pitchFamily="34" charset="0"/>
                  <a:cs typeface="Calibri" pitchFamily="34" charset="0"/>
                </a:rPr>
                <a:t>ULCC</a:t>
              </a:r>
              <a:endParaRPr lang="en-IN" sz="1100" b="1" i="1" dirty="0">
                <a:solidFill>
                  <a:prstClr val="white"/>
                </a:solidFill>
                <a:latin typeface="Calibri" pitchFamily="34" charset="0"/>
                <a:cs typeface="Calibri" pitchFamily="34" charset="0"/>
              </a:endParaRPr>
            </a:p>
          </p:txBody>
        </p:sp>
        <p:sp>
          <p:nvSpPr>
            <p:cNvPr id="22" name="Chevron 21"/>
            <p:cNvSpPr/>
            <p:nvPr/>
          </p:nvSpPr>
          <p:spPr>
            <a:xfrm>
              <a:off x="1340509" y="2764304"/>
              <a:ext cx="7561951" cy="968536"/>
            </a:xfrm>
            <a:prstGeom prst="chevron">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wrap="square" lIns="45720" rIns="45720" rtlCol="0" anchor="ctr">
              <a:noAutofit/>
            </a:bodyPr>
            <a:lstStyle/>
            <a:p>
              <a:pPr marL="284163" indent="-111125" fontAlgn="base">
                <a:spcAft>
                  <a:spcPts val="600"/>
                </a:spcAft>
                <a:buClr>
                  <a:schemeClr val="accent4">
                    <a:lumMod val="75000"/>
                  </a:schemeClr>
                </a:buClr>
                <a:buFont typeface="Arial" pitchFamily="34" charset="0"/>
                <a:buChar char="•"/>
                <a:defRPr/>
              </a:pPr>
              <a:r>
                <a:rPr lang="en-US" sz="1100" dirty="0">
                  <a:ln w="3175">
                    <a:noFill/>
                  </a:ln>
                  <a:solidFill>
                    <a:schemeClr val="bg2">
                      <a:lumMod val="10000"/>
                    </a:schemeClr>
                  </a:solidFill>
                  <a:latin typeface="Calibri" pitchFamily="34" charset="0"/>
                  <a:ea typeface="Verdana" pitchFamily="34" charset="0"/>
                  <a:cs typeface="Calibri" pitchFamily="34" charset="0"/>
                </a:rPr>
                <a:t>New mobility concepts, including new rental formats, are coming up in the industry</a:t>
              </a:r>
            </a:p>
            <a:p>
              <a:pPr marL="284163" indent="-111125" fontAlgn="base">
                <a:spcAft>
                  <a:spcPts val="600"/>
                </a:spcAft>
                <a:buClr>
                  <a:schemeClr val="accent4">
                    <a:lumMod val="75000"/>
                  </a:schemeClr>
                </a:buClr>
                <a:buFont typeface="Arial" pitchFamily="34" charset="0"/>
                <a:buChar char="•"/>
                <a:defRPr/>
              </a:pPr>
              <a:r>
                <a:rPr lang="en-US" sz="1100" dirty="0">
                  <a:ln w="3175">
                    <a:noFill/>
                  </a:ln>
                  <a:solidFill>
                    <a:schemeClr val="bg2">
                      <a:lumMod val="10000"/>
                    </a:schemeClr>
                  </a:solidFill>
                  <a:latin typeface="Calibri" pitchFamily="34" charset="0"/>
                  <a:ea typeface="Verdana" pitchFamily="34" charset="0"/>
                  <a:cs typeface="Calibri" pitchFamily="34" charset="0"/>
                </a:rPr>
                <a:t>In addition, easy access to finance provides a boost to auto industry</a:t>
              </a:r>
            </a:p>
          </p:txBody>
        </p:sp>
        <p:sp>
          <p:nvSpPr>
            <p:cNvPr id="23" name="Pentagon 22"/>
            <p:cNvSpPr>
              <a:spLocks noChangeArrowheads="1"/>
            </p:cNvSpPr>
            <p:nvPr/>
          </p:nvSpPr>
          <p:spPr bwMode="auto">
            <a:xfrm>
              <a:off x="276054" y="2764304"/>
              <a:ext cx="1533583" cy="971449"/>
            </a:xfrm>
            <a:prstGeom prst="homePlate">
              <a:avLst>
                <a:gd name="adj" fmla="val 50012"/>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10800000" scaled="1"/>
              <a:tileRect/>
            </a:gradFill>
            <a:ln w="19050">
              <a:solidFill>
                <a:schemeClr val="bg2">
                  <a:lumMod val="40000"/>
                  <a:lumOff val="60000"/>
                </a:schemeClr>
              </a:solidFill>
              <a:miter lim="800000"/>
              <a:headEnd/>
              <a:tailEnd/>
            </a:ln>
            <a:effectLst/>
          </p:spPr>
          <p:txBody>
            <a:bodyPr lIns="182880" anchor="ctr"/>
            <a:lstStyle/>
            <a:p>
              <a:pPr fontAlgn="base">
                <a:lnSpc>
                  <a:spcPct val="120000"/>
                </a:lnSpc>
                <a:spcBef>
                  <a:spcPct val="10000"/>
                </a:spcBef>
                <a:spcAft>
                  <a:spcPct val="0"/>
                </a:spcAft>
                <a:buClr>
                  <a:srgbClr val="990000"/>
                </a:buClr>
                <a:buSzPct val="70000"/>
                <a:defRPr/>
              </a:pPr>
              <a:r>
                <a:rPr lang="en-IN" sz="1100" b="1" i="1" dirty="0">
                  <a:solidFill>
                    <a:prstClr val="white"/>
                  </a:solidFill>
                  <a:latin typeface="Calibri" pitchFamily="34" charset="0"/>
                  <a:cs typeface="Calibri" pitchFamily="34" charset="0"/>
                </a:rPr>
                <a:t>New mobility concepts</a:t>
              </a:r>
            </a:p>
          </p:txBody>
        </p:sp>
        <p:sp>
          <p:nvSpPr>
            <p:cNvPr id="24" name="Chevron 23"/>
            <p:cNvSpPr/>
            <p:nvPr/>
          </p:nvSpPr>
          <p:spPr>
            <a:xfrm>
              <a:off x="1340509" y="3848510"/>
              <a:ext cx="7561951" cy="968536"/>
            </a:xfrm>
            <a:prstGeom prst="chevron">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wrap="square" lIns="45720" rIns="45720" rtlCol="0" anchor="ctr">
              <a:noAutofit/>
            </a:bodyPr>
            <a:lstStyle/>
            <a:p>
              <a:pPr marL="290513" indent="-114300" fontAlgn="base">
                <a:spcAft>
                  <a:spcPts val="600"/>
                </a:spcAft>
                <a:buClr>
                  <a:schemeClr val="accent4">
                    <a:lumMod val="75000"/>
                  </a:schemeClr>
                </a:buClr>
                <a:buFont typeface="Arial" pitchFamily="34" charset="0"/>
                <a:buChar char="•"/>
                <a:defRPr/>
              </a:pPr>
              <a:r>
                <a:rPr lang="en-US" sz="1100" dirty="0">
                  <a:ln w="3175">
                    <a:noFill/>
                  </a:ln>
                  <a:solidFill>
                    <a:schemeClr val="bg2">
                      <a:lumMod val="10000"/>
                    </a:schemeClr>
                  </a:solidFill>
                  <a:latin typeface="Calibri" pitchFamily="34" charset="0"/>
                  <a:ea typeface="Verdana" pitchFamily="34" charset="0"/>
                  <a:cs typeface="Calibri" pitchFamily="34" charset="0"/>
                </a:rPr>
                <a:t>The growth in luxury cars is set to continue this year, fueled by surging demand in China and a continued recovery of the U.S. market</a:t>
              </a:r>
            </a:p>
            <a:p>
              <a:pPr marL="290513" indent="-114300" fontAlgn="base">
                <a:spcAft>
                  <a:spcPts val="600"/>
                </a:spcAft>
                <a:buClr>
                  <a:schemeClr val="accent4">
                    <a:lumMod val="75000"/>
                  </a:schemeClr>
                </a:buClr>
                <a:buFont typeface="Arial" pitchFamily="34" charset="0"/>
                <a:buChar char="•"/>
                <a:defRPr/>
              </a:pPr>
              <a:r>
                <a:rPr lang="en-US" sz="1100" dirty="0">
                  <a:ln w="3175">
                    <a:noFill/>
                  </a:ln>
                  <a:solidFill>
                    <a:schemeClr val="bg2">
                      <a:lumMod val="10000"/>
                    </a:schemeClr>
                  </a:solidFill>
                  <a:latin typeface="Calibri" pitchFamily="34" charset="0"/>
                  <a:ea typeface="Verdana" pitchFamily="34" charset="0"/>
                  <a:cs typeface="Calibri" pitchFamily="34" charset="0"/>
                </a:rPr>
                <a:t>China is witnessing an upsurge in demand for premium cars, thanks to a growing number of affluent customers. The country was one of the few bright spots for luxury car makers in 2009 and drove a faster-than-expected recovery last year</a:t>
              </a:r>
            </a:p>
          </p:txBody>
        </p:sp>
        <p:sp>
          <p:nvSpPr>
            <p:cNvPr id="25" name="Pentagon 24"/>
            <p:cNvSpPr>
              <a:spLocks noChangeArrowheads="1"/>
            </p:cNvSpPr>
            <p:nvPr/>
          </p:nvSpPr>
          <p:spPr bwMode="auto">
            <a:xfrm>
              <a:off x="276054" y="3848510"/>
              <a:ext cx="1533583" cy="971449"/>
            </a:xfrm>
            <a:prstGeom prst="homePlate">
              <a:avLst>
                <a:gd name="adj" fmla="val 50012"/>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10800000" scaled="1"/>
              <a:tileRect/>
            </a:gradFill>
            <a:ln w="19050">
              <a:solidFill>
                <a:schemeClr val="bg2">
                  <a:lumMod val="40000"/>
                  <a:lumOff val="60000"/>
                </a:schemeClr>
              </a:solidFill>
              <a:miter lim="800000"/>
              <a:headEnd/>
              <a:tailEnd/>
            </a:ln>
            <a:effectLst/>
          </p:spPr>
          <p:txBody>
            <a:bodyPr lIns="182880" anchor="ctr"/>
            <a:lstStyle/>
            <a:p>
              <a:pPr fontAlgn="base">
                <a:lnSpc>
                  <a:spcPct val="120000"/>
                </a:lnSpc>
                <a:spcBef>
                  <a:spcPct val="10000"/>
                </a:spcBef>
                <a:spcAft>
                  <a:spcPct val="0"/>
                </a:spcAft>
                <a:buClr>
                  <a:srgbClr val="990000"/>
                </a:buClr>
                <a:buSzPct val="70000"/>
                <a:defRPr/>
              </a:pPr>
              <a:r>
                <a:rPr lang="en-IN" sz="1100" b="1" i="1" dirty="0">
                  <a:solidFill>
                    <a:prstClr val="white"/>
                  </a:solidFill>
                  <a:latin typeface="Calibri" pitchFamily="34" charset="0"/>
                  <a:cs typeface="Calibri" pitchFamily="34" charset="0"/>
                </a:rPr>
                <a:t>Growth in Luxury Cars</a:t>
              </a:r>
            </a:p>
          </p:txBody>
        </p:sp>
        <p:sp>
          <p:nvSpPr>
            <p:cNvPr id="26" name="Chevron 25"/>
            <p:cNvSpPr/>
            <p:nvPr/>
          </p:nvSpPr>
          <p:spPr>
            <a:xfrm>
              <a:off x="1340509" y="4932717"/>
              <a:ext cx="7561951" cy="968536"/>
            </a:xfrm>
            <a:prstGeom prst="chevron">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wrap="square" lIns="45720" rIns="45720" rtlCol="0" anchor="ctr">
              <a:noAutofit/>
            </a:bodyPr>
            <a:lstStyle/>
            <a:p>
              <a:pPr marL="173038" indent="-112713" fontAlgn="base">
                <a:spcAft>
                  <a:spcPts val="400"/>
                </a:spcAft>
                <a:buClr>
                  <a:schemeClr val="accent4">
                    <a:lumMod val="75000"/>
                  </a:schemeClr>
                </a:buClr>
                <a:buFont typeface="Arial" pitchFamily="34" charset="0"/>
                <a:buChar char="•"/>
                <a:defRPr/>
              </a:pPr>
              <a:r>
                <a:rPr lang="en-US" sz="1100" dirty="0">
                  <a:ln w="3175">
                    <a:noFill/>
                  </a:ln>
                  <a:solidFill>
                    <a:schemeClr val="bg2">
                      <a:lumMod val="10000"/>
                    </a:schemeClr>
                  </a:solidFill>
                  <a:latin typeface="Calibri" pitchFamily="34" charset="0"/>
                  <a:ea typeface="Verdana" pitchFamily="34" charset="0"/>
                  <a:cs typeface="Calibri" pitchFamily="34" charset="0"/>
                </a:rPr>
                <a:t>Small cars, mid-sized sedan segments will be the biggest winners by 2013 as demand for such type of vehicles increases</a:t>
              </a:r>
            </a:p>
            <a:p>
              <a:pPr marL="173038" indent="-112713" fontAlgn="base">
                <a:spcAft>
                  <a:spcPts val="400"/>
                </a:spcAft>
                <a:buClr>
                  <a:schemeClr val="accent4">
                    <a:lumMod val="75000"/>
                  </a:schemeClr>
                </a:buClr>
                <a:buFont typeface="Arial" pitchFamily="34" charset="0"/>
                <a:buChar char="•"/>
                <a:defRPr/>
              </a:pPr>
              <a:r>
                <a:rPr lang="en-US" sz="1100" dirty="0">
                  <a:ln w="3175">
                    <a:noFill/>
                  </a:ln>
                  <a:solidFill>
                    <a:schemeClr val="bg2">
                      <a:lumMod val="10000"/>
                    </a:schemeClr>
                  </a:solidFill>
                  <a:latin typeface="Calibri" pitchFamily="34" charset="0"/>
                  <a:ea typeface="Verdana" pitchFamily="34" charset="0"/>
                  <a:cs typeface="Calibri" pitchFamily="34" charset="0"/>
                </a:rPr>
                <a:t>The smaller vehicles or the compact and sub-compact models will eat up to 40 % of the vehicle sales in the next three years</a:t>
              </a:r>
            </a:p>
            <a:p>
              <a:pPr marL="173038" indent="-112713" fontAlgn="base">
                <a:spcAft>
                  <a:spcPts val="400"/>
                </a:spcAft>
                <a:buClr>
                  <a:schemeClr val="accent4">
                    <a:lumMod val="75000"/>
                  </a:schemeClr>
                </a:buClr>
                <a:buFont typeface="Arial" pitchFamily="34" charset="0"/>
                <a:buChar char="•"/>
                <a:defRPr/>
              </a:pPr>
              <a:r>
                <a:rPr lang="en-US" sz="1100" dirty="0">
                  <a:ln w="3175">
                    <a:noFill/>
                  </a:ln>
                  <a:solidFill>
                    <a:schemeClr val="bg2">
                      <a:lumMod val="10000"/>
                    </a:schemeClr>
                  </a:solidFill>
                  <a:latin typeface="Calibri" pitchFamily="34" charset="0"/>
                  <a:ea typeface="Verdana" pitchFamily="34" charset="0"/>
                  <a:cs typeface="Calibri" pitchFamily="34" charset="0"/>
                </a:rPr>
                <a:t>The volatile gasoline marker prices will also play a big role in the boom of small cars in the market</a:t>
              </a:r>
            </a:p>
          </p:txBody>
        </p:sp>
        <p:sp>
          <p:nvSpPr>
            <p:cNvPr id="27" name="Pentagon 26"/>
            <p:cNvSpPr>
              <a:spLocks noChangeArrowheads="1"/>
            </p:cNvSpPr>
            <p:nvPr/>
          </p:nvSpPr>
          <p:spPr bwMode="auto">
            <a:xfrm>
              <a:off x="276054" y="4932717"/>
              <a:ext cx="1533583" cy="971449"/>
            </a:xfrm>
            <a:prstGeom prst="homePlate">
              <a:avLst>
                <a:gd name="adj" fmla="val 50012"/>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10800000" scaled="1"/>
              <a:tileRect/>
            </a:gradFill>
            <a:ln w="19050">
              <a:solidFill>
                <a:schemeClr val="bg2">
                  <a:lumMod val="40000"/>
                  <a:lumOff val="60000"/>
                </a:schemeClr>
              </a:solidFill>
              <a:miter lim="800000"/>
              <a:headEnd/>
              <a:tailEnd/>
            </a:ln>
            <a:effectLst/>
          </p:spPr>
          <p:txBody>
            <a:bodyPr lIns="182880" anchor="ctr"/>
            <a:lstStyle/>
            <a:p>
              <a:pPr fontAlgn="base">
                <a:lnSpc>
                  <a:spcPct val="120000"/>
                </a:lnSpc>
                <a:spcBef>
                  <a:spcPct val="10000"/>
                </a:spcBef>
                <a:spcAft>
                  <a:spcPct val="0"/>
                </a:spcAft>
                <a:buClr>
                  <a:srgbClr val="990000"/>
                </a:buClr>
                <a:buSzPct val="70000"/>
                <a:defRPr/>
              </a:pPr>
              <a:r>
                <a:rPr lang="en-US" sz="1100" b="1" i="1" dirty="0">
                  <a:solidFill>
                    <a:prstClr val="white"/>
                  </a:solidFill>
                  <a:latin typeface="Calibri" pitchFamily="34" charset="0"/>
                  <a:cs typeface="Calibri" pitchFamily="34" charset="0"/>
                </a:rPr>
                <a:t>Growing Small Cars &amp; Mid size Sedan</a:t>
              </a:r>
              <a:endParaRPr lang="en-IN" sz="1100" b="1" i="1" dirty="0">
                <a:solidFill>
                  <a:prstClr val="white"/>
                </a:solidFill>
                <a:latin typeface="Calibri" pitchFamily="34" charset="0"/>
                <a:cs typeface="Calibri" pitchFamily="34" charset="0"/>
              </a:endParaRPr>
            </a:p>
          </p:txBody>
        </p:sp>
      </p:grpSp>
      <p:sp>
        <p:nvSpPr>
          <p:cNvPr id="28" name="TextBox 27"/>
          <p:cNvSpPr txBox="1">
            <a:spLocks noChangeArrowheads="1"/>
          </p:cNvSpPr>
          <p:nvPr/>
        </p:nvSpPr>
        <p:spPr bwMode="auto">
          <a:xfrm>
            <a:off x="152400" y="693003"/>
            <a:ext cx="8686800" cy="830997"/>
          </a:xfrm>
          <a:prstGeom prst="rect">
            <a:avLst/>
          </a:prstGeom>
          <a:noFill/>
          <a:ln w="9525">
            <a:noFill/>
            <a:miter lim="800000"/>
            <a:headEnd/>
            <a:tailEnd/>
          </a:ln>
        </p:spPr>
        <p:txBody>
          <a:bodyPr>
            <a:spAutoFit/>
          </a:bodyPr>
          <a:lstStyle/>
          <a:p>
            <a:pPr>
              <a:spcBef>
                <a:spcPts val="600"/>
              </a:spcBef>
              <a:spcAft>
                <a:spcPct val="0"/>
              </a:spcAft>
              <a:buClr>
                <a:schemeClr val="accent1"/>
              </a:buClr>
              <a:buSzPct val="100000"/>
              <a:tabLst>
                <a:tab pos="628650" algn="l"/>
              </a:tabLst>
              <a:defRPr/>
            </a:pPr>
            <a:r>
              <a:rPr lang="en-US" sz="1600" dirty="0">
                <a:solidFill>
                  <a:schemeClr val="bg1">
                    <a:lumMod val="50000"/>
                  </a:schemeClr>
                </a:solidFill>
                <a:latin typeface="Calibri" pitchFamily="34" charset="0"/>
                <a:cs typeface="Calibri" pitchFamily="34" charset="0"/>
              </a:rPr>
              <a:t>Global Passenger car segment is expected to grow at a strong pace on the back of new mobility concepts, increase in demand for luxury cars, coupled with increasing popularity of ULCCs. Demand for small cars &amp; Mid-size sedans is increasing</a:t>
            </a:r>
          </a:p>
        </p:txBody>
      </p:sp>
      <p:sp>
        <p:nvSpPr>
          <p:cNvPr id="29" name="Title 2"/>
          <p:cNvSpPr>
            <a:spLocks noGrp="1"/>
          </p:cNvSpPr>
          <p:nvPr>
            <p:ph type="title"/>
          </p:nvPr>
        </p:nvSpPr>
        <p:spPr>
          <a:xfrm>
            <a:off x="228600" y="280932"/>
            <a:ext cx="8686800" cy="304800"/>
          </a:xfrm>
        </p:spPr>
        <p:txBody>
          <a:bodyPr/>
          <a:lstStyle/>
          <a:p>
            <a:r>
              <a:rPr lang="en-US" sz="2800" dirty="0">
                <a:latin typeface="Calibri" pitchFamily="34" charset="0"/>
                <a:cs typeface="Calibri" pitchFamily="34" charset="0"/>
              </a:rPr>
              <a:t>Passenger Cars Segment: Trends</a:t>
            </a:r>
          </a:p>
        </p:txBody>
      </p:sp>
    </p:spTree>
    <p:extLst>
      <p:ext uri="{BB962C8B-B14F-4D97-AF65-F5344CB8AC3E}">
        <p14:creationId xmlns:p14="http://schemas.microsoft.com/office/powerpoint/2010/main" val="6685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note"/>
          <p:cNvSpPr>
            <a:spLocks noChangeArrowheads="1"/>
          </p:cNvSpPr>
          <p:nvPr/>
        </p:nvSpPr>
        <p:spPr bwMode="auto">
          <a:xfrm>
            <a:off x="457200" y="6295310"/>
            <a:ext cx="6515408" cy="123111"/>
          </a:xfrm>
          <a:prstGeom prst="rect">
            <a:avLst/>
          </a:prstGeom>
          <a:noFill/>
          <a:ln w="9525" algn="ctr">
            <a:noFill/>
            <a:miter lim="800000"/>
            <a:headEnd/>
            <a:tailEnd/>
          </a:ln>
        </p:spPr>
        <p:txBody>
          <a:bodyPr wrap="square" lIns="0" tIns="0" rIns="0" bIns="0" anchor="b">
            <a:spAutoFit/>
          </a:bodyPr>
          <a:lstStyle/>
          <a:p>
            <a:pPr defTabSz="914363">
              <a:spcBef>
                <a:spcPct val="0"/>
              </a:spcBef>
            </a:pPr>
            <a:r>
              <a:rPr lang="en-US" sz="800" dirty="0" smtClean="0">
                <a:solidFill>
                  <a:srgbClr val="000000"/>
                </a:solidFill>
                <a:latin typeface="Calibri" pitchFamily="34" charset="0"/>
                <a:cs typeface="Calibri" pitchFamily="34" charset="0"/>
              </a:rPr>
              <a:t>Source: Datamonitor-INDUSTRY PROFILE: Global Light Trucks</a:t>
            </a:r>
          </a:p>
        </p:txBody>
      </p:sp>
      <p:sp>
        <p:nvSpPr>
          <p:cNvPr id="5" name="Rounded Rectangle 4"/>
          <p:cNvSpPr/>
          <p:nvPr/>
        </p:nvSpPr>
        <p:spPr>
          <a:xfrm>
            <a:off x="292924" y="3541456"/>
            <a:ext cx="8558503" cy="954344"/>
          </a:xfrm>
          <a:prstGeom prst="roundRect">
            <a:avLst>
              <a:gd name="adj" fmla="val 6712"/>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45720" rIns="45720" rtlCol="0" anchor="ctr">
            <a:noAutofit/>
          </a:bodyPr>
          <a:lstStyle/>
          <a:p>
            <a:pPr marL="169863" indent="-117475" fontAlgn="base">
              <a:spcAft>
                <a:spcPts val="200"/>
              </a:spcAft>
              <a:buClr>
                <a:schemeClr val="accent4">
                  <a:lumMod val="75000"/>
                </a:schemeClr>
              </a:buClr>
              <a:buFont typeface="Arial" pitchFamily="34" charset="0"/>
              <a:buChar char="•"/>
              <a:defRPr/>
            </a:pPr>
            <a:r>
              <a:rPr lang="en-US" sz="1000" dirty="0">
                <a:ln w="3175">
                  <a:noFill/>
                </a:ln>
                <a:solidFill>
                  <a:srgbClr val="DDDDDD">
                    <a:lumMod val="10000"/>
                  </a:srgbClr>
                </a:solidFill>
                <a:latin typeface="Calibri" pitchFamily="34" charset="0"/>
                <a:ea typeface="Verdana" pitchFamily="34" charset="0"/>
                <a:cs typeface="Calibri" pitchFamily="34" charset="0"/>
              </a:rPr>
              <a:t>The global light trucks market had total revenue of $304.9 billion in 2010, representing a compound </a:t>
            </a:r>
            <a:r>
              <a:rPr lang="en-US" sz="1000" dirty="0" smtClean="0">
                <a:ln w="3175">
                  <a:noFill/>
                </a:ln>
                <a:solidFill>
                  <a:srgbClr val="DDDDDD">
                    <a:lumMod val="10000"/>
                  </a:srgbClr>
                </a:solidFill>
                <a:latin typeface="Calibri" pitchFamily="34" charset="0"/>
                <a:ea typeface="Verdana" pitchFamily="34" charset="0"/>
                <a:cs typeface="Calibri" pitchFamily="34" charset="0"/>
              </a:rPr>
              <a:t>annual </a:t>
            </a:r>
            <a:r>
              <a:rPr lang="en-US" sz="1000" dirty="0">
                <a:ln w="3175">
                  <a:noFill/>
                </a:ln>
                <a:solidFill>
                  <a:srgbClr val="DDDDDD">
                    <a:lumMod val="10000"/>
                  </a:srgbClr>
                </a:solidFill>
                <a:latin typeface="Calibri" pitchFamily="34" charset="0"/>
                <a:ea typeface="Verdana" pitchFamily="34" charset="0"/>
                <a:cs typeface="Calibri" pitchFamily="34" charset="0"/>
              </a:rPr>
              <a:t>rate of change (CARC) of -5.8% between 2006 and </a:t>
            </a:r>
            <a:r>
              <a:rPr lang="en-US" sz="1000" dirty="0" smtClean="0">
                <a:ln w="3175">
                  <a:noFill/>
                </a:ln>
                <a:solidFill>
                  <a:srgbClr val="DDDDDD">
                    <a:lumMod val="10000"/>
                  </a:srgbClr>
                </a:solidFill>
                <a:latin typeface="Calibri" pitchFamily="34" charset="0"/>
                <a:ea typeface="Verdana" pitchFamily="34" charset="0"/>
                <a:cs typeface="Calibri" pitchFamily="34" charset="0"/>
              </a:rPr>
              <a:t>2010</a:t>
            </a:r>
          </a:p>
          <a:p>
            <a:pPr marL="169863" indent="-117475" fontAlgn="base">
              <a:spcAft>
                <a:spcPts val="200"/>
              </a:spcAft>
              <a:buClr>
                <a:schemeClr val="accent4">
                  <a:lumMod val="75000"/>
                </a:schemeClr>
              </a:buClr>
              <a:buFont typeface="Arial" pitchFamily="34" charset="0"/>
              <a:buChar char="•"/>
              <a:defRPr/>
            </a:pPr>
            <a:r>
              <a:rPr lang="en-US" sz="1000" dirty="0">
                <a:ln w="3175">
                  <a:noFill/>
                </a:ln>
                <a:solidFill>
                  <a:srgbClr val="DDDDDD">
                    <a:lumMod val="10000"/>
                  </a:srgbClr>
                </a:solidFill>
                <a:latin typeface="Calibri" pitchFamily="34" charset="0"/>
                <a:ea typeface="Verdana" pitchFamily="34" charset="0"/>
                <a:cs typeface="Calibri" pitchFamily="34" charset="0"/>
              </a:rPr>
              <a:t>Market consumption volumes decreased with a CARC of -5.2% between 2006-2010, to reach a total of </a:t>
            </a:r>
            <a:r>
              <a:rPr lang="en-US" sz="1000" dirty="0" smtClean="0">
                <a:ln w="3175">
                  <a:noFill/>
                </a:ln>
                <a:solidFill>
                  <a:srgbClr val="DDDDDD">
                    <a:lumMod val="10000"/>
                  </a:srgbClr>
                </a:solidFill>
                <a:latin typeface="Calibri" pitchFamily="34" charset="0"/>
                <a:ea typeface="Verdana" pitchFamily="34" charset="0"/>
                <a:cs typeface="Calibri" pitchFamily="34" charset="0"/>
              </a:rPr>
              <a:t>12.7 </a:t>
            </a:r>
            <a:r>
              <a:rPr lang="en-US" sz="1000" dirty="0">
                <a:ln w="3175">
                  <a:noFill/>
                </a:ln>
                <a:solidFill>
                  <a:srgbClr val="DDDDDD">
                    <a:lumMod val="10000"/>
                  </a:srgbClr>
                </a:solidFill>
                <a:latin typeface="Calibri" pitchFamily="34" charset="0"/>
                <a:ea typeface="Verdana" pitchFamily="34" charset="0"/>
                <a:cs typeface="Calibri" pitchFamily="34" charset="0"/>
              </a:rPr>
              <a:t>million units in 2010. </a:t>
            </a:r>
            <a:endParaRPr lang="en-US" sz="1000" dirty="0" smtClean="0">
              <a:ln w="3175">
                <a:noFill/>
              </a:ln>
              <a:solidFill>
                <a:srgbClr val="DDDDDD">
                  <a:lumMod val="10000"/>
                </a:srgbClr>
              </a:solidFill>
              <a:latin typeface="Calibri" pitchFamily="34" charset="0"/>
              <a:ea typeface="Verdana" pitchFamily="34" charset="0"/>
              <a:cs typeface="Calibri" pitchFamily="34" charset="0"/>
            </a:endParaRPr>
          </a:p>
          <a:p>
            <a:pPr marL="169863" indent="-117475" fontAlgn="base">
              <a:spcAft>
                <a:spcPts val="200"/>
              </a:spcAft>
              <a:buClr>
                <a:schemeClr val="accent4">
                  <a:lumMod val="75000"/>
                </a:schemeClr>
              </a:buClr>
              <a:buFont typeface="Arial" pitchFamily="34" charset="0"/>
              <a:buChar char="•"/>
              <a:defRPr/>
            </a:pPr>
            <a:r>
              <a:rPr lang="en-US" sz="1000" dirty="0">
                <a:ln w="3175">
                  <a:noFill/>
                </a:ln>
                <a:solidFill>
                  <a:srgbClr val="DDDDDD">
                    <a:lumMod val="10000"/>
                  </a:srgbClr>
                </a:solidFill>
                <a:latin typeface="Calibri" pitchFamily="34" charset="0"/>
                <a:ea typeface="Verdana" pitchFamily="34" charset="0"/>
                <a:cs typeface="Calibri" pitchFamily="34" charset="0"/>
              </a:rPr>
              <a:t>Light commercial vehicles (LCV) sales had the highest volume in the global light trucks market in 2010, </a:t>
            </a:r>
            <a:r>
              <a:rPr lang="en-US" sz="1000" dirty="0" smtClean="0">
                <a:ln w="3175">
                  <a:noFill/>
                </a:ln>
                <a:solidFill>
                  <a:srgbClr val="DDDDDD">
                    <a:lumMod val="10000"/>
                  </a:srgbClr>
                </a:solidFill>
                <a:latin typeface="Calibri" pitchFamily="34" charset="0"/>
                <a:ea typeface="Verdana" pitchFamily="34" charset="0"/>
                <a:cs typeface="Calibri" pitchFamily="34" charset="0"/>
              </a:rPr>
              <a:t> with </a:t>
            </a:r>
            <a:r>
              <a:rPr lang="en-US" sz="1000" dirty="0">
                <a:ln w="3175">
                  <a:noFill/>
                </a:ln>
                <a:solidFill>
                  <a:srgbClr val="DDDDDD">
                    <a:lumMod val="10000"/>
                  </a:srgbClr>
                </a:solidFill>
                <a:latin typeface="Calibri" pitchFamily="34" charset="0"/>
                <a:ea typeface="Verdana" pitchFamily="34" charset="0"/>
                <a:cs typeface="Calibri" pitchFamily="34" charset="0"/>
              </a:rPr>
              <a:t>total sales of 12.5 million units, equivalent to 98.4% of the market's overall volume.</a:t>
            </a:r>
            <a:endParaRPr lang="en-US" sz="1000" dirty="0" smtClean="0">
              <a:ln w="3175">
                <a:noFill/>
              </a:ln>
              <a:solidFill>
                <a:srgbClr val="DDDDDD">
                  <a:lumMod val="10000"/>
                </a:srgbClr>
              </a:solidFill>
              <a:latin typeface="Calibri" pitchFamily="34" charset="0"/>
              <a:ea typeface="Verdana" pitchFamily="34" charset="0"/>
              <a:cs typeface="Calibri" pitchFamily="34" charset="0"/>
            </a:endParaRPr>
          </a:p>
        </p:txBody>
      </p:sp>
      <p:sp>
        <p:nvSpPr>
          <p:cNvPr id="6" name="Chevron 5"/>
          <p:cNvSpPr/>
          <p:nvPr/>
        </p:nvSpPr>
        <p:spPr>
          <a:xfrm>
            <a:off x="1616018" y="4584156"/>
            <a:ext cx="7257686" cy="532984"/>
          </a:xfrm>
          <a:prstGeom prst="chevron">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wrap="square" lIns="45720" rIns="45720" rtlCol="0" anchor="ctr">
            <a:noAutofit/>
          </a:bodyPr>
          <a:lstStyle/>
          <a:p>
            <a:pPr marL="85725" indent="-85725" fontAlgn="base">
              <a:spcAft>
                <a:spcPts val="100"/>
              </a:spcAft>
              <a:buClr>
                <a:schemeClr val="accent4">
                  <a:lumMod val="75000"/>
                </a:schemeClr>
              </a:buClr>
              <a:buFont typeface="Arial" pitchFamily="34" charset="0"/>
              <a:buChar char="•"/>
              <a:defRPr/>
            </a:pPr>
            <a:r>
              <a:rPr lang="en-US" sz="900" dirty="0" smtClean="0">
                <a:ln w="3175">
                  <a:noFill/>
                </a:ln>
                <a:solidFill>
                  <a:schemeClr val="bg2">
                    <a:lumMod val="10000"/>
                  </a:schemeClr>
                </a:solidFill>
                <a:latin typeface="Calibri" pitchFamily="34" charset="0"/>
                <a:ea typeface="Verdana" pitchFamily="34" charset="0"/>
                <a:cs typeface="Calibri" pitchFamily="34" charset="0"/>
              </a:rPr>
              <a:t>Emerging markets, including China, India and Brazil, are expected to continue to expand on their 51% share of total light-vehicle sales (that include light commercial vehicles) captured in 2010.</a:t>
            </a:r>
          </a:p>
          <a:p>
            <a:pPr marL="85725" indent="-85725" fontAlgn="base">
              <a:spcAft>
                <a:spcPts val="100"/>
              </a:spcAft>
              <a:buClr>
                <a:schemeClr val="accent4">
                  <a:lumMod val="75000"/>
                </a:schemeClr>
              </a:buClr>
              <a:buFont typeface="Arial" pitchFamily="34" charset="0"/>
              <a:buChar char="•"/>
              <a:defRPr/>
            </a:pPr>
            <a:r>
              <a:rPr lang="en-US" sz="900" dirty="0" smtClean="0">
                <a:ln w="3175">
                  <a:noFill/>
                </a:ln>
                <a:solidFill>
                  <a:schemeClr val="bg2">
                    <a:lumMod val="10000"/>
                  </a:schemeClr>
                </a:solidFill>
                <a:latin typeface="Calibri" pitchFamily="34" charset="0"/>
                <a:ea typeface="Verdana" pitchFamily="34" charset="0"/>
                <a:cs typeface="Calibri" pitchFamily="34" charset="0"/>
              </a:rPr>
              <a:t>Overall, emerging markets are expected to account for 53% of total light-vehicle sales in 2011, a further sign that these are the key markets that will drive the level of growth in the coming years.</a:t>
            </a:r>
          </a:p>
        </p:txBody>
      </p:sp>
      <p:sp>
        <p:nvSpPr>
          <p:cNvPr id="9" name="Pentagon 8"/>
          <p:cNvSpPr>
            <a:spLocks noChangeArrowheads="1"/>
          </p:cNvSpPr>
          <p:nvPr/>
        </p:nvSpPr>
        <p:spPr bwMode="auto">
          <a:xfrm>
            <a:off x="549218" y="4572000"/>
            <a:ext cx="1389770" cy="545555"/>
          </a:xfrm>
          <a:prstGeom prst="homePlate">
            <a:avLst>
              <a:gd name="adj" fmla="val 50012"/>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10800000" scaled="1"/>
            <a:tileRect/>
          </a:gradFill>
          <a:ln w="19050">
            <a:solidFill>
              <a:schemeClr val="bg2">
                <a:lumMod val="40000"/>
                <a:lumOff val="60000"/>
              </a:schemeClr>
            </a:solidFill>
            <a:miter lim="800000"/>
            <a:headEnd/>
            <a:tailEnd/>
          </a:ln>
          <a:effectLst/>
        </p:spPr>
        <p:txBody>
          <a:bodyPr lIns="182880" anchor="ctr"/>
          <a:lstStyle/>
          <a:p>
            <a:pPr fontAlgn="base">
              <a:lnSpc>
                <a:spcPct val="120000"/>
              </a:lnSpc>
              <a:spcBef>
                <a:spcPct val="10000"/>
              </a:spcBef>
              <a:spcAft>
                <a:spcPct val="0"/>
              </a:spcAft>
              <a:buClr>
                <a:srgbClr val="990000"/>
              </a:buClr>
              <a:buSzPct val="70000"/>
              <a:defRPr/>
            </a:pPr>
            <a:r>
              <a:rPr lang="en-IN" sz="800" b="1" i="1" dirty="0" smtClean="0">
                <a:solidFill>
                  <a:prstClr val="white"/>
                </a:solidFill>
                <a:latin typeface="Calibri" pitchFamily="34" charset="0"/>
                <a:cs typeface="Calibri" pitchFamily="34" charset="0"/>
              </a:rPr>
              <a:t>Promising Emerging Markets</a:t>
            </a:r>
          </a:p>
        </p:txBody>
      </p:sp>
      <p:sp>
        <p:nvSpPr>
          <p:cNvPr id="11" name="Chevron 10"/>
          <p:cNvSpPr/>
          <p:nvPr/>
        </p:nvSpPr>
        <p:spPr>
          <a:xfrm>
            <a:off x="1616018" y="5638800"/>
            <a:ext cx="7257686" cy="569693"/>
          </a:xfrm>
          <a:prstGeom prst="chevron">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wrap="square" lIns="45720" rIns="45720" rtlCol="0" anchor="ctr">
            <a:noAutofit/>
          </a:bodyPr>
          <a:lstStyle/>
          <a:p>
            <a:pPr marL="85725" indent="-85725" fontAlgn="base">
              <a:spcAft>
                <a:spcPts val="100"/>
              </a:spcAft>
              <a:buClr>
                <a:schemeClr val="accent4">
                  <a:lumMod val="75000"/>
                </a:schemeClr>
              </a:buClr>
              <a:buFont typeface="Arial" pitchFamily="34" charset="0"/>
              <a:buChar char="•"/>
              <a:defRPr/>
            </a:pPr>
            <a:r>
              <a:rPr lang="en-US" sz="900" dirty="0">
                <a:ln w="3175">
                  <a:noFill/>
                </a:ln>
                <a:solidFill>
                  <a:schemeClr val="bg2">
                    <a:lumMod val="10000"/>
                  </a:schemeClr>
                </a:solidFill>
                <a:latin typeface="Calibri" pitchFamily="34" charset="0"/>
                <a:ea typeface="Verdana" pitchFamily="34" charset="0"/>
                <a:cs typeface="Calibri" pitchFamily="34" charset="0"/>
              </a:rPr>
              <a:t>As business activity picks up globally in 2011, growth in light commercial vehicles is expected to be up 7% and account for 18% of global light-vehicle </a:t>
            </a:r>
            <a:r>
              <a:rPr lang="en-US" sz="900" dirty="0" smtClean="0">
                <a:ln w="3175">
                  <a:noFill/>
                </a:ln>
                <a:solidFill>
                  <a:schemeClr val="bg2">
                    <a:lumMod val="10000"/>
                  </a:schemeClr>
                </a:solidFill>
                <a:latin typeface="Calibri" pitchFamily="34" charset="0"/>
                <a:ea typeface="Verdana" pitchFamily="34" charset="0"/>
                <a:cs typeface="Calibri" pitchFamily="34" charset="0"/>
              </a:rPr>
              <a:t>sales.</a:t>
            </a:r>
            <a:endParaRPr lang="en-US" sz="900" dirty="0">
              <a:ln w="3175">
                <a:noFill/>
              </a:ln>
              <a:solidFill>
                <a:schemeClr val="bg2">
                  <a:lumMod val="10000"/>
                </a:schemeClr>
              </a:solidFill>
              <a:latin typeface="Calibri" pitchFamily="34" charset="0"/>
              <a:ea typeface="Verdana" pitchFamily="34" charset="0"/>
              <a:cs typeface="Calibri" pitchFamily="34" charset="0"/>
            </a:endParaRPr>
          </a:p>
          <a:p>
            <a:pPr marL="85725" indent="-85725" fontAlgn="base">
              <a:spcAft>
                <a:spcPts val="100"/>
              </a:spcAft>
              <a:buClr>
                <a:schemeClr val="accent4">
                  <a:lumMod val="75000"/>
                </a:schemeClr>
              </a:buClr>
              <a:buFont typeface="Arial" pitchFamily="34" charset="0"/>
              <a:buChar char="•"/>
              <a:defRPr/>
            </a:pPr>
            <a:r>
              <a:rPr lang="en-US" sz="900" dirty="0">
                <a:ln w="3175">
                  <a:noFill/>
                </a:ln>
                <a:solidFill>
                  <a:schemeClr val="bg2">
                    <a:lumMod val="10000"/>
                  </a:schemeClr>
                </a:solidFill>
                <a:latin typeface="Calibri" pitchFamily="34" charset="0"/>
                <a:ea typeface="Verdana" pitchFamily="34" charset="0"/>
                <a:cs typeface="Calibri" pitchFamily="34" charset="0"/>
              </a:rPr>
              <a:t>The global light trucks market grew by 17.8% in 2010 to reach a value of $304.8 billion. The European and Asia Pacific markets declined with CARCs of -5.4% and -1.4% respectively, over the same period, to reach respective values of $38.3 billion and $57.8 billion in 2010.</a:t>
            </a:r>
          </a:p>
        </p:txBody>
      </p:sp>
      <p:sp>
        <p:nvSpPr>
          <p:cNvPr id="12" name="Pentagon 11"/>
          <p:cNvSpPr>
            <a:spLocks noChangeArrowheads="1"/>
          </p:cNvSpPr>
          <p:nvPr/>
        </p:nvSpPr>
        <p:spPr bwMode="auto">
          <a:xfrm>
            <a:off x="549218" y="5630594"/>
            <a:ext cx="1389770" cy="583130"/>
          </a:xfrm>
          <a:prstGeom prst="homePlate">
            <a:avLst>
              <a:gd name="adj" fmla="val 50012"/>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10800000" scaled="1"/>
            <a:tileRect/>
          </a:gradFill>
          <a:ln w="19050">
            <a:solidFill>
              <a:schemeClr val="bg2">
                <a:lumMod val="40000"/>
                <a:lumOff val="60000"/>
              </a:schemeClr>
            </a:solidFill>
            <a:miter lim="800000"/>
            <a:headEnd/>
            <a:tailEnd/>
          </a:ln>
          <a:effectLst/>
        </p:spPr>
        <p:txBody>
          <a:bodyPr lIns="182880" anchor="ctr"/>
          <a:lstStyle/>
          <a:p>
            <a:pPr fontAlgn="base">
              <a:lnSpc>
                <a:spcPct val="120000"/>
              </a:lnSpc>
              <a:spcBef>
                <a:spcPct val="10000"/>
              </a:spcBef>
              <a:spcAft>
                <a:spcPct val="0"/>
              </a:spcAft>
              <a:buClr>
                <a:srgbClr val="990000"/>
              </a:buClr>
              <a:buSzPct val="70000"/>
              <a:defRPr/>
            </a:pPr>
            <a:r>
              <a:rPr lang="en-IN" sz="800" b="1" i="1" dirty="0" smtClean="0">
                <a:solidFill>
                  <a:prstClr val="white"/>
                </a:solidFill>
                <a:latin typeface="Calibri" pitchFamily="34" charset="0"/>
                <a:cs typeface="Calibri" pitchFamily="34" charset="0"/>
              </a:rPr>
              <a:t>Forecasts for Light Commercial vehicles</a:t>
            </a:r>
          </a:p>
        </p:txBody>
      </p:sp>
      <p:sp>
        <p:nvSpPr>
          <p:cNvPr id="15" name="Rounded Rectangle 14"/>
          <p:cNvSpPr/>
          <p:nvPr/>
        </p:nvSpPr>
        <p:spPr>
          <a:xfrm>
            <a:off x="4572175" y="883675"/>
            <a:ext cx="4279252" cy="272415"/>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a:defRPr/>
            </a:pPr>
            <a:r>
              <a:rPr lang="en-US" sz="1000" b="1" dirty="0">
                <a:solidFill>
                  <a:srgbClr val="FFFFFF"/>
                </a:solidFill>
                <a:latin typeface="Calibri" pitchFamily="34" charset="0"/>
                <a:cs typeface="Calibri" pitchFamily="34" charset="0"/>
              </a:rPr>
              <a:t>Global </a:t>
            </a:r>
            <a:r>
              <a:rPr lang="en-US" sz="1000" b="1" dirty="0" smtClean="0">
                <a:solidFill>
                  <a:srgbClr val="FFFFFF"/>
                </a:solidFill>
                <a:latin typeface="Calibri" pitchFamily="34" charset="0"/>
                <a:cs typeface="Calibri" pitchFamily="34" charset="0"/>
              </a:rPr>
              <a:t>Light Trucks Revenues (USD Millions) </a:t>
            </a:r>
            <a:r>
              <a:rPr lang="en-US" sz="1000" b="1" dirty="0">
                <a:solidFill>
                  <a:srgbClr val="FFFFFF"/>
                </a:solidFill>
                <a:latin typeface="Calibri" pitchFamily="34" charset="0"/>
                <a:cs typeface="Calibri" pitchFamily="34" charset="0"/>
              </a:rPr>
              <a:t>&amp; YoY Growth (%)</a:t>
            </a:r>
          </a:p>
        </p:txBody>
      </p:sp>
      <p:graphicFrame>
        <p:nvGraphicFramePr>
          <p:cNvPr id="16" name="Chart 15"/>
          <p:cNvGraphicFramePr/>
          <p:nvPr>
            <p:extLst>
              <p:ext uri="{D42A27DB-BD31-4B8C-83A1-F6EECF244321}">
                <p14:modId xmlns:p14="http://schemas.microsoft.com/office/powerpoint/2010/main" val="1355154058"/>
              </p:ext>
            </p:extLst>
          </p:nvPr>
        </p:nvGraphicFramePr>
        <p:xfrm>
          <a:off x="339130" y="1326348"/>
          <a:ext cx="1981200" cy="1950251"/>
        </p:xfrm>
        <a:graphic>
          <a:graphicData uri="http://schemas.openxmlformats.org/drawingml/2006/chart">
            <c:chart xmlns:c="http://schemas.openxmlformats.org/drawingml/2006/chart" xmlns:r="http://schemas.openxmlformats.org/officeDocument/2006/relationships" r:id="rId3"/>
          </a:graphicData>
        </a:graphic>
      </p:graphicFrame>
      <p:sp>
        <p:nvSpPr>
          <p:cNvPr id="17" name="Rounded Rectangle 16"/>
          <p:cNvSpPr/>
          <p:nvPr/>
        </p:nvSpPr>
        <p:spPr>
          <a:xfrm>
            <a:off x="339304" y="883677"/>
            <a:ext cx="1981200" cy="442674"/>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a:defRPr/>
            </a:pPr>
            <a:r>
              <a:rPr lang="en-US" sz="1000" b="1" dirty="0" smtClean="0">
                <a:solidFill>
                  <a:srgbClr val="FFFFFF"/>
                </a:solidFill>
                <a:latin typeface="Calibri" pitchFamily="34" charset="0"/>
                <a:cs typeface="Calibri" pitchFamily="34" charset="0"/>
              </a:rPr>
              <a:t>Global Light Trucks Market Share by Volume, 2010</a:t>
            </a:r>
            <a:endParaRPr lang="en-US" sz="1000" b="1" dirty="0">
              <a:solidFill>
                <a:srgbClr val="FFFFFF"/>
              </a:solidFill>
              <a:latin typeface="Calibri" pitchFamily="34" charset="0"/>
              <a:cs typeface="Calibri" pitchFamily="34" charset="0"/>
            </a:endParaRPr>
          </a:p>
        </p:txBody>
      </p:sp>
      <p:sp>
        <p:nvSpPr>
          <p:cNvPr id="19" name="Rounded Rectangle 18"/>
          <p:cNvSpPr/>
          <p:nvPr/>
        </p:nvSpPr>
        <p:spPr>
          <a:xfrm>
            <a:off x="2396704" y="883675"/>
            <a:ext cx="1981200" cy="442674"/>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a:defRPr/>
            </a:pPr>
            <a:r>
              <a:rPr lang="en-US" sz="1000" b="1" dirty="0" smtClean="0">
                <a:solidFill>
                  <a:srgbClr val="FFFFFF"/>
                </a:solidFill>
                <a:latin typeface="Calibri" pitchFamily="34" charset="0"/>
                <a:cs typeface="Calibri" pitchFamily="34" charset="0"/>
              </a:rPr>
              <a:t>Geographic Market Segmentation by Revenue, 2010</a:t>
            </a:r>
            <a:endParaRPr lang="en-US" sz="1000" b="1" dirty="0">
              <a:solidFill>
                <a:srgbClr val="FFFFFF"/>
              </a:solidFill>
              <a:latin typeface="Calibri" pitchFamily="34" charset="0"/>
              <a:cs typeface="Calibri" pitchFamily="34" charset="0"/>
            </a:endParaRPr>
          </a:p>
        </p:txBody>
      </p:sp>
      <p:sp>
        <p:nvSpPr>
          <p:cNvPr id="20" name="Rounded Rectangle 19"/>
          <p:cNvSpPr/>
          <p:nvPr/>
        </p:nvSpPr>
        <p:spPr>
          <a:xfrm>
            <a:off x="292924" y="3352800"/>
            <a:ext cx="1568853" cy="188656"/>
          </a:xfrm>
          <a:prstGeom prst="roundRect">
            <a:avLst/>
          </a:prstGeom>
          <a:ln>
            <a:headEnd/>
            <a:tailEnd/>
          </a:ln>
        </p:spPr>
        <p:style>
          <a:lnRef idx="1">
            <a:schemeClr val="accent4"/>
          </a:lnRef>
          <a:fillRef idx="3">
            <a:schemeClr val="accent4"/>
          </a:fillRef>
          <a:effectRef idx="2">
            <a:schemeClr val="accent4"/>
          </a:effectRef>
          <a:fontRef idx="minor">
            <a:schemeClr val="lt1"/>
          </a:fontRef>
        </p:style>
        <p:txBody>
          <a:bodyPr wrap="square" anchor="ctr">
            <a:noAutofit/>
          </a:bodyPr>
          <a:lstStyle/>
          <a:p>
            <a:pPr>
              <a:defRPr/>
            </a:pPr>
            <a:r>
              <a:rPr lang="en-US" sz="1200" b="1" dirty="0" smtClean="0">
                <a:solidFill>
                  <a:srgbClr val="FFFFFF"/>
                </a:solidFill>
                <a:latin typeface="Calibri" pitchFamily="34" charset="0"/>
                <a:cs typeface="Calibri" pitchFamily="34" charset="0"/>
              </a:rPr>
              <a:t>Key Highlights</a:t>
            </a:r>
            <a:endParaRPr lang="en-US" sz="1200" b="1" dirty="0">
              <a:solidFill>
                <a:srgbClr val="FFFFFF"/>
              </a:solidFill>
              <a:latin typeface="Calibri" pitchFamily="34" charset="0"/>
              <a:cs typeface="Calibri" pitchFamily="34" charset="0"/>
            </a:endParaRPr>
          </a:p>
        </p:txBody>
      </p:sp>
      <p:graphicFrame>
        <p:nvGraphicFramePr>
          <p:cNvPr id="21" name="Chart 20"/>
          <p:cNvGraphicFramePr/>
          <p:nvPr>
            <p:extLst>
              <p:ext uri="{D42A27DB-BD31-4B8C-83A1-F6EECF244321}">
                <p14:modId xmlns:p14="http://schemas.microsoft.com/office/powerpoint/2010/main" val="3502438862"/>
              </p:ext>
            </p:extLst>
          </p:nvPr>
        </p:nvGraphicFramePr>
        <p:xfrm>
          <a:off x="2396704" y="1326348"/>
          <a:ext cx="1981200" cy="1950251"/>
        </p:xfrm>
        <a:graphic>
          <a:graphicData uri="http://schemas.openxmlformats.org/drawingml/2006/chart">
            <c:chart xmlns:c="http://schemas.openxmlformats.org/drawingml/2006/chart" xmlns:r="http://schemas.openxmlformats.org/officeDocument/2006/relationships" r:id="rId4"/>
          </a:graphicData>
        </a:graphic>
      </p:graphicFrame>
      <p:sp>
        <p:nvSpPr>
          <p:cNvPr id="22" name="TextBox 21"/>
          <p:cNvSpPr txBox="1"/>
          <p:nvPr/>
        </p:nvSpPr>
        <p:spPr>
          <a:xfrm>
            <a:off x="263104" y="4584155"/>
            <a:ext cx="228600" cy="1624337"/>
          </a:xfrm>
          <a:prstGeom prst="rect">
            <a:avLst/>
          </a:prstGeom>
        </p:spPr>
        <p:style>
          <a:lnRef idx="1">
            <a:schemeClr val="dk1"/>
          </a:lnRef>
          <a:fillRef idx="3">
            <a:schemeClr val="dk1"/>
          </a:fillRef>
          <a:effectRef idx="2">
            <a:schemeClr val="dk1"/>
          </a:effectRef>
          <a:fontRef idx="minor">
            <a:schemeClr val="lt1"/>
          </a:fontRef>
        </p:style>
        <p:txBody>
          <a:bodyPr vert="vert270" wrap="square" lIns="0" tIns="0" rIns="0" bIns="0" rtlCol="0" anchor="ctr" anchorCtr="0">
            <a:noAutofit/>
          </a:bodyPr>
          <a:lstStyle/>
          <a:p>
            <a:pPr marL="0" marR="0" indent="0" algn="ctr" defTabSz="914363" rtl="0" eaLnBrk="1" fontAlgn="auto" latinLnBrk="0" hangingPunct="1">
              <a:lnSpc>
                <a:spcPct val="100000"/>
              </a:lnSpc>
              <a:spcBef>
                <a:spcPct val="0"/>
              </a:spcBef>
              <a:spcAft>
                <a:spcPts val="0"/>
              </a:spcAft>
              <a:buClrTx/>
              <a:buSzTx/>
              <a:buFontTx/>
              <a:buNone/>
              <a:tabLst/>
            </a:pPr>
            <a:r>
              <a:rPr kumimoji="0" lang="en-US" sz="1200" b="0" i="0" u="none" strike="noStrike" kern="1200" cap="none" spc="0" normalizeH="0" baseline="0" noProof="0" dirty="0" smtClean="0">
                <a:ln w="3175">
                  <a:noFill/>
                </a:ln>
                <a:solidFill>
                  <a:schemeClr val="bg1"/>
                </a:solidFill>
                <a:effectLst/>
                <a:uLnTx/>
                <a:uFillTx/>
                <a:latin typeface="Calibri" pitchFamily="34" charset="0"/>
                <a:ea typeface="Verdana" pitchFamily="34" charset="0"/>
                <a:cs typeface="Calibri" pitchFamily="34" charset="0"/>
              </a:rPr>
              <a:t>TRENDS</a:t>
            </a:r>
          </a:p>
        </p:txBody>
      </p:sp>
      <p:sp>
        <p:nvSpPr>
          <p:cNvPr id="23" name="Pentagon 22"/>
          <p:cNvSpPr>
            <a:spLocks noChangeArrowheads="1"/>
          </p:cNvSpPr>
          <p:nvPr/>
        </p:nvSpPr>
        <p:spPr bwMode="auto">
          <a:xfrm>
            <a:off x="549218" y="5181600"/>
            <a:ext cx="1312560" cy="388556"/>
          </a:xfrm>
          <a:prstGeom prst="homePlate">
            <a:avLst>
              <a:gd name="adj" fmla="val 50012"/>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10800000" scaled="1"/>
            <a:tileRect/>
          </a:gradFill>
          <a:ln w="19050">
            <a:solidFill>
              <a:schemeClr val="bg2">
                <a:lumMod val="40000"/>
                <a:lumOff val="60000"/>
              </a:schemeClr>
            </a:solidFill>
            <a:miter lim="800000"/>
            <a:headEnd/>
            <a:tailEnd/>
          </a:ln>
          <a:effectLst/>
        </p:spPr>
        <p:txBody>
          <a:bodyPr lIns="182880" anchor="ctr"/>
          <a:lstStyle/>
          <a:p>
            <a:pPr fontAlgn="base">
              <a:lnSpc>
                <a:spcPct val="120000"/>
              </a:lnSpc>
              <a:spcBef>
                <a:spcPct val="10000"/>
              </a:spcBef>
              <a:spcAft>
                <a:spcPct val="0"/>
              </a:spcAft>
              <a:buClr>
                <a:srgbClr val="990000"/>
              </a:buClr>
              <a:buSzPct val="70000"/>
              <a:defRPr/>
            </a:pPr>
            <a:r>
              <a:rPr lang="en-US" sz="800" b="1" i="1" dirty="0" smtClean="0">
                <a:solidFill>
                  <a:prstClr val="white"/>
                </a:solidFill>
                <a:latin typeface="Calibri" pitchFamily="34" charset="0"/>
                <a:cs typeface="Calibri" pitchFamily="34" charset="0"/>
              </a:rPr>
              <a:t>Resurgence in SUVs</a:t>
            </a:r>
            <a:endParaRPr lang="en-IN" sz="800" b="1" i="1" dirty="0" smtClean="0">
              <a:solidFill>
                <a:prstClr val="white"/>
              </a:solidFill>
              <a:latin typeface="Calibri" pitchFamily="34" charset="0"/>
              <a:cs typeface="Calibri" pitchFamily="34" charset="0"/>
            </a:endParaRPr>
          </a:p>
        </p:txBody>
      </p:sp>
      <p:sp>
        <p:nvSpPr>
          <p:cNvPr id="24" name="Chevron 23"/>
          <p:cNvSpPr/>
          <p:nvPr/>
        </p:nvSpPr>
        <p:spPr>
          <a:xfrm>
            <a:off x="1670951" y="5185942"/>
            <a:ext cx="7202753" cy="375849"/>
          </a:xfrm>
          <a:prstGeom prst="chevron">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wrap="square" lIns="45720" rIns="45720" rtlCol="0" anchor="ctr">
            <a:noAutofit/>
          </a:bodyPr>
          <a:lstStyle/>
          <a:p>
            <a:pPr marL="85725" indent="-85725" fontAlgn="base">
              <a:spcAft>
                <a:spcPts val="100"/>
              </a:spcAft>
              <a:buClr>
                <a:schemeClr val="accent4">
                  <a:lumMod val="75000"/>
                </a:schemeClr>
              </a:buClr>
              <a:buFont typeface="Arial" pitchFamily="34" charset="0"/>
              <a:buChar char="•"/>
              <a:defRPr/>
            </a:pPr>
            <a:r>
              <a:rPr lang="en-US" sz="900" dirty="0">
                <a:ln w="3175">
                  <a:noFill/>
                </a:ln>
                <a:solidFill>
                  <a:schemeClr val="bg2">
                    <a:lumMod val="10000"/>
                  </a:schemeClr>
                </a:solidFill>
                <a:latin typeface="Calibri" pitchFamily="34" charset="0"/>
                <a:ea typeface="Verdana" pitchFamily="34" charset="0"/>
                <a:cs typeface="Calibri" pitchFamily="34" charset="0"/>
              </a:rPr>
              <a:t>The global automobile space is surfacing a resurgence in consumer preference for SUVs, supported by recovering disposable income and rising consumer </a:t>
            </a:r>
            <a:r>
              <a:rPr lang="en-US" sz="900" dirty="0" smtClean="0">
                <a:ln w="3175">
                  <a:noFill/>
                </a:ln>
                <a:solidFill>
                  <a:schemeClr val="bg2">
                    <a:lumMod val="10000"/>
                  </a:schemeClr>
                </a:solidFill>
                <a:latin typeface="Calibri" pitchFamily="34" charset="0"/>
                <a:ea typeface="Verdana" pitchFamily="34" charset="0"/>
                <a:cs typeface="Calibri" pitchFamily="34" charset="0"/>
              </a:rPr>
              <a:t>confidence.</a:t>
            </a:r>
            <a:endParaRPr lang="en-US" sz="900" dirty="0">
              <a:ln w="3175">
                <a:noFill/>
              </a:ln>
              <a:solidFill>
                <a:schemeClr val="bg2">
                  <a:lumMod val="10000"/>
                </a:schemeClr>
              </a:solidFill>
              <a:latin typeface="Calibri" pitchFamily="34" charset="0"/>
              <a:ea typeface="Verdana" pitchFamily="34" charset="0"/>
              <a:cs typeface="Calibri" pitchFamily="34" charset="0"/>
            </a:endParaRPr>
          </a:p>
        </p:txBody>
      </p:sp>
      <p:sp>
        <p:nvSpPr>
          <p:cNvPr id="26" name="Title 2"/>
          <p:cNvSpPr>
            <a:spLocks noGrp="1"/>
          </p:cNvSpPr>
          <p:nvPr>
            <p:ph type="title"/>
          </p:nvPr>
        </p:nvSpPr>
        <p:spPr>
          <a:xfrm>
            <a:off x="228600" y="280932"/>
            <a:ext cx="8686800" cy="304800"/>
          </a:xfrm>
        </p:spPr>
        <p:txBody>
          <a:bodyPr/>
          <a:lstStyle/>
          <a:p>
            <a:r>
              <a:rPr lang="en-US" sz="2800" dirty="0">
                <a:latin typeface="Calibri" pitchFamily="34" charset="0"/>
                <a:cs typeface="Calibri" pitchFamily="34" charset="0"/>
              </a:rPr>
              <a:t>Light Commercial Vehicles: Overview &amp;Trends</a:t>
            </a:r>
          </a:p>
        </p:txBody>
      </p:sp>
      <p:graphicFrame>
        <p:nvGraphicFramePr>
          <p:cNvPr id="3" name="Chart 2"/>
          <p:cNvGraphicFramePr/>
          <p:nvPr>
            <p:extLst>
              <p:ext uri="{D42A27DB-BD31-4B8C-83A1-F6EECF244321}">
                <p14:modId xmlns:p14="http://schemas.microsoft.com/office/powerpoint/2010/main" val="2694480316"/>
              </p:ext>
            </p:extLst>
          </p:nvPr>
        </p:nvGraphicFramePr>
        <p:xfrm>
          <a:off x="4581896" y="1156090"/>
          <a:ext cx="4213938" cy="2120510"/>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p:cNvSpPr txBox="1"/>
          <p:nvPr/>
        </p:nvSpPr>
        <p:spPr>
          <a:xfrm>
            <a:off x="4581896" y="1449864"/>
            <a:ext cx="130629" cy="899886"/>
          </a:xfrm>
          <a:prstGeom prst="rect">
            <a:avLst/>
          </a:prstGeom>
        </p:spPr>
        <p:txBody>
          <a:bodyPr vert="vert270" wrap="square" lIns="0" tIns="0" rIns="0" bIns="0" rtlCol="0" anchor="t" anchorCtr="0">
            <a:noAutofit/>
          </a:bodyPr>
          <a:lstStyle/>
          <a:p>
            <a:pPr marL="0" marR="0" indent="0" algn="l" defTabSz="914363"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w="3175">
                  <a:noFill/>
                </a:ln>
                <a:effectLst/>
                <a:uLnTx/>
                <a:uFillTx/>
                <a:latin typeface="Calibri" pitchFamily="34" charset="0"/>
                <a:ea typeface="Verdana" pitchFamily="34" charset="0"/>
                <a:cs typeface="Calibri" pitchFamily="34" charset="0"/>
              </a:rPr>
              <a:t>US$</a:t>
            </a:r>
            <a:r>
              <a:rPr kumimoji="0" lang="en-US" sz="1000" b="0" i="0" u="none" strike="noStrike" kern="1200" cap="none" spc="0" normalizeH="0" noProof="0" dirty="0" smtClean="0">
                <a:ln w="3175">
                  <a:noFill/>
                </a:ln>
                <a:effectLst/>
                <a:uLnTx/>
                <a:uFillTx/>
                <a:latin typeface="Calibri" pitchFamily="34" charset="0"/>
                <a:ea typeface="Verdana" pitchFamily="34" charset="0"/>
                <a:cs typeface="Calibri" pitchFamily="34" charset="0"/>
              </a:rPr>
              <a:t> Millions</a:t>
            </a:r>
            <a:endParaRPr kumimoji="0" lang="en-US" sz="1000" b="0" i="0" u="none" strike="noStrike" kern="1200" cap="none" spc="0" normalizeH="0" baseline="0" noProof="0" dirty="0" smtClean="0">
              <a:ln w="3175">
                <a:noFill/>
              </a:ln>
              <a:effectLst/>
              <a:uLnTx/>
              <a:uFillTx/>
              <a:latin typeface="Calibri" pitchFamily="34" charset="0"/>
              <a:ea typeface="Verdana" pitchFamily="34" charset="0"/>
              <a:cs typeface="Calibri" pitchFamily="34" charset="0"/>
            </a:endParaRPr>
          </a:p>
        </p:txBody>
      </p:sp>
    </p:spTree>
    <p:extLst>
      <p:ext uri="{BB962C8B-B14F-4D97-AF65-F5344CB8AC3E}">
        <p14:creationId xmlns:p14="http://schemas.microsoft.com/office/powerpoint/2010/main" val="389295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p:nvPr>
            <p:extLst>
              <p:ext uri="{D42A27DB-BD31-4B8C-83A1-F6EECF244321}">
                <p14:modId xmlns:p14="http://schemas.microsoft.com/office/powerpoint/2010/main" val="3748567090"/>
              </p:ext>
            </p:extLst>
          </p:nvPr>
        </p:nvGraphicFramePr>
        <p:xfrm>
          <a:off x="4675518" y="1676400"/>
          <a:ext cx="2040142" cy="2133600"/>
        </p:xfrm>
        <a:graphic>
          <a:graphicData uri="http://schemas.openxmlformats.org/drawingml/2006/chart">
            <c:chart xmlns:c="http://schemas.openxmlformats.org/drawingml/2006/chart" xmlns:r="http://schemas.openxmlformats.org/officeDocument/2006/relationships" r:id="rId3"/>
          </a:graphicData>
        </a:graphic>
      </p:graphicFrame>
      <p:sp>
        <p:nvSpPr>
          <p:cNvPr id="10" name="Rounded Rectangle 9"/>
          <p:cNvSpPr/>
          <p:nvPr/>
        </p:nvSpPr>
        <p:spPr>
          <a:xfrm>
            <a:off x="4675518" y="1250753"/>
            <a:ext cx="2040142" cy="442674"/>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a:defRPr/>
            </a:pPr>
            <a:r>
              <a:rPr lang="en-US" sz="1000" b="1" dirty="0" smtClean="0">
                <a:solidFill>
                  <a:srgbClr val="FFFFFF"/>
                </a:solidFill>
                <a:latin typeface="Calibri" pitchFamily="34" charset="0"/>
                <a:cs typeface="Calibri" pitchFamily="34" charset="0"/>
              </a:rPr>
              <a:t>Market Share of Leading Global Players, 2009</a:t>
            </a:r>
            <a:endParaRPr lang="en-US" sz="1000" b="1" dirty="0">
              <a:solidFill>
                <a:srgbClr val="FFFFFF"/>
              </a:solidFill>
              <a:latin typeface="Calibri" pitchFamily="34" charset="0"/>
              <a:cs typeface="Calibri" pitchFamily="34" charset="0"/>
            </a:endParaRPr>
          </a:p>
        </p:txBody>
      </p:sp>
      <p:graphicFrame>
        <p:nvGraphicFramePr>
          <p:cNvPr id="11" name="Chart 10"/>
          <p:cNvGraphicFramePr/>
          <p:nvPr>
            <p:extLst>
              <p:ext uri="{D42A27DB-BD31-4B8C-83A1-F6EECF244321}">
                <p14:modId xmlns:p14="http://schemas.microsoft.com/office/powerpoint/2010/main" val="2921783628"/>
              </p:ext>
            </p:extLst>
          </p:nvPr>
        </p:nvGraphicFramePr>
        <p:xfrm>
          <a:off x="6809112" y="1676400"/>
          <a:ext cx="1981200" cy="2133600"/>
        </p:xfrm>
        <a:graphic>
          <a:graphicData uri="http://schemas.openxmlformats.org/drawingml/2006/chart">
            <c:chart xmlns:c="http://schemas.openxmlformats.org/drawingml/2006/chart" xmlns:r="http://schemas.openxmlformats.org/officeDocument/2006/relationships" r:id="rId4"/>
          </a:graphicData>
        </a:graphic>
      </p:graphicFrame>
      <p:sp>
        <p:nvSpPr>
          <p:cNvPr id="12" name="Rounded Rectangle 11"/>
          <p:cNvSpPr/>
          <p:nvPr/>
        </p:nvSpPr>
        <p:spPr>
          <a:xfrm>
            <a:off x="6809112" y="1250752"/>
            <a:ext cx="1981200" cy="442674"/>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a:defRPr/>
            </a:pPr>
            <a:r>
              <a:rPr lang="en-US" sz="1000" b="1" dirty="0" smtClean="0">
                <a:solidFill>
                  <a:srgbClr val="FFFFFF"/>
                </a:solidFill>
                <a:latin typeface="Calibri" pitchFamily="34" charset="0"/>
                <a:cs typeface="Calibri" pitchFamily="34" charset="0"/>
              </a:rPr>
              <a:t>Market Segmentation by Volume, 2010</a:t>
            </a:r>
            <a:endParaRPr lang="en-US" sz="1000" b="1" dirty="0">
              <a:solidFill>
                <a:srgbClr val="FFFFFF"/>
              </a:solidFill>
              <a:latin typeface="Calibri" pitchFamily="34" charset="0"/>
              <a:cs typeface="Calibri" pitchFamily="34" charset="0"/>
            </a:endParaRPr>
          </a:p>
        </p:txBody>
      </p:sp>
      <p:sp>
        <p:nvSpPr>
          <p:cNvPr id="18" name="Title 2"/>
          <p:cNvSpPr>
            <a:spLocks noGrp="1"/>
          </p:cNvSpPr>
          <p:nvPr>
            <p:ph type="title"/>
          </p:nvPr>
        </p:nvSpPr>
        <p:spPr>
          <a:xfrm>
            <a:off x="228600" y="280932"/>
            <a:ext cx="8686800" cy="304800"/>
          </a:xfrm>
        </p:spPr>
        <p:txBody>
          <a:bodyPr/>
          <a:lstStyle/>
          <a:p>
            <a:r>
              <a:rPr lang="en-US" sz="2800" dirty="0">
                <a:latin typeface="Calibri" pitchFamily="34" charset="0"/>
                <a:cs typeface="Calibri" pitchFamily="34" charset="0"/>
              </a:rPr>
              <a:t>Mid-and-Heavy trucks Segment: Overview &amp;Trends</a:t>
            </a:r>
          </a:p>
        </p:txBody>
      </p:sp>
      <p:sp>
        <p:nvSpPr>
          <p:cNvPr id="19" name="TextBox 18"/>
          <p:cNvSpPr txBox="1">
            <a:spLocks noChangeArrowheads="1"/>
          </p:cNvSpPr>
          <p:nvPr/>
        </p:nvSpPr>
        <p:spPr bwMode="auto">
          <a:xfrm>
            <a:off x="152400" y="609600"/>
            <a:ext cx="8686800" cy="584775"/>
          </a:xfrm>
          <a:prstGeom prst="rect">
            <a:avLst/>
          </a:prstGeom>
          <a:noFill/>
          <a:ln w="9525">
            <a:noFill/>
            <a:miter lim="800000"/>
            <a:headEnd/>
            <a:tailEnd/>
          </a:ln>
        </p:spPr>
        <p:txBody>
          <a:bodyPr>
            <a:spAutoFit/>
          </a:bodyPr>
          <a:lstStyle/>
          <a:p>
            <a:pPr>
              <a:spcBef>
                <a:spcPts val="600"/>
              </a:spcBef>
              <a:spcAft>
                <a:spcPct val="0"/>
              </a:spcAft>
              <a:buClr>
                <a:schemeClr val="accent1"/>
              </a:buClr>
              <a:buSzPct val="100000"/>
              <a:tabLst>
                <a:tab pos="628650" algn="l"/>
              </a:tabLst>
              <a:defRPr/>
            </a:pPr>
            <a:r>
              <a:rPr lang="en-US" sz="1600" dirty="0">
                <a:solidFill>
                  <a:schemeClr val="bg1">
                    <a:lumMod val="50000"/>
                  </a:schemeClr>
                </a:solidFill>
                <a:latin typeface="Calibri" pitchFamily="34" charset="0"/>
                <a:cs typeface="Calibri" pitchFamily="34" charset="0"/>
              </a:rPr>
              <a:t>The global medium &amp; heavy trucks market had total revenue of $180.6 billion in 2010, representing a compound annual rate of change (CARC) of -0.6% between 2006 and 2010.</a:t>
            </a:r>
          </a:p>
        </p:txBody>
      </p:sp>
      <p:sp>
        <p:nvSpPr>
          <p:cNvPr id="21" name="Rounded Rectangle 20"/>
          <p:cNvSpPr/>
          <p:nvPr/>
        </p:nvSpPr>
        <p:spPr>
          <a:xfrm>
            <a:off x="263104" y="4143359"/>
            <a:ext cx="8610600" cy="1343041"/>
          </a:xfrm>
          <a:prstGeom prst="roundRect">
            <a:avLst>
              <a:gd name="adj" fmla="val 4631"/>
            </a:avLst>
          </a:prstGeom>
          <a:solidFill>
            <a:schemeClr val="accent4">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wrap="square" lIns="45720" rIns="45720" rtlCol="0" anchor="ctr">
            <a:noAutofit/>
          </a:bodyPr>
          <a:lstStyle/>
          <a:p>
            <a:pPr marL="117475" indent="-117475">
              <a:spcAft>
                <a:spcPts val="500"/>
              </a:spcAft>
              <a:buFont typeface="Arial" pitchFamily="34" charset="0"/>
              <a:buChar char="•"/>
            </a:pPr>
            <a:r>
              <a:rPr lang="en-US" sz="1100" dirty="0">
                <a:solidFill>
                  <a:schemeClr val="bg2">
                    <a:lumMod val="10000"/>
                  </a:schemeClr>
                </a:solidFill>
                <a:latin typeface="Calibri" pitchFamily="34" charset="0"/>
                <a:cs typeface="Calibri" pitchFamily="34" charset="0"/>
              </a:rPr>
              <a:t>Market consumption volumes increased with a compound annual growth rate (CAGR) of 0.3% between </a:t>
            </a:r>
            <a:r>
              <a:rPr lang="en-US" sz="1100" dirty="0" smtClean="0">
                <a:solidFill>
                  <a:schemeClr val="bg2">
                    <a:lumMod val="10000"/>
                  </a:schemeClr>
                </a:solidFill>
                <a:latin typeface="Calibri" pitchFamily="34" charset="0"/>
                <a:cs typeface="Calibri" pitchFamily="34" charset="0"/>
              </a:rPr>
              <a:t>2006 </a:t>
            </a:r>
            <a:r>
              <a:rPr lang="en-US" sz="1100" dirty="0">
                <a:solidFill>
                  <a:schemeClr val="bg2">
                    <a:lumMod val="10000"/>
                  </a:schemeClr>
                </a:solidFill>
                <a:latin typeface="Calibri" pitchFamily="34" charset="0"/>
                <a:cs typeface="Calibri" pitchFamily="34" charset="0"/>
              </a:rPr>
              <a:t>and 2010, to reach a total of 3,927.4 thousand units in </a:t>
            </a:r>
            <a:r>
              <a:rPr lang="en-US" sz="1100" dirty="0" smtClean="0">
                <a:solidFill>
                  <a:schemeClr val="bg2">
                    <a:lumMod val="10000"/>
                  </a:schemeClr>
                </a:solidFill>
                <a:latin typeface="Calibri" pitchFamily="34" charset="0"/>
                <a:cs typeface="Calibri" pitchFamily="34" charset="0"/>
              </a:rPr>
              <a:t>2010.</a:t>
            </a:r>
          </a:p>
          <a:p>
            <a:pPr marL="117475" indent="-117475">
              <a:spcAft>
                <a:spcPts val="500"/>
              </a:spcAft>
              <a:buFont typeface="Arial" pitchFamily="34" charset="0"/>
              <a:buChar char="•"/>
            </a:pPr>
            <a:r>
              <a:rPr lang="en-US" sz="1100" dirty="0">
                <a:solidFill>
                  <a:schemeClr val="bg2">
                    <a:lumMod val="10000"/>
                  </a:schemeClr>
                </a:solidFill>
                <a:latin typeface="Calibri" pitchFamily="34" charset="0"/>
                <a:cs typeface="Calibri" pitchFamily="34" charset="0"/>
              </a:rPr>
              <a:t>The performance of the market is forecast to accelerate, with an anticipated CAGR of 10.2% for the </a:t>
            </a:r>
            <a:r>
              <a:rPr lang="en-US" sz="1100" dirty="0" smtClean="0">
                <a:solidFill>
                  <a:schemeClr val="bg2">
                    <a:lumMod val="10000"/>
                  </a:schemeClr>
                </a:solidFill>
                <a:latin typeface="Calibri" pitchFamily="34" charset="0"/>
                <a:cs typeface="Calibri" pitchFamily="34" charset="0"/>
              </a:rPr>
              <a:t>five year </a:t>
            </a:r>
            <a:r>
              <a:rPr lang="en-US" sz="1100" dirty="0">
                <a:solidFill>
                  <a:schemeClr val="bg2">
                    <a:lumMod val="10000"/>
                  </a:schemeClr>
                </a:solidFill>
                <a:latin typeface="Calibri" pitchFamily="34" charset="0"/>
                <a:cs typeface="Calibri" pitchFamily="34" charset="0"/>
              </a:rPr>
              <a:t>period 2010 - 2015, which is expected to drive the market to a value of $292.9 billion by the end of </a:t>
            </a:r>
            <a:r>
              <a:rPr lang="en-US" sz="1100" dirty="0" smtClean="0">
                <a:solidFill>
                  <a:schemeClr val="bg2">
                    <a:lumMod val="10000"/>
                  </a:schemeClr>
                </a:solidFill>
                <a:latin typeface="Calibri" pitchFamily="34" charset="0"/>
                <a:cs typeface="Calibri" pitchFamily="34" charset="0"/>
              </a:rPr>
              <a:t>2015.</a:t>
            </a:r>
          </a:p>
          <a:p>
            <a:pPr marL="117475" indent="-117475">
              <a:spcAft>
                <a:spcPts val="500"/>
              </a:spcAft>
              <a:buFont typeface="Arial" pitchFamily="34" charset="0"/>
              <a:buChar char="•"/>
            </a:pPr>
            <a:r>
              <a:rPr lang="en-US" sz="1100" dirty="0">
                <a:solidFill>
                  <a:schemeClr val="bg2">
                    <a:lumMod val="10000"/>
                  </a:schemeClr>
                </a:solidFill>
                <a:latin typeface="Calibri" pitchFamily="34" charset="0"/>
                <a:cs typeface="Calibri" pitchFamily="34" charset="0"/>
              </a:rPr>
              <a:t>CV sales had the highest volume in the global medium &amp; heavy trucks market in 2010, with total sales </a:t>
            </a:r>
            <a:r>
              <a:rPr lang="en-US" sz="1100" dirty="0" smtClean="0">
                <a:solidFill>
                  <a:schemeClr val="bg2">
                    <a:lumMod val="10000"/>
                  </a:schemeClr>
                </a:solidFill>
                <a:latin typeface="Calibri" pitchFamily="34" charset="0"/>
                <a:cs typeface="Calibri" pitchFamily="34" charset="0"/>
              </a:rPr>
              <a:t>of 2,212.0 </a:t>
            </a:r>
            <a:r>
              <a:rPr lang="en-US" sz="1100" dirty="0">
                <a:solidFill>
                  <a:schemeClr val="bg2">
                    <a:lumMod val="10000"/>
                  </a:schemeClr>
                </a:solidFill>
                <a:latin typeface="Calibri" pitchFamily="34" charset="0"/>
                <a:cs typeface="Calibri" pitchFamily="34" charset="0"/>
              </a:rPr>
              <a:t>thousand units, equivalent to 56.3% of the market's overall volume. In comparison, sales of HCV </a:t>
            </a:r>
            <a:r>
              <a:rPr lang="en-US" sz="1100" dirty="0" smtClean="0">
                <a:solidFill>
                  <a:schemeClr val="bg2">
                    <a:lumMod val="10000"/>
                  </a:schemeClr>
                </a:solidFill>
                <a:latin typeface="Calibri" pitchFamily="34" charset="0"/>
                <a:cs typeface="Calibri" pitchFamily="34" charset="0"/>
              </a:rPr>
              <a:t>had </a:t>
            </a:r>
            <a:r>
              <a:rPr lang="en-US" sz="1100" dirty="0">
                <a:solidFill>
                  <a:schemeClr val="bg2">
                    <a:lumMod val="10000"/>
                  </a:schemeClr>
                </a:solidFill>
                <a:latin typeface="Calibri" pitchFamily="34" charset="0"/>
                <a:cs typeface="Calibri" pitchFamily="34" charset="0"/>
              </a:rPr>
              <a:t>a volume of 1,323.5 thousand units in 2010, equating to 33.7% of the market total.</a:t>
            </a:r>
          </a:p>
        </p:txBody>
      </p:sp>
      <p:sp>
        <p:nvSpPr>
          <p:cNvPr id="24" name="Chevron 23"/>
          <p:cNvSpPr/>
          <p:nvPr/>
        </p:nvSpPr>
        <p:spPr>
          <a:xfrm>
            <a:off x="1616018" y="5576435"/>
            <a:ext cx="7257686" cy="733245"/>
          </a:xfrm>
          <a:prstGeom prst="chevron">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wrap="square" lIns="45720" rIns="45720" rtlCol="0" anchor="ctr">
            <a:noAutofit/>
          </a:bodyPr>
          <a:lstStyle/>
          <a:p>
            <a:pPr marL="346075" indent="-112713" fontAlgn="base">
              <a:spcAft>
                <a:spcPts val="600"/>
              </a:spcAft>
              <a:buClr>
                <a:schemeClr val="accent4">
                  <a:lumMod val="75000"/>
                </a:schemeClr>
              </a:buClr>
              <a:buFont typeface="Arial" pitchFamily="34" charset="0"/>
              <a:buChar char="•"/>
              <a:defRPr/>
            </a:pPr>
            <a:r>
              <a:rPr lang="en-US" sz="1200" dirty="0">
                <a:ln w="3175">
                  <a:noFill/>
                </a:ln>
                <a:solidFill>
                  <a:schemeClr val="bg2">
                    <a:lumMod val="10000"/>
                  </a:schemeClr>
                </a:solidFill>
                <a:latin typeface="Calibri" pitchFamily="34" charset="0"/>
                <a:ea typeface="Verdana" pitchFamily="34" charset="0"/>
                <a:cs typeface="Calibri" pitchFamily="34" charset="0"/>
              </a:rPr>
              <a:t>Contraction of demand for medium and heavy trucks in many countries has intensified competitive rivalry in the mid-and-heavy trucks industry, and made the markets less attractive to new </a:t>
            </a:r>
            <a:r>
              <a:rPr lang="en-US" sz="1200" dirty="0" smtClean="0">
                <a:ln w="3175">
                  <a:noFill/>
                </a:ln>
                <a:solidFill>
                  <a:schemeClr val="bg2">
                    <a:lumMod val="10000"/>
                  </a:schemeClr>
                </a:solidFill>
                <a:latin typeface="Calibri" pitchFamily="34" charset="0"/>
                <a:ea typeface="Verdana" pitchFamily="34" charset="0"/>
                <a:cs typeface="Calibri" pitchFamily="34" charset="0"/>
              </a:rPr>
              <a:t>entrants.</a:t>
            </a:r>
            <a:endParaRPr lang="en-US" sz="1200" dirty="0">
              <a:ln w="3175">
                <a:noFill/>
              </a:ln>
              <a:solidFill>
                <a:schemeClr val="bg2">
                  <a:lumMod val="10000"/>
                </a:schemeClr>
              </a:solidFill>
              <a:latin typeface="Calibri" pitchFamily="34" charset="0"/>
              <a:ea typeface="Verdana" pitchFamily="34" charset="0"/>
              <a:cs typeface="Calibri" pitchFamily="34" charset="0"/>
            </a:endParaRPr>
          </a:p>
        </p:txBody>
      </p:sp>
      <p:sp>
        <p:nvSpPr>
          <p:cNvPr id="25" name="Pentagon 24"/>
          <p:cNvSpPr>
            <a:spLocks noChangeArrowheads="1"/>
          </p:cNvSpPr>
          <p:nvPr/>
        </p:nvSpPr>
        <p:spPr bwMode="auto">
          <a:xfrm>
            <a:off x="549218" y="5562600"/>
            <a:ext cx="1389770" cy="750539"/>
          </a:xfrm>
          <a:prstGeom prst="homePlate">
            <a:avLst>
              <a:gd name="adj" fmla="val 50012"/>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10800000" scaled="1"/>
            <a:tileRect/>
          </a:gradFill>
          <a:ln w="19050">
            <a:solidFill>
              <a:schemeClr val="bg2">
                <a:lumMod val="40000"/>
                <a:lumOff val="60000"/>
              </a:schemeClr>
            </a:solidFill>
            <a:miter lim="800000"/>
            <a:headEnd/>
            <a:tailEnd/>
          </a:ln>
          <a:effectLst/>
        </p:spPr>
        <p:txBody>
          <a:bodyPr lIns="182880" anchor="ctr"/>
          <a:lstStyle/>
          <a:p>
            <a:pPr fontAlgn="base">
              <a:lnSpc>
                <a:spcPct val="120000"/>
              </a:lnSpc>
              <a:spcBef>
                <a:spcPct val="10000"/>
              </a:spcBef>
              <a:spcAft>
                <a:spcPct val="0"/>
              </a:spcAft>
              <a:buClr>
                <a:srgbClr val="990000"/>
              </a:buClr>
              <a:buSzPct val="70000"/>
              <a:defRPr/>
            </a:pPr>
            <a:r>
              <a:rPr lang="en-IN" sz="1000" b="1" i="1" dirty="0">
                <a:solidFill>
                  <a:prstClr val="white"/>
                </a:solidFill>
                <a:latin typeface="Calibri" pitchFamily="34" charset="0"/>
                <a:cs typeface="Calibri" pitchFamily="34" charset="0"/>
              </a:rPr>
              <a:t>Increasing Competition</a:t>
            </a:r>
          </a:p>
        </p:txBody>
      </p:sp>
      <p:sp>
        <p:nvSpPr>
          <p:cNvPr id="26" name="Rounded Rectangle 25"/>
          <p:cNvSpPr/>
          <p:nvPr/>
        </p:nvSpPr>
        <p:spPr>
          <a:xfrm>
            <a:off x="268163" y="3879762"/>
            <a:ext cx="1203387" cy="246913"/>
          </a:xfrm>
          <a:prstGeom prst="roundRect">
            <a:avLst/>
          </a:prstGeom>
          <a:ln>
            <a:headEnd/>
            <a:tailEnd/>
          </a:ln>
        </p:spPr>
        <p:style>
          <a:lnRef idx="1">
            <a:schemeClr val="accent4"/>
          </a:lnRef>
          <a:fillRef idx="3">
            <a:schemeClr val="accent4"/>
          </a:fillRef>
          <a:effectRef idx="2">
            <a:schemeClr val="accent4"/>
          </a:effectRef>
          <a:fontRef idx="minor">
            <a:schemeClr val="lt1"/>
          </a:fontRef>
        </p:style>
        <p:txBody>
          <a:bodyPr wrap="square" anchor="ctr">
            <a:noAutofit/>
          </a:bodyPr>
          <a:lstStyle/>
          <a:p>
            <a:pPr>
              <a:defRPr/>
            </a:pPr>
            <a:r>
              <a:rPr lang="en-US" sz="1000" b="1" dirty="0" smtClean="0">
                <a:solidFill>
                  <a:srgbClr val="FFFFFF"/>
                </a:solidFill>
                <a:latin typeface="Calibri" pitchFamily="34" charset="0"/>
                <a:cs typeface="Calibri" pitchFamily="34" charset="0"/>
              </a:rPr>
              <a:t>Key Highlights</a:t>
            </a:r>
            <a:endParaRPr lang="en-US" sz="1000" b="1" dirty="0">
              <a:solidFill>
                <a:srgbClr val="FFFFFF"/>
              </a:solidFill>
              <a:latin typeface="Calibri" pitchFamily="34" charset="0"/>
              <a:cs typeface="Calibri" pitchFamily="34" charset="0"/>
            </a:endParaRPr>
          </a:p>
        </p:txBody>
      </p:sp>
      <p:sp>
        <p:nvSpPr>
          <p:cNvPr id="27" name="TextBox 26"/>
          <p:cNvSpPr txBox="1"/>
          <p:nvPr/>
        </p:nvSpPr>
        <p:spPr>
          <a:xfrm>
            <a:off x="263104" y="5576435"/>
            <a:ext cx="228600" cy="733244"/>
          </a:xfrm>
          <a:prstGeom prst="rect">
            <a:avLst/>
          </a:prstGeom>
        </p:spPr>
        <p:style>
          <a:lnRef idx="1">
            <a:schemeClr val="dk1"/>
          </a:lnRef>
          <a:fillRef idx="3">
            <a:schemeClr val="dk1"/>
          </a:fillRef>
          <a:effectRef idx="2">
            <a:schemeClr val="dk1"/>
          </a:effectRef>
          <a:fontRef idx="minor">
            <a:schemeClr val="lt1"/>
          </a:fontRef>
        </p:style>
        <p:txBody>
          <a:bodyPr vert="vert270" wrap="square" lIns="0" tIns="0" rIns="0" bIns="0" rtlCol="0" anchor="ctr" anchorCtr="0">
            <a:noAutofit/>
          </a:bodyPr>
          <a:lstStyle/>
          <a:p>
            <a:pPr marL="0" marR="0" indent="0" algn="ctr" defTabSz="914363"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w="3175">
                  <a:noFill/>
                </a:ln>
                <a:solidFill>
                  <a:schemeClr val="bg1"/>
                </a:solidFill>
                <a:effectLst/>
                <a:uLnTx/>
                <a:uFillTx/>
                <a:latin typeface="Calibri" pitchFamily="34" charset="0"/>
                <a:ea typeface="Verdana" pitchFamily="34" charset="0"/>
                <a:cs typeface="Calibri" pitchFamily="34" charset="0"/>
              </a:rPr>
              <a:t>TREND</a:t>
            </a:r>
          </a:p>
        </p:txBody>
      </p:sp>
      <p:graphicFrame>
        <p:nvGraphicFramePr>
          <p:cNvPr id="2" name="Chart 1"/>
          <p:cNvGraphicFramePr/>
          <p:nvPr>
            <p:extLst>
              <p:ext uri="{D42A27DB-BD31-4B8C-83A1-F6EECF244321}">
                <p14:modId xmlns:p14="http://schemas.microsoft.com/office/powerpoint/2010/main" val="2212331591"/>
              </p:ext>
            </p:extLst>
          </p:nvPr>
        </p:nvGraphicFramePr>
        <p:xfrm>
          <a:off x="306235" y="1472091"/>
          <a:ext cx="4265764" cy="2337910"/>
        </p:xfrm>
        <a:graphic>
          <a:graphicData uri="http://schemas.openxmlformats.org/drawingml/2006/chart">
            <c:chart xmlns:c="http://schemas.openxmlformats.org/drawingml/2006/chart" xmlns:r="http://schemas.openxmlformats.org/officeDocument/2006/relationships" r:id="rId5"/>
          </a:graphicData>
        </a:graphic>
      </p:graphicFrame>
      <p:sp>
        <p:nvSpPr>
          <p:cNvPr id="23" name="Rounded Rectangle 22"/>
          <p:cNvSpPr/>
          <p:nvPr/>
        </p:nvSpPr>
        <p:spPr>
          <a:xfrm>
            <a:off x="307126" y="1263469"/>
            <a:ext cx="4261278" cy="272415"/>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a:defRPr/>
            </a:pPr>
            <a:r>
              <a:rPr lang="en-US" sz="1000" b="1" dirty="0">
                <a:solidFill>
                  <a:srgbClr val="FFFFFF"/>
                </a:solidFill>
                <a:latin typeface="Calibri" pitchFamily="34" charset="0"/>
                <a:cs typeface="Calibri" pitchFamily="34" charset="0"/>
              </a:rPr>
              <a:t>Global </a:t>
            </a:r>
            <a:r>
              <a:rPr lang="en-US" sz="1000" b="1" dirty="0" smtClean="0">
                <a:solidFill>
                  <a:srgbClr val="FFFFFF"/>
                </a:solidFill>
                <a:latin typeface="Calibri" pitchFamily="34" charset="0"/>
                <a:cs typeface="Calibri" pitchFamily="34" charset="0"/>
              </a:rPr>
              <a:t>medium &amp; heavy trucks  revenues (USD Billion</a:t>
            </a:r>
            <a:r>
              <a:rPr lang="en-US" sz="1000" b="1" dirty="0">
                <a:solidFill>
                  <a:srgbClr val="FFFFFF"/>
                </a:solidFill>
                <a:latin typeface="Calibri" pitchFamily="34" charset="0"/>
                <a:cs typeface="Calibri" pitchFamily="34" charset="0"/>
              </a:rPr>
              <a:t>) &amp; YoY Growth (%)</a:t>
            </a:r>
          </a:p>
        </p:txBody>
      </p:sp>
    </p:spTree>
    <p:extLst>
      <p:ext uri="{BB962C8B-B14F-4D97-AF65-F5344CB8AC3E}">
        <p14:creationId xmlns:p14="http://schemas.microsoft.com/office/powerpoint/2010/main" val="98377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libri" pitchFamily="34" charset="0"/>
                <a:cs typeface="Calibri" pitchFamily="34" charset="0"/>
              </a:rPr>
              <a:t>IT Overview</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354325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5"/>
          <p:cNvSpPr txBox="1">
            <a:spLocks noChangeArrowheads="1"/>
          </p:cNvSpPr>
          <p:nvPr/>
        </p:nvSpPr>
        <p:spPr bwMode="gray">
          <a:xfrm>
            <a:off x="312322" y="1447800"/>
            <a:ext cx="3881081" cy="272415"/>
          </a:xfrm>
          <a:prstGeom prst="roundRect">
            <a:avLst>
              <a:gd name="adj" fmla="val 17445"/>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defTabSz="457200" fontAlgn="base">
              <a:spcBef>
                <a:spcPct val="10000"/>
              </a:spcBef>
              <a:spcAft>
                <a:spcPct val="0"/>
              </a:spcAft>
              <a:buClr>
                <a:srgbClr val="990000"/>
              </a:buClr>
              <a:buSzPct val="70000"/>
              <a:defRPr/>
            </a:pPr>
            <a:r>
              <a:rPr lang="en-US" sz="1000" b="1" kern="0" dirty="0" smtClean="0">
                <a:solidFill>
                  <a:prstClr val="white"/>
                </a:solidFill>
                <a:latin typeface="Calibri" pitchFamily="34" charset="0"/>
                <a:cs typeface="Calibri" pitchFamily="34" charset="0"/>
              </a:rPr>
              <a:t>Global Automobile Industry IT Spend ( US$ Billion) </a:t>
            </a:r>
            <a:endParaRPr lang="en-US" sz="1000" b="1" kern="0" dirty="0">
              <a:solidFill>
                <a:prstClr val="white"/>
              </a:solidFill>
              <a:latin typeface="Calibri" pitchFamily="34" charset="0"/>
              <a:cs typeface="Calibri" pitchFamily="34" charset="0"/>
            </a:endParaRPr>
          </a:p>
        </p:txBody>
      </p:sp>
      <p:graphicFrame>
        <p:nvGraphicFramePr>
          <p:cNvPr id="18" name="Chart 17"/>
          <p:cNvGraphicFramePr/>
          <p:nvPr>
            <p:extLst>
              <p:ext uri="{D42A27DB-BD31-4B8C-83A1-F6EECF244321}">
                <p14:modId xmlns:p14="http://schemas.microsoft.com/office/powerpoint/2010/main" val="3844061593"/>
              </p:ext>
            </p:extLst>
          </p:nvPr>
        </p:nvGraphicFramePr>
        <p:xfrm>
          <a:off x="307203" y="1731377"/>
          <a:ext cx="388620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23" name="Line 13"/>
          <p:cNvSpPr>
            <a:spLocks noChangeShapeType="1"/>
          </p:cNvSpPr>
          <p:nvPr/>
        </p:nvSpPr>
        <p:spPr bwMode="auto">
          <a:xfrm flipV="1">
            <a:off x="1297803" y="1942725"/>
            <a:ext cx="2514600" cy="533400"/>
          </a:xfrm>
          <a:prstGeom prst="line">
            <a:avLst/>
          </a:prstGeom>
          <a:noFill/>
          <a:ln w="19050">
            <a:solidFill>
              <a:schemeClr val="accent3">
                <a:lumMod val="90000"/>
              </a:schemeClr>
            </a:solidFill>
            <a:round/>
            <a:headEnd type="oval" w="med" len="med"/>
            <a:tailEnd type="triangle" w="med" len="med"/>
          </a:ln>
        </p:spPr>
        <p:txBody>
          <a:bodyPr/>
          <a:lstStyle/>
          <a:p>
            <a:pPr defTabSz="457200" fontAlgn="base">
              <a:spcBef>
                <a:spcPct val="0"/>
              </a:spcBef>
              <a:spcAft>
                <a:spcPct val="0"/>
              </a:spcAft>
              <a:defRPr/>
            </a:pPr>
            <a:endParaRPr lang="en-US" sz="2000" kern="0" dirty="0">
              <a:solidFill>
                <a:srgbClr val="AFDAF6"/>
              </a:solidFill>
              <a:latin typeface="Calibri" pitchFamily="34" charset="0"/>
              <a:cs typeface="Calibri" pitchFamily="34" charset="0"/>
            </a:endParaRPr>
          </a:p>
        </p:txBody>
      </p:sp>
      <p:sp>
        <p:nvSpPr>
          <p:cNvPr id="24" name="Oval 14"/>
          <p:cNvSpPr>
            <a:spLocks noChangeArrowheads="1"/>
          </p:cNvSpPr>
          <p:nvPr/>
        </p:nvSpPr>
        <p:spPr bwMode="auto">
          <a:xfrm>
            <a:off x="2212203" y="2095125"/>
            <a:ext cx="538163" cy="220662"/>
          </a:xfrm>
          <a:prstGeom prst="ellipse">
            <a:avLst/>
          </a:prstGeom>
          <a:solidFill>
            <a:schemeClr val="accent3">
              <a:lumMod val="90000"/>
            </a:schemeClr>
          </a:solidFill>
          <a:ln w="9525">
            <a:noFill/>
            <a:round/>
            <a:headEnd/>
            <a:tailEnd/>
          </a:ln>
        </p:spPr>
        <p:txBody>
          <a:bodyPr wrap="none" anchor="ctr"/>
          <a:lstStyle/>
          <a:p>
            <a:pPr algn="ctr" defTabSz="914363" fontAlgn="base">
              <a:spcBef>
                <a:spcPct val="0"/>
              </a:spcBef>
              <a:spcAft>
                <a:spcPct val="0"/>
              </a:spcAft>
            </a:pPr>
            <a:r>
              <a:rPr lang="en-US" altLang="zh-CN" sz="1000" dirty="0" smtClean="0">
                <a:solidFill>
                  <a:srgbClr val="000000"/>
                </a:solidFill>
                <a:latin typeface="Calibri" pitchFamily="34" charset="0"/>
                <a:ea typeface="宋体"/>
                <a:cs typeface="Calibri" pitchFamily="34" charset="0"/>
              </a:rPr>
              <a:t>3.4%</a:t>
            </a:r>
            <a:endParaRPr lang="en-US" altLang="zh-CN" sz="1000" dirty="0">
              <a:solidFill>
                <a:srgbClr val="000000"/>
              </a:solidFill>
              <a:latin typeface="Calibri" pitchFamily="34" charset="0"/>
              <a:ea typeface="宋体"/>
              <a:cs typeface="Calibri" pitchFamily="34" charset="0"/>
            </a:endParaRPr>
          </a:p>
        </p:txBody>
      </p:sp>
      <p:sp>
        <p:nvSpPr>
          <p:cNvPr id="29" name="Text Box 20"/>
          <p:cNvSpPr txBox="1">
            <a:spLocks noChangeArrowheads="1"/>
          </p:cNvSpPr>
          <p:nvPr/>
        </p:nvSpPr>
        <p:spPr bwMode="auto">
          <a:xfrm>
            <a:off x="307203" y="4347567"/>
            <a:ext cx="8409316" cy="1824633"/>
          </a:xfrm>
          <a:prstGeom prst="rect">
            <a:avLst/>
          </a:prstGeom>
          <a:noFill/>
          <a:ln w="12700" cap="flat" cmpd="sng" algn="ctr">
            <a:solidFill>
              <a:srgbClr val="5990CA"/>
            </a:solidFill>
            <a:prstDash val="solid"/>
          </a:ln>
          <a:effectLst/>
        </p:spPr>
        <p:txBody>
          <a:bodyPr tIns="180000" numCol="1"/>
          <a:lstStyle/>
          <a:p>
            <a:pPr marL="131763" lvl="1" indent="-131763" defTabSz="488950" fontAlgn="base">
              <a:spcBef>
                <a:spcPts val="300"/>
              </a:spcBef>
              <a:spcAft>
                <a:spcPts val="100"/>
              </a:spcAft>
              <a:buFontTx/>
              <a:buChar char="••"/>
              <a:tabLst>
                <a:tab pos="96838" algn="l"/>
              </a:tabLst>
              <a:defRPr/>
            </a:pPr>
            <a:r>
              <a:rPr lang="en-US" sz="1200" kern="0" dirty="0" smtClean="0">
                <a:solidFill>
                  <a:srgbClr val="000000"/>
                </a:solidFill>
                <a:latin typeface="Calibri" pitchFamily="34" charset="0"/>
                <a:cs typeface="Calibri" pitchFamily="34" charset="0"/>
              </a:rPr>
              <a:t>The automotive industry is recovering from the recession and is focusing its newfound enthusiasm for innovation on the connected car, mobile applications and electric vehicles.</a:t>
            </a:r>
          </a:p>
          <a:p>
            <a:pPr marL="131763" lvl="1" indent="-131763" defTabSz="488950" fontAlgn="base">
              <a:spcBef>
                <a:spcPts val="300"/>
              </a:spcBef>
              <a:spcAft>
                <a:spcPts val="100"/>
              </a:spcAft>
              <a:buFontTx/>
              <a:buChar char="••"/>
              <a:tabLst>
                <a:tab pos="96838" algn="l"/>
              </a:tabLst>
              <a:defRPr/>
            </a:pPr>
            <a:r>
              <a:rPr lang="en-US" sz="1200" kern="0" dirty="0" smtClean="0">
                <a:solidFill>
                  <a:srgbClr val="000000"/>
                </a:solidFill>
                <a:latin typeface="Calibri" pitchFamily="34" charset="0"/>
                <a:cs typeface="Calibri" pitchFamily="34" charset="0"/>
              </a:rPr>
              <a:t>The automotive companies are increasingly looking for innovation in the areas of vehicle-centric information and communication technologies (vehicle ICT), including the connected car, to create improved consumer experiences. As a result, automotive companies increasingly will need to partner with companies that have expertise in IT, Internet content or device design, such as content providers, Internet service providers and consumer electronics companies.</a:t>
            </a:r>
          </a:p>
          <a:p>
            <a:pPr marL="131763" lvl="1" indent="-131763" defTabSz="488950" fontAlgn="base">
              <a:spcBef>
                <a:spcPts val="300"/>
              </a:spcBef>
              <a:spcAft>
                <a:spcPts val="100"/>
              </a:spcAft>
              <a:buFontTx/>
              <a:buChar char="••"/>
              <a:tabLst>
                <a:tab pos="96838" algn="l"/>
              </a:tabLst>
              <a:defRPr/>
            </a:pPr>
            <a:r>
              <a:rPr lang="en-US" sz="1200" kern="0" dirty="0" smtClean="0">
                <a:solidFill>
                  <a:srgbClr val="000000"/>
                </a:solidFill>
                <a:latin typeface="Calibri" pitchFamily="34" charset="0"/>
                <a:cs typeface="Calibri" pitchFamily="34" charset="0"/>
              </a:rPr>
              <a:t>The IT spend in the global automotive industry is foreseen to grow at a 3.4% CAGR over the period 2009-2014E.</a:t>
            </a:r>
          </a:p>
          <a:p>
            <a:pPr marL="131763" lvl="1" indent="-131763" defTabSz="488950" fontAlgn="base">
              <a:spcBef>
                <a:spcPts val="300"/>
              </a:spcBef>
              <a:spcAft>
                <a:spcPts val="100"/>
              </a:spcAft>
              <a:buFontTx/>
              <a:buChar char="••"/>
              <a:tabLst>
                <a:tab pos="96838" algn="l"/>
              </a:tabLst>
              <a:defRPr/>
            </a:pPr>
            <a:r>
              <a:rPr lang="en-US" sz="1200" kern="0" dirty="0" smtClean="0">
                <a:solidFill>
                  <a:srgbClr val="000000"/>
                </a:solidFill>
                <a:latin typeface="Calibri" pitchFamily="34" charset="0"/>
                <a:cs typeface="Calibri" pitchFamily="34" charset="0"/>
              </a:rPr>
              <a:t>In 2010, IT Services record the maximum contribution in the IT Spend of the global automotive industry.</a:t>
            </a:r>
          </a:p>
        </p:txBody>
      </p:sp>
      <p:sp>
        <p:nvSpPr>
          <p:cNvPr id="38" name="Rounded Rectangle 37"/>
          <p:cNvSpPr/>
          <p:nvPr/>
        </p:nvSpPr>
        <p:spPr>
          <a:xfrm>
            <a:off x="304800" y="4075040"/>
            <a:ext cx="8411719" cy="272415"/>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defTabSz="457200" fontAlgn="base">
              <a:spcBef>
                <a:spcPct val="10000"/>
              </a:spcBef>
              <a:spcAft>
                <a:spcPct val="0"/>
              </a:spcAft>
              <a:buClr>
                <a:srgbClr val="990000"/>
              </a:buClr>
              <a:buSzPct val="70000"/>
            </a:pPr>
            <a:r>
              <a:rPr lang="en-US" sz="1000" b="1" kern="0" dirty="0">
                <a:solidFill>
                  <a:prstClr val="white"/>
                </a:solidFill>
                <a:latin typeface="Calibri" pitchFamily="34" charset="0"/>
                <a:cs typeface="Calibri" pitchFamily="34" charset="0"/>
              </a:rPr>
              <a:t>Highlights</a:t>
            </a:r>
          </a:p>
        </p:txBody>
      </p:sp>
      <p:sp>
        <p:nvSpPr>
          <p:cNvPr id="21" name="TextBox 20"/>
          <p:cNvSpPr txBox="1"/>
          <p:nvPr/>
        </p:nvSpPr>
        <p:spPr>
          <a:xfrm>
            <a:off x="352719" y="6289735"/>
            <a:ext cx="7126254" cy="132336"/>
          </a:xfrm>
          <a:prstGeom prst="rect">
            <a:avLst/>
          </a:prstGeom>
        </p:spPr>
        <p:txBody>
          <a:bodyPr vert="horz" wrap="square" lIns="0" tIns="0" rIns="0" bIns="0" rtlCol="0" anchor="t" anchorCtr="0">
            <a:noAutofit/>
          </a:bodyPr>
          <a:lstStyle/>
          <a:p>
            <a:pPr defTabSz="914363">
              <a:spcBef>
                <a:spcPct val="0"/>
              </a:spcBef>
            </a:pPr>
            <a:r>
              <a:rPr lang="en-US" sz="900" dirty="0" smtClean="0">
                <a:ln w="3175">
                  <a:noFill/>
                </a:ln>
                <a:solidFill>
                  <a:srgbClr val="000000"/>
                </a:solidFill>
                <a:latin typeface="Calibri" pitchFamily="34" charset="0"/>
                <a:ea typeface="Verdana" pitchFamily="34" charset="0"/>
                <a:cs typeface="Calibri" pitchFamily="34" charset="0"/>
              </a:rPr>
              <a:t>Source: Forecast: Enterprise IT Spending by Vertical Industry Market, Worldwide, 2008-2014, 2Q10 Update</a:t>
            </a:r>
          </a:p>
        </p:txBody>
      </p:sp>
      <p:sp>
        <p:nvSpPr>
          <p:cNvPr id="25" name="Text Box 5"/>
          <p:cNvSpPr txBox="1">
            <a:spLocks noChangeArrowheads="1"/>
          </p:cNvSpPr>
          <p:nvPr/>
        </p:nvSpPr>
        <p:spPr bwMode="gray">
          <a:xfrm>
            <a:off x="4498202" y="1447800"/>
            <a:ext cx="4218317" cy="272415"/>
          </a:xfrm>
          <a:prstGeom prst="roundRect">
            <a:avLst>
              <a:gd name="adj" fmla="val 17445"/>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defTabSz="457200" fontAlgn="base">
              <a:spcBef>
                <a:spcPct val="10000"/>
              </a:spcBef>
              <a:spcAft>
                <a:spcPct val="0"/>
              </a:spcAft>
              <a:buClr>
                <a:srgbClr val="990000"/>
              </a:buClr>
              <a:buSzPct val="70000"/>
              <a:defRPr/>
            </a:pPr>
            <a:r>
              <a:rPr lang="en-US" sz="1000" b="1" kern="0" dirty="0" smtClean="0">
                <a:solidFill>
                  <a:prstClr val="white"/>
                </a:solidFill>
                <a:latin typeface="Calibri" pitchFamily="34" charset="0"/>
                <a:cs typeface="Calibri" pitchFamily="34" charset="0"/>
              </a:rPr>
              <a:t>Global Automobile Industry IT Spend (US$ Billion) by Categories, 2010 </a:t>
            </a:r>
            <a:endParaRPr lang="en-US" sz="1000" b="1" kern="0" dirty="0">
              <a:solidFill>
                <a:prstClr val="white"/>
              </a:solidFill>
              <a:latin typeface="Calibri" pitchFamily="34" charset="0"/>
              <a:cs typeface="Calibri" pitchFamily="34" charset="0"/>
            </a:endParaRPr>
          </a:p>
        </p:txBody>
      </p:sp>
      <p:graphicFrame>
        <p:nvGraphicFramePr>
          <p:cNvPr id="26" name="Chart 25"/>
          <p:cNvGraphicFramePr/>
          <p:nvPr>
            <p:extLst>
              <p:ext uri="{D42A27DB-BD31-4B8C-83A1-F6EECF244321}">
                <p14:modId xmlns:p14="http://schemas.microsoft.com/office/powerpoint/2010/main" val="881679205"/>
              </p:ext>
            </p:extLst>
          </p:nvPr>
        </p:nvGraphicFramePr>
        <p:xfrm>
          <a:off x="4498202" y="1731377"/>
          <a:ext cx="4218317" cy="2286000"/>
        </p:xfrm>
        <a:graphic>
          <a:graphicData uri="http://schemas.openxmlformats.org/drawingml/2006/chart">
            <c:chart xmlns:c="http://schemas.openxmlformats.org/drawingml/2006/chart" xmlns:r="http://schemas.openxmlformats.org/officeDocument/2006/relationships" r:id="rId4"/>
          </a:graphicData>
        </a:graphic>
      </p:graphicFrame>
      <p:sp>
        <p:nvSpPr>
          <p:cNvPr id="15" name="Title 2"/>
          <p:cNvSpPr>
            <a:spLocks noGrp="1"/>
          </p:cNvSpPr>
          <p:nvPr>
            <p:ph type="title"/>
          </p:nvPr>
        </p:nvSpPr>
        <p:spPr>
          <a:xfrm>
            <a:off x="304800" y="280932"/>
            <a:ext cx="8686800" cy="304800"/>
          </a:xfrm>
        </p:spPr>
        <p:txBody>
          <a:bodyPr/>
          <a:lstStyle/>
          <a:p>
            <a:r>
              <a:rPr lang="en-US" sz="2800" dirty="0">
                <a:latin typeface="Calibri" pitchFamily="34" charset="0"/>
                <a:cs typeface="Calibri" pitchFamily="34" charset="0"/>
              </a:rPr>
              <a:t>IT Spend in Automobile Industry</a:t>
            </a:r>
          </a:p>
        </p:txBody>
      </p:sp>
      <p:sp>
        <p:nvSpPr>
          <p:cNvPr id="16" name="TextBox 15"/>
          <p:cNvSpPr txBox="1">
            <a:spLocks noChangeArrowheads="1"/>
          </p:cNvSpPr>
          <p:nvPr/>
        </p:nvSpPr>
        <p:spPr bwMode="auto">
          <a:xfrm>
            <a:off x="228599" y="617648"/>
            <a:ext cx="8686800" cy="830997"/>
          </a:xfrm>
          <a:prstGeom prst="rect">
            <a:avLst/>
          </a:prstGeom>
          <a:noFill/>
          <a:ln w="9525">
            <a:noFill/>
            <a:miter lim="800000"/>
            <a:headEnd/>
            <a:tailEnd/>
          </a:ln>
        </p:spPr>
        <p:txBody>
          <a:bodyPr>
            <a:spAutoFit/>
          </a:bodyPr>
          <a:lstStyle/>
          <a:p>
            <a:pPr>
              <a:spcBef>
                <a:spcPts val="600"/>
              </a:spcBef>
              <a:spcAft>
                <a:spcPct val="0"/>
              </a:spcAft>
              <a:buClr>
                <a:schemeClr val="accent1"/>
              </a:buClr>
              <a:buSzPct val="100000"/>
              <a:tabLst>
                <a:tab pos="628650" algn="l"/>
              </a:tabLst>
              <a:defRPr/>
            </a:pPr>
            <a:r>
              <a:rPr lang="en-US" sz="1600" dirty="0">
                <a:solidFill>
                  <a:schemeClr val="bg1">
                    <a:lumMod val="50000"/>
                  </a:schemeClr>
                </a:solidFill>
                <a:latin typeface="Calibri" pitchFamily="34" charset="0"/>
                <a:cs typeface="Calibri" pitchFamily="34" charset="0"/>
              </a:rPr>
              <a:t>The global automotive space is expected to witness a northward trend in the IT spend in the coming five years, at a 3.4% CAGR over the period 2009-2014E. IT Services account for the highest proportion in the industry’s IT Spend</a:t>
            </a:r>
          </a:p>
        </p:txBody>
      </p:sp>
    </p:spTree>
    <p:extLst>
      <p:ext uri="{BB962C8B-B14F-4D97-AF65-F5344CB8AC3E}">
        <p14:creationId xmlns:p14="http://schemas.microsoft.com/office/powerpoint/2010/main" val="2187207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note"/>
          <p:cNvSpPr>
            <a:spLocks noChangeArrowheads="1"/>
          </p:cNvSpPr>
          <p:nvPr/>
        </p:nvSpPr>
        <p:spPr bwMode="auto">
          <a:xfrm>
            <a:off x="457200" y="6274643"/>
            <a:ext cx="5694869" cy="124650"/>
          </a:xfrm>
          <a:prstGeom prst="rect">
            <a:avLst/>
          </a:prstGeom>
          <a:noFill/>
          <a:ln w="9525" algn="ctr">
            <a:noFill/>
            <a:miter lim="800000"/>
            <a:headEnd/>
            <a:tailEnd/>
          </a:ln>
        </p:spPr>
        <p:txBody>
          <a:bodyPr lIns="0" tIns="0" rIns="0" bIns="0" anchor="b">
            <a:spAutoFit/>
          </a:bodyPr>
          <a:lstStyle/>
          <a:p>
            <a:pPr marL="461963" indent="-461963" eaLnBrk="0" hangingPunct="0">
              <a:lnSpc>
                <a:spcPct val="90000"/>
              </a:lnSpc>
              <a:defRPr/>
            </a:pPr>
            <a:r>
              <a:rPr lang="en-US" sz="900" kern="0" dirty="0">
                <a:solidFill>
                  <a:srgbClr val="000000"/>
                </a:solidFill>
                <a:latin typeface="Calibri" pitchFamily="34" charset="0"/>
                <a:cs typeface="Calibri" pitchFamily="34" charset="0"/>
              </a:rPr>
              <a:t> </a:t>
            </a:r>
            <a:r>
              <a:rPr lang="en-US" sz="900" dirty="0">
                <a:solidFill>
                  <a:srgbClr val="000000"/>
                </a:solidFill>
                <a:latin typeface="Calibri" pitchFamily="34" charset="0"/>
                <a:cs typeface="Calibri" pitchFamily="34" charset="0"/>
              </a:rPr>
              <a:t>Source: </a:t>
            </a:r>
            <a:r>
              <a:rPr lang="en-US" sz="900" dirty="0">
                <a:solidFill>
                  <a:srgbClr val="000000"/>
                </a:solidFill>
                <a:latin typeface="Calibri" pitchFamily="34" charset="0"/>
                <a:cs typeface="Calibri" pitchFamily="34" charset="0"/>
                <a:hlinkClick r:id="rId3"/>
              </a:rPr>
              <a:t>http://auto.indiamart.com/blog/automobile-industry-technology-trends.html</a:t>
            </a:r>
            <a:endParaRPr lang="en-US" sz="900" dirty="0">
              <a:solidFill>
                <a:srgbClr val="000000"/>
              </a:solidFill>
              <a:latin typeface="Calibri" pitchFamily="34" charset="0"/>
              <a:cs typeface="Calibri" pitchFamily="34" charset="0"/>
            </a:endParaRPr>
          </a:p>
        </p:txBody>
      </p:sp>
      <p:sp>
        <p:nvSpPr>
          <p:cNvPr id="18" name="Round Diagonal Corner Rectangle 17"/>
          <p:cNvSpPr/>
          <p:nvPr/>
        </p:nvSpPr>
        <p:spPr>
          <a:xfrm>
            <a:off x="314862" y="5753518"/>
            <a:ext cx="8544455" cy="442674"/>
          </a:xfrm>
          <a:prstGeom prst="round2DiagRect">
            <a:avLst/>
          </a:prstGeom>
          <a:solidFill>
            <a:schemeClr val="accent4"/>
          </a:solidFill>
        </p:spPr>
        <p:style>
          <a:lnRef idx="3">
            <a:schemeClr val="lt1"/>
          </a:lnRef>
          <a:fillRef idx="1">
            <a:schemeClr val="accent4"/>
          </a:fillRef>
          <a:effectRef idx="1">
            <a:schemeClr val="accent4"/>
          </a:effectRef>
          <a:fontRef idx="minor">
            <a:schemeClr val="lt1"/>
          </a:fontRef>
        </p:style>
        <p:txBody>
          <a:bodyPr wrap="square" rtlCol="0" anchor="ctr">
            <a:spAutoFit/>
          </a:bodyPr>
          <a:lstStyle/>
          <a:p>
            <a:pPr marL="228600" indent="-109538">
              <a:spcAft>
                <a:spcPts val="300"/>
              </a:spcAft>
              <a:buFont typeface="Arial" pitchFamily="34" charset="0"/>
              <a:buChar char="•"/>
            </a:pPr>
            <a:r>
              <a:rPr lang="en-US" sz="1000" dirty="0">
                <a:solidFill>
                  <a:srgbClr val="FFFFFF"/>
                </a:solidFill>
                <a:latin typeface="Calibri" pitchFamily="34" charset="0"/>
                <a:cs typeface="Calibri" pitchFamily="34" charset="0"/>
              </a:rPr>
              <a:t>All these technology progress in the automobile industry has significantly brought down the automotive design cycle from 60 months to approximately 24 to 36 months. This is further going to expedite the innovation of automotive technology in the years to </a:t>
            </a:r>
            <a:r>
              <a:rPr lang="en-US" sz="1000" dirty="0" smtClean="0">
                <a:solidFill>
                  <a:srgbClr val="FFFFFF"/>
                </a:solidFill>
                <a:latin typeface="Calibri" pitchFamily="34" charset="0"/>
                <a:cs typeface="Calibri" pitchFamily="34" charset="0"/>
              </a:rPr>
              <a:t>come.</a:t>
            </a:r>
            <a:endParaRPr lang="en-US" sz="1000" dirty="0">
              <a:solidFill>
                <a:srgbClr val="FFFFFF"/>
              </a:solidFill>
              <a:latin typeface="Calibri" pitchFamily="34" charset="0"/>
              <a:cs typeface="Calibri" pitchFamily="34" charset="0"/>
            </a:endParaRPr>
          </a:p>
        </p:txBody>
      </p:sp>
      <p:sp>
        <p:nvSpPr>
          <p:cNvPr id="19" name="Title 2"/>
          <p:cNvSpPr>
            <a:spLocks noGrp="1"/>
          </p:cNvSpPr>
          <p:nvPr>
            <p:ph type="title"/>
          </p:nvPr>
        </p:nvSpPr>
        <p:spPr>
          <a:xfrm>
            <a:off x="228600" y="280932"/>
            <a:ext cx="8686800" cy="304800"/>
          </a:xfrm>
        </p:spPr>
        <p:txBody>
          <a:bodyPr/>
          <a:lstStyle/>
          <a:p>
            <a:r>
              <a:rPr lang="en-US" sz="2800" dirty="0">
                <a:latin typeface="Calibri" pitchFamily="34" charset="0"/>
                <a:cs typeface="Calibri" pitchFamily="34" charset="0"/>
              </a:rPr>
              <a:t>Technology Trends</a:t>
            </a:r>
          </a:p>
        </p:txBody>
      </p:sp>
      <p:sp>
        <p:nvSpPr>
          <p:cNvPr id="22" name="TextBox 21"/>
          <p:cNvSpPr txBox="1">
            <a:spLocks noChangeArrowheads="1"/>
          </p:cNvSpPr>
          <p:nvPr/>
        </p:nvSpPr>
        <p:spPr bwMode="auto">
          <a:xfrm>
            <a:off x="228599" y="617648"/>
            <a:ext cx="8686800" cy="830997"/>
          </a:xfrm>
          <a:prstGeom prst="rect">
            <a:avLst/>
          </a:prstGeom>
          <a:noFill/>
          <a:ln w="9525">
            <a:noFill/>
            <a:miter lim="800000"/>
            <a:headEnd/>
            <a:tailEnd/>
          </a:ln>
        </p:spPr>
        <p:txBody>
          <a:bodyPr>
            <a:spAutoFit/>
          </a:bodyPr>
          <a:lstStyle/>
          <a:p>
            <a:pPr>
              <a:spcBef>
                <a:spcPts val="600"/>
              </a:spcBef>
              <a:spcAft>
                <a:spcPct val="0"/>
              </a:spcAft>
              <a:buClr>
                <a:schemeClr val="accent1"/>
              </a:buClr>
              <a:buSzPct val="100000"/>
              <a:tabLst>
                <a:tab pos="628650" algn="l"/>
              </a:tabLst>
              <a:defRPr/>
            </a:pPr>
            <a:r>
              <a:rPr lang="en-US" sz="1600" dirty="0">
                <a:solidFill>
                  <a:schemeClr val="bg1">
                    <a:lumMod val="50000"/>
                  </a:schemeClr>
                </a:solidFill>
                <a:latin typeface="Calibri" pitchFamily="34" charset="0"/>
                <a:cs typeface="Calibri" pitchFamily="34" charset="0"/>
              </a:rPr>
              <a:t>Technology landscape of the automobile industry is witnessing increasing demand for digital content; PLDs and Platform concepts are also gaining prominence in the industry. Overall, the technological progress in the industry has reduced the automotive design cycle considerably</a:t>
            </a:r>
          </a:p>
        </p:txBody>
      </p:sp>
      <p:sp>
        <p:nvSpPr>
          <p:cNvPr id="24" name="Round Diagonal Corner Rectangle 23"/>
          <p:cNvSpPr/>
          <p:nvPr/>
        </p:nvSpPr>
        <p:spPr>
          <a:xfrm>
            <a:off x="314861" y="1528602"/>
            <a:ext cx="8544462" cy="602115"/>
          </a:xfrm>
          <a:prstGeom prst="round2DiagRect">
            <a:avLst/>
          </a:prstGeom>
          <a:gradFill flip="none" rotWithShape="1">
            <a:gsLst>
              <a:gs pos="0">
                <a:schemeClr val="accent3">
                  <a:lumMod val="90000"/>
                  <a:shade val="30000"/>
                  <a:satMod val="115000"/>
                </a:schemeClr>
              </a:gs>
              <a:gs pos="50000">
                <a:schemeClr val="accent3">
                  <a:lumMod val="90000"/>
                  <a:shade val="67500"/>
                  <a:satMod val="115000"/>
                </a:schemeClr>
              </a:gs>
              <a:gs pos="100000">
                <a:schemeClr val="accent3">
                  <a:lumMod val="90000"/>
                  <a:shade val="100000"/>
                  <a:satMod val="115000"/>
                </a:schemeClr>
              </a:gs>
            </a:gsLst>
            <a:lin ang="2700000" scaled="1"/>
            <a:tileRect/>
          </a:gradFill>
        </p:spPr>
        <p:style>
          <a:lnRef idx="3">
            <a:schemeClr val="lt1"/>
          </a:lnRef>
          <a:fillRef idx="1">
            <a:schemeClr val="accent4"/>
          </a:fillRef>
          <a:effectRef idx="1">
            <a:schemeClr val="accent4"/>
          </a:effectRef>
          <a:fontRef idx="minor">
            <a:schemeClr val="lt1"/>
          </a:fontRef>
        </p:style>
        <p:txBody>
          <a:bodyPr rtlCol="0" anchor="ctr"/>
          <a:lstStyle/>
          <a:p>
            <a:pPr marL="225425" indent="-225425">
              <a:spcAft>
                <a:spcPts val="300"/>
              </a:spcAft>
              <a:buFont typeface="Arial" pitchFamily="34" charset="0"/>
              <a:buChar char="•"/>
            </a:pPr>
            <a:r>
              <a:rPr lang="en-US" sz="1000" dirty="0">
                <a:solidFill>
                  <a:srgbClr val="FFFFFF"/>
                </a:solidFill>
                <a:latin typeface="Calibri" pitchFamily="34" charset="0"/>
                <a:cs typeface="Calibri" pitchFamily="34" charset="0"/>
              </a:rPr>
              <a:t>The car technology area is evolving rapidly and is keeping the global auto market on its </a:t>
            </a:r>
            <a:r>
              <a:rPr lang="en-US" sz="1000" dirty="0" smtClean="0">
                <a:solidFill>
                  <a:srgbClr val="FFFFFF"/>
                </a:solidFill>
                <a:latin typeface="Calibri" pitchFamily="34" charset="0"/>
                <a:cs typeface="Calibri" pitchFamily="34" charset="0"/>
              </a:rPr>
              <a:t>toes.</a:t>
            </a:r>
            <a:endParaRPr lang="en-US" sz="1000" dirty="0">
              <a:solidFill>
                <a:srgbClr val="FFFFFF"/>
              </a:solidFill>
              <a:latin typeface="Calibri" pitchFamily="34" charset="0"/>
              <a:cs typeface="Calibri" pitchFamily="34" charset="0"/>
            </a:endParaRPr>
          </a:p>
          <a:p>
            <a:pPr marL="225425" lvl="1" indent="-225425">
              <a:spcAft>
                <a:spcPts val="300"/>
              </a:spcAft>
              <a:buFontTx/>
              <a:buChar char="-"/>
            </a:pPr>
            <a:r>
              <a:rPr lang="en-US" sz="1000" dirty="0">
                <a:solidFill>
                  <a:srgbClr val="FFFFFF"/>
                </a:solidFill>
                <a:latin typeface="Calibri" pitchFamily="34" charset="0"/>
                <a:cs typeface="Calibri" pitchFamily="34" charset="0"/>
              </a:rPr>
              <a:t>Digital technology has largely taken over the automotive industry. With each auto model year, vehicle manufacturers are coming up with more sophisticated digital systems addressing vehicle safety, infotainment, and telematics. Computer in various forms is becoming an integral part of a motor </a:t>
            </a:r>
            <a:r>
              <a:rPr lang="en-US" sz="1000" dirty="0" smtClean="0">
                <a:solidFill>
                  <a:srgbClr val="FFFFFF"/>
                </a:solidFill>
                <a:latin typeface="Calibri" pitchFamily="34" charset="0"/>
                <a:cs typeface="Calibri" pitchFamily="34" charset="0"/>
              </a:rPr>
              <a:t>body.</a:t>
            </a:r>
            <a:endParaRPr lang="en-US" sz="1000" dirty="0">
              <a:solidFill>
                <a:srgbClr val="FFFFFF"/>
              </a:solidFill>
              <a:latin typeface="Calibri" pitchFamily="34" charset="0"/>
              <a:cs typeface="Calibri" pitchFamily="34" charset="0"/>
            </a:endParaRPr>
          </a:p>
        </p:txBody>
      </p:sp>
      <p:sp>
        <p:nvSpPr>
          <p:cNvPr id="25" name="Rounded Rectangle 24"/>
          <p:cNvSpPr/>
          <p:nvPr/>
        </p:nvSpPr>
        <p:spPr>
          <a:xfrm>
            <a:off x="314861" y="2225176"/>
            <a:ext cx="7015455" cy="837233"/>
          </a:xfrm>
          <a:prstGeom prst="roundRect">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p:spPr>
        <p:style>
          <a:lnRef idx="3">
            <a:schemeClr val="lt1"/>
          </a:lnRef>
          <a:fillRef idx="1">
            <a:schemeClr val="accent4"/>
          </a:fillRef>
          <a:effectRef idx="1">
            <a:schemeClr val="accent4"/>
          </a:effectRef>
          <a:fontRef idx="minor">
            <a:schemeClr val="lt1"/>
          </a:fontRef>
        </p:style>
        <p:txBody>
          <a:bodyPr rtlCol="0" anchor="ctr"/>
          <a:lstStyle/>
          <a:p>
            <a:pPr marL="117475" indent="-117475">
              <a:buFont typeface="Arial" pitchFamily="34" charset="0"/>
              <a:buChar char="•"/>
            </a:pPr>
            <a:r>
              <a:rPr lang="en-US" sz="1000" dirty="0">
                <a:solidFill>
                  <a:schemeClr val="bg2">
                    <a:lumMod val="10000"/>
                  </a:schemeClr>
                </a:solidFill>
                <a:latin typeface="Calibri" pitchFamily="34" charset="0"/>
                <a:cs typeface="Calibri" pitchFamily="34" charset="0"/>
              </a:rPr>
              <a:t>PLDs or Programmable Logic Devices are a power alternative to the silicon technology based </a:t>
            </a:r>
            <a:r>
              <a:rPr lang="en-US" sz="1000" dirty="0">
                <a:solidFill>
                  <a:srgbClr val="000000"/>
                </a:solidFill>
                <a:latin typeface="Calibri" pitchFamily="34" charset="0"/>
                <a:cs typeface="Calibri" pitchFamily="34" charset="0"/>
              </a:rPr>
              <a:t>semiconductors ASIC and ASSP. Till </a:t>
            </a:r>
            <a:r>
              <a:rPr lang="en-US" sz="1000" dirty="0">
                <a:solidFill>
                  <a:schemeClr val="bg2">
                    <a:lumMod val="10000"/>
                  </a:schemeClr>
                </a:solidFill>
                <a:latin typeface="Calibri" pitchFamily="34" charset="0"/>
                <a:cs typeface="Calibri" pitchFamily="34" charset="0"/>
              </a:rPr>
              <a:t>some time back these were the preferred semiconductor options; however, off late car manufacturers in the global automobile industry are opting for more powerful yet cost-effective car design platforms to meet the growing networking needs of their increasingly complex car digital </a:t>
            </a:r>
            <a:r>
              <a:rPr lang="en-US" sz="1000" dirty="0" smtClean="0">
                <a:solidFill>
                  <a:schemeClr val="bg2">
                    <a:lumMod val="10000"/>
                  </a:schemeClr>
                </a:solidFill>
                <a:latin typeface="Calibri" pitchFamily="34" charset="0"/>
                <a:cs typeface="Calibri" pitchFamily="34" charset="0"/>
              </a:rPr>
              <a:t>systems.</a:t>
            </a:r>
            <a:endParaRPr lang="en-US" sz="1000" dirty="0">
              <a:solidFill>
                <a:schemeClr val="bg2">
                  <a:lumMod val="10000"/>
                </a:schemeClr>
              </a:solidFill>
              <a:latin typeface="Calibri" pitchFamily="34" charset="0"/>
              <a:cs typeface="Calibri" pitchFamily="34" charset="0"/>
            </a:endParaRPr>
          </a:p>
        </p:txBody>
      </p:sp>
      <p:sp>
        <p:nvSpPr>
          <p:cNvPr id="26" name="Rounded Rectangle 25"/>
          <p:cNvSpPr/>
          <p:nvPr/>
        </p:nvSpPr>
        <p:spPr>
          <a:xfrm>
            <a:off x="1843869" y="3156868"/>
            <a:ext cx="7015455" cy="837233"/>
          </a:xfrm>
          <a:prstGeom prst="roundRect">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p:spPr>
        <p:style>
          <a:lnRef idx="3">
            <a:schemeClr val="lt1"/>
          </a:lnRef>
          <a:fillRef idx="1">
            <a:schemeClr val="accent4"/>
          </a:fillRef>
          <a:effectRef idx="1">
            <a:schemeClr val="accent4"/>
          </a:effectRef>
          <a:fontRef idx="minor">
            <a:schemeClr val="lt1"/>
          </a:fontRef>
        </p:style>
        <p:txBody>
          <a:bodyPr rtlCol="0" anchor="ctr"/>
          <a:lstStyle/>
          <a:p>
            <a:pPr marL="117475" indent="-117475">
              <a:buFont typeface="Arial" pitchFamily="34" charset="0"/>
              <a:buChar char="•"/>
            </a:pPr>
            <a:r>
              <a:rPr lang="en-US" sz="1000" dirty="0">
                <a:solidFill>
                  <a:schemeClr val="bg2">
                    <a:lumMod val="10000"/>
                  </a:schemeClr>
                </a:solidFill>
                <a:latin typeface="Calibri" pitchFamily="34" charset="0"/>
                <a:cs typeface="Calibri" pitchFamily="34" charset="0"/>
              </a:rPr>
              <a:t>“Platform” concept is the newest thing in the evolutionary history of automotive designing. In this concept, one basic design is used for car model differentiation. The concept is further gaining popularity due to increase in the trend of converging data, audio and video in a single automotive </a:t>
            </a:r>
            <a:r>
              <a:rPr lang="en-US" sz="1000" dirty="0" smtClean="0">
                <a:solidFill>
                  <a:schemeClr val="bg2">
                    <a:lumMod val="10000"/>
                  </a:schemeClr>
                </a:solidFill>
                <a:latin typeface="Calibri" pitchFamily="34" charset="0"/>
                <a:cs typeface="Calibri" pitchFamily="34" charset="0"/>
              </a:rPr>
              <a:t>space.</a:t>
            </a:r>
            <a:endParaRPr lang="en-US" sz="1000" dirty="0">
              <a:solidFill>
                <a:schemeClr val="bg2">
                  <a:lumMod val="10000"/>
                </a:schemeClr>
              </a:solidFill>
              <a:latin typeface="Calibri" pitchFamily="34" charset="0"/>
              <a:cs typeface="Calibri" pitchFamily="34" charset="0"/>
            </a:endParaRPr>
          </a:p>
        </p:txBody>
      </p:sp>
      <p:sp>
        <p:nvSpPr>
          <p:cNvPr id="27" name="Rounded Rectangle 26"/>
          <p:cNvSpPr/>
          <p:nvPr/>
        </p:nvSpPr>
        <p:spPr>
          <a:xfrm>
            <a:off x="314861" y="4088560"/>
            <a:ext cx="7015454" cy="837233"/>
          </a:xfrm>
          <a:prstGeom prst="roundRect">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p:spPr>
        <p:style>
          <a:lnRef idx="3">
            <a:schemeClr val="lt1"/>
          </a:lnRef>
          <a:fillRef idx="1">
            <a:schemeClr val="accent4"/>
          </a:fillRef>
          <a:effectRef idx="1">
            <a:schemeClr val="accent4"/>
          </a:effectRef>
          <a:fontRef idx="minor">
            <a:schemeClr val="lt1"/>
          </a:fontRef>
        </p:style>
        <p:txBody>
          <a:bodyPr rtlCol="0" anchor="ctr"/>
          <a:lstStyle/>
          <a:p>
            <a:pPr marL="117475" indent="-117475">
              <a:buFont typeface="Arial" pitchFamily="34" charset="0"/>
              <a:buChar char="•"/>
            </a:pPr>
            <a:r>
              <a:rPr lang="en-US" sz="1000" dirty="0">
                <a:solidFill>
                  <a:schemeClr val="bg2">
                    <a:lumMod val="10000"/>
                  </a:schemeClr>
                </a:solidFill>
                <a:latin typeface="Calibri" pitchFamily="34" charset="0"/>
                <a:cs typeface="Calibri" pitchFamily="34" charset="0"/>
              </a:rPr>
              <a:t>On-board motor digital contents, such as rear seat entertainment systems, navigation systems, and driver assistance applications are no more add-ons in a car model. They are now considered mainstream products in automobile </a:t>
            </a:r>
            <a:r>
              <a:rPr lang="en-US" sz="1000" dirty="0" smtClean="0">
                <a:solidFill>
                  <a:schemeClr val="bg2">
                    <a:lumMod val="10000"/>
                  </a:schemeClr>
                </a:solidFill>
                <a:latin typeface="Calibri" pitchFamily="34" charset="0"/>
                <a:cs typeface="Calibri" pitchFamily="34" charset="0"/>
              </a:rPr>
              <a:t>industry.</a:t>
            </a:r>
            <a:endParaRPr lang="en-US" sz="1000" dirty="0">
              <a:solidFill>
                <a:schemeClr val="bg2">
                  <a:lumMod val="10000"/>
                </a:schemeClr>
              </a:solidFill>
              <a:latin typeface="Calibri" pitchFamily="34" charset="0"/>
              <a:cs typeface="Calibri" pitchFamily="34" charset="0"/>
            </a:endParaRPr>
          </a:p>
        </p:txBody>
      </p:sp>
      <p:sp>
        <p:nvSpPr>
          <p:cNvPr id="28" name="Pentagon 27"/>
          <p:cNvSpPr/>
          <p:nvPr/>
        </p:nvSpPr>
        <p:spPr>
          <a:xfrm flipH="1">
            <a:off x="7390633" y="2228961"/>
            <a:ext cx="1468690" cy="787630"/>
          </a:xfrm>
          <a:prstGeom prst="homePlate">
            <a:avLst/>
          </a:prstGeom>
          <a:solidFill>
            <a:schemeClr val="accent3">
              <a:lumMod val="25000"/>
            </a:schemeClr>
          </a:solidFill>
        </p:spPr>
        <p:style>
          <a:lnRef idx="3">
            <a:schemeClr val="lt1"/>
          </a:lnRef>
          <a:fillRef idx="1">
            <a:schemeClr val="accent2"/>
          </a:fillRef>
          <a:effectRef idx="1">
            <a:schemeClr val="accent2"/>
          </a:effectRef>
          <a:fontRef idx="minor">
            <a:schemeClr val="lt1"/>
          </a:fontRef>
        </p:style>
        <p:txBody>
          <a:bodyPr vert="horz" rtlCol="0" anchor="ctr"/>
          <a:lstStyle/>
          <a:p>
            <a:pPr algn="ctr"/>
            <a:r>
              <a:rPr lang="en-US" sz="1000" b="1" dirty="0">
                <a:solidFill>
                  <a:srgbClr val="FFFFFF"/>
                </a:solidFill>
                <a:latin typeface="Calibri" pitchFamily="34" charset="0"/>
                <a:cs typeface="Calibri" pitchFamily="34" charset="0"/>
              </a:rPr>
              <a:t>PLD - A Major Technology Trend</a:t>
            </a:r>
          </a:p>
        </p:txBody>
      </p:sp>
      <p:sp>
        <p:nvSpPr>
          <p:cNvPr id="29" name="Pentagon 28"/>
          <p:cNvSpPr/>
          <p:nvPr/>
        </p:nvSpPr>
        <p:spPr>
          <a:xfrm>
            <a:off x="314859" y="3185622"/>
            <a:ext cx="1449552" cy="822458"/>
          </a:xfrm>
          <a:prstGeom prst="homePlate">
            <a:avLst/>
          </a:prstGeom>
          <a:solidFill>
            <a:schemeClr val="accent3">
              <a:lumMod val="2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1000" b="1" dirty="0">
                <a:solidFill>
                  <a:srgbClr val="FFFFFF"/>
                </a:solidFill>
                <a:latin typeface="Calibri" pitchFamily="34" charset="0"/>
                <a:cs typeface="Calibri" pitchFamily="34" charset="0"/>
              </a:rPr>
              <a:t>“Platform” concept - A Landmark Trend</a:t>
            </a:r>
          </a:p>
        </p:txBody>
      </p:sp>
      <p:sp>
        <p:nvSpPr>
          <p:cNvPr id="30" name="Pentagon 29"/>
          <p:cNvSpPr/>
          <p:nvPr/>
        </p:nvSpPr>
        <p:spPr>
          <a:xfrm flipH="1">
            <a:off x="7390632" y="4112736"/>
            <a:ext cx="1468685" cy="837233"/>
          </a:xfrm>
          <a:prstGeom prst="homePlate">
            <a:avLst/>
          </a:prstGeom>
          <a:solidFill>
            <a:schemeClr val="accent3">
              <a:lumMod val="2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1000" b="1" dirty="0">
                <a:solidFill>
                  <a:srgbClr val="FFFFFF"/>
                </a:solidFill>
                <a:latin typeface="Calibri" pitchFamily="34" charset="0"/>
                <a:cs typeface="Calibri" pitchFamily="34" charset="0"/>
              </a:rPr>
              <a:t>Increased Demand for Digital Content in Automobile Industry </a:t>
            </a:r>
          </a:p>
        </p:txBody>
      </p:sp>
      <p:sp>
        <p:nvSpPr>
          <p:cNvPr id="31" name="Rounded Rectangle 30"/>
          <p:cNvSpPr/>
          <p:nvPr/>
        </p:nvSpPr>
        <p:spPr>
          <a:xfrm>
            <a:off x="1843868" y="5020252"/>
            <a:ext cx="7015450" cy="638805"/>
          </a:xfrm>
          <a:prstGeom prst="roundRect">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p:spPr>
        <p:style>
          <a:lnRef idx="3">
            <a:schemeClr val="lt1"/>
          </a:lnRef>
          <a:fillRef idx="1">
            <a:schemeClr val="accent4"/>
          </a:fillRef>
          <a:effectRef idx="1">
            <a:schemeClr val="accent4"/>
          </a:effectRef>
          <a:fontRef idx="minor">
            <a:schemeClr val="lt1"/>
          </a:fontRef>
        </p:style>
        <p:txBody>
          <a:bodyPr rtlCol="0" anchor="ctr"/>
          <a:lstStyle/>
          <a:p>
            <a:pPr marL="117475" indent="-117475">
              <a:buFont typeface="Arial" pitchFamily="34" charset="0"/>
              <a:buChar char="•"/>
            </a:pPr>
            <a:r>
              <a:rPr lang="en-US" sz="1000" dirty="0">
                <a:solidFill>
                  <a:schemeClr val="bg2">
                    <a:lumMod val="10000"/>
                  </a:schemeClr>
                </a:solidFill>
                <a:latin typeface="Calibri" pitchFamily="34" charset="0"/>
                <a:cs typeface="Calibri" pitchFamily="34" charset="0"/>
              </a:rPr>
              <a:t>Motivated by the enhanced use of high definition, wireless communication in cars and vehicles, system OEMs and automakers in the global automobile industry are increasingly opting for cutting-edge technology driven semiconductor </a:t>
            </a:r>
            <a:r>
              <a:rPr lang="en-US" sz="1000" dirty="0" smtClean="0">
                <a:solidFill>
                  <a:schemeClr val="bg2">
                    <a:lumMod val="10000"/>
                  </a:schemeClr>
                </a:solidFill>
                <a:latin typeface="Calibri" pitchFamily="34" charset="0"/>
                <a:cs typeface="Calibri" pitchFamily="34" charset="0"/>
              </a:rPr>
              <a:t>devices.</a:t>
            </a:r>
            <a:endParaRPr lang="en-US" sz="1000" dirty="0">
              <a:solidFill>
                <a:schemeClr val="bg2">
                  <a:lumMod val="10000"/>
                </a:schemeClr>
              </a:solidFill>
              <a:latin typeface="Calibri" pitchFamily="34" charset="0"/>
              <a:cs typeface="Calibri" pitchFamily="34" charset="0"/>
            </a:endParaRPr>
          </a:p>
        </p:txBody>
      </p:sp>
      <p:sp>
        <p:nvSpPr>
          <p:cNvPr id="32" name="Pentagon 31"/>
          <p:cNvSpPr/>
          <p:nvPr/>
        </p:nvSpPr>
        <p:spPr>
          <a:xfrm>
            <a:off x="314861" y="5054621"/>
            <a:ext cx="1460442" cy="638805"/>
          </a:xfrm>
          <a:prstGeom prst="homePlate">
            <a:avLst/>
          </a:prstGeom>
          <a:solidFill>
            <a:schemeClr val="accent3">
              <a:lumMod val="25000"/>
            </a:schemeClr>
          </a:solidFill>
        </p:spPr>
        <p:style>
          <a:lnRef idx="3">
            <a:schemeClr val="lt1"/>
          </a:lnRef>
          <a:fillRef idx="1">
            <a:schemeClr val="accent2"/>
          </a:fillRef>
          <a:effectRef idx="1">
            <a:schemeClr val="accent2"/>
          </a:effectRef>
          <a:fontRef idx="minor">
            <a:schemeClr val="lt1"/>
          </a:fontRef>
        </p:style>
        <p:txBody>
          <a:bodyPr rtlCol="0" anchor="ctr"/>
          <a:lstStyle/>
          <a:p>
            <a:pPr algn="ctr"/>
            <a:r>
              <a:rPr lang="en-US" sz="1000" b="1" dirty="0">
                <a:solidFill>
                  <a:srgbClr val="FFFFFF"/>
                </a:solidFill>
                <a:latin typeface="Calibri" pitchFamily="34" charset="0"/>
                <a:cs typeface="Calibri" pitchFamily="34" charset="0"/>
              </a:rPr>
              <a:t>Quality - The Mainstay in Automobile Industry</a:t>
            </a:r>
          </a:p>
        </p:txBody>
      </p:sp>
    </p:spTree>
    <p:extLst>
      <p:ext uri="{BB962C8B-B14F-4D97-AF65-F5344CB8AC3E}">
        <p14:creationId xmlns:p14="http://schemas.microsoft.com/office/powerpoint/2010/main" val="3427782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4713010"/>
              </p:ext>
            </p:extLst>
          </p:nvPr>
        </p:nvGraphicFramePr>
        <p:xfrm>
          <a:off x="439948" y="1148080"/>
          <a:ext cx="8292055" cy="2595880"/>
        </p:xfrm>
        <a:graphic>
          <a:graphicData uri="http://schemas.openxmlformats.org/drawingml/2006/table">
            <a:tbl>
              <a:tblPr bandRow="1">
                <a:tableStyleId>{5C22544A-7EE6-4342-B048-85BDC9FD1C3A}</a:tableStyleId>
              </a:tblPr>
              <a:tblGrid>
                <a:gridCol w="1244124"/>
                <a:gridCol w="7047931"/>
              </a:tblGrid>
              <a:tr h="370840">
                <a:tc>
                  <a:txBody>
                    <a:bodyPr/>
                    <a:lstStyle/>
                    <a:p>
                      <a:pPr marL="111125" indent="0" algn="l" rtl="0" fontAlgn="ctr"/>
                      <a:r>
                        <a:rPr lang="en-US" sz="1600" kern="1200" dirty="0" smtClean="0">
                          <a:solidFill>
                            <a:schemeClr val="tx1">
                              <a:lumMod val="75000"/>
                              <a:lumOff val="25000"/>
                            </a:schemeClr>
                          </a:solidFill>
                          <a:latin typeface="Calibri" pitchFamily="34" charset="0"/>
                          <a:ea typeface="+mn-ea"/>
                          <a:cs typeface="Calibri" pitchFamily="34" charset="0"/>
                        </a:rPr>
                        <a:t>EBITDA</a:t>
                      </a:r>
                      <a:endParaRPr lang="en-US" sz="1600" kern="1200" dirty="0">
                        <a:solidFill>
                          <a:schemeClr val="tx1">
                            <a:lumMod val="75000"/>
                            <a:lumOff val="25000"/>
                          </a:schemeClr>
                        </a:solidFill>
                        <a:latin typeface="Calibri" pitchFamily="34" charset="0"/>
                        <a:ea typeface="+mn-ea"/>
                        <a:cs typeface="Calibri" pitchFamily="34" charset="0"/>
                      </a:endParaRPr>
                    </a:p>
                  </a:txBody>
                  <a:tcPr marL="9525" marR="9525" marT="9525" marB="0" anchor="ctr"/>
                </a:tc>
                <a:tc>
                  <a:txBody>
                    <a:bodyPr/>
                    <a:lstStyle/>
                    <a:p>
                      <a:pPr marL="111125" indent="0" algn="l" rtl="0" fontAlgn="ctr"/>
                      <a:r>
                        <a:rPr lang="en-US" sz="1600" kern="1200" baseline="0" dirty="0" smtClean="0">
                          <a:solidFill>
                            <a:schemeClr val="tx1">
                              <a:lumMod val="75000"/>
                              <a:lumOff val="25000"/>
                            </a:schemeClr>
                          </a:solidFill>
                          <a:latin typeface="Calibri" pitchFamily="34" charset="0"/>
                          <a:ea typeface="+mn-ea"/>
                          <a:cs typeface="Calibri" pitchFamily="34" charset="0"/>
                        </a:rPr>
                        <a:t>Earnings Before Interest and Tax</a:t>
                      </a:r>
                    </a:p>
                  </a:txBody>
                  <a:tcPr marL="9525" marR="9525" marT="9525" marB="0" anchor="ctr"/>
                </a:tc>
              </a:tr>
              <a:tr h="370840">
                <a:tc>
                  <a:txBody>
                    <a:bodyPr/>
                    <a:lstStyle/>
                    <a:p>
                      <a:pPr marL="111125" indent="0" algn="l" rtl="0" fontAlgn="ctr"/>
                      <a:r>
                        <a:rPr lang="en-US" sz="1600" kern="1200" dirty="0" smtClean="0">
                          <a:solidFill>
                            <a:schemeClr val="tx1">
                              <a:lumMod val="75000"/>
                              <a:lumOff val="25000"/>
                            </a:schemeClr>
                          </a:solidFill>
                          <a:latin typeface="Calibri" pitchFamily="34" charset="0"/>
                          <a:ea typeface="+mn-ea"/>
                          <a:cs typeface="Calibri" pitchFamily="34" charset="0"/>
                        </a:rPr>
                        <a:t>ROE</a:t>
                      </a:r>
                      <a:endParaRPr lang="en-US" sz="1600" kern="1200" dirty="0">
                        <a:solidFill>
                          <a:schemeClr val="tx1">
                            <a:lumMod val="75000"/>
                            <a:lumOff val="25000"/>
                          </a:schemeClr>
                        </a:solidFill>
                        <a:latin typeface="Calibri" pitchFamily="34" charset="0"/>
                        <a:ea typeface="+mn-ea"/>
                        <a:cs typeface="Calibri" pitchFamily="34" charset="0"/>
                      </a:endParaRPr>
                    </a:p>
                  </a:txBody>
                  <a:tcPr marL="9525" marR="9525" marT="9525" marB="0" anchor="ctr"/>
                </a:tc>
                <a:tc>
                  <a:txBody>
                    <a:bodyPr/>
                    <a:lstStyle/>
                    <a:p>
                      <a:pPr marL="111125" indent="0" algn="l" rtl="0" fontAlgn="ctr"/>
                      <a:r>
                        <a:rPr lang="en-US" sz="1600" kern="1200" dirty="0" smtClean="0">
                          <a:solidFill>
                            <a:schemeClr val="tx1">
                              <a:lumMod val="75000"/>
                              <a:lumOff val="25000"/>
                            </a:schemeClr>
                          </a:solidFill>
                          <a:latin typeface="Calibri" pitchFamily="34" charset="0"/>
                          <a:ea typeface="+mn-ea"/>
                          <a:cs typeface="Calibri" pitchFamily="34" charset="0"/>
                        </a:rPr>
                        <a:t>Return on</a:t>
                      </a:r>
                      <a:r>
                        <a:rPr lang="en-US" sz="1600" kern="1200" baseline="0" dirty="0" smtClean="0">
                          <a:solidFill>
                            <a:schemeClr val="tx1">
                              <a:lumMod val="75000"/>
                              <a:lumOff val="25000"/>
                            </a:schemeClr>
                          </a:solidFill>
                          <a:latin typeface="Calibri" pitchFamily="34" charset="0"/>
                          <a:ea typeface="+mn-ea"/>
                          <a:cs typeface="Calibri" pitchFamily="34" charset="0"/>
                        </a:rPr>
                        <a:t> Equity</a:t>
                      </a:r>
                      <a:endParaRPr lang="en-US" sz="1600" kern="1200" dirty="0">
                        <a:solidFill>
                          <a:schemeClr val="tx1">
                            <a:lumMod val="75000"/>
                            <a:lumOff val="25000"/>
                          </a:schemeClr>
                        </a:solidFill>
                        <a:latin typeface="Calibri" pitchFamily="34" charset="0"/>
                        <a:ea typeface="+mn-ea"/>
                        <a:cs typeface="Calibri" pitchFamily="34" charset="0"/>
                      </a:endParaRPr>
                    </a:p>
                  </a:txBody>
                  <a:tcPr marL="9525" marR="9525" marT="9525" marB="0" anchor="ctr"/>
                </a:tc>
              </a:tr>
              <a:tr h="370840">
                <a:tc>
                  <a:txBody>
                    <a:bodyPr/>
                    <a:lstStyle/>
                    <a:p>
                      <a:pPr marL="111125" indent="0" algn="l" rtl="0" fontAlgn="ctr"/>
                      <a:r>
                        <a:rPr lang="en-US" sz="1600" kern="1200" dirty="0" smtClean="0">
                          <a:solidFill>
                            <a:schemeClr val="tx1">
                              <a:lumMod val="75000"/>
                              <a:lumOff val="25000"/>
                            </a:schemeClr>
                          </a:solidFill>
                          <a:latin typeface="Calibri" pitchFamily="34" charset="0"/>
                          <a:ea typeface="+mn-ea"/>
                          <a:cs typeface="Calibri" pitchFamily="34" charset="0"/>
                        </a:rPr>
                        <a:t>SUV</a:t>
                      </a:r>
                      <a:endParaRPr lang="en-US" sz="1600" kern="1200" dirty="0">
                        <a:solidFill>
                          <a:schemeClr val="tx1">
                            <a:lumMod val="75000"/>
                            <a:lumOff val="25000"/>
                          </a:schemeClr>
                        </a:solidFill>
                        <a:latin typeface="Calibri" pitchFamily="34" charset="0"/>
                        <a:ea typeface="+mn-ea"/>
                        <a:cs typeface="Calibri" pitchFamily="34" charset="0"/>
                      </a:endParaRPr>
                    </a:p>
                  </a:txBody>
                  <a:tcPr marL="9525" marR="9525" marT="9525" marB="0" anchor="ctr"/>
                </a:tc>
                <a:tc>
                  <a:txBody>
                    <a:bodyPr/>
                    <a:lstStyle/>
                    <a:p>
                      <a:pPr marL="111125" marR="0" indent="0" algn="l" defTabSz="914363" rtl="0" eaLnBrk="1" fontAlgn="ctr" latinLnBrk="0" hangingPunct="1">
                        <a:lnSpc>
                          <a:spcPct val="100000"/>
                        </a:lnSpc>
                        <a:spcBef>
                          <a:spcPts val="0"/>
                        </a:spcBef>
                        <a:spcAft>
                          <a:spcPts val="0"/>
                        </a:spcAft>
                        <a:buClrTx/>
                        <a:buSzTx/>
                        <a:buFontTx/>
                        <a:buNone/>
                        <a:tabLst/>
                        <a:defRPr/>
                      </a:pPr>
                      <a:r>
                        <a:rPr lang="en-US" sz="1600" kern="1200" dirty="0" smtClean="0">
                          <a:solidFill>
                            <a:schemeClr val="tx1">
                              <a:lumMod val="75000"/>
                              <a:lumOff val="25000"/>
                            </a:schemeClr>
                          </a:solidFill>
                          <a:latin typeface="Calibri" pitchFamily="34" charset="0"/>
                          <a:ea typeface="+mn-ea"/>
                          <a:cs typeface="Calibri" pitchFamily="34" charset="0"/>
                        </a:rPr>
                        <a:t>Sport Utility Vehicles </a:t>
                      </a:r>
                      <a:endParaRPr lang="en-US" sz="1600" kern="1200" dirty="0">
                        <a:solidFill>
                          <a:schemeClr val="tx1">
                            <a:lumMod val="75000"/>
                            <a:lumOff val="25000"/>
                          </a:schemeClr>
                        </a:solidFill>
                        <a:latin typeface="Calibri" pitchFamily="34" charset="0"/>
                        <a:ea typeface="+mn-ea"/>
                        <a:cs typeface="Calibri" pitchFamily="34" charset="0"/>
                      </a:endParaRPr>
                    </a:p>
                  </a:txBody>
                  <a:tcPr marL="9525" marR="9525" marT="9525" marB="0" anchor="ctr"/>
                </a:tc>
              </a:tr>
              <a:tr h="370840">
                <a:tc>
                  <a:txBody>
                    <a:bodyPr/>
                    <a:lstStyle/>
                    <a:p>
                      <a:pPr marL="111125" indent="0" algn="l" rtl="0" fontAlgn="ctr"/>
                      <a:r>
                        <a:rPr lang="en-US" sz="1600" kern="1200" dirty="0" smtClean="0">
                          <a:solidFill>
                            <a:schemeClr val="tx1">
                              <a:lumMod val="75000"/>
                              <a:lumOff val="25000"/>
                            </a:schemeClr>
                          </a:solidFill>
                          <a:latin typeface="Calibri" pitchFamily="34" charset="0"/>
                          <a:ea typeface="+mn-ea"/>
                          <a:cs typeface="Calibri" pitchFamily="34" charset="0"/>
                        </a:rPr>
                        <a:t>ASIC</a:t>
                      </a:r>
                      <a:endParaRPr lang="en-US" sz="1600" kern="1200" dirty="0">
                        <a:solidFill>
                          <a:schemeClr val="tx1">
                            <a:lumMod val="75000"/>
                            <a:lumOff val="25000"/>
                          </a:schemeClr>
                        </a:solidFill>
                        <a:latin typeface="Calibri" pitchFamily="34" charset="0"/>
                        <a:ea typeface="+mn-ea"/>
                        <a:cs typeface="Calibri" pitchFamily="34" charset="0"/>
                      </a:endParaRPr>
                    </a:p>
                  </a:txBody>
                  <a:tcPr marL="9525" marR="9525" marT="9525" marB="0" anchor="ctr"/>
                </a:tc>
                <a:tc>
                  <a:txBody>
                    <a:bodyPr/>
                    <a:lstStyle/>
                    <a:p>
                      <a:pPr marL="111125" marR="0" indent="0" algn="l" defTabSz="914363" rtl="0" eaLnBrk="1" fontAlgn="ctr" latinLnBrk="0" hangingPunct="1">
                        <a:lnSpc>
                          <a:spcPct val="100000"/>
                        </a:lnSpc>
                        <a:spcBef>
                          <a:spcPts val="0"/>
                        </a:spcBef>
                        <a:spcAft>
                          <a:spcPts val="0"/>
                        </a:spcAft>
                        <a:buClrTx/>
                        <a:buSzTx/>
                        <a:buFontTx/>
                        <a:buNone/>
                        <a:tabLst/>
                        <a:defRPr/>
                      </a:pPr>
                      <a:r>
                        <a:rPr lang="en-US" sz="1600" kern="1200" dirty="0" smtClean="0">
                          <a:solidFill>
                            <a:schemeClr val="tx1">
                              <a:lumMod val="75000"/>
                              <a:lumOff val="25000"/>
                            </a:schemeClr>
                          </a:solidFill>
                          <a:latin typeface="Calibri" pitchFamily="34" charset="0"/>
                          <a:ea typeface="+mn-ea"/>
                          <a:cs typeface="Calibri" pitchFamily="34" charset="0"/>
                        </a:rPr>
                        <a:t>Application-specific integrated circuit</a:t>
                      </a:r>
                      <a:endParaRPr lang="en-US" sz="1600" kern="1200" dirty="0">
                        <a:solidFill>
                          <a:schemeClr val="tx1">
                            <a:lumMod val="75000"/>
                            <a:lumOff val="25000"/>
                          </a:schemeClr>
                        </a:solidFill>
                        <a:latin typeface="Calibri" pitchFamily="34" charset="0"/>
                        <a:ea typeface="+mn-ea"/>
                        <a:cs typeface="Calibri" pitchFamily="34" charset="0"/>
                      </a:endParaRPr>
                    </a:p>
                  </a:txBody>
                  <a:tcPr marL="9525" marR="9525" marT="9525" marB="0" anchor="ctr"/>
                </a:tc>
              </a:tr>
              <a:tr h="370840">
                <a:tc>
                  <a:txBody>
                    <a:bodyPr/>
                    <a:lstStyle/>
                    <a:p>
                      <a:pPr marL="111125" indent="0" algn="l" rtl="0" fontAlgn="ctr"/>
                      <a:r>
                        <a:rPr lang="en-US" sz="1600" kern="1200" dirty="0" smtClean="0">
                          <a:solidFill>
                            <a:schemeClr val="tx1">
                              <a:lumMod val="75000"/>
                              <a:lumOff val="25000"/>
                            </a:schemeClr>
                          </a:solidFill>
                          <a:latin typeface="Calibri" pitchFamily="34" charset="0"/>
                          <a:ea typeface="+mn-ea"/>
                          <a:cs typeface="Calibri" pitchFamily="34" charset="0"/>
                        </a:rPr>
                        <a:t>ASSP</a:t>
                      </a:r>
                      <a:endParaRPr lang="en-US" sz="1600" kern="1200" dirty="0">
                        <a:solidFill>
                          <a:schemeClr val="tx1">
                            <a:lumMod val="75000"/>
                            <a:lumOff val="25000"/>
                          </a:schemeClr>
                        </a:solidFill>
                        <a:latin typeface="Calibri" pitchFamily="34" charset="0"/>
                        <a:ea typeface="+mn-ea"/>
                        <a:cs typeface="Calibri" pitchFamily="34" charset="0"/>
                      </a:endParaRPr>
                    </a:p>
                  </a:txBody>
                  <a:tcPr marL="9525" marR="9525" marT="9525" marB="0" anchor="ctr"/>
                </a:tc>
                <a:tc>
                  <a:txBody>
                    <a:bodyPr/>
                    <a:lstStyle/>
                    <a:p>
                      <a:pPr marL="111125" marR="0" indent="0" algn="l" defTabSz="914363" rtl="0" eaLnBrk="1" fontAlgn="ctr" latinLnBrk="0" hangingPunct="1">
                        <a:lnSpc>
                          <a:spcPct val="100000"/>
                        </a:lnSpc>
                        <a:spcBef>
                          <a:spcPts val="0"/>
                        </a:spcBef>
                        <a:spcAft>
                          <a:spcPts val="0"/>
                        </a:spcAft>
                        <a:buClrTx/>
                        <a:buSzTx/>
                        <a:buFontTx/>
                        <a:buNone/>
                        <a:tabLst/>
                        <a:defRPr/>
                      </a:pPr>
                      <a:r>
                        <a:rPr lang="en-US" sz="1600" kern="1200" dirty="0" smtClean="0">
                          <a:solidFill>
                            <a:schemeClr val="tx1">
                              <a:lumMod val="75000"/>
                              <a:lumOff val="25000"/>
                            </a:schemeClr>
                          </a:solidFill>
                          <a:latin typeface="Calibri" pitchFamily="34" charset="0"/>
                          <a:ea typeface="+mn-ea"/>
                          <a:cs typeface="Calibri" pitchFamily="34" charset="0"/>
                        </a:rPr>
                        <a:t>Application-specific standard product </a:t>
                      </a:r>
                    </a:p>
                  </a:txBody>
                  <a:tcPr marL="9525" marR="9525" marT="9525" marB="0" anchor="ctr"/>
                </a:tc>
              </a:tr>
              <a:tr h="370840">
                <a:tc>
                  <a:txBody>
                    <a:bodyPr/>
                    <a:lstStyle/>
                    <a:p>
                      <a:pPr marL="111125" indent="0" algn="l" rtl="0" fontAlgn="ctr"/>
                      <a:r>
                        <a:rPr lang="en-US" sz="1600" kern="1200" dirty="0" smtClean="0">
                          <a:solidFill>
                            <a:schemeClr val="tx1">
                              <a:lumMod val="75000"/>
                              <a:lumOff val="25000"/>
                            </a:schemeClr>
                          </a:solidFill>
                          <a:latin typeface="Calibri" pitchFamily="34" charset="0"/>
                          <a:ea typeface="+mn-ea"/>
                          <a:cs typeface="Calibri" pitchFamily="34" charset="0"/>
                        </a:rPr>
                        <a:t>CRM</a:t>
                      </a:r>
                      <a:endParaRPr lang="en-US" sz="1600" kern="1200" dirty="0">
                        <a:solidFill>
                          <a:schemeClr val="tx1">
                            <a:lumMod val="75000"/>
                            <a:lumOff val="25000"/>
                          </a:schemeClr>
                        </a:solidFill>
                        <a:latin typeface="Calibri" pitchFamily="34" charset="0"/>
                        <a:ea typeface="+mn-ea"/>
                        <a:cs typeface="Calibri" pitchFamily="34" charset="0"/>
                      </a:endParaRPr>
                    </a:p>
                  </a:txBody>
                  <a:tcPr marL="9525" marR="9525" marT="9525" marB="0" anchor="ctr"/>
                </a:tc>
                <a:tc>
                  <a:txBody>
                    <a:bodyPr/>
                    <a:lstStyle/>
                    <a:p>
                      <a:pPr marL="111125" marR="0" indent="0" algn="l" defTabSz="914363" rtl="0" eaLnBrk="1" fontAlgn="ctr" latinLnBrk="0" hangingPunct="1">
                        <a:lnSpc>
                          <a:spcPct val="100000"/>
                        </a:lnSpc>
                        <a:spcBef>
                          <a:spcPts val="0"/>
                        </a:spcBef>
                        <a:spcAft>
                          <a:spcPts val="0"/>
                        </a:spcAft>
                        <a:buClrTx/>
                        <a:buSzTx/>
                        <a:buFontTx/>
                        <a:buNone/>
                        <a:tabLst/>
                        <a:defRPr/>
                      </a:pPr>
                      <a:r>
                        <a:rPr lang="en-US" sz="1600" kern="1200" dirty="0" smtClean="0">
                          <a:solidFill>
                            <a:schemeClr val="tx1">
                              <a:lumMod val="75000"/>
                              <a:lumOff val="25000"/>
                            </a:schemeClr>
                          </a:solidFill>
                          <a:latin typeface="Calibri" pitchFamily="34" charset="0"/>
                          <a:ea typeface="+mn-ea"/>
                          <a:cs typeface="Calibri" pitchFamily="34" charset="0"/>
                        </a:rPr>
                        <a:t>Customer Relationship Management</a:t>
                      </a:r>
                    </a:p>
                  </a:txBody>
                  <a:tcPr marL="9525" marR="9525" marT="9525" marB="0" anchor="ctr"/>
                </a:tc>
              </a:tr>
              <a:tr h="370840">
                <a:tc>
                  <a:txBody>
                    <a:bodyPr/>
                    <a:lstStyle/>
                    <a:p>
                      <a:pPr marL="111125" indent="0" algn="l" rtl="0" fontAlgn="ctr"/>
                      <a:r>
                        <a:rPr lang="en-US" sz="1600" kern="1200" dirty="0" smtClean="0">
                          <a:solidFill>
                            <a:schemeClr val="tx1">
                              <a:lumMod val="75000"/>
                              <a:lumOff val="25000"/>
                            </a:schemeClr>
                          </a:solidFill>
                          <a:latin typeface="Calibri" pitchFamily="34" charset="0"/>
                          <a:ea typeface="+mn-ea"/>
                          <a:cs typeface="Calibri" pitchFamily="34" charset="0"/>
                        </a:rPr>
                        <a:t>ERP</a:t>
                      </a:r>
                      <a:endParaRPr lang="en-US" sz="1600" kern="1200" dirty="0">
                        <a:solidFill>
                          <a:schemeClr val="tx1">
                            <a:lumMod val="75000"/>
                            <a:lumOff val="25000"/>
                          </a:schemeClr>
                        </a:solidFill>
                        <a:latin typeface="Calibri" pitchFamily="34" charset="0"/>
                        <a:ea typeface="+mn-ea"/>
                        <a:cs typeface="Calibri" pitchFamily="34" charset="0"/>
                      </a:endParaRPr>
                    </a:p>
                  </a:txBody>
                  <a:tcPr marL="9525" marR="9525" marT="9525" marB="0" anchor="ctr"/>
                </a:tc>
                <a:tc>
                  <a:txBody>
                    <a:bodyPr/>
                    <a:lstStyle/>
                    <a:p>
                      <a:pPr marL="111125" marR="0" indent="0" algn="l" defTabSz="914363" rtl="0" eaLnBrk="1" fontAlgn="ctr" latinLnBrk="0" hangingPunct="1">
                        <a:lnSpc>
                          <a:spcPct val="100000"/>
                        </a:lnSpc>
                        <a:spcBef>
                          <a:spcPts val="0"/>
                        </a:spcBef>
                        <a:spcAft>
                          <a:spcPts val="0"/>
                        </a:spcAft>
                        <a:buClrTx/>
                        <a:buSzTx/>
                        <a:buFontTx/>
                        <a:buNone/>
                        <a:tabLst/>
                        <a:defRPr/>
                      </a:pPr>
                      <a:r>
                        <a:rPr lang="en-US" sz="1600" kern="1200" dirty="0" smtClean="0">
                          <a:solidFill>
                            <a:schemeClr val="tx1">
                              <a:lumMod val="75000"/>
                              <a:lumOff val="25000"/>
                            </a:schemeClr>
                          </a:solidFill>
                          <a:latin typeface="Calibri" pitchFamily="34" charset="0"/>
                          <a:ea typeface="+mn-ea"/>
                          <a:cs typeface="Calibri" pitchFamily="34" charset="0"/>
                        </a:rPr>
                        <a:t>Enterprise Resource Planning</a:t>
                      </a:r>
                    </a:p>
                  </a:txBody>
                  <a:tcPr marL="9525" marR="9525" marT="9525" marB="0" anchor="ctr"/>
                </a:tc>
              </a:tr>
            </a:tbl>
          </a:graphicData>
        </a:graphic>
      </p:graphicFrame>
      <p:sp>
        <p:nvSpPr>
          <p:cNvPr id="5" name="Title 2"/>
          <p:cNvSpPr>
            <a:spLocks noGrp="1"/>
          </p:cNvSpPr>
          <p:nvPr>
            <p:ph type="title"/>
          </p:nvPr>
        </p:nvSpPr>
        <p:spPr>
          <a:xfrm>
            <a:off x="228600" y="280932"/>
            <a:ext cx="8686800" cy="304800"/>
          </a:xfrm>
        </p:spPr>
        <p:txBody>
          <a:bodyPr/>
          <a:lstStyle/>
          <a:p>
            <a:r>
              <a:rPr lang="en-US" dirty="0">
                <a:latin typeface="Calibri" pitchFamily="34" charset="0"/>
                <a:cs typeface="Calibri" pitchFamily="34" charset="0"/>
              </a:rPr>
              <a:t>Glossary</a:t>
            </a:r>
          </a:p>
        </p:txBody>
      </p:sp>
    </p:spTree>
    <p:extLst>
      <p:ext uri="{BB962C8B-B14F-4D97-AF65-F5344CB8AC3E}">
        <p14:creationId xmlns:p14="http://schemas.microsoft.com/office/powerpoint/2010/main" val="662654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457200" y="6277970"/>
            <a:ext cx="7126254" cy="122830"/>
          </a:xfrm>
          <a:prstGeom prst="rect">
            <a:avLst/>
          </a:prstGeom>
        </p:spPr>
        <p:txBody>
          <a:bodyPr vert="horz" wrap="square" lIns="0" tIns="0" rIns="0" bIns="0" rtlCol="0" anchor="t" anchorCtr="0">
            <a:noAutofit/>
          </a:bodyPr>
          <a:lstStyle/>
          <a:p>
            <a:pPr defTabSz="914363">
              <a:spcBef>
                <a:spcPct val="0"/>
              </a:spcBef>
            </a:pPr>
            <a:r>
              <a:rPr lang="en-US" sz="800" dirty="0" smtClean="0">
                <a:solidFill>
                  <a:srgbClr val="000000"/>
                </a:solidFill>
                <a:latin typeface="Calibri" pitchFamily="34" charset="0"/>
                <a:cs typeface="Calibri" pitchFamily="34" charset="0"/>
              </a:rPr>
              <a:t>Source: Gartner:  Hype Cycle for Vehicle-Centric Information and Communication Technologies (Vehicle ICT), 2010 </a:t>
            </a:r>
          </a:p>
          <a:p>
            <a:pPr defTabSz="914363">
              <a:spcBef>
                <a:spcPct val="0"/>
              </a:spcBef>
            </a:pPr>
            <a:endParaRPr lang="en-US" sz="800" dirty="0" smtClean="0">
              <a:solidFill>
                <a:srgbClr val="000000"/>
              </a:solidFill>
              <a:latin typeface="Calibri" pitchFamily="34" charset="0"/>
              <a:cs typeface="Calibri" pitchFamily="34" charset="0"/>
            </a:endParaRPr>
          </a:p>
          <a:p>
            <a:pPr defTabSz="914363">
              <a:spcBef>
                <a:spcPct val="0"/>
              </a:spcBef>
            </a:pPr>
            <a:endParaRPr lang="en-US" sz="800" dirty="0">
              <a:solidFill>
                <a:srgbClr val="000000"/>
              </a:solidFill>
              <a:latin typeface="Calibri" pitchFamily="34" charset="0"/>
              <a:cs typeface="Calibri" pitchFamily="34" charset="0"/>
            </a:endParaRPr>
          </a:p>
        </p:txBody>
      </p:sp>
      <p:sp>
        <p:nvSpPr>
          <p:cNvPr id="8" name="Rounded Rectangle 7"/>
          <p:cNvSpPr/>
          <p:nvPr/>
        </p:nvSpPr>
        <p:spPr>
          <a:xfrm>
            <a:off x="274320" y="1626934"/>
            <a:ext cx="1645920" cy="457200"/>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1"/>
                </a:solidFill>
                <a:latin typeface="Calibri" pitchFamily="34" charset="0"/>
                <a:cs typeface="Calibri" pitchFamily="34" charset="0"/>
              </a:rPr>
              <a:t>Vehicle Information Hub</a:t>
            </a:r>
            <a:endParaRPr lang="en-US" sz="900" b="1" dirty="0">
              <a:solidFill>
                <a:schemeClr val="bg1"/>
              </a:solidFill>
              <a:latin typeface="Calibri" pitchFamily="34" charset="0"/>
              <a:cs typeface="Calibri" pitchFamily="34" charset="0"/>
            </a:endParaRPr>
          </a:p>
        </p:txBody>
      </p:sp>
      <p:sp>
        <p:nvSpPr>
          <p:cNvPr id="10" name="Flowchart: Manual Operation 9"/>
          <p:cNvSpPr/>
          <p:nvPr/>
        </p:nvSpPr>
        <p:spPr>
          <a:xfrm rot="16200000">
            <a:off x="-548640" y="2907095"/>
            <a:ext cx="3291840" cy="1645920"/>
          </a:xfrm>
          <a:prstGeom prst="round2DiagRect">
            <a:avLst/>
          </a:prstGeom>
          <a:solidFill>
            <a:schemeClr val="accent1">
              <a:lumMod val="75000"/>
            </a:schemeClr>
          </a:solid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sp>
      <p:sp>
        <p:nvSpPr>
          <p:cNvPr id="11" name="Flowchart: Manual Operation 4"/>
          <p:cNvSpPr/>
          <p:nvPr/>
        </p:nvSpPr>
        <p:spPr>
          <a:xfrm>
            <a:off x="307163" y="2224344"/>
            <a:ext cx="1510835" cy="1890456"/>
          </a:xfrm>
          <a:prstGeom prst="round2DiagRect">
            <a:avLst/>
          </a:prstGeom>
          <a:solidFill>
            <a:schemeClr val="accent1">
              <a:lumMod val="75000"/>
            </a:schemeClr>
          </a:solid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t" anchorCtr="0">
            <a:noAutofit/>
          </a:bodyPr>
          <a:lstStyle/>
          <a:p>
            <a:pPr marL="63500" lvl="0" indent="-63500" defTabSz="711200">
              <a:lnSpc>
                <a:spcPct val="90000"/>
              </a:lnSpc>
              <a:spcBef>
                <a:spcPct val="0"/>
              </a:spcBef>
              <a:spcAft>
                <a:spcPct val="35000"/>
              </a:spcAft>
              <a:buFont typeface="Arial" pitchFamily="34" charset="0"/>
              <a:buChar char="•"/>
            </a:pPr>
            <a:r>
              <a:rPr lang="en-US" sz="800" dirty="0" smtClean="0">
                <a:solidFill>
                  <a:sysClr val="window" lastClr="FFFFFF"/>
                </a:solidFill>
                <a:latin typeface="Calibri" pitchFamily="34" charset="0"/>
                <a:cs typeface="Calibri" pitchFamily="34" charset="0"/>
              </a:rPr>
              <a:t>The </a:t>
            </a:r>
            <a:r>
              <a:rPr lang="en-US" sz="800" b="1" dirty="0" smtClean="0">
                <a:solidFill>
                  <a:sysClr val="window" lastClr="FFFFFF"/>
                </a:solidFill>
                <a:latin typeface="Calibri" pitchFamily="34" charset="0"/>
                <a:cs typeface="Calibri" pitchFamily="34" charset="0"/>
              </a:rPr>
              <a:t>vehicle information hub </a:t>
            </a:r>
            <a:r>
              <a:rPr lang="en-US" sz="800" dirty="0" smtClean="0">
                <a:solidFill>
                  <a:sysClr val="window" lastClr="FFFFFF"/>
                </a:solidFill>
                <a:latin typeface="Calibri" pitchFamily="34" charset="0"/>
                <a:cs typeface="Calibri" pitchFamily="34" charset="0"/>
              </a:rPr>
              <a:t>is a hardware &amp; software-based technology solution that enables users to access and interact with digital content from any portable device in a safe and automobile-specific manner</a:t>
            </a:r>
          </a:p>
          <a:p>
            <a:pPr marL="63500" lvl="0" indent="-63500" defTabSz="711200">
              <a:lnSpc>
                <a:spcPct val="90000"/>
              </a:lnSpc>
              <a:spcBef>
                <a:spcPct val="0"/>
              </a:spcBef>
              <a:spcAft>
                <a:spcPct val="35000"/>
              </a:spcAft>
              <a:buFont typeface="Arial" pitchFamily="34" charset="0"/>
              <a:buChar char="•"/>
            </a:pPr>
            <a:r>
              <a:rPr lang="en-US" sz="800" dirty="0" smtClean="0">
                <a:solidFill>
                  <a:sysClr val="window" lastClr="FFFFFF"/>
                </a:solidFill>
                <a:latin typeface="Calibri" pitchFamily="34" charset="0"/>
                <a:cs typeface="Calibri" pitchFamily="34" charset="0"/>
              </a:rPr>
              <a:t>The vehicle information hub has the potential to extend an automobile's value proposition beyond transportation to address consumers' media and information needs by enabling device, content and service integration in the car, based on a flexible technology architecture</a:t>
            </a:r>
          </a:p>
          <a:p>
            <a:pPr marL="63500" lvl="0" indent="-63500" defTabSz="711200">
              <a:lnSpc>
                <a:spcPct val="90000"/>
              </a:lnSpc>
              <a:spcBef>
                <a:spcPct val="0"/>
              </a:spcBef>
              <a:spcAft>
                <a:spcPct val="35000"/>
              </a:spcAft>
              <a:buFont typeface="Arial" pitchFamily="34" charset="0"/>
              <a:buChar char="•"/>
            </a:pPr>
            <a:r>
              <a:rPr lang="en-US" sz="800" dirty="0" smtClean="0">
                <a:solidFill>
                  <a:sysClr val="window" lastClr="FFFFFF"/>
                </a:solidFill>
                <a:latin typeface="Calibri" pitchFamily="34" charset="0"/>
                <a:cs typeface="Calibri" pitchFamily="34" charset="0"/>
              </a:rPr>
              <a:t>This will turn the automobile into the ultimate mobile connected device</a:t>
            </a:r>
            <a:endParaRPr lang="en-US" sz="800" kern="1200" dirty="0">
              <a:solidFill>
                <a:sysClr val="window" lastClr="FFFFFF"/>
              </a:solidFill>
              <a:latin typeface="Calibri" pitchFamily="34" charset="0"/>
              <a:cs typeface="Calibri" pitchFamily="34" charset="0"/>
            </a:endParaRPr>
          </a:p>
        </p:txBody>
      </p:sp>
      <p:sp>
        <p:nvSpPr>
          <p:cNvPr id="12" name="Rounded Rectangle 11"/>
          <p:cNvSpPr/>
          <p:nvPr/>
        </p:nvSpPr>
        <p:spPr>
          <a:xfrm>
            <a:off x="2011680" y="1901254"/>
            <a:ext cx="1645920" cy="457200"/>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1"/>
                </a:solidFill>
                <a:latin typeface="Calibri" pitchFamily="34" charset="0"/>
                <a:cs typeface="Calibri" pitchFamily="34" charset="0"/>
              </a:rPr>
              <a:t>E-Commerce Web 2.0 Sales Tools</a:t>
            </a:r>
            <a:endParaRPr lang="en-US" sz="900" b="1" dirty="0">
              <a:solidFill>
                <a:schemeClr val="bg1"/>
              </a:solidFill>
              <a:latin typeface="Calibri" pitchFamily="34" charset="0"/>
              <a:cs typeface="Calibri" pitchFamily="34" charset="0"/>
            </a:endParaRPr>
          </a:p>
        </p:txBody>
      </p:sp>
      <p:sp>
        <p:nvSpPr>
          <p:cNvPr id="20" name="Rounded Rectangle 19"/>
          <p:cNvSpPr/>
          <p:nvPr/>
        </p:nvSpPr>
        <p:spPr>
          <a:xfrm>
            <a:off x="3749040" y="2175574"/>
            <a:ext cx="1645920" cy="457200"/>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1"/>
                </a:solidFill>
                <a:latin typeface="Calibri" pitchFamily="34" charset="0"/>
                <a:cs typeface="Calibri" pitchFamily="34" charset="0"/>
              </a:rPr>
              <a:t>Mobile Advertising</a:t>
            </a:r>
            <a:endParaRPr lang="en-US" sz="900" b="1" dirty="0">
              <a:solidFill>
                <a:schemeClr val="bg1"/>
              </a:solidFill>
              <a:latin typeface="Calibri" pitchFamily="34" charset="0"/>
              <a:cs typeface="Calibri" pitchFamily="34" charset="0"/>
            </a:endParaRPr>
          </a:p>
        </p:txBody>
      </p:sp>
      <p:sp>
        <p:nvSpPr>
          <p:cNvPr id="24" name="Rounded Rectangle 23"/>
          <p:cNvSpPr/>
          <p:nvPr/>
        </p:nvSpPr>
        <p:spPr>
          <a:xfrm>
            <a:off x="5486400" y="1901254"/>
            <a:ext cx="1645920" cy="457200"/>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solidFill>
                  <a:schemeClr val="bg1"/>
                </a:solidFill>
                <a:latin typeface="Calibri" pitchFamily="34" charset="0"/>
                <a:cs typeface="Calibri" pitchFamily="34" charset="0"/>
              </a:rPr>
              <a:t>Car-to-infrastructure communications technologies</a:t>
            </a:r>
            <a:endParaRPr lang="en-US" sz="900" b="1" dirty="0">
              <a:solidFill>
                <a:schemeClr val="bg1"/>
              </a:solidFill>
              <a:latin typeface="Calibri" pitchFamily="34" charset="0"/>
              <a:cs typeface="Calibri" pitchFamily="34" charset="0"/>
            </a:endParaRPr>
          </a:p>
        </p:txBody>
      </p:sp>
      <p:grpSp>
        <p:nvGrpSpPr>
          <p:cNvPr id="4" name="Group 28"/>
          <p:cNvGrpSpPr/>
          <p:nvPr/>
        </p:nvGrpSpPr>
        <p:grpSpPr>
          <a:xfrm>
            <a:off x="2011680" y="2358454"/>
            <a:ext cx="1645920" cy="3291840"/>
            <a:chOff x="6159446" y="-15094"/>
            <a:chExt cx="1909302" cy="3033730"/>
          </a:xfrm>
          <a:solidFill>
            <a:schemeClr val="accent1">
              <a:lumMod val="75000"/>
            </a:schemeClr>
          </a:solidFill>
        </p:grpSpPr>
        <p:sp>
          <p:nvSpPr>
            <p:cNvPr id="30" name="Flowchart: Manual Operation 29"/>
            <p:cNvSpPr/>
            <p:nvPr/>
          </p:nvSpPr>
          <p:spPr>
            <a:xfrm rot="16200000">
              <a:off x="5597232" y="547120"/>
              <a:ext cx="3033730" cy="1909302"/>
            </a:xfrm>
            <a:prstGeom prst="round2DiagRect">
              <a:avLst/>
            </a:prstGeom>
            <a:grp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sp>
        <p:sp>
          <p:nvSpPr>
            <p:cNvPr id="31" name="Flowchart: Manual Operation 4"/>
            <p:cNvSpPr/>
            <p:nvPr/>
          </p:nvSpPr>
          <p:spPr>
            <a:xfrm>
              <a:off x="6197546" y="618875"/>
              <a:ext cx="1795002" cy="1820238"/>
            </a:xfrm>
            <a:prstGeom prst="round2Diag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63500" lvl="0" indent="-63500" defTabSz="711200">
                <a:lnSpc>
                  <a:spcPct val="90000"/>
                </a:lnSpc>
                <a:spcBef>
                  <a:spcPct val="0"/>
                </a:spcBef>
                <a:spcAft>
                  <a:spcPct val="35000"/>
                </a:spcAft>
                <a:buFont typeface="Arial" pitchFamily="34" charset="0"/>
                <a:buChar char="•"/>
              </a:pPr>
              <a:r>
                <a:rPr lang="en-US" sz="800" b="1" dirty="0" smtClean="0">
                  <a:solidFill>
                    <a:sysClr val="window" lastClr="FFFFFF"/>
                  </a:solidFill>
                  <a:latin typeface="Calibri" pitchFamily="34" charset="0"/>
                  <a:cs typeface="Calibri" pitchFamily="34" charset="0"/>
                </a:rPr>
                <a:t>Technology and architecture: </a:t>
              </a:r>
              <a:r>
                <a:rPr lang="en-US" sz="800" dirty="0" smtClean="0">
                  <a:solidFill>
                    <a:sysClr val="window" lastClr="FFFFFF"/>
                  </a:solidFill>
                  <a:latin typeface="Calibri" pitchFamily="34" charset="0"/>
                  <a:cs typeface="Calibri" pitchFamily="34" charset="0"/>
                </a:rPr>
                <a:t>Web 2.0 implies the development of Web-oriented architecture (WOA), a subset of service-oriented architecture (SOA)</a:t>
              </a:r>
            </a:p>
            <a:p>
              <a:pPr marL="63500" lvl="0" indent="-63500" defTabSz="711200">
                <a:lnSpc>
                  <a:spcPct val="90000"/>
                </a:lnSpc>
                <a:spcBef>
                  <a:spcPct val="0"/>
                </a:spcBef>
                <a:spcAft>
                  <a:spcPct val="35000"/>
                </a:spcAft>
                <a:buFont typeface="Arial" pitchFamily="34" charset="0"/>
                <a:buChar char="•"/>
              </a:pPr>
              <a:r>
                <a:rPr lang="en-US" sz="800" dirty="0" smtClean="0">
                  <a:solidFill>
                    <a:sysClr val="window" lastClr="FFFFFF"/>
                  </a:solidFill>
                  <a:latin typeface="Calibri" pitchFamily="34" charset="0"/>
                  <a:cs typeface="Calibri" pitchFamily="34" charset="0"/>
                </a:rPr>
                <a:t>WOA provides a globally linked, decentralized model that is network-centric and extensible</a:t>
              </a:r>
            </a:p>
            <a:p>
              <a:pPr marL="63500" lvl="0" indent="-63500" defTabSz="711200">
                <a:lnSpc>
                  <a:spcPct val="90000"/>
                </a:lnSpc>
                <a:spcBef>
                  <a:spcPct val="0"/>
                </a:spcBef>
                <a:spcAft>
                  <a:spcPct val="35000"/>
                </a:spcAft>
                <a:buFont typeface="Arial" pitchFamily="34" charset="0"/>
                <a:buChar char="•"/>
              </a:pPr>
              <a:r>
                <a:rPr lang="en-US" sz="800" b="1" dirty="0" smtClean="0">
                  <a:solidFill>
                    <a:sysClr val="window" lastClr="FFFFFF"/>
                  </a:solidFill>
                  <a:latin typeface="Calibri" pitchFamily="34" charset="0"/>
                  <a:cs typeface="Calibri" pitchFamily="34" charset="0"/>
                </a:rPr>
                <a:t>Business and process:</a:t>
              </a:r>
              <a:r>
                <a:rPr lang="en-US" sz="800" dirty="0" smtClean="0">
                  <a:solidFill>
                    <a:sysClr val="window" lastClr="FFFFFF"/>
                  </a:solidFill>
                  <a:latin typeface="Calibri" pitchFamily="34" charset="0"/>
                  <a:cs typeface="Calibri" pitchFamily="34" charset="0"/>
                </a:rPr>
                <a:t> New business advertisements and pricing models have appeared, thanks to the emergence of Web services and </a:t>
              </a:r>
              <a:r>
                <a:rPr lang="en-US" sz="800" dirty="0" smtClean="0">
                  <a:latin typeface="Calibri" pitchFamily="34" charset="0"/>
                  <a:cs typeface="Calibri" pitchFamily="34" charset="0"/>
                </a:rPr>
                <a:t>Mashups </a:t>
              </a:r>
            </a:p>
            <a:p>
              <a:pPr marL="63500" lvl="0" indent="-63500" defTabSz="711200">
                <a:lnSpc>
                  <a:spcPct val="90000"/>
                </a:lnSpc>
                <a:spcBef>
                  <a:spcPct val="0"/>
                </a:spcBef>
                <a:spcAft>
                  <a:spcPct val="35000"/>
                </a:spcAft>
                <a:buFont typeface="Arial" pitchFamily="34" charset="0"/>
                <a:buChar char="•"/>
              </a:pPr>
              <a:r>
                <a:rPr lang="en-US" sz="800" dirty="0" smtClean="0">
                  <a:latin typeface="Calibri" pitchFamily="34" charset="0"/>
                  <a:cs typeface="Calibri" pitchFamily="34" charset="0"/>
                </a:rPr>
                <a:t>Web 2.0 techniques, such as Ajax, Mashups and user-defined content are used with an e-commerce solution to improve Internet sales through an enterprise's Web channel</a:t>
              </a:r>
            </a:p>
            <a:p>
              <a:pPr marL="63500" lvl="0" indent="-63500" defTabSz="711200">
                <a:lnSpc>
                  <a:spcPct val="90000"/>
                </a:lnSpc>
                <a:spcBef>
                  <a:spcPct val="0"/>
                </a:spcBef>
                <a:spcAft>
                  <a:spcPct val="35000"/>
                </a:spcAft>
                <a:buFont typeface="Arial" pitchFamily="34" charset="0"/>
                <a:buChar char="•"/>
              </a:pPr>
              <a:endParaRPr lang="en-US" sz="800" kern="1200" dirty="0">
                <a:solidFill>
                  <a:sysClr val="window" lastClr="FFFFFF"/>
                </a:solidFill>
                <a:latin typeface="Calibri" pitchFamily="34" charset="0"/>
                <a:cs typeface="Calibri" pitchFamily="34" charset="0"/>
              </a:endParaRPr>
            </a:p>
          </p:txBody>
        </p:sp>
      </p:grpSp>
      <p:grpSp>
        <p:nvGrpSpPr>
          <p:cNvPr id="6" name="Group 31"/>
          <p:cNvGrpSpPr/>
          <p:nvPr/>
        </p:nvGrpSpPr>
        <p:grpSpPr>
          <a:xfrm>
            <a:off x="3749040" y="2632774"/>
            <a:ext cx="1645920" cy="3291840"/>
            <a:chOff x="6159446" y="-1"/>
            <a:chExt cx="1909302" cy="3033730"/>
          </a:xfrm>
          <a:solidFill>
            <a:schemeClr val="accent1">
              <a:lumMod val="75000"/>
            </a:schemeClr>
          </a:solidFill>
        </p:grpSpPr>
        <p:sp>
          <p:nvSpPr>
            <p:cNvPr id="33" name="Flowchart: Manual Operation 32"/>
            <p:cNvSpPr/>
            <p:nvPr/>
          </p:nvSpPr>
          <p:spPr>
            <a:xfrm rot="16200000">
              <a:off x="5597232" y="562213"/>
              <a:ext cx="3033730" cy="1909302"/>
            </a:xfrm>
            <a:prstGeom prst="round2DiagRect">
              <a:avLst/>
            </a:prstGeom>
            <a:grp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sp>
        <p:sp>
          <p:nvSpPr>
            <p:cNvPr id="34" name="Flowchart: Manual Operation 4"/>
            <p:cNvSpPr/>
            <p:nvPr/>
          </p:nvSpPr>
          <p:spPr>
            <a:xfrm>
              <a:off x="6197546" y="144516"/>
              <a:ext cx="1752601" cy="2051166"/>
            </a:xfrm>
            <a:prstGeom prst="round2Diag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63500" lvl="0" indent="-63500" defTabSz="711200">
                <a:lnSpc>
                  <a:spcPct val="90000"/>
                </a:lnSpc>
                <a:spcBef>
                  <a:spcPct val="0"/>
                </a:spcBef>
                <a:spcAft>
                  <a:spcPct val="35000"/>
                </a:spcAft>
                <a:buFont typeface="Arial" pitchFamily="34" charset="0"/>
                <a:buChar char="•"/>
              </a:pPr>
              <a:r>
                <a:rPr lang="en-US" sz="800" dirty="0" smtClean="0">
                  <a:solidFill>
                    <a:sysClr val="window" lastClr="FFFFFF"/>
                  </a:solidFill>
                  <a:latin typeface="Calibri" pitchFamily="34" charset="0"/>
                  <a:cs typeface="Calibri" pitchFamily="34" charset="0"/>
                </a:rPr>
                <a:t>Mobile advertising is advertising or other paid placement of material on mobile device screens and in-vehicle displays, including head units</a:t>
              </a:r>
            </a:p>
            <a:p>
              <a:pPr marL="63500" lvl="0" indent="-63500" defTabSz="711200">
                <a:lnSpc>
                  <a:spcPct val="90000"/>
                </a:lnSpc>
                <a:spcBef>
                  <a:spcPct val="0"/>
                </a:spcBef>
                <a:spcAft>
                  <a:spcPct val="35000"/>
                </a:spcAft>
                <a:buFont typeface="Arial" pitchFamily="34" charset="0"/>
                <a:buChar char="•"/>
              </a:pPr>
              <a:r>
                <a:rPr lang="en-US" sz="800" dirty="0" smtClean="0">
                  <a:solidFill>
                    <a:sysClr val="window" lastClr="FFFFFF"/>
                  </a:solidFill>
                  <a:latin typeface="Calibri" pitchFamily="34" charset="0"/>
                  <a:cs typeface="Calibri" pitchFamily="34" charset="0"/>
                </a:rPr>
                <a:t>In automotive applications, mobile advertising will leverage location information by using GPS data and voice-based search. This can then be combined with marketing initiatives, such as local coupons or promotions with business listing providers</a:t>
              </a:r>
              <a:endParaRPr lang="en-US" sz="800" kern="1200" dirty="0">
                <a:solidFill>
                  <a:sysClr val="window" lastClr="FFFFFF"/>
                </a:solidFill>
                <a:latin typeface="Calibri" pitchFamily="34" charset="0"/>
                <a:cs typeface="Calibri" pitchFamily="34" charset="0"/>
              </a:endParaRPr>
            </a:p>
          </p:txBody>
        </p:sp>
      </p:grpSp>
      <p:grpSp>
        <p:nvGrpSpPr>
          <p:cNvPr id="7" name="Group 34"/>
          <p:cNvGrpSpPr/>
          <p:nvPr/>
        </p:nvGrpSpPr>
        <p:grpSpPr>
          <a:xfrm>
            <a:off x="5486400" y="2358454"/>
            <a:ext cx="1645920" cy="3291840"/>
            <a:chOff x="6159446" y="-1"/>
            <a:chExt cx="1909302" cy="3033730"/>
          </a:xfrm>
          <a:solidFill>
            <a:schemeClr val="accent1">
              <a:lumMod val="75000"/>
            </a:schemeClr>
          </a:solidFill>
        </p:grpSpPr>
        <p:sp>
          <p:nvSpPr>
            <p:cNvPr id="36" name="Flowchart: Manual Operation 35"/>
            <p:cNvSpPr/>
            <p:nvPr/>
          </p:nvSpPr>
          <p:spPr>
            <a:xfrm rot="16200000">
              <a:off x="5597232" y="562213"/>
              <a:ext cx="3033730" cy="1909302"/>
            </a:xfrm>
            <a:prstGeom prst="round2DiagRect">
              <a:avLst/>
            </a:prstGeom>
            <a:grp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sp>
        <p:sp>
          <p:nvSpPr>
            <p:cNvPr id="37" name="Flowchart: Manual Operation 4"/>
            <p:cNvSpPr/>
            <p:nvPr/>
          </p:nvSpPr>
          <p:spPr>
            <a:xfrm>
              <a:off x="6197546" y="302453"/>
              <a:ext cx="1795002" cy="1820238"/>
            </a:xfrm>
            <a:prstGeom prst="round2Diag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63500" lvl="0" indent="-63500" defTabSz="711200">
                <a:lnSpc>
                  <a:spcPct val="90000"/>
                </a:lnSpc>
                <a:spcBef>
                  <a:spcPct val="0"/>
                </a:spcBef>
                <a:spcAft>
                  <a:spcPct val="35000"/>
                </a:spcAft>
                <a:buFont typeface="Arial" pitchFamily="34" charset="0"/>
                <a:buChar char="•"/>
              </a:pPr>
              <a:endParaRPr lang="en-US" sz="800" dirty="0" smtClean="0">
                <a:solidFill>
                  <a:sysClr val="window" lastClr="FFFFFF"/>
                </a:solidFill>
                <a:latin typeface="Calibri" pitchFamily="34" charset="0"/>
                <a:cs typeface="Calibri" pitchFamily="34" charset="0"/>
              </a:endParaRPr>
            </a:p>
            <a:p>
              <a:pPr marL="63500" lvl="0" indent="-63500" defTabSz="711200">
                <a:lnSpc>
                  <a:spcPct val="90000"/>
                </a:lnSpc>
                <a:spcBef>
                  <a:spcPct val="0"/>
                </a:spcBef>
                <a:spcAft>
                  <a:spcPct val="35000"/>
                </a:spcAft>
                <a:buFont typeface="Arial" pitchFamily="34" charset="0"/>
                <a:buChar char="•"/>
              </a:pPr>
              <a:endParaRPr lang="en-US" sz="800" dirty="0" smtClean="0">
                <a:solidFill>
                  <a:sysClr val="window" lastClr="FFFFFF"/>
                </a:solidFill>
                <a:latin typeface="Calibri" pitchFamily="34" charset="0"/>
                <a:cs typeface="Calibri" pitchFamily="34" charset="0"/>
              </a:endParaRPr>
            </a:p>
            <a:p>
              <a:pPr marL="63500" lvl="0" indent="-63500" defTabSz="711200">
                <a:lnSpc>
                  <a:spcPct val="90000"/>
                </a:lnSpc>
                <a:spcBef>
                  <a:spcPct val="0"/>
                </a:spcBef>
                <a:spcAft>
                  <a:spcPct val="35000"/>
                </a:spcAft>
                <a:buFont typeface="Arial" pitchFamily="34" charset="0"/>
                <a:buChar char="•"/>
              </a:pPr>
              <a:r>
                <a:rPr lang="en-US" sz="800" dirty="0" smtClean="0">
                  <a:solidFill>
                    <a:sysClr val="window" lastClr="FFFFFF"/>
                  </a:solidFill>
                  <a:latin typeface="Calibri" pitchFamily="34" charset="0"/>
                  <a:cs typeface="Calibri" pitchFamily="34" charset="0"/>
                </a:rPr>
                <a:t>These have the potential to redefine the transportation and automotive industries. The use of such technologies will help address future challenges regarding growing traffic congestion, environmental concerns and public health issues</a:t>
              </a:r>
            </a:p>
            <a:p>
              <a:pPr marL="63500" lvl="0" indent="-63500" defTabSz="711200">
                <a:lnSpc>
                  <a:spcPct val="90000"/>
                </a:lnSpc>
                <a:spcBef>
                  <a:spcPct val="0"/>
                </a:spcBef>
                <a:spcAft>
                  <a:spcPct val="35000"/>
                </a:spcAft>
                <a:buFont typeface="Arial" pitchFamily="34" charset="0"/>
                <a:buChar char="•"/>
              </a:pPr>
              <a:r>
                <a:rPr lang="en-US" sz="800" dirty="0" smtClean="0">
                  <a:solidFill>
                    <a:sysClr val="window" lastClr="FFFFFF"/>
                  </a:solidFill>
                  <a:latin typeface="Calibri" pitchFamily="34" charset="0"/>
                  <a:cs typeface="Calibri" pitchFamily="34" charset="0"/>
                </a:rPr>
                <a:t>In addition to embedded technology approaches, the automotive industry should consider using portable devices to enable car-to-car and car-to infrastructure solutions. This will help accelerate overall adoption rates and minimize required investments</a:t>
              </a:r>
              <a:endParaRPr lang="en-US" sz="800" kern="1200" dirty="0">
                <a:solidFill>
                  <a:sysClr val="window" lastClr="FFFFFF"/>
                </a:solidFill>
                <a:latin typeface="Calibri" pitchFamily="34" charset="0"/>
                <a:cs typeface="Calibri" pitchFamily="34" charset="0"/>
              </a:endParaRPr>
            </a:p>
          </p:txBody>
        </p:sp>
      </p:grpSp>
      <p:sp>
        <p:nvSpPr>
          <p:cNvPr id="32" name="Rounded Rectangle 31"/>
          <p:cNvSpPr/>
          <p:nvPr/>
        </p:nvSpPr>
        <p:spPr>
          <a:xfrm>
            <a:off x="7223760" y="1626934"/>
            <a:ext cx="1645920" cy="457200"/>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latin typeface="Calibri" pitchFamily="34" charset="0"/>
                <a:cs typeface="Calibri" pitchFamily="34" charset="0"/>
              </a:rPr>
              <a:t>Automotive MRM</a:t>
            </a:r>
            <a:endParaRPr lang="en-US" sz="900" b="1" dirty="0" smtClean="0">
              <a:solidFill>
                <a:schemeClr val="bg1"/>
              </a:solidFill>
              <a:latin typeface="Calibri" pitchFamily="34" charset="0"/>
              <a:cs typeface="Calibri" pitchFamily="34" charset="0"/>
            </a:endParaRPr>
          </a:p>
        </p:txBody>
      </p:sp>
      <p:grpSp>
        <p:nvGrpSpPr>
          <p:cNvPr id="35" name="Group 28"/>
          <p:cNvGrpSpPr/>
          <p:nvPr/>
        </p:nvGrpSpPr>
        <p:grpSpPr>
          <a:xfrm>
            <a:off x="7223760" y="2084134"/>
            <a:ext cx="1645920" cy="3291840"/>
            <a:chOff x="6159446" y="-1"/>
            <a:chExt cx="1909302" cy="3033730"/>
          </a:xfrm>
          <a:solidFill>
            <a:schemeClr val="accent1">
              <a:lumMod val="75000"/>
            </a:schemeClr>
          </a:solidFill>
        </p:grpSpPr>
        <p:sp>
          <p:nvSpPr>
            <p:cNvPr id="39" name="Flowchart: Manual Operation 29"/>
            <p:cNvSpPr/>
            <p:nvPr/>
          </p:nvSpPr>
          <p:spPr>
            <a:xfrm rot="16200000">
              <a:off x="5597232" y="562213"/>
              <a:ext cx="3033730" cy="1909302"/>
            </a:xfrm>
            <a:prstGeom prst="round2DiagRect">
              <a:avLst/>
            </a:prstGeom>
            <a:grp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txBody>
            <a:bodyPr/>
            <a:lstStyle/>
            <a:p>
              <a:endParaRPr lang="en-US" dirty="0">
                <a:latin typeface="Calibri" pitchFamily="34" charset="0"/>
                <a:cs typeface="Calibri" pitchFamily="34" charset="0"/>
              </a:endParaRPr>
            </a:p>
          </p:txBody>
        </p:sp>
        <p:sp>
          <p:nvSpPr>
            <p:cNvPr id="40" name="Flowchart: Manual Operation 4"/>
            <p:cNvSpPr/>
            <p:nvPr/>
          </p:nvSpPr>
          <p:spPr>
            <a:xfrm>
              <a:off x="6197546" y="304838"/>
              <a:ext cx="1795002" cy="1820238"/>
            </a:xfrm>
            <a:prstGeom prst="round2Diag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63500" lvl="0" indent="-63500" defTabSz="711200">
                <a:lnSpc>
                  <a:spcPct val="90000"/>
                </a:lnSpc>
                <a:spcBef>
                  <a:spcPct val="0"/>
                </a:spcBef>
                <a:spcAft>
                  <a:spcPct val="35000"/>
                </a:spcAft>
                <a:buFont typeface="Arial" pitchFamily="34" charset="0"/>
                <a:buChar char="•"/>
              </a:pPr>
              <a:r>
                <a:rPr lang="en-US" sz="800" dirty="0" smtClean="0">
                  <a:solidFill>
                    <a:sysClr val="window" lastClr="FFFFFF"/>
                  </a:solidFill>
                  <a:latin typeface="Calibri" pitchFamily="34" charset="0"/>
                  <a:cs typeface="Calibri" pitchFamily="34" charset="0"/>
                </a:rPr>
                <a:t>Within the automotive sector, Marketing Resource Management (MRM) optimizes internal and external marketing resources for vehicle manufacturers and dealerships in the planning, creation, development, distribution, measurement and analytics of marketing efforts</a:t>
              </a:r>
            </a:p>
            <a:p>
              <a:pPr marL="63500" lvl="0" indent="-63500" defTabSz="711200">
                <a:lnSpc>
                  <a:spcPct val="90000"/>
                </a:lnSpc>
                <a:spcBef>
                  <a:spcPct val="0"/>
                </a:spcBef>
                <a:spcAft>
                  <a:spcPct val="35000"/>
                </a:spcAft>
                <a:buFont typeface="Arial" pitchFamily="34" charset="0"/>
                <a:buChar char="•"/>
              </a:pPr>
              <a:r>
                <a:rPr lang="en-US" sz="800" dirty="0" smtClean="0">
                  <a:solidFill>
                    <a:sysClr val="window" lastClr="FFFFFF"/>
                  </a:solidFill>
                  <a:latin typeface="Calibri" pitchFamily="34" charset="0"/>
                  <a:cs typeface="Calibri" pitchFamily="34" charset="0"/>
                </a:rPr>
                <a:t>MRM provides a better allocation of marketing resources, improved accountability, and an acceleration of the  development and launch times of marketing campaigns</a:t>
              </a:r>
              <a:endParaRPr lang="en-US" sz="800" kern="1200" dirty="0">
                <a:solidFill>
                  <a:sysClr val="window" lastClr="FFFFFF"/>
                </a:solidFill>
                <a:latin typeface="Calibri" pitchFamily="34" charset="0"/>
                <a:cs typeface="Calibri" pitchFamily="34" charset="0"/>
              </a:endParaRPr>
            </a:p>
          </p:txBody>
        </p:sp>
      </p:grpSp>
      <p:sp>
        <p:nvSpPr>
          <p:cNvPr id="27" name="Title 2"/>
          <p:cNvSpPr>
            <a:spLocks noGrp="1"/>
          </p:cNvSpPr>
          <p:nvPr>
            <p:ph type="title"/>
          </p:nvPr>
        </p:nvSpPr>
        <p:spPr>
          <a:xfrm>
            <a:off x="228600" y="280932"/>
            <a:ext cx="8686800" cy="304800"/>
          </a:xfrm>
        </p:spPr>
        <p:txBody>
          <a:bodyPr/>
          <a:lstStyle/>
          <a:p>
            <a:r>
              <a:rPr lang="en-US" sz="2800" dirty="0">
                <a:latin typeface="Calibri" pitchFamily="34" charset="0"/>
                <a:cs typeface="Calibri" pitchFamily="34" charset="0"/>
              </a:rPr>
              <a:t>Key IT Solutions (1/2)</a:t>
            </a:r>
          </a:p>
        </p:txBody>
      </p:sp>
      <p:sp>
        <p:nvSpPr>
          <p:cNvPr id="28" name="TextBox 27"/>
          <p:cNvSpPr txBox="1">
            <a:spLocks noChangeArrowheads="1"/>
          </p:cNvSpPr>
          <p:nvPr/>
        </p:nvSpPr>
        <p:spPr bwMode="auto">
          <a:xfrm>
            <a:off x="152400" y="617648"/>
            <a:ext cx="8686800" cy="830997"/>
          </a:xfrm>
          <a:prstGeom prst="rect">
            <a:avLst/>
          </a:prstGeom>
          <a:noFill/>
          <a:ln w="9525">
            <a:noFill/>
            <a:miter lim="800000"/>
            <a:headEnd/>
            <a:tailEnd/>
          </a:ln>
        </p:spPr>
        <p:txBody>
          <a:bodyPr>
            <a:spAutoFit/>
          </a:bodyPr>
          <a:lstStyle/>
          <a:p>
            <a:pPr>
              <a:spcBef>
                <a:spcPts val="600"/>
              </a:spcBef>
              <a:spcAft>
                <a:spcPct val="0"/>
              </a:spcAft>
              <a:buClr>
                <a:schemeClr val="accent1"/>
              </a:buClr>
              <a:buSzPct val="100000"/>
              <a:tabLst>
                <a:tab pos="628650" algn="l"/>
              </a:tabLst>
              <a:defRPr/>
            </a:pPr>
            <a:r>
              <a:rPr lang="en-US" sz="1600" dirty="0">
                <a:solidFill>
                  <a:schemeClr val="bg1">
                    <a:lumMod val="50000"/>
                  </a:schemeClr>
                </a:solidFill>
                <a:latin typeface="Calibri" pitchFamily="34" charset="0"/>
                <a:cs typeface="Calibri" pitchFamily="34" charset="0"/>
              </a:rPr>
              <a:t>A number of technologies are gaining popularity in the global automobile industry: web solutions, mobile advertising, automotive MRM, car-to-infrastructure. Presently, the most emerging solution is Vehicle Information Hub</a:t>
            </a:r>
          </a:p>
        </p:txBody>
      </p:sp>
    </p:spTree>
    <p:extLst>
      <p:ext uri="{BB962C8B-B14F-4D97-AF65-F5344CB8AC3E}">
        <p14:creationId xmlns:p14="http://schemas.microsoft.com/office/powerpoint/2010/main" val="2913198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p:cNvSpPr txBox="1"/>
          <p:nvPr/>
        </p:nvSpPr>
        <p:spPr>
          <a:xfrm>
            <a:off x="457200" y="6277970"/>
            <a:ext cx="7126254" cy="122830"/>
          </a:xfrm>
          <a:prstGeom prst="rect">
            <a:avLst/>
          </a:prstGeom>
        </p:spPr>
        <p:txBody>
          <a:bodyPr vert="horz" wrap="square" lIns="0" tIns="0" rIns="0" bIns="0" rtlCol="0" anchor="t" anchorCtr="0">
            <a:noAutofit/>
          </a:bodyPr>
          <a:lstStyle/>
          <a:p>
            <a:pPr defTabSz="914363">
              <a:spcBef>
                <a:spcPct val="0"/>
              </a:spcBef>
            </a:pPr>
            <a:r>
              <a:rPr lang="en-US" sz="800" dirty="0" smtClean="0">
                <a:solidFill>
                  <a:srgbClr val="000000"/>
                </a:solidFill>
                <a:latin typeface="Calibri" pitchFamily="34" charset="0"/>
                <a:cs typeface="Calibri" pitchFamily="34" charset="0"/>
              </a:rPr>
              <a:t>Source: </a:t>
            </a:r>
            <a:r>
              <a:rPr lang="en-US" sz="800" dirty="0" smtClean="0">
                <a:solidFill>
                  <a:srgbClr val="000000"/>
                </a:solidFill>
                <a:latin typeface="Calibri" pitchFamily="34" charset="0"/>
                <a:cs typeface="Calibri" pitchFamily="34" charset="0"/>
                <a:hlinkClick r:id="rId3"/>
              </a:rPr>
              <a:t>http://www.qlogitek.com/en/saas-supply-chain-solutions/for-CPG.aspx</a:t>
            </a:r>
            <a:endParaRPr lang="en-US" sz="800" dirty="0" smtClean="0">
              <a:solidFill>
                <a:srgbClr val="000000"/>
              </a:solidFill>
              <a:latin typeface="Calibri" pitchFamily="34" charset="0"/>
              <a:cs typeface="Calibri" pitchFamily="34" charset="0"/>
            </a:endParaRPr>
          </a:p>
          <a:p>
            <a:pPr defTabSz="914363">
              <a:spcBef>
                <a:spcPct val="0"/>
              </a:spcBef>
            </a:pPr>
            <a:endParaRPr lang="en-US" sz="800" dirty="0">
              <a:solidFill>
                <a:srgbClr val="000000"/>
              </a:solidFill>
              <a:latin typeface="Calibri" pitchFamily="34" charset="0"/>
              <a:cs typeface="Calibri" pitchFamily="34" charset="0"/>
            </a:endParaRPr>
          </a:p>
        </p:txBody>
      </p:sp>
      <p:grpSp>
        <p:nvGrpSpPr>
          <p:cNvPr id="60" name="Group 59"/>
          <p:cNvGrpSpPr/>
          <p:nvPr/>
        </p:nvGrpSpPr>
        <p:grpSpPr>
          <a:xfrm>
            <a:off x="274320" y="1626934"/>
            <a:ext cx="8595360" cy="4297680"/>
            <a:chOff x="274320" y="1463040"/>
            <a:chExt cx="8595360" cy="4297680"/>
          </a:xfrm>
        </p:grpSpPr>
        <p:sp>
          <p:nvSpPr>
            <p:cNvPr id="61" name="Rounded Rectangle 60"/>
            <p:cNvSpPr/>
            <p:nvPr/>
          </p:nvSpPr>
          <p:spPr>
            <a:xfrm>
              <a:off x="274320" y="1463040"/>
              <a:ext cx="1645920" cy="457200"/>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latin typeface="Calibri" pitchFamily="34" charset="0"/>
                  <a:cs typeface="Calibri" pitchFamily="34" charset="0"/>
                </a:rPr>
                <a:t>Connected Vehicle solutions</a:t>
              </a:r>
            </a:p>
          </p:txBody>
        </p:sp>
        <p:grpSp>
          <p:nvGrpSpPr>
            <p:cNvPr id="62" name="Group 8"/>
            <p:cNvGrpSpPr/>
            <p:nvPr/>
          </p:nvGrpSpPr>
          <p:grpSpPr>
            <a:xfrm>
              <a:off x="274320" y="1920240"/>
              <a:ext cx="1645920" cy="3291840"/>
              <a:chOff x="6159447" y="-60375"/>
              <a:chExt cx="1909302" cy="3169569"/>
            </a:xfrm>
            <a:solidFill>
              <a:schemeClr val="accent1">
                <a:lumMod val="75000"/>
              </a:schemeClr>
            </a:solidFill>
          </p:grpSpPr>
          <p:sp>
            <p:nvSpPr>
              <p:cNvPr id="79" name="Flowchart: Manual Operation 9"/>
              <p:cNvSpPr/>
              <p:nvPr/>
            </p:nvSpPr>
            <p:spPr>
              <a:xfrm rot="16200000">
                <a:off x="5529313" y="569759"/>
                <a:ext cx="3169569" cy="1909302"/>
              </a:xfrm>
              <a:prstGeom prst="round2DiagRect">
                <a:avLst/>
              </a:prstGeom>
              <a:grp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sp>
          <p:sp>
            <p:nvSpPr>
              <p:cNvPr id="80" name="Flowchart: Manual Operation 4"/>
              <p:cNvSpPr/>
              <p:nvPr/>
            </p:nvSpPr>
            <p:spPr>
              <a:xfrm>
                <a:off x="6197546" y="618875"/>
                <a:ext cx="1845659" cy="1820238"/>
              </a:xfrm>
              <a:prstGeom prst="round2Diag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63500" lvl="0" indent="-63500" defTabSz="711200">
                  <a:lnSpc>
                    <a:spcPct val="90000"/>
                  </a:lnSpc>
                  <a:spcBef>
                    <a:spcPct val="0"/>
                  </a:spcBef>
                  <a:spcAft>
                    <a:spcPct val="35000"/>
                  </a:spcAft>
                  <a:buFont typeface="Arial" pitchFamily="34" charset="0"/>
                  <a:buChar char="•"/>
                </a:pPr>
                <a:r>
                  <a:rPr lang="en-US" sz="800" dirty="0">
                    <a:solidFill>
                      <a:sysClr val="window" lastClr="FFFFFF"/>
                    </a:solidFill>
                    <a:latin typeface="Calibri" pitchFamily="34" charset="0"/>
                    <a:cs typeface="Calibri" pitchFamily="34" charset="0"/>
                  </a:rPr>
                  <a:t>Connected-vehicle solutions provide customers with new user interface options, such as a large screen in the dashboard and automated connectivity to a customer service call center that will eliminate the need for the customer to seek for the information via phone or home computer</a:t>
                </a:r>
              </a:p>
              <a:p>
                <a:pPr marL="63500" lvl="0" indent="-63500" defTabSz="711200">
                  <a:lnSpc>
                    <a:spcPct val="90000"/>
                  </a:lnSpc>
                  <a:spcBef>
                    <a:spcPct val="0"/>
                  </a:spcBef>
                  <a:spcAft>
                    <a:spcPct val="35000"/>
                  </a:spcAft>
                  <a:buFont typeface="Arial" pitchFamily="34" charset="0"/>
                  <a:buChar char="•"/>
                </a:pPr>
                <a:r>
                  <a:rPr lang="en-US" sz="800" dirty="0">
                    <a:solidFill>
                      <a:sysClr val="window" lastClr="FFFFFF"/>
                    </a:solidFill>
                    <a:latin typeface="Calibri" pitchFamily="34" charset="0"/>
                    <a:cs typeface="Calibri" pitchFamily="34" charset="0"/>
                  </a:rPr>
                  <a:t>The automotive industry is surfacing rising consumer demand for the ultimate Web-enabled mobile device: the connected car</a:t>
                </a:r>
              </a:p>
              <a:p>
                <a:pPr marL="63500" lvl="0" indent="-63500" defTabSz="711200">
                  <a:lnSpc>
                    <a:spcPct val="90000"/>
                  </a:lnSpc>
                  <a:spcBef>
                    <a:spcPct val="0"/>
                  </a:spcBef>
                  <a:spcAft>
                    <a:spcPct val="35000"/>
                  </a:spcAft>
                  <a:buFont typeface="Arial" pitchFamily="34" charset="0"/>
                  <a:buChar char="•"/>
                </a:pPr>
                <a:r>
                  <a:rPr lang="en-US" sz="800" dirty="0">
                    <a:solidFill>
                      <a:sysClr val="window" lastClr="FFFFFF"/>
                    </a:solidFill>
                    <a:latin typeface="Calibri" pitchFamily="34" charset="0"/>
                    <a:cs typeface="Calibri" pitchFamily="34" charset="0"/>
                  </a:rPr>
                  <a:t>Although connected automobiles are still in their infancy, increasing consumer demand and technology evolution will accelerate the development and market adoption for Web-content-enabled </a:t>
                </a:r>
                <a:r>
                  <a:rPr lang="en-US" sz="800" dirty="0" smtClean="0">
                    <a:solidFill>
                      <a:sysClr val="window" lastClr="FFFFFF"/>
                    </a:solidFill>
                    <a:latin typeface="Calibri" pitchFamily="34" charset="0"/>
                    <a:cs typeface="Calibri" pitchFamily="34" charset="0"/>
                  </a:rPr>
                  <a:t>car</a:t>
                </a:r>
                <a:endParaRPr lang="en-US" sz="800" dirty="0">
                  <a:solidFill>
                    <a:sysClr val="window" lastClr="FFFFFF"/>
                  </a:solidFill>
                  <a:latin typeface="Calibri" pitchFamily="34" charset="0"/>
                  <a:cs typeface="Calibri" pitchFamily="34" charset="0"/>
                </a:endParaRPr>
              </a:p>
            </p:txBody>
          </p:sp>
        </p:grpSp>
        <p:sp>
          <p:nvSpPr>
            <p:cNvPr id="63" name="Rounded Rectangle 62"/>
            <p:cNvSpPr/>
            <p:nvPr/>
          </p:nvSpPr>
          <p:spPr>
            <a:xfrm>
              <a:off x="2011680" y="1737360"/>
              <a:ext cx="1645920" cy="457200"/>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latin typeface="Calibri" pitchFamily="34" charset="0"/>
                  <a:cs typeface="Calibri" pitchFamily="34" charset="0"/>
                </a:rPr>
                <a:t>Increasing  Mobile Applications</a:t>
              </a:r>
            </a:p>
          </p:txBody>
        </p:sp>
        <p:sp>
          <p:nvSpPr>
            <p:cNvPr id="64" name="Rounded Rectangle 63"/>
            <p:cNvSpPr/>
            <p:nvPr/>
          </p:nvSpPr>
          <p:spPr>
            <a:xfrm>
              <a:off x="3749040" y="2011680"/>
              <a:ext cx="1645920" cy="457200"/>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latin typeface="Calibri" pitchFamily="34" charset="0"/>
                  <a:cs typeface="Calibri" pitchFamily="34" charset="0"/>
                </a:rPr>
                <a:t>Navigation</a:t>
              </a:r>
            </a:p>
          </p:txBody>
        </p:sp>
        <p:sp>
          <p:nvSpPr>
            <p:cNvPr id="65" name="Rounded Rectangle 64"/>
            <p:cNvSpPr/>
            <p:nvPr/>
          </p:nvSpPr>
          <p:spPr>
            <a:xfrm>
              <a:off x="5486400" y="1737360"/>
              <a:ext cx="1645920" cy="457200"/>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bg1"/>
                  </a:solidFill>
                  <a:latin typeface="Calibri" pitchFamily="34" charset="0"/>
                  <a:cs typeface="Calibri" pitchFamily="34" charset="0"/>
                </a:rPr>
                <a:t>Customer Relationship Management (CRM)</a:t>
              </a:r>
            </a:p>
          </p:txBody>
        </p:sp>
        <p:grpSp>
          <p:nvGrpSpPr>
            <p:cNvPr id="66" name="Group 28"/>
            <p:cNvGrpSpPr/>
            <p:nvPr/>
          </p:nvGrpSpPr>
          <p:grpSpPr>
            <a:xfrm>
              <a:off x="2011680" y="2194560"/>
              <a:ext cx="1645920" cy="3291840"/>
              <a:chOff x="6159446" y="-15094"/>
              <a:chExt cx="1909302" cy="3033730"/>
            </a:xfrm>
            <a:solidFill>
              <a:schemeClr val="accent1">
                <a:lumMod val="75000"/>
              </a:schemeClr>
            </a:solidFill>
          </p:grpSpPr>
          <p:sp>
            <p:nvSpPr>
              <p:cNvPr id="77" name="Flowchart: Manual Operation 29"/>
              <p:cNvSpPr/>
              <p:nvPr/>
            </p:nvSpPr>
            <p:spPr>
              <a:xfrm rot="16200000">
                <a:off x="5597232" y="547120"/>
                <a:ext cx="3033730" cy="1909302"/>
              </a:xfrm>
              <a:prstGeom prst="round2DiagRect">
                <a:avLst/>
              </a:prstGeom>
              <a:grp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sp>
          <p:sp>
            <p:nvSpPr>
              <p:cNvPr id="78" name="Flowchart: Manual Operation 4"/>
              <p:cNvSpPr/>
              <p:nvPr/>
            </p:nvSpPr>
            <p:spPr>
              <a:xfrm>
                <a:off x="6197546" y="618875"/>
                <a:ext cx="1795002" cy="1820238"/>
              </a:xfrm>
              <a:prstGeom prst="round2Diag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63500" lvl="0" indent="-63500" defTabSz="711200">
                  <a:lnSpc>
                    <a:spcPct val="90000"/>
                  </a:lnSpc>
                  <a:spcBef>
                    <a:spcPct val="0"/>
                  </a:spcBef>
                  <a:spcAft>
                    <a:spcPct val="35000"/>
                  </a:spcAft>
                  <a:buFont typeface="Arial" pitchFamily="34" charset="0"/>
                  <a:buChar char="•"/>
                </a:pPr>
                <a:r>
                  <a:rPr lang="en-US" sz="800" dirty="0">
                    <a:solidFill>
                      <a:sysClr val="window" lastClr="FFFFFF"/>
                    </a:solidFill>
                    <a:latin typeface="Calibri" pitchFamily="34" charset="0"/>
                    <a:cs typeface="Calibri" pitchFamily="34" charset="0"/>
                  </a:rPr>
                  <a:t> The increase in mobile devices like smartphones enables users to instantly get in touch with automakers or car dealers to request and receive presale, sale or post sale information via mobile applications</a:t>
                </a:r>
              </a:p>
              <a:p>
                <a:pPr marL="63500" lvl="0" indent="-63500" defTabSz="711200">
                  <a:lnSpc>
                    <a:spcPct val="90000"/>
                  </a:lnSpc>
                  <a:spcBef>
                    <a:spcPct val="0"/>
                  </a:spcBef>
                  <a:spcAft>
                    <a:spcPct val="35000"/>
                  </a:spcAft>
                  <a:buFont typeface="Arial" pitchFamily="34" charset="0"/>
                  <a:buChar char="•"/>
                </a:pPr>
                <a:r>
                  <a:rPr lang="en-US" sz="800" dirty="0">
                    <a:solidFill>
                      <a:sysClr val="window" lastClr="FFFFFF"/>
                    </a:solidFill>
                    <a:latin typeface="Calibri" pitchFamily="34" charset="0"/>
                    <a:cs typeface="Calibri" pitchFamily="34" charset="0"/>
                  </a:rPr>
                  <a:t>By 2014, at least 20% of automotive customer interactions will be communicated via mobile devices, including the connected car</a:t>
                </a:r>
              </a:p>
              <a:p>
                <a:pPr marL="63500" lvl="0" indent="-63500" defTabSz="711200">
                  <a:lnSpc>
                    <a:spcPct val="90000"/>
                  </a:lnSpc>
                  <a:spcBef>
                    <a:spcPct val="0"/>
                  </a:spcBef>
                  <a:spcAft>
                    <a:spcPct val="35000"/>
                  </a:spcAft>
                  <a:buFont typeface="Arial" pitchFamily="34" charset="0"/>
                  <a:buChar char="•"/>
                </a:pPr>
                <a:r>
                  <a:rPr lang="en-US" sz="800" dirty="0">
                    <a:solidFill>
                      <a:sysClr val="window" lastClr="FFFFFF"/>
                    </a:solidFill>
                    <a:latin typeface="Calibri" pitchFamily="34" charset="0"/>
                    <a:cs typeface="Calibri" pitchFamily="34" charset="0"/>
                  </a:rPr>
                  <a:t>The rise of mobile devices, Web-based applications and the connected car will give consumers and automotive companies new communication options to interact with each other during the presale, sale and post sale phases</a:t>
                </a:r>
              </a:p>
              <a:p>
                <a:pPr marL="63500" lvl="0" indent="-63500" defTabSz="711200">
                  <a:lnSpc>
                    <a:spcPct val="90000"/>
                  </a:lnSpc>
                  <a:spcBef>
                    <a:spcPct val="0"/>
                  </a:spcBef>
                  <a:spcAft>
                    <a:spcPct val="35000"/>
                  </a:spcAft>
                  <a:buFont typeface="Arial" pitchFamily="34" charset="0"/>
                  <a:buChar char="•"/>
                </a:pPr>
                <a:endParaRPr lang="en-US" sz="800" dirty="0">
                  <a:solidFill>
                    <a:sysClr val="window" lastClr="FFFFFF"/>
                  </a:solidFill>
                  <a:latin typeface="Calibri" pitchFamily="34" charset="0"/>
                  <a:cs typeface="Calibri" pitchFamily="34" charset="0"/>
                </a:endParaRPr>
              </a:p>
            </p:txBody>
          </p:sp>
        </p:grpSp>
        <p:grpSp>
          <p:nvGrpSpPr>
            <p:cNvPr id="67" name="Group 31"/>
            <p:cNvGrpSpPr/>
            <p:nvPr/>
          </p:nvGrpSpPr>
          <p:grpSpPr>
            <a:xfrm>
              <a:off x="3749040" y="2468880"/>
              <a:ext cx="1645920" cy="3291840"/>
              <a:chOff x="6159446" y="-1"/>
              <a:chExt cx="1909302" cy="3033730"/>
            </a:xfrm>
            <a:solidFill>
              <a:schemeClr val="accent1">
                <a:lumMod val="75000"/>
              </a:schemeClr>
            </a:solidFill>
          </p:grpSpPr>
          <p:sp>
            <p:nvSpPr>
              <p:cNvPr id="75" name="Flowchart: Manual Operation 32"/>
              <p:cNvSpPr/>
              <p:nvPr/>
            </p:nvSpPr>
            <p:spPr>
              <a:xfrm rot="16200000">
                <a:off x="5597232" y="562213"/>
                <a:ext cx="3033730" cy="1909302"/>
              </a:xfrm>
              <a:prstGeom prst="round2DiagRect">
                <a:avLst/>
              </a:prstGeom>
              <a:grp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sp>
          <p:sp>
            <p:nvSpPr>
              <p:cNvPr id="76" name="Flowchart: Manual Operation 4"/>
              <p:cNvSpPr/>
              <p:nvPr/>
            </p:nvSpPr>
            <p:spPr>
              <a:xfrm>
                <a:off x="6197546" y="260767"/>
                <a:ext cx="1871202" cy="2520151"/>
              </a:xfrm>
              <a:prstGeom prst="round2Diag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63500" lvl="0" indent="-63500" defTabSz="711200">
                  <a:lnSpc>
                    <a:spcPct val="90000"/>
                  </a:lnSpc>
                  <a:spcBef>
                    <a:spcPct val="0"/>
                  </a:spcBef>
                  <a:spcAft>
                    <a:spcPct val="35000"/>
                  </a:spcAft>
                  <a:buFont typeface="Arial" pitchFamily="34" charset="0"/>
                  <a:buChar char="•"/>
                </a:pPr>
                <a:r>
                  <a:rPr lang="en-US" sz="700" dirty="0">
                    <a:solidFill>
                      <a:sysClr val="window" lastClr="FFFFFF"/>
                    </a:solidFill>
                    <a:latin typeface="Calibri" pitchFamily="34" charset="0"/>
                    <a:cs typeface="Calibri" pitchFamily="34" charset="0"/>
                  </a:rPr>
                  <a:t> Navigation is moving beyond routing in order to differentiate offerings and address commoditization. Through 2013, navigation will remain the most desired location-based service for consumers</a:t>
                </a:r>
              </a:p>
              <a:p>
                <a:pPr marL="63500" lvl="0" indent="-63500" defTabSz="711200">
                  <a:lnSpc>
                    <a:spcPct val="90000"/>
                  </a:lnSpc>
                  <a:spcBef>
                    <a:spcPct val="0"/>
                  </a:spcBef>
                  <a:spcAft>
                    <a:spcPct val="35000"/>
                  </a:spcAft>
                  <a:buFont typeface="Arial" pitchFamily="34" charset="0"/>
                  <a:buChar char="•"/>
                </a:pPr>
                <a:r>
                  <a:rPr lang="en-US" sz="700" dirty="0">
                    <a:solidFill>
                      <a:sysClr val="window" lastClr="FFFFFF"/>
                    </a:solidFill>
                    <a:latin typeface="Calibri" pitchFamily="34" charset="0"/>
                    <a:cs typeface="Calibri" pitchFamily="34" charset="0"/>
                  </a:rPr>
                  <a:t>Navigation business models continue to evolve and move to a "freemium" model (basic features are offered for free, and premium functionality requires payment) or to marketing- or transaction-based monetization approaches (advertising and couponing).</a:t>
                </a:r>
              </a:p>
              <a:p>
                <a:pPr marL="63500" lvl="0" indent="-63500" defTabSz="711200">
                  <a:lnSpc>
                    <a:spcPct val="90000"/>
                  </a:lnSpc>
                  <a:spcBef>
                    <a:spcPct val="0"/>
                  </a:spcBef>
                  <a:spcAft>
                    <a:spcPct val="35000"/>
                  </a:spcAft>
                  <a:buFont typeface="Arial" pitchFamily="34" charset="0"/>
                  <a:buChar char="•"/>
                </a:pPr>
                <a:r>
                  <a:rPr lang="en-US" sz="700" dirty="0">
                    <a:solidFill>
                      <a:sysClr val="window" lastClr="FFFFFF"/>
                    </a:solidFill>
                    <a:latin typeface="Calibri" pitchFamily="34" charset="0"/>
                    <a:cs typeface="Calibri" pitchFamily="34" charset="0"/>
                  </a:rPr>
                  <a:t>Consumer interest in navigation applications remains high, especially for vehicle-centric navigation offerings, including portable navigation devices (PNDs) and built-in and phone-based navigation solutions</a:t>
                </a:r>
              </a:p>
            </p:txBody>
          </p:sp>
        </p:grpSp>
        <p:grpSp>
          <p:nvGrpSpPr>
            <p:cNvPr id="68" name="Group 34"/>
            <p:cNvGrpSpPr/>
            <p:nvPr/>
          </p:nvGrpSpPr>
          <p:grpSpPr>
            <a:xfrm>
              <a:off x="5486400" y="2194560"/>
              <a:ext cx="1645920" cy="3291840"/>
              <a:chOff x="6159446" y="-1"/>
              <a:chExt cx="1909302" cy="3033730"/>
            </a:xfrm>
            <a:solidFill>
              <a:schemeClr val="accent1">
                <a:lumMod val="75000"/>
              </a:schemeClr>
            </a:solidFill>
          </p:grpSpPr>
          <p:sp>
            <p:nvSpPr>
              <p:cNvPr id="73" name="Flowchart: Manual Operation 35"/>
              <p:cNvSpPr/>
              <p:nvPr/>
            </p:nvSpPr>
            <p:spPr>
              <a:xfrm rot="16200000">
                <a:off x="5597232" y="562213"/>
                <a:ext cx="3033730" cy="1909302"/>
              </a:xfrm>
              <a:prstGeom prst="round2DiagRect">
                <a:avLst/>
              </a:prstGeom>
              <a:grp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sp>
          <p:sp>
            <p:nvSpPr>
              <p:cNvPr id="74" name="Flowchart: Manual Operation 4"/>
              <p:cNvSpPr/>
              <p:nvPr/>
            </p:nvSpPr>
            <p:spPr>
              <a:xfrm>
                <a:off x="6197546" y="52027"/>
                <a:ext cx="1795002" cy="1950965"/>
              </a:xfrm>
              <a:prstGeom prst="round2Diag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63500" lvl="0" indent="-63500" defTabSz="711200">
                  <a:lnSpc>
                    <a:spcPct val="90000"/>
                  </a:lnSpc>
                  <a:spcBef>
                    <a:spcPct val="0"/>
                  </a:spcBef>
                  <a:spcAft>
                    <a:spcPct val="35000"/>
                  </a:spcAft>
                  <a:buFont typeface="Arial" pitchFamily="34" charset="0"/>
                  <a:buChar char="•"/>
                </a:pPr>
                <a:r>
                  <a:rPr lang="en-US" sz="800" dirty="0">
                    <a:solidFill>
                      <a:sysClr val="window" lastClr="FFFFFF"/>
                    </a:solidFill>
                    <a:latin typeface="Calibri" pitchFamily="34" charset="0"/>
                    <a:cs typeface="Calibri" pitchFamily="34" charset="0"/>
                  </a:rPr>
                  <a:t>CRM initiatives in the automotive industry involve managing customer interactions throughout the extended enterprise before, during and after the sale</a:t>
                </a:r>
              </a:p>
              <a:p>
                <a:pPr marL="63500" lvl="0" indent="-63500" defTabSz="711200">
                  <a:lnSpc>
                    <a:spcPct val="90000"/>
                  </a:lnSpc>
                  <a:spcBef>
                    <a:spcPct val="0"/>
                  </a:spcBef>
                  <a:spcAft>
                    <a:spcPct val="35000"/>
                  </a:spcAft>
                  <a:buFont typeface="Arial" pitchFamily="34" charset="0"/>
                  <a:buChar char="•"/>
                </a:pPr>
                <a:r>
                  <a:rPr lang="en-US" sz="800" dirty="0">
                    <a:solidFill>
                      <a:sysClr val="window" lastClr="FFFFFF"/>
                    </a:solidFill>
                    <a:latin typeface="Calibri" pitchFamily="34" charset="0"/>
                    <a:cs typeface="Calibri" pitchFamily="34" charset="0"/>
                  </a:rPr>
                  <a:t>The goal is to increase vehicle, part and service sales through repeat business and establish competitive differentiation through superior customer experiences </a:t>
                </a:r>
              </a:p>
            </p:txBody>
          </p:sp>
        </p:grpSp>
        <p:sp>
          <p:nvSpPr>
            <p:cNvPr id="69" name="Rounded Rectangle 68"/>
            <p:cNvSpPr/>
            <p:nvPr/>
          </p:nvSpPr>
          <p:spPr>
            <a:xfrm>
              <a:off x="7223760" y="1463040"/>
              <a:ext cx="1645920" cy="457200"/>
            </a:xfrm>
            <a:prstGeom prst="round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smtClean="0">
                  <a:latin typeface="Calibri" pitchFamily="34" charset="0"/>
                  <a:cs typeface="Calibri" pitchFamily="34" charset="0"/>
                </a:rPr>
                <a:t>OTD Systems</a:t>
              </a:r>
              <a:endParaRPr lang="en-US" sz="900" b="1" dirty="0" smtClean="0">
                <a:solidFill>
                  <a:schemeClr val="bg1"/>
                </a:solidFill>
                <a:latin typeface="Calibri" pitchFamily="34" charset="0"/>
                <a:cs typeface="Calibri" pitchFamily="34" charset="0"/>
              </a:endParaRPr>
            </a:p>
          </p:txBody>
        </p:sp>
        <p:grpSp>
          <p:nvGrpSpPr>
            <p:cNvPr id="70" name="Group 28"/>
            <p:cNvGrpSpPr/>
            <p:nvPr/>
          </p:nvGrpSpPr>
          <p:grpSpPr>
            <a:xfrm>
              <a:off x="7223760" y="1920240"/>
              <a:ext cx="1645920" cy="3291840"/>
              <a:chOff x="6159446" y="-1"/>
              <a:chExt cx="1909302" cy="3033730"/>
            </a:xfrm>
            <a:solidFill>
              <a:schemeClr val="accent1">
                <a:lumMod val="75000"/>
              </a:schemeClr>
            </a:solidFill>
          </p:grpSpPr>
          <p:sp>
            <p:nvSpPr>
              <p:cNvPr id="71" name="Flowchart: Manual Operation 29"/>
              <p:cNvSpPr/>
              <p:nvPr/>
            </p:nvSpPr>
            <p:spPr>
              <a:xfrm rot="16200000">
                <a:off x="5597232" y="562213"/>
                <a:ext cx="3033730" cy="1909302"/>
              </a:xfrm>
              <a:prstGeom prst="round2DiagRect">
                <a:avLst/>
              </a:prstGeom>
              <a:grpFill/>
              <a:ln w="25400" cap="flat" cmpd="sng" algn="ctr">
                <a:solidFill>
                  <a:sysClr val="window" lastClr="FFFFFF">
                    <a:hueOff val="0"/>
                    <a:satOff val="0"/>
                    <a:lumOff val="0"/>
                    <a:alphaOff val="0"/>
                  </a:sysClr>
                </a:solidFill>
                <a:prstDash val="solid"/>
              </a:ln>
              <a:effectLst/>
            </p:spPr>
            <p:style>
              <a:lnRef idx="2">
                <a:scrgbClr r="0" g="0" b="0"/>
              </a:lnRef>
              <a:fillRef idx="1">
                <a:scrgbClr r="0" g="0" b="0"/>
              </a:fillRef>
              <a:effectRef idx="0">
                <a:scrgbClr r="0" g="0" b="0"/>
              </a:effectRef>
              <a:fontRef idx="minor">
                <a:schemeClr val="lt1"/>
              </a:fontRef>
            </p:style>
            <p:txBody>
              <a:bodyPr/>
              <a:lstStyle/>
              <a:p>
                <a:endParaRPr lang="en-US" dirty="0">
                  <a:latin typeface="Calibri" pitchFamily="34" charset="0"/>
                  <a:cs typeface="Calibri" pitchFamily="34" charset="0"/>
                </a:endParaRPr>
              </a:p>
            </p:txBody>
          </p:sp>
          <p:sp>
            <p:nvSpPr>
              <p:cNvPr id="72" name="Flowchart: Manual Operation 4"/>
              <p:cNvSpPr/>
              <p:nvPr/>
            </p:nvSpPr>
            <p:spPr>
              <a:xfrm>
                <a:off x="6216596" y="625839"/>
                <a:ext cx="1795002" cy="1820238"/>
              </a:xfrm>
              <a:prstGeom prst="round2Diag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anchor="ctr" anchorCtr="0">
                <a:noAutofit/>
              </a:bodyPr>
              <a:lstStyle/>
              <a:p>
                <a:pPr marL="63500" lvl="0" indent="-63500" defTabSz="711200">
                  <a:lnSpc>
                    <a:spcPct val="90000"/>
                  </a:lnSpc>
                  <a:spcBef>
                    <a:spcPct val="0"/>
                  </a:spcBef>
                  <a:spcAft>
                    <a:spcPct val="35000"/>
                  </a:spcAft>
                  <a:buFont typeface="Arial" pitchFamily="34" charset="0"/>
                  <a:buChar char="•"/>
                </a:pPr>
                <a:r>
                  <a:rPr lang="en-US" sz="800" dirty="0" smtClean="0">
                    <a:solidFill>
                      <a:sysClr val="window" lastClr="FFFFFF"/>
                    </a:solidFill>
                    <a:latin typeface="Calibri" pitchFamily="34" charset="0"/>
                    <a:cs typeface="Calibri" pitchFamily="34" charset="0"/>
                  </a:rPr>
                  <a:t>An </a:t>
                </a:r>
                <a:r>
                  <a:rPr lang="en-US" sz="800" dirty="0">
                    <a:solidFill>
                      <a:sysClr val="window" lastClr="FFFFFF"/>
                    </a:solidFill>
                    <a:latin typeface="Calibri" pitchFamily="34" charset="0"/>
                    <a:cs typeface="Calibri" pitchFamily="34" charset="0"/>
                  </a:rPr>
                  <a:t>OTD system leverages multiple technologies to provide the ability to deliver a vehicle based on a customer's specific order, by locating the exact vehicle</a:t>
                </a:r>
              </a:p>
              <a:p>
                <a:pPr marL="63500" lvl="0" indent="-63500" defTabSz="711200">
                  <a:lnSpc>
                    <a:spcPct val="90000"/>
                  </a:lnSpc>
                  <a:spcBef>
                    <a:spcPct val="0"/>
                  </a:spcBef>
                  <a:spcAft>
                    <a:spcPct val="35000"/>
                  </a:spcAft>
                  <a:buFont typeface="Arial" pitchFamily="34" charset="0"/>
                  <a:buChar char="•"/>
                </a:pPr>
                <a:r>
                  <a:rPr lang="en-US" sz="800" dirty="0">
                    <a:solidFill>
                      <a:sysClr val="window" lastClr="FFFFFF"/>
                    </a:solidFill>
                    <a:latin typeface="Calibri" pitchFamily="34" charset="0"/>
                    <a:cs typeface="Calibri" pitchFamily="34" charset="0"/>
                  </a:rPr>
                  <a:t>While demand-sensing enables the automotive industry to anticipate overall market demand for a specific vehicle type or model, OTD describes the ability to deliver, find or build a specific vehicle for an individual customer</a:t>
                </a:r>
              </a:p>
              <a:p>
                <a:pPr marL="63500" indent="-63500" defTabSz="711200">
                  <a:lnSpc>
                    <a:spcPct val="90000"/>
                  </a:lnSpc>
                  <a:spcBef>
                    <a:spcPct val="0"/>
                  </a:spcBef>
                  <a:spcAft>
                    <a:spcPct val="35000"/>
                  </a:spcAft>
                  <a:buFont typeface="Arial" pitchFamily="34" charset="0"/>
                  <a:buChar char="•"/>
                </a:pPr>
                <a:r>
                  <a:rPr lang="en-US" sz="800" dirty="0">
                    <a:solidFill>
                      <a:sysClr val="window" lastClr="FFFFFF"/>
                    </a:solidFill>
                    <a:latin typeface="Calibri" pitchFamily="34" charset="0"/>
                    <a:cs typeface="Calibri" pitchFamily="34" charset="0"/>
                  </a:rPr>
                  <a:t>OTD systems enable higher retail prices compared with stock vehicles that have undesired or missing features for buyers and have to be discounted to be moved off the dealer's lot</a:t>
                </a:r>
              </a:p>
            </p:txBody>
          </p:sp>
        </p:grpSp>
      </p:grpSp>
      <p:sp>
        <p:nvSpPr>
          <p:cNvPr id="81" name="Title 2"/>
          <p:cNvSpPr>
            <a:spLocks noGrp="1"/>
          </p:cNvSpPr>
          <p:nvPr>
            <p:ph type="title"/>
          </p:nvPr>
        </p:nvSpPr>
        <p:spPr>
          <a:xfrm>
            <a:off x="228600" y="280932"/>
            <a:ext cx="8686800" cy="304800"/>
          </a:xfrm>
        </p:spPr>
        <p:txBody>
          <a:bodyPr/>
          <a:lstStyle/>
          <a:p>
            <a:r>
              <a:rPr lang="en-US" sz="2800" dirty="0">
                <a:latin typeface="Calibri" pitchFamily="34" charset="0"/>
                <a:cs typeface="Calibri" pitchFamily="34" charset="0"/>
              </a:rPr>
              <a:t>Key IT Solutions </a:t>
            </a:r>
            <a:r>
              <a:rPr lang="en-US" sz="2800" dirty="0" smtClean="0">
                <a:latin typeface="Calibri" pitchFamily="34" charset="0"/>
                <a:cs typeface="Calibri" pitchFamily="34" charset="0"/>
              </a:rPr>
              <a:t>(2/2</a:t>
            </a:r>
            <a:r>
              <a:rPr lang="en-US" sz="2800" dirty="0">
                <a:latin typeface="Calibri" pitchFamily="34" charset="0"/>
                <a:cs typeface="Calibri" pitchFamily="34" charset="0"/>
              </a:rPr>
              <a:t>)</a:t>
            </a:r>
          </a:p>
        </p:txBody>
      </p:sp>
      <p:sp>
        <p:nvSpPr>
          <p:cNvPr id="82" name="TextBox 81"/>
          <p:cNvSpPr txBox="1">
            <a:spLocks noChangeArrowheads="1"/>
          </p:cNvSpPr>
          <p:nvPr/>
        </p:nvSpPr>
        <p:spPr bwMode="auto">
          <a:xfrm>
            <a:off x="152400" y="634425"/>
            <a:ext cx="8686800" cy="584775"/>
          </a:xfrm>
          <a:prstGeom prst="rect">
            <a:avLst/>
          </a:prstGeom>
          <a:noFill/>
          <a:ln w="9525">
            <a:noFill/>
            <a:miter lim="800000"/>
            <a:headEnd/>
            <a:tailEnd/>
          </a:ln>
        </p:spPr>
        <p:txBody>
          <a:bodyPr>
            <a:spAutoFit/>
          </a:bodyPr>
          <a:lstStyle/>
          <a:p>
            <a:pPr>
              <a:spcBef>
                <a:spcPts val="600"/>
              </a:spcBef>
              <a:spcAft>
                <a:spcPct val="0"/>
              </a:spcAft>
              <a:buClr>
                <a:schemeClr val="accent1"/>
              </a:buClr>
              <a:buSzPct val="100000"/>
              <a:tabLst>
                <a:tab pos="628650" algn="l"/>
              </a:tabLst>
              <a:defRPr/>
            </a:pPr>
            <a:r>
              <a:rPr lang="en-US" sz="1600" dirty="0">
                <a:solidFill>
                  <a:schemeClr val="bg1">
                    <a:lumMod val="50000"/>
                  </a:schemeClr>
                </a:solidFill>
                <a:latin typeface="Calibri" pitchFamily="34" charset="0"/>
                <a:cs typeface="Calibri" pitchFamily="34" charset="0"/>
              </a:rPr>
              <a:t>Connected Vehicle solutions and increasing mobile applications, along with navigation tools and order-to-delivery system, are gaining traction in the automobile industry. CRM is also a prominent solution</a:t>
            </a:r>
          </a:p>
        </p:txBody>
      </p:sp>
    </p:spTree>
    <p:extLst>
      <p:ext uri="{BB962C8B-B14F-4D97-AF65-F5344CB8AC3E}">
        <p14:creationId xmlns:p14="http://schemas.microsoft.com/office/powerpoint/2010/main" val="2558045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a:xfrm>
            <a:off x="5486400" y="1356242"/>
            <a:ext cx="3581400" cy="4955533"/>
          </a:xfrm>
          <a:prstGeom prst="roundRect">
            <a:avLst>
              <a:gd name="adj" fmla="val 3965"/>
            </a:avLst>
          </a:prstGeom>
          <a:gradFill flip="none" rotWithShape="1">
            <a:gsLst>
              <a:gs pos="0">
                <a:schemeClr val="accent3">
                  <a:lumMod val="90000"/>
                  <a:shade val="30000"/>
                  <a:satMod val="115000"/>
                </a:schemeClr>
              </a:gs>
              <a:gs pos="50000">
                <a:schemeClr val="accent3">
                  <a:lumMod val="90000"/>
                  <a:shade val="67500"/>
                  <a:satMod val="115000"/>
                </a:schemeClr>
              </a:gs>
              <a:gs pos="100000">
                <a:schemeClr val="accent3">
                  <a:lumMod val="50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marL="171450" indent="-171450">
              <a:spcBef>
                <a:spcPts val="400"/>
              </a:spcBef>
              <a:spcAft>
                <a:spcPts val="300"/>
              </a:spcAft>
              <a:buFont typeface="Arial" pitchFamily="34" charset="0"/>
              <a:buChar char="•"/>
            </a:pPr>
            <a:r>
              <a:rPr lang="en-IN" sz="1000" dirty="0">
                <a:solidFill>
                  <a:srgbClr val="FFFFFF"/>
                </a:solidFill>
                <a:latin typeface="Calibri" pitchFamily="34" charset="0"/>
                <a:cs typeface="Calibri" pitchFamily="34" charset="0"/>
              </a:rPr>
              <a:t>Centric marketing, community marketing, mobile device usage and the connected car are evolving significantly, and will change the way automotive organizations interact with customers, prospects and dealers</a:t>
            </a:r>
          </a:p>
          <a:p>
            <a:pPr marL="171450" indent="-171450">
              <a:spcBef>
                <a:spcPts val="400"/>
              </a:spcBef>
              <a:spcAft>
                <a:spcPts val="300"/>
              </a:spcAft>
              <a:buFont typeface="Arial" pitchFamily="34" charset="0"/>
              <a:buChar char="•"/>
            </a:pPr>
            <a:r>
              <a:rPr lang="en-IN" sz="1000" dirty="0">
                <a:solidFill>
                  <a:srgbClr val="FFFFFF"/>
                </a:solidFill>
                <a:latin typeface="Calibri" pitchFamily="34" charset="0"/>
                <a:cs typeface="Calibri" pitchFamily="34" charset="0"/>
              </a:rPr>
              <a:t>Other technologies aimed at providing better decision-making intelligence and performance tracking, such as marketing resource management (MRM) and predictive campaign analytics, are still in the early stages of finding broad adoption in the automotive industry, despite their significant potential value.</a:t>
            </a:r>
          </a:p>
          <a:p>
            <a:pPr marL="171450" indent="-171450">
              <a:spcBef>
                <a:spcPts val="400"/>
              </a:spcBef>
              <a:spcAft>
                <a:spcPts val="300"/>
              </a:spcAft>
              <a:buFont typeface="Arial" pitchFamily="34" charset="0"/>
              <a:buChar char="•"/>
            </a:pPr>
            <a:r>
              <a:rPr lang="en-IN" sz="1000" dirty="0">
                <a:solidFill>
                  <a:srgbClr val="FFFFFF"/>
                </a:solidFill>
                <a:latin typeface="Calibri" pitchFamily="34" charset="0"/>
                <a:cs typeface="Calibri" pitchFamily="34" charset="0"/>
              </a:rPr>
              <a:t>To fully leverage these investments, the automotive industry's traditionally slow and linear implementation approach will be ineffective. Instead, vehicle manufacturers, suppliers, dealers and technology/service providers must completely redesign their business approaches, and be mindful that a thorough understanding of the technologies' capabilities is essential </a:t>
            </a:r>
          </a:p>
          <a:p>
            <a:pPr marL="171450" indent="-171450">
              <a:spcBef>
                <a:spcPts val="400"/>
              </a:spcBef>
              <a:spcAft>
                <a:spcPts val="300"/>
              </a:spcAft>
              <a:buFont typeface="Arial" pitchFamily="34" charset="0"/>
              <a:buChar char="•"/>
            </a:pPr>
            <a:r>
              <a:rPr lang="en-IN" sz="1000" dirty="0">
                <a:solidFill>
                  <a:srgbClr val="FFFFFF"/>
                </a:solidFill>
                <a:latin typeface="Calibri" pitchFamily="34" charset="0"/>
                <a:cs typeface="Calibri" pitchFamily="34" charset="0"/>
              </a:rPr>
              <a:t>New technology profiles for 2010 are: </a:t>
            </a:r>
          </a:p>
          <a:p>
            <a:pPr marL="628650" lvl="1" indent="-171450">
              <a:spcBef>
                <a:spcPts val="400"/>
              </a:spcBef>
              <a:spcAft>
                <a:spcPts val="300"/>
              </a:spcAft>
              <a:buFont typeface="Arial" pitchFamily="34" charset="0"/>
              <a:buChar char="•"/>
            </a:pPr>
            <a:r>
              <a:rPr lang="en-IN" sz="1000" dirty="0">
                <a:solidFill>
                  <a:srgbClr val="FFFFFF"/>
                </a:solidFill>
                <a:latin typeface="Calibri" pitchFamily="34" charset="0"/>
                <a:cs typeface="Calibri" pitchFamily="34" charset="0"/>
              </a:rPr>
              <a:t>Vehicle information hub </a:t>
            </a:r>
          </a:p>
          <a:p>
            <a:pPr marL="628650" lvl="1" indent="-171450">
              <a:spcBef>
                <a:spcPts val="400"/>
              </a:spcBef>
              <a:spcAft>
                <a:spcPts val="300"/>
              </a:spcAft>
              <a:buFont typeface="Arial" pitchFamily="34" charset="0"/>
              <a:buChar char="•"/>
            </a:pPr>
            <a:r>
              <a:rPr lang="en-IN" sz="1000" dirty="0">
                <a:solidFill>
                  <a:srgbClr val="FFFFFF"/>
                </a:solidFill>
                <a:latin typeface="Calibri" pitchFamily="34" charset="0"/>
                <a:cs typeface="Calibri" pitchFamily="34" charset="0"/>
              </a:rPr>
              <a:t>Digital marketing </a:t>
            </a:r>
          </a:p>
          <a:p>
            <a:pPr marL="628650" lvl="1" indent="-171450">
              <a:spcBef>
                <a:spcPts val="400"/>
              </a:spcBef>
              <a:spcAft>
                <a:spcPts val="300"/>
              </a:spcAft>
              <a:buFont typeface="Arial" pitchFamily="34" charset="0"/>
              <a:buChar char="•"/>
            </a:pPr>
            <a:r>
              <a:rPr lang="en-IN" sz="1000" dirty="0">
                <a:solidFill>
                  <a:srgbClr val="FFFFFF"/>
                </a:solidFill>
                <a:latin typeface="Calibri" pitchFamily="34" charset="0"/>
                <a:cs typeface="Calibri" pitchFamily="34" charset="0"/>
              </a:rPr>
              <a:t>Mobile advertising </a:t>
            </a:r>
          </a:p>
        </p:txBody>
      </p:sp>
      <p:sp>
        <p:nvSpPr>
          <p:cNvPr id="11" name="Rounded Rectangle 10"/>
          <p:cNvSpPr/>
          <p:nvPr/>
        </p:nvSpPr>
        <p:spPr>
          <a:xfrm>
            <a:off x="5470566" y="1066800"/>
            <a:ext cx="3597234" cy="289442"/>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anchor="ctr"/>
          <a:lstStyle/>
          <a:p>
            <a:pPr algn="ctr" defTabSz="457200" fontAlgn="base">
              <a:spcBef>
                <a:spcPct val="10000"/>
              </a:spcBef>
              <a:spcAft>
                <a:spcPct val="0"/>
              </a:spcAft>
              <a:buClr>
                <a:srgbClr val="990000"/>
              </a:buClr>
              <a:buSzPct val="70000"/>
              <a:defRPr/>
            </a:pPr>
            <a:r>
              <a:rPr lang="en-US" sz="1200" b="1" kern="0" dirty="0">
                <a:solidFill>
                  <a:prstClr val="white"/>
                </a:solidFill>
                <a:latin typeface="Calibri" pitchFamily="34" charset="0"/>
                <a:cs typeface="Calibri" pitchFamily="34" charset="0"/>
              </a:rPr>
              <a:t>Highlights</a:t>
            </a:r>
            <a:endParaRPr lang="en-US" sz="850" b="1" kern="0" dirty="0">
              <a:solidFill>
                <a:prstClr val="white"/>
              </a:solidFill>
              <a:latin typeface="Calibri" pitchFamily="34" charset="0"/>
              <a:cs typeface="Calibri" pitchFamily="34" charset="0"/>
            </a:endParaRPr>
          </a:p>
        </p:txBody>
      </p:sp>
      <p:sp>
        <p:nvSpPr>
          <p:cNvPr id="5" name="Footnote"/>
          <p:cNvSpPr>
            <a:spLocks noChangeArrowheads="1"/>
          </p:cNvSpPr>
          <p:nvPr/>
        </p:nvSpPr>
        <p:spPr bwMode="auto">
          <a:xfrm>
            <a:off x="76200" y="6274643"/>
            <a:ext cx="5694869" cy="124650"/>
          </a:xfrm>
          <a:prstGeom prst="rect">
            <a:avLst/>
          </a:prstGeom>
          <a:noFill/>
          <a:ln w="9525" algn="ctr">
            <a:noFill/>
            <a:miter lim="800000"/>
            <a:headEnd/>
            <a:tailEnd/>
          </a:ln>
        </p:spPr>
        <p:txBody>
          <a:bodyPr lIns="0" tIns="0" rIns="0" bIns="0" anchor="b">
            <a:spAutoFit/>
          </a:bodyPr>
          <a:lstStyle/>
          <a:p>
            <a:pPr marL="461963" indent="-461963" eaLnBrk="0" hangingPunct="0">
              <a:lnSpc>
                <a:spcPct val="90000"/>
              </a:lnSpc>
              <a:defRPr/>
            </a:pPr>
            <a:r>
              <a:rPr lang="en-US" sz="900" kern="0" dirty="0">
                <a:solidFill>
                  <a:srgbClr val="000000"/>
                </a:solidFill>
                <a:latin typeface="Calibri" pitchFamily="34" charset="0"/>
                <a:cs typeface="Calibri" pitchFamily="34" charset="0"/>
              </a:rPr>
              <a:t> </a:t>
            </a:r>
            <a:r>
              <a:rPr lang="en-US" sz="900" dirty="0">
                <a:solidFill>
                  <a:srgbClr val="000000"/>
                </a:solidFill>
                <a:latin typeface="Calibri" pitchFamily="34" charset="0"/>
                <a:cs typeface="Calibri" pitchFamily="34" charset="0"/>
              </a:rPr>
              <a:t>Source: Gartner:  Hype Cycle for Automotive Demand Chain and Supply Chain Technologies, 2010 </a:t>
            </a:r>
          </a:p>
        </p:txBody>
      </p:sp>
      <p:pic>
        <p:nvPicPr>
          <p:cNvPr id="6" name="Picture 5" descr="hype2.bmp"/>
          <p:cNvPicPr>
            <a:picLocks noChangeAspect="1"/>
          </p:cNvPicPr>
          <p:nvPr/>
        </p:nvPicPr>
        <p:blipFill>
          <a:blip r:embed="rId3" cstate="print"/>
          <a:srcRect l="11796" t="26667" r="9431" b="14444"/>
          <a:stretch>
            <a:fillRect/>
          </a:stretch>
        </p:blipFill>
        <p:spPr>
          <a:xfrm>
            <a:off x="92034" y="1066800"/>
            <a:ext cx="5334000" cy="5207843"/>
          </a:xfrm>
          <a:prstGeom prst="rect">
            <a:avLst/>
          </a:prstGeom>
          <a:ln>
            <a:solidFill>
              <a:schemeClr val="accent1">
                <a:lumMod val="50000"/>
              </a:schemeClr>
            </a:solidFill>
          </a:ln>
        </p:spPr>
      </p:pic>
      <p:sp>
        <p:nvSpPr>
          <p:cNvPr id="7" name="Title 2"/>
          <p:cNvSpPr>
            <a:spLocks noGrp="1"/>
          </p:cNvSpPr>
          <p:nvPr>
            <p:ph type="title"/>
          </p:nvPr>
        </p:nvSpPr>
        <p:spPr>
          <a:xfrm>
            <a:off x="228600" y="280932"/>
            <a:ext cx="8686800" cy="304800"/>
          </a:xfrm>
        </p:spPr>
        <p:txBody>
          <a:bodyPr/>
          <a:lstStyle/>
          <a:p>
            <a:r>
              <a:rPr lang="en-US" sz="2800" dirty="0">
                <a:latin typeface="Calibri" pitchFamily="34" charset="0"/>
                <a:cs typeface="Calibri" pitchFamily="34" charset="0"/>
              </a:rPr>
              <a:t>Hype Cycle for Automotive Demand Chain and Supply Chain Technologies, 2010</a:t>
            </a:r>
          </a:p>
        </p:txBody>
      </p:sp>
    </p:spTree>
    <p:extLst>
      <p:ext uri="{BB962C8B-B14F-4D97-AF65-F5344CB8AC3E}">
        <p14:creationId xmlns:p14="http://schemas.microsoft.com/office/powerpoint/2010/main" val="2423054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note"/>
          <p:cNvSpPr>
            <a:spLocks noChangeArrowheads="1"/>
          </p:cNvSpPr>
          <p:nvPr/>
        </p:nvSpPr>
        <p:spPr bwMode="auto">
          <a:xfrm>
            <a:off x="76200" y="6311775"/>
            <a:ext cx="5694869" cy="117725"/>
          </a:xfrm>
          <a:prstGeom prst="rect">
            <a:avLst/>
          </a:prstGeom>
          <a:noFill/>
          <a:ln w="9525" algn="ctr">
            <a:noFill/>
            <a:miter lim="800000"/>
            <a:headEnd/>
            <a:tailEnd/>
          </a:ln>
        </p:spPr>
        <p:txBody>
          <a:bodyPr lIns="0" tIns="0" rIns="0" bIns="0" anchor="b">
            <a:spAutoFit/>
          </a:bodyPr>
          <a:lstStyle/>
          <a:p>
            <a:pPr marL="461963" indent="-461963" eaLnBrk="0" hangingPunct="0">
              <a:lnSpc>
                <a:spcPct val="90000"/>
              </a:lnSpc>
              <a:defRPr/>
            </a:pPr>
            <a:r>
              <a:rPr lang="en-US" sz="850" kern="0" dirty="0">
                <a:solidFill>
                  <a:srgbClr val="000000"/>
                </a:solidFill>
                <a:latin typeface="Calibri" pitchFamily="34" charset="0"/>
                <a:cs typeface="Calibri" pitchFamily="34" charset="0"/>
              </a:rPr>
              <a:t> </a:t>
            </a:r>
            <a:r>
              <a:rPr lang="en-US" sz="850" dirty="0">
                <a:solidFill>
                  <a:srgbClr val="000000"/>
                </a:solidFill>
                <a:latin typeface="Calibri" pitchFamily="34" charset="0"/>
                <a:cs typeface="Calibri" pitchFamily="34" charset="0"/>
              </a:rPr>
              <a:t>Source: Gartner:  Hype Cycle for Vehicle-Centric Information and Communication Technologies (Vehicle ICT), 2010 </a:t>
            </a:r>
          </a:p>
        </p:txBody>
      </p:sp>
      <p:pic>
        <p:nvPicPr>
          <p:cNvPr id="6" name="Picture 5" descr="hype3.bmp"/>
          <p:cNvPicPr preferRelativeResize="0">
            <a:picLocks/>
          </p:cNvPicPr>
          <p:nvPr/>
        </p:nvPicPr>
        <p:blipFill>
          <a:blip r:embed="rId3" cstate="print"/>
          <a:srcRect l="3150" t="15556" r="22310" b="25141"/>
          <a:stretch>
            <a:fillRect/>
          </a:stretch>
        </p:blipFill>
        <p:spPr>
          <a:xfrm>
            <a:off x="76200" y="1090550"/>
            <a:ext cx="5330952" cy="5221225"/>
          </a:xfrm>
          <a:prstGeom prst="rect">
            <a:avLst/>
          </a:prstGeom>
          <a:ln>
            <a:solidFill>
              <a:schemeClr val="accent1">
                <a:lumMod val="50000"/>
              </a:schemeClr>
            </a:solidFill>
          </a:ln>
        </p:spPr>
      </p:pic>
      <p:sp>
        <p:nvSpPr>
          <p:cNvPr id="9" name="Title 2"/>
          <p:cNvSpPr>
            <a:spLocks noGrp="1"/>
          </p:cNvSpPr>
          <p:nvPr>
            <p:ph type="title"/>
          </p:nvPr>
        </p:nvSpPr>
        <p:spPr>
          <a:xfrm>
            <a:off x="228600" y="280932"/>
            <a:ext cx="8686800" cy="304800"/>
          </a:xfrm>
        </p:spPr>
        <p:txBody>
          <a:bodyPr/>
          <a:lstStyle/>
          <a:p>
            <a:r>
              <a:rPr lang="en-US" sz="2800" dirty="0">
                <a:latin typeface="Calibri" pitchFamily="34" charset="0"/>
                <a:cs typeface="Calibri" pitchFamily="34" charset="0"/>
              </a:rPr>
              <a:t>Hype Cycle for Vehicle-Centric Information and Communication Technologies, 2010</a:t>
            </a:r>
          </a:p>
        </p:txBody>
      </p:sp>
      <p:sp>
        <p:nvSpPr>
          <p:cNvPr id="10" name="Rounded Rectangle 9"/>
          <p:cNvSpPr/>
          <p:nvPr/>
        </p:nvSpPr>
        <p:spPr>
          <a:xfrm>
            <a:off x="5486400" y="1356242"/>
            <a:ext cx="3581400" cy="4955533"/>
          </a:xfrm>
          <a:prstGeom prst="roundRect">
            <a:avLst>
              <a:gd name="adj" fmla="val 3965"/>
            </a:avLst>
          </a:prstGeom>
          <a:gradFill flip="none" rotWithShape="1">
            <a:gsLst>
              <a:gs pos="0">
                <a:schemeClr val="accent3">
                  <a:lumMod val="90000"/>
                  <a:shade val="30000"/>
                  <a:satMod val="115000"/>
                </a:schemeClr>
              </a:gs>
              <a:gs pos="50000">
                <a:schemeClr val="accent3">
                  <a:lumMod val="90000"/>
                  <a:shade val="67500"/>
                  <a:satMod val="115000"/>
                </a:schemeClr>
              </a:gs>
              <a:gs pos="100000">
                <a:schemeClr val="accent3">
                  <a:lumMod val="50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t"/>
          <a:lstStyle/>
          <a:p>
            <a:pPr marL="171450" indent="-171450">
              <a:spcBef>
                <a:spcPts val="400"/>
              </a:spcBef>
              <a:spcAft>
                <a:spcPts val="300"/>
              </a:spcAft>
              <a:buFont typeface="Arial" pitchFamily="34" charset="0"/>
              <a:buChar char="•"/>
            </a:pPr>
            <a:r>
              <a:rPr lang="en-US" sz="1000" dirty="0" smtClean="0">
                <a:solidFill>
                  <a:srgbClr val="FFFFFF"/>
                </a:solidFill>
                <a:latin typeface="Calibri" pitchFamily="34" charset="0"/>
                <a:cs typeface="Calibri" pitchFamily="34" charset="0"/>
              </a:rPr>
              <a:t>During </a:t>
            </a:r>
            <a:r>
              <a:rPr lang="en-US" sz="1000" dirty="0">
                <a:solidFill>
                  <a:srgbClr val="FFFFFF"/>
                </a:solidFill>
                <a:latin typeface="Calibri" pitchFamily="34" charset="0"/>
                <a:cs typeface="Calibri" pitchFamily="34" charset="0"/>
              </a:rPr>
              <a:t>the next decade, it will be imperative for the automotive industry to offer the value-add features such as the ability to use portable devices and to connect to Internet information safely and easily in the </a:t>
            </a:r>
            <a:r>
              <a:rPr lang="en-US" sz="1000" dirty="0" smtClean="0">
                <a:solidFill>
                  <a:srgbClr val="FFFFFF"/>
                </a:solidFill>
                <a:latin typeface="Calibri" pitchFamily="34" charset="0"/>
                <a:cs typeface="Calibri" pitchFamily="34" charset="0"/>
              </a:rPr>
              <a:t>vehicle.</a:t>
            </a:r>
            <a:endParaRPr lang="en-US" sz="1000" dirty="0">
              <a:solidFill>
                <a:srgbClr val="FFFFFF"/>
              </a:solidFill>
              <a:latin typeface="Calibri" pitchFamily="34" charset="0"/>
              <a:cs typeface="Calibri" pitchFamily="34" charset="0"/>
            </a:endParaRPr>
          </a:p>
          <a:p>
            <a:pPr marL="171450" indent="-171450">
              <a:spcBef>
                <a:spcPts val="400"/>
              </a:spcBef>
              <a:spcAft>
                <a:spcPts val="300"/>
              </a:spcAft>
              <a:buFont typeface="Arial" pitchFamily="34" charset="0"/>
              <a:buChar char="•"/>
            </a:pPr>
            <a:r>
              <a:rPr lang="en-US" sz="1000" dirty="0">
                <a:solidFill>
                  <a:srgbClr val="FFFFFF"/>
                </a:solidFill>
                <a:latin typeface="Calibri" pitchFamily="34" charset="0"/>
                <a:cs typeface="Calibri" pitchFamily="34" charset="0"/>
              </a:rPr>
              <a:t>Three technologies have the potential to transform the vehicle ICT market: (1) vehicle information hub; (2) car-to-infrastructure communications; and (3) autonomous </a:t>
            </a:r>
            <a:r>
              <a:rPr lang="en-US" sz="1000" dirty="0" smtClean="0">
                <a:solidFill>
                  <a:srgbClr val="FFFFFF"/>
                </a:solidFill>
                <a:latin typeface="Calibri" pitchFamily="34" charset="0"/>
                <a:cs typeface="Calibri" pitchFamily="34" charset="0"/>
              </a:rPr>
              <a:t>vehicles.</a:t>
            </a:r>
            <a:endParaRPr lang="en-US" sz="1000" dirty="0">
              <a:solidFill>
                <a:srgbClr val="FFFFFF"/>
              </a:solidFill>
              <a:latin typeface="Calibri" pitchFamily="34" charset="0"/>
              <a:cs typeface="Calibri" pitchFamily="34" charset="0"/>
            </a:endParaRPr>
          </a:p>
          <a:p>
            <a:pPr marL="171450" indent="-171450">
              <a:spcBef>
                <a:spcPts val="400"/>
              </a:spcBef>
              <a:spcAft>
                <a:spcPts val="300"/>
              </a:spcAft>
              <a:buFont typeface="Arial" pitchFamily="34" charset="0"/>
              <a:buChar char="•"/>
            </a:pPr>
            <a:r>
              <a:rPr lang="en-US" sz="1000" dirty="0">
                <a:solidFill>
                  <a:srgbClr val="FFFFFF"/>
                </a:solidFill>
                <a:latin typeface="Calibri" pitchFamily="34" charset="0"/>
                <a:cs typeface="Calibri" pitchFamily="34" charset="0"/>
              </a:rPr>
              <a:t>The connected vehicle is becoming a key foundation for the automotive industry in addressing key trends, including sustainability, digital convergence and shifts in demographic customer </a:t>
            </a:r>
            <a:r>
              <a:rPr lang="en-US" sz="1000" dirty="0" smtClean="0">
                <a:solidFill>
                  <a:srgbClr val="FFFFFF"/>
                </a:solidFill>
                <a:latin typeface="Calibri" pitchFamily="34" charset="0"/>
                <a:cs typeface="Calibri" pitchFamily="34" charset="0"/>
              </a:rPr>
              <a:t>requirements.</a:t>
            </a:r>
            <a:endParaRPr lang="en-US" sz="1000" dirty="0">
              <a:solidFill>
                <a:srgbClr val="FFFFFF"/>
              </a:solidFill>
              <a:latin typeface="Calibri" pitchFamily="34" charset="0"/>
              <a:cs typeface="Calibri" pitchFamily="34" charset="0"/>
            </a:endParaRPr>
          </a:p>
          <a:p>
            <a:pPr marL="171450" indent="-171450">
              <a:spcBef>
                <a:spcPts val="400"/>
              </a:spcBef>
              <a:spcAft>
                <a:spcPts val="300"/>
              </a:spcAft>
              <a:buFont typeface="Arial" pitchFamily="34" charset="0"/>
              <a:buChar char="•"/>
            </a:pPr>
            <a:r>
              <a:rPr lang="en-US" sz="1000" dirty="0">
                <a:solidFill>
                  <a:srgbClr val="FFFFFF"/>
                </a:solidFill>
                <a:latin typeface="Calibri" pitchFamily="34" charset="0"/>
                <a:cs typeface="Calibri" pitchFamily="34" charset="0"/>
              </a:rPr>
              <a:t>Device-to-vehicle integration and cloud-to-vehicle integration solutions will gain </a:t>
            </a:r>
            <a:r>
              <a:rPr lang="en-US" sz="1000" dirty="0" smtClean="0">
                <a:solidFill>
                  <a:srgbClr val="FFFFFF"/>
                </a:solidFill>
                <a:latin typeface="Calibri" pitchFamily="34" charset="0"/>
                <a:cs typeface="Calibri" pitchFamily="34" charset="0"/>
              </a:rPr>
              <a:t>traction.</a:t>
            </a:r>
            <a:endParaRPr lang="en-US" sz="1000" dirty="0">
              <a:solidFill>
                <a:srgbClr val="FFFFFF"/>
              </a:solidFill>
              <a:latin typeface="Calibri" pitchFamily="34" charset="0"/>
              <a:cs typeface="Calibri" pitchFamily="34" charset="0"/>
            </a:endParaRPr>
          </a:p>
          <a:p>
            <a:pPr marL="171450" indent="-171450">
              <a:spcBef>
                <a:spcPts val="400"/>
              </a:spcBef>
              <a:spcAft>
                <a:spcPts val="300"/>
              </a:spcAft>
              <a:buFont typeface="Arial" pitchFamily="34" charset="0"/>
              <a:buChar char="•"/>
            </a:pPr>
            <a:r>
              <a:rPr lang="en-US" sz="1000" dirty="0">
                <a:solidFill>
                  <a:srgbClr val="FFFFFF"/>
                </a:solidFill>
                <a:latin typeface="Calibri" pitchFamily="34" charset="0"/>
                <a:cs typeface="Calibri" pitchFamily="34" charset="0"/>
              </a:rPr>
              <a:t>Innovative location-based services, including advanced navigation and traffic data offerings, still hold a lot of potential for the automotive industry, especially in the medium </a:t>
            </a:r>
            <a:r>
              <a:rPr lang="en-US" sz="1000" dirty="0" smtClean="0">
                <a:solidFill>
                  <a:srgbClr val="FFFFFF"/>
                </a:solidFill>
                <a:latin typeface="Calibri" pitchFamily="34" charset="0"/>
                <a:cs typeface="Calibri" pitchFamily="34" charset="0"/>
              </a:rPr>
              <a:t>term.</a:t>
            </a:r>
            <a:endParaRPr lang="en-US" sz="1000" dirty="0">
              <a:solidFill>
                <a:srgbClr val="FFFFFF"/>
              </a:solidFill>
              <a:latin typeface="Calibri" pitchFamily="34" charset="0"/>
              <a:cs typeface="Calibri" pitchFamily="34" charset="0"/>
            </a:endParaRPr>
          </a:p>
          <a:p>
            <a:pPr marL="171450" indent="-171450">
              <a:spcBef>
                <a:spcPts val="400"/>
              </a:spcBef>
              <a:spcAft>
                <a:spcPts val="300"/>
              </a:spcAft>
              <a:buFont typeface="Arial" pitchFamily="34" charset="0"/>
              <a:buChar char="•"/>
            </a:pPr>
            <a:r>
              <a:rPr lang="en-US" sz="1000" dirty="0">
                <a:solidFill>
                  <a:srgbClr val="FFFFFF"/>
                </a:solidFill>
                <a:latin typeface="Calibri" pitchFamily="34" charset="0"/>
                <a:cs typeface="Calibri" pitchFamily="34" charset="0"/>
              </a:rPr>
              <a:t>Alternative powertrain technologies, including battery-powered and hydrogen-powered vehicles, continue to present significant opportunities to the automotive </a:t>
            </a:r>
            <a:r>
              <a:rPr lang="en-US" sz="1000" dirty="0" smtClean="0">
                <a:solidFill>
                  <a:srgbClr val="FFFFFF"/>
                </a:solidFill>
                <a:latin typeface="Calibri" pitchFamily="34" charset="0"/>
                <a:cs typeface="Calibri" pitchFamily="34" charset="0"/>
              </a:rPr>
              <a:t>industry. </a:t>
            </a:r>
            <a:endParaRPr lang="en-US" sz="1000" dirty="0">
              <a:solidFill>
                <a:srgbClr val="FFFFFF"/>
              </a:solidFill>
              <a:latin typeface="Calibri" pitchFamily="34" charset="0"/>
              <a:cs typeface="Calibri" pitchFamily="34" charset="0"/>
            </a:endParaRPr>
          </a:p>
          <a:p>
            <a:pPr marL="171450" indent="-171450">
              <a:spcBef>
                <a:spcPts val="400"/>
              </a:spcBef>
              <a:spcAft>
                <a:spcPts val="300"/>
              </a:spcAft>
              <a:buFont typeface="Arial" pitchFamily="34" charset="0"/>
              <a:buChar char="•"/>
            </a:pPr>
            <a:r>
              <a:rPr lang="en-US" sz="1000" dirty="0">
                <a:solidFill>
                  <a:srgbClr val="FFFFFF"/>
                </a:solidFill>
                <a:latin typeface="Calibri" pitchFamily="34" charset="0"/>
                <a:cs typeface="Calibri" pitchFamily="34" charset="0"/>
              </a:rPr>
              <a:t>The growing vehicle ICT supply chain as well as technology and infrastructure advancements are inducing established companies to refocus their </a:t>
            </a:r>
            <a:r>
              <a:rPr lang="en-US" sz="1000" dirty="0" smtClean="0">
                <a:solidFill>
                  <a:srgbClr val="FFFFFF"/>
                </a:solidFill>
                <a:latin typeface="Calibri" pitchFamily="34" charset="0"/>
                <a:cs typeface="Calibri" pitchFamily="34" charset="0"/>
              </a:rPr>
              <a:t>offerings.</a:t>
            </a:r>
            <a:endParaRPr lang="en-US" sz="1000" dirty="0">
              <a:solidFill>
                <a:srgbClr val="FFFFFF"/>
              </a:solidFill>
              <a:latin typeface="Calibri" pitchFamily="34" charset="0"/>
              <a:cs typeface="Calibri" pitchFamily="34" charset="0"/>
            </a:endParaRPr>
          </a:p>
          <a:p>
            <a:pPr marL="171450" indent="-171450">
              <a:spcBef>
                <a:spcPts val="400"/>
              </a:spcBef>
              <a:buFont typeface="Arial" pitchFamily="34" charset="0"/>
              <a:buChar char="•"/>
            </a:pPr>
            <a:r>
              <a:rPr lang="en-US" sz="1000" dirty="0">
                <a:solidFill>
                  <a:srgbClr val="FFFFFF"/>
                </a:solidFill>
                <a:latin typeface="Calibri" pitchFamily="34" charset="0"/>
                <a:cs typeface="Calibri" pitchFamily="34" charset="0"/>
              </a:rPr>
              <a:t>Mobile device integration into automobiles ,  Remote diagnostics solutions , Consumer telematics and commercial telematics will also  offer significant </a:t>
            </a:r>
            <a:r>
              <a:rPr lang="en-US" sz="1000" dirty="0" smtClean="0">
                <a:solidFill>
                  <a:srgbClr val="FFFFFF"/>
                </a:solidFill>
                <a:latin typeface="Calibri" pitchFamily="34" charset="0"/>
                <a:cs typeface="Calibri" pitchFamily="34" charset="0"/>
              </a:rPr>
              <a:t>benefits.</a:t>
            </a:r>
            <a:endParaRPr lang="en-US" sz="1000" dirty="0">
              <a:solidFill>
                <a:srgbClr val="FFFFFF"/>
              </a:solidFill>
              <a:latin typeface="Calibri" pitchFamily="34" charset="0"/>
              <a:cs typeface="Calibri" pitchFamily="34" charset="0"/>
            </a:endParaRPr>
          </a:p>
        </p:txBody>
      </p:sp>
      <p:sp>
        <p:nvSpPr>
          <p:cNvPr id="11" name="Rounded Rectangle 10"/>
          <p:cNvSpPr/>
          <p:nvPr/>
        </p:nvSpPr>
        <p:spPr>
          <a:xfrm>
            <a:off x="5470566" y="1066800"/>
            <a:ext cx="3597234" cy="289442"/>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anchor="ctr"/>
          <a:lstStyle/>
          <a:p>
            <a:pPr algn="ctr" defTabSz="457200" fontAlgn="base">
              <a:spcBef>
                <a:spcPct val="10000"/>
              </a:spcBef>
              <a:spcAft>
                <a:spcPct val="0"/>
              </a:spcAft>
              <a:buClr>
                <a:srgbClr val="990000"/>
              </a:buClr>
              <a:buSzPct val="70000"/>
              <a:defRPr/>
            </a:pPr>
            <a:r>
              <a:rPr lang="en-US" sz="1200" b="1" kern="0" dirty="0">
                <a:solidFill>
                  <a:prstClr val="white"/>
                </a:solidFill>
                <a:latin typeface="Calibri" pitchFamily="34" charset="0"/>
                <a:cs typeface="Calibri" pitchFamily="34" charset="0"/>
              </a:rPr>
              <a:t>Highlights</a:t>
            </a:r>
            <a:endParaRPr lang="en-US" sz="850" b="1" kern="0" dirty="0">
              <a:solidFill>
                <a:prstClr val="white"/>
              </a:solidFill>
              <a:latin typeface="Calibri" pitchFamily="34" charset="0"/>
              <a:cs typeface="Calibri" pitchFamily="34" charset="0"/>
            </a:endParaRPr>
          </a:p>
        </p:txBody>
      </p:sp>
    </p:spTree>
    <p:extLst>
      <p:ext uri="{BB962C8B-B14F-4D97-AF65-F5344CB8AC3E}">
        <p14:creationId xmlns:p14="http://schemas.microsoft.com/office/powerpoint/2010/main" val="938570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note"/>
          <p:cNvSpPr>
            <a:spLocks noChangeArrowheads="1"/>
          </p:cNvSpPr>
          <p:nvPr/>
        </p:nvSpPr>
        <p:spPr bwMode="auto">
          <a:xfrm>
            <a:off x="457200" y="6246912"/>
            <a:ext cx="6515408" cy="153888"/>
          </a:xfrm>
          <a:prstGeom prst="rect">
            <a:avLst/>
          </a:prstGeom>
          <a:noFill/>
          <a:ln w="9525" algn="ctr">
            <a:noFill/>
            <a:miter lim="800000"/>
            <a:headEnd/>
            <a:tailEnd/>
          </a:ln>
        </p:spPr>
        <p:txBody>
          <a:bodyPr wrap="square" lIns="0" tIns="0" rIns="0" bIns="0" anchor="b">
            <a:spAutoFit/>
          </a:bodyPr>
          <a:lstStyle/>
          <a:p>
            <a:pPr lvl="0" defTabSz="914363">
              <a:spcBef>
                <a:spcPct val="0"/>
              </a:spcBef>
            </a:pPr>
            <a:r>
              <a:rPr lang="en-US" sz="1000" dirty="0" smtClean="0">
                <a:solidFill>
                  <a:srgbClr val="000000"/>
                </a:solidFill>
                <a:latin typeface="Calibri" pitchFamily="34" charset="0"/>
                <a:cs typeface="Calibri" pitchFamily="34" charset="0"/>
              </a:rPr>
              <a:t>Source: </a:t>
            </a:r>
            <a:r>
              <a:rPr lang="en-US" sz="1000" dirty="0" smtClean="0">
                <a:solidFill>
                  <a:srgbClr val="000000"/>
                </a:solidFill>
                <a:latin typeface="Calibri" pitchFamily="34" charset="0"/>
                <a:cs typeface="Calibri" pitchFamily="34" charset="0"/>
                <a:hlinkClick r:id="rId3"/>
              </a:rPr>
              <a:t>http://www.sas.com/success/Volkswagen.html</a:t>
            </a:r>
            <a:endParaRPr lang="en-US" sz="1000" dirty="0" smtClean="0">
              <a:solidFill>
                <a:srgbClr val="000000"/>
              </a:solidFill>
              <a:latin typeface="Calibri" pitchFamily="34" charset="0"/>
              <a:cs typeface="Calibri" pitchFamily="34" charset="0"/>
            </a:endParaRPr>
          </a:p>
        </p:txBody>
      </p:sp>
      <p:grpSp>
        <p:nvGrpSpPr>
          <p:cNvPr id="13" name="Group 12"/>
          <p:cNvGrpSpPr/>
          <p:nvPr/>
        </p:nvGrpSpPr>
        <p:grpSpPr>
          <a:xfrm>
            <a:off x="365760" y="1371600"/>
            <a:ext cx="8419526" cy="4615802"/>
            <a:chOff x="457200" y="1177955"/>
            <a:chExt cx="8419526" cy="4615802"/>
          </a:xfrm>
        </p:grpSpPr>
        <p:sp>
          <p:nvSpPr>
            <p:cNvPr id="5" name="Rounded Rectangle 4"/>
            <p:cNvSpPr/>
            <p:nvPr/>
          </p:nvSpPr>
          <p:spPr>
            <a:xfrm>
              <a:off x="457200" y="1981200"/>
              <a:ext cx="8419526" cy="420691"/>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defRPr/>
              </a:pPr>
              <a:r>
                <a:rPr lang="en-US" sz="1050" b="1" kern="0" dirty="0" smtClean="0">
                  <a:solidFill>
                    <a:sysClr val="window" lastClr="FFFFFF"/>
                  </a:solidFill>
                  <a:latin typeface="Calibri" pitchFamily="34" charset="0"/>
                  <a:cs typeface="Calibri" pitchFamily="34" charset="0"/>
                </a:rPr>
                <a:t>Volkswagen Financial Services uses SAS to create transparent, reproducible scoring models for credit risk management</a:t>
              </a:r>
            </a:p>
          </p:txBody>
        </p:sp>
        <p:sp>
          <p:nvSpPr>
            <p:cNvPr id="6" name="Round Diagonal Corner Rectangle 5"/>
            <p:cNvSpPr/>
            <p:nvPr/>
          </p:nvSpPr>
          <p:spPr>
            <a:xfrm>
              <a:off x="503735" y="2543398"/>
              <a:ext cx="2238233" cy="3236667"/>
            </a:xfrm>
            <a:prstGeom prst="round2DiagRect">
              <a:avLst/>
            </a:prstGeom>
            <a:solidFill>
              <a:schemeClr val="tx1">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tIns="91440" bIns="91440" rtlCol="0" anchor="t" anchorCtr="0">
              <a:noAutofit/>
            </a:bodyPr>
            <a:lstStyle/>
            <a:p>
              <a:pPr marL="0" marR="0" lvl="0" indent="0" defTabSz="914400" eaLnBrk="1" fontAlgn="auto" latinLnBrk="0" hangingPunct="1">
                <a:lnSpc>
                  <a:spcPct val="100000"/>
                </a:lnSpc>
                <a:spcBef>
                  <a:spcPts val="300"/>
                </a:spcBef>
                <a:spcAft>
                  <a:spcPts val="100"/>
                </a:spcAft>
                <a:buClrTx/>
                <a:buSzTx/>
                <a:buFontTx/>
                <a:buNone/>
                <a:tabLst/>
                <a:defRPr/>
              </a:pPr>
              <a:r>
                <a:rPr kumimoji="0" lang="en-US" sz="1050" b="1" i="0" u="none" strike="noStrike" kern="0" cap="none" spc="0" normalizeH="0" baseline="0" noProof="0" dirty="0" smtClean="0">
                  <a:ln>
                    <a:noFill/>
                  </a:ln>
                  <a:solidFill>
                    <a:srgbClr val="000000"/>
                  </a:solidFill>
                  <a:effectLst/>
                  <a:uLnTx/>
                  <a:uFillTx/>
                  <a:latin typeface="Calibri" pitchFamily="34" charset="0"/>
                  <a:cs typeface="Calibri" pitchFamily="34" charset="0"/>
                </a:rPr>
                <a:t>Challenge</a:t>
              </a:r>
            </a:p>
            <a:p>
              <a:pPr marL="112713" indent="-112713">
                <a:lnSpc>
                  <a:spcPct val="120000"/>
                </a:lnSpc>
                <a:spcAft>
                  <a:spcPts val="600"/>
                </a:spcAft>
                <a:buFont typeface="Arial" pitchFamily="34" charset="0"/>
                <a:buChar char="•"/>
              </a:pPr>
              <a:r>
                <a:rPr lang="en-US" sz="1050" kern="0" dirty="0" smtClean="0">
                  <a:solidFill>
                    <a:srgbClr val="000000"/>
                  </a:solidFill>
                  <a:latin typeface="Calibri" pitchFamily="34" charset="0"/>
                  <a:cs typeface="Calibri" pitchFamily="34" charset="0"/>
                </a:rPr>
                <a:t>Volkswagen Financial Services The financial institution was looking for a high-performance software solution that could be used to develop reproducible and meaningful scoring models</a:t>
              </a:r>
            </a:p>
          </p:txBody>
        </p:sp>
        <p:sp>
          <p:nvSpPr>
            <p:cNvPr id="7" name="Striped Right Arrow 6"/>
            <p:cNvSpPr/>
            <p:nvPr/>
          </p:nvSpPr>
          <p:spPr>
            <a:xfrm>
              <a:off x="2774754" y="3662680"/>
              <a:ext cx="564524" cy="484094"/>
            </a:xfrm>
            <a:prstGeom prst="stripedRightArrow">
              <a:avLst/>
            </a:prstGeom>
            <a:solidFill>
              <a:schemeClr val="accent3">
                <a:lumMod val="90000"/>
              </a:schemeClr>
            </a:solidFill>
            <a:ln w="9525" cap="flat" cmpd="sng" algn="ctr">
              <a:solidFill>
                <a:schemeClr val="bg1">
                  <a:lumMod val="50000"/>
                </a:scheme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 lastClr="FFFFFF"/>
                </a:solidFill>
                <a:effectLst/>
                <a:uLnTx/>
                <a:uFillTx/>
                <a:latin typeface="Calibri" pitchFamily="34" charset="0"/>
                <a:cs typeface="Calibri" pitchFamily="34" charset="0"/>
              </a:endParaRPr>
            </a:p>
          </p:txBody>
        </p:sp>
        <p:sp>
          <p:nvSpPr>
            <p:cNvPr id="8" name="Round Diagonal Corner Rectangle 7"/>
            <p:cNvSpPr/>
            <p:nvPr/>
          </p:nvSpPr>
          <p:spPr>
            <a:xfrm>
              <a:off x="3366575" y="2548407"/>
              <a:ext cx="2473435" cy="3242793"/>
            </a:xfrm>
            <a:prstGeom prst="round2DiagRect">
              <a:avLst/>
            </a:prstGeom>
            <a:solidFill>
              <a:schemeClr val="tx1">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tIns="91440" bIns="91440" rtlCol="0" anchor="t" anchorCtr="0">
              <a:noAutofit/>
            </a:bodyPr>
            <a:lstStyle/>
            <a:p>
              <a:pPr marL="112713" marR="0" lvl="0" indent="-112713" fontAlgn="auto">
                <a:lnSpc>
                  <a:spcPct val="100000"/>
                </a:lnSpc>
                <a:spcBef>
                  <a:spcPts val="300"/>
                </a:spcBef>
                <a:spcAft>
                  <a:spcPts val="100"/>
                </a:spcAft>
                <a:buClrTx/>
                <a:buSzTx/>
                <a:tabLst/>
                <a:defRPr/>
              </a:pPr>
              <a:r>
                <a:rPr lang="en-US" sz="1050" b="1" kern="0" dirty="0" smtClean="0">
                  <a:solidFill>
                    <a:srgbClr val="000000"/>
                  </a:solidFill>
                  <a:latin typeface="Calibri" pitchFamily="34" charset="0"/>
                  <a:cs typeface="Calibri" pitchFamily="34" charset="0"/>
                </a:rPr>
                <a:t>Solution: </a:t>
              </a:r>
            </a:p>
            <a:p>
              <a:pPr marL="112713" indent="-112713">
                <a:lnSpc>
                  <a:spcPct val="120000"/>
                </a:lnSpc>
                <a:spcAft>
                  <a:spcPts val="600"/>
                </a:spcAft>
                <a:buFont typeface="Arial" pitchFamily="34" charset="0"/>
                <a:buChar char="•"/>
                <a:defRPr/>
              </a:pPr>
              <a:r>
                <a:rPr lang="en-US" sz="1050" kern="0" dirty="0" smtClean="0">
                  <a:solidFill>
                    <a:srgbClr val="000000"/>
                  </a:solidFill>
                  <a:latin typeface="Calibri" pitchFamily="34" charset="0"/>
                  <a:cs typeface="Calibri" pitchFamily="34" charset="0"/>
                </a:rPr>
                <a:t>SAS Credit Scoring, SAS Data Surveyor for SAP</a:t>
              </a:r>
            </a:p>
            <a:p>
              <a:pPr marL="112713" indent="-112713">
                <a:lnSpc>
                  <a:spcPct val="120000"/>
                </a:lnSpc>
                <a:spcAft>
                  <a:spcPts val="600"/>
                </a:spcAft>
                <a:buFont typeface="Arial" pitchFamily="34" charset="0"/>
                <a:buChar char="•"/>
                <a:defRPr/>
              </a:pPr>
              <a:r>
                <a:rPr lang="en-US" sz="1050" kern="0" dirty="0" smtClean="0">
                  <a:solidFill>
                    <a:srgbClr val="000000"/>
                  </a:solidFill>
                  <a:latin typeface="Calibri" pitchFamily="34" charset="0"/>
                  <a:cs typeface="Calibri" pitchFamily="34" charset="0"/>
                </a:rPr>
                <a:t>SAS Credit Scoring allows the financial services provider’s risk management experts to create stable models for credit risk analysis that meet regulatory requirements</a:t>
              </a:r>
            </a:p>
            <a:p>
              <a:pPr marL="112713" indent="-112713">
                <a:lnSpc>
                  <a:spcPct val="120000"/>
                </a:lnSpc>
                <a:spcAft>
                  <a:spcPts val="600"/>
                </a:spcAft>
                <a:buFont typeface="Arial" pitchFamily="34" charset="0"/>
                <a:buChar char="•"/>
                <a:defRPr/>
              </a:pPr>
              <a:r>
                <a:rPr lang="en-US" sz="1050" kern="0" dirty="0" smtClean="0">
                  <a:solidFill>
                    <a:srgbClr val="000000"/>
                  </a:solidFill>
                  <a:latin typeface="Calibri" pitchFamily="34" charset="0"/>
                  <a:cs typeface="Calibri" pitchFamily="34" charset="0"/>
                </a:rPr>
                <a:t>SAS Data Surveyor for SAP encodes the complex data structures used by the ERP specialist, thus ensuring the necessary transparency.</a:t>
              </a:r>
            </a:p>
          </p:txBody>
        </p:sp>
        <p:sp>
          <p:nvSpPr>
            <p:cNvPr id="9" name="Striped Right Arrow 8"/>
            <p:cNvSpPr/>
            <p:nvPr/>
          </p:nvSpPr>
          <p:spPr>
            <a:xfrm>
              <a:off x="5870496" y="3679832"/>
              <a:ext cx="538773" cy="484094"/>
            </a:xfrm>
            <a:prstGeom prst="stripedRightArrow">
              <a:avLst/>
            </a:prstGeom>
            <a:solidFill>
              <a:schemeClr val="accent3">
                <a:lumMod val="90000"/>
              </a:schemeClr>
            </a:solidFill>
            <a:ln w="9525" cap="flat" cmpd="sng" algn="ctr">
              <a:solidFill>
                <a:schemeClr val="bg1">
                  <a:lumMod val="50000"/>
                </a:scheme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 lastClr="FFFFFF"/>
                </a:solidFill>
                <a:effectLst/>
                <a:uLnTx/>
                <a:uFillTx/>
                <a:latin typeface="Calibri" pitchFamily="34" charset="0"/>
                <a:cs typeface="Calibri" pitchFamily="34" charset="0"/>
              </a:endParaRPr>
            </a:p>
          </p:txBody>
        </p:sp>
        <p:sp>
          <p:nvSpPr>
            <p:cNvPr id="10" name="Round Diagonal Corner Rectangle 9"/>
            <p:cNvSpPr/>
            <p:nvPr/>
          </p:nvSpPr>
          <p:spPr>
            <a:xfrm>
              <a:off x="6442285" y="2572159"/>
              <a:ext cx="2434441" cy="3221598"/>
            </a:xfrm>
            <a:prstGeom prst="round2DiagRect">
              <a:avLst/>
            </a:prstGeom>
            <a:solidFill>
              <a:schemeClr val="tx1">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tIns="91440" bIns="91440" rtlCol="0" anchor="t" anchorCtr="0">
              <a:noAutofit/>
            </a:bodyPr>
            <a:lstStyle/>
            <a:p>
              <a:pPr marL="112713" marR="0" lvl="0" indent="-112713" fontAlgn="auto">
                <a:lnSpc>
                  <a:spcPct val="100000"/>
                </a:lnSpc>
                <a:spcBef>
                  <a:spcPts val="300"/>
                </a:spcBef>
                <a:spcAft>
                  <a:spcPts val="100"/>
                </a:spcAft>
                <a:buClrTx/>
                <a:buSzTx/>
                <a:tabLst/>
                <a:defRPr/>
              </a:pPr>
              <a:r>
                <a:rPr lang="en-US" sz="1050" b="1" kern="0" dirty="0" smtClean="0">
                  <a:solidFill>
                    <a:srgbClr val="000000"/>
                  </a:solidFill>
                  <a:latin typeface="Calibri" pitchFamily="34" charset="0"/>
                  <a:cs typeface="Calibri" pitchFamily="34" charset="0"/>
                </a:rPr>
                <a:t>Benefits</a:t>
              </a:r>
            </a:p>
            <a:p>
              <a:pPr marL="112713" indent="-112713">
                <a:lnSpc>
                  <a:spcPct val="120000"/>
                </a:lnSpc>
                <a:spcAft>
                  <a:spcPts val="600"/>
                </a:spcAft>
                <a:buFont typeface="Arial" pitchFamily="34" charset="0"/>
                <a:buChar char="•"/>
                <a:defRPr/>
              </a:pPr>
              <a:r>
                <a:rPr lang="en-US" sz="1050" kern="0" dirty="0" smtClean="0">
                  <a:solidFill>
                    <a:srgbClr val="000000"/>
                  </a:solidFill>
                  <a:latin typeface="Calibri" pitchFamily="34" charset="0"/>
                  <a:cs typeface="Calibri" pitchFamily="34" charset="0"/>
                </a:rPr>
                <a:t>Basel II-compliant, stable, auditable and cost-effective modeling processes</a:t>
              </a:r>
            </a:p>
            <a:p>
              <a:pPr marL="112713" indent="-112713">
                <a:lnSpc>
                  <a:spcPct val="120000"/>
                </a:lnSpc>
                <a:spcAft>
                  <a:spcPts val="600"/>
                </a:spcAft>
                <a:buFont typeface="Arial" pitchFamily="34" charset="0"/>
                <a:buChar char="•"/>
                <a:defRPr/>
              </a:pPr>
              <a:r>
                <a:rPr lang="en-US" sz="1050" kern="0" dirty="0" smtClean="0">
                  <a:solidFill>
                    <a:srgbClr val="000000"/>
                  </a:solidFill>
                  <a:latin typeface="Calibri" pitchFamily="34" charset="0"/>
                  <a:cs typeface="Calibri" pitchFamily="34" charset="0"/>
                </a:rPr>
                <a:t>Complete transparency and reproducibility of the score modeling process</a:t>
              </a:r>
            </a:p>
            <a:p>
              <a:pPr marL="112713" indent="-112713">
                <a:lnSpc>
                  <a:spcPct val="120000"/>
                </a:lnSpc>
                <a:spcAft>
                  <a:spcPts val="600"/>
                </a:spcAft>
                <a:buFont typeface="Arial" pitchFamily="34" charset="0"/>
                <a:buChar char="•"/>
                <a:defRPr/>
              </a:pPr>
              <a:r>
                <a:rPr lang="en-US" sz="1050" kern="0" dirty="0" smtClean="0">
                  <a:solidFill>
                    <a:srgbClr val="000000"/>
                  </a:solidFill>
                  <a:latin typeface="Calibri" pitchFamily="34" charset="0"/>
                  <a:cs typeface="Calibri" pitchFamily="34" charset="0"/>
                </a:rPr>
                <a:t>Meaningful classification of loan applicants and existing customers</a:t>
              </a:r>
            </a:p>
          </p:txBody>
        </p:sp>
        <p:sp>
          <p:nvSpPr>
            <p:cNvPr id="11" name="Rectangle 10"/>
            <p:cNvSpPr/>
            <p:nvPr/>
          </p:nvSpPr>
          <p:spPr>
            <a:xfrm>
              <a:off x="1429658" y="1282891"/>
              <a:ext cx="7447068" cy="614679"/>
            </a:xfrm>
            <a:prstGeom prst="rect">
              <a:avLst/>
            </a:pr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5400000" scaled="1"/>
              <a:tileRect/>
            </a:gradFill>
            <a:ln>
              <a:noFill/>
            </a:ln>
          </p:spPr>
          <p:style>
            <a:lnRef idx="1">
              <a:schemeClr val="accent1"/>
            </a:lnRef>
            <a:fillRef idx="3">
              <a:schemeClr val="accent1"/>
            </a:fillRef>
            <a:effectRef idx="2">
              <a:schemeClr val="accent1"/>
            </a:effectRef>
            <a:fontRef idx="minor">
              <a:schemeClr val="lt1"/>
            </a:fontRef>
          </p:style>
          <p:txBody>
            <a:bodyPr lIns="457200" rtlCol="0" anchor="ctr"/>
            <a:lstStyle/>
            <a:p>
              <a:pPr marL="58738" indent="-4763" algn="ctr"/>
              <a:r>
                <a:rPr lang="en-US" sz="1050" b="1" dirty="0" smtClean="0">
                  <a:solidFill>
                    <a:schemeClr val="bg1"/>
                  </a:solidFill>
                  <a:latin typeface="Calibri" pitchFamily="34" charset="0"/>
                  <a:cs typeface="Calibri" pitchFamily="34" charset="0"/>
                </a:rPr>
                <a:t>Volkswagen Financial Services AG, headquartered in Braunschweig, Germany, is a wholly owned subsidiary of Volkswagen AG. The company is responsible for coordinating the global financial services activities of the Volkswagen group.</a:t>
              </a:r>
              <a:endParaRPr lang="fr-FR" sz="1050" b="1" dirty="0" smtClean="0">
                <a:solidFill>
                  <a:schemeClr val="bg1"/>
                </a:solidFill>
                <a:latin typeface="Calibri" pitchFamily="34" charset="0"/>
                <a:cs typeface="Calibri" pitchFamily="34" charset="0"/>
              </a:endParaRPr>
            </a:p>
          </p:txBody>
        </p:sp>
        <p:sp>
          <p:nvSpPr>
            <p:cNvPr id="12" name="TextBox 11"/>
            <p:cNvSpPr txBox="1"/>
            <p:nvPr/>
          </p:nvSpPr>
          <p:spPr>
            <a:xfrm>
              <a:off x="457200" y="1177955"/>
              <a:ext cx="1411845" cy="741510"/>
            </a:xfrm>
            <a:prstGeom prst="ellipse">
              <a:avLst/>
            </a:prstGeom>
            <a:gradFill flip="none" rotWithShape="1">
              <a:gsLst>
                <a:gs pos="0">
                  <a:schemeClr val="accent3">
                    <a:lumMod val="90000"/>
                    <a:tint val="66000"/>
                    <a:satMod val="160000"/>
                  </a:schemeClr>
                </a:gs>
                <a:gs pos="50000">
                  <a:schemeClr val="accent3">
                    <a:lumMod val="90000"/>
                    <a:tint val="44500"/>
                    <a:satMod val="160000"/>
                  </a:schemeClr>
                </a:gs>
                <a:gs pos="100000">
                  <a:schemeClr val="accent3">
                    <a:lumMod val="90000"/>
                    <a:tint val="23500"/>
                    <a:satMod val="160000"/>
                  </a:schemeClr>
                </a:gs>
              </a:gsLst>
              <a:lin ang="5400000" scaled="1"/>
              <a:tileRect/>
            </a:gradFill>
            <a:ln w="38100" cap="flat" cmpd="sng" algn="ctr">
              <a:solidFill>
                <a:sysClr val="window" lastClr="FFFFFF"/>
              </a:solidFill>
              <a:prstDash val="solid"/>
            </a:ln>
            <a:effectLst>
              <a:outerShdw blurRad="40000" dist="20000" dir="5400000" rotWithShape="0">
                <a:srgbClr val="000000">
                  <a:alpha val="38000"/>
                </a:srgbClr>
              </a:outerShdw>
            </a:effectLst>
          </p:spPr>
          <p:txBody>
            <a:bodyPr wrap="squar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srgbClr val="004278"/>
                  </a:solidFill>
                  <a:effectLst/>
                  <a:uLnTx/>
                  <a:uFillTx/>
                  <a:latin typeface="Calibri" pitchFamily="34" charset="0"/>
                  <a:cs typeface="Calibri" pitchFamily="34" charset="0"/>
                </a:rPr>
                <a:t>Overview</a:t>
              </a:r>
              <a:endParaRPr kumimoji="0" lang="en-US" sz="1050" b="1" i="0" u="none" strike="noStrike" kern="0" cap="none" spc="0" normalizeH="0" baseline="0" noProof="0" dirty="0">
                <a:ln>
                  <a:noFill/>
                </a:ln>
                <a:solidFill>
                  <a:srgbClr val="004278"/>
                </a:solidFill>
                <a:effectLst/>
                <a:uLnTx/>
                <a:uFillTx/>
                <a:latin typeface="Calibri" pitchFamily="34" charset="0"/>
                <a:cs typeface="Calibri" pitchFamily="34" charset="0"/>
              </a:endParaRPr>
            </a:p>
          </p:txBody>
        </p:sp>
      </p:grpSp>
      <p:sp>
        <p:nvSpPr>
          <p:cNvPr id="16" name="TextBox 15"/>
          <p:cNvSpPr txBox="1">
            <a:spLocks noChangeArrowheads="1"/>
          </p:cNvSpPr>
          <p:nvPr/>
        </p:nvSpPr>
        <p:spPr bwMode="auto">
          <a:xfrm>
            <a:off x="228599" y="710625"/>
            <a:ext cx="8686800" cy="584775"/>
          </a:xfrm>
          <a:prstGeom prst="rect">
            <a:avLst/>
          </a:prstGeom>
          <a:noFill/>
          <a:ln w="9525">
            <a:noFill/>
            <a:miter lim="800000"/>
            <a:headEnd/>
            <a:tailEnd/>
          </a:ln>
        </p:spPr>
        <p:txBody>
          <a:bodyPr>
            <a:spAutoFit/>
          </a:bodyPr>
          <a:lstStyle/>
          <a:p>
            <a:pPr>
              <a:spcBef>
                <a:spcPts val="600"/>
              </a:spcBef>
              <a:spcAft>
                <a:spcPct val="0"/>
              </a:spcAft>
              <a:buClr>
                <a:schemeClr val="accent1"/>
              </a:buClr>
              <a:buSzPct val="100000"/>
              <a:defRPr/>
            </a:pPr>
            <a:r>
              <a:rPr lang="en-US" sz="1600" dirty="0">
                <a:solidFill>
                  <a:schemeClr val="bg1">
                    <a:lumMod val="50000"/>
                  </a:schemeClr>
                </a:solidFill>
                <a:latin typeface="Calibri" pitchFamily="34" charset="0"/>
                <a:cs typeface="Calibri" pitchFamily="34" charset="0"/>
              </a:rPr>
              <a:t>Volkswagen Financial Services deployed SAS to create transparent, reproducible scoring models for credit risk management </a:t>
            </a:r>
          </a:p>
        </p:txBody>
      </p:sp>
      <p:sp>
        <p:nvSpPr>
          <p:cNvPr id="17" name="Title 2"/>
          <p:cNvSpPr>
            <a:spLocks noGrp="1"/>
          </p:cNvSpPr>
          <p:nvPr>
            <p:ph type="title"/>
          </p:nvPr>
        </p:nvSpPr>
        <p:spPr>
          <a:xfrm>
            <a:off x="228600" y="280932"/>
            <a:ext cx="8686800" cy="304800"/>
          </a:xfrm>
        </p:spPr>
        <p:txBody>
          <a:bodyPr/>
          <a:lstStyle/>
          <a:p>
            <a:r>
              <a:rPr lang="en-US" sz="2800" dirty="0">
                <a:latin typeface="Calibri" pitchFamily="34" charset="0"/>
                <a:cs typeface="Calibri" pitchFamily="34" charset="0"/>
              </a:rPr>
              <a:t>IT Initiatives (1/3)</a:t>
            </a:r>
          </a:p>
        </p:txBody>
      </p:sp>
    </p:spTree>
    <p:extLst>
      <p:ext uri="{BB962C8B-B14F-4D97-AF65-F5344CB8AC3E}">
        <p14:creationId xmlns:p14="http://schemas.microsoft.com/office/powerpoint/2010/main" val="754953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note"/>
          <p:cNvSpPr>
            <a:spLocks noChangeArrowheads="1"/>
          </p:cNvSpPr>
          <p:nvPr/>
        </p:nvSpPr>
        <p:spPr bwMode="auto">
          <a:xfrm>
            <a:off x="457200" y="6262301"/>
            <a:ext cx="6515408" cy="138499"/>
          </a:xfrm>
          <a:prstGeom prst="rect">
            <a:avLst/>
          </a:prstGeom>
          <a:noFill/>
          <a:ln w="9525" algn="ctr">
            <a:noFill/>
            <a:miter lim="800000"/>
            <a:headEnd/>
            <a:tailEnd/>
          </a:ln>
        </p:spPr>
        <p:txBody>
          <a:bodyPr wrap="square" lIns="0" tIns="0" rIns="0" bIns="0" anchor="b">
            <a:spAutoFit/>
          </a:bodyPr>
          <a:lstStyle/>
          <a:p>
            <a:pPr lvl="0" defTabSz="914363">
              <a:spcBef>
                <a:spcPct val="0"/>
              </a:spcBef>
            </a:pPr>
            <a:r>
              <a:rPr lang="en-US" sz="900" dirty="0" smtClean="0">
                <a:solidFill>
                  <a:srgbClr val="000000"/>
                </a:solidFill>
                <a:latin typeface="Calibri" pitchFamily="34" charset="0"/>
                <a:cs typeface="Calibri" pitchFamily="34" charset="0"/>
              </a:rPr>
              <a:t>Source: </a:t>
            </a:r>
            <a:r>
              <a:rPr lang="en-US" sz="900" dirty="0" smtClean="0">
                <a:solidFill>
                  <a:srgbClr val="000000"/>
                </a:solidFill>
                <a:latin typeface="Calibri" pitchFamily="34" charset="0"/>
                <a:cs typeface="Calibri" pitchFamily="34" charset="0"/>
                <a:hlinkClick r:id="rId3"/>
              </a:rPr>
              <a:t>http://www.automotiveworld.com/news/manufacturing/germany-dassault-systemes-signs-software-agreement-with-volkswagen</a:t>
            </a:r>
            <a:endParaRPr lang="en-US" sz="900" dirty="0" smtClean="0">
              <a:solidFill>
                <a:srgbClr val="000000"/>
              </a:solidFill>
              <a:latin typeface="Calibri" pitchFamily="34" charset="0"/>
              <a:cs typeface="Calibri" pitchFamily="34" charset="0"/>
            </a:endParaRPr>
          </a:p>
        </p:txBody>
      </p:sp>
      <p:grpSp>
        <p:nvGrpSpPr>
          <p:cNvPr id="15" name="Group 14"/>
          <p:cNvGrpSpPr/>
          <p:nvPr/>
        </p:nvGrpSpPr>
        <p:grpSpPr>
          <a:xfrm>
            <a:off x="365760" y="1371600"/>
            <a:ext cx="8419526" cy="4615802"/>
            <a:chOff x="457200" y="1177955"/>
            <a:chExt cx="8419526" cy="4615802"/>
          </a:xfrm>
        </p:grpSpPr>
        <p:sp>
          <p:nvSpPr>
            <p:cNvPr id="5" name="Rounded Rectangle 4"/>
            <p:cNvSpPr/>
            <p:nvPr/>
          </p:nvSpPr>
          <p:spPr>
            <a:xfrm>
              <a:off x="457200" y="1981200"/>
              <a:ext cx="8419526" cy="420691"/>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defRPr/>
              </a:pPr>
              <a:r>
                <a:rPr lang="en-US" sz="1000" b="1" kern="0" dirty="0" smtClean="0">
                  <a:solidFill>
                    <a:sysClr val="window" lastClr="FFFFFF"/>
                  </a:solidFill>
                  <a:latin typeface="Calibri" pitchFamily="34" charset="0"/>
                  <a:cs typeface="Calibri" pitchFamily="34" charset="0"/>
                </a:rPr>
                <a:t>Volkswagen has a strategic contract with product lifecycle management (PLM) solutions provider Dassault Systèmes to implement Dassault's Delmia Process Engineer (DPE) software throughout its organization</a:t>
              </a:r>
            </a:p>
          </p:txBody>
        </p:sp>
        <p:sp>
          <p:nvSpPr>
            <p:cNvPr id="6" name="Round Diagonal Corner Rectangle 5"/>
            <p:cNvSpPr/>
            <p:nvPr/>
          </p:nvSpPr>
          <p:spPr>
            <a:xfrm>
              <a:off x="503735" y="2543398"/>
              <a:ext cx="2238233" cy="3236667"/>
            </a:xfrm>
            <a:prstGeom prst="round2DiagRect">
              <a:avLst/>
            </a:prstGeom>
            <a:solidFill>
              <a:schemeClr val="tx1">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tIns="91440" bIns="91440" rtlCol="0" anchor="t" anchorCtr="0">
              <a:noAutofit/>
            </a:bodyPr>
            <a:lstStyle/>
            <a:p>
              <a:pPr marL="0" marR="0" lvl="0" indent="0" defTabSz="914400" eaLnBrk="1" fontAlgn="auto" latinLnBrk="0" hangingPunct="1">
                <a:lnSpc>
                  <a:spcPct val="100000"/>
                </a:lnSpc>
                <a:spcBef>
                  <a:spcPts val="300"/>
                </a:spcBef>
                <a:spcAft>
                  <a:spcPts val="10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Calibri" pitchFamily="34" charset="0"/>
                  <a:cs typeface="Calibri" pitchFamily="34" charset="0"/>
                </a:rPr>
                <a:t>Challenge</a:t>
              </a:r>
            </a:p>
            <a:p>
              <a:pPr marL="112713" indent="-112713">
                <a:lnSpc>
                  <a:spcPct val="120000"/>
                </a:lnSpc>
                <a:spcAft>
                  <a:spcPts val="600"/>
                </a:spcAft>
                <a:buFont typeface="Arial" pitchFamily="34" charset="0"/>
                <a:buChar char="•"/>
              </a:pPr>
              <a:r>
                <a:rPr lang="en-US" sz="1000" kern="0" dirty="0" smtClean="0">
                  <a:solidFill>
                    <a:srgbClr val="000000"/>
                  </a:solidFill>
                  <a:latin typeface="Calibri" pitchFamily="34" charset="0"/>
                  <a:cs typeface="Calibri" pitchFamily="34" charset="0"/>
                </a:rPr>
                <a:t>Volkswagen was focusing on reducing its planning and development costs</a:t>
              </a:r>
            </a:p>
          </p:txBody>
        </p:sp>
        <p:sp>
          <p:nvSpPr>
            <p:cNvPr id="7" name="Striped Right Arrow 6"/>
            <p:cNvSpPr/>
            <p:nvPr/>
          </p:nvSpPr>
          <p:spPr>
            <a:xfrm>
              <a:off x="2774754" y="3662680"/>
              <a:ext cx="564524" cy="484094"/>
            </a:xfrm>
            <a:prstGeom prst="stripedRightArrow">
              <a:avLst/>
            </a:prstGeom>
            <a:solidFill>
              <a:schemeClr val="accent3">
                <a:lumMod val="90000"/>
              </a:schemeClr>
            </a:solidFill>
            <a:ln w="9525" cap="flat" cmpd="sng" algn="ctr">
              <a:solidFill>
                <a:schemeClr val="bg1">
                  <a:lumMod val="50000"/>
                </a:scheme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 lastClr="FFFFFF"/>
                </a:solidFill>
                <a:effectLst/>
                <a:uLnTx/>
                <a:uFillTx/>
                <a:latin typeface="Calibri" pitchFamily="34" charset="0"/>
                <a:cs typeface="Calibri" pitchFamily="34" charset="0"/>
              </a:endParaRPr>
            </a:p>
          </p:txBody>
        </p:sp>
        <p:sp>
          <p:nvSpPr>
            <p:cNvPr id="8" name="Round Diagonal Corner Rectangle 7"/>
            <p:cNvSpPr/>
            <p:nvPr/>
          </p:nvSpPr>
          <p:spPr>
            <a:xfrm>
              <a:off x="3366575" y="2548407"/>
              <a:ext cx="2473435" cy="3242793"/>
            </a:xfrm>
            <a:prstGeom prst="round2DiagRect">
              <a:avLst/>
            </a:prstGeom>
            <a:solidFill>
              <a:schemeClr val="tx1">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tIns="91440" bIns="91440" rtlCol="0" anchor="t" anchorCtr="0">
              <a:noAutofit/>
            </a:bodyPr>
            <a:lstStyle/>
            <a:p>
              <a:pPr marL="112713" marR="0" lvl="0" indent="-112713" fontAlgn="auto">
                <a:lnSpc>
                  <a:spcPct val="100000"/>
                </a:lnSpc>
                <a:spcBef>
                  <a:spcPts val="300"/>
                </a:spcBef>
                <a:spcAft>
                  <a:spcPts val="100"/>
                </a:spcAft>
                <a:buClrTx/>
                <a:buSzTx/>
                <a:tabLst/>
                <a:defRPr/>
              </a:pPr>
              <a:r>
                <a:rPr lang="en-US" sz="1000" b="1" kern="0" dirty="0" smtClean="0">
                  <a:solidFill>
                    <a:srgbClr val="000000"/>
                  </a:solidFill>
                  <a:latin typeface="Calibri" pitchFamily="34" charset="0"/>
                  <a:cs typeface="Calibri" pitchFamily="34" charset="0"/>
                </a:rPr>
                <a:t>Solution: </a:t>
              </a:r>
            </a:p>
            <a:p>
              <a:pPr marL="112713" indent="-112713">
                <a:lnSpc>
                  <a:spcPct val="120000"/>
                </a:lnSpc>
                <a:spcAft>
                  <a:spcPts val="600"/>
                </a:spcAft>
                <a:buFont typeface="Arial" pitchFamily="34" charset="0"/>
                <a:buChar char="•"/>
                <a:defRPr/>
              </a:pPr>
              <a:r>
                <a:rPr lang="en-US" sz="1000" kern="0" dirty="0" smtClean="0">
                  <a:solidFill>
                    <a:srgbClr val="000000"/>
                  </a:solidFill>
                  <a:latin typeface="Calibri" pitchFamily="34" charset="0"/>
                  <a:cs typeface="Calibri" pitchFamily="34" charset="0"/>
                </a:rPr>
                <a:t>Volkswagen deployed Dassault's Delmia Process Engineer (DPE) software throughout its organization in order  to reduce development costs and improve planning reliability</a:t>
              </a:r>
            </a:p>
          </p:txBody>
        </p:sp>
        <p:sp>
          <p:nvSpPr>
            <p:cNvPr id="9" name="Striped Right Arrow 8"/>
            <p:cNvSpPr/>
            <p:nvPr/>
          </p:nvSpPr>
          <p:spPr>
            <a:xfrm>
              <a:off x="5870496" y="3679832"/>
              <a:ext cx="538773" cy="484094"/>
            </a:xfrm>
            <a:prstGeom prst="stripedRightArrow">
              <a:avLst/>
            </a:prstGeom>
            <a:solidFill>
              <a:schemeClr val="accent3">
                <a:lumMod val="90000"/>
              </a:schemeClr>
            </a:solidFill>
            <a:ln w="9525" cap="flat" cmpd="sng" algn="ctr">
              <a:solidFill>
                <a:schemeClr val="bg1">
                  <a:lumMod val="50000"/>
                </a:scheme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 lastClr="FFFFFF"/>
                </a:solidFill>
                <a:effectLst/>
                <a:uLnTx/>
                <a:uFillTx/>
                <a:latin typeface="Calibri" pitchFamily="34" charset="0"/>
                <a:cs typeface="Calibri" pitchFamily="34" charset="0"/>
              </a:endParaRPr>
            </a:p>
          </p:txBody>
        </p:sp>
        <p:sp>
          <p:nvSpPr>
            <p:cNvPr id="10" name="Round Diagonal Corner Rectangle 9"/>
            <p:cNvSpPr/>
            <p:nvPr/>
          </p:nvSpPr>
          <p:spPr>
            <a:xfrm>
              <a:off x="6442285" y="2572159"/>
              <a:ext cx="2434441" cy="3221598"/>
            </a:xfrm>
            <a:prstGeom prst="round2DiagRect">
              <a:avLst/>
            </a:prstGeom>
            <a:solidFill>
              <a:schemeClr val="tx1">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tIns="91440" bIns="91440" rtlCol="0" anchor="t" anchorCtr="0">
              <a:noAutofit/>
            </a:bodyPr>
            <a:lstStyle/>
            <a:p>
              <a:pPr marL="112713" marR="0" lvl="0" indent="-112713" fontAlgn="auto">
                <a:lnSpc>
                  <a:spcPct val="100000"/>
                </a:lnSpc>
                <a:spcBef>
                  <a:spcPts val="300"/>
                </a:spcBef>
                <a:spcAft>
                  <a:spcPts val="100"/>
                </a:spcAft>
                <a:buClrTx/>
                <a:buSzTx/>
                <a:tabLst/>
                <a:defRPr/>
              </a:pPr>
              <a:r>
                <a:rPr lang="en-US" sz="1000" b="1" kern="0" dirty="0" smtClean="0">
                  <a:solidFill>
                    <a:srgbClr val="000000"/>
                  </a:solidFill>
                  <a:latin typeface="Calibri" pitchFamily="34" charset="0"/>
                  <a:cs typeface="Calibri" pitchFamily="34" charset="0"/>
                </a:rPr>
                <a:t>Benefits</a:t>
              </a:r>
            </a:p>
            <a:p>
              <a:pPr marL="112713" indent="-112713">
                <a:lnSpc>
                  <a:spcPct val="120000"/>
                </a:lnSpc>
                <a:spcAft>
                  <a:spcPts val="600"/>
                </a:spcAft>
                <a:buFont typeface="Arial" pitchFamily="34" charset="0"/>
                <a:buChar char="•"/>
                <a:defRPr/>
              </a:pPr>
              <a:r>
                <a:rPr lang="en-US" sz="1000" kern="0" dirty="0" smtClean="0">
                  <a:solidFill>
                    <a:srgbClr val="000000"/>
                  </a:solidFill>
                  <a:latin typeface="Calibri" pitchFamily="34" charset="0"/>
                  <a:cs typeface="Calibri" pitchFamily="34" charset="0"/>
                </a:rPr>
                <a:t>The software ensured high-level planning reliability along with optimized planning and implementation times and costs</a:t>
              </a:r>
            </a:p>
            <a:p>
              <a:pPr marL="112713" indent="-112713">
                <a:lnSpc>
                  <a:spcPct val="120000"/>
                </a:lnSpc>
                <a:spcAft>
                  <a:spcPts val="600"/>
                </a:spcAft>
                <a:buFont typeface="Arial" pitchFamily="34" charset="0"/>
                <a:buChar char="•"/>
                <a:defRPr/>
              </a:pPr>
              <a:r>
                <a:rPr lang="en-US" sz="1000" kern="0" dirty="0" smtClean="0">
                  <a:solidFill>
                    <a:srgbClr val="000000"/>
                  </a:solidFill>
                  <a:latin typeface="Calibri" pitchFamily="34" charset="0"/>
                  <a:cs typeface="Calibri" pitchFamily="34" charset="0"/>
                </a:rPr>
                <a:t>It enabled an early and reliable overview by showing the production time and investment costs, production space and the level of manpower required, thus shortening the phase between product design and production</a:t>
              </a:r>
            </a:p>
          </p:txBody>
        </p:sp>
        <p:sp>
          <p:nvSpPr>
            <p:cNvPr id="13" name="Rectangle 12"/>
            <p:cNvSpPr/>
            <p:nvPr/>
          </p:nvSpPr>
          <p:spPr>
            <a:xfrm>
              <a:off x="1429658" y="1282891"/>
              <a:ext cx="7447068" cy="614679"/>
            </a:xfrm>
            <a:prstGeom prst="rect">
              <a:avLst/>
            </a:pr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5400000" scaled="1"/>
              <a:tileRect/>
            </a:gradFill>
            <a:ln>
              <a:noFill/>
            </a:ln>
          </p:spPr>
          <p:style>
            <a:lnRef idx="1">
              <a:schemeClr val="accent1"/>
            </a:lnRef>
            <a:fillRef idx="3">
              <a:schemeClr val="accent1"/>
            </a:fillRef>
            <a:effectRef idx="2">
              <a:schemeClr val="accent1"/>
            </a:effectRef>
            <a:fontRef idx="minor">
              <a:schemeClr val="lt1"/>
            </a:fontRef>
          </p:style>
          <p:txBody>
            <a:bodyPr lIns="457200" rtlCol="0" anchor="ctr"/>
            <a:lstStyle/>
            <a:p>
              <a:pPr marL="58738" indent="-4763" algn="ctr"/>
              <a:r>
                <a:rPr lang="en-US" sz="1000" b="1" dirty="0">
                  <a:solidFill>
                    <a:schemeClr val="bg1"/>
                  </a:solidFill>
                  <a:latin typeface="Calibri" pitchFamily="34" charset="0"/>
                  <a:cs typeface="Calibri" pitchFamily="34" charset="0"/>
                </a:rPr>
                <a:t>Volkswagen</a:t>
              </a:r>
              <a:endParaRPr lang="fr-FR" sz="1000" b="1" dirty="0">
                <a:solidFill>
                  <a:schemeClr val="bg1"/>
                </a:solidFill>
                <a:latin typeface="Calibri" pitchFamily="34" charset="0"/>
                <a:cs typeface="Calibri" pitchFamily="34" charset="0"/>
              </a:endParaRPr>
            </a:p>
          </p:txBody>
        </p:sp>
        <p:sp>
          <p:nvSpPr>
            <p:cNvPr id="14" name="TextBox 13"/>
            <p:cNvSpPr txBox="1"/>
            <p:nvPr/>
          </p:nvSpPr>
          <p:spPr>
            <a:xfrm>
              <a:off x="457200" y="1177955"/>
              <a:ext cx="1411845" cy="741510"/>
            </a:xfrm>
            <a:prstGeom prst="ellipse">
              <a:avLst/>
            </a:prstGeom>
            <a:gradFill flip="none" rotWithShape="1">
              <a:gsLst>
                <a:gs pos="0">
                  <a:schemeClr val="accent3">
                    <a:lumMod val="90000"/>
                    <a:tint val="66000"/>
                    <a:satMod val="160000"/>
                  </a:schemeClr>
                </a:gs>
                <a:gs pos="50000">
                  <a:schemeClr val="accent3">
                    <a:lumMod val="90000"/>
                    <a:tint val="44500"/>
                    <a:satMod val="160000"/>
                  </a:schemeClr>
                </a:gs>
                <a:gs pos="100000">
                  <a:schemeClr val="accent3">
                    <a:lumMod val="90000"/>
                    <a:tint val="23500"/>
                    <a:satMod val="160000"/>
                  </a:schemeClr>
                </a:gs>
              </a:gsLst>
              <a:lin ang="5400000" scaled="1"/>
              <a:tileRect/>
            </a:gradFill>
            <a:ln w="38100" cap="flat" cmpd="sng" algn="ctr">
              <a:solidFill>
                <a:sysClr val="window" lastClr="FFFFFF"/>
              </a:solidFill>
              <a:prstDash val="solid"/>
            </a:ln>
            <a:effectLst>
              <a:outerShdw blurRad="40000" dist="20000" dir="5400000" rotWithShape="0">
                <a:srgbClr val="000000">
                  <a:alpha val="38000"/>
                </a:srgbClr>
              </a:outerShdw>
            </a:effectLst>
          </p:spPr>
          <p:txBody>
            <a:bodyPr wrap="squar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004278"/>
                  </a:solidFill>
                  <a:effectLst/>
                  <a:uLnTx/>
                  <a:uFillTx/>
                  <a:latin typeface="Calibri" pitchFamily="34" charset="0"/>
                  <a:cs typeface="Calibri" pitchFamily="34" charset="0"/>
                </a:rPr>
                <a:t>Overview</a:t>
              </a:r>
              <a:endParaRPr kumimoji="0" lang="en-US" sz="1000" b="1" i="0" u="none" strike="noStrike" kern="0" cap="none" spc="0" normalizeH="0" baseline="0" noProof="0" dirty="0">
                <a:ln>
                  <a:noFill/>
                </a:ln>
                <a:solidFill>
                  <a:srgbClr val="004278"/>
                </a:solidFill>
                <a:effectLst/>
                <a:uLnTx/>
                <a:uFillTx/>
                <a:latin typeface="Calibri" pitchFamily="34" charset="0"/>
                <a:cs typeface="Calibri" pitchFamily="34" charset="0"/>
              </a:endParaRPr>
            </a:p>
          </p:txBody>
        </p:sp>
      </p:grpSp>
      <p:sp>
        <p:nvSpPr>
          <p:cNvPr id="18" name="TextBox 17"/>
          <p:cNvSpPr txBox="1">
            <a:spLocks noChangeArrowheads="1"/>
          </p:cNvSpPr>
          <p:nvPr/>
        </p:nvSpPr>
        <p:spPr bwMode="auto">
          <a:xfrm>
            <a:off x="228599" y="710625"/>
            <a:ext cx="8686800" cy="584775"/>
          </a:xfrm>
          <a:prstGeom prst="rect">
            <a:avLst/>
          </a:prstGeom>
          <a:noFill/>
          <a:ln w="9525">
            <a:noFill/>
            <a:miter lim="800000"/>
            <a:headEnd/>
            <a:tailEnd/>
          </a:ln>
        </p:spPr>
        <p:txBody>
          <a:bodyPr>
            <a:spAutoFit/>
          </a:bodyPr>
          <a:lstStyle/>
          <a:p>
            <a:pPr>
              <a:spcBef>
                <a:spcPts val="600"/>
              </a:spcBef>
              <a:spcAft>
                <a:spcPct val="0"/>
              </a:spcAft>
              <a:buClr>
                <a:schemeClr val="accent1"/>
              </a:buClr>
              <a:buSzPct val="100000"/>
              <a:defRPr/>
            </a:pPr>
            <a:r>
              <a:rPr lang="en-US" sz="1600" dirty="0">
                <a:solidFill>
                  <a:schemeClr val="bg1">
                    <a:lumMod val="50000"/>
                  </a:schemeClr>
                </a:solidFill>
                <a:latin typeface="Calibri" pitchFamily="34" charset="0"/>
                <a:cs typeface="Calibri" pitchFamily="34" charset="0"/>
              </a:rPr>
              <a:t>Volkswagen deployed Delmia Process Engineer (DPE) software to achieve economies in production and development process</a:t>
            </a:r>
          </a:p>
        </p:txBody>
      </p:sp>
      <p:sp>
        <p:nvSpPr>
          <p:cNvPr id="19" name="Title 2"/>
          <p:cNvSpPr>
            <a:spLocks noGrp="1"/>
          </p:cNvSpPr>
          <p:nvPr>
            <p:ph type="title"/>
          </p:nvPr>
        </p:nvSpPr>
        <p:spPr>
          <a:xfrm>
            <a:off x="228600" y="280932"/>
            <a:ext cx="8686800" cy="304800"/>
          </a:xfrm>
        </p:spPr>
        <p:txBody>
          <a:bodyPr/>
          <a:lstStyle/>
          <a:p>
            <a:r>
              <a:rPr lang="en-US" sz="2800" dirty="0">
                <a:latin typeface="Calibri" pitchFamily="34" charset="0"/>
                <a:cs typeface="Calibri" pitchFamily="34" charset="0"/>
              </a:rPr>
              <a:t>IT Initiatives </a:t>
            </a:r>
            <a:r>
              <a:rPr lang="en-US" sz="2800" dirty="0" smtClean="0">
                <a:latin typeface="Calibri" pitchFamily="34" charset="0"/>
                <a:cs typeface="Calibri" pitchFamily="34" charset="0"/>
              </a:rPr>
              <a:t>(2/3</a:t>
            </a:r>
            <a:r>
              <a:rPr lang="en-US" sz="2800" dirty="0">
                <a:latin typeface="Calibri" pitchFamily="34" charset="0"/>
                <a:cs typeface="Calibri" pitchFamily="34" charset="0"/>
              </a:rPr>
              <a:t>)</a:t>
            </a:r>
          </a:p>
        </p:txBody>
      </p:sp>
    </p:spTree>
    <p:extLst>
      <p:ext uri="{BB962C8B-B14F-4D97-AF65-F5344CB8AC3E}">
        <p14:creationId xmlns:p14="http://schemas.microsoft.com/office/powerpoint/2010/main" val="3180985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note"/>
          <p:cNvSpPr>
            <a:spLocks noChangeArrowheads="1"/>
          </p:cNvSpPr>
          <p:nvPr/>
        </p:nvSpPr>
        <p:spPr bwMode="auto">
          <a:xfrm>
            <a:off x="457200" y="6262301"/>
            <a:ext cx="6515408" cy="138499"/>
          </a:xfrm>
          <a:prstGeom prst="rect">
            <a:avLst/>
          </a:prstGeom>
          <a:noFill/>
          <a:ln w="9525" algn="ctr">
            <a:noFill/>
            <a:miter lim="800000"/>
            <a:headEnd/>
            <a:tailEnd/>
          </a:ln>
        </p:spPr>
        <p:txBody>
          <a:bodyPr wrap="square" lIns="0" tIns="0" rIns="0" bIns="0" anchor="b">
            <a:spAutoFit/>
          </a:bodyPr>
          <a:lstStyle/>
          <a:p>
            <a:pPr lvl="0" defTabSz="914363">
              <a:spcBef>
                <a:spcPct val="0"/>
              </a:spcBef>
            </a:pPr>
            <a:r>
              <a:rPr lang="en-US" sz="900" dirty="0" smtClean="0">
                <a:solidFill>
                  <a:srgbClr val="000000"/>
                </a:solidFill>
                <a:latin typeface="Calibri" pitchFamily="34" charset="0"/>
                <a:cs typeface="Calibri" pitchFamily="34" charset="0"/>
              </a:rPr>
              <a:t>Source: </a:t>
            </a:r>
            <a:r>
              <a:rPr lang="en-US" sz="900" dirty="0" smtClean="0">
                <a:solidFill>
                  <a:srgbClr val="000000"/>
                </a:solidFill>
                <a:latin typeface="Calibri" pitchFamily="34" charset="0"/>
                <a:cs typeface="Calibri" pitchFamily="34" charset="0"/>
                <a:hlinkClick r:id="rId3"/>
              </a:rPr>
              <a:t>http://www.hpcwire.com/offthewire/Volkswagen-Signs-Master-Agreement-with-ANSYS-84027502.html</a:t>
            </a:r>
            <a:endParaRPr lang="en-US" sz="900" dirty="0" smtClean="0">
              <a:solidFill>
                <a:srgbClr val="000000"/>
              </a:solidFill>
              <a:latin typeface="Calibri" pitchFamily="34" charset="0"/>
              <a:cs typeface="Calibri" pitchFamily="34" charset="0"/>
            </a:endParaRPr>
          </a:p>
        </p:txBody>
      </p:sp>
      <p:grpSp>
        <p:nvGrpSpPr>
          <p:cNvPr id="15" name="Group 14"/>
          <p:cNvGrpSpPr/>
          <p:nvPr/>
        </p:nvGrpSpPr>
        <p:grpSpPr>
          <a:xfrm>
            <a:off x="365760" y="1371600"/>
            <a:ext cx="8419526" cy="4615802"/>
            <a:chOff x="457200" y="1177955"/>
            <a:chExt cx="8419526" cy="4615802"/>
          </a:xfrm>
        </p:grpSpPr>
        <p:sp>
          <p:nvSpPr>
            <p:cNvPr id="5" name="Rounded Rectangle 4"/>
            <p:cNvSpPr/>
            <p:nvPr/>
          </p:nvSpPr>
          <p:spPr>
            <a:xfrm>
              <a:off x="457200" y="1981200"/>
              <a:ext cx="8419526" cy="420691"/>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defRPr/>
              </a:pPr>
              <a:r>
                <a:rPr lang="en-US" sz="1000" b="1" kern="0" dirty="0" smtClean="0">
                  <a:solidFill>
                    <a:sysClr val="window" lastClr="FFFFFF"/>
                  </a:solidFill>
                  <a:latin typeface="Calibri" pitchFamily="34" charset="0"/>
                  <a:cs typeface="Calibri" pitchFamily="34" charset="0"/>
                </a:rPr>
                <a:t>Volkswagen Signs Master Agreement with ANSYS  for engineering simulation solutions</a:t>
              </a:r>
            </a:p>
          </p:txBody>
        </p:sp>
        <p:sp>
          <p:nvSpPr>
            <p:cNvPr id="6" name="Round Diagonal Corner Rectangle 5"/>
            <p:cNvSpPr/>
            <p:nvPr/>
          </p:nvSpPr>
          <p:spPr>
            <a:xfrm>
              <a:off x="503735" y="2543398"/>
              <a:ext cx="2238233" cy="3236667"/>
            </a:xfrm>
            <a:prstGeom prst="round2DiagRect">
              <a:avLst/>
            </a:prstGeom>
            <a:solidFill>
              <a:schemeClr val="tx1">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tIns="91440" bIns="91440" rtlCol="0" anchor="t" anchorCtr="0">
              <a:noAutofit/>
            </a:bodyPr>
            <a:lstStyle/>
            <a:p>
              <a:pPr marL="0" marR="0" lvl="0" indent="0" defTabSz="914400" eaLnBrk="1" fontAlgn="auto" latinLnBrk="0" hangingPunct="1">
                <a:lnSpc>
                  <a:spcPct val="100000"/>
                </a:lnSpc>
                <a:spcBef>
                  <a:spcPts val="300"/>
                </a:spcBef>
                <a:spcAft>
                  <a:spcPts val="100"/>
                </a:spcAft>
                <a:buClrTx/>
                <a:buSzTx/>
                <a:buFontTx/>
                <a:buNone/>
                <a:tabLst/>
                <a:defRPr/>
              </a:pPr>
              <a:r>
                <a:rPr kumimoji="0" lang="en-US" sz="1000" b="1" i="0" u="none" strike="noStrike" kern="0" cap="none" spc="0" normalizeH="0" baseline="0" noProof="0" dirty="0" smtClean="0">
                  <a:ln>
                    <a:noFill/>
                  </a:ln>
                  <a:solidFill>
                    <a:srgbClr val="000000"/>
                  </a:solidFill>
                  <a:effectLst/>
                  <a:uLnTx/>
                  <a:uFillTx/>
                  <a:latin typeface="Calibri" pitchFamily="34" charset="0"/>
                  <a:cs typeface="Calibri" pitchFamily="34" charset="0"/>
                </a:rPr>
                <a:t>Challenge</a:t>
              </a:r>
            </a:p>
            <a:p>
              <a:pPr marL="112713" indent="-112713">
                <a:lnSpc>
                  <a:spcPct val="120000"/>
                </a:lnSpc>
                <a:spcAft>
                  <a:spcPts val="600"/>
                </a:spcAft>
                <a:buFont typeface="Arial" pitchFamily="34" charset="0"/>
                <a:buChar char="•"/>
              </a:pPr>
              <a:r>
                <a:rPr lang="en-US" sz="1000" kern="0" dirty="0" smtClean="0">
                  <a:solidFill>
                    <a:srgbClr val="000000"/>
                  </a:solidFill>
                  <a:latin typeface="Calibri" pitchFamily="34" charset="0"/>
                  <a:cs typeface="Calibri" pitchFamily="34" charset="0"/>
                </a:rPr>
                <a:t>The increasing competition in automotive market and technological advances in modern cars required applying simulation tools to drive product development and innovation. </a:t>
              </a:r>
            </a:p>
          </p:txBody>
        </p:sp>
        <p:sp>
          <p:nvSpPr>
            <p:cNvPr id="7" name="Striped Right Arrow 6"/>
            <p:cNvSpPr/>
            <p:nvPr/>
          </p:nvSpPr>
          <p:spPr>
            <a:xfrm>
              <a:off x="2774754" y="3662680"/>
              <a:ext cx="564524" cy="484094"/>
            </a:xfrm>
            <a:prstGeom prst="stripedRightArrow">
              <a:avLst/>
            </a:prstGeom>
            <a:solidFill>
              <a:schemeClr val="accent3">
                <a:lumMod val="90000"/>
              </a:schemeClr>
            </a:solidFill>
            <a:ln w="9525" cap="flat" cmpd="sng" algn="ctr">
              <a:solidFill>
                <a:schemeClr val="bg1">
                  <a:lumMod val="50000"/>
                </a:scheme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 lastClr="FFFFFF"/>
                </a:solidFill>
                <a:effectLst/>
                <a:uLnTx/>
                <a:uFillTx/>
                <a:latin typeface="Calibri" pitchFamily="34" charset="0"/>
                <a:cs typeface="Calibri" pitchFamily="34" charset="0"/>
              </a:endParaRPr>
            </a:p>
          </p:txBody>
        </p:sp>
        <p:sp>
          <p:nvSpPr>
            <p:cNvPr id="8" name="Round Diagonal Corner Rectangle 7"/>
            <p:cNvSpPr/>
            <p:nvPr/>
          </p:nvSpPr>
          <p:spPr>
            <a:xfrm>
              <a:off x="3366575" y="2548407"/>
              <a:ext cx="2473435" cy="3242793"/>
            </a:xfrm>
            <a:prstGeom prst="round2DiagRect">
              <a:avLst/>
            </a:prstGeom>
            <a:solidFill>
              <a:schemeClr val="tx1">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tIns="91440" bIns="91440" rtlCol="0" anchor="t" anchorCtr="0">
              <a:noAutofit/>
            </a:bodyPr>
            <a:lstStyle/>
            <a:p>
              <a:pPr marL="112713" marR="0" lvl="0" indent="-112713" fontAlgn="auto">
                <a:lnSpc>
                  <a:spcPct val="100000"/>
                </a:lnSpc>
                <a:spcBef>
                  <a:spcPts val="300"/>
                </a:spcBef>
                <a:spcAft>
                  <a:spcPts val="100"/>
                </a:spcAft>
                <a:buClrTx/>
                <a:buSzTx/>
                <a:tabLst/>
                <a:defRPr/>
              </a:pPr>
              <a:r>
                <a:rPr lang="en-US" sz="1000" b="1" kern="0" dirty="0" smtClean="0">
                  <a:solidFill>
                    <a:srgbClr val="000000"/>
                  </a:solidFill>
                  <a:latin typeface="Calibri" pitchFamily="34" charset="0"/>
                  <a:cs typeface="Calibri" pitchFamily="34" charset="0"/>
                </a:rPr>
                <a:t>Solution</a:t>
              </a:r>
            </a:p>
            <a:p>
              <a:pPr marL="112713" indent="-112713">
                <a:lnSpc>
                  <a:spcPct val="120000"/>
                </a:lnSpc>
                <a:spcAft>
                  <a:spcPts val="600"/>
                </a:spcAft>
                <a:buFont typeface="Arial" pitchFamily="34" charset="0"/>
                <a:buChar char="•"/>
                <a:defRPr/>
              </a:pPr>
              <a:r>
                <a:rPr lang="en-US" sz="1000" kern="0" dirty="0" smtClean="0">
                  <a:solidFill>
                    <a:srgbClr val="000000"/>
                  </a:solidFill>
                  <a:latin typeface="Calibri" pitchFamily="34" charset="0"/>
                  <a:cs typeface="Calibri" pitchFamily="34" charset="0"/>
                </a:rPr>
                <a:t>Volkswagen uses structural mechanics, fluid dynamics and explicit analysis tools from ANSYS to perform, among other applications, studies on climate control, headlights and engine internal flow</a:t>
              </a:r>
            </a:p>
          </p:txBody>
        </p:sp>
        <p:sp>
          <p:nvSpPr>
            <p:cNvPr id="9" name="Striped Right Arrow 8"/>
            <p:cNvSpPr/>
            <p:nvPr/>
          </p:nvSpPr>
          <p:spPr>
            <a:xfrm>
              <a:off x="5870496" y="3679832"/>
              <a:ext cx="538773" cy="484094"/>
            </a:xfrm>
            <a:prstGeom prst="stripedRightArrow">
              <a:avLst/>
            </a:prstGeom>
            <a:solidFill>
              <a:schemeClr val="accent3">
                <a:lumMod val="90000"/>
              </a:schemeClr>
            </a:solidFill>
            <a:ln w="9525" cap="flat" cmpd="sng" algn="ctr">
              <a:solidFill>
                <a:schemeClr val="bg1">
                  <a:lumMod val="50000"/>
                </a:scheme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sysClr val="window" lastClr="FFFFFF"/>
                </a:solidFill>
                <a:effectLst/>
                <a:uLnTx/>
                <a:uFillTx/>
                <a:latin typeface="Calibri" pitchFamily="34" charset="0"/>
                <a:cs typeface="Calibri" pitchFamily="34" charset="0"/>
              </a:endParaRPr>
            </a:p>
          </p:txBody>
        </p:sp>
        <p:sp>
          <p:nvSpPr>
            <p:cNvPr id="10" name="Round Diagonal Corner Rectangle 9"/>
            <p:cNvSpPr/>
            <p:nvPr/>
          </p:nvSpPr>
          <p:spPr>
            <a:xfrm>
              <a:off x="6442285" y="2572159"/>
              <a:ext cx="2434441" cy="3221598"/>
            </a:xfrm>
            <a:prstGeom prst="round2DiagRect">
              <a:avLst/>
            </a:prstGeom>
            <a:solidFill>
              <a:schemeClr val="tx1">
                <a:lumMod val="40000"/>
                <a:lumOff val="6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tIns="91440" bIns="91440" rtlCol="0" anchor="t" anchorCtr="0">
              <a:noAutofit/>
            </a:bodyPr>
            <a:lstStyle/>
            <a:p>
              <a:pPr marL="112713" marR="0" lvl="0" indent="-112713" fontAlgn="auto">
                <a:lnSpc>
                  <a:spcPct val="100000"/>
                </a:lnSpc>
                <a:spcBef>
                  <a:spcPts val="300"/>
                </a:spcBef>
                <a:spcAft>
                  <a:spcPts val="100"/>
                </a:spcAft>
                <a:buClrTx/>
                <a:buSzTx/>
                <a:tabLst/>
                <a:defRPr/>
              </a:pPr>
              <a:r>
                <a:rPr lang="en-US" sz="1000" b="1" kern="0" dirty="0" smtClean="0">
                  <a:solidFill>
                    <a:srgbClr val="000000"/>
                  </a:solidFill>
                  <a:latin typeface="Calibri" pitchFamily="34" charset="0"/>
                  <a:cs typeface="Calibri" pitchFamily="34" charset="0"/>
                </a:rPr>
                <a:t>Benefits</a:t>
              </a:r>
            </a:p>
            <a:p>
              <a:pPr marL="112713" indent="-112713">
                <a:lnSpc>
                  <a:spcPct val="120000"/>
                </a:lnSpc>
                <a:spcAft>
                  <a:spcPts val="600"/>
                </a:spcAft>
                <a:buFont typeface="Arial" pitchFamily="34" charset="0"/>
                <a:buChar char="•"/>
                <a:defRPr/>
              </a:pPr>
              <a:r>
                <a:rPr lang="en-US" sz="1000" kern="0" dirty="0" smtClean="0">
                  <a:solidFill>
                    <a:srgbClr val="000000"/>
                  </a:solidFill>
                  <a:latin typeface="Calibri" pitchFamily="34" charset="0"/>
                  <a:cs typeface="Calibri" pitchFamily="34" charset="0"/>
                </a:rPr>
                <a:t>The ANSYS Workbench concept is convincing because we can easily do coupled simulations and, in this way, accurately account for the entire range of physics</a:t>
              </a:r>
            </a:p>
          </p:txBody>
        </p:sp>
        <p:sp>
          <p:nvSpPr>
            <p:cNvPr id="13" name="Rectangle 12"/>
            <p:cNvSpPr/>
            <p:nvPr/>
          </p:nvSpPr>
          <p:spPr>
            <a:xfrm>
              <a:off x="1429658" y="1282891"/>
              <a:ext cx="7447068" cy="614679"/>
            </a:xfrm>
            <a:prstGeom prst="rect">
              <a:avLst/>
            </a:prstGeom>
            <a:gradFill flip="none" rotWithShape="1">
              <a:gsLst>
                <a:gs pos="0">
                  <a:schemeClr val="tx1">
                    <a:shade val="30000"/>
                    <a:satMod val="115000"/>
                  </a:schemeClr>
                </a:gs>
                <a:gs pos="50000">
                  <a:schemeClr val="tx1">
                    <a:shade val="67500"/>
                    <a:satMod val="115000"/>
                  </a:schemeClr>
                </a:gs>
                <a:gs pos="100000">
                  <a:schemeClr val="tx1">
                    <a:shade val="100000"/>
                    <a:satMod val="115000"/>
                  </a:schemeClr>
                </a:gs>
              </a:gsLst>
              <a:lin ang="5400000" scaled="1"/>
              <a:tileRect/>
            </a:gradFill>
            <a:ln>
              <a:noFill/>
            </a:ln>
          </p:spPr>
          <p:style>
            <a:lnRef idx="1">
              <a:schemeClr val="accent1"/>
            </a:lnRef>
            <a:fillRef idx="3">
              <a:schemeClr val="accent1"/>
            </a:fillRef>
            <a:effectRef idx="2">
              <a:schemeClr val="accent1"/>
            </a:effectRef>
            <a:fontRef idx="minor">
              <a:schemeClr val="lt1"/>
            </a:fontRef>
          </p:style>
          <p:txBody>
            <a:bodyPr lIns="457200" rtlCol="0" anchor="ctr"/>
            <a:lstStyle/>
            <a:p>
              <a:pPr marL="58738" indent="-4763" algn="ctr"/>
              <a:r>
                <a:rPr lang="en-US" sz="1000" b="1" dirty="0">
                  <a:solidFill>
                    <a:schemeClr val="bg1"/>
                  </a:solidFill>
                  <a:latin typeface="Calibri" pitchFamily="34" charset="0"/>
                  <a:cs typeface="Calibri" pitchFamily="34" charset="0"/>
                </a:rPr>
                <a:t>Volkswagen</a:t>
              </a:r>
              <a:endParaRPr lang="fr-FR" sz="1000" b="1" dirty="0">
                <a:solidFill>
                  <a:schemeClr val="bg1"/>
                </a:solidFill>
                <a:latin typeface="Calibri" pitchFamily="34" charset="0"/>
                <a:cs typeface="Calibri" pitchFamily="34" charset="0"/>
              </a:endParaRPr>
            </a:p>
          </p:txBody>
        </p:sp>
        <p:sp>
          <p:nvSpPr>
            <p:cNvPr id="14" name="TextBox 13"/>
            <p:cNvSpPr txBox="1"/>
            <p:nvPr/>
          </p:nvSpPr>
          <p:spPr>
            <a:xfrm>
              <a:off x="457200" y="1177955"/>
              <a:ext cx="1411845" cy="741510"/>
            </a:xfrm>
            <a:prstGeom prst="ellipse">
              <a:avLst/>
            </a:prstGeom>
            <a:gradFill flip="none" rotWithShape="1">
              <a:gsLst>
                <a:gs pos="0">
                  <a:schemeClr val="accent3">
                    <a:lumMod val="90000"/>
                    <a:tint val="66000"/>
                    <a:satMod val="160000"/>
                  </a:schemeClr>
                </a:gs>
                <a:gs pos="50000">
                  <a:schemeClr val="accent3">
                    <a:lumMod val="90000"/>
                    <a:tint val="44500"/>
                    <a:satMod val="160000"/>
                  </a:schemeClr>
                </a:gs>
                <a:gs pos="100000">
                  <a:schemeClr val="accent3">
                    <a:lumMod val="90000"/>
                    <a:tint val="23500"/>
                    <a:satMod val="160000"/>
                  </a:schemeClr>
                </a:gs>
              </a:gsLst>
              <a:lin ang="5400000" scaled="1"/>
              <a:tileRect/>
            </a:gradFill>
            <a:ln w="38100" cap="flat" cmpd="sng" algn="ctr">
              <a:solidFill>
                <a:sysClr val="window" lastClr="FFFFFF"/>
              </a:solidFill>
              <a:prstDash val="solid"/>
            </a:ln>
            <a:effectLst>
              <a:outerShdw blurRad="40000" dist="20000" dir="5400000" rotWithShape="0">
                <a:srgbClr val="000000">
                  <a:alpha val="38000"/>
                </a:srgbClr>
              </a:outerShdw>
            </a:effectLst>
          </p:spPr>
          <p:txBody>
            <a:bodyPr wrap="square"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0" i="0" u="none" strike="noStrike" kern="0" cap="none" spc="0" normalizeH="0" baseline="0" noProof="0" dirty="0" smtClean="0">
                  <a:ln>
                    <a:noFill/>
                  </a:ln>
                  <a:solidFill>
                    <a:srgbClr val="004278"/>
                  </a:solidFill>
                  <a:effectLst/>
                  <a:uLnTx/>
                  <a:uFillTx/>
                  <a:latin typeface="Calibri" pitchFamily="34" charset="0"/>
                  <a:cs typeface="Calibri" pitchFamily="34" charset="0"/>
                </a:rPr>
                <a:t>Overview</a:t>
              </a:r>
              <a:endParaRPr kumimoji="0" lang="en-US" sz="1000" b="1" i="0" u="none" strike="noStrike" kern="0" cap="none" spc="0" normalizeH="0" baseline="0" noProof="0" dirty="0">
                <a:ln>
                  <a:noFill/>
                </a:ln>
                <a:solidFill>
                  <a:srgbClr val="004278"/>
                </a:solidFill>
                <a:effectLst/>
                <a:uLnTx/>
                <a:uFillTx/>
                <a:latin typeface="Calibri" pitchFamily="34" charset="0"/>
                <a:cs typeface="Calibri" pitchFamily="34" charset="0"/>
              </a:endParaRPr>
            </a:p>
          </p:txBody>
        </p:sp>
      </p:grpSp>
      <p:sp>
        <p:nvSpPr>
          <p:cNvPr id="18" name="TextBox 17"/>
          <p:cNvSpPr txBox="1">
            <a:spLocks noChangeArrowheads="1"/>
          </p:cNvSpPr>
          <p:nvPr/>
        </p:nvSpPr>
        <p:spPr bwMode="auto">
          <a:xfrm>
            <a:off x="228599" y="728246"/>
            <a:ext cx="8686800" cy="338554"/>
          </a:xfrm>
          <a:prstGeom prst="rect">
            <a:avLst/>
          </a:prstGeom>
          <a:noFill/>
          <a:ln w="9525">
            <a:noFill/>
            <a:miter lim="800000"/>
            <a:headEnd/>
            <a:tailEnd/>
          </a:ln>
        </p:spPr>
        <p:txBody>
          <a:bodyPr>
            <a:spAutoFit/>
          </a:bodyPr>
          <a:lstStyle/>
          <a:p>
            <a:pPr>
              <a:spcBef>
                <a:spcPts val="600"/>
              </a:spcBef>
              <a:spcAft>
                <a:spcPct val="0"/>
              </a:spcAft>
              <a:buClr>
                <a:schemeClr val="accent1"/>
              </a:buClr>
              <a:buSzPct val="100000"/>
              <a:defRPr/>
            </a:pPr>
            <a:r>
              <a:rPr lang="en-US" sz="1600" dirty="0">
                <a:solidFill>
                  <a:schemeClr val="bg1">
                    <a:lumMod val="50000"/>
                  </a:schemeClr>
                </a:solidFill>
                <a:latin typeface="Calibri" pitchFamily="34" charset="0"/>
                <a:cs typeface="Calibri" pitchFamily="34" charset="0"/>
              </a:rPr>
              <a:t>Volkswagen uses engineering simulation solutions to drive product development and innovation</a:t>
            </a:r>
          </a:p>
        </p:txBody>
      </p:sp>
      <p:sp>
        <p:nvSpPr>
          <p:cNvPr id="19" name="Title 2"/>
          <p:cNvSpPr>
            <a:spLocks noGrp="1"/>
          </p:cNvSpPr>
          <p:nvPr>
            <p:ph type="title"/>
          </p:nvPr>
        </p:nvSpPr>
        <p:spPr>
          <a:xfrm>
            <a:off x="228600" y="280932"/>
            <a:ext cx="8686800" cy="304800"/>
          </a:xfrm>
        </p:spPr>
        <p:txBody>
          <a:bodyPr/>
          <a:lstStyle/>
          <a:p>
            <a:r>
              <a:rPr lang="en-US" sz="2800" dirty="0">
                <a:latin typeface="Calibri" pitchFamily="34" charset="0"/>
                <a:cs typeface="Calibri" pitchFamily="34" charset="0"/>
              </a:rPr>
              <a:t>IT Initiatives </a:t>
            </a:r>
            <a:r>
              <a:rPr lang="en-US" sz="2800" dirty="0" smtClean="0">
                <a:latin typeface="Calibri" pitchFamily="34" charset="0"/>
                <a:cs typeface="Calibri" pitchFamily="34" charset="0"/>
              </a:rPr>
              <a:t>(3/3</a:t>
            </a:r>
            <a:r>
              <a:rPr lang="en-US" sz="2800" dirty="0">
                <a:latin typeface="Calibri" pitchFamily="34" charset="0"/>
                <a:cs typeface="Calibri" pitchFamily="34" charset="0"/>
              </a:rPr>
              <a:t>)</a:t>
            </a:r>
          </a:p>
        </p:txBody>
      </p:sp>
    </p:spTree>
    <p:extLst>
      <p:ext uri="{BB962C8B-B14F-4D97-AF65-F5344CB8AC3E}">
        <p14:creationId xmlns:p14="http://schemas.microsoft.com/office/powerpoint/2010/main" val="1573065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a:spLocks noChangeArrowheads="1"/>
          </p:cNvSpPr>
          <p:nvPr/>
        </p:nvSpPr>
        <p:spPr bwMode="auto">
          <a:xfrm>
            <a:off x="228599" y="728246"/>
            <a:ext cx="8686800" cy="338554"/>
          </a:xfrm>
          <a:prstGeom prst="rect">
            <a:avLst/>
          </a:prstGeom>
          <a:noFill/>
          <a:ln w="9525">
            <a:noFill/>
            <a:miter lim="800000"/>
            <a:headEnd/>
            <a:tailEnd/>
          </a:ln>
        </p:spPr>
        <p:txBody>
          <a:bodyPr>
            <a:spAutoFit/>
          </a:bodyPr>
          <a:lstStyle/>
          <a:p>
            <a:pPr>
              <a:spcBef>
                <a:spcPts val="600"/>
              </a:spcBef>
              <a:spcAft>
                <a:spcPct val="0"/>
              </a:spcAft>
              <a:buClr>
                <a:schemeClr val="accent1"/>
              </a:buClr>
              <a:buSzPct val="100000"/>
              <a:defRPr/>
            </a:pPr>
            <a:r>
              <a:rPr lang="en-US" sz="1600" dirty="0">
                <a:solidFill>
                  <a:schemeClr val="bg1">
                    <a:lumMod val="50000"/>
                  </a:schemeClr>
                </a:solidFill>
                <a:latin typeface="Calibri" pitchFamily="34" charset="0"/>
                <a:cs typeface="Calibri" pitchFamily="34" charset="0"/>
              </a:rPr>
              <a:t>Microsoft provided Daimler with scalable Cloud Solution to Deliver Internet Services for Electric Car </a:t>
            </a:r>
          </a:p>
        </p:txBody>
      </p:sp>
      <p:sp>
        <p:nvSpPr>
          <p:cNvPr id="25" name="Title 2"/>
          <p:cNvSpPr>
            <a:spLocks noGrp="1"/>
          </p:cNvSpPr>
          <p:nvPr>
            <p:ph type="title"/>
          </p:nvPr>
        </p:nvSpPr>
        <p:spPr>
          <a:xfrm>
            <a:off x="228600" y="280932"/>
            <a:ext cx="8686800" cy="304800"/>
          </a:xfrm>
        </p:spPr>
        <p:txBody>
          <a:bodyPr/>
          <a:lstStyle/>
          <a:p>
            <a:r>
              <a:rPr lang="en-US" sz="2800" dirty="0">
                <a:latin typeface="Calibri" pitchFamily="34" charset="0"/>
                <a:cs typeface="Calibri" pitchFamily="34" charset="0"/>
              </a:rPr>
              <a:t>Case Study:  Daimler, Cloud Solution</a:t>
            </a:r>
          </a:p>
        </p:txBody>
      </p:sp>
      <p:grpSp>
        <p:nvGrpSpPr>
          <p:cNvPr id="26" name="Group 4"/>
          <p:cNvGrpSpPr/>
          <p:nvPr/>
        </p:nvGrpSpPr>
        <p:grpSpPr>
          <a:xfrm>
            <a:off x="640080" y="1506577"/>
            <a:ext cx="7893367" cy="4550390"/>
            <a:chOff x="998803" y="1317011"/>
            <a:chExt cx="7893367" cy="4550390"/>
          </a:xfrm>
        </p:grpSpPr>
        <p:pic>
          <p:nvPicPr>
            <p:cNvPr id="27" name="Picture 26" descr="empty-blue-rectangle"/>
            <p:cNvPicPr>
              <a:picLocks noChangeAspect="1" noChangeArrowheads="1"/>
            </p:cNvPicPr>
            <p:nvPr/>
          </p:nvPicPr>
          <p:blipFill>
            <a:blip r:embed="rId3" cstate="print"/>
            <a:srcRect/>
            <a:stretch>
              <a:fillRect/>
            </a:stretch>
          </p:blipFill>
          <p:spPr bwMode="auto">
            <a:xfrm>
              <a:off x="6355562" y="1371817"/>
              <a:ext cx="2536608" cy="4495584"/>
            </a:xfrm>
            <a:prstGeom prst="rect">
              <a:avLst/>
            </a:prstGeom>
            <a:noFill/>
            <a:ln w="9525" algn="ctr">
              <a:noFill/>
              <a:miter lim="800000"/>
              <a:headEnd type="none" w="sm" len="sm"/>
              <a:tailEnd type="none" w="sm" len="sm"/>
            </a:ln>
          </p:spPr>
        </p:pic>
        <p:pic>
          <p:nvPicPr>
            <p:cNvPr id="28" name="Picture 27" descr="blue-top-faded"/>
            <p:cNvPicPr>
              <a:picLocks noChangeAspect="1" noChangeArrowheads="1"/>
            </p:cNvPicPr>
            <p:nvPr/>
          </p:nvPicPr>
          <p:blipFill>
            <a:blip r:embed="rId4" cstate="print"/>
            <a:srcRect/>
            <a:stretch>
              <a:fillRect/>
            </a:stretch>
          </p:blipFill>
          <p:spPr bwMode="auto">
            <a:xfrm>
              <a:off x="6388661" y="1371601"/>
              <a:ext cx="2446337" cy="1138365"/>
            </a:xfrm>
            <a:prstGeom prst="rect">
              <a:avLst/>
            </a:prstGeom>
            <a:noFill/>
            <a:ln w="9525" algn="ctr">
              <a:noFill/>
              <a:miter lim="800000"/>
              <a:headEnd type="none" w="sm" len="sm"/>
              <a:tailEnd type="none" w="sm" len="sm"/>
            </a:ln>
          </p:spPr>
        </p:pic>
        <p:pic>
          <p:nvPicPr>
            <p:cNvPr id="29" name="Picture 5" descr="empty-blue-rectangle"/>
            <p:cNvPicPr>
              <a:picLocks noChangeAspect="1" noChangeArrowheads="1"/>
            </p:cNvPicPr>
            <p:nvPr/>
          </p:nvPicPr>
          <p:blipFill>
            <a:blip r:embed="rId3" cstate="print"/>
            <a:srcRect/>
            <a:stretch>
              <a:fillRect/>
            </a:stretch>
          </p:blipFill>
          <p:spPr bwMode="auto">
            <a:xfrm>
              <a:off x="3675328" y="1317011"/>
              <a:ext cx="2536608" cy="4550389"/>
            </a:xfrm>
            <a:prstGeom prst="rect">
              <a:avLst/>
            </a:prstGeom>
            <a:noFill/>
            <a:ln w="9525" algn="ctr">
              <a:noFill/>
              <a:miter lim="800000"/>
              <a:headEnd type="none" w="sm" len="sm"/>
              <a:tailEnd type="none" w="sm" len="sm"/>
            </a:ln>
          </p:spPr>
        </p:pic>
        <p:pic>
          <p:nvPicPr>
            <p:cNvPr id="30" name="Picture 6" descr="blue-top-faded"/>
            <p:cNvPicPr>
              <a:picLocks noChangeAspect="1" noChangeArrowheads="1"/>
            </p:cNvPicPr>
            <p:nvPr/>
          </p:nvPicPr>
          <p:blipFill>
            <a:blip r:embed="rId4" cstate="print"/>
            <a:srcRect/>
            <a:stretch>
              <a:fillRect/>
            </a:stretch>
          </p:blipFill>
          <p:spPr bwMode="auto">
            <a:xfrm>
              <a:off x="3708427" y="1362559"/>
              <a:ext cx="2446337" cy="1147407"/>
            </a:xfrm>
            <a:prstGeom prst="rect">
              <a:avLst/>
            </a:prstGeom>
            <a:noFill/>
            <a:ln w="9525" algn="ctr">
              <a:noFill/>
              <a:miter lim="800000"/>
              <a:headEnd type="none" w="sm" len="sm"/>
              <a:tailEnd type="none" w="sm" len="sm"/>
            </a:ln>
          </p:spPr>
        </p:pic>
        <p:grpSp>
          <p:nvGrpSpPr>
            <p:cNvPr id="31" name="Group 4"/>
            <p:cNvGrpSpPr>
              <a:grpSpLocks/>
            </p:cNvGrpSpPr>
            <p:nvPr/>
          </p:nvGrpSpPr>
          <p:grpSpPr bwMode="auto">
            <a:xfrm>
              <a:off x="998803" y="1362940"/>
              <a:ext cx="2536608" cy="4503883"/>
              <a:chOff x="227" y="1740"/>
              <a:chExt cx="1686" cy="2537"/>
            </a:xfrm>
          </p:grpSpPr>
          <p:pic>
            <p:nvPicPr>
              <p:cNvPr id="40" name="Picture 5" descr="empty-blue-rectangle"/>
              <p:cNvPicPr>
                <a:picLocks noChangeAspect="1" noChangeArrowheads="1"/>
              </p:cNvPicPr>
              <p:nvPr/>
            </p:nvPicPr>
            <p:blipFill>
              <a:blip r:embed="rId3" cstate="print"/>
              <a:srcRect/>
              <a:stretch>
                <a:fillRect/>
              </a:stretch>
            </p:blipFill>
            <p:spPr bwMode="auto">
              <a:xfrm>
                <a:off x="227" y="1740"/>
                <a:ext cx="1686" cy="2537"/>
              </a:xfrm>
              <a:prstGeom prst="rect">
                <a:avLst/>
              </a:prstGeom>
              <a:noFill/>
              <a:ln w="9525" algn="ctr">
                <a:noFill/>
                <a:miter lim="800000"/>
                <a:headEnd type="none" w="sm" len="sm"/>
                <a:tailEnd type="none" w="sm" len="sm"/>
              </a:ln>
            </p:spPr>
          </p:pic>
          <p:pic>
            <p:nvPicPr>
              <p:cNvPr id="41" name="Picture 6" descr="blue-top-faded"/>
              <p:cNvPicPr>
                <a:picLocks noChangeAspect="1" noChangeArrowheads="1"/>
              </p:cNvPicPr>
              <p:nvPr/>
            </p:nvPicPr>
            <p:blipFill>
              <a:blip r:embed="rId4" cstate="print"/>
              <a:srcRect/>
              <a:stretch>
                <a:fillRect/>
              </a:stretch>
            </p:blipFill>
            <p:spPr bwMode="auto">
              <a:xfrm>
                <a:off x="249" y="1745"/>
                <a:ext cx="1626" cy="635"/>
              </a:xfrm>
              <a:prstGeom prst="rect">
                <a:avLst/>
              </a:prstGeom>
              <a:noFill/>
              <a:ln w="9525" algn="ctr">
                <a:noFill/>
                <a:miter lim="800000"/>
                <a:headEnd type="none" w="sm" len="sm"/>
                <a:tailEnd type="none" w="sm" len="sm"/>
              </a:ln>
            </p:spPr>
          </p:pic>
          <p:pic>
            <p:nvPicPr>
              <p:cNvPr id="42" name="Picture 7" descr="Customer--Business-Challeng"/>
              <p:cNvPicPr>
                <a:picLocks noChangeAspect="1" noChangeArrowheads="1"/>
              </p:cNvPicPr>
              <p:nvPr/>
            </p:nvPicPr>
            <p:blipFill>
              <a:blip r:embed="rId5" cstate="print"/>
              <a:srcRect/>
              <a:stretch>
                <a:fillRect/>
              </a:stretch>
            </p:blipFill>
            <p:spPr bwMode="auto">
              <a:xfrm>
                <a:off x="341" y="1859"/>
                <a:ext cx="1432" cy="412"/>
              </a:xfrm>
              <a:prstGeom prst="rect">
                <a:avLst/>
              </a:prstGeom>
              <a:noFill/>
              <a:ln w="9525" algn="ctr">
                <a:noFill/>
                <a:miter lim="800000"/>
                <a:headEnd type="none" w="sm" len="sm"/>
                <a:tailEnd type="none" w="sm" len="sm"/>
              </a:ln>
            </p:spPr>
          </p:pic>
        </p:grpSp>
        <p:grpSp>
          <p:nvGrpSpPr>
            <p:cNvPr id="32" name="Group 30"/>
            <p:cNvGrpSpPr>
              <a:grpSpLocks/>
            </p:cNvGrpSpPr>
            <p:nvPr/>
          </p:nvGrpSpPr>
          <p:grpSpPr bwMode="auto">
            <a:xfrm>
              <a:off x="3366384" y="1917828"/>
              <a:ext cx="3142927" cy="592138"/>
              <a:chOff x="2013" y="2037"/>
              <a:chExt cx="2089" cy="373"/>
            </a:xfrm>
          </p:grpSpPr>
          <p:pic>
            <p:nvPicPr>
              <p:cNvPr id="38" name="Picture 23" descr="GEL Wide Arrow with Fade steel-gray"/>
              <p:cNvPicPr>
                <a:picLocks noChangeAspect="1" noChangeArrowheads="1"/>
              </p:cNvPicPr>
              <p:nvPr/>
            </p:nvPicPr>
            <p:blipFill>
              <a:blip r:embed="rId6" cstate="print"/>
              <a:srcRect/>
              <a:stretch>
                <a:fillRect/>
              </a:stretch>
            </p:blipFill>
            <p:spPr bwMode="auto">
              <a:xfrm>
                <a:off x="2013" y="2037"/>
                <a:ext cx="320" cy="366"/>
              </a:xfrm>
              <a:prstGeom prst="rect">
                <a:avLst/>
              </a:prstGeom>
              <a:noFill/>
              <a:ln w="9525">
                <a:noFill/>
                <a:miter lim="800000"/>
                <a:headEnd/>
                <a:tailEnd/>
              </a:ln>
            </p:spPr>
          </p:pic>
          <p:pic>
            <p:nvPicPr>
              <p:cNvPr id="39" name="Picture 24" descr="GEL Wide Arrow with Fade steel-gray"/>
              <p:cNvPicPr>
                <a:picLocks noChangeAspect="1" noChangeArrowheads="1"/>
              </p:cNvPicPr>
              <p:nvPr/>
            </p:nvPicPr>
            <p:blipFill>
              <a:blip r:embed="rId6" cstate="print"/>
              <a:srcRect/>
              <a:stretch>
                <a:fillRect/>
              </a:stretch>
            </p:blipFill>
            <p:spPr bwMode="auto">
              <a:xfrm>
                <a:off x="3782" y="2044"/>
                <a:ext cx="320" cy="366"/>
              </a:xfrm>
              <a:prstGeom prst="rect">
                <a:avLst/>
              </a:prstGeom>
              <a:noFill/>
              <a:ln w="9525">
                <a:noFill/>
                <a:miter lim="800000"/>
                <a:headEnd/>
                <a:tailEnd/>
              </a:ln>
            </p:spPr>
          </p:pic>
        </p:grpSp>
        <p:sp>
          <p:nvSpPr>
            <p:cNvPr id="33" name="Rectangle 49"/>
            <p:cNvSpPr>
              <a:spLocks noChangeArrowheads="1"/>
            </p:cNvSpPr>
            <p:nvPr/>
          </p:nvSpPr>
          <p:spPr bwMode="auto">
            <a:xfrm>
              <a:off x="3708427" y="2509966"/>
              <a:ext cx="2443340" cy="1835495"/>
            </a:xfrm>
            <a:prstGeom prst="rect">
              <a:avLst/>
            </a:prstGeom>
            <a:noFill/>
            <a:ln w="9525" algn="ctr">
              <a:noFill/>
              <a:miter lim="800000"/>
              <a:headEnd type="none" w="sm" len="sm"/>
              <a:tailEnd type="none" w="sm" len="sm"/>
            </a:ln>
          </p:spPr>
          <p:txBody>
            <a:bodyPr wrap="square">
              <a:noAutofit/>
            </a:bodyPr>
            <a:lstStyle/>
            <a:p>
              <a:pPr marL="193675" indent="-193675" fontAlgn="base">
                <a:spcBef>
                  <a:spcPct val="0"/>
                </a:spcBef>
                <a:spcAft>
                  <a:spcPts val="600"/>
                </a:spcAft>
                <a:buClr>
                  <a:srgbClr val="882708"/>
                </a:buClr>
                <a:buFont typeface="Wingdings" pitchFamily="2" charset="2"/>
                <a:buChar char="§"/>
                <a:defRPr/>
              </a:pPr>
              <a:r>
                <a:rPr lang="en-US" sz="1050" dirty="0">
                  <a:solidFill>
                    <a:srgbClr val="000000"/>
                  </a:solidFill>
                  <a:latin typeface="Calibri" pitchFamily="34" charset="0"/>
                  <a:cs typeface="Calibri" pitchFamily="34" charset="0"/>
                </a:rPr>
                <a:t>Daimler joined the Microsoft Technology Adoption Program for the Windows Azure platform so that it could work closely with Microsoft to develop the application on the Windows Azure platform. </a:t>
              </a:r>
            </a:p>
            <a:p>
              <a:pPr marL="193675" indent="-193675" fontAlgn="base">
                <a:spcBef>
                  <a:spcPct val="0"/>
                </a:spcBef>
                <a:spcAft>
                  <a:spcPts val="600"/>
                </a:spcAft>
                <a:buClr>
                  <a:srgbClr val="882708"/>
                </a:buClr>
                <a:buFont typeface="Wingdings" pitchFamily="2" charset="2"/>
                <a:buChar char="§"/>
                <a:defRPr/>
              </a:pPr>
              <a:r>
                <a:rPr lang="en-US" sz="1050" dirty="0">
                  <a:solidFill>
                    <a:srgbClr val="000000"/>
                  </a:solidFill>
                  <a:latin typeface="Calibri" pitchFamily="34" charset="0"/>
                  <a:cs typeface="Calibri" pitchFamily="34" charset="0"/>
                </a:rPr>
                <a:t>Windows Azure is a cloud services operating system that serves as the development, service hosting, and service management environment for the Windows Azure platform</a:t>
              </a:r>
            </a:p>
            <a:p>
              <a:pPr marL="193675" indent="-193675" fontAlgn="base">
                <a:spcBef>
                  <a:spcPct val="0"/>
                </a:spcBef>
                <a:spcAft>
                  <a:spcPts val="600"/>
                </a:spcAft>
                <a:buClr>
                  <a:srgbClr val="882708"/>
                </a:buClr>
                <a:buFont typeface="Wingdings" pitchFamily="2" charset="2"/>
                <a:buChar char="§"/>
                <a:defRPr/>
              </a:pPr>
              <a:r>
                <a:rPr lang="en-US" sz="1050" dirty="0">
                  <a:solidFill>
                    <a:srgbClr val="000000"/>
                  </a:solidFill>
                  <a:latin typeface="Calibri" pitchFamily="34" charset="0"/>
                  <a:cs typeface="Calibri" pitchFamily="34" charset="0"/>
                </a:rPr>
                <a:t>Windows Azure provides developers with on-demand compute and storage to host, scale, and manage web applications on the Internet through Microsoft data centers</a:t>
              </a:r>
            </a:p>
          </p:txBody>
        </p:sp>
        <p:pic>
          <p:nvPicPr>
            <p:cNvPr id="34" name="Picture 11" descr="Solution"/>
            <p:cNvPicPr>
              <a:picLocks noChangeAspect="1" noChangeArrowheads="1"/>
            </p:cNvPicPr>
            <p:nvPr/>
          </p:nvPicPr>
          <p:blipFill>
            <a:blip r:embed="rId7" cstate="print"/>
            <a:srcRect/>
            <a:stretch>
              <a:fillRect/>
            </a:stretch>
          </p:blipFill>
          <p:spPr bwMode="auto">
            <a:xfrm>
              <a:off x="4313244" y="1709119"/>
              <a:ext cx="1254763" cy="461573"/>
            </a:xfrm>
            <a:prstGeom prst="rect">
              <a:avLst/>
            </a:prstGeom>
            <a:noFill/>
            <a:ln w="9525" algn="ctr">
              <a:noFill/>
              <a:miter lim="800000"/>
              <a:headEnd type="none" w="sm" len="sm"/>
              <a:tailEnd type="none" w="sm" len="sm"/>
            </a:ln>
          </p:spPr>
        </p:pic>
        <p:pic>
          <p:nvPicPr>
            <p:cNvPr id="35" name="Picture 15" descr="Customer-Results-Benefits"/>
            <p:cNvPicPr>
              <a:picLocks noChangeAspect="1" noChangeArrowheads="1"/>
            </p:cNvPicPr>
            <p:nvPr/>
          </p:nvPicPr>
          <p:blipFill>
            <a:blip r:embed="rId8" cstate="print"/>
            <a:srcRect/>
            <a:stretch>
              <a:fillRect/>
            </a:stretch>
          </p:blipFill>
          <p:spPr bwMode="auto">
            <a:xfrm>
              <a:off x="6791175" y="1593726"/>
              <a:ext cx="1734703" cy="694134"/>
            </a:xfrm>
            <a:prstGeom prst="rect">
              <a:avLst/>
            </a:prstGeom>
            <a:noFill/>
            <a:ln w="9525" algn="ctr">
              <a:noFill/>
              <a:miter lim="800000"/>
              <a:headEnd type="none" w="sm" len="sm"/>
              <a:tailEnd type="none" w="sm" len="sm"/>
            </a:ln>
          </p:spPr>
        </p:pic>
        <p:sp>
          <p:nvSpPr>
            <p:cNvPr id="36" name="Rectangle 49"/>
            <p:cNvSpPr>
              <a:spLocks noChangeArrowheads="1"/>
            </p:cNvSpPr>
            <p:nvPr/>
          </p:nvSpPr>
          <p:spPr bwMode="auto">
            <a:xfrm>
              <a:off x="1031902" y="2509966"/>
              <a:ext cx="2483667" cy="2580646"/>
            </a:xfrm>
            <a:prstGeom prst="rect">
              <a:avLst/>
            </a:prstGeom>
            <a:noFill/>
            <a:ln w="9525" algn="ctr">
              <a:noFill/>
              <a:miter lim="800000"/>
              <a:headEnd type="none" w="sm" len="sm"/>
              <a:tailEnd type="none" w="sm" len="sm"/>
            </a:ln>
          </p:spPr>
          <p:txBody>
            <a:bodyPr wrap="square">
              <a:noAutofit/>
            </a:bodyPr>
            <a:lstStyle/>
            <a:p>
              <a:pPr marL="193675" indent="-193675" fontAlgn="base">
                <a:spcBef>
                  <a:spcPct val="0"/>
                </a:spcBef>
                <a:spcAft>
                  <a:spcPts val="600"/>
                </a:spcAft>
                <a:buClr>
                  <a:srgbClr val="882708"/>
                </a:buClr>
                <a:buFont typeface="Wingdings" pitchFamily="2" charset="2"/>
                <a:buChar char="§"/>
                <a:defRPr/>
              </a:pPr>
              <a:r>
                <a:rPr lang="en-US" sz="1050" dirty="0">
                  <a:solidFill>
                    <a:srgbClr val="000000"/>
                  </a:solidFill>
                  <a:latin typeface="Calibri" pitchFamily="34" charset="0"/>
                  <a:cs typeface="Calibri" pitchFamily="34" charset="0"/>
                </a:rPr>
                <a:t>Daimler offered an Internet service for the smart for two electric drive that allows customers to access charging data from any browser on an Internet-connected device</a:t>
              </a:r>
            </a:p>
            <a:p>
              <a:pPr marL="193675" indent="-193675" fontAlgn="base">
                <a:spcBef>
                  <a:spcPct val="0"/>
                </a:spcBef>
                <a:spcAft>
                  <a:spcPts val="600"/>
                </a:spcAft>
                <a:buClr>
                  <a:srgbClr val="882708"/>
                </a:buClr>
                <a:buFont typeface="Wingdings" pitchFamily="2" charset="2"/>
                <a:buChar char="§"/>
                <a:defRPr/>
              </a:pPr>
              <a:r>
                <a:rPr lang="en-US" sz="1050" dirty="0">
                  <a:solidFill>
                    <a:srgbClr val="000000"/>
                  </a:solidFill>
                  <a:latin typeface="Calibri" pitchFamily="34" charset="0"/>
                  <a:cs typeface="Calibri" pitchFamily="34" charset="0"/>
                </a:rPr>
                <a:t>With the vehicle development well underway, the company needed a solution that it could use to deliver the off-board Internet service without requiring the lengthy process of procuring and configuring hardware</a:t>
              </a:r>
            </a:p>
            <a:p>
              <a:pPr marL="193675" indent="-193675" fontAlgn="base">
                <a:spcBef>
                  <a:spcPct val="0"/>
                </a:spcBef>
                <a:spcAft>
                  <a:spcPts val="600"/>
                </a:spcAft>
                <a:buClr>
                  <a:srgbClr val="882708"/>
                </a:buClr>
                <a:buFont typeface="Wingdings" pitchFamily="2" charset="2"/>
                <a:buChar char="§"/>
                <a:defRPr/>
              </a:pPr>
              <a:r>
                <a:rPr lang="en-US" sz="1050" dirty="0">
                  <a:solidFill>
                    <a:srgbClr val="000000"/>
                  </a:solidFill>
                  <a:latin typeface="Calibri" pitchFamily="34" charset="0"/>
                  <a:cs typeface="Calibri" pitchFamily="34" charset="0"/>
                </a:rPr>
                <a:t>Daimler wanted a solution that had minimized capital expenditures compared to traditional hosting methods to help control research and development </a:t>
              </a:r>
              <a:r>
                <a:rPr lang="en-US" sz="1050" dirty="0" smtClean="0">
                  <a:solidFill>
                    <a:srgbClr val="000000"/>
                  </a:solidFill>
                  <a:latin typeface="Calibri" pitchFamily="34" charset="0"/>
                  <a:cs typeface="Calibri" pitchFamily="34" charset="0"/>
                </a:rPr>
                <a:t>costs</a:t>
              </a:r>
              <a:endParaRPr lang="en-US" sz="1050" dirty="0">
                <a:solidFill>
                  <a:srgbClr val="000000"/>
                </a:solidFill>
                <a:latin typeface="Calibri" pitchFamily="34" charset="0"/>
                <a:cs typeface="Calibri" pitchFamily="34" charset="0"/>
              </a:endParaRPr>
            </a:p>
          </p:txBody>
        </p:sp>
        <p:sp>
          <p:nvSpPr>
            <p:cNvPr id="37" name="Rectangle 49"/>
            <p:cNvSpPr>
              <a:spLocks noChangeArrowheads="1"/>
            </p:cNvSpPr>
            <p:nvPr/>
          </p:nvSpPr>
          <p:spPr bwMode="auto">
            <a:xfrm>
              <a:off x="6388661" y="2509966"/>
              <a:ext cx="2398181" cy="2666492"/>
            </a:xfrm>
            <a:prstGeom prst="rect">
              <a:avLst/>
            </a:prstGeom>
            <a:noFill/>
            <a:ln w="9525" algn="ctr">
              <a:noFill/>
              <a:miter lim="800000"/>
              <a:headEnd type="none" w="sm" len="sm"/>
              <a:tailEnd type="none" w="sm" len="sm"/>
            </a:ln>
          </p:spPr>
          <p:txBody>
            <a:bodyPr wrap="square">
              <a:noAutofit/>
            </a:bodyPr>
            <a:lstStyle/>
            <a:p>
              <a:pPr marL="193675" indent="-193675" fontAlgn="base">
                <a:spcBef>
                  <a:spcPct val="0"/>
                </a:spcBef>
                <a:spcAft>
                  <a:spcPts val="600"/>
                </a:spcAft>
                <a:buClr>
                  <a:srgbClr val="882708"/>
                </a:buClr>
                <a:buFont typeface="Wingdings" pitchFamily="2" charset="2"/>
                <a:buChar char="§"/>
              </a:pPr>
              <a:r>
                <a:rPr lang="en-US" sz="1050" dirty="0">
                  <a:solidFill>
                    <a:srgbClr val="000000"/>
                  </a:solidFill>
                  <a:latin typeface="Calibri" pitchFamily="34" charset="0"/>
                  <a:cs typeface="Calibri" pitchFamily="34" charset="0"/>
                </a:rPr>
                <a:t>Fast Time-to-Market: Daimler was able to develop its application for the electric car in just three months</a:t>
              </a:r>
            </a:p>
            <a:p>
              <a:pPr marL="193675" indent="-193675" fontAlgn="base">
                <a:spcBef>
                  <a:spcPct val="0"/>
                </a:spcBef>
                <a:spcAft>
                  <a:spcPts val="600"/>
                </a:spcAft>
                <a:buClr>
                  <a:srgbClr val="882708"/>
                </a:buClr>
                <a:buFont typeface="Wingdings" pitchFamily="2" charset="2"/>
                <a:buChar char="§"/>
              </a:pPr>
              <a:r>
                <a:rPr lang="en-US" sz="1050" dirty="0">
                  <a:solidFill>
                    <a:srgbClr val="000000"/>
                  </a:solidFill>
                  <a:latin typeface="Calibri" pitchFamily="34" charset="0"/>
                  <a:cs typeface="Calibri" pitchFamily="34" charset="0"/>
                </a:rPr>
                <a:t>Reduced Capital Expenditures: With the Windows Azure platform, Daimler relies on Microsoft data centers for its processing and storage needs, and a pay-as-you-go pricing model once suitable invoicing is available</a:t>
              </a:r>
            </a:p>
            <a:p>
              <a:pPr marL="193675" indent="-193675" fontAlgn="base">
                <a:spcBef>
                  <a:spcPct val="0"/>
                </a:spcBef>
                <a:spcAft>
                  <a:spcPts val="600"/>
                </a:spcAft>
                <a:buClr>
                  <a:srgbClr val="882708"/>
                </a:buClr>
                <a:buFont typeface="Wingdings" pitchFamily="2" charset="2"/>
                <a:buChar char="§"/>
              </a:pPr>
              <a:r>
                <a:rPr lang="en-US" sz="1050" dirty="0">
                  <a:solidFill>
                    <a:srgbClr val="000000"/>
                  </a:solidFill>
                  <a:latin typeface="Calibri" pitchFamily="34" charset="0"/>
                  <a:cs typeface="Calibri" pitchFamily="34" charset="0"/>
                </a:rPr>
                <a:t>Improved Scalability: Daimler looks forward to scaling its application to meet higher demand in the future. Whenever Daimler deploys new features and needs to scale up, it can quickly add new web roles in Windows Azure to handle increased demand with a couple of clicks</a:t>
              </a:r>
            </a:p>
          </p:txBody>
        </p:sp>
      </p:grpSp>
    </p:spTree>
    <p:extLst>
      <p:ext uri="{BB962C8B-B14F-4D97-AF65-F5344CB8AC3E}">
        <p14:creationId xmlns:p14="http://schemas.microsoft.com/office/powerpoint/2010/main" val="55194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a:spLocks noChangeArrowheads="1"/>
          </p:cNvSpPr>
          <p:nvPr/>
        </p:nvSpPr>
        <p:spPr bwMode="auto">
          <a:xfrm>
            <a:off x="228599" y="710625"/>
            <a:ext cx="8686800" cy="584775"/>
          </a:xfrm>
          <a:prstGeom prst="rect">
            <a:avLst/>
          </a:prstGeom>
          <a:noFill/>
          <a:ln w="9525">
            <a:noFill/>
            <a:miter lim="800000"/>
            <a:headEnd/>
            <a:tailEnd/>
          </a:ln>
        </p:spPr>
        <p:txBody>
          <a:bodyPr>
            <a:spAutoFit/>
          </a:bodyPr>
          <a:lstStyle/>
          <a:p>
            <a:pPr>
              <a:spcBef>
                <a:spcPts val="600"/>
              </a:spcBef>
              <a:spcAft>
                <a:spcPct val="0"/>
              </a:spcAft>
              <a:buClr>
                <a:schemeClr val="accent1"/>
              </a:buClr>
              <a:buSzPct val="100000"/>
              <a:defRPr/>
            </a:pPr>
            <a:r>
              <a:rPr lang="en-US" sz="1600" dirty="0">
                <a:solidFill>
                  <a:schemeClr val="bg1">
                    <a:lumMod val="50000"/>
                  </a:schemeClr>
                </a:solidFill>
                <a:latin typeface="Calibri" pitchFamily="34" charset="0"/>
                <a:cs typeface="Calibri" pitchFamily="34" charset="0"/>
              </a:rPr>
              <a:t>Microsoft offered BMW with Virtualization software that enabled the company to simplify and speed Application Packaging and Deployment </a:t>
            </a:r>
          </a:p>
        </p:txBody>
      </p:sp>
      <p:sp>
        <p:nvSpPr>
          <p:cNvPr id="25" name="Title 2"/>
          <p:cNvSpPr>
            <a:spLocks noGrp="1"/>
          </p:cNvSpPr>
          <p:nvPr>
            <p:ph type="title"/>
          </p:nvPr>
        </p:nvSpPr>
        <p:spPr>
          <a:xfrm>
            <a:off x="228600" y="280932"/>
            <a:ext cx="8686800" cy="304800"/>
          </a:xfrm>
        </p:spPr>
        <p:txBody>
          <a:bodyPr/>
          <a:lstStyle/>
          <a:p>
            <a:r>
              <a:rPr lang="en-US" sz="2800" dirty="0">
                <a:latin typeface="Calibri" pitchFamily="34" charset="0"/>
                <a:cs typeface="Calibri" pitchFamily="34" charset="0"/>
              </a:rPr>
              <a:t>Case Study: BMW Group, Virtualization</a:t>
            </a:r>
          </a:p>
        </p:txBody>
      </p:sp>
      <p:grpSp>
        <p:nvGrpSpPr>
          <p:cNvPr id="26" name="Group 4"/>
          <p:cNvGrpSpPr/>
          <p:nvPr/>
        </p:nvGrpSpPr>
        <p:grpSpPr>
          <a:xfrm>
            <a:off x="640080" y="1506577"/>
            <a:ext cx="7893367" cy="4550390"/>
            <a:chOff x="998803" y="1317011"/>
            <a:chExt cx="7893367" cy="4550390"/>
          </a:xfrm>
        </p:grpSpPr>
        <p:pic>
          <p:nvPicPr>
            <p:cNvPr id="27" name="Picture 26" descr="empty-blue-rectangle"/>
            <p:cNvPicPr>
              <a:picLocks noChangeAspect="1" noChangeArrowheads="1"/>
            </p:cNvPicPr>
            <p:nvPr/>
          </p:nvPicPr>
          <p:blipFill>
            <a:blip r:embed="rId3" cstate="print"/>
            <a:srcRect/>
            <a:stretch>
              <a:fillRect/>
            </a:stretch>
          </p:blipFill>
          <p:spPr bwMode="auto">
            <a:xfrm>
              <a:off x="6355562" y="1371817"/>
              <a:ext cx="2536608" cy="4495584"/>
            </a:xfrm>
            <a:prstGeom prst="rect">
              <a:avLst/>
            </a:prstGeom>
            <a:noFill/>
            <a:ln w="9525" algn="ctr">
              <a:noFill/>
              <a:miter lim="800000"/>
              <a:headEnd type="none" w="sm" len="sm"/>
              <a:tailEnd type="none" w="sm" len="sm"/>
            </a:ln>
          </p:spPr>
        </p:pic>
        <p:pic>
          <p:nvPicPr>
            <p:cNvPr id="28" name="Picture 27" descr="blue-top-faded"/>
            <p:cNvPicPr>
              <a:picLocks noChangeAspect="1" noChangeArrowheads="1"/>
            </p:cNvPicPr>
            <p:nvPr/>
          </p:nvPicPr>
          <p:blipFill>
            <a:blip r:embed="rId4" cstate="print"/>
            <a:srcRect/>
            <a:stretch>
              <a:fillRect/>
            </a:stretch>
          </p:blipFill>
          <p:spPr bwMode="auto">
            <a:xfrm>
              <a:off x="6388661" y="1371601"/>
              <a:ext cx="2446337" cy="1138365"/>
            </a:xfrm>
            <a:prstGeom prst="rect">
              <a:avLst/>
            </a:prstGeom>
            <a:noFill/>
            <a:ln w="9525" algn="ctr">
              <a:noFill/>
              <a:miter lim="800000"/>
              <a:headEnd type="none" w="sm" len="sm"/>
              <a:tailEnd type="none" w="sm" len="sm"/>
            </a:ln>
          </p:spPr>
        </p:pic>
        <p:pic>
          <p:nvPicPr>
            <p:cNvPr id="29" name="Picture 5" descr="empty-blue-rectangle"/>
            <p:cNvPicPr>
              <a:picLocks noChangeAspect="1" noChangeArrowheads="1"/>
            </p:cNvPicPr>
            <p:nvPr/>
          </p:nvPicPr>
          <p:blipFill>
            <a:blip r:embed="rId3" cstate="print"/>
            <a:srcRect/>
            <a:stretch>
              <a:fillRect/>
            </a:stretch>
          </p:blipFill>
          <p:spPr bwMode="auto">
            <a:xfrm>
              <a:off x="3675328" y="1317011"/>
              <a:ext cx="2536608" cy="4550389"/>
            </a:xfrm>
            <a:prstGeom prst="rect">
              <a:avLst/>
            </a:prstGeom>
            <a:noFill/>
            <a:ln w="9525" algn="ctr">
              <a:noFill/>
              <a:miter lim="800000"/>
              <a:headEnd type="none" w="sm" len="sm"/>
              <a:tailEnd type="none" w="sm" len="sm"/>
            </a:ln>
          </p:spPr>
        </p:pic>
        <p:pic>
          <p:nvPicPr>
            <p:cNvPr id="30" name="Picture 6" descr="blue-top-faded"/>
            <p:cNvPicPr>
              <a:picLocks noChangeAspect="1" noChangeArrowheads="1"/>
            </p:cNvPicPr>
            <p:nvPr/>
          </p:nvPicPr>
          <p:blipFill>
            <a:blip r:embed="rId4" cstate="print"/>
            <a:srcRect/>
            <a:stretch>
              <a:fillRect/>
            </a:stretch>
          </p:blipFill>
          <p:spPr bwMode="auto">
            <a:xfrm>
              <a:off x="3708427" y="1362559"/>
              <a:ext cx="2446337" cy="1147407"/>
            </a:xfrm>
            <a:prstGeom prst="rect">
              <a:avLst/>
            </a:prstGeom>
            <a:noFill/>
            <a:ln w="9525" algn="ctr">
              <a:noFill/>
              <a:miter lim="800000"/>
              <a:headEnd type="none" w="sm" len="sm"/>
              <a:tailEnd type="none" w="sm" len="sm"/>
            </a:ln>
          </p:spPr>
        </p:pic>
        <p:grpSp>
          <p:nvGrpSpPr>
            <p:cNvPr id="31" name="Group 4"/>
            <p:cNvGrpSpPr>
              <a:grpSpLocks/>
            </p:cNvGrpSpPr>
            <p:nvPr/>
          </p:nvGrpSpPr>
          <p:grpSpPr bwMode="auto">
            <a:xfrm>
              <a:off x="998803" y="1362940"/>
              <a:ext cx="2536608" cy="4503883"/>
              <a:chOff x="227" y="1740"/>
              <a:chExt cx="1686" cy="2537"/>
            </a:xfrm>
          </p:grpSpPr>
          <p:pic>
            <p:nvPicPr>
              <p:cNvPr id="40" name="Picture 5" descr="empty-blue-rectangle"/>
              <p:cNvPicPr>
                <a:picLocks noChangeAspect="1" noChangeArrowheads="1"/>
              </p:cNvPicPr>
              <p:nvPr/>
            </p:nvPicPr>
            <p:blipFill>
              <a:blip r:embed="rId3" cstate="print"/>
              <a:srcRect/>
              <a:stretch>
                <a:fillRect/>
              </a:stretch>
            </p:blipFill>
            <p:spPr bwMode="auto">
              <a:xfrm>
                <a:off x="227" y="1740"/>
                <a:ext cx="1686" cy="2537"/>
              </a:xfrm>
              <a:prstGeom prst="rect">
                <a:avLst/>
              </a:prstGeom>
              <a:noFill/>
              <a:ln w="9525" algn="ctr">
                <a:noFill/>
                <a:miter lim="800000"/>
                <a:headEnd type="none" w="sm" len="sm"/>
                <a:tailEnd type="none" w="sm" len="sm"/>
              </a:ln>
            </p:spPr>
          </p:pic>
          <p:pic>
            <p:nvPicPr>
              <p:cNvPr id="41" name="Picture 6" descr="blue-top-faded"/>
              <p:cNvPicPr>
                <a:picLocks noChangeAspect="1" noChangeArrowheads="1"/>
              </p:cNvPicPr>
              <p:nvPr/>
            </p:nvPicPr>
            <p:blipFill>
              <a:blip r:embed="rId4" cstate="print"/>
              <a:srcRect/>
              <a:stretch>
                <a:fillRect/>
              </a:stretch>
            </p:blipFill>
            <p:spPr bwMode="auto">
              <a:xfrm>
                <a:off x="249" y="1745"/>
                <a:ext cx="1626" cy="635"/>
              </a:xfrm>
              <a:prstGeom prst="rect">
                <a:avLst/>
              </a:prstGeom>
              <a:noFill/>
              <a:ln w="9525" algn="ctr">
                <a:noFill/>
                <a:miter lim="800000"/>
                <a:headEnd type="none" w="sm" len="sm"/>
                <a:tailEnd type="none" w="sm" len="sm"/>
              </a:ln>
            </p:spPr>
          </p:pic>
          <p:pic>
            <p:nvPicPr>
              <p:cNvPr id="42" name="Picture 7" descr="Customer--Business-Challeng"/>
              <p:cNvPicPr>
                <a:picLocks noChangeAspect="1" noChangeArrowheads="1"/>
              </p:cNvPicPr>
              <p:nvPr/>
            </p:nvPicPr>
            <p:blipFill>
              <a:blip r:embed="rId5" cstate="print"/>
              <a:srcRect/>
              <a:stretch>
                <a:fillRect/>
              </a:stretch>
            </p:blipFill>
            <p:spPr bwMode="auto">
              <a:xfrm>
                <a:off x="341" y="1859"/>
                <a:ext cx="1432" cy="412"/>
              </a:xfrm>
              <a:prstGeom prst="rect">
                <a:avLst/>
              </a:prstGeom>
              <a:noFill/>
              <a:ln w="9525" algn="ctr">
                <a:noFill/>
                <a:miter lim="800000"/>
                <a:headEnd type="none" w="sm" len="sm"/>
                <a:tailEnd type="none" w="sm" len="sm"/>
              </a:ln>
            </p:spPr>
          </p:pic>
        </p:grpSp>
        <p:grpSp>
          <p:nvGrpSpPr>
            <p:cNvPr id="32" name="Group 30"/>
            <p:cNvGrpSpPr>
              <a:grpSpLocks/>
            </p:cNvGrpSpPr>
            <p:nvPr/>
          </p:nvGrpSpPr>
          <p:grpSpPr bwMode="auto">
            <a:xfrm>
              <a:off x="3366384" y="1917828"/>
              <a:ext cx="3142927" cy="592138"/>
              <a:chOff x="2013" y="2037"/>
              <a:chExt cx="2089" cy="373"/>
            </a:xfrm>
          </p:grpSpPr>
          <p:pic>
            <p:nvPicPr>
              <p:cNvPr id="38" name="Picture 23" descr="GEL Wide Arrow with Fade steel-gray"/>
              <p:cNvPicPr>
                <a:picLocks noChangeAspect="1" noChangeArrowheads="1"/>
              </p:cNvPicPr>
              <p:nvPr/>
            </p:nvPicPr>
            <p:blipFill>
              <a:blip r:embed="rId6" cstate="print"/>
              <a:srcRect/>
              <a:stretch>
                <a:fillRect/>
              </a:stretch>
            </p:blipFill>
            <p:spPr bwMode="auto">
              <a:xfrm>
                <a:off x="2013" y="2037"/>
                <a:ext cx="320" cy="366"/>
              </a:xfrm>
              <a:prstGeom prst="rect">
                <a:avLst/>
              </a:prstGeom>
              <a:noFill/>
              <a:ln w="9525">
                <a:noFill/>
                <a:miter lim="800000"/>
                <a:headEnd/>
                <a:tailEnd/>
              </a:ln>
            </p:spPr>
          </p:pic>
          <p:pic>
            <p:nvPicPr>
              <p:cNvPr id="39" name="Picture 24" descr="GEL Wide Arrow with Fade steel-gray"/>
              <p:cNvPicPr>
                <a:picLocks noChangeAspect="1" noChangeArrowheads="1"/>
              </p:cNvPicPr>
              <p:nvPr/>
            </p:nvPicPr>
            <p:blipFill>
              <a:blip r:embed="rId6" cstate="print"/>
              <a:srcRect/>
              <a:stretch>
                <a:fillRect/>
              </a:stretch>
            </p:blipFill>
            <p:spPr bwMode="auto">
              <a:xfrm>
                <a:off x="3782" y="2044"/>
                <a:ext cx="320" cy="366"/>
              </a:xfrm>
              <a:prstGeom prst="rect">
                <a:avLst/>
              </a:prstGeom>
              <a:noFill/>
              <a:ln w="9525">
                <a:noFill/>
                <a:miter lim="800000"/>
                <a:headEnd/>
                <a:tailEnd/>
              </a:ln>
            </p:spPr>
          </p:pic>
        </p:grpSp>
        <p:sp>
          <p:nvSpPr>
            <p:cNvPr id="33" name="Rectangle 49"/>
            <p:cNvSpPr>
              <a:spLocks noChangeArrowheads="1"/>
            </p:cNvSpPr>
            <p:nvPr/>
          </p:nvSpPr>
          <p:spPr bwMode="auto">
            <a:xfrm>
              <a:off x="3708427" y="2509966"/>
              <a:ext cx="2443340" cy="1835495"/>
            </a:xfrm>
            <a:prstGeom prst="rect">
              <a:avLst/>
            </a:prstGeom>
            <a:noFill/>
            <a:ln w="9525" algn="ctr">
              <a:noFill/>
              <a:miter lim="800000"/>
              <a:headEnd type="none" w="sm" len="sm"/>
              <a:tailEnd type="none" w="sm" len="sm"/>
            </a:ln>
          </p:spPr>
          <p:txBody>
            <a:bodyPr wrap="square">
              <a:noAutofit/>
            </a:bodyPr>
            <a:lstStyle/>
            <a:p>
              <a:pPr marL="193675" indent="-193675" fontAlgn="base">
                <a:spcBef>
                  <a:spcPct val="0"/>
                </a:spcBef>
                <a:spcAft>
                  <a:spcPts val="600"/>
                </a:spcAft>
                <a:buClr>
                  <a:srgbClr val="882708"/>
                </a:buClr>
                <a:buFont typeface="Wingdings" pitchFamily="2" charset="2"/>
                <a:buChar char="§"/>
                <a:defRPr/>
              </a:pPr>
              <a:r>
                <a:rPr lang="en-US" sz="1100" dirty="0">
                  <a:solidFill>
                    <a:srgbClr val="000000"/>
                  </a:solidFill>
                  <a:latin typeface="Calibri" pitchFamily="34" charset="0"/>
                  <a:cs typeface="Calibri" pitchFamily="34" charset="0"/>
                </a:rPr>
                <a:t>Application virtualization technology could help solve the packaging and application conflict problems and enable implementation of a zero-touch deployment solution</a:t>
              </a:r>
            </a:p>
            <a:p>
              <a:pPr marL="193675" indent="-193675" fontAlgn="base">
                <a:spcBef>
                  <a:spcPct val="0"/>
                </a:spcBef>
                <a:spcAft>
                  <a:spcPts val="600"/>
                </a:spcAft>
                <a:buClr>
                  <a:srgbClr val="882708"/>
                </a:buClr>
                <a:buFont typeface="Wingdings" pitchFamily="2" charset="2"/>
                <a:buChar char="§"/>
                <a:defRPr/>
              </a:pPr>
              <a:r>
                <a:rPr lang="en-US" sz="1100" dirty="0">
                  <a:solidFill>
                    <a:srgbClr val="000000"/>
                  </a:solidFill>
                  <a:latin typeface="Calibri" pitchFamily="34" charset="0"/>
                  <a:cs typeface="Calibri" pitchFamily="34" charset="0"/>
                </a:rPr>
                <a:t>BMW deploys Microsoft Application Virtualization (App-V)</a:t>
              </a:r>
            </a:p>
            <a:p>
              <a:pPr marL="193675" indent="-193675" fontAlgn="base">
                <a:spcBef>
                  <a:spcPct val="0"/>
                </a:spcBef>
                <a:spcAft>
                  <a:spcPts val="600"/>
                </a:spcAft>
                <a:buClr>
                  <a:srgbClr val="882708"/>
                </a:buClr>
                <a:buFont typeface="Wingdings" pitchFamily="2" charset="2"/>
                <a:buChar char="§"/>
                <a:defRPr/>
              </a:pPr>
              <a:r>
                <a:rPr lang="en-US" sz="1100" dirty="0">
                  <a:solidFill>
                    <a:srgbClr val="000000"/>
                  </a:solidFill>
                  <a:latin typeface="Calibri" pitchFamily="34" charset="0"/>
                  <a:cs typeface="Calibri" pitchFamily="34" charset="0"/>
                </a:rPr>
                <a:t>In addition to using App-V to deliver applications to physical desktop computers, App-V is playing a key role in the company’s terminal server and virtual desktop infrastructure (VDI) environments</a:t>
              </a:r>
            </a:p>
          </p:txBody>
        </p:sp>
        <p:pic>
          <p:nvPicPr>
            <p:cNvPr id="34" name="Picture 11" descr="Solution"/>
            <p:cNvPicPr>
              <a:picLocks noChangeAspect="1" noChangeArrowheads="1"/>
            </p:cNvPicPr>
            <p:nvPr/>
          </p:nvPicPr>
          <p:blipFill>
            <a:blip r:embed="rId7" cstate="print"/>
            <a:srcRect/>
            <a:stretch>
              <a:fillRect/>
            </a:stretch>
          </p:blipFill>
          <p:spPr bwMode="auto">
            <a:xfrm>
              <a:off x="4313244" y="1709119"/>
              <a:ext cx="1254763" cy="461573"/>
            </a:xfrm>
            <a:prstGeom prst="rect">
              <a:avLst/>
            </a:prstGeom>
            <a:noFill/>
            <a:ln w="9525" algn="ctr">
              <a:noFill/>
              <a:miter lim="800000"/>
              <a:headEnd type="none" w="sm" len="sm"/>
              <a:tailEnd type="none" w="sm" len="sm"/>
            </a:ln>
          </p:spPr>
        </p:pic>
        <p:pic>
          <p:nvPicPr>
            <p:cNvPr id="35" name="Picture 15" descr="Customer-Results-Benefits"/>
            <p:cNvPicPr>
              <a:picLocks noChangeAspect="1" noChangeArrowheads="1"/>
            </p:cNvPicPr>
            <p:nvPr/>
          </p:nvPicPr>
          <p:blipFill>
            <a:blip r:embed="rId8" cstate="print"/>
            <a:srcRect/>
            <a:stretch>
              <a:fillRect/>
            </a:stretch>
          </p:blipFill>
          <p:spPr bwMode="auto">
            <a:xfrm>
              <a:off x="6791175" y="1593726"/>
              <a:ext cx="1734703" cy="694134"/>
            </a:xfrm>
            <a:prstGeom prst="rect">
              <a:avLst/>
            </a:prstGeom>
            <a:noFill/>
            <a:ln w="9525" algn="ctr">
              <a:noFill/>
              <a:miter lim="800000"/>
              <a:headEnd type="none" w="sm" len="sm"/>
              <a:tailEnd type="none" w="sm" len="sm"/>
            </a:ln>
          </p:spPr>
        </p:pic>
        <p:sp>
          <p:nvSpPr>
            <p:cNvPr id="36" name="Rectangle 49"/>
            <p:cNvSpPr>
              <a:spLocks noChangeArrowheads="1"/>
            </p:cNvSpPr>
            <p:nvPr/>
          </p:nvSpPr>
          <p:spPr bwMode="auto">
            <a:xfrm>
              <a:off x="1031902" y="2509966"/>
              <a:ext cx="2483667" cy="2580646"/>
            </a:xfrm>
            <a:prstGeom prst="rect">
              <a:avLst/>
            </a:prstGeom>
            <a:noFill/>
            <a:ln w="9525" algn="ctr">
              <a:noFill/>
              <a:miter lim="800000"/>
              <a:headEnd type="none" w="sm" len="sm"/>
              <a:tailEnd type="none" w="sm" len="sm"/>
            </a:ln>
          </p:spPr>
          <p:txBody>
            <a:bodyPr wrap="square">
              <a:noAutofit/>
            </a:bodyPr>
            <a:lstStyle/>
            <a:p>
              <a:pPr marL="193675" indent="-193675" fontAlgn="base">
                <a:spcBef>
                  <a:spcPct val="0"/>
                </a:spcBef>
                <a:spcAft>
                  <a:spcPts val="600"/>
                </a:spcAft>
                <a:buClr>
                  <a:srgbClr val="882708"/>
                </a:buClr>
                <a:buFont typeface="Wingdings" pitchFamily="2" charset="2"/>
                <a:buChar char="§"/>
                <a:defRPr/>
              </a:pPr>
              <a:r>
                <a:rPr lang="en-US" sz="1100" dirty="0">
                  <a:solidFill>
                    <a:srgbClr val="000000"/>
                  </a:solidFill>
                  <a:latin typeface="Calibri" pitchFamily="34" charset="0"/>
                  <a:cs typeface="Calibri" pitchFamily="34" charset="0"/>
                </a:rPr>
                <a:t>BMW Group used more than 1,000 software applications  used to run the business. Deploying these applications was time-consuming and expensive, even though the packaging and manual installation of software was outsourced</a:t>
              </a:r>
            </a:p>
          </p:txBody>
        </p:sp>
        <p:sp>
          <p:nvSpPr>
            <p:cNvPr id="37" name="Rectangle 49"/>
            <p:cNvSpPr>
              <a:spLocks noChangeArrowheads="1"/>
            </p:cNvSpPr>
            <p:nvPr/>
          </p:nvSpPr>
          <p:spPr bwMode="auto">
            <a:xfrm>
              <a:off x="6388661" y="2509966"/>
              <a:ext cx="2398181" cy="2666492"/>
            </a:xfrm>
            <a:prstGeom prst="rect">
              <a:avLst/>
            </a:prstGeom>
            <a:noFill/>
            <a:ln w="9525" algn="ctr">
              <a:noFill/>
              <a:miter lim="800000"/>
              <a:headEnd type="none" w="sm" len="sm"/>
              <a:tailEnd type="none" w="sm" len="sm"/>
            </a:ln>
          </p:spPr>
          <p:txBody>
            <a:bodyPr wrap="square">
              <a:noAutofit/>
            </a:bodyPr>
            <a:lstStyle/>
            <a:p>
              <a:pPr marL="193675" indent="-193675" fontAlgn="base">
                <a:spcBef>
                  <a:spcPct val="0"/>
                </a:spcBef>
                <a:spcAft>
                  <a:spcPts val="600"/>
                </a:spcAft>
                <a:buClr>
                  <a:srgbClr val="882708"/>
                </a:buClr>
                <a:buFont typeface="Wingdings" pitchFamily="2" charset="2"/>
                <a:buChar char="§"/>
              </a:pPr>
              <a:r>
                <a:rPr lang="en-US" sz="1100" dirty="0">
                  <a:solidFill>
                    <a:srgbClr val="000000"/>
                  </a:solidFill>
                  <a:latin typeface="Calibri" pitchFamily="34" charset="0"/>
                  <a:cs typeface="Calibri" pitchFamily="34" charset="0"/>
                </a:rPr>
                <a:t>BMW reduced the time required to package, test, and deploy new and updated applications</a:t>
              </a:r>
            </a:p>
            <a:p>
              <a:pPr marL="193675" indent="-193675" fontAlgn="base">
                <a:spcBef>
                  <a:spcPct val="0"/>
                </a:spcBef>
                <a:spcAft>
                  <a:spcPts val="600"/>
                </a:spcAft>
                <a:buClr>
                  <a:srgbClr val="882708"/>
                </a:buClr>
                <a:buFont typeface="Wingdings" pitchFamily="2" charset="2"/>
                <a:buChar char="§"/>
              </a:pPr>
              <a:r>
                <a:rPr lang="en-US" sz="1100" dirty="0">
                  <a:solidFill>
                    <a:srgbClr val="000000"/>
                  </a:solidFill>
                  <a:latin typeface="Calibri" pitchFamily="34" charset="0"/>
                  <a:cs typeface="Calibri" pitchFamily="34" charset="0"/>
                </a:rPr>
                <a:t>Reduces Application Deployment Time by 50 %, Packages updates 90% faster</a:t>
              </a:r>
            </a:p>
            <a:p>
              <a:pPr marL="193675" indent="-193675" fontAlgn="base">
                <a:spcBef>
                  <a:spcPct val="0"/>
                </a:spcBef>
                <a:spcAft>
                  <a:spcPts val="600"/>
                </a:spcAft>
                <a:buClr>
                  <a:srgbClr val="882708"/>
                </a:buClr>
                <a:buFont typeface="Wingdings" pitchFamily="2" charset="2"/>
                <a:buChar char="§"/>
              </a:pPr>
              <a:r>
                <a:rPr lang="en-US" sz="1100" dirty="0">
                  <a:solidFill>
                    <a:srgbClr val="000000"/>
                  </a:solidFill>
                  <a:latin typeface="Calibri" pitchFamily="34" charset="0"/>
                  <a:cs typeface="Calibri" pitchFamily="34" charset="0"/>
                </a:rPr>
                <a:t>Offers Zero-Touch Desktop with 20 Percent More Packaged Applications</a:t>
              </a:r>
            </a:p>
            <a:p>
              <a:pPr marL="193675" indent="-193675" fontAlgn="base">
                <a:spcBef>
                  <a:spcPct val="0"/>
                </a:spcBef>
                <a:spcAft>
                  <a:spcPts val="600"/>
                </a:spcAft>
                <a:buClr>
                  <a:srgbClr val="882708"/>
                </a:buClr>
                <a:buFont typeface="Wingdings" pitchFamily="2" charset="2"/>
                <a:buChar char="§"/>
              </a:pPr>
              <a:r>
                <a:rPr lang="en-US" sz="1100" dirty="0">
                  <a:solidFill>
                    <a:srgbClr val="000000"/>
                  </a:solidFill>
                  <a:latin typeface="Calibri" pitchFamily="34" charset="0"/>
                  <a:cs typeface="Calibri" pitchFamily="34" charset="0"/>
                </a:rPr>
                <a:t>Supports Application Compatibility:</a:t>
              </a:r>
              <a:br>
                <a:rPr lang="en-US" sz="1100" dirty="0">
                  <a:solidFill>
                    <a:srgbClr val="000000"/>
                  </a:solidFill>
                  <a:latin typeface="Calibri" pitchFamily="34" charset="0"/>
                  <a:cs typeface="Calibri" pitchFamily="34" charset="0"/>
                </a:rPr>
              </a:br>
              <a:r>
                <a:rPr lang="en-US" sz="1100" dirty="0">
                  <a:solidFill>
                    <a:srgbClr val="000000"/>
                  </a:solidFill>
                  <a:latin typeface="Calibri" pitchFamily="34" charset="0"/>
                  <a:cs typeface="Calibri" pitchFamily="34" charset="0"/>
                </a:rPr>
                <a:t>App-V and MED-V are helping BMW to ease the rollout of Windows 7 and to continue supporting existing applications</a:t>
              </a:r>
            </a:p>
          </p:txBody>
        </p:sp>
      </p:grpSp>
    </p:spTree>
    <p:extLst>
      <p:ext uri="{BB962C8B-B14F-4D97-AF65-F5344CB8AC3E}">
        <p14:creationId xmlns:p14="http://schemas.microsoft.com/office/powerpoint/2010/main" val="651615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a:spLocks noChangeArrowheads="1"/>
          </p:cNvSpPr>
          <p:nvPr/>
        </p:nvSpPr>
        <p:spPr bwMode="auto">
          <a:xfrm>
            <a:off x="228599" y="710625"/>
            <a:ext cx="8686800" cy="584775"/>
          </a:xfrm>
          <a:prstGeom prst="rect">
            <a:avLst/>
          </a:prstGeom>
          <a:noFill/>
          <a:ln w="9525">
            <a:noFill/>
            <a:miter lim="800000"/>
            <a:headEnd/>
            <a:tailEnd/>
          </a:ln>
        </p:spPr>
        <p:txBody>
          <a:bodyPr>
            <a:spAutoFit/>
          </a:bodyPr>
          <a:lstStyle/>
          <a:p>
            <a:pPr>
              <a:spcBef>
                <a:spcPts val="600"/>
              </a:spcBef>
              <a:spcAft>
                <a:spcPct val="0"/>
              </a:spcAft>
              <a:buClr>
                <a:schemeClr val="accent1"/>
              </a:buClr>
              <a:buSzPct val="100000"/>
              <a:defRPr/>
            </a:pPr>
            <a:r>
              <a:rPr lang="en-US" sz="1600" dirty="0">
                <a:solidFill>
                  <a:schemeClr val="bg1">
                    <a:lumMod val="50000"/>
                  </a:schemeClr>
                </a:solidFill>
                <a:latin typeface="Calibri" pitchFamily="34" charset="0"/>
                <a:cs typeface="Calibri" pitchFamily="34" charset="0"/>
              </a:rPr>
              <a:t>Microsoft provided Ford with Embedded Automotive technology that enabled the company to provide low cost infotainment device </a:t>
            </a:r>
          </a:p>
        </p:txBody>
      </p:sp>
      <p:sp>
        <p:nvSpPr>
          <p:cNvPr id="25" name="Title 2"/>
          <p:cNvSpPr>
            <a:spLocks noGrp="1"/>
          </p:cNvSpPr>
          <p:nvPr>
            <p:ph type="title"/>
          </p:nvPr>
        </p:nvSpPr>
        <p:spPr>
          <a:xfrm>
            <a:off x="228600" y="280932"/>
            <a:ext cx="8686800" cy="304800"/>
          </a:xfrm>
        </p:spPr>
        <p:txBody>
          <a:bodyPr/>
          <a:lstStyle/>
          <a:p>
            <a:r>
              <a:rPr lang="en-US" sz="2800" dirty="0">
                <a:latin typeface="Calibri" pitchFamily="34" charset="0"/>
                <a:cs typeface="Calibri" pitchFamily="34" charset="0"/>
              </a:rPr>
              <a:t>Case Study: Ford Motor Co., Embedded Automotive</a:t>
            </a:r>
          </a:p>
        </p:txBody>
      </p:sp>
      <p:grpSp>
        <p:nvGrpSpPr>
          <p:cNvPr id="26" name="Group 4"/>
          <p:cNvGrpSpPr/>
          <p:nvPr/>
        </p:nvGrpSpPr>
        <p:grpSpPr>
          <a:xfrm>
            <a:off x="640080" y="1506577"/>
            <a:ext cx="7893367" cy="4550390"/>
            <a:chOff x="998803" y="1317011"/>
            <a:chExt cx="7893367" cy="4550390"/>
          </a:xfrm>
        </p:grpSpPr>
        <p:pic>
          <p:nvPicPr>
            <p:cNvPr id="27" name="Picture 26" descr="empty-blue-rectangle"/>
            <p:cNvPicPr>
              <a:picLocks noChangeAspect="1" noChangeArrowheads="1"/>
            </p:cNvPicPr>
            <p:nvPr/>
          </p:nvPicPr>
          <p:blipFill>
            <a:blip r:embed="rId3" cstate="print"/>
            <a:srcRect/>
            <a:stretch>
              <a:fillRect/>
            </a:stretch>
          </p:blipFill>
          <p:spPr bwMode="auto">
            <a:xfrm>
              <a:off x="6355562" y="1371817"/>
              <a:ext cx="2536608" cy="4495584"/>
            </a:xfrm>
            <a:prstGeom prst="rect">
              <a:avLst/>
            </a:prstGeom>
            <a:noFill/>
            <a:ln w="9525" algn="ctr">
              <a:noFill/>
              <a:miter lim="800000"/>
              <a:headEnd type="none" w="sm" len="sm"/>
              <a:tailEnd type="none" w="sm" len="sm"/>
            </a:ln>
          </p:spPr>
        </p:pic>
        <p:pic>
          <p:nvPicPr>
            <p:cNvPr id="28" name="Picture 27" descr="blue-top-faded"/>
            <p:cNvPicPr>
              <a:picLocks noChangeAspect="1" noChangeArrowheads="1"/>
            </p:cNvPicPr>
            <p:nvPr/>
          </p:nvPicPr>
          <p:blipFill>
            <a:blip r:embed="rId4" cstate="print"/>
            <a:srcRect/>
            <a:stretch>
              <a:fillRect/>
            </a:stretch>
          </p:blipFill>
          <p:spPr bwMode="auto">
            <a:xfrm>
              <a:off x="6388661" y="1371601"/>
              <a:ext cx="2446337" cy="1138365"/>
            </a:xfrm>
            <a:prstGeom prst="rect">
              <a:avLst/>
            </a:prstGeom>
            <a:noFill/>
            <a:ln w="9525" algn="ctr">
              <a:noFill/>
              <a:miter lim="800000"/>
              <a:headEnd type="none" w="sm" len="sm"/>
              <a:tailEnd type="none" w="sm" len="sm"/>
            </a:ln>
          </p:spPr>
        </p:pic>
        <p:pic>
          <p:nvPicPr>
            <p:cNvPr id="29" name="Picture 5" descr="empty-blue-rectangle"/>
            <p:cNvPicPr>
              <a:picLocks noChangeAspect="1" noChangeArrowheads="1"/>
            </p:cNvPicPr>
            <p:nvPr/>
          </p:nvPicPr>
          <p:blipFill>
            <a:blip r:embed="rId3" cstate="print"/>
            <a:srcRect/>
            <a:stretch>
              <a:fillRect/>
            </a:stretch>
          </p:blipFill>
          <p:spPr bwMode="auto">
            <a:xfrm>
              <a:off x="3675328" y="1317011"/>
              <a:ext cx="2536608" cy="4550389"/>
            </a:xfrm>
            <a:prstGeom prst="rect">
              <a:avLst/>
            </a:prstGeom>
            <a:noFill/>
            <a:ln w="9525" algn="ctr">
              <a:noFill/>
              <a:miter lim="800000"/>
              <a:headEnd type="none" w="sm" len="sm"/>
              <a:tailEnd type="none" w="sm" len="sm"/>
            </a:ln>
          </p:spPr>
        </p:pic>
        <p:pic>
          <p:nvPicPr>
            <p:cNvPr id="30" name="Picture 6" descr="blue-top-faded"/>
            <p:cNvPicPr>
              <a:picLocks noChangeAspect="1" noChangeArrowheads="1"/>
            </p:cNvPicPr>
            <p:nvPr/>
          </p:nvPicPr>
          <p:blipFill>
            <a:blip r:embed="rId4" cstate="print"/>
            <a:srcRect/>
            <a:stretch>
              <a:fillRect/>
            </a:stretch>
          </p:blipFill>
          <p:spPr bwMode="auto">
            <a:xfrm>
              <a:off x="3708427" y="1362559"/>
              <a:ext cx="2446337" cy="1147407"/>
            </a:xfrm>
            <a:prstGeom prst="rect">
              <a:avLst/>
            </a:prstGeom>
            <a:noFill/>
            <a:ln w="9525" algn="ctr">
              <a:noFill/>
              <a:miter lim="800000"/>
              <a:headEnd type="none" w="sm" len="sm"/>
              <a:tailEnd type="none" w="sm" len="sm"/>
            </a:ln>
          </p:spPr>
        </p:pic>
        <p:grpSp>
          <p:nvGrpSpPr>
            <p:cNvPr id="31" name="Group 4"/>
            <p:cNvGrpSpPr>
              <a:grpSpLocks/>
            </p:cNvGrpSpPr>
            <p:nvPr/>
          </p:nvGrpSpPr>
          <p:grpSpPr bwMode="auto">
            <a:xfrm>
              <a:off x="998803" y="1362940"/>
              <a:ext cx="2536608" cy="4503883"/>
              <a:chOff x="227" y="1740"/>
              <a:chExt cx="1686" cy="2537"/>
            </a:xfrm>
          </p:grpSpPr>
          <p:pic>
            <p:nvPicPr>
              <p:cNvPr id="40" name="Picture 5" descr="empty-blue-rectangle"/>
              <p:cNvPicPr>
                <a:picLocks noChangeAspect="1" noChangeArrowheads="1"/>
              </p:cNvPicPr>
              <p:nvPr/>
            </p:nvPicPr>
            <p:blipFill>
              <a:blip r:embed="rId3" cstate="print"/>
              <a:srcRect/>
              <a:stretch>
                <a:fillRect/>
              </a:stretch>
            </p:blipFill>
            <p:spPr bwMode="auto">
              <a:xfrm>
                <a:off x="227" y="1740"/>
                <a:ext cx="1686" cy="2537"/>
              </a:xfrm>
              <a:prstGeom prst="rect">
                <a:avLst/>
              </a:prstGeom>
              <a:noFill/>
              <a:ln w="9525" algn="ctr">
                <a:noFill/>
                <a:miter lim="800000"/>
                <a:headEnd type="none" w="sm" len="sm"/>
                <a:tailEnd type="none" w="sm" len="sm"/>
              </a:ln>
            </p:spPr>
          </p:pic>
          <p:pic>
            <p:nvPicPr>
              <p:cNvPr id="41" name="Picture 6" descr="blue-top-faded"/>
              <p:cNvPicPr>
                <a:picLocks noChangeAspect="1" noChangeArrowheads="1"/>
              </p:cNvPicPr>
              <p:nvPr/>
            </p:nvPicPr>
            <p:blipFill>
              <a:blip r:embed="rId4" cstate="print"/>
              <a:srcRect/>
              <a:stretch>
                <a:fillRect/>
              </a:stretch>
            </p:blipFill>
            <p:spPr bwMode="auto">
              <a:xfrm>
                <a:off x="249" y="1745"/>
                <a:ext cx="1626" cy="635"/>
              </a:xfrm>
              <a:prstGeom prst="rect">
                <a:avLst/>
              </a:prstGeom>
              <a:noFill/>
              <a:ln w="9525" algn="ctr">
                <a:noFill/>
                <a:miter lim="800000"/>
                <a:headEnd type="none" w="sm" len="sm"/>
                <a:tailEnd type="none" w="sm" len="sm"/>
              </a:ln>
            </p:spPr>
          </p:pic>
          <p:pic>
            <p:nvPicPr>
              <p:cNvPr id="42" name="Picture 7" descr="Customer--Business-Challeng"/>
              <p:cNvPicPr>
                <a:picLocks noChangeAspect="1" noChangeArrowheads="1"/>
              </p:cNvPicPr>
              <p:nvPr/>
            </p:nvPicPr>
            <p:blipFill>
              <a:blip r:embed="rId5" cstate="print"/>
              <a:srcRect/>
              <a:stretch>
                <a:fillRect/>
              </a:stretch>
            </p:blipFill>
            <p:spPr bwMode="auto">
              <a:xfrm>
                <a:off x="341" y="1859"/>
                <a:ext cx="1432" cy="412"/>
              </a:xfrm>
              <a:prstGeom prst="rect">
                <a:avLst/>
              </a:prstGeom>
              <a:noFill/>
              <a:ln w="9525" algn="ctr">
                <a:noFill/>
                <a:miter lim="800000"/>
                <a:headEnd type="none" w="sm" len="sm"/>
                <a:tailEnd type="none" w="sm" len="sm"/>
              </a:ln>
            </p:spPr>
          </p:pic>
        </p:grpSp>
        <p:grpSp>
          <p:nvGrpSpPr>
            <p:cNvPr id="32" name="Group 30"/>
            <p:cNvGrpSpPr>
              <a:grpSpLocks/>
            </p:cNvGrpSpPr>
            <p:nvPr/>
          </p:nvGrpSpPr>
          <p:grpSpPr bwMode="auto">
            <a:xfrm>
              <a:off x="3366384" y="1917828"/>
              <a:ext cx="3142927" cy="592138"/>
              <a:chOff x="2013" y="2037"/>
              <a:chExt cx="2089" cy="373"/>
            </a:xfrm>
          </p:grpSpPr>
          <p:pic>
            <p:nvPicPr>
              <p:cNvPr id="38" name="Picture 23" descr="GEL Wide Arrow with Fade steel-gray"/>
              <p:cNvPicPr>
                <a:picLocks noChangeAspect="1" noChangeArrowheads="1"/>
              </p:cNvPicPr>
              <p:nvPr/>
            </p:nvPicPr>
            <p:blipFill>
              <a:blip r:embed="rId6" cstate="print"/>
              <a:srcRect/>
              <a:stretch>
                <a:fillRect/>
              </a:stretch>
            </p:blipFill>
            <p:spPr bwMode="auto">
              <a:xfrm>
                <a:off x="2013" y="2037"/>
                <a:ext cx="320" cy="366"/>
              </a:xfrm>
              <a:prstGeom prst="rect">
                <a:avLst/>
              </a:prstGeom>
              <a:noFill/>
              <a:ln w="9525">
                <a:noFill/>
                <a:miter lim="800000"/>
                <a:headEnd/>
                <a:tailEnd/>
              </a:ln>
            </p:spPr>
          </p:pic>
          <p:pic>
            <p:nvPicPr>
              <p:cNvPr id="39" name="Picture 24" descr="GEL Wide Arrow with Fade steel-gray"/>
              <p:cNvPicPr>
                <a:picLocks noChangeAspect="1" noChangeArrowheads="1"/>
              </p:cNvPicPr>
              <p:nvPr/>
            </p:nvPicPr>
            <p:blipFill>
              <a:blip r:embed="rId6" cstate="print"/>
              <a:srcRect/>
              <a:stretch>
                <a:fillRect/>
              </a:stretch>
            </p:blipFill>
            <p:spPr bwMode="auto">
              <a:xfrm>
                <a:off x="3782" y="2044"/>
                <a:ext cx="320" cy="366"/>
              </a:xfrm>
              <a:prstGeom prst="rect">
                <a:avLst/>
              </a:prstGeom>
              <a:noFill/>
              <a:ln w="9525">
                <a:noFill/>
                <a:miter lim="800000"/>
                <a:headEnd/>
                <a:tailEnd/>
              </a:ln>
            </p:spPr>
          </p:pic>
        </p:grpSp>
        <p:sp>
          <p:nvSpPr>
            <p:cNvPr id="33" name="Rectangle 49"/>
            <p:cNvSpPr>
              <a:spLocks noChangeArrowheads="1"/>
            </p:cNvSpPr>
            <p:nvPr/>
          </p:nvSpPr>
          <p:spPr bwMode="auto">
            <a:xfrm>
              <a:off x="3708427" y="2509966"/>
              <a:ext cx="2443340" cy="1835495"/>
            </a:xfrm>
            <a:prstGeom prst="rect">
              <a:avLst/>
            </a:prstGeom>
            <a:noFill/>
            <a:ln w="9525" algn="ctr">
              <a:noFill/>
              <a:miter lim="800000"/>
              <a:headEnd type="none" w="sm" len="sm"/>
              <a:tailEnd type="none" w="sm" len="sm"/>
            </a:ln>
          </p:spPr>
          <p:txBody>
            <a:bodyPr wrap="square">
              <a:noAutofit/>
            </a:bodyPr>
            <a:lstStyle/>
            <a:p>
              <a:pPr marL="193675" indent="-193675" fontAlgn="base">
                <a:spcBef>
                  <a:spcPct val="0"/>
                </a:spcBef>
                <a:spcAft>
                  <a:spcPts val="600"/>
                </a:spcAft>
                <a:buClr>
                  <a:srgbClr val="882708"/>
                </a:buClr>
                <a:buFont typeface="Wingdings" pitchFamily="2" charset="2"/>
                <a:buChar char="§"/>
                <a:defRPr/>
              </a:pPr>
              <a:r>
                <a:rPr lang="en-US" sz="1100" dirty="0">
                  <a:solidFill>
                    <a:srgbClr val="000000"/>
                  </a:solidFill>
                  <a:latin typeface="Calibri" pitchFamily="34" charset="0"/>
                  <a:cs typeface="Calibri" pitchFamily="34" charset="0"/>
                </a:rPr>
                <a:t>Ford used Windows Embedded Automotive to power a low cost infotainment device </a:t>
              </a:r>
            </a:p>
            <a:p>
              <a:pPr marL="193675" indent="-193675" fontAlgn="base">
                <a:spcBef>
                  <a:spcPct val="0"/>
                </a:spcBef>
                <a:spcAft>
                  <a:spcPts val="600"/>
                </a:spcAft>
                <a:buClr>
                  <a:srgbClr val="882708"/>
                </a:buClr>
                <a:buFont typeface="Wingdings" pitchFamily="2" charset="2"/>
                <a:buChar char="§"/>
                <a:defRPr/>
              </a:pPr>
              <a:r>
                <a:rPr lang="en-US" sz="1100" dirty="0">
                  <a:solidFill>
                    <a:srgbClr val="000000"/>
                  </a:solidFill>
                  <a:latin typeface="Calibri" pitchFamily="34" charset="0"/>
                  <a:cs typeface="Calibri" pitchFamily="34" charset="0"/>
                </a:rPr>
                <a:t>A second key innovation was the idea to create a “gateway” that decoupled the automotive and consumer electronic cycles</a:t>
              </a:r>
            </a:p>
            <a:p>
              <a:pPr marL="193675" indent="-193675" fontAlgn="base">
                <a:spcBef>
                  <a:spcPct val="0"/>
                </a:spcBef>
                <a:spcAft>
                  <a:spcPts val="600"/>
                </a:spcAft>
                <a:buClr>
                  <a:srgbClr val="882708"/>
                </a:buClr>
                <a:buFont typeface="Wingdings" pitchFamily="2" charset="2"/>
                <a:buChar char="§"/>
                <a:defRPr/>
              </a:pPr>
              <a:r>
                <a:rPr lang="en-US" sz="1100" dirty="0">
                  <a:solidFill>
                    <a:srgbClr val="000000"/>
                  </a:solidFill>
                  <a:latin typeface="Calibri" pitchFamily="34" charset="0"/>
                  <a:cs typeface="Calibri" pitchFamily="34" charset="0"/>
                </a:rPr>
                <a:t>The third key innovation was Ford’s concept of enabling convenient hands-free use of cell phones and media devices with voice recognition technology</a:t>
              </a:r>
            </a:p>
            <a:p>
              <a:pPr marL="193675" indent="-193675" fontAlgn="base">
                <a:spcBef>
                  <a:spcPct val="0"/>
                </a:spcBef>
                <a:spcAft>
                  <a:spcPts val="600"/>
                </a:spcAft>
                <a:buClr>
                  <a:srgbClr val="882708"/>
                </a:buClr>
                <a:buFont typeface="Wingdings" pitchFamily="2" charset="2"/>
                <a:buChar char="§"/>
                <a:defRPr/>
              </a:pPr>
              <a:r>
                <a:rPr lang="en-US" sz="1100" dirty="0">
                  <a:solidFill>
                    <a:srgbClr val="000000"/>
                  </a:solidFill>
                  <a:latin typeface="Calibri" pitchFamily="34" charset="0"/>
                  <a:cs typeface="Calibri" pitchFamily="34" charset="0"/>
                </a:rPr>
                <a:t>In March 2007, Ford introduced SYNC, a factory-installed fully integrated in-vehicle communications and entertainment system, with the help of this </a:t>
              </a:r>
              <a:r>
                <a:rPr lang="en-US" sz="1100" dirty="0" smtClean="0">
                  <a:solidFill>
                    <a:srgbClr val="000000"/>
                  </a:solidFill>
                  <a:latin typeface="Calibri" pitchFamily="34" charset="0"/>
                  <a:cs typeface="Calibri" pitchFamily="34" charset="0"/>
                </a:rPr>
                <a:t>technology</a:t>
              </a:r>
              <a:endParaRPr lang="en-US" sz="1100" dirty="0">
                <a:solidFill>
                  <a:srgbClr val="000000"/>
                </a:solidFill>
                <a:latin typeface="Calibri" pitchFamily="34" charset="0"/>
                <a:cs typeface="Calibri" pitchFamily="34" charset="0"/>
              </a:endParaRPr>
            </a:p>
          </p:txBody>
        </p:sp>
        <p:pic>
          <p:nvPicPr>
            <p:cNvPr id="34" name="Picture 11" descr="Solution"/>
            <p:cNvPicPr>
              <a:picLocks noChangeAspect="1" noChangeArrowheads="1"/>
            </p:cNvPicPr>
            <p:nvPr/>
          </p:nvPicPr>
          <p:blipFill>
            <a:blip r:embed="rId7" cstate="print"/>
            <a:srcRect/>
            <a:stretch>
              <a:fillRect/>
            </a:stretch>
          </p:blipFill>
          <p:spPr bwMode="auto">
            <a:xfrm>
              <a:off x="4313244" y="1709119"/>
              <a:ext cx="1254763" cy="461573"/>
            </a:xfrm>
            <a:prstGeom prst="rect">
              <a:avLst/>
            </a:prstGeom>
            <a:noFill/>
            <a:ln w="9525" algn="ctr">
              <a:noFill/>
              <a:miter lim="800000"/>
              <a:headEnd type="none" w="sm" len="sm"/>
              <a:tailEnd type="none" w="sm" len="sm"/>
            </a:ln>
          </p:spPr>
        </p:pic>
        <p:pic>
          <p:nvPicPr>
            <p:cNvPr id="35" name="Picture 15" descr="Customer-Results-Benefits"/>
            <p:cNvPicPr>
              <a:picLocks noChangeAspect="1" noChangeArrowheads="1"/>
            </p:cNvPicPr>
            <p:nvPr/>
          </p:nvPicPr>
          <p:blipFill>
            <a:blip r:embed="rId8" cstate="print"/>
            <a:srcRect/>
            <a:stretch>
              <a:fillRect/>
            </a:stretch>
          </p:blipFill>
          <p:spPr bwMode="auto">
            <a:xfrm>
              <a:off x="6791175" y="1593726"/>
              <a:ext cx="1734703" cy="694134"/>
            </a:xfrm>
            <a:prstGeom prst="rect">
              <a:avLst/>
            </a:prstGeom>
            <a:noFill/>
            <a:ln w="9525" algn="ctr">
              <a:noFill/>
              <a:miter lim="800000"/>
              <a:headEnd type="none" w="sm" len="sm"/>
              <a:tailEnd type="none" w="sm" len="sm"/>
            </a:ln>
          </p:spPr>
        </p:pic>
        <p:sp>
          <p:nvSpPr>
            <p:cNvPr id="36" name="Rectangle 49"/>
            <p:cNvSpPr>
              <a:spLocks noChangeArrowheads="1"/>
            </p:cNvSpPr>
            <p:nvPr/>
          </p:nvSpPr>
          <p:spPr bwMode="auto">
            <a:xfrm>
              <a:off x="1031902" y="2509966"/>
              <a:ext cx="2483667" cy="2580646"/>
            </a:xfrm>
            <a:prstGeom prst="rect">
              <a:avLst/>
            </a:prstGeom>
            <a:noFill/>
            <a:ln w="9525" algn="ctr">
              <a:noFill/>
              <a:miter lim="800000"/>
              <a:headEnd type="none" w="sm" len="sm"/>
              <a:tailEnd type="none" w="sm" len="sm"/>
            </a:ln>
          </p:spPr>
          <p:txBody>
            <a:bodyPr wrap="square">
              <a:noAutofit/>
            </a:bodyPr>
            <a:lstStyle/>
            <a:p>
              <a:pPr marL="193675" indent="-193675" fontAlgn="base">
                <a:spcBef>
                  <a:spcPct val="0"/>
                </a:spcBef>
                <a:spcAft>
                  <a:spcPts val="600"/>
                </a:spcAft>
                <a:buClr>
                  <a:srgbClr val="882708"/>
                </a:buClr>
                <a:buFont typeface="Wingdings" pitchFamily="2" charset="2"/>
                <a:buChar char="§"/>
                <a:defRPr/>
              </a:pPr>
              <a:r>
                <a:rPr lang="en-US" sz="1100" dirty="0">
                  <a:solidFill>
                    <a:srgbClr val="000000"/>
                  </a:solidFill>
                  <a:latin typeface="Calibri" pitchFamily="34" charset="0"/>
                  <a:cs typeface="Calibri" pitchFamily="34" charset="0"/>
                </a:rPr>
                <a:t>Ford needed a flexible multi-purpose computing platform that would allow it to leverage faster software development times to keep pace with the dynamic consumer electronics market</a:t>
              </a:r>
            </a:p>
          </p:txBody>
        </p:sp>
        <p:sp>
          <p:nvSpPr>
            <p:cNvPr id="37" name="Rectangle 49"/>
            <p:cNvSpPr>
              <a:spLocks noChangeArrowheads="1"/>
            </p:cNvSpPr>
            <p:nvPr/>
          </p:nvSpPr>
          <p:spPr bwMode="auto">
            <a:xfrm>
              <a:off x="6388661" y="2509966"/>
              <a:ext cx="2398181" cy="2666492"/>
            </a:xfrm>
            <a:prstGeom prst="rect">
              <a:avLst/>
            </a:prstGeom>
            <a:noFill/>
            <a:ln w="9525" algn="ctr">
              <a:noFill/>
              <a:miter lim="800000"/>
              <a:headEnd type="none" w="sm" len="sm"/>
              <a:tailEnd type="none" w="sm" len="sm"/>
            </a:ln>
          </p:spPr>
          <p:txBody>
            <a:bodyPr wrap="square">
              <a:noAutofit/>
            </a:bodyPr>
            <a:lstStyle/>
            <a:p>
              <a:pPr marL="193675" indent="-193675" fontAlgn="base">
                <a:spcBef>
                  <a:spcPct val="0"/>
                </a:spcBef>
                <a:spcAft>
                  <a:spcPts val="600"/>
                </a:spcAft>
                <a:buClr>
                  <a:srgbClr val="882708"/>
                </a:buClr>
                <a:buFont typeface="Wingdings" pitchFamily="2" charset="2"/>
                <a:buChar char="§"/>
              </a:pPr>
              <a:r>
                <a:rPr lang="en-US" sz="1100" dirty="0">
                  <a:solidFill>
                    <a:srgbClr val="000000"/>
                  </a:solidFill>
                  <a:latin typeface="Calibri" pitchFamily="34" charset="0"/>
                  <a:cs typeface="Calibri" pitchFamily="34" charset="0"/>
                </a:rPr>
                <a:t>Ford enjoys a more nimble supply chain since it works directly and collaboratively with its software supplier, instead of having this key relationship controlled by Tier One OEMs</a:t>
              </a:r>
            </a:p>
            <a:p>
              <a:pPr marL="193675" indent="-193675" fontAlgn="base">
                <a:spcBef>
                  <a:spcPct val="0"/>
                </a:spcBef>
                <a:spcAft>
                  <a:spcPts val="600"/>
                </a:spcAft>
                <a:buClr>
                  <a:srgbClr val="882708"/>
                </a:buClr>
                <a:buFont typeface="Wingdings" pitchFamily="2" charset="2"/>
                <a:buChar char="§"/>
              </a:pPr>
              <a:r>
                <a:rPr lang="en-US" sz="1100" dirty="0">
                  <a:solidFill>
                    <a:srgbClr val="000000"/>
                  </a:solidFill>
                  <a:latin typeface="Calibri" pitchFamily="34" charset="0"/>
                  <a:cs typeface="Calibri" pitchFamily="34" charset="0"/>
                </a:rPr>
                <a:t>Windows Embedded Automotive technology allows Ford to be more innovative and speed up its product refresh cycle</a:t>
              </a:r>
            </a:p>
          </p:txBody>
        </p:sp>
      </p:grpSp>
    </p:spTree>
    <p:extLst>
      <p:ext uri="{BB962C8B-B14F-4D97-AF65-F5344CB8AC3E}">
        <p14:creationId xmlns:p14="http://schemas.microsoft.com/office/powerpoint/2010/main" val="2324418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1673" y="2941687"/>
            <a:ext cx="7996527" cy="487313"/>
          </a:xfrm>
        </p:spPr>
        <p:txBody>
          <a:bodyPr>
            <a:spAutoFit/>
          </a:bodyPr>
          <a:lstStyle/>
          <a:p>
            <a:r>
              <a:rPr lang="en-US" sz="3200" dirty="0" smtClean="0">
                <a:latin typeface="Calibri" pitchFamily="34" charset="0"/>
                <a:cs typeface="Calibri" pitchFamily="34" charset="0"/>
              </a:rPr>
              <a:t>Industry Profile</a:t>
            </a:r>
            <a:endParaRPr lang="en-US" sz="3200" dirty="0">
              <a:latin typeface="Calibri" pitchFamily="34" charset="0"/>
              <a:cs typeface="Calibri" pitchFamily="34" charset="0"/>
            </a:endParaRPr>
          </a:p>
        </p:txBody>
      </p:sp>
      <p:sp>
        <p:nvSpPr>
          <p:cNvPr id="4" name="Subtitle 3"/>
          <p:cNvSpPr>
            <a:spLocks noGrp="1"/>
          </p:cNvSpPr>
          <p:nvPr>
            <p:ph type="subTitle" idx="1"/>
          </p:nvPr>
        </p:nvSpPr>
        <p:spPr>
          <a:xfrm>
            <a:off x="461676" y="3429000"/>
            <a:ext cx="7996524" cy="276999"/>
          </a:xfrm>
        </p:spPr>
        <p:txBody>
          <a:bodyPr>
            <a:spAutoFit/>
          </a:bodyPr>
          <a:lstStyle/>
          <a:p>
            <a:r>
              <a:rPr lang="en-US" sz="1800" dirty="0" smtClean="0">
                <a:latin typeface="Calibri" pitchFamily="34" charset="0"/>
                <a:cs typeface="Calibri" pitchFamily="34" charset="0"/>
              </a:rPr>
              <a:t>Global Automobile</a:t>
            </a:r>
            <a:endParaRPr lang="en-US" sz="1800" dirty="0">
              <a:latin typeface="Calibri" pitchFamily="34" charset="0"/>
              <a:cs typeface="Calibri" pitchFamily="34" charset="0"/>
            </a:endParaRPr>
          </a:p>
        </p:txBody>
      </p:sp>
      <p:sp>
        <p:nvSpPr>
          <p:cNvPr id="3" name="TextBox 2"/>
          <p:cNvSpPr txBox="1"/>
          <p:nvPr/>
        </p:nvSpPr>
        <p:spPr>
          <a:xfrm>
            <a:off x="461676" y="4806950"/>
            <a:ext cx="4762500" cy="368300"/>
          </a:xfrm>
          <a:prstGeom prst="rect">
            <a:avLst/>
          </a:prstGeom>
        </p:spPr>
        <p:txBody>
          <a:bodyPr vert="horz" wrap="square" lIns="0" tIns="0" rIns="0" bIns="0" rtlCol="0" anchor="t" anchorCtr="0">
            <a:noAutofit/>
          </a:bodyPr>
          <a:lstStyle/>
          <a:p>
            <a:pPr marL="0" marR="0" indent="0" algn="l" defTabSz="914363" rtl="0" eaLnBrk="1" fontAlgn="auto" latinLnBrk="0" hangingPunct="1">
              <a:lnSpc>
                <a:spcPct val="100000"/>
              </a:lnSpc>
              <a:spcBef>
                <a:spcPct val="0"/>
              </a:spcBef>
              <a:spcAft>
                <a:spcPts val="0"/>
              </a:spcAft>
              <a:buClrTx/>
              <a:buSzTx/>
              <a:buFontTx/>
              <a:buNone/>
              <a:tabLst/>
            </a:pPr>
            <a:r>
              <a:rPr kumimoji="0" lang="en-US" sz="1600" b="0" i="0" u="none" strike="noStrike" kern="1200" cap="none" spc="0" normalizeH="0" baseline="0" noProof="0" dirty="0" smtClean="0">
                <a:ln w="3175">
                  <a:noFill/>
                </a:ln>
                <a:effectLst/>
                <a:uLnTx/>
                <a:uFillTx/>
                <a:latin typeface="Calibri" pitchFamily="34" charset="0"/>
                <a:ea typeface="Verdana" pitchFamily="34" charset="0"/>
                <a:cs typeface="Calibri" pitchFamily="34" charset="0"/>
              </a:rPr>
              <a:t>Blueocean Market Intelligence</a:t>
            </a:r>
          </a:p>
        </p:txBody>
      </p:sp>
    </p:spTree>
    <p:extLst>
      <p:ext uri="{BB962C8B-B14F-4D97-AF65-F5344CB8AC3E}">
        <p14:creationId xmlns:p14="http://schemas.microsoft.com/office/powerpoint/2010/main" val="3055245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4800" y="2854838"/>
            <a:ext cx="8762999" cy="555626"/>
          </a:xfrm>
        </p:spPr>
        <p:txBody>
          <a:bodyPr/>
          <a:lstStyle/>
          <a:p>
            <a:r>
              <a:rPr lang="en-US" sz="3200" dirty="0">
                <a:latin typeface="Calibri" pitchFamily="34" charset="0"/>
                <a:cs typeface="Calibri" pitchFamily="34" charset="0"/>
              </a:rPr>
              <a:t>Company Profile: </a:t>
            </a:r>
            <a:r>
              <a:rPr lang="en-US" sz="3200" dirty="0" smtClean="0">
                <a:latin typeface="Calibri" pitchFamily="34" charset="0"/>
                <a:cs typeface="Calibri" pitchFamily="34" charset="0"/>
              </a:rPr>
              <a:t>Peugeot S.A</a:t>
            </a:r>
            <a:endParaRPr lang="en-US" sz="3200" dirty="0">
              <a:latin typeface="Calibri" pitchFamily="34" charset="0"/>
              <a:cs typeface="Calibri" pitchFamily="34" charset="0"/>
            </a:endParaRPr>
          </a:p>
        </p:txBody>
      </p:sp>
      <p:sp>
        <p:nvSpPr>
          <p:cNvPr id="5" name="Subtitle 4"/>
          <p:cNvSpPr>
            <a:spLocks noGrp="1"/>
          </p:cNvSpPr>
          <p:nvPr>
            <p:ph type="subTitle" idx="1"/>
          </p:nvPr>
        </p:nvSpPr>
        <p:spPr>
          <a:xfrm>
            <a:off x="304800" y="3429000"/>
            <a:ext cx="7996524" cy="655320"/>
          </a:xfrm>
        </p:spPr>
        <p:txBody>
          <a:bodyPr/>
          <a:lstStyle/>
          <a:p>
            <a:r>
              <a:rPr lang="en-US" sz="1800" dirty="0" smtClean="0"/>
              <a:t>Automotive</a:t>
            </a:r>
            <a:endParaRPr lang="en-US" dirty="0">
              <a:latin typeface="Calibri" pitchFamily="34" charset="0"/>
              <a:cs typeface="Calibri" pitchFamily="34" charset="0"/>
            </a:endParaRPr>
          </a:p>
        </p:txBody>
      </p:sp>
      <p:sp>
        <p:nvSpPr>
          <p:cNvPr id="2" name="Rectangle 1"/>
          <p:cNvSpPr/>
          <p:nvPr/>
        </p:nvSpPr>
        <p:spPr>
          <a:xfrm>
            <a:off x="336397" y="4648200"/>
            <a:ext cx="3014800" cy="369332"/>
          </a:xfrm>
          <a:prstGeom prst="rect">
            <a:avLst/>
          </a:prstGeom>
        </p:spPr>
        <p:txBody>
          <a:bodyPr wrap="none">
            <a:spAutoFit/>
          </a:bodyPr>
          <a:lstStyle/>
          <a:p>
            <a:r>
              <a:rPr lang="en-US" dirty="0"/>
              <a:t>B</a:t>
            </a:r>
            <a:r>
              <a:rPr lang="en-US" dirty="0" smtClean="0"/>
              <a:t>lueocean Market Intelligence</a:t>
            </a:r>
            <a:endParaRPr lang="en-US" dirty="0"/>
          </a:p>
        </p:txBody>
      </p:sp>
    </p:spTree>
    <p:extLst>
      <p:ext uri="{BB962C8B-B14F-4D97-AF65-F5344CB8AC3E}">
        <p14:creationId xmlns:p14="http://schemas.microsoft.com/office/powerpoint/2010/main" val="2233425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6"/>
          </p:nvPr>
        </p:nvSpPr>
        <p:spPr>
          <a:xfrm>
            <a:off x="337153" y="773668"/>
            <a:ext cx="7282847" cy="369332"/>
          </a:xfrm>
        </p:spPr>
        <p:txBody>
          <a:bodyPr/>
          <a:lstStyle/>
          <a:p>
            <a:r>
              <a:rPr lang="en-US" sz="1200" dirty="0">
                <a:latin typeface="+mn-lt"/>
              </a:rPr>
              <a:t>Peugeot SA (PSA Peugeot Citroen S.A.) is a France-based manufacturer of passenger cars, light commercial vehicles, motorcycles, bicycles and related spare parts. </a:t>
            </a:r>
          </a:p>
        </p:txBody>
      </p:sp>
      <p:sp>
        <p:nvSpPr>
          <p:cNvPr id="3" name="Title 2"/>
          <p:cNvSpPr>
            <a:spLocks noGrp="1"/>
          </p:cNvSpPr>
          <p:nvPr>
            <p:ph type="title"/>
          </p:nvPr>
        </p:nvSpPr>
        <p:spPr>
          <a:xfrm>
            <a:off x="330200" y="304800"/>
            <a:ext cx="8363938" cy="509171"/>
          </a:xfrm>
        </p:spPr>
        <p:txBody>
          <a:bodyPr/>
          <a:lstStyle/>
          <a:p>
            <a:r>
              <a:rPr lang="en-US" dirty="0" smtClean="0">
                <a:latin typeface="Calibri" pitchFamily="34" charset="0"/>
                <a:cs typeface="Calibri" pitchFamily="34" charset="0"/>
              </a:rPr>
              <a:t>Company Overview</a:t>
            </a:r>
            <a:endParaRPr lang="en-US" dirty="0">
              <a:latin typeface="Calibri" pitchFamily="34" charset="0"/>
              <a:cs typeface="Calibri" pitchFamily="34" charset="0"/>
            </a:endParaRPr>
          </a:p>
        </p:txBody>
      </p:sp>
      <p:sp>
        <p:nvSpPr>
          <p:cNvPr id="5" name="Rectangle 4"/>
          <p:cNvSpPr/>
          <p:nvPr/>
        </p:nvSpPr>
        <p:spPr>
          <a:xfrm>
            <a:off x="319913" y="5414633"/>
            <a:ext cx="4203762" cy="888737"/>
          </a:xfrm>
          <a:prstGeom prst="rect">
            <a:avLst/>
          </a:prstGeom>
          <a:noFill/>
          <a:ln w="9525" cap="flat" cmpd="sng" algn="ctr">
            <a:solidFill>
              <a:schemeClr val="accent3">
                <a:lumMod val="25000"/>
              </a:schemeClr>
            </a:solidFill>
            <a:prstDash val="solid"/>
          </a:ln>
          <a:effectLst>
            <a:outerShdw sx="1000" sy="1000" rotWithShape="0">
              <a:sysClr val="window" lastClr="FFFFFF"/>
            </a:outerShdw>
          </a:effectLst>
        </p:spPr>
        <p:txBody>
          <a:bodyPr wrap="square" tIns="182880">
            <a:noAutofit/>
          </a:bodyPr>
          <a:lstStyle/>
          <a:p>
            <a:pPr marL="228600" indent="-109538" algn="just">
              <a:spcBef>
                <a:spcPts val="200"/>
              </a:spcBef>
              <a:spcAft>
                <a:spcPts val="300"/>
              </a:spcAft>
              <a:buFont typeface="Arial" pitchFamily="34" charset="0"/>
              <a:buChar char="•"/>
              <a:defRPr/>
            </a:pPr>
            <a:r>
              <a:rPr lang="nl-NL" sz="1000" kern="0" dirty="0">
                <a:solidFill>
                  <a:srgbClr val="262626"/>
                </a:solidFill>
                <a:latin typeface="Calibri" pitchFamily="34" charset="0"/>
                <a:cs typeface="Calibri" pitchFamily="34" charset="0"/>
              </a:rPr>
              <a:t>Audi AG</a:t>
            </a:r>
          </a:p>
          <a:p>
            <a:pPr marL="228600" indent="-109538" algn="just">
              <a:spcBef>
                <a:spcPts val="200"/>
              </a:spcBef>
              <a:spcAft>
                <a:spcPts val="300"/>
              </a:spcAft>
              <a:buFont typeface="Arial" pitchFamily="34" charset="0"/>
              <a:buChar char="•"/>
              <a:defRPr/>
            </a:pPr>
            <a:r>
              <a:rPr lang="en-IN" sz="1000" kern="0" dirty="0">
                <a:solidFill>
                  <a:srgbClr val="262626"/>
                </a:solidFill>
                <a:latin typeface="Calibri" pitchFamily="34" charset="0"/>
                <a:cs typeface="Calibri" pitchFamily="34" charset="0"/>
              </a:rPr>
              <a:t>Volkswagen AG</a:t>
            </a:r>
          </a:p>
          <a:p>
            <a:pPr marL="228600" indent="-109538" algn="just">
              <a:spcBef>
                <a:spcPts val="200"/>
              </a:spcBef>
              <a:spcAft>
                <a:spcPts val="300"/>
              </a:spcAft>
              <a:buFont typeface="Arial" pitchFamily="34" charset="0"/>
              <a:buChar char="•"/>
              <a:defRPr/>
            </a:pPr>
            <a:r>
              <a:rPr lang="en-IN" sz="1000" kern="0" dirty="0">
                <a:solidFill>
                  <a:srgbClr val="262626"/>
                </a:solidFill>
                <a:latin typeface="Calibri" pitchFamily="34" charset="0"/>
                <a:cs typeface="Calibri" pitchFamily="34" charset="0"/>
              </a:rPr>
              <a:t>Fiat</a:t>
            </a:r>
          </a:p>
        </p:txBody>
      </p:sp>
      <p:sp>
        <p:nvSpPr>
          <p:cNvPr id="6" name="Rectangle 5"/>
          <p:cNvSpPr/>
          <p:nvPr/>
        </p:nvSpPr>
        <p:spPr>
          <a:xfrm>
            <a:off x="4747435" y="2748150"/>
            <a:ext cx="4178300" cy="3021340"/>
          </a:xfrm>
          <a:prstGeom prst="rect">
            <a:avLst/>
          </a:prstGeom>
          <a:noFill/>
          <a:ln w="9525" cap="flat" cmpd="sng" algn="ctr">
            <a:solidFill>
              <a:schemeClr val="accent3">
                <a:lumMod val="25000"/>
              </a:schemeClr>
            </a:solidFill>
            <a:prstDash val="solid"/>
          </a:ln>
          <a:effectLst>
            <a:outerShdw sx="1000" sy="1000" rotWithShape="0">
              <a:sysClr val="window" lastClr="FFFFFF"/>
            </a:outerShdw>
          </a:effectLst>
        </p:spPr>
        <p:txBody>
          <a:bodyPr wrap="square" tIns="182880">
            <a:spAutoFit/>
          </a:bodyPr>
          <a:lstStyle/>
          <a:p>
            <a:pPr marL="228600" indent="-109538">
              <a:lnSpc>
                <a:spcPct val="120000"/>
              </a:lnSpc>
              <a:spcBef>
                <a:spcPts val="200"/>
              </a:spcBef>
              <a:spcAft>
                <a:spcPts val="200"/>
              </a:spcAft>
              <a:buFont typeface="Arial" pitchFamily="34" charset="0"/>
              <a:buChar char="•"/>
              <a:defRPr/>
            </a:pPr>
            <a:r>
              <a:rPr lang="en-US" sz="1000" kern="0" dirty="0">
                <a:solidFill>
                  <a:srgbClr val="262626"/>
                </a:solidFill>
                <a:cs typeface="Calibri" pitchFamily="34" charset="0"/>
              </a:rPr>
              <a:t>PSA Peugeot Citroen and General Electric Co signed a European commercial cooperation agreement for the co-develoment of new solutions in the field of electric mobility.</a:t>
            </a:r>
          </a:p>
          <a:p>
            <a:pPr marL="228600" indent="-109538">
              <a:lnSpc>
                <a:spcPct val="120000"/>
              </a:lnSpc>
              <a:spcBef>
                <a:spcPts val="200"/>
              </a:spcBef>
              <a:spcAft>
                <a:spcPts val="200"/>
              </a:spcAft>
              <a:buFont typeface="Arial" pitchFamily="34" charset="0"/>
              <a:buChar char="•"/>
              <a:defRPr/>
            </a:pPr>
            <a:r>
              <a:rPr lang="en-US" sz="1000" kern="0" dirty="0">
                <a:solidFill>
                  <a:srgbClr val="262626"/>
                </a:solidFill>
                <a:cs typeface="Calibri" pitchFamily="34" charset="0"/>
              </a:rPr>
              <a:t>IBIL And Peugeot To Jointly Offer Electric Vehicles And Charging Services In Homes.</a:t>
            </a:r>
          </a:p>
          <a:p>
            <a:pPr marL="228600" indent="-109538">
              <a:lnSpc>
                <a:spcPct val="120000"/>
              </a:lnSpc>
              <a:spcBef>
                <a:spcPts val="200"/>
              </a:spcBef>
              <a:spcAft>
                <a:spcPts val="200"/>
              </a:spcAft>
              <a:buFont typeface="Arial" pitchFamily="34" charset="0"/>
              <a:buChar char="•"/>
              <a:defRPr/>
            </a:pPr>
            <a:r>
              <a:rPr lang="en-US" sz="1000" kern="0" dirty="0">
                <a:solidFill>
                  <a:srgbClr val="262626"/>
                </a:solidFill>
                <a:cs typeface="Calibri" pitchFamily="34" charset="0"/>
              </a:rPr>
              <a:t>Peugeot Scooters Launches Its New Scooter e-Vivacity Using Saft Lithium-Ion Batteries.</a:t>
            </a:r>
          </a:p>
          <a:p>
            <a:pPr marL="228600" indent="-109538">
              <a:lnSpc>
                <a:spcPct val="120000"/>
              </a:lnSpc>
              <a:spcBef>
                <a:spcPts val="200"/>
              </a:spcBef>
              <a:spcAft>
                <a:spcPts val="200"/>
              </a:spcAft>
              <a:buFont typeface="Arial" pitchFamily="34" charset="0"/>
              <a:buChar char="•"/>
              <a:defRPr/>
            </a:pPr>
            <a:r>
              <a:rPr lang="en-US" sz="1000" kern="0" dirty="0">
                <a:solidFill>
                  <a:srgbClr val="262626"/>
                </a:solidFill>
                <a:cs typeface="Calibri" pitchFamily="34" charset="0"/>
              </a:rPr>
              <a:t>General Motors Co and PSA Peugeot Citroen SA will share selected platforms, modules and components on a worldwide basis, in order to achieve cost savings, gain efficiencies, leverage volumes and advanced technologies.</a:t>
            </a:r>
          </a:p>
          <a:p>
            <a:pPr marL="228600" indent="-109538">
              <a:lnSpc>
                <a:spcPct val="120000"/>
              </a:lnSpc>
              <a:spcBef>
                <a:spcPts val="200"/>
              </a:spcBef>
              <a:spcAft>
                <a:spcPts val="200"/>
              </a:spcAft>
              <a:buFont typeface="Arial" pitchFamily="34" charset="0"/>
              <a:buChar char="•"/>
              <a:defRPr/>
            </a:pPr>
            <a:r>
              <a:rPr lang="en-US" sz="1000" kern="0" dirty="0">
                <a:solidFill>
                  <a:srgbClr val="262626"/>
                </a:solidFill>
                <a:cs typeface="Calibri" pitchFamily="34" charset="0"/>
              </a:rPr>
              <a:t>Peugeot SA announced the completion of the sale of PSA’s short-term car rental subsidiary, Citer SA and its Spanish subsidiary Atesa, to Enterprise Holdings</a:t>
            </a:r>
          </a:p>
        </p:txBody>
      </p:sp>
      <p:sp>
        <p:nvSpPr>
          <p:cNvPr id="7" name="Rectangle 6"/>
          <p:cNvSpPr/>
          <p:nvPr/>
        </p:nvSpPr>
        <p:spPr>
          <a:xfrm>
            <a:off x="319913" y="1267867"/>
            <a:ext cx="4227512" cy="2949525"/>
          </a:xfrm>
          <a:prstGeom prst="rect">
            <a:avLst/>
          </a:prstGeom>
          <a:noFill/>
          <a:ln w="9525" cap="flat" cmpd="sng" algn="ctr">
            <a:solidFill>
              <a:schemeClr val="accent3">
                <a:lumMod val="25000"/>
              </a:schemeClr>
            </a:solidFill>
            <a:prstDash val="solid"/>
          </a:ln>
          <a:effectLst>
            <a:outerShdw sx="1000" sy="1000" rotWithShape="0">
              <a:sysClr val="window" lastClr="FFFFFF"/>
            </a:outerShdw>
          </a:effectLst>
        </p:spPr>
        <p:txBody>
          <a:bodyPr wrap="square" tIns="182880">
            <a:spAutoFit/>
          </a:bodyPr>
          <a:lstStyle/>
          <a:p>
            <a:pPr marL="228600" indent="-109538">
              <a:spcBef>
                <a:spcPts val="200"/>
              </a:spcBef>
              <a:spcAft>
                <a:spcPts val="200"/>
              </a:spcAft>
              <a:buFont typeface="Arial" pitchFamily="34" charset="0"/>
              <a:buChar char="•"/>
              <a:defRPr/>
            </a:pPr>
            <a:r>
              <a:rPr lang="en-US" sz="1000" kern="0" dirty="0">
                <a:solidFill>
                  <a:srgbClr val="262626"/>
                </a:solidFill>
                <a:cs typeface="Calibri" pitchFamily="34" charset="0"/>
              </a:rPr>
              <a:t>Citroën SA and Peugeot SA merged their two companies in 1976 to form Peugeot Citroën SA</a:t>
            </a:r>
          </a:p>
          <a:p>
            <a:pPr marL="228600" indent="-109538">
              <a:spcBef>
                <a:spcPts val="200"/>
              </a:spcBef>
              <a:spcAft>
                <a:spcPts val="200"/>
              </a:spcAft>
              <a:buFont typeface="Arial" pitchFamily="34" charset="0"/>
              <a:buChar char="•"/>
              <a:defRPr/>
            </a:pPr>
            <a:r>
              <a:rPr lang="en-US" sz="1000" kern="0" dirty="0" smtClean="0">
                <a:solidFill>
                  <a:srgbClr val="262626"/>
                </a:solidFill>
                <a:cs typeface="Calibri" pitchFamily="34" charset="0"/>
              </a:rPr>
              <a:t>The </a:t>
            </a:r>
            <a:r>
              <a:rPr lang="en-US" sz="1000" kern="0" dirty="0">
                <a:solidFill>
                  <a:srgbClr val="262626"/>
                </a:solidFill>
                <a:cs typeface="Calibri" pitchFamily="34" charset="0"/>
              </a:rPr>
              <a:t>Company manufactures products under the Peugeot and Citroen </a:t>
            </a:r>
            <a:r>
              <a:rPr lang="en-US" sz="1000" kern="0" dirty="0" smtClean="0">
                <a:solidFill>
                  <a:srgbClr val="262626"/>
                </a:solidFill>
                <a:cs typeface="Calibri" pitchFamily="34" charset="0"/>
              </a:rPr>
              <a:t>brands.</a:t>
            </a:r>
          </a:p>
          <a:p>
            <a:pPr marL="228600" indent="-109538">
              <a:spcBef>
                <a:spcPts val="200"/>
              </a:spcBef>
              <a:spcAft>
                <a:spcPts val="200"/>
              </a:spcAft>
              <a:buFont typeface="Arial" pitchFamily="34" charset="0"/>
              <a:buChar char="•"/>
              <a:defRPr/>
            </a:pPr>
            <a:r>
              <a:rPr lang="en-US" sz="1000" kern="0" dirty="0">
                <a:solidFill>
                  <a:srgbClr val="262626"/>
                </a:solidFill>
                <a:cs typeface="Calibri" pitchFamily="34" charset="0"/>
              </a:rPr>
              <a:t>Peugeot SA distributes its products domestically and in 160 countries worldwide. </a:t>
            </a:r>
            <a:endParaRPr lang="en-US" sz="1000" kern="0" dirty="0" smtClean="0">
              <a:solidFill>
                <a:srgbClr val="262626"/>
              </a:solidFill>
              <a:cs typeface="Calibri" pitchFamily="34" charset="0"/>
            </a:endParaRPr>
          </a:p>
          <a:p>
            <a:pPr marL="228600" indent="-109538">
              <a:spcBef>
                <a:spcPts val="200"/>
              </a:spcBef>
              <a:spcAft>
                <a:spcPts val="200"/>
              </a:spcAft>
              <a:buFont typeface="Arial" pitchFamily="34" charset="0"/>
              <a:buChar char="•"/>
              <a:defRPr/>
            </a:pPr>
            <a:r>
              <a:rPr lang="en-US" sz="1000" kern="0" dirty="0" smtClean="0">
                <a:solidFill>
                  <a:srgbClr val="262626"/>
                </a:solidFill>
                <a:cs typeface="Calibri" pitchFamily="34" charset="0"/>
              </a:rPr>
              <a:t>The Company operates </a:t>
            </a:r>
            <a:r>
              <a:rPr lang="en-US" sz="1000" kern="0" dirty="0">
                <a:solidFill>
                  <a:srgbClr val="262626"/>
                </a:solidFill>
                <a:cs typeface="Calibri" pitchFamily="34" charset="0"/>
              </a:rPr>
              <a:t>several divisions, including </a:t>
            </a:r>
            <a:endParaRPr lang="en-US" sz="1000" kern="0" dirty="0" smtClean="0">
              <a:solidFill>
                <a:srgbClr val="262626"/>
              </a:solidFill>
              <a:cs typeface="Calibri" pitchFamily="34" charset="0"/>
            </a:endParaRPr>
          </a:p>
          <a:p>
            <a:pPr marL="804862" lvl="1" indent="-228600">
              <a:spcBef>
                <a:spcPts val="200"/>
              </a:spcBef>
              <a:spcAft>
                <a:spcPts val="200"/>
              </a:spcAft>
              <a:buFont typeface="Arial" pitchFamily="34" charset="0"/>
              <a:buChar char="•"/>
              <a:defRPr/>
            </a:pPr>
            <a:r>
              <a:rPr lang="en-US" sz="1000" kern="0" dirty="0" smtClean="0">
                <a:solidFill>
                  <a:srgbClr val="262626"/>
                </a:solidFill>
                <a:cs typeface="Calibri" pitchFamily="34" charset="0"/>
              </a:rPr>
              <a:t>Banque </a:t>
            </a:r>
            <a:r>
              <a:rPr lang="en-US" sz="1000" kern="0" dirty="0">
                <a:solidFill>
                  <a:srgbClr val="262626"/>
                </a:solidFill>
                <a:cs typeface="Calibri" pitchFamily="34" charset="0"/>
              </a:rPr>
              <a:t>PSA Finance, which deals with the Company's finance and marketing; </a:t>
            </a:r>
            <a:endParaRPr lang="en-US" sz="1000" kern="0" dirty="0" smtClean="0">
              <a:solidFill>
                <a:srgbClr val="262626"/>
              </a:solidFill>
              <a:cs typeface="Calibri" pitchFamily="34" charset="0"/>
            </a:endParaRPr>
          </a:p>
          <a:p>
            <a:pPr marL="804862" lvl="1" indent="-228600">
              <a:spcBef>
                <a:spcPts val="200"/>
              </a:spcBef>
              <a:spcAft>
                <a:spcPts val="200"/>
              </a:spcAft>
              <a:buFont typeface="Arial" pitchFamily="34" charset="0"/>
              <a:buChar char="•"/>
              <a:defRPr/>
            </a:pPr>
            <a:r>
              <a:rPr lang="en-US" sz="1000" kern="0" dirty="0" smtClean="0">
                <a:solidFill>
                  <a:srgbClr val="262626"/>
                </a:solidFill>
                <a:cs typeface="Calibri" pitchFamily="34" charset="0"/>
              </a:rPr>
              <a:t>Faurecia</a:t>
            </a:r>
            <a:r>
              <a:rPr lang="en-US" sz="1000" kern="0" dirty="0">
                <a:solidFill>
                  <a:srgbClr val="262626"/>
                </a:solidFill>
                <a:cs typeface="Calibri" pitchFamily="34" charset="0"/>
              </a:rPr>
              <a:t>, which is the automotive equipment division; </a:t>
            </a:r>
            <a:endParaRPr lang="en-US" sz="1000" kern="0" dirty="0" smtClean="0">
              <a:solidFill>
                <a:srgbClr val="262626"/>
              </a:solidFill>
              <a:cs typeface="Calibri" pitchFamily="34" charset="0"/>
            </a:endParaRPr>
          </a:p>
          <a:p>
            <a:pPr marL="804862" lvl="1" indent="-228600">
              <a:spcBef>
                <a:spcPts val="200"/>
              </a:spcBef>
              <a:spcAft>
                <a:spcPts val="200"/>
              </a:spcAft>
              <a:buFont typeface="Arial" pitchFamily="34" charset="0"/>
              <a:buChar char="•"/>
              <a:defRPr/>
            </a:pPr>
            <a:r>
              <a:rPr lang="en-US" sz="1000" kern="0" dirty="0" smtClean="0">
                <a:solidFill>
                  <a:srgbClr val="262626"/>
                </a:solidFill>
                <a:cs typeface="Calibri" pitchFamily="34" charset="0"/>
              </a:rPr>
              <a:t>Gefco</a:t>
            </a:r>
            <a:r>
              <a:rPr lang="en-US" sz="1000" kern="0" dirty="0">
                <a:solidFill>
                  <a:srgbClr val="262626"/>
                </a:solidFill>
                <a:cs typeface="Calibri" pitchFamily="34" charset="0"/>
              </a:rPr>
              <a:t>, which is the transportation and logistics division; </a:t>
            </a:r>
            <a:endParaRPr lang="en-US" sz="1000" kern="0" dirty="0" smtClean="0">
              <a:solidFill>
                <a:srgbClr val="262626"/>
              </a:solidFill>
              <a:cs typeface="Calibri" pitchFamily="34" charset="0"/>
            </a:endParaRPr>
          </a:p>
          <a:p>
            <a:pPr marL="290512" indent="-171450">
              <a:spcBef>
                <a:spcPts val="200"/>
              </a:spcBef>
              <a:spcAft>
                <a:spcPts val="200"/>
              </a:spcAft>
              <a:buFont typeface="Arial" pitchFamily="34" charset="0"/>
              <a:buChar char="•"/>
              <a:defRPr/>
            </a:pPr>
            <a:r>
              <a:rPr lang="en-US" sz="1000" kern="0" dirty="0" smtClean="0">
                <a:solidFill>
                  <a:srgbClr val="262626"/>
                </a:solidFill>
                <a:cs typeface="Calibri" pitchFamily="34" charset="0"/>
              </a:rPr>
              <a:t>Peugeot </a:t>
            </a:r>
            <a:r>
              <a:rPr lang="en-US" sz="1000" kern="0" dirty="0">
                <a:solidFill>
                  <a:srgbClr val="262626"/>
                </a:solidFill>
                <a:cs typeface="Calibri" pitchFamily="34" charset="0"/>
              </a:rPr>
              <a:t>SA's total revenue increased 7% to EUR59.91B. Net income for the period decreased 48% to EUR588M</a:t>
            </a:r>
            <a:r>
              <a:rPr lang="en-US" sz="1000" kern="0" dirty="0" smtClean="0">
                <a:solidFill>
                  <a:srgbClr val="262626"/>
                </a:solidFill>
                <a:cs typeface="Calibri" pitchFamily="34" charset="0"/>
              </a:rPr>
              <a:t>.</a:t>
            </a:r>
          </a:p>
          <a:p>
            <a:pPr marL="290512" indent="-171450">
              <a:spcBef>
                <a:spcPts val="200"/>
              </a:spcBef>
              <a:spcAft>
                <a:spcPts val="200"/>
              </a:spcAft>
              <a:buFont typeface="Arial" pitchFamily="34" charset="0"/>
              <a:buChar char="•"/>
              <a:defRPr/>
            </a:pPr>
            <a:r>
              <a:rPr lang="en-US" sz="1000" kern="0" dirty="0">
                <a:solidFill>
                  <a:srgbClr val="262626"/>
                </a:solidFill>
                <a:cs typeface="Calibri" pitchFamily="34" charset="0"/>
              </a:rPr>
              <a:t>The operating profit of the company was EUR 898.00 million during the fiscal year 2011, a decrease of 48.27% from 2010</a:t>
            </a:r>
            <a:r>
              <a:rPr lang="en-US" sz="1000" kern="0" dirty="0" smtClean="0">
                <a:solidFill>
                  <a:srgbClr val="262626"/>
                </a:solidFill>
                <a:cs typeface="Calibri" pitchFamily="34" charset="0"/>
              </a:rPr>
              <a:t>.</a:t>
            </a:r>
            <a:endParaRPr lang="en-US" sz="1000" kern="0" dirty="0">
              <a:solidFill>
                <a:srgbClr val="262626"/>
              </a:solidFill>
              <a:cs typeface="Calibri" pitchFamily="34" charset="0"/>
            </a:endParaRPr>
          </a:p>
        </p:txBody>
      </p:sp>
      <p:sp>
        <p:nvSpPr>
          <p:cNvPr id="8" name="Rectangle 7"/>
          <p:cNvSpPr/>
          <p:nvPr/>
        </p:nvSpPr>
        <p:spPr>
          <a:xfrm>
            <a:off x="368300" y="1193800"/>
            <a:ext cx="3364482" cy="230832"/>
          </a:xfrm>
          <a:prstGeom prst="rect">
            <a:avLst/>
          </a:prstGeom>
          <a:solidFill>
            <a:schemeClr val="accent3">
              <a:lumMod val="25000"/>
            </a:schemeClr>
          </a:solidFill>
          <a:ln>
            <a:solidFill>
              <a:schemeClr val="accent3">
                <a:lumMod val="25000"/>
              </a:schemeClr>
            </a:solidFill>
            <a:headEnd/>
            <a:tailEnd/>
          </a:ln>
          <a:effectLst/>
          <a:scene3d>
            <a:camera prst="orthographicFront">
              <a:rot lat="0" lon="0" rev="0"/>
            </a:camera>
            <a:lightRig rig="threePt" dir="t">
              <a:rot lat="0" lon="0" rev="1200000"/>
            </a:lightRig>
          </a:scene3d>
          <a:sp3d/>
        </p:spPr>
        <p:txBody>
          <a:bodyPr wrap="square" anchor="ctr">
            <a:spAutoFit/>
          </a:bodyPr>
          <a:lstStyle/>
          <a:p>
            <a:pPr>
              <a:defRPr/>
            </a:pPr>
            <a:r>
              <a:rPr lang="en-US" sz="900" b="1" kern="0" dirty="0">
                <a:solidFill>
                  <a:prstClr val="white"/>
                </a:solidFill>
                <a:latin typeface="Calibri" pitchFamily="34" charset="0"/>
                <a:cs typeface="Calibri" pitchFamily="34" charset="0"/>
              </a:rPr>
              <a:t>Business Description</a:t>
            </a:r>
          </a:p>
        </p:txBody>
      </p:sp>
      <p:sp>
        <p:nvSpPr>
          <p:cNvPr id="9" name="Rectangle 8"/>
          <p:cNvSpPr/>
          <p:nvPr/>
        </p:nvSpPr>
        <p:spPr>
          <a:xfrm>
            <a:off x="4798235" y="2697915"/>
            <a:ext cx="3364482" cy="230832"/>
          </a:xfrm>
          <a:prstGeom prst="rect">
            <a:avLst/>
          </a:prstGeom>
          <a:solidFill>
            <a:schemeClr val="accent3">
              <a:lumMod val="25000"/>
            </a:schemeClr>
          </a:solidFill>
          <a:ln>
            <a:solidFill>
              <a:schemeClr val="accent3">
                <a:lumMod val="25000"/>
              </a:schemeClr>
            </a:solidFill>
            <a:headEnd/>
            <a:tailEnd/>
          </a:ln>
          <a:effectLst/>
          <a:scene3d>
            <a:camera prst="orthographicFront">
              <a:rot lat="0" lon="0" rev="0"/>
            </a:camera>
            <a:lightRig rig="threePt" dir="t">
              <a:rot lat="0" lon="0" rev="1200000"/>
            </a:lightRig>
          </a:scene3d>
          <a:sp3d/>
        </p:spPr>
        <p:txBody>
          <a:bodyPr wrap="square" anchor="ctr">
            <a:spAutoFit/>
          </a:bodyPr>
          <a:lstStyle/>
          <a:p>
            <a:pPr>
              <a:defRPr/>
            </a:pPr>
            <a:r>
              <a:rPr lang="en-US" sz="900" b="1" kern="0" dirty="0">
                <a:solidFill>
                  <a:prstClr val="white"/>
                </a:solidFill>
                <a:latin typeface="Calibri" pitchFamily="34" charset="0"/>
                <a:cs typeface="Calibri" pitchFamily="34" charset="0"/>
              </a:rPr>
              <a:t>Key </a:t>
            </a:r>
            <a:r>
              <a:rPr lang="en-US" sz="900" b="1" kern="0" dirty="0" smtClean="0">
                <a:solidFill>
                  <a:prstClr val="white"/>
                </a:solidFill>
                <a:latin typeface="Calibri" pitchFamily="34" charset="0"/>
                <a:cs typeface="Calibri" pitchFamily="34" charset="0"/>
              </a:rPr>
              <a:t>Developments</a:t>
            </a:r>
            <a:endParaRPr lang="en-US" sz="900" b="1" kern="0" dirty="0">
              <a:solidFill>
                <a:prstClr val="white"/>
              </a:solidFill>
              <a:latin typeface="Calibri" pitchFamily="34" charset="0"/>
              <a:cs typeface="Calibri" pitchFamily="34" charset="0"/>
            </a:endParaRPr>
          </a:p>
        </p:txBody>
      </p:sp>
      <p:sp>
        <p:nvSpPr>
          <p:cNvPr id="10" name="Rectangle 9"/>
          <p:cNvSpPr/>
          <p:nvPr/>
        </p:nvSpPr>
        <p:spPr>
          <a:xfrm>
            <a:off x="319913" y="4429319"/>
            <a:ext cx="4215637" cy="769441"/>
          </a:xfrm>
          <a:prstGeom prst="rect">
            <a:avLst/>
          </a:prstGeom>
          <a:noFill/>
          <a:ln w="9525" cap="flat" cmpd="sng" algn="ctr">
            <a:solidFill>
              <a:schemeClr val="accent3">
                <a:lumMod val="25000"/>
              </a:schemeClr>
            </a:solidFill>
            <a:prstDash val="solid"/>
          </a:ln>
          <a:effectLst>
            <a:outerShdw sx="1000" sy="1000" rotWithShape="0">
              <a:sysClr val="window" lastClr="FFFFFF"/>
            </a:outerShdw>
          </a:effectLst>
        </p:spPr>
        <p:txBody>
          <a:bodyPr wrap="square" tIns="182880">
            <a:spAutoFit/>
          </a:bodyPr>
          <a:lstStyle/>
          <a:p>
            <a:pPr marL="228600" indent="-109538" algn="just">
              <a:spcAft>
                <a:spcPts val="300"/>
              </a:spcAft>
              <a:buFont typeface="Arial" pitchFamily="34" charset="0"/>
              <a:buChar char="•"/>
              <a:defRPr/>
            </a:pPr>
            <a:r>
              <a:rPr lang="en-US" sz="1000" kern="0" dirty="0" smtClean="0">
                <a:solidFill>
                  <a:srgbClr val="262626"/>
                </a:solidFill>
                <a:latin typeface="Calibri" pitchFamily="34" charset="0"/>
                <a:cs typeface="Calibri" pitchFamily="34" charset="0"/>
              </a:rPr>
              <a:t>Headquarters:  Paris, France</a:t>
            </a:r>
            <a:endParaRPr lang="en-US" sz="1000" kern="0" dirty="0">
              <a:solidFill>
                <a:srgbClr val="262626"/>
              </a:solidFill>
              <a:latin typeface="Calibri" pitchFamily="34" charset="0"/>
              <a:cs typeface="Calibri" pitchFamily="34" charset="0"/>
            </a:endParaRPr>
          </a:p>
          <a:p>
            <a:pPr marL="228600" indent="-109538" algn="just">
              <a:spcAft>
                <a:spcPts val="300"/>
              </a:spcAft>
              <a:buFont typeface="Arial" pitchFamily="34" charset="0"/>
              <a:buChar char="•"/>
              <a:defRPr/>
            </a:pPr>
            <a:r>
              <a:rPr lang="en-US" sz="1000" kern="0" dirty="0" smtClean="0">
                <a:solidFill>
                  <a:srgbClr val="262626"/>
                </a:solidFill>
                <a:latin typeface="Calibri" pitchFamily="34" charset="0"/>
                <a:cs typeface="Calibri" pitchFamily="34" charset="0"/>
              </a:rPr>
              <a:t>Employees: 209,019</a:t>
            </a:r>
          </a:p>
          <a:p>
            <a:pPr marL="228600" indent="-109538" algn="just">
              <a:spcAft>
                <a:spcPts val="300"/>
              </a:spcAft>
              <a:buFont typeface="Arial" pitchFamily="34" charset="0"/>
              <a:buChar char="•"/>
              <a:defRPr/>
            </a:pPr>
            <a:r>
              <a:rPr lang="en-US" sz="1000" kern="0" dirty="0" smtClean="0">
                <a:solidFill>
                  <a:srgbClr val="262626"/>
                </a:solidFill>
                <a:latin typeface="Calibri" pitchFamily="34" charset="0"/>
                <a:cs typeface="Calibri" pitchFamily="34" charset="0"/>
              </a:rPr>
              <a:t>Ownership</a:t>
            </a:r>
            <a:r>
              <a:rPr lang="en-US" sz="1000" kern="0" dirty="0">
                <a:solidFill>
                  <a:srgbClr val="262626"/>
                </a:solidFill>
                <a:latin typeface="Calibri" pitchFamily="34" charset="0"/>
                <a:cs typeface="Calibri" pitchFamily="34" charset="0"/>
              </a:rPr>
              <a:t>: Public  Parent</a:t>
            </a:r>
          </a:p>
        </p:txBody>
      </p:sp>
      <p:sp>
        <p:nvSpPr>
          <p:cNvPr id="11" name="Rectangle 10"/>
          <p:cNvSpPr/>
          <p:nvPr/>
        </p:nvSpPr>
        <p:spPr>
          <a:xfrm>
            <a:off x="368300" y="4282128"/>
            <a:ext cx="3364482" cy="230832"/>
          </a:xfrm>
          <a:prstGeom prst="rect">
            <a:avLst/>
          </a:prstGeom>
          <a:solidFill>
            <a:schemeClr val="accent3">
              <a:lumMod val="25000"/>
            </a:schemeClr>
          </a:solidFill>
          <a:ln>
            <a:solidFill>
              <a:schemeClr val="accent3">
                <a:lumMod val="25000"/>
              </a:schemeClr>
            </a:solidFill>
            <a:headEnd/>
            <a:tailEnd/>
          </a:ln>
          <a:effectLst/>
          <a:scene3d>
            <a:camera prst="orthographicFront">
              <a:rot lat="0" lon="0" rev="0"/>
            </a:camera>
            <a:lightRig rig="threePt" dir="t">
              <a:rot lat="0" lon="0" rev="1200000"/>
            </a:lightRig>
          </a:scene3d>
          <a:sp3d/>
        </p:spPr>
        <p:txBody>
          <a:bodyPr wrap="square" anchor="ctr">
            <a:spAutoFit/>
          </a:bodyPr>
          <a:lstStyle/>
          <a:p>
            <a:pPr>
              <a:defRPr/>
            </a:pPr>
            <a:r>
              <a:rPr lang="en-US" sz="900" b="1" kern="0" dirty="0">
                <a:solidFill>
                  <a:srgbClr val="FFFFFF"/>
                </a:solidFill>
                <a:latin typeface="Calibri" pitchFamily="34" charset="0"/>
                <a:cs typeface="Calibri" pitchFamily="34" charset="0"/>
              </a:rPr>
              <a:t>Key </a:t>
            </a:r>
            <a:r>
              <a:rPr lang="en-US" sz="900" b="1" kern="0" dirty="0" smtClean="0">
                <a:solidFill>
                  <a:srgbClr val="FFFFFF"/>
                </a:solidFill>
                <a:latin typeface="Calibri" pitchFamily="34" charset="0"/>
                <a:cs typeface="Calibri" pitchFamily="34" charset="0"/>
              </a:rPr>
              <a:t>Facts</a:t>
            </a:r>
            <a:endParaRPr lang="en-US" sz="900" b="1" kern="0" dirty="0">
              <a:solidFill>
                <a:srgbClr val="FFFFFF"/>
              </a:solidFill>
              <a:latin typeface="Calibri" pitchFamily="34" charset="0"/>
              <a:cs typeface="Calibri" pitchFamily="34" charset="0"/>
            </a:endParaRPr>
          </a:p>
        </p:txBody>
      </p:sp>
      <p:sp>
        <p:nvSpPr>
          <p:cNvPr id="13" name="Rectangle 12"/>
          <p:cNvSpPr/>
          <p:nvPr/>
        </p:nvSpPr>
        <p:spPr>
          <a:xfrm>
            <a:off x="368300" y="5269675"/>
            <a:ext cx="3364482" cy="230832"/>
          </a:xfrm>
          <a:prstGeom prst="rect">
            <a:avLst/>
          </a:prstGeom>
          <a:solidFill>
            <a:schemeClr val="accent3">
              <a:lumMod val="25000"/>
            </a:schemeClr>
          </a:solidFill>
          <a:ln>
            <a:solidFill>
              <a:schemeClr val="accent3">
                <a:lumMod val="25000"/>
              </a:schemeClr>
            </a:solidFill>
            <a:headEnd/>
            <a:tailEnd/>
          </a:ln>
          <a:effectLst/>
          <a:scene3d>
            <a:camera prst="orthographicFront">
              <a:rot lat="0" lon="0" rev="0"/>
            </a:camera>
            <a:lightRig rig="threePt" dir="t">
              <a:rot lat="0" lon="0" rev="1200000"/>
            </a:lightRig>
          </a:scene3d>
          <a:sp3d/>
        </p:spPr>
        <p:txBody>
          <a:bodyPr wrap="square" anchor="ctr">
            <a:spAutoFit/>
          </a:bodyPr>
          <a:lstStyle/>
          <a:p>
            <a:pPr>
              <a:defRPr/>
            </a:pPr>
            <a:r>
              <a:rPr lang="en-US" sz="900" b="1" kern="0" dirty="0">
                <a:solidFill>
                  <a:srgbClr val="FFFFFF"/>
                </a:solidFill>
                <a:latin typeface="Calibri" pitchFamily="34" charset="0"/>
                <a:cs typeface="Calibri" pitchFamily="34" charset="0"/>
              </a:rPr>
              <a:t>Key Competitors</a:t>
            </a:r>
          </a:p>
        </p:txBody>
      </p:sp>
      <p:graphicFrame>
        <p:nvGraphicFramePr>
          <p:cNvPr id="14" name="Table 13"/>
          <p:cNvGraphicFramePr>
            <a:graphicFrameLocks noGrp="1"/>
          </p:cNvGraphicFramePr>
          <p:nvPr>
            <p:extLst>
              <p:ext uri="{D42A27DB-BD31-4B8C-83A1-F6EECF244321}">
                <p14:modId xmlns:p14="http://schemas.microsoft.com/office/powerpoint/2010/main" val="3290912388"/>
              </p:ext>
            </p:extLst>
          </p:nvPr>
        </p:nvGraphicFramePr>
        <p:xfrm>
          <a:off x="4753985" y="1495300"/>
          <a:ext cx="4191000" cy="1087382"/>
        </p:xfrm>
        <a:graphic>
          <a:graphicData uri="http://schemas.openxmlformats.org/drawingml/2006/table">
            <a:tbl>
              <a:tblPr firstRow="1" bandRow="1">
                <a:tableStyleId>{5C22544A-7EE6-4342-B048-85BDC9FD1C3A}</a:tableStyleId>
              </a:tblPr>
              <a:tblGrid>
                <a:gridCol w="1769534"/>
                <a:gridCol w="838200"/>
                <a:gridCol w="745067"/>
                <a:gridCol w="838199"/>
              </a:tblGrid>
              <a:tr h="268721">
                <a:tc>
                  <a:txBody>
                    <a:bodyPr/>
                    <a:lstStyle/>
                    <a:p>
                      <a:r>
                        <a:rPr lang="en-US" sz="1000" dirty="0" smtClean="0">
                          <a:latin typeface="Calibri" pitchFamily="34" charset="0"/>
                          <a:cs typeface="Calibri" pitchFamily="34" charset="0"/>
                        </a:rPr>
                        <a:t>FY</a:t>
                      </a:r>
                      <a:r>
                        <a:rPr lang="en-US" sz="1000" baseline="0" dirty="0" smtClean="0">
                          <a:latin typeface="Calibri" pitchFamily="34" charset="0"/>
                          <a:cs typeface="Calibri" pitchFamily="34" charset="0"/>
                        </a:rPr>
                        <a:t> ending  December 31</a:t>
                      </a:r>
                      <a:endParaRPr lang="en-US" sz="1000"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US" sz="1000" dirty="0" smtClean="0">
                          <a:latin typeface="Calibri" pitchFamily="34" charset="0"/>
                          <a:cs typeface="Calibri" pitchFamily="34" charset="0"/>
                        </a:rPr>
                        <a:t>2011</a:t>
                      </a:r>
                      <a:endParaRPr lang="en-US" sz="1000" dirty="0">
                        <a:latin typeface="Calibri" pitchFamily="34" charset="0"/>
                        <a:cs typeface="Calibri" pitchFamily="34" charset="0"/>
                      </a:endParaRPr>
                    </a:p>
                  </a:txBody>
                  <a:tcPr>
                    <a:lnT w="12700" cap="flat" cmpd="sng" algn="ctr">
                      <a:solidFill>
                        <a:schemeClr val="tx1"/>
                      </a:solidFill>
                      <a:prstDash val="solid"/>
                      <a:round/>
                      <a:headEnd type="none" w="med" len="med"/>
                      <a:tailEnd type="none" w="med" len="med"/>
                    </a:lnT>
                  </a:tcPr>
                </a:tc>
                <a:tc>
                  <a:txBody>
                    <a:bodyPr/>
                    <a:lstStyle/>
                    <a:p>
                      <a:r>
                        <a:rPr lang="en-US" sz="1000" dirty="0" smtClean="0">
                          <a:latin typeface="Calibri" pitchFamily="34" charset="0"/>
                          <a:cs typeface="Calibri" pitchFamily="34" charset="0"/>
                        </a:rPr>
                        <a:t>2010</a:t>
                      </a:r>
                      <a:endParaRPr lang="en-US" sz="1000" dirty="0">
                        <a:latin typeface="Calibri" pitchFamily="34" charset="0"/>
                        <a:cs typeface="Calibri" pitchFamily="34" charset="0"/>
                      </a:endParaRPr>
                    </a:p>
                  </a:txBody>
                  <a:tcPr>
                    <a:lnT w="12700" cap="flat" cmpd="sng" algn="ctr">
                      <a:solidFill>
                        <a:schemeClr val="tx1"/>
                      </a:solidFill>
                      <a:prstDash val="solid"/>
                      <a:round/>
                      <a:headEnd type="none" w="med" len="med"/>
                      <a:tailEnd type="none" w="med" len="med"/>
                    </a:lnT>
                  </a:tcPr>
                </a:tc>
                <a:tc>
                  <a:txBody>
                    <a:bodyPr/>
                    <a:lstStyle/>
                    <a:p>
                      <a:r>
                        <a:rPr lang="en-US" sz="1000" dirty="0" smtClean="0">
                          <a:latin typeface="Calibri" pitchFamily="34" charset="0"/>
                          <a:cs typeface="Calibri" pitchFamily="34" charset="0"/>
                        </a:rPr>
                        <a:t>2009</a:t>
                      </a:r>
                      <a:endParaRPr lang="en-US" sz="1000" dirty="0">
                        <a:latin typeface="Calibri" pitchFamily="34" charset="0"/>
                        <a:cs typeface="Calibri" pitchFamily="34" charset="0"/>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r>
              <a:tr h="268721">
                <a:tc>
                  <a:txBody>
                    <a:bodyPr/>
                    <a:lstStyle/>
                    <a:p>
                      <a:r>
                        <a:rPr lang="en-US" sz="1000" dirty="0" smtClean="0">
                          <a:latin typeface="Calibri" pitchFamily="34" charset="0"/>
                          <a:cs typeface="Calibri" pitchFamily="34" charset="0"/>
                        </a:rPr>
                        <a:t>Revenues</a:t>
                      </a:r>
                    </a:p>
                  </a:txBody>
                  <a:tcPr>
                    <a:lnL w="12700" cap="flat" cmpd="sng" algn="ctr">
                      <a:solidFill>
                        <a:schemeClr val="tx1"/>
                      </a:solidFill>
                      <a:prstDash val="solid"/>
                      <a:round/>
                      <a:headEnd type="none" w="med" len="med"/>
                      <a:tailEnd type="none" w="med" len="med"/>
                    </a:lnL>
                  </a:tcPr>
                </a:tc>
                <a:tc>
                  <a:txBody>
                    <a:bodyPr/>
                    <a:lstStyle/>
                    <a:p>
                      <a:r>
                        <a:rPr lang="en-US" sz="1000" b="0" dirty="0" smtClean="0">
                          <a:latin typeface="Calibri" pitchFamily="34" charset="0"/>
                          <a:cs typeface="Calibri" pitchFamily="34" charset="0"/>
                        </a:rPr>
                        <a:t>83.30</a:t>
                      </a:r>
                      <a:endParaRPr lang="en-US" sz="1000" b="0" dirty="0">
                        <a:latin typeface="Calibri" pitchFamily="34" charset="0"/>
                        <a:cs typeface="Calibri" pitchFamily="34" charset="0"/>
                      </a:endParaRPr>
                    </a:p>
                  </a:txBody>
                  <a:tcPr/>
                </a:tc>
                <a:tc>
                  <a:txBody>
                    <a:bodyPr/>
                    <a:lstStyle/>
                    <a:p>
                      <a:r>
                        <a:rPr lang="en-US" sz="1000" b="0" dirty="0" smtClean="0">
                          <a:latin typeface="Calibri" pitchFamily="34" charset="0"/>
                          <a:cs typeface="Calibri" pitchFamily="34" charset="0"/>
                        </a:rPr>
                        <a:t>74.24</a:t>
                      </a:r>
                      <a:endParaRPr lang="en-US" sz="1000" b="0" dirty="0">
                        <a:latin typeface="Calibri" pitchFamily="34" charset="0"/>
                        <a:cs typeface="Calibri" pitchFamily="34" charset="0"/>
                      </a:endParaRPr>
                    </a:p>
                  </a:txBody>
                  <a:tcPr/>
                </a:tc>
                <a:tc>
                  <a:txBody>
                    <a:bodyPr/>
                    <a:lstStyle/>
                    <a:p>
                      <a:r>
                        <a:rPr lang="en-IN" sz="1000" b="0" dirty="0" smtClean="0">
                          <a:latin typeface="Calibri" pitchFamily="34" charset="0"/>
                          <a:cs typeface="Calibri" pitchFamily="34" charset="0"/>
                        </a:rPr>
                        <a:t>67.33</a:t>
                      </a:r>
                      <a:endParaRPr lang="en-US" sz="1000" b="0" dirty="0">
                        <a:latin typeface="Calibri" pitchFamily="34" charset="0"/>
                        <a:cs typeface="Calibri" pitchFamily="34" charset="0"/>
                      </a:endParaRPr>
                    </a:p>
                  </a:txBody>
                  <a:tcPr>
                    <a:lnR w="12700" cap="flat" cmpd="sng" algn="ctr">
                      <a:solidFill>
                        <a:schemeClr val="tx1"/>
                      </a:solidFill>
                      <a:prstDash val="solid"/>
                      <a:round/>
                      <a:headEnd type="none" w="med" len="med"/>
                      <a:tailEnd type="none" w="med" len="med"/>
                    </a:lnR>
                  </a:tcPr>
                </a:tc>
              </a:tr>
              <a:tr h="281219">
                <a:tc>
                  <a:txBody>
                    <a:bodyPr/>
                    <a:lstStyle/>
                    <a:p>
                      <a:r>
                        <a:rPr lang="en-US" sz="1000" dirty="0" smtClean="0">
                          <a:latin typeface="Calibri" pitchFamily="34" charset="0"/>
                          <a:cs typeface="Calibri" pitchFamily="34" charset="0"/>
                        </a:rPr>
                        <a:t>Net Income</a:t>
                      </a:r>
                      <a:endParaRPr lang="en-US" sz="1000"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r>
                        <a:rPr lang="en-US" sz="1000" b="0" dirty="0" smtClean="0">
                          <a:latin typeface="Calibri" pitchFamily="34" charset="0"/>
                          <a:cs typeface="Calibri" pitchFamily="34" charset="0"/>
                        </a:rPr>
                        <a:t>0.81</a:t>
                      </a:r>
                      <a:endParaRPr lang="en-US" sz="1000" b="0" dirty="0">
                        <a:latin typeface="Calibri" pitchFamily="34" charset="0"/>
                        <a:cs typeface="Calibri" pitchFamily="34" charset="0"/>
                      </a:endParaRPr>
                    </a:p>
                  </a:txBody>
                  <a:tcPr/>
                </a:tc>
                <a:tc>
                  <a:txBody>
                    <a:bodyPr/>
                    <a:lstStyle/>
                    <a:p>
                      <a:r>
                        <a:rPr lang="en-US" sz="1000" b="0" dirty="0" smtClean="0">
                          <a:latin typeface="Calibri" pitchFamily="34" charset="0"/>
                          <a:cs typeface="Calibri" pitchFamily="34" charset="0"/>
                        </a:rPr>
                        <a:t>1.50</a:t>
                      </a:r>
                      <a:endParaRPr lang="en-US" sz="1000" b="0" dirty="0">
                        <a:latin typeface="Calibri" pitchFamily="34" charset="0"/>
                        <a:cs typeface="Calibri" pitchFamily="34" charset="0"/>
                      </a:endParaRPr>
                    </a:p>
                  </a:txBody>
                  <a:tcPr/>
                </a:tc>
                <a:tc>
                  <a:txBody>
                    <a:bodyPr/>
                    <a:lstStyle/>
                    <a:p>
                      <a:r>
                        <a:rPr lang="en-US" sz="1000" b="0" dirty="0" smtClean="0">
                          <a:latin typeface="Calibri" pitchFamily="34" charset="0"/>
                          <a:cs typeface="Calibri" pitchFamily="34" charset="0"/>
                        </a:rPr>
                        <a:t>1.61</a:t>
                      </a:r>
                      <a:endParaRPr lang="en-US" sz="1000" b="0" dirty="0">
                        <a:latin typeface="Calibri" pitchFamily="34" charset="0"/>
                        <a:cs typeface="Calibri" pitchFamily="34" charset="0"/>
                      </a:endParaRPr>
                    </a:p>
                  </a:txBody>
                  <a:tcPr>
                    <a:lnR w="12700" cap="flat" cmpd="sng" algn="ctr">
                      <a:solidFill>
                        <a:schemeClr val="tx1"/>
                      </a:solidFill>
                      <a:prstDash val="solid"/>
                      <a:round/>
                      <a:headEnd type="none" w="med" len="med"/>
                      <a:tailEnd type="none" w="med" len="med"/>
                    </a:lnR>
                  </a:tcPr>
                </a:tc>
              </a:tr>
              <a:tr h="268721">
                <a:tc>
                  <a:txBody>
                    <a:bodyPr/>
                    <a:lstStyle/>
                    <a:p>
                      <a:r>
                        <a:rPr lang="en-US" sz="1000" dirty="0" smtClean="0">
                          <a:latin typeface="Calibri" pitchFamily="34" charset="0"/>
                          <a:cs typeface="Calibri" pitchFamily="34" charset="0"/>
                        </a:rPr>
                        <a:t>Gross Profit</a:t>
                      </a:r>
                      <a:endParaRPr lang="en-US" sz="1000" dirty="0">
                        <a:latin typeface="Calibri" pitchFamily="34" charset="0"/>
                        <a:cs typeface="Calibri" pitchFamily="34" charset="0"/>
                      </a:endParaRPr>
                    </a:p>
                  </a:txBody>
                  <a:tcPr>
                    <a:lnL w="12700" cap="flat" cmpd="sng" algn="ctr">
                      <a:solidFill>
                        <a:schemeClr val="tx1"/>
                      </a:solidFill>
                      <a:prstDash val="solid"/>
                      <a:round/>
                      <a:headEnd type="none" w="med" len="med"/>
                      <a:tailEnd type="none" w="med" len="med"/>
                    </a:lnL>
                  </a:tcPr>
                </a:tc>
                <a:tc>
                  <a:txBody>
                    <a:bodyPr/>
                    <a:lstStyle/>
                    <a:p>
                      <a:r>
                        <a:rPr lang="en-IN" sz="1000" b="0" dirty="0" smtClean="0">
                          <a:latin typeface="Calibri" pitchFamily="34" charset="0"/>
                          <a:cs typeface="Calibri" pitchFamily="34" charset="0"/>
                        </a:rPr>
                        <a:t>14.22</a:t>
                      </a:r>
                      <a:endParaRPr lang="en-US" sz="1000" b="0" dirty="0">
                        <a:latin typeface="Calibri" pitchFamily="34" charset="0"/>
                        <a:cs typeface="Calibri" pitchFamily="34" charset="0"/>
                      </a:endParaRPr>
                    </a:p>
                  </a:txBody>
                  <a:tcPr/>
                </a:tc>
                <a:tc>
                  <a:txBody>
                    <a:bodyPr/>
                    <a:lstStyle/>
                    <a:p>
                      <a:r>
                        <a:rPr lang="en-IN" sz="1000" b="0" dirty="0" smtClean="0">
                          <a:latin typeface="Calibri" pitchFamily="34" charset="0"/>
                          <a:cs typeface="Calibri" pitchFamily="34" charset="0"/>
                        </a:rPr>
                        <a:t>13.87</a:t>
                      </a:r>
                      <a:endParaRPr lang="en-US" sz="1000" b="0" dirty="0">
                        <a:latin typeface="Calibri" pitchFamily="34" charset="0"/>
                        <a:cs typeface="Calibri" pitchFamily="34" charset="0"/>
                      </a:endParaRPr>
                    </a:p>
                  </a:txBody>
                  <a:tcPr/>
                </a:tc>
                <a:tc>
                  <a:txBody>
                    <a:bodyPr/>
                    <a:lstStyle/>
                    <a:p>
                      <a:r>
                        <a:rPr lang="en-IN" sz="1000" b="0" dirty="0" smtClean="0">
                          <a:latin typeface="Calibri" pitchFamily="34" charset="0"/>
                          <a:cs typeface="Calibri" pitchFamily="34" charset="0"/>
                        </a:rPr>
                        <a:t>10.51</a:t>
                      </a:r>
                      <a:endParaRPr lang="en-US" sz="1000" b="0" dirty="0">
                        <a:latin typeface="Calibri" pitchFamily="34" charset="0"/>
                        <a:cs typeface="Calibri" pitchFamily="34" charset="0"/>
                      </a:endParaRPr>
                    </a:p>
                  </a:txBody>
                  <a:tcPr>
                    <a:lnR w="12700" cap="flat" cmpd="sng" algn="ctr">
                      <a:solidFill>
                        <a:schemeClr val="tx1"/>
                      </a:solidFill>
                      <a:prstDash val="solid"/>
                      <a:round/>
                      <a:headEnd type="none" w="med" len="med"/>
                      <a:tailEnd type="none" w="med" len="med"/>
                    </a:lnR>
                  </a:tcPr>
                </a:tc>
              </a:tr>
            </a:tbl>
          </a:graphicData>
        </a:graphic>
      </p:graphicFrame>
      <p:sp>
        <p:nvSpPr>
          <p:cNvPr id="19" name="Rectangle 18"/>
          <p:cNvSpPr/>
          <p:nvPr/>
        </p:nvSpPr>
        <p:spPr>
          <a:xfrm>
            <a:off x="4747435" y="1267867"/>
            <a:ext cx="4191000" cy="1375383"/>
          </a:xfrm>
          <a:prstGeom prst="rect">
            <a:avLst/>
          </a:prstGeom>
          <a:noFill/>
          <a:ln w="9525" cap="flat" cmpd="sng" algn="ctr">
            <a:solidFill>
              <a:schemeClr val="accent3">
                <a:lumMod val="25000"/>
              </a:schemeClr>
            </a:solidFill>
            <a:prstDash val="solid"/>
          </a:ln>
          <a:effectLst>
            <a:outerShdw sx="1000" sy="1000" rotWithShape="0">
              <a:sysClr val="window" lastClr="FFFFFF"/>
            </a:outerShdw>
          </a:effectLst>
        </p:spPr>
        <p:txBody>
          <a:bodyPr wrap="square" tIns="182880">
            <a:noAutofit/>
          </a:bodyPr>
          <a:lstStyle/>
          <a:p>
            <a:pPr marL="228600" indent="-109538">
              <a:defRPr/>
            </a:pPr>
            <a:endParaRPr lang="en-US" sz="900" kern="0" dirty="0">
              <a:solidFill>
                <a:srgbClr val="262626"/>
              </a:solidFill>
              <a:latin typeface="Calibri" pitchFamily="34" charset="0"/>
              <a:cs typeface="Calibri" pitchFamily="34" charset="0"/>
            </a:endParaRPr>
          </a:p>
        </p:txBody>
      </p:sp>
      <p:sp>
        <p:nvSpPr>
          <p:cNvPr id="21" name="TextBox 20"/>
          <p:cNvSpPr txBox="1"/>
          <p:nvPr/>
        </p:nvSpPr>
        <p:spPr>
          <a:xfrm>
            <a:off x="330200" y="6303370"/>
            <a:ext cx="4305979" cy="122830"/>
          </a:xfrm>
          <a:prstGeom prst="rect">
            <a:avLst/>
          </a:prstGeom>
        </p:spPr>
        <p:txBody>
          <a:bodyPr vert="horz" wrap="square" lIns="0" tIns="0" rIns="0" bIns="0" rtlCol="0" anchor="t" anchorCtr="0">
            <a:noAutofit/>
          </a:bodyPr>
          <a:lstStyle/>
          <a:p>
            <a:pPr>
              <a:spcBef>
                <a:spcPct val="0"/>
              </a:spcBef>
            </a:pPr>
            <a:r>
              <a:rPr kumimoji="0" lang="en-US" sz="800" b="0" i="0" u="none" strike="noStrike" kern="1200" cap="none" spc="0" normalizeH="0" baseline="0" noProof="0" dirty="0" smtClean="0">
                <a:ln w="3175">
                  <a:noFill/>
                </a:ln>
                <a:solidFill>
                  <a:srgbClr val="0B3E5B"/>
                </a:solidFill>
                <a:effectLst/>
                <a:uLnTx/>
                <a:uFillTx/>
                <a:latin typeface="Calibri" pitchFamily="34" charset="0"/>
                <a:ea typeface="Verdana" pitchFamily="34" charset="0"/>
                <a:cs typeface="Calibri" pitchFamily="34" charset="0"/>
              </a:rPr>
              <a:t>Source: Onesource, Reuters</a:t>
            </a:r>
          </a:p>
        </p:txBody>
      </p:sp>
      <p:sp>
        <p:nvSpPr>
          <p:cNvPr id="22" name="Rectangle 21"/>
          <p:cNvSpPr/>
          <p:nvPr/>
        </p:nvSpPr>
        <p:spPr>
          <a:xfrm>
            <a:off x="4747435" y="5885477"/>
            <a:ext cx="4197550" cy="417893"/>
          </a:xfrm>
          <a:prstGeom prst="rect">
            <a:avLst/>
          </a:prstGeom>
          <a:noFill/>
          <a:ln w="9525" cap="flat" cmpd="sng" algn="ctr">
            <a:solidFill>
              <a:schemeClr val="accent3">
                <a:lumMod val="25000"/>
              </a:schemeClr>
            </a:solidFill>
            <a:prstDash val="solid"/>
          </a:ln>
          <a:effectLst>
            <a:outerShdw sx="1000" sy="1000" rotWithShape="0">
              <a:sysClr val="window" lastClr="FFFFFF"/>
            </a:outerShdw>
          </a:effectLst>
        </p:spPr>
        <p:txBody>
          <a:bodyPr wrap="square" tIns="182880">
            <a:noAutofit/>
          </a:bodyPr>
          <a:lstStyle/>
          <a:p>
            <a:pPr marL="117475" indent="1588" algn="just">
              <a:defRPr/>
            </a:pPr>
            <a:r>
              <a:rPr lang="en-US" sz="1000" dirty="0" smtClean="0">
                <a:hlinkClick r:id="rId3"/>
              </a:rPr>
              <a:t>www.peugeot.com</a:t>
            </a:r>
            <a:r>
              <a:rPr lang="en-US" sz="1000" dirty="0" smtClean="0"/>
              <a:t> </a:t>
            </a:r>
            <a:endParaRPr lang="en-US" sz="1000" kern="0" dirty="0">
              <a:solidFill>
                <a:srgbClr val="262626"/>
              </a:solidFill>
              <a:latin typeface="Calibri" pitchFamily="34" charset="0"/>
              <a:cs typeface="Calibri" pitchFamily="34" charset="0"/>
            </a:endParaRPr>
          </a:p>
        </p:txBody>
      </p:sp>
      <p:sp>
        <p:nvSpPr>
          <p:cNvPr id="16" name="Rectangle 15"/>
          <p:cNvSpPr/>
          <p:nvPr/>
        </p:nvSpPr>
        <p:spPr>
          <a:xfrm>
            <a:off x="4798235" y="5788968"/>
            <a:ext cx="3420328" cy="230832"/>
          </a:xfrm>
          <a:prstGeom prst="rect">
            <a:avLst/>
          </a:prstGeom>
          <a:solidFill>
            <a:schemeClr val="accent3">
              <a:lumMod val="25000"/>
            </a:schemeClr>
          </a:solidFill>
          <a:ln>
            <a:solidFill>
              <a:schemeClr val="accent3">
                <a:lumMod val="25000"/>
              </a:schemeClr>
            </a:solidFill>
            <a:headEnd/>
            <a:tailEnd/>
          </a:ln>
          <a:effectLst/>
          <a:scene3d>
            <a:camera prst="orthographicFront">
              <a:rot lat="0" lon="0" rev="0"/>
            </a:camera>
            <a:lightRig rig="threePt" dir="t">
              <a:rot lat="0" lon="0" rev="1200000"/>
            </a:lightRig>
          </a:scene3d>
          <a:sp3d/>
        </p:spPr>
        <p:txBody>
          <a:bodyPr wrap="square" anchor="ctr">
            <a:spAutoFit/>
          </a:bodyPr>
          <a:lstStyle/>
          <a:p>
            <a:pPr>
              <a:defRPr/>
            </a:pPr>
            <a:r>
              <a:rPr lang="en-US" sz="900" b="1" kern="0" dirty="0">
                <a:solidFill>
                  <a:prstClr val="white"/>
                </a:solidFill>
                <a:latin typeface="Calibri" pitchFamily="34" charset="0"/>
                <a:cs typeface="Calibri" pitchFamily="34" charset="0"/>
              </a:rPr>
              <a:t>Website</a:t>
            </a:r>
          </a:p>
        </p:txBody>
      </p:sp>
      <p:sp>
        <p:nvSpPr>
          <p:cNvPr id="15" name="Rectangle 14"/>
          <p:cNvSpPr/>
          <p:nvPr/>
        </p:nvSpPr>
        <p:spPr>
          <a:xfrm>
            <a:off x="4793868" y="1193800"/>
            <a:ext cx="3364482" cy="230832"/>
          </a:xfrm>
          <a:prstGeom prst="rect">
            <a:avLst/>
          </a:prstGeom>
          <a:solidFill>
            <a:schemeClr val="accent3">
              <a:lumMod val="25000"/>
            </a:schemeClr>
          </a:solidFill>
          <a:ln>
            <a:solidFill>
              <a:schemeClr val="accent3">
                <a:lumMod val="25000"/>
              </a:schemeClr>
            </a:solidFill>
            <a:headEnd/>
            <a:tailEnd/>
          </a:ln>
          <a:effectLst/>
          <a:scene3d>
            <a:camera prst="orthographicFront">
              <a:rot lat="0" lon="0" rev="0"/>
            </a:camera>
            <a:lightRig rig="threePt" dir="t">
              <a:rot lat="0" lon="0" rev="1200000"/>
            </a:lightRig>
          </a:scene3d>
          <a:sp3d/>
        </p:spPr>
        <p:txBody>
          <a:bodyPr wrap="square" anchor="ctr">
            <a:spAutoFit/>
          </a:bodyPr>
          <a:lstStyle/>
          <a:p>
            <a:pPr>
              <a:defRPr/>
            </a:pPr>
            <a:r>
              <a:rPr lang="en-US" sz="900" b="1" kern="0" dirty="0">
                <a:solidFill>
                  <a:prstClr val="white"/>
                </a:solidFill>
                <a:latin typeface="Calibri" pitchFamily="34" charset="0"/>
                <a:cs typeface="Calibri" pitchFamily="34" charset="0"/>
              </a:rPr>
              <a:t>Performance Metrics (USD Billions)</a:t>
            </a:r>
          </a:p>
        </p:txBody>
      </p:sp>
      <p:sp>
        <p:nvSpPr>
          <p:cNvPr id="24578" name="AutoShape 2" descr="data:image/jpeg;base64,/9j/4AAQSkZJRgABAQAAAQABAAD/2wBDAAkGBwgHBgkIBwgKCgkLDRYPDQwMDRsUFRAWIB0iIiAdHx8kKDQsJCYxJx8fLT0tMTU3Ojo6Iys/RD84QzQ5Ojf/2wBDAQoKCg0MDRoPDxo3JR8lNzc3Nzc3Nzc3Nzc3Nzc3Nzc3Nzc3Nzc3Nzc3Nzc3Nzc3Nzc3Nzc3Nzc3Nzc3Nzc3Nzf/wAARCACMAIwDASIAAhEBAxEB/8QAGwABAAMBAQEBAAAAAAAAAAAAAAUGBwEEAwL/xAA5EAABAwQABAQEBAQFBQAAAAABAAIDBAUGEQcSITETQVFhIjJxgRQVkbEjQlKCCGJyobIkksHR8f/EABkBAQADAQEAAAAAAAAAAAAAAAABAgMEBf/EACQRAAICAQMDBQEAAAAAAAAAAAABAhEDEiExE0FRBCIycZGx/9oADAMBAAIRAxEAPwDcUREAREQBERAEREAREQBERAEREAREQBERAEREAREQBERAEREAREQBERAEREAREQBERAEREAREQBERAERV/Isi/Kx4UUfPUFuwHdGgevuqymoq2XhCU5aYrcn9rqxG95nkTqh4jussLRrlbCxjQPb5SSrHh2S3tlsdUXaqNbzyHk8VjGlrR6FoHn67W3T9sZXyHjmpSVccmloo61XemukJfTv+Nvzxn5mn3UgCqNUUOogRQAiIgCIiAIiIAiIgC4urhQHnrKqOljDpZGsDncrS462T2HVRFdb23GJ0c8PO0+ZcAd+x8lF8U4ZJscAjjdIPHbzNa3m2Poqpj98usYFPV01wAHRtQ2nkIGv6zrX3/wDq4s2KGXIozbR3YcE+j1cb38EbmOOVFlrIZHO8WnmOmO12cPI++lOzxNttjp28jiI2aIa0kkkb1091Nz09ZfaT8HVmORpIkhLx1D2/E09PLpo+oPustqcjuTLrz1ks9NW07yOVp0InDuAB9u/cLTA3Nt4Hr07fRvHLjyQWPI1F8/ZMYvcLtR5NBWMoK8xyuEczW08nLyE+exrp339VuDT0WcYznMV55KWqlZHXdgA74Zfp6H2WkR/IN+i3hBxVtnJ6vJrn8ao/QREVjlCIiAIiIAiIgCIiALml1EB83NJB138llvFvLHQUklgo3n8ROz/qnA65Yz/Lv/N+y1ZVrLMMteUQgVbTFUsBEdVFoPb7HyI9itcMoRmnNbFZJ1SPjik8ZtMNfK4CMUzAHfYKh5LV2k5PPNcbZFIyZjHCXl25nlsjz7BXijxivorNR2xlXDOymZy+I4Fhf6Ejr5KNqeHTrpcWVNzrg2FrA0wwA7dr/Me36LzvTYZ+lgo433b/AF2ehieBpvMR2NWakud1hfRwQCkhIkfJG0a15DfqSP8AYrUGjQXltltpbVSMpKGFsUDOzW/ufUr1hd85ubtnE6v28HURFQgIiIAiIgOb6LnMozJ7qbJjtxujYvFdS075Wx71zEDoD91k+LWvMM9tzr3UZW+jjkkc2KGBvRujo9BrQWkMepNt0iGzbNrnMqBxAnuGN8LJfDuEpr4GwRGrB+JzvEaCfuNqD4MZZdKq43Cw5FUSSVQAqKd03zkdnN36fKR/d9pWJvG5p8CzXNrgdvyWYm63Gbjc+1trphQQ0geacO0zm5B1191FXy85Fl/EWsxa0XX8qoqIHmcxvxScvLzE+p2ToDQ0pWFt89rFmx7PmEB9VVcIxq6Y/wDi/wA0vkt0Epb4ZkBHJrv5+q8HGW6VdpwieegqZKeodNGxr4zo6J6qihqnpTF7F6XNrCr7bMvxXGqbJoMrnnaPCfJBID/PrXfuNlWDiRldwbwvtF4oZn0lTXyw8zonaLQY3uP/ABC06DtU+dhZq21zmWX2jCMtL6KrqMzqHx7jlfCWH4m7BLd78x0Vr4h38Y3iVfXtcGzhnhwb/rd0CzlDdRi7slFlDj6LoKyTgze7zPd7tZ8gqppqmNkcrBM7ZGxvX6EH7rVK2rioaSaqqHcsMLDI93oANlTkxuEtPJCdo+3N7Lu1gOE5pkFRnVrrbrWSi2Xiomjigc/bG7JDWj6OLAtJ4wXSptOCVtTQVD4Kh0kLI5Izpzf4gJ19gR91aeCUZqL7iy67XVBYO+olxG0S1sj5Kl9Ix0r3nZc4jrtTixezok89woqe40NRRVkfiU9RG6KVmyOZrhojY6joViV8suQ8JpRdrBcvxNmkmDZaafr1PYOHvr5ho9lreWU95qrDUQ47UsprkeUwyvOg3TgTvofIeizepwTPso8Kky/IIBbmPD3MpwNuI9g1o39d69F0YHXye3gqz6cZbyLrwttVfA0sZcamFxY7uG+G92v1AUZxEoKnE7hjeYW5h1HHHDVBvmQ3pv8A1DmH1AVs4h4LVX2wWazWQ08VNQTAvbK8t+AN5RrQPXRKtWQ2GG+4zUWep1yyQhjXa6teAOVw9wQCrxyxglXl/gaM7wyWO68ZbxcoHB8X4QGNwOxpwb/6UnnvDqprrxJkmL3CShu+g5zA4hsrgNAg+ROgD5HX1X44T4DdcQuVdVXWWmkbPC2OPwXknYPXewPZfCvsnFaesqoqa/0kVDLK4xnbeeOMk6APh73o+vl3UuS6vslsl3HYleEuaVuUUFXS3gM/MaB4bK9jQ3nB8yB0B2COnToo/wDxAS6xahpR81RWNaPsCVYuHeFxYfbZYnT/AImtqHc9RORrZ9B7LycTMUuOVG0R0D4GxUtUJZvFeR09tA76bWalBZ9UeCexmkkGR5FldFhOY3cU1NG1r42QxAMl03YAIA2dc3U9Nj1Vm45UrIrHjdmpWtjjfWCNg12Abyj/AJKf4kYVX3642q72CWCC5UMgdzSvLOZoII6gE9/3Xw4l4hkGUmyy2yakgnotyPMryAJNjt8J2OnmtVlTnGV1X9IoWDCsroblRVNbmNTU0kLg6SlJdp7dfL3+n6KtcY7zR1+ZWWw11SIbbSOFRWuI5gSew1/pGv7/AGVpxW18Rqa8xS5HeqOqt7Q7niia3bjrp2jH7r4Yzw8e7I7zecxp7dXvrJNwROaJWsbvueYd9aH2VVJRm5Sd7bUCqUWQ2t3G2kuVlqWy0dxhbBK7lI5XcvLof9jP1Vq46ZALZif5dE/VRcXeHod/DHVx/YfdfnOeG342rtNdiFHbLfU0M3iPa2MQtk0Q5u+VvUgj/cr0XrB7hkXEKmu95FLLY6SIMjpXOL/EOtnmaRrq4nfryhTrxuUZ+Fx/BTqjNstu+PQ2PFGWGtE1bZpGF5DCD5OLvQ/EAr1x2rWTYFRujPSqqY3tHqOUn/ypjNeHVpuuOVNJY7Ra6K4OLTDMynbGQQeoLmjetbURlmDZDfcNx+1NmoxXW87nfJIeRxDdDXw9f0SOTHKUXxTFM0WxRCCz0MQGg2nYNf2he5Zlj9m4nUt1ojdL/RS26N48aKNrNlgHYfwx7ea0skjsN/Vc2SKT5slH7REVCQiIgCIiAIiIAiIgCIiAIiIAiIgCIiAIiIAiIgCIiAIiIAiIgCIiAIiIAiIgCIiA/9k="/>
          <p:cNvSpPr>
            <a:spLocks noChangeAspect="1" noChangeArrowheads="1"/>
          </p:cNvSpPr>
          <p:nvPr/>
        </p:nvSpPr>
        <p:spPr bwMode="auto">
          <a:xfrm>
            <a:off x="63500" y="-614363"/>
            <a:ext cx="1266825" cy="1266826"/>
          </a:xfrm>
          <a:prstGeom prst="rect">
            <a:avLst/>
          </a:prstGeom>
          <a:noFill/>
        </p:spPr>
        <p:txBody>
          <a:bodyPr vert="horz" wrap="square" lIns="91440" tIns="45720" rIns="91440" bIns="45720" numCol="1" anchor="t" anchorCtr="0" compatLnSpc="1">
            <a:prstTxWarp prst="textNoShape">
              <a:avLst/>
            </a:prstTxWarp>
          </a:bodyPr>
          <a:lstStyle/>
          <a:p>
            <a:endParaRPr lang="en-IN" dirty="0">
              <a:latin typeface="Calibri" pitchFamily="34" charset="0"/>
              <a:cs typeface="Calibri" pitchFamily="34" charset="0"/>
            </a:endParaRPr>
          </a:p>
        </p:txBody>
      </p:sp>
      <p:pic>
        <p:nvPicPr>
          <p:cNvPr id="2" name="Picture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3044" y="335047"/>
            <a:ext cx="1005840" cy="705590"/>
          </a:xfrm>
          <a:prstGeom prst="rect">
            <a:avLst/>
          </a:prstGeom>
        </p:spPr>
      </p:pic>
      <p:sp>
        <p:nvSpPr>
          <p:cNvPr id="12" name="TextBox 11"/>
          <p:cNvSpPr txBox="1"/>
          <p:nvPr/>
        </p:nvSpPr>
        <p:spPr>
          <a:xfrm>
            <a:off x="2433669" y="5486400"/>
            <a:ext cx="1757331" cy="726663"/>
          </a:xfrm>
          <a:prstGeom prst="rect">
            <a:avLst/>
          </a:prstGeom>
        </p:spPr>
        <p:txBody>
          <a:bodyPr vert="horz" wrap="square" lIns="0" tIns="0" rIns="0" bIns="0" rtlCol="0" anchor="t" anchorCtr="0">
            <a:noAutofit/>
          </a:bodyPr>
          <a:lstStyle/>
          <a:p>
            <a:pPr marL="228600" marR="0" indent="-109538" algn="just" fontAlgn="auto">
              <a:lnSpc>
                <a:spcPct val="100000"/>
              </a:lnSpc>
              <a:spcBef>
                <a:spcPts val="200"/>
              </a:spcBef>
              <a:spcAft>
                <a:spcPts val="300"/>
              </a:spcAft>
              <a:buClrTx/>
              <a:buSzTx/>
              <a:buFont typeface="Arial" pitchFamily="34" charset="0"/>
              <a:buChar char="•"/>
              <a:tabLst/>
              <a:defRPr/>
            </a:pPr>
            <a:r>
              <a:rPr lang="en-US" sz="1000" kern="0" dirty="0">
                <a:solidFill>
                  <a:srgbClr val="262626"/>
                </a:solidFill>
                <a:latin typeface="Calibri" pitchFamily="34" charset="0"/>
                <a:cs typeface="Calibri" pitchFamily="34" charset="0"/>
              </a:rPr>
              <a:t>Renault</a:t>
            </a:r>
          </a:p>
          <a:p>
            <a:pPr marL="228600" indent="-109538" algn="just">
              <a:spcBef>
                <a:spcPts val="200"/>
              </a:spcBef>
              <a:spcAft>
                <a:spcPts val="300"/>
              </a:spcAft>
              <a:buFont typeface="Arial" pitchFamily="34" charset="0"/>
              <a:buChar char="•"/>
              <a:defRPr/>
            </a:pPr>
            <a:r>
              <a:rPr lang="en-US" sz="1000" kern="0" dirty="0">
                <a:solidFill>
                  <a:srgbClr val="262626"/>
                </a:solidFill>
                <a:latin typeface="Calibri" pitchFamily="34" charset="0"/>
                <a:cs typeface="Calibri" pitchFamily="34" charset="0"/>
              </a:rPr>
              <a:t>BMW</a:t>
            </a:r>
          </a:p>
          <a:p>
            <a:pPr marL="228600" indent="-109538" algn="just">
              <a:spcBef>
                <a:spcPts val="200"/>
              </a:spcBef>
              <a:spcAft>
                <a:spcPts val="300"/>
              </a:spcAft>
              <a:buFont typeface="Arial" pitchFamily="34" charset="0"/>
              <a:buChar char="•"/>
              <a:defRPr/>
            </a:pPr>
            <a:r>
              <a:rPr lang="en-US" sz="1000" kern="0" dirty="0">
                <a:solidFill>
                  <a:srgbClr val="262626"/>
                </a:solidFill>
                <a:latin typeface="Calibri" pitchFamily="34" charset="0"/>
                <a:cs typeface="Calibri" pitchFamily="34" charset="0"/>
              </a:rPr>
              <a:t>Nissan</a:t>
            </a:r>
          </a:p>
          <a:p>
            <a:pPr marL="228600" indent="-109538" algn="just">
              <a:spcBef>
                <a:spcPts val="200"/>
              </a:spcBef>
              <a:spcAft>
                <a:spcPts val="300"/>
              </a:spcAft>
              <a:buFont typeface="Arial" pitchFamily="34" charset="0"/>
              <a:buChar char="•"/>
              <a:defRPr/>
            </a:pPr>
            <a:r>
              <a:rPr lang="en-US" sz="1000" kern="0" dirty="0">
                <a:solidFill>
                  <a:srgbClr val="262626"/>
                </a:solidFill>
                <a:latin typeface="Calibri" pitchFamily="34" charset="0"/>
                <a:cs typeface="Calibri" pitchFamily="34" charset="0"/>
              </a:rPr>
              <a:t>GM</a:t>
            </a:r>
          </a:p>
          <a:p>
            <a:pPr marR="0" algn="l" defTabSz="914363" rtl="0" eaLnBrk="1" fontAlgn="auto" latinLnBrk="0" hangingPunct="1">
              <a:lnSpc>
                <a:spcPct val="100000"/>
              </a:lnSpc>
              <a:spcBef>
                <a:spcPct val="0"/>
              </a:spcBef>
              <a:spcAft>
                <a:spcPts val="0"/>
              </a:spcAft>
              <a:buClrTx/>
              <a:buSzTx/>
              <a:tabLst/>
            </a:pPr>
            <a:endParaRPr kumimoji="0" lang="en-US" sz="1000" b="0" i="0" u="none" strike="noStrike" kern="1200" cap="none" spc="0" normalizeH="0" baseline="0" noProof="0" dirty="0" smtClean="0">
              <a:ln w="3175">
                <a:noFill/>
              </a:ln>
              <a:effectLst/>
              <a:uLnTx/>
              <a:uFillTx/>
              <a:ea typeface="Verdana" pitchFamily="34" charset="0"/>
              <a:cs typeface="Verdana" pitchFamily="34" charset="0"/>
            </a:endParaRPr>
          </a:p>
        </p:txBody>
      </p:sp>
    </p:spTree>
    <p:extLst>
      <p:ext uri="{BB962C8B-B14F-4D97-AF65-F5344CB8AC3E}">
        <p14:creationId xmlns:p14="http://schemas.microsoft.com/office/powerpoint/2010/main" val="127681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847240999"/>
              </p:ext>
            </p:extLst>
          </p:nvPr>
        </p:nvGraphicFramePr>
        <p:xfrm>
          <a:off x="431800" y="1746951"/>
          <a:ext cx="85344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5" name="Straight Arrow Connector 4"/>
          <p:cNvCxnSpPr/>
          <p:nvPr/>
        </p:nvCxnSpPr>
        <p:spPr>
          <a:xfrm>
            <a:off x="1092994" y="5295900"/>
            <a:ext cx="0" cy="404574"/>
          </a:xfrm>
          <a:prstGeom prst="straightConnector1">
            <a:avLst/>
          </a:prstGeom>
          <a:noFill/>
          <a:ln w="38100" cap="flat" cmpd="sng" algn="ctr">
            <a:solidFill>
              <a:schemeClr val="tx2"/>
            </a:solidFill>
            <a:prstDash val="solid"/>
            <a:tailEnd type="arrow"/>
          </a:ln>
          <a:effectLst/>
        </p:spPr>
      </p:cxnSp>
      <p:cxnSp>
        <p:nvCxnSpPr>
          <p:cNvPr id="7" name="Straight Arrow Connector 6"/>
          <p:cNvCxnSpPr/>
          <p:nvPr/>
        </p:nvCxnSpPr>
        <p:spPr>
          <a:xfrm rot="5400000" flipH="1" flipV="1">
            <a:off x="2400300" y="3752675"/>
            <a:ext cx="304006" cy="794"/>
          </a:xfrm>
          <a:prstGeom prst="straightConnector1">
            <a:avLst/>
          </a:prstGeom>
          <a:noFill/>
          <a:ln w="38100" cap="flat" cmpd="sng" algn="ctr">
            <a:solidFill>
              <a:schemeClr val="tx2"/>
            </a:solidFill>
            <a:prstDash val="solid"/>
            <a:tailEnd type="arrow"/>
          </a:ln>
          <a:effectLst/>
        </p:spPr>
      </p:cxnSp>
      <p:sp>
        <p:nvSpPr>
          <p:cNvPr id="9" name="Rounded Rectangle 8"/>
          <p:cNvSpPr/>
          <p:nvPr/>
        </p:nvSpPr>
        <p:spPr>
          <a:xfrm>
            <a:off x="831438" y="5806559"/>
            <a:ext cx="673100" cy="289441"/>
          </a:xfrm>
          <a:prstGeom prst="roundRect">
            <a:avLst/>
          </a:prstGeom>
          <a:solidFill>
            <a:schemeClr val="accent3">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sz="1100" b="1" dirty="0" smtClean="0">
                <a:solidFill>
                  <a:prstClr val="white"/>
                </a:solidFill>
                <a:latin typeface="Segoe UI" pitchFamily="34" charset="0"/>
                <a:cs typeface="Segoe UI" pitchFamily="34" charset="0"/>
              </a:rPr>
              <a:t>1976</a:t>
            </a:r>
            <a:endParaRPr lang="en-US" sz="1100" b="1" dirty="0">
              <a:solidFill>
                <a:prstClr val="white"/>
              </a:solidFill>
              <a:latin typeface="Segoe UI" pitchFamily="34" charset="0"/>
              <a:cs typeface="Segoe UI" pitchFamily="34" charset="0"/>
            </a:endParaRPr>
          </a:p>
        </p:txBody>
      </p:sp>
      <p:sp>
        <p:nvSpPr>
          <p:cNvPr id="10" name="Rounded Rectangle 9"/>
          <p:cNvSpPr/>
          <p:nvPr/>
        </p:nvSpPr>
        <p:spPr>
          <a:xfrm>
            <a:off x="1435100" y="5349359"/>
            <a:ext cx="673100" cy="289441"/>
          </a:xfrm>
          <a:prstGeom prst="roundRect">
            <a:avLst/>
          </a:prstGeom>
          <a:solidFill>
            <a:schemeClr val="accent3">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sz="1100" b="1" dirty="0" smtClean="0">
                <a:solidFill>
                  <a:prstClr val="white"/>
                </a:solidFill>
                <a:latin typeface="Segoe UI" pitchFamily="34" charset="0"/>
                <a:cs typeface="Segoe UI" pitchFamily="34" charset="0"/>
              </a:rPr>
              <a:t>1978</a:t>
            </a:r>
            <a:endParaRPr lang="en-US" sz="1100" b="1" dirty="0">
              <a:solidFill>
                <a:prstClr val="white"/>
              </a:solidFill>
              <a:latin typeface="Segoe UI" pitchFamily="34" charset="0"/>
              <a:cs typeface="Segoe UI" pitchFamily="34" charset="0"/>
            </a:endParaRPr>
          </a:p>
        </p:txBody>
      </p:sp>
      <p:sp>
        <p:nvSpPr>
          <p:cNvPr id="11" name="Rounded Rectangle 10"/>
          <p:cNvSpPr/>
          <p:nvPr/>
        </p:nvSpPr>
        <p:spPr>
          <a:xfrm>
            <a:off x="1943100" y="3324752"/>
            <a:ext cx="673100" cy="289441"/>
          </a:xfrm>
          <a:prstGeom prst="roundRect">
            <a:avLst/>
          </a:prstGeom>
          <a:solidFill>
            <a:schemeClr val="accent3">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sz="1100" b="1" dirty="0" smtClean="0">
                <a:solidFill>
                  <a:prstClr val="white"/>
                </a:solidFill>
                <a:latin typeface="Segoe UI" pitchFamily="34" charset="0"/>
                <a:cs typeface="Segoe UI" pitchFamily="34" charset="0"/>
              </a:rPr>
              <a:t>1992</a:t>
            </a:r>
            <a:endParaRPr lang="en-US" sz="1100" b="1" dirty="0">
              <a:solidFill>
                <a:prstClr val="white"/>
              </a:solidFill>
              <a:latin typeface="Segoe UI" pitchFamily="34" charset="0"/>
              <a:cs typeface="Segoe UI" pitchFamily="34" charset="0"/>
            </a:endParaRPr>
          </a:p>
        </p:txBody>
      </p:sp>
      <p:sp>
        <p:nvSpPr>
          <p:cNvPr id="12" name="Rounded Rectangle 11"/>
          <p:cNvSpPr/>
          <p:nvPr/>
        </p:nvSpPr>
        <p:spPr>
          <a:xfrm>
            <a:off x="2616200" y="2910959"/>
            <a:ext cx="673100" cy="289441"/>
          </a:xfrm>
          <a:prstGeom prst="roundRect">
            <a:avLst/>
          </a:prstGeom>
          <a:solidFill>
            <a:schemeClr val="accent3">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sz="1100" b="1" dirty="0" smtClean="0">
                <a:latin typeface="Segoe UI" pitchFamily="34" charset="0"/>
                <a:cs typeface="Segoe UI" pitchFamily="34" charset="0"/>
              </a:rPr>
              <a:t>2000</a:t>
            </a:r>
            <a:endParaRPr lang="en-US" sz="1100" b="1" dirty="0">
              <a:solidFill>
                <a:prstClr val="white"/>
              </a:solidFill>
              <a:latin typeface="Segoe UI" pitchFamily="34" charset="0"/>
              <a:cs typeface="Segoe UI" pitchFamily="34" charset="0"/>
            </a:endParaRPr>
          </a:p>
        </p:txBody>
      </p:sp>
      <p:sp>
        <p:nvSpPr>
          <p:cNvPr id="13" name="Rounded Rectangle 12"/>
          <p:cNvSpPr/>
          <p:nvPr/>
        </p:nvSpPr>
        <p:spPr>
          <a:xfrm>
            <a:off x="4876800" y="3672959"/>
            <a:ext cx="673100" cy="289441"/>
          </a:xfrm>
          <a:prstGeom prst="roundRect">
            <a:avLst/>
          </a:prstGeom>
          <a:solidFill>
            <a:schemeClr val="accent3">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sz="1100" b="1" dirty="0" smtClean="0">
                <a:solidFill>
                  <a:prstClr val="white"/>
                </a:solidFill>
                <a:latin typeface="Segoe UI" pitchFamily="34" charset="0"/>
                <a:cs typeface="Segoe UI" pitchFamily="34" charset="0"/>
              </a:rPr>
              <a:t>2008</a:t>
            </a:r>
            <a:endParaRPr lang="en-US" sz="1100" b="1" dirty="0">
              <a:solidFill>
                <a:prstClr val="white"/>
              </a:solidFill>
              <a:latin typeface="Segoe UI" pitchFamily="34" charset="0"/>
              <a:cs typeface="Segoe UI" pitchFamily="34" charset="0"/>
            </a:endParaRPr>
          </a:p>
        </p:txBody>
      </p:sp>
      <p:sp>
        <p:nvSpPr>
          <p:cNvPr id="14" name="TextBox 13"/>
          <p:cNvSpPr txBox="1"/>
          <p:nvPr/>
        </p:nvSpPr>
        <p:spPr>
          <a:xfrm>
            <a:off x="1524000" y="5823585"/>
            <a:ext cx="7204364" cy="272415"/>
          </a:xfrm>
          <a:prstGeom prst="roundRect">
            <a:avLst/>
          </a:prstGeom>
          <a:noFill/>
          <a:ln w="25400">
            <a:solidFill>
              <a:schemeClr val="accent3">
                <a:lumMod val="75000"/>
              </a:schemeClr>
            </a:solidFill>
          </a:ln>
        </p:spPr>
        <p:txBody>
          <a:bodyPr wrap="square" rtlCol="0">
            <a:spAutoFit/>
          </a:bodyPr>
          <a:lstStyle/>
          <a:p>
            <a:pPr marL="171450" indent="-171450">
              <a:buFont typeface="Arial" pitchFamily="34" charset="0"/>
              <a:buChar char="•"/>
            </a:pPr>
            <a:r>
              <a:rPr lang="en-US" sz="1000" dirty="0"/>
              <a:t>Peugeot SA and Citroen SA merge forming a holding company, PSA </a:t>
            </a:r>
            <a:r>
              <a:rPr lang="en-US" sz="1000" dirty="0" smtClean="0"/>
              <a:t>Peugeot Citroen</a:t>
            </a:r>
            <a:r>
              <a:rPr lang="en-US" sz="1000" dirty="0"/>
              <a:t>.</a:t>
            </a:r>
            <a:endParaRPr lang="en-US" sz="1000" dirty="0" smtClean="0">
              <a:latin typeface="Calibri" pitchFamily="34" charset="0"/>
              <a:cs typeface="Calibri" pitchFamily="34" charset="0"/>
            </a:endParaRPr>
          </a:p>
        </p:txBody>
      </p:sp>
      <p:sp>
        <p:nvSpPr>
          <p:cNvPr id="15" name="TextBox 14"/>
          <p:cNvSpPr txBox="1"/>
          <p:nvPr/>
        </p:nvSpPr>
        <p:spPr>
          <a:xfrm>
            <a:off x="2133600" y="5315724"/>
            <a:ext cx="6594764" cy="442674"/>
          </a:xfrm>
          <a:prstGeom prst="roundRect">
            <a:avLst>
              <a:gd name="adj" fmla="val 5936"/>
            </a:avLst>
          </a:prstGeom>
          <a:noFill/>
          <a:ln w="25400">
            <a:solidFill>
              <a:schemeClr val="accent3">
                <a:lumMod val="75000"/>
              </a:schemeClr>
            </a:solidFill>
          </a:ln>
        </p:spPr>
        <p:txBody>
          <a:bodyPr wrap="square" rtlCol="0">
            <a:spAutoFit/>
          </a:bodyPr>
          <a:lstStyle/>
          <a:p>
            <a:pPr marL="171450" indent="-171450">
              <a:buFont typeface="Arial" pitchFamily="34" charset="0"/>
              <a:buChar char="•"/>
            </a:pPr>
            <a:r>
              <a:rPr lang="en-US" sz="1000" dirty="0"/>
              <a:t>PSA Peugeot Citroen and Fiat Auto entered into an agreement to produce minivans through a jointly held </a:t>
            </a:r>
            <a:r>
              <a:rPr lang="en-US" sz="1000" dirty="0" smtClean="0"/>
              <a:t>company.</a:t>
            </a:r>
          </a:p>
          <a:p>
            <a:pPr marL="171450" indent="-171450">
              <a:buFont typeface="Arial" pitchFamily="34" charset="0"/>
              <a:buChar char="•"/>
            </a:pPr>
            <a:r>
              <a:rPr lang="en-US" sz="1000" dirty="0"/>
              <a:t>PSA Peugeot Citroen took over Chrysler </a:t>
            </a:r>
            <a:r>
              <a:rPr lang="en-US" sz="1000" dirty="0" smtClean="0"/>
              <a:t>Europe</a:t>
            </a:r>
            <a:endParaRPr lang="en-US" sz="1000" dirty="0"/>
          </a:p>
        </p:txBody>
      </p:sp>
      <p:sp>
        <p:nvSpPr>
          <p:cNvPr id="16" name="TextBox 15"/>
          <p:cNvSpPr txBox="1"/>
          <p:nvPr/>
        </p:nvSpPr>
        <p:spPr>
          <a:xfrm>
            <a:off x="170938" y="3352800"/>
            <a:ext cx="1746763" cy="272415"/>
          </a:xfrm>
          <a:prstGeom prst="roundRect">
            <a:avLst/>
          </a:prstGeom>
          <a:noFill/>
          <a:ln w="25400">
            <a:solidFill>
              <a:schemeClr val="accent3">
                <a:lumMod val="75000"/>
              </a:schemeClr>
            </a:solidFill>
          </a:ln>
        </p:spPr>
        <p:txBody>
          <a:bodyPr wrap="square" rtlCol="0">
            <a:spAutoFit/>
          </a:bodyPr>
          <a:lstStyle/>
          <a:p>
            <a:pPr marL="171450" indent="-171450">
              <a:buFont typeface="Arial" pitchFamily="34" charset="0"/>
              <a:buChar char="•"/>
            </a:pPr>
            <a:r>
              <a:rPr lang="en-US" sz="1000" dirty="0"/>
              <a:t>Peugeot Egypt is created</a:t>
            </a:r>
            <a:r>
              <a:rPr lang="en-US" sz="1000" dirty="0" smtClean="0"/>
              <a:t>.</a:t>
            </a:r>
            <a:endParaRPr lang="en-US" sz="1000" dirty="0" smtClean="0">
              <a:latin typeface="Calibri" pitchFamily="34" charset="0"/>
              <a:cs typeface="Calibri" pitchFamily="34" charset="0"/>
            </a:endParaRPr>
          </a:p>
        </p:txBody>
      </p:sp>
      <p:sp>
        <p:nvSpPr>
          <p:cNvPr id="19" name="TextBox 18"/>
          <p:cNvSpPr txBox="1"/>
          <p:nvPr/>
        </p:nvSpPr>
        <p:spPr>
          <a:xfrm>
            <a:off x="4200213" y="3962400"/>
            <a:ext cx="4528151" cy="272415"/>
          </a:xfrm>
          <a:prstGeom prst="roundRect">
            <a:avLst/>
          </a:prstGeom>
          <a:noFill/>
          <a:ln w="25400">
            <a:solidFill>
              <a:schemeClr val="accent3">
                <a:lumMod val="75000"/>
              </a:schemeClr>
            </a:solidFill>
          </a:ln>
        </p:spPr>
        <p:txBody>
          <a:bodyPr wrap="square" rtlCol="0">
            <a:spAutoFit/>
          </a:bodyPr>
          <a:lstStyle/>
          <a:p>
            <a:r>
              <a:rPr lang="en-US" sz="1000" dirty="0"/>
              <a:t>The company with Robert Bosch GmbH jointly started development </a:t>
            </a:r>
            <a:r>
              <a:rPr lang="en-US" sz="1000" dirty="0" smtClean="0"/>
              <a:t>hybrid vehicles</a:t>
            </a:r>
            <a:r>
              <a:rPr lang="en-US" sz="1000" dirty="0"/>
              <a:t>.</a:t>
            </a:r>
            <a:endParaRPr lang="en-US" sz="1000" dirty="0" smtClean="0">
              <a:latin typeface="Calibri" pitchFamily="34" charset="0"/>
              <a:cs typeface="Calibri" pitchFamily="34" charset="0"/>
            </a:endParaRPr>
          </a:p>
        </p:txBody>
      </p:sp>
      <p:sp>
        <p:nvSpPr>
          <p:cNvPr id="24" name="Oval 23"/>
          <p:cNvSpPr/>
          <p:nvPr/>
        </p:nvSpPr>
        <p:spPr>
          <a:xfrm>
            <a:off x="2438400" y="3955085"/>
            <a:ext cx="297486" cy="312115"/>
          </a:xfrm>
          <a:prstGeom prst="ellipse">
            <a:avLst/>
          </a:prstGeom>
          <a:gradFill>
            <a:gsLst>
              <a:gs pos="0">
                <a:schemeClr val="tx2"/>
              </a:gs>
              <a:gs pos="80000">
                <a:schemeClr val="accent2">
                  <a:shade val="80000"/>
                  <a:hueOff val="-17936"/>
                  <a:satOff val="-2012"/>
                  <a:lumOff val="12840"/>
                  <a:alphaOff val="0"/>
                  <a:shade val="93000"/>
                  <a:satMod val="130000"/>
                </a:schemeClr>
              </a:gs>
              <a:gs pos="100000">
                <a:schemeClr val="accent2">
                  <a:shade val="80000"/>
                  <a:hueOff val="-17936"/>
                  <a:satOff val="-2012"/>
                  <a:lumOff val="12840"/>
                  <a:alphaOff val="0"/>
                  <a:shade val="94000"/>
                  <a:satMod val="135000"/>
                </a:schemeClr>
              </a:gs>
            </a:gsLst>
          </a:gra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shade val="80000"/>
              <a:hueOff val="-17936"/>
              <a:satOff val="-2012"/>
              <a:lumOff val="12840"/>
              <a:alphaOff val="0"/>
            </a:schemeClr>
          </a:fillRef>
          <a:effectRef idx="2">
            <a:schemeClr val="accent2">
              <a:shade val="80000"/>
              <a:hueOff val="-17936"/>
              <a:satOff val="-2012"/>
              <a:lumOff val="12840"/>
              <a:alphaOff val="0"/>
            </a:schemeClr>
          </a:effectRef>
          <a:fontRef idx="minor">
            <a:schemeClr val="lt1"/>
          </a:fontRef>
        </p:style>
      </p:sp>
      <p:cxnSp>
        <p:nvCxnSpPr>
          <p:cNvPr id="25" name="Straight Arrow Connector 24"/>
          <p:cNvCxnSpPr/>
          <p:nvPr/>
        </p:nvCxnSpPr>
        <p:spPr>
          <a:xfrm rot="5400000">
            <a:off x="1879997" y="4737814"/>
            <a:ext cx="356394" cy="1588"/>
          </a:xfrm>
          <a:prstGeom prst="straightConnector1">
            <a:avLst/>
          </a:prstGeom>
          <a:noFill/>
          <a:ln w="38100" cap="flat" cmpd="sng" algn="ctr">
            <a:solidFill>
              <a:schemeClr val="tx2"/>
            </a:solidFill>
            <a:prstDash val="solid"/>
            <a:tailEnd type="arrow"/>
          </a:ln>
          <a:effectLst/>
        </p:spPr>
      </p:cxnSp>
      <p:cxnSp>
        <p:nvCxnSpPr>
          <p:cNvPr id="26" name="Straight Arrow Connector 25"/>
          <p:cNvCxnSpPr/>
          <p:nvPr/>
        </p:nvCxnSpPr>
        <p:spPr>
          <a:xfrm>
            <a:off x="3733800" y="3733800"/>
            <a:ext cx="0" cy="548640"/>
          </a:xfrm>
          <a:prstGeom prst="straightConnector1">
            <a:avLst/>
          </a:prstGeom>
          <a:noFill/>
          <a:ln w="38100" cap="flat" cmpd="sng" algn="ctr">
            <a:solidFill>
              <a:schemeClr val="tx2"/>
            </a:solidFill>
            <a:prstDash val="solid"/>
            <a:tailEnd type="arrow"/>
          </a:ln>
          <a:effectLst/>
        </p:spPr>
      </p:cxnSp>
      <p:sp>
        <p:nvSpPr>
          <p:cNvPr id="28" name="Oval 27"/>
          <p:cNvSpPr/>
          <p:nvPr/>
        </p:nvSpPr>
        <p:spPr>
          <a:xfrm>
            <a:off x="2979939" y="3657600"/>
            <a:ext cx="297486" cy="312115"/>
          </a:xfrm>
          <a:prstGeom prst="ellipse">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shade val="80000"/>
              <a:hueOff val="-17936"/>
              <a:satOff val="-2012"/>
              <a:lumOff val="12840"/>
              <a:alphaOff val="0"/>
            </a:schemeClr>
          </a:fillRef>
          <a:effectRef idx="2">
            <a:schemeClr val="accent2">
              <a:shade val="80000"/>
              <a:hueOff val="-17936"/>
              <a:satOff val="-2012"/>
              <a:lumOff val="12840"/>
              <a:alphaOff val="0"/>
            </a:schemeClr>
          </a:effectRef>
          <a:fontRef idx="minor">
            <a:schemeClr val="lt1"/>
          </a:fontRef>
        </p:style>
      </p:sp>
      <p:sp>
        <p:nvSpPr>
          <p:cNvPr id="29" name="Oval 28"/>
          <p:cNvSpPr/>
          <p:nvPr/>
        </p:nvSpPr>
        <p:spPr>
          <a:xfrm>
            <a:off x="3546946" y="3391903"/>
            <a:ext cx="320040" cy="320040"/>
          </a:xfrm>
          <a:prstGeom prst="ellipse">
            <a:avLst/>
          </a:prstGeom>
          <a:gradFill>
            <a:gsLst>
              <a:gs pos="0">
                <a:schemeClr val="tx2"/>
              </a:gs>
              <a:gs pos="80000">
                <a:schemeClr val="accent2">
                  <a:shade val="80000"/>
                  <a:hueOff val="-17936"/>
                  <a:satOff val="-2012"/>
                  <a:lumOff val="12840"/>
                  <a:alphaOff val="0"/>
                  <a:shade val="93000"/>
                  <a:satMod val="130000"/>
                </a:schemeClr>
              </a:gs>
              <a:gs pos="100000">
                <a:schemeClr val="accent2">
                  <a:shade val="80000"/>
                  <a:hueOff val="-17936"/>
                  <a:satOff val="-2012"/>
                  <a:lumOff val="12840"/>
                  <a:alphaOff val="0"/>
                  <a:shade val="94000"/>
                  <a:satMod val="135000"/>
                </a:schemeClr>
              </a:gs>
            </a:gsLst>
          </a:gra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shade val="80000"/>
              <a:hueOff val="-17936"/>
              <a:satOff val="-2012"/>
              <a:lumOff val="12840"/>
              <a:alphaOff val="0"/>
            </a:schemeClr>
          </a:fillRef>
          <a:effectRef idx="2">
            <a:schemeClr val="accent2">
              <a:shade val="80000"/>
              <a:hueOff val="-17936"/>
              <a:satOff val="-2012"/>
              <a:lumOff val="12840"/>
              <a:alphaOff val="0"/>
            </a:schemeClr>
          </a:effectRef>
          <a:fontRef idx="minor">
            <a:schemeClr val="lt1"/>
          </a:fontRef>
        </p:style>
      </p:sp>
      <p:cxnSp>
        <p:nvCxnSpPr>
          <p:cNvPr id="30" name="Straight Arrow Connector 29"/>
          <p:cNvCxnSpPr/>
          <p:nvPr/>
        </p:nvCxnSpPr>
        <p:spPr>
          <a:xfrm rot="5400000" flipH="1" flipV="1">
            <a:off x="2882758" y="3420252"/>
            <a:ext cx="457200" cy="1588"/>
          </a:xfrm>
          <a:prstGeom prst="straightConnector1">
            <a:avLst/>
          </a:prstGeom>
          <a:noFill/>
          <a:ln w="38100" cap="flat" cmpd="sng" algn="ctr">
            <a:solidFill>
              <a:schemeClr val="tx2"/>
            </a:solidFill>
            <a:prstDash val="solid"/>
            <a:tailEnd type="arrow"/>
          </a:ln>
          <a:effectLst/>
        </p:spPr>
      </p:cxnSp>
      <p:cxnSp>
        <p:nvCxnSpPr>
          <p:cNvPr id="31" name="Straight Arrow Connector 30"/>
          <p:cNvCxnSpPr/>
          <p:nvPr/>
        </p:nvCxnSpPr>
        <p:spPr>
          <a:xfrm flipV="1">
            <a:off x="4341812" y="2560320"/>
            <a:ext cx="1588" cy="640080"/>
          </a:xfrm>
          <a:prstGeom prst="straightConnector1">
            <a:avLst/>
          </a:prstGeom>
          <a:noFill/>
          <a:ln w="38100" cap="flat" cmpd="sng" algn="ctr">
            <a:solidFill>
              <a:schemeClr val="tx2"/>
            </a:solidFill>
            <a:prstDash val="solid"/>
            <a:tailEnd type="arrow"/>
          </a:ln>
          <a:effectLst/>
        </p:spPr>
      </p:cxnSp>
      <p:sp>
        <p:nvSpPr>
          <p:cNvPr id="32" name="Rounded Rectangle 31"/>
          <p:cNvSpPr/>
          <p:nvPr/>
        </p:nvSpPr>
        <p:spPr>
          <a:xfrm>
            <a:off x="1905000" y="4892159"/>
            <a:ext cx="673100" cy="289441"/>
          </a:xfrm>
          <a:prstGeom prst="roundRect">
            <a:avLst/>
          </a:prstGeom>
          <a:solidFill>
            <a:schemeClr val="accent3">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sz="1100" b="1" dirty="0" smtClean="0">
                <a:latin typeface="Segoe UI" pitchFamily="34" charset="0"/>
                <a:cs typeface="Segoe UI" pitchFamily="34" charset="0"/>
              </a:rPr>
              <a:t>1987</a:t>
            </a:r>
            <a:endParaRPr lang="en-US" sz="1100" b="1" dirty="0">
              <a:solidFill>
                <a:prstClr val="white"/>
              </a:solidFill>
              <a:latin typeface="Segoe UI" pitchFamily="34" charset="0"/>
              <a:cs typeface="Segoe UI" pitchFamily="34" charset="0"/>
            </a:endParaRPr>
          </a:p>
        </p:txBody>
      </p:sp>
      <p:sp>
        <p:nvSpPr>
          <p:cNvPr id="33" name="Rounded Rectangle 32"/>
          <p:cNvSpPr/>
          <p:nvPr/>
        </p:nvSpPr>
        <p:spPr>
          <a:xfrm>
            <a:off x="3866986" y="2301359"/>
            <a:ext cx="673100" cy="289441"/>
          </a:xfrm>
          <a:prstGeom prst="roundRect">
            <a:avLst/>
          </a:prstGeom>
          <a:solidFill>
            <a:schemeClr val="accent3">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sz="1100" b="1" dirty="0" smtClean="0">
                <a:latin typeface="Segoe UI" pitchFamily="34" charset="0"/>
                <a:cs typeface="Segoe UI" pitchFamily="34" charset="0"/>
              </a:rPr>
              <a:t>2005</a:t>
            </a:r>
            <a:endParaRPr lang="en-US" sz="1100" b="1" dirty="0">
              <a:solidFill>
                <a:prstClr val="white"/>
              </a:solidFill>
              <a:latin typeface="Segoe UI" pitchFamily="34" charset="0"/>
              <a:cs typeface="Segoe UI" pitchFamily="34" charset="0"/>
            </a:endParaRPr>
          </a:p>
        </p:txBody>
      </p:sp>
      <p:sp>
        <p:nvSpPr>
          <p:cNvPr id="38" name="TextBox 37"/>
          <p:cNvSpPr txBox="1"/>
          <p:nvPr/>
        </p:nvSpPr>
        <p:spPr>
          <a:xfrm>
            <a:off x="2590800" y="4807863"/>
            <a:ext cx="6137564" cy="442674"/>
          </a:xfrm>
          <a:prstGeom prst="roundRect">
            <a:avLst>
              <a:gd name="adj" fmla="val 5936"/>
            </a:avLst>
          </a:prstGeom>
          <a:noFill/>
          <a:ln w="25400">
            <a:solidFill>
              <a:schemeClr val="accent3">
                <a:lumMod val="75000"/>
              </a:schemeClr>
            </a:solidFill>
          </a:ln>
        </p:spPr>
        <p:txBody>
          <a:bodyPr wrap="square" rtlCol="0">
            <a:spAutoFit/>
          </a:bodyPr>
          <a:lstStyle/>
          <a:p>
            <a:pPr marL="171450" indent="-171450">
              <a:buFont typeface="Arial" pitchFamily="34" charset="0"/>
              <a:buChar char="•"/>
            </a:pPr>
            <a:r>
              <a:rPr lang="fr-FR" sz="1000" dirty="0">
                <a:latin typeface="Calibri" pitchFamily="34" charset="0"/>
                <a:cs typeface="Calibri" pitchFamily="34" charset="0"/>
              </a:rPr>
              <a:t>Aciers et Outillages Peugeot merged with Cycles Peugeot to form </a:t>
            </a:r>
            <a:r>
              <a:rPr lang="fr-FR" sz="1000" dirty="0" smtClean="0">
                <a:latin typeface="Calibri" pitchFamily="34" charset="0"/>
                <a:cs typeface="Calibri" pitchFamily="34" charset="0"/>
              </a:rPr>
              <a:t>Ecia  (</a:t>
            </a:r>
            <a:r>
              <a:rPr lang="fr-FR" sz="1000" dirty="0">
                <a:latin typeface="Calibri" pitchFamily="34" charset="0"/>
                <a:cs typeface="Calibri" pitchFamily="34" charset="0"/>
              </a:rPr>
              <a:t>Equipements et Composants pour l’Industrie Automobile).</a:t>
            </a:r>
            <a:endParaRPr lang="en-US" sz="1000" dirty="0" smtClean="0">
              <a:latin typeface="Calibri" pitchFamily="34" charset="0"/>
              <a:cs typeface="Calibri" pitchFamily="34" charset="0"/>
            </a:endParaRPr>
          </a:p>
        </p:txBody>
      </p:sp>
      <p:sp>
        <p:nvSpPr>
          <p:cNvPr id="39" name="TextBox 38"/>
          <p:cNvSpPr txBox="1"/>
          <p:nvPr/>
        </p:nvSpPr>
        <p:spPr>
          <a:xfrm>
            <a:off x="3546946" y="4300002"/>
            <a:ext cx="5181418" cy="442674"/>
          </a:xfrm>
          <a:prstGeom prst="roundRect">
            <a:avLst>
              <a:gd name="adj" fmla="val 5936"/>
            </a:avLst>
          </a:prstGeom>
          <a:noFill/>
          <a:ln w="25400">
            <a:solidFill>
              <a:schemeClr val="accent3">
                <a:lumMod val="75000"/>
              </a:schemeClr>
            </a:solidFill>
          </a:ln>
        </p:spPr>
        <p:txBody>
          <a:bodyPr wrap="square" rtlCol="0">
            <a:spAutoFit/>
          </a:bodyPr>
          <a:lstStyle/>
          <a:p>
            <a:pPr marL="171450" indent="-171450">
              <a:buFont typeface="Arial" pitchFamily="34" charset="0"/>
              <a:buChar char="•"/>
            </a:pPr>
            <a:r>
              <a:rPr lang="en-US" sz="1000" dirty="0"/>
              <a:t>PSA Peugeot Citroen and BMW signed a cooperation agreement to develop</a:t>
            </a:r>
          </a:p>
          <a:p>
            <a:pPr marL="171450" indent="-171450">
              <a:buFont typeface="Arial" pitchFamily="34" charset="0"/>
              <a:buChar char="•"/>
            </a:pPr>
            <a:r>
              <a:rPr lang="en-US" sz="1000" dirty="0"/>
              <a:t>and produce a new family of small gasoline engines.</a:t>
            </a:r>
            <a:endParaRPr lang="en-IN" sz="1000" dirty="0" smtClean="0">
              <a:latin typeface="Calibri" pitchFamily="34" charset="0"/>
              <a:cs typeface="Calibri" pitchFamily="34" charset="0"/>
            </a:endParaRPr>
          </a:p>
        </p:txBody>
      </p:sp>
      <p:sp>
        <p:nvSpPr>
          <p:cNvPr id="47" name="Rounded Rectangle 46"/>
          <p:cNvSpPr/>
          <p:nvPr/>
        </p:nvSpPr>
        <p:spPr>
          <a:xfrm>
            <a:off x="2841189" y="4415123"/>
            <a:ext cx="673100" cy="289441"/>
          </a:xfrm>
          <a:prstGeom prst="roundRect">
            <a:avLst/>
          </a:prstGeom>
          <a:solidFill>
            <a:schemeClr val="accent3">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sz="1100" b="1" dirty="0" smtClean="0">
                <a:latin typeface="Segoe UI" pitchFamily="34" charset="0"/>
                <a:cs typeface="Segoe UI" pitchFamily="34" charset="0"/>
              </a:rPr>
              <a:t>2002</a:t>
            </a:r>
            <a:endParaRPr lang="en-US" sz="1100" b="1" dirty="0">
              <a:solidFill>
                <a:prstClr val="white"/>
              </a:solidFill>
              <a:latin typeface="Segoe UI" pitchFamily="34" charset="0"/>
              <a:cs typeface="Segoe UI" pitchFamily="34" charset="0"/>
            </a:endParaRPr>
          </a:p>
        </p:txBody>
      </p:sp>
      <p:sp>
        <p:nvSpPr>
          <p:cNvPr id="49" name="TextBox 48"/>
          <p:cNvSpPr txBox="1"/>
          <p:nvPr/>
        </p:nvSpPr>
        <p:spPr>
          <a:xfrm>
            <a:off x="170938" y="2141863"/>
            <a:ext cx="3715262" cy="612934"/>
          </a:xfrm>
          <a:prstGeom prst="roundRect">
            <a:avLst>
              <a:gd name="adj" fmla="val 8917"/>
            </a:avLst>
          </a:prstGeom>
          <a:noFill/>
          <a:ln w="25400">
            <a:solidFill>
              <a:schemeClr val="accent3">
                <a:lumMod val="75000"/>
              </a:schemeClr>
            </a:solidFill>
          </a:ln>
        </p:spPr>
        <p:txBody>
          <a:bodyPr wrap="square" rtlCol="0">
            <a:spAutoFit/>
          </a:bodyPr>
          <a:lstStyle/>
          <a:p>
            <a:pPr marL="171450" indent="-171450">
              <a:buFont typeface="Arial" pitchFamily="34" charset="0"/>
              <a:buChar char="•"/>
            </a:pPr>
            <a:r>
              <a:rPr lang="en-US" sz="1000" dirty="0"/>
              <a:t>PSA Peugeot Citroen and Mitsubishi signed a cooperation agreement </a:t>
            </a:r>
            <a:r>
              <a:rPr lang="en-US" sz="1000" dirty="0" smtClean="0"/>
              <a:t>to produce </a:t>
            </a:r>
            <a:r>
              <a:rPr lang="en-US" sz="1000" dirty="0"/>
              <a:t>new 4WD </a:t>
            </a:r>
            <a:r>
              <a:rPr lang="en-US" sz="1000" dirty="0" smtClean="0"/>
              <a:t>vehicles.</a:t>
            </a:r>
          </a:p>
          <a:p>
            <a:pPr marL="171450" indent="-171450">
              <a:buFont typeface="Arial" pitchFamily="34" charset="0"/>
              <a:buChar char="•"/>
            </a:pPr>
            <a:r>
              <a:rPr lang="en-US" sz="1000" dirty="0"/>
              <a:t>Peugeot, Tofas and Fiat signed a cooperative agreement</a:t>
            </a:r>
            <a:endParaRPr lang="en-US" sz="1000" dirty="0" smtClean="0">
              <a:latin typeface="Calibri" pitchFamily="34" charset="0"/>
              <a:cs typeface="Calibri" pitchFamily="34" charset="0"/>
            </a:endParaRPr>
          </a:p>
        </p:txBody>
      </p:sp>
      <p:cxnSp>
        <p:nvCxnSpPr>
          <p:cNvPr id="51" name="Straight Arrow Connector 50"/>
          <p:cNvCxnSpPr/>
          <p:nvPr/>
        </p:nvCxnSpPr>
        <p:spPr>
          <a:xfrm flipV="1">
            <a:off x="6705600" y="1676400"/>
            <a:ext cx="0" cy="914400"/>
          </a:xfrm>
          <a:prstGeom prst="straightConnector1">
            <a:avLst/>
          </a:prstGeom>
          <a:noFill/>
          <a:ln w="38100" cap="flat" cmpd="sng" algn="ctr">
            <a:solidFill>
              <a:schemeClr val="tx2"/>
            </a:solidFill>
            <a:prstDash val="solid"/>
            <a:tailEnd type="arrow"/>
          </a:ln>
          <a:effectLst/>
        </p:spPr>
      </p:cxnSp>
      <p:cxnSp>
        <p:nvCxnSpPr>
          <p:cNvPr id="53" name="Straight Connector 52"/>
          <p:cNvCxnSpPr/>
          <p:nvPr/>
        </p:nvCxnSpPr>
        <p:spPr>
          <a:xfrm>
            <a:off x="279400" y="660400"/>
            <a:ext cx="8305800" cy="1588"/>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1601788" y="4901406"/>
            <a:ext cx="0" cy="447953"/>
          </a:xfrm>
          <a:prstGeom prst="straightConnector1">
            <a:avLst/>
          </a:prstGeom>
          <a:noFill/>
          <a:ln w="38100" cap="flat" cmpd="sng" algn="ctr">
            <a:solidFill>
              <a:schemeClr val="tx2"/>
            </a:solidFill>
            <a:prstDash val="solid"/>
            <a:tailEnd type="arrow"/>
          </a:ln>
          <a:effectLst/>
        </p:spPr>
      </p:cxnSp>
      <p:sp>
        <p:nvSpPr>
          <p:cNvPr id="35" name="Title 2"/>
          <p:cNvSpPr>
            <a:spLocks noGrp="1"/>
          </p:cNvSpPr>
          <p:nvPr>
            <p:ph type="title"/>
          </p:nvPr>
        </p:nvSpPr>
        <p:spPr>
          <a:xfrm>
            <a:off x="228600" y="280932"/>
            <a:ext cx="8686800" cy="633468"/>
          </a:xfrm>
        </p:spPr>
        <p:txBody>
          <a:bodyPr>
            <a:noAutofit/>
          </a:bodyPr>
          <a:lstStyle/>
          <a:p>
            <a:r>
              <a:rPr lang="en-US" dirty="0">
                <a:latin typeface="Calibri" pitchFamily="34" charset="0"/>
                <a:cs typeface="Calibri" pitchFamily="34" charset="0"/>
              </a:rPr>
              <a:t>Timeline</a:t>
            </a:r>
            <a:r>
              <a:rPr lang="en-US" dirty="0" smtClean="0">
                <a:latin typeface="Calibri" pitchFamily="34" charset="0"/>
                <a:cs typeface="Calibri" pitchFamily="34" charset="0"/>
              </a:rPr>
              <a:t/>
            </a:r>
            <a:br>
              <a:rPr lang="en-US" dirty="0" smtClean="0">
                <a:latin typeface="Calibri" pitchFamily="34" charset="0"/>
                <a:cs typeface="Calibri" pitchFamily="34" charset="0"/>
              </a:rPr>
            </a:br>
            <a:endParaRPr lang="en-US" dirty="0">
              <a:latin typeface="Calibri" pitchFamily="34" charset="0"/>
              <a:cs typeface="Calibri" pitchFamily="34" charset="0"/>
            </a:endParaRPr>
          </a:p>
        </p:txBody>
      </p:sp>
      <p:sp>
        <p:nvSpPr>
          <p:cNvPr id="34" name="TextBox 33"/>
          <p:cNvSpPr txBox="1"/>
          <p:nvPr/>
        </p:nvSpPr>
        <p:spPr>
          <a:xfrm>
            <a:off x="170938" y="2832461"/>
            <a:ext cx="2419863" cy="442674"/>
          </a:xfrm>
          <a:prstGeom prst="roundRect">
            <a:avLst>
              <a:gd name="adj" fmla="val 8619"/>
            </a:avLst>
          </a:prstGeom>
          <a:noFill/>
          <a:ln w="25400">
            <a:solidFill>
              <a:schemeClr val="accent3">
                <a:lumMod val="75000"/>
              </a:schemeClr>
            </a:solidFill>
          </a:ln>
        </p:spPr>
        <p:txBody>
          <a:bodyPr wrap="square" rtlCol="0">
            <a:spAutoFit/>
          </a:bodyPr>
          <a:lstStyle/>
          <a:p>
            <a:pPr marL="171450" indent="-171450">
              <a:buFont typeface="Arial" pitchFamily="34" charset="0"/>
              <a:buChar char="•"/>
            </a:pPr>
            <a:r>
              <a:rPr lang="en-US" sz="1000" dirty="0"/>
              <a:t>Peugeot Citroen Argentina acquired Sevel Argentina</a:t>
            </a:r>
            <a:endParaRPr lang="en-US" sz="1000" dirty="0" smtClean="0">
              <a:solidFill>
                <a:srgbClr val="262626"/>
              </a:solidFill>
              <a:latin typeface="Calibri" pitchFamily="34" charset="0"/>
              <a:cs typeface="Calibri" pitchFamily="34" charset="0"/>
            </a:endParaRPr>
          </a:p>
        </p:txBody>
      </p:sp>
      <p:sp>
        <p:nvSpPr>
          <p:cNvPr id="36" name="Oval 35"/>
          <p:cNvSpPr/>
          <p:nvPr/>
        </p:nvSpPr>
        <p:spPr>
          <a:xfrm>
            <a:off x="4191000" y="3181200"/>
            <a:ext cx="338328" cy="338328"/>
          </a:xfrm>
          <a:prstGeom prst="ellipse">
            <a:avLst/>
          </a:prstGeom>
          <a:gradFill>
            <a:gsLst>
              <a:gs pos="0">
                <a:schemeClr val="tx2"/>
              </a:gs>
              <a:gs pos="80000">
                <a:schemeClr val="accent2">
                  <a:shade val="80000"/>
                  <a:hueOff val="-17936"/>
                  <a:satOff val="-2012"/>
                  <a:lumOff val="12840"/>
                  <a:alphaOff val="0"/>
                  <a:shade val="93000"/>
                  <a:satMod val="130000"/>
                </a:schemeClr>
              </a:gs>
              <a:gs pos="100000">
                <a:schemeClr val="accent2">
                  <a:shade val="80000"/>
                  <a:hueOff val="-17936"/>
                  <a:satOff val="-2012"/>
                  <a:lumOff val="12840"/>
                  <a:alphaOff val="0"/>
                  <a:shade val="94000"/>
                  <a:satMod val="135000"/>
                </a:schemeClr>
              </a:gs>
            </a:gsLst>
          </a:gra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shade val="80000"/>
              <a:hueOff val="-17936"/>
              <a:satOff val="-2012"/>
              <a:lumOff val="12840"/>
              <a:alphaOff val="0"/>
            </a:schemeClr>
          </a:fillRef>
          <a:effectRef idx="2">
            <a:schemeClr val="accent2">
              <a:shade val="80000"/>
              <a:hueOff val="-17936"/>
              <a:satOff val="-2012"/>
              <a:lumOff val="12840"/>
              <a:alphaOff val="0"/>
            </a:schemeClr>
          </a:effectRef>
          <a:fontRef idx="minor">
            <a:schemeClr val="lt1"/>
          </a:fontRef>
        </p:style>
      </p:sp>
      <p:sp>
        <p:nvSpPr>
          <p:cNvPr id="40" name="Oval 39"/>
          <p:cNvSpPr/>
          <p:nvPr/>
        </p:nvSpPr>
        <p:spPr>
          <a:xfrm>
            <a:off x="5010000" y="2916600"/>
            <a:ext cx="356616" cy="360000"/>
          </a:xfrm>
          <a:prstGeom prst="ellipse">
            <a:avLst/>
          </a:prstGeom>
          <a:gradFill>
            <a:gsLst>
              <a:gs pos="0">
                <a:schemeClr val="tx2"/>
              </a:gs>
              <a:gs pos="80000">
                <a:schemeClr val="accent2">
                  <a:shade val="80000"/>
                  <a:hueOff val="-17936"/>
                  <a:satOff val="-2012"/>
                  <a:lumOff val="12840"/>
                  <a:alphaOff val="0"/>
                  <a:shade val="93000"/>
                  <a:satMod val="130000"/>
                </a:schemeClr>
              </a:gs>
              <a:gs pos="100000">
                <a:schemeClr val="accent2">
                  <a:shade val="80000"/>
                  <a:hueOff val="-17936"/>
                  <a:satOff val="-2012"/>
                  <a:lumOff val="12840"/>
                  <a:alphaOff val="0"/>
                  <a:shade val="94000"/>
                  <a:satMod val="135000"/>
                </a:schemeClr>
              </a:gs>
            </a:gsLst>
          </a:gra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shade val="80000"/>
              <a:hueOff val="-17936"/>
              <a:satOff val="-2012"/>
              <a:lumOff val="12840"/>
              <a:alphaOff val="0"/>
            </a:schemeClr>
          </a:fillRef>
          <a:effectRef idx="2">
            <a:schemeClr val="accent2">
              <a:shade val="80000"/>
              <a:hueOff val="-17936"/>
              <a:satOff val="-2012"/>
              <a:lumOff val="12840"/>
              <a:alphaOff val="0"/>
            </a:schemeClr>
          </a:effectRef>
          <a:fontRef idx="minor">
            <a:schemeClr val="lt1"/>
          </a:fontRef>
        </p:style>
      </p:sp>
      <p:cxnSp>
        <p:nvCxnSpPr>
          <p:cNvPr id="43" name="Straight Arrow Connector 42"/>
          <p:cNvCxnSpPr/>
          <p:nvPr/>
        </p:nvCxnSpPr>
        <p:spPr>
          <a:xfrm flipH="1">
            <a:off x="5188308" y="3313905"/>
            <a:ext cx="794" cy="365760"/>
          </a:xfrm>
          <a:prstGeom prst="straightConnector1">
            <a:avLst/>
          </a:prstGeom>
          <a:noFill/>
          <a:ln w="38100" cap="flat" cmpd="sng" algn="ctr">
            <a:solidFill>
              <a:schemeClr val="tx2"/>
            </a:solidFill>
            <a:prstDash val="solid"/>
            <a:tailEnd type="arrow"/>
          </a:ln>
          <a:effectLst/>
        </p:spPr>
      </p:cxnSp>
      <p:sp>
        <p:nvSpPr>
          <p:cNvPr id="44" name="Rounded Rectangle 43"/>
          <p:cNvSpPr/>
          <p:nvPr/>
        </p:nvSpPr>
        <p:spPr>
          <a:xfrm>
            <a:off x="5562600" y="1691759"/>
            <a:ext cx="673100" cy="289441"/>
          </a:xfrm>
          <a:prstGeom prst="roundRect">
            <a:avLst/>
          </a:prstGeom>
          <a:solidFill>
            <a:schemeClr val="accent3">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sz="1100" b="1" dirty="0" smtClean="0">
                <a:solidFill>
                  <a:prstClr val="white"/>
                </a:solidFill>
                <a:latin typeface="Segoe UI" pitchFamily="34" charset="0"/>
                <a:cs typeface="Segoe UI" pitchFamily="34" charset="0"/>
              </a:rPr>
              <a:t>2009</a:t>
            </a:r>
            <a:endParaRPr lang="en-US" sz="1100" b="1" dirty="0">
              <a:solidFill>
                <a:prstClr val="white"/>
              </a:solidFill>
              <a:latin typeface="Segoe UI" pitchFamily="34" charset="0"/>
              <a:cs typeface="Segoe UI" pitchFamily="34" charset="0"/>
            </a:endParaRPr>
          </a:p>
        </p:txBody>
      </p:sp>
      <p:cxnSp>
        <p:nvCxnSpPr>
          <p:cNvPr id="45" name="Straight Arrow Connector 44"/>
          <p:cNvCxnSpPr/>
          <p:nvPr/>
        </p:nvCxnSpPr>
        <p:spPr>
          <a:xfrm flipV="1">
            <a:off x="5942012" y="2011680"/>
            <a:ext cx="1588" cy="731520"/>
          </a:xfrm>
          <a:prstGeom prst="straightConnector1">
            <a:avLst/>
          </a:prstGeom>
          <a:noFill/>
          <a:ln w="38100" cap="flat" cmpd="sng" algn="ctr">
            <a:solidFill>
              <a:schemeClr val="tx2"/>
            </a:solidFill>
            <a:prstDash val="solid"/>
            <a:tailEnd type="arrow"/>
          </a:ln>
          <a:effectLst/>
        </p:spPr>
      </p:cxnSp>
      <p:sp>
        <p:nvSpPr>
          <p:cNvPr id="46" name="TextBox 45"/>
          <p:cNvSpPr txBox="1"/>
          <p:nvPr/>
        </p:nvSpPr>
        <p:spPr>
          <a:xfrm>
            <a:off x="170938" y="1621525"/>
            <a:ext cx="5378962" cy="442674"/>
          </a:xfrm>
          <a:prstGeom prst="roundRect">
            <a:avLst>
              <a:gd name="adj" fmla="val 8618"/>
            </a:avLst>
          </a:prstGeom>
          <a:noFill/>
          <a:ln w="25400">
            <a:solidFill>
              <a:schemeClr val="accent3">
                <a:lumMod val="75000"/>
              </a:schemeClr>
            </a:solidFill>
          </a:ln>
        </p:spPr>
        <p:txBody>
          <a:bodyPr wrap="square" rtlCol="0">
            <a:spAutoFit/>
          </a:bodyPr>
          <a:lstStyle/>
          <a:p>
            <a:pPr marL="171450" indent="-171450">
              <a:buFont typeface="Arial" pitchFamily="34" charset="0"/>
              <a:buChar char="•"/>
            </a:pPr>
            <a:r>
              <a:rPr lang="en-US" sz="1000" dirty="0"/>
              <a:t>Peugeot signed a partnership with P&amp;T Luxembourg to increase development of its automotive telematics services in Europe.</a:t>
            </a:r>
          </a:p>
        </p:txBody>
      </p:sp>
      <p:sp>
        <p:nvSpPr>
          <p:cNvPr id="50" name="Rounded Rectangle 49"/>
          <p:cNvSpPr/>
          <p:nvPr/>
        </p:nvSpPr>
        <p:spPr>
          <a:xfrm>
            <a:off x="6413500" y="1254825"/>
            <a:ext cx="673100" cy="289441"/>
          </a:xfrm>
          <a:prstGeom prst="roundRect">
            <a:avLst/>
          </a:prstGeom>
          <a:solidFill>
            <a:schemeClr val="accent3">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sz="1100" b="1" dirty="0" smtClean="0">
                <a:solidFill>
                  <a:prstClr val="white"/>
                </a:solidFill>
                <a:latin typeface="Segoe UI" pitchFamily="34" charset="0"/>
                <a:cs typeface="Segoe UI" pitchFamily="34" charset="0"/>
              </a:rPr>
              <a:t>2010</a:t>
            </a:r>
            <a:endParaRPr lang="en-US" sz="1100" b="1" dirty="0">
              <a:solidFill>
                <a:prstClr val="white"/>
              </a:solidFill>
              <a:latin typeface="Segoe UI" pitchFamily="34" charset="0"/>
              <a:cs typeface="Segoe UI" pitchFamily="34" charset="0"/>
            </a:endParaRPr>
          </a:p>
        </p:txBody>
      </p:sp>
      <p:sp>
        <p:nvSpPr>
          <p:cNvPr id="55" name="TextBox 54"/>
          <p:cNvSpPr txBox="1"/>
          <p:nvPr/>
        </p:nvSpPr>
        <p:spPr>
          <a:xfrm>
            <a:off x="170938" y="921367"/>
            <a:ext cx="6915662" cy="272415"/>
          </a:xfrm>
          <a:prstGeom prst="roundRect">
            <a:avLst/>
          </a:prstGeom>
          <a:noFill/>
          <a:ln w="25400">
            <a:solidFill>
              <a:schemeClr val="accent3">
                <a:lumMod val="75000"/>
              </a:schemeClr>
            </a:solidFill>
          </a:ln>
        </p:spPr>
        <p:txBody>
          <a:bodyPr wrap="square" rtlCol="0">
            <a:spAutoFit/>
          </a:bodyPr>
          <a:lstStyle/>
          <a:p>
            <a:pPr marL="171450" indent="-171450">
              <a:buFont typeface="Arial" pitchFamily="34" charset="0"/>
              <a:buChar char="•"/>
            </a:pPr>
            <a:r>
              <a:rPr lang="en-US" sz="1000" dirty="0"/>
              <a:t>PSA Peugeot Citroen announced its plans to invest about €530m </a:t>
            </a:r>
            <a:r>
              <a:rPr lang="en-US" sz="1000" dirty="0" smtClean="0"/>
              <a:t>in 2010-2011 </a:t>
            </a:r>
            <a:r>
              <a:rPr lang="en-US" sz="1000" dirty="0"/>
              <a:t>in the Brazilian market.</a:t>
            </a:r>
            <a:endParaRPr lang="en-IN" sz="1000" dirty="0" smtClean="0"/>
          </a:p>
        </p:txBody>
      </p:sp>
      <p:sp>
        <p:nvSpPr>
          <p:cNvPr id="62" name="TextBox 61"/>
          <p:cNvSpPr txBox="1"/>
          <p:nvPr/>
        </p:nvSpPr>
        <p:spPr>
          <a:xfrm>
            <a:off x="133010" y="6258013"/>
            <a:ext cx="4305979" cy="122830"/>
          </a:xfrm>
          <a:prstGeom prst="rect">
            <a:avLst/>
          </a:prstGeom>
        </p:spPr>
        <p:txBody>
          <a:bodyPr vert="horz" wrap="square" lIns="0" tIns="0" rIns="0" bIns="0" rtlCol="0" anchor="t" anchorCtr="0">
            <a:noAutofit/>
          </a:bodyPr>
          <a:lstStyle/>
          <a:p>
            <a:pPr>
              <a:spcBef>
                <a:spcPct val="0"/>
              </a:spcBef>
            </a:pPr>
            <a:r>
              <a:rPr kumimoji="0" lang="en-US" sz="800" b="0" i="0" u="none" strike="noStrike" kern="1200" cap="none" spc="0" normalizeH="0" baseline="0" noProof="0" dirty="0" smtClean="0">
                <a:ln w="3175">
                  <a:noFill/>
                </a:ln>
                <a:solidFill>
                  <a:srgbClr val="0B3E5B"/>
                </a:solidFill>
                <a:effectLst/>
                <a:uLnTx/>
                <a:uFillTx/>
                <a:ea typeface="Verdana" pitchFamily="34" charset="0"/>
                <a:cs typeface="Verdana" pitchFamily="34" charset="0"/>
              </a:rPr>
              <a:t>Source: Data monitor </a:t>
            </a:r>
          </a:p>
        </p:txBody>
      </p:sp>
      <p:sp>
        <p:nvSpPr>
          <p:cNvPr id="52" name="Oval 51"/>
          <p:cNvSpPr/>
          <p:nvPr/>
        </p:nvSpPr>
        <p:spPr>
          <a:xfrm>
            <a:off x="6553200" y="2611800"/>
            <a:ext cx="411480" cy="411480"/>
          </a:xfrm>
          <a:prstGeom prst="ellipse">
            <a:avLst/>
          </a:prstGeom>
          <a:gradFill>
            <a:gsLst>
              <a:gs pos="0">
                <a:schemeClr val="tx2"/>
              </a:gs>
              <a:gs pos="80000">
                <a:schemeClr val="accent2">
                  <a:shade val="80000"/>
                  <a:hueOff val="-17936"/>
                  <a:satOff val="-2012"/>
                  <a:lumOff val="12840"/>
                  <a:alphaOff val="0"/>
                  <a:shade val="93000"/>
                  <a:satMod val="130000"/>
                </a:schemeClr>
              </a:gs>
              <a:gs pos="100000">
                <a:schemeClr val="accent2">
                  <a:shade val="80000"/>
                  <a:hueOff val="-17936"/>
                  <a:satOff val="-2012"/>
                  <a:lumOff val="12840"/>
                  <a:alphaOff val="0"/>
                  <a:shade val="94000"/>
                  <a:satMod val="135000"/>
                </a:schemeClr>
              </a:gs>
            </a:gsLst>
          </a:gradFill>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shade val="80000"/>
              <a:hueOff val="-17936"/>
              <a:satOff val="-2012"/>
              <a:lumOff val="12840"/>
              <a:alphaOff val="0"/>
            </a:schemeClr>
          </a:fillRef>
          <a:effectRef idx="2">
            <a:schemeClr val="accent2">
              <a:shade val="80000"/>
              <a:hueOff val="-17936"/>
              <a:satOff val="-2012"/>
              <a:lumOff val="12840"/>
              <a:alphaOff val="0"/>
            </a:schemeClr>
          </a:effectRef>
          <a:fontRef idx="minor">
            <a:schemeClr val="lt1"/>
          </a:fontRef>
        </p:style>
      </p:sp>
      <p:cxnSp>
        <p:nvCxnSpPr>
          <p:cNvPr id="54" name="Straight Arrow Connector 53"/>
          <p:cNvCxnSpPr/>
          <p:nvPr/>
        </p:nvCxnSpPr>
        <p:spPr>
          <a:xfrm flipV="1">
            <a:off x="7543800" y="1219200"/>
            <a:ext cx="0" cy="1188720"/>
          </a:xfrm>
          <a:prstGeom prst="straightConnector1">
            <a:avLst/>
          </a:prstGeom>
          <a:noFill/>
          <a:ln w="38100" cap="flat" cmpd="sng" algn="ctr">
            <a:solidFill>
              <a:schemeClr val="tx2"/>
            </a:solidFill>
            <a:prstDash val="solid"/>
            <a:tailEnd type="arrow"/>
          </a:ln>
          <a:effectLst/>
        </p:spPr>
      </p:cxnSp>
      <p:sp>
        <p:nvSpPr>
          <p:cNvPr id="56" name="Rounded Rectangle 55"/>
          <p:cNvSpPr/>
          <p:nvPr/>
        </p:nvSpPr>
        <p:spPr>
          <a:xfrm>
            <a:off x="7086600" y="906009"/>
            <a:ext cx="673100" cy="289441"/>
          </a:xfrm>
          <a:prstGeom prst="roundRect">
            <a:avLst/>
          </a:prstGeom>
          <a:solidFill>
            <a:schemeClr val="accent3">
              <a:lumMod val="75000"/>
            </a:schemeClr>
          </a:solid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spAutoFit/>
          </a:bodyPr>
          <a:lstStyle/>
          <a:p>
            <a:pPr algn="ctr"/>
            <a:r>
              <a:rPr lang="en-US" sz="1100" b="1" dirty="0" smtClean="0">
                <a:solidFill>
                  <a:prstClr val="white"/>
                </a:solidFill>
                <a:latin typeface="Segoe UI" pitchFamily="34" charset="0"/>
                <a:cs typeface="Segoe UI" pitchFamily="34" charset="0"/>
              </a:rPr>
              <a:t>2011</a:t>
            </a:r>
            <a:endParaRPr lang="en-US" sz="1100" b="1" dirty="0">
              <a:solidFill>
                <a:prstClr val="white"/>
              </a:solidFill>
              <a:latin typeface="Segoe UI" pitchFamily="34" charset="0"/>
              <a:cs typeface="Segoe UI" pitchFamily="34" charset="0"/>
            </a:endParaRPr>
          </a:p>
        </p:txBody>
      </p:sp>
      <p:sp>
        <p:nvSpPr>
          <p:cNvPr id="57" name="TextBox 56"/>
          <p:cNvSpPr txBox="1"/>
          <p:nvPr/>
        </p:nvSpPr>
        <p:spPr>
          <a:xfrm>
            <a:off x="170938" y="1271446"/>
            <a:ext cx="6229862" cy="272415"/>
          </a:xfrm>
          <a:prstGeom prst="roundRect">
            <a:avLst/>
          </a:prstGeom>
          <a:noFill/>
          <a:ln w="25400">
            <a:solidFill>
              <a:schemeClr val="accent3">
                <a:lumMod val="75000"/>
              </a:schemeClr>
            </a:solidFill>
          </a:ln>
        </p:spPr>
        <p:txBody>
          <a:bodyPr wrap="square" rtlCol="0">
            <a:spAutoFit/>
          </a:bodyPr>
          <a:lstStyle/>
          <a:p>
            <a:pPr marL="171450" indent="-171450">
              <a:buFont typeface="Arial" pitchFamily="34" charset="0"/>
              <a:buChar char="•"/>
            </a:pPr>
            <a:r>
              <a:rPr lang="en-US" sz="1000" dirty="0" smtClean="0"/>
              <a:t>Peugeot and </a:t>
            </a:r>
            <a:r>
              <a:rPr lang="en-US" sz="1000" dirty="0"/>
              <a:t>Mitsubishi Motors Corporation Enters Into </a:t>
            </a:r>
            <a:r>
              <a:rPr lang="en-US" sz="1000" dirty="0" smtClean="0"/>
              <a:t>An Agreement </a:t>
            </a:r>
            <a:r>
              <a:rPr lang="en-US" sz="1000" dirty="0"/>
              <a:t>For Development Of Electric Powertrains</a:t>
            </a:r>
            <a:endParaRPr lang="en-IN" sz="1000" dirty="0" smtClean="0"/>
          </a:p>
        </p:txBody>
      </p:sp>
    </p:spTree>
    <p:extLst>
      <p:ext uri="{BB962C8B-B14F-4D97-AF65-F5344CB8AC3E}">
        <p14:creationId xmlns:p14="http://schemas.microsoft.com/office/powerpoint/2010/main" val="3985193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6150" y="287975"/>
            <a:ext cx="7663368" cy="535531"/>
          </a:xfrm>
          <a:prstGeom prst="rect">
            <a:avLst/>
          </a:prstGeom>
          <a:noFill/>
        </p:spPr>
        <p:txBody>
          <a:bodyPr wrap="square" rtlCol="0">
            <a:spAutoFit/>
          </a:bodyPr>
          <a:lstStyle/>
          <a:p>
            <a:pPr defTabSz="914363">
              <a:lnSpc>
                <a:spcPct val="90000"/>
              </a:lnSpc>
              <a:spcBef>
                <a:spcPct val="0"/>
              </a:spcBef>
            </a:pPr>
            <a:r>
              <a:rPr lang="en-US" sz="3200" spc="-100" dirty="0">
                <a:ln w="3175">
                  <a:noFill/>
                </a:ln>
                <a:latin typeface="Calibri" pitchFamily="34" charset="0"/>
                <a:ea typeface="Verdana" pitchFamily="34" charset="0"/>
                <a:cs typeface="Calibri" pitchFamily="34" charset="0"/>
              </a:rPr>
              <a:t>Key Performance Indicators for Peugeot S.A</a:t>
            </a:r>
          </a:p>
        </p:txBody>
      </p:sp>
      <p:sp>
        <p:nvSpPr>
          <p:cNvPr id="5" name="TextBox 4"/>
          <p:cNvSpPr txBox="1"/>
          <p:nvPr/>
        </p:nvSpPr>
        <p:spPr>
          <a:xfrm>
            <a:off x="723389" y="1771134"/>
            <a:ext cx="1974836" cy="369332"/>
          </a:xfrm>
          <a:prstGeom prst="rect">
            <a:avLst/>
          </a:prstGeom>
          <a:noFill/>
        </p:spPr>
        <p:txBody>
          <a:bodyPr wrap="none" rtlCol="0">
            <a:spAutoFit/>
          </a:bodyPr>
          <a:lstStyle/>
          <a:p>
            <a:pPr algn="r"/>
            <a:r>
              <a:rPr lang="en-US" dirty="0" smtClean="0"/>
              <a:t>Revenue Growth %</a:t>
            </a:r>
            <a:endParaRPr lang="en-US" dirty="0"/>
          </a:p>
        </p:txBody>
      </p:sp>
      <p:sp>
        <p:nvSpPr>
          <p:cNvPr id="6" name="TextBox 5"/>
          <p:cNvSpPr txBox="1"/>
          <p:nvPr/>
        </p:nvSpPr>
        <p:spPr>
          <a:xfrm>
            <a:off x="2107999" y="2617418"/>
            <a:ext cx="590226" cy="369332"/>
          </a:xfrm>
          <a:prstGeom prst="rect">
            <a:avLst/>
          </a:prstGeom>
          <a:noFill/>
        </p:spPr>
        <p:txBody>
          <a:bodyPr wrap="none" rtlCol="0">
            <a:spAutoFit/>
          </a:bodyPr>
          <a:lstStyle/>
          <a:p>
            <a:pPr algn="r"/>
            <a:r>
              <a:rPr lang="en-US" dirty="0" smtClean="0"/>
              <a:t>ROA</a:t>
            </a:r>
            <a:endParaRPr lang="en-US" dirty="0"/>
          </a:p>
        </p:txBody>
      </p:sp>
      <p:sp>
        <p:nvSpPr>
          <p:cNvPr id="7" name="TextBox 6"/>
          <p:cNvSpPr txBox="1"/>
          <p:nvPr/>
        </p:nvSpPr>
        <p:spPr>
          <a:xfrm>
            <a:off x="543596" y="3513622"/>
            <a:ext cx="2154629" cy="369332"/>
          </a:xfrm>
          <a:prstGeom prst="rect">
            <a:avLst/>
          </a:prstGeom>
          <a:noFill/>
        </p:spPr>
        <p:txBody>
          <a:bodyPr wrap="none" rtlCol="0">
            <a:spAutoFit/>
          </a:bodyPr>
          <a:lstStyle/>
          <a:p>
            <a:pPr algn="r"/>
            <a:r>
              <a:rPr lang="en-US" dirty="0" smtClean="0"/>
              <a:t>Market capitalization</a:t>
            </a:r>
            <a:endParaRPr lang="en-US" dirty="0"/>
          </a:p>
        </p:txBody>
      </p:sp>
      <p:sp>
        <p:nvSpPr>
          <p:cNvPr id="8" name="TextBox 7"/>
          <p:cNvSpPr txBox="1"/>
          <p:nvPr/>
        </p:nvSpPr>
        <p:spPr>
          <a:xfrm>
            <a:off x="1046042" y="4339218"/>
            <a:ext cx="1652183" cy="369332"/>
          </a:xfrm>
          <a:prstGeom prst="rect">
            <a:avLst/>
          </a:prstGeom>
          <a:noFill/>
        </p:spPr>
        <p:txBody>
          <a:bodyPr wrap="none" rtlCol="0">
            <a:spAutoFit/>
          </a:bodyPr>
          <a:lstStyle/>
          <a:p>
            <a:pPr algn="r"/>
            <a:r>
              <a:rPr lang="en-US" dirty="0"/>
              <a:t>Employee base </a:t>
            </a:r>
          </a:p>
        </p:txBody>
      </p:sp>
      <p:sp>
        <p:nvSpPr>
          <p:cNvPr id="9" name="TextBox 8"/>
          <p:cNvSpPr txBox="1"/>
          <p:nvPr/>
        </p:nvSpPr>
        <p:spPr>
          <a:xfrm>
            <a:off x="2126274" y="5168432"/>
            <a:ext cx="571951" cy="369332"/>
          </a:xfrm>
          <a:prstGeom prst="rect">
            <a:avLst/>
          </a:prstGeom>
          <a:noFill/>
        </p:spPr>
        <p:txBody>
          <a:bodyPr wrap="none" rtlCol="0">
            <a:spAutoFit/>
          </a:bodyPr>
          <a:lstStyle/>
          <a:p>
            <a:pPr algn="r"/>
            <a:r>
              <a:rPr lang="en-US" dirty="0" smtClean="0"/>
              <a:t>ROE</a:t>
            </a:r>
            <a:endParaRPr lang="en-US" dirty="0"/>
          </a:p>
        </p:txBody>
      </p:sp>
      <p:sp>
        <p:nvSpPr>
          <p:cNvPr id="12" name="Rounded Rectangle 11"/>
          <p:cNvSpPr/>
          <p:nvPr/>
        </p:nvSpPr>
        <p:spPr>
          <a:xfrm>
            <a:off x="2818530" y="1771134"/>
            <a:ext cx="5257800" cy="369332"/>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ed Rectangle 12"/>
          <p:cNvSpPr/>
          <p:nvPr/>
        </p:nvSpPr>
        <p:spPr>
          <a:xfrm>
            <a:off x="2818530" y="2617418"/>
            <a:ext cx="5257800" cy="369332"/>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ounded Rectangle 13"/>
          <p:cNvSpPr/>
          <p:nvPr/>
        </p:nvSpPr>
        <p:spPr>
          <a:xfrm>
            <a:off x="2818530" y="3502084"/>
            <a:ext cx="5257800" cy="369332"/>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ounded Rectangle 14"/>
          <p:cNvSpPr/>
          <p:nvPr/>
        </p:nvSpPr>
        <p:spPr>
          <a:xfrm>
            <a:off x="2818530" y="4344596"/>
            <a:ext cx="5257800" cy="369332"/>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ounded Rectangle 15"/>
          <p:cNvSpPr/>
          <p:nvPr/>
        </p:nvSpPr>
        <p:spPr>
          <a:xfrm>
            <a:off x="2818530" y="5198724"/>
            <a:ext cx="5257800" cy="369332"/>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extBox 17"/>
          <p:cNvSpPr txBox="1"/>
          <p:nvPr/>
        </p:nvSpPr>
        <p:spPr>
          <a:xfrm>
            <a:off x="2799741" y="1449838"/>
            <a:ext cx="1108701" cy="338554"/>
          </a:xfrm>
          <a:prstGeom prst="rect">
            <a:avLst/>
          </a:prstGeom>
          <a:noFill/>
        </p:spPr>
        <p:txBody>
          <a:bodyPr wrap="none" rtlCol="0">
            <a:spAutoFit/>
          </a:bodyPr>
          <a:lstStyle/>
          <a:p>
            <a:r>
              <a:rPr lang="en-US" sz="1600" dirty="0" smtClean="0"/>
              <a:t>Peer Worst</a:t>
            </a:r>
            <a:endParaRPr lang="en-US" sz="1600" dirty="0"/>
          </a:p>
        </p:txBody>
      </p:sp>
      <p:sp>
        <p:nvSpPr>
          <p:cNvPr id="19" name="TextBox 18"/>
          <p:cNvSpPr txBox="1"/>
          <p:nvPr/>
        </p:nvSpPr>
        <p:spPr>
          <a:xfrm>
            <a:off x="7118159" y="1469184"/>
            <a:ext cx="971741" cy="338554"/>
          </a:xfrm>
          <a:prstGeom prst="rect">
            <a:avLst/>
          </a:prstGeom>
          <a:noFill/>
        </p:spPr>
        <p:txBody>
          <a:bodyPr wrap="none" rtlCol="0">
            <a:spAutoFit/>
          </a:bodyPr>
          <a:lstStyle/>
          <a:p>
            <a:r>
              <a:rPr lang="en-US" sz="1600" dirty="0" smtClean="0"/>
              <a:t>Peer Best</a:t>
            </a:r>
            <a:endParaRPr lang="en-US" sz="1600" dirty="0"/>
          </a:p>
        </p:txBody>
      </p:sp>
      <p:sp>
        <p:nvSpPr>
          <p:cNvPr id="20" name="Flowchart: Merge 19"/>
          <p:cNvSpPr/>
          <p:nvPr/>
        </p:nvSpPr>
        <p:spPr>
          <a:xfrm>
            <a:off x="3994520" y="1487639"/>
            <a:ext cx="304800" cy="262951"/>
          </a:xfrm>
          <a:prstGeom prst="flowChartMerg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lowchart: Merge 20"/>
          <p:cNvSpPr/>
          <p:nvPr/>
        </p:nvSpPr>
        <p:spPr>
          <a:xfrm>
            <a:off x="7534718" y="2430481"/>
            <a:ext cx="304800" cy="262951"/>
          </a:xfrm>
          <a:prstGeom prst="flowChartMerg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owchart: Merge 21"/>
          <p:cNvSpPr/>
          <p:nvPr/>
        </p:nvSpPr>
        <p:spPr>
          <a:xfrm>
            <a:off x="3119538" y="3277876"/>
            <a:ext cx="304800" cy="262951"/>
          </a:xfrm>
          <a:prstGeom prst="flowChartMerg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erge 22"/>
          <p:cNvSpPr/>
          <p:nvPr/>
        </p:nvSpPr>
        <p:spPr>
          <a:xfrm>
            <a:off x="6121632" y="4083733"/>
            <a:ext cx="304800" cy="262951"/>
          </a:xfrm>
          <a:prstGeom prst="flowChartMerg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lowchart: Merge 23"/>
          <p:cNvSpPr/>
          <p:nvPr/>
        </p:nvSpPr>
        <p:spPr>
          <a:xfrm>
            <a:off x="3215763" y="4966551"/>
            <a:ext cx="304800" cy="262951"/>
          </a:xfrm>
          <a:prstGeom prst="flowChartMerg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2819400" y="1786523"/>
            <a:ext cx="729687" cy="338554"/>
          </a:xfrm>
          <a:prstGeom prst="rect">
            <a:avLst/>
          </a:prstGeom>
          <a:noFill/>
        </p:spPr>
        <p:txBody>
          <a:bodyPr wrap="none" rtlCol="0">
            <a:spAutoFit/>
          </a:bodyPr>
          <a:lstStyle/>
          <a:p>
            <a:r>
              <a:rPr lang="en-US" sz="1600" dirty="0" smtClean="0">
                <a:solidFill>
                  <a:schemeClr val="bg1">
                    <a:lumMod val="50000"/>
                  </a:schemeClr>
                </a:solidFill>
              </a:rPr>
              <a:t>Nissan</a:t>
            </a:r>
            <a:endParaRPr lang="en-US" sz="1600" dirty="0">
              <a:solidFill>
                <a:schemeClr val="bg1">
                  <a:lumMod val="50000"/>
                </a:schemeClr>
              </a:solidFill>
            </a:endParaRPr>
          </a:p>
        </p:txBody>
      </p:sp>
      <p:sp>
        <p:nvSpPr>
          <p:cNvPr id="27" name="TextBox 26"/>
          <p:cNvSpPr txBox="1"/>
          <p:nvPr/>
        </p:nvSpPr>
        <p:spPr>
          <a:xfrm>
            <a:off x="7548581" y="1771134"/>
            <a:ext cx="490519" cy="338554"/>
          </a:xfrm>
          <a:prstGeom prst="rect">
            <a:avLst/>
          </a:prstGeom>
          <a:noFill/>
        </p:spPr>
        <p:txBody>
          <a:bodyPr wrap="none" rtlCol="0">
            <a:spAutoFit/>
          </a:bodyPr>
          <a:lstStyle/>
          <a:p>
            <a:pPr algn="r"/>
            <a:r>
              <a:rPr lang="en-US" sz="1600" dirty="0" smtClean="0">
                <a:solidFill>
                  <a:schemeClr val="bg1">
                    <a:lumMod val="50000"/>
                  </a:schemeClr>
                </a:solidFill>
              </a:rPr>
              <a:t>Fiat</a:t>
            </a:r>
          </a:p>
        </p:txBody>
      </p:sp>
      <p:sp>
        <p:nvSpPr>
          <p:cNvPr id="28" name="TextBox 27"/>
          <p:cNvSpPr txBox="1"/>
          <p:nvPr/>
        </p:nvSpPr>
        <p:spPr>
          <a:xfrm>
            <a:off x="7404829" y="2633207"/>
            <a:ext cx="564578" cy="338554"/>
          </a:xfrm>
          <a:prstGeom prst="rect">
            <a:avLst/>
          </a:prstGeom>
          <a:noFill/>
        </p:spPr>
        <p:txBody>
          <a:bodyPr wrap="none" rtlCol="0">
            <a:spAutoFit/>
          </a:bodyPr>
          <a:lstStyle/>
          <a:p>
            <a:r>
              <a:rPr lang="en-US" sz="1600" dirty="0">
                <a:solidFill>
                  <a:schemeClr val="bg1">
                    <a:lumMod val="50000"/>
                  </a:schemeClr>
                </a:solidFill>
              </a:rPr>
              <a:t>Audi</a:t>
            </a:r>
            <a:endParaRPr lang="en-US" sz="1600" dirty="0" smtClean="0">
              <a:solidFill>
                <a:schemeClr val="bg1">
                  <a:lumMod val="50000"/>
                </a:schemeClr>
              </a:solidFill>
            </a:endParaRPr>
          </a:p>
        </p:txBody>
      </p:sp>
      <p:sp>
        <p:nvSpPr>
          <p:cNvPr id="34" name="TextBox 33"/>
          <p:cNvSpPr txBox="1"/>
          <p:nvPr/>
        </p:nvSpPr>
        <p:spPr>
          <a:xfrm>
            <a:off x="6646033" y="3522116"/>
            <a:ext cx="1459630" cy="338554"/>
          </a:xfrm>
          <a:prstGeom prst="rect">
            <a:avLst/>
          </a:prstGeom>
          <a:noFill/>
        </p:spPr>
        <p:txBody>
          <a:bodyPr wrap="none" rtlCol="0">
            <a:spAutoFit/>
          </a:bodyPr>
          <a:lstStyle/>
          <a:p>
            <a:pPr algn="r"/>
            <a:r>
              <a:rPr lang="en-US" sz="1600" dirty="0">
                <a:solidFill>
                  <a:schemeClr val="bg1">
                    <a:lumMod val="50000"/>
                  </a:schemeClr>
                </a:solidFill>
              </a:rPr>
              <a:t>Volkswagen </a:t>
            </a:r>
            <a:r>
              <a:rPr lang="en-US" sz="1600" dirty="0" smtClean="0">
                <a:solidFill>
                  <a:schemeClr val="bg1">
                    <a:lumMod val="50000"/>
                  </a:schemeClr>
                </a:solidFill>
              </a:rPr>
              <a:t>AG</a:t>
            </a:r>
            <a:endParaRPr lang="en-US" sz="1600" dirty="0">
              <a:solidFill>
                <a:schemeClr val="bg1">
                  <a:lumMod val="50000"/>
                </a:schemeClr>
              </a:solidFill>
            </a:endParaRPr>
          </a:p>
        </p:txBody>
      </p:sp>
      <p:cxnSp>
        <p:nvCxnSpPr>
          <p:cNvPr id="38" name="Straight Connector 37"/>
          <p:cNvCxnSpPr/>
          <p:nvPr/>
        </p:nvCxnSpPr>
        <p:spPr>
          <a:xfrm>
            <a:off x="152400" y="6044599"/>
            <a:ext cx="8763000"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7162800" y="2091927"/>
            <a:ext cx="800219" cy="338554"/>
          </a:xfrm>
          <a:prstGeom prst="rect">
            <a:avLst/>
          </a:prstGeom>
          <a:noFill/>
        </p:spPr>
        <p:txBody>
          <a:bodyPr wrap="none" rtlCol="0">
            <a:spAutoFit/>
          </a:bodyPr>
          <a:lstStyle/>
          <a:p>
            <a:r>
              <a:rPr lang="en-US" sz="1600" dirty="0" smtClean="0"/>
              <a:t>65.99%</a:t>
            </a:r>
            <a:endParaRPr lang="en-US" sz="1600" dirty="0"/>
          </a:p>
        </p:txBody>
      </p:sp>
      <p:sp>
        <p:nvSpPr>
          <p:cNvPr id="41" name="TextBox 40"/>
          <p:cNvSpPr txBox="1"/>
          <p:nvPr/>
        </p:nvSpPr>
        <p:spPr>
          <a:xfrm>
            <a:off x="2855064" y="2956635"/>
            <a:ext cx="696024" cy="338554"/>
          </a:xfrm>
          <a:prstGeom prst="rect">
            <a:avLst/>
          </a:prstGeom>
          <a:noFill/>
        </p:spPr>
        <p:txBody>
          <a:bodyPr wrap="none" rtlCol="0">
            <a:spAutoFit/>
          </a:bodyPr>
          <a:lstStyle/>
          <a:p>
            <a:r>
              <a:rPr lang="en-US" sz="1600" dirty="0" smtClean="0"/>
              <a:t>0.95%</a:t>
            </a:r>
            <a:endParaRPr lang="en-US" sz="1600" dirty="0"/>
          </a:p>
        </p:txBody>
      </p:sp>
      <p:sp>
        <p:nvSpPr>
          <p:cNvPr id="42" name="TextBox 41"/>
          <p:cNvSpPr txBox="1"/>
          <p:nvPr/>
        </p:nvSpPr>
        <p:spPr>
          <a:xfrm>
            <a:off x="2855064" y="2089666"/>
            <a:ext cx="696024" cy="338554"/>
          </a:xfrm>
          <a:prstGeom prst="rect">
            <a:avLst/>
          </a:prstGeom>
          <a:noFill/>
        </p:spPr>
        <p:txBody>
          <a:bodyPr wrap="none" rtlCol="0">
            <a:spAutoFit/>
          </a:bodyPr>
          <a:lstStyle/>
          <a:p>
            <a:r>
              <a:rPr lang="en-US" sz="1600" dirty="0" smtClean="0"/>
              <a:t>5.73%</a:t>
            </a:r>
            <a:endParaRPr lang="en-US" sz="1600" dirty="0"/>
          </a:p>
        </p:txBody>
      </p:sp>
      <p:sp>
        <p:nvSpPr>
          <p:cNvPr id="43" name="TextBox 42"/>
          <p:cNvSpPr txBox="1"/>
          <p:nvPr/>
        </p:nvSpPr>
        <p:spPr>
          <a:xfrm>
            <a:off x="6591796" y="4345792"/>
            <a:ext cx="1459630" cy="338554"/>
          </a:xfrm>
          <a:prstGeom prst="rect">
            <a:avLst/>
          </a:prstGeom>
          <a:noFill/>
        </p:spPr>
        <p:txBody>
          <a:bodyPr wrap="none" rtlCol="0">
            <a:spAutoFit/>
          </a:bodyPr>
          <a:lstStyle/>
          <a:p>
            <a:pPr algn="r"/>
            <a:r>
              <a:rPr lang="en-US" sz="1600" dirty="0">
                <a:solidFill>
                  <a:schemeClr val="bg1">
                    <a:lumMod val="50000"/>
                  </a:schemeClr>
                </a:solidFill>
              </a:rPr>
              <a:t>Volkswagen </a:t>
            </a:r>
            <a:r>
              <a:rPr lang="en-US" sz="1600" dirty="0" smtClean="0">
                <a:solidFill>
                  <a:schemeClr val="bg1">
                    <a:lumMod val="50000"/>
                  </a:schemeClr>
                </a:solidFill>
              </a:rPr>
              <a:t>AG</a:t>
            </a:r>
          </a:p>
        </p:txBody>
      </p:sp>
      <p:sp>
        <p:nvSpPr>
          <p:cNvPr id="44" name="TextBox 43"/>
          <p:cNvSpPr txBox="1"/>
          <p:nvPr/>
        </p:nvSpPr>
        <p:spPr>
          <a:xfrm>
            <a:off x="7162800" y="4690646"/>
            <a:ext cx="861133" cy="338554"/>
          </a:xfrm>
          <a:prstGeom prst="rect">
            <a:avLst/>
          </a:prstGeom>
          <a:noFill/>
        </p:spPr>
        <p:txBody>
          <a:bodyPr wrap="none" rtlCol="0">
            <a:spAutoFit/>
          </a:bodyPr>
          <a:lstStyle/>
          <a:p>
            <a:r>
              <a:rPr lang="en-US" sz="1600" dirty="0" smtClean="0"/>
              <a:t>399,381</a:t>
            </a:r>
            <a:endParaRPr lang="en-US" sz="1600" dirty="0"/>
          </a:p>
        </p:txBody>
      </p:sp>
      <p:sp>
        <p:nvSpPr>
          <p:cNvPr id="45" name="TextBox 44"/>
          <p:cNvSpPr txBox="1"/>
          <p:nvPr/>
        </p:nvSpPr>
        <p:spPr>
          <a:xfrm>
            <a:off x="2819400" y="4373146"/>
            <a:ext cx="564578" cy="338554"/>
          </a:xfrm>
          <a:prstGeom prst="rect">
            <a:avLst/>
          </a:prstGeom>
          <a:noFill/>
        </p:spPr>
        <p:txBody>
          <a:bodyPr wrap="none" rtlCol="0">
            <a:spAutoFit/>
          </a:bodyPr>
          <a:lstStyle/>
          <a:p>
            <a:r>
              <a:rPr lang="en-US" sz="1600" dirty="0" smtClean="0">
                <a:solidFill>
                  <a:schemeClr val="bg1">
                    <a:lumMod val="50000"/>
                  </a:schemeClr>
                </a:solidFill>
              </a:rPr>
              <a:t>Audi</a:t>
            </a:r>
            <a:endParaRPr lang="en-US" sz="1600" dirty="0">
              <a:solidFill>
                <a:schemeClr val="bg1">
                  <a:lumMod val="50000"/>
                </a:schemeClr>
              </a:solidFill>
            </a:endParaRPr>
          </a:p>
        </p:txBody>
      </p:sp>
      <p:sp>
        <p:nvSpPr>
          <p:cNvPr id="46" name="TextBox 45"/>
          <p:cNvSpPr txBox="1"/>
          <p:nvPr/>
        </p:nvSpPr>
        <p:spPr>
          <a:xfrm>
            <a:off x="2931748" y="4690646"/>
            <a:ext cx="756938" cy="338554"/>
          </a:xfrm>
          <a:prstGeom prst="rect">
            <a:avLst/>
          </a:prstGeom>
          <a:noFill/>
        </p:spPr>
        <p:txBody>
          <a:bodyPr wrap="none" rtlCol="0">
            <a:spAutoFit/>
          </a:bodyPr>
          <a:lstStyle/>
          <a:p>
            <a:r>
              <a:rPr lang="en-US" sz="1600" dirty="0" smtClean="0"/>
              <a:t>62,521</a:t>
            </a:r>
            <a:endParaRPr lang="en-US" sz="1600" dirty="0"/>
          </a:p>
        </p:txBody>
      </p:sp>
      <p:sp>
        <p:nvSpPr>
          <p:cNvPr id="47" name="TextBox 46"/>
          <p:cNvSpPr txBox="1"/>
          <p:nvPr/>
        </p:nvSpPr>
        <p:spPr>
          <a:xfrm>
            <a:off x="2819400" y="2648196"/>
            <a:ext cx="823880" cy="338554"/>
          </a:xfrm>
          <a:prstGeom prst="rect">
            <a:avLst/>
          </a:prstGeom>
          <a:noFill/>
        </p:spPr>
        <p:txBody>
          <a:bodyPr wrap="none" rtlCol="0">
            <a:spAutoFit/>
          </a:bodyPr>
          <a:lstStyle/>
          <a:p>
            <a:r>
              <a:rPr lang="en-US" sz="1600" dirty="0" smtClean="0">
                <a:solidFill>
                  <a:schemeClr val="bg1">
                    <a:lumMod val="50000"/>
                  </a:schemeClr>
                </a:solidFill>
              </a:rPr>
              <a:t>Renault</a:t>
            </a:r>
            <a:endParaRPr lang="en-US" sz="1600" dirty="0">
              <a:solidFill>
                <a:schemeClr val="bg1">
                  <a:lumMod val="50000"/>
                </a:schemeClr>
              </a:solidFill>
            </a:endParaRPr>
          </a:p>
        </p:txBody>
      </p:sp>
      <p:sp>
        <p:nvSpPr>
          <p:cNvPr id="48" name="TextBox 47"/>
          <p:cNvSpPr txBox="1"/>
          <p:nvPr/>
        </p:nvSpPr>
        <p:spPr>
          <a:xfrm>
            <a:off x="7339106" y="2961350"/>
            <a:ext cx="696024" cy="338554"/>
          </a:xfrm>
          <a:prstGeom prst="rect">
            <a:avLst/>
          </a:prstGeom>
          <a:noFill/>
        </p:spPr>
        <p:txBody>
          <a:bodyPr wrap="none" rtlCol="0">
            <a:spAutoFit/>
          </a:bodyPr>
          <a:lstStyle/>
          <a:p>
            <a:r>
              <a:rPr lang="en-US" sz="1600" dirty="0" smtClean="0"/>
              <a:t>9.27%</a:t>
            </a:r>
            <a:endParaRPr lang="en-US" sz="1600" dirty="0"/>
          </a:p>
        </p:txBody>
      </p:sp>
      <p:sp>
        <p:nvSpPr>
          <p:cNvPr id="49" name="TextBox 48"/>
          <p:cNvSpPr txBox="1"/>
          <p:nvPr/>
        </p:nvSpPr>
        <p:spPr>
          <a:xfrm>
            <a:off x="2855064" y="3840638"/>
            <a:ext cx="707245" cy="338554"/>
          </a:xfrm>
          <a:prstGeom prst="rect">
            <a:avLst/>
          </a:prstGeom>
          <a:noFill/>
        </p:spPr>
        <p:txBody>
          <a:bodyPr wrap="none" rtlCol="0">
            <a:spAutoFit/>
          </a:bodyPr>
          <a:lstStyle/>
          <a:p>
            <a:r>
              <a:rPr lang="en-US" sz="1600" dirty="0" smtClean="0"/>
              <a:t>$ 3.7B</a:t>
            </a:r>
            <a:endParaRPr lang="en-US" sz="1600" dirty="0"/>
          </a:p>
        </p:txBody>
      </p:sp>
      <p:sp>
        <p:nvSpPr>
          <p:cNvPr id="50" name="TextBox 49"/>
          <p:cNvSpPr txBox="1"/>
          <p:nvPr/>
        </p:nvSpPr>
        <p:spPr>
          <a:xfrm>
            <a:off x="2819400" y="3505200"/>
            <a:ext cx="1183529" cy="338554"/>
          </a:xfrm>
          <a:prstGeom prst="rect">
            <a:avLst/>
          </a:prstGeom>
          <a:noFill/>
        </p:spPr>
        <p:txBody>
          <a:bodyPr wrap="none" rtlCol="0">
            <a:spAutoFit/>
          </a:bodyPr>
          <a:lstStyle/>
          <a:p>
            <a:r>
              <a:rPr lang="en-US" sz="1600" dirty="0">
                <a:solidFill>
                  <a:schemeClr val="bg1">
                    <a:lumMod val="50000"/>
                  </a:schemeClr>
                </a:solidFill>
              </a:rPr>
              <a:t>Peugeot S.A</a:t>
            </a:r>
          </a:p>
        </p:txBody>
      </p:sp>
      <p:sp>
        <p:nvSpPr>
          <p:cNvPr id="52" name="TextBox 51"/>
          <p:cNvSpPr txBox="1"/>
          <p:nvPr/>
        </p:nvSpPr>
        <p:spPr>
          <a:xfrm>
            <a:off x="7281398" y="3840638"/>
            <a:ext cx="811441" cy="338554"/>
          </a:xfrm>
          <a:prstGeom prst="rect">
            <a:avLst/>
          </a:prstGeom>
          <a:noFill/>
        </p:spPr>
        <p:txBody>
          <a:bodyPr wrap="none" rtlCol="0">
            <a:spAutoFit/>
          </a:bodyPr>
          <a:lstStyle/>
          <a:p>
            <a:r>
              <a:rPr lang="en-US" sz="1600" dirty="0" smtClean="0"/>
              <a:t>$ 57.6B</a:t>
            </a:r>
            <a:endParaRPr lang="en-US" sz="1600" dirty="0"/>
          </a:p>
        </p:txBody>
      </p:sp>
      <p:sp>
        <p:nvSpPr>
          <p:cNvPr id="53" name="TextBox 52"/>
          <p:cNvSpPr txBox="1"/>
          <p:nvPr/>
        </p:nvSpPr>
        <p:spPr>
          <a:xfrm>
            <a:off x="7492995" y="5214113"/>
            <a:ext cx="564578" cy="338554"/>
          </a:xfrm>
          <a:prstGeom prst="rect">
            <a:avLst/>
          </a:prstGeom>
          <a:noFill/>
        </p:spPr>
        <p:txBody>
          <a:bodyPr wrap="none" rtlCol="0">
            <a:spAutoFit/>
          </a:bodyPr>
          <a:lstStyle/>
          <a:p>
            <a:pPr algn="r"/>
            <a:r>
              <a:rPr lang="en-US" sz="1600" dirty="0" smtClean="0">
                <a:solidFill>
                  <a:schemeClr val="bg1">
                    <a:lumMod val="50000"/>
                  </a:schemeClr>
                </a:solidFill>
              </a:rPr>
              <a:t>Audi</a:t>
            </a:r>
            <a:endParaRPr lang="en-US" sz="1600" dirty="0">
              <a:solidFill>
                <a:schemeClr val="bg1">
                  <a:lumMod val="50000"/>
                </a:schemeClr>
              </a:solidFill>
            </a:endParaRPr>
          </a:p>
        </p:txBody>
      </p:sp>
      <p:sp>
        <p:nvSpPr>
          <p:cNvPr id="54" name="TextBox 53"/>
          <p:cNvSpPr txBox="1"/>
          <p:nvPr/>
        </p:nvSpPr>
        <p:spPr>
          <a:xfrm>
            <a:off x="7239000" y="5577689"/>
            <a:ext cx="800219" cy="338554"/>
          </a:xfrm>
          <a:prstGeom prst="rect">
            <a:avLst/>
          </a:prstGeom>
          <a:noFill/>
        </p:spPr>
        <p:txBody>
          <a:bodyPr wrap="none" rtlCol="0">
            <a:spAutoFit/>
          </a:bodyPr>
          <a:lstStyle/>
          <a:p>
            <a:r>
              <a:rPr lang="en-US" sz="1600" dirty="0" smtClean="0"/>
              <a:t>36.67%</a:t>
            </a:r>
            <a:endParaRPr lang="en-US" sz="1600" dirty="0"/>
          </a:p>
        </p:txBody>
      </p:sp>
      <p:sp>
        <p:nvSpPr>
          <p:cNvPr id="56" name="TextBox 55"/>
          <p:cNvSpPr txBox="1"/>
          <p:nvPr/>
        </p:nvSpPr>
        <p:spPr>
          <a:xfrm>
            <a:off x="2855064" y="5568056"/>
            <a:ext cx="710451" cy="338554"/>
          </a:xfrm>
          <a:prstGeom prst="rect">
            <a:avLst/>
          </a:prstGeom>
          <a:noFill/>
        </p:spPr>
        <p:txBody>
          <a:bodyPr wrap="none" rtlCol="0">
            <a:spAutoFit/>
          </a:bodyPr>
          <a:lstStyle/>
          <a:p>
            <a:r>
              <a:rPr lang="en-US" sz="1600" dirty="0"/>
              <a:t>5.45%</a:t>
            </a:r>
          </a:p>
        </p:txBody>
      </p:sp>
      <p:sp>
        <p:nvSpPr>
          <p:cNvPr id="57" name="Footnote"/>
          <p:cNvSpPr>
            <a:spLocks noChangeArrowheads="1"/>
          </p:cNvSpPr>
          <p:nvPr/>
        </p:nvSpPr>
        <p:spPr bwMode="auto">
          <a:xfrm>
            <a:off x="160337" y="6290000"/>
            <a:ext cx="8412163" cy="110800"/>
          </a:xfrm>
          <a:prstGeom prst="rect">
            <a:avLst/>
          </a:prstGeom>
          <a:noFill/>
          <a:ln w="9525" algn="ctr">
            <a:noFill/>
            <a:miter lim="800000"/>
            <a:headEnd/>
            <a:tailEnd/>
          </a:ln>
        </p:spPr>
        <p:txBody>
          <a:bodyPr wrap="square" lIns="0" tIns="0" rIns="0" bIns="0" anchor="b">
            <a:spAutoFit/>
          </a:bodyPr>
          <a:lstStyle/>
          <a:p>
            <a:pPr marL="461963" indent="-461963" eaLnBrk="0" hangingPunct="0">
              <a:lnSpc>
                <a:spcPct val="90000"/>
              </a:lnSpc>
              <a:defRPr/>
            </a:pPr>
            <a:r>
              <a:rPr lang="en-US" sz="800" kern="0" dirty="0" smtClean="0">
                <a:solidFill>
                  <a:srgbClr val="262626"/>
                </a:solidFill>
                <a:cs typeface="Arial" pitchFamily="34" charset="0"/>
              </a:rPr>
              <a:t>Source:  One Source, Hoovers</a:t>
            </a:r>
            <a:endParaRPr kumimoji="0" lang="en-US" sz="800" b="0" i="0" u="none" strike="noStrike" kern="0" cap="none" spc="0" normalizeH="0" baseline="0" noProof="0" dirty="0">
              <a:ln>
                <a:noFill/>
              </a:ln>
              <a:solidFill>
                <a:srgbClr val="262626"/>
              </a:solidFill>
              <a:effectLst/>
              <a:uLnTx/>
              <a:uFillTx/>
            </a:endParaRPr>
          </a:p>
        </p:txBody>
      </p:sp>
      <p:sp>
        <p:nvSpPr>
          <p:cNvPr id="58" name="TextBox 57"/>
          <p:cNvSpPr txBox="1"/>
          <p:nvPr/>
        </p:nvSpPr>
        <p:spPr>
          <a:xfrm>
            <a:off x="2819400" y="5229502"/>
            <a:ext cx="1183529" cy="338554"/>
          </a:xfrm>
          <a:prstGeom prst="rect">
            <a:avLst/>
          </a:prstGeom>
          <a:noFill/>
        </p:spPr>
        <p:txBody>
          <a:bodyPr wrap="none" rtlCol="0">
            <a:spAutoFit/>
          </a:bodyPr>
          <a:lstStyle/>
          <a:p>
            <a:r>
              <a:rPr lang="en-US" sz="1600" dirty="0">
                <a:solidFill>
                  <a:schemeClr val="bg1">
                    <a:lumMod val="50000"/>
                  </a:schemeClr>
                </a:solidFill>
              </a:rPr>
              <a:t>Peugeot S.A</a:t>
            </a:r>
          </a:p>
        </p:txBody>
      </p:sp>
      <p:sp>
        <p:nvSpPr>
          <p:cNvPr id="55" name="TextBox 54"/>
          <p:cNvSpPr txBox="1"/>
          <p:nvPr/>
        </p:nvSpPr>
        <p:spPr>
          <a:xfrm>
            <a:off x="5929563" y="4711593"/>
            <a:ext cx="694421" cy="276999"/>
          </a:xfrm>
          <a:prstGeom prst="rect">
            <a:avLst/>
          </a:prstGeom>
          <a:noFill/>
        </p:spPr>
        <p:txBody>
          <a:bodyPr wrap="none" rtlCol="0">
            <a:spAutoFit/>
          </a:bodyPr>
          <a:lstStyle/>
          <a:p>
            <a:r>
              <a:rPr lang="en-US" sz="1200" dirty="0" smtClean="0">
                <a:latin typeface="Calibri" pitchFamily="34" charset="0"/>
                <a:cs typeface="Calibri" pitchFamily="34" charset="0"/>
              </a:rPr>
              <a:t>209,019</a:t>
            </a:r>
            <a:endParaRPr lang="en-US" sz="1200" dirty="0">
              <a:latin typeface="Calibri" pitchFamily="34" charset="0"/>
              <a:cs typeface="Calibri" pitchFamily="34" charset="0"/>
            </a:endParaRPr>
          </a:p>
        </p:txBody>
      </p:sp>
      <p:sp>
        <p:nvSpPr>
          <p:cNvPr id="51" name="Footnote"/>
          <p:cNvSpPr>
            <a:spLocks noChangeArrowheads="1"/>
          </p:cNvSpPr>
          <p:nvPr/>
        </p:nvSpPr>
        <p:spPr bwMode="auto">
          <a:xfrm>
            <a:off x="152400" y="5885985"/>
            <a:ext cx="5026828" cy="161583"/>
          </a:xfrm>
          <a:prstGeom prst="rect">
            <a:avLst/>
          </a:prstGeom>
          <a:noFill/>
          <a:ln w="9525" algn="ctr">
            <a:noFill/>
            <a:miter lim="800000"/>
            <a:headEnd/>
            <a:tailEnd/>
          </a:ln>
        </p:spPr>
        <p:txBody>
          <a:bodyPr wrap="square" lIns="0" tIns="0" rIns="0" bIns="0" anchor="b">
            <a:spAutoFit/>
          </a:bodyPr>
          <a:lstStyle/>
          <a:p>
            <a:pPr defTabSz="914363" fontAlgn="base">
              <a:spcBef>
                <a:spcPts val="600"/>
              </a:spcBef>
              <a:spcAft>
                <a:spcPct val="0"/>
              </a:spcAft>
              <a:buClr>
                <a:schemeClr val="accent1"/>
              </a:buClr>
              <a:buSzPct val="100000"/>
              <a:tabLst>
                <a:tab pos="628650" algn="l"/>
              </a:tabLst>
            </a:pPr>
            <a:r>
              <a:rPr lang="en-US" sz="1050" dirty="0">
                <a:solidFill>
                  <a:srgbClr val="949699"/>
                </a:solidFill>
                <a:latin typeface="Calibri" pitchFamily="34" charset="0"/>
                <a:ea typeface="Verdana" pitchFamily="34" charset="0"/>
                <a:cs typeface="Calibri" pitchFamily="34" charset="0"/>
              </a:rPr>
              <a:t>The financial data has been converted to $ equivalent in the below chart.</a:t>
            </a:r>
          </a:p>
        </p:txBody>
      </p:sp>
      <p:sp>
        <p:nvSpPr>
          <p:cNvPr id="63" name="Flowchart: Merge 62"/>
          <p:cNvSpPr/>
          <p:nvPr/>
        </p:nvSpPr>
        <p:spPr>
          <a:xfrm>
            <a:off x="4299320" y="2333748"/>
            <a:ext cx="304800" cy="262951"/>
          </a:xfrm>
          <a:prstGeom prst="flowChartMerg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TextBox 63"/>
          <p:cNvSpPr txBox="1"/>
          <p:nvPr/>
        </p:nvSpPr>
        <p:spPr>
          <a:xfrm>
            <a:off x="3970681" y="2120443"/>
            <a:ext cx="569387" cy="276999"/>
          </a:xfrm>
          <a:prstGeom prst="rect">
            <a:avLst/>
          </a:prstGeom>
          <a:noFill/>
        </p:spPr>
        <p:txBody>
          <a:bodyPr wrap="none" rtlCol="0">
            <a:spAutoFit/>
          </a:bodyPr>
          <a:lstStyle/>
          <a:p>
            <a:r>
              <a:rPr lang="en-US" sz="1200" dirty="0" smtClean="0"/>
              <a:t>6.87%</a:t>
            </a:r>
            <a:endParaRPr lang="en-US" sz="1200" dirty="0"/>
          </a:p>
        </p:txBody>
      </p:sp>
      <p:sp>
        <p:nvSpPr>
          <p:cNvPr id="59" name="Text Placeholder 3"/>
          <p:cNvSpPr>
            <a:spLocks noGrp="1"/>
          </p:cNvSpPr>
          <p:nvPr>
            <p:ph type="body" idx="16"/>
          </p:nvPr>
        </p:nvSpPr>
        <p:spPr>
          <a:xfrm>
            <a:off x="337153" y="788313"/>
            <a:ext cx="7282847" cy="430887"/>
          </a:xfrm>
        </p:spPr>
        <p:txBody>
          <a:bodyPr/>
          <a:lstStyle/>
          <a:p>
            <a:r>
              <a:rPr lang="en-US" sz="1400" dirty="0">
                <a:latin typeface="+mn-lt"/>
              </a:rPr>
              <a:t>Peugeot SA (PSA Peugeot Citroen S.A.) is a France-based manufacturer of passenger cars, light commercial vehicles, motorcycles, bicycles and related spare parts. </a:t>
            </a:r>
          </a:p>
        </p:txBody>
      </p:sp>
      <p:sp>
        <p:nvSpPr>
          <p:cNvPr id="60" name="TextBox 59"/>
          <p:cNvSpPr txBox="1"/>
          <p:nvPr/>
        </p:nvSpPr>
        <p:spPr>
          <a:xfrm>
            <a:off x="4221463" y="3006531"/>
            <a:ext cx="569387" cy="276999"/>
          </a:xfrm>
          <a:prstGeom prst="rect">
            <a:avLst/>
          </a:prstGeom>
          <a:noFill/>
        </p:spPr>
        <p:txBody>
          <a:bodyPr wrap="none" rtlCol="0">
            <a:spAutoFit/>
          </a:bodyPr>
          <a:lstStyle/>
          <a:p>
            <a:r>
              <a:rPr lang="en-US" sz="1200" dirty="0" smtClean="0"/>
              <a:t>1.16%</a:t>
            </a:r>
            <a:endParaRPr lang="en-US" sz="1200" dirty="0"/>
          </a:p>
        </p:txBody>
      </p:sp>
    </p:spTree>
    <p:extLst>
      <p:ext uri="{BB962C8B-B14F-4D97-AF65-F5344CB8AC3E}">
        <p14:creationId xmlns:p14="http://schemas.microsoft.com/office/powerpoint/2010/main" val="209334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2"/>
          <p:cNvSpPr>
            <a:spLocks noGrp="1"/>
          </p:cNvSpPr>
          <p:nvPr>
            <p:ph type="title"/>
          </p:nvPr>
        </p:nvSpPr>
        <p:spPr>
          <a:xfrm>
            <a:off x="228600" y="280932"/>
            <a:ext cx="8686800" cy="493768"/>
          </a:xfrm>
        </p:spPr>
        <p:txBody>
          <a:bodyPr>
            <a:noAutofit/>
          </a:bodyPr>
          <a:lstStyle/>
          <a:p>
            <a:r>
              <a:rPr lang="en-IN" dirty="0" smtClean="0">
                <a:latin typeface="Calibri" pitchFamily="34" charset="0"/>
                <a:cs typeface="Calibri" pitchFamily="34" charset="0"/>
              </a:rPr>
              <a:t>Key performance indicators</a:t>
            </a:r>
            <a:endParaRPr lang="en-US" dirty="0">
              <a:latin typeface="Calibri" pitchFamily="34" charset="0"/>
              <a:cs typeface="Calibri" pitchFamily="34" charset="0"/>
            </a:endParaRPr>
          </a:p>
        </p:txBody>
      </p:sp>
      <p:sp>
        <p:nvSpPr>
          <p:cNvPr id="25" name="Rectangle 15"/>
          <p:cNvSpPr>
            <a:spLocks noChangeArrowheads="1"/>
          </p:cNvSpPr>
          <p:nvPr/>
        </p:nvSpPr>
        <p:spPr bwMode="auto">
          <a:xfrm>
            <a:off x="4649729" y="1188506"/>
            <a:ext cx="4322761" cy="2057400"/>
          </a:xfrm>
          <a:prstGeom prst="rect">
            <a:avLst/>
          </a:prstGeom>
          <a:noFill/>
          <a:ln w="12700" cap="flat" cmpd="sng" algn="ctr">
            <a:solidFill>
              <a:srgbClr val="5990CA"/>
            </a:solidFill>
            <a:prstDash val="solid"/>
          </a:ln>
          <a:effectLst/>
        </p:spPr>
        <p:txBody>
          <a:bodyPr tIns="180000"/>
          <a:lstStyle/>
          <a:p>
            <a:pPr marL="131763" lvl="1" indent="-131763" defTabSz="488950">
              <a:spcBef>
                <a:spcPts val="300"/>
              </a:spcBef>
              <a:spcAft>
                <a:spcPts val="100"/>
              </a:spcAft>
              <a:tabLst>
                <a:tab pos="96838" algn="l"/>
              </a:tabLst>
              <a:defRPr/>
            </a:pPr>
            <a:endParaRPr lang="en-US" sz="1050" kern="0" dirty="0">
              <a:solidFill>
                <a:srgbClr val="000000"/>
              </a:solidFill>
              <a:latin typeface="Calibri" pitchFamily="34" charset="0"/>
              <a:cs typeface="Calibri" pitchFamily="34" charset="0"/>
            </a:endParaRPr>
          </a:p>
        </p:txBody>
      </p:sp>
      <p:sp>
        <p:nvSpPr>
          <p:cNvPr id="26" name="Rectangle 15"/>
          <p:cNvSpPr>
            <a:spLocks noChangeArrowheads="1"/>
          </p:cNvSpPr>
          <p:nvPr/>
        </p:nvSpPr>
        <p:spPr bwMode="auto">
          <a:xfrm>
            <a:off x="224651" y="1188506"/>
            <a:ext cx="4304490" cy="2057400"/>
          </a:xfrm>
          <a:prstGeom prst="rect">
            <a:avLst/>
          </a:prstGeom>
          <a:noFill/>
          <a:ln w="12700" cap="flat" cmpd="sng" algn="ctr">
            <a:solidFill>
              <a:srgbClr val="5990CA"/>
            </a:solidFill>
            <a:prstDash val="solid"/>
          </a:ln>
          <a:effectLst/>
        </p:spPr>
        <p:txBody>
          <a:bodyPr tIns="180000"/>
          <a:lstStyle/>
          <a:p>
            <a:pPr marL="131763" lvl="1" indent="-131763" defTabSz="488950">
              <a:spcBef>
                <a:spcPts val="300"/>
              </a:spcBef>
              <a:spcAft>
                <a:spcPts val="100"/>
              </a:spcAft>
              <a:tabLst>
                <a:tab pos="96838" algn="l"/>
              </a:tabLst>
              <a:defRPr/>
            </a:pPr>
            <a:endParaRPr lang="en-US" sz="1050" kern="0" dirty="0">
              <a:solidFill>
                <a:srgbClr val="000000"/>
              </a:solidFill>
              <a:latin typeface="Calibri" pitchFamily="34" charset="0"/>
              <a:cs typeface="Calibri" pitchFamily="34" charset="0"/>
            </a:endParaRPr>
          </a:p>
        </p:txBody>
      </p:sp>
      <p:sp>
        <p:nvSpPr>
          <p:cNvPr id="37" name="Rounded Rectangle 6"/>
          <p:cNvSpPr/>
          <p:nvPr/>
        </p:nvSpPr>
        <p:spPr>
          <a:xfrm>
            <a:off x="341249" y="929759"/>
            <a:ext cx="2628000" cy="289441"/>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spcBef>
                <a:spcPct val="0"/>
              </a:spcBef>
              <a:defRPr/>
            </a:pPr>
            <a:r>
              <a:rPr lang="en-IN" sz="1100" b="1" kern="0" dirty="0">
                <a:solidFill>
                  <a:prstClr val="white"/>
                </a:solidFill>
                <a:latin typeface="Calibri" pitchFamily="34" charset="0"/>
                <a:cs typeface="Calibri" pitchFamily="34" charset="0"/>
              </a:rPr>
              <a:t>Revenue vs. Net Income</a:t>
            </a:r>
            <a:r>
              <a:rPr lang="en-US" sz="1100" b="1" kern="0" dirty="0">
                <a:solidFill>
                  <a:prstClr val="white"/>
                </a:solidFill>
                <a:latin typeface="Calibri" pitchFamily="34" charset="0"/>
                <a:cs typeface="Calibri" pitchFamily="34" charset="0"/>
              </a:rPr>
              <a:t> (</a:t>
            </a:r>
            <a:r>
              <a:rPr lang="en-US" sz="1100" b="1" kern="0" dirty="0" smtClean="0">
                <a:solidFill>
                  <a:prstClr val="white"/>
                </a:solidFill>
                <a:latin typeface="Calibri" pitchFamily="34" charset="0"/>
                <a:cs typeface="Calibri" pitchFamily="34" charset="0"/>
              </a:rPr>
              <a:t>USD Billions</a:t>
            </a:r>
            <a:r>
              <a:rPr lang="en-US" sz="1100" b="1" kern="0" dirty="0">
                <a:solidFill>
                  <a:prstClr val="white"/>
                </a:solidFill>
                <a:latin typeface="Calibri" pitchFamily="34" charset="0"/>
                <a:cs typeface="Calibri" pitchFamily="34" charset="0"/>
              </a:rPr>
              <a:t>)</a:t>
            </a:r>
            <a:endParaRPr lang="en-IN" sz="1100" b="1" kern="0" dirty="0">
              <a:solidFill>
                <a:prstClr val="white"/>
              </a:solidFill>
              <a:latin typeface="Calibri" pitchFamily="34" charset="0"/>
              <a:cs typeface="Calibri" pitchFamily="34" charset="0"/>
            </a:endParaRPr>
          </a:p>
        </p:txBody>
      </p:sp>
      <p:sp>
        <p:nvSpPr>
          <p:cNvPr id="49" name="Rectangle 15"/>
          <p:cNvSpPr>
            <a:spLocks noChangeArrowheads="1"/>
          </p:cNvSpPr>
          <p:nvPr/>
        </p:nvSpPr>
        <p:spPr bwMode="auto">
          <a:xfrm>
            <a:off x="224650" y="3528431"/>
            <a:ext cx="4304489" cy="2421110"/>
          </a:xfrm>
          <a:prstGeom prst="rect">
            <a:avLst/>
          </a:prstGeom>
          <a:noFill/>
          <a:ln w="12700" cap="flat" cmpd="sng" algn="ctr">
            <a:solidFill>
              <a:srgbClr val="5990CA"/>
            </a:solidFill>
            <a:prstDash val="solid"/>
          </a:ln>
          <a:effectLst/>
        </p:spPr>
        <p:txBody>
          <a:bodyPr tIns="180000"/>
          <a:lstStyle/>
          <a:p>
            <a:pPr marL="131763" lvl="1" indent="-131763" defTabSz="488950">
              <a:spcBef>
                <a:spcPts val="300"/>
              </a:spcBef>
              <a:spcAft>
                <a:spcPts val="100"/>
              </a:spcAft>
              <a:tabLst>
                <a:tab pos="96838" algn="l"/>
              </a:tabLst>
              <a:defRPr/>
            </a:pPr>
            <a:endParaRPr lang="en-US" sz="1050" kern="0" dirty="0">
              <a:solidFill>
                <a:srgbClr val="000000"/>
              </a:solidFill>
              <a:latin typeface="Calibri" pitchFamily="34" charset="0"/>
              <a:cs typeface="Calibri" pitchFamily="34" charset="0"/>
            </a:endParaRPr>
          </a:p>
        </p:txBody>
      </p:sp>
      <p:sp>
        <p:nvSpPr>
          <p:cNvPr id="53" name="Rectangle 15"/>
          <p:cNvSpPr>
            <a:spLocks noChangeArrowheads="1"/>
          </p:cNvSpPr>
          <p:nvPr/>
        </p:nvSpPr>
        <p:spPr bwMode="auto">
          <a:xfrm>
            <a:off x="4649729" y="3528431"/>
            <a:ext cx="4299010" cy="2421109"/>
          </a:xfrm>
          <a:prstGeom prst="rect">
            <a:avLst/>
          </a:prstGeom>
          <a:noFill/>
          <a:ln w="12700" cap="flat" cmpd="sng" algn="ctr">
            <a:solidFill>
              <a:srgbClr val="5990CA"/>
            </a:solidFill>
            <a:prstDash val="solid"/>
          </a:ln>
          <a:effectLst/>
        </p:spPr>
        <p:txBody>
          <a:bodyPr tIns="180000"/>
          <a:lstStyle/>
          <a:p>
            <a:pPr marL="131763" lvl="1" indent="-131763" defTabSz="488950">
              <a:spcBef>
                <a:spcPts val="300"/>
              </a:spcBef>
              <a:spcAft>
                <a:spcPts val="100"/>
              </a:spcAft>
              <a:tabLst>
                <a:tab pos="96838" algn="l"/>
              </a:tabLst>
              <a:defRPr/>
            </a:pPr>
            <a:endParaRPr lang="en-US" sz="1050" kern="0" dirty="0">
              <a:solidFill>
                <a:srgbClr val="000000"/>
              </a:solidFill>
              <a:latin typeface="Calibri" pitchFamily="34" charset="0"/>
              <a:cs typeface="Calibri" pitchFamily="34" charset="0"/>
            </a:endParaRPr>
          </a:p>
        </p:txBody>
      </p:sp>
      <p:sp>
        <p:nvSpPr>
          <p:cNvPr id="54" name="Rounded Rectangle 6"/>
          <p:cNvSpPr/>
          <p:nvPr/>
        </p:nvSpPr>
        <p:spPr>
          <a:xfrm>
            <a:off x="4761254" y="3345498"/>
            <a:ext cx="2376000" cy="289441"/>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spcBef>
                <a:spcPct val="0"/>
              </a:spcBef>
              <a:defRPr/>
            </a:pPr>
            <a:r>
              <a:rPr lang="en-US" sz="1100" b="1" kern="0" dirty="0" smtClean="0">
                <a:solidFill>
                  <a:prstClr val="white"/>
                </a:solidFill>
                <a:latin typeface="Calibri" pitchFamily="34" charset="0"/>
                <a:cs typeface="Calibri" pitchFamily="34" charset="0"/>
              </a:rPr>
              <a:t>Equity ( </a:t>
            </a:r>
            <a:r>
              <a:rPr lang="en-US" sz="1100" b="1" kern="0" dirty="0">
                <a:solidFill>
                  <a:prstClr val="white"/>
                </a:solidFill>
                <a:latin typeface="Calibri" pitchFamily="34" charset="0"/>
                <a:cs typeface="Calibri" pitchFamily="34" charset="0"/>
              </a:rPr>
              <a:t>USD Billions)</a:t>
            </a:r>
          </a:p>
        </p:txBody>
      </p:sp>
      <p:graphicFrame>
        <p:nvGraphicFramePr>
          <p:cNvPr id="23" name="Chart 22"/>
          <p:cNvGraphicFramePr/>
          <p:nvPr>
            <p:extLst>
              <p:ext uri="{D42A27DB-BD31-4B8C-83A1-F6EECF244321}">
                <p14:modId xmlns:p14="http://schemas.microsoft.com/office/powerpoint/2010/main" val="995111860"/>
              </p:ext>
            </p:extLst>
          </p:nvPr>
        </p:nvGraphicFramePr>
        <p:xfrm>
          <a:off x="274287" y="3648726"/>
          <a:ext cx="4164281" cy="2142474"/>
        </p:xfrm>
        <a:graphic>
          <a:graphicData uri="http://schemas.openxmlformats.org/drawingml/2006/chart">
            <c:chart xmlns:c="http://schemas.openxmlformats.org/drawingml/2006/chart" xmlns:r="http://schemas.openxmlformats.org/officeDocument/2006/relationships" r:id="rId3"/>
          </a:graphicData>
        </a:graphic>
      </p:graphicFrame>
      <p:sp>
        <p:nvSpPr>
          <p:cNvPr id="28" name="Footnote"/>
          <p:cNvSpPr>
            <a:spLocks noChangeArrowheads="1"/>
          </p:cNvSpPr>
          <p:nvPr/>
        </p:nvSpPr>
        <p:spPr bwMode="auto">
          <a:xfrm>
            <a:off x="209473" y="6290000"/>
            <a:ext cx="8412163" cy="110800"/>
          </a:xfrm>
          <a:prstGeom prst="rect">
            <a:avLst/>
          </a:prstGeom>
          <a:noFill/>
          <a:ln w="9525" algn="ctr">
            <a:noFill/>
            <a:miter lim="800000"/>
            <a:headEnd/>
            <a:tailEnd/>
          </a:ln>
        </p:spPr>
        <p:txBody>
          <a:bodyPr wrap="square" lIns="0" tIns="0" rIns="0" bIns="0" anchor="b">
            <a:spAutoFit/>
          </a:bodyPr>
          <a:lstStyle/>
          <a:p>
            <a:pPr marL="461963" indent="-461963" eaLnBrk="0" hangingPunct="0">
              <a:lnSpc>
                <a:spcPct val="90000"/>
              </a:lnSpc>
              <a:defRPr/>
            </a:pPr>
            <a:r>
              <a:rPr lang="en-US" sz="800" kern="0" dirty="0" smtClean="0">
                <a:solidFill>
                  <a:srgbClr val="262626"/>
                </a:solidFill>
                <a:latin typeface="Calibri" pitchFamily="34" charset="0"/>
                <a:cs typeface="Calibri" pitchFamily="34" charset="0"/>
              </a:rPr>
              <a:t>Source: OneSource,</a:t>
            </a:r>
            <a:endParaRPr kumimoji="0" lang="en-US" sz="800" b="0" i="0" u="none" strike="noStrike" kern="0" cap="none" spc="0" normalizeH="0" baseline="0" noProof="0" dirty="0">
              <a:ln>
                <a:noFill/>
              </a:ln>
              <a:solidFill>
                <a:srgbClr val="262626"/>
              </a:solidFill>
              <a:effectLst/>
              <a:uLnTx/>
              <a:uFillTx/>
              <a:latin typeface="Calibri" pitchFamily="34" charset="0"/>
              <a:cs typeface="Calibri" pitchFamily="34" charset="0"/>
            </a:endParaRPr>
          </a:p>
        </p:txBody>
      </p:sp>
      <p:graphicFrame>
        <p:nvGraphicFramePr>
          <p:cNvPr id="29" name="Chart 28"/>
          <p:cNvGraphicFramePr/>
          <p:nvPr>
            <p:extLst>
              <p:ext uri="{D42A27DB-BD31-4B8C-83A1-F6EECF244321}">
                <p14:modId xmlns:p14="http://schemas.microsoft.com/office/powerpoint/2010/main" val="1537710260"/>
              </p:ext>
            </p:extLst>
          </p:nvPr>
        </p:nvGraphicFramePr>
        <p:xfrm>
          <a:off x="4641812" y="3599559"/>
          <a:ext cx="4299010" cy="2349981"/>
        </p:xfrm>
        <a:graphic>
          <a:graphicData uri="http://schemas.openxmlformats.org/drawingml/2006/chart">
            <c:chart xmlns:c="http://schemas.openxmlformats.org/drawingml/2006/chart" xmlns:r="http://schemas.openxmlformats.org/officeDocument/2006/relationships" r:id="rId4"/>
          </a:graphicData>
        </a:graphic>
      </p:graphicFrame>
      <p:sp>
        <p:nvSpPr>
          <p:cNvPr id="36" name="Rounded Rectangle 6"/>
          <p:cNvSpPr/>
          <p:nvPr/>
        </p:nvSpPr>
        <p:spPr>
          <a:xfrm>
            <a:off x="341249" y="3345498"/>
            <a:ext cx="2192400" cy="289441"/>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spcBef>
                <a:spcPct val="0"/>
              </a:spcBef>
              <a:defRPr/>
            </a:pPr>
            <a:r>
              <a:rPr lang="en-US" sz="1100" b="1" kern="0" dirty="0" smtClean="0">
                <a:solidFill>
                  <a:prstClr val="white"/>
                </a:solidFill>
                <a:latin typeface="Calibri" pitchFamily="34" charset="0"/>
                <a:cs typeface="Calibri" pitchFamily="34" charset="0"/>
              </a:rPr>
              <a:t>Capital Expenditure (USD Billions)</a:t>
            </a:r>
            <a:endParaRPr lang="en-US" sz="1100" b="1" kern="0" dirty="0">
              <a:solidFill>
                <a:prstClr val="white"/>
              </a:solidFill>
              <a:latin typeface="Calibri" pitchFamily="34" charset="0"/>
              <a:cs typeface="Calibri" pitchFamily="34" charset="0"/>
            </a:endParaRPr>
          </a:p>
        </p:txBody>
      </p:sp>
      <p:sp>
        <p:nvSpPr>
          <p:cNvPr id="18" name="Rounded Rectangle 6"/>
          <p:cNvSpPr/>
          <p:nvPr/>
        </p:nvSpPr>
        <p:spPr>
          <a:xfrm>
            <a:off x="4761254" y="927711"/>
            <a:ext cx="3710051" cy="289441"/>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spcBef>
                <a:spcPct val="0"/>
              </a:spcBef>
              <a:defRPr/>
            </a:pPr>
            <a:r>
              <a:rPr lang="en-IN" sz="1100" b="1" dirty="0" smtClean="0">
                <a:latin typeface="Calibri" pitchFamily="34" charset="0"/>
                <a:cs typeface="Calibri" pitchFamily="34" charset="0"/>
              </a:rPr>
              <a:t>Revenue vs. Cash Flow from Operations </a:t>
            </a:r>
            <a:r>
              <a:rPr lang="en-US" sz="1100" b="1" kern="0" dirty="0" smtClean="0">
                <a:solidFill>
                  <a:prstClr val="white"/>
                </a:solidFill>
                <a:latin typeface="Calibri" pitchFamily="34" charset="0"/>
                <a:cs typeface="Calibri" pitchFamily="34" charset="0"/>
              </a:rPr>
              <a:t>(USD Billions)</a:t>
            </a:r>
            <a:endParaRPr lang="en-IN" sz="1100" dirty="0">
              <a:latin typeface="Calibri" pitchFamily="34" charset="0"/>
              <a:cs typeface="Calibri" pitchFamily="34" charset="0"/>
            </a:endParaRPr>
          </a:p>
        </p:txBody>
      </p:sp>
      <p:sp>
        <p:nvSpPr>
          <p:cNvPr id="20" name="TextBox 19"/>
          <p:cNvSpPr txBox="1"/>
          <p:nvPr/>
        </p:nvSpPr>
        <p:spPr>
          <a:xfrm>
            <a:off x="292100" y="1739900"/>
            <a:ext cx="177800" cy="469900"/>
          </a:xfrm>
          <a:prstGeom prst="rect">
            <a:avLst/>
          </a:prstGeom>
        </p:spPr>
        <p:txBody>
          <a:bodyPr vert="vert270" wrap="square" lIns="0" tIns="0" rIns="0" bIns="0" rtlCol="0" anchor="t" anchorCtr="0">
            <a:noAutofit/>
          </a:bodyPr>
          <a:lstStyle/>
          <a:p>
            <a:pPr marL="0" marR="0" indent="0" algn="l" defTabSz="914363"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w="3175">
                  <a:noFill/>
                </a:ln>
                <a:effectLst/>
                <a:uLnTx/>
                <a:uFillTx/>
                <a:latin typeface="Calibri" pitchFamily="34" charset="0"/>
                <a:ea typeface="Verdana" pitchFamily="34" charset="0"/>
                <a:cs typeface="Calibri" pitchFamily="34" charset="0"/>
              </a:rPr>
              <a:t>$ Billions</a:t>
            </a:r>
            <a:endParaRPr kumimoji="0" lang="en-IN" sz="1000" b="0" i="0" u="none" strike="noStrike" kern="1200" cap="none" spc="0" normalizeH="0" baseline="0" noProof="0" dirty="0" smtClean="0">
              <a:ln w="3175">
                <a:noFill/>
              </a:ln>
              <a:effectLst/>
              <a:uLnTx/>
              <a:uFillTx/>
              <a:latin typeface="Calibri" pitchFamily="34" charset="0"/>
              <a:ea typeface="Verdana" pitchFamily="34" charset="0"/>
              <a:cs typeface="Calibri" pitchFamily="34" charset="0"/>
            </a:endParaRPr>
          </a:p>
        </p:txBody>
      </p:sp>
      <p:sp>
        <p:nvSpPr>
          <p:cNvPr id="21" name="TextBox 20"/>
          <p:cNvSpPr txBox="1"/>
          <p:nvPr/>
        </p:nvSpPr>
        <p:spPr>
          <a:xfrm>
            <a:off x="4737100" y="1879600"/>
            <a:ext cx="177800" cy="469900"/>
          </a:xfrm>
          <a:prstGeom prst="rect">
            <a:avLst/>
          </a:prstGeom>
        </p:spPr>
        <p:txBody>
          <a:bodyPr vert="vert270" wrap="square" lIns="0" tIns="0" rIns="0" bIns="0" rtlCol="0" anchor="t" anchorCtr="0">
            <a:noAutofit/>
          </a:bodyPr>
          <a:lstStyle/>
          <a:p>
            <a:pPr marL="0" marR="0" indent="0" algn="l" defTabSz="914363"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w="3175">
                  <a:noFill/>
                </a:ln>
                <a:effectLst/>
                <a:uLnTx/>
                <a:uFillTx/>
                <a:latin typeface="Calibri" pitchFamily="34" charset="0"/>
                <a:ea typeface="Verdana" pitchFamily="34" charset="0"/>
                <a:cs typeface="Calibri" pitchFamily="34" charset="0"/>
              </a:rPr>
              <a:t>$ Billions</a:t>
            </a:r>
            <a:endParaRPr kumimoji="0" lang="en-IN" sz="1000" b="0" i="0" u="none" strike="noStrike" kern="1200" cap="none" spc="0" normalizeH="0" baseline="0" noProof="0" dirty="0" smtClean="0">
              <a:ln w="3175">
                <a:noFill/>
              </a:ln>
              <a:effectLst/>
              <a:uLnTx/>
              <a:uFillTx/>
              <a:latin typeface="Calibri" pitchFamily="34" charset="0"/>
              <a:ea typeface="Verdana" pitchFamily="34" charset="0"/>
              <a:cs typeface="Calibri" pitchFamily="34" charset="0"/>
            </a:endParaRPr>
          </a:p>
        </p:txBody>
      </p:sp>
      <p:sp>
        <p:nvSpPr>
          <p:cNvPr id="24" name="TextBox 23"/>
          <p:cNvSpPr txBox="1"/>
          <p:nvPr/>
        </p:nvSpPr>
        <p:spPr>
          <a:xfrm>
            <a:off x="209472" y="6116918"/>
            <a:ext cx="6927781" cy="175627"/>
          </a:xfrm>
          <a:prstGeom prst="rect">
            <a:avLst/>
          </a:prstGeom>
        </p:spPr>
        <p:txBody>
          <a:bodyPr vert="horz" wrap="square" lIns="0" tIns="0" rIns="0" bIns="0" rtlCol="0" anchor="t" anchorCtr="0">
            <a:noAutofit/>
          </a:bodyPr>
          <a:lstStyle/>
          <a:p>
            <a:pPr defTabSz="914363">
              <a:spcBef>
                <a:spcPct val="0"/>
              </a:spcBef>
            </a:pPr>
            <a:r>
              <a:rPr lang="en-US" sz="1000" dirty="0">
                <a:ln w="3175">
                  <a:noFill/>
                </a:ln>
                <a:latin typeface="Calibri" pitchFamily="34" charset="0"/>
                <a:ea typeface="Verdana" pitchFamily="34" charset="0"/>
                <a:cs typeface="Calibri" pitchFamily="34" charset="0"/>
              </a:rPr>
              <a:t>Note: All </a:t>
            </a:r>
            <a:r>
              <a:rPr lang="en-US" sz="1000" dirty="0" smtClean="0">
                <a:ln w="3175">
                  <a:noFill/>
                </a:ln>
                <a:latin typeface="Calibri" pitchFamily="34" charset="0"/>
                <a:ea typeface="Verdana" pitchFamily="34" charset="0"/>
                <a:cs typeface="Calibri" pitchFamily="34" charset="0"/>
              </a:rPr>
              <a:t>financial figures </a:t>
            </a:r>
            <a:r>
              <a:rPr lang="en-US" sz="1000" dirty="0">
                <a:ln w="3175">
                  <a:noFill/>
                </a:ln>
                <a:latin typeface="Calibri" pitchFamily="34" charset="0"/>
                <a:ea typeface="Verdana" pitchFamily="34" charset="0"/>
                <a:cs typeface="Calibri" pitchFamily="34" charset="0"/>
              </a:rPr>
              <a:t>are </a:t>
            </a:r>
            <a:r>
              <a:rPr lang="en-US" sz="1000" dirty="0" smtClean="0">
                <a:ln w="3175">
                  <a:noFill/>
                </a:ln>
                <a:latin typeface="Calibri" pitchFamily="34" charset="0"/>
                <a:ea typeface="Verdana" pitchFamily="34" charset="0"/>
                <a:cs typeface="Calibri" pitchFamily="34" charset="0"/>
              </a:rPr>
              <a:t>converted in to </a:t>
            </a:r>
            <a:r>
              <a:rPr lang="en-US" sz="1000" dirty="0">
                <a:ln w="3175">
                  <a:noFill/>
                </a:ln>
                <a:latin typeface="Calibri" pitchFamily="34" charset="0"/>
                <a:ea typeface="Verdana" pitchFamily="34" charset="0"/>
                <a:cs typeface="Calibri" pitchFamily="34" charset="0"/>
              </a:rPr>
              <a:t>US </a:t>
            </a:r>
            <a:r>
              <a:rPr lang="en-US" sz="1000" dirty="0" smtClean="0">
                <a:ln w="3175">
                  <a:noFill/>
                </a:ln>
                <a:latin typeface="Calibri" pitchFamily="34" charset="0"/>
                <a:ea typeface="Verdana" pitchFamily="34" charset="0"/>
                <a:cs typeface="Calibri" pitchFamily="34" charset="0"/>
              </a:rPr>
              <a:t>dollars billions by  using the average 2012 (12,Apr) exchange rates.</a:t>
            </a:r>
            <a:endParaRPr kumimoji="0" lang="en-US" sz="1000" b="0" i="0" u="none" strike="noStrike" kern="1200" cap="none" spc="0" normalizeH="0" baseline="0" noProof="0" dirty="0" smtClean="0">
              <a:ln w="3175">
                <a:noFill/>
              </a:ln>
              <a:effectLst/>
              <a:uLnTx/>
              <a:uFillTx/>
              <a:latin typeface="Calibri" pitchFamily="34" charset="0"/>
              <a:ea typeface="Verdana" pitchFamily="34" charset="0"/>
              <a:cs typeface="Calibri" pitchFamily="34" charset="0"/>
            </a:endParaRPr>
          </a:p>
        </p:txBody>
      </p:sp>
      <p:graphicFrame>
        <p:nvGraphicFramePr>
          <p:cNvPr id="2" name="Chart 1"/>
          <p:cNvGraphicFramePr/>
          <p:nvPr>
            <p:extLst>
              <p:ext uri="{D42A27DB-BD31-4B8C-83A1-F6EECF244321}">
                <p14:modId xmlns:p14="http://schemas.microsoft.com/office/powerpoint/2010/main" val="1769794940"/>
              </p:ext>
            </p:extLst>
          </p:nvPr>
        </p:nvGraphicFramePr>
        <p:xfrm>
          <a:off x="341249" y="1220174"/>
          <a:ext cx="4054441" cy="2028754"/>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Chart 2"/>
          <p:cNvGraphicFramePr/>
          <p:nvPr>
            <p:extLst>
              <p:ext uri="{D42A27DB-BD31-4B8C-83A1-F6EECF244321}">
                <p14:modId xmlns:p14="http://schemas.microsoft.com/office/powerpoint/2010/main" val="148625610"/>
              </p:ext>
            </p:extLst>
          </p:nvPr>
        </p:nvGraphicFramePr>
        <p:xfrm>
          <a:off x="4784015" y="1243924"/>
          <a:ext cx="4154828" cy="2052505"/>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762580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Title 2"/>
          <p:cNvSpPr>
            <a:spLocks noGrp="1"/>
          </p:cNvSpPr>
          <p:nvPr>
            <p:ph type="title"/>
          </p:nvPr>
        </p:nvSpPr>
        <p:spPr>
          <a:xfrm>
            <a:off x="228600" y="280932"/>
            <a:ext cx="8686800" cy="304800"/>
          </a:xfrm>
        </p:spPr>
        <p:txBody>
          <a:bodyPr>
            <a:noAutofit/>
          </a:bodyPr>
          <a:lstStyle/>
          <a:p>
            <a:r>
              <a:rPr lang="en-US" dirty="0" smtClean="0">
                <a:latin typeface="Calibri" pitchFamily="34" charset="0"/>
                <a:cs typeface="Calibri" pitchFamily="34" charset="0"/>
              </a:rPr>
              <a:t>Financial Performance</a:t>
            </a:r>
            <a:endParaRPr lang="en-US" dirty="0">
              <a:latin typeface="Calibri" pitchFamily="34" charset="0"/>
              <a:cs typeface="Calibri" pitchFamily="34" charset="0"/>
            </a:endParaRPr>
          </a:p>
        </p:txBody>
      </p:sp>
      <p:sp>
        <p:nvSpPr>
          <p:cNvPr id="26" name="Rectangle 15"/>
          <p:cNvSpPr>
            <a:spLocks noChangeArrowheads="1"/>
          </p:cNvSpPr>
          <p:nvPr/>
        </p:nvSpPr>
        <p:spPr bwMode="auto">
          <a:xfrm>
            <a:off x="228600" y="1166718"/>
            <a:ext cx="4304489" cy="2162958"/>
          </a:xfrm>
          <a:prstGeom prst="rect">
            <a:avLst/>
          </a:prstGeom>
          <a:noFill/>
          <a:ln w="12700" cap="flat" cmpd="sng" algn="ctr">
            <a:solidFill>
              <a:srgbClr val="5990CA"/>
            </a:solidFill>
            <a:prstDash val="solid"/>
          </a:ln>
          <a:effectLst/>
        </p:spPr>
        <p:txBody>
          <a:bodyPr tIns="180000"/>
          <a:lstStyle/>
          <a:p>
            <a:pPr marL="131763" lvl="1" indent="-131763" defTabSz="488950">
              <a:spcBef>
                <a:spcPts val="300"/>
              </a:spcBef>
              <a:spcAft>
                <a:spcPts val="100"/>
              </a:spcAft>
              <a:tabLst>
                <a:tab pos="96838" algn="l"/>
              </a:tabLst>
              <a:defRPr/>
            </a:pPr>
            <a:endParaRPr lang="en-US" sz="1050" kern="0" dirty="0">
              <a:solidFill>
                <a:srgbClr val="000000"/>
              </a:solidFill>
              <a:latin typeface="Arial" pitchFamily="34" charset="0"/>
              <a:cs typeface="Arial" pitchFamily="34" charset="0"/>
            </a:endParaRPr>
          </a:p>
        </p:txBody>
      </p:sp>
      <p:sp>
        <p:nvSpPr>
          <p:cNvPr id="37" name="Rounded Rectangle 6"/>
          <p:cNvSpPr/>
          <p:nvPr/>
        </p:nvSpPr>
        <p:spPr>
          <a:xfrm>
            <a:off x="334149" y="1014318"/>
            <a:ext cx="2327275" cy="289441"/>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spcBef>
                <a:spcPct val="0"/>
              </a:spcBef>
              <a:defRPr/>
            </a:pPr>
            <a:r>
              <a:rPr lang="en-US" sz="1100" b="1" kern="0" dirty="0" smtClean="0">
                <a:solidFill>
                  <a:prstClr val="white"/>
                </a:solidFill>
                <a:latin typeface="Calibri" pitchFamily="34" charset="0"/>
                <a:cs typeface="Calibri" pitchFamily="34" charset="0"/>
              </a:rPr>
              <a:t>Revenue 2011 ( USD Billions)</a:t>
            </a:r>
            <a:endParaRPr lang="en-IN" sz="1100" dirty="0">
              <a:latin typeface="Calibri" pitchFamily="34" charset="0"/>
              <a:cs typeface="Calibri" pitchFamily="34" charset="0"/>
            </a:endParaRPr>
          </a:p>
        </p:txBody>
      </p:sp>
      <p:sp>
        <p:nvSpPr>
          <p:cNvPr id="49" name="Rectangle 15"/>
          <p:cNvSpPr>
            <a:spLocks noChangeArrowheads="1"/>
          </p:cNvSpPr>
          <p:nvPr/>
        </p:nvSpPr>
        <p:spPr bwMode="auto">
          <a:xfrm>
            <a:off x="228601" y="3605118"/>
            <a:ext cx="4304488" cy="2388951"/>
          </a:xfrm>
          <a:prstGeom prst="rect">
            <a:avLst/>
          </a:prstGeom>
          <a:noFill/>
          <a:ln w="12700" cap="flat" cmpd="sng" algn="ctr">
            <a:solidFill>
              <a:srgbClr val="5990CA"/>
            </a:solidFill>
            <a:prstDash val="solid"/>
          </a:ln>
          <a:effectLst/>
        </p:spPr>
        <p:txBody>
          <a:bodyPr tIns="180000"/>
          <a:lstStyle/>
          <a:p>
            <a:pPr marL="131763" lvl="1" indent="-131763" defTabSz="488950">
              <a:spcBef>
                <a:spcPts val="300"/>
              </a:spcBef>
              <a:spcAft>
                <a:spcPts val="100"/>
              </a:spcAft>
              <a:tabLst>
                <a:tab pos="96838" algn="l"/>
              </a:tabLst>
              <a:defRPr/>
            </a:pPr>
            <a:endParaRPr lang="en-US" sz="1050" kern="0" dirty="0">
              <a:solidFill>
                <a:srgbClr val="000000"/>
              </a:solidFill>
              <a:latin typeface="Arial" pitchFamily="34" charset="0"/>
              <a:cs typeface="Arial" pitchFamily="34" charset="0"/>
            </a:endParaRPr>
          </a:p>
        </p:txBody>
      </p:sp>
      <p:sp>
        <p:nvSpPr>
          <p:cNvPr id="50" name="Rounded Rectangle 6"/>
          <p:cNvSpPr/>
          <p:nvPr/>
        </p:nvSpPr>
        <p:spPr>
          <a:xfrm>
            <a:off x="361598" y="3427333"/>
            <a:ext cx="2258551" cy="289441"/>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spcBef>
                <a:spcPct val="0"/>
              </a:spcBef>
              <a:defRPr/>
            </a:pPr>
            <a:r>
              <a:rPr lang="en-US" sz="1100" b="1" kern="0" dirty="0" smtClean="0">
                <a:solidFill>
                  <a:prstClr val="white"/>
                </a:solidFill>
                <a:latin typeface="Calibri" pitchFamily="34" charset="0"/>
                <a:cs typeface="Calibri" pitchFamily="34" charset="0"/>
              </a:rPr>
              <a:t>Total Asset 2011 (USD Billions)</a:t>
            </a:r>
            <a:endParaRPr lang="en-IN" sz="1100" dirty="0">
              <a:latin typeface="Calibri" pitchFamily="34" charset="0"/>
              <a:cs typeface="Calibri" pitchFamily="34" charset="0"/>
            </a:endParaRPr>
          </a:p>
        </p:txBody>
      </p:sp>
      <p:graphicFrame>
        <p:nvGraphicFramePr>
          <p:cNvPr id="23" name="Chart 22"/>
          <p:cNvGraphicFramePr/>
          <p:nvPr>
            <p:extLst>
              <p:ext uri="{D42A27DB-BD31-4B8C-83A1-F6EECF244321}">
                <p14:modId xmlns:p14="http://schemas.microsoft.com/office/powerpoint/2010/main" val="2333563072"/>
              </p:ext>
            </p:extLst>
          </p:nvPr>
        </p:nvGraphicFramePr>
        <p:xfrm>
          <a:off x="4641589" y="1384449"/>
          <a:ext cx="4426211" cy="195794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Chart 23"/>
          <p:cNvGraphicFramePr/>
          <p:nvPr>
            <p:extLst>
              <p:ext uri="{D42A27DB-BD31-4B8C-83A1-F6EECF244321}">
                <p14:modId xmlns:p14="http://schemas.microsoft.com/office/powerpoint/2010/main" val="1515221724"/>
              </p:ext>
            </p:extLst>
          </p:nvPr>
        </p:nvGraphicFramePr>
        <p:xfrm>
          <a:off x="4630475" y="3766163"/>
          <a:ext cx="4258153" cy="2227905"/>
        </p:xfrm>
        <a:graphic>
          <a:graphicData uri="http://schemas.openxmlformats.org/drawingml/2006/chart">
            <c:chart xmlns:c="http://schemas.openxmlformats.org/drawingml/2006/chart" xmlns:r="http://schemas.openxmlformats.org/officeDocument/2006/relationships" r:id="rId4"/>
          </a:graphicData>
        </a:graphic>
      </p:graphicFrame>
      <p:sp>
        <p:nvSpPr>
          <p:cNvPr id="28" name="Footnote"/>
          <p:cNvSpPr>
            <a:spLocks noChangeArrowheads="1"/>
          </p:cNvSpPr>
          <p:nvPr/>
        </p:nvSpPr>
        <p:spPr bwMode="auto">
          <a:xfrm>
            <a:off x="209473" y="6262425"/>
            <a:ext cx="8412163" cy="110800"/>
          </a:xfrm>
          <a:prstGeom prst="rect">
            <a:avLst/>
          </a:prstGeom>
          <a:noFill/>
          <a:ln w="9525" algn="ctr">
            <a:noFill/>
            <a:miter lim="800000"/>
            <a:headEnd/>
            <a:tailEnd/>
          </a:ln>
        </p:spPr>
        <p:txBody>
          <a:bodyPr wrap="square" lIns="0" tIns="0" rIns="0" bIns="0" anchor="b">
            <a:spAutoFit/>
          </a:bodyPr>
          <a:lstStyle/>
          <a:p>
            <a:pPr marL="461963" indent="-461963" eaLnBrk="0" hangingPunct="0">
              <a:lnSpc>
                <a:spcPct val="90000"/>
              </a:lnSpc>
              <a:defRPr/>
            </a:pPr>
            <a:r>
              <a:rPr lang="en-US" sz="800" kern="0" dirty="0" smtClean="0">
                <a:solidFill>
                  <a:srgbClr val="262626"/>
                </a:solidFill>
                <a:cs typeface="Arial" pitchFamily="34" charset="0"/>
              </a:rPr>
              <a:t>Source: OneSource, NexisDirect, Hoovers</a:t>
            </a:r>
            <a:endParaRPr kumimoji="0" lang="en-US" sz="800" b="0" i="0" u="none" strike="noStrike" kern="0" cap="none" spc="0" normalizeH="0" baseline="0" noProof="0" dirty="0">
              <a:ln>
                <a:noFill/>
              </a:ln>
              <a:solidFill>
                <a:srgbClr val="262626"/>
              </a:solidFill>
              <a:effectLst/>
              <a:uLnTx/>
              <a:uFillTx/>
            </a:endParaRPr>
          </a:p>
        </p:txBody>
      </p:sp>
      <p:graphicFrame>
        <p:nvGraphicFramePr>
          <p:cNvPr id="29" name="Chart 28"/>
          <p:cNvGraphicFramePr/>
          <p:nvPr>
            <p:extLst>
              <p:ext uri="{D42A27DB-BD31-4B8C-83A1-F6EECF244321}">
                <p14:modId xmlns:p14="http://schemas.microsoft.com/office/powerpoint/2010/main" val="3257454456"/>
              </p:ext>
            </p:extLst>
          </p:nvPr>
        </p:nvGraphicFramePr>
        <p:xfrm>
          <a:off x="292805" y="3721495"/>
          <a:ext cx="4240284" cy="229830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Chart 2"/>
          <p:cNvGraphicFramePr/>
          <p:nvPr>
            <p:extLst>
              <p:ext uri="{D42A27DB-BD31-4B8C-83A1-F6EECF244321}">
                <p14:modId xmlns:p14="http://schemas.microsoft.com/office/powerpoint/2010/main" val="3872511254"/>
              </p:ext>
            </p:extLst>
          </p:nvPr>
        </p:nvGraphicFramePr>
        <p:xfrm>
          <a:off x="152401" y="1166561"/>
          <a:ext cx="4331484" cy="2064976"/>
        </p:xfrm>
        <a:graphic>
          <a:graphicData uri="http://schemas.openxmlformats.org/drawingml/2006/chart">
            <c:chart xmlns:c="http://schemas.openxmlformats.org/drawingml/2006/chart" xmlns:r="http://schemas.openxmlformats.org/officeDocument/2006/relationships" r:id="rId6"/>
          </a:graphicData>
        </a:graphic>
      </p:graphicFrame>
      <p:sp>
        <p:nvSpPr>
          <p:cNvPr id="18" name="Rectangle 15"/>
          <p:cNvSpPr>
            <a:spLocks noChangeArrowheads="1"/>
          </p:cNvSpPr>
          <p:nvPr/>
        </p:nvSpPr>
        <p:spPr bwMode="auto">
          <a:xfrm>
            <a:off x="4591829" y="3605118"/>
            <a:ext cx="4335446" cy="2388952"/>
          </a:xfrm>
          <a:prstGeom prst="rect">
            <a:avLst/>
          </a:prstGeom>
          <a:noFill/>
          <a:ln w="12700" cap="flat" cmpd="sng" algn="ctr">
            <a:solidFill>
              <a:srgbClr val="5990CA"/>
            </a:solidFill>
            <a:prstDash val="solid"/>
          </a:ln>
          <a:effectLst/>
        </p:spPr>
        <p:txBody>
          <a:bodyPr tIns="180000"/>
          <a:lstStyle/>
          <a:p>
            <a:pPr marL="131763" lvl="1" indent="-131763" defTabSz="488950">
              <a:spcBef>
                <a:spcPts val="300"/>
              </a:spcBef>
              <a:spcAft>
                <a:spcPts val="100"/>
              </a:spcAft>
              <a:tabLst>
                <a:tab pos="96838" algn="l"/>
              </a:tabLst>
              <a:defRPr/>
            </a:pPr>
            <a:endParaRPr lang="en-US" sz="1050" kern="0" dirty="0">
              <a:solidFill>
                <a:srgbClr val="000000"/>
              </a:solidFill>
              <a:latin typeface="Arial" pitchFamily="34" charset="0"/>
              <a:cs typeface="Arial" pitchFamily="34" charset="0"/>
            </a:endParaRPr>
          </a:p>
        </p:txBody>
      </p:sp>
      <p:sp>
        <p:nvSpPr>
          <p:cNvPr id="19" name="Rectangle 15"/>
          <p:cNvSpPr>
            <a:spLocks noChangeArrowheads="1"/>
          </p:cNvSpPr>
          <p:nvPr/>
        </p:nvSpPr>
        <p:spPr bwMode="auto">
          <a:xfrm>
            <a:off x="4591829" y="1166718"/>
            <a:ext cx="4335446" cy="2162959"/>
          </a:xfrm>
          <a:prstGeom prst="rect">
            <a:avLst/>
          </a:prstGeom>
          <a:noFill/>
          <a:ln w="12700" cap="flat" cmpd="sng" algn="ctr">
            <a:solidFill>
              <a:srgbClr val="5990CA"/>
            </a:solidFill>
            <a:prstDash val="solid"/>
          </a:ln>
          <a:effectLst/>
        </p:spPr>
        <p:txBody>
          <a:bodyPr tIns="180000"/>
          <a:lstStyle/>
          <a:p>
            <a:pPr marL="131763" lvl="1" indent="-131763" defTabSz="488950">
              <a:spcBef>
                <a:spcPts val="300"/>
              </a:spcBef>
              <a:spcAft>
                <a:spcPts val="100"/>
              </a:spcAft>
              <a:tabLst>
                <a:tab pos="96838" algn="l"/>
              </a:tabLst>
              <a:defRPr/>
            </a:pPr>
            <a:endParaRPr lang="en-US" sz="1050" kern="0" dirty="0">
              <a:solidFill>
                <a:srgbClr val="000000"/>
              </a:solidFill>
              <a:latin typeface="Arial" pitchFamily="34" charset="0"/>
              <a:cs typeface="Arial" pitchFamily="34" charset="0"/>
            </a:endParaRPr>
          </a:p>
        </p:txBody>
      </p:sp>
      <p:sp>
        <p:nvSpPr>
          <p:cNvPr id="54" name="Rounded Rectangle 6"/>
          <p:cNvSpPr/>
          <p:nvPr/>
        </p:nvSpPr>
        <p:spPr>
          <a:xfrm>
            <a:off x="4689003" y="3427333"/>
            <a:ext cx="2503146" cy="306467"/>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spcBef>
                <a:spcPct val="0"/>
              </a:spcBef>
              <a:defRPr/>
            </a:pPr>
            <a:r>
              <a:rPr lang="en-US" sz="1200" b="1" kern="0" dirty="0" smtClean="0">
                <a:solidFill>
                  <a:prstClr val="white"/>
                </a:solidFill>
                <a:latin typeface="Calibri" pitchFamily="34" charset="0"/>
                <a:cs typeface="Calibri" pitchFamily="34" charset="0"/>
              </a:rPr>
              <a:t>Total Equity 2011  (USD </a:t>
            </a:r>
            <a:r>
              <a:rPr lang="en-IN" sz="1200" b="1" dirty="0" smtClean="0">
                <a:latin typeface="Calibri" pitchFamily="34" charset="0"/>
                <a:cs typeface="Calibri" pitchFamily="34" charset="0"/>
              </a:rPr>
              <a:t>Billions</a:t>
            </a:r>
            <a:r>
              <a:rPr lang="en-US" sz="1100" b="1" kern="0" dirty="0">
                <a:solidFill>
                  <a:prstClr val="white"/>
                </a:solidFill>
                <a:latin typeface="Calibri" pitchFamily="34" charset="0"/>
                <a:cs typeface="Calibri" pitchFamily="34" charset="0"/>
              </a:rPr>
              <a:t>)</a:t>
            </a:r>
            <a:endParaRPr lang="en-IN" sz="1100" dirty="0">
              <a:latin typeface="Calibri" pitchFamily="34" charset="0"/>
              <a:cs typeface="Calibri" pitchFamily="34" charset="0"/>
            </a:endParaRPr>
          </a:p>
        </p:txBody>
      </p:sp>
      <p:sp>
        <p:nvSpPr>
          <p:cNvPr id="4" name="TextBox 3"/>
          <p:cNvSpPr txBox="1"/>
          <p:nvPr/>
        </p:nvSpPr>
        <p:spPr>
          <a:xfrm>
            <a:off x="228600" y="1871568"/>
            <a:ext cx="207149" cy="698500"/>
          </a:xfrm>
          <a:prstGeom prst="rect">
            <a:avLst/>
          </a:prstGeom>
        </p:spPr>
        <p:txBody>
          <a:bodyPr vert="vert270" wrap="square" lIns="0" tIns="0" rIns="0" bIns="0" rtlCol="0" anchor="t" anchorCtr="0">
            <a:noAutofit/>
          </a:bodyPr>
          <a:lstStyle/>
          <a:p>
            <a:pPr marL="0" marR="0" indent="0" algn="ctr" defTabSz="914363"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w="3175">
                  <a:noFill/>
                </a:ln>
                <a:effectLst/>
                <a:uLnTx/>
                <a:uFillTx/>
                <a:latin typeface="Calibri" pitchFamily="34" charset="0"/>
                <a:ea typeface="Verdana" pitchFamily="34" charset="0"/>
                <a:cs typeface="Calibri" pitchFamily="34" charset="0"/>
              </a:rPr>
              <a:t>$ Billions</a:t>
            </a:r>
          </a:p>
        </p:txBody>
      </p:sp>
      <p:sp>
        <p:nvSpPr>
          <p:cNvPr id="36" name="Rounded Rectangle 6"/>
          <p:cNvSpPr/>
          <p:nvPr/>
        </p:nvSpPr>
        <p:spPr>
          <a:xfrm>
            <a:off x="4689001" y="1014318"/>
            <a:ext cx="2655547" cy="289441"/>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spcBef>
                <a:spcPct val="0"/>
              </a:spcBef>
              <a:defRPr/>
            </a:pPr>
            <a:r>
              <a:rPr lang="en-US" sz="1100" b="1" kern="0" dirty="0" smtClean="0">
                <a:solidFill>
                  <a:prstClr val="white"/>
                </a:solidFill>
                <a:latin typeface="Calibri" pitchFamily="34" charset="0"/>
                <a:cs typeface="Calibri" pitchFamily="34" charset="0"/>
              </a:rPr>
              <a:t>Net Income 2011 (USD Billions)</a:t>
            </a:r>
            <a:endParaRPr lang="en-IN" sz="1100" dirty="0">
              <a:latin typeface="Calibri" pitchFamily="34" charset="0"/>
              <a:cs typeface="Calibri" pitchFamily="34" charset="0"/>
            </a:endParaRPr>
          </a:p>
        </p:txBody>
      </p:sp>
      <p:sp>
        <p:nvSpPr>
          <p:cNvPr id="5" name="TextBox 4"/>
          <p:cNvSpPr txBox="1"/>
          <p:nvPr/>
        </p:nvSpPr>
        <p:spPr>
          <a:xfrm>
            <a:off x="209473" y="6074098"/>
            <a:ext cx="7105727" cy="123501"/>
          </a:xfrm>
          <a:prstGeom prst="rect">
            <a:avLst/>
          </a:prstGeom>
        </p:spPr>
        <p:txBody>
          <a:bodyPr vert="horz" wrap="square" lIns="0" tIns="0" rIns="0" bIns="0" rtlCol="0" anchor="t" anchorCtr="0">
            <a:noAutofit/>
          </a:bodyPr>
          <a:lstStyle/>
          <a:p>
            <a:pPr defTabSz="914363">
              <a:spcBef>
                <a:spcPct val="0"/>
              </a:spcBef>
            </a:pPr>
            <a:r>
              <a:rPr lang="en-US" sz="1000" b="1" dirty="0">
                <a:ln w="3175">
                  <a:noFill/>
                </a:ln>
                <a:latin typeface="Calibri" pitchFamily="34" charset="0"/>
                <a:ea typeface="Verdana" pitchFamily="34" charset="0"/>
                <a:cs typeface="Calibri" pitchFamily="34" charset="0"/>
              </a:rPr>
              <a:t>Note:</a:t>
            </a:r>
            <a:r>
              <a:rPr lang="en-US" sz="1000" dirty="0">
                <a:ln w="3175">
                  <a:noFill/>
                </a:ln>
                <a:latin typeface="Calibri" pitchFamily="34" charset="0"/>
                <a:ea typeface="Verdana" pitchFamily="34" charset="0"/>
                <a:cs typeface="Calibri" pitchFamily="34" charset="0"/>
              </a:rPr>
              <a:t> All </a:t>
            </a:r>
            <a:r>
              <a:rPr lang="en-US" sz="1000" dirty="0" smtClean="0">
                <a:ln w="3175">
                  <a:noFill/>
                </a:ln>
                <a:latin typeface="Calibri" pitchFamily="34" charset="0"/>
                <a:ea typeface="Verdana" pitchFamily="34" charset="0"/>
                <a:cs typeface="Calibri" pitchFamily="34" charset="0"/>
              </a:rPr>
              <a:t>financial figures </a:t>
            </a:r>
            <a:r>
              <a:rPr lang="en-US" sz="1000" dirty="0">
                <a:ln w="3175">
                  <a:noFill/>
                </a:ln>
                <a:latin typeface="Calibri" pitchFamily="34" charset="0"/>
                <a:ea typeface="Verdana" pitchFamily="34" charset="0"/>
                <a:cs typeface="Calibri" pitchFamily="34" charset="0"/>
              </a:rPr>
              <a:t>are </a:t>
            </a:r>
            <a:r>
              <a:rPr lang="en-US" sz="1000" dirty="0" smtClean="0">
                <a:ln w="3175">
                  <a:noFill/>
                </a:ln>
                <a:latin typeface="Calibri" pitchFamily="34" charset="0"/>
                <a:ea typeface="Verdana" pitchFamily="34" charset="0"/>
                <a:cs typeface="Calibri" pitchFamily="34" charset="0"/>
              </a:rPr>
              <a:t>converted in to </a:t>
            </a:r>
            <a:r>
              <a:rPr lang="en-US" sz="1000" dirty="0">
                <a:ln w="3175">
                  <a:noFill/>
                </a:ln>
                <a:latin typeface="Calibri" pitchFamily="34" charset="0"/>
                <a:ea typeface="Verdana" pitchFamily="34" charset="0"/>
                <a:cs typeface="Calibri" pitchFamily="34" charset="0"/>
              </a:rPr>
              <a:t>US </a:t>
            </a:r>
            <a:r>
              <a:rPr lang="en-US" sz="1000" dirty="0" smtClean="0">
                <a:ln w="3175">
                  <a:noFill/>
                </a:ln>
                <a:latin typeface="Calibri" pitchFamily="34" charset="0"/>
                <a:ea typeface="Verdana" pitchFamily="34" charset="0"/>
                <a:cs typeface="Calibri" pitchFamily="34" charset="0"/>
              </a:rPr>
              <a:t>dollars billions by  using the average 2012 (12 Apr) exchange rates.</a:t>
            </a:r>
            <a:endParaRPr kumimoji="0" lang="en-US" sz="1000" b="0" i="0" u="none" strike="noStrike" kern="1200" cap="none" spc="0" normalizeH="0" baseline="0" noProof="0" dirty="0" smtClean="0">
              <a:ln w="3175">
                <a:noFill/>
              </a:ln>
              <a:effectLst/>
              <a:uLnTx/>
              <a:uFillTx/>
              <a:latin typeface="Calibri" pitchFamily="34" charset="0"/>
              <a:ea typeface="Verdana" pitchFamily="34" charset="0"/>
              <a:cs typeface="Calibri" pitchFamily="34" charset="0"/>
            </a:endParaRPr>
          </a:p>
        </p:txBody>
      </p:sp>
    </p:spTree>
    <p:extLst>
      <p:ext uri="{BB962C8B-B14F-4D97-AF65-F5344CB8AC3E}">
        <p14:creationId xmlns:p14="http://schemas.microsoft.com/office/powerpoint/2010/main" val="4237030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a:spLocks noChangeArrowheads="1"/>
          </p:cNvSpPr>
          <p:nvPr/>
        </p:nvSpPr>
        <p:spPr bwMode="auto">
          <a:xfrm>
            <a:off x="342573" y="3441254"/>
            <a:ext cx="4104000" cy="2484000"/>
          </a:xfrm>
          <a:prstGeom prst="rect">
            <a:avLst/>
          </a:prstGeom>
          <a:noFill/>
          <a:ln w="9525">
            <a:solidFill>
              <a:srgbClr val="80C7F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wrap="square" tIns="180000" anchor="t" anchorCtr="0"/>
          <a:lstStyle/>
          <a:p>
            <a:pPr marL="131763" lvl="1" indent="-131763" defTabSz="488950">
              <a:spcBef>
                <a:spcPts val="300"/>
              </a:spcBef>
              <a:spcAft>
                <a:spcPts val="100"/>
              </a:spcAft>
              <a:buFontTx/>
              <a:buChar char="••"/>
              <a:tabLst>
                <a:tab pos="96838" algn="l"/>
              </a:tabLst>
              <a:defRPr/>
            </a:pPr>
            <a:endParaRPr lang="en-US" sz="8000" dirty="0" smtClean="0">
              <a:solidFill>
                <a:srgbClr val="000000"/>
              </a:solidFill>
              <a:latin typeface="Calibri" pitchFamily="34" charset="0"/>
              <a:cs typeface="Calibri" pitchFamily="34" charset="0"/>
            </a:endParaRPr>
          </a:p>
        </p:txBody>
      </p:sp>
      <p:sp>
        <p:nvSpPr>
          <p:cNvPr id="2" name="Title 1"/>
          <p:cNvSpPr>
            <a:spLocks noGrp="1"/>
          </p:cNvSpPr>
          <p:nvPr>
            <p:ph type="title"/>
          </p:nvPr>
        </p:nvSpPr>
        <p:spPr>
          <a:xfrm>
            <a:off x="322862" y="210085"/>
            <a:ext cx="8363938" cy="405102"/>
          </a:xfrm>
        </p:spPr>
        <p:txBody>
          <a:bodyPr vert="horz" wrap="square" lIns="0" tIns="0" rIns="0" bIns="0" rtlCol="0" anchor="t">
            <a:noAutofit/>
          </a:bodyPr>
          <a:lstStyle/>
          <a:p>
            <a:pPr lvl="2" algn="l" defTabSz="914363" rtl="0">
              <a:lnSpc>
                <a:spcPct val="90000"/>
              </a:lnSpc>
              <a:spcBef>
                <a:spcPct val="0"/>
              </a:spcBef>
            </a:pPr>
            <a:r>
              <a:rPr lang="en-US" sz="3200" kern="1200" spc="-100" dirty="0">
                <a:ln w="3175">
                  <a:noFill/>
                </a:ln>
                <a:solidFill>
                  <a:schemeClr val="tx1"/>
                </a:solidFill>
                <a:latin typeface="Calibri" pitchFamily="34" charset="0"/>
                <a:ea typeface="Verdana" pitchFamily="34" charset="0"/>
                <a:cs typeface="Calibri" pitchFamily="34" charset="0"/>
              </a:rPr>
              <a:t>Segments &amp; Geographic </a:t>
            </a:r>
            <a:r>
              <a:rPr lang="en-US" sz="3200" kern="1200" spc="-100" dirty="0" smtClean="0">
                <a:ln w="3175">
                  <a:noFill/>
                </a:ln>
                <a:solidFill>
                  <a:schemeClr val="tx1"/>
                </a:solidFill>
                <a:latin typeface="Calibri" pitchFamily="34" charset="0"/>
                <a:ea typeface="Verdana" pitchFamily="34" charset="0"/>
                <a:cs typeface="Calibri" pitchFamily="34" charset="0"/>
              </a:rPr>
              <a:t>Performance</a:t>
            </a:r>
            <a:endParaRPr lang="en-US" sz="3200" kern="1200" spc="-100" dirty="0">
              <a:ln w="3175">
                <a:noFill/>
              </a:ln>
              <a:solidFill>
                <a:schemeClr val="tx1"/>
              </a:solidFill>
              <a:latin typeface="Calibri" pitchFamily="34" charset="0"/>
              <a:ea typeface="Verdana" pitchFamily="34" charset="0"/>
              <a:cs typeface="Calibri" pitchFamily="34" charset="0"/>
            </a:endParaRPr>
          </a:p>
        </p:txBody>
      </p:sp>
      <p:sp>
        <p:nvSpPr>
          <p:cNvPr id="18" name="Rounded Rectangle 17"/>
          <p:cNvSpPr/>
          <p:nvPr/>
        </p:nvSpPr>
        <p:spPr>
          <a:xfrm>
            <a:off x="355599" y="3156071"/>
            <a:ext cx="4072743" cy="289441"/>
          </a:xfrm>
          <a:prstGeom prst="roundRect">
            <a:avLst/>
          </a:prstGeom>
          <a:solidFill>
            <a:srgbClr val="20496F"/>
          </a:solidFill>
          <a:ln>
            <a:headEnd/>
            <a:tailEnd/>
          </a:ln>
        </p:spPr>
        <p:style>
          <a:lnRef idx="0">
            <a:schemeClr val="accent1"/>
          </a:lnRef>
          <a:fillRef idx="3">
            <a:schemeClr val="accent1"/>
          </a:fillRef>
          <a:effectRef idx="3">
            <a:schemeClr val="accent1"/>
          </a:effectRef>
          <a:fontRef idx="minor">
            <a:schemeClr val="lt1"/>
          </a:fontRef>
        </p:style>
        <p:txBody>
          <a:bodyPr wrap="square" anchor="ctr">
            <a:spAutoFit/>
          </a:bodyPr>
          <a:lstStyle/>
          <a:p>
            <a:pPr>
              <a:spcBef>
                <a:spcPct val="0"/>
              </a:spcBef>
              <a:defRPr/>
            </a:pPr>
            <a:r>
              <a:rPr lang="en-US" sz="1100" b="1" dirty="0" smtClean="0">
                <a:latin typeface="Calibri" pitchFamily="34" charset="0"/>
                <a:cs typeface="Calibri" pitchFamily="34" charset="0"/>
              </a:rPr>
              <a:t>Revenue  by Business segments 2011 (USD </a:t>
            </a:r>
            <a:r>
              <a:rPr lang="en-IN" sz="1100" b="1" dirty="0" smtClean="0">
                <a:latin typeface="Calibri" pitchFamily="34" charset="0"/>
                <a:cs typeface="Calibri" pitchFamily="34" charset="0"/>
              </a:rPr>
              <a:t>Billions</a:t>
            </a:r>
            <a:r>
              <a:rPr lang="en-US" sz="1100" b="1" dirty="0">
                <a:latin typeface="Calibri" pitchFamily="34" charset="0"/>
                <a:cs typeface="Calibri" pitchFamily="34" charset="0"/>
              </a:rPr>
              <a:t>)</a:t>
            </a:r>
            <a:endParaRPr lang="en-IN" sz="1100" b="1" dirty="0">
              <a:latin typeface="Calibri" pitchFamily="34" charset="0"/>
              <a:cs typeface="Calibri" pitchFamily="34" charset="0"/>
            </a:endParaRPr>
          </a:p>
        </p:txBody>
      </p:sp>
      <p:sp>
        <p:nvSpPr>
          <p:cNvPr id="22" name="Rectangle 21"/>
          <p:cNvSpPr>
            <a:spLocks noChangeArrowheads="1"/>
          </p:cNvSpPr>
          <p:nvPr/>
        </p:nvSpPr>
        <p:spPr bwMode="auto">
          <a:xfrm>
            <a:off x="4648200" y="3445511"/>
            <a:ext cx="4104000" cy="2479743"/>
          </a:xfrm>
          <a:prstGeom prst="rect">
            <a:avLst/>
          </a:prstGeom>
          <a:noFill/>
          <a:ln w="9525">
            <a:solidFill>
              <a:srgbClr val="80C7F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wrap="square" tIns="180000" anchor="t" anchorCtr="0"/>
          <a:lstStyle/>
          <a:p>
            <a:pPr marL="131763" lvl="1" indent="-131763" defTabSz="488950">
              <a:spcBef>
                <a:spcPts val="300"/>
              </a:spcBef>
              <a:spcAft>
                <a:spcPts val="100"/>
              </a:spcAft>
              <a:buFontTx/>
              <a:buChar char="••"/>
              <a:tabLst>
                <a:tab pos="96838" algn="l"/>
              </a:tabLst>
              <a:defRPr/>
            </a:pPr>
            <a:endParaRPr lang="en-US" sz="8000" dirty="0" smtClean="0">
              <a:solidFill>
                <a:srgbClr val="000000"/>
              </a:solidFill>
              <a:latin typeface="Calibri" pitchFamily="34" charset="0"/>
              <a:cs typeface="Calibri" pitchFamily="34" charset="0"/>
            </a:endParaRPr>
          </a:p>
        </p:txBody>
      </p:sp>
      <p:sp>
        <p:nvSpPr>
          <p:cNvPr id="27" name="Rounded Rectangle 26"/>
          <p:cNvSpPr/>
          <p:nvPr/>
        </p:nvSpPr>
        <p:spPr>
          <a:xfrm>
            <a:off x="4645908" y="3156071"/>
            <a:ext cx="4117092" cy="289441"/>
          </a:xfrm>
          <a:prstGeom prst="roundRect">
            <a:avLst/>
          </a:prstGeom>
          <a:solidFill>
            <a:srgbClr val="20496F"/>
          </a:solidFill>
          <a:ln>
            <a:headEnd/>
            <a:tailEnd/>
          </a:ln>
        </p:spPr>
        <p:style>
          <a:lnRef idx="0">
            <a:schemeClr val="accent1"/>
          </a:lnRef>
          <a:fillRef idx="3">
            <a:schemeClr val="accent1"/>
          </a:fillRef>
          <a:effectRef idx="3">
            <a:schemeClr val="accent1"/>
          </a:effectRef>
          <a:fontRef idx="minor">
            <a:schemeClr val="lt1"/>
          </a:fontRef>
        </p:style>
        <p:txBody>
          <a:bodyPr wrap="square" anchor="ctr">
            <a:spAutoFit/>
          </a:bodyPr>
          <a:lstStyle/>
          <a:p>
            <a:pPr>
              <a:spcBef>
                <a:spcPct val="0"/>
              </a:spcBef>
              <a:defRPr/>
            </a:pPr>
            <a:r>
              <a:rPr lang="en-US" sz="1100" b="1" dirty="0" smtClean="0">
                <a:latin typeface="Calibri" pitchFamily="34" charset="0"/>
                <a:cs typeface="Calibri" pitchFamily="34" charset="0"/>
              </a:rPr>
              <a:t>Revenue by Geographic segments  2011 (USD Billions)</a:t>
            </a:r>
            <a:endParaRPr lang="en-IN" sz="1050" dirty="0" smtClean="0">
              <a:latin typeface="Calibri" pitchFamily="34" charset="0"/>
              <a:cs typeface="Calibri" pitchFamily="34" charset="0"/>
            </a:endParaRPr>
          </a:p>
        </p:txBody>
      </p:sp>
      <p:sp>
        <p:nvSpPr>
          <p:cNvPr id="32" name="Footnote"/>
          <p:cNvSpPr>
            <a:spLocks noChangeArrowheads="1"/>
          </p:cNvSpPr>
          <p:nvPr/>
        </p:nvSpPr>
        <p:spPr bwMode="auto">
          <a:xfrm>
            <a:off x="203200" y="6213800"/>
            <a:ext cx="8412163" cy="110800"/>
          </a:xfrm>
          <a:prstGeom prst="rect">
            <a:avLst/>
          </a:prstGeom>
          <a:noFill/>
          <a:ln w="9525" algn="ctr">
            <a:noFill/>
            <a:miter lim="800000"/>
            <a:headEnd/>
            <a:tailEnd/>
          </a:ln>
        </p:spPr>
        <p:txBody>
          <a:bodyPr wrap="square" lIns="0" tIns="0" rIns="0" bIns="0" anchor="b">
            <a:spAutoFit/>
          </a:bodyPr>
          <a:lstStyle/>
          <a:p>
            <a:pPr marL="461963" indent="-461963" eaLnBrk="0" hangingPunct="0">
              <a:lnSpc>
                <a:spcPct val="90000"/>
              </a:lnSpc>
              <a:defRPr/>
            </a:pPr>
            <a:r>
              <a:rPr lang="en-US" sz="800" kern="0" dirty="0" smtClean="0">
                <a:solidFill>
                  <a:srgbClr val="262626"/>
                </a:solidFill>
                <a:latin typeface="Calibri" pitchFamily="34" charset="0"/>
                <a:cs typeface="Calibri" pitchFamily="34" charset="0"/>
              </a:rPr>
              <a:t>Source: Annual report 2011</a:t>
            </a:r>
            <a:endParaRPr kumimoji="0" lang="en-US" sz="800" b="0" i="0" u="none" strike="noStrike" kern="0" cap="none" spc="0" normalizeH="0" baseline="0" noProof="0" dirty="0">
              <a:ln>
                <a:noFill/>
              </a:ln>
              <a:solidFill>
                <a:srgbClr val="262626"/>
              </a:solidFill>
              <a:effectLst/>
              <a:uLnTx/>
              <a:uFillTx/>
              <a:latin typeface="Calibri" pitchFamily="34" charset="0"/>
              <a:cs typeface="Calibri" pitchFamily="34" charset="0"/>
            </a:endParaRPr>
          </a:p>
        </p:txBody>
      </p:sp>
      <p:sp>
        <p:nvSpPr>
          <p:cNvPr id="35" name="TextBox 34"/>
          <p:cNvSpPr txBox="1"/>
          <p:nvPr/>
        </p:nvSpPr>
        <p:spPr>
          <a:xfrm>
            <a:off x="203199" y="6019800"/>
            <a:ext cx="7261011" cy="194000"/>
          </a:xfrm>
          <a:prstGeom prst="rect">
            <a:avLst/>
          </a:prstGeom>
        </p:spPr>
        <p:txBody>
          <a:bodyPr vert="horz" wrap="square" lIns="0" tIns="0" rIns="0" bIns="0" rtlCol="0" anchor="t" anchorCtr="0">
            <a:noAutofit/>
          </a:bodyPr>
          <a:lstStyle/>
          <a:p>
            <a:pPr defTabSz="914363">
              <a:spcBef>
                <a:spcPct val="0"/>
              </a:spcBef>
            </a:pPr>
            <a:r>
              <a:rPr lang="en-US" sz="1000" dirty="0">
                <a:ln w="3175">
                  <a:noFill/>
                </a:ln>
                <a:latin typeface="Calibri" pitchFamily="34" charset="0"/>
                <a:ea typeface="Verdana" pitchFamily="34" charset="0"/>
                <a:cs typeface="Calibri" pitchFamily="34" charset="0"/>
              </a:rPr>
              <a:t>Note: All </a:t>
            </a:r>
            <a:r>
              <a:rPr lang="en-US" sz="1000" dirty="0" smtClean="0">
                <a:ln w="3175">
                  <a:noFill/>
                </a:ln>
                <a:latin typeface="Calibri" pitchFamily="34" charset="0"/>
                <a:ea typeface="Verdana" pitchFamily="34" charset="0"/>
                <a:cs typeface="Calibri" pitchFamily="34" charset="0"/>
              </a:rPr>
              <a:t>financial figures </a:t>
            </a:r>
            <a:r>
              <a:rPr lang="en-US" sz="1000" dirty="0">
                <a:ln w="3175">
                  <a:noFill/>
                </a:ln>
                <a:latin typeface="Calibri" pitchFamily="34" charset="0"/>
                <a:ea typeface="Verdana" pitchFamily="34" charset="0"/>
                <a:cs typeface="Calibri" pitchFamily="34" charset="0"/>
              </a:rPr>
              <a:t>are </a:t>
            </a:r>
            <a:r>
              <a:rPr lang="en-US" sz="1000" dirty="0" smtClean="0">
                <a:ln w="3175">
                  <a:noFill/>
                </a:ln>
                <a:latin typeface="Calibri" pitchFamily="34" charset="0"/>
                <a:ea typeface="Verdana" pitchFamily="34" charset="0"/>
                <a:cs typeface="Calibri" pitchFamily="34" charset="0"/>
              </a:rPr>
              <a:t>converted in to </a:t>
            </a:r>
            <a:r>
              <a:rPr lang="en-US" sz="1000" dirty="0">
                <a:ln w="3175">
                  <a:noFill/>
                </a:ln>
                <a:latin typeface="Calibri" pitchFamily="34" charset="0"/>
                <a:ea typeface="Verdana" pitchFamily="34" charset="0"/>
                <a:cs typeface="Calibri" pitchFamily="34" charset="0"/>
              </a:rPr>
              <a:t>US </a:t>
            </a:r>
            <a:r>
              <a:rPr lang="en-US" sz="1000" dirty="0" smtClean="0">
                <a:ln w="3175">
                  <a:noFill/>
                </a:ln>
                <a:latin typeface="Calibri" pitchFamily="34" charset="0"/>
                <a:ea typeface="Verdana" pitchFamily="34" charset="0"/>
                <a:cs typeface="Calibri" pitchFamily="34" charset="0"/>
              </a:rPr>
              <a:t>dollars billions by  using the average 2012 (12,Apr) exchange rates.</a:t>
            </a:r>
            <a:endParaRPr kumimoji="0" lang="en-US" sz="1000" b="0" i="0" u="none" strike="noStrike" kern="1200" cap="none" spc="0" normalizeH="0" baseline="0" noProof="0" dirty="0" smtClean="0">
              <a:ln w="3175">
                <a:noFill/>
              </a:ln>
              <a:effectLst/>
              <a:uLnTx/>
              <a:uFillTx/>
              <a:latin typeface="Calibri" pitchFamily="34" charset="0"/>
              <a:ea typeface="Verdana" pitchFamily="34" charset="0"/>
              <a:cs typeface="Calibri" pitchFamily="34" charset="0"/>
            </a:endParaRPr>
          </a:p>
        </p:txBody>
      </p:sp>
      <p:grpSp>
        <p:nvGrpSpPr>
          <p:cNvPr id="50" name="Group 49"/>
          <p:cNvGrpSpPr/>
          <p:nvPr/>
        </p:nvGrpSpPr>
        <p:grpSpPr>
          <a:xfrm>
            <a:off x="516943" y="1396156"/>
            <a:ext cx="8023395" cy="1380691"/>
            <a:chOff x="312885" y="1514909"/>
            <a:chExt cx="8023395" cy="1380691"/>
          </a:xfrm>
        </p:grpSpPr>
        <p:cxnSp>
          <p:nvCxnSpPr>
            <p:cNvPr id="33" name="Elbow Connector 32"/>
            <p:cNvCxnSpPr>
              <a:stCxn id="25" idx="2"/>
              <a:endCxn id="29" idx="0"/>
            </p:cNvCxnSpPr>
            <p:nvPr/>
          </p:nvCxnSpPr>
          <p:spPr>
            <a:xfrm rot="5400000">
              <a:off x="2436406" y="534388"/>
              <a:ext cx="450457" cy="3325898"/>
            </a:xfrm>
            <a:prstGeom prst="bentConnector3">
              <a:avLst>
                <a:gd name="adj1" fmla="val 50000"/>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3638783" y="2438400"/>
              <a:ext cx="1371600" cy="457200"/>
            </a:xfrm>
            <a:prstGeom prst="roundRect">
              <a:avLst/>
            </a:prstGeom>
            <a:solidFill>
              <a:srgbClr val="20496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smtClean="0"/>
                <a:t>Transportation &amp; Logistics</a:t>
              </a:r>
              <a:endParaRPr lang="en-US" sz="1200" b="1" dirty="0" smtClean="0">
                <a:latin typeface="Calibri" pitchFamily="34" charset="0"/>
                <a:cs typeface="Calibri" pitchFamily="34" charset="0"/>
              </a:endParaRPr>
            </a:p>
          </p:txBody>
        </p:sp>
        <p:grpSp>
          <p:nvGrpSpPr>
            <p:cNvPr id="48" name="Group 47"/>
            <p:cNvGrpSpPr/>
            <p:nvPr/>
          </p:nvGrpSpPr>
          <p:grpSpPr>
            <a:xfrm>
              <a:off x="312885" y="1514909"/>
              <a:ext cx="8023395" cy="1380691"/>
              <a:chOff x="312885" y="1525979"/>
              <a:chExt cx="8023395" cy="1380691"/>
            </a:xfrm>
          </p:grpSpPr>
          <p:sp>
            <p:nvSpPr>
              <p:cNvPr id="25" name="Rounded Rectangle 24"/>
              <p:cNvSpPr/>
              <p:nvPr/>
            </p:nvSpPr>
            <p:spPr>
              <a:xfrm>
                <a:off x="3410183" y="1525979"/>
                <a:ext cx="1828800" cy="457200"/>
              </a:xfrm>
              <a:prstGeom prst="roundRect">
                <a:avLst/>
              </a:prstGeom>
              <a:solidFill>
                <a:schemeClr val="accent4">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rgbClr val="262626"/>
                    </a:solidFill>
                    <a:latin typeface="Calibri" pitchFamily="34" charset="0"/>
                    <a:cs typeface="Calibri" pitchFamily="34" charset="0"/>
                  </a:rPr>
                  <a:t>Peugeot  S.A</a:t>
                </a:r>
                <a:endParaRPr lang="en-US" sz="1400" b="1" dirty="0">
                  <a:solidFill>
                    <a:srgbClr val="262626"/>
                  </a:solidFill>
                  <a:latin typeface="Calibri" pitchFamily="34" charset="0"/>
                  <a:cs typeface="Calibri" pitchFamily="34" charset="0"/>
                </a:endParaRPr>
              </a:p>
            </p:txBody>
          </p:sp>
          <p:sp>
            <p:nvSpPr>
              <p:cNvPr id="29" name="Rounded Rectangle 28"/>
              <p:cNvSpPr/>
              <p:nvPr/>
            </p:nvSpPr>
            <p:spPr>
              <a:xfrm>
                <a:off x="312885" y="2433636"/>
                <a:ext cx="1371600" cy="457200"/>
              </a:xfrm>
              <a:prstGeom prst="roundRect">
                <a:avLst/>
              </a:prstGeom>
              <a:solidFill>
                <a:srgbClr val="20496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smtClean="0"/>
                  <a:t>Automotive  Division</a:t>
                </a:r>
                <a:endParaRPr lang="en-US" sz="1200" b="1" dirty="0">
                  <a:solidFill>
                    <a:schemeClr val="bg1"/>
                  </a:solidFill>
                  <a:latin typeface="Calibri" pitchFamily="34" charset="0"/>
                  <a:cs typeface="Calibri" pitchFamily="34" charset="0"/>
                </a:endParaRPr>
              </a:p>
            </p:txBody>
          </p:sp>
          <p:sp>
            <p:nvSpPr>
              <p:cNvPr id="30" name="Rounded Rectangle 29"/>
              <p:cNvSpPr/>
              <p:nvPr/>
            </p:nvSpPr>
            <p:spPr>
              <a:xfrm>
                <a:off x="1975834" y="2438400"/>
                <a:ext cx="1371600" cy="457200"/>
              </a:xfrm>
              <a:prstGeom prst="roundRect">
                <a:avLst/>
              </a:prstGeom>
              <a:solidFill>
                <a:srgbClr val="20496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smtClean="0">
                    <a:latin typeface="Calibri" pitchFamily="34" charset="0"/>
                    <a:cs typeface="Calibri" pitchFamily="34" charset="0"/>
                  </a:rPr>
                  <a:t>Automotive Equipment Division</a:t>
                </a:r>
              </a:p>
            </p:txBody>
          </p:sp>
          <p:sp>
            <p:nvSpPr>
              <p:cNvPr id="34" name="Rounded Rectangle 33"/>
              <p:cNvSpPr/>
              <p:nvPr/>
            </p:nvSpPr>
            <p:spPr>
              <a:xfrm>
                <a:off x="6964680" y="2449470"/>
                <a:ext cx="1371600" cy="457200"/>
              </a:xfrm>
              <a:prstGeom prst="roundRect">
                <a:avLst/>
              </a:prstGeom>
              <a:solidFill>
                <a:srgbClr val="20496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smtClean="0"/>
                  <a:t>Others</a:t>
                </a:r>
                <a:endParaRPr lang="en-US" sz="1200" b="1" dirty="0" smtClean="0">
                  <a:latin typeface="Calibri" pitchFamily="34" charset="0"/>
                  <a:cs typeface="Calibri" pitchFamily="34" charset="0"/>
                </a:endParaRPr>
              </a:p>
            </p:txBody>
          </p:sp>
          <p:cxnSp>
            <p:nvCxnSpPr>
              <p:cNvPr id="13" name="Straight Arrow Connector 12"/>
              <p:cNvCxnSpPr>
                <a:endCxn id="30" idx="0"/>
              </p:cNvCxnSpPr>
              <p:nvPr/>
            </p:nvCxnSpPr>
            <p:spPr>
              <a:xfrm>
                <a:off x="2661634" y="2222674"/>
                <a:ext cx="0" cy="21572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6" name="Rounded Rectangle 25"/>
              <p:cNvSpPr/>
              <p:nvPr/>
            </p:nvSpPr>
            <p:spPr>
              <a:xfrm>
                <a:off x="5301732" y="2449470"/>
                <a:ext cx="1371600" cy="457200"/>
              </a:xfrm>
              <a:prstGeom prst="roundRect">
                <a:avLst/>
              </a:prstGeom>
              <a:solidFill>
                <a:srgbClr val="20496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b="1" dirty="0" smtClean="0"/>
                  <a:t>Financial  Companies</a:t>
                </a:r>
                <a:endParaRPr lang="en-US" sz="1200" b="1" dirty="0" smtClean="0">
                  <a:latin typeface="Calibri" pitchFamily="34" charset="0"/>
                  <a:cs typeface="Calibri" pitchFamily="34" charset="0"/>
                </a:endParaRPr>
              </a:p>
            </p:txBody>
          </p:sp>
        </p:grpSp>
      </p:grpSp>
      <p:sp>
        <p:nvSpPr>
          <p:cNvPr id="54" name="Text Placeholder 53"/>
          <p:cNvSpPr>
            <a:spLocks noGrp="1"/>
          </p:cNvSpPr>
          <p:nvPr>
            <p:ph type="body" idx="16"/>
          </p:nvPr>
        </p:nvSpPr>
        <p:spPr>
          <a:xfrm>
            <a:off x="389675" y="762000"/>
            <a:ext cx="8349647" cy="276999"/>
          </a:xfrm>
        </p:spPr>
        <p:txBody>
          <a:bodyPr/>
          <a:lstStyle/>
          <a:p>
            <a:r>
              <a:rPr lang="en-US" dirty="0"/>
              <a:t> </a:t>
            </a:r>
            <a:r>
              <a:rPr lang="en-US" sz="1400" dirty="0">
                <a:latin typeface="+mn-lt"/>
              </a:rPr>
              <a:t>The Group’s operations are </a:t>
            </a:r>
            <a:r>
              <a:rPr lang="en-US" sz="1400" dirty="0" smtClean="0">
                <a:latin typeface="+mn-lt"/>
              </a:rPr>
              <a:t>organized </a:t>
            </a:r>
            <a:r>
              <a:rPr lang="en-US" sz="1400" dirty="0">
                <a:latin typeface="+mn-lt"/>
              </a:rPr>
              <a:t>around five main </a:t>
            </a:r>
            <a:r>
              <a:rPr lang="en-US" sz="1400" dirty="0" smtClean="0">
                <a:latin typeface="+mn-lt"/>
              </a:rPr>
              <a:t>segments.</a:t>
            </a:r>
            <a:endParaRPr lang="en-US" sz="1400" dirty="0">
              <a:latin typeface="+mn-lt"/>
            </a:endParaRPr>
          </a:p>
        </p:txBody>
      </p:sp>
      <p:cxnSp>
        <p:nvCxnSpPr>
          <p:cNvPr id="57" name="Elbow Connector 56"/>
          <p:cNvCxnSpPr>
            <a:stCxn id="25" idx="2"/>
            <a:endCxn id="34" idx="0"/>
          </p:cNvCxnSpPr>
          <p:nvPr/>
        </p:nvCxnSpPr>
        <p:spPr>
          <a:xfrm rot="16200000" flipH="1">
            <a:off x="5958444" y="423552"/>
            <a:ext cx="466291" cy="3325897"/>
          </a:xfrm>
          <a:prstGeom prst="bentConnector3">
            <a:avLst>
              <a:gd name="adj1" fmla="val 47453"/>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5" idx="2"/>
            <a:endCxn id="43" idx="0"/>
          </p:cNvCxnSpPr>
          <p:nvPr/>
        </p:nvCxnSpPr>
        <p:spPr>
          <a:xfrm>
            <a:off x="4528641" y="1853356"/>
            <a:ext cx="0" cy="46629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6200000" flipH="1">
            <a:off x="5126971" y="1243957"/>
            <a:ext cx="466291" cy="1662949"/>
          </a:xfrm>
          <a:prstGeom prst="bentConnector3">
            <a:avLst>
              <a:gd name="adj1" fmla="val 52546"/>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3" name="Chart 22"/>
          <p:cNvGraphicFramePr/>
          <p:nvPr>
            <p:extLst>
              <p:ext uri="{D42A27DB-BD31-4B8C-83A1-F6EECF244321}">
                <p14:modId xmlns:p14="http://schemas.microsoft.com/office/powerpoint/2010/main" val="2167811787"/>
              </p:ext>
            </p:extLst>
          </p:nvPr>
        </p:nvGraphicFramePr>
        <p:xfrm>
          <a:off x="435649" y="3473727"/>
          <a:ext cx="4010924" cy="24515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4" name="Chart 23"/>
          <p:cNvGraphicFramePr/>
          <p:nvPr>
            <p:extLst>
              <p:ext uri="{D42A27DB-BD31-4B8C-83A1-F6EECF244321}">
                <p14:modId xmlns:p14="http://schemas.microsoft.com/office/powerpoint/2010/main" val="2560682598"/>
              </p:ext>
            </p:extLst>
          </p:nvPr>
        </p:nvGraphicFramePr>
        <p:xfrm>
          <a:off x="4794251" y="3578354"/>
          <a:ext cx="3908155" cy="2212846"/>
        </p:xfrm>
        <a:graphic>
          <a:graphicData uri="http://schemas.openxmlformats.org/drawingml/2006/chart">
            <c:chart xmlns:c="http://schemas.openxmlformats.org/drawingml/2006/chart" xmlns:r="http://schemas.openxmlformats.org/officeDocument/2006/relationships" r:id="rId4"/>
          </a:graphicData>
        </a:graphic>
      </p:graphicFrame>
      <p:sp>
        <p:nvSpPr>
          <p:cNvPr id="44" name="TextBox 43"/>
          <p:cNvSpPr txBox="1"/>
          <p:nvPr/>
        </p:nvSpPr>
        <p:spPr>
          <a:xfrm>
            <a:off x="4668039" y="4321304"/>
            <a:ext cx="129389" cy="723900"/>
          </a:xfrm>
          <a:prstGeom prst="rect">
            <a:avLst/>
          </a:prstGeom>
        </p:spPr>
        <p:txBody>
          <a:bodyPr vert="vert270" wrap="square" lIns="0" tIns="0" rIns="0" bIns="0" rtlCol="0" anchor="t" anchorCtr="0">
            <a:noAutofit/>
          </a:bodyPr>
          <a:lstStyle/>
          <a:p>
            <a:pPr marL="0" marR="0" indent="0" algn="ctr" defTabSz="914363"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w="3175">
                  <a:noFill/>
                </a:ln>
                <a:effectLst/>
                <a:uLnTx/>
                <a:uFillTx/>
                <a:latin typeface="Calibri" pitchFamily="34" charset="0"/>
                <a:ea typeface="Verdana" pitchFamily="34" charset="0"/>
                <a:cs typeface="Calibri" pitchFamily="34" charset="0"/>
              </a:rPr>
              <a:t>$ Billions</a:t>
            </a:r>
          </a:p>
        </p:txBody>
      </p:sp>
      <p:sp>
        <p:nvSpPr>
          <p:cNvPr id="45" name="TextBox 44"/>
          <p:cNvSpPr txBox="1"/>
          <p:nvPr/>
        </p:nvSpPr>
        <p:spPr>
          <a:xfrm>
            <a:off x="347899" y="4321304"/>
            <a:ext cx="129389" cy="723900"/>
          </a:xfrm>
          <a:prstGeom prst="rect">
            <a:avLst/>
          </a:prstGeom>
        </p:spPr>
        <p:txBody>
          <a:bodyPr vert="vert270" wrap="square" lIns="0" tIns="0" rIns="0" bIns="0" rtlCol="0" anchor="t" anchorCtr="0">
            <a:noAutofit/>
          </a:bodyPr>
          <a:lstStyle/>
          <a:p>
            <a:pPr marL="0" marR="0" indent="0" algn="ctr" defTabSz="914363"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w="3175">
                  <a:noFill/>
                </a:ln>
                <a:effectLst/>
                <a:uLnTx/>
                <a:uFillTx/>
                <a:latin typeface="Calibri" pitchFamily="34" charset="0"/>
                <a:ea typeface="Verdana" pitchFamily="34" charset="0"/>
                <a:cs typeface="Calibri" pitchFamily="34" charset="0"/>
              </a:rPr>
              <a:t>$ Billions</a:t>
            </a:r>
          </a:p>
        </p:txBody>
      </p:sp>
    </p:spTree>
    <p:extLst>
      <p:ext uri="{BB962C8B-B14F-4D97-AF65-F5344CB8AC3E}">
        <p14:creationId xmlns:p14="http://schemas.microsoft.com/office/powerpoint/2010/main" val="113490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4629150" y="950612"/>
            <a:ext cx="4222750" cy="2394322"/>
          </a:xfrm>
          <a:prstGeom prst="rect">
            <a:avLst/>
          </a:prstGeom>
          <a:noFill/>
          <a:ln w="9525" cap="flat" cmpd="sng" algn="ctr">
            <a:solidFill>
              <a:srgbClr val="80C7F0"/>
            </a:solidFill>
            <a:prstDash val="solid"/>
          </a:ln>
          <a:effectLst>
            <a:outerShdw sx="1000" sy="1000" rotWithShape="0">
              <a:sysClr val="window" lastClr="FFFFFF"/>
            </a:outerShdw>
          </a:effectLst>
        </p:spPr>
        <p:txBody>
          <a:bodyPr wrap="square" tIns="182880">
            <a:noAutofit/>
          </a:bodyPr>
          <a:lstStyle/>
          <a:p>
            <a:pPr marL="171450" lvl="1" indent="-171450" algn="just">
              <a:spcAft>
                <a:spcPts val="100"/>
              </a:spcAft>
              <a:tabLst>
                <a:tab pos="171450" algn="l"/>
              </a:tabLst>
              <a:defRPr/>
            </a:pPr>
            <a:endParaRPr lang="en-US" sz="950" kern="0" dirty="0" smtClean="0">
              <a:solidFill>
                <a:srgbClr val="262626"/>
              </a:solidFill>
              <a:latin typeface="Calibri" pitchFamily="34" charset="0"/>
              <a:cs typeface="Calibri" pitchFamily="34" charset="0"/>
            </a:endParaRPr>
          </a:p>
        </p:txBody>
      </p:sp>
      <p:sp>
        <p:nvSpPr>
          <p:cNvPr id="2" name="Title 1"/>
          <p:cNvSpPr>
            <a:spLocks noGrp="1"/>
          </p:cNvSpPr>
          <p:nvPr>
            <p:ph type="title"/>
          </p:nvPr>
        </p:nvSpPr>
        <p:spPr>
          <a:xfrm>
            <a:off x="304800" y="236872"/>
            <a:ext cx="8363938" cy="402336"/>
          </a:xfrm>
        </p:spPr>
        <p:txBody>
          <a:bodyPr vert="horz" wrap="square" lIns="0" tIns="0" rIns="0" bIns="0" rtlCol="0" anchor="t">
            <a:noAutofit/>
          </a:bodyPr>
          <a:lstStyle/>
          <a:p>
            <a:pPr lvl="2" algn="l" defTabSz="914363" rtl="0">
              <a:lnSpc>
                <a:spcPct val="90000"/>
              </a:lnSpc>
              <a:spcBef>
                <a:spcPct val="0"/>
              </a:spcBef>
            </a:pPr>
            <a:r>
              <a:rPr lang="en-US" sz="3200" kern="1200" spc="-100" dirty="0">
                <a:ln w="3175">
                  <a:noFill/>
                </a:ln>
                <a:solidFill>
                  <a:schemeClr val="tx1"/>
                </a:solidFill>
                <a:latin typeface="Calibri" pitchFamily="34" charset="0"/>
                <a:ea typeface="Verdana" pitchFamily="34" charset="0"/>
                <a:cs typeface="Calibri" pitchFamily="34" charset="0"/>
              </a:rPr>
              <a:t>Products Overview-Segments &amp; </a:t>
            </a:r>
            <a:r>
              <a:rPr lang="en-US" sz="3200" kern="1200" spc="-100" dirty="0" smtClean="0">
                <a:ln w="3175">
                  <a:noFill/>
                </a:ln>
                <a:solidFill>
                  <a:schemeClr val="tx1"/>
                </a:solidFill>
                <a:latin typeface="Calibri" pitchFamily="34" charset="0"/>
                <a:ea typeface="Verdana" pitchFamily="34" charset="0"/>
                <a:cs typeface="Calibri" pitchFamily="34" charset="0"/>
              </a:rPr>
              <a:t>Performance</a:t>
            </a:r>
            <a:endParaRPr lang="en-US" sz="3200" kern="1200" spc="-100" dirty="0">
              <a:ln w="3175">
                <a:noFill/>
              </a:ln>
              <a:solidFill>
                <a:schemeClr val="tx1"/>
              </a:solidFill>
              <a:latin typeface="Calibri" pitchFamily="34" charset="0"/>
              <a:ea typeface="Verdana" pitchFamily="34" charset="0"/>
              <a:cs typeface="Calibri" pitchFamily="34" charset="0"/>
            </a:endParaRPr>
          </a:p>
        </p:txBody>
      </p:sp>
      <p:sp>
        <p:nvSpPr>
          <p:cNvPr id="17" name="Rectangle 16"/>
          <p:cNvSpPr/>
          <p:nvPr/>
        </p:nvSpPr>
        <p:spPr>
          <a:xfrm>
            <a:off x="334900" y="950612"/>
            <a:ext cx="4267447" cy="2394322"/>
          </a:xfrm>
          <a:prstGeom prst="rect">
            <a:avLst/>
          </a:prstGeom>
          <a:noFill/>
          <a:ln w="9525" cap="flat" cmpd="sng" algn="ctr">
            <a:solidFill>
              <a:srgbClr val="80C7F0"/>
            </a:solidFill>
            <a:prstDash val="solid"/>
          </a:ln>
          <a:effectLst>
            <a:outerShdw sx="1000" sy="1000" rotWithShape="0">
              <a:sysClr val="window" lastClr="FFFFFF"/>
            </a:outerShdw>
          </a:effectLst>
        </p:spPr>
        <p:txBody>
          <a:bodyPr wrap="square" tIns="182880">
            <a:noAutofit/>
          </a:bodyPr>
          <a:lstStyle/>
          <a:p>
            <a:pPr marL="171450" lvl="1" indent="-171450" algn="just">
              <a:spcAft>
                <a:spcPts val="100"/>
              </a:spcAft>
              <a:tabLst>
                <a:tab pos="171450" algn="l"/>
              </a:tabLst>
              <a:defRPr/>
            </a:pPr>
            <a:endParaRPr lang="en-US" sz="950" kern="0" dirty="0" smtClean="0">
              <a:solidFill>
                <a:srgbClr val="262626"/>
              </a:solidFill>
              <a:latin typeface="Calibri" pitchFamily="34" charset="0"/>
              <a:cs typeface="Calibri" pitchFamily="34" charset="0"/>
            </a:endParaRPr>
          </a:p>
        </p:txBody>
      </p:sp>
      <p:sp>
        <p:nvSpPr>
          <p:cNvPr id="19" name="Rounded Rectangle 18"/>
          <p:cNvSpPr/>
          <p:nvPr/>
        </p:nvSpPr>
        <p:spPr>
          <a:xfrm>
            <a:off x="418314" y="751915"/>
            <a:ext cx="3512952" cy="306467"/>
          </a:xfrm>
          <a:prstGeom prst="roundRect">
            <a:avLst/>
          </a:prstGeom>
          <a:solidFill>
            <a:srgbClr val="20496F"/>
          </a:solidFill>
          <a:ln>
            <a:headEnd/>
            <a:tailEnd/>
          </a:ln>
        </p:spPr>
        <p:style>
          <a:lnRef idx="0">
            <a:schemeClr val="accent1"/>
          </a:lnRef>
          <a:fillRef idx="3">
            <a:schemeClr val="accent1"/>
          </a:fillRef>
          <a:effectRef idx="3">
            <a:schemeClr val="accent1"/>
          </a:effectRef>
          <a:fontRef idx="minor">
            <a:schemeClr val="lt1"/>
          </a:fontRef>
        </p:style>
        <p:txBody>
          <a:bodyPr wrap="square" anchor="ctr">
            <a:spAutoFit/>
          </a:bodyPr>
          <a:lstStyle/>
          <a:p>
            <a:pPr>
              <a:spcBef>
                <a:spcPct val="0"/>
              </a:spcBef>
              <a:defRPr/>
            </a:pPr>
            <a:r>
              <a:rPr lang="en-US" sz="1200" b="1" dirty="0"/>
              <a:t>Automobile </a:t>
            </a:r>
            <a:r>
              <a:rPr lang="en-US" sz="1200" b="1" dirty="0" smtClean="0"/>
              <a:t>Division  </a:t>
            </a:r>
            <a:r>
              <a:rPr lang="en-US" sz="1200" b="1" dirty="0" smtClean="0">
                <a:latin typeface="Calibri" pitchFamily="34" charset="0"/>
                <a:cs typeface="Calibri" pitchFamily="34" charset="0"/>
              </a:rPr>
              <a:t>(USD Billions)</a:t>
            </a:r>
            <a:endParaRPr lang="en-US" sz="1200" b="1" baseline="30000" dirty="0">
              <a:latin typeface="Calibri" pitchFamily="34" charset="0"/>
              <a:cs typeface="Calibri" pitchFamily="34" charset="0"/>
            </a:endParaRPr>
          </a:p>
        </p:txBody>
      </p:sp>
      <p:sp>
        <p:nvSpPr>
          <p:cNvPr id="20" name="TextBox 19"/>
          <p:cNvSpPr txBox="1"/>
          <p:nvPr/>
        </p:nvSpPr>
        <p:spPr>
          <a:xfrm>
            <a:off x="2292350" y="1853679"/>
            <a:ext cx="914400" cy="914400"/>
          </a:xfrm>
          <a:prstGeom prst="rect">
            <a:avLst/>
          </a:prstGeom>
        </p:spPr>
        <p:txBody>
          <a:bodyPr vert="horz" wrap="none" lIns="0" tIns="0" rIns="0" bIns="0" rtlCol="0" anchor="t" anchorCtr="0">
            <a:noAutofit/>
          </a:bodyPr>
          <a:lstStyle/>
          <a:p>
            <a:pPr marL="0" marR="0" indent="0" algn="l" defTabSz="914363" rtl="0" eaLnBrk="1" fontAlgn="auto" latinLnBrk="0" hangingPunct="1">
              <a:lnSpc>
                <a:spcPct val="100000"/>
              </a:lnSpc>
              <a:spcBef>
                <a:spcPct val="0"/>
              </a:spcBef>
              <a:spcAft>
                <a:spcPts val="0"/>
              </a:spcAft>
              <a:buClrTx/>
              <a:buSzTx/>
              <a:buFontTx/>
              <a:buNone/>
              <a:tabLst/>
            </a:pPr>
            <a:endParaRPr kumimoji="0" lang="en-US" sz="1600" b="0" i="0" u="none" strike="noStrike" kern="1200" cap="none" spc="0" normalizeH="0" baseline="0" noProof="0" dirty="0" smtClean="0">
              <a:ln w="3175">
                <a:noFill/>
              </a:ln>
              <a:solidFill>
                <a:schemeClr val="bg1"/>
              </a:solidFill>
              <a:effectLst/>
              <a:uLnTx/>
              <a:uFillTx/>
              <a:latin typeface="Calibri" pitchFamily="34" charset="0"/>
              <a:ea typeface="Verdana" pitchFamily="34" charset="0"/>
              <a:cs typeface="Calibri" pitchFamily="34" charset="0"/>
            </a:endParaRPr>
          </a:p>
        </p:txBody>
      </p:sp>
      <p:sp>
        <p:nvSpPr>
          <p:cNvPr id="34" name="TextBox 33"/>
          <p:cNvSpPr txBox="1"/>
          <p:nvPr/>
        </p:nvSpPr>
        <p:spPr>
          <a:xfrm>
            <a:off x="3241827" y="4268564"/>
            <a:ext cx="966159" cy="201036"/>
          </a:xfrm>
          <a:prstGeom prst="rect">
            <a:avLst/>
          </a:prstGeom>
        </p:spPr>
        <p:txBody>
          <a:bodyPr vert="horz" wrap="square" lIns="0" tIns="0" rIns="0" bIns="0" rtlCol="0" anchor="t" anchorCtr="0">
            <a:noAutofit/>
          </a:bodyPr>
          <a:lstStyle/>
          <a:p>
            <a:pPr marL="0" marR="0" indent="0" algn="l" defTabSz="914363" rtl="0" eaLnBrk="1" fontAlgn="auto" latinLnBrk="0" hangingPunct="1">
              <a:lnSpc>
                <a:spcPct val="100000"/>
              </a:lnSpc>
              <a:spcBef>
                <a:spcPct val="0"/>
              </a:spcBef>
              <a:spcAft>
                <a:spcPts val="0"/>
              </a:spcAft>
              <a:buClrTx/>
              <a:buSzTx/>
              <a:buFontTx/>
              <a:buNone/>
              <a:tabLst/>
            </a:pPr>
            <a:endParaRPr kumimoji="0" lang="en-US" sz="1600" b="0" i="0" u="none" strike="noStrike" kern="1200" cap="none" spc="0" normalizeH="0" baseline="0" noProof="0" dirty="0" smtClean="0">
              <a:ln w="3175">
                <a:noFill/>
              </a:ln>
              <a:solidFill>
                <a:schemeClr val="bg1"/>
              </a:solidFill>
              <a:effectLst/>
              <a:uLnTx/>
              <a:uFillTx/>
              <a:latin typeface="Calibri" pitchFamily="34" charset="0"/>
              <a:ea typeface="Verdana" pitchFamily="34" charset="0"/>
              <a:cs typeface="Calibri" pitchFamily="34" charset="0"/>
            </a:endParaRPr>
          </a:p>
        </p:txBody>
      </p:sp>
      <p:sp>
        <p:nvSpPr>
          <p:cNvPr id="36" name="Rounded Rectangle 35"/>
          <p:cNvSpPr/>
          <p:nvPr/>
        </p:nvSpPr>
        <p:spPr>
          <a:xfrm>
            <a:off x="4717554" y="751915"/>
            <a:ext cx="3816845" cy="306467"/>
          </a:xfrm>
          <a:prstGeom prst="roundRect">
            <a:avLst/>
          </a:prstGeom>
          <a:solidFill>
            <a:srgbClr val="20496F"/>
          </a:solidFill>
          <a:ln>
            <a:headEnd/>
            <a:tailEnd/>
          </a:ln>
        </p:spPr>
        <p:style>
          <a:lnRef idx="0">
            <a:schemeClr val="accent1"/>
          </a:lnRef>
          <a:fillRef idx="3">
            <a:schemeClr val="accent1"/>
          </a:fillRef>
          <a:effectRef idx="3">
            <a:schemeClr val="accent1"/>
          </a:effectRef>
          <a:fontRef idx="minor">
            <a:schemeClr val="lt1"/>
          </a:fontRef>
        </p:style>
        <p:txBody>
          <a:bodyPr wrap="square" anchor="ctr">
            <a:spAutoFit/>
          </a:bodyPr>
          <a:lstStyle/>
          <a:p>
            <a:pPr>
              <a:spcBef>
                <a:spcPct val="0"/>
              </a:spcBef>
              <a:defRPr/>
            </a:pPr>
            <a:r>
              <a:rPr lang="en-US" sz="1200" b="1" dirty="0">
                <a:solidFill>
                  <a:schemeClr val="bg1"/>
                </a:solidFill>
                <a:latin typeface="Calibri" pitchFamily="34" charset="0"/>
                <a:cs typeface="Calibri" pitchFamily="34" charset="0"/>
              </a:rPr>
              <a:t>Automotive Equipment </a:t>
            </a:r>
            <a:r>
              <a:rPr lang="en-US" sz="1200" b="1" dirty="0" smtClean="0">
                <a:solidFill>
                  <a:schemeClr val="bg1"/>
                </a:solidFill>
                <a:latin typeface="Calibri" pitchFamily="34" charset="0"/>
                <a:cs typeface="Calibri" pitchFamily="34" charset="0"/>
              </a:rPr>
              <a:t>Division </a:t>
            </a:r>
            <a:r>
              <a:rPr lang="en-US" sz="1200" b="1" dirty="0" smtClean="0">
                <a:latin typeface="Calibri" pitchFamily="34" charset="0"/>
                <a:cs typeface="Calibri" pitchFamily="34" charset="0"/>
              </a:rPr>
              <a:t>(USD </a:t>
            </a:r>
            <a:r>
              <a:rPr lang="en-US" sz="1200" b="1" dirty="0">
                <a:latin typeface="Calibri" pitchFamily="34" charset="0"/>
                <a:cs typeface="Calibri" pitchFamily="34" charset="0"/>
              </a:rPr>
              <a:t>Billions)</a:t>
            </a:r>
            <a:endParaRPr lang="en-US" sz="1200" b="1" baseline="30000" dirty="0">
              <a:latin typeface="Calibri" pitchFamily="34" charset="0"/>
              <a:cs typeface="Calibri" pitchFamily="34" charset="0"/>
            </a:endParaRPr>
          </a:p>
        </p:txBody>
      </p:sp>
      <p:sp>
        <p:nvSpPr>
          <p:cNvPr id="22" name="Rectangle 21"/>
          <p:cNvSpPr/>
          <p:nvPr/>
        </p:nvSpPr>
        <p:spPr>
          <a:xfrm>
            <a:off x="334901" y="3484531"/>
            <a:ext cx="4267446" cy="2604384"/>
          </a:xfrm>
          <a:prstGeom prst="rect">
            <a:avLst/>
          </a:prstGeom>
          <a:noFill/>
          <a:ln w="9525" cap="flat" cmpd="sng" algn="ctr">
            <a:solidFill>
              <a:srgbClr val="80C7F0"/>
            </a:solidFill>
            <a:prstDash val="solid"/>
          </a:ln>
          <a:effectLst>
            <a:outerShdw sx="1000" sy="1000" rotWithShape="0">
              <a:sysClr val="window" lastClr="FFFFFF"/>
            </a:outerShdw>
          </a:effectLst>
        </p:spPr>
        <p:txBody>
          <a:bodyPr wrap="square" tIns="182880">
            <a:noAutofit/>
          </a:bodyPr>
          <a:lstStyle/>
          <a:p>
            <a:pPr marL="171450" lvl="1" indent="-171450" algn="just">
              <a:spcAft>
                <a:spcPts val="100"/>
              </a:spcAft>
              <a:tabLst>
                <a:tab pos="171450" algn="l"/>
              </a:tabLst>
              <a:defRPr/>
            </a:pPr>
            <a:endParaRPr lang="en-US" sz="950" kern="0" dirty="0" smtClean="0">
              <a:solidFill>
                <a:srgbClr val="262626"/>
              </a:solidFill>
              <a:latin typeface="Calibri" pitchFamily="34" charset="0"/>
              <a:cs typeface="Calibri" pitchFamily="34" charset="0"/>
            </a:endParaRPr>
          </a:p>
        </p:txBody>
      </p:sp>
      <p:sp>
        <p:nvSpPr>
          <p:cNvPr id="21" name="Rounded Rectangle 20"/>
          <p:cNvSpPr/>
          <p:nvPr/>
        </p:nvSpPr>
        <p:spPr>
          <a:xfrm>
            <a:off x="418314" y="3403600"/>
            <a:ext cx="3247856" cy="306467"/>
          </a:xfrm>
          <a:prstGeom prst="roundRect">
            <a:avLst/>
          </a:prstGeom>
          <a:solidFill>
            <a:srgbClr val="20496F"/>
          </a:solidFill>
          <a:ln>
            <a:headEnd/>
            <a:tailEnd/>
          </a:ln>
        </p:spPr>
        <p:style>
          <a:lnRef idx="0">
            <a:schemeClr val="accent1"/>
          </a:lnRef>
          <a:fillRef idx="3">
            <a:schemeClr val="accent1"/>
          </a:fillRef>
          <a:effectRef idx="3">
            <a:schemeClr val="accent1"/>
          </a:effectRef>
          <a:fontRef idx="minor">
            <a:schemeClr val="lt1"/>
          </a:fontRef>
        </p:style>
        <p:txBody>
          <a:bodyPr wrap="square" anchor="ctr">
            <a:spAutoFit/>
          </a:bodyPr>
          <a:lstStyle/>
          <a:p>
            <a:pPr>
              <a:spcBef>
                <a:spcPct val="0"/>
              </a:spcBef>
              <a:defRPr/>
            </a:pPr>
            <a:r>
              <a:rPr lang="en-US" sz="1200" b="1" dirty="0">
                <a:solidFill>
                  <a:schemeClr val="bg1"/>
                </a:solidFill>
                <a:latin typeface="Calibri" pitchFamily="34" charset="0"/>
                <a:cs typeface="Calibri" pitchFamily="34" charset="0"/>
              </a:rPr>
              <a:t>Transportation and </a:t>
            </a:r>
            <a:r>
              <a:rPr lang="en-US" sz="1200" b="1" dirty="0" smtClean="0">
                <a:solidFill>
                  <a:schemeClr val="bg1"/>
                </a:solidFill>
                <a:latin typeface="Calibri" pitchFamily="34" charset="0"/>
                <a:cs typeface="Calibri" pitchFamily="34" charset="0"/>
              </a:rPr>
              <a:t>Logistics </a:t>
            </a:r>
            <a:r>
              <a:rPr lang="en-US" sz="1200" b="1" dirty="0" smtClean="0">
                <a:latin typeface="Calibri" pitchFamily="34" charset="0"/>
                <a:cs typeface="Calibri" pitchFamily="34" charset="0"/>
              </a:rPr>
              <a:t>(USD </a:t>
            </a:r>
            <a:r>
              <a:rPr lang="en-US" sz="1200" b="1" dirty="0">
                <a:latin typeface="Calibri" pitchFamily="34" charset="0"/>
                <a:cs typeface="Calibri" pitchFamily="34" charset="0"/>
              </a:rPr>
              <a:t>Billions)</a:t>
            </a:r>
            <a:endParaRPr lang="en-US" sz="1200" b="1" baseline="30000" dirty="0">
              <a:latin typeface="Calibri" pitchFamily="34" charset="0"/>
              <a:cs typeface="Calibri" pitchFamily="34" charset="0"/>
            </a:endParaRPr>
          </a:p>
        </p:txBody>
      </p:sp>
      <p:sp>
        <p:nvSpPr>
          <p:cNvPr id="27" name="Footnote"/>
          <p:cNvSpPr>
            <a:spLocks noChangeArrowheads="1"/>
          </p:cNvSpPr>
          <p:nvPr/>
        </p:nvSpPr>
        <p:spPr bwMode="auto">
          <a:xfrm>
            <a:off x="206173" y="6306825"/>
            <a:ext cx="8412163" cy="110800"/>
          </a:xfrm>
          <a:prstGeom prst="rect">
            <a:avLst/>
          </a:prstGeom>
          <a:noFill/>
          <a:ln w="9525" algn="ctr">
            <a:noFill/>
            <a:miter lim="800000"/>
            <a:headEnd/>
            <a:tailEnd/>
          </a:ln>
        </p:spPr>
        <p:txBody>
          <a:bodyPr wrap="square" lIns="0" tIns="0" rIns="0" bIns="0" anchor="b">
            <a:spAutoFit/>
          </a:bodyPr>
          <a:lstStyle/>
          <a:p>
            <a:pPr marL="461963" indent="-461963" eaLnBrk="0" hangingPunct="0">
              <a:lnSpc>
                <a:spcPct val="90000"/>
              </a:lnSpc>
              <a:defRPr/>
            </a:pPr>
            <a:r>
              <a:rPr lang="en-US" sz="800" kern="0" dirty="0" smtClean="0">
                <a:solidFill>
                  <a:srgbClr val="262626"/>
                </a:solidFill>
                <a:latin typeface="Calibri" pitchFamily="34" charset="0"/>
                <a:cs typeface="Calibri" pitchFamily="34" charset="0"/>
              </a:rPr>
              <a:t>Source: Annual Report 2011</a:t>
            </a:r>
            <a:endParaRPr lang="en-US" sz="800" kern="0" dirty="0">
              <a:solidFill>
                <a:srgbClr val="262626"/>
              </a:solidFill>
              <a:latin typeface="Calibri" pitchFamily="34" charset="0"/>
              <a:cs typeface="Calibri" pitchFamily="34" charset="0"/>
            </a:endParaRPr>
          </a:p>
        </p:txBody>
      </p:sp>
      <p:sp>
        <p:nvSpPr>
          <p:cNvPr id="18" name="Rectangle 17"/>
          <p:cNvSpPr/>
          <p:nvPr/>
        </p:nvSpPr>
        <p:spPr>
          <a:xfrm>
            <a:off x="4629150" y="3484531"/>
            <a:ext cx="4222750" cy="2604384"/>
          </a:xfrm>
          <a:prstGeom prst="rect">
            <a:avLst/>
          </a:prstGeom>
          <a:noFill/>
          <a:ln w="9525" cap="flat" cmpd="sng" algn="ctr">
            <a:solidFill>
              <a:srgbClr val="80C7F0"/>
            </a:solidFill>
            <a:prstDash val="solid"/>
          </a:ln>
          <a:effectLst>
            <a:outerShdw sx="1000" sy="1000" rotWithShape="0">
              <a:sysClr val="window" lastClr="FFFFFF"/>
            </a:outerShdw>
          </a:effectLst>
        </p:spPr>
        <p:txBody>
          <a:bodyPr wrap="square" tIns="182880">
            <a:noAutofit/>
          </a:bodyPr>
          <a:lstStyle/>
          <a:p>
            <a:pPr marL="171450" lvl="1" indent="-171450" algn="just">
              <a:spcAft>
                <a:spcPts val="100"/>
              </a:spcAft>
              <a:tabLst>
                <a:tab pos="171450" algn="l"/>
              </a:tabLst>
              <a:defRPr/>
            </a:pPr>
            <a:endParaRPr lang="en-US" sz="950" kern="0" dirty="0" smtClean="0">
              <a:solidFill>
                <a:srgbClr val="262626"/>
              </a:solidFill>
              <a:latin typeface="Calibri" pitchFamily="34" charset="0"/>
              <a:cs typeface="Calibri" pitchFamily="34" charset="0"/>
            </a:endParaRPr>
          </a:p>
        </p:txBody>
      </p:sp>
      <p:sp>
        <p:nvSpPr>
          <p:cNvPr id="32" name="Rounded Rectangle 31"/>
          <p:cNvSpPr/>
          <p:nvPr/>
        </p:nvSpPr>
        <p:spPr>
          <a:xfrm>
            <a:off x="4717555" y="3403600"/>
            <a:ext cx="3512952" cy="306467"/>
          </a:xfrm>
          <a:prstGeom prst="roundRect">
            <a:avLst/>
          </a:prstGeom>
          <a:solidFill>
            <a:srgbClr val="20496F"/>
          </a:solidFill>
          <a:ln>
            <a:headEnd/>
            <a:tailEnd/>
          </a:ln>
        </p:spPr>
        <p:style>
          <a:lnRef idx="0">
            <a:schemeClr val="accent1"/>
          </a:lnRef>
          <a:fillRef idx="3">
            <a:schemeClr val="accent1"/>
          </a:fillRef>
          <a:effectRef idx="3">
            <a:schemeClr val="accent1"/>
          </a:effectRef>
          <a:fontRef idx="minor">
            <a:schemeClr val="lt1"/>
          </a:fontRef>
        </p:style>
        <p:txBody>
          <a:bodyPr wrap="square" anchor="ctr">
            <a:spAutoFit/>
          </a:bodyPr>
          <a:lstStyle/>
          <a:p>
            <a:pPr>
              <a:spcBef>
                <a:spcPct val="0"/>
              </a:spcBef>
              <a:defRPr/>
            </a:pPr>
            <a:r>
              <a:rPr lang="en-US" sz="1200" b="1" dirty="0"/>
              <a:t>Finance </a:t>
            </a:r>
            <a:r>
              <a:rPr lang="en-US" sz="1200" b="1" dirty="0" smtClean="0"/>
              <a:t>Companies </a:t>
            </a:r>
            <a:r>
              <a:rPr lang="en-US" sz="1200" b="1" dirty="0" smtClean="0">
                <a:latin typeface="Calibri" pitchFamily="34" charset="0"/>
                <a:cs typeface="Calibri" pitchFamily="34" charset="0"/>
              </a:rPr>
              <a:t>(USD </a:t>
            </a:r>
            <a:r>
              <a:rPr lang="en-US" sz="1200" b="1" dirty="0">
                <a:latin typeface="Calibri" pitchFamily="34" charset="0"/>
                <a:cs typeface="Calibri" pitchFamily="34" charset="0"/>
              </a:rPr>
              <a:t>Billions</a:t>
            </a:r>
            <a:r>
              <a:rPr lang="en-US" sz="1200" b="1" dirty="0" smtClean="0">
                <a:latin typeface="Calibri" pitchFamily="34" charset="0"/>
                <a:cs typeface="Calibri" pitchFamily="34" charset="0"/>
              </a:rPr>
              <a:t>) </a:t>
            </a:r>
            <a:endParaRPr lang="en-US" sz="1200" b="1" dirty="0">
              <a:latin typeface="Calibri" pitchFamily="34" charset="0"/>
              <a:cs typeface="Calibri" pitchFamily="34" charset="0"/>
            </a:endParaRPr>
          </a:p>
        </p:txBody>
      </p:sp>
      <p:sp>
        <p:nvSpPr>
          <p:cNvPr id="7" name="TextBox 6"/>
          <p:cNvSpPr txBox="1"/>
          <p:nvPr/>
        </p:nvSpPr>
        <p:spPr>
          <a:xfrm>
            <a:off x="4691868" y="1676400"/>
            <a:ext cx="129389" cy="723900"/>
          </a:xfrm>
          <a:prstGeom prst="rect">
            <a:avLst/>
          </a:prstGeom>
        </p:spPr>
        <p:txBody>
          <a:bodyPr vert="vert270" wrap="square" lIns="0" tIns="0" rIns="0" bIns="0" rtlCol="0" anchor="t" anchorCtr="0">
            <a:noAutofit/>
          </a:bodyPr>
          <a:lstStyle/>
          <a:p>
            <a:pPr marL="0" marR="0" indent="0" algn="ctr" defTabSz="914363"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w="3175">
                  <a:noFill/>
                </a:ln>
                <a:effectLst/>
                <a:uLnTx/>
                <a:uFillTx/>
                <a:latin typeface="Calibri" pitchFamily="34" charset="0"/>
                <a:ea typeface="Verdana" pitchFamily="34" charset="0"/>
                <a:cs typeface="Calibri" pitchFamily="34" charset="0"/>
              </a:rPr>
              <a:t>$ Billions</a:t>
            </a:r>
          </a:p>
        </p:txBody>
      </p:sp>
      <p:sp>
        <p:nvSpPr>
          <p:cNvPr id="23" name="TextBox 22"/>
          <p:cNvSpPr txBox="1"/>
          <p:nvPr/>
        </p:nvSpPr>
        <p:spPr>
          <a:xfrm>
            <a:off x="338535" y="1676400"/>
            <a:ext cx="129389" cy="723900"/>
          </a:xfrm>
          <a:prstGeom prst="rect">
            <a:avLst/>
          </a:prstGeom>
        </p:spPr>
        <p:txBody>
          <a:bodyPr vert="vert270" wrap="square" lIns="0" tIns="0" rIns="0" bIns="0" rtlCol="0" anchor="t" anchorCtr="0">
            <a:noAutofit/>
          </a:bodyPr>
          <a:lstStyle/>
          <a:p>
            <a:pPr marL="0" marR="0" indent="0" algn="ctr" defTabSz="914363"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w="3175">
                  <a:noFill/>
                </a:ln>
                <a:effectLst/>
                <a:uLnTx/>
                <a:uFillTx/>
                <a:latin typeface="Calibri" pitchFamily="34" charset="0"/>
                <a:ea typeface="Verdana" pitchFamily="34" charset="0"/>
                <a:cs typeface="Calibri" pitchFamily="34" charset="0"/>
              </a:rPr>
              <a:t>$ Billions</a:t>
            </a:r>
          </a:p>
        </p:txBody>
      </p:sp>
      <p:sp>
        <p:nvSpPr>
          <p:cNvPr id="24" name="TextBox 23"/>
          <p:cNvSpPr txBox="1"/>
          <p:nvPr/>
        </p:nvSpPr>
        <p:spPr>
          <a:xfrm>
            <a:off x="358573" y="4501191"/>
            <a:ext cx="129389" cy="723900"/>
          </a:xfrm>
          <a:prstGeom prst="rect">
            <a:avLst/>
          </a:prstGeom>
        </p:spPr>
        <p:txBody>
          <a:bodyPr vert="vert270" wrap="square" lIns="0" tIns="0" rIns="0" bIns="0" rtlCol="0" anchor="t" anchorCtr="0">
            <a:noAutofit/>
          </a:bodyPr>
          <a:lstStyle/>
          <a:p>
            <a:pPr marL="0" marR="0" indent="0" algn="ctr" defTabSz="914363"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w="3175">
                  <a:noFill/>
                </a:ln>
                <a:effectLst/>
                <a:uLnTx/>
                <a:uFillTx/>
                <a:latin typeface="Calibri" pitchFamily="34" charset="0"/>
                <a:ea typeface="Verdana" pitchFamily="34" charset="0"/>
                <a:cs typeface="Calibri" pitchFamily="34" charset="0"/>
              </a:rPr>
              <a:t>$ Billions</a:t>
            </a:r>
          </a:p>
        </p:txBody>
      </p:sp>
      <p:sp>
        <p:nvSpPr>
          <p:cNvPr id="25" name="TextBox 24"/>
          <p:cNvSpPr txBox="1"/>
          <p:nvPr/>
        </p:nvSpPr>
        <p:spPr>
          <a:xfrm>
            <a:off x="4652860" y="4343682"/>
            <a:ext cx="129389" cy="723900"/>
          </a:xfrm>
          <a:prstGeom prst="rect">
            <a:avLst/>
          </a:prstGeom>
        </p:spPr>
        <p:txBody>
          <a:bodyPr vert="vert270" wrap="square" lIns="0" tIns="0" rIns="0" bIns="0" rtlCol="0" anchor="t" anchorCtr="0">
            <a:noAutofit/>
          </a:bodyPr>
          <a:lstStyle/>
          <a:p>
            <a:pPr marL="0" marR="0" indent="0" algn="ctr" defTabSz="914363" rtl="0" eaLnBrk="1" fontAlgn="auto" latinLnBrk="0" hangingPunct="1">
              <a:lnSpc>
                <a:spcPct val="100000"/>
              </a:lnSpc>
              <a:spcBef>
                <a:spcPct val="0"/>
              </a:spcBef>
              <a:spcAft>
                <a:spcPts val="0"/>
              </a:spcAft>
              <a:buClrTx/>
              <a:buSzTx/>
              <a:buFontTx/>
              <a:buNone/>
              <a:tabLst/>
            </a:pPr>
            <a:r>
              <a:rPr kumimoji="0" lang="en-US" sz="1000" b="0" i="0" u="none" strike="noStrike" kern="1200" cap="none" spc="0" normalizeH="0" baseline="0" noProof="0" dirty="0" smtClean="0">
                <a:ln w="3175">
                  <a:noFill/>
                </a:ln>
                <a:effectLst/>
                <a:uLnTx/>
                <a:uFillTx/>
                <a:latin typeface="Calibri" pitchFamily="34" charset="0"/>
                <a:ea typeface="Verdana" pitchFamily="34" charset="0"/>
                <a:cs typeface="Calibri" pitchFamily="34" charset="0"/>
              </a:rPr>
              <a:t>$ Billions</a:t>
            </a:r>
          </a:p>
        </p:txBody>
      </p:sp>
      <p:sp>
        <p:nvSpPr>
          <p:cNvPr id="26" name="TextBox 25"/>
          <p:cNvSpPr txBox="1"/>
          <p:nvPr/>
        </p:nvSpPr>
        <p:spPr>
          <a:xfrm>
            <a:off x="206173" y="6137598"/>
            <a:ext cx="6102427" cy="123501"/>
          </a:xfrm>
          <a:prstGeom prst="rect">
            <a:avLst/>
          </a:prstGeom>
        </p:spPr>
        <p:txBody>
          <a:bodyPr vert="horz" wrap="square" lIns="0" tIns="0" rIns="0" bIns="0" rtlCol="0" anchor="t" anchorCtr="0">
            <a:noAutofit/>
          </a:bodyPr>
          <a:lstStyle/>
          <a:p>
            <a:pPr defTabSz="914363">
              <a:spcBef>
                <a:spcPct val="0"/>
              </a:spcBef>
            </a:pPr>
            <a:r>
              <a:rPr lang="en-US" sz="1000" dirty="0">
                <a:ln w="3175">
                  <a:noFill/>
                </a:ln>
                <a:latin typeface="Calibri" pitchFamily="34" charset="0"/>
                <a:ea typeface="Verdana" pitchFamily="34" charset="0"/>
                <a:cs typeface="Calibri" pitchFamily="34" charset="0"/>
              </a:rPr>
              <a:t>Note: All figures are </a:t>
            </a:r>
            <a:r>
              <a:rPr lang="en-US" sz="1000" dirty="0" smtClean="0">
                <a:ln w="3175">
                  <a:noFill/>
                </a:ln>
                <a:latin typeface="Calibri" pitchFamily="34" charset="0"/>
                <a:ea typeface="Verdana" pitchFamily="34" charset="0"/>
                <a:cs typeface="Calibri" pitchFamily="34" charset="0"/>
              </a:rPr>
              <a:t>converted in to </a:t>
            </a:r>
            <a:r>
              <a:rPr lang="en-US" sz="1000" dirty="0">
                <a:ln w="3175">
                  <a:noFill/>
                </a:ln>
                <a:latin typeface="Calibri" pitchFamily="34" charset="0"/>
                <a:ea typeface="Verdana" pitchFamily="34" charset="0"/>
                <a:cs typeface="Calibri" pitchFamily="34" charset="0"/>
              </a:rPr>
              <a:t>US </a:t>
            </a:r>
            <a:r>
              <a:rPr lang="en-US" sz="1000" dirty="0" smtClean="0">
                <a:ln w="3175">
                  <a:noFill/>
                </a:ln>
                <a:latin typeface="Calibri" pitchFamily="34" charset="0"/>
                <a:ea typeface="Verdana" pitchFamily="34" charset="0"/>
                <a:cs typeface="Calibri" pitchFamily="34" charset="0"/>
              </a:rPr>
              <a:t>dollars billions by  using the average 2011 (12, Apr) exchange rates.</a:t>
            </a:r>
            <a:endParaRPr kumimoji="0" lang="en-US" sz="1000" b="0" i="0" u="none" strike="noStrike" kern="1200" cap="none" spc="0" normalizeH="0" baseline="0" noProof="0" dirty="0" smtClean="0">
              <a:ln w="3175">
                <a:noFill/>
              </a:ln>
              <a:effectLst/>
              <a:uLnTx/>
              <a:uFillTx/>
              <a:latin typeface="Calibri" pitchFamily="34" charset="0"/>
              <a:ea typeface="Verdana" pitchFamily="34" charset="0"/>
              <a:cs typeface="Calibri" pitchFamily="34" charset="0"/>
            </a:endParaRPr>
          </a:p>
        </p:txBody>
      </p:sp>
      <p:graphicFrame>
        <p:nvGraphicFramePr>
          <p:cNvPr id="3" name="Chart 2"/>
          <p:cNvGraphicFramePr/>
          <p:nvPr>
            <p:extLst>
              <p:ext uri="{D42A27DB-BD31-4B8C-83A1-F6EECF244321}">
                <p14:modId xmlns:p14="http://schemas.microsoft.com/office/powerpoint/2010/main" val="4066556313"/>
              </p:ext>
            </p:extLst>
          </p:nvPr>
        </p:nvGraphicFramePr>
        <p:xfrm>
          <a:off x="544964" y="1088070"/>
          <a:ext cx="4057384" cy="210807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p:cNvGraphicFramePr/>
          <p:nvPr>
            <p:extLst>
              <p:ext uri="{D42A27DB-BD31-4B8C-83A1-F6EECF244321}">
                <p14:modId xmlns:p14="http://schemas.microsoft.com/office/powerpoint/2010/main" val="2544987183"/>
              </p:ext>
            </p:extLst>
          </p:nvPr>
        </p:nvGraphicFramePr>
        <p:xfrm>
          <a:off x="4836259" y="1067856"/>
          <a:ext cx="4015641" cy="2277078"/>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p:cNvGraphicFramePr/>
          <p:nvPr>
            <p:extLst>
              <p:ext uri="{D42A27DB-BD31-4B8C-83A1-F6EECF244321}">
                <p14:modId xmlns:p14="http://schemas.microsoft.com/office/powerpoint/2010/main" val="1707765553"/>
              </p:ext>
            </p:extLst>
          </p:nvPr>
        </p:nvGraphicFramePr>
        <p:xfrm>
          <a:off x="524996" y="3674454"/>
          <a:ext cx="4077352" cy="237737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 name="Chart 5"/>
          <p:cNvGraphicFramePr/>
          <p:nvPr>
            <p:extLst>
              <p:ext uri="{D42A27DB-BD31-4B8C-83A1-F6EECF244321}">
                <p14:modId xmlns:p14="http://schemas.microsoft.com/office/powerpoint/2010/main" val="1645195250"/>
              </p:ext>
            </p:extLst>
          </p:nvPr>
        </p:nvGraphicFramePr>
        <p:xfrm>
          <a:off x="4797093" y="3710067"/>
          <a:ext cx="4060331" cy="237884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9573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Box 41"/>
          <p:cNvSpPr txBox="1"/>
          <p:nvPr/>
        </p:nvSpPr>
        <p:spPr>
          <a:xfrm>
            <a:off x="187619" y="6250503"/>
            <a:ext cx="7126254" cy="122830"/>
          </a:xfrm>
          <a:prstGeom prst="rect">
            <a:avLst/>
          </a:prstGeom>
        </p:spPr>
        <p:txBody>
          <a:bodyPr vert="horz" wrap="square" lIns="0" tIns="0" rIns="0" bIns="0" rtlCol="0" anchor="t" anchorCtr="0">
            <a:noAutofit/>
          </a:bodyPr>
          <a:lstStyle/>
          <a:p>
            <a:pPr defTabSz="914363">
              <a:spcBef>
                <a:spcPct val="0"/>
              </a:spcBef>
            </a:pPr>
            <a:r>
              <a:rPr kumimoji="0" lang="en-US" sz="800" b="0" i="0" u="none" strike="noStrike" kern="1200" cap="none" spc="0" normalizeH="0" baseline="0" noProof="0" dirty="0" smtClean="0">
                <a:ln w="3175">
                  <a:noFill/>
                </a:ln>
                <a:effectLst/>
                <a:uLnTx/>
                <a:uFillTx/>
                <a:ea typeface="Verdana" pitchFamily="34" charset="0"/>
                <a:cs typeface="Verdana" pitchFamily="34" charset="0"/>
              </a:rPr>
              <a:t>Source: </a:t>
            </a:r>
            <a:r>
              <a:rPr lang="en-US" sz="800" dirty="0" smtClean="0">
                <a:cs typeface="Arial" charset="0"/>
                <a:hlinkClick r:id="rId3"/>
              </a:rPr>
              <a:t>Yahoo Finance</a:t>
            </a:r>
            <a:endParaRPr kumimoji="0" lang="en-US" sz="800" b="0" i="0" u="none" strike="noStrike" kern="1200" cap="none" spc="0" normalizeH="0" baseline="0" noProof="0" dirty="0" smtClean="0">
              <a:ln w="3175">
                <a:noFill/>
              </a:ln>
              <a:effectLst/>
              <a:uLnTx/>
              <a:uFillTx/>
              <a:ea typeface="Verdana" pitchFamily="34" charset="0"/>
              <a:cs typeface="Verdana" pitchFamily="34" charset="0"/>
            </a:endParaRPr>
          </a:p>
        </p:txBody>
      </p:sp>
      <p:sp>
        <p:nvSpPr>
          <p:cNvPr id="12" name="Title 1"/>
          <p:cNvSpPr>
            <a:spLocks noGrp="1"/>
          </p:cNvSpPr>
          <p:nvPr>
            <p:ph type="title"/>
          </p:nvPr>
        </p:nvSpPr>
        <p:spPr>
          <a:xfrm>
            <a:off x="389436" y="299752"/>
            <a:ext cx="8363938" cy="443198"/>
          </a:xfrm>
        </p:spPr>
        <p:txBody>
          <a:bodyPr vert="horz" wrap="square" lIns="0" tIns="0" rIns="0" bIns="0" rtlCol="0" anchor="t">
            <a:spAutoFit/>
          </a:bodyPr>
          <a:lstStyle/>
          <a:p>
            <a:pPr defTabSz="914363" eaLnBrk="1" fontAlgn="auto" hangingPunct="1">
              <a:spcAft>
                <a:spcPts val="0"/>
              </a:spcAft>
              <a:defRPr/>
            </a:pPr>
            <a:r>
              <a:rPr lang="en-AU" dirty="0" smtClean="0">
                <a:solidFill>
                  <a:srgbClr val="595959"/>
                </a:solidFill>
                <a:latin typeface="Calibri" pitchFamily="34" charset="0"/>
                <a:cs typeface="Calibri" pitchFamily="34" charset="0"/>
              </a:rPr>
              <a:t>Stock Performance and Credit Ratings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914400"/>
            <a:ext cx="845820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3711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
          <p:cNvSpPr>
            <a:spLocks noGrp="1"/>
          </p:cNvSpPr>
          <p:nvPr>
            <p:ph type="title"/>
          </p:nvPr>
        </p:nvSpPr>
        <p:spPr>
          <a:xfrm>
            <a:off x="228600" y="280932"/>
            <a:ext cx="8686800" cy="304800"/>
          </a:xfrm>
        </p:spPr>
        <p:txBody>
          <a:bodyPr>
            <a:noAutofit/>
          </a:bodyPr>
          <a:lstStyle/>
          <a:p>
            <a:r>
              <a:rPr lang="en-US" dirty="0" smtClean="0">
                <a:latin typeface="Calibri" pitchFamily="34" charset="0"/>
                <a:cs typeface="Calibri" pitchFamily="34" charset="0"/>
              </a:rPr>
              <a:t>Strategic Direction</a:t>
            </a:r>
            <a:endParaRPr lang="en-US" dirty="0">
              <a:latin typeface="Calibri" pitchFamily="34" charset="0"/>
              <a:cs typeface="Calibri" pitchFamily="34" charset="0"/>
            </a:endParaRPr>
          </a:p>
        </p:txBody>
      </p:sp>
      <p:sp>
        <p:nvSpPr>
          <p:cNvPr id="14" name="Text Box 20"/>
          <p:cNvSpPr txBox="1">
            <a:spLocks noChangeArrowheads="1"/>
          </p:cNvSpPr>
          <p:nvPr/>
        </p:nvSpPr>
        <p:spPr bwMode="auto">
          <a:xfrm>
            <a:off x="2607185" y="1524000"/>
            <a:ext cx="6264000" cy="1752600"/>
          </a:xfrm>
          <a:prstGeom prst="rect">
            <a:avLst/>
          </a:prstGeom>
          <a:noFill/>
          <a:ln w="9525">
            <a:noFill/>
            <a:miter lim="800000"/>
            <a:headEnd/>
            <a:tailEnd/>
          </a:ln>
          <a:effectLst/>
        </p:spPr>
        <p:txBody>
          <a:bodyPr anchor="ctr"/>
          <a:lstStyle/>
          <a:p>
            <a:pPr>
              <a:spcBef>
                <a:spcPts val="300"/>
              </a:spcBef>
              <a:spcAft>
                <a:spcPts val="100"/>
              </a:spcAft>
              <a:defRPr/>
            </a:pPr>
            <a:endParaRPr lang="en-IN" sz="1000" dirty="0">
              <a:solidFill>
                <a:srgbClr val="000000"/>
              </a:solidFill>
              <a:latin typeface="Calibri" pitchFamily="34" charset="0"/>
              <a:cs typeface="Calibri" pitchFamily="34" charset="0"/>
            </a:endParaRPr>
          </a:p>
        </p:txBody>
      </p:sp>
      <p:sp>
        <p:nvSpPr>
          <p:cNvPr id="15" name="AutoShape 3"/>
          <p:cNvSpPr>
            <a:spLocks noChangeArrowheads="1"/>
          </p:cNvSpPr>
          <p:nvPr/>
        </p:nvSpPr>
        <p:spPr bwMode="auto">
          <a:xfrm>
            <a:off x="544700" y="914400"/>
            <a:ext cx="1951767" cy="1188000"/>
          </a:xfrm>
          <a:prstGeom prst="rightArrow">
            <a:avLst>
              <a:gd name="adj1" fmla="val 58334"/>
              <a:gd name="adj2" fmla="val 49544"/>
            </a:avLst>
          </a:prstGeom>
          <a:ln>
            <a:headEnd/>
            <a:tailEnd/>
          </a:ln>
        </p:spPr>
        <p:style>
          <a:lnRef idx="1">
            <a:schemeClr val="accent1"/>
          </a:lnRef>
          <a:fillRef idx="2">
            <a:schemeClr val="accent1"/>
          </a:fillRef>
          <a:effectRef idx="1">
            <a:schemeClr val="accent1"/>
          </a:effectRef>
          <a:fontRef idx="minor">
            <a:schemeClr val="dk1"/>
          </a:fontRef>
        </p:style>
        <p:txBody>
          <a:bodyPr wrap="square" anchor="ctr">
            <a:noAutofit/>
          </a:bodyPr>
          <a:lstStyle/>
          <a:p>
            <a:pPr lvl="0" algn="ctr"/>
            <a:r>
              <a:rPr lang="en-IN" sz="1400" b="1" kern="0" dirty="0" smtClean="0">
                <a:solidFill>
                  <a:srgbClr val="000000"/>
                </a:solidFill>
                <a:latin typeface="Calibri" pitchFamily="34" charset="0"/>
                <a:cs typeface="Calibri" pitchFamily="34" charset="0"/>
              </a:rPr>
              <a:t>Globalization</a:t>
            </a:r>
            <a:endParaRPr lang="en-US" sz="1400" b="1" kern="0" dirty="0">
              <a:solidFill>
                <a:srgbClr val="000000"/>
              </a:solidFill>
              <a:latin typeface="Calibri" pitchFamily="34" charset="0"/>
              <a:cs typeface="Calibri" pitchFamily="34" charset="0"/>
            </a:endParaRPr>
          </a:p>
        </p:txBody>
      </p:sp>
      <p:sp>
        <p:nvSpPr>
          <p:cNvPr id="16" name="TextBox 15"/>
          <p:cNvSpPr txBox="1"/>
          <p:nvPr/>
        </p:nvSpPr>
        <p:spPr>
          <a:xfrm>
            <a:off x="2590800" y="1073476"/>
            <a:ext cx="6096000" cy="1409700"/>
          </a:xfrm>
          <a:prstGeom prst="rect">
            <a:avLst/>
          </a:prstGeom>
        </p:spPr>
        <p:txBody>
          <a:bodyPr vert="horz" wrap="square" lIns="0" tIns="0" rIns="0" bIns="0" rtlCol="0" anchor="t" anchorCtr="0">
            <a:noAutofit/>
          </a:bodyPr>
          <a:lstStyle/>
          <a:p>
            <a:pPr marL="228600" indent="-109538" defTabSz="914363">
              <a:spcBef>
                <a:spcPts val="200"/>
              </a:spcBef>
              <a:spcAft>
                <a:spcPts val="200"/>
              </a:spcAft>
              <a:buFont typeface="Arial" pitchFamily="34" charset="0"/>
              <a:buChar char="•"/>
              <a:defRPr/>
            </a:pPr>
            <a:r>
              <a:rPr lang="en-US" sz="1300" dirty="0">
                <a:latin typeface="Calibri" pitchFamily="34" charset="0"/>
                <a:cs typeface="Calibri" pitchFamily="34" charset="0"/>
              </a:rPr>
              <a:t>Group has implemented new cost-cutting measures </a:t>
            </a:r>
            <a:r>
              <a:rPr lang="en-US" sz="1300" dirty="0" smtClean="0">
                <a:latin typeface="Calibri" pitchFamily="34" charset="0"/>
                <a:cs typeface="Calibri" pitchFamily="34" charset="0"/>
              </a:rPr>
              <a:t>with a </a:t>
            </a:r>
            <a:r>
              <a:rPr lang="en-US" sz="1300" dirty="0">
                <a:latin typeface="Calibri" pitchFamily="34" charset="0"/>
                <a:cs typeface="Calibri" pitchFamily="34" charset="0"/>
              </a:rPr>
              <a:t>view to further </a:t>
            </a:r>
            <a:r>
              <a:rPr lang="en-US" sz="1300" dirty="0" smtClean="0">
                <a:latin typeface="Calibri" pitchFamily="34" charset="0"/>
                <a:cs typeface="Calibri" pitchFamily="34" charset="0"/>
              </a:rPr>
              <a:t>strengthening </a:t>
            </a:r>
            <a:r>
              <a:rPr lang="en-US" sz="1300" dirty="0">
                <a:latin typeface="Calibri" pitchFamily="34" charset="0"/>
                <a:cs typeface="Calibri" pitchFamily="34" charset="0"/>
              </a:rPr>
              <a:t>its Performance </a:t>
            </a:r>
            <a:r>
              <a:rPr lang="en-US" sz="1300" dirty="0" smtClean="0">
                <a:latin typeface="Calibri" pitchFamily="34" charset="0"/>
                <a:cs typeface="Calibri" pitchFamily="34" charset="0"/>
              </a:rPr>
              <a:t>Plan</a:t>
            </a:r>
            <a:endParaRPr lang="en-US" sz="1300" dirty="0">
              <a:latin typeface="Calibri" pitchFamily="34" charset="0"/>
              <a:cs typeface="Calibri" pitchFamily="34" charset="0"/>
            </a:endParaRPr>
          </a:p>
          <a:p>
            <a:pPr marL="228600" indent="-109538" defTabSz="914363">
              <a:spcBef>
                <a:spcPts val="200"/>
              </a:spcBef>
              <a:spcAft>
                <a:spcPts val="200"/>
              </a:spcAft>
              <a:buFont typeface="Arial" pitchFamily="34" charset="0"/>
              <a:buChar char="•"/>
              <a:defRPr/>
            </a:pPr>
            <a:r>
              <a:rPr lang="en-US" sz="1300" dirty="0" smtClean="0">
                <a:latin typeface="Calibri" pitchFamily="34" charset="0"/>
                <a:cs typeface="Calibri" pitchFamily="34" charset="0"/>
              </a:rPr>
              <a:t>The Globalization strategy primarily involves internationalizing </a:t>
            </a:r>
            <a:r>
              <a:rPr lang="en-US" sz="1300" dirty="0">
                <a:latin typeface="Calibri" pitchFamily="34" charset="0"/>
                <a:cs typeface="Calibri" pitchFamily="34" charset="0"/>
              </a:rPr>
              <a:t>its business activities  </a:t>
            </a:r>
            <a:r>
              <a:rPr lang="en-US" sz="1300" dirty="0" smtClean="0">
                <a:latin typeface="Calibri" pitchFamily="34" charset="0"/>
                <a:cs typeface="Calibri" pitchFamily="34" charset="0"/>
              </a:rPr>
              <a:t>is </a:t>
            </a:r>
            <a:r>
              <a:rPr lang="en-US" sz="1300" dirty="0">
                <a:latin typeface="Calibri" pitchFamily="34" charset="0"/>
                <a:cs typeface="Calibri" pitchFamily="34" charset="0"/>
              </a:rPr>
              <a:t>a of dealing with </a:t>
            </a:r>
            <a:r>
              <a:rPr lang="en-US" sz="1300" dirty="0" smtClean="0">
                <a:latin typeface="Calibri" pitchFamily="34" charset="0"/>
                <a:cs typeface="Calibri" pitchFamily="34" charset="0"/>
              </a:rPr>
              <a:t>any negative </a:t>
            </a:r>
            <a:r>
              <a:rPr lang="en-US" sz="1300" dirty="0">
                <a:latin typeface="Calibri" pitchFamily="34" charset="0"/>
                <a:cs typeface="Calibri" pitchFamily="34" charset="0"/>
              </a:rPr>
              <a:t>consequences that could arise in a particular </a:t>
            </a:r>
            <a:r>
              <a:rPr lang="en-US" sz="1300" dirty="0" smtClean="0">
                <a:latin typeface="Calibri" pitchFamily="34" charset="0"/>
                <a:cs typeface="Calibri" pitchFamily="34" charset="0"/>
              </a:rPr>
              <a:t>geographic area </a:t>
            </a:r>
            <a:r>
              <a:rPr lang="en-US" sz="1300" dirty="0">
                <a:latin typeface="Calibri" pitchFamily="34" charset="0"/>
                <a:cs typeface="Calibri" pitchFamily="34" charset="0"/>
              </a:rPr>
              <a:t>as a result of a recession or serious geopolitical </a:t>
            </a:r>
            <a:r>
              <a:rPr lang="en-US" sz="1300" dirty="0" smtClean="0">
                <a:latin typeface="Calibri" pitchFamily="34" charset="0"/>
                <a:cs typeface="Calibri" pitchFamily="34" charset="0"/>
              </a:rPr>
              <a:t>events</a:t>
            </a:r>
            <a:endParaRPr lang="en-US" sz="1300" dirty="0">
              <a:latin typeface="Calibri" pitchFamily="34" charset="0"/>
              <a:cs typeface="Calibri" pitchFamily="34" charset="0"/>
            </a:endParaRPr>
          </a:p>
        </p:txBody>
      </p:sp>
      <p:cxnSp>
        <p:nvCxnSpPr>
          <p:cNvPr id="17" name="Straight Connector 16"/>
          <p:cNvCxnSpPr/>
          <p:nvPr/>
        </p:nvCxnSpPr>
        <p:spPr>
          <a:xfrm>
            <a:off x="2607185" y="2514600"/>
            <a:ext cx="6264000" cy="0"/>
          </a:xfrm>
          <a:prstGeom prst="line">
            <a:avLst/>
          </a:prstGeom>
          <a:ln w="12700">
            <a:solidFill>
              <a:schemeClr val="accent1"/>
            </a:solidFill>
            <a:prstDash val="dash"/>
          </a:ln>
        </p:spPr>
        <p:style>
          <a:lnRef idx="2">
            <a:schemeClr val="accent1"/>
          </a:lnRef>
          <a:fillRef idx="0">
            <a:schemeClr val="accent1"/>
          </a:fillRef>
          <a:effectRef idx="1">
            <a:schemeClr val="accent1"/>
          </a:effectRef>
          <a:fontRef idx="minor">
            <a:schemeClr val="tx1"/>
          </a:fontRef>
        </p:style>
      </p:cxnSp>
      <p:sp>
        <p:nvSpPr>
          <p:cNvPr id="19" name="AutoShape 3"/>
          <p:cNvSpPr>
            <a:spLocks noChangeArrowheads="1"/>
          </p:cNvSpPr>
          <p:nvPr/>
        </p:nvSpPr>
        <p:spPr bwMode="auto">
          <a:xfrm>
            <a:off x="544700" y="2819040"/>
            <a:ext cx="1951768" cy="1188720"/>
          </a:xfrm>
          <a:prstGeom prst="rightArrow">
            <a:avLst>
              <a:gd name="adj1" fmla="val 58334"/>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wrap="square" anchor="ctr">
            <a:noAutofit/>
          </a:bodyPr>
          <a:lstStyle/>
          <a:p>
            <a:pPr algn="ctr"/>
            <a:r>
              <a:rPr lang="en-US" sz="1400" b="1" kern="0" dirty="0" smtClean="0">
                <a:solidFill>
                  <a:srgbClr val="000000"/>
                </a:solidFill>
                <a:latin typeface="Calibri" pitchFamily="34" charset="0"/>
                <a:cs typeface="Calibri" pitchFamily="34" charset="0"/>
              </a:rPr>
              <a:t>Production</a:t>
            </a:r>
          </a:p>
        </p:txBody>
      </p:sp>
      <p:sp>
        <p:nvSpPr>
          <p:cNvPr id="31" name="Text Box 10"/>
          <p:cNvSpPr txBox="1">
            <a:spLocks noChangeArrowheads="1"/>
          </p:cNvSpPr>
          <p:nvPr/>
        </p:nvSpPr>
        <p:spPr bwMode="gray">
          <a:xfrm rot="16200000">
            <a:off x="-1935567" y="3274517"/>
            <a:ext cx="4695409" cy="277000"/>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defTabSz="457200" fontAlgn="base">
              <a:spcBef>
                <a:spcPct val="10000"/>
              </a:spcBef>
              <a:spcAft>
                <a:spcPct val="0"/>
              </a:spcAft>
              <a:buClr>
                <a:srgbClr val="990000"/>
              </a:buClr>
              <a:buSzPct val="70000"/>
              <a:defRPr/>
            </a:pPr>
            <a:r>
              <a:rPr lang="en-US" sz="1200" b="1" dirty="0">
                <a:solidFill>
                  <a:srgbClr val="FFFFFF"/>
                </a:solidFill>
                <a:latin typeface="Calibri" pitchFamily="34" charset="0"/>
                <a:cs typeface="Calibri" pitchFamily="34" charset="0"/>
              </a:rPr>
              <a:t>Strategies</a:t>
            </a:r>
          </a:p>
        </p:txBody>
      </p:sp>
      <p:sp>
        <p:nvSpPr>
          <p:cNvPr id="26" name="Footnote"/>
          <p:cNvSpPr>
            <a:spLocks noChangeArrowheads="1"/>
          </p:cNvSpPr>
          <p:nvPr/>
        </p:nvSpPr>
        <p:spPr bwMode="auto">
          <a:xfrm>
            <a:off x="209473" y="6224325"/>
            <a:ext cx="8412163" cy="110800"/>
          </a:xfrm>
          <a:prstGeom prst="rect">
            <a:avLst/>
          </a:prstGeom>
          <a:noFill/>
          <a:ln w="9525" algn="ctr">
            <a:noFill/>
            <a:miter lim="800000"/>
            <a:headEnd/>
            <a:tailEnd/>
          </a:ln>
        </p:spPr>
        <p:txBody>
          <a:bodyPr wrap="square" lIns="0" tIns="0" rIns="0" bIns="0" anchor="b">
            <a:spAutoFit/>
          </a:bodyPr>
          <a:lstStyle/>
          <a:p>
            <a:pPr marL="461963" indent="-461963" eaLnBrk="0" hangingPunct="0">
              <a:lnSpc>
                <a:spcPct val="90000"/>
              </a:lnSpc>
              <a:defRPr/>
            </a:pPr>
            <a:r>
              <a:rPr lang="en-US" sz="800" kern="0" dirty="0" smtClean="0">
                <a:solidFill>
                  <a:srgbClr val="262626"/>
                </a:solidFill>
                <a:latin typeface="Calibri" pitchFamily="34" charset="0"/>
                <a:cs typeface="Calibri" pitchFamily="34" charset="0"/>
              </a:rPr>
              <a:t>Source: </a:t>
            </a:r>
            <a:r>
              <a:rPr lang="en-US" sz="800" kern="0" dirty="0" smtClean="0">
                <a:solidFill>
                  <a:srgbClr val="262626"/>
                </a:solidFill>
                <a:latin typeface="Calibri" pitchFamily="34" charset="0"/>
                <a:cs typeface="Calibri" pitchFamily="34" charset="0"/>
                <a:hlinkClick r:id="rId3"/>
              </a:rPr>
              <a:t>Annual report 2011</a:t>
            </a:r>
            <a:endParaRPr kumimoji="0" lang="en-US" sz="800" b="0" i="0" u="none" strike="noStrike" kern="0" cap="none" spc="0" normalizeH="0" baseline="0" noProof="0" dirty="0">
              <a:ln>
                <a:noFill/>
              </a:ln>
              <a:solidFill>
                <a:srgbClr val="262626"/>
              </a:solidFill>
              <a:effectLst/>
              <a:uLnTx/>
              <a:uFillTx/>
              <a:latin typeface="Calibri" pitchFamily="34" charset="0"/>
              <a:cs typeface="Calibri" pitchFamily="34" charset="0"/>
            </a:endParaRPr>
          </a:p>
        </p:txBody>
      </p:sp>
      <p:sp>
        <p:nvSpPr>
          <p:cNvPr id="12" name="TextBox 11"/>
          <p:cNvSpPr txBox="1"/>
          <p:nvPr/>
        </p:nvSpPr>
        <p:spPr>
          <a:xfrm>
            <a:off x="2590800" y="2743200"/>
            <a:ext cx="6096000" cy="1640396"/>
          </a:xfrm>
          <a:prstGeom prst="rect">
            <a:avLst/>
          </a:prstGeom>
        </p:spPr>
        <p:txBody>
          <a:bodyPr vert="horz" wrap="square" lIns="0" tIns="0" rIns="0" bIns="0" rtlCol="0" anchor="t" anchorCtr="0">
            <a:noAutofit/>
          </a:bodyPr>
          <a:lstStyle/>
          <a:p>
            <a:pPr marL="228600" indent="-109538" defTabSz="914363">
              <a:spcBef>
                <a:spcPts val="200"/>
              </a:spcBef>
              <a:spcAft>
                <a:spcPts val="200"/>
              </a:spcAft>
              <a:buFont typeface="Arial" pitchFamily="34" charset="0"/>
              <a:buChar char="•"/>
              <a:defRPr/>
            </a:pPr>
            <a:r>
              <a:rPr lang="en-US" sz="1300" dirty="0">
                <a:latin typeface="Calibri" pitchFamily="34" charset="0"/>
                <a:cs typeface="Calibri" pitchFamily="34" charset="0"/>
              </a:rPr>
              <a:t>The Group’s Purchasing strategy implemented by the Purchasing Department is aimed at fully leveraging a number of action points, such </a:t>
            </a:r>
            <a:r>
              <a:rPr lang="en-US" sz="1300" dirty="0" smtClean="0">
                <a:latin typeface="Calibri" pitchFamily="34" charset="0"/>
                <a:cs typeface="Calibri" pitchFamily="34" charset="0"/>
              </a:rPr>
              <a:t>as:</a:t>
            </a:r>
          </a:p>
          <a:p>
            <a:pPr marL="685800" lvl="1" indent="-109538" defTabSz="914363">
              <a:spcBef>
                <a:spcPts val="200"/>
              </a:spcBef>
              <a:spcAft>
                <a:spcPts val="200"/>
              </a:spcAft>
              <a:buFont typeface="Arial" pitchFamily="34" charset="0"/>
              <a:buChar char="•"/>
              <a:defRPr/>
            </a:pPr>
            <a:r>
              <a:rPr lang="en-US" sz="1300" dirty="0">
                <a:latin typeface="Calibri" pitchFamily="34" charset="0"/>
                <a:cs typeface="Calibri" pitchFamily="34" charset="0"/>
              </a:rPr>
              <a:t>O</a:t>
            </a:r>
            <a:r>
              <a:rPr lang="en-US" sz="1300" dirty="0" smtClean="0">
                <a:latin typeface="Calibri" pitchFamily="34" charset="0"/>
                <a:cs typeface="Calibri" pitchFamily="34" charset="0"/>
              </a:rPr>
              <a:t>ptimizing </a:t>
            </a:r>
            <a:r>
              <a:rPr lang="en-US" sz="1300" dirty="0">
                <a:latin typeface="Calibri" pitchFamily="34" charset="0"/>
                <a:cs typeface="Calibri" pitchFamily="34" charset="0"/>
              </a:rPr>
              <a:t>global sourcing, using bulk purchases for raw materials (for both direct and indirect transactions</a:t>
            </a:r>
            <a:r>
              <a:rPr lang="en-US" sz="1300" dirty="0" smtClean="0">
                <a:latin typeface="Calibri" pitchFamily="34" charset="0"/>
                <a:cs typeface="Calibri" pitchFamily="34" charset="0"/>
              </a:rPr>
              <a:t>)</a:t>
            </a:r>
          </a:p>
          <a:p>
            <a:pPr marL="685800" lvl="1" indent="-109538" defTabSz="914363">
              <a:spcBef>
                <a:spcPts val="200"/>
              </a:spcBef>
              <a:spcAft>
                <a:spcPts val="200"/>
              </a:spcAft>
              <a:buFont typeface="Arial" pitchFamily="34" charset="0"/>
              <a:buChar char="•"/>
              <a:defRPr/>
            </a:pPr>
            <a:r>
              <a:rPr lang="en-US" sz="1300" dirty="0" smtClean="0">
                <a:latin typeface="Calibri" pitchFamily="34" charset="0"/>
                <a:cs typeface="Calibri" pitchFamily="34" charset="0"/>
              </a:rPr>
              <a:t>Increasing </a:t>
            </a:r>
            <a:r>
              <a:rPr lang="en-US" sz="1300" dirty="0">
                <a:latin typeface="Calibri" pitchFamily="34" charset="0"/>
                <a:cs typeface="Calibri" pitchFamily="34" charset="0"/>
              </a:rPr>
              <a:t>flexibility in terms of substitute materials, using recycled and </a:t>
            </a:r>
            <a:r>
              <a:rPr lang="en-US" sz="1300" dirty="0" smtClean="0">
                <a:latin typeface="Calibri" pitchFamily="34" charset="0"/>
                <a:cs typeface="Calibri" pitchFamily="34" charset="0"/>
              </a:rPr>
              <a:t>green materials</a:t>
            </a:r>
            <a:r>
              <a:rPr lang="en-US" sz="1300" dirty="0">
                <a:latin typeface="Calibri" pitchFamily="34" charset="0"/>
                <a:cs typeface="Calibri" pitchFamily="34" charset="0"/>
              </a:rPr>
              <a:t>, recovering and reusing by-products and putting in </a:t>
            </a:r>
            <a:r>
              <a:rPr lang="en-US" sz="1300" dirty="0" smtClean="0">
                <a:latin typeface="Calibri" pitchFamily="34" charset="0"/>
                <a:cs typeface="Calibri" pitchFamily="34" charset="0"/>
              </a:rPr>
              <a:t>place financial </a:t>
            </a:r>
            <a:r>
              <a:rPr lang="en-US" sz="1300" dirty="0">
                <a:latin typeface="Calibri" pitchFamily="34" charset="0"/>
                <a:cs typeface="Calibri" pitchFamily="34" charset="0"/>
              </a:rPr>
              <a:t>hedging </a:t>
            </a:r>
            <a:r>
              <a:rPr lang="en-US" sz="1300" dirty="0" smtClean="0">
                <a:latin typeface="Calibri" pitchFamily="34" charset="0"/>
                <a:cs typeface="Calibri" pitchFamily="34" charset="0"/>
              </a:rPr>
              <a:t>mechanisms</a:t>
            </a:r>
            <a:endParaRPr lang="en-US" sz="1300" dirty="0">
              <a:latin typeface="Calibri" pitchFamily="34" charset="0"/>
              <a:cs typeface="Calibri" pitchFamily="34" charset="0"/>
            </a:endParaRPr>
          </a:p>
        </p:txBody>
      </p:sp>
      <p:sp>
        <p:nvSpPr>
          <p:cNvPr id="13" name="AutoShape 3"/>
          <p:cNvSpPr>
            <a:spLocks noChangeArrowheads="1"/>
          </p:cNvSpPr>
          <p:nvPr/>
        </p:nvSpPr>
        <p:spPr bwMode="auto">
          <a:xfrm>
            <a:off x="550637" y="4724400"/>
            <a:ext cx="1951768" cy="1188720"/>
          </a:xfrm>
          <a:prstGeom prst="rightArrow">
            <a:avLst>
              <a:gd name="adj1" fmla="val 58334"/>
              <a:gd name="adj2" fmla="val 50000"/>
            </a:avLst>
          </a:prstGeom>
          <a:ln>
            <a:headEnd/>
            <a:tailEnd/>
          </a:ln>
        </p:spPr>
        <p:style>
          <a:lnRef idx="1">
            <a:schemeClr val="accent1"/>
          </a:lnRef>
          <a:fillRef idx="2">
            <a:schemeClr val="accent1"/>
          </a:fillRef>
          <a:effectRef idx="1">
            <a:schemeClr val="accent1"/>
          </a:effectRef>
          <a:fontRef idx="minor">
            <a:schemeClr val="dk1"/>
          </a:fontRef>
        </p:style>
        <p:txBody>
          <a:bodyPr wrap="square" anchor="ctr">
            <a:noAutofit/>
          </a:bodyPr>
          <a:lstStyle/>
          <a:p>
            <a:pPr algn="ctr"/>
            <a:r>
              <a:rPr lang="en-US" sz="1400" b="1" kern="0" dirty="0" smtClean="0">
                <a:solidFill>
                  <a:srgbClr val="000000"/>
                </a:solidFill>
                <a:latin typeface="Calibri" pitchFamily="34" charset="0"/>
                <a:cs typeface="Calibri" pitchFamily="34" charset="0"/>
              </a:rPr>
              <a:t>Local Integration</a:t>
            </a:r>
          </a:p>
        </p:txBody>
      </p:sp>
      <p:sp>
        <p:nvSpPr>
          <p:cNvPr id="18" name="TextBox 17"/>
          <p:cNvSpPr txBox="1"/>
          <p:nvPr/>
        </p:nvSpPr>
        <p:spPr>
          <a:xfrm>
            <a:off x="2590800" y="4876800"/>
            <a:ext cx="6096000" cy="989240"/>
          </a:xfrm>
          <a:prstGeom prst="rect">
            <a:avLst/>
          </a:prstGeom>
        </p:spPr>
        <p:txBody>
          <a:bodyPr vert="horz" wrap="square" lIns="0" tIns="0" rIns="0" bIns="0" rtlCol="0" anchor="t" anchorCtr="0">
            <a:noAutofit/>
          </a:bodyPr>
          <a:lstStyle/>
          <a:p>
            <a:pPr marL="228600" indent="-109538" defTabSz="914363">
              <a:spcBef>
                <a:spcPts val="200"/>
              </a:spcBef>
              <a:spcAft>
                <a:spcPts val="200"/>
              </a:spcAft>
              <a:buFont typeface="Arial" pitchFamily="34" charset="0"/>
              <a:buChar char="•"/>
              <a:defRPr/>
            </a:pPr>
            <a:r>
              <a:rPr lang="en-US" sz="1300" dirty="0" smtClean="0">
                <a:latin typeface="Calibri" pitchFamily="34" charset="0"/>
                <a:cs typeface="Calibri" pitchFamily="34" charset="0"/>
              </a:rPr>
              <a:t>Choosing suppliers </a:t>
            </a:r>
            <a:r>
              <a:rPr lang="en-US" sz="1300" dirty="0">
                <a:latin typeface="Calibri" pitchFamily="34" charset="0"/>
                <a:cs typeface="Calibri" pitchFamily="34" charset="0"/>
              </a:rPr>
              <a:t>that operate near its production </a:t>
            </a:r>
            <a:r>
              <a:rPr lang="en-US" sz="1300" dirty="0" smtClean="0">
                <a:latin typeface="Calibri" pitchFamily="34" charset="0"/>
                <a:cs typeface="Calibri" pitchFamily="34" charset="0"/>
              </a:rPr>
              <a:t>facilities</a:t>
            </a:r>
          </a:p>
          <a:p>
            <a:pPr marL="228600" indent="-109538" defTabSz="914363">
              <a:spcBef>
                <a:spcPts val="200"/>
              </a:spcBef>
              <a:spcAft>
                <a:spcPts val="200"/>
              </a:spcAft>
              <a:buFont typeface="Arial" pitchFamily="34" charset="0"/>
              <a:buChar char="•"/>
              <a:defRPr/>
            </a:pPr>
            <a:r>
              <a:rPr lang="en-US" sz="1300" dirty="0">
                <a:latin typeface="Calibri" pitchFamily="34" charset="0"/>
                <a:cs typeface="Calibri" pitchFamily="34" charset="0"/>
              </a:rPr>
              <a:t>By increasing </a:t>
            </a:r>
            <a:r>
              <a:rPr lang="en-US" sz="1300" dirty="0" smtClean="0">
                <a:latin typeface="Calibri" pitchFamily="34" charset="0"/>
                <a:cs typeface="Calibri" pitchFamily="34" charset="0"/>
              </a:rPr>
              <a:t>the percentage </a:t>
            </a:r>
            <a:r>
              <a:rPr lang="en-US" sz="1300" dirty="0">
                <a:latin typeface="Calibri" pitchFamily="34" charset="0"/>
                <a:cs typeface="Calibri" pitchFamily="34" charset="0"/>
              </a:rPr>
              <a:t>of local purchases, PSA Peugeot Citroën is </a:t>
            </a:r>
            <a:r>
              <a:rPr lang="en-US" sz="1300" dirty="0" smtClean="0">
                <a:latin typeface="Calibri" pitchFamily="34" charset="0"/>
                <a:cs typeface="Calibri" pitchFamily="34" charset="0"/>
              </a:rPr>
              <a:t>demonstrating that </a:t>
            </a:r>
            <a:r>
              <a:rPr lang="en-US" sz="1300" dirty="0">
                <a:latin typeface="Calibri" pitchFamily="34" charset="0"/>
                <a:cs typeface="Calibri" pitchFamily="34" charset="0"/>
              </a:rPr>
              <a:t>its operations support the economic development of its </a:t>
            </a:r>
            <a:r>
              <a:rPr lang="en-US" sz="1300" dirty="0" smtClean="0">
                <a:latin typeface="Calibri" pitchFamily="34" charset="0"/>
                <a:cs typeface="Calibri" pitchFamily="34" charset="0"/>
              </a:rPr>
              <a:t>host regions </a:t>
            </a:r>
            <a:r>
              <a:rPr lang="en-US" sz="1300" dirty="0">
                <a:latin typeface="Calibri" pitchFamily="34" charset="0"/>
                <a:cs typeface="Calibri" pitchFamily="34" charset="0"/>
              </a:rPr>
              <a:t>and </a:t>
            </a:r>
            <a:r>
              <a:rPr lang="en-US" sz="1300" dirty="0" smtClean="0">
                <a:latin typeface="Calibri" pitchFamily="34" charset="0"/>
                <a:cs typeface="Calibri" pitchFamily="34" charset="0"/>
              </a:rPr>
              <a:t>countries</a:t>
            </a:r>
            <a:endParaRPr lang="en-US" sz="1300" dirty="0">
              <a:latin typeface="Calibri" pitchFamily="34" charset="0"/>
              <a:cs typeface="Calibri" pitchFamily="34" charset="0"/>
            </a:endParaRPr>
          </a:p>
        </p:txBody>
      </p:sp>
      <p:cxnSp>
        <p:nvCxnSpPr>
          <p:cNvPr id="20" name="Straight Connector 19"/>
          <p:cNvCxnSpPr/>
          <p:nvPr/>
        </p:nvCxnSpPr>
        <p:spPr>
          <a:xfrm>
            <a:off x="2651400" y="4572000"/>
            <a:ext cx="6264000" cy="0"/>
          </a:xfrm>
          <a:prstGeom prst="line">
            <a:avLst/>
          </a:prstGeom>
          <a:ln w="12700">
            <a:solidFill>
              <a:schemeClr val="accent1"/>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6638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txBox="1">
            <a:spLocks/>
          </p:cNvSpPr>
          <p:nvPr/>
        </p:nvSpPr>
        <p:spPr>
          <a:xfrm>
            <a:off x="8915400" y="6477000"/>
            <a:ext cx="187551" cy="184666"/>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E438980-9E1C-4DEB-95EE-FA6BC38E99F0}" type="slidenum">
              <a:rPr kumimoji="0" lang="en-US" sz="2000" b="0" i="0" u="none" strike="noStrike" kern="1200" cap="none" spc="0" normalizeH="0" baseline="0" noProof="0" smtClean="0">
                <a:ln>
                  <a:noFill/>
                </a:ln>
                <a:solidFill>
                  <a:schemeClr val="tx1"/>
                </a:solidFill>
                <a:effectLst/>
                <a:uLnTx/>
                <a:uFillTx/>
                <a:latin typeface="Calibri" pitchFamily="34" charset="0"/>
                <a:cs typeface="Calibri"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2000" b="0" i="0" u="none" strike="noStrike" kern="1200" cap="none" spc="0" normalizeH="0" baseline="0" noProof="0" dirty="0" smtClean="0">
              <a:ln>
                <a:noFill/>
              </a:ln>
              <a:solidFill>
                <a:schemeClr val="tx1"/>
              </a:solidFill>
              <a:effectLst/>
              <a:uLnTx/>
              <a:uFillTx/>
              <a:latin typeface="Calibri" pitchFamily="34" charset="0"/>
              <a:cs typeface="Calibri" pitchFamily="34" charset="0"/>
            </a:endParaRPr>
          </a:p>
        </p:txBody>
      </p:sp>
      <p:sp>
        <p:nvSpPr>
          <p:cNvPr id="16" name="Footnote"/>
          <p:cNvSpPr>
            <a:spLocks noChangeArrowheads="1"/>
          </p:cNvSpPr>
          <p:nvPr/>
        </p:nvSpPr>
        <p:spPr bwMode="auto">
          <a:xfrm>
            <a:off x="328944" y="6255944"/>
            <a:ext cx="5915025" cy="138499"/>
          </a:xfrm>
          <a:prstGeom prst="rect">
            <a:avLst/>
          </a:prstGeom>
          <a:noFill/>
          <a:ln w="9525" algn="ctr">
            <a:noFill/>
            <a:miter lim="800000"/>
            <a:headEnd/>
            <a:tailEnd/>
          </a:ln>
        </p:spPr>
        <p:txBody>
          <a:bodyPr lIns="0" tIns="0" rIns="0" bIns="0" anchor="b">
            <a:spAutoFit/>
          </a:bodyPr>
          <a:lstStyle/>
          <a:p>
            <a:pPr marL="461963" indent="-461963" defTabSz="457200" eaLnBrk="0" fontAlgn="base" hangingPunct="0">
              <a:spcBef>
                <a:spcPct val="0"/>
              </a:spcBef>
              <a:spcAft>
                <a:spcPct val="0"/>
              </a:spcAft>
            </a:pPr>
            <a:r>
              <a:rPr lang="en-US" sz="900" dirty="0">
                <a:solidFill>
                  <a:srgbClr val="000000"/>
                </a:solidFill>
                <a:latin typeface="Calibri" pitchFamily="34" charset="0"/>
                <a:cs typeface="Calibri" pitchFamily="34" charset="0"/>
              </a:rPr>
              <a:t> </a:t>
            </a:r>
            <a:r>
              <a:rPr lang="en-US" sz="900" dirty="0" smtClean="0">
                <a:solidFill>
                  <a:srgbClr val="000000"/>
                </a:solidFill>
                <a:latin typeface="Calibri" pitchFamily="34" charset="0"/>
                <a:cs typeface="Calibri" pitchFamily="34" charset="0"/>
              </a:rPr>
              <a:t>Source: </a:t>
            </a:r>
            <a:r>
              <a:rPr lang="en-US" sz="900" dirty="0" smtClean="0">
                <a:solidFill>
                  <a:srgbClr val="000000"/>
                </a:solidFill>
                <a:latin typeface="Calibri" pitchFamily="34" charset="0"/>
                <a:cs typeface="Calibri" pitchFamily="34" charset="0"/>
                <a:hlinkClick r:id="rId3"/>
              </a:rPr>
              <a:t>http://www.dft.gov.uk/adobepdf/162469/221412/190425/220778/trends2009.pdf</a:t>
            </a:r>
            <a:endParaRPr lang="en-US" sz="900" dirty="0" smtClean="0">
              <a:solidFill>
                <a:srgbClr val="000000"/>
              </a:solidFill>
              <a:latin typeface="Calibri" pitchFamily="34" charset="0"/>
              <a:cs typeface="Calibri" pitchFamily="34" charset="0"/>
            </a:endParaRPr>
          </a:p>
        </p:txBody>
      </p:sp>
      <p:sp>
        <p:nvSpPr>
          <p:cNvPr id="32" name="TextBox 14"/>
          <p:cNvSpPr txBox="1">
            <a:spLocks noChangeArrowheads="1"/>
          </p:cNvSpPr>
          <p:nvPr/>
        </p:nvSpPr>
        <p:spPr bwMode="auto">
          <a:xfrm>
            <a:off x="228599" y="857618"/>
            <a:ext cx="8686800" cy="646331"/>
          </a:xfrm>
          <a:prstGeom prst="rect">
            <a:avLst/>
          </a:prstGeom>
          <a:noFill/>
          <a:ln w="9525">
            <a:noFill/>
            <a:miter lim="800000"/>
            <a:headEnd/>
            <a:tailEnd/>
          </a:ln>
        </p:spPr>
        <p:txBody>
          <a:bodyPr>
            <a:spAutoFit/>
          </a:bodyPr>
          <a:lstStyle/>
          <a:p>
            <a:r>
              <a:rPr lang="en-US" dirty="0">
                <a:solidFill>
                  <a:schemeClr val="bg1">
                    <a:lumMod val="50000"/>
                  </a:schemeClr>
                </a:solidFill>
                <a:latin typeface="Calibri" pitchFamily="34" charset="0"/>
                <a:cs typeface="Calibri" pitchFamily="34" charset="0"/>
              </a:rPr>
              <a:t>The automotive value chain has the following components with their respective strategic sides: </a:t>
            </a:r>
          </a:p>
        </p:txBody>
      </p:sp>
      <p:sp>
        <p:nvSpPr>
          <p:cNvPr id="34" name="Title 2"/>
          <p:cNvSpPr>
            <a:spLocks noGrp="1"/>
          </p:cNvSpPr>
          <p:nvPr>
            <p:ph type="title"/>
          </p:nvPr>
        </p:nvSpPr>
        <p:spPr>
          <a:xfrm>
            <a:off x="228600" y="280932"/>
            <a:ext cx="8686800" cy="304800"/>
          </a:xfrm>
        </p:spPr>
        <p:txBody>
          <a:bodyPr/>
          <a:lstStyle/>
          <a:p>
            <a:r>
              <a:rPr lang="en-US" sz="2800" dirty="0">
                <a:latin typeface="Calibri" pitchFamily="34" charset="0"/>
                <a:cs typeface="Calibri" pitchFamily="34" charset="0"/>
              </a:rPr>
              <a:t>Automotive Value Chain-Strategic Angle</a:t>
            </a:r>
          </a:p>
        </p:txBody>
      </p:sp>
      <p:sp>
        <p:nvSpPr>
          <p:cNvPr id="14" name="Chevron 13"/>
          <p:cNvSpPr/>
          <p:nvPr/>
        </p:nvSpPr>
        <p:spPr>
          <a:xfrm>
            <a:off x="285734" y="1644340"/>
            <a:ext cx="1368108" cy="457200"/>
          </a:xfrm>
          <a:prstGeom prst="chevron">
            <a:avLst/>
          </a:prstGeom>
          <a:ln/>
        </p:spPr>
        <p:style>
          <a:lnRef idx="1">
            <a:schemeClr val="accent1"/>
          </a:lnRef>
          <a:fillRef idx="3">
            <a:schemeClr val="accent1"/>
          </a:fillRef>
          <a:effectRef idx="2">
            <a:schemeClr val="accent1"/>
          </a:effectRef>
          <a:fontRef idx="minor">
            <a:schemeClr val="lt1"/>
          </a:fontRef>
        </p:style>
        <p:txBody>
          <a:bodyPr rtlCol="0" anchor="ctr"/>
          <a:lstStyle/>
          <a:p>
            <a:pPr>
              <a:lnSpc>
                <a:spcPct val="90000"/>
              </a:lnSpc>
              <a:defRPr/>
            </a:pPr>
            <a:r>
              <a:rPr lang="en-US" sz="1000" b="1" dirty="0" smtClean="0">
                <a:latin typeface="Calibri" pitchFamily="34" charset="0"/>
                <a:cs typeface="Calibri" pitchFamily="34" charset="0"/>
              </a:rPr>
              <a:t>Strategy</a:t>
            </a:r>
            <a:endParaRPr lang="en-US" sz="1000" b="1" dirty="0">
              <a:solidFill>
                <a:schemeClr val="bg1"/>
              </a:solidFill>
              <a:latin typeface="Calibri" pitchFamily="34" charset="0"/>
              <a:cs typeface="Calibri" pitchFamily="34" charset="0"/>
            </a:endParaRPr>
          </a:p>
        </p:txBody>
      </p:sp>
      <p:sp>
        <p:nvSpPr>
          <p:cNvPr id="36" name="Chevron 35"/>
          <p:cNvSpPr/>
          <p:nvPr/>
        </p:nvSpPr>
        <p:spPr>
          <a:xfrm>
            <a:off x="1488982" y="1644340"/>
            <a:ext cx="1368108" cy="457200"/>
          </a:xfrm>
          <a:prstGeom prst="chevron">
            <a:avLst/>
          </a:prstGeom>
          <a:ln/>
        </p:spPr>
        <p:style>
          <a:lnRef idx="1">
            <a:schemeClr val="accent3"/>
          </a:lnRef>
          <a:fillRef idx="3">
            <a:schemeClr val="accent3"/>
          </a:fillRef>
          <a:effectRef idx="2">
            <a:schemeClr val="accent3"/>
          </a:effectRef>
          <a:fontRef idx="minor">
            <a:schemeClr val="lt1"/>
          </a:fontRef>
        </p:style>
        <p:txBody>
          <a:bodyPr rtlCol="0" anchor="ctr"/>
          <a:lstStyle/>
          <a:p>
            <a:pPr marL="114300">
              <a:lnSpc>
                <a:spcPct val="90000"/>
              </a:lnSpc>
              <a:defRPr/>
            </a:pPr>
            <a:r>
              <a:rPr lang="en-US" sz="1000" b="1" dirty="0" smtClean="0">
                <a:latin typeface="Calibri" pitchFamily="34" charset="0"/>
                <a:cs typeface="Calibri" pitchFamily="34" charset="0"/>
              </a:rPr>
              <a:t>R&amp;D</a:t>
            </a:r>
            <a:endParaRPr lang="en-US" sz="1000" b="1" dirty="0">
              <a:solidFill>
                <a:schemeClr val="bg1"/>
              </a:solidFill>
              <a:latin typeface="Calibri" pitchFamily="34" charset="0"/>
              <a:cs typeface="Calibri" pitchFamily="34" charset="0"/>
            </a:endParaRPr>
          </a:p>
        </p:txBody>
      </p:sp>
      <p:sp>
        <p:nvSpPr>
          <p:cNvPr id="37" name="Chevron 36"/>
          <p:cNvSpPr/>
          <p:nvPr/>
        </p:nvSpPr>
        <p:spPr>
          <a:xfrm>
            <a:off x="2692230" y="1644340"/>
            <a:ext cx="1368108" cy="457200"/>
          </a:xfrm>
          <a:prstGeom prst="chevron">
            <a:avLst/>
          </a:prstGeom>
          <a:ln/>
        </p:spPr>
        <p:style>
          <a:lnRef idx="1">
            <a:schemeClr val="accent1"/>
          </a:lnRef>
          <a:fillRef idx="3">
            <a:schemeClr val="accent1"/>
          </a:fillRef>
          <a:effectRef idx="2">
            <a:schemeClr val="accent1"/>
          </a:effectRef>
          <a:fontRef idx="minor">
            <a:schemeClr val="lt1"/>
          </a:fontRef>
        </p:style>
        <p:txBody>
          <a:bodyPr rtlCol="0" anchor="ctr"/>
          <a:lstStyle/>
          <a:p>
            <a:pPr marL="415925" indent="-415925">
              <a:lnSpc>
                <a:spcPct val="90000"/>
              </a:lnSpc>
              <a:defRPr/>
            </a:pPr>
            <a:r>
              <a:rPr lang="en-US" sz="1000" b="1" dirty="0" smtClean="0">
                <a:latin typeface="Calibri" pitchFamily="34" charset="0"/>
                <a:cs typeface="Calibri" pitchFamily="34" charset="0"/>
              </a:rPr>
              <a:t>Purchasing</a:t>
            </a:r>
            <a:endParaRPr lang="en-US" sz="1000" b="1" dirty="0">
              <a:solidFill>
                <a:schemeClr val="bg1"/>
              </a:solidFill>
              <a:latin typeface="Calibri" pitchFamily="34" charset="0"/>
              <a:cs typeface="Calibri" pitchFamily="34" charset="0"/>
            </a:endParaRPr>
          </a:p>
        </p:txBody>
      </p:sp>
      <p:sp>
        <p:nvSpPr>
          <p:cNvPr id="38" name="Chevron 37"/>
          <p:cNvSpPr/>
          <p:nvPr/>
        </p:nvSpPr>
        <p:spPr>
          <a:xfrm>
            <a:off x="3895478" y="1644340"/>
            <a:ext cx="1368108" cy="457200"/>
          </a:xfrm>
          <a:prstGeom prst="chevron">
            <a:avLst/>
          </a:prstGeom>
          <a:ln/>
        </p:spPr>
        <p:style>
          <a:lnRef idx="1">
            <a:schemeClr val="accent3"/>
          </a:lnRef>
          <a:fillRef idx="3">
            <a:schemeClr val="accent3"/>
          </a:fillRef>
          <a:effectRef idx="2">
            <a:schemeClr val="accent3"/>
          </a:effectRef>
          <a:fontRef idx="minor">
            <a:schemeClr val="lt1"/>
          </a:fontRef>
        </p:style>
        <p:txBody>
          <a:bodyPr rtlCol="0" anchor="ctr"/>
          <a:lstStyle/>
          <a:p>
            <a:pPr marL="415925" indent="-415925">
              <a:lnSpc>
                <a:spcPct val="90000"/>
              </a:lnSpc>
              <a:defRPr/>
            </a:pPr>
            <a:r>
              <a:rPr lang="en-US" sz="1000" b="1" dirty="0" smtClean="0">
                <a:latin typeface="Calibri" pitchFamily="34" charset="0"/>
                <a:cs typeface="Calibri" pitchFamily="34" charset="0"/>
              </a:rPr>
              <a:t>Production</a:t>
            </a:r>
            <a:endParaRPr lang="en-US" sz="1000" b="1" dirty="0">
              <a:solidFill>
                <a:schemeClr val="bg1"/>
              </a:solidFill>
              <a:latin typeface="Calibri" pitchFamily="34" charset="0"/>
              <a:cs typeface="Calibri" pitchFamily="34" charset="0"/>
            </a:endParaRPr>
          </a:p>
        </p:txBody>
      </p:sp>
      <p:sp>
        <p:nvSpPr>
          <p:cNvPr id="39" name="Chevron 38"/>
          <p:cNvSpPr/>
          <p:nvPr/>
        </p:nvSpPr>
        <p:spPr>
          <a:xfrm>
            <a:off x="5098726" y="1644340"/>
            <a:ext cx="1368108" cy="457200"/>
          </a:xfrm>
          <a:prstGeom prst="chevron">
            <a:avLst/>
          </a:prstGeom>
          <a:ln/>
        </p:spPr>
        <p:style>
          <a:lnRef idx="1">
            <a:schemeClr val="accent1"/>
          </a:lnRef>
          <a:fillRef idx="3">
            <a:schemeClr val="accent1"/>
          </a:fillRef>
          <a:effectRef idx="2">
            <a:schemeClr val="accent1"/>
          </a:effectRef>
          <a:fontRef idx="minor">
            <a:schemeClr val="lt1"/>
          </a:fontRef>
        </p:style>
        <p:txBody>
          <a:bodyPr rtlCol="0" anchor="ctr"/>
          <a:lstStyle/>
          <a:p>
            <a:pPr marL="57150">
              <a:lnSpc>
                <a:spcPct val="90000"/>
              </a:lnSpc>
              <a:defRPr/>
            </a:pPr>
            <a:r>
              <a:rPr lang="en-US" sz="1000" b="1" dirty="0" smtClean="0">
                <a:solidFill>
                  <a:schemeClr val="bg1"/>
                </a:solidFill>
                <a:latin typeface="Calibri" pitchFamily="34" charset="0"/>
                <a:cs typeface="Calibri" pitchFamily="34" charset="0"/>
              </a:rPr>
              <a:t>Logistics</a:t>
            </a:r>
            <a:r>
              <a:rPr lang="en-US" sz="1000" b="1" dirty="0">
                <a:solidFill>
                  <a:schemeClr val="bg1"/>
                </a:solidFill>
                <a:latin typeface="Calibri" pitchFamily="34" charset="0"/>
                <a:cs typeface="Calibri" pitchFamily="34" charset="0"/>
              </a:rPr>
              <a:t>/    Distribution</a:t>
            </a:r>
          </a:p>
        </p:txBody>
      </p:sp>
      <p:sp>
        <p:nvSpPr>
          <p:cNvPr id="40" name="Chevron 39"/>
          <p:cNvSpPr/>
          <p:nvPr/>
        </p:nvSpPr>
        <p:spPr>
          <a:xfrm>
            <a:off x="6301974" y="1644340"/>
            <a:ext cx="1368108" cy="457200"/>
          </a:xfrm>
          <a:prstGeom prst="chevron">
            <a:avLst/>
          </a:prstGeom>
          <a:ln/>
        </p:spPr>
        <p:style>
          <a:lnRef idx="1">
            <a:schemeClr val="accent3"/>
          </a:lnRef>
          <a:fillRef idx="3">
            <a:schemeClr val="accent3"/>
          </a:fillRef>
          <a:effectRef idx="2">
            <a:schemeClr val="accent3"/>
          </a:effectRef>
          <a:fontRef idx="minor">
            <a:schemeClr val="lt1"/>
          </a:fontRef>
        </p:style>
        <p:txBody>
          <a:bodyPr rtlCol="0" anchor="ctr"/>
          <a:lstStyle/>
          <a:p>
            <a:pPr marL="425450" indent="-425450">
              <a:lnSpc>
                <a:spcPct val="90000"/>
              </a:lnSpc>
              <a:defRPr/>
            </a:pPr>
            <a:r>
              <a:rPr lang="en-US" sz="1000" b="1" dirty="0">
                <a:solidFill>
                  <a:schemeClr val="bg1"/>
                </a:solidFill>
                <a:latin typeface="Calibri" pitchFamily="34" charset="0"/>
                <a:cs typeface="Calibri" pitchFamily="34" charset="0"/>
              </a:rPr>
              <a:t>Marketing/</a:t>
            </a:r>
          </a:p>
          <a:p>
            <a:pPr marL="425450" indent="-425450">
              <a:lnSpc>
                <a:spcPct val="90000"/>
              </a:lnSpc>
              <a:defRPr/>
            </a:pPr>
            <a:r>
              <a:rPr lang="en-US" sz="1000" b="1" dirty="0">
                <a:solidFill>
                  <a:schemeClr val="bg1"/>
                </a:solidFill>
                <a:latin typeface="Calibri" pitchFamily="34" charset="0"/>
                <a:cs typeface="Calibri" pitchFamily="34" charset="0"/>
              </a:rPr>
              <a:t>Sales</a:t>
            </a:r>
          </a:p>
        </p:txBody>
      </p:sp>
      <p:sp>
        <p:nvSpPr>
          <p:cNvPr id="41" name="Chevron 40"/>
          <p:cNvSpPr/>
          <p:nvPr/>
        </p:nvSpPr>
        <p:spPr>
          <a:xfrm>
            <a:off x="7505222" y="1644340"/>
            <a:ext cx="1368108" cy="457200"/>
          </a:xfrm>
          <a:prstGeom prst="chevron">
            <a:avLst/>
          </a:prstGeom>
          <a:ln/>
        </p:spPr>
        <p:style>
          <a:lnRef idx="1">
            <a:schemeClr val="accent1"/>
          </a:lnRef>
          <a:fillRef idx="3">
            <a:schemeClr val="accent1"/>
          </a:fillRef>
          <a:effectRef idx="2">
            <a:schemeClr val="accent1"/>
          </a:effectRef>
          <a:fontRef idx="minor">
            <a:schemeClr val="lt1"/>
          </a:fontRef>
        </p:style>
        <p:txBody>
          <a:bodyPr rtlCol="0" anchor="ctr"/>
          <a:lstStyle/>
          <a:p>
            <a:pPr marL="57150">
              <a:lnSpc>
                <a:spcPct val="90000"/>
              </a:lnSpc>
              <a:defRPr/>
            </a:pPr>
            <a:r>
              <a:rPr lang="en-US" sz="1000" b="1" dirty="0">
                <a:solidFill>
                  <a:schemeClr val="bg1"/>
                </a:solidFill>
                <a:latin typeface="Calibri" pitchFamily="34" charset="0"/>
                <a:cs typeface="Calibri" pitchFamily="34" charset="0"/>
              </a:rPr>
              <a:t>Customer  Services</a:t>
            </a:r>
          </a:p>
        </p:txBody>
      </p:sp>
      <p:sp>
        <p:nvSpPr>
          <p:cNvPr id="19" name="Rectangle 18"/>
          <p:cNvSpPr/>
          <p:nvPr/>
        </p:nvSpPr>
        <p:spPr>
          <a:xfrm>
            <a:off x="297609" y="2213683"/>
            <a:ext cx="1143001" cy="2365363"/>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lstStyle/>
          <a:p>
            <a:pPr marL="173038" indent="-173038">
              <a:spcAft>
                <a:spcPts val="600"/>
              </a:spcAft>
              <a:buClr>
                <a:srgbClr val="0070C0"/>
              </a:buClr>
              <a:buFont typeface="Wingdings" pitchFamily="2" charset="2"/>
              <a:buChar char="§"/>
            </a:pPr>
            <a:r>
              <a:rPr lang="en-US" sz="1000" dirty="0" smtClean="0">
                <a:solidFill>
                  <a:srgbClr val="000000"/>
                </a:solidFill>
                <a:latin typeface="Calibri" pitchFamily="34" charset="0"/>
                <a:cs typeface="Calibri" pitchFamily="34" charset="0"/>
              </a:rPr>
              <a:t>Market </a:t>
            </a:r>
            <a:r>
              <a:rPr lang="en-US" sz="1000" dirty="0">
                <a:solidFill>
                  <a:srgbClr val="000000"/>
                </a:solidFill>
                <a:latin typeface="Calibri" pitchFamily="34" charset="0"/>
                <a:cs typeface="Calibri" pitchFamily="34" charset="0"/>
              </a:rPr>
              <a:t>entry</a:t>
            </a:r>
          </a:p>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Organic growth</a:t>
            </a:r>
          </a:p>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Profitability improvement</a:t>
            </a:r>
          </a:p>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Portfolio optimization </a:t>
            </a:r>
          </a:p>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Mergers &amp; acquisitions</a:t>
            </a:r>
          </a:p>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Post-merger integration</a:t>
            </a:r>
          </a:p>
        </p:txBody>
      </p:sp>
      <p:sp>
        <p:nvSpPr>
          <p:cNvPr id="42" name="Rectangle 41"/>
          <p:cNvSpPr/>
          <p:nvPr/>
        </p:nvSpPr>
        <p:spPr>
          <a:xfrm>
            <a:off x="1500857" y="2213683"/>
            <a:ext cx="1143001" cy="2365363"/>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lstStyle/>
          <a:p>
            <a:pPr marL="173038" indent="-173038">
              <a:spcAft>
                <a:spcPts val="600"/>
              </a:spcAft>
              <a:buClr>
                <a:srgbClr val="0070C0"/>
              </a:buClr>
              <a:buFont typeface="Wingdings" pitchFamily="2" charset="2"/>
              <a:buChar char="§"/>
            </a:pPr>
            <a:r>
              <a:rPr lang="en-US" sz="1000" dirty="0" smtClean="0">
                <a:solidFill>
                  <a:srgbClr val="000000"/>
                </a:solidFill>
                <a:latin typeface="Calibri" pitchFamily="34" charset="0"/>
                <a:cs typeface="Calibri" pitchFamily="34" charset="0"/>
              </a:rPr>
              <a:t>Innovation</a:t>
            </a:r>
            <a:endParaRPr lang="en-US" sz="1000" dirty="0">
              <a:solidFill>
                <a:srgbClr val="000000"/>
              </a:solidFill>
              <a:latin typeface="Calibri" pitchFamily="34" charset="0"/>
              <a:cs typeface="Calibri" pitchFamily="34" charset="0"/>
            </a:endParaRPr>
          </a:p>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Globalization of R&amp;D</a:t>
            </a:r>
          </a:p>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Product development effectiveness</a:t>
            </a:r>
          </a:p>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Product complexity reduction and standardization</a:t>
            </a:r>
          </a:p>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Design cost reduction</a:t>
            </a:r>
          </a:p>
        </p:txBody>
      </p:sp>
      <p:sp>
        <p:nvSpPr>
          <p:cNvPr id="43" name="Rectangle 42"/>
          <p:cNvSpPr/>
          <p:nvPr/>
        </p:nvSpPr>
        <p:spPr>
          <a:xfrm>
            <a:off x="2704105" y="2213683"/>
            <a:ext cx="1143001" cy="2365363"/>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lstStyle/>
          <a:p>
            <a:pPr marL="173038" indent="-173038">
              <a:spcAft>
                <a:spcPts val="600"/>
              </a:spcAft>
              <a:buClr>
                <a:srgbClr val="0070C0"/>
              </a:buClr>
              <a:buFont typeface="Wingdings" pitchFamily="2" charset="2"/>
              <a:buChar char="§"/>
            </a:pPr>
            <a:r>
              <a:rPr lang="en-US" sz="1000" dirty="0" smtClean="0">
                <a:solidFill>
                  <a:srgbClr val="000000"/>
                </a:solidFill>
                <a:latin typeface="Calibri" pitchFamily="34" charset="0"/>
                <a:cs typeface="Calibri" pitchFamily="34" charset="0"/>
              </a:rPr>
              <a:t>Global </a:t>
            </a:r>
            <a:r>
              <a:rPr lang="en-US" sz="1000" dirty="0">
                <a:solidFill>
                  <a:srgbClr val="000000"/>
                </a:solidFill>
                <a:latin typeface="Calibri" pitchFamily="34" charset="0"/>
                <a:cs typeface="Calibri" pitchFamily="34" charset="0"/>
              </a:rPr>
              <a:t>sourcing program design and execution</a:t>
            </a:r>
          </a:p>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Collaborative Optimization</a:t>
            </a:r>
          </a:p>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Organization development</a:t>
            </a:r>
          </a:p>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Integrated cost management </a:t>
            </a:r>
          </a:p>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Make vs. buy</a:t>
            </a:r>
          </a:p>
        </p:txBody>
      </p:sp>
      <p:sp>
        <p:nvSpPr>
          <p:cNvPr id="44" name="Rectangle 43"/>
          <p:cNvSpPr/>
          <p:nvPr/>
        </p:nvSpPr>
        <p:spPr>
          <a:xfrm>
            <a:off x="3907353" y="2213683"/>
            <a:ext cx="1143001" cy="2365363"/>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lstStyle/>
          <a:p>
            <a:pPr marL="173038" indent="-173038">
              <a:spcAft>
                <a:spcPts val="600"/>
              </a:spcAft>
              <a:buClr>
                <a:srgbClr val="0070C0"/>
              </a:buClr>
              <a:buFont typeface="Wingdings" pitchFamily="2" charset="2"/>
              <a:buChar char="§"/>
            </a:pPr>
            <a:r>
              <a:rPr lang="en-US" sz="1000" dirty="0" smtClean="0">
                <a:solidFill>
                  <a:srgbClr val="000000"/>
                </a:solidFill>
                <a:latin typeface="Calibri" pitchFamily="34" charset="0"/>
                <a:cs typeface="Calibri" pitchFamily="34" charset="0"/>
              </a:rPr>
              <a:t>Operating </a:t>
            </a:r>
            <a:r>
              <a:rPr lang="en-US" sz="1000" dirty="0">
                <a:solidFill>
                  <a:srgbClr val="000000"/>
                </a:solidFill>
                <a:latin typeface="Calibri" pitchFamily="34" charset="0"/>
                <a:cs typeface="Calibri" pitchFamily="34" charset="0"/>
              </a:rPr>
              <a:t>Asset Effectiveness</a:t>
            </a:r>
          </a:p>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Lean manufacturing</a:t>
            </a:r>
          </a:p>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Competitive benchmarking</a:t>
            </a:r>
          </a:p>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Maintenance uptime</a:t>
            </a:r>
          </a:p>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Warranty improvement</a:t>
            </a:r>
          </a:p>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Manufacturing IT Strategy</a:t>
            </a:r>
          </a:p>
        </p:txBody>
      </p:sp>
      <p:sp>
        <p:nvSpPr>
          <p:cNvPr id="45" name="Rectangle 44"/>
          <p:cNvSpPr/>
          <p:nvPr/>
        </p:nvSpPr>
        <p:spPr>
          <a:xfrm>
            <a:off x="5110601" y="2213683"/>
            <a:ext cx="1143001" cy="2365363"/>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lstStyle/>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Logistics strategy</a:t>
            </a:r>
          </a:p>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Integrated supply chain design and implementation to reduce</a:t>
            </a:r>
          </a:p>
          <a:p>
            <a:pPr marL="342900" indent="-166688">
              <a:spcAft>
                <a:spcPts val="600"/>
              </a:spcAft>
              <a:buClr>
                <a:srgbClr val="0070C0"/>
              </a:buClr>
            </a:pPr>
            <a:r>
              <a:rPr lang="en-US" sz="1000" dirty="0">
                <a:solidFill>
                  <a:srgbClr val="000000"/>
                </a:solidFill>
                <a:latin typeface="Calibri" pitchFamily="34" charset="0"/>
                <a:cs typeface="Calibri" pitchFamily="34" charset="0"/>
              </a:rPr>
              <a:t>–inventory</a:t>
            </a:r>
          </a:p>
          <a:p>
            <a:pPr marL="342900" indent="-166688">
              <a:spcAft>
                <a:spcPts val="600"/>
              </a:spcAft>
              <a:buClr>
                <a:srgbClr val="0070C0"/>
              </a:buClr>
            </a:pPr>
            <a:r>
              <a:rPr lang="en-US" sz="1000" dirty="0">
                <a:solidFill>
                  <a:srgbClr val="000000"/>
                </a:solidFill>
                <a:latin typeface="Calibri" pitchFamily="34" charset="0"/>
                <a:cs typeface="Calibri" pitchFamily="34" charset="0"/>
              </a:rPr>
              <a:t>–logistics costs</a:t>
            </a:r>
          </a:p>
          <a:p>
            <a:pPr marL="342900" indent="-166688">
              <a:spcAft>
                <a:spcPts val="600"/>
              </a:spcAft>
              <a:buClr>
                <a:srgbClr val="0070C0"/>
              </a:buClr>
            </a:pPr>
            <a:r>
              <a:rPr lang="en-US" sz="1000" dirty="0">
                <a:solidFill>
                  <a:srgbClr val="000000"/>
                </a:solidFill>
                <a:latin typeface="Calibri" pitchFamily="34" charset="0"/>
                <a:cs typeface="Calibri" pitchFamily="34" charset="0"/>
              </a:rPr>
              <a:t>–lead-time</a:t>
            </a:r>
          </a:p>
        </p:txBody>
      </p:sp>
      <p:sp>
        <p:nvSpPr>
          <p:cNvPr id="46" name="Rectangle 45"/>
          <p:cNvSpPr/>
          <p:nvPr/>
        </p:nvSpPr>
        <p:spPr>
          <a:xfrm>
            <a:off x="6313849" y="2213683"/>
            <a:ext cx="1143001" cy="2365363"/>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lstStyle/>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Marketing operations improvement</a:t>
            </a:r>
          </a:p>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Brand management</a:t>
            </a:r>
          </a:p>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Vehicle/parts marketing and re-marketing</a:t>
            </a:r>
          </a:p>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Dealer network development</a:t>
            </a:r>
          </a:p>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Sales force effectiveness</a:t>
            </a:r>
          </a:p>
        </p:txBody>
      </p:sp>
      <p:sp>
        <p:nvSpPr>
          <p:cNvPr id="47" name="Rectangle 46"/>
          <p:cNvSpPr/>
          <p:nvPr/>
        </p:nvSpPr>
        <p:spPr>
          <a:xfrm>
            <a:off x="7517097" y="2213683"/>
            <a:ext cx="1143001" cy="2365363"/>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lstStyle/>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Customer loyalty</a:t>
            </a:r>
          </a:p>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Call center strategies</a:t>
            </a:r>
          </a:p>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New services development</a:t>
            </a:r>
          </a:p>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Operating standards review</a:t>
            </a:r>
          </a:p>
          <a:p>
            <a:pPr marL="173038" indent="-173038">
              <a:spcAft>
                <a:spcPts val="600"/>
              </a:spcAft>
              <a:buClr>
                <a:srgbClr val="0070C0"/>
              </a:buClr>
              <a:buFont typeface="Wingdings" pitchFamily="2" charset="2"/>
              <a:buChar char="§"/>
            </a:pPr>
            <a:r>
              <a:rPr lang="en-US" sz="1000" dirty="0">
                <a:solidFill>
                  <a:srgbClr val="000000"/>
                </a:solidFill>
                <a:latin typeface="Calibri" pitchFamily="34" charset="0"/>
                <a:cs typeface="Calibri" pitchFamily="34" charset="0"/>
              </a:rPr>
              <a:t>Customer Service Marketing</a:t>
            </a:r>
          </a:p>
        </p:txBody>
      </p:sp>
      <p:sp>
        <p:nvSpPr>
          <p:cNvPr id="48" name="Chevron 47"/>
          <p:cNvSpPr/>
          <p:nvPr/>
        </p:nvSpPr>
        <p:spPr>
          <a:xfrm>
            <a:off x="284358" y="4686589"/>
            <a:ext cx="8375739" cy="349663"/>
          </a:xfrm>
          <a:prstGeom prst="chevron">
            <a:avLst/>
          </a:prstGeom>
          <a:ln/>
        </p:spPr>
        <p:style>
          <a:lnRef idx="1">
            <a:schemeClr val="accent2"/>
          </a:lnRef>
          <a:fillRef idx="3">
            <a:schemeClr val="accent2"/>
          </a:fillRef>
          <a:effectRef idx="2">
            <a:schemeClr val="accent2"/>
          </a:effectRef>
          <a:fontRef idx="minor">
            <a:schemeClr val="lt1"/>
          </a:fontRef>
        </p:style>
        <p:txBody>
          <a:bodyPr rtlCol="0" anchor="ctr"/>
          <a:lstStyle/>
          <a:p>
            <a:pPr algn="ctr">
              <a:lnSpc>
                <a:spcPct val="90000"/>
              </a:lnSpc>
              <a:defRPr/>
            </a:pPr>
            <a:r>
              <a:rPr lang="en-US" sz="1400" b="1" dirty="0">
                <a:latin typeface="Calibri" pitchFamily="34" charset="0"/>
                <a:cs typeface="Calibri" pitchFamily="34" charset="0"/>
              </a:rPr>
              <a:t>Human Resources, Finance, Information Technology</a:t>
            </a:r>
          </a:p>
        </p:txBody>
      </p:sp>
      <p:sp>
        <p:nvSpPr>
          <p:cNvPr id="49" name="Rectangle 48"/>
          <p:cNvSpPr/>
          <p:nvPr/>
        </p:nvSpPr>
        <p:spPr>
          <a:xfrm>
            <a:off x="297610" y="5144633"/>
            <a:ext cx="8362488" cy="951367"/>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lstStyle/>
          <a:p>
            <a:pPr>
              <a:spcAft>
                <a:spcPts val="600"/>
              </a:spcAft>
              <a:buClr>
                <a:srgbClr val="0070C0"/>
              </a:buClr>
            </a:pPr>
            <a:endParaRPr lang="en-US" sz="1000" dirty="0">
              <a:solidFill>
                <a:srgbClr val="000000"/>
              </a:solidFill>
              <a:latin typeface="Calibri" pitchFamily="34" charset="0"/>
              <a:cs typeface="Calibri" pitchFamily="34" charset="0"/>
            </a:endParaRPr>
          </a:p>
        </p:txBody>
      </p:sp>
      <p:sp>
        <p:nvSpPr>
          <p:cNvPr id="50" name="TextBox 49"/>
          <p:cNvSpPr txBox="1"/>
          <p:nvPr/>
        </p:nvSpPr>
        <p:spPr>
          <a:xfrm>
            <a:off x="380390" y="5211499"/>
            <a:ext cx="2985231" cy="1341701"/>
          </a:xfrm>
          <a:prstGeom prst="rect">
            <a:avLst/>
          </a:prstGeom>
        </p:spPr>
        <p:txBody>
          <a:bodyPr vert="horz" wrap="square" lIns="0" tIns="0" rIns="0" bIns="0" rtlCol="0" anchor="t" anchorCtr="0">
            <a:noAutofit/>
          </a:bodyPr>
          <a:lstStyle/>
          <a:p>
            <a:pPr marL="173038" indent="-173038">
              <a:spcAft>
                <a:spcPts val="300"/>
              </a:spcAft>
              <a:buClr>
                <a:srgbClr val="0070C0"/>
              </a:buClr>
              <a:buFont typeface="Wingdings" pitchFamily="2" charset="2"/>
              <a:buChar char="§"/>
            </a:pPr>
            <a:r>
              <a:rPr lang="en-US" sz="1050" dirty="0" smtClean="0">
                <a:solidFill>
                  <a:srgbClr val="000000"/>
                </a:solidFill>
                <a:latin typeface="Calibri" pitchFamily="34" charset="0"/>
                <a:cs typeface="Calibri" pitchFamily="34" charset="0"/>
              </a:rPr>
              <a:t>Change </a:t>
            </a:r>
            <a:r>
              <a:rPr lang="en-US" sz="1050" dirty="0">
                <a:solidFill>
                  <a:srgbClr val="000000"/>
                </a:solidFill>
                <a:latin typeface="Calibri" pitchFamily="34" charset="0"/>
                <a:cs typeface="Calibri" pitchFamily="34" charset="0"/>
              </a:rPr>
              <a:t>management</a:t>
            </a:r>
          </a:p>
          <a:p>
            <a:pPr marL="173038" indent="-173038">
              <a:spcAft>
                <a:spcPts val="300"/>
              </a:spcAft>
              <a:buClr>
                <a:srgbClr val="0070C0"/>
              </a:buClr>
              <a:buFont typeface="Wingdings" pitchFamily="2" charset="2"/>
              <a:buChar char="§"/>
            </a:pPr>
            <a:r>
              <a:rPr lang="en-US" sz="1050" dirty="0">
                <a:solidFill>
                  <a:srgbClr val="000000"/>
                </a:solidFill>
                <a:latin typeface="Calibri" pitchFamily="34" charset="0"/>
                <a:cs typeface="Calibri" pitchFamily="34" charset="0"/>
              </a:rPr>
              <a:t>IT organization and management</a:t>
            </a:r>
          </a:p>
          <a:p>
            <a:pPr marL="173038" indent="-173038">
              <a:spcAft>
                <a:spcPts val="300"/>
              </a:spcAft>
              <a:buClr>
                <a:srgbClr val="0070C0"/>
              </a:buClr>
              <a:buFont typeface="Wingdings" pitchFamily="2" charset="2"/>
              <a:buChar char="§"/>
            </a:pPr>
            <a:r>
              <a:rPr lang="en-US" sz="1050" dirty="0">
                <a:solidFill>
                  <a:srgbClr val="000000"/>
                </a:solidFill>
                <a:latin typeface="Calibri" pitchFamily="34" charset="0"/>
                <a:cs typeface="Calibri" pitchFamily="34" charset="0"/>
              </a:rPr>
              <a:t>IT cost </a:t>
            </a:r>
            <a:r>
              <a:rPr lang="en-US" sz="1050" dirty="0" smtClean="0">
                <a:solidFill>
                  <a:srgbClr val="000000"/>
                </a:solidFill>
                <a:latin typeface="Calibri" pitchFamily="34" charset="0"/>
                <a:cs typeface="Calibri" pitchFamily="34" charset="0"/>
              </a:rPr>
              <a:t>reduction</a:t>
            </a:r>
            <a:endParaRPr lang="en-US" sz="1050" dirty="0">
              <a:solidFill>
                <a:srgbClr val="000000"/>
              </a:solidFill>
              <a:latin typeface="Calibri" pitchFamily="34" charset="0"/>
              <a:cs typeface="Calibri" pitchFamily="34" charset="0"/>
            </a:endParaRPr>
          </a:p>
          <a:p>
            <a:pPr marL="173038" indent="-173038">
              <a:spcAft>
                <a:spcPts val="300"/>
              </a:spcAft>
              <a:buClr>
                <a:srgbClr val="0070C0"/>
              </a:buClr>
              <a:buFont typeface="Wingdings" pitchFamily="2" charset="2"/>
              <a:buChar char="§"/>
            </a:pPr>
            <a:r>
              <a:rPr lang="en-US" sz="1050" dirty="0">
                <a:solidFill>
                  <a:srgbClr val="000000"/>
                </a:solidFill>
                <a:latin typeface="Calibri" pitchFamily="34" charset="0"/>
                <a:cs typeface="Calibri" pitchFamily="34" charset="0"/>
              </a:rPr>
              <a:t>Overhead/G&amp;A cost reduction</a:t>
            </a:r>
          </a:p>
          <a:p>
            <a:endParaRPr lang="en-US" sz="1050" dirty="0">
              <a:latin typeface="Calibri" pitchFamily="34" charset="0"/>
              <a:cs typeface="Calibri" pitchFamily="34" charset="0"/>
            </a:endParaRPr>
          </a:p>
        </p:txBody>
      </p:sp>
      <p:sp>
        <p:nvSpPr>
          <p:cNvPr id="51" name="TextBox 50"/>
          <p:cNvSpPr txBox="1"/>
          <p:nvPr/>
        </p:nvSpPr>
        <p:spPr>
          <a:xfrm>
            <a:off x="5636885" y="5211499"/>
            <a:ext cx="2985231" cy="1341701"/>
          </a:xfrm>
          <a:prstGeom prst="rect">
            <a:avLst/>
          </a:prstGeom>
        </p:spPr>
        <p:txBody>
          <a:bodyPr vert="horz" wrap="square" lIns="0" tIns="0" rIns="0" bIns="0" rtlCol="0" anchor="t" anchorCtr="0">
            <a:noAutofit/>
          </a:bodyPr>
          <a:lstStyle/>
          <a:p>
            <a:pPr marL="173038" indent="-173038">
              <a:spcAft>
                <a:spcPts val="300"/>
              </a:spcAft>
              <a:buClr>
                <a:srgbClr val="0070C0"/>
              </a:buClr>
              <a:buFont typeface="Wingdings" pitchFamily="2" charset="2"/>
              <a:buChar char="§"/>
            </a:pPr>
            <a:r>
              <a:rPr lang="en-US" sz="1050" dirty="0">
                <a:solidFill>
                  <a:srgbClr val="000000"/>
                </a:solidFill>
                <a:latin typeface="Calibri" pitchFamily="34" charset="0"/>
                <a:cs typeface="Calibri" pitchFamily="34" charset="0"/>
              </a:rPr>
              <a:t>Finance transformation</a:t>
            </a:r>
          </a:p>
          <a:p>
            <a:pPr marL="173038" indent="-173038">
              <a:spcAft>
                <a:spcPts val="300"/>
              </a:spcAft>
              <a:buClr>
                <a:srgbClr val="0070C0"/>
              </a:buClr>
              <a:buFont typeface="Wingdings" pitchFamily="2" charset="2"/>
              <a:buChar char="§"/>
            </a:pPr>
            <a:r>
              <a:rPr lang="en-US" sz="1050" dirty="0">
                <a:solidFill>
                  <a:srgbClr val="000000"/>
                </a:solidFill>
                <a:latin typeface="Calibri" pitchFamily="34" charset="0"/>
                <a:cs typeface="Calibri" pitchFamily="34" charset="0"/>
              </a:rPr>
              <a:t>Talent management</a:t>
            </a:r>
          </a:p>
          <a:p>
            <a:pPr marL="173038" indent="-173038">
              <a:spcAft>
                <a:spcPts val="300"/>
              </a:spcAft>
              <a:buClr>
                <a:srgbClr val="0070C0"/>
              </a:buClr>
              <a:buFont typeface="Wingdings" pitchFamily="2" charset="2"/>
              <a:buChar char="§"/>
            </a:pPr>
            <a:r>
              <a:rPr lang="en-US" sz="1050" dirty="0">
                <a:solidFill>
                  <a:srgbClr val="000000"/>
                </a:solidFill>
                <a:latin typeface="Calibri" pitchFamily="34" charset="0"/>
                <a:cs typeface="Calibri" pitchFamily="34" charset="0"/>
              </a:rPr>
              <a:t>"Rightshoring" strategy assessment</a:t>
            </a:r>
          </a:p>
          <a:p>
            <a:pPr marL="173038" indent="-173038">
              <a:spcAft>
                <a:spcPts val="300"/>
              </a:spcAft>
              <a:buClr>
                <a:srgbClr val="0070C0"/>
              </a:buClr>
              <a:buFont typeface="Wingdings" pitchFamily="2" charset="2"/>
              <a:buChar char="§"/>
            </a:pPr>
            <a:r>
              <a:rPr lang="en-US" sz="1050" dirty="0">
                <a:solidFill>
                  <a:srgbClr val="000000"/>
                </a:solidFill>
                <a:latin typeface="Calibri" pitchFamily="34" charset="0"/>
                <a:cs typeface="Calibri" pitchFamily="34" charset="0"/>
              </a:rPr>
              <a:t>Outsourcing/shared services</a:t>
            </a:r>
          </a:p>
        </p:txBody>
      </p:sp>
    </p:spTree>
    <p:extLst>
      <p:ext uri="{BB962C8B-B14F-4D97-AF65-F5344CB8AC3E}">
        <p14:creationId xmlns:p14="http://schemas.microsoft.com/office/powerpoint/2010/main" val="421218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6725" y="360402"/>
            <a:ext cx="8363938" cy="509171"/>
          </a:xfrm>
        </p:spPr>
        <p:txBody>
          <a:bodyPr/>
          <a:lstStyle/>
          <a:p>
            <a:r>
              <a:rPr lang="en-US" dirty="0" smtClean="0">
                <a:latin typeface="Calibri" pitchFamily="34" charset="0"/>
                <a:cs typeface="Calibri" pitchFamily="34" charset="0"/>
              </a:rPr>
              <a:t>SWOT Analysis</a:t>
            </a:r>
            <a:endParaRPr lang="en-US" dirty="0">
              <a:latin typeface="Calibri" pitchFamily="34" charset="0"/>
              <a:cs typeface="Calibri"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822331511"/>
              </p:ext>
            </p:extLst>
          </p:nvPr>
        </p:nvGraphicFramePr>
        <p:xfrm>
          <a:off x="-3" y="1546332"/>
          <a:ext cx="9144004" cy="5300973"/>
        </p:xfrm>
        <a:graphic>
          <a:graphicData uri="http://schemas.openxmlformats.org/drawingml/2006/table">
            <a:tbl>
              <a:tblPr firstRow="1" bandRow="1">
                <a:effectLst/>
                <a:tableStyleId>{5DA37D80-6434-44D0-A028-1B22A696006F}</a:tableStyleId>
              </a:tblPr>
              <a:tblGrid>
                <a:gridCol w="2286001"/>
                <a:gridCol w="2286001"/>
                <a:gridCol w="2286001"/>
                <a:gridCol w="2286001"/>
              </a:tblGrid>
              <a:tr h="474973">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1600" b="1" i="0" u="none" strike="noStrike" kern="1200" cap="none" normalizeH="0" baseline="0" dirty="0" smtClean="0">
                          <a:solidFill>
                            <a:schemeClr val="bg1"/>
                          </a:solidFill>
                          <a:effectLst/>
                          <a:latin typeface="Segoe UI" pitchFamily="34" charset="0"/>
                          <a:ea typeface="Segoe UI" pitchFamily="34" charset="0"/>
                          <a:cs typeface="Segoe UI" pitchFamily="34" charset="0"/>
                        </a:rPr>
                        <a:t>Strengths</a:t>
                      </a:r>
                      <a:endParaRPr kumimoji="0" lang="en-US" sz="1600" b="1" i="0" u="none" strike="noStrike" kern="1200" cap="none" normalizeH="0" baseline="0" dirty="0">
                        <a:solidFill>
                          <a:schemeClr val="bg1"/>
                        </a:solidFill>
                        <a:effectLst/>
                        <a:latin typeface="Segoe UI" pitchFamily="34" charset="0"/>
                        <a:ea typeface="Segoe UI" pitchFamily="34" charset="0"/>
                        <a:cs typeface="Segoe UI" pitchFamily="34" charset="0"/>
                      </a:endParaRPr>
                    </a:p>
                  </a:txBody>
                  <a:tcPr marL="45720" marR="45720" marT="769" marB="0" anchor="ctr">
                    <a:lnL w="12700" cmpd="sng">
                      <a:noFill/>
                    </a:lnL>
                    <a:lnR w="12700" cap="flat" cmpd="sng" algn="ctr">
                      <a:solidFill>
                        <a:schemeClr val="bg1"/>
                      </a:solidFill>
                      <a:prstDash val="solid"/>
                      <a:round/>
                      <a:headEnd type="none" w="med" len="med"/>
                      <a:tailEnd type="none" w="med" len="med"/>
                    </a:lnR>
                    <a:lnT w="12700" cmpd="sng">
                      <a:noFill/>
                    </a:lnT>
                    <a:lnB w="25400" cmpd="sng">
                      <a:noFill/>
                    </a:lnB>
                    <a:lnTlToBr w="12700" cmpd="sng">
                      <a:noFill/>
                      <a:prstDash val="solid"/>
                    </a:lnTlToBr>
                    <a:lnBlToTr w="12700" cmpd="sng">
                      <a:noFill/>
                      <a:prstDash val="solid"/>
                    </a:lnBlTo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1600" b="1" i="0" u="none" strike="noStrike" kern="1200" cap="none" normalizeH="0" baseline="0" dirty="0" smtClean="0">
                          <a:solidFill>
                            <a:schemeClr val="bg1"/>
                          </a:solidFill>
                          <a:effectLst/>
                          <a:latin typeface="Segoe UI" pitchFamily="34" charset="0"/>
                          <a:ea typeface="Segoe UI" pitchFamily="34" charset="0"/>
                          <a:cs typeface="Segoe UI" pitchFamily="34" charset="0"/>
                        </a:rPr>
                        <a:t>Weaknesses</a:t>
                      </a:r>
                      <a:endParaRPr kumimoji="0" lang="en-US" sz="1600" b="1" i="0" u="none" strike="noStrike" kern="1200" cap="none" normalizeH="0" baseline="0" dirty="0">
                        <a:solidFill>
                          <a:schemeClr val="bg1"/>
                        </a:solidFill>
                        <a:effectLst/>
                        <a:latin typeface="Segoe UI" pitchFamily="34" charset="0"/>
                        <a:ea typeface="Segoe UI" pitchFamily="34" charset="0"/>
                        <a:cs typeface="Segoe UI" pitchFamily="34" charset="0"/>
                      </a:endParaRPr>
                    </a:p>
                  </a:txBody>
                  <a:tcPr marL="45720" marR="45720" marT="76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25400" cmpd="sng">
                      <a:noFill/>
                    </a:lnB>
                    <a:lnTlToBr w="12700" cmpd="sng">
                      <a:noFill/>
                      <a:prstDash val="solid"/>
                    </a:lnTlToBr>
                    <a:lnBlToTr w="12700" cmpd="sng">
                      <a:noFill/>
                      <a:prstDash val="solid"/>
                    </a:lnBlToTr>
                    <a:gradFill>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gradFill>
                  </a:tcPr>
                </a:tc>
                <a:tc>
                  <a:txBody>
                    <a:bodyPr/>
                    <a:lstStyle/>
                    <a:p>
                      <a:pPr marL="0" marR="0" algn="ctr">
                        <a:lnSpc>
                          <a:spcPct val="115000"/>
                        </a:lnSpc>
                        <a:spcBef>
                          <a:spcPts val="0"/>
                        </a:spcBef>
                        <a:spcAft>
                          <a:spcPts val="1000"/>
                        </a:spcAft>
                      </a:pPr>
                      <a:r>
                        <a:rPr kumimoji="0" lang="en-US" sz="1600" b="1" i="0" u="none" strike="noStrike" kern="1200" cap="none" normalizeH="0" baseline="0" dirty="0" smtClean="0">
                          <a:solidFill>
                            <a:schemeClr val="bg1"/>
                          </a:solidFill>
                          <a:effectLst/>
                          <a:latin typeface="Segoe UI" pitchFamily="34" charset="0"/>
                          <a:ea typeface="Segoe UI" pitchFamily="34" charset="0"/>
                          <a:cs typeface="Segoe UI" pitchFamily="34" charset="0"/>
                        </a:rPr>
                        <a:t>Opportunities</a:t>
                      </a:r>
                      <a:endParaRPr lang="en-US" sz="1600" dirty="0">
                        <a:solidFill>
                          <a:schemeClr val="bg1"/>
                        </a:solidFill>
                        <a:effectLst/>
                        <a:latin typeface="Segoe UI" pitchFamily="34" charset="0"/>
                        <a:ea typeface="Segoe UI" pitchFamily="34" charset="0"/>
                        <a:cs typeface="Segoe UI" pitchFamily="34" charset="0"/>
                      </a:endParaRPr>
                    </a:p>
                  </a:txBody>
                  <a:tcPr marL="45720" marR="45720" marT="769"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25400" cmpd="sng">
                      <a:noFill/>
                    </a:lnB>
                    <a:lnTlToBr w="12700" cmpd="sng">
                      <a:noFill/>
                      <a:prstDash val="solid"/>
                    </a:lnTlToBr>
                    <a:lnBlToTr w="12700" cmpd="sng">
                      <a:noFill/>
                      <a:prstDash val="solid"/>
                    </a:lnBlToT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grad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60000"/>
                        <a:buFont typeface="Wingdings" pitchFamily="2" charset="2"/>
                        <a:buNone/>
                        <a:tabLst/>
                      </a:pPr>
                      <a:r>
                        <a:rPr kumimoji="0" lang="en-US" sz="1600" b="1" i="0" u="none" strike="noStrike" kern="1200" cap="none" normalizeH="0" baseline="0" dirty="0" smtClean="0">
                          <a:solidFill>
                            <a:schemeClr val="bg1"/>
                          </a:solidFill>
                          <a:effectLst/>
                          <a:latin typeface="Segoe UI" pitchFamily="34" charset="0"/>
                          <a:ea typeface="Segoe UI" pitchFamily="34" charset="0"/>
                          <a:cs typeface="Segoe UI" pitchFamily="34" charset="0"/>
                        </a:rPr>
                        <a:t>Threats</a:t>
                      </a:r>
                      <a:endParaRPr kumimoji="0" lang="en-US" sz="1600" b="1" i="0" u="none" strike="noStrike" kern="1200" cap="none" normalizeH="0" baseline="0" dirty="0">
                        <a:solidFill>
                          <a:schemeClr val="bg1"/>
                        </a:solidFill>
                        <a:effectLst/>
                        <a:latin typeface="Segoe UI" pitchFamily="34" charset="0"/>
                        <a:ea typeface="Segoe UI" pitchFamily="34" charset="0"/>
                        <a:cs typeface="Segoe UI" pitchFamily="34" charset="0"/>
                      </a:endParaRPr>
                    </a:p>
                  </a:txBody>
                  <a:tcPr marL="45720" marR="45720" marT="769" marB="0" anchor="ctr">
                    <a:lnL w="12700" cap="flat" cmpd="sng" algn="ctr">
                      <a:solidFill>
                        <a:schemeClr val="bg1"/>
                      </a:solidFill>
                      <a:prstDash val="solid"/>
                      <a:round/>
                      <a:headEnd type="none" w="med" len="med"/>
                      <a:tailEnd type="none" w="med" len="med"/>
                    </a:lnL>
                    <a:lnR w="12700" cmpd="sng">
                      <a:noFill/>
                    </a:lnR>
                    <a:lnT w="12700" cmpd="sng">
                      <a:noFill/>
                    </a:lnT>
                    <a:lnB w="25400" cmpd="sng">
                      <a:noFill/>
                    </a:lnB>
                    <a:lnTlToBr w="12700" cmpd="sng">
                      <a:noFill/>
                      <a:prstDash val="solid"/>
                    </a:lnTlToBr>
                    <a:lnBlToTr w="12700" cmpd="sng">
                      <a:noFill/>
                      <a:prstDash val="solid"/>
                    </a:lnBlToTr>
                    <a:gradFill>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16200000" scaled="1"/>
                    </a:gradFill>
                  </a:tcPr>
                </a:tc>
              </a:tr>
              <a:tr h="3922295">
                <a:tc>
                  <a:txBody>
                    <a:bodyPr/>
                    <a:lstStyle/>
                    <a:p>
                      <a:pPr marL="228600" marR="0" indent="-109538" algn="l" defTabSz="914363" rtl="0" eaLnBrk="1" fontAlgn="auto" latinLnBrk="0" hangingPunct="1">
                        <a:lnSpc>
                          <a:spcPct val="100000"/>
                        </a:lnSpc>
                        <a:spcBef>
                          <a:spcPts val="200"/>
                        </a:spcBef>
                        <a:spcAft>
                          <a:spcPts val="200"/>
                        </a:spcAft>
                        <a:buClrTx/>
                        <a:buSzTx/>
                        <a:buFont typeface="Arial" pitchFamily="34" charset="0"/>
                        <a:buChar char="•"/>
                        <a:tabLst/>
                        <a:defRPr/>
                      </a:pPr>
                      <a:r>
                        <a:rPr lang="en-US" sz="1100" dirty="0" smtClean="0">
                          <a:latin typeface="Calibri" pitchFamily="34" charset="0"/>
                          <a:cs typeface="Calibri" pitchFamily="34" charset="0"/>
                        </a:rPr>
                        <a:t>Solid financial structure allows the company to overcome any unforeseen losses and meet its operating and capital expenses.</a:t>
                      </a:r>
                    </a:p>
                    <a:p>
                      <a:pPr marL="228600" marR="0" indent="-109538" algn="l" defTabSz="914363" rtl="0" eaLnBrk="1" fontAlgn="auto" latinLnBrk="0" hangingPunct="1">
                        <a:lnSpc>
                          <a:spcPct val="100000"/>
                        </a:lnSpc>
                        <a:spcBef>
                          <a:spcPts val="200"/>
                        </a:spcBef>
                        <a:spcAft>
                          <a:spcPts val="200"/>
                        </a:spcAft>
                        <a:buClrTx/>
                        <a:buSzTx/>
                        <a:buFont typeface="Arial" pitchFamily="34" charset="0"/>
                        <a:buChar char="•"/>
                        <a:tabLst/>
                        <a:defRPr/>
                      </a:pPr>
                      <a:r>
                        <a:rPr lang="en-US" sz="1100" dirty="0" smtClean="0">
                          <a:latin typeface="Calibri" pitchFamily="34" charset="0"/>
                          <a:cs typeface="Calibri" pitchFamily="34" charset="0"/>
                        </a:rPr>
                        <a:t>Peugeot has diversified its operations with its presence in a number of industries and markets.</a:t>
                      </a:r>
                      <a:r>
                        <a:rPr lang="en-US" sz="1100" dirty="0" smtClean="0">
                          <a:effectLst/>
                        </a:rPr>
                        <a:t> </a:t>
                      </a:r>
                    </a:p>
                    <a:p>
                      <a:pPr marL="228600" marR="0" indent="-109538" algn="l" defTabSz="914363" rtl="0" eaLnBrk="1" fontAlgn="auto" latinLnBrk="0" hangingPunct="1">
                        <a:lnSpc>
                          <a:spcPct val="100000"/>
                        </a:lnSpc>
                        <a:spcBef>
                          <a:spcPts val="200"/>
                        </a:spcBef>
                        <a:spcAft>
                          <a:spcPts val="200"/>
                        </a:spcAft>
                        <a:buClrTx/>
                        <a:buSzTx/>
                        <a:buFont typeface="Arial" pitchFamily="34" charset="0"/>
                        <a:buChar char="•"/>
                        <a:tabLst/>
                        <a:defRPr/>
                      </a:pPr>
                      <a:r>
                        <a:rPr lang="en-US" sz="1100" dirty="0" smtClean="0">
                          <a:effectLst/>
                        </a:rPr>
                        <a:t>The company entered into several alliances and joint venture agreements in the recent past aimed at increasing its product development capabilities and to enhance its customer base.</a:t>
                      </a:r>
                    </a:p>
                    <a:p>
                      <a:pPr marL="228600" marR="0" indent="-109538" algn="l" defTabSz="914363" rtl="0" eaLnBrk="1" fontAlgn="auto" latinLnBrk="0" hangingPunct="1">
                        <a:lnSpc>
                          <a:spcPct val="100000"/>
                        </a:lnSpc>
                        <a:spcBef>
                          <a:spcPts val="200"/>
                        </a:spcBef>
                        <a:spcAft>
                          <a:spcPts val="200"/>
                        </a:spcAft>
                        <a:buClrTx/>
                        <a:buSzTx/>
                        <a:buFont typeface="Arial" pitchFamily="34" charset="0"/>
                        <a:buChar char="•"/>
                        <a:tabLst/>
                        <a:defRPr/>
                      </a:pPr>
                      <a:r>
                        <a:rPr lang="en-US" sz="1100" kern="1200" dirty="0" smtClean="0">
                          <a:solidFill>
                            <a:schemeClr val="tx1"/>
                          </a:solidFill>
                          <a:latin typeface="Calibri" pitchFamily="34" charset="0"/>
                          <a:ea typeface="+mn-ea"/>
                          <a:cs typeface="Calibri" pitchFamily="34" charset="0"/>
                        </a:rPr>
                        <a:t>The company has initiated plans to globalize its operations to mitigate and lower losses from concentrated business operations.</a:t>
                      </a:r>
                    </a:p>
                    <a:p>
                      <a:pPr marL="228600" marR="0" indent="-109538" algn="l" defTabSz="914363" rtl="0" eaLnBrk="1" fontAlgn="auto" latinLnBrk="0" hangingPunct="1">
                        <a:lnSpc>
                          <a:spcPct val="100000"/>
                        </a:lnSpc>
                        <a:spcBef>
                          <a:spcPts val="200"/>
                        </a:spcBef>
                        <a:spcAft>
                          <a:spcPts val="200"/>
                        </a:spcAft>
                        <a:buClrTx/>
                        <a:buSzTx/>
                        <a:buFont typeface="Arial" pitchFamily="34" charset="0"/>
                        <a:buChar char="•"/>
                        <a:tabLst/>
                        <a:defRPr/>
                      </a:pPr>
                      <a:endParaRPr lang="en-US" sz="1100" dirty="0" smtClean="0">
                        <a:latin typeface="Calibri" pitchFamily="34" charset="0"/>
                        <a:cs typeface="Calibri" pitchFamily="34" charset="0"/>
                      </a:endParaRPr>
                    </a:p>
                    <a:p>
                      <a:pPr marL="228600" marR="0" indent="-109538" algn="l" defTabSz="914363" rtl="0" eaLnBrk="1" fontAlgn="auto" latinLnBrk="0" hangingPunct="1">
                        <a:lnSpc>
                          <a:spcPct val="100000"/>
                        </a:lnSpc>
                        <a:spcBef>
                          <a:spcPts val="200"/>
                        </a:spcBef>
                        <a:spcAft>
                          <a:spcPts val="200"/>
                        </a:spcAft>
                        <a:buClrTx/>
                        <a:buSzTx/>
                        <a:buFont typeface="Arial" pitchFamily="34" charset="0"/>
                        <a:buChar char="•"/>
                        <a:tabLst/>
                        <a:defRPr/>
                      </a:pPr>
                      <a:endParaRPr lang="en-US" sz="1100" dirty="0" smtClean="0">
                        <a:latin typeface="Calibri" pitchFamily="34" charset="0"/>
                        <a:cs typeface="Calibri" pitchFamily="34" charset="0"/>
                      </a:endParaRPr>
                    </a:p>
                    <a:p>
                      <a:pPr marL="228600" marR="0" indent="-109538" algn="l" defTabSz="914363" rtl="0" eaLnBrk="1" fontAlgn="auto" latinLnBrk="0" hangingPunct="1">
                        <a:lnSpc>
                          <a:spcPct val="100000"/>
                        </a:lnSpc>
                        <a:spcBef>
                          <a:spcPts val="200"/>
                        </a:spcBef>
                        <a:spcAft>
                          <a:spcPts val="200"/>
                        </a:spcAft>
                        <a:buClrTx/>
                        <a:buSzTx/>
                        <a:buFont typeface="Arial" pitchFamily="34" charset="0"/>
                        <a:buChar char="•"/>
                        <a:tabLst/>
                        <a:defRPr/>
                      </a:pPr>
                      <a:endParaRPr lang="en-US" sz="1100" dirty="0" smtClean="0">
                        <a:latin typeface="Calibri" pitchFamily="34" charset="0"/>
                        <a:cs typeface="Calibri" pitchFamily="34" charset="0"/>
                      </a:endParaRPr>
                    </a:p>
                    <a:p>
                      <a:pPr marL="228600" marR="0" indent="-109538" algn="l" defTabSz="914363" rtl="0" eaLnBrk="1" fontAlgn="auto" latinLnBrk="0" hangingPunct="1">
                        <a:lnSpc>
                          <a:spcPct val="100000"/>
                        </a:lnSpc>
                        <a:spcBef>
                          <a:spcPts val="200"/>
                        </a:spcBef>
                        <a:spcAft>
                          <a:spcPts val="200"/>
                        </a:spcAft>
                        <a:buClrTx/>
                        <a:buSzTx/>
                        <a:buFont typeface="Arial" pitchFamily="34" charset="0"/>
                        <a:buChar char="•"/>
                        <a:tabLst/>
                        <a:defRPr/>
                      </a:pPr>
                      <a:endParaRPr lang="en-IN" sz="1100" dirty="0" smtClean="0">
                        <a:latin typeface="Calibri" pitchFamily="34" charset="0"/>
                        <a:cs typeface="Calibri" pitchFamily="34" charset="0"/>
                      </a:endParaRPr>
                    </a:p>
                    <a:p>
                      <a:pPr marL="228600" marR="0" indent="-109538" algn="l" defTabSz="914363" rtl="0" eaLnBrk="1" latinLnBrk="0" hangingPunct="1">
                        <a:lnSpc>
                          <a:spcPct val="100000"/>
                        </a:lnSpc>
                        <a:spcBef>
                          <a:spcPts val="200"/>
                        </a:spcBef>
                        <a:spcAft>
                          <a:spcPts val="200"/>
                        </a:spcAft>
                        <a:buFont typeface="Arial" pitchFamily="34" charset="0"/>
                        <a:buChar char="•"/>
                        <a:defRPr/>
                      </a:pPr>
                      <a:endParaRPr lang="en-US" sz="800" kern="1200" dirty="0">
                        <a:solidFill>
                          <a:schemeClr val="tx1"/>
                        </a:solidFill>
                        <a:latin typeface="Calibri" pitchFamily="34" charset="0"/>
                        <a:ea typeface="+mn-ea"/>
                        <a:cs typeface="Calibri" pitchFamily="34" charset="0"/>
                      </a:endParaRPr>
                    </a:p>
                  </a:txBody>
                  <a:tcPr marL="102897" marR="102897" marT="137160" marB="137160">
                    <a:lnL w="12700" cmpd="sng">
                      <a:noFill/>
                    </a:lnL>
                    <a:lnR w="12700" cap="flat" cmpd="sng" algn="ctr">
                      <a:solidFill>
                        <a:schemeClr val="bg1"/>
                      </a:solidFill>
                      <a:prstDash val="solid"/>
                      <a:round/>
                      <a:headEnd type="none" w="med" len="med"/>
                      <a:tailEnd type="none" w="med" len="med"/>
                    </a:lnR>
                    <a:lnT w="25400" cmpd="sng">
                      <a:noFill/>
                    </a:lnT>
                    <a:lnB w="12700" cmpd="sng">
                      <a:noFill/>
                    </a:lnB>
                    <a:lnTlToBr w="12700" cmpd="sng">
                      <a:noFill/>
                      <a:prstDash val="solid"/>
                    </a:lnTlToBr>
                    <a:lnBlToTr w="12700" cmpd="sng">
                      <a:noFill/>
                      <a:prstDash val="solid"/>
                    </a:lnBlToTr>
                    <a:gradFill flip="none" rotWithShape="1">
                      <a:gsLst>
                        <a:gs pos="0">
                          <a:schemeClr val="accent1">
                            <a:alpha val="60000"/>
                          </a:schemeClr>
                        </a:gs>
                        <a:gs pos="50000">
                          <a:schemeClr val="accent1">
                            <a:lumMod val="60000"/>
                            <a:lumOff val="40000"/>
                            <a:alpha val="60000"/>
                          </a:schemeClr>
                        </a:gs>
                        <a:gs pos="100000">
                          <a:schemeClr val="accent2">
                            <a:tint val="23500"/>
                            <a:satMod val="160000"/>
                            <a:alpha val="20000"/>
                          </a:schemeClr>
                        </a:gs>
                      </a:gsLst>
                      <a:lin ang="5400000" scaled="1"/>
                      <a:tileRect/>
                    </a:gradFill>
                  </a:tcPr>
                </a:tc>
                <a:tc>
                  <a:txBody>
                    <a:bodyPr/>
                    <a:lstStyle/>
                    <a:p>
                      <a:pPr marL="228600" marR="0" indent="-109538" algn="l" defTabSz="914363" rtl="0" eaLnBrk="1" fontAlgn="auto" latinLnBrk="0" hangingPunct="1">
                        <a:lnSpc>
                          <a:spcPct val="100000"/>
                        </a:lnSpc>
                        <a:spcBef>
                          <a:spcPts val="200"/>
                        </a:spcBef>
                        <a:spcAft>
                          <a:spcPts val="200"/>
                        </a:spcAft>
                        <a:buClrTx/>
                        <a:buSzTx/>
                        <a:buFont typeface="Arial" pitchFamily="34" charset="0"/>
                        <a:buChar char="•"/>
                        <a:tabLst/>
                        <a:defRPr/>
                      </a:pPr>
                      <a:r>
                        <a:rPr lang="en-US" sz="1100" kern="1200" dirty="0" smtClean="0">
                          <a:solidFill>
                            <a:schemeClr val="tx1"/>
                          </a:solidFill>
                          <a:latin typeface="Calibri" pitchFamily="34" charset="0"/>
                          <a:ea typeface="+mn-ea"/>
                          <a:cs typeface="Calibri" pitchFamily="34" charset="0"/>
                        </a:rPr>
                        <a:t>Capital and development expenses remains an area of concern.</a:t>
                      </a:r>
                    </a:p>
                    <a:p>
                      <a:pPr marL="228600" marR="0" indent="-109538" algn="l" defTabSz="914363" rtl="0" eaLnBrk="1" fontAlgn="auto" latinLnBrk="0" hangingPunct="1">
                        <a:lnSpc>
                          <a:spcPct val="100000"/>
                        </a:lnSpc>
                        <a:spcBef>
                          <a:spcPts val="200"/>
                        </a:spcBef>
                        <a:spcAft>
                          <a:spcPts val="200"/>
                        </a:spcAft>
                        <a:buClrTx/>
                        <a:buSzTx/>
                        <a:buFont typeface="Arial" pitchFamily="34" charset="0"/>
                        <a:buChar char="•"/>
                        <a:tabLst/>
                        <a:defRPr/>
                      </a:pPr>
                      <a:r>
                        <a:rPr lang="en-US" sz="1100" kern="1200" dirty="0" smtClean="0">
                          <a:solidFill>
                            <a:schemeClr val="tx1"/>
                          </a:solidFill>
                          <a:latin typeface="Calibri" pitchFamily="34" charset="0"/>
                          <a:ea typeface="+mn-ea"/>
                          <a:cs typeface="Calibri" pitchFamily="34" charset="0"/>
                        </a:rPr>
                        <a:t>Underperformance of Automotive Division.</a:t>
                      </a:r>
                    </a:p>
                    <a:p>
                      <a:pPr marL="228600" marR="0" indent="-109538" algn="l" defTabSz="914363" rtl="0" eaLnBrk="1" fontAlgn="auto" latinLnBrk="0" hangingPunct="1">
                        <a:lnSpc>
                          <a:spcPct val="100000"/>
                        </a:lnSpc>
                        <a:spcBef>
                          <a:spcPts val="200"/>
                        </a:spcBef>
                        <a:spcAft>
                          <a:spcPts val="200"/>
                        </a:spcAft>
                        <a:buClrTx/>
                        <a:buSzTx/>
                        <a:buFont typeface="Arial" pitchFamily="34" charset="0"/>
                        <a:buChar char="•"/>
                        <a:tabLst/>
                        <a:defRPr/>
                      </a:pPr>
                      <a:r>
                        <a:rPr lang="en-US" sz="1100" kern="1200" dirty="0" smtClean="0">
                          <a:solidFill>
                            <a:schemeClr val="tx1"/>
                          </a:solidFill>
                          <a:latin typeface="Calibri" pitchFamily="34" charset="0"/>
                          <a:ea typeface="+mn-ea"/>
                          <a:cs typeface="Calibri" pitchFamily="34" charset="0"/>
                        </a:rPr>
                        <a:t>PSA Peugeot Citroen has reported decline in its automotive market share across Europe.</a:t>
                      </a:r>
                    </a:p>
                    <a:p>
                      <a:pPr marL="228600" marR="0" indent="-109538" algn="l" defTabSz="914363" rtl="0" eaLnBrk="1" fontAlgn="auto" latinLnBrk="0" hangingPunct="1">
                        <a:lnSpc>
                          <a:spcPct val="100000"/>
                        </a:lnSpc>
                        <a:spcBef>
                          <a:spcPts val="200"/>
                        </a:spcBef>
                        <a:spcAft>
                          <a:spcPts val="200"/>
                        </a:spcAft>
                        <a:buClrTx/>
                        <a:buSzTx/>
                        <a:buFont typeface="Arial" pitchFamily="34" charset="0"/>
                        <a:buChar char="•"/>
                        <a:tabLst/>
                        <a:defRPr/>
                      </a:pPr>
                      <a:endParaRPr lang="en-IN" sz="1100" kern="1200" dirty="0" smtClean="0">
                        <a:solidFill>
                          <a:schemeClr val="tx1"/>
                        </a:solidFill>
                        <a:latin typeface="Calibri" pitchFamily="34" charset="0"/>
                        <a:ea typeface="+mn-ea"/>
                        <a:cs typeface="Calibri" pitchFamily="34" charset="0"/>
                      </a:endParaRPr>
                    </a:p>
                  </a:txBody>
                  <a:tcPr marL="102897" marR="102897" marT="137160" marB="1371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5400" cmpd="sng">
                      <a:noFill/>
                    </a:lnT>
                    <a:lnB w="12700" cmpd="sng">
                      <a:noFill/>
                    </a:lnB>
                    <a:lnTlToBr w="12700" cmpd="sng">
                      <a:noFill/>
                      <a:prstDash val="solid"/>
                    </a:lnTlToBr>
                    <a:lnBlToTr w="12700" cmpd="sng">
                      <a:noFill/>
                      <a:prstDash val="solid"/>
                    </a:lnBlToTr>
                    <a:gradFill flip="none" rotWithShape="1">
                      <a:gsLst>
                        <a:gs pos="0">
                          <a:schemeClr val="accent4">
                            <a:alpha val="60000"/>
                          </a:schemeClr>
                        </a:gs>
                        <a:gs pos="50000">
                          <a:schemeClr val="accent4">
                            <a:lumMod val="60000"/>
                            <a:lumOff val="40000"/>
                            <a:alpha val="60000"/>
                          </a:schemeClr>
                        </a:gs>
                        <a:gs pos="100000">
                          <a:schemeClr val="accent4">
                            <a:tint val="23500"/>
                            <a:satMod val="160000"/>
                            <a:alpha val="20000"/>
                          </a:schemeClr>
                        </a:gs>
                      </a:gsLst>
                      <a:lin ang="5400000" scaled="1"/>
                      <a:tileRect/>
                    </a:gradFill>
                  </a:tcPr>
                </a:tc>
                <a:tc>
                  <a:txBody>
                    <a:bodyPr/>
                    <a:lstStyle/>
                    <a:p>
                      <a:pPr marL="228600" marR="0" indent="-109538" algn="l" defTabSz="914363" rtl="0" eaLnBrk="1" fontAlgn="auto" latinLnBrk="0" hangingPunct="1">
                        <a:lnSpc>
                          <a:spcPct val="100000"/>
                        </a:lnSpc>
                        <a:spcBef>
                          <a:spcPts val="200"/>
                        </a:spcBef>
                        <a:spcAft>
                          <a:spcPts val="200"/>
                        </a:spcAft>
                        <a:buClrTx/>
                        <a:buSzTx/>
                        <a:buFont typeface="Arial" pitchFamily="34" charset="0"/>
                        <a:buChar char="•"/>
                        <a:tabLst/>
                        <a:defRPr/>
                      </a:pPr>
                      <a:r>
                        <a:rPr lang="en-US" sz="1100" kern="1200" dirty="0" smtClean="0">
                          <a:solidFill>
                            <a:schemeClr val="tx1"/>
                          </a:solidFill>
                          <a:latin typeface="Calibri" pitchFamily="34" charset="0"/>
                          <a:ea typeface="+mn-ea"/>
                          <a:cs typeface="Calibri" pitchFamily="34" charset="0"/>
                        </a:rPr>
                        <a:t>Demand for Connected cars and hybrids</a:t>
                      </a:r>
                      <a:r>
                        <a:rPr lang="en-US" sz="1100" kern="1200" baseline="0" dirty="0" smtClean="0">
                          <a:solidFill>
                            <a:schemeClr val="tx1"/>
                          </a:solidFill>
                          <a:latin typeface="Calibri" pitchFamily="34" charset="0"/>
                          <a:ea typeface="+mn-ea"/>
                          <a:cs typeface="Calibri" pitchFamily="34" charset="0"/>
                        </a:rPr>
                        <a:t> - t</a:t>
                      </a:r>
                      <a:r>
                        <a:rPr lang="en-US" sz="1100" kern="1200" dirty="0" smtClean="0">
                          <a:solidFill>
                            <a:schemeClr val="tx1"/>
                          </a:solidFill>
                          <a:latin typeface="Calibri" pitchFamily="34" charset="0"/>
                          <a:ea typeface="+mn-ea"/>
                          <a:cs typeface="Calibri" pitchFamily="34" charset="0"/>
                        </a:rPr>
                        <a:t>he company s continue s</a:t>
                      </a:r>
                      <a:r>
                        <a:rPr lang="en-US" sz="1100" kern="1200" baseline="0" dirty="0" smtClean="0">
                          <a:solidFill>
                            <a:schemeClr val="tx1"/>
                          </a:solidFill>
                          <a:latin typeface="Calibri" pitchFamily="34" charset="0"/>
                          <a:ea typeface="+mn-ea"/>
                          <a:cs typeface="Calibri" pitchFamily="34" charset="0"/>
                        </a:rPr>
                        <a:t> </a:t>
                      </a:r>
                      <a:r>
                        <a:rPr lang="en-US" sz="1100" kern="1200" dirty="0" smtClean="0">
                          <a:solidFill>
                            <a:schemeClr val="tx1"/>
                          </a:solidFill>
                          <a:latin typeface="Calibri" pitchFamily="34" charset="0"/>
                          <a:ea typeface="+mn-ea"/>
                          <a:cs typeface="Calibri" pitchFamily="34" charset="0"/>
                        </a:rPr>
                        <a:t>focus on electric , hybrid</a:t>
                      </a:r>
                      <a:r>
                        <a:rPr lang="en-US" sz="1100" kern="1200" baseline="0" dirty="0" smtClean="0">
                          <a:solidFill>
                            <a:schemeClr val="tx1"/>
                          </a:solidFill>
                          <a:latin typeface="Calibri" pitchFamily="34" charset="0"/>
                          <a:ea typeface="+mn-ea"/>
                          <a:cs typeface="Calibri" pitchFamily="34" charset="0"/>
                        </a:rPr>
                        <a:t> vehicles  and adoption of new technology to meet the market expectation.</a:t>
                      </a:r>
                    </a:p>
                    <a:p>
                      <a:pPr marL="228600" marR="0" indent="-109538" algn="l" defTabSz="914363" rtl="0" eaLnBrk="1" fontAlgn="auto" latinLnBrk="0" hangingPunct="1">
                        <a:lnSpc>
                          <a:spcPct val="100000"/>
                        </a:lnSpc>
                        <a:spcBef>
                          <a:spcPts val="200"/>
                        </a:spcBef>
                        <a:spcAft>
                          <a:spcPts val="200"/>
                        </a:spcAft>
                        <a:buClrTx/>
                        <a:buSzTx/>
                        <a:buFont typeface="Arial" pitchFamily="34" charset="0"/>
                        <a:buChar char="•"/>
                        <a:tabLst/>
                        <a:defRPr/>
                      </a:pPr>
                      <a:r>
                        <a:rPr lang="en-US" sz="1100" kern="1200" dirty="0" smtClean="0">
                          <a:solidFill>
                            <a:schemeClr val="tx1"/>
                          </a:solidFill>
                          <a:latin typeface="Calibri" pitchFamily="34" charset="0"/>
                          <a:ea typeface="+mn-ea"/>
                          <a:cs typeface="Calibri" pitchFamily="34" charset="0"/>
                        </a:rPr>
                        <a:t>A high intensity &amp; well mastered R&amp;D program underlines Peugeot’s future</a:t>
                      </a:r>
                    </a:p>
                  </a:txBody>
                  <a:tcPr marL="102897" marR="102897" marT="137160" marB="13716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25400" cmpd="sng">
                      <a:noFill/>
                    </a:lnT>
                    <a:lnB w="12700" cmpd="sng">
                      <a:noFill/>
                    </a:lnB>
                    <a:lnTlToBr w="12700" cmpd="sng">
                      <a:noFill/>
                      <a:prstDash val="solid"/>
                    </a:lnTlToBr>
                    <a:lnBlToTr w="12700" cmpd="sng">
                      <a:noFill/>
                      <a:prstDash val="solid"/>
                    </a:lnBlToTr>
                    <a:gradFill flip="none" rotWithShape="1">
                      <a:gsLst>
                        <a:gs pos="0">
                          <a:schemeClr val="accent5">
                            <a:alpha val="60000"/>
                          </a:schemeClr>
                        </a:gs>
                        <a:gs pos="50000">
                          <a:schemeClr val="accent5">
                            <a:lumMod val="60000"/>
                            <a:lumOff val="40000"/>
                            <a:alpha val="60000"/>
                          </a:schemeClr>
                        </a:gs>
                        <a:gs pos="100000">
                          <a:schemeClr val="accent5">
                            <a:tint val="23500"/>
                            <a:satMod val="160000"/>
                            <a:alpha val="20000"/>
                          </a:schemeClr>
                        </a:gs>
                      </a:gsLst>
                      <a:lin ang="5400000" scaled="1"/>
                      <a:tileRect/>
                    </a:gradFill>
                  </a:tcPr>
                </a:tc>
                <a:tc>
                  <a:txBody>
                    <a:bodyPr/>
                    <a:lstStyle/>
                    <a:p>
                      <a:pPr marL="228600" marR="0" indent="-109538" algn="l" defTabSz="914363" rtl="0" eaLnBrk="1" fontAlgn="auto" latinLnBrk="0" hangingPunct="1">
                        <a:lnSpc>
                          <a:spcPct val="100000"/>
                        </a:lnSpc>
                        <a:spcBef>
                          <a:spcPts val="200"/>
                        </a:spcBef>
                        <a:spcAft>
                          <a:spcPts val="200"/>
                        </a:spcAft>
                        <a:buClrTx/>
                        <a:buSzTx/>
                        <a:buFont typeface="Arial" pitchFamily="34" charset="0"/>
                        <a:buChar char="•"/>
                        <a:tabLst/>
                        <a:defRPr/>
                      </a:pPr>
                      <a:r>
                        <a:rPr lang="en-US" sz="1100" kern="1200" dirty="0" smtClean="0">
                          <a:solidFill>
                            <a:schemeClr val="tx1"/>
                          </a:solidFill>
                          <a:latin typeface="Calibri" pitchFamily="34" charset="0"/>
                          <a:ea typeface="+mn-ea"/>
                          <a:cs typeface="Calibri" pitchFamily="34" charset="0"/>
                        </a:rPr>
                        <a:t>Stringent emission standards could challenge the company’s operations as a whole.</a:t>
                      </a:r>
                    </a:p>
                    <a:p>
                      <a:pPr marL="228600" marR="0" indent="-109538" algn="l" defTabSz="914363" rtl="0" eaLnBrk="1" fontAlgn="auto" latinLnBrk="0" hangingPunct="1">
                        <a:lnSpc>
                          <a:spcPct val="100000"/>
                        </a:lnSpc>
                        <a:spcBef>
                          <a:spcPts val="200"/>
                        </a:spcBef>
                        <a:spcAft>
                          <a:spcPts val="200"/>
                        </a:spcAft>
                        <a:buClrTx/>
                        <a:buSzTx/>
                        <a:buFont typeface="Arial" pitchFamily="34" charset="0"/>
                        <a:buChar char="•"/>
                        <a:tabLst/>
                        <a:defRPr/>
                      </a:pPr>
                      <a:r>
                        <a:rPr lang="en-US" sz="1100" kern="1200" dirty="0" smtClean="0">
                          <a:solidFill>
                            <a:schemeClr val="tx1"/>
                          </a:solidFill>
                          <a:latin typeface="Calibri" pitchFamily="34" charset="0"/>
                          <a:ea typeface="+mn-ea"/>
                          <a:cs typeface="Calibri" pitchFamily="34" charset="0"/>
                        </a:rPr>
                        <a:t>Rise in Raw Material Prices.</a:t>
                      </a:r>
                    </a:p>
                    <a:p>
                      <a:pPr marL="228600" marR="0" indent="-109538" algn="l" defTabSz="914363" rtl="0" eaLnBrk="1" fontAlgn="auto" latinLnBrk="0" hangingPunct="1">
                        <a:lnSpc>
                          <a:spcPct val="100000"/>
                        </a:lnSpc>
                        <a:spcBef>
                          <a:spcPts val="200"/>
                        </a:spcBef>
                        <a:spcAft>
                          <a:spcPts val="200"/>
                        </a:spcAft>
                        <a:buClrTx/>
                        <a:buSzTx/>
                        <a:buFont typeface="Arial" pitchFamily="34" charset="0"/>
                        <a:buChar char="•"/>
                        <a:tabLst/>
                        <a:defRPr/>
                      </a:pPr>
                      <a:r>
                        <a:rPr lang="en-US" sz="1100" kern="1200" dirty="0" smtClean="0">
                          <a:solidFill>
                            <a:schemeClr val="tx1"/>
                          </a:solidFill>
                          <a:latin typeface="Calibri" pitchFamily="34" charset="0"/>
                          <a:ea typeface="+mn-ea"/>
                          <a:cs typeface="Calibri" pitchFamily="34" charset="0"/>
                        </a:rPr>
                        <a:t>As the company has extensively expanding its presence across global markets it is poised to face increased competition from local players.</a:t>
                      </a:r>
                    </a:p>
                    <a:p>
                      <a:pPr marL="228600" marR="0" indent="-109538" algn="l" defTabSz="914363" rtl="0" eaLnBrk="1" fontAlgn="auto" latinLnBrk="0" hangingPunct="1">
                        <a:lnSpc>
                          <a:spcPct val="100000"/>
                        </a:lnSpc>
                        <a:spcBef>
                          <a:spcPts val="200"/>
                        </a:spcBef>
                        <a:spcAft>
                          <a:spcPts val="200"/>
                        </a:spcAft>
                        <a:buClrTx/>
                        <a:buSzTx/>
                        <a:buFont typeface="Arial" pitchFamily="34" charset="0"/>
                        <a:buChar char="•"/>
                        <a:tabLst/>
                        <a:defRPr/>
                      </a:pPr>
                      <a:r>
                        <a:rPr lang="en-US" sz="1100" kern="1200" dirty="0" smtClean="0">
                          <a:solidFill>
                            <a:schemeClr val="tx1"/>
                          </a:solidFill>
                          <a:latin typeface="Calibri" pitchFamily="34" charset="0"/>
                          <a:ea typeface="+mn-ea"/>
                          <a:cs typeface="Calibri" pitchFamily="34" charset="0"/>
                        </a:rPr>
                        <a:t>Aligning Supply with Demand.</a:t>
                      </a:r>
                    </a:p>
                  </a:txBody>
                  <a:tcPr marL="102897" marR="102897" marT="137160" marB="137160">
                    <a:lnL w="12700" cap="flat" cmpd="sng" algn="ctr">
                      <a:solidFill>
                        <a:schemeClr val="bg1"/>
                      </a:solidFill>
                      <a:prstDash val="solid"/>
                      <a:round/>
                      <a:headEnd type="none" w="med" len="med"/>
                      <a:tailEnd type="none" w="med" len="med"/>
                    </a:lnL>
                    <a:lnR w="12700" cmpd="sng">
                      <a:noFill/>
                    </a:lnR>
                    <a:lnT w="25400" cmpd="sng">
                      <a:noFill/>
                    </a:lnT>
                    <a:lnB w="12700" cmpd="sng">
                      <a:noFill/>
                    </a:lnB>
                    <a:lnTlToBr w="12700" cmpd="sng">
                      <a:noFill/>
                      <a:prstDash val="solid"/>
                    </a:lnTlToBr>
                    <a:lnBlToTr w="12700" cmpd="sng">
                      <a:noFill/>
                      <a:prstDash val="solid"/>
                    </a:lnBlToTr>
                    <a:gradFill flip="none" rotWithShape="1">
                      <a:gsLst>
                        <a:gs pos="0">
                          <a:schemeClr val="accent6">
                            <a:alpha val="60000"/>
                          </a:schemeClr>
                        </a:gs>
                        <a:gs pos="50000">
                          <a:schemeClr val="accent6">
                            <a:lumMod val="60000"/>
                            <a:lumOff val="40000"/>
                            <a:alpha val="60000"/>
                          </a:schemeClr>
                        </a:gs>
                        <a:gs pos="100000">
                          <a:schemeClr val="accent6">
                            <a:tint val="23500"/>
                            <a:satMod val="160000"/>
                            <a:alpha val="20000"/>
                          </a:schemeClr>
                        </a:gs>
                      </a:gsLst>
                      <a:lin ang="5400000" scaled="1"/>
                      <a:tileRect/>
                    </a:gradFill>
                  </a:tcPr>
                </a:tc>
              </a:tr>
            </a:tbl>
          </a:graphicData>
        </a:graphic>
      </p:graphicFrame>
      <p:sp>
        <p:nvSpPr>
          <p:cNvPr id="8" name="Text Placeholder 1"/>
          <p:cNvSpPr>
            <a:spLocks noGrp="1"/>
          </p:cNvSpPr>
          <p:nvPr>
            <p:ph type="body" idx="16"/>
          </p:nvPr>
        </p:nvSpPr>
        <p:spPr>
          <a:xfrm>
            <a:off x="228600" y="785336"/>
            <a:ext cx="8534400" cy="738664"/>
          </a:xfrm>
        </p:spPr>
        <p:txBody>
          <a:bodyPr/>
          <a:lstStyle/>
          <a:p>
            <a:r>
              <a:rPr lang="en-US" sz="1600" dirty="0">
                <a:latin typeface="Calibri" pitchFamily="34" charset="0"/>
                <a:cs typeface="Calibri" pitchFamily="34" charset="0"/>
              </a:rPr>
              <a:t>Solid financial structure and diversified business mix are its key strengths. Cash management, underperformance of automotive division, and decline in automotive market share remain key areas of concern for the company.</a:t>
            </a:r>
          </a:p>
        </p:txBody>
      </p:sp>
      <p:sp>
        <p:nvSpPr>
          <p:cNvPr id="10" name="TextBox 9"/>
          <p:cNvSpPr txBox="1"/>
          <p:nvPr/>
        </p:nvSpPr>
        <p:spPr>
          <a:xfrm>
            <a:off x="266021" y="6228443"/>
            <a:ext cx="4305979" cy="122830"/>
          </a:xfrm>
          <a:prstGeom prst="rect">
            <a:avLst/>
          </a:prstGeom>
        </p:spPr>
        <p:txBody>
          <a:bodyPr vert="horz" wrap="square" lIns="0" tIns="0" rIns="0" bIns="0" rtlCol="0" anchor="t" anchorCtr="0">
            <a:noAutofit/>
          </a:bodyPr>
          <a:lstStyle/>
          <a:p>
            <a:pPr>
              <a:spcBef>
                <a:spcPct val="0"/>
              </a:spcBef>
            </a:pPr>
            <a:r>
              <a:rPr kumimoji="0" lang="en-US" sz="800" b="0" i="0" u="none" strike="noStrike" kern="1200" cap="none" spc="0" normalizeH="0" baseline="0" noProof="0" dirty="0" smtClean="0">
                <a:ln w="3175">
                  <a:noFill/>
                </a:ln>
                <a:solidFill>
                  <a:srgbClr val="0B3E5B"/>
                </a:solidFill>
                <a:effectLst/>
                <a:uLnTx/>
                <a:uFillTx/>
                <a:latin typeface="Calibri" pitchFamily="34" charset="0"/>
                <a:ea typeface="Verdana" pitchFamily="34" charset="0"/>
                <a:cs typeface="Calibri" pitchFamily="34" charset="0"/>
              </a:rPr>
              <a:t>Source:</a:t>
            </a:r>
            <a:r>
              <a:rPr kumimoji="0" lang="en-US" sz="800" b="0" i="0" u="none" strike="noStrike" kern="1200" cap="none" spc="0" normalizeH="0" noProof="0" dirty="0" smtClean="0">
                <a:ln w="3175">
                  <a:noFill/>
                </a:ln>
                <a:solidFill>
                  <a:srgbClr val="0B3E5B"/>
                </a:solidFill>
                <a:effectLst/>
                <a:uLnTx/>
                <a:uFillTx/>
                <a:latin typeface="Calibri" pitchFamily="34" charset="0"/>
                <a:ea typeface="Verdana" pitchFamily="34" charset="0"/>
                <a:cs typeface="Calibri" pitchFamily="34" charset="0"/>
              </a:rPr>
              <a:t> Datamonitor 2012</a:t>
            </a:r>
            <a:endParaRPr kumimoji="0" lang="en-US" sz="800" b="0" i="0" u="none" strike="noStrike" kern="1200" cap="none" spc="0" normalizeH="0" baseline="0" noProof="0" dirty="0" smtClean="0">
              <a:ln w="3175">
                <a:noFill/>
              </a:ln>
              <a:solidFill>
                <a:srgbClr val="0B3E5B"/>
              </a:solidFill>
              <a:effectLst/>
              <a:uLnTx/>
              <a:uFillTx/>
              <a:latin typeface="Calibri" pitchFamily="34" charset="0"/>
              <a:ea typeface="Verdana" pitchFamily="34" charset="0"/>
              <a:cs typeface="Calibri" pitchFamily="34" charset="0"/>
            </a:endParaRPr>
          </a:p>
        </p:txBody>
      </p:sp>
    </p:spTree>
    <p:extLst>
      <p:ext uri="{BB962C8B-B14F-4D97-AF65-F5344CB8AC3E}">
        <p14:creationId xmlns:p14="http://schemas.microsoft.com/office/powerpoint/2010/main" val="2888306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alibri" pitchFamily="34" charset="0"/>
                <a:cs typeface="Calibri" pitchFamily="34" charset="0"/>
              </a:rPr>
              <a:t>IT Initiatives</a:t>
            </a:r>
            <a:endParaRPr lang="en-US" dirty="0">
              <a:latin typeface="Calibri" pitchFamily="34" charset="0"/>
              <a:cs typeface="Calibri" pitchFamily="34" charset="0"/>
            </a:endParaRPr>
          </a:p>
        </p:txBody>
      </p:sp>
      <p:sp>
        <p:nvSpPr>
          <p:cNvPr id="4" name="Subtitle 3"/>
          <p:cNvSpPr>
            <a:spLocks noGrp="1"/>
          </p:cNvSpPr>
          <p:nvPr>
            <p:ph type="subTitle" idx="1"/>
          </p:nvPr>
        </p:nvSpPr>
        <p:spPr>
          <a:xfrm>
            <a:off x="513294" y="3546203"/>
            <a:ext cx="7996524" cy="276999"/>
          </a:xfrm>
        </p:spPr>
        <p:txBody>
          <a:bodyPr>
            <a:spAutoFit/>
          </a:bodyPr>
          <a:lstStyle/>
          <a:p>
            <a:r>
              <a:rPr lang="en-US" dirty="0">
                <a:latin typeface="Calibri" pitchFamily="34" charset="0"/>
                <a:cs typeface="Calibri" pitchFamily="34" charset="0"/>
              </a:rPr>
              <a:t>Peugeot </a:t>
            </a:r>
            <a:r>
              <a:rPr lang="en-US" dirty="0" smtClean="0">
                <a:latin typeface="Calibri" pitchFamily="34" charset="0"/>
                <a:cs typeface="Calibri" pitchFamily="34" charset="0"/>
              </a:rPr>
              <a:t>S.A </a:t>
            </a:r>
            <a:r>
              <a:rPr lang="en-US" sz="1800" dirty="0" smtClean="0">
                <a:latin typeface="Calibri" pitchFamily="34" charset="0"/>
                <a:cs typeface="Calibri" pitchFamily="34" charset="0"/>
              </a:rPr>
              <a:t>and</a:t>
            </a:r>
            <a:r>
              <a:rPr lang="en-US" dirty="0" smtClean="0">
                <a:latin typeface="Calibri" pitchFamily="34" charset="0"/>
                <a:cs typeface="Calibri" pitchFamily="34" charset="0"/>
              </a:rPr>
              <a:t> its Competitors</a:t>
            </a:r>
            <a:endParaRPr lang="en-US" dirty="0">
              <a:latin typeface="Calibri" pitchFamily="34" charset="0"/>
              <a:cs typeface="Calibri" pitchFamily="34" charset="0"/>
            </a:endParaRPr>
          </a:p>
        </p:txBody>
      </p:sp>
      <p:sp>
        <p:nvSpPr>
          <p:cNvPr id="3" name="Text Placeholder 2"/>
          <p:cNvSpPr>
            <a:spLocks noGrp="1"/>
          </p:cNvSpPr>
          <p:nvPr>
            <p:ph type="body" sz="quarter" idx="10"/>
          </p:nvPr>
        </p:nvSpPr>
        <p:spPr>
          <a:xfrm>
            <a:off x="513293" y="4828870"/>
            <a:ext cx="7996525" cy="246221"/>
          </a:xfrm>
        </p:spPr>
        <p:txBody>
          <a:bodyPr/>
          <a:lstStyle/>
          <a:p>
            <a:r>
              <a:rPr lang="en-US" sz="1600" dirty="0" smtClean="0">
                <a:latin typeface="Calibri" pitchFamily="34" charset="0"/>
                <a:cs typeface="Calibri" pitchFamily="34" charset="0"/>
              </a:rPr>
              <a:t>Blueocean </a:t>
            </a:r>
            <a:r>
              <a:rPr lang="en-US" sz="1600" dirty="0">
                <a:latin typeface="Calibri" pitchFamily="34" charset="0"/>
                <a:cs typeface="Calibri" pitchFamily="34" charset="0"/>
              </a:rPr>
              <a:t>M</a:t>
            </a:r>
            <a:r>
              <a:rPr lang="en-US" sz="1600" dirty="0" smtClean="0">
                <a:latin typeface="Calibri" pitchFamily="34" charset="0"/>
                <a:cs typeface="Calibri" pitchFamily="34" charset="0"/>
              </a:rPr>
              <a:t>arket </a:t>
            </a:r>
            <a:r>
              <a:rPr lang="en-US" sz="1600" dirty="0">
                <a:latin typeface="Calibri" pitchFamily="34" charset="0"/>
                <a:cs typeface="Calibri" pitchFamily="34" charset="0"/>
              </a:rPr>
              <a:t>I</a:t>
            </a:r>
            <a:r>
              <a:rPr lang="en-US" sz="1600" dirty="0" smtClean="0">
                <a:latin typeface="Calibri" pitchFamily="34" charset="0"/>
                <a:cs typeface="Calibri" pitchFamily="34" charset="0"/>
              </a:rPr>
              <a:t>ntelligence</a:t>
            </a:r>
            <a:endParaRPr lang="en-US" sz="1600" dirty="0">
              <a:latin typeface="Calibri" pitchFamily="34" charset="0"/>
              <a:cs typeface="Calibri" pitchFamily="34" charset="0"/>
            </a:endParaRPr>
          </a:p>
        </p:txBody>
      </p:sp>
    </p:spTree>
    <p:extLst>
      <p:ext uri="{BB962C8B-B14F-4D97-AF65-F5344CB8AC3E}">
        <p14:creationId xmlns:p14="http://schemas.microsoft.com/office/powerpoint/2010/main" val="609792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Title 1"/>
          <p:cNvSpPr>
            <a:spLocks noGrp="1"/>
          </p:cNvSpPr>
          <p:nvPr>
            <p:ph type="ctrTitle"/>
          </p:nvPr>
        </p:nvSpPr>
        <p:spPr bwMode="auto">
          <a:xfrm>
            <a:off x="512763" y="2854325"/>
            <a:ext cx="7997825" cy="555625"/>
          </a:xfrm>
        </p:spPr>
        <p:txBody>
          <a:bodyPr numCol="1" compatLnSpc="1">
            <a:prstTxWarp prst="textNoShape">
              <a:avLst/>
            </a:prstTxWarp>
          </a:bodyPr>
          <a:lstStyle/>
          <a:p>
            <a:r>
              <a:rPr dirty="0" smtClean="0">
                <a:latin typeface="Calibri" pitchFamily="34" charset="0"/>
                <a:cs typeface="Calibri" pitchFamily="34" charset="0"/>
              </a:rPr>
              <a:t>IT Initiatives</a:t>
            </a:r>
          </a:p>
        </p:txBody>
      </p:sp>
      <p:sp>
        <p:nvSpPr>
          <p:cNvPr id="276483" name="Subtitle 3"/>
          <p:cNvSpPr>
            <a:spLocks noGrp="1"/>
          </p:cNvSpPr>
          <p:nvPr>
            <p:ph type="subTitle" idx="1"/>
          </p:nvPr>
        </p:nvSpPr>
        <p:spPr>
          <a:xfrm>
            <a:off x="512763" y="3546475"/>
            <a:ext cx="7997825" cy="246221"/>
          </a:xfrm>
        </p:spPr>
        <p:txBody>
          <a:bodyPr>
            <a:spAutoFit/>
          </a:bodyPr>
          <a:lstStyle/>
          <a:p>
            <a:pPr marL="26988"/>
            <a:r>
              <a:rPr lang="en-US" dirty="0">
                <a:latin typeface="Calibri" pitchFamily="34" charset="0"/>
                <a:cs typeface="Calibri" pitchFamily="34" charset="0"/>
              </a:rPr>
              <a:t>Peugeot S.A </a:t>
            </a:r>
            <a:endParaRPr lang="en-US" dirty="0" smtClean="0">
              <a:latin typeface="Calibri" pitchFamily="34" charset="0"/>
              <a:cs typeface="Calibri" pitchFamily="34" charset="0"/>
            </a:endParaRPr>
          </a:p>
        </p:txBody>
      </p:sp>
    </p:spTree>
    <p:extLst>
      <p:ext uri="{BB962C8B-B14F-4D97-AF65-F5344CB8AC3E}">
        <p14:creationId xmlns:p14="http://schemas.microsoft.com/office/powerpoint/2010/main" val="2434513413"/>
      </p:ext>
    </p:extLst>
  </p:cSld>
  <p:clrMapOvr>
    <a:masterClrMapping/>
  </p:clrMapOvr>
  <p:transition spd="med">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417546" y="6276728"/>
            <a:ext cx="7126254" cy="122830"/>
          </a:xfrm>
          <a:prstGeom prst="rect">
            <a:avLst/>
          </a:prstGeom>
        </p:spPr>
        <p:txBody>
          <a:bodyPr vert="horz" wrap="square" lIns="0" tIns="0" rIns="0" bIns="0" rtlCol="0" anchor="t" anchorCtr="0">
            <a:noAutofit/>
          </a:bodyPr>
          <a:lstStyle/>
          <a:p>
            <a:pPr defTabSz="914363">
              <a:spcBef>
                <a:spcPct val="0"/>
              </a:spcBef>
            </a:pPr>
            <a:r>
              <a:rPr lang="en-US" sz="900" dirty="0" smtClean="0">
                <a:ln w="3175">
                  <a:noFill/>
                </a:ln>
                <a:solidFill>
                  <a:srgbClr val="262626"/>
                </a:solidFill>
                <a:latin typeface="Calibri" pitchFamily="34" charset="0"/>
                <a:ea typeface="Verdana" pitchFamily="34" charset="0"/>
                <a:cs typeface="Calibri" pitchFamily="34" charset="0"/>
              </a:rPr>
              <a:t>Source: IBM</a:t>
            </a:r>
          </a:p>
        </p:txBody>
      </p:sp>
      <p:graphicFrame>
        <p:nvGraphicFramePr>
          <p:cNvPr id="22" name="Diagram 21"/>
          <p:cNvGraphicFramePr/>
          <p:nvPr>
            <p:extLst>
              <p:ext uri="{D42A27DB-BD31-4B8C-83A1-F6EECF244321}">
                <p14:modId xmlns:p14="http://schemas.microsoft.com/office/powerpoint/2010/main" val="2714671572"/>
              </p:ext>
            </p:extLst>
          </p:nvPr>
        </p:nvGraphicFramePr>
        <p:xfrm>
          <a:off x="329896" y="1447800"/>
          <a:ext cx="8382606"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a:spLocks noChangeArrowheads="1"/>
          </p:cNvSpPr>
          <p:nvPr/>
        </p:nvSpPr>
        <p:spPr bwMode="auto">
          <a:xfrm>
            <a:off x="177799" y="779860"/>
            <a:ext cx="8686800" cy="584775"/>
          </a:xfrm>
          <a:prstGeom prst="rect">
            <a:avLst/>
          </a:prstGeom>
          <a:noFill/>
          <a:ln w="9525">
            <a:noFill/>
            <a:miter lim="800000"/>
            <a:headEnd/>
            <a:tailEnd/>
          </a:ln>
        </p:spPr>
        <p:txBody>
          <a:bodyPr>
            <a:spAutoFit/>
          </a:bodyPr>
          <a:lstStyle/>
          <a:p>
            <a:pPr defTabSz="914363">
              <a:spcBef>
                <a:spcPts val="600"/>
              </a:spcBef>
              <a:buClr>
                <a:schemeClr val="accent1"/>
              </a:buClr>
              <a:buSzPct val="100000"/>
              <a:tabLst>
                <a:tab pos="628650" algn="l"/>
              </a:tabLst>
            </a:pPr>
            <a:r>
              <a:rPr lang="en-US" sz="1600" dirty="0">
                <a:solidFill>
                  <a:srgbClr val="949699"/>
                </a:solidFill>
                <a:latin typeface="Calibri" pitchFamily="34" charset="0"/>
                <a:ea typeface="Verdana" pitchFamily="34" charset="0"/>
                <a:cs typeface="Calibri" pitchFamily="34" charset="0"/>
              </a:rPr>
              <a:t>IBM and Dassault Systems' PLM solutions helped PSA Peugeot Citroën attain its objective of growing sales to 4 million cars.</a:t>
            </a:r>
          </a:p>
        </p:txBody>
      </p:sp>
      <p:sp>
        <p:nvSpPr>
          <p:cNvPr id="9" name="Title 2"/>
          <p:cNvSpPr>
            <a:spLocks noGrp="1"/>
          </p:cNvSpPr>
          <p:nvPr>
            <p:ph type="title"/>
          </p:nvPr>
        </p:nvSpPr>
        <p:spPr>
          <a:xfrm>
            <a:off x="228600" y="280932"/>
            <a:ext cx="8686800" cy="481068"/>
          </a:xfrm>
        </p:spPr>
        <p:txBody>
          <a:bodyPr/>
          <a:lstStyle/>
          <a:p>
            <a:r>
              <a:rPr lang="en-US" dirty="0">
                <a:latin typeface="Calibri" pitchFamily="34" charset="0"/>
                <a:cs typeface="Calibri" pitchFamily="34" charset="0"/>
              </a:rPr>
              <a:t>IT Initiatives - Case Study- IBM- PLM solutions</a:t>
            </a:r>
          </a:p>
        </p:txBody>
      </p:sp>
    </p:spTree>
    <p:extLst>
      <p:ext uri="{BB962C8B-B14F-4D97-AF65-F5344CB8AC3E}">
        <p14:creationId xmlns:p14="http://schemas.microsoft.com/office/powerpoint/2010/main" val="3916319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417546" y="6288603"/>
            <a:ext cx="7126254" cy="122830"/>
          </a:xfrm>
          <a:prstGeom prst="rect">
            <a:avLst/>
          </a:prstGeom>
        </p:spPr>
        <p:txBody>
          <a:bodyPr vert="horz" wrap="square" lIns="0" tIns="0" rIns="0" bIns="0" rtlCol="0" anchor="t" anchorCtr="0">
            <a:noAutofit/>
          </a:bodyPr>
          <a:lstStyle/>
          <a:p>
            <a:pPr defTabSz="914363">
              <a:spcBef>
                <a:spcPct val="0"/>
              </a:spcBef>
            </a:pPr>
            <a:r>
              <a:rPr lang="en-US" sz="800" dirty="0" smtClean="0">
                <a:ln w="3175">
                  <a:noFill/>
                </a:ln>
                <a:solidFill>
                  <a:srgbClr val="262626"/>
                </a:solidFill>
                <a:latin typeface="Calibri" pitchFamily="34" charset="0"/>
                <a:ea typeface="Verdana" pitchFamily="34" charset="0"/>
                <a:cs typeface="Calibri" pitchFamily="34" charset="0"/>
              </a:rPr>
              <a:t>Source: Telefonica</a:t>
            </a:r>
          </a:p>
        </p:txBody>
      </p:sp>
      <p:graphicFrame>
        <p:nvGraphicFramePr>
          <p:cNvPr id="22" name="Diagram 21"/>
          <p:cNvGraphicFramePr/>
          <p:nvPr>
            <p:extLst>
              <p:ext uri="{D42A27DB-BD31-4B8C-83A1-F6EECF244321}">
                <p14:modId xmlns:p14="http://schemas.microsoft.com/office/powerpoint/2010/main" val="1571499198"/>
              </p:ext>
            </p:extLst>
          </p:nvPr>
        </p:nvGraphicFramePr>
        <p:xfrm>
          <a:off x="361345" y="1571626"/>
          <a:ext cx="8382606" cy="4057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a:spLocks noChangeArrowheads="1"/>
          </p:cNvSpPr>
          <p:nvPr/>
        </p:nvSpPr>
        <p:spPr bwMode="auto">
          <a:xfrm>
            <a:off x="228600" y="838200"/>
            <a:ext cx="8686800" cy="584775"/>
          </a:xfrm>
          <a:prstGeom prst="rect">
            <a:avLst/>
          </a:prstGeom>
          <a:noFill/>
          <a:ln w="9525">
            <a:noFill/>
            <a:miter lim="800000"/>
            <a:headEnd/>
            <a:tailEnd/>
          </a:ln>
        </p:spPr>
        <p:txBody>
          <a:bodyPr>
            <a:spAutoFit/>
          </a:bodyPr>
          <a:lstStyle/>
          <a:p>
            <a:pPr defTabSz="914363">
              <a:spcBef>
                <a:spcPts val="600"/>
              </a:spcBef>
              <a:buClr>
                <a:schemeClr val="accent1"/>
              </a:buClr>
              <a:buSzPct val="100000"/>
              <a:tabLst>
                <a:tab pos="628650" algn="l"/>
              </a:tabLst>
            </a:pPr>
            <a:r>
              <a:rPr lang="en-US" sz="1600" dirty="0">
                <a:solidFill>
                  <a:srgbClr val="949699"/>
                </a:solidFill>
                <a:latin typeface="Calibri" pitchFamily="34" charset="0"/>
                <a:ea typeface="Verdana" pitchFamily="34" charset="0"/>
                <a:cs typeface="Calibri" pitchFamily="34" charset="0"/>
              </a:rPr>
              <a:t>PSA Peugeot Citroën Group wanted a communications partner that could help it achieve greater standardization  economies of scale, and realize cost savings across its European mobile networks.</a:t>
            </a:r>
          </a:p>
        </p:txBody>
      </p:sp>
      <p:sp>
        <p:nvSpPr>
          <p:cNvPr id="9" name="Title 2"/>
          <p:cNvSpPr>
            <a:spLocks noGrp="1"/>
          </p:cNvSpPr>
          <p:nvPr>
            <p:ph type="title"/>
          </p:nvPr>
        </p:nvSpPr>
        <p:spPr>
          <a:xfrm>
            <a:off x="228600" y="280932"/>
            <a:ext cx="8686800" cy="404868"/>
          </a:xfrm>
        </p:spPr>
        <p:txBody>
          <a:bodyPr/>
          <a:lstStyle/>
          <a:p>
            <a:r>
              <a:rPr lang="en-US" dirty="0">
                <a:latin typeface="Calibri" pitchFamily="34" charset="0"/>
                <a:cs typeface="Calibri" pitchFamily="34" charset="0"/>
              </a:rPr>
              <a:t>IT Initiatives - Case Study- Mobile Voice with Private </a:t>
            </a:r>
            <a:r>
              <a:rPr lang="en-US" dirty="0" smtClean="0">
                <a:latin typeface="Calibri" pitchFamily="34" charset="0"/>
                <a:cs typeface="Calibri" pitchFamily="34" charset="0"/>
              </a:rPr>
              <a:t>VPN</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20675599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417546" y="6288603"/>
            <a:ext cx="7126254" cy="122830"/>
          </a:xfrm>
          <a:prstGeom prst="rect">
            <a:avLst/>
          </a:prstGeom>
        </p:spPr>
        <p:txBody>
          <a:bodyPr vert="horz" wrap="square" lIns="0" tIns="0" rIns="0" bIns="0" rtlCol="0" anchor="t" anchorCtr="0">
            <a:noAutofit/>
          </a:bodyPr>
          <a:lstStyle/>
          <a:p>
            <a:pPr defTabSz="914363">
              <a:spcBef>
                <a:spcPct val="0"/>
              </a:spcBef>
            </a:pPr>
            <a:r>
              <a:rPr lang="en-US" sz="800" dirty="0" smtClean="0">
                <a:ln w="3175">
                  <a:noFill/>
                </a:ln>
                <a:solidFill>
                  <a:srgbClr val="262626"/>
                </a:solidFill>
                <a:ea typeface="Verdana" pitchFamily="34" charset="0"/>
                <a:cs typeface="Verdana" pitchFamily="34" charset="0"/>
              </a:rPr>
              <a:t>Source: SAP</a:t>
            </a:r>
          </a:p>
        </p:txBody>
      </p:sp>
      <p:graphicFrame>
        <p:nvGraphicFramePr>
          <p:cNvPr id="22" name="Diagram 21"/>
          <p:cNvGraphicFramePr/>
          <p:nvPr>
            <p:extLst>
              <p:ext uri="{D42A27DB-BD31-4B8C-83A1-F6EECF244321}">
                <p14:modId xmlns:p14="http://schemas.microsoft.com/office/powerpoint/2010/main" val="3993446540"/>
              </p:ext>
            </p:extLst>
          </p:nvPr>
        </p:nvGraphicFramePr>
        <p:xfrm>
          <a:off x="361345" y="1371600"/>
          <a:ext cx="8382606" cy="45703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itle 2"/>
          <p:cNvSpPr>
            <a:spLocks noGrp="1"/>
          </p:cNvSpPr>
          <p:nvPr>
            <p:ph type="title"/>
          </p:nvPr>
        </p:nvSpPr>
        <p:spPr>
          <a:xfrm>
            <a:off x="228600" y="280931"/>
            <a:ext cx="8686800" cy="414591"/>
          </a:xfrm>
        </p:spPr>
        <p:txBody>
          <a:bodyPr/>
          <a:lstStyle/>
          <a:p>
            <a:r>
              <a:rPr lang="en-US" dirty="0">
                <a:latin typeface="Calibri" pitchFamily="34" charset="0"/>
                <a:cs typeface="Calibri" pitchFamily="34" charset="0"/>
              </a:rPr>
              <a:t>IT Initiatives - Case Study- </a:t>
            </a:r>
            <a:r>
              <a:rPr lang="en-US" dirty="0" smtClean="0">
                <a:latin typeface="Calibri" pitchFamily="34" charset="0"/>
                <a:cs typeface="Calibri" pitchFamily="34" charset="0"/>
              </a:rPr>
              <a:t>SAP ERP</a:t>
            </a:r>
            <a:endParaRPr lang="en-US" dirty="0">
              <a:latin typeface="Calibri" pitchFamily="34" charset="0"/>
              <a:cs typeface="Calibri" pitchFamily="34" charset="0"/>
            </a:endParaRPr>
          </a:p>
        </p:txBody>
      </p:sp>
    </p:spTree>
    <p:extLst>
      <p:ext uri="{BB962C8B-B14F-4D97-AF65-F5344CB8AC3E}">
        <p14:creationId xmlns:p14="http://schemas.microsoft.com/office/powerpoint/2010/main" val="3311636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Title 1"/>
          <p:cNvSpPr>
            <a:spLocks noGrp="1"/>
          </p:cNvSpPr>
          <p:nvPr>
            <p:ph type="ctrTitle"/>
          </p:nvPr>
        </p:nvSpPr>
        <p:spPr bwMode="auto">
          <a:xfrm>
            <a:off x="457200" y="2819400"/>
            <a:ext cx="7997825" cy="555625"/>
          </a:xfrm>
        </p:spPr>
        <p:txBody>
          <a:bodyPr numCol="1" compatLnSpc="1">
            <a:prstTxWarp prst="textNoShape">
              <a:avLst/>
            </a:prstTxWarp>
          </a:bodyPr>
          <a:lstStyle/>
          <a:p>
            <a:r>
              <a:rPr dirty="0" smtClean="0">
                <a:latin typeface="+mn-lt"/>
                <a:cs typeface="Arial" pitchFamily="34" charset="0"/>
              </a:rPr>
              <a:t>IT Initiatives</a:t>
            </a:r>
          </a:p>
        </p:txBody>
      </p:sp>
      <p:sp>
        <p:nvSpPr>
          <p:cNvPr id="276483" name="Subtitle 3"/>
          <p:cNvSpPr>
            <a:spLocks noGrp="1"/>
          </p:cNvSpPr>
          <p:nvPr>
            <p:ph type="subTitle" idx="1"/>
          </p:nvPr>
        </p:nvSpPr>
        <p:spPr>
          <a:xfrm>
            <a:off x="512763" y="3546475"/>
            <a:ext cx="7997825" cy="246221"/>
          </a:xfrm>
        </p:spPr>
        <p:txBody>
          <a:bodyPr>
            <a:spAutoFit/>
          </a:bodyPr>
          <a:lstStyle/>
          <a:p>
            <a:pPr marL="26988"/>
            <a:r>
              <a:rPr lang="en-IN" dirty="0" smtClean="0">
                <a:latin typeface="+mn-lt"/>
              </a:rPr>
              <a:t>BMW</a:t>
            </a:r>
            <a:endParaRPr lang="en-US" dirty="0" smtClean="0">
              <a:latin typeface="+mn-lt"/>
              <a:cs typeface="Arial" pitchFamily="34" charset="0"/>
            </a:endParaRPr>
          </a:p>
        </p:txBody>
      </p:sp>
    </p:spTree>
    <p:extLst>
      <p:ext uri="{BB962C8B-B14F-4D97-AF65-F5344CB8AC3E}">
        <p14:creationId xmlns:p14="http://schemas.microsoft.com/office/powerpoint/2010/main" val="1068633904"/>
      </p:ext>
    </p:extLst>
  </p:cSld>
  <p:clrMapOvr>
    <a:masterClrMapping/>
  </p:clrMapOvr>
  <p:transition spd="med">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417546" y="6288603"/>
            <a:ext cx="7126254" cy="122830"/>
          </a:xfrm>
          <a:prstGeom prst="rect">
            <a:avLst/>
          </a:prstGeom>
        </p:spPr>
        <p:txBody>
          <a:bodyPr vert="horz" wrap="square" lIns="0" tIns="0" rIns="0" bIns="0" rtlCol="0" anchor="t" anchorCtr="0">
            <a:noAutofit/>
          </a:bodyPr>
          <a:lstStyle/>
          <a:p>
            <a:pPr defTabSz="914363">
              <a:spcBef>
                <a:spcPct val="0"/>
              </a:spcBef>
            </a:pPr>
            <a:r>
              <a:rPr lang="en-US" sz="800" dirty="0" smtClean="0">
                <a:ln w="3175">
                  <a:noFill/>
                </a:ln>
                <a:solidFill>
                  <a:srgbClr val="262626"/>
                </a:solidFill>
                <a:ea typeface="Verdana" pitchFamily="34" charset="0"/>
                <a:cs typeface="Verdana" pitchFamily="34" charset="0"/>
              </a:rPr>
              <a:t>Source: SAP</a:t>
            </a:r>
          </a:p>
        </p:txBody>
      </p:sp>
      <p:graphicFrame>
        <p:nvGraphicFramePr>
          <p:cNvPr id="22" name="Diagram 21"/>
          <p:cNvGraphicFramePr/>
          <p:nvPr>
            <p:extLst>
              <p:ext uri="{D42A27DB-BD31-4B8C-83A1-F6EECF244321}">
                <p14:modId xmlns:p14="http://schemas.microsoft.com/office/powerpoint/2010/main" val="3684843437"/>
              </p:ext>
            </p:extLst>
          </p:nvPr>
        </p:nvGraphicFramePr>
        <p:xfrm>
          <a:off x="417546" y="1571626"/>
          <a:ext cx="8382606" cy="4057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a:spLocks noChangeArrowheads="1"/>
          </p:cNvSpPr>
          <p:nvPr/>
        </p:nvSpPr>
        <p:spPr bwMode="auto">
          <a:xfrm>
            <a:off x="228599" y="786925"/>
            <a:ext cx="8686800" cy="338554"/>
          </a:xfrm>
          <a:prstGeom prst="rect">
            <a:avLst/>
          </a:prstGeom>
          <a:noFill/>
          <a:ln w="9525">
            <a:noFill/>
            <a:miter lim="800000"/>
            <a:headEnd/>
            <a:tailEnd/>
          </a:ln>
        </p:spPr>
        <p:txBody>
          <a:bodyPr>
            <a:spAutoFit/>
          </a:bodyPr>
          <a:lstStyle/>
          <a:p>
            <a:pPr defTabSz="914363">
              <a:spcBef>
                <a:spcPts val="600"/>
              </a:spcBef>
              <a:buClr>
                <a:schemeClr val="accent1"/>
              </a:buClr>
              <a:buSzPct val="100000"/>
              <a:tabLst>
                <a:tab pos="628650" algn="l"/>
              </a:tabLst>
            </a:pPr>
            <a:r>
              <a:rPr lang="en-IN" sz="1600" dirty="0" smtClean="0">
                <a:solidFill>
                  <a:srgbClr val="949699"/>
                </a:solidFill>
                <a:latin typeface="Calibri" pitchFamily="34" charset="0"/>
                <a:ea typeface="Verdana" pitchFamily="34" charset="0"/>
                <a:cs typeface="Calibri" pitchFamily="34" charset="0"/>
              </a:rPr>
              <a:t>BMW implemented SAP ERP </a:t>
            </a:r>
            <a:r>
              <a:rPr lang="en-US" sz="1600" dirty="0">
                <a:solidFill>
                  <a:srgbClr val="949699"/>
                </a:solidFill>
                <a:latin typeface="Calibri" pitchFamily="34" charset="0"/>
                <a:ea typeface="Verdana" pitchFamily="34" charset="0"/>
                <a:cs typeface="Calibri" pitchFamily="34" charset="0"/>
              </a:rPr>
              <a:t>to improve </a:t>
            </a:r>
            <a:r>
              <a:rPr lang="en-US" sz="1600" dirty="0" smtClean="0">
                <a:solidFill>
                  <a:srgbClr val="949699"/>
                </a:solidFill>
                <a:latin typeface="Calibri" pitchFamily="34" charset="0"/>
                <a:ea typeface="Verdana" pitchFamily="34" charset="0"/>
                <a:cs typeface="Calibri" pitchFamily="34" charset="0"/>
              </a:rPr>
              <a:t>physical </a:t>
            </a:r>
            <a:r>
              <a:rPr lang="en-US" sz="1600" dirty="0">
                <a:solidFill>
                  <a:srgbClr val="949699"/>
                </a:solidFill>
                <a:latin typeface="Calibri" pitchFamily="34" charset="0"/>
                <a:ea typeface="Verdana" pitchFamily="34" charset="0"/>
                <a:cs typeface="Calibri" pitchFamily="34" charset="0"/>
              </a:rPr>
              <a:t>processes at its warehouses</a:t>
            </a:r>
          </a:p>
        </p:txBody>
      </p:sp>
      <p:sp>
        <p:nvSpPr>
          <p:cNvPr id="6" name="Title 2"/>
          <p:cNvSpPr txBox="1">
            <a:spLocks/>
          </p:cNvSpPr>
          <p:nvPr/>
        </p:nvSpPr>
        <p:spPr>
          <a:xfrm>
            <a:off x="228600" y="280931"/>
            <a:ext cx="8686800" cy="414591"/>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3200" b="0" kern="1200" cap="none" spc="-100" baseline="0">
                <a:ln w="3175">
                  <a:noFill/>
                </a:ln>
                <a:solidFill>
                  <a:schemeClr val="tx1"/>
                </a:solidFill>
                <a:effectLst/>
                <a:latin typeface="Segoe UI Light" pitchFamily="34" charset="0"/>
                <a:ea typeface="Verdana" pitchFamily="34" charset="0"/>
                <a:cs typeface="Verdana" pitchFamily="34" charset="0"/>
              </a:defRPr>
            </a:lvl1pPr>
          </a:lstStyle>
          <a:p>
            <a:r>
              <a:rPr lang="en-IN" dirty="0" smtClean="0">
                <a:latin typeface="Calibri" pitchFamily="34" charset="0"/>
                <a:cs typeface="Calibri" pitchFamily="34" charset="0"/>
              </a:rPr>
              <a:t>IT Initiatives - Case Study- SAP ERP</a:t>
            </a:r>
            <a:endParaRPr lang="en-IN" dirty="0">
              <a:latin typeface="Calibri" pitchFamily="34" charset="0"/>
              <a:cs typeface="Calibri" pitchFamily="34" charset="0"/>
            </a:endParaRPr>
          </a:p>
        </p:txBody>
      </p:sp>
    </p:spTree>
    <p:extLst>
      <p:ext uri="{BB962C8B-B14F-4D97-AF65-F5344CB8AC3E}">
        <p14:creationId xmlns:p14="http://schemas.microsoft.com/office/powerpoint/2010/main" val="1662224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417546" y="6288603"/>
            <a:ext cx="7126254" cy="122830"/>
          </a:xfrm>
          <a:prstGeom prst="rect">
            <a:avLst/>
          </a:prstGeom>
        </p:spPr>
        <p:txBody>
          <a:bodyPr vert="horz" wrap="square" lIns="0" tIns="0" rIns="0" bIns="0" rtlCol="0" anchor="t" anchorCtr="0">
            <a:noAutofit/>
          </a:bodyPr>
          <a:lstStyle/>
          <a:p>
            <a:pPr defTabSz="914363">
              <a:spcBef>
                <a:spcPct val="0"/>
              </a:spcBef>
            </a:pPr>
            <a:r>
              <a:rPr lang="en-US" sz="800" dirty="0" smtClean="0">
                <a:ln w="3175">
                  <a:noFill/>
                </a:ln>
                <a:solidFill>
                  <a:srgbClr val="262626"/>
                </a:solidFill>
                <a:ea typeface="Verdana" pitchFamily="34" charset="0"/>
                <a:cs typeface="Verdana" pitchFamily="34" charset="0"/>
              </a:rPr>
              <a:t>Source: iWave</a:t>
            </a:r>
          </a:p>
        </p:txBody>
      </p:sp>
      <p:graphicFrame>
        <p:nvGraphicFramePr>
          <p:cNvPr id="22" name="Diagram 21"/>
          <p:cNvGraphicFramePr/>
          <p:nvPr>
            <p:extLst>
              <p:ext uri="{D42A27DB-BD31-4B8C-83A1-F6EECF244321}">
                <p14:modId xmlns:p14="http://schemas.microsoft.com/office/powerpoint/2010/main" val="334920134"/>
              </p:ext>
            </p:extLst>
          </p:nvPr>
        </p:nvGraphicFramePr>
        <p:xfrm>
          <a:off x="361345" y="1571626"/>
          <a:ext cx="8382606" cy="45703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a:spLocks noChangeArrowheads="1"/>
          </p:cNvSpPr>
          <p:nvPr/>
        </p:nvSpPr>
        <p:spPr bwMode="auto">
          <a:xfrm>
            <a:off x="228599" y="786925"/>
            <a:ext cx="8686800" cy="584775"/>
          </a:xfrm>
          <a:prstGeom prst="rect">
            <a:avLst/>
          </a:prstGeom>
          <a:noFill/>
          <a:ln w="9525">
            <a:noFill/>
            <a:miter lim="800000"/>
            <a:headEnd/>
            <a:tailEnd/>
          </a:ln>
        </p:spPr>
        <p:txBody>
          <a:bodyPr>
            <a:spAutoFit/>
          </a:bodyPr>
          <a:lstStyle/>
          <a:p>
            <a:pPr defTabSz="914363">
              <a:spcBef>
                <a:spcPts val="600"/>
              </a:spcBef>
              <a:buClr>
                <a:schemeClr val="accent1"/>
              </a:buClr>
              <a:buSzPct val="100000"/>
              <a:tabLst>
                <a:tab pos="628650" algn="l"/>
              </a:tabLst>
            </a:pPr>
            <a:r>
              <a:rPr lang="en-US" sz="1600" dirty="0">
                <a:solidFill>
                  <a:srgbClr val="949699"/>
                </a:solidFill>
                <a:latin typeface="Calibri" pitchFamily="34" charset="0"/>
                <a:ea typeface="Verdana" pitchFamily="34" charset="0"/>
                <a:cs typeface="Calibri" pitchFamily="34" charset="0"/>
              </a:rPr>
              <a:t>BMW Manufacturing </a:t>
            </a:r>
            <a:r>
              <a:rPr lang="en-US" sz="1600" dirty="0" smtClean="0">
                <a:solidFill>
                  <a:srgbClr val="949699"/>
                </a:solidFill>
                <a:latin typeface="Calibri" pitchFamily="34" charset="0"/>
                <a:ea typeface="Verdana" pitchFamily="34" charset="0"/>
                <a:cs typeface="Calibri" pitchFamily="34" charset="0"/>
              </a:rPr>
              <a:t> LLC wanted </a:t>
            </a:r>
            <a:r>
              <a:rPr lang="en-US" sz="1600" dirty="0">
                <a:solidFill>
                  <a:srgbClr val="949699"/>
                </a:solidFill>
                <a:latin typeface="Calibri" pitchFamily="34" charset="0"/>
                <a:ea typeface="Verdana" pitchFamily="34" charset="0"/>
                <a:cs typeface="Calibri" pitchFamily="34" charset="0"/>
              </a:rPr>
              <a:t>to </a:t>
            </a:r>
            <a:r>
              <a:rPr lang="en-US" sz="1600" dirty="0" smtClean="0">
                <a:solidFill>
                  <a:srgbClr val="949699"/>
                </a:solidFill>
                <a:latin typeface="Calibri" pitchFamily="34" charset="0"/>
                <a:ea typeface="Verdana" pitchFamily="34" charset="0"/>
                <a:cs typeface="Calibri" pitchFamily="34" charset="0"/>
              </a:rPr>
              <a:t>increase </a:t>
            </a:r>
            <a:r>
              <a:rPr lang="en-US" sz="1600" dirty="0">
                <a:solidFill>
                  <a:srgbClr val="949699"/>
                </a:solidFill>
                <a:latin typeface="Calibri" pitchFamily="34" charset="0"/>
                <a:ea typeface="Verdana" pitchFamily="34" charset="0"/>
                <a:cs typeface="Calibri" pitchFamily="34" charset="0"/>
              </a:rPr>
              <a:t>their efficiencies by streamlining the SAP transport management process.</a:t>
            </a:r>
          </a:p>
        </p:txBody>
      </p:sp>
      <p:sp>
        <p:nvSpPr>
          <p:cNvPr id="9" name="Title 2"/>
          <p:cNvSpPr>
            <a:spLocks noGrp="1"/>
          </p:cNvSpPr>
          <p:nvPr>
            <p:ph type="title"/>
          </p:nvPr>
        </p:nvSpPr>
        <p:spPr>
          <a:xfrm>
            <a:off x="228600" y="280932"/>
            <a:ext cx="8686800" cy="304800"/>
          </a:xfrm>
        </p:spPr>
        <p:txBody>
          <a:bodyPr/>
          <a:lstStyle/>
          <a:p>
            <a:r>
              <a:rPr lang="en-US" dirty="0">
                <a:latin typeface="Calibri" pitchFamily="34" charset="0"/>
                <a:cs typeface="Calibri" pitchFamily="34" charset="0"/>
              </a:rPr>
              <a:t>IT Initiatives - Case Study- iWave Transport Manager</a:t>
            </a:r>
          </a:p>
        </p:txBody>
      </p:sp>
    </p:spTree>
    <p:extLst>
      <p:ext uri="{BB962C8B-B14F-4D97-AF65-F5344CB8AC3E}">
        <p14:creationId xmlns:p14="http://schemas.microsoft.com/office/powerpoint/2010/main" val="242543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Title 1"/>
          <p:cNvSpPr>
            <a:spLocks noGrp="1"/>
          </p:cNvSpPr>
          <p:nvPr>
            <p:ph type="ctrTitle"/>
          </p:nvPr>
        </p:nvSpPr>
        <p:spPr bwMode="auto">
          <a:xfrm>
            <a:off x="512763" y="2854325"/>
            <a:ext cx="7997825" cy="555625"/>
          </a:xfrm>
        </p:spPr>
        <p:txBody>
          <a:bodyPr numCol="1" compatLnSpc="1">
            <a:prstTxWarp prst="textNoShape">
              <a:avLst/>
            </a:prstTxWarp>
          </a:bodyPr>
          <a:lstStyle/>
          <a:p>
            <a:r>
              <a:rPr lang="en-US" dirty="0">
                <a:latin typeface="+mn-lt"/>
                <a:cs typeface="Arial" pitchFamily="34" charset="0"/>
              </a:rPr>
              <a:t>IT Initiatives</a:t>
            </a:r>
            <a:endParaRPr dirty="0" smtClean="0">
              <a:latin typeface="+mn-lt"/>
              <a:cs typeface="Arial" pitchFamily="34" charset="0"/>
            </a:endParaRPr>
          </a:p>
        </p:txBody>
      </p:sp>
      <p:sp>
        <p:nvSpPr>
          <p:cNvPr id="276483" name="Subtitle 3"/>
          <p:cNvSpPr>
            <a:spLocks noGrp="1"/>
          </p:cNvSpPr>
          <p:nvPr>
            <p:ph type="subTitle" idx="1"/>
          </p:nvPr>
        </p:nvSpPr>
        <p:spPr>
          <a:xfrm>
            <a:off x="512763" y="3546475"/>
            <a:ext cx="7997825" cy="246221"/>
          </a:xfrm>
        </p:spPr>
        <p:txBody>
          <a:bodyPr>
            <a:spAutoFit/>
          </a:bodyPr>
          <a:lstStyle/>
          <a:p>
            <a:pPr marL="26988"/>
            <a:r>
              <a:rPr lang="en-IN" dirty="0">
                <a:latin typeface="+mn-lt"/>
              </a:rPr>
              <a:t>VOLKSWAGEN AG</a:t>
            </a:r>
            <a:endParaRPr lang="en-US" dirty="0" smtClean="0">
              <a:latin typeface="+mn-lt"/>
              <a:cs typeface="Arial" pitchFamily="34" charset="0"/>
            </a:endParaRPr>
          </a:p>
        </p:txBody>
      </p:sp>
    </p:spTree>
    <p:extLst>
      <p:ext uri="{BB962C8B-B14F-4D97-AF65-F5344CB8AC3E}">
        <p14:creationId xmlns:p14="http://schemas.microsoft.com/office/powerpoint/2010/main" val="1677357831"/>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304800" y="1263979"/>
            <a:ext cx="8610600" cy="353683"/>
          </a:xfrm>
          <a:prstGeom prst="round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noAutofit/>
          </a:bodyPr>
          <a:lstStyle/>
          <a:p>
            <a:pPr algn="ctr"/>
            <a:r>
              <a:rPr lang="en-US" b="1" dirty="0" smtClean="0">
                <a:latin typeface="Calibri" pitchFamily="34" charset="0"/>
                <a:cs typeface="Calibri" pitchFamily="34" charset="0"/>
              </a:rPr>
              <a:t>Industry Segmentation</a:t>
            </a:r>
          </a:p>
        </p:txBody>
      </p:sp>
      <p:sp>
        <p:nvSpPr>
          <p:cNvPr id="35" name="Rounded Rectangle 34"/>
          <p:cNvSpPr/>
          <p:nvPr/>
        </p:nvSpPr>
        <p:spPr>
          <a:xfrm>
            <a:off x="7155608" y="1898100"/>
            <a:ext cx="838200" cy="1371600"/>
          </a:xfrm>
          <a:prstGeom prst="roundRect">
            <a:avLst/>
          </a:prstGeom>
          <a:gradFill flip="none" rotWithShape="1">
            <a:gsLst>
              <a:gs pos="0">
                <a:schemeClr val="accent3">
                  <a:lumMod val="90000"/>
                  <a:shade val="30000"/>
                  <a:satMod val="115000"/>
                </a:schemeClr>
              </a:gs>
              <a:gs pos="50000">
                <a:schemeClr val="accent3">
                  <a:lumMod val="90000"/>
                  <a:shade val="67500"/>
                  <a:satMod val="115000"/>
                </a:schemeClr>
              </a:gs>
              <a:gs pos="100000">
                <a:schemeClr val="accent3">
                  <a:lumMod val="90000"/>
                  <a:shade val="100000"/>
                  <a:satMod val="115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61913" indent="-61913" algn="ctr">
              <a:lnSpc>
                <a:spcPct val="120000"/>
              </a:lnSpc>
            </a:pPr>
            <a:r>
              <a:rPr lang="en-US" sz="1200" b="1" dirty="0" smtClean="0">
                <a:latin typeface="Calibri" pitchFamily="34" charset="0"/>
                <a:cs typeface="Calibri" pitchFamily="34" charset="0"/>
              </a:rPr>
              <a:t>Heavy Trucks</a:t>
            </a:r>
            <a:endParaRPr lang="en-US" sz="1200" b="1" dirty="0" smtClean="0">
              <a:solidFill>
                <a:schemeClr val="bg1"/>
              </a:solidFill>
              <a:latin typeface="Calibri" pitchFamily="34" charset="0"/>
              <a:cs typeface="Calibri" pitchFamily="34" charset="0"/>
            </a:endParaRPr>
          </a:p>
        </p:txBody>
      </p:sp>
      <p:sp>
        <p:nvSpPr>
          <p:cNvPr id="37" name="Rounded Rectangle 36"/>
          <p:cNvSpPr/>
          <p:nvPr/>
        </p:nvSpPr>
        <p:spPr>
          <a:xfrm>
            <a:off x="8077200" y="1898100"/>
            <a:ext cx="838200" cy="1371600"/>
          </a:xfrm>
          <a:prstGeom prst="roundRect">
            <a:avLst/>
          </a:prstGeom>
          <a:gradFill flip="none" rotWithShape="1">
            <a:gsLst>
              <a:gs pos="0">
                <a:schemeClr val="accent3">
                  <a:lumMod val="90000"/>
                  <a:shade val="30000"/>
                  <a:satMod val="115000"/>
                </a:schemeClr>
              </a:gs>
              <a:gs pos="50000">
                <a:schemeClr val="accent3">
                  <a:lumMod val="90000"/>
                  <a:shade val="67500"/>
                  <a:satMod val="115000"/>
                </a:schemeClr>
              </a:gs>
              <a:gs pos="100000">
                <a:schemeClr val="accent3">
                  <a:lumMod val="90000"/>
                  <a:shade val="100000"/>
                  <a:satMod val="115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119063" indent="-119063" algn="ctr">
              <a:lnSpc>
                <a:spcPct val="120000"/>
              </a:lnSpc>
            </a:pPr>
            <a:r>
              <a:rPr lang="en-US" sz="1200" b="1" dirty="0" smtClean="0">
                <a:latin typeface="Calibri" pitchFamily="34" charset="0"/>
                <a:cs typeface="Calibri" pitchFamily="34" charset="0"/>
              </a:rPr>
              <a:t>Buses</a:t>
            </a:r>
            <a:endParaRPr lang="en-US" sz="1200" b="1" dirty="0" smtClean="0">
              <a:solidFill>
                <a:schemeClr val="bg1"/>
              </a:solidFill>
              <a:latin typeface="Calibri" pitchFamily="34" charset="0"/>
              <a:cs typeface="Calibri" pitchFamily="34" charset="0"/>
            </a:endParaRPr>
          </a:p>
        </p:txBody>
      </p:sp>
      <p:sp>
        <p:nvSpPr>
          <p:cNvPr id="36" name="TextBox 14"/>
          <p:cNvSpPr txBox="1">
            <a:spLocks noChangeArrowheads="1"/>
          </p:cNvSpPr>
          <p:nvPr/>
        </p:nvSpPr>
        <p:spPr bwMode="auto">
          <a:xfrm>
            <a:off x="228599" y="617648"/>
            <a:ext cx="8686800" cy="646331"/>
          </a:xfrm>
          <a:prstGeom prst="rect">
            <a:avLst/>
          </a:prstGeom>
          <a:noFill/>
          <a:ln w="9525">
            <a:noFill/>
            <a:miter lim="800000"/>
            <a:headEnd/>
            <a:tailEnd/>
          </a:ln>
        </p:spPr>
        <p:txBody>
          <a:bodyPr>
            <a:spAutoFit/>
          </a:bodyPr>
          <a:lstStyle/>
          <a:p>
            <a:r>
              <a:rPr lang="en-US" dirty="0">
                <a:solidFill>
                  <a:schemeClr val="bg1">
                    <a:lumMod val="50000"/>
                  </a:schemeClr>
                </a:solidFill>
                <a:latin typeface="Calibri" pitchFamily="34" charset="0"/>
                <a:cs typeface="Calibri" pitchFamily="34" charset="0"/>
              </a:rPr>
              <a:t>For classification purposes, automobile is divided into passenger cars, light trucks, heavy trucks and </a:t>
            </a:r>
            <a:r>
              <a:rPr lang="en-US" dirty="0" smtClean="0">
                <a:solidFill>
                  <a:schemeClr val="bg1">
                    <a:lumMod val="50000"/>
                  </a:schemeClr>
                </a:solidFill>
                <a:latin typeface="Calibri" pitchFamily="34" charset="0"/>
                <a:cs typeface="Calibri" pitchFamily="34" charset="0"/>
              </a:rPr>
              <a:t>buses:</a:t>
            </a:r>
            <a:endParaRPr lang="en-US" dirty="0">
              <a:solidFill>
                <a:schemeClr val="bg1">
                  <a:lumMod val="50000"/>
                </a:schemeClr>
              </a:solidFill>
              <a:latin typeface="Calibri" pitchFamily="34" charset="0"/>
              <a:cs typeface="Calibri" pitchFamily="34" charset="0"/>
            </a:endParaRPr>
          </a:p>
        </p:txBody>
      </p:sp>
      <p:sp>
        <p:nvSpPr>
          <p:cNvPr id="38" name="Title 2"/>
          <p:cNvSpPr>
            <a:spLocks noGrp="1"/>
          </p:cNvSpPr>
          <p:nvPr>
            <p:ph type="title"/>
          </p:nvPr>
        </p:nvSpPr>
        <p:spPr>
          <a:xfrm>
            <a:off x="228600" y="280932"/>
            <a:ext cx="8686800" cy="304800"/>
          </a:xfrm>
        </p:spPr>
        <p:txBody>
          <a:bodyPr/>
          <a:lstStyle/>
          <a:p>
            <a:r>
              <a:rPr lang="en-US" sz="2800" dirty="0">
                <a:latin typeface="Calibri" pitchFamily="34" charset="0"/>
                <a:cs typeface="Calibri" pitchFamily="34" charset="0"/>
              </a:rPr>
              <a:t>Automobile Industry</a:t>
            </a:r>
          </a:p>
        </p:txBody>
      </p:sp>
      <p:sp>
        <p:nvSpPr>
          <p:cNvPr id="5" name="Rounded Rectangle 4"/>
          <p:cNvSpPr/>
          <p:nvPr/>
        </p:nvSpPr>
        <p:spPr>
          <a:xfrm>
            <a:off x="304799" y="1645920"/>
            <a:ext cx="3228597" cy="273058"/>
          </a:xfrm>
          <a:prstGeom prst="roundRect">
            <a:avLst/>
          </a:prstGeom>
          <a:gradFill flip="none" rotWithShape="1">
            <a:gsLst>
              <a:gs pos="0">
                <a:schemeClr val="accent3">
                  <a:lumMod val="90000"/>
                  <a:shade val="30000"/>
                  <a:satMod val="115000"/>
                </a:schemeClr>
              </a:gs>
              <a:gs pos="50000">
                <a:schemeClr val="accent3">
                  <a:lumMod val="90000"/>
                  <a:shade val="67500"/>
                  <a:satMod val="115000"/>
                </a:schemeClr>
              </a:gs>
              <a:gs pos="100000">
                <a:schemeClr val="accent3">
                  <a:lumMod val="90000"/>
                  <a:shade val="100000"/>
                  <a:satMod val="115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119063" indent="-119063" algn="ctr">
              <a:lnSpc>
                <a:spcPct val="110000"/>
              </a:lnSpc>
              <a:spcAft>
                <a:spcPts val="300"/>
              </a:spcAft>
            </a:pPr>
            <a:r>
              <a:rPr lang="en-US" sz="1200" b="1" dirty="0" smtClean="0">
                <a:solidFill>
                  <a:schemeClr val="bg1"/>
                </a:solidFill>
                <a:latin typeface="Calibri" pitchFamily="34" charset="0"/>
                <a:cs typeface="Calibri" pitchFamily="34" charset="0"/>
              </a:rPr>
              <a:t>Passenger Cars</a:t>
            </a:r>
          </a:p>
        </p:txBody>
      </p:sp>
      <p:sp>
        <p:nvSpPr>
          <p:cNvPr id="6" name="Rounded Rectangle 5"/>
          <p:cNvSpPr/>
          <p:nvPr/>
        </p:nvSpPr>
        <p:spPr>
          <a:xfrm>
            <a:off x="3614110" y="1645921"/>
            <a:ext cx="3390026" cy="289120"/>
          </a:xfrm>
          <a:prstGeom prst="roundRect">
            <a:avLst/>
          </a:prstGeom>
          <a:gradFill flip="none" rotWithShape="1">
            <a:gsLst>
              <a:gs pos="0">
                <a:schemeClr val="accent3">
                  <a:lumMod val="90000"/>
                  <a:shade val="30000"/>
                  <a:satMod val="115000"/>
                </a:schemeClr>
              </a:gs>
              <a:gs pos="50000">
                <a:schemeClr val="accent3">
                  <a:lumMod val="90000"/>
                  <a:shade val="67500"/>
                  <a:satMod val="115000"/>
                </a:schemeClr>
              </a:gs>
              <a:gs pos="100000">
                <a:schemeClr val="accent3">
                  <a:lumMod val="90000"/>
                  <a:shade val="100000"/>
                  <a:satMod val="115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119063" indent="-119063" algn="ctr">
              <a:lnSpc>
                <a:spcPct val="120000"/>
              </a:lnSpc>
            </a:pPr>
            <a:r>
              <a:rPr lang="en-US" sz="1200" b="1" dirty="0" smtClean="0">
                <a:latin typeface="Calibri" pitchFamily="34" charset="0"/>
                <a:cs typeface="Calibri" pitchFamily="34" charset="0"/>
              </a:rPr>
              <a:t>Light Commercial Vehicles (LCV)</a:t>
            </a:r>
            <a:endParaRPr lang="en-US" sz="1200" b="1" dirty="0" smtClean="0">
              <a:solidFill>
                <a:schemeClr val="bg1"/>
              </a:solidFill>
              <a:latin typeface="Calibri" pitchFamily="34" charset="0"/>
              <a:cs typeface="Calibri" pitchFamily="34" charset="0"/>
            </a:endParaRPr>
          </a:p>
        </p:txBody>
      </p:sp>
      <p:sp>
        <p:nvSpPr>
          <p:cNvPr id="21" name="Footnote"/>
          <p:cNvSpPr>
            <a:spLocks noChangeArrowheads="1"/>
          </p:cNvSpPr>
          <p:nvPr/>
        </p:nvSpPr>
        <p:spPr bwMode="auto">
          <a:xfrm>
            <a:off x="304799" y="6217921"/>
            <a:ext cx="8610600" cy="189781"/>
          </a:xfrm>
          <a:prstGeom prst="rect">
            <a:avLst/>
          </a:prstGeom>
          <a:noFill/>
          <a:ln w="9525" algn="ctr">
            <a:noFill/>
            <a:miter lim="800000"/>
            <a:headEnd/>
            <a:tailEnd/>
          </a:ln>
        </p:spPr>
        <p:txBody>
          <a:bodyPr lIns="0" tIns="0" rIns="0" bIns="0" anchor="b">
            <a:noAutofit/>
          </a:bodyPr>
          <a:lstStyle/>
          <a:p>
            <a:pPr marL="461963" indent="-461963" eaLnBrk="0" hangingPunct="0">
              <a:lnSpc>
                <a:spcPct val="90000"/>
              </a:lnSpc>
              <a:defRPr/>
            </a:pPr>
            <a:r>
              <a:rPr kumimoji="0" lang="en-US" sz="1050" b="0" i="0" u="none" strike="noStrike" kern="0" cap="none" spc="0" normalizeH="0" baseline="0" noProof="0" dirty="0">
                <a:ln>
                  <a:noFill/>
                </a:ln>
                <a:solidFill>
                  <a:srgbClr val="000000"/>
                </a:solidFill>
                <a:effectLst/>
                <a:uLnTx/>
                <a:uFillTx/>
                <a:latin typeface="Calibri" pitchFamily="34" charset="0"/>
                <a:cs typeface="Calibri" pitchFamily="34" charset="0"/>
              </a:rPr>
              <a:t> </a:t>
            </a:r>
            <a:r>
              <a:rPr lang="en-US" sz="1050" dirty="0">
                <a:solidFill>
                  <a:srgbClr val="000000"/>
                </a:solidFill>
                <a:latin typeface="Calibri" pitchFamily="34" charset="0"/>
                <a:cs typeface="Calibri" pitchFamily="34" charset="0"/>
              </a:rPr>
              <a:t>Source</a:t>
            </a:r>
            <a:r>
              <a:rPr lang="en-US" sz="1050" dirty="0" smtClean="0">
                <a:solidFill>
                  <a:srgbClr val="000000"/>
                </a:solidFill>
                <a:latin typeface="Calibri" pitchFamily="34" charset="0"/>
                <a:cs typeface="Calibri" pitchFamily="34" charset="0"/>
              </a:rPr>
              <a:t>: </a:t>
            </a:r>
            <a:r>
              <a:rPr lang="en-US" sz="1050" dirty="0" smtClean="0">
                <a:solidFill>
                  <a:srgbClr val="000000"/>
                </a:solidFill>
                <a:latin typeface="Calibri" pitchFamily="34" charset="0"/>
                <a:cs typeface="Calibri" pitchFamily="34" charset="0"/>
                <a:hlinkClick r:id="rId3"/>
              </a:rPr>
              <a:t>http://www.smartmotorist.com/car-accessories-fuel-and-maintenance/vehicle-types-types-of-car.html</a:t>
            </a:r>
            <a:endParaRPr lang="en-US" sz="1050" dirty="0">
              <a:solidFill>
                <a:srgbClr val="000000"/>
              </a:solidFill>
              <a:latin typeface="Calibri" pitchFamily="34" charset="0"/>
              <a:cs typeface="Calibri" pitchFamily="34" charset="0"/>
            </a:endParaRPr>
          </a:p>
        </p:txBody>
      </p:sp>
      <p:sp>
        <p:nvSpPr>
          <p:cNvPr id="22" name="Rounded Rectangle 21"/>
          <p:cNvSpPr/>
          <p:nvPr/>
        </p:nvSpPr>
        <p:spPr>
          <a:xfrm>
            <a:off x="304799" y="2249770"/>
            <a:ext cx="3228597" cy="520415"/>
          </a:xfrm>
          <a:prstGeom prst="roundRect">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nSpc>
                <a:spcPct val="110000"/>
              </a:lnSpc>
              <a:spcAft>
                <a:spcPts val="300"/>
              </a:spcAft>
            </a:pPr>
            <a:r>
              <a:rPr lang="en-US" sz="1050" dirty="0" smtClean="0">
                <a:solidFill>
                  <a:srgbClr val="000000"/>
                </a:solidFill>
                <a:latin typeface="Calibri" pitchFamily="34" charset="0"/>
                <a:cs typeface="Calibri" pitchFamily="34" charset="0"/>
              </a:rPr>
              <a:t>Sedans are a good choice as the enclosed trunk offers security. The rear doors allow easy entry for rear-seat passengers</a:t>
            </a:r>
          </a:p>
        </p:txBody>
      </p:sp>
      <p:sp>
        <p:nvSpPr>
          <p:cNvPr id="23" name="Rounded Rectangle 22"/>
          <p:cNvSpPr/>
          <p:nvPr/>
        </p:nvSpPr>
        <p:spPr>
          <a:xfrm>
            <a:off x="304799" y="3112411"/>
            <a:ext cx="3228597" cy="520415"/>
          </a:xfrm>
          <a:prstGeom prst="roundRect">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nSpc>
                <a:spcPct val="110000"/>
              </a:lnSpc>
            </a:pPr>
            <a:r>
              <a:rPr lang="en-US" sz="1050" dirty="0" smtClean="0">
                <a:solidFill>
                  <a:srgbClr val="000000"/>
                </a:solidFill>
                <a:latin typeface="Calibri" pitchFamily="34" charset="0"/>
                <a:cs typeface="Calibri" pitchFamily="34" charset="0"/>
              </a:rPr>
              <a:t>Usually have a hatchback instead of a trunk, to allow large items. The rear seats are difficult to access, as the front doors are used</a:t>
            </a:r>
          </a:p>
        </p:txBody>
      </p:sp>
      <p:sp>
        <p:nvSpPr>
          <p:cNvPr id="24" name="Rounded Rectangle 23"/>
          <p:cNvSpPr/>
          <p:nvPr/>
        </p:nvSpPr>
        <p:spPr>
          <a:xfrm>
            <a:off x="304799" y="3975053"/>
            <a:ext cx="3228597" cy="517585"/>
          </a:xfrm>
          <a:prstGeom prst="roundRect">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nSpc>
                <a:spcPct val="110000"/>
              </a:lnSpc>
              <a:spcAft>
                <a:spcPts val="300"/>
              </a:spcAft>
            </a:pPr>
            <a:r>
              <a:rPr lang="en-US" sz="1050" dirty="0" smtClean="0">
                <a:solidFill>
                  <a:srgbClr val="000000"/>
                </a:solidFill>
                <a:latin typeface="Calibri" pitchFamily="34" charset="0"/>
                <a:cs typeface="Calibri" pitchFamily="34" charset="0"/>
              </a:rPr>
              <a:t>A station wagon or estate car is a body style variant of a sedan/saloon</a:t>
            </a:r>
          </a:p>
        </p:txBody>
      </p:sp>
      <p:sp>
        <p:nvSpPr>
          <p:cNvPr id="25" name="Rounded Rectangle 24"/>
          <p:cNvSpPr/>
          <p:nvPr/>
        </p:nvSpPr>
        <p:spPr>
          <a:xfrm>
            <a:off x="304799" y="4837694"/>
            <a:ext cx="3228597" cy="517585"/>
          </a:xfrm>
          <a:prstGeom prst="roundRect">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nSpc>
                <a:spcPct val="110000"/>
              </a:lnSpc>
              <a:spcAft>
                <a:spcPts val="300"/>
              </a:spcAft>
            </a:pPr>
            <a:r>
              <a:rPr lang="en-US" sz="1050" dirty="0" smtClean="0">
                <a:solidFill>
                  <a:srgbClr val="000000"/>
                </a:solidFill>
                <a:latin typeface="Calibri" pitchFamily="34" charset="0"/>
                <a:cs typeface="Calibri" pitchFamily="34" charset="0"/>
              </a:rPr>
              <a:t>Most convertibles are sports cars, meaning two seats, high-performance engines and superior handling1</a:t>
            </a:r>
          </a:p>
        </p:txBody>
      </p:sp>
      <p:sp>
        <p:nvSpPr>
          <p:cNvPr id="26" name="Rounded Rectangle 25"/>
          <p:cNvSpPr/>
          <p:nvPr/>
        </p:nvSpPr>
        <p:spPr>
          <a:xfrm>
            <a:off x="304799" y="5700336"/>
            <a:ext cx="3228597" cy="517585"/>
          </a:xfrm>
          <a:prstGeom prst="roundRect">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nSpc>
                <a:spcPct val="110000"/>
              </a:lnSpc>
              <a:spcAft>
                <a:spcPts val="300"/>
              </a:spcAft>
            </a:pPr>
            <a:r>
              <a:rPr lang="en-US" sz="1050" dirty="0" smtClean="0">
                <a:solidFill>
                  <a:srgbClr val="000000"/>
                </a:solidFill>
                <a:latin typeface="Calibri" pitchFamily="34" charset="0"/>
                <a:cs typeface="Calibri" pitchFamily="34" charset="0"/>
              </a:rPr>
              <a:t>A sports car is a small, usually two seat automobile designed for high speed driving and maneuverability</a:t>
            </a:r>
          </a:p>
        </p:txBody>
      </p:sp>
      <p:sp>
        <p:nvSpPr>
          <p:cNvPr id="27" name="Rounded Rectangle 26"/>
          <p:cNvSpPr/>
          <p:nvPr/>
        </p:nvSpPr>
        <p:spPr>
          <a:xfrm>
            <a:off x="3614110" y="1990978"/>
            <a:ext cx="3390026" cy="237721"/>
          </a:xfrm>
          <a:prstGeom prst="roundRect">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119063" indent="-119063">
              <a:lnSpc>
                <a:spcPct val="110000"/>
              </a:lnSpc>
              <a:spcAft>
                <a:spcPts val="300"/>
              </a:spcAft>
            </a:pPr>
            <a:r>
              <a:rPr lang="en-US" sz="1050" b="1" dirty="0" smtClean="0">
                <a:latin typeface="Calibri" pitchFamily="34" charset="0"/>
                <a:cs typeface="Calibri" pitchFamily="34" charset="0"/>
              </a:rPr>
              <a:t>Mini-Vans</a:t>
            </a:r>
            <a:endParaRPr lang="en-US" sz="1050" b="1" dirty="0" smtClean="0">
              <a:solidFill>
                <a:schemeClr val="bg1"/>
              </a:solidFill>
              <a:latin typeface="Calibri" pitchFamily="34" charset="0"/>
              <a:cs typeface="Calibri" pitchFamily="34" charset="0"/>
            </a:endParaRPr>
          </a:p>
        </p:txBody>
      </p:sp>
      <p:sp>
        <p:nvSpPr>
          <p:cNvPr id="31" name="Rounded Rectangle 30"/>
          <p:cNvSpPr/>
          <p:nvPr/>
        </p:nvSpPr>
        <p:spPr>
          <a:xfrm>
            <a:off x="3614110" y="2249770"/>
            <a:ext cx="3390026" cy="520415"/>
          </a:xfrm>
          <a:prstGeom prst="roundRect">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nSpc>
                <a:spcPct val="110000"/>
              </a:lnSpc>
              <a:spcAft>
                <a:spcPts val="300"/>
              </a:spcAft>
            </a:pPr>
            <a:r>
              <a:rPr lang="en-US" sz="1050" dirty="0" smtClean="0">
                <a:solidFill>
                  <a:srgbClr val="000000"/>
                </a:solidFill>
                <a:latin typeface="Calibri" pitchFamily="34" charset="0"/>
                <a:cs typeface="Calibri" pitchFamily="34" charset="0"/>
              </a:rPr>
              <a:t>Minivan is an automobile similar in shape to a van; typically either two-box or one box designs for maximum interior volume</a:t>
            </a:r>
          </a:p>
        </p:txBody>
      </p:sp>
      <p:sp>
        <p:nvSpPr>
          <p:cNvPr id="32" name="Rounded Rectangle 31"/>
          <p:cNvSpPr/>
          <p:nvPr/>
        </p:nvSpPr>
        <p:spPr>
          <a:xfrm>
            <a:off x="3614110" y="3099215"/>
            <a:ext cx="3390026" cy="533610"/>
          </a:xfrm>
          <a:prstGeom prst="roundRect">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nSpc>
                <a:spcPct val="110000"/>
              </a:lnSpc>
              <a:spcAft>
                <a:spcPts val="300"/>
              </a:spcAft>
            </a:pPr>
            <a:r>
              <a:rPr lang="en-US" sz="1050" dirty="0" smtClean="0">
                <a:solidFill>
                  <a:srgbClr val="000000"/>
                </a:solidFill>
                <a:latin typeface="Calibri" pitchFamily="34" charset="0"/>
                <a:cs typeface="Calibri" pitchFamily="34" charset="0"/>
              </a:rPr>
              <a:t>An SUV is a generic marketing term for a vehicle similar to a station wagon, but built on a light-truck chassis</a:t>
            </a:r>
          </a:p>
        </p:txBody>
      </p:sp>
      <p:sp>
        <p:nvSpPr>
          <p:cNvPr id="33" name="Rounded Rectangle 32"/>
          <p:cNvSpPr/>
          <p:nvPr/>
        </p:nvSpPr>
        <p:spPr>
          <a:xfrm>
            <a:off x="3614110" y="3975053"/>
            <a:ext cx="3390026" cy="517585"/>
          </a:xfrm>
          <a:prstGeom prst="roundRect">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nSpc>
                <a:spcPct val="110000"/>
              </a:lnSpc>
              <a:spcAft>
                <a:spcPts val="300"/>
              </a:spcAft>
            </a:pPr>
            <a:r>
              <a:rPr lang="en-US" sz="1050" dirty="0" smtClean="0">
                <a:solidFill>
                  <a:srgbClr val="000000"/>
                </a:solidFill>
                <a:latin typeface="Calibri" pitchFamily="34" charset="0"/>
                <a:cs typeface="Calibri" pitchFamily="34" charset="0"/>
              </a:rPr>
              <a:t>A light motor vehicle with an open-top rear cargo area to allow for chassis flex when carrying or pulling heavy loads</a:t>
            </a:r>
          </a:p>
        </p:txBody>
      </p:sp>
      <p:sp>
        <p:nvSpPr>
          <p:cNvPr id="34" name="Rounded Rectangle 33"/>
          <p:cNvSpPr/>
          <p:nvPr/>
        </p:nvSpPr>
        <p:spPr>
          <a:xfrm>
            <a:off x="3614110" y="4837694"/>
            <a:ext cx="3390026" cy="517584"/>
          </a:xfrm>
          <a:prstGeom prst="roundRect">
            <a:avLst/>
          </a:prstGeom>
          <a:gradFill flip="none" rotWithShape="1">
            <a:gsLst>
              <a:gs pos="0">
                <a:schemeClr val="bg1">
                  <a:lumMod val="50000"/>
                  <a:tint val="66000"/>
                  <a:satMod val="160000"/>
                </a:schemeClr>
              </a:gs>
              <a:gs pos="50000">
                <a:schemeClr val="bg1">
                  <a:lumMod val="50000"/>
                  <a:tint val="44500"/>
                  <a:satMod val="160000"/>
                </a:schemeClr>
              </a:gs>
              <a:gs pos="100000">
                <a:schemeClr val="bg1">
                  <a:lumMod val="50000"/>
                  <a:tint val="23500"/>
                  <a:satMod val="160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nSpc>
                <a:spcPct val="110000"/>
              </a:lnSpc>
              <a:spcAft>
                <a:spcPts val="300"/>
              </a:spcAft>
            </a:pPr>
            <a:r>
              <a:rPr lang="en-US" sz="1050" dirty="0" smtClean="0">
                <a:solidFill>
                  <a:srgbClr val="000000"/>
                </a:solidFill>
                <a:latin typeface="Calibri" pitchFamily="34" charset="0"/>
                <a:cs typeface="Calibri" pitchFamily="34" charset="0"/>
              </a:rPr>
              <a:t>A box-shaped vehicle, also referred to as a light commercial vehicle or LCV</a:t>
            </a:r>
          </a:p>
        </p:txBody>
      </p:sp>
      <p:sp>
        <p:nvSpPr>
          <p:cNvPr id="13" name="Rounded Rectangle 12"/>
          <p:cNvSpPr/>
          <p:nvPr/>
        </p:nvSpPr>
        <p:spPr>
          <a:xfrm>
            <a:off x="304799" y="2864155"/>
            <a:ext cx="3228597" cy="237721"/>
          </a:xfrm>
          <a:prstGeom prst="roundRect">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119063" indent="-119063">
              <a:lnSpc>
                <a:spcPct val="110000"/>
              </a:lnSpc>
              <a:spcAft>
                <a:spcPts val="300"/>
              </a:spcAft>
            </a:pPr>
            <a:r>
              <a:rPr lang="en-US" sz="1050" b="1" dirty="0" smtClean="0">
                <a:latin typeface="Calibri" pitchFamily="34" charset="0"/>
                <a:cs typeface="Calibri" pitchFamily="34" charset="0"/>
              </a:rPr>
              <a:t>2-Door Coupes</a:t>
            </a:r>
            <a:endParaRPr lang="en-US" sz="1050" b="1" dirty="0" smtClean="0">
              <a:solidFill>
                <a:schemeClr val="bg1"/>
              </a:solidFill>
              <a:latin typeface="Calibri" pitchFamily="34" charset="0"/>
              <a:cs typeface="Calibri" pitchFamily="34" charset="0"/>
            </a:endParaRPr>
          </a:p>
        </p:txBody>
      </p:sp>
      <p:sp>
        <p:nvSpPr>
          <p:cNvPr id="11" name="Rounded Rectangle 10"/>
          <p:cNvSpPr/>
          <p:nvPr/>
        </p:nvSpPr>
        <p:spPr>
          <a:xfrm>
            <a:off x="304799" y="1990978"/>
            <a:ext cx="3228597" cy="237721"/>
          </a:xfrm>
          <a:prstGeom prst="roundRect">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119063" indent="-119063">
              <a:lnSpc>
                <a:spcPct val="110000"/>
              </a:lnSpc>
              <a:spcAft>
                <a:spcPts val="300"/>
              </a:spcAft>
            </a:pPr>
            <a:r>
              <a:rPr lang="en-US" sz="1050" b="1" dirty="0" smtClean="0">
                <a:latin typeface="Calibri" pitchFamily="34" charset="0"/>
                <a:cs typeface="Calibri" pitchFamily="34" charset="0"/>
              </a:rPr>
              <a:t>4-Door Sedans</a:t>
            </a:r>
            <a:endParaRPr lang="en-US" sz="1050" b="1" dirty="0" smtClean="0">
              <a:solidFill>
                <a:schemeClr val="bg1"/>
              </a:solidFill>
              <a:latin typeface="Calibri" pitchFamily="34" charset="0"/>
              <a:cs typeface="Calibri" pitchFamily="34" charset="0"/>
            </a:endParaRPr>
          </a:p>
        </p:txBody>
      </p:sp>
      <p:sp>
        <p:nvSpPr>
          <p:cNvPr id="14" name="Rounded Rectangle 13"/>
          <p:cNvSpPr/>
          <p:nvPr/>
        </p:nvSpPr>
        <p:spPr>
          <a:xfrm>
            <a:off x="304799" y="3726796"/>
            <a:ext cx="3228597" cy="237721"/>
          </a:xfrm>
          <a:prstGeom prst="roundRect">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119063" indent="-119063">
              <a:lnSpc>
                <a:spcPct val="110000"/>
              </a:lnSpc>
              <a:spcAft>
                <a:spcPts val="300"/>
              </a:spcAft>
            </a:pPr>
            <a:r>
              <a:rPr lang="en-US" sz="1050" b="1" dirty="0" smtClean="0">
                <a:latin typeface="Calibri" pitchFamily="34" charset="0"/>
                <a:cs typeface="Calibri" pitchFamily="34" charset="0"/>
              </a:rPr>
              <a:t>Station Wagons</a:t>
            </a:r>
            <a:endParaRPr lang="en-US" sz="1050" b="1" dirty="0" smtClean="0">
              <a:solidFill>
                <a:schemeClr val="bg1"/>
              </a:solidFill>
              <a:latin typeface="Calibri" pitchFamily="34" charset="0"/>
              <a:cs typeface="Calibri" pitchFamily="34" charset="0"/>
            </a:endParaRPr>
          </a:p>
        </p:txBody>
      </p:sp>
      <p:sp>
        <p:nvSpPr>
          <p:cNvPr id="15" name="Rounded Rectangle 14"/>
          <p:cNvSpPr/>
          <p:nvPr/>
        </p:nvSpPr>
        <p:spPr>
          <a:xfrm>
            <a:off x="304799" y="4578902"/>
            <a:ext cx="3228597" cy="258792"/>
          </a:xfrm>
          <a:prstGeom prst="roundRect">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119063" indent="-119063">
              <a:lnSpc>
                <a:spcPct val="110000"/>
              </a:lnSpc>
              <a:spcAft>
                <a:spcPts val="300"/>
              </a:spcAft>
            </a:pPr>
            <a:r>
              <a:rPr lang="en-US" sz="1050" b="1" dirty="0" smtClean="0">
                <a:latin typeface="Calibri" pitchFamily="34" charset="0"/>
                <a:cs typeface="Calibri" pitchFamily="34" charset="0"/>
              </a:rPr>
              <a:t>Convertibles</a:t>
            </a:r>
            <a:endParaRPr lang="en-US" sz="1050" b="1" dirty="0" smtClean="0">
              <a:solidFill>
                <a:schemeClr val="bg1"/>
              </a:solidFill>
              <a:latin typeface="Calibri" pitchFamily="34" charset="0"/>
              <a:cs typeface="Calibri" pitchFamily="34" charset="0"/>
            </a:endParaRPr>
          </a:p>
        </p:txBody>
      </p:sp>
      <p:sp>
        <p:nvSpPr>
          <p:cNvPr id="16" name="Rounded Rectangle 15"/>
          <p:cNvSpPr/>
          <p:nvPr/>
        </p:nvSpPr>
        <p:spPr>
          <a:xfrm>
            <a:off x="304799" y="5441544"/>
            <a:ext cx="3228597" cy="237721"/>
          </a:xfrm>
          <a:prstGeom prst="roundRect">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119063" indent="-119063">
              <a:lnSpc>
                <a:spcPct val="110000"/>
              </a:lnSpc>
              <a:spcAft>
                <a:spcPts val="300"/>
              </a:spcAft>
            </a:pPr>
            <a:r>
              <a:rPr lang="en-US" sz="1050" b="1" dirty="0" smtClean="0">
                <a:latin typeface="Calibri" pitchFamily="34" charset="0"/>
                <a:cs typeface="Calibri" pitchFamily="34" charset="0"/>
              </a:rPr>
              <a:t>Sports Cars </a:t>
            </a:r>
            <a:endParaRPr lang="en-US" sz="1050" b="1" dirty="0" smtClean="0">
              <a:solidFill>
                <a:schemeClr val="bg1"/>
              </a:solidFill>
              <a:latin typeface="Calibri" pitchFamily="34" charset="0"/>
              <a:cs typeface="Calibri" pitchFamily="34" charset="0"/>
            </a:endParaRPr>
          </a:p>
        </p:txBody>
      </p:sp>
      <p:sp>
        <p:nvSpPr>
          <p:cNvPr id="28" name="Rounded Rectangle 27"/>
          <p:cNvSpPr/>
          <p:nvPr/>
        </p:nvSpPr>
        <p:spPr>
          <a:xfrm>
            <a:off x="3623248" y="2864155"/>
            <a:ext cx="3390026" cy="248257"/>
          </a:xfrm>
          <a:prstGeom prst="roundRect">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119063" indent="-119063">
              <a:lnSpc>
                <a:spcPct val="110000"/>
              </a:lnSpc>
              <a:spcAft>
                <a:spcPts val="300"/>
              </a:spcAft>
            </a:pPr>
            <a:r>
              <a:rPr lang="en-US" sz="1050" b="1" dirty="0" smtClean="0">
                <a:latin typeface="Calibri" pitchFamily="34" charset="0"/>
                <a:cs typeface="Calibri" pitchFamily="34" charset="0"/>
              </a:rPr>
              <a:t>Sport Utility Vehicles (SUVs)</a:t>
            </a:r>
            <a:endParaRPr lang="en-US" sz="1050" b="1" dirty="0" smtClean="0">
              <a:solidFill>
                <a:schemeClr val="bg1"/>
              </a:solidFill>
              <a:latin typeface="Calibri" pitchFamily="34" charset="0"/>
              <a:cs typeface="Calibri" pitchFamily="34" charset="0"/>
            </a:endParaRPr>
          </a:p>
        </p:txBody>
      </p:sp>
      <p:sp>
        <p:nvSpPr>
          <p:cNvPr id="29" name="Rounded Rectangle 28"/>
          <p:cNvSpPr/>
          <p:nvPr/>
        </p:nvSpPr>
        <p:spPr>
          <a:xfrm>
            <a:off x="3614110" y="3749049"/>
            <a:ext cx="3390026" cy="215468"/>
          </a:xfrm>
          <a:prstGeom prst="roundRect">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119063" indent="-119063">
              <a:lnSpc>
                <a:spcPct val="110000"/>
              </a:lnSpc>
              <a:spcAft>
                <a:spcPts val="300"/>
              </a:spcAft>
            </a:pPr>
            <a:r>
              <a:rPr lang="en-US" sz="1050" b="1" dirty="0" smtClean="0">
                <a:latin typeface="Calibri" pitchFamily="34" charset="0"/>
                <a:cs typeface="Calibri" pitchFamily="34" charset="0"/>
              </a:rPr>
              <a:t>Pickup Trucks</a:t>
            </a:r>
            <a:endParaRPr lang="en-US" sz="1050" b="1" dirty="0" smtClean="0">
              <a:solidFill>
                <a:schemeClr val="bg1"/>
              </a:solidFill>
              <a:latin typeface="Calibri" pitchFamily="34" charset="0"/>
              <a:cs typeface="Calibri" pitchFamily="34" charset="0"/>
            </a:endParaRPr>
          </a:p>
        </p:txBody>
      </p:sp>
      <p:sp>
        <p:nvSpPr>
          <p:cNvPr id="30" name="Rounded Rectangle 29"/>
          <p:cNvSpPr/>
          <p:nvPr/>
        </p:nvSpPr>
        <p:spPr>
          <a:xfrm>
            <a:off x="3614110" y="4578902"/>
            <a:ext cx="3390026" cy="258792"/>
          </a:xfrm>
          <a:prstGeom prst="roundRect">
            <a:avLst/>
          </a:prstGeom>
          <a:gradFill flip="none" rotWithShape="1">
            <a:gsLst>
              <a:gs pos="0">
                <a:schemeClr val="accent4">
                  <a:lumMod val="75000"/>
                  <a:shade val="30000"/>
                  <a:satMod val="115000"/>
                </a:schemeClr>
              </a:gs>
              <a:gs pos="50000">
                <a:schemeClr val="accent4">
                  <a:lumMod val="75000"/>
                  <a:shade val="67500"/>
                  <a:satMod val="115000"/>
                </a:schemeClr>
              </a:gs>
              <a:gs pos="100000">
                <a:schemeClr val="accent4">
                  <a:lumMod val="75000"/>
                  <a:shade val="100000"/>
                  <a:satMod val="115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marL="119063" indent="-119063">
              <a:lnSpc>
                <a:spcPct val="110000"/>
              </a:lnSpc>
              <a:spcAft>
                <a:spcPts val="300"/>
              </a:spcAft>
            </a:pPr>
            <a:r>
              <a:rPr lang="en-US" sz="1050" b="1" dirty="0" smtClean="0">
                <a:latin typeface="Calibri" pitchFamily="34" charset="0"/>
                <a:cs typeface="Calibri" pitchFamily="34" charset="0"/>
              </a:rPr>
              <a:t>Vans</a:t>
            </a:r>
            <a:endParaRPr lang="en-US" sz="1050" b="1" dirty="0" smtClean="0">
              <a:solidFill>
                <a:schemeClr val="bg1"/>
              </a:solidFill>
              <a:latin typeface="Calibri" pitchFamily="34" charset="0"/>
              <a:cs typeface="Calibri" pitchFamily="34" charset="0"/>
            </a:endParaRPr>
          </a:p>
        </p:txBody>
      </p:sp>
    </p:spTree>
    <p:extLst>
      <p:ext uri="{BB962C8B-B14F-4D97-AF65-F5344CB8AC3E}">
        <p14:creationId xmlns:p14="http://schemas.microsoft.com/office/powerpoint/2010/main" val="106296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417546" y="6288603"/>
            <a:ext cx="7126254" cy="122830"/>
          </a:xfrm>
          <a:prstGeom prst="rect">
            <a:avLst/>
          </a:prstGeom>
        </p:spPr>
        <p:txBody>
          <a:bodyPr vert="horz" wrap="square" lIns="0" tIns="0" rIns="0" bIns="0" rtlCol="0" anchor="t" anchorCtr="0">
            <a:noAutofit/>
          </a:bodyPr>
          <a:lstStyle/>
          <a:p>
            <a:pPr defTabSz="914363">
              <a:spcBef>
                <a:spcPct val="0"/>
              </a:spcBef>
            </a:pPr>
            <a:endParaRPr lang="en-US" sz="800" dirty="0" smtClean="0">
              <a:ln w="3175">
                <a:noFill/>
              </a:ln>
              <a:solidFill>
                <a:srgbClr val="262626"/>
              </a:solidFill>
              <a:latin typeface="Calibri" pitchFamily="34" charset="0"/>
              <a:ea typeface="Verdana" pitchFamily="34" charset="0"/>
              <a:cs typeface="Calibri" pitchFamily="34" charset="0"/>
            </a:endParaRPr>
          </a:p>
        </p:txBody>
      </p:sp>
      <p:graphicFrame>
        <p:nvGraphicFramePr>
          <p:cNvPr id="22" name="Diagram 21"/>
          <p:cNvGraphicFramePr/>
          <p:nvPr>
            <p:extLst>
              <p:ext uri="{D42A27DB-BD31-4B8C-83A1-F6EECF244321}">
                <p14:modId xmlns:p14="http://schemas.microsoft.com/office/powerpoint/2010/main" val="1528192298"/>
              </p:ext>
            </p:extLst>
          </p:nvPr>
        </p:nvGraphicFramePr>
        <p:xfrm>
          <a:off x="361345" y="1571626"/>
          <a:ext cx="8382606" cy="45703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a:spLocks noChangeArrowheads="1"/>
          </p:cNvSpPr>
          <p:nvPr/>
        </p:nvSpPr>
        <p:spPr bwMode="auto">
          <a:xfrm>
            <a:off x="152400" y="838200"/>
            <a:ext cx="8686800" cy="584775"/>
          </a:xfrm>
          <a:prstGeom prst="rect">
            <a:avLst/>
          </a:prstGeom>
          <a:noFill/>
          <a:ln w="9525">
            <a:noFill/>
            <a:miter lim="800000"/>
            <a:headEnd/>
            <a:tailEnd/>
          </a:ln>
        </p:spPr>
        <p:txBody>
          <a:bodyPr>
            <a:spAutoFit/>
          </a:bodyPr>
          <a:lstStyle/>
          <a:p>
            <a:pPr defTabSz="914363">
              <a:spcBef>
                <a:spcPts val="600"/>
              </a:spcBef>
              <a:buClr>
                <a:schemeClr val="accent1"/>
              </a:buClr>
              <a:buSzPct val="100000"/>
              <a:tabLst>
                <a:tab pos="628650" algn="l"/>
              </a:tabLst>
            </a:pPr>
            <a:r>
              <a:rPr lang="en-US" sz="1600" dirty="0" smtClean="0">
                <a:solidFill>
                  <a:srgbClr val="949699"/>
                </a:solidFill>
                <a:latin typeface="Calibri" pitchFamily="34" charset="0"/>
                <a:ea typeface="Verdana" pitchFamily="34" charset="0"/>
                <a:cs typeface="Calibri" pitchFamily="34" charset="0"/>
              </a:rPr>
              <a:t>By implementing  SAP </a:t>
            </a:r>
            <a:r>
              <a:rPr lang="en-US" sz="1600" dirty="0">
                <a:solidFill>
                  <a:srgbClr val="949699"/>
                </a:solidFill>
                <a:latin typeface="Calibri" pitchFamily="34" charset="0"/>
                <a:ea typeface="Verdana" pitchFamily="34" charset="0"/>
                <a:cs typeface="Calibri" pitchFamily="34" charset="0"/>
              </a:rPr>
              <a:t>ERP program </a:t>
            </a:r>
            <a:r>
              <a:rPr lang="en-US" sz="1600" dirty="0" smtClean="0">
                <a:solidFill>
                  <a:srgbClr val="949699"/>
                </a:solidFill>
                <a:latin typeface="Calibri" pitchFamily="34" charset="0"/>
                <a:ea typeface="Verdana" pitchFamily="34" charset="0"/>
                <a:cs typeface="Calibri" pitchFamily="34" charset="0"/>
              </a:rPr>
              <a:t>the company has </a:t>
            </a:r>
            <a:r>
              <a:rPr lang="en-US" sz="1600" dirty="0">
                <a:solidFill>
                  <a:srgbClr val="949699"/>
                </a:solidFill>
                <a:latin typeface="Calibri" pitchFamily="34" charset="0"/>
                <a:ea typeface="Verdana" pitchFamily="34" charset="0"/>
                <a:cs typeface="Calibri" pitchFamily="34" charset="0"/>
              </a:rPr>
              <a:t>avoided the costs of extended maintenance and eliminated the risks concerning the end of support</a:t>
            </a:r>
          </a:p>
        </p:txBody>
      </p:sp>
      <p:sp>
        <p:nvSpPr>
          <p:cNvPr id="6" name="TextBox 5"/>
          <p:cNvSpPr txBox="1"/>
          <p:nvPr/>
        </p:nvSpPr>
        <p:spPr>
          <a:xfrm>
            <a:off x="361345" y="6273836"/>
            <a:ext cx="7126254" cy="122830"/>
          </a:xfrm>
          <a:prstGeom prst="rect">
            <a:avLst/>
          </a:prstGeom>
        </p:spPr>
        <p:txBody>
          <a:bodyPr vert="horz" wrap="square" lIns="0" tIns="0" rIns="0" bIns="0" rtlCol="0" anchor="t" anchorCtr="0">
            <a:noAutofit/>
          </a:bodyPr>
          <a:lstStyle/>
          <a:p>
            <a:pPr defTabSz="914363">
              <a:spcBef>
                <a:spcPct val="0"/>
              </a:spcBef>
            </a:pPr>
            <a:r>
              <a:rPr lang="en-US" sz="800" dirty="0" smtClean="0">
                <a:ln w="3175">
                  <a:noFill/>
                </a:ln>
                <a:solidFill>
                  <a:srgbClr val="262626"/>
                </a:solidFill>
                <a:latin typeface="Calibri" pitchFamily="34" charset="0"/>
                <a:ea typeface="Verdana" pitchFamily="34" charset="0"/>
                <a:cs typeface="Calibri" pitchFamily="34" charset="0"/>
              </a:rPr>
              <a:t>Source:: IBM</a:t>
            </a:r>
          </a:p>
        </p:txBody>
      </p:sp>
      <p:sp>
        <p:nvSpPr>
          <p:cNvPr id="7" name="Title 2"/>
          <p:cNvSpPr txBox="1">
            <a:spLocks/>
          </p:cNvSpPr>
          <p:nvPr/>
        </p:nvSpPr>
        <p:spPr>
          <a:xfrm>
            <a:off x="228600" y="280932"/>
            <a:ext cx="8686800" cy="304800"/>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3200" b="0" kern="1200" cap="none" spc="-100" baseline="0">
                <a:ln w="3175">
                  <a:noFill/>
                </a:ln>
                <a:solidFill>
                  <a:schemeClr val="tx1"/>
                </a:solidFill>
                <a:effectLst/>
                <a:latin typeface="Segoe UI Light" pitchFamily="34" charset="0"/>
                <a:ea typeface="Verdana" pitchFamily="34" charset="0"/>
                <a:cs typeface="Verdana" pitchFamily="34" charset="0"/>
              </a:defRPr>
            </a:lvl1pPr>
          </a:lstStyle>
          <a:p>
            <a:r>
              <a:rPr lang="en-US" dirty="0">
                <a:latin typeface="Calibri" pitchFamily="34" charset="0"/>
                <a:cs typeface="Calibri" pitchFamily="34" charset="0"/>
              </a:rPr>
              <a:t>IT Initiatives - Case Study- SAP ERP</a:t>
            </a:r>
            <a:endParaRPr lang="en-IN" dirty="0">
              <a:latin typeface="Calibri" pitchFamily="34" charset="0"/>
              <a:cs typeface="Calibri" pitchFamily="34" charset="0"/>
            </a:endParaRPr>
          </a:p>
        </p:txBody>
      </p:sp>
    </p:spTree>
    <p:extLst>
      <p:ext uri="{BB962C8B-B14F-4D97-AF65-F5344CB8AC3E}">
        <p14:creationId xmlns:p14="http://schemas.microsoft.com/office/powerpoint/2010/main" val="600892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417546" y="6288603"/>
            <a:ext cx="7126254" cy="122830"/>
          </a:xfrm>
          <a:prstGeom prst="rect">
            <a:avLst/>
          </a:prstGeom>
        </p:spPr>
        <p:txBody>
          <a:bodyPr vert="horz" wrap="square" lIns="0" tIns="0" rIns="0" bIns="0" rtlCol="0" anchor="t" anchorCtr="0">
            <a:noAutofit/>
          </a:bodyPr>
          <a:lstStyle/>
          <a:p>
            <a:pPr defTabSz="914363">
              <a:spcBef>
                <a:spcPct val="0"/>
              </a:spcBef>
            </a:pPr>
            <a:endParaRPr lang="en-US" sz="800" dirty="0" smtClean="0">
              <a:ln w="3175">
                <a:noFill/>
              </a:ln>
              <a:solidFill>
                <a:srgbClr val="262626"/>
              </a:solidFill>
              <a:latin typeface="Calibri" pitchFamily="34" charset="0"/>
              <a:ea typeface="Verdana" pitchFamily="34" charset="0"/>
              <a:cs typeface="Calibri" pitchFamily="34" charset="0"/>
            </a:endParaRPr>
          </a:p>
        </p:txBody>
      </p:sp>
      <p:graphicFrame>
        <p:nvGraphicFramePr>
          <p:cNvPr id="22" name="Diagram 21"/>
          <p:cNvGraphicFramePr/>
          <p:nvPr>
            <p:extLst>
              <p:ext uri="{D42A27DB-BD31-4B8C-83A1-F6EECF244321}">
                <p14:modId xmlns:p14="http://schemas.microsoft.com/office/powerpoint/2010/main" val="3729757430"/>
              </p:ext>
            </p:extLst>
          </p:nvPr>
        </p:nvGraphicFramePr>
        <p:xfrm>
          <a:off x="361345" y="1571626"/>
          <a:ext cx="8382606" cy="45703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a:spLocks noChangeArrowheads="1"/>
          </p:cNvSpPr>
          <p:nvPr/>
        </p:nvSpPr>
        <p:spPr bwMode="auto">
          <a:xfrm>
            <a:off x="152400" y="838200"/>
            <a:ext cx="8686800" cy="584775"/>
          </a:xfrm>
          <a:prstGeom prst="rect">
            <a:avLst/>
          </a:prstGeom>
          <a:noFill/>
          <a:ln w="9525">
            <a:noFill/>
            <a:miter lim="800000"/>
            <a:headEnd/>
            <a:tailEnd/>
          </a:ln>
        </p:spPr>
        <p:txBody>
          <a:bodyPr>
            <a:spAutoFit/>
          </a:bodyPr>
          <a:lstStyle/>
          <a:p>
            <a:pPr defTabSz="914363">
              <a:spcBef>
                <a:spcPts val="600"/>
              </a:spcBef>
              <a:buClr>
                <a:schemeClr val="accent1"/>
              </a:buClr>
              <a:buSzPct val="100000"/>
              <a:tabLst>
                <a:tab pos="628650" algn="l"/>
              </a:tabLst>
            </a:pPr>
            <a:r>
              <a:rPr lang="en-US" sz="1600" dirty="0">
                <a:solidFill>
                  <a:srgbClr val="949699"/>
                </a:solidFill>
                <a:latin typeface="Calibri" pitchFamily="34" charset="0"/>
                <a:ea typeface="Verdana" pitchFamily="34" charset="0"/>
                <a:cs typeface="Calibri" pitchFamily="34" charset="0"/>
              </a:rPr>
              <a:t>Volkswagen </a:t>
            </a:r>
            <a:r>
              <a:rPr lang="en-US" sz="1600" dirty="0" smtClean="0">
                <a:solidFill>
                  <a:srgbClr val="949699"/>
                </a:solidFill>
                <a:latin typeface="Calibri" pitchFamily="34" charset="0"/>
                <a:ea typeface="Verdana" pitchFamily="34" charset="0"/>
                <a:cs typeface="Calibri" pitchFamily="34" charset="0"/>
              </a:rPr>
              <a:t>AG, </a:t>
            </a:r>
            <a:r>
              <a:rPr lang="en-US" sz="1600" dirty="0">
                <a:solidFill>
                  <a:srgbClr val="949699"/>
                </a:solidFill>
                <a:latin typeface="Calibri" pitchFamily="34" charset="0"/>
                <a:ea typeface="Verdana" pitchFamily="34" charset="0"/>
                <a:cs typeface="Calibri" pitchFamily="34" charset="0"/>
              </a:rPr>
              <a:t>turned to the </a:t>
            </a:r>
            <a:r>
              <a:rPr lang="en-US" sz="1600" dirty="0" smtClean="0">
                <a:solidFill>
                  <a:srgbClr val="949699"/>
                </a:solidFill>
                <a:latin typeface="Calibri" pitchFamily="34" charset="0"/>
                <a:ea typeface="Verdana" pitchFamily="34" charset="0"/>
                <a:cs typeface="Calibri" pitchFamily="34" charset="0"/>
              </a:rPr>
              <a:t>mySAP ERP Human </a:t>
            </a:r>
            <a:r>
              <a:rPr lang="en-US" sz="1600" dirty="0">
                <a:solidFill>
                  <a:srgbClr val="949699"/>
                </a:solidFill>
                <a:latin typeface="Calibri" pitchFamily="34" charset="0"/>
                <a:ea typeface="Verdana" pitchFamily="34" charset="0"/>
                <a:cs typeface="Calibri" pitchFamily="34" charset="0"/>
              </a:rPr>
              <a:t>Capital Management </a:t>
            </a:r>
            <a:r>
              <a:rPr lang="en-US" sz="1600" dirty="0" smtClean="0">
                <a:solidFill>
                  <a:srgbClr val="949699"/>
                </a:solidFill>
                <a:latin typeface="Calibri" pitchFamily="34" charset="0"/>
                <a:ea typeface="Verdana" pitchFamily="34" charset="0"/>
                <a:cs typeface="Calibri" pitchFamily="34" charset="0"/>
              </a:rPr>
              <a:t>solution </a:t>
            </a:r>
            <a:r>
              <a:rPr lang="en-US" sz="1600" dirty="0">
                <a:solidFill>
                  <a:srgbClr val="949699"/>
                </a:solidFill>
                <a:latin typeface="Calibri" pitchFamily="34" charset="0"/>
                <a:ea typeface="Verdana" pitchFamily="34" charset="0"/>
                <a:cs typeface="Calibri" pitchFamily="34" charset="0"/>
              </a:rPr>
              <a:t>to implement innovative </a:t>
            </a:r>
            <a:r>
              <a:rPr lang="en-US" sz="1600" dirty="0" smtClean="0">
                <a:solidFill>
                  <a:srgbClr val="949699"/>
                </a:solidFill>
                <a:latin typeface="Calibri" pitchFamily="34" charset="0"/>
                <a:ea typeface="Verdana" pitchFamily="34" charset="0"/>
                <a:cs typeface="Calibri" pitchFamily="34" charset="0"/>
              </a:rPr>
              <a:t>human resources </a:t>
            </a:r>
            <a:r>
              <a:rPr lang="en-US" sz="1600" dirty="0">
                <a:solidFill>
                  <a:srgbClr val="949699"/>
                </a:solidFill>
                <a:latin typeface="Calibri" pitchFamily="34" charset="0"/>
                <a:ea typeface="Verdana" pitchFamily="34" charset="0"/>
                <a:cs typeface="Calibri" pitchFamily="34" charset="0"/>
              </a:rPr>
              <a:t>(HR) practices.</a:t>
            </a:r>
          </a:p>
        </p:txBody>
      </p:sp>
      <p:sp>
        <p:nvSpPr>
          <p:cNvPr id="6" name="TextBox 5"/>
          <p:cNvSpPr txBox="1"/>
          <p:nvPr/>
        </p:nvSpPr>
        <p:spPr>
          <a:xfrm>
            <a:off x="361345" y="6273836"/>
            <a:ext cx="7126254" cy="122830"/>
          </a:xfrm>
          <a:prstGeom prst="rect">
            <a:avLst/>
          </a:prstGeom>
        </p:spPr>
        <p:txBody>
          <a:bodyPr vert="horz" wrap="square" lIns="0" tIns="0" rIns="0" bIns="0" rtlCol="0" anchor="t" anchorCtr="0">
            <a:noAutofit/>
          </a:bodyPr>
          <a:lstStyle/>
          <a:p>
            <a:pPr defTabSz="914363">
              <a:spcBef>
                <a:spcPct val="0"/>
              </a:spcBef>
            </a:pPr>
            <a:r>
              <a:rPr lang="en-US" sz="800" dirty="0" smtClean="0">
                <a:ln w="3175">
                  <a:noFill/>
                </a:ln>
                <a:solidFill>
                  <a:srgbClr val="262626"/>
                </a:solidFill>
                <a:latin typeface="Calibri" pitchFamily="34" charset="0"/>
                <a:ea typeface="Verdana" pitchFamily="34" charset="0"/>
                <a:cs typeface="Calibri" pitchFamily="34" charset="0"/>
              </a:rPr>
              <a:t>Source:: SAP</a:t>
            </a:r>
          </a:p>
        </p:txBody>
      </p:sp>
      <p:sp>
        <p:nvSpPr>
          <p:cNvPr id="10" name="Title 2"/>
          <p:cNvSpPr txBox="1">
            <a:spLocks/>
          </p:cNvSpPr>
          <p:nvPr/>
        </p:nvSpPr>
        <p:spPr>
          <a:xfrm>
            <a:off x="228600" y="280932"/>
            <a:ext cx="8686800" cy="304800"/>
          </a:xfrm>
          <a:prstGeom prst="rect">
            <a:avLst/>
          </a:prstGeom>
        </p:spPr>
        <p:txBody>
          <a:bodyPr vert="horz" wrap="square" lIns="0" tIns="0" rIns="0" bIns="0" rtlCol="0" anchor="t">
            <a:noAutofit/>
          </a:bodyPr>
          <a:lstStyle>
            <a:lvl1pPr algn="l" defTabSz="914363" rtl="0" eaLnBrk="1" latinLnBrk="0" hangingPunct="1">
              <a:lnSpc>
                <a:spcPct val="90000"/>
              </a:lnSpc>
              <a:spcBef>
                <a:spcPct val="0"/>
              </a:spcBef>
              <a:buNone/>
              <a:defRPr lang="en-US" sz="3200" b="0" kern="1200" cap="none" spc="-100" baseline="0">
                <a:ln w="3175">
                  <a:noFill/>
                </a:ln>
                <a:solidFill>
                  <a:schemeClr val="tx1"/>
                </a:solidFill>
                <a:effectLst/>
                <a:latin typeface="Segoe UI Light" pitchFamily="34" charset="0"/>
                <a:ea typeface="Verdana" pitchFamily="34" charset="0"/>
                <a:cs typeface="Verdana" pitchFamily="34" charset="0"/>
              </a:defRPr>
            </a:lvl1pPr>
          </a:lstStyle>
          <a:p>
            <a:r>
              <a:rPr lang="en-US" dirty="0">
                <a:latin typeface="Calibri" pitchFamily="34" charset="0"/>
                <a:cs typeface="Calibri" pitchFamily="34" charset="0"/>
              </a:rPr>
              <a:t>IT Initiatives - Case Study- SAP ERP</a:t>
            </a:r>
            <a:endParaRPr lang="en-IN" dirty="0">
              <a:latin typeface="Calibri" pitchFamily="34" charset="0"/>
              <a:cs typeface="Calibri" pitchFamily="34" charset="0"/>
            </a:endParaRPr>
          </a:p>
        </p:txBody>
      </p:sp>
    </p:spTree>
    <p:extLst>
      <p:ext uri="{BB962C8B-B14F-4D97-AF65-F5344CB8AC3E}">
        <p14:creationId xmlns:p14="http://schemas.microsoft.com/office/powerpoint/2010/main" val="4032517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Title 1"/>
          <p:cNvSpPr>
            <a:spLocks noGrp="1"/>
          </p:cNvSpPr>
          <p:nvPr>
            <p:ph type="ctrTitle"/>
          </p:nvPr>
        </p:nvSpPr>
        <p:spPr bwMode="auto">
          <a:xfrm>
            <a:off x="512763" y="2854325"/>
            <a:ext cx="7997825" cy="555625"/>
          </a:xfrm>
        </p:spPr>
        <p:txBody>
          <a:bodyPr numCol="1" compatLnSpc="1">
            <a:prstTxWarp prst="textNoShape">
              <a:avLst/>
            </a:prstTxWarp>
          </a:bodyPr>
          <a:lstStyle/>
          <a:p>
            <a:r>
              <a:rPr dirty="0" smtClean="0">
                <a:latin typeface="Calibri" pitchFamily="34" charset="0"/>
                <a:cs typeface="Calibri" pitchFamily="34" charset="0"/>
              </a:rPr>
              <a:t>IT Initiatives</a:t>
            </a:r>
          </a:p>
        </p:txBody>
      </p:sp>
      <p:sp>
        <p:nvSpPr>
          <p:cNvPr id="276483" name="Subtitle 3"/>
          <p:cNvSpPr>
            <a:spLocks noGrp="1"/>
          </p:cNvSpPr>
          <p:nvPr>
            <p:ph type="subTitle" idx="1"/>
          </p:nvPr>
        </p:nvSpPr>
        <p:spPr>
          <a:xfrm>
            <a:off x="533400" y="3581400"/>
            <a:ext cx="7997825" cy="246221"/>
          </a:xfrm>
        </p:spPr>
        <p:txBody>
          <a:bodyPr>
            <a:spAutoFit/>
          </a:bodyPr>
          <a:lstStyle/>
          <a:p>
            <a:pPr marL="26988"/>
            <a:r>
              <a:rPr lang="en-US" b="1" dirty="0" smtClean="0">
                <a:latin typeface="+mn-lt"/>
              </a:rPr>
              <a:t>Audi</a:t>
            </a:r>
            <a:endParaRPr lang="en-US" dirty="0" smtClean="0">
              <a:latin typeface="+mn-lt"/>
              <a:cs typeface="Calibri" pitchFamily="34" charset="0"/>
            </a:endParaRPr>
          </a:p>
        </p:txBody>
      </p:sp>
    </p:spTree>
    <p:extLst>
      <p:ext uri="{BB962C8B-B14F-4D97-AF65-F5344CB8AC3E}">
        <p14:creationId xmlns:p14="http://schemas.microsoft.com/office/powerpoint/2010/main" val="1898595798"/>
      </p:ext>
    </p:extLst>
  </p:cSld>
  <p:clrMapOvr>
    <a:masterClrMapping/>
  </p:clrMapOvr>
  <p:transition spd="med">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417546" y="6288603"/>
            <a:ext cx="7126254" cy="122830"/>
          </a:xfrm>
          <a:prstGeom prst="rect">
            <a:avLst/>
          </a:prstGeom>
        </p:spPr>
        <p:txBody>
          <a:bodyPr vert="horz" wrap="square" lIns="0" tIns="0" rIns="0" bIns="0" rtlCol="0" anchor="t" anchorCtr="0">
            <a:noAutofit/>
          </a:bodyPr>
          <a:lstStyle/>
          <a:p>
            <a:pPr defTabSz="914363">
              <a:spcBef>
                <a:spcPct val="0"/>
              </a:spcBef>
            </a:pPr>
            <a:endParaRPr lang="en-US" sz="800" dirty="0" smtClean="0">
              <a:ln w="3175">
                <a:noFill/>
              </a:ln>
              <a:solidFill>
                <a:srgbClr val="262626"/>
              </a:solidFill>
              <a:latin typeface="Calibri" pitchFamily="34" charset="0"/>
              <a:ea typeface="Verdana" pitchFamily="34" charset="0"/>
              <a:cs typeface="Calibri" pitchFamily="34" charset="0"/>
            </a:endParaRPr>
          </a:p>
        </p:txBody>
      </p:sp>
      <p:graphicFrame>
        <p:nvGraphicFramePr>
          <p:cNvPr id="22" name="Diagram 21"/>
          <p:cNvGraphicFramePr/>
          <p:nvPr>
            <p:extLst>
              <p:ext uri="{D42A27DB-BD31-4B8C-83A1-F6EECF244321}">
                <p14:modId xmlns:p14="http://schemas.microsoft.com/office/powerpoint/2010/main" val="1724847508"/>
              </p:ext>
            </p:extLst>
          </p:nvPr>
        </p:nvGraphicFramePr>
        <p:xfrm>
          <a:off x="361345" y="1571626"/>
          <a:ext cx="8382606" cy="45703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a:spLocks noChangeArrowheads="1"/>
          </p:cNvSpPr>
          <p:nvPr/>
        </p:nvSpPr>
        <p:spPr bwMode="auto">
          <a:xfrm>
            <a:off x="152400" y="865257"/>
            <a:ext cx="8991600" cy="584775"/>
          </a:xfrm>
          <a:prstGeom prst="rect">
            <a:avLst/>
          </a:prstGeom>
          <a:noFill/>
          <a:ln w="9525">
            <a:noFill/>
            <a:miter lim="800000"/>
            <a:headEnd/>
            <a:tailEnd/>
          </a:ln>
        </p:spPr>
        <p:txBody>
          <a:bodyPr wrap="square">
            <a:spAutoFit/>
          </a:bodyPr>
          <a:lstStyle/>
          <a:p>
            <a:pPr defTabSz="914363">
              <a:spcBef>
                <a:spcPts val="600"/>
              </a:spcBef>
              <a:buClr>
                <a:schemeClr val="accent1"/>
              </a:buClr>
              <a:buSzPct val="100000"/>
              <a:tabLst>
                <a:tab pos="628650" algn="l"/>
              </a:tabLst>
            </a:pPr>
            <a:r>
              <a:rPr lang="en-US" sz="1600" dirty="0">
                <a:solidFill>
                  <a:srgbClr val="949699"/>
                </a:solidFill>
                <a:latin typeface="Calibri" pitchFamily="34" charset="0"/>
                <a:ea typeface="Verdana" pitchFamily="34" charset="0"/>
                <a:cs typeface="Calibri" pitchFamily="34" charset="0"/>
              </a:rPr>
              <a:t>Audi produces </a:t>
            </a:r>
            <a:r>
              <a:rPr lang="en-US" sz="1600" dirty="0" smtClean="0">
                <a:solidFill>
                  <a:srgbClr val="949699"/>
                </a:solidFill>
                <a:latin typeface="Calibri" pitchFamily="34" charset="0"/>
                <a:ea typeface="Verdana" pitchFamily="34" charset="0"/>
                <a:cs typeface="Calibri" pitchFamily="34" charset="0"/>
              </a:rPr>
              <a:t>reports for </a:t>
            </a:r>
            <a:r>
              <a:rPr lang="en-US" sz="1600" dirty="0">
                <a:solidFill>
                  <a:srgbClr val="949699"/>
                </a:solidFill>
                <a:latin typeface="Calibri" pitchFamily="34" charset="0"/>
                <a:ea typeface="Verdana" pitchFamily="34" charset="0"/>
                <a:cs typeface="Calibri" pitchFamily="34" charset="0"/>
              </a:rPr>
              <a:t>freight logistics </a:t>
            </a:r>
            <a:r>
              <a:rPr lang="en-US" sz="1600" dirty="0" smtClean="0">
                <a:solidFill>
                  <a:srgbClr val="949699"/>
                </a:solidFill>
                <a:latin typeface="Calibri" pitchFamily="34" charset="0"/>
                <a:ea typeface="Verdana" pitchFamily="34" charset="0"/>
                <a:cs typeface="Calibri" pitchFamily="34" charset="0"/>
              </a:rPr>
              <a:t>around </a:t>
            </a:r>
            <a:r>
              <a:rPr lang="en-US" sz="1600" dirty="0">
                <a:solidFill>
                  <a:srgbClr val="949699"/>
                </a:solidFill>
                <a:latin typeface="Calibri" pitchFamily="34" charset="0"/>
                <a:ea typeface="Verdana" pitchFamily="34" charset="0"/>
                <a:cs typeface="Calibri" pitchFamily="34" charset="0"/>
              </a:rPr>
              <a:t>20 per cent faster </a:t>
            </a:r>
            <a:r>
              <a:rPr lang="en-US" sz="1600" dirty="0" smtClean="0">
                <a:solidFill>
                  <a:srgbClr val="949699"/>
                </a:solidFill>
                <a:latin typeface="Calibri" pitchFamily="34" charset="0"/>
                <a:ea typeface="Verdana" pitchFamily="34" charset="0"/>
                <a:cs typeface="Calibri" pitchFamily="34" charset="0"/>
              </a:rPr>
              <a:t>with </a:t>
            </a:r>
            <a:r>
              <a:rPr lang="en-US" sz="1600" dirty="0">
                <a:solidFill>
                  <a:srgbClr val="949699"/>
                </a:solidFill>
                <a:latin typeface="Calibri" pitchFamily="34" charset="0"/>
                <a:ea typeface="Verdana" pitchFamily="34" charset="0"/>
                <a:cs typeface="Calibri" pitchFamily="34" charset="0"/>
              </a:rPr>
              <a:t>improved data </a:t>
            </a:r>
            <a:r>
              <a:rPr lang="en-US" sz="1600" dirty="0" smtClean="0">
                <a:solidFill>
                  <a:srgbClr val="949699"/>
                </a:solidFill>
                <a:latin typeface="Calibri" pitchFamily="34" charset="0"/>
                <a:ea typeface="Verdana" pitchFamily="34" charset="0"/>
                <a:cs typeface="Calibri" pitchFamily="34" charset="0"/>
              </a:rPr>
              <a:t>management </a:t>
            </a:r>
            <a:r>
              <a:rPr lang="en-US" sz="1600" dirty="0">
                <a:solidFill>
                  <a:srgbClr val="949699"/>
                </a:solidFill>
                <a:latin typeface="Calibri" pitchFamily="34" charset="0"/>
                <a:ea typeface="Verdana" pitchFamily="34" charset="0"/>
                <a:cs typeface="Calibri" pitchFamily="34" charset="0"/>
              </a:rPr>
              <a:t>system</a:t>
            </a:r>
          </a:p>
        </p:txBody>
      </p:sp>
      <p:sp>
        <p:nvSpPr>
          <p:cNvPr id="9" name="Title 2"/>
          <p:cNvSpPr>
            <a:spLocks noGrp="1"/>
          </p:cNvSpPr>
          <p:nvPr>
            <p:ph type="title"/>
          </p:nvPr>
        </p:nvSpPr>
        <p:spPr>
          <a:xfrm>
            <a:off x="228600" y="280932"/>
            <a:ext cx="8686800" cy="415048"/>
          </a:xfrm>
        </p:spPr>
        <p:txBody>
          <a:bodyPr/>
          <a:lstStyle/>
          <a:p>
            <a:r>
              <a:rPr lang="en-US" dirty="0">
                <a:latin typeface="Calibri" pitchFamily="34" charset="0"/>
                <a:cs typeface="Calibri" pitchFamily="34" charset="0"/>
              </a:rPr>
              <a:t>IT Initiatives - Case Study- SAP NetWeaver</a:t>
            </a:r>
          </a:p>
        </p:txBody>
      </p:sp>
      <p:sp>
        <p:nvSpPr>
          <p:cNvPr id="6" name="TextBox 5"/>
          <p:cNvSpPr txBox="1"/>
          <p:nvPr/>
        </p:nvSpPr>
        <p:spPr>
          <a:xfrm>
            <a:off x="361345" y="6273836"/>
            <a:ext cx="7126254" cy="122830"/>
          </a:xfrm>
          <a:prstGeom prst="rect">
            <a:avLst/>
          </a:prstGeom>
        </p:spPr>
        <p:txBody>
          <a:bodyPr vert="horz" wrap="square" lIns="0" tIns="0" rIns="0" bIns="0" rtlCol="0" anchor="t" anchorCtr="0">
            <a:noAutofit/>
          </a:bodyPr>
          <a:lstStyle/>
          <a:p>
            <a:pPr defTabSz="914363">
              <a:spcBef>
                <a:spcPct val="0"/>
              </a:spcBef>
            </a:pPr>
            <a:r>
              <a:rPr lang="en-US" sz="800" dirty="0" smtClean="0">
                <a:ln w="3175">
                  <a:noFill/>
                </a:ln>
                <a:solidFill>
                  <a:srgbClr val="262626"/>
                </a:solidFill>
                <a:latin typeface="Calibri" pitchFamily="34" charset="0"/>
                <a:ea typeface="Verdana" pitchFamily="34" charset="0"/>
                <a:cs typeface="Calibri" pitchFamily="34" charset="0"/>
              </a:rPr>
              <a:t>Source: DELL</a:t>
            </a:r>
          </a:p>
        </p:txBody>
      </p:sp>
    </p:spTree>
    <p:extLst>
      <p:ext uri="{BB962C8B-B14F-4D97-AF65-F5344CB8AC3E}">
        <p14:creationId xmlns:p14="http://schemas.microsoft.com/office/powerpoint/2010/main" val="103250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Title 1"/>
          <p:cNvSpPr>
            <a:spLocks noGrp="1"/>
          </p:cNvSpPr>
          <p:nvPr>
            <p:ph type="ctrTitle"/>
          </p:nvPr>
        </p:nvSpPr>
        <p:spPr bwMode="auto">
          <a:xfrm>
            <a:off x="512763" y="2854325"/>
            <a:ext cx="7997825" cy="555625"/>
          </a:xfrm>
        </p:spPr>
        <p:txBody>
          <a:bodyPr numCol="1" compatLnSpc="1">
            <a:prstTxWarp prst="textNoShape">
              <a:avLst/>
            </a:prstTxWarp>
          </a:bodyPr>
          <a:lstStyle/>
          <a:p>
            <a:r>
              <a:rPr dirty="0" smtClean="0">
                <a:latin typeface="Calibri" pitchFamily="34" charset="0"/>
                <a:cs typeface="Calibri" pitchFamily="34" charset="0"/>
              </a:rPr>
              <a:t>IT Initiatives</a:t>
            </a:r>
          </a:p>
        </p:txBody>
      </p:sp>
      <p:sp>
        <p:nvSpPr>
          <p:cNvPr id="276483" name="Subtitle 3"/>
          <p:cNvSpPr>
            <a:spLocks noGrp="1"/>
          </p:cNvSpPr>
          <p:nvPr>
            <p:ph type="subTitle" idx="1"/>
          </p:nvPr>
        </p:nvSpPr>
        <p:spPr>
          <a:xfrm>
            <a:off x="533400" y="3581400"/>
            <a:ext cx="7997825" cy="246221"/>
          </a:xfrm>
        </p:spPr>
        <p:txBody>
          <a:bodyPr>
            <a:spAutoFit/>
          </a:bodyPr>
          <a:lstStyle/>
          <a:p>
            <a:pPr marL="26988"/>
            <a:r>
              <a:rPr lang="en-US" b="1" dirty="0" smtClean="0">
                <a:latin typeface="+mn-lt"/>
              </a:rPr>
              <a:t>Renault</a:t>
            </a:r>
            <a:endParaRPr lang="en-US" dirty="0" smtClean="0">
              <a:latin typeface="+mn-lt"/>
              <a:cs typeface="Calibri" pitchFamily="34" charset="0"/>
            </a:endParaRPr>
          </a:p>
        </p:txBody>
      </p:sp>
    </p:spTree>
    <p:extLst>
      <p:ext uri="{BB962C8B-B14F-4D97-AF65-F5344CB8AC3E}">
        <p14:creationId xmlns:p14="http://schemas.microsoft.com/office/powerpoint/2010/main" val="3165585070"/>
      </p:ext>
    </p:extLst>
  </p:cSld>
  <p:clrMapOvr>
    <a:masterClrMapping/>
  </p:clrMapOvr>
  <p:transition spd="med">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417546" y="6288603"/>
            <a:ext cx="7126254" cy="122830"/>
          </a:xfrm>
          <a:prstGeom prst="rect">
            <a:avLst/>
          </a:prstGeom>
        </p:spPr>
        <p:txBody>
          <a:bodyPr vert="horz" wrap="square" lIns="0" tIns="0" rIns="0" bIns="0" rtlCol="0" anchor="t" anchorCtr="0">
            <a:noAutofit/>
          </a:bodyPr>
          <a:lstStyle/>
          <a:p>
            <a:pPr defTabSz="914363">
              <a:spcBef>
                <a:spcPct val="0"/>
              </a:spcBef>
            </a:pPr>
            <a:endParaRPr lang="en-US" sz="800" dirty="0" smtClean="0">
              <a:ln w="3175">
                <a:noFill/>
              </a:ln>
              <a:solidFill>
                <a:srgbClr val="262626"/>
              </a:solidFill>
              <a:latin typeface="Calibri" pitchFamily="34" charset="0"/>
              <a:ea typeface="Verdana" pitchFamily="34" charset="0"/>
              <a:cs typeface="Calibri" pitchFamily="34" charset="0"/>
            </a:endParaRPr>
          </a:p>
        </p:txBody>
      </p:sp>
      <p:graphicFrame>
        <p:nvGraphicFramePr>
          <p:cNvPr id="22" name="Diagram 21"/>
          <p:cNvGraphicFramePr/>
          <p:nvPr>
            <p:extLst>
              <p:ext uri="{D42A27DB-BD31-4B8C-83A1-F6EECF244321}">
                <p14:modId xmlns:p14="http://schemas.microsoft.com/office/powerpoint/2010/main" val="246127983"/>
              </p:ext>
            </p:extLst>
          </p:nvPr>
        </p:nvGraphicFramePr>
        <p:xfrm>
          <a:off x="361345" y="1571626"/>
          <a:ext cx="8382606" cy="45703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a:spLocks noChangeArrowheads="1"/>
          </p:cNvSpPr>
          <p:nvPr/>
        </p:nvSpPr>
        <p:spPr bwMode="auto">
          <a:xfrm>
            <a:off x="152400" y="865257"/>
            <a:ext cx="8686800" cy="584775"/>
          </a:xfrm>
          <a:prstGeom prst="rect">
            <a:avLst/>
          </a:prstGeom>
          <a:noFill/>
          <a:ln w="9525">
            <a:noFill/>
            <a:miter lim="800000"/>
            <a:headEnd/>
            <a:tailEnd/>
          </a:ln>
        </p:spPr>
        <p:txBody>
          <a:bodyPr>
            <a:spAutoFit/>
          </a:bodyPr>
          <a:lstStyle/>
          <a:p>
            <a:pPr defTabSz="914363">
              <a:spcBef>
                <a:spcPts val="600"/>
              </a:spcBef>
              <a:buClr>
                <a:schemeClr val="accent1"/>
              </a:buClr>
              <a:buSzPct val="100000"/>
              <a:tabLst>
                <a:tab pos="628650" algn="l"/>
              </a:tabLst>
            </a:pPr>
            <a:r>
              <a:rPr lang="en-US" sz="1600" dirty="0" smtClean="0">
                <a:solidFill>
                  <a:srgbClr val="949699"/>
                </a:solidFill>
                <a:latin typeface="Calibri" pitchFamily="34" charset="0"/>
                <a:ea typeface="Verdana" pitchFamily="34" charset="0"/>
                <a:cs typeface="Calibri" pitchFamily="34" charset="0"/>
              </a:rPr>
              <a:t>Renault benefitted with lower TOC and with better collaboration with dealers with the implementation of Microsoft SQL Server</a:t>
            </a:r>
            <a:endParaRPr lang="en-US" sz="1600" dirty="0">
              <a:solidFill>
                <a:srgbClr val="949699"/>
              </a:solidFill>
              <a:latin typeface="Calibri" pitchFamily="34" charset="0"/>
              <a:ea typeface="Verdana" pitchFamily="34" charset="0"/>
              <a:cs typeface="Calibri" pitchFamily="34" charset="0"/>
            </a:endParaRPr>
          </a:p>
        </p:txBody>
      </p:sp>
      <p:sp>
        <p:nvSpPr>
          <p:cNvPr id="9" name="Title 2"/>
          <p:cNvSpPr>
            <a:spLocks noGrp="1"/>
          </p:cNvSpPr>
          <p:nvPr>
            <p:ph type="title"/>
          </p:nvPr>
        </p:nvSpPr>
        <p:spPr>
          <a:xfrm>
            <a:off x="228600" y="280932"/>
            <a:ext cx="8686800" cy="415048"/>
          </a:xfrm>
        </p:spPr>
        <p:txBody>
          <a:bodyPr/>
          <a:lstStyle/>
          <a:p>
            <a:r>
              <a:rPr lang="en-US" dirty="0">
                <a:latin typeface="Calibri" pitchFamily="34" charset="0"/>
                <a:cs typeface="Calibri" pitchFamily="34" charset="0"/>
              </a:rPr>
              <a:t>IT Initiatives - Case Study- </a:t>
            </a:r>
            <a:r>
              <a:rPr lang="en-US" dirty="0" smtClean="0">
                <a:latin typeface="Calibri" pitchFamily="34" charset="0"/>
                <a:cs typeface="Calibri" pitchFamily="34" charset="0"/>
              </a:rPr>
              <a:t>Microsoft SQL Server</a:t>
            </a:r>
            <a:endParaRPr lang="en-US" dirty="0">
              <a:latin typeface="Calibri" pitchFamily="34" charset="0"/>
              <a:cs typeface="Calibri" pitchFamily="34" charset="0"/>
            </a:endParaRPr>
          </a:p>
        </p:txBody>
      </p:sp>
      <p:sp>
        <p:nvSpPr>
          <p:cNvPr id="6" name="TextBox 5"/>
          <p:cNvSpPr txBox="1"/>
          <p:nvPr/>
        </p:nvSpPr>
        <p:spPr>
          <a:xfrm>
            <a:off x="361345" y="6273836"/>
            <a:ext cx="7126254" cy="122830"/>
          </a:xfrm>
          <a:prstGeom prst="rect">
            <a:avLst/>
          </a:prstGeom>
        </p:spPr>
        <p:txBody>
          <a:bodyPr vert="horz" wrap="square" lIns="0" tIns="0" rIns="0" bIns="0" rtlCol="0" anchor="t" anchorCtr="0">
            <a:noAutofit/>
          </a:bodyPr>
          <a:lstStyle/>
          <a:p>
            <a:pPr defTabSz="914363">
              <a:spcBef>
                <a:spcPct val="0"/>
              </a:spcBef>
            </a:pPr>
            <a:r>
              <a:rPr lang="en-US" sz="800" dirty="0" smtClean="0">
                <a:ln w="3175">
                  <a:noFill/>
                </a:ln>
                <a:solidFill>
                  <a:srgbClr val="262626"/>
                </a:solidFill>
                <a:latin typeface="Calibri" pitchFamily="34" charset="0"/>
                <a:ea typeface="Verdana" pitchFamily="34" charset="0"/>
                <a:cs typeface="Calibri" pitchFamily="34" charset="0"/>
              </a:rPr>
              <a:t>Source: Microsoft</a:t>
            </a:r>
          </a:p>
        </p:txBody>
      </p:sp>
    </p:spTree>
    <p:extLst>
      <p:ext uri="{BB962C8B-B14F-4D97-AF65-F5344CB8AC3E}">
        <p14:creationId xmlns:p14="http://schemas.microsoft.com/office/powerpoint/2010/main" val="1903820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Further Reading</a:t>
            </a:r>
            <a:endParaRPr lang="en-US" dirty="0"/>
          </a:p>
        </p:txBody>
      </p:sp>
      <p:sp>
        <p:nvSpPr>
          <p:cNvPr id="2" name="Rectangle 1"/>
          <p:cNvSpPr/>
          <p:nvPr/>
        </p:nvSpPr>
        <p:spPr>
          <a:xfrm>
            <a:off x="4284635" y="665238"/>
            <a:ext cx="4572000" cy="646331"/>
          </a:xfrm>
          <a:prstGeom prst="rect">
            <a:avLst/>
          </a:prstGeom>
          <a:solidFill>
            <a:schemeClr val="bg1"/>
          </a:solidFill>
        </p:spPr>
        <p:txBody>
          <a:bodyPr>
            <a:spAutoFit/>
          </a:bodyPr>
          <a:lstStyle/>
          <a:p>
            <a:pPr marL="285750" lvl="0" indent="-285750">
              <a:buFont typeface="Arial" pitchFamily="34" charset="0"/>
              <a:buChar char="•"/>
            </a:pPr>
            <a:r>
              <a:rPr lang="en-US" dirty="0" smtClean="0"/>
              <a:t>Links </a:t>
            </a:r>
            <a:r>
              <a:rPr lang="en-US" dirty="0"/>
              <a:t>to company website, annual reports, other published assets</a:t>
            </a:r>
          </a:p>
        </p:txBody>
      </p:sp>
    </p:spTree>
    <p:extLst>
      <p:ext uri="{BB962C8B-B14F-4D97-AF65-F5344CB8AC3E}">
        <p14:creationId xmlns:p14="http://schemas.microsoft.com/office/powerpoint/2010/main" val="50749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p:cNvSpPr/>
          <p:nvPr/>
        </p:nvSpPr>
        <p:spPr>
          <a:xfrm>
            <a:off x="0" y="1213430"/>
            <a:ext cx="9144000" cy="1167905"/>
          </a:xfrm>
          <a:prstGeom prst="rect">
            <a:avLst/>
          </a:prstGeom>
          <a:solidFill>
            <a:srgbClr val="BEBEBE">
              <a:alpha val="29804"/>
            </a:srgbClr>
          </a:solidFill>
          <a:ln>
            <a:noFill/>
            <a:headEnd type="none" w="med" len="med"/>
            <a:tailEnd type="none" w="med" len="med"/>
          </a:ln>
          <a:effectLst/>
        </p:spPr>
        <p:style>
          <a:lnRef idx="1">
            <a:schemeClr val="dk1"/>
          </a:lnRef>
          <a:fillRef idx="3">
            <a:schemeClr val="dk1"/>
          </a:fillRef>
          <a:effectRef idx="2">
            <a:schemeClr val="dk1"/>
          </a:effectRef>
          <a:fontRef idx="minor">
            <a:schemeClr val="lt1"/>
          </a:fontRef>
        </p:style>
        <p:txBody>
          <a:bodyPr vert="horz" wrap="square" lIns="137160" tIns="45718" rIns="91436" bIns="18288" numCol="1" rtlCol="0" anchor="ctr" anchorCtr="0" compatLnSpc="1">
            <a:prstTxWarp prst="textNoShape">
              <a:avLst/>
            </a:prstTxWarp>
          </a:bodyPr>
          <a:lstStyle/>
          <a:p>
            <a:pPr marL="182880" indent="-182880">
              <a:lnSpc>
                <a:spcPct val="90000"/>
              </a:lnSpc>
              <a:buClr>
                <a:srgbClr val="A4D7F4"/>
              </a:buClr>
              <a:buSzPct val="85000"/>
              <a:buFont typeface="Arial" pitchFamily="34" charset="0"/>
              <a:buChar char="•"/>
              <a:tabLst>
                <a:tab pos="2363153" algn="l"/>
              </a:tabLst>
            </a:pPr>
            <a:endParaRPr lang="en-US" dirty="0">
              <a:solidFill>
                <a:srgbClr val="FFFFFF"/>
              </a:solidFill>
            </a:endParaRPr>
          </a:p>
        </p:txBody>
      </p:sp>
      <p:sp>
        <p:nvSpPr>
          <p:cNvPr id="9" name="Rectangle 8"/>
          <p:cNvSpPr/>
          <p:nvPr/>
        </p:nvSpPr>
        <p:spPr>
          <a:xfrm>
            <a:off x="0" y="5023150"/>
            <a:ext cx="9144000" cy="1167905"/>
          </a:xfrm>
          <a:prstGeom prst="rect">
            <a:avLst/>
          </a:prstGeom>
          <a:solidFill>
            <a:srgbClr val="BEBEBE">
              <a:alpha val="29804"/>
            </a:srgbClr>
          </a:solidFill>
          <a:ln>
            <a:noFill/>
            <a:headEnd type="none" w="med" len="med"/>
            <a:tailEnd type="none" w="med" len="med"/>
          </a:ln>
          <a:effectLst/>
        </p:spPr>
        <p:style>
          <a:lnRef idx="1">
            <a:schemeClr val="dk1"/>
          </a:lnRef>
          <a:fillRef idx="3">
            <a:schemeClr val="dk1"/>
          </a:fillRef>
          <a:effectRef idx="2">
            <a:schemeClr val="dk1"/>
          </a:effectRef>
          <a:fontRef idx="minor">
            <a:schemeClr val="lt1"/>
          </a:fontRef>
        </p:style>
        <p:txBody>
          <a:bodyPr vert="horz" wrap="square" lIns="137160" tIns="45718" rIns="91436" bIns="18288" numCol="1" rtlCol="0" anchor="ctr" anchorCtr="0" compatLnSpc="1">
            <a:prstTxWarp prst="textNoShape">
              <a:avLst/>
            </a:prstTxWarp>
          </a:bodyPr>
          <a:lstStyle/>
          <a:p>
            <a:pPr marL="182880" indent="-182880">
              <a:lnSpc>
                <a:spcPct val="90000"/>
              </a:lnSpc>
              <a:buClr>
                <a:srgbClr val="A4D7F4"/>
              </a:buClr>
              <a:buSzPct val="85000"/>
              <a:buFont typeface="Arial" pitchFamily="34" charset="0"/>
              <a:buChar char="•"/>
              <a:tabLst>
                <a:tab pos="2363153" algn="l"/>
              </a:tabLst>
            </a:pPr>
            <a:endParaRPr lang="en-US" dirty="0">
              <a:solidFill>
                <a:srgbClr val="FFFFFF"/>
              </a:solidFill>
            </a:endParaRPr>
          </a:p>
        </p:txBody>
      </p:sp>
      <p:sp>
        <p:nvSpPr>
          <p:cNvPr id="7" name="Rectangle 6"/>
          <p:cNvSpPr/>
          <p:nvPr/>
        </p:nvSpPr>
        <p:spPr>
          <a:xfrm>
            <a:off x="0" y="2467802"/>
            <a:ext cx="9144000" cy="1167905"/>
          </a:xfrm>
          <a:prstGeom prst="rect">
            <a:avLst/>
          </a:prstGeom>
          <a:solidFill>
            <a:srgbClr val="BEBEBE">
              <a:alpha val="29804"/>
            </a:srgbClr>
          </a:solidFill>
          <a:ln>
            <a:noFill/>
            <a:headEnd type="none" w="med" len="med"/>
            <a:tailEnd type="none" w="med" len="med"/>
          </a:ln>
          <a:effectLst/>
        </p:spPr>
        <p:style>
          <a:lnRef idx="1">
            <a:schemeClr val="dk1"/>
          </a:lnRef>
          <a:fillRef idx="3">
            <a:schemeClr val="dk1"/>
          </a:fillRef>
          <a:effectRef idx="2">
            <a:schemeClr val="dk1"/>
          </a:effectRef>
          <a:fontRef idx="minor">
            <a:schemeClr val="lt1"/>
          </a:fontRef>
        </p:style>
        <p:txBody>
          <a:bodyPr vert="horz" wrap="square" lIns="137160" tIns="45718" rIns="91436" bIns="18288" numCol="1" rtlCol="0" anchor="ctr" anchorCtr="0" compatLnSpc="1">
            <a:prstTxWarp prst="textNoShape">
              <a:avLst/>
            </a:prstTxWarp>
          </a:bodyPr>
          <a:lstStyle/>
          <a:p>
            <a:pPr marL="182880" indent="-182880">
              <a:lnSpc>
                <a:spcPct val="90000"/>
              </a:lnSpc>
              <a:buClr>
                <a:srgbClr val="A4D7F4"/>
              </a:buClr>
              <a:buSzPct val="85000"/>
              <a:buFont typeface="Arial" pitchFamily="34" charset="0"/>
              <a:buChar char="•"/>
              <a:tabLst>
                <a:tab pos="2363153" algn="l"/>
              </a:tabLst>
            </a:pPr>
            <a:endParaRPr lang="en-US" dirty="0">
              <a:solidFill>
                <a:srgbClr val="FFFFFF"/>
              </a:solidFill>
            </a:endParaRPr>
          </a:p>
        </p:txBody>
      </p:sp>
      <p:sp>
        <p:nvSpPr>
          <p:cNvPr id="8" name="Rectangle 7"/>
          <p:cNvSpPr/>
          <p:nvPr/>
        </p:nvSpPr>
        <p:spPr>
          <a:xfrm>
            <a:off x="0" y="3741773"/>
            <a:ext cx="9175668" cy="1168693"/>
          </a:xfrm>
          <a:prstGeom prst="rect">
            <a:avLst/>
          </a:prstGeom>
          <a:solidFill>
            <a:srgbClr val="BEBEBE">
              <a:alpha val="29804"/>
            </a:srgbClr>
          </a:solidFill>
          <a:ln>
            <a:noFill/>
            <a:headEnd type="none" w="med" len="med"/>
            <a:tailEnd type="none" w="med" len="med"/>
          </a:ln>
          <a:effectLst/>
        </p:spPr>
        <p:style>
          <a:lnRef idx="1">
            <a:schemeClr val="dk1"/>
          </a:lnRef>
          <a:fillRef idx="3">
            <a:schemeClr val="dk1"/>
          </a:fillRef>
          <a:effectRef idx="2">
            <a:schemeClr val="dk1"/>
          </a:effectRef>
          <a:fontRef idx="minor">
            <a:schemeClr val="lt1"/>
          </a:fontRef>
        </p:style>
        <p:txBody>
          <a:bodyPr vert="horz" wrap="square" lIns="137160" tIns="45718" rIns="91436" bIns="18288" numCol="1" rtlCol="0" anchor="ctr" anchorCtr="0" compatLnSpc="1">
            <a:prstTxWarp prst="textNoShape">
              <a:avLst/>
            </a:prstTxWarp>
          </a:bodyPr>
          <a:lstStyle/>
          <a:p>
            <a:pPr defTabSz="457200">
              <a:lnSpc>
                <a:spcPct val="90000"/>
              </a:lnSpc>
              <a:spcBef>
                <a:spcPct val="20000"/>
              </a:spcBef>
              <a:buClr>
                <a:srgbClr val="A4D7F4"/>
              </a:buClr>
              <a:buSzPct val="100000"/>
              <a:tabLst>
                <a:tab pos="2363153" algn="l"/>
              </a:tabLst>
              <a:defRPr/>
            </a:pPr>
            <a:r>
              <a:rPr lang="en-US" sz="1500" b="1" dirty="0" smtClean="0">
                <a:solidFill>
                  <a:schemeClr val="accent1"/>
                </a:solidFill>
                <a:latin typeface="Calibri" pitchFamily="34" charset="0"/>
                <a:ea typeface="Segoe UI" pitchFamily="34" charset="0"/>
                <a:cs typeface="Calibri" pitchFamily="34" charset="0"/>
              </a:rPr>
              <a:t>	</a:t>
            </a:r>
            <a:endParaRPr lang="en-US" sz="1500" b="1" dirty="0">
              <a:solidFill>
                <a:schemeClr val="accent1"/>
              </a:solidFill>
              <a:latin typeface="Calibri" pitchFamily="34" charset="0"/>
              <a:ea typeface="Segoe UI" pitchFamily="34" charset="0"/>
              <a:cs typeface="Calibri" pitchFamily="34" charset="0"/>
            </a:endParaRPr>
          </a:p>
        </p:txBody>
      </p:sp>
      <p:sp>
        <p:nvSpPr>
          <p:cNvPr id="2" name="Title 1"/>
          <p:cNvSpPr>
            <a:spLocks noGrp="1"/>
          </p:cNvSpPr>
          <p:nvPr>
            <p:ph type="title"/>
          </p:nvPr>
        </p:nvSpPr>
        <p:spPr/>
        <p:txBody>
          <a:bodyPr/>
          <a:lstStyle/>
          <a:p>
            <a:r>
              <a:rPr lang="en-US" dirty="0" smtClean="0">
                <a:latin typeface="Calibri" pitchFamily="34" charset="0"/>
                <a:cs typeface="Calibri" pitchFamily="34" charset="0"/>
              </a:rPr>
              <a:t>Further Reading</a:t>
            </a:r>
            <a:endParaRPr lang="en-US" dirty="0">
              <a:latin typeface="Calibri" pitchFamily="34" charset="0"/>
              <a:cs typeface="Calibri" pitchFamily="34" charset="0"/>
            </a:endParaRPr>
          </a:p>
        </p:txBody>
      </p:sp>
      <p:sp>
        <p:nvSpPr>
          <p:cNvPr id="4" name="Text Placeholder 2"/>
          <p:cNvSpPr txBox="1">
            <a:spLocks/>
          </p:cNvSpPr>
          <p:nvPr/>
        </p:nvSpPr>
        <p:spPr>
          <a:xfrm>
            <a:off x="339102" y="2671402"/>
            <a:ext cx="8414272" cy="533479"/>
          </a:xfrm>
          <a:prstGeom prst="rect">
            <a:avLst/>
          </a:prstGeom>
        </p:spPr>
        <p:txBody>
          <a:bodyPr vert="horz" wrap="square" lIns="91440" tIns="45720" rIns="91440" bIns="45720" rtlCol="0">
            <a:spAutoFit/>
          </a:bodyPr>
          <a:lstStyle/>
          <a:p>
            <a:pPr indent="-285750" defTabSz="457200">
              <a:spcBef>
                <a:spcPct val="20000"/>
              </a:spcBef>
              <a:buSzPct val="100000"/>
              <a:defRPr/>
            </a:pPr>
            <a:r>
              <a:rPr lang="en-US" sz="1400" b="1" dirty="0" smtClean="0">
                <a:solidFill>
                  <a:schemeClr val="accent1"/>
                </a:solidFill>
                <a:latin typeface="Calibri" pitchFamily="34" charset="0"/>
                <a:ea typeface="Segoe UI" pitchFamily="34" charset="0"/>
                <a:cs typeface="Calibri" pitchFamily="34" charset="0"/>
              </a:rPr>
              <a:t>IBM PLM solution Case study</a:t>
            </a:r>
            <a:endParaRPr lang="en-US" sz="1400" b="1" dirty="0">
              <a:solidFill>
                <a:schemeClr val="accent1"/>
              </a:solidFill>
              <a:latin typeface="Calibri" pitchFamily="34" charset="0"/>
              <a:ea typeface="Segoe UI" pitchFamily="34" charset="0"/>
              <a:cs typeface="Calibri" pitchFamily="34" charset="0"/>
            </a:endParaRPr>
          </a:p>
          <a:p>
            <a:pPr marL="182880" indent="-182880" defTabSz="914099" fontAlgn="base">
              <a:spcBef>
                <a:spcPts val="200"/>
              </a:spcBef>
              <a:spcAft>
                <a:spcPts val="200"/>
              </a:spcAft>
              <a:buClr>
                <a:schemeClr val="accent3"/>
              </a:buClr>
              <a:buSzPct val="100000"/>
              <a:buBlip>
                <a:blip r:embed="rId3"/>
              </a:buBlip>
              <a:tabLst>
                <a:tab pos="2363153" algn="l"/>
              </a:tabLst>
              <a:defRPr/>
            </a:pPr>
            <a:r>
              <a:rPr lang="en-IN" sz="1300" dirty="0">
                <a:latin typeface="Calibri" pitchFamily="34" charset="0"/>
                <a:ea typeface="Segoe UI" pitchFamily="34" charset="0"/>
                <a:cs typeface="Calibri" pitchFamily="34" charset="0"/>
                <a:hlinkClick r:id="rId4"/>
              </a:rPr>
              <a:t>http://</a:t>
            </a:r>
            <a:r>
              <a:rPr lang="en-IN" sz="1300" dirty="0" smtClean="0">
                <a:latin typeface="Calibri" pitchFamily="34" charset="0"/>
                <a:ea typeface="Segoe UI" pitchFamily="34" charset="0"/>
                <a:cs typeface="Calibri" pitchFamily="34" charset="0"/>
                <a:hlinkClick r:id="rId4"/>
              </a:rPr>
              <a:t>www-03.ibm.com/press/us/en/pressrelease/19490.wss</a:t>
            </a:r>
            <a:endParaRPr lang="en-IN" sz="1300" dirty="0" smtClean="0">
              <a:latin typeface="Calibri" pitchFamily="34" charset="0"/>
              <a:ea typeface="Segoe UI" pitchFamily="34" charset="0"/>
              <a:cs typeface="Calibri" pitchFamily="34" charset="0"/>
            </a:endParaRPr>
          </a:p>
        </p:txBody>
      </p:sp>
      <p:sp>
        <p:nvSpPr>
          <p:cNvPr id="11" name="Text Placeholder 2"/>
          <p:cNvSpPr txBox="1">
            <a:spLocks/>
          </p:cNvSpPr>
          <p:nvPr/>
        </p:nvSpPr>
        <p:spPr>
          <a:xfrm>
            <a:off x="339102" y="1439502"/>
            <a:ext cx="8414272" cy="548868"/>
          </a:xfrm>
          <a:prstGeom prst="rect">
            <a:avLst/>
          </a:prstGeom>
        </p:spPr>
        <p:txBody>
          <a:bodyPr vert="horz" wrap="square" lIns="91440" tIns="45720" rIns="91440" bIns="45720" rtlCol="0">
            <a:spAutoFit/>
          </a:bodyPr>
          <a:lstStyle/>
          <a:p>
            <a:pPr indent="-285750" defTabSz="457200">
              <a:spcBef>
                <a:spcPct val="20000"/>
              </a:spcBef>
              <a:buSzPct val="100000"/>
              <a:defRPr/>
            </a:pPr>
            <a:r>
              <a:rPr lang="en-IN" sz="1400" b="1" dirty="0">
                <a:solidFill>
                  <a:schemeClr val="accent1"/>
                </a:solidFill>
                <a:latin typeface="Calibri" pitchFamily="34" charset="0"/>
                <a:ea typeface="Segoe UI" pitchFamily="34" charset="0"/>
                <a:cs typeface="Calibri" pitchFamily="34" charset="0"/>
              </a:rPr>
              <a:t>Peugeot </a:t>
            </a:r>
            <a:r>
              <a:rPr lang="en-IN" sz="1400" b="1" dirty="0" smtClean="0">
                <a:solidFill>
                  <a:schemeClr val="accent1"/>
                </a:solidFill>
                <a:latin typeface="Calibri" pitchFamily="34" charset="0"/>
                <a:ea typeface="Segoe UI" pitchFamily="34" charset="0"/>
                <a:cs typeface="Calibri" pitchFamily="34" charset="0"/>
              </a:rPr>
              <a:t>S.A Annual report 2011</a:t>
            </a:r>
          </a:p>
          <a:p>
            <a:pPr marL="182880" indent="-182880" defTabSz="914099" fontAlgn="base">
              <a:spcBef>
                <a:spcPts val="200"/>
              </a:spcBef>
              <a:spcAft>
                <a:spcPts val="200"/>
              </a:spcAft>
              <a:buClr>
                <a:schemeClr val="accent3"/>
              </a:buClr>
              <a:buSzPct val="100000"/>
              <a:buBlip>
                <a:blip r:embed="rId3"/>
              </a:buBlip>
              <a:tabLst>
                <a:tab pos="2363153" algn="l"/>
              </a:tabLst>
              <a:defRPr/>
            </a:pPr>
            <a:r>
              <a:rPr lang="en-US" sz="1400" dirty="0">
                <a:hlinkClick r:id="rId5"/>
              </a:rPr>
              <a:t>http://www.info-financiere.fr/upload/BWR/8888/01/FCBWR075485_20120216.pdf</a:t>
            </a:r>
            <a:endParaRPr lang="en-IN" sz="1400" dirty="0" smtClean="0">
              <a:latin typeface="Calibri" pitchFamily="34" charset="0"/>
              <a:ea typeface="Segoe UI" pitchFamily="34" charset="0"/>
              <a:cs typeface="Calibri" pitchFamily="34" charset="0"/>
            </a:endParaRPr>
          </a:p>
        </p:txBody>
      </p:sp>
      <p:sp>
        <p:nvSpPr>
          <p:cNvPr id="10" name="Text Placeholder 2"/>
          <p:cNvSpPr txBox="1">
            <a:spLocks/>
          </p:cNvSpPr>
          <p:nvPr/>
        </p:nvSpPr>
        <p:spPr>
          <a:xfrm>
            <a:off x="335144" y="4051685"/>
            <a:ext cx="8656456" cy="533479"/>
          </a:xfrm>
          <a:prstGeom prst="rect">
            <a:avLst/>
          </a:prstGeom>
        </p:spPr>
        <p:txBody>
          <a:bodyPr vert="horz" wrap="square" lIns="91440" tIns="45720" rIns="91440" bIns="45720" rtlCol="0">
            <a:spAutoFit/>
          </a:bodyPr>
          <a:lstStyle/>
          <a:p>
            <a:pPr indent="-285750" defTabSz="457200">
              <a:spcBef>
                <a:spcPct val="20000"/>
              </a:spcBef>
              <a:buSzPct val="100000"/>
              <a:defRPr/>
            </a:pPr>
            <a:r>
              <a:rPr lang="en-US" sz="1400" b="1" dirty="0" smtClean="0">
                <a:solidFill>
                  <a:schemeClr val="accent1"/>
                </a:solidFill>
                <a:latin typeface="Calibri" pitchFamily="34" charset="0"/>
                <a:ea typeface="Segoe UI" pitchFamily="34" charset="0"/>
                <a:cs typeface="Calibri" pitchFamily="34" charset="0"/>
              </a:rPr>
              <a:t>SAP ERP case study</a:t>
            </a:r>
            <a:endParaRPr lang="en-US" sz="1400" b="1" dirty="0">
              <a:solidFill>
                <a:schemeClr val="accent1"/>
              </a:solidFill>
              <a:latin typeface="Calibri" pitchFamily="34" charset="0"/>
              <a:ea typeface="Segoe UI" pitchFamily="34" charset="0"/>
              <a:cs typeface="Calibri" pitchFamily="34" charset="0"/>
            </a:endParaRPr>
          </a:p>
          <a:p>
            <a:pPr marL="182880" indent="-182880" defTabSz="914099" fontAlgn="base">
              <a:spcBef>
                <a:spcPts val="200"/>
              </a:spcBef>
              <a:spcAft>
                <a:spcPts val="200"/>
              </a:spcAft>
              <a:buClr>
                <a:schemeClr val="accent3"/>
              </a:buClr>
              <a:buSzPct val="100000"/>
              <a:buBlip>
                <a:blip r:embed="rId3"/>
              </a:buBlip>
              <a:tabLst>
                <a:tab pos="2363153" algn="l"/>
              </a:tabLst>
              <a:defRPr/>
            </a:pPr>
            <a:r>
              <a:rPr lang="en-IN" sz="1300" dirty="0">
                <a:latin typeface="Calibri" pitchFamily="34" charset="0"/>
                <a:ea typeface="Segoe UI" pitchFamily="34" charset="0"/>
                <a:cs typeface="Calibri" pitchFamily="34" charset="0"/>
                <a:hlinkClick r:id="rId6"/>
              </a:rPr>
              <a:t>http://</a:t>
            </a:r>
            <a:r>
              <a:rPr lang="en-IN" sz="1300" dirty="0" smtClean="0">
                <a:latin typeface="Calibri" pitchFamily="34" charset="0"/>
                <a:ea typeface="Segoe UI" pitchFamily="34" charset="0"/>
                <a:cs typeface="Calibri" pitchFamily="34" charset="0"/>
                <a:hlinkClick r:id="rId6"/>
              </a:rPr>
              <a:t>www.sap.com/belux/solutions/business-suite/erp/pdf/CS_100_ERP_Reference_Slides.pdf</a:t>
            </a:r>
            <a:endParaRPr lang="en-IN" sz="1300" dirty="0" smtClean="0">
              <a:latin typeface="Calibri" pitchFamily="34" charset="0"/>
              <a:ea typeface="Segoe UI" pitchFamily="34" charset="0"/>
              <a:cs typeface="Calibri" pitchFamily="34" charset="0"/>
            </a:endParaRPr>
          </a:p>
        </p:txBody>
      </p:sp>
    </p:spTree>
    <p:extLst>
      <p:ext uri="{BB962C8B-B14F-4D97-AF65-F5344CB8AC3E}">
        <p14:creationId xmlns:p14="http://schemas.microsoft.com/office/powerpoint/2010/main" val="753783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ounded Rectangle 33"/>
          <p:cNvSpPr/>
          <p:nvPr/>
        </p:nvSpPr>
        <p:spPr>
          <a:xfrm>
            <a:off x="292560" y="4504745"/>
            <a:ext cx="8549512" cy="1708030"/>
          </a:xfrm>
          <a:prstGeom prst="roundRect">
            <a:avLst>
              <a:gd name="adj" fmla="val 7628"/>
            </a:avLst>
          </a:prstGeom>
          <a:gradFill flip="none" rotWithShape="1">
            <a:gsLst>
              <a:gs pos="0">
                <a:schemeClr val="accent3">
                  <a:lumMod val="90000"/>
                  <a:shade val="30000"/>
                  <a:satMod val="115000"/>
                </a:schemeClr>
              </a:gs>
              <a:gs pos="50000">
                <a:schemeClr val="accent3">
                  <a:lumMod val="90000"/>
                  <a:shade val="67500"/>
                  <a:satMod val="115000"/>
                </a:schemeClr>
              </a:gs>
              <a:gs pos="100000">
                <a:schemeClr val="accent3">
                  <a:lumMod val="90000"/>
                  <a:shade val="100000"/>
                  <a:satMod val="115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119063" indent="-119063">
              <a:lnSpc>
                <a:spcPct val="120000"/>
              </a:lnSpc>
              <a:spcAft>
                <a:spcPts val="500"/>
              </a:spcAft>
              <a:buFont typeface="Arial" pitchFamily="34" charset="0"/>
              <a:buChar char="•"/>
            </a:pPr>
            <a:r>
              <a:rPr lang="en-US" sz="1200" dirty="0">
                <a:solidFill>
                  <a:srgbClr val="FFFFFF"/>
                </a:solidFill>
                <a:latin typeface="Calibri" pitchFamily="34" charset="0"/>
                <a:cs typeface="Calibri" pitchFamily="34" charset="0"/>
              </a:rPr>
              <a:t>The past five years were tumultuous for automobile and light duty motor vehicle manufacturers. Industry revenue is expected to grow just 0.5% per annum over the five years through 2012 to reach </a:t>
            </a:r>
            <a:r>
              <a:rPr lang="en-US" sz="1200" dirty="0" smtClean="0">
                <a:solidFill>
                  <a:srgbClr val="FFFFFF"/>
                </a:solidFill>
                <a:latin typeface="Calibri" pitchFamily="34" charset="0"/>
                <a:cs typeface="Calibri" pitchFamily="34" charset="0"/>
              </a:rPr>
              <a:t>$2,164.30 billions.</a:t>
            </a:r>
          </a:p>
          <a:p>
            <a:pPr marL="119063" indent="-119063">
              <a:lnSpc>
                <a:spcPct val="120000"/>
              </a:lnSpc>
              <a:spcAft>
                <a:spcPts val="500"/>
              </a:spcAft>
              <a:buFont typeface="Arial" pitchFamily="34" charset="0"/>
              <a:buChar char="•"/>
            </a:pPr>
            <a:r>
              <a:rPr lang="en-US" sz="1200" dirty="0">
                <a:solidFill>
                  <a:srgbClr val="FFFFFF"/>
                </a:solidFill>
                <a:latin typeface="Calibri" pitchFamily="34" charset="0"/>
                <a:cs typeface="Calibri" pitchFamily="34" charset="0"/>
              </a:rPr>
              <a:t>Throughout the past five-year period, production was supported by growth in the BRIC countries (Brazil, Russia, India and China). Rising income in these countries led to an increase in the demand for motor vehicles</a:t>
            </a:r>
            <a:r>
              <a:rPr lang="en-US" sz="1200" dirty="0" smtClean="0">
                <a:solidFill>
                  <a:srgbClr val="FFFFFF"/>
                </a:solidFill>
                <a:latin typeface="Calibri" pitchFamily="34" charset="0"/>
                <a:cs typeface="Calibri" pitchFamily="34" charset="0"/>
              </a:rPr>
              <a:t>.</a:t>
            </a:r>
          </a:p>
          <a:p>
            <a:pPr marL="119063" indent="-119063">
              <a:lnSpc>
                <a:spcPct val="120000"/>
              </a:lnSpc>
              <a:spcAft>
                <a:spcPts val="500"/>
              </a:spcAft>
              <a:buFont typeface="Arial" pitchFamily="34" charset="0"/>
              <a:buChar char="•"/>
            </a:pPr>
            <a:r>
              <a:rPr lang="en-US" sz="1200" dirty="0">
                <a:solidFill>
                  <a:srgbClr val="FFFFFF"/>
                </a:solidFill>
                <a:latin typeface="Calibri" pitchFamily="34" charset="0"/>
                <a:cs typeface="Calibri" pitchFamily="34" charset="0"/>
              </a:rPr>
              <a:t>Over the next five years, the global economy will continue on its recover path, as will demand for motor vehicles in the Western world. Industry revenue is forecast to grow by 4.2% per annum to total $</a:t>
            </a:r>
            <a:r>
              <a:rPr lang="en-US" sz="1200" dirty="0" smtClean="0">
                <a:solidFill>
                  <a:srgbClr val="FFFFFF"/>
                </a:solidFill>
                <a:latin typeface="Calibri" pitchFamily="34" charset="0"/>
                <a:cs typeface="Calibri" pitchFamily="34" charset="0"/>
              </a:rPr>
              <a:t>2,663.4 billion </a:t>
            </a:r>
            <a:r>
              <a:rPr lang="en-US" sz="1200" dirty="0">
                <a:solidFill>
                  <a:srgbClr val="FFFFFF"/>
                </a:solidFill>
                <a:latin typeface="Calibri" pitchFamily="34" charset="0"/>
                <a:cs typeface="Calibri" pitchFamily="34" charset="0"/>
              </a:rPr>
              <a:t>in 2017.</a:t>
            </a:r>
            <a:endParaRPr lang="en-US" sz="1200" dirty="0" smtClean="0">
              <a:solidFill>
                <a:srgbClr val="FFFFFF"/>
              </a:solidFill>
              <a:latin typeface="Calibri" pitchFamily="34" charset="0"/>
              <a:cs typeface="Calibri" pitchFamily="34" charset="0"/>
            </a:endParaRPr>
          </a:p>
        </p:txBody>
      </p:sp>
      <p:sp>
        <p:nvSpPr>
          <p:cNvPr id="5" name="Footnote"/>
          <p:cNvSpPr>
            <a:spLocks noChangeArrowheads="1"/>
          </p:cNvSpPr>
          <p:nvPr/>
        </p:nvSpPr>
        <p:spPr bwMode="auto">
          <a:xfrm>
            <a:off x="381000" y="6255376"/>
            <a:ext cx="5915025" cy="145424"/>
          </a:xfrm>
          <a:prstGeom prst="rect">
            <a:avLst/>
          </a:prstGeom>
          <a:noFill/>
          <a:ln w="9525" algn="ctr">
            <a:noFill/>
            <a:miter lim="800000"/>
            <a:headEnd/>
            <a:tailEnd/>
          </a:ln>
        </p:spPr>
        <p:txBody>
          <a:bodyPr lIns="0" tIns="0" rIns="0" bIns="0" anchor="b">
            <a:spAutoFit/>
          </a:bodyPr>
          <a:lstStyle/>
          <a:p>
            <a:pPr marL="461963" indent="-461963" eaLnBrk="0" hangingPunct="0">
              <a:lnSpc>
                <a:spcPct val="90000"/>
              </a:lnSpc>
              <a:defRPr/>
            </a:pPr>
            <a:r>
              <a:rPr lang="en-US" sz="1050" dirty="0" smtClean="0">
                <a:solidFill>
                  <a:srgbClr val="262626"/>
                </a:solidFill>
                <a:latin typeface="Calibri" pitchFamily="34" charset="0"/>
                <a:cs typeface="Calibri" pitchFamily="34" charset="0"/>
              </a:rPr>
              <a:t> </a:t>
            </a:r>
            <a:r>
              <a:rPr lang="en-US" sz="1050" dirty="0">
                <a:solidFill>
                  <a:srgbClr val="000000"/>
                </a:solidFill>
                <a:latin typeface="Calibri" pitchFamily="34" charset="0"/>
                <a:cs typeface="Calibri" pitchFamily="34" charset="0"/>
              </a:rPr>
              <a:t>Source: </a:t>
            </a:r>
            <a:r>
              <a:rPr lang="en-US" sz="1050" dirty="0" smtClean="0">
                <a:solidFill>
                  <a:srgbClr val="000000"/>
                </a:solidFill>
                <a:latin typeface="Calibri" pitchFamily="34" charset="0"/>
                <a:cs typeface="Calibri" pitchFamily="34" charset="0"/>
              </a:rPr>
              <a:t>IBIS World </a:t>
            </a:r>
            <a:r>
              <a:rPr lang="en-US" sz="1050" dirty="0">
                <a:solidFill>
                  <a:srgbClr val="000000"/>
                </a:solidFill>
                <a:latin typeface="Calibri" pitchFamily="34" charset="0"/>
                <a:cs typeface="Calibri" pitchFamily="34" charset="0"/>
              </a:rPr>
              <a:t>Industry Report: Global Car &amp; Automobile </a:t>
            </a:r>
            <a:r>
              <a:rPr lang="en-US" sz="1050" dirty="0" smtClean="0">
                <a:solidFill>
                  <a:srgbClr val="000000"/>
                </a:solidFill>
                <a:latin typeface="Calibri" pitchFamily="34" charset="0"/>
                <a:cs typeface="Calibri" pitchFamily="34" charset="0"/>
              </a:rPr>
              <a:t>Manufacturing 2012</a:t>
            </a:r>
            <a:endParaRPr lang="en-US" sz="1050" dirty="0">
              <a:solidFill>
                <a:srgbClr val="000000"/>
              </a:solidFill>
              <a:latin typeface="Calibri" pitchFamily="34" charset="0"/>
              <a:cs typeface="Calibri" pitchFamily="34" charset="0"/>
            </a:endParaRPr>
          </a:p>
        </p:txBody>
      </p:sp>
      <p:sp>
        <p:nvSpPr>
          <p:cNvPr id="16" name="TextBox 14"/>
          <p:cNvSpPr txBox="1">
            <a:spLocks noChangeArrowheads="1"/>
          </p:cNvSpPr>
          <p:nvPr/>
        </p:nvSpPr>
        <p:spPr bwMode="auto">
          <a:xfrm>
            <a:off x="314516" y="616803"/>
            <a:ext cx="8686800" cy="830997"/>
          </a:xfrm>
          <a:prstGeom prst="rect">
            <a:avLst/>
          </a:prstGeom>
          <a:noFill/>
          <a:ln w="9525">
            <a:noFill/>
            <a:miter lim="800000"/>
            <a:headEnd/>
            <a:tailEnd/>
          </a:ln>
        </p:spPr>
        <p:txBody>
          <a:bodyPr>
            <a:spAutoFit/>
          </a:bodyPr>
          <a:lstStyle/>
          <a:p>
            <a:r>
              <a:rPr lang="en-US" sz="1600" dirty="0">
                <a:solidFill>
                  <a:schemeClr val="bg1">
                    <a:lumMod val="50000"/>
                  </a:schemeClr>
                </a:solidFill>
                <a:latin typeface="Calibri" pitchFamily="34" charset="0"/>
                <a:cs typeface="Calibri" pitchFamily="34" charset="0"/>
              </a:rPr>
              <a:t>Operating profit margins have since risen due to significant production improvements in mature economies. However, weak demand from European markets will dampen profitability due to some capacity underutilization.</a:t>
            </a:r>
            <a:endParaRPr lang="en-US" dirty="0">
              <a:solidFill>
                <a:schemeClr val="bg1">
                  <a:lumMod val="50000"/>
                </a:schemeClr>
              </a:solidFill>
              <a:latin typeface="Calibri" pitchFamily="34" charset="0"/>
              <a:cs typeface="Calibri" pitchFamily="34" charset="0"/>
            </a:endParaRPr>
          </a:p>
        </p:txBody>
      </p:sp>
      <p:sp>
        <p:nvSpPr>
          <p:cNvPr id="17" name="Title 2"/>
          <p:cNvSpPr>
            <a:spLocks noGrp="1"/>
          </p:cNvSpPr>
          <p:nvPr>
            <p:ph type="title"/>
          </p:nvPr>
        </p:nvSpPr>
        <p:spPr>
          <a:xfrm>
            <a:off x="228600" y="280932"/>
            <a:ext cx="8686800" cy="304800"/>
          </a:xfrm>
        </p:spPr>
        <p:txBody>
          <a:bodyPr/>
          <a:lstStyle/>
          <a:p>
            <a:r>
              <a:rPr lang="en-US" sz="2800" dirty="0">
                <a:latin typeface="Calibri" pitchFamily="34" charset="0"/>
                <a:cs typeface="Calibri" pitchFamily="34" charset="0"/>
              </a:rPr>
              <a:t>Automobile Industry: Overview</a:t>
            </a:r>
          </a:p>
        </p:txBody>
      </p:sp>
      <p:sp>
        <p:nvSpPr>
          <p:cNvPr id="19" name="TextBox 18"/>
          <p:cNvSpPr txBox="1"/>
          <p:nvPr/>
        </p:nvSpPr>
        <p:spPr>
          <a:xfrm>
            <a:off x="292559" y="4188070"/>
            <a:ext cx="8549513" cy="286603"/>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a:lnSpc>
                <a:spcPts val="1300"/>
              </a:lnSpc>
              <a:spcBef>
                <a:spcPct val="0"/>
              </a:spcBef>
              <a:buClr>
                <a:srgbClr val="990000"/>
              </a:buClr>
              <a:buSzPct val="70000"/>
              <a:defRPr/>
            </a:pPr>
            <a:r>
              <a:rPr lang="en-US" altLang="zh-CN" sz="1100" b="1" dirty="0" smtClean="0">
                <a:solidFill>
                  <a:schemeClr val="bg1"/>
                </a:solidFill>
                <a:latin typeface="Calibri" pitchFamily="34" charset="0"/>
                <a:cs typeface="Calibri" pitchFamily="34" charset="0"/>
              </a:rPr>
              <a:t>Key Highlights</a:t>
            </a:r>
            <a:endParaRPr lang="en-US" altLang="zh-CN" sz="1100" b="1" dirty="0">
              <a:solidFill>
                <a:schemeClr val="bg1"/>
              </a:solidFill>
              <a:latin typeface="Calibri" pitchFamily="34" charset="0"/>
              <a:cs typeface="Calibri" pitchFamily="34" charset="0"/>
            </a:endParaRPr>
          </a:p>
        </p:txBody>
      </p:sp>
      <p:sp>
        <p:nvSpPr>
          <p:cNvPr id="20" name="Rectangle 19"/>
          <p:cNvSpPr/>
          <p:nvPr/>
        </p:nvSpPr>
        <p:spPr>
          <a:xfrm>
            <a:off x="292560" y="1797309"/>
            <a:ext cx="4193176" cy="2313580"/>
          </a:xfrm>
          <a:prstGeom prst="rect">
            <a:avLst/>
          </a:prstGeom>
          <a:noFill/>
          <a:ln w="12700" cap="flat" cmpd="sng" algn="ctr">
            <a:solidFill>
              <a:schemeClr val="accent3">
                <a:lumMod val="25000"/>
              </a:schemeClr>
            </a:solidFill>
            <a:prstDash val="solid"/>
          </a:ln>
          <a:effectLst/>
        </p:spPr>
        <p:txBody>
          <a:bodyPr tIns="180000"/>
          <a:lstStyle/>
          <a:p>
            <a:pPr marL="131763" lvl="1" indent="-131763" defTabSz="488950">
              <a:spcBef>
                <a:spcPts val="300"/>
              </a:spcBef>
              <a:spcAft>
                <a:spcPts val="100"/>
              </a:spcAft>
              <a:tabLst>
                <a:tab pos="96838" algn="l"/>
              </a:tabLst>
              <a:defRPr/>
            </a:pPr>
            <a:endParaRPr lang="en-US" sz="1400" kern="0" dirty="0">
              <a:solidFill>
                <a:srgbClr val="000000"/>
              </a:solidFill>
              <a:latin typeface="Calibri" pitchFamily="34" charset="0"/>
              <a:cs typeface="Calibri" pitchFamily="34" charset="0"/>
            </a:endParaRPr>
          </a:p>
        </p:txBody>
      </p:sp>
      <p:sp>
        <p:nvSpPr>
          <p:cNvPr id="24" name="Rectangle 23"/>
          <p:cNvSpPr/>
          <p:nvPr/>
        </p:nvSpPr>
        <p:spPr>
          <a:xfrm>
            <a:off x="4572001" y="1797309"/>
            <a:ext cx="4270071" cy="2313580"/>
          </a:xfrm>
          <a:prstGeom prst="rect">
            <a:avLst/>
          </a:prstGeom>
          <a:noFill/>
          <a:ln w="12700" cap="flat" cmpd="sng" algn="ctr">
            <a:solidFill>
              <a:schemeClr val="accent3">
                <a:lumMod val="25000"/>
              </a:schemeClr>
            </a:solidFill>
            <a:prstDash val="solid"/>
          </a:ln>
          <a:effectLst/>
        </p:spPr>
        <p:txBody>
          <a:bodyPr tIns="180000"/>
          <a:lstStyle/>
          <a:p>
            <a:pPr marL="131763" lvl="1" indent="-131763" defTabSz="488950">
              <a:spcBef>
                <a:spcPts val="300"/>
              </a:spcBef>
              <a:spcAft>
                <a:spcPts val="100"/>
              </a:spcAft>
              <a:tabLst>
                <a:tab pos="96838" algn="l"/>
              </a:tabLst>
              <a:defRPr/>
            </a:pPr>
            <a:endParaRPr lang="en-US" sz="1400" kern="0" dirty="0">
              <a:solidFill>
                <a:srgbClr val="000000"/>
              </a:solidFill>
              <a:latin typeface="Calibri" pitchFamily="34" charset="0"/>
              <a:cs typeface="Calibri" pitchFamily="34" charset="0"/>
            </a:endParaRPr>
          </a:p>
        </p:txBody>
      </p:sp>
      <p:sp>
        <p:nvSpPr>
          <p:cNvPr id="28" name="Rounded Rectangle 27"/>
          <p:cNvSpPr/>
          <p:nvPr/>
        </p:nvSpPr>
        <p:spPr>
          <a:xfrm>
            <a:off x="4572001" y="1497322"/>
            <a:ext cx="4270072" cy="289441"/>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a:defRPr/>
            </a:pPr>
            <a:r>
              <a:rPr lang="en-US" sz="1100" b="1" dirty="0">
                <a:solidFill>
                  <a:srgbClr val="FFFFFF"/>
                </a:solidFill>
                <a:latin typeface="Calibri" pitchFamily="34" charset="0"/>
                <a:cs typeface="Calibri" pitchFamily="34" charset="0"/>
              </a:rPr>
              <a:t>Global </a:t>
            </a:r>
            <a:r>
              <a:rPr lang="en-US" sz="1100" b="1" dirty="0" smtClean="0">
                <a:solidFill>
                  <a:srgbClr val="FFFFFF"/>
                </a:solidFill>
                <a:latin typeface="Calibri" pitchFamily="34" charset="0"/>
                <a:cs typeface="Calibri" pitchFamily="34" charset="0"/>
              </a:rPr>
              <a:t>Automobile - </a:t>
            </a:r>
            <a:r>
              <a:rPr lang="en-US" sz="1100" b="1" dirty="0">
                <a:solidFill>
                  <a:srgbClr val="FFFFFF"/>
                </a:solidFill>
                <a:latin typeface="Calibri" pitchFamily="34" charset="0"/>
                <a:cs typeface="Calibri" pitchFamily="34" charset="0"/>
              </a:rPr>
              <a:t>Numbers sold per </a:t>
            </a:r>
            <a:r>
              <a:rPr lang="en-US" sz="1100" b="1" dirty="0" smtClean="0">
                <a:solidFill>
                  <a:srgbClr val="FFFFFF"/>
                </a:solidFill>
                <a:latin typeface="Calibri" pitchFamily="34" charset="0"/>
                <a:cs typeface="Calibri" pitchFamily="34" charset="0"/>
              </a:rPr>
              <a:t>Region (Millions of units)</a:t>
            </a:r>
            <a:endParaRPr lang="en-US" sz="1100" b="1" dirty="0">
              <a:solidFill>
                <a:srgbClr val="FFFFFF"/>
              </a:solidFill>
              <a:latin typeface="Calibri" pitchFamily="34" charset="0"/>
              <a:cs typeface="Calibri" pitchFamily="34" charset="0"/>
            </a:endParaRPr>
          </a:p>
        </p:txBody>
      </p:sp>
      <p:sp>
        <p:nvSpPr>
          <p:cNvPr id="29" name="Rounded Rectangle 28"/>
          <p:cNvSpPr/>
          <p:nvPr/>
        </p:nvSpPr>
        <p:spPr>
          <a:xfrm>
            <a:off x="292561" y="1497320"/>
            <a:ext cx="4193176" cy="289441"/>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a:defRPr/>
            </a:pPr>
            <a:r>
              <a:rPr lang="en-US" sz="1100" b="1" dirty="0">
                <a:solidFill>
                  <a:srgbClr val="FFFFFF"/>
                </a:solidFill>
                <a:latin typeface="Calibri" pitchFamily="34" charset="0"/>
                <a:cs typeface="Calibri" pitchFamily="34" charset="0"/>
              </a:rPr>
              <a:t>Global Automobile </a:t>
            </a:r>
            <a:r>
              <a:rPr lang="en-US" sz="1100" b="1" dirty="0" smtClean="0">
                <a:solidFill>
                  <a:srgbClr val="FFFFFF"/>
                </a:solidFill>
                <a:latin typeface="Calibri" pitchFamily="34" charset="0"/>
                <a:cs typeface="Calibri" pitchFamily="34" charset="0"/>
              </a:rPr>
              <a:t>- </a:t>
            </a:r>
            <a:r>
              <a:rPr lang="en-US" sz="1100" b="1" dirty="0">
                <a:solidFill>
                  <a:srgbClr val="FFFFFF"/>
                </a:solidFill>
                <a:latin typeface="Calibri" pitchFamily="34" charset="0"/>
                <a:cs typeface="Calibri" pitchFamily="34" charset="0"/>
              </a:rPr>
              <a:t>Revenues (</a:t>
            </a:r>
            <a:r>
              <a:rPr lang="en-US" sz="1100" b="1" dirty="0" smtClean="0">
                <a:solidFill>
                  <a:srgbClr val="FFFFFF"/>
                </a:solidFill>
                <a:latin typeface="Calibri" pitchFamily="34" charset="0"/>
                <a:cs typeface="Calibri" pitchFamily="34" charset="0"/>
              </a:rPr>
              <a:t>US $ Billion</a:t>
            </a:r>
            <a:r>
              <a:rPr lang="en-US" sz="1100" b="1" dirty="0">
                <a:solidFill>
                  <a:srgbClr val="FFFFFF"/>
                </a:solidFill>
                <a:latin typeface="Calibri" pitchFamily="34" charset="0"/>
                <a:cs typeface="Calibri" pitchFamily="34" charset="0"/>
              </a:rPr>
              <a:t>) &amp; YoY Growth (%)</a:t>
            </a:r>
          </a:p>
        </p:txBody>
      </p:sp>
      <p:sp>
        <p:nvSpPr>
          <p:cNvPr id="31" name="TextBox 8"/>
          <p:cNvSpPr txBox="1"/>
          <p:nvPr/>
        </p:nvSpPr>
        <p:spPr>
          <a:xfrm>
            <a:off x="314516" y="2419871"/>
            <a:ext cx="136416" cy="1068456"/>
          </a:xfrm>
          <a:prstGeom prst="rect">
            <a:avLst/>
          </a:prstGeom>
        </p:spPr>
        <p:txBody>
          <a:bodyPr vert="vert270" wrap="square" lIns="0" tIns="0" rIns="0" bIns="0" rtlCol="0" anchor="t" anchorCtr="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defTabSz="914363">
              <a:spcBef>
                <a:spcPct val="0"/>
              </a:spcBef>
            </a:pPr>
            <a:r>
              <a:rPr lang="en-US" sz="1000" dirty="0" smtClean="0">
                <a:ln w="3175">
                  <a:noFill/>
                </a:ln>
                <a:solidFill>
                  <a:srgbClr val="000000"/>
                </a:solidFill>
                <a:latin typeface="Calibri" pitchFamily="34" charset="0"/>
                <a:ea typeface="Verdana" pitchFamily="34" charset="0"/>
                <a:cs typeface="Calibri" pitchFamily="34" charset="0"/>
              </a:rPr>
              <a:t>US $ </a:t>
            </a:r>
            <a:r>
              <a:rPr lang="en-US" sz="1050" dirty="0" smtClean="0">
                <a:ln w="3175">
                  <a:noFill/>
                </a:ln>
                <a:solidFill>
                  <a:srgbClr val="000000"/>
                </a:solidFill>
                <a:latin typeface="Calibri" pitchFamily="34" charset="0"/>
                <a:ea typeface="Verdana" pitchFamily="34" charset="0"/>
                <a:cs typeface="Calibri" pitchFamily="34" charset="0"/>
              </a:rPr>
              <a:t>Billion</a:t>
            </a:r>
          </a:p>
        </p:txBody>
      </p:sp>
      <p:graphicFrame>
        <p:nvGraphicFramePr>
          <p:cNvPr id="32" name="Chart 31"/>
          <p:cNvGraphicFramePr/>
          <p:nvPr>
            <p:extLst>
              <p:ext uri="{D42A27DB-BD31-4B8C-83A1-F6EECF244321}">
                <p14:modId xmlns:p14="http://schemas.microsoft.com/office/powerpoint/2010/main" val="2635171480"/>
              </p:ext>
            </p:extLst>
          </p:nvPr>
        </p:nvGraphicFramePr>
        <p:xfrm>
          <a:off x="4797552" y="1786761"/>
          <a:ext cx="3810000" cy="2386119"/>
        </p:xfrm>
        <a:graphic>
          <a:graphicData uri="http://schemas.openxmlformats.org/drawingml/2006/chart">
            <c:chart xmlns:c="http://schemas.openxmlformats.org/drawingml/2006/chart" xmlns:r="http://schemas.openxmlformats.org/officeDocument/2006/relationships" r:id="rId3"/>
          </a:graphicData>
        </a:graphic>
      </p:graphicFrame>
      <p:sp>
        <p:nvSpPr>
          <p:cNvPr id="33" name="TextBox 32"/>
          <p:cNvSpPr txBox="1"/>
          <p:nvPr/>
        </p:nvSpPr>
        <p:spPr>
          <a:xfrm>
            <a:off x="4615131" y="3958489"/>
            <a:ext cx="2590800" cy="152400"/>
          </a:xfrm>
          <a:prstGeom prst="rect">
            <a:avLst/>
          </a:prstGeom>
        </p:spPr>
        <p:txBody>
          <a:bodyPr vert="horz" wrap="square" lIns="0" tIns="0" rIns="0" bIns="0" rtlCol="0" anchor="t" anchorCtr="0">
            <a:noAutofit/>
          </a:bodyPr>
          <a:lstStyle/>
          <a:p>
            <a:pPr marL="0" marR="0" indent="0" algn="l" defTabSz="914363" rtl="0" eaLnBrk="1" fontAlgn="auto" latinLnBrk="0" hangingPunct="1">
              <a:lnSpc>
                <a:spcPct val="100000"/>
              </a:lnSpc>
              <a:spcBef>
                <a:spcPct val="0"/>
              </a:spcBef>
              <a:spcAft>
                <a:spcPts val="0"/>
              </a:spcAft>
              <a:buClrTx/>
              <a:buSzTx/>
              <a:buFontTx/>
              <a:buNone/>
              <a:tabLst/>
            </a:pPr>
            <a:r>
              <a:rPr kumimoji="0" lang="en-US" sz="1000" b="0" i="1" u="none" strike="noStrike" kern="1200" cap="none" spc="0" normalizeH="0" baseline="0" noProof="0" dirty="0" smtClean="0">
                <a:ln w="3175">
                  <a:noFill/>
                </a:ln>
                <a:solidFill>
                  <a:srgbClr val="002060"/>
                </a:solidFill>
                <a:effectLst/>
                <a:uLnTx/>
                <a:uFillTx/>
                <a:latin typeface="Calibri" pitchFamily="34" charset="0"/>
                <a:ea typeface="Verdana" pitchFamily="34" charset="0"/>
                <a:cs typeface="Calibri" pitchFamily="34" charset="0"/>
              </a:rPr>
              <a:t>* Excludes heavy trucks and buses</a:t>
            </a:r>
          </a:p>
        </p:txBody>
      </p:sp>
      <p:graphicFrame>
        <p:nvGraphicFramePr>
          <p:cNvPr id="2" name="Chart 1"/>
          <p:cNvGraphicFramePr/>
          <p:nvPr>
            <p:extLst>
              <p:ext uri="{D42A27DB-BD31-4B8C-83A1-F6EECF244321}">
                <p14:modId xmlns:p14="http://schemas.microsoft.com/office/powerpoint/2010/main" val="4014150510"/>
              </p:ext>
            </p:extLst>
          </p:nvPr>
        </p:nvGraphicFramePr>
        <p:xfrm>
          <a:off x="577472" y="1891903"/>
          <a:ext cx="3806664" cy="2155669"/>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95461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note"/>
          <p:cNvSpPr>
            <a:spLocks noChangeArrowheads="1"/>
          </p:cNvSpPr>
          <p:nvPr/>
        </p:nvSpPr>
        <p:spPr bwMode="auto">
          <a:xfrm>
            <a:off x="381000" y="6262301"/>
            <a:ext cx="5915025" cy="138499"/>
          </a:xfrm>
          <a:prstGeom prst="rect">
            <a:avLst/>
          </a:prstGeom>
          <a:noFill/>
          <a:ln w="9525" algn="ctr">
            <a:noFill/>
            <a:miter lim="800000"/>
            <a:headEnd/>
            <a:tailEnd/>
          </a:ln>
        </p:spPr>
        <p:txBody>
          <a:bodyPr lIns="0" tIns="0" rIns="0" bIns="0" anchor="b">
            <a:spAutoFit/>
          </a:bodyPr>
          <a:lstStyle/>
          <a:p>
            <a:pPr marL="461963" indent="-461963" eaLnBrk="0" hangingPunct="0">
              <a:lnSpc>
                <a:spcPct val="90000"/>
              </a:lnSpc>
              <a:defRPr/>
            </a:pPr>
            <a:r>
              <a:rPr lang="en-US" sz="1000" dirty="0" smtClean="0">
                <a:solidFill>
                  <a:srgbClr val="262626"/>
                </a:solidFill>
                <a:latin typeface="Calibri" pitchFamily="34" charset="0"/>
                <a:cs typeface="Calibri" pitchFamily="34" charset="0"/>
              </a:rPr>
              <a:t> </a:t>
            </a:r>
            <a:r>
              <a:rPr lang="en-US" sz="1000" dirty="0">
                <a:solidFill>
                  <a:srgbClr val="000000"/>
                </a:solidFill>
                <a:latin typeface="Calibri" pitchFamily="34" charset="0"/>
                <a:cs typeface="Calibri" pitchFamily="34" charset="0"/>
              </a:rPr>
              <a:t>Source: IBISWorld Industry Report: Global Car &amp; Automobile </a:t>
            </a:r>
            <a:r>
              <a:rPr lang="en-US" sz="1000" dirty="0" smtClean="0">
                <a:solidFill>
                  <a:srgbClr val="000000"/>
                </a:solidFill>
                <a:latin typeface="Calibri" pitchFamily="34" charset="0"/>
                <a:cs typeface="Calibri" pitchFamily="34" charset="0"/>
              </a:rPr>
              <a:t>Manufacturing 2012</a:t>
            </a:r>
            <a:endParaRPr lang="en-US" sz="1000" dirty="0">
              <a:solidFill>
                <a:srgbClr val="000000"/>
              </a:solidFill>
              <a:latin typeface="Calibri" pitchFamily="34" charset="0"/>
              <a:cs typeface="Calibri" pitchFamily="34" charset="0"/>
            </a:endParaRPr>
          </a:p>
        </p:txBody>
      </p:sp>
      <p:graphicFrame>
        <p:nvGraphicFramePr>
          <p:cNvPr id="15" name="Chart 14"/>
          <p:cNvGraphicFramePr/>
          <p:nvPr>
            <p:extLst>
              <p:ext uri="{D42A27DB-BD31-4B8C-83A1-F6EECF244321}">
                <p14:modId xmlns:p14="http://schemas.microsoft.com/office/powerpoint/2010/main" val="2886361835"/>
              </p:ext>
            </p:extLst>
          </p:nvPr>
        </p:nvGraphicFramePr>
        <p:xfrm>
          <a:off x="6622818" y="1660762"/>
          <a:ext cx="2275329" cy="228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Chart 15"/>
          <p:cNvGraphicFramePr/>
          <p:nvPr>
            <p:extLst>
              <p:ext uri="{D42A27DB-BD31-4B8C-83A1-F6EECF244321}">
                <p14:modId xmlns:p14="http://schemas.microsoft.com/office/powerpoint/2010/main" val="362448164"/>
              </p:ext>
            </p:extLst>
          </p:nvPr>
        </p:nvGraphicFramePr>
        <p:xfrm>
          <a:off x="4261586" y="1666340"/>
          <a:ext cx="2276809" cy="2286000"/>
        </p:xfrm>
        <a:graphic>
          <a:graphicData uri="http://schemas.openxmlformats.org/drawingml/2006/chart">
            <c:chart xmlns:c="http://schemas.openxmlformats.org/drawingml/2006/chart" xmlns:r="http://schemas.openxmlformats.org/officeDocument/2006/relationships" r:id="rId4"/>
          </a:graphicData>
        </a:graphic>
      </p:graphicFrame>
      <p:sp>
        <p:nvSpPr>
          <p:cNvPr id="17" name="Rounded Rectangle 16"/>
          <p:cNvSpPr/>
          <p:nvPr/>
        </p:nvSpPr>
        <p:spPr>
          <a:xfrm>
            <a:off x="6629399" y="1363898"/>
            <a:ext cx="2285999" cy="280928"/>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a:defRPr/>
            </a:pPr>
            <a:r>
              <a:rPr lang="en-US" sz="1050" b="1" dirty="0" smtClean="0">
                <a:solidFill>
                  <a:srgbClr val="FFFFFF"/>
                </a:solidFill>
                <a:latin typeface="Calibri" pitchFamily="34" charset="0"/>
                <a:cs typeface="Calibri" pitchFamily="34" charset="0"/>
              </a:rPr>
              <a:t>Segments </a:t>
            </a:r>
            <a:r>
              <a:rPr lang="en-US" sz="1050" b="1" dirty="0">
                <a:solidFill>
                  <a:srgbClr val="FFFFFF"/>
                </a:solidFill>
                <a:latin typeface="Calibri" pitchFamily="34" charset="0"/>
                <a:cs typeface="Calibri" pitchFamily="34" charset="0"/>
              </a:rPr>
              <a:t>by Products, </a:t>
            </a:r>
            <a:r>
              <a:rPr lang="en-US" sz="1050" b="1" dirty="0" smtClean="0">
                <a:solidFill>
                  <a:srgbClr val="FFFFFF"/>
                </a:solidFill>
                <a:latin typeface="Calibri" pitchFamily="34" charset="0"/>
                <a:cs typeface="Calibri" pitchFamily="34" charset="0"/>
              </a:rPr>
              <a:t>2012</a:t>
            </a:r>
            <a:endParaRPr lang="en-US" sz="1050" b="1" dirty="0">
              <a:solidFill>
                <a:srgbClr val="FFFFFF"/>
              </a:solidFill>
              <a:latin typeface="Calibri" pitchFamily="34" charset="0"/>
              <a:cs typeface="Calibri" pitchFamily="34" charset="0"/>
            </a:endParaRPr>
          </a:p>
        </p:txBody>
      </p:sp>
      <p:sp>
        <p:nvSpPr>
          <p:cNvPr id="19" name="Rounded Rectangle 18"/>
          <p:cNvSpPr/>
          <p:nvPr/>
        </p:nvSpPr>
        <p:spPr>
          <a:xfrm>
            <a:off x="4263642" y="1363898"/>
            <a:ext cx="2289558" cy="280928"/>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a:defRPr/>
            </a:pPr>
            <a:r>
              <a:rPr lang="en-US" sz="1050" b="1" dirty="0">
                <a:solidFill>
                  <a:srgbClr val="FFFFFF"/>
                </a:solidFill>
                <a:latin typeface="Calibri" pitchFamily="34" charset="0"/>
                <a:cs typeface="Calibri" pitchFamily="34" charset="0"/>
              </a:rPr>
              <a:t>Segments by Markets, </a:t>
            </a:r>
            <a:r>
              <a:rPr lang="en-US" sz="1050" b="1" dirty="0" smtClean="0">
                <a:solidFill>
                  <a:srgbClr val="FFFFFF"/>
                </a:solidFill>
                <a:latin typeface="Calibri" pitchFamily="34" charset="0"/>
                <a:cs typeface="Calibri" pitchFamily="34" charset="0"/>
              </a:rPr>
              <a:t>2012</a:t>
            </a:r>
            <a:endParaRPr lang="en-US" sz="1050" b="1" dirty="0">
              <a:solidFill>
                <a:srgbClr val="FFFFFF"/>
              </a:solidFill>
              <a:latin typeface="Calibri" pitchFamily="34" charset="0"/>
              <a:cs typeface="Calibri" pitchFamily="34" charset="0"/>
            </a:endParaRPr>
          </a:p>
        </p:txBody>
      </p:sp>
      <p:sp>
        <p:nvSpPr>
          <p:cNvPr id="24" name="Rounded Rectangle 23"/>
          <p:cNvSpPr/>
          <p:nvPr/>
        </p:nvSpPr>
        <p:spPr>
          <a:xfrm>
            <a:off x="228600" y="1363898"/>
            <a:ext cx="3962400" cy="280928"/>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a:defRPr/>
            </a:pPr>
            <a:r>
              <a:rPr lang="en-US" sz="1050" b="1" dirty="0">
                <a:solidFill>
                  <a:srgbClr val="FFFFFF"/>
                </a:solidFill>
                <a:latin typeface="Calibri" pitchFamily="34" charset="0"/>
                <a:cs typeface="Calibri" pitchFamily="34" charset="0"/>
              </a:rPr>
              <a:t>Production </a:t>
            </a:r>
            <a:r>
              <a:rPr lang="en-US" sz="1050" b="1" dirty="0" smtClean="0">
                <a:solidFill>
                  <a:srgbClr val="FFFFFF"/>
                </a:solidFill>
                <a:latin typeface="Calibri" pitchFamily="34" charset="0"/>
                <a:cs typeface="Calibri" pitchFamily="34" charset="0"/>
              </a:rPr>
              <a:t>2011 by </a:t>
            </a:r>
            <a:r>
              <a:rPr lang="en-US" sz="1050" b="1" dirty="0">
                <a:solidFill>
                  <a:srgbClr val="FFFFFF"/>
                </a:solidFill>
                <a:latin typeface="Calibri" pitchFamily="34" charset="0"/>
                <a:cs typeface="Calibri" pitchFamily="34" charset="0"/>
              </a:rPr>
              <a:t>Geography</a:t>
            </a:r>
          </a:p>
        </p:txBody>
      </p:sp>
      <p:grpSp>
        <p:nvGrpSpPr>
          <p:cNvPr id="28" name="Group 27"/>
          <p:cNvGrpSpPr/>
          <p:nvPr/>
        </p:nvGrpSpPr>
        <p:grpSpPr>
          <a:xfrm>
            <a:off x="251610" y="1666339"/>
            <a:ext cx="3925533" cy="2296939"/>
            <a:chOff x="533400" y="1752600"/>
            <a:chExt cx="3352800" cy="1990046"/>
          </a:xfrm>
        </p:grpSpPr>
        <p:graphicFrame>
          <p:nvGraphicFramePr>
            <p:cNvPr id="20" name="Chart 19"/>
            <p:cNvGraphicFramePr/>
            <p:nvPr>
              <p:extLst>
                <p:ext uri="{D42A27DB-BD31-4B8C-83A1-F6EECF244321}">
                  <p14:modId xmlns:p14="http://schemas.microsoft.com/office/powerpoint/2010/main" val="1989391333"/>
                </p:ext>
              </p:extLst>
            </p:nvPr>
          </p:nvGraphicFramePr>
          <p:xfrm>
            <a:off x="533400" y="1752600"/>
            <a:ext cx="3352800" cy="1981200"/>
          </p:xfrm>
          <a:graphic>
            <a:graphicData uri="http://schemas.openxmlformats.org/drawingml/2006/chart">
              <c:chart xmlns:c="http://schemas.openxmlformats.org/drawingml/2006/chart" xmlns:r="http://schemas.openxmlformats.org/officeDocument/2006/relationships" r:id="rId5"/>
            </a:graphicData>
          </a:graphic>
        </p:graphicFrame>
        <p:sp>
          <p:nvSpPr>
            <p:cNvPr id="29" name="TextBox 28"/>
            <p:cNvSpPr txBox="1"/>
            <p:nvPr/>
          </p:nvSpPr>
          <p:spPr>
            <a:xfrm>
              <a:off x="667512" y="3590246"/>
              <a:ext cx="2590800" cy="152400"/>
            </a:xfrm>
            <a:prstGeom prst="rect">
              <a:avLst/>
            </a:prstGeom>
          </p:spPr>
          <p:txBody>
            <a:bodyPr vert="horz" wrap="square" lIns="0" tIns="0" rIns="0" bIns="0" rtlCol="0" anchor="t" anchorCtr="0">
              <a:noAutofit/>
            </a:bodyPr>
            <a:lstStyle/>
            <a:p>
              <a:pPr marL="0" marR="0" indent="0" algn="l" defTabSz="914363" rtl="0" eaLnBrk="1" fontAlgn="auto" latinLnBrk="0" hangingPunct="1">
                <a:lnSpc>
                  <a:spcPct val="100000"/>
                </a:lnSpc>
                <a:spcBef>
                  <a:spcPct val="0"/>
                </a:spcBef>
                <a:spcAft>
                  <a:spcPts val="0"/>
                </a:spcAft>
                <a:buClrTx/>
                <a:buSzTx/>
                <a:buFontTx/>
                <a:buNone/>
                <a:tabLst/>
              </a:pPr>
              <a:r>
                <a:rPr kumimoji="0" lang="en-US" sz="900" b="0" i="1" u="none" strike="noStrike" kern="1200" cap="none" spc="0" normalizeH="0" baseline="0" noProof="0" dirty="0" smtClean="0">
                  <a:ln w="3175">
                    <a:noFill/>
                  </a:ln>
                  <a:solidFill>
                    <a:srgbClr val="002060"/>
                  </a:solidFill>
                  <a:effectLst/>
                  <a:uLnTx/>
                  <a:uFillTx/>
                  <a:latin typeface="Calibri" pitchFamily="34" charset="0"/>
                  <a:ea typeface="Verdana" pitchFamily="34" charset="0"/>
                  <a:cs typeface="Calibri" pitchFamily="34" charset="0"/>
                </a:rPr>
                <a:t>* Excludes heavy trucks and buses</a:t>
              </a:r>
            </a:p>
          </p:txBody>
        </p:sp>
      </p:grpSp>
      <p:sp>
        <p:nvSpPr>
          <p:cNvPr id="30" name="TextBox 29"/>
          <p:cNvSpPr txBox="1"/>
          <p:nvPr/>
        </p:nvSpPr>
        <p:spPr>
          <a:xfrm>
            <a:off x="4357872" y="3791314"/>
            <a:ext cx="1648724" cy="163338"/>
          </a:xfrm>
          <a:prstGeom prst="rect">
            <a:avLst/>
          </a:prstGeom>
        </p:spPr>
        <p:txBody>
          <a:bodyPr vert="horz" wrap="square" lIns="0" tIns="0" rIns="0" bIns="0" rtlCol="0" anchor="t" anchorCtr="0">
            <a:noAutofit/>
          </a:bodyPr>
          <a:lstStyle/>
          <a:p>
            <a:pPr marL="0" marR="0" indent="0" algn="l" defTabSz="914363" rtl="0" eaLnBrk="1" fontAlgn="auto" latinLnBrk="0" hangingPunct="1">
              <a:lnSpc>
                <a:spcPct val="100000"/>
              </a:lnSpc>
              <a:spcBef>
                <a:spcPct val="0"/>
              </a:spcBef>
              <a:spcAft>
                <a:spcPts val="0"/>
              </a:spcAft>
              <a:buClrTx/>
              <a:buSzTx/>
              <a:buFontTx/>
              <a:buNone/>
              <a:tabLst/>
            </a:pPr>
            <a:r>
              <a:rPr kumimoji="0" lang="en-US" sz="900" b="0" i="1" u="none" strike="noStrike" kern="1200" cap="none" spc="0" normalizeH="0" baseline="0" noProof="0" dirty="0" smtClean="0">
                <a:ln w="3175">
                  <a:noFill/>
                </a:ln>
                <a:solidFill>
                  <a:srgbClr val="002060"/>
                </a:solidFill>
                <a:effectLst/>
                <a:uLnTx/>
                <a:uFillTx/>
                <a:latin typeface="Calibri" pitchFamily="34" charset="0"/>
                <a:ea typeface="Verdana" pitchFamily="34" charset="0"/>
                <a:cs typeface="Calibri" pitchFamily="34" charset="0"/>
              </a:rPr>
              <a:t>* Excludes heavy trucks and buses</a:t>
            </a:r>
          </a:p>
        </p:txBody>
      </p:sp>
      <p:sp>
        <p:nvSpPr>
          <p:cNvPr id="18" name="TextBox 14"/>
          <p:cNvSpPr txBox="1">
            <a:spLocks noChangeArrowheads="1"/>
          </p:cNvSpPr>
          <p:nvPr/>
        </p:nvSpPr>
        <p:spPr bwMode="auto">
          <a:xfrm>
            <a:off x="228598" y="710625"/>
            <a:ext cx="8915401" cy="584775"/>
          </a:xfrm>
          <a:prstGeom prst="rect">
            <a:avLst/>
          </a:prstGeom>
          <a:noFill/>
          <a:ln w="9525">
            <a:noFill/>
            <a:miter lim="800000"/>
            <a:headEnd/>
            <a:tailEnd/>
          </a:ln>
        </p:spPr>
        <p:txBody>
          <a:bodyPr wrap="square">
            <a:spAutoFit/>
          </a:bodyPr>
          <a:lstStyle/>
          <a:p>
            <a:r>
              <a:rPr lang="en-US" sz="1600" dirty="0">
                <a:solidFill>
                  <a:schemeClr val="bg1">
                    <a:lumMod val="50000"/>
                  </a:schemeClr>
                </a:solidFill>
                <a:latin typeface="Calibri" pitchFamily="34" charset="0"/>
                <a:cs typeface="Calibri" pitchFamily="34" charset="0"/>
              </a:rPr>
              <a:t>North Asia accounted for the maximum production in 2011. Household segment composes the majority of the global automobile market</a:t>
            </a:r>
          </a:p>
        </p:txBody>
      </p:sp>
      <p:sp>
        <p:nvSpPr>
          <p:cNvPr id="21" name="Title 2"/>
          <p:cNvSpPr>
            <a:spLocks noGrp="1"/>
          </p:cNvSpPr>
          <p:nvPr>
            <p:ph type="title"/>
          </p:nvPr>
        </p:nvSpPr>
        <p:spPr>
          <a:xfrm>
            <a:off x="228600" y="280932"/>
            <a:ext cx="8686800" cy="304800"/>
          </a:xfrm>
        </p:spPr>
        <p:txBody>
          <a:bodyPr/>
          <a:lstStyle/>
          <a:p>
            <a:r>
              <a:rPr lang="en-US" sz="2800" dirty="0">
                <a:latin typeface="Calibri" pitchFamily="34" charset="0"/>
                <a:cs typeface="Calibri" pitchFamily="34" charset="0"/>
              </a:rPr>
              <a:t>Automobile Industry: Overview</a:t>
            </a:r>
          </a:p>
        </p:txBody>
      </p:sp>
      <p:sp>
        <p:nvSpPr>
          <p:cNvPr id="25" name="TextBox 24"/>
          <p:cNvSpPr txBox="1"/>
          <p:nvPr/>
        </p:nvSpPr>
        <p:spPr>
          <a:xfrm>
            <a:off x="292559" y="4056012"/>
            <a:ext cx="8549513" cy="286603"/>
          </a:xfrm>
          <a:prstGeom prst="roundRect">
            <a:avLst/>
          </a:prstGeom>
          <a:ln>
            <a:headEnd/>
            <a:tailEnd/>
          </a:ln>
        </p:spPr>
        <p:style>
          <a:lnRef idx="1">
            <a:schemeClr val="accent2"/>
          </a:lnRef>
          <a:fillRef idx="3">
            <a:schemeClr val="accent2"/>
          </a:fillRef>
          <a:effectRef idx="2">
            <a:schemeClr val="accent2"/>
          </a:effectRef>
          <a:fontRef idx="minor">
            <a:schemeClr val="lt1"/>
          </a:fontRef>
        </p:style>
        <p:txBody>
          <a:bodyPr wrap="square" anchor="ctr">
            <a:spAutoFit/>
          </a:bodyPr>
          <a:lstStyle/>
          <a:p>
            <a:pPr algn="ctr">
              <a:lnSpc>
                <a:spcPts val="1300"/>
              </a:lnSpc>
              <a:spcBef>
                <a:spcPct val="0"/>
              </a:spcBef>
              <a:buClr>
                <a:srgbClr val="990000"/>
              </a:buClr>
              <a:buSzPct val="70000"/>
              <a:defRPr/>
            </a:pPr>
            <a:r>
              <a:rPr lang="en-US" altLang="zh-CN" sz="1050" b="1" dirty="0" smtClean="0">
                <a:solidFill>
                  <a:schemeClr val="bg1"/>
                </a:solidFill>
                <a:latin typeface="Calibri" pitchFamily="34" charset="0"/>
                <a:cs typeface="Calibri" pitchFamily="34" charset="0"/>
              </a:rPr>
              <a:t>Key Highlights</a:t>
            </a:r>
            <a:endParaRPr lang="en-US" altLang="zh-CN" sz="1050" b="1" dirty="0">
              <a:solidFill>
                <a:schemeClr val="bg1"/>
              </a:solidFill>
              <a:latin typeface="Calibri" pitchFamily="34" charset="0"/>
              <a:cs typeface="Calibri" pitchFamily="34" charset="0"/>
            </a:endParaRPr>
          </a:p>
        </p:txBody>
      </p:sp>
      <p:sp>
        <p:nvSpPr>
          <p:cNvPr id="26" name="Rounded Rectangle 25"/>
          <p:cNvSpPr/>
          <p:nvPr/>
        </p:nvSpPr>
        <p:spPr>
          <a:xfrm>
            <a:off x="292560" y="4390838"/>
            <a:ext cx="8549512" cy="1544133"/>
          </a:xfrm>
          <a:prstGeom prst="roundRect">
            <a:avLst>
              <a:gd name="adj" fmla="val 5900"/>
            </a:avLst>
          </a:prstGeom>
          <a:gradFill flip="none" rotWithShape="1">
            <a:gsLst>
              <a:gs pos="0">
                <a:schemeClr val="accent3">
                  <a:lumMod val="90000"/>
                  <a:shade val="30000"/>
                  <a:satMod val="115000"/>
                </a:schemeClr>
              </a:gs>
              <a:gs pos="50000">
                <a:schemeClr val="accent3">
                  <a:lumMod val="90000"/>
                  <a:shade val="67500"/>
                  <a:satMod val="115000"/>
                </a:schemeClr>
              </a:gs>
              <a:gs pos="100000">
                <a:schemeClr val="accent3">
                  <a:lumMod val="90000"/>
                  <a:shade val="100000"/>
                  <a:satMod val="115000"/>
                </a:schemeClr>
              </a:gs>
            </a:gsLst>
            <a:lin ang="5400000" scaled="1"/>
            <a:tileRect/>
          </a:gradFill>
          <a:ln w="19050">
            <a:solidFill>
              <a:schemeClr val="bg1">
                <a:lumMod val="9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119063" indent="-119063">
              <a:lnSpc>
                <a:spcPct val="120000"/>
              </a:lnSpc>
              <a:spcAft>
                <a:spcPts val="600"/>
              </a:spcAft>
              <a:buFont typeface="Arial" pitchFamily="34" charset="0"/>
              <a:buChar char="•"/>
            </a:pPr>
            <a:r>
              <a:rPr lang="en-US" sz="1200" dirty="0">
                <a:solidFill>
                  <a:srgbClr val="FFFFFF"/>
                </a:solidFill>
                <a:latin typeface="Calibri" pitchFamily="34" charset="0"/>
                <a:cs typeface="Calibri" pitchFamily="34" charset="0"/>
              </a:rPr>
              <a:t>In </a:t>
            </a:r>
            <a:r>
              <a:rPr lang="en-US" sz="1200" dirty="0" smtClean="0">
                <a:solidFill>
                  <a:srgbClr val="FFFFFF"/>
                </a:solidFill>
                <a:latin typeface="Calibri" pitchFamily="34" charset="0"/>
                <a:cs typeface="Calibri" pitchFamily="34" charset="0"/>
              </a:rPr>
              <a:t>2011, </a:t>
            </a:r>
            <a:r>
              <a:rPr lang="en-US" sz="1200" dirty="0">
                <a:solidFill>
                  <a:srgbClr val="FFFFFF"/>
                </a:solidFill>
                <a:latin typeface="Calibri" pitchFamily="34" charset="0"/>
                <a:cs typeface="Calibri" pitchFamily="34" charset="0"/>
              </a:rPr>
              <a:t>North Asia accounted for the maximum production </a:t>
            </a:r>
            <a:r>
              <a:rPr lang="en-US" sz="1200" dirty="0" smtClean="0">
                <a:solidFill>
                  <a:srgbClr val="FFFFFF"/>
                </a:solidFill>
                <a:latin typeface="Calibri" pitchFamily="34" charset="0"/>
                <a:cs typeface="Calibri" pitchFamily="34" charset="0"/>
              </a:rPr>
              <a:t>(40.0%) </a:t>
            </a:r>
            <a:r>
              <a:rPr lang="en-US" sz="1200" dirty="0">
                <a:solidFill>
                  <a:srgbClr val="FFFFFF"/>
                </a:solidFill>
                <a:latin typeface="Calibri" pitchFamily="34" charset="0"/>
                <a:cs typeface="Calibri" pitchFamily="34" charset="0"/>
              </a:rPr>
              <a:t>of vehicles across the globe with Japan, China and South Korea leading  in the manufacturing </a:t>
            </a:r>
            <a:r>
              <a:rPr lang="en-US" sz="1200" dirty="0" smtClean="0">
                <a:solidFill>
                  <a:srgbClr val="FFFFFF"/>
                </a:solidFill>
                <a:latin typeface="Calibri" pitchFamily="34" charset="0"/>
                <a:cs typeface="Calibri" pitchFamily="34" charset="0"/>
              </a:rPr>
              <a:t>stakes.</a:t>
            </a:r>
            <a:endParaRPr lang="en-US" sz="1200" dirty="0">
              <a:solidFill>
                <a:srgbClr val="FFFFFF"/>
              </a:solidFill>
              <a:latin typeface="Calibri" pitchFamily="34" charset="0"/>
              <a:cs typeface="Calibri" pitchFamily="34" charset="0"/>
            </a:endParaRPr>
          </a:p>
          <a:p>
            <a:pPr marL="119063" indent="-119063">
              <a:lnSpc>
                <a:spcPct val="120000"/>
              </a:lnSpc>
              <a:spcAft>
                <a:spcPts val="600"/>
              </a:spcAft>
              <a:buFont typeface="Arial" pitchFamily="34" charset="0"/>
              <a:buChar char="•"/>
            </a:pPr>
            <a:r>
              <a:rPr lang="en-US" sz="1200" i="1" dirty="0" smtClean="0">
                <a:solidFill>
                  <a:srgbClr val="FFFFFF"/>
                </a:solidFill>
                <a:latin typeface="Calibri" pitchFamily="34" charset="0"/>
                <a:cs typeface="Calibri" pitchFamily="34" charset="0"/>
              </a:rPr>
              <a:t>Household</a:t>
            </a:r>
            <a:r>
              <a:rPr lang="en-US" sz="1200" dirty="0" smtClean="0">
                <a:solidFill>
                  <a:srgbClr val="FFFFFF"/>
                </a:solidFill>
                <a:latin typeface="Calibri" pitchFamily="34" charset="0"/>
                <a:cs typeface="Calibri" pitchFamily="34" charset="0"/>
              </a:rPr>
              <a:t> </a:t>
            </a:r>
            <a:r>
              <a:rPr lang="en-US" sz="1200" dirty="0">
                <a:solidFill>
                  <a:srgbClr val="FFFFFF"/>
                </a:solidFill>
                <a:latin typeface="Calibri" pitchFamily="34" charset="0"/>
                <a:cs typeface="Calibri" pitchFamily="34" charset="0"/>
              </a:rPr>
              <a:t>is the largest customer segment for global automobile players. In </a:t>
            </a:r>
            <a:r>
              <a:rPr lang="en-US" sz="1200" dirty="0" smtClean="0">
                <a:solidFill>
                  <a:srgbClr val="FFFFFF"/>
                </a:solidFill>
                <a:latin typeface="Calibri" pitchFamily="34" charset="0"/>
                <a:cs typeface="Calibri" pitchFamily="34" charset="0"/>
              </a:rPr>
              <a:t>2011, </a:t>
            </a:r>
            <a:r>
              <a:rPr lang="en-US" sz="1200" dirty="0">
                <a:solidFill>
                  <a:srgbClr val="FFFFFF"/>
                </a:solidFill>
                <a:latin typeface="Calibri" pitchFamily="34" charset="0"/>
                <a:cs typeface="Calibri" pitchFamily="34" charset="0"/>
              </a:rPr>
              <a:t>household segment composed </a:t>
            </a:r>
            <a:r>
              <a:rPr lang="en-US" sz="1200" dirty="0" smtClean="0">
                <a:solidFill>
                  <a:srgbClr val="FFFFFF"/>
                </a:solidFill>
                <a:latin typeface="Calibri" pitchFamily="34" charset="0"/>
                <a:cs typeface="Calibri" pitchFamily="34" charset="0"/>
              </a:rPr>
              <a:t>65% </a:t>
            </a:r>
            <a:r>
              <a:rPr lang="en-US" sz="1200" dirty="0">
                <a:solidFill>
                  <a:srgbClr val="FFFFFF"/>
                </a:solidFill>
                <a:latin typeface="Calibri" pitchFamily="34" charset="0"/>
                <a:cs typeface="Calibri" pitchFamily="34" charset="0"/>
              </a:rPr>
              <a:t>of the total market, followed by business fleets that composed </a:t>
            </a:r>
            <a:r>
              <a:rPr lang="en-US" sz="1200" dirty="0" smtClean="0">
                <a:solidFill>
                  <a:srgbClr val="FFFFFF"/>
                </a:solidFill>
                <a:latin typeface="Calibri" pitchFamily="34" charset="0"/>
                <a:cs typeface="Calibri" pitchFamily="34" charset="0"/>
              </a:rPr>
              <a:t>24% </a:t>
            </a:r>
            <a:r>
              <a:rPr lang="en-US" sz="1200" dirty="0">
                <a:solidFill>
                  <a:srgbClr val="FFFFFF"/>
                </a:solidFill>
                <a:latin typeface="Calibri" pitchFamily="34" charset="0"/>
                <a:cs typeface="Calibri" pitchFamily="34" charset="0"/>
              </a:rPr>
              <a:t>of the total</a:t>
            </a:r>
          </a:p>
          <a:p>
            <a:pPr marL="119063" indent="-119063">
              <a:lnSpc>
                <a:spcPct val="120000"/>
              </a:lnSpc>
              <a:spcAft>
                <a:spcPts val="600"/>
              </a:spcAft>
              <a:buFont typeface="Arial" pitchFamily="34" charset="0"/>
              <a:buChar char="•"/>
            </a:pPr>
            <a:r>
              <a:rPr lang="en-US" sz="1200" dirty="0">
                <a:solidFill>
                  <a:srgbClr val="FFFFFF"/>
                </a:solidFill>
                <a:latin typeface="Calibri" pitchFamily="34" charset="0"/>
                <a:cs typeface="Calibri" pitchFamily="34" charset="0"/>
              </a:rPr>
              <a:t>Cars form the largest segment in the global auto market</a:t>
            </a:r>
          </a:p>
        </p:txBody>
      </p:sp>
    </p:spTree>
    <p:extLst>
      <p:ext uri="{BB962C8B-B14F-4D97-AF65-F5344CB8AC3E}">
        <p14:creationId xmlns:p14="http://schemas.microsoft.com/office/powerpoint/2010/main" val="3535706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10_WPC2010_breakout_arcguide[1]">
  <a:themeElements>
    <a:clrScheme name="MCS">
      <a:dk1>
        <a:srgbClr val="595959"/>
      </a:dk1>
      <a:lt1>
        <a:srgbClr val="FFFFFF"/>
      </a:lt1>
      <a:dk2>
        <a:srgbClr val="0070C0"/>
      </a:dk2>
      <a:lt2>
        <a:srgbClr val="DDDDDD"/>
      </a:lt2>
      <a:accent1>
        <a:srgbClr val="5191CD"/>
      </a:accent1>
      <a:accent2>
        <a:srgbClr val="2D86E7"/>
      </a:accent2>
      <a:accent3>
        <a:srgbClr val="A4D7F4"/>
      </a:accent3>
      <a:accent4>
        <a:srgbClr val="7AA23A"/>
      </a:accent4>
      <a:accent5>
        <a:srgbClr val="FFC211"/>
      </a:accent5>
      <a:accent6>
        <a:srgbClr val="C94409"/>
      </a:accent6>
      <a:hlink>
        <a:srgbClr val="5191CD"/>
      </a:hlink>
      <a:folHlink>
        <a:srgbClr val="595959"/>
      </a:folHlink>
    </a:clrScheme>
    <a:fontScheme name="MCS">
      <a:majorFont>
        <a:latin typeface="Segoe Light"/>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nchor="t" anchorCtr="0">
        <a:noAutofit/>
      </a:bodyPr>
      <a:lstStyle>
        <a:defPPr marL="0" marR="0" indent="0" algn="l" defTabSz="914363" rtl="0" eaLnBrk="1" fontAlgn="auto" latinLnBrk="0" hangingPunct="1">
          <a:lnSpc>
            <a:spcPct val="100000"/>
          </a:lnSpc>
          <a:spcBef>
            <a:spcPct val="0"/>
          </a:spcBef>
          <a:spcAft>
            <a:spcPts val="0"/>
          </a:spcAft>
          <a:buClrTx/>
          <a:buSzTx/>
          <a:buFontTx/>
          <a:buNone/>
          <a:tabLst/>
          <a:defRPr kumimoji="0" sz="1600" b="0" i="0" u="none" strike="noStrike" kern="1200" cap="none" spc="0" normalizeH="0" baseline="0" noProof="0" dirty="0" smtClean="0">
            <a:ln w="3175">
              <a:noFill/>
            </a:ln>
            <a:solidFill>
              <a:schemeClr val="bg1"/>
            </a:solidFill>
            <a:effectLst/>
            <a:uLnTx/>
            <a:uFillTx/>
            <a:latin typeface="Segoe UI Light" pitchFamily="34" charset="0"/>
            <a:ea typeface="Verdana" pitchFamily="34" charset="0"/>
            <a:cs typeface="Verdana" pitchFamily="34" charset="0"/>
          </a:defRPr>
        </a:defPPr>
      </a:lstStyle>
    </a:txDef>
  </a:objectDefaults>
  <a:extraClrSchemeLst/>
</a:theme>
</file>

<file path=ppt/theme/theme2.xml><?xml version="1.0" encoding="utf-8"?>
<a:theme xmlns:a="http://schemas.openxmlformats.org/drawingml/2006/main" name="1_WPC2010_breakout_arcguide[1]">
  <a:themeElements>
    <a:clrScheme name="MCS">
      <a:dk1>
        <a:srgbClr val="595959"/>
      </a:dk1>
      <a:lt1>
        <a:srgbClr val="FFFFFF"/>
      </a:lt1>
      <a:dk2>
        <a:srgbClr val="0070C0"/>
      </a:dk2>
      <a:lt2>
        <a:srgbClr val="DDDDDD"/>
      </a:lt2>
      <a:accent1>
        <a:srgbClr val="5191CD"/>
      </a:accent1>
      <a:accent2>
        <a:srgbClr val="2D86E7"/>
      </a:accent2>
      <a:accent3>
        <a:srgbClr val="A4D7F4"/>
      </a:accent3>
      <a:accent4>
        <a:srgbClr val="7AA23A"/>
      </a:accent4>
      <a:accent5>
        <a:srgbClr val="FFC211"/>
      </a:accent5>
      <a:accent6>
        <a:srgbClr val="C94409"/>
      </a:accent6>
      <a:hlink>
        <a:srgbClr val="5191CD"/>
      </a:hlink>
      <a:folHlink>
        <a:srgbClr val="595959"/>
      </a:folHlink>
    </a:clrScheme>
    <a:fontScheme name="MCS">
      <a:majorFont>
        <a:latin typeface="Segoe Light"/>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nchor="t" anchorCtr="0">
        <a:noAutofit/>
      </a:bodyPr>
      <a:lstStyle>
        <a:defPPr marL="0" marR="0" indent="0" algn="l" defTabSz="914363" rtl="0" eaLnBrk="1" fontAlgn="auto" latinLnBrk="0" hangingPunct="1">
          <a:lnSpc>
            <a:spcPct val="100000"/>
          </a:lnSpc>
          <a:spcBef>
            <a:spcPct val="0"/>
          </a:spcBef>
          <a:spcAft>
            <a:spcPts val="0"/>
          </a:spcAft>
          <a:buClrTx/>
          <a:buSzTx/>
          <a:buFontTx/>
          <a:buNone/>
          <a:tabLst/>
          <a:defRPr kumimoji="0" sz="1600" b="0" i="0" u="none" strike="noStrike" kern="1200" cap="none" spc="0" normalizeH="0" baseline="0" noProof="0" dirty="0" smtClean="0">
            <a:ln w="3175">
              <a:noFill/>
            </a:ln>
            <a:solidFill>
              <a:schemeClr val="bg1"/>
            </a:solidFill>
            <a:effectLst/>
            <a:uLnTx/>
            <a:uFillTx/>
            <a:latin typeface="Segoe UI Light" pitchFamily="34" charset="0"/>
            <a:ea typeface="Verdana" pitchFamily="34" charset="0"/>
            <a:cs typeface="Verdana" pitchFamily="34" charset="0"/>
          </a:defRPr>
        </a:defPPr>
      </a:lstStyle>
    </a:txDef>
  </a:objectDefaults>
  <a:extraClrSchemeLst/>
</a:theme>
</file>

<file path=ppt/theme/theme3.xml><?xml version="1.0" encoding="utf-8"?>
<a:theme xmlns:a="http://schemas.openxmlformats.org/drawingml/2006/main" name="Microsoft Services Theme (Blue)">
  <a:themeElements>
    <a:clrScheme name="ITAP color palette">
      <a:dk1>
        <a:srgbClr val="555555"/>
      </a:dk1>
      <a:lt1>
        <a:sysClr val="window" lastClr="FFFFFF"/>
      </a:lt1>
      <a:dk2>
        <a:srgbClr val="004278"/>
      </a:dk2>
      <a:lt2>
        <a:srgbClr val="EBEDEE"/>
      </a:lt2>
      <a:accent1>
        <a:srgbClr val="82AB00"/>
      </a:accent1>
      <a:accent2>
        <a:srgbClr val="FF691F"/>
      </a:accent2>
      <a:accent3>
        <a:srgbClr val="2BA3B5"/>
      </a:accent3>
      <a:accent4>
        <a:srgbClr val="DBCCB5"/>
      </a:accent4>
      <a:accent5>
        <a:srgbClr val="898575"/>
      </a:accent5>
      <a:accent6>
        <a:srgbClr val="57453B"/>
      </a:accent6>
      <a:hlink>
        <a:srgbClr val="1595FF"/>
      </a:hlink>
      <a:folHlink>
        <a:srgbClr val="A5A5A5"/>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a:defPPr>
      </a:lstStyle>
    </a:txDef>
  </a:objectDefaults>
  <a:extraClrSchemeLst/>
</a:theme>
</file>

<file path=ppt/theme/theme4.xml><?xml version="1.0" encoding="utf-8"?>
<a:theme xmlns:a="http://schemas.openxmlformats.org/drawingml/2006/main" name="2_WPC2010_breakout_arcguide[1]">
  <a:themeElements>
    <a:clrScheme name="MCS">
      <a:dk1>
        <a:srgbClr val="595959"/>
      </a:dk1>
      <a:lt1>
        <a:srgbClr val="FFFFFF"/>
      </a:lt1>
      <a:dk2>
        <a:srgbClr val="0070C0"/>
      </a:dk2>
      <a:lt2>
        <a:srgbClr val="DDDDDD"/>
      </a:lt2>
      <a:accent1>
        <a:srgbClr val="5191CD"/>
      </a:accent1>
      <a:accent2>
        <a:srgbClr val="2D86E7"/>
      </a:accent2>
      <a:accent3>
        <a:srgbClr val="A4D7F4"/>
      </a:accent3>
      <a:accent4>
        <a:srgbClr val="7AA23A"/>
      </a:accent4>
      <a:accent5>
        <a:srgbClr val="FFC211"/>
      </a:accent5>
      <a:accent6>
        <a:srgbClr val="C94409"/>
      </a:accent6>
      <a:hlink>
        <a:srgbClr val="5191CD"/>
      </a:hlink>
      <a:folHlink>
        <a:srgbClr val="59595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gradFill flip="none" rotWithShape="1">
          <a:gsLst>
            <a:gs pos="0">
              <a:srgbClr val="5191CD">
                <a:lumMod val="82000"/>
              </a:srgbClr>
            </a:gs>
            <a:gs pos="63000">
              <a:srgbClr val="5191CD">
                <a:alpha val="71000"/>
                <a:lumMod val="90000"/>
              </a:srgbClr>
            </a:gs>
            <a:gs pos="100000">
              <a:srgbClr val="A4D7F4">
                <a:lumMod val="100000"/>
              </a:srgbClr>
            </a:gs>
          </a:gsLst>
          <a:lin ang="16200000" scaled="1"/>
          <a:tileRect/>
        </a:gradFill>
        <a:ln>
          <a:noFill/>
        </a:ln>
        <a:effectLst>
          <a:reflection blurRad="6350" stA="52000" endA="300" endPos="35000" dir="5400000" sy="-100000" algn="bl" rotWithShape="0"/>
        </a:effectLst>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bodyPr vert="horz" wrap="square" lIns="0" tIns="0" rIns="0" bIns="0" rtlCol="0" anchor="t" anchorCtr="0">
        <a:noAutofit/>
      </a:bodyPr>
      <a:lstStyle>
        <a:defPPr marL="0" marR="0" indent="0" algn="l" defTabSz="914363" rtl="0" eaLnBrk="1" fontAlgn="auto" latinLnBrk="0" hangingPunct="1">
          <a:lnSpc>
            <a:spcPct val="100000"/>
          </a:lnSpc>
          <a:spcBef>
            <a:spcPct val="0"/>
          </a:spcBef>
          <a:spcAft>
            <a:spcPts val="0"/>
          </a:spcAft>
          <a:buClrTx/>
          <a:buSzTx/>
          <a:buFontTx/>
          <a:buNone/>
          <a:tabLst/>
          <a:defRPr kumimoji="0" sz="1600" b="0" i="0" u="none" strike="noStrike" kern="1200" cap="none" spc="0" normalizeH="0" baseline="0" noProof="0" dirty="0" smtClean="0">
            <a:ln w="3175">
              <a:noFill/>
            </a:ln>
            <a:solidFill>
              <a:schemeClr val="bg1"/>
            </a:solidFill>
            <a:effectLst/>
            <a:uLnTx/>
            <a:uFillTx/>
            <a:latin typeface="Segoe UI Light" pitchFamily="34" charset="0"/>
            <a:ea typeface="Verdana" pitchFamily="34" charset="0"/>
            <a:cs typeface="Verdana" pitchFamily="34" charset="0"/>
          </a:defRPr>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CS">
    <a:dk1>
      <a:srgbClr val="595959"/>
    </a:dk1>
    <a:lt1>
      <a:srgbClr val="FFFFFF"/>
    </a:lt1>
    <a:dk2>
      <a:srgbClr val="0070C0"/>
    </a:dk2>
    <a:lt2>
      <a:srgbClr val="DDDDDD"/>
    </a:lt2>
    <a:accent1>
      <a:srgbClr val="5191CD"/>
    </a:accent1>
    <a:accent2>
      <a:srgbClr val="2D86E7"/>
    </a:accent2>
    <a:accent3>
      <a:srgbClr val="A4D7F4"/>
    </a:accent3>
    <a:accent4>
      <a:srgbClr val="7AA23A"/>
    </a:accent4>
    <a:accent5>
      <a:srgbClr val="FFC211"/>
    </a:accent5>
    <a:accent6>
      <a:srgbClr val="C94409"/>
    </a:accent6>
    <a:hlink>
      <a:srgbClr val="5191CD"/>
    </a:hlink>
    <a:folHlink>
      <a:srgbClr val="595959"/>
    </a:folHlink>
  </a:clrScheme>
  <a:fontScheme name="MCS">
    <a:majorFont>
      <a:latin typeface="Segoe Light"/>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MCS">
    <a:dk1>
      <a:srgbClr val="595959"/>
    </a:dk1>
    <a:lt1>
      <a:srgbClr val="FFFFFF"/>
    </a:lt1>
    <a:dk2>
      <a:srgbClr val="0070C0"/>
    </a:dk2>
    <a:lt2>
      <a:srgbClr val="DDDDDD"/>
    </a:lt2>
    <a:accent1>
      <a:srgbClr val="5191CD"/>
    </a:accent1>
    <a:accent2>
      <a:srgbClr val="2D86E7"/>
    </a:accent2>
    <a:accent3>
      <a:srgbClr val="A4D7F4"/>
    </a:accent3>
    <a:accent4>
      <a:srgbClr val="7AA23A"/>
    </a:accent4>
    <a:accent5>
      <a:srgbClr val="FFC211"/>
    </a:accent5>
    <a:accent6>
      <a:srgbClr val="C94409"/>
    </a:accent6>
    <a:hlink>
      <a:srgbClr val="5191CD"/>
    </a:hlink>
    <a:folHlink>
      <a:srgbClr val="595959"/>
    </a:folHlink>
  </a:clrScheme>
  <a:fontScheme name="MCS">
    <a:majorFont>
      <a:latin typeface="Segoe Light"/>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MCS">
    <a:dk1>
      <a:srgbClr val="595959"/>
    </a:dk1>
    <a:lt1>
      <a:srgbClr val="FFFFFF"/>
    </a:lt1>
    <a:dk2>
      <a:srgbClr val="0070C0"/>
    </a:dk2>
    <a:lt2>
      <a:srgbClr val="DDDDDD"/>
    </a:lt2>
    <a:accent1>
      <a:srgbClr val="5191CD"/>
    </a:accent1>
    <a:accent2>
      <a:srgbClr val="2D86E7"/>
    </a:accent2>
    <a:accent3>
      <a:srgbClr val="A4D7F4"/>
    </a:accent3>
    <a:accent4>
      <a:srgbClr val="7AA23A"/>
    </a:accent4>
    <a:accent5>
      <a:srgbClr val="FFC211"/>
    </a:accent5>
    <a:accent6>
      <a:srgbClr val="C94409"/>
    </a:accent6>
    <a:hlink>
      <a:srgbClr val="5191CD"/>
    </a:hlink>
    <a:folHlink>
      <a:srgbClr val="595959"/>
    </a:folHlink>
  </a:clrScheme>
  <a:fontScheme name="MCS">
    <a:majorFont>
      <a:latin typeface="Segoe Light"/>
      <a:ea typeface=""/>
      <a:cs typeface=""/>
    </a:majorFont>
    <a:minorFont>
      <a:latin typeface="Segoe"/>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71EAA12F59EF4489DDCBDCFC2A964E7" ma:contentTypeVersion="8" ma:contentTypeDescription="Create a new document." ma:contentTypeScope="" ma:versionID="5ac6bae5f43f7f05158e18519b646cd9">
  <xsd:schema xmlns:xsd="http://www.w3.org/2001/XMLSchema" xmlns:xs="http://www.w3.org/2001/XMLSchema" xmlns:p="http://schemas.microsoft.com/office/2006/metadata/properties" xmlns:ns2="9e454e40-230e-49d4-8109-ffa779ff8702" targetNamespace="http://schemas.microsoft.com/office/2006/metadata/properties" ma:root="true" ma:fieldsID="2f921f3ba5562532bae917a7804ea30e" ns2:_="">
    <xsd:import namespace="9e454e40-230e-49d4-8109-ffa779ff8702"/>
    <xsd:element name="properties">
      <xsd:complexType>
        <xsd:sequence>
          <xsd:element name="documentManagement">
            <xsd:complexType>
              <xsd:all>
                <xsd:element ref="ns2:Industry_x0020_Folder" minOccurs="0"/>
                <xsd:element ref="ns2:MSEUniqueID" minOccurs="0"/>
                <xsd:element ref="ns2:VotesUp" minOccurs="0"/>
                <xsd:element ref="ns2:VotesDown" minOccurs="0"/>
                <xsd:element ref="ns2:VotesRating" minOccurs="0"/>
                <xsd:element ref="ns2:IPMaturityLevel" minOccurs="0"/>
                <xsd:element ref="ns2:IPMaturity" minOccurs="0"/>
                <xsd:element ref="ns2:Comment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454e40-230e-49d4-8109-ffa779ff8702" elementFormDefault="qualified">
    <xsd:import namespace="http://schemas.microsoft.com/office/2006/documentManagement/types"/>
    <xsd:import namespace="http://schemas.microsoft.com/office/infopath/2007/PartnerControls"/>
    <xsd:element name="Industry_x0020_Folder" ma:index="8" nillable="true" ma:displayName="Industry Folder" ma:internalName="Industry_x0020_Folder">
      <xsd:simpleType>
        <xsd:restriction base="dms:Text">
          <xsd:maxLength value="255"/>
        </xsd:restriction>
      </xsd:simpleType>
    </xsd:element>
    <xsd:element name="MSEUniqueID" ma:index="9" nillable="true" ma:displayName="MSEngage Unique ID" ma:description="MSEngage Unique ID" ma:internalName="MSEUniqueID" ma:readOnly="true">
      <xsd:simpleType>
        <xsd:restriction base="dms:Text"/>
      </xsd:simpleType>
    </xsd:element>
    <xsd:element name="VotesUp" ma:index="10" nillable="true" ma:displayName="Votes Up" ma:default="0" ma:description="Votes Up" ma:internalName="VotesUp" ma:readOnly="true">
      <xsd:simpleType>
        <xsd:restriction base="dms:Number"/>
      </xsd:simpleType>
    </xsd:element>
    <xsd:element name="VotesDown" ma:index="11" nillable="true" ma:displayName="Votes Down" ma:default="0" ma:description="Votes Down" ma:internalName="VotesDown" ma:readOnly="true">
      <xsd:simpleType>
        <xsd:restriction base="dms:Number"/>
      </xsd:simpleType>
    </xsd:element>
    <xsd:element name="VotesRating" ma:index="12" nillable="true" ma:displayName="Votes Rating" ma:default="0" ma:description="Votes Rating" ma:internalName="VotesRating" ma:readOnly="true">
      <xsd:simpleType>
        <xsd:restriction base="dms:Number"/>
      </xsd:simpleType>
    </xsd:element>
    <xsd:element name="IPMaturityLevel" ma:index="13" nillable="true" ma:displayName="IP Maturity Level" ma:default="0" ma:description="IP Maturity Level" ma:internalName="IPMaturityLevel" ma:readOnly="true">
      <xsd:simpleType>
        <xsd:restriction base="dms:Number"/>
      </xsd:simpleType>
    </xsd:element>
    <xsd:element name="IPMaturity" ma:index="14" nillable="true" ma:displayName="IP Maturity" ma:description="IP Maturity" ma:internalName="IPMaturity" ma:readOnly="true">
      <xsd:simpleType>
        <xsd:restriction base="dms:Text"/>
      </xsd:simpleType>
    </xsd:element>
    <xsd:element name="CommentCount" ma:index="15" nillable="true" ma:displayName="Comment Count" ma:description="Comment Count" ma:internalName="CommentCount" ma:readOnly="true">
      <xsd:simpleType>
        <xsd:restriction base="dms:Number"/>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Industry_x0020_Folder xmlns="9e454e40-230e-49d4-8109-ffa779ff8702" xsi:nil="true"/>
  </documentManagement>
</p:properties>
</file>

<file path=customXml/itemProps1.xml><?xml version="1.0" encoding="utf-8"?>
<ds:datastoreItem xmlns:ds="http://schemas.openxmlformats.org/officeDocument/2006/customXml" ds:itemID="{3EBE2EA4-ADAC-492D-86EE-6AB5197E324A}">
  <ds:schemaRefs>
    <ds:schemaRef ds:uri="http://schemas.microsoft.com/sharepoint/v3/contenttype/forms"/>
  </ds:schemaRefs>
</ds:datastoreItem>
</file>

<file path=customXml/itemProps2.xml><?xml version="1.0" encoding="utf-8"?>
<ds:datastoreItem xmlns:ds="http://schemas.openxmlformats.org/officeDocument/2006/customXml" ds:itemID="{0A18CA9B-8E8C-48C8-B391-7B49B3D0B6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e454e40-230e-49d4-8109-ffa779ff87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E441E32-905D-45B2-A8D2-B78F30AF5383}">
  <ds:schemaRefs>
    <ds:schemaRef ds:uri="http://schemas.microsoft.com/office/2006/documentManagement/types"/>
    <ds:schemaRef ds:uri="http://schemas.microsoft.com/office/infopath/2007/PartnerControls"/>
    <ds:schemaRef ds:uri="http://purl.org/dc/terms/"/>
    <ds:schemaRef ds:uri="http://schemas.microsoft.com/office/2006/metadata/properties"/>
    <ds:schemaRef ds:uri="9e454e40-230e-49d4-8109-ffa779ff8702"/>
    <ds:schemaRef ds:uri="http://purl.org/dc/elements/1.1/"/>
    <ds:schemaRef ds:uri="http://schemas.openxmlformats.org/package/2006/metadata/core-propertie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13374</Words>
  <Application>Microsoft Office PowerPoint</Application>
  <PresentationFormat>On-screen Show (4:3)</PresentationFormat>
  <Paragraphs>1485</Paragraphs>
  <Slides>77</Slides>
  <Notes>77</Notes>
  <HiddenSlides>0</HiddenSlides>
  <MMClips>0</MMClips>
  <ScaleCrop>false</ScaleCrop>
  <HeadingPairs>
    <vt:vector size="4" baseType="variant">
      <vt:variant>
        <vt:lpstr>Theme</vt:lpstr>
      </vt:variant>
      <vt:variant>
        <vt:i4>4</vt:i4>
      </vt:variant>
      <vt:variant>
        <vt:lpstr>Slide Titles</vt:lpstr>
      </vt:variant>
      <vt:variant>
        <vt:i4>77</vt:i4>
      </vt:variant>
    </vt:vector>
  </HeadingPairs>
  <TitlesOfParts>
    <vt:vector size="81" baseType="lpstr">
      <vt:lpstr>10_WPC2010_breakout_arcguide[1]</vt:lpstr>
      <vt:lpstr>1_WPC2010_breakout_arcguide[1]</vt:lpstr>
      <vt:lpstr>Microsoft Services Theme (Blue)</vt:lpstr>
      <vt:lpstr>2_WPC2010_breakout_arcguide[1]</vt:lpstr>
      <vt:lpstr>Peugeot SA</vt:lpstr>
      <vt:lpstr>Agenda</vt:lpstr>
      <vt:lpstr>Executive Summary</vt:lpstr>
      <vt:lpstr>Glossary</vt:lpstr>
      <vt:lpstr>Industry Profile</vt:lpstr>
      <vt:lpstr>Automotive Value Chain-Strategic Angle</vt:lpstr>
      <vt:lpstr>Automobile Industry</vt:lpstr>
      <vt:lpstr>Automobile Industry: Overview</vt:lpstr>
      <vt:lpstr>Automobile Industry: Overview</vt:lpstr>
      <vt:lpstr>Automobile Industry: Segmental Overview</vt:lpstr>
      <vt:lpstr>Global Industry Overview – Size and Growth(1/2)</vt:lpstr>
      <vt:lpstr>Global Industry Overview – Size and Growth(2/2)</vt:lpstr>
      <vt:lpstr>Global Competition</vt:lpstr>
      <vt:lpstr>Regional Overview: Europe </vt:lpstr>
      <vt:lpstr>Regional Overview: France</vt:lpstr>
      <vt:lpstr>Regional Overview: France</vt:lpstr>
      <vt:lpstr>Competitive Landscape: Western Europe</vt:lpstr>
      <vt:lpstr>Regional Industry Profile - US</vt:lpstr>
      <vt:lpstr>US Automobile – Current and Forecast</vt:lpstr>
      <vt:lpstr>Market Overview</vt:lpstr>
      <vt:lpstr>Export and Import - US</vt:lpstr>
      <vt:lpstr>Industry Cost Structure</vt:lpstr>
      <vt:lpstr>Regional Industry Drivers - US </vt:lpstr>
      <vt:lpstr>Key Success Factors – US (1/2)</vt:lpstr>
      <vt:lpstr>Key Success Factors – US (2/2)</vt:lpstr>
      <vt:lpstr>Trends (1/2) </vt:lpstr>
      <vt:lpstr>Trends (2/2) </vt:lpstr>
      <vt:lpstr>Demand Drivers</vt:lpstr>
      <vt:lpstr>Challenges</vt:lpstr>
      <vt:lpstr>Global Developments Affecting the Industry (1/2)</vt:lpstr>
      <vt:lpstr>Global Developments Affecting the Industry (1/2)</vt:lpstr>
      <vt:lpstr>Government Incentives</vt:lpstr>
      <vt:lpstr>Outlook 2011</vt:lpstr>
      <vt:lpstr>Passenger Cars Segment: Trends</vt:lpstr>
      <vt:lpstr>Light Commercial Vehicles: Overview &amp;Trends</vt:lpstr>
      <vt:lpstr>Mid-and-Heavy trucks Segment: Overview &amp;Trends</vt:lpstr>
      <vt:lpstr>IT Overview</vt:lpstr>
      <vt:lpstr>IT Spend in Automobile Industry</vt:lpstr>
      <vt:lpstr>Technology Trends</vt:lpstr>
      <vt:lpstr>Key IT Solutions (1/2)</vt:lpstr>
      <vt:lpstr>Key IT Solutions (2/2)</vt:lpstr>
      <vt:lpstr>Hype Cycle for Automotive Demand Chain and Supply Chain Technologies, 2010</vt:lpstr>
      <vt:lpstr>Hype Cycle for Vehicle-Centric Information and Communication Technologies, 2010</vt:lpstr>
      <vt:lpstr>IT Initiatives (1/3)</vt:lpstr>
      <vt:lpstr>IT Initiatives (2/3)</vt:lpstr>
      <vt:lpstr>IT Initiatives (3/3)</vt:lpstr>
      <vt:lpstr>Case Study:  Daimler, Cloud Solution</vt:lpstr>
      <vt:lpstr>Case Study: BMW Group, Virtualization</vt:lpstr>
      <vt:lpstr>Case Study: Ford Motor Co., Embedded Automotive</vt:lpstr>
      <vt:lpstr>Company Profile: Peugeot S.A</vt:lpstr>
      <vt:lpstr>Company Overview</vt:lpstr>
      <vt:lpstr>Timeline </vt:lpstr>
      <vt:lpstr>PowerPoint Presentation</vt:lpstr>
      <vt:lpstr>Key performance indicators</vt:lpstr>
      <vt:lpstr>Financial Performance</vt:lpstr>
      <vt:lpstr>Segments &amp; Geographic Performance</vt:lpstr>
      <vt:lpstr>Products Overview-Segments &amp; Performance</vt:lpstr>
      <vt:lpstr>Stock Performance and Credit Ratings</vt:lpstr>
      <vt:lpstr>Strategic Direction</vt:lpstr>
      <vt:lpstr>SWOT Analysis</vt:lpstr>
      <vt:lpstr>IT Initiatives</vt:lpstr>
      <vt:lpstr>IT Initiatives</vt:lpstr>
      <vt:lpstr>IT Initiatives - Case Study- IBM- PLM solutions</vt:lpstr>
      <vt:lpstr>IT Initiatives - Case Study- Mobile Voice with Private VPN</vt:lpstr>
      <vt:lpstr>IT Initiatives - Case Study- SAP ERP</vt:lpstr>
      <vt:lpstr>IT Initiatives</vt:lpstr>
      <vt:lpstr>PowerPoint Presentation</vt:lpstr>
      <vt:lpstr>IT Initiatives - Case Study- iWave Transport Manager</vt:lpstr>
      <vt:lpstr>IT Initiatives</vt:lpstr>
      <vt:lpstr>PowerPoint Presentation</vt:lpstr>
      <vt:lpstr>PowerPoint Presentation</vt:lpstr>
      <vt:lpstr>IT Initiatives</vt:lpstr>
      <vt:lpstr>IT Initiatives - Case Study- SAP NetWeaver</vt:lpstr>
      <vt:lpstr>IT Initiatives</vt:lpstr>
      <vt:lpstr>IT Initiatives - Case Study- Microsoft SQL Server</vt:lpstr>
      <vt:lpstr>Further Reading</vt:lpstr>
      <vt:lpstr>Further Reading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2011-05-02T05:46:24Z</dcterms:created>
  <dcterms:modified xsi:type="dcterms:W3CDTF">2012-04-19T21:56:55Z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0x010100F71EAA12F59EF4489DDCBDCFC2A964E7</vt:lpwstr>
  </property>
</Properties>
</file>