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xml" ContentType="application/vnd.openxmlformats-officedocument.presentationml.notesSlide+xml"/>
  <Override PartName="/ppt/tags/tag139.xml" ContentType="application/vnd.openxmlformats-officedocument.presentationml.tags+xml"/>
  <Override PartName="/ppt/notesSlides/notesSlide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3.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notesSlides/notesSlide4.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5.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6.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notesSlides/notesSlide7.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notesSlides/notesSlide8.xml" ContentType="application/vnd.openxmlformats-officedocument.presentationml.notesSlide+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9.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12.xml" ContentType="application/vnd.openxmlformats-officedocument.presentationml.notesSlide+xml"/>
  <Override PartName="/ppt/tags/tag230.xml" ContentType="application/vnd.openxmlformats-officedocument.presentationml.tags+xml"/>
  <Override PartName="/ppt/notesSlides/notesSlide13.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14.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97.xml" ContentType="application/vnd.openxmlformats-officedocument.presentationml.tags+xml"/>
  <Override PartName="/ppt/notesSlides/notesSlide17.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18.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notesSlides/notesSlide19.xml" ContentType="application/vnd.openxmlformats-officedocument.presentationml.notesSlide+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20.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notesSlides/notesSlide21.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notesSlides/notesSlide22.xml" ContentType="application/vnd.openxmlformats-officedocument.presentationml.notesSlide+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notesSlides/notesSlide23.xml" ContentType="application/vnd.openxmlformats-officedocument.presentationml.notesSlide+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notesSlides/notesSlide24.xml" ContentType="application/vnd.openxmlformats-officedocument.presentationml.notesSlide+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notesSlides/notesSlide25.xml" ContentType="application/vnd.openxmlformats-officedocument.presentationml.notesSlide+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notesSlides/notesSlide26.xml" ContentType="application/vnd.openxmlformats-officedocument.presentationml.notesSlide+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notesSlides/notesSlide27.xml" ContentType="application/vnd.openxmlformats-officedocument.presentationml.notesSlide+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notesSlides/notesSlide28.xml" ContentType="application/vnd.openxmlformats-officedocument.presentationml.notesSlide+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notesSlides/notesSlide29.xml" ContentType="application/vnd.openxmlformats-officedocument.presentationml.notesSlide+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notesSlides/notesSlide30.xml" ContentType="application/vnd.openxmlformats-officedocument.presentationml.notesSlide+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notesSlides/notesSlide31.xml" ContentType="application/vnd.openxmlformats-officedocument.presentationml.notesSlide+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notesSlides/notesSlide32.xml" ContentType="application/vnd.openxmlformats-officedocument.presentationml.notesSlide+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notesSlides/notesSlide33.xml" ContentType="application/vnd.openxmlformats-officedocument.presentationml.notesSlide+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notesSlides/notesSlide34.xml" ContentType="application/vnd.openxmlformats-officedocument.presentationml.notesSlide+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notesSlides/notesSlide35.xml" ContentType="application/vnd.openxmlformats-officedocument.presentationml.notesSlide+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notesSlides/notesSlide36.xml" ContentType="application/vnd.openxmlformats-officedocument.presentationml.notesSlide+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notesSlides/notesSlide37.xml" ContentType="application/vnd.openxmlformats-officedocument.presentationml.notesSlide+xml"/>
  <Override PartName="/ppt/tags/tag1064.xml" ContentType="application/vnd.openxmlformats-officedocument.presentationml.tags+xml"/>
  <Override PartName="/ppt/notesSlides/notesSlide38.xml" ContentType="application/vnd.openxmlformats-officedocument.presentationml.notesSlide+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notesSlides/notesSlide39.xml" ContentType="application/vnd.openxmlformats-officedocument.presentationml.notesSlide+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notesSlides/notesSlide40.xml" ContentType="application/vnd.openxmlformats-officedocument.presentationml.notesSlide+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notesSlides/notesSlide41.xml" ContentType="application/vnd.openxmlformats-officedocument.presentationml.notesSlide+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notesSlides/notesSlide42.xml" ContentType="application/vnd.openxmlformats-officedocument.presentationml.notesSlide+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notesSlides/notesSlide43.xml" ContentType="application/vnd.openxmlformats-officedocument.presentationml.notesSlide+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notesSlides/notesSlide44.xml" ContentType="application/vnd.openxmlformats-officedocument.presentationml.notesSlide+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notesSlides/notesSlide45.xml" ContentType="application/vnd.openxmlformats-officedocument.presentationml.notesSlide+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notesSlides/notesSlide46.xml" ContentType="application/vnd.openxmlformats-officedocument.presentationml.notesSlide+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notesSlides/notesSlide47.xml" ContentType="application/vnd.openxmlformats-officedocument.presentationml.notesSlide+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notesSlides/notesSlide48.xml" ContentType="application/vnd.openxmlformats-officedocument.presentationml.notesSlide+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notesSlides/notesSlide49.xml" ContentType="application/vnd.openxmlformats-officedocument.presentationml.notesSlide+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notesSlides/notesSlide50.xml" ContentType="application/vnd.openxmlformats-officedocument.presentationml.notesSlide+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notesSlides/notesSlide51.xml" ContentType="application/vnd.openxmlformats-officedocument.presentationml.notesSlide+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notesSlides/notesSlide52.xml" ContentType="application/vnd.openxmlformats-officedocument.presentationml.notesSlide+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3" r:id="rId4"/>
  </p:sldMasterIdLst>
  <p:notesMasterIdLst>
    <p:notesMasterId r:id="rId58"/>
  </p:notesMasterIdLst>
  <p:handoutMasterIdLst>
    <p:handoutMasterId r:id="rId59"/>
  </p:handoutMasterIdLst>
  <p:sldIdLst>
    <p:sldId id="865" r:id="rId5"/>
    <p:sldId id="872" r:id="rId6"/>
    <p:sldId id="863" r:id="rId7"/>
    <p:sldId id="780" r:id="rId8"/>
    <p:sldId id="874" r:id="rId9"/>
    <p:sldId id="869" r:id="rId10"/>
    <p:sldId id="866" r:id="rId11"/>
    <p:sldId id="867" r:id="rId12"/>
    <p:sldId id="868" r:id="rId13"/>
    <p:sldId id="871" r:id="rId14"/>
    <p:sldId id="824" r:id="rId15"/>
    <p:sldId id="256" r:id="rId16"/>
    <p:sldId id="790" r:id="rId17"/>
    <p:sldId id="864" r:id="rId18"/>
    <p:sldId id="861" r:id="rId19"/>
    <p:sldId id="822" r:id="rId20"/>
    <p:sldId id="729" r:id="rId21"/>
    <p:sldId id="793" r:id="rId22"/>
    <p:sldId id="766" r:id="rId23"/>
    <p:sldId id="767" r:id="rId24"/>
    <p:sldId id="751" r:id="rId25"/>
    <p:sldId id="852" r:id="rId26"/>
    <p:sldId id="796" r:id="rId27"/>
    <p:sldId id="825" r:id="rId28"/>
    <p:sldId id="826" r:id="rId29"/>
    <p:sldId id="827" r:id="rId30"/>
    <p:sldId id="798" r:id="rId31"/>
    <p:sldId id="853" r:id="rId32"/>
    <p:sldId id="854" r:id="rId33"/>
    <p:sldId id="855" r:id="rId34"/>
    <p:sldId id="856" r:id="rId35"/>
    <p:sldId id="857" r:id="rId36"/>
    <p:sldId id="858" r:id="rId37"/>
    <p:sldId id="555" r:id="rId38"/>
    <p:sldId id="800" r:id="rId39"/>
    <p:sldId id="801" r:id="rId40"/>
    <p:sldId id="859" r:id="rId41"/>
    <p:sldId id="804" r:id="rId42"/>
    <p:sldId id="823" r:id="rId43"/>
    <p:sldId id="832" r:id="rId44"/>
    <p:sldId id="833" r:id="rId45"/>
    <p:sldId id="834" r:id="rId46"/>
    <p:sldId id="835" r:id="rId47"/>
    <p:sldId id="836" r:id="rId48"/>
    <p:sldId id="837" r:id="rId49"/>
    <p:sldId id="838" r:id="rId50"/>
    <p:sldId id="839" r:id="rId51"/>
    <p:sldId id="849" r:id="rId52"/>
    <p:sldId id="851" r:id="rId53"/>
    <p:sldId id="845" r:id="rId54"/>
    <p:sldId id="846" r:id="rId55"/>
    <p:sldId id="848" r:id="rId56"/>
    <p:sldId id="850" r:id="rId57"/>
  </p:sldIdLst>
  <p:sldSz cx="12188825" cy="6858000"/>
  <p:notesSz cx="9309100" cy="14795500"/>
  <p:embeddedFontLst>
    <p:embeddedFont>
      <p:font typeface="Segoe" pitchFamily="34" charset="0"/>
      <p:regular r:id="rId60"/>
      <p:bold r:id="rId61"/>
      <p:italic r:id="rId62"/>
      <p:boldItalic r:id="rId63"/>
    </p:embeddedFont>
    <p:embeddedFont>
      <p:font typeface="Segoe UI Light" pitchFamily="34" charset="0"/>
      <p:regular r:id="rId64"/>
    </p:embeddedFont>
    <p:embeddedFont>
      <p:font typeface="ＭＳ Ｐゴシック" pitchFamily="34" charset="-128"/>
      <p:regular r:id="rId65"/>
    </p:embeddedFont>
    <p:embeddedFont>
      <p:font typeface="Segoe UI" pitchFamily="34" charset="0"/>
      <p:regular r:id="rId66"/>
      <p:bold r:id="rId67"/>
      <p:italic r:id="rId68"/>
      <p:boldItalic r:id="rId69"/>
    </p:embeddedFont>
    <p:embeddedFont>
      <p:font typeface="Tahoma" pitchFamily="34" charset="0"/>
      <p:regular r:id="rId70"/>
      <p:bold r:id="rId71"/>
    </p:embeddedFont>
    <p:embeddedFont>
      <p:font typeface="Raavi" pitchFamily="34" charset="0"/>
      <p:regular r:id="rId72"/>
      <p:bold r:id="rId73"/>
    </p:embeddedFont>
    <p:embeddedFont>
      <p:font typeface="Verdana" pitchFamily="34" charset="0"/>
      <p:regular r:id="rId74"/>
      <p:bold r:id="rId75"/>
      <p:italic r:id="rId76"/>
      <p:boldItalic r:id="rId77"/>
    </p:embeddedFont>
  </p:embeddedFontLst>
  <p:custDataLst>
    <p:tags r:id="rId78"/>
  </p:custData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52433A18-3783-470D-96F1-0D82295C33C0}">
          <p14:sldIdLst>
            <p14:sldId id="865"/>
            <p14:sldId id="872"/>
            <p14:sldId id="863"/>
            <p14:sldId id="780"/>
            <p14:sldId id="874"/>
            <p14:sldId id="869"/>
            <p14:sldId id="866"/>
            <p14:sldId id="867"/>
            <p14:sldId id="868"/>
            <p14:sldId id="871"/>
          </p14:sldIdLst>
        </p14:section>
        <p14:section name="Overview &amp; Value Proposition" id="{AA6FD66E-4296-4D3A-B268-46D11814DE2A}">
          <p14:sldIdLst>
            <p14:sldId id="824"/>
            <p14:sldId id="256"/>
            <p14:sldId id="790"/>
            <p14:sldId id="864"/>
            <p14:sldId id="861"/>
            <p14:sldId id="822"/>
          </p14:sldIdLst>
        </p14:section>
        <p14:section name="Practitioner Guide" id="{EE54C742-6F8E-4BB3-9304-3A01A58AC5B9}">
          <p14:sldIdLst>
            <p14:sldId id="729"/>
            <p14:sldId id="793"/>
            <p14:sldId id="766"/>
            <p14:sldId id="767"/>
            <p14:sldId id="751"/>
            <p14:sldId id="852"/>
            <p14:sldId id="796"/>
            <p14:sldId id="825"/>
            <p14:sldId id="826"/>
            <p14:sldId id="827"/>
            <p14:sldId id="798"/>
            <p14:sldId id="853"/>
            <p14:sldId id="854"/>
            <p14:sldId id="855"/>
            <p14:sldId id="856"/>
            <p14:sldId id="857"/>
            <p14:sldId id="858"/>
            <p14:sldId id="555"/>
            <p14:sldId id="800"/>
            <p14:sldId id="801"/>
            <p14:sldId id="859"/>
          </p14:sldIdLst>
        </p14:section>
        <p14:section name="Worked Example" id="{8D708B12-C097-46C1-88E9-EF425419E7AC}">
          <p14:sldIdLst>
            <p14:sldId id="804"/>
            <p14:sldId id="823"/>
            <p14:sldId id="832"/>
            <p14:sldId id="833"/>
            <p14:sldId id="834"/>
            <p14:sldId id="835"/>
            <p14:sldId id="836"/>
            <p14:sldId id="837"/>
            <p14:sldId id="838"/>
            <p14:sldId id="839"/>
            <p14:sldId id="849"/>
            <p14:sldId id="851"/>
            <p14:sldId id="845"/>
            <p14:sldId id="846"/>
            <p14:sldId id="848"/>
            <p14:sldId id="850"/>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Horn" initials="CH" lastIdx="9" clrIdx="0"/>
  <p:cmAuthor id="1" name="richard.sturman" initials="r" lastIdx="1" clrIdx="1"/>
  <p:cmAuthor id="2" name="andrea.bench" initials="a" lastIdx="1" clrIdx="2"/>
  <p:cmAuthor id="3" name="Mayank.Bhanawat" initials="M" lastIdx="3" clrIdx="3"/>
  <p:cmAuthor id="4" name="Douglas Steen" initials="dhs" lastIdx="1" clrIdx="4"/>
  <p:cmAuthor id="5" name="Laura Martelli" initials="LM" lastIdx="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9B4"/>
    <a:srgbClr val="94BF4D"/>
    <a:srgbClr val="FF691F"/>
    <a:srgbClr val="1E280E"/>
    <a:srgbClr val="F3F7FB"/>
    <a:srgbClr val="DDDDDD"/>
    <a:srgbClr val="E8F0F8"/>
    <a:srgbClr val="FDE1D7"/>
    <a:srgbClr val="FEEEE8"/>
    <a:srgbClr val="6AA2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742" autoAdjust="0"/>
    <p:restoredTop sz="87770" autoAdjust="0"/>
  </p:normalViewPr>
  <p:slideViewPr>
    <p:cSldViewPr snapToGrid="0">
      <p:cViewPr>
        <p:scale>
          <a:sx n="140" d="100"/>
          <a:sy n="140" d="100"/>
        </p:scale>
        <p:origin x="-138" y="288"/>
      </p:cViewPr>
      <p:guideLst>
        <p:guide orient="horz" pos="144"/>
        <p:guide orient="horz" pos="719"/>
        <p:guide orient="horz" pos="3984"/>
        <p:guide orient="horz" pos="631"/>
        <p:guide orient="horz" pos="1002"/>
        <p:guide orient="horz" pos="4309"/>
        <p:guide orient="horz" pos="3736"/>
        <p:guide pos="213"/>
        <p:guide pos="7469"/>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showGuides="1">
      <p:cViewPr varScale="1">
        <p:scale>
          <a:sx n="78" d="100"/>
          <a:sy n="78" d="100"/>
        </p:scale>
        <p:origin x="-1980" y="-78"/>
      </p:cViewPr>
      <p:guideLst>
        <p:guide orient="horz" pos="4660"/>
        <p:guide pos="29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7" Type="http://schemas.openxmlformats.org/officeDocument/2006/relationships/slide" Target="slides/slide3.xml"/><Relationship Id="rId71" Type="http://schemas.openxmlformats.org/officeDocument/2006/relationships/font" Target="fonts/font12.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font" Target="fonts/font2.fntdata"/><Relationship Id="rId82"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tags" Target="tags/tag1.xml"/><Relationship Id="rId8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3.fntdata"/><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7"/>
            <a:ext cx="4033943" cy="739775"/>
          </a:xfrm>
          <a:prstGeom prst="rect">
            <a:avLst/>
          </a:prstGeom>
        </p:spPr>
        <p:txBody>
          <a:bodyPr vert="horz" lIns="137635" tIns="68815" rIns="137635" bIns="68815" rtlCol="0"/>
          <a:lstStyle>
            <a:lvl1pPr algn="l">
              <a:defRPr sz="1800"/>
            </a:lvl1pPr>
          </a:lstStyle>
          <a:p>
            <a:r>
              <a:rPr lang="en-US" dirty="0">
                <a:latin typeface="Segoe UI" pitchFamily="34" charset="0"/>
              </a:rPr>
              <a:t>WPC2010_Breakout</a:t>
            </a:r>
          </a:p>
          <a:p>
            <a:endParaRPr lang="en-US" dirty="0">
              <a:latin typeface="Segoe UI" pitchFamily="34" charset="0"/>
            </a:endParaRPr>
          </a:p>
        </p:txBody>
      </p:sp>
      <p:sp>
        <p:nvSpPr>
          <p:cNvPr id="3" name="Date Placeholder 2"/>
          <p:cNvSpPr>
            <a:spLocks noGrp="1"/>
          </p:cNvSpPr>
          <p:nvPr>
            <p:ph type="dt" sz="quarter" idx="1"/>
          </p:nvPr>
        </p:nvSpPr>
        <p:spPr>
          <a:xfrm>
            <a:off x="5273010" y="7"/>
            <a:ext cx="4033943" cy="739775"/>
          </a:xfrm>
          <a:prstGeom prst="rect">
            <a:avLst/>
          </a:prstGeom>
        </p:spPr>
        <p:txBody>
          <a:bodyPr vert="horz" lIns="137635" tIns="68815" rIns="137635" bIns="68815" rtlCol="0"/>
          <a:lstStyle>
            <a:lvl1pPr algn="r">
              <a:defRPr sz="1800"/>
            </a:lvl1pPr>
          </a:lstStyle>
          <a:p>
            <a:fld id="{1C3F5198-D814-4F07-A84F-942E63C84983}" type="datetimeFigureOut">
              <a:rPr lang="en-US" smtClean="0">
                <a:latin typeface="Segoe UI" pitchFamily="34" charset="0"/>
              </a:rPr>
              <a:pPr/>
              <a:t>3/14/2012</a:t>
            </a:fld>
            <a:endParaRPr lang="en-US" dirty="0">
              <a:latin typeface="Segoe UI" pitchFamily="34" charset="0"/>
            </a:endParaRPr>
          </a:p>
        </p:txBody>
      </p:sp>
      <p:sp>
        <p:nvSpPr>
          <p:cNvPr id="4" name="Footer Placeholder 3"/>
          <p:cNvSpPr>
            <a:spLocks noGrp="1"/>
          </p:cNvSpPr>
          <p:nvPr>
            <p:ph type="ftr" sz="quarter" idx="2"/>
          </p:nvPr>
        </p:nvSpPr>
        <p:spPr>
          <a:xfrm>
            <a:off x="1" y="14053165"/>
            <a:ext cx="8481624" cy="739775"/>
          </a:xfrm>
          <a:prstGeom prst="rect">
            <a:avLst/>
          </a:prstGeom>
        </p:spPr>
        <p:txBody>
          <a:bodyPr vert="horz" lIns="137635" tIns="68815" rIns="137635" bIns="68815" rtlCol="0" anchor="b"/>
          <a:lstStyle>
            <a:lvl1pPr algn="l">
              <a:defRPr sz="1800"/>
            </a:lvl1pPr>
          </a:lstStyle>
          <a:p>
            <a:r>
              <a:rPr lang="en-US" sz="700" dirty="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7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solidFill>
                  <a:srgbClr val="000000"/>
                </a:solidFill>
                <a:latin typeface="Segoe UI" pitchFamily="34" charset="0"/>
              </a:rPr>
            </a:br>
            <a:r>
              <a:rPr lang="en-US" sz="7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8481625" y="14053165"/>
            <a:ext cx="825321" cy="739775"/>
          </a:xfrm>
          <a:prstGeom prst="rect">
            <a:avLst/>
          </a:prstGeom>
        </p:spPr>
        <p:txBody>
          <a:bodyPr vert="horz" lIns="137635" tIns="68815" rIns="137635" bIns="68815" rtlCol="0" anchor="b"/>
          <a:lstStyle>
            <a:lvl1pPr algn="r">
              <a:defRPr sz="18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7"/>
            <a:ext cx="4033943" cy="739775"/>
          </a:xfrm>
          <a:prstGeom prst="rect">
            <a:avLst/>
          </a:prstGeom>
        </p:spPr>
        <p:txBody>
          <a:bodyPr vert="horz" lIns="137635" tIns="68815" rIns="137635" bIns="68815" rtlCol="0"/>
          <a:lstStyle>
            <a:lvl1pPr marL="0" algn="l" defTabSz="1376272" rtl="0" eaLnBrk="1" latinLnBrk="0" hangingPunct="1">
              <a:defRPr lang="en-US" sz="1800" kern="1200" smtClean="0">
                <a:solidFill>
                  <a:schemeClr val="tx1"/>
                </a:solidFill>
                <a:latin typeface="Segoe UI" pitchFamily="34" charset="0"/>
                <a:ea typeface="+mn-ea"/>
                <a:cs typeface="+mn-cs"/>
              </a:defRPr>
            </a:lvl1pPr>
          </a:lstStyle>
          <a:p>
            <a:r>
              <a:rPr lang="en-US" dirty="0" smtClean="0"/>
              <a:t>WPC2010_Breakout</a:t>
            </a:r>
          </a:p>
          <a:p>
            <a:endParaRPr lang="en-US" dirty="0"/>
          </a:p>
        </p:txBody>
      </p:sp>
      <p:sp>
        <p:nvSpPr>
          <p:cNvPr id="3" name="Date Placeholder 2"/>
          <p:cNvSpPr>
            <a:spLocks noGrp="1"/>
          </p:cNvSpPr>
          <p:nvPr>
            <p:ph type="dt" idx="1"/>
          </p:nvPr>
        </p:nvSpPr>
        <p:spPr>
          <a:xfrm>
            <a:off x="5273010" y="7"/>
            <a:ext cx="4033943" cy="739775"/>
          </a:xfrm>
          <a:prstGeom prst="rect">
            <a:avLst/>
          </a:prstGeom>
        </p:spPr>
        <p:txBody>
          <a:bodyPr vert="horz" lIns="137635" tIns="68815" rIns="137635" bIns="68815" rtlCol="0"/>
          <a:lstStyle>
            <a:lvl1pPr algn="r">
              <a:defRPr sz="1800">
                <a:latin typeface="Segoe UI" pitchFamily="34" charset="0"/>
              </a:defRPr>
            </a:lvl1pPr>
          </a:lstStyle>
          <a:p>
            <a:fld id="{7C3FBCD4-166E-446F-AF18-7D4A0CF9AEF6}" type="datetimeFigureOut">
              <a:rPr lang="en-US" smtClean="0"/>
              <a:pPr/>
              <a:t>3/14/2012</a:t>
            </a:fld>
            <a:endParaRPr lang="en-US" dirty="0"/>
          </a:p>
        </p:txBody>
      </p:sp>
      <p:sp>
        <p:nvSpPr>
          <p:cNvPr id="4" name="Slide Image Placeholder 3"/>
          <p:cNvSpPr>
            <a:spLocks noGrp="1" noRot="1" noChangeAspect="1"/>
          </p:cNvSpPr>
          <p:nvPr>
            <p:ph type="sldImg" idx="2"/>
          </p:nvPr>
        </p:nvSpPr>
        <p:spPr>
          <a:xfrm>
            <a:off x="-274638" y="1109663"/>
            <a:ext cx="9858376" cy="5548312"/>
          </a:xfrm>
          <a:prstGeom prst="rect">
            <a:avLst/>
          </a:prstGeom>
          <a:noFill/>
          <a:ln w="12700">
            <a:solidFill>
              <a:prstClr val="black"/>
            </a:solidFill>
          </a:ln>
        </p:spPr>
        <p:txBody>
          <a:bodyPr vert="horz" lIns="137635" tIns="68815" rIns="137635" bIns="68815" rtlCol="0" anchor="ctr"/>
          <a:lstStyle/>
          <a:p>
            <a:endParaRPr lang="en-US" dirty="0"/>
          </a:p>
        </p:txBody>
      </p:sp>
      <p:sp>
        <p:nvSpPr>
          <p:cNvPr id="5" name="Notes Placeholder 4"/>
          <p:cNvSpPr>
            <a:spLocks noGrp="1"/>
          </p:cNvSpPr>
          <p:nvPr>
            <p:ph type="body" sz="quarter" idx="3"/>
          </p:nvPr>
        </p:nvSpPr>
        <p:spPr>
          <a:xfrm>
            <a:off x="930910" y="7027872"/>
            <a:ext cx="7447280" cy="6657975"/>
          </a:xfrm>
          <a:prstGeom prst="rect">
            <a:avLst/>
          </a:prstGeom>
        </p:spPr>
        <p:txBody>
          <a:bodyPr vert="horz" lIns="137635" tIns="68815" rIns="137635" bIns="6881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14053165"/>
            <a:ext cx="8378190" cy="739775"/>
          </a:xfrm>
          <a:prstGeom prst="rect">
            <a:avLst/>
          </a:prstGeom>
        </p:spPr>
        <p:txBody>
          <a:bodyPr vert="horz" lIns="137635" tIns="68815" rIns="137635" bIns="68815" rtlCol="0" anchor="b"/>
          <a:lstStyle>
            <a:lvl1pPr algn="l">
              <a:defRPr sz="7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8378189" y="14053165"/>
            <a:ext cx="928756" cy="739775"/>
          </a:xfrm>
          <a:prstGeom prst="rect">
            <a:avLst/>
          </a:prstGeom>
        </p:spPr>
        <p:txBody>
          <a:bodyPr vert="horz" lIns="137635" tIns="68815" rIns="137635" bIns="68815" rtlCol="0" anchor="b"/>
          <a:lstStyle>
            <a:lvl1pPr algn="r">
              <a:defRPr sz="18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en.wikipedia.org/wiki/Igor_Ansoff"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1102358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808862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sz="900" kern="1200" dirty="0" smtClean="0">
                <a:solidFill>
                  <a:schemeClr val="tx1"/>
                </a:solidFill>
                <a:effectLst/>
                <a:latin typeface="Segoe UI" pitchFamily="34" charset="0"/>
                <a:ea typeface="+mn-ea"/>
                <a:cs typeface="+mn-cs"/>
              </a:rPr>
              <a:t>Enhance the CXO Conversation by:</a:t>
            </a:r>
          </a:p>
          <a:p>
            <a:pPr lvl="1"/>
            <a:r>
              <a:rPr lang="en-US" sz="900" kern="1200" dirty="0" smtClean="0">
                <a:solidFill>
                  <a:schemeClr val="tx1"/>
                </a:solidFill>
                <a:effectLst/>
                <a:latin typeface="Segoe UI" pitchFamily="34" charset="0"/>
                <a:ea typeface="+mn-ea"/>
                <a:cs typeface="+mn-cs"/>
              </a:rPr>
              <a:t>Segmenting the business scenarios at three levels: 1) Enterprise, 2) User and 3) Operations.</a:t>
            </a:r>
          </a:p>
          <a:p>
            <a:pPr lvl="1"/>
            <a:r>
              <a:rPr lang="en-US" sz="900" kern="1200" dirty="0" smtClean="0">
                <a:solidFill>
                  <a:schemeClr val="tx1"/>
                </a:solidFill>
                <a:effectLst/>
                <a:latin typeface="Segoe UI" pitchFamily="34" charset="0"/>
                <a:ea typeface="+mn-ea"/>
                <a:cs typeface="+mn-cs"/>
              </a:rPr>
              <a:t>Enterprise scenarios will drive the CXO conversation and be aligned to the income statement of the company, and over time the industry. </a:t>
            </a:r>
          </a:p>
          <a:p>
            <a:pPr lvl="1"/>
            <a:r>
              <a:rPr lang="en-US" sz="900" kern="1200" dirty="0" smtClean="0">
                <a:solidFill>
                  <a:schemeClr val="tx1"/>
                </a:solidFill>
                <a:effectLst/>
                <a:latin typeface="Segoe UI" pitchFamily="34" charset="0"/>
                <a:ea typeface="+mn-ea"/>
                <a:cs typeface="+mn-cs"/>
              </a:rPr>
              <a:t>That means we are focusing the first set of these on Revenue, Cost of Goods sold (procurement, supply chain), Overhead (productivity of SG&amp;A and IT optimization).   </a:t>
            </a:r>
          </a:p>
          <a:p>
            <a:pPr lvl="1"/>
            <a:r>
              <a:rPr lang="en-US" sz="900" kern="1200" dirty="0" smtClean="0">
                <a:solidFill>
                  <a:schemeClr val="tx1"/>
                </a:solidFill>
                <a:effectLst/>
                <a:latin typeface="Segoe UI" pitchFamily="34" charset="0"/>
                <a:ea typeface="+mn-ea"/>
                <a:cs typeface="+mn-cs"/>
              </a:rPr>
              <a:t>Through use of the VRF accelerator, harvest the industry patterns, and publish industry versions, as they get created.</a:t>
            </a:r>
          </a:p>
          <a:p>
            <a:pPr lvl="0"/>
            <a:r>
              <a:rPr lang="en-US" sz="900" kern="1200" dirty="0" smtClean="0">
                <a:solidFill>
                  <a:schemeClr val="tx1"/>
                </a:solidFill>
                <a:effectLst/>
                <a:latin typeface="Segoe UI" pitchFamily="34" charset="0"/>
                <a:ea typeface="+mn-ea"/>
                <a:cs typeface="+mn-cs"/>
              </a:rPr>
              <a:t>Broadening the Conversation to People, Process &amp; Technology against enterprise scenarios</a:t>
            </a:r>
          </a:p>
          <a:p>
            <a:pPr lvl="1"/>
            <a:r>
              <a:rPr lang="en-US" sz="900" kern="1200" dirty="0" smtClean="0">
                <a:solidFill>
                  <a:schemeClr val="tx1"/>
                </a:solidFill>
                <a:effectLst/>
                <a:latin typeface="Segoe UI" pitchFamily="34" charset="0"/>
                <a:ea typeface="+mn-ea"/>
                <a:cs typeface="+mn-cs"/>
              </a:rPr>
              <a:t>Standardize on core capability models and establish the target state for achieving the desired business outcome across these models.</a:t>
            </a:r>
          </a:p>
          <a:p>
            <a:pPr lvl="1"/>
            <a:r>
              <a:rPr lang="en-US" sz="900" kern="1200" dirty="0" smtClean="0">
                <a:solidFill>
                  <a:schemeClr val="tx1"/>
                </a:solidFill>
                <a:effectLst/>
                <a:latin typeface="Segoe UI" pitchFamily="34" charset="0"/>
                <a:ea typeface="+mn-ea"/>
                <a:cs typeface="+mn-cs"/>
              </a:rPr>
              <a:t>Drive holistic view on the program of change including all the elements, while doing a deeper dive on the Technology.</a:t>
            </a:r>
          </a:p>
          <a:p>
            <a:pPr lvl="0"/>
            <a:r>
              <a:rPr lang="en-US" sz="900" kern="1200" dirty="0" smtClean="0">
                <a:solidFill>
                  <a:schemeClr val="tx1"/>
                </a:solidFill>
                <a:effectLst/>
                <a:latin typeface="Segoe UI" pitchFamily="34" charset="0"/>
                <a:ea typeface="+mn-ea"/>
                <a:cs typeface="+mn-cs"/>
              </a:rPr>
              <a:t>Aligning Solution Area &amp; Workloads for the Technology assessment and architecture planning aspects.</a:t>
            </a:r>
          </a:p>
          <a:p>
            <a:pPr lvl="1"/>
            <a:r>
              <a:rPr lang="en-US" sz="900" kern="1200" dirty="0" smtClean="0">
                <a:solidFill>
                  <a:schemeClr val="tx1"/>
                </a:solidFill>
                <a:effectLst/>
                <a:latin typeface="Segoe UI" pitchFamily="34" charset="0"/>
                <a:ea typeface="+mn-ea"/>
                <a:cs typeface="+mn-cs"/>
              </a:rPr>
              <a:t>Integrate solution areas into the conversation.</a:t>
            </a:r>
          </a:p>
          <a:p>
            <a:pPr lvl="1"/>
            <a:r>
              <a:rPr lang="en-US" sz="900" kern="1200" dirty="0" smtClean="0">
                <a:solidFill>
                  <a:schemeClr val="tx1"/>
                </a:solidFill>
                <a:effectLst/>
                <a:latin typeface="Segoe UI" pitchFamily="34" charset="0"/>
                <a:ea typeface="+mn-ea"/>
                <a:cs typeface="+mn-cs"/>
              </a:rPr>
              <a:t>Drive the use of the IO, BPIO, APO models for the Technology assessment on every ESP engagement.</a:t>
            </a:r>
          </a:p>
          <a:p>
            <a:pPr lvl="1"/>
            <a:r>
              <a:rPr lang="en-US" sz="900" kern="1200" dirty="0" smtClean="0">
                <a:solidFill>
                  <a:schemeClr val="tx1"/>
                </a:solidFill>
                <a:effectLst/>
                <a:latin typeface="Segoe UI" pitchFamily="34" charset="0"/>
                <a:ea typeface="+mn-ea"/>
                <a:cs typeface="+mn-cs"/>
              </a:rPr>
              <a:t>Through use of VRF accelerator, harvest the industry patterns and publish the latest versions as they get created. </a:t>
            </a:r>
          </a:p>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9DD6821-D956-4AC5-8DB7-06A5C0555C39}" type="slidenum">
              <a:rPr lang="en-US" smtClean="0"/>
              <a:pPr/>
              <a:t>11</a:t>
            </a:fld>
            <a:endParaRPr lang="en-US" dirty="0"/>
          </a:p>
        </p:txBody>
      </p:sp>
      <p:sp>
        <p:nvSpPr>
          <p:cNvPr id="10" name="Slide Image Placeholder 9"/>
          <p:cNvSpPr>
            <a:spLocks noGrp="1" noRot="1" noChangeAspect="1"/>
          </p:cNvSpPr>
          <p:nvPr>
            <p:ph type="sldImg"/>
          </p:nvPr>
        </p:nvSpPr>
        <p:spPr>
          <a:xfrm>
            <a:off x="4367213" y="369888"/>
            <a:ext cx="5156200" cy="2901950"/>
          </a:xfrm>
        </p:spPr>
      </p:sp>
    </p:spTree>
    <p:extLst>
      <p:ext uri="{BB962C8B-B14F-4D97-AF65-F5344CB8AC3E}">
        <p14:creationId xmlns:p14="http://schemas.microsoft.com/office/powerpoint/2010/main" val="2756064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110235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2921428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900" kern="1200" dirty="0" smtClean="0">
                <a:solidFill>
                  <a:schemeClr val="bg1"/>
                </a:solidFill>
                <a:latin typeface="Segoe UI" pitchFamily="34" charset="0"/>
                <a:ea typeface="+mn-ea"/>
                <a:cs typeface="+mn-cs"/>
              </a:rPr>
              <a:t>The</a:t>
            </a:r>
            <a:r>
              <a:rPr lang="en-US" sz="900" kern="1200" baseline="0" dirty="0" smtClean="0">
                <a:solidFill>
                  <a:schemeClr val="bg1"/>
                </a:solidFill>
                <a:latin typeface="Segoe UI" pitchFamily="34" charset="0"/>
                <a:ea typeface="+mn-ea"/>
                <a:cs typeface="+mn-cs"/>
              </a:rPr>
              <a:t> overall purpose of our IP taxonomy is to:</a:t>
            </a:r>
            <a:endParaRPr lang="en-US" sz="900" kern="1200" dirty="0" smtClean="0">
              <a:solidFill>
                <a:schemeClr val="bg1"/>
              </a:solidFill>
              <a:latin typeface="Segoe UI" pitchFamily="34" charset="0"/>
              <a:ea typeface="+mn-ea"/>
              <a:cs typeface="+mn-cs"/>
            </a:endParaRPr>
          </a:p>
          <a:p>
            <a:pPr marL="171450" indent="-171450">
              <a:buFont typeface="Arial" pitchFamily="34" charset="0"/>
              <a:buChar char="•"/>
            </a:pPr>
            <a:r>
              <a:rPr lang="en-US" sz="900" kern="1200" dirty="0" smtClean="0">
                <a:solidFill>
                  <a:schemeClr val="bg1"/>
                </a:solidFill>
                <a:latin typeface="Segoe UI" pitchFamily="34" charset="0"/>
                <a:ea typeface="+mn-ea"/>
                <a:cs typeface="+mn-cs"/>
              </a:rPr>
              <a:t>Create &amp; establish new cross-services Taxonomy for Framework aligned IP. Provide IP producers/consumers to build and find the right pre-packaged content to drive key initiatives through our frameworks, from strategy to operations.  </a:t>
            </a:r>
          </a:p>
          <a:p>
            <a:pPr marL="171450" indent="-171450">
              <a:buFont typeface="Arial" pitchFamily="34" charset="0"/>
              <a:buChar char="•"/>
            </a:pPr>
            <a:r>
              <a:rPr lang="en-US" sz="900" kern="1200" dirty="0" smtClean="0">
                <a:solidFill>
                  <a:schemeClr val="bg1"/>
                </a:solidFill>
                <a:latin typeface="Segoe UI" pitchFamily="34" charset="0"/>
                <a:ea typeface="+mn-ea"/>
                <a:cs typeface="+mn-cs"/>
              </a:rPr>
              <a:t>Build programmatic delivery of our services, providing relevant, repeatable and consumable IP across initiatives.</a:t>
            </a:r>
          </a:p>
          <a:p>
            <a:pPr marL="171450" indent="-171450">
              <a:buFont typeface="Arial" pitchFamily="34" charset="0"/>
              <a:buChar char="•"/>
            </a:pPr>
            <a:r>
              <a:rPr lang="en-US" sz="900" kern="1200" dirty="0" smtClean="0">
                <a:solidFill>
                  <a:schemeClr val="bg1"/>
                </a:solidFill>
                <a:latin typeface="Segoe UI" pitchFamily="34" charset="0"/>
                <a:ea typeface="+mn-ea"/>
                <a:cs typeface="+mn-cs"/>
              </a:rPr>
              <a:t>Enhance the productivity of our Enterprise Architects, and the value delivered from our ESP program to customers.</a:t>
            </a:r>
          </a:p>
          <a:p>
            <a:endParaRPr lang="en-US" sz="800" kern="1200" dirty="0" smtClean="0">
              <a:solidFill>
                <a:schemeClr val="bg1"/>
              </a:solidFill>
              <a:latin typeface="Segoe UI" pitchFamily="34" charset="0"/>
              <a:ea typeface="+mn-ea"/>
              <a:cs typeface="+mn-cs"/>
            </a:endParaRPr>
          </a:p>
          <a:p>
            <a:r>
              <a:rPr lang="en-US" sz="800" kern="1200" dirty="0" smtClean="0">
                <a:solidFill>
                  <a:schemeClr val="bg1"/>
                </a:solidFill>
                <a:latin typeface="Segoe UI" pitchFamily="34" charset="0"/>
                <a:ea typeface="+mn-ea"/>
                <a:cs typeface="+mn-cs"/>
              </a:rPr>
              <a:t>In short, our IP taxonomy covers three distinct areas: </a:t>
            </a:r>
          </a:p>
          <a:p>
            <a:pPr marL="171450" indent="-171450">
              <a:buFont typeface="Arial" pitchFamily="34" charset="0"/>
              <a:buChar char="•"/>
            </a:pPr>
            <a:r>
              <a:rPr lang="en-US" sz="800" b="1" kern="1200" dirty="0" smtClean="0">
                <a:solidFill>
                  <a:schemeClr val="bg1"/>
                </a:solidFill>
                <a:latin typeface="Segoe UI" pitchFamily="34" charset="0"/>
                <a:ea typeface="+mn-ea"/>
                <a:cs typeface="+mn-cs"/>
              </a:rPr>
              <a:t>IT Led Change </a:t>
            </a:r>
            <a:r>
              <a:rPr lang="en-US" sz="800" kern="1200" dirty="0" smtClean="0">
                <a:solidFill>
                  <a:schemeClr val="bg1"/>
                </a:solidFill>
                <a:latin typeface="Segoe UI" pitchFamily="34" charset="0"/>
                <a:ea typeface="+mn-ea"/>
                <a:cs typeface="+mn-cs"/>
              </a:rPr>
              <a:t>– Optimizing the effectiveness and value delivered by IT.</a:t>
            </a:r>
          </a:p>
          <a:p>
            <a:pPr marL="171450" indent="-171450">
              <a:buFont typeface="Arial" pitchFamily="34" charset="0"/>
              <a:buChar char="•"/>
            </a:pPr>
            <a:r>
              <a:rPr lang="en-US" sz="800" b="1" kern="1200" dirty="0" smtClean="0">
                <a:solidFill>
                  <a:schemeClr val="bg1"/>
                </a:solidFill>
                <a:latin typeface="Segoe UI" pitchFamily="34" charset="0"/>
                <a:ea typeface="+mn-ea"/>
                <a:cs typeface="+mn-cs"/>
              </a:rPr>
              <a:t>Business Led Change </a:t>
            </a:r>
            <a:r>
              <a:rPr lang="en-US" sz="800" kern="1200" dirty="0" smtClean="0">
                <a:solidFill>
                  <a:schemeClr val="bg1"/>
                </a:solidFill>
                <a:latin typeface="Segoe UI" pitchFamily="34" charset="0"/>
                <a:ea typeface="+mn-ea"/>
                <a:cs typeface="+mn-cs"/>
              </a:rPr>
              <a:t>– Influencing business strategy through leveraging Microsoft's value proposition.</a:t>
            </a:r>
          </a:p>
          <a:p>
            <a:pPr marL="171450" indent="-171450">
              <a:buFont typeface="Arial" pitchFamily="34" charset="0"/>
              <a:buChar char="•"/>
            </a:pPr>
            <a:r>
              <a:rPr lang="en-US" sz="800" kern="1200" dirty="0" smtClean="0">
                <a:solidFill>
                  <a:schemeClr val="bg1"/>
                </a:solidFill>
                <a:latin typeface="Segoe UI" pitchFamily="34" charset="0"/>
                <a:ea typeface="+mn-ea"/>
                <a:cs typeface="+mn-cs"/>
              </a:rPr>
              <a:t>I</a:t>
            </a:r>
            <a:r>
              <a:rPr lang="en-US" sz="800" b="1" kern="1200" dirty="0" smtClean="0">
                <a:solidFill>
                  <a:schemeClr val="bg1"/>
                </a:solidFill>
                <a:latin typeface="Segoe UI" pitchFamily="34" charset="0"/>
                <a:ea typeface="+mn-ea"/>
                <a:cs typeface="+mn-cs"/>
              </a:rPr>
              <a:t>nnovation</a:t>
            </a:r>
            <a:r>
              <a:rPr lang="en-US" sz="800" kern="1200" dirty="0" smtClean="0">
                <a:solidFill>
                  <a:schemeClr val="bg1"/>
                </a:solidFill>
                <a:latin typeface="Segoe UI" pitchFamily="34" charset="0"/>
                <a:ea typeface="+mn-ea"/>
                <a:cs typeface="+mn-cs"/>
              </a:rPr>
              <a:t> - Leveraging emerging technologies to create new business models and disruptive strategies.</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808862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itchFamily="2" charset="2"/>
              <a:buChar char="§"/>
            </a:pPr>
            <a:r>
              <a:rPr lang="en-US" sz="900" dirty="0" smtClean="0"/>
              <a:t>The Grow Revenue Accelerator take an integrative approach on how their core assets, activities, inputs and outcomes of the accelerator are delivered programmatically through VRF on respective customer engagement.</a:t>
            </a:r>
          </a:p>
          <a:p>
            <a:pPr marL="228600" indent="-228600">
              <a:buFont typeface="Wingdings" pitchFamily="2" charset="2"/>
              <a:buChar char="§"/>
            </a:pPr>
            <a:r>
              <a:rPr lang="en-US" sz="900" dirty="0" smtClean="0"/>
              <a:t>Consisting of structured, analytical tools and techniques that focus on rapid problem solving and opportunity creation within the consultative process.</a:t>
            </a:r>
          </a:p>
          <a:p>
            <a:pPr marL="228600" indent="-228600">
              <a:buFont typeface="Wingdings" pitchFamily="2" charset="2"/>
              <a:buChar char="§"/>
            </a:pPr>
            <a:r>
              <a:rPr lang="en-US" sz="900" dirty="0" smtClean="0"/>
              <a:t>Accelerator outcomes from out of the assets feed directly into the following VRF deliverables: Assessment Final Report, Initiative Plan, and Value Realization Scorecard.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2561822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413728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221728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matrix was developed by </a:t>
            </a:r>
            <a:r>
              <a:rPr lang="en-US" dirty="0" smtClean="0">
                <a:hlinkClick r:id="rId3" tooltip="http://en.wikipedia.org/wiki/Igor_Ansoff"/>
              </a:rPr>
              <a:t>Igor Ansoff</a:t>
            </a:r>
            <a:r>
              <a:rPr lang="en-US" dirty="0" smtClean="0"/>
              <a:t> for identifying corporate growth opportunities. The Ansoff Growth matrix is a tool that helps businesses decide their product and market growth strategy. Ansoff’s product/market growth matrix suggests that a business’ attempts to grow depend on whether it markets new or existing products in new or existing markets.</a:t>
            </a:r>
          </a:p>
          <a:p>
            <a:r>
              <a:rPr lang="en-US" dirty="0" smtClean="0">
                <a:effectLst/>
              </a:rPr>
              <a:t>Ansoff matrix</a:t>
            </a:r>
          </a:p>
          <a:p>
            <a:r>
              <a:rPr lang="en-US" dirty="0" smtClean="0"/>
              <a:t/>
            </a:r>
            <a:br>
              <a:rPr lang="en-US" dirty="0" smtClean="0"/>
            </a:br>
            <a:r>
              <a:rPr lang="en-US" dirty="0" smtClean="0"/>
              <a:t>The output from the Ansoff product/market matrix is a series of suggested growth strategies that set the direction for the business strategy. These growth strategies are described below:</a:t>
            </a:r>
          </a:p>
          <a:p>
            <a:endParaRPr lang="en-US" dirty="0" smtClean="0"/>
          </a:p>
          <a:p>
            <a:r>
              <a:rPr lang="en-US" b="1" dirty="0" smtClean="0"/>
              <a:t>Market penetration</a:t>
            </a:r>
            <a:endParaRPr lang="en-US" dirty="0" smtClean="0"/>
          </a:p>
          <a:p>
            <a:pPr marL="171450" indent="-171450">
              <a:buFont typeface="Arial" pitchFamily="34" charset="0"/>
              <a:buChar char="•"/>
            </a:pPr>
            <a:r>
              <a:rPr lang="en-US" dirty="0" smtClean="0"/>
              <a:t>Market penetration is the name given to a growth strategy where the business focuses on selling existing products into existing markets. Market penetration seeks to achieve four main objectives:</a:t>
            </a:r>
          </a:p>
          <a:p>
            <a:pPr marL="171450" indent="-171450">
              <a:buFont typeface="Arial" pitchFamily="34" charset="0"/>
              <a:buChar char="•"/>
            </a:pPr>
            <a:r>
              <a:rPr lang="en-US" dirty="0" smtClean="0"/>
              <a:t>Maintain or increase the market share of current products – this can be achieved by a combination of competitive pricing strategies, advertising, sales promotion and perhaps more resources dedicated to personal selling</a:t>
            </a:r>
          </a:p>
          <a:p>
            <a:pPr marL="171450" indent="-171450">
              <a:buFont typeface="Arial" pitchFamily="34" charset="0"/>
              <a:buChar char="•"/>
            </a:pPr>
            <a:r>
              <a:rPr lang="en-US" dirty="0" smtClean="0"/>
              <a:t>Secure dominance of growth markets </a:t>
            </a:r>
          </a:p>
          <a:p>
            <a:pPr marL="171450" indent="-171450">
              <a:buFont typeface="Arial" pitchFamily="34" charset="0"/>
              <a:buChar char="•"/>
            </a:pPr>
            <a:r>
              <a:rPr lang="en-US" dirty="0" smtClean="0"/>
              <a:t>Restructure a mature market by driving out competitors (this would require a much more aggressive promotional campaign, supported by a pricing strategy designed to make the market not attractive for competitors)</a:t>
            </a:r>
          </a:p>
          <a:p>
            <a:pPr marL="171450" indent="-171450">
              <a:buFont typeface="Arial" pitchFamily="34" charset="0"/>
              <a:buChar char="•"/>
            </a:pPr>
            <a:r>
              <a:rPr lang="en-US" dirty="0" smtClean="0"/>
              <a:t>Increase usage by existing customers – for example by introducing loyalty schemes</a:t>
            </a:r>
          </a:p>
          <a:p>
            <a:pPr marL="171450" indent="-171450">
              <a:buFont typeface="Arial" pitchFamily="34" charset="0"/>
              <a:buChar char="•"/>
            </a:pPr>
            <a:r>
              <a:rPr lang="en-US" dirty="0" smtClean="0"/>
              <a:t>A market penetration marketing strategy is very much about “business as usual”.The business is focusing on markets and products it knows well.It is likely to have good information on competitors and on customer needs. It is unlikely, therefore, that this strategy will require much investment in new market research.</a:t>
            </a:r>
          </a:p>
          <a:p>
            <a:endParaRPr lang="en-US" b="1" dirty="0" smtClean="0"/>
          </a:p>
          <a:p>
            <a:r>
              <a:rPr lang="en-US" b="1" dirty="0" smtClean="0"/>
              <a:t>Market development</a:t>
            </a:r>
            <a:endParaRPr lang="en-US" dirty="0" smtClean="0"/>
          </a:p>
          <a:p>
            <a:pPr marL="171450" indent="-171450">
              <a:buFont typeface="Arial" pitchFamily="34" charset="0"/>
              <a:buChar char="•"/>
            </a:pPr>
            <a:r>
              <a:rPr lang="en-US" dirty="0" smtClean="0"/>
              <a:t>Market development is the name given to a growth strategy where the business seeks to sell its existing products into new markets. There are many possible ways of approaching this strategy, including:</a:t>
            </a:r>
          </a:p>
          <a:p>
            <a:pPr marL="171450" indent="-171450">
              <a:buFont typeface="Arial" pitchFamily="34" charset="0"/>
              <a:buChar char="•"/>
            </a:pPr>
            <a:r>
              <a:rPr lang="en-US" dirty="0" smtClean="0"/>
              <a:t>New geographical markets (for example exporting the product to a new country)</a:t>
            </a:r>
          </a:p>
          <a:p>
            <a:pPr marL="171450" indent="-171450">
              <a:buFont typeface="Arial" pitchFamily="34" charset="0"/>
              <a:buChar char="•"/>
            </a:pPr>
            <a:r>
              <a:rPr lang="en-US" dirty="0" smtClean="0"/>
              <a:t>New product dimensions or packaging </a:t>
            </a:r>
          </a:p>
          <a:p>
            <a:pPr marL="171450" indent="-171450">
              <a:buFont typeface="Arial" pitchFamily="34" charset="0"/>
              <a:buChar char="•"/>
            </a:pPr>
            <a:r>
              <a:rPr lang="en-US" dirty="0" smtClean="0"/>
              <a:t>New distribution channels</a:t>
            </a:r>
          </a:p>
          <a:p>
            <a:pPr marL="171450" indent="-171450">
              <a:buFont typeface="Arial" pitchFamily="34" charset="0"/>
              <a:buChar char="•"/>
            </a:pPr>
            <a:r>
              <a:rPr lang="en-US" dirty="0" smtClean="0"/>
              <a:t>Different pricing policies to attract different customers or create new market segments</a:t>
            </a:r>
          </a:p>
          <a:p>
            <a:endParaRPr lang="en-US" b="1" dirty="0" smtClean="0"/>
          </a:p>
          <a:p>
            <a:r>
              <a:rPr lang="en-US" b="1" dirty="0" smtClean="0"/>
              <a:t>Product development</a:t>
            </a:r>
            <a:endParaRPr lang="en-US" dirty="0" smtClean="0"/>
          </a:p>
          <a:p>
            <a:pPr marL="171450" indent="-171450">
              <a:buFont typeface="Arial" pitchFamily="34" charset="0"/>
              <a:buChar char="•"/>
            </a:pPr>
            <a:r>
              <a:rPr lang="en-US" dirty="0" smtClean="0"/>
              <a:t>Product development is the name given to a growth strategy where a business aims to introduce new products into existing markets. This strategy may require the development of new competencies and requires the business to develop modified products which can appeal to existing markets. Once a product has been introduced, it is important then to find customers who buy in order to permit a company to remain competitive, the development of new products is crucial. </a:t>
            </a:r>
          </a:p>
          <a:p>
            <a:endParaRPr lang="en-US" b="1" dirty="0" smtClean="0"/>
          </a:p>
          <a:p>
            <a:r>
              <a:rPr lang="en-US" b="1" dirty="0" smtClean="0"/>
              <a:t>Diversification</a:t>
            </a:r>
            <a:endParaRPr lang="en-US" dirty="0" smtClean="0"/>
          </a:p>
          <a:p>
            <a:r>
              <a:rPr lang="en-US" dirty="0" smtClean="0"/>
              <a:t>Diversification is the name given to the growth strategy where a business markets new products in new markets. This is an inherently more risk strategy because the business is moving into markets in which it has little or no experience. For a business to adopt a diversification strategy, therefore, it must have a clear idea about what it expects to gain from the strategy and an honest assessment of the risks. Diversification can be done in four ways:</a:t>
            </a:r>
          </a:p>
          <a:p>
            <a:pPr marL="171450" indent="-171450">
              <a:buFont typeface="Arial" pitchFamily="34" charset="0"/>
              <a:buChar char="•"/>
            </a:pPr>
            <a:r>
              <a:rPr lang="en-US" i="1" dirty="0" smtClean="0"/>
              <a:t>horizontal diversification</a:t>
            </a:r>
            <a:r>
              <a:rPr lang="en-US" dirty="0" smtClean="0"/>
              <a:t> ( this occurs when the company develops new products that could appeal to its current customers group )</a:t>
            </a:r>
          </a:p>
          <a:p>
            <a:pPr marL="171450" indent="-171450">
              <a:buFont typeface="Arial" pitchFamily="34" charset="0"/>
              <a:buChar char="•"/>
            </a:pPr>
            <a:r>
              <a:rPr lang="en-US" i="1" dirty="0" smtClean="0"/>
              <a:t>vertical diversification</a:t>
            </a:r>
            <a:r>
              <a:rPr lang="en-US" dirty="0" smtClean="0"/>
              <a:t> ( the company moves into the business of its suppliers or its customers )</a:t>
            </a:r>
          </a:p>
          <a:p>
            <a:pPr marL="171450" indent="-171450">
              <a:buFont typeface="Arial" pitchFamily="34" charset="0"/>
              <a:buChar char="•"/>
            </a:pPr>
            <a:r>
              <a:rPr lang="en-US" i="1" dirty="0" smtClean="0"/>
              <a:t>concentring diversification</a:t>
            </a:r>
            <a:r>
              <a:rPr lang="en-US" dirty="0" smtClean="0"/>
              <a:t> ( this results in new product lines or services that have marketing and technological synergies with exsisting product lines even though the products may appeal to a new customer group )</a:t>
            </a:r>
          </a:p>
          <a:p>
            <a:pPr marL="171450" indent="-171450">
              <a:buFont typeface="Arial" pitchFamily="34" charset="0"/>
              <a:buChar char="•"/>
            </a:pPr>
            <a:r>
              <a:rPr lang="en-US" i="1" dirty="0" smtClean="0"/>
              <a:t>conglomerate diversification</a:t>
            </a:r>
            <a:r>
              <a:rPr lang="en-US" dirty="0" smtClean="0"/>
              <a:t> ( this occurs when there is neither technological not marketing synergy and this requires reaching new customer groups. Sometimes it was used by large companies seeking ways to balance a cyclical portfolio with a not cyclical one ).</a:t>
            </a:r>
          </a:p>
          <a:p>
            <a:pPr marL="171450" indent="-171450">
              <a:buFont typeface="Arial" pitchFamily="34" charset="0"/>
              <a:buChar char="•"/>
            </a:pPr>
            <a:endParaRPr lang="en-US" dirty="0" smtClean="0"/>
          </a:p>
          <a:p>
            <a:pPr marL="171450" indent="-171450">
              <a:buFont typeface="Arial" pitchFamily="34" charset="0"/>
              <a:buChar char="•"/>
            </a:pPr>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439660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346571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2217285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3745184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The Reference Model identifies entities that exist within a domain, and relationships between such entities, thus providing a standard vocabulary for a particular domain. The primary domains that exist in the VRF Assessment segment are Enterprise Strategy, Enterprise Scenario, Enterprise Interrogative, Business Capability, People Capability, Technology Capability, Benefits and IT Service Portfolio. </a:t>
            </a:r>
          </a:p>
          <a:p>
            <a:endParaRPr lang="en-US" dirty="0" smtClean="0"/>
          </a:p>
          <a:p>
            <a:r>
              <a:rPr lang="en-US" sz="900" kern="1200" dirty="0" smtClean="0">
                <a:solidFill>
                  <a:schemeClr val="tx1"/>
                </a:solidFill>
                <a:effectLst/>
                <a:latin typeface="Segoe UI" pitchFamily="34" charset="0"/>
                <a:ea typeface="+mn-ea"/>
                <a:cs typeface="+mn-cs"/>
              </a:rPr>
              <a:t>Capability levels apply to an organization’s process improvement achievement in individual process areas. Maturity levels apply to an organization’s process improvement achievement across multiple process areas. These levels are a means of improving the processes corresponding to a given set of process areas (i.e., maturity level). The five maturity levels are numbered 1 through 5.</a:t>
            </a:r>
            <a:r>
              <a:rPr lang="en-US" sz="900" kern="1200" baseline="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Maturity levels apply to the configuration of related processes to do some work. Capability Levels related to an individual capability</a:t>
            </a:r>
            <a:r>
              <a:rPr lang="en-US" sz="900" kern="1200" baseline="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think maturity level as pinned to a value chain</a:t>
            </a:r>
            <a:endParaRPr lang="en-US" dirty="0" smtClean="0"/>
          </a:p>
          <a:p>
            <a:pPr rtl="0"/>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808862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endParaRPr lang="en-US" sz="900" b="1"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endParaRPr lang="en-US" dirty="0" smtClean="0">
              <a:latin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endParaRPr lang="en-US" sz="900" b="1" kern="1200" dirty="0" smtClean="0">
              <a:solidFill>
                <a:schemeClr val="tx1"/>
              </a:solidFill>
              <a:effectLst/>
              <a:latin typeface="Segoe UI" pitchFamily="34" charset="0"/>
              <a:ea typeface="+mn-ea"/>
              <a:cs typeface="+mn-cs"/>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5847640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extLst>
      <p:ext uri="{BB962C8B-B14F-4D97-AF65-F5344CB8AC3E}">
        <p14:creationId xmlns:p14="http://schemas.microsoft.com/office/powerpoint/2010/main" val="864736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2561822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561822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487208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extLst>
      <p:ext uri="{BB962C8B-B14F-4D97-AF65-F5344CB8AC3E}">
        <p14:creationId xmlns:p14="http://schemas.microsoft.com/office/powerpoint/2010/main" val="33807057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extLst>
      <p:ext uri="{BB962C8B-B14F-4D97-AF65-F5344CB8AC3E}">
        <p14:creationId xmlns:p14="http://schemas.microsoft.com/office/powerpoint/2010/main" val="3938257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900" kern="1200" dirty="0" smtClean="0">
                <a:solidFill>
                  <a:schemeClr val="bg1"/>
                </a:solidFill>
                <a:latin typeface="Segoe UI" pitchFamily="34" charset="0"/>
                <a:ea typeface="+mn-ea"/>
                <a:cs typeface="+mn-cs"/>
              </a:rPr>
              <a:t>The</a:t>
            </a:r>
            <a:r>
              <a:rPr lang="en-US" sz="900" kern="1200" baseline="0" dirty="0" smtClean="0">
                <a:solidFill>
                  <a:schemeClr val="bg1"/>
                </a:solidFill>
                <a:latin typeface="Segoe UI" pitchFamily="34" charset="0"/>
                <a:ea typeface="+mn-ea"/>
                <a:cs typeface="+mn-cs"/>
              </a:rPr>
              <a:t> overall purpose of our IP taxonomy is to:</a:t>
            </a:r>
            <a:endParaRPr lang="en-US" sz="900" kern="1200" dirty="0" smtClean="0">
              <a:solidFill>
                <a:schemeClr val="bg1"/>
              </a:solidFill>
              <a:latin typeface="Segoe UI" pitchFamily="34" charset="0"/>
              <a:ea typeface="+mn-ea"/>
              <a:cs typeface="+mn-cs"/>
            </a:endParaRPr>
          </a:p>
          <a:p>
            <a:pPr marL="171450" indent="-171450">
              <a:buFont typeface="Arial" pitchFamily="34" charset="0"/>
              <a:buChar char="•"/>
            </a:pPr>
            <a:r>
              <a:rPr lang="en-US" sz="900" kern="1200" dirty="0" smtClean="0">
                <a:solidFill>
                  <a:schemeClr val="bg1"/>
                </a:solidFill>
                <a:latin typeface="Segoe UI" pitchFamily="34" charset="0"/>
                <a:ea typeface="+mn-ea"/>
                <a:cs typeface="+mn-cs"/>
              </a:rPr>
              <a:t>Create &amp; establish new cross-services Taxonomy for Framework aligned IP. Provide IP producers/consumers to build and find the right pre-packaged content to drive key initiatives through our frameworks, from strategy to operations.  </a:t>
            </a:r>
          </a:p>
          <a:p>
            <a:pPr marL="171450" indent="-171450">
              <a:buFont typeface="Arial" pitchFamily="34" charset="0"/>
              <a:buChar char="•"/>
            </a:pPr>
            <a:r>
              <a:rPr lang="en-US" sz="900" kern="1200" dirty="0" smtClean="0">
                <a:solidFill>
                  <a:schemeClr val="bg1"/>
                </a:solidFill>
                <a:latin typeface="Segoe UI" pitchFamily="34" charset="0"/>
                <a:ea typeface="+mn-ea"/>
                <a:cs typeface="+mn-cs"/>
              </a:rPr>
              <a:t>Build programmatic delivery of our services, providing relevant, repeatable and consumable IP across initiatives.</a:t>
            </a:r>
          </a:p>
          <a:p>
            <a:pPr marL="171450" indent="-171450">
              <a:buFont typeface="Arial" pitchFamily="34" charset="0"/>
              <a:buChar char="•"/>
            </a:pPr>
            <a:r>
              <a:rPr lang="en-US" sz="900" kern="1200" dirty="0" smtClean="0">
                <a:solidFill>
                  <a:schemeClr val="bg1"/>
                </a:solidFill>
                <a:latin typeface="Segoe UI" pitchFamily="34" charset="0"/>
                <a:ea typeface="+mn-ea"/>
                <a:cs typeface="+mn-cs"/>
              </a:rPr>
              <a:t>Enhance the productivity of our Enterprise Architects, and the value delivered from our ESP program to customers.</a:t>
            </a:r>
          </a:p>
          <a:p>
            <a:endParaRPr lang="en-US" sz="800" kern="1200" dirty="0" smtClean="0">
              <a:solidFill>
                <a:schemeClr val="bg1"/>
              </a:solidFill>
              <a:latin typeface="Segoe UI" pitchFamily="34" charset="0"/>
              <a:ea typeface="+mn-ea"/>
              <a:cs typeface="+mn-cs"/>
            </a:endParaRPr>
          </a:p>
          <a:p>
            <a:r>
              <a:rPr lang="en-US" sz="800" kern="1200" dirty="0" smtClean="0">
                <a:solidFill>
                  <a:schemeClr val="bg1"/>
                </a:solidFill>
                <a:latin typeface="Segoe UI" pitchFamily="34" charset="0"/>
                <a:ea typeface="+mn-ea"/>
                <a:cs typeface="+mn-cs"/>
              </a:rPr>
              <a:t>In short, our IP taxonomy covers three distinct areas: </a:t>
            </a:r>
          </a:p>
          <a:p>
            <a:pPr marL="171450" indent="-171450">
              <a:buFont typeface="Arial" pitchFamily="34" charset="0"/>
              <a:buChar char="•"/>
            </a:pPr>
            <a:r>
              <a:rPr lang="en-US" sz="800" b="1" kern="1200" dirty="0" smtClean="0">
                <a:solidFill>
                  <a:schemeClr val="bg1"/>
                </a:solidFill>
                <a:latin typeface="Segoe UI" pitchFamily="34" charset="0"/>
                <a:ea typeface="+mn-ea"/>
                <a:cs typeface="+mn-cs"/>
              </a:rPr>
              <a:t>IT Led Change </a:t>
            </a:r>
            <a:r>
              <a:rPr lang="en-US" sz="800" kern="1200" dirty="0" smtClean="0">
                <a:solidFill>
                  <a:schemeClr val="bg1"/>
                </a:solidFill>
                <a:latin typeface="Segoe UI" pitchFamily="34" charset="0"/>
                <a:ea typeface="+mn-ea"/>
                <a:cs typeface="+mn-cs"/>
              </a:rPr>
              <a:t>– Optimizing the effectiveness and value delivered by IT.</a:t>
            </a:r>
          </a:p>
          <a:p>
            <a:pPr marL="171450" indent="-171450">
              <a:buFont typeface="Arial" pitchFamily="34" charset="0"/>
              <a:buChar char="•"/>
            </a:pPr>
            <a:r>
              <a:rPr lang="en-US" sz="800" b="1" kern="1200" dirty="0" smtClean="0">
                <a:solidFill>
                  <a:schemeClr val="bg1"/>
                </a:solidFill>
                <a:latin typeface="Segoe UI" pitchFamily="34" charset="0"/>
                <a:ea typeface="+mn-ea"/>
                <a:cs typeface="+mn-cs"/>
              </a:rPr>
              <a:t>Business Led Change </a:t>
            </a:r>
            <a:r>
              <a:rPr lang="en-US" sz="800" kern="1200" dirty="0" smtClean="0">
                <a:solidFill>
                  <a:schemeClr val="bg1"/>
                </a:solidFill>
                <a:latin typeface="Segoe UI" pitchFamily="34" charset="0"/>
                <a:ea typeface="+mn-ea"/>
                <a:cs typeface="+mn-cs"/>
              </a:rPr>
              <a:t>– Influencing business strategy through leveraging Microsoft's value proposition.</a:t>
            </a:r>
          </a:p>
          <a:p>
            <a:pPr marL="171450" indent="-171450">
              <a:buFont typeface="Arial" pitchFamily="34" charset="0"/>
              <a:buChar char="•"/>
            </a:pPr>
            <a:r>
              <a:rPr lang="en-US" sz="800" kern="1200" dirty="0" smtClean="0">
                <a:solidFill>
                  <a:schemeClr val="bg1"/>
                </a:solidFill>
                <a:latin typeface="Segoe UI" pitchFamily="34" charset="0"/>
                <a:ea typeface="+mn-ea"/>
                <a:cs typeface="+mn-cs"/>
              </a:rPr>
              <a:t>I</a:t>
            </a:r>
            <a:r>
              <a:rPr lang="en-US" sz="800" b="1" kern="1200" dirty="0" smtClean="0">
                <a:solidFill>
                  <a:schemeClr val="bg1"/>
                </a:solidFill>
                <a:latin typeface="Segoe UI" pitchFamily="34" charset="0"/>
                <a:ea typeface="+mn-ea"/>
                <a:cs typeface="+mn-cs"/>
              </a:rPr>
              <a:t>nnovation</a:t>
            </a:r>
            <a:r>
              <a:rPr lang="en-US" sz="800" kern="1200" dirty="0" smtClean="0">
                <a:solidFill>
                  <a:schemeClr val="bg1"/>
                </a:solidFill>
                <a:latin typeface="Segoe UI" pitchFamily="34" charset="0"/>
                <a:ea typeface="+mn-ea"/>
                <a:cs typeface="+mn-cs"/>
              </a:rPr>
              <a:t> - Leveraging emerging technologies to create new business models and disruptive strategies.</a:t>
            </a:r>
          </a:p>
          <a:p>
            <a:pPr marL="171450" indent="-171450">
              <a:buFont typeface="Arial" pitchFamily="34" charset="0"/>
              <a:buChar char="•"/>
            </a:pPr>
            <a:endParaRPr lang="en-US" dirty="0" smtClean="0"/>
          </a:p>
          <a:p>
            <a:r>
              <a:rPr lang="en-US" sz="900" b="1" kern="1200" cap="small" dirty="0" smtClean="0">
                <a:solidFill>
                  <a:schemeClr val="tx1"/>
                </a:solidFill>
                <a:effectLst/>
                <a:latin typeface="Segoe UI" pitchFamily="34" charset="0"/>
                <a:ea typeface="+mn-ea"/>
                <a:cs typeface="+mn-cs"/>
              </a:rPr>
              <a:t>Guiding Principles</a:t>
            </a:r>
            <a:endParaRPr lang="en-US" sz="800" b="0" kern="1200" cap="none"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The guiding principles for creating and managing VRF Accelerators are:</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Customer Centricity - </a:t>
            </a:r>
            <a:r>
              <a:rPr lang="en-US" sz="900" kern="1200" dirty="0" smtClean="0">
                <a:solidFill>
                  <a:schemeClr val="tx1"/>
                </a:solidFill>
                <a:effectLst/>
                <a:latin typeface="Segoe UI" pitchFamily="34" charset="0"/>
                <a:ea typeface="+mn-ea"/>
                <a:cs typeface="+mn-cs"/>
              </a:rPr>
              <a:t>Think like Microsoft customers and design IP from their perspective.</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Drive it with the Field - </a:t>
            </a:r>
            <a:r>
              <a:rPr lang="en-US" sz="900" kern="1200" dirty="0" smtClean="0">
                <a:solidFill>
                  <a:schemeClr val="tx1"/>
                </a:solidFill>
                <a:effectLst/>
                <a:latin typeface="Segoe UI" pitchFamily="34" charset="0"/>
                <a:ea typeface="+mn-ea"/>
                <a:cs typeface="+mn-cs"/>
              </a:rPr>
              <a:t>Focus energy and priorities on the things that matter to the field!</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Common Taxonomy, Layering &amp; Process: </a:t>
            </a:r>
            <a:endParaRPr lang="en-US" sz="900" kern="1200" dirty="0" smtClean="0">
              <a:solidFill>
                <a:schemeClr val="tx1"/>
              </a:solidFill>
              <a:effectLst/>
              <a:latin typeface="Segoe UI" pitchFamily="34" charset="0"/>
              <a:ea typeface="+mn-ea"/>
              <a:cs typeface="+mn-cs"/>
            </a:endParaRPr>
          </a:p>
          <a:p>
            <a:pPr lvl="2"/>
            <a:r>
              <a:rPr lang="en-US" sz="900" kern="1200" dirty="0" smtClean="0">
                <a:solidFill>
                  <a:schemeClr val="tx1"/>
                </a:solidFill>
                <a:effectLst/>
                <a:latin typeface="Segoe UI" pitchFamily="34" charset="0"/>
                <a:ea typeface="+mn-ea"/>
                <a:cs typeface="+mn-cs"/>
              </a:rPr>
              <a:t>Business Led Change, Innovation, IT Led Change</a:t>
            </a:r>
          </a:p>
          <a:p>
            <a:pPr lvl="2"/>
            <a:r>
              <a:rPr lang="en-US" sz="900" kern="1200" dirty="0" smtClean="0">
                <a:solidFill>
                  <a:schemeClr val="tx1"/>
                </a:solidFill>
                <a:effectLst/>
                <a:latin typeface="Segoe UI" pitchFamily="34" charset="0"/>
                <a:ea typeface="+mn-ea"/>
                <a:cs typeface="+mn-cs"/>
              </a:rPr>
              <a:t>Clear definition between what is managed versus non-managed IP.</a:t>
            </a:r>
          </a:p>
          <a:p>
            <a:pPr lvl="2"/>
            <a:r>
              <a:rPr lang="en-US" sz="900" kern="1200" dirty="0" smtClean="0">
                <a:solidFill>
                  <a:schemeClr val="tx1"/>
                </a:solidFill>
                <a:effectLst/>
                <a:latin typeface="Segoe UI" pitchFamily="34" charset="0"/>
                <a:ea typeface="+mn-ea"/>
                <a:cs typeface="+mn-cs"/>
              </a:rPr>
              <a:t>Ability to prioritize and select new accelerators.</a:t>
            </a:r>
          </a:p>
          <a:p>
            <a:pPr lvl="2"/>
            <a:r>
              <a:rPr lang="en-US" sz="900" kern="1200" dirty="0" smtClean="0">
                <a:solidFill>
                  <a:schemeClr val="tx1"/>
                </a:solidFill>
                <a:effectLst/>
                <a:latin typeface="Segoe UI" pitchFamily="34" charset="0"/>
                <a:ea typeface="+mn-ea"/>
                <a:cs typeface="+mn-cs"/>
              </a:rPr>
              <a:t>IP components developed in a manner that allows them to be applied separately or combined together driving re-usability.</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Tight Integration with Service Lines and to Microsoft Frameworks (VRF, MSF, MOF, MSSP): </a:t>
            </a:r>
            <a:endParaRPr lang="en-US" sz="900" kern="1200" dirty="0" smtClean="0">
              <a:solidFill>
                <a:schemeClr val="tx1"/>
              </a:solidFill>
              <a:effectLst/>
              <a:latin typeface="Segoe UI" pitchFamily="34" charset="0"/>
              <a:ea typeface="+mn-ea"/>
              <a:cs typeface="+mn-cs"/>
            </a:endParaRP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Alignment to existing proven Microsoft IP, methods, models, and practices, specifically Value Realization Framework VRF), APO, BPIO and IO models.</a:t>
            </a: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Using industry standard methods and models, guidance and worked examples.</a:t>
            </a:r>
          </a:p>
          <a:p>
            <a:pPr marL="384431" lvl="1" indent="-171450">
              <a:buFont typeface="Arial" pitchFamily="34" charset="0"/>
              <a:buChar char="•"/>
            </a:pPr>
            <a:r>
              <a:rPr lang="en-US" sz="900" kern="1200" dirty="0" smtClean="0">
                <a:solidFill>
                  <a:schemeClr val="tx1"/>
                </a:solidFill>
                <a:effectLst/>
                <a:latin typeface="Segoe UI" pitchFamily="34" charset="0"/>
                <a:ea typeface="+mn-ea"/>
                <a:cs typeface="+mn-cs"/>
              </a:rPr>
              <a:t>Integration of Industry Insights to address specific customer needs. </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Benefit from our Economies of Scale - </a:t>
            </a:r>
            <a:r>
              <a:rPr lang="en-US" sz="900" kern="1200" dirty="0" smtClean="0">
                <a:solidFill>
                  <a:schemeClr val="tx1"/>
                </a:solidFill>
                <a:effectLst/>
                <a:latin typeface="Segoe UI" pitchFamily="34" charset="0"/>
                <a:ea typeface="+mn-ea"/>
                <a:cs typeface="+mn-cs"/>
              </a:rPr>
              <a:t>Leverage what is in place today first, and from across Microsoft, from the Business Groups, EPG, and Research.</a:t>
            </a:r>
          </a:p>
          <a:p>
            <a:pPr marL="171450" lvl="0" indent="-171450">
              <a:buFont typeface="Arial" pitchFamily="34" charset="0"/>
              <a:buChar char="•"/>
            </a:pPr>
            <a:r>
              <a:rPr lang="en-US" sz="900" b="1" kern="1200" dirty="0" smtClean="0">
                <a:solidFill>
                  <a:schemeClr val="tx1"/>
                </a:solidFill>
                <a:effectLst/>
                <a:latin typeface="Segoe UI" pitchFamily="34" charset="0"/>
                <a:ea typeface="+mn-ea"/>
                <a:cs typeface="+mn-cs"/>
              </a:rPr>
              <a:t>Leverages Industry Sources</a:t>
            </a:r>
            <a:r>
              <a:rPr lang="en-US" sz="900" kern="1200" dirty="0" smtClean="0">
                <a:solidFill>
                  <a:schemeClr val="tx1"/>
                </a:solidFill>
                <a:effectLst/>
                <a:latin typeface="Segoe UI" pitchFamily="34" charset="0"/>
                <a:ea typeface="+mn-ea"/>
                <a:cs typeface="+mn-cs"/>
              </a:rPr>
              <a:t> - Apply industry standard methods and models, guidance where applicable.</a:t>
            </a:r>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8088629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extLst>
      <p:ext uri="{BB962C8B-B14F-4D97-AF65-F5344CB8AC3E}">
        <p14:creationId xmlns:p14="http://schemas.microsoft.com/office/powerpoint/2010/main" val="21897203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extLst>
      <p:ext uri="{BB962C8B-B14F-4D97-AF65-F5344CB8AC3E}">
        <p14:creationId xmlns:p14="http://schemas.microsoft.com/office/powerpoint/2010/main" val="24030336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extLst>
      <p:ext uri="{BB962C8B-B14F-4D97-AF65-F5344CB8AC3E}">
        <p14:creationId xmlns:p14="http://schemas.microsoft.com/office/powerpoint/2010/main" val="9217202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extLst>
      <p:ext uri="{BB962C8B-B14F-4D97-AF65-F5344CB8AC3E}">
        <p14:creationId xmlns:p14="http://schemas.microsoft.com/office/powerpoint/2010/main" val="637153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extLst>
      <p:ext uri="{BB962C8B-B14F-4D97-AF65-F5344CB8AC3E}">
        <p14:creationId xmlns:p14="http://schemas.microsoft.com/office/powerpoint/2010/main" val="8873291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extLst>
      <p:ext uri="{BB962C8B-B14F-4D97-AF65-F5344CB8AC3E}">
        <p14:creationId xmlns:p14="http://schemas.microsoft.com/office/powerpoint/2010/main" val="3569058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extLst>
      <p:ext uri="{BB962C8B-B14F-4D97-AF65-F5344CB8AC3E}">
        <p14:creationId xmlns:p14="http://schemas.microsoft.com/office/powerpoint/2010/main" val="21065868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extLst>
      <p:ext uri="{BB962C8B-B14F-4D97-AF65-F5344CB8AC3E}">
        <p14:creationId xmlns:p14="http://schemas.microsoft.com/office/powerpoint/2010/main" val="25618223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extLst>
      <p:ext uri="{BB962C8B-B14F-4D97-AF65-F5344CB8AC3E}">
        <p14:creationId xmlns:p14="http://schemas.microsoft.com/office/powerpoint/2010/main" val="37791733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extLst>
      <p:ext uri="{BB962C8B-B14F-4D97-AF65-F5344CB8AC3E}">
        <p14:creationId xmlns:p14="http://schemas.microsoft.com/office/powerpoint/2010/main" val="195293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Wingdings" pitchFamily="2" charset="2"/>
              <a:buChar char="§"/>
            </a:pPr>
            <a:r>
              <a:rPr lang="en-US" sz="900" dirty="0" smtClean="0"/>
              <a:t>The Grow Revenue Accelerator take an integrative approach on how their core assets, activities, inputs and outcomes of the accelerator are delivered programmatically through VRF on respective customer engagement.</a:t>
            </a:r>
          </a:p>
          <a:p>
            <a:pPr marL="228600" indent="-228600">
              <a:buFont typeface="Wingdings" pitchFamily="2" charset="2"/>
              <a:buChar char="§"/>
            </a:pPr>
            <a:r>
              <a:rPr lang="en-US" sz="900" dirty="0" smtClean="0"/>
              <a:t>Consisting of structured, analytical tools and techniques that focus on rapid problem solving and opportunity creation within the consultative process.</a:t>
            </a:r>
          </a:p>
          <a:p>
            <a:pPr marL="228600" indent="-228600">
              <a:buFont typeface="Wingdings" pitchFamily="2" charset="2"/>
              <a:buChar char="§"/>
            </a:pPr>
            <a:r>
              <a:rPr lang="en-US" sz="900" dirty="0" smtClean="0"/>
              <a:t>Accelerator outcomes from out of the assets feed directly into the following VRF deliverables: Assessment Final Report, Initiative Plan, and Value Realization Scorecard. </a:t>
            </a:r>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618223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buFont typeface="Arial" pitchFamily="34" charset="0"/>
              <a:buChar char="•"/>
            </a:pPr>
            <a:endParaRPr lang="en-US" sz="900" dirty="0" smtClean="0">
              <a:ln w="3175">
                <a:noFill/>
              </a:ln>
              <a:solidFill>
                <a:schemeClr val="tx1">
                  <a:lumMod val="75000"/>
                </a:schemeClr>
              </a:solidFill>
              <a:latin typeface="Segoe UI" pitchFamily="34" charset="0"/>
              <a:ea typeface="Segoe UI" pitchFamily="34" charset="0"/>
              <a:cs typeface="Segoe UI" pitchFamily="34" charset="0"/>
            </a:endParaRP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extLst>
      <p:ext uri="{BB962C8B-B14F-4D97-AF65-F5344CB8AC3E}">
        <p14:creationId xmlns:p14="http://schemas.microsoft.com/office/powerpoint/2010/main" val="35167521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extLst>
      <p:ext uri="{BB962C8B-B14F-4D97-AF65-F5344CB8AC3E}">
        <p14:creationId xmlns:p14="http://schemas.microsoft.com/office/powerpoint/2010/main" val="5231931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37791733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extLst>
      <p:ext uri="{BB962C8B-B14F-4D97-AF65-F5344CB8AC3E}">
        <p14:creationId xmlns:p14="http://schemas.microsoft.com/office/powerpoint/2010/main" val="3779173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As we harness innovation, build our knowledge and capability, drive usage/critical mass, we will develop our reputation in the market place and with our customers.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There will be two types of Accelerators: </a:t>
            </a:r>
            <a:r>
              <a:rPr lang="en-US" sz="900" b="1" kern="1200" dirty="0" smtClean="0">
                <a:solidFill>
                  <a:schemeClr val="tx1"/>
                </a:solidFill>
                <a:effectLst/>
                <a:latin typeface="Segoe UI" pitchFamily="34" charset="0"/>
                <a:ea typeface="+mn-ea"/>
                <a:cs typeface="+mn-cs"/>
              </a:rPr>
              <a:t>Managed IP</a:t>
            </a:r>
            <a:r>
              <a:rPr lang="en-US" sz="900" kern="1200" dirty="0" smtClean="0">
                <a:solidFill>
                  <a:schemeClr val="tx1"/>
                </a:solidFill>
                <a:effectLst/>
                <a:latin typeface="Segoe UI" pitchFamily="34" charset="0"/>
                <a:ea typeface="+mn-ea"/>
                <a:cs typeface="+mn-cs"/>
              </a:rPr>
              <a:t>  that will be created, managed, maintained and invested  throughout the entire IP lifecycle.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b="1" kern="1200" dirty="0" smtClean="0">
                <a:solidFill>
                  <a:schemeClr val="tx1"/>
                </a:solidFill>
                <a:effectLst/>
                <a:latin typeface="Segoe UI" pitchFamily="34" charset="0"/>
                <a:ea typeface="+mn-ea"/>
                <a:cs typeface="+mn-cs"/>
              </a:rPr>
              <a:t>Unmanaged IP</a:t>
            </a:r>
            <a:r>
              <a:rPr lang="en-US" sz="900" kern="1200" dirty="0" smtClean="0">
                <a:solidFill>
                  <a:schemeClr val="tx1"/>
                </a:solidFill>
                <a:effectLst/>
                <a:latin typeface="Segoe UI" pitchFamily="34" charset="0"/>
                <a:ea typeface="+mn-ea"/>
                <a:cs typeface="+mn-cs"/>
              </a:rPr>
              <a:t> which can be contributed and maintained by the field and the communities.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93825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As we harness innovation, build our knowledge and capability, drive usage/critical mass, we will develop our reputation in the market place and with our customers.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kern="1200" dirty="0" smtClean="0">
                <a:solidFill>
                  <a:schemeClr val="tx1"/>
                </a:solidFill>
                <a:effectLst/>
                <a:latin typeface="Segoe UI" pitchFamily="34" charset="0"/>
                <a:ea typeface="+mn-ea"/>
                <a:cs typeface="+mn-cs"/>
              </a:rPr>
              <a:t>There will be two types of Accelerators: </a:t>
            </a:r>
            <a:r>
              <a:rPr lang="en-US" sz="900" b="1" kern="1200" dirty="0" smtClean="0">
                <a:solidFill>
                  <a:schemeClr val="tx1"/>
                </a:solidFill>
                <a:effectLst/>
                <a:latin typeface="Segoe UI" pitchFamily="34" charset="0"/>
                <a:ea typeface="+mn-ea"/>
                <a:cs typeface="+mn-cs"/>
              </a:rPr>
              <a:t>Managed IP</a:t>
            </a:r>
            <a:r>
              <a:rPr lang="en-US" sz="900" kern="1200" dirty="0" smtClean="0">
                <a:solidFill>
                  <a:schemeClr val="tx1"/>
                </a:solidFill>
                <a:effectLst/>
                <a:latin typeface="Segoe UI" pitchFamily="34" charset="0"/>
                <a:ea typeface="+mn-ea"/>
                <a:cs typeface="+mn-cs"/>
              </a:rPr>
              <a:t>  that will be created, managed, maintained and invested  throughout the entire IP lifecycle. </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sz="900" b="1" kern="1200" dirty="0" smtClean="0">
                <a:solidFill>
                  <a:schemeClr val="tx1"/>
                </a:solidFill>
                <a:effectLst/>
                <a:latin typeface="Segoe UI" pitchFamily="34" charset="0"/>
                <a:ea typeface="+mn-ea"/>
                <a:cs typeface="+mn-cs"/>
              </a:rPr>
              <a:t>Unmanaged IP</a:t>
            </a:r>
            <a:r>
              <a:rPr lang="en-US" sz="900" kern="1200" dirty="0" smtClean="0">
                <a:solidFill>
                  <a:schemeClr val="tx1"/>
                </a:solidFill>
                <a:effectLst/>
                <a:latin typeface="Segoe UI" pitchFamily="34" charset="0"/>
                <a:ea typeface="+mn-ea"/>
                <a:cs typeface="+mn-cs"/>
              </a:rPr>
              <a:t> which can be contributed and maintained by the field and the communities.   </a:t>
            </a:r>
          </a:p>
          <a:p>
            <a:endParaRPr lang="en-US" dirty="0" smtClean="0"/>
          </a:p>
          <a:p>
            <a:endParaRPr lang="en-US" b="0" dirty="0" smtClean="0"/>
          </a:p>
          <a:p>
            <a:endParaRPr lang="en-US" dirty="0" smtClean="0"/>
          </a:p>
          <a:p>
            <a:endParaRPr lang="en-US"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808862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363" rtl="0" eaLnBrk="1" fontAlgn="auto" latinLnBrk="0" hangingPunct="1">
              <a:lnSpc>
                <a:spcPct val="90000"/>
              </a:lnSpc>
              <a:spcBef>
                <a:spcPts val="0"/>
              </a:spcBef>
              <a:spcAft>
                <a:spcPts val="333"/>
              </a:spcAft>
              <a:buClrTx/>
              <a:buSzTx/>
              <a:buFontTx/>
              <a:buNone/>
              <a:tabLst/>
              <a:defRPr/>
            </a:pPr>
            <a:endParaRPr lang="en-US" sz="1400" i="1" dirty="0" smtClean="0">
              <a:ln>
                <a:solidFill>
                  <a:schemeClr val="bg1">
                    <a:alpha val="0"/>
                  </a:schemeClr>
                </a:solidFill>
              </a:ln>
              <a:solidFill>
                <a:schemeClr val="tx2"/>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24360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80886293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1.emf"/><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oleObject" Target="../embeddings/oleObject2.bin"/><Relationship Id="rId17" Type="http://schemas.openxmlformats.org/officeDocument/2006/relationships/image" Target="../media/image6.png"/><Relationship Id="rId2" Type="http://schemas.openxmlformats.org/officeDocument/2006/relationships/tags" Target="../tags/tag5.xml"/><Relationship Id="rId16" Type="http://schemas.openxmlformats.org/officeDocument/2006/relationships/image" Target="../media/image5.png"/><Relationship Id="rId1" Type="http://schemas.openxmlformats.org/officeDocument/2006/relationships/vmlDrawing" Target="../drawings/vmlDrawing2.vml"/><Relationship Id="rId6" Type="http://schemas.openxmlformats.org/officeDocument/2006/relationships/tags" Target="../tags/tag9.xml"/><Relationship Id="rId11" Type="http://schemas.openxmlformats.org/officeDocument/2006/relationships/slideMaster" Target="../slideMasters/slideMaster1.xml"/><Relationship Id="rId5" Type="http://schemas.openxmlformats.org/officeDocument/2006/relationships/tags" Target="../tags/tag8.xml"/><Relationship Id="rId15" Type="http://schemas.openxmlformats.org/officeDocument/2006/relationships/image" Target="../media/image4.png"/><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8" Type="http://schemas.openxmlformats.org/officeDocument/2006/relationships/tags" Target="../tags/tag83.xml"/><Relationship Id="rId13" Type="http://schemas.openxmlformats.org/officeDocument/2006/relationships/image" Target="../media/image6.png"/><Relationship Id="rId3" Type="http://schemas.openxmlformats.org/officeDocument/2006/relationships/tags" Target="../tags/tag78.xml"/><Relationship Id="rId7" Type="http://schemas.openxmlformats.org/officeDocument/2006/relationships/tags" Target="../tags/tag82.xml"/><Relationship Id="rId12" Type="http://schemas.openxmlformats.org/officeDocument/2006/relationships/image" Target="../media/image1.emf"/><Relationship Id="rId2" Type="http://schemas.openxmlformats.org/officeDocument/2006/relationships/tags" Target="../tags/tag77.xml"/><Relationship Id="rId16" Type="http://schemas.openxmlformats.org/officeDocument/2006/relationships/image" Target="../media/image18.png"/><Relationship Id="rId1" Type="http://schemas.openxmlformats.org/officeDocument/2006/relationships/vmlDrawing" Target="../drawings/vmlDrawing11.vml"/><Relationship Id="rId6" Type="http://schemas.openxmlformats.org/officeDocument/2006/relationships/tags" Target="../tags/tag81.xml"/><Relationship Id="rId11" Type="http://schemas.openxmlformats.org/officeDocument/2006/relationships/oleObject" Target="../embeddings/oleObject11.bin"/><Relationship Id="rId5" Type="http://schemas.openxmlformats.org/officeDocument/2006/relationships/tags" Target="../tags/tag80.xml"/><Relationship Id="rId15" Type="http://schemas.openxmlformats.org/officeDocument/2006/relationships/image" Target="../media/image2.png"/><Relationship Id="rId10" Type="http://schemas.openxmlformats.org/officeDocument/2006/relationships/slideMaster" Target="../slideMasters/slideMaster1.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image" Target="../media/image19.jpe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1.xml"/><Relationship Id="rId13" Type="http://schemas.openxmlformats.org/officeDocument/2006/relationships/image" Target="../media/image6.png"/><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image" Target="../media/image1.emf"/><Relationship Id="rId2" Type="http://schemas.openxmlformats.org/officeDocument/2006/relationships/tags" Target="../tags/tag85.xml"/><Relationship Id="rId16" Type="http://schemas.openxmlformats.org/officeDocument/2006/relationships/image" Target="../media/image18.png"/><Relationship Id="rId1" Type="http://schemas.openxmlformats.org/officeDocument/2006/relationships/vmlDrawing" Target="../drawings/vmlDrawing12.vml"/><Relationship Id="rId6" Type="http://schemas.openxmlformats.org/officeDocument/2006/relationships/tags" Target="../tags/tag89.xml"/><Relationship Id="rId11" Type="http://schemas.openxmlformats.org/officeDocument/2006/relationships/oleObject" Target="../embeddings/oleObject12.bin"/><Relationship Id="rId5" Type="http://schemas.openxmlformats.org/officeDocument/2006/relationships/tags" Target="../tags/tag88.xml"/><Relationship Id="rId15" Type="http://schemas.openxmlformats.org/officeDocument/2006/relationships/image" Target="../media/image2.png"/><Relationship Id="rId10" Type="http://schemas.openxmlformats.org/officeDocument/2006/relationships/slideMaster" Target="../slideMasters/slideMaster1.xml"/><Relationship Id="rId4" Type="http://schemas.openxmlformats.org/officeDocument/2006/relationships/tags" Target="../tags/tag87.xml"/><Relationship Id="rId9" Type="http://schemas.openxmlformats.org/officeDocument/2006/relationships/tags" Target="../tags/tag92.xml"/><Relationship Id="rId14" Type="http://schemas.openxmlformats.org/officeDocument/2006/relationships/image" Target="../media/image20.jpeg"/></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9.xml"/><Relationship Id="rId13" Type="http://schemas.openxmlformats.org/officeDocument/2006/relationships/oleObject" Target="../embeddings/oleObject13.bin"/><Relationship Id="rId18" Type="http://schemas.openxmlformats.org/officeDocument/2006/relationships/image" Target="../media/image24.png"/><Relationship Id="rId3" Type="http://schemas.openxmlformats.org/officeDocument/2006/relationships/tags" Target="../tags/tag94.xml"/><Relationship Id="rId7" Type="http://schemas.openxmlformats.org/officeDocument/2006/relationships/tags" Target="../tags/tag98.xml"/><Relationship Id="rId12" Type="http://schemas.openxmlformats.org/officeDocument/2006/relationships/slideMaster" Target="../slideMasters/slideMaster1.xml"/><Relationship Id="rId17" Type="http://schemas.openxmlformats.org/officeDocument/2006/relationships/image" Target="../media/image23.png"/><Relationship Id="rId2" Type="http://schemas.openxmlformats.org/officeDocument/2006/relationships/tags" Target="../tags/tag93.xml"/><Relationship Id="rId16" Type="http://schemas.openxmlformats.org/officeDocument/2006/relationships/image" Target="../media/image22.png"/><Relationship Id="rId1" Type="http://schemas.openxmlformats.org/officeDocument/2006/relationships/vmlDrawing" Target="../drawings/vmlDrawing13.vml"/><Relationship Id="rId6" Type="http://schemas.openxmlformats.org/officeDocument/2006/relationships/tags" Target="../tags/tag97.xml"/><Relationship Id="rId11" Type="http://schemas.openxmlformats.org/officeDocument/2006/relationships/tags" Target="../tags/tag102.xml"/><Relationship Id="rId5" Type="http://schemas.openxmlformats.org/officeDocument/2006/relationships/tags" Target="../tags/tag96.xml"/><Relationship Id="rId15" Type="http://schemas.openxmlformats.org/officeDocument/2006/relationships/image" Target="../media/image21.png"/><Relationship Id="rId10" Type="http://schemas.openxmlformats.org/officeDocument/2006/relationships/tags" Target="../tags/tag101.xml"/><Relationship Id="rId4" Type="http://schemas.openxmlformats.org/officeDocument/2006/relationships/tags" Target="../tags/tag95.xml"/><Relationship Id="rId9" Type="http://schemas.openxmlformats.org/officeDocument/2006/relationships/tags" Target="../tags/tag100.xml"/><Relationship Id="rId1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image" Target="../media/image1.emf"/><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oleObject" Target="../embeddings/oleObject14.bin"/><Relationship Id="rId17" Type="http://schemas.openxmlformats.org/officeDocument/2006/relationships/image" Target="../media/image24.png"/><Relationship Id="rId2" Type="http://schemas.openxmlformats.org/officeDocument/2006/relationships/tags" Target="../tags/tag103.xml"/><Relationship Id="rId16" Type="http://schemas.openxmlformats.org/officeDocument/2006/relationships/image" Target="../media/image23.png"/><Relationship Id="rId1" Type="http://schemas.openxmlformats.org/officeDocument/2006/relationships/vmlDrawing" Target="../drawings/vmlDrawing14.vml"/><Relationship Id="rId6" Type="http://schemas.openxmlformats.org/officeDocument/2006/relationships/tags" Target="../tags/tag107.xml"/><Relationship Id="rId11" Type="http://schemas.openxmlformats.org/officeDocument/2006/relationships/slideMaster" Target="../slideMasters/slideMaster1.xml"/><Relationship Id="rId5" Type="http://schemas.openxmlformats.org/officeDocument/2006/relationships/tags" Target="../tags/tag106.xml"/><Relationship Id="rId15" Type="http://schemas.openxmlformats.org/officeDocument/2006/relationships/image" Target="../media/image22.png"/><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image" Target="../media/image21.png"/></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8.xml"/><Relationship Id="rId13" Type="http://schemas.openxmlformats.org/officeDocument/2006/relationships/image" Target="../media/image1.emf"/><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oleObject" Target="../embeddings/oleObject15.bin"/><Relationship Id="rId17" Type="http://schemas.openxmlformats.org/officeDocument/2006/relationships/image" Target="../media/image24.png"/><Relationship Id="rId2" Type="http://schemas.openxmlformats.org/officeDocument/2006/relationships/tags" Target="../tags/tag112.xml"/><Relationship Id="rId16" Type="http://schemas.openxmlformats.org/officeDocument/2006/relationships/image" Target="../media/image23.png"/><Relationship Id="rId1" Type="http://schemas.openxmlformats.org/officeDocument/2006/relationships/vmlDrawing" Target="../drawings/vmlDrawing15.vml"/><Relationship Id="rId6" Type="http://schemas.openxmlformats.org/officeDocument/2006/relationships/tags" Target="../tags/tag116.xml"/><Relationship Id="rId11" Type="http://schemas.openxmlformats.org/officeDocument/2006/relationships/slideMaster" Target="../slideMasters/slideMaster1.xml"/><Relationship Id="rId5" Type="http://schemas.openxmlformats.org/officeDocument/2006/relationships/tags" Target="../tags/tag115.xml"/><Relationship Id="rId15" Type="http://schemas.openxmlformats.org/officeDocument/2006/relationships/image" Target="../media/image22.png"/><Relationship Id="rId10" Type="http://schemas.openxmlformats.org/officeDocument/2006/relationships/tags" Target="../tags/tag120.xml"/><Relationship Id="rId4" Type="http://schemas.openxmlformats.org/officeDocument/2006/relationships/tags" Target="../tags/tag114.xml"/><Relationship Id="rId9" Type="http://schemas.openxmlformats.org/officeDocument/2006/relationships/tags" Target="../tags/tag119.xml"/><Relationship Id="rId14" Type="http://schemas.openxmlformats.org/officeDocument/2006/relationships/image" Target="../media/image21.png"/></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image" Target="../media/image21.png"/><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image" Target="../media/image1.emf"/><Relationship Id="rId2" Type="http://schemas.openxmlformats.org/officeDocument/2006/relationships/tags" Target="../tags/tag121.xml"/><Relationship Id="rId16" Type="http://schemas.openxmlformats.org/officeDocument/2006/relationships/image" Target="../media/image24.png"/><Relationship Id="rId1" Type="http://schemas.openxmlformats.org/officeDocument/2006/relationships/vmlDrawing" Target="../drawings/vmlDrawing16.vml"/><Relationship Id="rId6" Type="http://schemas.openxmlformats.org/officeDocument/2006/relationships/tags" Target="../tags/tag125.xml"/><Relationship Id="rId11" Type="http://schemas.openxmlformats.org/officeDocument/2006/relationships/oleObject" Target="../embeddings/oleObject16.bin"/><Relationship Id="rId5" Type="http://schemas.openxmlformats.org/officeDocument/2006/relationships/tags" Target="../tags/tag124.xml"/><Relationship Id="rId15" Type="http://schemas.openxmlformats.org/officeDocument/2006/relationships/image" Target="../media/image23.png"/><Relationship Id="rId10" Type="http://schemas.openxmlformats.org/officeDocument/2006/relationships/slideMaster" Target="../slideMasters/slideMaster1.xml"/><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image" Target="../media/image22.png"/></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30.xml"/><Relationship Id="rId7" Type="http://schemas.openxmlformats.org/officeDocument/2006/relationships/tags" Target="../tags/tag134.xml"/><Relationship Id="rId12" Type="http://schemas.microsoft.com/office/2007/relationships/hdphoto" Target="../media/hdphoto1.wdp"/><Relationship Id="rId2" Type="http://schemas.openxmlformats.org/officeDocument/2006/relationships/tags" Target="../tags/tag129.xml"/><Relationship Id="rId1" Type="http://schemas.openxmlformats.org/officeDocument/2006/relationships/vmlDrawing" Target="../drawings/vmlDrawing17.vml"/><Relationship Id="rId6" Type="http://schemas.openxmlformats.org/officeDocument/2006/relationships/tags" Target="../tags/tag133.xml"/><Relationship Id="rId11" Type="http://schemas.openxmlformats.org/officeDocument/2006/relationships/image" Target="../media/image25.png"/><Relationship Id="rId5" Type="http://schemas.openxmlformats.org/officeDocument/2006/relationships/tags" Target="../tags/tag132.xml"/><Relationship Id="rId10" Type="http://schemas.openxmlformats.org/officeDocument/2006/relationships/image" Target="../media/image1.emf"/><Relationship Id="rId4" Type="http://schemas.openxmlformats.org/officeDocument/2006/relationships/tags" Target="../tags/tag131.xml"/><Relationship Id="rId9" Type="http://schemas.openxmlformats.org/officeDocument/2006/relationships/oleObject" Target="../embeddings/oleObject17.bin"/></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1.emf"/><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oleObject" Target="../embeddings/oleObject3.bin"/><Relationship Id="rId5" Type="http://schemas.openxmlformats.org/officeDocument/2006/relationships/tags" Target="../tags/tag17.xml"/><Relationship Id="rId15" Type="http://schemas.openxmlformats.org/officeDocument/2006/relationships/image" Target="../media/image5.png"/><Relationship Id="rId10" Type="http://schemas.openxmlformats.org/officeDocument/2006/relationships/slideMaster" Target="../slideMasters/slideMaster1.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image" Target="../media/image9.jpe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1.emf"/><Relationship Id="rId2" Type="http://schemas.openxmlformats.org/officeDocument/2006/relationships/tags" Target="../tags/tag22.xml"/><Relationship Id="rId1" Type="http://schemas.openxmlformats.org/officeDocument/2006/relationships/vmlDrawing" Target="../drawings/vmlDrawing4.vml"/><Relationship Id="rId6" Type="http://schemas.openxmlformats.org/officeDocument/2006/relationships/tags" Target="../tags/tag26.xml"/><Relationship Id="rId11" Type="http://schemas.openxmlformats.org/officeDocument/2006/relationships/oleObject" Target="../embeddings/oleObject4.bin"/><Relationship Id="rId5" Type="http://schemas.openxmlformats.org/officeDocument/2006/relationships/tags" Target="../tags/tag25.xml"/><Relationship Id="rId15" Type="http://schemas.openxmlformats.org/officeDocument/2006/relationships/image" Target="../media/image5.png"/><Relationship Id="rId10" Type="http://schemas.openxmlformats.org/officeDocument/2006/relationships/slideMaster" Target="../slideMasters/slideMaster1.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image" Target="../media/image10.jpeg"/><Relationship Id="rId3" Type="http://schemas.openxmlformats.org/officeDocument/2006/relationships/tags" Target="../tags/tag31.xml"/><Relationship Id="rId7" Type="http://schemas.openxmlformats.org/officeDocument/2006/relationships/tags" Target="../tags/tag35.xml"/><Relationship Id="rId12" Type="http://schemas.openxmlformats.org/officeDocument/2006/relationships/image" Target="../media/image1.emf"/><Relationship Id="rId2" Type="http://schemas.openxmlformats.org/officeDocument/2006/relationships/tags" Target="../tags/tag30.xml"/><Relationship Id="rId1" Type="http://schemas.openxmlformats.org/officeDocument/2006/relationships/vmlDrawing" Target="../drawings/vmlDrawing5.vml"/><Relationship Id="rId6" Type="http://schemas.openxmlformats.org/officeDocument/2006/relationships/tags" Target="../tags/tag34.xml"/><Relationship Id="rId11" Type="http://schemas.openxmlformats.org/officeDocument/2006/relationships/oleObject" Target="../embeddings/oleObject5.bin"/><Relationship Id="rId5" Type="http://schemas.openxmlformats.org/officeDocument/2006/relationships/tags" Target="../tags/tag33.xml"/><Relationship Id="rId15" Type="http://schemas.openxmlformats.org/officeDocument/2006/relationships/image" Target="../media/image5.png"/><Relationship Id="rId10" Type="http://schemas.openxmlformats.org/officeDocument/2006/relationships/slideMaster" Target="../slideMasters/slideMaster1.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image" Target="../media/image12.jpeg"/><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image" Target="../media/image1.emf"/><Relationship Id="rId2" Type="http://schemas.openxmlformats.org/officeDocument/2006/relationships/tags" Target="../tags/tag38.xml"/><Relationship Id="rId1" Type="http://schemas.openxmlformats.org/officeDocument/2006/relationships/vmlDrawing" Target="../drawings/vmlDrawing6.vml"/><Relationship Id="rId6" Type="http://schemas.openxmlformats.org/officeDocument/2006/relationships/tags" Target="../tags/tag42.xml"/><Relationship Id="rId11" Type="http://schemas.openxmlformats.org/officeDocument/2006/relationships/oleObject" Target="../embeddings/oleObject6.bin"/><Relationship Id="rId5" Type="http://schemas.openxmlformats.org/officeDocument/2006/relationships/tags" Target="../tags/tag41.xml"/><Relationship Id="rId15" Type="http://schemas.openxmlformats.org/officeDocument/2006/relationships/image" Target="../media/image5.png"/><Relationship Id="rId10" Type="http://schemas.openxmlformats.org/officeDocument/2006/relationships/slideMaster" Target="../slideMasters/slideMaster1.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image" Target="../media/image13.jpe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image" Target="../media/image1.emf"/><Relationship Id="rId2" Type="http://schemas.openxmlformats.org/officeDocument/2006/relationships/tags" Target="../tags/tag46.xml"/><Relationship Id="rId1" Type="http://schemas.openxmlformats.org/officeDocument/2006/relationships/vmlDrawing" Target="../drawings/vmlDrawing7.vml"/><Relationship Id="rId6" Type="http://schemas.openxmlformats.org/officeDocument/2006/relationships/tags" Target="../tags/tag50.xml"/><Relationship Id="rId11" Type="http://schemas.openxmlformats.org/officeDocument/2006/relationships/oleObject" Target="../embeddings/oleObject7.bin"/><Relationship Id="rId5" Type="http://schemas.openxmlformats.org/officeDocument/2006/relationships/tags" Target="../tags/tag49.xml"/><Relationship Id="rId15" Type="http://schemas.openxmlformats.org/officeDocument/2006/relationships/image" Target="../media/image5.png"/><Relationship Id="rId10" Type="http://schemas.openxmlformats.org/officeDocument/2006/relationships/slideMaster" Target="../slideMasters/slideMaster1.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15.jpe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emf"/><Relationship Id="rId2" Type="http://schemas.openxmlformats.org/officeDocument/2006/relationships/tags" Target="../tags/tag54.xml"/><Relationship Id="rId1" Type="http://schemas.openxmlformats.org/officeDocument/2006/relationships/vmlDrawing" Target="../drawings/vmlDrawing8.vml"/><Relationship Id="rId6" Type="http://schemas.openxmlformats.org/officeDocument/2006/relationships/tags" Target="../tags/tag58.xml"/><Relationship Id="rId11" Type="http://schemas.openxmlformats.org/officeDocument/2006/relationships/oleObject" Target="../embeddings/oleObject8.bin"/><Relationship Id="rId5" Type="http://schemas.openxmlformats.org/officeDocument/2006/relationships/tags" Target="../tags/tag57.xml"/><Relationship Id="rId15" Type="http://schemas.openxmlformats.org/officeDocument/2006/relationships/image" Target="../media/image5.png"/><Relationship Id="rId10" Type="http://schemas.openxmlformats.org/officeDocument/2006/relationships/slideMaster" Target="../slideMasters/slideMaster1.xml"/><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image" Target="../media/image4.png"/><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image" Target="../media/image16.jpeg"/><Relationship Id="rId2" Type="http://schemas.openxmlformats.org/officeDocument/2006/relationships/tags" Target="../tags/tag62.xml"/><Relationship Id="rId1" Type="http://schemas.openxmlformats.org/officeDocument/2006/relationships/vmlDrawing" Target="../drawings/vmlDrawing9.vml"/><Relationship Id="rId6" Type="http://schemas.openxmlformats.org/officeDocument/2006/relationships/tags" Target="../tags/tag66.xml"/><Relationship Id="rId11" Type="http://schemas.openxmlformats.org/officeDocument/2006/relationships/image" Target="../media/image1.emf"/><Relationship Id="rId5" Type="http://schemas.openxmlformats.org/officeDocument/2006/relationships/tags" Target="../tags/tag65.xml"/><Relationship Id="rId10" Type="http://schemas.openxmlformats.org/officeDocument/2006/relationships/oleObject" Target="../embeddings/oleObject9.bin"/><Relationship Id="rId4" Type="http://schemas.openxmlformats.org/officeDocument/2006/relationships/tags" Target="../tags/tag64.xml"/><Relationship Id="rId9" Type="http://schemas.openxmlformats.org/officeDocument/2006/relationships/slideMaster" Target="../slideMasters/slideMaster1.xml"/><Relationship Id="rId1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5.xml"/><Relationship Id="rId13" Type="http://schemas.openxmlformats.org/officeDocument/2006/relationships/image" Target="../media/image6.png"/><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1.emf"/><Relationship Id="rId2" Type="http://schemas.openxmlformats.org/officeDocument/2006/relationships/tags" Target="../tags/tag69.xml"/><Relationship Id="rId16" Type="http://schemas.openxmlformats.org/officeDocument/2006/relationships/image" Target="../media/image18.png"/><Relationship Id="rId1" Type="http://schemas.openxmlformats.org/officeDocument/2006/relationships/vmlDrawing" Target="../drawings/vmlDrawing10.vml"/><Relationship Id="rId6" Type="http://schemas.openxmlformats.org/officeDocument/2006/relationships/tags" Target="../tags/tag73.xml"/><Relationship Id="rId11" Type="http://schemas.openxmlformats.org/officeDocument/2006/relationships/oleObject" Target="../embeddings/oleObject10.bin"/><Relationship Id="rId5" Type="http://schemas.openxmlformats.org/officeDocument/2006/relationships/tags" Target="../tags/tag72.xml"/><Relationship Id="rId15" Type="http://schemas.openxmlformats.org/officeDocument/2006/relationships/image" Target="../media/image2.png"/><Relationship Id="rId10" Type="http://schemas.openxmlformats.org/officeDocument/2006/relationships/slideMaster" Target="../slideMasters/slideMaster1.xml"/><Relationship Id="rId4" Type="http://schemas.openxmlformats.org/officeDocument/2006/relationships/tags" Target="../tags/tag71.xml"/><Relationship Id="rId9" Type="http://schemas.openxmlformats.org/officeDocument/2006/relationships/tags" Target="../tags/tag76.xml"/><Relationship Id="rId14" Type="http://schemas.openxmlformats.org/officeDocument/2006/relationships/image" Target="../media/image1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51277084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7167"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pic>
        <p:nvPicPr>
          <p:cNvPr id="3" name="Picture 2"/>
          <p:cNvPicPr>
            <a:picLocks noChangeAspect="1"/>
          </p:cNvPicPr>
          <p:nvPr userDrawn="1">
            <p:custDataLst>
              <p:tags r:id="rId3"/>
            </p:custDataLst>
          </p:nvPr>
        </p:nvPicPr>
        <p:blipFill>
          <a:blip r:embed="rId14" cstate="email">
            <a:extLst>
              <a:ext uri="{28A0092B-C50C-407E-A947-70E740481C1C}">
                <a14:useLocalDpi xmlns:a14="http://schemas.microsoft.com/office/drawing/2010/main"/>
              </a:ext>
            </a:extLst>
          </a:blip>
          <a:stretch>
            <a:fillRect/>
          </a:stretch>
        </p:blipFill>
        <p:spPr>
          <a:xfrm>
            <a:off x="-4012" y="1922728"/>
            <a:ext cx="12188952" cy="3106987"/>
          </a:xfrm>
          <a:prstGeom prst="rect">
            <a:avLst/>
          </a:prstGeom>
        </p:spPr>
      </p:pic>
      <p:pic>
        <p:nvPicPr>
          <p:cNvPr id="4" name="Picture 3"/>
          <p:cNvPicPr>
            <a:picLocks noChangeAspect="1"/>
          </p:cNvPicPr>
          <p:nvPr userDrawn="1">
            <p:custDataLst>
              <p:tags r:id="rId4"/>
            </p:custDataLst>
          </p:nvPr>
        </p:nvPicPr>
        <p:blipFill>
          <a:blip r:embed="rId15" cstate="email">
            <a:extLst>
              <a:ext uri="{28A0092B-C50C-407E-A947-70E740481C1C}">
                <a14:useLocalDpi xmlns:a14="http://schemas.microsoft.com/office/drawing/2010/main"/>
              </a:ext>
            </a:extLst>
          </a:blip>
          <a:stretch>
            <a:fillRect/>
          </a:stretch>
        </p:blipFill>
        <p:spPr>
          <a:xfrm>
            <a:off x="-4012" y="1922728"/>
            <a:ext cx="12188952" cy="3106988"/>
          </a:xfrm>
          <a:prstGeom prst="rect">
            <a:avLst/>
          </a:prstGeom>
        </p:spPr>
      </p:pic>
      <p:sp>
        <p:nvSpPr>
          <p:cNvPr id="12" name="Title 1"/>
          <p:cNvSpPr>
            <a:spLocks noGrp="1"/>
          </p:cNvSpPr>
          <p:nvPr>
            <p:ph type="ctrTitle" hasCustomPrompt="1"/>
            <p:custDataLst>
              <p:tags r:id="rId5"/>
            </p:custDataLst>
          </p:nvPr>
        </p:nvSpPr>
        <p:spPr>
          <a:xfrm>
            <a:off x="684213" y="2944368"/>
            <a:ext cx="10114852" cy="555626"/>
          </a:xfrm>
        </p:spPr>
        <p:txBody>
          <a:bodyPr anchor="b"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3" name="Subtitle 2"/>
          <p:cNvSpPr>
            <a:spLocks noGrp="1"/>
          </p:cNvSpPr>
          <p:nvPr>
            <p:ph type="subTitle" idx="1"/>
            <p:custDataLst>
              <p:tags r:id="rId6"/>
            </p:custDataLst>
          </p:nvPr>
        </p:nvSpPr>
        <p:spPr>
          <a:xfrm>
            <a:off x="684212" y="3635733"/>
            <a:ext cx="5181600"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Text Placeholder 6"/>
          <p:cNvSpPr>
            <a:spLocks noGrp="1"/>
          </p:cNvSpPr>
          <p:nvPr>
            <p:ph type="body" sz="quarter" idx="10" hasCustomPrompt="1"/>
            <p:custDataLst>
              <p:tags r:id="rId7"/>
            </p:custDataLst>
          </p:nvPr>
        </p:nvSpPr>
        <p:spPr>
          <a:xfrm>
            <a:off x="684219" y="5410205"/>
            <a:ext cx="4419599" cy="276999"/>
          </a:xfrm>
        </p:spPr>
        <p:txBody>
          <a:bodyPr/>
          <a:lstStyle>
            <a:lvl1pPr marL="27432" indent="0">
              <a:buFontTx/>
              <a:buNone/>
              <a:defRPr sz="1800">
                <a:solidFill>
                  <a:schemeClr val="tx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custDataLst>
              <p:tags r:id="rId8"/>
            </p:custDataLst>
          </p:nvPr>
        </p:nvSpPr>
        <p:spPr>
          <a:xfrm>
            <a:off x="684219" y="5726041"/>
            <a:ext cx="4419599" cy="276999"/>
          </a:xfrm>
        </p:spPr>
        <p:txBody>
          <a:bodyPr/>
          <a:lstStyle>
            <a:lvl1pPr marL="27432" indent="0">
              <a:buFontTx/>
              <a:buNone/>
              <a:defRPr sz="1800">
                <a:solidFill>
                  <a:schemeClr val="tx1"/>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1" name="Picture 10"/>
          <p:cNvPicPr>
            <a:picLocks noChangeAspect="1"/>
          </p:cNvPicPr>
          <p:nvPr userDrawn="1">
            <p:custDataLst>
              <p:tags r:id="rId9"/>
            </p:custDataLst>
          </p:nvPr>
        </p:nvPicPr>
        <p:blipFill>
          <a:blip r:embed="rId16"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pic>
        <p:nvPicPr>
          <p:cNvPr id="9" name="Picture 6" descr="C:\Users\victor.melniciuc\Desktop\==Work\MCS BOM\ppt\JPEGs (ready)\MYM.png"/>
          <p:cNvPicPr>
            <a:picLocks noChangeAspect="1" noChangeArrowheads="1"/>
          </p:cNvPicPr>
          <p:nvPr userDrawn="1">
            <p:custDataLst>
              <p:tags r:id="rId10"/>
            </p:custDataLst>
          </p:nvPr>
        </p:nvPicPr>
        <p:blipFill>
          <a:blip r:embed="rId17" cstate="print"/>
          <a:stretch>
            <a:fillRect/>
          </a:stretch>
        </p:blipFill>
        <p:spPr bwMode="auto">
          <a:xfrm>
            <a:off x="9041721" y="6484578"/>
            <a:ext cx="2743200" cy="192113"/>
          </a:xfrm>
          <a:prstGeom prst="rect">
            <a:avLst/>
          </a:prstGeom>
          <a:noFill/>
          <a:ln>
            <a:noFill/>
          </a:ln>
        </p:spPr>
      </p:pic>
    </p:spTree>
    <p:extLst>
      <p:ext uri="{BB962C8B-B14F-4D97-AF65-F5344CB8AC3E}">
        <p14:creationId xmlns:p14="http://schemas.microsoft.com/office/powerpoint/2010/main" val="78398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07451166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6383"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16" name="Picture 6" descr="C:\Users\victor.melniciuc\Desktop\==Work\MCS BOM\ppt\JPEGs (ready)\MYM.png"/>
          <p:cNvPicPr>
            <a:picLocks noChangeAspect="1" noChangeArrowheads="1"/>
          </p:cNvPicPr>
          <p:nvPr userDrawn="1">
            <p:custDataLst>
              <p:tags r:id="rId3"/>
            </p:custDataLst>
          </p:nvPr>
        </p:nvPicPr>
        <p:blipFill>
          <a:blip r:embed="rId13" cstate="email">
            <a:extLst>
              <a:ext uri="{28A0092B-C50C-407E-A947-70E740481C1C}">
                <a14:useLocalDpi xmlns:a14="http://schemas.microsoft.com/office/drawing/2010/main"/>
              </a:ext>
            </a:extLst>
          </a:blip>
          <a:srcRect/>
          <a:stretch>
            <a:fillRect/>
          </a:stretch>
        </p:blipFill>
        <p:spPr bwMode="auto">
          <a:xfrm>
            <a:off x="9218615" y="6344457"/>
            <a:ext cx="2514600" cy="176104"/>
          </a:xfrm>
          <a:prstGeom prst="rect">
            <a:avLst/>
          </a:prstGeom>
          <a:noFill/>
        </p:spPr>
      </p:pic>
      <p:pic>
        <p:nvPicPr>
          <p:cNvPr id="9" name="Picture 3"/>
          <p:cNvPicPr>
            <a:picLocks noChangeAspect="1" noChangeArrowheads="1"/>
          </p:cNvPicPr>
          <p:nvPr userDrawn="1">
            <p:custDataLst>
              <p:tags r:id="rId4"/>
            </p:custDataLst>
          </p:nvPr>
        </p:nvPicPr>
        <p:blipFill>
          <a:blip r:embed="rId14" cstate="email">
            <a:extLst>
              <a:ext uri="{28A0092B-C50C-407E-A947-70E740481C1C}">
                <a14:useLocalDpi xmlns:a14="http://schemas.microsoft.com/office/drawing/2010/main"/>
              </a:ext>
            </a:extLst>
          </a:blip>
          <a:stretch>
            <a:fillRect/>
          </a:stretch>
        </p:blipFill>
        <p:spPr bwMode="auto">
          <a:xfrm>
            <a:off x="6336106" y="1005278"/>
            <a:ext cx="5852722" cy="5852722"/>
          </a:xfrm>
          <a:prstGeom prst="rect">
            <a:avLst/>
          </a:prstGeom>
          <a:noFill/>
        </p:spPr>
      </p:pic>
      <p:sp>
        <p:nvSpPr>
          <p:cNvPr id="10" name="Rectangle 9"/>
          <p:cNvSpPr/>
          <p:nvPr userDrawn="1">
            <p:custDataLst>
              <p:tags r:id="rId5"/>
            </p:custDataLst>
          </p:nvPr>
        </p:nvSpPr>
        <p:spPr bwMode="auto">
          <a:xfrm>
            <a:off x="6323011" y="0"/>
            <a:ext cx="3810000"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ndParaRPr>
          </a:p>
        </p:txBody>
      </p:sp>
      <p:sp>
        <p:nvSpPr>
          <p:cNvPr id="3" name="Rectangle 2"/>
          <p:cNvSpPr/>
          <p:nvPr userDrawn="1">
            <p:custDataLst>
              <p:tags r:id="rId6"/>
            </p:custDataLst>
          </p:nvPr>
        </p:nvSpPr>
        <p:spPr bwMode="auto">
          <a:xfrm>
            <a:off x="0" y="1005278"/>
            <a:ext cx="12188825"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ndParaRPr>
          </a:p>
        </p:txBody>
      </p:sp>
      <p:sp>
        <p:nvSpPr>
          <p:cNvPr id="14" name="Title 1"/>
          <p:cNvSpPr>
            <a:spLocks noGrp="1"/>
          </p:cNvSpPr>
          <p:nvPr>
            <p:ph type="ctrTitle" hasCustomPrompt="1"/>
            <p:custDataLst>
              <p:tags r:id="rId7"/>
            </p:custDataLst>
          </p:nvPr>
        </p:nvSpPr>
        <p:spPr>
          <a:xfrm>
            <a:off x="519113" y="1195347"/>
            <a:ext cx="5181600" cy="555626"/>
          </a:xfrm>
        </p:spPr>
        <p:txBody>
          <a:bodyPr anchor="t" anchorCtr="0">
            <a:noAutofit/>
          </a:bodyPr>
          <a:lstStyle>
            <a:lvl1pPr algn="l">
              <a:lnSpc>
                <a:spcPts val="4800"/>
              </a:lnSpc>
              <a:defRPr sz="4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custDataLst>
              <p:tags r:id="rId8"/>
            </p:custDataLst>
          </p:nvPr>
        </p:nvSpPr>
        <p:spPr>
          <a:xfrm>
            <a:off x="519113" y="2130633"/>
            <a:ext cx="5181600" cy="307777"/>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15"/>
              </a:buBlip>
              <a:tabLst/>
              <a:defRPr>
                <a:solidFill>
                  <a:schemeClr val="tx1">
                    <a:lumMod val="75000"/>
                  </a:schemeClr>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1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15"/>
              </a:buBlip>
              <a:tabLst/>
              <a:defRPr/>
            </a:pPr>
            <a:r>
              <a:rPr lang="en-US" dirty="0" smtClean="0"/>
              <a:t>Click to insert text</a:t>
            </a:r>
          </a:p>
        </p:txBody>
      </p:sp>
      <p:pic>
        <p:nvPicPr>
          <p:cNvPr id="12" name="Picture 11"/>
          <p:cNvPicPr>
            <a:picLocks noChangeAspect="1"/>
          </p:cNvPicPr>
          <p:nvPr userDrawn="1">
            <p:custDataLst>
              <p:tags r:id="rId9"/>
            </p:custDataLst>
          </p:nvPr>
        </p:nvPicPr>
        <p:blipFill>
          <a:blip r:embed="rId16" cstate="email">
            <a:extLst>
              <a:ext uri="{28A0092B-C50C-407E-A947-70E740481C1C}">
                <a14:useLocalDpi xmlns:a14="http://schemas.microsoft.com/office/drawing/2010/main"/>
              </a:ext>
            </a:extLst>
          </a:blip>
          <a:stretch>
            <a:fillRect/>
          </a:stretch>
        </p:blipFill>
        <p:spPr>
          <a:xfrm>
            <a:off x="10300659" y="6510002"/>
            <a:ext cx="1481327" cy="246384"/>
          </a:xfrm>
          <a:prstGeom prst="rect">
            <a:avLst/>
          </a:prstGeom>
        </p:spPr>
      </p:pic>
    </p:spTree>
    <p:extLst>
      <p:ext uri="{BB962C8B-B14F-4D97-AF65-F5344CB8AC3E}">
        <p14:creationId xmlns:p14="http://schemas.microsoft.com/office/powerpoint/2010/main" val="4226011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Agenda (Peop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90337481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7407"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16" name="Picture 6" descr="C:\Users\victor.melniciuc\Desktop\==Work\MCS BOM\ppt\JPEGs (ready)\MYM.png"/>
          <p:cNvPicPr>
            <a:picLocks noChangeAspect="1" noChangeArrowheads="1"/>
          </p:cNvPicPr>
          <p:nvPr userDrawn="1">
            <p:custDataLst>
              <p:tags r:id="rId3"/>
            </p:custDataLst>
          </p:nvPr>
        </p:nvPicPr>
        <p:blipFill>
          <a:blip r:embed="rId13" cstate="email">
            <a:extLst>
              <a:ext uri="{28A0092B-C50C-407E-A947-70E740481C1C}">
                <a14:useLocalDpi xmlns:a14="http://schemas.microsoft.com/office/drawing/2010/main"/>
              </a:ext>
            </a:extLst>
          </a:blip>
          <a:srcRect/>
          <a:stretch>
            <a:fillRect/>
          </a:stretch>
        </p:blipFill>
        <p:spPr bwMode="auto">
          <a:xfrm>
            <a:off x="9218615" y="6344457"/>
            <a:ext cx="2514600" cy="176104"/>
          </a:xfrm>
          <a:prstGeom prst="rect">
            <a:avLst/>
          </a:prstGeom>
          <a:noFill/>
        </p:spPr>
      </p:pic>
      <p:pic>
        <p:nvPicPr>
          <p:cNvPr id="9" name="Picture 3"/>
          <p:cNvPicPr>
            <a:picLocks noChangeAspect="1" noChangeArrowheads="1"/>
          </p:cNvPicPr>
          <p:nvPr userDrawn="1">
            <p:custDataLst>
              <p:tags r:id="rId4"/>
            </p:custDataLst>
          </p:nvPr>
        </p:nvPicPr>
        <p:blipFill>
          <a:blip r:embed="rId14" cstate="email">
            <a:extLst>
              <a:ext uri="{28A0092B-C50C-407E-A947-70E740481C1C}">
                <a14:useLocalDpi xmlns:a14="http://schemas.microsoft.com/office/drawing/2010/main"/>
              </a:ext>
            </a:extLst>
          </a:blip>
          <a:stretch>
            <a:fillRect/>
          </a:stretch>
        </p:blipFill>
        <p:spPr bwMode="auto">
          <a:xfrm>
            <a:off x="6336106" y="1005278"/>
            <a:ext cx="5852722" cy="5852722"/>
          </a:xfrm>
          <a:prstGeom prst="rect">
            <a:avLst/>
          </a:prstGeom>
          <a:noFill/>
        </p:spPr>
      </p:pic>
      <p:sp>
        <p:nvSpPr>
          <p:cNvPr id="10" name="Rectangle 9"/>
          <p:cNvSpPr/>
          <p:nvPr userDrawn="1">
            <p:custDataLst>
              <p:tags r:id="rId5"/>
            </p:custDataLst>
          </p:nvPr>
        </p:nvSpPr>
        <p:spPr bwMode="auto">
          <a:xfrm>
            <a:off x="6323011" y="0"/>
            <a:ext cx="3810000"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ndParaRPr>
          </a:p>
        </p:txBody>
      </p:sp>
      <p:sp>
        <p:nvSpPr>
          <p:cNvPr id="3" name="Rectangle 2"/>
          <p:cNvSpPr/>
          <p:nvPr userDrawn="1">
            <p:custDataLst>
              <p:tags r:id="rId6"/>
            </p:custDataLst>
          </p:nvPr>
        </p:nvSpPr>
        <p:spPr bwMode="auto">
          <a:xfrm>
            <a:off x="0" y="1005278"/>
            <a:ext cx="12188825"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Title 1"/>
          <p:cNvSpPr>
            <a:spLocks noGrp="1"/>
          </p:cNvSpPr>
          <p:nvPr>
            <p:ph type="ctrTitle" hasCustomPrompt="1"/>
            <p:custDataLst>
              <p:tags r:id="rId7"/>
            </p:custDataLst>
          </p:nvPr>
        </p:nvSpPr>
        <p:spPr>
          <a:xfrm>
            <a:off x="519113" y="1195347"/>
            <a:ext cx="5181600" cy="555626"/>
          </a:xfrm>
        </p:spPr>
        <p:txBody>
          <a:bodyPr anchor="t" anchorCtr="0">
            <a:noAutofit/>
          </a:bodyPr>
          <a:lstStyle>
            <a:lvl1pPr algn="l">
              <a:lnSpc>
                <a:spcPts val="4800"/>
              </a:lnSpc>
              <a:defRPr sz="4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custDataLst>
              <p:tags r:id="rId8"/>
            </p:custDataLst>
          </p:nvPr>
        </p:nvSpPr>
        <p:spPr>
          <a:xfrm>
            <a:off x="519113" y="2130633"/>
            <a:ext cx="5181600" cy="307777"/>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15"/>
              </a:buBlip>
              <a:tabLst/>
              <a:defRPr>
                <a:solidFill>
                  <a:schemeClr val="tx1">
                    <a:lumMod val="75000"/>
                  </a:schemeClr>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1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15"/>
              </a:buBlip>
              <a:tabLst/>
              <a:defRPr/>
            </a:pPr>
            <a:r>
              <a:rPr lang="en-US" dirty="0" smtClean="0"/>
              <a:t>Click to insert text</a:t>
            </a:r>
          </a:p>
        </p:txBody>
      </p:sp>
      <p:pic>
        <p:nvPicPr>
          <p:cNvPr id="12" name="Picture 11"/>
          <p:cNvPicPr>
            <a:picLocks noChangeAspect="1"/>
          </p:cNvPicPr>
          <p:nvPr userDrawn="1">
            <p:custDataLst>
              <p:tags r:id="rId9"/>
            </p:custDataLst>
          </p:nvPr>
        </p:nvPicPr>
        <p:blipFill>
          <a:blip r:embed="rId16" cstate="email">
            <a:extLst>
              <a:ext uri="{28A0092B-C50C-407E-A947-70E740481C1C}">
                <a14:useLocalDpi xmlns:a14="http://schemas.microsoft.com/office/drawing/2010/main"/>
              </a:ext>
            </a:extLst>
          </a:blip>
          <a:stretch>
            <a:fillRect/>
          </a:stretch>
        </p:blipFill>
        <p:spPr>
          <a:xfrm>
            <a:off x="10300659" y="6510002"/>
            <a:ext cx="1481327" cy="246384"/>
          </a:xfrm>
          <a:prstGeom prst="rect">
            <a:avLst/>
          </a:prstGeom>
        </p:spPr>
      </p:pic>
    </p:spTree>
    <p:extLst>
      <p:ext uri="{BB962C8B-B14F-4D97-AF65-F5344CB8AC3E}">
        <p14:creationId xmlns:p14="http://schemas.microsoft.com/office/powerpoint/2010/main" val="137846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head &amp; Content (Whi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0107084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8431" name="think-cell Slide" r:id="rId13" imgW="270" imgH="270" progId="TCLayout.ActiveDocument.1">
                  <p:embed/>
                </p:oleObj>
              </mc:Choice>
              <mc:Fallback>
                <p:oleObj name="think-cell Slide" r:id="rId13" imgW="270" imgH="270" progId="TCLayout.ActiveDocument.1">
                  <p:embed/>
                  <p:pic>
                    <p:nvPicPr>
                      <p:cNvPr id="0" name=""/>
                      <p:cNvPicPr/>
                      <p:nvPr/>
                    </p:nvPicPr>
                    <p:blipFill>
                      <a:blip r:embed="rId14"/>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hasCustomPrompt="1"/>
            <p:custDataLst>
              <p:tags r:id="rId3"/>
            </p:custDataLst>
          </p:nvPr>
        </p:nvSpPr>
        <p:spPr>
          <a:xfrm>
            <a:off x="338138" y="232172"/>
            <a:ext cx="11518900" cy="498598"/>
          </a:xfrm>
        </p:spPr>
        <p:txBody>
          <a:bodyPr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Click to edit Master title style </a:t>
            </a:r>
            <a:endParaRPr lang="en-US" dirty="0"/>
          </a:p>
        </p:txBody>
      </p:sp>
      <p:sp>
        <p:nvSpPr>
          <p:cNvPr id="21" name="Text Placeholder 2"/>
          <p:cNvSpPr>
            <a:spLocks noGrp="1"/>
          </p:cNvSpPr>
          <p:nvPr>
            <p:ph type="body" idx="14"/>
            <p:custDataLst>
              <p:tags r:id="rId4"/>
            </p:custDataLst>
          </p:nvPr>
        </p:nvSpPr>
        <p:spPr>
          <a:xfrm>
            <a:off x="338461" y="747246"/>
            <a:ext cx="11518577" cy="276999"/>
          </a:xfrm>
        </p:spPr>
        <p:txBody>
          <a:bodyPr anchor="t">
            <a:spAutoFit/>
          </a:bodyPr>
          <a:lstStyle>
            <a:lvl1pPr marL="0" indent="0">
              <a:lnSpc>
                <a:spcPct val="90000"/>
              </a:lnSpc>
              <a:spcBef>
                <a:spcPts val="0"/>
              </a:spcBef>
              <a:buNone/>
              <a:tabLst>
                <a:tab pos="628650" algn="l"/>
              </a:tabLst>
              <a:defRPr sz="2000" b="0">
                <a:solidFill>
                  <a:schemeClr val="tx1"/>
                </a:solidFill>
                <a:latin typeface="Segoe UI Light" pitchFamily="34" charset="0"/>
                <a:ea typeface="Segoe UI" pitchFamily="34" charset="0"/>
                <a:cs typeface="Segoe UI"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pic>
        <p:nvPicPr>
          <p:cNvPr id="5" name="Picture 4"/>
          <p:cNvPicPr>
            <a:picLocks noChangeAspect="1"/>
          </p:cNvPicPr>
          <p:nvPr userDrawn="1">
            <p:custDataLst>
              <p:tags r:id="rId5"/>
            </p:custDataLst>
          </p:nvPr>
        </p:nvPicPr>
        <p:blipFill>
          <a:blip r:embed="rId15"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6" name="Content Placeholder 5"/>
          <p:cNvSpPr>
            <a:spLocks noGrp="1"/>
          </p:cNvSpPr>
          <p:nvPr>
            <p:ph sz="quarter" idx="15"/>
            <p:custDataLst>
              <p:tags r:id="rId6"/>
            </p:custDataLst>
          </p:nvPr>
        </p:nvSpPr>
        <p:spPr>
          <a:xfrm>
            <a:off x="338138" y="1247775"/>
            <a:ext cx="11518900" cy="1654299"/>
          </a:xfrm>
        </p:spPr>
        <p:txBody>
          <a:bodyPr wrap="square">
            <a:spAutoFit/>
          </a:bodyPr>
          <a:lstStyle>
            <a:lvl3pPr marL="822960" indent="-274320">
              <a:buFont typeface="Segoe UI" pitchFamily="34" charset="0"/>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custDataLst>
              <p:tags r:id="rId7"/>
            </p:custDataLst>
          </p:nvPr>
        </p:nvSpPr>
        <p:spPr>
          <a:xfrm>
            <a:off x="10371220" y="74712"/>
            <a:ext cx="1502362" cy="153888"/>
          </a:xfrm>
          <a:prstGeom prst="rect">
            <a:avLst/>
          </a:prstGeom>
          <a:noFill/>
        </p:spPr>
        <p:txBody>
          <a:bodyPr wrap="square" lIns="0" tIns="0" rIns="0" bIns="0" rtlCol="0">
            <a:spAutoFit/>
          </a:bodyPr>
          <a:lstStyle/>
          <a:p>
            <a:pPr algn="r"/>
            <a:r>
              <a:rPr lang="en-US" sz="1000" dirty="0" smtClean="0">
                <a:solidFill>
                  <a:schemeClr val="tx1"/>
                </a:solidFill>
                <a:latin typeface="Segoe UI" pitchFamily="34" charset="0"/>
                <a:ea typeface="Segoe UI" pitchFamily="34" charset="0"/>
                <a:cs typeface="Segoe UI" pitchFamily="34" charset="0"/>
              </a:rPr>
              <a:t>Microsoft Confidential</a:t>
            </a:r>
            <a:endParaRPr lang="en-US" sz="1000" dirty="0">
              <a:solidFill>
                <a:schemeClr val="tx1"/>
              </a:solidFill>
              <a:latin typeface="Segoe UI" pitchFamily="34" charset="0"/>
              <a:ea typeface="Segoe UI" pitchFamily="34" charset="0"/>
              <a:cs typeface="Segoe UI" pitchFamily="34" charset="0"/>
            </a:endParaRPr>
          </a:p>
        </p:txBody>
      </p:sp>
      <p:pic>
        <p:nvPicPr>
          <p:cNvPr id="15" name="Picture 14"/>
          <p:cNvPicPr>
            <a:picLocks noChangeAspect="1"/>
          </p:cNvPicPr>
          <p:nvPr userDrawn="1">
            <p:custDataLst>
              <p:tags r:id="rId8"/>
            </p:custDataLst>
          </p:nvPr>
        </p:nvPicPr>
        <p:blipFill>
          <a:blip r:embed="rId16"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16" name="Picture 15"/>
          <p:cNvPicPr>
            <a:picLocks noChangeAspect="1"/>
          </p:cNvPicPr>
          <p:nvPr userDrawn="1">
            <p:custDataLst>
              <p:tags r:id="rId9"/>
            </p:custDataLst>
          </p:nvPr>
        </p:nvPicPr>
        <p:blipFill>
          <a:blip r:embed="rId17" cstate="email">
            <a:extLst>
              <a:ext uri="{28A0092B-C50C-407E-A947-70E740481C1C}">
                <a14:useLocalDpi xmlns:a14="http://schemas.microsoft.com/office/drawing/2010/main"/>
              </a:ext>
            </a:extLst>
          </a:blip>
          <a:stretch>
            <a:fillRect/>
          </a:stretch>
        </p:blipFill>
        <p:spPr>
          <a:xfrm>
            <a:off x="338138" y="6592046"/>
            <a:ext cx="2362530" cy="85737"/>
          </a:xfrm>
          <a:prstGeom prst="rect">
            <a:avLst/>
          </a:prstGeom>
          <a:noFill/>
          <a:ln>
            <a:noFill/>
          </a:ln>
        </p:spPr>
      </p:pic>
      <p:pic>
        <p:nvPicPr>
          <p:cNvPr id="19" name="Picture 18"/>
          <p:cNvPicPr>
            <a:picLocks noChangeAspect="1"/>
          </p:cNvPicPr>
          <p:nvPr userDrawn="1">
            <p:custDataLst>
              <p:tags r:id="rId10"/>
            </p:custDataLst>
          </p:nvPr>
        </p:nvPicPr>
        <p:blipFill>
          <a:blip r:embed="rId18" cstate="email">
            <a:extLst>
              <a:ext uri="{28A0092B-C50C-407E-A947-70E740481C1C}">
                <a14:useLocalDpi xmlns:a14="http://schemas.microsoft.com/office/drawing/2010/main"/>
              </a:ext>
            </a:extLst>
          </a:blip>
          <a:stretch>
            <a:fillRect/>
          </a:stretch>
        </p:blipFill>
        <p:spPr>
          <a:xfrm>
            <a:off x="10366081" y="6510002"/>
            <a:ext cx="1481327" cy="246384"/>
          </a:xfrm>
          <a:prstGeom prst="rect">
            <a:avLst/>
          </a:prstGeom>
        </p:spPr>
      </p:pic>
      <p:sp>
        <p:nvSpPr>
          <p:cNvPr id="20" name="Slide Number Placeholder 8"/>
          <p:cNvSpPr>
            <a:spLocks noGrp="1"/>
          </p:cNvSpPr>
          <p:nvPr>
            <p:ph type="sldNum" sz="quarter" idx="4"/>
            <p:custDataLst>
              <p:tags r:id="rId11"/>
            </p:custDataLst>
          </p:nvPr>
        </p:nvSpPr>
        <p:spPr>
          <a:xfrm>
            <a:off x="5601182" y="6519177"/>
            <a:ext cx="986588" cy="246221"/>
          </a:xfrm>
          <a:prstGeom prst="rect">
            <a:avLst/>
          </a:prstGeom>
          <a:noFill/>
        </p:spPr>
        <p:txBody>
          <a:bodyPr wrap="square" rtlCol="0">
            <a:spAutoFit/>
          </a:bodyPr>
          <a:lstStyle>
            <a:lvl1pPr>
              <a:defRPr lang="en-US" sz="1000" smtClean="0">
                <a:solidFill>
                  <a:srgbClr val="000000"/>
                </a:solidFill>
                <a:latin typeface="Segoe UI" pitchFamily="34" charset="0"/>
                <a:ea typeface="Segoe UI" pitchFamily="34" charset="0"/>
                <a:cs typeface="Segoe UI" pitchFamily="34" charset="0"/>
              </a:defRPr>
            </a:lvl1pPr>
          </a:lstStyle>
          <a:p>
            <a:pPr algn="ctr"/>
            <a:fld id="{101F14F0-5018-4D43-9CE9-7EAB5322879C}" type="slidenum">
              <a:rPr lang="en-US" smtClean="0"/>
              <a:pPr algn="ct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Whi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24950179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9455"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hasCustomPrompt="1"/>
            <p:custDataLst>
              <p:tags r:id="rId3"/>
            </p:custDataLst>
          </p:nvPr>
        </p:nvSpPr>
        <p:spPr>
          <a:xfrm>
            <a:off x="338138" y="232172"/>
            <a:ext cx="11518900" cy="498598"/>
          </a:xfrm>
        </p:spPr>
        <p:txBody>
          <a:bodyPr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Click to edit Master title style </a:t>
            </a:r>
            <a:endParaRPr lang="en-US" dirty="0"/>
          </a:p>
        </p:txBody>
      </p:sp>
      <p:pic>
        <p:nvPicPr>
          <p:cNvPr id="5" name="Picture 4"/>
          <p:cNvPicPr>
            <a:picLocks noChangeAspect="1"/>
          </p:cNvPicPr>
          <p:nvPr userDrawn="1">
            <p:custDataLst>
              <p:tags r:id="rId4"/>
            </p:custDataLst>
          </p:nvPr>
        </p:nvPicPr>
        <p:blipFill>
          <a:blip r:embed="rId14"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6" name="Content Placeholder 5"/>
          <p:cNvSpPr>
            <a:spLocks noGrp="1"/>
          </p:cNvSpPr>
          <p:nvPr>
            <p:ph sz="quarter" idx="15"/>
            <p:custDataLst>
              <p:tags r:id="rId5"/>
            </p:custDataLst>
          </p:nvPr>
        </p:nvSpPr>
        <p:spPr>
          <a:xfrm>
            <a:off x="338138" y="1247775"/>
            <a:ext cx="11518900" cy="1654299"/>
          </a:xfrm>
        </p:spPr>
        <p:txBody>
          <a:bodyPr wrap="square">
            <a:spAutoFit/>
          </a:bodyPr>
          <a:lstStyle>
            <a:lvl3pPr marL="822960" indent="-274320">
              <a:buFont typeface="Segoe UI" pitchFamily="34" charset="0"/>
              <a:buChar char="−"/>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custDataLst>
              <p:tags r:id="rId6"/>
            </p:custDataLst>
          </p:nvPr>
        </p:nvSpPr>
        <p:spPr>
          <a:xfrm>
            <a:off x="10371220" y="74712"/>
            <a:ext cx="1502362" cy="153888"/>
          </a:xfrm>
          <a:prstGeom prst="rect">
            <a:avLst/>
          </a:prstGeom>
          <a:noFill/>
        </p:spPr>
        <p:txBody>
          <a:bodyPr wrap="square" lIns="0" tIns="0" rIns="0" bIns="0" rtlCol="0">
            <a:spAutoFit/>
          </a:bodyPr>
          <a:lstStyle/>
          <a:p>
            <a:pPr algn="r"/>
            <a:r>
              <a:rPr lang="en-US" sz="1000" dirty="0" smtClean="0">
                <a:solidFill>
                  <a:schemeClr val="tx1"/>
                </a:solidFill>
                <a:latin typeface="Segoe UI" pitchFamily="34" charset="0"/>
                <a:ea typeface="Segoe UI" pitchFamily="34" charset="0"/>
                <a:cs typeface="Segoe UI" pitchFamily="34" charset="0"/>
              </a:rPr>
              <a:t>Microsoft Confidential</a:t>
            </a:r>
            <a:endParaRPr lang="en-US" sz="1000" dirty="0">
              <a:solidFill>
                <a:schemeClr val="tx1"/>
              </a:solidFill>
              <a:latin typeface="Segoe UI" pitchFamily="34" charset="0"/>
              <a:ea typeface="Segoe UI" pitchFamily="34" charset="0"/>
              <a:cs typeface="Segoe UI" pitchFamily="34" charset="0"/>
            </a:endParaRPr>
          </a:p>
        </p:txBody>
      </p:sp>
      <p:pic>
        <p:nvPicPr>
          <p:cNvPr id="8" name="Picture 7"/>
          <p:cNvPicPr>
            <a:picLocks noChangeAspect="1"/>
          </p:cNvPicPr>
          <p:nvPr userDrawn="1">
            <p:custDataLst>
              <p:tags r:id="rId7"/>
            </p:custDataLst>
          </p:nvPr>
        </p:nvPicPr>
        <p:blipFill>
          <a:blip r:embed="rId15"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9" name="Picture 8"/>
          <p:cNvPicPr>
            <a:picLocks noChangeAspect="1"/>
          </p:cNvPicPr>
          <p:nvPr userDrawn="1">
            <p:custDataLst>
              <p:tags r:id="rId8"/>
            </p:custDataLst>
          </p:nvPr>
        </p:nvPicPr>
        <p:blipFill>
          <a:blip r:embed="rId16" cstate="email">
            <a:extLst>
              <a:ext uri="{28A0092B-C50C-407E-A947-70E740481C1C}">
                <a14:useLocalDpi xmlns:a14="http://schemas.microsoft.com/office/drawing/2010/main"/>
              </a:ext>
            </a:extLst>
          </a:blip>
          <a:stretch>
            <a:fillRect/>
          </a:stretch>
        </p:blipFill>
        <p:spPr>
          <a:xfrm>
            <a:off x="338138" y="6592046"/>
            <a:ext cx="2362530" cy="85737"/>
          </a:xfrm>
          <a:prstGeom prst="rect">
            <a:avLst/>
          </a:prstGeom>
          <a:noFill/>
          <a:ln>
            <a:noFill/>
          </a:ln>
        </p:spPr>
      </p:pic>
      <p:pic>
        <p:nvPicPr>
          <p:cNvPr id="10" name="Picture 9"/>
          <p:cNvPicPr>
            <a:picLocks noChangeAspect="1"/>
          </p:cNvPicPr>
          <p:nvPr userDrawn="1">
            <p:custDataLst>
              <p:tags r:id="rId9"/>
            </p:custDataLst>
          </p:nvPr>
        </p:nvPicPr>
        <p:blipFill>
          <a:blip r:embed="rId17" cstate="email">
            <a:extLst>
              <a:ext uri="{28A0092B-C50C-407E-A947-70E740481C1C}">
                <a14:useLocalDpi xmlns:a14="http://schemas.microsoft.com/office/drawing/2010/main"/>
              </a:ext>
            </a:extLst>
          </a:blip>
          <a:stretch>
            <a:fillRect/>
          </a:stretch>
        </p:blipFill>
        <p:spPr>
          <a:xfrm>
            <a:off x="10366081" y="6510002"/>
            <a:ext cx="1481327" cy="246384"/>
          </a:xfrm>
          <a:prstGeom prst="rect">
            <a:avLst/>
          </a:prstGeom>
        </p:spPr>
      </p:pic>
      <p:sp>
        <p:nvSpPr>
          <p:cNvPr id="11" name="Slide Number Placeholder 8"/>
          <p:cNvSpPr>
            <a:spLocks noGrp="1"/>
          </p:cNvSpPr>
          <p:nvPr>
            <p:ph type="sldNum" sz="quarter" idx="4"/>
            <p:custDataLst>
              <p:tags r:id="rId10"/>
            </p:custDataLst>
          </p:nvPr>
        </p:nvSpPr>
        <p:spPr>
          <a:xfrm>
            <a:off x="5601182" y="6519177"/>
            <a:ext cx="986588" cy="246221"/>
          </a:xfrm>
          <a:prstGeom prst="rect">
            <a:avLst/>
          </a:prstGeom>
          <a:noFill/>
        </p:spPr>
        <p:txBody>
          <a:bodyPr wrap="square" rtlCol="0">
            <a:spAutoFit/>
          </a:bodyPr>
          <a:lstStyle>
            <a:lvl1pPr>
              <a:defRPr lang="en-US" sz="1000" smtClean="0">
                <a:solidFill>
                  <a:srgbClr val="000000"/>
                </a:solidFill>
                <a:latin typeface="Segoe UI" pitchFamily="34" charset="0"/>
                <a:ea typeface="Segoe UI" pitchFamily="34" charset="0"/>
                <a:cs typeface="Segoe UI" pitchFamily="34" charset="0"/>
              </a:defRPr>
            </a:lvl1pPr>
          </a:lstStyle>
          <a:p>
            <a:pPr algn="ctr"/>
            <a:fld id="{101F14F0-5018-4D43-9CE9-7EAB5322879C}" type="slidenum">
              <a:rPr lang="en-US" smtClean="0"/>
              <a:pPr algn="ctr"/>
              <a:t>‹#›</a:t>
            </a:fld>
            <a:endParaRPr lang="en-US" dirty="0"/>
          </a:p>
        </p:txBody>
      </p:sp>
    </p:spTree>
    <p:extLst>
      <p:ext uri="{BB962C8B-B14F-4D97-AF65-F5344CB8AC3E}">
        <p14:creationId xmlns:p14="http://schemas.microsoft.com/office/powerpoint/2010/main" val="14746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Subhead (Whi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78177242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0479"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hasCustomPrompt="1"/>
            <p:custDataLst>
              <p:tags r:id="rId3"/>
            </p:custDataLst>
          </p:nvPr>
        </p:nvSpPr>
        <p:spPr>
          <a:xfrm>
            <a:off x="338138" y="228481"/>
            <a:ext cx="11518900" cy="498598"/>
          </a:xfrm>
        </p:spPr>
        <p:txBody>
          <a:bodyPr vert="horz" wrap="square" lIns="0" tIns="0" rIns="0" bIns="0" rtlCol="0" anchor="t">
            <a:spAutoFit/>
          </a:bodyPr>
          <a:lstStyle>
            <a:lvl1pPr>
              <a:defRPr lang="en-US" sz="3600" dirty="0"/>
            </a:lvl1pPr>
          </a:lstStyle>
          <a:p>
            <a:pPr lvl="0"/>
            <a:r>
              <a:rPr lang="en-US" dirty="0" smtClean="0"/>
              <a:t>Click to edit Master title style </a:t>
            </a:r>
            <a:endParaRPr lang="en-US" dirty="0"/>
          </a:p>
        </p:txBody>
      </p:sp>
      <p:sp>
        <p:nvSpPr>
          <p:cNvPr id="21" name="Text Placeholder 2"/>
          <p:cNvSpPr>
            <a:spLocks noGrp="1"/>
          </p:cNvSpPr>
          <p:nvPr>
            <p:ph type="body" idx="14"/>
            <p:custDataLst>
              <p:tags r:id="rId4"/>
            </p:custDataLst>
          </p:nvPr>
        </p:nvSpPr>
        <p:spPr>
          <a:xfrm>
            <a:off x="338328" y="749808"/>
            <a:ext cx="11518710" cy="276999"/>
          </a:xfrm>
        </p:spPr>
        <p:txBody>
          <a:bodyPr vert="horz" wrap="square" lIns="0" tIns="0" rIns="0" bIns="0" rtlCol="0" anchor="t">
            <a:spAutoFit/>
          </a:bodyPr>
          <a:lstStyle>
            <a:lvl1pPr>
              <a:defRPr lang="en-US" sz="2000" b="0" dirty="0" smtClean="0">
                <a:solidFill>
                  <a:schemeClr val="tx1"/>
                </a:solidFill>
                <a:latin typeface="Segoe UI Light" pitchFamily="34" charset="0"/>
                <a:ea typeface="Segoe UI" pitchFamily="34" charset="0"/>
                <a:cs typeface="Segoe UI" pitchFamily="34" charset="0"/>
              </a:defRPr>
            </a:lvl1pPr>
          </a:lstStyle>
          <a:p>
            <a:pPr marL="0" lvl="0" indent="0">
              <a:lnSpc>
                <a:spcPct val="90000"/>
              </a:lnSpc>
              <a:spcBef>
                <a:spcPts val="0"/>
              </a:spcBef>
              <a:buNone/>
              <a:tabLst>
                <a:tab pos="628650" algn="l"/>
              </a:tabLst>
            </a:pPr>
            <a:r>
              <a:rPr lang="en-US" dirty="0" smtClean="0"/>
              <a:t>Click to edit Master text styles</a:t>
            </a:r>
          </a:p>
        </p:txBody>
      </p:sp>
      <p:pic>
        <p:nvPicPr>
          <p:cNvPr id="5" name="Picture 4"/>
          <p:cNvPicPr>
            <a:picLocks noChangeAspect="1"/>
          </p:cNvPicPr>
          <p:nvPr userDrawn="1">
            <p:custDataLst>
              <p:tags r:id="rId5"/>
            </p:custDataLst>
          </p:nvPr>
        </p:nvPicPr>
        <p:blipFill>
          <a:blip r:embed="rId14"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13" name="TextBox 12"/>
          <p:cNvSpPr txBox="1"/>
          <p:nvPr userDrawn="1">
            <p:custDataLst>
              <p:tags r:id="rId6"/>
            </p:custDataLst>
          </p:nvPr>
        </p:nvSpPr>
        <p:spPr>
          <a:xfrm>
            <a:off x="10371220" y="74712"/>
            <a:ext cx="1502362" cy="153888"/>
          </a:xfrm>
          <a:prstGeom prst="rect">
            <a:avLst/>
          </a:prstGeom>
          <a:noFill/>
        </p:spPr>
        <p:txBody>
          <a:bodyPr wrap="square" lIns="0" tIns="0" rIns="0" bIns="0" rtlCol="0">
            <a:spAutoFit/>
          </a:bodyPr>
          <a:lstStyle/>
          <a:p>
            <a:pPr algn="r"/>
            <a:r>
              <a:rPr lang="en-US" sz="1000" dirty="0" smtClean="0">
                <a:solidFill>
                  <a:schemeClr val="tx1"/>
                </a:solidFill>
                <a:latin typeface="Segoe UI" pitchFamily="34" charset="0"/>
                <a:ea typeface="Segoe UI" pitchFamily="34" charset="0"/>
                <a:cs typeface="Segoe UI" pitchFamily="34" charset="0"/>
              </a:rPr>
              <a:t>Microsoft Confidential</a:t>
            </a:r>
            <a:endParaRPr lang="en-US" sz="1000" dirty="0">
              <a:solidFill>
                <a:schemeClr val="tx1"/>
              </a:solidFill>
              <a:latin typeface="Segoe UI" pitchFamily="34" charset="0"/>
              <a:ea typeface="Segoe UI" pitchFamily="34" charset="0"/>
              <a:cs typeface="Segoe UI" pitchFamily="34" charset="0"/>
            </a:endParaRPr>
          </a:p>
        </p:txBody>
      </p:sp>
      <p:pic>
        <p:nvPicPr>
          <p:cNvPr id="14" name="Picture 13"/>
          <p:cNvPicPr>
            <a:picLocks noChangeAspect="1"/>
          </p:cNvPicPr>
          <p:nvPr userDrawn="1">
            <p:custDataLst>
              <p:tags r:id="rId7"/>
            </p:custDataLst>
          </p:nvPr>
        </p:nvPicPr>
        <p:blipFill>
          <a:blip r:embed="rId15"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15" name="Picture 14"/>
          <p:cNvPicPr>
            <a:picLocks noChangeAspect="1"/>
          </p:cNvPicPr>
          <p:nvPr userDrawn="1">
            <p:custDataLst>
              <p:tags r:id="rId8"/>
            </p:custDataLst>
          </p:nvPr>
        </p:nvPicPr>
        <p:blipFill>
          <a:blip r:embed="rId16" cstate="email">
            <a:extLst>
              <a:ext uri="{28A0092B-C50C-407E-A947-70E740481C1C}">
                <a14:useLocalDpi xmlns:a14="http://schemas.microsoft.com/office/drawing/2010/main"/>
              </a:ext>
            </a:extLst>
          </a:blip>
          <a:stretch>
            <a:fillRect/>
          </a:stretch>
        </p:blipFill>
        <p:spPr>
          <a:xfrm>
            <a:off x="338138" y="6592046"/>
            <a:ext cx="2362530" cy="85737"/>
          </a:xfrm>
          <a:prstGeom prst="rect">
            <a:avLst/>
          </a:prstGeom>
          <a:noFill/>
          <a:ln>
            <a:noFill/>
          </a:ln>
        </p:spPr>
      </p:pic>
      <p:pic>
        <p:nvPicPr>
          <p:cNvPr id="18" name="Picture 17"/>
          <p:cNvPicPr>
            <a:picLocks noChangeAspect="1"/>
          </p:cNvPicPr>
          <p:nvPr userDrawn="1">
            <p:custDataLst>
              <p:tags r:id="rId9"/>
            </p:custDataLst>
          </p:nvPr>
        </p:nvPicPr>
        <p:blipFill>
          <a:blip r:embed="rId17" cstate="email">
            <a:extLst>
              <a:ext uri="{28A0092B-C50C-407E-A947-70E740481C1C}">
                <a14:useLocalDpi xmlns:a14="http://schemas.microsoft.com/office/drawing/2010/main"/>
              </a:ext>
            </a:extLst>
          </a:blip>
          <a:stretch>
            <a:fillRect/>
          </a:stretch>
        </p:blipFill>
        <p:spPr>
          <a:xfrm>
            <a:off x="10366081" y="6510002"/>
            <a:ext cx="1481327" cy="246384"/>
          </a:xfrm>
          <a:prstGeom prst="rect">
            <a:avLst/>
          </a:prstGeom>
        </p:spPr>
      </p:pic>
      <p:sp>
        <p:nvSpPr>
          <p:cNvPr id="19" name="Slide Number Placeholder 8"/>
          <p:cNvSpPr>
            <a:spLocks noGrp="1"/>
          </p:cNvSpPr>
          <p:nvPr>
            <p:ph type="sldNum" sz="quarter" idx="4"/>
            <p:custDataLst>
              <p:tags r:id="rId10"/>
            </p:custDataLst>
          </p:nvPr>
        </p:nvSpPr>
        <p:spPr>
          <a:xfrm>
            <a:off x="5601182" y="6519177"/>
            <a:ext cx="986588" cy="246221"/>
          </a:xfrm>
          <a:prstGeom prst="rect">
            <a:avLst/>
          </a:prstGeom>
          <a:noFill/>
        </p:spPr>
        <p:txBody>
          <a:bodyPr wrap="square" rtlCol="0">
            <a:spAutoFit/>
          </a:bodyPr>
          <a:lstStyle>
            <a:lvl1pPr>
              <a:defRPr lang="en-US" sz="1000" smtClean="0">
                <a:solidFill>
                  <a:srgbClr val="000000"/>
                </a:solidFill>
                <a:latin typeface="Segoe UI" pitchFamily="34" charset="0"/>
                <a:ea typeface="Segoe UI" pitchFamily="34" charset="0"/>
                <a:cs typeface="Segoe UI" pitchFamily="34" charset="0"/>
              </a:defRPr>
            </a:lvl1pPr>
          </a:lstStyle>
          <a:p>
            <a:pPr algn="ctr"/>
            <a:fld id="{101F14F0-5018-4D43-9CE9-7EAB5322879C}" type="slidenum">
              <a:rPr lang="en-US" smtClean="0"/>
              <a:pPr algn="ctr"/>
              <a:t>‹#›</a:t>
            </a:fld>
            <a:endParaRPr lang="en-US" dirty="0"/>
          </a:p>
        </p:txBody>
      </p:sp>
    </p:spTree>
    <p:extLst>
      <p:ext uri="{BB962C8B-B14F-4D97-AF65-F5344CB8AC3E}">
        <p14:creationId xmlns:p14="http://schemas.microsoft.com/office/powerpoint/2010/main" val="3285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hit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2114622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1503"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hasCustomPrompt="1"/>
            <p:custDataLst>
              <p:tags r:id="rId3"/>
            </p:custDataLst>
          </p:nvPr>
        </p:nvSpPr>
        <p:spPr>
          <a:xfrm>
            <a:off x="338138" y="228481"/>
            <a:ext cx="11518900" cy="498598"/>
          </a:xfrm>
        </p:spPr>
        <p:txBody>
          <a:bodyPr vert="horz" wrap="square" lIns="0" tIns="0" rIns="0" bIns="0" rtlCol="0" anchor="t">
            <a:spAutoFit/>
          </a:bodyPr>
          <a:lstStyle>
            <a:lvl1pPr>
              <a:defRPr lang="en-US" dirty="0"/>
            </a:lvl1pPr>
          </a:lstStyle>
          <a:p>
            <a:pPr lvl="0"/>
            <a:r>
              <a:rPr lang="en-US" dirty="0" smtClean="0"/>
              <a:t>Click to edit Master title style </a:t>
            </a:r>
            <a:endParaRPr lang="en-US" dirty="0"/>
          </a:p>
        </p:txBody>
      </p:sp>
      <p:pic>
        <p:nvPicPr>
          <p:cNvPr id="5" name="Picture 4"/>
          <p:cNvPicPr>
            <a:picLocks noChangeAspect="1"/>
          </p:cNvPicPr>
          <p:nvPr userDrawn="1">
            <p:custDataLst>
              <p:tags r:id="rId4"/>
            </p:custDataLst>
          </p:nvPr>
        </p:nvPicPr>
        <p:blipFill>
          <a:blip r:embed="rId13" cstate="email">
            <a:extLst>
              <a:ext uri="{28A0092B-C50C-407E-A947-70E740481C1C}">
                <a14:useLocalDpi xmlns:a14="http://schemas.microsoft.com/office/drawing/2010/main"/>
              </a:ext>
            </a:extLst>
          </a:blip>
          <a:stretch>
            <a:fillRect/>
          </a:stretch>
        </p:blipFill>
        <p:spPr>
          <a:xfrm>
            <a:off x="4981895" y="3390900"/>
            <a:ext cx="2225040" cy="76200"/>
          </a:xfrm>
          <a:prstGeom prst="rect">
            <a:avLst/>
          </a:prstGeom>
        </p:spPr>
      </p:pic>
      <p:sp>
        <p:nvSpPr>
          <p:cNvPr id="6" name="TextBox 5"/>
          <p:cNvSpPr txBox="1"/>
          <p:nvPr userDrawn="1">
            <p:custDataLst>
              <p:tags r:id="rId5"/>
            </p:custDataLst>
          </p:nvPr>
        </p:nvSpPr>
        <p:spPr>
          <a:xfrm>
            <a:off x="10371220" y="74712"/>
            <a:ext cx="1502362" cy="153888"/>
          </a:xfrm>
          <a:prstGeom prst="rect">
            <a:avLst/>
          </a:prstGeom>
          <a:noFill/>
        </p:spPr>
        <p:txBody>
          <a:bodyPr wrap="square" lIns="0" tIns="0" rIns="0" bIns="0" rtlCol="0">
            <a:spAutoFit/>
          </a:bodyPr>
          <a:lstStyle/>
          <a:p>
            <a:pPr algn="r"/>
            <a:r>
              <a:rPr lang="en-US" sz="1000" dirty="0" smtClean="0">
                <a:solidFill>
                  <a:schemeClr val="tx1"/>
                </a:solidFill>
                <a:latin typeface="Segoe UI" pitchFamily="34" charset="0"/>
                <a:ea typeface="Segoe UI" pitchFamily="34" charset="0"/>
                <a:cs typeface="Segoe UI" pitchFamily="34" charset="0"/>
              </a:rPr>
              <a:t>Microsoft Confidential</a:t>
            </a:r>
            <a:endParaRPr lang="en-US" sz="1000" dirty="0">
              <a:solidFill>
                <a:schemeClr val="tx1"/>
              </a:solidFill>
              <a:latin typeface="Segoe UI" pitchFamily="34" charset="0"/>
              <a:ea typeface="Segoe UI" pitchFamily="34" charset="0"/>
              <a:cs typeface="Segoe UI" pitchFamily="34" charset="0"/>
            </a:endParaRPr>
          </a:p>
        </p:txBody>
      </p:sp>
      <p:pic>
        <p:nvPicPr>
          <p:cNvPr id="7" name="Picture 6"/>
          <p:cNvPicPr>
            <a:picLocks noChangeAspect="1"/>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0" y="6413687"/>
            <a:ext cx="12188952" cy="457200"/>
          </a:xfrm>
          <a:prstGeom prst="rect">
            <a:avLst/>
          </a:prstGeom>
        </p:spPr>
      </p:pic>
      <p:pic>
        <p:nvPicPr>
          <p:cNvPr id="8" name="Picture 7"/>
          <p:cNvPicPr>
            <a:picLocks noChangeAspect="1"/>
          </p:cNvPicPr>
          <p:nvPr userDrawn="1">
            <p:custDataLst>
              <p:tags r:id="rId7"/>
            </p:custDataLst>
          </p:nvPr>
        </p:nvPicPr>
        <p:blipFill>
          <a:blip r:embed="rId15" cstate="email">
            <a:extLst>
              <a:ext uri="{28A0092B-C50C-407E-A947-70E740481C1C}">
                <a14:useLocalDpi xmlns:a14="http://schemas.microsoft.com/office/drawing/2010/main"/>
              </a:ext>
            </a:extLst>
          </a:blip>
          <a:stretch>
            <a:fillRect/>
          </a:stretch>
        </p:blipFill>
        <p:spPr>
          <a:xfrm>
            <a:off x="338138" y="6592046"/>
            <a:ext cx="2362530" cy="85737"/>
          </a:xfrm>
          <a:prstGeom prst="rect">
            <a:avLst/>
          </a:prstGeom>
          <a:noFill/>
          <a:ln>
            <a:noFill/>
          </a:ln>
        </p:spPr>
      </p:pic>
      <p:pic>
        <p:nvPicPr>
          <p:cNvPr id="9" name="Picture 8"/>
          <p:cNvPicPr>
            <a:picLocks noChangeAspect="1"/>
          </p:cNvPicPr>
          <p:nvPr userDrawn="1">
            <p:custDataLst>
              <p:tags r:id="rId8"/>
            </p:custDataLst>
          </p:nvPr>
        </p:nvPicPr>
        <p:blipFill>
          <a:blip r:embed="rId16" cstate="email">
            <a:extLst>
              <a:ext uri="{28A0092B-C50C-407E-A947-70E740481C1C}">
                <a14:useLocalDpi xmlns:a14="http://schemas.microsoft.com/office/drawing/2010/main"/>
              </a:ext>
            </a:extLst>
          </a:blip>
          <a:stretch>
            <a:fillRect/>
          </a:stretch>
        </p:blipFill>
        <p:spPr>
          <a:xfrm>
            <a:off x="10366081" y="6510002"/>
            <a:ext cx="1481327" cy="246384"/>
          </a:xfrm>
          <a:prstGeom prst="rect">
            <a:avLst/>
          </a:prstGeom>
        </p:spPr>
      </p:pic>
      <p:sp>
        <p:nvSpPr>
          <p:cNvPr id="10" name="Slide Number Placeholder 8"/>
          <p:cNvSpPr>
            <a:spLocks noGrp="1"/>
          </p:cNvSpPr>
          <p:nvPr>
            <p:ph type="sldNum" sz="quarter" idx="4"/>
            <p:custDataLst>
              <p:tags r:id="rId9"/>
            </p:custDataLst>
          </p:nvPr>
        </p:nvSpPr>
        <p:spPr>
          <a:xfrm>
            <a:off x="5601182" y="6519177"/>
            <a:ext cx="986588" cy="246221"/>
          </a:xfrm>
          <a:prstGeom prst="rect">
            <a:avLst/>
          </a:prstGeom>
          <a:noFill/>
        </p:spPr>
        <p:txBody>
          <a:bodyPr wrap="square" rtlCol="0">
            <a:spAutoFit/>
          </a:bodyPr>
          <a:lstStyle>
            <a:lvl1pPr>
              <a:defRPr lang="en-US" sz="1000" smtClean="0">
                <a:solidFill>
                  <a:srgbClr val="000000"/>
                </a:solidFill>
                <a:latin typeface="Segoe UI" pitchFamily="34" charset="0"/>
                <a:ea typeface="Segoe UI" pitchFamily="34" charset="0"/>
                <a:cs typeface="Segoe UI" pitchFamily="34" charset="0"/>
              </a:defRPr>
            </a:lvl1pPr>
          </a:lstStyle>
          <a:p>
            <a:pPr algn="ctr"/>
            <a:fld id="{101F14F0-5018-4D43-9CE9-7EAB5322879C}" type="slidenum">
              <a:rPr lang="en-US" smtClean="0"/>
              <a:pPr algn="ctr"/>
              <a:t>‹#›</a:t>
            </a:fld>
            <a:endParaRPr lang="en-US" dirty="0"/>
          </a:p>
        </p:txBody>
      </p:sp>
    </p:spTree>
    <p:extLst>
      <p:ext uri="{BB962C8B-B14F-4D97-AF65-F5344CB8AC3E}">
        <p14:creationId xmlns:p14="http://schemas.microsoft.com/office/powerpoint/2010/main" val="385500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ransition Slide (Option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5855685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72527" name="think-cell Slide" r:id="rId9" imgW="270" imgH="270" progId="TCLayout.ActiveDocument.1">
                  <p:embed/>
                </p:oleObj>
              </mc:Choice>
              <mc:Fallback>
                <p:oleObj name="think-cell Slide" r:id="rId9" imgW="270" imgH="270" progId="TCLayout.ActiveDocument.1">
                  <p:embed/>
                  <p:pic>
                    <p:nvPicPr>
                      <p:cNvPr id="0" name=""/>
                      <p:cNvPicPr/>
                      <p:nvPr/>
                    </p:nvPicPr>
                    <p:blipFill>
                      <a:blip r:embed="rId10"/>
                      <a:stretch>
                        <a:fillRect/>
                      </a:stretch>
                    </p:blipFill>
                    <p:spPr>
                      <a:xfrm>
                        <a:off x="0" y="0"/>
                        <a:ext cx="158750" cy="158750"/>
                      </a:xfrm>
                      <a:prstGeom prst="rect">
                        <a:avLst/>
                      </a:prstGeom>
                    </p:spPr>
                  </p:pic>
                </p:oleObj>
              </mc:Fallback>
            </mc:AlternateContent>
          </a:graphicData>
        </a:graphic>
      </p:graphicFrame>
      <p:pic>
        <p:nvPicPr>
          <p:cNvPr id="22" name="Picture 21" descr="services_footer_white_2.jpg"/>
          <p:cNvPicPr>
            <a:picLocks noChangeAspect="1"/>
          </p:cNvPicPr>
          <p:nvPr userDrawn="1">
            <p:custDataLst>
              <p:tags r:id="rId3"/>
            </p:custDataLst>
          </p:nvPr>
        </p:nvPicPr>
        <p:blipFill>
          <a:blip r:embed="rId11" cstate="email">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a:ext>
            </a:extLst>
          </a:blip>
          <a:stretch>
            <a:fillRect/>
          </a:stretch>
        </p:blipFill>
        <p:spPr>
          <a:xfrm>
            <a:off x="10329678" y="6467476"/>
            <a:ext cx="1479741" cy="314324"/>
          </a:xfrm>
          <a:prstGeom prst="rect">
            <a:avLst/>
          </a:prstGeom>
        </p:spPr>
      </p:pic>
      <p:sp>
        <p:nvSpPr>
          <p:cNvPr id="3" name="Rectangle 2"/>
          <p:cNvSpPr/>
          <p:nvPr userDrawn="1">
            <p:custDataLst>
              <p:tags r:id="rId4"/>
            </p:custDataLst>
          </p:nvPr>
        </p:nvSpPr>
        <p:spPr bwMode="auto">
          <a:xfrm>
            <a:off x="0" y="1922729"/>
            <a:ext cx="12188825"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ndParaRPr>
          </a:p>
        </p:txBody>
      </p:sp>
      <p:sp>
        <p:nvSpPr>
          <p:cNvPr id="12" name="Title 1"/>
          <p:cNvSpPr>
            <a:spLocks noGrp="1"/>
          </p:cNvSpPr>
          <p:nvPr>
            <p:ph type="ctrTitle" hasCustomPrompt="1"/>
            <p:custDataLst>
              <p:tags r:id="rId5"/>
            </p:custDataLst>
          </p:nvPr>
        </p:nvSpPr>
        <p:spPr>
          <a:xfrm>
            <a:off x="684214" y="2627981"/>
            <a:ext cx="10585365" cy="555626"/>
          </a:xfrm>
        </p:spPr>
        <p:txBody>
          <a:bodyPr anchor="t"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Transition Slide Title</a:t>
            </a:r>
            <a:endParaRPr lang="en-US" dirty="0"/>
          </a:p>
        </p:txBody>
      </p:sp>
      <p:sp>
        <p:nvSpPr>
          <p:cNvPr id="13" name="Subtitle 2"/>
          <p:cNvSpPr>
            <a:spLocks noGrp="1"/>
          </p:cNvSpPr>
          <p:nvPr>
            <p:ph type="subTitle" idx="1" hasCustomPrompt="1"/>
            <p:custDataLst>
              <p:tags r:id="rId6"/>
            </p:custDataLst>
          </p:nvPr>
        </p:nvSpPr>
        <p:spPr>
          <a:xfrm>
            <a:off x="684214" y="3371037"/>
            <a:ext cx="10585365"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Presenter’s Name</a:t>
            </a:r>
            <a:endParaRPr lang="en-US" dirty="0"/>
          </a:p>
        </p:txBody>
      </p:sp>
      <p:sp>
        <p:nvSpPr>
          <p:cNvPr id="21" name="Rectangle 20"/>
          <p:cNvSpPr/>
          <p:nvPr userDrawn="1">
            <p:custDataLst>
              <p:tags r:id="rId7"/>
            </p:custDataLst>
          </p:nvPr>
        </p:nvSpPr>
        <p:spPr bwMode="auto">
          <a:xfrm>
            <a:off x="0" y="4345164"/>
            <a:ext cx="12188825"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ndParaRPr>
          </a:p>
        </p:txBody>
      </p:sp>
    </p:spTree>
    <p:extLst>
      <p:ext uri="{BB962C8B-B14F-4D97-AF65-F5344CB8AC3E}">
        <p14:creationId xmlns:p14="http://schemas.microsoft.com/office/powerpoint/2010/main" val="28685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747712" y="229616"/>
            <a:ext cx="10693401" cy="609398"/>
          </a:xfrm>
        </p:spPr>
        <p:txBody>
          <a:bodyPr/>
          <a:lstStyle>
            <a:lvl1pPr>
              <a:defRPr baseline="0"/>
            </a:lvl1pPr>
          </a:lstStyle>
          <a:p>
            <a:r>
              <a:rPr lang="en-US" dirty="0" smtClean="0"/>
              <a:t>Click to edit Master title style</a:t>
            </a:r>
            <a:endParaRPr lang="en-US" dirty="0"/>
          </a:p>
        </p:txBody>
      </p:sp>
    </p:spTree>
    <p:extLst>
      <p:ext uri="{BB962C8B-B14F-4D97-AF65-F5344CB8AC3E}">
        <p14:creationId xmlns:p14="http://schemas.microsoft.com/office/powerpoint/2010/main" val="45191842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417679280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8191"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3" name="Picture 2"/>
          <p:cNvPicPr>
            <a:picLocks noChangeAspect="1"/>
          </p:cNvPicPr>
          <p:nvPr userDrawn="1">
            <p:custDataLst>
              <p:tags r:id="rId3"/>
            </p:custDataLst>
          </p:nvPr>
        </p:nvPicPr>
        <p:blipFill>
          <a:blip r:embed="rId13" cstate="email">
            <a:extLst>
              <a:ext uri="{28A0092B-C50C-407E-A947-70E740481C1C}">
                <a14:useLocalDpi xmlns:a14="http://schemas.microsoft.com/office/drawing/2010/main"/>
              </a:ext>
            </a:extLst>
          </a:blip>
          <a:stretch>
            <a:fillRect/>
          </a:stretch>
        </p:blipFill>
        <p:spPr>
          <a:xfrm>
            <a:off x="-4009" y="1922728"/>
            <a:ext cx="12188949" cy="3106986"/>
          </a:xfrm>
          <a:prstGeom prst="rect">
            <a:avLst/>
          </a:prstGeom>
        </p:spPr>
      </p:pic>
      <p:sp>
        <p:nvSpPr>
          <p:cNvPr id="7" name="Text Placeholder 6"/>
          <p:cNvSpPr>
            <a:spLocks noGrp="1"/>
          </p:cNvSpPr>
          <p:nvPr>
            <p:ph type="body" sz="quarter" idx="10" hasCustomPrompt="1"/>
            <p:custDataLst>
              <p:tags r:id="rId4"/>
            </p:custDataLst>
          </p:nvPr>
        </p:nvSpPr>
        <p:spPr>
          <a:xfrm>
            <a:off x="684219" y="5410205"/>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custDataLst>
              <p:tags r:id="rId5"/>
            </p:custDataLst>
          </p:nvPr>
        </p:nvSpPr>
        <p:spPr>
          <a:xfrm>
            <a:off x="684219" y="5726041"/>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 name="Picture 1"/>
          <p:cNvPicPr>
            <a:picLocks noChangeAspect="1"/>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4012" y="1922728"/>
            <a:ext cx="12188952" cy="3106987"/>
          </a:xfrm>
          <a:prstGeom prst="rect">
            <a:avLst/>
          </a:prstGeom>
        </p:spPr>
      </p:pic>
      <p:sp>
        <p:nvSpPr>
          <p:cNvPr id="10" name="Title 1"/>
          <p:cNvSpPr>
            <a:spLocks noGrp="1"/>
          </p:cNvSpPr>
          <p:nvPr>
            <p:ph type="ctrTitle" hasCustomPrompt="1"/>
            <p:custDataLst>
              <p:tags r:id="rId7"/>
            </p:custDataLst>
          </p:nvPr>
        </p:nvSpPr>
        <p:spPr>
          <a:xfrm>
            <a:off x="684213" y="2944368"/>
            <a:ext cx="10114852" cy="555626"/>
          </a:xfrm>
        </p:spPr>
        <p:txBody>
          <a:bodyPr anchor="b"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custDataLst>
              <p:tags r:id="rId8"/>
            </p:custDataLst>
          </p:nvPr>
        </p:nvSpPr>
        <p:spPr>
          <a:xfrm>
            <a:off x="684212" y="3635733"/>
            <a:ext cx="5181600"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spTree>
    <p:extLst>
      <p:ext uri="{BB962C8B-B14F-4D97-AF65-F5344CB8AC3E}">
        <p14:creationId xmlns:p14="http://schemas.microsoft.com/office/powerpoint/2010/main" val="124626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33695068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9215"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3" name="Picture 2"/>
          <p:cNvPicPr>
            <a:picLocks noChangeAspect="1"/>
          </p:cNvPicPr>
          <p:nvPr userDrawn="1">
            <p:custDataLst>
              <p:tags r:id="rId3"/>
            </p:custDataLst>
          </p:nvPr>
        </p:nvPicPr>
        <p:blipFill>
          <a:blip r:embed="rId13" cstate="email">
            <a:extLst>
              <a:ext uri="{28A0092B-C50C-407E-A947-70E740481C1C}">
                <a14:useLocalDpi xmlns:a14="http://schemas.microsoft.com/office/drawing/2010/main"/>
              </a:ext>
            </a:extLst>
          </a:blip>
          <a:stretch>
            <a:fillRect/>
          </a:stretch>
        </p:blipFill>
        <p:spPr>
          <a:xfrm>
            <a:off x="-4005" y="1922728"/>
            <a:ext cx="12188941" cy="3106985"/>
          </a:xfrm>
          <a:prstGeom prst="rect">
            <a:avLst/>
          </a:prstGeom>
        </p:spPr>
      </p:pic>
      <p:pic>
        <p:nvPicPr>
          <p:cNvPr id="2" name="Picture 1"/>
          <p:cNvPicPr>
            <a:picLocks noChangeAspect="1"/>
          </p:cNvPicPr>
          <p:nvPr userDrawn="1">
            <p:custDataLst>
              <p:tags r:id="rId4"/>
            </p:custDataLst>
          </p:nvPr>
        </p:nvPicPr>
        <p:blipFill>
          <a:blip r:embed="rId14" cstate="email">
            <a:extLst>
              <a:ext uri="{28A0092B-C50C-407E-A947-70E740481C1C}">
                <a14:useLocalDpi xmlns:a14="http://schemas.microsoft.com/office/drawing/2010/main"/>
              </a:ext>
            </a:extLst>
          </a:blip>
          <a:stretch>
            <a:fillRect/>
          </a:stretch>
        </p:blipFill>
        <p:spPr>
          <a:xfrm>
            <a:off x="-4012" y="1922728"/>
            <a:ext cx="12188952" cy="3106987"/>
          </a:xfrm>
          <a:prstGeom prst="rect">
            <a:avLst/>
          </a:prstGeom>
        </p:spPr>
      </p:pic>
      <p:sp>
        <p:nvSpPr>
          <p:cNvPr id="7" name="Text Placeholder 6"/>
          <p:cNvSpPr>
            <a:spLocks noGrp="1"/>
          </p:cNvSpPr>
          <p:nvPr>
            <p:ph type="body" sz="quarter" idx="10" hasCustomPrompt="1"/>
            <p:custDataLst>
              <p:tags r:id="rId5"/>
            </p:custDataLst>
          </p:nvPr>
        </p:nvSpPr>
        <p:spPr>
          <a:xfrm>
            <a:off x="684219" y="5410205"/>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custDataLst>
              <p:tags r:id="rId6"/>
            </p:custDataLst>
          </p:nvPr>
        </p:nvSpPr>
        <p:spPr>
          <a:xfrm>
            <a:off x="684219" y="5726041"/>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sp>
        <p:nvSpPr>
          <p:cNvPr id="14" name="Title 1"/>
          <p:cNvSpPr>
            <a:spLocks noGrp="1"/>
          </p:cNvSpPr>
          <p:nvPr>
            <p:ph type="ctrTitle" hasCustomPrompt="1"/>
            <p:custDataLst>
              <p:tags r:id="rId7"/>
            </p:custDataLst>
          </p:nvPr>
        </p:nvSpPr>
        <p:spPr>
          <a:xfrm>
            <a:off x="684213" y="2944368"/>
            <a:ext cx="10114852" cy="555626"/>
          </a:xfrm>
        </p:spPr>
        <p:txBody>
          <a:bodyPr anchor="b" anchorCtr="0">
            <a:noAutofit/>
          </a:bodyPr>
          <a:lstStyle>
            <a:lvl1pPr algn="l">
              <a:lnSpc>
                <a:spcPts val="4800"/>
              </a:lnSpc>
              <a:defRPr sz="4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5" name="Subtitle 2"/>
          <p:cNvSpPr>
            <a:spLocks noGrp="1"/>
          </p:cNvSpPr>
          <p:nvPr>
            <p:ph type="subTitle" idx="1"/>
            <p:custDataLst>
              <p:tags r:id="rId8"/>
            </p:custDataLst>
          </p:nvPr>
        </p:nvSpPr>
        <p:spPr>
          <a:xfrm>
            <a:off x="684212" y="3635733"/>
            <a:ext cx="5181600" cy="655320"/>
          </a:xfrm>
        </p:spPr>
        <p:txBody>
          <a:bodyPr>
            <a:normAutofit/>
          </a:bodyPr>
          <a:lstStyle>
            <a:lvl1pPr marL="27432" indent="0" algn="l">
              <a:buNone/>
              <a:defRPr sz="18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p:cNvPicPr>
            <a:picLocks noChangeAspect="1"/>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spTree>
    <p:extLst>
      <p:ext uri="{BB962C8B-B14F-4D97-AF65-F5344CB8AC3E}">
        <p14:creationId xmlns:p14="http://schemas.microsoft.com/office/powerpoint/2010/main" val="253364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01018568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0239"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4" name="Picture 3"/>
          <p:cNvPicPr>
            <a:picLocks noChangeAspect="1"/>
          </p:cNvPicPr>
          <p:nvPr userDrawn="1">
            <p:custDataLst>
              <p:tags r:id="rId3"/>
            </p:custDataLst>
          </p:nvPr>
        </p:nvPicPr>
        <p:blipFill>
          <a:blip r:embed="rId13" cstate="email">
            <a:extLst>
              <a:ext uri="{28A0092B-C50C-407E-A947-70E740481C1C}">
                <a14:useLocalDpi xmlns:a14="http://schemas.microsoft.com/office/drawing/2010/main"/>
              </a:ext>
            </a:extLst>
          </a:blip>
          <a:stretch>
            <a:fillRect/>
          </a:stretch>
        </p:blipFill>
        <p:spPr>
          <a:xfrm>
            <a:off x="-4144" y="1922728"/>
            <a:ext cx="12188952" cy="3106987"/>
          </a:xfrm>
          <a:prstGeom prst="rect">
            <a:avLst/>
          </a:prstGeom>
        </p:spPr>
      </p:pic>
      <p:sp>
        <p:nvSpPr>
          <p:cNvPr id="7" name="Text Placeholder 6"/>
          <p:cNvSpPr>
            <a:spLocks noGrp="1"/>
          </p:cNvSpPr>
          <p:nvPr>
            <p:ph type="body" sz="quarter" idx="10" hasCustomPrompt="1"/>
            <p:custDataLst>
              <p:tags r:id="rId4"/>
            </p:custDataLst>
          </p:nvPr>
        </p:nvSpPr>
        <p:spPr>
          <a:xfrm>
            <a:off x="684219" y="5410205"/>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custDataLst>
              <p:tags r:id="rId5"/>
            </p:custDataLst>
          </p:nvPr>
        </p:nvSpPr>
        <p:spPr>
          <a:xfrm>
            <a:off x="684219" y="5726041"/>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5" name="Picture 4"/>
          <p:cNvPicPr>
            <a:picLocks noChangeAspect="1"/>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4144" y="1922728"/>
            <a:ext cx="12188952" cy="3106988"/>
          </a:xfrm>
          <a:prstGeom prst="rect">
            <a:avLst/>
          </a:prstGeom>
        </p:spPr>
      </p:pic>
      <p:sp>
        <p:nvSpPr>
          <p:cNvPr id="10" name="Title 1"/>
          <p:cNvSpPr>
            <a:spLocks noGrp="1"/>
          </p:cNvSpPr>
          <p:nvPr>
            <p:ph type="ctrTitle" hasCustomPrompt="1"/>
            <p:custDataLst>
              <p:tags r:id="rId7"/>
            </p:custDataLst>
          </p:nvPr>
        </p:nvSpPr>
        <p:spPr>
          <a:xfrm>
            <a:off x="684212" y="2944368"/>
            <a:ext cx="5181600" cy="555626"/>
          </a:xfrm>
        </p:spPr>
        <p:txBody>
          <a:bodyPr anchor="b"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custDataLst>
              <p:tags r:id="rId8"/>
            </p:custDataLst>
          </p:nvPr>
        </p:nvSpPr>
        <p:spPr>
          <a:xfrm>
            <a:off x="684212" y="3635733"/>
            <a:ext cx="5181600"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spTree>
    <p:extLst>
      <p:ext uri="{BB962C8B-B14F-4D97-AF65-F5344CB8AC3E}">
        <p14:creationId xmlns:p14="http://schemas.microsoft.com/office/powerpoint/2010/main" val="213021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7719538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1263"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4" name="Picture 3"/>
          <p:cNvPicPr>
            <a:picLocks noChangeAspect="1"/>
          </p:cNvPicPr>
          <p:nvPr userDrawn="1">
            <p:custDataLst>
              <p:tags r:id="rId3"/>
            </p:custDataLst>
          </p:nvPr>
        </p:nvPicPr>
        <p:blipFill>
          <a:blip r:embed="rId13" cstate="email">
            <a:extLst>
              <a:ext uri="{28A0092B-C50C-407E-A947-70E740481C1C}">
                <a14:useLocalDpi xmlns:a14="http://schemas.microsoft.com/office/drawing/2010/main"/>
              </a:ext>
            </a:extLst>
          </a:blip>
          <a:stretch>
            <a:fillRect/>
          </a:stretch>
        </p:blipFill>
        <p:spPr>
          <a:xfrm>
            <a:off x="-4144" y="1922728"/>
            <a:ext cx="12188952" cy="3106987"/>
          </a:xfrm>
          <a:prstGeom prst="rect">
            <a:avLst/>
          </a:prstGeom>
        </p:spPr>
      </p:pic>
      <p:sp>
        <p:nvSpPr>
          <p:cNvPr id="7" name="Text Placeholder 6"/>
          <p:cNvSpPr>
            <a:spLocks noGrp="1"/>
          </p:cNvSpPr>
          <p:nvPr>
            <p:ph type="body" sz="quarter" idx="10" hasCustomPrompt="1"/>
            <p:custDataLst>
              <p:tags r:id="rId4"/>
            </p:custDataLst>
          </p:nvPr>
        </p:nvSpPr>
        <p:spPr>
          <a:xfrm>
            <a:off x="684219" y="5410205"/>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custDataLst>
              <p:tags r:id="rId5"/>
            </p:custDataLst>
          </p:nvPr>
        </p:nvSpPr>
        <p:spPr>
          <a:xfrm>
            <a:off x="684219" y="5726041"/>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5" name="Picture 4"/>
          <p:cNvPicPr>
            <a:picLocks noChangeAspect="1"/>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4144" y="1922728"/>
            <a:ext cx="12188952" cy="3106988"/>
          </a:xfrm>
          <a:prstGeom prst="rect">
            <a:avLst/>
          </a:prstGeom>
        </p:spPr>
      </p:pic>
      <p:sp>
        <p:nvSpPr>
          <p:cNvPr id="14" name="Title 1"/>
          <p:cNvSpPr>
            <a:spLocks noGrp="1"/>
          </p:cNvSpPr>
          <p:nvPr>
            <p:ph type="ctrTitle" hasCustomPrompt="1"/>
            <p:custDataLst>
              <p:tags r:id="rId7"/>
            </p:custDataLst>
          </p:nvPr>
        </p:nvSpPr>
        <p:spPr>
          <a:xfrm>
            <a:off x="684212" y="2944368"/>
            <a:ext cx="5181600" cy="555626"/>
          </a:xfrm>
        </p:spPr>
        <p:txBody>
          <a:bodyPr anchor="b"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5" name="Subtitle 2"/>
          <p:cNvSpPr>
            <a:spLocks noGrp="1"/>
          </p:cNvSpPr>
          <p:nvPr>
            <p:ph type="subTitle" idx="1"/>
            <p:custDataLst>
              <p:tags r:id="rId8"/>
            </p:custDataLst>
          </p:nvPr>
        </p:nvSpPr>
        <p:spPr>
          <a:xfrm>
            <a:off x="684212" y="3635733"/>
            <a:ext cx="5181600"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p:cNvPicPr>
            <a:picLocks noChangeAspect="1"/>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spTree>
    <p:extLst>
      <p:ext uri="{BB962C8B-B14F-4D97-AF65-F5344CB8AC3E}">
        <p14:creationId xmlns:p14="http://schemas.microsoft.com/office/powerpoint/2010/main" val="227077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826998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2287"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3" name="Picture 2"/>
          <p:cNvPicPr>
            <a:picLocks noChangeAspect="1"/>
          </p:cNvPicPr>
          <p:nvPr userDrawn="1">
            <p:custDataLst>
              <p:tags r:id="rId3"/>
            </p:custDataLst>
          </p:nvPr>
        </p:nvPicPr>
        <p:blipFill>
          <a:blip r:embed="rId13" cstate="email">
            <a:extLst>
              <a:ext uri="{28A0092B-C50C-407E-A947-70E740481C1C}">
                <a14:useLocalDpi xmlns:a14="http://schemas.microsoft.com/office/drawing/2010/main"/>
              </a:ext>
            </a:extLst>
          </a:blip>
          <a:stretch>
            <a:fillRect/>
          </a:stretch>
        </p:blipFill>
        <p:spPr>
          <a:xfrm>
            <a:off x="-4009" y="1922728"/>
            <a:ext cx="12188949" cy="3106987"/>
          </a:xfrm>
          <a:prstGeom prst="rect">
            <a:avLst/>
          </a:prstGeom>
        </p:spPr>
      </p:pic>
      <p:sp>
        <p:nvSpPr>
          <p:cNvPr id="7" name="Text Placeholder 6"/>
          <p:cNvSpPr>
            <a:spLocks noGrp="1"/>
          </p:cNvSpPr>
          <p:nvPr>
            <p:ph type="body" sz="quarter" idx="10" hasCustomPrompt="1"/>
            <p:custDataLst>
              <p:tags r:id="rId4"/>
            </p:custDataLst>
          </p:nvPr>
        </p:nvSpPr>
        <p:spPr>
          <a:xfrm>
            <a:off x="684219" y="5410205"/>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custDataLst>
              <p:tags r:id="rId5"/>
            </p:custDataLst>
          </p:nvPr>
        </p:nvSpPr>
        <p:spPr>
          <a:xfrm>
            <a:off x="684219" y="5726041"/>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 name="Picture 1"/>
          <p:cNvPicPr>
            <a:picLocks noChangeAspect="1"/>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4012" y="1922728"/>
            <a:ext cx="12188952" cy="3106988"/>
          </a:xfrm>
          <a:prstGeom prst="rect">
            <a:avLst/>
          </a:prstGeom>
        </p:spPr>
      </p:pic>
      <p:sp>
        <p:nvSpPr>
          <p:cNvPr id="10" name="Title 1"/>
          <p:cNvSpPr>
            <a:spLocks noGrp="1"/>
          </p:cNvSpPr>
          <p:nvPr>
            <p:ph type="ctrTitle" hasCustomPrompt="1"/>
            <p:custDataLst>
              <p:tags r:id="rId7"/>
            </p:custDataLst>
          </p:nvPr>
        </p:nvSpPr>
        <p:spPr>
          <a:xfrm>
            <a:off x="684213" y="2944368"/>
            <a:ext cx="10114852" cy="555626"/>
          </a:xfrm>
        </p:spPr>
        <p:txBody>
          <a:bodyPr anchor="b"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custDataLst>
              <p:tags r:id="rId8"/>
            </p:custDataLst>
          </p:nvPr>
        </p:nvSpPr>
        <p:spPr>
          <a:xfrm>
            <a:off x="684212" y="3635733"/>
            <a:ext cx="5181600"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spTree>
    <p:extLst>
      <p:ext uri="{BB962C8B-B14F-4D97-AF65-F5344CB8AC3E}">
        <p14:creationId xmlns:p14="http://schemas.microsoft.com/office/powerpoint/2010/main" val="186825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5707363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3311"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3" name="Picture 2"/>
          <p:cNvPicPr>
            <a:picLocks noChangeAspect="1"/>
          </p:cNvPicPr>
          <p:nvPr userDrawn="1">
            <p:custDataLst>
              <p:tags r:id="rId3"/>
            </p:custDataLst>
          </p:nvPr>
        </p:nvPicPr>
        <p:blipFill>
          <a:blip r:embed="rId13" cstate="email">
            <a:extLst>
              <a:ext uri="{28A0092B-C50C-407E-A947-70E740481C1C}">
                <a14:useLocalDpi xmlns:a14="http://schemas.microsoft.com/office/drawing/2010/main"/>
              </a:ext>
            </a:extLst>
          </a:blip>
          <a:stretch>
            <a:fillRect/>
          </a:stretch>
        </p:blipFill>
        <p:spPr>
          <a:xfrm>
            <a:off x="-4009" y="1922728"/>
            <a:ext cx="12188949" cy="3106986"/>
          </a:xfrm>
          <a:prstGeom prst="rect">
            <a:avLst/>
          </a:prstGeom>
        </p:spPr>
      </p:pic>
      <p:sp>
        <p:nvSpPr>
          <p:cNvPr id="7" name="Text Placeholder 6"/>
          <p:cNvSpPr>
            <a:spLocks noGrp="1"/>
          </p:cNvSpPr>
          <p:nvPr>
            <p:ph type="body" sz="quarter" idx="10" hasCustomPrompt="1"/>
            <p:custDataLst>
              <p:tags r:id="rId4"/>
            </p:custDataLst>
          </p:nvPr>
        </p:nvSpPr>
        <p:spPr>
          <a:xfrm>
            <a:off x="684219" y="5410205"/>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custDataLst>
              <p:tags r:id="rId5"/>
            </p:custDataLst>
          </p:nvPr>
        </p:nvSpPr>
        <p:spPr>
          <a:xfrm>
            <a:off x="684219" y="5726041"/>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 name="Picture 1"/>
          <p:cNvPicPr>
            <a:picLocks noChangeAspect="1"/>
          </p:cNvPicPr>
          <p:nvPr userDrawn="1">
            <p:custDataLst>
              <p:tags r:id="rId6"/>
            </p:custDataLst>
          </p:nvPr>
        </p:nvPicPr>
        <p:blipFill>
          <a:blip r:embed="rId14" cstate="email">
            <a:extLst>
              <a:ext uri="{28A0092B-C50C-407E-A947-70E740481C1C}">
                <a14:useLocalDpi xmlns:a14="http://schemas.microsoft.com/office/drawing/2010/main"/>
              </a:ext>
            </a:extLst>
          </a:blip>
          <a:stretch>
            <a:fillRect/>
          </a:stretch>
        </p:blipFill>
        <p:spPr>
          <a:xfrm>
            <a:off x="-4012" y="1922728"/>
            <a:ext cx="12188952" cy="3106988"/>
          </a:xfrm>
          <a:prstGeom prst="rect">
            <a:avLst/>
          </a:prstGeom>
        </p:spPr>
      </p:pic>
      <p:sp>
        <p:nvSpPr>
          <p:cNvPr id="11" name="Title 1"/>
          <p:cNvSpPr>
            <a:spLocks noGrp="1"/>
          </p:cNvSpPr>
          <p:nvPr>
            <p:ph type="ctrTitle" hasCustomPrompt="1"/>
            <p:custDataLst>
              <p:tags r:id="rId7"/>
            </p:custDataLst>
          </p:nvPr>
        </p:nvSpPr>
        <p:spPr>
          <a:xfrm>
            <a:off x="684212" y="2944368"/>
            <a:ext cx="5181600" cy="555626"/>
          </a:xfrm>
        </p:spPr>
        <p:txBody>
          <a:bodyPr anchor="b"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2" name="Subtitle 2"/>
          <p:cNvSpPr>
            <a:spLocks noGrp="1"/>
          </p:cNvSpPr>
          <p:nvPr>
            <p:ph type="subTitle" idx="1"/>
            <p:custDataLst>
              <p:tags r:id="rId8"/>
            </p:custDataLst>
          </p:nvPr>
        </p:nvSpPr>
        <p:spPr>
          <a:xfrm>
            <a:off x="684212" y="3635733"/>
            <a:ext cx="5181600"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p:cNvPicPr>
            <a:picLocks noChangeAspect="1"/>
          </p:cNvPicPr>
          <p:nvPr userDrawn="1">
            <p:custDataLst>
              <p:tags r:id="rId9"/>
            </p:custDataLst>
          </p:nvPr>
        </p:nvPicPr>
        <p:blipFill>
          <a:blip r:embed="rId15"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spTree>
    <p:extLst>
      <p:ext uri="{BB962C8B-B14F-4D97-AF65-F5344CB8AC3E}">
        <p14:creationId xmlns:p14="http://schemas.microsoft.com/office/powerpoint/2010/main" val="522762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97249107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4335"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0" y="0"/>
                        <a:ext cx="158750" cy="158750"/>
                      </a:xfrm>
                      <a:prstGeom prst="rect">
                        <a:avLst/>
                      </a:prstGeom>
                    </p:spPr>
                  </p:pic>
                </p:oleObj>
              </mc:Fallback>
            </mc:AlternateContent>
          </a:graphicData>
        </a:graphic>
      </p:graphicFrame>
      <p:pic>
        <p:nvPicPr>
          <p:cNvPr id="2" name="Picture 1"/>
          <p:cNvPicPr>
            <a:picLocks noChangeAspect="1"/>
          </p:cNvPicPr>
          <p:nvPr userDrawn="1">
            <p:custDataLst>
              <p:tags r:id="rId3"/>
            </p:custDataLst>
          </p:nvPr>
        </p:nvPicPr>
        <p:blipFill>
          <a:blip r:embed="rId12" cstate="email">
            <a:extLst>
              <a:ext uri="{28A0092B-C50C-407E-A947-70E740481C1C}">
                <a14:useLocalDpi xmlns:a14="http://schemas.microsoft.com/office/drawing/2010/main"/>
              </a:ext>
            </a:extLst>
          </a:blip>
          <a:stretch>
            <a:fillRect/>
          </a:stretch>
        </p:blipFill>
        <p:spPr>
          <a:xfrm>
            <a:off x="3" y="1922728"/>
            <a:ext cx="12188944" cy="3106985"/>
          </a:xfrm>
          <a:prstGeom prst="rect">
            <a:avLst/>
          </a:prstGeom>
        </p:spPr>
      </p:pic>
      <p:sp>
        <p:nvSpPr>
          <p:cNvPr id="7" name="Text Placeholder 6"/>
          <p:cNvSpPr>
            <a:spLocks noGrp="1"/>
          </p:cNvSpPr>
          <p:nvPr>
            <p:ph type="body" sz="quarter" idx="10" hasCustomPrompt="1"/>
            <p:custDataLst>
              <p:tags r:id="rId4"/>
            </p:custDataLst>
          </p:nvPr>
        </p:nvSpPr>
        <p:spPr>
          <a:xfrm>
            <a:off x="684219" y="5410205"/>
            <a:ext cx="4419599" cy="276999"/>
          </a:xfrm>
        </p:spPr>
        <p:txBody>
          <a:bodyPr/>
          <a:lstStyle>
            <a:lvl1pPr marL="27432" indent="0">
              <a:buFontTx/>
              <a:buNone/>
              <a:defRPr sz="1800">
                <a:solidFill>
                  <a:schemeClr val="tx1">
                    <a:lumMod val="75000"/>
                  </a:schemeClr>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pic>
        <p:nvPicPr>
          <p:cNvPr id="14" name="Picture 13"/>
          <p:cNvPicPr>
            <a:picLocks noChangeAspect="1"/>
          </p:cNvPicPr>
          <p:nvPr userDrawn="1">
            <p:custDataLst>
              <p:tags r:id="rId5"/>
            </p:custDataLst>
          </p:nvPr>
        </p:nvPicPr>
        <p:blipFill>
          <a:blip r:embed="rId13" cstate="email">
            <a:extLst>
              <a:ext uri="{28A0092B-C50C-407E-A947-70E740481C1C}">
                <a14:useLocalDpi xmlns:a14="http://schemas.microsoft.com/office/drawing/2010/main"/>
              </a:ext>
            </a:extLst>
          </a:blip>
          <a:stretch>
            <a:fillRect/>
          </a:stretch>
        </p:blipFill>
        <p:spPr>
          <a:xfrm>
            <a:off x="-4012" y="1922728"/>
            <a:ext cx="12188952" cy="3106988"/>
          </a:xfrm>
          <a:prstGeom prst="rect">
            <a:avLst/>
          </a:prstGeom>
        </p:spPr>
      </p:pic>
      <p:sp>
        <p:nvSpPr>
          <p:cNvPr id="10" name="Title 1"/>
          <p:cNvSpPr>
            <a:spLocks noGrp="1"/>
          </p:cNvSpPr>
          <p:nvPr>
            <p:ph type="ctrTitle" hasCustomPrompt="1"/>
            <p:custDataLst>
              <p:tags r:id="rId6"/>
            </p:custDataLst>
          </p:nvPr>
        </p:nvSpPr>
        <p:spPr>
          <a:xfrm>
            <a:off x="684212" y="2944368"/>
            <a:ext cx="5181600" cy="555626"/>
          </a:xfrm>
        </p:spPr>
        <p:txBody>
          <a:bodyPr anchor="b" anchorCtr="0">
            <a:noAutofit/>
          </a:bodyPr>
          <a:lstStyle>
            <a:lvl1pPr algn="l">
              <a:lnSpc>
                <a:spcPts val="4800"/>
              </a:lnSpc>
              <a:defRPr sz="4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custDataLst>
              <p:tags r:id="rId7"/>
            </p:custDataLst>
          </p:nvPr>
        </p:nvSpPr>
        <p:spPr>
          <a:xfrm>
            <a:off x="684212" y="3635733"/>
            <a:ext cx="5181600" cy="655320"/>
          </a:xfrm>
        </p:spPr>
        <p:txBody>
          <a:bodyPr>
            <a:normAutofit/>
          </a:bodyPr>
          <a:lstStyle>
            <a:lvl1pPr marL="27432" indent="0" algn="l">
              <a:buNone/>
              <a:defRPr sz="18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9" name="Picture 8"/>
          <p:cNvPicPr>
            <a:picLocks noChangeAspect="1"/>
          </p:cNvPicPr>
          <p:nvPr userDrawn="1">
            <p:custDataLst>
              <p:tags r:id="rId8"/>
            </p:custDataLst>
          </p:nvPr>
        </p:nvPicPr>
        <p:blipFill>
          <a:blip r:embed="rId14" cstate="email">
            <a:extLst>
              <a:ext uri="{28A0092B-C50C-407E-A947-70E740481C1C}">
                <a14:useLocalDpi xmlns:a14="http://schemas.microsoft.com/office/drawing/2010/main"/>
              </a:ext>
            </a:extLst>
          </a:blip>
          <a:stretch>
            <a:fillRect/>
          </a:stretch>
        </p:blipFill>
        <p:spPr>
          <a:xfrm>
            <a:off x="714055" y="754580"/>
            <a:ext cx="2285997" cy="380222"/>
          </a:xfrm>
          <a:prstGeom prst="rect">
            <a:avLst/>
          </a:prstGeom>
        </p:spPr>
      </p:pic>
    </p:spTree>
    <p:extLst>
      <p:ext uri="{BB962C8B-B14F-4D97-AF65-F5344CB8AC3E}">
        <p14:creationId xmlns:p14="http://schemas.microsoft.com/office/powerpoint/2010/main" val="306756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3568945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65359"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0" y="0"/>
                        <a:ext cx="158750" cy="158750"/>
                      </a:xfrm>
                      <a:prstGeom prst="rect">
                        <a:avLst/>
                      </a:prstGeom>
                    </p:spPr>
                  </p:pic>
                </p:oleObj>
              </mc:Fallback>
            </mc:AlternateContent>
          </a:graphicData>
        </a:graphic>
      </p:graphicFrame>
      <p:pic>
        <p:nvPicPr>
          <p:cNvPr id="16" name="Picture 6" descr="C:\Users\victor.melniciuc\Desktop\==Work\MCS BOM\ppt\JPEGs (ready)\MYM.png"/>
          <p:cNvPicPr>
            <a:picLocks noChangeAspect="1" noChangeArrowheads="1"/>
          </p:cNvPicPr>
          <p:nvPr userDrawn="1">
            <p:custDataLst>
              <p:tags r:id="rId3"/>
            </p:custDataLst>
          </p:nvPr>
        </p:nvPicPr>
        <p:blipFill>
          <a:blip r:embed="rId13" cstate="email">
            <a:extLst>
              <a:ext uri="{28A0092B-C50C-407E-A947-70E740481C1C}">
                <a14:useLocalDpi xmlns:a14="http://schemas.microsoft.com/office/drawing/2010/main"/>
              </a:ext>
            </a:extLst>
          </a:blip>
          <a:srcRect/>
          <a:stretch>
            <a:fillRect/>
          </a:stretch>
        </p:blipFill>
        <p:spPr bwMode="auto">
          <a:xfrm>
            <a:off x="9218615" y="6344457"/>
            <a:ext cx="2514600" cy="176104"/>
          </a:xfrm>
          <a:prstGeom prst="rect">
            <a:avLst/>
          </a:prstGeom>
          <a:noFill/>
        </p:spPr>
      </p:pic>
      <p:pic>
        <p:nvPicPr>
          <p:cNvPr id="9" name="Picture 3" descr="C:\Users\victor.melniciuc\Desktop\==Work\MCS BOM\assets\FAN2008058.JPG"/>
          <p:cNvPicPr>
            <a:picLocks noChangeAspect="1" noChangeArrowheads="1"/>
          </p:cNvPicPr>
          <p:nvPr userDrawn="1">
            <p:custDataLst>
              <p:tags r:id="rId4"/>
            </p:custDataLst>
          </p:nvPr>
        </p:nvPicPr>
        <p:blipFill>
          <a:blip r:embed="rId14" cstate="email">
            <a:extLst>
              <a:ext uri="{28A0092B-C50C-407E-A947-70E740481C1C}">
                <a14:useLocalDpi xmlns:a14="http://schemas.microsoft.com/office/drawing/2010/main"/>
              </a:ext>
            </a:extLst>
          </a:blip>
          <a:srcRect/>
          <a:stretch>
            <a:fillRect/>
          </a:stretch>
        </p:blipFill>
        <p:spPr bwMode="auto">
          <a:xfrm>
            <a:off x="6323013" y="1005278"/>
            <a:ext cx="5865813" cy="5852722"/>
          </a:xfrm>
          <a:prstGeom prst="rect">
            <a:avLst/>
          </a:prstGeom>
          <a:noFill/>
        </p:spPr>
      </p:pic>
      <p:sp>
        <p:nvSpPr>
          <p:cNvPr id="10" name="Rectangle 9"/>
          <p:cNvSpPr/>
          <p:nvPr userDrawn="1">
            <p:custDataLst>
              <p:tags r:id="rId5"/>
            </p:custDataLst>
          </p:nvPr>
        </p:nvSpPr>
        <p:spPr bwMode="auto">
          <a:xfrm>
            <a:off x="6323011" y="0"/>
            <a:ext cx="3810000"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ndParaRPr>
          </a:p>
        </p:txBody>
      </p:sp>
      <p:sp>
        <p:nvSpPr>
          <p:cNvPr id="3" name="Rectangle 2"/>
          <p:cNvSpPr/>
          <p:nvPr userDrawn="1">
            <p:custDataLst>
              <p:tags r:id="rId6"/>
            </p:custDataLst>
          </p:nvPr>
        </p:nvSpPr>
        <p:spPr bwMode="auto">
          <a:xfrm>
            <a:off x="0" y="1005278"/>
            <a:ext cx="12188825"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latin typeface="Segoe UI" pitchFamily="34" charset="0"/>
            </a:endParaRPr>
          </a:p>
        </p:txBody>
      </p:sp>
      <p:sp>
        <p:nvSpPr>
          <p:cNvPr id="14" name="Title 1"/>
          <p:cNvSpPr>
            <a:spLocks noGrp="1"/>
          </p:cNvSpPr>
          <p:nvPr>
            <p:ph type="ctrTitle" hasCustomPrompt="1"/>
            <p:custDataLst>
              <p:tags r:id="rId7"/>
            </p:custDataLst>
          </p:nvPr>
        </p:nvSpPr>
        <p:spPr>
          <a:xfrm>
            <a:off x="519113" y="1195347"/>
            <a:ext cx="5181600" cy="555626"/>
          </a:xfrm>
        </p:spPr>
        <p:txBody>
          <a:bodyPr anchor="t" anchorCtr="0">
            <a:noAutofit/>
          </a:bodyPr>
          <a:lstStyle>
            <a:lvl1pPr algn="l">
              <a:lnSpc>
                <a:spcPts val="4800"/>
              </a:lnSpc>
              <a:defRPr sz="4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custDataLst>
              <p:tags r:id="rId8"/>
            </p:custDataLst>
          </p:nvPr>
        </p:nvSpPr>
        <p:spPr>
          <a:xfrm>
            <a:off x="519113" y="2130633"/>
            <a:ext cx="5181600" cy="307777"/>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15"/>
              </a:buBlip>
              <a:tabLst/>
              <a:defRPr>
                <a:solidFill>
                  <a:schemeClr val="tx1">
                    <a:lumMod val="75000"/>
                  </a:schemeClr>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15"/>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15"/>
              </a:buBlip>
              <a:tabLst/>
              <a:defRPr/>
            </a:pPr>
            <a:r>
              <a:rPr lang="en-US" dirty="0" smtClean="0"/>
              <a:t>Click to insert text</a:t>
            </a:r>
          </a:p>
        </p:txBody>
      </p:sp>
      <p:pic>
        <p:nvPicPr>
          <p:cNvPr id="12" name="Picture 11"/>
          <p:cNvPicPr>
            <a:picLocks noChangeAspect="1"/>
          </p:cNvPicPr>
          <p:nvPr userDrawn="1">
            <p:custDataLst>
              <p:tags r:id="rId9"/>
            </p:custDataLst>
          </p:nvPr>
        </p:nvPicPr>
        <p:blipFill>
          <a:blip r:embed="rId16" cstate="email">
            <a:extLst>
              <a:ext uri="{28A0092B-C50C-407E-A947-70E740481C1C}">
                <a14:useLocalDpi xmlns:a14="http://schemas.microsoft.com/office/drawing/2010/main"/>
              </a:ext>
            </a:extLst>
          </a:blip>
          <a:stretch>
            <a:fillRect/>
          </a:stretch>
        </p:blipFill>
        <p:spPr>
          <a:xfrm>
            <a:off x="10300659" y="6510002"/>
            <a:ext cx="1481327" cy="246384"/>
          </a:xfrm>
          <a:prstGeom prst="rect">
            <a:avLst/>
          </a:prstGeom>
        </p:spPr>
      </p:pic>
    </p:spTree>
    <p:extLst>
      <p:ext uri="{BB962C8B-B14F-4D97-AF65-F5344CB8AC3E}">
        <p14:creationId xmlns:p14="http://schemas.microsoft.com/office/powerpoint/2010/main" val="2966545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0"/>
            </p:custDataLst>
            <p:extLst>
              <p:ext uri="{D42A27DB-BD31-4B8C-83A1-F6EECF244321}">
                <p14:modId xmlns:p14="http://schemas.microsoft.com/office/powerpoint/2010/main" val="27783625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56144"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2" name="Title Placeholder 1"/>
          <p:cNvSpPr>
            <a:spLocks noGrp="1"/>
          </p:cNvSpPr>
          <p:nvPr>
            <p:ph type="title"/>
            <p:custDataLst>
              <p:tags r:id="rId21"/>
            </p:custDataLst>
          </p:nvPr>
        </p:nvSpPr>
        <p:spPr>
          <a:xfrm>
            <a:off x="338138" y="228600"/>
            <a:ext cx="11518900" cy="4985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custDataLst>
              <p:tags r:id="rId22"/>
            </p:custDataLst>
          </p:nvPr>
        </p:nvSpPr>
        <p:spPr>
          <a:xfrm>
            <a:off x="328508" y="1247775"/>
            <a:ext cx="11518900"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826" r:id="rId1"/>
    <p:sldLayoutId id="2147483829" r:id="rId2"/>
    <p:sldLayoutId id="2147483832" r:id="rId3"/>
    <p:sldLayoutId id="2147483798" r:id="rId4"/>
    <p:sldLayoutId id="2147483831" r:id="rId5"/>
    <p:sldLayoutId id="2147483828" r:id="rId6"/>
    <p:sldLayoutId id="2147483830" r:id="rId7"/>
    <p:sldLayoutId id="2147483805" r:id="rId8"/>
    <p:sldLayoutId id="2147483792" r:id="rId9"/>
    <p:sldLayoutId id="2147483806" r:id="rId10"/>
    <p:sldLayoutId id="2147483807" r:id="rId11"/>
    <p:sldLayoutId id="2147483767" r:id="rId12"/>
    <p:sldLayoutId id="2147483837" r:id="rId13"/>
    <p:sldLayoutId id="2147483803" r:id="rId14"/>
    <p:sldLayoutId id="2147483836" r:id="rId15"/>
    <p:sldLayoutId id="2147483827" r:id="rId16"/>
    <p:sldLayoutId id="214748383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3600" b="0" kern="1200" cap="none" spc="-100" baseline="0" dirty="0" smtClean="0">
          <a:ln w="3175">
            <a:noFill/>
          </a:ln>
          <a:solidFill>
            <a:schemeClr val="tx1"/>
          </a:solidFill>
          <a:effectLst/>
          <a:latin typeface="Segoe UI Light" pitchFamily="34" charset="0"/>
          <a:ea typeface="Segoe UI" pitchFamily="34" charset="0"/>
          <a:cs typeface="Segoe UI" pitchFamily="34" charset="0"/>
        </a:defRPr>
      </a:lvl1pPr>
    </p:titleStyle>
    <p:bodyStyle>
      <a:lvl1pPr marL="274320" indent="-274320" algn="l" defTabSz="914363" rtl="0" eaLnBrk="1" latinLnBrk="0" hangingPunct="1">
        <a:lnSpc>
          <a:spcPct val="100000"/>
        </a:lnSpc>
        <a:spcBef>
          <a:spcPts val="1200"/>
        </a:spcBef>
        <a:buClr>
          <a:schemeClr val="accent1"/>
        </a:buClr>
        <a:buSzPct val="100000"/>
        <a:buFontTx/>
        <a:buBlip>
          <a:blip r:embed="rId25"/>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5"/>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25"/>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5"/>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5"/>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tags" Target="../tags/tag136.xml"/><Relationship Id="rId7" Type="http://schemas.openxmlformats.org/officeDocument/2006/relationships/notesSlide" Target="../notesSlides/notesSlide1.xml"/><Relationship Id="rId2" Type="http://schemas.openxmlformats.org/officeDocument/2006/relationships/tags" Target="../tags/tag135.xml"/><Relationship Id="rId1" Type="http://schemas.openxmlformats.org/officeDocument/2006/relationships/vmlDrawing" Target="../drawings/vmlDrawing18.vml"/><Relationship Id="rId6" Type="http://schemas.openxmlformats.org/officeDocument/2006/relationships/slideLayout" Target="../slideLayouts/slideLayout3.xml"/><Relationship Id="rId5" Type="http://schemas.openxmlformats.org/officeDocument/2006/relationships/tags" Target="../tags/tag138.xml"/><Relationship Id="rId4" Type="http://schemas.openxmlformats.org/officeDocument/2006/relationships/tags" Target="../tags/tag137.xml"/><Relationship Id="rId9" Type="http://schemas.openxmlformats.org/officeDocument/2006/relationships/image" Target="../media/image1.emf"/></Relationships>
</file>

<file path=ppt/slides/_rels/slide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24.xml"/><Relationship Id="rId7" Type="http://schemas.openxmlformats.org/officeDocument/2006/relationships/oleObject" Target="../embeddings/oleObject26.bin"/><Relationship Id="rId2" Type="http://schemas.openxmlformats.org/officeDocument/2006/relationships/tags" Target="../tags/tag223.xml"/><Relationship Id="rId1" Type="http://schemas.openxmlformats.org/officeDocument/2006/relationships/vmlDrawing" Target="../drawings/vmlDrawing26.vml"/><Relationship Id="rId6" Type="http://schemas.openxmlformats.org/officeDocument/2006/relationships/notesSlide" Target="../notesSlides/notesSlide10.xml"/><Relationship Id="rId5" Type="http://schemas.openxmlformats.org/officeDocument/2006/relationships/slideLayout" Target="../slideLayouts/slideLayout15.xml"/><Relationship Id="rId4" Type="http://schemas.openxmlformats.org/officeDocument/2006/relationships/tags" Target="../tags/tag225.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eslibrary/Library/Pages/VRF%20Accelerators%20(Cylinders)%20-%20Home%20Page.aspx"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227.xml"/><Relationship Id="rId7" Type="http://schemas.openxmlformats.org/officeDocument/2006/relationships/notesSlide" Target="../notesSlides/notesSlide12.xml"/><Relationship Id="rId2" Type="http://schemas.openxmlformats.org/officeDocument/2006/relationships/tags" Target="../tags/tag226.xml"/><Relationship Id="rId1" Type="http://schemas.openxmlformats.org/officeDocument/2006/relationships/vmlDrawing" Target="../drawings/vmlDrawing27.vml"/><Relationship Id="rId6" Type="http://schemas.openxmlformats.org/officeDocument/2006/relationships/slideLayout" Target="../slideLayouts/slideLayout3.xml"/><Relationship Id="rId5" Type="http://schemas.openxmlformats.org/officeDocument/2006/relationships/tags" Target="../tags/tag229.xml"/><Relationship Id="rId4" Type="http://schemas.openxmlformats.org/officeDocument/2006/relationships/tags" Target="../tags/tag228.xml"/><Relationship Id="rId9"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ags" Target="../tags/tag230.xml"/></Relationships>
</file>

<file path=ppt/slides/_rels/slide14.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tags" Target="../tags/tag242.xml"/><Relationship Id="rId18" Type="http://schemas.openxmlformats.org/officeDocument/2006/relationships/tags" Target="../tags/tag247.xml"/><Relationship Id="rId26" Type="http://schemas.openxmlformats.org/officeDocument/2006/relationships/tags" Target="../tags/tag255.xml"/><Relationship Id="rId39" Type="http://schemas.openxmlformats.org/officeDocument/2006/relationships/notesSlide" Target="../notesSlides/notesSlide14.xml"/><Relationship Id="rId3" Type="http://schemas.openxmlformats.org/officeDocument/2006/relationships/tags" Target="../tags/tag232.xml"/><Relationship Id="rId21" Type="http://schemas.openxmlformats.org/officeDocument/2006/relationships/tags" Target="../tags/tag250.xml"/><Relationship Id="rId34" Type="http://schemas.openxmlformats.org/officeDocument/2006/relationships/tags" Target="../tags/tag263.xml"/><Relationship Id="rId42" Type="http://schemas.openxmlformats.org/officeDocument/2006/relationships/image" Target="../media/image2.png"/><Relationship Id="rId7" Type="http://schemas.openxmlformats.org/officeDocument/2006/relationships/tags" Target="../tags/tag236.xml"/><Relationship Id="rId12" Type="http://schemas.openxmlformats.org/officeDocument/2006/relationships/tags" Target="../tags/tag241.xml"/><Relationship Id="rId17" Type="http://schemas.openxmlformats.org/officeDocument/2006/relationships/tags" Target="../tags/tag246.xml"/><Relationship Id="rId25" Type="http://schemas.openxmlformats.org/officeDocument/2006/relationships/tags" Target="../tags/tag254.xml"/><Relationship Id="rId33" Type="http://schemas.openxmlformats.org/officeDocument/2006/relationships/tags" Target="../tags/tag262.xml"/><Relationship Id="rId38" Type="http://schemas.openxmlformats.org/officeDocument/2006/relationships/slideLayout" Target="../slideLayouts/slideLayout15.xml"/><Relationship Id="rId2" Type="http://schemas.openxmlformats.org/officeDocument/2006/relationships/tags" Target="../tags/tag231.xml"/><Relationship Id="rId16" Type="http://schemas.openxmlformats.org/officeDocument/2006/relationships/tags" Target="../tags/tag245.xml"/><Relationship Id="rId20" Type="http://schemas.openxmlformats.org/officeDocument/2006/relationships/tags" Target="../tags/tag249.xml"/><Relationship Id="rId29" Type="http://schemas.openxmlformats.org/officeDocument/2006/relationships/tags" Target="../tags/tag258.xml"/><Relationship Id="rId41" Type="http://schemas.openxmlformats.org/officeDocument/2006/relationships/image" Target="../media/image1.emf"/><Relationship Id="rId1" Type="http://schemas.openxmlformats.org/officeDocument/2006/relationships/vmlDrawing" Target="../drawings/vmlDrawing28.vml"/><Relationship Id="rId6" Type="http://schemas.openxmlformats.org/officeDocument/2006/relationships/tags" Target="../tags/tag235.xml"/><Relationship Id="rId11" Type="http://schemas.openxmlformats.org/officeDocument/2006/relationships/tags" Target="../tags/tag240.xml"/><Relationship Id="rId24" Type="http://schemas.openxmlformats.org/officeDocument/2006/relationships/tags" Target="../tags/tag253.xml"/><Relationship Id="rId32" Type="http://schemas.openxmlformats.org/officeDocument/2006/relationships/tags" Target="../tags/tag261.xml"/><Relationship Id="rId37" Type="http://schemas.openxmlformats.org/officeDocument/2006/relationships/tags" Target="../tags/tag266.xml"/><Relationship Id="rId40" Type="http://schemas.openxmlformats.org/officeDocument/2006/relationships/oleObject" Target="../embeddings/oleObject28.bin"/><Relationship Id="rId5" Type="http://schemas.openxmlformats.org/officeDocument/2006/relationships/tags" Target="../tags/tag234.xml"/><Relationship Id="rId15" Type="http://schemas.openxmlformats.org/officeDocument/2006/relationships/tags" Target="../tags/tag244.xml"/><Relationship Id="rId23" Type="http://schemas.openxmlformats.org/officeDocument/2006/relationships/tags" Target="../tags/tag252.xml"/><Relationship Id="rId28" Type="http://schemas.openxmlformats.org/officeDocument/2006/relationships/tags" Target="../tags/tag257.xml"/><Relationship Id="rId36" Type="http://schemas.openxmlformats.org/officeDocument/2006/relationships/tags" Target="../tags/tag265.xml"/><Relationship Id="rId10" Type="http://schemas.openxmlformats.org/officeDocument/2006/relationships/tags" Target="../tags/tag239.xml"/><Relationship Id="rId19" Type="http://schemas.openxmlformats.org/officeDocument/2006/relationships/tags" Target="../tags/tag248.xml"/><Relationship Id="rId31" Type="http://schemas.openxmlformats.org/officeDocument/2006/relationships/tags" Target="../tags/tag260.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tags" Target="../tags/tag243.xml"/><Relationship Id="rId22" Type="http://schemas.openxmlformats.org/officeDocument/2006/relationships/tags" Target="../tags/tag251.xml"/><Relationship Id="rId27" Type="http://schemas.openxmlformats.org/officeDocument/2006/relationships/tags" Target="../tags/tag256.xml"/><Relationship Id="rId30" Type="http://schemas.openxmlformats.org/officeDocument/2006/relationships/tags" Target="../tags/tag259.xml"/><Relationship Id="rId35" Type="http://schemas.openxmlformats.org/officeDocument/2006/relationships/tags" Target="../tags/tag264.xml"/></Relationships>
</file>

<file path=ppt/slides/_rels/slide15.xml.rels><?xml version="1.0" encoding="UTF-8" standalone="yes"?>
<Relationships xmlns="http://schemas.openxmlformats.org/package/2006/relationships"><Relationship Id="rId8" Type="http://schemas.openxmlformats.org/officeDocument/2006/relationships/tags" Target="../tags/tag273.xml"/><Relationship Id="rId13" Type="http://schemas.openxmlformats.org/officeDocument/2006/relationships/tags" Target="../tags/tag278.xml"/><Relationship Id="rId18" Type="http://schemas.openxmlformats.org/officeDocument/2006/relationships/tags" Target="../tags/tag283.xml"/><Relationship Id="rId26" Type="http://schemas.openxmlformats.org/officeDocument/2006/relationships/tags" Target="../tags/tag291.xml"/><Relationship Id="rId39" Type="http://schemas.openxmlformats.org/officeDocument/2006/relationships/image" Target="../media/image38.jpeg"/><Relationship Id="rId3" Type="http://schemas.openxmlformats.org/officeDocument/2006/relationships/tags" Target="../tags/tag268.xml"/><Relationship Id="rId21" Type="http://schemas.openxmlformats.org/officeDocument/2006/relationships/tags" Target="../tags/tag286.xml"/><Relationship Id="rId34" Type="http://schemas.openxmlformats.org/officeDocument/2006/relationships/oleObject" Target="../embeddings/oleObject29.bin"/><Relationship Id="rId42" Type="http://schemas.openxmlformats.org/officeDocument/2006/relationships/image" Target="../media/image41.jpeg"/><Relationship Id="rId7" Type="http://schemas.openxmlformats.org/officeDocument/2006/relationships/tags" Target="../tags/tag272.xml"/><Relationship Id="rId12" Type="http://schemas.openxmlformats.org/officeDocument/2006/relationships/tags" Target="../tags/tag277.xml"/><Relationship Id="rId17" Type="http://schemas.openxmlformats.org/officeDocument/2006/relationships/tags" Target="../tags/tag282.xml"/><Relationship Id="rId25" Type="http://schemas.openxmlformats.org/officeDocument/2006/relationships/tags" Target="../tags/tag290.xml"/><Relationship Id="rId33" Type="http://schemas.openxmlformats.org/officeDocument/2006/relationships/notesSlide" Target="../notesSlides/notesSlide15.xml"/><Relationship Id="rId38" Type="http://schemas.openxmlformats.org/officeDocument/2006/relationships/image" Target="../media/image37.jpeg"/><Relationship Id="rId46" Type="http://schemas.openxmlformats.org/officeDocument/2006/relationships/image" Target="../media/image45.jpeg"/><Relationship Id="rId2" Type="http://schemas.openxmlformats.org/officeDocument/2006/relationships/tags" Target="../tags/tag267.xml"/><Relationship Id="rId16" Type="http://schemas.openxmlformats.org/officeDocument/2006/relationships/tags" Target="../tags/tag281.xml"/><Relationship Id="rId20" Type="http://schemas.openxmlformats.org/officeDocument/2006/relationships/tags" Target="../tags/tag285.xml"/><Relationship Id="rId29" Type="http://schemas.openxmlformats.org/officeDocument/2006/relationships/tags" Target="../tags/tag294.xml"/><Relationship Id="rId41" Type="http://schemas.openxmlformats.org/officeDocument/2006/relationships/image" Target="../media/image40.jpeg"/><Relationship Id="rId1" Type="http://schemas.openxmlformats.org/officeDocument/2006/relationships/vmlDrawing" Target="../drawings/vmlDrawing29.vml"/><Relationship Id="rId6" Type="http://schemas.openxmlformats.org/officeDocument/2006/relationships/tags" Target="../tags/tag271.xml"/><Relationship Id="rId11" Type="http://schemas.openxmlformats.org/officeDocument/2006/relationships/tags" Target="../tags/tag276.xml"/><Relationship Id="rId24" Type="http://schemas.openxmlformats.org/officeDocument/2006/relationships/tags" Target="../tags/tag289.xml"/><Relationship Id="rId32" Type="http://schemas.openxmlformats.org/officeDocument/2006/relationships/slideLayout" Target="../slideLayouts/slideLayout14.xml"/><Relationship Id="rId37" Type="http://schemas.openxmlformats.org/officeDocument/2006/relationships/image" Target="../media/image36.jpeg"/><Relationship Id="rId40" Type="http://schemas.openxmlformats.org/officeDocument/2006/relationships/image" Target="../media/image39.jpeg"/><Relationship Id="rId45" Type="http://schemas.openxmlformats.org/officeDocument/2006/relationships/image" Target="../media/image44.jpeg"/><Relationship Id="rId5" Type="http://schemas.openxmlformats.org/officeDocument/2006/relationships/tags" Target="../tags/tag270.xml"/><Relationship Id="rId15" Type="http://schemas.openxmlformats.org/officeDocument/2006/relationships/tags" Target="../tags/tag280.xml"/><Relationship Id="rId23" Type="http://schemas.openxmlformats.org/officeDocument/2006/relationships/tags" Target="../tags/tag288.xml"/><Relationship Id="rId28" Type="http://schemas.openxmlformats.org/officeDocument/2006/relationships/tags" Target="../tags/tag293.xml"/><Relationship Id="rId36" Type="http://schemas.openxmlformats.org/officeDocument/2006/relationships/image" Target="../media/image35.jpeg"/><Relationship Id="rId10" Type="http://schemas.openxmlformats.org/officeDocument/2006/relationships/tags" Target="../tags/tag275.xml"/><Relationship Id="rId19" Type="http://schemas.openxmlformats.org/officeDocument/2006/relationships/tags" Target="../tags/tag284.xml"/><Relationship Id="rId31" Type="http://schemas.openxmlformats.org/officeDocument/2006/relationships/tags" Target="../tags/tag296.xml"/><Relationship Id="rId44" Type="http://schemas.openxmlformats.org/officeDocument/2006/relationships/image" Target="../media/image43.jpeg"/><Relationship Id="rId4" Type="http://schemas.openxmlformats.org/officeDocument/2006/relationships/tags" Target="../tags/tag269.xml"/><Relationship Id="rId9" Type="http://schemas.openxmlformats.org/officeDocument/2006/relationships/tags" Target="../tags/tag274.xml"/><Relationship Id="rId14" Type="http://schemas.openxmlformats.org/officeDocument/2006/relationships/tags" Target="../tags/tag279.xml"/><Relationship Id="rId22" Type="http://schemas.openxmlformats.org/officeDocument/2006/relationships/tags" Target="../tags/tag287.xml"/><Relationship Id="rId27" Type="http://schemas.openxmlformats.org/officeDocument/2006/relationships/tags" Target="../tags/tag292.xml"/><Relationship Id="rId30" Type="http://schemas.openxmlformats.org/officeDocument/2006/relationships/tags" Target="../tags/tag295.xml"/><Relationship Id="rId35" Type="http://schemas.openxmlformats.org/officeDocument/2006/relationships/image" Target="../media/image1.emf"/><Relationship Id="rId43" Type="http://schemas.openxmlformats.org/officeDocument/2006/relationships/image" Target="../media/image42.jpeg"/></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297.xml"/></Relationships>
</file>

<file path=ppt/slides/_rels/slide18.xml.rels><?xml version="1.0" encoding="UTF-8" standalone="yes"?>
<Relationships xmlns="http://schemas.openxmlformats.org/package/2006/relationships"><Relationship Id="rId8" Type="http://schemas.openxmlformats.org/officeDocument/2006/relationships/tags" Target="../tags/tag304.xml"/><Relationship Id="rId13" Type="http://schemas.openxmlformats.org/officeDocument/2006/relationships/tags" Target="../tags/tag309.xml"/><Relationship Id="rId18" Type="http://schemas.openxmlformats.org/officeDocument/2006/relationships/slideLayout" Target="../slideLayouts/slideLayout15.xml"/><Relationship Id="rId3" Type="http://schemas.openxmlformats.org/officeDocument/2006/relationships/tags" Target="../tags/tag299.xml"/><Relationship Id="rId21" Type="http://schemas.openxmlformats.org/officeDocument/2006/relationships/image" Target="../media/image1.emf"/><Relationship Id="rId7" Type="http://schemas.openxmlformats.org/officeDocument/2006/relationships/tags" Target="../tags/tag303.xml"/><Relationship Id="rId12" Type="http://schemas.openxmlformats.org/officeDocument/2006/relationships/tags" Target="../tags/tag308.xml"/><Relationship Id="rId17" Type="http://schemas.openxmlformats.org/officeDocument/2006/relationships/tags" Target="../tags/tag313.xml"/><Relationship Id="rId2" Type="http://schemas.openxmlformats.org/officeDocument/2006/relationships/tags" Target="../tags/tag298.xml"/><Relationship Id="rId16" Type="http://schemas.openxmlformats.org/officeDocument/2006/relationships/tags" Target="../tags/tag312.xml"/><Relationship Id="rId20" Type="http://schemas.openxmlformats.org/officeDocument/2006/relationships/oleObject" Target="../embeddings/oleObject30.bin"/><Relationship Id="rId1" Type="http://schemas.openxmlformats.org/officeDocument/2006/relationships/vmlDrawing" Target="../drawings/vmlDrawing30.vml"/><Relationship Id="rId6" Type="http://schemas.openxmlformats.org/officeDocument/2006/relationships/tags" Target="../tags/tag302.xml"/><Relationship Id="rId11" Type="http://schemas.openxmlformats.org/officeDocument/2006/relationships/tags" Target="../tags/tag307.xml"/><Relationship Id="rId5" Type="http://schemas.openxmlformats.org/officeDocument/2006/relationships/tags" Target="../tags/tag301.xml"/><Relationship Id="rId15" Type="http://schemas.openxmlformats.org/officeDocument/2006/relationships/tags" Target="../tags/tag311.xml"/><Relationship Id="rId10" Type="http://schemas.openxmlformats.org/officeDocument/2006/relationships/tags" Target="../tags/tag306.xml"/><Relationship Id="rId19" Type="http://schemas.openxmlformats.org/officeDocument/2006/relationships/notesSlide" Target="../notesSlides/notesSlide18.xml"/><Relationship Id="rId4" Type="http://schemas.openxmlformats.org/officeDocument/2006/relationships/tags" Target="../tags/tag300.xml"/><Relationship Id="rId9" Type="http://schemas.openxmlformats.org/officeDocument/2006/relationships/tags" Target="../tags/tag305.xml"/><Relationship Id="rId14" Type="http://schemas.openxmlformats.org/officeDocument/2006/relationships/tags" Target="../tags/tag310.xml"/></Relationships>
</file>

<file path=ppt/slides/_rels/slide19.xml.rels><?xml version="1.0" encoding="UTF-8" standalone="yes"?>
<Relationships xmlns="http://schemas.openxmlformats.org/package/2006/relationships"><Relationship Id="rId8" Type="http://schemas.openxmlformats.org/officeDocument/2006/relationships/tags" Target="../tags/tag320.xml"/><Relationship Id="rId13" Type="http://schemas.openxmlformats.org/officeDocument/2006/relationships/tags" Target="../tags/tag325.xml"/><Relationship Id="rId18" Type="http://schemas.openxmlformats.org/officeDocument/2006/relationships/slideLayout" Target="../slideLayouts/slideLayout14.xml"/><Relationship Id="rId3" Type="http://schemas.openxmlformats.org/officeDocument/2006/relationships/tags" Target="../tags/tag315.xml"/><Relationship Id="rId21" Type="http://schemas.openxmlformats.org/officeDocument/2006/relationships/image" Target="../media/image1.emf"/><Relationship Id="rId7" Type="http://schemas.openxmlformats.org/officeDocument/2006/relationships/tags" Target="../tags/tag319.xml"/><Relationship Id="rId12" Type="http://schemas.openxmlformats.org/officeDocument/2006/relationships/tags" Target="../tags/tag324.xml"/><Relationship Id="rId17" Type="http://schemas.openxmlformats.org/officeDocument/2006/relationships/tags" Target="../tags/tag329.xml"/><Relationship Id="rId2" Type="http://schemas.openxmlformats.org/officeDocument/2006/relationships/tags" Target="../tags/tag314.xml"/><Relationship Id="rId16" Type="http://schemas.openxmlformats.org/officeDocument/2006/relationships/tags" Target="../tags/tag328.xml"/><Relationship Id="rId20" Type="http://schemas.openxmlformats.org/officeDocument/2006/relationships/oleObject" Target="../embeddings/oleObject31.bin"/><Relationship Id="rId1" Type="http://schemas.openxmlformats.org/officeDocument/2006/relationships/vmlDrawing" Target="../drawings/vmlDrawing31.vml"/><Relationship Id="rId6" Type="http://schemas.openxmlformats.org/officeDocument/2006/relationships/tags" Target="../tags/tag318.xml"/><Relationship Id="rId11" Type="http://schemas.openxmlformats.org/officeDocument/2006/relationships/tags" Target="../tags/tag323.xml"/><Relationship Id="rId5" Type="http://schemas.openxmlformats.org/officeDocument/2006/relationships/tags" Target="../tags/tag317.xml"/><Relationship Id="rId15" Type="http://schemas.openxmlformats.org/officeDocument/2006/relationships/tags" Target="../tags/tag327.xml"/><Relationship Id="rId10" Type="http://schemas.openxmlformats.org/officeDocument/2006/relationships/tags" Target="../tags/tag322.xml"/><Relationship Id="rId19" Type="http://schemas.openxmlformats.org/officeDocument/2006/relationships/notesSlide" Target="../notesSlides/notesSlide19.xml"/><Relationship Id="rId4" Type="http://schemas.openxmlformats.org/officeDocument/2006/relationships/tags" Target="../tags/tag316.xml"/><Relationship Id="rId9" Type="http://schemas.openxmlformats.org/officeDocument/2006/relationships/tags" Target="../tags/tag321.xml"/><Relationship Id="rId14" Type="http://schemas.openxmlformats.org/officeDocument/2006/relationships/tags" Target="../tags/tag32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139.xml"/></Relationships>
</file>

<file path=ppt/slides/_rels/slide20.xml.rels><?xml version="1.0" encoding="UTF-8" standalone="yes"?>
<Relationships xmlns="http://schemas.openxmlformats.org/package/2006/relationships"><Relationship Id="rId8" Type="http://schemas.openxmlformats.org/officeDocument/2006/relationships/tags" Target="../tags/tag336.xml"/><Relationship Id="rId13" Type="http://schemas.openxmlformats.org/officeDocument/2006/relationships/tags" Target="../tags/tag341.xml"/><Relationship Id="rId18" Type="http://schemas.openxmlformats.org/officeDocument/2006/relationships/slideLayout" Target="../slideLayouts/slideLayout14.xml"/><Relationship Id="rId3" Type="http://schemas.openxmlformats.org/officeDocument/2006/relationships/tags" Target="../tags/tag331.xml"/><Relationship Id="rId21" Type="http://schemas.openxmlformats.org/officeDocument/2006/relationships/image" Target="../media/image1.emf"/><Relationship Id="rId7" Type="http://schemas.openxmlformats.org/officeDocument/2006/relationships/tags" Target="../tags/tag335.xml"/><Relationship Id="rId12" Type="http://schemas.openxmlformats.org/officeDocument/2006/relationships/tags" Target="../tags/tag340.xml"/><Relationship Id="rId17" Type="http://schemas.openxmlformats.org/officeDocument/2006/relationships/tags" Target="../tags/tag345.xml"/><Relationship Id="rId2" Type="http://schemas.openxmlformats.org/officeDocument/2006/relationships/tags" Target="../tags/tag330.xml"/><Relationship Id="rId16" Type="http://schemas.openxmlformats.org/officeDocument/2006/relationships/tags" Target="../tags/tag344.xml"/><Relationship Id="rId20" Type="http://schemas.openxmlformats.org/officeDocument/2006/relationships/oleObject" Target="../embeddings/oleObject32.bin"/><Relationship Id="rId1" Type="http://schemas.openxmlformats.org/officeDocument/2006/relationships/vmlDrawing" Target="../drawings/vmlDrawing32.vml"/><Relationship Id="rId6" Type="http://schemas.openxmlformats.org/officeDocument/2006/relationships/tags" Target="../tags/tag334.xml"/><Relationship Id="rId11" Type="http://schemas.openxmlformats.org/officeDocument/2006/relationships/tags" Target="../tags/tag339.xml"/><Relationship Id="rId5" Type="http://schemas.openxmlformats.org/officeDocument/2006/relationships/tags" Target="../tags/tag333.xml"/><Relationship Id="rId15" Type="http://schemas.openxmlformats.org/officeDocument/2006/relationships/tags" Target="../tags/tag343.xml"/><Relationship Id="rId10" Type="http://schemas.openxmlformats.org/officeDocument/2006/relationships/tags" Target="../tags/tag338.xml"/><Relationship Id="rId19" Type="http://schemas.openxmlformats.org/officeDocument/2006/relationships/notesSlide" Target="../notesSlides/notesSlide20.xml"/><Relationship Id="rId4" Type="http://schemas.openxmlformats.org/officeDocument/2006/relationships/tags" Target="../tags/tag332.xml"/><Relationship Id="rId9" Type="http://schemas.openxmlformats.org/officeDocument/2006/relationships/tags" Target="../tags/tag337.xml"/><Relationship Id="rId14" Type="http://schemas.openxmlformats.org/officeDocument/2006/relationships/tags" Target="../tags/tag342.xml"/></Relationships>
</file>

<file path=ppt/slides/_rels/slide21.xml.rels><?xml version="1.0" encoding="UTF-8" standalone="yes"?>
<Relationships xmlns="http://schemas.openxmlformats.org/package/2006/relationships"><Relationship Id="rId13" Type="http://schemas.openxmlformats.org/officeDocument/2006/relationships/tags" Target="../tags/tag357.xml"/><Relationship Id="rId18" Type="http://schemas.openxmlformats.org/officeDocument/2006/relationships/tags" Target="../tags/tag362.xml"/><Relationship Id="rId26" Type="http://schemas.openxmlformats.org/officeDocument/2006/relationships/tags" Target="../tags/tag370.xml"/><Relationship Id="rId39" Type="http://schemas.openxmlformats.org/officeDocument/2006/relationships/tags" Target="../tags/tag383.xml"/><Relationship Id="rId21" Type="http://schemas.openxmlformats.org/officeDocument/2006/relationships/tags" Target="../tags/tag365.xml"/><Relationship Id="rId34" Type="http://schemas.openxmlformats.org/officeDocument/2006/relationships/tags" Target="../tags/tag378.xml"/><Relationship Id="rId42" Type="http://schemas.openxmlformats.org/officeDocument/2006/relationships/slideLayout" Target="../slideLayouts/slideLayout14.xml"/><Relationship Id="rId47" Type="http://schemas.openxmlformats.org/officeDocument/2006/relationships/image" Target="../media/image52.png"/><Relationship Id="rId50" Type="http://schemas.openxmlformats.org/officeDocument/2006/relationships/image" Target="../media/image55.png"/><Relationship Id="rId55" Type="http://schemas.openxmlformats.org/officeDocument/2006/relationships/image" Target="../media/image60.png"/><Relationship Id="rId7" Type="http://schemas.openxmlformats.org/officeDocument/2006/relationships/tags" Target="../tags/tag351.xml"/><Relationship Id="rId12" Type="http://schemas.openxmlformats.org/officeDocument/2006/relationships/tags" Target="../tags/tag356.xml"/><Relationship Id="rId17" Type="http://schemas.openxmlformats.org/officeDocument/2006/relationships/tags" Target="../tags/tag361.xml"/><Relationship Id="rId25" Type="http://schemas.openxmlformats.org/officeDocument/2006/relationships/tags" Target="../tags/tag369.xml"/><Relationship Id="rId33" Type="http://schemas.openxmlformats.org/officeDocument/2006/relationships/tags" Target="../tags/tag377.xml"/><Relationship Id="rId38" Type="http://schemas.openxmlformats.org/officeDocument/2006/relationships/tags" Target="../tags/tag382.xml"/><Relationship Id="rId46" Type="http://schemas.openxmlformats.org/officeDocument/2006/relationships/image" Target="../media/image2.png"/><Relationship Id="rId59" Type="http://schemas.openxmlformats.org/officeDocument/2006/relationships/image" Target="../media/image64.png"/><Relationship Id="rId2" Type="http://schemas.openxmlformats.org/officeDocument/2006/relationships/tags" Target="../tags/tag346.xml"/><Relationship Id="rId16" Type="http://schemas.openxmlformats.org/officeDocument/2006/relationships/tags" Target="../tags/tag360.xml"/><Relationship Id="rId20" Type="http://schemas.openxmlformats.org/officeDocument/2006/relationships/tags" Target="../tags/tag364.xml"/><Relationship Id="rId29" Type="http://schemas.openxmlformats.org/officeDocument/2006/relationships/tags" Target="../tags/tag373.xml"/><Relationship Id="rId41" Type="http://schemas.openxmlformats.org/officeDocument/2006/relationships/tags" Target="../tags/tag385.xml"/><Relationship Id="rId54" Type="http://schemas.openxmlformats.org/officeDocument/2006/relationships/image" Target="../media/image59.png"/><Relationship Id="rId1" Type="http://schemas.openxmlformats.org/officeDocument/2006/relationships/vmlDrawing" Target="../drawings/vmlDrawing33.vml"/><Relationship Id="rId6" Type="http://schemas.openxmlformats.org/officeDocument/2006/relationships/tags" Target="../tags/tag350.xml"/><Relationship Id="rId11" Type="http://schemas.openxmlformats.org/officeDocument/2006/relationships/tags" Target="../tags/tag355.xml"/><Relationship Id="rId24" Type="http://schemas.openxmlformats.org/officeDocument/2006/relationships/tags" Target="../tags/tag368.xml"/><Relationship Id="rId32" Type="http://schemas.openxmlformats.org/officeDocument/2006/relationships/tags" Target="../tags/tag376.xml"/><Relationship Id="rId37" Type="http://schemas.openxmlformats.org/officeDocument/2006/relationships/tags" Target="../tags/tag381.xml"/><Relationship Id="rId40" Type="http://schemas.openxmlformats.org/officeDocument/2006/relationships/tags" Target="../tags/tag384.xml"/><Relationship Id="rId45" Type="http://schemas.openxmlformats.org/officeDocument/2006/relationships/image" Target="../media/image1.emf"/><Relationship Id="rId53" Type="http://schemas.openxmlformats.org/officeDocument/2006/relationships/image" Target="../media/image58.png"/><Relationship Id="rId58" Type="http://schemas.openxmlformats.org/officeDocument/2006/relationships/image" Target="../media/image63.png"/><Relationship Id="rId5" Type="http://schemas.openxmlformats.org/officeDocument/2006/relationships/tags" Target="../tags/tag349.xml"/><Relationship Id="rId15" Type="http://schemas.openxmlformats.org/officeDocument/2006/relationships/tags" Target="../tags/tag359.xml"/><Relationship Id="rId23" Type="http://schemas.openxmlformats.org/officeDocument/2006/relationships/tags" Target="../tags/tag367.xml"/><Relationship Id="rId28" Type="http://schemas.openxmlformats.org/officeDocument/2006/relationships/tags" Target="../tags/tag372.xml"/><Relationship Id="rId36" Type="http://schemas.openxmlformats.org/officeDocument/2006/relationships/tags" Target="../tags/tag380.xml"/><Relationship Id="rId49" Type="http://schemas.openxmlformats.org/officeDocument/2006/relationships/image" Target="../media/image54.png"/><Relationship Id="rId57" Type="http://schemas.openxmlformats.org/officeDocument/2006/relationships/image" Target="../media/image62.png"/><Relationship Id="rId10" Type="http://schemas.openxmlformats.org/officeDocument/2006/relationships/tags" Target="../tags/tag354.xml"/><Relationship Id="rId19" Type="http://schemas.openxmlformats.org/officeDocument/2006/relationships/tags" Target="../tags/tag363.xml"/><Relationship Id="rId31" Type="http://schemas.openxmlformats.org/officeDocument/2006/relationships/tags" Target="../tags/tag375.xml"/><Relationship Id="rId44" Type="http://schemas.openxmlformats.org/officeDocument/2006/relationships/oleObject" Target="../embeddings/oleObject33.bin"/><Relationship Id="rId52" Type="http://schemas.openxmlformats.org/officeDocument/2006/relationships/image" Target="../media/image57.png"/><Relationship Id="rId4" Type="http://schemas.openxmlformats.org/officeDocument/2006/relationships/tags" Target="../tags/tag348.xml"/><Relationship Id="rId9" Type="http://schemas.openxmlformats.org/officeDocument/2006/relationships/tags" Target="../tags/tag353.xml"/><Relationship Id="rId14" Type="http://schemas.openxmlformats.org/officeDocument/2006/relationships/tags" Target="../tags/tag358.xml"/><Relationship Id="rId22" Type="http://schemas.openxmlformats.org/officeDocument/2006/relationships/tags" Target="../tags/tag366.xml"/><Relationship Id="rId27" Type="http://schemas.openxmlformats.org/officeDocument/2006/relationships/tags" Target="../tags/tag371.xml"/><Relationship Id="rId30" Type="http://schemas.openxmlformats.org/officeDocument/2006/relationships/tags" Target="../tags/tag374.xml"/><Relationship Id="rId35" Type="http://schemas.openxmlformats.org/officeDocument/2006/relationships/tags" Target="../tags/tag379.xml"/><Relationship Id="rId43" Type="http://schemas.openxmlformats.org/officeDocument/2006/relationships/notesSlide" Target="../notesSlides/notesSlide21.xml"/><Relationship Id="rId48" Type="http://schemas.openxmlformats.org/officeDocument/2006/relationships/image" Target="../media/image53.png"/><Relationship Id="rId56" Type="http://schemas.openxmlformats.org/officeDocument/2006/relationships/image" Target="../media/image61.png"/><Relationship Id="rId8" Type="http://schemas.openxmlformats.org/officeDocument/2006/relationships/tags" Target="../tags/tag352.xml"/><Relationship Id="rId51" Type="http://schemas.openxmlformats.org/officeDocument/2006/relationships/image" Target="../media/image56.png"/><Relationship Id="rId3" Type="http://schemas.openxmlformats.org/officeDocument/2006/relationships/tags" Target="../tags/tag347.xml"/></Relationships>
</file>

<file path=ppt/slides/_rels/slide22.xml.rels><?xml version="1.0" encoding="UTF-8" standalone="yes"?>
<Relationships xmlns="http://schemas.openxmlformats.org/package/2006/relationships"><Relationship Id="rId13" Type="http://schemas.openxmlformats.org/officeDocument/2006/relationships/tags" Target="../tags/tag397.xml"/><Relationship Id="rId18" Type="http://schemas.openxmlformats.org/officeDocument/2006/relationships/tags" Target="../tags/tag402.xml"/><Relationship Id="rId26" Type="http://schemas.openxmlformats.org/officeDocument/2006/relationships/tags" Target="../tags/tag410.xml"/><Relationship Id="rId39" Type="http://schemas.openxmlformats.org/officeDocument/2006/relationships/tags" Target="../tags/tag423.xml"/><Relationship Id="rId21" Type="http://schemas.openxmlformats.org/officeDocument/2006/relationships/tags" Target="../tags/tag405.xml"/><Relationship Id="rId34" Type="http://schemas.openxmlformats.org/officeDocument/2006/relationships/tags" Target="../tags/tag418.xml"/><Relationship Id="rId42" Type="http://schemas.openxmlformats.org/officeDocument/2006/relationships/tags" Target="../tags/tag426.xml"/><Relationship Id="rId47" Type="http://schemas.openxmlformats.org/officeDocument/2006/relationships/tags" Target="../tags/tag431.xml"/><Relationship Id="rId50" Type="http://schemas.openxmlformats.org/officeDocument/2006/relationships/tags" Target="../tags/tag434.xml"/><Relationship Id="rId55" Type="http://schemas.openxmlformats.org/officeDocument/2006/relationships/tags" Target="../tags/tag439.xml"/><Relationship Id="rId7" Type="http://schemas.openxmlformats.org/officeDocument/2006/relationships/tags" Target="../tags/tag391.xml"/><Relationship Id="rId12" Type="http://schemas.openxmlformats.org/officeDocument/2006/relationships/tags" Target="../tags/tag396.xml"/><Relationship Id="rId17" Type="http://schemas.openxmlformats.org/officeDocument/2006/relationships/tags" Target="../tags/tag401.xml"/><Relationship Id="rId25" Type="http://schemas.openxmlformats.org/officeDocument/2006/relationships/tags" Target="../tags/tag409.xml"/><Relationship Id="rId33" Type="http://schemas.openxmlformats.org/officeDocument/2006/relationships/tags" Target="../tags/tag417.xml"/><Relationship Id="rId38" Type="http://schemas.openxmlformats.org/officeDocument/2006/relationships/tags" Target="../tags/tag422.xml"/><Relationship Id="rId46" Type="http://schemas.openxmlformats.org/officeDocument/2006/relationships/tags" Target="../tags/tag430.xml"/><Relationship Id="rId59" Type="http://schemas.openxmlformats.org/officeDocument/2006/relationships/oleObject" Target="../embeddings/oleObject34.bin"/><Relationship Id="rId2" Type="http://schemas.openxmlformats.org/officeDocument/2006/relationships/tags" Target="../tags/tag386.xml"/><Relationship Id="rId16" Type="http://schemas.openxmlformats.org/officeDocument/2006/relationships/tags" Target="../tags/tag400.xml"/><Relationship Id="rId20" Type="http://schemas.openxmlformats.org/officeDocument/2006/relationships/tags" Target="../tags/tag404.xml"/><Relationship Id="rId29" Type="http://schemas.openxmlformats.org/officeDocument/2006/relationships/tags" Target="../tags/tag413.xml"/><Relationship Id="rId41" Type="http://schemas.openxmlformats.org/officeDocument/2006/relationships/tags" Target="../tags/tag425.xml"/><Relationship Id="rId54" Type="http://schemas.openxmlformats.org/officeDocument/2006/relationships/tags" Target="../tags/tag438.xml"/><Relationship Id="rId1" Type="http://schemas.openxmlformats.org/officeDocument/2006/relationships/vmlDrawing" Target="../drawings/vmlDrawing34.vml"/><Relationship Id="rId6" Type="http://schemas.openxmlformats.org/officeDocument/2006/relationships/tags" Target="../tags/tag390.xml"/><Relationship Id="rId11" Type="http://schemas.openxmlformats.org/officeDocument/2006/relationships/tags" Target="../tags/tag395.xml"/><Relationship Id="rId24" Type="http://schemas.openxmlformats.org/officeDocument/2006/relationships/tags" Target="../tags/tag408.xml"/><Relationship Id="rId32" Type="http://schemas.openxmlformats.org/officeDocument/2006/relationships/tags" Target="../tags/tag416.xml"/><Relationship Id="rId37" Type="http://schemas.openxmlformats.org/officeDocument/2006/relationships/tags" Target="../tags/tag421.xml"/><Relationship Id="rId40" Type="http://schemas.openxmlformats.org/officeDocument/2006/relationships/tags" Target="../tags/tag424.xml"/><Relationship Id="rId45" Type="http://schemas.openxmlformats.org/officeDocument/2006/relationships/tags" Target="../tags/tag429.xml"/><Relationship Id="rId53" Type="http://schemas.openxmlformats.org/officeDocument/2006/relationships/tags" Target="../tags/tag437.xml"/><Relationship Id="rId58" Type="http://schemas.openxmlformats.org/officeDocument/2006/relationships/notesSlide" Target="../notesSlides/notesSlide22.xml"/><Relationship Id="rId5" Type="http://schemas.openxmlformats.org/officeDocument/2006/relationships/tags" Target="../tags/tag389.xml"/><Relationship Id="rId15" Type="http://schemas.openxmlformats.org/officeDocument/2006/relationships/tags" Target="../tags/tag399.xml"/><Relationship Id="rId23" Type="http://schemas.openxmlformats.org/officeDocument/2006/relationships/tags" Target="../tags/tag407.xml"/><Relationship Id="rId28" Type="http://schemas.openxmlformats.org/officeDocument/2006/relationships/tags" Target="../tags/tag412.xml"/><Relationship Id="rId36" Type="http://schemas.openxmlformats.org/officeDocument/2006/relationships/tags" Target="../tags/tag420.xml"/><Relationship Id="rId49" Type="http://schemas.openxmlformats.org/officeDocument/2006/relationships/tags" Target="../tags/tag433.xml"/><Relationship Id="rId57" Type="http://schemas.openxmlformats.org/officeDocument/2006/relationships/slideLayout" Target="../slideLayouts/slideLayout14.xml"/><Relationship Id="rId10" Type="http://schemas.openxmlformats.org/officeDocument/2006/relationships/tags" Target="../tags/tag394.xml"/><Relationship Id="rId19" Type="http://schemas.openxmlformats.org/officeDocument/2006/relationships/tags" Target="../tags/tag403.xml"/><Relationship Id="rId31" Type="http://schemas.openxmlformats.org/officeDocument/2006/relationships/tags" Target="../tags/tag415.xml"/><Relationship Id="rId44" Type="http://schemas.openxmlformats.org/officeDocument/2006/relationships/tags" Target="../tags/tag428.xml"/><Relationship Id="rId52" Type="http://schemas.openxmlformats.org/officeDocument/2006/relationships/tags" Target="../tags/tag436.xml"/><Relationship Id="rId60" Type="http://schemas.openxmlformats.org/officeDocument/2006/relationships/image" Target="../media/image1.emf"/><Relationship Id="rId4" Type="http://schemas.openxmlformats.org/officeDocument/2006/relationships/tags" Target="../tags/tag388.xml"/><Relationship Id="rId9" Type="http://schemas.openxmlformats.org/officeDocument/2006/relationships/tags" Target="../tags/tag393.xml"/><Relationship Id="rId14" Type="http://schemas.openxmlformats.org/officeDocument/2006/relationships/tags" Target="../tags/tag398.xml"/><Relationship Id="rId22" Type="http://schemas.openxmlformats.org/officeDocument/2006/relationships/tags" Target="../tags/tag406.xml"/><Relationship Id="rId27" Type="http://schemas.openxmlformats.org/officeDocument/2006/relationships/tags" Target="../tags/tag411.xml"/><Relationship Id="rId30" Type="http://schemas.openxmlformats.org/officeDocument/2006/relationships/tags" Target="../tags/tag414.xml"/><Relationship Id="rId35" Type="http://schemas.openxmlformats.org/officeDocument/2006/relationships/tags" Target="../tags/tag419.xml"/><Relationship Id="rId43" Type="http://schemas.openxmlformats.org/officeDocument/2006/relationships/tags" Target="../tags/tag427.xml"/><Relationship Id="rId48" Type="http://schemas.openxmlformats.org/officeDocument/2006/relationships/tags" Target="../tags/tag432.xml"/><Relationship Id="rId56" Type="http://schemas.openxmlformats.org/officeDocument/2006/relationships/tags" Target="../tags/tag440.xml"/><Relationship Id="rId8" Type="http://schemas.openxmlformats.org/officeDocument/2006/relationships/tags" Target="../tags/tag392.xml"/><Relationship Id="rId51" Type="http://schemas.openxmlformats.org/officeDocument/2006/relationships/tags" Target="../tags/tag435.xml"/><Relationship Id="rId3" Type="http://schemas.openxmlformats.org/officeDocument/2006/relationships/tags" Target="../tags/tag387.xml"/></Relationships>
</file>

<file path=ppt/slides/_rels/slide23.xml.rels><?xml version="1.0" encoding="UTF-8" standalone="yes"?>
<Relationships xmlns="http://schemas.openxmlformats.org/package/2006/relationships"><Relationship Id="rId13" Type="http://schemas.openxmlformats.org/officeDocument/2006/relationships/tags" Target="../tags/tag452.xml"/><Relationship Id="rId18" Type="http://schemas.openxmlformats.org/officeDocument/2006/relationships/tags" Target="../tags/tag457.xml"/><Relationship Id="rId26" Type="http://schemas.openxmlformats.org/officeDocument/2006/relationships/tags" Target="../tags/tag465.xml"/><Relationship Id="rId39" Type="http://schemas.openxmlformats.org/officeDocument/2006/relationships/tags" Target="../tags/tag478.xml"/><Relationship Id="rId21" Type="http://schemas.openxmlformats.org/officeDocument/2006/relationships/tags" Target="../tags/tag460.xml"/><Relationship Id="rId34" Type="http://schemas.openxmlformats.org/officeDocument/2006/relationships/tags" Target="../tags/tag473.xml"/><Relationship Id="rId42" Type="http://schemas.openxmlformats.org/officeDocument/2006/relationships/tags" Target="../tags/tag481.xml"/><Relationship Id="rId47" Type="http://schemas.openxmlformats.org/officeDocument/2006/relationships/tags" Target="../tags/tag486.xml"/><Relationship Id="rId50" Type="http://schemas.openxmlformats.org/officeDocument/2006/relationships/tags" Target="../tags/tag489.xml"/><Relationship Id="rId55" Type="http://schemas.openxmlformats.org/officeDocument/2006/relationships/tags" Target="../tags/tag494.xml"/><Relationship Id="rId63" Type="http://schemas.openxmlformats.org/officeDocument/2006/relationships/tags" Target="../tags/tag502.xml"/><Relationship Id="rId7" Type="http://schemas.openxmlformats.org/officeDocument/2006/relationships/tags" Target="../tags/tag446.xml"/><Relationship Id="rId2" Type="http://schemas.openxmlformats.org/officeDocument/2006/relationships/tags" Target="../tags/tag441.xml"/><Relationship Id="rId16" Type="http://schemas.openxmlformats.org/officeDocument/2006/relationships/tags" Target="../tags/tag455.xml"/><Relationship Id="rId29" Type="http://schemas.openxmlformats.org/officeDocument/2006/relationships/tags" Target="../tags/tag468.xml"/><Relationship Id="rId1" Type="http://schemas.openxmlformats.org/officeDocument/2006/relationships/vmlDrawing" Target="../drawings/vmlDrawing35.vml"/><Relationship Id="rId6" Type="http://schemas.openxmlformats.org/officeDocument/2006/relationships/tags" Target="../tags/tag445.xml"/><Relationship Id="rId11" Type="http://schemas.openxmlformats.org/officeDocument/2006/relationships/tags" Target="../tags/tag450.xml"/><Relationship Id="rId24" Type="http://schemas.openxmlformats.org/officeDocument/2006/relationships/tags" Target="../tags/tag463.xml"/><Relationship Id="rId32" Type="http://schemas.openxmlformats.org/officeDocument/2006/relationships/tags" Target="../tags/tag471.xml"/><Relationship Id="rId37" Type="http://schemas.openxmlformats.org/officeDocument/2006/relationships/tags" Target="../tags/tag476.xml"/><Relationship Id="rId40" Type="http://schemas.openxmlformats.org/officeDocument/2006/relationships/tags" Target="../tags/tag479.xml"/><Relationship Id="rId45" Type="http://schemas.openxmlformats.org/officeDocument/2006/relationships/tags" Target="../tags/tag484.xml"/><Relationship Id="rId53" Type="http://schemas.openxmlformats.org/officeDocument/2006/relationships/tags" Target="../tags/tag492.xml"/><Relationship Id="rId58" Type="http://schemas.openxmlformats.org/officeDocument/2006/relationships/tags" Target="../tags/tag497.xml"/><Relationship Id="rId66" Type="http://schemas.openxmlformats.org/officeDocument/2006/relationships/oleObject" Target="../embeddings/oleObject35.bin"/><Relationship Id="rId5" Type="http://schemas.openxmlformats.org/officeDocument/2006/relationships/tags" Target="../tags/tag444.xml"/><Relationship Id="rId15" Type="http://schemas.openxmlformats.org/officeDocument/2006/relationships/tags" Target="../tags/tag454.xml"/><Relationship Id="rId23" Type="http://schemas.openxmlformats.org/officeDocument/2006/relationships/tags" Target="../tags/tag462.xml"/><Relationship Id="rId28" Type="http://schemas.openxmlformats.org/officeDocument/2006/relationships/tags" Target="../tags/tag467.xml"/><Relationship Id="rId36" Type="http://schemas.openxmlformats.org/officeDocument/2006/relationships/tags" Target="../tags/tag475.xml"/><Relationship Id="rId49" Type="http://schemas.openxmlformats.org/officeDocument/2006/relationships/tags" Target="../tags/tag488.xml"/><Relationship Id="rId57" Type="http://schemas.openxmlformats.org/officeDocument/2006/relationships/tags" Target="../tags/tag496.xml"/><Relationship Id="rId61" Type="http://schemas.openxmlformats.org/officeDocument/2006/relationships/tags" Target="../tags/tag500.xml"/><Relationship Id="rId10" Type="http://schemas.openxmlformats.org/officeDocument/2006/relationships/tags" Target="../tags/tag449.xml"/><Relationship Id="rId19" Type="http://schemas.openxmlformats.org/officeDocument/2006/relationships/tags" Target="../tags/tag458.xml"/><Relationship Id="rId31" Type="http://schemas.openxmlformats.org/officeDocument/2006/relationships/tags" Target="../tags/tag470.xml"/><Relationship Id="rId44" Type="http://schemas.openxmlformats.org/officeDocument/2006/relationships/tags" Target="../tags/tag483.xml"/><Relationship Id="rId52" Type="http://schemas.openxmlformats.org/officeDocument/2006/relationships/tags" Target="../tags/tag491.xml"/><Relationship Id="rId60" Type="http://schemas.openxmlformats.org/officeDocument/2006/relationships/tags" Target="../tags/tag499.xml"/><Relationship Id="rId65" Type="http://schemas.openxmlformats.org/officeDocument/2006/relationships/notesSlide" Target="../notesSlides/notesSlide23.xml"/><Relationship Id="rId4" Type="http://schemas.openxmlformats.org/officeDocument/2006/relationships/tags" Target="../tags/tag443.xml"/><Relationship Id="rId9" Type="http://schemas.openxmlformats.org/officeDocument/2006/relationships/tags" Target="../tags/tag448.xml"/><Relationship Id="rId14" Type="http://schemas.openxmlformats.org/officeDocument/2006/relationships/tags" Target="../tags/tag453.xml"/><Relationship Id="rId22" Type="http://schemas.openxmlformats.org/officeDocument/2006/relationships/tags" Target="../tags/tag461.xml"/><Relationship Id="rId27" Type="http://schemas.openxmlformats.org/officeDocument/2006/relationships/tags" Target="../tags/tag466.xml"/><Relationship Id="rId30" Type="http://schemas.openxmlformats.org/officeDocument/2006/relationships/tags" Target="../tags/tag469.xml"/><Relationship Id="rId35" Type="http://schemas.openxmlformats.org/officeDocument/2006/relationships/tags" Target="../tags/tag474.xml"/><Relationship Id="rId43" Type="http://schemas.openxmlformats.org/officeDocument/2006/relationships/tags" Target="../tags/tag482.xml"/><Relationship Id="rId48" Type="http://schemas.openxmlformats.org/officeDocument/2006/relationships/tags" Target="../tags/tag487.xml"/><Relationship Id="rId56" Type="http://schemas.openxmlformats.org/officeDocument/2006/relationships/tags" Target="../tags/tag495.xml"/><Relationship Id="rId64" Type="http://schemas.openxmlformats.org/officeDocument/2006/relationships/slideLayout" Target="../slideLayouts/slideLayout14.xml"/><Relationship Id="rId8" Type="http://schemas.openxmlformats.org/officeDocument/2006/relationships/tags" Target="../tags/tag447.xml"/><Relationship Id="rId51" Type="http://schemas.openxmlformats.org/officeDocument/2006/relationships/tags" Target="../tags/tag490.xml"/><Relationship Id="rId3" Type="http://schemas.openxmlformats.org/officeDocument/2006/relationships/tags" Target="../tags/tag442.xml"/><Relationship Id="rId12" Type="http://schemas.openxmlformats.org/officeDocument/2006/relationships/tags" Target="../tags/tag451.xml"/><Relationship Id="rId17" Type="http://schemas.openxmlformats.org/officeDocument/2006/relationships/tags" Target="../tags/tag456.xml"/><Relationship Id="rId25" Type="http://schemas.openxmlformats.org/officeDocument/2006/relationships/tags" Target="../tags/tag464.xml"/><Relationship Id="rId33" Type="http://schemas.openxmlformats.org/officeDocument/2006/relationships/tags" Target="../tags/tag472.xml"/><Relationship Id="rId38" Type="http://schemas.openxmlformats.org/officeDocument/2006/relationships/tags" Target="../tags/tag477.xml"/><Relationship Id="rId46" Type="http://schemas.openxmlformats.org/officeDocument/2006/relationships/tags" Target="../tags/tag485.xml"/><Relationship Id="rId59" Type="http://schemas.openxmlformats.org/officeDocument/2006/relationships/tags" Target="../tags/tag498.xml"/><Relationship Id="rId67" Type="http://schemas.openxmlformats.org/officeDocument/2006/relationships/image" Target="../media/image1.emf"/><Relationship Id="rId20" Type="http://schemas.openxmlformats.org/officeDocument/2006/relationships/tags" Target="../tags/tag459.xml"/><Relationship Id="rId41" Type="http://schemas.openxmlformats.org/officeDocument/2006/relationships/tags" Target="../tags/tag480.xml"/><Relationship Id="rId54" Type="http://schemas.openxmlformats.org/officeDocument/2006/relationships/tags" Target="../tags/tag493.xml"/><Relationship Id="rId62" Type="http://schemas.openxmlformats.org/officeDocument/2006/relationships/tags" Target="../tags/tag501.xml"/></Relationships>
</file>

<file path=ppt/slides/_rels/slide24.xml.rels><?xml version="1.0" encoding="UTF-8" standalone="yes"?>
<Relationships xmlns="http://schemas.openxmlformats.org/package/2006/relationships"><Relationship Id="rId13" Type="http://schemas.openxmlformats.org/officeDocument/2006/relationships/tags" Target="../tags/tag514.xml"/><Relationship Id="rId18" Type="http://schemas.openxmlformats.org/officeDocument/2006/relationships/tags" Target="../tags/tag519.xml"/><Relationship Id="rId26" Type="http://schemas.openxmlformats.org/officeDocument/2006/relationships/tags" Target="../tags/tag527.xml"/><Relationship Id="rId39" Type="http://schemas.openxmlformats.org/officeDocument/2006/relationships/tags" Target="../tags/tag540.xml"/><Relationship Id="rId21" Type="http://schemas.openxmlformats.org/officeDocument/2006/relationships/tags" Target="../tags/tag522.xml"/><Relationship Id="rId34" Type="http://schemas.openxmlformats.org/officeDocument/2006/relationships/tags" Target="../tags/tag535.xml"/><Relationship Id="rId42" Type="http://schemas.openxmlformats.org/officeDocument/2006/relationships/tags" Target="../tags/tag543.xml"/><Relationship Id="rId47" Type="http://schemas.openxmlformats.org/officeDocument/2006/relationships/tags" Target="../tags/tag548.xml"/><Relationship Id="rId50" Type="http://schemas.openxmlformats.org/officeDocument/2006/relationships/tags" Target="../tags/tag551.xml"/><Relationship Id="rId55" Type="http://schemas.openxmlformats.org/officeDocument/2006/relationships/tags" Target="../tags/tag556.xml"/><Relationship Id="rId7" Type="http://schemas.openxmlformats.org/officeDocument/2006/relationships/tags" Target="../tags/tag508.xml"/><Relationship Id="rId12" Type="http://schemas.openxmlformats.org/officeDocument/2006/relationships/tags" Target="../tags/tag513.xml"/><Relationship Id="rId17" Type="http://schemas.openxmlformats.org/officeDocument/2006/relationships/tags" Target="../tags/tag518.xml"/><Relationship Id="rId25" Type="http://schemas.openxmlformats.org/officeDocument/2006/relationships/tags" Target="../tags/tag526.xml"/><Relationship Id="rId33" Type="http://schemas.openxmlformats.org/officeDocument/2006/relationships/tags" Target="../tags/tag534.xml"/><Relationship Id="rId38" Type="http://schemas.openxmlformats.org/officeDocument/2006/relationships/tags" Target="../tags/tag539.xml"/><Relationship Id="rId46" Type="http://schemas.openxmlformats.org/officeDocument/2006/relationships/tags" Target="../tags/tag547.xml"/><Relationship Id="rId59" Type="http://schemas.openxmlformats.org/officeDocument/2006/relationships/oleObject" Target="../embeddings/oleObject36.bin"/><Relationship Id="rId2" Type="http://schemas.openxmlformats.org/officeDocument/2006/relationships/tags" Target="../tags/tag503.xml"/><Relationship Id="rId16" Type="http://schemas.openxmlformats.org/officeDocument/2006/relationships/tags" Target="../tags/tag517.xml"/><Relationship Id="rId20" Type="http://schemas.openxmlformats.org/officeDocument/2006/relationships/tags" Target="../tags/tag521.xml"/><Relationship Id="rId29" Type="http://schemas.openxmlformats.org/officeDocument/2006/relationships/tags" Target="../tags/tag530.xml"/><Relationship Id="rId41" Type="http://schemas.openxmlformats.org/officeDocument/2006/relationships/tags" Target="../tags/tag542.xml"/><Relationship Id="rId54" Type="http://schemas.openxmlformats.org/officeDocument/2006/relationships/tags" Target="../tags/tag555.xml"/><Relationship Id="rId1" Type="http://schemas.openxmlformats.org/officeDocument/2006/relationships/vmlDrawing" Target="../drawings/vmlDrawing36.vml"/><Relationship Id="rId6" Type="http://schemas.openxmlformats.org/officeDocument/2006/relationships/tags" Target="../tags/tag507.xml"/><Relationship Id="rId11" Type="http://schemas.openxmlformats.org/officeDocument/2006/relationships/tags" Target="../tags/tag512.xml"/><Relationship Id="rId24" Type="http://schemas.openxmlformats.org/officeDocument/2006/relationships/tags" Target="../tags/tag525.xml"/><Relationship Id="rId32" Type="http://schemas.openxmlformats.org/officeDocument/2006/relationships/tags" Target="../tags/tag533.xml"/><Relationship Id="rId37" Type="http://schemas.openxmlformats.org/officeDocument/2006/relationships/tags" Target="../tags/tag538.xml"/><Relationship Id="rId40" Type="http://schemas.openxmlformats.org/officeDocument/2006/relationships/tags" Target="../tags/tag541.xml"/><Relationship Id="rId45" Type="http://schemas.openxmlformats.org/officeDocument/2006/relationships/tags" Target="../tags/tag546.xml"/><Relationship Id="rId53" Type="http://schemas.openxmlformats.org/officeDocument/2006/relationships/tags" Target="../tags/tag554.xml"/><Relationship Id="rId58" Type="http://schemas.openxmlformats.org/officeDocument/2006/relationships/notesSlide" Target="../notesSlides/notesSlide24.xml"/><Relationship Id="rId5" Type="http://schemas.openxmlformats.org/officeDocument/2006/relationships/tags" Target="../tags/tag506.xml"/><Relationship Id="rId15" Type="http://schemas.openxmlformats.org/officeDocument/2006/relationships/tags" Target="../tags/tag516.xml"/><Relationship Id="rId23" Type="http://schemas.openxmlformats.org/officeDocument/2006/relationships/tags" Target="../tags/tag524.xml"/><Relationship Id="rId28" Type="http://schemas.openxmlformats.org/officeDocument/2006/relationships/tags" Target="../tags/tag529.xml"/><Relationship Id="rId36" Type="http://schemas.openxmlformats.org/officeDocument/2006/relationships/tags" Target="../tags/tag537.xml"/><Relationship Id="rId49" Type="http://schemas.openxmlformats.org/officeDocument/2006/relationships/tags" Target="../tags/tag550.xml"/><Relationship Id="rId57" Type="http://schemas.openxmlformats.org/officeDocument/2006/relationships/slideLayout" Target="../slideLayouts/slideLayout14.xml"/><Relationship Id="rId10" Type="http://schemas.openxmlformats.org/officeDocument/2006/relationships/tags" Target="../tags/tag511.xml"/><Relationship Id="rId19" Type="http://schemas.openxmlformats.org/officeDocument/2006/relationships/tags" Target="../tags/tag520.xml"/><Relationship Id="rId31" Type="http://schemas.openxmlformats.org/officeDocument/2006/relationships/tags" Target="../tags/tag532.xml"/><Relationship Id="rId44" Type="http://schemas.openxmlformats.org/officeDocument/2006/relationships/tags" Target="../tags/tag545.xml"/><Relationship Id="rId52" Type="http://schemas.openxmlformats.org/officeDocument/2006/relationships/tags" Target="../tags/tag553.xml"/><Relationship Id="rId60" Type="http://schemas.openxmlformats.org/officeDocument/2006/relationships/image" Target="../media/image1.emf"/><Relationship Id="rId4" Type="http://schemas.openxmlformats.org/officeDocument/2006/relationships/tags" Target="../tags/tag505.xml"/><Relationship Id="rId9" Type="http://schemas.openxmlformats.org/officeDocument/2006/relationships/tags" Target="../tags/tag510.xml"/><Relationship Id="rId14" Type="http://schemas.openxmlformats.org/officeDocument/2006/relationships/tags" Target="../tags/tag515.xml"/><Relationship Id="rId22" Type="http://schemas.openxmlformats.org/officeDocument/2006/relationships/tags" Target="../tags/tag523.xml"/><Relationship Id="rId27" Type="http://schemas.openxmlformats.org/officeDocument/2006/relationships/tags" Target="../tags/tag528.xml"/><Relationship Id="rId30" Type="http://schemas.openxmlformats.org/officeDocument/2006/relationships/tags" Target="../tags/tag531.xml"/><Relationship Id="rId35" Type="http://schemas.openxmlformats.org/officeDocument/2006/relationships/tags" Target="../tags/tag536.xml"/><Relationship Id="rId43" Type="http://schemas.openxmlformats.org/officeDocument/2006/relationships/tags" Target="../tags/tag544.xml"/><Relationship Id="rId48" Type="http://schemas.openxmlformats.org/officeDocument/2006/relationships/tags" Target="../tags/tag549.xml"/><Relationship Id="rId56" Type="http://schemas.openxmlformats.org/officeDocument/2006/relationships/tags" Target="../tags/tag557.xml"/><Relationship Id="rId8" Type="http://schemas.openxmlformats.org/officeDocument/2006/relationships/tags" Target="../tags/tag509.xml"/><Relationship Id="rId51" Type="http://schemas.openxmlformats.org/officeDocument/2006/relationships/tags" Target="../tags/tag552.xml"/><Relationship Id="rId3" Type="http://schemas.openxmlformats.org/officeDocument/2006/relationships/tags" Target="../tags/tag504.xml"/></Relationships>
</file>

<file path=ppt/slides/_rels/slide25.xml.rels><?xml version="1.0" encoding="UTF-8" standalone="yes"?>
<Relationships xmlns="http://schemas.openxmlformats.org/package/2006/relationships"><Relationship Id="rId13" Type="http://schemas.openxmlformats.org/officeDocument/2006/relationships/tags" Target="../tags/tag569.xml"/><Relationship Id="rId18" Type="http://schemas.openxmlformats.org/officeDocument/2006/relationships/tags" Target="../tags/tag574.xml"/><Relationship Id="rId26" Type="http://schemas.openxmlformats.org/officeDocument/2006/relationships/tags" Target="../tags/tag582.xml"/><Relationship Id="rId39" Type="http://schemas.openxmlformats.org/officeDocument/2006/relationships/tags" Target="../tags/tag595.xml"/><Relationship Id="rId21" Type="http://schemas.openxmlformats.org/officeDocument/2006/relationships/tags" Target="../tags/tag577.xml"/><Relationship Id="rId34" Type="http://schemas.openxmlformats.org/officeDocument/2006/relationships/tags" Target="../tags/tag590.xml"/><Relationship Id="rId42" Type="http://schemas.openxmlformats.org/officeDocument/2006/relationships/tags" Target="../tags/tag598.xml"/><Relationship Id="rId47" Type="http://schemas.openxmlformats.org/officeDocument/2006/relationships/tags" Target="../tags/tag603.xml"/><Relationship Id="rId50" Type="http://schemas.openxmlformats.org/officeDocument/2006/relationships/tags" Target="../tags/tag606.xml"/><Relationship Id="rId55" Type="http://schemas.openxmlformats.org/officeDocument/2006/relationships/tags" Target="../tags/tag611.xml"/><Relationship Id="rId7" Type="http://schemas.openxmlformats.org/officeDocument/2006/relationships/tags" Target="../tags/tag563.xml"/><Relationship Id="rId12" Type="http://schemas.openxmlformats.org/officeDocument/2006/relationships/tags" Target="../tags/tag568.xml"/><Relationship Id="rId17" Type="http://schemas.openxmlformats.org/officeDocument/2006/relationships/tags" Target="../tags/tag573.xml"/><Relationship Id="rId25" Type="http://schemas.openxmlformats.org/officeDocument/2006/relationships/tags" Target="../tags/tag581.xml"/><Relationship Id="rId33" Type="http://schemas.openxmlformats.org/officeDocument/2006/relationships/tags" Target="../tags/tag589.xml"/><Relationship Id="rId38" Type="http://schemas.openxmlformats.org/officeDocument/2006/relationships/tags" Target="../tags/tag594.xml"/><Relationship Id="rId46" Type="http://schemas.openxmlformats.org/officeDocument/2006/relationships/tags" Target="../tags/tag602.xml"/><Relationship Id="rId59" Type="http://schemas.openxmlformats.org/officeDocument/2006/relationships/oleObject" Target="../embeddings/oleObject37.bin"/><Relationship Id="rId2" Type="http://schemas.openxmlformats.org/officeDocument/2006/relationships/tags" Target="../tags/tag558.xml"/><Relationship Id="rId16" Type="http://schemas.openxmlformats.org/officeDocument/2006/relationships/tags" Target="../tags/tag572.xml"/><Relationship Id="rId20" Type="http://schemas.openxmlformats.org/officeDocument/2006/relationships/tags" Target="../tags/tag576.xml"/><Relationship Id="rId29" Type="http://schemas.openxmlformats.org/officeDocument/2006/relationships/tags" Target="../tags/tag585.xml"/><Relationship Id="rId41" Type="http://schemas.openxmlformats.org/officeDocument/2006/relationships/tags" Target="../tags/tag597.xml"/><Relationship Id="rId54" Type="http://schemas.openxmlformats.org/officeDocument/2006/relationships/tags" Target="../tags/tag610.xml"/><Relationship Id="rId1" Type="http://schemas.openxmlformats.org/officeDocument/2006/relationships/vmlDrawing" Target="../drawings/vmlDrawing37.vml"/><Relationship Id="rId6" Type="http://schemas.openxmlformats.org/officeDocument/2006/relationships/tags" Target="../tags/tag562.xml"/><Relationship Id="rId11" Type="http://schemas.openxmlformats.org/officeDocument/2006/relationships/tags" Target="../tags/tag567.xml"/><Relationship Id="rId24" Type="http://schemas.openxmlformats.org/officeDocument/2006/relationships/tags" Target="../tags/tag580.xml"/><Relationship Id="rId32" Type="http://schemas.openxmlformats.org/officeDocument/2006/relationships/tags" Target="../tags/tag588.xml"/><Relationship Id="rId37" Type="http://schemas.openxmlformats.org/officeDocument/2006/relationships/tags" Target="../tags/tag593.xml"/><Relationship Id="rId40" Type="http://schemas.openxmlformats.org/officeDocument/2006/relationships/tags" Target="../tags/tag596.xml"/><Relationship Id="rId45" Type="http://schemas.openxmlformats.org/officeDocument/2006/relationships/tags" Target="../tags/tag601.xml"/><Relationship Id="rId53" Type="http://schemas.openxmlformats.org/officeDocument/2006/relationships/tags" Target="../tags/tag609.xml"/><Relationship Id="rId58" Type="http://schemas.openxmlformats.org/officeDocument/2006/relationships/notesSlide" Target="../notesSlides/notesSlide25.xml"/><Relationship Id="rId5" Type="http://schemas.openxmlformats.org/officeDocument/2006/relationships/tags" Target="../tags/tag561.xml"/><Relationship Id="rId15" Type="http://schemas.openxmlformats.org/officeDocument/2006/relationships/tags" Target="../tags/tag571.xml"/><Relationship Id="rId23" Type="http://schemas.openxmlformats.org/officeDocument/2006/relationships/tags" Target="../tags/tag579.xml"/><Relationship Id="rId28" Type="http://schemas.openxmlformats.org/officeDocument/2006/relationships/tags" Target="../tags/tag584.xml"/><Relationship Id="rId36" Type="http://schemas.openxmlformats.org/officeDocument/2006/relationships/tags" Target="../tags/tag592.xml"/><Relationship Id="rId49" Type="http://schemas.openxmlformats.org/officeDocument/2006/relationships/tags" Target="../tags/tag605.xml"/><Relationship Id="rId57" Type="http://schemas.openxmlformats.org/officeDocument/2006/relationships/slideLayout" Target="../slideLayouts/slideLayout14.xml"/><Relationship Id="rId10" Type="http://schemas.openxmlformats.org/officeDocument/2006/relationships/tags" Target="../tags/tag566.xml"/><Relationship Id="rId19" Type="http://schemas.openxmlformats.org/officeDocument/2006/relationships/tags" Target="../tags/tag575.xml"/><Relationship Id="rId31" Type="http://schemas.openxmlformats.org/officeDocument/2006/relationships/tags" Target="../tags/tag587.xml"/><Relationship Id="rId44" Type="http://schemas.openxmlformats.org/officeDocument/2006/relationships/tags" Target="../tags/tag600.xml"/><Relationship Id="rId52" Type="http://schemas.openxmlformats.org/officeDocument/2006/relationships/tags" Target="../tags/tag608.xml"/><Relationship Id="rId60" Type="http://schemas.openxmlformats.org/officeDocument/2006/relationships/image" Target="../media/image1.emf"/><Relationship Id="rId4" Type="http://schemas.openxmlformats.org/officeDocument/2006/relationships/tags" Target="../tags/tag560.xml"/><Relationship Id="rId9" Type="http://schemas.openxmlformats.org/officeDocument/2006/relationships/tags" Target="../tags/tag565.xml"/><Relationship Id="rId14" Type="http://schemas.openxmlformats.org/officeDocument/2006/relationships/tags" Target="../tags/tag570.xml"/><Relationship Id="rId22" Type="http://schemas.openxmlformats.org/officeDocument/2006/relationships/tags" Target="../tags/tag578.xml"/><Relationship Id="rId27" Type="http://schemas.openxmlformats.org/officeDocument/2006/relationships/tags" Target="../tags/tag583.xml"/><Relationship Id="rId30" Type="http://schemas.openxmlformats.org/officeDocument/2006/relationships/tags" Target="../tags/tag586.xml"/><Relationship Id="rId35" Type="http://schemas.openxmlformats.org/officeDocument/2006/relationships/tags" Target="../tags/tag591.xml"/><Relationship Id="rId43" Type="http://schemas.openxmlformats.org/officeDocument/2006/relationships/tags" Target="../tags/tag599.xml"/><Relationship Id="rId48" Type="http://schemas.openxmlformats.org/officeDocument/2006/relationships/tags" Target="../tags/tag604.xml"/><Relationship Id="rId56" Type="http://schemas.openxmlformats.org/officeDocument/2006/relationships/tags" Target="../tags/tag612.xml"/><Relationship Id="rId8" Type="http://schemas.openxmlformats.org/officeDocument/2006/relationships/tags" Target="../tags/tag564.xml"/><Relationship Id="rId51" Type="http://schemas.openxmlformats.org/officeDocument/2006/relationships/tags" Target="../tags/tag607.xml"/><Relationship Id="rId3" Type="http://schemas.openxmlformats.org/officeDocument/2006/relationships/tags" Target="../tags/tag559.xml"/></Relationships>
</file>

<file path=ppt/slides/_rels/slide26.xml.rels><?xml version="1.0" encoding="UTF-8" standalone="yes"?>
<Relationships xmlns="http://schemas.openxmlformats.org/package/2006/relationships"><Relationship Id="rId13" Type="http://schemas.openxmlformats.org/officeDocument/2006/relationships/tags" Target="../tags/tag624.xml"/><Relationship Id="rId18" Type="http://schemas.openxmlformats.org/officeDocument/2006/relationships/tags" Target="../tags/tag629.xml"/><Relationship Id="rId26" Type="http://schemas.openxmlformats.org/officeDocument/2006/relationships/tags" Target="../tags/tag637.xml"/><Relationship Id="rId39" Type="http://schemas.openxmlformats.org/officeDocument/2006/relationships/tags" Target="../tags/tag650.xml"/><Relationship Id="rId21" Type="http://schemas.openxmlformats.org/officeDocument/2006/relationships/tags" Target="../tags/tag632.xml"/><Relationship Id="rId34" Type="http://schemas.openxmlformats.org/officeDocument/2006/relationships/tags" Target="../tags/tag645.xml"/><Relationship Id="rId42" Type="http://schemas.openxmlformats.org/officeDocument/2006/relationships/tags" Target="../tags/tag653.xml"/><Relationship Id="rId47" Type="http://schemas.openxmlformats.org/officeDocument/2006/relationships/tags" Target="../tags/tag658.xml"/><Relationship Id="rId50" Type="http://schemas.openxmlformats.org/officeDocument/2006/relationships/tags" Target="../tags/tag661.xml"/><Relationship Id="rId55" Type="http://schemas.openxmlformats.org/officeDocument/2006/relationships/tags" Target="../tags/tag666.xml"/><Relationship Id="rId7" Type="http://schemas.openxmlformats.org/officeDocument/2006/relationships/tags" Target="../tags/tag618.xml"/><Relationship Id="rId12" Type="http://schemas.openxmlformats.org/officeDocument/2006/relationships/tags" Target="../tags/tag623.xml"/><Relationship Id="rId17" Type="http://schemas.openxmlformats.org/officeDocument/2006/relationships/tags" Target="../tags/tag628.xml"/><Relationship Id="rId25" Type="http://schemas.openxmlformats.org/officeDocument/2006/relationships/tags" Target="../tags/tag636.xml"/><Relationship Id="rId33" Type="http://schemas.openxmlformats.org/officeDocument/2006/relationships/tags" Target="../tags/tag644.xml"/><Relationship Id="rId38" Type="http://schemas.openxmlformats.org/officeDocument/2006/relationships/tags" Target="../tags/tag649.xml"/><Relationship Id="rId46" Type="http://schemas.openxmlformats.org/officeDocument/2006/relationships/tags" Target="../tags/tag657.xml"/><Relationship Id="rId59" Type="http://schemas.openxmlformats.org/officeDocument/2006/relationships/oleObject" Target="../embeddings/oleObject38.bin"/><Relationship Id="rId2" Type="http://schemas.openxmlformats.org/officeDocument/2006/relationships/tags" Target="../tags/tag613.xml"/><Relationship Id="rId16" Type="http://schemas.openxmlformats.org/officeDocument/2006/relationships/tags" Target="../tags/tag627.xml"/><Relationship Id="rId20" Type="http://schemas.openxmlformats.org/officeDocument/2006/relationships/tags" Target="../tags/tag631.xml"/><Relationship Id="rId29" Type="http://schemas.openxmlformats.org/officeDocument/2006/relationships/tags" Target="../tags/tag640.xml"/><Relationship Id="rId41" Type="http://schemas.openxmlformats.org/officeDocument/2006/relationships/tags" Target="../tags/tag652.xml"/><Relationship Id="rId54" Type="http://schemas.openxmlformats.org/officeDocument/2006/relationships/tags" Target="../tags/tag665.xml"/><Relationship Id="rId1" Type="http://schemas.openxmlformats.org/officeDocument/2006/relationships/vmlDrawing" Target="../drawings/vmlDrawing38.vml"/><Relationship Id="rId6" Type="http://schemas.openxmlformats.org/officeDocument/2006/relationships/tags" Target="../tags/tag617.xml"/><Relationship Id="rId11" Type="http://schemas.openxmlformats.org/officeDocument/2006/relationships/tags" Target="../tags/tag622.xml"/><Relationship Id="rId24" Type="http://schemas.openxmlformats.org/officeDocument/2006/relationships/tags" Target="../tags/tag635.xml"/><Relationship Id="rId32" Type="http://schemas.openxmlformats.org/officeDocument/2006/relationships/tags" Target="../tags/tag643.xml"/><Relationship Id="rId37" Type="http://schemas.openxmlformats.org/officeDocument/2006/relationships/tags" Target="../tags/tag648.xml"/><Relationship Id="rId40" Type="http://schemas.openxmlformats.org/officeDocument/2006/relationships/tags" Target="../tags/tag651.xml"/><Relationship Id="rId45" Type="http://schemas.openxmlformats.org/officeDocument/2006/relationships/tags" Target="../tags/tag656.xml"/><Relationship Id="rId53" Type="http://schemas.openxmlformats.org/officeDocument/2006/relationships/tags" Target="../tags/tag664.xml"/><Relationship Id="rId58" Type="http://schemas.openxmlformats.org/officeDocument/2006/relationships/notesSlide" Target="../notesSlides/notesSlide26.xml"/><Relationship Id="rId5" Type="http://schemas.openxmlformats.org/officeDocument/2006/relationships/tags" Target="../tags/tag616.xml"/><Relationship Id="rId15" Type="http://schemas.openxmlformats.org/officeDocument/2006/relationships/tags" Target="../tags/tag626.xml"/><Relationship Id="rId23" Type="http://schemas.openxmlformats.org/officeDocument/2006/relationships/tags" Target="../tags/tag634.xml"/><Relationship Id="rId28" Type="http://schemas.openxmlformats.org/officeDocument/2006/relationships/tags" Target="../tags/tag639.xml"/><Relationship Id="rId36" Type="http://schemas.openxmlformats.org/officeDocument/2006/relationships/tags" Target="../tags/tag647.xml"/><Relationship Id="rId49" Type="http://schemas.openxmlformats.org/officeDocument/2006/relationships/tags" Target="../tags/tag660.xml"/><Relationship Id="rId57" Type="http://schemas.openxmlformats.org/officeDocument/2006/relationships/slideLayout" Target="../slideLayouts/slideLayout14.xml"/><Relationship Id="rId10" Type="http://schemas.openxmlformats.org/officeDocument/2006/relationships/tags" Target="../tags/tag621.xml"/><Relationship Id="rId19" Type="http://schemas.openxmlformats.org/officeDocument/2006/relationships/tags" Target="../tags/tag630.xml"/><Relationship Id="rId31" Type="http://schemas.openxmlformats.org/officeDocument/2006/relationships/tags" Target="../tags/tag642.xml"/><Relationship Id="rId44" Type="http://schemas.openxmlformats.org/officeDocument/2006/relationships/tags" Target="../tags/tag655.xml"/><Relationship Id="rId52" Type="http://schemas.openxmlformats.org/officeDocument/2006/relationships/tags" Target="../tags/tag663.xml"/><Relationship Id="rId60" Type="http://schemas.openxmlformats.org/officeDocument/2006/relationships/image" Target="../media/image1.emf"/><Relationship Id="rId4" Type="http://schemas.openxmlformats.org/officeDocument/2006/relationships/tags" Target="../tags/tag615.xml"/><Relationship Id="rId9" Type="http://schemas.openxmlformats.org/officeDocument/2006/relationships/tags" Target="../tags/tag620.xml"/><Relationship Id="rId14" Type="http://schemas.openxmlformats.org/officeDocument/2006/relationships/tags" Target="../tags/tag625.xml"/><Relationship Id="rId22" Type="http://schemas.openxmlformats.org/officeDocument/2006/relationships/tags" Target="../tags/tag633.xml"/><Relationship Id="rId27" Type="http://schemas.openxmlformats.org/officeDocument/2006/relationships/tags" Target="../tags/tag638.xml"/><Relationship Id="rId30" Type="http://schemas.openxmlformats.org/officeDocument/2006/relationships/tags" Target="../tags/tag641.xml"/><Relationship Id="rId35" Type="http://schemas.openxmlformats.org/officeDocument/2006/relationships/tags" Target="../tags/tag646.xml"/><Relationship Id="rId43" Type="http://schemas.openxmlformats.org/officeDocument/2006/relationships/tags" Target="../tags/tag654.xml"/><Relationship Id="rId48" Type="http://schemas.openxmlformats.org/officeDocument/2006/relationships/tags" Target="../tags/tag659.xml"/><Relationship Id="rId56" Type="http://schemas.openxmlformats.org/officeDocument/2006/relationships/tags" Target="../tags/tag667.xml"/><Relationship Id="rId8" Type="http://schemas.openxmlformats.org/officeDocument/2006/relationships/tags" Target="../tags/tag619.xml"/><Relationship Id="rId51" Type="http://schemas.openxmlformats.org/officeDocument/2006/relationships/tags" Target="../tags/tag662.xml"/><Relationship Id="rId3" Type="http://schemas.openxmlformats.org/officeDocument/2006/relationships/tags" Target="../tags/tag614.xml"/></Relationships>
</file>

<file path=ppt/slides/_rels/slide27.xml.rels><?xml version="1.0" encoding="UTF-8" standalone="yes"?>
<Relationships xmlns="http://schemas.openxmlformats.org/package/2006/relationships"><Relationship Id="rId8" Type="http://schemas.openxmlformats.org/officeDocument/2006/relationships/tags" Target="../tags/tag674.xml"/><Relationship Id="rId13" Type="http://schemas.openxmlformats.org/officeDocument/2006/relationships/tags" Target="../tags/tag679.xml"/><Relationship Id="rId18" Type="http://schemas.openxmlformats.org/officeDocument/2006/relationships/tags" Target="../tags/tag684.xml"/><Relationship Id="rId26" Type="http://schemas.openxmlformats.org/officeDocument/2006/relationships/tags" Target="../tags/tag692.xml"/><Relationship Id="rId39" Type="http://schemas.openxmlformats.org/officeDocument/2006/relationships/image" Target="../media/image1.emf"/><Relationship Id="rId3" Type="http://schemas.openxmlformats.org/officeDocument/2006/relationships/tags" Target="../tags/tag669.xml"/><Relationship Id="rId21" Type="http://schemas.openxmlformats.org/officeDocument/2006/relationships/tags" Target="../tags/tag687.xml"/><Relationship Id="rId34" Type="http://schemas.openxmlformats.org/officeDocument/2006/relationships/tags" Target="../tags/tag700.xml"/><Relationship Id="rId42" Type="http://schemas.openxmlformats.org/officeDocument/2006/relationships/image" Target="../media/image67.jpeg"/><Relationship Id="rId7" Type="http://schemas.openxmlformats.org/officeDocument/2006/relationships/tags" Target="../tags/tag673.xml"/><Relationship Id="rId12" Type="http://schemas.openxmlformats.org/officeDocument/2006/relationships/tags" Target="../tags/tag678.xml"/><Relationship Id="rId17" Type="http://schemas.openxmlformats.org/officeDocument/2006/relationships/tags" Target="../tags/tag683.xml"/><Relationship Id="rId25" Type="http://schemas.openxmlformats.org/officeDocument/2006/relationships/tags" Target="../tags/tag691.xml"/><Relationship Id="rId33" Type="http://schemas.openxmlformats.org/officeDocument/2006/relationships/tags" Target="../tags/tag699.xml"/><Relationship Id="rId38" Type="http://schemas.openxmlformats.org/officeDocument/2006/relationships/oleObject" Target="../embeddings/oleObject39.bin"/><Relationship Id="rId2" Type="http://schemas.openxmlformats.org/officeDocument/2006/relationships/tags" Target="../tags/tag668.xml"/><Relationship Id="rId16" Type="http://schemas.openxmlformats.org/officeDocument/2006/relationships/tags" Target="../tags/tag682.xml"/><Relationship Id="rId20" Type="http://schemas.openxmlformats.org/officeDocument/2006/relationships/tags" Target="../tags/tag686.xml"/><Relationship Id="rId29" Type="http://schemas.openxmlformats.org/officeDocument/2006/relationships/tags" Target="../tags/tag695.xml"/><Relationship Id="rId41" Type="http://schemas.openxmlformats.org/officeDocument/2006/relationships/image" Target="../media/image66.jpeg"/><Relationship Id="rId1" Type="http://schemas.openxmlformats.org/officeDocument/2006/relationships/vmlDrawing" Target="../drawings/vmlDrawing39.vml"/><Relationship Id="rId6" Type="http://schemas.openxmlformats.org/officeDocument/2006/relationships/tags" Target="../tags/tag672.xml"/><Relationship Id="rId11" Type="http://schemas.openxmlformats.org/officeDocument/2006/relationships/tags" Target="../tags/tag677.xml"/><Relationship Id="rId24" Type="http://schemas.openxmlformats.org/officeDocument/2006/relationships/tags" Target="../tags/tag690.xml"/><Relationship Id="rId32" Type="http://schemas.openxmlformats.org/officeDocument/2006/relationships/tags" Target="../tags/tag698.xml"/><Relationship Id="rId37" Type="http://schemas.openxmlformats.org/officeDocument/2006/relationships/notesSlide" Target="../notesSlides/notesSlide27.xml"/><Relationship Id="rId40" Type="http://schemas.openxmlformats.org/officeDocument/2006/relationships/image" Target="../media/image65.jpeg"/><Relationship Id="rId5" Type="http://schemas.openxmlformats.org/officeDocument/2006/relationships/tags" Target="../tags/tag671.xml"/><Relationship Id="rId15" Type="http://schemas.openxmlformats.org/officeDocument/2006/relationships/tags" Target="../tags/tag681.xml"/><Relationship Id="rId23" Type="http://schemas.openxmlformats.org/officeDocument/2006/relationships/tags" Target="../tags/tag689.xml"/><Relationship Id="rId28" Type="http://schemas.openxmlformats.org/officeDocument/2006/relationships/tags" Target="../tags/tag694.xml"/><Relationship Id="rId36" Type="http://schemas.openxmlformats.org/officeDocument/2006/relationships/slideLayout" Target="../slideLayouts/slideLayout14.xml"/><Relationship Id="rId10" Type="http://schemas.openxmlformats.org/officeDocument/2006/relationships/tags" Target="../tags/tag676.xml"/><Relationship Id="rId19" Type="http://schemas.openxmlformats.org/officeDocument/2006/relationships/tags" Target="../tags/tag685.xml"/><Relationship Id="rId31" Type="http://schemas.openxmlformats.org/officeDocument/2006/relationships/tags" Target="../tags/tag697.xml"/><Relationship Id="rId4" Type="http://schemas.openxmlformats.org/officeDocument/2006/relationships/tags" Target="../tags/tag670.xml"/><Relationship Id="rId9" Type="http://schemas.openxmlformats.org/officeDocument/2006/relationships/tags" Target="../tags/tag675.xml"/><Relationship Id="rId14" Type="http://schemas.openxmlformats.org/officeDocument/2006/relationships/tags" Target="../tags/tag680.xml"/><Relationship Id="rId22" Type="http://schemas.openxmlformats.org/officeDocument/2006/relationships/tags" Target="../tags/tag688.xml"/><Relationship Id="rId27" Type="http://schemas.openxmlformats.org/officeDocument/2006/relationships/tags" Target="../tags/tag693.xml"/><Relationship Id="rId30" Type="http://schemas.openxmlformats.org/officeDocument/2006/relationships/tags" Target="../tags/tag696.xml"/><Relationship Id="rId35" Type="http://schemas.openxmlformats.org/officeDocument/2006/relationships/tags" Target="../tags/tag701.xml"/><Relationship Id="rId43" Type="http://schemas.openxmlformats.org/officeDocument/2006/relationships/image" Target="../media/image68.jpeg"/></Relationships>
</file>

<file path=ppt/slides/_rels/slide28.xml.rels><?xml version="1.0" encoding="UTF-8" standalone="yes"?>
<Relationships xmlns="http://schemas.openxmlformats.org/package/2006/relationships"><Relationship Id="rId8" Type="http://schemas.openxmlformats.org/officeDocument/2006/relationships/tags" Target="../tags/tag708.xml"/><Relationship Id="rId13" Type="http://schemas.openxmlformats.org/officeDocument/2006/relationships/tags" Target="../tags/tag713.xml"/><Relationship Id="rId3" Type="http://schemas.openxmlformats.org/officeDocument/2006/relationships/tags" Target="../tags/tag703.xml"/><Relationship Id="rId7" Type="http://schemas.openxmlformats.org/officeDocument/2006/relationships/tags" Target="../tags/tag707.xml"/><Relationship Id="rId12" Type="http://schemas.openxmlformats.org/officeDocument/2006/relationships/tags" Target="../tags/tag712.xml"/><Relationship Id="rId17" Type="http://schemas.openxmlformats.org/officeDocument/2006/relationships/image" Target="../media/image1.emf"/><Relationship Id="rId2" Type="http://schemas.openxmlformats.org/officeDocument/2006/relationships/tags" Target="../tags/tag702.xml"/><Relationship Id="rId16" Type="http://schemas.openxmlformats.org/officeDocument/2006/relationships/oleObject" Target="../embeddings/oleObject40.bin"/><Relationship Id="rId1" Type="http://schemas.openxmlformats.org/officeDocument/2006/relationships/vmlDrawing" Target="../drawings/vmlDrawing40.vml"/><Relationship Id="rId6" Type="http://schemas.openxmlformats.org/officeDocument/2006/relationships/tags" Target="../tags/tag706.xml"/><Relationship Id="rId11" Type="http://schemas.openxmlformats.org/officeDocument/2006/relationships/tags" Target="../tags/tag711.xml"/><Relationship Id="rId5" Type="http://schemas.openxmlformats.org/officeDocument/2006/relationships/tags" Target="../tags/tag705.xml"/><Relationship Id="rId15" Type="http://schemas.openxmlformats.org/officeDocument/2006/relationships/notesSlide" Target="../notesSlides/notesSlide28.xml"/><Relationship Id="rId10" Type="http://schemas.openxmlformats.org/officeDocument/2006/relationships/tags" Target="../tags/tag710.xml"/><Relationship Id="rId4" Type="http://schemas.openxmlformats.org/officeDocument/2006/relationships/tags" Target="../tags/tag704.xml"/><Relationship Id="rId9" Type="http://schemas.openxmlformats.org/officeDocument/2006/relationships/tags" Target="../tags/tag709.xml"/><Relationship Id="rId14"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3" Type="http://schemas.openxmlformats.org/officeDocument/2006/relationships/tags" Target="../tags/tag725.xml"/><Relationship Id="rId18" Type="http://schemas.openxmlformats.org/officeDocument/2006/relationships/tags" Target="../tags/tag730.xml"/><Relationship Id="rId26" Type="http://schemas.openxmlformats.org/officeDocument/2006/relationships/tags" Target="../tags/tag738.xml"/><Relationship Id="rId39" Type="http://schemas.openxmlformats.org/officeDocument/2006/relationships/tags" Target="../tags/tag751.xml"/><Relationship Id="rId3" Type="http://schemas.openxmlformats.org/officeDocument/2006/relationships/tags" Target="../tags/tag715.xml"/><Relationship Id="rId21" Type="http://schemas.openxmlformats.org/officeDocument/2006/relationships/tags" Target="../tags/tag733.xml"/><Relationship Id="rId34" Type="http://schemas.openxmlformats.org/officeDocument/2006/relationships/tags" Target="../tags/tag746.xml"/><Relationship Id="rId42" Type="http://schemas.openxmlformats.org/officeDocument/2006/relationships/tags" Target="../tags/tag754.xml"/><Relationship Id="rId47" Type="http://schemas.openxmlformats.org/officeDocument/2006/relationships/tags" Target="../tags/tag759.xml"/><Relationship Id="rId50" Type="http://schemas.openxmlformats.org/officeDocument/2006/relationships/slideLayout" Target="../slideLayouts/slideLayout14.xml"/><Relationship Id="rId7" Type="http://schemas.openxmlformats.org/officeDocument/2006/relationships/tags" Target="../tags/tag719.xml"/><Relationship Id="rId12" Type="http://schemas.openxmlformats.org/officeDocument/2006/relationships/tags" Target="../tags/tag724.xml"/><Relationship Id="rId17" Type="http://schemas.openxmlformats.org/officeDocument/2006/relationships/tags" Target="../tags/tag729.xml"/><Relationship Id="rId25" Type="http://schemas.openxmlformats.org/officeDocument/2006/relationships/tags" Target="../tags/tag737.xml"/><Relationship Id="rId33" Type="http://schemas.openxmlformats.org/officeDocument/2006/relationships/tags" Target="../tags/tag745.xml"/><Relationship Id="rId38" Type="http://schemas.openxmlformats.org/officeDocument/2006/relationships/tags" Target="../tags/tag750.xml"/><Relationship Id="rId46" Type="http://schemas.openxmlformats.org/officeDocument/2006/relationships/tags" Target="../tags/tag758.xml"/><Relationship Id="rId2" Type="http://schemas.openxmlformats.org/officeDocument/2006/relationships/tags" Target="../tags/tag714.xml"/><Relationship Id="rId16" Type="http://schemas.openxmlformats.org/officeDocument/2006/relationships/tags" Target="../tags/tag728.xml"/><Relationship Id="rId20" Type="http://schemas.openxmlformats.org/officeDocument/2006/relationships/tags" Target="../tags/tag732.xml"/><Relationship Id="rId29" Type="http://schemas.openxmlformats.org/officeDocument/2006/relationships/tags" Target="../tags/tag741.xml"/><Relationship Id="rId41" Type="http://schemas.openxmlformats.org/officeDocument/2006/relationships/tags" Target="../tags/tag753.xml"/><Relationship Id="rId54" Type="http://schemas.openxmlformats.org/officeDocument/2006/relationships/image" Target="../media/image2.png"/><Relationship Id="rId1" Type="http://schemas.openxmlformats.org/officeDocument/2006/relationships/vmlDrawing" Target="../drawings/vmlDrawing41.vml"/><Relationship Id="rId6" Type="http://schemas.openxmlformats.org/officeDocument/2006/relationships/tags" Target="../tags/tag718.xml"/><Relationship Id="rId11" Type="http://schemas.openxmlformats.org/officeDocument/2006/relationships/tags" Target="../tags/tag723.xml"/><Relationship Id="rId24" Type="http://schemas.openxmlformats.org/officeDocument/2006/relationships/tags" Target="../tags/tag736.xml"/><Relationship Id="rId32" Type="http://schemas.openxmlformats.org/officeDocument/2006/relationships/tags" Target="../tags/tag744.xml"/><Relationship Id="rId37" Type="http://schemas.openxmlformats.org/officeDocument/2006/relationships/tags" Target="../tags/tag749.xml"/><Relationship Id="rId40" Type="http://schemas.openxmlformats.org/officeDocument/2006/relationships/tags" Target="../tags/tag752.xml"/><Relationship Id="rId45" Type="http://schemas.openxmlformats.org/officeDocument/2006/relationships/tags" Target="../tags/tag757.xml"/><Relationship Id="rId53" Type="http://schemas.openxmlformats.org/officeDocument/2006/relationships/image" Target="../media/image1.emf"/><Relationship Id="rId5" Type="http://schemas.openxmlformats.org/officeDocument/2006/relationships/tags" Target="../tags/tag717.xml"/><Relationship Id="rId15" Type="http://schemas.openxmlformats.org/officeDocument/2006/relationships/tags" Target="../tags/tag727.xml"/><Relationship Id="rId23" Type="http://schemas.openxmlformats.org/officeDocument/2006/relationships/tags" Target="../tags/tag735.xml"/><Relationship Id="rId28" Type="http://schemas.openxmlformats.org/officeDocument/2006/relationships/tags" Target="../tags/tag740.xml"/><Relationship Id="rId36" Type="http://schemas.openxmlformats.org/officeDocument/2006/relationships/tags" Target="../tags/tag748.xml"/><Relationship Id="rId49" Type="http://schemas.openxmlformats.org/officeDocument/2006/relationships/tags" Target="../tags/tag761.xml"/><Relationship Id="rId10" Type="http://schemas.openxmlformats.org/officeDocument/2006/relationships/tags" Target="../tags/tag722.xml"/><Relationship Id="rId19" Type="http://schemas.openxmlformats.org/officeDocument/2006/relationships/tags" Target="../tags/tag731.xml"/><Relationship Id="rId31" Type="http://schemas.openxmlformats.org/officeDocument/2006/relationships/tags" Target="../tags/tag743.xml"/><Relationship Id="rId44" Type="http://schemas.openxmlformats.org/officeDocument/2006/relationships/tags" Target="../tags/tag756.xml"/><Relationship Id="rId52" Type="http://schemas.openxmlformats.org/officeDocument/2006/relationships/oleObject" Target="../embeddings/oleObject41.bin"/><Relationship Id="rId4" Type="http://schemas.openxmlformats.org/officeDocument/2006/relationships/tags" Target="../tags/tag716.xml"/><Relationship Id="rId9" Type="http://schemas.openxmlformats.org/officeDocument/2006/relationships/tags" Target="../tags/tag721.xml"/><Relationship Id="rId14" Type="http://schemas.openxmlformats.org/officeDocument/2006/relationships/tags" Target="../tags/tag726.xml"/><Relationship Id="rId22" Type="http://schemas.openxmlformats.org/officeDocument/2006/relationships/tags" Target="../tags/tag734.xml"/><Relationship Id="rId27" Type="http://schemas.openxmlformats.org/officeDocument/2006/relationships/tags" Target="../tags/tag739.xml"/><Relationship Id="rId30" Type="http://schemas.openxmlformats.org/officeDocument/2006/relationships/tags" Target="../tags/tag742.xml"/><Relationship Id="rId35" Type="http://schemas.openxmlformats.org/officeDocument/2006/relationships/tags" Target="../tags/tag747.xml"/><Relationship Id="rId43" Type="http://schemas.openxmlformats.org/officeDocument/2006/relationships/tags" Target="../tags/tag755.xml"/><Relationship Id="rId48" Type="http://schemas.openxmlformats.org/officeDocument/2006/relationships/tags" Target="../tags/tag760.xml"/><Relationship Id="rId8" Type="http://schemas.openxmlformats.org/officeDocument/2006/relationships/tags" Target="../tags/tag720.xml"/><Relationship Id="rId51"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hyperlink" Target="http://en.wikipedia.org/wiki/File:New_Walmart_Logo.svg" TargetMode="External"/><Relationship Id="rId18" Type="http://schemas.openxmlformats.org/officeDocument/2006/relationships/image" Target="../media/image30.png"/><Relationship Id="rId3" Type="http://schemas.openxmlformats.org/officeDocument/2006/relationships/tags" Target="../tags/tag141.xml"/><Relationship Id="rId21" Type="http://schemas.openxmlformats.org/officeDocument/2006/relationships/image" Target="../media/image32.png"/><Relationship Id="rId7" Type="http://schemas.openxmlformats.org/officeDocument/2006/relationships/oleObject" Target="../embeddings/oleObject19.bin"/><Relationship Id="rId12" Type="http://schemas.openxmlformats.org/officeDocument/2006/relationships/image" Target="../media/image27.png"/><Relationship Id="rId17" Type="http://schemas.openxmlformats.org/officeDocument/2006/relationships/hyperlink" Target="http://en.wikipedia.org/wiki/File:Transport-for-London.svg" TargetMode="External"/><Relationship Id="rId2" Type="http://schemas.openxmlformats.org/officeDocument/2006/relationships/tags" Target="../tags/tag140.xml"/><Relationship Id="rId16" Type="http://schemas.openxmlformats.org/officeDocument/2006/relationships/image" Target="../media/image29.png"/><Relationship Id="rId20" Type="http://schemas.openxmlformats.org/officeDocument/2006/relationships/image" Target="../media/image31.gif"/><Relationship Id="rId1" Type="http://schemas.openxmlformats.org/officeDocument/2006/relationships/vmlDrawing" Target="../drawings/vmlDrawing19.vml"/><Relationship Id="rId6" Type="http://schemas.openxmlformats.org/officeDocument/2006/relationships/notesSlide" Target="../notesSlides/notesSlide3.xml"/><Relationship Id="rId11" Type="http://schemas.openxmlformats.org/officeDocument/2006/relationships/hyperlink" Target="http://en.wikipedia.org/wiki/File:UBS_Logo.svg" TargetMode="External"/><Relationship Id="rId5" Type="http://schemas.openxmlformats.org/officeDocument/2006/relationships/slideLayout" Target="../slideLayouts/slideLayout15.xml"/><Relationship Id="rId15" Type="http://schemas.openxmlformats.org/officeDocument/2006/relationships/hyperlink" Target="http://en.wikipedia.org/wiki/File:Tescologo.svg" TargetMode="External"/><Relationship Id="rId23" Type="http://schemas.openxmlformats.org/officeDocument/2006/relationships/image" Target="../media/image34.png"/><Relationship Id="rId10" Type="http://schemas.openxmlformats.org/officeDocument/2006/relationships/image" Target="../media/image26.png"/><Relationship Id="rId19" Type="http://schemas.openxmlformats.org/officeDocument/2006/relationships/hyperlink" Target="http://en.wikipedia.org/wiki/File:SaxoBankLogo.gif" TargetMode="External"/><Relationship Id="rId4" Type="http://schemas.openxmlformats.org/officeDocument/2006/relationships/tags" Target="../tags/tag142.xml"/><Relationship Id="rId9" Type="http://schemas.openxmlformats.org/officeDocument/2006/relationships/hyperlink" Target="http://en.wikipedia.org/wiki/File:Nationwide.svg" TargetMode="External"/><Relationship Id="rId14" Type="http://schemas.openxmlformats.org/officeDocument/2006/relationships/image" Target="../media/image28.png"/><Relationship Id="rId22" Type="http://schemas.openxmlformats.org/officeDocument/2006/relationships/image" Target="../media/image33.jpeg"/></Relationships>
</file>

<file path=ppt/slides/_rels/slide30.xml.rels><?xml version="1.0" encoding="UTF-8" standalone="yes"?>
<Relationships xmlns="http://schemas.openxmlformats.org/package/2006/relationships"><Relationship Id="rId13" Type="http://schemas.openxmlformats.org/officeDocument/2006/relationships/tags" Target="../tags/tag773.xml"/><Relationship Id="rId18" Type="http://schemas.openxmlformats.org/officeDocument/2006/relationships/tags" Target="../tags/tag778.xml"/><Relationship Id="rId26" Type="http://schemas.openxmlformats.org/officeDocument/2006/relationships/tags" Target="../tags/tag786.xml"/><Relationship Id="rId39" Type="http://schemas.openxmlformats.org/officeDocument/2006/relationships/tags" Target="../tags/tag799.xml"/><Relationship Id="rId3" Type="http://schemas.openxmlformats.org/officeDocument/2006/relationships/tags" Target="../tags/tag763.xml"/><Relationship Id="rId21" Type="http://schemas.openxmlformats.org/officeDocument/2006/relationships/tags" Target="../tags/tag781.xml"/><Relationship Id="rId34" Type="http://schemas.openxmlformats.org/officeDocument/2006/relationships/tags" Target="../tags/tag794.xml"/><Relationship Id="rId42" Type="http://schemas.openxmlformats.org/officeDocument/2006/relationships/tags" Target="../tags/tag802.xml"/><Relationship Id="rId47" Type="http://schemas.openxmlformats.org/officeDocument/2006/relationships/tags" Target="../tags/tag807.xml"/><Relationship Id="rId50" Type="http://schemas.openxmlformats.org/officeDocument/2006/relationships/slideLayout" Target="../slideLayouts/slideLayout14.xml"/><Relationship Id="rId7" Type="http://schemas.openxmlformats.org/officeDocument/2006/relationships/tags" Target="../tags/tag767.xml"/><Relationship Id="rId12" Type="http://schemas.openxmlformats.org/officeDocument/2006/relationships/tags" Target="../tags/tag772.xml"/><Relationship Id="rId17" Type="http://schemas.openxmlformats.org/officeDocument/2006/relationships/tags" Target="../tags/tag777.xml"/><Relationship Id="rId25" Type="http://schemas.openxmlformats.org/officeDocument/2006/relationships/tags" Target="../tags/tag785.xml"/><Relationship Id="rId33" Type="http://schemas.openxmlformats.org/officeDocument/2006/relationships/tags" Target="../tags/tag793.xml"/><Relationship Id="rId38" Type="http://schemas.openxmlformats.org/officeDocument/2006/relationships/tags" Target="../tags/tag798.xml"/><Relationship Id="rId46" Type="http://schemas.openxmlformats.org/officeDocument/2006/relationships/tags" Target="../tags/tag806.xml"/><Relationship Id="rId2" Type="http://schemas.openxmlformats.org/officeDocument/2006/relationships/tags" Target="../tags/tag762.xml"/><Relationship Id="rId16" Type="http://schemas.openxmlformats.org/officeDocument/2006/relationships/tags" Target="../tags/tag776.xml"/><Relationship Id="rId20" Type="http://schemas.openxmlformats.org/officeDocument/2006/relationships/tags" Target="../tags/tag780.xml"/><Relationship Id="rId29" Type="http://schemas.openxmlformats.org/officeDocument/2006/relationships/tags" Target="../tags/tag789.xml"/><Relationship Id="rId41" Type="http://schemas.openxmlformats.org/officeDocument/2006/relationships/tags" Target="../tags/tag801.xml"/><Relationship Id="rId54" Type="http://schemas.openxmlformats.org/officeDocument/2006/relationships/image" Target="../media/image2.png"/><Relationship Id="rId1" Type="http://schemas.openxmlformats.org/officeDocument/2006/relationships/vmlDrawing" Target="../drawings/vmlDrawing42.vml"/><Relationship Id="rId6" Type="http://schemas.openxmlformats.org/officeDocument/2006/relationships/tags" Target="../tags/tag766.xml"/><Relationship Id="rId11" Type="http://schemas.openxmlformats.org/officeDocument/2006/relationships/tags" Target="../tags/tag771.xml"/><Relationship Id="rId24" Type="http://schemas.openxmlformats.org/officeDocument/2006/relationships/tags" Target="../tags/tag784.xml"/><Relationship Id="rId32" Type="http://schemas.openxmlformats.org/officeDocument/2006/relationships/tags" Target="../tags/tag792.xml"/><Relationship Id="rId37" Type="http://schemas.openxmlformats.org/officeDocument/2006/relationships/tags" Target="../tags/tag797.xml"/><Relationship Id="rId40" Type="http://schemas.openxmlformats.org/officeDocument/2006/relationships/tags" Target="../tags/tag800.xml"/><Relationship Id="rId45" Type="http://schemas.openxmlformats.org/officeDocument/2006/relationships/tags" Target="../tags/tag805.xml"/><Relationship Id="rId53" Type="http://schemas.openxmlformats.org/officeDocument/2006/relationships/image" Target="../media/image1.emf"/><Relationship Id="rId5" Type="http://schemas.openxmlformats.org/officeDocument/2006/relationships/tags" Target="../tags/tag765.xml"/><Relationship Id="rId15" Type="http://schemas.openxmlformats.org/officeDocument/2006/relationships/tags" Target="../tags/tag775.xml"/><Relationship Id="rId23" Type="http://schemas.openxmlformats.org/officeDocument/2006/relationships/tags" Target="../tags/tag783.xml"/><Relationship Id="rId28" Type="http://schemas.openxmlformats.org/officeDocument/2006/relationships/tags" Target="../tags/tag788.xml"/><Relationship Id="rId36" Type="http://schemas.openxmlformats.org/officeDocument/2006/relationships/tags" Target="../tags/tag796.xml"/><Relationship Id="rId49" Type="http://schemas.openxmlformats.org/officeDocument/2006/relationships/tags" Target="../tags/tag809.xml"/><Relationship Id="rId10" Type="http://schemas.openxmlformats.org/officeDocument/2006/relationships/tags" Target="../tags/tag770.xml"/><Relationship Id="rId19" Type="http://schemas.openxmlformats.org/officeDocument/2006/relationships/tags" Target="../tags/tag779.xml"/><Relationship Id="rId31" Type="http://schemas.openxmlformats.org/officeDocument/2006/relationships/tags" Target="../tags/tag791.xml"/><Relationship Id="rId44" Type="http://schemas.openxmlformats.org/officeDocument/2006/relationships/tags" Target="../tags/tag804.xml"/><Relationship Id="rId52" Type="http://schemas.openxmlformats.org/officeDocument/2006/relationships/oleObject" Target="../embeddings/oleObject42.bin"/><Relationship Id="rId4" Type="http://schemas.openxmlformats.org/officeDocument/2006/relationships/tags" Target="../tags/tag764.xml"/><Relationship Id="rId9" Type="http://schemas.openxmlformats.org/officeDocument/2006/relationships/tags" Target="../tags/tag769.xml"/><Relationship Id="rId14" Type="http://schemas.openxmlformats.org/officeDocument/2006/relationships/tags" Target="../tags/tag774.xml"/><Relationship Id="rId22" Type="http://schemas.openxmlformats.org/officeDocument/2006/relationships/tags" Target="../tags/tag782.xml"/><Relationship Id="rId27" Type="http://schemas.openxmlformats.org/officeDocument/2006/relationships/tags" Target="../tags/tag787.xml"/><Relationship Id="rId30" Type="http://schemas.openxmlformats.org/officeDocument/2006/relationships/tags" Target="../tags/tag790.xml"/><Relationship Id="rId35" Type="http://schemas.openxmlformats.org/officeDocument/2006/relationships/tags" Target="../tags/tag795.xml"/><Relationship Id="rId43" Type="http://schemas.openxmlformats.org/officeDocument/2006/relationships/tags" Target="../tags/tag803.xml"/><Relationship Id="rId48" Type="http://schemas.openxmlformats.org/officeDocument/2006/relationships/tags" Target="../tags/tag808.xml"/><Relationship Id="rId8" Type="http://schemas.openxmlformats.org/officeDocument/2006/relationships/tags" Target="../tags/tag768.xml"/><Relationship Id="rId51"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3" Type="http://schemas.openxmlformats.org/officeDocument/2006/relationships/tags" Target="../tags/tag821.xml"/><Relationship Id="rId18" Type="http://schemas.openxmlformats.org/officeDocument/2006/relationships/tags" Target="../tags/tag826.xml"/><Relationship Id="rId26" Type="http://schemas.openxmlformats.org/officeDocument/2006/relationships/tags" Target="../tags/tag834.xml"/><Relationship Id="rId39" Type="http://schemas.openxmlformats.org/officeDocument/2006/relationships/tags" Target="../tags/tag847.xml"/><Relationship Id="rId3" Type="http://schemas.openxmlformats.org/officeDocument/2006/relationships/tags" Target="../tags/tag811.xml"/><Relationship Id="rId21" Type="http://schemas.openxmlformats.org/officeDocument/2006/relationships/tags" Target="../tags/tag829.xml"/><Relationship Id="rId34" Type="http://schemas.openxmlformats.org/officeDocument/2006/relationships/tags" Target="../tags/tag842.xml"/><Relationship Id="rId42" Type="http://schemas.openxmlformats.org/officeDocument/2006/relationships/tags" Target="../tags/tag850.xml"/><Relationship Id="rId47" Type="http://schemas.openxmlformats.org/officeDocument/2006/relationships/tags" Target="../tags/tag855.xml"/><Relationship Id="rId50" Type="http://schemas.openxmlformats.org/officeDocument/2006/relationships/slideLayout" Target="../slideLayouts/slideLayout14.xml"/><Relationship Id="rId7" Type="http://schemas.openxmlformats.org/officeDocument/2006/relationships/tags" Target="../tags/tag815.xml"/><Relationship Id="rId12" Type="http://schemas.openxmlformats.org/officeDocument/2006/relationships/tags" Target="../tags/tag820.xml"/><Relationship Id="rId17" Type="http://schemas.openxmlformats.org/officeDocument/2006/relationships/tags" Target="../tags/tag825.xml"/><Relationship Id="rId25" Type="http://schemas.openxmlformats.org/officeDocument/2006/relationships/tags" Target="../tags/tag833.xml"/><Relationship Id="rId33" Type="http://schemas.openxmlformats.org/officeDocument/2006/relationships/tags" Target="../tags/tag841.xml"/><Relationship Id="rId38" Type="http://schemas.openxmlformats.org/officeDocument/2006/relationships/tags" Target="../tags/tag846.xml"/><Relationship Id="rId46" Type="http://schemas.openxmlformats.org/officeDocument/2006/relationships/tags" Target="../tags/tag854.xml"/><Relationship Id="rId2" Type="http://schemas.openxmlformats.org/officeDocument/2006/relationships/tags" Target="../tags/tag810.xml"/><Relationship Id="rId16" Type="http://schemas.openxmlformats.org/officeDocument/2006/relationships/tags" Target="../tags/tag824.xml"/><Relationship Id="rId20" Type="http://schemas.openxmlformats.org/officeDocument/2006/relationships/tags" Target="../tags/tag828.xml"/><Relationship Id="rId29" Type="http://schemas.openxmlformats.org/officeDocument/2006/relationships/tags" Target="../tags/tag837.xml"/><Relationship Id="rId41" Type="http://schemas.openxmlformats.org/officeDocument/2006/relationships/tags" Target="../tags/tag849.xml"/><Relationship Id="rId54" Type="http://schemas.openxmlformats.org/officeDocument/2006/relationships/image" Target="../media/image2.png"/><Relationship Id="rId1" Type="http://schemas.openxmlformats.org/officeDocument/2006/relationships/vmlDrawing" Target="../drawings/vmlDrawing43.vml"/><Relationship Id="rId6" Type="http://schemas.openxmlformats.org/officeDocument/2006/relationships/tags" Target="../tags/tag814.xml"/><Relationship Id="rId11" Type="http://schemas.openxmlformats.org/officeDocument/2006/relationships/tags" Target="../tags/tag819.xml"/><Relationship Id="rId24" Type="http://schemas.openxmlformats.org/officeDocument/2006/relationships/tags" Target="../tags/tag832.xml"/><Relationship Id="rId32" Type="http://schemas.openxmlformats.org/officeDocument/2006/relationships/tags" Target="../tags/tag840.xml"/><Relationship Id="rId37" Type="http://schemas.openxmlformats.org/officeDocument/2006/relationships/tags" Target="../tags/tag845.xml"/><Relationship Id="rId40" Type="http://schemas.openxmlformats.org/officeDocument/2006/relationships/tags" Target="../tags/tag848.xml"/><Relationship Id="rId45" Type="http://schemas.openxmlformats.org/officeDocument/2006/relationships/tags" Target="../tags/tag853.xml"/><Relationship Id="rId53" Type="http://schemas.openxmlformats.org/officeDocument/2006/relationships/image" Target="../media/image1.emf"/><Relationship Id="rId5" Type="http://schemas.openxmlformats.org/officeDocument/2006/relationships/tags" Target="../tags/tag813.xml"/><Relationship Id="rId15" Type="http://schemas.openxmlformats.org/officeDocument/2006/relationships/tags" Target="../tags/tag823.xml"/><Relationship Id="rId23" Type="http://schemas.openxmlformats.org/officeDocument/2006/relationships/tags" Target="../tags/tag831.xml"/><Relationship Id="rId28" Type="http://schemas.openxmlformats.org/officeDocument/2006/relationships/tags" Target="../tags/tag836.xml"/><Relationship Id="rId36" Type="http://schemas.openxmlformats.org/officeDocument/2006/relationships/tags" Target="../tags/tag844.xml"/><Relationship Id="rId49" Type="http://schemas.openxmlformats.org/officeDocument/2006/relationships/tags" Target="../tags/tag857.xml"/><Relationship Id="rId10" Type="http://schemas.openxmlformats.org/officeDocument/2006/relationships/tags" Target="../tags/tag818.xml"/><Relationship Id="rId19" Type="http://schemas.openxmlformats.org/officeDocument/2006/relationships/tags" Target="../tags/tag827.xml"/><Relationship Id="rId31" Type="http://schemas.openxmlformats.org/officeDocument/2006/relationships/tags" Target="../tags/tag839.xml"/><Relationship Id="rId44" Type="http://schemas.openxmlformats.org/officeDocument/2006/relationships/tags" Target="../tags/tag852.xml"/><Relationship Id="rId52" Type="http://schemas.openxmlformats.org/officeDocument/2006/relationships/oleObject" Target="../embeddings/oleObject43.bin"/><Relationship Id="rId4" Type="http://schemas.openxmlformats.org/officeDocument/2006/relationships/tags" Target="../tags/tag812.xml"/><Relationship Id="rId9" Type="http://schemas.openxmlformats.org/officeDocument/2006/relationships/tags" Target="../tags/tag817.xml"/><Relationship Id="rId14" Type="http://schemas.openxmlformats.org/officeDocument/2006/relationships/tags" Target="../tags/tag822.xml"/><Relationship Id="rId22" Type="http://schemas.openxmlformats.org/officeDocument/2006/relationships/tags" Target="../tags/tag830.xml"/><Relationship Id="rId27" Type="http://schemas.openxmlformats.org/officeDocument/2006/relationships/tags" Target="../tags/tag835.xml"/><Relationship Id="rId30" Type="http://schemas.openxmlformats.org/officeDocument/2006/relationships/tags" Target="../tags/tag838.xml"/><Relationship Id="rId35" Type="http://schemas.openxmlformats.org/officeDocument/2006/relationships/tags" Target="../tags/tag843.xml"/><Relationship Id="rId43" Type="http://schemas.openxmlformats.org/officeDocument/2006/relationships/tags" Target="../tags/tag851.xml"/><Relationship Id="rId48" Type="http://schemas.openxmlformats.org/officeDocument/2006/relationships/tags" Target="../tags/tag856.xml"/><Relationship Id="rId8" Type="http://schemas.openxmlformats.org/officeDocument/2006/relationships/tags" Target="../tags/tag816.xml"/><Relationship Id="rId51"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3" Type="http://schemas.openxmlformats.org/officeDocument/2006/relationships/tags" Target="../tags/tag869.xml"/><Relationship Id="rId18" Type="http://schemas.openxmlformats.org/officeDocument/2006/relationships/tags" Target="../tags/tag874.xml"/><Relationship Id="rId26" Type="http://schemas.openxmlformats.org/officeDocument/2006/relationships/tags" Target="../tags/tag882.xml"/><Relationship Id="rId39" Type="http://schemas.openxmlformats.org/officeDocument/2006/relationships/tags" Target="../tags/tag895.xml"/><Relationship Id="rId3" Type="http://schemas.openxmlformats.org/officeDocument/2006/relationships/tags" Target="../tags/tag859.xml"/><Relationship Id="rId21" Type="http://schemas.openxmlformats.org/officeDocument/2006/relationships/tags" Target="../tags/tag877.xml"/><Relationship Id="rId34" Type="http://schemas.openxmlformats.org/officeDocument/2006/relationships/tags" Target="../tags/tag890.xml"/><Relationship Id="rId42" Type="http://schemas.openxmlformats.org/officeDocument/2006/relationships/tags" Target="../tags/tag898.xml"/><Relationship Id="rId47" Type="http://schemas.openxmlformats.org/officeDocument/2006/relationships/tags" Target="../tags/tag903.xml"/><Relationship Id="rId50" Type="http://schemas.openxmlformats.org/officeDocument/2006/relationships/slideLayout" Target="../slideLayouts/slideLayout14.xml"/><Relationship Id="rId7" Type="http://schemas.openxmlformats.org/officeDocument/2006/relationships/tags" Target="../tags/tag863.xml"/><Relationship Id="rId12" Type="http://schemas.openxmlformats.org/officeDocument/2006/relationships/tags" Target="../tags/tag868.xml"/><Relationship Id="rId17" Type="http://schemas.openxmlformats.org/officeDocument/2006/relationships/tags" Target="../tags/tag873.xml"/><Relationship Id="rId25" Type="http://schemas.openxmlformats.org/officeDocument/2006/relationships/tags" Target="../tags/tag881.xml"/><Relationship Id="rId33" Type="http://schemas.openxmlformats.org/officeDocument/2006/relationships/tags" Target="../tags/tag889.xml"/><Relationship Id="rId38" Type="http://schemas.openxmlformats.org/officeDocument/2006/relationships/tags" Target="../tags/tag894.xml"/><Relationship Id="rId46" Type="http://schemas.openxmlformats.org/officeDocument/2006/relationships/tags" Target="../tags/tag902.xml"/><Relationship Id="rId2" Type="http://schemas.openxmlformats.org/officeDocument/2006/relationships/tags" Target="../tags/tag858.xml"/><Relationship Id="rId16" Type="http://schemas.openxmlformats.org/officeDocument/2006/relationships/tags" Target="../tags/tag872.xml"/><Relationship Id="rId20" Type="http://schemas.openxmlformats.org/officeDocument/2006/relationships/tags" Target="../tags/tag876.xml"/><Relationship Id="rId29" Type="http://schemas.openxmlformats.org/officeDocument/2006/relationships/tags" Target="../tags/tag885.xml"/><Relationship Id="rId41" Type="http://schemas.openxmlformats.org/officeDocument/2006/relationships/tags" Target="../tags/tag897.xml"/><Relationship Id="rId54" Type="http://schemas.openxmlformats.org/officeDocument/2006/relationships/image" Target="../media/image2.png"/><Relationship Id="rId1" Type="http://schemas.openxmlformats.org/officeDocument/2006/relationships/vmlDrawing" Target="../drawings/vmlDrawing44.vml"/><Relationship Id="rId6" Type="http://schemas.openxmlformats.org/officeDocument/2006/relationships/tags" Target="../tags/tag862.xml"/><Relationship Id="rId11" Type="http://schemas.openxmlformats.org/officeDocument/2006/relationships/tags" Target="../tags/tag867.xml"/><Relationship Id="rId24" Type="http://schemas.openxmlformats.org/officeDocument/2006/relationships/tags" Target="../tags/tag880.xml"/><Relationship Id="rId32" Type="http://schemas.openxmlformats.org/officeDocument/2006/relationships/tags" Target="../tags/tag888.xml"/><Relationship Id="rId37" Type="http://schemas.openxmlformats.org/officeDocument/2006/relationships/tags" Target="../tags/tag893.xml"/><Relationship Id="rId40" Type="http://schemas.openxmlformats.org/officeDocument/2006/relationships/tags" Target="../tags/tag896.xml"/><Relationship Id="rId45" Type="http://schemas.openxmlformats.org/officeDocument/2006/relationships/tags" Target="../tags/tag901.xml"/><Relationship Id="rId53" Type="http://schemas.openxmlformats.org/officeDocument/2006/relationships/image" Target="../media/image1.emf"/><Relationship Id="rId5" Type="http://schemas.openxmlformats.org/officeDocument/2006/relationships/tags" Target="../tags/tag861.xml"/><Relationship Id="rId15" Type="http://schemas.openxmlformats.org/officeDocument/2006/relationships/tags" Target="../tags/tag871.xml"/><Relationship Id="rId23" Type="http://schemas.openxmlformats.org/officeDocument/2006/relationships/tags" Target="../tags/tag879.xml"/><Relationship Id="rId28" Type="http://schemas.openxmlformats.org/officeDocument/2006/relationships/tags" Target="../tags/tag884.xml"/><Relationship Id="rId36" Type="http://schemas.openxmlformats.org/officeDocument/2006/relationships/tags" Target="../tags/tag892.xml"/><Relationship Id="rId49" Type="http://schemas.openxmlformats.org/officeDocument/2006/relationships/tags" Target="../tags/tag905.xml"/><Relationship Id="rId10" Type="http://schemas.openxmlformats.org/officeDocument/2006/relationships/tags" Target="../tags/tag866.xml"/><Relationship Id="rId19" Type="http://schemas.openxmlformats.org/officeDocument/2006/relationships/tags" Target="../tags/tag875.xml"/><Relationship Id="rId31" Type="http://schemas.openxmlformats.org/officeDocument/2006/relationships/tags" Target="../tags/tag887.xml"/><Relationship Id="rId44" Type="http://schemas.openxmlformats.org/officeDocument/2006/relationships/tags" Target="../tags/tag900.xml"/><Relationship Id="rId52" Type="http://schemas.openxmlformats.org/officeDocument/2006/relationships/oleObject" Target="../embeddings/oleObject44.bin"/><Relationship Id="rId4" Type="http://schemas.openxmlformats.org/officeDocument/2006/relationships/tags" Target="../tags/tag860.xml"/><Relationship Id="rId9" Type="http://schemas.openxmlformats.org/officeDocument/2006/relationships/tags" Target="../tags/tag865.xml"/><Relationship Id="rId14" Type="http://schemas.openxmlformats.org/officeDocument/2006/relationships/tags" Target="../tags/tag870.xml"/><Relationship Id="rId22" Type="http://schemas.openxmlformats.org/officeDocument/2006/relationships/tags" Target="../tags/tag878.xml"/><Relationship Id="rId27" Type="http://schemas.openxmlformats.org/officeDocument/2006/relationships/tags" Target="../tags/tag883.xml"/><Relationship Id="rId30" Type="http://schemas.openxmlformats.org/officeDocument/2006/relationships/tags" Target="../tags/tag886.xml"/><Relationship Id="rId35" Type="http://schemas.openxmlformats.org/officeDocument/2006/relationships/tags" Target="../tags/tag891.xml"/><Relationship Id="rId43" Type="http://schemas.openxmlformats.org/officeDocument/2006/relationships/tags" Target="../tags/tag899.xml"/><Relationship Id="rId48" Type="http://schemas.openxmlformats.org/officeDocument/2006/relationships/tags" Target="../tags/tag904.xml"/><Relationship Id="rId8" Type="http://schemas.openxmlformats.org/officeDocument/2006/relationships/tags" Target="../tags/tag864.xml"/><Relationship Id="rId51"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3" Type="http://schemas.openxmlformats.org/officeDocument/2006/relationships/tags" Target="../tags/tag917.xml"/><Relationship Id="rId18" Type="http://schemas.openxmlformats.org/officeDocument/2006/relationships/tags" Target="../tags/tag922.xml"/><Relationship Id="rId26" Type="http://schemas.openxmlformats.org/officeDocument/2006/relationships/tags" Target="../tags/tag930.xml"/><Relationship Id="rId39" Type="http://schemas.openxmlformats.org/officeDocument/2006/relationships/tags" Target="../tags/tag943.xml"/><Relationship Id="rId3" Type="http://schemas.openxmlformats.org/officeDocument/2006/relationships/tags" Target="../tags/tag907.xml"/><Relationship Id="rId21" Type="http://schemas.openxmlformats.org/officeDocument/2006/relationships/tags" Target="../tags/tag925.xml"/><Relationship Id="rId34" Type="http://schemas.openxmlformats.org/officeDocument/2006/relationships/tags" Target="../tags/tag938.xml"/><Relationship Id="rId42" Type="http://schemas.openxmlformats.org/officeDocument/2006/relationships/tags" Target="../tags/tag946.xml"/><Relationship Id="rId47" Type="http://schemas.openxmlformats.org/officeDocument/2006/relationships/tags" Target="../tags/tag951.xml"/><Relationship Id="rId50" Type="http://schemas.openxmlformats.org/officeDocument/2006/relationships/slideLayout" Target="../slideLayouts/slideLayout14.xml"/><Relationship Id="rId7" Type="http://schemas.openxmlformats.org/officeDocument/2006/relationships/tags" Target="../tags/tag911.xml"/><Relationship Id="rId12" Type="http://schemas.openxmlformats.org/officeDocument/2006/relationships/tags" Target="../tags/tag916.xml"/><Relationship Id="rId17" Type="http://schemas.openxmlformats.org/officeDocument/2006/relationships/tags" Target="../tags/tag921.xml"/><Relationship Id="rId25" Type="http://schemas.openxmlformats.org/officeDocument/2006/relationships/tags" Target="../tags/tag929.xml"/><Relationship Id="rId33" Type="http://schemas.openxmlformats.org/officeDocument/2006/relationships/tags" Target="../tags/tag937.xml"/><Relationship Id="rId38" Type="http://schemas.openxmlformats.org/officeDocument/2006/relationships/tags" Target="../tags/tag942.xml"/><Relationship Id="rId46" Type="http://schemas.openxmlformats.org/officeDocument/2006/relationships/tags" Target="../tags/tag950.xml"/><Relationship Id="rId2" Type="http://schemas.openxmlformats.org/officeDocument/2006/relationships/tags" Target="../tags/tag906.xml"/><Relationship Id="rId16" Type="http://schemas.openxmlformats.org/officeDocument/2006/relationships/tags" Target="../tags/tag920.xml"/><Relationship Id="rId20" Type="http://schemas.openxmlformats.org/officeDocument/2006/relationships/tags" Target="../tags/tag924.xml"/><Relationship Id="rId29" Type="http://schemas.openxmlformats.org/officeDocument/2006/relationships/tags" Target="../tags/tag933.xml"/><Relationship Id="rId41" Type="http://schemas.openxmlformats.org/officeDocument/2006/relationships/tags" Target="../tags/tag945.xml"/><Relationship Id="rId54" Type="http://schemas.openxmlformats.org/officeDocument/2006/relationships/image" Target="../media/image2.png"/><Relationship Id="rId1" Type="http://schemas.openxmlformats.org/officeDocument/2006/relationships/vmlDrawing" Target="../drawings/vmlDrawing45.vml"/><Relationship Id="rId6" Type="http://schemas.openxmlformats.org/officeDocument/2006/relationships/tags" Target="../tags/tag910.xml"/><Relationship Id="rId11" Type="http://schemas.openxmlformats.org/officeDocument/2006/relationships/tags" Target="../tags/tag915.xml"/><Relationship Id="rId24" Type="http://schemas.openxmlformats.org/officeDocument/2006/relationships/tags" Target="../tags/tag928.xml"/><Relationship Id="rId32" Type="http://schemas.openxmlformats.org/officeDocument/2006/relationships/tags" Target="../tags/tag936.xml"/><Relationship Id="rId37" Type="http://schemas.openxmlformats.org/officeDocument/2006/relationships/tags" Target="../tags/tag941.xml"/><Relationship Id="rId40" Type="http://schemas.openxmlformats.org/officeDocument/2006/relationships/tags" Target="../tags/tag944.xml"/><Relationship Id="rId45" Type="http://schemas.openxmlformats.org/officeDocument/2006/relationships/tags" Target="../tags/tag949.xml"/><Relationship Id="rId53" Type="http://schemas.openxmlformats.org/officeDocument/2006/relationships/image" Target="../media/image1.emf"/><Relationship Id="rId5" Type="http://schemas.openxmlformats.org/officeDocument/2006/relationships/tags" Target="../tags/tag909.xml"/><Relationship Id="rId15" Type="http://schemas.openxmlformats.org/officeDocument/2006/relationships/tags" Target="../tags/tag919.xml"/><Relationship Id="rId23" Type="http://schemas.openxmlformats.org/officeDocument/2006/relationships/tags" Target="../tags/tag927.xml"/><Relationship Id="rId28" Type="http://schemas.openxmlformats.org/officeDocument/2006/relationships/tags" Target="../tags/tag932.xml"/><Relationship Id="rId36" Type="http://schemas.openxmlformats.org/officeDocument/2006/relationships/tags" Target="../tags/tag940.xml"/><Relationship Id="rId49" Type="http://schemas.openxmlformats.org/officeDocument/2006/relationships/tags" Target="../tags/tag953.xml"/><Relationship Id="rId10" Type="http://schemas.openxmlformats.org/officeDocument/2006/relationships/tags" Target="../tags/tag914.xml"/><Relationship Id="rId19" Type="http://schemas.openxmlformats.org/officeDocument/2006/relationships/tags" Target="../tags/tag923.xml"/><Relationship Id="rId31" Type="http://schemas.openxmlformats.org/officeDocument/2006/relationships/tags" Target="../tags/tag935.xml"/><Relationship Id="rId44" Type="http://schemas.openxmlformats.org/officeDocument/2006/relationships/tags" Target="../tags/tag948.xml"/><Relationship Id="rId52" Type="http://schemas.openxmlformats.org/officeDocument/2006/relationships/oleObject" Target="../embeddings/oleObject45.bin"/><Relationship Id="rId4" Type="http://schemas.openxmlformats.org/officeDocument/2006/relationships/tags" Target="../tags/tag908.xml"/><Relationship Id="rId9" Type="http://schemas.openxmlformats.org/officeDocument/2006/relationships/tags" Target="../tags/tag913.xml"/><Relationship Id="rId14" Type="http://schemas.openxmlformats.org/officeDocument/2006/relationships/tags" Target="../tags/tag918.xml"/><Relationship Id="rId22" Type="http://schemas.openxmlformats.org/officeDocument/2006/relationships/tags" Target="../tags/tag926.xml"/><Relationship Id="rId27" Type="http://schemas.openxmlformats.org/officeDocument/2006/relationships/tags" Target="../tags/tag931.xml"/><Relationship Id="rId30" Type="http://schemas.openxmlformats.org/officeDocument/2006/relationships/tags" Target="../tags/tag934.xml"/><Relationship Id="rId35" Type="http://schemas.openxmlformats.org/officeDocument/2006/relationships/tags" Target="../tags/tag939.xml"/><Relationship Id="rId43" Type="http://schemas.openxmlformats.org/officeDocument/2006/relationships/tags" Target="../tags/tag947.xml"/><Relationship Id="rId48" Type="http://schemas.openxmlformats.org/officeDocument/2006/relationships/tags" Target="../tags/tag952.xml"/><Relationship Id="rId8" Type="http://schemas.openxmlformats.org/officeDocument/2006/relationships/tags" Target="../tags/tag912.xml"/><Relationship Id="rId51"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tags" Target="../tags/tag960.xml"/><Relationship Id="rId13" Type="http://schemas.openxmlformats.org/officeDocument/2006/relationships/tags" Target="../tags/tag965.xml"/><Relationship Id="rId18" Type="http://schemas.openxmlformats.org/officeDocument/2006/relationships/tags" Target="../tags/tag970.xml"/><Relationship Id="rId26" Type="http://schemas.openxmlformats.org/officeDocument/2006/relationships/tags" Target="../tags/tag978.xml"/><Relationship Id="rId3" Type="http://schemas.openxmlformats.org/officeDocument/2006/relationships/tags" Target="../tags/tag955.xml"/><Relationship Id="rId21" Type="http://schemas.openxmlformats.org/officeDocument/2006/relationships/tags" Target="../tags/tag973.xml"/><Relationship Id="rId34" Type="http://schemas.openxmlformats.org/officeDocument/2006/relationships/image" Target="../media/image71.jpeg"/><Relationship Id="rId7" Type="http://schemas.openxmlformats.org/officeDocument/2006/relationships/tags" Target="../tags/tag959.xml"/><Relationship Id="rId12" Type="http://schemas.openxmlformats.org/officeDocument/2006/relationships/tags" Target="../tags/tag964.xml"/><Relationship Id="rId17" Type="http://schemas.openxmlformats.org/officeDocument/2006/relationships/tags" Target="../tags/tag969.xml"/><Relationship Id="rId25" Type="http://schemas.openxmlformats.org/officeDocument/2006/relationships/tags" Target="../tags/tag977.xml"/><Relationship Id="rId33" Type="http://schemas.openxmlformats.org/officeDocument/2006/relationships/image" Target="../media/image70.jpeg"/><Relationship Id="rId2" Type="http://schemas.openxmlformats.org/officeDocument/2006/relationships/tags" Target="../tags/tag954.xml"/><Relationship Id="rId16" Type="http://schemas.openxmlformats.org/officeDocument/2006/relationships/tags" Target="../tags/tag968.xml"/><Relationship Id="rId20" Type="http://schemas.openxmlformats.org/officeDocument/2006/relationships/tags" Target="../tags/tag972.xml"/><Relationship Id="rId29" Type="http://schemas.openxmlformats.org/officeDocument/2006/relationships/notesSlide" Target="../notesSlides/notesSlide34.xml"/><Relationship Id="rId1" Type="http://schemas.openxmlformats.org/officeDocument/2006/relationships/vmlDrawing" Target="../drawings/vmlDrawing46.vml"/><Relationship Id="rId6" Type="http://schemas.openxmlformats.org/officeDocument/2006/relationships/tags" Target="../tags/tag958.xml"/><Relationship Id="rId11" Type="http://schemas.openxmlformats.org/officeDocument/2006/relationships/tags" Target="../tags/tag963.xml"/><Relationship Id="rId24" Type="http://schemas.openxmlformats.org/officeDocument/2006/relationships/tags" Target="../tags/tag976.xml"/><Relationship Id="rId32" Type="http://schemas.openxmlformats.org/officeDocument/2006/relationships/image" Target="../media/image69.jpeg"/><Relationship Id="rId5" Type="http://schemas.openxmlformats.org/officeDocument/2006/relationships/tags" Target="../tags/tag957.xml"/><Relationship Id="rId15" Type="http://schemas.openxmlformats.org/officeDocument/2006/relationships/tags" Target="../tags/tag967.xml"/><Relationship Id="rId23" Type="http://schemas.openxmlformats.org/officeDocument/2006/relationships/tags" Target="../tags/tag975.xml"/><Relationship Id="rId28" Type="http://schemas.openxmlformats.org/officeDocument/2006/relationships/slideLayout" Target="../slideLayouts/slideLayout15.xml"/><Relationship Id="rId36" Type="http://schemas.openxmlformats.org/officeDocument/2006/relationships/image" Target="../media/image73.jpeg"/><Relationship Id="rId10" Type="http://schemas.openxmlformats.org/officeDocument/2006/relationships/tags" Target="../tags/tag962.xml"/><Relationship Id="rId19" Type="http://schemas.openxmlformats.org/officeDocument/2006/relationships/tags" Target="../tags/tag971.xml"/><Relationship Id="rId31" Type="http://schemas.openxmlformats.org/officeDocument/2006/relationships/image" Target="../media/image1.emf"/><Relationship Id="rId4" Type="http://schemas.openxmlformats.org/officeDocument/2006/relationships/tags" Target="../tags/tag956.xml"/><Relationship Id="rId9" Type="http://schemas.openxmlformats.org/officeDocument/2006/relationships/tags" Target="../tags/tag961.xml"/><Relationship Id="rId14" Type="http://schemas.openxmlformats.org/officeDocument/2006/relationships/tags" Target="../tags/tag966.xml"/><Relationship Id="rId22" Type="http://schemas.openxmlformats.org/officeDocument/2006/relationships/tags" Target="../tags/tag974.xml"/><Relationship Id="rId27" Type="http://schemas.openxmlformats.org/officeDocument/2006/relationships/tags" Target="../tags/tag979.xml"/><Relationship Id="rId30" Type="http://schemas.openxmlformats.org/officeDocument/2006/relationships/oleObject" Target="../embeddings/oleObject46.bin"/><Relationship Id="rId35" Type="http://schemas.openxmlformats.org/officeDocument/2006/relationships/image" Target="../media/image72.jpeg"/></Relationships>
</file>

<file path=ppt/slides/_rels/slide35.xml.rels><?xml version="1.0" encoding="UTF-8" standalone="yes"?>
<Relationships xmlns="http://schemas.openxmlformats.org/package/2006/relationships"><Relationship Id="rId8" Type="http://schemas.openxmlformats.org/officeDocument/2006/relationships/tags" Target="../tags/tag986.xml"/><Relationship Id="rId13" Type="http://schemas.openxmlformats.org/officeDocument/2006/relationships/tags" Target="../tags/tag991.xml"/><Relationship Id="rId18" Type="http://schemas.openxmlformats.org/officeDocument/2006/relationships/tags" Target="../tags/tag996.xml"/><Relationship Id="rId26" Type="http://schemas.openxmlformats.org/officeDocument/2006/relationships/tags" Target="../tags/tag1004.xml"/><Relationship Id="rId39" Type="http://schemas.openxmlformats.org/officeDocument/2006/relationships/slideLayout" Target="../slideLayouts/slideLayout14.xml"/><Relationship Id="rId3" Type="http://schemas.openxmlformats.org/officeDocument/2006/relationships/tags" Target="../tags/tag981.xml"/><Relationship Id="rId21" Type="http://schemas.openxmlformats.org/officeDocument/2006/relationships/tags" Target="../tags/tag999.xml"/><Relationship Id="rId34" Type="http://schemas.openxmlformats.org/officeDocument/2006/relationships/tags" Target="../tags/tag1012.xml"/><Relationship Id="rId42" Type="http://schemas.openxmlformats.org/officeDocument/2006/relationships/image" Target="../media/image1.emf"/><Relationship Id="rId7" Type="http://schemas.openxmlformats.org/officeDocument/2006/relationships/tags" Target="../tags/tag985.xml"/><Relationship Id="rId12" Type="http://schemas.openxmlformats.org/officeDocument/2006/relationships/tags" Target="../tags/tag990.xml"/><Relationship Id="rId17" Type="http://schemas.openxmlformats.org/officeDocument/2006/relationships/tags" Target="../tags/tag995.xml"/><Relationship Id="rId25" Type="http://schemas.openxmlformats.org/officeDocument/2006/relationships/tags" Target="../tags/tag1003.xml"/><Relationship Id="rId33" Type="http://schemas.openxmlformats.org/officeDocument/2006/relationships/tags" Target="../tags/tag1011.xml"/><Relationship Id="rId38" Type="http://schemas.openxmlformats.org/officeDocument/2006/relationships/tags" Target="../tags/tag1016.xml"/><Relationship Id="rId2" Type="http://schemas.openxmlformats.org/officeDocument/2006/relationships/tags" Target="../tags/tag980.xml"/><Relationship Id="rId16" Type="http://schemas.openxmlformats.org/officeDocument/2006/relationships/tags" Target="../tags/tag994.xml"/><Relationship Id="rId20" Type="http://schemas.openxmlformats.org/officeDocument/2006/relationships/tags" Target="../tags/tag998.xml"/><Relationship Id="rId29" Type="http://schemas.openxmlformats.org/officeDocument/2006/relationships/tags" Target="../tags/tag1007.xml"/><Relationship Id="rId41" Type="http://schemas.openxmlformats.org/officeDocument/2006/relationships/oleObject" Target="../embeddings/oleObject47.bin"/><Relationship Id="rId1" Type="http://schemas.openxmlformats.org/officeDocument/2006/relationships/vmlDrawing" Target="../drawings/vmlDrawing47.vml"/><Relationship Id="rId6" Type="http://schemas.openxmlformats.org/officeDocument/2006/relationships/tags" Target="../tags/tag984.xml"/><Relationship Id="rId11" Type="http://schemas.openxmlformats.org/officeDocument/2006/relationships/tags" Target="../tags/tag989.xml"/><Relationship Id="rId24" Type="http://schemas.openxmlformats.org/officeDocument/2006/relationships/tags" Target="../tags/tag1002.xml"/><Relationship Id="rId32" Type="http://schemas.openxmlformats.org/officeDocument/2006/relationships/tags" Target="../tags/tag1010.xml"/><Relationship Id="rId37" Type="http://schemas.openxmlformats.org/officeDocument/2006/relationships/tags" Target="../tags/tag1015.xml"/><Relationship Id="rId40" Type="http://schemas.openxmlformats.org/officeDocument/2006/relationships/notesSlide" Target="../notesSlides/notesSlide35.xml"/><Relationship Id="rId5" Type="http://schemas.openxmlformats.org/officeDocument/2006/relationships/tags" Target="../tags/tag983.xml"/><Relationship Id="rId15" Type="http://schemas.openxmlformats.org/officeDocument/2006/relationships/tags" Target="../tags/tag993.xml"/><Relationship Id="rId23" Type="http://schemas.openxmlformats.org/officeDocument/2006/relationships/tags" Target="../tags/tag1001.xml"/><Relationship Id="rId28" Type="http://schemas.openxmlformats.org/officeDocument/2006/relationships/tags" Target="../tags/tag1006.xml"/><Relationship Id="rId36" Type="http://schemas.openxmlformats.org/officeDocument/2006/relationships/tags" Target="../tags/tag1014.xml"/><Relationship Id="rId10" Type="http://schemas.openxmlformats.org/officeDocument/2006/relationships/tags" Target="../tags/tag988.xml"/><Relationship Id="rId19" Type="http://schemas.openxmlformats.org/officeDocument/2006/relationships/tags" Target="../tags/tag997.xml"/><Relationship Id="rId31" Type="http://schemas.openxmlformats.org/officeDocument/2006/relationships/tags" Target="../tags/tag1009.xml"/><Relationship Id="rId4" Type="http://schemas.openxmlformats.org/officeDocument/2006/relationships/tags" Target="../tags/tag982.xml"/><Relationship Id="rId9" Type="http://schemas.openxmlformats.org/officeDocument/2006/relationships/tags" Target="../tags/tag987.xml"/><Relationship Id="rId14" Type="http://schemas.openxmlformats.org/officeDocument/2006/relationships/tags" Target="../tags/tag992.xml"/><Relationship Id="rId22" Type="http://schemas.openxmlformats.org/officeDocument/2006/relationships/tags" Target="../tags/tag1000.xml"/><Relationship Id="rId27" Type="http://schemas.openxmlformats.org/officeDocument/2006/relationships/tags" Target="../tags/tag1005.xml"/><Relationship Id="rId30" Type="http://schemas.openxmlformats.org/officeDocument/2006/relationships/tags" Target="../tags/tag1008.xml"/><Relationship Id="rId35" Type="http://schemas.openxmlformats.org/officeDocument/2006/relationships/tags" Target="../tags/tag1013.xml"/></Relationships>
</file>

<file path=ppt/slides/_rels/slide36.xml.rels><?xml version="1.0" encoding="UTF-8" standalone="yes"?>
<Relationships xmlns="http://schemas.openxmlformats.org/package/2006/relationships"><Relationship Id="rId8" Type="http://schemas.openxmlformats.org/officeDocument/2006/relationships/tags" Target="../tags/tag1023.xml"/><Relationship Id="rId13" Type="http://schemas.openxmlformats.org/officeDocument/2006/relationships/notesSlide" Target="../notesSlides/notesSlide36.xml"/><Relationship Id="rId3" Type="http://schemas.openxmlformats.org/officeDocument/2006/relationships/tags" Target="../tags/tag1018.xml"/><Relationship Id="rId7" Type="http://schemas.openxmlformats.org/officeDocument/2006/relationships/tags" Target="../tags/tag1022.xml"/><Relationship Id="rId12" Type="http://schemas.openxmlformats.org/officeDocument/2006/relationships/slideLayout" Target="../slideLayouts/slideLayout14.xml"/><Relationship Id="rId2" Type="http://schemas.openxmlformats.org/officeDocument/2006/relationships/tags" Target="../tags/tag1017.xml"/><Relationship Id="rId1" Type="http://schemas.openxmlformats.org/officeDocument/2006/relationships/vmlDrawing" Target="../drawings/vmlDrawing48.vml"/><Relationship Id="rId6" Type="http://schemas.openxmlformats.org/officeDocument/2006/relationships/tags" Target="../tags/tag1021.xml"/><Relationship Id="rId11" Type="http://schemas.openxmlformats.org/officeDocument/2006/relationships/tags" Target="../tags/tag1026.xml"/><Relationship Id="rId5" Type="http://schemas.openxmlformats.org/officeDocument/2006/relationships/tags" Target="../tags/tag1020.xml"/><Relationship Id="rId15" Type="http://schemas.openxmlformats.org/officeDocument/2006/relationships/image" Target="../media/image1.emf"/><Relationship Id="rId10" Type="http://schemas.openxmlformats.org/officeDocument/2006/relationships/tags" Target="../tags/tag1025.xml"/><Relationship Id="rId4" Type="http://schemas.openxmlformats.org/officeDocument/2006/relationships/tags" Target="../tags/tag1019.xml"/><Relationship Id="rId9" Type="http://schemas.openxmlformats.org/officeDocument/2006/relationships/tags" Target="../tags/tag1024.xml"/><Relationship Id="rId14" Type="http://schemas.openxmlformats.org/officeDocument/2006/relationships/oleObject" Target="../embeddings/oleObject48.bin"/></Relationships>
</file>

<file path=ppt/slides/_rels/slide37.xml.rels><?xml version="1.0" encoding="UTF-8" standalone="yes"?>
<Relationships xmlns="http://schemas.openxmlformats.org/package/2006/relationships"><Relationship Id="rId8" Type="http://schemas.openxmlformats.org/officeDocument/2006/relationships/tags" Target="../tags/tag1034.xml"/><Relationship Id="rId13" Type="http://schemas.openxmlformats.org/officeDocument/2006/relationships/tags" Target="../tags/tag1039.xml"/><Relationship Id="rId18" Type="http://schemas.openxmlformats.org/officeDocument/2006/relationships/tags" Target="../tags/tag1044.xml"/><Relationship Id="rId26" Type="http://schemas.openxmlformats.org/officeDocument/2006/relationships/tags" Target="../tags/tag1052.xml"/><Relationship Id="rId39" Type="http://schemas.openxmlformats.org/officeDocument/2006/relationships/notesSlide" Target="../notesSlides/notesSlide37.xml"/><Relationship Id="rId3" Type="http://schemas.openxmlformats.org/officeDocument/2006/relationships/tags" Target="../tags/tag1029.xml"/><Relationship Id="rId21" Type="http://schemas.openxmlformats.org/officeDocument/2006/relationships/tags" Target="../tags/tag1047.xml"/><Relationship Id="rId34" Type="http://schemas.openxmlformats.org/officeDocument/2006/relationships/tags" Target="../tags/tag1060.xml"/><Relationship Id="rId7" Type="http://schemas.openxmlformats.org/officeDocument/2006/relationships/tags" Target="../tags/tag1033.xml"/><Relationship Id="rId12" Type="http://schemas.openxmlformats.org/officeDocument/2006/relationships/tags" Target="../tags/tag1038.xml"/><Relationship Id="rId17" Type="http://schemas.openxmlformats.org/officeDocument/2006/relationships/tags" Target="../tags/tag1043.xml"/><Relationship Id="rId25" Type="http://schemas.openxmlformats.org/officeDocument/2006/relationships/tags" Target="../tags/tag1051.xml"/><Relationship Id="rId33" Type="http://schemas.openxmlformats.org/officeDocument/2006/relationships/tags" Target="../tags/tag1059.xml"/><Relationship Id="rId38" Type="http://schemas.openxmlformats.org/officeDocument/2006/relationships/slideLayout" Target="../slideLayouts/slideLayout14.xml"/><Relationship Id="rId2" Type="http://schemas.openxmlformats.org/officeDocument/2006/relationships/tags" Target="../tags/tag1028.xml"/><Relationship Id="rId16" Type="http://schemas.openxmlformats.org/officeDocument/2006/relationships/tags" Target="../tags/tag1042.xml"/><Relationship Id="rId20" Type="http://schemas.openxmlformats.org/officeDocument/2006/relationships/tags" Target="../tags/tag1046.xml"/><Relationship Id="rId29" Type="http://schemas.openxmlformats.org/officeDocument/2006/relationships/tags" Target="../tags/tag1055.xml"/><Relationship Id="rId1" Type="http://schemas.openxmlformats.org/officeDocument/2006/relationships/tags" Target="../tags/tag1027.xml"/><Relationship Id="rId6" Type="http://schemas.openxmlformats.org/officeDocument/2006/relationships/tags" Target="../tags/tag1032.xml"/><Relationship Id="rId11" Type="http://schemas.openxmlformats.org/officeDocument/2006/relationships/tags" Target="../tags/tag1037.xml"/><Relationship Id="rId24" Type="http://schemas.openxmlformats.org/officeDocument/2006/relationships/tags" Target="../tags/tag1050.xml"/><Relationship Id="rId32" Type="http://schemas.openxmlformats.org/officeDocument/2006/relationships/tags" Target="../tags/tag1058.xml"/><Relationship Id="rId37" Type="http://schemas.openxmlformats.org/officeDocument/2006/relationships/tags" Target="../tags/tag1063.xml"/><Relationship Id="rId5" Type="http://schemas.openxmlformats.org/officeDocument/2006/relationships/tags" Target="../tags/tag1031.xml"/><Relationship Id="rId15" Type="http://schemas.openxmlformats.org/officeDocument/2006/relationships/tags" Target="../tags/tag1041.xml"/><Relationship Id="rId23" Type="http://schemas.openxmlformats.org/officeDocument/2006/relationships/tags" Target="../tags/tag1049.xml"/><Relationship Id="rId28" Type="http://schemas.openxmlformats.org/officeDocument/2006/relationships/tags" Target="../tags/tag1054.xml"/><Relationship Id="rId36" Type="http://schemas.openxmlformats.org/officeDocument/2006/relationships/tags" Target="../tags/tag1062.xml"/><Relationship Id="rId10" Type="http://schemas.openxmlformats.org/officeDocument/2006/relationships/tags" Target="../tags/tag1036.xml"/><Relationship Id="rId19" Type="http://schemas.openxmlformats.org/officeDocument/2006/relationships/tags" Target="../tags/tag1045.xml"/><Relationship Id="rId31" Type="http://schemas.openxmlformats.org/officeDocument/2006/relationships/tags" Target="../tags/tag1057.xml"/><Relationship Id="rId4" Type="http://schemas.openxmlformats.org/officeDocument/2006/relationships/tags" Target="../tags/tag1030.xml"/><Relationship Id="rId9" Type="http://schemas.openxmlformats.org/officeDocument/2006/relationships/tags" Target="../tags/tag1035.xml"/><Relationship Id="rId14" Type="http://schemas.openxmlformats.org/officeDocument/2006/relationships/tags" Target="../tags/tag1040.xml"/><Relationship Id="rId22" Type="http://schemas.openxmlformats.org/officeDocument/2006/relationships/tags" Target="../tags/tag1048.xml"/><Relationship Id="rId27" Type="http://schemas.openxmlformats.org/officeDocument/2006/relationships/tags" Target="../tags/tag1053.xml"/><Relationship Id="rId30" Type="http://schemas.openxmlformats.org/officeDocument/2006/relationships/tags" Target="../tags/tag1056.xml"/><Relationship Id="rId35" Type="http://schemas.openxmlformats.org/officeDocument/2006/relationships/tags" Target="../tags/tag106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1.xml"/><Relationship Id="rId1" Type="http://schemas.openxmlformats.org/officeDocument/2006/relationships/tags" Target="../tags/tag1064.xml"/></Relationships>
</file>

<file path=ppt/slides/_rels/slide39.xml.rels><?xml version="1.0" encoding="UTF-8" standalone="yes"?>
<Relationships xmlns="http://schemas.openxmlformats.org/package/2006/relationships"><Relationship Id="rId8" Type="http://schemas.openxmlformats.org/officeDocument/2006/relationships/tags" Target="../tags/tag1071.xml"/><Relationship Id="rId13" Type="http://schemas.openxmlformats.org/officeDocument/2006/relationships/tags" Target="../tags/tag1076.xml"/><Relationship Id="rId18" Type="http://schemas.openxmlformats.org/officeDocument/2006/relationships/tags" Target="../tags/tag1081.xml"/><Relationship Id="rId3" Type="http://schemas.openxmlformats.org/officeDocument/2006/relationships/tags" Target="../tags/tag1066.xml"/><Relationship Id="rId21" Type="http://schemas.openxmlformats.org/officeDocument/2006/relationships/notesSlide" Target="../notesSlides/notesSlide39.xml"/><Relationship Id="rId7" Type="http://schemas.openxmlformats.org/officeDocument/2006/relationships/tags" Target="../tags/tag1070.xml"/><Relationship Id="rId12" Type="http://schemas.openxmlformats.org/officeDocument/2006/relationships/tags" Target="../tags/tag1075.xml"/><Relationship Id="rId17" Type="http://schemas.openxmlformats.org/officeDocument/2006/relationships/tags" Target="../tags/tag1080.xml"/><Relationship Id="rId2" Type="http://schemas.openxmlformats.org/officeDocument/2006/relationships/tags" Target="../tags/tag1065.xml"/><Relationship Id="rId16" Type="http://schemas.openxmlformats.org/officeDocument/2006/relationships/tags" Target="../tags/tag1079.xml"/><Relationship Id="rId20" Type="http://schemas.openxmlformats.org/officeDocument/2006/relationships/slideLayout" Target="../slideLayouts/slideLayout15.xml"/><Relationship Id="rId1" Type="http://schemas.openxmlformats.org/officeDocument/2006/relationships/vmlDrawing" Target="../drawings/vmlDrawing49.vml"/><Relationship Id="rId6" Type="http://schemas.openxmlformats.org/officeDocument/2006/relationships/tags" Target="../tags/tag1069.xml"/><Relationship Id="rId11" Type="http://schemas.openxmlformats.org/officeDocument/2006/relationships/tags" Target="../tags/tag1074.xml"/><Relationship Id="rId5" Type="http://schemas.openxmlformats.org/officeDocument/2006/relationships/tags" Target="../tags/tag1068.xml"/><Relationship Id="rId15" Type="http://schemas.openxmlformats.org/officeDocument/2006/relationships/tags" Target="../tags/tag1078.xml"/><Relationship Id="rId23" Type="http://schemas.openxmlformats.org/officeDocument/2006/relationships/image" Target="../media/image1.emf"/><Relationship Id="rId10" Type="http://schemas.openxmlformats.org/officeDocument/2006/relationships/tags" Target="../tags/tag1073.xml"/><Relationship Id="rId19" Type="http://schemas.openxmlformats.org/officeDocument/2006/relationships/tags" Target="../tags/tag1082.xml"/><Relationship Id="rId4" Type="http://schemas.openxmlformats.org/officeDocument/2006/relationships/tags" Target="../tags/tag1067.xml"/><Relationship Id="rId9" Type="http://schemas.openxmlformats.org/officeDocument/2006/relationships/tags" Target="../tags/tag1072.xml"/><Relationship Id="rId14" Type="http://schemas.openxmlformats.org/officeDocument/2006/relationships/tags" Target="../tags/tag1077.xml"/><Relationship Id="rId22" Type="http://schemas.openxmlformats.org/officeDocument/2006/relationships/oleObject" Target="../embeddings/oleObject49.bin"/></Relationships>
</file>

<file path=ppt/slides/_rels/slide4.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tags" Target="../tags/tag159.xml"/><Relationship Id="rId26" Type="http://schemas.openxmlformats.org/officeDocument/2006/relationships/tags" Target="../tags/tag167.xml"/><Relationship Id="rId39" Type="http://schemas.openxmlformats.org/officeDocument/2006/relationships/oleObject" Target="../embeddings/oleObject20.bin"/><Relationship Id="rId3" Type="http://schemas.openxmlformats.org/officeDocument/2006/relationships/tags" Target="../tags/tag144.xml"/><Relationship Id="rId21" Type="http://schemas.openxmlformats.org/officeDocument/2006/relationships/tags" Target="../tags/tag162.xml"/><Relationship Id="rId34" Type="http://schemas.openxmlformats.org/officeDocument/2006/relationships/tags" Target="../tags/tag175.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5" Type="http://schemas.openxmlformats.org/officeDocument/2006/relationships/tags" Target="../tags/tag166.xml"/><Relationship Id="rId33" Type="http://schemas.openxmlformats.org/officeDocument/2006/relationships/tags" Target="../tags/tag174.xml"/><Relationship Id="rId38" Type="http://schemas.openxmlformats.org/officeDocument/2006/relationships/notesSlide" Target="../notesSlides/notesSlide4.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tags" Target="../tags/tag161.xml"/><Relationship Id="rId29" Type="http://schemas.openxmlformats.org/officeDocument/2006/relationships/tags" Target="../tags/tag170.xml"/><Relationship Id="rId41" Type="http://schemas.openxmlformats.org/officeDocument/2006/relationships/image" Target="../media/image2.png"/><Relationship Id="rId1" Type="http://schemas.openxmlformats.org/officeDocument/2006/relationships/vmlDrawing" Target="../drawings/vmlDrawing20.vml"/><Relationship Id="rId6" Type="http://schemas.openxmlformats.org/officeDocument/2006/relationships/tags" Target="../tags/tag147.xml"/><Relationship Id="rId11" Type="http://schemas.openxmlformats.org/officeDocument/2006/relationships/tags" Target="../tags/tag152.xml"/><Relationship Id="rId24" Type="http://schemas.openxmlformats.org/officeDocument/2006/relationships/tags" Target="../tags/tag165.xml"/><Relationship Id="rId32" Type="http://schemas.openxmlformats.org/officeDocument/2006/relationships/tags" Target="../tags/tag173.xml"/><Relationship Id="rId37" Type="http://schemas.openxmlformats.org/officeDocument/2006/relationships/slideLayout" Target="../slideLayouts/slideLayout15.xml"/><Relationship Id="rId40" Type="http://schemas.openxmlformats.org/officeDocument/2006/relationships/image" Target="../media/image1.emf"/><Relationship Id="rId5" Type="http://schemas.openxmlformats.org/officeDocument/2006/relationships/tags" Target="../tags/tag146.xml"/><Relationship Id="rId15" Type="http://schemas.openxmlformats.org/officeDocument/2006/relationships/tags" Target="../tags/tag156.xml"/><Relationship Id="rId23" Type="http://schemas.openxmlformats.org/officeDocument/2006/relationships/tags" Target="../tags/tag164.xml"/><Relationship Id="rId28" Type="http://schemas.openxmlformats.org/officeDocument/2006/relationships/tags" Target="../tags/tag169.xml"/><Relationship Id="rId36" Type="http://schemas.openxmlformats.org/officeDocument/2006/relationships/tags" Target="../tags/tag177.xml"/><Relationship Id="rId10" Type="http://schemas.openxmlformats.org/officeDocument/2006/relationships/tags" Target="../tags/tag151.xml"/><Relationship Id="rId19" Type="http://schemas.openxmlformats.org/officeDocument/2006/relationships/tags" Target="../tags/tag160.xml"/><Relationship Id="rId31" Type="http://schemas.openxmlformats.org/officeDocument/2006/relationships/tags" Target="../tags/tag172.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 Id="rId22" Type="http://schemas.openxmlformats.org/officeDocument/2006/relationships/tags" Target="../tags/tag163.xml"/><Relationship Id="rId27" Type="http://schemas.openxmlformats.org/officeDocument/2006/relationships/tags" Target="../tags/tag168.xml"/><Relationship Id="rId30" Type="http://schemas.openxmlformats.org/officeDocument/2006/relationships/tags" Target="../tags/tag171.xml"/><Relationship Id="rId35" Type="http://schemas.openxmlformats.org/officeDocument/2006/relationships/tags" Target="../tags/tag176.xml"/></Relationships>
</file>

<file path=ppt/slides/_rels/slide40.xml.rels><?xml version="1.0" encoding="UTF-8" standalone="yes"?>
<Relationships xmlns="http://schemas.openxmlformats.org/package/2006/relationships"><Relationship Id="rId13" Type="http://schemas.openxmlformats.org/officeDocument/2006/relationships/tags" Target="../tags/tag1094.xml"/><Relationship Id="rId18" Type="http://schemas.openxmlformats.org/officeDocument/2006/relationships/tags" Target="../tags/tag1099.xml"/><Relationship Id="rId26" Type="http://schemas.openxmlformats.org/officeDocument/2006/relationships/tags" Target="../tags/tag1107.xml"/><Relationship Id="rId39" Type="http://schemas.openxmlformats.org/officeDocument/2006/relationships/tags" Target="../tags/tag1120.xml"/><Relationship Id="rId3" Type="http://schemas.openxmlformats.org/officeDocument/2006/relationships/tags" Target="../tags/tag1084.xml"/><Relationship Id="rId21" Type="http://schemas.openxmlformats.org/officeDocument/2006/relationships/tags" Target="../tags/tag1102.xml"/><Relationship Id="rId34" Type="http://schemas.openxmlformats.org/officeDocument/2006/relationships/tags" Target="../tags/tag1115.xml"/><Relationship Id="rId42" Type="http://schemas.openxmlformats.org/officeDocument/2006/relationships/tags" Target="../tags/tag1123.xml"/><Relationship Id="rId47" Type="http://schemas.openxmlformats.org/officeDocument/2006/relationships/tags" Target="../tags/tag1128.xml"/><Relationship Id="rId50" Type="http://schemas.openxmlformats.org/officeDocument/2006/relationships/oleObject" Target="../embeddings/oleObject50.bin"/><Relationship Id="rId7" Type="http://schemas.openxmlformats.org/officeDocument/2006/relationships/tags" Target="../tags/tag1088.xml"/><Relationship Id="rId12" Type="http://schemas.openxmlformats.org/officeDocument/2006/relationships/tags" Target="../tags/tag1093.xml"/><Relationship Id="rId17" Type="http://schemas.openxmlformats.org/officeDocument/2006/relationships/tags" Target="../tags/tag1098.xml"/><Relationship Id="rId25" Type="http://schemas.openxmlformats.org/officeDocument/2006/relationships/tags" Target="../tags/tag1106.xml"/><Relationship Id="rId33" Type="http://schemas.openxmlformats.org/officeDocument/2006/relationships/tags" Target="../tags/tag1114.xml"/><Relationship Id="rId38" Type="http://schemas.openxmlformats.org/officeDocument/2006/relationships/tags" Target="../tags/tag1119.xml"/><Relationship Id="rId46" Type="http://schemas.openxmlformats.org/officeDocument/2006/relationships/tags" Target="../tags/tag1127.xml"/><Relationship Id="rId2" Type="http://schemas.openxmlformats.org/officeDocument/2006/relationships/tags" Target="../tags/tag1083.xml"/><Relationship Id="rId16" Type="http://schemas.openxmlformats.org/officeDocument/2006/relationships/tags" Target="../tags/tag1097.xml"/><Relationship Id="rId20" Type="http://schemas.openxmlformats.org/officeDocument/2006/relationships/tags" Target="../tags/tag1101.xml"/><Relationship Id="rId29" Type="http://schemas.openxmlformats.org/officeDocument/2006/relationships/tags" Target="../tags/tag1110.xml"/><Relationship Id="rId41" Type="http://schemas.openxmlformats.org/officeDocument/2006/relationships/tags" Target="../tags/tag1122.xml"/><Relationship Id="rId1" Type="http://schemas.openxmlformats.org/officeDocument/2006/relationships/vmlDrawing" Target="../drawings/vmlDrawing50.vml"/><Relationship Id="rId6" Type="http://schemas.openxmlformats.org/officeDocument/2006/relationships/tags" Target="../tags/tag1087.xml"/><Relationship Id="rId11" Type="http://schemas.openxmlformats.org/officeDocument/2006/relationships/tags" Target="../tags/tag1092.xml"/><Relationship Id="rId24" Type="http://schemas.openxmlformats.org/officeDocument/2006/relationships/tags" Target="../tags/tag1105.xml"/><Relationship Id="rId32" Type="http://schemas.openxmlformats.org/officeDocument/2006/relationships/tags" Target="../tags/tag1113.xml"/><Relationship Id="rId37" Type="http://schemas.openxmlformats.org/officeDocument/2006/relationships/tags" Target="../tags/tag1118.xml"/><Relationship Id="rId40" Type="http://schemas.openxmlformats.org/officeDocument/2006/relationships/tags" Target="../tags/tag1121.xml"/><Relationship Id="rId45" Type="http://schemas.openxmlformats.org/officeDocument/2006/relationships/tags" Target="../tags/tag1126.xml"/><Relationship Id="rId5" Type="http://schemas.openxmlformats.org/officeDocument/2006/relationships/tags" Target="../tags/tag1086.xml"/><Relationship Id="rId15" Type="http://schemas.openxmlformats.org/officeDocument/2006/relationships/tags" Target="../tags/tag1096.xml"/><Relationship Id="rId23" Type="http://schemas.openxmlformats.org/officeDocument/2006/relationships/tags" Target="../tags/tag1104.xml"/><Relationship Id="rId28" Type="http://schemas.openxmlformats.org/officeDocument/2006/relationships/tags" Target="../tags/tag1109.xml"/><Relationship Id="rId36" Type="http://schemas.openxmlformats.org/officeDocument/2006/relationships/tags" Target="../tags/tag1117.xml"/><Relationship Id="rId49" Type="http://schemas.openxmlformats.org/officeDocument/2006/relationships/notesSlide" Target="../notesSlides/notesSlide40.xml"/><Relationship Id="rId10" Type="http://schemas.openxmlformats.org/officeDocument/2006/relationships/tags" Target="../tags/tag1091.xml"/><Relationship Id="rId19" Type="http://schemas.openxmlformats.org/officeDocument/2006/relationships/tags" Target="../tags/tag1100.xml"/><Relationship Id="rId31" Type="http://schemas.openxmlformats.org/officeDocument/2006/relationships/tags" Target="../tags/tag1112.xml"/><Relationship Id="rId44" Type="http://schemas.openxmlformats.org/officeDocument/2006/relationships/tags" Target="../tags/tag1125.xml"/><Relationship Id="rId4" Type="http://schemas.openxmlformats.org/officeDocument/2006/relationships/tags" Target="../tags/tag1085.xml"/><Relationship Id="rId9" Type="http://schemas.openxmlformats.org/officeDocument/2006/relationships/tags" Target="../tags/tag1090.xml"/><Relationship Id="rId14" Type="http://schemas.openxmlformats.org/officeDocument/2006/relationships/tags" Target="../tags/tag1095.xml"/><Relationship Id="rId22" Type="http://schemas.openxmlformats.org/officeDocument/2006/relationships/tags" Target="../tags/tag1103.xml"/><Relationship Id="rId27" Type="http://schemas.openxmlformats.org/officeDocument/2006/relationships/tags" Target="../tags/tag1108.xml"/><Relationship Id="rId30" Type="http://schemas.openxmlformats.org/officeDocument/2006/relationships/tags" Target="../tags/tag1111.xml"/><Relationship Id="rId35" Type="http://schemas.openxmlformats.org/officeDocument/2006/relationships/tags" Target="../tags/tag1116.xml"/><Relationship Id="rId43" Type="http://schemas.openxmlformats.org/officeDocument/2006/relationships/tags" Target="../tags/tag1124.xml"/><Relationship Id="rId48" Type="http://schemas.openxmlformats.org/officeDocument/2006/relationships/slideLayout" Target="../slideLayouts/slideLayout12.xml"/><Relationship Id="rId8" Type="http://schemas.openxmlformats.org/officeDocument/2006/relationships/tags" Target="../tags/tag1089.xml"/><Relationship Id="rId51" Type="http://schemas.openxmlformats.org/officeDocument/2006/relationships/image" Target="../media/image1.emf"/></Relationships>
</file>

<file path=ppt/slides/_rels/slide41.xml.rels><?xml version="1.0" encoding="UTF-8" standalone="yes"?>
<Relationships xmlns="http://schemas.openxmlformats.org/package/2006/relationships"><Relationship Id="rId8" Type="http://schemas.openxmlformats.org/officeDocument/2006/relationships/tags" Target="../tags/tag1135.xml"/><Relationship Id="rId13" Type="http://schemas.openxmlformats.org/officeDocument/2006/relationships/tags" Target="../tags/tag1140.xml"/><Relationship Id="rId18" Type="http://schemas.openxmlformats.org/officeDocument/2006/relationships/notesSlide" Target="../notesSlides/notesSlide41.xml"/><Relationship Id="rId3" Type="http://schemas.openxmlformats.org/officeDocument/2006/relationships/tags" Target="../tags/tag1130.xml"/><Relationship Id="rId7" Type="http://schemas.openxmlformats.org/officeDocument/2006/relationships/tags" Target="../tags/tag1134.xml"/><Relationship Id="rId12" Type="http://schemas.openxmlformats.org/officeDocument/2006/relationships/tags" Target="../tags/tag1139.xml"/><Relationship Id="rId17" Type="http://schemas.openxmlformats.org/officeDocument/2006/relationships/slideLayout" Target="../slideLayouts/slideLayout12.xml"/><Relationship Id="rId2" Type="http://schemas.openxmlformats.org/officeDocument/2006/relationships/tags" Target="../tags/tag1129.xml"/><Relationship Id="rId16" Type="http://schemas.openxmlformats.org/officeDocument/2006/relationships/tags" Target="../tags/tag1143.xml"/><Relationship Id="rId20" Type="http://schemas.openxmlformats.org/officeDocument/2006/relationships/image" Target="../media/image1.emf"/><Relationship Id="rId1" Type="http://schemas.openxmlformats.org/officeDocument/2006/relationships/vmlDrawing" Target="../drawings/vmlDrawing51.vml"/><Relationship Id="rId6" Type="http://schemas.openxmlformats.org/officeDocument/2006/relationships/tags" Target="../tags/tag1133.xml"/><Relationship Id="rId11" Type="http://schemas.openxmlformats.org/officeDocument/2006/relationships/tags" Target="../tags/tag1138.xml"/><Relationship Id="rId5" Type="http://schemas.openxmlformats.org/officeDocument/2006/relationships/tags" Target="../tags/tag1132.xml"/><Relationship Id="rId15" Type="http://schemas.openxmlformats.org/officeDocument/2006/relationships/tags" Target="../tags/tag1142.xml"/><Relationship Id="rId10" Type="http://schemas.openxmlformats.org/officeDocument/2006/relationships/tags" Target="../tags/tag1137.xml"/><Relationship Id="rId19" Type="http://schemas.openxmlformats.org/officeDocument/2006/relationships/oleObject" Target="../embeddings/oleObject51.bin"/><Relationship Id="rId4" Type="http://schemas.openxmlformats.org/officeDocument/2006/relationships/tags" Target="../tags/tag1131.xml"/><Relationship Id="rId9" Type="http://schemas.openxmlformats.org/officeDocument/2006/relationships/tags" Target="../tags/tag1136.xml"/><Relationship Id="rId14" Type="http://schemas.openxmlformats.org/officeDocument/2006/relationships/tags" Target="../tags/tag1141.xml"/></Relationships>
</file>

<file path=ppt/slides/_rels/slide42.xml.rels><?xml version="1.0" encoding="UTF-8" standalone="yes"?>
<Relationships xmlns="http://schemas.openxmlformats.org/package/2006/relationships"><Relationship Id="rId8" Type="http://schemas.openxmlformats.org/officeDocument/2006/relationships/tags" Target="../tags/tag1150.xml"/><Relationship Id="rId13" Type="http://schemas.openxmlformats.org/officeDocument/2006/relationships/tags" Target="../tags/tag1155.xml"/><Relationship Id="rId18" Type="http://schemas.openxmlformats.org/officeDocument/2006/relationships/tags" Target="../tags/tag1160.xml"/><Relationship Id="rId26" Type="http://schemas.openxmlformats.org/officeDocument/2006/relationships/tags" Target="../tags/tag1168.xml"/><Relationship Id="rId3" Type="http://schemas.openxmlformats.org/officeDocument/2006/relationships/tags" Target="../tags/tag1145.xml"/><Relationship Id="rId21" Type="http://schemas.openxmlformats.org/officeDocument/2006/relationships/tags" Target="../tags/tag1163.xml"/><Relationship Id="rId7" Type="http://schemas.openxmlformats.org/officeDocument/2006/relationships/tags" Target="../tags/tag1149.xml"/><Relationship Id="rId12" Type="http://schemas.openxmlformats.org/officeDocument/2006/relationships/tags" Target="../tags/tag1154.xml"/><Relationship Id="rId17" Type="http://schemas.openxmlformats.org/officeDocument/2006/relationships/tags" Target="../tags/tag1159.xml"/><Relationship Id="rId25" Type="http://schemas.openxmlformats.org/officeDocument/2006/relationships/tags" Target="../tags/tag1167.xml"/><Relationship Id="rId2" Type="http://schemas.openxmlformats.org/officeDocument/2006/relationships/tags" Target="../tags/tag1144.xml"/><Relationship Id="rId16" Type="http://schemas.openxmlformats.org/officeDocument/2006/relationships/tags" Target="../tags/tag1158.xml"/><Relationship Id="rId20" Type="http://schemas.openxmlformats.org/officeDocument/2006/relationships/tags" Target="../tags/tag1162.xml"/><Relationship Id="rId29" Type="http://schemas.openxmlformats.org/officeDocument/2006/relationships/oleObject" Target="../embeddings/oleObject52.bin"/><Relationship Id="rId1" Type="http://schemas.openxmlformats.org/officeDocument/2006/relationships/vmlDrawing" Target="../drawings/vmlDrawing52.vml"/><Relationship Id="rId6" Type="http://schemas.openxmlformats.org/officeDocument/2006/relationships/tags" Target="../tags/tag1148.xml"/><Relationship Id="rId11" Type="http://schemas.openxmlformats.org/officeDocument/2006/relationships/tags" Target="../tags/tag1153.xml"/><Relationship Id="rId24" Type="http://schemas.openxmlformats.org/officeDocument/2006/relationships/tags" Target="../tags/tag1166.xml"/><Relationship Id="rId5" Type="http://schemas.openxmlformats.org/officeDocument/2006/relationships/tags" Target="../tags/tag1147.xml"/><Relationship Id="rId15" Type="http://schemas.openxmlformats.org/officeDocument/2006/relationships/tags" Target="../tags/tag1157.xml"/><Relationship Id="rId23" Type="http://schemas.openxmlformats.org/officeDocument/2006/relationships/tags" Target="../tags/tag1165.xml"/><Relationship Id="rId28" Type="http://schemas.openxmlformats.org/officeDocument/2006/relationships/notesSlide" Target="../notesSlides/notesSlide42.xml"/><Relationship Id="rId10" Type="http://schemas.openxmlformats.org/officeDocument/2006/relationships/tags" Target="../tags/tag1152.xml"/><Relationship Id="rId19" Type="http://schemas.openxmlformats.org/officeDocument/2006/relationships/tags" Target="../tags/tag1161.xml"/><Relationship Id="rId31" Type="http://schemas.openxmlformats.org/officeDocument/2006/relationships/image" Target="../media/image2.png"/><Relationship Id="rId4" Type="http://schemas.openxmlformats.org/officeDocument/2006/relationships/tags" Target="../tags/tag1146.xml"/><Relationship Id="rId9" Type="http://schemas.openxmlformats.org/officeDocument/2006/relationships/tags" Target="../tags/tag1151.xml"/><Relationship Id="rId14" Type="http://schemas.openxmlformats.org/officeDocument/2006/relationships/tags" Target="../tags/tag1156.xml"/><Relationship Id="rId22" Type="http://schemas.openxmlformats.org/officeDocument/2006/relationships/tags" Target="../tags/tag1164.xml"/><Relationship Id="rId27" Type="http://schemas.openxmlformats.org/officeDocument/2006/relationships/slideLayout" Target="../slideLayouts/slideLayout15.xml"/><Relationship Id="rId30" Type="http://schemas.openxmlformats.org/officeDocument/2006/relationships/image" Target="../media/image1.emf"/></Relationships>
</file>

<file path=ppt/slides/_rels/slide43.xml.rels><?xml version="1.0" encoding="UTF-8" standalone="yes"?>
<Relationships xmlns="http://schemas.openxmlformats.org/package/2006/relationships"><Relationship Id="rId8" Type="http://schemas.openxmlformats.org/officeDocument/2006/relationships/tags" Target="../tags/tag1175.xml"/><Relationship Id="rId13" Type="http://schemas.openxmlformats.org/officeDocument/2006/relationships/tags" Target="../tags/tag1180.xml"/><Relationship Id="rId18" Type="http://schemas.openxmlformats.org/officeDocument/2006/relationships/tags" Target="../tags/tag1185.xml"/><Relationship Id="rId26" Type="http://schemas.openxmlformats.org/officeDocument/2006/relationships/tags" Target="../tags/tag1193.xml"/><Relationship Id="rId39" Type="http://schemas.openxmlformats.org/officeDocument/2006/relationships/image" Target="../media/image1.emf"/><Relationship Id="rId3" Type="http://schemas.openxmlformats.org/officeDocument/2006/relationships/tags" Target="../tags/tag1170.xml"/><Relationship Id="rId21" Type="http://schemas.openxmlformats.org/officeDocument/2006/relationships/tags" Target="../tags/tag1188.xml"/><Relationship Id="rId34" Type="http://schemas.openxmlformats.org/officeDocument/2006/relationships/tags" Target="../tags/tag1201.xml"/><Relationship Id="rId7" Type="http://schemas.openxmlformats.org/officeDocument/2006/relationships/tags" Target="../tags/tag1174.xml"/><Relationship Id="rId12" Type="http://schemas.openxmlformats.org/officeDocument/2006/relationships/tags" Target="../tags/tag1179.xml"/><Relationship Id="rId17" Type="http://schemas.openxmlformats.org/officeDocument/2006/relationships/tags" Target="../tags/tag1184.xml"/><Relationship Id="rId25" Type="http://schemas.openxmlformats.org/officeDocument/2006/relationships/tags" Target="../tags/tag1192.xml"/><Relationship Id="rId33" Type="http://schemas.openxmlformats.org/officeDocument/2006/relationships/tags" Target="../tags/tag1200.xml"/><Relationship Id="rId38" Type="http://schemas.openxmlformats.org/officeDocument/2006/relationships/oleObject" Target="../embeddings/oleObject53.bin"/><Relationship Id="rId2" Type="http://schemas.openxmlformats.org/officeDocument/2006/relationships/tags" Target="../tags/tag1169.xml"/><Relationship Id="rId16" Type="http://schemas.openxmlformats.org/officeDocument/2006/relationships/tags" Target="../tags/tag1183.xml"/><Relationship Id="rId20" Type="http://schemas.openxmlformats.org/officeDocument/2006/relationships/tags" Target="../tags/tag1187.xml"/><Relationship Id="rId29" Type="http://schemas.openxmlformats.org/officeDocument/2006/relationships/tags" Target="../tags/tag1196.xml"/><Relationship Id="rId1" Type="http://schemas.openxmlformats.org/officeDocument/2006/relationships/vmlDrawing" Target="../drawings/vmlDrawing53.vml"/><Relationship Id="rId6" Type="http://schemas.openxmlformats.org/officeDocument/2006/relationships/tags" Target="../tags/tag1173.xml"/><Relationship Id="rId11" Type="http://schemas.openxmlformats.org/officeDocument/2006/relationships/tags" Target="../tags/tag1178.xml"/><Relationship Id="rId24" Type="http://schemas.openxmlformats.org/officeDocument/2006/relationships/tags" Target="../tags/tag1191.xml"/><Relationship Id="rId32" Type="http://schemas.openxmlformats.org/officeDocument/2006/relationships/tags" Target="../tags/tag1199.xml"/><Relationship Id="rId37" Type="http://schemas.openxmlformats.org/officeDocument/2006/relationships/notesSlide" Target="../notesSlides/notesSlide43.xml"/><Relationship Id="rId40" Type="http://schemas.openxmlformats.org/officeDocument/2006/relationships/image" Target="../media/image2.png"/><Relationship Id="rId5" Type="http://schemas.openxmlformats.org/officeDocument/2006/relationships/tags" Target="../tags/tag1172.xml"/><Relationship Id="rId15" Type="http://schemas.openxmlformats.org/officeDocument/2006/relationships/tags" Target="../tags/tag1182.xml"/><Relationship Id="rId23" Type="http://schemas.openxmlformats.org/officeDocument/2006/relationships/tags" Target="../tags/tag1190.xml"/><Relationship Id="rId28" Type="http://schemas.openxmlformats.org/officeDocument/2006/relationships/tags" Target="../tags/tag1195.xml"/><Relationship Id="rId36" Type="http://schemas.openxmlformats.org/officeDocument/2006/relationships/slideLayout" Target="../slideLayouts/slideLayout15.xml"/><Relationship Id="rId10" Type="http://schemas.openxmlformats.org/officeDocument/2006/relationships/tags" Target="../tags/tag1177.xml"/><Relationship Id="rId19" Type="http://schemas.openxmlformats.org/officeDocument/2006/relationships/tags" Target="../tags/tag1186.xml"/><Relationship Id="rId31" Type="http://schemas.openxmlformats.org/officeDocument/2006/relationships/tags" Target="../tags/tag1198.xml"/><Relationship Id="rId4" Type="http://schemas.openxmlformats.org/officeDocument/2006/relationships/tags" Target="../tags/tag1171.xml"/><Relationship Id="rId9" Type="http://schemas.openxmlformats.org/officeDocument/2006/relationships/tags" Target="../tags/tag1176.xml"/><Relationship Id="rId14" Type="http://schemas.openxmlformats.org/officeDocument/2006/relationships/tags" Target="../tags/tag1181.xml"/><Relationship Id="rId22" Type="http://schemas.openxmlformats.org/officeDocument/2006/relationships/tags" Target="../tags/tag1189.xml"/><Relationship Id="rId27" Type="http://schemas.openxmlformats.org/officeDocument/2006/relationships/tags" Target="../tags/tag1194.xml"/><Relationship Id="rId30" Type="http://schemas.openxmlformats.org/officeDocument/2006/relationships/tags" Target="../tags/tag1197.xml"/><Relationship Id="rId35" Type="http://schemas.openxmlformats.org/officeDocument/2006/relationships/tags" Target="../tags/tag1202.xml"/></Relationships>
</file>

<file path=ppt/slides/_rels/slide44.xml.rels><?xml version="1.0" encoding="UTF-8" standalone="yes"?>
<Relationships xmlns="http://schemas.openxmlformats.org/package/2006/relationships"><Relationship Id="rId8" Type="http://schemas.openxmlformats.org/officeDocument/2006/relationships/tags" Target="../tags/tag1209.xml"/><Relationship Id="rId13" Type="http://schemas.openxmlformats.org/officeDocument/2006/relationships/tags" Target="../tags/tag1214.xml"/><Relationship Id="rId18" Type="http://schemas.openxmlformats.org/officeDocument/2006/relationships/tags" Target="../tags/tag1219.xml"/><Relationship Id="rId3" Type="http://schemas.openxmlformats.org/officeDocument/2006/relationships/tags" Target="../tags/tag1204.xml"/><Relationship Id="rId21" Type="http://schemas.openxmlformats.org/officeDocument/2006/relationships/slideLayout" Target="../slideLayouts/slideLayout12.xml"/><Relationship Id="rId7" Type="http://schemas.openxmlformats.org/officeDocument/2006/relationships/tags" Target="../tags/tag1208.xml"/><Relationship Id="rId12" Type="http://schemas.openxmlformats.org/officeDocument/2006/relationships/tags" Target="../tags/tag1213.xml"/><Relationship Id="rId17" Type="http://schemas.openxmlformats.org/officeDocument/2006/relationships/tags" Target="../tags/tag1218.xml"/><Relationship Id="rId25" Type="http://schemas.openxmlformats.org/officeDocument/2006/relationships/image" Target="../media/image2.png"/><Relationship Id="rId2" Type="http://schemas.openxmlformats.org/officeDocument/2006/relationships/tags" Target="../tags/tag1203.xml"/><Relationship Id="rId16" Type="http://schemas.openxmlformats.org/officeDocument/2006/relationships/tags" Target="../tags/tag1217.xml"/><Relationship Id="rId20" Type="http://schemas.openxmlformats.org/officeDocument/2006/relationships/tags" Target="../tags/tag1221.xml"/><Relationship Id="rId1" Type="http://schemas.openxmlformats.org/officeDocument/2006/relationships/vmlDrawing" Target="../drawings/vmlDrawing54.vml"/><Relationship Id="rId6" Type="http://schemas.openxmlformats.org/officeDocument/2006/relationships/tags" Target="../tags/tag1207.xml"/><Relationship Id="rId11" Type="http://schemas.openxmlformats.org/officeDocument/2006/relationships/tags" Target="../tags/tag1212.xml"/><Relationship Id="rId24" Type="http://schemas.openxmlformats.org/officeDocument/2006/relationships/image" Target="../media/image1.emf"/><Relationship Id="rId5" Type="http://schemas.openxmlformats.org/officeDocument/2006/relationships/tags" Target="../tags/tag1206.xml"/><Relationship Id="rId15" Type="http://schemas.openxmlformats.org/officeDocument/2006/relationships/tags" Target="../tags/tag1216.xml"/><Relationship Id="rId23" Type="http://schemas.openxmlformats.org/officeDocument/2006/relationships/oleObject" Target="../embeddings/oleObject54.bin"/><Relationship Id="rId10" Type="http://schemas.openxmlformats.org/officeDocument/2006/relationships/tags" Target="../tags/tag1211.xml"/><Relationship Id="rId19" Type="http://schemas.openxmlformats.org/officeDocument/2006/relationships/tags" Target="../tags/tag1220.xml"/><Relationship Id="rId4" Type="http://schemas.openxmlformats.org/officeDocument/2006/relationships/tags" Target="../tags/tag1205.xml"/><Relationship Id="rId9" Type="http://schemas.openxmlformats.org/officeDocument/2006/relationships/tags" Target="../tags/tag1210.xml"/><Relationship Id="rId14" Type="http://schemas.openxmlformats.org/officeDocument/2006/relationships/tags" Target="../tags/tag1215.xml"/><Relationship Id="rId2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8" Type="http://schemas.openxmlformats.org/officeDocument/2006/relationships/tags" Target="../tags/tag1228.xml"/><Relationship Id="rId13" Type="http://schemas.openxmlformats.org/officeDocument/2006/relationships/tags" Target="../tags/tag1233.xml"/><Relationship Id="rId18" Type="http://schemas.openxmlformats.org/officeDocument/2006/relationships/tags" Target="../tags/tag1238.xml"/><Relationship Id="rId26" Type="http://schemas.openxmlformats.org/officeDocument/2006/relationships/image" Target="../media/image1.emf"/><Relationship Id="rId3" Type="http://schemas.openxmlformats.org/officeDocument/2006/relationships/tags" Target="../tags/tag1223.xml"/><Relationship Id="rId21" Type="http://schemas.openxmlformats.org/officeDocument/2006/relationships/tags" Target="../tags/tag1241.xml"/><Relationship Id="rId7" Type="http://schemas.openxmlformats.org/officeDocument/2006/relationships/tags" Target="../tags/tag1227.xml"/><Relationship Id="rId12" Type="http://schemas.openxmlformats.org/officeDocument/2006/relationships/tags" Target="../tags/tag1232.xml"/><Relationship Id="rId17" Type="http://schemas.openxmlformats.org/officeDocument/2006/relationships/tags" Target="../tags/tag1237.xml"/><Relationship Id="rId25" Type="http://schemas.openxmlformats.org/officeDocument/2006/relationships/oleObject" Target="../embeddings/oleObject55.bin"/><Relationship Id="rId2" Type="http://schemas.openxmlformats.org/officeDocument/2006/relationships/tags" Target="../tags/tag1222.xml"/><Relationship Id="rId16" Type="http://schemas.openxmlformats.org/officeDocument/2006/relationships/tags" Target="../tags/tag1236.xml"/><Relationship Id="rId20" Type="http://schemas.openxmlformats.org/officeDocument/2006/relationships/tags" Target="../tags/tag1240.xml"/><Relationship Id="rId1" Type="http://schemas.openxmlformats.org/officeDocument/2006/relationships/vmlDrawing" Target="../drawings/vmlDrawing55.vml"/><Relationship Id="rId6" Type="http://schemas.openxmlformats.org/officeDocument/2006/relationships/tags" Target="../tags/tag1226.xml"/><Relationship Id="rId11" Type="http://schemas.openxmlformats.org/officeDocument/2006/relationships/tags" Target="../tags/tag1231.xml"/><Relationship Id="rId24" Type="http://schemas.openxmlformats.org/officeDocument/2006/relationships/notesSlide" Target="../notesSlides/notesSlide45.xml"/><Relationship Id="rId5" Type="http://schemas.openxmlformats.org/officeDocument/2006/relationships/tags" Target="../tags/tag1225.xml"/><Relationship Id="rId15" Type="http://schemas.openxmlformats.org/officeDocument/2006/relationships/tags" Target="../tags/tag1235.xml"/><Relationship Id="rId23" Type="http://schemas.openxmlformats.org/officeDocument/2006/relationships/slideLayout" Target="../slideLayouts/slideLayout12.xml"/><Relationship Id="rId10" Type="http://schemas.openxmlformats.org/officeDocument/2006/relationships/tags" Target="../tags/tag1230.xml"/><Relationship Id="rId19" Type="http://schemas.openxmlformats.org/officeDocument/2006/relationships/tags" Target="../tags/tag1239.xml"/><Relationship Id="rId4" Type="http://schemas.openxmlformats.org/officeDocument/2006/relationships/tags" Target="../tags/tag1224.xml"/><Relationship Id="rId9" Type="http://schemas.openxmlformats.org/officeDocument/2006/relationships/tags" Target="../tags/tag1229.xml"/><Relationship Id="rId14" Type="http://schemas.openxmlformats.org/officeDocument/2006/relationships/tags" Target="../tags/tag1234.xml"/><Relationship Id="rId22" Type="http://schemas.openxmlformats.org/officeDocument/2006/relationships/tags" Target="../tags/tag1242.xml"/><Relationship Id="rId27" Type="http://schemas.openxmlformats.org/officeDocument/2006/relationships/image" Target="../media/image2.png"/></Relationships>
</file>

<file path=ppt/slides/_rels/slide46.xml.rels><?xml version="1.0" encoding="UTF-8" standalone="yes"?>
<Relationships xmlns="http://schemas.openxmlformats.org/package/2006/relationships"><Relationship Id="rId8" Type="http://schemas.openxmlformats.org/officeDocument/2006/relationships/tags" Target="../tags/tag1249.xml"/><Relationship Id="rId13" Type="http://schemas.openxmlformats.org/officeDocument/2006/relationships/tags" Target="../tags/tag1254.xml"/><Relationship Id="rId18" Type="http://schemas.openxmlformats.org/officeDocument/2006/relationships/tags" Target="../tags/tag1259.xml"/><Relationship Id="rId3" Type="http://schemas.openxmlformats.org/officeDocument/2006/relationships/tags" Target="../tags/tag1244.xml"/><Relationship Id="rId21" Type="http://schemas.openxmlformats.org/officeDocument/2006/relationships/oleObject" Target="../embeddings/oleObject56.bin"/><Relationship Id="rId7" Type="http://schemas.openxmlformats.org/officeDocument/2006/relationships/tags" Target="../tags/tag1248.xml"/><Relationship Id="rId12" Type="http://schemas.openxmlformats.org/officeDocument/2006/relationships/tags" Target="../tags/tag1253.xml"/><Relationship Id="rId17" Type="http://schemas.openxmlformats.org/officeDocument/2006/relationships/tags" Target="../tags/tag1258.xml"/><Relationship Id="rId2" Type="http://schemas.openxmlformats.org/officeDocument/2006/relationships/tags" Target="../tags/tag1243.xml"/><Relationship Id="rId16" Type="http://schemas.openxmlformats.org/officeDocument/2006/relationships/tags" Target="../tags/tag1257.xml"/><Relationship Id="rId20" Type="http://schemas.openxmlformats.org/officeDocument/2006/relationships/notesSlide" Target="../notesSlides/notesSlide46.xml"/><Relationship Id="rId1" Type="http://schemas.openxmlformats.org/officeDocument/2006/relationships/vmlDrawing" Target="../drawings/vmlDrawing56.vml"/><Relationship Id="rId6" Type="http://schemas.openxmlformats.org/officeDocument/2006/relationships/tags" Target="../tags/tag1247.xml"/><Relationship Id="rId11" Type="http://schemas.openxmlformats.org/officeDocument/2006/relationships/tags" Target="../tags/tag1252.xml"/><Relationship Id="rId5" Type="http://schemas.openxmlformats.org/officeDocument/2006/relationships/tags" Target="../tags/tag1246.xml"/><Relationship Id="rId15" Type="http://schemas.openxmlformats.org/officeDocument/2006/relationships/tags" Target="../tags/tag1256.xml"/><Relationship Id="rId10" Type="http://schemas.openxmlformats.org/officeDocument/2006/relationships/tags" Target="../tags/tag1251.xml"/><Relationship Id="rId19" Type="http://schemas.openxmlformats.org/officeDocument/2006/relationships/slideLayout" Target="../slideLayouts/slideLayout15.xml"/><Relationship Id="rId4" Type="http://schemas.openxmlformats.org/officeDocument/2006/relationships/tags" Target="../tags/tag1245.xml"/><Relationship Id="rId9" Type="http://schemas.openxmlformats.org/officeDocument/2006/relationships/tags" Target="../tags/tag1250.xml"/><Relationship Id="rId14" Type="http://schemas.openxmlformats.org/officeDocument/2006/relationships/tags" Target="../tags/tag1255.xml"/><Relationship Id="rId22" Type="http://schemas.openxmlformats.org/officeDocument/2006/relationships/image" Target="../media/image1.emf"/></Relationships>
</file>

<file path=ppt/slides/_rels/slide47.xml.rels><?xml version="1.0" encoding="UTF-8" standalone="yes"?>
<Relationships xmlns="http://schemas.openxmlformats.org/package/2006/relationships"><Relationship Id="rId8" Type="http://schemas.openxmlformats.org/officeDocument/2006/relationships/tags" Target="../tags/tag1266.xml"/><Relationship Id="rId13" Type="http://schemas.openxmlformats.org/officeDocument/2006/relationships/tags" Target="../tags/tag1271.xml"/><Relationship Id="rId18" Type="http://schemas.openxmlformats.org/officeDocument/2006/relationships/tags" Target="../tags/tag1276.xml"/><Relationship Id="rId26" Type="http://schemas.openxmlformats.org/officeDocument/2006/relationships/tags" Target="../tags/tag1284.xml"/><Relationship Id="rId39" Type="http://schemas.openxmlformats.org/officeDocument/2006/relationships/image" Target="../media/image1.emf"/><Relationship Id="rId3" Type="http://schemas.openxmlformats.org/officeDocument/2006/relationships/tags" Target="../tags/tag1261.xml"/><Relationship Id="rId21" Type="http://schemas.openxmlformats.org/officeDocument/2006/relationships/tags" Target="../tags/tag1279.xml"/><Relationship Id="rId34" Type="http://schemas.openxmlformats.org/officeDocument/2006/relationships/tags" Target="../tags/tag1292.xml"/><Relationship Id="rId7" Type="http://schemas.openxmlformats.org/officeDocument/2006/relationships/tags" Target="../tags/tag1265.xml"/><Relationship Id="rId12" Type="http://schemas.openxmlformats.org/officeDocument/2006/relationships/tags" Target="../tags/tag1270.xml"/><Relationship Id="rId17" Type="http://schemas.openxmlformats.org/officeDocument/2006/relationships/tags" Target="../tags/tag1275.xml"/><Relationship Id="rId25" Type="http://schemas.openxmlformats.org/officeDocument/2006/relationships/tags" Target="../tags/tag1283.xml"/><Relationship Id="rId33" Type="http://schemas.openxmlformats.org/officeDocument/2006/relationships/tags" Target="../tags/tag1291.xml"/><Relationship Id="rId38" Type="http://schemas.openxmlformats.org/officeDocument/2006/relationships/oleObject" Target="../embeddings/oleObject57.bin"/><Relationship Id="rId2" Type="http://schemas.openxmlformats.org/officeDocument/2006/relationships/tags" Target="../tags/tag1260.xml"/><Relationship Id="rId16" Type="http://schemas.openxmlformats.org/officeDocument/2006/relationships/tags" Target="../tags/tag1274.xml"/><Relationship Id="rId20" Type="http://schemas.openxmlformats.org/officeDocument/2006/relationships/tags" Target="../tags/tag1278.xml"/><Relationship Id="rId29" Type="http://schemas.openxmlformats.org/officeDocument/2006/relationships/tags" Target="../tags/tag1287.xml"/><Relationship Id="rId1" Type="http://schemas.openxmlformats.org/officeDocument/2006/relationships/vmlDrawing" Target="../drawings/vmlDrawing57.vml"/><Relationship Id="rId6" Type="http://schemas.openxmlformats.org/officeDocument/2006/relationships/tags" Target="../tags/tag1264.xml"/><Relationship Id="rId11" Type="http://schemas.openxmlformats.org/officeDocument/2006/relationships/tags" Target="../tags/tag1269.xml"/><Relationship Id="rId24" Type="http://schemas.openxmlformats.org/officeDocument/2006/relationships/tags" Target="../tags/tag1282.xml"/><Relationship Id="rId32" Type="http://schemas.openxmlformats.org/officeDocument/2006/relationships/tags" Target="../tags/tag1290.xml"/><Relationship Id="rId37" Type="http://schemas.openxmlformats.org/officeDocument/2006/relationships/notesSlide" Target="../notesSlides/notesSlide47.xml"/><Relationship Id="rId5" Type="http://schemas.openxmlformats.org/officeDocument/2006/relationships/tags" Target="../tags/tag1263.xml"/><Relationship Id="rId15" Type="http://schemas.openxmlformats.org/officeDocument/2006/relationships/tags" Target="../tags/tag1273.xml"/><Relationship Id="rId23" Type="http://schemas.openxmlformats.org/officeDocument/2006/relationships/tags" Target="../tags/tag1281.xml"/><Relationship Id="rId28" Type="http://schemas.openxmlformats.org/officeDocument/2006/relationships/tags" Target="../tags/tag1286.xml"/><Relationship Id="rId36" Type="http://schemas.openxmlformats.org/officeDocument/2006/relationships/slideLayout" Target="../slideLayouts/slideLayout15.xml"/><Relationship Id="rId10" Type="http://schemas.openxmlformats.org/officeDocument/2006/relationships/tags" Target="../tags/tag1268.xml"/><Relationship Id="rId19" Type="http://schemas.openxmlformats.org/officeDocument/2006/relationships/tags" Target="../tags/tag1277.xml"/><Relationship Id="rId31" Type="http://schemas.openxmlformats.org/officeDocument/2006/relationships/tags" Target="../tags/tag1289.xml"/><Relationship Id="rId4" Type="http://schemas.openxmlformats.org/officeDocument/2006/relationships/tags" Target="../tags/tag1262.xml"/><Relationship Id="rId9" Type="http://schemas.openxmlformats.org/officeDocument/2006/relationships/tags" Target="../tags/tag1267.xml"/><Relationship Id="rId14" Type="http://schemas.openxmlformats.org/officeDocument/2006/relationships/tags" Target="../tags/tag1272.xml"/><Relationship Id="rId22" Type="http://schemas.openxmlformats.org/officeDocument/2006/relationships/tags" Target="../tags/tag1280.xml"/><Relationship Id="rId27" Type="http://schemas.openxmlformats.org/officeDocument/2006/relationships/tags" Target="../tags/tag1285.xml"/><Relationship Id="rId30" Type="http://schemas.openxmlformats.org/officeDocument/2006/relationships/tags" Target="../tags/tag1288.xml"/><Relationship Id="rId35" Type="http://schemas.openxmlformats.org/officeDocument/2006/relationships/tags" Target="../tags/tag1293.xml"/></Relationships>
</file>

<file path=ppt/slides/_rels/slide48.xml.rels><?xml version="1.0" encoding="UTF-8" standalone="yes"?>
<Relationships xmlns="http://schemas.openxmlformats.org/package/2006/relationships"><Relationship Id="rId13" Type="http://schemas.openxmlformats.org/officeDocument/2006/relationships/tags" Target="../tags/tag1305.xml"/><Relationship Id="rId18" Type="http://schemas.openxmlformats.org/officeDocument/2006/relationships/tags" Target="../tags/tag1310.xml"/><Relationship Id="rId26" Type="http://schemas.openxmlformats.org/officeDocument/2006/relationships/tags" Target="../tags/tag1318.xml"/><Relationship Id="rId39" Type="http://schemas.openxmlformats.org/officeDocument/2006/relationships/tags" Target="../tags/tag1331.xml"/><Relationship Id="rId21" Type="http://schemas.openxmlformats.org/officeDocument/2006/relationships/tags" Target="../tags/tag1313.xml"/><Relationship Id="rId34" Type="http://schemas.openxmlformats.org/officeDocument/2006/relationships/tags" Target="../tags/tag1326.xml"/><Relationship Id="rId42" Type="http://schemas.openxmlformats.org/officeDocument/2006/relationships/tags" Target="../tags/tag1334.xml"/><Relationship Id="rId47" Type="http://schemas.openxmlformats.org/officeDocument/2006/relationships/tags" Target="../tags/tag1339.xml"/><Relationship Id="rId50" Type="http://schemas.openxmlformats.org/officeDocument/2006/relationships/tags" Target="../tags/tag1342.xml"/><Relationship Id="rId55" Type="http://schemas.openxmlformats.org/officeDocument/2006/relationships/notesSlide" Target="../notesSlides/notesSlide48.xml"/><Relationship Id="rId7" Type="http://schemas.openxmlformats.org/officeDocument/2006/relationships/tags" Target="../tags/tag1299.xml"/><Relationship Id="rId12" Type="http://schemas.openxmlformats.org/officeDocument/2006/relationships/tags" Target="../tags/tag1304.xml"/><Relationship Id="rId17" Type="http://schemas.openxmlformats.org/officeDocument/2006/relationships/tags" Target="../tags/tag1309.xml"/><Relationship Id="rId25" Type="http://schemas.openxmlformats.org/officeDocument/2006/relationships/tags" Target="../tags/tag1317.xml"/><Relationship Id="rId33" Type="http://schemas.openxmlformats.org/officeDocument/2006/relationships/tags" Target="../tags/tag1325.xml"/><Relationship Id="rId38" Type="http://schemas.openxmlformats.org/officeDocument/2006/relationships/tags" Target="../tags/tag1330.xml"/><Relationship Id="rId46" Type="http://schemas.openxmlformats.org/officeDocument/2006/relationships/tags" Target="../tags/tag1338.xml"/><Relationship Id="rId2" Type="http://schemas.openxmlformats.org/officeDocument/2006/relationships/tags" Target="../tags/tag1294.xml"/><Relationship Id="rId16" Type="http://schemas.openxmlformats.org/officeDocument/2006/relationships/tags" Target="../tags/tag1308.xml"/><Relationship Id="rId20" Type="http://schemas.openxmlformats.org/officeDocument/2006/relationships/tags" Target="../tags/tag1312.xml"/><Relationship Id="rId29" Type="http://schemas.openxmlformats.org/officeDocument/2006/relationships/tags" Target="../tags/tag1321.xml"/><Relationship Id="rId41" Type="http://schemas.openxmlformats.org/officeDocument/2006/relationships/tags" Target="../tags/tag1333.xml"/><Relationship Id="rId54" Type="http://schemas.openxmlformats.org/officeDocument/2006/relationships/slideLayout" Target="../slideLayouts/slideLayout15.xml"/><Relationship Id="rId1" Type="http://schemas.openxmlformats.org/officeDocument/2006/relationships/vmlDrawing" Target="../drawings/vmlDrawing58.vml"/><Relationship Id="rId6" Type="http://schemas.openxmlformats.org/officeDocument/2006/relationships/tags" Target="../tags/tag1298.xml"/><Relationship Id="rId11" Type="http://schemas.openxmlformats.org/officeDocument/2006/relationships/tags" Target="../tags/tag1303.xml"/><Relationship Id="rId24" Type="http://schemas.openxmlformats.org/officeDocument/2006/relationships/tags" Target="../tags/tag1316.xml"/><Relationship Id="rId32" Type="http://schemas.openxmlformats.org/officeDocument/2006/relationships/tags" Target="../tags/tag1324.xml"/><Relationship Id="rId37" Type="http://schemas.openxmlformats.org/officeDocument/2006/relationships/tags" Target="../tags/tag1329.xml"/><Relationship Id="rId40" Type="http://schemas.openxmlformats.org/officeDocument/2006/relationships/tags" Target="../tags/tag1332.xml"/><Relationship Id="rId45" Type="http://schemas.openxmlformats.org/officeDocument/2006/relationships/tags" Target="../tags/tag1337.xml"/><Relationship Id="rId53" Type="http://schemas.openxmlformats.org/officeDocument/2006/relationships/tags" Target="../tags/tag1345.xml"/><Relationship Id="rId5" Type="http://schemas.openxmlformats.org/officeDocument/2006/relationships/tags" Target="../tags/tag1297.xml"/><Relationship Id="rId15" Type="http://schemas.openxmlformats.org/officeDocument/2006/relationships/tags" Target="../tags/tag1307.xml"/><Relationship Id="rId23" Type="http://schemas.openxmlformats.org/officeDocument/2006/relationships/tags" Target="../tags/tag1315.xml"/><Relationship Id="rId28" Type="http://schemas.openxmlformats.org/officeDocument/2006/relationships/tags" Target="../tags/tag1320.xml"/><Relationship Id="rId36" Type="http://schemas.openxmlformats.org/officeDocument/2006/relationships/tags" Target="../tags/tag1328.xml"/><Relationship Id="rId49" Type="http://schemas.openxmlformats.org/officeDocument/2006/relationships/tags" Target="../tags/tag1341.xml"/><Relationship Id="rId57" Type="http://schemas.openxmlformats.org/officeDocument/2006/relationships/image" Target="../media/image1.emf"/><Relationship Id="rId10" Type="http://schemas.openxmlformats.org/officeDocument/2006/relationships/tags" Target="../tags/tag1302.xml"/><Relationship Id="rId19" Type="http://schemas.openxmlformats.org/officeDocument/2006/relationships/tags" Target="../tags/tag1311.xml"/><Relationship Id="rId31" Type="http://schemas.openxmlformats.org/officeDocument/2006/relationships/tags" Target="../tags/tag1323.xml"/><Relationship Id="rId44" Type="http://schemas.openxmlformats.org/officeDocument/2006/relationships/tags" Target="../tags/tag1336.xml"/><Relationship Id="rId52" Type="http://schemas.openxmlformats.org/officeDocument/2006/relationships/tags" Target="../tags/tag1344.xml"/><Relationship Id="rId4" Type="http://schemas.openxmlformats.org/officeDocument/2006/relationships/tags" Target="../tags/tag1296.xml"/><Relationship Id="rId9" Type="http://schemas.openxmlformats.org/officeDocument/2006/relationships/tags" Target="../tags/tag1301.xml"/><Relationship Id="rId14" Type="http://schemas.openxmlformats.org/officeDocument/2006/relationships/tags" Target="../tags/tag1306.xml"/><Relationship Id="rId22" Type="http://schemas.openxmlformats.org/officeDocument/2006/relationships/tags" Target="../tags/tag1314.xml"/><Relationship Id="rId27" Type="http://schemas.openxmlformats.org/officeDocument/2006/relationships/tags" Target="../tags/tag1319.xml"/><Relationship Id="rId30" Type="http://schemas.openxmlformats.org/officeDocument/2006/relationships/tags" Target="../tags/tag1322.xml"/><Relationship Id="rId35" Type="http://schemas.openxmlformats.org/officeDocument/2006/relationships/tags" Target="../tags/tag1327.xml"/><Relationship Id="rId43" Type="http://schemas.openxmlformats.org/officeDocument/2006/relationships/tags" Target="../tags/tag1335.xml"/><Relationship Id="rId48" Type="http://schemas.openxmlformats.org/officeDocument/2006/relationships/tags" Target="../tags/tag1340.xml"/><Relationship Id="rId56" Type="http://schemas.openxmlformats.org/officeDocument/2006/relationships/oleObject" Target="../embeddings/oleObject58.bin"/><Relationship Id="rId8" Type="http://schemas.openxmlformats.org/officeDocument/2006/relationships/tags" Target="../tags/tag1300.xml"/><Relationship Id="rId51" Type="http://schemas.openxmlformats.org/officeDocument/2006/relationships/tags" Target="../tags/tag1343.xml"/><Relationship Id="rId3" Type="http://schemas.openxmlformats.org/officeDocument/2006/relationships/tags" Target="../tags/tag1295.xml"/></Relationships>
</file>

<file path=ppt/slides/_rels/slide49.xml.rels><?xml version="1.0" encoding="UTF-8" standalone="yes"?>
<Relationships xmlns="http://schemas.openxmlformats.org/package/2006/relationships"><Relationship Id="rId8" Type="http://schemas.openxmlformats.org/officeDocument/2006/relationships/tags" Target="../tags/tag1353.xml"/><Relationship Id="rId13" Type="http://schemas.openxmlformats.org/officeDocument/2006/relationships/tags" Target="../tags/tag1358.xml"/><Relationship Id="rId18" Type="http://schemas.openxmlformats.org/officeDocument/2006/relationships/notesSlide" Target="../notesSlides/notesSlide49.xml"/><Relationship Id="rId3" Type="http://schemas.openxmlformats.org/officeDocument/2006/relationships/tags" Target="../tags/tag1348.xml"/><Relationship Id="rId7" Type="http://schemas.openxmlformats.org/officeDocument/2006/relationships/tags" Target="../tags/tag1352.xml"/><Relationship Id="rId12" Type="http://schemas.openxmlformats.org/officeDocument/2006/relationships/tags" Target="../tags/tag1357.xml"/><Relationship Id="rId17" Type="http://schemas.openxmlformats.org/officeDocument/2006/relationships/slideLayout" Target="../slideLayouts/slideLayout15.xml"/><Relationship Id="rId2" Type="http://schemas.openxmlformats.org/officeDocument/2006/relationships/tags" Target="../tags/tag1347.xml"/><Relationship Id="rId16" Type="http://schemas.openxmlformats.org/officeDocument/2006/relationships/tags" Target="../tags/tag1361.xml"/><Relationship Id="rId1" Type="http://schemas.openxmlformats.org/officeDocument/2006/relationships/tags" Target="../tags/tag1346.xml"/><Relationship Id="rId6" Type="http://schemas.openxmlformats.org/officeDocument/2006/relationships/tags" Target="../tags/tag1351.xml"/><Relationship Id="rId11" Type="http://schemas.openxmlformats.org/officeDocument/2006/relationships/tags" Target="../tags/tag1356.xml"/><Relationship Id="rId5" Type="http://schemas.openxmlformats.org/officeDocument/2006/relationships/tags" Target="../tags/tag1350.xml"/><Relationship Id="rId15" Type="http://schemas.openxmlformats.org/officeDocument/2006/relationships/tags" Target="../tags/tag1360.xml"/><Relationship Id="rId10" Type="http://schemas.openxmlformats.org/officeDocument/2006/relationships/tags" Target="../tags/tag1355.xml"/><Relationship Id="rId4" Type="http://schemas.openxmlformats.org/officeDocument/2006/relationships/tags" Target="../tags/tag1349.xml"/><Relationship Id="rId9" Type="http://schemas.openxmlformats.org/officeDocument/2006/relationships/tags" Target="../tags/tag1354.xml"/><Relationship Id="rId14" Type="http://schemas.openxmlformats.org/officeDocument/2006/relationships/tags" Target="../tags/tag1359.xml"/></Relationships>
</file>

<file path=ppt/slides/_rels/slide5.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9" Type="http://schemas.openxmlformats.org/officeDocument/2006/relationships/image" Target="../media/image38.jpeg"/><Relationship Id="rId3" Type="http://schemas.openxmlformats.org/officeDocument/2006/relationships/tags" Target="../tags/tag179.xml"/><Relationship Id="rId21" Type="http://schemas.openxmlformats.org/officeDocument/2006/relationships/tags" Target="../tags/tag197.xml"/><Relationship Id="rId34" Type="http://schemas.openxmlformats.org/officeDocument/2006/relationships/oleObject" Target="../embeddings/oleObject21.bin"/><Relationship Id="rId42" Type="http://schemas.openxmlformats.org/officeDocument/2006/relationships/image" Target="../media/image41.jpeg"/><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33" Type="http://schemas.openxmlformats.org/officeDocument/2006/relationships/notesSlide" Target="../notesSlides/notesSlide5.xml"/><Relationship Id="rId38" Type="http://schemas.openxmlformats.org/officeDocument/2006/relationships/image" Target="../media/image37.jpeg"/><Relationship Id="rId46" Type="http://schemas.openxmlformats.org/officeDocument/2006/relationships/image" Target="../media/image45.jpeg"/><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tags" Target="../tags/tag205.xml"/><Relationship Id="rId41" Type="http://schemas.openxmlformats.org/officeDocument/2006/relationships/image" Target="../media/image40.jpeg"/><Relationship Id="rId1" Type="http://schemas.openxmlformats.org/officeDocument/2006/relationships/vmlDrawing" Target="../drawings/vmlDrawing21.v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32" Type="http://schemas.openxmlformats.org/officeDocument/2006/relationships/slideLayout" Target="../slideLayouts/slideLayout14.xml"/><Relationship Id="rId37" Type="http://schemas.openxmlformats.org/officeDocument/2006/relationships/image" Target="../media/image36.jpeg"/><Relationship Id="rId40" Type="http://schemas.openxmlformats.org/officeDocument/2006/relationships/image" Target="../media/image39.jpeg"/><Relationship Id="rId45" Type="http://schemas.openxmlformats.org/officeDocument/2006/relationships/image" Target="../media/image44.jpeg"/><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tags" Target="../tags/tag204.xml"/><Relationship Id="rId36" Type="http://schemas.openxmlformats.org/officeDocument/2006/relationships/image" Target="../media/image35.jpeg"/><Relationship Id="rId10" Type="http://schemas.openxmlformats.org/officeDocument/2006/relationships/tags" Target="../tags/tag186.xml"/><Relationship Id="rId19" Type="http://schemas.openxmlformats.org/officeDocument/2006/relationships/tags" Target="../tags/tag195.xml"/><Relationship Id="rId31" Type="http://schemas.openxmlformats.org/officeDocument/2006/relationships/tags" Target="../tags/tag207.xml"/><Relationship Id="rId44" Type="http://schemas.openxmlformats.org/officeDocument/2006/relationships/image" Target="../media/image43.jpeg"/><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tags" Target="../tags/tag206.xml"/><Relationship Id="rId35" Type="http://schemas.openxmlformats.org/officeDocument/2006/relationships/image" Target="../media/image1.emf"/><Relationship Id="rId43" Type="http://schemas.openxmlformats.org/officeDocument/2006/relationships/image" Target="../media/image42.jpeg"/></Relationships>
</file>

<file path=ppt/slides/_rels/slide50.xml.rels><?xml version="1.0" encoding="UTF-8" standalone="yes"?>
<Relationships xmlns="http://schemas.openxmlformats.org/package/2006/relationships"><Relationship Id="rId13" Type="http://schemas.openxmlformats.org/officeDocument/2006/relationships/tags" Target="../tags/tag1373.xml"/><Relationship Id="rId18" Type="http://schemas.openxmlformats.org/officeDocument/2006/relationships/tags" Target="../tags/tag1378.xml"/><Relationship Id="rId26" Type="http://schemas.openxmlformats.org/officeDocument/2006/relationships/tags" Target="../tags/tag1386.xml"/><Relationship Id="rId39" Type="http://schemas.openxmlformats.org/officeDocument/2006/relationships/tags" Target="../tags/tag1399.xml"/><Relationship Id="rId21" Type="http://schemas.openxmlformats.org/officeDocument/2006/relationships/tags" Target="../tags/tag1381.xml"/><Relationship Id="rId34" Type="http://schemas.openxmlformats.org/officeDocument/2006/relationships/tags" Target="../tags/tag1394.xml"/><Relationship Id="rId42" Type="http://schemas.openxmlformats.org/officeDocument/2006/relationships/tags" Target="../tags/tag1402.xml"/><Relationship Id="rId47" Type="http://schemas.openxmlformats.org/officeDocument/2006/relationships/tags" Target="../tags/tag1407.xml"/><Relationship Id="rId50" Type="http://schemas.openxmlformats.org/officeDocument/2006/relationships/tags" Target="../tags/tag1410.xml"/><Relationship Id="rId55" Type="http://schemas.openxmlformats.org/officeDocument/2006/relationships/notesSlide" Target="../notesSlides/notesSlide50.xml"/><Relationship Id="rId7" Type="http://schemas.openxmlformats.org/officeDocument/2006/relationships/tags" Target="../tags/tag1367.xml"/><Relationship Id="rId12" Type="http://schemas.openxmlformats.org/officeDocument/2006/relationships/tags" Target="../tags/tag1372.xml"/><Relationship Id="rId17" Type="http://schemas.openxmlformats.org/officeDocument/2006/relationships/tags" Target="../tags/tag1377.xml"/><Relationship Id="rId25" Type="http://schemas.openxmlformats.org/officeDocument/2006/relationships/tags" Target="../tags/tag1385.xml"/><Relationship Id="rId33" Type="http://schemas.openxmlformats.org/officeDocument/2006/relationships/tags" Target="../tags/tag1393.xml"/><Relationship Id="rId38" Type="http://schemas.openxmlformats.org/officeDocument/2006/relationships/tags" Target="../tags/tag1398.xml"/><Relationship Id="rId46" Type="http://schemas.openxmlformats.org/officeDocument/2006/relationships/tags" Target="../tags/tag1406.xml"/><Relationship Id="rId2" Type="http://schemas.openxmlformats.org/officeDocument/2006/relationships/tags" Target="../tags/tag1362.xml"/><Relationship Id="rId16" Type="http://schemas.openxmlformats.org/officeDocument/2006/relationships/tags" Target="../tags/tag1376.xml"/><Relationship Id="rId20" Type="http://schemas.openxmlformats.org/officeDocument/2006/relationships/tags" Target="../tags/tag1380.xml"/><Relationship Id="rId29" Type="http://schemas.openxmlformats.org/officeDocument/2006/relationships/tags" Target="../tags/tag1389.xml"/><Relationship Id="rId41" Type="http://schemas.openxmlformats.org/officeDocument/2006/relationships/tags" Target="../tags/tag1401.xml"/><Relationship Id="rId54" Type="http://schemas.openxmlformats.org/officeDocument/2006/relationships/slideLayout" Target="../slideLayouts/slideLayout15.xml"/><Relationship Id="rId1" Type="http://schemas.openxmlformats.org/officeDocument/2006/relationships/vmlDrawing" Target="../drawings/vmlDrawing59.vml"/><Relationship Id="rId6" Type="http://schemas.openxmlformats.org/officeDocument/2006/relationships/tags" Target="../tags/tag1366.xml"/><Relationship Id="rId11" Type="http://schemas.openxmlformats.org/officeDocument/2006/relationships/tags" Target="../tags/tag1371.xml"/><Relationship Id="rId24" Type="http://schemas.openxmlformats.org/officeDocument/2006/relationships/tags" Target="../tags/tag1384.xml"/><Relationship Id="rId32" Type="http://schemas.openxmlformats.org/officeDocument/2006/relationships/tags" Target="../tags/tag1392.xml"/><Relationship Id="rId37" Type="http://schemas.openxmlformats.org/officeDocument/2006/relationships/tags" Target="../tags/tag1397.xml"/><Relationship Id="rId40" Type="http://schemas.openxmlformats.org/officeDocument/2006/relationships/tags" Target="../tags/tag1400.xml"/><Relationship Id="rId45" Type="http://schemas.openxmlformats.org/officeDocument/2006/relationships/tags" Target="../tags/tag1405.xml"/><Relationship Id="rId53" Type="http://schemas.openxmlformats.org/officeDocument/2006/relationships/tags" Target="../tags/tag1413.xml"/><Relationship Id="rId5" Type="http://schemas.openxmlformats.org/officeDocument/2006/relationships/tags" Target="../tags/tag1365.xml"/><Relationship Id="rId15" Type="http://schemas.openxmlformats.org/officeDocument/2006/relationships/tags" Target="../tags/tag1375.xml"/><Relationship Id="rId23" Type="http://schemas.openxmlformats.org/officeDocument/2006/relationships/tags" Target="../tags/tag1383.xml"/><Relationship Id="rId28" Type="http://schemas.openxmlformats.org/officeDocument/2006/relationships/tags" Target="../tags/tag1388.xml"/><Relationship Id="rId36" Type="http://schemas.openxmlformats.org/officeDocument/2006/relationships/tags" Target="../tags/tag1396.xml"/><Relationship Id="rId49" Type="http://schemas.openxmlformats.org/officeDocument/2006/relationships/tags" Target="../tags/tag1409.xml"/><Relationship Id="rId57" Type="http://schemas.openxmlformats.org/officeDocument/2006/relationships/image" Target="../media/image1.emf"/><Relationship Id="rId10" Type="http://schemas.openxmlformats.org/officeDocument/2006/relationships/tags" Target="../tags/tag1370.xml"/><Relationship Id="rId19" Type="http://schemas.openxmlformats.org/officeDocument/2006/relationships/tags" Target="../tags/tag1379.xml"/><Relationship Id="rId31" Type="http://schemas.openxmlformats.org/officeDocument/2006/relationships/tags" Target="../tags/tag1391.xml"/><Relationship Id="rId44" Type="http://schemas.openxmlformats.org/officeDocument/2006/relationships/tags" Target="../tags/tag1404.xml"/><Relationship Id="rId52" Type="http://schemas.openxmlformats.org/officeDocument/2006/relationships/tags" Target="../tags/tag1412.xml"/><Relationship Id="rId4" Type="http://schemas.openxmlformats.org/officeDocument/2006/relationships/tags" Target="../tags/tag1364.xml"/><Relationship Id="rId9" Type="http://schemas.openxmlformats.org/officeDocument/2006/relationships/tags" Target="../tags/tag1369.xml"/><Relationship Id="rId14" Type="http://schemas.openxmlformats.org/officeDocument/2006/relationships/tags" Target="../tags/tag1374.xml"/><Relationship Id="rId22" Type="http://schemas.openxmlformats.org/officeDocument/2006/relationships/tags" Target="../tags/tag1382.xml"/><Relationship Id="rId27" Type="http://schemas.openxmlformats.org/officeDocument/2006/relationships/tags" Target="../tags/tag1387.xml"/><Relationship Id="rId30" Type="http://schemas.openxmlformats.org/officeDocument/2006/relationships/tags" Target="../tags/tag1390.xml"/><Relationship Id="rId35" Type="http://schemas.openxmlformats.org/officeDocument/2006/relationships/tags" Target="../tags/tag1395.xml"/><Relationship Id="rId43" Type="http://schemas.openxmlformats.org/officeDocument/2006/relationships/tags" Target="../tags/tag1403.xml"/><Relationship Id="rId48" Type="http://schemas.openxmlformats.org/officeDocument/2006/relationships/tags" Target="../tags/tag1408.xml"/><Relationship Id="rId56" Type="http://schemas.openxmlformats.org/officeDocument/2006/relationships/oleObject" Target="../embeddings/oleObject59.bin"/><Relationship Id="rId8" Type="http://schemas.openxmlformats.org/officeDocument/2006/relationships/tags" Target="../tags/tag1368.xml"/><Relationship Id="rId51" Type="http://schemas.openxmlformats.org/officeDocument/2006/relationships/tags" Target="../tags/tag1411.xml"/><Relationship Id="rId3" Type="http://schemas.openxmlformats.org/officeDocument/2006/relationships/tags" Target="../tags/tag1363.xml"/></Relationships>
</file>

<file path=ppt/slides/_rels/slide51.xml.rels><?xml version="1.0" encoding="UTF-8" standalone="yes"?>
<Relationships xmlns="http://schemas.openxmlformats.org/package/2006/relationships"><Relationship Id="rId13" Type="http://schemas.openxmlformats.org/officeDocument/2006/relationships/tags" Target="../tags/tag1425.xml"/><Relationship Id="rId18" Type="http://schemas.openxmlformats.org/officeDocument/2006/relationships/tags" Target="../tags/tag1430.xml"/><Relationship Id="rId26" Type="http://schemas.openxmlformats.org/officeDocument/2006/relationships/tags" Target="../tags/tag1438.xml"/><Relationship Id="rId39" Type="http://schemas.openxmlformats.org/officeDocument/2006/relationships/tags" Target="../tags/tag1451.xml"/><Relationship Id="rId21" Type="http://schemas.openxmlformats.org/officeDocument/2006/relationships/tags" Target="../tags/tag1433.xml"/><Relationship Id="rId34" Type="http://schemas.openxmlformats.org/officeDocument/2006/relationships/tags" Target="../tags/tag1446.xml"/><Relationship Id="rId42" Type="http://schemas.openxmlformats.org/officeDocument/2006/relationships/tags" Target="../tags/tag1454.xml"/><Relationship Id="rId47" Type="http://schemas.openxmlformats.org/officeDocument/2006/relationships/tags" Target="../tags/tag1459.xml"/><Relationship Id="rId50" Type="http://schemas.openxmlformats.org/officeDocument/2006/relationships/tags" Target="../tags/tag1462.xml"/><Relationship Id="rId55" Type="http://schemas.openxmlformats.org/officeDocument/2006/relationships/slideLayout" Target="../slideLayouts/slideLayout15.xml"/><Relationship Id="rId7" Type="http://schemas.openxmlformats.org/officeDocument/2006/relationships/tags" Target="../tags/tag1419.xml"/><Relationship Id="rId12" Type="http://schemas.openxmlformats.org/officeDocument/2006/relationships/tags" Target="../tags/tag1424.xml"/><Relationship Id="rId17" Type="http://schemas.openxmlformats.org/officeDocument/2006/relationships/tags" Target="../tags/tag1429.xml"/><Relationship Id="rId25" Type="http://schemas.openxmlformats.org/officeDocument/2006/relationships/tags" Target="../tags/tag1437.xml"/><Relationship Id="rId33" Type="http://schemas.openxmlformats.org/officeDocument/2006/relationships/tags" Target="../tags/tag1445.xml"/><Relationship Id="rId38" Type="http://schemas.openxmlformats.org/officeDocument/2006/relationships/tags" Target="../tags/tag1450.xml"/><Relationship Id="rId46" Type="http://schemas.openxmlformats.org/officeDocument/2006/relationships/tags" Target="../tags/tag1458.xml"/><Relationship Id="rId2" Type="http://schemas.openxmlformats.org/officeDocument/2006/relationships/tags" Target="../tags/tag1414.xml"/><Relationship Id="rId16" Type="http://schemas.openxmlformats.org/officeDocument/2006/relationships/tags" Target="../tags/tag1428.xml"/><Relationship Id="rId20" Type="http://schemas.openxmlformats.org/officeDocument/2006/relationships/tags" Target="../tags/tag1432.xml"/><Relationship Id="rId29" Type="http://schemas.openxmlformats.org/officeDocument/2006/relationships/tags" Target="../tags/tag1441.xml"/><Relationship Id="rId41" Type="http://schemas.openxmlformats.org/officeDocument/2006/relationships/tags" Target="../tags/tag1453.xml"/><Relationship Id="rId54" Type="http://schemas.openxmlformats.org/officeDocument/2006/relationships/tags" Target="../tags/tag1466.xml"/><Relationship Id="rId1" Type="http://schemas.openxmlformats.org/officeDocument/2006/relationships/vmlDrawing" Target="../drawings/vmlDrawing60.vml"/><Relationship Id="rId6" Type="http://schemas.openxmlformats.org/officeDocument/2006/relationships/tags" Target="../tags/tag1418.xml"/><Relationship Id="rId11" Type="http://schemas.openxmlformats.org/officeDocument/2006/relationships/tags" Target="../tags/tag1423.xml"/><Relationship Id="rId24" Type="http://schemas.openxmlformats.org/officeDocument/2006/relationships/tags" Target="../tags/tag1436.xml"/><Relationship Id="rId32" Type="http://schemas.openxmlformats.org/officeDocument/2006/relationships/tags" Target="../tags/tag1444.xml"/><Relationship Id="rId37" Type="http://schemas.openxmlformats.org/officeDocument/2006/relationships/tags" Target="../tags/tag1449.xml"/><Relationship Id="rId40" Type="http://schemas.openxmlformats.org/officeDocument/2006/relationships/tags" Target="../tags/tag1452.xml"/><Relationship Id="rId45" Type="http://schemas.openxmlformats.org/officeDocument/2006/relationships/tags" Target="../tags/tag1457.xml"/><Relationship Id="rId53" Type="http://schemas.openxmlformats.org/officeDocument/2006/relationships/tags" Target="../tags/tag1465.xml"/><Relationship Id="rId58" Type="http://schemas.openxmlformats.org/officeDocument/2006/relationships/image" Target="../media/image1.emf"/><Relationship Id="rId5" Type="http://schemas.openxmlformats.org/officeDocument/2006/relationships/tags" Target="../tags/tag1417.xml"/><Relationship Id="rId15" Type="http://schemas.openxmlformats.org/officeDocument/2006/relationships/tags" Target="../tags/tag1427.xml"/><Relationship Id="rId23" Type="http://schemas.openxmlformats.org/officeDocument/2006/relationships/tags" Target="../tags/tag1435.xml"/><Relationship Id="rId28" Type="http://schemas.openxmlformats.org/officeDocument/2006/relationships/tags" Target="../tags/tag1440.xml"/><Relationship Id="rId36" Type="http://schemas.openxmlformats.org/officeDocument/2006/relationships/tags" Target="../tags/tag1448.xml"/><Relationship Id="rId49" Type="http://schemas.openxmlformats.org/officeDocument/2006/relationships/tags" Target="../tags/tag1461.xml"/><Relationship Id="rId57" Type="http://schemas.openxmlformats.org/officeDocument/2006/relationships/oleObject" Target="../embeddings/oleObject60.bin"/><Relationship Id="rId10" Type="http://schemas.openxmlformats.org/officeDocument/2006/relationships/tags" Target="../tags/tag1422.xml"/><Relationship Id="rId19" Type="http://schemas.openxmlformats.org/officeDocument/2006/relationships/tags" Target="../tags/tag1431.xml"/><Relationship Id="rId31" Type="http://schemas.openxmlformats.org/officeDocument/2006/relationships/tags" Target="../tags/tag1443.xml"/><Relationship Id="rId44" Type="http://schemas.openxmlformats.org/officeDocument/2006/relationships/tags" Target="../tags/tag1456.xml"/><Relationship Id="rId52" Type="http://schemas.openxmlformats.org/officeDocument/2006/relationships/tags" Target="../tags/tag1464.xml"/><Relationship Id="rId4" Type="http://schemas.openxmlformats.org/officeDocument/2006/relationships/tags" Target="../tags/tag1416.xml"/><Relationship Id="rId9" Type="http://schemas.openxmlformats.org/officeDocument/2006/relationships/tags" Target="../tags/tag1421.xml"/><Relationship Id="rId14" Type="http://schemas.openxmlformats.org/officeDocument/2006/relationships/tags" Target="../tags/tag1426.xml"/><Relationship Id="rId22" Type="http://schemas.openxmlformats.org/officeDocument/2006/relationships/tags" Target="../tags/tag1434.xml"/><Relationship Id="rId27" Type="http://schemas.openxmlformats.org/officeDocument/2006/relationships/tags" Target="../tags/tag1439.xml"/><Relationship Id="rId30" Type="http://schemas.openxmlformats.org/officeDocument/2006/relationships/tags" Target="../tags/tag1442.xml"/><Relationship Id="rId35" Type="http://schemas.openxmlformats.org/officeDocument/2006/relationships/tags" Target="../tags/tag1447.xml"/><Relationship Id="rId43" Type="http://schemas.openxmlformats.org/officeDocument/2006/relationships/tags" Target="../tags/tag1455.xml"/><Relationship Id="rId48" Type="http://schemas.openxmlformats.org/officeDocument/2006/relationships/tags" Target="../tags/tag1460.xml"/><Relationship Id="rId56" Type="http://schemas.openxmlformats.org/officeDocument/2006/relationships/notesSlide" Target="../notesSlides/notesSlide51.xml"/><Relationship Id="rId8" Type="http://schemas.openxmlformats.org/officeDocument/2006/relationships/tags" Target="../tags/tag1420.xml"/><Relationship Id="rId51" Type="http://schemas.openxmlformats.org/officeDocument/2006/relationships/tags" Target="../tags/tag1463.xml"/><Relationship Id="rId3" Type="http://schemas.openxmlformats.org/officeDocument/2006/relationships/tags" Target="../tags/tag1415.xml"/></Relationships>
</file>

<file path=ppt/slides/_rels/slide52.xml.rels><?xml version="1.0" encoding="UTF-8" standalone="yes"?>
<Relationships xmlns="http://schemas.openxmlformats.org/package/2006/relationships"><Relationship Id="rId13" Type="http://schemas.openxmlformats.org/officeDocument/2006/relationships/tags" Target="../tags/tag1478.xml"/><Relationship Id="rId18" Type="http://schemas.openxmlformats.org/officeDocument/2006/relationships/tags" Target="../tags/tag1483.xml"/><Relationship Id="rId26" Type="http://schemas.openxmlformats.org/officeDocument/2006/relationships/tags" Target="../tags/tag1491.xml"/><Relationship Id="rId39" Type="http://schemas.openxmlformats.org/officeDocument/2006/relationships/tags" Target="../tags/tag1504.xml"/><Relationship Id="rId21" Type="http://schemas.openxmlformats.org/officeDocument/2006/relationships/tags" Target="../tags/tag1486.xml"/><Relationship Id="rId34" Type="http://schemas.openxmlformats.org/officeDocument/2006/relationships/tags" Target="../tags/tag1499.xml"/><Relationship Id="rId42" Type="http://schemas.openxmlformats.org/officeDocument/2006/relationships/tags" Target="../tags/tag1507.xml"/><Relationship Id="rId47" Type="http://schemas.openxmlformats.org/officeDocument/2006/relationships/tags" Target="../tags/tag1512.xml"/><Relationship Id="rId50" Type="http://schemas.openxmlformats.org/officeDocument/2006/relationships/tags" Target="../tags/tag1515.xml"/><Relationship Id="rId55" Type="http://schemas.openxmlformats.org/officeDocument/2006/relationships/notesSlide" Target="../notesSlides/notesSlide52.xml"/><Relationship Id="rId7" Type="http://schemas.openxmlformats.org/officeDocument/2006/relationships/tags" Target="../tags/tag1472.xml"/><Relationship Id="rId12" Type="http://schemas.openxmlformats.org/officeDocument/2006/relationships/tags" Target="../tags/tag1477.xml"/><Relationship Id="rId17" Type="http://schemas.openxmlformats.org/officeDocument/2006/relationships/tags" Target="../tags/tag1482.xml"/><Relationship Id="rId25" Type="http://schemas.openxmlformats.org/officeDocument/2006/relationships/tags" Target="../tags/tag1490.xml"/><Relationship Id="rId33" Type="http://schemas.openxmlformats.org/officeDocument/2006/relationships/tags" Target="../tags/tag1498.xml"/><Relationship Id="rId38" Type="http://schemas.openxmlformats.org/officeDocument/2006/relationships/tags" Target="../tags/tag1503.xml"/><Relationship Id="rId46" Type="http://schemas.openxmlformats.org/officeDocument/2006/relationships/tags" Target="../tags/tag1511.xml"/><Relationship Id="rId2" Type="http://schemas.openxmlformats.org/officeDocument/2006/relationships/tags" Target="../tags/tag1467.xml"/><Relationship Id="rId16" Type="http://schemas.openxmlformats.org/officeDocument/2006/relationships/tags" Target="../tags/tag1481.xml"/><Relationship Id="rId20" Type="http://schemas.openxmlformats.org/officeDocument/2006/relationships/tags" Target="../tags/tag1485.xml"/><Relationship Id="rId29" Type="http://schemas.openxmlformats.org/officeDocument/2006/relationships/tags" Target="../tags/tag1494.xml"/><Relationship Id="rId41" Type="http://schemas.openxmlformats.org/officeDocument/2006/relationships/tags" Target="../tags/tag1506.xml"/><Relationship Id="rId54" Type="http://schemas.openxmlformats.org/officeDocument/2006/relationships/slideLayout" Target="../slideLayouts/slideLayout15.xml"/><Relationship Id="rId1" Type="http://schemas.openxmlformats.org/officeDocument/2006/relationships/vmlDrawing" Target="../drawings/vmlDrawing61.vml"/><Relationship Id="rId6" Type="http://schemas.openxmlformats.org/officeDocument/2006/relationships/tags" Target="../tags/tag1471.xml"/><Relationship Id="rId11" Type="http://schemas.openxmlformats.org/officeDocument/2006/relationships/tags" Target="../tags/tag1476.xml"/><Relationship Id="rId24" Type="http://schemas.openxmlformats.org/officeDocument/2006/relationships/tags" Target="../tags/tag1489.xml"/><Relationship Id="rId32" Type="http://schemas.openxmlformats.org/officeDocument/2006/relationships/tags" Target="../tags/tag1497.xml"/><Relationship Id="rId37" Type="http://schemas.openxmlformats.org/officeDocument/2006/relationships/tags" Target="../tags/tag1502.xml"/><Relationship Id="rId40" Type="http://schemas.openxmlformats.org/officeDocument/2006/relationships/tags" Target="../tags/tag1505.xml"/><Relationship Id="rId45" Type="http://schemas.openxmlformats.org/officeDocument/2006/relationships/tags" Target="../tags/tag1510.xml"/><Relationship Id="rId53" Type="http://schemas.openxmlformats.org/officeDocument/2006/relationships/tags" Target="../tags/tag1518.xml"/><Relationship Id="rId5" Type="http://schemas.openxmlformats.org/officeDocument/2006/relationships/tags" Target="../tags/tag1470.xml"/><Relationship Id="rId15" Type="http://schemas.openxmlformats.org/officeDocument/2006/relationships/tags" Target="../tags/tag1480.xml"/><Relationship Id="rId23" Type="http://schemas.openxmlformats.org/officeDocument/2006/relationships/tags" Target="../tags/tag1488.xml"/><Relationship Id="rId28" Type="http://schemas.openxmlformats.org/officeDocument/2006/relationships/tags" Target="../tags/tag1493.xml"/><Relationship Id="rId36" Type="http://schemas.openxmlformats.org/officeDocument/2006/relationships/tags" Target="../tags/tag1501.xml"/><Relationship Id="rId49" Type="http://schemas.openxmlformats.org/officeDocument/2006/relationships/tags" Target="../tags/tag1514.xml"/><Relationship Id="rId57" Type="http://schemas.openxmlformats.org/officeDocument/2006/relationships/image" Target="../media/image1.emf"/><Relationship Id="rId10" Type="http://schemas.openxmlformats.org/officeDocument/2006/relationships/tags" Target="../tags/tag1475.xml"/><Relationship Id="rId19" Type="http://schemas.openxmlformats.org/officeDocument/2006/relationships/tags" Target="../tags/tag1484.xml"/><Relationship Id="rId31" Type="http://schemas.openxmlformats.org/officeDocument/2006/relationships/tags" Target="../tags/tag1496.xml"/><Relationship Id="rId44" Type="http://schemas.openxmlformats.org/officeDocument/2006/relationships/tags" Target="../tags/tag1509.xml"/><Relationship Id="rId52" Type="http://schemas.openxmlformats.org/officeDocument/2006/relationships/tags" Target="../tags/tag1517.xml"/><Relationship Id="rId4" Type="http://schemas.openxmlformats.org/officeDocument/2006/relationships/tags" Target="../tags/tag1469.xml"/><Relationship Id="rId9" Type="http://schemas.openxmlformats.org/officeDocument/2006/relationships/tags" Target="../tags/tag1474.xml"/><Relationship Id="rId14" Type="http://schemas.openxmlformats.org/officeDocument/2006/relationships/tags" Target="../tags/tag1479.xml"/><Relationship Id="rId22" Type="http://schemas.openxmlformats.org/officeDocument/2006/relationships/tags" Target="../tags/tag1487.xml"/><Relationship Id="rId27" Type="http://schemas.openxmlformats.org/officeDocument/2006/relationships/tags" Target="../tags/tag1492.xml"/><Relationship Id="rId30" Type="http://schemas.openxmlformats.org/officeDocument/2006/relationships/tags" Target="../tags/tag1495.xml"/><Relationship Id="rId35" Type="http://schemas.openxmlformats.org/officeDocument/2006/relationships/tags" Target="../tags/tag1500.xml"/><Relationship Id="rId43" Type="http://schemas.openxmlformats.org/officeDocument/2006/relationships/tags" Target="../tags/tag1508.xml"/><Relationship Id="rId48" Type="http://schemas.openxmlformats.org/officeDocument/2006/relationships/tags" Target="../tags/tag1513.xml"/><Relationship Id="rId56" Type="http://schemas.openxmlformats.org/officeDocument/2006/relationships/oleObject" Target="../embeddings/oleObject61.bin"/><Relationship Id="rId8" Type="http://schemas.openxmlformats.org/officeDocument/2006/relationships/tags" Target="../tags/tag1473.xml"/><Relationship Id="rId51" Type="http://schemas.openxmlformats.org/officeDocument/2006/relationships/tags" Target="../tags/tag1516.xml"/><Relationship Id="rId3" Type="http://schemas.openxmlformats.org/officeDocument/2006/relationships/tags" Target="../tags/tag1468.xml"/></Relationships>
</file>

<file path=ppt/slides/_rels/slide53.xml.rels><?xml version="1.0" encoding="UTF-8" standalone="yes"?>
<Relationships xmlns="http://schemas.openxmlformats.org/package/2006/relationships"><Relationship Id="rId13" Type="http://schemas.openxmlformats.org/officeDocument/2006/relationships/tags" Target="../tags/tag1530.xml"/><Relationship Id="rId18" Type="http://schemas.openxmlformats.org/officeDocument/2006/relationships/tags" Target="../tags/tag1535.xml"/><Relationship Id="rId26" Type="http://schemas.openxmlformats.org/officeDocument/2006/relationships/tags" Target="../tags/tag1543.xml"/><Relationship Id="rId39" Type="http://schemas.openxmlformats.org/officeDocument/2006/relationships/tags" Target="../tags/tag1556.xml"/><Relationship Id="rId21" Type="http://schemas.openxmlformats.org/officeDocument/2006/relationships/tags" Target="../tags/tag1538.xml"/><Relationship Id="rId34" Type="http://schemas.openxmlformats.org/officeDocument/2006/relationships/tags" Target="../tags/tag1551.xml"/><Relationship Id="rId42" Type="http://schemas.openxmlformats.org/officeDocument/2006/relationships/tags" Target="../tags/tag1559.xml"/><Relationship Id="rId47" Type="http://schemas.openxmlformats.org/officeDocument/2006/relationships/tags" Target="../tags/tag1564.xml"/><Relationship Id="rId50" Type="http://schemas.openxmlformats.org/officeDocument/2006/relationships/tags" Target="../tags/tag1567.xml"/><Relationship Id="rId55" Type="http://schemas.openxmlformats.org/officeDocument/2006/relationships/notesSlide" Target="../notesSlides/notesSlide53.xml"/><Relationship Id="rId7" Type="http://schemas.openxmlformats.org/officeDocument/2006/relationships/tags" Target="../tags/tag1524.xml"/><Relationship Id="rId12" Type="http://schemas.openxmlformats.org/officeDocument/2006/relationships/tags" Target="../tags/tag1529.xml"/><Relationship Id="rId17" Type="http://schemas.openxmlformats.org/officeDocument/2006/relationships/tags" Target="../tags/tag1534.xml"/><Relationship Id="rId25" Type="http://schemas.openxmlformats.org/officeDocument/2006/relationships/tags" Target="../tags/tag1542.xml"/><Relationship Id="rId33" Type="http://schemas.openxmlformats.org/officeDocument/2006/relationships/tags" Target="../tags/tag1550.xml"/><Relationship Id="rId38" Type="http://schemas.openxmlformats.org/officeDocument/2006/relationships/tags" Target="../tags/tag1555.xml"/><Relationship Id="rId46" Type="http://schemas.openxmlformats.org/officeDocument/2006/relationships/tags" Target="../tags/tag1563.xml"/><Relationship Id="rId2" Type="http://schemas.openxmlformats.org/officeDocument/2006/relationships/tags" Target="../tags/tag1519.xml"/><Relationship Id="rId16" Type="http://schemas.openxmlformats.org/officeDocument/2006/relationships/tags" Target="../tags/tag1533.xml"/><Relationship Id="rId20" Type="http://schemas.openxmlformats.org/officeDocument/2006/relationships/tags" Target="../tags/tag1537.xml"/><Relationship Id="rId29" Type="http://schemas.openxmlformats.org/officeDocument/2006/relationships/tags" Target="../tags/tag1546.xml"/><Relationship Id="rId41" Type="http://schemas.openxmlformats.org/officeDocument/2006/relationships/tags" Target="../tags/tag1558.xml"/><Relationship Id="rId54" Type="http://schemas.openxmlformats.org/officeDocument/2006/relationships/slideLayout" Target="../slideLayouts/slideLayout15.xml"/><Relationship Id="rId1" Type="http://schemas.openxmlformats.org/officeDocument/2006/relationships/vmlDrawing" Target="../drawings/vmlDrawing62.vml"/><Relationship Id="rId6" Type="http://schemas.openxmlformats.org/officeDocument/2006/relationships/tags" Target="../tags/tag1523.xml"/><Relationship Id="rId11" Type="http://schemas.openxmlformats.org/officeDocument/2006/relationships/tags" Target="../tags/tag1528.xml"/><Relationship Id="rId24" Type="http://schemas.openxmlformats.org/officeDocument/2006/relationships/tags" Target="../tags/tag1541.xml"/><Relationship Id="rId32" Type="http://schemas.openxmlformats.org/officeDocument/2006/relationships/tags" Target="../tags/tag1549.xml"/><Relationship Id="rId37" Type="http://schemas.openxmlformats.org/officeDocument/2006/relationships/tags" Target="../tags/tag1554.xml"/><Relationship Id="rId40" Type="http://schemas.openxmlformats.org/officeDocument/2006/relationships/tags" Target="../tags/tag1557.xml"/><Relationship Id="rId45" Type="http://schemas.openxmlformats.org/officeDocument/2006/relationships/tags" Target="../tags/tag1562.xml"/><Relationship Id="rId53" Type="http://schemas.openxmlformats.org/officeDocument/2006/relationships/tags" Target="../tags/tag1570.xml"/><Relationship Id="rId5" Type="http://schemas.openxmlformats.org/officeDocument/2006/relationships/tags" Target="../tags/tag1522.xml"/><Relationship Id="rId15" Type="http://schemas.openxmlformats.org/officeDocument/2006/relationships/tags" Target="../tags/tag1532.xml"/><Relationship Id="rId23" Type="http://schemas.openxmlformats.org/officeDocument/2006/relationships/tags" Target="../tags/tag1540.xml"/><Relationship Id="rId28" Type="http://schemas.openxmlformats.org/officeDocument/2006/relationships/tags" Target="../tags/tag1545.xml"/><Relationship Id="rId36" Type="http://schemas.openxmlformats.org/officeDocument/2006/relationships/tags" Target="../tags/tag1553.xml"/><Relationship Id="rId49" Type="http://schemas.openxmlformats.org/officeDocument/2006/relationships/tags" Target="../tags/tag1566.xml"/><Relationship Id="rId57" Type="http://schemas.openxmlformats.org/officeDocument/2006/relationships/image" Target="../media/image1.emf"/><Relationship Id="rId10" Type="http://schemas.openxmlformats.org/officeDocument/2006/relationships/tags" Target="../tags/tag1527.xml"/><Relationship Id="rId19" Type="http://schemas.openxmlformats.org/officeDocument/2006/relationships/tags" Target="../tags/tag1536.xml"/><Relationship Id="rId31" Type="http://schemas.openxmlformats.org/officeDocument/2006/relationships/tags" Target="../tags/tag1548.xml"/><Relationship Id="rId44" Type="http://schemas.openxmlformats.org/officeDocument/2006/relationships/tags" Target="../tags/tag1561.xml"/><Relationship Id="rId52" Type="http://schemas.openxmlformats.org/officeDocument/2006/relationships/tags" Target="../tags/tag1569.xml"/><Relationship Id="rId4" Type="http://schemas.openxmlformats.org/officeDocument/2006/relationships/tags" Target="../tags/tag1521.xml"/><Relationship Id="rId9" Type="http://schemas.openxmlformats.org/officeDocument/2006/relationships/tags" Target="../tags/tag1526.xml"/><Relationship Id="rId14" Type="http://schemas.openxmlformats.org/officeDocument/2006/relationships/tags" Target="../tags/tag1531.xml"/><Relationship Id="rId22" Type="http://schemas.openxmlformats.org/officeDocument/2006/relationships/tags" Target="../tags/tag1539.xml"/><Relationship Id="rId27" Type="http://schemas.openxmlformats.org/officeDocument/2006/relationships/tags" Target="../tags/tag1544.xml"/><Relationship Id="rId30" Type="http://schemas.openxmlformats.org/officeDocument/2006/relationships/tags" Target="../tags/tag1547.xml"/><Relationship Id="rId35" Type="http://schemas.openxmlformats.org/officeDocument/2006/relationships/tags" Target="../tags/tag1552.xml"/><Relationship Id="rId43" Type="http://schemas.openxmlformats.org/officeDocument/2006/relationships/tags" Target="../tags/tag1560.xml"/><Relationship Id="rId48" Type="http://schemas.openxmlformats.org/officeDocument/2006/relationships/tags" Target="../tags/tag1565.xml"/><Relationship Id="rId56" Type="http://schemas.openxmlformats.org/officeDocument/2006/relationships/oleObject" Target="../embeddings/oleObject62.bin"/><Relationship Id="rId8" Type="http://schemas.openxmlformats.org/officeDocument/2006/relationships/tags" Target="../tags/tag1525.xml"/><Relationship Id="rId51" Type="http://schemas.openxmlformats.org/officeDocument/2006/relationships/tags" Target="../tags/tag1568.xml"/><Relationship Id="rId3" Type="http://schemas.openxmlformats.org/officeDocument/2006/relationships/tags" Target="../tags/tag1520.xml"/></Relationships>
</file>

<file path=ppt/slides/_rels/slide6.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image" Target="../media/image1.emf"/><Relationship Id="rId3" Type="http://schemas.openxmlformats.org/officeDocument/2006/relationships/tags" Target="../tags/tag209.xml"/><Relationship Id="rId7" Type="http://schemas.openxmlformats.org/officeDocument/2006/relationships/tags" Target="../tags/tag213.xml"/><Relationship Id="rId12" Type="http://schemas.openxmlformats.org/officeDocument/2006/relationships/oleObject" Target="../embeddings/oleObject22.bin"/><Relationship Id="rId2" Type="http://schemas.openxmlformats.org/officeDocument/2006/relationships/tags" Target="../tags/tag208.xml"/><Relationship Id="rId1" Type="http://schemas.openxmlformats.org/officeDocument/2006/relationships/vmlDrawing" Target="../drawings/vmlDrawing22.vml"/><Relationship Id="rId6" Type="http://schemas.openxmlformats.org/officeDocument/2006/relationships/tags" Target="../tags/tag212.xml"/><Relationship Id="rId11" Type="http://schemas.openxmlformats.org/officeDocument/2006/relationships/notesSlide" Target="../notesSlides/notesSlide6.xml"/><Relationship Id="rId5" Type="http://schemas.openxmlformats.org/officeDocument/2006/relationships/tags" Target="../tags/tag211.xml"/><Relationship Id="rId10" Type="http://schemas.openxmlformats.org/officeDocument/2006/relationships/slideLayout" Target="../slideLayouts/slideLayout15.xml"/><Relationship Id="rId4" Type="http://schemas.openxmlformats.org/officeDocument/2006/relationships/tags" Target="../tags/tag210.xml"/><Relationship Id="rId9" Type="http://schemas.openxmlformats.org/officeDocument/2006/relationships/tags" Target="../tags/tag215.xml"/></Relationships>
</file>

<file path=ppt/slides/_rels/slide7.xml.rels><?xml version="1.0" encoding="UTF-8" standalone="yes"?>
<Relationships xmlns="http://schemas.openxmlformats.org/package/2006/relationships"><Relationship Id="rId3" Type="http://schemas.openxmlformats.org/officeDocument/2006/relationships/tags" Target="../tags/tag217.xml"/><Relationship Id="rId7" Type="http://schemas.openxmlformats.org/officeDocument/2006/relationships/image" Target="../media/image1.emf"/><Relationship Id="rId2" Type="http://schemas.openxmlformats.org/officeDocument/2006/relationships/tags" Target="../tags/tag216.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7.xml"/><Relationship Id="rId4"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tags" Target="../tags/tag219.xml"/><Relationship Id="rId7" Type="http://schemas.openxmlformats.org/officeDocument/2006/relationships/image" Target="../media/image1.emf"/><Relationship Id="rId2" Type="http://schemas.openxmlformats.org/officeDocument/2006/relationships/tags" Target="../tags/tag218.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8.xml"/><Relationship Id="rId4"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openxmlformats.org/officeDocument/2006/relationships/image" Target="../media/image1.emf"/><Relationship Id="rId13" Type="http://schemas.openxmlformats.org/officeDocument/2006/relationships/image" Target="../media/image47.png"/><Relationship Id="rId18" Type="http://schemas.openxmlformats.org/officeDocument/2006/relationships/hyperlink" Target="http://en.wikipedia.org/wiki/File:Flag_of_Switzerland_(Pantone).svg" TargetMode="External"/><Relationship Id="rId3" Type="http://schemas.openxmlformats.org/officeDocument/2006/relationships/tags" Target="../tags/tag221.xml"/><Relationship Id="rId7" Type="http://schemas.openxmlformats.org/officeDocument/2006/relationships/oleObject" Target="../embeddings/oleObject25.bin"/><Relationship Id="rId12" Type="http://schemas.openxmlformats.org/officeDocument/2006/relationships/hyperlink" Target="http://en.wikipedia.org/wiki/File:Flag_of_South_Africa.svg" TargetMode="External"/><Relationship Id="rId17" Type="http://schemas.openxmlformats.org/officeDocument/2006/relationships/image" Target="../media/image49.png"/><Relationship Id="rId2" Type="http://schemas.openxmlformats.org/officeDocument/2006/relationships/tags" Target="../tags/tag220.xml"/><Relationship Id="rId16" Type="http://schemas.openxmlformats.org/officeDocument/2006/relationships/hyperlink" Target="http://en.wikipedia.org/wiki/File:Flag_of_the_United_Kingdom.svg" TargetMode="External"/><Relationship Id="rId1" Type="http://schemas.openxmlformats.org/officeDocument/2006/relationships/vmlDrawing" Target="../drawings/vmlDrawing25.vml"/><Relationship Id="rId6" Type="http://schemas.openxmlformats.org/officeDocument/2006/relationships/notesSlide" Target="../notesSlides/notesSlide9.xml"/><Relationship Id="rId11" Type="http://schemas.openxmlformats.org/officeDocument/2006/relationships/image" Target="../media/image46.png"/><Relationship Id="rId5" Type="http://schemas.openxmlformats.org/officeDocument/2006/relationships/slideLayout" Target="../slideLayouts/slideLayout15.xml"/><Relationship Id="rId15" Type="http://schemas.openxmlformats.org/officeDocument/2006/relationships/image" Target="../media/image48.png"/><Relationship Id="rId10" Type="http://schemas.openxmlformats.org/officeDocument/2006/relationships/hyperlink" Target="http://en.wikipedia.org/wiki/File:Flag_of_Germany.svg" TargetMode="External"/><Relationship Id="rId19" Type="http://schemas.openxmlformats.org/officeDocument/2006/relationships/image" Target="../media/image50.png"/><Relationship Id="rId4" Type="http://schemas.openxmlformats.org/officeDocument/2006/relationships/tags" Target="../tags/tag222.xml"/><Relationship Id="rId9" Type="http://schemas.openxmlformats.org/officeDocument/2006/relationships/image" Target="../media/image2.png"/><Relationship Id="rId14" Type="http://schemas.openxmlformats.org/officeDocument/2006/relationships/hyperlink" Target="http://en.wikipedia.org/wiki/File:Flag_of_the_United_States_(Pantone).sv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52079789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1676"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1"/>
            <p:custDataLst>
              <p:tags r:id="rId3"/>
            </p:custDataLst>
          </p:nvPr>
        </p:nvSpPr>
        <p:spPr>
          <a:xfrm>
            <a:off x="684219" y="5726041"/>
            <a:ext cx="4419599" cy="276999"/>
          </a:xfrm>
        </p:spPr>
        <p:txBody>
          <a:bodyPr/>
          <a:lstStyle/>
          <a:p>
            <a:r>
              <a:rPr lang="en-US" dirty="0" smtClean="0"/>
              <a:t>March 5</a:t>
            </a:r>
            <a:r>
              <a:rPr lang="en-US" baseline="30000" dirty="0" smtClean="0"/>
              <a:t>th</a:t>
            </a:r>
            <a:r>
              <a:rPr lang="en-US" dirty="0" smtClean="0"/>
              <a:t>, 2012</a:t>
            </a:r>
            <a:endParaRPr lang="en-US" dirty="0"/>
          </a:p>
        </p:txBody>
      </p:sp>
      <p:sp>
        <p:nvSpPr>
          <p:cNvPr id="4" name="Title 3"/>
          <p:cNvSpPr>
            <a:spLocks noGrp="1"/>
          </p:cNvSpPr>
          <p:nvPr>
            <p:ph type="ctrTitle"/>
            <p:custDataLst>
              <p:tags r:id="rId4"/>
            </p:custDataLst>
          </p:nvPr>
        </p:nvSpPr>
        <p:spPr>
          <a:xfrm>
            <a:off x="684213" y="2944368"/>
            <a:ext cx="11793830" cy="555626"/>
          </a:xfrm>
        </p:spPr>
        <p:txBody>
          <a:bodyPr/>
          <a:lstStyle/>
          <a:p>
            <a:r>
              <a:rPr lang="en-US" dirty="0" smtClean="0"/>
              <a:t>VRF Accelerators</a:t>
            </a:r>
            <a:endParaRPr lang="en-US" dirty="0"/>
          </a:p>
        </p:txBody>
      </p:sp>
      <p:sp>
        <p:nvSpPr>
          <p:cNvPr id="5" name="Subtitle 4"/>
          <p:cNvSpPr>
            <a:spLocks noGrp="1"/>
          </p:cNvSpPr>
          <p:nvPr>
            <p:ph type="subTitle" idx="1"/>
            <p:custDataLst>
              <p:tags r:id="rId5"/>
            </p:custDataLst>
          </p:nvPr>
        </p:nvSpPr>
        <p:spPr/>
        <p:txBody>
          <a:bodyPr/>
          <a:lstStyle/>
          <a:p>
            <a:r>
              <a:rPr lang="en-IN" dirty="0" smtClean="0"/>
              <a:t>Enterprise Architecture IP Team – Overview &amp; Training</a:t>
            </a:r>
            <a:endParaRPr lang="en-US" dirty="0"/>
          </a:p>
        </p:txBody>
      </p:sp>
    </p:spTree>
    <p:extLst>
      <p:ext uri="{BB962C8B-B14F-4D97-AF65-F5344CB8AC3E}">
        <p14:creationId xmlns:p14="http://schemas.microsoft.com/office/powerpoint/2010/main" val="209464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27699348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7804"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38138" y="163165"/>
            <a:ext cx="11518900" cy="498598"/>
          </a:xfrm>
        </p:spPr>
        <p:txBody>
          <a:bodyPr/>
          <a:lstStyle/>
          <a:p>
            <a:r>
              <a:rPr lang="en-IN" dirty="0" smtClean="0"/>
              <a:t>En-flight Accelerator Portfolio to be Published by 30</a:t>
            </a:r>
            <a:r>
              <a:rPr lang="en-IN" baseline="30000" dirty="0" smtClean="0"/>
              <a:t>th</a:t>
            </a:r>
            <a:r>
              <a:rPr lang="en-IN" dirty="0" smtClean="0"/>
              <a:t> March.</a:t>
            </a:r>
            <a:endParaRPr lang="en-US" i="1" dirty="0"/>
          </a:p>
        </p:txBody>
      </p:sp>
      <p:sp>
        <p:nvSpPr>
          <p:cNvPr id="44" name="Rectangle 2"/>
          <p:cNvSpPr txBox="1">
            <a:spLocks noChangeArrowheads="1"/>
          </p:cNvSpPr>
          <p:nvPr/>
        </p:nvSpPr>
        <p:spPr>
          <a:xfrm>
            <a:off x="896471" y="758430"/>
            <a:ext cx="10602802" cy="5815177"/>
          </a:xfrm>
          <a:prstGeom prst="rect">
            <a:avLst/>
          </a:prstGeom>
        </p:spPr>
        <p:txBody>
          <a:bodyPr/>
          <a:lstStyle>
            <a:lvl1pPr marL="274320" indent="-274320" algn="l" defTabSz="914363" rtl="0" eaLnBrk="1" latinLnBrk="0" hangingPunct="1">
              <a:lnSpc>
                <a:spcPct val="100000"/>
              </a:lnSpc>
              <a:spcBef>
                <a:spcPts val="1200"/>
              </a:spcBef>
              <a:buClr>
                <a:schemeClr val="accent1"/>
              </a:buClr>
              <a:buSzPct val="100000"/>
              <a:buFontTx/>
              <a:buBlip>
                <a:blip r:embed="rId9"/>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9"/>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9"/>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9"/>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9"/>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ct val="50000"/>
              </a:spcBef>
              <a:buNone/>
              <a:tabLst>
                <a:tab pos="1206500" algn="l"/>
              </a:tabLst>
            </a:pPr>
            <a:r>
              <a:rPr lang="en-US" b="1" dirty="0" smtClean="0"/>
              <a:t>Innovation Management </a:t>
            </a:r>
            <a:r>
              <a:rPr lang="en-US" dirty="0" smtClean="0"/>
              <a:t>(ESS &amp; EPG co-created)</a:t>
            </a:r>
          </a:p>
          <a:p>
            <a:pPr marL="499745" lvl="1" indent="-225425" algn="just">
              <a:spcBef>
                <a:spcPct val="50000"/>
              </a:spcBef>
              <a:tabLst>
                <a:tab pos="1206500" algn="l"/>
              </a:tabLst>
            </a:pPr>
            <a:r>
              <a:rPr lang="en-US" dirty="0" smtClean="0"/>
              <a:t>Roy Sharples, Simon Floyd</a:t>
            </a:r>
          </a:p>
          <a:p>
            <a:pPr marL="0" indent="0" algn="just">
              <a:spcBef>
                <a:spcPct val="50000"/>
              </a:spcBef>
              <a:buNone/>
              <a:tabLst>
                <a:tab pos="1206500" algn="l"/>
              </a:tabLst>
            </a:pPr>
            <a:r>
              <a:rPr lang="en-US" b="1" dirty="0" smtClean="0"/>
              <a:t>Design Led Business Transformation </a:t>
            </a:r>
            <a:r>
              <a:rPr lang="en-US" dirty="0" smtClean="0"/>
              <a:t>(ESS &amp; CSB co-created &amp; field harvested from UBS)</a:t>
            </a:r>
          </a:p>
          <a:p>
            <a:pPr marL="499745" lvl="1" indent="-225425" algn="just">
              <a:spcBef>
                <a:spcPct val="50000"/>
              </a:spcBef>
              <a:tabLst>
                <a:tab pos="1206500" algn="l"/>
              </a:tabLst>
            </a:pPr>
            <a:r>
              <a:rPr lang="en-US" dirty="0" smtClean="0"/>
              <a:t>Fred Warren, Roy Sharples</a:t>
            </a:r>
          </a:p>
          <a:p>
            <a:pPr marL="0" indent="0" algn="just">
              <a:spcBef>
                <a:spcPct val="50000"/>
              </a:spcBef>
              <a:buNone/>
              <a:tabLst>
                <a:tab pos="1206500" algn="l"/>
              </a:tabLst>
            </a:pPr>
            <a:r>
              <a:rPr lang="en-US" b="1" dirty="0" smtClean="0"/>
              <a:t>Portfolio Migration to the Cloud </a:t>
            </a:r>
          </a:p>
          <a:p>
            <a:pPr marL="499745" lvl="1" indent="-225425">
              <a:spcBef>
                <a:spcPct val="50000"/>
              </a:spcBef>
              <a:tabLst>
                <a:tab pos="1206500" algn="l"/>
              </a:tabLst>
            </a:pPr>
            <a:r>
              <a:rPr lang="en-US" dirty="0" smtClean="0"/>
              <a:t>Marc Mercuri</a:t>
            </a:r>
          </a:p>
          <a:p>
            <a:pPr marL="0" indent="0">
              <a:spcBef>
                <a:spcPct val="50000"/>
              </a:spcBef>
              <a:buNone/>
              <a:tabLst>
                <a:tab pos="1206500" algn="l"/>
              </a:tabLst>
            </a:pPr>
            <a:r>
              <a:rPr lang="en-US" b="1" dirty="0" smtClean="0"/>
              <a:t>Grow Revenue</a:t>
            </a:r>
          </a:p>
          <a:p>
            <a:pPr marL="499745" lvl="1" indent="-225425" algn="just">
              <a:spcBef>
                <a:spcPct val="50000"/>
              </a:spcBef>
              <a:tabLst>
                <a:tab pos="1206500" algn="l"/>
              </a:tabLst>
            </a:pPr>
            <a:r>
              <a:rPr lang="en-US" dirty="0" smtClean="0"/>
              <a:t>Roy Sharples</a:t>
            </a:r>
          </a:p>
          <a:p>
            <a:pPr marL="0" indent="0" algn="just">
              <a:spcBef>
                <a:spcPct val="50000"/>
              </a:spcBef>
              <a:buNone/>
              <a:tabLst>
                <a:tab pos="1206500" algn="l"/>
              </a:tabLst>
            </a:pPr>
            <a:r>
              <a:rPr lang="en-US" dirty="0" smtClean="0"/>
              <a:t>(Already published) </a:t>
            </a:r>
            <a:r>
              <a:rPr lang="en-US" b="1" dirty="0" smtClean="0"/>
              <a:t>Business-driven IT Strategy </a:t>
            </a:r>
            <a:r>
              <a:rPr lang="en-US" dirty="0" smtClean="0"/>
              <a:t>(</a:t>
            </a:r>
            <a:r>
              <a:rPr lang="en-US" dirty="0"/>
              <a:t>P</a:t>
            </a:r>
            <a:r>
              <a:rPr lang="en-US" dirty="0" smtClean="0"/>
              <a:t>rototype developed with field).</a:t>
            </a:r>
          </a:p>
        </p:txBody>
      </p:sp>
      <p:sp>
        <p:nvSpPr>
          <p:cNvPr id="46" name="Slide Number Placeholder 2"/>
          <p:cNvSpPr>
            <a:spLocks noGrp="1"/>
          </p:cNvSpPr>
          <p:nvPr>
            <p:ph type="sldNum" sz="quarter" idx="4"/>
            <p:custDataLst>
              <p:tags r:id="rId4"/>
            </p:custDataLst>
          </p:nvPr>
        </p:nvSpPr>
        <p:spPr>
          <a:xfrm>
            <a:off x="5601182" y="6519177"/>
            <a:ext cx="986588" cy="246221"/>
          </a:xfrm>
        </p:spPr>
        <p:txBody>
          <a:bodyPr/>
          <a:lstStyle/>
          <a:p>
            <a:pPr algn="ctr"/>
            <a:fld id="{101F14F0-5018-4D43-9CE9-7EAB5322879C}" type="slidenum">
              <a:rPr lang="en-US" smtClean="0"/>
              <a:pPr algn="ctr"/>
              <a:t>10</a:t>
            </a:fld>
            <a:endParaRPr lang="en-US" dirty="0"/>
          </a:p>
        </p:txBody>
      </p:sp>
      <p:sp>
        <p:nvSpPr>
          <p:cNvPr id="11" name="Oval 10"/>
          <p:cNvSpPr/>
          <p:nvPr/>
        </p:nvSpPr>
        <p:spPr>
          <a:xfrm>
            <a:off x="328576" y="802187"/>
            <a:ext cx="365759" cy="365760"/>
          </a:xfrm>
          <a:prstGeom prst="ellipse">
            <a:avLst/>
          </a:prstGeom>
          <a:solidFill>
            <a:schemeClr val="accent1">
              <a:lumMod val="7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1</a:t>
            </a:r>
          </a:p>
        </p:txBody>
      </p:sp>
      <p:sp>
        <p:nvSpPr>
          <p:cNvPr id="12" name="Oval 11"/>
          <p:cNvSpPr/>
          <p:nvPr/>
        </p:nvSpPr>
        <p:spPr>
          <a:xfrm>
            <a:off x="328576" y="1718824"/>
            <a:ext cx="365759" cy="365760"/>
          </a:xfrm>
          <a:prstGeom prst="ellipse">
            <a:avLst/>
          </a:prstGeom>
          <a:solidFill>
            <a:schemeClr val="accent1">
              <a:lumMod val="7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2</a:t>
            </a:r>
            <a:endParaRPr lang="en-US" sz="14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4" name="Oval 13"/>
          <p:cNvSpPr/>
          <p:nvPr/>
        </p:nvSpPr>
        <p:spPr>
          <a:xfrm>
            <a:off x="310647" y="2605895"/>
            <a:ext cx="365759" cy="365760"/>
          </a:xfrm>
          <a:prstGeom prst="ellipse">
            <a:avLst/>
          </a:prstGeom>
          <a:solidFill>
            <a:schemeClr val="accent1">
              <a:lumMod val="7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3</a:t>
            </a:r>
            <a:endParaRPr lang="en-US" sz="14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5" name="Oval 14"/>
          <p:cNvSpPr/>
          <p:nvPr/>
        </p:nvSpPr>
        <p:spPr>
          <a:xfrm>
            <a:off x="311115" y="3536422"/>
            <a:ext cx="365759" cy="365760"/>
          </a:xfrm>
          <a:prstGeom prst="ellipse">
            <a:avLst/>
          </a:prstGeom>
          <a:solidFill>
            <a:schemeClr val="accent1">
              <a:lumMod val="7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4</a:t>
            </a:r>
            <a:endParaRPr lang="en-US" sz="14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6" name="Oval 15"/>
          <p:cNvSpPr/>
          <p:nvPr/>
        </p:nvSpPr>
        <p:spPr>
          <a:xfrm>
            <a:off x="311115" y="4453059"/>
            <a:ext cx="365759" cy="365760"/>
          </a:xfrm>
          <a:prstGeom prst="ellipse">
            <a:avLst/>
          </a:prstGeom>
          <a:solidFill>
            <a:schemeClr val="accent1">
              <a:lumMod val="7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5</a:t>
            </a:r>
            <a:endParaRPr lang="en-US" sz="14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082595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121888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egoe UI" pitchFamily="34" charset="0"/>
            </a:endParaRPr>
          </a:p>
        </p:txBody>
      </p:sp>
      <p:sp>
        <p:nvSpPr>
          <p:cNvPr id="5" name="Title 4"/>
          <p:cNvSpPr>
            <a:spLocks noGrp="1"/>
          </p:cNvSpPr>
          <p:nvPr>
            <p:ph type="title"/>
          </p:nvPr>
        </p:nvSpPr>
        <p:spPr>
          <a:xfrm>
            <a:off x="332087" y="229616"/>
            <a:ext cx="10693401" cy="498598"/>
          </a:xfrm>
        </p:spPr>
        <p:txBody>
          <a:bodyPr/>
          <a:lstStyle/>
          <a:p>
            <a:r>
              <a:rPr lang="en-US" b="0" dirty="0" smtClean="0">
                <a:solidFill>
                  <a:schemeClr val="bg1"/>
                </a:solidFill>
              </a:rPr>
              <a:t>Grow Revenue VRF Accelerator</a:t>
            </a:r>
            <a:endParaRPr lang="en-US" b="0" dirty="0">
              <a:solidFill>
                <a:schemeClr val="bg1"/>
              </a:solidFill>
            </a:endParaRPr>
          </a:p>
        </p:txBody>
      </p:sp>
      <p:sp>
        <p:nvSpPr>
          <p:cNvPr id="6" name="Content Placeholder 5"/>
          <p:cNvSpPr txBox="1">
            <a:spLocks/>
          </p:cNvSpPr>
          <p:nvPr/>
        </p:nvSpPr>
        <p:spPr>
          <a:xfrm>
            <a:off x="836612" y="1798637"/>
            <a:ext cx="10744200" cy="4830763"/>
          </a:xfrm>
          <a:prstGeom prst="rect">
            <a:avLst/>
          </a:prstGeom>
        </p:spPr>
        <p:txBody>
          <a:bodyPr>
            <a:normAutofit/>
          </a:bodyPr>
          <a:lstStyle>
            <a:lvl1pPr marL="290513" indent="-290513" algn="l" defTabSz="914363" rtl="0" eaLnBrk="1" latinLnBrk="0" hangingPunct="1">
              <a:lnSpc>
                <a:spcPct val="90000"/>
              </a:lnSpc>
              <a:spcBef>
                <a:spcPct val="20000"/>
              </a:spcBef>
              <a:buClrTx/>
              <a:buSzPct val="90000"/>
              <a:buFont typeface="Arial" pitchFamily="34" charset="0"/>
              <a:buChar char="•"/>
              <a:defRPr sz="3200" kern="1200">
                <a:gradFill>
                  <a:gsLst>
                    <a:gs pos="0">
                      <a:schemeClr val="tx1"/>
                    </a:gs>
                    <a:gs pos="86000">
                      <a:schemeClr val="tx1"/>
                    </a:gs>
                  </a:gsLst>
                  <a:lin ang="5400000" scaled="0"/>
                </a:gradFill>
                <a:latin typeface="+mn-lt"/>
                <a:ea typeface="+mn-ea"/>
                <a:cs typeface="+mn-cs"/>
              </a:defRPr>
            </a:lvl1pPr>
            <a:lvl2pPr marL="588963" indent="-284163" algn="l" defTabSz="914363" rtl="0" eaLnBrk="1" latinLnBrk="0" hangingPunct="1">
              <a:lnSpc>
                <a:spcPct val="90000"/>
              </a:lnSpc>
              <a:spcBef>
                <a:spcPct val="20000"/>
              </a:spcBef>
              <a:buClrTx/>
              <a:buSzPct val="90000"/>
              <a:buFont typeface="Arial" pitchFamily="34" charset="0"/>
              <a:buChar char="•"/>
              <a:defRPr sz="2800" kern="1200">
                <a:gradFill>
                  <a:gsLst>
                    <a:gs pos="0">
                      <a:schemeClr val="tx1"/>
                    </a:gs>
                    <a:gs pos="86000">
                      <a:schemeClr val="tx1"/>
                    </a:gs>
                  </a:gsLst>
                  <a:lin ang="5400000" scaled="0"/>
                </a:gradFill>
                <a:latin typeface="+mn-lt"/>
                <a:ea typeface="+mn-ea"/>
                <a:cs typeface="+mn-cs"/>
              </a:defRPr>
            </a:lvl2pPr>
            <a:lvl3pPr marL="884238" indent="-284163" algn="l" defTabSz="914363" rtl="0" eaLnBrk="1" latinLnBrk="0" hangingPunct="1">
              <a:lnSpc>
                <a:spcPct val="90000"/>
              </a:lnSpc>
              <a:spcBef>
                <a:spcPct val="20000"/>
              </a:spcBef>
              <a:buClrTx/>
              <a:buSzPct val="90000"/>
              <a:buFont typeface="Arial" pitchFamily="34" charset="0"/>
              <a:buChar char="•"/>
              <a:defRPr lang="en-US" sz="2400" kern="1200" dirty="0">
                <a:gradFill>
                  <a:gsLst>
                    <a:gs pos="0">
                      <a:schemeClr val="tx1"/>
                    </a:gs>
                    <a:gs pos="86000">
                      <a:schemeClr val="tx1"/>
                    </a:gs>
                  </a:gsLst>
                  <a:lin ang="5400000" scaled="0"/>
                </a:gradFill>
                <a:latin typeface="+mn-lt"/>
                <a:ea typeface="+mn-ea"/>
                <a:cs typeface="+mn-cs"/>
              </a:defRPr>
            </a:lvl3pPr>
            <a:lvl4pPr marL="1147763" indent="-293688" algn="l" defTabSz="914363" rtl="0" eaLnBrk="1" latinLnBrk="0" hangingPunct="1">
              <a:lnSpc>
                <a:spcPct val="90000"/>
              </a:lnSpc>
              <a:spcBef>
                <a:spcPct val="20000"/>
              </a:spcBef>
              <a:buClrTx/>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4pPr>
            <a:lvl5pPr marL="1371600" indent="-223838" algn="l" defTabSz="914363" rtl="0" eaLnBrk="1" latinLnBrk="0" hangingPunct="1">
              <a:lnSpc>
                <a:spcPct val="90000"/>
              </a:lnSpc>
              <a:spcBef>
                <a:spcPct val="20000"/>
              </a:spcBef>
              <a:buClrTx/>
              <a:buSzPct val="90000"/>
              <a:buFont typeface="Arial" pitchFamily="34" charset="0"/>
              <a:buChar char="•"/>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pPr>
            <a:endParaRPr lang="en-US" dirty="0">
              <a:solidFill>
                <a:schemeClr val="bg1"/>
              </a:solidFill>
              <a:latin typeface="Segoe UI" pitchFamily="34" charset="0"/>
            </a:endParaRPr>
          </a:p>
        </p:txBody>
      </p:sp>
      <p:sp>
        <p:nvSpPr>
          <p:cNvPr id="7" name="Rectangle 2"/>
          <p:cNvSpPr>
            <a:spLocks noChangeArrowheads="1"/>
          </p:cNvSpPr>
          <p:nvPr/>
        </p:nvSpPr>
        <p:spPr bwMode="white">
          <a:xfrm>
            <a:off x="244477" y="917575"/>
            <a:ext cx="2286300" cy="5767537"/>
          </a:xfrm>
          <a:prstGeom prst="rect">
            <a:avLst/>
          </a:prstGeom>
          <a:solidFill>
            <a:srgbClr val="333333">
              <a:alpha val="50195"/>
            </a:srgbClr>
          </a:solidFill>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1312" tIns="45651" rIns="91312" bIns="45651" anchor="ctr"/>
          <a:lstStyle/>
          <a:p>
            <a:pPr algn="ctr" defTabSz="913184" fontAlgn="base">
              <a:spcBef>
                <a:spcPct val="0"/>
              </a:spcBef>
              <a:spcAft>
                <a:spcPct val="0"/>
              </a:spcAft>
            </a:pPr>
            <a:endParaRPr lang="en-US" sz="2500" dirty="0">
              <a:solidFill>
                <a:srgbClr val="FFFFFF"/>
              </a:solidFill>
              <a:latin typeface="Segoe UI" pitchFamily="34" charset="0"/>
              <a:cs typeface="Segoe UI" pitchFamily="34" charset="0"/>
            </a:endParaRPr>
          </a:p>
        </p:txBody>
      </p:sp>
      <p:sp>
        <p:nvSpPr>
          <p:cNvPr id="10" name="Line 6"/>
          <p:cNvSpPr>
            <a:spLocks noChangeShapeType="1"/>
          </p:cNvSpPr>
          <p:nvPr/>
        </p:nvSpPr>
        <p:spPr bwMode="white">
          <a:xfrm>
            <a:off x="287661" y="1614465"/>
            <a:ext cx="11612880"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1" name="Line 7"/>
          <p:cNvSpPr>
            <a:spLocks noChangeShapeType="1"/>
          </p:cNvSpPr>
          <p:nvPr/>
        </p:nvSpPr>
        <p:spPr bwMode="white">
          <a:xfrm>
            <a:off x="287661" y="2041515"/>
            <a:ext cx="11612880"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2" name="Line 9"/>
          <p:cNvSpPr>
            <a:spLocks noChangeShapeType="1"/>
          </p:cNvSpPr>
          <p:nvPr/>
        </p:nvSpPr>
        <p:spPr bwMode="white">
          <a:xfrm>
            <a:off x="3246438" y="685808"/>
            <a:ext cx="0" cy="5719763"/>
          </a:xfrm>
          <a:prstGeom prst="line">
            <a:avLst/>
          </a:prstGeom>
          <a:noFill/>
          <a:ln w="9525">
            <a:noFill/>
            <a:round/>
            <a:headEnd type="none" w="sm" len="sm"/>
            <a:tailEnd type="none" w="sm" len="sm"/>
          </a:ln>
        </p:spPr>
        <p:txBody>
          <a:bodyPr lIns="91951" tIns="45970" rIns="91951" bIns="45970" anchor="ctr">
            <a:spAutoFit/>
          </a:bodyPr>
          <a:lstStyle/>
          <a:p>
            <a:pPr defTabSz="913073">
              <a:defRPr/>
            </a:pPr>
            <a:endParaRPr lang="en-US" sz="13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13" name="Rectangle 11"/>
          <p:cNvSpPr>
            <a:spLocks noChangeArrowheads="1"/>
          </p:cNvSpPr>
          <p:nvPr/>
        </p:nvSpPr>
        <p:spPr bwMode="white">
          <a:xfrm>
            <a:off x="2572089" y="988473"/>
            <a:ext cx="5791200" cy="252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2" tIns="45969" rIns="91942" bIns="45969" anchor="ctr">
            <a:spAutoFit/>
          </a:bodyPr>
          <a:lstStyle/>
          <a:p>
            <a:pPr defTabSz="913184" eaLnBrk="0" fontAlgn="base" hangingPunct="0">
              <a:lnSpc>
                <a:spcPct val="90000"/>
              </a:lnSpc>
              <a:spcBef>
                <a:spcPct val="30000"/>
              </a:spcBef>
              <a:spcAft>
                <a:spcPct val="0"/>
              </a:spcAft>
              <a:buClr>
                <a:srgbClr val="FFFF99"/>
              </a:buClr>
              <a:buSzPct val="75000"/>
            </a:pPr>
            <a:r>
              <a:rPr lang="en-US" sz="1150" dirty="0" smtClean="0">
                <a:solidFill>
                  <a:srgbClr val="FFFFFF"/>
                </a:solidFill>
                <a:latin typeface="Segoe UI" pitchFamily="34" charset="0"/>
                <a:cs typeface="Segoe UI" pitchFamily="34" charset="0"/>
              </a:rPr>
              <a:t>Grow Revenue</a:t>
            </a:r>
            <a:endParaRPr lang="en-US" sz="1150" dirty="0">
              <a:solidFill>
                <a:srgbClr val="FFFFFF"/>
              </a:solidFill>
              <a:latin typeface="Segoe UI" pitchFamily="34" charset="0"/>
              <a:cs typeface="Segoe UI" pitchFamily="34" charset="0"/>
            </a:endParaRPr>
          </a:p>
        </p:txBody>
      </p:sp>
      <p:sp>
        <p:nvSpPr>
          <p:cNvPr id="14" name="Rectangle 13"/>
          <p:cNvSpPr>
            <a:spLocks noChangeArrowheads="1"/>
          </p:cNvSpPr>
          <p:nvPr/>
        </p:nvSpPr>
        <p:spPr bwMode="white">
          <a:xfrm>
            <a:off x="2572089" y="2043316"/>
            <a:ext cx="9309062" cy="83611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ctr">
            <a:spAutoFit/>
          </a:bodyPr>
          <a:lstStyle/>
          <a:p>
            <a:pPr marL="342900" indent="-342900" defTabSz="913184" eaLnBrk="0" fontAlgn="base" hangingPunct="0">
              <a:lnSpc>
                <a:spcPct val="90000"/>
              </a:lnSpc>
              <a:spcBef>
                <a:spcPct val="30000"/>
              </a:spcBef>
              <a:spcAft>
                <a:spcPct val="0"/>
              </a:spcAft>
              <a:buClr>
                <a:srgbClr val="FFFF99"/>
              </a:buClr>
              <a:buSzPct val="75000"/>
              <a:buAutoNum type="arabicParenR"/>
            </a:pPr>
            <a:r>
              <a:rPr lang="en-US" sz="1150" dirty="0" smtClean="0">
                <a:solidFill>
                  <a:srgbClr val="FFFFFF"/>
                </a:solidFill>
                <a:latin typeface="Segoe UI" pitchFamily="34" charset="0"/>
                <a:cs typeface="Segoe UI" pitchFamily="34" charset="0"/>
              </a:rPr>
              <a:t>How to grow revenue in four different ways, tie-out questions for the CXOs and KPIs to drive the value conversation.</a:t>
            </a:r>
          </a:p>
          <a:p>
            <a:pPr marL="342900" indent="-342900" defTabSz="913184" eaLnBrk="0" fontAlgn="base" hangingPunct="0">
              <a:lnSpc>
                <a:spcPct val="90000"/>
              </a:lnSpc>
              <a:spcBef>
                <a:spcPct val="30000"/>
              </a:spcBef>
              <a:spcAft>
                <a:spcPct val="0"/>
              </a:spcAft>
              <a:buClr>
                <a:srgbClr val="FFFF99"/>
              </a:buClr>
              <a:buSzPct val="75000"/>
              <a:buAutoNum type="arabicParenR"/>
            </a:pPr>
            <a:r>
              <a:rPr lang="en-US" sz="1150" dirty="0" smtClean="0">
                <a:solidFill>
                  <a:srgbClr val="FFFFFF"/>
                </a:solidFill>
                <a:latin typeface="Segoe UI" pitchFamily="34" charset="0"/>
                <a:cs typeface="Segoe UI" pitchFamily="34" charset="0"/>
              </a:rPr>
              <a:t>Broaden the conversation to People, Process and Technology against Enterprise Scenarios, and shape the strategic vision,  develop the building blocks to get from current to desired state, define the value levers and metrics to ensure value realization.</a:t>
            </a:r>
          </a:p>
          <a:p>
            <a:pPr marL="342900" indent="-342900" defTabSz="913184" eaLnBrk="0" fontAlgn="base" hangingPunct="0">
              <a:lnSpc>
                <a:spcPct val="90000"/>
              </a:lnSpc>
              <a:spcBef>
                <a:spcPct val="30000"/>
              </a:spcBef>
              <a:spcAft>
                <a:spcPct val="0"/>
              </a:spcAft>
              <a:buClr>
                <a:srgbClr val="FFFF99"/>
              </a:buClr>
              <a:buSzPct val="75000"/>
              <a:buAutoNum type="arabicParenR"/>
            </a:pPr>
            <a:r>
              <a:rPr lang="en-US" sz="1150" dirty="0" smtClean="0">
                <a:solidFill>
                  <a:srgbClr val="FFFFFF"/>
                </a:solidFill>
                <a:latin typeface="Segoe UI" pitchFamily="34" charset="0"/>
                <a:cs typeface="Segoe UI" pitchFamily="34" charset="0"/>
              </a:rPr>
              <a:t>Aligning Microsoft solution areas with workloads that enable revenue growth.</a:t>
            </a:r>
            <a:endParaRPr lang="en-US" altLang="ja-JP" sz="1150" dirty="0">
              <a:solidFill>
                <a:srgbClr val="FFFFFF"/>
              </a:solidFill>
              <a:latin typeface="Segoe UI" pitchFamily="34" charset="0"/>
              <a:ea typeface="MS PGothic" pitchFamily="34" charset="-128"/>
              <a:cs typeface="Segoe UI" pitchFamily="34" charset="0"/>
            </a:endParaRPr>
          </a:p>
        </p:txBody>
      </p:sp>
      <p:sp>
        <p:nvSpPr>
          <p:cNvPr id="15" name="Rectangle 14"/>
          <p:cNvSpPr>
            <a:spLocks noChangeArrowheads="1"/>
          </p:cNvSpPr>
          <p:nvPr/>
        </p:nvSpPr>
        <p:spPr bwMode="white">
          <a:xfrm>
            <a:off x="3206750" y="3596517"/>
            <a:ext cx="5791200" cy="26980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42" tIns="45969" rIns="91942" bIns="45969" anchor="ctr">
            <a:spAutoFit/>
          </a:bodyPr>
          <a:lstStyle/>
          <a:p>
            <a:pPr defTabSz="913184" fontAlgn="base">
              <a:spcBef>
                <a:spcPct val="0"/>
              </a:spcBef>
              <a:spcAft>
                <a:spcPct val="0"/>
              </a:spcAft>
            </a:pPr>
            <a:endParaRPr lang="en-US" sz="1150" dirty="0">
              <a:solidFill>
                <a:srgbClr val="FFFFFF"/>
              </a:solidFill>
              <a:latin typeface="Segoe UI" pitchFamily="34" charset="0"/>
              <a:cs typeface="Segoe UI" pitchFamily="34" charset="0"/>
            </a:endParaRPr>
          </a:p>
        </p:txBody>
      </p:sp>
      <p:sp>
        <p:nvSpPr>
          <p:cNvPr id="16" name="Rectangle 20"/>
          <p:cNvSpPr>
            <a:spLocks noChangeArrowheads="1"/>
          </p:cNvSpPr>
          <p:nvPr/>
        </p:nvSpPr>
        <p:spPr bwMode="white">
          <a:xfrm>
            <a:off x="276224" y="2332563"/>
            <a:ext cx="225455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smtClean="0">
                <a:solidFill>
                  <a:srgbClr val="FFFFFF"/>
                </a:solidFill>
                <a:latin typeface="Segoe UI" pitchFamily="34" charset="0"/>
                <a:cs typeface="Segoe UI" pitchFamily="34" charset="0"/>
              </a:rPr>
              <a:t>Customer Entry points:</a:t>
            </a:r>
            <a:endParaRPr lang="en-US" sz="1400" dirty="0">
              <a:solidFill>
                <a:srgbClr val="FFFFFF"/>
              </a:solidFill>
              <a:latin typeface="Segoe UI" pitchFamily="34" charset="0"/>
              <a:cs typeface="Segoe UI" pitchFamily="34" charset="0"/>
            </a:endParaRPr>
          </a:p>
        </p:txBody>
      </p:sp>
      <p:sp>
        <p:nvSpPr>
          <p:cNvPr id="17" name="Rectangle 23"/>
          <p:cNvSpPr>
            <a:spLocks noChangeArrowheads="1"/>
          </p:cNvSpPr>
          <p:nvPr/>
        </p:nvSpPr>
        <p:spPr bwMode="white">
          <a:xfrm>
            <a:off x="363663" y="2935693"/>
            <a:ext cx="216711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smtClean="0">
                <a:solidFill>
                  <a:srgbClr val="FFFFFF"/>
                </a:solidFill>
                <a:latin typeface="Segoe UI" pitchFamily="34" charset="0"/>
                <a:cs typeface="Segoe UI" pitchFamily="34" charset="0"/>
              </a:rPr>
              <a:t>Customer Audience:</a:t>
            </a:r>
            <a:endParaRPr lang="en-US" sz="1400" dirty="0">
              <a:solidFill>
                <a:srgbClr val="FFFFFF"/>
              </a:solidFill>
              <a:latin typeface="Segoe UI" pitchFamily="34" charset="0"/>
              <a:cs typeface="Segoe UI" pitchFamily="34" charset="0"/>
            </a:endParaRPr>
          </a:p>
        </p:txBody>
      </p:sp>
      <p:sp>
        <p:nvSpPr>
          <p:cNvPr id="18" name="Rectangle 24"/>
          <p:cNvSpPr>
            <a:spLocks noChangeArrowheads="1"/>
          </p:cNvSpPr>
          <p:nvPr/>
        </p:nvSpPr>
        <p:spPr bwMode="white">
          <a:xfrm>
            <a:off x="276224" y="3335334"/>
            <a:ext cx="225455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smtClean="0">
                <a:solidFill>
                  <a:srgbClr val="FFFFFF"/>
                </a:solidFill>
                <a:latin typeface="Segoe UI" pitchFamily="34" charset="0"/>
                <a:cs typeface="Segoe UI" pitchFamily="34" charset="0"/>
              </a:rPr>
              <a:t>Internal Audience</a:t>
            </a:r>
            <a:r>
              <a:rPr lang="en-US" sz="1400" dirty="0">
                <a:solidFill>
                  <a:srgbClr val="FFFFFF"/>
                </a:solidFill>
                <a:latin typeface="Segoe UI" pitchFamily="34" charset="0"/>
                <a:cs typeface="Segoe UI" pitchFamily="34" charset="0"/>
              </a:rPr>
              <a:t>:</a:t>
            </a:r>
          </a:p>
        </p:txBody>
      </p:sp>
      <p:sp>
        <p:nvSpPr>
          <p:cNvPr id="19" name="Line 25"/>
          <p:cNvSpPr>
            <a:spLocks noChangeShapeType="1"/>
          </p:cNvSpPr>
          <p:nvPr/>
        </p:nvSpPr>
        <p:spPr bwMode="white">
          <a:xfrm>
            <a:off x="287661" y="3306248"/>
            <a:ext cx="11612880"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0" name="Rectangle 27"/>
          <p:cNvSpPr>
            <a:spLocks noChangeArrowheads="1"/>
          </p:cNvSpPr>
          <p:nvPr/>
        </p:nvSpPr>
        <p:spPr bwMode="white">
          <a:xfrm>
            <a:off x="277869" y="4409004"/>
            <a:ext cx="225455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a:solidFill>
                  <a:srgbClr val="FFFFFF"/>
                </a:solidFill>
                <a:latin typeface="Segoe UI" pitchFamily="34" charset="0"/>
                <a:cs typeface="Segoe UI" pitchFamily="34" charset="0"/>
              </a:rPr>
              <a:t>Outline:</a:t>
            </a:r>
          </a:p>
        </p:txBody>
      </p:sp>
      <p:sp>
        <p:nvSpPr>
          <p:cNvPr id="21" name="Rectangle 19"/>
          <p:cNvSpPr>
            <a:spLocks noChangeArrowheads="1"/>
          </p:cNvSpPr>
          <p:nvPr/>
        </p:nvSpPr>
        <p:spPr bwMode="white">
          <a:xfrm>
            <a:off x="276224" y="1006786"/>
            <a:ext cx="225455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smtClean="0">
                <a:solidFill>
                  <a:srgbClr val="FFFFFF"/>
                </a:solidFill>
                <a:latin typeface="Segoe UI" pitchFamily="34" charset="0"/>
                <a:cs typeface="Segoe UI" pitchFamily="34" charset="0"/>
              </a:rPr>
              <a:t>VRF Accelerator</a:t>
            </a:r>
            <a:r>
              <a:rPr lang="en-US" sz="1400" dirty="0">
                <a:solidFill>
                  <a:srgbClr val="FFFFFF"/>
                </a:solidFill>
                <a:latin typeface="Segoe UI" pitchFamily="34" charset="0"/>
                <a:cs typeface="Segoe UI" pitchFamily="34" charset="0"/>
              </a:rPr>
              <a:t>:</a:t>
            </a:r>
          </a:p>
        </p:txBody>
      </p:sp>
      <p:sp>
        <p:nvSpPr>
          <p:cNvPr id="22" name="Rectangle 13"/>
          <p:cNvSpPr>
            <a:spLocks noChangeArrowheads="1"/>
          </p:cNvSpPr>
          <p:nvPr/>
        </p:nvSpPr>
        <p:spPr bwMode="white">
          <a:xfrm>
            <a:off x="2572089" y="2873367"/>
            <a:ext cx="9008724" cy="4113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ctr">
            <a:spAutoFit/>
          </a:bodyPr>
          <a:lstStyle/>
          <a:p>
            <a:pPr defTabSz="913184" eaLnBrk="0" fontAlgn="base" hangingPunct="0">
              <a:lnSpc>
                <a:spcPct val="90000"/>
              </a:lnSpc>
              <a:spcBef>
                <a:spcPct val="30000"/>
              </a:spcBef>
              <a:spcAft>
                <a:spcPct val="0"/>
              </a:spcAft>
              <a:buClr>
                <a:srgbClr val="FFFF99"/>
              </a:buClr>
              <a:buSzPct val="75000"/>
            </a:pPr>
            <a:r>
              <a:rPr lang="en-US" sz="1150" dirty="0">
                <a:solidFill>
                  <a:srgbClr val="FFFFFF"/>
                </a:solidFill>
                <a:latin typeface="Segoe UI" pitchFamily="34" charset="0"/>
                <a:cs typeface="Segoe UI" pitchFamily="34" charset="0"/>
              </a:rPr>
              <a:t>Revenue growth ownership &amp; leadership within the enterprise, regardless of whether the responsibilities and authorities  are held by a CMO, COO, CFO, CEO, CIO (if focus is on how can IT enable revenue growth) or another business executive.</a:t>
            </a:r>
          </a:p>
        </p:txBody>
      </p:sp>
      <p:sp>
        <p:nvSpPr>
          <p:cNvPr id="23" name="Rectangle 13"/>
          <p:cNvSpPr>
            <a:spLocks noChangeArrowheads="1"/>
          </p:cNvSpPr>
          <p:nvPr/>
        </p:nvSpPr>
        <p:spPr bwMode="white">
          <a:xfrm>
            <a:off x="2572088" y="3352646"/>
            <a:ext cx="9309063" cy="252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ctr">
            <a:spAutoFit/>
          </a:bodyPr>
          <a:lstStyle/>
          <a:p>
            <a:pPr defTabSz="913184" eaLnBrk="0" fontAlgn="base" hangingPunct="0">
              <a:lnSpc>
                <a:spcPct val="90000"/>
              </a:lnSpc>
              <a:spcBef>
                <a:spcPct val="30000"/>
              </a:spcBef>
              <a:spcAft>
                <a:spcPct val="0"/>
              </a:spcAft>
              <a:buClr>
                <a:srgbClr val="FFFF99"/>
              </a:buClr>
              <a:buSzPct val="75000"/>
            </a:pPr>
            <a:r>
              <a:rPr lang="en-US" sz="1150" dirty="0" smtClean="0">
                <a:solidFill>
                  <a:srgbClr val="FFFFFF"/>
                </a:solidFill>
                <a:latin typeface="Segoe UI" pitchFamily="34" charset="0"/>
                <a:cs typeface="Segoe UI" pitchFamily="34" charset="0"/>
              </a:rPr>
              <a:t>Primary: Enterprise Architects, Services Executives. Secondary:  Account Managers, ATS, SSPs, IMDMs.</a:t>
            </a:r>
            <a:endParaRPr lang="en-US" altLang="ja-JP" sz="1150" dirty="0">
              <a:solidFill>
                <a:srgbClr val="FFFFFF"/>
              </a:solidFill>
              <a:latin typeface="Segoe UI" pitchFamily="34" charset="0"/>
              <a:ea typeface="MS PGothic" pitchFamily="34" charset="-128"/>
              <a:cs typeface="Segoe UI" pitchFamily="34" charset="0"/>
            </a:endParaRPr>
          </a:p>
        </p:txBody>
      </p:sp>
      <p:sp>
        <p:nvSpPr>
          <p:cNvPr id="24" name="Line 25"/>
          <p:cNvSpPr>
            <a:spLocks noChangeShapeType="1"/>
          </p:cNvSpPr>
          <p:nvPr/>
        </p:nvSpPr>
        <p:spPr bwMode="white">
          <a:xfrm>
            <a:off x="287661" y="2858721"/>
            <a:ext cx="11612880"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5" name="Rectangle 13"/>
          <p:cNvSpPr>
            <a:spLocks noChangeArrowheads="1"/>
          </p:cNvSpPr>
          <p:nvPr/>
        </p:nvSpPr>
        <p:spPr bwMode="white">
          <a:xfrm>
            <a:off x="2572090" y="4290254"/>
            <a:ext cx="4335338" cy="152630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t">
            <a:spAutoFit/>
          </a:bodyPr>
          <a:lstStyle/>
          <a:p>
            <a:pPr marL="171450"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Overview &amp; Value </a:t>
            </a:r>
            <a:r>
              <a:rPr lang="en-US" sz="1150" dirty="0">
                <a:solidFill>
                  <a:schemeClr val="bg1"/>
                </a:solidFill>
                <a:latin typeface="Segoe UI" pitchFamily="34" charset="0"/>
                <a:cs typeface="Segoe UI" pitchFamily="34" charset="0"/>
              </a:rPr>
              <a:t>P</a:t>
            </a:r>
            <a:r>
              <a:rPr lang="en-US" sz="1150" dirty="0" smtClean="0">
                <a:solidFill>
                  <a:schemeClr val="bg1"/>
                </a:solidFill>
                <a:latin typeface="Segoe UI" pitchFamily="34" charset="0"/>
                <a:cs typeface="Segoe UI" pitchFamily="34" charset="0"/>
              </a:rPr>
              <a:t>roposition</a:t>
            </a:r>
            <a:endParaRPr lang="en-US" sz="1150" dirty="0">
              <a:solidFill>
                <a:schemeClr val="bg1"/>
              </a:solidFill>
              <a:latin typeface="Segoe UI" pitchFamily="34" charset="0"/>
              <a:cs typeface="Segoe UI" pitchFamily="34" charset="0"/>
            </a:endParaRPr>
          </a:p>
          <a:p>
            <a:pPr marL="171450"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Practitioner Guide</a:t>
            </a: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Customer Pain Points &amp; Strategic Context Setting</a:t>
            </a:r>
            <a:endParaRPr lang="en-US" sz="1150" dirty="0">
              <a:solidFill>
                <a:schemeClr val="bg1"/>
              </a:solidFill>
              <a:latin typeface="Segoe UI" pitchFamily="34" charset="0"/>
              <a:cs typeface="Segoe UI" pitchFamily="34" charset="0"/>
            </a:endParaRP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Enterprise Scenarios</a:t>
            </a:r>
            <a:endParaRPr lang="en-US" sz="1150" dirty="0">
              <a:solidFill>
                <a:schemeClr val="bg1"/>
              </a:solidFill>
              <a:latin typeface="Segoe UI" pitchFamily="34" charset="0"/>
              <a:cs typeface="Segoe UI" pitchFamily="34" charset="0"/>
            </a:endParaRP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Strategy Questionnaire</a:t>
            </a: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Capability Diagnostic</a:t>
            </a: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Project Portfolio Assessment</a:t>
            </a:r>
          </a:p>
        </p:txBody>
      </p:sp>
      <p:sp>
        <p:nvSpPr>
          <p:cNvPr id="26" name="Rectangle 27"/>
          <p:cNvSpPr>
            <a:spLocks noChangeArrowheads="1"/>
          </p:cNvSpPr>
          <p:nvPr/>
        </p:nvSpPr>
        <p:spPr bwMode="white">
          <a:xfrm>
            <a:off x="266681" y="1691903"/>
            <a:ext cx="225455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smtClean="0">
                <a:solidFill>
                  <a:srgbClr val="FFFFFF"/>
                </a:solidFill>
                <a:latin typeface="Segoe UI" pitchFamily="34" charset="0"/>
                <a:cs typeface="Segoe UI" pitchFamily="34" charset="0"/>
              </a:rPr>
              <a:t>Overview summary:</a:t>
            </a:r>
            <a:endParaRPr lang="en-US" sz="1400" dirty="0">
              <a:solidFill>
                <a:srgbClr val="FFFFFF"/>
              </a:solidFill>
              <a:latin typeface="Segoe UI" pitchFamily="34" charset="0"/>
              <a:cs typeface="Segoe UI" pitchFamily="34" charset="0"/>
            </a:endParaRPr>
          </a:p>
        </p:txBody>
      </p:sp>
      <p:sp>
        <p:nvSpPr>
          <p:cNvPr id="27" name="Rectangle 13"/>
          <p:cNvSpPr>
            <a:spLocks noChangeArrowheads="1"/>
          </p:cNvSpPr>
          <p:nvPr/>
        </p:nvSpPr>
        <p:spPr bwMode="white">
          <a:xfrm>
            <a:off x="2574458" y="1659198"/>
            <a:ext cx="9309062" cy="4113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ctr">
            <a:spAutoFit/>
          </a:bodyPr>
          <a:lstStyle/>
          <a:p>
            <a:pPr defTabSz="913184" eaLnBrk="0" fontAlgn="base" hangingPunct="0">
              <a:lnSpc>
                <a:spcPct val="90000"/>
              </a:lnSpc>
              <a:spcBef>
                <a:spcPct val="30000"/>
              </a:spcBef>
              <a:spcAft>
                <a:spcPct val="0"/>
              </a:spcAft>
              <a:buClr>
                <a:srgbClr val="FFFF99"/>
              </a:buClr>
              <a:buSzPct val="75000"/>
            </a:pPr>
            <a:r>
              <a:rPr lang="en-US" sz="1150" dirty="0">
                <a:solidFill>
                  <a:srgbClr val="FFFFFF"/>
                </a:solidFill>
                <a:latin typeface="Segoe UI" pitchFamily="34" charset="0"/>
                <a:cs typeface="Segoe UI" pitchFamily="34" charset="0"/>
              </a:rPr>
              <a:t>Provide ESP </a:t>
            </a:r>
            <a:r>
              <a:rPr lang="en-US" sz="1150" dirty="0" smtClean="0">
                <a:solidFill>
                  <a:srgbClr val="FFFFFF"/>
                </a:solidFill>
                <a:latin typeface="Segoe UI" pitchFamily="34" charset="0"/>
                <a:cs typeface="Segoe UI" pitchFamily="34" charset="0"/>
              </a:rPr>
              <a:t>practitioners </a:t>
            </a:r>
            <a:r>
              <a:rPr lang="en-US" sz="1150" dirty="0">
                <a:solidFill>
                  <a:srgbClr val="FFFFFF"/>
                </a:solidFill>
                <a:latin typeface="Segoe UI" pitchFamily="34" charset="0"/>
                <a:cs typeface="Segoe UI" pitchFamily="34" charset="0"/>
              </a:rPr>
              <a:t>with a </a:t>
            </a:r>
            <a:r>
              <a:rPr lang="en-US" sz="1150" dirty="0" smtClean="0">
                <a:solidFill>
                  <a:srgbClr val="FFFFFF"/>
                </a:solidFill>
                <a:latin typeface="Segoe UI" pitchFamily="34" charset="0"/>
                <a:cs typeface="Segoe UI" pitchFamily="34" charset="0"/>
              </a:rPr>
              <a:t>repeatable strategic </a:t>
            </a:r>
            <a:r>
              <a:rPr lang="en-US" sz="1150" dirty="0">
                <a:solidFill>
                  <a:srgbClr val="FFFFFF"/>
                </a:solidFill>
                <a:latin typeface="Segoe UI" pitchFamily="34" charset="0"/>
                <a:cs typeface="Segoe UI" pitchFamily="34" charset="0"/>
              </a:rPr>
              <a:t>analysis and planning framework to </a:t>
            </a:r>
            <a:r>
              <a:rPr lang="en-US" sz="1150" dirty="0" smtClean="0">
                <a:solidFill>
                  <a:srgbClr val="FFFFFF"/>
                </a:solidFill>
                <a:latin typeface="Segoe UI" pitchFamily="34" charset="0"/>
                <a:cs typeface="Segoe UI" pitchFamily="34" charset="0"/>
              </a:rPr>
              <a:t>deliver Grow Revenue customer engagements through the Value Realization Framework (VRF).</a:t>
            </a:r>
            <a:endParaRPr lang="en-US" sz="1150" dirty="0">
              <a:solidFill>
                <a:srgbClr val="FFFFFF"/>
              </a:solidFill>
              <a:latin typeface="Segoe UI" pitchFamily="34" charset="0"/>
              <a:cs typeface="Segoe UI" pitchFamily="34" charset="0"/>
            </a:endParaRPr>
          </a:p>
        </p:txBody>
      </p:sp>
      <p:sp>
        <p:nvSpPr>
          <p:cNvPr id="28" name="Line 25"/>
          <p:cNvSpPr>
            <a:spLocks noChangeShapeType="1"/>
          </p:cNvSpPr>
          <p:nvPr/>
        </p:nvSpPr>
        <p:spPr bwMode="white">
          <a:xfrm>
            <a:off x="286173" y="4325062"/>
            <a:ext cx="11612880"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29" name="Rectangle 27"/>
          <p:cNvSpPr>
            <a:spLocks noChangeArrowheads="1"/>
          </p:cNvSpPr>
          <p:nvPr/>
        </p:nvSpPr>
        <p:spPr bwMode="white">
          <a:xfrm>
            <a:off x="276224" y="3854209"/>
            <a:ext cx="225455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a:solidFill>
                  <a:srgbClr val="FFFFFF"/>
                </a:solidFill>
                <a:latin typeface="Segoe UI" pitchFamily="34" charset="0"/>
                <a:cs typeface="Segoe UI" pitchFamily="34" charset="0"/>
              </a:rPr>
              <a:t>Desired </a:t>
            </a:r>
            <a:r>
              <a:rPr lang="en-US" sz="1400" dirty="0" smtClean="0">
                <a:solidFill>
                  <a:srgbClr val="FFFFFF"/>
                </a:solidFill>
                <a:latin typeface="Segoe UI" pitchFamily="34" charset="0"/>
                <a:cs typeface="Segoe UI" pitchFamily="34" charset="0"/>
              </a:rPr>
              <a:t>outcomes</a:t>
            </a:r>
            <a:r>
              <a:rPr lang="en-US" sz="1400" dirty="0">
                <a:solidFill>
                  <a:srgbClr val="FFFFFF"/>
                </a:solidFill>
                <a:latin typeface="Segoe UI" pitchFamily="34" charset="0"/>
                <a:cs typeface="Segoe UI" pitchFamily="34" charset="0"/>
              </a:rPr>
              <a:t>:</a:t>
            </a:r>
          </a:p>
        </p:txBody>
      </p:sp>
      <p:sp>
        <p:nvSpPr>
          <p:cNvPr id="30" name="Rectangle 13"/>
          <p:cNvSpPr>
            <a:spLocks noChangeArrowheads="1"/>
          </p:cNvSpPr>
          <p:nvPr/>
        </p:nvSpPr>
        <p:spPr bwMode="white">
          <a:xfrm>
            <a:off x="2572089" y="3765337"/>
            <a:ext cx="5765154" cy="4644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ctr">
            <a:spAutoFit/>
          </a:bodyPr>
          <a:lstStyle/>
          <a:p>
            <a:pPr defTabSz="913184" eaLnBrk="0" fontAlgn="base" hangingPunct="0">
              <a:lnSpc>
                <a:spcPct val="90000"/>
              </a:lnSpc>
              <a:spcBef>
                <a:spcPct val="30000"/>
              </a:spcBef>
              <a:spcAft>
                <a:spcPct val="0"/>
              </a:spcAft>
              <a:buClr>
                <a:srgbClr val="FFFF99"/>
              </a:buClr>
              <a:buSzPct val="75000"/>
            </a:pPr>
            <a:r>
              <a:rPr lang="en-US" altLang="ja-JP" sz="1150" dirty="0">
                <a:solidFill>
                  <a:srgbClr val="FFFFFF"/>
                </a:solidFill>
                <a:latin typeface="Segoe UI" pitchFamily="34" charset="0"/>
                <a:ea typeface="MS PGothic" pitchFamily="34" charset="-128"/>
                <a:cs typeface="Segoe UI" pitchFamily="34" charset="0"/>
              </a:rPr>
              <a:t>L</a:t>
            </a:r>
            <a:r>
              <a:rPr lang="en-US" altLang="ja-JP" sz="1150" dirty="0" smtClean="0">
                <a:solidFill>
                  <a:srgbClr val="FFFFFF"/>
                </a:solidFill>
                <a:latin typeface="Segoe UI" pitchFamily="34" charset="0"/>
                <a:ea typeface="MS PGothic" pitchFamily="34" charset="-128"/>
                <a:cs typeface="Segoe UI" pitchFamily="34" charset="0"/>
              </a:rPr>
              <a:t>ead to qualified ESP sales prospects and wins.</a:t>
            </a:r>
          </a:p>
          <a:p>
            <a:pPr defTabSz="913184" eaLnBrk="0" fontAlgn="base" hangingPunct="0">
              <a:lnSpc>
                <a:spcPct val="90000"/>
              </a:lnSpc>
              <a:spcBef>
                <a:spcPct val="30000"/>
              </a:spcBef>
              <a:spcAft>
                <a:spcPct val="0"/>
              </a:spcAft>
              <a:buClr>
                <a:srgbClr val="FFFF99"/>
              </a:buClr>
              <a:buSzPct val="75000"/>
            </a:pPr>
            <a:r>
              <a:rPr lang="en-US" sz="1150" dirty="0" smtClean="0">
                <a:solidFill>
                  <a:srgbClr val="FFFFFF"/>
                </a:solidFill>
                <a:latin typeface="Segoe UI" pitchFamily="34" charset="0"/>
                <a:cs typeface="Segoe UI" pitchFamily="34" charset="0"/>
              </a:rPr>
              <a:t>Lead to ESP engagement delivery and customer value realization.</a:t>
            </a:r>
            <a:endParaRPr lang="en-US" sz="1150" dirty="0">
              <a:solidFill>
                <a:srgbClr val="FFFFFF"/>
              </a:solidFill>
              <a:latin typeface="Segoe UI" pitchFamily="34" charset="0"/>
              <a:cs typeface="Segoe UI" pitchFamily="34" charset="0"/>
            </a:endParaRPr>
          </a:p>
        </p:txBody>
      </p:sp>
      <p:sp>
        <p:nvSpPr>
          <p:cNvPr id="31" name="Line 25"/>
          <p:cNvSpPr>
            <a:spLocks noChangeShapeType="1"/>
          </p:cNvSpPr>
          <p:nvPr/>
        </p:nvSpPr>
        <p:spPr bwMode="white">
          <a:xfrm>
            <a:off x="287662" y="3702960"/>
            <a:ext cx="11612880"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32" name="Text Placeholder 3"/>
          <p:cNvSpPr txBox="1">
            <a:spLocks/>
          </p:cNvSpPr>
          <p:nvPr/>
        </p:nvSpPr>
        <p:spPr>
          <a:xfrm>
            <a:off x="8815650" y="-188455"/>
            <a:ext cx="3281365" cy="1334981"/>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800" kern="1200">
                <a:solidFill>
                  <a:srgbClr val="626161"/>
                </a:solidFill>
                <a:latin typeface="Verdana" pitchFamily="34" charset="0"/>
                <a:ea typeface="Verdana" pitchFamily="34" charset="0"/>
                <a:cs typeface="Verdan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smtClean="0">
                <a:solidFill>
                  <a:srgbClr val="FF0000"/>
                </a:solidFill>
              </a:rPr>
              <a:t>Internal Only</a:t>
            </a:r>
            <a:endParaRPr lang="en-US" sz="2800" dirty="0">
              <a:solidFill>
                <a:srgbClr val="FF0000"/>
              </a:solidFill>
            </a:endParaRPr>
          </a:p>
        </p:txBody>
      </p:sp>
      <p:sp>
        <p:nvSpPr>
          <p:cNvPr id="33" name="Line 25"/>
          <p:cNvSpPr>
            <a:spLocks noChangeShapeType="1"/>
          </p:cNvSpPr>
          <p:nvPr/>
        </p:nvSpPr>
        <p:spPr bwMode="white">
          <a:xfrm>
            <a:off x="287661" y="5764218"/>
            <a:ext cx="11612880"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34" name="Rectangle 27"/>
          <p:cNvSpPr>
            <a:spLocks noChangeArrowheads="1"/>
          </p:cNvSpPr>
          <p:nvPr/>
        </p:nvSpPr>
        <p:spPr bwMode="white">
          <a:xfrm>
            <a:off x="287662" y="5827426"/>
            <a:ext cx="2254553" cy="286735"/>
          </a:xfrm>
          <a:prstGeom prst="rect">
            <a:avLst/>
          </a:prstGeom>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a:solidFill>
                  <a:srgbClr val="FFFFFF"/>
                </a:solidFill>
                <a:latin typeface="Segoe UI" pitchFamily="34" charset="0"/>
                <a:cs typeface="Segoe UI" pitchFamily="34" charset="0"/>
              </a:rPr>
              <a:t>More information:</a:t>
            </a:r>
          </a:p>
        </p:txBody>
      </p:sp>
      <p:sp>
        <p:nvSpPr>
          <p:cNvPr id="35" name="Rectangle 34"/>
          <p:cNvSpPr/>
          <p:nvPr/>
        </p:nvSpPr>
        <p:spPr>
          <a:xfrm>
            <a:off x="2572089" y="5846677"/>
            <a:ext cx="9309063" cy="403187"/>
          </a:xfrm>
          <a:prstGeom prst="rect">
            <a:avLst/>
          </a:prstGeom>
        </p:spPr>
        <p:txBody>
          <a:bodyPr wrap="square" lIns="64008" tIns="32004" rIns="64008" bIns="32004">
            <a:spAutoFit/>
          </a:bodyPr>
          <a:lstStyle/>
          <a:p>
            <a:r>
              <a:rPr lang="en-US" sz="1100" dirty="0" smtClean="0">
                <a:solidFill>
                  <a:schemeClr val="bg1"/>
                </a:solidFill>
                <a:latin typeface="Segoe UI" pitchFamily="34" charset="0"/>
              </a:rPr>
              <a:t>Visit Enterprise Strategy  library/ VRF Accelerators </a:t>
            </a:r>
            <a:r>
              <a:rPr lang="en-US" sz="1100" dirty="0">
                <a:solidFill>
                  <a:schemeClr val="bg1"/>
                </a:solidFill>
                <a:latin typeface="Segoe UI" pitchFamily="34" charset="0"/>
                <a:hlinkClick r:id="rId3"/>
              </a:rPr>
              <a:t>http://eslibrary/Library/Pages/VRF%20Accelerators%20(Cylinders)%20-%</a:t>
            </a:r>
            <a:r>
              <a:rPr lang="en-US" sz="1100" dirty="0" smtClean="0">
                <a:solidFill>
                  <a:schemeClr val="bg1"/>
                </a:solidFill>
                <a:latin typeface="Segoe UI" pitchFamily="34" charset="0"/>
                <a:hlinkClick r:id="rId3"/>
              </a:rPr>
              <a:t>20Home%20Page.aspx</a:t>
            </a:r>
            <a:endParaRPr lang="en-US" sz="1100" dirty="0" smtClean="0">
              <a:solidFill>
                <a:schemeClr val="bg1"/>
              </a:solidFill>
              <a:latin typeface="Segoe UI" pitchFamily="34" charset="0"/>
            </a:endParaRPr>
          </a:p>
          <a:p>
            <a:r>
              <a:rPr lang="en-US" sz="1100" dirty="0" smtClean="0">
                <a:solidFill>
                  <a:schemeClr val="bg1"/>
                </a:solidFill>
                <a:latin typeface="Segoe UI" pitchFamily="34" charset="0"/>
              </a:rPr>
              <a:t>for more resources on how to plan and deliver  Grow Revenue engagements and stay up to date on the innovation topic.</a:t>
            </a:r>
          </a:p>
        </p:txBody>
      </p:sp>
      <p:sp>
        <p:nvSpPr>
          <p:cNvPr id="36" name="Rectangle 13"/>
          <p:cNvSpPr>
            <a:spLocks noChangeArrowheads="1"/>
          </p:cNvSpPr>
          <p:nvPr/>
        </p:nvSpPr>
        <p:spPr bwMode="white">
          <a:xfrm>
            <a:off x="7059828" y="4331021"/>
            <a:ext cx="4335338" cy="131393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t">
            <a:spAutoFit/>
          </a:bodyPr>
          <a:lstStyle/>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a:solidFill>
                  <a:schemeClr val="bg1"/>
                </a:solidFill>
                <a:latin typeface="Segoe UI" pitchFamily="34" charset="0"/>
                <a:cs typeface="Segoe UI" pitchFamily="34" charset="0"/>
              </a:rPr>
              <a:t>Strategic Vision</a:t>
            </a: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a:solidFill>
                  <a:schemeClr val="bg1"/>
                </a:solidFill>
                <a:latin typeface="Segoe UI" pitchFamily="34" charset="0"/>
                <a:cs typeface="Segoe UI" pitchFamily="34" charset="0"/>
              </a:rPr>
              <a:t>Target State Building Blocks &amp; </a:t>
            </a:r>
            <a:r>
              <a:rPr lang="en-US" sz="1150" dirty="0" smtClean="0">
                <a:solidFill>
                  <a:schemeClr val="bg1"/>
                </a:solidFill>
                <a:latin typeface="Segoe UI" pitchFamily="34" charset="0"/>
                <a:cs typeface="Segoe UI" pitchFamily="34" charset="0"/>
              </a:rPr>
              <a:t>Dependencies</a:t>
            </a: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Transformation Plan</a:t>
            </a:r>
            <a:endParaRPr lang="en-US" sz="1150" dirty="0">
              <a:solidFill>
                <a:schemeClr val="bg1"/>
              </a:solidFill>
              <a:latin typeface="Segoe UI" pitchFamily="34" charset="0"/>
              <a:cs typeface="Segoe UI" pitchFamily="34" charset="0"/>
            </a:endParaRP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Business IT Lifecycle Model</a:t>
            </a:r>
            <a:endParaRPr lang="en-US" sz="1150" dirty="0">
              <a:solidFill>
                <a:schemeClr val="bg1"/>
              </a:solidFill>
              <a:latin typeface="Segoe UI" pitchFamily="34" charset="0"/>
              <a:cs typeface="Segoe UI" pitchFamily="34" charset="0"/>
            </a:endParaRPr>
          </a:p>
          <a:p>
            <a:pPr marL="628632" lvl="1"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Balanced Scorecard</a:t>
            </a:r>
          </a:p>
          <a:p>
            <a:pPr marL="171450" indent="-171450" defTabSz="913184" eaLnBrk="0" fontAlgn="base" hangingPunct="0">
              <a:lnSpc>
                <a:spcPct val="90000"/>
              </a:lnSpc>
              <a:spcBef>
                <a:spcPct val="30000"/>
              </a:spcBef>
              <a:spcAft>
                <a:spcPct val="0"/>
              </a:spcAft>
              <a:buClr>
                <a:srgbClr val="FFFF99"/>
              </a:buClr>
              <a:buSzPct val="75000"/>
              <a:buFont typeface="Wingdings" pitchFamily="2" charset="2"/>
              <a:buChar char="§"/>
            </a:pPr>
            <a:r>
              <a:rPr lang="en-US" sz="1150" dirty="0" smtClean="0">
                <a:solidFill>
                  <a:schemeClr val="bg1"/>
                </a:solidFill>
                <a:latin typeface="Segoe UI" pitchFamily="34" charset="0"/>
                <a:cs typeface="Segoe UI" pitchFamily="34" charset="0"/>
              </a:rPr>
              <a:t>Worked Example</a:t>
            </a:r>
            <a:endParaRPr lang="en-US" sz="1150" dirty="0">
              <a:solidFill>
                <a:schemeClr val="bg1"/>
              </a:solidFill>
              <a:latin typeface="Segoe UI" pitchFamily="34" charset="0"/>
              <a:cs typeface="Segoe UI" pitchFamily="34" charset="0"/>
            </a:endParaRPr>
          </a:p>
        </p:txBody>
      </p:sp>
      <p:sp>
        <p:nvSpPr>
          <p:cNvPr id="37" name="Line 3"/>
          <p:cNvSpPr>
            <a:spLocks noChangeShapeType="1"/>
          </p:cNvSpPr>
          <p:nvPr/>
        </p:nvSpPr>
        <p:spPr bwMode="white">
          <a:xfrm>
            <a:off x="380804" y="1227210"/>
            <a:ext cx="8767763" cy="0"/>
          </a:xfrm>
          <a:prstGeom prst="line">
            <a:avLst/>
          </a:prstGeom>
          <a:noFill/>
          <a:ln w="12700">
            <a:solidFill>
              <a:srgbClr val="505050"/>
            </a:solidFill>
            <a:round/>
            <a:headEnd type="none" w="sm" len="sm"/>
            <a:tailEnd type="none" w="sm" len="sm"/>
          </a:ln>
        </p:spPr>
        <p:txBody>
          <a:bodyPr lIns="91314" tIns="45651" rIns="91314" bIns="45651"/>
          <a:lstStyle/>
          <a:p>
            <a:pPr defTabSz="913073">
              <a:defRPr/>
            </a:pPr>
            <a:endParaRPr lang="en-US" sz="1100" dirty="0">
              <a:solidFill>
                <a:srgbClr val="FFFFFF"/>
              </a:solidFill>
              <a:effectLst>
                <a:outerShdw blurRad="38100" dist="38100" dir="2700000" algn="tl">
                  <a:srgbClr val="000000">
                    <a:alpha val="43137"/>
                  </a:srgbClr>
                </a:outerShdw>
              </a:effectLst>
              <a:latin typeface="Segoe UI" pitchFamily="34" charset="0"/>
              <a:cs typeface="Segoe UI" pitchFamily="34" charset="0"/>
            </a:endParaRPr>
          </a:p>
        </p:txBody>
      </p:sp>
      <p:sp>
        <p:nvSpPr>
          <p:cNvPr id="40" name="Rectangle 27"/>
          <p:cNvSpPr>
            <a:spLocks noChangeArrowheads="1"/>
          </p:cNvSpPr>
          <p:nvPr/>
        </p:nvSpPr>
        <p:spPr bwMode="white">
          <a:xfrm>
            <a:off x="276008" y="1304648"/>
            <a:ext cx="2254553" cy="28673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942" tIns="45969" rIns="91942" bIns="45969" anchor="ctr">
            <a:spAutoFit/>
          </a:bodyPr>
          <a:lstStyle/>
          <a:p>
            <a:pPr marL="337696" indent="-337696" algn="r" defTabSz="913184" eaLnBrk="0" fontAlgn="base" hangingPunct="0">
              <a:lnSpc>
                <a:spcPct val="90000"/>
              </a:lnSpc>
              <a:spcBef>
                <a:spcPct val="30000"/>
              </a:spcBef>
              <a:spcAft>
                <a:spcPct val="0"/>
              </a:spcAft>
              <a:buClr>
                <a:srgbClr val="FFFF99"/>
              </a:buClr>
              <a:buSzPct val="75000"/>
            </a:pPr>
            <a:r>
              <a:rPr lang="en-US" sz="1400" dirty="0" smtClean="0">
                <a:solidFill>
                  <a:srgbClr val="FFFFFF"/>
                </a:solidFill>
                <a:latin typeface="Segoe UI" pitchFamily="34" charset="0"/>
                <a:cs typeface="Segoe UI" pitchFamily="34" charset="0"/>
              </a:rPr>
              <a:t>Creator(s):</a:t>
            </a:r>
            <a:endParaRPr lang="en-US" sz="1400" dirty="0">
              <a:solidFill>
                <a:srgbClr val="FFFFFF"/>
              </a:solidFill>
              <a:latin typeface="Segoe UI" pitchFamily="34" charset="0"/>
              <a:cs typeface="Segoe UI" pitchFamily="34" charset="0"/>
            </a:endParaRPr>
          </a:p>
        </p:txBody>
      </p:sp>
      <p:sp>
        <p:nvSpPr>
          <p:cNvPr id="41" name="Rectangle 13"/>
          <p:cNvSpPr>
            <a:spLocks noChangeArrowheads="1"/>
          </p:cNvSpPr>
          <p:nvPr/>
        </p:nvSpPr>
        <p:spPr bwMode="white">
          <a:xfrm>
            <a:off x="2583785" y="1329002"/>
            <a:ext cx="9309062" cy="25211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91942" tIns="45969" rIns="91942" bIns="45969" anchor="ctr">
            <a:spAutoFit/>
          </a:bodyPr>
          <a:lstStyle/>
          <a:p>
            <a:pPr defTabSz="913184" eaLnBrk="0" fontAlgn="base" hangingPunct="0">
              <a:lnSpc>
                <a:spcPct val="90000"/>
              </a:lnSpc>
              <a:spcBef>
                <a:spcPct val="30000"/>
              </a:spcBef>
              <a:spcAft>
                <a:spcPct val="0"/>
              </a:spcAft>
              <a:buClr>
                <a:srgbClr val="FFFF99"/>
              </a:buClr>
              <a:buSzPct val="75000"/>
            </a:pPr>
            <a:r>
              <a:rPr lang="en-US" sz="1150" dirty="0" smtClean="0">
                <a:solidFill>
                  <a:srgbClr val="FFFFFF"/>
                </a:solidFill>
                <a:latin typeface="Segoe UI" pitchFamily="34" charset="0"/>
                <a:cs typeface="Segoe UI" pitchFamily="34" charset="0"/>
              </a:rPr>
              <a:t>Roy Sharples</a:t>
            </a:r>
            <a:endParaRPr lang="en-US" sz="1150" dirty="0">
              <a:solidFill>
                <a:srgbClr val="FFFFFF"/>
              </a:solidFill>
              <a:latin typeface="Segoe UI" pitchFamily="34" charset="0"/>
              <a:cs typeface="Segoe UI" pitchFamily="34" charset="0"/>
            </a:endParaRPr>
          </a:p>
        </p:txBody>
      </p:sp>
    </p:spTree>
    <p:extLst>
      <p:ext uri="{BB962C8B-B14F-4D97-AF65-F5344CB8AC3E}">
        <p14:creationId xmlns:p14="http://schemas.microsoft.com/office/powerpoint/2010/main" val="2330338886"/>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2538795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7953" name="think-cell Slide" r:id="rId8" imgW="270" imgH="270" progId="TCLayout.ActiveDocument.1">
                  <p:embed/>
                </p:oleObj>
              </mc:Choice>
              <mc:Fallback>
                <p:oleObj name="think-cell Slide" r:id="rId8" imgW="270" imgH="270" progId="TCLayout.ActiveDocument.1">
                  <p:embed/>
                  <p:pic>
                    <p:nvPicPr>
                      <p:cNvPr id="0" name=""/>
                      <p:cNvPicPr/>
                      <p:nvPr/>
                    </p:nvPicPr>
                    <p:blipFill>
                      <a:blip r:embed="rId9"/>
                      <a:stretch>
                        <a:fillRect/>
                      </a:stretch>
                    </p:blipFill>
                    <p:spPr>
                      <a:xfrm>
                        <a:off x="0" y="0"/>
                        <a:ext cx="158750" cy="158750"/>
                      </a:xfrm>
                      <a:prstGeom prst="rect">
                        <a:avLst/>
                      </a:prstGeom>
                    </p:spPr>
                  </p:pic>
                </p:oleObj>
              </mc:Fallback>
            </mc:AlternateContent>
          </a:graphicData>
        </a:graphic>
      </p:graphicFrame>
      <p:sp>
        <p:nvSpPr>
          <p:cNvPr id="7" name="Text Placeholder 6"/>
          <p:cNvSpPr>
            <a:spLocks noGrp="1"/>
          </p:cNvSpPr>
          <p:nvPr>
            <p:ph type="body" sz="quarter" idx="11"/>
            <p:custDataLst>
              <p:tags r:id="rId3"/>
            </p:custDataLst>
          </p:nvPr>
        </p:nvSpPr>
        <p:spPr>
          <a:xfrm>
            <a:off x="684219" y="5726041"/>
            <a:ext cx="4419599" cy="276999"/>
          </a:xfrm>
        </p:spPr>
        <p:txBody>
          <a:bodyPr/>
          <a:lstStyle/>
          <a:p>
            <a:r>
              <a:rPr lang="en-US" dirty="0" smtClean="0"/>
              <a:t>February, 2012</a:t>
            </a:r>
            <a:endParaRPr lang="en-US" dirty="0"/>
          </a:p>
        </p:txBody>
      </p:sp>
      <p:sp>
        <p:nvSpPr>
          <p:cNvPr id="4" name="Title 3"/>
          <p:cNvSpPr>
            <a:spLocks noGrp="1"/>
          </p:cNvSpPr>
          <p:nvPr>
            <p:ph type="ctrTitle"/>
            <p:custDataLst>
              <p:tags r:id="rId4"/>
            </p:custDataLst>
          </p:nvPr>
        </p:nvSpPr>
        <p:spPr>
          <a:xfrm>
            <a:off x="684213" y="2944368"/>
            <a:ext cx="11793830" cy="555626"/>
          </a:xfrm>
        </p:spPr>
        <p:txBody>
          <a:bodyPr/>
          <a:lstStyle/>
          <a:p>
            <a:r>
              <a:rPr lang="en-US" dirty="0" smtClean="0"/>
              <a:t>Grow Revenue</a:t>
            </a:r>
            <a:endParaRPr lang="en-US" dirty="0"/>
          </a:p>
        </p:txBody>
      </p:sp>
      <p:sp>
        <p:nvSpPr>
          <p:cNvPr id="5" name="Subtitle 4"/>
          <p:cNvSpPr>
            <a:spLocks noGrp="1"/>
          </p:cNvSpPr>
          <p:nvPr>
            <p:ph type="subTitle" idx="1"/>
            <p:custDataLst>
              <p:tags r:id="rId5"/>
            </p:custDataLst>
          </p:nvPr>
        </p:nvSpPr>
        <p:spPr/>
        <p:txBody>
          <a:bodyPr/>
          <a:lstStyle/>
          <a:p>
            <a:r>
              <a:rPr lang="en-IN" dirty="0" smtClean="0"/>
              <a:t>VRF Accelerator</a:t>
            </a:r>
            <a:endParaRPr lang="en-US" dirty="0"/>
          </a:p>
        </p:txBody>
      </p:sp>
    </p:spTree>
    <p:extLst>
      <p:ext uri="{BB962C8B-B14F-4D97-AF65-F5344CB8AC3E}">
        <p14:creationId xmlns:p14="http://schemas.microsoft.com/office/powerpoint/2010/main" val="523841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Contents</a:t>
            </a:r>
            <a:endParaRPr lang="en-US" dirty="0"/>
          </a:p>
        </p:txBody>
      </p:sp>
      <p:sp>
        <p:nvSpPr>
          <p:cNvPr id="5" name="Content Placeholder 4"/>
          <p:cNvSpPr>
            <a:spLocks noGrp="1"/>
          </p:cNvSpPr>
          <p:nvPr>
            <p:ph idx="1"/>
          </p:nvPr>
        </p:nvSpPr>
        <p:spPr>
          <a:xfrm>
            <a:off x="519113" y="2130633"/>
            <a:ext cx="5181600" cy="1077218"/>
          </a:xfrm>
        </p:spPr>
        <p:txBody>
          <a:bodyPr/>
          <a:lstStyle/>
          <a:p>
            <a:r>
              <a:rPr lang="en-US" b="1" dirty="0" smtClean="0"/>
              <a:t>Overview &amp; Value Proposition</a:t>
            </a:r>
          </a:p>
          <a:p>
            <a:r>
              <a:rPr lang="en-US" dirty="0" smtClean="0"/>
              <a:t>Practitioner Guide</a:t>
            </a:r>
          </a:p>
          <a:p>
            <a:r>
              <a:rPr lang="en-US" dirty="0" smtClean="0"/>
              <a:t>Worked Example</a:t>
            </a:r>
          </a:p>
        </p:txBody>
      </p:sp>
      <p:sp>
        <p:nvSpPr>
          <p:cNvPr id="8" name="Slide Number Placeholder 2"/>
          <p:cNvSpPr txBox="1">
            <a:spLocks/>
          </p:cNvSpPr>
          <p:nvPr>
            <p:custDataLst>
              <p:tags r:id="rId1"/>
            </p:custDataLst>
          </p:nvPr>
        </p:nvSpPr>
        <p:spPr>
          <a:xfrm>
            <a:off x="5601182" y="6519177"/>
            <a:ext cx="986588" cy="246221"/>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fld id="{101F14F0-5018-4D43-9CE9-7EAB5322879C}" type="slidenum">
              <a:rPr lang="en-US" sz="1000" smtClean="0"/>
              <a:pPr algn="ctr"/>
              <a:t>13</a:t>
            </a:fld>
            <a:endParaRPr lang="en-US" sz="1000" dirty="0"/>
          </a:p>
        </p:txBody>
      </p:sp>
    </p:spTree>
    <p:extLst>
      <p:ext uri="{BB962C8B-B14F-4D97-AF65-F5344CB8AC3E}">
        <p14:creationId xmlns:p14="http://schemas.microsoft.com/office/powerpoint/2010/main" val="264610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7005418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0653" name="think-cell Slide" r:id="rId40" imgW="270" imgH="270" progId="TCLayout.ActiveDocument.1">
                  <p:embed/>
                </p:oleObj>
              </mc:Choice>
              <mc:Fallback>
                <p:oleObj name="think-cell Slide" r:id="rId40" imgW="270" imgH="270" progId="TCLayout.ActiveDocument.1">
                  <p:embed/>
                  <p:pic>
                    <p:nvPicPr>
                      <p:cNvPr id="0" name=""/>
                      <p:cNvPicPr/>
                      <p:nvPr/>
                    </p:nvPicPr>
                    <p:blipFill>
                      <a:blip r:embed="rId41"/>
                      <a:stretch>
                        <a:fillRect/>
                      </a:stretch>
                    </p:blipFill>
                    <p:spPr>
                      <a:xfrm>
                        <a:off x="0" y="0"/>
                        <a:ext cx="158750" cy="158750"/>
                      </a:xfrm>
                      <a:prstGeom prst="rect">
                        <a:avLst/>
                      </a:prstGeom>
                    </p:spPr>
                  </p:pic>
                </p:oleObj>
              </mc:Fallback>
            </mc:AlternateContent>
          </a:graphicData>
        </a:graphic>
      </p:graphicFrame>
      <p:sp>
        <p:nvSpPr>
          <p:cNvPr id="12" name="Title 11"/>
          <p:cNvSpPr>
            <a:spLocks noGrp="1"/>
          </p:cNvSpPr>
          <p:nvPr>
            <p:ph type="title"/>
          </p:nvPr>
        </p:nvSpPr>
        <p:spPr>
          <a:xfrm>
            <a:off x="338138" y="228481"/>
            <a:ext cx="11518900" cy="498598"/>
          </a:xfrm>
        </p:spPr>
        <p:txBody>
          <a:bodyPr/>
          <a:lstStyle/>
          <a:p>
            <a:r>
              <a:rPr lang="en-US" dirty="0"/>
              <a:t>VRF &amp; Industry Insights IP </a:t>
            </a:r>
            <a:r>
              <a:rPr lang="en-US" dirty="0" smtClean="0"/>
              <a:t>Taxonomy Overview </a:t>
            </a:r>
            <a:endParaRPr lang="en-US" dirty="0"/>
          </a:p>
        </p:txBody>
      </p:sp>
      <p:sp>
        <p:nvSpPr>
          <p:cNvPr id="53" name="Rounded Rectangle 52"/>
          <p:cNvSpPr>
            <a:spLocks/>
          </p:cNvSpPr>
          <p:nvPr>
            <p:custDataLst>
              <p:tags r:id="rId3"/>
            </p:custDataLst>
          </p:nvPr>
        </p:nvSpPr>
        <p:spPr bwMode="auto">
          <a:xfrm>
            <a:off x="338138" y="1234511"/>
            <a:ext cx="3794760" cy="5130657"/>
          </a:xfrm>
          <a:prstGeom prst="roundRect">
            <a:avLst>
              <a:gd name="adj" fmla="val 165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0" lvl="1" algn="ctr">
              <a:spcBef>
                <a:spcPts val="300"/>
              </a:spcBef>
              <a:buClr>
                <a:srgbClr val="595959">
                  <a:lumMod val="75000"/>
                </a:srgbClr>
              </a:buClr>
              <a:buSzPct val="100000"/>
            </a:pPr>
            <a:endPar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0" lvl="1">
              <a:spcBef>
                <a:spcPts val="400"/>
              </a:spcBef>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Customer </a:t>
            </a: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Centricity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Think like Microsoft customers and design IP from their perspective.</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Drive it with the Field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Focus energy and priorities on the things that matter to the field!</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Common Taxonomy, Layering &amp; Process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Led Change, Innovation, IT Led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Change</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Clear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definition between what is managed versus non-managed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IP.</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Ability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to prioritize and select new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accelerators.</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IP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components developed in a manner that allows them to be applied separately or combined together driving re-usability.</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Tight Integration with Service Lines and to Microsoft Frameworks (VRF, MSF, MOF, MSSP)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Alignment to existing proven Microsoft IP, methods, models, and practices, specifically Value Realization Framework VRF), APO, BPIO and IO models.</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Using industry standard methods and models, guidance and worked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examples.</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Integration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of Industry Insights to address specific customer needs. </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Benefit from our Economies of Scale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Leverage what is in place today first, and from across Microsoft, from the Business Groups, EPG, and Research.</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Leverages Industry </a:t>
            </a: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Sources </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Apply industry standard methods and models, guidance where applicable</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t>
            </a:r>
            <a:endPar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54" name="Round Same Side Corner Rectangle 53"/>
          <p:cNvSpPr/>
          <p:nvPr>
            <p:custDataLst>
              <p:tags r:id="rId4"/>
            </p:custDataLst>
          </p:nvPr>
        </p:nvSpPr>
        <p:spPr bwMode="auto">
          <a:xfrm>
            <a:off x="338138" y="1234511"/>
            <a:ext cx="3794760" cy="32265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29" tIns="45720" rIns="91429" bIns="45714" numCol="1" rtlCol="0" anchor="ctr" anchorCtr="0" compatLnSpc="1">
            <a:prstTxWarp prst="textNoShape">
              <a:avLst/>
            </a:prstTxWarp>
            <a:spAutoFit/>
          </a:bodyPr>
          <a:lstStyle/>
          <a:p>
            <a:pPr marL="0" lvl="1" algn="ctr" fontAlgn="base">
              <a:buClr>
                <a:srgbClr val="FFFF99"/>
              </a:buClr>
              <a:buSzPct val="90000"/>
            </a:pPr>
            <a:r>
              <a:rPr lang="en-US" altLang="zh-CN" sz="1400" b="1" dirty="0">
                <a:ln>
                  <a:solidFill>
                    <a:schemeClr val="bg1">
                      <a:alpha val="0"/>
                    </a:schemeClr>
                  </a:solidFill>
                </a:ln>
                <a:solidFill>
                  <a:srgbClr val="FFFFFF"/>
                </a:solidFill>
                <a:effectLst>
                  <a:outerShdw blurRad="38100" dist="38100" dir="2700000" algn="tl">
                    <a:srgbClr val="000000">
                      <a:alpha val="43137"/>
                    </a:srgbClr>
                  </a:outerShdw>
                </a:effectLst>
              </a:rPr>
              <a:t>Guiding Principles</a:t>
            </a:r>
          </a:p>
        </p:txBody>
      </p:sp>
      <p:sp>
        <p:nvSpPr>
          <p:cNvPr id="55" name="Rounded Rectangle 54"/>
          <p:cNvSpPr/>
          <p:nvPr>
            <p:custDataLst>
              <p:tags r:id="rId5"/>
            </p:custDataLst>
          </p:nvPr>
        </p:nvSpPr>
        <p:spPr>
          <a:xfrm>
            <a:off x="4267518" y="1234511"/>
            <a:ext cx="7589520" cy="4160520"/>
          </a:xfrm>
          <a:prstGeom prst="roundRect">
            <a:avLst>
              <a:gd name="adj" fmla="val 1749"/>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1148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US" altLang="zh-CN" dirty="0">
              <a:ln>
                <a:solidFill>
                  <a:schemeClr val="bg1">
                    <a:alpha val="0"/>
                  </a:schemeClr>
                </a:solidFill>
              </a:ln>
              <a:solidFill>
                <a:schemeClr val="tx1">
                  <a:lumMod val="75000"/>
                </a:schemeClr>
              </a:solidFill>
            </a:endParaRPr>
          </a:p>
        </p:txBody>
      </p:sp>
      <p:sp>
        <p:nvSpPr>
          <p:cNvPr id="56" name="Round Same Side Corner Rectangle 55"/>
          <p:cNvSpPr/>
          <p:nvPr>
            <p:custDataLst>
              <p:tags r:id="rId6"/>
            </p:custDataLst>
          </p:nvPr>
        </p:nvSpPr>
        <p:spPr>
          <a:xfrm flipH="1">
            <a:off x="4267518" y="1234511"/>
            <a:ext cx="7589520" cy="325636"/>
          </a:xfrm>
          <a:prstGeom prst="round2SameRect">
            <a:avLst>
              <a:gd name="adj1" fmla="val 19299"/>
              <a:gd name="adj2" fmla="val 0"/>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p>
            <a:pPr marL="0" lvl="1" algn="ctr" fontAlgn="base">
              <a:buClr>
                <a:srgbClr val="FFFF99"/>
              </a:buClr>
              <a:buSzPct val="90000"/>
            </a:pPr>
            <a:r>
              <a:rPr lang="en-IN" altLang="zh-CN" sz="1400" b="1" dirty="0" smtClean="0">
                <a:ln>
                  <a:solidFill>
                    <a:schemeClr val="bg1">
                      <a:alpha val="0"/>
                    </a:schemeClr>
                  </a:solidFill>
                </a:ln>
                <a:solidFill>
                  <a:srgbClr val="FFFFFF"/>
                </a:solidFill>
                <a:effectLst>
                  <a:outerShdw blurRad="38100" dist="38100" dir="2700000" algn="tl">
                    <a:srgbClr val="000000">
                      <a:alpha val="43137"/>
                    </a:srgbClr>
                  </a:outerShdw>
                </a:effectLst>
              </a:rPr>
              <a:t>VRF &amp; Industry Insights IP Taxonomy</a:t>
            </a:r>
            <a:endParaRPr lang="en-IN" altLang="zh-CN" sz="1400" b="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57" name="Rounded Rectangle 56"/>
          <p:cNvSpPr/>
          <p:nvPr>
            <p:custDataLst>
              <p:tags r:id="rId7"/>
            </p:custDataLst>
          </p:nvPr>
        </p:nvSpPr>
        <p:spPr>
          <a:xfrm flipH="1">
            <a:off x="9342438" y="1628422"/>
            <a:ext cx="2423160" cy="3657600"/>
          </a:xfrm>
          <a:prstGeom prst="roundRect">
            <a:avLst>
              <a:gd name="adj" fmla="val 2848"/>
            </a:avLst>
          </a:prstGeom>
          <a:solidFill>
            <a:schemeClr val="bg1"/>
          </a:solidFill>
          <a:ln w="3175" cap="flat" cmpd="sng" algn="ctr">
            <a:solidFill>
              <a:schemeClr val="bg1">
                <a:lumMod val="75000"/>
              </a:schemeClr>
            </a:solidFill>
            <a:prstDash val="solid"/>
            <a:round/>
            <a:headEnd type="none" w="med" len="med"/>
            <a:tailEnd type="none" w="med" len="med"/>
          </a:ln>
          <a:effectLst>
            <a:outerShdw blurRad="63500" algn="ctr" rotWithShape="0">
              <a:prstClr val="black">
                <a:alpha val="40000"/>
              </a:prstClr>
            </a:outerShdw>
          </a:effectLst>
        </p:spPr>
        <p:txBody>
          <a:bodyPr vert="horz" wrap="square" lIns="91440" tIns="22860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1600" b="1" kern="0" cap="small" dirty="0" smtClean="0">
                <a:ln>
                  <a:solidFill>
                    <a:schemeClr val="bg1">
                      <a:alpha val="0"/>
                    </a:schemeClr>
                  </a:solidFill>
                </a:ln>
                <a:solidFill>
                  <a:schemeClr val="tx1">
                    <a:lumMod val="75000"/>
                  </a:schemeClr>
                </a:solidFill>
                <a:ea typeface="Segoe UI" pitchFamily="34" charset="0"/>
                <a:cs typeface="Segoe UI" pitchFamily="34" charset="0"/>
              </a:rPr>
              <a:t>IT Led Change</a:t>
            </a:r>
            <a:endParaRPr lang="en-IN" altLang="zh-CN" sz="1600" b="1" kern="0" cap="small" dirty="0">
              <a:ln>
                <a:solidFill>
                  <a:schemeClr val="bg1">
                    <a:alpha val="0"/>
                  </a:schemeClr>
                </a:solidFill>
              </a:ln>
              <a:solidFill>
                <a:schemeClr val="tx1">
                  <a:lumMod val="75000"/>
                </a:schemeClr>
              </a:solidFill>
              <a:ea typeface="Segoe UI" pitchFamily="34" charset="0"/>
              <a:cs typeface="Segoe UI" pitchFamily="34" charset="0"/>
            </a:endParaRPr>
          </a:p>
        </p:txBody>
      </p:sp>
      <p:sp>
        <p:nvSpPr>
          <p:cNvPr id="58" name="Rounded Rectangle 57"/>
          <p:cNvSpPr/>
          <p:nvPr>
            <p:custDataLst>
              <p:tags r:id="rId8"/>
            </p:custDataLst>
          </p:nvPr>
        </p:nvSpPr>
        <p:spPr>
          <a:xfrm flipH="1">
            <a:off x="4358958" y="1628422"/>
            <a:ext cx="2423160" cy="3657600"/>
          </a:xfrm>
          <a:prstGeom prst="roundRect">
            <a:avLst>
              <a:gd name="adj" fmla="val 2668"/>
            </a:avLst>
          </a:prstGeom>
          <a:solidFill>
            <a:schemeClr val="bg1"/>
          </a:solidFill>
          <a:ln w="3175" cap="flat" cmpd="sng" algn="ctr">
            <a:solidFill>
              <a:schemeClr val="bg1">
                <a:lumMod val="75000"/>
              </a:schemeClr>
            </a:solidFill>
            <a:prstDash val="solid"/>
            <a:round/>
            <a:headEnd type="none" w="med" len="med"/>
            <a:tailEnd type="none" w="med" len="med"/>
          </a:ln>
          <a:effectLst>
            <a:outerShdw blurRad="63500" algn="ctr" rotWithShape="0">
              <a:prstClr val="black">
                <a:alpha val="40000"/>
              </a:prstClr>
            </a:outerShdw>
          </a:effectLst>
        </p:spPr>
        <p:txBody>
          <a:bodyPr vert="horz" wrap="square" lIns="91440" tIns="22860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1600" b="1" kern="0" cap="small" dirty="0">
                <a:ln>
                  <a:solidFill>
                    <a:schemeClr val="bg1">
                      <a:alpha val="0"/>
                    </a:schemeClr>
                  </a:solidFill>
                </a:ln>
                <a:solidFill>
                  <a:schemeClr val="tx1">
                    <a:lumMod val="75000"/>
                  </a:schemeClr>
                </a:solidFill>
                <a:ea typeface="Segoe UI" pitchFamily="34" charset="0"/>
                <a:cs typeface="Segoe UI" pitchFamily="34" charset="0"/>
              </a:rPr>
              <a:t>Business Led Change</a:t>
            </a:r>
          </a:p>
        </p:txBody>
      </p:sp>
      <p:sp>
        <p:nvSpPr>
          <p:cNvPr id="59" name="Rounded Rectangle 58"/>
          <p:cNvSpPr/>
          <p:nvPr>
            <p:custDataLst>
              <p:tags r:id="rId9"/>
            </p:custDataLst>
          </p:nvPr>
        </p:nvSpPr>
        <p:spPr>
          <a:xfrm flipH="1">
            <a:off x="6850698" y="1628422"/>
            <a:ext cx="2423160" cy="3657600"/>
          </a:xfrm>
          <a:prstGeom prst="roundRect">
            <a:avLst>
              <a:gd name="adj" fmla="val 2524"/>
            </a:avLst>
          </a:prstGeom>
          <a:solidFill>
            <a:schemeClr val="bg1"/>
          </a:solidFill>
          <a:ln w="3175" cap="flat" cmpd="sng" algn="ctr">
            <a:solidFill>
              <a:schemeClr val="accent1"/>
            </a:solidFill>
            <a:prstDash val="solid"/>
            <a:round/>
            <a:headEnd type="none" w="med" len="med"/>
            <a:tailEnd type="none" w="med" len="med"/>
          </a:ln>
          <a:effectLst>
            <a:outerShdw blurRad="63500" algn="ctr" rotWithShape="0">
              <a:prstClr val="black">
                <a:alpha val="40000"/>
              </a:prstClr>
            </a:outerShdw>
          </a:effectLst>
        </p:spPr>
        <p:txBody>
          <a:bodyPr vert="horz" wrap="square" lIns="91440" tIns="22860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1600" b="1" kern="0" cap="small" dirty="0">
                <a:ln>
                  <a:solidFill>
                    <a:schemeClr val="bg1">
                      <a:alpha val="0"/>
                    </a:schemeClr>
                  </a:solidFill>
                </a:ln>
                <a:solidFill>
                  <a:schemeClr val="tx1">
                    <a:lumMod val="75000"/>
                  </a:schemeClr>
                </a:solidFill>
                <a:ea typeface="Segoe UI" pitchFamily="34" charset="0"/>
                <a:cs typeface="Segoe UI" pitchFamily="34" charset="0"/>
              </a:rPr>
              <a:t>Innovation</a:t>
            </a:r>
          </a:p>
        </p:txBody>
      </p:sp>
      <p:sp>
        <p:nvSpPr>
          <p:cNvPr id="60" name="TextBox 59"/>
          <p:cNvSpPr txBox="1"/>
          <p:nvPr>
            <p:custDataLst>
              <p:tags r:id="rId10"/>
            </p:custDataLst>
          </p:nvPr>
        </p:nvSpPr>
        <p:spPr>
          <a:xfrm>
            <a:off x="9342438" y="1628422"/>
            <a:ext cx="987130" cy="172355"/>
          </a:xfrm>
          <a:prstGeom prst="rect">
            <a:avLst/>
          </a:prstGeom>
          <a:noFill/>
        </p:spPr>
        <p:txBody>
          <a:bodyPr wrap="none" lIns="45720" tIns="18288" rIns="0" bIns="0" rtlCol="0" anchor="ctr" anchorCtr="0">
            <a:spAutoFit/>
          </a:bodyPr>
          <a:lstStyle/>
          <a:p>
            <a:pPr marL="0" fontAlgn="base">
              <a:buClr>
                <a:srgbClr val="FFFF99"/>
              </a:buClr>
              <a:buSzPct val="90000"/>
            </a:pPr>
            <a:r>
              <a:rPr lang="en-US" sz="1000" b="1" dirty="0" smtClean="0">
                <a:ln>
                  <a:solidFill>
                    <a:schemeClr val="bg1">
                      <a:alpha val="0"/>
                    </a:schemeClr>
                  </a:solidFill>
                </a:ln>
                <a:solidFill>
                  <a:schemeClr val="tx1">
                    <a:lumMod val="75000"/>
                  </a:schemeClr>
                </a:solidFill>
              </a:rPr>
              <a:t>IP Domain Area</a:t>
            </a:r>
            <a:endParaRPr lang="en-US" sz="1000" b="1" dirty="0">
              <a:ln>
                <a:solidFill>
                  <a:schemeClr val="bg1">
                    <a:alpha val="0"/>
                  </a:schemeClr>
                </a:solidFill>
              </a:ln>
              <a:solidFill>
                <a:schemeClr val="tx1">
                  <a:lumMod val="75000"/>
                </a:schemeClr>
              </a:solidFill>
            </a:endParaRPr>
          </a:p>
        </p:txBody>
      </p:sp>
      <p:sp>
        <p:nvSpPr>
          <p:cNvPr id="61" name="TextBox 60"/>
          <p:cNvSpPr txBox="1"/>
          <p:nvPr>
            <p:custDataLst>
              <p:tags r:id="rId11"/>
            </p:custDataLst>
          </p:nvPr>
        </p:nvSpPr>
        <p:spPr>
          <a:xfrm>
            <a:off x="4358958" y="1628422"/>
            <a:ext cx="987130" cy="172355"/>
          </a:xfrm>
          <a:prstGeom prst="rect">
            <a:avLst/>
          </a:prstGeom>
          <a:noFill/>
        </p:spPr>
        <p:txBody>
          <a:bodyPr wrap="none" lIns="45720" tIns="18288" rIns="0" bIns="0" rtlCol="0" anchor="ctr" anchorCtr="0">
            <a:spAutoFit/>
          </a:bodyPr>
          <a:lstStyle/>
          <a:p>
            <a:pPr marL="0" fontAlgn="base">
              <a:buClr>
                <a:srgbClr val="FFFF99"/>
              </a:buClr>
              <a:buSzPct val="90000"/>
            </a:pPr>
            <a:r>
              <a:rPr lang="en-US" sz="1000" b="1" dirty="0" smtClean="0">
                <a:ln>
                  <a:solidFill>
                    <a:schemeClr val="bg1">
                      <a:alpha val="0"/>
                    </a:schemeClr>
                  </a:solidFill>
                </a:ln>
                <a:solidFill>
                  <a:schemeClr val="tx1">
                    <a:lumMod val="75000"/>
                  </a:schemeClr>
                </a:solidFill>
              </a:rPr>
              <a:t>IP Domain Area</a:t>
            </a:r>
            <a:endParaRPr lang="en-US" sz="1000" b="1" dirty="0">
              <a:ln>
                <a:solidFill>
                  <a:schemeClr val="bg1">
                    <a:alpha val="0"/>
                  </a:schemeClr>
                </a:solidFill>
              </a:ln>
              <a:solidFill>
                <a:schemeClr val="tx1">
                  <a:lumMod val="75000"/>
                </a:schemeClr>
              </a:solidFill>
            </a:endParaRPr>
          </a:p>
        </p:txBody>
      </p:sp>
      <p:sp>
        <p:nvSpPr>
          <p:cNvPr id="62" name="TextBox 61"/>
          <p:cNvSpPr txBox="1"/>
          <p:nvPr>
            <p:custDataLst>
              <p:tags r:id="rId12"/>
            </p:custDataLst>
          </p:nvPr>
        </p:nvSpPr>
        <p:spPr>
          <a:xfrm>
            <a:off x="6850698" y="1628422"/>
            <a:ext cx="987130" cy="172355"/>
          </a:xfrm>
          <a:prstGeom prst="rect">
            <a:avLst/>
          </a:prstGeom>
          <a:noFill/>
        </p:spPr>
        <p:txBody>
          <a:bodyPr wrap="none" lIns="45720" tIns="18288" rIns="0" bIns="0" rtlCol="0" anchor="ctr" anchorCtr="0">
            <a:spAutoFit/>
          </a:bodyPr>
          <a:lstStyle/>
          <a:p>
            <a:pPr marL="0" fontAlgn="base">
              <a:buClr>
                <a:srgbClr val="FFFF99"/>
              </a:buClr>
              <a:buSzPct val="90000"/>
            </a:pPr>
            <a:r>
              <a:rPr lang="en-US" sz="1000" b="1" dirty="0" smtClean="0">
                <a:ln>
                  <a:solidFill>
                    <a:schemeClr val="bg1">
                      <a:alpha val="0"/>
                    </a:schemeClr>
                  </a:solidFill>
                </a:ln>
                <a:solidFill>
                  <a:schemeClr val="tx1">
                    <a:lumMod val="75000"/>
                  </a:schemeClr>
                </a:solidFill>
              </a:rPr>
              <a:t>IP Domain Area</a:t>
            </a:r>
            <a:endParaRPr lang="en-US" sz="1000" b="1" dirty="0">
              <a:ln>
                <a:solidFill>
                  <a:schemeClr val="bg1">
                    <a:alpha val="0"/>
                  </a:schemeClr>
                </a:solidFill>
              </a:ln>
              <a:solidFill>
                <a:schemeClr val="tx1">
                  <a:lumMod val="75000"/>
                </a:schemeClr>
              </a:solidFill>
            </a:endParaRPr>
          </a:p>
        </p:txBody>
      </p:sp>
      <p:sp>
        <p:nvSpPr>
          <p:cNvPr id="64" name="Oval 63"/>
          <p:cNvSpPr/>
          <p:nvPr>
            <p:custDataLst>
              <p:tags r:id="rId13"/>
            </p:custDataLst>
          </p:nvPr>
        </p:nvSpPr>
        <p:spPr>
          <a:xfrm>
            <a:off x="5208062" y="5435298"/>
            <a:ext cx="1007417" cy="929554"/>
          </a:xfrm>
          <a:prstGeom prst="ellipse">
            <a:avLst/>
          </a:prstGeom>
          <a:solidFill>
            <a:schemeClr val="accent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lvl="1" algn="ctr" fontAlgn="base">
              <a:lnSpc>
                <a:spcPct val="90000"/>
              </a:lnSpc>
              <a:spcBef>
                <a:spcPct val="0"/>
              </a:spcBef>
              <a:spcAft>
                <a:spcPct val="35000"/>
              </a:spcAft>
              <a:buClr>
                <a:srgbClr val="FFFF99"/>
              </a:buClr>
              <a:buSzPct val="90000"/>
            </a:pPr>
            <a:r>
              <a:rPr lang="en-US" sz="14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Area of Focus</a:t>
            </a:r>
          </a:p>
        </p:txBody>
      </p:sp>
      <p:sp>
        <p:nvSpPr>
          <p:cNvPr id="65" name="TextBox 64"/>
          <p:cNvSpPr txBox="1"/>
          <p:nvPr>
            <p:custDataLst>
              <p:tags r:id="rId14"/>
            </p:custDataLst>
          </p:nvPr>
        </p:nvSpPr>
        <p:spPr>
          <a:xfrm>
            <a:off x="4358958" y="2998463"/>
            <a:ext cx="2423160" cy="1759681"/>
          </a:xfrm>
          <a:prstGeom prst="rect">
            <a:avLst/>
          </a:prstGeom>
          <a:solidFill>
            <a:schemeClr val="tx2">
              <a:lumMod val="40000"/>
              <a:lumOff val="6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bIns="45720" rtlCol="0" anchor="t">
            <a:noAutofit/>
          </a:bodyPr>
          <a:lstStyle>
            <a:defPPr>
              <a:defRPr lang="en-US"/>
            </a:defPPr>
            <a:lvl1pPr>
              <a:defRPr sz="700" b="1">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defRPr>
            </a:lvl1pPr>
          </a:lstStyle>
          <a:p>
            <a:pPr algn="ctr"/>
            <a:r>
              <a:rPr lang="en-US" sz="900" dirty="0" smtClean="0">
                <a:solidFill>
                  <a:schemeClr val="tx1">
                    <a:lumMod val="75000"/>
                  </a:schemeClr>
                </a:solidFill>
                <a:effectLst/>
              </a:rPr>
              <a:t>Accelerator</a:t>
            </a:r>
            <a:endParaRPr lang="en-US" sz="900" dirty="0">
              <a:solidFill>
                <a:schemeClr val="tx1">
                  <a:lumMod val="75000"/>
                </a:schemeClr>
              </a:solidFill>
              <a:effectLst/>
            </a:endParaRPr>
          </a:p>
        </p:txBody>
      </p:sp>
      <p:sp>
        <p:nvSpPr>
          <p:cNvPr id="66" name="TextBox 65"/>
          <p:cNvSpPr txBox="1"/>
          <p:nvPr>
            <p:custDataLst>
              <p:tags r:id="rId15"/>
            </p:custDataLst>
          </p:nvPr>
        </p:nvSpPr>
        <p:spPr>
          <a:xfrm>
            <a:off x="4358958" y="2138203"/>
            <a:ext cx="2423160" cy="822960"/>
          </a:xfrm>
          <a:prstGeom prst="rect">
            <a:avLst/>
          </a:prstGeom>
          <a:solidFill>
            <a:schemeClr val="accent1">
              <a:lumMod val="60000"/>
              <a:lumOff val="4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9144" rIns="45720" bIns="9144" rtlCol="0" anchor="t">
            <a:noAutofit/>
          </a:bodyPr>
          <a:lstStyle>
            <a:defPPr>
              <a:defRPr lang="en-US"/>
            </a:defPPr>
            <a:lvl1pPr>
              <a:defRPr sz="900" b="1">
                <a:solidFill>
                  <a:schemeClr val="bg1"/>
                </a:solidFill>
                <a:latin typeface="Segoe UI" pitchFamily="34" charset="0"/>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90000"/>
              </a:lnSpc>
            </a:pPr>
            <a:r>
              <a:rPr lang="en-US" dirty="0">
                <a:ln>
                  <a:solidFill>
                    <a:schemeClr val="bg1">
                      <a:alpha val="0"/>
                    </a:schemeClr>
                  </a:solidFill>
                </a:ln>
                <a:solidFill>
                  <a:schemeClr val="tx1">
                    <a:lumMod val="75000"/>
                  </a:schemeClr>
                </a:solidFill>
              </a:rPr>
              <a:t>IP Sub-Domain Area</a:t>
            </a:r>
          </a:p>
        </p:txBody>
      </p:sp>
      <p:sp>
        <p:nvSpPr>
          <p:cNvPr id="70" name="Rounded Rectangle 69"/>
          <p:cNvSpPr/>
          <p:nvPr>
            <p:custDataLst>
              <p:tags r:id="rId16"/>
            </p:custDataLst>
          </p:nvPr>
        </p:nvSpPr>
        <p:spPr>
          <a:xfrm flipH="1">
            <a:off x="4705142" y="22753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Strategy </a:t>
            </a:r>
            <a:r>
              <a:rPr lang="en-US" altLang="zh-CN" sz="900" b="1" dirty="0">
                <a:ln>
                  <a:solidFill>
                    <a:schemeClr val="bg1">
                      <a:alpha val="0"/>
                    </a:schemeClr>
                  </a:solidFill>
                </a:ln>
                <a:latin typeface="Segoe UI" pitchFamily="34" charset="0"/>
                <a:ea typeface="Segoe UI" pitchFamily="34" charset="0"/>
                <a:cs typeface="Segoe UI" pitchFamily="34" charset="0"/>
              </a:rPr>
              <a:t>(ESS</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71" name="Rounded Rectangle 70"/>
          <p:cNvSpPr/>
          <p:nvPr>
            <p:custDataLst>
              <p:tags r:id="rId17"/>
            </p:custDataLst>
          </p:nvPr>
        </p:nvSpPr>
        <p:spPr>
          <a:xfrm flipH="1">
            <a:off x="5394696" y="22753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Delivery </a:t>
            </a:r>
            <a:r>
              <a:rPr lang="en-US" altLang="zh-CN" sz="900" b="1" dirty="0">
                <a:ln>
                  <a:solidFill>
                    <a:schemeClr val="bg1">
                      <a:alpha val="0"/>
                    </a:schemeClr>
                  </a:solidFill>
                </a:ln>
                <a:latin typeface="Segoe UI" pitchFamily="34" charset="0"/>
                <a:ea typeface="Segoe UI" pitchFamily="34" charset="0"/>
                <a:cs typeface="Segoe UI" pitchFamily="34" charset="0"/>
              </a:rPr>
              <a:t>(CSB</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72" name="Rounded Rectangle 71"/>
          <p:cNvSpPr/>
          <p:nvPr>
            <p:custDataLst>
              <p:tags r:id="rId18"/>
            </p:custDataLst>
          </p:nvPr>
        </p:nvSpPr>
        <p:spPr>
          <a:xfrm flipH="1">
            <a:off x="6084250" y="22753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0" tIns="9144" rIns="0"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Operations (</a:t>
            </a:r>
            <a:r>
              <a:rPr lang="en-US" altLang="zh-CN" sz="900" b="1" dirty="0">
                <a:ln>
                  <a:solidFill>
                    <a:schemeClr val="bg1">
                      <a:alpha val="0"/>
                    </a:schemeClr>
                  </a:solidFill>
                </a:ln>
                <a:latin typeface="Segoe UI" pitchFamily="34" charset="0"/>
                <a:ea typeface="Segoe UI" pitchFamily="34" charset="0"/>
                <a:cs typeface="Segoe UI" pitchFamily="34" charset="0"/>
              </a:rPr>
              <a:t>Support</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76" name="Rectangle 75"/>
          <p:cNvSpPr/>
          <p:nvPr>
            <p:custDataLst>
              <p:tags r:id="rId19"/>
            </p:custDataLst>
          </p:nvPr>
        </p:nvSpPr>
        <p:spPr>
          <a:xfrm>
            <a:off x="4358958" y="4778191"/>
            <a:ext cx="2423160" cy="507831"/>
          </a:xfrm>
          <a:prstGeom prst="rect">
            <a:avLst/>
          </a:prstGeom>
        </p:spPr>
        <p:txBody>
          <a:bodyPr wrap="square" tIns="0">
            <a:spAutoFit/>
          </a:bodyPr>
          <a:lstStyle/>
          <a:p>
            <a:pPr marL="0" lvl="1" algn="ctr" defTabSz="914400">
              <a:spcBef>
                <a:spcPts val="300"/>
              </a:spcBef>
              <a:buClr>
                <a:schemeClr val="tx1">
                  <a:lumMod val="75000"/>
                </a:schemeClr>
              </a:buClr>
            </a:pP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Influencing business strategy through leveraging Microsoft's value proposition</a:t>
            </a:r>
          </a:p>
        </p:txBody>
      </p:sp>
      <p:sp>
        <p:nvSpPr>
          <p:cNvPr id="77" name="TextBox 76"/>
          <p:cNvSpPr txBox="1"/>
          <p:nvPr>
            <p:custDataLst>
              <p:tags r:id="rId20"/>
            </p:custDataLst>
          </p:nvPr>
        </p:nvSpPr>
        <p:spPr>
          <a:xfrm>
            <a:off x="9342438" y="2998463"/>
            <a:ext cx="2423160" cy="1759681"/>
          </a:xfrm>
          <a:prstGeom prst="rect">
            <a:avLst/>
          </a:prstGeom>
          <a:solidFill>
            <a:schemeClr val="tx2">
              <a:lumMod val="40000"/>
              <a:lumOff val="6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bIns="45720" rtlCol="0" anchor="t">
            <a:noAutofit/>
          </a:bodyPr>
          <a:lstStyle>
            <a:defPPr>
              <a:defRPr lang="en-US"/>
            </a:defPPr>
            <a:lvl1pPr>
              <a:defRPr sz="700" b="1">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defRPr>
            </a:lvl1pPr>
          </a:lstStyle>
          <a:p>
            <a:pPr algn="ctr"/>
            <a:r>
              <a:rPr lang="en-US" sz="900" dirty="0" smtClean="0">
                <a:solidFill>
                  <a:schemeClr val="tx1">
                    <a:lumMod val="75000"/>
                  </a:schemeClr>
                </a:solidFill>
                <a:effectLst/>
              </a:rPr>
              <a:t>Accelerator</a:t>
            </a:r>
            <a:endParaRPr lang="en-US" sz="900" dirty="0">
              <a:solidFill>
                <a:schemeClr val="tx1">
                  <a:lumMod val="75000"/>
                </a:schemeClr>
              </a:solidFill>
              <a:effectLst/>
            </a:endParaRPr>
          </a:p>
        </p:txBody>
      </p:sp>
      <p:sp>
        <p:nvSpPr>
          <p:cNvPr id="78" name="TextBox 77"/>
          <p:cNvSpPr txBox="1"/>
          <p:nvPr>
            <p:custDataLst>
              <p:tags r:id="rId21"/>
            </p:custDataLst>
          </p:nvPr>
        </p:nvSpPr>
        <p:spPr>
          <a:xfrm>
            <a:off x="9342438" y="2138203"/>
            <a:ext cx="2423160" cy="822960"/>
          </a:xfrm>
          <a:prstGeom prst="rect">
            <a:avLst/>
          </a:prstGeom>
          <a:solidFill>
            <a:schemeClr val="accent1">
              <a:lumMod val="60000"/>
              <a:lumOff val="4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9144" rIns="45720" bIns="9144" rtlCol="0" anchor="t">
            <a:noAutofit/>
          </a:bodyPr>
          <a:lstStyle>
            <a:defPPr>
              <a:defRPr lang="en-US"/>
            </a:defPPr>
            <a:lvl1pPr>
              <a:defRPr sz="900" b="1">
                <a:solidFill>
                  <a:schemeClr val="bg1"/>
                </a:solidFill>
                <a:latin typeface="Segoe UI" pitchFamily="34" charset="0"/>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90000"/>
              </a:lnSpc>
            </a:pPr>
            <a:r>
              <a:rPr lang="en-US" dirty="0">
                <a:ln>
                  <a:solidFill>
                    <a:schemeClr val="bg1">
                      <a:alpha val="0"/>
                    </a:schemeClr>
                  </a:solidFill>
                </a:ln>
                <a:solidFill>
                  <a:schemeClr val="tx1">
                    <a:lumMod val="75000"/>
                  </a:schemeClr>
                </a:solidFill>
              </a:rPr>
              <a:t>IP Sub-Domain Area</a:t>
            </a:r>
          </a:p>
        </p:txBody>
      </p:sp>
      <p:sp>
        <p:nvSpPr>
          <p:cNvPr id="79" name="TextBox 78"/>
          <p:cNvSpPr txBox="1"/>
          <p:nvPr>
            <p:custDataLst>
              <p:tags r:id="rId22"/>
            </p:custDataLst>
          </p:nvPr>
        </p:nvSpPr>
        <p:spPr>
          <a:xfrm>
            <a:off x="6850698" y="2998463"/>
            <a:ext cx="2423160" cy="1759681"/>
          </a:xfrm>
          <a:prstGeom prst="rect">
            <a:avLst/>
          </a:prstGeom>
          <a:solidFill>
            <a:schemeClr val="tx2">
              <a:lumMod val="40000"/>
              <a:lumOff val="6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bIns="45720" rtlCol="0" anchor="t">
            <a:noAutofit/>
          </a:bodyPr>
          <a:lstStyle>
            <a:defPPr>
              <a:defRPr lang="en-US"/>
            </a:defPPr>
            <a:lvl1pPr>
              <a:defRPr sz="700" b="1">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defRPr>
            </a:lvl1pPr>
          </a:lstStyle>
          <a:p>
            <a:pPr algn="ctr"/>
            <a:r>
              <a:rPr lang="en-US" sz="900" dirty="0" smtClean="0">
                <a:solidFill>
                  <a:schemeClr val="tx1">
                    <a:lumMod val="75000"/>
                  </a:schemeClr>
                </a:solidFill>
                <a:effectLst/>
              </a:rPr>
              <a:t>Accelerator</a:t>
            </a:r>
            <a:endParaRPr lang="en-US" sz="900" dirty="0">
              <a:solidFill>
                <a:schemeClr val="tx1">
                  <a:lumMod val="75000"/>
                </a:schemeClr>
              </a:solidFill>
              <a:effectLst/>
            </a:endParaRPr>
          </a:p>
        </p:txBody>
      </p:sp>
      <p:sp>
        <p:nvSpPr>
          <p:cNvPr id="80" name="TextBox 79"/>
          <p:cNvSpPr txBox="1"/>
          <p:nvPr>
            <p:custDataLst>
              <p:tags r:id="rId23"/>
            </p:custDataLst>
          </p:nvPr>
        </p:nvSpPr>
        <p:spPr>
          <a:xfrm>
            <a:off x="6850698" y="2138203"/>
            <a:ext cx="2423160" cy="822960"/>
          </a:xfrm>
          <a:prstGeom prst="rect">
            <a:avLst/>
          </a:prstGeom>
          <a:solidFill>
            <a:schemeClr val="accent1">
              <a:lumMod val="60000"/>
              <a:lumOff val="4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9144" rIns="45720" bIns="9144" rtlCol="0" anchor="t">
            <a:noAutofit/>
          </a:bodyPr>
          <a:lstStyle>
            <a:defPPr>
              <a:defRPr lang="en-US"/>
            </a:defPPr>
            <a:lvl1pPr>
              <a:defRPr sz="900" b="1">
                <a:solidFill>
                  <a:schemeClr val="bg1"/>
                </a:solidFill>
                <a:latin typeface="Segoe UI" pitchFamily="34" charset="0"/>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90000"/>
              </a:lnSpc>
            </a:pPr>
            <a:r>
              <a:rPr lang="en-US" dirty="0">
                <a:ln>
                  <a:solidFill>
                    <a:schemeClr val="bg1">
                      <a:alpha val="0"/>
                    </a:schemeClr>
                  </a:solidFill>
                </a:ln>
                <a:solidFill>
                  <a:schemeClr val="tx1">
                    <a:lumMod val="75000"/>
                  </a:schemeClr>
                </a:solidFill>
              </a:rPr>
              <a:t>IP Sub-Domain Area</a:t>
            </a:r>
          </a:p>
        </p:txBody>
      </p:sp>
      <p:sp>
        <p:nvSpPr>
          <p:cNvPr id="81" name="Rectangle 80"/>
          <p:cNvSpPr/>
          <p:nvPr>
            <p:custDataLst>
              <p:tags r:id="rId24"/>
            </p:custDataLst>
          </p:nvPr>
        </p:nvSpPr>
        <p:spPr>
          <a:xfrm>
            <a:off x="9342438" y="4778191"/>
            <a:ext cx="2423160" cy="353943"/>
          </a:xfrm>
          <a:prstGeom prst="rect">
            <a:avLst/>
          </a:prstGeom>
        </p:spPr>
        <p:txBody>
          <a:bodyPr wrap="square" tIns="0">
            <a:spAutoFit/>
          </a:bodyPr>
          <a:lstStyle/>
          <a:p>
            <a:pPr marL="0" lvl="1" algn="ctr" defTabSz="914400">
              <a:spcBef>
                <a:spcPts val="300"/>
              </a:spcBef>
              <a:buClr>
                <a:schemeClr val="tx1">
                  <a:lumMod val="75000"/>
                </a:schemeClr>
              </a:buClr>
            </a:pP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Optimizing the </a:t>
            </a:r>
            <a:r>
              <a:rPr lang="en-US" altLang="zh-CN" sz="1000" b="1"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effectiveness                                          and value </a:t>
            </a: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delivered by IT</a:t>
            </a:r>
          </a:p>
        </p:txBody>
      </p:sp>
      <p:sp>
        <p:nvSpPr>
          <p:cNvPr id="82" name="Rectangle 81"/>
          <p:cNvSpPr/>
          <p:nvPr>
            <p:custDataLst>
              <p:tags r:id="rId25"/>
            </p:custDataLst>
          </p:nvPr>
        </p:nvSpPr>
        <p:spPr>
          <a:xfrm>
            <a:off x="6850698" y="4778191"/>
            <a:ext cx="2423160" cy="507831"/>
          </a:xfrm>
          <a:prstGeom prst="rect">
            <a:avLst/>
          </a:prstGeom>
        </p:spPr>
        <p:txBody>
          <a:bodyPr wrap="square" tIns="0">
            <a:spAutoFit/>
          </a:bodyPr>
          <a:lstStyle/>
          <a:p>
            <a:pPr marL="0" lvl="1" algn="ctr" defTabSz="914400">
              <a:spcBef>
                <a:spcPts val="300"/>
              </a:spcBef>
              <a:buClr>
                <a:schemeClr val="tx1">
                  <a:lumMod val="75000"/>
                </a:schemeClr>
              </a:buClr>
            </a:pP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Leveraging emerging </a:t>
            </a:r>
            <a:r>
              <a:rPr lang="en-US" altLang="zh-CN" sz="1000" b="1"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technologies                             to create new </a:t>
            </a: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a:t>
            </a:r>
            <a:r>
              <a:rPr lang="en-US" altLang="zh-CN" sz="1000" b="1"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models                                 and </a:t>
            </a: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disruptive strategies</a:t>
            </a:r>
          </a:p>
        </p:txBody>
      </p:sp>
      <p:grpSp>
        <p:nvGrpSpPr>
          <p:cNvPr id="39" name="Group 38"/>
          <p:cNvGrpSpPr/>
          <p:nvPr/>
        </p:nvGrpSpPr>
        <p:grpSpPr>
          <a:xfrm>
            <a:off x="4712650" y="3069940"/>
            <a:ext cx="2011680" cy="1616727"/>
            <a:chOff x="4712650" y="2832472"/>
            <a:chExt cx="2011680" cy="1616727"/>
          </a:xfrm>
        </p:grpSpPr>
        <p:sp>
          <p:nvSpPr>
            <p:cNvPr id="83" name="Rounded Rectangle 82"/>
            <p:cNvSpPr/>
            <p:nvPr>
              <p:custDataLst>
                <p:tags r:id="rId35"/>
              </p:custDataLst>
            </p:nvPr>
          </p:nvSpPr>
          <p:spPr>
            <a:xfrm flipH="1">
              <a:off x="4712650" y="3249461"/>
              <a:ext cx="2011680" cy="365760"/>
            </a:xfrm>
            <a:prstGeom prst="roundRect">
              <a:avLst>
                <a:gd name="adj" fmla="val 8854"/>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Streamline Business Operations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84" name="Rounded Rectangle 83"/>
            <p:cNvSpPr/>
            <p:nvPr>
              <p:custDataLst>
                <p:tags r:id="rId36"/>
              </p:custDataLst>
            </p:nvPr>
          </p:nvSpPr>
          <p:spPr>
            <a:xfrm flipH="1">
              <a:off x="4712650" y="3666450"/>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Employee Productivity</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85" name="Rounded Rectangle 84"/>
            <p:cNvSpPr/>
            <p:nvPr/>
          </p:nvSpPr>
          <p:spPr>
            <a:xfrm flipH="1">
              <a:off x="4712650" y="4083439"/>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Business-driven IT Strategy</a:t>
              </a:r>
            </a:p>
          </p:txBody>
        </p:sp>
        <p:sp>
          <p:nvSpPr>
            <p:cNvPr id="87" name="Rounded Rectangle 86"/>
            <p:cNvSpPr/>
            <p:nvPr>
              <p:custDataLst>
                <p:tags r:id="rId37"/>
              </p:custDataLst>
            </p:nvPr>
          </p:nvSpPr>
          <p:spPr>
            <a:xfrm flipH="1">
              <a:off x="4712650" y="2832472"/>
              <a:ext cx="2011680" cy="365760"/>
            </a:xfrm>
            <a:prstGeom prst="roundRect">
              <a:avLst>
                <a:gd name="adj" fmla="val 8854"/>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12700">
              <a:solidFill>
                <a:srgbClr val="FF0000"/>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400" b="1" dirty="0">
                  <a:ln>
                    <a:solidFill>
                      <a:schemeClr val="bg1">
                        <a:alpha val="0"/>
                      </a:schemeClr>
                    </a:solidFill>
                  </a:ln>
                  <a:solidFill>
                    <a:srgbClr val="FF0000"/>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Grow Revenue</a:t>
              </a:r>
            </a:p>
          </p:txBody>
        </p:sp>
      </p:grpSp>
      <p:grpSp>
        <p:nvGrpSpPr>
          <p:cNvPr id="88" name="Group 87"/>
          <p:cNvGrpSpPr/>
          <p:nvPr/>
        </p:nvGrpSpPr>
        <p:grpSpPr>
          <a:xfrm>
            <a:off x="7186276" y="2275363"/>
            <a:ext cx="2019188" cy="548640"/>
            <a:chOff x="4705142" y="2037863"/>
            <a:chExt cx="2019188" cy="548640"/>
          </a:xfrm>
        </p:grpSpPr>
        <p:sp>
          <p:nvSpPr>
            <p:cNvPr id="89" name="Rounded Rectangle 88"/>
            <p:cNvSpPr/>
            <p:nvPr>
              <p:custDataLst>
                <p:tags r:id="rId32"/>
              </p:custDataLst>
            </p:nvPr>
          </p:nvSpPr>
          <p:spPr>
            <a:xfrm flipH="1">
              <a:off x="4705142"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Strategy </a:t>
              </a:r>
              <a:r>
                <a:rPr lang="en-US" altLang="zh-CN" sz="900" b="1" dirty="0">
                  <a:ln>
                    <a:solidFill>
                      <a:schemeClr val="bg1">
                        <a:alpha val="0"/>
                      </a:schemeClr>
                    </a:solidFill>
                  </a:ln>
                  <a:latin typeface="Segoe UI" pitchFamily="34" charset="0"/>
                  <a:ea typeface="Segoe UI" pitchFamily="34" charset="0"/>
                  <a:cs typeface="Segoe UI" pitchFamily="34" charset="0"/>
                </a:rPr>
                <a:t>(ESS</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0" name="Rounded Rectangle 89"/>
            <p:cNvSpPr/>
            <p:nvPr>
              <p:custDataLst>
                <p:tags r:id="rId33"/>
              </p:custDataLst>
            </p:nvPr>
          </p:nvSpPr>
          <p:spPr>
            <a:xfrm flipH="1">
              <a:off x="5394696"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Delivery </a:t>
              </a:r>
              <a:r>
                <a:rPr lang="en-US" altLang="zh-CN" sz="900" b="1" dirty="0">
                  <a:ln>
                    <a:solidFill>
                      <a:schemeClr val="bg1">
                        <a:alpha val="0"/>
                      </a:schemeClr>
                    </a:solidFill>
                  </a:ln>
                  <a:latin typeface="Segoe UI" pitchFamily="34" charset="0"/>
                  <a:ea typeface="Segoe UI" pitchFamily="34" charset="0"/>
                  <a:cs typeface="Segoe UI" pitchFamily="34" charset="0"/>
                </a:rPr>
                <a:t>(CSB</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1" name="Rounded Rectangle 90"/>
            <p:cNvSpPr/>
            <p:nvPr>
              <p:custDataLst>
                <p:tags r:id="rId34"/>
              </p:custDataLst>
            </p:nvPr>
          </p:nvSpPr>
          <p:spPr>
            <a:xfrm flipH="1">
              <a:off x="6084250"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0" tIns="9144" rIns="0"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Operations (</a:t>
              </a:r>
              <a:r>
                <a:rPr lang="en-US" altLang="zh-CN" sz="900" b="1" dirty="0">
                  <a:ln>
                    <a:solidFill>
                      <a:schemeClr val="bg1">
                        <a:alpha val="0"/>
                      </a:schemeClr>
                    </a:solidFill>
                  </a:ln>
                  <a:latin typeface="Segoe UI" pitchFamily="34" charset="0"/>
                  <a:ea typeface="Segoe UI" pitchFamily="34" charset="0"/>
                  <a:cs typeface="Segoe UI" pitchFamily="34" charset="0"/>
                </a:rPr>
                <a:t>Support</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grpSp>
      <p:sp>
        <p:nvSpPr>
          <p:cNvPr id="93" name="Rounded Rectangle 92"/>
          <p:cNvSpPr/>
          <p:nvPr/>
        </p:nvSpPr>
        <p:spPr>
          <a:xfrm flipH="1">
            <a:off x="7186276" y="3912003"/>
            <a:ext cx="2011680" cy="365760"/>
          </a:xfrm>
          <a:prstGeom prst="roundRect">
            <a:avLst>
              <a:gd name="adj" fmla="val 7118"/>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Design-Led Business Transformation</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94" name="Rounded Rectangle 93"/>
          <p:cNvSpPr/>
          <p:nvPr>
            <p:custDataLst>
              <p:tags r:id="rId26"/>
            </p:custDataLst>
          </p:nvPr>
        </p:nvSpPr>
        <p:spPr>
          <a:xfrm flipH="1">
            <a:off x="7186276" y="3478845"/>
            <a:ext cx="2011680" cy="390013"/>
          </a:xfrm>
          <a:prstGeom prst="roundRect">
            <a:avLst>
              <a:gd name="adj" fmla="val 7118"/>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Technology Disruption </a:t>
            </a:r>
            <a:endParaRPr lang="en-US" altLang="zh-CN" sz="1000"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95" name="Rounded Rectangle 94"/>
          <p:cNvSpPr/>
          <p:nvPr>
            <p:custDataLst>
              <p:tags r:id="rId27"/>
            </p:custDataLst>
          </p:nvPr>
        </p:nvSpPr>
        <p:spPr>
          <a:xfrm flipH="1">
            <a:off x="7186276" y="4320907"/>
            <a:ext cx="2011680" cy="365760"/>
          </a:xfrm>
          <a:prstGeom prst="roundRect">
            <a:avLst>
              <a:gd name="adj" fmla="val 7118"/>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Service Innovation</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96" name="Group 95"/>
          <p:cNvGrpSpPr/>
          <p:nvPr/>
        </p:nvGrpSpPr>
        <p:grpSpPr>
          <a:xfrm>
            <a:off x="9673840" y="2275363"/>
            <a:ext cx="2019188" cy="548640"/>
            <a:chOff x="4705142" y="2037863"/>
            <a:chExt cx="2019188" cy="548640"/>
          </a:xfrm>
        </p:grpSpPr>
        <p:sp>
          <p:nvSpPr>
            <p:cNvPr id="97" name="Rounded Rectangle 96"/>
            <p:cNvSpPr/>
            <p:nvPr>
              <p:custDataLst>
                <p:tags r:id="rId29"/>
              </p:custDataLst>
            </p:nvPr>
          </p:nvSpPr>
          <p:spPr>
            <a:xfrm flipH="1">
              <a:off x="4705142"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Strategy </a:t>
              </a:r>
              <a:r>
                <a:rPr lang="en-US" altLang="zh-CN" sz="900" b="1" dirty="0">
                  <a:ln>
                    <a:solidFill>
                      <a:schemeClr val="bg1">
                        <a:alpha val="0"/>
                      </a:schemeClr>
                    </a:solidFill>
                  </a:ln>
                  <a:latin typeface="Segoe UI" pitchFamily="34" charset="0"/>
                  <a:ea typeface="Segoe UI" pitchFamily="34" charset="0"/>
                  <a:cs typeface="Segoe UI" pitchFamily="34" charset="0"/>
                </a:rPr>
                <a:t>(ESS</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8" name="Rounded Rectangle 97"/>
            <p:cNvSpPr/>
            <p:nvPr>
              <p:custDataLst>
                <p:tags r:id="rId30"/>
              </p:custDataLst>
            </p:nvPr>
          </p:nvSpPr>
          <p:spPr>
            <a:xfrm flipH="1">
              <a:off x="5394696"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Delivery </a:t>
              </a:r>
              <a:r>
                <a:rPr lang="en-US" altLang="zh-CN" sz="900" b="1" dirty="0">
                  <a:ln>
                    <a:solidFill>
                      <a:schemeClr val="bg1">
                        <a:alpha val="0"/>
                      </a:schemeClr>
                    </a:solidFill>
                  </a:ln>
                  <a:latin typeface="Segoe UI" pitchFamily="34" charset="0"/>
                  <a:ea typeface="Segoe UI" pitchFamily="34" charset="0"/>
                  <a:cs typeface="Segoe UI" pitchFamily="34" charset="0"/>
                </a:rPr>
                <a:t>(CSB</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9" name="Rounded Rectangle 98"/>
            <p:cNvSpPr/>
            <p:nvPr>
              <p:custDataLst>
                <p:tags r:id="rId31"/>
              </p:custDataLst>
            </p:nvPr>
          </p:nvSpPr>
          <p:spPr>
            <a:xfrm flipH="1">
              <a:off x="6084250"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0" tIns="9144" rIns="0"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Operations (</a:t>
              </a:r>
              <a:r>
                <a:rPr lang="en-US" altLang="zh-CN" sz="900" b="1" dirty="0">
                  <a:ln>
                    <a:solidFill>
                      <a:schemeClr val="bg1">
                        <a:alpha val="0"/>
                      </a:schemeClr>
                    </a:solidFill>
                  </a:ln>
                  <a:latin typeface="Segoe UI" pitchFamily="34" charset="0"/>
                  <a:ea typeface="Segoe UI" pitchFamily="34" charset="0"/>
                  <a:cs typeface="Segoe UI" pitchFamily="34" charset="0"/>
                </a:rPr>
                <a:t>Support</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grpSp>
      <p:sp>
        <p:nvSpPr>
          <p:cNvPr id="100" name="Rounded Rectangle 99"/>
          <p:cNvSpPr/>
          <p:nvPr/>
        </p:nvSpPr>
        <p:spPr>
          <a:xfrm flipH="1">
            <a:off x="9681348" y="3069940"/>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IT Value Management</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1" name="Rounded Rectangle 100"/>
          <p:cNvSpPr/>
          <p:nvPr/>
        </p:nvSpPr>
        <p:spPr>
          <a:xfrm flipH="1">
            <a:off x="9681348" y="3486929"/>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Optimizing the IT </a:t>
            </a:r>
            <a:b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Customer Experience</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2" name="Rounded Rectangle 101"/>
          <p:cNvSpPr/>
          <p:nvPr/>
        </p:nvSpPr>
        <p:spPr>
          <a:xfrm flipH="1">
            <a:off x="9681348" y="3903918"/>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Planning &amp; Managing </a:t>
            </a:r>
            <a:b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the </a:t>
            </a: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Business of IT</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3" name="Rounded Rectangle 102"/>
          <p:cNvSpPr/>
          <p:nvPr>
            <p:custDataLst>
              <p:tags r:id="rId28"/>
            </p:custDataLst>
          </p:nvPr>
        </p:nvSpPr>
        <p:spPr>
          <a:xfrm flipH="1">
            <a:off x="9681348" y="4320907"/>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Optimizing the IT </a:t>
            </a:r>
            <a:b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Supply Chain</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44" name="Straight Connector 43"/>
          <p:cNvCxnSpPr/>
          <p:nvPr/>
        </p:nvCxnSpPr>
        <p:spPr>
          <a:xfrm flipV="1">
            <a:off x="5711771" y="3411316"/>
            <a:ext cx="6719" cy="2023982"/>
          </a:xfrm>
          <a:prstGeom prst="line">
            <a:avLst/>
          </a:prstGeom>
          <a:ln w="381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9" name="Text Placeholder 6"/>
          <p:cNvSpPr txBox="1">
            <a:spLocks/>
          </p:cNvSpPr>
          <p:nvPr/>
        </p:nvSpPr>
        <p:spPr>
          <a:xfrm>
            <a:off x="-175768" y="653607"/>
            <a:ext cx="11941365" cy="307777"/>
          </a:xfrm>
          <a:prstGeom prst="rect">
            <a:avLst/>
          </a:prstGeom>
        </p:spPr>
        <p:txBody>
          <a:bodyPr/>
          <a:lstStyle>
            <a:lvl1pPr marL="274320" indent="-274320" algn="l" defTabSz="914363" rtl="0" eaLnBrk="1" latinLnBrk="0" hangingPunct="1">
              <a:lnSpc>
                <a:spcPct val="100000"/>
              </a:lnSpc>
              <a:spcBef>
                <a:spcPts val="1200"/>
              </a:spcBef>
              <a:buClr>
                <a:schemeClr val="accent1"/>
              </a:buClr>
              <a:buSzPct val="100000"/>
              <a:buFontTx/>
              <a:buBlip>
                <a:blip r:embed="rId42"/>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2"/>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42"/>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2"/>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2"/>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0">
              <a:buNone/>
            </a:pPr>
            <a:r>
              <a:rPr lang="en-US" sz="1400" dirty="0" smtClean="0"/>
              <a:t>Provide producers/consumers with highly </a:t>
            </a:r>
            <a:r>
              <a:rPr lang="en-US" sz="1400" dirty="0"/>
              <a:t>consumable and relevant packaged IP and </a:t>
            </a:r>
            <a:r>
              <a:rPr lang="en-US" sz="1400" dirty="0" smtClean="0"/>
              <a:t>guidance, that </a:t>
            </a:r>
            <a:r>
              <a:rPr lang="en-US" sz="1400" dirty="0"/>
              <a:t>orchestrate the VRF methods and models that address a given problem space or domain for the acceleration of an engagement through a programmatic, consistent, repeatable way. </a:t>
            </a:r>
          </a:p>
        </p:txBody>
      </p:sp>
      <p:sp>
        <p:nvSpPr>
          <p:cNvPr id="52" name="Rounded Rectangle 51"/>
          <p:cNvSpPr/>
          <p:nvPr/>
        </p:nvSpPr>
        <p:spPr>
          <a:xfrm flipH="1">
            <a:off x="7175892" y="3076036"/>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Innovation Management</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14</a:t>
            </a:fld>
            <a:endParaRPr lang="en-US" dirty="0"/>
          </a:p>
        </p:txBody>
      </p:sp>
    </p:spTree>
    <p:extLst>
      <p:ext uri="{BB962C8B-B14F-4D97-AF65-F5344CB8AC3E}">
        <p14:creationId xmlns:p14="http://schemas.microsoft.com/office/powerpoint/2010/main" val="24228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72277164"/>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8612"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0" y="0"/>
                        <a:ext cx="158750" cy="158750"/>
                      </a:xfrm>
                      <a:prstGeom prst="rect">
                        <a:avLst/>
                      </a:prstGeom>
                    </p:spPr>
                  </p:pic>
                </p:oleObj>
              </mc:Fallback>
            </mc:AlternateContent>
          </a:graphicData>
        </a:graphic>
      </p:graphicFrame>
      <p:sp>
        <p:nvSpPr>
          <p:cNvPr id="82" name="Rounded Rectangle 81"/>
          <p:cNvSpPr/>
          <p:nvPr>
            <p:custDataLst>
              <p:tags r:id="rId3"/>
            </p:custDataLst>
          </p:nvPr>
        </p:nvSpPr>
        <p:spPr>
          <a:xfrm>
            <a:off x="35359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Identify key customer pain points, value drivers.</a:t>
            </a:r>
          </a:p>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Leverage relevant strategic models to frame context, potential tactics  and alternatives.</a:t>
            </a:r>
          </a:p>
        </p:txBody>
      </p:sp>
      <p:sp>
        <p:nvSpPr>
          <p:cNvPr id="84" name="Rounded Rectangle 83"/>
          <p:cNvSpPr/>
          <p:nvPr>
            <p:custDataLst>
              <p:tags r:id="rId4"/>
            </p:custDataLst>
          </p:nvPr>
        </p:nvSpPr>
        <p:spPr>
          <a:xfrm>
            <a:off x="52504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Build target state and events that may likely impact the business and/or what the customer wants to do.</a:t>
            </a:r>
          </a:p>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Identify underlying assumptions to developing potential solutions to business problems.</a:t>
            </a:r>
          </a:p>
        </p:txBody>
      </p:sp>
      <p:sp>
        <p:nvSpPr>
          <p:cNvPr id="89" name="Rounded Rectangle 88"/>
          <p:cNvSpPr/>
          <p:nvPr>
            <p:custDataLst>
              <p:tags r:id="rId5"/>
            </p:custDataLst>
          </p:nvPr>
        </p:nvSpPr>
        <p:spPr>
          <a:xfrm>
            <a:off x="69649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Insights to inform focused and strategic-level customer conversations and prioritization that are aligned to each enterprise scenario and KPIs  currently have in place and/or desire to improve and/or implement.</a:t>
            </a:r>
          </a:p>
        </p:txBody>
      </p:sp>
      <p:sp>
        <p:nvSpPr>
          <p:cNvPr id="90" name="Rounded Rectangle 89"/>
          <p:cNvSpPr/>
          <p:nvPr>
            <p:custDataLst>
              <p:tags r:id="rId6"/>
            </p:custDataLst>
          </p:nvPr>
        </p:nvSpPr>
        <p:spPr>
          <a:xfrm>
            <a:off x="86794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Validate gaps between customer current capabilities and future vision, requisite changes, improvement levers, anticipated business benefits, and how Microsoft solution areas and technologies can enable improvement recommendations.</a:t>
            </a:r>
          </a:p>
        </p:txBody>
      </p:sp>
      <p:sp>
        <p:nvSpPr>
          <p:cNvPr id="91" name="Rounded Rectangle 90"/>
          <p:cNvSpPr/>
          <p:nvPr>
            <p:custDataLst>
              <p:tags r:id="rId7"/>
            </p:custDataLst>
          </p:nvPr>
        </p:nvSpPr>
        <p:spPr>
          <a:xfrm>
            <a:off x="103939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Prioritize current </a:t>
            </a:r>
            <a:r>
              <a:rPr lang="en-US" sz="700" dirty="0" smtClean="0">
                <a:ln>
                  <a:solidFill>
                    <a:schemeClr val="bg1">
                      <a:alpha val="0"/>
                    </a:schemeClr>
                  </a:solidFill>
                </a:ln>
                <a:solidFill>
                  <a:schemeClr val="tx1">
                    <a:lumMod val="75000"/>
                  </a:schemeClr>
                </a:solidFill>
              </a:rPr>
              <a:t>project portfolio</a:t>
            </a:r>
            <a:r>
              <a:rPr lang="en-US" sz="700" dirty="0">
                <a:ln>
                  <a:solidFill>
                    <a:schemeClr val="bg1">
                      <a:alpha val="0"/>
                    </a:schemeClr>
                  </a:solidFill>
                </a:ln>
                <a:solidFill>
                  <a:schemeClr val="tx1">
                    <a:lumMod val="75000"/>
                  </a:schemeClr>
                </a:solidFill>
              </a:rPr>
              <a:t>, quantify investments by project category and business segment, and align technology investments to the business expectations.</a:t>
            </a:r>
          </a:p>
        </p:txBody>
      </p:sp>
      <p:sp>
        <p:nvSpPr>
          <p:cNvPr id="4" name="Title 3"/>
          <p:cNvSpPr>
            <a:spLocks noGrp="1"/>
          </p:cNvSpPr>
          <p:nvPr>
            <p:ph type="title"/>
            <p:custDataLst>
              <p:tags r:id="rId8"/>
            </p:custDataLst>
          </p:nvPr>
        </p:nvSpPr>
        <p:spPr>
          <a:xfrm>
            <a:off x="338138" y="228481"/>
            <a:ext cx="11518900" cy="498598"/>
          </a:xfrm>
        </p:spPr>
        <p:txBody>
          <a:bodyPr/>
          <a:lstStyle/>
          <a:p>
            <a:r>
              <a:rPr lang="en-US" dirty="0"/>
              <a:t>VRF Accelerators Value Proposition &amp; </a:t>
            </a:r>
            <a:r>
              <a:rPr lang="en-US" dirty="0" smtClean="0"/>
              <a:t>Orientation</a:t>
            </a:r>
            <a:endParaRPr lang="en-US" dirty="0"/>
          </a:p>
        </p:txBody>
      </p:sp>
      <p:sp>
        <p:nvSpPr>
          <p:cNvPr id="65" name="Rounded Rectangle 64"/>
          <p:cNvSpPr>
            <a:spLocks/>
          </p:cNvSpPr>
          <p:nvPr>
            <p:custDataLst>
              <p:tags r:id="rId9"/>
            </p:custDataLst>
          </p:nvPr>
        </p:nvSpPr>
        <p:spPr bwMode="auto">
          <a:xfrm>
            <a:off x="338138" y="954977"/>
            <a:ext cx="3108960" cy="5214944"/>
          </a:xfrm>
          <a:prstGeom prst="roundRect">
            <a:avLst>
              <a:gd name="adj" fmla="val 165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171450" lvl="1" indent="-171450">
              <a:spcBef>
                <a:spcPts val="300"/>
              </a:spcBef>
              <a:buClr>
                <a:srgbClr val="595959">
                  <a:lumMod val="75000"/>
                </a:srgbClr>
              </a:buClr>
              <a:buSzPct val="100000"/>
              <a:buFont typeface="Wingdings" pitchFamily="2" charset="2"/>
              <a:buChar char="§"/>
            </a:pPr>
            <a:endPar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spcBef>
                <a:spcPts val="300"/>
              </a:spcBef>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The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Value Realization Framework (VRF) Accelerators are highly consumable and relevant packaged IP and guidance that orchestrate the VRF methods and models that address a given problem space or domain for the acceleration of an engagement through a programmatic, consistent, repeatable way. </a:t>
            </a:r>
            <a:endPar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spcBef>
                <a:spcPts val="300"/>
              </a:spcBef>
              <a:buClr>
                <a:srgbClr val="595959">
                  <a:lumMod val="75000"/>
                </a:srgbClr>
              </a:buClr>
              <a:buSzPct val="100000"/>
              <a:buFont typeface="Wingdings" pitchFamily="2" charset="2"/>
              <a:buChar char="§"/>
            </a:pPr>
            <a:endPar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spcBef>
                <a:spcPts val="300"/>
              </a:spcBef>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This helps solve existing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problems of having:</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No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pre-packaged content for </a:t>
            </a: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driving initiatives &amp;/or delivery IP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through VRF.</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Lack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of consistent use of Models and IP across initiatives.</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No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consolidated and easy way for Practitioners to access and use the right information.</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Lack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of focus and critical mass in key specialisms</a:t>
            </a: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t>
            </a:r>
            <a:endParaRPr lang="en-US" sz="1050" dirty="0" smtClean="0">
              <a:ln w="9525" cap="flat" cmpd="sng" algn="ctr">
                <a:solidFill>
                  <a:srgbClr val="FFFFFF">
                    <a:alpha val="0"/>
                  </a:srgbClr>
                </a:solidFill>
                <a:prstDash val="solid"/>
                <a:round/>
              </a:ln>
              <a:solidFill>
                <a:srgbClr val="434343"/>
              </a:solidFill>
              <a:ea typeface="Segoe UI"/>
              <a:cs typeface="Segoe UI"/>
            </a:endParaRPr>
          </a:p>
          <a:p>
            <a:pPr marL="173736" indent="-173736">
              <a:spcBef>
                <a:spcPts val="300"/>
              </a:spcBef>
              <a:buClr>
                <a:srgbClr val="434343"/>
              </a:buClr>
              <a:buSzPct val="100000"/>
              <a:buFont typeface="Wingdings"/>
              <a:buChar char="§"/>
            </a:pPr>
            <a:endParaRPr lang="en-US" sz="1050" dirty="0" smtClean="0">
              <a:ln w="9525" cap="flat" cmpd="sng" algn="ctr">
                <a:solidFill>
                  <a:srgbClr val="FFFFFF">
                    <a:alpha val="0"/>
                  </a:srgbClr>
                </a:solidFill>
                <a:prstDash val="solid"/>
                <a:round/>
              </a:ln>
              <a:solidFill>
                <a:srgbClr val="434343"/>
              </a:solidFill>
              <a:ea typeface="Segoe UI"/>
              <a:cs typeface="Segoe UI"/>
            </a:endParaRPr>
          </a:p>
          <a:p>
            <a:pPr marL="173736" indent="-173736">
              <a:spcBef>
                <a:spcPts val="300"/>
              </a:spcBef>
              <a:buClr>
                <a:srgbClr val="434343"/>
              </a:buClr>
              <a:buSzPct val="100000"/>
              <a:buFont typeface="Wingdings"/>
              <a:buChar char="§"/>
            </a:pPr>
            <a:r>
              <a:rPr lang="en-US" sz="1050" dirty="0" smtClean="0">
                <a:ln w="9525" cap="flat" cmpd="sng" algn="ctr">
                  <a:solidFill>
                    <a:srgbClr val="FFFFFF">
                      <a:alpha val="0"/>
                    </a:srgbClr>
                  </a:solidFill>
                  <a:prstDash val="solid"/>
                  <a:round/>
                </a:ln>
                <a:solidFill>
                  <a:srgbClr val="434343"/>
                </a:solidFill>
                <a:ea typeface="Segoe UI"/>
                <a:cs typeface="Segoe UI"/>
              </a:rPr>
              <a:t>The </a:t>
            </a:r>
            <a:r>
              <a:rPr lang="en-US" sz="1050" dirty="0">
                <a:ln w="9525" cap="flat" cmpd="sng" algn="ctr">
                  <a:solidFill>
                    <a:srgbClr val="FFFFFF">
                      <a:alpha val="0"/>
                    </a:srgbClr>
                  </a:solidFill>
                  <a:prstDash val="solid"/>
                  <a:round/>
                </a:ln>
                <a:solidFill>
                  <a:srgbClr val="434343"/>
                </a:solidFill>
                <a:ea typeface="Segoe UI"/>
                <a:cs typeface="Segoe UI"/>
              </a:rPr>
              <a:t>outcomes of </a:t>
            </a:r>
            <a:r>
              <a:rPr lang="en-US" sz="1050" dirty="0" smtClean="0">
                <a:ln w="9525" cap="flat" cmpd="sng" algn="ctr">
                  <a:solidFill>
                    <a:srgbClr val="FFFFFF">
                      <a:alpha val="0"/>
                    </a:srgbClr>
                  </a:solidFill>
                  <a:prstDash val="solid"/>
                  <a:round/>
                </a:ln>
                <a:solidFill>
                  <a:srgbClr val="434343"/>
                </a:solidFill>
                <a:ea typeface="Segoe UI"/>
                <a:cs typeface="Segoe UI"/>
              </a:rPr>
              <a:t> accelerators </a:t>
            </a:r>
            <a:r>
              <a:rPr lang="en-US" sz="1050" dirty="0">
                <a:ln w="9525" cap="flat" cmpd="sng" algn="ctr">
                  <a:solidFill>
                    <a:srgbClr val="FFFFFF">
                      <a:alpha val="0"/>
                    </a:srgbClr>
                  </a:solidFill>
                  <a:prstDash val="solid"/>
                  <a:round/>
                </a:ln>
                <a:solidFill>
                  <a:srgbClr val="434343"/>
                </a:solidFill>
                <a:ea typeface="Segoe UI"/>
                <a:cs typeface="Segoe UI"/>
              </a:rPr>
              <a:t>feed directly into the following mandated VRF customer deliverables:</a:t>
            </a:r>
            <a:endParaRPr lang="en-US" sz="1050" dirty="0"/>
          </a:p>
          <a:p>
            <a:pPr marL="457200" indent="-228600">
              <a:spcBef>
                <a:spcPts val="300"/>
              </a:spcBef>
              <a:buFont typeface="+mj-lt"/>
              <a:buAutoNum type="arabicPeriod"/>
            </a:pPr>
            <a:r>
              <a:rPr lang="en-US" sz="1050" dirty="0">
                <a:ln w="9525" cap="flat" cmpd="sng" algn="ctr">
                  <a:solidFill>
                    <a:srgbClr val="FFFFFF">
                      <a:alpha val="0"/>
                    </a:srgbClr>
                  </a:solidFill>
                  <a:prstDash val="solid"/>
                  <a:round/>
                </a:ln>
                <a:solidFill>
                  <a:srgbClr val="434343"/>
                </a:solidFill>
                <a:ea typeface="Segoe UI"/>
                <a:cs typeface="Segoe UI"/>
              </a:rPr>
              <a:t>Assessment - Assessment Final Report</a:t>
            </a:r>
            <a:endParaRPr lang="en-US" sz="1050" dirty="0"/>
          </a:p>
          <a:p>
            <a:pPr marL="457200" indent="-228600">
              <a:spcBef>
                <a:spcPts val="300"/>
              </a:spcBef>
              <a:buFont typeface="+mj-lt"/>
              <a:buAutoNum type="arabicPeriod"/>
            </a:pPr>
            <a:r>
              <a:rPr lang="en-US" sz="1050" dirty="0">
                <a:ln w="9525" cap="flat" cmpd="sng" algn="ctr">
                  <a:solidFill>
                    <a:srgbClr val="FFFFFF">
                      <a:alpha val="0"/>
                    </a:srgbClr>
                  </a:solidFill>
                  <a:prstDash val="solid"/>
                  <a:round/>
                </a:ln>
                <a:solidFill>
                  <a:srgbClr val="434343"/>
                </a:solidFill>
                <a:ea typeface="Segoe UI"/>
                <a:cs typeface="Segoe UI"/>
              </a:rPr>
              <a:t>Initiative Planning - Initiative Plan</a:t>
            </a:r>
            <a:endParaRPr lang="en-US" sz="1050" dirty="0"/>
          </a:p>
          <a:p>
            <a:pPr marL="457200" indent="-228600">
              <a:spcBef>
                <a:spcPts val="300"/>
              </a:spcBef>
              <a:buFont typeface="+mj-lt"/>
              <a:buAutoNum type="arabicPeriod"/>
            </a:pPr>
            <a:r>
              <a:rPr lang="en-US" sz="1050" dirty="0">
                <a:ln w="9525" cap="flat" cmpd="sng" algn="ctr">
                  <a:solidFill>
                    <a:srgbClr val="FFFFFF">
                      <a:alpha val="0"/>
                    </a:srgbClr>
                  </a:solidFill>
                  <a:prstDash val="solid"/>
                  <a:round/>
                </a:ln>
                <a:solidFill>
                  <a:srgbClr val="434343"/>
                </a:solidFill>
                <a:ea typeface="Segoe UI"/>
                <a:cs typeface="Segoe UI"/>
              </a:rPr>
              <a:t>Value Realization - Value Realization </a:t>
            </a:r>
            <a:r>
              <a:rPr lang="en-US" sz="1050" dirty="0" smtClean="0">
                <a:ln w="9525" cap="flat" cmpd="sng" algn="ctr">
                  <a:solidFill>
                    <a:srgbClr val="FFFFFF">
                      <a:alpha val="0"/>
                    </a:srgbClr>
                  </a:solidFill>
                  <a:prstDash val="solid"/>
                  <a:round/>
                </a:ln>
                <a:solidFill>
                  <a:srgbClr val="434343"/>
                </a:solidFill>
                <a:ea typeface="Segoe UI"/>
                <a:cs typeface="Segoe UI"/>
              </a:rPr>
              <a:t>Scorecard.</a:t>
            </a:r>
          </a:p>
          <a:p>
            <a:pPr marL="457200" indent="-228600">
              <a:spcBef>
                <a:spcPts val="300"/>
              </a:spcBef>
              <a:buFont typeface="+mj-lt"/>
              <a:buAutoNum type="arabicPeriod"/>
            </a:pPr>
            <a:endParaRPr lang="en-US" sz="1050" dirty="0">
              <a:ln w="9525" cap="flat" cmpd="sng" algn="ctr">
                <a:solidFill>
                  <a:srgbClr val="FFFFFF">
                    <a:alpha val="0"/>
                  </a:srgbClr>
                </a:solidFill>
                <a:prstDash val="solid"/>
                <a:round/>
              </a:ln>
              <a:solidFill>
                <a:srgbClr val="434343"/>
              </a:solidFill>
              <a:ea typeface="Segoe UI"/>
              <a:cs typeface="Segoe UI"/>
            </a:endParaRPr>
          </a:p>
          <a:p>
            <a:pPr marL="457200" indent="-228600">
              <a:spcBef>
                <a:spcPts val="300"/>
              </a:spcBef>
              <a:buFont typeface="+mj-lt"/>
              <a:buAutoNum type="arabicPeriod"/>
            </a:pPr>
            <a:endParaRPr lang="en-US" sz="1050" dirty="0"/>
          </a:p>
        </p:txBody>
      </p:sp>
      <p:sp>
        <p:nvSpPr>
          <p:cNvPr id="66" name="Round Same Side Corner Rectangle 65"/>
          <p:cNvSpPr/>
          <p:nvPr>
            <p:custDataLst>
              <p:tags r:id="rId10"/>
            </p:custDataLst>
          </p:nvPr>
        </p:nvSpPr>
        <p:spPr bwMode="auto">
          <a:xfrm>
            <a:off x="338138" y="951089"/>
            <a:ext cx="3108960" cy="290387"/>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29" tIns="45720" rIns="91429" bIns="45714" numCol="1" rtlCol="0" anchor="ctr" anchorCtr="0" compatLnSpc="1">
            <a:prstTxWarp prst="textNoShape">
              <a:avLst/>
            </a:prstTxWarp>
            <a:spAutoFit/>
          </a:bodyPr>
          <a:lstStyle/>
          <a:p>
            <a:pPr marL="0" lvl="1" algn="ctr" fontAlgn="base">
              <a:buClr>
                <a:srgbClr val="FFFF99"/>
              </a:buClr>
              <a:buSzPct val="90000"/>
            </a:pPr>
            <a:r>
              <a:rPr lang="en-US" altLang="zh-CN" sz="1200" b="1" dirty="0">
                <a:ln>
                  <a:solidFill>
                    <a:schemeClr val="bg1">
                      <a:alpha val="0"/>
                    </a:schemeClr>
                  </a:solidFill>
                </a:ln>
                <a:solidFill>
                  <a:srgbClr val="FFFFFF"/>
                </a:solidFill>
                <a:effectLst>
                  <a:outerShdw blurRad="38100" dist="38100" dir="2700000" algn="tl">
                    <a:srgbClr val="000000">
                      <a:alpha val="43137"/>
                    </a:srgbClr>
                  </a:outerShdw>
                </a:effectLst>
              </a:rPr>
              <a:t>Value Proposition</a:t>
            </a:r>
          </a:p>
        </p:txBody>
      </p:sp>
      <p:sp>
        <p:nvSpPr>
          <p:cNvPr id="71" name="Text Box 10"/>
          <p:cNvSpPr txBox="1">
            <a:spLocks noChangeArrowheads="1"/>
          </p:cNvSpPr>
          <p:nvPr>
            <p:custDataLst>
              <p:tags r:id="rId11"/>
            </p:custDataLst>
          </p:nvPr>
        </p:nvSpPr>
        <p:spPr bwMode="gray">
          <a:xfrm flipH="1">
            <a:off x="52504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Enterprise </a:t>
            </a:r>
          </a:p>
          <a:p>
            <a:pPr lvl="1"/>
            <a:r>
              <a:rPr lang="en-US" sz="800" dirty="0" smtClean="0">
                <a:solidFill>
                  <a:schemeClr val="tx1">
                    <a:lumMod val="75000"/>
                  </a:schemeClr>
                </a:solidFill>
                <a:effectLst/>
              </a:rPr>
              <a:t>Scenarios</a:t>
            </a:r>
            <a:endParaRPr lang="en-US" sz="800" dirty="0">
              <a:solidFill>
                <a:schemeClr val="tx1">
                  <a:lumMod val="75000"/>
                </a:schemeClr>
              </a:solidFill>
              <a:effectLst/>
            </a:endParaRPr>
          </a:p>
        </p:txBody>
      </p:sp>
      <p:sp>
        <p:nvSpPr>
          <p:cNvPr id="72" name="Text Box 10"/>
          <p:cNvSpPr txBox="1">
            <a:spLocks noChangeArrowheads="1"/>
          </p:cNvSpPr>
          <p:nvPr>
            <p:custDataLst>
              <p:tags r:id="rId12"/>
            </p:custDataLst>
          </p:nvPr>
        </p:nvSpPr>
        <p:spPr bwMode="gray">
          <a:xfrm flipH="1">
            <a:off x="86794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Capability</a:t>
            </a:r>
          </a:p>
          <a:p>
            <a:pPr lvl="1"/>
            <a:r>
              <a:rPr lang="en-US" sz="800" dirty="0" smtClean="0">
                <a:solidFill>
                  <a:schemeClr val="tx1">
                    <a:lumMod val="75000"/>
                  </a:schemeClr>
                </a:solidFill>
                <a:effectLst/>
              </a:rPr>
              <a:t>Diagnostic</a:t>
            </a:r>
            <a:endParaRPr lang="en-US" sz="800" dirty="0">
              <a:solidFill>
                <a:schemeClr val="tx1">
                  <a:lumMod val="75000"/>
                </a:schemeClr>
              </a:solidFill>
              <a:effectLst/>
            </a:endParaRPr>
          </a:p>
        </p:txBody>
      </p:sp>
      <p:sp>
        <p:nvSpPr>
          <p:cNvPr id="73" name="Text Box 10"/>
          <p:cNvSpPr txBox="1">
            <a:spLocks noChangeArrowheads="1"/>
          </p:cNvSpPr>
          <p:nvPr>
            <p:custDataLst>
              <p:tags r:id="rId13"/>
            </p:custDataLst>
          </p:nvPr>
        </p:nvSpPr>
        <p:spPr bwMode="gray">
          <a:xfrm flipH="1">
            <a:off x="35359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Customer Pain Points &amp; Strategic Context Setting</a:t>
            </a:r>
            <a:endParaRPr lang="en-US" sz="800" dirty="0">
              <a:solidFill>
                <a:schemeClr val="tx1">
                  <a:lumMod val="75000"/>
                </a:schemeClr>
              </a:solidFill>
              <a:effectLst/>
            </a:endParaRPr>
          </a:p>
        </p:txBody>
      </p:sp>
      <p:sp>
        <p:nvSpPr>
          <p:cNvPr id="77" name="Text Box 10"/>
          <p:cNvSpPr txBox="1">
            <a:spLocks noChangeArrowheads="1"/>
          </p:cNvSpPr>
          <p:nvPr>
            <p:custDataLst>
              <p:tags r:id="rId14"/>
            </p:custDataLst>
          </p:nvPr>
        </p:nvSpPr>
        <p:spPr bwMode="gray">
          <a:xfrm flipH="1">
            <a:off x="69649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Strategic </a:t>
            </a:r>
          </a:p>
          <a:p>
            <a:pPr lvl="1"/>
            <a:r>
              <a:rPr lang="en-US" sz="800" dirty="0" smtClean="0">
                <a:solidFill>
                  <a:schemeClr val="tx1">
                    <a:lumMod val="75000"/>
                  </a:schemeClr>
                </a:solidFill>
                <a:effectLst/>
              </a:rPr>
              <a:t>Questionnaire</a:t>
            </a:r>
            <a:endParaRPr lang="en-US" sz="800" dirty="0">
              <a:solidFill>
                <a:schemeClr val="tx1">
                  <a:lumMod val="75000"/>
                </a:schemeClr>
              </a:solidFill>
              <a:effectLst/>
            </a:endParaRPr>
          </a:p>
        </p:txBody>
      </p:sp>
      <p:sp>
        <p:nvSpPr>
          <p:cNvPr id="79" name="Text Box 10"/>
          <p:cNvSpPr txBox="1">
            <a:spLocks noChangeArrowheads="1"/>
          </p:cNvSpPr>
          <p:nvPr>
            <p:custDataLst>
              <p:tags r:id="rId15"/>
            </p:custDataLst>
          </p:nvPr>
        </p:nvSpPr>
        <p:spPr bwMode="gray">
          <a:xfrm flipH="1">
            <a:off x="103939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Portfolio </a:t>
            </a:r>
          </a:p>
          <a:p>
            <a:pPr lvl="1"/>
            <a:r>
              <a:rPr lang="en-US" sz="800" dirty="0" smtClean="0">
                <a:solidFill>
                  <a:schemeClr val="tx1">
                    <a:lumMod val="75000"/>
                  </a:schemeClr>
                </a:solidFill>
                <a:effectLst/>
              </a:rPr>
              <a:t>Matrix</a:t>
            </a:r>
            <a:endParaRPr lang="en-US" sz="800" dirty="0">
              <a:solidFill>
                <a:schemeClr val="tx1">
                  <a:lumMod val="75000"/>
                </a:schemeClr>
              </a:solidFill>
              <a:effectLst/>
            </a:endParaRPr>
          </a:p>
        </p:txBody>
      </p:sp>
      <p:sp>
        <p:nvSpPr>
          <p:cNvPr id="92" name="Rounded Rectangle 91"/>
          <p:cNvSpPr/>
          <p:nvPr/>
        </p:nvSpPr>
        <p:spPr>
          <a:xfrm>
            <a:off x="3535998" y="3883922"/>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smtClean="0">
                <a:ln>
                  <a:solidFill>
                    <a:schemeClr val="bg1">
                      <a:alpha val="0"/>
                    </a:schemeClr>
                  </a:solidFill>
                </a:ln>
                <a:solidFill>
                  <a:schemeClr val="tx1">
                    <a:lumMod val="75000"/>
                  </a:schemeClr>
                </a:solidFill>
              </a:rPr>
              <a:t>Formulate direction and key activities towards the desired state.</a:t>
            </a:r>
          </a:p>
          <a:p>
            <a:pPr marL="120650" lvl="1" indent="-120650" fontAlgn="base">
              <a:buClr>
                <a:schemeClr val="tx1">
                  <a:lumMod val="75000"/>
                </a:schemeClr>
              </a:buClr>
              <a:buSzPct val="100000"/>
              <a:buFont typeface="Wingdings" pitchFamily="2" charset="2"/>
              <a:buChar char="§"/>
            </a:pPr>
            <a:r>
              <a:rPr lang="en-US" sz="700" dirty="0" smtClean="0">
                <a:ln>
                  <a:solidFill>
                    <a:schemeClr val="bg1">
                      <a:alpha val="0"/>
                    </a:schemeClr>
                  </a:solidFill>
                </a:ln>
                <a:solidFill>
                  <a:schemeClr val="tx1">
                    <a:lumMod val="75000"/>
                  </a:schemeClr>
                </a:solidFill>
              </a:rPr>
              <a:t>Develop multi-year vision for how IT should meet the identified needs of the business &amp; organization.</a:t>
            </a:r>
            <a:endParaRPr lang="en-US" sz="700" dirty="0">
              <a:ln>
                <a:solidFill>
                  <a:schemeClr val="bg1">
                    <a:alpha val="0"/>
                  </a:schemeClr>
                </a:solidFill>
              </a:ln>
              <a:solidFill>
                <a:schemeClr val="tx1">
                  <a:lumMod val="75000"/>
                </a:schemeClr>
              </a:solidFill>
            </a:endParaRPr>
          </a:p>
        </p:txBody>
      </p:sp>
      <p:sp>
        <p:nvSpPr>
          <p:cNvPr id="94" name="Rounded Rectangle 93"/>
          <p:cNvSpPr/>
          <p:nvPr/>
        </p:nvSpPr>
        <p:spPr>
          <a:xfrm>
            <a:off x="5250498" y="3883922"/>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Building blocks to reach desired state,  proposed strategy, capability dependencies, Msft solution &amp;/or technology enablers for strategic differentiation that needs to support the new business direction and optimize benefits realization.</a:t>
            </a:r>
          </a:p>
        </p:txBody>
      </p:sp>
      <p:sp>
        <p:nvSpPr>
          <p:cNvPr id="96" name="Rounded Rectangle 95"/>
          <p:cNvSpPr/>
          <p:nvPr/>
        </p:nvSpPr>
        <p:spPr>
          <a:xfrm>
            <a:off x="6964998" y="3883922"/>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Structured plan  outlining activities to execute the strategy, required  investments to deliver the strategy and plan,  series of investments, projects/initiatives and key actions required to implement the improvements, recommendations and roadmap.</a:t>
            </a:r>
          </a:p>
        </p:txBody>
      </p:sp>
      <p:sp>
        <p:nvSpPr>
          <p:cNvPr id="98" name="Text Box 10"/>
          <p:cNvSpPr txBox="1">
            <a:spLocks noChangeArrowheads="1"/>
          </p:cNvSpPr>
          <p:nvPr/>
        </p:nvSpPr>
        <p:spPr bwMode="gray">
          <a:xfrm flipH="1">
            <a:off x="6964998" y="3883922"/>
            <a:ext cx="1463040" cy="1097280"/>
          </a:xfrm>
          <a:prstGeom prst="round2SameRect">
            <a:avLst>
              <a:gd name="adj1" fmla="val 3618"/>
              <a:gd name="adj2" fmla="val 0"/>
            </a:avLst>
          </a:prstGeom>
          <a:gradFill>
            <a:gsLst>
              <a:gs pos="80000">
                <a:schemeClr val="tx2"/>
              </a:gs>
              <a:gs pos="0">
                <a:schemeClr val="tx2"/>
              </a:gs>
              <a:gs pos="100000">
                <a:schemeClr val="tx2">
                  <a:lumMod val="40000"/>
                  <a:lumOff val="60000"/>
                </a:schemeClr>
              </a:gs>
            </a:gsLst>
            <a:lin ang="16200000" scaled="1"/>
          </a:gradFill>
          <a:ln w="3175" cap="flat" cmpd="sng" algn="ctr">
            <a:solidFill>
              <a:schemeClr val="tx2">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Transformation </a:t>
            </a:r>
          </a:p>
          <a:p>
            <a:pPr lvl="1"/>
            <a:r>
              <a:rPr lang="en-US" sz="800" dirty="0" smtClean="0"/>
              <a:t>Plan</a:t>
            </a:r>
            <a:endParaRPr lang="en-US" sz="800" dirty="0"/>
          </a:p>
        </p:txBody>
      </p:sp>
      <p:sp>
        <p:nvSpPr>
          <p:cNvPr id="99" name="Rounded Rectangle 98"/>
          <p:cNvSpPr/>
          <p:nvPr/>
        </p:nvSpPr>
        <p:spPr>
          <a:xfrm>
            <a:off x="8702213" y="389578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Operational integration of the accelerator within the customers business &amp; IT environment</a:t>
            </a:r>
          </a:p>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Through Portfolio/Program Plan, Value Realization Plan, Architecture/Technology Plan and/or Organization Adoption Plan.</a:t>
            </a:r>
          </a:p>
        </p:txBody>
      </p:sp>
      <p:sp>
        <p:nvSpPr>
          <p:cNvPr id="109" name="Rounded Rectangle 108"/>
          <p:cNvSpPr/>
          <p:nvPr/>
        </p:nvSpPr>
        <p:spPr>
          <a:xfrm>
            <a:off x="10438848" y="38960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Establish integrated set of measurements and associated targets for monitoring / measuring overall business and IT performance.</a:t>
            </a:r>
          </a:p>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Used to communicate the value throughout the customers organization.</a:t>
            </a:r>
          </a:p>
        </p:txBody>
      </p:sp>
      <p:sp>
        <p:nvSpPr>
          <p:cNvPr id="135" name="Text Box 10"/>
          <p:cNvSpPr txBox="1">
            <a:spLocks noChangeArrowheads="1"/>
          </p:cNvSpPr>
          <p:nvPr/>
        </p:nvSpPr>
        <p:spPr bwMode="gray">
          <a:xfrm flipH="1">
            <a:off x="8702213" y="3895787"/>
            <a:ext cx="1463040" cy="1097280"/>
          </a:xfrm>
          <a:prstGeom prst="round2SameRect">
            <a:avLst>
              <a:gd name="adj1" fmla="val 3618"/>
              <a:gd name="adj2" fmla="val 0"/>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Business IT </a:t>
            </a:r>
          </a:p>
          <a:p>
            <a:pPr lvl="1"/>
            <a:r>
              <a:rPr lang="en-US" sz="800" dirty="0" smtClean="0"/>
              <a:t>Lifecycle Model</a:t>
            </a:r>
            <a:endParaRPr lang="en-US" sz="800" dirty="0"/>
          </a:p>
        </p:txBody>
      </p:sp>
      <p:sp>
        <p:nvSpPr>
          <p:cNvPr id="136" name="Text Box 10"/>
          <p:cNvSpPr txBox="1">
            <a:spLocks noChangeArrowheads="1"/>
          </p:cNvSpPr>
          <p:nvPr/>
        </p:nvSpPr>
        <p:spPr bwMode="gray">
          <a:xfrm flipH="1">
            <a:off x="5250498" y="3883922"/>
            <a:ext cx="1463040" cy="1097280"/>
          </a:xfrm>
          <a:prstGeom prst="round2SameRect">
            <a:avLst>
              <a:gd name="adj1" fmla="val 3618"/>
              <a:gd name="adj2" fmla="val 0"/>
            </a:avLst>
          </a:prstGeom>
          <a:gradFill>
            <a:gsLst>
              <a:gs pos="80000">
                <a:schemeClr val="tx2"/>
              </a:gs>
              <a:gs pos="0">
                <a:schemeClr val="tx2"/>
              </a:gs>
              <a:gs pos="100000">
                <a:schemeClr val="tx2">
                  <a:lumMod val="40000"/>
                  <a:lumOff val="60000"/>
                </a:schemeClr>
              </a:gs>
            </a:gsLst>
            <a:lin ang="16200000" scaled="1"/>
          </a:gradFill>
          <a:ln w="3175" cap="flat" cmpd="sng" algn="ctr">
            <a:solidFill>
              <a:schemeClr val="tx2">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Target State</a:t>
            </a:r>
          </a:p>
          <a:p>
            <a:pPr lvl="1"/>
            <a:r>
              <a:rPr lang="en-US" sz="800" dirty="0" smtClean="0"/>
              <a:t>Building Blocks</a:t>
            </a:r>
            <a:endParaRPr lang="en-US" sz="800" dirty="0"/>
          </a:p>
        </p:txBody>
      </p:sp>
      <p:sp>
        <p:nvSpPr>
          <p:cNvPr id="138" name="Up Arrow 137"/>
          <p:cNvSpPr/>
          <p:nvPr/>
        </p:nvSpPr>
        <p:spPr>
          <a:xfrm rot="5400000">
            <a:off x="45761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9" name="Bent Arrow 138"/>
          <p:cNvSpPr/>
          <p:nvPr/>
        </p:nvSpPr>
        <p:spPr>
          <a:xfrm rot="16200000" flipH="1">
            <a:off x="7422198" y="-3710"/>
            <a:ext cx="548640" cy="7040880"/>
          </a:xfrm>
          <a:custGeom>
            <a:avLst/>
            <a:gdLst/>
            <a:ahLst/>
            <a:cxnLst/>
            <a:rect l="l" t="t" r="r" b="b"/>
            <a:pathLst>
              <a:path w="595308" h="6658836">
                <a:moveTo>
                  <a:pt x="0" y="6567396"/>
                </a:moveTo>
                <a:lnTo>
                  <a:pt x="0" y="6658836"/>
                </a:lnTo>
                <a:lnTo>
                  <a:pt x="160020" y="6658836"/>
                </a:lnTo>
                <a:cubicBezTo>
                  <a:pt x="248397" y="6658836"/>
                  <a:pt x="320040" y="6587193"/>
                  <a:pt x="320040" y="6498816"/>
                </a:cubicBezTo>
                <a:lnTo>
                  <a:pt x="320040" y="365760"/>
                </a:lnTo>
                <a:lnTo>
                  <a:pt x="320988" y="365760"/>
                </a:lnTo>
                <a:lnTo>
                  <a:pt x="320988" y="205740"/>
                </a:lnTo>
                <a:cubicBezTo>
                  <a:pt x="320988" y="167864"/>
                  <a:pt x="351692" y="137160"/>
                  <a:pt x="389568" y="137160"/>
                </a:cubicBezTo>
                <a:lnTo>
                  <a:pt x="503868" y="137160"/>
                </a:lnTo>
                <a:lnTo>
                  <a:pt x="503868" y="182880"/>
                </a:lnTo>
                <a:lnTo>
                  <a:pt x="595308" y="91440"/>
                </a:lnTo>
                <a:lnTo>
                  <a:pt x="503868" y="0"/>
                </a:lnTo>
                <a:lnTo>
                  <a:pt x="503868" y="45720"/>
                </a:lnTo>
                <a:lnTo>
                  <a:pt x="389568" y="45720"/>
                </a:lnTo>
                <a:cubicBezTo>
                  <a:pt x="301191" y="45720"/>
                  <a:pt x="229548" y="117363"/>
                  <a:pt x="229548" y="205740"/>
                </a:cubicBezTo>
                <a:lnTo>
                  <a:pt x="229548" y="313372"/>
                </a:lnTo>
                <a:lnTo>
                  <a:pt x="228600" y="313372"/>
                </a:lnTo>
                <a:lnTo>
                  <a:pt x="228600" y="6498816"/>
                </a:lnTo>
                <a:cubicBezTo>
                  <a:pt x="228600" y="6536692"/>
                  <a:pt x="197896" y="6567396"/>
                  <a:pt x="160020" y="6567396"/>
                </a:cubicBezTo>
                <a:close/>
              </a:path>
            </a:pathLst>
          </a:custGeom>
          <a:solidFill>
            <a:schemeClr val="bg1">
              <a:lumMod val="50000"/>
            </a:schemeClr>
          </a:solidFill>
          <a:ln w="3175" cap="flat" cmpd="sng" algn="ctr">
            <a:no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p>
            <a:endParaRPr lang="en-US" dirty="0">
              <a:ln>
                <a:solidFill>
                  <a:schemeClr val="bg1">
                    <a:alpha val="0"/>
                  </a:schemeClr>
                </a:solidFill>
              </a:ln>
              <a:solidFill>
                <a:schemeClr val="tx1"/>
              </a:solidFill>
            </a:endParaRPr>
          </a:p>
        </p:txBody>
      </p:sp>
      <p:sp>
        <p:nvSpPr>
          <p:cNvPr id="143" name="Oval 142"/>
          <p:cNvSpPr/>
          <p:nvPr>
            <p:custDataLst>
              <p:tags r:id="rId16"/>
            </p:custDataLst>
          </p:nvPr>
        </p:nvSpPr>
        <p:spPr>
          <a:xfrm>
            <a:off x="41532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1</a:t>
            </a:r>
          </a:p>
        </p:txBody>
      </p:sp>
      <p:sp>
        <p:nvSpPr>
          <p:cNvPr id="145" name="Oval 144"/>
          <p:cNvSpPr/>
          <p:nvPr>
            <p:custDataLst>
              <p:tags r:id="rId17"/>
            </p:custDataLst>
          </p:nvPr>
        </p:nvSpPr>
        <p:spPr>
          <a:xfrm>
            <a:off x="58677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2</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46" name="Up Arrow 145"/>
          <p:cNvSpPr/>
          <p:nvPr/>
        </p:nvSpPr>
        <p:spPr>
          <a:xfrm rot="5400000">
            <a:off x="62906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7" name="Up Arrow 146"/>
          <p:cNvSpPr/>
          <p:nvPr/>
        </p:nvSpPr>
        <p:spPr>
          <a:xfrm rot="5400000">
            <a:off x="80051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8" name="Up Arrow 147"/>
          <p:cNvSpPr/>
          <p:nvPr/>
        </p:nvSpPr>
        <p:spPr>
          <a:xfrm rot="5400000">
            <a:off x="97196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9" name="Up Arrow 148"/>
          <p:cNvSpPr/>
          <p:nvPr/>
        </p:nvSpPr>
        <p:spPr>
          <a:xfrm rot="5400000">
            <a:off x="4576128" y="4341122"/>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0" name="Up Arrow 149"/>
          <p:cNvSpPr/>
          <p:nvPr/>
        </p:nvSpPr>
        <p:spPr>
          <a:xfrm rot="5400000">
            <a:off x="6290628" y="4341122"/>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1" name="Up Arrow 150"/>
          <p:cNvSpPr/>
          <p:nvPr/>
        </p:nvSpPr>
        <p:spPr>
          <a:xfrm rot="5400000">
            <a:off x="9767526" y="4411152"/>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3" name="Oval 152"/>
          <p:cNvSpPr/>
          <p:nvPr>
            <p:custDataLst>
              <p:tags r:id="rId18"/>
            </p:custDataLst>
          </p:nvPr>
        </p:nvSpPr>
        <p:spPr>
          <a:xfrm>
            <a:off x="5867718" y="3792482"/>
            <a:ext cx="228600" cy="228600"/>
          </a:xfrm>
          <a:prstGeom prst="ellipse">
            <a:avLst/>
          </a:prstGeom>
          <a:solidFill>
            <a:schemeClr val="accent2"/>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7</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
        <p:nvSpPr>
          <p:cNvPr id="154" name="Oval 153"/>
          <p:cNvSpPr/>
          <p:nvPr>
            <p:custDataLst>
              <p:tags r:id="rId19"/>
            </p:custDataLst>
          </p:nvPr>
        </p:nvSpPr>
        <p:spPr>
          <a:xfrm>
            <a:off x="7582218" y="3792482"/>
            <a:ext cx="228600" cy="228600"/>
          </a:xfrm>
          <a:prstGeom prst="ellipse">
            <a:avLst/>
          </a:prstGeom>
          <a:solidFill>
            <a:schemeClr val="accent2"/>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8</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
        <p:nvSpPr>
          <p:cNvPr id="156" name="Oval 155"/>
          <p:cNvSpPr/>
          <p:nvPr>
            <p:custDataLst>
              <p:tags r:id="rId20"/>
            </p:custDataLst>
          </p:nvPr>
        </p:nvSpPr>
        <p:spPr>
          <a:xfrm>
            <a:off x="9329565" y="3804347"/>
            <a:ext cx="228600" cy="228600"/>
          </a:xfrm>
          <a:prstGeom prst="ellipse">
            <a:avLst/>
          </a:prstGeom>
          <a:solidFill>
            <a:schemeClr val="accent4"/>
          </a:solidFill>
          <a:ln w="3175" cap="flat" cmpd="sng" algn="ctr">
            <a:solidFill>
              <a:schemeClr val="bg1"/>
            </a:solidFill>
            <a:prstDash val="solid"/>
            <a:round/>
            <a:headEnd type="none" w="med" len="med"/>
            <a:tailEnd type="none" w="med" len="med"/>
          </a:ln>
          <a:effectLst/>
        </p:spPr>
        <p:txBody>
          <a:bodyPr vert="horz" wrap="non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9</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
        <p:nvSpPr>
          <p:cNvPr id="157" name="Oval 156"/>
          <p:cNvSpPr/>
          <p:nvPr>
            <p:custDataLst>
              <p:tags r:id="rId21"/>
            </p:custDataLst>
          </p:nvPr>
        </p:nvSpPr>
        <p:spPr>
          <a:xfrm>
            <a:off x="75822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3</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58" name="Oval 157"/>
          <p:cNvSpPr/>
          <p:nvPr>
            <p:custDataLst>
              <p:tags r:id="rId22"/>
            </p:custDataLst>
          </p:nvPr>
        </p:nvSpPr>
        <p:spPr>
          <a:xfrm>
            <a:off x="92967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4</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59" name="Oval 158"/>
          <p:cNvSpPr/>
          <p:nvPr>
            <p:custDataLst>
              <p:tags r:id="rId23"/>
            </p:custDataLst>
          </p:nvPr>
        </p:nvSpPr>
        <p:spPr>
          <a:xfrm>
            <a:off x="110112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5</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pic>
        <p:nvPicPr>
          <p:cNvPr id="161" name="Picture 2"/>
          <p:cNvPicPr>
            <a:picLocks noChangeAspect="1" noChangeArrowheads="1"/>
          </p:cNvPicPr>
          <p:nvPr>
            <p:custDataLst>
              <p:tags r:id="rId24"/>
            </p:custDataLst>
          </p:nvPr>
        </p:nvPicPr>
        <p:blipFill>
          <a:blip r:embed="rId36" cstate="print">
            <a:extLst>
              <a:ext uri="{28A0092B-C50C-407E-A947-70E740481C1C}">
                <a14:useLocalDpi xmlns:a14="http://schemas.microsoft.com/office/drawing/2010/main" val="0"/>
              </a:ext>
            </a:extLst>
          </a:blip>
          <a:stretch>
            <a:fillRect/>
          </a:stretch>
        </p:blipFill>
        <p:spPr bwMode="auto">
          <a:xfrm>
            <a:off x="5294628" y="1149302"/>
            <a:ext cx="1374780"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2" name="Picture 5"/>
          <p:cNvPicPr>
            <a:picLocks noChangeAspect="1" noChangeArrowheads="1"/>
          </p:cNvPicPr>
          <p:nvPr>
            <p:custDataLst>
              <p:tags r:id="rId25"/>
            </p:custDataLst>
          </p:nvPr>
        </p:nvPicPr>
        <p:blipFill>
          <a:blip r:embed="rId37" cstate="print">
            <a:extLst>
              <a:ext uri="{28A0092B-C50C-407E-A947-70E740481C1C}">
                <a14:useLocalDpi xmlns:a14="http://schemas.microsoft.com/office/drawing/2010/main" val="0"/>
              </a:ext>
            </a:extLst>
          </a:blip>
          <a:stretch>
            <a:fillRect/>
          </a:stretch>
        </p:blipFill>
        <p:spPr bwMode="auto">
          <a:xfrm>
            <a:off x="7025959" y="1149302"/>
            <a:ext cx="1341119"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 name="Picture 121"/>
          <p:cNvPicPr>
            <a:picLocks noChangeAspect="1" noChangeArrowheads="1"/>
          </p:cNvPicPr>
          <p:nvPr/>
        </p:nvPicPr>
        <p:blipFill>
          <a:blip r:embed="rId38" cstate="print">
            <a:extLst>
              <a:ext uri="{28A0092B-C50C-407E-A947-70E740481C1C}">
                <a14:useLocalDpi xmlns:a14="http://schemas.microsoft.com/office/drawing/2010/main" val="0"/>
              </a:ext>
            </a:extLst>
          </a:blip>
          <a:stretch>
            <a:fillRect/>
          </a:stretch>
        </p:blipFill>
        <p:spPr bwMode="auto">
          <a:xfrm>
            <a:off x="8776363" y="1149302"/>
            <a:ext cx="1269311"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6" name="Picture 125"/>
          <p:cNvPicPr>
            <a:picLocks noChangeAspect="1" noChangeArrowheads="1"/>
          </p:cNvPicPr>
          <p:nvPr/>
        </p:nvPicPr>
        <p:blipFill>
          <a:blip r:embed="rId39" cstate="print">
            <a:extLst>
              <a:ext uri="{28A0092B-C50C-407E-A947-70E740481C1C}">
                <a14:useLocalDpi xmlns:a14="http://schemas.microsoft.com/office/drawing/2010/main" val="0"/>
              </a:ext>
            </a:extLst>
          </a:blip>
          <a:stretch>
            <a:fillRect/>
          </a:stretch>
        </p:blipFill>
        <p:spPr bwMode="auto">
          <a:xfrm>
            <a:off x="5307927" y="4087038"/>
            <a:ext cx="1348182"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7" name="Picture 82"/>
          <p:cNvPicPr>
            <a:picLocks noChangeAspect="1" noChangeArrowheads="1"/>
          </p:cNvPicPr>
          <p:nvPr>
            <p:custDataLst>
              <p:tags r:id="rId26"/>
            </p:custDataLst>
          </p:nvPr>
        </p:nvPicPr>
        <p:blipFill>
          <a:blip r:embed="rId40" cstate="print">
            <a:extLst>
              <a:ext uri="{28A0092B-C50C-407E-A947-70E740481C1C}">
                <a14:useLocalDpi xmlns:a14="http://schemas.microsoft.com/office/drawing/2010/main" val="0"/>
              </a:ext>
            </a:extLst>
          </a:blip>
          <a:stretch>
            <a:fillRect/>
          </a:stretch>
        </p:blipFill>
        <p:spPr bwMode="auto">
          <a:xfrm>
            <a:off x="7010718" y="4138034"/>
            <a:ext cx="1371600" cy="492369"/>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9061548" y="4098903"/>
            <a:ext cx="744370" cy="594359"/>
            <a:chOff x="8937183" y="4228932"/>
            <a:chExt cx="914399" cy="730123"/>
          </a:xfrm>
        </p:grpSpPr>
        <p:pic>
          <p:nvPicPr>
            <p:cNvPr id="170" name="Picture 7"/>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938801" y="4228932"/>
              <a:ext cx="911162" cy="341446"/>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1" name="Picture 6"/>
            <p:cNvPicPr>
              <a:picLocks noChangeAspect="1" noChangeArrowheads="1"/>
            </p:cNvPicPr>
            <p:nvPr>
              <p:custDataLst>
                <p:tags r:id="rId31"/>
              </p:custDataLst>
            </p:nvPr>
          </p:nvPicPr>
          <p:blipFill>
            <a:blip r:embed="rId42" cstate="print">
              <a:extLst>
                <a:ext uri="{28A0092B-C50C-407E-A947-70E740481C1C}">
                  <a14:useLocalDpi xmlns:a14="http://schemas.microsoft.com/office/drawing/2010/main" val="0"/>
                </a:ext>
              </a:extLst>
            </a:blip>
            <a:srcRect/>
            <a:stretch>
              <a:fillRect/>
            </a:stretch>
          </p:blipFill>
          <p:spPr bwMode="auto">
            <a:xfrm>
              <a:off x="8937183" y="4585539"/>
              <a:ext cx="914399" cy="373516"/>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89399" name="Picture 279"/>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3703243" y="1169434"/>
            <a:ext cx="1124789" cy="50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415" name="Picture 295"/>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0455744" y="1241476"/>
            <a:ext cx="1332428" cy="47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
          </p:nvPr>
        </p:nvSpPr>
        <p:spPr/>
        <p:txBody>
          <a:bodyPr/>
          <a:lstStyle/>
          <a:p>
            <a:pPr algn="ctr"/>
            <a:fld id="{101F14F0-5018-4D43-9CE9-7EAB5322879C}" type="slidenum">
              <a:rPr lang="en-US" smtClean="0"/>
              <a:pPr algn="ctr"/>
              <a:t>15</a:t>
            </a:fld>
            <a:endParaRPr lang="en-US" dirty="0"/>
          </a:p>
        </p:txBody>
      </p:sp>
      <p:sp>
        <p:nvSpPr>
          <p:cNvPr id="58" name="Text Box 10"/>
          <p:cNvSpPr txBox="1">
            <a:spLocks noChangeArrowheads="1"/>
          </p:cNvSpPr>
          <p:nvPr>
            <p:custDataLst>
              <p:tags r:id="rId27"/>
            </p:custDataLst>
          </p:nvPr>
        </p:nvSpPr>
        <p:spPr bwMode="gray">
          <a:xfrm flipH="1">
            <a:off x="3535998" y="3887171"/>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a:solidFill>
                  <a:schemeClr val="tx1">
                    <a:lumMod val="75000"/>
                  </a:schemeClr>
                </a:solidFill>
                <a:effectLst/>
              </a:rPr>
              <a:t>Strategic  </a:t>
            </a:r>
            <a:endParaRPr lang="en-US" sz="800" dirty="0" smtClean="0">
              <a:solidFill>
                <a:schemeClr val="tx1">
                  <a:lumMod val="75000"/>
                </a:schemeClr>
              </a:solidFill>
              <a:effectLst/>
            </a:endParaRPr>
          </a:p>
          <a:p>
            <a:pPr lvl="1"/>
            <a:r>
              <a:rPr lang="en-US" sz="800" dirty="0" smtClean="0">
                <a:solidFill>
                  <a:schemeClr val="tx1">
                    <a:lumMod val="75000"/>
                  </a:schemeClr>
                </a:solidFill>
                <a:effectLst/>
              </a:rPr>
              <a:t>Vision</a:t>
            </a:r>
            <a:endParaRPr lang="en-US" sz="800" dirty="0">
              <a:solidFill>
                <a:schemeClr val="tx1">
                  <a:lumMod val="75000"/>
                </a:schemeClr>
              </a:solidFill>
              <a:effectLst/>
            </a:endParaRPr>
          </a:p>
        </p:txBody>
      </p:sp>
      <p:pic>
        <p:nvPicPr>
          <p:cNvPr id="389400" name="Picture 280"/>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3684079" y="4106426"/>
            <a:ext cx="1155388" cy="50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Oval 58"/>
          <p:cNvSpPr/>
          <p:nvPr>
            <p:custDataLst>
              <p:tags r:id="rId28"/>
            </p:custDataLst>
          </p:nvPr>
        </p:nvSpPr>
        <p:spPr>
          <a:xfrm>
            <a:off x="4147473" y="3784182"/>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6</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60" name="Up Arrow 59"/>
          <p:cNvSpPr/>
          <p:nvPr/>
        </p:nvSpPr>
        <p:spPr>
          <a:xfrm rot="5400000">
            <a:off x="8007528" y="4405918"/>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63" name="Text Box 10"/>
          <p:cNvSpPr txBox="1">
            <a:spLocks noChangeArrowheads="1"/>
          </p:cNvSpPr>
          <p:nvPr/>
        </p:nvSpPr>
        <p:spPr bwMode="gray">
          <a:xfrm flipH="1">
            <a:off x="10445446" y="3918357"/>
            <a:ext cx="1463040" cy="1097280"/>
          </a:xfrm>
          <a:prstGeom prst="round2SameRect">
            <a:avLst>
              <a:gd name="adj1" fmla="val 3618"/>
              <a:gd name="adj2" fmla="val 0"/>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Balanced </a:t>
            </a:r>
          </a:p>
          <a:p>
            <a:pPr lvl="1"/>
            <a:r>
              <a:rPr lang="en-US" sz="800" dirty="0" smtClean="0"/>
              <a:t>Scorecard</a:t>
            </a:r>
            <a:endParaRPr lang="en-US" sz="800" dirty="0"/>
          </a:p>
        </p:txBody>
      </p:sp>
      <p:pic>
        <p:nvPicPr>
          <p:cNvPr id="168" name="Picture 5"/>
          <p:cNvPicPr>
            <a:picLocks noChangeAspect="1" noChangeArrowheads="1"/>
          </p:cNvPicPr>
          <p:nvPr>
            <p:custDataLst>
              <p:tags r:id="rId29"/>
            </p:custDataLst>
          </p:nvPr>
        </p:nvPicPr>
        <p:blipFill>
          <a:blip r:embed="rId46" cstate="print">
            <a:extLst>
              <a:ext uri="{28A0092B-C50C-407E-A947-70E740481C1C}">
                <a14:useLocalDpi xmlns:a14="http://schemas.microsoft.com/office/drawing/2010/main" val="0"/>
              </a:ext>
            </a:extLst>
          </a:blip>
          <a:stretch>
            <a:fillRect/>
          </a:stretch>
        </p:blipFill>
        <p:spPr bwMode="auto">
          <a:xfrm>
            <a:off x="10486535" y="4099193"/>
            <a:ext cx="1367667"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Oval 63"/>
          <p:cNvSpPr/>
          <p:nvPr>
            <p:custDataLst>
              <p:tags r:id="rId30"/>
            </p:custDataLst>
          </p:nvPr>
        </p:nvSpPr>
        <p:spPr>
          <a:xfrm>
            <a:off x="11079218" y="3799693"/>
            <a:ext cx="228600" cy="228600"/>
          </a:xfrm>
          <a:prstGeom prst="ellipse">
            <a:avLst/>
          </a:prstGeom>
          <a:solidFill>
            <a:schemeClr val="accent4"/>
          </a:solidFill>
          <a:ln w="3175" cap="flat" cmpd="sng" algn="ctr">
            <a:solidFill>
              <a:schemeClr val="bg1"/>
            </a:solidFill>
            <a:prstDash val="solid"/>
            <a:round/>
            <a:headEnd type="none" w="med" len="med"/>
            <a:tailEnd type="none" w="med" len="med"/>
          </a:ln>
          <a:effectLst/>
        </p:spPr>
        <p:txBody>
          <a:bodyPr vert="horz" wrap="non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10</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Tree>
    <p:extLst>
      <p:ext uri="{BB962C8B-B14F-4D97-AF65-F5344CB8AC3E}">
        <p14:creationId xmlns:p14="http://schemas.microsoft.com/office/powerpoint/2010/main" val="49585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a:t>
            </a:r>
            <a:r>
              <a:rPr lang="en-US" dirty="0" smtClean="0"/>
              <a:t>customer audience</a:t>
            </a:r>
            <a:endParaRPr lang="en-US" dirty="0"/>
          </a:p>
        </p:txBody>
      </p:sp>
      <p:sp>
        <p:nvSpPr>
          <p:cNvPr id="4" name="Content Placeholder 3"/>
          <p:cNvSpPr>
            <a:spLocks noGrp="1"/>
          </p:cNvSpPr>
          <p:nvPr>
            <p:ph sz="quarter" idx="15"/>
          </p:nvPr>
        </p:nvSpPr>
        <p:spPr>
          <a:xfrm>
            <a:off x="338138" y="1247775"/>
            <a:ext cx="11518900" cy="1384995"/>
          </a:xfrm>
        </p:spPr>
        <p:txBody>
          <a:bodyPr/>
          <a:lstStyle/>
          <a:p>
            <a:r>
              <a:rPr lang="en-US" b="1" dirty="0">
                <a:solidFill>
                  <a:schemeClr val="tx1">
                    <a:lumMod val="75000"/>
                  </a:schemeClr>
                </a:solidFill>
              </a:rPr>
              <a:t>Target Buyer/Business Decision Makers</a:t>
            </a:r>
            <a:r>
              <a:rPr lang="en-US" dirty="0">
                <a:solidFill>
                  <a:schemeClr val="tx1">
                    <a:lumMod val="75000"/>
                  </a:schemeClr>
                </a:solidFill>
              </a:rPr>
              <a:t>: CEO, COO, CFO, VP M</a:t>
            </a:r>
            <a:r>
              <a:rPr lang="en-US" dirty="0" smtClean="0">
                <a:solidFill>
                  <a:schemeClr val="tx1">
                    <a:lumMod val="75000"/>
                  </a:schemeClr>
                </a:solidFill>
              </a:rPr>
              <a:t>arketing &amp; Sales, </a:t>
            </a:r>
            <a:r>
              <a:rPr lang="en-US" dirty="0">
                <a:solidFill>
                  <a:schemeClr val="tx1">
                    <a:lumMod val="75000"/>
                  </a:schemeClr>
                </a:solidFill>
              </a:rPr>
              <a:t>VP </a:t>
            </a:r>
            <a:r>
              <a:rPr lang="en-US" dirty="0" smtClean="0">
                <a:solidFill>
                  <a:schemeClr val="tx1">
                    <a:lumMod val="75000"/>
                  </a:schemeClr>
                </a:solidFill>
              </a:rPr>
              <a:t>Research &amp; Development, </a:t>
            </a:r>
            <a:r>
              <a:rPr lang="en-US" dirty="0">
                <a:solidFill>
                  <a:schemeClr val="tx1">
                    <a:lumMod val="75000"/>
                  </a:schemeClr>
                </a:solidFill>
              </a:rPr>
              <a:t>VP Supply Chain, Line-of-Business Heads &amp; their organizations.</a:t>
            </a:r>
          </a:p>
          <a:p>
            <a:r>
              <a:rPr lang="en-US" b="1" dirty="0">
                <a:solidFill>
                  <a:schemeClr val="tx1">
                    <a:lumMod val="75000"/>
                  </a:schemeClr>
                </a:solidFill>
              </a:rPr>
              <a:t>Target Decision Influencers/Technical Decision Makers</a:t>
            </a:r>
            <a:r>
              <a:rPr lang="en-US" dirty="0">
                <a:solidFill>
                  <a:schemeClr val="tx1">
                    <a:lumMod val="75000"/>
                  </a:schemeClr>
                </a:solidFill>
              </a:rPr>
              <a:t>: CIO, CTO, </a:t>
            </a:r>
            <a:r>
              <a:rPr lang="en-US" dirty="0" smtClean="0">
                <a:solidFill>
                  <a:schemeClr val="tx1">
                    <a:lumMod val="75000"/>
                  </a:schemeClr>
                </a:solidFill>
              </a:rPr>
              <a:t>Line-of-Business </a:t>
            </a:r>
            <a:r>
              <a:rPr lang="en-US" dirty="0">
                <a:solidFill>
                  <a:schemeClr val="tx1">
                    <a:lumMod val="75000"/>
                  </a:schemeClr>
                </a:solidFill>
              </a:rPr>
              <a:t>Heads of IT and their organizations, Program </a:t>
            </a:r>
            <a:r>
              <a:rPr lang="en-US" dirty="0" smtClean="0">
                <a:solidFill>
                  <a:schemeClr val="tx1">
                    <a:lumMod val="75000"/>
                  </a:schemeClr>
                </a:solidFill>
              </a:rPr>
              <a:t>Leaders/Managers.</a:t>
            </a:r>
            <a:endParaRPr lang="en-US" dirty="0">
              <a:solidFill>
                <a:schemeClr val="tx1">
                  <a:lumMod val="75000"/>
                </a:schemeClr>
              </a:solidFill>
            </a:endParaRPr>
          </a:p>
        </p:txBody>
      </p:sp>
      <p:sp>
        <p:nvSpPr>
          <p:cNvPr id="5" name="Rounded Rectangle 4"/>
          <p:cNvSpPr/>
          <p:nvPr/>
        </p:nvSpPr>
        <p:spPr bwMode="auto">
          <a:xfrm>
            <a:off x="9904920" y="3848118"/>
            <a:ext cx="1950212" cy="822960"/>
          </a:xfrm>
          <a:prstGeom prst="roundRect">
            <a:avLst>
              <a:gd name="adj" fmla="val 8096"/>
            </a:avLst>
          </a:prstGeom>
          <a:gradFill flip="none" rotWithShape="1">
            <a:gsLst>
              <a:gs pos="80000">
                <a:schemeClr val="accent6"/>
              </a:gs>
              <a:gs pos="0">
                <a:schemeClr val="accent6"/>
              </a:gs>
              <a:gs pos="100000">
                <a:schemeClr val="accent6">
                  <a:lumMod val="40000"/>
                  <a:lumOff val="60000"/>
                </a:schemeClr>
              </a:gs>
            </a:gsLst>
            <a:lin ang="16200000" scaled="1"/>
            <a:tileRect/>
          </a:gradFill>
          <a:ln w="3175" cap="flat" cmpd="sng" algn="ctr">
            <a:solidFill>
              <a:schemeClr val="accent6">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lnSpc>
                <a:spcPct val="90000"/>
              </a:lnSpc>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VP Supply Chain</a:t>
            </a:r>
          </a:p>
        </p:txBody>
      </p:sp>
      <p:sp>
        <p:nvSpPr>
          <p:cNvPr id="6" name="Rounded Rectangle 5"/>
          <p:cNvSpPr/>
          <p:nvPr/>
        </p:nvSpPr>
        <p:spPr bwMode="auto">
          <a:xfrm>
            <a:off x="333692" y="2933718"/>
            <a:ext cx="1950212" cy="822960"/>
          </a:xfrm>
          <a:prstGeom prst="roundRect">
            <a:avLst>
              <a:gd name="adj" fmla="val 6522"/>
            </a:avLst>
          </a:prstGeom>
          <a:solidFill>
            <a:schemeClr val="tx2">
              <a:lumMod val="60000"/>
              <a:lumOff val="40000"/>
            </a:schemeClr>
          </a:solidFill>
          <a:ln w="3175" cap="flat" cmpd="sng" algn="ctr">
            <a:solidFill>
              <a:schemeClr val="accent3">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spcAft>
                <a:spcPts val="600"/>
              </a:spcAft>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CIO/CTO</a:t>
            </a:r>
          </a:p>
        </p:txBody>
      </p:sp>
      <p:sp>
        <p:nvSpPr>
          <p:cNvPr id="7" name="Rounded Rectangle 6"/>
          <p:cNvSpPr/>
          <p:nvPr/>
        </p:nvSpPr>
        <p:spPr bwMode="auto">
          <a:xfrm>
            <a:off x="4583650" y="2933718"/>
            <a:ext cx="3021524" cy="1737360"/>
          </a:xfrm>
          <a:prstGeom prst="roundRect">
            <a:avLst>
              <a:gd name="adj" fmla="val 10235"/>
            </a:avLst>
          </a:prstGeom>
          <a:gradFill flip="none" rotWithShape="1">
            <a:gsLst>
              <a:gs pos="80000">
                <a:schemeClr val="tx2">
                  <a:lumMod val="75000"/>
                </a:schemeClr>
              </a:gs>
              <a:gs pos="0">
                <a:schemeClr val="tx2">
                  <a:lumMod val="75000"/>
                </a:schemeClr>
              </a:gs>
              <a:gs pos="100000">
                <a:schemeClr val="tx2">
                  <a:lumMod val="60000"/>
                  <a:lumOff val="40000"/>
                </a:schemeClr>
              </a:gs>
            </a:gsLst>
            <a:lin ang="16200000" scaled="1"/>
            <a:tileRect/>
          </a:gradFill>
          <a:ln w="3175" cap="flat" cmpd="sng" algn="ctr">
            <a:solidFill>
              <a:schemeClr val="tx2"/>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noAutofit/>
          </a:bodyPr>
          <a:lstStyle/>
          <a:p>
            <a:pPr marL="0" lvl="1" algn="ctr" fontAlgn="base">
              <a:buClr>
                <a:srgbClr val="FFFF99"/>
              </a:buClr>
              <a:buSzPct val="90000"/>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CEO</a:t>
            </a:r>
          </a:p>
        </p:txBody>
      </p:sp>
      <p:sp>
        <p:nvSpPr>
          <p:cNvPr id="8" name="Rounded Rectangle 7"/>
          <p:cNvSpPr/>
          <p:nvPr/>
        </p:nvSpPr>
        <p:spPr bwMode="auto">
          <a:xfrm>
            <a:off x="9904920" y="2933718"/>
            <a:ext cx="1950212" cy="822960"/>
          </a:xfrm>
          <a:prstGeom prst="roundRect">
            <a:avLst>
              <a:gd name="adj" fmla="val 7771"/>
            </a:avLst>
          </a:prstGeom>
          <a:gradFill flip="none" rotWithShape="1">
            <a:gsLst>
              <a:gs pos="80000">
                <a:schemeClr val="accent4"/>
              </a:gs>
              <a:gs pos="0">
                <a:schemeClr val="accent4"/>
              </a:gs>
              <a:gs pos="100000">
                <a:schemeClr val="accent4">
                  <a:lumMod val="40000"/>
                  <a:lumOff val="60000"/>
                </a:schemeClr>
              </a:gs>
            </a:gsLst>
            <a:lin ang="1620000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lnSpc>
                <a:spcPct val="90000"/>
              </a:lnSpc>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VP R&amp;D</a:t>
            </a:r>
          </a:p>
        </p:txBody>
      </p:sp>
      <p:sp>
        <p:nvSpPr>
          <p:cNvPr id="9" name="Rounded Rectangle 8"/>
          <p:cNvSpPr/>
          <p:nvPr/>
        </p:nvSpPr>
        <p:spPr bwMode="auto">
          <a:xfrm>
            <a:off x="2458671" y="3848118"/>
            <a:ext cx="1950212" cy="822960"/>
          </a:xfrm>
          <a:prstGeom prst="roundRect">
            <a:avLst>
              <a:gd name="adj" fmla="val 7771"/>
            </a:avLst>
          </a:prstGeom>
          <a:gradFill flip="none" rotWithShape="1">
            <a:gsLst>
              <a:gs pos="80000">
                <a:schemeClr val="accent5">
                  <a:lumMod val="75000"/>
                </a:schemeClr>
              </a:gs>
              <a:gs pos="0">
                <a:schemeClr val="accent5">
                  <a:lumMod val="75000"/>
                </a:schemeClr>
              </a:gs>
              <a:gs pos="100000">
                <a:schemeClr val="accent5">
                  <a:lumMod val="60000"/>
                  <a:lumOff val="40000"/>
                </a:schemeClr>
              </a:gs>
            </a:gsLst>
            <a:lin ang="16200000" scaled="1"/>
            <a:tileRect/>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spcAft>
                <a:spcPts val="600"/>
              </a:spcAft>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COO</a:t>
            </a:r>
            <a:endParaRPr lang="en-GB" sz="20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0" name="Rounded Rectangle 9"/>
          <p:cNvSpPr/>
          <p:nvPr/>
        </p:nvSpPr>
        <p:spPr bwMode="auto">
          <a:xfrm>
            <a:off x="7779941" y="3848118"/>
            <a:ext cx="1950212" cy="822960"/>
          </a:xfrm>
          <a:prstGeom prst="roundRect">
            <a:avLst>
              <a:gd name="adj" fmla="val 8096"/>
            </a:avLst>
          </a:prstGeom>
          <a:gradFill flip="none" rotWithShape="1">
            <a:gsLst>
              <a:gs pos="80000">
                <a:schemeClr val="accent5"/>
              </a:gs>
              <a:gs pos="0">
                <a:schemeClr val="accent5"/>
              </a:gs>
              <a:gs pos="100000">
                <a:schemeClr val="accent5">
                  <a:lumMod val="40000"/>
                  <a:lumOff val="60000"/>
                </a:schemeClr>
              </a:gs>
            </a:gsLst>
            <a:lin ang="16200000" scaled="1"/>
            <a:tileRect/>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lnSpc>
                <a:spcPct val="90000"/>
              </a:lnSpc>
              <a:buClr>
                <a:srgbClr val="FFFF99"/>
              </a:buClr>
              <a:buSzPct val="90000"/>
              <a:defRPr/>
            </a:pPr>
            <a:r>
              <a:rPr lang="en-GB" sz="2000" b="1" dirty="0" smtClean="0">
                <a:ln>
                  <a:solidFill>
                    <a:schemeClr val="bg1">
                      <a:alpha val="0"/>
                    </a:schemeClr>
                  </a:solidFill>
                </a:ln>
                <a:solidFill>
                  <a:schemeClr val="tx1">
                    <a:lumMod val="75000"/>
                  </a:schemeClr>
                </a:solidFill>
              </a:rPr>
              <a:t>LoB Heads</a:t>
            </a:r>
          </a:p>
        </p:txBody>
      </p:sp>
      <p:sp>
        <p:nvSpPr>
          <p:cNvPr id="11" name="Rounded Rectangle 10"/>
          <p:cNvSpPr/>
          <p:nvPr/>
        </p:nvSpPr>
        <p:spPr bwMode="auto">
          <a:xfrm>
            <a:off x="2458671" y="2933718"/>
            <a:ext cx="1950212" cy="822960"/>
          </a:xfrm>
          <a:prstGeom prst="roundRect">
            <a:avLst>
              <a:gd name="adj" fmla="val 7771"/>
            </a:avLst>
          </a:prstGeom>
          <a:gradFill flip="none" rotWithShape="1">
            <a:gsLst>
              <a:gs pos="80000">
                <a:schemeClr val="accent4"/>
              </a:gs>
              <a:gs pos="0">
                <a:schemeClr val="accent4"/>
              </a:gs>
              <a:gs pos="100000">
                <a:schemeClr val="accent4">
                  <a:lumMod val="40000"/>
                  <a:lumOff val="60000"/>
                </a:schemeClr>
              </a:gs>
            </a:gsLst>
            <a:lin ang="1620000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spcAft>
                <a:spcPts val="600"/>
              </a:spcAft>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CFO</a:t>
            </a:r>
          </a:p>
        </p:txBody>
      </p:sp>
      <p:sp>
        <p:nvSpPr>
          <p:cNvPr id="12" name="Rounded Rectangle 11"/>
          <p:cNvSpPr/>
          <p:nvPr/>
        </p:nvSpPr>
        <p:spPr bwMode="auto">
          <a:xfrm>
            <a:off x="7779941" y="2933718"/>
            <a:ext cx="1950212" cy="822960"/>
          </a:xfrm>
          <a:prstGeom prst="roundRect">
            <a:avLst>
              <a:gd name="adj" fmla="val 6522"/>
            </a:avLst>
          </a:prstGeom>
          <a:solidFill>
            <a:schemeClr val="tx1">
              <a:lumMod val="60000"/>
              <a:lumOff val="40000"/>
            </a:schemeClr>
          </a:solidFill>
          <a:ln w="3175" cap="flat" cmpd="sng" algn="ctr">
            <a:solidFill>
              <a:schemeClr val="tx1">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spcAft>
                <a:spcPts val="600"/>
              </a:spcAft>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VP Marketing &amp; Sales</a:t>
            </a:r>
          </a:p>
        </p:txBody>
      </p:sp>
      <p:sp>
        <p:nvSpPr>
          <p:cNvPr id="13" name="Rounded Rectangle 12"/>
          <p:cNvSpPr/>
          <p:nvPr/>
        </p:nvSpPr>
        <p:spPr bwMode="auto">
          <a:xfrm>
            <a:off x="333692" y="3848118"/>
            <a:ext cx="1950212" cy="822960"/>
          </a:xfrm>
          <a:prstGeom prst="roundRect">
            <a:avLst>
              <a:gd name="adj" fmla="val 8096"/>
            </a:avLst>
          </a:prstGeom>
          <a:gradFill flip="none" rotWithShape="1">
            <a:gsLst>
              <a:gs pos="80000">
                <a:schemeClr val="tx2"/>
              </a:gs>
              <a:gs pos="0">
                <a:schemeClr val="tx2"/>
              </a:gs>
              <a:gs pos="100000">
                <a:schemeClr val="tx2">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lnSpc>
                <a:spcPct val="90000"/>
              </a:lnSpc>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LoB Heads </a:t>
            </a:r>
          </a:p>
          <a:p>
            <a:pPr marL="0" lvl="1" algn="ctr" fontAlgn="base">
              <a:lnSpc>
                <a:spcPct val="90000"/>
              </a:lnSpc>
              <a:buClr>
                <a:srgbClr val="FFFF99"/>
              </a:buClr>
              <a:buSzPct val="90000"/>
              <a:defRPr/>
            </a:pPr>
            <a:r>
              <a:rPr lang="en-GB"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of IT</a:t>
            </a:r>
          </a:p>
        </p:txBody>
      </p:sp>
      <p:pic>
        <p:nvPicPr>
          <p:cNvPr id="14" name="Picture 13" descr="Business_Man_Blue_256.png"/>
          <p:cNvPicPr>
            <a:picLocks noChangeAspect="1"/>
          </p:cNvPicPr>
          <p:nvPr/>
        </p:nvPicPr>
        <p:blipFill>
          <a:blip r:embed="rId3"/>
          <a:stretch>
            <a:fillRect/>
          </a:stretch>
        </p:blipFill>
        <p:spPr>
          <a:xfrm flipH="1">
            <a:off x="5413637" y="3019583"/>
            <a:ext cx="1318845" cy="1318845"/>
          </a:xfrm>
          <a:prstGeom prst="rect">
            <a:avLst/>
          </a:prstGeom>
          <a:noFill/>
          <a:ln>
            <a:noFill/>
          </a:ln>
        </p:spPr>
      </p:pic>
      <p:sp>
        <p:nvSpPr>
          <p:cNvPr id="15" name="Rounded Rectangle 14"/>
          <p:cNvSpPr/>
          <p:nvPr/>
        </p:nvSpPr>
        <p:spPr>
          <a:xfrm>
            <a:off x="333692" y="4797945"/>
            <a:ext cx="11521440" cy="427196"/>
          </a:xfrm>
          <a:prstGeom prst="roundRect">
            <a:avLst>
              <a:gd name="adj" fmla="val 11496"/>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lvl="1" algn="ctr" fontAlgn="base">
              <a:buClr>
                <a:srgbClr val="FFFF99"/>
              </a:buClr>
              <a:buSzPct val="90000"/>
              <a:defRPr/>
            </a:pPr>
            <a:r>
              <a:rPr lang="en-US" sz="20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Board of Directors through CXO, VP roles and key Influencers</a:t>
            </a:r>
          </a:p>
        </p:txBody>
      </p:sp>
      <p:sp>
        <p:nvSpPr>
          <p:cNvPr id="16" name="Rectangle 121"/>
          <p:cNvSpPr>
            <a:spLocks noChangeArrowheads="1"/>
          </p:cNvSpPr>
          <p:nvPr/>
        </p:nvSpPr>
        <p:spPr bwMode="auto">
          <a:xfrm>
            <a:off x="344310" y="5243890"/>
            <a:ext cx="11457496" cy="1034129"/>
          </a:xfrm>
          <a:prstGeom prst="rect">
            <a:avLst/>
          </a:prstGeom>
          <a:noFill/>
          <a:ln w="28575" algn="ctr">
            <a:noFill/>
            <a:miter lim="800000"/>
            <a:headEnd/>
            <a:tailEnd/>
          </a:ln>
        </p:spPr>
        <p:txBody>
          <a:bodyPr wrap="square" lIns="109728" tIns="54864" rIns="109728" bIns="54864">
            <a:spAutoFit/>
          </a:bodyPr>
          <a:lstStyle/>
          <a:p>
            <a:pPr algn="ctr">
              <a:buFont typeface="Monotype Sorts" charset="2"/>
              <a:buNone/>
            </a:pPr>
            <a:r>
              <a:rPr lang="en-US" sz="2000" dirty="0">
                <a:ln>
                  <a:solidFill>
                    <a:schemeClr val="bg1">
                      <a:alpha val="0"/>
                    </a:schemeClr>
                  </a:solidFill>
                </a:ln>
                <a:solidFill>
                  <a:schemeClr val="tx1">
                    <a:lumMod val="75000"/>
                  </a:schemeClr>
                </a:solidFill>
                <a:ea typeface="Tahoma" pitchFamily="34" charset="0"/>
                <a:cs typeface="Tahoma" pitchFamily="34" charset="0"/>
              </a:rPr>
              <a:t>We </a:t>
            </a:r>
            <a:r>
              <a:rPr lang="en-US" sz="2000" dirty="0" smtClean="0">
                <a:ln>
                  <a:solidFill>
                    <a:schemeClr val="bg1">
                      <a:alpha val="0"/>
                    </a:schemeClr>
                  </a:solidFill>
                </a:ln>
                <a:solidFill>
                  <a:schemeClr val="tx1">
                    <a:lumMod val="75000"/>
                  </a:schemeClr>
                </a:solidFill>
                <a:ea typeface="Tahoma" pitchFamily="34" charset="0"/>
                <a:cs typeface="Tahoma" pitchFamily="34" charset="0"/>
              </a:rPr>
              <a:t>need to focus </a:t>
            </a:r>
            <a:r>
              <a:rPr lang="en-US" sz="2000" dirty="0">
                <a:ln>
                  <a:solidFill>
                    <a:schemeClr val="bg1">
                      <a:alpha val="0"/>
                    </a:schemeClr>
                  </a:solidFill>
                </a:ln>
                <a:solidFill>
                  <a:schemeClr val="tx1">
                    <a:lumMod val="75000"/>
                  </a:schemeClr>
                </a:solidFill>
                <a:ea typeface="Tahoma" pitchFamily="34" charset="0"/>
                <a:cs typeface="Tahoma" pitchFamily="34" charset="0"/>
              </a:rPr>
              <a:t>on </a:t>
            </a:r>
            <a:r>
              <a:rPr lang="en-US" sz="2000" b="1" u="sng" dirty="0" smtClean="0">
                <a:ln>
                  <a:solidFill>
                    <a:schemeClr val="bg1">
                      <a:alpha val="0"/>
                    </a:schemeClr>
                  </a:solidFill>
                </a:ln>
                <a:solidFill>
                  <a:schemeClr val="tx1">
                    <a:lumMod val="75000"/>
                  </a:schemeClr>
                </a:solidFill>
                <a:ea typeface="Tahoma" pitchFamily="34" charset="0"/>
                <a:cs typeface="Tahoma" pitchFamily="34" charset="0"/>
              </a:rPr>
              <a:t>Business &amp; IT </a:t>
            </a:r>
            <a:r>
              <a:rPr lang="en-US" sz="2000" b="1" u="sng" dirty="0">
                <a:ln>
                  <a:solidFill>
                    <a:schemeClr val="bg1">
                      <a:alpha val="0"/>
                    </a:schemeClr>
                  </a:solidFill>
                </a:ln>
                <a:solidFill>
                  <a:schemeClr val="tx1">
                    <a:lumMod val="75000"/>
                  </a:schemeClr>
                </a:solidFill>
                <a:ea typeface="Tahoma" pitchFamily="34" charset="0"/>
                <a:cs typeface="Tahoma" pitchFamily="34" charset="0"/>
              </a:rPr>
              <a:t>leadership </a:t>
            </a:r>
            <a:r>
              <a:rPr lang="en-US" sz="2000" b="1" u="sng" dirty="0" smtClean="0">
                <a:ln>
                  <a:solidFill>
                    <a:schemeClr val="bg1">
                      <a:alpha val="0"/>
                    </a:schemeClr>
                  </a:solidFill>
                </a:ln>
                <a:solidFill>
                  <a:schemeClr val="tx1">
                    <a:lumMod val="75000"/>
                  </a:schemeClr>
                </a:solidFill>
                <a:ea typeface="Tahoma" pitchFamily="34" charset="0"/>
                <a:cs typeface="Tahoma" pitchFamily="34" charset="0"/>
              </a:rPr>
              <a:t>within </a:t>
            </a:r>
            <a:r>
              <a:rPr lang="en-US" sz="2000" b="1" u="sng" dirty="0">
                <a:ln>
                  <a:solidFill>
                    <a:schemeClr val="bg1">
                      <a:alpha val="0"/>
                    </a:schemeClr>
                  </a:solidFill>
                </a:ln>
                <a:solidFill>
                  <a:schemeClr val="tx1">
                    <a:lumMod val="75000"/>
                  </a:schemeClr>
                </a:solidFill>
                <a:ea typeface="Tahoma" pitchFamily="34" charset="0"/>
                <a:cs typeface="Tahoma" pitchFamily="34" charset="0"/>
              </a:rPr>
              <a:t>the enterprise </a:t>
            </a:r>
            <a:endParaRPr lang="en-US" sz="2000" b="1" dirty="0" smtClean="0">
              <a:ln>
                <a:solidFill>
                  <a:schemeClr val="bg1">
                    <a:alpha val="0"/>
                  </a:schemeClr>
                </a:solidFill>
              </a:ln>
              <a:solidFill>
                <a:schemeClr val="tx1">
                  <a:lumMod val="75000"/>
                </a:schemeClr>
              </a:solidFill>
              <a:ea typeface="Tahoma" pitchFamily="34" charset="0"/>
              <a:cs typeface="Tahoma" pitchFamily="34" charset="0"/>
            </a:endParaRPr>
          </a:p>
          <a:p>
            <a:pPr algn="ctr">
              <a:buFont typeface="Monotype Sorts" charset="2"/>
              <a:buNone/>
            </a:pPr>
            <a:r>
              <a:rPr lang="en-US" sz="2000" dirty="0" smtClean="0">
                <a:ln>
                  <a:solidFill>
                    <a:schemeClr val="bg1">
                      <a:alpha val="0"/>
                    </a:schemeClr>
                  </a:solidFill>
                </a:ln>
                <a:solidFill>
                  <a:schemeClr val="tx1">
                    <a:lumMod val="75000"/>
                  </a:schemeClr>
                </a:solidFill>
                <a:ea typeface="Tahoma" pitchFamily="34" charset="0"/>
                <a:cs typeface="Tahoma" pitchFamily="34" charset="0"/>
              </a:rPr>
              <a:t>regardless </a:t>
            </a:r>
            <a:r>
              <a:rPr lang="en-US" sz="2000" dirty="0">
                <a:ln>
                  <a:solidFill>
                    <a:schemeClr val="bg1">
                      <a:alpha val="0"/>
                    </a:schemeClr>
                  </a:solidFill>
                </a:ln>
                <a:solidFill>
                  <a:schemeClr val="tx1">
                    <a:lumMod val="75000"/>
                  </a:schemeClr>
                </a:solidFill>
                <a:ea typeface="Tahoma" pitchFamily="34" charset="0"/>
                <a:cs typeface="Tahoma" pitchFamily="34" charset="0"/>
              </a:rPr>
              <a:t>of whether the responsibilities and authorities </a:t>
            </a:r>
            <a:endParaRPr lang="en-US" sz="2000" dirty="0" smtClean="0">
              <a:ln>
                <a:solidFill>
                  <a:schemeClr val="bg1">
                    <a:alpha val="0"/>
                  </a:schemeClr>
                </a:solidFill>
              </a:ln>
              <a:solidFill>
                <a:schemeClr val="tx1">
                  <a:lumMod val="75000"/>
                </a:schemeClr>
              </a:solidFill>
              <a:ea typeface="Tahoma" pitchFamily="34" charset="0"/>
              <a:cs typeface="Tahoma" pitchFamily="34" charset="0"/>
            </a:endParaRPr>
          </a:p>
          <a:p>
            <a:pPr algn="ctr">
              <a:buFont typeface="Monotype Sorts" charset="2"/>
              <a:buNone/>
            </a:pPr>
            <a:r>
              <a:rPr lang="en-US" sz="2000" dirty="0" smtClean="0">
                <a:ln>
                  <a:solidFill>
                    <a:schemeClr val="bg1">
                      <a:alpha val="0"/>
                    </a:schemeClr>
                  </a:solidFill>
                </a:ln>
                <a:solidFill>
                  <a:schemeClr val="tx1">
                    <a:lumMod val="75000"/>
                  </a:schemeClr>
                </a:solidFill>
                <a:ea typeface="Tahoma" pitchFamily="34" charset="0"/>
                <a:cs typeface="Tahoma" pitchFamily="34" charset="0"/>
              </a:rPr>
              <a:t>are </a:t>
            </a:r>
            <a:r>
              <a:rPr lang="en-US" sz="2000" dirty="0">
                <a:ln>
                  <a:solidFill>
                    <a:schemeClr val="bg1">
                      <a:alpha val="0"/>
                    </a:schemeClr>
                  </a:solidFill>
                </a:ln>
                <a:solidFill>
                  <a:schemeClr val="tx1">
                    <a:lumMod val="75000"/>
                  </a:schemeClr>
                </a:solidFill>
                <a:ea typeface="Tahoma" pitchFamily="34" charset="0"/>
                <a:cs typeface="Tahoma" pitchFamily="34" charset="0"/>
              </a:rPr>
              <a:t>held by a </a:t>
            </a:r>
            <a:r>
              <a:rPr lang="en-US" sz="2000" dirty="0" smtClean="0">
                <a:ln>
                  <a:solidFill>
                    <a:schemeClr val="bg1">
                      <a:alpha val="0"/>
                    </a:schemeClr>
                  </a:solidFill>
                </a:ln>
                <a:solidFill>
                  <a:schemeClr val="tx1">
                    <a:lumMod val="75000"/>
                  </a:schemeClr>
                </a:solidFill>
                <a:ea typeface="Tahoma" pitchFamily="34" charset="0"/>
                <a:cs typeface="Tahoma" pitchFamily="34" charset="0"/>
              </a:rPr>
              <a:t>CIO, CMO, COO, CFO </a:t>
            </a:r>
            <a:r>
              <a:rPr lang="en-US" sz="2000" dirty="0">
                <a:ln>
                  <a:solidFill>
                    <a:schemeClr val="bg1">
                      <a:alpha val="0"/>
                    </a:schemeClr>
                  </a:solidFill>
                </a:ln>
                <a:solidFill>
                  <a:schemeClr val="tx1">
                    <a:lumMod val="75000"/>
                  </a:schemeClr>
                </a:solidFill>
                <a:ea typeface="Tahoma" pitchFamily="34" charset="0"/>
                <a:cs typeface="Tahoma" pitchFamily="34" charset="0"/>
              </a:rPr>
              <a:t>or another business executive.</a:t>
            </a:r>
          </a:p>
        </p:txBody>
      </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16</a:t>
            </a:fld>
            <a:endParaRPr lang="en-US" dirty="0"/>
          </a:p>
        </p:txBody>
      </p:sp>
    </p:spTree>
    <p:extLst>
      <p:ext uri="{BB962C8B-B14F-4D97-AF65-F5344CB8AC3E}">
        <p14:creationId xmlns:p14="http://schemas.microsoft.com/office/powerpoint/2010/main" val="602944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Contents</a:t>
            </a:r>
            <a:endParaRPr lang="en-US" dirty="0"/>
          </a:p>
        </p:txBody>
      </p:sp>
      <p:sp>
        <p:nvSpPr>
          <p:cNvPr id="5" name="Content Placeholder 4"/>
          <p:cNvSpPr>
            <a:spLocks noGrp="1"/>
          </p:cNvSpPr>
          <p:nvPr>
            <p:ph idx="1"/>
          </p:nvPr>
        </p:nvSpPr>
        <p:spPr>
          <a:xfrm>
            <a:off x="519113" y="2130633"/>
            <a:ext cx="5181600" cy="1077218"/>
          </a:xfrm>
        </p:spPr>
        <p:txBody>
          <a:bodyPr/>
          <a:lstStyle/>
          <a:p>
            <a:r>
              <a:rPr lang="en-US" dirty="0"/>
              <a:t>Overview &amp; Value Proposition</a:t>
            </a:r>
          </a:p>
          <a:p>
            <a:r>
              <a:rPr lang="en-US" b="1" dirty="0" smtClean="0"/>
              <a:t>Practitioner Guide</a:t>
            </a:r>
          </a:p>
          <a:p>
            <a:r>
              <a:rPr lang="en-US" dirty="0" smtClean="0"/>
              <a:t>Worked Example</a:t>
            </a:r>
          </a:p>
        </p:txBody>
      </p:sp>
      <p:sp>
        <p:nvSpPr>
          <p:cNvPr id="8" name="Slide Number Placeholder 2"/>
          <p:cNvSpPr txBox="1">
            <a:spLocks/>
          </p:cNvSpPr>
          <p:nvPr>
            <p:custDataLst>
              <p:tags r:id="rId1"/>
            </p:custDataLst>
          </p:nvPr>
        </p:nvSpPr>
        <p:spPr>
          <a:xfrm>
            <a:off x="5601182" y="6519177"/>
            <a:ext cx="986588" cy="246221"/>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fld id="{101F14F0-5018-4D43-9CE9-7EAB5322879C}" type="slidenum">
              <a:rPr lang="en-US" sz="1000" smtClean="0"/>
              <a:pPr algn="ctr"/>
              <a:t>17</a:t>
            </a:fld>
            <a:endParaRPr lang="en-US" sz="1000" dirty="0"/>
          </a:p>
        </p:txBody>
      </p:sp>
    </p:spTree>
    <p:extLst>
      <p:ext uri="{BB962C8B-B14F-4D97-AF65-F5344CB8AC3E}">
        <p14:creationId xmlns:p14="http://schemas.microsoft.com/office/powerpoint/2010/main" val="202229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extLst>
              <p:ext uri="{D42A27DB-BD31-4B8C-83A1-F6EECF244321}">
                <p14:modId xmlns:p14="http://schemas.microsoft.com/office/powerpoint/2010/main" val="28633154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4718"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38138" y="228481"/>
            <a:ext cx="11518900" cy="415498"/>
          </a:xfrm>
        </p:spPr>
        <p:txBody>
          <a:bodyPr/>
          <a:lstStyle/>
          <a:p>
            <a:pPr marL="457200"/>
            <a:r>
              <a:rPr lang="en-US" sz="3000" dirty="0"/>
              <a:t>Customer Pain </a:t>
            </a:r>
            <a:r>
              <a:rPr lang="en-US" sz="3000" dirty="0" smtClean="0"/>
              <a:t>Points </a:t>
            </a:r>
            <a:r>
              <a:rPr lang="en-US" sz="3000" dirty="0"/>
              <a:t>&amp; Strategic Context </a:t>
            </a:r>
            <a:r>
              <a:rPr lang="en-US" sz="3000" dirty="0" smtClean="0"/>
              <a:t>Setting</a:t>
            </a:r>
            <a:endParaRPr lang="en-US" sz="3000" dirty="0"/>
          </a:p>
        </p:txBody>
      </p:sp>
      <p:sp>
        <p:nvSpPr>
          <p:cNvPr id="88" name="Oval 353">
            <a:hlinkClick r:id="" action="ppaction://noaction"/>
          </p:cNvPr>
          <p:cNvSpPr>
            <a:spLocks noChangeArrowheads="1"/>
          </p:cNvSpPr>
          <p:nvPr>
            <p:custDataLst>
              <p:tags r:id="rId4"/>
            </p:custDataLst>
          </p:nvPr>
        </p:nvSpPr>
        <p:spPr bwMode="gray">
          <a:xfrm>
            <a:off x="338138" y="294900"/>
            <a:ext cx="365760" cy="365760"/>
          </a:xfrm>
          <a:prstGeom prst="ellipse">
            <a:avLst/>
          </a:prstGeom>
          <a:solidFill>
            <a:schemeClr val="accent5"/>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lnSpc>
                <a:spcPct val="95000"/>
              </a:lnSpc>
              <a:spcBef>
                <a:spcPts val="600"/>
              </a:spcBef>
              <a:buClr>
                <a:srgbClr val="FFFF99"/>
              </a:buClr>
              <a:buSzPct val="90000"/>
            </a:pPr>
            <a:r>
              <a:rPr lang="en-US" sz="2000" b="1" dirty="0" smtClean="0">
                <a:ln>
                  <a:solidFill>
                    <a:schemeClr val="bg1">
                      <a:alpha val="0"/>
                    </a:schemeClr>
                  </a:solidFill>
                </a:ln>
                <a:solidFill>
                  <a:schemeClr val="tx1">
                    <a:lumMod val="75000"/>
                  </a:schemeClr>
                </a:solidFill>
                <a:latin typeface="Segoe UI"/>
                <a:ea typeface="Segoe UI" pitchFamily="34" charset="0"/>
                <a:cs typeface="Segoe UI" pitchFamily="34" charset="0"/>
              </a:rPr>
              <a:t>1</a:t>
            </a:r>
            <a:endParaRPr lang="en-US" sz="2000" b="1" dirty="0">
              <a:ln>
                <a:solidFill>
                  <a:schemeClr val="bg1">
                    <a:alpha val="0"/>
                  </a:schemeClr>
                </a:solidFill>
              </a:ln>
              <a:solidFill>
                <a:schemeClr val="tx1">
                  <a:lumMod val="75000"/>
                </a:schemeClr>
              </a:solidFill>
              <a:latin typeface="Segoe UI"/>
              <a:ea typeface="Segoe UI" pitchFamily="34" charset="0"/>
              <a:cs typeface="Segoe UI" pitchFamily="34" charset="0"/>
            </a:endParaRPr>
          </a:p>
        </p:txBody>
      </p:sp>
      <p:grpSp>
        <p:nvGrpSpPr>
          <p:cNvPr id="10" name="Group 9"/>
          <p:cNvGrpSpPr/>
          <p:nvPr>
            <p:custDataLst>
              <p:tags r:id="rId5"/>
            </p:custDataLst>
          </p:nvPr>
        </p:nvGrpSpPr>
        <p:grpSpPr>
          <a:xfrm>
            <a:off x="9753918" y="228481"/>
            <a:ext cx="2103120" cy="436879"/>
            <a:chOff x="9571038" y="228481"/>
            <a:chExt cx="2103120" cy="436879"/>
          </a:xfrm>
        </p:grpSpPr>
        <p:sp>
          <p:nvSpPr>
            <p:cNvPr id="90" name="Chevron 89"/>
            <p:cNvSpPr/>
            <p:nvPr>
              <p:custDataLst>
                <p:tags r:id="rId14"/>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91" name="Chevron 90"/>
            <p:cNvSpPr/>
            <p:nvPr>
              <p:custDataLst>
                <p:tags r:id="rId15"/>
              </p:custDataLst>
            </p:nvPr>
          </p:nvSpPr>
          <p:spPr>
            <a:xfrm>
              <a:off x="9571038" y="482480"/>
              <a:ext cx="731520" cy="182880"/>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92" name="Chevron 91"/>
            <p:cNvSpPr/>
            <p:nvPr>
              <p:custDataLst>
                <p:tags r:id="rId16"/>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93" name="Chevron 92"/>
            <p:cNvSpPr/>
            <p:nvPr>
              <p:custDataLst>
                <p:tags r:id="rId17"/>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94" name="Rounded Rectangle 93"/>
          <p:cNvSpPr/>
          <p:nvPr>
            <p:custDataLst>
              <p:tags r:id="rId6"/>
            </p:custDataLst>
          </p:nvPr>
        </p:nvSpPr>
        <p:spPr bwMode="auto">
          <a:xfrm>
            <a:off x="9753918" y="2801684"/>
            <a:ext cx="2103120" cy="2175272"/>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700" dirty="0" smtClean="0">
                <a:ln>
                  <a:solidFill>
                    <a:schemeClr val="bg1">
                      <a:alpha val="0"/>
                    </a:schemeClr>
                  </a:solidFill>
                </a:ln>
                <a:solidFill>
                  <a:schemeClr val="tx1">
                    <a:lumMod val="75000"/>
                  </a:schemeClr>
                </a:solidFill>
              </a:rPr>
              <a:t>Review industry &amp; IT  trends</a:t>
            </a:r>
            <a:r>
              <a:rPr lang="en-US" sz="700" dirty="0">
                <a:ln>
                  <a:solidFill>
                    <a:schemeClr val="bg1">
                      <a:alpha val="0"/>
                    </a:schemeClr>
                  </a:solidFill>
                </a:ln>
                <a:solidFill>
                  <a:schemeClr val="tx1">
                    <a:lumMod val="75000"/>
                  </a:schemeClr>
                </a:solidFill>
              </a:rPr>
              <a:t>, key performance benchmark patterns &amp; </a:t>
            </a:r>
            <a:r>
              <a:rPr lang="en-US" sz="700" dirty="0" smtClean="0">
                <a:ln>
                  <a:solidFill>
                    <a:schemeClr val="bg1">
                      <a:alpha val="0"/>
                    </a:schemeClr>
                  </a:solidFill>
                </a:ln>
                <a:solidFill>
                  <a:schemeClr val="tx1">
                    <a:lumMod val="75000"/>
                  </a:schemeClr>
                </a:solidFill>
              </a:rPr>
              <a:t>practices specific to Revenue Growth.</a:t>
            </a:r>
            <a:endParaRPr lang="en-US" sz="700" dirty="0">
              <a:ln>
                <a:solidFill>
                  <a:schemeClr val="bg1">
                    <a:alpha val="0"/>
                  </a:schemeClr>
                </a:solidFill>
              </a:ln>
              <a:solidFill>
                <a:schemeClr val="tx1">
                  <a:lumMod val="75000"/>
                </a:schemeClr>
              </a:solidFill>
            </a:endParaRPr>
          </a:p>
          <a:p>
            <a:pPr marL="117475" lvl="1" indent="-117475"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Analyze </a:t>
            </a:r>
            <a:r>
              <a:rPr lang="en-US" sz="700" dirty="0" smtClean="0">
                <a:ln>
                  <a:solidFill>
                    <a:schemeClr val="bg1">
                      <a:alpha val="0"/>
                    </a:schemeClr>
                  </a:solidFill>
                </a:ln>
                <a:solidFill>
                  <a:schemeClr val="tx1">
                    <a:lumMod val="75000"/>
                  </a:schemeClr>
                </a:solidFill>
              </a:rPr>
              <a:t>the types of Revenue Growth strategies and tactics within the organization: market penetration of new &amp; existing markets, new products &amp; services, diversification, new market development. </a:t>
            </a:r>
          </a:p>
          <a:p>
            <a:pPr marL="117475" lvl="1" indent="-117475" fontAlgn="base">
              <a:buClr>
                <a:schemeClr val="tx1">
                  <a:lumMod val="75000"/>
                </a:schemeClr>
              </a:buClr>
              <a:buSzPct val="100000"/>
              <a:buFont typeface="Wingdings" pitchFamily="2" charset="2"/>
              <a:buChar char="§"/>
            </a:pPr>
            <a:r>
              <a:rPr lang="en-US" sz="700" dirty="0" smtClean="0">
                <a:ln>
                  <a:solidFill>
                    <a:schemeClr val="bg1">
                      <a:alpha val="0"/>
                    </a:schemeClr>
                  </a:solidFill>
                </a:ln>
                <a:solidFill>
                  <a:schemeClr val="tx1">
                    <a:lumMod val="75000"/>
                  </a:schemeClr>
                </a:solidFill>
              </a:rPr>
              <a:t>Validate how revenue growth </a:t>
            </a:r>
            <a:r>
              <a:rPr lang="en-US" sz="700" dirty="0">
                <a:ln>
                  <a:solidFill>
                    <a:schemeClr val="bg1">
                      <a:alpha val="0"/>
                    </a:schemeClr>
                  </a:solidFill>
                </a:ln>
                <a:solidFill>
                  <a:schemeClr val="tx1">
                    <a:lumMod val="75000"/>
                  </a:schemeClr>
                </a:solidFill>
              </a:rPr>
              <a:t>is currently managed  internally versus external leading practices and experience.</a:t>
            </a:r>
          </a:p>
          <a:p>
            <a:pPr marL="117475" lvl="1" indent="-117475" fontAlgn="base">
              <a:buClr>
                <a:schemeClr val="tx1">
                  <a:lumMod val="75000"/>
                </a:schemeClr>
              </a:buClr>
              <a:buSzPct val="100000"/>
              <a:buFont typeface="Wingdings" pitchFamily="2" charset="2"/>
              <a:buChar char="§"/>
            </a:pPr>
            <a:r>
              <a:rPr lang="en-US" sz="700" dirty="0" smtClean="0">
                <a:ln>
                  <a:solidFill>
                    <a:schemeClr val="bg1">
                      <a:alpha val="0"/>
                    </a:schemeClr>
                  </a:solidFill>
                </a:ln>
                <a:solidFill>
                  <a:schemeClr val="tx1">
                    <a:lumMod val="75000"/>
                  </a:schemeClr>
                </a:solidFill>
              </a:rPr>
              <a:t>Identify </a:t>
            </a:r>
            <a:r>
              <a:rPr lang="en-US" sz="700" dirty="0">
                <a:ln>
                  <a:solidFill>
                    <a:schemeClr val="bg1">
                      <a:alpha val="0"/>
                    </a:schemeClr>
                  </a:solidFill>
                </a:ln>
                <a:solidFill>
                  <a:schemeClr val="tx1">
                    <a:lumMod val="75000"/>
                  </a:schemeClr>
                </a:solidFill>
              </a:rPr>
              <a:t>the industry leading tactics supporting the </a:t>
            </a:r>
            <a:r>
              <a:rPr lang="en-US" sz="700" dirty="0" smtClean="0">
                <a:ln>
                  <a:solidFill>
                    <a:schemeClr val="bg1">
                      <a:alpha val="0"/>
                    </a:schemeClr>
                  </a:solidFill>
                </a:ln>
                <a:solidFill>
                  <a:schemeClr val="tx1">
                    <a:lumMod val="75000"/>
                  </a:schemeClr>
                </a:solidFill>
              </a:rPr>
              <a:t>revenue growth </a:t>
            </a:r>
            <a:r>
              <a:rPr lang="en-US" sz="700" dirty="0">
                <a:ln>
                  <a:solidFill>
                    <a:schemeClr val="bg1">
                      <a:alpha val="0"/>
                    </a:schemeClr>
                  </a:solidFill>
                </a:ln>
                <a:solidFill>
                  <a:schemeClr val="tx1">
                    <a:lumMod val="75000"/>
                  </a:schemeClr>
                </a:solidFill>
              </a:rPr>
              <a:t>objectives, and map to strategic </a:t>
            </a:r>
            <a:r>
              <a:rPr lang="en-US" sz="700" dirty="0" smtClean="0">
                <a:ln>
                  <a:solidFill>
                    <a:schemeClr val="bg1">
                      <a:alpha val="0"/>
                    </a:schemeClr>
                  </a:solidFill>
                </a:ln>
                <a:solidFill>
                  <a:schemeClr val="tx1">
                    <a:lumMod val="75000"/>
                  </a:schemeClr>
                </a:solidFill>
              </a:rPr>
              <a:t>themes.</a:t>
            </a:r>
            <a:endParaRPr lang="en-US" sz="700" dirty="0">
              <a:ln>
                <a:solidFill>
                  <a:schemeClr val="bg1">
                    <a:alpha val="0"/>
                  </a:schemeClr>
                </a:solidFill>
              </a:ln>
              <a:solidFill>
                <a:schemeClr val="tx1">
                  <a:lumMod val="75000"/>
                </a:schemeClr>
              </a:solidFill>
            </a:endParaRPr>
          </a:p>
          <a:p>
            <a:pPr marL="117475" lvl="1" indent="-117475"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Validate innovation objectives, strategies, critical success factors and assumptions with executive team and </a:t>
            </a:r>
            <a:r>
              <a:rPr lang="en-US" sz="700" dirty="0" smtClean="0">
                <a:ln>
                  <a:solidFill>
                    <a:schemeClr val="bg1">
                      <a:alpha val="0"/>
                    </a:schemeClr>
                  </a:solidFill>
                </a:ln>
                <a:solidFill>
                  <a:schemeClr val="tx1">
                    <a:lumMod val="75000"/>
                  </a:schemeClr>
                </a:solidFill>
              </a:rPr>
              <a:t>sponsor.</a:t>
            </a:r>
            <a:endParaRPr lang="en-US" sz="700" dirty="0">
              <a:ln>
                <a:solidFill>
                  <a:schemeClr val="bg1">
                    <a:alpha val="0"/>
                  </a:schemeClr>
                </a:solidFill>
              </a:ln>
              <a:solidFill>
                <a:schemeClr val="tx1">
                  <a:lumMod val="75000"/>
                </a:schemeClr>
              </a:solidFill>
            </a:endParaRPr>
          </a:p>
        </p:txBody>
      </p:sp>
      <p:sp>
        <p:nvSpPr>
          <p:cNvPr id="95" name="Round Same Side Corner Rectangle 94"/>
          <p:cNvSpPr/>
          <p:nvPr>
            <p:custDataLst>
              <p:tags r:id="rId7"/>
            </p:custDataLst>
          </p:nvPr>
        </p:nvSpPr>
        <p:spPr>
          <a:xfrm flipH="1">
            <a:off x="9753918" y="2801684"/>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96" name="Rounded Rectangle 95"/>
          <p:cNvSpPr/>
          <p:nvPr>
            <p:custDataLst>
              <p:tags r:id="rId8"/>
            </p:custDataLst>
          </p:nvPr>
        </p:nvSpPr>
        <p:spPr bwMode="auto">
          <a:xfrm>
            <a:off x="9753918" y="5360422"/>
            <a:ext cx="2103120" cy="800011"/>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750" dirty="0">
                <a:ln>
                  <a:solidFill>
                    <a:schemeClr val="bg1">
                      <a:alpha val="0"/>
                    </a:schemeClr>
                  </a:solidFill>
                </a:ln>
                <a:solidFill>
                  <a:schemeClr val="tx1">
                    <a:lumMod val="75000"/>
                  </a:schemeClr>
                </a:solidFill>
              </a:rPr>
              <a:t>Initial high-level </a:t>
            </a:r>
            <a:r>
              <a:rPr lang="en-US" sz="750" dirty="0" smtClean="0">
                <a:ln>
                  <a:solidFill>
                    <a:schemeClr val="bg1">
                      <a:alpha val="0"/>
                    </a:schemeClr>
                  </a:solidFill>
                </a:ln>
                <a:solidFill>
                  <a:schemeClr val="tx1">
                    <a:lumMod val="75000"/>
                  </a:schemeClr>
                </a:solidFill>
              </a:rPr>
              <a:t>Grow Revenue </a:t>
            </a:r>
            <a:r>
              <a:rPr lang="en-US" sz="750" dirty="0">
                <a:ln>
                  <a:solidFill>
                    <a:schemeClr val="bg1">
                      <a:alpha val="0"/>
                    </a:schemeClr>
                  </a:solidFill>
                </a:ln>
                <a:solidFill>
                  <a:schemeClr val="tx1">
                    <a:lumMod val="75000"/>
                  </a:schemeClr>
                </a:solidFill>
              </a:rPr>
              <a:t>strategic concepts and supporting tactics identified.</a:t>
            </a:r>
          </a:p>
          <a:p>
            <a:pPr marL="117475" lvl="1" indent="-117475" fontAlgn="base">
              <a:buClr>
                <a:schemeClr val="tx1">
                  <a:lumMod val="75000"/>
                </a:schemeClr>
              </a:buClr>
              <a:buSzPct val="100000"/>
              <a:buFont typeface="Wingdings" pitchFamily="2" charset="2"/>
              <a:buChar char="§"/>
            </a:pPr>
            <a:r>
              <a:rPr lang="en-US" sz="750" dirty="0">
                <a:ln>
                  <a:solidFill>
                    <a:schemeClr val="bg1">
                      <a:alpha val="0"/>
                    </a:schemeClr>
                  </a:solidFill>
                </a:ln>
                <a:solidFill>
                  <a:schemeClr val="tx1">
                    <a:lumMod val="75000"/>
                  </a:schemeClr>
                </a:solidFill>
              </a:rPr>
              <a:t>Focus area / strategic actions and required capabilities identified.</a:t>
            </a:r>
          </a:p>
        </p:txBody>
      </p:sp>
      <p:sp>
        <p:nvSpPr>
          <p:cNvPr id="97" name="Round Same Side Corner Rectangle 96"/>
          <p:cNvSpPr/>
          <p:nvPr>
            <p:custDataLst>
              <p:tags r:id="rId9"/>
            </p:custDataLst>
          </p:nvPr>
        </p:nvSpPr>
        <p:spPr>
          <a:xfrm flipH="1">
            <a:off x="9753918" y="5360422"/>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99" name="Rounded Rectangle 98"/>
          <p:cNvSpPr/>
          <p:nvPr>
            <p:custDataLst>
              <p:tags r:id="rId10"/>
            </p:custDataLst>
          </p:nvPr>
        </p:nvSpPr>
        <p:spPr bwMode="auto">
          <a:xfrm>
            <a:off x="9753918" y="984079"/>
            <a:ext cx="2103120" cy="1375083"/>
          </a:xfrm>
          <a:prstGeom prst="roundRect">
            <a:avLst>
              <a:gd name="adj" fmla="val 274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750" dirty="0">
                <a:ln>
                  <a:solidFill>
                    <a:schemeClr val="bg1">
                      <a:alpha val="0"/>
                    </a:schemeClr>
                  </a:solidFill>
                </a:ln>
                <a:solidFill>
                  <a:schemeClr val="tx1">
                    <a:lumMod val="75000"/>
                  </a:schemeClr>
                </a:solidFill>
              </a:rPr>
              <a:t>Understand and validate </a:t>
            </a:r>
            <a:r>
              <a:rPr lang="en-US" sz="750" dirty="0" smtClean="0">
                <a:ln>
                  <a:solidFill>
                    <a:schemeClr val="bg1">
                      <a:alpha val="0"/>
                    </a:schemeClr>
                  </a:solidFill>
                </a:ln>
                <a:solidFill>
                  <a:schemeClr val="tx1">
                    <a:lumMod val="75000"/>
                  </a:schemeClr>
                </a:solidFill>
              </a:rPr>
              <a:t>customer pain points, business drivers, objectives</a:t>
            </a:r>
            <a:r>
              <a:rPr lang="en-US" sz="750" dirty="0">
                <a:ln>
                  <a:solidFill>
                    <a:schemeClr val="bg1">
                      <a:alpha val="0"/>
                    </a:schemeClr>
                  </a:solidFill>
                </a:ln>
                <a:solidFill>
                  <a:schemeClr val="tx1">
                    <a:lumMod val="75000"/>
                  </a:schemeClr>
                </a:solidFill>
              </a:rPr>
              <a:t>, </a:t>
            </a:r>
            <a:r>
              <a:rPr lang="en-US" sz="750" dirty="0" smtClean="0">
                <a:ln>
                  <a:solidFill>
                    <a:schemeClr val="bg1">
                      <a:alpha val="0"/>
                    </a:schemeClr>
                  </a:solidFill>
                </a:ln>
                <a:solidFill>
                  <a:schemeClr val="tx1">
                    <a:lumMod val="75000"/>
                  </a:schemeClr>
                </a:solidFill>
              </a:rPr>
              <a:t>and prioritize specific to the customer’s revenue growth strategy. </a:t>
            </a:r>
            <a:endParaRPr lang="en-US" sz="750" dirty="0">
              <a:ln>
                <a:solidFill>
                  <a:schemeClr val="bg1">
                    <a:alpha val="0"/>
                  </a:schemeClr>
                </a:solidFill>
              </a:ln>
              <a:solidFill>
                <a:schemeClr val="tx1">
                  <a:lumMod val="75000"/>
                </a:schemeClr>
              </a:solidFill>
            </a:endParaRPr>
          </a:p>
          <a:p>
            <a:pPr marL="117475" lvl="1" indent="-117475" fontAlgn="base">
              <a:buClr>
                <a:schemeClr val="tx1">
                  <a:lumMod val="75000"/>
                </a:schemeClr>
              </a:buClr>
              <a:buSzPct val="100000"/>
              <a:buFont typeface="Wingdings" pitchFamily="2" charset="2"/>
              <a:buChar char="§"/>
            </a:pPr>
            <a:r>
              <a:rPr lang="en-US" sz="750" dirty="0">
                <a:ln>
                  <a:solidFill>
                    <a:schemeClr val="bg1">
                      <a:alpha val="0"/>
                    </a:schemeClr>
                  </a:solidFill>
                </a:ln>
                <a:solidFill>
                  <a:schemeClr val="tx1">
                    <a:lumMod val="75000"/>
                  </a:schemeClr>
                </a:solidFill>
              </a:rPr>
              <a:t>Determine </a:t>
            </a:r>
            <a:r>
              <a:rPr lang="en-US" sz="750" dirty="0" smtClean="0">
                <a:ln>
                  <a:solidFill>
                    <a:schemeClr val="bg1">
                      <a:alpha val="0"/>
                    </a:schemeClr>
                  </a:solidFill>
                </a:ln>
                <a:solidFill>
                  <a:schemeClr val="tx1">
                    <a:lumMod val="75000"/>
                  </a:schemeClr>
                </a:solidFill>
              </a:rPr>
              <a:t>expectations, </a:t>
            </a:r>
            <a:r>
              <a:rPr lang="en-US" sz="750" dirty="0">
                <a:ln>
                  <a:solidFill>
                    <a:schemeClr val="bg1">
                      <a:alpha val="0"/>
                    </a:schemeClr>
                  </a:solidFill>
                </a:ln>
                <a:solidFill>
                  <a:schemeClr val="tx1">
                    <a:lumMod val="75000"/>
                  </a:schemeClr>
                </a:solidFill>
              </a:rPr>
              <a:t>translate business objectives </a:t>
            </a:r>
            <a:r>
              <a:rPr lang="en-US" sz="750" dirty="0" smtClean="0">
                <a:ln>
                  <a:solidFill>
                    <a:schemeClr val="bg1">
                      <a:alpha val="0"/>
                    </a:schemeClr>
                  </a:solidFill>
                </a:ln>
                <a:solidFill>
                  <a:schemeClr val="tx1">
                    <a:lumMod val="75000"/>
                  </a:schemeClr>
                </a:solidFill>
              </a:rPr>
              <a:t>into revenue growth strategy considerations based on relevant strategic models, competitive, industry and technology insights.</a:t>
            </a:r>
            <a:endParaRPr lang="en-US" sz="750" dirty="0">
              <a:ln>
                <a:solidFill>
                  <a:schemeClr val="bg1">
                    <a:alpha val="0"/>
                  </a:schemeClr>
                </a:solidFill>
              </a:ln>
              <a:solidFill>
                <a:schemeClr val="tx1">
                  <a:lumMod val="75000"/>
                </a:schemeClr>
              </a:solidFill>
            </a:endParaRPr>
          </a:p>
        </p:txBody>
      </p:sp>
      <p:sp>
        <p:nvSpPr>
          <p:cNvPr id="100" name="Round Same Side Corner Rectangle 99"/>
          <p:cNvSpPr/>
          <p:nvPr>
            <p:custDataLst>
              <p:tags r:id="rId11"/>
            </p:custDataLst>
          </p:nvPr>
        </p:nvSpPr>
        <p:spPr>
          <a:xfrm flipH="1">
            <a:off x="9753918" y="980046"/>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117" name="Isosceles Triangle 116"/>
          <p:cNvSpPr/>
          <p:nvPr>
            <p:custDataLst>
              <p:tags r:id="rId12"/>
            </p:custDataLst>
          </p:nvPr>
        </p:nvSpPr>
        <p:spPr>
          <a:xfrm rot="10800000">
            <a:off x="9753918" y="2498169"/>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18" name="Isosceles Triangle 117"/>
          <p:cNvSpPr/>
          <p:nvPr>
            <p:custDataLst>
              <p:tags r:id="rId13"/>
            </p:custDataLst>
          </p:nvPr>
        </p:nvSpPr>
        <p:spPr>
          <a:xfrm rot="10800000">
            <a:off x="9753918" y="5142190"/>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1" name="Rounded Rectangle 40"/>
          <p:cNvSpPr/>
          <p:nvPr/>
        </p:nvSpPr>
        <p:spPr>
          <a:xfrm flipH="1">
            <a:off x="338138" y="1487549"/>
            <a:ext cx="3868102" cy="4572000"/>
          </a:xfrm>
          <a:prstGeom prst="roundRect">
            <a:avLst>
              <a:gd name="adj" fmla="val 1793"/>
            </a:avLst>
          </a:prstGeom>
          <a:gradFill>
            <a:gsLst>
              <a:gs pos="9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lvl="1" algn="ctr" fontAlgn="base">
              <a:buClr>
                <a:srgbClr val="FFFF99"/>
              </a:buClr>
              <a:buSzPct val="90000"/>
            </a:pPr>
            <a:r>
              <a:rPr lang="en-US" altLang="zh-CN" sz="16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Customer Pain Points</a:t>
            </a:r>
          </a:p>
        </p:txBody>
      </p:sp>
      <p:sp>
        <p:nvSpPr>
          <p:cNvPr id="42" name="Rounded Rectangle 41"/>
          <p:cNvSpPr/>
          <p:nvPr/>
        </p:nvSpPr>
        <p:spPr>
          <a:xfrm>
            <a:off x="393332" y="1975421"/>
            <a:ext cx="1865376" cy="1959380"/>
          </a:xfrm>
          <a:prstGeom prst="roundRect">
            <a:avLst>
              <a:gd name="adj" fmla="val 4622"/>
            </a:avLst>
          </a:prstGeom>
          <a:solidFill>
            <a:schemeClr val="accent1">
              <a:lumMod val="20000"/>
              <a:lumOff val="80000"/>
            </a:schemeClr>
          </a:solidFill>
          <a:ln w="3175" cap="flat" cmpd="sng" algn="ctr">
            <a:noFill/>
            <a:prstDash val="solid"/>
            <a:round/>
            <a:headEnd type="none" w="med" len="med"/>
            <a:tailEnd type="none" w="med" len="med"/>
          </a:ln>
          <a:effectLst/>
        </p:spPr>
        <p:txBody>
          <a:bodyPr vert="horz" wrap="square" lIns="91440" tIns="137160" rIns="9144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lvl="1" fontAlgn="base">
              <a:spcBef>
                <a:spcPts val="600"/>
              </a:spcBef>
              <a:spcAft>
                <a:spcPts val="600"/>
              </a:spcAft>
              <a:buClr>
                <a:srgbClr val="FFFF99"/>
              </a:buClr>
              <a:buSzPct val="90000"/>
            </a:pPr>
            <a:r>
              <a:rPr lang="en-US" altLang="zh-CN"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Shrinking </a:t>
            </a:r>
            <a:r>
              <a:rPr lang="en-US" altLang="zh-CN"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Core </a:t>
            </a:r>
            <a:r>
              <a:rPr lang="en-US" altLang="zh-CN"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Market</a:t>
            </a:r>
            <a:endParaRPr lang="en-US" altLang="zh-CN"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25425" lvl="1" indent="-163513" fontAlgn="base">
              <a:buSzPct val="100000"/>
              <a:buFont typeface="Wingdings" pitchFamily="2" charset="2"/>
              <a:buChar char="§"/>
            </a:pPr>
            <a:r>
              <a:rPr lang="en-US"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Customer </a:t>
            </a: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focused on a single shrinking market.</a:t>
            </a:r>
          </a:p>
          <a:p>
            <a:pPr marL="225425" lvl="1" indent="-163513" fontAlgn="base">
              <a:buSzPct val="100000"/>
              <a:buFont typeface="Wingdings" pitchFamily="2" charset="2"/>
              <a:buChar char="§"/>
            </a:pPr>
            <a:r>
              <a:rPr lang="en-US"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Product and/or service </a:t>
            </a: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not transferable to another market.</a:t>
            </a:r>
          </a:p>
        </p:txBody>
      </p:sp>
      <p:sp>
        <p:nvSpPr>
          <p:cNvPr id="43" name="Rounded Rectangle 42"/>
          <p:cNvSpPr/>
          <p:nvPr/>
        </p:nvSpPr>
        <p:spPr>
          <a:xfrm>
            <a:off x="2316306" y="1975421"/>
            <a:ext cx="1831423" cy="1959380"/>
          </a:xfrm>
          <a:prstGeom prst="roundRect">
            <a:avLst>
              <a:gd name="adj" fmla="val 4622"/>
            </a:avLst>
          </a:prstGeom>
          <a:solidFill>
            <a:schemeClr val="accent1">
              <a:lumMod val="20000"/>
              <a:lumOff val="80000"/>
            </a:schemeClr>
          </a:solidFill>
          <a:ln w="3175" cap="flat" cmpd="sng" algn="ctr">
            <a:noFill/>
            <a:prstDash val="solid"/>
            <a:round/>
            <a:headEnd type="none" w="med" len="med"/>
            <a:tailEnd type="none" w="med" len="med"/>
          </a:ln>
          <a:effectLst/>
        </p:spPr>
        <p:txBody>
          <a:bodyPr vert="horz" wrap="square" lIns="91440" tIns="137160" rIns="9144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lvl="1" fontAlgn="base">
              <a:spcBef>
                <a:spcPts val="600"/>
              </a:spcBef>
              <a:spcAft>
                <a:spcPts val="600"/>
              </a:spcAft>
              <a:buClr>
                <a:srgbClr val="FFFF99"/>
              </a:buClr>
              <a:buSzPct val="90000"/>
            </a:pPr>
            <a:r>
              <a:rPr lang="en-US" altLang="zh-CN"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Product &amp; Service Saturation</a:t>
            </a:r>
            <a:endParaRPr lang="en-US" altLang="zh-CN"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25425" lvl="1" indent="-163513" fontAlgn="base">
              <a:buSzPct val="100000"/>
              <a:buFont typeface="Wingdings" pitchFamily="2" charset="2"/>
              <a:buChar char="§"/>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Maxed out on market share in current product and service category.</a:t>
            </a:r>
          </a:p>
          <a:p>
            <a:pPr marL="225425" lvl="1" indent="-163513" fontAlgn="base">
              <a:buSzPct val="100000"/>
              <a:buFont typeface="Wingdings" pitchFamily="2" charset="2"/>
              <a:buChar char="§"/>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Focused on domestic market</a:t>
            </a:r>
          </a:p>
        </p:txBody>
      </p:sp>
      <p:sp>
        <p:nvSpPr>
          <p:cNvPr id="44" name="Rounded Rectangle 43"/>
          <p:cNvSpPr/>
          <p:nvPr/>
        </p:nvSpPr>
        <p:spPr>
          <a:xfrm>
            <a:off x="393333" y="4124963"/>
            <a:ext cx="1863616" cy="1874190"/>
          </a:xfrm>
          <a:prstGeom prst="roundRect">
            <a:avLst>
              <a:gd name="adj" fmla="val 4622"/>
            </a:avLst>
          </a:prstGeom>
          <a:solidFill>
            <a:schemeClr val="accent1">
              <a:lumMod val="20000"/>
              <a:lumOff val="80000"/>
            </a:schemeClr>
          </a:solidFill>
          <a:ln w="3175" cap="flat" cmpd="sng" algn="ctr">
            <a:noFill/>
            <a:prstDash val="solid"/>
            <a:round/>
            <a:headEnd type="none" w="med" len="med"/>
            <a:tailEnd type="none" w="med" len="med"/>
          </a:ln>
          <a:effectLst/>
        </p:spPr>
        <p:txBody>
          <a:bodyPr vert="horz" wrap="square" lIns="91440" tIns="137160" rIns="9144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lvl="1" fontAlgn="base">
              <a:spcBef>
                <a:spcPts val="600"/>
              </a:spcBef>
              <a:spcAft>
                <a:spcPts val="600"/>
              </a:spcAft>
              <a:buClr>
                <a:srgbClr val="FFFF99"/>
              </a:buClr>
              <a:buSzPct val="90000"/>
            </a:pPr>
            <a:r>
              <a:rPr lang="en-US" altLang="zh-CN"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Rebirth After Market Collapse</a:t>
            </a:r>
            <a:endParaRPr lang="en-US" altLang="zh-CN"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25425" lvl="1" indent="-163513" fontAlgn="base">
              <a:buSzPct val="100000"/>
              <a:buFont typeface="Wingdings" pitchFamily="2" charset="2"/>
              <a:buChar char="§"/>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Total focus on one market</a:t>
            </a:r>
          </a:p>
          <a:p>
            <a:pPr marL="225425" lvl="1" indent="-163513" fontAlgn="base">
              <a:buSzPct val="100000"/>
              <a:buFont typeface="Wingdings" pitchFamily="2" charset="2"/>
              <a:buChar char="§"/>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Products and/or Service not transferable to another market</a:t>
            </a:r>
          </a:p>
          <a:p>
            <a:pPr marL="225425" lvl="1" indent="-163513" fontAlgn="base">
              <a:buSzPct val="100000"/>
              <a:buFont typeface="Wingdings" pitchFamily="2" charset="2"/>
              <a:buChar char="§"/>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Limited resources</a:t>
            </a:r>
          </a:p>
        </p:txBody>
      </p:sp>
      <p:sp>
        <p:nvSpPr>
          <p:cNvPr id="45" name="Rounded Rectangle 44"/>
          <p:cNvSpPr/>
          <p:nvPr/>
        </p:nvSpPr>
        <p:spPr>
          <a:xfrm>
            <a:off x="2316306" y="4124963"/>
            <a:ext cx="1831423" cy="1874190"/>
          </a:xfrm>
          <a:prstGeom prst="roundRect">
            <a:avLst>
              <a:gd name="adj" fmla="val 4622"/>
            </a:avLst>
          </a:prstGeom>
          <a:solidFill>
            <a:schemeClr val="accent1">
              <a:lumMod val="20000"/>
              <a:lumOff val="80000"/>
            </a:schemeClr>
          </a:solidFill>
          <a:ln w="3175" cap="flat" cmpd="sng" algn="ctr">
            <a:noFill/>
            <a:prstDash val="solid"/>
            <a:round/>
            <a:headEnd type="none" w="med" len="med"/>
            <a:tailEnd type="none" w="med" len="med"/>
          </a:ln>
          <a:effectLst/>
        </p:spPr>
        <p:txBody>
          <a:bodyPr vert="horz" wrap="square" lIns="91440" tIns="137160" rIns="9144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lvl="1" fontAlgn="base">
              <a:spcBef>
                <a:spcPts val="600"/>
              </a:spcBef>
              <a:spcAft>
                <a:spcPts val="600"/>
              </a:spcAft>
              <a:buClr>
                <a:srgbClr val="FFFF99"/>
              </a:buClr>
              <a:buSzPct val="90000"/>
            </a:pPr>
            <a:r>
              <a:rPr lang="en-US" altLang="zh-CN"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Lack of Diversification</a:t>
            </a:r>
            <a:endParaRPr lang="en-US" sz="12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25425" lvl="1" indent="-163513" fontAlgn="base">
              <a:buSzPct val="100000"/>
              <a:buFont typeface="Wingdings" pitchFamily="2" charset="2"/>
              <a:buChar char="§"/>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Inability to find new ways of  winning customers.</a:t>
            </a:r>
          </a:p>
          <a:p>
            <a:pPr marL="225425" lvl="1" indent="-163513" fontAlgn="base">
              <a:buSzPct val="100000"/>
              <a:buFont typeface="Wingdings" pitchFamily="2" charset="2"/>
              <a:buChar char="§"/>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Dated technology solutions, unable to take advantage  for new technology and delivery innovations.</a:t>
            </a:r>
          </a:p>
        </p:txBody>
      </p:sp>
      <p:sp>
        <p:nvSpPr>
          <p:cNvPr id="46" name="Oval 45"/>
          <p:cNvSpPr/>
          <p:nvPr/>
        </p:nvSpPr>
        <p:spPr>
          <a:xfrm>
            <a:off x="1165121" y="1799755"/>
            <a:ext cx="320040" cy="32004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1</a:t>
            </a:r>
          </a:p>
        </p:txBody>
      </p:sp>
      <p:sp>
        <p:nvSpPr>
          <p:cNvPr id="47" name="Oval 46"/>
          <p:cNvSpPr/>
          <p:nvPr/>
        </p:nvSpPr>
        <p:spPr>
          <a:xfrm>
            <a:off x="3071997" y="1799755"/>
            <a:ext cx="320040" cy="32004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3</a:t>
            </a:r>
            <a:endPar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48" name="Oval 47"/>
          <p:cNvSpPr/>
          <p:nvPr/>
        </p:nvSpPr>
        <p:spPr>
          <a:xfrm>
            <a:off x="1165121" y="3971962"/>
            <a:ext cx="320040" cy="32004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2</a:t>
            </a:r>
            <a:endPar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49" name="Oval 48"/>
          <p:cNvSpPr/>
          <p:nvPr/>
        </p:nvSpPr>
        <p:spPr>
          <a:xfrm>
            <a:off x="3071997" y="3971962"/>
            <a:ext cx="320040" cy="320040"/>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algn="ctr"/>
            <a:r>
              <a:rPr lang="en-US" sz="12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4</a:t>
            </a:r>
            <a:endPar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51" name="Rectangle 50"/>
          <p:cNvSpPr/>
          <p:nvPr/>
        </p:nvSpPr>
        <p:spPr>
          <a:xfrm>
            <a:off x="4397578" y="6121893"/>
            <a:ext cx="2052165" cy="160418"/>
          </a:xfrm>
          <a:prstGeom prst="rect">
            <a:avLst/>
          </a:prstGeom>
        </p:spPr>
        <p:txBody>
          <a:bodyPr wrap="none" anchor="ctr">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1000" dirty="0" smtClean="0">
                <a:ln>
                  <a:solidFill>
                    <a:schemeClr val="bg1">
                      <a:alpha val="0"/>
                    </a:schemeClr>
                  </a:solidFill>
                </a:ln>
                <a:solidFill>
                  <a:schemeClr val="tx1">
                    <a:lumMod val="75000"/>
                  </a:schemeClr>
                </a:solidFill>
              </a:rPr>
              <a:t>Source: Inspired by Ansoff </a:t>
            </a:r>
            <a:r>
              <a:rPr lang="en-US" sz="1000" dirty="0">
                <a:ln>
                  <a:solidFill>
                    <a:schemeClr val="bg1">
                      <a:alpha val="0"/>
                    </a:schemeClr>
                  </a:solidFill>
                </a:ln>
                <a:solidFill>
                  <a:schemeClr val="tx1">
                    <a:lumMod val="75000"/>
                  </a:schemeClr>
                </a:solidFill>
              </a:rPr>
              <a:t>matrix</a:t>
            </a:r>
            <a:endParaRPr lang="en-US" sz="1000" dirty="0">
              <a:ln>
                <a:solidFill>
                  <a:schemeClr val="bg1">
                    <a:alpha val="0"/>
                  </a:schemeClr>
                </a:solidFill>
              </a:ln>
              <a:solidFill>
                <a:schemeClr val="tx1">
                  <a:lumMod val="75000"/>
                </a:schemeClr>
              </a:solidFill>
              <a:effectLst/>
            </a:endParaRPr>
          </a:p>
        </p:txBody>
      </p:sp>
      <p:sp>
        <p:nvSpPr>
          <p:cNvPr id="53" name="Rounded Rectangle 52"/>
          <p:cNvSpPr/>
          <p:nvPr/>
        </p:nvSpPr>
        <p:spPr>
          <a:xfrm>
            <a:off x="4397578" y="1487549"/>
            <a:ext cx="5212080" cy="4572000"/>
          </a:xfrm>
          <a:prstGeom prst="roundRect">
            <a:avLst>
              <a:gd name="adj" fmla="val 2018"/>
            </a:avLst>
          </a:prstGeom>
          <a:solidFill>
            <a:schemeClr val="bg1">
              <a:lumMod val="95000"/>
            </a:schemeClr>
          </a:solidFill>
          <a:ln w="3175" cap="flat" cmpd="sng" algn="ctr">
            <a:solidFill>
              <a:schemeClr val="bg2">
                <a:lumMod val="90000"/>
              </a:schemeClr>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buClr>
                <a:srgbClr val="FFFF99"/>
              </a:buClr>
              <a:buSzPct val="90000"/>
            </a:pPr>
            <a:endParaRPr lang="en-US" sz="2000" b="1" i="1" dirty="0">
              <a:ln>
                <a:solidFill>
                  <a:srgbClr val="FFFFFF">
                    <a:alpha val="0"/>
                  </a:srgbClr>
                </a:solidFill>
              </a:ln>
              <a:solidFill>
                <a:srgbClr val="595959">
                  <a:lumMod val="75000"/>
                </a:srgbClr>
              </a:solidFill>
              <a:sym typeface="Wingdings" pitchFamily="2" charset="2"/>
            </a:endParaRPr>
          </a:p>
        </p:txBody>
      </p:sp>
      <p:sp>
        <p:nvSpPr>
          <p:cNvPr id="54" name="Text Box 11"/>
          <p:cNvSpPr txBox="1">
            <a:spLocks noChangeArrowheads="1"/>
          </p:cNvSpPr>
          <p:nvPr/>
        </p:nvSpPr>
        <p:spPr bwMode="auto">
          <a:xfrm rot="16200000">
            <a:off x="3551031" y="2725851"/>
            <a:ext cx="1991114" cy="252060"/>
          </a:xfrm>
          <a:prstGeom prst="rect">
            <a:avLst/>
          </a:prstGeom>
          <a:noFill/>
          <a:ln w="9525">
            <a:noFill/>
            <a:miter lim="800000"/>
            <a:headEnd/>
            <a:tailEnd/>
          </a:ln>
          <a:effectLst/>
        </p:spPr>
        <p:txBody>
          <a:bodyPr wrap="square" lIns="66751" tIns="33376" rIns="66751" bIns="33376" anchor="t">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sz="1600" b="1" dirty="0" smtClean="0">
                <a:ln>
                  <a:solidFill>
                    <a:schemeClr val="bg1">
                      <a:alpha val="0"/>
                    </a:schemeClr>
                  </a:solidFill>
                </a:ln>
                <a:solidFill>
                  <a:schemeClr val="tx1">
                    <a:lumMod val="75000"/>
                  </a:schemeClr>
                </a:solidFill>
                <a:ea typeface="ＭＳ Ｐゴシック" pitchFamily="50" charset="-128"/>
              </a:rPr>
              <a:t>Existing Markets</a:t>
            </a:r>
            <a:endParaRPr kumimoji="1" lang="en-GB" sz="1600" b="1" dirty="0">
              <a:ln>
                <a:solidFill>
                  <a:schemeClr val="bg1">
                    <a:alpha val="0"/>
                  </a:schemeClr>
                </a:solidFill>
              </a:ln>
              <a:solidFill>
                <a:schemeClr val="tx1">
                  <a:lumMod val="75000"/>
                </a:schemeClr>
              </a:solidFill>
            </a:endParaRPr>
          </a:p>
        </p:txBody>
      </p:sp>
      <p:sp>
        <p:nvSpPr>
          <p:cNvPr id="55" name="Text Box 15"/>
          <p:cNvSpPr txBox="1">
            <a:spLocks noChangeArrowheads="1"/>
          </p:cNvSpPr>
          <p:nvPr/>
        </p:nvSpPr>
        <p:spPr bwMode="auto">
          <a:xfrm>
            <a:off x="4697201" y="1567221"/>
            <a:ext cx="2417830" cy="215444"/>
          </a:xfrm>
          <a:prstGeom prst="rect">
            <a:avLst/>
          </a:prstGeom>
          <a:noFill/>
          <a:ln w="9525">
            <a:noFill/>
            <a:miter lim="800000"/>
            <a:headEnd/>
            <a:tailEnd/>
          </a:ln>
          <a:effectLst/>
        </p:spPr>
        <p:txBody>
          <a:bodyPr wrap="square" lIns="0" tIns="0" rIns="0" bIns="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altLang="ja-JP" sz="1400" b="1" dirty="0" smtClean="0">
                <a:ln>
                  <a:solidFill>
                    <a:schemeClr val="bg1">
                      <a:alpha val="0"/>
                    </a:schemeClr>
                  </a:solidFill>
                </a:ln>
                <a:solidFill>
                  <a:schemeClr val="tx1">
                    <a:lumMod val="75000"/>
                  </a:schemeClr>
                </a:solidFill>
                <a:ea typeface="ＭＳ Ｐゴシック" pitchFamily="50" charset="-128"/>
                <a:cs typeface="Raavi" pitchFamily="34" charset="0"/>
              </a:rPr>
              <a:t>Existing Products &amp; Services </a:t>
            </a:r>
            <a:endParaRPr kumimoji="1" lang="en-GB" sz="1400" b="1" dirty="0">
              <a:ln>
                <a:solidFill>
                  <a:schemeClr val="bg1">
                    <a:alpha val="0"/>
                  </a:schemeClr>
                </a:solidFill>
              </a:ln>
              <a:solidFill>
                <a:schemeClr val="tx1">
                  <a:lumMod val="75000"/>
                </a:schemeClr>
              </a:solidFill>
              <a:ea typeface="ＭＳ Ｐゴシック" pitchFamily="50" charset="-128"/>
              <a:cs typeface="Raavi" pitchFamily="34" charset="0"/>
            </a:endParaRPr>
          </a:p>
        </p:txBody>
      </p:sp>
      <p:sp>
        <p:nvSpPr>
          <p:cNvPr id="56" name="Text Box 11"/>
          <p:cNvSpPr txBox="1">
            <a:spLocks noChangeArrowheads="1"/>
          </p:cNvSpPr>
          <p:nvPr/>
        </p:nvSpPr>
        <p:spPr bwMode="auto">
          <a:xfrm rot="16200000">
            <a:off x="3776463" y="4838502"/>
            <a:ext cx="1540250" cy="252060"/>
          </a:xfrm>
          <a:prstGeom prst="rect">
            <a:avLst/>
          </a:prstGeom>
          <a:noFill/>
          <a:ln w="9525">
            <a:noFill/>
            <a:miter lim="800000"/>
            <a:headEnd/>
            <a:tailEnd/>
          </a:ln>
          <a:effectLst/>
        </p:spPr>
        <p:txBody>
          <a:bodyPr wrap="square" lIns="66751" tIns="33376" rIns="66751" bIns="33376" anchor="t">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sz="1600" b="1" dirty="0" smtClean="0">
                <a:ln>
                  <a:solidFill>
                    <a:schemeClr val="bg1">
                      <a:alpha val="0"/>
                    </a:schemeClr>
                  </a:solidFill>
                </a:ln>
                <a:solidFill>
                  <a:schemeClr val="tx1">
                    <a:lumMod val="75000"/>
                  </a:schemeClr>
                </a:solidFill>
                <a:ea typeface="ＭＳ Ｐゴシック" pitchFamily="50" charset="-128"/>
              </a:rPr>
              <a:t>New Markets</a:t>
            </a:r>
            <a:endParaRPr kumimoji="1" lang="en-GB" sz="1600" b="1" dirty="0">
              <a:ln>
                <a:solidFill>
                  <a:schemeClr val="bg1">
                    <a:alpha val="0"/>
                  </a:schemeClr>
                </a:solidFill>
              </a:ln>
              <a:solidFill>
                <a:schemeClr val="tx1">
                  <a:lumMod val="75000"/>
                </a:schemeClr>
              </a:solidFill>
            </a:endParaRPr>
          </a:p>
        </p:txBody>
      </p:sp>
      <p:sp>
        <p:nvSpPr>
          <p:cNvPr id="57" name="Text Box 15"/>
          <p:cNvSpPr txBox="1">
            <a:spLocks noChangeArrowheads="1"/>
          </p:cNvSpPr>
          <p:nvPr/>
        </p:nvSpPr>
        <p:spPr bwMode="auto">
          <a:xfrm>
            <a:off x="7115031" y="1567221"/>
            <a:ext cx="2317503" cy="215444"/>
          </a:xfrm>
          <a:prstGeom prst="rect">
            <a:avLst/>
          </a:prstGeom>
          <a:noFill/>
          <a:ln w="9525">
            <a:noFill/>
            <a:miter lim="800000"/>
            <a:headEnd/>
            <a:tailEnd/>
          </a:ln>
          <a:effectLst/>
        </p:spPr>
        <p:txBody>
          <a:bodyPr wrap="square" lIns="0" tIns="0" rIns="0" bIns="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altLang="ja-JP" sz="1400" b="1" dirty="0" smtClean="0">
                <a:ln>
                  <a:solidFill>
                    <a:schemeClr val="bg1">
                      <a:alpha val="0"/>
                    </a:schemeClr>
                  </a:solidFill>
                </a:ln>
                <a:solidFill>
                  <a:schemeClr val="tx1">
                    <a:lumMod val="75000"/>
                  </a:schemeClr>
                </a:solidFill>
                <a:ea typeface="ＭＳ Ｐゴシック" pitchFamily="50" charset="-128"/>
                <a:cs typeface="Raavi" pitchFamily="34" charset="0"/>
              </a:rPr>
              <a:t>New Products &amp; Services</a:t>
            </a:r>
            <a:endParaRPr kumimoji="1" lang="en-GB" sz="1400" b="1" dirty="0">
              <a:ln>
                <a:solidFill>
                  <a:schemeClr val="bg1">
                    <a:alpha val="0"/>
                  </a:schemeClr>
                </a:solidFill>
              </a:ln>
              <a:solidFill>
                <a:schemeClr val="tx1">
                  <a:lumMod val="75000"/>
                </a:schemeClr>
              </a:solidFill>
              <a:ea typeface="ＭＳ Ｐゴシック" pitchFamily="50" charset="-128"/>
              <a:cs typeface="Raavi" pitchFamily="34" charset="0"/>
            </a:endParaRPr>
          </a:p>
        </p:txBody>
      </p:sp>
      <p:sp>
        <p:nvSpPr>
          <p:cNvPr id="58" name="Rounded Rectangle 57"/>
          <p:cNvSpPr/>
          <p:nvPr/>
        </p:nvSpPr>
        <p:spPr>
          <a:xfrm>
            <a:off x="4758161" y="1823181"/>
            <a:ext cx="2351689" cy="2057400"/>
          </a:xfrm>
          <a:prstGeom prst="roundRect">
            <a:avLst>
              <a:gd name="adj" fmla="val 4546"/>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PENETRATE EXISTING MARKETS</a:t>
            </a: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fontAlgn="base">
              <a:spcBef>
                <a:spcPts val="300"/>
              </a:spcBef>
              <a:spcAft>
                <a:spcPts val="300"/>
              </a:spcAft>
              <a:buClr>
                <a:srgbClr val="FFFF99"/>
              </a:buClr>
              <a:buSzPct val="90000"/>
            </a:pPr>
            <a:r>
              <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Maintain </a:t>
            </a:r>
            <a:r>
              <a:rPr lang="en-US" sz="1200" i="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or Increase Leadership Position through selling existing products into existing markets</a:t>
            </a:r>
            <a:endPar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Maintain or increase the market share of current products  </a:t>
            </a:r>
            <a:r>
              <a:rPr lang="en-US" sz="9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and services.</a:t>
            </a:r>
          </a:p>
          <a:p>
            <a:pPr marL="230188" lvl="1" indent="-171450" fontAlgn="base">
              <a:spcBef>
                <a:spcPts val="100"/>
              </a:spcBef>
              <a:spcAft>
                <a:spcPts val="100"/>
              </a:spcAft>
              <a:buClr>
                <a:schemeClr val="bg1"/>
              </a:buClr>
              <a:buSzPct val="100000"/>
              <a:buFont typeface="Wingdings" pitchFamily="2" charset="2"/>
              <a:buChar char="§"/>
            </a:pPr>
            <a:r>
              <a:rPr lang="en-US" sz="9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Restructure </a:t>
            </a: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a mature market by driving out </a:t>
            </a:r>
            <a:r>
              <a:rPr lang="en-US" sz="9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competitors</a:t>
            </a:r>
            <a:endPar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Increase usage by existing </a:t>
            </a:r>
            <a:r>
              <a:rPr lang="en-US" sz="9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customers</a:t>
            </a:r>
          </a:p>
        </p:txBody>
      </p:sp>
      <p:sp>
        <p:nvSpPr>
          <p:cNvPr id="59" name="Rounded Rectangle 58"/>
          <p:cNvSpPr/>
          <p:nvPr/>
        </p:nvSpPr>
        <p:spPr>
          <a:xfrm>
            <a:off x="4758161" y="3958691"/>
            <a:ext cx="2351689" cy="2011680"/>
          </a:xfrm>
          <a:prstGeom prst="roundRect">
            <a:avLst>
              <a:gd name="adj" fmla="val 3789"/>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 NEW MARKETS</a:t>
            </a: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fontAlgn="base">
              <a:spcBef>
                <a:spcPts val="300"/>
              </a:spcBef>
              <a:spcAft>
                <a:spcPts val="300"/>
              </a:spcAft>
              <a:buClr>
                <a:srgbClr val="FFFF99"/>
              </a:buClr>
              <a:buSzPct val="90000"/>
            </a:pPr>
            <a:r>
              <a:rPr lang="en-US" sz="1200" i="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Existing Products into new markets</a:t>
            </a:r>
            <a:endPar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New geographical markets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New product dimensions or packaging </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New distribution channels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Different pricing policies to attract different customers or create new market segments</a:t>
            </a:r>
          </a:p>
        </p:txBody>
      </p:sp>
      <p:sp>
        <p:nvSpPr>
          <p:cNvPr id="60" name="Rounded Rectangle 59"/>
          <p:cNvSpPr/>
          <p:nvPr/>
        </p:nvSpPr>
        <p:spPr>
          <a:xfrm>
            <a:off x="7175991" y="1825818"/>
            <a:ext cx="2351689" cy="2057400"/>
          </a:xfrm>
          <a:prstGeom prst="roundRect">
            <a:avLst>
              <a:gd name="adj" fmla="val 4562"/>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 PRODUCTS &amp; SERVICES</a:t>
            </a: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fontAlgn="base">
              <a:spcBef>
                <a:spcPts val="300"/>
              </a:spcBef>
              <a:spcAft>
                <a:spcPts val="300"/>
              </a:spcAft>
              <a:buClr>
                <a:srgbClr val="FFFF99"/>
              </a:buClr>
              <a:buSzPct val="90000"/>
            </a:pPr>
            <a:r>
              <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Extend Leadership </a:t>
            </a:r>
            <a:r>
              <a:rPr lang="en-US" sz="1200" i="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Position by Introducing New Products &amp; Services into Existing Markets</a:t>
            </a:r>
            <a:endPar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Development of new competencies. </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 modified or new products &amp; services.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Attract &amp; Retain New Customers</a:t>
            </a:r>
          </a:p>
        </p:txBody>
      </p:sp>
      <p:sp>
        <p:nvSpPr>
          <p:cNvPr id="61" name="Rounded Rectangle 60"/>
          <p:cNvSpPr/>
          <p:nvPr/>
        </p:nvSpPr>
        <p:spPr>
          <a:xfrm>
            <a:off x="7175991" y="3958692"/>
            <a:ext cx="2351689" cy="2011680"/>
          </a:xfrm>
          <a:prstGeom prst="roundRect">
            <a:avLst>
              <a:gd name="adj" fmla="val 3788"/>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DIVERSIFICATION</a:t>
            </a:r>
          </a:p>
          <a:p>
            <a:pPr fontAlgn="base">
              <a:spcBef>
                <a:spcPts val="300"/>
              </a:spcBef>
              <a:spcAft>
                <a:spcPts val="300"/>
              </a:spcAft>
              <a:buClr>
                <a:srgbClr val="FFFF99"/>
              </a:buClr>
              <a:buSzPct val="90000"/>
            </a:pPr>
            <a:r>
              <a:rPr lang="en-US" sz="1200" i="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Market new products and services into new markets</a:t>
            </a:r>
            <a:endPar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Horizontal diversification</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Vertical diversification</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Concentring diversification </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Conglomerate diversification</a:t>
            </a:r>
          </a:p>
        </p:txBody>
      </p:sp>
      <p:sp>
        <p:nvSpPr>
          <p:cNvPr id="62" name="Text Box 73"/>
          <p:cNvSpPr txBox="1">
            <a:spLocks noChangeArrowheads="1"/>
          </p:cNvSpPr>
          <p:nvPr/>
        </p:nvSpPr>
        <p:spPr bwMode="auto">
          <a:xfrm>
            <a:off x="4412635" y="1008972"/>
            <a:ext cx="5143426" cy="430887"/>
          </a:xfrm>
          <a:prstGeom prst="rect">
            <a:avLst/>
          </a:prstGeom>
          <a:noFill/>
          <a:ln w="12700">
            <a:noFill/>
            <a:miter lim="800000"/>
            <a:headEnd/>
            <a:tailEnd/>
          </a:ln>
          <a:effectLst/>
        </p:spPr>
        <p:txBody>
          <a:bodyPr wrap="square" lIns="0" tIns="0" rIns="0" bIns="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1" hangingPunct="1">
              <a:spcBef>
                <a:spcPct val="0"/>
              </a:spcBef>
            </a:pPr>
            <a:r>
              <a:rPr kumimoji="0" lang="en-US" sz="1400" b="0" i="1" dirty="0">
                <a:ln>
                  <a:solidFill>
                    <a:schemeClr val="bg1">
                      <a:alpha val="0"/>
                    </a:schemeClr>
                  </a:solidFill>
                </a:ln>
                <a:solidFill>
                  <a:schemeClr val="tx1">
                    <a:lumMod val="75000"/>
                  </a:schemeClr>
                </a:solidFill>
              </a:rPr>
              <a:t>Where </a:t>
            </a:r>
            <a:r>
              <a:rPr kumimoji="0" lang="en-US" sz="1400" b="0" i="1" dirty="0" smtClean="0">
                <a:ln>
                  <a:solidFill>
                    <a:schemeClr val="bg1">
                      <a:alpha val="0"/>
                    </a:schemeClr>
                  </a:solidFill>
                </a:ln>
                <a:solidFill>
                  <a:schemeClr val="tx1">
                    <a:lumMod val="75000"/>
                  </a:schemeClr>
                </a:solidFill>
              </a:rPr>
              <a:t>is </a:t>
            </a:r>
            <a:r>
              <a:rPr lang="en-US" sz="1400" i="1" dirty="0" smtClean="0">
                <a:ln>
                  <a:solidFill>
                    <a:schemeClr val="bg1">
                      <a:alpha val="0"/>
                    </a:schemeClr>
                  </a:solidFill>
                </a:ln>
                <a:solidFill>
                  <a:schemeClr val="tx1">
                    <a:lumMod val="75000"/>
                  </a:schemeClr>
                </a:solidFill>
              </a:rPr>
              <a:t>revenue being generated </a:t>
            </a:r>
            <a:r>
              <a:rPr kumimoji="0" lang="en-US" sz="1400" b="0" i="1" dirty="0" smtClean="0">
                <a:ln>
                  <a:solidFill>
                    <a:schemeClr val="bg1">
                      <a:alpha val="0"/>
                    </a:schemeClr>
                  </a:solidFill>
                </a:ln>
                <a:solidFill>
                  <a:schemeClr val="tx1">
                    <a:lumMod val="75000"/>
                  </a:schemeClr>
                </a:solidFill>
              </a:rPr>
              <a:t>today?</a:t>
            </a:r>
            <a:endParaRPr kumimoji="0" lang="en-US" sz="1400" b="0" i="1" dirty="0">
              <a:ln>
                <a:solidFill>
                  <a:schemeClr val="bg1">
                    <a:alpha val="0"/>
                  </a:schemeClr>
                </a:solidFill>
              </a:ln>
              <a:solidFill>
                <a:schemeClr val="tx1">
                  <a:lumMod val="75000"/>
                </a:schemeClr>
              </a:solidFill>
            </a:endParaRPr>
          </a:p>
          <a:p>
            <a:pPr algn="ctr" eaLnBrk="1" hangingPunct="1">
              <a:spcBef>
                <a:spcPct val="0"/>
              </a:spcBef>
            </a:pPr>
            <a:r>
              <a:rPr kumimoji="0" lang="en-US" sz="1400" b="0" i="1" dirty="0">
                <a:ln>
                  <a:solidFill>
                    <a:schemeClr val="bg1">
                      <a:alpha val="0"/>
                    </a:schemeClr>
                  </a:solidFill>
                </a:ln>
                <a:solidFill>
                  <a:schemeClr val="tx1">
                    <a:lumMod val="75000"/>
                  </a:schemeClr>
                </a:solidFill>
              </a:rPr>
              <a:t>Where </a:t>
            </a:r>
            <a:r>
              <a:rPr kumimoji="0" lang="en-US" sz="1400" b="0" i="1" dirty="0" smtClean="0">
                <a:ln>
                  <a:solidFill>
                    <a:schemeClr val="bg1">
                      <a:alpha val="0"/>
                    </a:schemeClr>
                  </a:solidFill>
                </a:ln>
                <a:solidFill>
                  <a:schemeClr val="tx1">
                    <a:lumMod val="75000"/>
                  </a:schemeClr>
                </a:solidFill>
              </a:rPr>
              <a:t>else and how can new revenue streams be </a:t>
            </a:r>
            <a:r>
              <a:rPr lang="en-US" sz="1400" i="1" dirty="0" smtClean="0">
                <a:ln>
                  <a:solidFill>
                    <a:schemeClr val="bg1">
                      <a:alpha val="0"/>
                    </a:schemeClr>
                  </a:solidFill>
                </a:ln>
                <a:solidFill>
                  <a:schemeClr val="tx1">
                    <a:lumMod val="75000"/>
                  </a:schemeClr>
                </a:solidFill>
              </a:rPr>
              <a:t>created</a:t>
            </a:r>
            <a:r>
              <a:rPr kumimoji="0" lang="en-US" sz="1400" b="0" i="1" dirty="0" smtClean="0">
                <a:ln>
                  <a:solidFill>
                    <a:schemeClr val="bg1">
                      <a:alpha val="0"/>
                    </a:schemeClr>
                  </a:solidFill>
                </a:ln>
                <a:solidFill>
                  <a:schemeClr val="tx1">
                    <a:lumMod val="75000"/>
                  </a:schemeClr>
                </a:solidFill>
              </a:rPr>
              <a:t>?</a:t>
            </a:r>
            <a:endParaRPr kumimoji="0" lang="en-US" sz="1400" b="0" i="1" dirty="0">
              <a:ln>
                <a:solidFill>
                  <a:schemeClr val="bg1">
                    <a:alpha val="0"/>
                  </a:schemeClr>
                </a:solidFill>
              </a:ln>
              <a:solidFill>
                <a:schemeClr val="tx1">
                  <a:lumMod val="75000"/>
                </a:schemeClr>
              </a:solidFill>
            </a:endParaRPr>
          </a:p>
        </p:txBody>
      </p:sp>
      <p:sp>
        <p:nvSpPr>
          <p:cNvPr id="6" name="Slide Number Placeholder 5"/>
          <p:cNvSpPr>
            <a:spLocks noGrp="1"/>
          </p:cNvSpPr>
          <p:nvPr>
            <p:ph type="sldNum" sz="quarter" idx="4"/>
          </p:nvPr>
        </p:nvSpPr>
        <p:spPr/>
        <p:txBody>
          <a:bodyPr/>
          <a:lstStyle/>
          <a:p>
            <a:pPr algn="ctr"/>
            <a:fld id="{101F14F0-5018-4D43-9CE9-7EAB5322879C}" type="slidenum">
              <a:rPr lang="en-US" smtClean="0"/>
              <a:pPr algn="ctr"/>
              <a:t>18</a:t>
            </a:fld>
            <a:endParaRPr lang="en-US" dirty="0"/>
          </a:p>
        </p:txBody>
      </p:sp>
    </p:spTree>
    <p:extLst>
      <p:ext uri="{BB962C8B-B14F-4D97-AF65-F5344CB8AC3E}">
        <p14:creationId xmlns:p14="http://schemas.microsoft.com/office/powerpoint/2010/main" val="141235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72603942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39804"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a:xfrm>
            <a:off x="338138" y="228481"/>
            <a:ext cx="11518900" cy="498598"/>
          </a:xfrm>
        </p:spPr>
        <p:txBody>
          <a:bodyPr/>
          <a:lstStyle/>
          <a:p>
            <a:pPr marL="465138"/>
            <a:r>
              <a:rPr lang="en-US" dirty="0" smtClean="0"/>
              <a:t>Enterprise  Scenarios</a:t>
            </a:r>
            <a:endParaRPr lang="en-US" dirty="0"/>
          </a:p>
        </p:txBody>
      </p:sp>
      <p:sp>
        <p:nvSpPr>
          <p:cNvPr id="7" name="Text Placeholder 6"/>
          <p:cNvSpPr>
            <a:spLocks noGrp="1"/>
          </p:cNvSpPr>
          <p:nvPr>
            <p:ph type="body" idx="14"/>
          </p:nvPr>
        </p:nvSpPr>
        <p:spPr/>
        <p:txBody>
          <a:bodyPr/>
          <a:lstStyle/>
          <a:p>
            <a:pPr marL="465138" indent="0">
              <a:buNone/>
            </a:pPr>
            <a:r>
              <a:rPr lang="en-US" dirty="0" smtClean="0"/>
              <a:t>Problem/opportunity drivers</a:t>
            </a:r>
            <a:endParaRPr lang="en-US" dirty="0"/>
          </a:p>
        </p:txBody>
      </p:sp>
      <p:sp>
        <p:nvSpPr>
          <p:cNvPr id="29" name="Oval 353">
            <a:hlinkClick r:id="" action="ppaction://noaction"/>
          </p:cNvPr>
          <p:cNvSpPr>
            <a:spLocks noChangeArrowheads="1"/>
          </p:cNvSpPr>
          <p:nvPr>
            <p:custDataLst>
              <p:tags r:id="rId3"/>
            </p:custDataLst>
          </p:nvPr>
        </p:nvSpPr>
        <p:spPr bwMode="gray">
          <a:xfrm>
            <a:off x="338138" y="294900"/>
            <a:ext cx="365760" cy="365760"/>
          </a:xfrm>
          <a:prstGeom prst="ellipse">
            <a:avLst/>
          </a:prstGeom>
          <a:solidFill>
            <a:schemeClr val="accent5"/>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tx1">
                    <a:lumMod val="75000"/>
                  </a:schemeClr>
                </a:solidFill>
                <a:latin typeface="Segoe UI"/>
                <a:ea typeface="Segoe UI" pitchFamily="34" charset="0"/>
                <a:cs typeface="Segoe UI" pitchFamily="34" charset="0"/>
              </a:rPr>
              <a:t>2</a:t>
            </a:r>
            <a:endParaRPr lang="en-US" sz="2000" b="1" dirty="0">
              <a:ln>
                <a:solidFill>
                  <a:schemeClr val="bg1">
                    <a:alpha val="0"/>
                  </a:schemeClr>
                </a:solidFill>
              </a:ln>
              <a:solidFill>
                <a:schemeClr val="tx1">
                  <a:lumMod val="75000"/>
                </a:schemeClr>
              </a:solidFill>
              <a:latin typeface="Segoe UI"/>
              <a:ea typeface="Segoe UI" pitchFamily="34" charset="0"/>
              <a:cs typeface="Segoe UI" pitchFamily="34" charset="0"/>
            </a:endParaRPr>
          </a:p>
        </p:txBody>
      </p:sp>
      <p:sp>
        <p:nvSpPr>
          <p:cNvPr id="35" name="Rounded Rectangle 34"/>
          <p:cNvSpPr/>
          <p:nvPr>
            <p:custDataLst>
              <p:tags r:id="rId4"/>
            </p:custDataLst>
          </p:nvPr>
        </p:nvSpPr>
        <p:spPr bwMode="auto">
          <a:xfrm>
            <a:off x="9753918" y="2968926"/>
            <a:ext cx="2103120" cy="1797189"/>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spAutoFit/>
          </a:bodyPr>
          <a:lstStyle/>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Use enterprise </a:t>
            </a:r>
            <a:r>
              <a:rPr lang="en-US" sz="1000" dirty="0" smtClean="0">
                <a:ln>
                  <a:solidFill>
                    <a:schemeClr val="bg1">
                      <a:alpha val="0"/>
                    </a:schemeClr>
                  </a:solidFill>
                </a:ln>
                <a:solidFill>
                  <a:schemeClr val="tx1">
                    <a:lumMod val="75000"/>
                  </a:schemeClr>
                </a:solidFill>
              </a:rPr>
              <a:t>scenarios  specific to Revenue Growth to </a:t>
            </a:r>
            <a:r>
              <a:rPr lang="en-US" sz="1000" dirty="0">
                <a:ln>
                  <a:solidFill>
                    <a:schemeClr val="bg1">
                      <a:alpha val="0"/>
                    </a:schemeClr>
                  </a:solidFill>
                </a:ln>
                <a:solidFill>
                  <a:schemeClr val="tx1">
                    <a:lumMod val="75000"/>
                  </a:schemeClr>
                </a:solidFill>
              </a:rPr>
              <a:t>help build target state and events that may likely impact the business and/or what the customer wants to do. </a:t>
            </a:r>
          </a:p>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Determine potential solution options to business problems, and how strategies could be adjusted to market realities.</a:t>
            </a:r>
          </a:p>
        </p:txBody>
      </p:sp>
      <p:sp>
        <p:nvSpPr>
          <p:cNvPr id="36" name="Round Same Side Corner Rectangle 35"/>
          <p:cNvSpPr/>
          <p:nvPr>
            <p:custDataLst>
              <p:tags r:id="rId5"/>
            </p:custDataLst>
          </p:nvPr>
        </p:nvSpPr>
        <p:spPr>
          <a:xfrm flipH="1">
            <a:off x="9753918" y="2968926"/>
            <a:ext cx="2103120" cy="2710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37" name="Rounded Rectangle 36"/>
          <p:cNvSpPr/>
          <p:nvPr>
            <p:custDataLst>
              <p:tags r:id="rId6"/>
            </p:custDataLst>
          </p:nvPr>
        </p:nvSpPr>
        <p:spPr bwMode="auto">
          <a:xfrm>
            <a:off x="9753918" y="5360973"/>
            <a:ext cx="2103120" cy="870600"/>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spAutoFit/>
          </a:bodyPr>
          <a:lstStyle/>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Identification of </a:t>
            </a:r>
            <a:r>
              <a:rPr lang="en-US" sz="1000" dirty="0" smtClean="0">
                <a:ln>
                  <a:solidFill>
                    <a:schemeClr val="bg1">
                      <a:alpha val="0"/>
                    </a:schemeClr>
                  </a:solidFill>
                </a:ln>
                <a:solidFill>
                  <a:schemeClr val="tx1">
                    <a:lumMod val="75000"/>
                  </a:schemeClr>
                </a:solidFill>
              </a:rPr>
              <a:t>the key problem </a:t>
            </a:r>
            <a:r>
              <a:rPr lang="en-US" sz="1000" dirty="0">
                <a:ln>
                  <a:solidFill>
                    <a:schemeClr val="bg1">
                      <a:alpha val="0"/>
                    </a:schemeClr>
                  </a:solidFill>
                </a:ln>
                <a:solidFill>
                  <a:schemeClr val="tx1">
                    <a:lumMod val="75000"/>
                  </a:schemeClr>
                </a:solidFill>
              </a:rPr>
              <a:t>solving and opportunity drivers and </a:t>
            </a:r>
            <a:r>
              <a:rPr lang="en-US" sz="1000" dirty="0" smtClean="0">
                <a:ln>
                  <a:solidFill>
                    <a:schemeClr val="bg1">
                      <a:alpha val="0"/>
                    </a:schemeClr>
                  </a:solidFill>
                </a:ln>
                <a:solidFill>
                  <a:schemeClr val="tx1">
                    <a:lumMod val="75000"/>
                  </a:schemeClr>
                </a:solidFill>
              </a:rPr>
              <a:t>scenarios.</a:t>
            </a:r>
            <a:endParaRPr lang="en-US" sz="1000" dirty="0">
              <a:ln>
                <a:solidFill>
                  <a:schemeClr val="bg1">
                    <a:alpha val="0"/>
                  </a:schemeClr>
                </a:solidFill>
              </a:ln>
              <a:solidFill>
                <a:schemeClr val="tx1">
                  <a:lumMod val="75000"/>
                </a:schemeClr>
              </a:solidFill>
            </a:endParaRPr>
          </a:p>
        </p:txBody>
      </p:sp>
      <p:sp>
        <p:nvSpPr>
          <p:cNvPr id="38" name="Round Same Side Corner Rectangle 37"/>
          <p:cNvSpPr/>
          <p:nvPr>
            <p:custDataLst>
              <p:tags r:id="rId7"/>
            </p:custDataLst>
          </p:nvPr>
        </p:nvSpPr>
        <p:spPr>
          <a:xfrm flipH="1">
            <a:off x="9753918" y="5360973"/>
            <a:ext cx="2103120" cy="2710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41" name="Isosceles Triangle 40"/>
          <p:cNvSpPr/>
          <p:nvPr>
            <p:custDataLst>
              <p:tags r:id="rId8"/>
            </p:custDataLst>
          </p:nvPr>
        </p:nvSpPr>
        <p:spPr>
          <a:xfrm rot="10800000">
            <a:off x="9753918" y="2637921"/>
            <a:ext cx="2103120" cy="27432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2" name="Isosceles Triangle 41"/>
          <p:cNvSpPr/>
          <p:nvPr>
            <p:custDataLst>
              <p:tags r:id="rId9"/>
            </p:custDataLst>
          </p:nvPr>
        </p:nvSpPr>
        <p:spPr>
          <a:xfrm rot="10800000">
            <a:off x="9753918" y="5029969"/>
            <a:ext cx="2103120" cy="27432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21" name="Rounded Rectangle 20"/>
          <p:cNvSpPr/>
          <p:nvPr>
            <p:custDataLst>
              <p:tags r:id="rId10"/>
            </p:custDataLst>
          </p:nvPr>
        </p:nvSpPr>
        <p:spPr bwMode="auto">
          <a:xfrm>
            <a:off x="9753918" y="1141413"/>
            <a:ext cx="2103120" cy="1439823"/>
          </a:xfrm>
          <a:prstGeom prst="roundRect">
            <a:avLst>
              <a:gd name="adj" fmla="val 274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Use scenario planning techniques to help build target state and events that will likely impact the business.</a:t>
            </a:r>
          </a:p>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Identify underlying assumptions and core underpinnings  to developing successful solutions.</a:t>
            </a:r>
          </a:p>
        </p:txBody>
      </p:sp>
      <p:sp>
        <p:nvSpPr>
          <p:cNvPr id="22" name="Round Same Side Corner Rectangle 21"/>
          <p:cNvSpPr/>
          <p:nvPr>
            <p:custDataLst>
              <p:tags r:id="rId11"/>
            </p:custDataLst>
          </p:nvPr>
        </p:nvSpPr>
        <p:spPr>
          <a:xfrm flipH="1">
            <a:off x="9753918" y="1141413"/>
            <a:ext cx="2103120" cy="2710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graphicFrame>
        <p:nvGraphicFramePr>
          <p:cNvPr id="20" name="Table 19"/>
          <p:cNvGraphicFramePr>
            <a:graphicFrameLocks noGrp="1"/>
          </p:cNvGraphicFramePr>
          <p:nvPr>
            <p:custDataLst>
              <p:tags r:id="rId12"/>
            </p:custDataLst>
            <p:extLst>
              <p:ext uri="{D42A27DB-BD31-4B8C-83A1-F6EECF244321}">
                <p14:modId xmlns:p14="http://schemas.microsoft.com/office/powerpoint/2010/main" val="681784220"/>
              </p:ext>
            </p:extLst>
          </p:nvPr>
        </p:nvGraphicFramePr>
        <p:xfrm>
          <a:off x="338138" y="1141411"/>
          <a:ext cx="9229348" cy="5196840"/>
        </p:xfrm>
        <a:graphic>
          <a:graphicData uri="http://schemas.openxmlformats.org/drawingml/2006/table">
            <a:tbl>
              <a:tblPr firstRow="1" bandRow="1">
                <a:tableStyleId>{5C22544A-7EE6-4342-B048-85BDC9FD1C3A}</a:tableStyleId>
              </a:tblPr>
              <a:tblGrid>
                <a:gridCol w="1033462"/>
                <a:gridCol w="2731962"/>
                <a:gridCol w="2731962"/>
                <a:gridCol w="2731962"/>
              </a:tblGrid>
              <a:tr h="0">
                <a:tc>
                  <a:txBody>
                    <a:bodyPr/>
                    <a:lstStyle/>
                    <a:p>
                      <a:pPr algn="ctr"/>
                      <a:r>
                        <a:rPr lang="en-IN" sz="1100" dirty="0" smtClean="0">
                          <a:ln>
                            <a:solidFill>
                              <a:schemeClr val="bg1">
                                <a:alpha val="0"/>
                              </a:schemeClr>
                            </a:solidFill>
                          </a:ln>
                          <a:effectLst>
                            <a:outerShdw blurRad="38100" dist="38100" dir="2700000" algn="tl">
                              <a:srgbClr val="000000">
                                <a:alpha val="43137"/>
                              </a:srgbClr>
                            </a:outerShdw>
                          </a:effectLst>
                          <a:latin typeface="Segoe UI" pitchFamily="34" charset="0"/>
                        </a:rPr>
                        <a:t>Scenario</a:t>
                      </a:r>
                    </a:p>
                    <a:p>
                      <a:pPr algn="ctr"/>
                      <a:r>
                        <a:rPr lang="en-IN" sz="900" b="0" dirty="0" smtClean="0">
                          <a:ln>
                            <a:solidFill>
                              <a:schemeClr val="bg1">
                                <a:alpha val="0"/>
                              </a:schemeClr>
                            </a:solidFill>
                          </a:ln>
                          <a:effectLst>
                            <a:outerShdw blurRad="38100" dist="38100" dir="2700000" algn="tl">
                              <a:srgbClr val="000000">
                                <a:alpha val="43137"/>
                              </a:srgbClr>
                            </a:outerShdw>
                          </a:effectLst>
                          <a:latin typeface="Segoe UI" pitchFamily="34" charset="0"/>
                        </a:rPr>
                        <a:t>(My customer</a:t>
                      </a:r>
                      <a:r>
                        <a:rPr lang="en-IN" sz="900" b="0" baseline="0" dirty="0" smtClean="0">
                          <a:ln>
                            <a:solidFill>
                              <a:schemeClr val="bg1">
                                <a:alpha val="0"/>
                              </a:schemeClr>
                            </a:solidFill>
                          </a:ln>
                          <a:effectLst>
                            <a:outerShdw blurRad="38100" dist="38100" dir="2700000" algn="tl">
                              <a:srgbClr val="000000">
                                <a:alpha val="43137"/>
                              </a:srgbClr>
                            </a:outerShdw>
                          </a:effectLst>
                          <a:latin typeface="Segoe UI" pitchFamily="34" charset="0"/>
                        </a:rPr>
                        <a:t> </a:t>
                      </a:r>
                      <a:r>
                        <a:rPr lang="en-IN" sz="900" b="0" dirty="0" smtClean="0">
                          <a:ln>
                            <a:solidFill>
                              <a:schemeClr val="bg1">
                                <a:alpha val="0"/>
                              </a:schemeClr>
                            </a:solidFill>
                          </a:ln>
                          <a:effectLst>
                            <a:outerShdw blurRad="38100" dist="38100" dir="2700000" algn="tl">
                              <a:srgbClr val="000000">
                                <a:alpha val="43137"/>
                              </a:srgbClr>
                            </a:outerShdw>
                          </a:effectLst>
                          <a:latin typeface="Segoe UI" pitchFamily="34" charset="0"/>
                        </a:rPr>
                        <a:t>wants to better…)</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algn="ctr">
                        <a:spcBef>
                          <a:spcPts val="0"/>
                        </a:spcBef>
                      </a:pPr>
                      <a:r>
                        <a:rPr lang="en-US" sz="1100" dirty="0" smtClean="0">
                          <a:ln>
                            <a:solidFill>
                              <a:schemeClr val="bg1">
                                <a:alpha val="0"/>
                              </a:schemeClr>
                            </a:solidFill>
                          </a:ln>
                          <a:effectLst>
                            <a:outerShdw blurRad="38100" dist="38100" dir="2700000" algn="tl">
                              <a:srgbClr val="000000">
                                <a:alpha val="43137"/>
                              </a:srgbClr>
                            </a:outerShdw>
                          </a:effectLst>
                          <a:latin typeface="Segoe UI" pitchFamily="34" charset="0"/>
                        </a:rPr>
                        <a:t>Description</a:t>
                      </a:r>
                    </a:p>
                  </a:txBody>
                  <a:tcPr marL="27432" marR="27432" marT="27432" marB="274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gridSpan="2">
                  <a:txBody>
                    <a:bodyPr/>
                    <a:lstStyle/>
                    <a:p>
                      <a:pPr marL="0" algn="ctr" defTabSz="914363" rtl="0" eaLnBrk="1" latinLnBrk="0" hangingPunct="1">
                        <a:spcBef>
                          <a:spcPts val="0"/>
                        </a:spcBef>
                      </a:pPr>
                      <a:r>
                        <a:rPr lang="en-US" sz="1100" b="1" kern="1200" dirty="0" smtClean="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mn-ea"/>
                          <a:cs typeface="+mn-cs"/>
                        </a:rPr>
                        <a:t>Benefits</a:t>
                      </a:r>
                    </a:p>
                  </a:txBody>
                  <a:tcPr marL="27432" marR="27432" marT="27432" marB="274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gradFill>
                      <a:gsLst>
                        <a:gs pos="80000">
                          <a:schemeClr val="accent1"/>
                        </a:gs>
                        <a:gs pos="0">
                          <a:schemeClr val="accent1"/>
                        </a:gs>
                        <a:gs pos="100000">
                          <a:schemeClr val="accent1">
                            <a:lumMod val="40000"/>
                            <a:lumOff val="60000"/>
                          </a:schemeClr>
                        </a:gs>
                      </a:gsLst>
                      <a:lin ang="16200000" scaled="1"/>
                    </a:gradFill>
                  </a:tcPr>
                </a:tc>
                <a:tc hMerge="1">
                  <a:txBody>
                    <a:bodyPr/>
                    <a:lstStyle/>
                    <a:p>
                      <a:pPr algn="ctr"/>
                      <a:endParaRPr lang="en-US" sz="1100" dirty="0" smtClean="0">
                        <a:ln>
                          <a:solidFill>
                            <a:schemeClr val="bg1">
                              <a:alpha val="0"/>
                            </a:schemeClr>
                          </a:solidFill>
                        </a:ln>
                        <a:effectLst>
                          <a:outerShdw blurRad="38100" dist="38100" dir="2700000" algn="tl">
                            <a:srgbClr val="000000">
                              <a:alpha val="43137"/>
                            </a:srgbClr>
                          </a:outerShdw>
                        </a:effectLst>
                        <a:latin typeface="Segoe UI" pitchFamily="34" charset="0"/>
                      </a:endParaRPr>
                    </a:p>
                  </a:txBody>
                  <a:tcPr marL="36576" marR="36576"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lnSpc>
                          <a:spcPct val="100000"/>
                        </a:lnSpc>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Provide New &amp; </a:t>
                      </a:r>
                      <a:r>
                        <a:rPr lang="en-IN" sz="900" b="1" kern="1200" dirty="0" smtClean="0">
                          <a:ln>
                            <a:solidFill>
                              <a:schemeClr val="bg1">
                                <a:alpha val="0"/>
                              </a:schemeClr>
                            </a:solidFill>
                          </a:ln>
                          <a:solidFill>
                            <a:schemeClr val="tx1">
                              <a:lumMod val="75000"/>
                            </a:schemeClr>
                          </a:solidFill>
                          <a:latin typeface="Segoe UI" pitchFamily="34" charset="0"/>
                          <a:ea typeface="+mn-ea"/>
                          <a:cs typeface="+mn-cs"/>
                        </a:rPr>
                        <a:t>Differentiated </a:t>
                      </a:r>
                    </a:p>
                    <a:p>
                      <a:pPr marL="0" algn="ctr" defTabSz="914363" rtl="0" eaLnBrk="1" latinLnBrk="0" hangingPunct="1">
                        <a:lnSpc>
                          <a:spcPct val="100000"/>
                        </a:lnSpc>
                      </a:pPr>
                      <a:r>
                        <a:rPr lang="en-IN" sz="900" b="1" kern="1200" dirty="0" smtClean="0">
                          <a:ln>
                            <a:solidFill>
                              <a:schemeClr val="bg1">
                                <a:alpha val="0"/>
                              </a:schemeClr>
                            </a:solidFill>
                          </a:ln>
                          <a:solidFill>
                            <a:schemeClr val="tx1">
                              <a:lumMod val="75000"/>
                            </a:schemeClr>
                          </a:solidFill>
                          <a:latin typeface="Segoe UI" pitchFamily="34" charset="0"/>
                          <a:ea typeface="+mn-ea"/>
                          <a:cs typeface="+mn-cs"/>
                        </a:rPr>
                        <a:t>Products &amp; Services</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Create business value </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through being able to d</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evelop new and differentiated products and services where a company</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aims to introduce new products and/or services into existing markets.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Often requiring the development of new competencies and develop modified products which can appeal to existing markets. </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New market penetration</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New customer acquisition &amp; retention</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Increased revenue per customer</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Reduced customer attrition and abandonment</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Increased business growth rate</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Accelerate time‐to‐market for new products &amp; services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Common process to support the launch of new products and services that drive business improvements and to innovate into new markets and growth areas.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Common process to transform existing businesses and protect them from new competition.</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Ability to effectively analyze business model initiatives within the enterprise.</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Attract &amp; Retain </a:t>
                      </a:r>
                      <a:r>
                        <a:rPr lang="en-US" sz="900" b="1"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a:t>
                      </a:r>
                      <a:r>
                        <a:rPr lang="en-US" sz="9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New Customers</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Developing</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new customer base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in</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n</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ew geographical markets,</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through n</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ew distribution channels,</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d</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ifferent pricing policies to attract different customers and/or create new market segments.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900" kern="1200" dirty="0" smtClean="0">
                        <a:ln>
                          <a:solidFill>
                            <a:schemeClr val="bg1">
                              <a:alpha val="0"/>
                            </a:schemeClr>
                          </a:solidFill>
                        </a:ln>
                        <a:solidFill>
                          <a:schemeClr val="tx1">
                            <a:lumMod val="75000"/>
                          </a:schemeClr>
                        </a:solidFill>
                        <a:latin typeface="Segoe UI" pitchFamily="34" charset="0"/>
                        <a:ea typeface="+mn-ea"/>
                        <a:cs typeface="+mn-cs"/>
                      </a:endParaRP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value / decreased prices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effectiveness of marketing, advertising and sales processes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Increase time spent selling</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access to information and analytical tools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quality and assignment of sales leads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sales and marketing skills of staff</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alignment of staff incentives with strategic objectives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 methods and tools for managing sales and marketing Performance</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0"/>
                        </a:spcBef>
                        <a:spcAft>
                          <a:spcPts val="0"/>
                        </a:spcAft>
                        <a:buClr>
                          <a:schemeClr val="tx1">
                            <a:lumMod val="75000"/>
                          </a:schemeClr>
                        </a:buClr>
                        <a:buSzTx/>
                        <a:buFontTx/>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Retain &amp; Grow                                    Existing Customers</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M</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aintain or increase the market share of current products –</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competitive pricing strategies, advertising, sales promotion, </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cross selling and upselling,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aggressive promotional campaigns, pricing strategies to make the market unattractive for competitors, loyalty schemes.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understanding of</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current customer</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s</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atisfaction</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effectiveness</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of cross-sell/up-sell</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p</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rocesses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visibility of</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customer</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relationships and</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interactions across all</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c</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hannels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competitiveness of product and service offerings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 cross-selling/up-selling skills of staff</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0"/>
                        </a:spcBef>
                        <a:spcAft>
                          <a:spcPts val="0"/>
                        </a:spcAft>
                        <a:buClr>
                          <a:schemeClr val="tx1">
                            <a:lumMod val="75000"/>
                          </a:schemeClr>
                        </a:buClr>
                        <a:buSzTx/>
                        <a:buFontTx/>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Leverage Revenue                      Generating Assets</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Generating revenue</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from company assets,</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developing and</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protecting intellectual</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c</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apital, divestiture and</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reinvestment,</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i</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mprove investment</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returns on cash/treasury funds.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managerial</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methods and tools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understanding of</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business unit</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performance and</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market values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ability to</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utilize offshore cash/assets and move</a:t>
                      </a: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 </a:t>
                      </a:r>
                      <a:r>
                        <a:rPr lang="en-US" sz="900" kern="1200" dirty="0" smtClean="0">
                          <a:ln>
                            <a:solidFill>
                              <a:schemeClr val="bg1">
                                <a:alpha val="0"/>
                              </a:schemeClr>
                            </a:solidFill>
                          </a:ln>
                          <a:solidFill>
                            <a:schemeClr val="tx1">
                              <a:lumMod val="75000"/>
                            </a:schemeClr>
                          </a:solidFill>
                          <a:latin typeface="Segoe UI" pitchFamily="34" charset="0"/>
                          <a:ea typeface="+mn-ea"/>
                          <a:cs typeface="+mn-cs"/>
                        </a:rPr>
                        <a:t>between geographies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Ability to sell appreciated assets.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Ability to sell or lease excess capacity to other enterprises (production capacity, service capacity, etc.)</a:t>
                      </a:r>
                    </a:p>
                    <a:p>
                      <a:pPr marL="0" marR="0" lvl="0"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900" kern="1200" dirty="0" smtClean="0">
                        <a:ln>
                          <a:solidFill>
                            <a:schemeClr val="bg1">
                              <a:alpha val="0"/>
                            </a:schemeClr>
                          </a:solidFill>
                        </a:ln>
                        <a:solidFill>
                          <a:schemeClr val="tx1">
                            <a:lumMod val="75000"/>
                          </a:schemeClr>
                        </a:solidFill>
                        <a:latin typeface="Segoe UI" pitchFamily="34" charset="0"/>
                        <a:ea typeface="+mn-ea"/>
                        <a:cs typeface="+mn-cs"/>
                      </a:endParaRP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0"/>
                        </a:spcBef>
                        <a:spcAft>
                          <a:spcPts val="0"/>
                        </a:spcAft>
                        <a:buClr>
                          <a:schemeClr val="tx1">
                            <a:lumMod val="75000"/>
                          </a:schemeClr>
                        </a:buClr>
                        <a:buSzTx/>
                        <a:buFontTx/>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Strengthen</a:t>
                      </a:r>
                      <a:r>
                        <a:rPr lang="en-US" sz="900" b="1" kern="1200" baseline="0" dirty="0" smtClean="0">
                          <a:ln>
                            <a:solidFill>
                              <a:schemeClr val="bg1">
                                <a:alpha val="0"/>
                              </a:schemeClr>
                            </a:solidFill>
                          </a:ln>
                          <a:solidFill>
                            <a:schemeClr val="tx1">
                              <a:lumMod val="75000"/>
                            </a:schemeClr>
                          </a:solidFill>
                          <a:latin typeface="Segoe UI" pitchFamily="34" charset="0"/>
                          <a:ea typeface="+mn-ea"/>
                          <a:cs typeface="+mn-cs"/>
                        </a:rPr>
                        <a:t> Pricing</a:t>
                      </a:r>
                      <a:endParaRPr lang="en-US" sz="900" b="1" kern="1200" dirty="0" smtClean="0">
                        <a:ln>
                          <a:solidFill>
                            <a:schemeClr val="bg1">
                              <a:alpha val="0"/>
                            </a:schemeClr>
                          </a:solidFill>
                        </a:ln>
                        <a:solidFill>
                          <a:schemeClr val="tx1">
                            <a:lumMod val="75000"/>
                          </a:schemeClr>
                        </a:solidFill>
                        <a:latin typeface="Segoe UI" pitchFamily="34" charset="0"/>
                        <a:ea typeface="+mn-ea"/>
                        <a:cs typeface="+mn-cs"/>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baseline="0" dirty="0" smtClean="0">
                          <a:ln>
                            <a:solidFill>
                              <a:schemeClr val="bg1">
                                <a:alpha val="0"/>
                              </a:schemeClr>
                            </a:solidFill>
                          </a:ln>
                          <a:solidFill>
                            <a:schemeClr val="tx1">
                              <a:lumMod val="75000"/>
                            </a:schemeClr>
                          </a:solidFill>
                          <a:latin typeface="Segoe UI" pitchFamily="34" charset="0"/>
                          <a:ea typeface="+mn-ea"/>
                          <a:cs typeface="+mn-cs"/>
                        </a:rPr>
                        <a:t>Increase emphasis on differentiated pricing across customer segments, converting free services to fee-based services, increase use of promotions.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understanding of customer price sensitivity</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 understanding of product/service value to customers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Alignment of  product and service prices with value to customers</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Improved structuring and pricing of promotions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900" kern="1200" dirty="0" smtClean="0">
                          <a:ln>
                            <a:solidFill>
                              <a:schemeClr val="bg1">
                                <a:alpha val="0"/>
                              </a:schemeClr>
                            </a:solidFill>
                          </a:ln>
                          <a:solidFill>
                            <a:schemeClr val="tx1">
                              <a:lumMod val="75000"/>
                            </a:schemeClr>
                          </a:solidFill>
                          <a:latin typeface="Segoe UI" pitchFamily="34" charset="0"/>
                          <a:ea typeface="+mn-ea"/>
                          <a:cs typeface="+mn-cs"/>
                        </a:rPr>
                        <a:t>Improve price/margin knowledge of staff</a:t>
                      </a:r>
                    </a:p>
                  </a:txBody>
                  <a:tcPr marL="27432" marR="27432"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4" name="Slide Number Placeholder 3"/>
          <p:cNvSpPr>
            <a:spLocks noGrp="1"/>
          </p:cNvSpPr>
          <p:nvPr>
            <p:ph type="sldNum" sz="quarter" idx="4"/>
          </p:nvPr>
        </p:nvSpPr>
        <p:spPr/>
        <p:txBody>
          <a:bodyPr/>
          <a:lstStyle/>
          <a:p>
            <a:pPr algn="ctr"/>
            <a:fld id="{101F14F0-5018-4D43-9CE9-7EAB5322879C}" type="slidenum">
              <a:rPr lang="en-US" smtClean="0"/>
              <a:pPr algn="ctr"/>
              <a:t>19</a:t>
            </a:fld>
            <a:endParaRPr lang="en-US" dirty="0"/>
          </a:p>
        </p:txBody>
      </p:sp>
      <p:grpSp>
        <p:nvGrpSpPr>
          <p:cNvPr id="23" name="Group 22"/>
          <p:cNvGrpSpPr/>
          <p:nvPr>
            <p:custDataLst>
              <p:tags r:id="rId13"/>
            </p:custDataLst>
          </p:nvPr>
        </p:nvGrpSpPr>
        <p:grpSpPr>
          <a:xfrm>
            <a:off x="9753918" y="228481"/>
            <a:ext cx="2103120" cy="436879"/>
            <a:chOff x="9571038" y="228481"/>
            <a:chExt cx="2103120" cy="436879"/>
          </a:xfrm>
        </p:grpSpPr>
        <p:sp>
          <p:nvSpPr>
            <p:cNvPr id="24" name="Chevron 23"/>
            <p:cNvSpPr/>
            <p:nvPr>
              <p:custDataLst>
                <p:tags r:id="rId14"/>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25" name="Chevron 24"/>
            <p:cNvSpPr/>
            <p:nvPr>
              <p:custDataLst>
                <p:tags r:id="rId15"/>
              </p:custDataLst>
            </p:nvPr>
          </p:nvSpPr>
          <p:spPr>
            <a:xfrm>
              <a:off x="9571038" y="482480"/>
              <a:ext cx="731520" cy="182880"/>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26" name="Chevron 25"/>
            <p:cNvSpPr/>
            <p:nvPr>
              <p:custDataLst>
                <p:tags r:id="rId16"/>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27" name="Chevron 26"/>
            <p:cNvSpPr/>
            <p:nvPr>
              <p:custDataLst>
                <p:tags r:id="rId17"/>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84568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Contents</a:t>
            </a:r>
            <a:endParaRPr lang="en-US" dirty="0"/>
          </a:p>
        </p:txBody>
      </p:sp>
      <p:sp>
        <p:nvSpPr>
          <p:cNvPr id="5" name="Content Placeholder 4"/>
          <p:cNvSpPr>
            <a:spLocks noGrp="1"/>
          </p:cNvSpPr>
          <p:nvPr>
            <p:ph idx="1"/>
          </p:nvPr>
        </p:nvSpPr>
        <p:spPr>
          <a:xfrm>
            <a:off x="519113" y="2130633"/>
            <a:ext cx="5181600" cy="1077218"/>
          </a:xfrm>
        </p:spPr>
        <p:txBody>
          <a:bodyPr/>
          <a:lstStyle/>
          <a:p>
            <a:r>
              <a:rPr lang="en-US" b="1" dirty="0"/>
              <a:t>Overview &amp; Value Proposition</a:t>
            </a:r>
          </a:p>
          <a:p>
            <a:r>
              <a:rPr lang="en-US" dirty="0" smtClean="0"/>
              <a:t>Practitioner Guide</a:t>
            </a:r>
          </a:p>
          <a:p>
            <a:r>
              <a:rPr lang="en-US" dirty="0" smtClean="0"/>
              <a:t>Worked Example</a:t>
            </a:r>
          </a:p>
        </p:txBody>
      </p:sp>
      <p:sp>
        <p:nvSpPr>
          <p:cNvPr id="8" name="Slide Number Placeholder 2"/>
          <p:cNvSpPr txBox="1">
            <a:spLocks/>
          </p:cNvSpPr>
          <p:nvPr>
            <p:custDataLst>
              <p:tags r:id="rId1"/>
            </p:custDataLst>
          </p:nvPr>
        </p:nvSpPr>
        <p:spPr>
          <a:xfrm>
            <a:off x="5601182" y="6519177"/>
            <a:ext cx="986588" cy="246221"/>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fld id="{101F14F0-5018-4D43-9CE9-7EAB5322879C}" type="slidenum">
              <a:rPr lang="en-US" sz="1000" smtClean="0"/>
              <a:pPr algn="ctr"/>
              <a:t>2</a:t>
            </a:fld>
            <a:endParaRPr lang="en-US" sz="1000" dirty="0"/>
          </a:p>
        </p:txBody>
      </p:sp>
    </p:spTree>
    <p:extLst>
      <p:ext uri="{BB962C8B-B14F-4D97-AF65-F5344CB8AC3E}">
        <p14:creationId xmlns:p14="http://schemas.microsoft.com/office/powerpoint/2010/main" val="10224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09409640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0826"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nvPr>
        </p:nvSpPr>
        <p:spPr>
          <a:xfrm>
            <a:off x="338138" y="228481"/>
            <a:ext cx="11518900" cy="498598"/>
          </a:xfrm>
        </p:spPr>
        <p:txBody>
          <a:bodyPr/>
          <a:lstStyle/>
          <a:p>
            <a:pPr marL="465138"/>
            <a:r>
              <a:rPr lang="en-US" dirty="0" smtClean="0"/>
              <a:t>Strategic </a:t>
            </a:r>
            <a:r>
              <a:rPr lang="en-US" dirty="0"/>
              <a:t>Questionnaire</a:t>
            </a:r>
          </a:p>
        </p:txBody>
      </p:sp>
      <p:sp>
        <p:nvSpPr>
          <p:cNvPr id="7" name="Text Placeholder 6"/>
          <p:cNvSpPr>
            <a:spLocks noGrp="1"/>
          </p:cNvSpPr>
          <p:nvPr>
            <p:ph type="body" idx="14"/>
          </p:nvPr>
        </p:nvSpPr>
        <p:spPr>
          <a:xfrm>
            <a:off x="338328" y="749808"/>
            <a:ext cx="11518710" cy="307777"/>
          </a:xfrm>
        </p:spPr>
        <p:txBody>
          <a:bodyPr/>
          <a:lstStyle/>
          <a:p>
            <a:pPr marL="465138" indent="0">
              <a:buNone/>
            </a:pPr>
            <a:r>
              <a:rPr lang="en-US" dirty="0"/>
              <a:t>Insights to inform customer conversations &amp; prioritization</a:t>
            </a:r>
          </a:p>
        </p:txBody>
      </p:sp>
      <p:sp>
        <p:nvSpPr>
          <p:cNvPr id="24" name="Rounded Rectangle 23"/>
          <p:cNvSpPr/>
          <p:nvPr>
            <p:custDataLst>
              <p:tags r:id="rId3"/>
            </p:custDataLst>
          </p:nvPr>
        </p:nvSpPr>
        <p:spPr bwMode="auto">
          <a:xfrm>
            <a:off x="9753918" y="2377775"/>
            <a:ext cx="2103120" cy="2549416"/>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spAutoFit/>
          </a:bodyPr>
          <a:lstStyle/>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Conduct individual interviews with cross-functional business and technical leaders and influencers, applying a executive level structured questioning technique, based on key scenarios and insights on existing and/or improving KPIs.</a:t>
            </a:r>
          </a:p>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Determine priorities that are aligned to each enterprise scenario and  key performance indicators the customer currently have in place and/or desire to improve and/or implement</a:t>
            </a:r>
          </a:p>
        </p:txBody>
      </p:sp>
      <p:sp>
        <p:nvSpPr>
          <p:cNvPr id="25" name="Round Same Side Corner Rectangle 24"/>
          <p:cNvSpPr/>
          <p:nvPr>
            <p:custDataLst>
              <p:tags r:id="rId4"/>
            </p:custDataLst>
          </p:nvPr>
        </p:nvSpPr>
        <p:spPr>
          <a:xfrm flipH="1">
            <a:off x="9753918" y="2377775"/>
            <a:ext cx="2103120" cy="2710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26" name="Rounded Rectangle 25"/>
          <p:cNvSpPr/>
          <p:nvPr>
            <p:custDataLst>
              <p:tags r:id="rId5"/>
            </p:custDataLst>
          </p:nvPr>
        </p:nvSpPr>
        <p:spPr bwMode="auto">
          <a:xfrm>
            <a:off x="9753918" y="5371133"/>
            <a:ext cx="2103120" cy="690205"/>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spAutoFit/>
          </a:bodyPr>
          <a:lstStyle/>
          <a:p>
            <a:pPr marL="117475" lvl="1" indent="-117475" fontAlgn="base">
              <a:spcBef>
                <a:spcPts val="200"/>
              </a:spcBef>
              <a:buClr>
                <a:schemeClr val="tx1">
                  <a:lumMod val="75000"/>
                </a:schemeClr>
              </a:buClr>
              <a:buSzPct val="100000"/>
              <a:buFont typeface="Wingdings" pitchFamily="2" charset="2"/>
              <a:buChar char="§"/>
            </a:pPr>
            <a:r>
              <a:rPr lang="en-US" sz="1000" dirty="0" smtClean="0">
                <a:ln>
                  <a:solidFill>
                    <a:schemeClr val="bg1">
                      <a:alpha val="0"/>
                    </a:schemeClr>
                  </a:solidFill>
                </a:ln>
                <a:solidFill>
                  <a:schemeClr val="tx1">
                    <a:lumMod val="75000"/>
                  </a:schemeClr>
                </a:solidFill>
              </a:rPr>
              <a:t>Specific </a:t>
            </a:r>
            <a:r>
              <a:rPr lang="en-US" sz="1000" dirty="0">
                <a:ln>
                  <a:solidFill>
                    <a:schemeClr val="bg1">
                      <a:alpha val="0"/>
                    </a:schemeClr>
                  </a:solidFill>
                </a:ln>
                <a:solidFill>
                  <a:schemeClr val="tx1">
                    <a:lumMod val="75000"/>
                  </a:schemeClr>
                </a:solidFill>
              </a:rPr>
              <a:t>c</a:t>
            </a:r>
            <a:r>
              <a:rPr lang="en-US" sz="1000" dirty="0" smtClean="0">
                <a:ln>
                  <a:solidFill>
                    <a:schemeClr val="bg1">
                      <a:alpha val="0"/>
                    </a:schemeClr>
                  </a:solidFill>
                </a:ln>
                <a:solidFill>
                  <a:schemeClr val="tx1">
                    <a:lumMod val="75000"/>
                  </a:schemeClr>
                </a:solidFill>
              </a:rPr>
              <a:t>ustomer Grow Revenue </a:t>
            </a:r>
            <a:r>
              <a:rPr lang="en-US" sz="1000" dirty="0">
                <a:ln>
                  <a:solidFill>
                    <a:schemeClr val="bg1">
                      <a:alpha val="0"/>
                    </a:schemeClr>
                  </a:solidFill>
                </a:ln>
                <a:solidFill>
                  <a:schemeClr val="tx1">
                    <a:lumMod val="75000"/>
                  </a:schemeClr>
                </a:solidFill>
              </a:rPr>
              <a:t>requirements defined.</a:t>
            </a:r>
          </a:p>
        </p:txBody>
      </p:sp>
      <p:sp>
        <p:nvSpPr>
          <p:cNvPr id="27" name="Round Same Side Corner Rectangle 26"/>
          <p:cNvSpPr/>
          <p:nvPr>
            <p:custDataLst>
              <p:tags r:id="rId6"/>
            </p:custDataLst>
          </p:nvPr>
        </p:nvSpPr>
        <p:spPr>
          <a:xfrm flipH="1">
            <a:off x="9753918" y="5371133"/>
            <a:ext cx="2103120" cy="2710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33" name="Isosceles Triangle 32"/>
          <p:cNvSpPr/>
          <p:nvPr>
            <p:custDataLst>
              <p:tags r:id="rId7"/>
            </p:custDataLst>
          </p:nvPr>
        </p:nvSpPr>
        <p:spPr>
          <a:xfrm rot="10800000">
            <a:off x="9753918" y="2018644"/>
            <a:ext cx="2103120" cy="27432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34" name="Isosceles Triangle 33"/>
          <p:cNvSpPr/>
          <p:nvPr>
            <p:custDataLst>
              <p:tags r:id="rId8"/>
            </p:custDataLst>
          </p:nvPr>
        </p:nvSpPr>
        <p:spPr>
          <a:xfrm rot="10800000">
            <a:off x="9753918" y="5012002"/>
            <a:ext cx="2103120" cy="27432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35" name="Rounded Rectangle 34"/>
          <p:cNvSpPr/>
          <p:nvPr>
            <p:custDataLst>
              <p:tags r:id="rId9"/>
            </p:custDataLst>
          </p:nvPr>
        </p:nvSpPr>
        <p:spPr bwMode="auto">
          <a:xfrm>
            <a:off x="9753918" y="1141413"/>
            <a:ext cx="2103120" cy="792420"/>
          </a:xfrm>
          <a:prstGeom prst="roundRect">
            <a:avLst>
              <a:gd name="adj" fmla="val 5450"/>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spcBef>
                <a:spcPts val="200"/>
              </a:spcBef>
              <a:buClr>
                <a:schemeClr val="tx1">
                  <a:lumMod val="75000"/>
                </a:schemeClr>
              </a:buClr>
              <a:buSzPct val="100000"/>
              <a:buFont typeface="Wingdings" pitchFamily="2" charset="2"/>
              <a:buChar char="§"/>
            </a:pPr>
            <a:r>
              <a:rPr lang="en-US" sz="1000" dirty="0">
                <a:ln>
                  <a:solidFill>
                    <a:schemeClr val="bg1">
                      <a:alpha val="0"/>
                    </a:schemeClr>
                  </a:solidFill>
                </a:ln>
                <a:solidFill>
                  <a:schemeClr val="tx1">
                    <a:lumMod val="75000"/>
                  </a:schemeClr>
                </a:solidFill>
              </a:rPr>
              <a:t>Gain customer insights to inform focused and strategic-level customer conversations.</a:t>
            </a:r>
          </a:p>
        </p:txBody>
      </p:sp>
      <p:sp>
        <p:nvSpPr>
          <p:cNvPr id="36" name="Round Same Side Corner Rectangle 35"/>
          <p:cNvSpPr/>
          <p:nvPr>
            <p:custDataLst>
              <p:tags r:id="rId10"/>
            </p:custDataLst>
          </p:nvPr>
        </p:nvSpPr>
        <p:spPr>
          <a:xfrm flipH="1">
            <a:off x="9753918" y="1141413"/>
            <a:ext cx="2103120" cy="2710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38" name="Oval 353">
            <a:hlinkClick r:id="" action="ppaction://noaction"/>
          </p:cNvPr>
          <p:cNvSpPr>
            <a:spLocks noChangeArrowheads="1"/>
          </p:cNvSpPr>
          <p:nvPr>
            <p:custDataLst>
              <p:tags r:id="rId11"/>
            </p:custDataLst>
          </p:nvPr>
        </p:nvSpPr>
        <p:spPr bwMode="gray">
          <a:xfrm>
            <a:off x="338138" y="294900"/>
            <a:ext cx="365760" cy="365760"/>
          </a:xfrm>
          <a:prstGeom prst="ellipse">
            <a:avLst/>
          </a:prstGeom>
          <a:solidFill>
            <a:schemeClr val="accent5"/>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tx1">
                    <a:lumMod val="75000"/>
                  </a:schemeClr>
                </a:solidFill>
                <a:latin typeface="Segoe UI"/>
                <a:ea typeface="Segoe UI" pitchFamily="34" charset="0"/>
                <a:cs typeface="Segoe UI" pitchFamily="34" charset="0"/>
              </a:rPr>
              <a:t>3</a:t>
            </a:r>
            <a:endParaRPr lang="en-US" sz="2000" b="1" dirty="0">
              <a:ln>
                <a:solidFill>
                  <a:schemeClr val="bg1">
                    <a:alpha val="0"/>
                  </a:schemeClr>
                </a:solidFill>
              </a:ln>
              <a:solidFill>
                <a:schemeClr val="tx1">
                  <a:lumMod val="75000"/>
                </a:schemeClr>
              </a:solidFill>
              <a:latin typeface="Segoe UI"/>
              <a:ea typeface="Segoe UI" pitchFamily="34" charset="0"/>
              <a:cs typeface="Segoe UI" pitchFamily="34" charset="0"/>
            </a:endParaRPr>
          </a:p>
        </p:txBody>
      </p:sp>
      <p:graphicFrame>
        <p:nvGraphicFramePr>
          <p:cNvPr id="22" name="Table 21"/>
          <p:cNvGraphicFramePr>
            <a:graphicFrameLocks noGrp="1"/>
          </p:cNvGraphicFramePr>
          <p:nvPr>
            <p:custDataLst>
              <p:tags r:id="rId12"/>
            </p:custDataLst>
            <p:extLst>
              <p:ext uri="{D42A27DB-BD31-4B8C-83A1-F6EECF244321}">
                <p14:modId xmlns:p14="http://schemas.microsoft.com/office/powerpoint/2010/main" val="423226335"/>
              </p:ext>
            </p:extLst>
          </p:nvPr>
        </p:nvGraphicFramePr>
        <p:xfrm>
          <a:off x="338137" y="1141413"/>
          <a:ext cx="9235440" cy="5141976"/>
        </p:xfrm>
        <a:graphic>
          <a:graphicData uri="http://schemas.openxmlformats.org/drawingml/2006/table">
            <a:tbl>
              <a:tblPr firstRow="1" bandRow="1">
                <a:tableStyleId>{5C22544A-7EE6-4342-B048-85BDC9FD1C3A}</a:tableStyleId>
              </a:tblPr>
              <a:tblGrid>
                <a:gridCol w="1109663"/>
                <a:gridCol w="1341120"/>
                <a:gridCol w="1584960"/>
                <a:gridCol w="3154680"/>
                <a:gridCol w="2045017"/>
              </a:tblGrid>
              <a:tr h="0">
                <a:tc>
                  <a:txBody>
                    <a:bodyPr/>
                    <a:lstStyle/>
                    <a:p>
                      <a:pPr algn="ctr"/>
                      <a:r>
                        <a:rPr lang="en-IN" sz="1100" dirty="0" smtClean="0">
                          <a:ln>
                            <a:solidFill>
                              <a:schemeClr val="bg1">
                                <a:alpha val="0"/>
                              </a:schemeClr>
                            </a:solidFill>
                          </a:ln>
                          <a:effectLst>
                            <a:outerShdw blurRad="38100" dist="38100" dir="2700000" algn="tl">
                              <a:srgbClr val="000000">
                                <a:alpha val="43137"/>
                              </a:srgbClr>
                            </a:outerShdw>
                          </a:effectLst>
                          <a:latin typeface="Segoe UI" pitchFamily="34" charset="0"/>
                        </a:rPr>
                        <a:t>Scenario</a:t>
                      </a:r>
                    </a:p>
                    <a:p>
                      <a:pPr algn="ctr"/>
                      <a:r>
                        <a:rPr lang="en-IN" sz="900" b="0" dirty="0" smtClean="0">
                          <a:ln>
                            <a:solidFill>
                              <a:schemeClr val="bg1">
                                <a:alpha val="0"/>
                              </a:schemeClr>
                            </a:solidFill>
                          </a:ln>
                          <a:effectLst>
                            <a:outerShdw blurRad="38100" dist="38100" dir="2700000" algn="tl">
                              <a:srgbClr val="000000">
                                <a:alpha val="43137"/>
                              </a:srgbClr>
                            </a:outerShdw>
                          </a:effectLst>
                          <a:latin typeface="Segoe UI" pitchFamily="34" charset="0"/>
                        </a:rPr>
                        <a:t>(My customer</a:t>
                      </a:r>
                      <a:r>
                        <a:rPr lang="en-IN" sz="900" b="0" baseline="0" dirty="0" smtClean="0">
                          <a:ln>
                            <a:solidFill>
                              <a:schemeClr val="bg1">
                                <a:alpha val="0"/>
                              </a:schemeClr>
                            </a:solidFill>
                          </a:ln>
                          <a:effectLst>
                            <a:outerShdw blurRad="38100" dist="38100" dir="2700000" algn="tl">
                              <a:srgbClr val="000000">
                                <a:alpha val="43137"/>
                              </a:srgbClr>
                            </a:outerShdw>
                          </a:effectLst>
                          <a:latin typeface="Segoe UI" pitchFamily="34" charset="0"/>
                        </a:rPr>
                        <a:t> </a:t>
                      </a:r>
                      <a:r>
                        <a:rPr lang="en-IN" sz="900" b="0" dirty="0" smtClean="0">
                          <a:ln>
                            <a:solidFill>
                              <a:schemeClr val="bg1">
                                <a:alpha val="0"/>
                              </a:schemeClr>
                            </a:solidFill>
                          </a:ln>
                          <a:effectLst>
                            <a:outerShdw blurRad="38100" dist="38100" dir="2700000" algn="tl">
                              <a:srgbClr val="000000">
                                <a:alpha val="43137"/>
                              </a:srgbClr>
                            </a:outerShdw>
                          </a:effectLst>
                          <a:latin typeface="Segoe UI" pitchFamily="34" charset="0"/>
                        </a:rPr>
                        <a:t>wants to better…)</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gridSpan="2">
                  <a:txBody>
                    <a:bodyPr/>
                    <a:lstStyle/>
                    <a:p>
                      <a:pPr algn="ctr"/>
                      <a:r>
                        <a:rPr lang="en-US" sz="1100" dirty="0" smtClean="0">
                          <a:ln>
                            <a:solidFill>
                              <a:schemeClr val="bg1">
                                <a:alpha val="0"/>
                              </a:schemeClr>
                            </a:solidFill>
                          </a:ln>
                          <a:effectLst>
                            <a:outerShdw blurRad="38100" dist="38100" dir="2700000" algn="tl">
                              <a:srgbClr val="000000">
                                <a:alpha val="43137"/>
                              </a:srgbClr>
                            </a:outerShdw>
                          </a:effectLst>
                          <a:latin typeface="Segoe UI" pitchFamily="34" charset="0"/>
                        </a:rPr>
                        <a:t>KPIs</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hMerge="1">
                  <a:txBody>
                    <a:bodyPr/>
                    <a:lstStyle/>
                    <a:p>
                      <a:pPr marL="0" marR="0" indent="0" algn="ctr" defTabSz="914363" rtl="0" eaLnBrk="1" fontAlgn="auto" latinLnBrk="0" hangingPunct="1">
                        <a:lnSpc>
                          <a:spcPct val="100000"/>
                        </a:lnSpc>
                        <a:spcBef>
                          <a:spcPts val="0"/>
                        </a:spcBef>
                        <a:spcAft>
                          <a:spcPts val="0"/>
                        </a:spcAft>
                        <a:buClrTx/>
                        <a:buSzTx/>
                        <a:buFontTx/>
                        <a:buNone/>
                        <a:tabLst/>
                        <a:defRPr/>
                      </a:pPr>
                      <a:endParaRPr lang="en-US" sz="1200" dirty="0" smtClean="0">
                        <a:ln>
                          <a:solidFill>
                            <a:schemeClr val="bg1">
                              <a:alpha val="0"/>
                            </a:schemeClr>
                          </a:solidFill>
                        </a:ln>
                        <a:effectLst>
                          <a:outerShdw blurRad="38100" dist="38100" dir="2700000" algn="tl">
                            <a:srgbClr val="000000">
                              <a:alpha val="43137"/>
                            </a:srgbClr>
                          </a:outerShdw>
                        </a:effectLst>
                        <a:latin typeface="Segoe UI" pitchFamily="34" charset="0"/>
                      </a:endParaRPr>
                    </a:p>
                  </a:txBody>
                  <a:tcPr marL="36576" marR="36576" marT="36576" marB="36576"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gridSpan="2">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1100" dirty="0" smtClean="0">
                          <a:ln>
                            <a:solidFill>
                              <a:schemeClr val="bg1">
                                <a:alpha val="0"/>
                              </a:schemeClr>
                            </a:solidFill>
                          </a:ln>
                          <a:effectLst>
                            <a:outerShdw blurRad="38100" dist="38100" dir="2700000" algn="tl">
                              <a:srgbClr val="000000">
                                <a:alpha val="43137"/>
                              </a:srgbClr>
                            </a:outerShdw>
                          </a:effectLst>
                          <a:latin typeface="Segoe UI" pitchFamily="34" charset="0"/>
                        </a:rPr>
                        <a:t>Executive Questions</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hMerge="1">
                  <a:txBody>
                    <a:bodyPr/>
                    <a:lstStyle/>
                    <a:p>
                      <a:pPr algn="ctr"/>
                      <a:endParaRPr lang="en-IN" sz="1000" b="0" dirty="0" smtClean="0">
                        <a:ln>
                          <a:solidFill>
                            <a:schemeClr val="bg1">
                              <a:alpha val="0"/>
                            </a:schemeClr>
                          </a:solidFill>
                        </a:ln>
                        <a:effectLst>
                          <a:outerShdw blurRad="38100" dist="38100" dir="2700000" algn="tl">
                            <a:srgbClr val="000000">
                              <a:alpha val="43137"/>
                            </a:srgbClr>
                          </a:outerShdw>
                        </a:effectLst>
                        <a:latin typeface="Segoe UI" pitchFamily="34" charset="0"/>
                      </a:endParaRPr>
                    </a:p>
                  </a:txBody>
                  <a:tcPr marL="36576" marR="36576" marT="36576" marB="36576"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r>
              <a:tr h="0">
                <a:tc>
                  <a:txBody>
                    <a:bodyPr/>
                    <a:lstStyle/>
                    <a:p>
                      <a:pPr algn="ctr">
                        <a:lnSpc>
                          <a:spcPct val="100000"/>
                        </a:lnSpc>
                        <a:spcBef>
                          <a:spcPts val="0"/>
                        </a:spcBef>
                        <a:spcAft>
                          <a:spcPts val="0"/>
                        </a:spcAft>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Provide New &amp; </a:t>
                      </a:r>
                      <a:r>
                        <a:rPr lang="en-IN" sz="900" b="1" kern="1200" dirty="0" smtClean="0">
                          <a:ln>
                            <a:solidFill>
                              <a:schemeClr val="bg1">
                                <a:alpha val="0"/>
                              </a:schemeClr>
                            </a:solidFill>
                          </a:ln>
                          <a:solidFill>
                            <a:schemeClr val="tx1">
                              <a:lumMod val="75000"/>
                            </a:schemeClr>
                          </a:solidFill>
                          <a:latin typeface="Segoe UI" pitchFamily="34" charset="0"/>
                          <a:ea typeface="+mn-ea"/>
                          <a:cs typeface="+mn-cs"/>
                        </a:rPr>
                        <a:t>Differentiated </a:t>
                      </a:r>
                    </a:p>
                    <a:p>
                      <a:pPr marL="0" algn="ctr" defTabSz="914363" rtl="0" eaLnBrk="1" latinLnBrk="0" hangingPunct="1">
                        <a:lnSpc>
                          <a:spcPct val="100000"/>
                        </a:lnSpc>
                        <a:spcBef>
                          <a:spcPts val="0"/>
                        </a:spcBef>
                        <a:spcAft>
                          <a:spcPts val="0"/>
                        </a:spcAft>
                      </a:pPr>
                      <a:r>
                        <a:rPr lang="en-IN" sz="900" b="1" kern="1200" dirty="0" smtClean="0">
                          <a:ln>
                            <a:solidFill>
                              <a:schemeClr val="bg1">
                                <a:alpha val="0"/>
                              </a:schemeClr>
                            </a:solidFill>
                          </a:ln>
                          <a:solidFill>
                            <a:schemeClr val="tx1">
                              <a:lumMod val="75000"/>
                            </a:schemeClr>
                          </a:solidFill>
                          <a:latin typeface="Segoe UI" pitchFamily="34" charset="0"/>
                          <a:ea typeface="+mn-ea"/>
                          <a:cs typeface="+mn-cs"/>
                        </a:rPr>
                        <a:t>Products &amp; Services</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of new products revenue</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of products end of life</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sales due to product / services launched in previous period (e.g. the past year)</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Reduction in sales of existing products due to new products.</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Time from the time a product change is envisioned or defined until it is profitable</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Time from the time a new product is envisioned or defined until it is profitable</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Time from the time a product change is envisioned or defined until it is on store shelves</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Time from the time a new product is envisioned or defined until it is on store shelves</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Improved customer satisfaction with new products / services</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products &amp; services provide most  business value for the enterprise?</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Which solutions best create &amp; produce business value for the enterprise and how should they be leveraged?</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can the enterprise maximize the return from its investment in information and technology?</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Is innovation and value creation core to your business strategy?</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 of your investments are focused on new product &amp; service development, R&amp;D, growth and innovation projects?</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are employees incentivized to participate in the product</a:t>
                      </a:r>
                      <a:r>
                        <a:rPr lang="en-US" sz="700" kern="1200" baseline="0" dirty="0" smtClean="0">
                          <a:ln>
                            <a:solidFill>
                              <a:schemeClr val="bg1">
                                <a:alpha val="0"/>
                              </a:schemeClr>
                            </a:solidFill>
                          </a:ln>
                          <a:solidFill>
                            <a:schemeClr val="tx1">
                              <a:lumMod val="75000"/>
                            </a:schemeClr>
                          </a:solidFill>
                          <a:latin typeface="Segoe UI" pitchFamily="34" charset="0"/>
                          <a:ea typeface="+mn-ea"/>
                          <a:cs typeface="+mn-cs"/>
                        </a:rPr>
                        <a:t> and service </a:t>
                      </a:r>
                      <a:r>
                        <a:rPr lang="en-US" sz="700" kern="1200" dirty="0" smtClean="0">
                          <a:ln>
                            <a:solidFill>
                              <a:schemeClr val="bg1">
                                <a:alpha val="0"/>
                              </a:schemeClr>
                            </a:solidFill>
                          </a:ln>
                          <a:solidFill>
                            <a:schemeClr val="tx1">
                              <a:lumMod val="75000"/>
                            </a:schemeClr>
                          </a:solidFill>
                          <a:latin typeface="Segoe UI" pitchFamily="34" charset="0"/>
                          <a:ea typeface="+mn-ea"/>
                          <a:cs typeface="+mn-cs"/>
                        </a:rPr>
                        <a:t> innovation process?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manage and drive innovation across growth products &amp; services, processes, and services, from ideation and design conception through end-of-life? </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emerging technologies and have you evaluated?</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imagine products and services that do not yet exist?</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0"/>
                        </a:spcBef>
                        <a:spcAft>
                          <a:spcPts val="0"/>
                        </a:spcAft>
                        <a:buClr>
                          <a:schemeClr val="tx1">
                            <a:lumMod val="75000"/>
                          </a:schemeClr>
                        </a:buClr>
                        <a:buSzTx/>
                        <a:buFont typeface="Wingdings" pitchFamily="2" charset="2"/>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Attract &amp; Retain New Customers</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new customers from new products / services</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rate of new customer</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market share</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rate of customers back</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Cost of services per new customer.</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rate of new product &amp; service charges / profits</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Number of new customers acquired</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Demographic analysis of new customers</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Profitability of customers by demographic segments and segmentation of customers by profitability</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gain insights from new markets into the future? </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stay ahead of the competition?</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market research have you done into new markets, demographics, and geographies?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is your multichannel migration/integration strategy?</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is your competitive advantage, and what products &amp; services are not in place that can create &amp;  improve customer value? </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use the internet solutions to engage, excite, market, advertise &amp; monetize on new products &amp; services?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do web, collaboration, reporting &amp; analysis, manage content, and do custom developments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Are you able to manage &amp; automate new customer relationships through a holistic view of the customer across sales &amp; services?</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0"/>
                        </a:spcBef>
                        <a:spcAft>
                          <a:spcPts val="0"/>
                        </a:spcAft>
                        <a:buClr>
                          <a:schemeClr val="tx1">
                            <a:lumMod val="75000"/>
                          </a:schemeClr>
                        </a:buClr>
                        <a:buSzTx/>
                        <a:buFontTx/>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Retain &amp; Grow Existing Customers</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Revenue generated by segments of the customer population.</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Profitability by segments of customers</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Life cycle of average customer</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Status of existing customers</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customer churn</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market share</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rate of customers back</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rate of existing product &amp; service charges / profits</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sales by channel</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Cost of services per existing customer.</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is your strategy to maintain or increase the market share of current products, such as: competitive pricing strategies, advertising, sales promotion and perhaps more resources dedicated to personal selling?</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are you doing to secure dominance of growth markets?</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are your tactics to increase usage by existing customers – for example by introducing loyalty programs?</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are you improving relationship value? </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are you improving processes to achieve service/process excellence?</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are you doing to improve cross-sell and upsell opportunities? </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is your multichannel migration/integration strategy? </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are your competitive advantage, and what services do you have in place to improve customer loyalty?</a:t>
                      </a:r>
                    </a:p>
                    <a:p>
                      <a:pPr marL="114300" marR="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Are you able to manage &amp; automate existing customer relationships through a holistic view of the customer across sales &amp; services?</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0"/>
                        </a:spcBef>
                        <a:spcAft>
                          <a:spcPts val="0"/>
                        </a:spcAft>
                        <a:buClr>
                          <a:schemeClr val="tx1">
                            <a:lumMod val="75000"/>
                          </a:schemeClr>
                        </a:buClr>
                        <a:buSzTx/>
                        <a:buFontTx/>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Leverage Revenue Generating Assets</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IP created &amp; patented</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Utilization offshore cash/assets</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appreciated assets sold</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Royalty rate %  </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700" kern="1200" dirty="0" smtClean="0">
                        <a:ln>
                          <a:solidFill>
                            <a:schemeClr val="bg1">
                              <a:alpha val="0"/>
                            </a:schemeClr>
                          </a:solidFill>
                        </a:ln>
                        <a:solidFill>
                          <a:schemeClr val="tx1">
                            <a:lumMod val="75000"/>
                          </a:schemeClr>
                        </a:solidFill>
                        <a:latin typeface="Segoe UI" pitchFamily="34" charset="0"/>
                        <a:ea typeface="+mn-ea"/>
                        <a:cs typeface="+mn-cs"/>
                      </a:endParaRP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is your strategy for developing and protecting intellectual capital?</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What is your strategy for developing, spinning-off and sell new businesses?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improve investment returns from cash/treasury funds?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Do you license or sell intellectual capital to other enterprises?</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700" kern="1200" dirty="0" smtClean="0">
                        <a:ln>
                          <a:solidFill>
                            <a:schemeClr val="bg1">
                              <a:alpha val="0"/>
                            </a:schemeClr>
                          </a:solidFill>
                        </a:ln>
                        <a:solidFill>
                          <a:schemeClr val="tx1">
                            <a:lumMod val="75000"/>
                          </a:schemeClr>
                        </a:solidFill>
                        <a:latin typeface="Segoe UI" pitchFamily="34" charset="0"/>
                        <a:ea typeface="+mn-ea"/>
                        <a:cs typeface="+mn-cs"/>
                      </a:endParaRP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marR="0" lvl="0" indent="0" algn="ctr" defTabSz="914363" rtl="0" eaLnBrk="1" fontAlgn="auto" latinLnBrk="0" hangingPunct="1">
                        <a:lnSpc>
                          <a:spcPct val="100000"/>
                        </a:lnSpc>
                        <a:spcBef>
                          <a:spcPts val="0"/>
                        </a:spcBef>
                        <a:spcAft>
                          <a:spcPts val="0"/>
                        </a:spcAft>
                        <a:buClr>
                          <a:schemeClr val="tx1">
                            <a:lumMod val="75000"/>
                          </a:schemeClr>
                        </a:buClr>
                        <a:buSzTx/>
                        <a:buFontTx/>
                        <a:buNone/>
                        <a:tabLst/>
                        <a:defRPr/>
                      </a:pPr>
                      <a:r>
                        <a:rPr lang="en-US" sz="900" b="1" kern="1200" dirty="0" smtClean="0">
                          <a:ln>
                            <a:solidFill>
                              <a:schemeClr val="bg1">
                                <a:alpha val="0"/>
                              </a:schemeClr>
                            </a:solidFill>
                          </a:ln>
                          <a:solidFill>
                            <a:schemeClr val="tx1">
                              <a:lumMod val="75000"/>
                            </a:schemeClr>
                          </a:solidFill>
                          <a:latin typeface="Segoe UI" pitchFamily="34" charset="0"/>
                          <a:ea typeface="+mn-ea"/>
                          <a:cs typeface="+mn-cs"/>
                        </a:rPr>
                        <a:t>Strengthen Pricing</a:t>
                      </a:r>
                    </a:p>
                  </a:txBody>
                  <a:tcPr marL="45720" marR="45720" marT="18288" marB="18288"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Price premium</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Reservation Price</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 Price Elasticity</a:t>
                      </a:r>
                    </a:p>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Competitive bidding</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0" indent="-11430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700" kern="1200" dirty="0" smtClean="0">
                        <a:ln>
                          <a:solidFill>
                            <a:schemeClr val="bg1">
                              <a:alpha val="0"/>
                            </a:schemeClr>
                          </a:solidFill>
                        </a:ln>
                        <a:solidFill>
                          <a:schemeClr val="tx1">
                            <a:lumMod val="75000"/>
                          </a:schemeClr>
                        </a:solidFill>
                        <a:latin typeface="Segoe UI" pitchFamily="34" charset="0"/>
                        <a:ea typeface="+mn-ea"/>
                        <a:cs typeface="+mn-cs"/>
                      </a:endParaRP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are you restructuring within mature market by driving out competitors through more aggressive promotional campaigns and  pricing strategies designed to make the market unattractive for competitors?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Have you rationalize and/or refocused product and service portfolios?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Have you increased emphasis on differentiated pricing across customer segments?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Have you considered converting free services into fee services?</a:t>
                      </a:r>
                    </a:p>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700" kern="1200" dirty="0" smtClean="0">
                          <a:ln>
                            <a:solidFill>
                              <a:schemeClr val="bg1">
                                <a:alpha val="0"/>
                              </a:schemeClr>
                            </a:solidFill>
                          </a:ln>
                          <a:solidFill>
                            <a:schemeClr val="tx1">
                              <a:lumMod val="75000"/>
                            </a:schemeClr>
                          </a:solidFill>
                          <a:latin typeface="Segoe UI" pitchFamily="34" charset="0"/>
                          <a:ea typeface="+mn-ea"/>
                          <a:cs typeface="+mn-cs"/>
                        </a:rPr>
                        <a:t>How do you manage pricing effectiveness/price optimization?</a:t>
                      </a: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14300" marR="0" lvl="1" indent="-11430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700" kern="1200" dirty="0" smtClean="0">
                        <a:ln>
                          <a:solidFill>
                            <a:schemeClr val="bg1">
                              <a:alpha val="0"/>
                            </a:schemeClr>
                          </a:solidFill>
                        </a:ln>
                        <a:solidFill>
                          <a:schemeClr val="tx1">
                            <a:lumMod val="75000"/>
                          </a:schemeClr>
                        </a:solidFill>
                        <a:latin typeface="Segoe UI" pitchFamily="34" charset="0"/>
                        <a:ea typeface="+mn-ea"/>
                        <a:cs typeface="+mn-cs"/>
                      </a:endParaRPr>
                    </a:p>
                  </a:txBody>
                  <a:tcPr marL="27432" marR="27432" marT="18288" marB="182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3" name="Slide Number Placeholder 2"/>
          <p:cNvSpPr>
            <a:spLocks noGrp="1"/>
          </p:cNvSpPr>
          <p:nvPr>
            <p:ph type="sldNum" sz="quarter" idx="4"/>
          </p:nvPr>
        </p:nvSpPr>
        <p:spPr/>
        <p:txBody>
          <a:bodyPr/>
          <a:lstStyle/>
          <a:p>
            <a:pPr algn="ctr"/>
            <a:fld id="{101F14F0-5018-4D43-9CE9-7EAB5322879C}" type="slidenum">
              <a:rPr lang="en-US" smtClean="0"/>
              <a:pPr algn="ctr"/>
              <a:t>20</a:t>
            </a:fld>
            <a:endParaRPr lang="en-US" dirty="0"/>
          </a:p>
        </p:txBody>
      </p:sp>
      <p:grpSp>
        <p:nvGrpSpPr>
          <p:cNvPr id="21" name="Group 20"/>
          <p:cNvGrpSpPr/>
          <p:nvPr>
            <p:custDataLst>
              <p:tags r:id="rId13"/>
            </p:custDataLst>
          </p:nvPr>
        </p:nvGrpSpPr>
        <p:grpSpPr>
          <a:xfrm>
            <a:off x="9753918" y="228481"/>
            <a:ext cx="2103120" cy="436879"/>
            <a:chOff x="9571038" y="228481"/>
            <a:chExt cx="2103120" cy="436879"/>
          </a:xfrm>
        </p:grpSpPr>
        <p:sp>
          <p:nvSpPr>
            <p:cNvPr id="23" name="Chevron 22"/>
            <p:cNvSpPr/>
            <p:nvPr>
              <p:custDataLst>
                <p:tags r:id="rId14"/>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28" name="Chevron 27"/>
            <p:cNvSpPr/>
            <p:nvPr>
              <p:custDataLst>
                <p:tags r:id="rId15"/>
              </p:custDataLst>
            </p:nvPr>
          </p:nvSpPr>
          <p:spPr>
            <a:xfrm>
              <a:off x="9571038" y="482480"/>
              <a:ext cx="731520" cy="182880"/>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29" name="Chevron 28"/>
            <p:cNvSpPr/>
            <p:nvPr>
              <p:custDataLst>
                <p:tags r:id="rId16"/>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30" name="Chevron 29"/>
            <p:cNvSpPr/>
            <p:nvPr>
              <p:custDataLst>
                <p:tags r:id="rId17"/>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24479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41955631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22546" name="think-cell Slide" r:id="rId44" imgW="270" imgH="270" progId="TCLayout.ActiveDocument.1">
                  <p:embed/>
                </p:oleObj>
              </mc:Choice>
              <mc:Fallback>
                <p:oleObj name="think-cell Slide" r:id="rId44" imgW="270" imgH="270" progId="TCLayout.ActiveDocument.1">
                  <p:embed/>
                  <p:pic>
                    <p:nvPicPr>
                      <p:cNvPr id="0" name=""/>
                      <p:cNvPicPr/>
                      <p:nvPr/>
                    </p:nvPicPr>
                    <p:blipFill>
                      <a:blip r:embed="rId45"/>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a:xfrm>
            <a:off x="338138" y="228481"/>
            <a:ext cx="11518900" cy="498598"/>
          </a:xfrm>
        </p:spPr>
        <p:txBody>
          <a:bodyPr/>
          <a:lstStyle/>
          <a:p>
            <a:pPr marL="465138"/>
            <a:r>
              <a:rPr lang="en-US" dirty="0"/>
              <a:t>Capability Diagnostic</a:t>
            </a:r>
          </a:p>
        </p:txBody>
      </p:sp>
      <p:sp>
        <p:nvSpPr>
          <p:cNvPr id="2" name="Text Placeholder 1"/>
          <p:cNvSpPr>
            <a:spLocks noGrp="1"/>
          </p:cNvSpPr>
          <p:nvPr>
            <p:ph type="body" idx="14"/>
          </p:nvPr>
        </p:nvSpPr>
        <p:spPr>
          <a:xfrm>
            <a:off x="338328" y="749808"/>
            <a:ext cx="11518710" cy="307777"/>
          </a:xfrm>
        </p:spPr>
        <p:txBody>
          <a:bodyPr/>
          <a:lstStyle/>
          <a:p>
            <a:pPr marL="465138" indent="0">
              <a:buNone/>
            </a:pPr>
            <a:r>
              <a:rPr lang="en-US" dirty="0"/>
              <a:t>Reference and maturity models</a:t>
            </a:r>
          </a:p>
        </p:txBody>
      </p:sp>
      <p:sp>
        <p:nvSpPr>
          <p:cNvPr id="105" name="Text Placeholder 2"/>
          <p:cNvSpPr txBox="1">
            <a:spLocks/>
          </p:cNvSpPr>
          <p:nvPr>
            <p:custDataLst>
              <p:tags r:id="rId3"/>
            </p:custDataLst>
          </p:nvPr>
        </p:nvSpPr>
        <p:spPr>
          <a:xfrm>
            <a:off x="338138" y="1214620"/>
            <a:ext cx="5650992" cy="2462213"/>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46"/>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6"/>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46"/>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buClr>
                <a:srgbClr val="5191CD"/>
              </a:buClr>
              <a:buFont typeface="Arial" pitchFamily="34" charset="0"/>
              <a:buChar char="•"/>
              <a:defRPr/>
            </a:pPr>
            <a:r>
              <a:rPr lang="en-US" sz="1200" dirty="0">
                <a:ln>
                  <a:solidFill>
                    <a:srgbClr val="FFFFFF">
                      <a:alpha val="0"/>
                    </a:srgbClr>
                  </a:solidFill>
                </a:ln>
                <a:solidFill>
                  <a:srgbClr val="1E280E"/>
                </a:solidFill>
              </a:rPr>
              <a:t>The Reference </a:t>
            </a:r>
            <a:r>
              <a:rPr lang="en-US" sz="1200" dirty="0" smtClean="0">
                <a:ln>
                  <a:solidFill>
                    <a:srgbClr val="FFFFFF">
                      <a:alpha val="0"/>
                    </a:srgbClr>
                  </a:solidFill>
                </a:ln>
                <a:solidFill>
                  <a:srgbClr val="1E280E"/>
                </a:solidFill>
              </a:rPr>
              <a:t>models </a:t>
            </a:r>
            <a:r>
              <a:rPr lang="en-US" sz="1200" dirty="0">
                <a:ln>
                  <a:solidFill>
                    <a:srgbClr val="FFFFFF">
                      <a:alpha val="0"/>
                    </a:srgbClr>
                  </a:solidFill>
                </a:ln>
                <a:solidFill>
                  <a:srgbClr val="1E280E"/>
                </a:solidFill>
              </a:rPr>
              <a:t>identifies entities that exist within a domain, and relationships between such entities, thus providing a standard vocabulary for a particular </a:t>
            </a:r>
            <a:r>
              <a:rPr lang="en-US" sz="1200" dirty="0" smtClean="0">
                <a:ln>
                  <a:solidFill>
                    <a:srgbClr val="FFFFFF">
                      <a:alpha val="0"/>
                    </a:srgbClr>
                  </a:solidFill>
                </a:ln>
                <a:solidFill>
                  <a:srgbClr val="1E280E"/>
                </a:solidFill>
              </a:rPr>
              <a:t>domain. </a:t>
            </a:r>
            <a:endParaRPr lang="en-US" sz="1200" dirty="0">
              <a:ln>
                <a:solidFill>
                  <a:srgbClr val="FFFFFF">
                    <a:alpha val="0"/>
                  </a:srgbClr>
                </a:solidFill>
              </a:ln>
              <a:solidFill>
                <a:srgbClr val="1E280E"/>
              </a:solidFill>
            </a:endParaRPr>
          </a:p>
          <a:p>
            <a:pPr lvl="0">
              <a:buClr>
                <a:srgbClr val="5191CD"/>
              </a:buClr>
              <a:buFont typeface="Arial" pitchFamily="34" charset="0"/>
              <a:buChar char="•"/>
              <a:defRPr/>
            </a:pPr>
            <a:r>
              <a:rPr lang="en-US" sz="1200" dirty="0">
                <a:ln>
                  <a:solidFill>
                    <a:srgbClr val="FFFFFF">
                      <a:alpha val="0"/>
                    </a:srgbClr>
                  </a:solidFill>
                </a:ln>
                <a:solidFill>
                  <a:srgbClr val="1E280E"/>
                </a:solidFill>
              </a:rPr>
              <a:t>Capability levels apply to an organization’s process improvement achievement in individual process areas. </a:t>
            </a:r>
            <a:endParaRPr lang="en-US" sz="1200" dirty="0" smtClean="0">
              <a:ln>
                <a:solidFill>
                  <a:srgbClr val="FFFFFF">
                    <a:alpha val="0"/>
                  </a:srgbClr>
                </a:solidFill>
              </a:ln>
              <a:solidFill>
                <a:srgbClr val="1E280E"/>
              </a:solidFill>
            </a:endParaRPr>
          </a:p>
          <a:p>
            <a:pPr lvl="0">
              <a:buClr>
                <a:srgbClr val="5191CD"/>
              </a:buClr>
              <a:buFont typeface="Arial" pitchFamily="34" charset="0"/>
              <a:buChar char="•"/>
              <a:defRPr/>
            </a:pPr>
            <a:r>
              <a:rPr lang="en-US" sz="1200" dirty="0" smtClean="0">
                <a:ln>
                  <a:solidFill>
                    <a:srgbClr val="FFFFFF">
                      <a:alpha val="0"/>
                    </a:srgbClr>
                  </a:solidFill>
                </a:ln>
                <a:solidFill>
                  <a:srgbClr val="1E280E"/>
                </a:solidFill>
              </a:rPr>
              <a:t>Maturity </a:t>
            </a:r>
            <a:r>
              <a:rPr lang="en-US" sz="1200" dirty="0">
                <a:ln>
                  <a:solidFill>
                    <a:srgbClr val="FFFFFF">
                      <a:alpha val="0"/>
                    </a:srgbClr>
                  </a:solidFill>
                </a:ln>
                <a:solidFill>
                  <a:srgbClr val="1E280E"/>
                </a:solidFill>
              </a:rPr>
              <a:t>levels apply to an organization’s process improvement achievement across multiple process areas. These levels are a means of improving the processes corresponding to a given set of process areas (i.e</a:t>
            </a:r>
            <a:r>
              <a:rPr lang="en-US" sz="1200" dirty="0" smtClean="0">
                <a:ln>
                  <a:solidFill>
                    <a:srgbClr val="FFFFFF">
                      <a:alpha val="0"/>
                    </a:srgbClr>
                  </a:solidFill>
                </a:ln>
                <a:solidFill>
                  <a:srgbClr val="1E280E"/>
                </a:solidFill>
              </a:rPr>
              <a:t>. </a:t>
            </a:r>
            <a:r>
              <a:rPr lang="en-US" sz="1200" dirty="0">
                <a:ln>
                  <a:solidFill>
                    <a:srgbClr val="FFFFFF">
                      <a:alpha val="0"/>
                    </a:srgbClr>
                  </a:solidFill>
                </a:ln>
                <a:solidFill>
                  <a:srgbClr val="1E280E"/>
                </a:solidFill>
              </a:rPr>
              <a:t>maturity level). </a:t>
            </a:r>
            <a:endParaRPr lang="en-US" sz="1200" dirty="0" smtClean="0">
              <a:ln>
                <a:solidFill>
                  <a:srgbClr val="FFFFFF">
                    <a:alpha val="0"/>
                  </a:srgbClr>
                </a:solidFill>
              </a:ln>
              <a:solidFill>
                <a:srgbClr val="1E280E"/>
              </a:solidFill>
            </a:endParaRPr>
          </a:p>
          <a:p>
            <a:pPr lvl="0">
              <a:buClr>
                <a:srgbClr val="5191CD"/>
              </a:buClr>
              <a:buFont typeface="Arial" pitchFamily="34" charset="0"/>
              <a:buChar char="•"/>
              <a:defRPr/>
            </a:pPr>
            <a:r>
              <a:rPr lang="en-US" sz="1200" dirty="0">
                <a:ln>
                  <a:solidFill>
                    <a:srgbClr val="FFFFFF">
                      <a:alpha val="0"/>
                    </a:srgbClr>
                  </a:solidFill>
                </a:ln>
                <a:solidFill>
                  <a:srgbClr val="1E280E"/>
                </a:solidFill>
              </a:rPr>
              <a:t>T</a:t>
            </a:r>
            <a:r>
              <a:rPr lang="en-US" sz="1200" dirty="0" smtClean="0">
                <a:ln>
                  <a:solidFill>
                    <a:srgbClr val="FFFFFF">
                      <a:alpha val="0"/>
                    </a:srgbClr>
                  </a:solidFill>
                </a:ln>
                <a:solidFill>
                  <a:srgbClr val="1E280E"/>
                </a:solidFill>
              </a:rPr>
              <a:t>he Art of the Practitioner will be to apply the relevant inputs of this within the Validate phase, and make specific to their specific customer situation as need be. </a:t>
            </a:r>
            <a:endParaRPr lang="en-US" sz="1200" dirty="0">
              <a:ln>
                <a:solidFill>
                  <a:srgbClr val="FFFFFF">
                    <a:alpha val="0"/>
                  </a:srgbClr>
                </a:solidFill>
              </a:ln>
              <a:solidFill>
                <a:srgbClr val="1E280E"/>
              </a:solidFill>
            </a:endParaRPr>
          </a:p>
          <a:p>
            <a:pPr marL="0" lvl="0" indent="0">
              <a:buClr>
                <a:srgbClr val="5191CD"/>
              </a:buClr>
              <a:buNone/>
              <a:defRPr/>
            </a:pPr>
            <a:endParaRPr lang="en-US" sz="1200" dirty="0">
              <a:ln>
                <a:solidFill>
                  <a:srgbClr val="FFFFFF">
                    <a:alpha val="0"/>
                  </a:srgbClr>
                </a:solidFill>
              </a:ln>
              <a:solidFill>
                <a:srgbClr val="1E280E"/>
              </a:solidFill>
            </a:endParaRPr>
          </a:p>
        </p:txBody>
      </p:sp>
      <p:sp>
        <p:nvSpPr>
          <p:cNvPr id="9" name="Rectangle 8"/>
          <p:cNvSpPr/>
          <p:nvPr/>
        </p:nvSpPr>
        <p:spPr>
          <a:xfrm>
            <a:off x="338138" y="1027483"/>
            <a:ext cx="2648417" cy="184666"/>
          </a:xfrm>
          <a:prstGeom prst="rect">
            <a:avLst/>
          </a:prstGeom>
        </p:spPr>
        <p:txBody>
          <a:bodyPr wrap="none" lIns="0" tIns="0" rIns="0" bIns="0" anchor="ctr" anchorCtr="0">
            <a:noAutofit/>
          </a:bodyPr>
          <a:lstStyle/>
          <a:p>
            <a:r>
              <a:rPr lang="en-US" sz="1100" b="1" dirty="0" smtClean="0">
                <a:ln>
                  <a:solidFill>
                    <a:srgbClr val="FFFFFF">
                      <a:alpha val="0"/>
                    </a:srgbClr>
                  </a:solidFill>
                </a:ln>
                <a:solidFill>
                  <a:schemeClr val="tx1">
                    <a:lumMod val="75000"/>
                  </a:schemeClr>
                </a:solidFill>
              </a:rPr>
              <a:t>Overview</a:t>
            </a:r>
            <a:endParaRPr lang="en-US" sz="1100" b="1" dirty="0">
              <a:ln>
                <a:solidFill>
                  <a:srgbClr val="FFFFFF">
                    <a:alpha val="0"/>
                  </a:srgbClr>
                </a:solidFill>
              </a:ln>
              <a:solidFill>
                <a:schemeClr val="tx1">
                  <a:lumMod val="75000"/>
                </a:schemeClr>
              </a:solidFill>
            </a:endParaRPr>
          </a:p>
        </p:txBody>
      </p:sp>
      <p:sp>
        <p:nvSpPr>
          <p:cNvPr id="108" name="Text Placeholder 2"/>
          <p:cNvSpPr txBox="1">
            <a:spLocks/>
          </p:cNvSpPr>
          <p:nvPr>
            <p:custDataLst>
              <p:tags r:id="rId4"/>
            </p:custDataLst>
          </p:nvPr>
        </p:nvSpPr>
        <p:spPr>
          <a:xfrm>
            <a:off x="1483400" y="3643506"/>
            <a:ext cx="4505730" cy="153888"/>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46"/>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6"/>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46"/>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Clr>
                <a:srgbClr val="5191CD"/>
              </a:buClr>
              <a:buNone/>
            </a:pPr>
            <a:r>
              <a:rPr lang="en-US" sz="1000" dirty="0">
                <a:ln>
                  <a:solidFill>
                    <a:srgbClr val="FFFFFF">
                      <a:alpha val="0"/>
                    </a:srgbClr>
                  </a:solidFill>
                </a:ln>
                <a:solidFill>
                  <a:schemeClr val="tx1">
                    <a:lumMod val="75000"/>
                  </a:schemeClr>
                </a:solidFill>
                <a:latin typeface="+mn-lt"/>
              </a:rPr>
              <a:t>Provide benchmark quality ratings relative to people, process, technology. </a:t>
            </a:r>
          </a:p>
        </p:txBody>
      </p:sp>
      <p:sp>
        <p:nvSpPr>
          <p:cNvPr id="110" name="Rectangle 109"/>
          <p:cNvSpPr/>
          <p:nvPr/>
        </p:nvSpPr>
        <p:spPr>
          <a:xfrm>
            <a:off x="338138" y="3628117"/>
            <a:ext cx="1077218" cy="169277"/>
          </a:xfrm>
          <a:prstGeom prst="rect">
            <a:avLst/>
          </a:prstGeom>
        </p:spPr>
        <p:txBody>
          <a:bodyPr wrap="none" lIns="0" tIns="0" rIns="0" bIns="0">
            <a:spAutoFit/>
          </a:bodyPr>
          <a:lstStyle/>
          <a:p>
            <a:r>
              <a:rPr lang="en-US" sz="1100" b="1" dirty="0">
                <a:ln>
                  <a:solidFill>
                    <a:srgbClr val="FFFFFF">
                      <a:alpha val="0"/>
                    </a:srgbClr>
                  </a:solidFill>
                </a:ln>
                <a:solidFill>
                  <a:schemeClr val="tx1">
                    <a:lumMod val="75000"/>
                  </a:schemeClr>
                </a:solidFill>
              </a:rPr>
              <a:t>Capability levels</a:t>
            </a:r>
          </a:p>
        </p:txBody>
      </p:sp>
      <p:sp>
        <p:nvSpPr>
          <p:cNvPr id="111" name="Text Placeholder 2"/>
          <p:cNvSpPr txBox="1">
            <a:spLocks/>
          </p:cNvSpPr>
          <p:nvPr>
            <p:custDataLst>
              <p:tags r:id="rId5"/>
            </p:custDataLst>
          </p:nvPr>
        </p:nvSpPr>
        <p:spPr>
          <a:xfrm>
            <a:off x="6196902" y="1214620"/>
            <a:ext cx="5650992" cy="307777"/>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46"/>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6"/>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46"/>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buClr>
                <a:srgbClr val="5191CD"/>
              </a:buClr>
              <a:buNone/>
            </a:pPr>
            <a:r>
              <a:rPr lang="en-US" sz="1000" dirty="0">
                <a:ln>
                  <a:solidFill>
                    <a:srgbClr val="FFFFFF">
                      <a:alpha val="0"/>
                    </a:srgbClr>
                  </a:solidFill>
                </a:ln>
                <a:solidFill>
                  <a:schemeClr val="tx1">
                    <a:lumMod val="75000"/>
                  </a:schemeClr>
                </a:solidFill>
                <a:latin typeface="+mn-lt"/>
              </a:rPr>
              <a:t>Standard definitions and models used to help identify the entities that exist within a domain, their relationships between such entities, providing a standard vocabulary for a particular domain. </a:t>
            </a:r>
          </a:p>
        </p:txBody>
      </p:sp>
      <p:graphicFrame>
        <p:nvGraphicFramePr>
          <p:cNvPr id="112" name="Group 64"/>
          <p:cNvGraphicFramePr>
            <a:graphicFrameLocks noGrp="1"/>
          </p:cNvGraphicFramePr>
          <p:nvPr>
            <p:custDataLst>
              <p:tags r:id="rId6"/>
            </p:custDataLst>
            <p:extLst>
              <p:ext uri="{D42A27DB-BD31-4B8C-83A1-F6EECF244321}">
                <p14:modId xmlns:p14="http://schemas.microsoft.com/office/powerpoint/2010/main" val="3547404528"/>
              </p:ext>
            </p:extLst>
          </p:nvPr>
        </p:nvGraphicFramePr>
        <p:xfrm>
          <a:off x="6187759" y="1538679"/>
          <a:ext cx="5669281" cy="1965433"/>
        </p:xfrm>
        <a:graphic>
          <a:graphicData uri="http://schemas.openxmlformats.org/drawingml/2006/table">
            <a:tbl>
              <a:tblPr/>
              <a:tblGrid>
                <a:gridCol w="693101"/>
                <a:gridCol w="2644140"/>
                <a:gridCol w="1228725"/>
                <a:gridCol w="1103315"/>
              </a:tblGrid>
              <a:tr h="257864">
                <a:tc>
                  <a:txBody>
                    <a:bodyPr/>
                    <a:lstStyle/>
                    <a:p>
                      <a:pPr marL="0" marR="0" lvl="1" indent="0" algn="ctr" defTabSz="914363" rtl="0" eaLnBrk="1" fontAlgn="base" latinLnBrk="0" hangingPunct="1">
                        <a:lnSpc>
                          <a:spcPct val="100000"/>
                        </a:lnSpc>
                        <a:spcBef>
                          <a:spcPct val="0"/>
                        </a:spcBef>
                        <a:spcAft>
                          <a:spcPct val="20000"/>
                        </a:spcAft>
                        <a:buClr>
                          <a:srgbClr val="595959">
                            <a:lumMod val="75000"/>
                          </a:srgbClr>
                        </a:buClr>
                        <a:buSzTx/>
                        <a:buFontTx/>
                        <a:buNone/>
                        <a:tabLst/>
                        <a:defRPr/>
                      </a:pPr>
                      <a:r>
                        <a:rPr lang="en-US" sz="700" b="1" i="0" kern="1200" dirty="0" smtClean="0">
                          <a:ln>
                            <a:solidFill>
                              <a:srgbClr val="FFFFFF">
                                <a:alpha val="0"/>
                              </a:srgbClr>
                            </a:solidFill>
                          </a:ln>
                          <a:solidFill>
                            <a:schemeClr val="bg1"/>
                          </a:solidFill>
                          <a:effectLst/>
                          <a:latin typeface="+mn-lt"/>
                          <a:ea typeface="+mn-ea"/>
                          <a:cs typeface="+mn-cs"/>
                        </a:rPr>
                        <a:t>Capabilities</a:t>
                      </a:r>
                    </a:p>
                  </a:txBody>
                  <a:tcPr marL="18288" marR="18288" marT="18288" marB="18288"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c>
                  <a:txBody>
                    <a:bodyPr/>
                    <a:lstStyle/>
                    <a:p>
                      <a:pPr marL="0" marR="0" lvl="1" indent="0" algn="ctr" defTabSz="914363" rtl="0" eaLnBrk="1" fontAlgn="base" latinLnBrk="0" hangingPunct="1">
                        <a:lnSpc>
                          <a:spcPct val="100000"/>
                        </a:lnSpc>
                        <a:spcBef>
                          <a:spcPct val="0"/>
                        </a:spcBef>
                        <a:spcAft>
                          <a:spcPct val="20000"/>
                        </a:spcAft>
                        <a:buClr>
                          <a:srgbClr val="595959">
                            <a:lumMod val="75000"/>
                          </a:srgbClr>
                        </a:buClr>
                        <a:buSzTx/>
                        <a:buFontTx/>
                        <a:buNone/>
                        <a:tabLst/>
                        <a:defRPr/>
                      </a:pPr>
                      <a:r>
                        <a:rPr lang="en-US" sz="700" b="1" i="0" kern="1200" dirty="0" smtClean="0">
                          <a:ln>
                            <a:solidFill>
                              <a:srgbClr val="FFFFFF">
                                <a:alpha val="0"/>
                              </a:srgbClr>
                            </a:solidFill>
                          </a:ln>
                          <a:solidFill>
                            <a:schemeClr val="bg1"/>
                          </a:solidFill>
                          <a:effectLst/>
                          <a:latin typeface="+mn-lt"/>
                          <a:ea typeface="+mn-ea"/>
                          <a:cs typeface="+mn-cs"/>
                        </a:rPr>
                        <a:t>Description</a:t>
                      </a:r>
                    </a:p>
                  </a:txBody>
                  <a:tcPr marL="18288" marR="18288" marT="18288" marB="18288"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c>
                  <a:txBody>
                    <a:bodyPr/>
                    <a:lstStyle/>
                    <a:p>
                      <a:pPr marL="61913" marR="0" lvl="1" indent="0" algn="ctr" defTabSz="914400" rtl="0" eaLnBrk="1" fontAlgn="base" latinLnBrk="0" hangingPunct="1">
                        <a:lnSpc>
                          <a:spcPct val="100000"/>
                        </a:lnSpc>
                        <a:spcBef>
                          <a:spcPct val="0"/>
                        </a:spcBef>
                        <a:spcAft>
                          <a:spcPct val="20000"/>
                        </a:spcAft>
                        <a:buClr>
                          <a:srgbClr val="595959">
                            <a:lumMod val="75000"/>
                          </a:srgbClr>
                        </a:buClr>
                        <a:buSzTx/>
                        <a:buFontTx/>
                        <a:buNone/>
                        <a:tabLst/>
                        <a:defRPr/>
                      </a:pPr>
                      <a:r>
                        <a:rPr lang="en-US" sz="700" b="1" baseline="0" dirty="0" smtClean="0">
                          <a:ln>
                            <a:solidFill>
                              <a:srgbClr val="FFFFFF">
                                <a:alpha val="0"/>
                              </a:srgbClr>
                            </a:solidFill>
                          </a:ln>
                          <a:solidFill>
                            <a:schemeClr val="bg1"/>
                          </a:solidFill>
                          <a:effectLst/>
                          <a:latin typeface="+mn-lt"/>
                          <a:ea typeface="Segoe UI" pitchFamily="34" charset="0"/>
                          <a:cs typeface="Segoe UI" pitchFamily="34" charset="0"/>
                        </a:rPr>
                        <a:t>Source</a:t>
                      </a:r>
                    </a:p>
                  </a:txBody>
                  <a:tcPr marL="18288" marR="18288" marT="18288" marB="18288"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c>
                  <a:txBody>
                    <a:bodyPr/>
                    <a:lstStyle/>
                    <a:p>
                      <a:pPr marL="61913" marR="0" lvl="1" indent="0" algn="ctr" defTabSz="914400" rtl="0" eaLnBrk="1" fontAlgn="base" latinLnBrk="0" hangingPunct="1">
                        <a:lnSpc>
                          <a:spcPct val="100000"/>
                        </a:lnSpc>
                        <a:spcBef>
                          <a:spcPct val="0"/>
                        </a:spcBef>
                        <a:spcAft>
                          <a:spcPct val="20000"/>
                        </a:spcAft>
                        <a:buClr>
                          <a:srgbClr val="595959">
                            <a:lumMod val="75000"/>
                          </a:srgbClr>
                        </a:buClr>
                        <a:buSzTx/>
                        <a:buFontTx/>
                        <a:buNone/>
                        <a:tabLst/>
                        <a:defRPr/>
                      </a:pPr>
                      <a:r>
                        <a:rPr lang="en-US" sz="700" b="1" dirty="0" smtClean="0">
                          <a:ln>
                            <a:solidFill>
                              <a:srgbClr val="FFFFFF">
                                <a:alpha val="0"/>
                              </a:srgbClr>
                            </a:solidFill>
                          </a:ln>
                          <a:solidFill>
                            <a:schemeClr val="bg1"/>
                          </a:solidFill>
                          <a:effectLst/>
                          <a:latin typeface="+mn-lt"/>
                          <a:ea typeface="Segoe UI" pitchFamily="34" charset="0"/>
                          <a:cs typeface="Segoe UI" pitchFamily="34" charset="0"/>
                        </a:rPr>
                        <a:t>Information  &amp; Resources</a:t>
                      </a:r>
                    </a:p>
                  </a:txBody>
                  <a:tcPr marL="18288" marR="18288" marT="18288" marB="18288"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r>
              <a:tr h="745293">
                <a:tc>
                  <a:txBody>
                    <a:bodyPr/>
                    <a:lstStyle/>
                    <a:p>
                      <a:pPr marL="0" marR="0" lvl="1" indent="0" algn="ctr" defTabSz="914400" rtl="0" eaLnBrk="1" fontAlgn="base" latinLnBrk="0" hangingPunct="1">
                        <a:lnSpc>
                          <a:spcPct val="100000"/>
                        </a:lnSpc>
                        <a:spcBef>
                          <a:spcPct val="0"/>
                        </a:spcBef>
                        <a:spcAft>
                          <a:spcPct val="20000"/>
                        </a:spcAft>
                        <a:buClr>
                          <a:srgbClr val="595959">
                            <a:lumMod val="75000"/>
                          </a:srgbClr>
                        </a:buClr>
                        <a:buSzTx/>
                        <a:buFont typeface="Wingdings" pitchFamily="2" charset="2"/>
                        <a:buNone/>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People</a:t>
                      </a:r>
                    </a:p>
                  </a:txBody>
                  <a:tcPr marL="18288" marR="18288"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1" indent="0" algn="l" defTabSz="914400" rtl="0" eaLnBrk="1" fontAlgn="base" latinLnBrk="0" hangingPunct="1">
                        <a:lnSpc>
                          <a:spcPct val="100000"/>
                        </a:lnSpc>
                        <a:spcBef>
                          <a:spcPct val="0"/>
                        </a:spcBef>
                        <a:spcAft>
                          <a:spcPct val="20000"/>
                        </a:spcAft>
                        <a:buClr>
                          <a:srgbClr val="595959">
                            <a:lumMod val="75000"/>
                          </a:srgbClr>
                        </a:buClr>
                        <a:buSzTx/>
                        <a:buFont typeface="Wingdings" pitchFamily="2" charset="2"/>
                        <a:buNone/>
                        <a:tabLst/>
                        <a:defRPr/>
                      </a:pPr>
                      <a:r>
                        <a:rPr lang="en-US" sz="600" kern="1200" baseline="0" dirty="0" smtClean="0">
                          <a:ln>
                            <a:solidFill>
                              <a:srgbClr val="FFFFFF">
                                <a:alpha val="0"/>
                              </a:srgbClr>
                            </a:solidFill>
                          </a:ln>
                          <a:solidFill>
                            <a:schemeClr val="tx1">
                              <a:lumMod val="75000"/>
                            </a:schemeClr>
                          </a:solidFill>
                          <a:latin typeface="+mn-lt"/>
                          <a:ea typeface="+mn-ea"/>
                          <a:cs typeface="+mn-cs"/>
                        </a:rPr>
                        <a:t>The People Capability Reference Model identifies individual competencies that exist within the organization, and relationships between such competencies, thus providing a standard vocabulary for People Capabilities that exist within the enterprise. </a:t>
                      </a:r>
                    </a:p>
                  </a:txBody>
                  <a:tcPr marL="45720" marR="4572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Business Roles: Department of Labor</a:t>
                      </a:r>
                    </a:p>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IT Roles: </a:t>
                      </a:r>
                    </a:p>
                    <a:p>
                      <a:pPr marL="2317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5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Enterprise Architect Competencies – TOGAF</a:t>
                      </a:r>
                    </a:p>
                    <a:p>
                      <a:pPr marL="3460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500" i="1"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Premier: Roles &amp; Knowledge Management Offering (TBC) </a:t>
                      </a:r>
                    </a:p>
                  </a:txBody>
                  <a:tcPr marL="45720" marR="4572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VRF Guide within the Enterprise Strategy Library</a:t>
                      </a:r>
                    </a:p>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VRF Assessment Workbook</a:t>
                      </a:r>
                    </a:p>
                  </a:txBody>
                  <a:tcPr marL="18288" marR="18288"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490572">
                <a:tc>
                  <a:txBody>
                    <a:bodyPr/>
                    <a:lstStyle/>
                    <a:p>
                      <a:pPr marL="0" marR="0" lvl="1" indent="0" algn="ctr" defTabSz="914400" rtl="0" eaLnBrk="1" fontAlgn="base" latinLnBrk="0" hangingPunct="1">
                        <a:lnSpc>
                          <a:spcPct val="100000"/>
                        </a:lnSpc>
                        <a:spcBef>
                          <a:spcPct val="0"/>
                        </a:spcBef>
                        <a:spcAft>
                          <a:spcPct val="20000"/>
                        </a:spcAft>
                        <a:buClr>
                          <a:srgbClr val="595959">
                            <a:lumMod val="75000"/>
                          </a:srgbClr>
                        </a:buClr>
                        <a:buSzTx/>
                        <a:buFont typeface="Wingdings" pitchFamily="2" charset="2"/>
                        <a:buNone/>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Process </a:t>
                      </a:r>
                    </a:p>
                  </a:txBody>
                  <a:tcPr marL="18288" marR="18288"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1" indent="0" algn="l" defTabSz="914400" rtl="0" eaLnBrk="1" fontAlgn="base" latinLnBrk="0" hangingPunct="1">
                        <a:lnSpc>
                          <a:spcPct val="100000"/>
                        </a:lnSpc>
                        <a:spcBef>
                          <a:spcPct val="0"/>
                        </a:spcBef>
                        <a:spcAft>
                          <a:spcPct val="20000"/>
                        </a:spcAft>
                        <a:buClr>
                          <a:srgbClr val="595959">
                            <a:lumMod val="75000"/>
                          </a:srgbClr>
                        </a:buClr>
                        <a:buSzTx/>
                        <a:buFont typeface="Wingdings" pitchFamily="2" charset="2"/>
                        <a:buNone/>
                        <a:tabLst/>
                        <a:defRPr/>
                      </a:pPr>
                      <a:r>
                        <a:rPr lang="en-US" sz="600" kern="1200" baseline="0" dirty="0" smtClean="0">
                          <a:ln>
                            <a:solidFill>
                              <a:srgbClr val="FFFFFF">
                                <a:alpha val="0"/>
                              </a:srgbClr>
                            </a:solidFill>
                          </a:ln>
                          <a:solidFill>
                            <a:schemeClr val="tx1">
                              <a:lumMod val="75000"/>
                            </a:schemeClr>
                          </a:solidFill>
                          <a:latin typeface="+mn-lt"/>
                          <a:ea typeface="+mn-ea"/>
                          <a:cs typeface="+mn-cs"/>
                        </a:rPr>
                        <a:t>The Business Capability Reference Model identifies the common business capabilities that exist within organizations, and relationships between the business capabilities, thus providing a standard vocabulary for what the organization does. </a:t>
                      </a:r>
                    </a:p>
                  </a:txBody>
                  <a:tcPr marL="45720" marR="4572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APQC</a:t>
                      </a:r>
                    </a:p>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Proprietary Microsoft Services Business Architecture templates</a:t>
                      </a:r>
                    </a:p>
                  </a:txBody>
                  <a:tcPr marL="45720" marR="4572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VRF Guide within the Enterprise Strategy Library</a:t>
                      </a:r>
                    </a:p>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VRF Assessment Workbook</a:t>
                      </a:r>
                    </a:p>
                  </a:txBody>
                  <a:tcPr marL="18288" marR="18288"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471704">
                <a:tc>
                  <a:txBody>
                    <a:bodyPr/>
                    <a:lstStyle/>
                    <a:p>
                      <a:pPr marL="0" marR="0" lvl="1" indent="0" algn="ctr" defTabSz="914400" rtl="0" eaLnBrk="1" fontAlgn="base" latinLnBrk="0" hangingPunct="1">
                        <a:lnSpc>
                          <a:spcPct val="100000"/>
                        </a:lnSpc>
                        <a:spcBef>
                          <a:spcPct val="0"/>
                        </a:spcBef>
                        <a:spcAft>
                          <a:spcPct val="20000"/>
                        </a:spcAft>
                        <a:buClr>
                          <a:srgbClr val="595959">
                            <a:lumMod val="75000"/>
                          </a:srgbClr>
                        </a:buClr>
                        <a:buSzTx/>
                        <a:buFont typeface="Wingdings" pitchFamily="2" charset="2"/>
                        <a:buNone/>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Technology</a:t>
                      </a:r>
                    </a:p>
                  </a:txBody>
                  <a:tcPr marL="18288" marR="18288"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1" indent="0" algn="l" defTabSz="914400" rtl="0" eaLnBrk="1" fontAlgn="base" latinLnBrk="0" hangingPunct="1">
                        <a:lnSpc>
                          <a:spcPct val="100000"/>
                        </a:lnSpc>
                        <a:spcBef>
                          <a:spcPct val="0"/>
                        </a:spcBef>
                        <a:spcAft>
                          <a:spcPct val="20000"/>
                        </a:spcAft>
                        <a:buClr>
                          <a:srgbClr val="595959">
                            <a:lumMod val="75000"/>
                          </a:srgbClr>
                        </a:buClr>
                        <a:buSzTx/>
                        <a:buFont typeface="Wingdings" pitchFamily="2" charset="2"/>
                        <a:buNone/>
                        <a:tabLst/>
                        <a:defRPr/>
                      </a:pPr>
                      <a:r>
                        <a:rPr lang="en-US" sz="600" kern="1200" baseline="0" dirty="0" smtClean="0">
                          <a:ln>
                            <a:solidFill>
                              <a:srgbClr val="FFFFFF">
                                <a:alpha val="0"/>
                              </a:srgbClr>
                            </a:solidFill>
                          </a:ln>
                          <a:solidFill>
                            <a:schemeClr val="tx1">
                              <a:lumMod val="75000"/>
                            </a:schemeClr>
                          </a:solidFill>
                          <a:latin typeface="+mn-lt"/>
                          <a:ea typeface="+mn-ea"/>
                          <a:cs typeface="+mn-cs"/>
                        </a:rPr>
                        <a:t>The Technology Capability Reference Model identifies technology capabilities that exist in most organizations, and relationships between the technology capabilities, thus providing a standard vocabulary for the IT Capabilities that exist, independent of their implementation.</a:t>
                      </a:r>
                    </a:p>
                  </a:txBody>
                  <a:tcPr marL="45720" marR="4572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IO</a:t>
                      </a:r>
                    </a:p>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BPIO</a:t>
                      </a:r>
                    </a:p>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APIO</a:t>
                      </a:r>
                    </a:p>
                  </a:txBody>
                  <a:tcPr marL="45720" marR="45720"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VRF Guide within the Enterprise Strategy Library</a:t>
                      </a:r>
                    </a:p>
                    <a:p>
                      <a:pPr marL="117475" marR="0" lvl="1" indent="-117475" algn="l" defTabSz="914400" rtl="0" eaLnBrk="1" fontAlgn="base" latinLnBrk="0" hangingPunct="1">
                        <a:lnSpc>
                          <a:spcPct val="100000"/>
                        </a:lnSpc>
                        <a:spcBef>
                          <a:spcPct val="0"/>
                        </a:spcBef>
                        <a:spcAft>
                          <a:spcPct val="20000"/>
                        </a:spcAft>
                        <a:buClr>
                          <a:schemeClr val="tx1">
                            <a:lumMod val="75000"/>
                          </a:schemeClr>
                        </a:buClr>
                        <a:buSzTx/>
                        <a:buFont typeface="Wingdings" pitchFamily="2" charset="2"/>
                        <a:buChar char="§"/>
                        <a:tabLst/>
                        <a:defRPr/>
                      </a:pPr>
                      <a:r>
                        <a:rPr lang="en-US" sz="600" kern="1200" dirty="0" smtClean="0">
                          <a:ln>
                            <a:solidFill>
                              <a:srgbClr val="FFFFFF">
                                <a:alpha val="0"/>
                              </a:srgbClr>
                            </a:solidFill>
                          </a:ln>
                          <a:solidFill>
                            <a:schemeClr val="tx1">
                              <a:lumMod val="75000"/>
                            </a:schemeClr>
                          </a:solidFill>
                          <a:latin typeface="+mn-lt"/>
                          <a:ea typeface="Segoe UI" pitchFamily="34" charset="0"/>
                          <a:cs typeface="Segoe UI" pitchFamily="34" charset="0"/>
                        </a:rPr>
                        <a:t>VRF Assessment Workbook</a:t>
                      </a:r>
                    </a:p>
                  </a:txBody>
                  <a:tcPr marL="18288" marR="18288"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113" name="Rectangle 112"/>
          <p:cNvSpPr/>
          <p:nvPr/>
        </p:nvSpPr>
        <p:spPr>
          <a:xfrm>
            <a:off x="6196902" y="1027483"/>
            <a:ext cx="1874167" cy="184666"/>
          </a:xfrm>
          <a:prstGeom prst="rect">
            <a:avLst/>
          </a:prstGeom>
        </p:spPr>
        <p:txBody>
          <a:bodyPr wrap="none" lIns="0" tIns="0" rIns="0" bIns="0" anchor="ctr" anchorCtr="0">
            <a:noAutofit/>
          </a:bodyPr>
          <a:lstStyle/>
          <a:p>
            <a:r>
              <a:rPr lang="en-US" sz="1100" b="1" dirty="0">
                <a:ln>
                  <a:solidFill>
                    <a:srgbClr val="FFFFFF">
                      <a:alpha val="0"/>
                    </a:srgbClr>
                  </a:solidFill>
                </a:ln>
                <a:solidFill>
                  <a:schemeClr val="tx1">
                    <a:lumMod val="75000"/>
                  </a:schemeClr>
                </a:solidFill>
              </a:rPr>
              <a:t>Capability reference </a:t>
            </a:r>
            <a:r>
              <a:rPr lang="en-US" sz="1100" b="1" dirty="0" smtClean="0">
                <a:ln>
                  <a:solidFill>
                    <a:srgbClr val="FFFFFF">
                      <a:alpha val="0"/>
                    </a:srgbClr>
                  </a:solidFill>
                </a:ln>
                <a:solidFill>
                  <a:schemeClr val="tx1">
                    <a:lumMod val="75000"/>
                  </a:schemeClr>
                </a:solidFill>
              </a:rPr>
              <a:t>models</a:t>
            </a:r>
            <a:endParaRPr lang="en-US" sz="1100" b="1" dirty="0">
              <a:ln>
                <a:solidFill>
                  <a:srgbClr val="FFFFFF">
                    <a:alpha val="0"/>
                  </a:srgbClr>
                </a:solidFill>
              </a:ln>
              <a:solidFill>
                <a:schemeClr val="tx1">
                  <a:lumMod val="75000"/>
                </a:schemeClr>
              </a:solidFill>
            </a:endParaRPr>
          </a:p>
        </p:txBody>
      </p:sp>
      <p:sp>
        <p:nvSpPr>
          <p:cNvPr id="114" name="Text Placeholder 2"/>
          <p:cNvSpPr txBox="1">
            <a:spLocks/>
          </p:cNvSpPr>
          <p:nvPr>
            <p:custDataLst>
              <p:tags r:id="rId7"/>
            </p:custDataLst>
          </p:nvPr>
        </p:nvSpPr>
        <p:spPr>
          <a:xfrm>
            <a:off x="7548954" y="3583409"/>
            <a:ext cx="4308086" cy="369332"/>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46"/>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6"/>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46"/>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6"/>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5191CD"/>
              </a:buClr>
              <a:buNone/>
            </a:pPr>
            <a:r>
              <a:rPr lang="en-US" sz="800" dirty="0">
                <a:ln>
                  <a:solidFill>
                    <a:srgbClr val="FFFFFF">
                      <a:alpha val="0"/>
                    </a:srgbClr>
                  </a:solidFill>
                </a:ln>
                <a:solidFill>
                  <a:schemeClr val="tx1">
                    <a:lumMod val="75000"/>
                  </a:schemeClr>
                </a:solidFill>
                <a:latin typeface="+mn-lt"/>
              </a:rPr>
              <a:t>Provide levels and corresponding assessments that define requisite maturity level and assess current maturity for specific practice areas within an </a:t>
            </a:r>
            <a:r>
              <a:rPr lang="en-US" sz="800" dirty="0" smtClean="0">
                <a:ln>
                  <a:solidFill>
                    <a:srgbClr val="FFFFFF">
                      <a:alpha val="0"/>
                    </a:srgbClr>
                  </a:solidFill>
                </a:ln>
                <a:solidFill>
                  <a:schemeClr val="tx1">
                    <a:lumMod val="75000"/>
                  </a:schemeClr>
                </a:solidFill>
                <a:latin typeface="+mn-lt"/>
              </a:rPr>
              <a:t>organization. The </a:t>
            </a:r>
            <a:r>
              <a:rPr lang="en-US" sz="800" dirty="0">
                <a:ln>
                  <a:solidFill>
                    <a:srgbClr val="FFFFFF">
                      <a:alpha val="0"/>
                    </a:srgbClr>
                  </a:solidFill>
                </a:ln>
                <a:solidFill>
                  <a:schemeClr val="tx1">
                    <a:lumMod val="75000"/>
                  </a:schemeClr>
                </a:solidFill>
                <a:latin typeface="+mn-lt"/>
              </a:rPr>
              <a:t>practice area defines the people, process and technology capabilities required to drive a specific business outcome.</a:t>
            </a:r>
          </a:p>
        </p:txBody>
      </p:sp>
      <p:sp>
        <p:nvSpPr>
          <p:cNvPr id="116" name="Rectangle 115"/>
          <p:cNvSpPr/>
          <p:nvPr/>
        </p:nvSpPr>
        <p:spPr>
          <a:xfrm>
            <a:off x="6187759" y="3675742"/>
            <a:ext cx="1275542" cy="184666"/>
          </a:xfrm>
          <a:prstGeom prst="rect">
            <a:avLst/>
          </a:prstGeom>
        </p:spPr>
        <p:txBody>
          <a:bodyPr wrap="none" lIns="0" tIns="0" rIns="0" bIns="0" anchor="ctr" anchorCtr="0">
            <a:noAutofit/>
          </a:bodyPr>
          <a:lstStyle/>
          <a:p>
            <a:r>
              <a:rPr lang="en-US" sz="1100" b="1" dirty="0">
                <a:ln>
                  <a:solidFill>
                    <a:srgbClr val="FFFFFF">
                      <a:alpha val="0"/>
                    </a:srgbClr>
                  </a:solidFill>
                </a:ln>
                <a:solidFill>
                  <a:schemeClr val="tx1">
                    <a:lumMod val="75000"/>
                  </a:schemeClr>
                </a:solidFill>
              </a:rPr>
              <a:t>Capability maturity</a:t>
            </a:r>
          </a:p>
        </p:txBody>
      </p:sp>
      <p:graphicFrame>
        <p:nvGraphicFramePr>
          <p:cNvPr id="123" name="Group 64"/>
          <p:cNvGraphicFramePr>
            <a:graphicFrameLocks noGrp="1"/>
          </p:cNvGraphicFramePr>
          <p:nvPr>
            <p:custDataLst>
              <p:tags r:id="rId8"/>
            </p:custDataLst>
            <p:extLst>
              <p:ext uri="{D42A27DB-BD31-4B8C-83A1-F6EECF244321}">
                <p14:modId xmlns:p14="http://schemas.microsoft.com/office/powerpoint/2010/main" val="2363915510"/>
              </p:ext>
            </p:extLst>
          </p:nvPr>
        </p:nvGraphicFramePr>
        <p:xfrm>
          <a:off x="1209675" y="3806945"/>
          <a:ext cx="4781718" cy="1779459"/>
        </p:xfrm>
        <a:graphic>
          <a:graphicData uri="http://schemas.openxmlformats.org/drawingml/2006/table">
            <a:tbl>
              <a:tblPr/>
              <a:tblGrid>
                <a:gridCol w="1376363"/>
                <a:gridCol w="2085022"/>
                <a:gridCol w="1320333"/>
              </a:tblGrid>
              <a:tr h="192467">
                <a:tc>
                  <a:txBody>
                    <a:bodyPr/>
                    <a:lstStyle/>
                    <a:p>
                      <a:pPr marL="0" marR="0" lvl="1" indent="0" algn="ctr" defTabSz="914363" rtl="0" eaLnBrk="1" fontAlgn="base" latinLnBrk="0" hangingPunct="1">
                        <a:lnSpc>
                          <a:spcPct val="75000"/>
                        </a:lnSpc>
                        <a:spcBef>
                          <a:spcPct val="0"/>
                        </a:spcBef>
                        <a:spcAft>
                          <a:spcPct val="20000"/>
                        </a:spcAft>
                        <a:buClr>
                          <a:srgbClr val="595959">
                            <a:lumMod val="75000"/>
                          </a:srgbClr>
                        </a:buClr>
                        <a:buSzTx/>
                        <a:buFontTx/>
                        <a:buNone/>
                        <a:tabLst/>
                        <a:defRPr/>
                      </a:pPr>
                      <a:r>
                        <a:rPr lang="en-US" sz="700" b="1" i="0"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People Capability</a:t>
                      </a:r>
                    </a:p>
                  </a:txBody>
                  <a:tcPr marL="9144" marR="9144" marT="18288" marB="18288"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c>
                  <a:txBody>
                    <a:bodyPr/>
                    <a:lstStyle/>
                    <a:p>
                      <a:pPr marL="61913" marR="0" lvl="1" indent="0" algn="ctr" defTabSz="914400" rtl="0" eaLnBrk="1" fontAlgn="base" latinLnBrk="0" hangingPunct="1">
                        <a:lnSpc>
                          <a:spcPct val="75000"/>
                        </a:lnSpc>
                        <a:spcBef>
                          <a:spcPct val="0"/>
                        </a:spcBef>
                        <a:spcAft>
                          <a:spcPct val="20000"/>
                        </a:spcAft>
                        <a:buClr>
                          <a:srgbClr val="595959">
                            <a:lumMod val="75000"/>
                          </a:srgbClr>
                        </a:buClr>
                        <a:buSzTx/>
                        <a:buFontTx/>
                        <a:buNone/>
                        <a:tabLst/>
                        <a:defRPr/>
                      </a:pP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rPr>
                        <a:t>Business</a:t>
                      </a:r>
                      <a:r>
                        <a:rPr lang="en-US" sz="700" b="1" baseline="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rPr>
                        <a:t> Capability</a:t>
                      </a:r>
                      <a:endPar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endParaRPr>
                    </a:p>
                  </a:txBody>
                  <a:tcPr marL="9144" marR="9144" marT="18288" marB="18288"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c>
                  <a:txBody>
                    <a:bodyPr/>
                    <a:lstStyle/>
                    <a:p>
                      <a:pPr marL="61913" marR="0" lvl="1" indent="0" algn="ctr" defTabSz="914400" rtl="0" eaLnBrk="1" fontAlgn="base" latinLnBrk="0" hangingPunct="1">
                        <a:lnSpc>
                          <a:spcPct val="75000"/>
                        </a:lnSpc>
                        <a:spcBef>
                          <a:spcPct val="0"/>
                        </a:spcBef>
                        <a:spcAft>
                          <a:spcPct val="20000"/>
                        </a:spcAft>
                        <a:buClr>
                          <a:srgbClr val="595959">
                            <a:lumMod val="75000"/>
                          </a:srgbClr>
                        </a:buClr>
                        <a:buSzTx/>
                        <a:buFontTx/>
                        <a:buNone/>
                        <a:tabLst/>
                        <a:defRPr/>
                      </a:pP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rPr>
                        <a:t>Technology Capability</a:t>
                      </a:r>
                      <a:endPar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endParaRPr>
                    </a:p>
                  </a:txBody>
                  <a:tcPr marL="9144" marR="9144" marT="18288" marB="18288"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r>
              <a:tr h="0">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Expert</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Extensive and substantial</a:t>
                      </a:r>
                      <a:r>
                        <a:rPr lang="en-US" sz="600" kern="1200" baseline="0" dirty="0" smtClean="0">
                          <a:ln>
                            <a:solidFill>
                              <a:schemeClr val="bg1">
                                <a:alpha val="0"/>
                              </a:schemeClr>
                            </a:solidFill>
                          </a:ln>
                          <a:solidFill>
                            <a:schemeClr val="tx1">
                              <a:lumMod val="75000"/>
                            </a:schemeClr>
                          </a:solidFill>
                          <a:latin typeface="+mn-lt"/>
                          <a:ea typeface="Segoe UI" pitchFamily="34" charset="0"/>
                          <a:cs typeface="Segoe UI" pitchFamily="34" charset="0"/>
                        </a:rPr>
                        <a:t> practical experience and applied knowledge on the subject.</a:t>
                      </a:r>
                      <a:endPar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endParaRP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Defined</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 defined process is a managed process that is tailored from the organization’s set of standard processes according to the organization’s tailoring guidelines; has a maintained process description; and contributes process related experiences to the organizational process assets</a:t>
                      </a: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Dynamic</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Strategic</a:t>
                      </a:r>
                      <a:r>
                        <a:rPr lang="en-US" sz="600" kern="1200" baseline="0" dirty="0" smtClean="0">
                          <a:ln>
                            <a:solidFill>
                              <a:schemeClr val="bg1">
                                <a:alpha val="0"/>
                              </a:schemeClr>
                            </a:solidFill>
                          </a:ln>
                          <a:solidFill>
                            <a:schemeClr val="tx1">
                              <a:lumMod val="75000"/>
                            </a:schemeClr>
                          </a:solidFill>
                          <a:latin typeface="+mn-lt"/>
                          <a:ea typeface="Segoe UI" pitchFamily="34" charset="0"/>
                          <a:cs typeface="Segoe UI" pitchFamily="34" charset="0"/>
                        </a:rPr>
                        <a:t> </a:t>
                      </a: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value being</a:t>
                      </a:r>
                      <a:r>
                        <a:rPr lang="en-US" sz="600" kern="1200" baseline="0" dirty="0" smtClean="0">
                          <a:ln>
                            <a:solidFill>
                              <a:schemeClr val="bg1">
                                <a:alpha val="0"/>
                              </a:schemeClr>
                            </a:solidFill>
                          </a:ln>
                          <a:solidFill>
                            <a:schemeClr val="tx1">
                              <a:lumMod val="75000"/>
                            </a:schemeClr>
                          </a:solidFill>
                          <a:latin typeface="+mn-lt"/>
                          <a:ea typeface="Segoe UI" pitchFamily="34" charset="0"/>
                          <a:cs typeface="Segoe UI" pitchFamily="34" charset="0"/>
                        </a:rPr>
                        <a:t> realized, </a:t>
                      </a: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 helping them run the business efficiently and staying ahead of competitors</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0">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Knowledge</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Detailed knowledge of subject area and capable of providing professional advice and guidance. Ability to integrate capability</a:t>
                      </a:r>
                      <a:r>
                        <a:rPr lang="en-US" sz="600" kern="1200" baseline="0" dirty="0" smtClean="0">
                          <a:ln>
                            <a:solidFill>
                              <a:schemeClr val="bg1">
                                <a:alpha val="0"/>
                              </a:schemeClr>
                            </a:solidFill>
                          </a:ln>
                          <a:solidFill>
                            <a:schemeClr val="tx1">
                              <a:lumMod val="75000"/>
                            </a:schemeClr>
                          </a:solidFill>
                          <a:latin typeface="+mn-lt"/>
                          <a:ea typeface="Segoe UI" pitchFamily="34" charset="0"/>
                          <a:cs typeface="Segoe UI" pitchFamily="34" charset="0"/>
                        </a:rPr>
                        <a:t> into architecture design.</a:t>
                      </a:r>
                      <a:endPar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endParaRP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Managed</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 managed process is a performed process that is planned and executed in accordance with policy; employs skilled people having adequate resources to produce controlled outputs; involves relevant stakeholders; is monitored, controlled, and reviewed; and is evaluated for adherence to its process description.</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Rationalized</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Costs involved in managing desktops and servers are at their lowest and processes and policies have matured to begin playing a large role in supporting and expanding the business. </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0">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Awareness</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Understand the background, issues, and implications sufficiently to be able to understand how to proceed</a:t>
                      </a:r>
                      <a:r>
                        <a:rPr lang="en-US" sz="600" kern="1200" baseline="0" dirty="0" smtClean="0">
                          <a:ln>
                            <a:solidFill>
                              <a:schemeClr val="bg1">
                                <a:alpha val="0"/>
                              </a:schemeClr>
                            </a:solidFill>
                          </a:ln>
                          <a:solidFill>
                            <a:schemeClr val="tx1">
                              <a:lumMod val="75000"/>
                            </a:schemeClr>
                          </a:solidFill>
                          <a:latin typeface="+mn-lt"/>
                          <a:ea typeface="Segoe UI" pitchFamily="34" charset="0"/>
                          <a:cs typeface="Segoe UI" pitchFamily="34" charset="0"/>
                        </a:rPr>
                        <a:t> further and advise client accordingly</a:t>
                      </a: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Performed</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 performed process is a process that accomplishes the needed work to produce work products; the specific goals of the process area are satisfied.</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Standardized</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Controls through the use of standards and policies to manage. </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0">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Background</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Not a required skill, though should be able to define &amp; manage if required.</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Incomplete</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An incomplete process is a process that either is not performed or is partially performed. </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Basic</a:t>
                      </a:r>
                    </a:p>
                    <a:p>
                      <a:pPr marL="0" marR="0" lvl="1" indent="0" algn="l" defTabSz="914400" rtl="0" eaLnBrk="1" fontAlgn="base" latinLnBrk="0" hangingPunct="1">
                        <a:lnSpc>
                          <a:spcPct val="75000"/>
                        </a:lnSpc>
                        <a:spcBef>
                          <a:spcPct val="0"/>
                        </a:spcBef>
                        <a:spcAft>
                          <a:spcPts val="0"/>
                        </a:spcAft>
                        <a:buClr>
                          <a:srgbClr val="595959">
                            <a:lumMod val="75000"/>
                          </a:srgbClr>
                        </a:buClr>
                        <a:buSzTx/>
                        <a:buFont typeface="Wingdings" pitchFamily="2" charset="2"/>
                        <a:buNone/>
                        <a:tabLst/>
                        <a:defRPr/>
                      </a:pPr>
                      <a:r>
                        <a:rPr lang="en-US" sz="6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Manual, localized processes; minimal central control..</a:t>
                      </a:r>
                    </a:p>
                  </a:txBody>
                  <a:tcPr marL="9144" marR="9144" marT="18288" marB="18288"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124" name="Rounded Rectangle 123"/>
          <p:cNvSpPr/>
          <p:nvPr>
            <p:custDataLst>
              <p:tags r:id="rId9"/>
            </p:custDataLst>
          </p:nvPr>
        </p:nvSpPr>
        <p:spPr>
          <a:xfrm>
            <a:off x="1209675" y="5609141"/>
            <a:ext cx="4782312" cy="355098"/>
          </a:xfrm>
          <a:prstGeom prst="roundRect">
            <a:avLst>
              <a:gd name="adj" fmla="val 8139"/>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square" lIns="45720" tIns="9144" rIns="45720" bIns="9144" numCol="1" rtlCol="0" anchor="t" anchorCtr="0" compatLnSpc="1">
            <a:prstTxWarp prst="textNoShape">
              <a:avLst/>
            </a:prstTxWarp>
            <a:noAutofit/>
          </a:bodyPr>
          <a:lstStyle/>
          <a:p>
            <a:pPr lvl="0" algn="ctr" defTabSz="383909">
              <a:lnSpc>
                <a:spcPct val="90000"/>
              </a:lnSpc>
              <a:defRPr/>
            </a:pPr>
            <a:r>
              <a:rPr lang="en-IN" altLang="zh-CN" sz="800" b="1" kern="0" dirty="0" smtClean="0">
                <a:solidFill>
                  <a:schemeClr val="tx1">
                    <a:lumMod val="75000"/>
                  </a:schemeClr>
                </a:solidFill>
                <a:ea typeface="Segoe UI" pitchFamily="34" charset="0"/>
                <a:cs typeface="Segoe UI" pitchFamily="34" charset="0"/>
              </a:rPr>
              <a:t>Industry Sources:</a:t>
            </a:r>
            <a:endParaRPr lang="en-IN" altLang="zh-CN" sz="800" b="1" kern="0" dirty="0">
              <a:solidFill>
                <a:schemeClr val="tx1">
                  <a:lumMod val="75000"/>
                </a:schemeClr>
              </a:solidFill>
              <a:ea typeface="Segoe UI" pitchFamily="34" charset="0"/>
              <a:cs typeface="Segoe UI" pitchFamily="34" charset="0"/>
            </a:endParaRPr>
          </a:p>
        </p:txBody>
      </p:sp>
      <p:sp>
        <p:nvSpPr>
          <p:cNvPr id="125" name="Rounded Rectangle 124"/>
          <p:cNvSpPr/>
          <p:nvPr/>
        </p:nvSpPr>
        <p:spPr>
          <a:xfrm>
            <a:off x="4411412" y="5783294"/>
            <a:ext cx="1554480" cy="13716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36576" rIns="45720" bIns="36576" rtlCol="0" anchor="ctr">
            <a:noAutofit/>
          </a:bodyPr>
          <a:lstStyle/>
          <a:p>
            <a:pPr marL="0" lvl="1" algn="ctr" defTabSz="914400" fontAlgn="base">
              <a:spcBef>
                <a:spcPct val="0"/>
              </a:spcBef>
              <a:spcAft>
                <a:spcPct val="20000"/>
              </a:spcAft>
              <a:buClr>
                <a:srgbClr val="595959">
                  <a:lumMod val="75000"/>
                </a:srgbClr>
              </a:buClr>
              <a:defRPr/>
            </a:pPr>
            <a:r>
              <a:rPr lang="en-US" sz="700" b="1" dirty="0" smtClean="0">
                <a:ln>
                  <a:solidFill>
                    <a:srgbClr val="5191CD">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Technology = Microsoft IO</a:t>
            </a:r>
            <a:endParaRPr lang="en-US" sz="700" b="1" dirty="0">
              <a:ln>
                <a:solidFill>
                  <a:srgbClr val="5191CD">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26" name="Rounded Rectangle 125"/>
          <p:cNvSpPr/>
          <p:nvPr/>
        </p:nvSpPr>
        <p:spPr>
          <a:xfrm>
            <a:off x="2826285" y="5783294"/>
            <a:ext cx="1554480" cy="13716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36576" rIns="45720" bIns="36576" rtlCol="0" anchor="ctr">
            <a:noAutofit/>
          </a:bodyPr>
          <a:lstStyle/>
          <a:p>
            <a:pPr marL="0" lvl="1" algn="ctr" defTabSz="914400" fontAlgn="base">
              <a:spcBef>
                <a:spcPct val="0"/>
              </a:spcBef>
              <a:spcAft>
                <a:spcPct val="20000"/>
              </a:spcAft>
              <a:buClr>
                <a:srgbClr val="595959">
                  <a:lumMod val="75000"/>
                </a:srgbClr>
              </a:buClr>
              <a:defRPr/>
            </a:pPr>
            <a:r>
              <a:rPr lang="en-US" sz="700" b="1" dirty="0" smtClean="0">
                <a:ln>
                  <a:solidFill>
                    <a:srgbClr val="5191CD">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Business  </a:t>
            </a:r>
            <a:r>
              <a:rPr lang="en-US" sz="700" b="1" dirty="0">
                <a:ln>
                  <a:solidFill>
                    <a:srgbClr val="5191CD">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 </a:t>
            </a:r>
            <a:r>
              <a:rPr lang="en-US" sz="700" b="1" dirty="0" smtClean="0">
                <a:ln>
                  <a:solidFill>
                    <a:srgbClr val="5191CD">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CMU SEI CMMI</a:t>
            </a:r>
            <a:endParaRPr lang="en-US" sz="700" b="1" dirty="0">
              <a:ln>
                <a:solidFill>
                  <a:srgbClr val="5191CD">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27" name="Rounded Rectangle 126"/>
          <p:cNvSpPr/>
          <p:nvPr/>
        </p:nvSpPr>
        <p:spPr>
          <a:xfrm>
            <a:off x="1241158" y="5783294"/>
            <a:ext cx="1554480" cy="13716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36576" rIns="45720" bIns="36576" rtlCol="0" anchor="ctr">
            <a:noAutofit/>
          </a:bodyPr>
          <a:lstStyle/>
          <a:p>
            <a:pPr marL="0" lvl="1" algn="ctr" fontAlgn="base">
              <a:spcBef>
                <a:spcPct val="0"/>
              </a:spcBef>
              <a:spcAft>
                <a:spcPct val="20000"/>
              </a:spcAft>
              <a:buClr>
                <a:srgbClr val="595959">
                  <a:lumMod val="75000"/>
                </a:srgbClr>
              </a:buClr>
              <a:defRPr/>
            </a:pPr>
            <a:r>
              <a:rPr lang="en-US" sz="700" b="1" dirty="0">
                <a:ln>
                  <a:solidFill>
                    <a:srgbClr val="5191CD">
                      <a:alpha val="0"/>
                    </a:srgbClr>
                  </a:solidFill>
                </a:ln>
                <a:solidFill>
                  <a:schemeClr val="bg1"/>
                </a:solidFill>
                <a:effectLst>
                  <a:outerShdw blurRad="38100" dist="38100" dir="2700000" algn="tl">
                    <a:srgbClr val="000000">
                      <a:alpha val="43137"/>
                    </a:srgbClr>
                  </a:outerShdw>
                </a:effectLst>
              </a:rPr>
              <a:t>People = TOGAF Skills </a:t>
            </a:r>
            <a:r>
              <a:rPr lang="en-US" sz="700" b="1" dirty="0" smtClean="0">
                <a:ln>
                  <a:solidFill>
                    <a:srgbClr val="5191CD">
                      <a:alpha val="0"/>
                    </a:srgbClr>
                  </a:solidFill>
                </a:ln>
                <a:solidFill>
                  <a:schemeClr val="bg1"/>
                </a:solidFill>
                <a:effectLst>
                  <a:outerShdw blurRad="38100" dist="38100" dir="2700000" algn="tl">
                    <a:srgbClr val="000000">
                      <a:alpha val="43137"/>
                    </a:srgbClr>
                  </a:outerShdw>
                </a:effectLst>
              </a:rPr>
              <a:t>Framework</a:t>
            </a:r>
            <a:endParaRPr lang="en-US" sz="700" b="1" dirty="0">
              <a:ln>
                <a:solidFill>
                  <a:srgbClr val="5191CD">
                    <a:alpha val="0"/>
                  </a:srgbClr>
                </a:solidFill>
              </a:ln>
              <a:solidFill>
                <a:schemeClr val="bg1"/>
              </a:solidFill>
              <a:effectLst>
                <a:outerShdw blurRad="38100" dist="38100" dir="2700000" algn="tl">
                  <a:srgbClr val="000000">
                    <a:alpha val="43137"/>
                  </a:srgbClr>
                </a:outerShdw>
              </a:effectLst>
            </a:endParaRPr>
          </a:p>
        </p:txBody>
      </p:sp>
      <p:sp>
        <p:nvSpPr>
          <p:cNvPr id="128" name="Rounded Rectangle 127"/>
          <p:cNvSpPr/>
          <p:nvPr>
            <p:custDataLst>
              <p:tags r:id="rId10"/>
            </p:custDataLst>
          </p:nvPr>
        </p:nvSpPr>
        <p:spPr>
          <a:xfrm>
            <a:off x="1209675" y="6000615"/>
            <a:ext cx="4782312" cy="376237"/>
          </a:xfrm>
          <a:prstGeom prst="roundRect">
            <a:avLst>
              <a:gd name="adj" fmla="val 9286"/>
            </a:avLst>
          </a:prstGeom>
          <a:noFill/>
          <a:ln w="3175" cap="flat" cmpd="sng" algn="ctr">
            <a:solidFill>
              <a:schemeClr val="bg1">
                <a:lumMod val="75000"/>
              </a:schemeClr>
            </a:solidFill>
            <a:prstDash val="solid"/>
            <a:round/>
            <a:headEnd type="none" w="med" len="med"/>
            <a:tailEnd type="none" w="med" len="med"/>
          </a:ln>
          <a:effectLst/>
        </p:spPr>
        <p:txBody>
          <a:bodyPr vert="horz" wrap="square" lIns="45720" tIns="18288" rIns="45720" bIns="18288" numCol="1" rtlCol="0" anchor="t" anchorCtr="0" compatLnSpc="1">
            <a:prstTxWarp prst="textNoShape">
              <a:avLst/>
            </a:prstTxWarp>
            <a:noAutofit/>
          </a:bodyPr>
          <a:lstStyle/>
          <a:p>
            <a:pPr lvl="0" algn="ctr" defTabSz="383909">
              <a:defRPr/>
            </a:pPr>
            <a:r>
              <a:rPr lang="en-IN" altLang="zh-CN" sz="700" b="1" kern="0" dirty="0" smtClean="0">
                <a:ln>
                  <a:solidFill>
                    <a:schemeClr val="bg1">
                      <a:alpha val="0"/>
                    </a:schemeClr>
                  </a:solidFill>
                </a:ln>
                <a:solidFill>
                  <a:schemeClr val="tx1">
                    <a:lumMod val="75000"/>
                  </a:schemeClr>
                </a:solidFill>
                <a:ea typeface="Segoe UI" pitchFamily="34" charset="0"/>
                <a:cs typeface="Segoe UI" pitchFamily="34" charset="0"/>
              </a:rPr>
              <a:t>Information &amp; Resources</a:t>
            </a:r>
          </a:p>
          <a:p>
            <a:pPr marL="117475" lvl="1" indent="-117475" defTabSz="914400" fontAlgn="base">
              <a:spcBef>
                <a:spcPct val="0"/>
              </a:spcBef>
              <a:spcAft>
                <a:spcPct val="20000"/>
              </a:spcAft>
              <a:buClr>
                <a:schemeClr val="tx1">
                  <a:lumMod val="75000"/>
                </a:schemeClr>
              </a:buClr>
              <a:buFont typeface="Wingdings" pitchFamily="2" charset="2"/>
              <a:buChar char="§"/>
              <a:defRPr/>
            </a:pPr>
            <a:r>
              <a:rPr lang="en-US" altLang="zh-CN" sz="600" dirty="0">
                <a:ln>
                  <a:solidFill>
                    <a:srgbClr val="FFFFFF">
                      <a:alpha val="0"/>
                    </a:srgbClr>
                  </a:solidFill>
                </a:ln>
                <a:solidFill>
                  <a:schemeClr val="tx1">
                    <a:lumMod val="75000"/>
                  </a:schemeClr>
                </a:solidFill>
                <a:ea typeface="Segoe UI" pitchFamily="34" charset="0"/>
                <a:cs typeface="Segoe UI" pitchFamily="34" charset="0"/>
              </a:rPr>
              <a:t>VRF Guide within the Enterprise Strategy Library</a:t>
            </a:r>
          </a:p>
          <a:p>
            <a:pPr marL="117475" lvl="1" indent="-117475" defTabSz="914400" fontAlgn="base">
              <a:spcBef>
                <a:spcPct val="0"/>
              </a:spcBef>
              <a:spcAft>
                <a:spcPct val="20000"/>
              </a:spcAft>
              <a:buClr>
                <a:schemeClr val="tx1">
                  <a:lumMod val="75000"/>
                </a:schemeClr>
              </a:buClr>
              <a:buFont typeface="Wingdings" pitchFamily="2" charset="2"/>
              <a:buChar char="§"/>
              <a:defRPr/>
            </a:pPr>
            <a:r>
              <a:rPr lang="en-US" altLang="zh-CN" sz="600" dirty="0">
                <a:ln>
                  <a:solidFill>
                    <a:srgbClr val="FFFFFF">
                      <a:alpha val="0"/>
                    </a:srgbClr>
                  </a:solidFill>
                </a:ln>
                <a:solidFill>
                  <a:schemeClr val="tx1">
                    <a:lumMod val="75000"/>
                  </a:schemeClr>
                </a:solidFill>
                <a:ea typeface="Segoe UI" pitchFamily="34" charset="0"/>
                <a:cs typeface="Segoe UI" pitchFamily="34" charset="0"/>
              </a:rPr>
              <a:t>VRF Assessment Workbook</a:t>
            </a:r>
            <a:endParaRPr lang="en-IN" altLang="zh-CN" sz="600" dirty="0">
              <a:ln>
                <a:solidFill>
                  <a:srgbClr val="FFFFFF">
                    <a:alpha val="0"/>
                  </a:srgbClr>
                </a:solidFill>
              </a:ln>
              <a:solidFill>
                <a:schemeClr val="tx1">
                  <a:lumMod val="75000"/>
                </a:schemeClr>
              </a:solidFill>
              <a:ea typeface="Segoe UI" pitchFamily="34" charset="0"/>
              <a:cs typeface="Segoe UI" pitchFamily="34" charset="0"/>
            </a:endParaRPr>
          </a:p>
        </p:txBody>
      </p:sp>
      <p:grpSp>
        <p:nvGrpSpPr>
          <p:cNvPr id="12" name="Group 11"/>
          <p:cNvGrpSpPr/>
          <p:nvPr/>
        </p:nvGrpSpPr>
        <p:grpSpPr>
          <a:xfrm>
            <a:off x="339962" y="4041635"/>
            <a:ext cx="768383" cy="1813099"/>
            <a:chOff x="339962" y="3989383"/>
            <a:chExt cx="768383" cy="1813099"/>
          </a:xfrm>
        </p:grpSpPr>
        <p:sp>
          <p:nvSpPr>
            <p:cNvPr id="129" name="Rounded Rectangle 128"/>
            <p:cNvSpPr/>
            <p:nvPr>
              <p:custDataLst>
                <p:tags r:id="rId36"/>
              </p:custDataLst>
            </p:nvPr>
          </p:nvSpPr>
          <p:spPr>
            <a:xfrm>
              <a:off x="339962" y="4327942"/>
              <a:ext cx="125492" cy="1072733"/>
            </a:xfrm>
            <a:prstGeom prst="roundRect">
              <a:avLst>
                <a:gd name="adj" fmla="val 3989"/>
              </a:avLst>
            </a:prstGeom>
            <a:noFill/>
            <a:ln w="25400" cap="flat" cmpd="sng" algn="ctr">
              <a:noFill/>
              <a:prstDash val="solid"/>
            </a:ln>
            <a:effectLst/>
          </p:spPr>
          <p:txBody>
            <a:bodyPr vert="vert270" wrap="square" lIns="0" tIns="0" rIns="0" bIns="0" rtlCol="0" anchor="t">
              <a:spAutoFit/>
            </a:bodyPr>
            <a:lstStyle/>
            <a:p>
              <a:pPr algn="ctr"/>
              <a:r>
                <a:rPr lang="en-US" sz="8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CAPABILITY </a:t>
              </a:r>
              <a:r>
                <a:rPr lang="en-US" sz="8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LEVELS</a:t>
              </a:r>
            </a:p>
          </p:txBody>
        </p:sp>
        <p:sp>
          <p:nvSpPr>
            <p:cNvPr id="135" name="Down Arrow 134"/>
            <p:cNvSpPr/>
            <p:nvPr>
              <p:custDataLst>
                <p:tags r:id="rId37"/>
              </p:custDataLst>
            </p:nvPr>
          </p:nvSpPr>
          <p:spPr>
            <a:xfrm rot="10800000">
              <a:off x="494095" y="3989383"/>
              <a:ext cx="614250" cy="1813099"/>
            </a:xfrm>
            <a:prstGeom prst="downArrow">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none" lIns="0" tIns="0" rIns="0" bIns="0" numCol="1" rtlCol="0" anchor="ctr" anchorCtr="0" compatLnSpc="1">
              <a:prstTxWarp prst="textNoShape">
                <a:avLst/>
              </a:prstTxWarp>
              <a:noAutofit/>
            </a:bodyPr>
            <a:lstStyle/>
            <a:p>
              <a:pPr marL="0" algn="ctr" fontAlgn="base">
                <a:buClr>
                  <a:srgbClr val="FFFF99"/>
                </a:buClr>
                <a:buSzPct val="90000"/>
              </a:pPr>
              <a:endParaRPr lang="en-US" sz="10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1" name="Rectangle 130"/>
            <p:cNvSpPr/>
            <p:nvPr>
              <p:custDataLst>
                <p:tags r:id="rId38"/>
              </p:custDataLst>
            </p:nvPr>
          </p:nvSpPr>
          <p:spPr>
            <a:xfrm>
              <a:off x="526899" y="4392235"/>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4</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32" name="Rectangle 131"/>
            <p:cNvSpPr/>
            <p:nvPr>
              <p:custDataLst>
                <p:tags r:id="rId39"/>
              </p:custDataLst>
            </p:nvPr>
          </p:nvSpPr>
          <p:spPr>
            <a:xfrm>
              <a:off x="526899" y="4768476"/>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3</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33" name="Rectangle 132"/>
            <p:cNvSpPr/>
            <p:nvPr>
              <p:custDataLst>
                <p:tags r:id="rId40"/>
              </p:custDataLst>
            </p:nvPr>
          </p:nvSpPr>
          <p:spPr>
            <a:xfrm>
              <a:off x="526899" y="5144717"/>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2</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34" name="Rectangle 133"/>
            <p:cNvSpPr/>
            <p:nvPr>
              <p:custDataLst>
                <p:tags r:id="rId41"/>
              </p:custDataLst>
            </p:nvPr>
          </p:nvSpPr>
          <p:spPr>
            <a:xfrm>
              <a:off x="526899" y="5520957"/>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1</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graphicFrame>
        <p:nvGraphicFramePr>
          <p:cNvPr id="142" name="Group 64"/>
          <p:cNvGraphicFramePr>
            <a:graphicFrameLocks noGrp="1"/>
          </p:cNvGraphicFramePr>
          <p:nvPr>
            <p:custDataLst>
              <p:tags r:id="rId11"/>
            </p:custDataLst>
            <p:extLst>
              <p:ext uri="{D42A27DB-BD31-4B8C-83A1-F6EECF244321}">
                <p14:modId xmlns:p14="http://schemas.microsoft.com/office/powerpoint/2010/main" val="3653513296"/>
              </p:ext>
            </p:extLst>
          </p:nvPr>
        </p:nvGraphicFramePr>
        <p:xfrm>
          <a:off x="7133175" y="4138477"/>
          <a:ext cx="4723865" cy="1492054"/>
        </p:xfrm>
        <a:graphic>
          <a:graphicData uri="http://schemas.openxmlformats.org/drawingml/2006/table">
            <a:tbl>
              <a:tblPr/>
              <a:tblGrid>
                <a:gridCol w="2118295"/>
                <a:gridCol w="2605570"/>
              </a:tblGrid>
              <a:tr h="181414">
                <a:tc>
                  <a:txBody>
                    <a:bodyPr/>
                    <a:lstStyle/>
                    <a:p>
                      <a:pPr marL="61913" marR="0" lvl="1" indent="0" algn="ctr" defTabSz="914400" rtl="0" eaLnBrk="1" fontAlgn="base" latinLnBrk="0" hangingPunct="1">
                        <a:lnSpc>
                          <a:spcPct val="100000"/>
                        </a:lnSpc>
                        <a:spcBef>
                          <a:spcPct val="0"/>
                        </a:spcBef>
                        <a:spcAft>
                          <a:spcPct val="20000"/>
                        </a:spcAft>
                        <a:buClr>
                          <a:srgbClr val="595959">
                            <a:lumMod val="75000"/>
                          </a:srgbClr>
                        </a:buClr>
                        <a:buSzTx/>
                        <a:buFontTx/>
                        <a:buNone/>
                        <a:tabLst/>
                        <a:defRPr/>
                      </a:pPr>
                      <a:r>
                        <a:rPr lang="en-US" sz="900" b="1"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rPr>
                        <a:t>IT Governance</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c>
                  <a:txBody>
                    <a:bodyPr/>
                    <a:lstStyle/>
                    <a:p>
                      <a:pPr marL="61913" marR="0" lvl="1" indent="0" algn="ctr" defTabSz="914400" rtl="0" eaLnBrk="1" fontAlgn="base" latinLnBrk="0" hangingPunct="1">
                        <a:lnSpc>
                          <a:spcPct val="100000"/>
                        </a:lnSpc>
                        <a:spcBef>
                          <a:spcPct val="0"/>
                        </a:spcBef>
                        <a:spcAft>
                          <a:spcPct val="20000"/>
                        </a:spcAft>
                        <a:buClr>
                          <a:srgbClr val="595959">
                            <a:lumMod val="75000"/>
                          </a:srgbClr>
                        </a:buClr>
                        <a:buSzTx/>
                        <a:buFontTx/>
                        <a:buNone/>
                        <a:tabLst/>
                        <a:defRPr/>
                      </a:pPr>
                      <a:r>
                        <a:rPr lang="en-US" sz="900" b="1"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rPr>
                        <a:t>IT</a:t>
                      </a:r>
                      <a:r>
                        <a:rPr lang="en-US" sz="900" b="1" baseline="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rPr>
                        <a:t> Service Management</a:t>
                      </a:r>
                      <a:endParaRPr lang="en-US" sz="900" b="1"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Segoe UI" pitchFamily="34" charset="0"/>
                        <a:cs typeface="Segoe UI" pitchFamily="34" charset="0"/>
                      </a:endParaRP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gradFill>
                      <a:gsLst>
                        <a:gs pos="80000">
                          <a:schemeClr val="accent1"/>
                        </a:gs>
                        <a:gs pos="0">
                          <a:schemeClr val="accent1"/>
                        </a:gs>
                        <a:gs pos="100000">
                          <a:schemeClr val="accent1">
                            <a:lumMod val="40000"/>
                            <a:lumOff val="60000"/>
                          </a:schemeClr>
                        </a:gs>
                      </a:gsLst>
                      <a:lin ang="16200000" scaled="1"/>
                    </a:gradFill>
                  </a:tcPr>
                </a:tc>
              </a:tr>
              <a:tr h="0">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Optimized</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Practices followed and automated</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Optimizing</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Focus on service improvement</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0">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Managed</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Fully monitored</a:t>
                      </a:r>
                      <a:r>
                        <a:rPr lang="en-US" sz="800" kern="1200" baseline="0" dirty="0" smtClean="0">
                          <a:ln>
                            <a:solidFill>
                              <a:schemeClr val="bg1">
                                <a:alpha val="0"/>
                              </a:schemeClr>
                            </a:solidFill>
                          </a:ln>
                          <a:solidFill>
                            <a:schemeClr val="tx1">
                              <a:lumMod val="75000"/>
                            </a:schemeClr>
                          </a:solidFill>
                          <a:latin typeface="+mn-lt"/>
                          <a:ea typeface="Segoe UI" pitchFamily="34" charset="0"/>
                          <a:cs typeface="Segoe UI" pitchFamily="34" charset="0"/>
                        </a:rPr>
                        <a:t> and measured</a:t>
                      </a:r>
                      <a:endPar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endParaRP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Quantitatively Managed</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Services measured and controlled</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0">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Defined</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Clearly documented and communicated</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Defined</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Services standardized</a:t>
                      </a:r>
                      <a:r>
                        <a:rPr lang="en-US" sz="800" kern="1200" baseline="0" dirty="0" smtClean="0">
                          <a:ln>
                            <a:solidFill>
                              <a:schemeClr val="bg1">
                                <a:alpha val="0"/>
                              </a:schemeClr>
                            </a:solidFill>
                          </a:ln>
                          <a:solidFill>
                            <a:schemeClr val="tx1">
                              <a:lumMod val="75000"/>
                            </a:schemeClr>
                          </a:solidFill>
                          <a:latin typeface="+mn-lt"/>
                          <a:ea typeface="Segoe UI" pitchFamily="34" charset="0"/>
                          <a:cs typeface="Segoe UI" pitchFamily="34" charset="0"/>
                        </a:rPr>
                        <a:t> and </a:t>
                      </a: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proactive. </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0">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Repeatable</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Follow regular patterns.</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Managed</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Services is often reactive.</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r h="0">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Initial</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Adhoc and disorganized</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c>
                  <a:txBody>
                    <a:bodyPr/>
                    <a:lstStyle/>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b="1"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Initial</a:t>
                      </a:r>
                    </a:p>
                    <a:p>
                      <a:pPr marL="61913" marR="0" lvl="1" indent="0" algn="ctr" defTabSz="914400" rtl="0" eaLnBrk="1" fontAlgn="base" latinLnBrk="0" hangingPunct="1">
                        <a:lnSpc>
                          <a:spcPct val="100000"/>
                        </a:lnSpc>
                        <a:spcBef>
                          <a:spcPct val="0"/>
                        </a:spcBef>
                        <a:spcAft>
                          <a:spcPts val="0"/>
                        </a:spcAft>
                        <a:buClr>
                          <a:srgbClr val="595959">
                            <a:lumMod val="75000"/>
                          </a:srgbClr>
                        </a:buClr>
                        <a:buSzTx/>
                        <a:buFont typeface="Wingdings" pitchFamily="2" charset="2"/>
                        <a:buNone/>
                        <a:tabLst/>
                        <a:defRPr/>
                      </a:pPr>
                      <a:r>
                        <a:rPr lang="en-US" sz="800" kern="1200" dirty="0" smtClean="0">
                          <a:ln>
                            <a:solidFill>
                              <a:schemeClr val="bg1">
                                <a:alpha val="0"/>
                              </a:schemeClr>
                            </a:solidFill>
                          </a:ln>
                          <a:solidFill>
                            <a:schemeClr val="tx1">
                              <a:lumMod val="75000"/>
                            </a:schemeClr>
                          </a:solidFill>
                          <a:latin typeface="+mn-lt"/>
                          <a:ea typeface="Segoe UI" pitchFamily="34" charset="0"/>
                          <a:cs typeface="Segoe UI" pitchFamily="34" charset="0"/>
                        </a:rPr>
                        <a:t>Services unpredictable, poorly controlled and reactive.</a:t>
                      </a:r>
                    </a:p>
                  </a:txBody>
                  <a:tcPr marL="18288" marR="18288" marT="9144" marB="914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143" name="Rounded Rectangle 142"/>
          <p:cNvSpPr/>
          <p:nvPr>
            <p:custDataLst>
              <p:tags r:id="rId12"/>
            </p:custDataLst>
          </p:nvPr>
        </p:nvSpPr>
        <p:spPr>
          <a:xfrm>
            <a:off x="7129592" y="5655553"/>
            <a:ext cx="4727448" cy="320040"/>
          </a:xfrm>
          <a:prstGeom prst="roundRect">
            <a:avLst>
              <a:gd name="adj" fmla="val 3675"/>
            </a:avLst>
          </a:prstGeom>
          <a:solidFill>
            <a:schemeClr val="bg1">
              <a:lumMod val="95000"/>
            </a:schemeClr>
          </a:solidFill>
          <a:ln w="3175" cap="flat" cmpd="sng" algn="ctr">
            <a:solidFill>
              <a:schemeClr val="bg1">
                <a:lumMod val="75000"/>
              </a:schemeClr>
            </a:solidFill>
            <a:prstDash val="solid"/>
            <a:round/>
            <a:headEnd type="none" w="med" len="med"/>
            <a:tailEnd type="none" w="med" len="med"/>
          </a:ln>
          <a:effectLst/>
        </p:spPr>
        <p:txBody>
          <a:bodyPr vert="horz" wrap="square" lIns="45720" tIns="18288" rIns="45720" bIns="18288" numCol="1" rtlCol="0" anchor="t" anchorCtr="0" compatLnSpc="1">
            <a:prstTxWarp prst="textNoShape">
              <a:avLst/>
            </a:prstTxWarp>
            <a:noAutofit/>
          </a:bodyPr>
          <a:lstStyle/>
          <a:p>
            <a:pPr lvl="0" algn="ctr" defTabSz="383909">
              <a:lnSpc>
                <a:spcPct val="90000"/>
              </a:lnSpc>
              <a:defRPr/>
            </a:pPr>
            <a:r>
              <a:rPr lang="en-IN" altLang="zh-CN" sz="800" b="1" kern="0" dirty="0">
                <a:ln>
                  <a:solidFill>
                    <a:schemeClr val="bg1">
                      <a:alpha val="0"/>
                    </a:schemeClr>
                  </a:solidFill>
                </a:ln>
                <a:solidFill>
                  <a:schemeClr val="tx1">
                    <a:lumMod val="75000"/>
                  </a:schemeClr>
                </a:solidFill>
                <a:ea typeface="Segoe UI" pitchFamily="34" charset="0"/>
                <a:cs typeface="Segoe UI" pitchFamily="34" charset="0"/>
              </a:rPr>
              <a:t>Industry </a:t>
            </a:r>
            <a:r>
              <a:rPr lang="en-IN" altLang="zh-CN" sz="800" b="1" kern="0" dirty="0" smtClean="0">
                <a:ln>
                  <a:solidFill>
                    <a:schemeClr val="bg1">
                      <a:alpha val="0"/>
                    </a:schemeClr>
                  </a:solidFill>
                </a:ln>
                <a:solidFill>
                  <a:schemeClr val="tx1">
                    <a:lumMod val="75000"/>
                  </a:schemeClr>
                </a:solidFill>
                <a:ea typeface="Segoe UI" pitchFamily="34" charset="0"/>
                <a:cs typeface="Segoe UI" pitchFamily="34" charset="0"/>
              </a:rPr>
              <a:t>Sources</a:t>
            </a:r>
            <a:endParaRPr lang="en-IN" altLang="zh-CN" sz="800" b="1" kern="0" dirty="0">
              <a:ln>
                <a:solidFill>
                  <a:schemeClr val="bg1">
                    <a:alpha val="0"/>
                  </a:schemeClr>
                </a:solidFill>
              </a:ln>
              <a:solidFill>
                <a:schemeClr val="tx1">
                  <a:lumMod val="75000"/>
                </a:schemeClr>
              </a:solidFill>
              <a:ea typeface="Segoe UI" pitchFamily="34" charset="0"/>
              <a:cs typeface="Segoe UI" pitchFamily="34" charset="0"/>
            </a:endParaRPr>
          </a:p>
        </p:txBody>
      </p:sp>
      <p:sp>
        <p:nvSpPr>
          <p:cNvPr id="144" name="Rounded Rectangle 143"/>
          <p:cNvSpPr/>
          <p:nvPr/>
        </p:nvSpPr>
        <p:spPr>
          <a:xfrm>
            <a:off x="7206318" y="5783294"/>
            <a:ext cx="1731146" cy="13716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36576" rIns="45720" bIns="36576" rtlCol="0" anchor="ctr">
            <a:noAutofit/>
          </a:bodyPr>
          <a:lstStyle/>
          <a:p>
            <a:pPr marL="0" lvl="1" algn="ctr" defTabSz="914400" fontAlgn="base">
              <a:spcBef>
                <a:spcPct val="0"/>
              </a:spcBef>
              <a:spcAft>
                <a:spcPct val="20000"/>
              </a:spcAft>
              <a:buClr>
                <a:srgbClr val="595959">
                  <a:lumMod val="75000"/>
                </a:srgbClr>
              </a:buClr>
              <a:defRPr/>
            </a:pP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Governance = CobIT</a:t>
            </a: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45" name="Rounded Rectangle 144"/>
          <p:cNvSpPr/>
          <p:nvPr/>
        </p:nvSpPr>
        <p:spPr>
          <a:xfrm>
            <a:off x="10112902" y="5783294"/>
            <a:ext cx="1678569" cy="137160"/>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36576" rIns="45720" bIns="36576" rtlCol="0" anchor="ctr">
            <a:noAutofit/>
          </a:bodyPr>
          <a:lstStyle/>
          <a:p>
            <a:pPr marL="0" lvl="1" algn="ctr" defTabSz="914400" fontAlgn="base">
              <a:spcBef>
                <a:spcPct val="0"/>
              </a:spcBef>
              <a:spcAft>
                <a:spcPct val="20000"/>
              </a:spcAft>
              <a:buClr>
                <a:srgbClr val="595959">
                  <a:lumMod val="75000"/>
                </a:srgbClr>
              </a:buClr>
              <a:defRPr/>
            </a:pP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IT Service Management = CMMi-SVC</a:t>
            </a: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grpSp>
        <p:nvGrpSpPr>
          <p:cNvPr id="11" name="Group 10"/>
          <p:cNvGrpSpPr/>
          <p:nvPr/>
        </p:nvGrpSpPr>
        <p:grpSpPr>
          <a:xfrm>
            <a:off x="6187759" y="4041635"/>
            <a:ext cx="768383" cy="1813101"/>
            <a:chOff x="6190276" y="4185517"/>
            <a:chExt cx="768383" cy="1813101"/>
          </a:xfrm>
        </p:grpSpPr>
        <p:sp>
          <p:nvSpPr>
            <p:cNvPr id="136" name="Rounded Rectangle 135"/>
            <p:cNvSpPr/>
            <p:nvPr>
              <p:custDataLst>
                <p:tags r:id="rId29"/>
              </p:custDataLst>
            </p:nvPr>
          </p:nvSpPr>
          <p:spPr>
            <a:xfrm>
              <a:off x="6190276" y="4185518"/>
              <a:ext cx="125492" cy="1813100"/>
            </a:xfrm>
            <a:prstGeom prst="roundRect">
              <a:avLst>
                <a:gd name="adj" fmla="val 3989"/>
              </a:avLst>
            </a:prstGeom>
            <a:noFill/>
            <a:ln w="25400" cap="flat" cmpd="sng" algn="ctr">
              <a:noFill/>
              <a:prstDash val="solid"/>
            </a:ln>
            <a:effectLst/>
          </p:spPr>
          <p:txBody>
            <a:bodyPr vert="vert270" wrap="square" lIns="0" tIns="0" rIns="0" bIns="0" rtlCol="0" anchor="t">
              <a:spAutoFit/>
            </a:bodyPr>
            <a:lstStyle/>
            <a:p>
              <a:pPr algn="ctr"/>
              <a:r>
                <a:rPr lang="en-US" sz="8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CAPABILITY MATURITY LEVELS</a:t>
              </a:r>
            </a:p>
          </p:txBody>
        </p:sp>
        <p:sp>
          <p:nvSpPr>
            <p:cNvPr id="137" name="Down Arrow 136"/>
            <p:cNvSpPr/>
            <p:nvPr>
              <p:custDataLst>
                <p:tags r:id="rId30"/>
              </p:custDataLst>
            </p:nvPr>
          </p:nvSpPr>
          <p:spPr>
            <a:xfrm rot="10800000">
              <a:off x="6344409" y="4185517"/>
              <a:ext cx="614250" cy="1813099"/>
            </a:xfrm>
            <a:prstGeom prst="downArrow">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none" lIns="0" tIns="0" rIns="0" bIns="0" numCol="1" rtlCol="0" anchor="ctr" anchorCtr="0" compatLnSpc="1">
              <a:prstTxWarp prst="textNoShape">
                <a:avLst/>
              </a:prstTxWarp>
              <a:noAutofit/>
            </a:bodyPr>
            <a:lstStyle/>
            <a:p>
              <a:pPr marL="0" algn="ctr" fontAlgn="base">
                <a:buClr>
                  <a:srgbClr val="FFFF99"/>
                </a:buClr>
                <a:buSzPct val="90000"/>
              </a:pPr>
              <a:endParaRPr lang="en-US" sz="10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8" name="Rectangle 137"/>
            <p:cNvSpPr/>
            <p:nvPr>
              <p:custDataLst>
                <p:tags r:id="rId31"/>
              </p:custDataLst>
            </p:nvPr>
          </p:nvSpPr>
          <p:spPr>
            <a:xfrm>
              <a:off x="6377213" y="4824337"/>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4</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39" name="Rectangle 138"/>
            <p:cNvSpPr/>
            <p:nvPr>
              <p:custDataLst>
                <p:tags r:id="rId32"/>
              </p:custDataLst>
            </p:nvPr>
          </p:nvSpPr>
          <p:spPr>
            <a:xfrm>
              <a:off x="6377213" y="5112090"/>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3</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40" name="Rectangle 139"/>
            <p:cNvSpPr/>
            <p:nvPr>
              <p:custDataLst>
                <p:tags r:id="rId33"/>
              </p:custDataLst>
            </p:nvPr>
          </p:nvSpPr>
          <p:spPr>
            <a:xfrm>
              <a:off x="6377213" y="5409675"/>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2</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41" name="Rectangle 140"/>
            <p:cNvSpPr/>
            <p:nvPr>
              <p:custDataLst>
                <p:tags r:id="rId34"/>
              </p:custDataLst>
            </p:nvPr>
          </p:nvSpPr>
          <p:spPr>
            <a:xfrm>
              <a:off x="6377213" y="5717091"/>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a:t>
              </a:r>
              <a:r>
                <a:rPr lang="en-US" sz="8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1</a:t>
              </a:r>
              <a:endPar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47" name="Rectangle 146"/>
            <p:cNvSpPr/>
            <p:nvPr>
              <p:custDataLst>
                <p:tags r:id="rId35"/>
              </p:custDataLst>
            </p:nvPr>
          </p:nvSpPr>
          <p:spPr>
            <a:xfrm>
              <a:off x="6367077" y="4561181"/>
              <a:ext cx="548640" cy="182880"/>
            </a:xfrm>
            <a:prstGeom prst="rect">
              <a:avLst/>
            </a:prstGeom>
            <a:solidFill>
              <a:schemeClr val="accent1">
                <a:lumMod val="75000"/>
              </a:schemeClr>
            </a:solidFill>
            <a:ln w="0">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27432" rIns="27432" rtlCol="0" anchor="ct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Level 5</a:t>
              </a:r>
            </a:p>
          </p:txBody>
        </p:sp>
      </p:grpSp>
      <p:sp>
        <p:nvSpPr>
          <p:cNvPr id="148" name="Rectangle 147"/>
          <p:cNvSpPr/>
          <p:nvPr>
            <p:custDataLst>
              <p:tags r:id="rId13"/>
            </p:custDataLst>
          </p:nvPr>
        </p:nvSpPr>
        <p:spPr>
          <a:xfrm>
            <a:off x="8968190" y="3981976"/>
            <a:ext cx="1035540" cy="153888"/>
          </a:xfrm>
          <a:prstGeom prst="rect">
            <a:avLst/>
          </a:prstGeom>
        </p:spPr>
        <p:txBody>
          <a:bodyPr wrap="none" lIns="0" tIns="0" rIns="0" bIns="0" anchor="ctr" anchorCtr="0">
            <a:noAutofit/>
          </a:bodyPr>
          <a:lstStyle/>
          <a:p>
            <a:pPr marL="0" lvl="1" algn="ctr" fontAlgn="base">
              <a:spcBef>
                <a:spcPct val="0"/>
              </a:spcBef>
              <a:spcAft>
                <a:spcPct val="20000"/>
              </a:spcAft>
              <a:buClr>
                <a:srgbClr val="595959">
                  <a:lumMod val="75000"/>
                </a:srgbClr>
              </a:buClr>
              <a:defRPr/>
            </a:pPr>
            <a:r>
              <a:rPr lang="pt-BR" sz="900" b="1" dirty="0" smtClean="0">
                <a:ln>
                  <a:solidFill>
                    <a:schemeClr val="bg1">
                      <a:alpha val="0"/>
                    </a:schemeClr>
                  </a:solidFill>
                </a:ln>
                <a:solidFill>
                  <a:schemeClr val="tx1">
                    <a:lumMod val="75000"/>
                  </a:schemeClr>
                </a:solidFill>
              </a:rPr>
              <a:t>PRACTICE AREAS</a:t>
            </a:r>
            <a:endParaRPr lang="pt-BR" sz="900" b="1" dirty="0">
              <a:ln>
                <a:solidFill>
                  <a:schemeClr val="bg1">
                    <a:alpha val="0"/>
                  </a:schemeClr>
                </a:solidFill>
              </a:ln>
              <a:solidFill>
                <a:schemeClr val="tx1">
                  <a:lumMod val="75000"/>
                </a:schemeClr>
              </a:solidFill>
            </a:endParaRPr>
          </a:p>
        </p:txBody>
      </p:sp>
      <p:sp>
        <p:nvSpPr>
          <p:cNvPr id="149" name="Rounded Rectangle 148"/>
          <p:cNvSpPr/>
          <p:nvPr>
            <p:custDataLst>
              <p:tags r:id="rId14"/>
            </p:custDataLst>
          </p:nvPr>
        </p:nvSpPr>
        <p:spPr>
          <a:xfrm>
            <a:off x="7129592" y="6000615"/>
            <a:ext cx="4727448" cy="376237"/>
          </a:xfrm>
          <a:prstGeom prst="roundRect">
            <a:avLst>
              <a:gd name="adj" fmla="val 4223"/>
            </a:avLst>
          </a:prstGeom>
          <a:noFill/>
          <a:ln w="3175" cap="flat" cmpd="sng" algn="ctr">
            <a:solidFill>
              <a:schemeClr val="bg1">
                <a:lumMod val="75000"/>
              </a:schemeClr>
            </a:solidFill>
            <a:prstDash val="solid"/>
            <a:round/>
            <a:headEnd type="none" w="med" len="med"/>
            <a:tailEnd type="none" w="med" len="med"/>
          </a:ln>
          <a:effectLst/>
        </p:spPr>
        <p:txBody>
          <a:bodyPr vert="horz" wrap="square" lIns="45720" tIns="18288" rIns="45720" bIns="18288" numCol="1" rtlCol="0" anchor="t" anchorCtr="0" compatLnSpc="1">
            <a:prstTxWarp prst="textNoShape">
              <a:avLst/>
            </a:prstTxWarp>
            <a:noAutofit/>
          </a:bodyPr>
          <a:lstStyle/>
          <a:p>
            <a:pPr lvl="0" algn="ctr" defTabSz="383909">
              <a:defRPr/>
            </a:pPr>
            <a:r>
              <a:rPr lang="en-IN" altLang="zh-CN" sz="700" b="1" kern="0" dirty="0" smtClean="0">
                <a:ln>
                  <a:solidFill>
                    <a:schemeClr val="bg1">
                      <a:alpha val="0"/>
                    </a:schemeClr>
                  </a:solidFill>
                </a:ln>
                <a:solidFill>
                  <a:schemeClr val="tx1">
                    <a:lumMod val="75000"/>
                  </a:schemeClr>
                </a:solidFill>
                <a:ea typeface="Segoe UI" pitchFamily="34" charset="0"/>
                <a:cs typeface="Segoe UI" pitchFamily="34" charset="0"/>
              </a:rPr>
              <a:t>Information &amp; Resources</a:t>
            </a:r>
          </a:p>
          <a:p>
            <a:pPr marL="117475" lvl="1" indent="-117475" defTabSz="914400" fontAlgn="base">
              <a:spcBef>
                <a:spcPct val="0"/>
              </a:spcBef>
              <a:spcAft>
                <a:spcPct val="20000"/>
              </a:spcAft>
              <a:buClr>
                <a:schemeClr val="tx1">
                  <a:lumMod val="75000"/>
                </a:schemeClr>
              </a:buClr>
              <a:buFont typeface="Wingdings" pitchFamily="2" charset="2"/>
              <a:buChar char="§"/>
              <a:defRPr/>
            </a:pPr>
            <a:r>
              <a:rPr lang="en-US" altLang="zh-CN" sz="600" dirty="0">
                <a:ln>
                  <a:solidFill>
                    <a:srgbClr val="FFFFFF">
                      <a:alpha val="0"/>
                    </a:srgbClr>
                  </a:solidFill>
                </a:ln>
                <a:solidFill>
                  <a:schemeClr val="tx1">
                    <a:lumMod val="75000"/>
                  </a:schemeClr>
                </a:solidFill>
                <a:ea typeface="Segoe UI" pitchFamily="34" charset="0"/>
                <a:cs typeface="Segoe UI" pitchFamily="34" charset="0"/>
              </a:rPr>
              <a:t>VRF Guide within the Enterprise Strategy Library</a:t>
            </a:r>
          </a:p>
          <a:p>
            <a:pPr marL="117475" lvl="1" indent="-117475" defTabSz="914400" fontAlgn="base">
              <a:spcBef>
                <a:spcPct val="0"/>
              </a:spcBef>
              <a:spcAft>
                <a:spcPct val="20000"/>
              </a:spcAft>
              <a:buClr>
                <a:schemeClr val="tx1">
                  <a:lumMod val="75000"/>
                </a:schemeClr>
              </a:buClr>
              <a:buFont typeface="Wingdings" pitchFamily="2" charset="2"/>
              <a:buChar char="§"/>
              <a:defRPr/>
            </a:pPr>
            <a:r>
              <a:rPr lang="en-US" altLang="zh-CN" sz="600" dirty="0">
                <a:ln>
                  <a:solidFill>
                    <a:srgbClr val="FFFFFF">
                      <a:alpha val="0"/>
                    </a:srgbClr>
                  </a:solidFill>
                </a:ln>
                <a:solidFill>
                  <a:schemeClr val="tx1">
                    <a:lumMod val="75000"/>
                  </a:schemeClr>
                </a:solidFill>
                <a:ea typeface="Segoe UI" pitchFamily="34" charset="0"/>
                <a:cs typeface="Segoe UI" pitchFamily="34" charset="0"/>
              </a:rPr>
              <a:t>VRF Assessment Workbook</a:t>
            </a:r>
            <a:endParaRPr lang="en-IN" altLang="zh-CN" sz="600" dirty="0">
              <a:ln>
                <a:solidFill>
                  <a:srgbClr val="FFFFFF">
                    <a:alpha val="0"/>
                  </a:srgbClr>
                </a:solidFill>
              </a:ln>
              <a:solidFill>
                <a:schemeClr val="tx1">
                  <a:lumMod val="75000"/>
                </a:schemeClr>
              </a:solidFill>
              <a:ea typeface="Segoe UI" pitchFamily="34" charset="0"/>
              <a:cs typeface="Segoe UI" pitchFamily="34" charset="0"/>
            </a:endParaRPr>
          </a:p>
        </p:txBody>
      </p:sp>
      <p:grpSp>
        <p:nvGrpSpPr>
          <p:cNvPr id="150" name="Group 149"/>
          <p:cNvGrpSpPr/>
          <p:nvPr/>
        </p:nvGrpSpPr>
        <p:grpSpPr>
          <a:xfrm>
            <a:off x="7152797" y="4162416"/>
            <a:ext cx="192018" cy="136436"/>
            <a:chOff x="10246946" y="1334258"/>
            <a:chExt cx="796943" cy="458609"/>
          </a:xfrm>
        </p:grpSpPr>
        <p:pic>
          <p:nvPicPr>
            <p:cNvPr id="151" name="Picture 150"/>
            <p:cNvPicPr>
              <a:picLocks noChangeAspect="1"/>
            </p:cNvPicPr>
            <p:nvPr>
              <p:custDataLst>
                <p:tags r:id="rId27"/>
              </p:custDataLst>
            </p:nvPr>
          </p:nvPicPr>
          <p:blipFill>
            <a:blip r:embed="rId47" cstate="print">
              <a:extLst>
                <a:ext uri="{28A0092B-C50C-407E-A947-70E740481C1C}">
                  <a14:useLocalDpi xmlns:a14="http://schemas.microsoft.com/office/drawing/2010/main" val="0"/>
                </a:ext>
              </a:extLst>
            </a:blip>
            <a:stretch>
              <a:fillRect/>
            </a:stretch>
          </p:blipFill>
          <p:spPr>
            <a:xfrm>
              <a:off x="10585280" y="1334258"/>
              <a:ext cx="458609" cy="458609"/>
            </a:xfrm>
            <a:prstGeom prst="rect">
              <a:avLst/>
            </a:prstGeom>
          </p:spPr>
        </p:pic>
        <p:pic>
          <p:nvPicPr>
            <p:cNvPr id="152" name="Picture 7" descr="E:\CB\Microsoft Images\Microsoft Clip Organizer1\People Icons\988001_95892044 .png"/>
            <p:cNvPicPr>
              <a:picLocks noChangeAspect="1" noChangeArrowheads="1"/>
            </p:cNvPicPr>
            <p:nvPr>
              <p:custDataLst>
                <p:tags r:id="rId28"/>
              </p:custDataLst>
            </p:nvPr>
          </p:nvPicPr>
          <p:blipFill>
            <a:blip r:embed="rId48" cstate="print">
              <a:extLst>
                <a:ext uri="{28A0092B-C50C-407E-A947-70E740481C1C}">
                  <a14:useLocalDpi xmlns:a14="http://schemas.microsoft.com/office/drawing/2010/main" val="0"/>
                </a:ext>
              </a:extLst>
            </a:blip>
            <a:srcRect/>
            <a:stretch>
              <a:fillRect/>
            </a:stretch>
          </p:blipFill>
          <p:spPr bwMode="auto">
            <a:xfrm>
              <a:off x="10246946" y="1514101"/>
              <a:ext cx="424284" cy="263056"/>
            </a:xfrm>
            <a:prstGeom prst="rect">
              <a:avLst/>
            </a:prstGeom>
            <a:noFill/>
            <a:extLst>
              <a:ext uri="{909E8E84-426E-40DD-AFC4-6F175D3DCCD1}">
                <a14:hiddenFill xmlns:a14="http://schemas.microsoft.com/office/drawing/2010/main">
                  <a:solidFill>
                    <a:srgbClr val="FFFFFF"/>
                  </a:solidFill>
                </a14:hiddenFill>
              </a:ext>
            </a:extLst>
          </p:spPr>
        </p:pic>
      </p:grpSp>
      <p:pic>
        <p:nvPicPr>
          <p:cNvPr id="153" name="Picture 47" descr="C:\Users\Administrator.CB-016\Desktop\j0441535.png"/>
          <p:cNvPicPr>
            <a:picLocks noChangeAspect="1" noChangeArrowheads="1"/>
          </p:cNvPicPr>
          <p:nvPr/>
        </p:nvPicPr>
        <p:blipFill>
          <a:blip r:embed="rId49" cstate="print">
            <a:extLst>
              <a:ext uri="{28A0092B-C50C-407E-A947-70E740481C1C}">
                <a14:useLocalDpi xmlns:a14="http://schemas.microsoft.com/office/drawing/2010/main" val="0"/>
              </a:ext>
            </a:extLst>
          </a:blip>
          <a:srcRect/>
          <a:stretch>
            <a:fillRect/>
          </a:stretch>
        </p:blipFill>
        <p:spPr bwMode="auto">
          <a:xfrm>
            <a:off x="9259394" y="4129961"/>
            <a:ext cx="204182" cy="201346"/>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E:\CB\Microsoft Images\Microsoft Clip Organizer1\People Icons\People.png"/>
          <p:cNvPicPr>
            <a:picLocks noChangeAspect="1" noChangeArrowheads="1"/>
          </p:cNvPicPr>
          <p:nvPr>
            <p:custDataLst>
              <p:tags r:id="rId15"/>
            </p:custDataLst>
          </p:nvPr>
        </p:nvPicPr>
        <p:blipFill>
          <a:blip r:embed="rId50" cstate="print">
            <a:extLst>
              <a:ext uri="{28A0092B-C50C-407E-A947-70E740481C1C}">
                <a14:useLocalDpi xmlns:a14="http://schemas.microsoft.com/office/drawing/2010/main" val="0"/>
              </a:ext>
            </a:extLst>
          </a:blip>
          <a:srcRect/>
          <a:stretch>
            <a:fillRect/>
          </a:stretch>
        </p:blipFill>
        <p:spPr bwMode="auto">
          <a:xfrm>
            <a:off x="6413582" y="1977033"/>
            <a:ext cx="344948" cy="287598"/>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3"/>
          <p:cNvPicPr>
            <a:picLocks noChangeAspect="1" noChangeArrowheads="1"/>
          </p:cNvPicPr>
          <p:nvPr>
            <p:custDataLst>
              <p:tags r:id="rId16"/>
            </p:custDataLst>
          </p:nvPr>
        </p:nvPicPr>
        <p:blipFill>
          <a:blip r:embed="rId51" cstate="print">
            <a:extLst>
              <a:ext uri="{28A0092B-C50C-407E-A947-70E740481C1C}">
                <a14:useLocalDpi xmlns:a14="http://schemas.microsoft.com/office/drawing/2010/main" val="0"/>
              </a:ext>
            </a:extLst>
          </a:blip>
          <a:stretch>
            <a:fillRect/>
          </a:stretch>
        </p:blipFill>
        <p:spPr bwMode="auto">
          <a:xfrm>
            <a:off x="6425964" y="2689916"/>
            <a:ext cx="320184" cy="320184"/>
          </a:xfrm>
          <a:prstGeom prst="rect">
            <a:avLst/>
          </a:prstGeom>
          <a:noFill/>
          <a:extLst>
            <a:ext uri="{909E8E84-426E-40DD-AFC4-6F175D3DCCD1}">
              <a14:hiddenFill xmlns:a14="http://schemas.microsoft.com/office/drawing/2010/main">
                <a:solidFill>
                  <a:srgbClr val="FFFFFF"/>
                </a:solidFill>
              </a14:hiddenFill>
            </a:ext>
          </a:extLst>
        </p:spPr>
      </p:pic>
      <p:grpSp>
        <p:nvGrpSpPr>
          <p:cNvPr id="157" name="Group 156"/>
          <p:cNvGrpSpPr/>
          <p:nvPr>
            <p:custDataLst>
              <p:tags r:id="rId17"/>
            </p:custDataLst>
          </p:nvPr>
        </p:nvGrpSpPr>
        <p:grpSpPr>
          <a:xfrm>
            <a:off x="6428975" y="3191451"/>
            <a:ext cx="314162" cy="246322"/>
            <a:chOff x="5367338" y="1771650"/>
            <a:chExt cx="1300737" cy="1019885"/>
          </a:xfrm>
        </p:grpSpPr>
        <p:pic>
          <p:nvPicPr>
            <p:cNvPr id="158" name="Picture 4" descr="E:\CB\Microsoft Images\Microsoft Clip Organizer1\Laptops and PC and TV\My computer.png"/>
            <p:cNvPicPr>
              <a:picLocks noChangeAspect="1" noChangeArrowheads="1"/>
            </p:cNvPicPr>
            <p:nvPr/>
          </p:nvPicPr>
          <p:blipFill>
            <a:blip r:embed="rId52" cstate="print">
              <a:extLst>
                <a:ext uri="{28A0092B-C50C-407E-A947-70E740481C1C}">
                  <a14:useLocalDpi xmlns:a14="http://schemas.microsoft.com/office/drawing/2010/main" val="0"/>
                </a:ext>
              </a:extLst>
            </a:blip>
            <a:srcRect/>
            <a:stretch>
              <a:fillRect/>
            </a:stretch>
          </p:blipFill>
          <p:spPr bwMode="auto">
            <a:xfrm>
              <a:off x="5367338" y="1771650"/>
              <a:ext cx="1016504" cy="1016504"/>
            </a:xfrm>
            <a:prstGeom prst="rect">
              <a:avLst/>
            </a:prstGeom>
            <a:noFill/>
            <a:extLst>
              <a:ext uri="{909E8E84-426E-40DD-AFC4-6F175D3DCCD1}">
                <a14:hiddenFill xmlns:a14="http://schemas.microsoft.com/office/drawing/2010/main">
                  <a:solidFill>
                    <a:srgbClr val="FFFFFF"/>
                  </a:solidFill>
                </a14:hiddenFill>
              </a:ext>
            </a:extLst>
          </p:spPr>
        </p:pic>
        <p:pic>
          <p:nvPicPr>
            <p:cNvPr id="159" name="Picture 5" descr="E:\CB\Microsoft Images\Microsoft Clip Organizer1\Handhelds\Alpha Dista Icon 37.png"/>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6233188" y="2046127"/>
              <a:ext cx="434887" cy="434887"/>
            </a:xfrm>
            <a:prstGeom prst="rect">
              <a:avLst/>
            </a:prstGeom>
            <a:noFill/>
            <a:extLst>
              <a:ext uri="{909E8E84-426E-40DD-AFC4-6F175D3DCCD1}">
                <a14:hiddenFill xmlns:a14="http://schemas.microsoft.com/office/drawing/2010/main">
                  <a:solidFill>
                    <a:srgbClr val="FFFFFF"/>
                  </a:solidFill>
                </a14:hiddenFill>
              </a:ext>
            </a:extLst>
          </p:spPr>
        </p:pic>
        <p:pic>
          <p:nvPicPr>
            <p:cNvPr id="160" name="Picture 6" descr="E:\CB\Microsoft Images\Microsoft Clip Organizer1\Handhelds\j0433863.png"/>
            <p:cNvPicPr>
              <a:picLocks noChangeAspect="1" noChangeArrowheads="1"/>
            </p:cNvPicPr>
            <p:nvPr/>
          </p:nvPicPr>
          <p:blipFill>
            <a:blip r:embed="rId54" cstate="print">
              <a:extLst>
                <a:ext uri="{28A0092B-C50C-407E-A947-70E740481C1C}">
                  <a14:useLocalDpi xmlns:a14="http://schemas.microsoft.com/office/drawing/2010/main" val="0"/>
                </a:ext>
              </a:extLst>
            </a:blip>
            <a:srcRect/>
            <a:stretch>
              <a:fillRect/>
            </a:stretch>
          </p:blipFill>
          <p:spPr bwMode="auto">
            <a:xfrm>
              <a:off x="5875590" y="2263571"/>
              <a:ext cx="527964" cy="527964"/>
            </a:xfrm>
            <a:prstGeom prst="rect">
              <a:avLst/>
            </a:prstGeom>
            <a:noFill/>
            <a:extLst>
              <a:ext uri="{909E8E84-426E-40DD-AFC4-6F175D3DCCD1}">
                <a14:hiddenFill xmlns:a14="http://schemas.microsoft.com/office/drawing/2010/main">
                  <a:solidFill>
                    <a:srgbClr val="FFFFFF"/>
                  </a:solidFill>
                </a14:hiddenFill>
              </a:ext>
            </a:extLst>
          </p:spPr>
        </p:pic>
      </p:grpSp>
      <p:pic>
        <p:nvPicPr>
          <p:cNvPr id="161" name="Picture 2" descr="E:\CB\Microsoft Images\Microsoft Clip Organizer1\People Icons\People.png"/>
          <p:cNvPicPr>
            <a:picLocks noChangeAspect="1" noChangeArrowheads="1"/>
          </p:cNvPicPr>
          <p:nvPr>
            <p:custDataLst>
              <p:tags r:id="rId18"/>
            </p:custDataLst>
          </p:nvPr>
        </p:nvPicPr>
        <p:blipFill>
          <a:blip r:embed="rId55" cstate="print">
            <a:extLst>
              <a:ext uri="{28A0092B-C50C-407E-A947-70E740481C1C}">
                <a14:useLocalDpi xmlns:a14="http://schemas.microsoft.com/office/drawing/2010/main" val="0"/>
              </a:ext>
            </a:extLst>
          </a:blip>
          <a:srcRect/>
          <a:stretch>
            <a:fillRect/>
          </a:stretch>
        </p:blipFill>
        <p:spPr bwMode="auto">
          <a:xfrm>
            <a:off x="1219480" y="3830135"/>
            <a:ext cx="164511" cy="137160"/>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3"/>
          <p:cNvPicPr>
            <a:picLocks noChangeAspect="1" noChangeArrowheads="1"/>
          </p:cNvPicPr>
          <p:nvPr>
            <p:custDataLst>
              <p:tags r:id="rId19"/>
            </p:custDataLst>
          </p:nvPr>
        </p:nvPicPr>
        <p:blipFill>
          <a:blip r:embed="rId56" cstate="print">
            <a:extLst>
              <a:ext uri="{28A0092B-C50C-407E-A947-70E740481C1C}">
                <a14:useLocalDpi xmlns:a14="http://schemas.microsoft.com/office/drawing/2010/main" val="0"/>
              </a:ext>
            </a:extLst>
          </a:blip>
          <a:stretch>
            <a:fillRect/>
          </a:stretch>
        </p:blipFill>
        <p:spPr bwMode="auto">
          <a:xfrm>
            <a:off x="2592018" y="3830135"/>
            <a:ext cx="137160" cy="137160"/>
          </a:xfrm>
          <a:prstGeom prst="rect">
            <a:avLst/>
          </a:prstGeom>
          <a:noFill/>
          <a:extLst>
            <a:ext uri="{909E8E84-426E-40DD-AFC4-6F175D3DCCD1}">
              <a14:hiddenFill xmlns:a14="http://schemas.microsoft.com/office/drawing/2010/main">
                <a:solidFill>
                  <a:srgbClr val="FFFFFF"/>
                </a:solidFill>
              </a14:hiddenFill>
            </a:ext>
          </a:extLst>
        </p:spPr>
      </p:pic>
      <p:grpSp>
        <p:nvGrpSpPr>
          <p:cNvPr id="163" name="Group 162"/>
          <p:cNvGrpSpPr/>
          <p:nvPr>
            <p:custDataLst>
              <p:tags r:id="rId20"/>
            </p:custDataLst>
          </p:nvPr>
        </p:nvGrpSpPr>
        <p:grpSpPr>
          <a:xfrm>
            <a:off x="4687441" y="3830135"/>
            <a:ext cx="192024" cy="137160"/>
            <a:chOff x="5367338" y="1771650"/>
            <a:chExt cx="1300737" cy="1019885"/>
          </a:xfrm>
        </p:grpSpPr>
        <p:pic>
          <p:nvPicPr>
            <p:cNvPr id="164" name="Picture 4" descr="E:\CB\Microsoft Images\Microsoft Clip Organizer1\Laptops and PC and TV\My computer.png"/>
            <p:cNvPicPr>
              <a:picLocks noChangeAspect="1" noChangeArrowheads="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5367338" y="1771650"/>
              <a:ext cx="1016504" cy="1016504"/>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5" descr="E:\CB\Microsoft Images\Microsoft Clip Organizer1\Handhelds\Alpha Dista Icon 37.png"/>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6233188" y="2046127"/>
              <a:ext cx="434887" cy="434887"/>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6" descr="E:\CB\Microsoft Images\Microsoft Clip Organizer1\Handhelds\j0433863.png"/>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5875590" y="2263571"/>
              <a:ext cx="527964" cy="52796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3" name="Straight Connector 2"/>
          <p:cNvCxnSpPr/>
          <p:nvPr/>
        </p:nvCxnSpPr>
        <p:spPr>
          <a:xfrm>
            <a:off x="6074229" y="1053965"/>
            <a:ext cx="0" cy="52466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8138" y="3561637"/>
            <a:ext cx="11509756"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 name="Oval 353">
            <a:hlinkClick r:id="" action="ppaction://noaction"/>
          </p:cNvPr>
          <p:cNvSpPr>
            <a:spLocks noChangeArrowheads="1"/>
          </p:cNvSpPr>
          <p:nvPr>
            <p:custDataLst>
              <p:tags r:id="rId21"/>
            </p:custDataLst>
          </p:nvPr>
        </p:nvSpPr>
        <p:spPr bwMode="gray">
          <a:xfrm>
            <a:off x="338138" y="294900"/>
            <a:ext cx="365760" cy="365760"/>
          </a:xfrm>
          <a:prstGeom prst="ellipse">
            <a:avLst/>
          </a:prstGeom>
          <a:solidFill>
            <a:schemeClr val="accent5"/>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tx1">
                    <a:lumMod val="75000"/>
                  </a:schemeClr>
                </a:solidFill>
                <a:latin typeface="Segoe UI"/>
                <a:ea typeface="Segoe UI" pitchFamily="34" charset="0"/>
                <a:cs typeface="Segoe UI" pitchFamily="34" charset="0"/>
              </a:rPr>
              <a:t>4</a:t>
            </a:r>
            <a:endParaRPr lang="en-US" sz="2000" b="1" dirty="0">
              <a:ln>
                <a:solidFill>
                  <a:schemeClr val="bg1">
                    <a:alpha val="0"/>
                  </a:schemeClr>
                </a:solidFill>
              </a:ln>
              <a:solidFill>
                <a:schemeClr val="tx1">
                  <a:lumMod val="75000"/>
                </a:schemeClr>
              </a:solidFill>
              <a:latin typeface="Segoe UI"/>
              <a:ea typeface="Segoe UI" pitchFamily="34" charset="0"/>
              <a:cs typeface="Segoe UI" pitchFamily="34" charset="0"/>
            </a:endParaRPr>
          </a:p>
        </p:txBody>
      </p:sp>
      <p:grpSp>
        <p:nvGrpSpPr>
          <p:cNvPr id="68" name="Group 67"/>
          <p:cNvGrpSpPr/>
          <p:nvPr>
            <p:custDataLst>
              <p:tags r:id="rId22"/>
            </p:custDataLst>
          </p:nvPr>
        </p:nvGrpSpPr>
        <p:grpSpPr>
          <a:xfrm>
            <a:off x="9753918" y="228481"/>
            <a:ext cx="2103120" cy="436879"/>
            <a:chOff x="9571038" y="228481"/>
            <a:chExt cx="2103120" cy="436879"/>
          </a:xfrm>
        </p:grpSpPr>
        <p:sp>
          <p:nvSpPr>
            <p:cNvPr id="69" name="Chevron 68"/>
            <p:cNvSpPr/>
            <p:nvPr>
              <p:custDataLst>
                <p:tags r:id="rId23"/>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70" name="Chevron 69"/>
            <p:cNvSpPr/>
            <p:nvPr>
              <p:custDataLst>
                <p:tags r:id="rId24"/>
              </p:custDataLst>
            </p:nvPr>
          </p:nvSpPr>
          <p:spPr>
            <a:xfrm>
              <a:off x="95710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71" name="Chevron 70"/>
            <p:cNvSpPr/>
            <p:nvPr>
              <p:custDataLst>
                <p:tags r:id="rId25"/>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72" name="Chevron 71"/>
            <p:cNvSpPr/>
            <p:nvPr>
              <p:custDataLst>
                <p:tags r:id="rId26"/>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7" name="Slide Number Placeholder 6"/>
          <p:cNvSpPr>
            <a:spLocks noGrp="1"/>
          </p:cNvSpPr>
          <p:nvPr>
            <p:ph type="sldNum" sz="quarter" idx="4"/>
          </p:nvPr>
        </p:nvSpPr>
        <p:spPr/>
        <p:txBody>
          <a:bodyPr/>
          <a:lstStyle/>
          <a:p>
            <a:pPr algn="ctr"/>
            <a:fld id="{101F14F0-5018-4D43-9CE9-7EAB5322879C}" type="slidenum">
              <a:rPr lang="en-US" smtClean="0"/>
              <a:pPr algn="ctr"/>
              <a:t>21</a:t>
            </a:fld>
            <a:endParaRPr lang="en-US" dirty="0"/>
          </a:p>
        </p:txBody>
      </p:sp>
    </p:spTree>
    <p:extLst>
      <p:ext uri="{BB962C8B-B14F-4D97-AF65-F5344CB8AC3E}">
        <p14:creationId xmlns:p14="http://schemas.microsoft.com/office/powerpoint/2010/main" val="345391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236080030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9497" name="think-cell Slide" r:id="rId59" imgW="270" imgH="270" progId="TCLayout.ActiveDocument.1">
                  <p:embed/>
                </p:oleObj>
              </mc:Choice>
              <mc:Fallback>
                <p:oleObj name="think-cell Slide" r:id="rId59" imgW="270" imgH="270" progId="TCLayout.ActiveDocument.1">
                  <p:embed/>
                  <p:pic>
                    <p:nvPicPr>
                      <p:cNvPr id="0" name=""/>
                      <p:cNvPicPr/>
                      <p:nvPr/>
                    </p:nvPicPr>
                    <p:blipFill>
                      <a:blip r:embed="rId60"/>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a:xfrm>
            <a:off x="338138" y="226973"/>
            <a:ext cx="11518900" cy="443198"/>
          </a:xfrm>
        </p:spPr>
        <p:txBody>
          <a:bodyPr lIns="0"/>
          <a:lstStyle/>
          <a:p>
            <a:pPr marL="457200"/>
            <a:r>
              <a:rPr lang="en-US" sz="3200" dirty="0" smtClean="0"/>
              <a:t>Capability Diagnostic</a:t>
            </a:r>
            <a:endParaRPr lang="en-US" sz="3200" dirty="0"/>
          </a:p>
        </p:txBody>
      </p:sp>
      <p:sp>
        <p:nvSpPr>
          <p:cNvPr id="3" name="Text Placeholder 2"/>
          <p:cNvSpPr>
            <a:spLocks noGrp="1"/>
          </p:cNvSpPr>
          <p:nvPr>
            <p:ph type="body" idx="14"/>
          </p:nvPr>
        </p:nvSpPr>
        <p:spPr>
          <a:xfrm>
            <a:off x="338328" y="749808"/>
            <a:ext cx="11518710" cy="276999"/>
          </a:xfrm>
        </p:spPr>
        <p:txBody>
          <a:bodyPr/>
          <a:lstStyle/>
          <a:p>
            <a:pPr marL="461963" indent="0">
              <a:buNone/>
            </a:pPr>
            <a:r>
              <a:rPr lang="en-US" sz="1800" dirty="0"/>
              <a:t>Gap Analysis </a:t>
            </a:r>
            <a:r>
              <a:rPr lang="en-US" sz="1800" dirty="0" smtClean="0"/>
              <a:t>Assessment</a:t>
            </a:r>
            <a:endParaRPr lang="en-US" sz="1800" dirty="0"/>
          </a:p>
        </p:txBody>
      </p:sp>
      <p:sp>
        <p:nvSpPr>
          <p:cNvPr id="66" name="Oval 353">
            <a:hlinkClick r:id="" action="ppaction://noaction"/>
          </p:cNvPr>
          <p:cNvSpPr>
            <a:spLocks noChangeArrowheads="1"/>
          </p:cNvSpPr>
          <p:nvPr>
            <p:custDataLst>
              <p:tags r:id="rId3"/>
            </p:custDataLst>
          </p:nvPr>
        </p:nvSpPr>
        <p:spPr bwMode="gray">
          <a:xfrm>
            <a:off x="338138" y="265692"/>
            <a:ext cx="365760" cy="365760"/>
          </a:xfrm>
          <a:prstGeom prst="ellipse">
            <a:avLst/>
          </a:prstGeom>
          <a:solidFill>
            <a:srgbClr val="FFC000"/>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sz="2000" b="1" dirty="0" smtClean="0">
                <a:ln>
                  <a:solidFill>
                    <a:schemeClr val="bg1">
                      <a:alpha val="0"/>
                    </a:schemeClr>
                  </a:solidFill>
                </a:ln>
                <a:solidFill>
                  <a:schemeClr val="tx1">
                    <a:lumMod val="75000"/>
                  </a:schemeClr>
                </a:solidFill>
                <a:ea typeface="Segoe UI" pitchFamily="34" charset="0"/>
                <a:cs typeface="Segoe UI" pitchFamily="34" charset="0"/>
              </a:rPr>
              <a:t>4</a:t>
            </a:r>
          </a:p>
        </p:txBody>
      </p:sp>
      <p:sp>
        <p:nvSpPr>
          <p:cNvPr id="89" name="Rounded Rectangle 88"/>
          <p:cNvSpPr/>
          <p:nvPr/>
        </p:nvSpPr>
        <p:spPr bwMode="auto">
          <a:xfrm>
            <a:off x="9753918" y="2304093"/>
            <a:ext cx="2103120" cy="2796377"/>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Review </a:t>
            </a:r>
            <a:r>
              <a:rPr lang="en-US" sz="900" dirty="0" smtClean="0">
                <a:ln>
                  <a:solidFill>
                    <a:schemeClr val="bg1">
                      <a:alpha val="0"/>
                    </a:schemeClr>
                  </a:solidFill>
                </a:ln>
                <a:solidFill>
                  <a:schemeClr val="tx1">
                    <a:lumMod val="75000"/>
                  </a:schemeClr>
                </a:solidFill>
              </a:rPr>
              <a:t>current process, people and technology capabilities (using industry standard models or  customer preferred models),  target business strategy and requirements, individual </a:t>
            </a:r>
            <a:r>
              <a:rPr lang="en-US" sz="900" dirty="0">
                <a:ln>
                  <a:solidFill>
                    <a:schemeClr val="bg1">
                      <a:alpha val="0"/>
                    </a:schemeClr>
                  </a:solidFill>
                </a:ln>
                <a:solidFill>
                  <a:schemeClr val="tx1">
                    <a:lumMod val="75000"/>
                  </a:schemeClr>
                </a:solidFill>
              </a:rPr>
              <a:t>competencies that exist within the organization, </a:t>
            </a:r>
            <a:r>
              <a:rPr lang="en-US" sz="900" dirty="0" smtClean="0">
                <a:ln>
                  <a:solidFill>
                    <a:schemeClr val="bg1">
                      <a:alpha val="0"/>
                    </a:schemeClr>
                  </a:solidFill>
                </a:ln>
                <a:solidFill>
                  <a:schemeClr val="tx1">
                    <a:lumMod val="75000"/>
                  </a:schemeClr>
                </a:solidFill>
              </a:rPr>
              <a:t>and the technology enablers, that relate to providing differentiated products &amp; services. </a:t>
            </a:r>
          </a:p>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smtClean="0">
                <a:ln>
                  <a:solidFill>
                    <a:schemeClr val="bg1">
                      <a:alpha val="0"/>
                    </a:schemeClr>
                  </a:solidFill>
                </a:ln>
                <a:solidFill>
                  <a:schemeClr val="tx1">
                    <a:lumMod val="75000"/>
                  </a:schemeClr>
                </a:solidFill>
              </a:rPr>
              <a:t>Validate and determine improvement recommendations that </a:t>
            </a:r>
            <a:r>
              <a:rPr lang="en-US" sz="900" dirty="0">
                <a:ln>
                  <a:solidFill>
                    <a:schemeClr val="bg1">
                      <a:alpha val="0"/>
                    </a:schemeClr>
                  </a:solidFill>
                </a:ln>
                <a:solidFill>
                  <a:schemeClr val="tx1">
                    <a:lumMod val="75000"/>
                  </a:schemeClr>
                </a:solidFill>
              </a:rPr>
              <a:t>may </a:t>
            </a:r>
            <a:r>
              <a:rPr lang="en-US" sz="900" dirty="0" smtClean="0">
                <a:ln>
                  <a:solidFill>
                    <a:schemeClr val="bg1">
                      <a:alpha val="0"/>
                    </a:schemeClr>
                  </a:solidFill>
                </a:ln>
                <a:solidFill>
                  <a:schemeClr val="tx1">
                    <a:lumMod val="75000"/>
                  </a:schemeClr>
                </a:solidFill>
              </a:rPr>
              <a:t>enhance the how differentiated </a:t>
            </a:r>
            <a:r>
              <a:rPr lang="en-US" sz="900" dirty="0">
                <a:ln>
                  <a:solidFill>
                    <a:schemeClr val="bg1">
                      <a:alpha val="0"/>
                    </a:schemeClr>
                  </a:solidFill>
                </a:ln>
                <a:solidFill>
                  <a:schemeClr val="tx1">
                    <a:lumMod val="75000"/>
                  </a:schemeClr>
                </a:solidFill>
              </a:rPr>
              <a:t>Products &amp; </a:t>
            </a:r>
            <a:r>
              <a:rPr lang="en-US" sz="900" dirty="0" smtClean="0">
                <a:ln>
                  <a:solidFill>
                    <a:schemeClr val="bg1">
                      <a:alpha val="0"/>
                    </a:schemeClr>
                  </a:solidFill>
                </a:ln>
                <a:solidFill>
                  <a:schemeClr val="tx1">
                    <a:lumMod val="75000"/>
                  </a:schemeClr>
                </a:solidFill>
              </a:rPr>
              <a:t>Services can be provided &amp; managed within the organization for </a:t>
            </a:r>
            <a:r>
              <a:rPr lang="en-US" sz="900" dirty="0">
                <a:ln>
                  <a:solidFill>
                    <a:schemeClr val="bg1">
                      <a:alpha val="0"/>
                    </a:schemeClr>
                  </a:solidFill>
                </a:ln>
                <a:solidFill>
                  <a:schemeClr val="tx1">
                    <a:lumMod val="75000"/>
                  </a:schemeClr>
                </a:solidFill>
              </a:rPr>
              <a:t>the short, medium and longer </a:t>
            </a:r>
            <a:r>
              <a:rPr lang="en-US" sz="900" dirty="0" smtClean="0">
                <a:ln>
                  <a:solidFill>
                    <a:schemeClr val="bg1">
                      <a:alpha val="0"/>
                    </a:schemeClr>
                  </a:solidFill>
                </a:ln>
                <a:solidFill>
                  <a:schemeClr val="tx1">
                    <a:lumMod val="75000"/>
                  </a:schemeClr>
                </a:solidFill>
              </a:rPr>
              <a:t>term.</a:t>
            </a:r>
            <a:endParaRPr lang="en-US" sz="900" dirty="0">
              <a:ln>
                <a:solidFill>
                  <a:schemeClr val="bg1">
                    <a:alpha val="0"/>
                  </a:schemeClr>
                </a:solidFill>
              </a:ln>
              <a:solidFill>
                <a:schemeClr val="tx1">
                  <a:lumMod val="75000"/>
                </a:schemeClr>
              </a:solidFill>
            </a:endParaRPr>
          </a:p>
        </p:txBody>
      </p:sp>
      <p:sp>
        <p:nvSpPr>
          <p:cNvPr id="91" name="Rounded Rectangle 90"/>
          <p:cNvSpPr/>
          <p:nvPr/>
        </p:nvSpPr>
        <p:spPr bwMode="auto">
          <a:xfrm>
            <a:off x="9753918" y="5389015"/>
            <a:ext cx="2103120" cy="856482"/>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Identify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for  </a:t>
            </a:r>
            <a:r>
              <a:rPr lang="en-US" sz="900" dirty="0" smtClean="0">
                <a:ln>
                  <a:solidFill>
                    <a:schemeClr val="bg1">
                      <a:alpha val="0"/>
                    </a:schemeClr>
                  </a:solidFill>
                </a:ln>
                <a:solidFill>
                  <a:schemeClr val="tx1">
                    <a:lumMod val="75000"/>
                  </a:schemeClr>
                </a:solidFill>
              </a:rPr>
              <a:t>providing new &amp; differentiated products &amp; services to customers.</a:t>
            </a:r>
            <a:endParaRPr lang="en-US" sz="900" dirty="0">
              <a:ln>
                <a:solidFill>
                  <a:schemeClr val="bg1">
                    <a:alpha val="0"/>
                  </a:schemeClr>
                </a:solidFill>
              </a:ln>
              <a:solidFill>
                <a:schemeClr val="tx1">
                  <a:lumMod val="75000"/>
                </a:schemeClr>
              </a:solidFill>
            </a:endParaRPr>
          </a:p>
        </p:txBody>
      </p:sp>
      <p:sp>
        <p:nvSpPr>
          <p:cNvPr id="104" name="Rounded Rectangle 103"/>
          <p:cNvSpPr/>
          <p:nvPr/>
        </p:nvSpPr>
        <p:spPr bwMode="auto">
          <a:xfrm>
            <a:off x="9753918" y="747366"/>
            <a:ext cx="2103120" cy="1138839"/>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E</a:t>
            </a:r>
            <a:r>
              <a:rPr lang="en-US" sz="900" dirty="0" smtClean="0">
                <a:ln>
                  <a:solidFill>
                    <a:schemeClr val="bg1">
                      <a:alpha val="0"/>
                    </a:schemeClr>
                  </a:solidFill>
                </a:ln>
                <a:solidFill>
                  <a:schemeClr val="tx1">
                    <a:lumMod val="75000"/>
                  </a:schemeClr>
                </a:solidFill>
              </a:rPr>
              <a:t>stablish </a:t>
            </a:r>
            <a:r>
              <a:rPr lang="en-US" sz="900" dirty="0">
                <a:ln>
                  <a:solidFill>
                    <a:schemeClr val="bg1">
                      <a:alpha val="0"/>
                    </a:schemeClr>
                  </a:solidFill>
                </a:ln>
                <a:solidFill>
                  <a:schemeClr val="tx1">
                    <a:lumMod val="75000"/>
                  </a:schemeClr>
                </a:solidFill>
              </a:rPr>
              <a:t>and validate baseline evaluation of the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that </a:t>
            </a:r>
            <a:r>
              <a:rPr lang="en-US" sz="900" dirty="0" smtClean="0">
                <a:ln>
                  <a:solidFill>
                    <a:schemeClr val="bg1">
                      <a:alpha val="0"/>
                    </a:schemeClr>
                  </a:solidFill>
                </a:ln>
                <a:solidFill>
                  <a:schemeClr val="tx1">
                    <a:lumMod val="75000"/>
                  </a:schemeClr>
                </a:solidFill>
              </a:rPr>
              <a:t>exist for providing differentiated products &amp; services to customers, identifying </a:t>
            </a:r>
            <a:r>
              <a:rPr lang="en-US" sz="900" dirty="0">
                <a:ln>
                  <a:solidFill>
                    <a:schemeClr val="bg1">
                      <a:alpha val="0"/>
                    </a:schemeClr>
                  </a:solidFill>
                </a:ln>
                <a:solidFill>
                  <a:schemeClr val="tx1">
                    <a:lumMod val="75000"/>
                  </a:schemeClr>
                </a:solidFill>
              </a:rPr>
              <a:t>gaps and </a:t>
            </a:r>
            <a:r>
              <a:rPr lang="en-US" sz="900" dirty="0" smtClean="0">
                <a:ln>
                  <a:solidFill>
                    <a:schemeClr val="bg1">
                      <a:alpha val="0"/>
                    </a:schemeClr>
                  </a:solidFill>
                </a:ln>
                <a:solidFill>
                  <a:schemeClr val="tx1">
                    <a:lumMod val="75000"/>
                  </a:schemeClr>
                </a:solidFill>
              </a:rPr>
              <a:t>improvements. </a:t>
            </a:r>
            <a:endParaRPr lang="en-US" sz="900" dirty="0">
              <a:ln>
                <a:solidFill>
                  <a:schemeClr val="bg1">
                    <a:alpha val="0"/>
                  </a:schemeClr>
                </a:solidFill>
              </a:ln>
              <a:solidFill>
                <a:schemeClr val="tx1">
                  <a:lumMod val="75000"/>
                </a:schemeClr>
              </a:solidFill>
            </a:endParaRPr>
          </a:p>
        </p:txBody>
      </p:sp>
      <p:sp>
        <p:nvSpPr>
          <p:cNvPr id="106" name="Isosceles Triangle 105"/>
          <p:cNvSpPr/>
          <p:nvPr/>
        </p:nvSpPr>
        <p:spPr>
          <a:xfrm rot="10800000">
            <a:off x="9786183" y="2097144"/>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2" name="Isosceles Triangle 71"/>
          <p:cNvSpPr/>
          <p:nvPr/>
        </p:nvSpPr>
        <p:spPr>
          <a:xfrm rot="10800000">
            <a:off x="9786183" y="5203240"/>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71" name="Group 70"/>
          <p:cNvGrpSpPr/>
          <p:nvPr>
            <p:custDataLst>
              <p:tags r:id="rId4"/>
            </p:custDataLst>
          </p:nvPr>
        </p:nvGrpSpPr>
        <p:grpSpPr>
          <a:xfrm>
            <a:off x="9753918" y="228481"/>
            <a:ext cx="2103120" cy="436879"/>
            <a:chOff x="9571038" y="228481"/>
            <a:chExt cx="2103120" cy="436879"/>
          </a:xfrm>
        </p:grpSpPr>
        <p:sp>
          <p:nvSpPr>
            <p:cNvPr id="73" name="Chevron 72"/>
            <p:cNvSpPr/>
            <p:nvPr>
              <p:custDataLst>
                <p:tags r:id="rId53"/>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74" name="Chevron 73"/>
            <p:cNvSpPr/>
            <p:nvPr>
              <p:custDataLst>
                <p:tags r:id="rId54"/>
              </p:custDataLst>
            </p:nvPr>
          </p:nvSpPr>
          <p:spPr>
            <a:xfrm>
              <a:off x="95710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76" name="Chevron 75"/>
            <p:cNvSpPr/>
            <p:nvPr>
              <p:custDataLst>
                <p:tags r:id="rId55"/>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77" name="Chevron 76"/>
            <p:cNvSpPr/>
            <p:nvPr>
              <p:custDataLst>
                <p:tags r:id="rId56"/>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78" name="Round Same Side Corner Rectangle 77"/>
          <p:cNvSpPr/>
          <p:nvPr>
            <p:custDataLst>
              <p:tags r:id="rId5"/>
            </p:custDataLst>
          </p:nvPr>
        </p:nvSpPr>
        <p:spPr>
          <a:xfrm flipH="1">
            <a:off x="9753918" y="2304093"/>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79" name="Round Same Side Corner Rectangle 78"/>
          <p:cNvSpPr/>
          <p:nvPr>
            <p:custDataLst>
              <p:tags r:id="rId6"/>
            </p:custDataLst>
          </p:nvPr>
        </p:nvSpPr>
        <p:spPr>
          <a:xfrm flipH="1">
            <a:off x="9753918" y="5389015"/>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80" name="Round Same Side Corner Rectangle 79"/>
          <p:cNvSpPr/>
          <p:nvPr>
            <p:custDataLst>
              <p:tags r:id="rId7"/>
            </p:custDataLst>
          </p:nvPr>
        </p:nvSpPr>
        <p:spPr>
          <a:xfrm flipH="1">
            <a:off x="9753918" y="747366"/>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70" name="Rectangle 69"/>
          <p:cNvSpPr/>
          <p:nvPr>
            <p:custDataLst>
              <p:tags r:id="rId8"/>
            </p:custDataLst>
          </p:nvPr>
        </p:nvSpPr>
        <p:spPr>
          <a:xfrm>
            <a:off x="338137" y="1141413"/>
            <a:ext cx="9276383" cy="246221"/>
          </a:xfrm>
          <a:prstGeom prst="rect">
            <a:avLst/>
          </a:prstGeom>
        </p:spPr>
        <p:txBody>
          <a:bodyPr wrap="square" lIns="0" tIns="0" rIns="0" bIns="0" anchor="ctr">
            <a:spAutoFit/>
          </a:bodyPr>
          <a:lstStyle/>
          <a:p>
            <a:pPr lvl="0" algn="ctr" defTabSz="685835">
              <a:spcBef>
                <a:spcPts val="600"/>
              </a:spcBef>
            </a:pPr>
            <a:r>
              <a:rPr lang="en-US" sz="1600" b="1" dirty="0">
                <a:ln>
                  <a:solidFill>
                    <a:schemeClr val="bg1">
                      <a:alpha val="0"/>
                    </a:schemeClr>
                  </a:solidFill>
                </a:ln>
                <a:solidFill>
                  <a:schemeClr val="tx1">
                    <a:lumMod val="75000"/>
                  </a:schemeClr>
                </a:solidFill>
              </a:rPr>
              <a:t>Where am I today? Where do I need to get </a:t>
            </a:r>
            <a:r>
              <a:rPr lang="en-US" sz="1600" b="1" dirty="0" smtClean="0">
                <a:ln>
                  <a:solidFill>
                    <a:schemeClr val="bg1">
                      <a:alpha val="0"/>
                    </a:schemeClr>
                  </a:solidFill>
                </a:ln>
                <a:solidFill>
                  <a:schemeClr val="tx1">
                    <a:lumMod val="75000"/>
                  </a:schemeClr>
                </a:solidFill>
              </a:rPr>
              <a:t>to? What </a:t>
            </a:r>
            <a:r>
              <a:rPr lang="en-US" sz="1600" b="1" dirty="0">
                <a:ln>
                  <a:solidFill>
                    <a:schemeClr val="bg1">
                      <a:alpha val="0"/>
                    </a:schemeClr>
                  </a:solidFill>
                </a:ln>
                <a:solidFill>
                  <a:schemeClr val="tx1">
                    <a:lumMod val="75000"/>
                  </a:schemeClr>
                </a:solidFill>
              </a:rPr>
              <a:t>are the key tactics to get there? </a:t>
            </a:r>
          </a:p>
        </p:txBody>
      </p:sp>
      <p:sp>
        <p:nvSpPr>
          <p:cNvPr id="81" name="Rectangle 80"/>
          <p:cNvSpPr/>
          <p:nvPr>
            <p:custDataLst>
              <p:tags r:id="rId9"/>
            </p:custDataLst>
          </p:nvPr>
        </p:nvSpPr>
        <p:spPr>
          <a:xfrm>
            <a:off x="2157458" y="6111316"/>
            <a:ext cx="1367362" cy="153888"/>
          </a:xfrm>
          <a:prstGeom prst="rect">
            <a:avLst/>
          </a:prstGeom>
        </p:spPr>
        <p:txBody>
          <a:bodyPr wrap="none" lIns="0" tIns="0" rIns="0" bIns="0" numCol="1">
            <a:spAutoFit/>
          </a:bodyPr>
          <a:lstStyle/>
          <a:p>
            <a:pPr marL="0" marR="0" lvl="0" indent="0" defTabSz="685835" eaLnBrk="1" fontAlgn="auto" latinLnBrk="0" hangingPunct="1">
              <a:lnSpc>
                <a:spcPct val="100000"/>
              </a:lnSpc>
              <a:spcBef>
                <a:spcPts val="600"/>
              </a:spcBef>
              <a:spcAft>
                <a:spcPts val="0"/>
              </a:spcAft>
              <a:buClrTx/>
              <a:buSzTx/>
              <a:buFontTx/>
              <a:buNone/>
              <a:tabLst/>
              <a:defRPr/>
            </a:pPr>
            <a:r>
              <a:rPr lang="en-US" sz="1000" dirty="0">
                <a:ln>
                  <a:solidFill>
                    <a:schemeClr val="bg1">
                      <a:alpha val="0"/>
                    </a:schemeClr>
                  </a:solidFill>
                </a:ln>
                <a:solidFill>
                  <a:schemeClr val="tx1">
                    <a:lumMod val="75000"/>
                  </a:schemeClr>
                </a:solidFill>
              </a:rPr>
              <a:t>Identify capability GAPs </a:t>
            </a:r>
          </a:p>
        </p:txBody>
      </p:sp>
      <p:sp>
        <p:nvSpPr>
          <p:cNvPr id="82" name="Oval 81"/>
          <p:cNvSpPr/>
          <p:nvPr>
            <p:custDataLst>
              <p:tags r:id="rId10"/>
            </p:custDataLst>
          </p:nvPr>
        </p:nvSpPr>
        <p:spPr bwMode="auto">
          <a:xfrm>
            <a:off x="189637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83" name="Oval 82"/>
          <p:cNvSpPr/>
          <p:nvPr>
            <p:custDataLst>
              <p:tags r:id="rId11"/>
            </p:custDataLst>
          </p:nvPr>
        </p:nvSpPr>
        <p:spPr bwMode="auto">
          <a:xfrm>
            <a:off x="358647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84" name="Rectangle 83"/>
          <p:cNvSpPr/>
          <p:nvPr>
            <p:custDataLst>
              <p:tags r:id="rId12"/>
            </p:custDataLst>
          </p:nvPr>
        </p:nvSpPr>
        <p:spPr>
          <a:xfrm>
            <a:off x="3872853" y="6111316"/>
            <a:ext cx="1905971"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Required change or improvement</a:t>
            </a:r>
          </a:p>
        </p:txBody>
      </p:sp>
      <p:sp>
        <p:nvSpPr>
          <p:cNvPr id="85" name="Oval 84"/>
          <p:cNvSpPr/>
          <p:nvPr>
            <p:custDataLst>
              <p:tags r:id="rId13"/>
            </p:custDataLst>
          </p:nvPr>
        </p:nvSpPr>
        <p:spPr bwMode="auto">
          <a:xfrm>
            <a:off x="32944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86" name="Rectangle 85"/>
          <p:cNvSpPr/>
          <p:nvPr>
            <p:custDataLst>
              <p:tags r:id="rId14"/>
            </p:custDataLst>
          </p:nvPr>
        </p:nvSpPr>
        <p:spPr>
          <a:xfrm>
            <a:off x="588021" y="6111316"/>
            <a:ext cx="1184620"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Potential target state</a:t>
            </a:r>
          </a:p>
        </p:txBody>
      </p:sp>
      <p:sp>
        <p:nvSpPr>
          <p:cNvPr id="87" name="Oval 86"/>
          <p:cNvSpPr/>
          <p:nvPr>
            <p:custDataLst>
              <p:tags r:id="rId15"/>
            </p:custDataLst>
          </p:nvPr>
        </p:nvSpPr>
        <p:spPr bwMode="auto">
          <a:xfrm>
            <a:off x="5837461"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92" name="Rectangle 91"/>
          <p:cNvSpPr/>
          <p:nvPr>
            <p:custDataLst>
              <p:tags r:id="rId16"/>
            </p:custDataLst>
          </p:nvPr>
        </p:nvSpPr>
        <p:spPr>
          <a:xfrm>
            <a:off x="6123836" y="6111316"/>
            <a:ext cx="1239122" cy="153888"/>
          </a:xfrm>
          <a:prstGeom prst="rect">
            <a:avLst/>
          </a:prstGeom>
        </p:spPr>
        <p:txBody>
          <a:bodyPr wrap="none" lIns="0" tIns="0" rIns="0" bIns="0">
            <a:spAutoFit/>
          </a:bodyPr>
          <a:lstStyle/>
          <a:p>
            <a:pPr lvl="0" defTabSz="685835">
              <a:spcBef>
                <a:spcPts val="600"/>
              </a:spcBef>
            </a:pPr>
            <a:r>
              <a:rPr lang="en-US" sz="1000" dirty="0">
                <a:ln>
                  <a:solidFill>
                    <a:schemeClr val="bg1">
                      <a:alpha val="0"/>
                    </a:schemeClr>
                  </a:solidFill>
                </a:ln>
                <a:solidFill>
                  <a:schemeClr val="tx1">
                    <a:lumMod val="75000"/>
                  </a:schemeClr>
                </a:solidFill>
              </a:rPr>
              <a:t>Anticipated outcomes</a:t>
            </a:r>
          </a:p>
        </p:txBody>
      </p:sp>
      <p:sp>
        <p:nvSpPr>
          <p:cNvPr id="93" name="Oval 92"/>
          <p:cNvSpPr/>
          <p:nvPr>
            <p:custDataLst>
              <p:tags r:id="rId17"/>
            </p:custDataLst>
          </p:nvPr>
        </p:nvSpPr>
        <p:spPr bwMode="auto">
          <a:xfrm>
            <a:off x="743031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96" name="Rectangle 95"/>
          <p:cNvSpPr/>
          <p:nvPr>
            <p:custDataLst>
              <p:tags r:id="rId18"/>
            </p:custDataLst>
          </p:nvPr>
        </p:nvSpPr>
        <p:spPr>
          <a:xfrm>
            <a:off x="7723749" y="6111316"/>
            <a:ext cx="1978106"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Enablers to realize value realization</a:t>
            </a:r>
          </a:p>
        </p:txBody>
      </p:sp>
      <p:sp>
        <p:nvSpPr>
          <p:cNvPr id="97" name="Rounded Rectangle 96"/>
          <p:cNvSpPr/>
          <p:nvPr>
            <p:custDataLst>
              <p:tags r:id="rId19"/>
            </p:custDataLst>
          </p:nvPr>
        </p:nvSpPr>
        <p:spPr>
          <a:xfrm>
            <a:off x="1438728" y="1575589"/>
            <a:ext cx="2992210" cy="4416552"/>
          </a:xfrm>
          <a:prstGeom prst="roundRect">
            <a:avLst>
              <a:gd name="adj" fmla="val 1993"/>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1005840" rIns="91440" bIns="45720" numCol="1" rtlCol="0" anchor="t" anchorCtr="0" compatLnSpc="1">
            <a:prstTxWarp prst="textNoShape">
              <a:avLst/>
            </a:prstTxWarp>
            <a:noAutofit/>
          </a:bodyPr>
          <a:lstStyle/>
          <a:p>
            <a:pPr marL="0" lvl="1" fontAlgn="base">
              <a:spcBef>
                <a:spcPts val="600"/>
              </a:spcBef>
              <a:buClr>
                <a:schemeClr val="tx1">
                  <a:lumMod val="75000"/>
                </a:schemeClr>
              </a:buClr>
              <a:buSzPct val="100000"/>
            </a:pPr>
            <a:endParaRPr lang="en-US" sz="1200" kern="0" dirty="0">
              <a:ln w="6350">
                <a:solidFill>
                  <a:schemeClr val="bg1">
                    <a:alpha val="0"/>
                  </a:schemeClr>
                </a:solidFill>
              </a:ln>
              <a:solidFill>
                <a:schemeClr val="tx1">
                  <a:lumMod val="75000"/>
                </a:schemeClr>
              </a:solidFill>
            </a:endParaRPr>
          </a:p>
        </p:txBody>
      </p:sp>
      <p:sp>
        <p:nvSpPr>
          <p:cNvPr id="98" name="Round Same Side Corner Rectangle 97"/>
          <p:cNvSpPr/>
          <p:nvPr>
            <p:custDataLst>
              <p:tags r:id="rId20"/>
            </p:custDataLst>
          </p:nvPr>
        </p:nvSpPr>
        <p:spPr>
          <a:xfrm flipH="1">
            <a:off x="1432345" y="1575589"/>
            <a:ext cx="299221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a:t>
            </a: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Assessment</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aphicFrame>
        <p:nvGraphicFramePr>
          <p:cNvPr id="99" name="Table 98"/>
          <p:cNvGraphicFramePr>
            <a:graphicFrameLocks noGrp="1"/>
          </p:cNvGraphicFramePr>
          <p:nvPr>
            <p:custDataLst>
              <p:tags r:id="rId21"/>
            </p:custDataLst>
            <p:extLst>
              <p:ext uri="{D42A27DB-BD31-4B8C-83A1-F6EECF244321}">
                <p14:modId xmlns:p14="http://schemas.microsoft.com/office/powerpoint/2010/main" val="1059631959"/>
              </p:ext>
            </p:extLst>
          </p:nvPr>
        </p:nvGraphicFramePr>
        <p:xfrm>
          <a:off x="1517514" y="2025499"/>
          <a:ext cx="2834639" cy="1298448"/>
        </p:xfrm>
        <a:graphic>
          <a:graphicData uri="http://schemas.openxmlformats.org/drawingml/2006/table">
            <a:tbl>
              <a:tblPr firstRow="1" bandRow="1">
                <a:tableStyleId>{5C22544A-7EE6-4342-B048-85BDC9FD1C3A}</a:tableStyleId>
              </a:tblPr>
              <a:tblGrid>
                <a:gridCol w="833542"/>
                <a:gridCol w="732784"/>
                <a:gridCol w="770856"/>
                <a:gridCol w="497457"/>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Business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algn="ctr"/>
                      <a:r>
                        <a:rPr lang="en-US" sz="700" b="1" dirty="0" smtClean="0">
                          <a:ln>
                            <a:solidFill>
                              <a:schemeClr val="bg1">
                                <a:alpha val="0"/>
                              </a:schemeClr>
                            </a:solidFill>
                          </a:ln>
                          <a:solidFill>
                            <a:schemeClr val="tx1">
                              <a:lumMod val="75000"/>
                            </a:schemeClr>
                          </a:solidFill>
                        </a:rPr>
                        <a:t>Capability</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Desired 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Current </a:t>
                      </a:r>
                    </a:p>
                    <a:p>
                      <a:pPr algn="ctr"/>
                      <a:r>
                        <a:rPr lang="en-US" sz="700" b="1" dirty="0" smtClean="0">
                          <a:ln>
                            <a:solidFill>
                              <a:schemeClr val="bg1">
                                <a:alpha val="0"/>
                              </a:schemeClr>
                            </a:solidFill>
                          </a:ln>
                          <a:solidFill>
                            <a:schemeClr val="tx1">
                              <a:lumMod val="75000"/>
                            </a:schemeClr>
                          </a:solidFill>
                        </a:rPr>
                        <a:t>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Priority (H/M/L)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 products &amp; services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Performed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Manage product &amp; services portfolio</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Market &amp; sell products &amp; services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Deliver Products &amp; Services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Defined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00" name="Table 99"/>
          <p:cNvGraphicFramePr>
            <a:graphicFrameLocks noGrp="1"/>
          </p:cNvGraphicFramePr>
          <p:nvPr>
            <p:custDataLst>
              <p:tags r:id="rId22"/>
            </p:custDataLst>
            <p:extLst>
              <p:ext uri="{D42A27DB-BD31-4B8C-83A1-F6EECF244321}">
                <p14:modId xmlns:p14="http://schemas.microsoft.com/office/powerpoint/2010/main" val="3591843792"/>
              </p:ext>
            </p:extLst>
          </p:nvPr>
        </p:nvGraphicFramePr>
        <p:xfrm>
          <a:off x="1517513" y="3433219"/>
          <a:ext cx="2834640" cy="1048512"/>
        </p:xfrm>
        <a:graphic>
          <a:graphicData uri="http://schemas.openxmlformats.org/drawingml/2006/table">
            <a:tbl>
              <a:tblPr firstRow="1" bandRow="1">
                <a:tableStyleId>{5C22544A-7EE6-4342-B048-85BDC9FD1C3A}</a:tableStyleId>
              </a:tblPr>
              <a:tblGrid>
                <a:gridCol w="864430"/>
                <a:gridCol w="714074"/>
                <a:gridCol w="740282"/>
                <a:gridCol w="515854"/>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People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 leadership and staff</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Knowledge</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ctr"/>
                      <a:endPar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a:t>
                      </a:r>
                      <a:r>
                        <a:rPr lang="en-US" sz="700" kern="1200" baseline="0" dirty="0" smtClean="0">
                          <a:ln>
                            <a:solidFill>
                              <a:schemeClr val="bg1">
                                <a:alpha val="0"/>
                              </a:schemeClr>
                            </a:solidFill>
                          </a:ln>
                          <a:solidFill>
                            <a:schemeClr val="tx1">
                              <a:lumMod val="75000"/>
                            </a:schemeClr>
                          </a:solidFill>
                          <a:latin typeface="+mn-lt"/>
                          <a:ea typeface="+mn-ea"/>
                          <a:cs typeface="+mn-cs"/>
                        </a:rPr>
                        <a:t> &amp;</a:t>
                      </a:r>
                      <a:r>
                        <a:rPr lang="en-US" sz="700" kern="1200" dirty="0" smtClean="0">
                          <a:ln>
                            <a:solidFill>
                              <a:schemeClr val="bg1">
                                <a:alpha val="0"/>
                              </a:schemeClr>
                            </a:solidFill>
                          </a:ln>
                          <a:solidFill>
                            <a:schemeClr val="tx1">
                              <a:lumMod val="75000"/>
                            </a:schemeClr>
                          </a:solidFill>
                          <a:latin typeface="+mn-lt"/>
                          <a:ea typeface="+mn-ea"/>
                          <a:cs typeface="+mn-cs"/>
                        </a:rPr>
                        <a:t> manage reward, recognition, &amp; motivation programs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Expert</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01" name="Table 100"/>
          <p:cNvGraphicFramePr>
            <a:graphicFrameLocks noGrp="1"/>
          </p:cNvGraphicFramePr>
          <p:nvPr>
            <p:custDataLst>
              <p:tags r:id="rId23"/>
            </p:custDataLst>
            <p:extLst>
              <p:ext uri="{D42A27DB-BD31-4B8C-83A1-F6EECF244321}">
                <p14:modId xmlns:p14="http://schemas.microsoft.com/office/powerpoint/2010/main" val="2750774246"/>
              </p:ext>
            </p:extLst>
          </p:nvPr>
        </p:nvGraphicFramePr>
        <p:xfrm>
          <a:off x="1517513" y="4591003"/>
          <a:ext cx="2834641" cy="1335024"/>
        </p:xfrm>
        <a:graphic>
          <a:graphicData uri="http://schemas.openxmlformats.org/drawingml/2006/table">
            <a:tbl>
              <a:tblPr firstRow="1" bandRow="1">
                <a:tableStyleId>{5C22544A-7EE6-4342-B048-85BDC9FD1C3A}</a:tableStyleId>
              </a:tblPr>
              <a:tblGrid>
                <a:gridCol w="850948"/>
                <a:gridCol w="683658"/>
                <a:gridCol w="838617"/>
                <a:gridCol w="461418"/>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Technology Capabilities</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 Business Intelligence</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Standardized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5"/>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Collaboration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Custom Development</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Enterprise search</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Web</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Integration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indent="0" algn="ctr" defTabSz="914363" rtl="0" eaLnBrk="1" fontAlgn="auto" latinLnBrk="0" hangingPunct="1">
                        <a:lnSpc>
                          <a:spcPct val="100000"/>
                        </a:lnSpc>
                        <a:spcBef>
                          <a:spcPts val="0"/>
                        </a:spcBef>
                        <a:spcAft>
                          <a:spcPts val="0"/>
                        </a:spcAft>
                        <a:buClrTx/>
                        <a:buSzTx/>
                        <a:buFontTx/>
                        <a:buNone/>
                        <a:tabLst/>
                        <a:defRPr/>
                      </a:pPr>
                      <a:r>
                        <a:rPr lang="en-US" sz="700" b="1" u="none" kern="1200" dirty="0" smtClean="0">
                          <a:ln>
                            <a:solidFill>
                              <a:schemeClr val="bg1">
                                <a:alpha val="0"/>
                              </a:schemeClr>
                            </a:solidFill>
                          </a:ln>
                          <a:solidFill>
                            <a:schemeClr val="tx1">
                              <a:lumMod val="75000"/>
                            </a:schemeClr>
                          </a:solidFill>
                          <a:effectLst/>
                          <a:latin typeface="+mn-lt"/>
                          <a:ea typeface="+mn-ea"/>
                          <a:cs typeface="+mn-cs"/>
                        </a:rPr>
                        <a:t>Standardized</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5"/>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102" name="Rounded Rectangle 101"/>
          <p:cNvSpPr/>
          <p:nvPr>
            <p:custDataLst>
              <p:tags r:id="rId24"/>
            </p:custDataLst>
          </p:nvPr>
        </p:nvSpPr>
        <p:spPr>
          <a:xfrm>
            <a:off x="338965" y="1575589"/>
            <a:ext cx="883540" cy="4416552"/>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005840" rIns="45720" bIns="45720"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1050" b="1" kern="0" dirty="0">
                <a:ln w="6350">
                  <a:solidFill>
                    <a:schemeClr val="bg1">
                      <a:alpha val="0"/>
                    </a:schemeClr>
                  </a:solidFill>
                </a:ln>
                <a:solidFill>
                  <a:schemeClr val="tx1">
                    <a:lumMod val="75000"/>
                  </a:schemeClr>
                </a:solidFill>
              </a:rPr>
              <a:t>Provide New &amp; </a:t>
            </a:r>
            <a:r>
              <a:rPr lang="en-US" sz="1050" b="1" kern="0" dirty="0" smtClean="0">
                <a:ln w="6350">
                  <a:solidFill>
                    <a:schemeClr val="bg1">
                      <a:alpha val="0"/>
                    </a:schemeClr>
                  </a:solidFill>
                </a:ln>
                <a:solidFill>
                  <a:schemeClr val="tx1">
                    <a:lumMod val="75000"/>
                  </a:schemeClr>
                </a:solidFill>
              </a:rPr>
              <a:t>Differentia- ted </a:t>
            </a:r>
            <a:r>
              <a:rPr lang="en-US" sz="1050" b="1" kern="0" dirty="0">
                <a:ln w="6350">
                  <a:solidFill>
                    <a:schemeClr val="bg1">
                      <a:alpha val="0"/>
                    </a:schemeClr>
                  </a:solidFill>
                </a:ln>
                <a:solidFill>
                  <a:schemeClr val="tx1">
                    <a:lumMod val="75000"/>
                  </a:schemeClr>
                </a:solidFill>
              </a:rPr>
              <a:t>Products &amp; Services</a:t>
            </a:r>
          </a:p>
        </p:txBody>
      </p:sp>
      <p:sp>
        <p:nvSpPr>
          <p:cNvPr id="103" name="Round Same Side Corner Rectangle 102"/>
          <p:cNvSpPr/>
          <p:nvPr>
            <p:custDataLst>
              <p:tags r:id="rId25"/>
            </p:custDataLst>
          </p:nvPr>
        </p:nvSpPr>
        <p:spPr>
          <a:xfrm flipH="1">
            <a:off x="338965" y="1575589"/>
            <a:ext cx="88354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Enterprise Scenario</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53" name="Oval 152"/>
          <p:cNvSpPr/>
          <p:nvPr>
            <p:custDataLst>
              <p:tags r:id="rId26"/>
            </p:custDataLst>
          </p:nvPr>
        </p:nvSpPr>
        <p:spPr bwMode="auto">
          <a:xfrm>
            <a:off x="65690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54" name="Up Arrow 153"/>
          <p:cNvSpPr/>
          <p:nvPr>
            <p:custDataLst>
              <p:tags r:id="rId27"/>
            </p:custDataLst>
          </p:nvPr>
        </p:nvSpPr>
        <p:spPr>
          <a:xfrm rot="5400000">
            <a:off x="1099156"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5" name="Oval 154"/>
          <p:cNvSpPr/>
          <p:nvPr>
            <p:custDataLst>
              <p:tags r:id="rId28"/>
            </p:custDataLst>
          </p:nvPr>
        </p:nvSpPr>
        <p:spPr bwMode="auto">
          <a:xfrm>
            <a:off x="2814150"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56" name="Freeform 6"/>
          <p:cNvSpPr>
            <a:spLocks noEditPoints="1"/>
          </p:cNvSpPr>
          <p:nvPr>
            <p:custDataLst>
              <p:tags r:id="rId29"/>
            </p:custDataLst>
          </p:nvPr>
        </p:nvSpPr>
        <p:spPr bwMode="auto">
          <a:xfrm>
            <a:off x="1125644"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57" name="Up Arrow 156"/>
          <p:cNvSpPr/>
          <p:nvPr>
            <p:custDataLst>
              <p:tags r:id="rId30"/>
            </p:custDataLst>
          </p:nvPr>
        </p:nvSpPr>
        <p:spPr>
          <a:xfrm rot="5400000">
            <a:off x="1099156"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8" name="Up Arrow 157"/>
          <p:cNvSpPr/>
          <p:nvPr>
            <p:custDataLst>
              <p:tags r:id="rId31"/>
            </p:custDataLst>
          </p:nvPr>
        </p:nvSpPr>
        <p:spPr>
          <a:xfrm rot="5400000">
            <a:off x="1099156"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9" name="Up Arrow 158"/>
          <p:cNvSpPr/>
          <p:nvPr>
            <p:custDataLst>
              <p:tags r:id="rId32"/>
            </p:custDataLst>
          </p:nvPr>
        </p:nvSpPr>
        <p:spPr>
          <a:xfrm rot="5400000">
            <a:off x="4302601"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60" name="Up Arrow 159"/>
          <p:cNvSpPr/>
          <p:nvPr>
            <p:custDataLst>
              <p:tags r:id="rId33"/>
            </p:custDataLst>
          </p:nvPr>
        </p:nvSpPr>
        <p:spPr>
          <a:xfrm rot="5400000">
            <a:off x="4302601"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61" name="Up Arrow 160"/>
          <p:cNvSpPr/>
          <p:nvPr>
            <p:custDataLst>
              <p:tags r:id="rId34"/>
            </p:custDataLst>
          </p:nvPr>
        </p:nvSpPr>
        <p:spPr>
          <a:xfrm rot="5400000">
            <a:off x="4302601"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62" name="AutoShape 503"/>
          <p:cNvSpPr>
            <a:spLocks noChangeArrowheads="1"/>
          </p:cNvSpPr>
          <p:nvPr/>
        </p:nvSpPr>
        <p:spPr bwMode="auto">
          <a:xfrm>
            <a:off x="8305665"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63" name="Rounded Rectangle 162"/>
          <p:cNvSpPr/>
          <p:nvPr/>
        </p:nvSpPr>
        <p:spPr>
          <a:xfrm flipH="1">
            <a:off x="8476159" y="1575589"/>
            <a:ext cx="1183036" cy="4416552"/>
          </a:xfrm>
          <a:prstGeom prst="roundRect">
            <a:avLst>
              <a:gd name="adj" fmla="val 3732"/>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 Solution Areas &amp; Workloads</a:t>
            </a:r>
          </a:p>
        </p:txBody>
      </p:sp>
      <p:sp>
        <p:nvSpPr>
          <p:cNvPr id="164" name="Oval 163"/>
          <p:cNvSpPr/>
          <p:nvPr>
            <p:custDataLst>
              <p:tags r:id="rId35"/>
            </p:custDataLst>
          </p:nvPr>
        </p:nvSpPr>
        <p:spPr bwMode="auto">
          <a:xfrm>
            <a:off x="8953377"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65" name="Rounded Rectangle 164"/>
          <p:cNvSpPr/>
          <p:nvPr/>
        </p:nvSpPr>
        <p:spPr>
          <a:xfrm flipH="1">
            <a:off x="6554508" y="1575589"/>
            <a:ext cx="1709222" cy="4416552"/>
          </a:xfrm>
          <a:prstGeom prst="roundRect">
            <a:avLst>
              <a:gd name="adj" fmla="val 4216"/>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Value</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66" name="Oval 165"/>
          <p:cNvSpPr/>
          <p:nvPr>
            <p:custDataLst>
              <p:tags r:id="rId36"/>
            </p:custDataLst>
          </p:nvPr>
        </p:nvSpPr>
        <p:spPr bwMode="auto">
          <a:xfrm>
            <a:off x="730751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67" name="Rounded Rectangle 166"/>
          <p:cNvSpPr/>
          <p:nvPr/>
        </p:nvSpPr>
        <p:spPr>
          <a:xfrm flipH="1">
            <a:off x="4658669" y="1575589"/>
            <a:ext cx="1708810" cy="4416552"/>
          </a:xfrm>
          <a:prstGeom prst="roundRect">
            <a:avLst>
              <a:gd name="adj" fmla="val 4830"/>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Requisite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Changes</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68" name="Oval 167"/>
          <p:cNvSpPr/>
          <p:nvPr>
            <p:custDataLst>
              <p:tags r:id="rId37"/>
            </p:custDataLst>
          </p:nvPr>
        </p:nvSpPr>
        <p:spPr bwMode="auto">
          <a:xfrm>
            <a:off x="5398774"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69" name="Rounded Rectangle 168"/>
          <p:cNvSpPr/>
          <p:nvPr>
            <p:custDataLst>
              <p:tags r:id="rId38"/>
            </p:custDataLst>
          </p:nvPr>
        </p:nvSpPr>
        <p:spPr>
          <a:xfrm flipH="1">
            <a:off x="4729092" y="1880560"/>
            <a:ext cx="1567964" cy="173804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focus on high-value/high potential customers.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Target new segments within current geographies.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Expand sales and advertising channels.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customer experience (purchasing, fulfillment, service)</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Broaden product and service offerings.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focus on R&amp;D, product innovation, and product leadership</a:t>
            </a:r>
          </a:p>
        </p:txBody>
      </p:sp>
      <p:sp>
        <p:nvSpPr>
          <p:cNvPr id="170" name="Round Same Side Corner Rectangle 169"/>
          <p:cNvSpPr/>
          <p:nvPr>
            <p:custDataLst>
              <p:tags r:id="rId39"/>
            </p:custDataLst>
          </p:nvPr>
        </p:nvSpPr>
        <p:spPr>
          <a:xfrm flipH="1">
            <a:off x="4729092" y="1880561"/>
            <a:ext cx="1567964" cy="253365"/>
          </a:xfrm>
          <a:prstGeom prst="round2SameRect">
            <a:avLst>
              <a:gd name="adj1" fmla="val 19555"/>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Process</a:t>
            </a:r>
          </a:p>
        </p:txBody>
      </p:sp>
      <p:sp>
        <p:nvSpPr>
          <p:cNvPr id="171" name="Rounded Rectangle 170"/>
          <p:cNvSpPr/>
          <p:nvPr>
            <p:custDataLst>
              <p:tags r:id="rId40"/>
            </p:custDataLst>
          </p:nvPr>
        </p:nvSpPr>
        <p:spPr>
          <a:xfrm flipH="1">
            <a:off x="4729092" y="3695596"/>
            <a:ext cx="1567964" cy="97238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product and service innovation skills of staff</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incentives for market development, product development and innovation</a:t>
            </a:r>
          </a:p>
        </p:txBody>
      </p:sp>
      <p:sp>
        <p:nvSpPr>
          <p:cNvPr id="172" name="Round Same Side Corner Rectangle 171"/>
          <p:cNvSpPr/>
          <p:nvPr>
            <p:custDataLst>
              <p:tags r:id="rId41"/>
            </p:custDataLst>
          </p:nvPr>
        </p:nvSpPr>
        <p:spPr>
          <a:xfrm flipH="1">
            <a:off x="4729092" y="3695596"/>
            <a:ext cx="1567964"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People</a:t>
            </a:r>
          </a:p>
        </p:txBody>
      </p:sp>
      <p:sp>
        <p:nvSpPr>
          <p:cNvPr id="173" name="Rounded Rectangle 172"/>
          <p:cNvSpPr/>
          <p:nvPr>
            <p:custDataLst>
              <p:tags r:id="rId42"/>
            </p:custDataLst>
          </p:nvPr>
        </p:nvSpPr>
        <p:spPr>
          <a:xfrm flipH="1">
            <a:off x="4729092" y="4744964"/>
            <a:ext cx="1567964" cy="118872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platform and portfolio strategies for products and services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Provide integrated platform to initiate, develop and  deliver new innovative products and services to market.</a:t>
            </a:r>
          </a:p>
        </p:txBody>
      </p:sp>
      <p:sp>
        <p:nvSpPr>
          <p:cNvPr id="174" name="Round Same Side Corner Rectangle 173"/>
          <p:cNvSpPr/>
          <p:nvPr>
            <p:custDataLst>
              <p:tags r:id="rId43"/>
            </p:custDataLst>
          </p:nvPr>
        </p:nvSpPr>
        <p:spPr>
          <a:xfrm flipH="1">
            <a:off x="4729092" y="4744964"/>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Technology</a:t>
            </a:r>
          </a:p>
        </p:txBody>
      </p:sp>
      <p:sp>
        <p:nvSpPr>
          <p:cNvPr id="175" name="Rounded Rectangle 174"/>
          <p:cNvSpPr/>
          <p:nvPr>
            <p:custDataLst>
              <p:tags r:id="rId44"/>
            </p:custDataLst>
          </p:nvPr>
        </p:nvSpPr>
        <p:spPr>
          <a:xfrm flipH="1">
            <a:off x="6625137" y="2166381"/>
            <a:ext cx="1567964" cy="3767303"/>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New market penetration</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New customer acquisition &amp; retention</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Increased revenue per customer</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Reduced customer attrition and abandonment</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Increased business growth rate</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Accelerate time‐to‐market for new products &amp; services</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Common process to support the launch of new products and services that drive business improvements and to innovate into new markets and growth areas.</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Common process to transform existing businesses and protect them from new competition.</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Ability to effectively analyze business model initiatives within the enterprise.</a:t>
            </a:r>
          </a:p>
        </p:txBody>
      </p:sp>
      <p:sp>
        <p:nvSpPr>
          <p:cNvPr id="176" name="Round Same Side Corner Rectangle 175"/>
          <p:cNvSpPr/>
          <p:nvPr>
            <p:custDataLst>
              <p:tags r:id="rId45"/>
            </p:custDataLst>
          </p:nvPr>
        </p:nvSpPr>
        <p:spPr>
          <a:xfrm flipH="1">
            <a:off x="6625137" y="2166382"/>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Benefits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7" name="Rounded Rectangle 176"/>
          <p:cNvSpPr/>
          <p:nvPr>
            <p:custDataLst>
              <p:tags r:id="rId46"/>
            </p:custDataLst>
          </p:nvPr>
        </p:nvSpPr>
        <p:spPr>
          <a:xfrm flipH="1">
            <a:off x="8545023" y="2166381"/>
            <a:ext cx="1045309" cy="107211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Sales &amp; Service</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Innovation </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Digital Marketing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Business Insight</a:t>
            </a:r>
          </a:p>
        </p:txBody>
      </p:sp>
      <p:sp>
        <p:nvSpPr>
          <p:cNvPr id="178" name="Round Same Side Corner Rectangle 177"/>
          <p:cNvSpPr/>
          <p:nvPr>
            <p:custDataLst>
              <p:tags r:id="rId47"/>
            </p:custDataLst>
          </p:nvPr>
        </p:nvSpPr>
        <p:spPr>
          <a:xfrm flipH="1">
            <a:off x="8545023" y="2166382"/>
            <a:ext cx="1045309" cy="253365"/>
          </a:xfrm>
          <a:prstGeom prst="round2SameRect">
            <a:avLst>
              <a:gd name="adj1" fmla="val 17049"/>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Solution Areas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9" name="Rounded Rectangle 178"/>
          <p:cNvSpPr/>
          <p:nvPr>
            <p:custDataLst>
              <p:tags r:id="rId48"/>
            </p:custDataLst>
          </p:nvPr>
        </p:nvSpPr>
        <p:spPr>
          <a:xfrm flipH="1">
            <a:off x="8545023" y="3300169"/>
            <a:ext cx="1045309" cy="2633515"/>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Workspaces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Project Management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Social Computing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Reporting &amp; Analysis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Interactive experience and navigation</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User experience</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Application development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Composite applications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Cloud (SaaS, PaaS, IaaS)</a:t>
            </a:r>
          </a:p>
        </p:txBody>
      </p:sp>
      <p:sp>
        <p:nvSpPr>
          <p:cNvPr id="180" name="Round Same Side Corner Rectangle 179"/>
          <p:cNvSpPr/>
          <p:nvPr>
            <p:custDataLst>
              <p:tags r:id="rId49"/>
            </p:custDataLst>
          </p:nvPr>
        </p:nvSpPr>
        <p:spPr>
          <a:xfrm flipH="1">
            <a:off x="8545023" y="3300170"/>
            <a:ext cx="1045309"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Workloads</a:t>
            </a:r>
          </a:p>
        </p:txBody>
      </p:sp>
      <p:sp>
        <p:nvSpPr>
          <p:cNvPr id="181" name="AutoShape 503"/>
          <p:cNvSpPr>
            <a:spLocks noChangeArrowheads="1"/>
          </p:cNvSpPr>
          <p:nvPr/>
        </p:nvSpPr>
        <p:spPr bwMode="auto">
          <a:xfrm>
            <a:off x="6396714"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82" name="Freeform 6"/>
          <p:cNvSpPr>
            <a:spLocks noEditPoints="1"/>
          </p:cNvSpPr>
          <p:nvPr>
            <p:custDataLst>
              <p:tags r:id="rId50"/>
            </p:custDataLst>
          </p:nvPr>
        </p:nvSpPr>
        <p:spPr bwMode="auto">
          <a:xfrm>
            <a:off x="6257788"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3" name="Freeform 6"/>
          <p:cNvSpPr>
            <a:spLocks noEditPoints="1"/>
          </p:cNvSpPr>
          <p:nvPr>
            <p:custDataLst>
              <p:tags r:id="rId51"/>
            </p:custDataLst>
          </p:nvPr>
        </p:nvSpPr>
        <p:spPr bwMode="auto">
          <a:xfrm>
            <a:off x="8156665"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4" name="Freeform 6"/>
          <p:cNvSpPr>
            <a:spLocks noEditPoints="1"/>
          </p:cNvSpPr>
          <p:nvPr>
            <p:custDataLst>
              <p:tags r:id="rId52"/>
            </p:custDataLst>
          </p:nvPr>
        </p:nvSpPr>
        <p:spPr bwMode="auto">
          <a:xfrm>
            <a:off x="4259189"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22</a:t>
            </a:fld>
            <a:endParaRPr lang="en-US" dirty="0"/>
          </a:p>
        </p:txBody>
      </p:sp>
    </p:spTree>
    <p:extLst>
      <p:ext uri="{BB962C8B-B14F-4D97-AF65-F5344CB8AC3E}">
        <p14:creationId xmlns:p14="http://schemas.microsoft.com/office/powerpoint/2010/main" val="866672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26933520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6718" name="think-cell Slide" r:id="rId66" imgW="270" imgH="270" progId="TCLayout.ActiveDocument.1">
                  <p:embed/>
                </p:oleObj>
              </mc:Choice>
              <mc:Fallback>
                <p:oleObj name="think-cell Slide" r:id="rId66" imgW="270" imgH="270" progId="TCLayout.ActiveDocument.1">
                  <p:embed/>
                  <p:pic>
                    <p:nvPicPr>
                      <p:cNvPr id="0" name=""/>
                      <p:cNvPicPr/>
                      <p:nvPr/>
                    </p:nvPicPr>
                    <p:blipFill>
                      <a:blip r:embed="rId6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a:xfrm>
            <a:off x="338138" y="226973"/>
            <a:ext cx="11518900" cy="443198"/>
          </a:xfrm>
        </p:spPr>
        <p:txBody>
          <a:bodyPr lIns="0"/>
          <a:lstStyle/>
          <a:p>
            <a:pPr marL="457200"/>
            <a:r>
              <a:rPr lang="en-US" sz="3200" dirty="0" smtClean="0"/>
              <a:t>Capability Diagnostic</a:t>
            </a:r>
            <a:endParaRPr lang="en-US" sz="3200" dirty="0"/>
          </a:p>
        </p:txBody>
      </p:sp>
      <p:sp>
        <p:nvSpPr>
          <p:cNvPr id="3" name="Text Placeholder 2"/>
          <p:cNvSpPr>
            <a:spLocks noGrp="1"/>
          </p:cNvSpPr>
          <p:nvPr>
            <p:ph type="body" idx="14"/>
            <p:custDataLst>
              <p:tags r:id="rId4"/>
            </p:custDataLst>
          </p:nvPr>
        </p:nvSpPr>
        <p:spPr>
          <a:xfrm>
            <a:off x="338328" y="635508"/>
            <a:ext cx="11518710" cy="276999"/>
          </a:xfrm>
        </p:spPr>
        <p:txBody>
          <a:bodyPr/>
          <a:lstStyle/>
          <a:p>
            <a:pPr marL="461963" indent="0">
              <a:buNone/>
            </a:pPr>
            <a:r>
              <a:rPr lang="en-US" sz="1800" dirty="0"/>
              <a:t>Gap Analysis </a:t>
            </a:r>
            <a:r>
              <a:rPr lang="en-US" sz="1800" dirty="0" smtClean="0"/>
              <a:t>Assessment</a:t>
            </a:r>
            <a:endParaRPr lang="en-US" sz="1800" dirty="0"/>
          </a:p>
        </p:txBody>
      </p:sp>
      <p:sp>
        <p:nvSpPr>
          <p:cNvPr id="66" name="Oval 353">
            <a:hlinkClick r:id="" action="ppaction://noaction"/>
          </p:cNvPr>
          <p:cNvSpPr>
            <a:spLocks noChangeArrowheads="1"/>
          </p:cNvSpPr>
          <p:nvPr>
            <p:custDataLst>
              <p:tags r:id="rId5"/>
            </p:custDataLst>
          </p:nvPr>
        </p:nvSpPr>
        <p:spPr bwMode="gray">
          <a:xfrm>
            <a:off x="338138" y="265692"/>
            <a:ext cx="365760" cy="365760"/>
          </a:xfrm>
          <a:prstGeom prst="ellipse">
            <a:avLst/>
          </a:prstGeom>
          <a:solidFill>
            <a:srgbClr val="FFC000"/>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sz="2000" b="1" dirty="0" smtClean="0">
                <a:ln>
                  <a:solidFill>
                    <a:schemeClr val="bg1">
                      <a:alpha val="0"/>
                    </a:schemeClr>
                  </a:solidFill>
                </a:ln>
                <a:solidFill>
                  <a:schemeClr val="tx1">
                    <a:lumMod val="75000"/>
                  </a:schemeClr>
                </a:solidFill>
                <a:ea typeface="Segoe UI" pitchFamily="34" charset="0"/>
                <a:cs typeface="Segoe UI" pitchFamily="34" charset="0"/>
              </a:rPr>
              <a:t>4</a:t>
            </a:r>
          </a:p>
        </p:txBody>
      </p:sp>
      <p:sp>
        <p:nvSpPr>
          <p:cNvPr id="89" name="Rounded Rectangle 88"/>
          <p:cNvSpPr/>
          <p:nvPr>
            <p:custDataLst>
              <p:tags r:id="rId6"/>
            </p:custDataLst>
          </p:nvPr>
        </p:nvSpPr>
        <p:spPr bwMode="auto">
          <a:xfrm>
            <a:off x="9753918" y="2292193"/>
            <a:ext cx="2103120" cy="2744089"/>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Review </a:t>
            </a:r>
            <a:r>
              <a:rPr lang="en-US" sz="900" dirty="0" smtClean="0">
                <a:ln>
                  <a:solidFill>
                    <a:schemeClr val="bg1">
                      <a:alpha val="0"/>
                    </a:schemeClr>
                  </a:solidFill>
                </a:ln>
                <a:solidFill>
                  <a:schemeClr val="tx1">
                    <a:lumMod val="75000"/>
                  </a:schemeClr>
                </a:solidFill>
              </a:rPr>
              <a:t>current process, people and technology capabilities (using industry standard models or  customer preferred models),  target business strategy and requirements, individual </a:t>
            </a:r>
            <a:r>
              <a:rPr lang="en-US" sz="900" dirty="0">
                <a:ln>
                  <a:solidFill>
                    <a:schemeClr val="bg1">
                      <a:alpha val="0"/>
                    </a:schemeClr>
                  </a:solidFill>
                </a:ln>
                <a:solidFill>
                  <a:schemeClr val="tx1">
                    <a:lumMod val="75000"/>
                  </a:schemeClr>
                </a:solidFill>
              </a:rPr>
              <a:t>competencies that exist within the organization, </a:t>
            </a:r>
            <a:r>
              <a:rPr lang="en-US" sz="900" dirty="0" smtClean="0">
                <a:ln>
                  <a:solidFill>
                    <a:schemeClr val="bg1">
                      <a:alpha val="0"/>
                    </a:schemeClr>
                  </a:solidFill>
                </a:ln>
                <a:solidFill>
                  <a:schemeClr val="tx1">
                    <a:lumMod val="75000"/>
                  </a:schemeClr>
                </a:solidFill>
              </a:rPr>
              <a:t>and the technology enablers, that relate to how the customer Attracts </a:t>
            </a:r>
            <a:r>
              <a:rPr lang="en-US" sz="900" dirty="0">
                <a:ln>
                  <a:solidFill>
                    <a:schemeClr val="bg1">
                      <a:alpha val="0"/>
                    </a:schemeClr>
                  </a:solidFill>
                </a:ln>
                <a:solidFill>
                  <a:schemeClr val="tx1">
                    <a:lumMod val="75000"/>
                  </a:schemeClr>
                </a:solidFill>
              </a:rPr>
              <a:t>&amp; </a:t>
            </a:r>
            <a:r>
              <a:rPr lang="en-US" sz="900" dirty="0" smtClean="0">
                <a:ln>
                  <a:solidFill>
                    <a:schemeClr val="bg1">
                      <a:alpha val="0"/>
                    </a:schemeClr>
                  </a:solidFill>
                </a:ln>
                <a:solidFill>
                  <a:schemeClr val="tx1">
                    <a:lumMod val="75000"/>
                  </a:schemeClr>
                </a:solidFill>
              </a:rPr>
              <a:t>Retains </a:t>
            </a:r>
            <a:r>
              <a:rPr lang="en-US" sz="900" dirty="0">
                <a:ln>
                  <a:solidFill>
                    <a:schemeClr val="bg1">
                      <a:alpha val="0"/>
                    </a:schemeClr>
                  </a:solidFill>
                </a:ln>
                <a:solidFill>
                  <a:schemeClr val="tx1">
                    <a:lumMod val="75000"/>
                  </a:schemeClr>
                </a:solidFill>
              </a:rPr>
              <a:t>New </a:t>
            </a:r>
            <a:r>
              <a:rPr lang="en-US" sz="900" dirty="0" smtClean="0">
                <a:ln>
                  <a:solidFill>
                    <a:schemeClr val="bg1">
                      <a:alpha val="0"/>
                    </a:schemeClr>
                  </a:solidFill>
                </a:ln>
                <a:solidFill>
                  <a:schemeClr val="tx1">
                    <a:lumMod val="75000"/>
                  </a:schemeClr>
                </a:solidFill>
              </a:rPr>
              <a:t>Customers.</a:t>
            </a:r>
            <a:endParaRPr lang="en-US" sz="900" dirty="0">
              <a:ln>
                <a:solidFill>
                  <a:schemeClr val="bg1">
                    <a:alpha val="0"/>
                  </a:schemeClr>
                </a:solidFill>
              </a:ln>
              <a:solidFill>
                <a:schemeClr val="tx1">
                  <a:lumMod val="75000"/>
                </a:schemeClr>
              </a:solidFill>
            </a:endParaRPr>
          </a:p>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smtClean="0">
                <a:ln>
                  <a:solidFill>
                    <a:schemeClr val="bg1">
                      <a:alpha val="0"/>
                    </a:schemeClr>
                  </a:solidFill>
                </a:ln>
                <a:solidFill>
                  <a:schemeClr val="tx1">
                    <a:lumMod val="75000"/>
                  </a:schemeClr>
                </a:solidFill>
              </a:rPr>
              <a:t>Validate and determine improvement recommendations that </a:t>
            </a:r>
            <a:r>
              <a:rPr lang="en-US" sz="900" dirty="0">
                <a:ln>
                  <a:solidFill>
                    <a:schemeClr val="bg1">
                      <a:alpha val="0"/>
                    </a:schemeClr>
                  </a:solidFill>
                </a:ln>
                <a:solidFill>
                  <a:schemeClr val="tx1">
                    <a:lumMod val="75000"/>
                  </a:schemeClr>
                </a:solidFill>
              </a:rPr>
              <a:t>may </a:t>
            </a:r>
            <a:r>
              <a:rPr lang="en-US" sz="900" dirty="0" smtClean="0">
                <a:ln>
                  <a:solidFill>
                    <a:schemeClr val="bg1">
                      <a:alpha val="0"/>
                    </a:schemeClr>
                  </a:solidFill>
                </a:ln>
                <a:solidFill>
                  <a:schemeClr val="tx1">
                    <a:lumMod val="75000"/>
                  </a:schemeClr>
                </a:solidFill>
              </a:rPr>
              <a:t>enhance the way innovation is managed within the organization for </a:t>
            </a:r>
            <a:r>
              <a:rPr lang="en-US" sz="900" dirty="0">
                <a:ln>
                  <a:solidFill>
                    <a:schemeClr val="bg1">
                      <a:alpha val="0"/>
                    </a:schemeClr>
                  </a:solidFill>
                </a:ln>
                <a:solidFill>
                  <a:schemeClr val="tx1">
                    <a:lumMod val="75000"/>
                  </a:schemeClr>
                </a:solidFill>
              </a:rPr>
              <a:t>the short, medium and longer </a:t>
            </a:r>
            <a:r>
              <a:rPr lang="en-US" sz="900" dirty="0" smtClean="0">
                <a:ln>
                  <a:solidFill>
                    <a:schemeClr val="bg1">
                      <a:alpha val="0"/>
                    </a:schemeClr>
                  </a:solidFill>
                </a:ln>
                <a:solidFill>
                  <a:schemeClr val="tx1">
                    <a:lumMod val="75000"/>
                  </a:schemeClr>
                </a:solidFill>
              </a:rPr>
              <a:t>term.</a:t>
            </a:r>
            <a:endParaRPr lang="en-US" sz="900" dirty="0">
              <a:ln>
                <a:solidFill>
                  <a:schemeClr val="bg1">
                    <a:alpha val="0"/>
                  </a:schemeClr>
                </a:solidFill>
              </a:ln>
              <a:solidFill>
                <a:schemeClr val="tx1">
                  <a:lumMod val="75000"/>
                </a:schemeClr>
              </a:solidFill>
            </a:endParaRPr>
          </a:p>
        </p:txBody>
      </p:sp>
      <p:sp>
        <p:nvSpPr>
          <p:cNvPr id="91" name="Rounded Rectangle 90"/>
          <p:cNvSpPr/>
          <p:nvPr>
            <p:custDataLst>
              <p:tags r:id="rId7"/>
            </p:custDataLst>
          </p:nvPr>
        </p:nvSpPr>
        <p:spPr bwMode="auto">
          <a:xfrm>
            <a:off x="9753918" y="5248590"/>
            <a:ext cx="2103120" cy="856482"/>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Identify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for </a:t>
            </a:r>
            <a:r>
              <a:rPr lang="en-US" sz="900" dirty="0" smtClean="0">
                <a:ln>
                  <a:solidFill>
                    <a:schemeClr val="bg1">
                      <a:alpha val="0"/>
                    </a:schemeClr>
                  </a:solidFill>
                </a:ln>
                <a:solidFill>
                  <a:schemeClr val="tx1">
                    <a:lumMod val="75000"/>
                  </a:schemeClr>
                </a:solidFill>
              </a:rPr>
              <a:t>improvement in how new customers are attracted &amp; retained.</a:t>
            </a:r>
            <a:endParaRPr lang="en-US" sz="900" dirty="0">
              <a:ln>
                <a:solidFill>
                  <a:schemeClr val="bg1">
                    <a:alpha val="0"/>
                  </a:schemeClr>
                </a:solidFill>
              </a:ln>
              <a:solidFill>
                <a:schemeClr val="tx1">
                  <a:lumMod val="75000"/>
                </a:schemeClr>
              </a:solidFill>
            </a:endParaRPr>
          </a:p>
        </p:txBody>
      </p:sp>
      <p:sp>
        <p:nvSpPr>
          <p:cNvPr id="104" name="Rounded Rectangle 103"/>
          <p:cNvSpPr/>
          <p:nvPr>
            <p:custDataLst>
              <p:tags r:id="rId8"/>
            </p:custDataLst>
          </p:nvPr>
        </p:nvSpPr>
        <p:spPr bwMode="auto">
          <a:xfrm>
            <a:off x="9753918" y="874366"/>
            <a:ext cx="2103120" cy="1138839"/>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E</a:t>
            </a:r>
            <a:r>
              <a:rPr lang="en-US" sz="900" dirty="0" smtClean="0">
                <a:ln>
                  <a:solidFill>
                    <a:schemeClr val="bg1">
                      <a:alpha val="0"/>
                    </a:schemeClr>
                  </a:solidFill>
                </a:ln>
                <a:solidFill>
                  <a:schemeClr val="tx1">
                    <a:lumMod val="75000"/>
                  </a:schemeClr>
                </a:solidFill>
              </a:rPr>
              <a:t>stablish </a:t>
            </a:r>
            <a:r>
              <a:rPr lang="en-US" sz="900" dirty="0">
                <a:ln>
                  <a:solidFill>
                    <a:schemeClr val="bg1">
                      <a:alpha val="0"/>
                    </a:schemeClr>
                  </a:solidFill>
                </a:ln>
                <a:solidFill>
                  <a:schemeClr val="tx1">
                    <a:lumMod val="75000"/>
                  </a:schemeClr>
                </a:solidFill>
              </a:rPr>
              <a:t>and validate baseline evaluation of the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that </a:t>
            </a:r>
            <a:r>
              <a:rPr lang="en-US" sz="900" dirty="0" smtClean="0">
                <a:ln>
                  <a:solidFill>
                    <a:schemeClr val="bg1">
                      <a:alpha val="0"/>
                    </a:schemeClr>
                  </a:solidFill>
                </a:ln>
                <a:solidFill>
                  <a:schemeClr val="tx1">
                    <a:lumMod val="75000"/>
                  </a:schemeClr>
                </a:solidFill>
              </a:rPr>
              <a:t>exist for  attracting &amp; retaining new customers, and </a:t>
            </a:r>
            <a:r>
              <a:rPr lang="en-US" sz="900" dirty="0">
                <a:ln>
                  <a:solidFill>
                    <a:schemeClr val="bg1">
                      <a:alpha val="0"/>
                    </a:schemeClr>
                  </a:solidFill>
                </a:ln>
                <a:solidFill>
                  <a:schemeClr val="tx1">
                    <a:lumMod val="75000"/>
                  </a:schemeClr>
                </a:solidFill>
              </a:rPr>
              <a:t>identifying gaps and </a:t>
            </a:r>
            <a:r>
              <a:rPr lang="en-US" sz="900" dirty="0" smtClean="0">
                <a:ln>
                  <a:solidFill>
                    <a:schemeClr val="bg1">
                      <a:alpha val="0"/>
                    </a:schemeClr>
                  </a:solidFill>
                </a:ln>
                <a:solidFill>
                  <a:schemeClr val="tx1">
                    <a:lumMod val="75000"/>
                  </a:schemeClr>
                </a:solidFill>
              </a:rPr>
              <a:t>improvements. </a:t>
            </a:r>
            <a:endParaRPr lang="en-US" sz="900" dirty="0">
              <a:ln>
                <a:solidFill>
                  <a:schemeClr val="bg1">
                    <a:alpha val="0"/>
                  </a:schemeClr>
                </a:solidFill>
              </a:ln>
              <a:solidFill>
                <a:schemeClr val="tx1">
                  <a:lumMod val="75000"/>
                </a:schemeClr>
              </a:solidFill>
            </a:endParaRPr>
          </a:p>
        </p:txBody>
      </p:sp>
      <p:sp>
        <p:nvSpPr>
          <p:cNvPr id="106" name="Isosceles Triangle 105"/>
          <p:cNvSpPr/>
          <p:nvPr>
            <p:custDataLst>
              <p:tags r:id="rId9"/>
            </p:custDataLst>
          </p:nvPr>
        </p:nvSpPr>
        <p:spPr>
          <a:xfrm rot="10800000">
            <a:off x="9786183" y="2085244"/>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2" name="Isosceles Triangle 71"/>
          <p:cNvSpPr/>
          <p:nvPr>
            <p:custDataLst>
              <p:tags r:id="rId10"/>
            </p:custDataLst>
          </p:nvPr>
        </p:nvSpPr>
        <p:spPr>
          <a:xfrm rot="10800000">
            <a:off x="9786183" y="5043765"/>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71" name="Group 70"/>
          <p:cNvGrpSpPr/>
          <p:nvPr>
            <p:custDataLst>
              <p:tags r:id="rId11"/>
            </p:custDataLst>
          </p:nvPr>
        </p:nvGrpSpPr>
        <p:grpSpPr>
          <a:xfrm>
            <a:off x="9753918" y="228481"/>
            <a:ext cx="2103120" cy="436879"/>
            <a:chOff x="9571038" y="228481"/>
            <a:chExt cx="2103120" cy="436879"/>
          </a:xfrm>
        </p:grpSpPr>
        <p:sp>
          <p:nvSpPr>
            <p:cNvPr id="73" name="Chevron 72"/>
            <p:cNvSpPr/>
            <p:nvPr>
              <p:custDataLst>
                <p:tags r:id="rId60"/>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74" name="Chevron 73"/>
            <p:cNvSpPr/>
            <p:nvPr>
              <p:custDataLst>
                <p:tags r:id="rId61"/>
              </p:custDataLst>
            </p:nvPr>
          </p:nvSpPr>
          <p:spPr>
            <a:xfrm>
              <a:off x="95710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76" name="Chevron 75"/>
            <p:cNvSpPr/>
            <p:nvPr>
              <p:custDataLst>
                <p:tags r:id="rId62"/>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77" name="Chevron 76"/>
            <p:cNvSpPr/>
            <p:nvPr>
              <p:custDataLst>
                <p:tags r:id="rId63"/>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78" name="Round Same Side Corner Rectangle 77"/>
          <p:cNvSpPr/>
          <p:nvPr>
            <p:custDataLst>
              <p:tags r:id="rId12"/>
            </p:custDataLst>
          </p:nvPr>
        </p:nvSpPr>
        <p:spPr>
          <a:xfrm flipH="1">
            <a:off x="9753918" y="2292193"/>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79" name="Round Same Side Corner Rectangle 78"/>
          <p:cNvSpPr/>
          <p:nvPr>
            <p:custDataLst>
              <p:tags r:id="rId13"/>
            </p:custDataLst>
          </p:nvPr>
        </p:nvSpPr>
        <p:spPr>
          <a:xfrm flipH="1">
            <a:off x="9753918" y="5248590"/>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80" name="Round Same Side Corner Rectangle 79"/>
          <p:cNvSpPr/>
          <p:nvPr>
            <p:custDataLst>
              <p:tags r:id="rId14"/>
            </p:custDataLst>
          </p:nvPr>
        </p:nvSpPr>
        <p:spPr>
          <a:xfrm flipH="1">
            <a:off x="9753918" y="874366"/>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114" name="Rectangle 113"/>
          <p:cNvSpPr/>
          <p:nvPr>
            <p:custDataLst>
              <p:tags r:id="rId15"/>
            </p:custDataLst>
          </p:nvPr>
        </p:nvSpPr>
        <p:spPr>
          <a:xfrm>
            <a:off x="338137" y="1027113"/>
            <a:ext cx="9276383" cy="246221"/>
          </a:xfrm>
          <a:prstGeom prst="rect">
            <a:avLst/>
          </a:prstGeom>
        </p:spPr>
        <p:txBody>
          <a:bodyPr wrap="square" lIns="0" tIns="0" rIns="0" bIns="0" anchor="ctr">
            <a:spAutoFit/>
          </a:bodyPr>
          <a:lstStyle/>
          <a:p>
            <a:pPr lvl="0" algn="ctr" defTabSz="685835">
              <a:spcBef>
                <a:spcPts val="600"/>
              </a:spcBef>
            </a:pPr>
            <a:r>
              <a:rPr lang="en-US" sz="1600" b="1" dirty="0">
                <a:ln>
                  <a:solidFill>
                    <a:schemeClr val="bg1">
                      <a:alpha val="0"/>
                    </a:schemeClr>
                  </a:solidFill>
                </a:ln>
                <a:solidFill>
                  <a:schemeClr val="tx1">
                    <a:lumMod val="75000"/>
                  </a:schemeClr>
                </a:solidFill>
              </a:rPr>
              <a:t>Where am I today? Where do I need to get </a:t>
            </a:r>
            <a:r>
              <a:rPr lang="en-US" sz="1600" b="1" dirty="0" smtClean="0">
                <a:ln>
                  <a:solidFill>
                    <a:schemeClr val="bg1">
                      <a:alpha val="0"/>
                    </a:schemeClr>
                  </a:solidFill>
                </a:ln>
                <a:solidFill>
                  <a:schemeClr val="tx1">
                    <a:lumMod val="75000"/>
                  </a:schemeClr>
                </a:solidFill>
              </a:rPr>
              <a:t>to? What </a:t>
            </a:r>
            <a:r>
              <a:rPr lang="en-US" sz="1600" b="1" dirty="0">
                <a:ln>
                  <a:solidFill>
                    <a:schemeClr val="bg1">
                      <a:alpha val="0"/>
                    </a:schemeClr>
                  </a:solidFill>
                </a:ln>
                <a:solidFill>
                  <a:schemeClr val="tx1">
                    <a:lumMod val="75000"/>
                  </a:schemeClr>
                </a:solidFill>
              </a:rPr>
              <a:t>are the key tactics to get there? </a:t>
            </a:r>
          </a:p>
        </p:txBody>
      </p:sp>
      <p:sp>
        <p:nvSpPr>
          <p:cNvPr id="70" name="Rectangle 69"/>
          <p:cNvSpPr/>
          <p:nvPr>
            <p:custDataLst>
              <p:tags r:id="rId16"/>
            </p:custDataLst>
          </p:nvPr>
        </p:nvSpPr>
        <p:spPr>
          <a:xfrm>
            <a:off x="2157458" y="5997016"/>
            <a:ext cx="1367362" cy="153888"/>
          </a:xfrm>
          <a:prstGeom prst="rect">
            <a:avLst/>
          </a:prstGeom>
        </p:spPr>
        <p:txBody>
          <a:bodyPr wrap="none" lIns="0" tIns="0" rIns="0" bIns="0" numCol="1">
            <a:spAutoFit/>
          </a:bodyPr>
          <a:lstStyle/>
          <a:p>
            <a:pPr marL="0" marR="0" lvl="0" indent="0" defTabSz="685835" eaLnBrk="1" fontAlgn="auto" latinLnBrk="0" hangingPunct="1">
              <a:lnSpc>
                <a:spcPct val="100000"/>
              </a:lnSpc>
              <a:spcBef>
                <a:spcPts val="600"/>
              </a:spcBef>
              <a:spcAft>
                <a:spcPts val="0"/>
              </a:spcAft>
              <a:buClrTx/>
              <a:buSzTx/>
              <a:buFontTx/>
              <a:buNone/>
              <a:tabLst/>
              <a:defRPr/>
            </a:pPr>
            <a:r>
              <a:rPr lang="en-US" sz="1000" dirty="0">
                <a:ln>
                  <a:solidFill>
                    <a:schemeClr val="bg1">
                      <a:alpha val="0"/>
                    </a:schemeClr>
                  </a:solidFill>
                </a:ln>
                <a:solidFill>
                  <a:schemeClr val="tx1">
                    <a:lumMod val="75000"/>
                  </a:schemeClr>
                </a:solidFill>
              </a:rPr>
              <a:t>Identify capability GAPs </a:t>
            </a:r>
          </a:p>
        </p:txBody>
      </p:sp>
      <p:sp>
        <p:nvSpPr>
          <p:cNvPr id="81" name="Oval 80"/>
          <p:cNvSpPr/>
          <p:nvPr>
            <p:custDataLst>
              <p:tags r:id="rId17"/>
            </p:custDataLst>
          </p:nvPr>
        </p:nvSpPr>
        <p:spPr bwMode="auto">
          <a:xfrm>
            <a:off x="1896370" y="59596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82" name="Oval 81"/>
          <p:cNvSpPr/>
          <p:nvPr>
            <p:custDataLst>
              <p:tags r:id="rId18"/>
            </p:custDataLst>
          </p:nvPr>
        </p:nvSpPr>
        <p:spPr bwMode="auto">
          <a:xfrm>
            <a:off x="3586478" y="59596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83" name="Rectangle 82"/>
          <p:cNvSpPr/>
          <p:nvPr>
            <p:custDataLst>
              <p:tags r:id="rId19"/>
            </p:custDataLst>
          </p:nvPr>
        </p:nvSpPr>
        <p:spPr>
          <a:xfrm>
            <a:off x="3872853" y="5997016"/>
            <a:ext cx="1905971"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Required change or improvement</a:t>
            </a:r>
          </a:p>
        </p:txBody>
      </p:sp>
      <p:sp>
        <p:nvSpPr>
          <p:cNvPr id="84" name="Oval 83"/>
          <p:cNvSpPr/>
          <p:nvPr>
            <p:custDataLst>
              <p:tags r:id="rId20"/>
            </p:custDataLst>
          </p:nvPr>
        </p:nvSpPr>
        <p:spPr bwMode="auto">
          <a:xfrm>
            <a:off x="329440" y="59596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85" name="Rectangle 84"/>
          <p:cNvSpPr/>
          <p:nvPr>
            <p:custDataLst>
              <p:tags r:id="rId21"/>
            </p:custDataLst>
          </p:nvPr>
        </p:nvSpPr>
        <p:spPr>
          <a:xfrm>
            <a:off x="588021" y="5997016"/>
            <a:ext cx="1184620"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Potential target state</a:t>
            </a:r>
          </a:p>
        </p:txBody>
      </p:sp>
      <p:sp>
        <p:nvSpPr>
          <p:cNvPr id="86" name="Oval 85"/>
          <p:cNvSpPr/>
          <p:nvPr>
            <p:custDataLst>
              <p:tags r:id="rId22"/>
            </p:custDataLst>
          </p:nvPr>
        </p:nvSpPr>
        <p:spPr bwMode="auto">
          <a:xfrm>
            <a:off x="5837461" y="59596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87" name="Rectangle 86"/>
          <p:cNvSpPr/>
          <p:nvPr>
            <p:custDataLst>
              <p:tags r:id="rId23"/>
            </p:custDataLst>
          </p:nvPr>
        </p:nvSpPr>
        <p:spPr>
          <a:xfrm>
            <a:off x="6123836" y="5997016"/>
            <a:ext cx="1239122" cy="153888"/>
          </a:xfrm>
          <a:prstGeom prst="rect">
            <a:avLst/>
          </a:prstGeom>
        </p:spPr>
        <p:txBody>
          <a:bodyPr wrap="none" lIns="0" tIns="0" rIns="0" bIns="0">
            <a:spAutoFit/>
          </a:bodyPr>
          <a:lstStyle/>
          <a:p>
            <a:pPr lvl="0" defTabSz="685835">
              <a:spcBef>
                <a:spcPts val="600"/>
              </a:spcBef>
            </a:pPr>
            <a:r>
              <a:rPr lang="en-US" sz="1000" dirty="0">
                <a:ln>
                  <a:solidFill>
                    <a:schemeClr val="bg1">
                      <a:alpha val="0"/>
                    </a:schemeClr>
                  </a:solidFill>
                </a:ln>
                <a:solidFill>
                  <a:schemeClr val="tx1">
                    <a:lumMod val="75000"/>
                  </a:schemeClr>
                </a:solidFill>
              </a:rPr>
              <a:t>Anticipated outcomes</a:t>
            </a:r>
          </a:p>
        </p:txBody>
      </p:sp>
      <p:sp>
        <p:nvSpPr>
          <p:cNvPr id="92" name="Oval 91"/>
          <p:cNvSpPr/>
          <p:nvPr>
            <p:custDataLst>
              <p:tags r:id="rId24"/>
            </p:custDataLst>
          </p:nvPr>
        </p:nvSpPr>
        <p:spPr bwMode="auto">
          <a:xfrm>
            <a:off x="7430318" y="59596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93" name="Rectangle 92"/>
          <p:cNvSpPr/>
          <p:nvPr>
            <p:custDataLst>
              <p:tags r:id="rId25"/>
            </p:custDataLst>
          </p:nvPr>
        </p:nvSpPr>
        <p:spPr>
          <a:xfrm>
            <a:off x="7723749" y="5997016"/>
            <a:ext cx="1978106"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Enablers to realize value realization</a:t>
            </a:r>
          </a:p>
        </p:txBody>
      </p:sp>
      <p:sp>
        <p:nvSpPr>
          <p:cNvPr id="96" name="Rounded Rectangle 95"/>
          <p:cNvSpPr/>
          <p:nvPr>
            <p:custDataLst>
              <p:tags r:id="rId26"/>
            </p:custDataLst>
          </p:nvPr>
        </p:nvSpPr>
        <p:spPr>
          <a:xfrm>
            <a:off x="1438728" y="1461289"/>
            <a:ext cx="2992210" cy="4416552"/>
          </a:xfrm>
          <a:prstGeom prst="roundRect">
            <a:avLst>
              <a:gd name="adj" fmla="val 1993"/>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1005840" rIns="91440" bIns="45720" numCol="1" rtlCol="0" anchor="t" anchorCtr="0" compatLnSpc="1">
            <a:prstTxWarp prst="textNoShape">
              <a:avLst/>
            </a:prstTxWarp>
            <a:noAutofit/>
          </a:bodyPr>
          <a:lstStyle/>
          <a:p>
            <a:pPr marL="0" lvl="1" fontAlgn="base">
              <a:spcBef>
                <a:spcPts val="600"/>
              </a:spcBef>
              <a:buClr>
                <a:schemeClr val="tx1">
                  <a:lumMod val="75000"/>
                </a:schemeClr>
              </a:buClr>
              <a:buSzPct val="100000"/>
            </a:pPr>
            <a:endParaRPr lang="en-US" sz="1200" kern="0" dirty="0">
              <a:ln w="6350">
                <a:solidFill>
                  <a:schemeClr val="bg1">
                    <a:alpha val="0"/>
                  </a:schemeClr>
                </a:solidFill>
              </a:ln>
              <a:solidFill>
                <a:schemeClr val="tx1">
                  <a:lumMod val="75000"/>
                </a:schemeClr>
              </a:solidFill>
            </a:endParaRPr>
          </a:p>
        </p:txBody>
      </p:sp>
      <p:sp>
        <p:nvSpPr>
          <p:cNvPr id="97" name="Round Same Side Corner Rectangle 96"/>
          <p:cNvSpPr/>
          <p:nvPr>
            <p:custDataLst>
              <p:tags r:id="rId27"/>
            </p:custDataLst>
          </p:nvPr>
        </p:nvSpPr>
        <p:spPr>
          <a:xfrm flipH="1">
            <a:off x="1432345" y="1461289"/>
            <a:ext cx="299221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a:t>
            </a: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Assessment</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aphicFrame>
        <p:nvGraphicFramePr>
          <p:cNvPr id="98" name="Table 97"/>
          <p:cNvGraphicFramePr>
            <a:graphicFrameLocks noGrp="1"/>
          </p:cNvGraphicFramePr>
          <p:nvPr>
            <p:custDataLst>
              <p:tags r:id="rId28"/>
            </p:custDataLst>
            <p:extLst>
              <p:ext uri="{D42A27DB-BD31-4B8C-83A1-F6EECF244321}">
                <p14:modId xmlns:p14="http://schemas.microsoft.com/office/powerpoint/2010/main" val="1845400253"/>
              </p:ext>
            </p:extLst>
          </p:nvPr>
        </p:nvGraphicFramePr>
        <p:xfrm>
          <a:off x="1517514" y="1911199"/>
          <a:ext cx="2834639" cy="1743456"/>
        </p:xfrm>
        <a:graphic>
          <a:graphicData uri="http://schemas.openxmlformats.org/drawingml/2006/table">
            <a:tbl>
              <a:tblPr firstRow="1" bandRow="1">
                <a:tableStyleId>{5C22544A-7EE6-4342-B048-85BDC9FD1C3A}</a:tableStyleId>
              </a:tblPr>
              <a:tblGrid>
                <a:gridCol w="833542"/>
                <a:gridCol w="732784"/>
                <a:gridCol w="770856"/>
                <a:gridCol w="497457"/>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Business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algn="ctr"/>
                      <a:r>
                        <a:rPr lang="en-US" sz="700" b="1" dirty="0" smtClean="0">
                          <a:ln>
                            <a:solidFill>
                              <a:schemeClr val="bg1">
                                <a:alpha val="0"/>
                              </a:schemeClr>
                            </a:solidFill>
                          </a:ln>
                          <a:solidFill>
                            <a:schemeClr val="tx1">
                              <a:lumMod val="75000"/>
                            </a:schemeClr>
                          </a:solidFill>
                        </a:rPr>
                        <a:t>Capability</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Desired 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Current </a:t>
                      </a:r>
                    </a:p>
                    <a:p>
                      <a:pPr algn="ctr"/>
                      <a:r>
                        <a:rPr lang="en-US" sz="700" b="1" dirty="0" smtClean="0">
                          <a:ln>
                            <a:solidFill>
                              <a:schemeClr val="bg1">
                                <a:alpha val="0"/>
                              </a:schemeClr>
                            </a:solidFill>
                          </a:ln>
                          <a:solidFill>
                            <a:schemeClr val="tx1">
                              <a:lumMod val="75000"/>
                            </a:schemeClr>
                          </a:solidFill>
                        </a:rPr>
                        <a:t>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Priority (H/M/L)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algn="l"/>
                      <a:r>
                        <a:rPr lang="en-US" sz="700" dirty="0" smtClean="0">
                          <a:ln>
                            <a:solidFill>
                              <a:schemeClr val="bg1">
                                <a:alpha val="0"/>
                              </a:schemeClr>
                            </a:solidFill>
                          </a:ln>
                          <a:solidFill>
                            <a:schemeClr val="tx1">
                              <a:lumMod val="75000"/>
                            </a:schemeClr>
                          </a:solidFill>
                        </a:rPr>
                        <a:t>Understand markets, customers, and capabilities </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Performed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marketing strategy</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sales strategy </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and manage marketing plans</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Defined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and manage plans</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Defined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99" name="Table 98"/>
          <p:cNvGraphicFramePr>
            <a:graphicFrameLocks noGrp="1"/>
          </p:cNvGraphicFramePr>
          <p:nvPr>
            <p:custDataLst>
              <p:tags r:id="rId29"/>
            </p:custDataLst>
            <p:extLst>
              <p:ext uri="{D42A27DB-BD31-4B8C-83A1-F6EECF244321}">
                <p14:modId xmlns:p14="http://schemas.microsoft.com/office/powerpoint/2010/main" val="2079108206"/>
              </p:ext>
            </p:extLst>
          </p:nvPr>
        </p:nvGraphicFramePr>
        <p:xfrm>
          <a:off x="1517513" y="3721862"/>
          <a:ext cx="2834640" cy="1048512"/>
        </p:xfrm>
        <a:graphic>
          <a:graphicData uri="http://schemas.openxmlformats.org/drawingml/2006/table">
            <a:tbl>
              <a:tblPr firstRow="1" bandRow="1">
                <a:tableStyleId>{5C22544A-7EE6-4342-B048-85BDC9FD1C3A}</a:tableStyleId>
              </a:tblPr>
              <a:tblGrid>
                <a:gridCol w="864430"/>
                <a:gridCol w="714074"/>
                <a:gridCol w="740282"/>
                <a:gridCol w="515854"/>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People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 leadership and staff</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Knowledge</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ctr"/>
                      <a:endPar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a:t>
                      </a:r>
                      <a:r>
                        <a:rPr lang="en-US" sz="700" kern="1200" baseline="0" dirty="0" smtClean="0">
                          <a:ln>
                            <a:solidFill>
                              <a:schemeClr val="bg1">
                                <a:alpha val="0"/>
                              </a:schemeClr>
                            </a:solidFill>
                          </a:ln>
                          <a:solidFill>
                            <a:schemeClr val="tx1">
                              <a:lumMod val="75000"/>
                            </a:schemeClr>
                          </a:solidFill>
                          <a:latin typeface="+mn-lt"/>
                          <a:ea typeface="+mn-ea"/>
                          <a:cs typeface="+mn-cs"/>
                        </a:rPr>
                        <a:t> &amp;</a:t>
                      </a:r>
                      <a:r>
                        <a:rPr lang="en-US" sz="700" kern="1200" dirty="0" smtClean="0">
                          <a:ln>
                            <a:solidFill>
                              <a:schemeClr val="bg1">
                                <a:alpha val="0"/>
                              </a:schemeClr>
                            </a:solidFill>
                          </a:ln>
                          <a:solidFill>
                            <a:schemeClr val="tx1">
                              <a:lumMod val="75000"/>
                            </a:schemeClr>
                          </a:solidFill>
                          <a:latin typeface="+mn-lt"/>
                          <a:ea typeface="+mn-ea"/>
                          <a:cs typeface="+mn-cs"/>
                        </a:rPr>
                        <a:t> manage reward, recognition, &amp; motivation programs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Expert</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00" name="Table 99"/>
          <p:cNvGraphicFramePr>
            <a:graphicFrameLocks noGrp="1"/>
          </p:cNvGraphicFramePr>
          <p:nvPr>
            <p:custDataLst>
              <p:tags r:id="rId30"/>
            </p:custDataLst>
            <p:extLst>
              <p:ext uri="{D42A27DB-BD31-4B8C-83A1-F6EECF244321}">
                <p14:modId xmlns:p14="http://schemas.microsoft.com/office/powerpoint/2010/main" val="2361162509"/>
              </p:ext>
            </p:extLst>
          </p:nvPr>
        </p:nvGraphicFramePr>
        <p:xfrm>
          <a:off x="1517513" y="4837581"/>
          <a:ext cx="2834641" cy="978408"/>
        </p:xfrm>
        <a:graphic>
          <a:graphicData uri="http://schemas.openxmlformats.org/drawingml/2006/table">
            <a:tbl>
              <a:tblPr firstRow="1" bandRow="1">
                <a:tableStyleId>{5C22544A-7EE6-4342-B048-85BDC9FD1C3A}</a:tableStyleId>
              </a:tblPr>
              <a:tblGrid>
                <a:gridCol w="850948"/>
                <a:gridCol w="696015"/>
                <a:gridCol w="826260"/>
                <a:gridCol w="461418"/>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Technology Capabilities</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 Business Intelligence</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Standardized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5"/>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Collaboration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Development</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User  Experience</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101" name="Rounded Rectangle 100"/>
          <p:cNvSpPr/>
          <p:nvPr>
            <p:custDataLst>
              <p:tags r:id="rId31"/>
            </p:custDataLst>
          </p:nvPr>
        </p:nvSpPr>
        <p:spPr>
          <a:xfrm>
            <a:off x="338965" y="1461289"/>
            <a:ext cx="883540" cy="4416552"/>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1005840" rIns="91440" bIns="45720"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1050" b="1" kern="0" dirty="0" smtClean="0">
                <a:ln w="6350">
                  <a:solidFill>
                    <a:schemeClr val="bg1">
                      <a:alpha val="0"/>
                    </a:schemeClr>
                  </a:solidFill>
                </a:ln>
                <a:solidFill>
                  <a:schemeClr val="tx1">
                    <a:lumMod val="75000"/>
                  </a:schemeClr>
                </a:solidFill>
              </a:rPr>
              <a:t>Attract &amp; Retain New Customers</a:t>
            </a:r>
            <a:endParaRPr lang="en-US" sz="1050" b="1" kern="0" dirty="0">
              <a:ln w="6350">
                <a:solidFill>
                  <a:schemeClr val="bg1">
                    <a:alpha val="0"/>
                  </a:schemeClr>
                </a:solidFill>
              </a:ln>
              <a:solidFill>
                <a:schemeClr val="tx1">
                  <a:lumMod val="75000"/>
                </a:schemeClr>
              </a:solidFill>
            </a:endParaRPr>
          </a:p>
        </p:txBody>
      </p:sp>
      <p:sp>
        <p:nvSpPr>
          <p:cNvPr id="102" name="Round Same Side Corner Rectangle 101"/>
          <p:cNvSpPr/>
          <p:nvPr>
            <p:custDataLst>
              <p:tags r:id="rId32"/>
            </p:custDataLst>
          </p:nvPr>
        </p:nvSpPr>
        <p:spPr>
          <a:xfrm flipH="1">
            <a:off x="338965" y="1461289"/>
            <a:ext cx="88354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Enterprise Scenario</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03" name="Oval 102"/>
          <p:cNvSpPr/>
          <p:nvPr>
            <p:custDataLst>
              <p:tags r:id="rId33"/>
            </p:custDataLst>
          </p:nvPr>
        </p:nvSpPr>
        <p:spPr bwMode="auto">
          <a:xfrm>
            <a:off x="656909" y="12768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54" name="Up Arrow 153"/>
          <p:cNvSpPr/>
          <p:nvPr>
            <p:custDataLst>
              <p:tags r:id="rId34"/>
            </p:custDataLst>
          </p:nvPr>
        </p:nvSpPr>
        <p:spPr>
          <a:xfrm rot="5400000">
            <a:off x="1099156" y="24969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5" name="Oval 154"/>
          <p:cNvSpPr/>
          <p:nvPr>
            <p:custDataLst>
              <p:tags r:id="rId35"/>
            </p:custDataLst>
          </p:nvPr>
        </p:nvSpPr>
        <p:spPr bwMode="auto">
          <a:xfrm>
            <a:off x="2814150" y="12768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56" name="Freeform 6"/>
          <p:cNvSpPr>
            <a:spLocks noEditPoints="1"/>
          </p:cNvSpPr>
          <p:nvPr>
            <p:custDataLst>
              <p:tags r:id="rId36"/>
            </p:custDataLst>
          </p:nvPr>
        </p:nvSpPr>
        <p:spPr bwMode="auto">
          <a:xfrm>
            <a:off x="1125644" y="15412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57" name="Up Arrow 156"/>
          <p:cNvSpPr/>
          <p:nvPr>
            <p:custDataLst>
              <p:tags r:id="rId37"/>
            </p:custDataLst>
          </p:nvPr>
        </p:nvSpPr>
        <p:spPr>
          <a:xfrm rot="5400000">
            <a:off x="1099156" y="37824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8" name="Up Arrow 157"/>
          <p:cNvSpPr/>
          <p:nvPr>
            <p:custDataLst>
              <p:tags r:id="rId38"/>
            </p:custDataLst>
          </p:nvPr>
        </p:nvSpPr>
        <p:spPr>
          <a:xfrm rot="5400000">
            <a:off x="1099156" y="50771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71" name="Up Arrow 170"/>
          <p:cNvSpPr/>
          <p:nvPr>
            <p:custDataLst>
              <p:tags r:id="rId39"/>
            </p:custDataLst>
          </p:nvPr>
        </p:nvSpPr>
        <p:spPr>
          <a:xfrm rot="5400000">
            <a:off x="4302601" y="24969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72" name="Up Arrow 171"/>
          <p:cNvSpPr/>
          <p:nvPr>
            <p:custDataLst>
              <p:tags r:id="rId40"/>
            </p:custDataLst>
          </p:nvPr>
        </p:nvSpPr>
        <p:spPr>
          <a:xfrm rot="5400000">
            <a:off x="4302601" y="37824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73" name="Up Arrow 172"/>
          <p:cNvSpPr/>
          <p:nvPr>
            <p:custDataLst>
              <p:tags r:id="rId41"/>
            </p:custDataLst>
          </p:nvPr>
        </p:nvSpPr>
        <p:spPr>
          <a:xfrm rot="5400000">
            <a:off x="4302601" y="50771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3" name="AutoShape 503"/>
          <p:cNvSpPr>
            <a:spLocks noChangeArrowheads="1"/>
          </p:cNvSpPr>
          <p:nvPr/>
        </p:nvSpPr>
        <p:spPr bwMode="auto">
          <a:xfrm>
            <a:off x="8305665" y="18864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59" name="Rounded Rectangle 158"/>
          <p:cNvSpPr/>
          <p:nvPr/>
        </p:nvSpPr>
        <p:spPr>
          <a:xfrm flipH="1">
            <a:off x="8476159" y="1461289"/>
            <a:ext cx="1183036" cy="4416552"/>
          </a:xfrm>
          <a:prstGeom prst="roundRect">
            <a:avLst>
              <a:gd name="adj" fmla="val 3732"/>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 Solution Areas &amp; Workloads</a:t>
            </a:r>
          </a:p>
        </p:txBody>
      </p:sp>
      <p:sp>
        <p:nvSpPr>
          <p:cNvPr id="160" name="Oval 159"/>
          <p:cNvSpPr/>
          <p:nvPr>
            <p:custDataLst>
              <p:tags r:id="rId42"/>
            </p:custDataLst>
          </p:nvPr>
        </p:nvSpPr>
        <p:spPr bwMode="auto">
          <a:xfrm>
            <a:off x="8953377" y="12768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61" name="Rounded Rectangle 160"/>
          <p:cNvSpPr/>
          <p:nvPr/>
        </p:nvSpPr>
        <p:spPr>
          <a:xfrm flipH="1">
            <a:off x="6554508" y="1461289"/>
            <a:ext cx="1709222" cy="4416552"/>
          </a:xfrm>
          <a:prstGeom prst="roundRect">
            <a:avLst>
              <a:gd name="adj" fmla="val 4216"/>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Value</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62" name="Oval 161"/>
          <p:cNvSpPr/>
          <p:nvPr>
            <p:custDataLst>
              <p:tags r:id="rId43"/>
            </p:custDataLst>
          </p:nvPr>
        </p:nvSpPr>
        <p:spPr bwMode="auto">
          <a:xfrm>
            <a:off x="7307519" y="12768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63" name="Rounded Rectangle 162"/>
          <p:cNvSpPr/>
          <p:nvPr/>
        </p:nvSpPr>
        <p:spPr>
          <a:xfrm flipH="1">
            <a:off x="4658669" y="1461289"/>
            <a:ext cx="1708810" cy="4416552"/>
          </a:xfrm>
          <a:prstGeom prst="roundRect">
            <a:avLst>
              <a:gd name="adj" fmla="val 4830"/>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Requisite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Changes</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64" name="Oval 163"/>
          <p:cNvSpPr/>
          <p:nvPr>
            <p:custDataLst>
              <p:tags r:id="rId44"/>
            </p:custDataLst>
          </p:nvPr>
        </p:nvSpPr>
        <p:spPr bwMode="auto">
          <a:xfrm>
            <a:off x="5398774" y="12768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65" name="Rounded Rectangle 164"/>
          <p:cNvSpPr/>
          <p:nvPr>
            <p:custDataLst>
              <p:tags r:id="rId45"/>
            </p:custDataLst>
          </p:nvPr>
        </p:nvSpPr>
        <p:spPr>
          <a:xfrm flipH="1">
            <a:off x="4729092" y="1766260"/>
            <a:ext cx="1567964" cy="173804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Increase focus </a:t>
            </a:r>
            <a:r>
              <a:rPr lang="en-US" altLang="zh-CN" sz="740" dirty="0" smtClean="0">
                <a:ln>
                  <a:solidFill>
                    <a:schemeClr val="bg1">
                      <a:alpha val="0"/>
                    </a:schemeClr>
                  </a:solidFill>
                </a:ln>
                <a:solidFill>
                  <a:schemeClr val="tx1">
                    <a:lumMod val="75000"/>
                  </a:schemeClr>
                </a:solidFill>
              </a:rPr>
              <a:t>on high-value/ high potential customers.</a:t>
            </a:r>
          </a:p>
          <a:p>
            <a:pPr marL="117475" lvl="1" indent="-117475">
              <a:spcBef>
                <a:spcPts val="100"/>
              </a:spcBef>
              <a:buClr>
                <a:schemeClr val="tx1">
                  <a:lumMod val="75000"/>
                </a:schemeClr>
              </a:buClr>
              <a:buFont typeface="Wingdings" pitchFamily="2" charset="2"/>
              <a:buChar char="§"/>
            </a:pPr>
            <a:r>
              <a:rPr lang="en-US" altLang="zh-CN" sz="740" dirty="0" smtClean="0">
                <a:ln>
                  <a:solidFill>
                    <a:schemeClr val="bg1">
                      <a:alpha val="0"/>
                    </a:schemeClr>
                  </a:solidFill>
                </a:ln>
                <a:solidFill>
                  <a:schemeClr val="tx1">
                    <a:lumMod val="75000"/>
                  </a:schemeClr>
                </a:solidFill>
              </a:rPr>
              <a:t>Increase </a:t>
            </a:r>
            <a:r>
              <a:rPr lang="en-US" altLang="zh-CN" sz="740" dirty="0">
                <a:ln>
                  <a:solidFill>
                    <a:schemeClr val="bg1">
                      <a:alpha val="0"/>
                    </a:schemeClr>
                  </a:solidFill>
                </a:ln>
                <a:solidFill>
                  <a:schemeClr val="tx1">
                    <a:lumMod val="75000"/>
                  </a:schemeClr>
                </a:solidFill>
              </a:rPr>
              <a:t>focus </a:t>
            </a:r>
            <a:r>
              <a:rPr lang="en-US" altLang="zh-CN" sz="740" dirty="0" smtClean="0">
                <a:ln>
                  <a:solidFill>
                    <a:schemeClr val="bg1">
                      <a:alpha val="0"/>
                    </a:schemeClr>
                  </a:solidFill>
                </a:ln>
                <a:solidFill>
                  <a:schemeClr val="tx1">
                    <a:lumMod val="75000"/>
                  </a:schemeClr>
                </a:solidFill>
              </a:rPr>
              <a:t>on most profitable products </a:t>
            </a:r>
            <a:r>
              <a:rPr lang="en-US" altLang="zh-CN" sz="740" dirty="0">
                <a:ln>
                  <a:solidFill>
                    <a:schemeClr val="bg1">
                      <a:alpha val="0"/>
                    </a:schemeClr>
                  </a:solidFill>
                </a:ln>
                <a:solidFill>
                  <a:schemeClr val="tx1">
                    <a:lumMod val="75000"/>
                  </a:schemeClr>
                </a:solidFill>
              </a:rPr>
              <a:t>and </a:t>
            </a:r>
            <a:r>
              <a:rPr lang="en-US" altLang="zh-CN" sz="740" dirty="0" smtClean="0">
                <a:ln>
                  <a:solidFill>
                    <a:schemeClr val="bg1">
                      <a:alpha val="0"/>
                    </a:schemeClr>
                  </a:solidFill>
                </a:ln>
                <a:solidFill>
                  <a:schemeClr val="tx1">
                    <a:lumMod val="75000"/>
                  </a:schemeClr>
                </a:solidFill>
              </a:rPr>
              <a:t>services</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Increase focus </a:t>
            </a:r>
            <a:r>
              <a:rPr lang="en-US" altLang="zh-CN" sz="740" dirty="0" smtClean="0">
                <a:ln>
                  <a:solidFill>
                    <a:schemeClr val="bg1">
                      <a:alpha val="0"/>
                    </a:schemeClr>
                  </a:solidFill>
                </a:ln>
                <a:solidFill>
                  <a:schemeClr val="tx1">
                    <a:lumMod val="75000"/>
                  </a:schemeClr>
                </a:solidFill>
              </a:rPr>
              <a:t>on most </a:t>
            </a:r>
            <a:r>
              <a:rPr lang="en-US" altLang="zh-CN" sz="740" dirty="0">
                <a:ln>
                  <a:solidFill>
                    <a:schemeClr val="bg1">
                      <a:alpha val="0"/>
                    </a:schemeClr>
                  </a:solidFill>
                </a:ln>
                <a:solidFill>
                  <a:schemeClr val="tx1">
                    <a:lumMod val="75000"/>
                  </a:schemeClr>
                </a:solidFill>
              </a:rPr>
              <a:t>effective </a:t>
            </a:r>
            <a:r>
              <a:rPr lang="en-US" altLang="zh-CN" sz="740" dirty="0" smtClean="0">
                <a:ln>
                  <a:solidFill>
                    <a:schemeClr val="bg1">
                      <a:alpha val="0"/>
                    </a:schemeClr>
                  </a:solidFill>
                </a:ln>
                <a:solidFill>
                  <a:schemeClr val="tx1">
                    <a:lumMod val="75000"/>
                  </a:schemeClr>
                </a:solidFill>
              </a:rPr>
              <a:t>sales and advertising channels</a:t>
            </a:r>
          </a:p>
          <a:p>
            <a:pPr marL="117475" lvl="1" indent="-117475">
              <a:spcBef>
                <a:spcPts val="100"/>
              </a:spcBef>
              <a:buClr>
                <a:schemeClr val="tx1">
                  <a:lumMod val="75000"/>
                </a:schemeClr>
              </a:buClr>
              <a:buFont typeface="Wingdings" pitchFamily="2" charset="2"/>
              <a:buChar char="§"/>
            </a:pPr>
            <a:r>
              <a:rPr lang="en-US" altLang="zh-CN" sz="740" dirty="0" smtClean="0">
                <a:ln>
                  <a:solidFill>
                    <a:schemeClr val="bg1">
                      <a:alpha val="0"/>
                    </a:schemeClr>
                  </a:solidFill>
                </a:ln>
                <a:solidFill>
                  <a:schemeClr val="tx1">
                    <a:lumMod val="75000"/>
                  </a:schemeClr>
                </a:solidFill>
              </a:rPr>
              <a:t>Target new geographies</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Target new </a:t>
            </a:r>
            <a:r>
              <a:rPr lang="en-US" altLang="zh-CN" sz="740" dirty="0" smtClean="0">
                <a:ln>
                  <a:solidFill>
                    <a:schemeClr val="bg1">
                      <a:alpha val="0"/>
                    </a:schemeClr>
                  </a:solidFill>
                </a:ln>
                <a:solidFill>
                  <a:schemeClr val="tx1">
                    <a:lumMod val="75000"/>
                  </a:schemeClr>
                </a:solidFill>
              </a:rPr>
              <a:t>segments within current Geographies</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Expand sales </a:t>
            </a:r>
            <a:r>
              <a:rPr lang="en-US" altLang="zh-CN" sz="740" dirty="0" smtClean="0">
                <a:ln>
                  <a:solidFill>
                    <a:schemeClr val="bg1">
                      <a:alpha val="0"/>
                    </a:schemeClr>
                  </a:solidFill>
                </a:ln>
                <a:solidFill>
                  <a:schemeClr val="tx1">
                    <a:lumMod val="75000"/>
                  </a:schemeClr>
                </a:solidFill>
              </a:rPr>
              <a:t>and advertising </a:t>
            </a:r>
            <a:r>
              <a:rPr lang="en-US" altLang="zh-CN" sz="740" dirty="0">
                <a:ln>
                  <a:solidFill>
                    <a:schemeClr val="bg1">
                      <a:alpha val="0"/>
                    </a:schemeClr>
                  </a:solidFill>
                </a:ln>
                <a:solidFill>
                  <a:schemeClr val="tx1">
                    <a:lumMod val="75000"/>
                  </a:schemeClr>
                </a:solidFill>
              </a:rPr>
              <a:t>channels</a:t>
            </a:r>
          </a:p>
        </p:txBody>
      </p:sp>
      <p:sp>
        <p:nvSpPr>
          <p:cNvPr id="166" name="Round Same Side Corner Rectangle 165"/>
          <p:cNvSpPr/>
          <p:nvPr>
            <p:custDataLst>
              <p:tags r:id="rId46"/>
            </p:custDataLst>
          </p:nvPr>
        </p:nvSpPr>
        <p:spPr>
          <a:xfrm flipH="1">
            <a:off x="4729092" y="1766261"/>
            <a:ext cx="1567964" cy="253365"/>
          </a:xfrm>
          <a:prstGeom prst="round2SameRect">
            <a:avLst>
              <a:gd name="adj1" fmla="val 19555"/>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Process</a:t>
            </a:r>
          </a:p>
        </p:txBody>
      </p:sp>
      <p:sp>
        <p:nvSpPr>
          <p:cNvPr id="167" name="Rounded Rectangle 166"/>
          <p:cNvSpPr/>
          <p:nvPr>
            <p:custDataLst>
              <p:tags r:id="rId47"/>
            </p:custDataLst>
          </p:nvPr>
        </p:nvSpPr>
        <p:spPr>
          <a:xfrm flipH="1">
            <a:off x="4729092" y="3581296"/>
            <a:ext cx="1567964" cy="97238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Improve sales and marketing skills of staff.</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Improve alignment of staff incentives with strategic objectives</a:t>
            </a:r>
          </a:p>
        </p:txBody>
      </p:sp>
      <p:sp>
        <p:nvSpPr>
          <p:cNvPr id="168" name="Round Same Side Corner Rectangle 167"/>
          <p:cNvSpPr/>
          <p:nvPr>
            <p:custDataLst>
              <p:tags r:id="rId48"/>
            </p:custDataLst>
          </p:nvPr>
        </p:nvSpPr>
        <p:spPr>
          <a:xfrm flipH="1">
            <a:off x="4729092" y="3581296"/>
            <a:ext cx="1567964"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People</a:t>
            </a:r>
          </a:p>
        </p:txBody>
      </p:sp>
      <p:sp>
        <p:nvSpPr>
          <p:cNvPr id="169" name="Rounded Rectangle 168"/>
          <p:cNvSpPr/>
          <p:nvPr>
            <p:custDataLst>
              <p:tags r:id="rId49"/>
            </p:custDataLst>
          </p:nvPr>
        </p:nvSpPr>
        <p:spPr>
          <a:xfrm flipH="1">
            <a:off x="4729092" y="4630664"/>
            <a:ext cx="1567964" cy="118872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Improve digital solutions that enable revenue generations e.g. advertisement, social media, ecommerce, mobile services.</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Improve customer analytics, segmentation, sales automation solutions</a:t>
            </a:r>
          </a:p>
        </p:txBody>
      </p:sp>
      <p:sp>
        <p:nvSpPr>
          <p:cNvPr id="170" name="Round Same Side Corner Rectangle 169"/>
          <p:cNvSpPr/>
          <p:nvPr>
            <p:custDataLst>
              <p:tags r:id="rId50"/>
            </p:custDataLst>
          </p:nvPr>
        </p:nvSpPr>
        <p:spPr>
          <a:xfrm flipH="1">
            <a:off x="4729092" y="4630664"/>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Technology</a:t>
            </a:r>
          </a:p>
        </p:txBody>
      </p:sp>
      <p:sp>
        <p:nvSpPr>
          <p:cNvPr id="174" name="Rounded Rectangle 173"/>
          <p:cNvSpPr/>
          <p:nvPr>
            <p:custDataLst>
              <p:tags r:id="rId51"/>
            </p:custDataLst>
          </p:nvPr>
        </p:nvSpPr>
        <p:spPr>
          <a:xfrm flipH="1">
            <a:off x="6625137" y="2052081"/>
            <a:ext cx="1567964" cy="3767303"/>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defRPr/>
            </a:pPr>
            <a:r>
              <a:rPr lang="en-US" sz="740" dirty="0">
                <a:ln>
                  <a:solidFill>
                    <a:schemeClr val="bg1">
                      <a:alpha val="0"/>
                    </a:schemeClr>
                  </a:solidFill>
                </a:ln>
                <a:solidFill>
                  <a:schemeClr val="tx1">
                    <a:lumMod val="75000"/>
                  </a:schemeClr>
                </a:solidFill>
              </a:rPr>
              <a:t>Increased % high-value/ high potential customer accounts opened.</a:t>
            </a:r>
          </a:p>
          <a:p>
            <a:pPr marL="117475" lvl="1" indent="-117475">
              <a:spcBef>
                <a:spcPts val="100"/>
              </a:spcBef>
              <a:buClr>
                <a:schemeClr val="tx1">
                  <a:lumMod val="75000"/>
                </a:schemeClr>
              </a:buClr>
              <a:buFont typeface="Wingdings" pitchFamily="2" charset="2"/>
              <a:buChar char="§"/>
              <a:defRPr/>
            </a:pPr>
            <a:r>
              <a:rPr lang="en-US" sz="740" dirty="0">
                <a:ln>
                  <a:solidFill>
                    <a:schemeClr val="bg1">
                      <a:alpha val="0"/>
                    </a:schemeClr>
                  </a:solidFill>
                </a:ln>
                <a:solidFill>
                  <a:schemeClr val="tx1">
                    <a:lumMod val="75000"/>
                  </a:schemeClr>
                </a:solidFill>
              </a:rPr>
              <a:t>Increased % products and services sold to new customers.</a:t>
            </a:r>
          </a:p>
          <a:p>
            <a:pPr marL="117475" lvl="1" indent="-117475">
              <a:spcBef>
                <a:spcPts val="100"/>
              </a:spcBef>
              <a:buClr>
                <a:schemeClr val="tx1">
                  <a:lumMod val="75000"/>
                </a:schemeClr>
              </a:buClr>
              <a:buFont typeface="Wingdings" pitchFamily="2" charset="2"/>
              <a:buChar char="§"/>
              <a:defRPr/>
            </a:pPr>
            <a:r>
              <a:rPr lang="en-US" sz="740" dirty="0">
                <a:ln>
                  <a:solidFill>
                    <a:schemeClr val="bg1">
                      <a:alpha val="0"/>
                    </a:schemeClr>
                  </a:solidFill>
                </a:ln>
                <a:solidFill>
                  <a:schemeClr val="tx1">
                    <a:lumMod val="75000"/>
                  </a:schemeClr>
                </a:solidFill>
              </a:rPr>
              <a:t>Increased penetration in sales and advertising channels.</a:t>
            </a:r>
          </a:p>
          <a:p>
            <a:pPr marL="117475" lvl="1" indent="-117475">
              <a:spcBef>
                <a:spcPts val="100"/>
              </a:spcBef>
              <a:buClr>
                <a:schemeClr val="tx1">
                  <a:lumMod val="75000"/>
                </a:schemeClr>
              </a:buClr>
              <a:buFont typeface="Wingdings" pitchFamily="2" charset="2"/>
              <a:buChar char="§"/>
              <a:defRPr/>
            </a:pPr>
            <a:r>
              <a:rPr lang="en-US" sz="740" dirty="0">
                <a:ln>
                  <a:solidFill>
                    <a:schemeClr val="bg1">
                      <a:alpha val="0"/>
                    </a:schemeClr>
                  </a:solidFill>
                </a:ln>
                <a:solidFill>
                  <a:schemeClr val="tx1">
                    <a:lumMod val="75000"/>
                  </a:schemeClr>
                </a:solidFill>
              </a:rPr>
              <a:t>Increased market growth in new and current geographies</a:t>
            </a:r>
          </a:p>
          <a:p>
            <a:pPr marL="117475" lvl="1" indent="-117475">
              <a:spcBef>
                <a:spcPts val="100"/>
              </a:spcBef>
              <a:buClr>
                <a:schemeClr val="tx1">
                  <a:lumMod val="75000"/>
                </a:schemeClr>
              </a:buClr>
              <a:buFont typeface="Wingdings" pitchFamily="2" charset="2"/>
              <a:buChar char="§"/>
              <a:defRPr/>
            </a:pPr>
            <a:r>
              <a:rPr lang="en-US" sz="740" dirty="0">
                <a:ln>
                  <a:solidFill>
                    <a:schemeClr val="bg1">
                      <a:alpha val="0"/>
                    </a:schemeClr>
                  </a:solidFill>
                </a:ln>
                <a:solidFill>
                  <a:schemeClr val="tx1">
                    <a:lumMod val="75000"/>
                  </a:schemeClr>
                </a:solidFill>
              </a:rPr>
              <a:t>Increased sales and advertising revenues.</a:t>
            </a:r>
            <a:endParaRPr lang="en-US" altLang="zh-CN" sz="740" dirty="0">
              <a:ln>
                <a:solidFill>
                  <a:schemeClr val="bg1">
                    <a:alpha val="0"/>
                  </a:schemeClr>
                </a:solidFill>
              </a:ln>
              <a:solidFill>
                <a:schemeClr val="tx1">
                  <a:lumMod val="75000"/>
                </a:schemeClr>
              </a:solidFill>
            </a:endParaRPr>
          </a:p>
        </p:txBody>
      </p:sp>
      <p:sp>
        <p:nvSpPr>
          <p:cNvPr id="175" name="Round Same Side Corner Rectangle 174"/>
          <p:cNvSpPr/>
          <p:nvPr>
            <p:custDataLst>
              <p:tags r:id="rId52"/>
            </p:custDataLst>
          </p:nvPr>
        </p:nvSpPr>
        <p:spPr>
          <a:xfrm flipH="1">
            <a:off x="6625137" y="2052082"/>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Benefits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6" name="Rounded Rectangle 175"/>
          <p:cNvSpPr/>
          <p:nvPr>
            <p:custDataLst>
              <p:tags r:id="rId53"/>
            </p:custDataLst>
          </p:nvPr>
        </p:nvSpPr>
        <p:spPr>
          <a:xfrm flipH="1">
            <a:off x="8545023" y="2052081"/>
            <a:ext cx="1045309" cy="107211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CRM</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Digital Marketing</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Business Insight</a:t>
            </a:r>
          </a:p>
        </p:txBody>
      </p:sp>
      <p:sp>
        <p:nvSpPr>
          <p:cNvPr id="177" name="Round Same Side Corner Rectangle 176"/>
          <p:cNvSpPr/>
          <p:nvPr>
            <p:custDataLst>
              <p:tags r:id="rId54"/>
            </p:custDataLst>
          </p:nvPr>
        </p:nvSpPr>
        <p:spPr>
          <a:xfrm flipH="1">
            <a:off x="8545023" y="2052082"/>
            <a:ext cx="1045309" cy="253365"/>
          </a:xfrm>
          <a:prstGeom prst="round2SameRect">
            <a:avLst>
              <a:gd name="adj1" fmla="val 17049"/>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Solution Areas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8" name="Rounded Rectangle 177"/>
          <p:cNvSpPr/>
          <p:nvPr>
            <p:custDataLst>
              <p:tags r:id="rId55"/>
            </p:custDataLst>
          </p:nvPr>
        </p:nvSpPr>
        <p:spPr>
          <a:xfrm flipH="1">
            <a:off x="8545023" y="3185869"/>
            <a:ext cx="1045309" cy="2633515"/>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Workspaces</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Project Management</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Social Computing</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Reporting &amp; Analysis</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Interactive experience and navigation</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User experience</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Application development</a:t>
            </a:r>
          </a:p>
          <a:p>
            <a:pPr marL="117475" lvl="1" indent="-117475">
              <a:spcBef>
                <a:spcPts val="100"/>
              </a:spcBef>
              <a:buClr>
                <a:schemeClr val="tx1">
                  <a:lumMod val="75000"/>
                </a:schemeClr>
              </a:buClr>
              <a:buFont typeface="Wingdings" pitchFamily="2" charset="2"/>
              <a:buChar char="§"/>
            </a:pPr>
            <a:r>
              <a:rPr lang="en-US" altLang="zh-CN" sz="740" dirty="0">
                <a:ln>
                  <a:solidFill>
                    <a:schemeClr val="bg1">
                      <a:alpha val="0"/>
                    </a:schemeClr>
                  </a:solidFill>
                </a:ln>
                <a:solidFill>
                  <a:schemeClr val="tx1">
                    <a:lumMod val="75000"/>
                  </a:schemeClr>
                </a:solidFill>
              </a:rPr>
              <a:t>Cloud (</a:t>
            </a:r>
            <a:r>
              <a:rPr lang="en-US" altLang="zh-CN" sz="740" dirty="0" err="1">
                <a:ln>
                  <a:solidFill>
                    <a:schemeClr val="bg1">
                      <a:alpha val="0"/>
                    </a:schemeClr>
                  </a:solidFill>
                </a:ln>
                <a:solidFill>
                  <a:schemeClr val="tx1">
                    <a:lumMod val="75000"/>
                  </a:schemeClr>
                </a:solidFill>
              </a:rPr>
              <a:t>SaaS</a:t>
            </a:r>
            <a:r>
              <a:rPr lang="en-US" altLang="zh-CN" sz="740" dirty="0">
                <a:ln>
                  <a:solidFill>
                    <a:schemeClr val="bg1">
                      <a:alpha val="0"/>
                    </a:schemeClr>
                  </a:solidFill>
                </a:ln>
                <a:solidFill>
                  <a:schemeClr val="tx1">
                    <a:lumMod val="75000"/>
                  </a:schemeClr>
                </a:solidFill>
              </a:rPr>
              <a:t>, </a:t>
            </a:r>
            <a:r>
              <a:rPr lang="en-US" altLang="zh-CN" sz="740" dirty="0" err="1">
                <a:ln>
                  <a:solidFill>
                    <a:schemeClr val="bg1">
                      <a:alpha val="0"/>
                    </a:schemeClr>
                  </a:solidFill>
                </a:ln>
                <a:solidFill>
                  <a:schemeClr val="tx1">
                    <a:lumMod val="75000"/>
                  </a:schemeClr>
                </a:solidFill>
              </a:rPr>
              <a:t>PaaS</a:t>
            </a:r>
            <a:r>
              <a:rPr lang="en-US" altLang="zh-CN" sz="740" dirty="0">
                <a:ln>
                  <a:solidFill>
                    <a:schemeClr val="bg1">
                      <a:alpha val="0"/>
                    </a:schemeClr>
                  </a:solidFill>
                </a:ln>
                <a:solidFill>
                  <a:schemeClr val="tx1">
                    <a:lumMod val="75000"/>
                  </a:schemeClr>
                </a:solidFill>
              </a:rPr>
              <a:t>, </a:t>
            </a:r>
            <a:r>
              <a:rPr lang="en-US" altLang="zh-CN" sz="740" dirty="0" err="1">
                <a:ln>
                  <a:solidFill>
                    <a:schemeClr val="bg1">
                      <a:alpha val="0"/>
                    </a:schemeClr>
                  </a:solidFill>
                </a:ln>
                <a:solidFill>
                  <a:schemeClr val="tx1">
                    <a:lumMod val="75000"/>
                  </a:schemeClr>
                </a:solidFill>
              </a:rPr>
              <a:t>IaaS</a:t>
            </a:r>
            <a:r>
              <a:rPr lang="en-US" altLang="zh-CN" sz="740" dirty="0">
                <a:ln>
                  <a:solidFill>
                    <a:schemeClr val="bg1">
                      <a:alpha val="0"/>
                    </a:schemeClr>
                  </a:solidFill>
                </a:ln>
                <a:solidFill>
                  <a:schemeClr val="tx1">
                    <a:lumMod val="75000"/>
                  </a:schemeClr>
                </a:solidFill>
              </a:rPr>
              <a:t>)</a:t>
            </a:r>
          </a:p>
        </p:txBody>
      </p:sp>
      <p:sp>
        <p:nvSpPr>
          <p:cNvPr id="179" name="Round Same Side Corner Rectangle 178"/>
          <p:cNvSpPr/>
          <p:nvPr>
            <p:custDataLst>
              <p:tags r:id="rId56"/>
            </p:custDataLst>
          </p:nvPr>
        </p:nvSpPr>
        <p:spPr>
          <a:xfrm flipH="1">
            <a:off x="8545023" y="3185870"/>
            <a:ext cx="1045309"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Workloads</a:t>
            </a:r>
          </a:p>
        </p:txBody>
      </p:sp>
      <p:sp>
        <p:nvSpPr>
          <p:cNvPr id="180" name="AutoShape 503"/>
          <p:cNvSpPr>
            <a:spLocks noChangeArrowheads="1"/>
          </p:cNvSpPr>
          <p:nvPr/>
        </p:nvSpPr>
        <p:spPr bwMode="auto">
          <a:xfrm>
            <a:off x="6396714" y="18864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82" name="Freeform 6"/>
          <p:cNvSpPr>
            <a:spLocks noEditPoints="1"/>
          </p:cNvSpPr>
          <p:nvPr>
            <p:custDataLst>
              <p:tags r:id="rId57"/>
            </p:custDataLst>
          </p:nvPr>
        </p:nvSpPr>
        <p:spPr bwMode="auto">
          <a:xfrm>
            <a:off x="6257788" y="15412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3" name="Freeform 6"/>
          <p:cNvSpPr>
            <a:spLocks noEditPoints="1"/>
          </p:cNvSpPr>
          <p:nvPr>
            <p:custDataLst>
              <p:tags r:id="rId58"/>
            </p:custDataLst>
          </p:nvPr>
        </p:nvSpPr>
        <p:spPr bwMode="auto">
          <a:xfrm>
            <a:off x="8156665" y="15412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1" name="Freeform 6"/>
          <p:cNvSpPr>
            <a:spLocks noEditPoints="1"/>
          </p:cNvSpPr>
          <p:nvPr>
            <p:custDataLst>
              <p:tags r:id="rId59"/>
            </p:custDataLst>
          </p:nvPr>
        </p:nvSpPr>
        <p:spPr bwMode="auto">
          <a:xfrm>
            <a:off x="4259189" y="15412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6" name="Slide Number Placeholder 5"/>
          <p:cNvSpPr>
            <a:spLocks noGrp="1"/>
          </p:cNvSpPr>
          <p:nvPr>
            <p:ph type="sldNum" sz="quarter" idx="4"/>
          </p:nvPr>
        </p:nvSpPr>
        <p:spPr/>
        <p:txBody>
          <a:bodyPr/>
          <a:lstStyle/>
          <a:p>
            <a:pPr algn="ctr"/>
            <a:fld id="{101F14F0-5018-4D43-9CE9-7EAB5322879C}" type="slidenum">
              <a:rPr lang="en-US" smtClean="0"/>
              <a:pPr algn="ctr"/>
              <a:t>23</a:t>
            </a:fld>
            <a:endParaRPr lang="en-US" dirty="0"/>
          </a:p>
        </p:txBody>
      </p:sp>
    </p:spTree>
    <p:extLst>
      <p:ext uri="{BB962C8B-B14F-4D97-AF65-F5344CB8AC3E}">
        <p14:creationId xmlns:p14="http://schemas.microsoft.com/office/powerpoint/2010/main" val="1977488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3624665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9090" name="think-cell Slide" r:id="rId59" imgW="270" imgH="270" progId="TCLayout.ActiveDocument.1">
                  <p:embed/>
                </p:oleObj>
              </mc:Choice>
              <mc:Fallback>
                <p:oleObj name="think-cell Slide" r:id="rId59" imgW="270" imgH="270" progId="TCLayout.ActiveDocument.1">
                  <p:embed/>
                  <p:pic>
                    <p:nvPicPr>
                      <p:cNvPr id="0" name=""/>
                      <p:cNvPicPr/>
                      <p:nvPr/>
                    </p:nvPicPr>
                    <p:blipFill>
                      <a:blip r:embed="rId60"/>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a:xfrm>
            <a:off x="338138" y="226973"/>
            <a:ext cx="11518900" cy="443198"/>
          </a:xfrm>
        </p:spPr>
        <p:txBody>
          <a:bodyPr lIns="0"/>
          <a:lstStyle/>
          <a:p>
            <a:pPr marL="457200"/>
            <a:r>
              <a:rPr lang="en-US" sz="3200" dirty="0" smtClean="0"/>
              <a:t>Capability Diagnostic</a:t>
            </a:r>
            <a:endParaRPr lang="en-US" sz="3200" dirty="0"/>
          </a:p>
        </p:txBody>
      </p:sp>
      <p:sp>
        <p:nvSpPr>
          <p:cNvPr id="3" name="Text Placeholder 2"/>
          <p:cNvSpPr>
            <a:spLocks noGrp="1"/>
          </p:cNvSpPr>
          <p:nvPr>
            <p:ph type="body" idx="14"/>
          </p:nvPr>
        </p:nvSpPr>
        <p:spPr>
          <a:xfrm>
            <a:off x="338328" y="749808"/>
            <a:ext cx="11518710" cy="276999"/>
          </a:xfrm>
        </p:spPr>
        <p:txBody>
          <a:bodyPr/>
          <a:lstStyle/>
          <a:p>
            <a:pPr marL="461963" indent="0">
              <a:buNone/>
            </a:pPr>
            <a:r>
              <a:rPr lang="en-US" sz="1800" dirty="0"/>
              <a:t>Gap Analysis </a:t>
            </a:r>
            <a:r>
              <a:rPr lang="en-US" sz="1800" dirty="0" smtClean="0"/>
              <a:t>Assessment</a:t>
            </a:r>
            <a:endParaRPr lang="en-US" sz="1800" dirty="0"/>
          </a:p>
        </p:txBody>
      </p:sp>
      <p:sp>
        <p:nvSpPr>
          <p:cNvPr id="66" name="Oval 353">
            <a:hlinkClick r:id="" action="ppaction://noaction"/>
          </p:cNvPr>
          <p:cNvSpPr>
            <a:spLocks noChangeArrowheads="1"/>
          </p:cNvSpPr>
          <p:nvPr>
            <p:custDataLst>
              <p:tags r:id="rId3"/>
            </p:custDataLst>
          </p:nvPr>
        </p:nvSpPr>
        <p:spPr bwMode="gray">
          <a:xfrm>
            <a:off x="338138" y="265692"/>
            <a:ext cx="365760" cy="365760"/>
          </a:xfrm>
          <a:prstGeom prst="ellipse">
            <a:avLst/>
          </a:prstGeom>
          <a:solidFill>
            <a:srgbClr val="FFC000"/>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sz="2000" b="1" dirty="0" smtClean="0">
                <a:ln>
                  <a:solidFill>
                    <a:schemeClr val="bg1">
                      <a:alpha val="0"/>
                    </a:schemeClr>
                  </a:solidFill>
                </a:ln>
                <a:solidFill>
                  <a:schemeClr val="tx1">
                    <a:lumMod val="75000"/>
                  </a:schemeClr>
                </a:solidFill>
                <a:ea typeface="Segoe UI" pitchFamily="34" charset="0"/>
                <a:cs typeface="Segoe UI" pitchFamily="34" charset="0"/>
              </a:rPr>
              <a:t>4</a:t>
            </a:r>
          </a:p>
        </p:txBody>
      </p:sp>
      <p:sp>
        <p:nvSpPr>
          <p:cNvPr id="89" name="Rounded Rectangle 88"/>
          <p:cNvSpPr/>
          <p:nvPr/>
        </p:nvSpPr>
        <p:spPr bwMode="auto">
          <a:xfrm>
            <a:off x="9753918" y="2380503"/>
            <a:ext cx="2103120" cy="2744089"/>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Review </a:t>
            </a:r>
            <a:r>
              <a:rPr lang="en-US" sz="900" dirty="0" smtClean="0">
                <a:ln>
                  <a:solidFill>
                    <a:schemeClr val="bg1">
                      <a:alpha val="0"/>
                    </a:schemeClr>
                  </a:solidFill>
                </a:ln>
                <a:solidFill>
                  <a:schemeClr val="tx1">
                    <a:lumMod val="75000"/>
                  </a:schemeClr>
                </a:solidFill>
              </a:rPr>
              <a:t>current process, people and technology capabilities (using industry standard models or  customer preferred models),  target business strategy and requirements, individual </a:t>
            </a:r>
            <a:r>
              <a:rPr lang="en-US" sz="900" dirty="0">
                <a:ln>
                  <a:solidFill>
                    <a:schemeClr val="bg1">
                      <a:alpha val="0"/>
                    </a:schemeClr>
                  </a:solidFill>
                </a:ln>
                <a:solidFill>
                  <a:schemeClr val="tx1">
                    <a:lumMod val="75000"/>
                  </a:schemeClr>
                </a:solidFill>
              </a:rPr>
              <a:t>competencies that exist within the organization, </a:t>
            </a:r>
            <a:r>
              <a:rPr lang="en-US" sz="900" dirty="0" smtClean="0">
                <a:ln>
                  <a:solidFill>
                    <a:schemeClr val="bg1">
                      <a:alpha val="0"/>
                    </a:schemeClr>
                  </a:solidFill>
                </a:ln>
                <a:solidFill>
                  <a:schemeClr val="tx1">
                    <a:lumMod val="75000"/>
                  </a:schemeClr>
                </a:solidFill>
              </a:rPr>
              <a:t>and the technology enablers, that relate to retaining and growing existing customer base.</a:t>
            </a:r>
          </a:p>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smtClean="0">
                <a:ln>
                  <a:solidFill>
                    <a:schemeClr val="bg1">
                      <a:alpha val="0"/>
                    </a:schemeClr>
                  </a:solidFill>
                </a:ln>
                <a:solidFill>
                  <a:schemeClr val="tx1">
                    <a:lumMod val="75000"/>
                  </a:schemeClr>
                </a:solidFill>
              </a:rPr>
              <a:t>Validate and determine improvement recommendations that </a:t>
            </a:r>
            <a:r>
              <a:rPr lang="en-US" sz="900" dirty="0">
                <a:ln>
                  <a:solidFill>
                    <a:schemeClr val="bg1">
                      <a:alpha val="0"/>
                    </a:schemeClr>
                  </a:solidFill>
                </a:ln>
                <a:solidFill>
                  <a:schemeClr val="tx1">
                    <a:lumMod val="75000"/>
                  </a:schemeClr>
                </a:solidFill>
              </a:rPr>
              <a:t>may </a:t>
            </a:r>
            <a:r>
              <a:rPr lang="en-US" sz="900" dirty="0" smtClean="0">
                <a:ln>
                  <a:solidFill>
                    <a:schemeClr val="bg1">
                      <a:alpha val="0"/>
                    </a:schemeClr>
                  </a:solidFill>
                </a:ln>
                <a:solidFill>
                  <a:schemeClr val="tx1">
                    <a:lumMod val="75000"/>
                  </a:schemeClr>
                </a:solidFill>
              </a:rPr>
              <a:t>enhance the way innovation is managed within the organization for </a:t>
            </a:r>
            <a:r>
              <a:rPr lang="en-US" sz="900" dirty="0">
                <a:ln>
                  <a:solidFill>
                    <a:schemeClr val="bg1">
                      <a:alpha val="0"/>
                    </a:schemeClr>
                  </a:solidFill>
                </a:ln>
                <a:solidFill>
                  <a:schemeClr val="tx1">
                    <a:lumMod val="75000"/>
                  </a:schemeClr>
                </a:solidFill>
              </a:rPr>
              <a:t>the short, medium and longer </a:t>
            </a:r>
            <a:r>
              <a:rPr lang="en-US" sz="900" dirty="0" smtClean="0">
                <a:ln>
                  <a:solidFill>
                    <a:schemeClr val="bg1">
                      <a:alpha val="0"/>
                    </a:schemeClr>
                  </a:solidFill>
                </a:ln>
                <a:solidFill>
                  <a:schemeClr val="tx1">
                    <a:lumMod val="75000"/>
                  </a:schemeClr>
                </a:solidFill>
              </a:rPr>
              <a:t>term.</a:t>
            </a:r>
            <a:endParaRPr lang="en-US" sz="900" dirty="0">
              <a:ln>
                <a:solidFill>
                  <a:schemeClr val="bg1">
                    <a:alpha val="0"/>
                  </a:schemeClr>
                </a:solidFill>
              </a:ln>
              <a:solidFill>
                <a:schemeClr val="tx1">
                  <a:lumMod val="75000"/>
                </a:schemeClr>
              </a:solidFill>
            </a:endParaRPr>
          </a:p>
        </p:txBody>
      </p:sp>
      <p:sp>
        <p:nvSpPr>
          <p:cNvPr id="91" name="Rounded Rectangle 90"/>
          <p:cNvSpPr/>
          <p:nvPr/>
        </p:nvSpPr>
        <p:spPr bwMode="auto">
          <a:xfrm>
            <a:off x="9753918" y="5375795"/>
            <a:ext cx="2103120" cy="856482"/>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Identify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for </a:t>
            </a:r>
            <a:r>
              <a:rPr lang="en-US" sz="900" dirty="0" smtClean="0">
                <a:ln>
                  <a:solidFill>
                    <a:schemeClr val="bg1">
                      <a:alpha val="0"/>
                    </a:schemeClr>
                  </a:solidFill>
                </a:ln>
                <a:solidFill>
                  <a:schemeClr val="tx1">
                    <a:lumMod val="75000"/>
                  </a:schemeClr>
                </a:solidFill>
              </a:rPr>
              <a:t>improvement in retaining and growing existing customer base.</a:t>
            </a:r>
            <a:endParaRPr lang="en-US" sz="900" dirty="0">
              <a:ln>
                <a:solidFill>
                  <a:schemeClr val="bg1">
                    <a:alpha val="0"/>
                  </a:schemeClr>
                </a:solidFill>
              </a:ln>
              <a:solidFill>
                <a:schemeClr val="tx1">
                  <a:lumMod val="75000"/>
                </a:schemeClr>
              </a:solidFill>
            </a:endParaRPr>
          </a:p>
        </p:txBody>
      </p:sp>
      <p:sp>
        <p:nvSpPr>
          <p:cNvPr id="104" name="Rounded Rectangle 103"/>
          <p:cNvSpPr/>
          <p:nvPr/>
        </p:nvSpPr>
        <p:spPr bwMode="auto">
          <a:xfrm>
            <a:off x="9753918" y="823776"/>
            <a:ext cx="2103120" cy="1280017"/>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0" lvl="1" fontAlgn="base">
              <a:spcBef>
                <a:spcPts val="200"/>
              </a:spcBef>
              <a:spcAft>
                <a:spcPts val="200"/>
              </a:spcAft>
              <a:buClr>
                <a:schemeClr val="tx1">
                  <a:lumMod val="75000"/>
                </a:schemeClr>
              </a:buClr>
              <a:buSzPct val="100000"/>
            </a:pPr>
            <a:r>
              <a:rPr lang="en-US" sz="900" dirty="0">
                <a:ln>
                  <a:solidFill>
                    <a:schemeClr val="bg1">
                      <a:alpha val="0"/>
                    </a:schemeClr>
                  </a:solidFill>
                </a:ln>
                <a:solidFill>
                  <a:schemeClr val="tx1">
                    <a:lumMod val="75000"/>
                  </a:schemeClr>
                </a:solidFill>
              </a:rPr>
              <a:t>E</a:t>
            </a:r>
            <a:r>
              <a:rPr lang="en-US" sz="900" dirty="0" smtClean="0">
                <a:ln>
                  <a:solidFill>
                    <a:schemeClr val="bg1">
                      <a:alpha val="0"/>
                    </a:schemeClr>
                  </a:solidFill>
                </a:ln>
                <a:solidFill>
                  <a:schemeClr val="tx1">
                    <a:lumMod val="75000"/>
                  </a:schemeClr>
                </a:solidFill>
              </a:rPr>
              <a:t>stablish </a:t>
            </a:r>
            <a:r>
              <a:rPr lang="en-US" sz="900" dirty="0">
                <a:ln>
                  <a:solidFill>
                    <a:schemeClr val="bg1">
                      <a:alpha val="0"/>
                    </a:schemeClr>
                  </a:solidFill>
                </a:ln>
                <a:solidFill>
                  <a:schemeClr val="tx1">
                    <a:lumMod val="75000"/>
                  </a:schemeClr>
                </a:solidFill>
              </a:rPr>
              <a:t>and validate baseline evaluation of the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that </a:t>
            </a:r>
            <a:r>
              <a:rPr lang="en-US" sz="900" dirty="0" smtClean="0">
                <a:ln>
                  <a:solidFill>
                    <a:schemeClr val="bg1">
                      <a:alpha val="0"/>
                    </a:schemeClr>
                  </a:solidFill>
                </a:ln>
                <a:solidFill>
                  <a:schemeClr val="tx1">
                    <a:lumMod val="75000"/>
                  </a:schemeClr>
                </a:solidFill>
              </a:rPr>
              <a:t>exist for  retaining and growing existing customer base in the customers organization, </a:t>
            </a:r>
            <a:r>
              <a:rPr lang="en-US" sz="900" dirty="0">
                <a:ln>
                  <a:solidFill>
                    <a:schemeClr val="bg1">
                      <a:alpha val="0"/>
                    </a:schemeClr>
                  </a:solidFill>
                </a:ln>
                <a:solidFill>
                  <a:schemeClr val="tx1">
                    <a:lumMod val="75000"/>
                  </a:schemeClr>
                </a:solidFill>
              </a:rPr>
              <a:t>identifying gaps and </a:t>
            </a:r>
            <a:r>
              <a:rPr lang="en-US" sz="900" dirty="0" smtClean="0">
                <a:ln>
                  <a:solidFill>
                    <a:schemeClr val="bg1">
                      <a:alpha val="0"/>
                    </a:schemeClr>
                  </a:solidFill>
                </a:ln>
                <a:solidFill>
                  <a:schemeClr val="tx1">
                    <a:lumMod val="75000"/>
                  </a:schemeClr>
                </a:solidFill>
              </a:rPr>
              <a:t>improvements. </a:t>
            </a:r>
            <a:endParaRPr lang="en-US" sz="900" dirty="0">
              <a:ln>
                <a:solidFill>
                  <a:schemeClr val="bg1">
                    <a:alpha val="0"/>
                  </a:schemeClr>
                </a:solidFill>
              </a:ln>
              <a:solidFill>
                <a:schemeClr val="tx1">
                  <a:lumMod val="75000"/>
                </a:schemeClr>
              </a:solidFill>
            </a:endParaRPr>
          </a:p>
        </p:txBody>
      </p:sp>
      <p:sp>
        <p:nvSpPr>
          <p:cNvPr id="106" name="Isosceles Triangle 105"/>
          <p:cNvSpPr/>
          <p:nvPr/>
        </p:nvSpPr>
        <p:spPr>
          <a:xfrm rot="10800000">
            <a:off x="9786183" y="2173554"/>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2" name="Isosceles Triangle 71"/>
          <p:cNvSpPr/>
          <p:nvPr/>
        </p:nvSpPr>
        <p:spPr>
          <a:xfrm rot="10800000">
            <a:off x="9786183" y="5170970"/>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71" name="Group 70"/>
          <p:cNvGrpSpPr/>
          <p:nvPr>
            <p:custDataLst>
              <p:tags r:id="rId4"/>
            </p:custDataLst>
          </p:nvPr>
        </p:nvGrpSpPr>
        <p:grpSpPr>
          <a:xfrm>
            <a:off x="9753918" y="228481"/>
            <a:ext cx="2103120" cy="436879"/>
            <a:chOff x="9571038" y="228481"/>
            <a:chExt cx="2103120" cy="436879"/>
          </a:xfrm>
        </p:grpSpPr>
        <p:sp>
          <p:nvSpPr>
            <p:cNvPr id="73" name="Chevron 72"/>
            <p:cNvSpPr/>
            <p:nvPr>
              <p:custDataLst>
                <p:tags r:id="rId53"/>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74" name="Chevron 73"/>
            <p:cNvSpPr/>
            <p:nvPr>
              <p:custDataLst>
                <p:tags r:id="rId54"/>
              </p:custDataLst>
            </p:nvPr>
          </p:nvSpPr>
          <p:spPr>
            <a:xfrm>
              <a:off x="95710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76" name="Chevron 75"/>
            <p:cNvSpPr/>
            <p:nvPr>
              <p:custDataLst>
                <p:tags r:id="rId55"/>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77" name="Chevron 76"/>
            <p:cNvSpPr/>
            <p:nvPr>
              <p:custDataLst>
                <p:tags r:id="rId56"/>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78" name="Round Same Side Corner Rectangle 77"/>
          <p:cNvSpPr/>
          <p:nvPr>
            <p:custDataLst>
              <p:tags r:id="rId5"/>
            </p:custDataLst>
          </p:nvPr>
        </p:nvSpPr>
        <p:spPr>
          <a:xfrm flipH="1">
            <a:off x="9753918" y="2380503"/>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79" name="Round Same Side Corner Rectangle 78"/>
          <p:cNvSpPr/>
          <p:nvPr>
            <p:custDataLst>
              <p:tags r:id="rId6"/>
            </p:custDataLst>
          </p:nvPr>
        </p:nvSpPr>
        <p:spPr>
          <a:xfrm flipH="1">
            <a:off x="9753918" y="5375795"/>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80" name="Round Same Side Corner Rectangle 79"/>
          <p:cNvSpPr/>
          <p:nvPr>
            <p:custDataLst>
              <p:tags r:id="rId7"/>
            </p:custDataLst>
          </p:nvPr>
        </p:nvSpPr>
        <p:spPr>
          <a:xfrm flipH="1">
            <a:off x="9753918" y="823776"/>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88" name="Rectangle 87"/>
          <p:cNvSpPr/>
          <p:nvPr>
            <p:custDataLst>
              <p:tags r:id="rId8"/>
            </p:custDataLst>
          </p:nvPr>
        </p:nvSpPr>
        <p:spPr>
          <a:xfrm>
            <a:off x="338137" y="1141413"/>
            <a:ext cx="9276383" cy="246221"/>
          </a:xfrm>
          <a:prstGeom prst="rect">
            <a:avLst/>
          </a:prstGeom>
        </p:spPr>
        <p:txBody>
          <a:bodyPr wrap="square" lIns="0" tIns="0" rIns="0" bIns="0" anchor="ctr">
            <a:spAutoFit/>
          </a:bodyPr>
          <a:lstStyle/>
          <a:p>
            <a:pPr lvl="0" algn="ctr" defTabSz="685835">
              <a:spcBef>
                <a:spcPts val="600"/>
              </a:spcBef>
            </a:pPr>
            <a:r>
              <a:rPr lang="en-US" sz="1600" b="1" dirty="0">
                <a:ln>
                  <a:solidFill>
                    <a:schemeClr val="bg1">
                      <a:alpha val="0"/>
                    </a:schemeClr>
                  </a:solidFill>
                </a:ln>
                <a:solidFill>
                  <a:schemeClr val="tx1">
                    <a:lumMod val="75000"/>
                  </a:schemeClr>
                </a:solidFill>
              </a:rPr>
              <a:t>Where am I today? Where do I need to get </a:t>
            </a:r>
            <a:r>
              <a:rPr lang="en-US" sz="1600" b="1" dirty="0" smtClean="0">
                <a:ln>
                  <a:solidFill>
                    <a:schemeClr val="bg1">
                      <a:alpha val="0"/>
                    </a:schemeClr>
                  </a:solidFill>
                </a:ln>
                <a:solidFill>
                  <a:schemeClr val="tx1">
                    <a:lumMod val="75000"/>
                  </a:schemeClr>
                </a:solidFill>
              </a:rPr>
              <a:t>to? What </a:t>
            </a:r>
            <a:r>
              <a:rPr lang="en-US" sz="1600" b="1" dirty="0">
                <a:ln>
                  <a:solidFill>
                    <a:schemeClr val="bg1">
                      <a:alpha val="0"/>
                    </a:schemeClr>
                  </a:solidFill>
                </a:ln>
                <a:solidFill>
                  <a:schemeClr val="tx1">
                    <a:lumMod val="75000"/>
                  </a:schemeClr>
                </a:solidFill>
              </a:rPr>
              <a:t>are the key tactics to get there? </a:t>
            </a:r>
          </a:p>
        </p:txBody>
      </p:sp>
      <p:sp>
        <p:nvSpPr>
          <p:cNvPr id="90" name="Rectangle 89"/>
          <p:cNvSpPr/>
          <p:nvPr>
            <p:custDataLst>
              <p:tags r:id="rId9"/>
            </p:custDataLst>
          </p:nvPr>
        </p:nvSpPr>
        <p:spPr>
          <a:xfrm>
            <a:off x="2157458" y="6111316"/>
            <a:ext cx="1367362" cy="153888"/>
          </a:xfrm>
          <a:prstGeom prst="rect">
            <a:avLst/>
          </a:prstGeom>
        </p:spPr>
        <p:txBody>
          <a:bodyPr wrap="none" lIns="0" tIns="0" rIns="0" bIns="0" numCol="1">
            <a:spAutoFit/>
          </a:bodyPr>
          <a:lstStyle/>
          <a:p>
            <a:pPr marL="0" marR="0" lvl="0" indent="0" defTabSz="685835" eaLnBrk="1" fontAlgn="auto" latinLnBrk="0" hangingPunct="1">
              <a:lnSpc>
                <a:spcPct val="100000"/>
              </a:lnSpc>
              <a:spcBef>
                <a:spcPts val="600"/>
              </a:spcBef>
              <a:spcAft>
                <a:spcPts val="0"/>
              </a:spcAft>
              <a:buClrTx/>
              <a:buSzTx/>
              <a:buFontTx/>
              <a:buNone/>
              <a:tabLst/>
              <a:defRPr/>
            </a:pPr>
            <a:r>
              <a:rPr lang="en-US" sz="1000" dirty="0">
                <a:ln>
                  <a:solidFill>
                    <a:schemeClr val="bg1">
                      <a:alpha val="0"/>
                    </a:schemeClr>
                  </a:solidFill>
                </a:ln>
                <a:solidFill>
                  <a:schemeClr val="tx1">
                    <a:lumMod val="75000"/>
                  </a:schemeClr>
                </a:solidFill>
              </a:rPr>
              <a:t>Identify capability GAPs </a:t>
            </a:r>
          </a:p>
        </p:txBody>
      </p:sp>
      <p:sp>
        <p:nvSpPr>
          <p:cNvPr id="115" name="Oval 114"/>
          <p:cNvSpPr/>
          <p:nvPr>
            <p:custDataLst>
              <p:tags r:id="rId10"/>
            </p:custDataLst>
          </p:nvPr>
        </p:nvSpPr>
        <p:spPr bwMode="auto">
          <a:xfrm>
            <a:off x="189637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16" name="Oval 115"/>
          <p:cNvSpPr/>
          <p:nvPr>
            <p:custDataLst>
              <p:tags r:id="rId11"/>
            </p:custDataLst>
          </p:nvPr>
        </p:nvSpPr>
        <p:spPr bwMode="auto">
          <a:xfrm>
            <a:off x="358647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17" name="Rectangle 116"/>
          <p:cNvSpPr/>
          <p:nvPr>
            <p:custDataLst>
              <p:tags r:id="rId12"/>
            </p:custDataLst>
          </p:nvPr>
        </p:nvSpPr>
        <p:spPr>
          <a:xfrm>
            <a:off x="3872853" y="6111316"/>
            <a:ext cx="1905971"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Required change or improvement</a:t>
            </a:r>
          </a:p>
        </p:txBody>
      </p:sp>
      <p:sp>
        <p:nvSpPr>
          <p:cNvPr id="118" name="Oval 117"/>
          <p:cNvSpPr/>
          <p:nvPr>
            <p:custDataLst>
              <p:tags r:id="rId13"/>
            </p:custDataLst>
          </p:nvPr>
        </p:nvSpPr>
        <p:spPr bwMode="auto">
          <a:xfrm>
            <a:off x="32944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19" name="Rectangle 118"/>
          <p:cNvSpPr/>
          <p:nvPr>
            <p:custDataLst>
              <p:tags r:id="rId14"/>
            </p:custDataLst>
          </p:nvPr>
        </p:nvSpPr>
        <p:spPr>
          <a:xfrm>
            <a:off x="588021" y="6111316"/>
            <a:ext cx="1184620"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Potential target state</a:t>
            </a:r>
          </a:p>
        </p:txBody>
      </p:sp>
      <p:sp>
        <p:nvSpPr>
          <p:cNvPr id="120" name="Oval 119"/>
          <p:cNvSpPr/>
          <p:nvPr>
            <p:custDataLst>
              <p:tags r:id="rId15"/>
            </p:custDataLst>
          </p:nvPr>
        </p:nvSpPr>
        <p:spPr bwMode="auto">
          <a:xfrm>
            <a:off x="5837461"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21" name="Rectangle 120"/>
          <p:cNvSpPr/>
          <p:nvPr>
            <p:custDataLst>
              <p:tags r:id="rId16"/>
            </p:custDataLst>
          </p:nvPr>
        </p:nvSpPr>
        <p:spPr>
          <a:xfrm>
            <a:off x="6123836" y="6111316"/>
            <a:ext cx="1239122" cy="153888"/>
          </a:xfrm>
          <a:prstGeom prst="rect">
            <a:avLst/>
          </a:prstGeom>
        </p:spPr>
        <p:txBody>
          <a:bodyPr wrap="none" lIns="0" tIns="0" rIns="0" bIns="0">
            <a:spAutoFit/>
          </a:bodyPr>
          <a:lstStyle/>
          <a:p>
            <a:pPr lvl="0" defTabSz="685835">
              <a:spcBef>
                <a:spcPts val="600"/>
              </a:spcBef>
            </a:pPr>
            <a:r>
              <a:rPr lang="en-US" sz="1000" dirty="0">
                <a:ln>
                  <a:solidFill>
                    <a:schemeClr val="bg1">
                      <a:alpha val="0"/>
                    </a:schemeClr>
                  </a:solidFill>
                </a:ln>
                <a:solidFill>
                  <a:schemeClr val="tx1">
                    <a:lumMod val="75000"/>
                  </a:schemeClr>
                </a:solidFill>
              </a:rPr>
              <a:t>Anticipated outcomes</a:t>
            </a:r>
          </a:p>
        </p:txBody>
      </p:sp>
      <p:sp>
        <p:nvSpPr>
          <p:cNvPr id="122" name="Oval 121"/>
          <p:cNvSpPr/>
          <p:nvPr>
            <p:custDataLst>
              <p:tags r:id="rId17"/>
            </p:custDataLst>
          </p:nvPr>
        </p:nvSpPr>
        <p:spPr bwMode="auto">
          <a:xfrm>
            <a:off x="743031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23" name="Rectangle 122"/>
          <p:cNvSpPr/>
          <p:nvPr>
            <p:custDataLst>
              <p:tags r:id="rId18"/>
            </p:custDataLst>
          </p:nvPr>
        </p:nvSpPr>
        <p:spPr>
          <a:xfrm>
            <a:off x="7723749" y="6111316"/>
            <a:ext cx="1978106"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Enablers to realize value realization</a:t>
            </a:r>
          </a:p>
        </p:txBody>
      </p:sp>
      <p:sp>
        <p:nvSpPr>
          <p:cNvPr id="124" name="Rounded Rectangle 123"/>
          <p:cNvSpPr/>
          <p:nvPr>
            <p:custDataLst>
              <p:tags r:id="rId19"/>
            </p:custDataLst>
          </p:nvPr>
        </p:nvSpPr>
        <p:spPr>
          <a:xfrm>
            <a:off x="1438728" y="1575589"/>
            <a:ext cx="2992210" cy="4416552"/>
          </a:xfrm>
          <a:prstGeom prst="roundRect">
            <a:avLst>
              <a:gd name="adj" fmla="val 1993"/>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1005840" rIns="91440" bIns="45720" numCol="1" rtlCol="0" anchor="t" anchorCtr="0" compatLnSpc="1">
            <a:prstTxWarp prst="textNoShape">
              <a:avLst/>
            </a:prstTxWarp>
            <a:noAutofit/>
          </a:bodyPr>
          <a:lstStyle/>
          <a:p>
            <a:pPr marL="0" lvl="1" fontAlgn="base">
              <a:spcBef>
                <a:spcPts val="600"/>
              </a:spcBef>
              <a:buClr>
                <a:schemeClr val="tx1">
                  <a:lumMod val="75000"/>
                </a:schemeClr>
              </a:buClr>
              <a:buSzPct val="100000"/>
            </a:pPr>
            <a:endParaRPr lang="en-US" sz="1200" kern="0" dirty="0">
              <a:ln w="6350">
                <a:solidFill>
                  <a:schemeClr val="bg1">
                    <a:alpha val="0"/>
                  </a:schemeClr>
                </a:solidFill>
              </a:ln>
              <a:solidFill>
                <a:schemeClr val="tx1">
                  <a:lumMod val="75000"/>
                </a:schemeClr>
              </a:solidFill>
            </a:endParaRPr>
          </a:p>
        </p:txBody>
      </p:sp>
      <p:sp>
        <p:nvSpPr>
          <p:cNvPr id="125" name="Round Same Side Corner Rectangle 124"/>
          <p:cNvSpPr/>
          <p:nvPr>
            <p:custDataLst>
              <p:tags r:id="rId20"/>
            </p:custDataLst>
          </p:nvPr>
        </p:nvSpPr>
        <p:spPr>
          <a:xfrm flipH="1">
            <a:off x="1432345" y="1575589"/>
            <a:ext cx="299221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a:t>
            </a: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Assessment</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aphicFrame>
        <p:nvGraphicFramePr>
          <p:cNvPr id="126" name="Table 125"/>
          <p:cNvGraphicFramePr>
            <a:graphicFrameLocks noGrp="1"/>
          </p:cNvGraphicFramePr>
          <p:nvPr>
            <p:custDataLst>
              <p:tags r:id="rId21"/>
            </p:custDataLst>
            <p:extLst>
              <p:ext uri="{D42A27DB-BD31-4B8C-83A1-F6EECF244321}">
                <p14:modId xmlns:p14="http://schemas.microsoft.com/office/powerpoint/2010/main" val="3767038894"/>
              </p:ext>
            </p:extLst>
          </p:nvPr>
        </p:nvGraphicFramePr>
        <p:xfrm>
          <a:off x="1517514" y="2025499"/>
          <a:ext cx="2834639" cy="1743456"/>
        </p:xfrm>
        <a:graphic>
          <a:graphicData uri="http://schemas.openxmlformats.org/drawingml/2006/table">
            <a:tbl>
              <a:tblPr firstRow="1" bandRow="1">
                <a:tableStyleId>{5C22544A-7EE6-4342-B048-85BDC9FD1C3A}</a:tableStyleId>
              </a:tblPr>
              <a:tblGrid>
                <a:gridCol w="833542"/>
                <a:gridCol w="732784"/>
                <a:gridCol w="770856"/>
                <a:gridCol w="497457"/>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Business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algn="ctr"/>
                      <a:r>
                        <a:rPr lang="en-US" sz="700" b="1" dirty="0" smtClean="0">
                          <a:ln>
                            <a:solidFill>
                              <a:schemeClr val="bg1">
                                <a:alpha val="0"/>
                              </a:schemeClr>
                            </a:solidFill>
                          </a:ln>
                          <a:solidFill>
                            <a:schemeClr val="tx1">
                              <a:lumMod val="75000"/>
                            </a:schemeClr>
                          </a:solidFill>
                        </a:rPr>
                        <a:t>Capability</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Desired 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Current </a:t>
                      </a:r>
                    </a:p>
                    <a:p>
                      <a:pPr algn="ctr"/>
                      <a:r>
                        <a:rPr lang="en-US" sz="700" b="1" dirty="0" smtClean="0">
                          <a:ln>
                            <a:solidFill>
                              <a:schemeClr val="bg1">
                                <a:alpha val="0"/>
                              </a:schemeClr>
                            </a:solidFill>
                          </a:ln>
                          <a:solidFill>
                            <a:schemeClr val="tx1">
                              <a:lumMod val="75000"/>
                            </a:schemeClr>
                          </a:solidFill>
                        </a:rPr>
                        <a:t>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Priority (H/M/L)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algn="l"/>
                      <a:r>
                        <a:rPr lang="en-US" sz="700" dirty="0" smtClean="0">
                          <a:ln>
                            <a:solidFill>
                              <a:schemeClr val="bg1">
                                <a:alpha val="0"/>
                              </a:schemeClr>
                            </a:solidFill>
                          </a:ln>
                          <a:solidFill>
                            <a:schemeClr val="tx1">
                              <a:lumMod val="75000"/>
                            </a:schemeClr>
                          </a:solidFill>
                        </a:rPr>
                        <a:t>Understand markets, customers, and capabilities </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Performed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endParaRPr lang="en-US" sz="70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marketing strategy</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endParaRPr lang="en-US" sz="70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sales strategy </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and manage marketing plans</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Defined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algn="l"/>
                      <a:r>
                        <a:rPr lang="en-US" sz="700" dirty="0" smtClean="0">
                          <a:ln>
                            <a:solidFill>
                              <a:schemeClr val="bg1">
                                <a:alpha val="0"/>
                              </a:schemeClr>
                            </a:solidFill>
                          </a:ln>
                          <a:solidFill>
                            <a:schemeClr val="tx1">
                              <a:lumMod val="75000"/>
                            </a:schemeClr>
                          </a:solidFill>
                        </a:rPr>
                        <a:t>Develop and manage plans</a:t>
                      </a:r>
                      <a:endParaRPr lang="en-US" sz="700"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Defined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sz="700"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27" name="Table 126"/>
          <p:cNvGraphicFramePr>
            <a:graphicFrameLocks noGrp="1"/>
          </p:cNvGraphicFramePr>
          <p:nvPr>
            <p:custDataLst>
              <p:tags r:id="rId22"/>
            </p:custDataLst>
            <p:extLst>
              <p:ext uri="{D42A27DB-BD31-4B8C-83A1-F6EECF244321}">
                <p14:modId xmlns:p14="http://schemas.microsoft.com/office/powerpoint/2010/main" val="2316347713"/>
              </p:ext>
            </p:extLst>
          </p:nvPr>
        </p:nvGraphicFramePr>
        <p:xfrm>
          <a:off x="1517513" y="3836162"/>
          <a:ext cx="2834640" cy="1048512"/>
        </p:xfrm>
        <a:graphic>
          <a:graphicData uri="http://schemas.openxmlformats.org/drawingml/2006/table">
            <a:tbl>
              <a:tblPr firstRow="1" bandRow="1">
                <a:tableStyleId>{5C22544A-7EE6-4342-B048-85BDC9FD1C3A}</a:tableStyleId>
              </a:tblPr>
              <a:tblGrid>
                <a:gridCol w="864430"/>
                <a:gridCol w="714074"/>
                <a:gridCol w="740282"/>
                <a:gridCol w="515854"/>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People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 leadership and staff</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Knowledge</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ctr"/>
                      <a:endPar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a:t>
                      </a:r>
                      <a:r>
                        <a:rPr lang="en-US" sz="700" kern="1200" baseline="0" dirty="0" smtClean="0">
                          <a:ln>
                            <a:solidFill>
                              <a:schemeClr val="bg1">
                                <a:alpha val="0"/>
                              </a:schemeClr>
                            </a:solidFill>
                          </a:ln>
                          <a:solidFill>
                            <a:schemeClr val="tx1">
                              <a:lumMod val="75000"/>
                            </a:schemeClr>
                          </a:solidFill>
                          <a:latin typeface="+mn-lt"/>
                          <a:ea typeface="+mn-ea"/>
                          <a:cs typeface="+mn-cs"/>
                        </a:rPr>
                        <a:t> &amp;</a:t>
                      </a:r>
                      <a:r>
                        <a:rPr lang="en-US" sz="700" kern="1200" dirty="0" smtClean="0">
                          <a:ln>
                            <a:solidFill>
                              <a:schemeClr val="bg1">
                                <a:alpha val="0"/>
                              </a:schemeClr>
                            </a:solidFill>
                          </a:ln>
                          <a:solidFill>
                            <a:schemeClr val="tx1">
                              <a:lumMod val="75000"/>
                            </a:schemeClr>
                          </a:solidFill>
                          <a:latin typeface="+mn-lt"/>
                          <a:ea typeface="+mn-ea"/>
                          <a:cs typeface="+mn-cs"/>
                        </a:rPr>
                        <a:t> manage reward, recognition, &amp; motivation programs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Expert</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28" name="Table 127"/>
          <p:cNvGraphicFramePr>
            <a:graphicFrameLocks noGrp="1"/>
          </p:cNvGraphicFramePr>
          <p:nvPr>
            <p:custDataLst>
              <p:tags r:id="rId23"/>
            </p:custDataLst>
            <p:extLst>
              <p:ext uri="{D42A27DB-BD31-4B8C-83A1-F6EECF244321}">
                <p14:modId xmlns:p14="http://schemas.microsoft.com/office/powerpoint/2010/main" val="3197516074"/>
              </p:ext>
            </p:extLst>
          </p:nvPr>
        </p:nvGraphicFramePr>
        <p:xfrm>
          <a:off x="1517513" y="4951881"/>
          <a:ext cx="2834641" cy="978408"/>
        </p:xfrm>
        <a:graphic>
          <a:graphicData uri="http://schemas.openxmlformats.org/drawingml/2006/table">
            <a:tbl>
              <a:tblPr firstRow="1" bandRow="1">
                <a:tableStyleId>{5C22544A-7EE6-4342-B048-85BDC9FD1C3A}</a:tableStyleId>
              </a:tblPr>
              <a:tblGrid>
                <a:gridCol w="850948"/>
                <a:gridCol w="683658"/>
                <a:gridCol w="838617"/>
                <a:gridCol w="461418"/>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Technology Capabilities</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 Business Intelligence</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Standardized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5"/>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Collaboration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Development</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User  Experience</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129" name="Rounded Rectangle 128"/>
          <p:cNvSpPr/>
          <p:nvPr>
            <p:custDataLst>
              <p:tags r:id="rId24"/>
            </p:custDataLst>
          </p:nvPr>
        </p:nvSpPr>
        <p:spPr>
          <a:xfrm>
            <a:off x="338965" y="1575589"/>
            <a:ext cx="883540" cy="4416552"/>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1005840" rIns="91440" bIns="45720"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1050" b="1" kern="0" dirty="0">
                <a:ln w="6350">
                  <a:solidFill>
                    <a:schemeClr val="bg1">
                      <a:alpha val="0"/>
                    </a:schemeClr>
                  </a:solidFill>
                </a:ln>
                <a:solidFill>
                  <a:schemeClr val="tx1">
                    <a:lumMod val="75000"/>
                  </a:schemeClr>
                </a:solidFill>
              </a:rPr>
              <a:t>Retain &amp; Grow Existing Customers</a:t>
            </a:r>
          </a:p>
        </p:txBody>
      </p:sp>
      <p:sp>
        <p:nvSpPr>
          <p:cNvPr id="130" name="Round Same Side Corner Rectangle 129"/>
          <p:cNvSpPr/>
          <p:nvPr>
            <p:custDataLst>
              <p:tags r:id="rId25"/>
            </p:custDataLst>
          </p:nvPr>
        </p:nvSpPr>
        <p:spPr>
          <a:xfrm flipH="1">
            <a:off x="338965" y="1575589"/>
            <a:ext cx="88354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Enterprise Scenario</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31" name="Oval 130"/>
          <p:cNvSpPr/>
          <p:nvPr>
            <p:custDataLst>
              <p:tags r:id="rId26"/>
            </p:custDataLst>
          </p:nvPr>
        </p:nvSpPr>
        <p:spPr bwMode="auto">
          <a:xfrm>
            <a:off x="65690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32" name="Up Arrow 131"/>
          <p:cNvSpPr/>
          <p:nvPr>
            <p:custDataLst>
              <p:tags r:id="rId27"/>
            </p:custDataLst>
          </p:nvPr>
        </p:nvSpPr>
        <p:spPr>
          <a:xfrm rot="5400000">
            <a:off x="1099156"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3" name="Oval 132"/>
          <p:cNvSpPr/>
          <p:nvPr>
            <p:custDataLst>
              <p:tags r:id="rId28"/>
            </p:custDataLst>
          </p:nvPr>
        </p:nvSpPr>
        <p:spPr bwMode="auto">
          <a:xfrm>
            <a:off x="2814150"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34" name="Freeform 6"/>
          <p:cNvSpPr>
            <a:spLocks noEditPoints="1"/>
          </p:cNvSpPr>
          <p:nvPr>
            <p:custDataLst>
              <p:tags r:id="rId29"/>
            </p:custDataLst>
          </p:nvPr>
        </p:nvSpPr>
        <p:spPr bwMode="auto">
          <a:xfrm>
            <a:off x="1125644"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35" name="Up Arrow 134"/>
          <p:cNvSpPr/>
          <p:nvPr>
            <p:custDataLst>
              <p:tags r:id="rId30"/>
            </p:custDataLst>
          </p:nvPr>
        </p:nvSpPr>
        <p:spPr>
          <a:xfrm rot="5400000">
            <a:off x="1099156"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6" name="Up Arrow 135"/>
          <p:cNvSpPr/>
          <p:nvPr>
            <p:custDataLst>
              <p:tags r:id="rId31"/>
            </p:custDataLst>
          </p:nvPr>
        </p:nvSpPr>
        <p:spPr>
          <a:xfrm rot="5400000">
            <a:off x="1099156"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7" name="Up Arrow 136"/>
          <p:cNvSpPr/>
          <p:nvPr>
            <p:custDataLst>
              <p:tags r:id="rId32"/>
            </p:custDataLst>
          </p:nvPr>
        </p:nvSpPr>
        <p:spPr>
          <a:xfrm rot="5400000">
            <a:off x="4302601"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8" name="Up Arrow 137"/>
          <p:cNvSpPr/>
          <p:nvPr>
            <p:custDataLst>
              <p:tags r:id="rId33"/>
            </p:custDataLst>
          </p:nvPr>
        </p:nvSpPr>
        <p:spPr>
          <a:xfrm rot="5400000">
            <a:off x="4302601"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9" name="Up Arrow 138"/>
          <p:cNvSpPr/>
          <p:nvPr>
            <p:custDataLst>
              <p:tags r:id="rId34"/>
            </p:custDataLst>
          </p:nvPr>
        </p:nvSpPr>
        <p:spPr>
          <a:xfrm rot="5400000">
            <a:off x="4302601"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0" name="AutoShape 503"/>
          <p:cNvSpPr>
            <a:spLocks noChangeArrowheads="1"/>
          </p:cNvSpPr>
          <p:nvPr/>
        </p:nvSpPr>
        <p:spPr bwMode="auto">
          <a:xfrm>
            <a:off x="8305665"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41" name="Rounded Rectangle 140"/>
          <p:cNvSpPr/>
          <p:nvPr/>
        </p:nvSpPr>
        <p:spPr>
          <a:xfrm flipH="1">
            <a:off x="8476159" y="1575589"/>
            <a:ext cx="1183036" cy="4416552"/>
          </a:xfrm>
          <a:prstGeom prst="roundRect">
            <a:avLst>
              <a:gd name="adj" fmla="val 3732"/>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err="1">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 Solution Areas &amp; Workloads</a:t>
            </a:r>
          </a:p>
        </p:txBody>
      </p:sp>
      <p:sp>
        <p:nvSpPr>
          <p:cNvPr id="142" name="Oval 141"/>
          <p:cNvSpPr/>
          <p:nvPr>
            <p:custDataLst>
              <p:tags r:id="rId35"/>
            </p:custDataLst>
          </p:nvPr>
        </p:nvSpPr>
        <p:spPr bwMode="auto">
          <a:xfrm>
            <a:off x="8953377"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43" name="Rounded Rectangle 142"/>
          <p:cNvSpPr/>
          <p:nvPr/>
        </p:nvSpPr>
        <p:spPr>
          <a:xfrm flipH="1">
            <a:off x="6554508" y="1575589"/>
            <a:ext cx="1709222" cy="4416552"/>
          </a:xfrm>
          <a:prstGeom prst="roundRect">
            <a:avLst>
              <a:gd name="adj" fmla="val 4216"/>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Value</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44" name="Oval 143"/>
          <p:cNvSpPr/>
          <p:nvPr>
            <p:custDataLst>
              <p:tags r:id="rId36"/>
            </p:custDataLst>
          </p:nvPr>
        </p:nvSpPr>
        <p:spPr bwMode="auto">
          <a:xfrm>
            <a:off x="730751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45" name="Rounded Rectangle 144"/>
          <p:cNvSpPr/>
          <p:nvPr/>
        </p:nvSpPr>
        <p:spPr>
          <a:xfrm flipH="1">
            <a:off x="4658669" y="1575589"/>
            <a:ext cx="1708810" cy="4416552"/>
          </a:xfrm>
          <a:prstGeom prst="roundRect">
            <a:avLst>
              <a:gd name="adj" fmla="val 4830"/>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Requisite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Changes</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46" name="Oval 145"/>
          <p:cNvSpPr/>
          <p:nvPr>
            <p:custDataLst>
              <p:tags r:id="rId37"/>
            </p:custDataLst>
          </p:nvPr>
        </p:nvSpPr>
        <p:spPr bwMode="auto">
          <a:xfrm>
            <a:off x="5398774"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47" name="Rounded Rectangle 146"/>
          <p:cNvSpPr/>
          <p:nvPr>
            <p:custDataLst>
              <p:tags r:id="rId38"/>
            </p:custDataLst>
          </p:nvPr>
        </p:nvSpPr>
        <p:spPr>
          <a:xfrm flipH="1">
            <a:off x="4729092" y="1880560"/>
            <a:ext cx="1567964" cy="173804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focus on high-value/high potential customers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Implement proactive and reactive cross sell and up-sell campaigns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total customer experience (purchasing, fulfillment, usage, support, service, etc.)</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emphasis on customer satisfaction, retention &amp; expansion</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visibility of customer relationships/interactions across all channels</a:t>
            </a:r>
          </a:p>
        </p:txBody>
      </p:sp>
      <p:sp>
        <p:nvSpPr>
          <p:cNvPr id="148" name="Round Same Side Corner Rectangle 147"/>
          <p:cNvSpPr/>
          <p:nvPr>
            <p:custDataLst>
              <p:tags r:id="rId39"/>
            </p:custDataLst>
          </p:nvPr>
        </p:nvSpPr>
        <p:spPr>
          <a:xfrm flipH="1">
            <a:off x="4729092" y="1880561"/>
            <a:ext cx="1567964" cy="253365"/>
          </a:xfrm>
          <a:prstGeom prst="round2SameRect">
            <a:avLst>
              <a:gd name="adj1" fmla="val 19555"/>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Process</a:t>
            </a:r>
          </a:p>
        </p:txBody>
      </p:sp>
      <p:sp>
        <p:nvSpPr>
          <p:cNvPr id="149" name="Rounded Rectangle 148"/>
          <p:cNvSpPr/>
          <p:nvPr>
            <p:custDataLst>
              <p:tags r:id="rId40"/>
            </p:custDataLst>
          </p:nvPr>
        </p:nvSpPr>
        <p:spPr>
          <a:xfrm flipH="1">
            <a:off x="4729092" y="3695596"/>
            <a:ext cx="1567964" cy="97238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cross selling/ up-selling skills of staff</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staff incentives for cross-selling/up-selling</a:t>
            </a:r>
          </a:p>
        </p:txBody>
      </p:sp>
      <p:sp>
        <p:nvSpPr>
          <p:cNvPr id="150" name="Round Same Side Corner Rectangle 149"/>
          <p:cNvSpPr/>
          <p:nvPr>
            <p:custDataLst>
              <p:tags r:id="rId41"/>
            </p:custDataLst>
          </p:nvPr>
        </p:nvSpPr>
        <p:spPr>
          <a:xfrm flipH="1">
            <a:off x="4729092" y="3695596"/>
            <a:ext cx="1567964"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People</a:t>
            </a:r>
          </a:p>
        </p:txBody>
      </p:sp>
      <p:sp>
        <p:nvSpPr>
          <p:cNvPr id="151" name="Rounded Rectangle 150"/>
          <p:cNvSpPr/>
          <p:nvPr>
            <p:custDataLst>
              <p:tags r:id="rId42"/>
            </p:custDataLst>
          </p:nvPr>
        </p:nvSpPr>
        <p:spPr>
          <a:xfrm flipH="1">
            <a:off x="4729092" y="4744964"/>
            <a:ext cx="1567964" cy="118872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digital solutions that enable revenue generations e.g. advertisement, social media, ecommerce, mobile services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customer analytics, segmentation, sales automation solutions</a:t>
            </a:r>
          </a:p>
        </p:txBody>
      </p:sp>
      <p:sp>
        <p:nvSpPr>
          <p:cNvPr id="173" name="Round Same Side Corner Rectangle 172"/>
          <p:cNvSpPr/>
          <p:nvPr>
            <p:custDataLst>
              <p:tags r:id="rId43"/>
            </p:custDataLst>
          </p:nvPr>
        </p:nvSpPr>
        <p:spPr>
          <a:xfrm flipH="1">
            <a:off x="4729092" y="4744964"/>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Technology</a:t>
            </a:r>
          </a:p>
        </p:txBody>
      </p:sp>
      <p:sp>
        <p:nvSpPr>
          <p:cNvPr id="174" name="Rounded Rectangle 173"/>
          <p:cNvSpPr/>
          <p:nvPr>
            <p:custDataLst>
              <p:tags r:id="rId44"/>
            </p:custDataLst>
          </p:nvPr>
        </p:nvSpPr>
        <p:spPr>
          <a:xfrm flipH="1">
            <a:off x="6625137" y="2166381"/>
            <a:ext cx="1567964" cy="3767303"/>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Increased % high-value/ high potential customer accounts opened.</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Improved customer satisfaction &amp; retention</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Increased % products and services sold to existing customers.</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One single view of customer.</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Improved productivity of workforce.</a:t>
            </a:r>
          </a:p>
        </p:txBody>
      </p:sp>
      <p:sp>
        <p:nvSpPr>
          <p:cNvPr id="175" name="Round Same Side Corner Rectangle 174"/>
          <p:cNvSpPr/>
          <p:nvPr>
            <p:custDataLst>
              <p:tags r:id="rId45"/>
            </p:custDataLst>
          </p:nvPr>
        </p:nvSpPr>
        <p:spPr>
          <a:xfrm flipH="1">
            <a:off x="6625137" y="2166382"/>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Benefits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6" name="Rounded Rectangle 175"/>
          <p:cNvSpPr/>
          <p:nvPr>
            <p:custDataLst>
              <p:tags r:id="rId46"/>
            </p:custDataLst>
          </p:nvPr>
        </p:nvSpPr>
        <p:spPr>
          <a:xfrm flipH="1">
            <a:off x="8545023" y="2166381"/>
            <a:ext cx="1045309" cy="107211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CRM</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Digital Marketing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Business Insight</a:t>
            </a:r>
          </a:p>
        </p:txBody>
      </p:sp>
      <p:sp>
        <p:nvSpPr>
          <p:cNvPr id="177" name="Round Same Side Corner Rectangle 176"/>
          <p:cNvSpPr/>
          <p:nvPr>
            <p:custDataLst>
              <p:tags r:id="rId47"/>
            </p:custDataLst>
          </p:nvPr>
        </p:nvSpPr>
        <p:spPr>
          <a:xfrm flipH="1">
            <a:off x="8545023" y="2166382"/>
            <a:ext cx="1045309" cy="253365"/>
          </a:xfrm>
          <a:prstGeom prst="round2SameRect">
            <a:avLst>
              <a:gd name="adj1" fmla="val 17049"/>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Solution Areas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8" name="Rounded Rectangle 177"/>
          <p:cNvSpPr/>
          <p:nvPr>
            <p:custDataLst>
              <p:tags r:id="rId48"/>
            </p:custDataLst>
          </p:nvPr>
        </p:nvSpPr>
        <p:spPr>
          <a:xfrm flipH="1">
            <a:off x="8545023" y="3300169"/>
            <a:ext cx="1045309" cy="2633515"/>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Workspaces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Project Management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Social Computing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Reporting &amp; Analysis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Interactive experience and navigation</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User experience</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Application development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Cloud (</a:t>
            </a:r>
            <a:r>
              <a:rPr lang="en-US" altLang="zh-CN" sz="690" dirty="0" err="1">
                <a:ln>
                  <a:solidFill>
                    <a:schemeClr val="bg1">
                      <a:alpha val="0"/>
                    </a:schemeClr>
                  </a:solidFill>
                </a:ln>
                <a:solidFill>
                  <a:schemeClr val="tx1">
                    <a:lumMod val="75000"/>
                  </a:schemeClr>
                </a:solidFill>
              </a:rPr>
              <a:t>SaaS</a:t>
            </a:r>
            <a:r>
              <a:rPr lang="en-US" altLang="zh-CN" sz="690" dirty="0">
                <a:ln>
                  <a:solidFill>
                    <a:schemeClr val="bg1">
                      <a:alpha val="0"/>
                    </a:schemeClr>
                  </a:solidFill>
                </a:ln>
                <a:solidFill>
                  <a:schemeClr val="tx1">
                    <a:lumMod val="75000"/>
                  </a:schemeClr>
                </a:solidFill>
              </a:rPr>
              <a:t>, </a:t>
            </a:r>
            <a:r>
              <a:rPr lang="en-US" altLang="zh-CN" sz="690" dirty="0" err="1">
                <a:ln>
                  <a:solidFill>
                    <a:schemeClr val="bg1">
                      <a:alpha val="0"/>
                    </a:schemeClr>
                  </a:solidFill>
                </a:ln>
                <a:solidFill>
                  <a:schemeClr val="tx1">
                    <a:lumMod val="75000"/>
                  </a:schemeClr>
                </a:solidFill>
              </a:rPr>
              <a:t>PaaS</a:t>
            </a:r>
            <a:r>
              <a:rPr lang="en-US" altLang="zh-CN" sz="690" dirty="0">
                <a:ln>
                  <a:solidFill>
                    <a:schemeClr val="bg1">
                      <a:alpha val="0"/>
                    </a:schemeClr>
                  </a:solidFill>
                </a:ln>
                <a:solidFill>
                  <a:schemeClr val="tx1">
                    <a:lumMod val="75000"/>
                  </a:schemeClr>
                </a:solidFill>
              </a:rPr>
              <a:t>, IaaS)</a:t>
            </a:r>
          </a:p>
        </p:txBody>
      </p:sp>
      <p:sp>
        <p:nvSpPr>
          <p:cNvPr id="179" name="Round Same Side Corner Rectangle 178"/>
          <p:cNvSpPr/>
          <p:nvPr>
            <p:custDataLst>
              <p:tags r:id="rId49"/>
            </p:custDataLst>
          </p:nvPr>
        </p:nvSpPr>
        <p:spPr>
          <a:xfrm flipH="1">
            <a:off x="8545023" y="3300170"/>
            <a:ext cx="1045309"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Workloads</a:t>
            </a:r>
          </a:p>
        </p:txBody>
      </p:sp>
      <p:sp>
        <p:nvSpPr>
          <p:cNvPr id="180" name="AutoShape 503"/>
          <p:cNvSpPr>
            <a:spLocks noChangeArrowheads="1"/>
          </p:cNvSpPr>
          <p:nvPr/>
        </p:nvSpPr>
        <p:spPr bwMode="auto">
          <a:xfrm>
            <a:off x="6396714"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81" name="Freeform 6"/>
          <p:cNvSpPr>
            <a:spLocks noEditPoints="1"/>
          </p:cNvSpPr>
          <p:nvPr>
            <p:custDataLst>
              <p:tags r:id="rId50"/>
            </p:custDataLst>
          </p:nvPr>
        </p:nvSpPr>
        <p:spPr bwMode="auto">
          <a:xfrm>
            <a:off x="6257788"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2" name="Freeform 6"/>
          <p:cNvSpPr>
            <a:spLocks noEditPoints="1"/>
          </p:cNvSpPr>
          <p:nvPr>
            <p:custDataLst>
              <p:tags r:id="rId51"/>
            </p:custDataLst>
          </p:nvPr>
        </p:nvSpPr>
        <p:spPr bwMode="auto">
          <a:xfrm>
            <a:off x="8156665"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3" name="Freeform 6"/>
          <p:cNvSpPr>
            <a:spLocks noEditPoints="1"/>
          </p:cNvSpPr>
          <p:nvPr>
            <p:custDataLst>
              <p:tags r:id="rId52"/>
            </p:custDataLst>
          </p:nvPr>
        </p:nvSpPr>
        <p:spPr bwMode="auto">
          <a:xfrm>
            <a:off x="4259189"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24</a:t>
            </a:fld>
            <a:endParaRPr lang="en-US" dirty="0"/>
          </a:p>
        </p:txBody>
      </p:sp>
    </p:spTree>
    <p:extLst>
      <p:ext uri="{BB962C8B-B14F-4D97-AF65-F5344CB8AC3E}">
        <p14:creationId xmlns:p14="http://schemas.microsoft.com/office/powerpoint/2010/main" val="278262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3624665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0114" name="think-cell Slide" r:id="rId59" imgW="270" imgH="270" progId="TCLayout.ActiveDocument.1">
                  <p:embed/>
                </p:oleObj>
              </mc:Choice>
              <mc:Fallback>
                <p:oleObj name="think-cell Slide" r:id="rId59" imgW="270" imgH="270" progId="TCLayout.ActiveDocument.1">
                  <p:embed/>
                  <p:pic>
                    <p:nvPicPr>
                      <p:cNvPr id="0" name=""/>
                      <p:cNvPicPr/>
                      <p:nvPr/>
                    </p:nvPicPr>
                    <p:blipFill>
                      <a:blip r:embed="rId60"/>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a:xfrm>
            <a:off x="338138" y="226973"/>
            <a:ext cx="11518900" cy="443198"/>
          </a:xfrm>
        </p:spPr>
        <p:txBody>
          <a:bodyPr lIns="0"/>
          <a:lstStyle/>
          <a:p>
            <a:pPr marL="457200"/>
            <a:r>
              <a:rPr lang="en-US" sz="3200" dirty="0" smtClean="0"/>
              <a:t>Capability Diagnostic</a:t>
            </a:r>
            <a:endParaRPr lang="en-US" sz="3200" dirty="0"/>
          </a:p>
        </p:txBody>
      </p:sp>
      <p:sp>
        <p:nvSpPr>
          <p:cNvPr id="3" name="Text Placeholder 2"/>
          <p:cNvSpPr>
            <a:spLocks noGrp="1"/>
          </p:cNvSpPr>
          <p:nvPr>
            <p:ph type="body" idx="14"/>
          </p:nvPr>
        </p:nvSpPr>
        <p:spPr>
          <a:xfrm>
            <a:off x="338328" y="749808"/>
            <a:ext cx="11518710" cy="276999"/>
          </a:xfrm>
        </p:spPr>
        <p:txBody>
          <a:bodyPr/>
          <a:lstStyle/>
          <a:p>
            <a:pPr marL="461963" indent="0">
              <a:buNone/>
            </a:pPr>
            <a:r>
              <a:rPr lang="en-US" sz="1800" dirty="0"/>
              <a:t>Gap Analysis </a:t>
            </a:r>
            <a:r>
              <a:rPr lang="en-US" sz="1800" dirty="0" smtClean="0"/>
              <a:t>Assessment</a:t>
            </a:r>
            <a:endParaRPr lang="en-US" sz="1800" dirty="0"/>
          </a:p>
        </p:txBody>
      </p:sp>
      <p:sp>
        <p:nvSpPr>
          <p:cNvPr id="66" name="Oval 353">
            <a:hlinkClick r:id="" action="ppaction://noaction"/>
          </p:cNvPr>
          <p:cNvSpPr>
            <a:spLocks noChangeArrowheads="1"/>
          </p:cNvSpPr>
          <p:nvPr>
            <p:custDataLst>
              <p:tags r:id="rId3"/>
            </p:custDataLst>
          </p:nvPr>
        </p:nvSpPr>
        <p:spPr bwMode="gray">
          <a:xfrm>
            <a:off x="338138" y="265692"/>
            <a:ext cx="365760" cy="365760"/>
          </a:xfrm>
          <a:prstGeom prst="ellipse">
            <a:avLst/>
          </a:prstGeom>
          <a:solidFill>
            <a:srgbClr val="FFC000"/>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sz="2000" b="1" dirty="0" smtClean="0">
                <a:ln>
                  <a:solidFill>
                    <a:schemeClr val="bg1">
                      <a:alpha val="0"/>
                    </a:schemeClr>
                  </a:solidFill>
                </a:ln>
                <a:solidFill>
                  <a:schemeClr val="tx1">
                    <a:lumMod val="75000"/>
                  </a:schemeClr>
                </a:solidFill>
                <a:ea typeface="Segoe UI" pitchFamily="34" charset="0"/>
                <a:cs typeface="Segoe UI" pitchFamily="34" charset="0"/>
              </a:rPr>
              <a:t>4</a:t>
            </a:r>
          </a:p>
        </p:txBody>
      </p:sp>
      <p:sp>
        <p:nvSpPr>
          <p:cNvPr id="89" name="Rounded Rectangle 88"/>
          <p:cNvSpPr/>
          <p:nvPr/>
        </p:nvSpPr>
        <p:spPr bwMode="auto">
          <a:xfrm>
            <a:off x="9753918" y="2545393"/>
            <a:ext cx="2103120" cy="2461732"/>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Review </a:t>
            </a:r>
            <a:r>
              <a:rPr lang="en-US" sz="900" dirty="0" smtClean="0">
                <a:ln>
                  <a:solidFill>
                    <a:schemeClr val="bg1">
                      <a:alpha val="0"/>
                    </a:schemeClr>
                  </a:solidFill>
                </a:ln>
                <a:solidFill>
                  <a:schemeClr val="tx1">
                    <a:lumMod val="75000"/>
                  </a:schemeClr>
                </a:solidFill>
              </a:rPr>
              <a:t>current process, people and technology capabilities (using industry standard models or  customer preferred models),  target business strategy and requirements, individual </a:t>
            </a:r>
            <a:r>
              <a:rPr lang="en-US" sz="900" dirty="0">
                <a:ln>
                  <a:solidFill>
                    <a:schemeClr val="bg1">
                      <a:alpha val="0"/>
                    </a:schemeClr>
                  </a:solidFill>
                </a:ln>
                <a:solidFill>
                  <a:schemeClr val="tx1">
                    <a:lumMod val="75000"/>
                  </a:schemeClr>
                </a:solidFill>
              </a:rPr>
              <a:t>competencies that exist within the organization, </a:t>
            </a:r>
            <a:r>
              <a:rPr lang="en-US" sz="900" dirty="0" smtClean="0">
                <a:ln>
                  <a:solidFill>
                    <a:schemeClr val="bg1">
                      <a:alpha val="0"/>
                    </a:schemeClr>
                  </a:solidFill>
                </a:ln>
                <a:solidFill>
                  <a:schemeClr val="tx1">
                    <a:lumMod val="75000"/>
                  </a:schemeClr>
                </a:solidFill>
              </a:rPr>
              <a:t>for leveraging revenue generating assets. </a:t>
            </a:r>
          </a:p>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smtClean="0">
                <a:ln>
                  <a:solidFill>
                    <a:schemeClr val="bg1">
                      <a:alpha val="0"/>
                    </a:schemeClr>
                  </a:solidFill>
                </a:ln>
                <a:solidFill>
                  <a:schemeClr val="tx1">
                    <a:lumMod val="75000"/>
                  </a:schemeClr>
                </a:solidFill>
              </a:rPr>
              <a:t>Validate and determine improvement recommendations that may better leverage revenue generating assets within the organization for </a:t>
            </a:r>
            <a:r>
              <a:rPr lang="en-US" sz="900" dirty="0">
                <a:ln>
                  <a:solidFill>
                    <a:schemeClr val="bg1">
                      <a:alpha val="0"/>
                    </a:schemeClr>
                  </a:solidFill>
                </a:ln>
                <a:solidFill>
                  <a:schemeClr val="tx1">
                    <a:lumMod val="75000"/>
                  </a:schemeClr>
                </a:solidFill>
              </a:rPr>
              <a:t>the short, medium and longer </a:t>
            </a:r>
            <a:r>
              <a:rPr lang="en-US" sz="900" dirty="0" smtClean="0">
                <a:ln>
                  <a:solidFill>
                    <a:schemeClr val="bg1">
                      <a:alpha val="0"/>
                    </a:schemeClr>
                  </a:solidFill>
                </a:ln>
                <a:solidFill>
                  <a:schemeClr val="tx1">
                    <a:lumMod val="75000"/>
                  </a:schemeClr>
                </a:solidFill>
              </a:rPr>
              <a:t>term.</a:t>
            </a:r>
            <a:endParaRPr lang="en-US" sz="900" dirty="0">
              <a:ln>
                <a:solidFill>
                  <a:schemeClr val="bg1">
                    <a:alpha val="0"/>
                  </a:schemeClr>
                </a:solidFill>
              </a:ln>
              <a:solidFill>
                <a:schemeClr val="tx1">
                  <a:lumMod val="75000"/>
                </a:schemeClr>
              </a:solidFill>
            </a:endParaRPr>
          </a:p>
        </p:txBody>
      </p:sp>
      <p:sp>
        <p:nvSpPr>
          <p:cNvPr id="91" name="Rounded Rectangle 90"/>
          <p:cNvSpPr/>
          <p:nvPr/>
        </p:nvSpPr>
        <p:spPr bwMode="auto">
          <a:xfrm>
            <a:off x="9753918" y="5420765"/>
            <a:ext cx="2103120" cy="715304"/>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Identify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for </a:t>
            </a:r>
            <a:r>
              <a:rPr lang="en-US" sz="900" dirty="0" smtClean="0">
                <a:ln>
                  <a:solidFill>
                    <a:schemeClr val="bg1">
                      <a:alpha val="0"/>
                    </a:schemeClr>
                  </a:solidFill>
                </a:ln>
                <a:solidFill>
                  <a:schemeClr val="tx1">
                    <a:lumMod val="75000"/>
                  </a:schemeClr>
                </a:solidFill>
              </a:rPr>
              <a:t>Leverage Revenue Generating Assets</a:t>
            </a:r>
            <a:endParaRPr lang="en-US" sz="900" dirty="0">
              <a:ln>
                <a:solidFill>
                  <a:schemeClr val="bg1">
                    <a:alpha val="0"/>
                  </a:schemeClr>
                </a:solidFill>
              </a:ln>
              <a:solidFill>
                <a:schemeClr val="tx1">
                  <a:lumMod val="75000"/>
                </a:schemeClr>
              </a:solidFill>
            </a:endParaRPr>
          </a:p>
        </p:txBody>
      </p:sp>
      <p:sp>
        <p:nvSpPr>
          <p:cNvPr id="104" name="Rounded Rectangle 103"/>
          <p:cNvSpPr/>
          <p:nvPr/>
        </p:nvSpPr>
        <p:spPr bwMode="auto">
          <a:xfrm>
            <a:off x="9753918" y="988666"/>
            <a:ext cx="2103120" cy="1138839"/>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smtClean="0">
                <a:ln>
                  <a:solidFill>
                    <a:schemeClr val="bg1">
                      <a:alpha val="0"/>
                    </a:schemeClr>
                  </a:solidFill>
                </a:ln>
                <a:solidFill>
                  <a:schemeClr val="tx1">
                    <a:lumMod val="75000"/>
                  </a:schemeClr>
                </a:solidFill>
              </a:rPr>
              <a:t>Establish and </a:t>
            </a:r>
            <a:r>
              <a:rPr lang="en-US" sz="900" dirty="0">
                <a:ln>
                  <a:solidFill>
                    <a:schemeClr val="bg1">
                      <a:alpha val="0"/>
                    </a:schemeClr>
                  </a:solidFill>
                </a:ln>
                <a:solidFill>
                  <a:schemeClr val="tx1">
                    <a:lumMod val="75000"/>
                  </a:schemeClr>
                </a:solidFill>
              </a:rPr>
              <a:t>validate baseline evaluation of the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that </a:t>
            </a:r>
            <a:r>
              <a:rPr lang="en-US" sz="900" dirty="0" smtClean="0">
                <a:ln>
                  <a:solidFill>
                    <a:schemeClr val="bg1">
                      <a:alpha val="0"/>
                    </a:schemeClr>
                  </a:solidFill>
                </a:ln>
                <a:solidFill>
                  <a:schemeClr val="tx1">
                    <a:lumMod val="75000"/>
                  </a:schemeClr>
                </a:solidFill>
              </a:rPr>
              <a:t>exist for  leveraging revenue generating assets, and </a:t>
            </a:r>
            <a:r>
              <a:rPr lang="en-US" sz="900" dirty="0">
                <a:ln>
                  <a:solidFill>
                    <a:schemeClr val="bg1">
                      <a:alpha val="0"/>
                    </a:schemeClr>
                  </a:solidFill>
                </a:ln>
                <a:solidFill>
                  <a:schemeClr val="tx1">
                    <a:lumMod val="75000"/>
                  </a:schemeClr>
                </a:solidFill>
              </a:rPr>
              <a:t>identifying gaps and </a:t>
            </a:r>
            <a:r>
              <a:rPr lang="en-US" sz="900" dirty="0" smtClean="0">
                <a:ln>
                  <a:solidFill>
                    <a:schemeClr val="bg1">
                      <a:alpha val="0"/>
                    </a:schemeClr>
                  </a:solidFill>
                </a:ln>
                <a:solidFill>
                  <a:schemeClr val="tx1">
                    <a:lumMod val="75000"/>
                  </a:schemeClr>
                </a:solidFill>
              </a:rPr>
              <a:t>improvements. </a:t>
            </a:r>
            <a:endParaRPr lang="en-US" sz="900" dirty="0">
              <a:ln>
                <a:solidFill>
                  <a:schemeClr val="bg1">
                    <a:alpha val="0"/>
                  </a:schemeClr>
                </a:solidFill>
              </a:ln>
              <a:solidFill>
                <a:schemeClr val="tx1">
                  <a:lumMod val="75000"/>
                </a:schemeClr>
              </a:solidFill>
            </a:endParaRPr>
          </a:p>
        </p:txBody>
      </p:sp>
      <p:sp>
        <p:nvSpPr>
          <p:cNvPr id="106" name="Isosceles Triangle 105"/>
          <p:cNvSpPr/>
          <p:nvPr/>
        </p:nvSpPr>
        <p:spPr>
          <a:xfrm rot="10800000">
            <a:off x="9786183" y="2338444"/>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2" name="Isosceles Triangle 71"/>
          <p:cNvSpPr/>
          <p:nvPr/>
        </p:nvSpPr>
        <p:spPr>
          <a:xfrm rot="10800000">
            <a:off x="9786183" y="5215940"/>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71" name="Group 70"/>
          <p:cNvGrpSpPr/>
          <p:nvPr>
            <p:custDataLst>
              <p:tags r:id="rId4"/>
            </p:custDataLst>
          </p:nvPr>
        </p:nvGrpSpPr>
        <p:grpSpPr>
          <a:xfrm>
            <a:off x="9753918" y="228481"/>
            <a:ext cx="2103120" cy="436879"/>
            <a:chOff x="9571038" y="228481"/>
            <a:chExt cx="2103120" cy="436879"/>
          </a:xfrm>
        </p:grpSpPr>
        <p:sp>
          <p:nvSpPr>
            <p:cNvPr id="73" name="Chevron 72"/>
            <p:cNvSpPr/>
            <p:nvPr>
              <p:custDataLst>
                <p:tags r:id="rId53"/>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74" name="Chevron 73"/>
            <p:cNvSpPr/>
            <p:nvPr>
              <p:custDataLst>
                <p:tags r:id="rId54"/>
              </p:custDataLst>
            </p:nvPr>
          </p:nvSpPr>
          <p:spPr>
            <a:xfrm>
              <a:off x="95710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76" name="Chevron 75"/>
            <p:cNvSpPr/>
            <p:nvPr>
              <p:custDataLst>
                <p:tags r:id="rId55"/>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77" name="Chevron 76"/>
            <p:cNvSpPr/>
            <p:nvPr>
              <p:custDataLst>
                <p:tags r:id="rId56"/>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78" name="Round Same Side Corner Rectangle 77"/>
          <p:cNvSpPr/>
          <p:nvPr>
            <p:custDataLst>
              <p:tags r:id="rId5"/>
            </p:custDataLst>
          </p:nvPr>
        </p:nvSpPr>
        <p:spPr>
          <a:xfrm flipH="1">
            <a:off x="9753918" y="2545393"/>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79" name="Round Same Side Corner Rectangle 78"/>
          <p:cNvSpPr/>
          <p:nvPr>
            <p:custDataLst>
              <p:tags r:id="rId6"/>
            </p:custDataLst>
          </p:nvPr>
        </p:nvSpPr>
        <p:spPr>
          <a:xfrm flipH="1">
            <a:off x="9753918" y="5420765"/>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80" name="Round Same Side Corner Rectangle 79"/>
          <p:cNvSpPr/>
          <p:nvPr>
            <p:custDataLst>
              <p:tags r:id="rId7"/>
            </p:custDataLst>
          </p:nvPr>
        </p:nvSpPr>
        <p:spPr>
          <a:xfrm flipH="1">
            <a:off x="9753918" y="988666"/>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88" name="Rectangle 87"/>
          <p:cNvSpPr/>
          <p:nvPr>
            <p:custDataLst>
              <p:tags r:id="rId8"/>
            </p:custDataLst>
          </p:nvPr>
        </p:nvSpPr>
        <p:spPr>
          <a:xfrm>
            <a:off x="338137" y="1141413"/>
            <a:ext cx="9276383" cy="246221"/>
          </a:xfrm>
          <a:prstGeom prst="rect">
            <a:avLst/>
          </a:prstGeom>
        </p:spPr>
        <p:txBody>
          <a:bodyPr wrap="square" lIns="0" tIns="0" rIns="0" bIns="0" anchor="ctr">
            <a:spAutoFit/>
          </a:bodyPr>
          <a:lstStyle/>
          <a:p>
            <a:pPr lvl="0" algn="ctr" defTabSz="685835">
              <a:spcBef>
                <a:spcPts val="600"/>
              </a:spcBef>
            </a:pPr>
            <a:r>
              <a:rPr lang="en-US" sz="1600" b="1" dirty="0">
                <a:ln>
                  <a:solidFill>
                    <a:schemeClr val="bg1">
                      <a:alpha val="0"/>
                    </a:schemeClr>
                  </a:solidFill>
                </a:ln>
                <a:solidFill>
                  <a:schemeClr val="tx1">
                    <a:lumMod val="75000"/>
                  </a:schemeClr>
                </a:solidFill>
              </a:rPr>
              <a:t>Where am I today? Where do I need to get </a:t>
            </a:r>
            <a:r>
              <a:rPr lang="en-US" sz="1600" b="1" dirty="0" smtClean="0">
                <a:ln>
                  <a:solidFill>
                    <a:schemeClr val="bg1">
                      <a:alpha val="0"/>
                    </a:schemeClr>
                  </a:solidFill>
                </a:ln>
                <a:solidFill>
                  <a:schemeClr val="tx1">
                    <a:lumMod val="75000"/>
                  </a:schemeClr>
                </a:solidFill>
              </a:rPr>
              <a:t>to? What </a:t>
            </a:r>
            <a:r>
              <a:rPr lang="en-US" sz="1600" b="1" dirty="0">
                <a:ln>
                  <a:solidFill>
                    <a:schemeClr val="bg1">
                      <a:alpha val="0"/>
                    </a:schemeClr>
                  </a:solidFill>
                </a:ln>
                <a:solidFill>
                  <a:schemeClr val="tx1">
                    <a:lumMod val="75000"/>
                  </a:schemeClr>
                </a:solidFill>
              </a:rPr>
              <a:t>are the key tactics to get there? </a:t>
            </a:r>
          </a:p>
        </p:txBody>
      </p:sp>
      <p:sp>
        <p:nvSpPr>
          <p:cNvPr id="90" name="Rectangle 89"/>
          <p:cNvSpPr/>
          <p:nvPr>
            <p:custDataLst>
              <p:tags r:id="rId9"/>
            </p:custDataLst>
          </p:nvPr>
        </p:nvSpPr>
        <p:spPr>
          <a:xfrm>
            <a:off x="2157458" y="6111316"/>
            <a:ext cx="1367362" cy="153888"/>
          </a:xfrm>
          <a:prstGeom prst="rect">
            <a:avLst/>
          </a:prstGeom>
        </p:spPr>
        <p:txBody>
          <a:bodyPr wrap="none" lIns="0" tIns="0" rIns="0" bIns="0" numCol="1">
            <a:spAutoFit/>
          </a:bodyPr>
          <a:lstStyle/>
          <a:p>
            <a:pPr marL="0" marR="0" lvl="0" indent="0" defTabSz="685835" eaLnBrk="1" fontAlgn="auto" latinLnBrk="0" hangingPunct="1">
              <a:lnSpc>
                <a:spcPct val="100000"/>
              </a:lnSpc>
              <a:spcBef>
                <a:spcPts val="600"/>
              </a:spcBef>
              <a:spcAft>
                <a:spcPts val="0"/>
              </a:spcAft>
              <a:buClrTx/>
              <a:buSzTx/>
              <a:buFontTx/>
              <a:buNone/>
              <a:tabLst/>
              <a:defRPr/>
            </a:pPr>
            <a:r>
              <a:rPr lang="en-US" sz="1000" dirty="0">
                <a:ln>
                  <a:solidFill>
                    <a:schemeClr val="bg1">
                      <a:alpha val="0"/>
                    </a:schemeClr>
                  </a:solidFill>
                </a:ln>
                <a:solidFill>
                  <a:schemeClr val="tx1">
                    <a:lumMod val="75000"/>
                  </a:schemeClr>
                </a:solidFill>
              </a:rPr>
              <a:t>Identify capability GAPs </a:t>
            </a:r>
          </a:p>
        </p:txBody>
      </p:sp>
      <p:sp>
        <p:nvSpPr>
          <p:cNvPr id="115" name="Oval 114"/>
          <p:cNvSpPr/>
          <p:nvPr>
            <p:custDataLst>
              <p:tags r:id="rId10"/>
            </p:custDataLst>
          </p:nvPr>
        </p:nvSpPr>
        <p:spPr bwMode="auto">
          <a:xfrm>
            <a:off x="189637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16" name="Oval 115"/>
          <p:cNvSpPr/>
          <p:nvPr>
            <p:custDataLst>
              <p:tags r:id="rId11"/>
            </p:custDataLst>
          </p:nvPr>
        </p:nvSpPr>
        <p:spPr bwMode="auto">
          <a:xfrm>
            <a:off x="358647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17" name="Rectangle 116"/>
          <p:cNvSpPr/>
          <p:nvPr>
            <p:custDataLst>
              <p:tags r:id="rId12"/>
            </p:custDataLst>
          </p:nvPr>
        </p:nvSpPr>
        <p:spPr>
          <a:xfrm>
            <a:off x="3872853" y="6111316"/>
            <a:ext cx="1905971"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Required change or improvement</a:t>
            </a:r>
          </a:p>
        </p:txBody>
      </p:sp>
      <p:sp>
        <p:nvSpPr>
          <p:cNvPr id="118" name="Oval 117"/>
          <p:cNvSpPr/>
          <p:nvPr>
            <p:custDataLst>
              <p:tags r:id="rId13"/>
            </p:custDataLst>
          </p:nvPr>
        </p:nvSpPr>
        <p:spPr bwMode="auto">
          <a:xfrm>
            <a:off x="32944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19" name="Rectangle 118"/>
          <p:cNvSpPr/>
          <p:nvPr>
            <p:custDataLst>
              <p:tags r:id="rId14"/>
            </p:custDataLst>
          </p:nvPr>
        </p:nvSpPr>
        <p:spPr>
          <a:xfrm>
            <a:off x="588021" y="6111316"/>
            <a:ext cx="1184620"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Potential target state</a:t>
            </a:r>
          </a:p>
        </p:txBody>
      </p:sp>
      <p:sp>
        <p:nvSpPr>
          <p:cNvPr id="120" name="Oval 119"/>
          <p:cNvSpPr/>
          <p:nvPr>
            <p:custDataLst>
              <p:tags r:id="rId15"/>
            </p:custDataLst>
          </p:nvPr>
        </p:nvSpPr>
        <p:spPr bwMode="auto">
          <a:xfrm>
            <a:off x="5837461"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21" name="Rectangle 120"/>
          <p:cNvSpPr/>
          <p:nvPr>
            <p:custDataLst>
              <p:tags r:id="rId16"/>
            </p:custDataLst>
          </p:nvPr>
        </p:nvSpPr>
        <p:spPr>
          <a:xfrm>
            <a:off x="6123836" y="6111316"/>
            <a:ext cx="1239122" cy="153888"/>
          </a:xfrm>
          <a:prstGeom prst="rect">
            <a:avLst/>
          </a:prstGeom>
        </p:spPr>
        <p:txBody>
          <a:bodyPr wrap="none" lIns="0" tIns="0" rIns="0" bIns="0">
            <a:spAutoFit/>
          </a:bodyPr>
          <a:lstStyle/>
          <a:p>
            <a:pPr lvl="0" defTabSz="685835">
              <a:spcBef>
                <a:spcPts val="600"/>
              </a:spcBef>
            </a:pPr>
            <a:r>
              <a:rPr lang="en-US" sz="1000" dirty="0">
                <a:ln>
                  <a:solidFill>
                    <a:schemeClr val="bg1">
                      <a:alpha val="0"/>
                    </a:schemeClr>
                  </a:solidFill>
                </a:ln>
                <a:solidFill>
                  <a:schemeClr val="tx1">
                    <a:lumMod val="75000"/>
                  </a:schemeClr>
                </a:solidFill>
              </a:rPr>
              <a:t>Anticipated outcomes</a:t>
            </a:r>
          </a:p>
        </p:txBody>
      </p:sp>
      <p:sp>
        <p:nvSpPr>
          <p:cNvPr id="122" name="Oval 121"/>
          <p:cNvSpPr/>
          <p:nvPr>
            <p:custDataLst>
              <p:tags r:id="rId17"/>
            </p:custDataLst>
          </p:nvPr>
        </p:nvSpPr>
        <p:spPr bwMode="auto">
          <a:xfrm>
            <a:off x="743031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23" name="Rectangle 122"/>
          <p:cNvSpPr/>
          <p:nvPr>
            <p:custDataLst>
              <p:tags r:id="rId18"/>
            </p:custDataLst>
          </p:nvPr>
        </p:nvSpPr>
        <p:spPr>
          <a:xfrm>
            <a:off x="7723749" y="6111316"/>
            <a:ext cx="1978106"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Enablers to realize value realization</a:t>
            </a:r>
          </a:p>
        </p:txBody>
      </p:sp>
      <p:sp>
        <p:nvSpPr>
          <p:cNvPr id="124" name="Rounded Rectangle 123"/>
          <p:cNvSpPr/>
          <p:nvPr>
            <p:custDataLst>
              <p:tags r:id="rId19"/>
            </p:custDataLst>
          </p:nvPr>
        </p:nvSpPr>
        <p:spPr>
          <a:xfrm>
            <a:off x="1438728" y="1575589"/>
            <a:ext cx="2992210" cy="4416552"/>
          </a:xfrm>
          <a:prstGeom prst="roundRect">
            <a:avLst>
              <a:gd name="adj" fmla="val 1993"/>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1005840" rIns="91440" bIns="45720" numCol="1" rtlCol="0" anchor="t" anchorCtr="0" compatLnSpc="1">
            <a:prstTxWarp prst="textNoShape">
              <a:avLst/>
            </a:prstTxWarp>
            <a:noAutofit/>
          </a:bodyPr>
          <a:lstStyle/>
          <a:p>
            <a:pPr marL="0" lvl="1" fontAlgn="base">
              <a:spcBef>
                <a:spcPts val="600"/>
              </a:spcBef>
              <a:buClr>
                <a:schemeClr val="tx1">
                  <a:lumMod val="75000"/>
                </a:schemeClr>
              </a:buClr>
              <a:buSzPct val="100000"/>
            </a:pPr>
            <a:endParaRPr lang="en-US" sz="1200" kern="0" dirty="0">
              <a:ln w="6350">
                <a:solidFill>
                  <a:schemeClr val="bg1">
                    <a:alpha val="0"/>
                  </a:schemeClr>
                </a:solidFill>
              </a:ln>
              <a:solidFill>
                <a:schemeClr val="tx1">
                  <a:lumMod val="75000"/>
                </a:schemeClr>
              </a:solidFill>
            </a:endParaRPr>
          </a:p>
        </p:txBody>
      </p:sp>
      <p:sp>
        <p:nvSpPr>
          <p:cNvPr id="125" name="Round Same Side Corner Rectangle 124"/>
          <p:cNvSpPr/>
          <p:nvPr>
            <p:custDataLst>
              <p:tags r:id="rId20"/>
            </p:custDataLst>
          </p:nvPr>
        </p:nvSpPr>
        <p:spPr>
          <a:xfrm flipH="1">
            <a:off x="1432345" y="1575589"/>
            <a:ext cx="299221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a:t>
            </a: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Assessment</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aphicFrame>
        <p:nvGraphicFramePr>
          <p:cNvPr id="126" name="Table 125"/>
          <p:cNvGraphicFramePr>
            <a:graphicFrameLocks noGrp="1"/>
          </p:cNvGraphicFramePr>
          <p:nvPr>
            <p:custDataLst>
              <p:tags r:id="rId21"/>
            </p:custDataLst>
            <p:extLst>
              <p:ext uri="{D42A27DB-BD31-4B8C-83A1-F6EECF244321}">
                <p14:modId xmlns:p14="http://schemas.microsoft.com/office/powerpoint/2010/main" val="367232391"/>
              </p:ext>
            </p:extLst>
          </p:nvPr>
        </p:nvGraphicFramePr>
        <p:xfrm>
          <a:off x="1517514" y="2025499"/>
          <a:ext cx="2834639" cy="1588008"/>
        </p:xfrm>
        <a:graphic>
          <a:graphicData uri="http://schemas.openxmlformats.org/drawingml/2006/table">
            <a:tbl>
              <a:tblPr firstRow="1" bandRow="1">
                <a:tableStyleId>{5C22544A-7EE6-4342-B048-85BDC9FD1C3A}</a:tableStyleId>
              </a:tblPr>
              <a:tblGrid>
                <a:gridCol w="833542"/>
                <a:gridCol w="732784"/>
                <a:gridCol w="770856"/>
                <a:gridCol w="497457"/>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Business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algn="ctr"/>
                      <a:r>
                        <a:rPr lang="en-US" sz="700" b="1" dirty="0" smtClean="0">
                          <a:ln>
                            <a:solidFill>
                              <a:schemeClr val="bg1">
                                <a:alpha val="0"/>
                              </a:schemeClr>
                            </a:solidFill>
                          </a:ln>
                          <a:solidFill>
                            <a:schemeClr val="tx1">
                              <a:lumMod val="75000"/>
                            </a:schemeClr>
                          </a:solidFill>
                        </a:rPr>
                        <a:t>Capability</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Desired 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Current </a:t>
                      </a:r>
                    </a:p>
                    <a:p>
                      <a:pPr algn="ctr"/>
                      <a:r>
                        <a:rPr lang="en-US" sz="700" b="1" dirty="0" smtClean="0">
                          <a:ln>
                            <a:solidFill>
                              <a:schemeClr val="bg1">
                                <a:alpha val="0"/>
                              </a:schemeClr>
                            </a:solidFill>
                          </a:ln>
                          <a:solidFill>
                            <a:schemeClr val="tx1">
                              <a:lumMod val="75000"/>
                            </a:schemeClr>
                          </a:solidFill>
                        </a:rPr>
                        <a:t>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Priority (H/M/L)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Perform revenue accounting</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Performed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endParaRPr lang="en-US"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Manage treasury operations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endParaRPr lang="en-US"/>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Manage internal controls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endParaRPr lang="en-US"/>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Manage international funds/</a:t>
                      </a:r>
                      <a:br>
                        <a:rPr lang="en-US" sz="700" kern="1200" dirty="0" smtClean="0">
                          <a:ln>
                            <a:solidFill>
                              <a:schemeClr val="bg1">
                                <a:alpha val="0"/>
                              </a:schemeClr>
                            </a:solidFill>
                          </a:ln>
                          <a:solidFill>
                            <a:schemeClr val="tx1">
                              <a:lumMod val="75000"/>
                            </a:schemeClr>
                          </a:solidFill>
                          <a:latin typeface="+mn-lt"/>
                          <a:ea typeface="+mn-ea"/>
                          <a:cs typeface="+mn-cs"/>
                        </a:rPr>
                      </a:br>
                      <a:r>
                        <a:rPr lang="en-US" sz="700" kern="1200" dirty="0" smtClean="0">
                          <a:ln>
                            <a:solidFill>
                              <a:schemeClr val="bg1">
                                <a:alpha val="0"/>
                              </a:schemeClr>
                            </a:solidFill>
                          </a:ln>
                          <a:solidFill>
                            <a:schemeClr val="tx1">
                              <a:lumMod val="75000"/>
                            </a:schemeClr>
                          </a:solidFill>
                          <a:latin typeface="+mn-lt"/>
                          <a:ea typeface="+mn-ea"/>
                          <a:cs typeface="+mn-cs"/>
                        </a:rPr>
                        <a:t>consolidation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Defined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endParaRPr lang="en-US"/>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endParaRPr lang="en-US" dirty="0"/>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27" name="Table 126"/>
          <p:cNvGraphicFramePr>
            <a:graphicFrameLocks noGrp="1"/>
          </p:cNvGraphicFramePr>
          <p:nvPr>
            <p:custDataLst>
              <p:tags r:id="rId22"/>
            </p:custDataLst>
            <p:extLst>
              <p:ext uri="{D42A27DB-BD31-4B8C-83A1-F6EECF244321}">
                <p14:modId xmlns:p14="http://schemas.microsoft.com/office/powerpoint/2010/main" val="2838943859"/>
              </p:ext>
            </p:extLst>
          </p:nvPr>
        </p:nvGraphicFramePr>
        <p:xfrm>
          <a:off x="1517514" y="3496563"/>
          <a:ext cx="2834640" cy="1048512"/>
        </p:xfrm>
        <a:graphic>
          <a:graphicData uri="http://schemas.openxmlformats.org/drawingml/2006/table">
            <a:tbl>
              <a:tblPr firstRow="1" bandRow="1">
                <a:tableStyleId>{5C22544A-7EE6-4342-B048-85BDC9FD1C3A}</a:tableStyleId>
              </a:tblPr>
              <a:tblGrid>
                <a:gridCol w="864430"/>
                <a:gridCol w="714074"/>
                <a:gridCol w="740282"/>
                <a:gridCol w="515854"/>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People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 leadership and staff</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Knowledge</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ctr"/>
                      <a:endPar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a:t>
                      </a:r>
                      <a:r>
                        <a:rPr lang="en-US" sz="700" kern="1200" baseline="0" dirty="0" smtClean="0">
                          <a:ln>
                            <a:solidFill>
                              <a:schemeClr val="bg1">
                                <a:alpha val="0"/>
                              </a:schemeClr>
                            </a:solidFill>
                          </a:ln>
                          <a:solidFill>
                            <a:schemeClr val="tx1">
                              <a:lumMod val="75000"/>
                            </a:schemeClr>
                          </a:solidFill>
                          <a:latin typeface="+mn-lt"/>
                          <a:ea typeface="+mn-ea"/>
                          <a:cs typeface="+mn-cs"/>
                        </a:rPr>
                        <a:t> &amp;</a:t>
                      </a:r>
                      <a:r>
                        <a:rPr lang="en-US" sz="700" kern="1200" dirty="0" smtClean="0">
                          <a:ln>
                            <a:solidFill>
                              <a:schemeClr val="bg1">
                                <a:alpha val="0"/>
                              </a:schemeClr>
                            </a:solidFill>
                          </a:ln>
                          <a:solidFill>
                            <a:schemeClr val="tx1">
                              <a:lumMod val="75000"/>
                            </a:schemeClr>
                          </a:solidFill>
                          <a:latin typeface="+mn-lt"/>
                          <a:ea typeface="+mn-ea"/>
                          <a:cs typeface="+mn-cs"/>
                        </a:rPr>
                        <a:t> manage reward, recognition, &amp; motivation programs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Expert</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28" name="Table 127"/>
          <p:cNvGraphicFramePr>
            <a:graphicFrameLocks noGrp="1"/>
          </p:cNvGraphicFramePr>
          <p:nvPr>
            <p:custDataLst>
              <p:tags r:id="rId23"/>
            </p:custDataLst>
            <p:extLst>
              <p:ext uri="{D42A27DB-BD31-4B8C-83A1-F6EECF244321}">
                <p14:modId xmlns:p14="http://schemas.microsoft.com/office/powerpoint/2010/main" val="2369414227"/>
              </p:ext>
            </p:extLst>
          </p:nvPr>
        </p:nvGraphicFramePr>
        <p:xfrm>
          <a:off x="1517513" y="4611012"/>
          <a:ext cx="2834641" cy="1316736"/>
        </p:xfrm>
        <a:graphic>
          <a:graphicData uri="http://schemas.openxmlformats.org/drawingml/2006/table">
            <a:tbl>
              <a:tblPr firstRow="1" bandRow="1">
                <a:tableStyleId>{5C22544A-7EE6-4342-B048-85BDC9FD1C3A}</a:tableStyleId>
              </a:tblPr>
              <a:tblGrid>
                <a:gridCol w="850948"/>
                <a:gridCol w="720728"/>
                <a:gridCol w="801547"/>
                <a:gridCol w="461418"/>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Technology Capabilities</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Business Intelligence</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Standardized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5"/>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Collaboration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Analysis &amp; Reporting</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Enterprise Content Management</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Enterprise Search</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Dynamic</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algn="ct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129" name="Rounded Rectangle 128"/>
          <p:cNvSpPr/>
          <p:nvPr>
            <p:custDataLst>
              <p:tags r:id="rId24"/>
            </p:custDataLst>
          </p:nvPr>
        </p:nvSpPr>
        <p:spPr>
          <a:xfrm>
            <a:off x="338965" y="1575589"/>
            <a:ext cx="883540" cy="4416552"/>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005840" rIns="45720" bIns="45720"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1050" b="1" kern="0" dirty="0">
                <a:ln w="6350">
                  <a:solidFill>
                    <a:schemeClr val="bg1">
                      <a:alpha val="0"/>
                    </a:schemeClr>
                  </a:solidFill>
                </a:ln>
                <a:solidFill>
                  <a:schemeClr val="tx1">
                    <a:lumMod val="75000"/>
                  </a:schemeClr>
                </a:solidFill>
              </a:rPr>
              <a:t>Leverage Revenue Generating Assets</a:t>
            </a:r>
          </a:p>
        </p:txBody>
      </p:sp>
      <p:sp>
        <p:nvSpPr>
          <p:cNvPr id="130" name="Round Same Side Corner Rectangle 129"/>
          <p:cNvSpPr/>
          <p:nvPr>
            <p:custDataLst>
              <p:tags r:id="rId25"/>
            </p:custDataLst>
          </p:nvPr>
        </p:nvSpPr>
        <p:spPr>
          <a:xfrm flipH="1">
            <a:off x="338965" y="1575589"/>
            <a:ext cx="88354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Enterprise Scenario</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31" name="Oval 130"/>
          <p:cNvSpPr/>
          <p:nvPr>
            <p:custDataLst>
              <p:tags r:id="rId26"/>
            </p:custDataLst>
          </p:nvPr>
        </p:nvSpPr>
        <p:spPr bwMode="auto">
          <a:xfrm>
            <a:off x="65690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32" name="Up Arrow 131"/>
          <p:cNvSpPr/>
          <p:nvPr>
            <p:custDataLst>
              <p:tags r:id="rId27"/>
            </p:custDataLst>
          </p:nvPr>
        </p:nvSpPr>
        <p:spPr>
          <a:xfrm rot="5400000">
            <a:off x="1099156"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3" name="Oval 132"/>
          <p:cNvSpPr/>
          <p:nvPr>
            <p:custDataLst>
              <p:tags r:id="rId28"/>
            </p:custDataLst>
          </p:nvPr>
        </p:nvSpPr>
        <p:spPr bwMode="auto">
          <a:xfrm>
            <a:off x="2814150"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34" name="Freeform 6"/>
          <p:cNvSpPr>
            <a:spLocks noEditPoints="1"/>
          </p:cNvSpPr>
          <p:nvPr>
            <p:custDataLst>
              <p:tags r:id="rId29"/>
            </p:custDataLst>
          </p:nvPr>
        </p:nvSpPr>
        <p:spPr bwMode="auto">
          <a:xfrm>
            <a:off x="1125644"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35" name="Up Arrow 134"/>
          <p:cNvSpPr/>
          <p:nvPr>
            <p:custDataLst>
              <p:tags r:id="rId30"/>
            </p:custDataLst>
          </p:nvPr>
        </p:nvSpPr>
        <p:spPr>
          <a:xfrm rot="5400000">
            <a:off x="1099156"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6" name="Up Arrow 135"/>
          <p:cNvSpPr/>
          <p:nvPr>
            <p:custDataLst>
              <p:tags r:id="rId31"/>
            </p:custDataLst>
          </p:nvPr>
        </p:nvSpPr>
        <p:spPr>
          <a:xfrm rot="5400000">
            <a:off x="1099156"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7" name="Up Arrow 136"/>
          <p:cNvSpPr/>
          <p:nvPr>
            <p:custDataLst>
              <p:tags r:id="rId32"/>
            </p:custDataLst>
          </p:nvPr>
        </p:nvSpPr>
        <p:spPr>
          <a:xfrm rot="5400000">
            <a:off x="4302601"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8" name="Up Arrow 137"/>
          <p:cNvSpPr/>
          <p:nvPr>
            <p:custDataLst>
              <p:tags r:id="rId33"/>
            </p:custDataLst>
          </p:nvPr>
        </p:nvSpPr>
        <p:spPr>
          <a:xfrm rot="5400000">
            <a:off x="4302601"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9" name="Up Arrow 138"/>
          <p:cNvSpPr/>
          <p:nvPr>
            <p:custDataLst>
              <p:tags r:id="rId34"/>
            </p:custDataLst>
          </p:nvPr>
        </p:nvSpPr>
        <p:spPr>
          <a:xfrm rot="5400000">
            <a:off x="4302601"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0" name="AutoShape 503"/>
          <p:cNvSpPr>
            <a:spLocks noChangeArrowheads="1"/>
          </p:cNvSpPr>
          <p:nvPr/>
        </p:nvSpPr>
        <p:spPr bwMode="auto">
          <a:xfrm>
            <a:off x="8305665"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41" name="Rounded Rectangle 140"/>
          <p:cNvSpPr/>
          <p:nvPr/>
        </p:nvSpPr>
        <p:spPr>
          <a:xfrm flipH="1">
            <a:off x="8476159" y="1575589"/>
            <a:ext cx="1183036" cy="4416552"/>
          </a:xfrm>
          <a:prstGeom prst="roundRect">
            <a:avLst>
              <a:gd name="adj" fmla="val 3732"/>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err="1">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 Solution Areas &amp; Workloads</a:t>
            </a:r>
          </a:p>
        </p:txBody>
      </p:sp>
      <p:sp>
        <p:nvSpPr>
          <p:cNvPr id="142" name="Oval 141"/>
          <p:cNvSpPr/>
          <p:nvPr>
            <p:custDataLst>
              <p:tags r:id="rId35"/>
            </p:custDataLst>
          </p:nvPr>
        </p:nvSpPr>
        <p:spPr bwMode="auto">
          <a:xfrm>
            <a:off x="8953377"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43" name="Rounded Rectangle 142"/>
          <p:cNvSpPr/>
          <p:nvPr/>
        </p:nvSpPr>
        <p:spPr>
          <a:xfrm flipH="1">
            <a:off x="6554508" y="1575589"/>
            <a:ext cx="1709222" cy="4416552"/>
          </a:xfrm>
          <a:prstGeom prst="roundRect">
            <a:avLst>
              <a:gd name="adj" fmla="val 4216"/>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Value</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44" name="Oval 143"/>
          <p:cNvSpPr/>
          <p:nvPr>
            <p:custDataLst>
              <p:tags r:id="rId36"/>
            </p:custDataLst>
          </p:nvPr>
        </p:nvSpPr>
        <p:spPr bwMode="auto">
          <a:xfrm>
            <a:off x="730751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45" name="Rounded Rectangle 144"/>
          <p:cNvSpPr/>
          <p:nvPr/>
        </p:nvSpPr>
        <p:spPr>
          <a:xfrm flipH="1">
            <a:off x="4658669" y="1575589"/>
            <a:ext cx="1708810" cy="4416552"/>
          </a:xfrm>
          <a:prstGeom prst="roundRect">
            <a:avLst>
              <a:gd name="adj" fmla="val 4830"/>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Requisite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Changes</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46" name="Oval 145"/>
          <p:cNvSpPr/>
          <p:nvPr>
            <p:custDataLst>
              <p:tags r:id="rId37"/>
            </p:custDataLst>
          </p:nvPr>
        </p:nvSpPr>
        <p:spPr bwMode="auto">
          <a:xfrm>
            <a:off x="5398774"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47" name="Rounded Rectangle 146"/>
          <p:cNvSpPr/>
          <p:nvPr>
            <p:custDataLst>
              <p:tags r:id="rId38"/>
            </p:custDataLst>
          </p:nvPr>
        </p:nvSpPr>
        <p:spPr>
          <a:xfrm flipH="1">
            <a:off x="4729092" y="1880560"/>
            <a:ext cx="1567964" cy="173804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emphasis on generating revenue from company assets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focus on developing and protecting intellectual capital</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focus on divestiture and reinvestment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investment returns on cash/ treasury funds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Sell appreciated assets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License or sell intellectual capital to</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other enterprises</a:t>
            </a:r>
          </a:p>
        </p:txBody>
      </p:sp>
      <p:sp>
        <p:nvSpPr>
          <p:cNvPr id="148" name="Round Same Side Corner Rectangle 147"/>
          <p:cNvSpPr/>
          <p:nvPr>
            <p:custDataLst>
              <p:tags r:id="rId39"/>
            </p:custDataLst>
          </p:nvPr>
        </p:nvSpPr>
        <p:spPr>
          <a:xfrm flipH="1">
            <a:off x="4729092" y="1880561"/>
            <a:ext cx="1567964" cy="253365"/>
          </a:xfrm>
          <a:prstGeom prst="round2SameRect">
            <a:avLst>
              <a:gd name="adj1" fmla="val 19555"/>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Process</a:t>
            </a:r>
          </a:p>
        </p:txBody>
      </p:sp>
      <p:sp>
        <p:nvSpPr>
          <p:cNvPr id="149" name="Rounded Rectangle 148"/>
          <p:cNvSpPr/>
          <p:nvPr>
            <p:custDataLst>
              <p:tags r:id="rId40"/>
            </p:custDataLst>
          </p:nvPr>
        </p:nvSpPr>
        <p:spPr>
          <a:xfrm flipH="1">
            <a:off x="4729092" y="3695596"/>
            <a:ext cx="1567964" cy="97238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Cash/Asset Management skills of staff.</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incentives for entrepreneurial behavior, sweating assets.</a:t>
            </a:r>
          </a:p>
        </p:txBody>
      </p:sp>
      <p:sp>
        <p:nvSpPr>
          <p:cNvPr id="150" name="Round Same Side Corner Rectangle 149"/>
          <p:cNvSpPr/>
          <p:nvPr>
            <p:custDataLst>
              <p:tags r:id="rId41"/>
            </p:custDataLst>
          </p:nvPr>
        </p:nvSpPr>
        <p:spPr>
          <a:xfrm flipH="1">
            <a:off x="4729092" y="3695596"/>
            <a:ext cx="1567964"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People</a:t>
            </a:r>
          </a:p>
        </p:txBody>
      </p:sp>
      <p:sp>
        <p:nvSpPr>
          <p:cNvPr id="151" name="Rounded Rectangle 150"/>
          <p:cNvSpPr/>
          <p:nvPr>
            <p:custDataLst>
              <p:tags r:id="rId42"/>
            </p:custDataLst>
          </p:nvPr>
        </p:nvSpPr>
        <p:spPr>
          <a:xfrm flipH="1">
            <a:off x="4729092" y="4744964"/>
            <a:ext cx="1567964" cy="118872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platform and portfolio strategies for products and services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Provide an integrated and agile platform to deliver innovative products and services</a:t>
            </a:r>
          </a:p>
        </p:txBody>
      </p:sp>
      <p:sp>
        <p:nvSpPr>
          <p:cNvPr id="173" name="Round Same Side Corner Rectangle 172"/>
          <p:cNvSpPr/>
          <p:nvPr>
            <p:custDataLst>
              <p:tags r:id="rId43"/>
            </p:custDataLst>
          </p:nvPr>
        </p:nvSpPr>
        <p:spPr>
          <a:xfrm flipH="1">
            <a:off x="4729092" y="4744964"/>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Technology</a:t>
            </a:r>
          </a:p>
        </p:txBody>
      </p:sp>
      <p:sp>
        <p:nvSpPr>
          <p:cNvPr id="174" name="Rounded Rectangle 173"/>
          <p:cNvSpPr/>
          <p:nvPr>
            <p:custDataLst>
              <p:tags r:id="rId44"/>
            </p:custDataLst>
          </p:nvPr>
        </p:nvSpPr>
        <p:spPr>
          <a:xfrm flipH="1">
            <a:off x="6625137" y="2166381"/>
            <a:ext cx="1567964" cy="3767303"/>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 revenue generated from company assets</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 IP developed and patented.</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Increase focus on divestiture and reinvestment</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Improved return on investments.</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 appreciated assets sold at profit</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 assets licensed &amp; sold  to other enterprises</a:t>
            </a:r>
          </a:p>
        </p:txBody>
      </p:sp>
      <p:sp>
        <p:nvSpPr>
          <p:cNvPr id="175" name="Round Same Side Corner Rectangle 174"/>
          <p:cNvSpPr/>
          <p:nvPr>
            <p:custDataLst>
              <p:tags r:id="rId45"/>
            </p:custDataLst>
          </p:nvPr>
        </p:nvSpPr>
        <p:spPr>
          <a:xfrm flipH="1">
            <a:off x="6625137" y="2166382"/>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Benefits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6" name="Rounded Rectangle 175"/>
          <p:cNvSpPr/>
          <p:nvPr>
            <p:custDataLst>
              <p:tags r:id="rId46"/>
            </p:custDataLst>
          </p:nvPr>
        </p:nvSpPr>
        <p:spPr>
          <a:xfrm flipH="1">
            <a:off x="8545023" y="2166381"/>
            <a:ext cx="1045309" cy="107211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CRM</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Digital Marketing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Business Insight</a:t>
            </a:r>
          </a:p>
        </p:txBody>
      </p:sp>
      <p:sp>
        <p:nvSpPr>
          <p:cNvPr id="177" name="Round Same Side Corner Rectangle 176"/>
          <p:cNvSpPr/>
          <p:nvPr>
            <p:custDataLst>
              <p:tags r:id="rId47"/>
            </p:custDataLst>
          </p:nvPr>
        </p:nvSpPr>
        <p:spPr>
          <a:xfrm flipH="1">
            <a:off x="8545023" y="2166382"/>
            <a:ext cx="1045309" cy="253365"/>
          </a:xfrm>
          <a:prstGeom prst="round2SameRect">
            <a:avLst>
              <a:gd name="adj1" fmla="val 17049"/>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Solution Areas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8" name="Rounded Rectangle 177"/>
          <p:cNvSpPr/>
          <p:nvPr>
            <p:custDataLst>
              <p:tags r:id="rId48"/>
            </p:custDataLst>
          </p:nvPr>
        </p:nvSpPr>
        <p:spPr>
          <a:xfrm flipH="1">
            <a:off x="8545023" y="3300169"/>
            <a:ext cx="1045309" cy="2633515"/>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Workspaces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Project Management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Dashboards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Analytics and Data Mining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Report Generation and Distribution</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Information Management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Cloud (</a:t>
            </a:r>
            <a:r>
              <a:rPr lang="en-US" altLang="zh-CN" sz="690" dirty="0" err="1">
                <a:ln>
                  <a:solidFill>
                    <a:schemeClr val="bg1">
                      <a:alpha val="0"/>
                    </a:schemeClr>
                  </a:solidFill>
                </a:ln>
                <a:solidFill>
                  <a:schemeClr val="tx1">
                    <a:lumMod val="75000"/>
                  </a:schemeClr>
                </a:solidFill>
              </a:rPr>
              <a:t>SaaS</a:t>
            </a:r>
            <a:r>
              <a:rPr lang="en-US" altLang="zh-CN" sz="690" dirty="0">
                <a:ln>
                  <a:solidFill>
                    <a:schemeClr val="bg1">
                      <a:alpha val="0"/>
                    </a:schemeClr>
                  </a:solidFill>
                </a:ln>
                <a:solidFill>
                  <a:schemeClr val="tx1">
                    <a:lumMod val="75000"/>
                  </a:schemeClr>
                </a:solidFill>
              </a:rPr>
              <a:t>, </a:t>
            </a:r>
            <a:r>
              <a:rPr lang="en-US" altLang="zh-CN" sz="690" dirty="0" err="1">
                <a:ln>
                  <a:solidFill>
                    <a:schemeClr val="bg1">
                      <a:alpha val="0"/>
                    </a:schemeClr>
                  </a:solidFill>
                </a:ln>
                <a:solidFill>
                  <a:schemeClr val="tx1">
                    <a:lumMod val="75000"/>
                  </a:schemeClr>
                </a:solidFill>
              </a:rPr>
              <a:t>PaaS</a:t>
            </a:r>
            <a:r>
              <a:rPr lang="en-US" altLang="zh-CN" sz="690" dirty="0">
                <a:ln>
                  <a:solidFill>
                    <a:schemeClr val="bg1">
                      <a:alpha val="0"/>
                    </a:schemeClr>
                  </a:solidFill>
                </a:ln>
                <a:solidFill>
                  <a:schemeClr val="tx1">
                    <a:lumMod val="75000"/>
                  </a:schemeClr>
                </a:solidFill>
              </a:rPr>
              <a:t>, IaaS)</a:t>
            </a:r>
          </a:p>
        </p:txBody>
      </p:sp>
      <p:sp>
        <p:nvSpPr>
          <p:cNvPr id="179" name="Round Same Side Corner Rectangle 178"/>
          <p:cNvSpPr/>
          <p:nvPr>
            <p:custDataLst>
              <p:tags r:id="rId49"/>
            </p:custDataLst>
          </p:nvPr>
        </p:nvSpPr>
        <p:spPr>
          <a:xfrm flipH="1">
            <a:off x="8545023" y="3300170"/>
            <a:ext cx="1045309"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Workloads</a:t>
            </a:r>
          </a:p>
        </p:txBody>
      </p:sp>
      <p:sp>
        <p:nvSpPr>
          <p:cNvPr id="180" name="AutoShape 503"/>
          <p:cNvSpPr>
            <a:spLocks noChangeArrowheads="1"/>
          </p:cNvSpPr>
          <p:nvPr/>
        </p:nvSpPr>
        <p:spPr bwMode="auto">
          <a:xfrm>
            <a:off x="6396714"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81" name="Freeform 6"/>
          <p:cNvSpPr>
            <a:spLocks noEditPoints="1"/>
          </p:cNvSpPr>
          <p:nvPr>
            <p:custDataLst>
              <p:tags r:id="rId50"/>
            </p:custDataLst>
          </p:nvPr>
        </p:nvSpPr>
        <p:spPr bwMode="auto">
          <a:xfrm>
            <a:off x="6257788"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2" name="Freeform 6"/>
          <p:cNvSpPr>
            <a:spLocks noEditPoints="1"/>
          </p:cNvSpPr>
          <p:nvPr>
            <p:custDataLst>
              <p:tags r:id="rId51"/>
            </p:custDataLst>
          </p:nvPr>
        </p:nvSpPr>
        <p:spPr bwMode="auto">
          <a:xfrm>
            <a:off x="8156665"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3" name="Freeform 6"/>
          <p:cNvSpPr>
            <a:spLocks noEditPoints="1"/>
          </p:cNvSpPr>
          <p:nvPr>
            <p:custDataLst>
              <p:tags r:id="rId52"/>
            </p:custDataLst>
          </p:nvPr>
        </p:nvSpPr>
        <p:spPr bwMode="auto">
          <a:xfrm>
            <a:off x="4259189"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25</a:t>
            </a:fld>
            <a:endParaRPr lang="en-US" dirty="0"/>
          </a:p>
        </p:txBody>
      </p:sp>
    </p:spTree>
    <p:extLst>
      <p:ext uri="{BB962C8B-B14F-4D97-AF65-F5344CB8AC3E}">
        <p14:creationId xmlns:p14="http://schemas.microsoft.com/office/powerpoint/2010/main" val="278262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36246656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1138" name="think-cell Slide" r:id="rId59" imgW="270" imgH="270" progId="TCLayout.ActiveDocument.1">
                  <p:embed/>
                </p:oleObj>
              </mc:Choice>
              <mc:Fallback>
                <p:oleObj name="think-cell Slide" r:id="rId59" imgW="270" imgH="270" progId="TCLayout.ActiveDocument.1">
                  <p:embed/>
                  <p:pic>
                    <p:nvPicPr>
                      <p:cNvPr id="0" name=""/>
                      <p:cNvPicPr/>
                      <p:nvPr/>
                    </p:nvPicPr>
                    <p:blipFill>
                      <a:blip r:embed="rId60"/>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a:xfrm>
            <a:off x="338138" y="226973"/>
            <a:ext cx="11518900" cy="443198"/>
          </a:xfrm>
        </p:spPr>
        <p:txBody>
          <a:bodyPr lIns="0"/>
          <a:lstStyle/>
          <a:p>
            <a:pPr marL="457200"/>
            <a:r>
              <a:rPr lang="en-US" sz="3200" dirty="0" smtClean="0"/>
              <a:t>Capability Diagnostic</a:t>
            </a:r>
            <a:endParaRPr lang="en-US" sz="3200" dirty="0"/>
          </a:p>
        </p:txBody>
      </p:sp>
      <p:sp>
        <p:nvSpPr>
          <p:cNvPr id="3" name="Text Placeholder 2"/>
          <p:cNvSpPr>
            <a:spLocks noGrp="1"/>
          </p:cNvSpPr>
          <p:nvPr>
            <p:ph type="body" idx="14"/>
          </p:nvPr>
        </p:nvSpPr>
        <p:spPr>
          <a:xfrm>
            <a:off x="338328" y="749808"/>
            <a:ext cx="11518710" cy="276999"/>
          </a:xfrm>
        </p:spPr>
        <p:txBody>
          <a:bodyPr/>
          <a:lstStyle/>
          <a:p>
            <a:pPr marL="461963" indent="0">
              <a:buNone/>
            </a:pPr>
            <a:r>
              <a:rPr lang="en-US" sz="1800" dirty="0"/>
              <a:t>Gap Analysis </a:t>
            </a:r>
            <a:r>
              <a:rPr lang="en-US" sz="1800" dirty="0" smtClean="0"/>
              <a:t>Assessment</a:t>
            </a:r>
            <a:endParaRPr lang="en-US" sz="1800" dirty="0"/>
          </a:p>
        </p:txBody>
      </p:sp>
      <p:sp>
        <p:nvSpPr>
          <p:cNvPr id="66" name="Oval 353">
            <a:hlinkClick r:id="" action="ppaction://noaction"/>
          </p:cNvPr>
          <p:cNvSpPr>
            <a:spLocks noChangeArrowheads="1"/>
          </p:cNvSpPr>
          <p:nvPr>
            <p:custDataLst>
              <p:tags r:id="rId3"/>
            </p:custDataLst>
          </p:nvPr>
        </p:nvSpPr>
        <p:spPr bwMode="gray">
          <a:xfrm>
            <a:off x="338138" y="265692"/>
            <a:ext cx="365760" cy="365760"/>
          </a:xfrm>
          <a:prstGeom prst="ellipse">
            <a:avLst/>
          </a:prstGeom>
          <a:solidFill>
            <a:srgbClr val="FFC000"/>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sz="2000" b="1" dirty="0" smtClean="0">
                <a:ln>
                  <a:solidFill>
                    <a:schemeClr val="bg1">
                      <a:alpha val="0"/>
                    </a:schemeClr>
                  </a:solidFill>
                </a:ln>
                <a:solidFill>
                  <a:schemeClr val="tx1">
                    <a:lumMod val="75000"/>
                  </a:schemeClr>
                </a:solidFill>
                <a:ea typeface="Segoe UI" pitchFamily="34" charset="0"/>
                <a:cs typeface="Segoe UI" pitchFamily="34" charset="0"/>
              </a:rPr>
              <a:t>4</a:t>
            </a:r>
          </a:p>
        </p:txBody>
      </p:sp>
      <p:sp>
        <p:nvSpPr>
          <p:cNvPr id="89" name="Rounded Rectangle 88"/>
          <p:cNvSpPr/>
          <p:nvPr/>
        </p:nvSpPr>
        <p:spPr bwMode="auto">
          <a:xfrm>
            <a:off x="9753918" y="2545393"/>
            <a:ext cx="2103120" cy="2602911"/>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Review </a:t>
            </a:r>
            <a:r>
              <a:rPr lang="en-US" sz="900" dirty="0" smtClean="0">
                <a:ln>
                  <a:solidFill>
                    <a:schemeClr val="bg1">
                      <a:alpha val="0"/>
                    </a:schemeClr>
                  </a:solidFill>
                </a:ln>
                <a:solidFill>
                  <a:schemeClr val="tx1">
                    <a:lumMod val="75000"/>
                  </a:schemeClr>
                </a:solidFill>
              </a:rPr>
              <a:t>current process, people and technology capabilities (using industry standard models or  customer preferred models),  target business strategy and requirements, individual </a:t>
            </a:r>
            <a:r>
              <a:rPr lang="en-US" sz="900" dirty="0">
                <a:ln>
                  <a:solidFill>
                    <a:schemeClr val="bg1">
                      <a:alpha val="0"/>
                    </a:schemeClr>
                  </a:solidFill>
                </a:ln>
                <a:solidFill>
                  <a:schemeClr val="tx1">
                    <a:lumMod val="75000"/>
                  </a:schemeClr>
                </a:solidFill>
              </a:rPr>
              <a:t>competencies that exist within the organization, </a:t>
            </a:r>
            <a:r>
              <a:rPr lang="en-US" sz="900" dirty="0" smtClean="0">
                <a:ln>
                  <a:solidFill>
                    <a:schemeClr val="bg1">
                      <a:alpha val="0"/>
                    </a:schemeClr>
                  </a:solidFill>
                </a:ln>
                <a:solidFill>
                  <a:schemeClr val="tx1">
                    <a:lumMod val="75000"/>
                  </a:schemeClr>
                </a:solidFill>
              </a:rPr>
              <a:t>and the technology enablers, that relate to strengthening pricing. </a:t>
            </a:r>
          </a:p>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smtClean="0">
                <a:ln>
                  <a:solidFill>
                    <a:schemeClr val="bg1">
                      <a:alpha val="0"/>
                    </a:schemeClr>
                  </a:solidFill>
                </a:ln>
                <a:solidFill>
                  <a:schemeClr val="tx1">
                    <a:lumMod val="75000"/>
                  </a:schemeClr>
                </a:solidFill>
              </a:rPr>
              <a:t>Validate and determine improvement recommendations that </a:t>
            </a:r>
            <a:r>
              <a:rPr lang="en-US" sz="900" dirty="0">
                <a:ln>
                  <a:solidFill>
                    <a:schemeClr val="bg1">
                      <a:alpha val="0"/>
                    </a:schemeClr>
                  </a:solidFill>
                </a:ln>
                <a:solidFill>
                  <a:schemeClr val="tx1">
                    <a:lumMod val="75000"/>
                  </a:schemeClr>
                </a:solidFill>
              </a:rPr>
              <a:t>may </a:t>
            </a:r>
            <a:r>
              <a:rPr lang="en-US" sz="900" dirty="0" smtClean="0">
                <a:ln>
                  <a:solidFill>
                    <a:schemeClr val="bg1">
                      <a:alpha val="0"/>
                    </a:schemeClr>
                  </a:solidFill>
                </a:ln>
                <a:solidFill>
                  <a:schemeClr val="tx1">
                    <a:lumMod val="75000"/>
                  </a:schemeClr>
                </a:solidFill>
              </a:rPr>
              <a:t>enhance the way innovation is managed within the organization for </a:t>
            </a:r>
            <a:r>
              <a:rPr lang="en-US" sz="900" dirty="0">
                <a:ln>
                  <a:solidFill>
                    <a:schemeClr val="bg1">
                      <a:alpha val="0"/>
                    </a:schemeClr>
                  </a:solidFill>
                </a:ln>
                <a:solidFill>
                  <a:schemeClr val="tx1">
                    <a:lumMod val="75000"/>
                  </a:schemeClr>
                </a:solidFill>
              </a:rPr>
              <a:t>the short, medium and longer </a:t>
            </a:r>
            <a:r>
              <a:rPr lang="en-US" sz="900" dirty="0" smtClean="0">
                <a:ln>
                  <a:solidFill>
                    <a:schemeClr val="bg1">
                      <a:alpha val="0"/>
                    </a:schemeClr>
                  </a:solidFill>
                </a:ln>
                <a:solidFill>
                  <a:schemeClr val="tx1">
                    <a:lumMod val="75000"/>
                  </a:schemeClr>
                </a:solidFill>
              </a:rPr>
              <a:t>term.</a:t>
            </a:r>
            <a:endParaRPr lang="en-US" sz="900" dirty="0">
              <a:ln>
                <a:solidFill>
                  <a:schemeClr val="bg1">
                    <a:alpha val="0"/>
                  </a:schemeClr>
                </a:solidFill>
              </a:ln>
              <a:solidFill>
                <a:schemeClr val="tx1">
                  <a:lumMod val="75000"/>
                </a:schemeClr>
              </a:solidFill>
            </a:endParaRPr>
          </a:p>
        </p:txBody>
      </p:sp>
      <p:sp>
        <p:nvSpPr>
          <p:cNvPr id="91" name="Rounded Rectangle 90"/>
          <p:cNvSpPr/>
          <p:nvPr/>
        </p:nvSpPr>
        <p:spPr bwMode="auto">
          <a:xfrm>
            <a:off x="9753918" y="5420765"/>
            <a:ext cx="2103120" cy="715304"/>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Identify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for </a:t>
            </a:r>
            <a:r>
              <a:rPr lang="en-US" sz="900" dirty="0" smtClean="0">
                <a:ln>
                  <a:solidFill>
                    <a:schemeClr val="bg1">
                      <a:alpha val="0"/>
                    </a:schemeClr>
                  </a:solidFill>
                </a:ln>
                <a:solidFill>
                  <a:schemeClr val="tx1">
                    <a:lumMod val="75000"/>
                  </a:schemeClr>
                </a:solidFill>
              </a:rPr>
              <a:t>strengthen pricing improvements.</a:t>
            </a:r>
            <a:endParaRPr lang="en-US" sz="900" dirty="0">
              <a:ln>
                <a:solidFill>
                  <a:schemeClr val="bg1">
                    <a:alpha val="0"/>
                  </a:schemeClr>
                </a:solidFill>
              </a:ln>
              <a:solidFill>
                <a:schemeClr val="tx1">
                  <a:lumMod val="75000"/>
                </a:schemeClr>
              </a:solidFill>
            </a:endParaRPr>
          </a:p>
        </p:txBody>
      </p:sp>
      <p:sp>
        <p:nvSpPr>
          <p:cNvPr id="104" name="Rounded Rectangle 103"/>
          <p:cNvSpPr/>
          <p:nvPr/>
        </p:nvSpPr>
        <p:spPr bwMode="auto">
          <a:xfrm>
            <a:off x="9753918" y="988666"/>
            <a:ext cx="2103120" cy="997660"/>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sp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E</a:t>
            </a:r>
            <a:r>
              <a:rPr lang="en-US" sz="900" dirty="0" smtClean="0">
                <a:ln>
                  <a:solidFill>
                    <a:schemeClr val="bg1">
                      <a:alpha val="0"/>
                    </a:schemeClr>
                  </a:solidFill>
                </a:ln>
                <a:solidFill>
                  <a:schemeClr val="tx1">
                    <a:lumMod val="75000"/>
                  </a:schemeClr>
                </a:solidFill>
              </a:rPr>
              <a:t>stablish </a:t>
            </a:r>
            <a:r>
              <a:rPr lang="en-US" sz="900" dirty="0">
                <a:ln>
                  <a:solidFill>
                    <a:schemeClr val="bg1">
                      <a:alpha val="0"/>
                    </a:schemeClr>
                  </a:solidFill>
                </a:ln>
                <a:solidFill>
                  <a:schemeClr val="tx1">
                    <a:lumMod val="75000"/>
                  </a:schemeClr>
                </a:solidFill>
              </a:rPr>
              <a:t>and validate baseline evaluation of the </a:t>
            </a:r>
            <a:r>
              <a:rPr lang="en-US" sz="900" dirty="0" smtClean="0">
                <a:ln>
                  <a:solidFill>
                    <a:schemeClr val="bg1">
                      <a:alpha val="0"/>
                    </a:schemeClr>
                  </a:solidFill>
                </a:ln>
                <a:solidFill>
                  <a:schemeClr val="tx1">
                    <a:lumMod val="75000"/>
                  </a:schemeClr>
                </a:solidFill>
              </a:rPr>
              <a:t>process, people and technology capabilities </a:t>
            </a:r>
            <a:r>
              <a:rPr lang="en-US" sz="900" dirty="0">
                <a:ln>
                  <a:solidFill>
                    <a:schemeClr val="bg1">
                      <a:alpha val="0"/>
                    </a:schemeClr>
                  </a:solidFill>
                </a:ln>
                <a:solidFill>
                  <a:schemeClr val="tx1">
                    <a:lumMod val="75000"/>
                  </a:schemeClr>
                </a:solidFill>
              </a:rPr>
              <a:t>that </a:t>
            </a:r>
            <a:r>
              <a:rPr lang="en-US" sz="900" dirty="0" smtClean="0">
                <a:ln>
                  <a:solidFill>
                    <a:schemeClr val="bg1">
                      <a:alpha val="0"/>
                    </a:schemeClr>
                  </a:solidFill>
                </a:ln>
                <a:solidFill>
                  <a:schemeClr val="tx1">
                    <a:lumMod val="75000"/>
                  </a:schemeClr>
                </a:solidFill>
              </a:rPr>
              <a:t>exist for  strengthen pricing, and </a:t>
            </a:r>
            <a:r>
              <a:rPr lang="en-US" sz="900" dirty="0">
                <a:ln>
                  <a:solidFill>
                    <a:schemeClr val="bg1">
                      <a:alpha val="0"/>
                    </a:schemeClr>
                  </a:solidFill>
                </a:ln>
                <a:solidFill>
                  <a:schemeClr val="tx1">
                    <a:lumMod val="75000"/>
                  </a:schemeClr>
                </a:solidFill>
              </a:rPr>
              <a:t>identifying gaps and </a:t>
            </a:r>
            <a:r>
              <a:rPr lang="en-US" sz="900" dirty="0" smtClean="0">
                <a:ln>
                  <a:solidFill>
                    <a:schemeClr val="bg1">
                      <a:alpha val="0"/>
                    </a:schemeClr>
                  </a:solidFill>
                </a:ln>
                <a:solidFill>
                  <a:schemeClr val="tx1">
                    <a:lumMod val="75000"/>
                  </a:schemeClr>
                </a:solidFill>
              </a:rPr>
              <a:t>improvements. </a:t>
            </a:r>
            <a:endParaRPr lang="en-US" sz="900" dirty="0">
              <a:ln>
                <a:solidFill>
                  <a:schemeClr val="bg1">
                    <a:alpha val="0"/>
                  </a:schemeClr>
                </a:solidFill>
              </a:ln>
              <a:solidFill>
                <a:schemeClr val="tx1">
                  <a:lumMod val="75000"/>
                </a:schemeClr>
              </a:solidFill>
            </a:endParaRPr>
          </a:p>
        </p:txBody>
      </p:sp>
      <p:sp>
        <p:nvSpPr>
          <p:cNvPr id="106" name="Isosceles Triangle 105"/>
          <p:cNvSpPr/>
          <p:nvPr/>
        </p:nvSpPr>
        <p:spPr>
          <a:xfrm rot="10800000">
            <a:off x="9786183" y="2338444"/>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2" name="Isosceles Triangle 71"/>
          <p:cNvSpPr/>
          <p:nvPr/>
        </p:nvSpPr>
        <p:spPr>
          <a:xfrm rot="10800000">
            <a:off x="9786183" y="5215940"/>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71" name="Group 70"/>
          <p:cNvGrpSpPr/>
          <p:nvPr>
            <p:custDataLst>
              <p:tags r:id="rId4"/>
            </p:custDataLst>
          </p:nvPr>
        </p:nvGrpSpPr>
        <p:grpSpPr>
          <a:xfrm>
            <a:off x="9753918" y="228481"/>
            <a:ext cx="2103120" cy="436879"/>
            <a:chOff x="9571038" y="228481"/>
            <a:chExt cx="2103120" cy="436879"/>
          </a:xfrm>
        </p:grpSpPr>
        <p:sp>
          <p:nvSpPr>
            <p:cNvPr id="73" name="Chevron 72"/>
            <p:cNvSpPr/>
            <p:nvPr>
              <p:custDataLst>
                <p:tags r:id="rId53"/>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74" name="Chevron 73"/>
            <p:cNvSpPr/>
            <p:nvPr>
              <p:custDataLst>
                <p:tags r:id="rId54"/>
              </p:custDataLst>
            </p:nvPr>
          </p:nvSpPr>
          <p:spPr>
            <a:xfrm>
              <a:off x="95710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76" name="Chevron 75"/>
            <p:cNvSpPr/>
            <p:nvPr>
              <p:custDataLst>
                <p:tags r:id="rId55"/>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77" name="Chevron 76"/>
            <p:cNvSpPr/>
            <p:nvPr>
              <p:custDataLst>
                <p:tags r:id="rId56"/>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78" name="Round Same Side Corner Rectangle 77"/>
          <p:cNvSpPr/>
          <p:nvPr>
            <p:custDataLst>
              <p:tags r:id="rId5"/>
            </p:custDataLst>
          </p:nvPr>
        </p:nvSpPr>
        <p:spPr>
          <a:xfrm flipH="1">
            <a:off x="9753918" y="2545393"/>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79" name="Round Same Side Corner Rectangle 78"/>
          <p:cNvSpPr/>
          <p:nvPr>
            <p:custDataLst>
              <p:tags r:id="rId6"/>
            </p:custDataLst>
          </p:nvPr>
        </p:nvSpPr>
        <p:spPr>
          <a:xfrm flipH="1">
            <a:off x="9753918" y="5420765"/>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80" name="Round Same Side Corner Rectangle 79"/>
          <p:cNvSpPr/>
          <p:nvPr>
            <p:custDataLst>
              <p:tags r:id="rId7"/>
            </p:custDataLst>
          </p:nvPr>
        </p:nvSpPr>
        <p:spPr>
          <a:xfrm flipH="1">
            <a:off x="9753918" y="988666"/>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88" name="Rectangle 87"/>
          <p:cNvSpPr/>
          <p:nvPr>
            <p:custDataLst>
              <p:tags r:id="rId8"/>
            </p:custDataLst>
          </p:nvPr>
        </p:nvSpPr>
        <p:spPr>
          <a:xfrm>
            <a:off x="338137" y="1141413"/>
            <a:ext cx="9276383" cy="246221"/>
          </a:xfrm>
          <a:prstGeom prst="rect">
            <a:avLst/>
          </a:prstGeom>
        </p:spPr>
        <p:txBody>
          <a:bodyPr wrap="square" lIns="0" tIns="0" rIns="0" bIns="0" anchor="ctr">
            <a:spAutoFit/>
          </a:bodyPr>
          <a:lstStyle/>
          <a:p>
            <a:pPr lvl="0" algn="ctr" defTabSz="685835">
              <a:spcBef>
                <a:spcPts val="600"/>
              </a:spcBef>
            </a:pPr>
            <a:r>
              <a:rPr lang="en-US" sz="1600" b="1" dirty="0">
                <a:ln>
                  <a:solidFill>
                    <a:schemeClr val="bg1">
                      <a:alpha val="0"/>
                    </a:schemeClr>
                  </a:solidFill>
                </a:ln>
                <a:solidFill>
                  <a:schemeClr val="tx1">
                    <a:lumMod val="75000"/>
                  </a:schemeClr>
                </a:solidFill>
              </a:rPr>
              <a:t>Where am I today? Where do I need to get </a:t>
            </a:r>
            <a:r>
              <a:rPr lang="en-US" sz="1600" b="1" dirty="0" smtClean="0">
                <a:ln>
                  <a:solidFill>
                    <a:schemeClr val="bg1">
                      <a:alpha val="0"/>
                    </a:schemeClr>
                  </a:solidFill>
                </a:ln>
                <a:solidFill>
                  <a:schemeClr val="tx1">
                    <a:lumMod val="75000"/>
                  </a:schemeClr>
                </a:solidFill>
              </a:rPr>
              <a:t>to? What </a:t>
            </a:r>
            <a:r>
              <a:rPr lang="en-US" sz="1600" b="1" dirty="0">
                <a:ln>
                  <a:solidFill>
                    <a:schemeClr val="bg1">
                      <a:alpha val="0"/>
                    </a:schemeClr>
                  </a:solidFill>
                </a:ln>
                <a:solidFill>
                  <a:schemeClr val="tx1">
                    <a:lumMod val="75000"/>
                  </a:schemeClr>
                </a:solidFill>
              </a:rPr>
              <a:t>are the key tactics to get there? </a:t>
            </a:r>
          </a:p>
        </p:txBody>
      </p:sp>
      <p:sp>
        <p:nvSpPr>
          <p:cNvPr id="90" name="Rectangle 89"/>
          <p:cNvSpPr/>
          <p:nvPr>
            <p:custDataLst>
              <p:tags r:id="rId9"/>
            </p:custDataLst>
          </p:nvPr>
        </p:nvSpPr>
        <p:spPr>
          <a:xfrm>
            <a:off x="2157458" y="6111316"/>
            <a:ext cx="1367362" cy="153888"/>
          </a:xfrm>
          <a:prstGeom prst="rect">
            <a:avLst/>
          </a:prstGeom>
        </p:spPr>
        <p:txBody>
          <a:bodyPr wrap="none" lIns="0" tIns="0" rIns="0" bIns="0" numCol="1">
            <a:spAutoFit/>
          </a:bodyPr>
          <a:lstStyle/>
          <a:p>
            <a:pPr marL="0" marR="0" lvl="0" indent="0" defTabSz="685835" eaLnBrk="1" fontAlgn="auto" latinLnBrk="0" hangingPunct="1">
              <a:lnSpc>
                <a:spcPct val="100000"/>
              </a:lnSpc>
              <a:spcBef>
                <a:spcPts val="600"/>
              </a:spcBef>
              <a:spcAft>
                <a:spcPts val="0"/>
              </a:spcAft>
              <a:buClrTx/>
              <a:buSzTx/>
              <a:buFontTx/>
              <a:buNone/>
              <a:tabLst/>
              <a:defRPr/>
            </a:pPr>
            <a:r>
              <a:rPr lang="en-US" sz="1000" dirty="0">
                <a:ln>
                  <a:solidFill>
                    <a:schemeClr val="bg1">
                      <a:alpha val="0"/>
                    </a:schemeClr>
                  </a:solidFill>
                </a:ln>
                <a:solidFill>
                  <a:schemeClr val="tx1">
                    <a:lumMod val="75000"/>
                  </a:schemeClr>
                </a:solidFill>
              </a:rPr>
              <a:t>Identify capability GAPs </a:t>
            </a:r>
          </a:p>
        </p:txBody>
      </p:sp>
      <p:sp>
        <p:nvSpPr>
          <p:cNvPr id="115" name="Oval 114"/>
          <p:cNvSpPr/>
          <p:nvPr>
            <p:custDataLst>
              <p:tags r:id="rId10"/>
            </p:custDataLst>
          </p:nvPr>
        </p:nvSpPr>
        <p:spPr bwMode="auto">
          <a:xfrm>
            <a:off x="189637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16" name="Oval 115"/>
          <p:cNvSpPr/>
          <p:nvPr>
            <p:custDataLst>
              <p:tags r:id="rId11"/>
            </p:custDataLst>
          </p:nvPr>
        </p:nvSpPr>
        <p:spPr bwMode="auto">
          <a:xfrm>
            <a:off x="358647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17" name="Rectangle 116"/>
          <p:cNvSpPr/>
          <p:nvPr>
            <p:custDataLst>
              <p:tags r:id="rId12"/>
            </p:custDataLst>
          </p:nvPr>
        </p:nvSpPr>
        <p:spPr>
          <a:xfrm>
            <a:off x="3872853" y="6111316"/>
            <a:ext cx="1905971"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Required change or improvement</a:t>
            </a:r>
          </a:p>
        </p:txBody>
      </p:sp>
      <p:sp>
        <p:nvSpPr>
          <p:cNvPr id="118" name="Oval 117"/>
          <p:cNvSpPr/>
          <p:nvPr>
            <p:custDataLst>
              <p:tags r:id="rId13"/>
            </p:custDataLst>
          </p:nvPr>
        </p:nvSpPr>
        <p:spPr bwMode="auto">
          <a:xfrm>
            <a:off x="329440"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19" name="Rectangle 118"/>
          <p:cNvSpPr/>
          <p:nvPr>
            <p:custDataLst>
              <p:tags r:id="rId14"/>
            </p:custDataLst>
          </p:nvPr>
        </p:nvSpPr>
        <p:spPr>
          <a:xfrm>
            <a:off x="588021" y="6111316"/>
            <a:ext cx="1184620"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Potential target state</a:t>
            </a:r>
          </a:p>
        </p:txBody>
      </p:sp>
      <p:sp>
        <p:nvSpPr>
          <p:cNvPr id="120" name="Oval 119"/>
          <p:cNvSpPr/>
          <p:nvPr>
            <p:custDataLst>
              <p:tags r:id="rId15"/>
            </p:custDataLst>
          </p:nvPr>
        </p:nvSpPr>
        <p:spPr bwMode="auto">
          <a:xfrm>
            <a:off x="5837461"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21" name="Rectangle 120"/>
          <p:cNvSpPr/>
          <p:nvPr>
            <p:custDataLst>
              <p:tags r:id="rId16"/>
            </p:custDataLst>
          </p:nvPr>
        </p:nvSpPr>
        <p:spPr>
          <a:xfrm>
            <a:off x="6123836" y="6111316"/>
            <a:ext cx="1239122" cy="153888"/>
          </a:xfrm>
          <a:prstGeom prst="rect">
            <a:avLst/>
          </a:prstGeom>
        </p:spPr>
        <p:txBody>
          <a:bodyPr wrap="none" lIns="0" tIns="0" rIns="0" bIns="0">
            <a:spAutoFit/>
          </a:bodyPr>
          <a:lstStyle/>
          <a:p>
            <a:pPr lvl="0" defTabSz="685835">
              <a:spcBef>
                <a:spcPts val="600"/>
              </a:spcBef>
            </a:pPr>
            <a:r>
              <a:rPr lang="en-US" sz="1000" dirty="0">
                <a:ln>
                  <a:solidFill>
                    <a:schemeClr val="bg1">
                      <a:alpha val="0"/>
                    </a:schemeClr>
                  </a:solidFill>
                </a:ln>
                <a:solidFill>
                  <a:schemeClr val="tx1">
                    <a:lumMod val="75000"/>
                  </a:schemeClr>
                </a:solidFill>
              </a:rPr>
              <a:t>Anticipated outcomes</a:t>
            </a:r>
          </a:p>
        </p:txBody>
      </p:sp>
      <p:sp>
        <p:nvSpPr>
          <p:cNvPr id="122" name="Oval 121"/>
          <p:cNvSpPr/>
          <p:nvPr>
            <p:custDataLst>
              <p:tags r:id="rId17"/>
            </p:custDataLst>
          </p:nvPr>
        </p:nvSpPr>
        <p:spPr bwMode="auto">
          <a:xfrm>
            <a:off x="7430318" y="6073960"/>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23" name="Rectangle 122"/>
          <p:cNvSpPr/>
          <p:nvPr>
            <p:custDataLst>
              <p:tags r:id="rId18"/>
            </p:custDataLst>
          </p:nvPr>
        </p:nvSpPr>
        <p:spPr>
          <a:xfrm>
            <a:off x="7723749" y="6111316"/>
            <a:ext cx="1978106" cy="153888"/>
          </a:xfrm>
          <a:prstGeom prst="rect">
            <a:avLst/>
          </a:prstGeom>
        </p:spPr>
        <p:txBody>
          <a:bodyPr wrap="none" lIns="0" tIns="0" rIns="0" bIns="0" numCol="1">
            <a:spAutoFit/>
          </a:bodyPr>
          <a:lstStyle/>
          <a:p>
            <a:pPr lvl="0" defTabSz="685835">
              <a:spcBef>
                <a:spcPts val="600"/>
              </a:spcBef>
            </a:pPr>
            <a:r>
              <a:rPr lang="en-US" sz="1000" dirty="0">
                <a:ln>
                  <a:solidFill>
                    <a:schemeClr val="bg1">
                      <a:alpha val="0"/>
                    </a:schemeClr>
                  </a:solidFill>
                </a:ln>
                <a:solidFill>
                  <a:schemeClr val="tx1">
                    <a:lumMod val="75000"/>
                  </a:schemeClr>
                </a:solidFill>
              </a:rPr>
              <a:t>Enablers to realize value realization</a:t>
            </a:r>
          </a:p>
        </p:txBody>
      </p:sp>
      <p:sp>
        <p:nvSpPr>
          <p:cNvPr id="124" name="Rounded Rectangle 123"/>
          <p:cNvSpPr/>
          <p:nvPr>
            <p:custDataLst>
              <p:tags r:id="rId19"/>
            </p:custDataLst>
          </p:nvPr>
        </p:nvSpPr>
        <p:spPr>
          <a:xfrm>
            <a:off x="1438728" y="1575589"/>
            <a:ext cx="2992210" cy="4416552"/>
          </a:xfrm>
          <a:prstGeom prst="roundRect">
            <a:avLst>
              <a:gd name="adj" fmla="val 1993"/>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1005840" rIns="91440" bIns="45720" numCol="1" rtlCol="0" anchor="t" anchorCtr="0" compatLnSpc="1">
            <a:prstTxWarp prst="textNoShape">
              <a:avLst/>
            </a:prstTxWarp>
            <a:noAutofit/>
          </a:bodyPr>
          <a:lstStyle/>
          <a:p>
            <a:pPr marL="0" lvl="1" fontAlgn="base">
              <a:spcBef>
                <a:spcPts val="600"/>
              </a:spcBef>
              <a:buClr>
                <a:schemeClr val="tx1">
                  <a:lumMod val="75000"/>
                </a:schemeClr>
              </a:buClr>
              <a:buSzPct val="100000"/>
            </a:pPr>
            <a:endParaRPr lang="en-US" sz="1200" kern="0" dirty="0">
              <a:ln w="6350">
                <a:solidFill>
                  <a:schemeClr val="bg1">
                    <a:alpha val="0"/>
                  </a:schemeClr>
                </a:solidFill>
              </a:ln>
              <a:solidFill>
                <a:schemeClr val="tx1">
                  <a:lumMod val="75000"/>
                </a:schemeClr>
              </a:solidFill>
            </a:endParaRPr>
          </a:p>
        </p:txBody>
      </p:sp>
      <p:sp>
        <p:nvSpPr>
          <p:cNvPr id="125" name="Round Same Side Corner Rectangle 124"/>
          <p:cNvSpPr/>
          <p:nvPr>
            <p:custDataLst>
              <p:tags r:id="rId20"/>
            </p:custDataLst>
          </p:nvPr>
        </p:nvSpPr>
        <p:spPr>
          <a:xfrm flipH="1">
            <a:off x="1432345" y="1575589"/>
            <a:ext cx="299221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a:t>
            </a: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Assessment</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aphicFrame>
        <p:nvGraphicFramePr>
          <p:cNvPr id="126" name="Table 125"/>
          <p:cNvGraphicFramePr>
            <a:graphicFrameLocks noGrp="1"/>
          </p:cNvGraphicFramePr>
          <p:nvPr>
            <p:custDataLst>
              <p:tags r:id="rId21"/>
            </p:custDataLst>
            <p:extLst>
              <p:ext uri="{D42A27DB-BD31-4B8C-83A1-F6EECF244321}">
                <p14:modId xmlns:p14="http://schemas.microsoft.com/office/powerpoint/2010/main" val="857119673"/>
              </p:ext>
            </p:extLst>
          </p:nvPr>
        </p:nvGraphicFramePr>
        <p:xfrm>
          <a:off x="1517514" y="2025499"/>
          <a:ext cx="2834639" cy="1280160"/>
        </p:xfrm>
        <a:graphic>
          <a:graphicData uri="http://schemas.openxmlformats.org/drawingml/2006/table">
            <a:tbl>
              <a:tblPr firstRow="1" bandRow="1">
                <a:tableStyleId>{5C22544A-7EE6-4342-B048-85BDC9FD1C3A}</a:tableStyleId>
              </a:tblPr>
              <a:tblGrid>
                <a:gridCol w="833542"/>
                <a:gridCol w="732784"/>
                <a:gridCol w="770856"/>
                <a:gridCol w="497457"/>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Business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algn="ctr"/>
                      <a:r>
                        <a:rPr lang="en-US" sz="700" b="1" dirty="0" smtClean="0">
                          <a:ln>
                            <a:solidFill>
                              <a:schemeClr val="bg1">
                                <a:alpha val="0"/>
                              </a:schemeClr>
                            </a:solidFill>
                          </a:ln>
                          <a:solidFill>
                            <a:schemeClr val="tx1">
                              <a:lumMod val="75000"/>
                            </a:schemeClr>
                          </a:solidFill>
                        </a:rPr>
                        <a:t>Capability</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Desired 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Current </a:t>
                      </a:r>
                    </a:p>
                    <a:p>
                      <a:pPr algn="ctr"/>
                      <a:r>
                        <a:rPr lang="en-US" sz="700" b="1" dirty="0" smtClean="0">
                          <a:ln>
                            <a:solidFill>
                              <a:schemeClr val="bg1">
                                <a:alpha val="0"/>
                              </a:schemeClr>
                            </a:solidFill>
                          </a:ln>
                          <a:solidFill>
                            <a:schemeClr val="tx1">
                              <a:lumMod val="75000"/>
                            </a:schemeClr>
                          </a:solidFill>
                        </a:rPr>
                        <a:t>Maturity Level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r>
                        <a:rPr lang="en-US" sz="700" b="1" dirty="0" smtClean="0">
                          <a:ln>
                            <a:solidFill>
                              <a:schemeClr val="bg1">
                                <a:alpha val="0"/>
                              </a:schemeClr>
                            </a:solidFill>
                          </a:ln>
                          <a:solidFill>
                            <a:schemeClr val="tx1">
                              <a:lumMod val="75000"/>
                            </a:schemeClr>
                          </a:solidFill>
                        </a:rPr>
                        <a:t>Priority (H/M/L)</a:t>
                      </a:r>
                      <a:endParaRPr lang="en-US" sz="700" b="1" dirty="0">
                        <a:ln>
                          <a:solidFill>
                            <a:schemeClr val="bg1">
                              <a:alpha val="0"/>
                            </a:schemeClr>
                          </a:solidFill>
                        </a:ln>
                        <a:solidFill>
                          <a:schemeClr val="tx1">
                            <a:lumMod val="75000"/>
                          </a:schemeClr>
                        </a:soli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Define and manage channel strategy</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Performed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Define pricing strategy to align to value proposition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Managed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Define offering and customer value proposition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Defined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u="none"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27" name="Table 126"/>
          <p:cNvGraphicFramePr>
            <a:graphicFrameLocks noGrp="1"/>
          </p:cNvGraphicFramePr>
          <p:nvPr>
            <p:custDataLst>
              <p:tags r:id="rId22"/>
            </p:custDataLst>
            <p:extLst>
              <p:ext uri="{D42A27DB-BD31-4B8C-83A1-F6EECF244321}">
                <p14:modId xmlns:p14="http://schemas.microsoft.com/office/powerpoint/2010/main" val="2653518795"/>
              </p:ext>
            </p:extLst>
          </p:nvPr>
        </p:nvGraphicFramePr>
        <p:xfrm>
          <a:off x="1517514" y="3434079"/>
          <a:ext cx="2834640" cy="1048512"/>
        </p:xfrm>
        <a:graphic>
          <a:graphicData uri="http://schemas.openxmlformats.org/drawingml/2006/table">
            <a:tbl>
              <a:tblPr firstRow="1" bandRow="1">
                <a:tableStyleId>{5C22544A-7EE6-4342-B048-85BDC9FD1C3A}</a:tableStyleId>
              </a:tblPr>
              <a:tblGrid>
                <a:gridCol w="864430"/>
                <a:gridCol w="714074"/>
                <a:gridCol w="740282"/>
                <a:gridCol w="515854"/>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People Capabilities</a:t>
                      </a:r>
                      <a:endParaRPr lang="en-US" sz="8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 leadership and staff</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Knowledge</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ctr"/>
                      <a:endPar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Develop</a:t>
                      </a:r>
                      <a:r>
                        <a:rPr lang="en-US" sz="700" kern="1200" baseline="0" dirty="0" smtClean="0">
                          <a:ln>
                            <a:solidFill>
                              <a:schemeClr val="bg1">
                                <a:alpha val="0"/>
                              </a:schemeClr>
                            </a:solidFill>
                          </a:ln>
                          <a:solidFill>
                            <a:schemeClr val="tx1">
                              <a:lumMod val="75000"/>
                            </a:schemeClr>
                          </a:solidFill>
                          <a:latin typeface="+mn-lt"/>
                          <a:ea typeface="+mn-ea"/>
                          <a:cs typeface="+mn-cs"/>
                        </a:rPr>
                        <a:t> &amp;</a:t>
                      </a:r>
                      <a:r>
                        <a:rPr lang="en-US" sz="700" kern="1200" dirty="0" smtClean="0">
                          <a:ln>
                            <a:solidFill>
                              <a:schemeClr val="bg1">
                                <a:alpha val="0"/>
                              </a:schemeClr>
                            </a:solidFill>
                          </a:ln>
                          <a:solidFill>
                            <a:schemeClr val="tx1">
                              <a:lumMod val="75000"/>
                            </a:schemeClr>
                          </a:solidFill>
                          <a:latin typeface="+mn-lt"/>
                          <a:ea typeface="+mn-ea"/>
                          <a:cs typeface="+mn-cs"/>
                        </a:rPr>
                        <a:t> manage reward, recognition, &amp; motivation programs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Expert</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70C0"/>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graphicFrame>
        <p:nvGraphicFramePr>
          <p:cNvPr id="128" name="Table 127"/>
          <p:cNvGraphicFramePr>
            <a:graphicFrameLocks noGrp="1"/>
          </p:cNvGraphicFramePr>
          <p:nvPr>
            <p:custDataLst>
              <p:tags r:id="rId23"/>
            </p:custDataLst>
            <p:extLst>
              <p:ext uri="{D42A27DB-BD31-4B8C-83A1-F6EECF244321}">
                <p14:modId xmlns:p14="http://schemas.microsoft.com/office/powerpoint/2010/main" val="3713418966"/>
              </p:ext>
            </p:extLst>
          </p:nvPr>
        </p:nvGraphicFramePr>
        <p:xfrm>
          <a:off x="1517513" y="4611012"/>
          <a:ext cx="2834641" cy="1316736"/>
        </p:xfrm>
        <a:graphic>
          <a:graphicData uri="http://schemas.openxmlformats.org/drawingml/2006/table">
            <a:tbl>
              <a:tblPr firstRow="1" bandRow="1">
                <a:tableStyleId>{5C22544A-7EE6-4342-B048-85BDC9FD1C3A}</a:tableStyleId>
              </a:tblPr>
              <a:tblGrid>
                <a:gridCol w="850948"/>
                <a:gridCol w="702117"/>
                <a:gridCol w="820158"/>
                <a:gridCol w="461418"/>
              </a:tblGrid>
              <a:tr h="0">
                <a:tc gridSpan="4">
                  <a:txBody>
                    <a:bodyPr/>
                    <a:lstStyle/>
                    <a:p>
                      <a:pPr algn="ctr"/>
                      <a:r>
                        <a:rPr lang="en-US" sz="800" dirty="0" smtClean="0">
                          <a:ln>
                            <a:solidFill>
                              <a:schemeClr val="bg1">
                                <a:alpha val="0"/>
                              </a:schemeClr>
                            </a:solidFill>
                          </a:ln>
                          <a:solidFill>
                            <a:schemeClr val="bg1"/>
                          </a:solidFill>
                          <a:effectLst>
                            <a:outerShdw blurRad="38100" dist="38100" dir="2700000" algn="tl">
                              <a:srgbClr val="000000">
                                <a:alpha val="43137"/>
                              </a:srgbClr>
                            </a:outerShdw>
                          </a:effectLst>
                        </a:rPr>
                        <a:t>Technology Capabilities</a:t>
                      </a: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c hMerge="1">
                  <a:txBody>
                    <a:bodyPr/>
                    <a:lstStyle/>
                    <a:p>
                      <a:pPr algn="ctr"/>
                      <a:endParaRPr lang="en-US" sz="1200" dirty="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a:gsLst>
                        <a:gs pos="0">
                          <a:schemeClr val="accent1"/>
                        </a:gs>
                        <a:gs pos="81000">
                          <a:schemeClr val="accent1"/>
                        </a:gs>
                        <a:gs pos="100000">
                          <a:schemeClr val="accent1">
                            <a:lumMod val="40000"/>
                            <a:lumOff val="60000"/>
                          </a:schemeClr>
                        </a:gs>
                      </a:gsLst>
                      <a:lin ang="16200000" scaled="1"/>
                    </a:gradFill>
                  </a:tcPr>
                </a:tc>
              </a:tr>
              <a:tr h="0">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Capability</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Desired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Current </a:t>
                      </a:r>
                    </a:p>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Maturity Level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tx1">
                              <a:lumMod val="75000"/>
                            </a:schemeClr>
                          </a:solidFill>
                          <a:latin typeface="+mn-lt"/>
                          <a:ea typeface="+mn-ea"/>
                          <a:cs typeface="+mn-cs"/>
                        </a:rPr>
                        <a:t>Priority (H/M/L)</a:t>
                      </a:r>
                      <a:endParaRPr lang="en-US" sz="700" b="1"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8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Business Intelligence</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u="none" kern="1200" dirty="0" smtClean="0">
                          <a:ln>
                            <a:solidFill>
                              <a:schemeClr val="bg1">
                                <a:alpha val="0"/>
                              </a:schemeClr>
                            </a:solidFill>
                          </a:ln>
                          <a:solidFill>
                            <a:schemeClr val="tx1">
                              <a:lumMod val="75000"/>
                            </a:schemeClr>
                          </a:solidFill>
                          <a:effectLst/>
                          <a:latin typeface="+mn-lt"/>
                          <a:ea typeface="+mn-ea"/>
                          <a:cs typeface="+mn-cs"/>
                        </a:rPr>
                        <a:t>Standardized</a:t>
                      </a:r>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accent5"/>
                    </a:solidFill>
                  </a:tcPr>
                </a:tc>
                <a:tc>
                  <a:txBody>
                    <a:bodyPr/>
                    <a:lstStyle/>
                    <a:p>
                      <a:pPr marL="0" algn="ctr" defTabSz="914363" rtl="0" eaLnBrk="1" latinLnBrk="0" hangingPunct="1"/>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Collaboration</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Enterprise Search</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Reporting &amp; Analysis</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r h="0">
                <a:tc>
                  <a:txBody>
                    <a:bodyPr/>
                    <a:lstStyle/>
                    <a:p>
                      <a:pPr marL="0" algn="l" defTabSz="914363" rtl="0" eaLnBrk="1" latinLnBrk="0" hangingPunct="1"/>
                      <a:r>
                        <a:rPr lang="en-US" sz="700" kern="1200" dirty="0" smtClean="0">
                          <a:ln>
                            <a:solidFill>
                              <a:schemeClr val="bg1">
                                <a:alpha val="0"/>
                              </a:schemeClr>
                            </a:solidFill>
                          </a:ln>
                          <a:solidFill>
                            <a:schemeClr val="tx1">
                              <a:lumMod val="75000"/>
                            </a:schemeClr>
                          </a:solidFill>
                          <a:latin typeface="+mn-lt"/>
                          <a:ea typeface="+mn-ea"/>
                          <a:cs typeface="+mn-cs"/>
                        </a:rPr>
                        <a:t>Enterprise Content Management</a:t>
                      </a:r>
                      <a:endParaRPr lang="en-US" sz="700" kern="1200" dirty="0">
                        <a:ln>
                          <a:solidFill>
                            <a:schemeClr val="bg1">
                              <a:alpha val="0"/>
                            </a:schemeClr>
                          </a:solidFill>
                        </a:ln>
                        <a:solidFill>
                          <a:schemeClr val="tx1">
                            <a:lumMod val="75000"/>
                          </a:schemeClr>
                        </a:solidFill>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algn="ctr" defTabSz="914363" rtl="0" eaLnBrk="1" latinLnBrk="0" hangingPunct="1"/>
                      <a:r>
                        <a:rPr lang="en-US" sz="700" b="1" kern="1200" dirty="0" smtClean="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rPr>
                        <a:t>Rationalized</a:t>
                      </a:r>
                      <a:endParaRPr lang="en-US" sz="700" b="1" kern="1200" dirty="0">
                        <a:ln>
                          <a:solidFill>
                            <a:schemeClr val="bg1">
                              <a:alpha val="0"/>
                            </a:schemeClr>
                          </a:solidFill>
                        </a:ln>
                        <a:solidFill>
                          <a:schemeClr val="bg1"/>
                        </a:solidFill>
                        <a:effectLst>
                          <a:outerShdw blurRad="38100" dist="38100" dir="2700000" algn="tl">
                            <a:srgbClr val="000000">
                              <a:alpha val="43137"/>
                            </a:srgbClr>
                          </a:outerShdw>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marL="0" algn="ctr" defTabSz="914363" rtl="0" eaLnBrk="1" latinLnBrk="0" hangingPunct="1"/>
                      <a:endParaRPr lang="en-US" sz="700" b="1" u="none" kern="1200" dirty="0">
                        <a:ln>
                          <a:solidFill>
                            <a:schemeClr val="bg1">
                              <a:alpha val="0"/>
                            </a:schemeClr>
                          </a:solidFill>
                        </a:ln>
                        <a:solidFill>
                          <a:schemeClr val="tx1">
                            <a:lumMod val="75000"/>
                          </a:schemeClr>
                        </a:solidFill>
                        <a:effectLst/>
                        <a:latin typeface="+mn-lt"/>
                        <a:ea typeface="+mn-ea"/>
                        <a:cs typeface="+mn-cs"/>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endParaRPr lang="en-US" sz="700" dirty="0">
                        <a:gradFill>
                          <a:gsLst>
                            <a:gs pos="0">
                              <a:schemeClr val="tx1"/>
                            </a:gs>
                            <a:gs pos="100000">
                              <a:schemeClr val="tx1"/>
                            </a:gs>
                          </a:gsLst>
                          <a:lin ang="5400000" scaled="0"/>
                        </a:gradFill>
                      </a:endParaRPr>
                    </a:p>
                  </a:txBody>
                  <a:tcPr marL="27432" marR="27432" marT="9144" marB="9144"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129" name="Rounded Rectangle 128"/>
          <p:cNvSpPr/>
          <p:nvPr>
            <p:custDataLst>
              <p:tags r:id="rId24"/>
            </p:custDataLst>
          </p:nvPr>
        </p:nvSpPr>
        <p:spPr>
          <a:xfrm>
            <a:off x="338965" y="1575589"/>
            <a:ext cx="883540" cy="4416552"/>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005840" rIns="45720" bIns="45720"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1050" b="1" kern="0" dirty="0">
                <a:ln w="6350">
                  <a:solidFill>
                    <a:schemeClr val="bg1">
                      <a:alpha val="0"/>
                    </a:schemeClr>
                  </a:solidFill>
                </a:ln>
                <a:solidFill>
                  <a:schemeClr val="tx1">
                    <a:lumMod val="75000"/>
                  </a:schemeClr>
                </a:solidFill>
              </a:rPr>
              <a:t>Strengthen Pricing</a:t>
            </a:r>
          </a:p>
        </p:txBody>
      </p:sp>
      <p:sp>
        <p:nvSpPr>
          <p:cNvPr id="130" name="Round Same Side Corner Rectangle 129"/>
          <p:cNvSpPr/>
          <p:nvPr>
            <p:custDataLst>
              <p:tags r:id="rId25"/>
            </p:custDataLst>
          </p:nvPr>
        </p:nvSpPr>
        <p:spPr>
          <a:xfrm flipH="1">
            <a:off x="338965" y="1575589"/>
            <a:ext cx="883540"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lvl="1" algn="ctr" fontAlgn="base">
              <a:spcBef>
                <a:spcPts val="900"/>
              </a:spcBef>
              <a:buClr>
                <a:srgbClr val="FFFF99"/>
              </a:buClr>
              <a:buSzPct val="90000"/>
            </a:pPr>
            <a:r>
              <a:rPr lang="en-US" sz="105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Enterprise Scenario</a:t>
            </a:r>
            <a:endParaRPr lang="en-US" sz="105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31" name="Oval 130"/>
          <p:cNvSpPr/>
          <p:nvPr>
            <p:custDataLst>
              <p:tags r:id="rId26"/>
            </p:custDataLst>
          </p:nvPr>
        </p:nvSpPr>
        <p:spPr bwMode="auto">
          <a:xfrm>
            <a:off x="65690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32" name="Up Arrow 131"/>
          <p:cNvSpPr/>
          <p:nvPr>
            <p:custDataLst>
              <p:tags r:id="rId27"/>
            </p:custDataLst>
          </p:nvPr>
        </p:nvSpPr>
        <p:spPr>
          <a:xfrm rot="5400000">
            <a:off x="1099156"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3" name="Oval 132"/>
          <p:cNvSpPr/>
          <p:nvPr>
            <p:custDataLst>
              <p:tags r:id="rId28"/>
            </p:custDataLst>
          </p:nvPr>
        </p:nvSpPr>
        <p:spPr bwMode="auto">
          <a:xfrm>
            <a:off x="2814150"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34" name="Freeform 6"/>
          <p:cNvSpPr>
            <a:spLocks noEditPoints="1"/>
          </p:cNvSpPr>
          <p:nvPr>
            <p:custDataLst>
              <p:tags r:id="rId29"/>
            </p:custDataLst>
          </p:nvPr>
        </p:nvSpPr>
        <p:spPr bwMode="auto">
          <a:xfrm>
            <a:off x="1125644"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35" name="Up Arrow 134"/>
          <p:cNvSpPr/>
          <p:nvPr>
            <p:custDataLst>
              <p:tags r:id="rId30"/>
            </p:custDataLst>
          </p:nvPr>
        </p:nvSpPr>
        <p:spPr>
          <a:xfrm rot="5400000">
            <a:off x="1099156"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6" name="Up Arrow 135"/>
          <p:cNvSpPr/>
          <p:nvPr>
            <p:custDataLst>
              <p:tags r:id="rId31"/>
            </p:custDataLst>
          </p:nvPr>
        </p:nvSpPr>
        <p:spPr>
          <a:xfrm rot="5400000">
            <a:off x="1099156"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7" name="Up Arrow 136"/>
          <p:cNvSpPr/>
          <p:nvPr>
            <p:custDataLst>
              <p:tags r:id="rId32"/>
            </p:custDataLst>
          </p:nvPr>
        </p:nvSpPr>
        <p:spPr>
          <a:xfrm rot="5400000">
            <a:off x="4302601" y="2611220"/>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8" name="Up Arrow 137"/>
          <p:cNvSpPr/>
          <p:nvPr>
            <p:custDataLst>
              <p:tags r:id="rId33"/>
            </p:custDataLst>
          </p:nvPr>
        </p:nvSpPr>
        <p:spPr>
          <a:xfrm rot="5400000">
            <a:off x="4302601" y="3896787"/>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9" name="Up Arrow 138"/>
          <p:cNvSpPr/>
          <p:nvPr>
            <p:custDataLst>
              <p:tags r:id="rId34"/>
            </p:custDataLst>
          </p:nvPr>
        </p:nvSpPr>
        <p:spPr>
          <a:xfrm rot="5400000">
            <a:off x="4302601" y="5191499"/>
            <a:ext cx="457200" cy="182880"/>
          </a:xfrm>
          <a:prstGeom prst="upArrow">
            <a:avLst>
              <a:gd name="adj1" fmla="val 53174"/>
              <a:gd name="adj2" fmla="val 5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defTabSz="91425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0" name="AutoShape 503"/>
          <p:cNvSpPr>
            <a:spLocks noChangeArrowheads="1"/>
          </p:cNvSpPr>
          <p:nvPr/>
        </p:nvSpPr>
        <p:spPr bwMode="auto">
          <a:xfrm>
            <a:off x="8305665"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41" name="Rounded Rectangle 140"/>
          <p:cNvSpPr/>
          <p:nvPr/>
        </p:nvSpPr>
        <p:spPr>
          <a:xfrm flipH="1">
            <a:off x="8476159" y="1575589"/>
            <a:ext cx="1183036" cy="4416552"/>
          </a:xfrm>
          <a:prstGeom prst="roundRect">
            <a:avLst>
              <a:gd name="adj" fmla="val 3732"/>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err="1">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 Solution Areas &amp; Workloads</a:t>
            </a:r>
          </a:p>
        </p:txBody>
      </p:sp>
      <p:sp>
        <p:nvSpPr>
          <p:cNvPr id="142" name="Oval 141"/>
          <p:cNvSpPr/>
          <p:nvPr>
            <p:custDataLst>
              <p:tags r:id="rId35"/>
            </p:custDataLst>
          </p:nvPr>
        </p:nvSpPr>
        <p:spPr bwMode="auto">
          <a:xfrm>
            <a:off x="8953377"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t>
            </a:r>
          </a:p>
        </p:txBody>
      </p:sp>
      <p:sp>
        <p:nvSpPr>
          <p:cNvPr id="143" name="Rounded Rectangle 142"/>
          <p:cNvSpPr/>
          <p:nvPr/>
        </p:nvSpPr>
        <p:spPr>
          <a:xfrm flipH="1">
            <a:off x="6554508" y="1575589"/>
            <a:ext cx="1709222" cy="4416552"/>
          </a:xfrm>
          <a:prstGeom prst="roundRect">
            <a:avLst>
              <a:gd name="adj" fmla="val 4216"/>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Value</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44" name="Oval 143"/>
          <p:cNvSpPr/>
          <p:nvPr>
            <p:custDataLst>
              <p:tags r:id="rId36"/>
            </p:custDataLst>
          </p:nvPr>
        </p:nvSpPr>
        <p:spPr bwMode="auto">
          <a:xfrm>
            <a:off x="7307519"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45" name="Rounded Rectangle 144"/>
          <p:cNvSpPr/>
          <p:nvPr/>
        </p:nvSpPr>
        <p:spPr>
          <a:xfrm flipH="1">
            <a:off x="4658669" y="1575589"/>
            <a:ext cx="1708810" cy="4416552"/>
          </a:xfrm>
          <a:prstGeom prst="roundRect">
            <a:avLst>
              <a:gd name="adj" fmla="val 4830"/>
            </a:avLst>
          </a:prstGeom>
          <a:gradFill flip="none" rotWithShape="1">
            <a:gsLst>
              <a:gs pos="95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Requisite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Changes</a:t>
            </a:r>
            <a:endPar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sp>
        <p:nvSpPr>
          <p:cNvPr id="146" name="Oval 145"/>
          <p:cNvSpPr/>
          <p:nvPr>
            <p:custDataLst>
              <p:tags r:id="rId37"/>
            </p:custDataLst>
          </p:nvPr>
        </p:nvSpPr>
        <p:spPr bwMode="auto">
          <a:xfrm>
            <a:off x="5398774" y="1391142"/>
            <a:ext cx="228600" cy="22860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2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47" name="Rounded Rectangle 146"/>
          <p:cNvSpPr/>
          <p:nvPr>
            <p:custDataLst>
              <p:tags r:id="rId38"/>
            </p:custDataLst>
          </p:nvPr>
        </p:nvSpPr>
        <p:spPr>
          <a:xfrm flipH="1">
            <a:off x="4729092" y="1880560"/>
            <a:ext cx="1567964" cy="173804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Rationalize and/or refocus product </a:t>
            </a:r>
            <a:r>
              <a:rPr lang="en-US" altLang="zh-CN" sz="690" dirty="0" smtClean="0">
                <a:ln>
                  <a:solidFill>
                    <a:schemeClr val="bg1">
                      <a:alpha val="0"/>
                    </a:schemeClr>
                  </a:solidFill>
                </a:ln>
                <a:solidFill>
                  <a:schemeClr val="tx1">
                    <a:lumMod val="75000"/>
                  </a:schemeClr>
                </a:solidFill>
              </a:rPr>
              <a:t>and </a:t>
            </a:r>
            <a:r>
              <a:rPr lang="en-US" altLang="zh-CN" sz="690" dirty="0">
                <a:ln>
                  <a:solidFill>
                    <a:schemeClr val="bg1">
                      <a:alpha val="0"/>
                    </a:schemeClr>
                  </a:solidFill>
                </a:ln>
                <a:solidFill>
                  <a:schemeClr val="tx1">
                    <a:lumMod val="75000"/>
                  </a:schemeClr>
                </a:solidFill>
              </a:rPr>
              <a:t>service portfolios.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emphasis on differentiated pricing across customer segments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focus on pricing effectiveness</a:t>
            </a:r>
            <a:r>
              <a:rPr lang="en-US" altLang="zh-CN" sz="690" dirty="0" smtClean="0">
                <a:ln>
                  <a:solidFill>
                    <a:schemeClr val="bg1">
                      <a:alpha val="0"/>
                    </a:schemeClr>
                  </a:solidFill>
                </a:ln>
                <a:solidFill>
                  <a:schemeClr val="tx1">
                    <a:lumMod val="75000"/>
                  </a:schemeClr>
                </a:solidFill>
              </a:rPr>
              <a:t>/ </a:t>
            </a:r>
            <a:r>
              <a:rPr lang="en-US" altLang="zh-CN" sz="690" dirty="0">
                <a:ln>
                  <a:solidFill>
                    <a:schemeClr val="bg1">
                      <a:alpha val="0"/>
                    </a:schemeClr>
                  </a:solidFill>
                </a:ln>
                <a:solidFill>
                  <a:schemeClr val="tx1">
                    <a:lumMod val="75000"/>
                  </a:schemeClr>
                </a:solidFill>
              </a:rPr>
              <a:t>price optimization.</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Increase emphasis on </a:t>
            </a:r>
            <a:r>
              <a:rPr lang="en-US" altLang="zh-CN" sz="690" dirty="0" smtClean="0">
                <a:ln>
                  <a:solidFill>
                    <a:schemeClr val="bg1">
                      <a:alpha val="0"/>
                    </a:schemeClr>
                  </a:solidFill>
                </a:ln>
                <a:solidFill>
                  <a:schemeClr val="tx1">
                    <a:lumMod val="75000"/>
                  </a:schemeClr>
                </a:solidFill>
              </a:rPr>
              <a:t>differentiated products </a:t>
            </a:r>
            <a:r>
              <a:rPr lang="en-US" altLang="zh-CN" sz="690" dirty="0">
                <a:ln>
                  <a:solidFill>
                    <a:schemeClr val="bg1">
                      <a:alpha val="0"/>
                    </a:schemeClr>
                  </a:solidFill>
                </a:ln>
                <a:solidFill>
                  <a:schemeClr val="tx1">
                    <a:lumMod val="75000"/>
                  </a:schemeClr>
                </a:solidFill>
              </a:rPr>
              <a:t>and services.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focus on </a:t>
            </a:r>
            <a:r>
              <a:rPr lang="en-US" altLang="zh-CN" sz="690" dirty="0" smtClean="0">
                <a:ln>
                  <a:solidFill>
                    <a:schemeClr val="bg1">
                      <a:alpha val="0"/>
                    </a:schemeClr>
                  </a:solidFill>
                </a:ln>
                <a:solidFill>
                  <a:schemeClr val="tx1">
                    <a:lumMod val="75000"/>
                  </a:schemeClr>
                </a:solidFill>
              </a:rPr>
              <a:t>price-insensitive </a:t>
            </a:r>
            <a:r>
              <a:rPr lang="en-US" altLang="zh-CN" sz="690" dirty="0">
                <a:ln>
                  <a:solidFill>
                    <a:schemeClr val="bg1">
                      <a:alpha val="0"/>
                    </a:schemeClr>
                  </a:solidFill>
                </a:ln>
                <a:solidFill>
                  <a:schemeClr val="tx1">
                    <a:lumMod val="75000"/>
                  </a:schemeClr>
                </a:solidFill>
              </a:rPr>
              <a:t>customer segments</a:t>
            </a:r>
          </a:p>
        </p:txBody>
      </p:sp>
      <p:sp>
        <p:nvSpPr>
          <p:cNvPr id="148" name="Round Same Side Corner Rectangle 147"/>
          <p:cNvSpPr/>
          <p:nvPr>
            <p:custDataLst>
              <p:tags r:id="rId39"/>
            </p:custDataLst>
          </p:nvPr>
        </p:nvSpPr>
        <p:spPr>
          <a:xfrm flipH="1">
            <a:off x="4729092" y="1880561"/>
            <a:ext cx="1567964" cy="253365"/>
          </a:xfrm>
          <a:prstGeom prst="round2SameRect">
            <a:avLst>
              <a:gd name="adj1" fmla="val 19555"/>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Process</a:t>
            </a:r>
          </a:p>
        </p:txBody>
      </p:sp>
      <p:sp>
        <p:nvSpPr>
          <p:cNvPr id="149" name="Rounded Rectangle 148"/>
          <p:cNvSpPr/>
          <p:nvPr>
            <p:custDataLst>
              <p:tags r:id="rId40"/>
            </p:custDataLst>
          </p:nvPr>
        </p:nvSpPr>
        <p:spPr>
          <a:xfrm flipH="1">
            <a:off x="4729092" y="3695596"/>
            <a:ext cx="1567964" cy="97238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Build product margins/profitability into sales incentives</a:t>
            </a:r>
          </a:p>
        </p:txBody>
      </p:sp>
      <p:sp>
        <p:nvSpPr>
          <p:cNvPr id="150" name="Round Same Side Corner Rectangle 149"/>
          <p:cNvSpPr/>
          <p:nvPr>
            <p:custDataLst>
              <p:tags r:id="rId41"/>
            </p:custDataLst>
          </p:nvPr>
        </p:nvSpPr>
        <p:spPr>
          <a:xfrm flipH="1">
            <a:off x="4729092" y="3695596"/>
            <a:ext cx="1567964"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People</a:t>
            </a:r>
          </a:p>
        </p:txBody>
      </p:sp>
      <p:sp>
        <p:nvSpPr>
          <p:cNvPr id="151" name="Rounded Rectangle 150"/>
          <p:cNvSpPr/>
          <p:nvPr>
            <p:custDataLst>
              <p:tags r:id="rId42"/>
            </p:custDataLst>
          </p:nvPr>
        </p:nvSpPr>
        <p:spPr>
          <a:xfrm flipH="1">
            <a:off x="4729092" y="4744964"/>
            <a:ext cx="1567964" cy="1188720"/>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Improve customer analytics, sales automation and marketing solutions.</a:t>
            </a:r>
          </a:p>
        </p:txBody>
      </p:sp>
      <p:sp>
        <p:nvSpPr>
          <p:cNvPr id="173" name="Round Same Side Corner Rectangle 172"/>
          <p:cNvSpPr/>
          <p:nvPr>
            <p:custDataLst>
              <p:tags r:id="rId43"/>
            </p:custDataLst>
          </p:nvPr>
        </p:nvSpPr>
        <p:spPr>
          <a:xfrm flipH="1">
            <a:off x="4729092" y="4744964"/>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Technology</a:t>
            </a:r>
          </a:p>
        </p:txBody>
      </p:sp>
      <p:sp>
        <p:nvSpPr>
          <p:cNvPr id="174" name="Rounded Rectangle 173"/>
          <p:cNvSpPr/>
          <p:nvPr>
            <p:custDataLst>
              <p:tags r:id="rId44"/>
            </p:custDataLst>
          </p:nvPr>
        </p:nvSpPr>
        <p:spPr>
          <a:xfrm flipH="1">
            <a:off x="6625137" y="2166381"/>
            <a:ext cx="1567964" cy="3767303"/>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Product and service portfolios rationalized.</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Increased Sales Revenue due to competitive pricing.</a:t>
            </a:r>
          </a:p>
          <a:p>
            <a:pPr marL="117475" lvl="1" indent="-117475">
              <a:spcBef>
                <a:spcPts val="100"/>
              </a:spcBef>
              <a:buClr>
                <a:schemeClr val="tx1">
                  <a:lumMod val="75000"/>
                </a:schemeClr>
              </a:buClr>
              <a:buFont typeface="Wingdings" pitchFamily="2" charset="2"/>
              <a:buChar char="§"/>
              <a:defRPr/>
            </a:pPr>
            <a:r>
              <a:rPr lang="en-US" sz="690" dirty="0">
                <a:ln>
                  <a:solidFill>
                    <a:schemeClr val="bg1">
                      <a:alpha val="0"/>
                    </a:schemeClr>
                  </a:solidFill>
                </a:ln>
                <a:solidFill>
                  <a:schemeClr val="tx1">
                    <a:lumMod val="75000"/>
                  </a:schemeClr>
                </a:solidFill>
              </a:rPr>
              <a:t>% differentiated products and services launched and sold.</a:t>
            </a:r>
          </a:p>
        </p:txBody>
      </p:sp>
      <p:sp>
        <p:nvSpPr>
          <p:cNvPr id="175" name="Round Same Side Corner Rectangle 174"/>
          <p:cNvSpPr/>
          <p:nvPr>
            <p:custDataLst>
              <p:tags r:id="rId45"/>
            </p:custDataLst>
          </p:nvPr>
        </p:nvSpPr>
        <p:spPr>
          <a:xfrm flipH="1">
            <a:off x="6625137" y="2166382"/>
            <a:ext cx="1567964" cy="253365"/>
          </a:xfrm>
          <a:prstGeom prst="round2SameRect">
            <a:avLst>
              <a:gd name="adj1" fmla="val 12036"/>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Benefits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6" name="Rounded Rectangle 175"/>
          <p:cNvSpPr/>
          <p:nvPr>
            <p:custDataLst>
              <p:tags r:id="rId46"/>
            </p:custDataLst>
          </p:nvPr>
        </p:nvSpPr>
        <p:spPr>
          <a:xfrm flipH="1">
            <a:off x="8545023" y="2166381"/>
            <a:ext cx="1045309" cy="1072119"/>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CRM</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Business Insight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Operations</a:t>
            </a:r>
          </a:p>
        </p:txBody>
      </p:sp>
      <p:sp>
        <p:nvSpPr>
          <p:cNvPr id="177" name="Round Same Side Corner Rectangle 176"/>
          <p:cNvSpPr/>
          <p:nvPr>
            <p:custDataLst>
              <p:tags r:id="rId47"/>
            </p:custDataLst>
          </p:nvPr>
        </p:nvSpPr>
        <p:spPr>
          <a:xfrm flipH="1">
            <a:off x="8545023" y="2166382"/>
            <a:ext cx="1045309" cy="253365"/>
          </a:xfrm>
          <a:prstGeom prst="round2SameRect">
            <a:avLst>
              <a:gd name="adj1" fmla="val 17049"/>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Solution Areas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178" name="Rounded Rectangle 177"/>
          <p:cNvSpPr/>
          <p:nvPr>
            <p:custDataLst>
              <p:tags r:id="rId48"/>
            </p:custDataLst>
          </p:nvPr>
        </p:nvSpPr>
        <p:spPr>
          <a:xfrm flipH="1">
            <a:off x="8545023" y="3300169"/>
            <a:ext cx="1045309" cy="2633515"/>
          </a:xfrm>
          <a:prstGeom prst="roundRect">
            <a:avLst>
              <a:gd name="adj" fmla="val 3261"/>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274320" rIns="45720" rtlCol="0" anchor="t" anchorCtr="0"/>
          <a:lstStyle/>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Messaging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Dashboards</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Analytics and Data Mining</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Report Generation and Distribution</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Information Management</a:t>
            </a:r>
          </a:p>
          <a:p>
            <a:pPr marL="117475" lvl="1" indent="-117475">
              <a:spcBef>
                <a:spcPts val="100"/>
              </a:spcBef>
              <a:buClr>
                <a:schemeClr val="tx1">
                  <a:lumMod val="75000"/>
                </a:schemeClr>
              </a:buClr>
              <a:buFont typeface="Wingdings" pitchFamily="2" charset="2"/>
              <a:buChar char="§"/>
            </a:pPr>
            <a:r>
              <a:rPr lang="en-US" altLang="zh-CN" sz="690" dirty="0">
                <a:ln>
                  <a:solidFill>
                    <a:schemeClr val="bg1">
                      <a:alpha val="0"/>
                    </a:schemeClr>
                  </a:solidFill>
                </a:ln>
                <a:solidFill>
                  <a:schemeClr val="tx1">
                    <a:lumMod val="75000"/>
                  </a:schemeClr>
                </a:solidFill>
              </a:rPr>
              <a:t>Cloud (</a:t>
            </a:r>
            <a:r>
              <a:rPr lang="en-US" altLang="zh-CN" sz="690" dirty="0" err="1">
                <a:ln>
                  <a:solidFill>
                    <a:schemeClr val="bg1">
                      <a:alpha val="0"/>
                    </a:schemeClr>
                  </a:solidFill>
                </a:ln>
                <a:solidFill>
                  <a:schemeClr val="tx1">
                    <a:lumMod val="75000"/>
                  </a:schemeClr>
                </a:solidFill>
              </a:rPr>
              <a:t>SaaS</a:t>
            </a:r>
            <a:r>
              <a:rPr lang="en-US" altLang="zh-CN" sz="690" dirty="0">
                <a:ln>
                  <a:solidFill>
                    <a:schemeClr val="bg1">
                      <a:alpha val="0"/>
                    </a:schemeClr>
                  </a:solidFill>
                </a:ln>
                <a:solidFill>
                  <a:schemeClr val="tx1">
                    <a:lumMod val="75000"/>
                  </a:schemeClr>
                </a:solidFill>
              </a:rPr>
              <a:t>, </a:t>
            </a:r>
            <a:r>
              <a:rPr lang="en-US" altLang="zh-CN" sz="690" dirty="0" err="1">
                <a:ln>
                  <a:solidFill>
                    <a:schemeClr val="bg1">
                      <a:alpha val="0"/>
                    </a:schemeClr>
                  </a:solidFill>
                </a:ln>
                <a:solidFill>
                  <a:schemeClr val="tx1">
                    <a:lumMod val="75000"/>
                  </a:schemeClr>
                </a:solidFill>
              </a:rPr>
              <a:t>PaaS</a:t>
            </a:r>
            <a:r>
              <a:rPr lang="en-US" altLang="zh-CN" sz="690" dirty="0">
                <a:ln>
                  <a:solidFill>
                    <a:schemeClr val="bg1">
                      <a:alpha val="0"/>
                    </a:schemeClr>
                  </a:solidFill>
                </a:ln>
                <a:solidFill>
                  <a:schemeClr val="tx1">
                    <a:lumMod val="75000"/>
                  </a:schemeClr>
                </a:solidFill>
              </a:rPr>
              <a:t>, IaaS)</a:t>
            </a:r>
          </a:p>
        </p:txBody>
      </p:sp>
      <p:sp>
        <p:nvSpPr>
          <p:cNvPr id="179" name="Round Same Side Corner Rectangle 178"/>
          <p:cNvSpPr/>
          <p:nvPr>
            <p:custDataLst>
              <p:tags r:id="rId49"/>
            </p:custDataLst>
          </p:nvPr>
        </p:nvSpPr>
        <p:spPr>
          <a:xfrm flipH="1">
            <a:off x="8545023" y="3300170"/>
            <a:ext cx="1045309" cy="253365"/>
          </a:xfrm>
          <a:prstGeom prst="round2SameRect">
            <a:avLst>
              <a:gd name="adj1" fmla="val 14542"/>
              <a:gd name="adj2" fmla="val 0"/>
            </a:avLst>
          </a:prstGeom>
          <a:solidFill>
            <a:schemeClr val="accent1">
              <a:lumMod val="60000"/>
              <a:lumOff val="4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5720" tIns="45720" rIns="45720" rtlCol="0" anchor="ctr" anchorCtr="0">
            <a:spAutoFit/>
          </a:bodyPr>
          <a:lstStyle/>
          <a:p>
            <a:pPr marL="0" lvl="1" algn="ctr" defTabSz="914400">
              <a:spcBef>
                <a:spcPts val="300"/>
              </a:spcBef>
              <a:buClr>
                <a:schemeClr val="tx1">
                  <a:lumMod val="75000"/>
                </a:schemeClr>
              </a:buClr>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Workloads</a:t>
            </a:r>
          </a:p>
        </p:txBody>
      </p:sp>
      <p:sp>
        <p:nvSpPr>
          <p:cNvPr id="180" name="AutoShape 503"/>
          <p:cNvSpPr>
            <a:spLocks noChangeArrowheads="1"/>
          </p:cNvSpPr>
          <p:nvPr/>
        </p:nvSpPr>
        <p:spPr bwMode="auto">
          <a:xfrm>
            <a:off x="6396714" y="2000785"/>
            <a:ext cx="141258" cy="3566160"/>
          </a:xfrm>
          <a:prstGeom prst="rightArrow">
            <a:avLst>
              <a:gd name="adj1" fmla="val 100000"/>
              <a:gd name="adj2" fmla="val 100000"/>
            </a:avLst>
          </a:prstGeom>
          <a:solidFill>
            <a:schemeClr val="bg1">
              <a:lumMod val="75000"/>
            </a:schemeClr>
          </a:solidFill>
          <a:ln w="3175" cap="flat" cmpd="sng" algn="ctr">
            <a:noFill/>
            <a:prstDash val="solid"/>
            <a:round/>
            <a:headEnd type="none" w="med" len="med"/>
            <a:tailEnd type="none" w="med" len="med"/>
          </a:ln>
          <a:effectLst/>
        </p:spPr>
        <p:txBody>
          <a:bodyPr vert="horz" wrap="square" lIns="91429" tIns="45714"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GB" sz="1100" b="1" dirty="0">
              <a:ln w="6350">
                <a:solidFill>
                  <a:schemeClr val="bg1">
                    <a:alpha val="0"/>
                  </a:schemeClr>
                </a:solidFill>
              </a:ln>
              <a:solidFill>
                <a:schemeClr val="tx1">
                  <a:lumMod val="75000"/>
                </a:schemeClr>
              </a:solidFill>
              <a:ea typeface="Segoe UI" pitchFamily="34" charset="0"/>
              <a:cs typeface="Segoe UI" pitchFamily="34" charset="0"/>
            </a:endParaRPr>
          </a:p>
        </p:txBody>
      </p:sp>
      <p:sp>
        <p:nvSpPr>
          <p:cNvPr id="181" name="Freeform 6"/>
          <p:cNvSpPr>
            <a:spLocks noEditPoints="1"/>
          </p:cNvSpPr>
          <p:nvPr>
            <p:custDataLst>
              <p:tags r:id="rId50"/>
            </p:custDataLst>
          </p:nvPr>
        </p:nvSpPr>
        <p:spPr bwMode="auto">
          <a:xfrm>
            <a:off x="6257788"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2" name="Freeform 6"/>
          <p:cNvSpPr>
            <a:spLocks noEditPoints="1"/>
          </p:cNvSpPr>
          <p:nvPr>
            <p:custDataLst>
              <p:tags r:id="rId51"/>
            </p:custDataLst>
          </p:nvPr>
        </p:nvSpPr>
        <p:spPr bwMode="auto">
          <a:xfrm>
            <a:off x="8156665"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183" name="Freeform 6"/>
          <p:cNvSpPr>
            <a:spLocks noEditPoints="1"/>
          </p:cNvSpPr>
          <p:nvPr>
            <p:custDataLst>
              <p:tags r:id="rId52"/>
            </p:custDataLst>
          </p:nvPr>
        </p:nvSpPr>
        <p:spPr bwMode="auto">
          <a:xfrm>
            <a:off x="4259189" y="1655546"/>
            <a:ext cx="457200" cy="182880"/>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solidFill>
                  <a:schemeClr val="bg1">
                    <a:alpha val="0"/>
                  </a:schemeClr>
                </a:solidFill>
              </a:ln>
              <a:gradFill>
                <a:gsLst>
                  <a:gs pos="0">
                    <a:srgbClr val="FFFFFF"/>
                  </a:gs>
                  <a:gs pos="100000">
                    <a:srgbClr val="FFFFFF"/>
                  </a:gs>
                </a:gsLst>
                <a:lin ang="0" scaled="0"/>
              </a:gradFill>
              <a:effectLst/>
              <a:uLnTx/>
              <a:uFillTx/>
              <a:ea typeface="Segoe UI"/>
              <a:cs typeface="+mn-cs"/>
            </a:endParaRP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26</a:t>
            </a:fld>
            <a:endParaRPr lang="en-US" dirty="0"/>
          </a:p>
        </p:txBody>
      </p:sp>
    </p:spTree>
    <p:extLst>
      <p:ext uri="{BB962C8B-B14F-4D97-AF65-F5344CB8AC3E}">
        <p14:creationId xmlns:p14="http://schemas.microsoft.com/office/powerpoint/2010/main" val="278262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256985878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98768"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a:xfrm>
            <a:off x="338138" y="226973"/>
            <a:ext cx="11518900" cy="443198"/>
          </a:xfrm>
        </p:spPr>
        <p:txBody>
          <a:bodyPr lIns="0"/>
          <a:lstStyle/>
          <a:p>
            <a:pPr marL="457200"/>
            <a:r>
              <a:rPr lang="en-US" sz="3200" dirty="0"/>
              <a:t>Portfolio </a:t>
            </a:r>
            <a:r>
              <a:rPr lang="en-US" sz="3200" dirty="0" smtClean="0"/>
              <a:t>Matrix</a:t>
            </a:r>
            <a:endParaRPr lang="en-US" sz="3200" dirty="0"/>
          </a:p>
        </p:txBody>
      </p:sp>
      <p:sp>
        <p:nvSpPr>
          <p:cNvPr id="3" name="Text Placeholder 2"/>
          <p:cNvSpPr>
            <a:spLocks noGrp="1"/>
          </p:cNvSpPr>
          <p:nvPr>
            <p:ph type="body" idx="14"/>
          </p:nvPr>
        </p:nvSpPr>
        <p:spPr>
          <a:xfrm>
            <a:off x="338328" y="749808"/>
            <a:ext cx="11518710" cy="246221"/>
          </a:xfrm>
        </p:spPr>
        <p:txBody>
          <a:bodyPr/>
          <a:lstStyle/>
          <a:p>
            <a:pPr marL="461963" indent="0">
              <a:buNone/>
            </a:pPr>
            <a:r>
              <a:rPr lang="en-US" sz="1600" dirty="0"/>
              <a:t>Align revenue growth, spend strategies and priorities against key criteria to optimize the </a:t>
            </a:r>
            <a:r>
              <a:rPr lang="en-US" sz="1600" dirty="0" smtClean="0"/>
              <a:t>Grow Revenue </a:t>
            </a:r>
            <a:r>
              <a:rPr lang="en-US" sz="1600" dirty="0"/>
              <a:t>portfolio</a:t>
            </a:r>
          </a:p>
        </p:txBody>
      </p:sp>
      <p:sp>
        <p:nvSpPr>
          <p:cNvPr id="89" name="Rounded Rectangle 88"/>
          <p:cNvSpPr/>
          <p:nvPr/>
        </p:nvSpPr>
        <p:spPr bwMode="auto">
          <a:xfrm>
            <a:off x="9753918" y="2404212"/>
            <a:ext cx="2103120" cy="2651760"/>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no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Rationalize current project portfolio to ensure alignment to </a:t>
            </a:r>
            <a:r>
              <a:rPr lang="en-US" sz="900" dirty="0" smtClean="0">
                <a:ln>
                  <a:solidFill>
                    <a:schemeClr val="bg1">
                      <a:alpha val="0"/>
                    </a:schemeClr>
                  </a:solidFill>
                </a:ln>
                <a:solidFill>
                  <a:schemeClr val="tx1">
                    <a:lumMod val="75000"/>
                  </a:schemeClr>
                </a:solidFill>
              </a:rPr>
              <a:t>Grow Revenue </a:t>
            </a:r>
            <a:r>
              <a:rPr lang="en-US" sz="900" dirty="0">
                <a:ln>
                  <a:solidFill>
                    <a:schemeClr val="bg1">
                      <a:alpha val="0"/>
                    </a:schemeClr>
                  </a:solidFill>
                </a:ln>
                <a:solidFill>
                  <a:schemeClr val="tx1">
                    <a:lumMod val="75000"/>
                  </a:schemeClr>
                </a:solidFill>
              </a:rPr>
              <a:t>scenarios &amp; goals </a:t>
            </a:r>
          </a:p>
          <a:p>
            <a:pPr marL="342900" lvl="2" indent="-114300" fontAlgn="base">
              <a:spcBef>
                <a:spcPts val="200"/>
              </a:spcBef>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Determine sources of project data (business strategies, IT strategies, macroeconomics).</a:t>
            </a:r>
          </a:p>
          <a:p>
            <a:pPr marL="342900" lvl="2" indent="-114300" fontAlgn="base">
              <a:spcBef>
                <a:spcPts val="200"/>
              </a:spcBef>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Conduct interviews with </a:t>
            </a:r>
            <a:r>
              <a:rPr lang="en-US" sz="800" dirty="0" smtClean="0">
                <a:ln>
                  <a:solidFill>
                    <a:schemeClr val="bg1">
                      <a:alpha val="0"/>
                    </a:schemeClr>
                  </a:solidFill>
                </a:ln>
                <a:solidFill>
                  <a:schemeClr val="tx1">
                    <a:lumMod val="75000"/>
                  </a:schemeClr>
                </a:solidFill>
              </a:rPr>
              <a:t>portfolio/project </a:t>
            </a:r>
            <a:r>
              <a:rPr lang="en-US" sz="800" dirty="0">
                <a:ln>
                  <a:solidFill>
                    <a:schemeClr val="bg1">
                      <a:alpha val="0"/>
                    </a:schemeClr>
                  </a:solidFill>
                </a:ln>
                <a:solidFill>
                  <a:schemeClr val="tx1">
                    <a:lumMod val="75000"/>
                  </a:schemeClr>
                </a:solidFill>
              </a:rPr>
              <a:t>managers</a:t>
            </a:r>
          </a:p>
          <a:p>
            <a:pPr marL="342900" lvl="2" indent="-114300" fontAlgn="base">
              <a:spcBef>
                <a:spcPts val="200"/>
              </a:spcBef>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Categorize / sort projects into </a:t>
            </a:r>
            <a:r>
              <a:rPr lang="en-US" sz="800" dirty="0" smtClean="0">
                <a:ln>
                  <a:solidFill>
                    <a:schemeClr val="bg1">
                      <a:alpha val="0"/>
                    </a:schemeClr>
                  </a:solidFill>
                </a:ln>
                <a:solidFill>
                  <a:schemeClr val="tx1">
                    <a:lumMod val="75000"/>
                  </a:schemeClr>
                </a:solidFill>
              </a:rPr>
              <a:t>innovation </a:t>
            </a:r>
            <a:r>
              <a:rPr lang="en-US" sz="800" dirty="0">
                <a:ln>
                  <a:solidFill>
                    <a:schemeClr val="bg1">
                      <a:alpha val="0"/>
                    </a:schemeClr>
                  </a:solidFill>
                </a:ln>
                <a:solidFill>
                  <a:schemeClr val="tx1">
                    <a:lumMod val="75000"/>
                  </a:schemeClr>
                </a:solidFill>
              </a:rPr>
              <a:t>&amp; growth and business segment based on key project attributes i.e. business benefits</a:t>
            </a:r>
          </a:p>
          <a:p>
            <a:pPr marL="342900" lvl="2" indent="-114300" fontAlgn="base">
              <a:spcBef>
                <a:spcPts val="200"/>
              </a:spcBef>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Map the projects/initiatives to </a:t>
            </a:r>
            <a:r>
              <a:rPr lang="en-US" sz="800" dirty="0" smtClean="0">
                <a:ln>
                  <a:solidFill>
                    <a:schemeClr val="bg1">
                      <a:alpha val="0"/>
                    </a:schemeClr>
                  </a:solidFill>
                </a:ln>
                <a:solidFill>
                  <a:schemeClr val="tx1">
                    <a:lumMod val="75000"/>
                  </a:schemeClr>
                </a:solidFill>
              </a:rPr>
              <a:t>Grow Revenue drivers </a:t>
            </a:r>
            <a:r>
              <a:rPr lang="en-US" sz="800" dirty="0">
                <a:ln>
                  <a:solidFill>
                    <a:schemeClr val="bg1">
                      <a:alpha val="0"/>
                    </a:schemeClr>
                  </a:solidFill>
                </a:ln>
                <a:solidFill>
                  <a:schemeClr val="tx1">
                    <a:lumMod val="75000"/>
                  </a:schemeClr>
                </a:solidFill>
              </a:rPr>
              <a:t>identified</a:t>
            </a:r>
          </a:p>
          <a:p>
            <a:pPr marL="342900" lvl="2" indent="-114300" fontAlgn="base">
              <a:spcBef>
                <a:spcPts val="200"/>
              </a:spcBef>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Evaluate portfolio baseline on client specific criteria</a:t>
            </a:r>
            <a:endParaRPr lang="en-US" sz="900" dirty="0">
              <a:ln>
                <a:solidFill>
                  <a:schemeClr val="bg1">
                    <a:alpha val="0"/>
                  </a:schemeClr>
                </a:solidFill>
              </a:ln>
              <a:solidFill>
                <a:schemeClr val="tx1">
                  <a:lumMod val="75000"/>
                </a:schemeClr>
              </a:solidFill>
            </a:endParaRPr>
          </a:p>
        </p:txBody>
      </p:sp>
      <p:sp>
        <p:nvSpPr>
          <p:cNvPr id="91" name="Rounded Rectangle 90"/>
          <p:cNvSpPr/>
          <p:nvPr/>
        </p:nvSpPr>
        <p:spPr bwMode="auto">
          <a:xfrm>
            <a:off x="9753918" y="5293650"/>
            <a:ext cx="2103120" cy="1011833"/>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noAutofit/>
          </a:bodyPr>
          <a:lstStyle/>
          <a:p>
            <a:pPr marL="114300" lvl="1" indent="-114300"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Project portfolio qualified against </a:t>
            </a:r>
            <a:r>
              <a:rPr lang="en-US" sz="900" dirty="0" smtClean="0">
                <a:ln>
                  <a:solidFill>
                    <a:schemeClr val="bg1">
                      <a:alpha val="0"/>
                    </a:schemeClr>
                  </a:solidFill>
                </a:ln>
                <a:solidFill>
                  <a:schemeClr val="tx1">
                    <a:lumMod val="75000"/>
                  </a:schemeClr>
                </a:solidFill>
              </a:rPr>
              <a:t>Grow Revenue </a:t>
            </a:r>
            <a:r>
              <a:rPr lang="en-US" sz="900" dirty="0">
                <a:ln>
                  <a:solidFill>
                    <a:schemeClr val="bg1">
                      <a:alpha val="0"/>
                    </a:schemeClr>
                  </a:solidFill>
                </a:ln>
                <a:solidFill>
                  <a:schemeClr val="tx1">
                    <a:lumMod val="75000"/>
                  </a:schemeClr>
                </a:solidFill>
              </a:rPr>
              <a:t>selection criteria.</a:t>
            </a:r>
          </a:p>
          <a:p>
            <a:pPr marL="114300" lvl="1" indent="-114300"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Key initiatives prioritized and identified.</a:t>
            </a:r>
          </a:p>
        </p:txBody>
      </p:sp>
      <p:sp>
        <p:nvSpPr>
          <p:cNvPr id="104" name="Rounded Rectangle 103"/>
          <p:cNvSpPr/>
          <p:nvPr/>
        </p:nvSpPr>
        <p:spPr bwMode="auto">
          <a:xfrm>
            <a:off x="9753918" y="1176610"/>
            <a:ext cx="2103120" cy="989924"/>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46888" rIns="36576" bIns="36576" numCol="1" rtlCol="0" anchor="t" anchorCtr="0" compatLnSpc="1">
            <a:prstTxWarp prst="textNoShape">
              <a:avLst/>
            </a:prstTxWarp>
            <a:noAutofit/>
          </a:bodyPr>
          <a:lstStyle/>
          <a:p>
            <a:pPr marL="111125" lvl="1" indent="-111125" fontAlgn="base">
              <a:spcBef>
                <a:spcPts val="200"/>
              </a:spcBef>
              <a:spcAft>
                <a:spcPts val="200"/>
              </a:spcAft>
              <a:buClr>
                <a:schemeClr val="tx1">
                  <a:lumMod val="75000"/>
                </a:schemeClr>
              </a:buClr>
              <a:buSzPct val="100000"/>
              <a:buFont typeface="Wingdings" pitchFamily="2" charset="2"/>
              <a:buChar char="§"/>
            </a:pPr>
            <a:r>
              <a:rPr lang="en-US" sz="900" dirty="0">
                <a:ln>
                  <a:solidFill>
                    <a:schemeClr val="bg1">
                      <a:alpha val="0"/>
                    </a:schemeClr>
                  </a:solidFill>
                </a:ln>
                <a:solidFill>
                  <a:schemeClr val="tx1">
                    <a:lumMod val="75000"/>
                  </a:schemeClr>
                </a:solidFill>
              </a:rPr>
              <a:t>Prioritize current project portfolio, quantify investments by project category and business segment, align technology investments to the business expectations </a:t>
            </a:r>
          </a:p>
        </p:txBody>
      </p:sp>
      <p:sp>
        <p:nvSpPr>
          <p:cNvPr id="106" name="Isosceles Triangle 105"/>
          <p:cNvSpPr/>
          <p:nvPr/>
        </p:nvSpPr>
        <p:spPr>
          <a:xfrm rot="10800000">
            <a:off x="9786183" y="2193933"/>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2" name="Isosceles Triangle 71"/>
          <p:cNvSpPr/>
          <p:nvPr/>
        </p:nvSpPr>
        <p:spPr>
          <a:xfrm rot="10800000">
            <a:off x="9786183" y="5083371"/>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3" name="Oval 353">
            <a:hlinkClick r:id="" action="ppaction://noaction"/>
          </p:cNvPr>
          <p:cNvSpPr>
            <a:spLocks noChangeArrowheads="1"/>
          </p:cNvSpPr>
          <p:nvPr>
            <p:custDataLst>
              <p:tags r:id="rId3"/>
            </p:custDataLst>
          </p:nvPr>
        </p:nvSpPr>
        <p:spPr bwMode="gray">
          <a:xfrm>
            <a:off x="338138" y="265692"/>
            <a:ext cx="365760" cy="365760"/>
          </a:xfrm>
          <a:prstGeom prst="ellipse">
            <a:avLst/>
          </a:prstGeom>
          <a:solidFill>
            <a:srgbClr val="FFC000"/>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sz="2000" b="1" dirty="0" smtClean="0">
                <a:ln>
                  <a:solidFill>
                    <a:schemeClr val="bg1">
                      <a:alpha val="0"/>
                    </a:schemeClr>
                  </a:solidFill>
                </a:ln>
                <a:solidFill>
                  <a:schemeClr val="tx1">
                    <a:lumMod val="75000"/>
                  </a:schemeClr>
                </a:solidFill>
                <a:ea typeface="Segoe UI" pitchFamily="34" charset="0"/>
                <a:cs typeface="Segoe UI" pitchFamily="34" charset="0"/>
              </a:rPr>
              <a:t>5</a:t>
            </a:r>
          </a:p>
        </p:txBody>
      </p:sp>
      <p:sp>
        <p:nvSpPr>
          <p:cNvPr id="49" name="Round Same Side Corner Rectangle 48"/>
          <p:cNvSpPr/>
          <p:nvPr>
            <p:custDataLst>
              <p:tags r:id="rId4"/>
            </p:custDataLst>
          </p:nvPr>
        </p:nvSpPr>
        <p:spPr>
          <a:xfrm flipH="1">
            <a:off x="9753918" y="2404212"/>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Activities</a:t>
            </a:r>
          </a:p>
        </p:txBody>
      </p:sp>
      <p:sp>
        <p:nvSpPr>
          <p:cNvPr id="50" name="Round Same Side Corner Rectangle 49"/>
          <p:cNvSpPr/>
          <p:nvPr>
            <p:custDataLst>
              <p:tags r:id="rId5"/>
            </p:custDataLst>
          </p:nvPr>
        </p:nvSpPr>
        <p:spPr>
          <a:xfrm flipH="1">
            <a:off x="9753918" y="5293650"/>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Outcomes</a:t>
            </a:r>
          </a:p>
        </p:txBody>
      </p:sp>
      <p:sp>
        <p:nvSpPr>
          <p:cNvPr id="51" name="Round Same Side Corner Rectangle 50"/>
          <p:cNvSpPr/>
          <p:nvPr>
            <p:custDataLst>
              <p:tags r:id="rId6"/>
            </p:custDataLst>
          </p:nvPr>
        </p:nvSpPr>
        <p:spPr>
          <a:xfrm flipH="1">
            <a:off x="9753918" y="1176610"/>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42" name="Rounded Rectangle 41"/>
          <p:cNvSpPr/>
          <p:nvPr>
            <p:custDataLst>
              <p:tags r:id="rId7"/>
            </p:custDataLst>
          </p:nvPr>
        </p:nvSpPr>
        <p:spPr>
          <a:xfrm>
            <a:off x="338137" y="4018545"/>
            <a:ext cx="7026576" cy="2281090"/>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69863" fontAlgn="base">
              <a:spcBef>
                <a:spcPts val="300"/>
              </a:spcBef>
              <a:buClr>
                <a:srgbClr val="595959">
                  <a:lumMod val="75000"/>
                </a:srgbClr>
              </a:buClr>
              <a:buSzPct val="100000"/>
              <a:buFont typeface="Wingdings" pitchFamily="2" charset="2"/>
              <a:buChar char="§"/>
            </a:pPr>
            <a:endParaRPr lang="en-IN" altLang="zh-CN" sz="1200" dirty="0">
              <a:ln>
                <a:solidFill>
                  <a:schemeClr val="bg1">
                    <a:alpha val="0"/>
                  </a:schemeClr>
                </a:solidFill>
              </a:ln>
              <a:solidFill>
                <a:schemeClr val="tx1">
                  <a:lumMod val="75000"/>
                </a:schemeClr>
              </a:solidFill>
              <a:latin typeface="Segoe UI" pitchFamily="34" charset="0"/>
            </a:endParaRPr>
          </a:p>
        </p:txBody>
      </p:sp>
      <p:sp>
        <p:nvSpPr>
          <p:cNvPr id="52" name="Text Box 10"/>
          <p:cNvSpPr txBox="1">
            <a:spLocks noChangeArrowheads="1"/>
          </p:cNvSpPr>
          <p:nvPr>
            <p:custDataLst>
              <p:tags r:id="rId8"/>
            </p:custDataLst>
          </p:nvPr>
        </p:nvSpPr>
        <p:spPr bwMode="gray">
          <a:xfrm flipH="1">
            <a:off x="338136" y="4018544"/>
            <a:ext cx="7026576"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Recommendation Criteria</a:t>
            </a:r>
          </a:p>
        </p:txBody>
      </p:sp>
      <p:pic>
        <p:nvPicPr>
          <p:cNvPr id="53" name="Picture 2"/>
          <p:cNvPicPr>
            <a:picLocks noChangeAspect="1" noChangeArrowheads="1"/>
          </p:cNvPicPr>
          <p:nvPr>
            <p:custDataLst>
              <p:tags r:id="rId9"/>
            </p:custDataLst>
          </p:nvPr>
        </p:nvPicPr>
        <p:blipFill>
          <a:blip r:embed="rId40" cstate="print">
            <a:extLst>
              <a:ext uri="{28A0092B-C50C-407E-A947-70E740481C1C}">
                <a14:useLocalDpi xmlns:a14="http://schemas.microsoft.com/office/drawing/2010/main" val="0"/>
              </a:ext>
            </a:extLst>
          </a:blip>
          <a:stretch>
            <a:fillRect/>
          </a:stretch>
        </p:blipFill>
        <p:spPr bwMode="auto">
          <a:xfrm>
            <a:off x="408247" y="4764614"/>
            <a:ext cx="6886356" cy="788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4" name="Pentagon 53"/>
          <p:cNvSpPr/>
          <p:nvPr/>
        </p:nvSpPr>
        <p:spPr>
          <a:xfrm rot="16200000">
            <a:off x="4951010" y="1700643"/>
            <a:ext cx="210312" cy="4425490"/>
          </a:xfrm>
          <a:prstGeom prst="homePlate">
            <a:avLst>
              <a:gd name="adj" fmla="val 105605"/>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none" lIns="91429" tIns="182880"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US" sz="1000" b="1" dirty="0">
              <a:ln>
                <a:solidFill>
                  <a:schemeClr val="bg1">
                    <a:alpha val="0"/>
                  </a:schemeClr>
                </a:solidFill>
              </a:ln>
              <a:solidFill>
                <a:schemeClr val="tx1">
                  <a:lumMod val="75000"/>
                </a:schemeClr>
              </a:solidFill>
              <a:latin typeface="Segoe UI" pitchFamily="34" charset="0"/>
            </a:endParaRPr>
          </a:p>
        </p:txBody>
      </p:sp>
      <p:sp>
        <p:nvSpPr>
          <p:cNvPr id="55" name="Rounded Rectangle 54"/>
          <p:cNvSpPr/>
          <p:nvPr>
            <p:custDataLst>
              <p:tags r:id="rId10"/>
            </p:custDataLst>
          </p:nvPr>
        </p:nvSpPr>
        <p:spPr>
          <a:xfrm>
            <a:off x="7648485" y="4016503"/>
            <a:ext cx="1939246" cy="2288980"/>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69863" fontAlgn="base">
              <a:spcBef>
                <a:spcPts val="200"/>
              </a:spcBef>
              <a:buClr>
                <a:srgbClr val="595959">
                  <a:lumMod val="75000"/>
                </a:srgbClr>
              </a:buClr>
              <a:buSzPct val="100000"/>
              <a:buFont typeface="Wingdings" pitchFamily="2" charset="2"/>
              <a:buChar char="§"/>
            </a:pPr>
            <a:r>
              <a:rPr lang="en-IN" altLang="zh-CN" sz="900" dirty="0" smtClean="0">
                <a:ln>
                  <a:solidFill>
                    <a:schemeClr val="bg1">
                      <a:alpha val="0"/>
                    </a:schemeClr>
                  </a:solidFill>
                </a:ln>
                <a:solidFill>
                  <a:schemeClr val="tx1">
                    <a:lumMod val="75000"/>
                  </a:schemeClr>
                </a:solidFill>
                <a:latin typeface="Segoe UI" pitchFamily="34" charset="0"/>
              </a:rPr>
              <a:t>Balanced </a:t>
            </a:r>
            <a:r>
              <a:rPr lang="en-IN" altLang="zh-CN" sz="900" dirty="0">
                <a:ln>
                  <a:solidFill>
                    <a:schemeClr val="bg1">
                      <a:alpha val="0"/>
                    </a:schemeClr>
                  </a:solidFill>
                </a:ln>
                <a:solidFill>
                  <a:schemeClr val="tx1">
                    <a:lumMod val="75000"/>
                  </a:schemeClr>
                </a:solidFill>
                <a:latin typeface="Segoe UI" pitchFamily="34" charset="0"/>
              </a:rPr>
              <a:t>portfolio? – Explicitly supporting the </a:t>
            </a:r>
            <a:r>
              <a:rPr lang="en-IN" altLang="zh-CN" sz="900" dirty="0" smtClean="0">
                <a:ln>
                  <a:solidFill>
                    <a:schemeClr val="bg1">
                      <a:alpha val="0"/>
                    </a:schemeClr>
                  </a:solidFill>
                </a:ln>
                <a:solidFill>
                  <a:schemeClr val="tx1">
                    <a:lumMod val="75000"/>
                  </a:schemeClr>
                </a:solidFill>
                <a:latin typeface="Segoe UI" pitchFamily="34" charset="0"/>
              </a:rPr>
              <a:t>revenue growth goals of business?</a:t>
            </a:r>
            <a:endParaRPr lang="en-IN" altLang="zh-CN" sz="900" dirty="0">
              <a:ln>
                <a:solidFill>
                  <a:schemeClr val="bg1">
                    <a:alpha val="0"/>
                  </a:schemeClr>
                </a:solidFill>
              </a:ln>
              <a:solidFill>
                <a:schemeClr val="tx1">
                  <a:lumMod val="75000"/>
                </a:schemeClr>
              </a:solidFill>
              <a:latin typeface="Segoe UI" pitchFamily="34" charset="0"/>
            </a:endParaRPr>
          </a:p>
          <a:p>
            <a:pPr marL="171450" lvl="1" indent="-169863" fontAlgn="base">
              <a:spcBef>
                <a:spcPts val="200"/>
              </a:spcBef>
              <a:buClr>
                <a:srgbClr val="595959">
                  <a:lumMod val="75000"/>
                </a:srgbClr>
              </a:buClr>
              <a:buSzPct val="100000"/>
              <a:buFont typeface="Wingdings" pitchFamily="2" charset="2"/>
              <a:buChar char="§"/>
            </a:pPr>
            <a:r>
              <a:rPr lang="en-IN" altLang="zh-CN" sz="900" dirty="0">
                <a:ln>
                  <a:solidFill>
                    <a:schemeClr val="bg1">
                      <a:alpha val="0"/>
                    </a:schemeClr>
                  </a:solidFill>
                </a:ln>
                <a:solidFill>
                  <a:schemeClr val="tx1">
                    <a:lumMod val="75000"/>
                  </a:schemeClr>
                </a:solidFill>
                <a:latin typeface="Segoe UI" pitchFamily="34" charset="0"/>
              </a:rPr>
              <a:t>Supports core competencies?</a:t>
            </a:r>
          </a:p>
          <a:p>
            <a:pPr marL="171450" lvl="1" indent="-169863" fontAlgn="base">
              <a:spcBef>
                <a:spcPts val="200"/>
              </a:spcBef>
              <a:buClr>
                <a:srgbClr val="595959">
                  <a:lumMod val="75000"/>
                </a:srgbClr>
              </a:buClr>
              <a:buSzPct val="100000"/>
              <a:buFont typeface="Wingdings" pitchFamily="2" charset="2"/>
              <a:buChar char="§"/>
            </a:pPr>
            <a:r>
              <a:rPr lang="en-IN" altLang="zh-CN" sz="900" dirty="0">
                <a:ln>
                  <a:solidFill>
                    <a:schemeClr val="bg1">
                      <a:alpha val="0"/>
                    </a:schemeClr>
                  </a:solidFill>
                </a:ln>
                <a:solidFill>
                  <a:schemeClr val="tx1">
                    <a:lumMod val="75000"/>
                  </a:schemeClr>
                </a:solidFill>
                <a:latin typeface="Segoe UI" pitchFamily="34" charset="0"/>
              </a:rPr>
              <a:t>Improve business capabilities?</a:t>
            </a:r>
          </a:p>
          <a:p>
            <a:pPr marL="171450" lvl="1" indent="-169863" fontAlgn="base">
              <a:spcBef>
                <a:spcPts val="200"/>
              </a:spcBef>
              <a:buClr>
                <a:srgbClr val="595959">
                  <a:lumMod val="75000"/>
                </a:srgbClr>
              </a:buClr>
              <a:buSzPct val="100000"/>
              <a:buFont typeface="Wingdings" pitchFamily="2" charset="2"/>
              <a:buChar char="§"/>
            </a:pPr>
            <a:r>
              <a:rPr lang="en-IN" altLang="zh-CN" sz="900" dirty="0">
                <a:ln>
                  <a:solidFill>
                    <a:schemeClr val="bg1">
                      <a:alpha val="0"/>
                    </a:schemeClr>
                  </a:solidFill>
                </a:ln>
                <a:solidFill>
                  <a:schemeClr val="tx1">
                    <a:lumMod val="75000"/>
                  </a:schemeClr>
                </a:solidFill>
                <a:latin typeface="Segoe UI" pitchFamily="34" charset="0"/>
              </a:rPr>
              <a:t>Provides funding for future strategies &amp; innovations?</a:t>
            </a:r>
          </a:p>
          <a:p>
            <a:pPr marL="171450" lvl="1" indent="-169863" fontAlgn="base">
              <a:spcBef>
                <a:spcPts val="200"/>
              </a:spcBef>
              <a:buClr>
                <a:srgbClr val="595959">
                  <a:lumMod val="75000"/>
                </a:srgbClr>
              </a:buClr>
              <a:buSzPct val="100000"/>
              <a:buFont typeface="Wingdings" pitchFamily="2" charset="2"/>
              <a:buChar char="§"/>
            </a:pPr>
            <a:r>
              <a:rPr lang="en-IN" altLang="zh-CN" sz="900" dirty="0">
                <a:ln>
                  <a:solidFill>
                    <a:schemeClr val="bg1">
                      <a:alpha val="0"/>
                    </a:schemeClr>
                  </a:solidFill>
                </a:ln>
                <a:solidFill>
                  <a:schemeClr val="tx1">
                    <a:lumMod val="75000"/>
                  </a:schemeClr>
                </a:solidFill>
                <a:latin typeface="Segoe UI" pitchFamily="34" charset="0"/>
              </a:rPr>
              <a:t>Impacts positively KPIs? </a:t>
            </a:r>
          </a:p>
          <a:p>
            <a:pPr marL="171450" lvl="1" indent="-169863" fontAlgn="base">
              <a:spcBef>
                <a:spcPts val="200"/>
              </a:spcBef>
              <a:buClr>
                <a:srgbClr val="595959">
                  <a:lumMod val="75000"/>
                </a:srgbClr>
              </a:buClr>
              <a:buSzPct val="100000"/>
              <a:buFont typeface="Wingdings" pitchFamily="2" charset="2"/>
              <a:buChar char="§"/>
            </a:pPr>
            <a:r>
              <a:rPr lang="en-IN" altLang="zh-CN" sz="900" dirty="0">
                <a:ln>
                  <a:solidFill>
                    <a:schemeClr val="bg1">
                      <a:alpha val="0"/>
                    </a:schemeClr>
                  </a:solidFill>
                </a:ln>
                <a:solidFill>
                  <a:schemeClr val="tx1">
                    <a:lumMod val="75000"/>
                  </a:schemeClr>
                </a:solidFill>
                <a:latin typeface="Segoe UI" pitchFamily="34" charset="0"/>
              </a:rPr>
              <a:t>Required to realize value of Strategic Program?</a:t>
            </a:r>
          </a:p>
          <a:p>
            <a:pPr marL="171450" lvl="1" indent="-169863" fontAlgn="base">
              <a:spcBef>
                <a:spcPts val="200"/>
              </a:spcBef>
              <a:buClr>
                <a:srgbClr val="595959">
                  <a:lumMod val="75000"/>
                </a:srgbClr>
              </a:buClr>
              <a:buSzPct val="100000"/>
              <a:buFont typeface="Wingdings" pitchFamily="2" charset="2"/>
              <a:buChar char="§"/>
            </a:pPr>
            <a:r>
              <a:rPr lang="en-IN" altLang="zh-CN" sz="900" dirty="0">
                <a:ln>
                  <a:solidFill>
                    <a:schemeClr val="bg1">
                      <a:alpha val="0"/>
                    </a:schemeClr>
                  </a:solidFill>
                </a:ln>
                <a:solidFill>
                  <a:schemeClr val="tx1">
                    <a:lumMod val="75000"/>
                  </a:schemeClr>
                </a:solidFill>
                <a:latin typeface="Segoe UI" pitchFamily="34" charset="0"/>
              </a:rPr>
              <a:t>Sensitivity analysis?</a:t>
            </a:r>
          </a:p>
          <a:p>
            <a:pPr marL="171450" lvl="1" indent="-169863" fontAlgn="base">
              <a:spcBef>
                <a:spcPts val="200"/>
              </a:spcBef>
              <a:buClr>
                <a:srgbClr val="595959">
                  <a:lumMod val="75000"/>
                </a:srgbClr>
              </a:buClr>
              <a:buSzPct val="100000"/>
              <a:buFont typeface="Wingdings" pitchFamily="2" charset="2"/>
              <a:buChar char="§"/>
            </a:pPr>
            <a:r>
              <a:rPr lang="en-IN" altLang="zh-CN" sz="900" dirty="0">
                <a:ln>
                  <a:solidFill>
                    <a:schemeClr val="bg1">
                      <a:alpha val="0"/>
                    </a:schemeClr>
                  </a:solidFill>
                </a:ln>
                <a:solidFill>
                  <a:schemeClr val="tx1">
                    <a:lumMod val="75000"/>
                  </a:schemeClr>
                </a:solidFill>
                <a:latin typeface="Segoe UI" pitchFamily="34" charset="0"/>
              </a:rPr>
              <a:t>Ability to Execute</a:t>
            </a:r>
            <a:r>
              <a:rPr lang="en-IN" altLang="zh-CN" sz="900" dirty="0" smtClean="0">
                <a:ln>
                  <a:solidFill>
                    <a:schemeClr val="bg1">
                      <a:alpha val="0"/>
                    </a:schemeClr>
                  </a:solidFill>
                </a:ln>
                <a:solidFill>
                  <a:schemeClr val="tx1">
                    <a:lumMod val="75000"/>
                  </a:schemeClr>
                </a:solidFill>
                <a:latin typeface="Segoe UI" pitchFamily="34" charset="0"/>
              </a:rPr>
              <a:t>?</a:t>
            </a:r>
            <a:endParaRPr lang="en-IN" altLang="zh-CN" sz="900" dirty="0">
              <a:ln>
                <a:solidFill>
                  <a:schemeClr val="bg1">
                    <a:alpha val="0"/>
                  </a:schemeClr>
                </a:solidFill>
              </a:ln>
              <a:solidFill>
                <a:schemeClr val="tx1">
                  <a:lumMod val="75000"/>
                </a:schemeClr>
              </a:solidFill>
              <a:latin typeface="Segoe UI" pitchFamily="34" charset="0"/>
            </a:endParaRPr>
          </a:p>
        </p:txBody>
      </p:sp>
      <p:sp>
        <p:nvSpPr>
          <p:cNvPr id="56" name="Text Box 10"/>
          <p:cNvSpPr txBox="1">
            <a:spLocks noChangeArrowheads="1"/>
          </p:cNvSpPr>
          <p:nvPr>
            <p:custDataLst>
              <p:tags r:id="rId11"/>
            </p:custDataLst>
          </p:nvPr>
        </p:nvSpPr>
        <p:spPr bwMode="gray">
          <a:xfrm flipH="1">
            <a:off x="7648485" y="4018544"/>
            <a:ext cx="1939246"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smtClean="0">
                <a:solidFill>
                  <a:srgbClr val="FFFFFF"/>
                </a:solidFill>
                <a:latin typeface="Segoe UI" pitchFamily="34" charset="0"/>
              </a:rPr>
              <a:t>Manage Trade-Offs</a:t>
            </a:r>
            <a:endParaRPr lang="en-US" sz="1200" dirty="0">
              <a:solidFill>
                <a:srgbClr val="FFFFFF"/>
              </a:solidFill>
              <a:latin typeface="Segoe UI" pitchFamily="34" charset="0"/>
            </a:endParaRPr>
          </a:p>
        </p:txBody>
      </p:sp>
      <p:sp>
        <p:nvSpPr>
          <p:cNvPr id="57" name="Pentagon 56"/>
          <p:cNvSpPr/>
          <p:nvPr>
            <p:custDataLst>
              <p:tags r:id="rId12"/>
            </p:custDataLst>
          </p:nvPr>
        </p:nvSpPr>
        <p:spPr>
          <a:xfrm rot="10800000" flipV="1">
            <a:off x="7439476" y="4290605"/>
            <a:ext cx="182880" cy="1740775"/>
          </a:xfrm>
          <a:prstGeom prst="homePlate">
            <a:avLst>
              <a:gd name="adj" fmla="val 105605"/>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none" lIns="91429" tIns="182880"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US" sz="1000" b="1" dirty="0">
              <a:ln>
                <a:solidFill>
                  <a:schemeClr val="bg1">
                    <a:alpha val="0"/>
                  </a:schemeClr>
                </a:solidFill>
              </a:ln>
              <a:solidFill>
                <a:schemeClr val="tx1">
                  <a:lumMod val="75000"/>
                </a:schemeClr>
              </a:solidFill>
              <a:latin typeface="Segoe UI" pitchFamily="34" charset="0"/>
            </a:endParaRPr>
          </a:p>
        </p:txBody>
      </p:sp>
      <p:sp>
        <p:nvSpPr>
          <p:cNvPr id="64" name="Rounded Rectangle 63"/>
          <p:cNvSpPr/>
          <p:nvPr>
            <p:custDataLst>
              <p:tags r:id="rId13"/>
            </p:custDataLst>
          </p:nvPr>
        </p:nvSpPr>
        <p:spPr>
          <a:xfrm>
            <a:off x="6918959" y="1143103"/>
            <a:ext cx="2682143" cy="2590997"/>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69863" fontAlgn="base">
              <a:spcBef>
                <a:spcPts val="300"/>
              </a:spcBef>
              <a:buClr>
                <a:srgbClr val="595959">
                  <a:lumMod val="75000"/>
                </a:srgbClr>
              </a:buClr>
              <a:buSzPct val="100000"/>
              <a:buFont typeface="Wingdings" pitchFamily="2" charset="2"/>
              <a:buChar char="§"/>
            </a:pPr>
            <a:endParaRPr lang="en-IN" altLang="zh-CN" sz="1200" dirty="0">
              <a:ln>
                <a:solidFill>
                  <a:schemeClr val="bg1">
                    <a:alpha val="0"/>
                  </a:schemeClr>
                </a:solidFill>
              </a:ln>
              <a:solidFill>
                <a:schemeClr val="tx1">
                  <a:lumMod val="75000"/>
                </a:schemeClr>
              </a:solidFill>
              <a:latin typeface="Segoe UI" pitchFamily="34" charset="0"/>
            </a:endParaRPr>
          </a:p>
        </p:txBody>
      </p:sp>
      <p:sp>
        <p:nvSpPr>
          <p:cNvPr id="65" name="Text Box 10"/>
          <p:cNvSpPr txBox="1">
            <a:spLocks noChangeArrowheads="1"/>
          </p:cNvSpPr>
          <p:nvPr>
            <p:custDataLst>
              <p:tags r:id="rId14"/>
            </p:custDataLst>
          </p:nvPr>
        </p:nvSpPr>
        <p:spPr bwMode="gray">
          <a:xfrm flipH="1">
            <a:off x="6918959" y="1143102"/>
            <a:ext cx="2682144" cy="417765"/>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solidFill>
                  <a:srgbClr val="FFFFFF"/>
                </a:solidFill>
                <a:latin typeface="Segoe UI" pitchFamily="34" charset="0"/>
              </a:rPr>
              <a:t>Prioritized Initiatives</a:t>
            </a:r>
          </a:p>
        </p:txBody>
      </p:sp>
      <p:sp>
        <p:nvSpPr>
          <p:cNvPr id="58" name="Rounded Rectangle 57"/>
          <p:cNvSpPr/>
          <p:nvPr>
            <p:custDataLst>
              <p:tags r:id="rId15"/>
            </p:custDataLst>
          </p:nvPr>
        </p:nvSpPr>
        <p:spPr>
          <a:xfrm>
            <a:off x="338136" y="1143105"/>
            <a:ext cx="914400" cy="256936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69863" fontAlgn="base">
              <a:spcBef>
                <a:spcPts val="300"/>
              </a:spcBef>
              <a:buClr>
                <a:srgbClr val="595959">
                  <a:lumMod val="75000"/>
                </a:srgbClr>
              </a:buClr>
              <a:buSzPct val="100000"/>
              <a:buFont typeface="Wingdings" pitchFamily="2" charset="2"/>
              <a:buChar char="§"/>
            </a:pPr>
            <a:endParaRPr lang="en-IN" altLang="zh-CN" sz="1200" dirty="0">
              <a:ln>
                <a:solidFill>
                  <a:schemeClr val="bg1">
                    <a:alpha val="0"/>
                  </a:schemeClr>
                </a:solidFill>
              </a:ln>
              <a:solidFill>
                <a:schemeClr val="tx1">
                  <a:lumMod val="75000"/>
                </a:schemeClr>
              </a:solidFill>
              <a:latin typeface="Segoe UI" pitchFamily="34" charset="0"/>
            </a:endParaRPr>
          </a:p>
        </p:txBody>
      </p:sp>
      <p:sp>
        <p:nvSpPr>
          <p:cNvPr id="59" name="Rounded Rectangle 58"/>
          <p:cNvSpPr/>
          <p:nvPr>
            <p:custDataLst>
              <p:tags r:id="rId16"/>
            </p:custDataLst>
          </p:nvPr>
        </p:nvSpPr>
        <p:spPr>
          <a:xfrm>
            <a:off x="3631960" y="1143104"/>
            <a:ext cx="3087066" cy="2590997"/>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69863" fontAlgn="base">
              <a:spcBef>
                <a:spcPts val="300"/>
              </a:spcBef>
              <a:buClr>
                <a:srgbClr val="595959">
                  <a:lumMod val="75000"/>
                </a:srgbClr>
              </a:buClr>
              <a:buSzPct val="100000"/>
              <a:buFont typeface="Wingdings" pitchFamily="2" charset="2"/>
              <a:buChar char="§"/>
            </a:pPr>
            <a:endParaRPr lang="en-IN" altLang="zh-CN" sz="1200" dirty="0">
              <a:ln>
                <a:solidFill>
                  <a:schemeClr val="bg1">
                    <a:alpha val="0"/>
                  </a:schemeClr>
                </a:solidFill>
              </a:ln>
              <a:solidFill>
                <a:schemeClr val="tx1">
                  <a:lumMod val="75000"/>
                </a:schemeClr>
              </a:solidFill>
              <a:latin typeface="Segoe UI" pitchFamily="34" charset="0"/>
            </a:endParaRPr>
          </a:p>
        </p:txBody>
      </p:sp>
      <p:sp>
        <p:nvSpPr>
          <p:cNvPr id="60" name="Text Box 10"/>
          <p:cNvSpPr txBox="1">
            <a:spLocks noChangeArrowheads="1"/>
          </p:cNvSpPr>
          <p:nvPr>
            <p:custDataLst>
              <p:tags r:id="rId17"/>
            </p:custDataLst>
          </p:nvPr>
        </p:nvSpPr>
        <p:spPr bwMode="gray">
          <a:xfrm flipH="1">
            <a:off x="3626720" y="1143103"/>
            <a:ext cx="3086291" cy="417765"/>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solidFill>
                  <a:srgbClr val="FFFFFF"/>
                </a:solidFill>
                <a:latin typeface="Segoe UI" pitchFamily="34" charset="0"/>
              </a:rPr>
              <a:t>Categorizing &amp; Selecting </a:t>
            </a:r>
            <a:r>
              <a:rPr lang="en-US" sz="1100" dirty="0" smtClean="0">
                <a:solidFill>
                  <a:srgbClr val="FFFFFF"/>
                </a:solidFill>
                <a:latin typeface="Segoe UI" pitchFamily="34" charset="0"/>
              </a:rPr>
              <a:t>the right Initiatives</a:t>
            </a:r>
            <a:endParaRPr lang="en-US" sz="1100" dirty="0">
              <a:solidFill>
                <a:srgbClr val="FFFFFF"/>
              </a:solidFill>
              <a:latin typeface="Segoe UI" pitchFamily="34" charset="0"/>
            </a:endParaRPr>
          </a:p>
        </p:txBody>
      </p:sp>
      <p:sp>
        <p:nvSpPr>
          <p:cNvPr id="61" name="Rounded Rectangle 60"/>
          <p:cNvSpPr/>
          <p:nvPr>
            <p:custDataLst>
              <p:tags r:id="rId18"/>
            </p:custDataLst>
          </p:nvPr>
        </p:nvSpPr>
        <p:spPr>
          <a:xfrm>
            <a:off x="1350867" y="1143105"/>
            <a:ext cx="2081160" cy="2590997"/>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69863" fontAlgn="base">
              <a:spcBef>
                <a:spcPts val="300"/>
              </a:spcBef>
              <a:buClr>
                <a:srgbClr val="595959">
                  <a:lumMod val="75000"/>
                </a:srgbClr>
              </a:buClr>
              <a:buSzPct val="100000"/>
              <a:buFont typeface="Wingdings" pitchFamily="2" charset="2"/>
              <a:buChar char="§"/>
            </a:pPr>
            <a:endParaRPr lang="en-IN" altLang="zh-CN" sz="1200" dirty="0">
              <a:ln>
                <a:solidFill>
                  <a:schemeClr val="bg1">
                    <a:alpha val="0"/>
                  </a:schemeClr>
                </a:solidFill>
              </a:ln>
              <a:solidFill>
                <a:schemeClr val="tx1">
                  <a:lumMod val="75000"/>
                </a:schemeClr>
              </a:solidFill>
              <a:latin typeface="Segoe UI" pitchFamily="34" charset="0"/>
            </a:endParaRPr>
          </a:p>
        </p:txBody>
      </p:sp>
      <p:sp>
        <p:nvSpPr>
          <p:cNvPr id="62" name="Text Box 10"/>
          <p:cNvSpPr txBox="1">
            <a:spLocks noChangeArrowheads="1"/>
          </p:cNvSpPr>
          <p:nvPr>
            <p:custDataLst>
              <p:tags r:id="rId19"/>
            </p:custDataLst>
          </p:nvPr>
        </p:nvSpPr>
        <p:spPr bwMode="gray">
          <a:xfrm flipH="1">
            <a:off x="1350866" y="1143104"/>
            <a:ext cx="2081161" cy="417765"/>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solidFill>
                  <a:srgbClr val="FFFFFF"/>
                </a:solidFill>
                <a:latin typeface="Segoe UI" pitchFamily="34" charset="0"/>
              </a:rPr>
              <a:t>Initiative Filtering</a:t>
            </a:r>
          </a:p>
        </p:txBody>
      </p:sp>
      <p:sp>
        <p:nvSpPr>
          <p:cNvPr id="66" name="Pentagon 65"/>
          <p:cNvSpPr/>
          <p:nvPr>
            <p:custDataLst>
              <p:tags r:id="rId20"/>
            </p:custDataLst>
          </p:nvPr>
        </p:nvSpPr>
        <p:spPr>
          <a:xfrm>
            <a:off x="3444145" y="1357264"/>
            <a:ext cx="152352" cy="2162678"/>
          </a:xfrm>
          <a:prstGeom prst="homePlate">
            <a:avLst>
              <a:gd name="adj" fmla="val 105605"/>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none" lIns="91429" tIns="182880"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US" sz="1000" b="1" dirty="0">
              <a:ln>
                <a:solidFill>
                  <a:schemeClr val="bg1">
                    <a:alpha val="0"/>
                  </a:schemeClr>
                </a:solidFill>
              </a:ln>
              <a:solidFill>
                <a:schemeClr val="tx1">
                  <a:lumMod val="75000"/>
                </a:schemeClr>
              </a:solidFill>
              <a:latin typeface="Segoe UI" pitchFamily="34" charset="0"/>
            </a:endParaRPr>
          </a:p>
        </p:txBody>
      </p:sp>
      <p:sp>
        <p:nvSpPr>
          <p:cNvPr id="67" name="Pentagon 66"/>
          <p:cNvSpPr/>
          <p:nvPr>
            <p:custDataLst>
              <p:tags r:id="rId21"/>
            </p:custDataLst>
          </p:nvPr>
        </p:nvSpPr>
        <p:spPr>
          <a:xfrm>
            <a:off x="6734222" y="1357263"/>
            <a:ext cx="152352" cy="2162678"/>
          </a:xfrm>
          <a:prstGeom prst="homePlate">
            <a:avLst>
              <a:gd name="adj" fmla="val 105605"/>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none" lIns="91429" tIns="182880"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US" sz="1000" b="1" dirty="0">
              <a:ln>
                <a:solidFill>
                  <a:schemeClr val="bg1">
                    <a:alpha val="0"/>
                  </a:schemeClr>
                </a:solidFill>
              </a:ln>
              <a:solidFill>
                <a:schemeClr val="tx1">
                  <a:lumMod val="75000"/>
                </a:schemeClr>
              </a:solidFill>
              <a:latin typeface="Segoe UI" pitchFamily="34" charset="0"/>
            </a:endParaRPr>
          </a:p>
        </p:txBody>
      </p:sp>
      <p:pic>
        <p:nvPicPr>
          <p:cNvPr id="68" name="Picture 65"/>
          <p:cNvPicPr>
            <a:picLocks noChangeAspect="1" noChangeArrowheads="1"/>
          </p:cNvPicPr>
          <p:nvPr>
            <p:custDataLst>
              <p:tags r:id="rId22"/>
            </p:custDataLst>
          </p:nvPr>
        </p:nvPicPr>
        <p:blipFill>
          <a:blip r:embed="rId41" cstate="print">
            <a:extLst>
              <a:ext uri="{28A0092B-C50C-407E-A947-70E740481C1C}">
                <a14:useLocalDpi xmlns:a14="http://schemas.microsoft.com/office/drawing/2010/main" val="0"/>
              </a:ext>
            </a:extLst>
          </a:blip>
          <a:stretch>
            <a:fillRect/>
          </a:stretch>
        </p:blipFill>
        <p:spPr bwMode="auto">
          <a:xfrm>
            <a:off x="1440253" y="1888759"/>
            <a:ext cx="1902389" cy="1391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Right Arrow 68"/>
          <p:cNvSpPr/>
          <p:nvPr>
            <p:custDataLst>
              <p:tags r:id="rId23"/>
            </p:custDataLst>
          </p:nvPr>
        </p:nvSpPr>
        <p:spPr>
          <a:xfrm>
            <a:off x="377344" y="1684918"/>
            <a:ext cx="822960" cy="513835"/>
          </a:xfrm>
          <a:prstGeom prst="rightArrow">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b="1" dirty="0" smtClean="0"/>
              <a:t>Business                Strategies</a:t>
            </a:r>
            <a:endParaRPr lang="en-US" sz="600" b="1" dirty="0"/>
          </a:p>
        </p:txBody>
      </p:sp>
      <p:sp>
        <p:nvSpPr>
          <p:cNvPr id="70" name="Right Arrow 69"/>
          <p:cNvSpPr/>
          <p:nvPr>
            <p:custDataLst>
              <p:tags r:id="rId24"/>
            </p:custDataLst>
          </p:nvPr>
        </p:nvSpPr>
        <p:spPr>
          <a:xfrm>
            <a:off x="377344" y="2341985"/>
            <a:ext cx="822960" cy="513835"/>
          </a:xfrm>
          <a:prstGeom prst="rightArrow">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b="1" dirty="0" smtClean="0"/>
              <a:t>IT </a:t>
            </a:r>
          </a:p>
          <a:p>
            <a:pPr algn="ctr"/>
            <a:r>
              <a:rPr lang="en-US" sz="600" b="1" dirty="0" smtClean="0"/>
              <a:t>Strategies</a:t>
            </a:r>
            <a:endParaRPr lang="en-US" sz="600" b="1" dirty="0"/>
          </a:p>
        </p:txBody>
      </p:sp>
      <p:sp>
        <p:nvSpPr>
          <p:cNvPr id="81" name="Right Arrow 80"/>
          <p:cNvSpPr/>
          <p:nvPr>
            <p:custDataLst>
              <p:tags r:id="rId25"/>
            </p:custDataLst>
          </p:nvPr>
        </p:nvSpPr>
        <p:spPr>
          <a:xfrm>
            <a:off x="377344" y="3034621"/>
            <a:ext cx="822960" cy="513835"/>
          </a:xfrm>
          <a:prstGeom prst="rightArrow">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600" b="1" dirty="0" smtClean="0"/>
              <a:t>Macroeconomic</a:t>
            </a:r>
          </a:p>
          <a:p>
            <a:pPr algn="ctr"/>
            <a:r>
              <a:rPr lang="en-US" sz="600" b="1" dirty="0" smtClean="0"/>
              <a:t>Drivers</a:t>
            </a:r>
            <a:endParaRPr lang="en-US" sz="600" b="1" dirty="0"/>
          </a:p>
        </p:txBody>
      </p:sp>
      <p:sp>
        <p:nvSpPr>
          <p:cNvPr id="82" name="Text Box 10"/>
          <p:cNvSpPr txBox="1">
            <a:spLocks noChangeArrowheads="1"/>
          </p:cNvSpPr>
          <p:nvPr>
            <p:custDataLst>
              <p:tags r:id="rId26"/>
            </p:custDataLst>
          </p:nvPr>
        </p:nvSpPr>
        <p:spPr bwMode="gray">
          <a:xfrm flipH="1">
            <a:off x="338136" y="1125281"/>
            <a:ext cx="914400" cy="45172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smtClean="0">
                <a:solidFill>
                  <a:srgbClr val="FFFFFF"/>
                </a:solidFill>
                <a:latin typeface="Segoe UI" pitchFamily="34" charset="0"/>
              </a:rPr>
              <a:t>Drivers &amp; Goals</a:t>
            </a:r>
            <a:endParaRPr lang="en-US" sz="1100" dirty="0">
              <a:solidFill>
                <a:srgbClr val="FFFFFF"/>
              </a:solidFill>
              <a:latin typeface="Segoe UI" pitchFamily="34" charset="0"/>
            </a:endParaRPr>
          </a:p>
        </p:txBody>
      </p:sp>
      <p:pic>
        <p:nvPicPr>
          <p:cNvPr id="84" name="Picture 645"/>
          <p:cNvPicPr>
            <a:picLocks noChangeAspect="1" noChangeArrowheads="1"/>
          </p:cNvPicPr>
          <p:nvPr/>
        </p:nvPicPr>
        <p:blipFill>
          <a:blip r:embed="rId42" cstate="print">
            <a:extLst>
              <a:ext uri="{28A0092B-C50C-407E-A947-70E740481C1C}">
                <a14:useLocalDpi xmlns:a14="http://schemas.microsoft.com/office/drawing/2010/main" val="0"/>
              </a:ext>
            </a:extLst>
          </a:blip>
          <a:stretch>
            <a:fillRect/>
          </a:stretch>
        </p:blipFill>
        <p:spPr bwMode="auto">
          <a:xfrm>
            <a:off x="3689313" y="1684918"/>
            <a:ext cx="2938549" cy="1741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5323957" y="2416590"/>
            <a:ext cx="1152925" cy="223403"/>
            <a:chOff x="5340607" y="2416590"/>
            <a:chExt cx="1152925" cy="223403"/>
          </a:xfrm>
        </p:grpSpPr>
        <p:sp>
          <p:nvSpPr>
            <p:cNvPr id="85" name="TextBox 84"/>
            <p:cNvSpPr txBox="1"/>
            <p:nvPr>
              <p:custDataLst>
                <p:tags r:id="rId33"/>
              </p:custDataLst>
            </p:nvPr>
          </p:nvSpPr>
          <p:spPr>
            <a:xfrm>
              <a:off x="5412500" y="2416590"/>
              <a:ext cx="975839" cy="161583"/>
            </a:xfrm>
            <a:prstGeom prst="rect">
              <a:avLst/>
            </a:prstGeom>
            <a:noFill/>
          </p:spPr>
          <p:txBody>
            <a:bodyPr wrap="square" lIns="0" tIns="0" rIns="0" bIns="0" rtlCol="0">
              <a:spAutoFit/>
            </a:bodyPr>
            <a:lstStyle/>
            <a:p>
              <a:pPr algn="ctr"/>
              <a:r>
                <a:rPr lang="en-US" sz="1050" b="1" dirty="0" smtClean="0">
                  <a:solidFill>
                    <a:srgbClr val="FF0000"/>
                  </a:solidFill>
                </a:rPr>
                <a:t>Area of Focus</a:t>
              </a:r>
            </a:p>
          </p:txBody>
        </p:sp>
        <p:sp>
          <p:nvSpPr>
            <p:cNvPr id="86" name="Down Arrow 85"/>
            <p:cNvSpPr/>
            <p:nvPr>
              <p:custDataLst>
                <p:tags r:id="rId34"/>
              </p:custDataLst>
            </p:nvPr>
          </p:nvSpPr>
          <p:spPr>
            <a:xfrm rot="10800000">
              <a:off x="5340607" y="2429567"/>
              <a:ext cx="136585" cy="210426"/>
            </a:xfrm>
            <a:prstGeom prst="downArrow">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Down Arrow 86"/>
            <p:cNvSpPr/>
            <p:nvPr>
              <p:custDataLst>
                <p:tags r:id="rId35"/>
              </p:custDataLst>
            </p:nvPr>
          </p:nvSpPr>
          <p:spPr>
            <a:xfrm rot="10800000">
              <a:off x="6356947" y="2429567"/>
              <a:ext cx="136585" cy="210426"/>
            </a:xfrm>
            <a:prstGeom prst="downArrow">
              <a:avLst/>
            </a:pr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ounded Rectangle 89"/>
          <p:cNvSpPr/>
          <p:nvPr>
            <p:custDataLst>
              <p:tags r:id="rId27"/>
            </p:custDataLst>
          </p:nvPr>
        </p:nvSpPr>
        <p:spPr>
          <a:xfrm>
            <a:off x="5283199" y="1722074"/>
            <a:ext cx="1234440" cy="1578990"/>
          </a:xfrm>
          <a:prstGeom prst="roundRect">
            <a:avLst>
              <a:gd name="adj" fmla="val 5351"/>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pic>
        <p:nvPicPr>
          <p:cNvPr id="398510" name="Picture 174"/>
          <p:cNvPicPr>
            <a:picLocks noChangeAspect="1" noChangeArrowheads="1"/>
          </p:cNvPicPr>
          <p:nvPr/>
        </p:nvPicPr>
        <p:blipFill>
          <a:blip r:embed="rId43" cstate="print">
            <a:extLst>
              <a:ext uri="{28A0092B-C50C-407E-A947-70E740481C1C}">
                <a14:useLocalDpi xmlns:a14="http://schemas.microsoft.com/office/drawing/2010/main" val="0"/>
              </a:ext>
            </a:extLst>
          </a:blip>
          <a:stretch>
            <a:fillRect/>
          </a:stretch>
        </p:blipFill>
        <p:spPr bwMode="auto">
          <a:xfrm>
            <a:off x="7000750" y="1974941"/>
            <a:ext cx="2518561" cy="1097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4"/>
          </p:nvPr>
        </p:nvSpPr>
        <p:spPr/>
        <p:txBody>
          <a:bodyPr/>
          <a:lstStyle/>
          <a:p>
            <a:pPr algn="ctr"/>
            <a:fld id="{101F14F0-5018-4D43-9CE9-7EAB5322879C}" type="slidenum">
              <a:rPr lang="en-US" smtClean="0"/>
              <a:pPr algn="ctr"/>
              <a:t>27</a:t>
            </a:fld>
            <a:endParaRPr lang="en-US" dirty="0"/>
          </a:p>
        </p:txBody>
      </p:sp>
      <p:grpSp>
        <p:nvGrpSpPr>
          <p:cNvPr id="63" name="Group 62"/>
          <p:cNvGrpSpPr/>
          <p:nvPr>
            <p:custDataLst>
              <p:tags r:id="rId28"/>
            </p:custDataLst>
          </p:nvPr>
        </p:nvGrpSpPr>
        <p:grpSpPr>
          <a:xfrm>
            <a:off x="9753918" y="228481"/>
            <a:ext cx="2103120" cy="436879"/>
            <a:chOff x="9571038" y="228481"/>
            <a:chExt cx="2103120" cy="436879"/>
          </a:xfrm>
        </p:grpSpPr>
        <p:sp>
          <p:nvSpPr>
            <p:cNvPr id="71" name="Chevron 70"/>
            <p:cNvSpPr/>
            <p:nvPr>
              <p:custDataLst>
                <p:tags r:id="rId29"/>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73" name="Chevron 72"/>
            <p:cNvSpPr/>
            <p:nvPr>
              <p:custDataLst>
                <p:tags r:id="rId30"/>
              </p:custDataLst>
            </p:nvPr>
          </p:nvSpPr>
          <p:spPr>
            <a:xfrm>
              <a:off x="9571038" y="482480"/>
              <a:ext cx="731520" cy="182880"/>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74" name="Chevron 73"/>
            <p:cNvSpPr/>
            <p:nvPr>
              <p:custDataLst>
                <p:tags r:id="rId31"/>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76" name="Chevron 75"/>
            <p:cNvSpPr/>
            <p:nvPr>
              <p:custDataLst>
                <p:tags r:id="rId32"/>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130017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12356408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0513" name="think-cell Slide" r:id="rId16" imgW="270" imgH="270" progId="TCLayout.ActiveDocument.1">
                  <p:embed/>
                </p:oleObj>
              </mc:Choice>
              <mc:Fallback>
                <p:oleObj name="think-cell Slide" r:id="rId16" imgW="270" imgH="270" progId="TCLayout.ActiveDocument.1">
                  <p:embed/>
                  <p:pic>
                    <p:nvPicPr>
                      <p:cNvPr id="0" name=""/>
                      <p:cNvPicPr/>
                      <p:nvPr/>
                    </p:nvPicPr>
                    <p:blipFill>
                      <a:blip r:embed="rId17"/>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nvPr>
        </p:nvSpPr>
        <p:spPr/>
        <p:txBody>
          <a:bodyPr lIns="0"/>
          <a:lstStyle/>
          <a:p>
            <a:pPr marL="457200"/>
            <a:r>
              <a:rPr lang="en-US" sz="3200" dirty="0"/>
              <a:t>Strategic Vision: Formulating the target direction</a:t>
            </a:r>
          </a:p>
        </p:txBody>
      </p:sp>
      <p:sp>
        <p:nvSpPr>
          <p:cNvPr id="3" name="Text Placeholder 2"/>
          <p:cNvSpPr>
            <a:spLocks noGrp="1"/>
          </p:cNvSpPr>
          <p:nvPr>
            <p:ph type="body" idx="14"/>
          </p:nvPr>
        </p:nvSpPr>
        <p:spPr/>
        <p:txBody>
          <a:bodyPr/>
          <a:lstStyle/>
          <a:p>
            <a:pPr marL="4763" indent="0">
              <a:buNone/>
            </a:pPr>
            <a:r>
              <a:rPr lang="en-US" sz="1600" dirty="0">
                <a:solidFill>
                  <a:schemeClr val="tx1">
                    <a:lumMod val="75000"/>
                  </a:schemeClr>
                </a:solidFill>
              </a:rPr>
              <a:t>Definitive direction on Customers </a:t>
            </a:r>
            <a:r>
              <a:rPr lang="en-US" sz="1600" dirty="0" smtClean="0">
                <a:solidFill>
                  <a:schemeClr val="tx1">
                    <a:lumMod val="75000"/>
                  </a:schemeClr>
                </a:solidFill>
              </a:rPr>
              <a:t>Grow Revenue  strategic </a:t>
            </a:r>
            <a:r>
              <a:rPr lang="en-US" sz="1600" dirty="0">
                <a:solidFill>
                  <a:schemeClr val="tx1">
                    <a:lumMod val="75000"/>
                  </a:schemeClr>
                </a:solidFill>
              </a:rPr>
              <a:t>vision &amp; key activities towards the target goal</a:t>
            </a:r>
          </a:p>
        </p:txBody>
      </p:sp>
      <p:sp>
        <p:nvSpPr>
          <p:cNvPr id="89" name="Rounded Rectangle 88"/>
          <p:cNvSpPr/>
          <p:nvPr/>
        </p:nvSpPr>
        <p:spPr bwMode="auto">
          <a:xfrm>
            <a:off x="9749239" y="2149403"/>
            <a:ext cx="2103120" cy="3196172"/>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28600" rIns="36576" bIns="36576" numCol="1" rtlCol="0" anchor="t" anchorCtr="0" compatLnSpc="1">
            <a:prstTxWarp prst="textNoShape">
              <a:avLst/>
            </a:prstTxWarp>
            <a:noAutofit/>
          </a:bodyPr>
          <a:lstStyle/>
          <a:p>
            <a:pPr marL="174625" lvl="1" indent="-174625" fontAlgn="base">
              <a:spcBef>
                <a:spcPts val="200"/>
              </a:spcBef>
              <a:spcAft>
                <a:spcPts val="200"/>
              </a:spcAft>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Facilitate focused </a:t>
            </a:r>
            <a:r>
              <a:rPr lang="en-US" sz="800" dirty="0" smtClean="0">
                <a:ln>
                  <a:solidFill>
                    <a:schemeClr val="bg1">
                      <a:alpha val="0"/>
                    </a:schemeClr>
                  </a:solidFill>
                </a:ln>
                <a:solidFill>
                  <a:schemeClr val="tx1">
                    <a:lumMod val="75000"/>
                  </a:schemeClr>
                </a:solidFill>
              </a:rPr>
              <a:t>Grow Revenue </a:t>
            </a:r>
            <a:r>
              <a:rPr lang="en-US" sz="800" dirty="0">
                <a:ln>
                  <a:solidFill>
                    <a:schemeClr val="bg1">
                      <a:alpha val="0"/>
                    </a:schemeClr>
                  </a:solidFill>
                </a:ln>
                <a:solidFill>
                  <a:schemeClr val="tx1">
                    <a:lumMod val="75000"/>
                  </a:schemeClr>
                </a:solidFill>
              </a:rPr>
              <a:t>sessions/workshops to highlight key strategic themes and generate agreement on the path forward</a:t>
            </a:r>
          </a:p>
          <a:p>
            <a:pPr marL="174625" lvl="1" indent="-174625" fontAlgn="base">
              <a:spcBef>
                <a:spcPts val="200"/>
              </a:spcBef>
              <a:spcAft>
                <a:spcPts val="200"/>
              </a:spcAft>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Determine the right performance levers and key tactics, set strategic vision and direction based on the business goals and success factors for innovation on some and/or all of the following areas:</a:t>
            </a:r>
            <a:endParaRPr lang="en-US" sz="800" dirty="0">
              <a:ln>
                <a:solidFill>
                  <a:schemeClr val="bg1">
                    <a:alpha val="0"/>
                  </a:schemeClr>
                </a:solidFill>
              </a:ln>
              <a:solidFill>
                <a:schemeClr val="tx1">
                  <a:lumMod val="75000"/>
                </a:schemeClr>
              </a:solidFill>
            </a:endParaRPr>
          </a:p>
          <a:p>
            <a:pPr marL="342900" lvl="2" indent="-114300" fontAlgn="base">
              <a:spcBef>
                <a:spcPts val="200"/>
              </a:spcBef>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Penetrate </a:t>
            </a:r>
            <a:r>
              <a:rPr lang="en-US" sz="800" dirty="0">
                <a:ln>
                  <a:solidFill>
                    <a:schemeClr val="bg1">
                      <a:alpha val="0"/>
                    </a:schemeClr>
                  </a:solidFill>
                </a:ln>
                <a:solidFill>
                  <a:schemeClr val="tx1">
                    <a:lumMod val="75000"/>
                  </a:schemeClr>
                </a:solidFill>
              </a:rPr>
              <a:t>existing markets </a:t>
            </a:r>
            <a:r>
              <a:rPr lang="en-US" sz="800" dirty="0" smtClean="0">
                <a:ln>
                  <a:solidFill>
                    <a:schemeClr val="bg1">
                      <a:alpha val="0"/>
                    </a:schemeClr>
                  </a:solidFill>
                </a:ln>
                <a:solidFill>
                  <a:schemeClr val="tx1">
                    <a:lumMod val="75000"/>
                  </a:schemeClr>
                </a:solidFill>
              </a:rPr>
              <a:t>through </a:t>
            </a:r>
            <a:r>
              <a:rPr lang="en-US" sz="800" dirty="0">
                <a:ln>
                  <a:solidFill>
                    <a:schemeClr val="bg1">
                      <a:alpha val="0"/>
                    </a:schemeClr>
                  </a:solidFill>
                </a:ln>
                <a:solidFill>
                  <a:schemeClr val="tx1">
                    <a:lumMod val="75000"/>
                  </a:schemeClr>
                </a:solidFill>
              </a:rPr>
              <a:t>selling existing products &amp; services into existing </a:t>
            </a:r>
            <a:r>
              <a:rPr lang="en-US" sz="800" dirty="0" smtClean="0">
                <a:ln>
                  <a:solidFill>
                    <a:schemeClr val="bg1">
                      <a:alpha val="0"/>
                    </a:schemeClr>
                  </a:solidFill>
                </a:ln>
                <a:solidFill>
                  <a:schemeClr val="tx1">
                    <a:lumMod val="75000"/>
                  </a:schemeClr>
                </a:solidFill>
              </a:rPr>
              <a:t>markets.</a:t>
            </a:r>
          </a:p>
          <a:p>
            <a:pPr marL="342900" lvl="2" indent="-114300" fontAlgn="base">
              <a:spcBef>
                <a:spcPts val="200"/>
              </a:spcBef>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Develop new/or enhance existing products </a:t>
            </a:r>
            <a:r>
              <a:rPr lang="en-US" sz="800" dirty="0">
                <a:ln>
                  <a:solidFill>
                    <a:schemeClr val="bg1">
                      <a:alpha val="0"/>
                    </a:schemeClr>
                  </a:solidFill>
                </a:ln>
                <a:solidFill>
                  <a:schemeClr val="tx1">
                    <a:lumMod val="75000"/>
                  </a:schemeClr>
                </a:solidFill>
              </a:rPr>
              <a:t>&amp; </a:t>
            </a:r>
            <a:r>
              <a:rPr lang="en-US" sz="800" dirty="0" smtClean="0">
                <a:ln>
                  <a:solidFill>
                    <a:schemeClr val="bg1">
                      <a:alpha val="0"/>
                    </a:schemeClr>
                  </a:solidFill>
                </a:ln>
                <a:solidFill>
                  <a:schemeClr val="tx1">
                    <a:lumMod val="75000"/>
                  </a:schemeClr>
                </a:solidFill>
              </a:rPr>
              <a:t>services by </a:t>
            </a:r>
            <a:r>
              <a:rPr lang="en-US" sz="800" dirty="0">
                <a:ln>
                  <a:solidFill>
                    <a:schemeClr val="bg1">
                      <a:alpha val="0"/>
                    </a:schemeClr>
                  </a:solidFill>
                </a:ln>
                <a:solidFill>
                  <a:schemeClr val="tx1">
                    <a:lumMod val="75000"/>
                  </a:schemeClr>
                </a:solidFill>
              </a:rPr>
              <a:t>bringing new products &amp; services into existing </a:t>
            </a:r>
            <a:r>
              <a:rPr lang="en-US" sz="800" dirty="0" smtClean="0">
                <a:ln>
                  <a:solidFill>
                    <a:schemeClr val="bg1">
                      <a:alpha val="0"/>
                    </a:schemeClr>
                  </a:solidFill>
                </a:ln>
                <a:solidFill>
                  <a:schemeClr val="tx1">
                    <a:lumMod val="75000"/>
                  </a:schemeClr>
                </a:solidFill>
              </a:rPr>
              <a:t>markets</a:t>
            </a:r>
          </a:p>
          <a:p>
            <a:pPr marL="342900" lvl="2" indent="-114300" fontAlgn="base">
              <a:spcBef>
                <a:spcPts val="200"/>
              </a:spcBef>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Develop </a:t>
            </a:r>
            <a:r>
              <a:rPr lang="en-US" sz="800" dirty="0">
                <a:ln>
                  <a:solidFill>
                    <a:schemeClr val="bg1">
                      <a:alpha val="0"/>
                    </a:schemeClr>
                  </a:solidFill>
                </a:ln>
                <a:solidFill>
                  <a:schemeClr val="tx1">
                    <a:lumMod val="75000"/>
                  </a:schemeClr>
                </a:solidFill>
              </a:rPr>
              <a:t>new markets by </a:t>
            </a:r>
            <a:r>
              <a:rPr lang="en-US" sz="800" dirty="0" smtClean="0">
                <a:ln>
                  <a:solidFill>
                    <a:schemeClr val="bg1">
                      <a:alpha val="0"/>
                    </a:schemeClr>
                  </a:solidFill>
                </a:ln>
                <a:solidFill>
                  <a:schemeClr val="tx1">
                    <a:lumMod val="75000"/>
                  </a:schemeClr>
                </a:solidFill>
              </a:rPr>
              <a:t> </a:t>
            </a:r>
            <a:r>
              <a:rPr lang="en-US" sz="800" dirty="0">
                <a:ln>
                  <a:solidFill>
                    <a:schemeClr val="bg1">
                      <a:alpha val="0"/>
                    </a:schemeClr>
                  </a:solidFill>
                </a:ln>
                <a:solidFill>
                  <a:schemeClr val="tx1">
                    <a:lumMod val="75000"/>
                  </a:schemeClr>
                </a:solidFill>
              </a:rPr>
              <a:t>bringing existing products and services into new </a:t>
            </a:r>
            <a:r>
              <a:rPr lang="en-US" sz="800" dirty="0" smtClean="0">
                <a:ln>
                  <a:solidFill>
                    <a:schemeClr val="bg1">
                      <a:alpha val="0"/>
                    </a:schemeClr>
                  </a:solidFill>
                </a:ln>
                <a:solidFill>
                  <a:schemeClr val="tx1">
                    <a:lumMod val="75000"/>
                  </a:schemeClr>
                </a:solidFill>
              </a:rPr>
              <a:t>markets</a:t>
            </a:r>
          </a:p>
          <a:p>
            <a:pPr marL="342900" lvl="2" indent="-114300" fontAlgn="base">
              <a:spcBef>
                <a:spcPts val="200"/>
              </a:spcBef>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Diversification by </a:t>
            </a:r>
            <a:r>
              <a:rPr lang="en-US" sz="800" dirty="0">
                <a:ln>
                  <a:solidFill>
                    <a:schemeClr val="bg1">
                      <a:alpha val="0"/>
                    </a:schemeClr>
                  </a:solidFill>
                </a:ln>
                <a:solidFill>
                  <a:schemeClr val="tx1">
                    <a:lumMod val="75000"/>
                  </a:schemeClr>
                </a:solidFill>
              </a:rPr>
              <a:t>bringing new products and services into new </a:t>
            </a:r>
            <a:r>
              <a:rPr lang="en-US" sz="800" dirty="0" smtClean="0">
                <a:ln>
                  <a:solidFill>
                    <a:schemeClr val="bg1">
                      <a:alpha val="0"/>
                    </a:schemeClr>
                  </a:solidFill>
                </a:ln>
                <a:solidFill>
                  <a:schemeClr val="tx1">
                    <a:lumMod val="75000"/>
                  </a:schemeClr>
                </a:solidFill>
              </a:rPr>
              <a:t>markets</a:t>
            </a:r>
            <a:endParaRPr lang="en-US" sz="800" dirty="0">
              <a:ln>
                <a:solidFill>
                  <a:schemeClr val="bg1">
                    <a:alpha val="0"/>
                  </a:schemeClr>
                </a:solidFill>
              </a:ln>
              <a:solidFill>
                <a:schemeClr val="tx1">
                  <a:lumMod val="75000"/>
                </a:schemeClr>
              </a:solidFill>
            </a:endParaRPr>
          </a:p>
        </p:txBody>
      </p:sp>
      <p:sp>
        <p:nvSpPr>
          <p:cNvPr id="91" name="Rounded Rectangle 90"/>
          <p:cNvSpPr/>
          <p:nvPr/>
        </p:nvSpPr>
        <p:spPr bwMode="auto">
          <a:xfrm>
            <a:off x="9749239" y="5539862"/>
            <a:ext cx="2103120" cy="838948"/>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28600" rIns="36576" bIns="36576" numCol="1" rtlCol="0" anchor="t" anchorCtr="0" compatLnSpc="1">
            <a:prstTxWarp prst="textNoShape">
              <a:avLst/>
            </a:prstTxWarp>
            <a:noAutofit/>
          </a:bodyPr>
          <a:lstStyle/>
          <a:p>
            <a:pPr marL="114300" lvl="1" indent="-114300" fontAlgn="base">
              <a:spcBef>
                <a:spcPts val="200"/>
              </a:spcBef>
              <a:spcAft>
                <a:spcPts val="200"/>
              </a:spcAft>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Business buy-in to target </a:t>
            </a:r>
            <a:r>
              <a:rPr lang="en-US" sz="800" dirty="0" smtClean="0">
                <a:ln>
                  <a:solidFill>
                    <a:schemeClr val="bg1">
                      <a:alpha val="0"/>
                    </a:schemeClr>
                  </a:solidFill>
                </a:ln>
                <a:solidFill>
                  <a:schemeClr val="tx1">
                    <a:lumMod val="75000"/>
                  </a:schemeClr>
                </a:solidFill>
              </a:rPr>
              <a:t>Grow Revenue </a:t>
            </a:r>
            <a:r>
              <a:rPr lang="en-US" sz="800" dirty="0">
                <a:ln>
                  <a:solidFill>
                    <a:schemeClr val="bg1">
                      <a:alpha val="0"/>
                    </a:schemeClr>
                  </a:solidFill>
                </a:ln>
                <a:solidFill>
                  <a:schemeClr val="tx1">
                    <a:lumMod val="75000"/>
                  </a:schemeClr>
                </a:solidFill>
              </a:rPr>
              <a:t>strategy &amp; plans</a:t>
            </a:r>
          </a:p>
          <a:p>
            <a:pPr marL="114300" lvl="1" indent="-114300" fontAlgn="base">
              <a:spcBef>
                <a:spcPts val="200"/>
              </a:spcBef>
              <a:spcAft>
                <a:spcPts val="200"/>
              </a:spcAft>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Documented </a:t>
            </a:r>
            <a:r>
              <a:rPr lang="en-US" sz="800" dirty="0" smtClean="0">
                <a:ln>
                  <a:solidFill>
                    <a:schemeClr val="bg1">
                      <a:alpha val="0"/>
                    </a:schemeClr>
                  </a:solidFill>
                </a:ln>
                <a:solidFill>
                  <a:schemeClr val="tx1">
                    <a:lumMod val="75000"/>
                  </a:schemeClr>
                </a:solidFill>
              </a:rPr>
              <a:t>Grow Revenue </a:t>
            </a:r>
            <a:r>
              <a:rPr lang="en-US" sz="800" dirty="0">
                <a:ln>
                  <a:solidFill>
                    <a:schemeClr val="bg1">
                      <a:alpha val="0"/>
                    </a:schemeClr>
                  </a:solidFill>
                </a:ln>
                <a:solidFill>
                  <a:schemeClr val="tx1">
                    <a:lumMod val="75000"/>
                  </a:schemeClr>
                </a:solidFill>
              </a:rPr>
              <a:t>strategy to support key business capabilities</a:t>
            </a:r>
          </a:p>
        </p:txBody>
      </p:sp>
      <p:sp>
        <p:nvSpPr>
          <p:cNvPr id="104" name="Rounded Rectangle 103"/>
          <p:cNvSpPr/>
          <p:nvPr/>
        </p:nvSpPr>
        <p:spPr bwMode="auto">
          <a:xfrm>
            <a:off x="9749239" y="731361"/>
            <a:ext cx="2103120" cy="1202491"/>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36576" tIns="228600" rIns="36576" bIns="36576" numCol="1" rtlCol="0" anchor="t" anchorCtr="0" compatLnSpc="1">
            <a:prstTxWarp prst="textNoShape">
              <a:avLst/>
            </a:prstTxWarp>
            <a:noAutofit/>
          </a:bodyPr>
          <a:lstStyle/>
          <a:p>
            <a:pPr marL="114300" lvl="1" indent="-114300" fontAlgn="base">
              <a:spcBef>
                <a:spcPts val="200"/>
              </a:spcBef>
              <a:spcAft>
                <a:spcPts val="200"/>
              </a:spcAft>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Define the </a:t>
            </a:r>
            <a:r>
              <a:rPr lang="en-US" sz="800" dirty="0" smtClean="0">
                <a:ln>
                  <a:solidFill>
                    <a:schemeClr val="bg1">
                      <a:alpha val="0"/>
                    </a:schemeClr>
                  </a:solidFill>
                </a:ln>
                <a:solidFill>
                  <a:schemeClr val="tx1">
                    <a:lumMod val="75000"/>
                  </a:schemeClr>
                </a:solidFill>
              </a:rPr>
              <a:t>Grow Revenue </a:t>
            </a:r>
            <a:r>
              <a:rPr lang="en-US" sz="800" dirty="0">
                <a:ln>
                  <a:solidFill>
                    <a:schemeClr val="bg1">
                      <a:alpha val="0"/>
                    </a:schemeClr>
                  </a:solidFill>
                </a:ln>
                <a:solidFill>
                  <a:schemeClr val="tx1">
                    <a:lumMod val="75000"/>
                  </a:schemeClr>
                </a:solidFill>
              </a:rPr>
              <a:t>objectives, strategies and potential future plan.</a:t>
            </a:r>
          </a:p>
          <a:p>
            <a:pPr marL="114300" lvl="1" indent="-114300" fontAlgn="base">
              <a:spcBef>
                <a:spcPts val="200"/>
              </a:spcBef>
              <a:spcAft>
                <a:spcPts val="200"/>
              </a:spcAft>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Develop multi-year vision for how  the </a:t>
            </a:r>
            <a:r>
              <a:rPr lang="en-US" sz="800" dirty="0" smtClean="0">
                <a:ln>
                  <a:solidFill>
                    <a:schemeClr val="bg1">
                      <a:alpha val="0"/>
                    </a:schemeClr>
                  </a:solidFill>
                </a:ln>
                <a:solidFill>
                  <a:schemeClr val="tx1">
                    <a:lumMod val="75000"/>
                  </a:schemeClr>
                </a:solidFill>
              </a:rPr>
              <a:t>Grow Revenue </a:t>
            </a:r>
            <a:r>
              <a:rPr lang="en-US" sz="800" dirty="0">
                <a:ln>
                  <a:solidFill>
                    <a:schemeClr val="bg1">
                      <a:alpha val="0"/>
                    </a:schemeClr>
                  </a:solidFill>
                </a:ln>
                <a:solidFill>
                  <a:schemeClr val="tx1">
                    <a:lumMod val="75000"/>
                  </a:schemeClr>
                </a:solidFill>
              </a:rPr>
              <a:t>strategy meets the identified needs of the business &amp; organization, and how IT can best enable</a:t>
            </a:r>
          </a:p>
        </p:txBody>
      </p:sp>
      <p:sp>
        <p:nvSpPr>
          <p:cNvPr id="106" name="Isosceles Triangle 105"/>
          <p:cNvSpPr/>
          <p:nvPr/>
        </p:nvSpPr>
        <p:spPr>
          <a:xfrm rot="10800000">
            <a:off x="9749239" y="1973048"/>
            <a:ext cx="2103120" cy="13716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2" name="Isosceles Triangle 71"/>
          <p:cNvSpPr/>
          <p:nvPr/>
        </p:nvSpPr>
        <p:spPr>
          <a:xfrm rot="10800000">
            <a:off x="9749239" y="5391875"/>
            <a:ext cx="2103120" cy="13716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80" name="Text Box 15"/>
          <p:cNvSpPr txBox="1">
            <a:spLocks noChangeArrowheads="1"/>
          </p:cNvSpPr>
          <p:nvPr>
            <p:custDataLst>
              <p:tags r:id="rId3"/>
            </p:custDataLst>
          </p:nvPr>
        </p:nvSpPr>
        <p:spPr bwMode="auto">
          <a:xfrm>
            <a:off x="585858" y="1148871"/>
            <a:ext cx="3498482" cy="148596"/>
          </a:xfrm>
          <a:prstGeom prst="rect">
            <a:avLst/>
          </a:prstGeom>
          <a:noFill/>
          <a:ln w="9525">
            <a:noFill/>
            <a:miter lim="800000"/>
            <a:headEnd/>
            <a:tailEnd/>
          </a:ln>
          <a:effectLst/>
        </p:spPr>
        <p:txBody>
          <a:bodyPr wrap="square" lIns="0" tIns="0" rIns="0" bIns="0">
            <a:spAutoFit/>
          </a:bodyPr>
          <a:lstStyle/>
          <a:p>
            <a:pPr algn="ctr" eaLnBrk="0" hangingPunct="0">
              <a:spcBef>
                <a:spcPct val="50000"/>
              </a:spcBef>
            </a:pPr>
            <a:r>
              <a:rPr kumimoji="1" lang="en-US" sz="1100" b="1" dirty="0" smtClean="0">
                <a:ln>
                  <a:solidFill>
                    <a:schemeClr val="bg1">
                      <a:alpha val="0"/>
                    </a:schemeClr>
                  </a:solidFill>
                </a:ln>
                <a:solidFill>
                  <a:schemeClr val="tx1">
                    <a:lumMod val="75000"/>
                  </a:schemeClr>
                </a:solidFill>
                <a:ea typeface="ＭＳ Ｐゴシック" pitchFamily="50" charset="-128"/>
                <a:cs typeface="Raavi" pitchFamily="34" charset="0"/>
              </a:rPr>
              <a:t>Grow Revenue PERFORMANCE LEVERS</a:t>
            </a:r>
            <a:endParaRPr kumimoji="1" lang="en-GB" sz="1100" b="1" dirty="0">
              <a:ln>
                <a:solidFill>
                  <a:schemeClr val="bg1">
                    <a:alpha val="0"/>
                  </a:schemeClr>
                </a:solidFill>
              </a:ln>
              <a:solidFill>
                <a:schemeClr val="tx1">
                  <a:lumMod val="75000"/>
                </a:schemeClr>
              </a:solidFill>
              <a:ea typeface="ＭＳ Ｐゴシック" pitchFamily="50" charset="-128"/>
              <a:cs typeface="Raavi" pitchFamily="34" charset="0"/>
            </a:endParaRPr>
          </a:p>
        </p:txBody>
      </p:sp>
      <p:sp>
        <p:nvSpPr>
          <p:cNvPr id="39" name="Rounded Rectangle 38"/>
          <p:cNvSpPr/>
          <p:nvPr/>
        </p:nvSpPr>
        <p:spPr>
          <a:xfrm flipH="1">
            <a:off x="340402" y="1381452"/>
            <a:ext cx="3989395" cy="749808"/>
          </a:xfrm>
          <a:prstGeom prst="roundRect">
            <a:avLst>
              <a:gd name="adj" fmla="val 5807"/>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18288" rIns="91440" bIns="0" numCol="1" rtlCol="0" anchor="t" anchorCtr="0" compatLnSpc="1">
            <a:prstTxWarp prst="textNoShape">
              <a:avLst/>
            </a:prstTxWarp>
            <a:noAutofit/>
          </a:bodyPr>
          <a:lstStyle/>
          <a:p>
            <a:pPr marL="0" lvl="1" algn="ctr" fontAlgn="base">
              <a:buClr>
                <a:srgbClr val="FFFF99"/>
              </a:buClr>
              <a:buSzPct val="90000"/>
            </a:pPr>
            <a:r>
              <a:rPr lang="en-IN" altLang="zh-CN" sz="105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Develop Products &amp; Services</a:t>
            </a:r>
          </a:p>
        </p:txBody>
      </p:sp>
      <p:sp>
        <p:nvSpPr>
          <p:cNvPr id="40" name="Rounded Rectangle 39"/>
          <p:cNvSpPr/>
          <p:nvPr/>
        </p:nvSpPr>
        <p:spPr>
          <a:xfrm flipH="1">
            <a:off x="387427" y="1604189"/>
            <a:ext cx="3895344" cy="475488"/>
          </a:xfrm>
          <a:prstGeom prst="roundRect">
            <a:avLst>
              <a:gd name="adj" fmla="val 9723"/>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27432" tIns="45720" rIns="27432" bIns="45720" rtlCol="0" anchor="t" anchorCtr="0"/>
          <a:lstStyle/>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Develop and introduce new products into existing markets. </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Develop new competencies. </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Find customers who buy in order to make company remain competitive.</a:t>
            </a:r>
          </a:p>
        </p:txBody>
      </p:sp>
      <p:sp>
        <p:nvSpPr>
          <p:cNvPr id="42" name="Rounded Rectangle 41"/>
          <p:cNvSpPr/>
          <p:nvPr/>
        </p:nvSpPr>
        <p:spPr>
          <a:xfrm flipH="1">
            <a:off x="340402" y="2199661"/>
            <a:ext cx="3989395" cy="1364709"/>
          </a:xfrm>
          <a:prstGeom prst="roundRect">
            <a:avLst>
              <a:gd name="adj" fmla="val 4537"/>
            </a:avLst>
          </a:prstGeom>
          <a:gradFill>
            <a:gsLst>
              <a:gs pos="90000">
                <a:schemeClr val="accent1"/>
              </a:gs>
              <a:gs pos="0">
                <a:schemeClr val="accent1"/>
              </a:gs>
              <a:gs pos="100000">
                <a:schemeClr val="accent1">
                  <a:lumMod val="40000"/>
                  <a:lumOff val="60000"/>
                </a:schemeClr>
              </a:gs>
            </a:gsLst>
            <a:lin ang="16200000" scaled="1"/>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18288" rIns="91440" bIns="0" numCol="1" rtlCol="0" anchor="t" anchorCtr="0" compatLnSpc="1">
            <a:prstTxWarp prst="textNoShape">
              <a:avLst/>
            </a:prstTxWarp>
            <a:noAutofit/>
          </a:bodyPr>
          <a:lstStyle/>
          <a:p>
            <a:pPr marL="0" lvl="1" algn="ctr" fontAlgn="base">
              <a:buClr>
                <a:srgbClr val="FFFF99"/>
              </a:buClr>
              <a:buSzPct val="90000"/>
            </a:pPr>
            <a:r>
              <a:rPr lang="en-IN" altLang="zh-CN" sz="105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Penetrate Existing Markets</a:t>
            </a:r>
          </a:p>
        </p:txBody>
      </p:sp>
      <p:sp>
        <p:nvSpPr>
          <p:cNvPr id="46" name="Rounded Rectangle 45"/>
          <p:cNvSpPr/>
          <p:nvPr/>
        </p:nvSpPr>
        <p:spPr>
          <a:xfrm flipH="1">
            <a:off x="387427" y="2441178"/>
            <a:ext cx="3895344" cy="1078992"/>
          </a:xfrm>
          <a:prstGeom prst="roundRect">
            <a:avLst>
              <a:gd name="adj" fmla="val 4537"/>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27432" tIns="45720" rIns="27432" bIns="45720" rtlCol="0" anchor="t" anchorCtr="0"/>
          <a:lstStyle/>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Maintain or increase the market share of current products through competitive pricing strategies, advertising, sales promotion, more resources dedicated to personal selling</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Secure dominance of growth markets </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Restructure a mature market by driving out competitors such as: aggressive promotional campaigns, supported by a pricing strategy designed to make the market not attractive for competitors.</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Increase usage by existing customers – for example by introducing loyalty schemes</a:t>
            </a:r>
          </a:p>
        </p:txBody>
      </p:sp>
      <p:sp>
        <p:nvSpPr>
          <p:cNvPr id="48" name="Rounded Rectangle 47"/>
          <p:cNvSpPr/>
          <p:nvPr/>
        </p:nvSpPr>
        <p:spPr>
          <a:xfrm flipH="1">
            <a:off x="340402" y="3624278"/>
            <a:ext cx="3989395" cy="969264"/>
          </a:xfrm>
          <a:prstGeom prst="roundRect">
            <a:avLst>
              <a:gd name="adj" fmla="val 4537"/>
            </a:avLst>
          </a:prstGeom>
          <a:gradFill>
            <a:gsLst>
              <a:gs pos="90000">
                <a:schemeClr val="accent1"/>
              </a:gs>
              <a:gs pos="0">
                <a:schemeClr val="accent1"/>
              </a:gs>
              <a:gs pos="100000">
                <a:schemeClr val="accent1">
                  <a:lumMod val="40000"/>
                  <a:lumOff val="60000"/>
                </a:schemeClr>
              </a:gs>
            </a:gsLst>
            <a:lin ang="16200000" scaled="1"/>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18288" rIns="91440" bIns="0" numCol="1" rtlCol="0" anchor="t" anchorCtr="0" compatLnSpc="1">
            <a:prstTxWarp prst="textNoShape">
              <a:avLst/>
            </a:prstTxWarp>
            <a:noAutofit/>
          </a:bodyPr>
          <a:lstStyle/>
          <a:p>
            <a:pPr marL="0" lvl="1" algn="ctr" fontAlgn="base">
              <a:buClr>
                <a:srgbClr val="FFFF99"/>
              </a:buClr>
              <a:buSzPct val="90000"/>
            </a:pPr>
            <a:r>
              <a:rPr lang="en-IN" altLang="zh-CN" sz="105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Develop New Markets</a:t>
            </a:r>
          </a:p>
        </p:txBody>
      </p:sp>
      <p:sp>
        <p:nvSpPr>
          <p:cNvPr id="49" name="Rounded Rectangle 48"/>
          <p:cNvSpPr/>
          <p:nvPr/>
        </p:nvSpPr>
        <p:spPr>
          <a:xfrm flipH="1">
            <a:off x="387427" y="3853092"/>
            <a:ext cx="3895344" cy="690779"/>
          </a:xfrm>
          <a:prstGeom prst="roundRect">
            <a:avLst>
              <a:gd name="adj" fmla="val 4537"/>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27432" tIns="45720" rIns="27432" bIns="45720" rtlCol="0" anchor="t" anchorCtr="0"/>
          <a:lstStyle/>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New geographical markets (for example exporting the product to a new country)</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New product dimensions or packaging </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New distribution channels</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Different pricing policies to attract different customers or create new market segments</a:t>
            </a:r>
          </a:p>
        </p:txBody>
      </p:sp>
      <p:sp>
        <p:nvSpPr>
          <p:cNvPr id="51" name="Rounded Rectangle 50"/>
          <p:cNvSpPr/>
          <p:nvPr/>
        </p:nvSpPr>
        <p:spPr>
          <a:xfrm flipH="1">
            <a:off x="340402" y="4664854"/>
            <a:ext cx="3989395" cy="1463040"/>
          </a:xfrm>
          <a:prstGeom prst="roundRect">
            <a:avLst>
              <a:gd name="adj" fmla="val 4537"/>
            </a:avLst>
          </a:prstGeom>
          <a:gradFill>
            <a:gsLst>
              <a:gs pos="90000">
                <a:schemeClr val="accent1"/>
              </a:gs>
              <a:gs pos="0">
                <a:schemeClr val="accent1"/>
              </a:gs>
              <a:gs pos="100000">
                <a:schemeClr val="accent1">
                  <a:lumMod val="40000"/>
                  <a:lumOff val="60000"/>
                </a:schemeClr>
              </a:gs>
            </a:gsLst>
            <a:lin ang="16200000" scaled="1"/>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18288" rIns="91440" bIns="0" numCol="1" rtlCol="0" anchor="t" anchorCtr="0" compatLnSpc="1">
            <a:prstTxWarp prst="textNoShape">
              <a:avLst/>
            </a:prstTxWarp>
            <a:noAutofit/>
          </a:bodyPr>
          <a:lstStyle/>
          <a:p>
            <a:pPr marL="0" lvl="1" algn="ctr" fontAlgn="base">
              <a:buClr>
                <a:srgbClr val="FFFF99"/>
              </a:buClr>
              <a:buSzPct val="90000"/>
            </a:pPr>
            <a:r>
              <a:rPr lang="en-IN" altLang="zh-CN" sz="1050"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Diversification</a:t>
            </a:r>
            <a:endParaRPr lang="en-IN" altLang="zh-CN" sz="105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52" name="Rounded Rectangle 51"/>
          <p:cNvSpPr/>
          <p:nvPr/>
        </p:nvSpPr>
        <p:spPr>
          <a:xfrm flipH="1">
            <a:off x="387427" y="4895490"/>
            <a:ext cx="3895344" cy="1188720"/>
          </a:xfrm>
          <a:prstGeom prst="roundRect">
            <a:avLst>
              <a:gd name="adj" fmla="val 4537"/>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27432" tIns="45720" rIns="27432" bIns="45720" rtlCol="0" anchor="t" anchorCtr="0"/>
          <a:lstStyle/>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Horizontal diversification when company wants to develop new products that could appeal to its current customers group .</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Vertical diversification when company moves into the business of its suppliers or its customers.</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Concentring diversification when company wants new product lines or services that have marketing and technological synergies with existing product lines even though the products may appeal to a new customer group  </a:t>
            </a:r>
          </a:p>
          <a:p>
            <a:pPr marL="114300" lvl="1" indent="-114300" defTabSz="914400">
              <a:buClr>
                <a:schemeClr val="tx1">
                  <a:lumMod val="75000"/>
                </a:schemeClr>
              </a:buClr>
              <a:buFont typeface="Wingdings" pitchFamily="2" charset="2"/>
              <a:buChar char="§"/>
            </a:pPr>
            <a:r>
              <a:rPr lang="en-US" altLang="zh-CN" sz="79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Conglomerate diversification occurs when there is neither technological not marketing synergy and this requires reaching new customer groups.</a:t>
            </a:r>
          </a:p>
        </p:txBody>
      </p:sp>
      <p:sp>
        <p:nvSpPr>
          <p:cNvPr id="57" name="Rectangle 56"/>
          <p:cNvSpPr/>
          <p:nvPr>
            <p:custDataLst>
              <p:tags r:id="rId4"/>
            </p:custDataLst>
          </p:nvPr>
        </p:nvSpPr>
        <p:spPr>
          <a:xfrm>
            <a:off x="338138" y="6127895"/>
            <a:ext cx="2831782" cy="181465"/>
          </a:xfrm>
          <a:prstGeom prst="rect">
            <a:avLst/>
          </a:prstGeom>
        </p:spPr>
        <p:txBody>
          <a:bodyPr wrap="square" lIns="0" tIns="0" rIns="0" bIns="0" anchor="b">
            <a:noAutofit/>
          </a:bodyPr>
          <a:lstStyle/>
          <a:p>
            <a:r>
              <a:rPr lang="en-US" sz="1000" dirty="0" smtClean="0">
                <a:ln>
                  <a:solidFill>
                    <a:schemeClr val="bg1">
                      <a:alpha val="0"/>
                    </a:schemeClr>
                  </a:solidFill>
                </a:ln>
              </a:rPr>
              <a:t>Source: Inspired by Ansoff </a:t>
            </a:r>
            <a:r>
              <a:rPr lang="en-US" sz="1000" dirty="0">
                <a:ln>
                  <a:solidFill>
                    <a:schemeClr val="bg1">
                      <a:alpha val="0"/>
                    </a:schemeClr>
                  </a:solidFill>
                </a:ln>
              </a:rPr>
              <a:t>matrix</a:t>
            </a:r>
            <a:endParaRPr lang="en-US" sz="1000" dirty="0">
              <a:ln>
                <a:solidFill>
                  <a:schemeClr val="bg1">
                    <a:alpha val="0"/>
                  </a:schemeClr>
                </a:solidFill>
              </a:ln>
              <a:effectLst/>
            </a:endParaRPr>
          </a:p>
        </p:txBody>
      </p:sp>
      <p:grpSp>
        <p:nvGrpSpPr>
          <p:cNvPr id="6" name="Group 5"/>
          <p:cNvGrpSpPr/>
          <p:nvPr/>
        </p:nvGrpSpPr>
        <p:grpSpPr>
          <a:xfrm>
            <a:off x="4397578" y="1387319"/>
            <a:ext cx="5212080" cy="4740575"/>
            <a:chOff x="4397578" y="1387320"/>
            <a:chExt cx="5212080" cy="4572000"/>
          </a:xfrm>
        </p:grpSpPr>
        <p:sp>
          <p:nvSpPr>
            <p:cNvPr id="38" name="Rounded Rectangle 37"/>
            <p:cNvSpPr/>
            <p:nvPr/>
          </p:nvSpPr>
          <p:spPr>
            <a:xfrm>
              <a:off x="4397578" y="1387320"/>
              <a:ext cx="5212080" cy="4572000"/>
            </a:xfrm>
            <a:prstGeom prst="roundRect">
              <a:avLst>
                <a:gd name="adj" fmla="val 2018"/>
              </a:avLst>
            </a:prstGeom>
            <a:solidFill>
              <a:schemeClr val="bg1">
                <a:lumMod val="95000"/>
              </a:schemeClr>
            </a:solidFill>
            <a:ln w="3175" cap="flat" cmpd="sng" algn="ctr">
              <a:solidFill>
                <a:schemeClr val="bg2">
                  <a:lumMod val="90000"/>
                </a:schemeClr>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fontAlgn="base">
                <a:buClr>
                  <a:srgbClr val="FFFF99"/>
                </a:buClr>
                <a:buSzPct val="90000"/>
              </a:pPr>
              <a:endParaRPr lang="en-US" sz="2000" b="1" i="1" dirty="0">
                <a:ln>
                  <a:solidFill>
                    <a:srgbClr val="FFFFFF">
                      <a:alpha val="0"/>
                    </a:srgbClr>
                  </a:solidFill>
                </a:ln>
                <a:solidFill>
                  <a:srgbClr val="595959">
                    <a:lumMod val="75000"/>
                  </a:srgbClr>
                </a:solidFill>
                <a:sym typeface="Wingdings" pitchFamily="2" charset="2"/>
              </a:endParaRPr>
            </a:p>
          </p:txBody>
        </p:sp>
        <p:sp>
          <p:nvSpPr>
            <p:cNvPr id="41" name="Text Box 11"/>
            <p:cNvSpPr txBox="1">
              <a:spLocks noChangeArrowheads="1"/>
            </p:cNvSpPr>
            <p:nvPr/>
          </p:nvSpPr>
          <p:spPr bwMode="auto">
            <a:xfrm rot="16200000">
              <a:off x="3551031" y="2625622"/>
              <a:ext cx="1991114" cy="252060"/>
            </a:xfrm>
            <a:prstGeom prst="rect">
              <a:avLst/>
            </a:prstGeom>
            <a:noFill/>
            <a:ln w="9525">
              <a:noFill/>
              <a:miter lim="800000"/>
              <a:headEnd/>
              <a:tailEnd/>
            </a:ln>
            <a:effectLst/>
          </p:spPr>
          <p:txBody>
            <a:bodyPr wrap="square" lIns="66751" tIns="33376" rIns="66751" bIns="33376" anchor="t">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sz="1600" b="1" dirty="0" smtClean="0">
                  <a:ln>
                    <a:solidFill>
                      <a:schemeClr val="bg1">
                        <a:alpha val="0"/>
                      </a:schemeClr>
                    </a:solidFill>
                  </a:ln>
                  <a:solidFill>
                    <a:schemeClr val="tx1">
                      <a:lumMod val="75000"/>
                    </a:schemeClr>
                  </a:solidFill>
                  <a:ea typeface="ＭＳ Ｐゴシック" pitchFamily="50" charset="-128"/>
                </a:rPr>
                <a:t>Existing Markets</a:t>
              </a:r>
              <a:endParaRPr kumimoji="1" lang="en-GB" sz="1600" b="1" dirty="0">
                <a:ln>
                  <a:solidFill>
                    <a:schemeClr val="bg1">
                      <a:alpha val="0"/>
                    </a:schemeClr>
                  </a:solidFill>
                </a:ln>
                <a:solidFill>
                  <a:schemeClr val="tx1">
                    <a:lumMod val="75000"/>
                  </a:schemeClr>
                </a:solidFill>
              </a:endParaRPr>
            </a:p>
          </p:txBody>
        </p:sp>
        <p:sp>
          <p:nvSpPr>
            <p:cNvPr id="44" name="Text Box 11"/>
            <p:cNvSpPr txBox="1">
              <a:spLocks noChangeArrowheads="1"/>
            </p:cNvSpPr>
            <p:nvPr/>
          </p:nvSpPr>
          <p:spPr bwMode="auto">
            <a:xfrm rot="16200000">
              <a:off x="3776463" y="4738273"/>
              <a:ext cx="1540250" cy="252060"/>
            </a:xfrm>
            <a:prstGeom prst="rect">
              <a:avLst/>
            </a:prstGeom>
            <a:noFill/>
            <a:ln w="9525">
              <a:noFill/>
              <a:miter lim="800000"/>
              <a:headEnd/>
              <a:tailEnd/>
            </a:ln>
            <a:effectLst/>
          </p:spPr>
          <p:txBody>
            <a:bodyPr wrap="square" lIns="66751" tIns="33376" rIns="66751" bIns="33376" anchor="t">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sz="1600" b="1" dirty="0" smtClean="0">
                  <a:ln>
                    <a:solidFill>
                      <a:schemeClr val="bg1">
                        <a:alpha val="0"/>
                      </a:schemeClr>
                    </a:solidFill>
                  </a:ln>
                  <a:solidFill>
                    <a:schemeClr val="tx1">
                      <a:lumMod val="75000"/>
                    </a:schemeClr>
                  </a:solidFill>
                  <a:ea typeface="ＭＳ Ｐゴシック" pitchFamily="50" charset="-128"/>
                </a:rPr>
                <a:t>New Markets</a:t>
              </a:r>
              <a:endParaRPr kumimoji="1" lang="en-GB" sz="1600" b="1" dirty="0">
                <a:ln>
                  <a:solidFill>
                    <a:schemeClr val="bg1">
                      <a:alpha val="0"/>
                    </a:schemeClr>
                  </a:solidFill>
                </a:ln>
                <a:solidFill>
                  <a:schemeClr val="tx1">
                    <a:lumMod val="75000"/>
                  </a:schemeClr>
                </a:solidFill>
              </a:endParaRPr>
            </a:p>
          </p:txBody>
        </p:sp>
        <p:sp>
          <p:nvSpPr>
            <p:cNvPr id="47" name="Rounded Rectangle 46"/>
            <p:cNvSpPr/>
            <p:nvPr/>
          </p:nvSpPr>
          <p:spPr>
            <a:xfrm>
              <a:off x="4758161" y="1722952"/>
              <a:ext cx="2351689" cy="2057400"/>
            </a:xfrm>
            <a:prstGeom prst="roundRect">
              <a:avLst>
                <a:gd name="adj" fmla="val 4546"/>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PENETRATE EXISTING MARKETS</a:t>
              </a: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fontAlgn="base">
                <a:spcBef>
                  <a:spcPts val="300"/>
                </a:spcBef>
                <a:spcAft>
                  <a:spcPts val="300"/>
                </a:spcAft>
                <a:buClr>
                  <a:srgbClr val="FFFF99"/>
                </a:buClr>
                <a:buSzPct val="90000"/>
              </a:pPr>
              <a:r>
                <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Through selling existing products &amp; services into existing markets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Maintain or increase the market share of current products  and services.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Restructure a mature market by driving out competitors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Increase usage by existing customers</a:t>
              </a:r>
            </a:p>
          </p:txBody>
        </p:sp>
        <p:sp>
          <p:nvSpPr>
            <p:cNvPr id="50" name="Rounded Rectangle 49"/>
            <p:cNvSpPr/>
            <p:nvPr/>
          </p:nvSpPr>
          <p:spPr>
            <a:xfrm>
              <a:off x="4758161" y="3858462"/>
              <a:ext cx="2351689" cy="2011680"/>
            </a:xfrm>
            <a:prstGeom prst="roundRect">
              <a:avLst>
                <a:gd name="adj" fmla="val 3789"/>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 NEW MARKETS</a:t>
              </a: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fontAlgn="base">
                <a:spcBef>
                  <a:spcPts val="300"/>
                </a:spcBef>
                <a:spcAft>
                  <a:spcPts val="300"/>
                </a:spcAft>
                <a:buClr>
                  <a:srgbClr val="FFFF99"/>
                </a:buClr>
                <a:buSzPct val="90000"/>
              </a:pPr>
              <a:r>
                <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By bringing existing products and services into new markets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New geographical markets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New product dimensions or packaging </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New distribution channels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Different pricing policies to attract different customers or create new market segments</a:t>
              </a:r>
            </a:p>
          </p:txBody>
        </p:sp>
        <p:sp>
          <p:nvSpPr>
            <p:cNvPr id="53" name="Rounded Rectangle 52"/>
            <p:cNvSpPr/>
            <p:nvPr/>
          </p:nvSpPr>
          <p:spPr>
            <a:xfrm>
              <a:off x="7175991" y="1725589"/>
              <a:ext cx="2351689" cy="2057400"/>
            </a:xfrm>
            <a:prstGeom prst="roundRect">
              <a:avLst>
                <a:gd name="adj" fmla="val 4562"/>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 PRODUCTS &amp; SERVICES</a:t>
              </a: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a:p>
              <a:pPr fontAlgn="base">
                <a:spcBef>
                  <a:spcPts val="300"/>
                </a:spcBef>
                <a:spcAft>
                  <a:spcPts val="300"/>
                </a:spcAft>
                <a:buClr>
                  <a:srgbClr val="FFFF99"/>
                </a:buClr>
                <a:buSzPct val="90000"/>
              </a:pPr>
              <a:r>
                <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By bringing new products &amp; services into existing markets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Development of new competencies. </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Develop modified or new products &amp; services.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Attract &amp; Retain New Customers</a:t>
              </a:r>
            </a:p>
          </p:txBody>
        </p:sp>
        <p:sp>
          <p:nvSpPr>
            <p:cNvPr id="60" name="Rounded Rectangle 59"/>
            <p:cNvSpPr/>
            <p:nvPr/>
          </p:nvSpPr>
          <p:spPr>
            <a:xfrm>
              <a:off x="7175991" y="3858463"/>
              <a:ext cx="2351689" cy="2011680"/>
            </a:xfrm>
            <a:prstGeom prst="roundRect">
              <a:avLst>
                <a:gd name="adj" fmla="val 3788"/>
              </a:avLst>
            </a:prstGeom>
            <a:solidFill>
              <a:schemeClr val="accent1"/>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45720" tIns="91440" rIns="45720" bIns="91440" numCol="1" rtlCol="0" anchor="t" anchorCtr="0" compatLnSpc="1">
              <a:prstTxWarp prst="textNoShape">
                <a:avLst/>
              </a:prstTxWarp>
              <a:no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fontAlgn="base">
                <a:spcBef>
                  <a:spcPts val="600"/>
                </a:spcBef>
                <a:spcAft>
                  <a:spcPts val="600"/>
                </a:spcAft>
                <a:buClr>
                  <a:srgbClr val="FFFF99"/>
                </a:buClr>
                <a:buSzPct val="90000"/>
              </a:pPr>
              <a:r>
                <a:rPr lang="en-US" sz="1400" b="1"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DIVERSIFICATION</a:t>
              </a:r>
            </a:p>
            <a:p>
              <a:pPr fontAlgn="base">
                <a:spcBef>
                  <a:spcPts val="300"/>
                </a:spcBef>
                <a:spcAft>
                  <a:spcPts val="300"/>
                </a:spcAft>
                <a:buClr>
                  <a:srgbClr val="FFFF99"/>
                </a:buClr>
                <a:buSzPct val="90000"/>
              </a:pPr>
              <a:r>
                <a:rPr lang="en-US" sz="1200" i="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By bringing new products and services into new markets</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Horizontal diversification</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Vertical diversification</a:t>
              </a:r>
            </a:p>
            <a:p>
              <a:pPr marL="230188" lvl="1" indent="-171450" fontAlgn="base">
                <a:spcBef>
                  <a:spcPts val="100"/>
                </a:spcBef>
                <a:spcAft>
                  <a:spcPts val="100"/>
                </a:spcAft>
                <a:buClr>
                  <a:schemeClr val="bg1"/>
                </a:buClr>
                <a:buSzPct val="100000"/>
                <a:buFont typeface="Wingdings" pitchFamily="2" charset="2"/>
                <a:buChar char="§"/>
              </a:pPr>
              <a:r>
                <a:rPr lang="en-US" sz="900" dirty="0" err="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Concentring</a:t>
              </a: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 diversification </a:t>
              </a:r>
            </a:p>
            <a:p>
              <a:pPr marL="230188" lvl="1" indent="-171450" fontAlgn="base">
                <a:spcBef>
                  <a:spcPts val="100"/>
                </a:spcBef>
                <a:spcAft>
                  <a:spcPts val="100"/>
                </a:spcAft>
                <a:buClr>
                  <a:schemeClr val="bg1"/>
                </a:buClr>
                <a:buSzPct val="100000"/>
                <a:buFont typeface="Wingdings" pitchFamily="2" charset="2"/>
                <a:buChar char="§"/>
              </a:pPr>
              <a:r>
                <a:rPr lang="en-US" sz="90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Conglomerate diversification</a:t>
              </a:r>
            </a:p>
          </p:txBody>
        </p:sp>
        <p:sp>
          <p:nvSpPr>
            <p:cNvPr id="67" name="Text Box 15"/>
            <p:cNvSpPr txBox="1">
              <a:spLocks noChangeArrowheads="1"/>
            </p:cNvSpPr>
            <p:nvPr/>
          </p:nvSpPr>
          <p:spPr bwMode="auto">
            <a:xfrm>
              <a:off x="4697201" y="1466992"/>
              <a:ext cx="2417830" cy="215444"/>
            </a:xfrm>
            <a:prstGeom prst="rect">
              <a:avLst/>
            </a:prstGeom>
            <a:noFill/>
            <a:ln w="9525">
              <a:noFill/>
              <a:miter lim="800000"/>
              <a:headEnd/>
              <a:tailEnd/>
            </a:ln>
            <a:effectLst/>
          </p:spPr>
          <p:txBody>
            <a:bodyPr wrap="square" lIns="0" tIns="0" rIns="0" bIns="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altLang="ja-JP" sz="1400" b="1" dirty="0" smtClean="0">
                  <a:ln>
                    <a:solidFill>
                      <a:schemeClr val="bg1">
                        <a:alpha val="0"/>
                      </a:schemeClr>
                    </a:solidFill>
                  </a:ln>
                  <a:solidFill>
                    <a:schemeClr val="tx1">
                      <a:lumMod val="75000"/>
                    </a:schemeClr>
                  </a:solidFill>
                  <a:ea typeface="ＭＳ Ｐゴシック" pitchFamily="50" charset="-128"/>
                  <a:cs typeface="Raavi" pitchFamily="34" charset="0"/>
                </a:rPr>
                <a:t>Existing Products &amp; Services </a:t>
              </a:r>
              <a:endParaRPr kumimoji="1" lang="en-GB" sz="1400" b="1" dirty="0">
                <a:ln>
                  <a:solidFill>
                    <a:schemeClr val="bg1">
                      <a:alpha val="0"/>
                    </a:schemeClr>
                  </a:solidFill>
                </a:ln>
                <a:solidFill>
                  <a:schemeClr val="tx1">
                    <a:lumMod val="75000"/>
                  </a:schemeClr>
                </a:solidFill>
                <a:ea typeface="ＭＳ Ｐゴシック" pitchFamily="50" charset="-128"/>
                <a:cs typeface="Raavi" pitchFamily="34" charset="0"/>
              </a:endParaRPr>
            </a:p>
          </p:txBody>
        </p:sp>
        <p:sp>
          <p:nvSpPr>
            <p:cNvPr id="68" name="Text Box 15"/>
            <p:cNvSpPr txBox="1">
              <a:spLocks noChangeArrowheads="1"/>
            </p:cNvSpPr>
            <p:nvPr/>
          </p:nvSpPr>
          <p:spPr bwMode="auto">
            <a:xfrm>
              <a:off x="7115031" y="1466992"/>
              <a:ext cx="2317503" cy="215444"/>
            </a:xfrm>
            <a:prstGeom prst="rect">
              <a:avLst/>
            </a:prstGeom>
            <a:noFill/>
            <a:ln w="9525">
              <a:noFill/>
              <a:miter lim="800000"/>
              <a:headEnd/>
              <a:tailEnd/>
            </a:ln>
            <a:effectLst/>
          </p:spPr>
          <p:txBody>
            <a:bodyPr wrap="square" lIns="0" tIns="0" rIns="0" bIns="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eaLnBrk="0" hangingPunct="0">
                <a:spcBef>
                  <a:spcPct val="50000"/>
                </a:spcBef>
              </a:pPr>
              <a:r>
                <a:rPr kumimoji="1" lang="en-US" altLang="ja-JP" sz="1400" b="1" dirty="0" smtClean="0">
                  <a:ln>
                    <a:solidFill>
                      <a:schemeClr val="bg1">
                        <a:alpha val="0"/>
                      </a:schemeClr>
                    </a:solidFill>
                  </a:ln>
                  <a:solidFill>
                    <a:schemeClr val="tx1">
                      <a:lumMod val="75000"/>
                    </a:schemeClr>
                  </a:solidFill>
                  <a:ea typeface="ＭＳ Ｐゴシック" pitchFamily="50" charset="-128"/>
                  <a:cs typeface="Raavi" pitchFamily="34" charset="0"/>
                </a:rPr>
                <a:t>New Products &amp; Services</a:t>
              </a:r>
              <a:endParaRPr kumimoji="1" lang="en-GB" sz="1400" b="1" dirty="0">
                <a:ln>
                  <a:solidFill>
                    <a:schemeClr val="bg1">
                      <a:alpha val="0"/>
                    </a:schemeClr>
                  </a:solidFill>
                </a:ln>
                <a:solidFill>
                  <a:schemeClr val="tx1">
                    <a:lumMod val="75000"/>
                  </a:schemeClr>
                </a:solidFill>
                <a:ea typeface="ＭＳ Ｐゴシック" pitchFamily="50" charset="-128"/>
                <a:cs typeface="Raavi" pitchFamily="34" charset="0"/>
              </a:endParaRPr>
            </a:p>
          </p:txBody>
        </p:sp>
      </p:grpSp>
      <p:sp>
        <p:nvSpPr>
          <p:cNvPr id="9" name="Slide Number Placeholder 8"/>
          <p:cNvSpPr>
            <a:spLocks noGrp="1"/>
          </p:cNvSpPr>
          <p:nvPr>
            <p:ph type="sldNum" sz="quarter" idx="4"/>
          </p:nvPr>
        </p:nvSpPr>
        <p:spPr/>
        <p:txBody>
          <a:bodyPr/>
          <a:lstStyle/>
          <a:p>
            <a:pPr algn="ctr"/>
            <a:fld id="{101F14F0-5018-4D43-9CE9-7EAB5322879C}" type="slidenum">
              <a:rPr lang="en-US" smtClean="0"/>
              <a:pPr algn="ctr"/>
              <a:t>28</a:t>
            </a:fld>
            <a:endParaRPr lang="en-US" dirty="0"/>
          </a:p>
        </p:txBody>
      </p:sp>
      <p:grpSp>
        <p:nvGrpSpPr>
          <p:cNvPr id="43" name="Group 42"/>
          <p:cNvGrpSpPr/>
          <p:nvPr>
            <p:custDataLst>
              <p:tags r:id="rId5"/>
            </p:custDataLst>
          </p:nvPr>
        </p:nvGrpSpPr>
        <p:grpSpPr>
          <a:xfrm>
            <a:off x="9753918" y="228481"/>
            <a:ext cx="2103120" cy="436879"/>
            <a:chOff x="9571038" y="228481"/>
            <a:chExt cx="2103120" cy="436879"/>
          </a:xfrm>
        </p:grpSpPr>
        <p:sp>
          <p:nvSpPr>
            <p:cNvPr id="45" name="Chevron 44"/>
            <p:cNvSpPr/>
            <p:nvPr>
              <p:custDataLst>
                <p:tags r:id="rId10"/>
              </p:custDataLst>
            </p:nvPr>
          </p:nvSpPr>
          <p:spPr>
            <a:xfrm>
              <a:off x="9571038" y="228481"/>
              <a:ext cx="2103120"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54" name="Chevron 53"/>
            <p:cNvSpPr/>
            <p:nvPr>
              <p:custDataLst>
                <p:tags r:id="rId11"/>
              </p:custDataLst>
            </p:nvPr>
          </p:nvSpPr>
          <p:spPr>
            <a:xfrm>
              <a:off x="9571038" y="482480"/>
              <a:ext cx="731520" cy="182880"/>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55" name="Chevron 54"/>
            <p:cNvSpPr/>
            <p:nvPr>
              <p:custDataLst>
                <p:tags r:id="rId12"/>
              </p:custDataLst>
            </p:nvPr>
          </p:nvSpPr>
          <p:spPr>
            <a:xfrm>
              <a:off x="10256838" y="482480"/>
              <a:ext cx="731520" cy="182880"/>
            </a:xfrm>
            <a:prstGeom prst="chevron">
              <a:avLst/>
            </a:prstGeom>
            <a:solidFill>
              <a:schemeClr val="accent5">
                <a:lumMod val="20000"/>
                <a:lumOff val="8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56" name="Chevron 55"/>
            <p:cNvSpPr/>
            <p:nvPr>
              <p:custDataLst>
                <p:tags r:id="rId13"/>
              </p:custDataLst>
            </p:nvPr>
          </p:nvSpPr>
          <p:spPr>
            <a:xfrm>
              <a:off x="10942638" y="482480"/>
              <a:ext cx="731520" cy="182880"/>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58" name="Round Same Side Corner Rectangle 57"/>
          <p:cNvSpPr/>
          <p:nvPr>
            <p:custDataLst>
              <p:tags r:id="rId6"/>
            </p:custDataLst>
          </p:nvPr>
        </p:nvSpPr>
        <p:spPr>
          <a:xfrm flipH="1">
            <a:off x="9753918" y="731361"/>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rPr>
              <a:t>Objective</a:t>
            </a:r>
          </a:p>
        </p:txBody>
      </p:sp>
      <p:sp>
        <p:nvSpPr>
          <p:cNvPr id="61" name="Round Same Side Corner Rectangle 60"/>
          <p:cNvSpPr/>
          <p:nvPr>
            <p:custDataLst>
              <p:tags r:id="rId7"/>
            </p:custDataLst>
          </p:nvPr>
        </p:nvSpPr>
        <p:spPr>
          <a:xfrm flipH="1">
            <a:off x="9753918" y="2149403"/>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smtClean="0">
                <a:ln>
                  <a:solidFill>
                    <a:schemeClr val="bg1">
                      <a:alpha val="0"/>
                    </a:schemeClr>
                  </a:solidFill>
                </a:ln>
                <a:solidFill>
                  <a:schemeClr val="tx1">
                    <a:lumMod val="75000"/>
                  </a:schemeClr>
                </a:solidFill>
                <a:latin typeface="Segoe UI"/>
                <a:ea typeface="Segoe UI" pitchFamily="34" charset="0"/>
                <a:cs typeface="Segoe UI" pitchFamily="34" charset="0"/>
              </a:rPr>
              <a:t>Activities</a:t>
            </a:r>
            <a:endPar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endParaRPr>
          </a:p>
        </p:txBody>
      </p:sp>
      <p:sp>
        <p:nvSpPr>
          <p:cNvPr id="62" name="Round Same Side Corner Rectangle 61"/>
          <p:cNvSpPr/>
          <p:nvPr>
            <p:custDataLst>
              <p:tags r:id="rId8"/>
            </p:custDataLst>
          </p:nvPr>
        </p:nvSpPr>
        <p:spPr>
          <a:xfrm flipH="1">
            <a:off x="9741696" y="5555764"/>
            <a:ext cx="2103120" cy="246834"/>
          </a:xfrm>
          <a:prstGeom prst="round2SameRect">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smtClean="0">
                <a:ln>
                  <a:solidFill>
                    <a:schemeClr val="bg1">
                      <a:alpha val="0"/>
                    </a:schemeClr>
                  </a:solidFill>
                </a:ln>
                <a:solidFill>
                  <a:schemeClr val="tx1">
                    <a:lumMod val="75000"/>
                  </a:schemeClr>
                </a:solidFill>
                <a:latin typeface="Segoe UI"/>
                <a:ea typeface="Segoe UI" pitchFamily="34" charset="0"/>
                <a:cs typeface="Segoe UI" pitchFamily="34" charset="0"/>
              </a:rPr>
              <a:t>Outcomes</a:t>
            </a:r>
            <a:endParaRPr lang="en-US" sz="1000" b="1" dirty="0">
              <a:ln>
                <a:solidFill>
                  <a:schemeClr val="bg1">
                    <a:alpha val="0"/>
                  </a:schemeClr>
                </a:solidFill>
              </a:ln>
              <a:solidFill>
                <a:schemeClr val="tx1">
                  <a:lumMod val="75000"/>
                </a:schemeClr>
              </a:solidFill>
              <a:latin typeface="Segoe UI"/>
              <a:ea typeface="Segoe UI" pitchFamily="34" charset="0"/>
              <a:cs typeface="Segoe UI" pitchFamily="34" charset="0"/>
            </a:endParaRPr>
          </a:p>
        </p:txBody>
      </p:sp>
      <p:sp>
        <p:nvSpPr>
          <p:cNvPr id="59" name="Oval 353">
            <a:hlinkClick r:id="" action="ppaction://noaction"/>
          </p:cNvPr>
          <p:cNvSpPr>
            <a:spLocks noChangeArrowheads="1"/>
          </p:cNvSpPr>
          <p:nvPr>
            <p:custDataLst>
              <p:tags r:id="rId9"/>
            </p:custDataLst>
          </p:nvPr>
        </p:nvSpPr>
        <p:spPr bwMode="gray">
          <a:xfrm>
            <a:off x="338138" y="265692"/>
            <a:ext cx="365760" cy="365760"/>
          </a:xfrm>
          <a:prstGeom prst="ellipse">
            <a:avLst/>
          </a:prstGeom>
          <a:solidFill>
            <a:srgbClr val="FFC000"/>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a:r>
              <a:rPr lang="en-US" sz="2000" b="1" dirty="0" smtClean="0">
                <a:ln>
                  <a:solidFill>
                    <a:schemeClr val="bg1">
                      <a:alpha val="0"/>
                    </a:schemeClr>
                  </a:solidFill>
                </a:ln>
                <a:solidFill>
                  <a:schemeClr val="tx1">
                    <a:lumMod val="75000"/>
                  </a:schemeClr>
                </a:solidFill>
                <a:ea typeface="Segoe UI" pitchFamily="34" charset="0"/>
                <a:cs typeface="Segoe UI" pitchFamily="34" charset="0"/>
              </a:rPr>
              <a:t>6</a:t>
            </a:r>
          </a:p>
        </p:txBody>
      </p:sp>
    </p:spTree>
    <p:extLst>
      <p:ext uri="{BB962C8B-B14F-4D97-AF65-F5344CB8AC3E}">
        <p14:creationId xmlns:p14="http://schemas.microsoft.com/office/powerpoint/2010/main" val="364295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688712329"/>
              </p:ext>
            </p:extLst>
          </p:nvPr>
        </p:nvGraphicFramePr>
        <p:xfrm>
          <a:off x="0" y="1"/>
          <a:ext cx="158751" cy="158751"/>
        </p:xfrm>
        <a:graphic>
          <a:graphicData uri="http://schemas.openxmlformats.org/presentationml/2006/ole">
            <mc:AlternateContent xmlns:mc="http://schemas.openxmlformats.org/markup-compatibility/2006">
              <mc:Choice xmlns:v="urn:schemas-microsoft-com:vml" Requires="v">
                <p:oleObj spid="_x0000_s441536" name="think-cell Slide" r:id="rId52" imgW="270" imgH="270" progId="TCLayout.ActiveDocument.1">
                  <p:embed/>
                </p:oleObj>
              </mc:Choice>
              <mc:Fallback>
                <p:oleObj name="think-cell Slide" r:id="rId52" imgW="270" imgH="270" progId="TCLayout.ActiveDocument.1">
                  <p:embed/>
                  <p:pic>
                    <p:nvPicPr>
                      <p:cNvPr id="0" name=""/>
                      <p:cNvPicPr/>
                      <p:nvPr/>
                    </p:nvPicPr>
                    <p:blipFill>
                      <a:blip r:embed="rId53"/>
                      <a:stretch>
                        <a:fillRect/>
                      </a:stretch>
                    </p:blipFill>
                    <p:spPr>
                      <a:xfrm>
                        <a:off x="0" y="1"/>
                        <a:ext cx="158751" cy="158751"/>
                      </a:xfrm>
                      <a:prstGeom prst="rect">
                        <a:avLst/>
                      </a:prstGeom>
                    </p:spPr>
                  </p:pic>
                </p:oleObj>
              </mc:Fallback>
            </mc:AlternateContent>
          </a:graphicData>
        </a:graphic>
      </p:graphicFrame>
      <p:sp>
        <p:nvSpPr>
          <p:cNvPr id="6" name="Title 5"/>
          <p:cNvSpPr>
            <a:spLocks noGrp="1"/>
          </p:cNvSpPr>
          <p:nvPr>
            <p:ph type="title"/>
          </p:nvPr>
        </p:nvSpPr>
        <p:spPr>
          <a:xfrm>
            <a:off x="338138" y="228481"/>
            <a:ext cx="11518900" cy="498598"/>
          </a:xfrm>
        </p:spPr>
        <p:txBody>
          <a:bodyPr/>
          <a:lstStyle/>
          <a:p>
            <a:pPr marL="465138"/>
            <a:r>
              <a:rPr lang="en-US" dirty="0"/>
              <a:t>Target </a:t>
            </a:r>
            <a:r>
              <a:rPr lang="en-US" dirty="0" smtClean="0"/>
              <a:t>State Building </a:t>
            </a:r>
            <a:r>
              <a:rPr lang="en-US" dirty="0"/>
              <a:t>Blocks</a:t>
            </a:r>
          </a:p>
        </p:txBody>
      </p:sp>
      <p:grpSp>
        <p:nvGrpSpPr>
          <p:cNvPr id="383" name="Group 382"/>
          <p:cNvGrpSpPr/>
          <p:nvPr>
            <p:custDataLst>
              <p:tags r:id="rId3"/>
            </p:custDataLst>
          </p:nvPr>
        </p:nvGrpSpPr>
        <p:grpSpPr>
          <a:xfrm>
            <a:off x="9753918" y="228481"/>
            <a:ext cx="2103120" cy="436879"/>
            <a:chOff x="9571038" y="228481"/>
            <a:chExt cx="2103120" cy="436879"/>
          </a:xfrm>
        </p:grpSpPr>
        <p:sp>
          <p:nvSpPr>
            <p:cNvPr id="404" name="Chevron 403"/>
            <p:cNvSpPr/>
            <p:nvPr>
              <p:custDataLst>
                <p:tags r:id="rId46"/>
              </p:custDataLst>
            </p:nvPr>
          </p:nvSpPr>
          <p:spPr>
            <a:xfrm>
              <a:off x="9571038" y="228481"/>
              <a:ext cx="2103120" cy="228600"/>
            </a:xfrm>
            <a:prstGeom prst="chevron">
              <a:avLst>
                <a:gd name="adj" fmla="val 41667"/>
              </a:avLst>
            </a:prstGeom>
            <a:gradFill flip="none" rotWithShape="1">
              <a:gsLst>
                <a:gs pos="0">
                  <a:schemeClr val="tx2"/>
                </a:gs>
                <a:gs pos="80000">
                  <a:schemeClr val="tx2"/>
                </a:gs>
                <a:gs pos="100000">
                  <a:schemeClr val="tx2">
                    <a:lumMod val="40000"/>
                    <a:lumOff val="6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405" name="Chevron 404"/>
            <p:cNvSpPr/>
            <p:nvPr>
              <p:custDataLst>
                <p:tags r:id="rId47"/>
              </p:custDataLst>
            </p:nvPr>
          </p:nvSpPr>
          <p:spPr>
            <a:xfrm>
              <a:off x="95710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Define</a:t>
              </a:r>
            </a:p>
          </p:txBody>
        </p:sp>
        <p:sp>
          <p:nvSpPr>
            <p:cNvPr id="406" name="Chevron 405"/>
            <p:cNvSpPr/>
            <p:nvPr>
              <p:custDataLst>
                <p:tags r:id="rId48"/>
              </p:custDataLst>
            </p:nvPr>
          </p:nvSpPr>
          <p:spPr>
            <a:xfrm>
              <a:off x="10256838" y="482480"/>
              <a:ext cx="731520" cy="182880"/>
            </a:xfrm>
            <a:prstGeom prst="chevron">
              <a:avLst/>
            </a:prstGeom>
            <a:solidFill>
              <a:schemeClr val="tx2">
                <a:lumMod val="20000"/>
                <a:lumOff val="80000"/>
              </a:schemeClr>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Explore</a:t>
              </a:r>
            </a:p>
          </p:txBody>
        </p:sp>
        <p:sp>
          <p:nvSpPr>
            <p:cNvPr id="407" name="Chevron 406"/>
            <p:cNvSpPr/>
            <p:nvPr>
              <p:custDataLst>
                <p:tags r:id="rId49"/>
              </p:custDataLst>
            </p:nvPr>
          </p:nvSpPr>
          <p:spPr>
            <a:xfrm>
              <a:off x="109426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p:txBody>
        </p:sp>
      </p:grpSp>
      <p:sp>
        <p:nvSpPr>
          <p:cNvPr id="740" name="Oval 353">
            <a:hlinkClick r:id="" action="ppaction://noaction"/>
          </p:cNvPr>
          <p:cNvSpPr>
            <a:spLocks noChangeArrowheads="1"/>
          </p:cNvSpPr>
          <p:nvPr>
            <p:custDataLst>
              <p:tags r:id="rId4"/>
            </p:custDataLst>
          </p:nvPr>
        </p:nvSpPr>
        <p:spPr bwMode="gray">
          <a:xfrm>
            <a:off x="338138" y="294900"/>
            <a:ext cx="365760" cy="365760"/>
          </a:xfrm>
          <a:prstGeom prst="ellipse">
            <a:avLst/>
          </a:prstGeom>
          <a:solidFill>
            <a:schemeClr val="tx2"/>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7</a:t>
            </a:r>
            <a:endParaRPr lang="en-US" sz="2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sp>
        <p:nvSpPr>
          <p:cNvPr id="421" name="Round Same Side Corner Rectangle 420"/>
          <p:cNvSpPr/>
          <p:nvPr>
            <p:custDataLst>
              <p:tags r:id="rId5"/>
            </p:custDataLst>
          </p:nvPr>
        </p:nvSpPr>
        <p:spPr>
          <a:xfrm flipH="1">
            <a:off x="9388158" y="1141412"/>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nvGrpSpPr>
          <p:cNvPr id="433" name="Group 432"/>
          <p:cNvGrpSpPr/>
          <p:nvPr/>
        </p:nvGrpSpPr>
        <p:grpSpPr>
          <a:xfrm>
            <a:off x="9388158" y="2416718"/>
            <a:ext cx="2468880" cy="2066508"/>
            <a:chOff x="9388158" y="3177947"/>
            <a:chExt cx="2468880" cy="2066508"/>
          </a:xfrm>
        </p:grpSpPr>
        <p:sp>
          <p:nvSpPr>
            <p:cNvPr id="434" name="Rounded Rectangle 433"/>
            <p:cNvSpPr/>
            <p:nvPr>
              <p:custDataLst>
                <p:tags r:id="rId44"/>
              </p:custDataLst>
            </p:nvPr>
          </p:nvSpPr>
          <p:spPr bwMode="auto">
            <a:xfrm>
              <a:off x="9388158" y="3177947"/>
              <a:ext cx="2468880" cy="2066508"/>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alternative services portfolio to support target state business, people &amp; technology capabilities for bringing new differentiated products &amp; services into existing markets.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differentiating alternatives to address current services  gaps in key areas such as: business, people and IT services.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Map </a:t>
              </a:r>
              <a:r>
                <a:rPr lang="en-US" sz="800" dirty="0">
                  <a:ln>
                    <a:solidFill>
                      <a:schemeClr val="bg1">
                        <a:alpha val="0"/>
                      </a:schemeClr>
                    </a:solidFill>
                  </a:ln>
                  <a:solidFill>
                    <a:schemeClr val="tx1">
                      <a:lumMod val="75000"/>
                    </a:schemeClr>
                  </a:solidFill>
                </a:rPr>
                <a:t>and develop </a:t>
              </a:r>
              <a:r>
                <a:rPr lang="en-US" sz="800" dirty="0" smtClean="0">
                  <a:ln>
                    <a:solidFill>
                      <a:schemeClr val="bg1">
                        <a:alpha val="0"/>
                      </a:schemeClr>
                    </a:solidFill>
                  </a:ln>
                  <a:solidFill>
                    <a:schemeClr val="tx1">
                      <a:lumMod val="75000"/>
                    </a:schemeClr>
                  </a:solidFill>
                </a:rPr>
                <a:t>services </a:t>
              </a:r>
              <a:r>
                <a:rPr lang="en-US" sz="800" dirty="0">
                  <a:ln>
                    <a:solidFill>
                      <a:schemeClr val="bg1">
                        <a:alpha val="0"/>
                      </a:schemeClr>
                    </a:solidFill>
                  </a:ln>
                  <a:solidFill>
                    <a:schemeClr val="tx1">
                      <a:lumMod val="75000"/>
                    </a:schemeClr>
                  </a:solidFill>
                </a:rPr>
                <a:t>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for each </a:t>
              </a:r>
              <a:r>
                <a:rPr lang="en-US" sz="800" dirty="0" smtClean="0">
                  <a:ln>
                    <a:solidFill>
                      <a:schemeClr val="bg1">
                        <a:alpha val="0"/>
                      </a:schemeClr>
                    </a:solidFill>
                  </a:ln>
                  <a:solidFill>
                    <a:schemeClr val="tx1">
                      <a:lumMod val="75000"/>
                    </a:schemeClr>
                  </a:solidFill>
                </a:rPr>
                <a:t>services portfolio in thread </a:t>
              </a:r>
              <a:r>
                <a:rPr lang="en-US" sz="800" dirty="0">
                  <a:ln>
                    <a:solidFill>
                      <a:schemeClr val="bg1">
                        <a:alpha val="0"/>
                      </a:schemeClr>
                    </a:solidFill>
                  </a:ln>
                  <a:solidFill>
                    <a:schemeClr val="tx1">
                      <a:lumMod val="75000"/>
                    </a:schemeClr>
                  </a:solidFill>
                </a:rPr>
                <a:t>identified above.</a:t>
              </a:r>
            </a:p>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Define blueprint to integrate all </a:t>
              </a:r>
              <a:r>
                <a:rPr lang="en-US" sz="800" dirty="0" smtClean="0">
                  <a:ln>
                    <a:solidFill>
                      <a:schemeClr val="bg1">
                        <a:alpha val="0"/>
                      </a:schemeClr>
                    </a:solidFill>
                  </a:ln>
                  <a:solidFill>
                    <a:schemeClr val="tx1">
                      <a:lumMod val="75000"/>
                    </a:schemeClr>
                  </a:solidFill>
                </a:rPr>
                <a:t>individual </a:t>
              </a:r>
              <a:r>
                <a:rPr lang="en-US" sz="800" dirty="0">
                  <a:ln>
                    <a:solidFill>
                      <a:schemeClr val="bg1">
                        <a:alpha val="0"/>
                      </a:schemeClr>
                    </a:solidFill>
                  </a:ln>
                  <a:solidFill>
                    <a:schemeClr val="tx1">
                      <a:lumMod val="75000"/>
                    </a:schemeClr>
                  </a:solidFill>
                </a:rPr>
                <a:t>services threads to align with the improvement changes </a:t>
              </a:r>
              <a:r>
                <a:rPr lang="en-US" sz="800" dirty="0" smtClean="0">
                  <a:ln>
                    <a:solidFill>
                      <a:schemeClr val="bg1">
                        <a:alpha val="0"/>
                      </a:schemeClr>
                    </a:solidFill>
                  </a:ln>
                  <a:solidFill>
                    <a:schemeClr val="tx1">
                      <a:lumMod val="75000"/>
                    </a:schemeClr>
                  </a:solidFill>
                </a:rPr>
                <a:t>for developing </a:t>
              </a:r>
              <a:r>
                <a:rPr lang="en-US" sz="800" dirty="0">
                  <a:ln>
                    <a:solidFill>
                      <a:schemeClr val="bg1">
                        <a:alpha val="0"/>
                      </a:schemeClr>
                    </a:solidFill>
                  </a:ln>
                  <a:solidFill>
                    <a:schemeClr val="tx1">
                      <a:lumMod val="75000"/>
                    </a:schemeClr>
                  </a:solidFill>
                </a:rPr>
                <a:t>&amp;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new differentiated products &amp; services into existing </a:t>
              </a:r>
              <a:r>
                <a:rPr lang="en-US" sz="800" dirty="0" smtClean="0">
                  <a:ln>
                    <a:solidFill>
                      <a:schemeClr val="bg1">
                        <a:alpha val="0"/>
                      </a:schemeClr>
                    </a:solidFill>
                  </a:ln>
                  <a:solidFill>
                    <a:schemeClr val="tx1">
                      <a:lumMod val="75000"/>
                    </a:schemeClr>
                  </a:solidFill>
                </a:rPr>
                <a:t>markets.</a:t>
              </a:r>
              <a:endParaRPr lang="en-US" sz="800" dirty="0">
                <a:ln>
                  <a:solidFill>
                    <a:schemeClr val="bg1">
                      <a:alpha val="0"/>
                    </a:schemeClr>
                  </a:solidFill>
                </a:ln>
                <a:solidFill>
                  <a:schemeClr val="tx1">
                    <a:lumMod val="75000"/>
                  </a:schemeClr>
                </a:solidFill>
              </a:endParaRPr>
            </a:p>
          </p:txBody>
        </p:sp>
        <p:sp>
          <p:nvSpPr>
            <p:cNvPr id="435" name="Round Same Side Corner Rectangle 434"/>
            <p:cNvSpPr/>
            <p:nvPr>
              <p:custDataLst>
                <p:tags r:id="rId45"/>
              </p:custDataLst>
            </p:nvPr>
          </p:nvSpPr>
          <p:spPr>
            <a:xfrm flipH="1">
              <a:off x="9388158" y="3177947"/>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grpSp>
      <p:grpSp>
        <p:nvGrpSpPr>
          <p:cNvPr id="436" name="Group 435"/>
          <p:cNvGrpSpPr/>
          <p:nvPr/>
        </p:nvGrpSpPr>
        <p:grpSpPr>
          <a:xfrm>
            <a:off x="9388158" y="4994526"/>
            <a:ext cx="2468880" cy="956876"/>
            <a:chOff x="9388158" y="5711686"/>
            <a:chExt cx="2468880" cy="956876"/>
          </a:xfrm>
        </p:grpSpPr>
        <p:sp>
          <p:nvSpPr>
            <p:cNvPr id="437" name="Rounded Rectangle 436"/>
            <p:cNvSpPr/>
            <p:nvPr>
              <p:custDataLst>
                <p:tags r:id="rId42"/>
              </p:custDataLst>
            </p:nvPr>
          </p:nvSpPr>
          <p:spPr bwMode="auto">
            <a:xfrm>
              <a:off x="9388158" y="5711686"/>
              <a:ext cx="2468880" cy="956876"/>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Business, People &amp; IT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defined for </a:t>
              </a:r>
              <a:r>
                <a:rPr lang="en-US" sz="800" dirty="0" smtClean="0">
                  <a:ln>
                    <a:solidFill>
                      <a:schemeClr val="bg1">
                        <a:alpha val="0"/>
                      </a:schemeClr>
                    </a:solidFill>
                  </a:ln>
                  <a:solidFill>
                    <a:schemeClr val="tx1">
                      <a:lumMod val="75000"/>
                    </a:schemeClr>
                  </a:solidFill>
                </a:rPr>
                <a:t>developing </a:t>
              </a:r>
              <a:r>
                <a:rPr lang="en-US" sz="800" dirty="0">
                  <a:ln>
                    <a:solidFill>
                      <a:schemeClr val="bg1">
                        <a:alpha val="0"/>
                      </a:schemeClr>
                    </a:solidFill>
                  </a:ln>
                  <a:solidFill>
                    <a:schemeClr val="tx1">
                      <a:lumMod val="75000"/>
                    </a:schemeClr>
                  </a:solidFill>
                </a:rPr>
                <a:t>&amp;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new differentiated products &amp; services into existing markets</a:t>
              </a:r>
            </a:p>
            <a:p>
              <a:pPr marL="117475" lvl="1" indent="-117475" fontAlgn="base">
                <a:buClr>
                  <a:schemeClr val="tx1">
                    <a:lumMod val="75000"/>
                  </a:schemeClr>
                </a:buClr>
                <a:buSzPct val="100000"/>
                <a:buFont typeface="Wingdings" pitchFamily="2" charset="2"/>
                <a:buChar char="§"/>
              </a:pPr>
              <a:endParaRPr lang="en-US" sz="800" dirty="0">
                <a:ln>
                  <a:solidFill>
                    <a:schemeClr val="bg1">
                      <a:alpha val="0"/>
                    </a:schemeClr>
                  </a:solidFill>
                </a:ln>
                <a:solidFill>
                  <a:schemeClr val="tx1">
                    <a:lumMod val="75000"/>
                  </a:schemeClr>
                </a:solidFill>
              </a:endParaRPr>
            </a:p>
          </p:txBody>
        </p:sp>
        <p:sp>
          <p:nvSpPr>
            <p:cNvPr id="438" name="Round Same Side Corner Rectangle 437"/>
            <p:cNvSpPr/>
            <p:nvPr>
              <p:custDataLst>
                <p:tags r:id="rId43"/>
              </p:custDataLst>
            </p:nvPr>
          </p:nvSpPr>
          <p:spPr>
            <a:xfrm flipH="1">
              <a:off x="9388158" y="5711686"/>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grpSp>
      <p:sp>
        <p:nvSpPr>
          <p:cNvPr id="439" name="Isosceles Triangle 438"/>
          <p:cNvSpPr/>
          <p:nvPr>
            <p:custDataLst>
              <p:tags r:id="rId6"/>
            </p:custDataLst>
          </p:nvPr>
        </p:nvSpPr>
        <p:spPr>
          <a:xfrm rot="10800000">
            <a:off x="9388158" y="2095912"/>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440" name="Group 439"/>
          <p:cNvGrpSpPr/>
          <p:nvPr/>
        </p:nvGrpSpPr>
        <p:grpSpPr>
          <a:xfrm>
            <a:off x="9388158" y="1141412"/>
            <a:ext cx="2468880" cy="947797"/>
            <a:chOff x="9388158" y="1141412"/>
            <a:chExt cx="2468880" cy="947797"/>
          </a:xfrm>
        </p:grpSpPr>
        <p:sp>
          <p:nvSpPr>
            <p:cNvPr id="441" name="Rounded Rectangle 440"/>
            <p:cNvSpPr/>
            <p:nvPr>
              <p:custDataLst>
                <p:tags r:id="rId40"/>
              </p:custDataLst>
            </p:nvPr>
          </p:nvSpPr>
          <p:spPr bwMode="auto">
            <a:xfrm>
              <a:off x="9388158" y="1141412"/>
              <a:ext cx="2468880" cy="947797"/>
            </a:xfrm>
            <a:prstGeom prst="roundRect">
              <a:avLst>
                <a:gd name="adj" fmla="val 216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Develop the IT Service Portfolio to fully automate business capabilities by </a:t>
              </a:r>
              <a:r>
                <a:rPr lang="en-US" sz="800" dirty="0" smtClean="0">
                  <a:ln>
                    <a:solidFill>
                      <a:schemeClr val="bg1">
                        <a:alpha val="0"/>
                      </a:schemeClr>
                    </a:solidFill>
                  </a:ln>
                  <a:solidFill>
                    <a:schemeClr val="tx1">
                      <a:lumMod val="75000"/>
                    </a:schemeClr>
                  </a:solidFill>
                </a:rPr>
                <a:t>developing </a:t>
              </a:r>
              <a:r>
                <a:rPr lang="en-US" sz="800" dirty="0">
                  <a:ln>
                    <a:solidFill>
                      <a:schemeClr val="bg1">
                        <a:alpha val="0"/>
                      </a:schemeClr>
                    </a:solidFill>
                  </a:ln>
                  <a:solidFill>
                    <a:schemeClr val="tx1">
                      <a:lumMod val="75000"/>
                    </a:schemeClr>
                  </a:solidFill>
                </a:rPr>
                <a:t>&amp;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new differentiated products &amp; services into existing </a:t>
              </a:r>
              <a:r>
                <a:rPr lang="en-US" sz="800" dirty="0" smtClean="0">
                  <a:ln>
                    <a:solidFill>
                      <a:schemeClr val="bg1">
                        <a:alpha val="0"/>
                      </a:schemeClr>
                    </a:solidFill>
                  </a:ln>
                  <a:solidFill>
                    <a:schemeClr val="tx1">
                      <a:lumMod val="75000"/>
                    </a:schemeClr>
                  </a:solidFill>
                </a:rPr>
                <a:t>markets, and uncover dependencies to verify impact. </a:t>
              </a:r>
            </a:p>
          </p:txBody>
        </p:sp>
        <p:sp>
          <p:nvSpPr>
            <p:cNvPr id="442" name="Round Same Side Corner Rectangle 441"/>
            <p:cNvSpPr/>
            <p:nvPr>
              <p:custDataLst>
                <p:tags r:id="rId41"/>
              </p:custDataLst>
            </p:nvPr>
          </p:nvSpPr>
          <p:spPr>
            <a:xfrm flipH="1">
              <a:off x="9388158" y="1141412"/>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sp>
        <p:nvSpPr>
          <p:cNvPr id="444" name="Rounded Rectangle 443"/>
          <p:cNvSpPr/>
          <p:nvPr/>
        </p:nvSpPr>
        <p:spPr>
          <a:xfrm>
            <a:off x="345868" y="1416292"/>
            <a:ext cx="1770576"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900" b="1" kern="0" dirty="0">
                <a:ln w="6350">
                  <a:solidFill>
                    <a:schemeClr val="bg1">
                      <a:alpha val="0"/>
                    </a:schemeClr>
                  </a:solidFill>
                </a:ln>
                <a:solidFill>
                  <a:schemeClr val="tx1">
                    <a:lumMod val="75000"/>
                  </a:schemeClr>
                </a:solidFill>
              </a:rPr>
              <a:t>Develop &amp; bring new differentiated products &amp; services into existing markets</a:t>
            </a:r>
          </a:p>
        </p:txBody>
      </p:sp>
      <p:sp>
        <p:nvSpPr>
          <p:cNvPr id="445" name="Round Same Side Corner Rectangle 444"/>
          <p:cNvSpPr/>
          <p:nvPr/>
        </p:nvSpPr>
        <p:spPr>
          <a:xfrm flipH="1">
            <a:off x="345864" y="1416291"/>
            <a:ext cx="1770576"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Strategy</a:t>
            </a:r>
          </a:p>
        </p:txBody>
      </p:sp>
      <p:sp>
        <p:nvSpPr>
          <p:cNvPr id="447" name="Rounded Rectangle 446"/>
          <p:cNvSpPr/>
          <p:nvPr/>
        </p:nvSpPr>
        <p:spPr>
          <a:xfrm>
            <a:off x="2225086" y="1416292"/>
            <a:ext cx="27157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b" anchorCtr="0" compatLnSpc="1">
            <a:prstTxWarp prst="textNoShape">
              <a:avLst/>
            </a:prstTxWarp>
            <a:noAutofit/>
          </a:bodyPr>
          <a:lstStyle/>
          <a:p>
            <a:pPr>
              <a:spcBef>
                <a:spcPts val="200"/>
              </a:spcBef>
              <a:defRPr/>
            </a:pPr>
            <a:endParaRPr lang="en-US" sz="900" dirty="0">
              <a:solidFill>
                <a:srgbClr val="595959"/>
              </a:solidFill>
            </a:endParaRPr>
          </a:p>
        </p:txBody>
      </p:sp>
      <p:sp>
        <p:nvSpPr>
          <p:cNvPr id="448" name="Round Same Side Corner Rectangle 447"/>
          <p:cNvSpPr/>
          <p:nvPr/>
        </p:nvSpPr>
        <p:spPr>
          <a:xfrm flipH="1">
            <a:off x="2225087" y="1416292"/>
            <a:ext cx="27157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Gaps</a:t>
            </a:r>
          </a:p>
        </p:txBody>
      </p:sp>
      <p:sp>
        <p:nvSpPr>
          <p:cNvPr id="450" name="Rounded Rectangle 449"/>
          <p:cNvSpPr/>
          <p:nvPr/>
        </p:nvSpPr>
        <p:spPr>
          <a:xfrm>
            <a:off x="5049485" y="1416292"/>
            <a:ext cx="26746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endParaRPr lang="en-US" sz="1100" b="1" kern="0" dirty="0">
              <a:ln w="6350">
                <a:solidFill>
                  <a:schemeClr val="bg1">
                    <a:alpha val="0"/>
                  </a:schemeClr>
                </a:solidFill>
              </a:ln>
              <a:solidFill>
                <a:schemeClr val="tx1">
                  <a:lumMod val="75000"/>
                </a:schemeClr>
              </a:solidFill>
            </a:endParaRPr>
          </a:p>
        </p:txBody>
      </p:sp>
      <p:sp>
        <p:nvSpPr>
          <p:cNvPr id="451" name="Round Same Side Corner Rectangle 450"/>
          <p:cNvSpPr/>
          <p:nvPr/>
        </p:nvSpPr>
        <p:spPr>
          <a:xfrm flipH="1">
            <a:off x="5049484" y="1416291"/>
            <a:ext cx="26746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Dependencies</a:t>
            </a:r>
          </a:p>
        </p:txBody>
      </p:sp>
      <p:sp>
        <p:nvSpPr>
          <p:cNvPr id="453" name="Rounded Rectangle 452"/>
          <p:cNvSpPr/>
          <p:nvPr/>
        </p:nvSpPr>
        <p:spPr>
          <a:xfrm>
            <a:off x="7832784" y="1416292"/>
            <a:ext cx="1413591"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548640" rIns="91436" bIns="45719" numCol="1" rtlCol="0" anchor="t" anchorCtr="0" compatLnSpc="1">
            <a:prstTxWarp prst="textNoShape">
              <a:avLst/>
            </a:prstTxWarp>
            <a:noAutofit/>
          </a:bodyPr>
          <a:lstStyle/>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Sales &amp; Service - Sales Force Productivity &amp; Customer Care (CRM (Dynamics AX), SQL Server,  SharePoint, Office)</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Innovation Management (SharePoint, Project Server, Office, SQL Server)</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Digital Marketing (Fast, </a:t>
            </a:r>
            <a:r>
              <a:rPr lang="en-US" sz="700" dirty="0" err="1">
                <a:ln>
                  <a:solidFill>
                    <a:schemeClr val="bg1">
                      <a:alpha val="0"/>
                    </a:schemeClr>
                  </a:solidFill>
                </a:ln>
                <a:solidFill>
                  <a:schemeClr val="tx1">
                    <a:lumMod val="75000"/>
                  </a:schemeClr>
                </a:solidFill>
                <a:ea typeface="Segoe UI" pitchFamily="34" charset="0"/>
                <a:cs typeface="Segoe UI" pitchFamily="34" charset="0"/>
              </a:rPr>
              <a:t>eCommerce</a:t>
            </a:r>
            <a:r>
              <a:rPr lang="en-US" sz="700" dirty="0">
                <a:ln>
                  <a:solidFill>
                    <a:schemeClr val="bg1">
                      <a:alpha val="0"/>
                    </a:schemeClr>
                  </a:solidFill>
                </a:ln>
                <a:solidFill>
                  <a:schemeClr val="tx1">
                    <a:lumMod val="75000"/>
                  </a:schemeClr>
                </a:solidFill>
                <a:ea typeface="Segoe UI" pitchFamily="34" charset="0"/>
                <a:cs typeface="Segoe UI" pitchFamily="34" charset="0"/>
              </a:rPr>
              <a:t>, Advertisement)</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Project and portfolio management (Project Server, Office) </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Visual Studio Premium, Visual Studio Team Foundation Server, Visual Studio </a:t>
            </a:r>
            <a:r>
              <a:rPr lang="en-US" sz="700" dirty="0" err="1">
                <a:ln>
                  <a:solidFill>
                    <a:schemeClr val="bg1">
                      <a:alpha val="0"/>
                    </a:schemeClr>
                  </a:solidFill>
                </a:ln>
                <a:solidFill>
                  <a:schemeClr val="tx1">
                    <a:lumMod val="75000"/>
                  </a:schemeClr>
                </a:solidFill>
                <a:ea typeface="Segoe UI" pitchFamily="34" charset="0"/>
                <a:cs typeface="Segoe UI" pitchFamily="34" charset="0"/>
              </a:rPr>
              <a:t>.Net</a:t>
            </a:r>
            <a:r>
              <a:rPr lang="en-US" sz="700" dirty="0">
                <a:ln>
                  <a:solidFill>
                    <a:schemeClr val="bg1">
                      <a:alpha val="0"/>
                    </a:schemeClr>
                  </a:solidFill>
                </a:ln>
                <a:solidFill>
                  <a:schemeClr val="tx1">
                    <a:lumMod val="75000"/>
                  </a:schemeClr>
                </a:solidFill>
                <a:ea typeface="Segoe UI" pitchFamily="34" charset="0"/>
                <a:cs typeface="Segoe UI" pitchFamily="34" charset="0"/>
              </a:rPr>
              <a:t> Framework.</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Visual Web Developer Express </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Office Expression Web</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SQL Server Reporting Services</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Biz Talk Server </a:t>
            </a:r>
          </a:p>
          <a:p>
            <a:pPr marL="114300" lvl="1" indent="-114300" defTabSz="914361" fontAlgn="base">
              <a:spcBef>
                <a:spcPts val="3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Cloud Services (SaaS, PaaS, </a:t>
            </a:r>
            <a:r>
              <a:rPr lang="en-US" sz="700" dirty="0" err="1">
                <a:ln>
                  <a:solidFill>
                    <a:schemeClr val="bg1">
                      <a:alpha val="0"/>
                    </a:schemeClr>
                  </a:solidFill>
                </a:ln>
                <a:solidFill>
                  <a:schemeClr val="tx1">
                    <a:lumMod val="75000"/>
                  </a:schemeClr>
                </a:solidFill>
                <a:ea typeface="Segoe UI" pitchFamily="34" charset="0"/>
                <a:cs typeface="Segoe UI" pitchFamily="34" charset="0"/>
              </a:rPr>
              <a:t>IaaS</a:t>
            </a:r>
            <a:r>
              <a:rPr lang="en-US" sz="700" dirty="0">
                <a:ln>
                  <a:solidFill>
                    <a:schemeClr val="bg1">
                      <a:alpha val="0"/>
                    </a:schemeClr>
                  </a:solidFill>
                </a:ln>
                <a:solidFill>
                  <a:schemeClr val="tx1">
                    <a:lumMod val="75000"/>
                  </a:schemeClr>
                </a:solidFill>
                <a:ea typeface="Segoe UI" pitchFamily="34" charset="0"/>
                <a:cs typeface="Segoe UI" pitchFamily="34" charset="0"/>
              </a:rPr>
              <a:t>)</a:t>
            </a:r>
          </a:p>
        </p:txBody>
      </p:sp>
      <p:sp>
        <p:nvSpPr>
          <p:cNvPr id="454" name="Round Same Side Corner Rectangle 453"/>
          <p:cNvSpPr/>
          <p:nvPr/>
        </p:nvSpPr>
        <p:spPr>
          <a:xfrm flipH="1">
            <a:off x="7832783" y="1416291"/>
            <a:ext cx="1413591"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 Solutions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&amp;  </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Products</a:t>
            </a:r>
          </a:p>
        </p:txBody>
      </p:sp>
      <p:sp>
        <p:nvSpPr>
          <p:cNvPr id="455" name="Silver corner gradient with bevel"/>
          <p:cNvSpPr/>
          <p:nvPr>
            <p:custDataLst>
              <p:tags r:id="rId7"/>
            </p:custDataLst>
          </p:nvPr>
        </p:nvSpPr>
        <p:spPr bwMode="auto">
          <a:xfrm>
            <a:off x="570211" y="3886930"/>
            <a:ext cx="1321890" cy="646329"/>
          </a:xfrm>
          <a:prstGeom prst="rect">
            <a:avLst/>
          </a:prstGeom>
          <a:solidFill>
            <a:srgbClr val="2D86E7"/>
          </a:solidFill>
          <a:ln>
            <a:no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91436" tIns="45719" rIns="91436" bIns="45719" anchor="ctr">
            <a:spAutoFit/>
          </a:bodyPr>
          <a:lstStyle/>
          <a:p>
            <a:pPr marL="0" lvl="1" algn="ctr" fontAlgn="base">
              <a:spcBef>
                <a:spcPts val="900"/>
              </a:spcBef>
              <a:buClr>
                <a:srgbClr val="FFFF99"/>
              </a:buClr>
              <a:buSzPct val="90000"/>
            </a:pPr>
            <a:r>
              <a:rPr lang="en-US" sz="9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Provide Platform to enable Revenue Generating  Products &amp; Services</a:t>
            </a:r>
          </a:p>
        </p:txBody>
      </p:sp>
      <p:grpSp>
        <p:nvGrpSpPr>
          <p:cNvPr id="456" name="Group 455"/>
          <p:cNvGrpSpPr/>
          <p:nvPr/>
        </p:nvGrpSpPr>
        <p:grpSpPr>
          <a:xfrm>
            <a:off x="2285054" y="2041388"/>
            <a:ext cx="1243589" cy="614376"/>
            <a:chOff x="2285054" y="1997192"/>
            <a:chExt cx="1243589" cy="614376"/>
          </a:xfrm>
        </p:grpSpPr>
        <p:sp>
          <p:nvSpPr>
            <p:cNvPr id="457" name="Silver corner gradient with bevel"/>
            <p:cNvSpPr/>
            <p:nvPr>
              <p:custDataLst>
                <p:tags r:id="rId39"/>
              </p:custDataLst>
            </p:nvPr>
          </p:nvSpPr>
          <p:spPr bwMode="auto">
            <a:xfrm>
              <a:off x="2285054" y="1997192"/>
              <a:ext cx="1243589" cy="61437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36576"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Capabilities</a:t>
              </a:r>
            </a:p>
          </p:txBody>
        </p:sp>
        <p:grpSp>
          <p:nvGrpSpPr>
            <p:cNvPr id="458" name="Group 457"/>
            <p:cNvGrpSpPr/>
            <p:nvPr/>
          </p:nvGrpSpPr>
          <p:grpSpPr>
            <a:xfrm>
              <a:off x="2309463" y="2210112"/>
              <a:ext cx="1194770" cy="350542"/>
              <a:chOff x="3533394" y="2377643"/>
              <a:chExt cx="2125980" cy="666928"/>
            </a:xfrm>
          </p:grpSpPr>
          <p:sp>
            <p:nvSpPr>
              <p:cNvPr id="459" name="Rectangle 458"/>
              <p:cNvSpPr/>
              <p:nvPr/>
            </p:nvSpPr>
            <p:spPr>
              <a:xfrm>
                <a:off x="3533394"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0" name="Rectangle 459"/>
              <p:cNvSpPr/>
              <p:nvPr/>
            </p:nvSpPr>
            <p:spPr>
              <a:xfrm>
                <a:off x="3699217"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61" name="Rectangle 460"/>
              <p:cNvSpPr/>
              <p:nvPr/>
            </p:nvSpPr>
            <p:spPr>
              <a:xfrm>
                <a:off x="3865040"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2" name="Rectangle 461"/>
              <p:cNvSpPr/>
              <p:nvPr/>
            </p:nvSpPr>
            <p:spPr>
              <a:xfrm>
                <a:off x="4196686"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3" name="Rectangle 462"/>
              <p:cNvSpPr/>
              <p:nvPr/>
            </p:nvSpPr>
            <p:spPr>
              <a:xfrm>
                <a:off x="4694155"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4" name="Rectangle 463"/>
              <p:cNvSpPr/>
              <p:nvPr/>
            </p:nvSpPr>
            <p:spPr>
              <a:xfrm>
                <a:off x="5025801"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5" name="Rectangle 464"/>
              <p:cNvSpPr/>
              <p:nvPr/>
            </p:nvSpPr>
            <p:spPr>
              <a:xfrm>
                <a:off x="5191624"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6" name="Rectangle 465"/>
              <p:cNvSpPr/>
              <p:nvPr/>
            </p:nvSpPr>
            <p:spPr>
              <a:xfrm>
                <a:off x="403086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8" name="Rectangle 467"/>
              <p:cNvSpPr/>
              <p:nvPr/>
            </p:nvSpPr>
            <p:spPr>
              <a:xfrm>
                <a:off x="4362509"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9" name="Rectangle 468"/>
              <p:cNvSpPr/>
              <p:nvPr/>
            </p:nvSpPr>
            <p:spPr>
              <a:xfrm>
                <a:off x="4528332"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0" name="Rectangle 469"/>
              <p:cNvSpPr/>
              <p:nvPr/>
            </p:nvSpPr>
            <p:spPr>
              <a:xfrm>
                <a:off x="4859978"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1" name="Rectangle 470"/>
              <p:cNvSpPr/>
              <p:nvPr/>
            </p:nvSpPr>
            <p:spPr>
              <a:xfrm>
                <a:off x="5357447"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2" name="Rectangle 471"/>
              <p:cNvSpPr/>
              <p:nvPr/>
            </p:nvSpPr>
            <p:spPr>
              <a:xfrm>
                <a:off x="552327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3" name="Rectangle 472"/>
              <p:cNvSpPr/>
              <p:nvPr/>
            </p:nvSpPr>
            <p:spPr>
              <a:xfrm>
                <a:off x="3533394"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74" name="Rectangle 473"/>
              <p:cNvSpPr/>
              <p:nvPr/>
            </p:nvSpPr>
            <p:spPr>
              <a:xfrm>
                <a:off x="3699217"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75" name="Rectangle 474"/>
              <p:cNvSpPr/>
              <p:nvPr/>
            </p:nvSpPr>
            <p:spPr>
              <a:xfrm>
                <a:off x="3865040"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6" name="Rectangle 475"/>
              <p:cNvSpPr/>
              <p:nvPr/>
            </p:nvSpPr>
            <p:spPr>
              <a:xfrm>
                <a:off x="4196686"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7" name="Rectangle 476"/>
              <p:cNvSpPr/>
              <p:nvPr/>
            </p:nvSpPr>
            <p:spPr>
              <a:xfrm>
                <a:off x="4694155"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8" name="Rectangle 477"/>
              <p:cNvSpPr/>
              <p:nvPr/>
            </p:nvSpPr>
            <p:spPr>
              <a:xfrm>
                <a:off x="5025801"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9" name="Rectangle 478"/>
              <p:cNvSpPr/>
              <p:nvPr/>
            </p:nvSpPr>
            <p:spPr>
              <a:xfrm>
                <a:off x="5191624"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0" name="Rectangle 479"/>
              <p:cNvSpPr/>
              <p:nvPr/>
            </p:nvSpPr>
            <p:spPr>
              <a:xfrm>
                <a:off x="4030863"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1" name="Rectangle 480"/>
              <p:cNvSpPr/>
              <p:nvPr/>
            </p:nvSpPr>
            <p:spPr>
              <a:xfrm>
                <a:off x="4362509"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2" name="Rectangle 481"/>
              <p:cNvSpPr/>
              <p:nvPr/>
            </p:nvSpPr>
            <p:spPr>
              <a:xfrm>
                <a:off x="4528332"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3" name="Rectangle 482"/>
              <p:cNvSpPr/>
              <p:nvPr/>
            </p:nvSpPr>
            <p:spPr>
              <a:xfrm>
                <a:off x="4859978"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4" name="Rectangle 483"/>
              <p:cNvSpPr/>
              <p:nvPr/>
            </p:nvSpPr>
            <p:spPr>
              <a:xfrm>
                <a:off x="5357447"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5" name="Rectangle 484"/>
              <p:cNvSpPr/>
              <p:nvPr/>
            </p:nvSpPr>
            <p:spPr>
              <a:xfrm>
                <a:off x="5523273"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6" name="Rectangle 485"/>
              <p:cNvSpPr/>
              <p:nvPr/>
            </p:nvSpPr>
            <p:spPr>
              <a:xfrm>
                <a:off x="3533394"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7" name="Rectangle 486"/>
              <p:cNvSpPr/>
              <p:nvPr/>
            </p:nvSpPr>
            <p:spPr>
              <a:xfrm>
                <a:off x="3699217"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8" name="Rectangle 487"/>
              <p:cNvSpPr/>
              <p:nvPr/>
            </p:nvSpPr>
            <p:spPr>
              <a:xfrm>
                <a:off x="3865040" y="273164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9" name="Rectangle 488"/>
              <p:cNvSpPr/>
              <p:nvPr/>
            </p:nvSpPr>
            <p:spPr>
              <a:xfrm>
                <a:off x="4196686"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0" name="Rectangle 489"/>
              <p:cNvSpPr/>
              <p:nvPr/>
            </p:nvSpPr>
            <p:spPr>
              <a:xfrm>
                <a:off x="4694155"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1" name="Rectangle 490"/>
              <p:cNvSpPr/>
              <p:nvPr/>
            </p:nvSpPr>
            <p:spPr>
              <a:xfrm>
                <a:off x="5025801"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2" name="Rectangle 491"/>
              <p:cNvSpPr/>
              <p:nvPr/>
            </p:nvSpPr>
            <p:spPr>
              <a:xfrm>
                <a:off x="5191624"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3" name="Rectangle 492"/>
              <p:cNvSpPr/>
              <p:nvPr/>
            </p:nvSpPr>
            <p:spPr>
              <a:xfrm>
                <a:off x="403086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4" name="Rectangle 493"/>
              <p:cNvSpPr/>
              <p:nvPr/>
            </p:nvSpPr>
            <p:spPr>
              <a:xfrm>
                <a:off x="4362509"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5" name="Rectangle 494"/>
              <p:cNvSpPr/>
              <p:nvPr/>
            </p:nvSpPr>
            <p:spPr>
              <a:xfrm>
                <a:off x="4528332"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6" name="Rectangle 495"/>
              <p:cNvSpPr/>
              <p:nvPr/>
            </p:nvSpPr>
            <p:spPr>
              <a:xfrm>
                <a:off x="4859978"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7" name="Rectangle 496"/>
              <p:cNvSpPr/>
              <p:nvPr/>
            </p:nvSpPr>
            <p:spPr>
              <a:xfrm>
                <a:off x="5357447"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8" name="Rectangle 497"/>
              <p:cNvSpPr/>
              <p:nvPr/>
            </p:nvSpPr>
            <p:spPr>
              <a:xfrm>
                <a:off x="552327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9" name="Rectangle 498"/>
              <p:cNvSpPr/>
              <p:nvPr/>
            </p:nvSpPr>
            <p:spPr>
              <a:xfrm>
                <a:off x="3533394"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0" name="Rectangle 499"/>
              <p:cNvSpPr/>
              <p:nvPr/>
            </p:nvSpPr>
            <p:spPr>
              <a:xfrm>
                <a:off x="3699217"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1" name="Rectangle 500"/>
              <p:cNvSpPr/>
              <p:nvPr/>
            </p:nvSpPr>
            <p:spPr>
              <a:xfrm>
                <a:off x="3865040"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2" name="Rectangle 501"/>
              <p:cNvSpPr/>
              <p:nvPr/>
            </p:nvSpPr>
            <p:spPr>
              <a:xfrm>
                <a:off x="4196686"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3" name="Rectangle 502"/>
              <p:cNvSpPr/>
              <p:nvPr/>
            </p:nvSpPr>
            <p:spPr>
              <a:xfrm>
                <a:off x="4694155"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4" name="Rectangle 503"/>
              <p:cNvSpPr/>
              <p:nvPr/>
            </p:nvSpPr>
            <p:spPr>
              <a:xfrm>
                <a:off x="5025801"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5" name="Rectangle 504"/>
              <p:cNvSpPr/>
              <p:nvPr/>
            </p:nvSpPr>
            <p:spPr>
              <a:xfrm>
                <a:off x="5191624"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6" name="Rectangle 505"/>
              <p:cNvSpPr/>
              <p:nvPr/>
            </p:nvSpPr>
            <p:spPr>
              <a:xfrm>
                <a:off x="403086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7" name="Rectangle 506"/>
              <p:cNvSpPr/>
              <p:nvPr/>
            </p:nvSpPr>
            <p:spPr>
              <a:xfrm>
                <a:off x="4362509"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8" name="Rectangle 507"/>
              <p:cNvSpPr/>
              <p:nvPr/>
            </p:nvSpPr>
            <p:spPr>
              <a:xfrm>
                <a:off x="4528332"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9" name="Rectangle 508"/>
              <p:cNvSpPr/>
              <p:nvPr/>
            </p:nvSpPr>
            <p:spPr>
              <a:xfrm>
                <a:off x="4859978"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0" name="Rectangle 509"/>
              <p:cNvSpPr/>
              <p:nvPr/>
            </p:nvSpPr>
            <p:spPr>
              <a:xfrm>
                <a:off x="5357447"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1" name="Rectangle 510"/>
              <p:cNvSpPr/>
              <p:nvPr/>
            </p:nvSpPr>
            <p:spPr>
              <a:xfrm>
                <a:off x="552327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512" name="Group 511"/>
          <p:cNvGrpSpPr/>
          <p:nvPr/>
        </p:nvGrpSpPr>
        <p:grpSpPr>
          <a:xfrm>
            <a:off x="2285054" y="3083350"/>
            <a:ext cx="1243584" cy="612648"/>
            <a:chOff x="2306825" y="3083350"/>
            <a:chExt cx="1243584" cy="612648"/>
          </a:xfrm>
        </p:grpSpPr>
        <p:sp>
          <p:nvSpPr>
            <p:cNvPr id="513" name="Silver corner gradient with bevel"/>
            <p:cNvSpPr/>
            <p:nvPr>
              <p:custDataLst>
                <p:tags r:id="rId37"/>
              </p:custDataLst>
            </p:nvPr>
          </p:nvSpPr>
          <p:spPr bwMode="auto">
            <a:xfrm>
              <a:off x="2306825" y="3083350"/>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54864"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Capabilities</a:t>
              </a:r>
            </a:p>
          </p:txBody>
        </p:sp>
        <p:grpSp>
          <p:nvGrpSpPr>
            <p:cNvPr id="514" name="Group 513"/>
            <p:cNvGrpSpPr/>
            <p:nvPr>
              <p:custDataLst>
                <p:tags r:id="rId38"/>
              </p:custDataLst>
            </p:nvPr>
          </p:nvGrpSpPr>
          <p:grpSpPr>
            <a:xfrm>
              <a:off x="2328002" y="3325396"/>
              <a:ext cx="1197864" cy="347472"/>
              <a:chOff x="3524250" y="3561511"/>
              <a:chExt cx="2125980" cy="666928"/>
            </a:xfrm>
          </p:grpSpPr>
          <p:sp>
            <p:nvSpPr>
              <p:cNvPr id="515" name="Rectangle 514"/>
              <p:cNvSpPr/>
              <p:nvPr/>
            </p:nvSpPr>
            <p:spPr>
              <a:xfrm>
                <a:off x="3524250" y="3561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6" name="Rectangle 515"/>
              <p:cNvSpPr/>
              <p:nvPr/>
            </p:nvSpPr>
            <p:spPr>
              <a:xfrm>
                <a:off x="369007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7" name="Rectangle 516"/>
              <p:cNvSpPr/>
              <p:nvPr/>
            </p:nvSpPr>
            <p:spPr>
              <a:xfrm>
                <a:off x="3855896"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8" name="Rectangle 517"/>
              <p:cNvSpPr/>
              <p:nvPr/>
            </p:nvSpPr>
            <p:spPr>
              <a:xfrm>
                <a:off x="4187542"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9" name="Rectangle 518"/>
              <p:cNvSpPr/>
              <p:nvPr/>
            </p:nvSpPr>
            <p:spPr>
              <a:xfrm>
                <a:off x="4685011"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0" name="Rectangle 519"/>
              <p:cNvSpPr/>
              <p:nvPr/>
            </p:nvSpPr>
            <p:spPr>
              <a:xfrm>
                <a:off x="5016657"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1" name="Rectangle 520"/>
              <p:cNvSpPr/>
              <p:nvPr/>
            </p:nvSpPr>
            <p:spPr>
              <a:xfrm>
                <a:off x="5182480"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2" name="Rectangle 521"/>
              <p:cNvSpPr/>
              <p:nvPr/>
            </p:nvSpPr>
            <p:spPr>
              <a:xfrm>
                <a:off x="402171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3" name="Rectangle 522"/>
              <p:cNvSpPr/>
              <p:nvPr/>
            </p:nvSpPr>
            <p:spPr>
              <a:xfrm>
                <a:off x="4353365"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4" name="Rectangle 523"/>
              <p:cNvSpPr/>
              <p:nvPr/>
            </p:nvSpPr>
            <p:spPr>
              <a:xfrm>
                <a:off x="4519188"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5" name="Rectangle 524"/>
              <p:cNvSpPr/>
              <p:nvPr/>
            </p:nvSpPr>
            <p:spPr>
              <a:xfrm>
                <a:off x="4850834"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6" name="Rectangle 525"/>
              <p:cNvSpPr/>
              <p:nvPr/>
            </p:nvSpPr>
            <p:spPr>
              <a:xfrm>
                <a:off x="534830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7" name="Rectangle 526"/>
              <p:cNvSpPr/>
              <p:nvPr/>
            </p:nvSpPr>
            <p:spPr>
              <a:xfrm>
                <a:off x="551412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8" name="Rectangle 527"/>
              <p:cNvSpPr/>
              <p:nvPr/>
            </p:nvSpPr>
            <p:spPr>
              <a:xfrm>
                <a:off x="3524250" y="3737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9" name="Rectangle 528"/>
              <p:cNvSpPr/>
              <p:nvPr/>
            </p:nvSpPr>
            <p:spPr>
              <a:xfrm>
                <a:off x="369007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0" name="Rectangle 529"/>
              <p:cNvSpPr/>
              <p:nvPr/>
            </p:nvSpPr>
            <p:spPr>
              <a:xfrm>
                <a:off x="3855896"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1" name="Rectangle 530"/>
              <p:cNvSpPr/>
              <p:nvPr/>
            </p:nvSpPr>
            <p:spPr>
              <a:xfrm>
                <a:off x="4187542"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2" name="Rectangle 531"/>
              <p:cNvSpPr/>
              <p:nvPr/>
            </p:nvSpPr>
            <p:spPr>
              <a:xfrm>
                <a:off x="4685011"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3" name="Rectangle 532"/>
              <p:cNvSpPr/>
              <p:nvPr/>
            </p:nvSpPr>
            <p:spPr>
              <a:xfrm>
                <a:off x="5016657" y="3737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4" name="Rectangle 533"/>
              <p:cNvSpPr/>
              <p:nvPr/>
            </p:nvSpPr>
            <p:spPr>
              <a:xfrm>
                <a:off x="5182480" y="3737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5" name="Rectangle 534"/>
              <p:cNvSpPr/>
              <p:nvPr/>
            </p:nvSpPr>
            <p:spPr>
              <a:xfrm>
                <a:off x="402171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6" name="Rectangle 535"/>
              <p:cNvSpPr/>
              <p:nvPr/>
            </p:nvSpPr>
            <p:spPr>
              <a:xfrm>
                <a:off x="4353365"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7" name="Rectangle 536"/>
              <p:cNvSpPr/>
              <p:nvPr/>
            </p:nvSpPr>
            <p:spPr>
              <a:xfrm>
                <a:off x="4519188"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8" name="Rectangle 537"/>
              <p:cNvSpPr/>
              <p:nvPr/>
            </p:nvSpPr>
            <p:spPr>
              <a:xfrm>
                <a:off x="4850834"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9" name="Rectangle 538"/>
              <p:cNvSpPr/>
              <p:nvPr/>
            </p:nvSpPr>
            <p:spPr>
              <a:xfrm>
                <a:off x="534830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0" name="Rectangle 539"/>
              <p:cNvSpPr/>
              <p:nvPr/>
            </p:nvSpPr>
            <p:spPr>
              <a:xfrm>
                <a:off x="551412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1" name="Rectangle 540"/>
              <p:cNvSpPr/>
              <p:nvPr/>
            </p:nvSpPr>
            <p:spPr>
              <a:xfrm>
                <a:off x="3524250" y="3915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2" name="Rectangle 541"/>
              <p:cNvSpPr/>
              <p:nvPr/>
            </p:nvSpPr>
            <p:spPr>
              <a:xfrm>
                <a:off x="3690073" y="39155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3" name="Rectangle 542"/>
              <p:cNvSpPr/>
              <p:nvPr/>
            </p:nvSpPr>
            <p:spPr>
              <a:xfrm>
                <a:off x="3855896"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4" name="Rectangle 543"/>
              <p:cNvSpPr/>
              <p:nvPr/>
            </p:nvSpPr>
            <p:spPr>
              <a:xfrm>
                <a:off x="4187542"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5" name="Rectangle 544"/>
              <p:cNvSpPr/>
              <p:nvPr/>
            </p:nvSpPr>
            <p:spPr>
              <a:xfrm>
                <a:off x="4685011" y="3915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6" name="Rectangle 545"/>
              <p:cNvSpPr/>
              <p:nvPr/>
            </p:nvSpPr>
            <p:spPr>
              <a:xfrm>
                <a:off x="5016657"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7" name="Rectangle 546"/>
              <p:cNvSpPr/>
              <p:nvPr/>
            </p:nvSpPr>
            <p:spPr>
              <a:xfrm>
                <a:off x="5182480"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8" name="Rectangle 547"/>
              <p:cNvSpPr/>
              <p:nvPr/>
            </p:nvSpPr>
            <p:spPr>
              <a:xfrm>
                <a:off x="402171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9" name="Rectangle 548"/>
              <p:cNvSpPr/>
              <p:nvPr/>
            </p:nvSpPr>
            <p:spPr>
              <a:xfrm>
                <a:off x="4353365"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0" name="Rectangle 549"/>
              <p:cNvSpPr/>
              <p:nvPr/>
            </p:nvSpPr>
            <p:spPr>
              <a:xfrm>
                <a:off x="4519188"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1" name="Rectangle 550"/>
              <p:cNvSpPr/>
              <p:nvPr/>
            </p:nvSpPr>
            <p:spPr>
              <a:xfrm>
                <a:off x="4850834"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2" name="Rectangle 551"/>
              <p:cNvSpPr/>
              <p:nvPr/>
            </p:nvSpPr>
            <p:spPr>
              <a:xfrm>
                <a:off x="5348303"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3" name="Rectangle 552"/>
              <p:cNvSpPr/>
              <p:nvPr/>
            </p:nvSpPr>
            <p:spPr>
              <a:xfrm>
                <a:off x="551412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4" name="Rectangle 553"/>
              <p:cNvSpPr/>
              <p:nvPr/>
            </p:nvSpPr>
            <p:spPr>
              <a:xfrm>
                <a:off x="3524250" y="4091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55" name="Rectangle 554"/>
              <p:cNvSpPr/>
              <p:nvPr/>
            </p:nvSpPr>
            <p:spPr>
              <a:xfrm>
                <a:off x="369007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6" name="Rectangle 555"/>
              <p:cNvSpPr/>
              <p:nvPr/>
            </p:nvSpPr>
            <p:spPr>
              <a:xfrm>
                <a:off x="3855896"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7" name="Rectangle 556"/>
              <p:cNvSpPr/>
              <p:nvPr/>
            </p:nvSpPr>
            <p:spPr>
              <a:xfrm>
                <a:off x="4187542" y="4091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58" name="Rectangle 557"/>
              <p:cNvSpPr/>
              <p:nvPr/>
            </p:nvSpPr>
            <p:spPr>
              <a:xfrm>
                <a:off x="4685011"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59" name="Rectangle 558"/>
              <p:cNvSpPr/>
              <p:nvPr/>
            </p:nvSpPr>
            <p:spPr>
              <a:xfrm>
                <a:off x="5016657"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0" name="Rectangle 559"/>
              <p:cNvSpPr/>
              <p:nvPr/>
            </p:nvSpPr>
            <p:spPr>
              <a:xfrm>
                <a:off x="5182480" y="4091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61" name="Rectangle 560"/>
              <p:cNvSpPr/>
              <p:nvPr/>
            </p:nvSpPr>
            <p:spPr>
              <a:xfrm>
                <a:off x="402171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2" name="Rectangle 561"/>
              <p:cNvSpPr/>
              <p:nvPr/>
            </p:nvSpPr>
            <p:spPr>
              <a:xfrm>
                <a:off x="4353365"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3" name="Rectangle 562"/>
              <p:cNvSpPr/>
              <p:nvPr/>
            </p:nvSpPr>
            <p:spPr>
              <a:xfrm>
                <a:off x="4519188"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4" name="Rectangle 563"/>
              <p:cNvSpPr/>
              <p:nvPr/>
            </p:nvSpPr>
            <p:spPr>
              <a:xfrm>
                <a:off x="4850834"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65" name="Rectangle 564"/>
              <p:cNvSpPr/>
              <p:nvPr/>
            </p:nvSpPr>
            <p:spPr>
              <a:xfrm>
                <a:off x="534830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66" name="Rectangle 565"/>
              <p:cNvSpPr/>
              <p:nvPr/>
            </p:nvSpPr>
            <p:spPr>
              <a:xfrm>
                <a:off x="551412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567" name="Group 566"/>
          <p:cNvGrpSpPr/>
          <p:nvPr/>
        </p:nvGrpSpPr>
        <p:grpSpPr>
          <a:xfrm>
            <a:off x="2285054" y="4114278"/>
            <a:ext cx="1243584" cy="612648"/>
            <a:chOff x="2335400" y="4114278"/>
            <a:chExt cx="1243584" cy="612648"/>
          </a:xfrm>
        </p:grpSpPr>
        <p:sp>
          <p:nvSpPr>
            <p:cNvPr id="568" name="Silver corner gradient with bevel"/>
            <p:cNvSpPr/>
            <p:nvPr>
              <p:custDataLst>
                <p:tags r:id="rId35"/>
              </p:custDataLst>
            </p:nvPr>
          </p:nvSpPr>
          <p:spPr bwMode="auto">
            <a:xfrm>
              <a:off x="2335400" y="4114278"/>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64008"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Technology Capabilities</a:t>
              </a:r>
            </a:p>
          </p:txBody>
        </p:sp>
        <p:grpSp>
          <p:nvGrpSpPr>
            <p:cNvPr id="569" name="Group 568"/>
            <p:cNvGrpSpPr/>
            <p:nvPr>
              <p:custDataLst>
                <p:tags r:id="rId36"/>
              </p:custDataLst>
            </p:nvPr>
          </p:nvGrpSpPr>
          <p:grpSpPr>
            <a:xfrm>
              <a:off x="2361340" y="4355418"/>
              <a:ext cx="1197864" cy="347472"/>
              <a:chOff x="3524250" y="4732229"/>
              <a:chExt cx="2125980" cy="666928"/>
            </a:xfrm>
          </p:grpSpPr>
          <p:sp>
            <p:nvSpPr>
              <p:cNvPr id="570" name="Rectangle 569"/>
              <p:cNvSpPr/>
              <p:nvPr/>
            </p:nvSpPr>
            <p:spPr>
              <a:xfrm>
                <a:off x="3524250" y="4732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71" name="Rectangle 570"/>
              <p:cNvSpPr/>
              <p:nvPr/>
            </p:nvSpPr>
            <p:spPr>
              <a:xfrm>
                <a:off x="369007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2" name="Rectangle 571"/>
              <p:cNvSpPr/>
              <p:nvPr/>
            </p:nvSpPr>
            <p:spPr>
              <a:xfrm>
                <a:off x="3855896"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73" name="Rectangle 572"/>
              <p:cNvSpPr/>
              <p:nvPr/>
            </p:nvSpPr>
            <p:spPr>
              <a:xfrm>
                <a:off x="4187542"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4" name="Rectangle 573"/>
              <p:cNvSpPr/>
              <p:nvPr/>
            </p:nvSpPr>
            <p:spPr>
              <a:xfrm>
                <a:off x="4685011"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75" name="Rectangle 574"/>
              <p:cNvSpPr/>
              <p:nvPr/>
            </p:nvSpPr>
            <p:spPr>
              <a:xfrm>
                <a:off x="5016657"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6" name="Rectangle 575"/>
              <p:cNvSpPr/>
              <p:nvPr/>
            </p:nvSpPr>
            <p:spPr>
              <a:xfrm>
                <a:off x="5182480"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7" name="Rectangle 576"/>
              <p:cNvSpPr/>
              <p:nvPr/>
            </p:nvSpPr>
            <p:spPr>
              <a:xfrm>
                <a:off x="402171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8" name="Rectangle 577"/>
              <p:cNvSpPr/>
              <p:nvPr/>
            </p:nvSpPr>
            <p:spPr>
              <a:xfrm>
                <a:off x="4353365"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9" name="Rectangle 578"/>
              <p:cNvSpPr/>
              <p:nvPr/>
            </p:nvSpPr>
            <p:spPr>
              <a:xfrm>
                <a:off x="4519188"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0" name="Rectangle 579"/>
              <p:cNvSpPr/>
              <p:nvPr/>
            </p:nvSpPr>
            <p:spPr>
              <a:xfrm>
                <a:off x="4850834" y="4732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1" name="Rectangle 580"/>
              <p:cNvSpPr/>
              <p:nvPr/>
            </p:nvSpPr>
            <p:spPr>
              <a:xfrm>
                <a:off x="534830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2" name="Rectangle 581"/>
              <p:cNvSpPr/>
              <p:nvPr/>
            </p:nvSpPr>
            <p:spPr>
              <a:xfrm>
                <a:off x="551412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3" name="Rectangle 582"/>
              <p:cNvSpPr/>
              <p:nvPr/>
            </p:nvSpPr>
            <p:spPr>
              <a:xfrm>
                <a:off x="3524250" y="4907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4" name="Rectangle 583"/>
              <p:cNvSpPr/>
              <p:nvPr/>
            </p:nvSpPr>
            <p:spPr>
              <a:xfrm>
                <a:off x="3690073"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5" name="Rectangle 584"/>
              <p:cNvSpPr/>
              <p:nvPr/>
            </p:nvSpPr>
            <p:spPr>
              <a:xfrm>
                <a:off x="3855896"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6" name="Rectangle 585"/>
              <p:cNvSpPr/>
              <p:nvPr/>
            </p:nvSpPr>
            <p:spPr>
              <a:xfrm>
                <a:off x="4187542"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7" name="Rectangle 586"/>
              <p:cNvSpPr/>
              <p:nvPr/>
            </p:nvSpPr>
            <p:spPr>
              <a:xfrm>
                <a:off x="4685011"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8" name="Rectangle 587"/>
              <p:cNvSpPr/>
              <p:nvPr/>
            </p:nvSpPr>
            <p:spPr>
              <a:xfrm>
                <a:off x="5016657"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9" name="Rectangle 588"/>
              <p:cNvSpPr/>
              <p:nvPr/>
            </p:nvSpPr>
            <p:spPr>
              <a:xfrm>
                <a:off x="5182480"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0" name="Rectangle 589"/>
              <p:cNvSpPr/>
              <p:nvPr/>
            </p:nvSpPr>
            <p:spPr>
              <a:xfrm>
                <a:off x="4021719"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1" name="Rectangle 590"/>
              <p:cNvSpPr/>
              <p:nvPr/>
            </p:nvSpPr>
            <p:spPr>
              <a:xfrm>
                <a:off x="4353365"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2" name="Rectangle 591"/>
              <p:cNvSpPr/>
              <p:nvPr/>
            </p:nvSpPr>
            <p:spPr>
              <a:xfrm>
                <a:off x="4519188" y="4907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3" name="Rectangle 592"/>
              <p:cNvSpPr/>
              <p:nvPr/>
            </p:nvSpPr>
            <p:spPr>
              <a:xfrm>
                <a:off x="4850834"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4" name="Rectangle 593"/>
              <p:cNvSpPr/>
              <p:nvPr/>
            </p:nvSpPr>
            <p:spPr>
              <a:xfrm>
                <a:off x="5348303"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5" name="Rectangle 594"/>
              <p:cNvSpPr/>
              <p:nvPr/>
            </p:nvSpPr>
            <p:spPr>
              <a:xfrm>
                <a:off x="5514129"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6" name="Rectangle 595"/>
              <p:cNvSpPr/>
              <p:nvPr/>
            </p:nvSpPr>
            <p:spPr>
              <a:xfrm>
                <a:off x="3524250" y="5086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7" name="Rectangle 596"/>
              <p:cNvSpPr/>
              <p:nvPr/>
            </p:nvSpPr>
            <p:spPr>
              <a:xfrm>
                <a:off x="3690073"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8" name="Rectangle 597"/>
              <p:cNvSpPr/>
              <p:nvPr/>
            </p:nvSpPr>
            <p:spPr>
              <a:xfrm>
                <a:off x="3855896"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9" name="Rectangle 598"/>
              <p:cNvSpPr/>
              <p:nvPr/>
            </p:nvSpPr>
            <p:spPr>
              <a:xfrm>
                <a:off x="4187542"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0" name="Rectangle 599"/>
              <p:cNvSpPr/>
              <p:nvPr/>
            </p:nvSpPr>
            <p:spPr>
              <a:xfrm>
                <a:off x="4685011"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1" name="Rectangle 600"/>
              <p:cNvSpPr/>
              <p:nvPr/>
            </p:nvSpPr>
            <p:spPr>
              <a:xfrm>
                <a:off x="5016657"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2" name="Rectangle 601"/>
              <p:cNvSpPr/>
              <p:nvPr/>
            </p:nvSpPr>
            <p:spPr>
              <a:xfrm>
                <a:off x="5182480"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3" name="Rectangle 602"/>
              <p:cNvSpPr/>
              <p:nvPr/>
            </p:nvSpPr>
            <p:spPr>
              <a:xfrm>
                <a:off x="402171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4" name="Rectangle 603"/>
              <p:cNvSpPr/>
              <p:nvPr/>
            </p:nvSpPr>
            <p:spPr>
              <a:xfrm>
                <a:off x="4353365" y="5086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5" name="Rectangle 604"/>
              <p:cNvSpPr/>
              <p:nvPr/>
            </p:nvSpPr>
            <p:spPr>
              <a:xfrm>
                <a:off x="4519188"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6" name="Rectangle 605"/>
              <p:cNvSpPr/>
              <p:nvPr/>
            </p:nvSpPr>
            <p:spPr>
              <a:xfrm>
                <a:off x="4850834" y="508622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7" name="Rectangle 606"/>
              <p:cNvSpPr/>
              <p:nvPr/>
            </p:nvSpPr>
            <p:spPr>
              <a:xfrm>
                <a:off x="5348303" y="508622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8" name="Rectangle 607"/>
              <p:cNvSpPr/>
              <p:nvPr/>
            </p:nvSpPr>
            <p:spPr>
              <a:xfrm>
                <a:off x="551412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9" name="Rectangle 608"/>
              <p:cNvSpPr/>
              <p:nvPr/>
            </p:nvSpPr>
            <p:spPr>
              <a:xfrm>
                <a:off x="3524250" y="5261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0" name="Rectangle 609"/>
              <p:cNvSpPr/>
              <p:nvPr/>
            </p:nvSpPr>
            <p:spPr>
              <a:xfrm>
                <a:off x="3690073"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1" name="Rectangle 610"/>
              <p:cNvSpPr/>
              <p:nvPr/>
            </p:nvSpPr>
            <p:spPr>
              <a:xfrm>
                <a:off x="3855896" y="5261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2" name="Rectangle 611"/>
              <p:cNvSpPr/>
              <p:nvPr/>
            </p:nvSpPr>
            <p:spPr>
              <a:xfrm>
                <a:off x="4187542"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3" name="Rectangle 612"/>
              <p:cNvSpPr/>
              <p:nvPr/>
            </p:nvSpPr>
            <p:spPr>
              <a:xfrm>
                <a:off x="4685011"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4" name="Rectangle 613"/>
              <p:cNvSpPr/>
              <p:nvPr/>
            </p:nvSpPr>
            <p:spPr>
              <a:xfrm>
                <a:off x="5016657"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5" name="Rectangle 614"/>
              <p:cNvSpPr/>
              <p:nvPr/>
            </p:nvSpPr>
            <p:spPr>
              <a:xfrm>
                <a:off x="5182480" y="5261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6" name="Rectangle 615"/>
              <p:cNvSpPr/>
              <p:nvPr/>
            </p:nvSpPr>
            <p:spPr>
              <a:xfrm>
                <a:off x="402171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7" name="Rectangle 616"/>
              <p:cNvSpPr/>
              <p:nvPr/>
            </p:nvSpPr>
            <p:spPr>
              <a:xfrm>
                <a:off x="4353365"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8" name="Rectangle 617"/>
              <p:cNvSpPr/>
              <p:nvPr/>
            </p:nvSpPr>
            <p:spPr>
              <a:xfrm>
                <a:off x="4519188"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9" name="Rectangle 618"/>
              <p:cNvSpPr/>
              <p:nvPr/>
            </p:nvSpPr>
            <p:spPr>
              <a:xfrm>
                <a:off x="4850834"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20" name="Rectangle 619"/>
              <p:cNvSpPr/>
              <p:nvPr/>
            </p:nvSpPr>
            <p:spPr>
              <a:xfrm>
                <a:off x="5348303" y="5261997"/>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21" name="Rectangle 620"/>
              <p:cNvSpPr/>
              <p:nvPr/>
            </p:nvSpPr>
            <p:spPr>
              <a:xfrm>
                <a:off x="551412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622" name="Group 621"/>
          <p:cNvGrpSpPr/>
          <p:nvPr/>
        </p:nvGrpSpPr>
        <p:grpSpPr>
          <a:xfrm>
            <a:off x="5109500" y="2070548"/>
            <a:ext cx="1179576" cy="585216"/>
            <a:chOff x="5151115" y="2108648"/>
            <a:chExt cx="1179576" cy="585216"/>
          </a:xfrm>
        </p:grpSpPr>
        <p:sp>
          <p:nvSpPr>
            <p:cNvPr id="623" name="Silver corner gradient with bevel"/>
            <p:cNvSpPr/>
            <p:nvPr>
              <p:custDataLst>
                <p:tags r:id="rId33"/>
              </p:custDataLst>
            </p:nvPr>
          </p:nvSpPr>
          <p:spPr bwMode="auto">
            <a:xfrm>
              <a:off x="5151115" y="2108648"/>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Services</a:t>
              </a:r>
            </a:p>
          </p:txBody>
        </p:sp>
        <p:grpSp>
          <p:nvGrpSpPr>
            <p:cNvPr id="624" name="Group 623"/>
            <p:cNvGrpSpPr/>
            <p:nvPr>
              <p:custDataLst>
                <p:tags r:id="rId34"/>
              </p:custDataLst>
            </p:nvPr>
          </p:nvGrpSpPr>
          <p:grpSpPr>
            <a:xfrm>
              <a:off x="5307212" y="2274734"/>
              <a:ext cx="978408" cy="374904"/>
              <a:chOff x="8681664" y="2638895"/>
              <a:chExt cx="1296865" cy="666928"/>
            </a:xfrm>
          </p:grpSpPr>
          <p:sp>
            <p:nvSpPr>
              <p:cNvPr id="625" name="Rectangle 624"/>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26" name="Rectangle 625"/>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27" name="Rectangle 626"/>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28" name="Rectangle 627"/>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29" name="Rectangle 628"/>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0" name="Rectangle 629"/>
              <p:cNvSpPr/>
              <p:nvPr/>
            </p:nvSpPr>
            <p:spPr>
              <a:xfrm>
                <a:off x="9179133" y="2638895"/>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31" name="Rectangle 630"/>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2" name="Rectangle 631"/>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3" name="Rectangle 632"/>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4" name="Rectangle 633"/>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5" name="Rectangle 634"/>
              <p:cNvSpPr/>
              <p:nvPr/>
            </p:nvSpPr>
            <p:spPr>
              <a:xfrm>
                <a:off x="9510779"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36" name="Rectangle 635"/>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7" name="Rectangle 636"/>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38" name="Rectangle 637"/>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9" name="Rectangle 638"/>
              <p:cNvSpPr/>
              <p:nvPr/>
            </p:nvSpPr>
            <p:spPr>
              <a:xfrm>
                <a:off x="9676602"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0" name="Rectangle 639"/>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41" name="Rectangle 640"/>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2" name="Rectangle 641"/>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3" name="Rectangle 642"/>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4" name="Rectangle 643"/>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5" name="Rectangle 644"/>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6" name="Rectangle 645"/>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7" name="Rectangle 646"/>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8" name="Rectangle 647"/>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9" name="Rectangle 648"/>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50" name="Rectangle 649"/>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1" name="Rectangle 650"/>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2" name="Rectangle 651"/>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3" name="Rectangle 652"/>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4" name="Rectangle 653"/>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55" name="Rectangle 654"/>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56" name="Rectangle 655"/>
              <p:cNvSpPr/>
              <p:nvPr/>
            </p:nvSpPr>
            <p:spPr>
              <a:xfrm>
                <a:off x="9842428" y="3168663"/>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grpSp>
      </p:grpSp>
      <p:grpSp>
        <p:nvGrpSpPr>
          <p:cNvPr id="657" name="Group 656"/>
          <p:cNvGrpSpPr/>
          <p:nvPr/>
        </p:nvGrpSpPr>
        <p:grpSpPr>
          <a:xfrm>
            <a:off x="5109500" y="3110782"/>
            <a:ext cx="1179576" cy="585216"/>
            <a:chOff x="5151114" y="3083349"/>
            <a:chExt cx="1179576" cy="585216"/>
          </a:xfrm>
        </p:grpSpPr>
        <p:sp>
          <p:nvSpPr>
            <p:cNvPr id="658" name="Silver corner gradient with bevel"/>
            <p:cNvSpPr/>
            <p:nvPr>
              <p:custDataLst>
                <p:tags r:id="rId31"/>
              </p:custDataLst>
            </p:nvPr>
          </p:nvSpPr>
          <p:spPr bwMode="auto">
            <a:xfrm>
              <a:off x="5151114" y="3083349"/>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Services</a:t>
              </a:r>
            </a:p>
          </p:txBody>
        </p:sp>
        <p:grpSp>
          <p:nvGrpSpPr>
            <p:cNvPr id="659" name="Group 658"/>
            <p:cNvGrpSpPr/>
            <p:nvPr>
              <p:custDataLst>
                <p:tags r:id="rId32"/>
              </p:custDataLst>
            </p:nvPr>
          </p:nvGrpSpPr>
          <p:grpSpPr>
            <a:xfrm>
              <a:off x="5310326" y="3248010"/>
              <a:ext cx="978408" cy="374904"/>
              <a:chOff x="8681664" y="2638895"/>
              <a:chExt cx="1296865" cy="666928"/>
            </a:xfrm>
          </p:grpSpPr>
          <p:sp>
            <p:nvSpPr>
              <p:cNvPr id="660" name="Rectangle 659"/>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1" name="Rectangle 660"/>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2" name="Rectangle 661"/>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3" name="Rectangle 662"/>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4" name="Rectangle 663"/>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5" name="Rectangle 664"/>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66" name="Rectangle 665"/>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7" name="Rectangle 666"/>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8" name="Rectangle 667"/>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9" name="Rectangle 668"/>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0" name="Rectangle 669"/>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71" name="Rectangle 670"/>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2" name="Rectangle 671"/>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73" name="Rectangle 672"/>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4" name="Rectangle 673"/>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75" name="Rectangle 674"/>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76" name="Rectangle 675"/>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7" name="Rectangle 676"/>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8" name="Rectangle 677"/>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9" name="Rectangle 678"/>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0" name="Rectangle 679"/>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1" name="Rectangle 680"/>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2" name="Rectangle 681"/>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3" name="Rectangle 682"/>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4" name="Rectangle 683"/>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85" name="Rectangle 684"/>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6" name="Rectangle 685"/>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7" name="Rectangle 686"/>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8" name="Rectangle 687"/>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9" name="Rectangle 688"/>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90" name="Rectangle 689"/>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91" name="Rectangle 690"/>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grpSp>
        <p:nvGrpSpPr>
          <p:cNvPr id="692" name="Group 691"/>
          <p:cNvGrpSpPr/>
          <p:nvPr/>
        </p:nvGrpSpPr>
        <p:grpSpPr>
          <a:xfrm>
            <a:off x="5109500" y="4138238"/>
            <a:ext cx="1177376" cy="588688"/>
            <a:chOff x="5090450" y="4130951"/>
            <a:chExt cx="1177376" cy="588688"/>
          </a:xfrm>
        </p:grpSpPr>
        <p:sp>
          <p:nvSpPr>
            <p:cNvPr id="693" name="Silver corner gradient with bevel"/>
            <p:cNvSpPr/>
            <p:nvPr>
              <p:custDataLst>
                <p:tags r:id="rId29"/>
              </p:custDataLst>
            </p:nvPr>
          </p:nvSpPr>
          <p:spPr bwMode="auto">
            <a:xfrm>
              <a:off x="5090450" y="4130951"/>
              <a:ext cx="1177376" cy="58868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IT Services</a:t>
              </a:r>
            </a:p>
          </p:txBody>
        </p:sp>
        <p:grpSp>
          <p:nvGrpSpPr>
            <p:cNvPr id="694" name="Group 693"/>
            <p:cNvGrpSpPr/>
            <p:nvPr>
              <p:custDataLst>
                <p:tags r:id="rId30"/>
              </p:custDataLst>
            </p:nvPr>
          </p:nvGrpSpPr>
          <p:grpSpPr>
            <a:xfrm>
              <a:off x="5254717" y="4300293"/>
              <a:ext cx="978609" cy="373362"/>
              <a:chOff x="8681664" y="2638895"/>
              <a:chExt cx="1296865" cy="666928"/>
            </a:xfrm>
          </p:grpSpPr>
          <p:sp>
            <p:nvSpPr>
              <p:cNvPr id="695" name="Rectangle 694"/>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6" name="Rectangle 695"/>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7" name="Rectangle 696"/>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8" name="Rectangle 697"/>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9" name="Rectangle 698"/>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0" name="Rectangle 699"/>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01" name="Rectangle 700"/>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2" name="Rectangle 701"/>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3" name="Rectangle 702"/>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4" name="Rectangle 703"/>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5" name="Rectangle 704"/>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06" name="Rectangle 705"/>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7" name="Rectangle 706"/>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08" name="Rectangle 707"/>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9" name="Rectangle 708"/>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10" name="Rectangle 709"/>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11" name="Rectangle 710"/>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2" name="Rectangle 711"/>
              <p:cNvSpPr/>
              <p:nvPr/>
            </p:nvSpPr>
            <p:spPr>
              <a:xfrm>
                <a:off x="9344956" y="2992895"/>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13" name="Rectangle 712"/>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4" name="Rectangle 713"/>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5" name="Rectangle 714"/>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6" name="Rectangle 715"/>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7" name="Rectangle 716"/>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8" name="Rectangle 717"/>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9" name="Rectangle 718"/>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20" name="Rectangle 719"/>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1" name="Rectangle 720"/>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2" name="Rectangle 721"/>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3" name="Rectangle 722"/>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4" name="Rectangle 723"/>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25" name="Rectangle 724"/>
              <p:cNvSpPr/>
              <p:nvPr/>
            </p:nvSpPr>
            <p:spPr>
              <a:xfrm>
                <a:off x="9676602" y="3168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26" name="Rectangle 725"/>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sp>
        <p:nvSpPr>
          <p:cNvPr id="727" name="Rectangle 726"/>
          <p:cNvSpPr/>
          <p:nvPr>
            <p:custDataLst>
              <p:tags r:id="rId8"/>
            </p:custDataLst>
          </p:nvPr>
        </p:nvSpPr>
        <p:spPr>
          <a:xfrm>
            <a:off x="6424610" y="1845148"/>
            <a:ext cx="1301021" cy="1169549"/>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Customer and market intelligence analysis.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Ideation management: search, select, implement and capture novel ideas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Concept development &amp; testing &amp; implementation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Commercialization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New product/service pricing</a:t>
            </a:r>
          </a:p>
        </p:txBody>
      </p:sp>
      <p:sp>
        <p:nvSpPr>
          <p:cNvPr id="728" name="Rectangle 727"/>
          <p:cNvSpPr/>
          <p:nvPr>
            <p:custDataLst>
              <p:tags r:id="rId9"/>
            </p:custDataLst>
          </p:nvPr>
        </p:nvSpPr>
        <p:spPr>
          <a:xfrm>
            <a:off x="6424610" y="2971907"/>
            <a:ext cx="1301021" cy="846384"/>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Product / service development &amp; management skills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Portfolio and project management </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Strategic analysis &amp; planning skills </a:t>
            </a:r>
          </a:p>
        </p:txBody>
      </p:sp>
      <p:sp>
        <p:nvSpPr>
          <p:cNvPr id="729" name="Rectangle 728"/>
          <p:cNvSpPr/>
          <p:nvPr>
            <p:custDataLst>
              <p:tags r:id="rId10"/>
            </p:custDataLst>
          </p:nvPr>
        </p:nvSpPr>
        <p:spPr>
          <a:xfrm>
            <a:off x="6424610" y="3786641"/>
            <a:ext cx="1301021" cy="1277271"/>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Application  Development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Research, Strategy, Design &amp; Development.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Social Media</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Idea Capture and Retention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Project Portfolio Management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Self-service Analytics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Data Mining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Content Sources &amp; Indexing</a:t>
            </a:r>
          </a:p>
        </p:txBody>
      </p:sp>
      <p:sp>
        <p:nvSpPr>
          <p:cNvPr id="730" name="Oval 729"/>
          <p:cNvSpPr/>
          <p:nvPr>
            <p:custDataLst>
              <p:tags r:id="rId11"/>
            </p:custDataLst>
          </p:nvPr>
        </p:nvSpPr>
        <p:spPr bwMode="auto">
          <a:xfrm>
            <a:off x="1170357" y="1973180"/>
            <a:ext cx="164592" cy="164592"/>
          </a:xfrm>
          <a:prstGeom prst="ellipse">
            <a:avLst/>
          </a:prstGeom>
          <a:solidFill>
            <a:schemeClr val="bg1"/>
          </a:solidFill>
          <a:ln w="19050">
            <a:solidFill>
              <a:srgbClr val="5191CD"/>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731" name="Freeform 6"/>
          <p:cNvSpPr>
            <a:spLocks noEditPoints="1"/>
          </p:cNvSpPr>
          <p:nvPr>
            <p:custDataLst>
              <p:tags r:id="rId12"/>
            </p:custDataLst>
          </p:nvPr>
        </p:nvSpPr>
        <p:spPr bwMode="auto">
          <a:xfrm>
            <a:off x="7599819"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732" name="Oval 731"/>
          <p:cNvSpPr/>
          <p:nvPr>
            <p:custDataLst>
              <p:tags r:id="rId13"/>
            </p:custDataLst>
          </p:nvPr>
        </p:nvSpPr>
        <p:spPr bwMode="auto">
          <a:xfrm>
            <a:off x="3020312" y="4452660"/>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960" name="Isosceles Triangle 959"/>
          <p:cNvSpPr/>
          <p:nvPr>
            <p:custDataLst>
              <p:tags r:id="rId14"/>
            </p:custDataLst>
          </p:nvPr>
        </p:nvSpPr>
        <p:spPr>
          <a:xfrm rot="10800000">
            <a:off x="9388158" y="4633075"/>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cxnSp>
        <p:nvCxnSpPr>
          <p:cNvPr id="961" name="Straight Arrow Connector 960"/>
          <p:cNvCxnSpPr>
            <a:endCxn id="639" idx="3"/>
          </p:cNvCxnSpPr>
          <p:nvPr>
            <p:custDataLst>
              <p:tags r:id="rId15"/>
            </p:custDataLst>
          </p:nvPr>
        </p:nvCxnSpPr>
        <p:spPr>
          <a:xfrm flipV="1">
            <a:off x="3389086" y="2373991"/>
            <a:ext cx="2729813" cy="0"/>
          </a:xfrm>
          <a:prstGeom prst="straightConnector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962" name="Oval 961"/>
          <p:cNvSpPr/>
          <p:nvPr>
            <p:custDataLst>
              <p:tags r:id="rId16"/>
            </p:custDataLst>
          </p:nvPr>
        </p:nvSpPr>
        <p:spPr bwMode="auto">
          <a:xfrm>
            <a:off x="5065409" y="2299450"/>
            <a:ext cx="160309" cy="160309"/>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cxnSp>
        <p:nvCxnSpPr>
          <p:cNvPr id="963" name="Elbow Connector 962"/>
          <p:cNvCxnSpPr/>
          <p:nvPr/>
        </p:nvCxnSpPr>
        <p:spPr>
          <a:xfrm rot="10800000" flipV="1">
            <a:off x="3559204" y="2378504"/>
            <a:ext cx="2568790" cy="2106602"/>
          </a:xfrm>
          <a:prstGeom prst="bentConnector3">
            <a:avLst>
              <a:gd name="adj1" fmla="val -8141"/>
            </a:avLst>
          </a:prstGeom>
          <a:ln w="127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964" name="Elbow Connector 963"/>
          <p:cNvCxnSpPr>
            <a:endCxn id="455" idx="3"/>
          </p:cNvCxnSpPr>
          <p:nvPr/>
        </p:nvCxnSpPr>
        <p:spPr>
          <a:xfrm rot="10800000">
            <a:off x="1892101" y="4210095"/>
            <a:ext cx="1102880" cy="330746"/>
          </a:xfrm>
          <a:prstGeom prst="bentConnector3">
            <a:avLst>
              <a:gd name="adj1" fmla="val 8948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965" name="Oval 964"/>
          <p:cNvSpPr/>
          <p:nvPr>
            <p:custDataLst>
              <p:tags r:id="rId17"/>
            </p:custDataLst>
          </p:nvPr>
        </p:nvSpPr>
        <p:spPr bwMode="auto">
          <a:xfrm>
            <a:off x="6259209" y="3311413"/>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966" name="Rectangle 965"/>
          <p:cNvSpPr/>
          <p:nvPr>
            <p:custDataLst>
              <p:tags r:id="rId18"/>
            </p:custDataLst>
          </p:nvPr>
        </p:nvSpPr>
        <p:spPr>
          <a:xfrm>
            <a:off x="3574143" y="2000210"/>
            <a:ext cx="1367022" cy="738662"/>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products &amp; services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Manage product &amp; services portfolio</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Market &amp; sell products &amp; services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Deliver Products &amp; Services</a:t>
            </a:r>
          </a:p>
        </p:txBody>
      </p:sp>
      <p:sp>
        <p:nvSpPr>
          <p:cNvPr id="967" name="Rectangle 966"/>
          <p:cNvSpPr/>
          <p:nvPr>
            <p:custDataLst>
              <p:tags r:id="rId19"/>
            </p:custDataLst>
          </p:nvPr>
        </p:nvSpPr>
        <p:spPr>
          <a:xfrm>
            <a:off x="3574143" y="3127738"/>
            <a:ext cx="1367022" cy="523218"/>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leadership and staff</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&amp; manage reward, recognition, &amp; motivation programs</a:t>
            </a:r>
          </a:p>
        </p:txBody>
      </p:sp>
      <p:sp>
        <p:nvSpPr>
          <p:cNvPr id="968" name="Rectangle 967"/>
          <p:cNvSpPr/>
          <p:nvPr>
            <p:custDataLst>
              <p:tags r:id="rId20"/>
            </p:custDataLst>
          </p:nvPr>
        </p:nvSpPr>
        <p:spPr>
          <a:xfrm>
            <a:off x="3574143" y="4003893"/>
            <a:ext cx="1367022" cy="846384"/>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Analysis &amp; Reporting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Collaboration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Custom Development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User experience</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Enterprise Search</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Web</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Integration</a:t>
            </a:r>
          </a:p>
        </p:txBody>
      </p:sp>
      <p:sp>
        <p:nvSpPr>
          <p:cNvPr id="969" name="Freeform 6"/>
          <p:cNvSpPr>
            <a:spLocks noEditPoints="1"/>
          </p:cNvSpPr>
          <p:nvPr>
            <p:custDataLst>
              <p:tags r:id="rId21"/>
            </p:custDataLst>
          </p:nvPr>
        </p:nvSpPr>
        <p:spPr bwMode="auto">
          <a:xfrm>
            <a:off x="4814061"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970" name="Freeform 6"/>
          <p:cNvSpPr>
            <a:spLocks noEditPoints="1"/>
          </p:cNvSpPr>
          <p:nvPr>
            <p:custDataLst>
              <p:tags r:id="rId22"/>
            </p:custDataLst>
          </p:nvPr>
        </p:nvSpPr>
        <p:spPr bwMode="auto">
          <a:xfrm>
            <a:off x="1991112"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333" name="Rectangle 332"/>
          <p:cNvSpPr/>
          <p:nvPr>
            <p:custDataLst>
              <p:tags r:id="rId23"/>
            </p:custDataLst>
          </p:nvPr>
        </p:nvSpPr>
        <p:spPr>
          <a:xfrm>
            <a:off x="2354688" y="5221633"/>
            <a:ext cx="136101" cy="137160"/>
          </a:xfrm>
          <a:prstGeom prst="rect">
            <a:avLst/>
          </a:prstGeom>
          <a:pattFill prst="wdDnDiag">
            <a:fgClr>
              <a:srgbClr val="FF0000"/>
            </a:fgClr>
            <a:bgClr>
              <a:srgbClr val="595959"/>
            </a:bgClr>
          </a:pattFill>
          <a:ln w="12700" cap="flat" cmpd="sng" algn="ctr">
            <a:solidFill>
              <a:srgbClr val="2D86E7">
                <a:lumMod val="50000"/>
              </a:srgb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Capability missing or not at required maturity level</a:t>
            </a:r>
          </a:p>
        </p:txBody>
      </p:sp>
      <p:sp>
        <p:nvSpPr>
          <p:cNvPr id="334" name="Rectangle 333"/>
          <p:cNvSpPr/>
          <p:nvPr>
            <p:custDataLst>
              <p:tags r:id="rId24"/>
            </p:custDataLst>
          </p:nvPr>
        </p:nvSpPr>
        <p:spPr>
          <a:xfrm>
            <a:off x="5205722" y="5221633"/>
            <a:ext cx="136101" cy="137160"/>
          </a:xfrm>
          <a:prstGeom prst="rect">
            <a:avLst/>
          </a:prstGeom>
          <a:pattFill prst="wdDnDiag">
            <a:fgClr>
              <a:srgbClr val="FF0000"/>
            </a:fgClr>
            <a:bgClr>
              <a:schemeClr val="tx1"/>
            </a:bgClr>
          </a:pattFill>
          <a:ln w="12700" cap="flat" cmpd="sng" algn="ctr">
            <a:solidFill>
              <a:schemeClr val="accent2">
                <a:lumMod val="50000"/>
              </a:scheme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Service missing or not at required maturity level</a:t>
            </a:r>
          </a:p>
        </p:txBody>
      </p:sp>
      <p:grpSp>
        <p:nvGrpSpPr>
          <p:cNvPr id="335" name="Group 334"/>
          <p:cNvGrpSpPr/>
          <p:nvPr/>
        </p:nvGrpSpPr>
        <p:grpSpPr>
          <a:xfrm>
            <a:off x="355909" y="5656345"/>
            <a:ext cx="6502903" cy="641965"/>
            <a:chOff x="530077" y="5482177"/>
            <a:chExt cx="6502903" cy="641965"/>
          </a:xfrm>
        </p:grpSpPr>
        <p:sp>
          <p:nvSpPr>
            <p:cNvPr id="336" name="Rectangle 335"/>
            <p:cNvSpPr/>
            <p:nvPr/>
          </p:nvSpPr>
          <p:spPr>
            <a:xfrm>
              <a:off x="859320" y="5488533"/>
              <a:ext cx="2259519" cy="261608"/>
            </a:xfrm>
            <a:prstGeom prst="rect">
              <a:avLst/>
            </a:prstGeom>
          </p:spPr>
          <p:txBody>
            <a:bodyPr wrap="square" lIns="91436" tIns="45719" rIns="91436" bIns="45719">
              <a:spAutoFit/>
            </a:bodyPr>
            <a:lstStyle/>
            <a:p>
              <a:pPr defTabSz="685807">
                <a:spcBef>
                  <a:spcPts val="800"/>
                </a:spcBef>
              </a:pPr>
              <a:r>
                <a:rPr lang="en-US" sz="1100" dirty="0">
                  <a:ln>
                    <a:solidFill>
                      <a:schemeClr val="bg1">
                        <a:alpha val="0"/>
                      </a:schemeClr>
                    </a:solidFill>
                  </a:ln>
                </a:rPr>
                <a:t>Align with Business Strategy</a:t>
              </a:r>
            </a:p>
          </p:txBody>
        </p:sp>
        <p:sp>
          <p:nvSpPr>
            <p:cNvPr id="337" name="Oval 336"/>
            <p:cNvSpPr/>
            <p:nvPr>
              <p:custDataLst>
                <p:tags r:id="rId25"/>
              </p:custDataLst>
            </p:nvPr>
          </p:nvSpPr>
          <p:spPr bwMode="auto">
            <a:xfrm>
              <a:off x="530077"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338" name="Oval 337"/>
            <p:cNvSpPr/>
            <p:nvPr>
              <p:custDataLst>
                <p:tags r:id="rId26"/>
              </p:custDataLst>
            </p:nvPr>
          </p:nvSpPr>
          <p:spPr bwMode="auto">
            <a:xfrm>
              <a:off x="3510242"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339" name="Rectangle 338"/>
            <p:cNvSpPr/>
            <p:nvPr/>
          </p:nvSpPr>
          <p:spPr>
            <a:xfrm>
              <a:off x="3839484" y="5488533"/>
              <a:ext cx="1689878"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Identify capability GAPs </a:t>
              </a:r>
            </a:p>
          </p:txBody>
        </p:sp>
        <p:sp>
          <p:nvSpPr>
            <p:cNvPr id="340" name="Oval 339"/>
            <p:cNvSpPr/>
            <p:nvPr>
              <p:custDataLst>
                <p:tags r:id="rId27"/>
              </p:custDataLst>
            </p:nvPr>
          </p:nvSpPr>
          <p:spPr bwMode="auto">
            <a:xfrm>
              <a:off x="530077"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341" name="Rectangle 340"/>
            <p:cNvSpPr/>
            <p:nvPr/>
          </p:nvSpPr>
          <p:spPr>
            <a:xfrm>
              <a:off x="859319" y="5856178"/>
              <a:ext cx="2268562"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Integrate to overall service model</a:t>
              </a:r>
            </a:p>
          </p:txBody>
        </p:sp>
        <p:sp>
          <p:nvSpPr>
            <p:cNvPr id="342" name="Oval 341"/>
            <p:cNvSpPr/>
            <p:nvPr>
              <p:custDataLst>
                <p:tags r:id="rId28"/>
              </p:custDataLst>
            </p:nvPr>
          </p:nvSpPr>
          <p:spPr bwMode="auto">
            <a:xfrm>
              <a:off x="3510242"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343" name="Rectangle 342"/>
            <p:cNvSpPr/>
            <p:nvPr/>
          </p:nvSpPr>
          <p:spPr>
            <a:xfrm>
              <a:off x="3839485" y="5856178"/>
              <a:ext cx="3193495"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Leverage technology for strategic differentiation</a:t>
              </a:r>
            </a:p>
          </p:txBody>
        </p:sp>
      </p:grpSp>
      <p:sp>
        <p:nvSpPr>
          <p:cNvPr id="344" name="Text Placeholder 2"/>
          <p:cNvSpPr txBox="1">
            <a:spLocks/>
          </p:cNvSpPr>
          <p:nvPr/>
        </p:nvSpPr>
        <p:spPr>
          <a:xfrm>
            <a:off x="345868" y="1151316"/>
            <a:ext cx="8900506" cy="246221"/>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54"/>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54"/>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54"/>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600" b="1" dirty="0" smtClean="0">
                <a:solidFill>
                  <a:schemeClr val="tx1">
                    <a:lumMod val="75000"/>
                  </a:schemeClr>
                </a:solidFill>
                <a:latin typeface="+mn-lt"/>
              </a:rPr>
              <a:t>Target state IT Services to fully automate business capabilities</a:t>
            </a:r>
            <a:endParaRPr lang="en-US" sz="1600" b="1" dirty="0">
              <a:solidFill>
                <a:schemeClr val="tx1">
                  <a:lumMod val="75000"/>
                </a:schemeClr>
              </a:solidFill>
              <a:latin typeface="+mn-lt"/>
            </a:endParaRPr>
          </a:p>
        </p:txBody>
      </p:sp>
      <p:sp>
        <p:nvSpPr>
          <p:cNvPr id="7" name="Slide Number Placeholder 6"/>
          <p:cNvSpPr>
            <a:spLocks noGrp="1"/>
          </p:cNvSpPr>
          <p:nvPr>
            <p:ph type="sldNum" sz="quarter" idx="4"/>
          </p:nvPr>
        </p:nvSpPr>
        <p:spPr/>
        <p:txBody>
          <a:bodyPr/>
          <a:lstStyle/>
          <a:p>
            <a:pPr algn="ctr"/>
            <a:fld id="{101F14F0-5018-4D43-9CE9-7EAB5322879C}" type="slidenum">
              <a:rPr lang="en-US" smtClean="0"/>
              <a:pPr algn="ctr"/>
              <a:t>29</a:t>
            </a:fld>
            <a:endParaRPr lang="en-US" dirty="0"/>
          </a:p>
        </p:txBody>
      </p:sp>
    </p:spTree>
    <p:extLst>
      <p:ext uri="{BB962C8B-B14F-4D97-AF65-F5344CB8AC3E}">
        <p14:creationId xmlns:p14="http://schemas.microsoft.com/office/powerpoint/2010/main" val="1152210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38699102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4962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12" name="Title 11"/>
          <p:cNvSpPr>
            <a:spLocks noGrp="1"/>
          </p:cNvSpPr>
          <p:nvPr>
            <p:ph type="title"/>
          </p:nvPr>
        </p:nvSpPr>
        <p:spPr>
          <a:xfrm>
            <a:off x="338138" y="228481"/>
            <a:ext cx="11518900" cy="498598"/>
          </a:xfrm>
        </p:spPr>
        <p:txBody>
          <a:bodyPr/>
          <a:lstStyle/>
          <a:p>
            <a:r>
              <a:rPr lang="en-US" dirty="0"/>
              <a:t>Alignment to the </a:t>
            </a:r>
            <a:r>
              <a:rPr lang="en-US" dirty="0" smtClean="0"/>
              <a:t>needs of the field </a:t>
            </a:r>
            <a:r>
              <a:rPr lang="en-US" dirty="0"/>
              <a:t>and our business strategy</a:t>
            </a:r>
          </a:p>
        </p:txBody>
      </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3</a:t>
            </a:fld>
            <a:endParaRPr lang="en-US" dirty="0"/>
          </a:p>
        </p:txBody>
      </p:sp>
      <p:pic>
        <p:nvPicPr>
          <p:cNvPr id="63" name="Picture 2" descr="Nationwide.svg">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65732" y="2221052"/>
            <a:ext cx="1439623" cy="287925"/>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p:cNvSpPr/>
          <p:nvPr/>
        </p:nvSpPr>
        <p:spPr>
          <a:xfrm>
            <a:off x="8041682" y="2237872"/>
            <a:ext cx="2736033" cy="715581"/>
          </a:xfrm>
          <a:prstGeom prst="rect">
            <a:avLst/>
          </a:prstGeom>
        </p:spPr>
        <p:txBody>
          <a:bodyPr wrap="square">
            <a:spAutoFit/>
          </a:bodyPr>
          <a:lstStyle/>
          <a:p>
            <a:pPr marL="406400" lvl="1" indent="-176213">
              <a:lnSpc>
                <a:spcPct val="92000"/>
              </a:lnSpc>
              <a:spcAft>
                <a:spcPct val="37000"/>
              </a:spcAft>
              <a:buFontTx/>
              <a:buChar char="•"/>
            </a:pPr>
            <a:r>
              <a:rPr lang="en-US" sz="1000" dirty="0" smtClean="0"/>
              <a:t>IT Led Change - LOB Stability, Deployment</a:t>
            </a:r>
            <a:endParaRPr lang="en-US" sz="1000" dirty="0"/>
          </a:p>
          <a:p>
            <a:pPr marL="406400" lvl="1" indent="-176213">
              <a:lnSpc>
                <a:spcPct val="92000"/>
              </a:lnSpc>
              <a:spcAft>
                <a:spcPct val="37000"/>
              </a:spcAft>
              <a:buFontTx/>
              <a:buChar char="•"/>
            </a:pPr>
            <a:r>
              <a:rPr lang="en-US" sz="1000" dirty="0" smtClean="0"/>
              <a:t>Business Led Change – </a:t>
            </a:r>
            <a:r>
              <a:rPr lang="en-US" sz="1000" dirty="0"/>
              <a:t>Review of IT </a:t>
            </a:r>
            <a:r>
              <a:rPr lang="en-US" sz="1000" dirty="0" smtClean="0"/>
              <a:t>Strategy, </a:t>
            </a:r>
            <a:r>
              <a:rPr lang="en-US" sz="1000" dirty="0"/>
              <a:t>c</a:t>
            </a:r>
            <a:r>
              <a:rPr lang="en-US" sz="1000" dirty="0" smtClean="0"/>
              <a:t>onsumerization of IT</a:t>
            </a:r>
            <a:endParaRPr lang="en-US" sz="1000" dirty="0"/>
          </a:p>
        </p:txBody>
      </p:sp>
      <p:pic>
        <p:nvPicPr>
          <p:cNvPr id="67" name="Picture 6" descr="UBS AG Logo">
            <a:hlinkClick r:id="rId11" tooltip="UBS AG Logo"/>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58476" y="1590657"/>
            <a:ext cx="1313875" cy="504529"/>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8044925" y="1451109"/>
            <a:ext cx="2488011" cy="772519"/>
          </a:xfrm>
          <a:prstGeom prst="rect">
            <a:avLst/>
          </a:prstGeom>
        </p:spPr>
        <p:txBody>
          <a:bodyPr wrap="square">
            <a:spAutoFit/>
          </a:bodyPr>
          <a:lstStyle/>
          <a:p>
            <a:pPr marL="406400" lvl="1" indent="-176213">
              <a:lnSpc>
                <a:spcPct val="92000"/>
              </a:lnSpc>
              <a:spcAft>
                <a:spcPct val="37000"/>
              </a:spcAft>
              <a:buFontTx/>
              <a:buChar char="•"/>
            </a:pPr>
            <a:r>
              <a:rPr lang="en-US" sz="1000" dirty="0" smtClean="0"/>
              <a:t>Innovation </a:t>
            </a:r>
            <a:r>
              <a:rPr lang="en-US" sz="1000" dirty="0"/>
              <a:t>– New Business Model</a:t>
            </a:r>
          </a:p>
          <a:p>
            <a:pPr marL="406400" lvl="1" indent="-176213">
              <a:lnSpc>
                <a:spcPct val="92000"/>
              </a:lnSpc>
              <a:spcAft>
                <a:spcPct val="37000"/>
              </a:spcAft>
              <a:buFontTx/>
              <a:buChar char="•"/>
            </a:pPr>
            <a:r>
              <a:rPr lang="en-US" sz="1000" dirty="0" smtClean="0"/>
              <a:t>Business Led Change – </a:t>
            </a:r>
            <a:r>
              <a:rPr lang="en-US" sz="1000" dirty="0"/>
              <a:t>Business Process </a:t>
            </a:r>
            <a:r>
              <a:rPr lang="en-US" sz="1000" dirty="0" smtClean="0"/>
              <a:t>Improvement                                </a:t>
            </a:r>
          </a:p>
          <a:p>
            <a:pPr marL="406400" lvl="1" indent="-176213">
              <a:lnSpc>
                <a:spcPct val="92000"/>
              </a:lnSpc>
              <a:spcAft>
                <a:spcPct val="37000"/>
              </a:spcAft>
              <a:buFontTx/>
              <a:buChar char="•"/>
            </a:pPr>
            <a:r>
              <a:rPr lang="en-US" sz="1000" dirty="0" smtClean="0"/>
              <a:t>IT Led Change - Deployment </a:t>
            </a:r>
            <a:endParaRPr lang="en-US" sz="1000" dirty="0"/>
          </a:p>
        </p:txBody>
      </p:sp>
      <p:pic>
        <p:nvPicPr>
          <p:cNvPr id="69" name="Picture 8" descr="New Walmart Logo.svg">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08822" y="3999603"/>
            <a:ext cx="1300182" cy="34324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p:cNvSpPr/>
          <p:nvPr/>
        </p:nvSpPr>
        <p:spPr>
          <a:xfrm>
            <a:off x="8042590" y="3899827"/>
            <a:ext cx="2902279" cy="375487"/>
          </a:xfrm>
          <a:prstGeom prst="rect">
            <a:avLst/>
          </a:prstGeom>
        </p:spPr>
        <p:txBody>
          <a:bodyPr wrap="square">
            <a:spAutoFit/>
          </a:bodyPr>
          <a:lstStyle/>
          <a:p>
            <a:pPr marL="401637" lvl="1" indent="-171450">
              <a:lnSpc>
                <a:spcPct val="92000"/>
              </a:lnSpc>
              <a:spcAft>
                <a:spcPct val="37000"/>
              </a:spcAft>
              <a:buFont typeface="Arial" pitchFamily="34" charset="0"/>
              <a:buChar char="•"/>
            </a:pPr>
            <a:r>
              <a:rPr lang="en-US" sz="1000" dirty="0" smtClean="0"/>
              <a:t>IT Led Change </a:t>
            </a:r>
            <a:r>
              <a:rPr lang="en-US" sz="1000" dirty="0"/>
              <a:t>– Improving Architectural </a:t>
            </a:r>
            <a:r>
              <a:rPr lang="en-US" sz="1000" dirty="0" smtClean="0"/>
              <a:t>Capabilities, Cost </a:t>
            </a:r>
            <a:r>
              <a:rPr lang="en-US" sz="1000" dirty="0"/>
              <a:t>Optimization</a:t>
            </a:r>
          </a:p>
        </p:txBody>
      </p:sp>
      <p:pic>
        <p:nvPicPr>
          <p:cNvPr id="74" name="Picture 10" descr="Tescologo.svg">
            <a:hlinkClick r:id="rId15"/>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91945" y="4565187"/>
            <a:ext cx="1003343" cy="280936"/>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p:cNvSpPr/>
          <p:nvPr/>
        </p:nvSpPr>
        <p:spPr>
          <a:xfrm>
            <a:off x="8034490" y="4332441"/>
            <a:ext cx="2746202" cy="800860"/>
          </a:xfrm>
          <a:prstGeom prst="rect">
            <a:avLst/>
          </a:prstGeom>
        </p:spPr>
        <p:txBody>
          <a:bodyPr wrap="square">
            <a:spAutoFit/>
          </a:bodyPr>
          <a:lstStyle/>
          <a:p>
            <a:pPr marL="401637" lvl="1" indent="-171450">
              <a:lnSpc>
                <a:spcPct val="92000"/>
              </a:lnSpc>
              <a:spcAft>
                <a:spcPct val="37000"/>
              </a:spcAft>
              <a:buFont typeface="Arial" pitchFamily="34" charset="0"/>
              <a:buChar char="•"/>
            </a:pPr>
            <a:r>
              <a:rPr lang="en-US" sz="1000" dirty="0" smtClean="0"/>
              <a:t>Business Led Change – Collaboration</a:t>
            </a:r>
          </a:p>
          <a:p>
            <a:pPr marL="401637" lvl="1" indent="-171450">
              <a:lnSpc>
                <a:spcPct val="92000"/>
              </a:lnSpc>
              <a:spcAft>
                <a:spcPct val="37000"/>
              </a:spcAft>
              <a:buFont typeface="Arial" pitchFamily="34" charset="0"/>
              <a:buChar char="•"/>
            </a:pPr>
            <a:r>
              <a:rPr lang="en-US" sz="1000" dirty="0" smtClean="0"/>
              <a:t>IT Led Change – Deployment, Business IT Governance</a:t>
            </a:r>
          </a:p>
          <a:p>
            <a:pPr marL="515937" lvl="1" indent="-285750">
              <a:lnSpc>
                <a:spcPct val="92000"/>
              </a:lnSpc>
              <a:spcAft>
                <a:spcPct val="37000"/>
              </a:spcAft>
              <a:buFont typeface="Arial" pitchFamily="34" charset="0"/>
              <a:buChar char="•"/>
            </a:pPr>
            <a:endParaRPr lang="en-US" sz="1200" dirty="0"/>
          </a:p>
        </p:txBody>
      </p:sp>
      <p:pic>
        <p:nvPicPr>
          <p:cNvPr id="86" name="Picture 12" descr="http://upload.wikimedia.org/wikipedia/en/thumb/1/19/Transport-for-London.svg/200px-Transport-for-London.svg.png">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44687" y="2848037"/>
            <a:ext cx="1422042" cy="369732"/>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8047494" y="2932183"/>
            <a:ext cx="2737386" cy="574003"/>
          </a:xfrm>
          <a:prstGeom prst="rect">
            <a:avLst/>
          </a:prstGeom>
        </p:spPr>
        <p:txBody>
          <a:bodyPr wrap="square">
            <a:spAutoFit/>
          </a:bodyPr>
          <a:lstStyle/>
          <a:p>
            <a:pPr marL="406400" lvl="1" indent="-176213">
              <a:lnSpc>
                <a:spcPct val="92000"/>
              </a:lnSpc>
              <a:spcAft>
                <a:spcPct val="37000"/>
              </a:spcAft>
              <a:buFontTx/>
              <a:buChar char="•"/>
            </a:pPr>
            <a:r>
              <a:rPr lang="en-US" sz="1000" dirty="0"/>
              <a:t>Innovation – Hybrid Organization</a:t>
            </a:r>
          </a:p>
          <a:p>
            <a:pPr marL="406400" lvl="1" indent="-176213">
              <a:lnSpc>
                <a:spcPct val="92000"/>
              </a:lnSpc>
              <a:spcAft>
                <a:spcPct val="37000"/>
              </a:spcAft>
              <a:buFontTx/>
              <a:buChar char="•"/>
            </a:pPr>
            <a:r>
              <a:rPr lang="en-US" sz="1000" dirty="0" smtClean="0"/>
              <a:t>Business Led Change </a:t>
            </a:r>
            <a:r>
              <a:rPr lang="en-US" sz="1000" dirty="0"/>
              <a:t>– Flexible Work </a:t>
            </a:r>
            <a:r>
              <a:rPr lang="en-US" sz="1000" dirty="0" smtClean="0"/>
              <a:t>style, Business Insight </a:t>
            </a:r>
            <a:endParaRPr lang="en-US" sz="1000" dirty="0"/>
          </a:p>
        </p:txBody>
      </p:sp>
      <p:pic>
        <p:nvPicPr>
          <p:cNvPr id="92" name="Picture 16" descr="Saxo Bank logo">
            <a:hlinkClick r:id="rId19" tooltip="Saxo Bank logo"/>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62387" y="3402344"/>
            <a:ext cx="676275" cy="495301"/>
          </a:xfrm>
          <a:prstGeom prst="rect">
            <a:avLst/>
          </a:prstGeom>
          <a:noFill/>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8030265" y="3547964"/>
            <a:ext cx="2711587" cy="460767"/>
          </a:xfrm>
          <a:prstGeom prst="rect">
            <a:avLst/>
          </a:prstGeom>
        </p:spPr>
        <p:txBody>
          <a:bodyPr wrap="square">
            <a:spAutoFit/>
          </a:bodyPr>
          <a:lstStyle/>
          <a:p>
            <a:pPr marL="401637" lvl="1" indent="-171450">
              <a:lnSpc>
                <a:spcPct val="92000"/>
              </a:lnSpc>
              <a:spcAft>
                <a:spcPct val="37000"/>
              </a:spcAft>
              <a:buFont typeface="Arial" pitchFamily="34" charset="0"/>
              <a:buChar char="•"/>
            </a:pPr>
            <a:r>
              <a:rPr lang="en-US" sz="1000" dirty="0" smtClean="0"/>
              <a:t>Business Led Change - CRM</a:t>
            </a:r>
            <a:endParaRPr lang="en-US" sz="1000" dirty="0"/>
          </a:p>
          <a:p>
            <a:pPr marL="515937" lvl="1" indent="-285750">
              <a:lnSpc>
                <a:spcPct val="92000"/>
              </a:lnSpc>
              <a:spcAft>
                <a:spcPct val="37000"/>
              </a:spcAft>
              <a:buFont typeface="Arial" pitchFamily="34" charset="0"/>
              <a:buChar char="•"/>
            </a:pPr>
            <a:endParaRPr lang="en-US" sz="1200" dirty="0"/>
          </a:p>
        </p:txBody>
      </p:sp>
      <p:sp>
        <p:nvSpPr>
          <p:cNvPr id="105" name="Rectangle 104"/>
          <p:cNvSpPr/>
          <p:nvPr/>
        </p:nvSpPr>
        <p:spPr>
          <a:xfrm>
            <a:off x="8011604" y="5796152"/>
            <a:ext cx="2829996" cy="233910"/>
          </a:xfrm>
          <a:prstGeom prst="rect">
            <a:avLst/>
          </a:prstGeom>
        </p:spPr>
        <p:txBody>
          <a:bodyPr wrap="square">
            <a:spAutoFit/>
          </a:bodyPr>
          <a:lstStyle/>
          <a:p>
            <a:pPr marL="401637" lvl="1" indent="-171450">
              <a:lnSpc>
                <a:spcPct val="92000"/>
              </a:lnSpc>
              <a:spcAft>
                <a:spcPct val="37000"/>
              </a:spcAft>
              <a:buFont typeface="Arial" pitchFamily="34" charset="0"/>
              <a:buChar char="•"/>
            </a:pPr>
            <a:r>
              <a:rPr lang="en-US" sz="1000" dirty="0" smtClean="0"/>
              <a:t>IT Led Change  –  Smart Cities</a:t>
            </a:r>
            <a:endParaRPr lang="en-US" sz="1000" dirty="0"/>
          </a:p>
        </p:txBody>
      </p:sp>
      <p:pic>
        <p:nvPicPr>
          <p:cNvPr id="106" name="Picture 18" descr="GBM Grupo Bursatil Mexicano"/>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991991" y="5079629"/>
            <a:ext cx="787104" cy="338455"/>
          </a:xfrm>
          <a:prstGeom prst="rect">
            <a:avLst/>
          </a:prstGeom>
          <a:noFill/>
          <a:extLst>
            <a:ext uri="{909E8E84-426E-40DD-AFC4-6F175D3DCCD1}">
              <a14:hiddenFill xmlns:a14="http://schemas.microsoft.com/office/drawing/2010/main">
                <a:solidFill>
                  <a:srgbClr val="FFFFFF"/>
                </a:solidFill>
              </a14:hiddenFill>
            </a:ext>
          </a:extLst>
        </p:spPr>
      </p:pic>
      <p:sp>
        <p:nvSpPr>
          <p:cNvPr id="107" name="Rectangle 106"/>
          <p:cNvSpPr/>
          <p:nvPr/>
        </p:nvSpPr>
        <p:spPr>
          <a:xfrm>
            <a:off x="8032113" y="4890556"/>
            <a:ext cx="2822884" cy="857158"/>
          </a:xfrm>
          <a:prstGeom prst="rect">
            <a:avLst/>
          </a:prstGeom>
        </p:spPr>
        <p:txBody>
          <a:bodyPr wrap="square">
            <a:spAutoFit/>
          </a:bodyPr>
          <a:lstStyle/>
          <a:p>
            <a:pPr marL="401637" lvl="1" indent="-171450">
              <a:lnSpc>
                <a:spcPct val="92000"/>
              </a:lnSpc>
              <a:spcAft>
                <a:spcPct val="37000"/>
              </a:spcAft>
              <a:buFont typeface="Arial" pitchFamily="34" charset="0"/>
              <a:buChar char="•"/>
            </a:pPr>
            <a:r>
              <a:rPr lang="en-US" sz="1000" dirty="0" smtClean="0"/>
              <a:t>Business Led Change – IT Operating Model, Asset Mgt/CRM, BI, Transaction Management </a:t>
            </a:r>
          </a:p>
          <a:p>
            <a:pPr marL="401637" lvl="1" indent="-171450">
              <a:lnSpc>
                <a:spcPct val="92000"/>
              </a:lnSpc>
              <a:spcAft>
                <a:spcPct val="37000"/>
              </a:spcAft>
              <a:buFont typeface="Arial" pitchFamily="34" charset="0"/>
              <a:buChar char="•"/>
            </a:pPr>
            <a:r>
              <a:rPr lang="en-US" sz="1000" dirty="0" smtClean="0"/>
              <a:t>IT Led Change -  Infrastructure Optimization.</a:t>
            </a:r>
          </a:p>
        </p:txBody>
      </p:sp>
      <p:sp>
        <p:nvSpPr>
          <p:cNvPr id="108" name="Rounded Rectangle 107"/>
          <p:cNvSpPr/>
          <p:nvPr>
            <p:custDataLst>
              <p:tags r:id="rId3"/>
            </p:custDataLst>
          </p:nvPr>
        </p:nvSpPr>
        <p:spPr>
          <a:xfrm flipH="1">
            <a:off x="994734" y="2283736"/>
            <a:ext cx="4413669" cy="3835266"/>
          </a:xfrm>
          <a:prstGeom prst="roundRect">
            <a:avLst>
              <a:gd name="adj" fmla="val 2441"/>
            </a:avLst>
          </a:prstGeom>
          <a:gradFill>
            <a:gsLst>
              <a:gs pos="99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91440" tIns="0" rIns="91440" bIns="91440" numCol="1" rtlCol="0" anchor="t" anchorCtr="0" compatLnSpc="1">
            <a:prstTxWarp prst="textNoShape">
              <a:avLst/>
            </a:prstTxWarp>
            <a:noAutofit/>
          </a:bodyPr>
          <a:lstStyle/>
          <a:p>
            <a:pPr marL="0" lvl="1" algn="ctr" fontAlgn="base">
              <a:buClr>
                <a:srgbClr val="FFFF99"/>
              </a:buClr>
              <a:buSzPct val="90000"/>
            </a:pPr>
            <a:endParaRPr lang="en-US"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9" name="Round Same Side Corner Rectangle 108"/>
          <p:cNvSpPr/>
          <p:nvPr/>
        </p:nvSpPr>
        <p:spPr>
          <a:xfrm>
            <a:off x="1240764" y="2475725"/>
            <a:ext cx="3889848" cy="3643277"/>
          </a:xfrm>
          <a:prstGeom prst="round2SameRect">
            <a:avLst>
              <a:gd name="adj1" fmla="val 50000"/>
              <a:gd name="adj2" fmla="val 0"/>
            </a:avLst>
          </a:prstGeom>
          <a:solidFill>
            <a:schemeClr val="accent1">
              <a:lumMod val="75000"/>
            </a:schemeClr>
          </a:solidFill>
          <a:ln w="3175">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vert="horz" wrap="square" lIns="146278" tIns="73139" rIns="146278" bIns="73139" numCol="1" rtlCol="0" anchor="ctr" anchorCtr="0" compatLnSpc="1">
            <a:prstTxWarp prst="textNoShape">
              <a:avLst/>
            </a:prstTxWarp>
          </a:bodyPr>
          <a:lstStyle/>
          <a:p>
            <a:pPr algn="ctr" defTabSz="1218585" fontAlgn="base">
              <a:spcBef>
                <a:spcPct val="0"/>
              </a:spcBef>
              <a:spcAft>
                <a:spcPct val="0"/>
              </a:spcAft>
            </a:pPr>
            <a:endParaRPr lang="en-US" sz="16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10" name="Trapezoid 109"/>
          <p:cNvSpPr/>
          <p:nvPr/>
        </p:nvSpPr>
        <p:spPr>
          <a:xfrm>
            <a:off x="1289442" y="5035627"/>
            <a:ext cx="3777554" cy="1018857"/>
          </a:xfrm>
          <a:prstGeom prst="trapezoid">
            <a:avLst>
              <a:gd name="adj" fmla="val 72514"/>
            </a:avLst>
          </a:prstGeom>
          <a:solidFill>
            <a:schemeClr val="accent1"/>
          </a:solidFill>
          <a:ln w="317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1767531" numCol="1" rtlCol="0" anchor="t" anchorCtr="0" compatLnSpc="1">
            <a:prstTxWarp prst="textNoShape">
              <a:avLst/>
            </a:prstTxWarp>
            <a:noAutofit/>
          </a:bodyPr>
          <a:lstStyle/>
          <a:p>
            <a:pPr algn="ctr" defTabSz="913909" fontAlgn="base">
              <a:lnSpc>
                <a:spcPct val="90000"/>
              </a:lnSpc>
              <a:buClr>
                <a:srgbClr val="FFFF99"/>
              </a:buClr>
              <a:buSzPct val="90000"/>
            </a:pPr>
            <a:endParaRPr lang="en-US" sz="8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cxnSp>
        <p:nvCxnSpPr>
          <p:cNvPr id="111" name="Straight Connector 110"/>
          <p:cNvCxnSpPr/>
          <p:nvPr/>
        </p:nvCxnSpPr>
        <p:spPr>
          <a:xfrm>
            <a:off x="1476863" y="4063545"/>
            <a:ext cx="3547872"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12" name="Isosceles Triangle 111"/>
          <p:cNvSpPr/>
          <p:nvPr/>
        </p:nvSpPr>
        <p:spPr>
          <a:xfrm>
            <a:off x="2034381" y="3085008"/>
            <a:ext cx="2292736" cy="1906235"/>
          </a:xfrm>
          <a:prstGeom prst="triangle">
            <a:avLst/>
          </a:prstGeom>
          <a:solidFill>
            <a:schemeClr val="accent1"/>
          </a:solidFill>
          <a:ln w="317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1767531" numCol="1" rtlCol="0" anchor="t" anchorCtr="0" compatLnSpc="1">
            <a:prstTxWarp prst="textNoShape">
              <a:avLst/>
            </a:prstTxWarp>
            <a:noAutofit/>
          </a:bodyPr>
          <a:lstStyle/>
          <a:p>
            <a:pPr algn="ctr" defTabSz="913909" fontAlgn="base">
              <a:lnSpc>
                <a:spcPct val="90000"/>
              </a:lnSpc>
              <a:buClr>
                <a:srgbClr val="FFFF99"/>
              </a:buClr>
              <a:buSzPct val="90000"/>
            </a:pPr>
            <a:r>
              <a:rPr lang="en-US" sz="16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CIO</a:t>
            </a:r>
          </a:p>
        </p:txBody>
      </p:sp>
      <p:sp>
        <p:nvSpPr>
          <p:cNvPr id="113" name="Up Arrow 112"/>
          <p:cNvSpPr/>
          <p:nvPr/>
        </p:nvSpPr>
        <p:spPr>
          <a:xfrm>
            <a:off x="4749362" y="2840521"/>
            <a:ext cx="365760" cy="731520"/>
          </a:xfrm>
          <a:prstGeom prst="upArrow">
            <a:avLst/>
          </a:prstGeom>
          <a:gradFill>
            <a:gsLst>
              <a:gs pos="50000">
                <a:srgbClr val="FFFFFF">
                  <a:alpha val="10000"/>
                </a:srgbClr>
              </a:gs>
              <a:gs pos="0">
                <a:schemeClr val="bg1">
                  <a:alpha val="30000"/>
                </a:schemeClr>
              </a:gs>
              <a:gs pos="100000">
                <a:schemeClr val="bg1">
                  <a:alpha val="0"/>
                </a:schemeClr>
              </a:gs>
            </a:gsLst>
            <a:lin ang="5400000" scaled="0"/>
          </a:gradFill>
          <a:ln w="3175" cap="flat" cmpd="sng" algn="ctr">
            <a:gradFill>
              <a:gsLst>
                <a:gs pos="0">
                  <a:schemeClr val="bg1">
                    <a:alpha val="50000"/>
                  </a:schemeClr>
                </a:gs>
                <a:gs pos="50000">
                  <a:schemeClr val="bg1">
                    <a:alpha val="20000"/>
                  </a:schemeClr>
                </a:gs>
                <a:gs pos="100000">
                  <a:schemeClr val="bg1">
                    <a:alpha val="0"/>
                  </a:schemeClr>
                </a:gs>
              </a:gsLst>
              <a:lin ang="5400000" scaled="0"/>
            </a:gradFill>
            <a:prstDash val="solid"/>
            <a:round/>
            <a:headEnd type="none" w="med" len="med"/>
            <a:tailEnd type="none" w="med" len="med"/>
          </a:ln>
          <a:effectLst/>
        </p:spPr>
        <p:txBody>
          <a:bodyPr vert="vert270" wrap="square" lIns="121899" tIns="60949" rIns="121899" bIns="60949" numCol="1" rtlCol="0" anchor="ctr" anchorCtr="0" compatLnSpc="1">
            <a:prstTxWarp prst="textNoShape">
              <a:avLst/>
            </a:prstTxWarp>
            <a:noAutofit/>
          </a:bodyPr>
          <a:lstStyle/>
          <a:p>
            <a:pPr algn="ctr" defTabSz="1218585" fontAlgn="base">
              <a:spcBef>
                <a:spcPct val="0"/>
              </a:spcBef>
              <a:spcAft>
                <a:spcPct val="0"/>
              </a:spcAft>
              <a:buClr>
                <a:srgbClr val="FFFF99"/>
              </a:buClr>
              <a:buSzPct val="90000"/>
            </a:pPr>
            <a:endParaRPr lang="en-US" sz="1300" b="1" cap="all"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14" name="Up Arrow 113"/>
          <p:cNvSpPr/>
          <p:nvPr/>
        </p:nvSpPr>
        <p:spPr>
          <a:xfrm>
            <a:off x="1335358" y="2729308"/>
            <a:ext cx="365760" cy="731520"/>
          </a:xfrm>
          <a:prstGeom prst="upArrow">
            <a:avLst/>
          </a:prstGeom>
          <a:gradFill>
            <a:gsLst>
              <a:gs pos="50000">
                <a:srgbClr val="FFFFFF">
                  <a:alpha val="10000"/>
                </a:srgbClr>
              </a:gs>
              <a:gs pos="0">
                <a:schemeClr val="bg1">
                  <a:alpha val="30000"/>
                </a:schemeClr>
              </a:gs>
              <a:gs pos="100000">
                <a:schemeClr val="bg1">
                  <a:alpha val="0"/>
                </a:schemeClr>
              </a:gs>
            </a:gsLst>
            <a:lin ang="5400000" scaled="0"/>
          </a:gradFill>
          <a:ln w="3175" cap="flat" cmpd="sng" algn="ctr">
            <a:gradFill>
              <a:gsLst>
                <a:gs pos="0">
                  <a:schemeClr val="bg1">
                    <a:alpha val="50000"/>
                  </a:schemeClr>
                </a:gs>
                <a:gs pos="50000">
                  <a:schemeClr val="bg1">
                    <a:alpha val="20000"/>
                  </a:schemeClr>
                </a:gs>
                <a:gs pos="100000">
                  <a:schemeClr val="bg1">
                    <a:alpha val="0"/>
                  </a:schemeClr>
                </a:gs>
              </a:gsLst>
              <a:lin ang="5400000" scaled="0"/>
            </a:gradFill>
            <a:prstDash val="solid"/>
            <a:round/>
            <a:headEnd type="none" w="med" len="med"/>
            <a:tailEnd type="none" w="med" len="med"/>
          </a:ln>
          <a:effectLst/>
        </p:spPr>
        <p:txBody>
          <a:bodyPr vert="vert270" wrap="square" lIns="121899" tIns="60949" rIns="121899" bIns="60949" numCol="1" rtlCol="0" anchor="ctr" anchorCtr="0" compatLnSpc="1">
            <a:prstTxWarp prst="textNoShape">
              <a:avLst/>
            </a:prstTxWarp>
            <a:noAutofit/>
          </a:bodyPr>
          <a:lstStyle/>
          <a:p>
            <a:pPr algn="ctr" defTabSz="1218585" fontAlgn="base">
              <a:spcBef>
                <a:spcPct val="0"/>
              </a:spcBef>
              <a:spcAft>
                <a:spcPct val="0"/>
              </a:spcAft>
              <a:buClr>
                <a:srgbClr val="FFFF99"/>
              </a:buClr>
              <a:buSzPct val="90000"/>
            </a:pPr>
            <a:endParaRPr lang="en-US" sz="1300" b="1" cap="all"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15" name="Rounded Rectangle 114"/>
          <p:cNvSpPr/>
          <p:nvPr/>
        </p:nvSpPr>
        <p:spPr>
          <a:xfrm>
            <a:off x="1918734" y="3057317"/>
            <a:ext cx="731520" cy="350710"/>
          </a:xfrm>
          <a:prstGeom prst="roundRect">
            <a:avLst/>
          </a:prstGeom>
          <a:solidFill>
            <a:schemeClr val="accent1">
              <a:lumMod val="60000"/>
              <a:lumOff val="40000"/>
            </a:schemeClr>
          </a:solidFill>
          <a:ln w="3175" cap="flat" cmpd="sng" algn="ctr">
            <a:solidFill>
              <a:schemeClr val="accent1">
                <a:lumMod val="20000"/>
                <a:lumOff val="80000"/>
              </a:schemeClr>
            </a:solidFill>
            <a:prstDash val="solid"/>
            <a:headEnd type="none" w="med" len="med"/>
            <a:tailEnd type="none" w="med" len="med"/>
          </a:ln>
          <a:effectLst/>
          <a:scene3d>
            <a:camera prst="orthographicFront">
              <a:rot lat="0" lon="0" rev="0"/>
            </a:camera>
            <a:lightRig rig="balanced" dir="t">
              <a:rot lat="0" lon="0" rev="0"/>
            </a:lightRig>
          </a:scene3d>
          <a:sp3d/>
        </p:spPr>
        <p:txBody>
          <a:bodyPr vert="horz" wrap="square" lIns="60949" tIns="60949" rIns="60949" bIns="60949" numCol="1" rtlCol="0" anchor="ctr" anchorCtr="0" compatLnSpc="1">
            <a:prstTxWarp prst="textNoShape">
              <a:avLst/>
            </a:prstTxWarp>
            <a:spAutoFit/>
          </a:bodyPr>
          <a:lstStyle/>
          <a:p>
            <a:pPr algn="ctr" defTabSz="913909" fontAlgn="base">
              <a:lnSpc>
                <a:spcPct val="90000"/>
              </a:lnSpc>
            </a:pPr>
            <a:r>
              <a:rPr lang="en-US" sz="1400" b="1" kern="0" dirty="0">
                <a:ln>
                  <a:solidFill>
                    <a:schemeClr val="bg1">
                      <a:alpha val="0"/>
                    </a:schemeClr>
                  </a:solidFill>
                </a:ln>
                <a:solidFill>
                  <a:schemeClr val="bg1"/>
                </a:solidFill>
                <a:latin typeface="Segoe UI" pitchFamily="34" charset="0"/>
                <a:ea typeface="Segoe UI" pitchFamily="34" charset="0"/>
                <a:cs typeface="Segoe UI" pitchFamily="34" charset="0"/>
              </a:rPr>
              <a:t>CFO</a:t>
            </a:r>
          </a:p>
        </p:txBody>
      </p:sp>
      <p:sp>
        <p:nvSpPr>
          <p:cNvPr id="116" name="Rounded Rectangle 115"/>
          <p:cNvSpPr/>
          <p:nvPr/>
        </p:nvSpPr>
        <p:spPr>
          <a:xfrm>
            <a:off x="3854454" y="3057317"/>
            <a:ext cx="731520" cy="350710"/>
          </a:xfrm>
          <a:prstGeom prst="roundRect">
            <a:avLst/>
          </a:prstGeom>
          <a:solidFill>
            <a:schemeClr val="accent1">
              <a:lumMod val="60000"/>
              <a:lumOff val="40000"/>
            </a:schemeClr>
          </a:solidFill>
          <a:ln w="3175" cap="flat" cmpd="sng" algn="ctr">
            <a:solidFill>
              <a:schemeClr val="accent1">
                <a:lumMod val="20000"/>
                <a:lumOff val="80000"/>
              </a:schemeClr>
            </a:solidFill>
            <a:prstDash val="solid"/>
            <a:headEnd type="none" w="med" len="med"/>
            <a:tailEnd type="none" w="med" len="med"/>
          </a:ln>
          <a:effectLst/>
          <a:scene3d>
            <a:camera prst="orthographicFront">
              <a:rot lat="0" lon="0" rev="0"/>
            </a:camera>
            <a:lightRig rig="balanced" dir="t">
              <a:rot lat="0" lon="0" rev="0"/>
            </a:lightRig>
          </a:scene3d>
          <a:sp3d/>
        </p:spPr>
        <p:txBody>
          <a:bodyPr vert="horz" wrap="square" lIns="60949" tIns="60949" rIns="60949" bIns="60949" numCol="1" rtlCol="0" anchor="ctr" anchorCtr="0" compatLnSpc="1">
            <a:prstTxWarp prst="textNoShape">
              <a:avLst/>
            </a:prstTxWarp>
            <a:spAutoFit/>
          </a:bodyPr>
          <a:lstStyle/>
          <a:p>
            <a:pPr algn="ctr" defTabSz="913909" fontAlgn="base">
              <a:lnSpc>
                <a:spcPct val="90000"/>
              </a:lnSpc>
            </a:pPr>
            <a:r>
              <a:rPr lang="en-US" sz="1400" b="1" kern="0" dirty="0">
                <a:ln>
                  <a:solidFill>
                    <a:schemeClr val="bg1">
                      <a:alpha val="0"/>
                    </a:schemeClr>
                  </a:solidFill>
                </a:ln>
                <a:solidFill>
                  <a:schemeClr val="bg1"/>
                </a:solidFill>
                <a:latin typeface="Segoe UI" pitchFamily="34" charset="0"/>
                <a:ea typeface="Segoe UI" pitchFamily="34" charset="0"/>
                <a:cs typeface="Segoe UI" pitchFamily="34" charset="0"/>
              </a:rPr>
              <a:t>COO</a:t>
            </a:r>
          </a:p>
        </p:txBody>
      </p:sp>
      <p:sp>
        <p:nvSpPr>
          <p:cNvPr id="117" name="Rectangle 14"/>
          <p:cNvSpPr>
            <a:spLocks noChangeArrowheads="1"/>
          </p:cNvSpPr>
          <p:nvPr/>
        </p:nvSpPr>
        <p:spPr bwMode="auto">
          <a:xfrm>
            <a:off x="2801920" y="3911924"/>
            <a:ext cx="822960" cy="204298"/>
          </a:xfrm>
          <a:prstGeom prst="roundRect">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IT Strategy</a:t>
            </a:r>
          </a:p>
        </p:txBody>
      </p:sp>
      <p:sp>
        <p:nvSpPr>
          <p:cNvPr id="118" name="Rectangle 15"/>
          <p:cNvSpPr>
            <a:spLocks noChangeArrowheads="1"/>
          </p:cNvSpPr>
          <p:nvPr/>
        </p:nvSpPr>
        <p:spPr bwMode="auto">
          <a:xfrm>
            <a:off x="2653765" y="4257724"/>
            <a:ext cx="1188720" cy="204298"/>
          </a:xfrm>
          <a:prstGeom prst="roundRect">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Portfolio Management</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19" name="Rectangle 22"/>
          <p:cNvSpPr>
            <a:spLocks noChangeArrowheads="1"/>
          </p:cNvSpPr>
          <p:nvPr/>
        </p:nvSpPr>
        <p:spPr bwMode="auto">
          <a:xfrm>
            <a:off x="2516605" y="4621793"/>
            <a:ext cx="1463040" cy="198940"/>
          </a:xfrm>
          <a:prstGeom prst="roundRect">
            <a:avLst>
              <a:gd name="adj" fmla="val 12599"/>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Innovation</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20" name="Trapezoid 119"/>
          <p:cNvSpPr/>
          <p:nvPr/>
        </p:nvSpPr>
        <p:spPr>
          <a:xfrm>
            <a:off x="1597364" y="5022711"/>
            <a:ext cx="3517758" cy="1018857"/>
          </a:xfrm>
          <a:prstGeom prst="trapezoid">
            <a:avLst>
              <a:gd name="adj" fmla="val 72514"/>
            </a:avLst>
          </a:prstGeom>
        </p:spPr>
        <p:txBody>
          <a:bodyPr vert="horz" wrap="square" lIns="0" tIns="0" rIns="0" bIns="1767531" numCol="1" rtlCol="0" anchor="t" anchorCtr="0" compatLnSpc="1">
            <a:prstTxWarp prst="textNoShape">
              <a:avLst/>
            </a:prstTxWarp>
            <a:noAutofit/>
          </a:bodyPr>
          <a:lstStyle/>
          <a:p>
            <a:pPr algn="ctr" defTabSz="913909" fontAlgn="base">
              <a:lnSpc>
                <a:spcPct val="90000"/>
              </a:lnSpc>
              <a:buClr>
                <a:srgbClr val="FFFF99"/>
              </a:buClr>
              <a:buSzPct val="90000"/>
            </a:pPr>
            <a:endParaRPr lang="en-US" sz="8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21" name="Rounded Rectangle 120"/>
          <p:cNvSpPr/>
          <p:nvPr/>
        </p:nvSpPr>
        <p:spPr>
          <a:xfrm>
            <a:off x="2882365" y="2613987"/>
            <a:ext cx="731520" cy="350710"/>
          </a:xfrm>
          <a:prstGeom prst="roundRect">
            <a:avLst/>
          </a:prstGeom>
          <a:solidFill>
            <a:schemeClr val="accent1">
              <a:lumMod val="60000"/>
              <a:lumOff val="40000"/>
            </a:schemeClr>
          </a:solidFill>
          <a:ln w="3175" cap="flat" cmpd="sng" algn="ctr">
            <a:solidFill>
              <a:schemeClr val="accent1">
                <a:lumMod val="20000"/>
                <a:lumOff val="80000"/>
              </a:schemeClr>
            </a:solidFill>
            <a:prstDash val="solid"/>
            <a:headEnd type="none" w="med" len="med"/>
            <a:tailEnd type="none" w="med" len="med"/>
          </a:ln>
          <a:effectLst/>
          <a:scene3d>
            <a:camera prst="orthographicFront">
              <a:rot lat="0" lon="0" rev="0"/>
            </a:camera>
            <a:lightRig rig="balanced" dir="t">
              <a:rot lat="0" lon="0" rev="0"/>
            </a:lightRig>
          </a:scene3d>
          <a:sp3d/>
        </p:spPr>
        <p:txBody>
          <a:bodyPr vert="horz" wrap="square" lIns="60949" tIns="60949" rIns="60949" bIns="60949" numCol="1" rtlCol="0" anchor="ctr" anchorCtr="0" compatLnSpc="1">
            <a:prstTxWarp prst="textNoShape">
              <a:avLst/>
            </a:prstTxWarp>
            <a:spAutoFit/>
          </a:bodyPr>
          <a:lstStyle/>
          <a:p>
            <a:pPr algn="ctr" defTabSz="913909" fontAlgn="base">
              <a:lnSpc>
                <a:spcPct val="90000"/>
              </a:lnSpc>
            </a:pPr>
            <a:r>
              <a:rPr lang="en-US" sz="1400" b="1" kern="0" dirty="0">
                <a:ln>
                  <a:solidFill>
                    <a:schemeClr val="bg1">
                      <a:alpha val="0"/>
                    </a:schemeClr>
                  </a:solidFill>
                </a:ln>
                <a:solidFill>
                  <a:schemeClr val="bg1"/>
                </a:solidFill>
                <a:latin typeface="Segoe UI" pitchFamily="34" charset="0"/>
                <a:ea typeface="Segoe UI" pitchFamily="34" charset="0"/>
                <a:cs typeface="Segoe UI" pitchFamily="34" charset="0"/>
              </a:rPr>
              <a:t>CEO</a:t>
            </a:r>
          </a:p>
        </p:txBody>
      </p:sp>
      <p:sp>
        <p:nvSpPr>
          <p:cNvPr id="122" name="Rectangle 27"/>
          <p:cNvSpPr>
            <a:spLocks noChangeArrowheads="1"/>
          </p:cNvSpPr>
          <p:nvPr/>
        </p:nvSpPr>
        <p:spPr bwMode="auto">
          <a:xfrm>
            <a:off x="2731231" y="3149086"/>
            <a:ext cx="1033789" cy="315455"/>
          </a:xfrm>
          <a:prstGeom prst="roundRect">
            <a:avLst>
              <a:gd name="adj" fmla="val 11029"/>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Strategy </a:t>
            </a:r>
            <a:endPar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a:t>
            </a:r>
            <a:r>
              <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&amp; KPIs</a:t>
            </a:r>
          </a:p>
        </p:txBody>
      </p:sp>
      <p:grpSp>
        <p:nvGrpSpPr>
          <p:cNvPr id="123" name="Group 122"/>
          <p:cNvGrpSpPr/>
          <p:nvPr/>
        </p:nvGrpSpPr>
        <p:grpSpPr>
          <a:xfrm>
            <a:off x="1740074" y="5099693"/>
            <a:ext cx="2973070" cy="776278"/>
            <a:chOff x="6928292" y="5312458"/>
            <a:chExt cx="3963056" cy="776278"/>
          </a:xfrm>
        </p:grpSpPr>
        <p:sp>
          <p:nvSpPr>
            <p:cNvPr id="124" name="Rectangle 16"/>
            <p:cNvSpPr>
              <a:spLocks noChangeArrowheads="1"/>
            </p:cNvSpPr>
            <p:nvPr/>
          </p:nvSpPr>
          <p:spPr bwMode="auto">
            <a:xfrm>
              <a:off x="8447456" y="5884438"/>
              <a:ext cx="1091266" cy="204298"/>
            </a:xfrm>
            <a:prstGeom prst="roundRect">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Rationalization</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25" name="Rectangle 17"/>
            <p:cNvSpPr>
              <a:spLocks noChangeArrowheads="1"/>
            </p:cNvSpPr>
            <p:nvPr/>
          </p:nvSpPr>
          <p:spPr bwMode="auto">
            <a:xfrm>
              <a:off x="9708446" y="5886928"/>
              <a:ext cx="1182902" cy="190011"/>
            </a:xfrm>
            <a:prstGeom prst="roundRect">
              <a:avLst>
                <a:gd name="adj" fmla="val 5639"/>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0" tIns="36570" rIns="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Cost Recovery</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26" name="Rectangle 18"/>
            <p:cNvSpPr>
              <a:spLocks noChangeArrowheads="1"/>
            </p:cNvSpPr>
            <p:nvPr/>
          </p:nvSpPr>
          <p:spPr bwMode="auto">
            <a:xfrm>
              <a:off x="6928292" y="5872863"/>
              <a:ext cx="1340769" cy="204298"/>
            </a:xfrm>
            <a:prstGeom prst="roundRect">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Implementation</a:t>
              </a:r>
            </a:p>
          </p:txBody>
        </p:sp>
        <p:sp>
          <p:nvSpPr>
            <p:cNvPr id="127" name="Rectangle 19"/>
            <p:cNvSpPr>
              <a:spLocks noChangeArrowheads="1"/>
            </p:cNvSpPr>
            <p:nvPr/>
          </p:nvSpPr>
          <p:spPr bwMode="auto">
            <a:xfrm>
              <a:off x="7488258" y="5319265"/>
              <a:ext cx="1209666" cy="204298"/>
            </a:xfrm>
            <a:prstGeom prst="roundRect">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Governance</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28" name="Rectangle 21"/>
            <p:cNvSpPr>
              <a:spLocks noChangeArrowheads="1"/>
            </p:cNvSpPr>
            <p:nvPr/>
          </p:nvSpPr>
          <p:spPr bwMode="auto">
            <a:xfrm>
              <a:off x="9055067" y="5593384"/>
              <a:ext cx="1401714" cy="204298"/>
            </a:xfrm>
            <a:prstGeom prst="roundRect">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Integration</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29" name="Rectangle 23"/>
            <p:cNvSpPr>
              <a:spLocks noChangeArrowheads="1"/>
            </p:cNvSpPr>
            <p:nvPr/>
          </p:nvSpPr>
          <p:spPr bwMode="auto">
            <a:xfrm>
              <a:off x="8807730" y="5312458"/>
              <a:ext cx="1559754" cy="204298"/>
            </a:xfrm>
            <a:prstGeom prst="roundRect">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Architecture</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grpSp>
      <p:sp>
        <p:nvSpPr>
          <p:cNvPr id="130" name="Text Box 24"/>
          <p:cNvSpPr txBox="1">
            <a:spLocks noChangeArrowheads="1"/>
          </p:cNvSpPr>
          <p:nvPr/>
        </p:nvSpPr>
        <p:spPr bwMode="blackWhite">
          <a:xfrm>
            <a:off x="1209232" y="3487770"/>
            <a:ext cx="1137112" cy="430887"/>
          </a:xfrm>
          <a:prstGeom prst="rect">
            <a:avLst/>
          </a:prstGeom>
          <a:noFill/>
          <a:ln w="12700" algn="ctr">
            <a:noFill/>
            <a:miter lim="800000"/>
            <a:headEnd/>
            <a:tailEnd/>
          </a:ln>
        </p:spPr>
        <p:txBody>
          <a:bodyPr wrap="square" lIns="0" tIns="0" rIns="0" bIns="0">
            <a:spAutoFit/>
          </a:bodyPr>
          <a:lstStyle/>
          <a:p>
            <a:pPr algn="ctr" fontAlgn="base">
              <a:spcBef>
                <a:spcPct val="0"/>
              </a:spcBef>
              <a:buClr>
                <a:srgbClr val="FFFF99"/>
              </a:buClr>
              <a:buSzPct val="90000"/>
              <a:buFontTx/>
              <a:buNone/>
            </a:pPr>
            <a:r>
              <a:rPr lang="en-US" sz="1400"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Technology in the Business</a:t>
            </a:r>
          </a:p>
        </p:txBody>
      </p:sp>
      <p:sp>
        <p:nvSpPr>
          <p:cNvPr id="131" name="Text Box 24"/>
          <p:cNvSpPr txBox="1">
            <a:spLocks noChangeArrowheads="1"/>
          </p:cNvSpPr>
          <p:nvPr/>
        </p:nvSpPr>
        <p:spPr bwMode="blackWhite">
          <a:xfrm>
            <a:off x="4141840" y="4114291"/>
            <a:ext cx="1064395" cy="430887"/>
          </a:xfrm>
          <a:prstGeom prst="rect">
            <a:avLst/>
          </a:prstGeom>
          <a:noFill/>
          <a:ln w="12700" algn="ctr">
            <a:noFill/>
            <a:miter lim="800000"/>
            <a:headEnd/>
            <a:tailEnd/>
          </a:ln>
        </p:spPr>
        <p:txBody>
          <a:bodyPr wrap="none" lIns="0" tIns="0" rIns="0" bIns="0">
            <a:spAutoFit/>
          </a:bodyPr>
          <a:lstStyle/>
          <a:p>
            <a:pPr algn="ctr" fontAlgn="base">
              <a:spcBef>
                <a:spcPct val="0"/>
              </a:spcBef>
              <a:buClr>
                <a:srgbClr val="FFFF99"/>
              </a:buClr>
              <a:buSzPct val="90000"/>
            </a:pPr>
            <a:r>
              <a:rPr lang="en-US" sz="1400"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The Business </a:t>
            </a:r>
          </a:p>
          <a:p>
            <a:pPr algn="ctr" fontAlgn="base">
              <a:spcBef>
                <a:spcPct val="0"/>
              </a:spcBef>
              <a:buClr>
                <a:srgbClr val="FFFF99"/>
              </a:buClr>
              <a:buSzPct val="90000"/>
            </a:pPr>
            <a:r>
              <a:rPr lang="en-US" sz="1400"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of Technology</a:t>
            </a:r>
          </a:p>
        </p:txBody>
      </p:sp>
      <p:sp>
        <p:nvSpPr>
          <p:cNvPr id="132" name="Text Box 25"/>
          <p:cNvSpPr txBox="1">
            <a:spLocks noChangeArrowheads="1"/>
          </p:cNvSpPr>
          <p:nvPr/>
        </p:nvSpPr>
        <p:spPr bwMode="blackWhite">
          <a:xfrm rot="18053009">
            <a:off x="1795993" y="3967864"/>
            <a:ext cx="961802" cy="369332"/>
          </a:xfrm>
          <a:prstGeom prst="rect">
            <a:avLst/>
          </a:prstGeom>
          <a:noFill/>
          <a:ln w="12700" algn="ctr">
            <a:noFill/>
            <a:miter lim="800000"/>
            <a:headEnd/>
            <a:tailEnd/>
          </a:ln>
        </p:spPr>
        <p:txBody>
          <a:bodyPr wrap="none" lIns="0" tIns="0" rIns="0" bIns="0" anchor="ctr">
            <a:spAutoFit/>
          </a:bodyPr>
          <a:lstStyle/>
          <a:p>
            <a:pPr algn="ctr">
              <a:spcBef>
                <a:spcPct val="0"/>
              </a:spcBef>
            </a:pPr>
            <a:r>
              <a:rPr lang="en-US" sz="12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IT Strategic</a:t>
            </a:r>
            <a:br>
              <a:rPr lang="en-US" sz="12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sz="12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Management</a:t>
            </a:r>
          </a:p>
        </p:txBody>
      </p:sp>
      <p:sp>
        <p:nvSpPr>
          <p:cNvPr id="133" name="Text Box 26"/>
          <p:cNvSpPr txBox="1">
            <a:spLocks noChangeArrowheads="1"/>
          </p:cNvSpPr>
          <p:nvPr/>
        </p:nvSpPr>
        <p:spPr bwMode="blackWhite">
          <a:xfrm rot="18353593">
            <a:off x="1005485" y="5172132"/>
            <a:ext cx="971420" cy="369332"/>
          </a:xfrm>
          <a:prstGeom prst="rect">
            <a:avLst/>
          </a:prstGeom>
          <a:noFill/>
          <a:ln w="12700" algn="ctr">
            <a:noFill/>
            <a:miter lim="800000"/>
            <a:headEnd/>
            <a:tailEnd/>
          </a:ln>
        </p:spPr>
        <p:txBody>
          <a:bodyPr wrap="none" lIns="0" tIns="0" rIns="0" bIns="0" anchor="ctr">
            <a:spAutoFit/>
          </a:bodyPr>
          <a:lstStyle/>
          <a:p>
            <a:pPr algn="ctr">
              <a:spcBef>
                <a:spcPct val="0"/>
              </a:spcBef>
              <a:buClrTx/>
              <a:buSzTx/>
              <a:buFontTx/>
              <a:buNone/>
            </a:pPr>
            <a:r>
              <a:rPr lang="en-US" sz="12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IT Execution</a:t>
            </a:r>
            <a:br>
              <a:rPr lang="en-US" sz="12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sz="12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&amp; Operations</a:t>
            </a:r>
          </a:p>
        </p:txBody>
      </p:sp>
      <p:sp>
        <p:nvSpPr>
          <p:cNvPr id="134" name="Rectangle 22"/>
          <p:cNvSpPr>
            <a:spLocks noChangeArrowheads="1"/>
          </p:cNvSpPr>
          <p:nvPr/>
        </p:nvSpPr>
        <p:spPr bwMode="auto">
          <a:xfrm>
            <a:off x="1985226" y="5375007"/>
            <a:ext cx="1144790" cy="198940"/>
          </a:xfrm>
          <a:prstGeom prst="roundRect">
            <a:avLst>
              <a:gd name="adj" fmla="val 12599"/>
            </a:avLst>
          </a:prstGeom>
          <a:solidFill>
            <a:schemeClr val="accent1">
              <a:lumMod val="20000"/>
              <a:lumOff val="80000"/>
            </a:schemeClr>
          </a:solidFill>
          <a:ln w="3175" cap="flat" cmpd="sng" algn="ctr">
            <a:solidFill>
              <a:schemeClr val="accent1">
                <a:lumMod val="60000"/>
                <a:lumOff val="40000"/>
              </a:schemeClr>
            </a:solidFill>
            <a:prstDash val="solid"/>
            <a:headEnd type="none" w="med" len="med"/>
            <a:tailEnd type="none" w="med" len="med"/>
          </a:ln>
          <a:effectLst/>
          <a:scene3d>
            <a:camera prst="orthographicFront">
              <a:rot lat="0" lon="0" rev="0"/>
            </a:camera>
            <a:lightRig rig="balanced" dir="t">
              <a:rot lat="0" lon="0" rev="8700000"/>
            </a:lightRig>
          </a:scene3d>
          <a:sp3d/>
        </p:spPr>
        <p:txBody>
          <a:bodyPr vert="horz" wrap="square" lIns="36570" tIns="36570" rIns="36570" bIns="36570" numCol="1" rtlCol="0" anchor="ctr" anchorCtr="0" compatLnSpc="1">
            <a:prstTxWarp prst="textNoShape">
              <a:avLst/>
            </a:prstTxWarp>
            <a:spAutoFit/>
          </a:bodyPr>
          <a:lstStyle/>
          <a:p>
            <a:pPr algn="ctr" defTabSz="913909" fontAlgn="base">
              <a:lnSpc>
                <a:spcPct val="90000"/>
              </a:lnSpc>
            </a:pPr>
            <a:r>
              <a:rPr lang="en-US" sz="800"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Service Delivery</a:t>
            </a:r>
            <a:endParaRPr lang="en-US" sz="800"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35" name="Rectangle 134"/>
          <p:cNvSpPr/>
          <p:nvPr/>
        </p:nvSpPr>
        <p:spPr>
          <a:xfrm>
            <a:off x="994735" y="1911875"/>
            <a:ext cx="4413668" cy="347146"/>
          </a:xfrm>
          <a:prstGeom prst="rect">
            <a:avLst/>
          </a:prstGeom>
        </p:spPr>
        <p:txBody>
          <a:bodyPr wrap="square">
            <a:spAutoFit/>
          </a:bodyPr>
          <a:lstStyle/>
          <a:p>
            <a:pPr marL="230187" lvl="1" algn="ctr">
              <a:lnSpc>
                <a:spcPct val="92000"/>
              </a:lnSpc>
              <a:spcAft>
                <a:spcPct val="37000"/>
              </a:spcAft>
            </a:pPr>
            <a:r>
              <a:rPr lang="en-US" dirty="0" smtClean="0"/>
              <a:t>Focus of Enterprise Strategy Program</a:t>
            </a:r>
            <a:endParaRPr lang="en-US" dirty="0"/>
          </a:p>
        </p:txBody>
      </p:sp>
      <p:sp>
        <p:nvSpPr>
          <p:cNvPr id="136" name="Rectangle 135"/>
          <p:cNvSpPr/>
          <p:nvPr/>
        </p:nvSpPr>
        <p:spPr>
          <a:xfrm>
            <a:off x="6427932" y="1113500"/>
            <a:ext cx="4413668" cy="347146"/>
          </a:xfrm>
          <a:prstGeom prst="rect">
            <a:avLst/>
          </a:prstGeom>
        </p:spPr>
        <p:txBody>
          <a:bodyPr wrap="square">
            <a:spAutoFit/>
          </a:bodyPr>
          <a:lstStyle/>
          <a:p>
            <a:pPr marL="230187" lvl="1" algn="ctr">
              <a:lnSpc>
                <a:spcPct val="92000"/>
              </a:lnSpc>
              <a:spcAft>
                <a:spcPct val="37000"/>
              </a:spcAft>
            </a:pPr>
            <a:r>
              <a:rPr lang="en-US" dirty="0" smtClean="0"/>
              <a:t>Example Leaders of the pack</a:t>
            </a:r>
            <a:endParaRPr lang="en-US" dirty="0"/>
          </a:p>
        </p:txBody>
      </p:sp>
      <p:sp>
        <p:nvSpPr>
          <p:cNvPr id="137" name="Flowchart: Extract 136"/>
          <p:cNvSpPr/>
          <p:nvPr>
            <p:custDataLst>
              <p:tags r:id="rId4"/>
            </p:custDataLst>
          </p:nvPr>
        </p:nvSpPr>
        <p:spPr>
          <a:xfrm rot="5400000">
            <a:off x="4211510" y="3992190"/>
            <a:ext cx="3741704" cy="492919"/>
          </a:xfrm>
          <a:prstGeom prst="flowChartExtract">
            <a:avLst/>
          </a:prstGeom>
          <a:gradFill flip="none" rotWithShape="1">
            <a:gsLst>
              <a:gs pos="90000">
                <a:schemeClr val="bg1">
                  <a:lumMod val="85000"/>
                  <a:alpha val="0"/>
                </a:schemeClr>
              </a:gs>
              <a:gs pos="0">
                <a:schemeClr val="bg1">
                  <a:lumMod val="65000"/>
                  <a:alpha val="85000"/>
                </a:schemeClr>
              </a:gs>
              <a:gs pos="100000">
                <a:schemeClr val="bg1">
                  <a:lumMod val="95000"/>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8" name="Picture 6" descr="C:\Users\jamesbr\Pictures\ScreenShot\ScreenShot047.jp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967538" y="5499318"/>
            <a:ext cx="835386" cy="413789"/>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902903" y="5867271"/>
            <a:ext cx="1017013" cy="330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04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1876145799"/>
              </p:ext>
            </p:extLst>
          </p:nvPr>
        </p:nvGraphicFramePr>
        <p:xfrm>
          <a:off x="0" y="1"/>
          <a:ext cx="158751" cy="158751"/>
        </p:xfrm>
        <a:graphic>
          <a:graphicData uri="http://schemas.openxmlformats.org/presentationml/2006/ole">
            <mc:AlternateContent xmlns:mc="http://schemas.openxmlformats.org/markup-compatibility/2006">
              <mc:Choice xmlns:v="urn:schemas-microsoft-com:vml" Requires="v">
                <p:oleObj spid="_x0000_s442560" name="think-cell Slide" r:id="rId52" imgW="270" imgH="270" progId="TCLayout.ActiveDocument.1">
                  <p:embed/>
                </p:oleObj>
              </mc:Choice>
              <mc:Fallback>
                <p:oleObj name="think-cell Slide" r:id="rId52" imgW="270" imgH="270" progId="TCLayout.ActiveDocument.1">
                  <p:embed/>
                  <p:pic>
                    <p:nvPicPr>
                      <p:cNvPr id="0" name=""/>
                      <p:cNvPicPr/>
                      <p:nvPr/>
                    </p:nvPicPr>
                    <p:blipFill>
                      <a:blip r:embed="rId53"/>
                      <a:stretch>
                        <a:fillRect/>
                      </a:stretch>
                    </p:blipFill>
                    <p:spPr>
                      <a:xfrm>
                        <a:off x="0" y="1"/>
                        <a:ext cx="158751" cy="158751"/>
                      </a:xfrm>
                      <a:prstGeom prst="rect">
                        <a:avLst/>
                      </a:prstGeom>
                    </p:spPr>
                  </p:pic>
                </p:oleObj>
              </mc:Fallback>
            </mc:AlternateContent>
          </a:graphicData>
        </a:graphic>
      </p:graphicFrame>
      <p:sp>
        <p:nvSpPr>
          <p:cNvPr id="4" name="Title 3"/>
          <p:cNvSpPr>
            <a:spLocks noGrp="1"/>
          </p:cNvSpPr>
          <p:nvPr>
            <p:ph type="title"/>
          </p:nvPr>
        </p:nvSpPr>
        <p:spPr>
          <a:xfrm>
            <a:off x="338138" y="228481"/>
            <a:ext cx="11518900" cy="498598"/>
          </a:xfrm>
        </p:spPr>
        <p:txBody>
          <a:bodyPr/>
          <a:lstStyle/>
          <a:p>
            <a:pPr marL="465138"/>
            <a:r>
              <a:rPr lang="en-US" dirty="0"/>
              <a:t>Target </a:t>
            </a:r>
            <a:r>
              <a:rPr lang="en-US" dirty="0" smtClean="0"/>
              <a:t>State Building </a:t>
            </a:r>
            <a:r>
              <a:rPr lang="en-US" dirty="0"/>
              <a:t>Blocks</a:t>
            </a:r>
          </a:p>
        </p:txBody>
      </p:sp>
      <p:sp>
        <p:nvSpPr>
          <p:cNvPr id="383" name="Oval 353">
            <a:hlinkClick r:id="" action="ppaction://noaction"/>
          </p:cNvPr>
          <p:cNvSpPr>
            <a:spLocks noChangeArrowheads="1"/>
          </p:cNvSpPr>
          <p:nvPr>
            <p:custDataLst>
              <p:tags r:id="rId3"/>
            </p:custDataLst>
          </p:nvPr>
        </p:nvSpPr>
        <p:spPr bwMode="gray">
          <a:xfrm>
            <a:off x="338138" y="294900"/>
            <a:ext cx="365760" cy="365760"/>
          </a:xfrm>
          <a:prstGeom prst="ellipse">
            <a:avLst/>
          </a:prstGeom>
          <a:solidFill>
            <a:schemeClr val="tx2"/>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7</a:t>
            </a:r>
            <a:endParaRPr lang="en-US" sz="2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grpSp>
        <p:nvGrpSpPr>
          <p:cNvPr id="745" name="Group 744"/>
          <p:cNvGrpSpPr/>
          <p:nvPr>
            <p:custDataLst>
              <p:tags r:id="rId4"/>
            </p:custDataLst>
          </p:nvPr>
        </p:nvGrpSpPr>
        <p:grpSpPr>
          <a:xfrm>
            <a:off x="9753918" y="228481"/>
            <a:ext cx="2103120" cy="436879"/>
            <a:chOff x="9571038" y="228481"/>
            <a:chExt cx="2103120" cy="436879"/>
          </a:xfrm>
        </p:grpSpPr>
        <p:sp>
          <p:nvSpPr>
            <p:cNvPr id="746" name="Chevron 745"/>
            <p:cNvSpPr/>
            <p:nvPr>
              <p:custDataLst>
                <p:tags r:id="rId46"/>
              </p:custDataLst>
            </p:nvPr>
          </p:nvSpPr>
          <p:spPr>
            <a:xfrm>
              <a:off x="9571038" y="228481"/>
              <a:ext cx="2103120" cy="228600"/>
            </a:xfrm>
            <a:prstGeom prst="chevron">
              <a:avLst>
                <a:gd name="adj" fmla="val 41667"/>
              </a:avLst>
            </a:prstGeom>
            <a:gradFill flip="none" rotWithShape="1">
              <a:gsLst>
                <a:gs pos="0">
                  <a:schemeClr val="tx2"/>
                </a:gs>
                <a:gs pos="80000">
                  <a:schemeClr val="tx2"/>
                </a:gs>
                <a:gs pos="100000">
                  <a:schemeClr val="tx2">
                    <a:lumMod val="40000"/>
                    <a:lumOff val="6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747" name="Chevron 746"/>
            <p:cNvSpPr/>
            <p:nvPr>
              <p:custDataLst>
                <p:tags r:id="rId47"/>
              </p:custDataLst>
            </p:nvPr>
          </p:nvSpPr>
          <p:spPr>
            <a:xfrm>
              <a:off x="95710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Define</a:t>
              </a:r>
            </a:p>
          </p:txBody>
        </p:sp>
        <p:sp>
          <p:nvSpPr>
            <p:cNvPr id="748" name="Chevron 747"/>
            <p:cNvSpPr/>
            <p:nvPr>
              <p:custDataLst>
                <p:tags r:id="rId48"/>
              </p:custDataLst>
            </p:nvPr>
          </p:nvSpPr>
          <p:spPr>
            <a:xfrm>
              <a:off x="10256838" y="482480"/>
              <a:ext cx="731520" cy="182880"/>
            </a:xfrm>
            <a:prstGeom prst="chevron">
              <a:avLst/>
            </a:prstGeom>
            <a:solidFill>
              <a:schemeClr val="tx2">
                <a:lumMod val="20000"/>
                <a:lumOff val="80000"/>
              </a:schemeClr>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Explore</a:t>
              </a:r>
            </a:p>
          </p:txBody>
        </p:sp>
        <p:sp>
          <p:nvSpPr>
            <p:cNvPr id="749" name="Chevron 748"/>
            <p:cNvSpPr/>
            <p:nvPr>
              <p:custDataLst>
                <p:tags r:id="rId49"/>
              </p:custDataLst>
            </p:nvPr>
          </p:nvSpPr>
          <p:spPr>
            <a:xfrm>
              <a:off x="109426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p:txBody>
        </p:sp>
      </p:grpSp>
      <p:sp>
        <p:nvSpPr>
          <p:cNvPr id="447" name="Rounded Rectangle 446"/>
          <p:cNvSpPr/>
          <p:nvPr/>
        </p:nvSpPr>
        <p:spPr>
          <a:xfrm>
            <a:off x="345868" y="1416292"/>
            <a:ext cx="1770576"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900" b="1" kern="0" dirty="0">
                <a:ln w="6350">
                  <a:solidFill>
                    <a:schemeClr val="bg1">
                      <a:alpha val="0"/>
                    </a:schemeClr>
                  </a:solidFill>
                </a:ln>
                <a:solidFill>
                  <a:schemeClr val="tx1">
                    <a:lumMod val="75000"/>
                  </a:schemeClr>
                </a:solidFill>
              </a:rPr>
              <a:t>Increase market share by selling more existing products &amp; services into existing markets</a:t>
            </a:r>
          </a:p>
        </p:txBody>
      </p:sp>
      <p:sp>
        <p:nvSpPr>
          <p:cNvPr id="448" name="Round Same Side Corner Rectangle 447"/>
          <p:cNvSpPr/>
          <p:nvPr/>
        </p:nvSpPr>
        <p:spPr>
          <a:xfrm flipH="1">
            <a:off x="345864" y="1416291"/>
            <a:ext cx="1770576"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Strategy</a:t>
            </a:r>
          </a:p>
        </p:txBody>
      </p:sp>
      <p:sp>
        <p:nvSpPr>
          <p:cNvPr id="450" name="Rounded Rectangle 449"/>
          <p:cNvSpPr/>
          <p:nvPr/>
        </p:nvSpPr>
        <p:spPr>
          <a:xfrm>
            <a:off x="2225086" y="1416292"/>
            <a:ext cx="27157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b" anchorCtr="0" compatLnSpc="1">
            <a:prstTxWarp prst="textNoShape">
              <a:avLst/>
            </a:prstTxWarp>
            <a:noAutofit/>
          </a:bodyPr>
          <a:lstStyle/>
          <a:p>
            <a:pPr>
              <a:spcBef>
                <a:spcPts val="200"/>
              </a:spcBef>
              <a:defRPr/>
            </a:pPr>
            <a:endParaRPr lang="en-US" sz="900" dirty="0">
              <a:solidFill>
                <a:srgbClr val="595959"/>
              </a:solidFill>
            </a:endParaRPr>
          </a:p>
        </p:txBody>
      </p:sp>
      <p:sp>
        <p:nvSpPr>
          <p:cNvPr id="451" name="Round Same Side Corner Rectangle 450"/>
          <p:cNvSpPr/>
          <p:nvPr/>
        </p:nvSpPr>
        <p:spPr>
          <a:xfrm flipH="1">
            <a:off x="2225087" y="1416292"/>
            <a:ext cx="27157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Gaps</a:t>
            </a:r>
          </a:p>
        </p:txBody>
      </p:sp>
      <p:sp>
        <p:nvSpPr>
          <p:cNvPr id="453" name="Rounded Rectangle 452"/>
          <p:cNvSpPr/>
          <p:nvPr/>
        </p:nvSpPr>
        <p:spPr>
          <a:xfrm>
            <a:off x="5049485" y="1416292"/>
            <a:ext cx="26746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endParaRPr lang="en-US" sz="1100" b="1" kern="0" dirty="0">
              <a:ln w="6350">
                <a:solidFill>
                  <a:schemeClr val="bg1">
                    <a:alpha val="0"/>
                  </a:schemeClr>
                </a:solidFill>
              </a:ln>
              <a:solidFill>
                <a:schemeClr val="tx1">
                  <a:lumMod val="75000"/>
                </a:schemeClr>
              </a:solidFill>
            </a:endParaRPr>
          </a:p>
        </p:txBody>
      </p:sp>
      <p:sp>
        <p:nvSpPr>
          <p:cNvPr id="454" name="Round Same Side Corner Rectangle 453"/>
          <p:cNvSpPr/>
          <p:nvPr/>
        </p:nvSpPr>
        <p:spPr>
          <a:xfrm flipH="1">
            <a:off x="5049484" y="1416291"/>
            <a:ext cx="26746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Dependencies</a:t>
            </a:r>
          </a:p>
        </p:txBody>
      </p:sp>
      <p:sp>
        <p:nvSpPr>
          <p:cNvPr id="456" name="Rounded Rectangle 455"/>
          <p:cNvSpPr/>
          <p:nvPr/>
        </p:nvSpPr>
        <p:spPr>
          <a:xfrm>
            <a:off x="7832784" y="1416292"/>
            <a:ext cx="1413591"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548640" rIns="91436" bIns="45719" numCol="1" rtlCol="0" anchor="t" anchorCtr="0" compatLnSpc="1">
            <a:prstTxWarp prst="textNoShape">
              <a:avLst/>
            </a:prstTxWarp>
            <a:noAutofit/>
          </a:bodyPr>
          <a:lstStyle/>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Sales &amp; Service - Sales Force Productivity &amp; Customer Care (CRM (Dynamics AX), SQL Server,  SharePoint, Office</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Digital Marketing - Adaptive Websites, Digital Marketing Analytics, Advertisement, </a:t>
            </a:r>
            <a:r>
              <a:rPr lang="en-US" sz="700" dirty="0" err="1">
                <a:ln>
                  <a:solidFill>
                    <a:schemeClr val="bg1">
                      <a:alpha val="0"/>
                    </a:schemeClr>
                  </a:solidFill>
                </a:ln>
                <a:solidFill>
                  <a:schemeClr val="tx1">
                    <a:lumMod val="75000"/>
                  </a:schemeClr>
                </a:solidFill>
                <a:ea typeface="Segoe UI" pitchFamily="34" charset="0"/>
                <a:cs typeface="Segoe UI" pitchFamily="34" charset="0"/>
              </a:rPr>
              <a:t>eCommerce</a:t>
            </a:r>
            <a:r>
              <a:rPr lang="en-US" sz="700" dirty="0">
                <a:ln>
                  <a:solidFill>
                    <a:schemeClr val="bg1">
                      <a:alpha val="0"/>
                    </a:schemeClr>
                  </a:solidFill>
                </a:ln>
                <a:solidFill>
                  <a:schemeClr val="tx1">
                    <a:lumMod val="75000"/>
                  </a:schemeClr>
                </a:solidFill>
                <a:ea typeface="Segoe UI" pitchFamily="34" charset="0"/>
                <a:cs typeface="Segoe UI" pitchFamily="34" charset="0"/>
              </a:rPr>
              <a:t> , Search</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Lync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2010</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SharePoint Server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2010</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Office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2010</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SQL Server Reporting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Services</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Cloud Services (SaaS, PaaS, </a:t>
            </a:r>
            <a:r>
              <a:rPr lang="en-US" sz="700" dirty="0" err="1">
                <a:ln>
                  <a:solidFill>
                    <a:schemeClr val="bg1">
                      <a:alpha val="0"/>
                    </a:schemeClr>
                  </a:solidFill>
                </a:ln>
                <a:solidFill>
                  <a:schemeClr val="tx1">
                    <a:lumMod val="75000"/>
                  </a:schemeClr>
                </a:solidFill>
                <a:ea typeface="Segoe UI" pitchFamily="34" charset="0"/>
                <a:cs typeface="Segoe UI" pitchFamily="34" charset="0"/>
              </a:rPr>
              <a:t>IaaS</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p:txBody>
      </p:sp>
      <p:sp>
        <p:nvSpPr>
          <p:cNvPr id="457" name="Round Same Side Corner Rectangle 456"/>
          <p:cNvSpPr/>
          <p:nvPr/>
        </p:nvSpPr>
        <p:spPr>
          <a:xfrm flipH="1">
            <a:off x="7832783" y="1416291"/>
            <a:ext cx="1413591"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 Solutions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&amp;  </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Products</a:t>
            </a:r>
          </a:p>
        </p:txBody>
      </p:sp>
      <p:sp>
        <p:nvSpPr>
          <p:cNvPr id="458" name="Silver corner gradient with bevel"/>
          <p:cNvSpPr/>
          <p:nvPr>
            <p:custDataLst>
              <p:tags r:id="rId5"/>
            </p:custDataLst>
          </p:nvPr>
        </p:nvSpPr>
        <p:spPr bwMode="auto">
          <a:xfrm>
            <a:off x="570211" y="3679181"/>
            <a:ext cx="1321890" cy="1061827"/>
          </a:xfrm>
          <a:prstGeom prst="rect">
            <a:avLst/>
          </a:prstGeom>
          <a:solidFill>
            <a:srgbClr val="2D86E7"/>
          </a:solidFill>
          <a:ln>
            <a:no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91436" tIns="45719" rIns="91436" bIns="45719" anchor="ctr">
            <a:spAutoFit/>
          </a:bodyPr>
          <a:lstStyle/>
          <a:p>
            <a:pPr marL="0" lvl="1" algn="ctr" fontAlgn="base">
              <a:spcBef>
                <a:spcPts val="900"/>
              </a:spcBef>
              <a:buClr>
                <a:srgbClr val="FFFF99"/>
              </a:buClr>
              <a:buSzPct val="90000"/>
            </a:pPr>
            <a:r>
              <a:rPr lang="en-US" sz="9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Provide sales automation &amp; customer service solution to improve experience efficiently &amp; effectively</a:t>
            </a:r>
          </a:p>
        </p:txBody>
      </p:sp>
      <p:grpSp>
        <p:nvGrpSpPr>
          <p:cNvPr id="459" name="Group 458"/>
          <p:cNvGrpSpPr/>
          <p:nvPr/>
        </p:nvGrpSpPr>
        <p:grpSpPr>
          <a:xfrm>
            <a:off x="2285054" y="2041388"/>
            <a:ext cx="1243589" cy="614376"/>
            <a:chOff x="2285054" y="1997192"/>
            <a:chExt cx="1243589" cy="614376"/>
          </a:xfrm>
        </p:grpSpPr>
        <p:sp>
          <p:nvSpPr>
            <p:cNvPr id="460" name="Silver corner gradient with bevel"/>
            <p:cNvSpPr/>
            <p:nvPr>
              <p:custDataLst>
                <p:tags r:id="rId45"/>
              </p:custDataLst>
            </p:nvPr>
          </p:nvSpPr>
          <p:spPr bwMode="auto">
            <a:xfrm>
              <a:off x="2285054" y="1997192"/>
              <a:ext cx="1243589" cy="61437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36576"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Capabilities</a:t>
              </a:r>
            </a:p>
          </p:txBody>
        </p:sp>
        <p:grpSp>
          <p:nvGrpSpPr>
            <p:cNvPr id="461" name="Group 460"/>
            <p:cNvGrpSpPr/>
            <p:nvPr/>
          </p:nvGrpSpPr>
          <p:grpSpPr>
            <a:xfrm>
              <a:off x="2309463" y="2210112"/>
              <a:ext cx="1194770" cy="350542"/>
              <a:chOff x="3533394" y="2377643"/>
              <a:chExt cx="2125980" cy="666928"/>
            </a:xfrm>
          </p:grpSpPr>
          <p:sp>
            <p:nvSpPr>
              <p:cNvPr id="462" name="Rectangle 461"/>
              <p:cNvSpPr/>
              <p:nvPr/>
            </p:nvSpPr>
            <p:spPr>
              <a:xfrm>
                <a:off x="3533394"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3" name="Rectangle 462"/>
              <p:cNvSpPr/>
              <p:nvPr/>
            </p:nvSpPr>
            <p:spPr>
              <a:xfrm>
                <a:off x="3699217"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64" name="Rectangle 463"/>
              <p:cNvSpPr/>
              <p:nvPr/>
            </p:nvSpPr>
            <p:spPr>
              <a:xfrm>
                <a:off x="3865040"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5" name="Rectangle 464"/>
              <p:cNvSpPr/>
              <p:nvPr/>
            </p:nvSpPr>
            <p:spPr>
              <a:xfrm>
                <a:off x="4196686"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6" name="Rectangle 465"/>
              <p:cNvSpPr/>
              <p:nvPr/>
            </p:nvSpPr>
            <p:spPr>
              <a:xfrm>
                <a:off x="4694155"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8" name="Rectangle 467"/>
              <p:cNvSpPr/>
              <p:nvPr/>
            </p:nvSpPr>
            <p:spPr>
              <a:xfrm>
                <a:off x="5025801"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9" name="Rectangle 468"/>
              <p:cNvSpPr/>
              <p:nvPr/>
            </p:nvSpPr>
            <p:spPr>
              <a:xfrm>
                <a:off x="5191624"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0" name="Rectangle 469"/>
              <p:cNvSpPr/>
              <p:nvPr/>
            </p:nvSpPr>
            <p:spPr>
              <a:xfrm>
                <a:off x="403086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1" name="Rectangle 470"/>
              <p:cNvSpPr/>
              <p:nvPr/>
            </p:nvSpPr>
            <p:spPr>
              <a:xfrm>
                <a:off x="4362509"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2" name="Rectangle 471"/>
              <p:cNvSpPr/>
              <p:nvPr/>
            </p:nvSpPr>
            <p:spPr>
              <a:xfrm>
                <a:off x="4528332"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3" name="Rectangle 472"/>
              <p:cNvSpPr/>
              <p:nvPr/>
            </p:nvSpPr>
            <p:spPr>
              <a:xfrm>
                <a:off x="4859978"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4" name="Rectangle 473"/>
              <p:cNvSpPr/>
              <p:nvPr/>
            </p:nvSpPr>
            <p:spPr>
              <a:xfrm>
                <a:off x="5357447"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5" name="Rectangle 474"/>
              <p:cNvSpPr/>
              <p:nvPr/>
            </p:nvSpPr>
            <p:spPr>
              <a:xfrm>
                <a:off x="552327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6" name="Rectangle 475"/>
              <p:cNvSpPr/>
              <p:nvPr/>
            </p:nvSpPr>
            <p:spPr>
              <a:xfrm>
                <a:off x="3533394"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77" name="Rectangle 476"/>
              <p:cNvSpPr/>
              <p:nvPr/>
            </p:nvSpPr>
            <p:spPr>
              <a:xfrm>
                <a:off x="3699217"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78" name="Rectangle 477"/>
              <p:cNvSpPr/>
              <p:nvPr/>
            </p:nvSpPr>
            <p:spPr>
              <a:xfrm>
                <a:off x="3865040"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9" name="Rectangle 478"/>
              <p:cNvSpPr/>
              <p:nvPr/>
            </p:nvSpPr>
            <p:spPr>
              <a:xfrm>
                <a:off x="4196686"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0" name="Rectangle 479"/>
              <p:cNvSpPr/>
              <p:nvPr/>
            </p:nvSpPr>
            <p:spPr>
              <a:xfrm>
                <a:off x="4694155"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1" name="Rectangle 480"/>
              <p:cNvSpPr/>
              <p:nvPr/>
            </p:nvSpPr>
            <p:spPr>
              <a:xfrm>
                <a:off x="5025801"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2" name="Rectangle 481"/>
              <p:cNvSpPr/>
              <p:nvPr/>
            </p:nvSpPr>
            <p:spPr>
              <a:xfrm>
                <a:off x="5191624"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3" name="Rectangle 482"/>
              <p:cNvSpPr/>
              <p:nvPr/>
            </p:nvSpPr>
            <p:spPr>
              <a:xfrm>
                <a:off x="4030863"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4" name="Rectangle 483"/>
              <p:cNvSpPr/>
              <p:nvPr/>
            </p:nvSpPr>
            <p:spPr>
              <a:xfrm>
                <a:off x="4362509"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5" name="Rectangle 484"/>
              <p:cNvSpPr/>
              <p:nvPr/>
            </p:nvSpPr>
            <p:spPr>
              <a:xfrm>
                <a:off x="4528332"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6" name="Rectangle 485"/>
              <p:cNvSpPr/>
              <p:nvPr/>
            </p:nvSpPr>
            <p:spPr>
              <a:xfrm>
                <a:off x="4859978"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7" name="Rectangle 486"/>
              <p:cNvSpPr/>
              <p:nvPr/>
            </p:nvSpPr>
            <p:spPr>
              <a:xfrm>
                <a:off x="5357447"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8" name="Rectangle 487"/>
              <p:cNvSpPr/>
              <p:nvPr/>
            </p:nvSpPr>
            <p:spPr>
              <a:xfrm>
                <a:off x="5523273"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9" name="Rectangle 488"/>
              <p:cNvSpPr/>
              <p:nvPr/>
            </p:nvSpPr>
            <p:spPr>
              <a:xfrm>
                <a:off x="3533394"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0" name="Rectangle 489"/>
              <p:cNvSpPr/>
              <p:nvPr/>
            </p:nvSpPr>
            <p:spPr>
              <a:xfrm>
                <a:off x="3699217"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1" name="Rectangle 490"/>
              <p:cNvSpPr/>
              <p:nvPr/>
            </p:nvSpPr>
            <p:spPr>
              <a:xfrm>
                <a:off x="3865040" y="273164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2" name="Rectangle 491"/>
              <p:cNvSpPr/>
              <p:nvPr/>
            </p:nvSpPr>
            <p:spPr>
              <a:xfrm>
                <a:off x="4196686"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3" name="Rectangle 492"/>
              <p:cNvSpPr/>
              <p:nvPr/>
            </p:nvSpPr>
            <p:spPr>
              <a:xfrm>
                <a:off x="4694155"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4" name="Rectangle 493"/>
              <p:cNvSpPr/>
              <p:nvPr/>
            </p:nvSpPr>
            <p:spPr>
              <a:xfrm>
                <a:off x="5025801"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5" name="Rectangle 494"/>
              <p:cNvSpPr/>
              <p:nvPr/>
            </p:nvSpPr>
            <p:spPr>
              <a:xfrm>
                <a:off x="5191624"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6" name="Rectangle 495"/>
              <p:cNvSpPr/>
              <p:nvPr/>
            </p:nvSpPr>
            <p:spPr>
              <a:xfrm>
                <a:off x="403086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7" name="Rectangle 496"/>
              <p:cNvSpPr/>
              <p:nvPr/>
            </p:nvSpPr>
            <p:spPr>
              <a:xfrm>
                <a:off x="4362509"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9" name="Rectangle 498"/>
              <p:cNvSpPr/>
              <p:nvPr/>
            </p:nvSpPr>
            <p:spPr>
              <a:xfrm>
                <a:off x="4528332"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0" name="Rectangle 499"/>
              <p:cNvSpPr/>
              <p:nvPr/>
            </p:nvSpPr>
            <p:spPr>
              <a:xfrm>
                <a:off x="4859978"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1" name="Rectangle 500"/>
              <p:cNvSpPr/>
              <p:nvPr/>
            </p:nvSpPr>
            <p:spPr>
              <a:xfrm>
                <a:off x="5357447"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2" name="Rectangle 501"/>
              <p:cNvSpPr/>
              <p:nvPr/>
            </p:nvSpPr>
            <p:spPr>
              <a:xfrm>
                <a:off x="552327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3" name="Rectangle 502"/>
              <p:cNvSpPr/>
              <p:nvPr/>
            </p:nvSpPr>
            <p:spPr>
              <a:xfrm>
                <a:off x="3533394"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4" name="Rectangle 503"/>
              <p:cNvSpPr/>
              <p:nvPr/>
            </p:nvSpPr>
            <p:spPr>
              <a:xfrm>
                <a:off x="3699217"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5" name="Rectangle 504"/>
              <p:cNvSpPr/>
              <p:nvPr/>
            </p:nvSpPr>
            <p:spPr>
              <a:xfrm>
                <a:off x="3865040"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6" name="Rectangle 505"/>
              <p:cNvSpPr/>
              <p:nvPr/>
            </p:nvSpPr>
            <p:spPr>
              <a:xfrm>
                <a:off x="4196686"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7" name="Rectangle 506"/>
              <p:cNvSpPr/>
              <p:nvPr/>
            </p:nvSpPr>
            <p:spPr>
              <a:xfrm>
                <a:off x="4694155"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8" name="Rectangle 507"/>
              <p:cNvSpPr/>
              <p:nvPr/>
            </p:nvSpPr>
            <p:spPr>
              <a:xfrm>
                <a:off x="5025801"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9" name="Rectangle 508"/>
              <p:cNvSpPr/>
              <p:nvPr/>
            </p:nvSpPr>
            <p:spPr>
              <a:xfrm>
                <a:off x="5191624"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0" name="Rectangle 509"/>
              <p:cNvSpPr/>
              <p:nvPr/>
            </p:nvSpPr>
            <p:spPr>
              <a:xfrm>
                <a:off x="403086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1" name="Rectangle 510"/>
              <p:cNvSpPr/>
              <p:nvPr/>
            </p:nvSpPr>
            <p:spPr>
              <a:xfrm>
                <a:off x="4362509"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2" name="Rectangle 511"/>
              <p:cNvSpPr/>
              <p:nvPr/>
            </p:nvSpPr>
            <p:spPr>
              <a:xfrm>
                <a:off x="4528332"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3" name="Rectangle 512"/>
              <p:cNvSpPr/>
              <p:nvPr/>
            </p:nvSpPr>
            <p:spPr>
              <a:xfrm>
                <a:off x="4859978"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4" name="Rectangle 513"/>
              <p:cNvSpPr/>
              <p:nvPr/>
            </p:nvSpPr>
            <p:spPr>
              <a:xfrm>
                <a:off x="5357447"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5" name="Rectangle 514"/>
              <p:cNvSpPr/>
              <p:nvPr/>
            </p:nvSpPr>
            <p:spPr>
              <a:xfrm>
                <a:off x="552327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516" name="Group 515"/>
          <p:cNvGrpSpPr/>
          <p:nvPr/>
        </p:nvGrpSpPr>
        <p:grpSpPr>
          <a:xfrm>
            <a:off x="2285054" y="3083350"/>
            <a:ext cx="1243584" cy="612648"/>
            <a:chOff x="2306825" y="3083350"/>
            <a:chExt cx="1243584" cy="612648"/>
          </a:xfrm>
        </p:grpSpPr>
        <p:sp>
          <p:nvSpPr>
            <p:cNvPr id="517" name="Silver corner gradient with bevel"/>
            <p:cNvSpPr/>
            <p:nvPr>
              <p:custDataLst>
                <p:tags r:id="rId43"/>
              </p:custDataLst>
            </p:nvPr>
          </p:nvSpPr>
          <p:spPr bwMode="auto">
            <a:xfrm>
              <a:off x="2306825" y="3083350"/>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54864"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Capabilities</a:t>
              </a:r>
            </a:p>
          </p:txBody>
        </p:sp>
        <p:grpSp>
          <p:nvGrpSpPr>
            <p:cNvPr id="518" name="Group 517"/>
            <p:cNvGrpSpPr/>
            <p:nvPr>
              <p:custDataLst>
                <p:tags r:id="rId44"/>
              </p:custDataLst>
            </p:nvPr>
          </p:nvGrpSpPr>
          <p:grpSpPr>
            <a:xfrm>
              <a:off x="2328002" y="3325396"/>
              <a:ext cx="1197864" cy="347472"/>
              <a:chOff x="3524250" y="3561511"/>
              <a:chExt cx="2125980" cy="666928"/>
            </a:xfrm>
          </p:grpSpPr>
          <p:sp>
            <p:nvSpPr>
              <p:cNvPr id="519" name="Rectangle 518"/>
              <p:cNvSpPr/>
              <p:nvPr/>
            </p:nvSpPr>
            <p:spPr>
              <a:xfrm>
                <a:off x="3524250" y="3561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0" name="Rectangle 519"/>
              <p:cNvSpPr/>
              <p:nvPr/>
            </p:nvSpPr>
            <p:spPr>
              <a:xfrm>
                <a:off x="369007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1" name="Rectangle 520"/>
              <p:cNvSpPr/>
              <p:nvPr/>
            </p:nvSpPr>
            <p:spPr>
              <a:xfrm>
                <a:off x="3855896"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2" name="Rectangle 521"/>
              <p:cNvSpPr/>
              <p:nvPr/>
            </p:nvSpPr>
            <p:spPr>
              <a:xfrm>
                <a:off x="4187542"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3" name="Rectangle 522"/>
              <p:cNvSpPr/>
              <p:nvPr/>
            </p:nvSpPr>
            <p:spPr>
              <a:xfrm>
                <a:off x="4685011"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4" name="Rectangle 523"/>
              <p:cNvSpPr/>
              <p:nvPr/>
            </p:nvSpPr>
            <p:spPr>
              <a:xfrm>
                <a:off x="5016657"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5" name="Rectangle 524"/>
              <p:cNvSpPr/>
              <p:nvPr/>
            </p:nvSpPr>
            <p:spPr>
              <a:xfrm>
                <a:off x="5182480"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6" name="Rectangle 525"/>
              <p:cNvSpPr/>
              <p:nvPr/>
            </p:nvSpPr>
            <p:spPr>
              <a:xfrm>
                <a:off x="402171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7" name="Rectangle 526"/>
              <p:cNvSpPr/>
              <p:nvPr/>
            </p:nvSpPr>
            <p:spPr>
              <a:xfrm>
                <a:off x="4353365"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8" name="Rectangle 527"/>
              <p:cNvSpPr/>
              <p:nvPr/>
            </p:nvSpPr>
            <p:spPr>
              <a:xfrm>
                <a:off x="4519188"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9" name="Rectangle 528"/>
              <p:cNvSpPr/>
              <p:nvPr/>
            </p:nvSpPr>
            <p:spPr>
              <a:xfrm>
                <a:off x="4850834"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0" name="Rectangle 529"/>
              <p:cNvSpPr/>
              <p:nvPr/>
            </p:nvSpPr>
            <p:spPr>
              <a:xfrm>
                <a:off x="534830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1" name="Rectangle 530"/>
              <p:cNvSpPr/>
              <p:nvPr/>
            </p:nvSpPr>
            <p:spPr>
              <a:xfrm>
                <a:off x="551412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2" name="Rectangle 531"/>
              <p:cNvSpPr/>
              <p:nvPr/>
            </p:nvSpPr>
            <p:spPr>
              <a:xfrm>
                <a:off x="3524250" y="3737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3" name="Rectangle 532"/>
              <p:cNvSpPr/>
              <p:nvPr/>
            </p:nvSpPr>
            <p:spPr>
              <a:xfrm>
                <a:off x="369007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4" name="Rectangle 533"/>
              <p:cNvSpPr/>
              <p:nvPr/>
            </p:nvSpPr>
            <p:spPr>
              <a:xfrm>
                <a:off x="3855896"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5" name="Rectangle 534"/>
              <p:cNvSpPr/>
              <p:nvPr/>
            </p:nvSpPr>
            <p:spPr>
              <a:xfrm>
                <a:off x="4187542"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6" name="Rectangle 535"/>
              <p:cNvSpPr/>
              <p:nvPr/>
            </p:nvSpPr>
            <p:spPr>
              <a:xfrm>
                <a:off x="4685011"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37" name="Rectangle 536"/>
              <p:cNvSpPr/>
              <p:nvPr/>
            </p:nvSpPr>
            <p:spPr>
              <a:xfrm>
                <a:off x="5016657" y="3737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8" name="Rectangle 537"/>
              <p:cNvSpPr/>
              <p:nvPr/>
            </p:nvSpPr>
            <p:spPr>
              <a:xfrm>
                <a:off x="5182480" y="3737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9" name="Rectangle 538"/>
              <p:cNvSpPr/>
              <p:nvPr/>
            </p:nvSpPr>
            <p:spPr>
              <a:xfrm>
                <a:off x="402171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0" name="Rectangle 539"/>
              <p:cNvSpPr/>
              <p:nvPr/>
            </p:nvSpPr>
            <p:spPr>
              <a:xfrm>
                <a:off x="4353365"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1" name="Rectangle 540"/>
              <p:cNvSpPr/>
              <p:nvPr/>
            </p:nvSpPr>
            <p:spPr>
              <a:xfrm>
                <a:off x="4519188"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2" name="Rectangle 541"/>
              <p:cNvSpPr/>
              <p:nvPr/>
            </p:nvSpPr>
            <p:spPr>
              <a:xfrm>
                <a:off x="4850834"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3" name="Rectangle 542"/>
              <p:cNvSpPr/>
              <p:nvPr/>
            </p:nvSpPr>
            <p:spPr>
              <a:xfrm>
                <a:off x="534830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4" name="Rectangle 543"/>
              <p:cNvSpPr/>
              <p:nvPr/>
            </p:nvSpPr>
            <p:spPr>
              <a:xfrm>
                <a:off x="551412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5" name="Rectangle 544"/>
              <p:cNvSpPr/>
              <p:nvPr/>
            </p:nvSpPr>
            <p:spPr>
              <a:xfrm>
                <a:off x="3524250" y="3915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6" name="Rectangle 545"/>
              <p:cNvSpPr/>
              <p:nvPr/>
            </p:nvSpPr>
            <p:spPr>
              <a:xfrm>
                <a:off x="3690073" y="39155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7" name="Rectangle 546"/>
              <p:cNvSpPr/>
              <p:nvPr/>
            </p:nvSpPr>
            <p:spPr>
              <a:xfrm>
                <a:off x="3855896"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48" name="Rectangle 547"/>
              <p:cNvSpPr/>
              <p:nvPr/>
            </p:nvSpPr>
            <p:spPr>
              <a:xfrm>
                <a:off x="4187542"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49" name="Rectangle 548"/>
              <p:cNvSpPr/>
              <p:nvPr/>
            </p:nvSpPr>
            <p:spPr>
              <a:xfrm>
                <a:off x="4685011" y="3915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50" name="Rectangle 549"/>
              <p:cNvSpPr/>
              <p:nvPr/>
            </p:nvSpPr>
            <p:spPr>
              <a:xfrm>
                <a:off x="5016657"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1" name="Rectangle 550"/>
              <p:cNvSpPr/>
              <p:nvPr/>
            </p:nvSpPr>
            <p:spPr>
              <a:xfrm>
                <a:off x="5182480"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2" name="Rectangle 551"/>
              <p:cNvSpPr/>
              <p:nvPr/>
            </p:nvSpPr>
            <p:spPr>
              <a:xfrm>
                <a:off x="402171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4" name="Rectangle 553"/>
              <p:cNvSpPr/>
              <p:nvPr/>
            </p:nvSpPr>
            <p:spPr>
              <a:xfrm>
                <a:off x="4353365"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5" name="Rectangle 554"/>
              <p:cNvSpPr/>
              <p:nvPr/>
            </p:nvSpPr>
            <p:spPr>
              <a:xfrm>
                <a:off x="4519188"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6" name="Rectangle 555"/>
              <p:cNvSpPr/>
              <p:nvPr/>
            </p:nvSpPr>
            <p:spPr>
              <a:xfrm>
                <a:off x="4850834"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7" name="Rectangle 556"/>
              <p:cNvSpPr/>
              <p:nvPr/>
            </p:nvSpPr>
            <p:spPr>
              <a:xfrm>
                <a:off x="5348303"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8" name="Rectangle 557"/>
              <p:cNvSpPr/>
              <p:nvPr/>
            </p:nvSpPr>
            <p:spPr>
              <a:xfrm>
                <a:off x="551412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59" name="Rectangle 558"/>
              <p:cNvSpPr/>
              <p:nvPr/>
            </p:nvSpPr>
            <p:spPr>
              <a:xfrm>
                <a:off x="3524250" y="4091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60" name="Rectangle 559"/>
              <p:cNvSpPr/>
              <p:nvPr/>
            </p:nvSpPr>
            <p:spPr>
              <a:xfrm>
                <a:off x="369007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1" name="Rectangle 560"/>
              <p:cNvSpPr/>
              <p:nvPr/>
            </p:nvSpPr>
            <p:spPr>
              <a:xfrm>
                <a:off x="3855896"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2" name="Rectangle 561"/>
              <p:cNvSpPr/>
              <p:nvPr/>
            </p:nvSpPr>
            <p:spPr>
              <a:xfrm>
                <a:off x="4187542" y="4091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63" name="Rectangle 562"/>
              <p:cNvSpPr/>
              <p:nvPr/>
            </p:nvSpPr>
            <p:spPr>
              <a:xfrm>
                <a:off x="4685011"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64" name="Rectangle 563"/>
              <p:cNvSpPr/>
              <p:nvPr/>
            </p:nvSpPr>
            <p:spPr>
              <a:xfrm>
                <a:off x="5016657"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5" name="Rectangle 564"/>
              <p:cNvSpPr/>
              <p:nvPr/>
            </p:nvSpPr>
            <p:spPr>
              <a:xfrm>
                <a:off x="5182480" y="4091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66" name="Rectangle 565"/>
              <p:cNvSpPr/>
              <p:nvPr/>
            </p:nvSpPr>
            <p:spPr>
              <a:xfrm>
                <a:off x="402171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7" name="Rectangle 566"/>
              <p:cNvSpPr/>
              <p:nvPr/>
            </p:nvSpPr>
            <p:spPr>
              <a:xfrm>
                <a:off x="4353365"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8" name="Rectangle 567"/>
              <p:cNvSpPr/>
              <p:nvPr/>
            </p:nvSpPr>
            <p:spPr>
              <a:xfrm>
                <a:off x="4519188"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69" name="Rectangle 568"/>
              <p:cNvSpPr/>
              <p:nvPr/>
            </p:nvSpPr>
            <p:spPr>
              <a:xfrm>
                <a:off x="4850834"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70" name="Rectangle 569"/>
              <p:cNvSpPr/>
              <p:nvPr/>
            </p:nvSpPr>
            <p:spPr>
              <a:xfrm>
                <a:off x="534830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71" name="Rectangle 570"/>
              <p:cNvSpPr/>
              <p:nvPr/>
            </p:nvSpPr>
            <p:spPr>
              <a:xfrm>
                <a:off x="551412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572" name="Group 571"/>
          <p:cNvGrpSpPr/>
          <p:nvPr/>
        </p:nvGrpSpPr>
        <p:grpSpPr>
          <a:xfrm>
            <a:off x="2285054" y="4114278"/>
            <a:ext cx="1243584" cy="612648"/>
            <a:chOff x="2335400" y="4114278"/>
            <a:chExt cx="1243584" cy="612648"/>
          </a:xfrm>
        </p:grpSpPr>
        <p:sp>
          <p:nvSpPr>
            <p:cNvPr id="573" name="Silver corner gradient with bevel"/>
            <p:cNvSpPr/>
            <p:nvPr>
              <p:custDataLst>
                <p:tags r:id="rId41"/>
              </p:custDataLst>
            </p:nvPr>
          </p:nvSpPr>
          <p:spPr bwMode="auto">
            <a:xfrm>
              <a:off x="2335400" y="4114278"/>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64008"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Technology Capabilities</a:t>
              </a:r>
            </a:p>
          </p:txBody>
        </p:sp>
        <p:grpSp>
          <p:nvGrpSpPr>
            <p:cNvPr id="574" name="Group 573"/>
            <p:cNvGrpSpPr/>
            <p:nvPr>
              <p:custDataLst>
                <p:tags r:id="rId42"/>
              </p:custDataLst>
            </p:nvPr>
          </p:nvGrpSpPr>
          <p:grpSpPr>
            <a:xfrm>
              <a:off x="2361340" y="4355418"/>
              <a:ext cx="1197864" cy="347472"/>
              <a:chOff x="3524250" y="4732229"/>
              <a:chExt cx="2125980" cy="666928"/>
            </a:xfrm>
          </p:grpSpPr>
          <p:sp>
            <p:nvSpPr>
              <p:cNvPr id="575" name="Rectangle 574"/>
              <p:cNvSpPr/>
              <p:nvPr/>
            </p:nvSpPr>
            <p:spPr>
              <a:xfrm>
                <a:off x="3524250" y="4732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76" name="Rectangle 575"/>
              <p:cNvSpPr/>
              <p:nvPr/>
            </p:nvSpPr>
            <p:spPr>
              <a:xfrm>
                <a:off x="369007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7" name="Rectangle 576"/>
              <p:cNvSpPr/>
              <p:nvPr/>
            </p:nvSpPr>
            <p:spPr>
              <a:xfrm>
                <a:off x="3855896"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78" name="Rectangle 577"/>
              <p:cNvSpPr/>
              <p:nvPr/>
            </p:nvSpPr>
            <p:spPr>
              <a:xfrm>
                <a:off x="4187542"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79" name="Rectangle 578"/>
              <p:cNvSpPr/>
              <p:nvPr/>
            </p:nvSpPr>
            <p:spPr>
              <a:xfrm>
                <a:off x="4685011"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0" name="Rectangle 579"/>
              <p:cNvSpPr/>
              <p:nvPr/>
            </p:nvSpPr>
            <p:spPr>
              <a:xfrm>
                <a:off x="5016657"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1" name="Rectangle 580"/>
              <p:cNvSpPr/>
              <p:nvPr/>
            </p:nvSpPr>
            <p:spPr>
              <a:xfrm>
                <a:off x="5182480"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2" name="Rectangle 581"/>
              <p:cNvSpPr/>
              <p:nvPr/>
            </p:nvSpPr>
            <p:spPr>
              <a:xfrm>
                <a:off x="402171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3" name="Rectangle 582"/>
              <p:cNvSpPr/>
              <p:nvPr/>
            </p:nvSpPr>
            <p:spPr>
              <a:xfrm>
                <a:off x="4353365"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4" name="Rectangle 583"/>
              <p:cNvSpPr/>
              <p:nvPr/>
            </p:nvSpPr>
            <p:spPr>
              <a:xfrm>
                <a:off x="4519188"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5" name="Rectangle 584"/>
              <p:cNvSpPr/>
              <p:nvPr/>
            </p:nvSpPr>
            <p:spPr>
              <a:xfrm>
                <a:off x="4850834" y="4732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6" name="Rectangle 585"/>
              <p:cNvSpPr/>
              <p:nvPr/>
            </p:nvSpPr>
            <p:spPr>
              <a:xfrm>
                <a:off x="534830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7" name="Rectangle 586"/>
              <p:cNvSpPr/>
              <p:nvPr/>
            </p:nvSpPr>
            <p:spPr>
              <a:xfrm>
                <a:off x="551412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88" name="Rectangle 587"/>
              <p:cNvSpPr/>
              <p:nvPr/>
            </p:nvSpPr>
            <p:spPr>
              <a:xfrm>
                <a:off x="3524250" y="4907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89" name="Rectangle 588"/>
              <p:cNvSpPr/>
              <p:nvPr/>
            </p:nvSpPr>
            <p:spPr>
              <a:xfrm>
                <a:off x="3690073"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0" name="Rectangle 589"/>
              <p:cNvSpPr/>
              <p:nvPr/>
            </p:nvSpPr>
            <p:spPr>
              <a:xfrm>
                <a:off x="3855896"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1" name="Rectangle 590"/>
              <p:cNvSpPr/>
              <p:nvPr/>
            </p:nvSpPr>
            <p:spPr>
              <a:xfrm>
                <a:off x="4187542"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2" name="Rectangle 591"/>
              <p:cNvSpPr/>
              <p:nvPr/>
            </p:nvSpPr>
            <p:spPr>
              <a:xfrm>
                <a:off x="4685011"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3" name="Rectangle 592"/>
              <p:cNvSpPr/>
              <p:nvPr/>
            </p:nvSpPr>
            <p:spPr>
              <a:xfrm>
                <a:off x="5016657"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4" name="Rectangle 593"/>
              <p:cNvSpPr/>
              <p:nvPr/>
            </p:nvSpPr>
            <p:spPr>
              <a:xfrm>
                <a:off x="5182480"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5" name="Rectangle 594"/>
              <p:cNvSpPr/>
              <p:nvPr/>
            </p:nvSpPr>
            <p:spPr>
              <a:xfrm>
                <a:off x="4021719"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6" name="Rectangle 595"/>
              <p:cNvSpPr/>
              <p:nvPr/>
            </p:nvSpPr>
            <p:spPr>
              <a:xfrm>
                <a:off x="4353365"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7" name="Rectangle 596"/>
              <p:cNvSpPr/>
              <p:nvPr/>
            </p:nvSpPr>
            <p:spPr>
              <a:xfrm>
                <a:off x="4519188" y="4907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98" name="Rectangle 597"/>
              <p:cNvSpPr/>
              <p:nvPr/>
            </p:nvSpPr>
            <p:spPr>
              <a:xfrm>
                <a:off x="4850834"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99" name="Rectangle 598"/>
              <p:cNvSpPr/>
              <p:nvPr/>
            </p:nvSpPr>
            <p:spPr>
              <a:xfrm>
                <a:off x="5348303"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0" name="Rectangle 599"/>
              <p:cNvSpPr/>
              <p:nvPr/>
            </p:nvSpPr>
            <p:spPr>
              <a:xfrm>
                <a:off x="5514129"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1" name="Rectangle 600"/>
              <p:cNvSpPr/>
              <p:nvPr/>
            </p:nvSpPr>
            <p:spPr>
              <a:xfrm>
                <a:off x="3524250" y="5086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2" name="Rectangle 601"/>
              <p:cNvSpPr/>
              <p:nvPr/>
            </p:nvSpPr>
            <p:spPr>
              <a:xfrm>
                <a:off x="3690073"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3" name="Rectangle 602"/>
              <p:cNvSpPr/>
              <p:nvPr/>
            </p:nvSpPr>
            <p:spPr>
              <a:xfrm>
                <a:off x="3855896"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4" name="Rectangle 603"/>
              <p:cNvSpPr/>
              <p:nvPr/>
            </p:nvSpPr>
            <p:spPr>
              <a:xfrm>
                <a:off x="4187542"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5" name="Rectangle 604"/>
              <p:cNvSpPr/>
              <p:nvPr/>
            </p:nvSpPr>
            <p:spPr>
              <a:xfrm>
                <a:off x="4685011"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06" name="Rectangle 605"/>
              <p:cNvSpPr/>
              <p:nvPr/>
            </p:nvSpPr>
            <p:spPr>
              <a:xfrm>
                <a:off x="5016657"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7" name="Rectangle 606"/>
              <p:cNvSpPr/>
              <p:nvPr/>
            </p:nvSpPr>
            <p:spPr>
              <a:xfrm>
                <a:off x="5182480"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8" name="Rectangle 607"/>
              <p:cNvSpPr/>
              <p:nvPr/>
            </p:nvSpPr>
            <p:spPr>
              <a:xfrm>
                <a:off x="402171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09" name="Rectangle 608"/>
              <p:cNvSpPr/>
              <p:nvPr/>
            </p:nvSpPr>
            <p:spPr>
              <a:xfrm>
                <a:off x="4353365" y="5086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0" name="Rectangle 609"/>
              <p:cNvSpPr/>
              <p:nvPr/>
            </p:nvSpPr>
            <p:spPr>
              <a:xfrm>
                <a:off x="4519188"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2" name="Rectangle 611"/>
              <p:cNvSpPr/>
              <p:nvPr/>
            </p:nvSpPr>
            <p:spPr>
              <a:xfrm>
                <a:off x="4850834" y="508622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3" name="Rectangle 612"/>
              <p:cNvSpPr/>
              <p:nvPr/>
            </p:nvSpPr>
            <p:spPr>
              <a:xfrm>
                <a:off x="5348303" y="508622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4" name="Rectangle 613"/>
              <p:cNvSpPr/>
              <p:nvPr/>
            </p:nvSpPr>
            <p:spPr>
              <a:xfrm>
                <a:off x="551412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5" name="Rectangle 614"/>
              <p:cNvSpPr/>
              <p:nvPr/>
            </p:nvSpPr>
            <p:spPr>
              <a:xfrm>
                <a:off x="3524250" y="5261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6" name="Rectangle 615"/>
              <p:cNvSpPr/>
              <p:nvPr/>
            </p:nvSpPr>
            <p:spPr>
              <a:xfrm>
                <a:off x="3690073"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17" name="Rectangle 616"/>
              <p:cNvSpPr/>
              <p:nvPr/>
            </p:nvSpPr>
            <p:spPr>
              <a:xfrm>
                <a:off x="3855896" y="5261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8" name="Rectangle 617"/>
              <p:cNvSpPr/>
              <p:nvPr/>
            </p:nvSpPr>
            <p:spPr>
              <a:xfrm>
                <a:off x="4187542"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19" name="Rectangle 618"/>
              <p:cNvSpPr/>
              <p:nvPr/>
            </p:nvSpPr>
            <p:spPr>
              <a:xfrm>
                <a:off x="4685011"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20" name="Rectangle 619"/>
              <p:cNvSpPr/>
              <p:nvPr/>
            </p:nvSpPr>
            <p:spPr>
              <a:xfrm>
                <a:off x="5016657"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21" name="Rectangle 620"/>
              <p:cNvSpPr/>
              <p:nvPr/>
            </p:nvSpPr>
            <p:spPr>
              <a:xfrm>
                <a:off x="5182480" y="5261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22" name="Rectangle 621"/>
              <p:cNvSpPr/>
              <p:nvPr/>
            </p:nvSpPr>
            <p:spPr>
              <a:xfrm>
                <a:off x="402171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23" name="Rectangle 622"/>
              <p:cNvSpPr/>
              <p:nvPr/>
            </p:nvSpPr>
            <p:spPr>
              <a:xfrm>
                <a:off x="4353365"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24" name="Rectangle 623"/>
              <p:cNvSpPr/>
              <p:nvPr/>
            </p:nvSpPr>
            <p:spPr>
              <a:xfrm>
                <a:off x="4519188"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625" name="Rectangle 624"/>
              <p:cNvSpPr/>
              <p:nvPr/>
            </p:nvSpPr>
            <p:spPr>
              <a:xfrm>
                <a:off x="4850834"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26" name="Rectangle 625"/>
              <p:cNvSpPr/>
              <p:nvPr/>
            </p:nvSpPr>
            <p:spPr>
              <a:xfrm>
                <a:off x="5348303" y="5261997"/>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627" name="Rectangle 626"/>
              <p:cNvSpPr/>
              <p:nvPr/>
            </p:nvSpPr>
            <p:spPr>
              <a:xfrm>
                <a:off x="551412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628" name="Group 627"/>
          <p:cNvGrpSpPr/>
          <p:nvPr/>
        </p:nvGrpSpPr>
        <p:grpSpPr>
          <a:xfrm>
            <a:off x="5109500" y="2070548"/>
            <a:ext cx="1179576" cy="585216"/>
            <a:chOff x="5151115" y="2108648"/>
            <a:chExt cx="1179576" cy="585216"/>
          </a:xfrm>
        </p:grpSpPr>
        <p:sp>
          <p:nvSpPr>
            <p:cNvPr id="629" name="Silver corner gradient with bevel"/>
            <p:cNvSpPr/>
            <p:nvPr>
              <p:custDataLst>
                <p:tags r:id="rId39"/>
              </p:custDataLst>
            </p:nvPr>
          </p:nvSpPr>
          <p:spPr bwMode="auto">
            <a:xfrm>
              <a:off x="5151115" y="2108648"/>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Services</a:t>
              </a:r>
            </a:p>
          </p:txBody>
        </p:sp>
        <p:grpSp>
          <p:nvGrpSpPr>
            <p:cNvPr id="630" name="Group 629"/>
            <p:cNvGrpSpPr/>
            <p:nvPr>
              <p:custDataLst>
                <p:tags r:id="rId40"/>
              </p:custDataLst>
            </p:nvPr>
          </p:nvGrpSpPr>
          <p:grpSpPr>
            <a:xfrm>
              <a:off x="5307212" y="2274734"/>
              <a:ext cx="978408" cy="374904"/>
              <a:chOff x="8681664" y="2638895"/>
              <a:chExt cx="1296865" cy="666928"/>
            </a:xfrm>
          </p:grpSpPr>
          <p:sp>
            <p:nvSpPr>
              <p:cNvPr id="631" name="Rectangle 630"/>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2" name="Rectangle 631"/>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3" name="Rectangle 632"/>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4" name="Rectangle 633"/>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5" name="Rectangle 634"/>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6" name="Rectangle 635"/>
              <p:cNvSpPr/>
              <p:nvPr/>
            </p:nvSpPr>
            <p:spPr>
              <a:xfrm>
                <a:off x="9179133" y="2638895"/>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37" name="Rectangle 636"/>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8" name="Rectangle 637"/>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39" name="Rectangle 638"/>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0" name="Rectangle 639"/>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1" name="Rectangle 640"/>
              <p:cNvSpPr/>
              <p:nvPr/>
            </p:nvSpPr>
            <p:spPr>
              <a:xfrm>
                <a:off x="9510779"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42" name="Rectangle 641"/>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3" name="Rectangle 642"/>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44" name="Rectangle 643"/>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5" name="Rectangle 644"/>
              <p:cNvSpPr/>
              <p:nvPr/>
            </p:nvSpPr>
            <p:spPr>
              <a:xfrm>
                <a:off x="9676602"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7" name="Rectangle 646"/>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48" name="Rectangle 647"/>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49" name="Rectangle 648"/>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0" name="Rectangle 649"/>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1" name="Rectangle 650"/>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2" name="Rectangle 651"/>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3" name="Rectangle 652"/>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4" name="Rectangle 653"/>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5" name="Rectangle 654"/>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6" name="Rectangle 655"/>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57" name="Rectangle 656"/>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8" name="Rectangle 657"/>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59" name="Rectangle 658"/>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60" name="Rectangle 659"/>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661" name="Rectangle 660"/>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62" name="Rectangle 661"/>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663" name="Rectangle 662"/>
              <p:cNvSpPr/>
              <p:nvPr/>
            </p:nvSpPr>
            <p:spPr>
              <a:xfrm>
                <a:off x="9842428" y="3168663"/>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grpSp>
      </p:grpSp>
      <p:grpSp>
        <p:nvGrpSpPr>
          <p:cNvPr id="664" name="Group 663"/>
          <p:cNvGrpSpPr/>
          <p:nvPr/>
        </p:nvGrpSpPr>
        <p:grpSpPr>
          <a:xfrm>
            <a:off x="5109500" y="3110782"/>
            <a:ext cx="1179576" cy="585216"/>
            <a:chOff x="5151114" y="3083349"/>
            <a:chExt cx="1179576" cy="585216"/>
          </a:xfrm>
        </p:grpSpPr>
        <p:sp>
          <p:nvSpPr>
            <p:cNvPr id="665" name="Silver corner gradient with bevel"/>
            <p:cNvSpPr/>
            <p:nvPr>
              <p:custDataLst>
                <p:tags r:id="rId37"/>
              </p:custDataLst>
            </p:nvPr>
          </p:nvSpPr>
          <p:spPr bwMode="auto">
            <a:xfrm>
              <a:off x="5151114" y="3083349"/>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Services</a:t>
              </a:r>
            </a:p>
          </p:txBody>
        </p:sp>
        <p:grpSp>
          <p:nvGrpSpPr>
            <p:cNvPr id="666" name="Group 665"/>
            <p:cNvGrpSpPr/>
            <p:nvPr>
              <p:custDataLst>
                <p:tags r:id="rId38"/>
              </p:custDataLst>
            </p:nvPr>
          </p:nvGrpSpPr>
          <p:grpSpPr>
            <a:xfrm>
              <a:off x="5310326" y="3248010"/>
              <a:ext cx="978408" cy="374904"/>
              <a:chOff x="8681664" y="2638895"/>
              <a:chExt cx="1296865" cy="666928"/>
            </a:xfrm>
          </p:grpSpPr>
          <p:sp>
            <p:nvSpPr>
              <p:cNvPr id="667" name="Rectangle 666"/>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8" name="Rectangle 667"/>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69" name="Rectangle 668"/>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0" name="Rectangle 669"/>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1" name="Rectangle 670"/>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2" name="Rectangle 671"/>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73" name="Rectangle 672"/>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4" name="Rectangle 673"/>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5" name="Rectangle 674"/>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6" name="Rectangle 675"/>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7" name="Rectangle 676"/>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78" name="Rectangle 677"/>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79" name="Rectangle 678"/>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80" name="Rectangle 679"/>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2" name="Rectangle 681"/>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83" name="Rectangle 682"/>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84" name="Rectangle 683"/>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5" name="Rectangle 684"/>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6" name="Rectangle 685"/>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7" name="Rectangle 686"/>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8" name="Rectangle 687"/>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89" name="Rectangle 688"/>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0" name="Rectangle 689"/>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1" name="Rectangle 690"/>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2" name="Rectangle 691"/>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93" name="Rectangle 692"/>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4" name="Rectangle 693"/>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5" name="Rectangle 694"/>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6" name="Rectangle 695"/>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97" name="Rectangle 696"/>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98" name="Rectangle 697"/>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99" name="Rectangle 698"/>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grpSp>
        <p:nvGrpSpPr>
          <p:cNvPr id="700" name="Group 699"/>
          <p:cNvGrpSpPr/>
          <p:nvPr/>
        </p:nvGrpSpPr>
        <p:grpSpPr>
          <a:xfrm>
            <a:off x="5109500" y="4138238"/>
            <a:ext cx="1177376" cy="588688"/>
            <a:chOff x="5090450" y="4130951"/>
            <a:chExt cx="1177376" cy="588688"/>
          </a:xfrm>
        </p:grpSpPr>
        <p:sp>
          <p:nvSpPr>
            <p:cNvPr id="701" name="Silver corner gradient with bevel"/>
            <p:cNvSpPr/>
            <p:nvPr>
              <p:custDataLst>
                <p:tags r:id="rId35"/>
              </p:custDataLst>
            </p:nvPr>
          </p:nvSpPr>
          <p:spPr bwMode="auto">
            <a:xfrm>
              <a:off x="5090450" y="4130951"/>
              <a:ext cx="1177376" cy="58868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IT Services</a:t>
              </a:r>
            </a:p>
          </p:txBody>
        </p:sp>
        <p:grpSp>
          <p:nvGrpSpPr>
            <p:cNvPr id="702" name="Group 701"/>
            <p:cNvGrpSpPr/>
            <p:nvPr>
              <p:custDataLst>
                <p:tags r:id="rId36"/>
              </p:custDataLst>
            </p:nvPr>
          </p:nvGrpSpPr>
          <p:grpSpPr>
            <a:xfrm>
              <a:off x="5254717" y="4300293"/>
              <a:ext cx="978609" cy="373362"/>
              <a:chOff x="8681664" y="2638895"/>
              <a:chExt cx="1296865" cy="666928"/>
            </a:xfrm>
          </p:grpSpPr>
          <p:sp>
            <p:nvSpPr>
              <p:cNvPr id="703" name="Rectangle 702"/>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4" name="Rectangle 703"/>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5" name="Rectangle 704"/>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6" name="Rectangle 705"/>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7" name="Rectangle 706"/>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08" name="Rectangle 707"/>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09" name="Rectangle 708"/>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0" name="Rectangle 709"/>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1" name="Rectangle 710"/>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2" name="Rectangle 711"/>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3" name="Rectangle 712"/>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14" name="Rectangle 713"/>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5" name="Rectangle 714"/>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16" name="Rectangle 715"/>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17" name="Rectangle 716"/>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18" name="Rectangle 717"/>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20" name="Rectangle 719"/>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1" name="Rectangle 720"/>
              <p:cNvSpPr/>
              <p:nvPr/>
            </p:nvSpPr>
            <p:spPr>
              <a:xfrm>
                <a:off x="9344956" y="2992895"/>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24" name="Rectangle 723"/>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5" name="Rectangle 724"/>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6" name="Rectangle 725"/>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7" name="Rectangle 726"/>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8" name="Rectangle 727"/>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29" name="Rectangle 728"/>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30" name="Rectangle 729"/>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31" name="Rectangle 730"/>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32" name="Rectangle 731"/>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33" name="Rectangle 732"/>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34" name="Rectangle 733"/>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735" name="Rectangle 734"/>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36" name="Rectangle 735"/>
              <p:cNvSpPr/>
              <p:nvPr/>
            </p:nvSpPr>
            <p:spPr>
              <a:xfrm>
                <a:off x="9676602" y="3168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737" name="Rectangle 736"/>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sp>
        <p:nvSpPr>
          <p:cNvPr id="738" name="Rectangle 737"/>
          <p:cNvSpPr/>
          <p:nvPr>
            <p:custDataLst>
              <p:tags r:id="rId6"/>
            </p:custDataLst>
          </p:nvPr>
        </p:nvSpPr>
        <p:spPr>
          <a:xfrm>
            <a:off x="6424610" y="2013309"/>
            <a:ext cx="1301021" cy="1061827"/>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Sales force automation opportunities, territories, sales forecasts.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Sales workflow automation, Create, assign and manage requests made by customers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Market trend analysis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Online advertisement</a:t>
            </a:r>
          </a:p>
        </p:txBody>
      </p:sp>
      <p:sp>
        <p:nvSpPr>
          <p:cNvPr id="739" name="Rectangle 738"/>
          <p:cNvSpPr/>
          <p:nvPr>
            <p:custDataLst>
              <p:tags r:id="rId7"/>
            </p:custDataLst>
          </p:nvPr>
        </p:nvSpPr>
        <p:spPr>
          <a:xfrm>
            <a:off x="6424610" y="3197855"/>
            <a:ext cx="1301021" cy="630940"/>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Market development, Strategic analysis &amp; planning skills.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Collaboration across organizational  boundaries</a:t>
            </a:r>
          </a:p>
        </p:txBody>
      </p:sp>
      <p:sp>
        <p:nvSpPr>
          <p:cNvPr id="741" name="Rectangle 740"/>
          <p:cNvSpPr/>
          <p:nvPr>
            <p:custDataLst>
              <p:tags r:id="rId8"/>
            </p:custDataLst>
          </p:nvPr>
        </p:nvSpPr>
        <p:spPr>
          <a:xfrm>
            <a:off x="6424610" y="3951513"/>
            <a:ext cx="1301021" cy="1061827"/>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Social Media</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LOB Application Integration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Anywhere Access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Document Management and Repository Services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Self-service Analytics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Data Mining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Content Sources &amp; Indexing</a:t>
            </a:r>
          </a:p>
        </p:txBody>
      </p:sp>
      <p:sp>
        <p:nvSpPr>
          <p:cNvPr id="742" name="Oval 741"/>
          <p:cNvSpPr/>
          <p:nvPr>
            <p:custDataLst>
              <p:tags r:id="rId9"/>
            </p:custDataLst>
          </p:nvPr>
        </p:nvSpPr>
        <p:spPr bwMode="auto">
          <a:xfrm>
            <a:off x="1170357" y="1973180"/>
            <a:ext cx="164592" cy="164592"/>
          </a:xfrm>
          <a:prstGeom prst="ellipse">
            <a:avLst/>
          </a:prstGeom>
          <a:solidFill>
            <a:schemeClr val="bg1"/>
          </a:solidFill>
          <a:ln w="19050">
            <a:solidFill>
              <a:srgbClr val="5191CD"/>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949" name="Freeform 6"/>
          <p:cNvSpPr>
            <a:spLocks noEditPoints="1"/>
          </p:cNvSpPr>
          <p:nvPr>
            <p:custDataLst>
              <p:tags r:id="rId10"/>
            </p:custDataLst>
          </p:nvPr>
        </p:nvSpPr>
        <p:spPr bwMode="auto">
          <a:xfrm>
            <a:off x="7599819"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950" name="Oval 949"/>
          <p:cNvSpPr/>
          <p:nvPr>
            <p:custDataLst>
              <p:tags r:id="rId11"/>
            </p:custDataLst>
          </p:nvPr>
        </p:nvSpPr>
        <p:spPr bwMode="auto">
          <a:xfrm>
            <a:off x="3020312" y="4452660"/>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cxnSp>
        <p:nvCxnSpPr>
          <p:cNvPr id="964" name="Elbow Connector 963"/>
          <p:cNvCxnSpPr/>
          <p:nvPr/>
        </p:nvCxnSpPr>
        <p:spPr>
          <a:xfrm rot="10800000" flipV="1">
            <a:off x="3559204" y="2378504"/>
            <a:ext cx="2568790" cy="2106602"/>
          </a:xfrm>
          <a:prstGeom prst="bentConnector3">
            <a:avLst>
              <a:gd name="adj1" fmla="val -8141"/>
            </a:avLst>
          </a:prstGeom>
          <a:ln w="127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965" name="Elbow Connector 964"/>
          <p:cNvCxnSpPr>
            <a:endCxn id="458" idx="3"/>
          </p:cNvCxnSpPr>
          <p:nvPr/>
        </p:nvCxnSpPr>
        <p:spPr>
          <a:xfrm rot="10800000">
            <a:off x="1892101" y="4210095"/>
            <a:ext cx="1102880" cy="330746"/>
          </a:xfrm>
          <a:prstGeom prst="bentConnector3">
            <a:avLst>
              <a:gd name="adj1" fmla="val 8948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966" name="Oval 965"/>
          <p:cNvSpPr/>
          <p:nvPr>
            <p:custDataLst>
              <p:tags r:id="rId12"/>
            </p:custDataLst>
          </p:nvPr>
        </p:nvSpPr>
        <p:spPr bwMode="auto">
          <a:xfrm>
            <a:off x="6259209" y="3311413"/>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968" name="Rectangle 967"/>
          <p:cNvSpPr/>
          <p:nvPr>
            <p:custDataLst>
              <p:tags r:id="rId13"/>
            </p:custDataLst>
          </p:nvPr>
        </p:nvSpPr>
        <p:spPr>
          <a:xfrm>
            <a:off x="3574143" y="3127738"/>
            <a:ext cx="1367022" cy="523218"/>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leadership and staff</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&amp; manage reward, recognition, &amp; motivation programs</a:t>
            </a:r>
          </a:p>
        </p:txBody>
      </p:sp>
      <p:sp>
        <p:nvSpPr>
          <p:cNvPr id="969" name="Rectangle 968"/>
          <p:cNvSpPr/>
          <p:nvPr>
            <p:custDataLst>
              <p:tags r:id="rId14"/>
            </p:custDataLst>
          </p:nvPr>
        </p:nvSpPr>
        <p:spPr>
          <a:xfrm>
            <a:off x="3574143" y="4014212"/>
            <a:ext cx="1367022" cy="738662"/>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Collaboration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Reporting &amp; Analysis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Enterprise Search</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Enterprise Content Management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Unified Communications</a:t>
            </a:r>
          </a:p>
        </p:txBody>
      </p:sp>
      <p:sp>
        <p:nvSpPr>
          <p:cNvPr id="970" name="Freeform 6"/>
          <p:cNvSpPr>
            <a:spLocks noEditPoints="1"/>
          </p:cNvSpPr>
          <p:nvPr>
            <p:custDataLst>
              <p:tags r:id="rId15"/>
            </p:custDataLst>
          </p:nvPr>
        </p:nvSpPr>
        <p:spPr bwMode="auto">
          <a:xfrm>
            <a:off x="4814061"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971" name="Freeform 6"/>
          <p:cNvSpPr>
            <a:spLocks noEditPoints="1"/>
          </p:cNvSpPr>
          <p:nvPr>
            <p:custDataLst>
              <p:tags r:id="rId16"/>
            </p:custDataLst>
          </p:nvPr>
        </p:nvSpPr>
        <p:spPr bwMode="auto">
          <a:xfrm>
            <a:off x="1991112"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cxnSp>
        <p:nvCxnSpPr>
          <p:cNvPr id="972" name="Straight Arrow Connector 971"/>
          <p:cNvCxnSpPr/>
          <p:nvPr>
            <p:custDataLst>
              <p:tags r:id="rId17"/>
            </p:custDataLst>
          </p:nvPr>
        </p:nvCxnSpPr>
        <p:spPr>
          <a:xfrm flipV="1">
            <a:off x="3389086" y="2373991"/>
            <a:ext cx="2729813" cy="0"/>
          </a:xfrm>
          <a:prstGeom prst="straightConnector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973" name="Rectangle 972"/>
          <p:cNvSpPr/>
          <p:nvPr>
            <p:custDataLst>
              <p:tags r:id="rId18"/>
            </p:custDataLst>
          </p:nvPr>
        </p:nvSpPr>
        <p:spPr>
          <a:xfrm>
            <a:off x="3574143" y="1888508"/>
            <a:ext cx="1367022" cy="846384"/>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Understand markets, customers, and capabilities </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marketing strategy</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sales strategy </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and manage marketing plans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and manage plans</a:t>
            </a:r>
          </a:p>
        </p:txBody>
      </p:sp>
      <p:sp>
        <p:nvSpPr>
          <p:cNvPr id="963" name="Oval 962"/>
          <p:cNvSpPr/>
          <p:nvPr>
            <p:custDataLst>
              <p:tags r:id="rId19"/>
            </p:custDataLst>
          </p:nvPr>
        </p:nvSpPr>
        <p:spPr bwMode="auto">
          <a:xfrm>
            <a:off x="5065409" y="2299450"/>
            <a:ext cx="160309" cy="160309"/>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333" name="Rectangle 332"/>
          <p:cNvSpPr/>
          <p:nvPr>
            <p:custDataLst>
              <p:tags r:id="rId20"/>
            </p:custDataLst>
          </p:nvPr>
        </p:nvSpPr>
        <p:spPr>
          <a:xfrm>
            <a:off x="2354688" y="5221633"/>
            <a:ext cx="136101" cy="137160"/>
          </a:xfrm>
          <a:prstGeom prst="rect">
            <a:avLst/>
          </a:prstGeom>
          <a:pattFill prst="wdDnDiag">
            <a:fgClr>
              <a:srgbClr val="FF0000"/>
            </a:fgClr>
            <a:bgClr>
              <a:srgbClr val="595959"/>
            </a:bgClr>
          </a:pattFill>
          <a:ln w="12700" cap="flat" cmpd="sng" algn="ctr">
            <a:solidFill>
              <a:srgbClr val="2D86E7">
                <a:lumMod val="50000"/>
              </a:srgb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Capability missing or not at required maturity level</a:t>
            </a:r>
          </a:p>
        </p:txBody>
      </p:sp>
      <p:sp>
        <p:nvSpPr>
          <p:cNvPr id="334" name="Rectangle 333"/>
          <p:cNvSpPr/>
          <p:nvPr>
            <p:custDataLst>
              <p:tags r:id="rId21"/>
            </p:custDataLst>
          </p:nvPr>
        </p:nvSpPr>
        <p:spPr>
          <a:xfrm>
            <a:off x="5205722" y="5221633"/>
            <a:ext cx="136101" cy="137160"/>
          </a:xfrm>
          <a:prstGeom prst="rect">
            <a:avLst/>
          </a:prstGeom>
          <a:pattFill prst="wdDnDiag">
            <a:fgClr>
              <a:srgbClr val="FF0000"/>
            </a:fgClr>
            <a:bgClr>
              <a:schemeClr val="tx1"/>
            </a:bgClr>
          </a:pattFill>
          <a:ln w="12700" cap="flat" cmpd="sng" algn="ctr">
            <a:solidFill>
              <a:schemeClr val="accent2">
                <a:lumMod val="50000"/>
              </a:scheme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Service missing or not at required maturity level</a:t>
            </a:r>
          </a:p>
        </p:txBody>
      </p:sp>
      <p:grpSp>
        <p:nvGrpSpPr>
          <p:cNvPr id="335" name="Group 334"/>
          <p:cNvGrpSpPr/>
          <p:nvPr/>
        </p:nvGrpSpPr>
        <p:grpSpPr>
          <a:xfrm>
            <a:off x="355909" y="5656345"/>
            <a:ext cx="6502903" cy="641965"/>
            <a:chOff x="530077" y="5482177"/>
            <a:chExt cx="6502903" cy="641965"/>
          </a:xfrm>
        </p:grpSpPr>
        <p:sp>
          <p:nvSpPr>
            <p:cNvPr id="336" name="Rectangle 335"/>
            <p:cNvSpPr/>
            <p:nvPr/>
          </p:nvSpPr>
          <p:spPr>
            <a:xfrm>
              <a:off x="859320" y="5488533"/>
              <a:ext cx="2259519" cy="261608"/>
            </a:xfrm>
            <a:prstGeom prst="rect">
              <a:avLst/>
            </a:prstGeom>
          </p:spPr>
          <p:txBody>
            <a:bodyPr wrap="square" lIns="91436" tIns="45719" rIns="91436" bIns="45719">
              <a:spAutoFit/>
            </a:bodyPr>
            <a:lstStyle/>
            <a:p>
              <a:pPr defTabSz="685807">
                <a:spcBef>
                  <a:spcPts val="800"/>
                </a:spcBef>
              </a:pPr>
              <a:r>
                <a:rPr lang="en-US" sz="1100" dirty="0">
                  <a:ln>
                    <a:solidFill>
                      <a:schemeClr val="bg1">
                        <a:alpha val="0"/>
                      </a:schemeClr>
                    </a:solidFill>
                  </a:ln>
                </a:rPr>
                <a:t>Align with Business Strategy</a:t>
              </a:r>
            </a:p>
          </p:txBody>
        </p:sp>
        <p:sp>
          <p:nvSpPr>
            <p:cNvPr id="337" name="Oval 336"/>
            <p:cNvSpPr/>
            <p:nvPr>
              <p:custDataLst>
                <p:tags r:id="rId31"/>
              </p:custDataLst>
            </p:nvPr>
          </p:nvSpPr>
          <p:spPr bwMode="auto">
            <a:xfrm>
              <a:off x="530077"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338" name="Oval 337"/>
            <p:cNvSpPr/>
            <p:nvPr>
              <p:custDataLst>
                <p:tags r:id="rId32"/>
              </p:custDataLst>
            </p:nvPr>
          </p:nvSpPr>
          <p:spPr bwMode="auto">
            <a:xfrm>
              <a:off x="3510242"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339" name="Rectangle 338"/>
            <p:cNvSpPr/>
            <p:nvPr/>
          </p:nvSpPr>
          <p:spPr>
            <a:xfrm>
              <a:off x="3839484" y="5488533"/>
              <a:ext cx="1689878"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Identify capability GAPs </a:t>
              </a:r>
            </a:p>
          </p:txBody>
        </p:sp>
        <p:sp>
          <p:nvSpPr>
            <p:cNvPr id="340" name="Oval 339"/>
            <p:cNvSpPr/>
            <p:nvPr>
              <p:custDataLst>
                <p:tags r:id="rId33"/>
              </p:custDataLst>
            </p:nvPr>
          </p:nvSpPr>
          <p:spPr bwMode="auto">
            <a:xfrm>
              <a:off x="530077"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341" name="Rectangle 340"/>
            <p:cNvSpPr/>
            <p:nvPr/>
          </p:nvSpPr>
          <p:spPr>
            <a:xfrm>
              <a:off x="859319" y="5856178"/>
              <a:ext cx="2268562"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Integrate to overall service model</a:t>
              </a:r>
            </a:p>
          </p:txBody>
        </p:sp>
        <p:sp>
          <p:nvSpPr>
            <p:cNvPr id="342" name="Oval 341"/>
            <p:cNvSpPr/>
            <p:nvPr>
              <p:custDataLst>
                <p:tags r:id="rId34"/>
              </p:custDataLst>
            </p:nvPr>
          </p:nvSpPr>
          <p:spPr bwMode="auto">
            <a:xfrm>
              <a:off x="3510242"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343" name="Rectangle 342"/>
            <p:cNvSpPr/>
            <p:nvPr/>
          </p:nvSpPr>
          <p:spPr>
            <a:xfrm>
              <a:off x="3839485" y="5856178"/>
              <a:ext cx="3193495"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Leverage technology for strategic differentiation</a:t>
              </a:r>
            </a:p>
          </p:txBody>
        </p:sp>
      </p:grpSp>
      <p:sp>
        <p:nvSpPr>
          <p:cNvPr id="344" name="Text Placeholder 2"/>
          <p:cNvSpPr txBox="1">
            <a:spLocks/>
          </p:cNvSpPr>
          <p:nvPr/>
        </p:nvSpPr>
        <p:spPr>
          <a:xfrm>
            <a:off x="345868" y="1151316"/>
            <a:ext cx="8900506" cy="246221"/>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54"/>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54"/>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54"/>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600" b="1" dirty="0" smtClean="0">
                <a:solidFill>
                  <a:schemeClr val="tx1">
                    <a:lumMod val="75000"/>
                  </a:schemeClr>
                </a:solidFill>
                <a:latin typeface="+mn-lt"/>
              </a:rPr>
              <a:t>Target state IT Services to fully automate business capabilities</a:t>
            </a:r>
            <a:endParaRPr lang="en-US" sz="1600" b="1" dirty="0">
              <a:solidFill>
                <a:schemeClr val="tx1">
                  <a:lumMod val="75000"/>
                </a:schemeClr>
              </a:solidFill>
              <a:latin typeface="+mn-lt"/>
            </a:endParaRPr>
          </a:p>
        </p:txBody>
      </p:sp>
      <p:sp>
        <p:nvSpPr>
          <p:cNvPr id="7" name="Slide Number Placeholder 6"/>
          <p:cNvSpPr>
            <a:spLocks noGrp="1"/>
          </p:cNvSpPr>
          <p:nvPr>
            <p:ph type="sldNum" sz="quarter" idx="4"/>
          </p:nvPr>
        </p:nvSpPr>
        <p:spPr/>
        <p:txBody>
          <a:bodyPr/>
          <a:lstStyle/>
          <a:p>
            <a:pPr algn="ctr"/>
            <a:fld id="{101F14F0-5018-4D43-9CE9-7EAB5322879C}" type="slidenum">
              <a:rPr lang="en-US" smtClean="0"/>
              <a:pPr algn="ctr"/>
              <a:t>30</a:t>
            </a:fld>
            <a:endParaRPr lang="en-US" dirty="0"/>
          </a:p>
        </p:txBody>
      </p:sp>
      <p:sp>
        <p:nvSpPr>
          <p:cNvPr id="331" name="Round Same Side Corner Rectangle 330"/>
          <p:cNvSpPr/>
          <p:nvPr>
            <p:custDataLst>
              <p:tags r:id="rId22"/>
            </p:custDataLst>
          </p:nvPr>
        </p:nvSpPr>
        <p:spPr>
          <a:xfrm flipH="1">
            <a:off x="9388158" y="1118262"/>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nvGrpSpPr>
          <p:cNvPr id="332" name="Group 331"/>
          <p:cNvGrpSpPr/>
          <p:nvPr/>
        </p:nvGrpSpPr>
        <p:grpSpPr>
          <a:xfrm>
            <a:off x="9388158" y="2416718"/>
            <a:ext cx="2468880" cy="2190810"/>
            <a:chOff x="9388158" y="3177947"/>
            <a:chExt cx="2468880" cy="2190810"/>
          </a:xfrm>
        </p:grpSpPr>
        <p:sp>
          <p:nvSpPr>
            <p:cNvPr id="345" name="Rounded Rectangle 344"/>
            <p:cNvSpPr/>
            <p:nvPr>
              <p:custDataLst>
                <p:tags r:id="rId29"/>
              </p:custDataLst>
            </p:nvPr>
          </p:nvSpPr>
          <p:spPr bwMode="auto">
            <a:xfrm>
              <a:off x="9388158" y="3177947"/>
              <a:ext cx="2468880" cy="2190810"/>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alternative services portfolio to support target state business, people &amp; technology capabilities </a:t>
              </a:r>
              <a:r>
                <a:rPr lang="en-US" sz="800" dirty="0">
                  <a:ln>
                    <a:solidFill>
                      <a:schemeClr val="bg1">
                        <a:alpha val="0"/>
                      </a:schemeClr>
                    </a:solidFill>
                  </a:ln>
                  <a:solidFill>
                    <a:schemeClr val="tx1">
                      <a:lumMod val="75000"/>
                    </a:schemeClr>
                  </a:solidFill>
                </a:rPr>
                <a:t>for increasing market share by selling more existing products &amp; services into existing </a:t>
              </a:r>
              <a:r>
                <a:rPr lang="en-US" sz="800" dirty="0" smtClean="0">
                  <a:ln>
                    <a:solidFill>
                      <a:schemeClr val="bg1">
                        <a:alpha val="0"/>
                      </a:schemeClr>
                    </a:solidFill>
                  </a:ln>
                  <a:solidFill>
                    <a:schemeClr val="tx1">
                      <a:lumMod val="75000"/>
                    </a:schemeClr>
                  </a:solidFill>
                </a:rPr>
                <a:t>markets.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differentiating alternatives to address current services  gaps in key areas such as: business, people and IT services.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Map </a:t>
              </a:r>
              <a:r>
                <a:rPr lang="en-US" sz="800" dirty="0">
                  <a:ln>
                    <a:solidFill>
                      <a:schemeClr val="bg1">
                        <a:alpha val="0"/>
                      </a:schemeClr>
                    </a:solidFill>
                  </a:ln>
                  <a:solidFill>
                    <a:schemeClr val="tx1">
                      <a:lumMod val="75000"/>
                    </a:schemeClr>
                  </a:solidFill>
                </a:rPr>
                <a:t>and </a:t>
              </a:r>
              <a:r>
                <a:rPr lang="en-US" sz="800" dirty="0" smtClean="0">
                  <a:ln>
                    <a:solidFill>
                      <a:schemeClr val="bg1">
                        <a:alpha val="0"/>
                      </a:schemeClr>
                    </a:solidFill>
                  </a:ln>
                  <a:solidFill>
                    <a:schemeClr val="tx1">
                      <a:lumMod val="75000"/>
                    </a:schemeClr>
                  </a:solidFill>
                </a:rPr>
                <a:t>develop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for each </a:t>
              </a:r>
              <a:r>
                <a:rPr lang="en-US" sz="800" dirty="0" smtClean="0">
                  <a:ln>
                    <a:solidFill>
                      <a:schemeClr val="bg1">
                        <a:alpha val="0"/>
                      </a:schemeClr>
                    </a:solidFill>
                  </a:ln>
                  <a:solidFill>
                    <a:schemeClr val="tx1">
                      <a:lumMod val="75000"/>
                    </a:schemeClr>
                  </a:solidFill>
                </a:rPr>
                <a:t>services portfolio in thread </a:t>
              </a:r>
              <a:r>
                <a:rPr lang="en-US" sz="800" dirty="0">
                  <a:ln>
                    <a:solidFill>
                      <a:schemeClr val="bg1">
                        <a:alpha val="0"/>
                      </a:schemeClr>
                    </a:solidFill>
                  </a:ln>
                  <a:solidFill>
                    <a:schemeClr val="tx1">
                      <a:lumMod val="75000"/>
                    </a:schemeClr>
                  </a:solidFill>
                </a:rPr>
                <a:t>identified above.</a:t>
              </a:r>
            </a:p>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Define blueprint to integrate all </a:t>
              </a:r>
              <a:r>
                <a:rPr lang="en-US" sz="800" dirty="0" smtClean="0">
                  <a:ln>
                    <a:solidFill>
                      <a:schemeClr val="bg1">
                        <a:alpha val="0"/>
                      </a:schemeClr>
                    </a:solidFill>
                  </a:ln>
                  <a:solidFill>
                    <a:schemeClr val="tx1">
                      <a:lumMod val="75000"/>
                    </a:schemeClr>
                  </a:solidFill>
                </a:rPr>
                <a:t>individual </a:t>
              </a:r>
              <a:r>
                <a:rPr lang="en-US" sz="800" dirty="0">
                  <a:ln>
                    <a:solidFill>
                      <a:schemeClr val="bg1">
                        <a:alpha val="0"/>
                      </a:schemeClr>
                    </a:solidFill>
                  </a:ln>
                  <a:solidFill>
                    <a:schemeClr val="tx1">
                      <a:lumMod val="75000"/>
                    </a:schemeClr>
                  </a:solidFill>
                </a:rPr>
                <a:t>services threads to align with the improvement changes for increasing market share by selling more existing products &amp; services into existing </a:t>
              </a:r>
              <a:r>
                <a:rPr lang="en-US" sz="800" dirty="0" smtClean="0">
                  <a:ln>
                    <a:solidFill>
                      <a:schemeClr val="bg1">
                        <a:alpha val="0"/>
                      </a:schemeClr>
                    </a:solidFill>
                  </a:ln>
                  <a:solidFill>
                    <a:schemeClr val="tx1">
                      <a:lumMod val="75000"/>
                    </a:schemeClr>
                  </a:solidFill>
                </a:rPr>
                <a:t>markets.</a:t>
              </a:r>
              <a:endParaRPr lang="en-US" sz="800" dirty="0">
                <a:ln>
                  <a:solidFill>
                    <a:schemeClr val="bg1">
                      <a:alpha val="0"/>
                    </a:schemeClr>
                  </a:solidFill>
                </a:ln>
                <a:solidFill>
                  <a:schemeClr val="tx1">
                    <a:lumMod val="75000"/>
                  </a:schemeClr>
                </a:solidFill>
              </a:endParaRPr>
            </a:p>
          </p:txBody>
        </p:sp>
        <p:sp>
          <p:nvSpPr>
            <p:cNvPr id="346" name="Round Same Side Corner Rectangle 345"/>
            <p:cNvSpPr/>
            <p:nvPr>
              <p:custDataLst>
                <p:tags r:id="rId30"/>
              </p:custDataLst>
            </p:nvPr>
          </p:nvSpPr>
          <p:spPr>
            <a:xfrm flipH="1">
              <a:off x="9388158" y="3177947"/>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grpSp>
      <p:grpSp>
        <p:nvGrpSpPr>
          <p:cNvPr id="347" name="Group 346"/>
          <p:cNvGrpSpPr/>
          <p:nvPr/>
        </p:nvGrpSpPr>
        <p:grpSpPr>
          <a:xfrm>
            <a:off x="9388158" y="5050971"/>
            <a:ext cx="2468880" cy="831384"/>
            <a:chOff x="9388158" y="5711686"/>
            <a:chExt cx="2468880" cy="831384"/>
          </a:xfrm>
        </p:grpSpPr>
        <p:sp>
          <p:nvSpPr>
            <p:cNvPr id="348" name="Rounded Rectangle 347"/>
            <p:cNvSpPr/>
            <p:nvPr>
              <p:custDataLst>
                <p:tags r:id="rId27"/>
              </p:custDataLst>
            </p:nvPr>
          </p:nvSpPr>
          <p:spPr bwMode="auto">
            <a:xfrm>
              <a:off x="9388158" y="5711686"/>
              <a:ext cx="2468880" cy="831384"/>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Business, People &amp; IT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defined for </a:t>
              </a:r>
              <a:r>
                <a:rPr lang="en-US" sz="800" dirty="0" smtClean="0">
                  <a:ln>
                    <a:solidFill>
                      <a:schemeClr val="bg1">
                        <a:alpha val="0"/>
                      </a:schemeClr>
                    </a:solidFill>
                  </a:ln>
                  <a:solidFill>
                    <a:schemeClr val="tx1">
                      <a:lumMod val="75000"/>
                    </a:schemeClr>
                  </a:solidFill>
                </a:rPr>
                <a:t>increasing </a:t>
              </a:r>
              <a:r>
                <a:rPr lang="en-US" sz="800" dirty="0">
                  <a:ln>
                    <a:solidFill>
                      <a:schemeClr val="bg1">
                        <a:alpha val="0"/>
                      </a:schemeClr>
                    </a:solidFill>
                  </a:ln>
                  <a:solidFill>
                    <a:schemeClr val="tx1">
                      <a:lumMod val="75000"/>
                    </a:schemeClr>
                  </a:solidFill>
                </a:rPr>
                <a:t>market share by selling more existing products &amp; services into existing </a:t>
              </a:r>
              <a:r>
                <a:rPr lang="en-US" sz="800" dirty="0" smtClean="0">
                  <a:ln>
                    <a:solidFill>
                      <a:schemeClr val="bg1">
                        <a:alpha val="0"/>
                      </a:schemeClr>
                    </a:solidFill>
                  </a:ln>
                  <a:solidFill>
                    <a:schemeClr val="tx1">
                      <a:lumMod val="75000"/>
                    </a:schemeClr>
                  </a:solidFill>
                </a:rPr>
                <a:t>markets</a:t>
              </a:r>
              <a:r>
                <a:rPr lang="en-US" sz="800" dirty="0">
                  <a:ln>
                    <a:solidFill>
                      <a:schemeClr val="bg1">
                        <a:alpha val="0"/>
                      </a:schemeClr>
                    </a:solidFill>
                  </a:ln>
                  <a:solidFill>
                    <a:schemeClr val="tx1">
                      <a:lumMod val="75000"/>
                    </a:schemeClr>
                  </a:solidFill>
                </a:rPr>
                <a:t>.</a:t>
              </a:r>
            </a:p>
          </p:txBody>
        </p:sp>
        <p:sp>
          <p:nvSpPr>
            <p:cNvPr id="349" name="Round Same Side Corner Rectangle 348"/>
            <p:cNvSpPr/>
            <p:nvPr>
              <p:custDataLst>
                <p:tags r:id="rId28"/>
              </p:custDataLst>
            </p:nvPr>
          </p:nvSpPr>
          <p:spPr>
            <a:xfrm flipH="1">
              <a:off x="9388158" y="5711686"/>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grpSp>
      <p:sp>
        <p:nvSpPr>
          <p:cNvPr id="350" name="Isosceles Triangle 349"/>
          <p:cNvSpPr/>
          <p:nvPr>
            <p:custDataLst>
              <p:tags r:id="rId23"/>
            </p:custDataLst>
          </p:nvPr>
        </p:nvSpPr>
        <p:spPr>
          <a:xfrm rot="10800000">
            <a:off x="9388158" y="2095912"/>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351" name="Group 350"/>
          <p:cNvGrpSpPr/>
          <p:nvPr/>
        </p:nvGrpSpPr>
        <p:grpSpPr>
          <a:xfrm>
            <a:off x="9388158" y="1118262"/>
            <a:ext cx="2468880" cy="947797"/>
            <a:chOff x="9388158" y="1141412"/>
            <a:chExt cx="2468880" cy="947797"/>
          </a:xfrm>
        </p:grpSpPr>
        <p:sp>
          <p:nvSpPr>
            <p:cNvPr id="352" name="Rounded Rectangle 351"/>
            <p:cNvSpPr/>
            <p:nvPr>
              <p:custDataLst>
                <p:tags r:id="rId25"/>
              </p:custDataLst>
            </p:nvPr>
          </p:nvSpPr>
          <p:spPr bwMode="auto">
            <a:xfrm>
              <a:off x="9388158" y="1141412"/>
              <a:ext cx="2468880" cy="947797"/>
            </a:xfrm>
            <a:prstGeom prst="roundRect">
              <a:avLst>
                <a:gd name="adj" fmla="val 216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Develop the IT Service Portfolio to fully automate business capabilities by  increasing </a:t>
              </a:r>
              <a:r>
                <a:rPr lang="en-US" sz="800" dirty="0">
                  <a:ln>
                    <a:solidFill>
                      <a:schemeClr val="bg1">
                        <a:alpha val="0"/>
                      </a:schemeClr>
                    </a:solidFill>
                  </a:ln>
                  <a:solidFill>
                    <a:schemeClr val="tx1">
                      <a:lumMod val="75000"/>
                    </a:schemeClr>
                  </a:solidFill>
                </a:rPr>
                <a:t>market share by selling more existing products &amp; services into existing </a:t>
              </a:r>
              <a:r>
                <a:rPr lang="en-US" sz="800" dirty="0" smtClean="0">
                  <a:ln>
                    <a:solidFill>
                      <a:schemeClr val="bg1">
                        <a:alpha val="0"/>
                      </a:schemeClr>
                    </a:solidFill>
                  </a:ln>
                  <a:solidFill>
                    <a:schemeClr val="tx1">
                      <a:lumMod val="75000"/>
                    </a:schemeClr>
                  </a:solidFill>
                </a:rPr>
                <a:t>markets, and uncover dependencies to verify impact. </a:t>
              </a:r>
            </a:p>
          </p:txBody>
        </p:sp>
        <p:sp>
          <p:nvSpPr>
            <p:cNvPr id="353" name="Round Same Side Corner Rectangle 352"/>
            <p:cNvSpPr/>
            <p:nvPr>
              <p:custDataLst>
                <p:tags r:id="rId26"/>
              </p:custDataLst>
            </p:nvPr>
          </p:nvSpPr>
          <p:spPr>
            <a:xfrm flipH="1">
              <a:off x="9388158" y="1141412"/>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sp>
        <p:nvSpPr>
          <p:cNvPr id="354" name="Isosceles Triangle 353"/>
          <p:cNvSpPr/>
          <p:nvPr>
            <p:custDataLst>
              <p:tags r:id="rId24"/>
            </p:custDataLst>
          </p:nvPr>
        </p:nvSpPr>
        <p:spPr>
          <a:xfrm rot="10800000">
            <a:off x="9388158" y="4689520"/>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5606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3954691382"/>
              </p:ext>
            </p:extLst>
          </p:nvPr>
        </p:nvGraphicFramePr>
        <p:xfrm>
          <a:off x="0" y="1"/>
          <a:ext cx="158751" cy="158751"/>
        </p:xfrm>
        <a:graphic>
          <a:graphicData uri="http://schemas.openxmlformats.org/presentationml/2006/ole">
            <mc:AlternateContent xmlns:mc="http://schemas.openxmlformats.org/markup-compatibility/2006">
              <mc:Choice xmlns:v="urn:schemas-microsoft-com:vml" Requires="v">
                <p:oleObj spid="_x0000_s443584" name="think-cell Slide" r:id="rId52" imgW="270" imgH="270" progId="TCLayout.ActiveDocument.1">
                  <p:embed/>
                </p:oleObj>
              </mc:Choice>
              <mc:Fallback>
                <p:oleObj name="think-cell Slide" r:id="rId52" imgW="270" imgH="270" progId="TCLayout.ActiveDocument.1">
                  <p:embed/>
                  <p:pic>
                    <p:nvPicPr>
                      <p:cNvPr id="0" name=""/>
                      <p:cNvPicPr/>
                      <p:nvPr/>
                    </p:nvPicPr>
                    <p:blipFill>
                      <a:blip r:embed="rId53"/>
                      <a:stretch>
                        <a:fillRect/>
                      </a:stretch>
                    </p:blipFill>
                    <p:spPr>
                      <a:xfrm>
                        <a:off x="0" y="1"/>
                        <a:ext cx="158751" cy="158751"/>
                      </a:xfrm>
                      <a:prstGeom prst="rect">
                        <a:avLst/>
                      </a:prstGeom>
                    </p:spPr>
                  </p:pic>
                </p:oleObj>
              </mc:Fallback>
            </mc:AlternateContent>
          </a:graphicData>
        </a:graphic>
      </p:graphicFrame>
      <p:sp>
        <p:nvSpPr>
          <p:cNvPr id="6" name="Title 5"/>
          <p:cNvSpPr>
            <a:spLocks noGrp="1"/>
          </p:cNvSpPr>
          <p:nvPr>
            <p:ph type="title"/>
          </p:nvPr>
        </p:nvSpPr>
        <p:spPr>
          <a:xfrm>
            <a:off x="338138" y="228481"/>
            <a:ext cx="11518900" cy="498598"/>
          </a:xfrm>
        </p:spPr>
        <p:txBody>
          <a:bodyPr/>
          <a:lstStyle/>
          <a:p>
            <a:pPr marL="465138"/>
            <a:r>
              <a:rPr lang="en-US" dirty="0"/>
              <a:t>Target State Building Blocks</a:t>
            </a:r>
          </a:p>
        </p:txBody>
      </p:sp>
      <p:grpSp>
        <p:nvGrpSpPr>
          <p:cNvPr id="383" name="Group 382"/>
          <p:cNvGrpSpPr/>
          <p:nvPr>
            <p:custDataLst>
              <p:tags r:id="rId3"/>
            </p:custDataLst>
          </p:nvPr>
        </p:nvGrpSpPr>
        <p:grpSpPr>
          <a:xfrm>
            <a:off x="9753918" y="228481"/>
            <a:ext cx="2103120" cy="436879"/>
            <a:chOff x="9571038" y="228481"/>
            <a:chExt cx="2103120" cy="436879"/>
          </a:xfrm>
        </p:grpSpPr>
        <p:sp>
          <p:nvSpPr>
            <p:cNvPr id="404" name="Chevron 403"/>
            <p:cNvSpPr/>
            <p:nvPr>
              <p:custDataLst>
                <p:tags r:id="rId46"/>
              </p:custDataLst>
            </p:nvPr>
          </p:nvSpPr>
          <p:spPr>
            <a:xfrm>
              <a:off x="9571038" y="228481"/>
              <a:ext cx="2103120" cy="228600"/>
            </a:xfrm>
            <a:prstGeom prst="chevron">
              <a:avLst>
                <a:gd name="adj" fmla="val 41667"/>
              </a:avLst>
            </a:prstGeom>
            <a:gradFill flip="none" rotWithShape="1">
              <a:gsLst>
                <a:gs pos="0">
                  <a:schemeClr val="tx2"/>
                </a:gs>
                <a:gs pos="80000">
                  <a:schemeClr val="tx2"/>
                </a:gs>
                <a:gs pos="100000">
                  <a:schemeClr val="tx2">
                    <a:lumMod val="40000"/>
                    <a:lumOff val="6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405" name="Chevron 404"/>
            <p:cNvSpPr/>
            <p:nvPr>
              <p:custDataLst>
                <p:tags r:id="rId47"/>
              </p:custDataLst>
            </p:nvPr>
          </p:nvSpPr>
          <p:spPr>
            <a:xfrm>
              <a:off x="95710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Define</a:t>
              </a:r>
            </a:p>
          </p:txBody>
        </p:sp>
        <p:sp>
          <p:nvSpPr>
            <p:cNvPr id="406" name="Chevron 405"/>
            <p:cNvSpPr/>
            <p:nvPr>
              <p:custDataLst>
                <p:tags r:id="rId48"/>
              </p:custDataLst>
            </p:nvPr>
          </p:nvSpPr>
          <p:spPr>
            <a:xfrm>
              <a:off x="10256838" y="482480"/>
              <a:ext cx="731520" cy="182880"/>
            </a:xfrm>
            <a:prstGeom prst="chevron">
              <a:avLst/>
            </a:prstGeom>
            <a:solidFill>
              <a:schemeClr val="tx2">
                <a:lumMod val="20000"/>
                <a:lumOff val="80000"/>
              </a:schemeClr>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Explore</a:t>
              </a:r>
            </a:p>
          </p:txBody>
        </p:sp>
        <p:sp>
          <p:nvSpPr>
            <p:cNvPr id="407" name="Chevron 406"/>
            <p:cNvSpPr/>
            <p:nvPr>
              <p:custDataLst>
                <p:tags r:id="rId49"/>
              </p:custDataLst>
            </p:nvPr>
          </p:nvSpPr>
          <p:spPr>
            <a:xfrm>
              <a:off x="109426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p:txBody>
        </p:sp>
      </p:grpSp>
      <p:sp>
        <p:nvSpPr>
          <p:cNvPr id="740" name="Oval 353">
            <a:hlinkClick r:id="" action="ppaction://noaction"/>
          </p:cNvPr>
          <p:cNvSpPr>
            <a:spLocks noChangeArrowheads="1"/>
          </p:cNvSpPr>
          <p:nvPr>
            <p:custDataLst>
              <p:tags r:id="rId4"/>
            </p:custDataLst>
          </p:nvPr>
        </p:nvSpPr>
        <p:spPr bwMode="gray">
          <a:xfrm>
            <a:off x="338138" y="294900"/>
            <a:ext cx="365760" cy="365760"/>
          </a:xfrm>
          <a:prstGeom prst="ellipse">
            <a:avLst/>
          </a:prstGeom>
          <a:solidFill>
            <a:schemeClr val="tx2"/>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7</a:t>
            </a:r>
            <a:endParaRPr lang="en-US" sz="2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sp>
        <p:nvSpPr>
          <p:cNvPr id="340" name="Rounded Rectangle 339"/>
          <p:cNvSpPr/>
          <p:nvPr/>
        </p:nvSpPr>
        <p:spPr>
          <a:xfrm>
            <a:off x="345868" y="1416292"/>
            <a:ext cx="1770576"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900" b="1" kern="0" dirty="0">
                <a:ln w="6350">
                  <a:solidFill>
                    <a:schemeClr val="bg1">
                      <a:alpha val="0"/>
                    </a:schemeClr>
                  </a:solidFill>
                </a:ln>
                <a:solidFill>
                  <a:schemeClr val="tx1">
                    <a:lumMod val="75000"/>
                  </a:schemeClr>
                </a:solidFill>
              </a:rPr>
              <a:t>Bring existing products and services into new markets through new distribution </a:t>
            </a:r>
            <a:r>
              <a:rPr lang="en-US" sz="900" b="1" kern="0" dirty="0" smtClean="0">
                <a:ln w="6350">
                  <a:solidFill>
                    <a:schemeClr val="bg1">
                      <a:alpha val="0"/>
                    </a:schemeClr>
                  </a:solidFill>
                </a:ln>
                <a:solidFill>
                  <a:schemeClr val="tx1">
                    <a:lumMod val="75000"/>
                  </a:schemeClr>
                </a:solidFill>
              </a:rPr>
              <a:t>channels</a:t>
            </a:r>
            <a:endParaRPr lang="en-US" sz="900" b="1" kern="0" dirty="0">
              <a:ln w="6350">
                <a:solidFill>
                  <a:schemeClr val="bg1">
                    <a:alpha val="0"/>
                  </a:schemeClr>
                </a:solidFill>
              </a:ln>
              <a:solidFill>
                <a:schemeClr val="tx1">
                  <a:lumMod val="75000"/>
                </a:schemeClr>
              </a:solidFill>
            </a:endParaRPr>
          </a:p>
        </p:txBody>
      </p:sp>
      <p:sp>
        <p:nvSpPr>
          <p:cNvPr id="341" name="Round Same Side Corner Rectangle 340"/>
          <p:cNvSpPr/>
          <p:nvPr/>
        </p:nvSpPr>
        <p:spPr>
          <a:xfrm flipH="1">
            <a:off x="345864" y="1416291"/>
            <a:ext cx="1770576"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Strategy</a:t>
            </a:r>
          </a:p>
        </p:txBody>
      </p:sp>
      <p:sp>
        <p:nvSpPr>
          <p:cNvPr id="343" name="Rounded Rectangle 342"/>
          <p:cNvSpPr/>
          <p:nvPr/>
        </p:nvSpPr>
        <p:spPr>
          <a:xfrm>
            <a:off x="2225086" y="1416292"/>
            <a:ext cx="27157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b" anchorCtr="0" compatLnSpc="1">
            <a:prstTxWarp prst="textNoShape">
              <a:avLst/>
            </a:prstTxWarp>
            <a:noAutofit/>
          </a:bodyPr>
          <a:lstStyle/>
          <a:p>
            <a:pPr>
              <a:spcBef>
                <a:spcPts val="200"/>
              </a:spcBef>
              <a:defRPr/>
            </a:pPr>
            <a:endParaRPr lang="en-US" sz="900" dirty="0">
              <a:solidFill>
                <a:srgbClr val="595959"/>
              </a:solidFill>
            </a:endParaRPr>
          </a:p>
        </p:txBody>
      </p:sp>
      <p:sp>
        <p:nvSpPr>
          <p:cNvPr id="344" name="Round Same Side Corner Rectangle 343"/>
          <p:cNvSpPr/>
          <p:nvPr/>
        </p:nvSpPr>
        <p:spPr>
          <a:xfrm flipH="1">
            <a:off x="2225087" y="1416292"/>
            <a:ext cx="27157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Gaps</a:t>
            </a:r>
          </a:p>
        </p:txBody>
      </p:sp>
      <p:sp>
        <p:nvSpPr>
          <p:cNvPr id="346" name="Rounded Rectangle 345"/>
          <p:cNvSpPr/>
          <p:nvPr/>
        </p:nvSpPr>
        <p:spPr>
          <a:xfrm>
            <a:off x="5049485" y="1416292"/>
            <a:ext cx="26746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endParaRPr lang="en-US" sz="1100" b="1" kern="0" dirty="0">
              <a:ln w="6350">
                <a:solidFill>
                  <a:schemeClr val="bg1">
                    <a:alpha val="0"/>
                  </a:schemeClr>
                </a:solidFill>
              </a:ln>
              <a:solidFill>
                <a:schemeClr val="tx1">
                  <a:lumMod val="75000"/>
                </a:schemeClr>
              </a:solidFill>
            </a:endParaRPr>
          </a:p>
        </p:txBody>
      </p:sp>
      <p:sp>
        <p:nvSpPr>
          <p:cNvPr id="347" name="Round Same Side Corner Rectangle 346"/>
          <p:cNvSpPr/>
          <p:nvPr/>
        </p:nvSpPr>
        <p:spPr>
          <a:xfrm flipH="1">
            <a:off x="5049484" y="1416291"/>
            <a:ext cx="26746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Dependencies</a:t>
            </a:r>
          </a:p>
        </p:txBody>
      </p:sp>
      <p:sp>
        <p:nvSpPr>
          <p:cNvPr id="349" name="Rounded Rectangle 348"/>
          <p:cNvSpPr/>
          <p:nvPr/>
        </p:nvSpPr>
        <p:spPr>
          <a:xfrm>
            <a:off x="7832784" y="1416292"/>
            <a:ext cx="1413591"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548640" rIns="91436" bIns="45719" numCol="1" rtlCol="0" anchor="t" anchorCtr="0" compatLnSpc="1">
            <a:prstTxWarp prst="textNoShape">
              <a:avLst/>
            </a:prstTxWarp>
            <a:noAutofit/>
          </a:bodyPr>
          <a:lstStyle/>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Sales &amp; Service - Sales Force Productivity &amp; Customer Care (CRM (Dynamics AX), SQL Server,  SharePoint, Office</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Digital Marketing - Adaptive Websites, Digital Marketing Analytics, Advertisement, </a:t>
            </a:r>
            <a:r>
              <a:rPr lang="en-US" sz="700" dirty="0" err="1">
                <a:ln>
                  <a:solidFill>
                    <a:schemeClr val="bg1">
                      <a:alpha val="0"/>
                    </a:schemeClr>
                  </a:solidFill>
                </a:ln>
                <a:solidFill>
                  <a:schemeClr val="tx1">
                    <a:lumMod val="75000"/>
                  </a:schemeClr>
                </a:solidFill>
                <a:ea typeface="Segoe UI" pitchFamily="34" charset="0"/>
                <a:cs typeface="Segoe UI" pitchFamily="34" charset="0"/>
              </a:rPr>
              <a:t>eCommerce</a:t>
            </a:r>
            <a:r>
              <a:rPr lang="en-US" sz="700" dirty="0">
                <a:ln>
                  <a:solidFill>
                    <a:schemeClr val="bg1">
                      <a:alpha val="0"/>
                    </a:schemeClr>
                  </a:solidFill>
                </a:ln>
                <a:solidFill>
                  <a:schemeClr val="tx1">
                    <a:lumMod val="75000"/>
                  </a:schemeClr>
                </a:solidFill>
                <a:ea typeface="Segoe UI" pitchFamily="34" charset="0"/>
                <a:cs typeface="Segoe UI" pitchFamily="34" charset="0"/>
              </a:rPr>
              <a:t> , Search</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Lync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2010</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SharePoint Server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2010</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Office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2010</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SQL Server Reporting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Services</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Cloud Services (SaaS, PaaS, </a:t>
            </a:r>
            <a:r>
              <a:rPr lang="en-US" sz="700" dirty="0" err="1">
                <a:ln>
                  <a:solidFill>
                    <a:schemeClr val="bg1">
                      <a:alpha val="0"/>
                    </a:schemeClr>
                  </a:solidFill>
                </a:ln>
                <a:solidFill>
                  <a:schemeClr val="tx1">
                    <a:lumMod val="75000"/>
                  </a:schemeClr>
                </a:solidFill>
                <a:ea typeface="Segoe UI" pitchFamily="34" charset="0"/>
                <a:cs typeface="Segoe UI" pitchFamily="34" charset="0"/>
              </a:rPr>
              <a:t>IaaS</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p:txBody>
      </p:sp>
      <p:sp>
        <p:nvSpPr>
          <p:cNvPr id="350" name="Round Same Side Corner Rectangle 349"/>
          <p:cNvSpPr/>
          <p:nvPr/>
        </p:nvSpPr>
        <p:spPr>
          <a:xfrm flipH="1">
            <a:off x="7832783" y="1416291"/>
            <a:ext cx="1413591"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 Solutions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&amp;  </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Products</a:t>
            </a:r>
          </a:p>
        </p:txBody>
      </p:sp>
      <p:sp>
        <p:nvSpPr>
          <p:cNvPr id="351" name="Silver corner gradient with bevel"/>
          <p:cNvSpPr/>
          <p:nvPr>
            <p:custDataLst>
              <p:tags r:id="rId5"/>
            </p:custDataLst>
          </p:nvPr>
        </p:nvSpPr>
        <p:spPr bwMode="auto">
          <a:xfrm>
            <a:off x="570211" y="3748431"/>
            <a:ext cx="1321890" cy="923328"/>
          </a:xfrm>
          <a:prstGeom prst="rect">
            <a:avLst/>
          </a:prstGeom>
          <a:solidFill>
            <a:srgbClr val="2D86E7"/>
          </a:solidFill>
          <a:ln>
            <a:no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91436" tIns="45719" rIns="91436" bIns="45719" anchor="ctr">
            <a:spAutoFit/>
          </a:bodyPr>
          <a:lstStyle/>
          <a:p>
            <a:pPr marL="0" lvl="1" algn="ctr" fontAlgn="base">
              <a:spcBef>
                <a:spcPts val="900"/>
              </a:spcBef>
              <a:buClr>
                <a:srgbClr val="FFFF99"/>
              </a:buClr>
              <a:buSzPct val="90000"/>
            </a:pPr>
            <a:r>
              <a:rPr lang="en-US" sz="9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Provide automated sales &amp; marketing solution to better identify and target new customers and lead generation</a:t>
            </a:r>
          </a:p>
        </p:txBody>
      </p:sp>
      <p:grpSp>
        <p:nvGrpSpPr>
          <p:cNvPr id="352" name="Group 351"/>
          <p:cNvGrpSpPr/>
          <p:nvPr/>
        </p:nvGrpSpPr>
        <p:grpSpPr>
          <a:xfrm>
            <a:off x="2285054" y="2041388"/>
            <a:ext cx="1243589" cy="614376"/>
            <a:chOff x="2285054" y="1997192"/>
            <a:chExt cx="1243589" cy="614376"/>
          </a:xfrm>
        </p:grpSpPr>
        <p:sp>
          <p:nvSpPr>
            <p:cNvPr id="353" name="Silver corner gradient with bevel"/>
            <p:cNvSpPr/>
            <p:nvPr>
              <p:custDataLst>
                <p:tags r:id="rId45"/>
              </p:custDataLst>
            </p:nvPr>
          </p:nvSpPr>
          <p:spPr bwMode="auto">
            <a:xfrm>
              <a:off x="2285054" y="1997192"/>
              <a:ext cx="1243589" cy="61437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36576"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Capabilities</a:t>
              </a:r>
            </a:p>
          </p:txBody>
        </p:sp>
        <p:grpSp>
          <p:nvGrpSpPr>
            <p:cNvPr id="354" name="Group 353"/>
            <p:cNvGrpSpPr/>
            <p:nvPr/>
          </p:nvGrpSpPr>
          <p:grpSpPr>
            <a:xfrm>
              <a:off x="2309463" y="2210112"/>
              <a:ext cx="1194770" cy="350542"/>
              <a:chOff x="3533394" y="2377643"/>
              <a:chExt cx="2125980" cy="666928"/>
            </a:xfrm>
          </p:grpSpPr>
          <p:sp>
            <p:nvSpPr>
              <p:cNvPr id="355" name="Rectangle 354"/>
              <p:cNvSpPr/>
              <p:nvPr/>
            </p:nvSpPr>
            <p:spPr>
              <a:xfrm>
                <a:off x="3533394"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56" name="Rectangle 355"/>
              <p:cNvSpPr/>
              <p:nvPr/>
            </p:nvSpPr>
            <p:spPr>
              <a:xfrm>
                <a:off x="3699217"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57" name="Rectangle 356"/>
              <p:cNvSpPr/>
              <p:nvPr/>
            </p:nvSpPr>
            <p:spPr>
              <a:xfrm>
                <a:off x="3865040"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58" name="Rectangle 357"/>
              <p:cNvSpPr/>
              <p:nvPr/>
            </p:nvSpPr>
            <p:spPr>
              <a:xfrm>
                <a:off x="4196686"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59" name="Rectangle 358"/>
              <p:cNvSpPr/>
              <p:nvPr/>
            </p:nvSpPr>
            <p:spPr>
              <a:xfrm>
                <a:off x="4694155"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0" name="Rectangle 359"/>
              <p:cNvSpPr/>
              <p:nvPr/>
            </p:nvSpPr>
            <p:spPr>
              <a:xfrm>
                <a:off x="5025801"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1" name="Rectangle 360"/>
              <p:cNvSpPr/>
              <p:nvPr/>
            </p:nvSpPr>
            <p:spPr>
              <a:xfrm>
                <a:off x="5191624"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2" name="Rectangle 361"/>
              <p:cNvSpPr/>
              <p:nvPr/>
            </p:nvSpPr>
            <p:spPr>
              <a:xfrm>
                <a:off x="403086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3" name="Rectangle 362"/>
              <p:cNvSpPr/>
              <p:nvPr/>
            </p:nvSpPr>
            <p:spPr>
              <a:xfrm>
                <a:off x="4362509"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4" name="Rectangle 363"/>
              <p:cNvSpPr/>
              <p:nvPr/>
            </p:nvSpPr>
            <p:spPr>
              <a:xfrm>
                <a:off x="4528332"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5" name="Rectangle 364"/>
              <p:cNvSpPr/>
              <p:nvPr/>
            </p:nvSpPr>
            <p:spPr>
              <a:xfrm>
                <a:off x="4859978"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6" name="Rectangle 365"/>
              <p:cNvSpPr/>
              <p:nvPr/>
            </p:nvSpPr>
            <p:spPr>
              <a:xfrm>
                <a:off x="5357447"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7" name="Rectangle 366"/>
              <p:cNvSpPr/>
              <p:nvPr/>
            </p:nvSpPr>
            <p:spPr>
              <a:xfrm>
                <a:off x="552327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8" name="Rectangle 367"/>
              <p:cNvSpPr/>
              <p:nvPr/>
            </p:nvSpPr>
            <p:spPr>
              <a:xfrm>
                <a:off x="3533394"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69" name="Rectangle 368"/>
              <p:cNvSpPr/>
              <p:nvPr/>
            </p:nvSpPr>
            <p:spPr>
              <a:xfrm>
                <a:off x="3699217"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70" name="Rectangle 369"/>
              <p:cNvSpPr/>
              <p:nvPr/>
            </p:nvSpPr>
            <p:spPr>
              <a:xfrm>
                <a:off x="3865040"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1" name="Rectangle 370"/>
              <p:cNvSpPr/>
              <p:nvPr/>
            </p:nvSpPr>
            <p:spPr>
              <a:xfrm>
                <a:off x="4196686"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2" name="Rectangle 371"/>
              <p:cNvSpPr/>
              <p:nvPr/>
            </p:nvSpPr>
            <p:spPr>
              <a:xfrm>
                <a:off x="4694155"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3" name="Rectangle 372"/>
              <p:cNvSpPr/>
              <p:nvPr/>
            </p:nvSpPr>
            <p:spPr>
              <a:xfrm>
                <a:off x="5025801"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4" name="Rectangle 373"/>
              <p:cNvSpPr/>
              <p:nvPr/>
            </p:nvSpPr>
            <p:spPr>
              <a:xfrm>
                <a:off x="5191624"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5" name="Rectangle 374"/>
              <p:cNvSpPr/>
              <p:nvPr/>
            </p:nvSpPr>
            <p:spPr>
              <a:xfrm>
                <a:off x="4030863"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6" name="Rectangle 375"/>
              <p:cNvSpPr/>
              <p:nvPr/>
            </p:nvSpPr>
            <p:spPr>
              <a:xfrm>
                <a:off x="4362509"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7" name="Rectangle 376"/>
              <p:cNvSpPr/>
              <p:nvPr/>
            </p:nvSpPr>
            <p:spPr>
              <a:xfrm>
                <a:off x="4528332"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78" name="Rectangle 377"/>
              <p:cNvSpPr/>
              <p:nvPr/>
            </p:nvSpPr>
            <p:spPr>
              <a:xfrm>
                <a:off x="4859978"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9" name="Rectangle 378"/>
              <p:cNvSpPr/>
              <p:nvPr/>
            </p:nvSpPr>
            <p:spPr>
              <a:xfrm>
                <a:off x="5357447"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0" name="Rectangle 379"/>
              <p:cNvSpPr/>
              <p:nvPr/>
            </p:nvSpPr>
            <p:spPr>
              <a:xfrm>
                <a:off x="5523273"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1" name="Rectangle 380"/>
              <p:cNvSpPr/>
              <p:nvPr/>
            </p:nvSpPr>
            <p:spPr>
              <a:xfrm>
                <a:off x="3533394"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82" name="Rectangle 381"/>
              <p:cNvSpPr/>
              <p:nvPr/>
            </p:nvSpPr>
            <p:spPr>
              <a:xfrm>
                <a:off x="3699217"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84" name="Rectangle 383"/>
              <p:cNvSpPr/>
              <p:nvPr/>
            </p:nvSpPr>
            <p:spPr>
              <a:xfrm>
                <a:off x="3865040" y="273164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85" name="Rectangle 384"/>
              <p:cNvSpPr/>
              <p:nvPr/>
            </p:nvSpPr>
            <p:spPr>
              <a:xfrm>
                <a:off x="4196686"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6" name="Rectangle 385"/>
              <p:cNvSpPr/>
              <p:nvPr/>
            </p:nvSpPr>
            <p:spPr>
              <a:xfrm>
                <a:off x="4694155"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7" name="Rectangle 386"/>
              <p:cNvSpPr/>
              <p:nvPr/>
            </p:nvSpPr>
            <p:spPr>
              <a:xfrm>
                <a:off x="5025801"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8" name="Rectangle 387"/>
              <p:cNvSpPr/>
              <p:nvPr/>
            </p:nvSpPr>
            <p:spPr>
              <a:xfrm>
                <a:off x="5191624"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9" name="Rectangle 388"/>
              <p:cNvSpPr/>
              <p:nvPr/>
            </p:nvSpPr>
            <p:spPr>
              <a:xfrm>
                <a:off x="403086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0" name="Rectangle 389"/>
              <p:cNvSpPr/>
              <p:nvPr/>
            </p:nvSpPr>
            <p:spPr>
              <a:xfrm>
                <a:off x="4362509"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1" name="Rectangle 390"/>
              <p:cNvSpPr/>
              <p:nvPr/>
            </p:nvSpPr>
            <p:spPr>
              <a:xfrm>
                <a:off x="4528332"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2" name="Rectangle 391"/>
              <p:cNvSpPr/>
              <p:nvPr/>
            </p:nvSpPr>
            <p:spPr>
              <a:xfrm>
                <a:off x="4859978"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3" name="Rectangle 392"/>
              <p:cNvSpPr/>
              <p:nvPr/>
            </p:nvSpPr>
            <p:spPr>
              <a:xfrm>
                <a:off x="5357447"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4" name="Rectangle 393"/>
              <p:cNvSpPr/>
              <p:nvPr/>
            </p:nvSpPr>
            <p:spPr>
              <a:xfrm>
                <a:off x="552327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5" name="Rectangle 394"/>
              <p:cNvSpPr/>
              <p:nvPr/>
            </p:nvSpPr>
            <p:spPr>
              <a:xfrm>
                <a:off x="3533394"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96" name="Rectangle 395"/>
              <p:cNvSpPr/>
              <p:nvPr/>
            </p:nvSpPr>
            <p:spPr>
              <a:xfrm>
                <a:off x="3699217"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97" name="Rectangle 396"/>
              <p:cNvSpPr/>
              <p:nvPr/>
            </p:nvSpPr>
            <p:spPr>
              <a:xfrm>
                <a:off x="3865040"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8" name="Rectangle 397"/>
              <p:cNvSpPr/>
              <p:nvPr/>
            </p:nvSpPr>
            <p:spPr>
              <a:xfrm>
                <a:off x="4196686"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99" name="Rectangle 398"/>
              <p:cNvSpPr/>
              <p:nvPr/>
            </p:nvSpPr>
            <p:spPr>
              <a:xfrm>
                <a:off x="4694155"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00" name="Rectangle 399"/>
              <p:cNvSpPr/>
              <p:nvPr/>
            </p:nvSpPr>
            <p:spPr>
              <a:xfrm>
                <a:off x="5025801"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01" name="Rectangle 400"/>
              <p:cNvSpPr/>
              <p:nvPr/>
            </p:nvSpPr>
            <p:spPr>
              <a:xfrm>
                <a:off x="5191624"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02" name="Rectangle 401"/>
              <p:cNvSpPr/>
              <p:nvPr/>
            </p:nvSpPr>
            <p:spPr>
              <a:xfrm>
                <a:off x="403086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03" name="Rectangle 402"/>
              <p:cNvSpPr/>
              <p:nvPr/>
            </p:nvSpPr>
            <p:spPr>
              <a:xfrm>
                <a:off x="4362509"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10" name="Rectangle 409"/>
              <p:cNvSpPr/>
              <p:nvPr/>
            </p:nvSpPr>
            <p:spPr>
              <a:xfrm>
                <a:off x="4528332"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12" name="Rectangle 411"/>
              <p:cNvSpPr/>
              <p:nvPr/>
            </p:nvSpPr>
            <p:spPr>
              <a:xfrm>
                <a:off x="4859978"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13" name="Rectangle 412"/>
              <p:cNvSpPr/>
              <p:nvPr/>
            </p:nvSpPr>
            <p:spPr>
              <a:xfrm>
                <a:off x="5357447"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16" name="Rectangle 415"/>
              <p:cNvSpPr/>
              <p:nvPr/>
            </p:nvSpPr>
            <p:spPr>
              <a:xfrm>
                <a:off x="552327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420" name="Group 419"/>
          <p:cNvGrpSpPr/>
          <p:nvPr/>
        </p:nvGrpSpPr>
        <p:grpSpPr>
          <a:xfrm>
            <a:off x="2285054" y="3083350"/>
            <a:ext cx="1243584" cy="612648"/>
            <a:chOff x="2306825" y="3083350"/>
            <a:chExt cx="1243584" cy="612648"/>
          </a:xfrm>
        </p:grpSpPr>
        <p:sp>
          <p:nvSpPr>
            <p:cNvPr id="422" name="Silver corner gradient with bevel"/>
            <p:cNvSpPr/>
            <p:nvPr>
              <p:custDataLst>
                <p:tags r:id="rId43"/>
              </p:custDataLst>
            </p:nvPr>
          </p:nvSpPr>
          <p:spPr bwMode="auto">
            <a:xfrm>
              <a:off x="2306825" y="3083350"/>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54864"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Capabilities</a:t>
              </a:r>
            </a:p>
          </p:txBody>
        </p:sp>
        <p:grpSp>
          <p:nvGrpSpPr>
            <p:cNvPr id="423" name="Group 422"/>
            <p:cNvGrpSpPr/>
            <p:nvPr>
              <p:custDataLst>
                <p:tags r:id="rId44"/>
              </p:custDataLst>
            </p:nvPr>
          </p:nvGrpSpPr>
          <p:grpSpPr>
            <a:xfrm>
              <a:off x="2328002" y="3325396"/>
              <a:ext cx="1197864" cy="347472"/>
              <a:chOff x="3524250" y="3561511"/>
              <a:chExt cx="2125980" cy="666928"/>
            </a:xfrm>
          </p:grpSpPr>
          <p:sp>
            <p:nvSpPr>
              <p:cNvPr id="424" name="Rectangle 423"/>
              <p:cNvSpPr/>
              <p:nvPr/>
            </p:nvSpPr>
            <p:spPr>
              <a:xfrm>
                <a:off x="3524250" y="3561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25" name="Rectangle 424"/>
              <p:cNvSpPr/>
              <p:nvPr/>
            </p:nvSpPr>
            <p:spPr>
              <a:xfrm>
                <a:off x="369007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26" name="Rectangle 425"/>
              <p:cNvSpPr/>
              <p:nvPr/>
            </p:nvSpPr>
            <p:spPr>
              <a:xfrm>
                <a:off x="3855896"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27" name="Rectangle 426"/>
              <p:cNvSpPr/>
              <p:nvPr/>
            </p:nvSpPr>
            <p:spPr>
              <a:xfrm>
                <a:off x="4187542"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28" name="Rectangle 427"/>
              <p:cNvSpPr/>
              <p:nvPr/>
            </p:nvSpPr>
            <p:spPr>
              <a:xfrm>
                <a:off x="4685011"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29" name="Rectangle 428"/>
              <p:cNvSpPr/>
              <p:nvPr/>
            </p:nvSpPr>
            <p:spPr>
              <a:xfrm>
                <a:off x="5016657"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0" name="Rectangle 429"/>
              <p:cNvSpPr/>
              <p:nvPr/>
            </p:nvSpPr>
            <p:spPr>
              <a:xfrm>
                <a:off x="5182480"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1" name="Rectangle 430"/>
              <p:cNvSpPr/>
              <p:nvPr/>
            </p:nvSpPr>
            <p:spPr>
              <a:xfrm>
                <a:off x="402171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7" name="Rectangle 466"/>
              <p:cNvSpPr/>
              <p:nvPr/>
            </p:nvSpPr>
            <p:spPr>
              <a:xfrm>
                <a:off x="4353365"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39" name="Rectangle 738"/>
              <p:cNvSpPr/>
              <p:nvPr/>
            </p:nvSpPr>
            <p:spPr>
              <a:xfrm>
                <a:off x="4519188"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1" name="Rectangle 740"/>
              <p:cNvSpPr/>
              <p:nvPr/>
            </p:nvSpPr>
            <p:spPr>
              <a:xfrm>
                <a:off x="4850834"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2" name="Rectangle 741"/>
              <p:cNvSpPr/>
              <p:nvPr/>
            </p:nvSpPr>
            <p:spPr>
              <a:xfrm>
                <a:off x="534830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3" name="Rectangle 742"/>
              <p:cNvSpPr/>
              <p:nvPr/>
            </p:nvSpPr>
            <p:spPr>
              <a:xfrm>
                <a:off x="551412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4" name="Rectangle 743"/>
              <p:cNvSpPr/>
              <p:nvPr/>
            </p:nvSpPr>
            <p:spPr>
              <a:xfrm>
                <a:off x="3524250" y="3737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45" name="Rectangle 744"/>
              <p:cNvSpPr/>
              <p:nvPr/>
            </p:nvSpPr>
            <p:spPr>
              <a:xfrm>
                <a:off x="369007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6" name="Rectangle 745"/>
              <p:cNvSpPr/>
              <p:nvPr/>
            </p:nvSpPr>
            <p:spPr>
              <a:xfrm>
                <a:off x="3855896"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7" name="Rectangle 746"/>
              <p:cNvSpPr/>
              <p:nvPr/>
            </p:nvSpPr>
            <p:spPr>
              <a:xfrm>
                <a:off x="4187542"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8" name="Rectangle 747"/>
              <p:cNvSpPr/>
              <p:nvPr/>
            </p:nvSpPr>
            <p:spPr>
              <a:xfrm>
                <a:off x="4685011"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49" name="Rectangle 748"/>
              <p:cNvSpPr/>
              <p:nvPr/>
            </p:nvSpPr>
            <p:spPr>
              <a:xfrm>
                <a:off x="5016657" y="3737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50" name="Rectangle 749"/>
              <p:cNvSpPr/>
              <p:nvPr/>
            </p:nvSpPr>
            <p:spPr>
              <a:xfrm>
                <a:off x="5182480" y="3737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51" name="Rectangle 750"/>
              <p:cNvSpPr/>
              <p:nvPr/>
            </p:nvSpPr>
            <p:spPr>
              <a:xfrm>
                <a:off x="402171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52" name="Rectangle 751"/>
              <p:cNvSpPr/>
              <p:nvPr/>
            </p:nvSpPr>
            <p:spPr>
              <a:xfrm>
                <a:off x="4353365"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53" name="Rectangle 752"/>
              <p:cNvSpPr/>
              <p:nvPr/>
            </p:nvSpPr>
            <p:spPr>
              <a:xfrm>
                <a:off x="4519188"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54" name="Rectangle 753"/>
              <p:cNvSpPr/>
              <p:nvPr/>
            </p:nvSpPr>
            <p:spPr>
              <a:xfrm>
                <a:off x="4850834"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55" name="Rectangle 754"/>
              <p:cNvSpPr/>
              <p:nvPr/>
            </p:nvSpPr>
            <p:spPr>
              <a:xfrm>
                <a:off x="534830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56" name="Rectangle 755"/>
              <p:cNvSpPr/>
              <p:nvPr/>
            </p:nvSpPr>
            <p:spPr>
              <a:xfrm>
                <a:off x="551412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57" name="Rectangle 756"/>
              <p:cNvSpPr/>
              <p:nvPr/>
            </p:nvSpPr>
            <p:spPr>
              <a:xfrm>
                <a:off x="3524250" y="3915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58" name="Rectangle 757"/>
              <p:cNvSpPr/>
              <p:nvPr/>
            </p:nvSpPr>
            <p:spPr>
              <a:xfrm>
                <a:off x="3690073" y="39155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59" name="Rectangle 758"/>
              <p:cNvSpPr/>
              <p:nvPr/>
            </p:nvSpPr>
            <p:spPr>
              <a:xfrm>
                <a:off x="3855896"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60" name="Rectangle 759"/>
              <p:cNvSpPr/>
              <p:nvPr/>
            </p:nvSpPr>
            <p:spPr>
              <a:xfrm>
                <a:off x="4187542"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1" name="Rectangle 760"/>
              <p:cNvSpPr/>
              <p:nvPr/>
            </p:nvSpPr>
            <p:spPr>
              <a:xfrm>
                <a:off x="4685011" y="3915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62" name="Rectangle 761"/>
              <p:cNvSpPr/>
              <p:nvPr/>
            </p:nvSpPr>
            <p:spPr>
              <a:xfrm>
                <a:off x="5016657"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3" name="Rectangle 762"/>
              <p:cNvSpPr/>
              <p:nvPr/>
            </p:nvSpPr>
            <p:spPr>
              <a:xfrm>
                <a:off x="5182480"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4" name="Rectangle 763"/>
              <p:cNvSpPr/>
              <p:nvPr/>
            </p:nvSpPr>
            <p:spPr>
              <a:xfrm>
                <a:off x="402171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5" name="Rectangle 764"/>
              <p:cNvSpPr/>
              <p:nvPr/>
            </p:nvSpPr>
            <p:spPr>
              <a:xfrm>
                <a:off x="4353365"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6" name="Rectangle 765"/>
              <p:cNvSpPr/>
              <p:nvPr/>
            </p:nvSpPr>
            <p:spPr>
              <a:xfrm>
                <a:off x="4519188"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7" name="Rectangle 766"/>
              <p:cNvSpPr/>
              <p:nvPr/>
            </p:nvSpPr>
            <p:spPr>
              <a:xfrm>
                <a:off x="4850834"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8" name="Rectangle 767"/>
              <p:cNvSpPr/>
              <p:nvPr/>
            </p:nvSpPr>
            <p:spPr>
              <a:xfrm>
                <a:off x="5348303"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69" name="Rectangle 768"/>
              <p:cNvSpPr/>
              <p:nvPr/>
            </p:nvSpPr>
            <p:spPr>
              <a:xfrm>
                <a:off x="551412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70" name="Rectangle 769"/>
              <p:cNvSpPr/>
              <p:nvPr/>
            </p:nvSpPr>
            <p:spPr>
              <a:xfrm>
                <a:off x="3524250" y="4091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71" name="Rectangle 770"/>
              <p:cNvSpPr/>
              <p:nvPr/>
            </p:nvSpPr>
            <p:spPr>
              <a:xfrm>
                <a:off x="369007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72" name="Rectangle 771"/>
              <p:cNvSpPr/>
              <p:nvPr/>
            </p:nvSpPr>
            <p:spPr>
              <a:xfrm>
                <a:off x="3855896"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73" name="Rectangle 772"/>
              <p:cNvSpPr/>
              <p:nvPr/>
            </p:nvSpPr>
            <p:spPr>
              <a:xfrm>
                <a:off x="4187542" y="4091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74" name="Rectangle 773"/>
              <p:cNvSpPr/>
              <p:nvPr/>
            </p:nvSpPr>
            <p:spPr>
              <a:xfrm>
                <a:off x="4685011"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75" name="Rectangle 774"/>
              <p:cNvSpPr/>
              <p:nvPr/>
            </p:nvSpPr>
            <p:spPr>
              <a:xfrm>
                <a:off x="5016657"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76" name="Rectangle 775"/>
              <p:cNvSpPr/>
              <p:nvPr/>
            </p:nvSpPr>
            <p:spPr>
              <a:xfrm>
                <a:off x="5182480" y="4091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77" name="Rectangle 776"/>
              <p:cNvSpPr/>
              <p:nvPr/>
            </p:nvSpPr>
            <p:spPr>
              <a:xfrm>
                <a:off x="402171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78" name="Rectangle 777"/>
              <p:cNvSpPr/>
              <p:nvPr/>
            </p:nvSpPr>
            <p:spPr>
              <a:xfrm>
                <a:off x="4353365"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79" name="Rectangle 778"/>
              <p:cNvSpPr/>
              <p:nvPr/>
            </p:nvSpPr>
            <p:spPr>
              <a:xfrm>
                <a:off x="4519188"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80" name="Rectangle 779"/>
              <p:cNvSpPr/>
              <p:nvPr/>
            </p:nvSpPr>
            <p:spPr>
              <a:xfrm>
                <a:off x="4850834"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81" name="Rectangle 780"/>
              <p:cNvSpPr/>
              <p:nvPr/>
            </p:nvSpPr>
            <p:spPr>
              <a:xfrm>
                <a:off x="534830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82" name="Rectangle 781"/>
              <p:cNvSpPr/>
              <p:nvPr/>
            </p:nvSpPr>
            <p:spPr>
              <a:xfrm>
                <a:off x="551412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783" name="Group 782"/>
          <p:cNvGrpSpPr/>
          <p:nvPr/>
        </p:nvGrpSpPr>
        <p:grpSpPr>
          <a:xfrm>
            <a:off x="2285054" y="4114278"/>
            <a:ext cx="1243584" cy="612648"/>
            <a:chOff x="2335400" y="4114278"/>
            <a:chExt cx="1243584" cy="612648"/>
          </a:xfrm>
        </p:grpSpPr>
        <p:sp>
          <p:nvSpPr>
            <p:cNvPr id="784" name="Silver corner gradient with bevel"/>
            <p:cNvSpPr/>
            <p:nvPr>
              <p:custDataLst>
                <p:tags r:id="rId41"/>
              </p:custDataLst>
            </p:nvPr>
          </p:nvSpPr>
          <p:spPr bwMode="auto">
            <a:xfrm>
              <a:off x="2335400" y="4114278"/>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64008"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Technology Capabilities</a:t>
              </a:r>
            </a:p>
          </p:txBody>
        </p:sp>
        <p:grpSp>
          <p:nvGrpSpPr>
            <p:cNvPr id="785" name="Group 784"/>
            <p:cNvGrpSpPr/>
            <p:nvPr>
              <p:custDataLst>
                <p:tags r:id="rId42"/>
              </p:custDataLst>
            </p:nvPr>
          </p:nvGrpSpPr>
          <p:grpSpPr>
            <a:xfrm>
              <a:off x="2361340" y="4355418"/>
              <a:ext cx="1197864" cy="347472"/>
              <a:chOff x="3524250" y="4732229"/>
              <a:chExt cx="2125980" cy="666928"/>
            </a:xfrm>
          </p:grpSpPr>
          <p:sp>
            <p:nvSpPr>
              <p:cNvPr id="786" name="Rectangle 785"/>
              <p:cNvSpPr/>
              <p:nvPr/>
            </p:nvSpPr>
            <p:spPr>
              <a:xfrm>
                <a:off x="3524250" y="4732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87" name="Rectangle 786"/>
              <p:cNvSpPr/>
              <p:nvPr/>
            </p:nvSpPr>
            <p:spPr>
              <a:xfrm>
                <a:off x="369007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88" name="Rectangle 787"/>
              <p:cNvSpPr/>
              <p:nvPr/>
            </p:nvSpPr>
            <p:spPr>
              <a:xfrm>
                <a:off x="3855896"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89" name="Rectangle 788"/>
              <p:cNvSpPr/>
              <p:nvPr/>
            </p:nvSpPr>
            <p:spPr>
              <a:xfrm>
                <a:off x="4187542"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0" name="Rectangle 789"/>
              <p:cNvSpPr/>
              <p:nvPr/>
            </p:nvSpPr>
            <p:spPr>
              <a:xfrm>
                <a:off x="4685011"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91" name="Rectangle 790"/>
              <p:cNvSpPr/>
              <p:nvPr/>
            </p:nvSpPr>
            <p:spPr>
              <a:xfrm>
                <a:off x="5016657"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2" name="Rectangle 791"/>
              <p:cNvSpPr/>
              <p:nvPr/>
            </p:nvSpPr>
            <p:spPr>
              <a:xfrm>
                <a:off x="5182480"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3" name="Rectangle 792"/>
              <p:cNvSpPr/>
              <p:nvPr/>
            </p:nvSpPr>
            <p:spPr>
              <a:xfrm>
                <a:off x="402171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4" name="Rectangle 793"/>
              <p:cNvSpPr/>
              <p:nvPr/>
            </p:nvSpPr>
            <p:spPr>
              <a:xfrm>
                <a:off x="4353365"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5" name="Rectangle 794"/>
              <p:cNvSpPr/>
              <p:nvPr/>
            </p:nvSpPr>
            <p:spPr>
              <a:xfrm>
                <a:off x="4519188"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6" name="Rectangle 795"/>
              <p:cNvSpPr/>
              <p:nvPr/>
            </p:nvSpPr>
            <p:spPr>
              <a:xfrm>
                <a:off x="4850834" y="4732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797" name="Rectangle 796"/>
              <p:cNvSpPr/>
              <p:nvPr/>
            </p:nvSpPr>
            <p:spPr>
              <a:xfrm>
                <a:off x="534830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8" name="Rectangle 797"/>
              <p:cNvSpPr/>
              <p:nvPr/>
            </p:nvSpPr>
            <p:spPr>
              <a:xfrm>
                <a:off x="551412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799" name="Rectangle 798"/>
              <p:cNvSpPr/>
              <p:nvPr/>
            </p:nvSpPr>
            <p:spPr>
              <a:xfrm>
                <a:off x="3524250" y="4907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00" name="Rectangle 799"/>
              <p:cNvSpPr/>
              <p:nvPr/>
            </p:nvSpPr>
            <p:spPr>
              <a:xfrm>
                <a:off x="3690073"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01" name="Rectangle 800"/>
              <p:cNvSpPr/>
              <p:nvPr/>
            </p:nvSpPr>
            <p:spPr>
              <a:xfrm>
                <a:off x="3855896"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02" name="Rectangle 801"/>
              <p:cNvSpPr/>
              <p:nvPr/>
            </p:nvSpPr>
            <p:spPr>
              <a:xfrm>
                <a:off x="4187542"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03" name="Rectangle 802"/>
              <p:cNvSpPr/>
              <p:nvPr/>
            </p:nvSpPr>
            <p:spPr>
              <a:xfrm>
                <a:off x="4685011"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04" name="Rectangle 803"/>
              <p:cNvSpPr/>
              <p:nvPr/>
            </p:nvSpPr>
            <p:spPr>
              <a:xfrm>
                <a:off x="5016657"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05" name="Rectangle 804"/>
              <p:cNvSpPr/>
              <p:nvPr/>
            </p:nvSpPr>
            <p:spPr>
              <a:xfrm>
                <a:off x="5182480"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06" name="Rectangle 805"/>
              <p:cNvSpPr/>
              <p:nvPr/>
            </p:nvSpPr>
            <p:spPr>
              <a:xfrm>
                <a:off x="4021719"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07" name="Rectangle 806"/>
              <p:cNvSpPr/>
              <p:nvPr/>
            </p:nvSpPr>
            <p:spPr>
              <a:xfrm>
                <a:off x="4353365"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08" name="Rectangle 807"/>
              <p:cNvSpPr/>
              <p:nvPr/>
            </p:nvSpPr>
            <p:spPr>
              <a:xfrm>
                <a:off x="4519188" y="4907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09" name="Rectangle 808"/>
              <p:cNvSpPr/>
              <p:nvPr/>
            </p:nvSpPr>
            <p:spPr>
              <a:xfrm>
                <a:off x="4850834"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10" name="Rectangle 809"/>
              <p:cNvSpPr/>
              <p:nvPr/>
            </p:nvSpPr>
            <p:spPr>
              <a:xfrm>
                <a:off x="5348303"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11" name="Rectangle 810"/>
              <p:cNvSpPr/>
              <p:nvPr/>
            </p:nvSpPr>
            <p:spPr>
              <a:xfrm>
                <a:off x="5514129"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12" name="Rectangle 811"/>
              <p:cNvSpPr/>
              <p:nvPr/>
            </p:nvSpPr>
            <p:spPr>
              <a:xfrm>
                <a:off x="3524250" y="5086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13" name="Rectangle 812"/>
              <p:cNvSpPr/>
              <p:nvPr/>
            </p:nvSpPr>
            <p:spPr>
              <a:xfrm>
                <a:off x="3690073"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14" name="Rectangle 813"/>
              <p:cNvSpPr/>
              <p:nvPr/>
            </p:nvSpPr>
            <p:spPr>
              <a:xfrm>
                <a:off x="3855896"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15" name="Rectangle 814"/>
              <p:cNvSpPr/>
              <p:nvPr/>
            </p:nvSpPr>
            <p:spPr>
              <a:xfrm>
                <a:off x="4187542"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16" name="Rectangle 815"/>
              <p:cNvSpPr/>
              <p:nvPr/>
            </p:nvSpPr>
            <p:spPr>
              <a:xfrm>
                <a:off x="4685011"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17" name="Rectangle 816"/>
              <p:cNvSpPr/>
              <p:nvPr/>
            </p:nvSpPr>
            <p:spPr>
              <a:xfrm>
                <a:off x="5016657"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18" name="Rectangle 817"/>
              <p:cNvSpPr/>
              <p:nvPr/>
            </p:nvSpPr>
            <p:spPr>
              <a:xfrm>
                <a:off x="5182480"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19" name="Rectangle 818"/>
              <p:cNvSpPr/>
              <p:nvPr/>
            </p:nvSpPr>
            <p:spPr>
              <a:xfrm>
                <a:off x="402171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20" name="Rectangle 819"/>
              <p:cNvSpPr/>
              <p:nvPr/>
            </p:nvSpPr>
            <p:spPr>
              <a:xfrm>
                <a:off x="4353365" y="5086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21" name="Rectangle 820"/>
              <p:cNvSpPr/>
              <p:nvPr/>
            </p:nvSpPr>
            <p:spPr>
              <a:xfrm>
                <a:off x="4519188"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22" name="Rectangle 821"/>
              <p:cNvSpPr/>
              <p:nvPr/>
            </p:nvSpPr>
            <p:spPr>
              <a:xfrm>
                <a:off x="4850834" y="508622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23" name="Rectangle 822"/>
              <p:cNvSpPr/>
              <p:nvPr/>
            </p:nvSpPr>
            <p:spPr>
              <a:xfrm>
                <a:off x="5348303" y="508622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24" name="Rectangle 823"/>
              <p:cNvSpPr/>
              <p:nvPr/>
            </p:nvSpPr>
            <p:spPr>
              <a:xfrm>
                <a:off x="551412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25" name="Rectangle 824"/>
              <p:cNvSpPr/>
              <p:nvPr/>
            </p:nvSpPr>
            <p:spPr>
              <a:xfrm>
                <a:off x="3524250" y="5261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26" name="Rectangle 825"/>
              <p:cNvSpPr/>
              <p:nvPr/>
            </p:nvSpPr>
            <p:spPr>
              <a:xfrm>
                <a:off x="3690073"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27" name="Rectangle 826"/>
              <p:cNvSpPr/>
              <p:nvPr/>
            </p:nvSpPr>
            <p:spPr>
              <a:xfrm>
                <a:off x="3855896" y="5261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28" name="Rectangle 827"/>
              <p:cNvSpPr/>
              <p:nvPr/>
            </p:nvSpPr>
            <p:spPr>
              <a:xfrm>
                <a:off x="4187542"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29" name="Rectangle 828"/>
              <p:cNvSpPr/>
              <p:nvPr/>
            </p:nvSpPr>
            <p:spPr>
              <a:xfrm>
                <a:off x="4685011"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30" name="Rectangle 829"/>
              <p:cNvSpPr/>
              <p:nvPr/>
            </p:nvSpPr>
            <p:spPr>
              <a:xfrm>
                <a:off x="5016657"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31" name="Rectangle 830"/>
              <p:cNvSpPr/>
              <p:nvPr/>
            </p:nvSpPr>
            <p:spPr>
              <a:xfrm>
                <a:off x="5182480" y="5261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32" name="Rectangle 831"/>
              <p:cNvSpPr/>
              <p:nvPr/>
            </p:nvSpPr>
            <p:spPr>
              <a:xfrm>
                <a:off x="402171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33" name="Rectangle 832"/>
              <p:cNvSpPr/>
              <p:nvPr/>
            </p:nvSpPr>
            <p:spPr>
              <a:xfrm>
                <a:off x="4353365"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34" name="Rectangle 833"/>
              <p:cNvSpPr/>
              <p:nvPr/>
            </p:nvSpPr>
            <p:spPr>
              <a:xfrm>
                <a:off x="4519188"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835" name="Rectangle 834"/>
              <p:cNvSpPr/>
              <p:nvPr/>
            </p:nvSpPr>
            <p:spPr>
              <a:xfrm>
                <a:off x="4850834"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36" name="Rectangle 835"/>
              <p:cNvSpPr/>
              <p:nvPr/>
            </p:nvSpPr>
            <p:spPr>
              <a:xfrm>
                <a:off x="5348303" y="5261997"/>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837" name="Rectangle 836"/>
              <p:cNvSpPr/>
              <p:nvPr/>
            </p:nvSpPr>
            <p:spPr>
              <a:xfrm>
                <a:off x="551412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838" name="Group 837"/>
          <p:cNvGrpSpPr/>
          <p:nvPr/>
        </p:nvGrpSpPr>
        <p:grpSpPr>
          <a:xfrm>
            <a:off x="5109500" y="2070548"/>
            <a:ext cx="1179576" cy="585216"/>
            <a:chOff x="5151115" y="2108648"/>
            <a:chExt cx="1179576" cy="585216"/>
          </a:xfrm>
        </p:grpSpPr>
        <p:sp>
          <p:nvSpPr>
            <p:cNvPr id="839" name="Silver corner gradient with bevel"/>
            <p:cNvSpPr/>
            <p:nvPr>
              <p:custDataLst>
                <p:tags r:id="rId39"/>
              </p:custDataLst>
            </p:nvPr>
          </p:nvSpPr>
          <p:spPr bwMode="auto">
            <a:xfrm>
              <a:off x="5151115" y="2108648"/>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Services</a:t>
              </a:r>
            </a:p>
          </p:txBody>
        </p:sp>
        <p:grpSp>
          <p:nvGrpSpPr>
            <p:cNvPr id="840" name="Group 839"/>
            <p:cNvGrpSpPr/>
            <p:nvPr>
              <p:custDataLst>
                <p:tags r:id="rId40"/>
              </p:custDataLst>
            </p:nvPr>
          </p:nvGrpSpPr>
          <p:grpSpPr>
            <a:xfrm>
              <a:off x="5307212" y="2274734"/>
              <a:ext cx="978408" cy="374904"/>
              <a:chOff x="8681664" y="2638895"/>
              <a:chExt cx="1296865" cy="666928"/>
            </a:xfrm>
          </p:grpSpPr>
          <p:sp>
            <p:nvSpPr>
              <p:cNvPr id="841" name="Rectangle 840"/>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42" name="Rectangle 841"/>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43" name="Rectangle 842"/>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44" name="Rectangle 843"/>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45" name="Rectangle 844"/>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46" name="Rectangle 845"/>
              <p:cNvSpPr/>
              <p:nvPr/>
            </p:nvSpPr>
            <p:spPr>
              <a:xfrm>
                <a:off x="9179133" y="2638895"/>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847" name="Rectangle 846"/>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48" name="Rectangle 847"/>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49" name="Rectangle 848"/>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50" name="Rectangle 849"/>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51" name="Rectangle 850"/>
              <p:cNvSpPr/>
              <p:nvPr/>
            </p:nvSpPr>
            <p:spPr>
              <a:xfrm>
                <a:off x="9510779"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852" name="Rectangle 851"/>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53" name="Rectangle 852"/>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854" name="Rectangle 853"/>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55" name="Rectangle 854"/>
              <p:cNvSpPr/>
              <p:nvPr/>
            </p:nvSpPr>
            <p:spPr>
              <a:xfrm>
                <a:off x="9676602"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56" name="Rectangle 855"/>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857" name="Rectangle 856"/>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58" name="Rectangle 857"/>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59" name="Rectangle 858"/>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0" name="Rectangle 859"/>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1" name="Rectangle 860"/>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2" name="Rectangle 861"/>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3" name="Rectangle 862"/>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4" name="Rectangle 863"/>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5" name="Rectangle 864"/>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866" name="Rectangle 865"/>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7" name="Rectangle 866"/>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8" name="Rectangle 867"/>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69" name="Rectangle 868"/>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870" name="Rectangle 869"/>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871" name="Rectangle 870"/>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872" name="Rectangle 871"/>
              <p:cNvSpPr/>
              <p:nvPr/>
            </p:nvSpPr>
            <p:spPr>
              <a:xfrm>
                <a:off x="9842428" y="3168663"/>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grpSp>
      </p:grpSp>
      <p:grpSp>
        <p:nvGrpSpPr>
          <p:cNvPr id="873" name="Group 872"/>
          <p:cNvGrpSpPr/>
          <p:nvPr/>
        </p:nvGrpSpPr>
        <p:grpSpPr>
          <a:xfrm>
            <a:off x="5109500" y="3110782"/>
            <a:ext cx="1179576" cy="585216"/>
            <a:chOff x="5151114" y="3083349"/>
            <a:chExt cx="1179576" cy="585216"/>
          </a:xfrm>
        </p:grpSpPr>
        <p:sp>
          <p:nvSpPr>
            <p:cNvPr id="874" name="Silver corner gradient with bevel"/>
            <p:cNvSpPr/>
            <p:nvPr>
              <p:custDataLst>
                <p:tags r:id="rId37"/>
              </p:custDataLst>
            </p:nvPr>
          </p:nvSpPr>
          <p:spPr bwMode="auto">
            <a:xfrm>
              <a:off x="5151114" y="3083349"/>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Services</a:t>
              </a:r>
            </a:p>
          </p:txBody>
        </p:sp>
        <p:grpSp>
          <p:nvGrpSpPr>
            <p:cNvPr id="875" name="Group 874"/>
            <p:cNvGrpSpPr/>
            <p:nvPr>
              <p:custDataLst>
                <p:tags r:id="rId38"/>
              </p:custDataLst>
            </p:nvPr>
          </p:nvGrpSpPr>
          <p:grpSpPr>
            <a:xfrm>
              <a:off x="5310326" y="3248010"/>
              <a:ext cx="978408" cy="374904"/>
              <a:chOff x="8681664" y="2638895"/>
              <a:chExt cx="1296865" cy="666928"/>
            </a:xfrm>
          </p:grpSpPr>
          <p:sp>
            <p:nvSpPr>
              <p:cNvPr id="876" name="Rectangle 875"/>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77" name="Rectangle 876"/>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78" name="Rectangle 877"/>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79" name="Rectangle 878"/>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80" name="Rectangle 879"/>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81" name="Rectangle 880"/>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882" name="Rectangle 881"/>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83" name="Rectangle 882"/>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84" name="Rectangle 883"/>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85" name="Rectangle 884"/>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86" name="Rectangle 885"/>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887" name="Rectangle 886"/>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88" name="Rectangle 887"/>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889" name="Rectangle 888"/>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0" name="Rectangle 889"/>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891" name="Rectangle 890"/>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892" name="Rectangle 891"/>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3" name="Rectangle 892"/>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4" name="Rectangle 893"/>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5" name="Rectangle 894"/>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6" name="Rectangle 895"/>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7" name="Rectangle 896"/>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8" name="Rectangle 897"/>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899" name="Rectangle 898"/>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00" name="Rectangle 899"/>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01" name="Rectangle 900"/>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02" name="Rectangle 901"/>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03" name="Rectangle 902"/>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04" name="Rectangle 903"/>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05" name="Rectangle 904"/>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06" name="Rectangle 905"/>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07" name="Rectangle 906"/>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grpSp>
        <p:nvGrpSpPr>
          <p:cNvPr id="908" name="Group 907"/>
          <p:cNvGrpSpPr/>
          <p:nvPr/>
        </p:nvGrpSpPr>
        <p:grpSpPr>
          <a:xfrm>
            <a:off x="5109500" y="4138238"/>
            <a:ext cx="1177376" cy="588688"/>
            <a:chOff x="5090450" y="4130951"/>
            <a:chExt cx="1177376" cy="588688"/>
          </a:xfrm>
        </p:grpSpPr>
        <p:sp>
          <p:nvSpPr>
            <p:cNvPr id="909" name="Silver corner gradient with bevel"/>
            <p:cNvSpPr/>
            <p:nvPr>
              <p:custDataLst>
                <p:tags r:id="rId35"/>
              </p:custDataLst>
            </p:nvPr>
          </p:nvSpPr>
          <p:spPr bwMode="auto">
            <a:xfrm>
              <a:off x="5090450" y="4130951"/>
              <a:ext cx="1177376" cy="58868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IT Services</a:t>
              </a:r>
            </a:p>
          </p:txBody>
        </p:sp>
        <p:grpSp>
          <p:nvGrpSpPr>
            <p:cNvPr id="910" name="Group 909"/>
            <p:cNvGrpSpPr/>
            <p:nvPr>
              <p:custDataLst>
                <p:tags r:id="rId36"/>
              </p:custDataLst>
            </p:nvPr>
          </p:nvGrpSpPr>
          <p:grpSpPr>
            <a:xfrm>
              <a:off x="5254717" y="4300293"/>
              <a:ext cx="978609" cy="373362"/>
              <a:chOff x="8681664" y="2638895"/>
              <a:chExt cx="1296865" cy="666928"/>
            </a:xfrm>
          </p:grpSpPr>
          <p:sp>
            <p:nvSpPr>
              <p:cNvPr id="911" name="Rectangle 910"/>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12" name="Rectangle 911"/>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13" name="Rectangle 912"/>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14" name="Rectangle 913"/>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15" name="Rectangle 914"/>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16" name="Rectangle 915"/>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17" name="Rectangle 916"/>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18" name="Rectangle 917"/>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19" name="Rectangle 918"/>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20" name="Rectangle 919"/>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21" name="Rectangle 920"/>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22" name="Rectangle 921"/>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23" name="Rectangle 922"/>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24" name="Rectangle 923"/>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25" name="Rectangle 924"/>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26" name="Rectangle 925"/>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27" name="Rectangle 926"/>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28" name="Rectangle 927"/>
              <p:cNvSpPr/>
              <p:nvPr/>
            </p:nvSpPr>
            <p:spPr>
              <a:xfrm>
                <a:off x="9344956" y="2992895"/>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29" name="Rectangle 928"/>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0" name="Rectangle 929"/>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1" name="Rectangle 930"/>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2" name="Rectangle 931"/>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3" name="Rectangle 932"/>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4" name="Rectangle 933"/>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5" name="Rectangle 934"/>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36" name="Rectangle 935"/>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7" name="Rectangle 936"/>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8" name="Rectangle 937"/>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39" name="Rectangle 938"/>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940" name="Rectangle 939"/>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41" name="Rectangle 940"/>
              <p:cNvSpPr/>
              <p:nvPr/>
            </p:nvSpPr>
            <p:spPr>
              <a:xfrm>
                <a:off x="9676602" y="3168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942" name="Rectangle 941"/>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sp>
        <p:nvSpPr>
          <p:cNvPr id="943" name="Rectangle 942"/>
          <p:cNvSpPr/>
          <p:nvPr>
            <p:custDataLst>
              <p:tags r:id="rId6"/>
            </p:custDataLst>
          </p:nvPr>
        </p:nvSpPr>
        <p:spPr>
          <a:xfrm>
            <a:off x="6424610" y="1959448"/>
            <a:ext cx="1301021" cy="1169549"/>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Product &amp; service launch management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Advertisement/ promotions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Distribution pipeline </a:t>
            </a:r>
            <a:r>
              <a:rPr lang="en-US" sz="700" dirty="0" err="1">
                <a:ln>
                  <a:solidFill>
                    <a:schemeClr val="bg1">
                      <a:alpha val="0"/>
                    </a:schemeClr>
                  </a:solidFill>
                </a:ln>
                <a:solidFill>
                  <a:schemeClr val="tx1">
                    <a:lumMod val="75000"/>
                  </a:schemeClr>
                </a:solidFill>
                <a:ea typeface="Segoe UI" pitchFamily="34" charset="0"/>
                <a:cs typeface="Segoe UI" pitchFamily="34" charset="0"/>
              </a:rPr>
              <a:t>mgt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Tracking and measuring multichannel campaigns, email, search, social media, telephone and direct mail</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Customer and market intelligence analysis.</a:t>
            </a:r>
          </a:p>
        </p:txBody>
      </p:sp>
      <p:sp>
        <p:nvSpPr>
          <p:cNvPr id="944" name="Rectangle 943"/>
          <p:cNvSpPr/>
          <p:nvPr>
            <p:custDataLst>
              <p:tags r:id="rId7"/>
            </p:custDataLst>
          </p:nvPr>
        </p:nvSpPr>
        <p:spPr>
          <a:xfrm>
            <a:off x="6424610" y="3135881"/>
            <a:ext cx="1301021" cy="630940"/>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Business development &amp; campaign management skills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Strategic analysis &amp; planning skills </a:t>
            </a:r>
          </a:p>
        </p:txBody>
      </p:sp>
      <p:sp>
        <p:nvSpPr>
          <p:cNvPr id="945" name="Rectangle 944"/>
          <p:cNvSpPr/>
          <p:nvPr>
            <p:custDataLst>
              <p:tags r:id="rId8"/>
            </p:custDataLst>
          </p:nvPr>
        </p:nvSpPr>
        <p:spPr>
          <a:xfrm>
            <a:off x="6424610" y="3951513"/>
            <a:ext cx="1301021" cy="1061827"/>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Social Media</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LOB Application Integration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Anywhere Access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Document Management and Repository Services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Self-service Analytics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Data Mining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Content Sources &amp; Indexing</a:t>
            </a:r>
          </a:p>
        </p:txBody>
      </p:sp>
      <p:sp>
        <p:nvSpPr>
          <p:cNvPr id="946" name="Oval 945"/>
          <p:cNvSpPr/>
          <p:nvPr>
            <p:custDataLst>
              <p:tags r:id="rId9"/>
            </p:custDataLst>
          </p:nvPr>
        </p:nvSpPr>
        <p:spPr bwMode="auto">
          <a:xfrm>
            <a:off x="1170357" y="1973180"/>
            <a:ext cx="164592" cy="164592"/>
          </a:xfrm>
          <a:prstGeom prst="ellipse">
            <a:avLst/>
          </a:prstGeom>
          <a:solidFill>
            <a:schemeClr val="bg1"/>
          </a:solidFill>
          <a:ln w="19050">
            <a:solidFill>
              <a:srgbClr val="5191CD"/>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948" name="Freeform 6"/>
          <p:cNvSpPr>
            <a:spLocks noEditPoints="1"/>
          </p:cNvSpPr>
          <p:nvPr>
            <p:custDataLst>
              <p:tags r:id="rId10"/>
            </p:custDataLst>
          </p:nvPr>
        </p:nvSpPr>
        <p:spPr bwMode="auto">
          <a:xfrm>
            <a:off x="7599819"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949" name="Oval 948"/>
          <p:cNvSpPr/>
          <p:nvPr>
            <p:custDataLst>
              <p:tags r:id="rId11"/>
            </p:custDataLst>
          </p:nvPr>
        </p:nvSpPr>
        <p:spPr bwMode="auto">
          <a:xfrm>
            <a:off x="3020312" y="4452660"/>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cxnSp>
        <p:nvCxnSpPr>
          <p:cNvPr id="961" name="Straight Arrow Connector 960"/>
          <p:cNvCxnSpPr>
            <a:endCxn id="855" idx="3"/>
          </p:cNvCxnSpPr>
          <p:nvPr>
            <p:custDataLst>
              <p:tags r:id="rId12"/>
            </p:custDataLst>
          </p:nvPr>
        </p:nvCxnSpPr>
        <p:spPr>
          <a:xfrm>
            <a:off x="3389086" y="2373991"/>
            <a:ext cx="2729813" cy="0"/>
          </a:xfrm>
          <a:prstGeom prst="straightConnector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962" name="Oval 961"/>
          <p:cNvSpPr/>
          <p:nvPr>
            <p:custDataLst>
              <p:tags r:id="rId13"/>
            </p:custDataLst>
          </p:nvPr>
        </p:nvSpPr>
        <p:spPr bwMode="auto">
          <a:xfrm>
            <a:off x="5065409" y="2299450"/>
            <a:ext cx="160309" cy="160309"/>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cxnSp>
        <p:nvCxnSpPr>
          <p:cNvPr id="964" name="Elbow Connector 963"/>
          <p:cNvCxnSpPr/>
          <p:nvPr/>
        </p:nvCxnSpPr>
        <p:spPr>
          <a:xfrm rot="10800000" flipV="1">
            <a:off x="3559204" y="2378504"/>
            <a:ext cx="2568790" cy="2106602"/>
          </a:xfrm>
          <a:prstGeom prst="bentConnector3">
            <a:avLst>
              <a:gd name="adj1" fmla="val -8141"/>
            </a:avLst>
          </a:prstGeom>
          <a:ln w="127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965" name="Elbow Connector 964"/>
          <p:cNvCxnSpPr>
            <a:endCxn id="351" idx="3"/>
          </p:cNvCxnSpPr>
          <p:nvPr/>
        </p:nvCxnSpPr>
        <p:spPr>
          <a:xfrm rot="10800000">
            <a:off x="1892101" y="4210095"/>
            <a:ext cx="1102880" cy="330746"/>
          </a:xfrm>
          <a:prstGeom prst="bentConnector3">
            <a:avLst>
              <a:gd name="adj1" fmla="val 90797"/>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966" name="Oval 965"/>
          <p:cNvSpPr/>
          <p:nvPr>
            <p:custDataLst>
              <p:tags r:id="rId14"/>
            </p:custDataLst>
          </p:nvPr>
        </p:nvSpPr>
        <p:spPr bwMode="auto">
          <a:xfrm>
            <a:off x="6259209" y="3311413"/>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967" name="Rectangle 966"/>
          <p:cNvSpPr/>
          <p:nvPr>
            <p:custDataLst>
              <p:tags r:id="rId15"/>
            </p:custDataLst>
          </p:nvPr>
        </p:nvSpPr>
        <p:spPr>
          <a:xfrm>
            <a:off x="3574143" y="1896128"/>
            <a:ext cx="1367022" cy="846384"/>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Understand markets, customers, and capabilities </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marketing strategy</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sales strategy </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and manage marketing plans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and manage plans</a:t>
            </a:r>
          </a:p>
        </p:txBody>
      </p:sp>
      <p:sp>
        <p:nvSpPr>
          <p:cNvPr id="968" name="Rectangle 967"/>
          <p:cNvSpPr/>
          <p:nvPr>
            <p:custDataLst>
              <p:tags r:id="rId16"/>
            </p:custDataLst>
          </p:nvPr>
        </p:nvSpPr>
        <p:spPr>
          <a:xfrm>
            <a:off x="3574143" y="3127738"/>
            <a:ext cx="1367022" cy="523218"/>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leadership and staff</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&amp; manage reward, recognition, &amp; motivation programs</a:t>
            </a:r>
          </a:p>
        </p:txBody>
      </p:sp>
      <p:sp>
        <p:nvSpPr>
          <p:cNvPr id="969" name="Rectangle 968"/>
          <p:cNvSpPr/>
          <p:nvPr>
            <p:custDataLst>
              <p:tags r:id="rId17"/>
            </p:custDataLst>
          </p:nvPr>
        </p:nvSpPr>
        <p:spPr>
          <a:xfrm>
            <a:off x="3574143" y="4003893"/>
            <a:ext cx="1367022" cy="846384"/>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Business Intelligence</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Collaboration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Reporting &amp; Analysis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Enterprise Search</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Enterprise Content Management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Unified Communications</a:t>
            </a:r>
          </a:p>
        </p:txBody>
      </p:sp>
      <p:sp>
        <p:nvSpPr>
          <p:cNvPr id="970" name="Freeform 6"/>
          <p:cNvSpPr>
            <a:spLocks noEditPoints="1"/>
          </p:cNvSpPr>
          <p:nvPr>
            <p:custDataLst>
              <p:tags r:id="rId18"/>
            </p:custDataLst>
          </p:nvPr>
        </p:nvSpPr>
        <p:spPr bwMode="auto">
          <a:xfrm>
            <a:off x="4814061"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971" name="Freeform 6"/>
          <p:cNvSpPr>
            <a:spLocks noEditPoints="1"/>
          </p:cNvSpPr>
          <p:nvPr>
            <p:custDataLst>
              <p:tags r:id="rId19"/>
            </p:custDataLst>
          </p:nvPr>
        </p:nvSpPr>
        <p:spPr bwMode="auto">
          <a:xfrm>
            <a:off x="1991112"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408" name="Rectangle 407"/>
          <p:cNvSpPr/>
          <p:nvPr>
            <p:custDataLst>
              <p:tags r:id="rId20"/>
            </p:custDataLst>
          </p:nvPr>
        </p:nvSpPr>
        <p:spPr>
          <a:xfrm>
            <a:off x="2354688" y="5221633"/>
            <a:ext cx="136101" cy="137160"/>
          </a:xfrm>
          <a:prstGeom prst="rect">
            <a:avLst/>
          </a:prstGeom>
          <a:pattFill prst="wdDnDiag">
            <a:fgClr>
              <a:srgbClr val="FF0000"/>
            </a:fgClr>
            <a:bgClr>
              <a:srgbClr val="595959"/>
            </a:bgClr>
          </a:pattFill>
          <a:ln w="12700" cap="flat" cmpd="sng" algn="ctr">
            <a:solidFill>
              <a:srgbClr val="2D86E7">
                <a:lumMod val="50000"/>
              </a:srgb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Capability missing or not at required maturity level</a:t>
            </a:r>
          </a:p>
        </p:txBody>
      </p:sp>
      <p:sp>
        <p:nvSpPr>
          <p:cNvPr id="409" name="Rectangle 408"/>
          <p:cNvSpPr/>
          <p:nvPr>
            <p:custDataLst>
              <p:tags r:id="rId21"/>
            </p:custDataLst>
          </p:nvPr>
        </p:nvSpPr>
        <p:spPr>
          <a:xfrm>
            <a:off x="5205722" y="5221633"/>
            <a:ext cx="136101" cy="137160"/>
          </a:xfrm>
          <a:prstGeom prst="rect">
            <a:avLst/>
          </a:prstGeom>
          <a:pattFill prst="wdDnDiag">
            <a:fgClr>
              <a:srgbClr val="FF0000"/>
            </a:fgClr>
            <a:bgClr>
              <a:schemeClr val="tx1"/>
            </a:bgClr>
          </a:pattFill>
          <a:ln w="12700" cap="flat" cmpd="sng" algn="ctr">
            <a:solidFill>
              <a:schemeClr val="accent2">
                <a:lumMod val="50000"/>
              </a:scheme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Service missing or not at required maturity level</a:t>
            </a:r>
          </a:p>
        </p:txBody>
      </p:sp>
      <p:grpSp>
        <p:nvGrpSpPr>
          <p:cNvPr id="411" name="Group 410"/>
          <p:cNvGrpSpPr/>
          <p:nvPr/>
        </p:nvGrpSpPr>
        <p:grpSpPr>
          <a:xfrm>
            <a:off x="355909" y="5656345"/>
            <a:ext cx="6502903" cy="641965"/>
            <a:chOff x="530077" y="5482177"/>
            <a:chExt cx="6502903" cy="641965"/>
          </a:xfrm>
        </p:grpSpPr>
        <p:sp>
          <p:nvSpPr>
            <p:cNvPr id="414" name="Rectangle 413"/>
            <p:cNvSpPr/>
            <p:nvPr/>
          </p:nvSpPr>
          <p:spPr>
            <a:xfrm>
              <a:off x="859320" y="5488533"/>
              <a:ext cx="2259519" cy="261608"/>
            </a:xfrm>
            <a:prstGeom prst="rect">
              <a:avLst/>
            </a:prstGeom>
          </p:spPr>
          <p:txBody>
            <a:bodyPr wrap="square" lIns="91436" tIns="45719" rIns="91436" bIns="45719">
              <a:spAutoFit/>
            </a:bodyPr>
            <a:lstStyle/>
            <a:p>
              <a:pPr defTabSz="685807">
                <a:spcBef>
                  <a:spcPts val="800"/>
                </a:spcBef>
              </a:pPr>
              <a:r>
                <a:rPr lang="en-US" sz="1100" dirty="0">
                  <a:ln>
                    <a:solidFill>
                      <a:schemeClr val="bg1">
                        <a:alpha val="0"/>
                      </a:schemeClr>
                    </a:solidFill>
                  </a:ln>
                </a:rPr>
                <a:t>Align with Business Strategy</a:t>
              </a:r>
            </a:p>
          </p:txBody>
        </p:sp>
        <p:sp>
          <p:nvSpPr>
            <p:cNvPr id="415" name="Oval 414"/>
            <p:cNvSpPr/>
            <p:nvPr>
              <p:custDataLst>
                <p:tags r:id="rId31"/>
              </p:custDataLst>
            </p:nvPr>
          </p:nvSpPr>
          <p:spPr bwMode="auto">
            <a:xfrm>
              <a:off x="530077"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417" name="Oval 416"/>
            <p:cNvSpPr/>
            <p:nvPr>
              <p:custDataLst>
                <p:tags r:id="rId32"/>
              </p:custDataLst>
            </p:nvPr>
          </p:nvSpPr>
          <p:spPr bwMode="auto">
            <a:xfrm>
              <a:off x="3510242"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418" name="Rectangle 417"/>
            <p:cNvSpPr/>
            <p:nvPr/>
          </p:nvSpPr>
          <p:spPr>
            <a:xfrm>
              <a:off x="3839484" y="5488533"/>
              <a:ext cx="1689878"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Identify capability GAPs </a:t>
              </a:r>
            </a:p>
          </p:txBody>
        </p:sp>
        <p:sp>
          <p:nvSpPr>
            <p:cNvPr id="419" name="Oval 418"/>
            <p:cNvSpPr/>
            <p:nvPr>
              <p:custDataLst>
                <p:tags r:id="rId33"/>
              </p:custDataLst>
            </p:nvPr>
          </p:nvSpPr>
          <p:spPr bwMode="auto">
            <a:xfrm>
              <a:off x="530077"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421" name="Rectangle 420"/>
            <p:cNvSpPr/>
            <p:nvPr/>
          </p:nvSpPr>
          <p:spPr>
            <a:xfrm>
              <a:off x="859319" y="5856178"/>
              <a:ext cx="2268562"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Integrate to overall service model</a:t>
              </a:r>
            </a:p>
          </p:txBody>
        </p:sp>
        <p:sp>
          <p:nvSpPr>
            <p:cNvPr id="432" name="Oval 431"/>
            <p:cNvSpPr/>
            <p:nvPr>
              <p:custDataLst>
                <p:tags r:id="rId34"/>
              </p:custDataLst>
            </p:nvPr>
          </p:nvSpPr>
          <p:spPr bwMode="auto">
            <a:xfrm>
              <a:off x="3510242"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433" name="Rectangle 432"/>
            <p:cNvSpPr/>
            <p:nvPr/>
          </p:nvSpPr>
          <p:spPr>
            <a:xfrm>
              <a:off x="3839485" y="5856178"/>
              <a:ext cx="3193495"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Leverage technology for strategic differentiation</a:t>
              </a:r>
            </a:p>
          </p:txBody>
        </p:sp>
      </p:grpSp>
      <p:sp>
        <p:nvSpPr>
          <p:cNvPr id="434" name="Text Placeholder 2"/>
          <p:cNvSpPr txBox="1">
            <a:spLocks/>
          </p:cNvSpPr>
          <p:nvPr/>
        </p:nvSpPr>
        <p:spPr>
          <a:xfrm>
            <a:off x="345868" y="1151316"/>
            <a:ext cx="8900506" cy="246221"/>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54"/>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54"/>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54"/>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600" b="1" dirty="0" smtClean="0">
                <a:solidFill>
                  <a:schemeClr val="tx1">
                    <a:lumMod val="75000"/>
                  </a:schemeClr>
                </a:solidFill>
                <a:latin typeface="+mn-lt"/>
              </a:rPr>
              <a:t>Target state IT Services to fully automate business capabilities</a:t>
            </a:r>
            <a:endParaRPr lang="en-US" sz="1600" b="1" dirty="0">
              <a:solidFill>
                <a:schemeClr val="tx1">
                  <a:lumMod val="75000"/>
                </a:schemeClr>
              </a:solidFill>
              <a:latin typeface="+mn-lt"/>
            </a:endParaRPr>
          </a:p>
        </p:txBody>
      </p:sp>
      <p:sp>
        <p:nvSpPr>
          <p:cNvPr id="8" name="Slide Number Placeholder 7"/>
          <p:cNvSpPr>
            <a:spLocks noGrp="1"/>
          </p:cNvSpPr>
          <p:nvPr>
            <p:ph type="sldNum" sz="quarter" idx="4"/>
          </p:nvPr>
        </p:nvSpPr>
        <p:spPr/>
        <p:txBody>
          <a:bodyPr/>
          <a:lstStyle/>
          <a:p>
            <a:pPr algn="ctr"/>
            <a:fld id="{101F14F0-5018-4D43-9CE9-7EAB5322879C}" type="slidenum">
              <a:rPr lang="en-US" smtClean="0"/>
              <a:pPr algn="ctr"/>
              <a:t>31</a:t>
            </a:fld>
            <a:endParaRPr lang="en-US" dirty="0"/>
          </a:p>
        </p:txBody>
      </p:sp>
      <p:sp>
        <p:nvSpPr>
          <p:cNvPr id="339" name="Round Same Side Corner Rectangle 338"/>
          <p:cNvSpPr/>
          <p:nvPr>
            <p:custDataLst>
              <p:tags r:id="rId22"/>
            </p:custDataLst>
          </p:nvPr>
        </p:nvSpPr>
        <p:spPr>
          <a:xfrm flipH="1">
            <a:off x="9388158" y="1141412"/>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nvGrpSpPr>
          <p:cNvPr id="342" name="Group 341"/>
          <p:cNvGrpSpPr/>
          <p:nvPr/>
        </p:nvGrpSpPr>
        <p:grpSpPr>
          <a:xfrm>
            <a:off x="9388158" y="2416718"/>
            <a:ext cx="2468880" cy="2190810"/>
            <a:chOff x="9388158" y="3177947"/>
            <a:chExt cx="2468880" cy="2190810"/>
          </a:xfrm>
        </p:grpSpPr>
        <p:sp>
          <p:nvSpPr>
            <p:cNvPr id="345" name="Rounded Rectangle 344"/>
            <p:cNvSpPr/>
            <p:nvPr>
              <p:custDataLst>
                <p:tags r:id="rId29"/>
              </p:custDataLst>
            </p:nvPr>
          </p:nvSpPr>
          <p:spPr bwMode="auto">
            <a:xfrm>
              <a:off x="9388158" y="3177947"/>
              <a:ext cx="2468880" cy="2190810"/>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alternative services portfolio to support target state business, people &amp; technology capabilities </a:t>
              </a:r>
              <a:r>
                <a:rPr lang="en-US" sz="800" dirty="0">
                  <a:ln>
                    <a:solidFill>
                      <a:schemeClr val="bg1">
                        <a:alpha val="0"/>
                      </a:schemeClr>
                    </a:solidFill>
                  </a:ln>
                  <a:solidFill>
                    <a:schemeClr val="tx1">
                      <a:lumMod val="75000"/>
                    </a:schemeClr>
                  </a:solidFill>
                </a:rPr>
                <a:t>for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existing products and services into new markets through new distribution </a:t>
              </a:r>
              <a:r>
                <a:rPr lang="en-US" sz="800" dirty="0" smtClean="0">
                  <a:ln>
                    <a:solidFill>
                      <a:schemeClr val="bg1">
                        <a:alpha val="0"/>
                      </a:schemeClr>
                    </a:solidFill>
                  </a:ln>
                  <a:solidFill>
                    <a:schemeClr val="tx1">
                      <a:lumMod val="75000"/>
                    </a:schemeClr>
                  </a:solidFill>
                </a:rPr>
                <a:t>channels.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differentiating alternatives to address current services  gaps in key areas such as: business, people and IT services.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Map </a:t>
              </a:r>
              <a:r>
                <a:rPr lang="en-US" sz="800" dirty="0">
                  <a:ln>
                    <a:solidFill>
                      <a:schemeClr val="bg1">
                        <a:alpha val="0"/>
                      </a:schemeClr>
                    </a:solidFill>
                  </a:ln>
                  <a:solidFill>
                    <a:schemeClr val="tx1">
                      <a:lumMod val="75000"/>
                    </a:schemeClr>
                  </a:solidFill>
                </a:rPr>
                <a:t>and </a:t>
              </a:r>
              <a:r>
                <a:rPr lang="en-US" sz="800" dirty="0" smtClean="0">
                  <a:ln>
                    <a:solidFill>
                      <a:schemeClr val="bg1">
                        <a:alpha val="0"/>
                      </a:schemeClr>
                    </a:solidFill>
                  </a:ln>
                  <a:solidFill>
                    <a:schemeClr val="tx1">
                      <a:lumMod val="75000"/>
                    </a:schemeClr>
                  </a:solidFill>
                </a:rPr>
                <a:t>develop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for each </a:t>
              </a:r>
              <a:r>
                <a:rPr lang="en-US" sz="800" dirty="0" smtClean="0">
                  <a:ln>
                    <a:solidFill>
                      <a:schemeClr val="bg1">
                        <a:alpha val="0"/>
                      </a:schemeClr>
                    </a:solidFill>
                  </a:ln>
                  <a:solidFill>
                    <a:schemeClr val="tx1">
                      <a:lumMod val="75000"/>
                    </a:schemeClr>
                  </a:solidFill>
                </a:rPr>
                <a:t>services portfolio in thread </a:t>
              </a:r>
              <a:r>
                <a:rPr lang="en-US" sz="800" dirty="0">
                  <a:ln>
                    <a:solidFill>
                      <a:schemeClr val="bg1">
                        <a:alpha val="0"/>
                      </a:schemeClr>
                    </a:solidFill>
                  </a:ln>
                  <a:solidFill>
                    <a:schemeClr val="tx1">
                      <a:lumMod val="75000"/>
                    </a:schemeClr>
                  </a:solidFill>
                </a:rPr>
                <a:t>identified above.</a:t>
              </a:r>
            </a:p>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Define blueprint to integrate all </a:t>
              </a:r>
              <a:r>
                <a:rPr lang="en-US" sz="800" dirty="0" smtClean="0">
                  <a:ln>
                    <a:solidFill>
                      <a:schemeClr val="bg1">
                        <a:alpha val="0"/>
                      </a:schemeClr>
                    </a:solidFill>
                  </a:ln>
                  <a:solidFill>
                    <a:schemeClr val="tx1">
                      <a:lumMod val="75000"/>
                    </a:schemeClr>
                  </a:solidFill>
                </a:rPr>
                <a:t>individual </a:t>
              </a:r>
              <a:r>
                <a:rPr lang="en-US" sz="800" dirty="0">
                  <a:ln>
                    <a:solidFill>
                      <a:schemeClr val="bg1">
                        <a:alpha val="0"/>
                      </a:schemeClr>
                    </a:solidFill>
                  </a:ln>
                  <a:solidFill>
                    <a:schemeClr val="tx1">
                      <a:lumMod val="75000"/>
                    </a:schemeClr>
                  </a:solidFill>
                </a:rPr>
                <a:t>services threads to align with the improvement changes for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existing products and services into new markets through new distribution channels</a:t>
              </a:r>
            </a:p>
          </p:txBody>
        </p:sp>
        <p:sp>
          <p:nvSpPr>
            <p:cNvPr id="348" name="Round Same Side Corner Rectangle 347"/>
            <p:cNvSpPr/>
            <p:nvPr>
              <p:custDataLst>
                <p:tags r:id="rId30"/>
              </p:custDataLst>
            </p:nvPr>
          </p:nvSpPr>
          <p:spPr>
            <a:xfrm flipH="1">
              <a:off x="9388158" y="3177947"/>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grpSp>
      <p:grpSp>
        <p:nvGrpSpPr>
          <p:cNvPr id="435" name="Group 434"/>
          <p:cNvGrpSpPr/>
          <p:nvPr/>
        </p:nvGrpSpPr>
        <p:grpSpPr>
          <a:xfrm>
            <a:off x="9388158" y="5050971"/>
            <a:ext cx="2468880" cy="831384"/>
            <a:chOff x="9388158" y="5711686"/>
            <a:chExt cx="2468880" cy="831384"/>
          </a:xfrm>
        </p:grpSpPr>
        <p:sp>
          <p:nvSpPr>
            <p:cNvPr id="436" name="Rounded Rectangle 435"/>
            <p:cNvSpPr/>
            <p:nvPr>
              <p:custDataLst>
                <p:tags r:id="rId27"/>
              </p:custDataLst>
            </p:nvPr>
          </p:nvSpPr>
          <p:spPr bwMode="auto">
            <a:xfrm>
              <a:off x="9388158" y="5711686"/>
              <a:ext cx="2468880" cy="831384"/>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Business, People &amp; IT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defined for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existing products and services into new markets through new distribution </a:t>
              </a:r>
              <a:r>
                <a:rPr lang="en-US" sz="800" dirty="0" smtClean="0">
                  <a:ln>
                    <a:solidFill>
                      <a:schemeClr val="bg1">
                        <a:alpha val="0"/>
                      </a:schemeClr>
                    </a:solidFill>
                  </a:ln>
                  <a:solidFill>
                    <a:schemeClr val="tx1">
                      <a:lumMod val="75000"/>
                    </a:schemeClr>
                  </a:solidFill>
                </a:rPr>
                <a:t>channels</a:t>
              </a:r>
              <a:endParaRPr lang="en-US" sz="800" dirty="0">
                <a:ln>
                  <a:solidFill>
                    <a:schemeClr val="bg1">
                      <a:alpha val="0"/>
                    </a:schemeClr>
                  </a:solidFill>
                </a:ln>
                <a:solidFill>
                  <a:schemeClr val="tx1">
                    <a:lumMod val="75000"/>
                  </a:schemeClr>
                </a:solidFill>
              </a:endParaRPr>
            </a:p>
          </p:txBody>
        </p:sp>
        <p:sp>
          <p:nvSpPr>
            <p:cNvPr id="437" name="Round Same Side Corner Rectangle 436"/>
            <p:cNvSpPr/>
            <p:nvPr>
              <p:custDataLst>
                <p:tags r:id="rId28"/>
              </p:custDataLst>
            </p:nvPr>
          </p:nvSpPr>
          <p:spPr>
            <a:xfrm flipH="1">
              <a:off x="9388158" y="5711686"/>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grpSp>
      <p:sp>
        <p:nvSpPr>
          <p:cNvPr id="438" name="Isosceles Triangle 437"/>
          <p:cNvSpPr/>
          <p:nvPr>
            <p:custDataLst>
              <p:tags r:id="rId23"/>
            </p:custDataLst>
          </p:nvPr>
        </p:nvSpPr>
        <p:spPr>
          <a:xfrm rot="10800000">
            <a:off x="9388158" y="2095912"/>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439" name="Group 438"/>
          <p:cNvGrpSpPr/>
          <p:nvPr/>
        </p:nvGrpSpPr>
        <p:grpSpPr>
          <a:xfrm>
            <a:off x="9388158" y="1141412"/>
            <a:ext cx="2468880" cy="947797"/>
            <a:chOff x="9388158" y="1141412"/>
            <a:chExt cx="2468880" cy="947797"/>
          </a:xfrm>
        </p:grpSpPr>
        <p:sp>
          <p:nvSpPr>
            <p:cNvPr id="440" name="Rounded Rectangle 439"/>
            <p:cNvSpPr/>
            <p:nvPr>
              <p:custDataLst>
                <p:tags r:id="rId25"/>
              </p:custDataLst>
            </p:nvPr>
          </p:nvSpPr>
          <p:spPr bwMode="auto">
            <a:xfrm>
              <a:off x="9388158" y="1141412"/>
              <a:ext cx="2468880" cy="947797"/>
            </a:xfrm>
            <a:prstGeom prst="roundRect">
              <a:avLst>
                <a:gd name="adj" fmla="val 216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Develop the IT Service Portfolio to fully automate business capabilities </a:t>
              </a:r>
              <a:r>
                <a:rPr lang="en-US" sz="800" dirty="0" smtClean="0">
                  <a:ln>
                    <a:solidFill>
                      <a:schemeClr val="bg1">
                        <a:alpha val="0"/>
                      </a:schemeClr>
                    </a:solidFill>
                  </a:ln>
                  <a:solidFill>
                    <a:schemeClr val="tx1">
                      <a:lumMod val="75000"/>
                    </a:schemeClr>
                  </a:solidFill>
                </a:rPr>
                <a:t>bring </a:t>
              </a:r>
              <a:r>
                <a:rPr lang="en-US" sz="800" dirty="0">
                  <a:ln>
                    <a:solidFill>
                      <a:schemeClr val="bg1">
                        <a:alpha val="0"/>
                      </a:schemeClr>
                    </a:solidFill>
                  </a:ln>
                  <a:solidFill>
                    <a:schemeClr val="tx1">
                      <a:lumMod val="75000"/>
                    </a:schemeClr>
                  </a:solidFill>
                </a:rPr>
                <a:t>existing products and services into new markets through new distribution </a:t>
              </a:r>
              <a:r>
                <a:rPr lang="en-US" sz="800" dirty="0" smtClean="0">
                  <a:ln>
                    <a:solidFill>
                      <a:schemeClr val="bg1">
                        <a:alpha val="0"/>
                      </a:schemeClr>
                    </a:solidFill>
                  </a:ln>
                  <a:solidFill>
                    <a:schemeClr val="tx1">
                      <a:lumMod val="75000"/>
                    </a:schemeClr>
                  </a:solidFill>
                </a:rPr>
                <a:t>channels, </a:t>
              </a:r>
              <a:r>
                <a:rPr lang="en-US" sz="800" dirty="0">
                  <a:ln>
                    <a:solidFill>
                      <a:schemeClr val="bg1">
                        <a:alpha val="0"/>
                      </a:schemeClr>
                    </a:solidFill>
                  </a:ln>
                  <a:solidFill>
                    <a:schemeClr val="tx1">
                      <a:lumMod val="75000"/>
                    </a:schemeClr>
                  </a:solidFill>
                </a:rPr>
                <a:t>and uncover dependencies to verify impact. </a:t>
              </a:r>
            </a:p>
          </p:txBody>
        </p:sp>
        <p:sp>
          <p:nvSpPr>
            <p:cNvPr id="441" name="Round Same Side Corner Rectangle 440"/>
            <p:cNvSpPr/>
            <p:nvPr>
              <p:custDataLst>
                <p:tags r:id="rId26"/>
              </p:custDataLst>
            </p:nvPr>
          </p:nvSpPr>
          <p:spPr>
            <a:xfrm flipH="1">
              <a:off x="9388158" y="1141412"/>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sp>
        <p:nvSpPr>
          <p:cNvPr id="442" name="Isosceles Triangle 441"/>
          <p:cNvSpPr/>
          <p:nvPr>
            <p:custDataLst>
              <p:tags r:id="rId24"/>
            </p:custDataLst>
          </p:nvPr>
        </p:nvSpPr>
        <p:spPr>
          <a:xfrm rot="10800000">
            <a:off x="9388158" y="4689520"/>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5863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3497407018"/>
              </p:ext>
            </p:extLst>
          </p:nvPr>
        </p:nvGraphicFramePr>
        <p:xfrm>
          <a:off x="0" y="1"/>
          <a:ext cx="158751" cy="158751"/>
        </p:xfrm>
        <a:graphic>
          <a:graphicData uri="http://schemas.openxmlformats.org/presentationml/2006/ole">
            <mc:AlternateContent xmlns:mc="http://schemas.openxmlformats.org/markup-compatibility/2006">
              <mc:Choice xmlns:v="urn:schemas-microsoft-com:vml" Requires="v">
                <p:oleObj spid="_x0000_s444608" name="think-cell Slide" r:id="rId52" imgW="270" imgH="270" progId="TCLayout.ActiveDocument.1">
                  <p:embed/>
                </p:oleObj>
              </mc:Choice>
              <mc:Fallback>
                <p:oleObj name="think-cell Slide" r:id="rId52" imgW="270" imgH="270" progId="TCLayout.ActiveDocument.1">
                  <p:embed/>
                  <p:pic>
                    <p:nvPicPr>
                      <p:cNvPr id="0" name=""/>
                      <p:cNvPicPr/>
                      <p:nvPr/>
                    </p:nvPicPr>
                    <p:blipFill>
                      <a:blip r:embed="rId53"/>
                      <a:stretch>
                        <a:fillRect/>
                      </a:stretch>
                    </p:blipFill>
                    <p:spPr>
                      <a:xfrm>
                        <a:off x="0" y="1"/>
                        <a:ext cx="158751" cy="158751"/>
                      </a:xfrm>
                      <a:prstGeom prst="rect">
                        <a:avLst/>
                      </a:prstGeom>
                    </p:spPr>
                  </p:pic>
                </p:oleObj>
              </mc:Fallback>
            </mc:AlternateContent>
          </a:graphicData>
        </a:graphic>
      </p:graphicFrame>
      <p:sp>
        <p:nvSpPr>
          <p:cNvPr id="6" name="Title 5"/>
          <p:cNvSpPr>
            <a:spLocks noGrp="1"/>
          </p:cNvSpPr>
          <p:nvPr>
            <p:ph type="title"/>
          </p:nvPr>
        </p:nvSpPr>
        <p:spPr>
          <a:xfrm>
            <a:off x="338138" y="228481"/>
            <a:ext cx="11518900" cy="498598"/>
          </a:xfrm>
        </p:spPr>
        <p:txBody>
          <a:bodyPr/>
          <a:lstStyle/>
          <a:p>
            <a:pPr marL="465138"/>
            <a:r>
              <a:rPr lang="en-US" dirty="0"/>
              <a:t>Target State Building Blocks</a:t>
            </a:r>
          </a:p>
        </p:txBody>
      </p:sp>
      <p:grpSp>
        <p:nvGrpSpPr>
          <p:cNvPr id="383" name="Group 382"/>
          <p:cNvGrpSpPr/>
          <p:nvPr>
            <p:custDataLst>
              <p:tags r:id="rId3"/>
            </p:custDataLst>
          </p:nvPr>
        </p:nvGrpSpPr>
        <p:grpSpPr>
          <a:xfrm>
            <a:off x="9753918" y="228481"/>
            <a:ext cx="2103120" cy="436879"/>
            <a:chOff x="9571038" y="228481"/>
            <a:chExt cx="2103120" cy="436879"/>
          </a:xfrm>
        </p:grpSpPr>
        <p:sp>
          <p:nvSpPr>
            <p:cNvPr id="404" name="Chevron 403"/>
            <p:cNvSpPr/>
            <p:nvPr>
              <p:custDataLst>
                <p:tags r:id="rId46"/>
              </p:custDataLst>
            </p:nvPr>
          </p:nvSpPr>
          <p:spPr>
            <a:xfrm>
              <a:off x="9571038" y="228481"/>
              <a:ext cx="2103120" cy="228600"/>
            </a:xfrm>
            <a:prstGeom prst="chevron">
              <a:avLst>
                <a:gd name="adj" fmla="val 41667"/>
              </a:avLst>
            </a:prstGeom>
            <a:gradFill flip="none" rotWithShape="1">
              <a:gsLst>
                <a:gs pos="0">
                  <a:schemeClr val="tx2"/>
                </a:gs>
                <a:gs pos="80000">
                  <a:schemeClr val="tx2"/>
                </a:gs>
                <a:gs pos="100000">
                  <a:schemeClr val="tx2">
                    <a:lumMod val="40000"/>
                    <a:lumOff val="6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405" name="Chevron 404"/>
            <p:cNvSpPr/>
            <p:nvPr>
              <p:custDataLst>
                <p:tags r:id="rId47"/>
              </p:custDataLst>
            </p:nvPr>
          </p:nvSpPr>
          <p:spPr>
            <a:xfrm>
              <a:off x="95710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Define</a:t>
              </a:r>
            </a:p>
          </p:txBody>
        </p:sp>
        <p:sp>
          <p:nvSpPr>
            <p:cNvPr id="406" name="Chevron 405"/>
            <p:cNvSpPr/>
            <p:nvPr>
              <p:custDataLst>
                <p:tags r:id="rId48"/>
              </p:custDataLst>
            </p:nvPr>
          </p:nvSpPr>
          <p:spPr>
            <a:xfrm>
              <a:off x="10256838" y="482480"/>
              <a:ext cx="731520" cy="182880"/>
            </a:xfrm>
            <a:prstGeom prst="chevron">
              <a:avLst/>
            </a:prstGeom>
            <a:solidFill>
              <a:schemeClr val="tx2">
                <a:lumMod val="20000"/>
                <a:lumOff val="80000"/>
              </a:schemeClr>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Explore</a:t>
              </a:r>
            </a:p>
          </p:txBody>
        </p:sp>
        <p:sp>
          <p:nvSpPr>
            <p:cNvPr id="407" name="Chevron 406"/>
            <p:cNvSpPr/>
            <p:nvPr>
              <p:custDataLst>
                <p:tags r:id="rId49"/>
              </p:custDataLst>
            </p:nvPr>
          </p:nvSpPr>
          <p:spPr>
            <a:xfrm>
              <a:off x="109426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p:txBody>
        </p:sp>
      </p:grpSp>
      <p:sp>
        <p:nvSpPr>
          <p:cNvPr id="740" name="Oval 353">
            <a:hlinkClick r:id="" action="ppaction://noaction"/>
          </p:cNvPr>
          <p:cNvSpPr>
            <a:spLocks noChangeArrowheads="1"/>
          </p:cNvSpPr>
          <p:nvPr>
            <p:custDataLst>
              <p:tags r:id="rId4"/>
            </p:custDataLst>
          </p:nvPr>
        </p:nvSpPr>
        <p:spPr bwMode="gray">
          <a:xfrm>
            <a:off x="338138" y="294900"/>
            <a:ext cx="365760" cy="365760"/>
          </a:xfrm>
          <a:prstGeom prst="ellipse">
            <a:avLst/>
          </a:prstGeom>
          <a:solidFill>
            <a:schemeClr val="tx2"/>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7</a:t>
            </a:r>
            <a:endParaRPr lang="en-US" sz="2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sp>
        <p:nvSpPr>
          <p:cNvPr id="342" name="Rounded Rectangle 341"/>
          <p:cNvSpPr/>
          <p:nvPr/>
        </p:nvSpPr>
        <p:spPr>
          <a:xfrm>
            <a:off x="345868" y="1416292"/>
            <a:ext cx="1770576"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900" b="1" kern="0" dirty="0">
                <a:ln w="6350">
                  <a:solidFill>
                    <a:schemeClr val="bg1">
                      <a:alpha val="0"/>
                    </a:schemeClr>
                  </a:solidFill>
                </a:ln>
                <a:solidFill>
                  <a:schemeClr val="tx1">
                    <a:lumMod val="75000"/>
                  </a:schemeClr>
                </a:solidFill>
              </a:rPr>
              <a:t>Bring new products and services into new markets through vertical diversification</a:t>
            </a:r>
          </a:p>
        </p:txBody>
      </p:sp>
      <p:sp>
        <p:nvSpPr>
          <p:cNvPr id="343" name="Round Same Side Corner Rectangle 342"/>
          <p:cNvSpPr/>
          <p:nvPr/>
        </p:nvSpPr>
        <p:spPr>
          <a:xfrm flipH="1">
            <a:off x="345864" y="1416291"/>
            <a:ext cx="1770576"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Strategy</a:t>
            </a:r>
          </a:p>
        </p:txBody>
      </p:sp>
      <p:sp>
        <p:nvSpPr>
          <p:cNvPr id="345" name="Rounded Rectangle 344"/>
          <p:cNvSpPr/>
          <p:nvPr/>
        </p:nvSpPr>
        <p:spPr>
          <a:xfrm>
            <a:off x="2225086" y="1416292"/>
            <a:ext cx="27157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b" anchorCtr="0" compatLnSpc="1">
            <a:prstTxWarp prst="textNoShape">
              <a:avLst/>
            </a:prstTxWarp>
            <a:noAutofit/>
          </a:bodyPr>
          <a:lstStyle/>
          <a:p>
            <a:pPr>
              <a:spcBef>
                <a:spcPts val="200"/>
              </a:spcBef>
              <a:defRPr/>
            </a:pPr>
            <a:endParaRPr lang="en-US" sz="900" dirty="0">
              <a:solidFill>
                <a:srgbClr val="595959"/>
              </a:solidFill>
            </a:endParaRPr>
          </a:p>
        </p:txBody>
      </p:sp>
      <p:sp>
        <p:nvSpPr>
          <p:cNvPr id="346" name="Round Same Side Corner Rectangle 345"/>
          <p:cNvSpPr/>
          <p:nvPr/>
        </p:nvSpPr>
        <p:spPr>
          <a:xfrm flipH="1">
            <a:off x="2225087" y="1416292"/>
            <a:ext cx="27157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Gaps</a:t>
            </a:r>
          </a:p>
        </p:txBody>
      </p:sp>
      <p:sp>
        <p:nvSpPr>
          <p:cNvPr id="348" name="Rounded Rectangle 347"/>
          <p:cNvSpPr/>
          <p:nvPr/>
        </p:nvSpPr>
        <p:spPr>
          <a:xfrm>
            <a:off x="5049485" y="1416292"/>
            <a:ext cx="2674655"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endParaRPr lang="en-US" sz="1100" b="1" kern="0" dirty="0">
              <a:ln w="6350">
                <a:solidFill>
                  <a:schemeClr val="bg1">
                    <a:alpha val="0"/>
                  </a:schemeClr>
                </a:solidFill>
              </a:ln>
              <a:solidFill>
                <a:schemeClr val="tx1">
                  <a:lumMod val="75000"/>
                </a:schemeClr>
              </a:solidFill>
            </a:endParaRPr>
          </a:p>
        </p:txBody>
      </p:sp>
      <p:sp>
        <p:nvSpPr>
          <p:cNvPr id="349" name="Round Same Side Corner Rectangle 348"/>
          <p:cNvSpPr/>
          <p:nvPr/>
        </p:nvSpPr>
        <p:spPr>
          <a:xfrm flipH="1">
            <a:off x="5049484" y="1416291"/>
            <a:ext cx="26746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Dependencies</a:t>
            </a:r>
          </a:p>
        </p:txBody>
      </p:sp>
      <p:sp>
        <p:nvSpPr>
          <p:cNvPr id="351" name="Rounded Rectangle 350"/>
          <p:cNvSpPr/>
          <p:nvPr/>
        </p:nvSpPr>
        <p:spPr>
          <a:xfrm>
            <a:off x="7832784" y="1416292"/>
            <a:ext cx="1413591" cy="4059936"/>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548640" rIns="91436" bIns="45719" numCol="1" rtlCol="0" anchor="t" anchorCtr="0" compatLnSpc="1">
            <a:prstTxWarp prst="textNoShape">
              <a:avLst/>
            </a:prstTxWarp>
            <a:noAutofit/>
          </a:bodyPr>
          <a:lstStyle/>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Sales &amp; Service - Sales Force Productivity &amp; Customer Care (CRM (Dynamics AX), SQL Server,  SharePoint, Office</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Digital Marketing - Adaptive Websites, Digital Marketing Analytics, Advertisement, </a:t>
            </a:r>
            <a:r>
              <a:rPr lang="en-US" sz="700" dirty="0" err="1">
                <a:ln>
                  <a:solidFill>
                    <a:schemeClr val="bg1">
                      <a:alpha val="0"/>
                    </a:schemeClr>
                  </a:solidFill>
                </a:ln>
                <a:solidFill>
                  <a:schemeClr val="tx1">
                    <a:lumMod val="75000"/>
                  </a:schemeClr>
                </a:solidFill>
                <a:ea typeface="Segoe UI" pitchFamily="34" charset="0"/>
                <a:cs typeface="Segoe UI" pitchFamily="34" charset="0"/>
              </a:rPr>
              <a:t>eCommerce</a:t>
            </a:r>
            <a:r>
              <a:rPr lang="en-US" sz="700" dirty="0">
                <a:ln>
                  <a:solidFill>
                    <a:schemeClr val="bg1">
                      <a:alpha val="0"/>
                    </a:schemeClr>
                  </a:solidFill>
                </a:ln>
                <a:solidFill>
                  <a:schemeClr val="tx1">
                    <a:lumMod val="75000"/>
                  </a:schemeClr>
                </a:solidFill>
                <a:ea typeface="Segoe UI" pitchFamily="34" charset="0"/>
                <a:cs typeface="Segoe UI" pitchFamily="34" charset="0"/>
              </a:rPr>
              <a:t> , Search</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Visual Studio Premium, Visual Studio Team Foundation Server, Visual Studio </a:t>
            </a:r>
            <a:r>
              <a:rPr lang="en-US" sz="700" dirty="0" err="1">
                <a:ln>
                  <a:solidFill>
                    <a:schemeClr val="bg1">
                      <a:alpha val="0"/>
                    </a:schemeClr>
                  </a:solidFill>
                </a:ln>
                <a:solidFill>
                  <a:schemeClr val="tx1">
                    <a:lumMod val="75000"/>
                  </a:schemeClr>
                </a:solidFill>
                <a:ea typeface="Segoe UI" pitchFamily="34" charset="0"/>
                <a:cs typeface="Segoe UI" pitchFamily="34" charset="0"/>
              </a:rPr>
              <a:t>.Net</a:t>
            </a:r>
            <a:r>
              <a:rPr lang="en-US" sz="700" dirty="0">
                <a:ln>
                  <a:solidFill>
                    <a:schemeClr val="bg1">
                      <a:alpha val="0"/>
                    </a:schemeClr>
                  </a:solidFill>
                </a:ln>
                <a:solidFill>
                  <a:schemeClr val="tx1">
                    <a:lumMod val="75000"/>
                  </a:schemeClr>
                </a:solidFill>
                <a:ea typeface="Segoe UI" pitchFamily="34" charset="0"/>
                <a:cs typeface="Segoe UI" pitchFamily="34" charset="0"/>
              </a:rPr>
              <a:t> Framework</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Visual Web Developer Express </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Office Expression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Web</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SQL Server Reporting </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Services</a:t>
            </a:r>
            <a:endParaRPr lang="en-US" sz="700" dirty="0">
              <a:ln>
                <a:solidFill>
                  <a:schemeClr val="bg1">
                    <a:alpha val="0"/>
                  </a:schemeClr>
                </a:solidFill>
              </a:ln>
              <a:solidFill>
                <a:schemeClr val="tx1">
                  <a:lumMod val="75000"/>
                </a:schemeClr>
              </a:solidFill>
              <a:ea typeface="Segoe UI" pitchFamily="34" charset="0"/>
              <a:cs typeface="Segoe UI" pitchFamily="34" charset="0"/>
            </a:endParaRP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smtClean="0">
                <a:ln>
                  <a:solidFill>
                    <a:schemeClr val="bg1">
                      <a:alpha val="0"/>
                    </a:schemeClr>
                  </a:solidFill>
                </a:ln>
                <a:solidFill>
                  <a:schemeClr val="tx1">
                    <a:lumMod val="75000"/>
                  </a:schemeClr>
                </a:solidFill>
                <a:ea typeface="Segoe UI" pitchFamily="34" charset="0"/>
                <a:cs typeface="Segoe UI" pitchFamily="34" charset="0"/>
              </a:rPr>
              <a:t>Cloud Services </a:t>
            </a:r>
            <a:r>
              <a:rPr lang="en-US" sz="700" dirty="0">
                <a:ln>
                  <a:solidFill>
                    <a:schemeClr val="bg1">
                      <a:alpha val="0"/>
                    </a:schemeClr>
                  </a:solidFill>
                </a:ln>
                <a:solidFill>
                  <a:schemeClr val="tx1">
                    <a:lumMod val="75000"/>
                  </a:schemeClr>
                </a:solidFill>
                <a:ea typeface="Segoe UI" pitchFamily="34" charset="0"/>
                <a:cs typeface="Segoe UI" pitchFamily="34" charset="0"/>
              </a:rPr>
              <a:t>(SaaS, PaaS, </a:t>
            </a:r>
            <a:r>
              <a:rPr lang="en-US" sz="700" dirty="0" err="1">
                <a:ln>
                  <a:solidFill>
                    <a:schemeClr val="bg1">
                      <a:alpha val="0"/>
                    </a:schemeClr>
                  </a:solidFill>
                </a:ln>
                <a:solidFill>
                  <a:schemeClr val="tx1">
                    <a:lumMod val="75000"/>
                  </a:schemeClr>
                </a:solidFill>
                <a:ea typeface="Segoe UI" pitchFamily="34" charset="0"/>
                <a:cs typeface="Segoe UI" pitchFamily="34" charset="0"/>
              </a:rPr>
              <a:t>IaaS</a:t>
            </a:r>
            <a:r>
              <a:rPr lang="en-US" sz="700" dirty="0" smtClean="0">
                <a:ln>
                  <a:solidFill>
                    <a:schemeClr val="bg1">
                      <a:alpha val="0"/>
                    </a:schemeClr>
                  </a:solidFill>
                </a:ln>
                <a:solidFill>
                  <a:schemeClr val="tx1">
                    <a:lumMod val="75000"/>
                  </a:schemeClr>
                </a:solidFill>
                <a:ea typeface="Segoe UI" pitchFamily="34" charset="0"/>
                <a:cs typeface="Segoe UI" pitchFamily="34" charset="0"/>
              </a:rPr>
              <a:t>)</a:t>
            </a:r>
          </a:p>
        </p:txBody>
      </p:sp>
      <p:sp>
        <p:nvSpPr>
          <p:cNvPr id="352" name="Round Same Side Corner Rectangle 351"/>
          <p:cNvSpPr/>
          <p:nvPr/>
        </p:nvSpPr>
        <p:spPr>
          <a:xfrm flipH="1">
            <a:off x="7832783" y="1416291"/>
            <a:ext cx="1413591"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 Solutions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&amp;  </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Products</a:t>
            </a:r>
          </a:p>
        </p:txBody>
      </p:sp>
      <p:sp>
        <p:nvSpPr>
          <p:cNvPr id="353" name="Silver corner gradient with bevel"/>
          <p:cNvSpPr/>
          <p:nvPr>
            <p:custDataLst>
              <p:tags r:id="rId5"/>
            </p:custDataLst>
          </p:nvPr>
        </p:nvSpPr>
        <p:spPr bwMode="auto">
          <a:xfrm>
            <a:off x="570211" y="3817681"/>
            <a:ext cx="1321890" cy="784828"/>
          </a:xfrm>
          <a:prstGeom prst="rect">
            <a:avLst/>
          </a:prstGeom>
          <a:solidFill>
            <a:srgbClr val="2D86E7"/>
          </a:solidFill>
          <a:ln>
            <a:no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91436" tIns="45719" rIns="91436" bIns="45719" anchor="ctr">
            <a:spAutoFit/>
          </a:bodyPr>
          <a:lstStyle/>
          <a:p>
            <a:pPr marL="0" lvl="1" algn="ctr" fontAlgn="base">
              <a:spcBef>
                <a:spcPts val="900"/>
              </a:spcBef>
              <a:buClr>
                <a:srgbClr val="FFFF99"/>
              </a:buClr>
              <a:buSzPct val="90000"/>
            </a:pPr>
            <a:r>
              <a:rPr lang="en-US" sz="9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Provide vertically integrated market development, analysis and planning solution</a:t>
            </a:r>
          </a:p>
        </p:txBody>
      </p:sp>
      <p:grpSp>
        <p:nvGrpSpPr>
          <p:cNvPr id="354" name="Group 353"/>
          <p:cNvGrpSpPr/>
          <p:nvPr/>
        </p:nvGrpSpPr>
        <p:grpSpPr>
          <a:xfrm>
            <a:off x="2285054" y="2041388"/>
            <a:ext cx="1243589" cy="614376"/>
            <a:chOff x="2285054" y="1997192"/>
            <a:chExt cx="1243589" cy="614376"/>
          </a:xfrm>
        </p:grpSpPr>
        <p:sp>
          <p:nvSpPr>
            <p:cNvPr id="355" name="Silver corner gradient with bevel"/>
            <p:cNvSpPr/>
            <p:nvPr>
              <p:custDataLst>
                <p:tags r:id="rId45"/>
              </p:custDataLst>
            </p:nvPr>
          </p:nvSpPr>
          <p:spPr bwMode="auto">
            <a:xfrm>
              <a:off x="2285054" y="1997192"/>
              <a:ext cx="1243589" cy="61437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36576"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Capabilities</a:t>
              </a:r>
            </a:p>
          </p:txBody>
        </p:sp>
        <p:grpSp>
          <p:nvGrpSpPr>
            <p:cNvPr id="356" name="Group 355"/>
            <p:cNvGrpSpPr/>
            <p:nvPr/>
          </p:nvGrpSpPr>
          <p:grpSpPr>
            <a:xfrm>
              <a:off x="2309463" y="2210112"/>
              <a:ext cx="1194770" cy="350542"/>
              <a:chOff x="3533394" y="2377643"/>
              <a:chExt cx="2125980" cy="666928"/>
            </a:xfrm>
          </p:grpSpPr>
          <p:sp>
            <p:nvSpPr>
              <p:cNvPr id="357" name="Rectangle 356"/>
              <p:cNvSpPr/>
              <p:nvPr/>
            </p:nvSpPr>
            <p:spPr>
              <a:xfrm>
                <a:off x="3533394"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58" name="Rectangle 357"/>
              <p:cNvSpPr/>
              <p:nvPr/>
            </p:nvSpPr>
            <p:spPr>
              <a:xfrm>
                <a:off x="3699217"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59" name="Rectangle 358"/>
              <p:cNvSpPr/>
              <p:nvPr/>
            </p:nvSpPr>
            <p:spPr>
              <a:xfrm>
                <a:off x="3865040"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0" name="Rectangle 359"/>
              <p:cNvSpPr/>
              <p:nvPr/>
            </p:nvSpPr>
            <p:spPr>
              <a:xfrm>
                <a:off x="4196686"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1" name="Rectangle 360"/>
              <p:cNvSpPr/>
              <p:nvPr/>
            </p:nvSpPr>
            <p:spPr>
              <a:xfrm>
                <a:off x="4694155"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2" name="Rectangle 361"/>
              <p:cNvSpPr/>
              <p:nvPr/>
            </p:nvSpPr>
            <p:spPr>
              <a:xfrm>
                <a:off x="5025801"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3" name="Rectangle 362"/>
              <p:cNvSpPr/>
              <p:nvPr/>
            </p:nvSpPr>
            <p:spPr>
              <a:xfrm>
                <a:off x="5191624"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4" name="Rectangle 363"/>
              <p:cNvSpPr/>
              <p:nvPr/>
            </p:nvSpPr>
            <p:spPr>
              <a:xfrm>
                <a:off x="403086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5" name="Rectangle 364"/>
              <p:cNvSpPr/>
              <p:nvPr/>
            </p:nvSpPr>
            <p:spPr>
              <a:xfrm>
                <a:off x="4362509"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6" name="Rectangle 365"/>
              <p:cNvSpPr/>
              <p:nvPr/>
            </p:nvSpPr>
            <p:spPr>
              <a:xfrm>
                <a:off x="4528332"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7" name="Rectangle 366"/>
              <p:cNvSpPr/>
              <p:nvPr/>
            </p:nvSpPr>
            <p:spPr>
              <a:xfrm>
                <a:off x="4859978"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8" name="Rectangle 367"/>
              <p:cNvSpPr/>
              <p:nvPr/>
            </p:nvSpPr>
            <p:spPr>
              <a:xfrm>
                <a:off x="5357447"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69" name="Rectangle 368"/>
              <p:cNvSpPr/>
              <p:nvPr/>
            </p:nvSpPr>
            <p:spPr>
              <a:xfrm>
                <a:off x="552327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0" name="Rectangle 369"/>
              <p:cNvSpPr/>
              <p:nvPr/>
            </p:nvSpPr>
            <p:spPr>
              <a:xfrm>
                <a:off x="3533394"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71" name="Rectangle 370"/>
              <p:cNvSpPr/>
              <p:nvPr/>
            </p:nvSpPr>
            <p:spPr>
              <a:xfrm>
                <a:off x="3699217"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72" name="Rectangle 371"/>
              <p:cNvSpPr/>
              <p:nvPr/>
            </p:nvSpPr>
            <p:spPr>
              <a:xfrm>
                <a:off x="3865040"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3" name="Rectangle 372"/>
              <p:cNvSpPr/>
              <p:nvPr/>
            </p:nvSpPr>
            <p:spPr>
              <a:xfrm>
                <a:off x="4196686"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4" name="Rectangle 373"/>
              <p:cNvSpPr/>
              <p:nvPr/>
            </p:nvSpPr>
            <p:spPr>
              <a:xfrm>
                <a:off x="4694155"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5" name="Rectangle 374"/>
              <p:cNvSpPr/>
              <p:nvPr/>
            </p:nvSpPr>
            <p:spPr>
              <a:xfrm>
                <a:off x="5025801"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6" name="Rectangle 375"/>
              <p:cNvSpPr/>
              <p:nvPr/>
            </p:nvSpPr>
            <p:spPr>
              <a:xfrm>
                <a:off x="5191624"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7" name="Rectangle 376"/>
              <p:cNvSpPr/>
              <p:nvPr/>
            </p:nvSpPr>
            <p:spPr>
              <a:xfrm>
                <a:off x="4030863"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8" name="Rectangle 377"/>
              <p:cNvSpPr/>
              <p:nvPr/>
            </p:nvSpPr>
            <p:spPr>
              <a:xfrm>
                <a:off x="4362509"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79" name="Rectangle 378"/>
              <p:cNvSpPr/>
              <p:nvPr/>
            </p:nvSpPr>
            <p:spPr>
              <a:xfrm>
                <a:off x="4528332"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80" name="Rectangle 379"/>
              <p:cNvSpPr/>
              <p:nvPr/>
            </p:nvSpPr>
            <p:spPr>
              <a:xfrm>
                <a:off x="4859978"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1" name="Rectangle 380"/>
              <p:cNvSpPr/>
              <p:nvPr/>
            </p:nvSpPr>
            <p:spPr>
              <a:xfrm>
                <a:off x="5357447"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2" name="Rectangle 381"/>
              <p:cNvSpPr/>
              <p:nvPr/>
            </p:nvSpPr>
            <p:spPr>
              <a:xfrm>
                <a:off x="5523273"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4" name="Rectangle 383"/>
              <p:cNvSpPr/>
              <p:nvPr/>
            </p:nvSpPr>
            <p:spPr>
              <a:xfrm>
                <a:off x="3533394"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85" name="Rectangle 384"/>
              <p:cNvSpPr/>
              <p:nvPr/>
            </p:nvSpPr>
            <p:spPr>
              <a:xfrm>
                <a:off x="3699217"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86" name="Rectangle 385"/>
              <p:cNvSpPr/>
              <p:nvPr/>
            </p:nvSpPr>
            <p:spPr>
              <a:xfrm>
                <a:off x="3865040" y="273164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87" name="Rectangle 386"/>
              <p:cNvSpPr/>
              <p:nvPr/>
            </p:nvSpPr>
            <p:spPr>
              <a:xfrm>
                <a:off x="4196686"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8" name="Rectangle 387"/>
              <p:cNvSpPr/>
              <p:nvPr/>
            </p:nvSpPr>
            <p:spPr>
              <a:xfrm>
                <a:off x="4694155"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89" name="Rectangle 388"/>
              <p:cNvSpPr/>
              <p:nvPr/>
            </p:nvSpPr>
            <p:spPr>
              <a:xfrm>
                <a:off x="5025801"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0" name="Rectangle 389"/>
              <p:cNvSpPr/>
              <p:nvPr/>
            </p:nvSpPr>
            <p:spPr>
              <a:xfrm>
                <a:off x="5191624"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1" name="Rectangle 390"/>
              <p:cNvSpPr/>
              <p:nvPr/>
            </p:nvSpPr>
            <p:spPr>
              <a:xfrm>
                <a:off x="403086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2" name="Rectangle 391"/>
              <p:cNvSpPr/>
              <p:nvPr/>
            </p:nvSpPr>
            <p:spPr>
              <a:xfrm>
                <a:off x="4362509"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3" name="Rectangle 392"/>
              <p:cNvSpPr/>
              <p:nvPr/>
            </p:nvSpPr>
            <p:spPr>
              <a:xfrm>
                <a:off x="4528332"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4" name="Rectangle 393"/>
              <p:cNvSpPr/>
              <p:nvPr/>
            </p:nvSpPr>
            <p:spPr>
              <a:xfrm>
                <a:off x="4859978"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5" name="Rectangle 394"/>
              <p:cNvSpPr/>
              <p:nvPr/>
            </p:nvSpPr>
            <p:spPr>
              <a:xfrm>
                <a:off x="5357447"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6" name="Rectangle 395"/>
              <p:cNvSpPr/>
              <p:nvPr/>
            </p:nvSpPr>
            <p:spPr>
              <a:xfrm>
                <a:off x="552327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397" name="Rectangle 396"/>
              <p:cNvSpPr/>
              <p:nvPr/>
            </p:nvSpPr>
            <p:spPr>
              <a:xfrm>
                <a:off x="3533394"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98" name="Rectangle 397"/>
              <p:cNvSpPr/>
              <p:nvPr/>
            </p:nvSpPr>
            <p:spPr>
              <a:xfrm>
                <a:off x="3699217"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399" name="Rectangle 398"/>
              <p:cNvSpPr/>
              <p:nvPr/>
            </p:nvSpPr>
            <p:spPr>
              <a:xfrm>
                <a:off x="3865040"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00" name="Rectangle 399"/>
              <p:cNvSpPr/>
              <p:nvPr/>
            </p:nvSpPr>
            <p:spPr>
              <a:xfrm>
                <a:off x="4196686"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01" name="Rectangle 400"/>
              <p:cNvSpPr/>
              <p:nvPr/>
            </p:nvSpPr>
            <p:spPr>
              <a:xfrm>
                <a:off x="4694155"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02" name="Rectangle 401"/>
              <p:cNvSpPr/>
              <p:nvPr/>
            </p:nvSpPr>
            <p:spPr>
              <a:xfrm>
                <a:off x="5025801"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03" name="Rectangle 402"/>
              <p:cNvSpPr/>
              <p:nvPr/>
            </p:nvSpPr>
            <p:spPr>
              <a:xfrm>
                <a:off x="5191624"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10" name="Rectangle 409"/>
              <p:cNvSpPr/>
              <p:nvPr/>
            </p:nvSpPr>
            <p:spPr>
              <a:xfrm>
                <a:off x="403086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12" name="Rectangle 411"/>
              <p:cNvSpPr/>
              <p:nvPr/>
            </p:nvSpPr>
            <p:spPr>
              <a:xfrm>
                <a:off x="4362509"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13" name="Rectangle 412"/>
              <p:cNvSpPr/>
              <p:nvPr/>
            </p:nvSpPr>
            <p:spPr>
              <a:xfrm>
                <a:off x="4528332"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16" name="Rectangle 415"/>
              <p:cNvSpPr/>
              <p:nvPr/>
            </p:nvSpPr>
            <p:spPr>
              <a:xfrm>
                <a:off x="4859978"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20" name="Rectangle 419"/>
              <p:cNvSpPr/>
              <p:nvPr/>
            </p:nvSpPr>
            <p:spPr>
              <a:xfrm>
                <a:off x="5357447"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21" name="Rectangle 420"/>
              <p:cNvSpPr/>
              <p:nvPr/>
            </p:nvSpPr>
            <p:spPr>
              <a:xfrm>
                <a:off x="552327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422" name="Group 421"/>
          <p:cNvGrpSpPr/>
          <p:nvPr/>
        </p:nvGrpSpPr>
        <p:grpSpPr>
          <a:xfrm>
            <a:off x="2285054" y="3083350"/>
            <a:ext cx="1243584" cy="612648"/>
            <a:chOff x="2306825" y="3083350"/>
            <a:chExt cx="1243584" cy="612648"/>
          </a:xfrm>
        </p:grpSpPr>
        <p:sp>
          <p:nvSpPr>
            <p:cNvPr id="423" name="Silver corner gradient with bevel"/>
            <p:cNvSpPr/>
            <p:nvPr>
              <p:custDataLst>
                <p:tags r:id="rId43"/>
              </p:custDataLst>
            </p:nvPr>
          </p:nvSpPr>
          <p:spPr bwMode="auto">
            <a:xfrm>
              <a:off x="2306825" y="3083350"/>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54864"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Capabilities</a:t>
              </a:r>
            </a:p>
          </p:txBody>
        </p:sp>
        <p:grpSp>
          <p:nvGrpSpPr>
            <p:cNvPr id="424" name="Group 423"/>
            <p:cNvGrpSpPr/>
            <p:nvPr>
              <p:custDataLst>
                <p:tags r:id="rId44"/>
              </p:custDataLst>
            </p:nvPr>
          </p:nvGrpSpPr>
          <p:grpSpPr>
            <a:xfrm>
              <a:off x="2328002" y="3325396"/>
              <a:ext cx="1197864" cy="347472"/>
              <a:chOff x="3524250" y="3561511"/>
              <a:chExt cx="2125980" cy="666928"/>
            </a:xfrm>
          </p:grpSpPr>
          <p:sp>
            <p:nvSpPr>
              <p:cNvPr id="425" name="Rectangle 424"/>
              <p:cNvSpPr/>
              <p:nvPr/>
            </p:nvSpPr>
            <p:spPr>
              <a:xfrm>
                <a:off x="3524250" y="3561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26" name="Rectangle 425"/>
              <p:cNvSpPr/>
              <p:nvPr/>
            </p:nvSpPr>
            <p:spPr>
              <a:xfrm>
                <a:off x="369007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27" name="Rectangle 426"/>
              <p:cNvSpPr/>
              <p:nvPr/>
            </p:nvSpPr>
            <p:spPr>
              <a:xfrm>
                <a:off x="3855896"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28" name="Rectangle 427"/>
              <p:cNvSpPr/>
              <p:nvPr/>
            </p:nvSpPr>
            <p:spPr>
              <a:xfrm>
                <a:off x="4187542"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29" name="Rectangle 428"/>
              <p:cNvSpPr/>
              <p:nvPr/>
            </p:nvSpPr>
            <p:spPr>
              <a:xfrm>
                <a:off x="4685011"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30" name="Rectangle 429"/>
              <p:cNvSpPr/>
              <p:nvPr/>
            </p:nvSpPr>
            <p:spPr>
              <a:xfrm>
                <a:off x="5016657"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1" name="Rectangle 430"/>
              <p:cNvSpPr/>
              <p:nvPr/>
            </p:nvSpPr>
            <p:spPr>
              <a:xfrm>
                <a:off x="5182480"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2" name="Rectangle 431"/>
              <p:cNvSpPr/>
              <p:nvPr/>
            </p:nvSpPr>
            <p:spPr>
              <a:xfrm>
                <a:off x="402171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3" name="Rectangle 432"/>
              <p:cNvSpPr/>
              <p:nvPr/>
            </p:nvSpPr>
            <p:spPr>
              <a:xfrm>
                <a:off x="4353365"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4" name="Rectangle 433"/>
              <p:cNvSpPr/>
              <p:nvPr/>
            </p:nvSpPr>
            <p:spPr>
              <a:xfrm>
                <a:off x="4519188"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5" name="Rectangle 434"/>
              <p:cNvSpPr/>
              <p:nvPr/>
            </p:nvSpPr>
            <p:spPr>
              <a:xfrm>
                <a:off x="4850834"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6" name="Rectangle 435"/>
              <p:cNvSpPr/>
              <p:nvPr/>
            </p:nvSpPr>
            <p:spPr>
              <a:xfrm>
                <a:off x="534830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7" name="Rectangle 436"/>
              <p:cNvSpPr/>
              <p:nvPr/>
            </p:nvSpPr>
            <p:spPr>
              <a:xfrm>
                <a:off x="551412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38" name="Rectangle 437"/>
              <p:cNvSpPr/>
              <p:nvPr/>
            </p:nvSpPr>
            <p:spPr>
              <a:xfrm>
                <a:off x="3524250" y="3737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39" name="Rectangle 438"/>
              <p:cNvSpPr/>
              <p:nvPr/>
            </p:nvSpPr>
            <p:spPr>
              <a:xfrm>
                <a:off x="369007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40" name="Rectangle 439"/>
              <p:cNvSpPr/>
              <p:nvPr/>
            </p:nvSpPr>
            <p:spPr>
              <a:xfrm>
                <a:off x="3855896"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41" name="Rectangle 440"/>
              <p:cNvSpPr/>
              <p:nvPr/>
            </p:nvSpPr>
            <p:spPr>
              <a:xfrm>
                <a:off x="4187542"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42" name="Rectangle 441"/>
              <p:cNvSpPr/>
              <p:nvPr/>
            </p:nvSpPr>
            <p:spPr>
              <a:xfrm>
                <a:off x="4685011"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43" name="Rectangle 442"/>
              <p:cNvSpPr/>
              <p:nvPr/>
            </p:nvSpPr>
            <p:spPr>
              <a:xfrm>
                <a:off x="5016657" y="3737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44" name="Rectangle 443"/>
              <p:cNvSpPr/>
              <p:nvPr/>
            </p:nvSpPr>
            <p:spPr>
              <a:xfrm>
                <a:off x="5182480" y="3737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45" name="Rectangle 444"/>
              <p:cNvSpPr/>
              <p:nvPr/>
            </p:nvSpPr>
            <p:spPr>
              <a:xfrm>
                <a:off x="402171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46" name="Rectangle 445"/>
              <p:cNvSpPr/>
              <p:nvPr/>
            </p:nvSpPr>
            <p:spPr>
              <a:xfrm>
                <a:off x="4353365"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47" name="Rectangle 446"/>
              <p:cNvSpPr/>
              <p:nvPr/>
            </p:nvSpPr>
            <p:spPr>
              <a:xfrm>
                <a:off x="4519188"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48" name="Rectangle 447"/>
              <p:cNvSpPr/>
              <p:nvPr/>
            </p:nvSpPr>
            <p:spPr>
              <a:xfrm>
                <a:off x="4850834"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49" name="Rectangle 448"/>
              <p:cNvSpPr/>
              <p:nvPr/>
            </p:nvSpPr>
            <p:spPr>
              <a:xfrm>
                <a:off x="534830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50" name="Rectangle 449"/>
              <p:cNvSpPr/>
              <p:nvPr/>
            </p:nvSpPr>
            <p:spPr>
              <a:xfrm>
                <a:off x="551412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51" name="Rectangle 450"/>
              <p:cNvSpPr/>
              <p:nvPr/>
            </p:nvSpPr>
            <p:spPr>
              <a:xfrm>
                <a:off x="3524250" y="3915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52" name="Rectangle 451"/>
              <p:cNvSpPr/>
              <p:nvPr/>
            </p:nvSpPr>
            <p:spPr>
              <a:xfrm>
                <a:off x="3690073" y="39155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53" name="Rectangle 452"/>
              <p:cNvSpPr/>
              <p:nvPr/>
            </p:nvSpPr>
            <p:spPr>
              <a:xfrm>
                <a:off x="3855896"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54" name="Rectangle 453"/>
              <p:cNvSpPr/>
              <p:nvPr/>
            </p:nvSpPr>
            <p:spPr>
              <a:xfrm>
                <a:off x="4187542"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55" name="Rectangle 454"/>
              <p:cNvSpPr/>
              <p:nvPr/>
            </p:nvSpPr>
            <p:spPr>
              <a:xfrm>
                <a:off x="4685011" y="3915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56" name="Rectangle 455"/>
              <p:cNvSpPr/>
              <p:nvPr/>
            </p:nvSpPr>
            <p:spPr>
              <a:xfrm>
                <a:off x="5016657"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57" name="Rectangle 456"/>
              <p:cNvSpPr/>
              <p:nvPr/>
            </p:nvSpPr>
            <p:spPr>
              <a:xfrm>
                <a:off x="5182480"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58" name="Rectangle 457"/>
              <p:cNvSpPr/>
              <p:nvPr/>
            </p:nvSpPr>
            <p:spPr>
              <a:xfrm>
                <a:off x="402171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59" name="Rectangle 458"/>
              <p:cNvSpPr/>
              <p:nvPr/>
            </p:nvSpPr>
            <p:spPr>
              <a:xfrm>
                <a:off x="4353365"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0" name="Rectangle 459"/>
              <p:cNvSpPr/>
              <p:nvPr/>
            </p:nvSpPr>
            <p:spPr>
              <a:xfrm>
                <a:off x="4519188"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1" name="Rectangle 460"/>
              <p:cNvSpPr/>
              <p:nvPr/>
            </p:nvSpPr>
            <p:spPr>
              <a:xfrm>
                <a:off x="4850834"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2" name="Rectangle 461"/>
              <p:cNvSpPr/>
              <p:nvPr/>
            </p:nvSpPr>
            <p:spPr>
              <a:xfrm>
                <a:off x="5348303"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3" name="Rectangle 462"/>
              <p:cNvSpPr/>
              <p:nvPr/>
            </p:nvSpPr>
            <p:spPr>
              <a:xfrm>
                <a:off x="551412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4" name="Rectangle 463"/>
              <p:cNvSpPr/>
              <p:nvPr/>
            </p:nvSpPr>
            <p:spPr>
              <a:xfrm>
                <a:off x="3524250" y="4091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65" name="Rectangle 464"/>
              <p:cNvSpPr/>
              <p:nvPr/>
            </p:nvSpPr>
            <p:spPr>
              <a:xfrm>
                <a:off x="369007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6" name="Rectangle 465"/>
              <p:cNvSpPr/>
              <p:nvPr/>
            </p:nvSpPr>
            <p:spPr>
              <a:xfrm>
                <a:off x="3855896"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67" name="Rectangle 466"/>
              <p:cNvSpPr/>
              <p:nvPr/>
            </p:nvSpPr>
            <p:spPr>
              <a:xfrm>
                <a:off x="4187542" y="4091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68" name="Rectangle 467"/>
              <p:cNvSpPr/>
              <p:nvPr/>
            </p:nvSpPr>
            <p:spPr>
              <a:xfrm>
                <a:off x="4685011"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69" name="Rectangle 468"/>
              <p:cNvSpPr/>
              <p:nvPr/>
            </p:nvSpPr>
            <p:spPr>
              <a:xfrm>
                <a:off x="5016657"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0" name="Rectangle 469"/>
              <p:cNvSpPr/>
              <p:nvPr/>
            </p:nvSpPr>
            <p:spPr>
              <a:xfrm>
                <a:off x="5182480" y="4091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71" name="Rectangle 470"/>
              <p:cNvSpPr/>
              <p:nvPr/>
            </p:nvSpPr>
            <p:spPr>
              <a:xfrm>
                <a:off x="402171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2" name="Rectangle 471"/>
              <p:cNvSpPr/>
              <p:nvPr/>
            </p:nvSpPr>
            <p:spPr>
              <a:xfrm>
                <a:off x="4353365"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3" name="Rectangle 472"/>
              <p:cNvSpPr/>
              <p:nvPr/>
            </p:nvSpPr>
            <p:spPr>
              <a:xfrm>
                <a:off x="4519188"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74" name="Rectangle 473"/>
              <p:cNvSpPr/>
              <p:nvPr/>
            </p:nvSpPr>
            <p:spPr>
              <a:xfrm>
                <a:off x="4850834"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75" name="Rectangle 474"/>
              <p:cNvSpPr/>
              <p:nvPr/>
            </p:nvSpPr>
            <p:spPr>
              <a:xfrm>
                <a:off x="534830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76" name="Rectangle 475"/>
              <p:cNvSpPr/>
              <p:nvPr/>
            </p:nvSpPr>
            <p:spPr>
              <a:xfrm>
                <a:off x="551412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477" name="Group 476"/>
          <p:cNvGrpSpPr/>
          <p:nvPr/>
        </p:nvGrpSpPr>
        <p:grpSpPr>
          <a:xfrm>
            <a:off x="2285054" y="4114278"/>
            <a:ext cx="1243584" cy="612648"/>
            <a:chOff x="2335400" y="4114278"/>
            <a:chExt cx="1243584" cy="612648"/>
          </a:xfrm>
        </p:grpSpPr>
        <p:sp>
          <p:nvSpPr>
            <p:cNvPr id="478" name="Silver corner gradient with bevel"/>
            <p:cNvSpPr/>
            <p:nvPr>
              <p:custDataLst>
                <p:tags r:id="rId41"/>
              </p:custDataLst>
            </p:nvPr>
          </p:nvSpPr>
          <p:spPr bwMode="auto">
            <a:xfrm>
              <a:off x="2335400" y="4114278"/>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64008"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Technology Capabilities</a:t>
              </a:r>
            </a:p>
          </p:txBody>
        </p:sp>
        <p:grpSp>
          <p:nvGrpSpPr>
            <p:cNvPr id="479" name="Group 478"/>
            <p:cNvGrpSpPr/>
            <p:nvPr>
              <p:custDataLst>
                <p:tags r:id="rId42"/>
              </p:custDataLst>
            </p:nvPr>
          </p:nvGrpSpPr>
          <p:grpSpPr>
            <a:xfrm>
              <a:off x="2361340" y="4355418"/>
              <a:ext cx="1197864" cy="347472"/>
              <a:chOff x="3524250" y="4732229"/>
              <a:chExt cx="2125980" cy="666928"/>
            </a:xfrm>
          </p:grpSpPr>
          <p:sp>
            <p:nvSpPr>
              <p:cNvPr id="480" name="Rectangle 479"/>
              <p:cNvSpPr/>
              <p:nvPr/>
            </p:nvSpPr>
            <p:spPr>
              <a:xfrm>
                <a:off x="3524250" y="4732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1" name="Rectangle 480"/>
              <p:cNvSpPr/>
              <p:nvPr/>
            </p:nvSpPr>
            <p:spPr>
              <a:xfrm>
                <a:off x="369007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2" name="Rectangle 481"/>
              <p:cNvSpPr/>
              <p:nvPr/>
            </p:nvSpPr>
            <p:spPr>
              <a:xfrm>
                <a:off x="3855896"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3" name="Rectangle 482"/>
              <p:cNvSpPr/>
              <p:nvPr/>
            </p:nvSpPr>
            <p:spPr>
              <a:xfrm>
                <a:off x="4187542"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4" name="Rectangle 483"/>
              <p:cNvSpPr/>
              <p:nvPr/>
            </p:nvSpPr>
            <p:spPr>
              <a:xfrm>
                <a:off x="4685011"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85" name="Rectangle 484"/>
              <p:cNvSpPr/>
              <p:nvPr/>
            </p:nvSpPr>
            <p:spPr>
              <a:xfrm>
                <a:off x="5016657"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6" name="Rectangle 485"/>
              <p:cNvSpPr/>
              <p:nvPr/>
            </p:nvSpPr>
            <p:spPr>
              <a:xfrm>
                <a:off x="5182480"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7" name="Rectangle 486"/>
              <p:cNvSpPr/>
              <p:nvPr/>
            </p:nvSpPr>
            <p:spPr>
              <a:xfrm>
                <a:off x="402171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8" name="Rectangle 487"/>
              <p:cNvSpPr/>
              <p:nvPr/>
            </p:nvSpPr>
            <p:spPr>
              <a:xfrm>
                <a:off x="4353365"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89" name="Rectangle 488"/>
              <p:cNvSpPr/>
              <p:nvPr/>
            </p:nvSpPr>
            <p:spPr>
              <a:xfrm>
                <a:off x="4519188"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0" name="Rectangle 489"/>
              <p:cNvSpPr/>
              <p:nvPr/>
            </p:nvSpPr>
            <p:spPr>
              <a:xfrm>
                <a:off x="4850834" y="4732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1" name="Rectangle 490"/>
              <p:cNvSpPr/>
              <p:nvPr/>
            </p:nvSpPr>
            <p:spPr>
              <a:xfrm>
                <a:off x="534830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2" name="Rectangle 491"/>
              <p:cNvSpPr/>
              <p:nvPr/>
            </p:nvSpPr>
            <p:spPr>
              <a:xfrm>
                <a:off x="551412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3" name="Rectangle 492"/>
              <p:cNvSpPr/>
              <p:nvPr/>
            </p:nvSpPr>
            <p:spPr>
              <a:xfrm>
                <a:off x="3524250" y="4907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4" name="Rectangle 493"/>
              <p:cNvSpPr/>
              <p:nvPr/>
            </p:nvSpPr>
            <p:spPr>
              <a:xfrm>
                <a:off x="3690073"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5" name="Rectangle 494"/>
              <p:cNvSpPr/>
              <p:nvPr/>
            </p:nvSpPr>
            <p:spPr>
              <a:xfrm>
                <a:off x="3855896"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6" name="Rectangle 495"/>
              <p:cNvSpPr/>
              <p:nvPr/>
            </p:nvSpPr>
            <p:spPr>
              <a:xfrm>
                <a:off x="4187542"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7" name="Rectangle 496"/>
              <p:cNvSpPr/>
              <p:nvPr/>
            </p:nvSpPr>
            <p:spPr>
              <a:xfrm>
                <a:off x="4685011"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498" name="Rectangle 497"/>
              <p:cNvSpPr/>
              <p:nvPr/>
            </p:nvSpPr>
            <p:spPr>
              <a:xfrm>
                <a:off x="5016657"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499" name="Rectangle 498"/>
              <p:cNvSpPr/>
              <p:nvPr/>
            </p:nvSpPr>
            <p:spPr>
              <a:xfrm>
                <a:off x="5182480"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0" name="Rectangle 499"/>
              <p:cNvSpPr/>
              <p:nvPr/>
            </p:nvSpPr>
            <p:spPr>
              <a:xfrm>
                <a:off x="4021719"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1" name="Rectangle 500"/>
              <p:cNvSpPr/>
              <p:nvPr/>
            </p:nvSpPr>
            <p:spPr>
              <a:xfrm>
                <a:off x="4353365"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2" name="Rectangle 501"/>
              <p:cNvSpPr/>
              <p:nvPr/>
            </p:nvSpPr>
            <p:spPr>
              <a:xfrm>
                <a:off x="4519188" y="4907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3" name="Rectangle 502"/>
              <p:cNvSpPr/>
              <p:nvPr/>
            </p:nvSpPr>
            <p:spPr>
              <a:xfrm>
                <a:off x="4850834"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4" name="Rectangle 503"/>
              <p:cNvSpPr/>
              <p:nvPr/>
            </p:nvSpPr>
            <p:spPr>
              <a:xfrm>
                <a:off x="5348303"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5" name="Rectangle 504"/>
              <p:cNvSpPr/>
              <p:nvPr/>
            </p:nvSpPr>
            <p:spPr>
              <a:xfrm>
                <a:off x="5514129"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6" name="Rectangle 505"/>
              <p:cNvSpPr/>
              <p:nvPr/>
            </p:nvSpPr>
            <p:spPr>
              <a:xfrm>
                <a:off x="3524250" y="5086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7" name="Rectangle 506"/>
              <p:cNvSpPr/>
              <p:nvPr/>
            </p:nvSpPr>
            <p:spPr>
              <a:xfrm>
                <a:off x="3690073"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08" name="Rectangle 507"/>
              <p:cNvSpPr/>
              <p:nvPr/>
            </p:nvSpPr>
            <p:spPr>
              <a:xfrm>
                <a:off x="3855896"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09" name="Rectangle 508"/>
              <p:cNvSpPr/>
              <p:nvPr/>
            </p:nvSpPr>
            <p:spPr>
              <a:xfrm>
                <a:off x="4187542"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0" name="Rectangle 509"/>
              <p:cNvSpPr/>
              <p:nvPr/>
            </p:nvSpPr>
            <p:spPr>
              <a:xfrm>
                <a:off x="4685011"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1" name="Rectangle 510"/>
              <p:cNvSpPr/>
              <p:nvPr/>
            </p:nvSpPr>
            <p:spPr>
              <a:xfrm>
                <a:off x="5016657"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2" name="Rectangle 511"/>
              <p:cNvSpPr/>
              <p:nvPr/>
            </p:nvSpPr>
            <p:spPr>
              <a:xfrm>
                <a:off x="5182480"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3" name="Rectangle 512"/>
              <p:cNvSpPr/>
              <p:nvPr/>
            </p:nvSpPr>
            <p:spPr>
              <a:xfrm>
                <a:off x="402171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4" name="Rectangle 513"/>
              <p:cNvSpPr/>
              <p:nvPr/>
            </p:nvSpPr>
            <p:spPr>
              <a:xfrm>
                <a:off x="4353365" y="5086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5" name="Rectangle 514"/>
              <p:cNvSpPr/>
              <p:nvPr/>
            </p:nvSpPr>
            <p:spPr>
              <a:xfrm>
                <a:off x="4519188"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6" name="Rectangle 515"/>
              <p:cNvSpPr/>
              <p:nvPr/>
            </p:nvSpPr>
            <p:spPr>
              <a:xfrm>
                <a:off x="4850834" y="508622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7" name="Rectangle 516"/>
              <p:cNvSpPr/>
              <p:nvPr/>
            </p:nvSpPr>
            <p:spPr>
              <a:xfrm>
                <a:off x="5348303" y="508622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18" name="Rectangle 517"/>
              <p:cNvSpPr/>
              <p:nvPr/>
            </p:nvSpPr>
            <p:spPr>
              <a:xfrm>
                <a:off x="551412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19" name="Rectangle 518"/>
              <p:cNvSpPr/>
              <p:nvPr/>
            </p:nvSpPr>
            <p:spPr>
              <a:xfrm>
                <a:off x="3524250" y="5261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0" name="Rectangle 519"/>
              <p:cNvSpPr/>
              <p:nvPr/>
            </p:nvSpPr>
            <p:spPr>
              <a:xfrm>
                <a:off x="3690073"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1" name="Rectangle 520"/>
              <p:cNvSpPr/>
              <p:nvPr/>
            </p:nvSpPr>
            <p:spPr>
              <a:xfrm>
                <a:off x="3855896" y="5261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2" name="Rectangle 521"/>
              <p:cNvSpPr/>
              <p:nvPr/>
            </p:nvSpPr>
            <p:spPr>
              <a:xfrm>
                <a:off x="4187542"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3" name="Rectangle 522"/>
              <p:cNvSpPr/>
              <p:nvPr/>
            </p:nvSpPr>
            <p:spPr>
              <a:xfrm>
                <a:off x="4685011"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4" name="Rectangle 523"/>
              <p:cNvSpPr/>
              <p:nvPr/>
            </p:nvSpPr>
            <p:spPr>
              <a:xfrm>
                <a:off x="5016657"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5" name="Rectangle 524"/>
              <p:cNvSpPr/>
              <p:nvPr/>
            </p:nvSpPr>
            <p:spPr>
              <a:xfrm>
                <a:off x="5182480" y="5261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26" name="Rectangle 525"/>
              <p:cNvSpPr/>
              <p:nvPr/>
            </p:nvSpPr>
            <p:spPr>
              <a:xfrm>
                <a:off x="402171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7" name="Rectangle 526"/>
              <p:cNvSpPr/>
              <p:nvPr/>
            </p:nvSpPr>
            <p:spPr>
              <a:xfrm>
                <a:off x="4353365"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8" name="Rectangle 527"/>
              <p:cNvSpPr/>
              <p:nvPr/>
            </p:nvSpPr>
            <p:spPr>
              <a:xfrm>
                <a:off x="4519188"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529" name="Rectangle 528"/>
              <p:cNvSpPr/>
              <p:nvPr/>
            </p:nvSpPr>
            <p:spPr>
              <a:xfrm>
                <a:off x="4850834"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0" name="Rectangle 529"/>
              <p:cNvSpPr/>
              <p:nvPr/>
            </p:nvSpPr>
            <p:spPr>
              <a:xfrm>
                <a:off x="5348303" y="5261997"/>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531" name="Rectangle 530"/>
              <p:cNvSpPr/>
              <p:nvPr/>
            </p:nvSpPr>
            <p:spPr>
              <a:xfrm>
                <a:off x="551412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535" name="Group 534"/>
          <p:cNvGrpSpPr/>
          <p:nvPr/>
        </p:nvGrpSpPr>
        <p:grpSpPr>
          <a:xfrm>
            <a:off x="5109500" y="2070548"/>
            <a:ext cx="1179576" cy="585216"/>
            <a:chOff x="5151115" y="2108648"/>
            <a:chExt cx="1179576" cy="585216"/>
          </a:xfrm>
        </p:grpSpPr>
        <p:sp>
          <p:nvSpPr>
            <p:cNvPr id="536" name="Silver corner gradient with bevel"/>
            <p:cNvSpPr/>
            <p:nvPr>
              <p:custDataLst>
                <p:tags r:id="rId39"/>
              </p:custDataLst>
            </p:nvPr>
          </p:nvSpPr>
          <p:spPr bwMode="auto">
            <a:xfrm>
              <a:off x="5151115" y="2108648"/>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Services</a:t>
              </a:r>
            </a:p>
          </p:txBody>
        </p:sp>
        <p:grpSp>
          <p:nvGrpSpPr>
            <p:cNvPr id="537" name="Group 536"/>
            <p:cNvGrpSpPr/>
            <p:nvPr>
              <p:custDataLst>
                <p:tags r:id="rId40"/>
              </p:custDataLst>
            </p:nvPr>
          </p:nvGrpSpPr>
          <p:grpSpPr>
            <a:xfrm>
              <a:off x="5307212" y="2274734"/>
              <a:ext cx="978408" cy="374904"/>
              <a:chOff x="8681664" y="2638895"/>
              <a:chExt cx="1296865" cy="666928"/>
            </a:xfrm>
          </p:grpSpPr>
          <p:sp>
            <p:nvSpPr>
              <p:cNvPr id="538" name="Rectangle 537"/>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39" name="Rectangle 538"/>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0" name="Rectangle 539"/>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1" name="Rectangle 540"/>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2" name="Rectangle 541"/>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3" name="Rectangle 542"/>
              <p:cNvSpPr/>
              <p:nvPr/>
            </p:nvSpPr>
            <p:spPr>
              <a:xfrm>
                <a:off x="9179133" y="2638895"/>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544" name="Rectangle 543"/>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5" name="Rectangle 544"/>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6" name="Rectangle 545"/>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7" name="Rectangle 546"/>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48" name="Rectangle 547"/>
              <p:cNvSpPr/>
              <p:nvPr/>
            </p:nvSpPr>
            <p:spPr>
              <a:xfrm>
                <a:off x="9510779"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549" name="Rectangle 548"/>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0" name="Rectangle 549"/>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551" name="Rectangle 550"/>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2" name="Rectangle 551"/>
              <p:cNvSpPr/>
              <p:nvPr/>
            </p:nvSpPr>
            <p:spPr>
              <a:xfrm>
                <a:off x="9676602"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3" name="Rectangle 552"/>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554" name="Rectangle 553"/>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5" name="Rectangle 554"/>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6" name="Rectangle 555"/>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7" name="Rectangle 556"/>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8" name="Rectangle 557"/>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59" name="Rectangle 558"/>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60" name="Rectangle 559"/>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61" name="Rectangle 560"/>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62" name="Rectangle 561"/>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563" name="Rectangle 562"/>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64" name="Rectangle 563"/>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65" name="Rectangle 564"/>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66" name="Rectangle 565"/>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567" name="Rectangle 566"/>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568" name="Rectangle 567"/>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569" name="Rectangle 568"/>
              <p:cNvSpPr/>
              <p:nvPr/>
            </p:nvSpPr>
            <p:spPr>
              <a:xfrm>
                <a:off x="9842428" y="3168663"/>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grpSp>
      </p:grpSp>
      <p:grpSp>
        <p:nvGrpSpPr>
          <p:cNvPr id="570" name="Group 569"/>
          <p:cNvGrpSpPr/>
          <p:nvPr/>
        </p:nvGrpSpPr>
        <p:grpSpPr>
          <a:xfrm>
            <a:off x="5109500" y="3110782"/>
            <a:ext cx="1179576" cy="585216"/>
            <a:chOff x="5151114" y="3083349"/>
            <a:chExt cx="1179576" cy="585216"/>
          </a:xfrm>
        </p:grpSpPr>
        <p:sp>
          <p:nvSpPr>
            <p:cNvPr id="571" name="Silver corner gradient with bevel"/>
            <p:cNvSpPr/>
            <p:nvPr>
              <p:custDataLst>
                <p:tags r:id="rId37"/>
              </p:custDataLst>
            </p:nvPr>
          </p:nvSpPr>
          <p:spPr bwMode="auto">
            <a:xfrm>
              <a:off x="5151114" y="3083349"/>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Services</a:t>
              </a:r>
            </a:p>
          </p:txBody>
        </p:sp>
        <p:grpSp>
          <p:nvGrpSpPr>
            <p:cNvPr id="572" name="Group 571"/>
            <p:cNvGrpSpPr/>
            <p:nvPr>
              <p:custDataLst>
                <p:tags r:id="rId38"/>
              </p:custDataLst>
            </p:nvPr>
          </p:nvGrpSpPr>
          <p:grpSpPr>
            <a:xfrm>
              <a:off x="5310326" y="3248010"/>
              <a:ext cx="978408" cy="374904"/>
              <a:chOff x="8681664" y="2638895"/>
              <a:chExt cx="1296865" cy="666928"/>
            </a:xfrm>
          </p:grpSpPr>
          <p:sp>
            <p:nvSpPr>
              <p:cNvPr id="573" name="Rectangle 572"/>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74" name="Rectangle 573"/>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75" name="Rectangle 574"/>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76" name="Rectangle 575"/>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77" name="Rectangle 576"/>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78" name="Rectangle 577"/>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579" name="Rectangle 578"/>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80" name="Rectangle 579"/>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81" name="Rectangle 580"/>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82" name="Rectangle 581"/>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83" name="Rectangle 582"/>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584" name="Rectangle 583"/>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85" name="Rectangle 584"/>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586" name="Rectangle 585"/>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87" name="Rectangle 586"/>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588" name="Rectangle 587"/>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589" name="Rectangle 588"/>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0" name="Rectangle 589"/>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1" name="Rectangle 590"/>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2" name="Rectangle 591"/>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3" name="Rectangle 592"/>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4" name="Rectangle 593"/>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5" name="Rectangle 594"/>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6" name="Rectangle 595"/>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7" name="Rectangle 596"/>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598" name="Rectangle 597"/>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599" name="Rectangle 598"/>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00" name="Rectangle 599"/>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01" name="Rectangle 600"/>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02" name="Rectangle 601"/>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03" name="Rectangle 602"/>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04" name="Rectangle 603"/>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grpSp>
        <p:nvGrpSpPr>
          <p:cNvPr id="605" name="Group 604"/>
          <p:cNvGrpSpPr/>
          <p:nvPr/>
        </p:nvGrpSpPr>
        <p:grpSpPr>
          <a:xfrm>
            <a:off x="5109500" y="4138238"/>
            <a:ext cx="1177376" cy="588688"/>
            <a:chOff x="5090450" y="4130951"/>
            <a:chExt cx="1177376" cy="588688"/>
          </a:xfrm>
        </p:grpSpPr>
        <p:sp>
          <p:nvSpPr>
            <p:cNvPr id="606" name="Silver corner gradient with bevel"/>
            <p:cNvSpPr/>
            <p:nvPr>
              <p:custDataLst>
                <p:tags r:id="rId35"/>
              </p:custDataLst>
            </p:nvPr>
          </p:nvSpPr>
          <p:spPr bwMode="auto">
            <a:xfrm>
              <a:off x="5090450" y="4130951"/>
              <a:ext cx="1177376" cy="58868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IT Services</a:t>
              </a:r>
            </a:p>
          </p:txBody>
        </p:sp>
        <p:grpSp>
          <p:nvGrpSpPr>
            <p:cNvPr id="607" name="Group 606"/>
            <p:cNvGrpSpPr/>
            <p:nvPr>
              <p:custDataLst>
                <p:tags r:id="rId36"/>
              </p:custDataLst>
            </p:nvPr>
          </p:nvGrpSpPr>
          <p:grpSpPr>
            <a:xfrm>
              <a:off x="5254717" y="4300293"/>
              <a:ext cx="978609" cy="373362"/>
              <a:chOff x="8681664" y="2638895"/>
              <a:chExt cx="1296865" cy="666928"/>
            </a:xfrm>
          </p:grpSpPr>
          <p:sp>
            <p:nvSpPr>
              <p:cNvPr id="608" name="Rectangle 607"/>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09" name="Rectangle 608"/>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0" name="Rectangle 609"/>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1" name="Rectangle 610"/>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2" name="Rectangle 611"/>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3" name="Rectangle 612"/>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14" name="Rectangle 613"/>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5" name="Rectangle 614"/>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6" name="Rectangle 615"/>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7" name="Rectangle 616"/>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18" name="Rectangle 617"/>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19" name="Rectangle 618"/>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20" name="Rectangle 619"/>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21" name="Rectangle 620"/>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22" name="Rectangle 621"/>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23" name="Rectangle 622"/>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24" name="Rectangle 623"/>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25" name="Rectangle 624"/>
              <p:cNvSpPr/>
              <p:nvPr/>
            </p:nvSpPr>
            <p:spPr>
              <a:xfrm>
                <a:off x="9344956" y="2992895"/>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26" name="Rectangle 625"/>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27" name="Rectangle 626"/>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28" name="Rectangle 627"/>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29" name="Rectangle 628"/>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30" name="Rectangle 629"/>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31" name="Rectangle 630"/>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32" name="Rectangle 631"/>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33" name="Rectangle 632"/>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34" name="Rectangle 633"/>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35" name="Rectangle 634"/>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36" name="Rectangle 635"/>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637" name="Rectangle 636"/>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38" name="Rectangle 637"/>
              <p:cNvSpPr/>
              <p:nvPr/>
            </p:nvSpPr>
            <p:spPr>
              <a:xfrm>
                <a:off x="9676602" y="3168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639" name="Rectangle 638"/>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sp>
        <p:nvSpPr>
          <p:cNvPr id="640" name="Rectangle 639"/>
          <p:cNvSpPr/>
          <p:nvPr>
            <p:custDataLst>
              <p:tags r:id="rId6"/>
            </p:custDataLst>
          </p:nvPr>
        </p:nvSpPr>
        <p:spPr>
          <a:xfrm>
            <a:off x="6424610" y="1905587"/>
            <a:ext cx="1301021" cy="1277271"/>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Data Cleansing for cleansing multiple structured data repositories</a:t>
            </a:r>
          </a:p>
          <a:p>
            <a:pPr marL="114300" lvl="1" indent="-114300" defTabSz="914361">
              <a:buClr>
                <a:schemeClr val="tx1">
                  <a:lumMod val="75000"/>
                </a:schemeClr>
              </a:buClr>
              <a:buFont typeface="Wingdings" pitchFamily="2" charset="2"/>
              <a:buChar char="§"/>
              <a:defRPr/>
            </a:pPr>
            <a:r>
              <a:rPr lang="en-US" sz="700" dirty="0" err="1">
                <a:ln>
                  <a:solidFill>
                    <a:schemeClr val="bg1">
                      <a:alpha val="0"/>
                    </a:schemeClr>
                  </a:solidFill>
                </a:ln>
                <a:solidFill>
                  <a:schemeClr val="tx1">
                    <a:lumMod val="75000"/>
                  </a:schemeClr>
                </a:solidFill>
                <a:ea typeface="Segoe UI" pitchFamily="34" charset="0"/>
                <a:cs typeface="Segoe UI" pitchFamily="34" charset="0"/>
              </a:rPr>
              <a:t>eCommerce</a:t>
            </a:r>
            <a:r>
              <a:rPr lang="en-US" sz="700" dirty="0">
                <a:ln>
                  <a:solidFill>
                    <a:schemeClr val="bg1">
                      <a:alpha val="0"/>
                    </a:schemeClr>
                  </a:solidFill>
                </a:ln>
                <a:solidFill>
                  <a:schemeClr val="tx1">
                    <a:lumMod val="75000"/>
                  </a:schemeClr>
                </a:solidFill>
                <a:ea typeface="Segoe UI" pitchFamily="34" charset="0"/>
                <a:cs typeface="Segoe UI" pitchFamily="34" charset="0"/>
              </a:rPr>
              <a:t> and online catalogues.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Predictive analytics to improve segmentation and targeting.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Measure effectiveness of online, offline, and search marketing campaigns</a:t>
            </a:r>
          </a:p>
        </p:txBody>
      </p:sp>
      <p:sp>
        <p:nvSpPr>
          <p:cNvPr id="641" name="Rectangle 640"/>
          <p:cNvSpPr/>
          <p:nvPr>
            <p:custDataLst>
              <p:tags r:id="rId7"/>
            </p:custDataLst>
          </p:nvPr>
        </p:nvSpPr>
        <p:spPr>
          <a:xfrm>
            <a:off x="6424610" y="3242075"/>
            <a:ext cx="1301021" cy="523218"/>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Business &amp; Market development skills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Strategic analysis &amp; planning skills </a:t>
            </a:r>
          </a:p>
        </p:txBody>
      </p:sp>
      <p:sp>
        <p:nvSpPr>
          <p:cNvPr id="642" name="Rectangle 641"/>
          <p:cNvSpPr/>
          <p:nvPr>
            <p:custDataLst>
              <p:tags r:id="rId8"/>
            </p:custDataLst>
          </p:nvPr>
        </p:nvSpPr>
        <p:spPr>
          <a:xfrm>
            <a:off x="6424610" y="3951513"/>
            <a:ext cx="1301021" cy="1061827"/>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Application  Development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Social Media</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Content Sources &amp; Indexing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Managed Analytics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Self-service Analytics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Data Mining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Search &amp; Access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Scorecards &amp; dashboards</a:t>
            </a:r>
          </a:p>
        </p:txBody>
      </p:sp>
      <p:sp>
        <p:nvSpPr>
          <p:cNvPr id="643" name="Oval 642"/>
          <p:cNvSpPr/>
          <p:nvPr>
            <p:custDataLst>
              <p:tags r:id="rId9"/>
            </p:custDataLst>
          </p:nvPr>
        </p:nvSpPr>
        <p:spPr bwMode="auto">
          <a:xfrm>
            <a:off x="1170357" y="1973180"/>
            <a:ext cx="164592" cy="164592"/>
          </a:xfrm>
          <a:prstGeom prst="ellipse">
            <a:avLst/>
          </a:prstGeom>
          <a:solidFill>
            <a:schemeClr val="bg1"/>
          </a:solidFill>
          <a:ln w="19050">
            <a:solidFill>
              <a:srgbClr val="5191CD"/>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646" name="Oval 645"/>
          <p:cNvSpPr/>
          <p:nvPr>
            <p:custDataLst>
              <p:tags r:id="rId10"/>
            </p:custDataLst>
          </p:nvPr>
        </p:nvSpPr>
        <p:spPr bwMode="auto">
          <a:xfrm>
            <a:off x="3020312" y="4452660"/>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cxnSp>
        <p:nvCxnSpPr>
          <p:cNvPr id="658" name="Straight Arrow Connector 657"/>
          <p:cNvCxnSpPr>
            <a:endCxn id="552" idx="3"/>
          </p:cNvCxnSpPr>
          <p:nvPr>
            <p:custDataLst>
              <p:tags r:id="rId11"/>
            </p:custDataLst>
          </p:nvPr>
        </p:nvCxnSpPr>
        <p:spPr>
          <a:xfrm>
            <a:off x="3389086" y="2373991"/>
            <a:ext cx="2729813" cy="0"/>
          </a:xfrm>
          <a:prstGeom prst="straightConnector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659" name="Oval 658"/>
          <p:cNvSpPr/>
          <p:nvPr>
            <p:custDataLst>
              <p:tags r:id="rId12"/>
            </p:custDataLst>
          </p:nvPr>
        </p:nvSpPr>
        <p:spPr bwMode="auto">
          <a:xfrm>
            <a:off x="5065409" y="2299450"/>
            <a:ext cx="160309" cy="160309"/>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cxnSp>
        <p:nvCxnSpPr>
          <p:cNvPr id="661" name="Elbow Connector 660"/>
          <p:cNvCxnSpPr/>
          <p:nvPr/>
        </p:nvCxnSpPr>
        <p:spPr>
          <a:xfrm rot="10800000" flipV="1">
            <a:off x="3559204" y="2378504"/>
            <a:ext cx="2568790" cy="2106602"/>
          </a:xfrm>
          <a:prstGeom prst="bentConnector3">
            <a:avLst>
              <a:gd name="adj1" fmla="val -8141"/>
            </a:avLst>
          </a:prstGeom>
          <a:ln w="127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662" name="Elbow Connector 661"/>
          <p:cNvCxnSpPr>
            <a:endCxn id="353" idx="3"/>
          </p:cNvCxnSpPr>
          <p:nvPr/>
        </p:nvCxnSpPr>
        <p:spPr>
          <a:xfrm rot="10800000">
            <a:off x="1892101" y="4210095"/>
            <a:ext cx="1102880" cy="330746"/>
          </a:xfrm>
          <a:prstGeom prst="bentConnector3">
            <a:avLst>
              <a:gd name="adj1" fmla="val 8948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663" name="Oval 662"/>
          <p:cNvSpPr/>
          <p:nvPr>
            <p:custDataLst>
              <p:tags r:id="rId13"/>
            </p:custDataLst>
          </p:nvPr>
        </p:nvSpPr>
        <p:spPr bwMode="auto">
          <a:xfrm>
            <a:off x="6259209" y="3311413"/>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664" name="Rectangle 663"/>
          <p:cNvSpPr/>
          <p:nvPr>
            <p:custDataLst>
              <p:tags r:id="rId14"/>
            </p:custDataLst>
          </p:nvPr>
        </p:nvSpPr>
        <p:spPr>
          <a:xfrm>
            <a:off x="3574143" y="1997653"/>
            <a:ext cx="1367022" cy="630940"/>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Perform revenue accounting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Manage treasury operations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Manage internal controls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Manage international funds/consolidation</a:t>
            </a:r>
          </a:p>
        </p:txBody>
      </p:sp>
      <p:sp>
        <p:nvSpPr>
          <p:cNvPr id="665" name="Rectangle 664"/>
          <p:cNvSpPr/>
          <p:nvPr>
            <p:custDataLst>
              <p:tags r:id="rId15"/>
            </p:custDataLst>
          </p:nvPr>
        </p:nvSpPr>
        <p:spPr>
          <a:xfrm>
            <a:off x="3574143" y="3139348"/>
            <a:ext cx="1367022" cy="523218"/>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leadership and staff</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&amp; manage reward, recognition, &amp; motivation programs</a:t>
            </a:r>
          </a:p>
        </p:txBody>
      </p:sp>
      <p:sp>
        <p:nvSpPr>
          <p:cNvPr id="666" name="Rectangle 665"/>
          <p:cNvSpPr/>
          <p:nvPr>
            <p:custDataLst>
              <p:tags r:id="rId16"/>
            </p:custDataLst>
          </p:nvPr>
        </p:nvSpPr>
        <p:spPr>
          <a:xfrm>
            <a:off x="3574143" y="4114314"/>
            <a:ext cx="1367022" cy="523218"/>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Reporting &amp; Analysis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Collaboration</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Custom Development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User experience</a:t>
            </a:r>
          </a:p>
        </p:txBody>
      </p:sp>
      <p:sp>
        <p:nvSpPr>
          <p:cNvPr id="667" name="Freeform 6"/>
          <p:cNvSpPr>
            <a:spLocks noEditPoints="1"/>
          </p:cNvSpPr>
          <p:nvPr>
            <p:custDataLst>
              <p:tags r:id="rId17"/>
            </p:custDataLst>
          </p:nvPr>
        </p:nvSpPr>
        <p:spPr bwMode="auto">
          <a:xfrm>
            <a:off x="7599819"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668" name="Freeform 6"/>
          <p:cNvSpPr>
            <a:spLocks noEditPoints="1"/>
          </p:cNvSpPr>
          <p:nvPr>
            <p:custDataLst>
              <p:tags r:id="rId18"/>
            </p:custDataLst>
          </p:nvPr>
        </p:nvSpPr>
        <p:spPr bwMode="auto">
          <a:xfrm>
            <a:off x="4814061"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669" name="Freeform 6"/>
          <p:cNvSpPr>
            <a:spLocks noEditPoints="1"/>
          </p:cNvSpPr>
          <p:nvPr>
            <p:custDataLst>
              <p:tags r:id="rId19"/>
            </p:custDataLst>
          </p:nvPr>
        </p:nvSpPr>
        <p:spPr bwMode="auto">
          <a:xfrm>
            <a:off x="1991112"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grpSp>
        <p:nvGrpSpPr>
          <p:cNvPr id="408" name="Group 407"/>
          <p:cNvGrpSpPr/>
          <p:nvPr/>
        </p:nvGrpSpPr>
        <p:grpSpPr>
          <a:xfrm>
            <a:off x="355909" y="5656345"/>
            <a:ext cx="6502903" cy="641965"/>
            <a:chOff x="530077" y="5482177"/>
            <a:chExt cx="6502903" cy="641965"/>
          </a:xfrm>
        </p:grpSpPr>
        <p:sp>
          <p:nvSpPr>
            <p:cNvPr id="409" name="Rectangle 408"/>
            <p:cNvSpPr/>
            <p:nvPr/>
          </p:nvSpPr>
          <p:spPr>
            <a:xfrm>
              <a:off x="859320" y="5488533"/>
              <a:ext cx="2259519" cy="261608"/>
            </a:xfrm>
            <a:prstGeom prst="rect">
              <a:avLst/>
            </a:prstGeom>
          </p:spPr>
          <p:txBody>
            <a:bodyPr wrap="square" lIns="91436" tIns="45719" rIns="91436" bIns="45719">
              <a:spAutoFit/>
            </a:bodyPr>
            <a:lstStyle/>
            <a:p>
              <a:pPr defTabSz="685807">
                <a:spcBef>
                  <a:spcPts val="800"/>
                </a:spcBef>
              </a:pPr>
              <a:r>
                <a:rPr lang="en-US" sz="1100" dirty="0">
                  <a:ln>
                    <a:solidFill>
                      <a:schemeClr val="bg1">
                        <a:alpha val="0"/>
                      </a:schemeClr>
                    </a:solidFill>
                  </a:ln>
                </a:rPr>
                <a:t>Align with Business Strategy</a:t>
              </a:r>
            </a:p>
          </p:txBody>
        </p:sp>
        <p:sp>
          <p:nvSpPr>
            <p:cNvPr id="411" name="Oval 410"/>
            <p:cNvSpPr/>
            <p:nvPr>
              <p:custDataLst>
                <p:tags r:id="rId31"/>
              </p:custDataLst>
            </p:nvPr>
          </p:nvSpPr>
          <p:spPr bwMode="auto">
            <a:xfrm>
              <a:off x="530077"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414" name="Oval 413"/>
            <p:cNvSpPr/>
            <p:nvPr>
              <p:custDataLst>
                <p:tags r:id="rId32"/>
              </p:custDataLst>
            </p:nvPr>
          </p:nvSpPr>
          <p:spPr bwMode="auto">
            <a:xfrm>
              <a:off x="3510242"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415" name="Rectangle 414"/>
            <p:cNvSpPr/>
            <p:nvPr/>
          </p:nvSpPr>
          <p:spPr>
            <a:xfrm>
              <a:off x="3839484" y="5488533"/>
              <a:ext cx="1689878"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Identify capability GAPs </a:t>
              </a:r>
            </a:p>
          </p:txBody>
        </p:sp>
        <p:sp>
          <p:nvSpPr>
            <p:cNvPr id="417" name="Oval 416"/>
            <p:cNvSpPr/>
            <p:nvPr>
              <p:custDataLst>
                <p:tags r:id="rId33"/>
              </p:custDataLst>
            </p:nvPr>
          </p:nvSpPr>
          <p:spPr bwMode="auto">
            <a:xfrm>
              <a:off x="530077"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418" name="Rectangle 417"/>
            <p:cNvSpPr/>
            <p:nvPr/>
          </p:nvSpPr>
          <p:spPr>
            <a:xfrm>
              <a:off x="859319" y="5856178"/>
              <a:ext cx="2268562"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Integrate to overall service model</a:t>
              </a:r>
            </a:p>
          </p:txBody>
        </p:sp>
        <p:sp>
          <p:nvSpPr>
            <p:cNvPr id="532" name="Oval 531"/>
            <p:cNvSpPr/>
            <p:nvPr>
              <p:custDataLst>
                <p:tags r:id="rId34"/>
              </p:custDataLst>
            </p:nvPr>
          </p:nvSpPr>
          <p:spPr bwMode="auto">
            <a:xfrm>
              <a:off x="3510242"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533" name="Rectangle 532"/>
            <p:cNvSpPr/>
            <p:nvPr/>
          </p:nvSpPr>
          <p:spPr>
            <a:xfrm>
              <a:off x="3839485" y="5856178"/>
              <a:ext cx="3193495"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Leverage technology for strategic differentiation</a:t>
              </a:r>
            </a:p>
          </p:txBody>
        </p:sp>
      </p:grpSp>
      <p:sp>
        <p:nvSpPr>
          <p:cNvPr id="534" name="Rectangle 533"/>
          <p:cNvSpPr/>
          <p:nvPr>
            <p:custDataLst>
              <p:tags r:id="rId20"/>
            </p:custDataLst>
          </p:nvPr>
        </p:nvSpPr>
        <p:spPr>
          <a:xfrm>
            <a:off x="2354688" y="5221633"/>
            <a:ext cx="136101" cy="137160"/>
          </a:xfrm>
          <a:prstGeom prst="rect">
            <a:avLst/>
          </a:prstGeom>
          <a:pattFill prst="wdDnDiag">
            <a:fgClr>
              <a:srgbClr val="FF0000"/>
            </a:fgClr>
            <a:bgClr>
              <a:srgbClr val="595959"/>
            </a:bgClr>
          </a:pattFill>
          <a:ln w="12700" cap="flat" cmpd="sng" algn="ctr">
            <a:solidFill>
              <a:srgbClr val="2D86E7">
                <a:lumMod val="50000"/>
              </a:srgb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Capability missing or not at required maturity level</a:t>
            </a:r>
          </a:p>
        </p:txBody>
      </p:sp>
      <p:sp>
        <p:nvSpPr>
          <p:cNvPr id="644" name="Rectangle 643"/>
          <p:cNvSpPr/>
          <p:nvPr>
            <p:custDataLst>
              <p:tags r:id="rId21"/>
            </p:custDataLst>
          </p:nvPr>
        </p:nvSpPr>
        <p:spPr>
          <a:xfrm>
            <a:off x="5205722" y="5221633"/>
            <a:ext cx="136101" cy="137160"/>
          </a:xfrm>
          <a:prstGeom prst="rect">
            <a:avLst/>
          </a:prstGeom>
          <a:pattFill prst="wdDnDiag">
            <a:fgClr>
              <a:srgbClr val="FF0000"/>
            </a:fgClr>
            <a:bgClr>
              <a:schemeClr val="tx1"/>
            </a:bgClr>
          </a:pattFill>
          <a:ln w="12700" cap="flat" cmpd="sng" algn="ctr">
            <a:solidFill>
              <a:schemeClr val="accent2">
                <a:lumMod val="50000"/>
              </a:scheme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Service missing or not at required maturity level</a:t>
            </a:r>
          </a:p>
        </p:txBody>
      </p:sp>
      <p:sp>
        <p:nvSpPr>
          <p:cNvPr id="645" name="Text Placeholder 2"/>
          <p:cNvSpPr txBox="1">
            <a:spLocks/>
          </p:cNvSpPr>
          <p:nvPr/>
        </p:nvSpPr>
        <p:spPr>
          <a:xfrm>
            <a:off x="345868" y="1151316"/>
            <a:ext cx="8900506" cy="246221"/>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54"/>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54"/>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54"/>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600" b="1" dirty="0" smtClean="0">
                <a:solidFill>
                  <a:schemeClr val="tx1">
                    <a:lumMod val="75000"/>
                  </a:schemeClr>
                </a:solidFill>
                <a:latin typeface="+mn-lt"/>
              </a:rPr>
              <a:t>Target state IT Services to fully automate business capabilities</a:t>
            </a:r>
            <a:endParaRPr lang="en-US" sz="1600" b="1" dirty="0">
              <a:solidFill>
                <a:schemeClr val="tx1">
                  <a:lumMod val="75000"/>
                </a:schemeClr>
              </a:solidFill>
              <a:latin typeface="+mn-lt"/>
            </a:endParaRPr>
          </a:p>
        </p:txBody>
      </p:sp>
      <p:sp>
        <p:nvSpPr>
          <p:cNvPr id="8" name="Slide Number Placeholder 7"/>
          <p:cNvSpPr>
            <a:spLocks noGrp="1"/>
          </p:cNvSpPr>
          <p:nvPr>
            <p:ph type="sldNum" sz="quarter" idx="4"/>
          </p:nvPr>
        </p:nvSpPr>
        <p:spPr/>
        <p:txBody>
          <a:bodyPr/>
          <a:lstStyle/>
          <a:p>
            <a:pPr algn="ctr"/>
            <a:fld id="{101F14F0-5018-4D43-9CE9-7EAB5322879C}" type="slidenum">
              <a:rPr lang="en-US" smtClean="0"/>
              <a:pPr algn="ctr"/>
              <a:t>32</a:t>
            </a:fld>
            <a:endParaRPr lang="en-US" dirty="0"/>
          </a:p>
        </p:txBody>
      </p:sp>
      <p:sp>
        <p:nvSpPr>
          <p:cNvPr id="341" name="Round Same Side Corner Rectangle 340"/>
          <p:cNvSpPr/>
          <p:nvPr>
            <p:custDataLst>
              <p:tags r:id="rId22"/>
            </p:custDataLst>
          </p:nvPr>
        </p:nvSpPr>
        <p:spPr>
          <a:xfrm flipH="1">
            <a:off x="9388158" y="1141412"/>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nvGrpSpPr>
          <p:cNvPr id="344" name="Group 343"/>
          <p:cNvGrpSpPr/>
          <p:nvPr/>
        </p:nvGrpSpPr>
        <p:grpSpPr>
          <a:xfrm>
            <a:off x="9388158" y="2416718"/>
            <a:ext cx="2468880" cy="1942207"/>
            <a:chOff x="9388158" y="3177947"/>
            <a:chExt cx="2468880" cy="1942207"/>
          </a:xfrm>
        </p:grpSpPr>
        <p:sp>
          <p:nvSpPr>
            <p:cNvPr id="347" name="Rounded Rectangle 346"/>
            <p:cNvSpPr/>
            <p:nvPr>
              <p:custDataLst>
                <p:tags r:id="rId29"/>
              </p:custDataLst>
            </p:nvPr>
          </p:nvSpPr>
          <p:spPr bwMode="auto">
            <a:xfrm>
              <a:off x="9388158" y="3177947"/>
              <a:ext cx="2468880" cy="1942207"/>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alternative services portfolio to support target state business, people &amp; technology capabilities to bring </a:t>
              </a:r>
              <a:r>
                <a:rPr lang="en-US" sz="800" dirty="0">
                  <a:ln>
                    <a:solidFill>
                      <a:schemeClr val="bg1">
                        <a:alpha val="0"/>
                      </a:schemeClr>
                    </a:solidFill>
                  </a:ln>
                  <a:solidFill>
                    <a:schemeClr val="tx1">
                      <a:lumMod val="75000"/>
                    </a:schemeClr>
                  </a:solidFill>
                </a:rPr>
                <a:t>new products and services into new markets through vertical </a:t>
              </a:r>
              <a:r>
                <a:rPr lang="en-US" sz="800" dirty="0" smtClean="0">
                  <a:ln>
                    <a:solidFill>
                      <a:schemeClr val="bg1">
                        <a:alpha val="0"/>
                      </a:schemeClr>
                    </a:solidFill>
                  </a:ln>
                  <a:solidFill>
                    <a:schemeClr val="tx1">
                      <a:lumMod val="75000"/>
                    </a:schemeClr>
                  </a:solidFill>
                </a:rPr>
                <a:t>diversification.</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differentiating alternatives to address current services  gaps in key areas such as: business, people and IT services.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Map </a:t>
              </a:r>
              <a:r>
                <a:rPr lang="en-US" sz="800" dirty="0">
                  <a:ln>
                    <a:solidFill>
                      <a:schemeClr val="bg1">
                        <a:alpha val="0"/>
                      </a:schemeClr>
                    </a:solidFill>
                  </a:ln>
                  <a:solidFill>
                    <a:schemeClr val="tx1">
                      <a:lumMod val="75000"/>
                    </a:schemeClr>
                  </a:solidFill>
                </a:rPr>
                <a:t>and </a:t>
              </a:r>
              <a:r>
                <a:rPr lang="en-US" sz="800" dirty="0" smtClean="0">
                  <a:ln>
                    <a:solidFill>
                      <a:schemeClr val="bg1">
                        <a:alpha val="0"/>
                      </a:schemeClr>
                    </a:solidFill>
                  </a:ln>
                  <a:solidFill>
                    <a:schemeClr val="tx1">
                      <a:lumMod val="75000"/>
                    </a:schemeClr>
                  </a:solidFill>
                </a:rPr>
                <a:t>develop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for each </a:t>
              </a:r>
              <a:r>
                <a:rPr lang="en-US" sz="800" dirty="0" smtClean="0">
                  <a:ln>
                    <a:solidFill>
                      <a:schemeClr val="bg1">
                        <a:alpha val="0"/>
                      </a:schemeClr>
                    </a:solidFill>
                  </a:ln>
                  <a:solidFill>
                    <a:schemeClr val="tx1">
                      <a:lumMod val="75000"/>
                    </a:schemeClr>
                  </a:solidFill>
                </a:rPr>
                <a:t>services portfolio in thread </a:t>
              </a:r>
              <a:r>
                <a:rPr lang="en-US" sz="800" dirty="0">
                  <a:ln>
                    <a:solidFill>
                      <a:schemeClr val="bg1">
                        <a:alpha val="0"/>
                      </a:schemeClr>
                    </a:solidFill>
                  </a:ln>
                  <a:solidFill>
                    <a:schemeClr val="tx1">
                      <a:lumMod val="75000"/>
                    </a:schemeClr>
                  </a:solidFill>
                </a:rPr>
                <a:t>identified above.</a:t>
              </a:r>
            </a:p>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Define blueprint to integrate all </a:t>
              </a:r>
              <a:r>
                <a:rPr lang="en-US" sz="800" dirty="0" smtClean="0">
                  <a:ln>
                    <a:solidFill>
                      <a:schemeClr val="bg1">
                        <a:alpha val="0"/>
                      </a:schemeClr>
                    </a:solidFill>
                  </a:ln>
                  <a:solidFill>
                    <a:schemeClr val="tx1">
                      <a:lumMod val="75000"/>
                    </a:schemeClr>
                  </a:solidFill>
                </a:rPr>
                <a:t>individual </a:t>
              </a:r>
              <a:r>
                <a:rPr lang="en-US" sz="800" dirty="0">
                  <a:ln>
                    <a:solidFill>
                      <a:schemeClr val="bg1">
                        <a:alpha val="0"/>
                      </a:schemeClr>
                    </a:solidFill>
                  </a:ln>
                  <a:solidFill>
                    <a:schemeClr val="tx1">
                      <a:lumMod val="75000"/>
                    </a:schemeClr>
                  </a:solidFill>
                </a:rPr>
                <a:t>services threads to align with the improvement changes </a:t>
              </a:r>
              <a:r>
                <a:rPr lang="en-US" sz="800" dirty="0" smtClean="0">
                  <a:ln>
                    <a:solidFill>
                      <a:schemeClr val="bg1">
                        <a:alpha val="0"/>
                      </a:schemeClr>
                    </a:solidFill>
                  </a:ln>
                  <a:solidFill>
                    <a:schemeClr val="tx1">
                      <a:lumMod val="75000"/>
                    </a:schemeClr>
                  </a:solidFill>
                </a:rPr>
                <a:t>to bring </a:t>
              </a:r>
              <a:r>
                <a:rPr lang="en-US" sz="800" dirty="0">
                  <a:ln>
                    <a:solidFill>
                      <a:schemeClr val="bg1">
                        <a:alpha val="0"/>
                      </a:schemeClr>
                    </a:solidFill>
                  </a:ln>
                  <a:solidFill>
                    <a:schemeClr val="tx1">
                      <a:lumMod val="75000"/>
                    </a:schemeClr>
                  </a:solidFill>
                </a:rPr>
                <a:t>new products and services into new markets through vertical </a:t>
              </a:r>
              <a:r>
                <a:rPr lang="en-US" sz="800" dirty="0" smtClean="0">
                  <a:ln>
                    <a:solidFill>
                      <a:schemeClr val="bg1">
                        <a:alpha val="0"/>
                      </a:schemeClr>
                    </a:solidFill>
                  </a:ln>
                  <a:solidFill>
                    <a:schemeClr val="tx1">
                      <a:lumMod val="75000"/>
                    </a:schemeClr>
                  </a:solidFill>
                </a:rPr>
                <a:t>diversification.</a:t>
              </a:r>
              <a:endParaRPr lang="en-US" sz="800" dirty="0">
                <a:ln>
                  <a:solidFill>
                    <a:schemeClr val="bg1">
                      <a:alpha val="0"/>
                    </a:schemeClr>
                  </a:solidFill>
                </a:ln>
                <a:solidFill>
                  <a:schemeClr val="tx1">
                    <a:lumMod val="75000"/>
                  </a:schemeClr>
                </a:solidFill>
              </a:endParaRPr>
            </a:p>
          </p:txBody>
        </p:sp>
        <p:sp>
          <p:nvSpPr>
            <p:cNvPr id="350" name="Round Same Side Corner Rectangle 349"/>
            <p:cNvSpPr/>
            <p:nvPr>
              <p:custDataLst>
                <p:tags r:id="rId30"/>
              </p:custDataLst>
            </p:nvPr>
          </p:nvSpPr>
          <p:spPr>
            <a:xfrm flipH="1">
              <a:off x="9388158" y="3177947"/>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grpSp>
      <p:grpSp>
        <p:nvGrpSpPr>
          <p:cNvPr id="647" name="Group 646"/>
          <p:cNvGrpSpPr/>
          <p:nvPr/>
        </p:nvGrpSpPr>
        <p:grpSpPr>
          <a:xfrm>
            <a:off x="9388158" y="4816188"/>
            <a:ext cx="2468880" cy="705892"/>
            <a:chOff x="9388158" y="5711686"/>
            <a:chExt cx="2468880" cy="705892"/>
          </a:xfrm>
        </p:grpSpPr>
        <p:sp>
          <p:nvSpPr>
            <p:cNvPr id="648" name="Rounded Rectangle 647"/>
            <p:cNvSpPr/>
            <p:nvPr>
              <p:custDataLst>
                <p:tags r:id="rId27"/>
              </p:custDataLst>
            </p:nvPr>
          </p:nvSpPr>
          <p:spPr bwMode="auto">
            <a:xfrm>
              <a:off x="9388158" y="5711686"/>
              <a:ext cx="2468880" cy="705892"/>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Business, People &amp; IT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defined </a:t>
              </a:r>
              <a:r>
                <a:rPr lang="en-US" sz="800" dirty="0" smtClean="0">
                  <a:ln>
                    <a:solidFill>
                      <a:schemeClr val="bg1">
                        <a:alpha val="0"/>
                      </a:schemeClr>
                    </a:solidFill>
                  </a:ln>
                  <a:solidFill>
                    <a:schemeClr val="tx1">
                      <a:lumMod val="75000"/>
                    </a:schemeClr>
                  </a:solidFill>
                </a:rPr>
                <a:t>to bring </a:t>
              </a:r>
              <a:r>
                <a:rPr lang="en-US" sz="800" dirty="0">
                  <a:ln>
                    <a:solidFill>
                      <a:schemeClr val="bg1">
                        <a:alpha val="0"/>
                      </a:schemeClr>
                    </a:solidFill>
                  </a:ln>
                  <a:solidFill>
                    <a:schemeClr val="tx1">
                      <a:lumMod val="75000"/>
                    </a:schemeClr>
                  </a:solidFill>
                </a:rPr>
                <a:t>new products and services into new markets through vertical </a:t>
              </a:r>
              <a:r>
                <a:rPr lang="en-US" sz="800" dirty="0" smtClean="0">
                  <a:ln>
                    <a:solidFill>
                      <a:schemeClr val="bg1">
                        <a:alpha val="0"/>
                      </a:schemeClr>
                    </a:solidFill>
                  </a:ln>
                  <a:solidFill>
                    <a:schemeClr val="tx1">
                      <a:lumMod val="75000"/>
                    </a:schemeClr>
                  </a:solidFill>
                </a:rPr>
                <a:t>diversification.</a:t>
              </a:r>
              <a:endParaRPr lang="en-US" sz="800" dirty="0">
                <a:ln>
                  <a:solidFill>
                    <a:schemeClr val="bg1">
                      <a:alpha val="0"/>
                    </a:schemeClr>
                  </a:solidFill>
                </a:ln>
                <a:solidFill>
                  <a:schemeClr val="tx1">
                    <a:lumMod val="75000"/>
                  </a:schemeClr>
                </a:solidFill>
              </a:endParaRPr>
            </a:p>
          </p:txBody>
        </p:sp>
        <p:sp>
          <p:nvSpPr>
            <p:cNvPr id="649" name="Round Same Side Corner Rectangle 648"/>
            <p:cNvSpPr/>
            <p:nvPr>
              <p:custDataLst>
                <p:tags r:id="rId28"/>
              </p:custDataLst>
            </p:nvPr>
          </p:nvSpPr>
          <p:spPr>
            <a:xfrm flipH="1">
              <a:off x="9388158" y="5711686"/>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grpSp>
      <p:sp>
        <p:nvSpPr>
          <p:cNvPr id="650" name="Isosceles Triangle 649"/>
          <p:cNvSpPr/>
          <p:nvPr>
            <p:custDataLst>
              <p:tags r:id="rId23"/>
            </p:custDataLst>
          </p:nvPr>
        </p:nvSpPr>
        <p:spPr>
          <a:xfrm rot="10800000">
            <a:off x="9388158" y="2095912"/>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651" name="Group 650"/>
          <p:cNvGrpSpPr/>
          <p:nvPr/>
        </p:nvGrpSpPr>
        <p:grpSpPr>
          <a:xfrm>
            <a:off x="9388158" y="1141412"/>
            <a:ext cx="2468880" cy="947797"/>
            <a:chOff x="9388158" y="1141412"/>
            <a:chExt cx="2468880" cy="947797"/>
          </a:xfrm>
        </p:grpSpPr>
        <p:sp>
          <p:nvSpPr>
            <p:cNvPr id="652" name="Rounded Rectangle 651"/>
            <p:cNvSpPr/>
            <p:nvPr>
              <p:custDataLst>
                <p:tags r:id="rId25"/>
              </p:custDataLst>
            </p:nvPr>
          </p:nvSpPr>
          <p:spPr bwMode="auto">
            <a:xfrm>
              <a:off x="9388158" y="1141412"/>
              <a:ext cx="2468880" cy="947797"/>
            </a:xfrm>
            <a:prstGeom prst="roundRect">
              <a:avLst>
                <a:gd name="adj" fmla="val 216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Develop the IT Service Portfolio to fully automate business capabilities </a:t>
              </a:r>
              <a:r>
                <a:rPr lang="en-US" sz="800" dirty="0" smtClean="0">
                  <a:ln>
                    <a:solidFill>
                      <a:schemeClr val="bg1">
                        <a:alpha val="0"/>
                      </a:schemeClr>
                    </a:solidFill>
                  </a:ln>
                  <a:solidFill>
                    <a:schemeClr val="tx1">
                      <a:lumMod val="75000"/>
                    </a:schemeClr>
                  </a:solidFill>
                </a:rPr>
                <a:t>to bring </a:t>
              </a:r>
              <a:r>
                <a:rPr lang="en-US" sz="800" dirty="0">
                  <a:ln>
                    <a:solidFill>
                      <a:schemeClr val="bg1">
                        <a:alpha val="0"/>
                      </a:schemeClr>
                    </a:solidFill>
                  </a:ln>
                  <a:solidFill>
                    <a:schemeClr val="tx1">
                      <a:lumMod val="75000"/>
                    </a:schemeClr>
                  </a:solidFill>
                </a:rPr>
                <a:t>new products and services into new markets through vertical </a:t>
              </a:r>
              <a:r>
                <a:rPr lang="en-US" sz="800" dirty="0" smtClean="0">
                  <a:ln>
                    <a:solidFill>
                      <a:schemeClr val="bg1">
                        <a:alpha val="0"/>
                      </a:schemeClr>
                    </a:solidFill>
                  </a:ln>
                  <a:solidFill>
                    <a:schemeClr val="tx1">
                      <a:lumMod val="75000"/>
                    </a:schemeClr>
                  </a:solidFill>
                </a:rPr>
                <a:t>diversification, and </a:t>
              </a:r>
              <a:r>
                <a:rPr lang="en-US" sz="800" dirty="0">
                  <a:ln>
                    <a:solidFill>
                      <a:schemeClr val="bg1">
                        <a:alpha val="0"/>
                      </a:schemeClr>
                    </a:solidFill>
                  </a:ln>
                  <a:solidFill>
                    <a:schemeClr val="tx1">
                      <a:lumMod val="75000"/>
                    </a:schemeClr>
                  </a:solidFill>
                </a:rPr>
                <a:t>uncover dependencies to verify impact. </a:t>
              </a:r>
            </a:p>
          </p:txBody>
        </p:sp>
        <p:sp>
          <p:nvSpPr>
            <p:cNvPr id="653" name="Round Same Side Corner Rectangle 652"/>
            <p:cNvSpPr/>
            <p:nvPr>
              <p:custDataLst>
                <p:tags r:id="rId26"/>
              </p:custDataLst>
            </p:nvPr>
          </p:nvSpPr>
          <p:spPr>
            <a:xfrm flipH="1">
              <a:off x="9388158" y="1141412"/>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sp>
        <p:nvSpPr>
          <p:cNvPr id="654" name="Isosceles Triangle 653"/>
          <p:cNvSpPr/>
          <p:nvPr>
            <p:custDataLst>
              <p:tags r:id="rId24"/>
            </p:custDataLst>
          </p:nvPr>
        </p:nvSpPr>
        <p:spPr>
          <a:xfrm rot="10800000">
            <a:off x="9388158" y="4454737"/>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6000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 name="Object 74" hidden="1"/>
          <p:cNvGraphicFramePr>
            <a:graphicFrameLocks noChangeAspect="1"/>
          </p:cNvGraphicFramePr>
          <p:nvPr>
            <p:custDataLst>
              <p:tags r:id="rId2"/>
            </p:custDataLst>
            <p:extLst>
              <p:ext uri="{D42A27DB-BD31-4B8C-83A1-F6EECF244321}">
                <p14:modId xmlns:p14="http://schemas.microsoft.com/office/powerpoint/2010/main" val="1020658933"/>
              </p:ext>
            </p:extLst>
          </p:nvPr>
        </p:nvGraphicFramePr>
        <p:xfrm>
          <a:off x="0" y="1"/>
          <a:ext cx="158751" cy="158751"/>
        </p:xfrm>
        <a:graphic>
          <a:graphicData uri="http://schemas.openxmlformats.org/presentationml/2006/ole">
            <mc:AlternateContent xmlns:mc="http://schemas.openxmlformats.org/markup-compatibility/2006">
              <mc:Choice xmlns:v="urn:schemas-microsoft-com:vml" Requires="v">
                <p:oleObj spid="_x0000_s445632" name="think-cell Slide" r:id="rId52" imgW="270" imgH="270" progId="TCLayout.ActiveDocument.1">
                  <p:embed/>
                </p:oleObj>
              </mc:Choice>
              <mc:Fallback>
                <p:oleObj name="think-cell Slide" r:id="rId52" imgW="270" imgH="270" progId="TCLayout.ActiveDocument.1">
                  <p:embed/>
                  <p:pic>
                    <p:nvPicPr>
                      <p:cNvPr id="0" name=""/>
                      <p:cNvPicPr/>
                      <p:nvPr/>
                    </p:nvPicPr>
                    <p:blipFill>
                      <a:blip r:embed="rId53"/>
                      <a:stretch>
                        <a:fillRect/>
                      </a:stretch>
                    </p:blipFill>
                    <p:spPr>
                      <a:xfrm>
                        <a:off x="0" y="1"/>
                        <a:ext cx="158751" cy="158751"/>
                      </a:xfrm>
                      <a:prstGeom prst="rect">
                        <a:avLst/>
                      </a:prstGeom>
                    </p:spPr>
                  </p:pic>
                </p:oleObj>
              </mc:Fallback>
            </mc:AlternateContent>
          </a:graphicData>
        </a:graphic>
      </p:graphicFrame>
      <p:sp>
        <p:nvSpPr>
          <p:cNvPr id="4" name="Title 3"/>
          <p:cNvSpPr>
            <a:spLocks noGrp="1"/>
          </p:cNvSpPr>
          <p:nvPr>
            <p:ph type="title"/>
          </p:nvPr>
        </p:nvSpPr>
        <p:spPr>
          <a:xfrm>
            <a:off x="338138" y="228481"/>
            <a:ext cx="11518900" cy="498598"/>
          </a:xfrm>
        </p:spPr>
        <p:txBody>
          <a:bodyPr/>
          <a:lstStyle/>
          <a:p>
            <a:pPr marL="465138"/>
            <a:r>
              <a:rPr lang="en-US" dirty="0"/>
              <a:t>Target State Building Blocks</a:t>
            </a:r>
          </a:p>
        </p:txBody>
      </p:sp>
      <p:sp>
        <p:nvSpPr>
          <p:cNvPr id="383" name="Oval 353">
            <a:hlinkClick r:id="" action="ppaction://noaction"/>
          </p:cNvPr>
          <p:cNvSpPr>
            <a:spLocks noChangeArrowheads="1"/>
          </p:cNvSpPr>
          <p:nvPr>
            <p:custDataLst>
              <p:tags r:id="rId3"/>
            </p:custDataLst>
          </p:nvPr>
        </p:nvSpPr>
        <p:spPr bwMode="gray">
          <a:xfrm>
            <a:off x="338138" y="294900"/>
            <a:ext cx="365760" cy="365760"/>
          </a:xfrm>
          <a:prstGeom prst="ellipse">
            <a:avLst/>
          </a:prstGeom>
          <a:solidFill>
            <a:schemeClr val="tx2"/>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7</a:t>
            </a:r>
            <a:endParaRPr lang="en-US" sz="2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grpSp>
        <p:nvGrpSpPr>
          <p:cNvPr id="745" name="Group 744"/>
          <p:cNvGrpSpPr/>
          <p:nvPr>
            <p:custDataLst>
              <p:tags r:id="rId4"/>
            </p:custDataLst>
          </p:nvPr>
        </p:nvGrpSpPr>
        <p:grpSpPr>
          <a:xfrm>
            <a:off x="9753918" y="228481"/>
            <a:ext cx="2103120" cy="436879"/>
            <a:chOff x="9571038" y="228481"/>
            <a:chExt cx="2103120" cy="436879"/>
          </a:xfrm>
        </p:grpSpPr>
        <p:sp>
          <p:nvSpPr>
            <p:cNvPr id="746" name="Chevron 745"/>
            <p:cNvSpPr/>
            <p:nvPr>
              <p:custDataLst>
                <p:tags r:id="rId46"/>
              </p:custDataLst>
            </p:nvPr>
          </p:nvSpPr>
          <p:spPr>
            <a:xfrm>
              <a:off x="9571038" y="228481"/>
              <a:ext cx="2103120" cy="228600"/>
            </a:xfrm>
            <a:prstGeom prst="chevron">
              <a:avLst>
                <a:gd name="adj" fmla="val 41667"/>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747" name="Chevron 746"/>
            <p:cNvSpPr/>
            <p:nvPr>
              <p:custDataLst>
                <p:tags r:id="rId47"/>
              </p:custDataLst>
            </p:nvPr>
          </p:nvSpPr>
          <p:spPr>
            <a:xfrm>
              <a:off x="95710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Define</a:t>
              </a:r>
            </a:p>
          </p:txBody>
        </p:sp>
        <p:sp>
          <p:nvSpPr>
            <p:cNvPr id="748" name="Chevron 747"/>
            <p:cNvSpPr/>
            <p:nvPr>
              <p:custDataLst>
                <p:tags r:id="rId48"/>
              </p:custDataLst>
            </p:nvPr>
          </p:nvSpPr>
          <p:spPr>
            <a:xfrm>
              <a:off x="10256838" y="482480"/>
              <a:ext cx="731520" cy="182880"/>
            </a:xfrm>
            <a:prstGeom prst="chevron">
              <a:avLst/>
            </a:prstGeom>
            <a:solidFill>
              <a:schemeClr val="tx2">
                <a:lumMod val="20000"/>
                <a:lumOff val="80000"/>
              </a:schemeClr>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Explore</a:t>
              </a:r>
            </a:p>
          </p:txBody>
        </p:sp>
        <p:sp>
          <p:nvSpPr>
            <p:cNvPr id="749" name="Chevron 748"/>
            <p:cNvSpPr/>
            <p:nvPr>
              <p:custDataLst>
                <p:tags r:id="rId49"/>
              </p:custDataLst>
            </p:nvPr>
          </p:nvSpPr>
          <p:spPr>
            <a:xfrm>
              <a:off x="109426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p:txBody>
        </p:sp>
      </p:grpSp>
      <p:sp>
        <p:nvSpPr>
          <p:cNvPr id="954" name="Text Placeholder 2"/>
          <p:cNvSpPr txBox="1">
            <a:spLocks/>
          </p:cNvSpPr>
          <p:nvPr/>
        </p:nvSpPr>
        <p:spPr>
          <a:xfrm>
            <a:off x="345868" y="1151316"/>
            <a:ext cx="8900506" cy="246221"/>
          </a:xfrm>
          <a:prstGeom prst="rect">
            <a:avLst/>
          </a:prstGeom>
        </p:spPr>
        <p:txBody>
          <a:bodyPr vert="horz" wrap="square" lIns="0" tIns="0" rIns="0" bIns="0" rtlCol="0" anchor="t">
            <a:spAutoFit/>
          </a:bodyPr>
          <a:lstStyle>
            <a:lvl1pPr marL="274320" indent="-274320" algn="l" defTabSz="914363" rtl="0" eaLnBrk="1" latinLnBrk="0" hangingPunct="1">
              <a:lnSpc>
                <a:spcPct val="100000"/>
              </a:lnSpc>
              <a:spcBef>
                <a:spcPts val="1200"/>
              </a:spcBef>
              <a:buClr>
                <a:schemeClr val="accent1"/>
              </a:buClr>
              <a:buSzPct val="100000"/>
              <a:buFontTx/>
              <a:buBlip>
                <a:blip r:embed="rId54"/>
              </a:buBlip>
              <a:defRPr lang="en-US" sz="2000" b="0" kern="1200" dirty="0" smtClean="0">
                <a:ln>
                  <a:solidFill>
                    <a:schemeClr val="bg1">
                      <a:alpha val="0"/>
                    </a:schemeClr>
                  </a:solidFill>
                </a:ln>
                <a:solidFill>
                  <a:schemeClr val="tx1"/>
                </a:solidFill>
                <a:latin typeface="Segoe UI Light"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54"/>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54"/>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54"/>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Tx/>
              <a:buNone/>
            </a:pPr>
            <a:r>
              <a:rPr lang="en-US" sz="1600" b="1" dirty="0" smtClean="0">
                <a:solidFill>
                  <a:schemeClr val="tx1">
                    <a:lumMod val="75000"/>
                  </a:schemeClr>
                </a:solidFill>
                <a:latin typeface="+mn-lt"/>
              </a:rPr>
              <a:t>Target state IT Services to fully automate business capabilities</a:t>
            </a:r>
            <a:endParaRPr lang="en-US" sz="1600" b="1" dirty="0">
              <a:solidFill>
                <a:schemeClr val="tx1">
                  <a:lumMod val="75000"/>
                </a:schemeClr>
              </a:solidFill>
              <a:latin typeface="+mn-lt"/>
            </a:endParaRPr>
          </a:p>
        </p:txBody>
      </p:sp>
      <p:sp>
        <p:nvSpPr>
          <p:cNvPr id="955" name="Rounded Rectangle 954"/>
          <p:cNvSpPr/>
          <p:nvPr/>
        </p:nvSpPr>
        <p:spPr>
          <a:xfrm>
            <a:off x="345868" y="1416292"/>
            <a:ext cx="1770576" cy="4061778"/>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r>
              <a:rPr lang="en-US" sz="900" b="1" kern="0" dirty="0">
                <a:ln w="6350">
                  <a:solidFill>
                    <a:schemeClr val="bg1">
                      <a:alpha val="0"/>
                    </a:schemeClr>
                  </a:solidFill>
                </a:ln>
                <a:solidFill>
                  <a:schemeClr val="tx1">
                    <a:lumMod val="75000"/>
                  </a:schemeClr>
                </a:solidFill>
              </a:rPr>
              <a:t>Bring existing products &amp; services into new markets by providing different pricing policies to attract different customers</a:t>
            </a:r>
          </a:p>
        </p:txBody>
      </p:sp>
      <p:sp>
        <p:nvSpPr>
          <p:cNvPr id="956" name="Round Same Side Corner Rectangle 955"/>
          <p:cNvSpPr/>
          <p:nvPr/>
        </p:nvSpPr>
        <p:spPr>
          <a:xfrm flipH="1">
            <a:off x="345864" y="1416291"/>
            <a:ext cx="1770576"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Business Strategy</a:t>
            </a:r>
          </a:p>
        </p:txBody>
      </p:sp>
      <p:sp>
        <p:nvSpPr>
          <p:cNvPr id="957" name="Rounded Rectangle 956"/>
          <p:cNvSpPr/>
          <p:nvPr/>
        </p:nvSpPr>
        <p:spPr>
          <a:xfrm>
            <a:off x="2225086" y="1416292"/>
            <a:ext cx="2715755" cy="4061778"/>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b" anchorCtr="0" compatLnSpc="1">
            <a:prstTxWarp prst="textNoShape">
              <a:avLst/>
            </a:prstTxWarp>
            <a:noAutofit/>
          </a:bodyPr>
          <a:lstStyle/>
          <a:p>
            <a:pPr>
              <a:spcBef>
                <a:spcPts val="200"/>
              </a:spcBef>
              <a:defRPr/>
            </a:pPr>
            <a:endParaRPr lang="en-US" sz="900" dirty="0">
              <a:solidFill>
                <a:srgbClr val="595959"/>
              </a:solidFill>
            </a:endParaRPr>
          </a:p>
        </p:txBody>
      </p:sp>
      <p:sp>
        <p:nvSpPr>
          <p:cNvPr id="958" name="Round Same Side Corner Rectangle 957"/>
          <p:cNvSpPr/>
          <p:nvPr/>
        </p:nvSpPr>
        <p:spPr>
          <a:xfrm flipH="1">
            <a:off x="2225087" y="1416292"/>
            <a:ext cx="27157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Gaps</a:t>
            </a:r>
          </a:p>
        </p:txBody>
      </p:sp>
      <p:sp>
        <p:nvSpPr>
          <p:cNvPr id="959" name="Rounded Rectangle 958"/>
          <p:cNvSpPr/>
          <p:nvPr/>
        </p:nvSpPr>
        <p:spPr>
          <a:xfrm>
            <a:off x="5049485" y="1416292"/>
            <a:ext cx="2674655" cy="4061778"/>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1005799" rIns="91436" bIns="45719" numCol="1" rtlCol="0" anchor="t" anchorCtr="0" compatLnSpc="1">
            <a:prstTxWarp prst="textNoShape">
              <a:avLst/>
            </a:prstTxWarp>
            <a:noAutofit/>
          </a:bodyPr>
          <a:lstStyle/>
          <a:p>
            <a:pPr marL="0" lvl="1" algn="ctr" fontAlgn="base">
              <a:spcBef>
                <a:spcPts val="600"/>
              </a:spcBef>
              <a:buClr>
                <a:schemeClr val="tx1">
                  <a:lumMod val="75000"/>
                </a:schemeClr>
              </a:buClr>
              <a:buSzPct val="100000"/>
            </a:pPr>
            <a:endParaRPr lang="en-US" sz="1100" b="1" kern="0" dirty="0">
              <a:ln w="6350">
                <a:solidFill>
                  <a:schemeClr val="bg1">
                    <a:alpha val="0"/>
                  </a:schemeClr>
                </a:solidFill>
              </a:ln>
              <a:solidFill>
                <a:schemeClr val="tx1">
                  <a:lumMod val="75000"/>
                </a:schemeClr>
              </a:solidFill>
            </a:endParaRPr>
          </a:p>
        </p:txBody>
      </p:sp>
      <p:sp>
        <p:nvSpPr>
          <p:cNvPr id="960" name="Round Same Side Corner Rectangle 959"/>
          <p:cNvSpPr/>
          <p:nvPr/>
        </p:nvSpPr>
        <p:spPr>
          <a:xfrm flipH="1">
            <a:off x="5049484" y="1416291"/>
            <a:ext cx="2674655"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Capability Dependencies</a:t>
            </a:r>
          </a:p>
        </p:txBody>
      </p:sp>
      <p:sp>
        <p:nvSpPr>
          <p:cNvPr id="961" name="Rounded Rectangle 960"/>
          <p:cNvSpPr/>
          <p:nvPr/>
        </p:nvSpPr>
        <p:spPr>
          <a:xfrm>
            <a:off x="7832784" y="1416292"/>
            <a:ext cx="1413591" cy="4061778"/>
          </a:xfrm>
          <a:prstGeom prst="roundRect">
            <a:avLst>
              <a:gd name="adj" fmla="val 2802"/>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36" tIns="548640" rIns="91436" bIns="45719" numCol="1" rtlCol="0" anchor="t" anchorCtr="0" compatLnSpc="1">
            <a:prstTxWarp prst="textNoShape">
              <a:avLst/>
            </a:prstTxWarp>
            <a:noAutofit/>
          </a:bodyPr>
          <a:lstStyle/>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CRM (Dynamics AX, SQL Server,  SharePoint, Office)</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Digital Marketing (Fast, </a:t>
            </a:r>
            <a:r>
              <a:rPr lang="en-US" sz="700" dirty="0" err="1">
                <a:ln>
                  <a:solidFill>
                    <a:schemeClr val="bg1">
                      <a:alpha val="0"/>
                    </a:schemeClr>
                  </a:solidFill>
                </a:ln>
                <a:solidFill>
                  <a:schemeClr val="tx1">
                    <a:lumMod val="75000"/>
                  </a:schemeClr>
                </a:solidFill>
                <a:ea typeface="Segoe UI" pitchFamily="34" charset="0"/>
                <a:cs typeface="Segoe UI" pitchFamily="34" charset="0"/>
              </a:rPr>
              <a:t>eCommerce</a:t>
            </a:r>
            <a:r>
              <a:rPr lang="en-US" sz="700" dirty="0">
                <a:ln>
                  <a:solidFill>
                    <a:schemeClr val="bg1">
                      <a:alpha val="0"/>
                    </a:schemeClr>
                  </a:solidFill>
                </a:ln>
                <a:solidFill>
                  <a:schemeClr val="tx1">
                    <a:lumMod val="75000"/>
                  </a:schemeClr>
                </a:solidFill>
                <a:ea typeface="Segoe UI" pitchFamily="34" charset="0"/>
                <a:cs typeface="Segoe UI" pitchFamily="34" charset="0"/>
              </a:rPr>
              <a:t>, Advertisement)</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Lync 2010</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SharePoint Server 2010</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Office 2010</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SQL Server Reporting Services</a:t>
            </a:r>
          </a:p>
          <a:p>
            <a:pPr marL="114300" lvl="1" indent="-114300" defTabSz="914361" fontAlgn="base">
              <a:spcBef>
                <a:spcPts val="600"/>
              </a:spcBef>
              <a:buClr>
                <a:schemeClr val="tx1">
                  <a:lumMod val="75000"/>
                </a:schemeClr>
              </a:buClr>
              <a:buSzPct val="100000"/>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Cloud Services (SaaS, PaaS, </a:t>
            </a:r>
            <a:r>
              <a:rPr lang="en-US" sz="700" dirty="0" err="1">
                <a:ln>
                  <a:solidFill>
                    <a:schemeClr val="bg1">
                      <a:alpha val="0"/>
                    </a:schemeClr>
                  </a:solidFill>
                </a:ln>
                <a:solidFill>
                  <a:schemeClr val="tx1">
                    <a:lumMod val="75000"/>
                  </a:schemeClr>
                </a:solidFill>
                <a:ea typeface="Segoe UI" pitchFamily="34" charset="0"/>
                <a:cs typeface="Segoe UI" pitchFamily="34" charset="0"/>
              </a:rPr>
              <a:t>IaaS</a:t>
            </a:r>
            <a:r>
              <a:rPr lang="en-US" sz="700" dirty="0">
                <a:ln>
                  <a:solidFill>
                    <a:schemeClr val="bg1">
                      <a:alpha val="0"/>
                    </a:schemeClr>
                  </a:solidFill>
                </a:ln>
                <a:solidFill>
                  <a:schemeClr val="tx1">
                    <a:lumMod val="75000"/>
                  </a:schemeClr>
                </a:solidFill>
                <a:ea typeface="Segoe UI" pitchFamily="34" charset="0"/>
                <a:cs typeface="Segoe UI" pitchFamily="34" charset="0"/>
              </a:rPr>
              <a:t>)</a:t>
            </a:r>
          </a:p>
        </p:txBody>
      </p:sp>
      <p:sp>
        <p:nvSpPr>
          <p:cNvPr id="962" name="Round Same Side Corner Rectangle 961"/>
          <p:cNvSpPr/>
          <p:nvPr/>
        </p:nvSpPr>
        <p:spPr>
          <a:xfrm flipH="1">
            <a:off x="7832783" y="1416291"/>
            <a:ext cx="1413591" cy="409949"/>
          </a:xfrm>
          <a:prstGeom prst="round2SameRect">
            <a:avLst>
              <a:gd name="adj1" fmla="val 9087"/>
              <a:gd name="adj2" fmla="val 0"/>
            </a:avLst>
          </a:prstGeom>
          <a:gradFill flip="none" rotWithShape="1">
            <a:gsLst>
              <a:gs pos="79000">
                <a:schemeClr val="accent1"/>
              </a:gs>
              <a:gs pos="0">
                <a:schemeClr val="accent1"/>
              </a:gs>
              <a:gs pos="100000">
                <a:schemeClr val="accent1">
                  <a:lumMod val="40000"/>
                  <a:lumOff val="60000"/>
                </a:schemeClr>
              </a:gs>
            </a:gsLst>
            <a:lin ang="16200000" scaled="1"/>
            <a:tileRect/>
          </a:gradFill>
          <a:ln w="3175" cap="flat" cmpd="sng" algn="ctr">
            <a:solidFill>
              <a:srgbClr val="1F497D">
                <a:lumMod val="40000"/>
                <a:lumOff val="60000"/>
              </a:srgbClr>
            </a:solidFill>
            <a:prstDash val="solid"/>
            <a:round/>
            <a:headEnd type="none" w="med" len="med"/>
            <a:tailEnd type="none" w="med" len="med"/>
          </a:ln>
          <a:effectLst/>
        </p:spPr>
        <p:txBody>
          <a:bodyPr vert="horz" wrap="square" lIns="91436" tIns="45719" rIns="91436" bIns="45719" numCol="1" rtlCol="0" anchor="ctr" anchorCtr="0" compatLnSpc="1">
            <a:prstTxWarp prst="textNoShape">
              <a:avLst/>
            </a:prstTxWarp>
            <a:noAutofit/>
          </a:bodyPr>
          <a:lstStyle/>
          <a:p>
            <a:pPr marL="0" lvl="1" algn="ctr" fontAlgn="base">
              <a:spcBef>
                <a:spcPts val="900"/>
              </a:spcBef>
              <a:buClr>
                <a:srgbClr val="FFFF99"/>
              </a:buClr>
              <a:buSzPct val="90000"/>
            </a:pP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MSFT Solutions </a:t>
            </a:r>
            <a:r>
              <a:rPr lang="en-US" sz="10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&amp;  </a:t>
            </a:r>
            <a:r>
              <a:rPr lang="en-US" sz="10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Products</a:t>
            </a:r>
          </a:p>
        </p:txBody>
      </p:sp>
      <p:sp>
        <p:nvSpPr>
          <p:cNvPr id="963" name="Silver corner gradient with bevel"/>
          <p:cNvSpPr/>
          <p:nvPr>
            <p:custDataLst>
              <p:tags r:id="rId5"/>
            </p:custDataLst>
          </p:nvPr>
        </p:nvSpPr>
        <p:spPr bwMode="auto">
          <a:xfrm>
            <a:off x="570211" y="3956180"/>
            <a:ext cx="1321890" cy="507829"/>
          </a:xfrm>
          <a:prstGeom prst="rect">
            <a:avLst/>
          </a:prstGeom>
          <a:solidFill>
            <a:srgbClr val="2D86E7"/>
          </a:solidFill>
          <a:ln>
            <a:no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91436" tIns="45719" rIns="91436" bIns="45719" anchor="ctr">
            <a:spAutoFit/>
          </a:bodyPr>
          <a:lstStyle/>
          <a:p>
            <a:pPr marL="0" lvl="1" algn="ctr" fontAlgn="base">
              <a:spcBef>
                <a:spcPts val="900"/>
              </a:spcBef>
              <a:buClr>
                <a:srgbClr val="FFFF99"/>
              </a:buClr>
              <a:buSzPct val="90000"/>
            </a:pPr>
            <a:r>
              <a:rPr lang="en-US" sz="900" b="1" kern="0" dirty="0" smtClean="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rPr>
              <a:t>Provide automated competitive pricing solution </a:t>
            </a:r>
            <a:endParaRPr lang="en-US" sz="900" b="1" kern="0" dirty="0">
              <a:ln w="6350">
                <a:solidFill>
                  <a:schemeClr val="bg1">
                    <a:alpha val="0"/>
                  </a:schemeClr>
                </a:solidFill>
              </a:ln>
              <a:solidFill>
                <a:srgbClr val="FFFFFF"/>
              </a:solidFill>
              <a:effectLst>
                <a:outerShdw blurRad="38100" dist="38100" dir="2700000" algn="tl">
                  <a:srgbClr val="000000">
                    <a:alpha val="43137"/>
                  </a:srgbClr>
                </a:outerShdw>
              </a:effectLst>
              <a:ea typeface="Segoe UI" pitchFamily="34" charset="0"/>
              <a:cs typeface="Segoe UI" pitchFamily="34" charset="0"/>
            </a:endParaRPr>
          </a:p>
        </p:txBody>
      </p:sp>
      <p:grpSp>
        <p:nvGrpSpPr>
          <p:cNvPr id="13" name="Group 12"/>
          <p:cNvGrpSpPr/>
          <p:nvPr/>
        </p:nvGrpSpPr>
        <p:grpSpPr>
          <a:xfrm>
            <a:off x="2285054" y="2041388"/>
            <a:ext cx="1243589" cy="614376"/>
            <a:chOff x="2285054" y="1997192"/>
            <a:chExt cx="1243589" cy="614376"/>
          </a:xfrm>
        </p:grpSpPr>
        <p:sp>
          <p:nvSpPr>
            <p:cNvPr id="965" name="Silver corner gradient with bevel"/>
            <p:cNvSpPr/>
            <p:nvPr>
              <p:custDataLst>
                <p:tags r:id="rId45"/>
              </p:custDataLst>
            </p:nvPr>
          </p:nvSpPr>
          <p:spPr bwMode="auto">
            <a:xfrm>
              <a:off x="2285054" y="1997192"/>
              <a:ext cx="1243589" cy="61437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36576"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Capabilities</a:t>
              </a:r>
            </a:p>
          </p:txBody>
        </p:sp>
        <p:grpSp>
          <p:nvGrpSpPr>
            <p:cNvPr id="966" name="Group 965"/>
            <p:cNvGrpSpPr/>
            <p:nvPr/>
          </p:nvGrpSpPr>
          <p:grpSpPr>
            <a:xfrm>
              <a:off x="2309463" y="2210112"/>
              <a:ext cx="1194770" cy="350542"/>
              <a:chOff x="3533394" y="2377643"/>
              <a:chExt cx="2125980" cy="666928"/>
            </a:xfrm>
          </p:grpSpPr>
          <p:sp>
            <p:nvSpPr>
              <p:cNvPr id="967" name="Rectangle 966"/>
              <p:cNvSpPr/>
              <p:nvPr/>
            </p:nvSpPr>
            <p:spPr>
              <a:xfrm>
                <a:off x="3533394"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68" name="Rectangle 967"/>
              <p:cNvSpPr/>
              <p:nvPr/>
            </p:nvSpPr>
            <p:spPr>
              <a:xfrm>
                <a:off x="3699217" y="2377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969" name="Rectangle 968"/>
              <p:cNvSpPr/>
              <p:nvPr/>
            </p:nvSpPr>
            <p:spPr>
              <a:xfrm>
                <a:off x="3865040"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0" name="Rectangle 969"/>
              <p:cNvSpPr/>
              <p:nvPr/>
            </p:nvSpPr>
            <p:spPr>
              <a:xfrm>
                <a:off x="4196686"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1" name="Rectangle 970"/>
              <p:cNvSpPr/>
              <p:nvPr/>
            </p:nvSpPr>
            <p:spPr>
              <a:xfrm>
                <a:off x="4694155"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2" name="Rectangle 971"/>
              <p:cNvSpPr/>
              <p:nvPr/>
            </p:nvSpPr>
            <p:spPr>
              <a:xfrm>
                <a:off x="5025801"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3" name="Rectangle 972"/>
              <p:cNvSpPr/>
              <p:nvPr/>
            </p:nvSpPr>
            <p:spPr>
              <a:xfrm>
                <a:off x="5191624"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4" name="Rectangle 973"/>
              <p:cNvSpPr/>
              <p:nvPr/>
            </p:nvSpPr>
            <p:spPr>
              <a:xfrm>
                <a:off x="403086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5" name="Rectangle 974"/>
              <p:cNvSpPr/>
              <p:nvPr/>
            </p:nvSpPr>
            <p:spPr>
              <a:xfrm>
                <a:off x="4362509"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6" name="Rectangle 975"/>
              <p:cNvSpPr/>
              <p:nvPr/>
            </p:nvSpPr>
            <p:spPr>
              <a:xfrm>
                <a:off x="4528332"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7" name="Rectangle 976"/>
              <p:cNvSpPr/>
              <p:nvPr/>
            </p:nvSpPr>
            <p:spPr>
              <a:xfrm>
                <a:off x="4859978"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8" name="Rectangle 977"/>
              <p:cNvSpPr/>
              <p:nvPr/>
            </p:nvSpPr>
            <p:spPr>
              <a:xfrm>
                <a:off x="5357447"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79" name="Rectangle 978"/>
              <p:cNvSpPr/>
              <p:nvPr/>
            </p:nvSpPr>
            <p:spPr>
              <a:xfrm>
                <a:off x="5523273" y="2377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0" name="Rectangle 979"/>
              <p:cNvSpPr/>
              <p:nvPr/>
            </p:nvSpPr>
            <p:spPr>
              <a:xfrm>
                <a:off x="3533394"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981" name="Rectangle 980"/>
              <p:cNvSpPr/>
              <p:nvPr/>
            </p:nvSpPr>
            <p:spPr>
              <a:xfrm>
                <a:off x="3699217" y="2553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982" name="Rectangle 981"/>
              <p:cNvSpPr/>
              <p:nvPr/>
            </p:nvSpPr>
            <p:spPr>
              <a:xfrm>
                <a:off x="3865040"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3" name="Rectangle 982"/>
              <p:cNvSpPr/>
              <p:nvPr/>
            </p:nvSpPr>
            <p:spPr>
              <a:xfrm>
                <a:off x="4196686"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4" name="Rectangle 983"/>
              <p:cNvSpPr/>
              <p:nvPr/>
            </p:nvSpPr>
            <p:spPr>
              <a:xfrm>
                <a:off x="4694155"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5" name="Rectangle 984"/>
              <p:cNvSpPr/>
              <p:nvPr/>
            </p:nvSpPr>
            <p:spPr>
              <a:xfrm>
                <a:off x="5025801"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6" name="Rectangle 985"/>
              <p:cNvSpPr/>
              <p:nvPr/>
            </p:nvSpPr>
            <p:spPr>
              <a:xfrm>
                <a:off x="5191624"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7" name="Rectangle 986"/>
              <p:cNvSpPr/>
              <p:nvPr/>
            </p:nvSpPr>
            <p:spPr>
              <a:xfrm>
                <a:off x="4030863"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8" name="Rectangle 987"/>
              <p:cNvSpPr/>
              <p:nvPr/>
            </p:nvSpPr>
            <p:spPr>
              <a:xfrm>
                <a:off x="4362509"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89" name="Rectangle 988"/>
              <p:cNvSpPr/>
              <p:nvPr/>
            </p:nvSpPr>
            <p:spPr>
              <a:xfrm>
                <a:off x="4528332"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990" name="Rectangle 989"/>
              <p:cNvSpPr/>
              <p:nvPr/>
            </p:nvSpPr>
            <p:spPr>
              <a:xfrm>
                <a:off x="4859978"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91" name="Rectangle 990"/>
              <p:cNvSpPr/>
              <p:nvPr/>
            </p:nvSpPr>
            <p:spPr>
              <a:xfrm>
                <a:off x="5357447" y="2553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92" name="Rectangle 991"/>
              <p:cNvSpPr/>
              <p:nvPr/>
            </p:nvSpPr>
            <p:spPr>
              <a:xfrm>
                <a:off x="5523273" y="2553411"/>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93" name="Rectangle 992"/>
              <p:cNvSpPr/>
              <p:nvPr/>
            </p:nvSpPr>
            <p:spPr>
              <a:xfrm>
                <a:off x="3533394"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994" name="Rectangle 993"/>
              <p:cNvSpPr/>
              <p:nvPr/>
            </p:nvSpPr>
            <p:spPr>
              <a:xfrm>
                <a:off x="3699217" y="2731643"/>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995" name="Rectangle 994"/>
              <p:cNvSpPr/>
              <p:nvPr/>
            </p:nvSpPr>
            <p:spPr>
              <a:xfrm>
                <a:off x="3865040" y="273164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996" name="Rectangle 995"/>
              <p:cNvSpPr/>
              <p:nvPr/>
            </p:nvSpPr>
            <p:spPr>
              <a:xfrm>
                <a:off x="4196686"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97" name="Rectangle 996"/>
              <p:cNvSpPr/>
              <p:nvPr/>
            </p:nvSpPr>
            <p:spPr>
              <a:xfrm>
                <a:off x="4694155"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98" name="Rectangle 997"/>
              <p:cNvSpPr/>
              <p:nvPr/>
            </p:nvSpPr>
            <p:spPr>
              <a:xfrm>
                <a:off x="5025801"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999" name="Rectangle 998"/>
              <p:cNvSpPr/>
              <p:nvPr/>
            </p:nvSpPr>
            <p:spPr>
              <a:xfrm>
                <a:off x="5191624"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0" name="Rectangle 999"/>
              <p:cNvSpPr/>
              <p:nvPr/>
            </p:nvSpPr>
            <p:spPr>
              <a:xfrm>
                <a:off x="403086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1" name="Rectangle 1000"/>
              <p:cNvSpPr/>
              <p:nvPr/>
            </p:nvSpPr>
            <p:spPr>
              <a:xfrm>
                <a:off x="4362509"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2" name="Rectangle 1001"/>
              <p:cNvSpPr/>
              <p:nvPr/>
            </p:nvSpPr>
            <p:spPr>
              <a:xfrm>
                <a:off x="4528332"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3" name="Rectangle 1002"/>
              <p:cNvSpPr/>
              <p:nvPr/>
            </p:nvSpPr>
            <p:spPr>
              <a:xfrm>
                <a:off x="4859978"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4" name="Rectangle 1003"/>
              <p:cNvSpPr/>
              <p:nvPr/>
            </p:nvSpPr>
            <p:spPr>
              <a:xfrm>
                <a:off x="5357447"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5" name="Rectangle 1004"/>
              <p:cNvSpPr/>
              <p:nvPr/>
            </p:nvSpPr>
            <p:spPr>
              <a:xfrm>
                <a:off x="5523273" y="273164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6" name="Rectangle 1005"/>
              <p:cNvSpPr/>
              <p:nvPr/>
            </p:nvSpPr>
            <p:spPr>
              <a:xfrm>
                <a:off x="3533394"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07" name="Rectangle 1006"/>
              <p:cNvSpPr/>
              <p:nvPr/>
            </p:nvSpPr>
            <p:spPr>
              <a:xfrm>
                <a:off x="3699217" y="29074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08" name="Rectangle 1007"/>
              <p:cNvSpPr/>
              <p:nvPr/>
            </p:nvSpPr>
            <p:spPr>
              <a:xfrm>
                <a:off x="3865040"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09" name="Rectangle 1008"/>
              <p:cNvSpPr/>
              <p:nvPr/>
            </p:nvSpPr>
            <p:spPr>
              <a:xfrm>
                <a:off x="4196686"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10" name="Rectangle 1009"/>
              <p:cNvSpPr/>
              <p:nvPr/>
            </p:nvSpPr>
            <p:spPr>
              <a:xfrm>
                <a:off x="4694155"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11" name="Rectangle 1010"/>
              <p:cNvSpPr/>
              <p:nvPr/>
            </p:nvSpPr>
            <p:spPr>
              <a:xfrm>
                <a:off x="5025801"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12" name="Rectangle 1011"/>
              <p:cNvSpPr/>
              <p:nvPr/>
            </p:nvSpPr>
            <p:spPr>
              <a:xfrm>
                <a:off x="5191624"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13" name="Rectangle 1012"/>
              <p:cNvSpPr/>
              <p:nvPr/>
            </p:nvSpPr>
            <p:spPr>
              <a:xfrm>
                <a:off x="403086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14" name="Rectangle 1013"/>
              <p:cNvSpPr/>
              <p:nvPr/>
            </p:nvSpPr>
            <p:spPr>
              <a:xfrm>
                <a:off x="4362509"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15" name="Rectangle 1014"/>
              <p:cNvSpPr/>
              <p:nvPr/>
            </p:nvSpPr>
            <p:spPr>
              <a:xfrm>
                <a:off x="4528332"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16" name="Rectangle 1015"/>
              <p:cNvSpPr/>
              <p:nvPr/>
            </p:nvSpPr>
            <p:spPr>
              <a:xfrm>
                <a:off x="4859978" y="29074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17" name="Rectangle 1016"/>
              <p:cNvSpPr/>
              <p:nvPr/>
            </p:nvSpPr>
            <p:spPr>
              <a:xfrm>
                <a:off x="5357447" y="29074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18" name="Rectangle 1017"/>
              <p:cNvSpPr/>
              <p:nvPr/>
            </p:nvSpPr>
            <p:spPr>
              <a:xfrm>
                <a:off x="5523273" y="29074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14" name="Group 13"/>
          <p:cNvGrpSpPr/>
          <p:nvPr/>
        </p:nvGrpSpPr>
        <p:grpSpPr>
          <a:xfrm>
            <a:off x="2285054" y="3083350"/>
            <a:ext cx="1243584" cy="612648"/>
            <a:chOff x="2306825" y="3083350"/>
            <a:chExt cx="1243584" cy="612648"/>
          </a:xfrm>
        </p:grpSpPr>
        <p:sp>
          <p:nvSpPr>
            <p:cNvPr id="1020" name="Silver corner gradient with bevel"/>
            <p:cNvSpPr/>
            <p:nvPr>
              <p:custDataLst>
                <p:tags r:id="rId43"/>
              </p:custDataLst>
            </p:nvPr>
          </p:nvSpPr>
          <p:spPr bwMode="auto">
            <a:xfrm>
              <a:off x="2306825" y="3083350"/>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54864"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Capabilities</a:t>
              </a:r>
            </a:p>
          </p:txBody>
        </p:sp>
        <p:grpSp>
          <p:nvGrpSpPr>
            <p:cNvPr id="1021" name="Group 1020"/>
            <p:cNvGrpSpPr/>
            <p:nvPr>
              <p:custDataLst>
                <p:tags r:id="rId44"/>
              </p:custDataLst>
            </p:nvPr>
          </p:nvGrpSpPr>
          <p:grpSpPr>
            <a:xfrm>
              <a:off x="2328002" y="3325396"/>
              <a:ext cx="1197864" cy="347472"/>
              <a:chOff x="3524250" y="3561511"/>
              <a:chExt cx="2125980" cy="666928"/>
            </a:xfrm>
          </p:grpSpPr>
          <p:sp>
            <p:nvSpPr>
              <p:cNvPr id="1022" name="Rectangle 1021"/>
              <p:cNvSpPr/>
              <p:nvPr/>
            </p:nvSpPr>
            <p:spPr>
              <a:xfrm>
                <a:off x="3524250" y="3561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23" name="Rectangle 1022"/>
              <p:cNvSpPr/>
              <p:nvPr/>
            </p:nvSpPr>
            <p:spPr>
              <a:xfrm>
                <a:off x="369007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24" name="Rectangle 1023"/>
              <p:cNvSpPr/>
              <p:nvPr/>
            </p:nvSpPr>
            <p:spPr>
              <a:xfrm>
                <a:off x="3855896"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25" name="Rectangle 1024"/>
              <p:cNvSpPr/>
              <p:nvPr/>
            </p:nvSpPr>
            <p:spPr>
              <a:xfrm>
                <a:off x="4187542"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26" name="Rectangle 1025"/>
              <p:cNvSpPr/>
              <p:nvPr/>
            </p:nvSpPr>
            <p:spPr>
              <a:xfrm>
                <a:off x="4685011" y="3561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27" name="Rectangle 1026"/>
              <p:cNvSpPr/>
              <p:nvPr/>
            </p:nvSpPr>
            <p:spPr>
              <a:xfrm>
                <a:off x="5016657"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28" name="Rectangle 1027"/>
              <p:cNvSpPr/>
              <p:nvPr/>
            </p:nvSpPr>
            <p:spPr>
              <a:xfrm>
                <a:off x="5182480"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29" name="Rectangle 1028"/>
              <p:cNvSpPr/>
              <p:nvPr/>
            </p:nvSpPr>
            <p:spPr>
              <a:xfrm>
                <a:off x="402171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0" name="Rectangle 1029"/>
              <p:cNvSpPr/>
              <p:nvPr/>
            </p:nvSpPr>
            <p:spPr>
              <a:xfrm>
                <a:off x="4353365"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1" name="Rectangle 1030"/>
              <p:cNvSpPr/>
              <p:nvPr/>
            </p:nvSpPr>
            <p:spPr>
              <a:xfrm>
                <a:off x="4519188"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2" name="Rectangle 1031"/>
              <p:cNvSpPr/>
              <p:nvPr/>
            </p:nvSpPr>
            <p:spPr>
              <a:xfrm>
                <a:off x="4850834"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3" name="Rectangle 1032"/>
              <p:cNvSpPr/>
              <p:nvPr/>
            </p:nvSpPr>
            <p:spPr>
              <a:xfrm>
                <a:off x="5348303"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4" name="Rectangle 1033"/>
              <p:cNvSpPr/>
              <p:nvPr/>
            </p:nvSpPr>
            <p:spPr>
              <a:xfrm>
                <a:off x="5514129" y="3561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5" name="Rectangle 1034"/>
              <p:cNvSpPr/>
              <p:nvPr/>
            </p:nvSpPr>
            <p:spPr>
              <a:xfrm>
                <a:off x="3524250" y="3737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36" name="Rectangle 1035"/>
              <p:cNvSpPr/>
              <p:nvPr/>
            </p:nvSpPr>
            <p:spPr>
              <a:xfrm>
                <a:off x="369007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7" name="Rectangle 1036"/>
              <p:cNvSpPr/>
              <p:nvPr/>
            </p:nvSpPr>
            <p:spPr>
              <a:xfrm>
                <a:off x="3855896"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8" name="Rectangle 1037"/>
              <p:cNvSpPr/>
              <p:nvPr/>
            </p:nvSpPr>
            <p:spPr>
              <a:xfrm>
                <a:off x="4187542"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39" name="Rectangle 1038"/>
              <p:cNvSpPr/>
              <p:nvPr/>
            </p:nvSpPr>
            <p:spPr>
              <a:xfrm>
                <a:off x="4685011"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40" name="Rectangle 1039"/>
              <p:cNvSpPr/>
              <p:nvPr/>
            </p:nvSpPr>
            <p:spPr>
              <a:xfrm>
                <a:off x="5016657" y="3737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41" name="Rectangle 1040"/>
              <p:cNvSpPr/>
              <p:nvPr/>
            </p:nvSpPr>
            <p:spPr>
              <a:xfrm>
                <a:off x="5182480" y="3737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42" name="Rectangle 1041"/>
              <p:cNvSpPr/>
              <p:nvPr/>
            </p:nvSpPr>
            <p:spPr>
              <a:xfrm>
                <a:off x="402171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43" name="Rectangle 1042"/>
              <p:cNvSpPr/>
              <p:nvPr/>
            </p:nvSpPr>
            <p:spPr>
              <a:xfrm>
                <a:off x="4353365"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44" name="Rectangle 1043"/>
              <p:cNvSpPr/>
              <p:nvPr/>
            </p:nvSpPr>
            <p:spPr>
              <a:xfrm>
                <a:off x="4519188"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45" name="Rectangle 1044"/>
              <p:cNvSpPr/>
              <p:nvPr/>
            </p:nvSpPr>
            <p:spPr>
              <a:xfrm>
                <a:off x="4850834"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46" name="Rectangle 1045"/>
              <p:cNvSpPr/>
              <p:nvPr/>
            </p:nvSpPr>
            <p:spPr>
              <a:xfrm>
                <a:off x="5348303"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47" name="Rectangle 1046"/>
              <p:cNvSpPr/>
              <p:nvPr/>
            </p:nvSpPr>
            <p:spPr>
              <a:xfrm>
                <a:off x="5514129" y="3737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48" name="Rectangle 1047"/>
              <p:cNvSpPr/>
              <p:nvPr/>
            </p:nvSpPr>
            <p:spPr>
              <a:xfrm>
                <a:off x="3524250" y="3915511"/>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49" name="Rectangle 1048"/>
              <p:cNvSpPr/>
              <p:nvPr/>
            </p:nvSpPr>
            <p:spPr>
              <a:xfrm>
                <a:off x="3690073" y="3915511"/>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50" name="Rectangle 1049"/>
              <p:cNvSpPr/>
              <p:nvPr/>
            </p:nvSpPr>
            <p:spPr>
              <a:xfrm>
                <a:off x="3855896"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51" name="Rectangle 1050"/>
              <p:cNvSpPr/>
              <p:nvPr/>
            </p:nvSpPr>
            <p:spPr>
              <a:xfrm>
                <a:off x="4187542"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52" name="Rectangle 1051"/>
              <p:cNvSpPr/>
              <p:nvPr/>
            </p:nvSpPr>
            <p:spPr>
              <a:xfrm>
                <a:off x="4685011" y="3915511"/>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53" name="Rectangle 1052"/>
              <p:cNvSpPr/>
              <p:nvPr/>
            </p:nvSpPr>
            <p:spPr>
              <a:xfrm>
                <a:off x="5016657"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54" name="Rectangle 1053"/>
              <p:cNvSpPr/>
              <p:nvPr/>
            </p:nvSpPr>
            <p:spPr>
              <a:xfrm>
                <a:off x="5182480"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55" name="Rectangle 1054"/>
              <p:cNvSpPr/>
              <p:nvPr/>
            </p:nvSpPr>
            <p:spPr>
              <a:xfrm>
                <a:off x="402171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56" name="Rectangle 1055"/>
              <p:cNvSpPr/>
              <p:nvPr/>
            </p:nvSpPr>
            <p:spPr>
              <a:xfrm>
                <a:off x="4353365"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57" name="Rectangle 1056"/>
              <p:cNvSpPr/>
              <p:nvPr/>
            </p:nvSpPr>
            <p:spPr>
              <a:xfrm>
                <a:off x="4519188"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58" name="Rectangle 1057"/>
              <p:cNvSpPr/>
              <p:nvPr/>
            </p:nvSpPr>
            <p:spPr>
              <a:xfrm>
                <a:off x="4850834"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59" name="Rectangle 1058"/>
              <p:cNvSpPr/>
              <p:nvPr/>
            </p:nvSpPr>
            <p:spPr>
              <a:xfrm>
                <a:off x="5348303"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60" name="Rectangle 1059"/>
              <p:cNvSpPr/>
              <p:nvPr/>
            </p:nvSpPr>
            <p:spPr>
              <a:xfrm>
                <a:off x="5514129" y="3915511"/>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61" name="Rectangle 1060"/>
              <p:cNvSpPr/>
              <p:nvPr/>
            </p:nvSpPr>
            <p:spPr>
              <a:xfrm>
                <a:off x="3524250" y="409127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62" name="Rectangle 1061"/>
              <p:cNvSpPr/>
              <p:nvPr/>
            </p:nvSpPr>
            <p:spPr>
              <a:xfrm>
                <a:off x="369007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63" name="Rectangle 1062"/>
              <p:cNvSpPr/>
              <p:nvPr/>
            </p:nvSpPr>
            <p:spPr>
              <a:xfrm>
                <a:off x="3855896"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64" name="Rectangle 1063"/>
              <p:cNvSpPr/>
              <p:nvPr/>
            </p:nvSpPr>
            <p:spPr>
              <a:xfrm>
                <a:off x="4187542" y="409127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65" name="Rectangle 1064"/>
              <p:cNvSpPr/>
              <p:nvPr/>
            </p:nvSpPr>
            <p:spPr>
              <a:xfrm>
                <a:off x="4685011"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66" name="Rectangle 1065"/>
              <p:cNvSpPr/>
              <p:nvPr/>
            </p:nvSpPr>
            <p:spPr>
              <a:xfrm>
                <a:off x="5016657"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67" name="Rectangle 1066"/>
              <p:cNvSpPr/>
              <p:nvPr/>
            </p:nvSpPr>
            <p:spPr>
              <a:xfrm>
                <a:off x="5182480" y="409127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68" name="Rectangle 1067"/>
              <p:cNvSpPr/>
              <p:nvPr/>
            </p:nvSpPr>
            <p:spPr>
              <a:xfrm>
                <a:off x="402171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69" name="Rectangle 1068"/>
              <p:cNvSpPr/>
              <p:nvPr/>
            </p:nvSpPr>
            <p:spPr>
              <a:xfrm>
                <a:off x="4353365"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70" name="Rectangle 1069"/>
              <p:cNvSpPr/>
              <p:nvPr/>
            </p:nvSpPr>
            <p:spPr>
              <a:xfrm>
                <a:off x="4519188"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71" name="Rectangle 1070"/>
              <p:cNvSpPr/>
              <p:nvPr/>
            </p:nvSpPr>
            <p:spPr>
              <a:xfrm>
                <a:off x="4850834"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72" name="Rectangle 1071"/>
              <p:cNvSpPr/>
              <p:nvPr/>
            </p:nvSpPr>
            <p:spPr>
              <a:xfrm>
                <a:off x="5348303"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73" name="Rectangle 1072"/>
              <p:cNvSpPr/>
              <p:nvPr/>
            </p:nvSpPr>
            <p:spPr>
              <a:xfrm>
                <a:off x="5514129" y="409127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grpSp>
        <p:nvGrpSpPr>
          <p:cNvPr id="15" name="Group 14"/>
          <p:cNvGrpSpPr/>
          <p:nvPr/>
        </p:nvGrpSpPr>
        <p:grpSpPr>
          <a:xfrm>
            <a:off x="2285054" y="4114278"/>
            <a:ext cx="1243584" cy="612648"/>
            <a:chOff x="2335400" y="4114278"/>
            <a:chExt cx="1243584" cy="612648"/>
          </a:xfrm>
        </p:grpSpPr>
        <p:sp>
          <p:nvSpPr>
            <p:cNvPr id="1075" name="Silver corner gradient with bevel"/>
            <p:cNvSpPr/>
            <p:nvPr>
              <p:custDataLst>
                <p:tags r:id="rId41"/>
              </p:custDataLst>
            </p:nvPr>
          </p:nvSpPr>
          <p:spPr bwMode="auto">
            <a:xfrm>
              <a:off x="2335400" y="4114278"/>
              <a:ext cx="1243584" cy="61264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lIns="0" tIns="64008" rIns="0"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Technology Capabilities</a:t>
              </a:r>
            </a:p>
          </p:txBody>
        </p:sp>
        <p:grpSp>
          <p:nvGrpSpPr>
            <p:cNvPr id="1076" name="Group 1075"/>
            <p:cNvGrpSpPr/>
            <p:nvPr>
              <p:custDataLst>
                <p:tags r:id="rId42"/>
              </p:custDataLst>
            </p:nvPr>
          </p:nvGrpSpPr>
          <p:grpSpPr>
            <a:xfrm>
              <a:off x="2361340" y="4355418"/>
              <a:ext cx="1197864" cy="347472"/>
              <a:chOff x="3524250" y="4732229"/>
              <a:chExt cx="2125980" cy="666928"/>
            </a:xfrm>
          </p:grpSpPr>
          <p:sp>
            <p:nvSpPr>
              <p:cNvPr id="1077" name="Rectangle 1076"/>
              <p:cNvSpPr/>
              <p:nvPr/>
            </p:nvSpPr>
            <p:spPr>
              <a:xfrm>
                <a:off x="3524250" y="4732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78" name="Rectangle 1077"/>
              <p:cNvSpPr/>
              <p:nvPr/>
            </p:nvSpPr>
            <p:spPr>
              <a:xfrm>
                <a:off x="369007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79" name="Rectangle 1078"/>
              <p:cNvSpPr/>
              <p:nvPr/>
            </p:nvSpPr>
            <p:spPr>
              <a:xfrm>
                <a:off x="3855896"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80" name="Rectangle 1079"/>
              <p:cNvSpPr/>
              <p:nvPr/>
            </p:nvSpPr>
            <p:spPr>
              <a:xfrm>
                <a:off x="4187542"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81" name="Rectangle 1080"/>
              <p:cNvSpPr/>
              <p:nvPr/>
            </p:nvSpPr>
            <p:spPr>
              <a:xfrm>
                <a:off x="4685011"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82" name="Rectangle 1081"/>
              <p:cNvSpPr/>
              <p:nvPr/>
            </p:nvSpPr>
            <p:spPr>
              <a:xfrm>
                <a:off x="5016657"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83" name="Rectangle 1082"/>
              <p:cNvSpPr/>
              <p:nvPr/>
            </p:nvSpPr>
            <p:spPr>
              <a:xfrm>
                <a:off x="5182480"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84" name="Rectangle 1083"/>
              <p:cNvSpPr/>
              <p:nvPr/>
            </p:nvSpPr>
            <p:spPr>
              <a:xfrm>
                <a:off x="402171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85" name="Rectangle 1084"/>
              <p:cNvSpPr/>
              <p:nvPr/>
            </p:nvSpPr>
            <p:spPr>
              <a:xfrm>
                <a:off x="4353365"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86" name="Rectangle 1085"/>
              <p:cNvSpPr/>
              <p:nvPr/>
            </p:nvSpPr>
            <p:spPr>
              <a:xfrm>
                <a:off x="4519188"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87" name="Rectangle 1086"/>
              <p:cNvSpPr/>
              <p:nvPr/>
            </p:nvSpPr>
            <p:spPr>
              <a:xfrm>
                <a:off x="4850834" y="4732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88" name="Rectangle 1087"/>
              <p:cNvSpPr/>
              <p:nvPr/>
            </p:nvSpPr>
            <p:spPr>
              <a:xfrm>
                <a:off x="5348303"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89" name="Rectangle 1088"/>
              <p:cNvSpPr/>
              <p:nvPr/>
            </p:nvSpPr>
            <p:spPr>
              <a:xfrm>
                <a:off x="5514129" y="4732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90" name="Rectangle 1089"/>
              <p:cNvSpPr/>
              <p:nvPr/>
            </p:nvSpPr>
            <p:spPr>
              <a:xfrm>
                <a:off x="3524250" y="4907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91" name="Rectangle 1090"/>
              <p:cNvSpPr/>
              <p:nvPr/>
            </p:nvSpPr>
            <p:spPr>
              <a:xfrm>
                <a:off x="3690073"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92" name="Rectangle 1091"/>
              <p:cNvSpPr/>
              <p:nvPr/>
            </p:nvSpPr>
            <p:spPr>
              <a:xfrm>
                <a:off x="3855896"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93" name="Rectangle 1092"/>
              <p:cNvSpPr/>
              <p:nvPr/>
            </p:nvSpPr>
            <p:spPr>
              <a:xfrm>
                <a:off x="4187542" y="4907997"/>
                <a:ext cx="136101" cy="137160"/>
              </a:xfrm>
              <a:prstGeom prst="rect">
                <a:avLst/>
              </a:prstGeom>
              <a:solidFill>
                <a:srgbClr val="FFFFFF"/>
              </a:solid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94" name="Rectangle 1093"/>
              <p:cNvSpPr/>
              <p:nvPr/>
            </p:nvSpPr>
            <p:spPr>
              <a:xfrm>
                <a:off x="4685011"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95" name="Rectangle 1094"/>
              <p:cNvSpPr/>
              <p:nvPr/>
            </p:nvSpPr>
            <p:spPr>
              <a:xfrm>
                <a:off x="5016657"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96" name="Rectangle 1095"/>
              <p:cNvSpPr/>
              <p:nvPr/>
            </p:nvSpPr>
            <p:spPr>
              <a:xfrm>
                <a:off x="5182480"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97" name="Rectangle 1096"/>
              <p:cNvSpPr/>
              <p:nvPr/>
            </p:nvSpPr>
            <p:spPr>
              <a:xfrm>
                <a:off x="4021719" y="4907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098" name="Rectangle 1097"/>
              <p:cNvSpPr/>
              <p:nvPr/>
            </p:nvSpPr>
            <p:spPr>
              <a:xfrm>
                <a:off x="4353365"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099" name="Rectangle 1098"/>
              <p:cNvSpPr/>
              <p:nvPr/>
            </p:nvSpPr>
            <p:spPr>
              <a:xfrm>
                <a:off x="4519188" y="4907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00" name="Rectangle 1099"/>
              <p:cNvSpPr/>
              <p:nvPr/>
            </p:nvSpPr>
            <p:spPr>
              <a:xfrm>
                <a:off x="4850834"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01" name="Rectangle 1100"/>
              <p:cNvSpPr/>
              <p:nvPr/>
            </p:nvSpPr>
            <p:spPr>
              <a:xfrm>
                <a:off x="5348303"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02" name="Rectangle 1101"/>
              <p:cNvSpPr/>
              <p:nvPr/>
            </p:nvSpPr>
            <p:spPr>
              <a:xfrm>
                <a:off x="5514129" y="4907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03" name="Rectangle 1102"/>
              <p:cNvSpPr/>
              <p:nvPr/>
            </p:nvSpPr>
            <p:spPr>
              <a:xfrm>
                <a:off x="3524250" y="5086229"/>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04" name="Rectangle 1103"/>
              <p:cNvSpPr/>
              <p:nvPr/>
            </p:nvSpPr>
            <p:spPr>
              <a:xfrm>
                <a:off x="3690073"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05" name="Rectangle 1104"/>
              <p:cNvSpPr/>
              <p:nvPr/>
            </p:nvSpPr>
            <p:spPr>
              <a:xfrm>
                <a:off x="3855896"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06" name="Rectangle 1105"/>
              <p:cNvSpPr/>
              <p:nvPr/>
            </p:nvSpPr>
            <p:spPr>
              <a:xfrm>
                <a:off x="4187542"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07" name="Rectangle 1106"/>
              <p:cNvSpPr/>
              <p:nvPr/>
            </p:nvSpPr>
            <p:spPr>
              <a:xfrm>
                <a:off x="4685011"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08" name="Rectangle 1107"/>
              <p:cNvSpPr/>
              <p:nvPr/>
            </p:nvSpPr>
            <p:spPr>
              <a:xfrm>
                <a:off x="5016657"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09" name="Rectangle 1108"/>
              <p:cNvSpPr/>
              <p:nvPr/>
            </p:nvSpPr>
            <p:spPr>
              <a:xfrm>
                <a:off x="5182480"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10" name="Rectangle 1109"/>
              <p:cNvSpPr/>
              <p:nvPr/>
            </p:nvSpPr>
            <p:spPr>
              <a:xfrm>
                <a:off x="402171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11" name="Rectangle 1110"/>
              <p:cNvSpPr/>
              <p:nvPr/>
            </p:nvSpPr>
            <p:spPr>
              <a:xfrm>
                <a:off x="4353365" y="5086229"/>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12" name="Rectangle 1111"/>
              <p:cNvSpPr/>
              <p:nvPr/>
            </p:nvSpPr>
            <p:spPr>
              <a:xfrm>
                <a:off x="4519188"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13" name="Rectangle 1112"/>
              <p:cNvSpPr/>
              <p:nvPr/>
            </p:nvSpPr>
            <p:spPr>
              <a:xfrm>
                <a:off x="4850834" y="5086229"/>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14" name="Rectangle 1113"/>
              <p:cNvSpPr/>
              <p:nvPr/>
            </p:nvSpPr>
            <p:spPr>
              <a:xfrm>
                <a:off x="5348303" y="5086229"/>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15" name="Rectangle 1114"/>
              <p:cNvSpPr/>
              <p:nvPr/>
            </p:nvSpPr>
            <p:spPr>
              <a:xfrm>
                <a:off x="5514129" y="5086229"/>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16" name="Rectangle 1115"/>
              <p:cNvSpPr/>
              <p:nvPr/>
            </p:nvSpPr>
            <p:spPr>
              <a:xfrm>
                <a:off x="3524250" y="5261997"/>
                <a:ext cx="136101" cy="137160"/>
              </a:xfrm>
              <a:prstGeom prst="rect">
                <a:avLst/>
              </a:prstGeom>
              <a:solidFill>
                <a:srgbClr val="FFFFFF">
                  <a:alpha val="70000"/>
                </a:srgbClr>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17" name="Rectangle 1116"/>
              <p:cNvSpPr/>
              <p:nvPr/>
            </p:nvSpPr>
            <p:spPr>
              <a:xfrm>
                <a:off x="3690073"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18" name="Rectangle 1117"/>
              <p:cNvSpPr/>
              <p:nvPr/>
            </p:nvSpPr>
            <p:spPr>
              <a:xfrm>
                <a:off x="3855896" y="5261997"/>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19" name="Rectangle 1118"/>
              <p:cNvSpPr/>
              <p:nvPr/>
            </p:nvSpPr>
            <p:spPr>
              <a:xfrm>
                <a:off x="4187542"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20" name="Rectangle 1119"/>
              <p:cNvSpPr/>
              <p:nvPr/>
            </p:nvSpPr>
            <p:spPr>
              <a:xfrm>
                <a:off x="4685011"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21" name="Rectangle 1120"/>
              <p:cNvSpPr/>
              <p:nvPr/>
            </p:nvSpPr>
            <p:spPr>
              <a:xfrm>
                <a:off x="5016657"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22" name="Rectangle 1121"/>
              <p:cNvSpPr/>
              <p:nvPr/>
            </p:nvSpPr>
            <p:spPr>
              <a:xfrm>
                <a:off x="5182480" y="5261997"/>
                <a:ext cx="136101" cy="137160"/>
              </a:xfrm>
              <a:prstGeom prst="rect">
                <a:avLst/>
              </a:prstGeom>
              <a:pattFill prst="wdDnDiag">
                <a:fgClr>
                  <a:schemeClr val="bg2"/>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23" name="Rectangle 1122"/>
              <p:cNvSpPr/>
              <p:nvPr/>
            </p:nvSpPr>
            <p:spPr>
              <a:xfrm>
                <a:off x="402171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24" name="Rectangle 1123"/>
              <p:cNvSpPr/>
              <p:nvPr/>
            </p:nvSpPr>
            <p:spPr>
              <a:xfrm>
                <a:off x="4353365"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25" name="Rectangle 1124"/>
              <p:cNvSpPr/>
              <p:nvPr/>
            </p:nvSpPr>
            <p:spPr>
              <a:xfrm>
                <a:off x="4519188"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sp>
            <p:nvSpPr>
              <p:cNvPr id="1126" name="Rectangle 1125"/>
              <p:cNvSpPr/>
              <p:nvPr/>
            </p:nvSpPr>
            <p:spPr>
              <a:xfrm>
                <a:off x="4850834"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27" name="Rectangle 1126"/>
              <p:cNvSpPr/>
              <p:nvPr/>
            </p:nvSpPr>
            <p:spPr>
              <a:xfrm>
                <a:off x="5348303" y="5261997"/>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200" kern="0" dirty="0">
                  <a:ln>
                    <a:solidFill>
                      <a:schemeClr val="bg1">
                        <a:alpha val="0"/>
                      </a:schemeClr>
                    </a:solidFill>
                  </a:ln>
                </a:endParaRPr>
              </a:p>
            </p:txBody>
          </p:sp>
          <p:sp>
            <p:nvSpPr>
              <p:cNvPr id="1128" name="Rectangle 1127"/>
              <p:cNvSpPr/>
              <p:nvPr/>
            </p:nvSpPr>
            <p:spPr>
              <a:xfrm>
                <a:off x="5514129" y="5261997"/>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200" kern="0" dirty="0">
                  <a:ln>
                    <a:solidFill>
                      <a:schemeClr val="bg1">
                        <a:alpha val="0"/>
                      </a:schemeClr>
                    </a:solidFill>
                  </a:ln>
                </a:endParaRPr>
              </a:p>
            </p:txBody>
          </p:sp>
        </p:grpSp>
      </p:grpSp>
      <p:sp>
        <p:nvSpPr>
          <p:cNvPr id="1130" name="Rectangle 1129"/>
          <p:cNvSpPr/>
          <p:nvPr>
            <p:custDataLst>
              <p:tags r:id="rId6"/>
            </p:custDataLst>
          </p:nvPr>
        </p:nvSpPr>
        <p:spPr>
          <a:xfrm>
            <a:off x="3574143" y="3132094"/>
            <a:ext cx="1367022" cy="523218"/>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leadership and staff</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&amp; manage reward, recognition, &amp; motivation programs</a:t>
            </a:r>
          </a:p>
        </p:txBody>
      </p:sp>
      <p:sp>
        <p:nvSpPr>
          <p:cNvPr id="1131" name="Rectangle 1130"/>
          <p:cNvSpPr/>
          <p:nvPr>
            <p:custDataLst>
              <p:tags r:id="rId7"/>
            </p:custDataLst>
          </p:nvPr>
        </p:nvSpPr>
        <p:spPr>
          <a:xfrm>
            <a:off x="3574143" y="4226595"/>
            <a:ext cx="1367022" cy="415496"/>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Reporting &amp; Analysis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Information Management</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Unified Communications\</a:t>
            </a:r>
          </a:p>
        </p:txBody>
      </p:sp>
      <p:grpSp>
        <p:nvGrpSpPr>
          <p:cNvPr id="7" name="Group 6"/>
          <p:cNvGrpSpPr/>
          <p:nvPr/>
        </p:nvGrpSpPr>
        <p:grpSpPr>
          <a:xfrm>
            <a:off x="5109500" y="2070548"/>
            <a:ext cx="1179576" cy="585216"/>
            <a:chOff x="5151115" y="2108648"/>
            <a:chExt cx="1179576" cy="585216"/>
          </a:xfrm>
        </p:grpSpPr>
        <p:sp>
          <p:nvSpPr>
            <p:cNvPr id="1133" name="Silver corner gradient with bevel"/>
            <p:cNvSpPr/>
            <p:nvPr>
              <p:custDataLst>
                <p:tags r:id="rId39"/>
              </p:custDataLst>
            </p:nvPr>
          </p:nvSpPr>
          <p:spPr bwMode="auto">
            <a:xfrm>
              <a:off x="5151115" y="2108648"/>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Business Services</a:t>
              </a:r>
            </a:p>
          </p:txBody>
        </p:sp>
        <p:grpSp>
          <p:nvGrpSpPr>
            <p:cNvPr id="1134" name="Group 1133"/>
            <p:cNvGrpSpPr/>
            <p:nvPr>
              <p:custDataLst>
                <p:tags r:id="rId40"/>
              </p:custDataLst>
            </p:nvPr>
          </p:nvGrpSpPr>
          <p:grpSpPr>
            <a:xfrm>
              <a:off x="5307212" y="2274734"/>
              <a:ext cx="978408" cy="374904"/>
              <a:chOff x="8681664" y="2638895"/>
              <a:chExt cx="1296865" cy="666928"/>
            </a:xfrm>
          </p:grpSpPr>
          <p:sp>
            <p:nvSpPr>
              <p:cNvPr id="1135" name="Rectangle 1134"/>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36" name="Rectangle 1135"/>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37" name="Rectangle 1136"/>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38" name="Rectangle 1137"/>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39" name="Rectangle 1138"/>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40" name="Rectangle 1139"/>
              <p:cNvSpPr/>
              <p:nvPr/>
            </p:nvSpPr>
            <p:spPr>
              <a:xfrm>
                <a:off x="9179133" y="2638895"/>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1141" name="Rectangle 1140"/>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42" name="Rectangle 1141"/>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43" name="Rectangle 1142"/>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44" name="Rectangle 1143"/>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45" name="Rectangle 1144"/>
              <p:cNvSpPr/>
              <p:nvPr/>
            </p:nvSpPr>
            <p:spPr>
              <a:xfrm>
                <a:off x="9510779"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1146" name="Rectangle 1145"/>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47" name="Rectangle 1146"/>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1148" name="Rectangle 1147"/>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49" name="Rectangle 1148"/>
              <p:cNvSpPr/>
              <p:nvPr/>
            </p:nvSpPr>
            <p:spPr>
              <a:xfrm>
                <a:off x="9676602"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0" name="Rectangle 1149"/>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1151" name="Rectangle 1150"/>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2" name="Rectangle 1151"/>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3" name="Rectangle 1152"/>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4" name="Rectangle 1153"/>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5" name="Rectangle 1154"/>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6" name="Rectangle 1155"/>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7" name="Rectangle 1156"/>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8" name="Rectangle 1157"/>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59" name="Rectangle 1158"/>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1160" name="Rectangle 1159"/>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61" name="Rectangle 1160"/>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62" name="Rectangle 1161"/>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63" name="Rectangle 1162"/>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b="1" kern="0" dirty="0">
                  <a:ln>
                    <a:solidFill>
                      <a:schemeClr val="bg1">
                        <a:alpha val="0"/>
                      </a:schemeClr>
                    </a:solidFill>
                  </a:ln>
                </a:endParaRPr>
              </a:p>
            </p:txBody>
          </p:sp>
          <p:sp>
            <p:nvSpPr>
              <p:cNvPr id="1164" name="Rectangle 1163"/>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1165" name="Rectangle 1164"/>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sp>
            <p:nvSpPr>
              <p:cNvPr id="1166" name="Rectangle 1165"/>
              <p:cNvSpPr/>
              <p:nvPr/>
            </p:nvSpPr>
            <p:spPr>
              <a:xfrm>
                <a:off x="9842428" y="3168663"/>
                <a:ext cx="136101" cy="137160"/>
              </a:xfrm>
              <a:prstGeom prst="rect">
                <a:avLst/>
              </a:prstGeom>
              <a:pattFill prst="wdDnDiag">
                <a:fgClr>
                  <a:schemeClr val="accent3"/>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b="1" kern="0" dirty="0">
                  <a:ln>
                    <a:solidFill>
                      <a:schemeClr val="bg1">
                        <a:alpha val="0"/>
                      </a:schemeClr>
                    </a:solidFill>
                  </a:ln>
                </a:endParaRPr>
              </a:p>
            </p:txBody>
          </p:sp>
        </p:grpSp>
      </p:grpSp>
      <p:grpSp>
        <p:nvGrpSpPr>
          <p:cNvPr id="8" name="Group 7"/>
          <p:cNvGrpSpPr/>
          <p:nvPr/>
        </p:nvGrpSpPr>
        <p:grpSpPr>
          <a:xfrm>
            <a:off x="5109500" y="3110782"/>
            <a:ext cx="1179576" cy="585216"/>
            <a:chOff x="5151114" y="3083349"/>
            <a:chExt cx="1179576" cy="585216"/>
          </a:xfrm>
        </p:grpSpPr>
        <p:sp>
          <p:nvSpPr>
            <p:cNvPr id="1168" name="Silver corner gradient with bevel"/>
            <p:cNvSpPr/>
            <p:nvPr>
              <p:custDataLst>
                <p:tags r:id="rId37"/>
              </p:custDataLst>
            </p:nvPr>
          </p:nvSpPr>
          <p:spPr bwMode="auto">
            <a:xfrm>
              <a:off x="5151114" y="3083349"/>
              <a:ext cx="1179576" cy="585216"/>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People Services</a:t>
              </a:r>
            </a:p>
          </p:txBody>
        </p:sp>
        <p:grpSp>
          <p:nvGrpSpPr>
            <p:cNvPr id="1169" name="Group 1168"/>
            <p:cNvGrpSpPr/>
            <p:nvPr>
              <p:custDataLst>
                <p:tags r:id="rId38"/>
              </p:custDataLst>
            </p:nvPr>
          </p:nvGrpSpPr>
          <p:grpSpPr>
            <a:xfrm>
              <a:off x="5310326" y="3248010"/>
              <a:ext cx="978408" cy="374904"/>
              <a:chOff x="8681664" y="2638895"/>
              <a:chExt cx="1296865" cy="666928"/>
            </a:xfrm>
          </p:grpSpPr>
          <p:sp>
            <p:nvSpPr>
              <p:cNvPr id="1170" name="Rectangle 1169"/>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1" name="Rectangle 1170"/>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2" name="Rectangle 1171"/>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3" name="Rectangle 1172"/>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4" name="Rectangle 1173"/>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5" name="Rectangle 1174"/>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176" name="Rectangle 1175"/>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7" name="Rectangle 1176"/>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8" name="Rectangle 1177"/>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79" name="Rectangle 1178"/>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80" name="Rectangle 1179"/>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181" name="Rectangle 1180"/>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82" name="Rectangle 1181"/>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183" name="Rectangle 1182"/>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84" name="Rectangle 1183"/>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185" name="Rectangle 1184"/>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186" name="Rectangle 1185"/>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87" name="Rectangle 1186"/>
              <p:cNvSpPr/>
              <p:nvPr/>
            </p:nvSpPr>
            <p:spPr>
              <a:xfrm>
                <a:off x="9344956"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88" name="Rectangle 1187"/>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89" name="Rectangle 1188"/>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0" name="Rectangle 1189"/>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1" name="Rectangle 1190"/>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2" name="Rectangle 1191"/>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3" name="Rectangle 1192"/>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4" name="Rectangle 1193"/>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195" name="Rectangle 1194"/>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6" name="Rectangle 1195"/>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7" name="Rectangle 1196"/>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8" name="Rectangle 1197"/>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199" name="Rectangle 1198"/>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00" name="Rectangle 1199"/>
              <p:cNvSpPr/>
              <p:nvPr/>
            </p:nvSpPr>
            <p:spPr>
              <a:xfrm>
                <a:off x="9676602"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01" name="Rectangle 1200"/>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grpSp>
        <p:nvGrpSpPr>
          <p:cNvPr id="9" name="Group 8"/>
          <p:cNvGrpSpPr/>
          <p:nvPr/>
        </p:nvGrpSpPr>
        <p:grpSpPr>
          <a:xfrm>
            <a:off x="5109500" y="4138238"/>
            <a:ext cx="1177376" cy="588688"/>
            <a:chOff x="5090450" y="4130951"/>
            <a:chExt cx="1177376" cy="588688"/>
          </a:xfrm>
        </p:grpSpPr>
        <p:sp>
          <p:nvSpPr>
            <p:cNvPr id="1203" name="Silver corner gradient with bevel"/>
            <p:cNvSpPr/>
            <p:nvPr>
              <p:custDataLst>
                <p:tags r:id="rId35"/>
              </p:custDataLst>
            </p:nvPr>
          </p:nvSpPr>
          <p:spPr bwMode="auto">
            <a:xfrm>
              <a:off x="5090450" y="4130951"/>
              <a:ext cx="1177376" cy="588688"/>
            </a:xfrm>
            <a:prstGeom prst="rect">
              <a:avLst/>
            </a:prstGeom>
            <a:solidFill>
              <a:schemeClr val="accent2"/>
            </a:solidFill>
            <a:ln>
              <a:solidFill>
                <a:schemeClr val="accent2">
                  <a:lumMod val="60000"/>
                  <a:lumOff val="40000"/>
                  <a:alpha val="70000"/>
                </a:schemeClr>
              </a:solidFill>
            </a:ln>
            <a:effectLst>
              <a:outerShdw blurRad="63500" algn="ctr" rotWithShape="0">
                <a:schemeClr val="accent2">
                  <a:lumMod val="20000"/>
                  <a:lumOff val="80000"/>
                  <a:alpha val="50000"/>
                </a:schemeClr>
              </a:outerShdw>
            </a:effectLst>
          </p:spPr>
          <p:style>
            <a:lnRef idx="1">
              <a:schemeClr val="accent1"/>
            </a:lnRef>
            <a:fillRef idx="3">
              <a:schemeClr val="accent1"/>
            </a:fillRef>
            <a:effectRef idx="2">
              <a:schemeClr val="accent1"/>
            </a:effectRef>
            <a:fontRef idx="minor">
              <a:schemeClr val="lt1"/>
            </a:fontRef>
          </p:style>
          <p:txBody>
            <a:bodyPr wrap="square" tIns="18288" anchor="t">
              <a:noAutofit/>
            </a:bodyPr>
            <a:lstStyle/>
            <a:p>
              <a:pPr algn="ctr"/>
              <a:r>
                <a:rPr lang="en-US" sz="800" b="1" dirty="0">
                  <a:ln>
                    <a:solidFill>
                      <a:schemeClr val="bg1">
                        <a:alpha val="0"/>
                      </a:schemeClr>
                    </a:solidFill>
                  </a:ln>
                  <a:solidFill>
                    <a:schemeClr val="bg1"/>
                  </a:solidFill>
                  <a:effectLst>
                    <a:outerShdw blurRad="38100" dist="38100" dir="2700000" algn="tl">
                      <a:srgbClr val="000000">
                        <a:alpha val="43137"/>
                      </a:srgbClr>
                    </a:outerShdw>
                  </a:effectLst>
                  <a:ea typeface="Segoe UI"/>
                </a:rPr>
                <a:t>IT Services</a:t>
              </a:r>
            </a:p>
          </p:txBody>
        </p:sp>
        <p:grpSp>
          <p:nvGrpSpPr>
            <p:cNvPr id="1204" name="Group 1203"/>
            <p:cNvGrpSpPr/>
            <p:nvPr>
              <p:custDataLst>
                <p:tags r:id="rId36"/>
              </p:custDataLst>
            </p:nvPr>
          </p:nvGrpSpPr>
          <p:grpSpPr>
            <a:xfrm>
              <a:off x="5254717" y="4300293"/>
              <a:ext cx="978609" cy="373362"/>
              <a:chOff x="8681664" y="2638895"/>
              <a:chExt cx="1296865" cy="666928"/>
            </a:xfrm>
          </p:grpSpPr>
          <p:sp>
            <p:nvSpPr>
              <p:cNvPr id="1205" name="Rectangle 1204"/>
              <p:cNvSpPr/>
              <p:nvPr/>
            </p:nvSpPr>
            <p:spPr>
              <a:xfrm>
                <a:off x="9013310"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06" name="Rectangle 1205"/>
              <p:cNvSpPr/>
              <p:nvPr/>
            </p:nvSpPr>
            <p:spPr>
              <a:xfrm>
                <a:off x="9344956"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07" name="Rectangle 1206"/>
              <p:cNvSpPr/>
              <p:nvPr/>
            </p:nvSpPr>
            <p:spPr>
              <a:xfrm>
                <a:off x="9510779"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08" name="Rectangle 1207"/>
              <p:cNvSpPr/>
              <p:nvPr/>
            </p:nvSpPr>
            <p:spPr>
              <a:xfrm>
                <a:off x="8681664"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09" name="Rectangle 1208"/>
              <p:cNvSpPr/>
              <p:nvPr/>
            </p:nvSpPr>
            <p:spPr>
              <a:xfrm>
                <a:off x="8847487"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10" name="Rectangle 1209"/>
              <p:cNvSpPr/>
              <p:nvPr/>
            </p:nvSpPr>
            <p:spPr>
              <a:xfrm>
                <a:off x="9179133"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11" name="Rectangle 1210"/>
              <p:cNvSpPr/>
              <p:nvPr/>
            </p:nvSpPr>
            <p:spPr>
              <a:xfrm>
                <a:off x="9676602"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12" name="Rectangle 1211"/>
              <p:cNvSpPr/>
              <p:nvPr/>
            </p:nvSpPr>
            <p:spPr>
              <a:xfrm>
                <a:off x="9842428" y="2638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13" name="Rectangle 1212"/>
              <p:cNvSpPr/>
              <p:nvPr/>
            </p:nvSpPr>
            <p:spPr>
              <a:xfrm>
                <a:off x="9013310"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14" name="Rectangle 1213"/>
              <p:cNvSpPr/>
              <p:nvPr/>
            </p:nvSpPr>
            <p:spPr>
              <a:xfrm>
                <a:off x="9344956"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15" name="Rectangle 1214"/>
              <p:cNvSpPr/>
              <p:nvPr/>
            </p:nvSpPr>
            <p:spPr>
              <a:xfrm>
                <a:off x="9510779"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16" name="Rectangle 1215"/>
              <p:cNvSpPr/>
              <p:nvPr/>
            </p:nvSpPr>
            <p:spPr>
              <a:xfrm>
                <a:off x="8681664"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17" name="Rectangle 1216"/>
              <p:cNvSpPr/>
              <p:nvPr/>
            </p:nvSpPr>
            <p:spPr>
              <a:xfrm>
                <a:off x="8847487"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18" name="Rectangle 1217"/>
              <p:cNvSpPr/>
              <p:nvPr/>
            </p:nvSpPr>
            <p:spPr>
              <a:xfrm>
                <a:off x="9179133"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19" name="Rectangle 1218"/>
              <p:cNvSpPr/>
              <p:nvPr/>
            </p:nvSpPr>
            <p:spPr>
              <a:xfrm>
                <a:off x="9676602" y="2814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20" name="Rectangle 1219"/>
              <p:cNvSpPr/>
              <p:nvPr/>
            </p:nvSpPr>
            <p:spPr>
              <a:xfrm>
                <a:off x="9842428" y="2814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21" name="Rectangle 1220"/>
              <p:cNvSpPr/>
              <p:nvPr/>
            </p:nvSpPr>
            <p:spPr>
              <a:xfrm>
                <a:off x="9013310"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22" name="Rectangle 1221"/>
              <p:cNvSpPr/>
              <p:nvPr/>
            </p:nvSpPr>
            <p:spPr>
              <a:xfrm>
                <a:off x="9344956" y="2992895"/>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23" name="Rectangle 1222"/>
              <p:cNvSpPr/>
              <p:nvPr/>
            </p:nvSpPr>
            <p:spPr>
              <a:xfrm>
                <a:off x="9510779"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24" name="Rectangle 1223"/>
              <p:cNvSpPr/>
              <p:nvPr/>
            </p:nvSpPr>
            <p:spPr>
              <a:xfrm>
                <a:off x="8681664"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25" name="Rectangle 1224"/>
              <p:cNvSpPr/>
              <p:nvPr/>
            </p:nvSpPr>
            <p:spPr>
              <a:xfrm>
                <a:off x="8847487"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26" name="Rectangle 1225"/>
              <p:cNvSpPr/>
              <p:nvPr/>
            </p:nvSpPr>
            <p:spPr>
              <a:xfrm>
                <a:off x="9179133"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27" name="Rectangle 1226"/>
              <p:cNvSpPr/>
              <p:nvPr/>
            </p:nvSpPr>
            <p:spPr>
              <a:xfrm>
                <a:off x="9676602"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28" name="Rectangle 1227"/>
              <p:cNvSpPr/>
              <p:nvPr/>
            </p:nvSpPr>
            <p:spPr>
              <a:xfrm>
                <a:off x="9842428" y="2992895"/>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29" name="Rectangle 1228"/>
              <p:cNvSpPr/>
              <p:nvPr/>
            </p:nvSpPr>
            <p:spPr>
              <a:xfrm>
                <a:off x="9013310"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30" name="Rectangle 1229"/>
              <p:cNvSpPr/>
              <p:nvPr/>
            </p:nvSpPr>
            <p:spPr>
              <a:xfrm>
                <a:off x="9344956"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31" name="Rectangle 1230"/>
              <p:cNvSpPr/>
              <p:nvPr/>
            </p:nvSpPr>
            <p:spPr>
              <a:xfrm>
                <a:off x="9510779"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32" name="Rectangle 1231"/>
              <p:cNvSpPr/>
              <p:nvPr/>
            </p:nvSpPr>
            <p:spPr>
              <a:xfrm>
                <a:off x="8681664"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33" name="Rectangle 1232"/>
              <p:cNvSpPr/>
              <p:nvPr/>
            </p:nvSpPr>
            <p:spPr>
              <a:xfrm>
                <a:off x="8847487"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defRPr/>
                </a:pPr>
                <a:endParaRPr lang="en-US" sz="1600" kern="0" dirty="0">
                  <a:ln>
                    <a:solidFill>
                      <a:schemeClr val="bg1">
                        <a:alpha val="0"/>
                      </a:schemeClr>
                    </a:solidFill>
                  </a:ln>
                </a:endParaRPr>
              </a:p>
            </p:txBody>
          </p:sp>
          <p:sp>
            <p:nvSpPr>
              <p:cNvPr id="1234" name="Rectangle 1233"/>
              <p:cNvSpPr/>
              <p:nvPr/>
            </p:nvSpPr>
            <p:spPr>
              <a:xfrm>
                <a:off x="9179133"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35" name="Rectangle 1234"/>
              <p:cNvSpPr/>
              <p:nvPr/>
            </p:nvSpPr>
            <p:spPr>
              <a:xfrm>
                <a:off x="9676602" y="3168663"/>
                <a:ext cx="136101" cy="137160"/>
              </a:xfrm>
              <a:prstGeom prst="rect">
                <a:avLst/>
              </a:prstGeom>
              <a:pattFill prst="wdDnDiag">
                <a:fgClr>
                  <a:srgbClr val="FF0000"/>
                </a:fgClr>
                <a:bgClr>
                  <a:schemeClr val="tx1"/>
                </a:bgClr>
              </a:pattFill>
              <a:ln w="12700"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sp>
            <p:nvSpPr>
              <p:cNvPr id="1236" name="Rectangle 1235"/>
              <p:cNvSpPr/>
              <p:nvPr/>
            </p:nvSpPr>
            <p:spPr>
              <a:xfrm>
                <a:off x="9842428" y="3168663"/>
                <a:ext cx="136101" cy="137160"/>
              </a:xfrm>
              <a:prstGeom prst="rect">
                <a:avLst/>
              </a:prstGeom>
              <a:solidFill>
                <a:srgbClr val="FFFFFF"/>
              </a:solidFill>
              <a:ln w="3175" cap="flat" cmpd="sng" algn="ctr">
                <a:solidFill>
                  <a:schemeClr val="accent2">
                    <a:lumMod val="75000"/>
                  </a:schemeClr>
                </a:solidFill>
                <a:prstDash val="solid"/>
                <a:round/>
                <a:headEnd type="none" w="med" len="med"/>
                <a:tailEnd type="none" w="med" len="med"/>
              </a:ln>
              <a:effectLst/>
            </p:spPr>
            <p:txBody>
              <a:bodyPr rtlCol="0" anchor="ctr"/>
              <a:lstStyle/>
              <a:p>
                <a:pPr algn="ctr" defTabSz="914361"/>
                <a:endParaRPr lang="en-US" sz="1600" kern="0" dirty="0">
                  <a:ln>
                    <a:solidFill>
                      <a:schemeClr val="bg1">
                        <a:alpha val="0"/>
                      </a:schemeClr>
                    </a:solidFill>
                  </a:ln>
                </a:endParaRPr>
              </a:p>
            </p:txBody>
          </p:sp>
        </p:grpSp>
      </p:grpSp>
      <p:sp>
        <p:nvSpPr>
          <p:cNvPr id="1237" name="Rectangle 1236"/>
          <p:cNvSpPr/>
          <p:nvPr>
            <p:custDataLst>
              <p:tags r:id="rId8"/>
            </p:custDataLst>
          </p:nvPr>
        </p:nvSpPr>
        <p:spPr>
          <a:xfrm>
            <a:off x="6424610" y="1997192"/>
            <a:ext cx="1301021" cy="846384"/>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Competition analysis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 Differing value segments (price, value, and need)</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 Product &amp; service Costs (fixed &amp; variable)</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 Forecast of unit volumes, revenue, and profit</a:t>
            </a:r>
          </a:p>
        </p:txBody>
      </p:sp>
      <p:sp>
        <p:nvSpPr>
          <p:cNvPr id="1238" name="Rectangle 1237"/>
          <p:cNvSpPr/>
          <p:nvPr>
            <p:custDataLst>
              <p:tags r:id="rId9"/>
            </p:custDataLst>
          </p:nvPr>
        </p:nvSpPr>
        <p:spPr>
          <a:xfrm>
            <a:off x="6424610" y="3097329"/>
            <a:ext cx="1301021" cy="630940"/>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Business analysis skills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Business &amp; financial modeling skills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Strategic analysis &amp; planning skills </a:t>
            </a:r>
          </a:p>
        </p:txBody>
      </p:sp>
      <p:sp>
        <p:nvSpPr>
          <p:cNvPr id="1239" name="Rectangle 1238"/>
          <p:cNvSpPr/>
          <p:nvPr>
            <p:custDataLst>
              <p:tags r:id="rId10"/>
            </p:custDataLst>
          </p:nvPr>
        </p:nvSpPr>
        <p:spPr>
          <a:xfrm>
            <a:off x="6424610" y="3897652"/>
            <a:ext cx="1301021" cy="1169549"/>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Managed Analytics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Self-service Analytics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Data Mining</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Search &amp; Access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Scorecards &amp; dashboards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Document Management and Repository Services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Anywhere Access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Content Sources and Indexing</a:t>
            </a:r>
          </a:p>
        </p:txBody>
      </p:sp>
      <p:sp>
        <p:nvSpPr>
          <p:cNvPr id="1241" name="Oval 1240"/>
          <p:cNvSpPr/>
          <p:nvPr>
            <p:custDataLst>
              <p:tags r:id="rId11"/>
            </p:custDataLst>
          </p:nvPr>
        </p:nvSpPr>
        <p:spPr bwMode="auto">
          <a:xfrm>
            <a:off x="1170357" y="1973180"/>
            <a:ext cx="164592" cy="164592"/>
          </a:xfrm>
          <a:prstGeom prst="ellipse">
            <a:avLst/>
          </a:prstGeom>
          <a:solidFill>
            <a:schemeClr val="bg1"/>
          </a:solidFill>
          <a:ln w="19050">
            <a:solidFill>
              <a:srgbClr val="5191CD"/>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245" name="Oval 1244"/>
          <p:cNvSpPr/>
          <p:nvPr>
            <p:custDataLst>
              <p:tags r:id="rId12"/>
            </p:custDataLst>
          </p:nvPr>
        </p:nvSpPr>
        <p:spPr bwMode="auto">
          <a:xfrm>
            <a:off x="3020312" y="4452660"/>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251" name="Rectangle 1250"/>
          <p:cNvSpPr/>
          <p:nvPr>
            <p:custDataLst>
              <p:tags r:id="rId13"/>
            </p:custDataLst>
          </p:nvPr>
        </p:nvSpPr>
        <p:spPr>
          <a:xfrm>
            <a:off x="2354688" y="5221633"/>
            <a:ext cx="136101" cy="137160"/>
          </a:xfrm>
          <a:prstGeom prst="rect">
            <a:avLst/>
          </a:prstGeom>
          <a:pattFill prst="wdDnDiag">
            <a:fgClr>
              <a:srgbClr val="FF0000"/>
            </a:fgClr>
            <a:bgClr>
              <a:srgbClr val="595959"/>
            </a:bgClr>
          </a:pattFill>
          <a:ln w="12700" cap="flat" cmpd="sng" algn="ctr">
            <a:solidFill>
              <a:srgbClr val="2D86E7">
                <a:lumMod val="50000"/>
              </a:srgb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Capability missing or not at required maturity level</a:t>
            </a:r>
          </a:p>
        </p:txBody>
      </p:sp>
      <p:sp>
        <p:nvSpPr>
          <p:cNvPr id="1252" name="Rectangle 1251"/>
          <p:cNvSpPr/>
          <p:nvPr>
            <p:custDataLst>
              <p:tags r:id="rId14"/>
            </p:custDataLst>
          </p:nvPr>
        </p:nvSpPr>
        <p:spPr>
          <a:xfrm>
            <a:off x="5205722" y="5221633"/>
            <a:ext cx="136101" cy="137160"/>
          </a:xfrm>
          <a:prstGeom prst="rect">
            <a:avLst/>
          </a:prstGeom>
          <a:pattFill prst="wdDnDiag">
            <a:fgClr>
              <a:srgbClr val="FF0000"/>
            </a:fgClr>
            <a:bgClr>
              <a:schemeClr val="tx1"/>
            </a:bgClr>
          </a:pattFill>
          <a:ln w="12700" cap="flat" cmpd="sng" algn="ctr">
            <a:solidFill>
              <a:schemeClr val="accent2">
                <a:lumMod val="50000"/>
              </a:schemeClr>
            </a:solidFill>
            <a:prstDash val="solid"/>
            <a:round/>
            <a:headEnd type="none" w="med" len="med"/>
            <a:tailEnd type="none" w="med" len="med"/>
          </a:ln>
          <a:effectLst/>
        </p:spPr>
        <p:txBody>
          <a:bodyPr wrap="none" lIns="91436" tIns="45719" rIns="91436" bIns="45719" rtlCol="0" anchor="ctr"/>
          <a:lstStyle/>
          <a:p>
            <a:pPr defTabSz="914361">
              <a:spcBef>
                <a:spcPts val="200"/>
              </a:spcBef>
              <a:defRPr/>
            </a:pPr>
            <a:r>
              <a:rPr lang="en-US" sz="800" kern="0" dirty="0">
                <a:ln>
                  <a:solidFill>
                    <a:schemeClr val="bg1">
                      <a:alpha val="0"/>
                    </a:schemeClr>
                  </a:solidFill>
                </a:ln>
                <a:solidFill>
                  <a:schemeClr val="tx1">
                    <a:lumMod val="75000"/>
                  </a:schemeClr>
                </a:solidFill>
              </a:rPr>
              <a:t>    Service missing or not at required maturity level</a:t>
            </a:r>
          </a:p>
        </p:txBody>
      </p:sp>
      <p:grpSp>
        <p:nvGrpSpPr>
          <p:cNvPr id="2" name="Group 1"/>
          <p:cNvGrpSpPr/>
          <p:nvPr/>
        </p:nvGrpSpPr>
        <p:grpSpPr>
          <a:xfrm>
            <a:off x="355909" y="5656345"/>
            <a:ext cx="6502903" cy="641965"/>
            <a:chOff x="530077" y="5482177"/>
            <a:chExt cx="6502903" cy="641965"/>
          </a:xfrm>
        </p:grpSpPr>
        <p:sp>
          <p:nvSpPr>
            <p:cNvPr id="1246" name="Rectangle 1245"/>
            <p:cNvSpPr/>
            <p:nvPr/>
          </p:nvSpPr>
          <p:spPr>
            <a:xfrm>
              <a:off x="859320" y="5488533"/>
              <a:ext cx="2259519" cy="261608"/>
            </a:xfrm>
            <a:prstGeom prst="rect">
              <a:avLst/>
            </a:prstGeom>
          </p:spPr>
          <p:txBody>
            <a:bodyPr wrap="square" lIns="91436" tIns="45719" rIns="91436" bIns="45719">
              <a:spAutoFit/>
            </a:bodyPr>
            <a:lstStyle/>
            <a:p>
              <a:pPr defTabSz="685807">
                <a:spcBef>
                  <a:spcPts val="800"/>
                </a:spcBef>
              </a:pPr>
              <a:r>
                <a:rPr lang="en-US" sz="1100" dirty="0">
                  <a:ln>
                    <a:solidFill>
                      <a:schemeClr val="bg1">
                        <a:alpha val="0"/>
                      </a:schemeClr>
                    </a:solidFill>
                  </a:ln>
                </a:rPr>
                <a:t>Align with Business Strategy</a:t>
              </a:r>
            </a:p>
          </p:txBody>
        </p:sp>
        <p:sp>
          <p:nvSpPr>
            <p:cNvPr id="1247" name="Oval 1246"/>
            <p:cNvSpPr/>
            <p:nvPr>
              <p:custDataLst>
                <p:tags r:id="rId31"/>
              </p:custDataLst>
            </p:nvPr>
          </p:nvSpPr>
          <p:spPr bwMode="auto">
            <a:xfrm>
              <a:off x="530077"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a:t>
              </a:r>
            </a:p>
          </p:txBody>
        </p:sp>
        <p:sp>
          <p:nvSpPr>
            <p:cNvPr id="1254" name="Oval 1253"/>
            <p:cNvSpPr/>
            <p:nvPr>
              <p:custDataLst>
                <p:tags r:id="rId32"/>
              </p:custDataLst>
            </p:nvPr>
          </p:nvSpPr>
          <p:spPr bwMode="auto">
            <a:xfrm>
              <a:off x="3510242" y="5482177"/>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255" name="Rectangle 1254"/>
            <p:cNvSpPr/>
            <p:nvPr/>
          </p:nvSpPr>
          <p:spPr>
            <a:xfrm>
              <a:off x="3839484" y="5488533"/>
              <a:ext cx="1689878"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Identify capability GAPs </a:t>
              </a:r>
            </a:p>
          </p:txBody>
        </p:sp>
        <p:sp>
          <p:nvSpPr>
            <p:cNvPr id="1256" name="Oval 1255"/>
            <p:cNvSpPr/>
            <p:nvPr>
              <p:custDataLst>
                <p:tags r:id="rId33"/>
              </p:custDataLst>
            </p:nvPr>
          </p:nvSpPr>
          <p:spPr bwMode="auto">
            <a:xfrm>
              <a:off x="530077"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1257" name="Rectangle 1256"/>
            <p:cNvSpPr/>
            <p:nvPr/>
          </p:nvSpPr>
          <p:spPr>
            <a:xfrm>
              <a:off x="859319" y="5856178"/>
              <a:ext cx="2268562"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Integrate to overall service model</a:t>
              </a:r>
            </a:p>
          </p:txBody>
        </p:sp>
        <p:sp>
          <p:nvSpPr>
            <p:cNvPr id="1258" name="Oval 1257"/>
            <p:cNvSpPr/>
            <p:nvPr>
              <p:custDataLst>
                <p:tags r:id="rId34"/>
              </p:custDataLst>
            </p:nvPr>
          </p:nvSpPr>
          <p:spPr bwMode="auto">
            <a:xfrm>
              <a:off x="3510242" y="5849822"/>
              <a:ext cx="274321" cy="274320"/>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11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
              </a:r>
            </a:p>
          </p:txBody>
        </p:sp>
        <p:sp>
          <p:nvSpPr>
            <p:cNvPr id="1259" name="Rectangle 1258"/>
            <p:cNvSpPr/>
            <p:nvPr/>
          </p:nvSpPr>
          <p:spPr>
            <a:xfrm>
              <a:off x="3839485" y="5856178"/>
              <a:ext cx="3193495" cy="261608"/>
            </a:xfrm>
            <a:prstGeom prst="rect">
              <a:avLst/>
            </a:prstGeom>
          </p:spPr>
          <p:txBody>
            <a:bodyPr wrap="none" lIns="91436" tIns="45719" rIns="91436" bIns="45719">
              <a:spAutoFit/>
            </a:bodyPr>
            <a:lstStyle/>
            <a:p>
              <a:pPr defTabSz="685807">
                <a:spcBef>
                  <a:spcPts val="800"/>
                </a:spcBef>
              </a:pPr>
              <a:r>
                <a:rPr lang="en-US" sz="1100" dirty="0">
                  <a:ln>
                    <a:solidFill>
                      <a:srgbClr val="FFFFFF">
                        <a:alpha val="0"/>
                      </a:srgbClr>
                    </a:solidFill>
                  </a:ln>
                  <a:solidFill>
                    <a:srgbClr val="595959"/>
                  </a:solidFill>
                </a:rPr>
                <a:t>Leverage technology for strategic differentiation</a:t>
              </a:r>
            </a:p>
          </p:txBody>
        </p:sp>
      </p:grpSp>
      <p:cxnSp>
        <p:nvCxnSpPr>
          <p:cNvPr id="345" name="Elbow Connector 344"/>
          <p:cNvCxnSpPr/>
          <p:nvPr/>
        </p:nvCxnSpPr>
        <p:spPr>
          <a:xfrm rot="10800000" flipV="1">
            <a:off x="3559204" y="2378504"/>
            <a:ext cx="2568790" cy="2106602"/>
          </a:xfrm>
          <a:prstGeom prst="bentConnector3">
            <a:avLst>
              <a:gd name="adj1" fmla="val -8141"/>
            </a:avLst>
          </a:prstGeom>
          <a:ln w="12700">
            <a:solidFill>
              <a:srgbClr val="C00000"/>
            </a:solidFill>
            <a:tailEnd type="stealth"/>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245" idx="2"/>
            <a:endCxn id="963" idx="3"/>
          </p:cNvCxnSpPr>
          <p:nvPr/>
        </p:nvCxnSpPr>
        <p:spPr>
          <a:xfrm rot="10800000">
            <a:off x="1892102" y="4210096"/>
            <a:ext cx="1128211" cy="324861"/>
          </a:xfrm>
          <a:prstGeom prst="bentConnector3">
            <a:avLst>
              <a:gd name="adj1" fmla="val 87308"/>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1250" name="Oval 1249"/>
          <p:cNvSpPr/>
          <p:nvPr>
            <p:custDataLst>
              <p:tags r:id="rId15"/>
            </p:custDataLst>
          </p:nvPr>
        </p:nvSpPr>
        <p:spPr bwMode="auto">
          <a:xfrm>
            <a:off x="6259209" y="3311413"/>
            <a:ext cx="164592" cy="164592"/>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a:t>
            </a:r>
          </a:p>
        </p:txBody>
      </p:sp>
      <p:sp>
        <p:nvSpPr>
          <p:cNvPr id="358" name="Freeform 6"/>
          <p:cNvSpPr>
            <a:spLocks noEditPoints="1"/>
          </p:cNvSpPr>
          <p:nvPr>
            <p:custDataLst>
              <p:tags r:id="rId16"/>
            </p:custDataLst>
          </p:nvPr>
        </p:nvSpPr>
        <p:spPr bwMode="auto">
          <a:xfrm>
            <a:off x="7599819"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359" name="Freeform 6"/>
          <p:cNvSpPr>
            <a:spLocks noEditPoints="1"/>
          </p:cNvSpPr>
          <p:nvPr>
            <p:custDataLst>
              <p:tags r:id="rId17"/>
            </p:custDataLst>
          </p:nvPr>
        </p:nvSpPr>
        <p:spPr bwMode="auto">
          <a:xfrm>
            <a:off x="4814061"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sp>
        <p:nvSpPr>
          <p:cNvPr id="360" name="Freeform 6"/>
          <p:cNvSpPr>
            <a:spLocks noEditPoints="1"/>
          </p:cNvSpPr>
          <p:nvPr>
            <p:custDataLst>
              <p:tags r:id="rId18"/>
            </p:custDataLst>
          </p:nvPr>
        </p:nvSpPr>
        <p:spPr bwMode="auto">
          <a:xfrm>
            <a:off x="1991112" y="1564114"/>
            <a:ext cx="360700" cy="131163"/>
          </a:xfrm>
          <a:custGeom>
            <a:avLst/>
            <a:gdLst>
              <a:gd name="T0" fmla="*/ 534 w 686"/>
              <a:gd name="T1" fmla="*/ 2 h 108"/>
              <a:gd name="T2" fmla="*/ 522 w 686"/>
              <a:gd name="T3" fmla="*/ 38 h 108"/>
              <a:gd name="T4" fmla="*/ 420 w 686"/>
              <a:gd name="T5" fmla="*/ 12 h 108"/>
              <a:gd name="T6" fmla="*/ 278 w 686"/>
              <a:gd name="T7" fmla="*/ 0 h 108"/>
              <a:gd name="T8" fmla="*/ 260 w 686"/>
              <a:gd name="T9" fmla="*/ 12 h 108"/>
              <a:gd name="T10" fmla="*/ 164 w 686"/>
              <a:gd name="T11" fmla="*/ 20 h 108"/>
              <a:gd name="T12" fmla="*/ 152 w 686"/>
              <a:gd name="T13" fmla="*/ 2 h 108"/>
              <a:gd name="T14" fmla="*/ 12 w 686"/>
              <a:gd name="T15" fmla="*/ 2 h 108"/>
              <a:gd name="T16" fmla="*/ 0 w 686"/>
              <a:gd name="T17" fmla="*/ 88 h 108"/>
              <a:gd name="T18" fmla="*/ 12 w 686"/>
              <a:gd name="T19" fmla="*/ 106 h 108"/>
              <a:gd name="T20" fmla="*/ 152 w 686"/>
              <a:gd name="T21" fmla="*/ 106 h 108"/>
              <a:gd name="T22" fmla="*/ 164 w 686"/>
              <a:gd name="T23" fmla="*/ 68 h 108"/>
              <a:gd name="T24" fmla="*/ 260 w 686"/>
              <a:gd name="T25" fmla="*/ 96 h 108"/>
              <a:gd name="T26" fmla="*/ 402 w 686"/>
              <a:gd name="T27" fmla="*/ 108 h 108"/>
              <a:gd name="T28" fmla="*/ 420 w 686"/>
              <a:gd name="T29" fmla="*/ 96 h 108"/>
              <a:gd name="T30" fmla="*/ 522 w 686"/>
              <a:gd name="T31" fmla="*/ 88 h 108"/>
              <a:gd name="T32" fmla="*/ 534 w 686"/>
              <a:gd name="T33" fmla="*/ 106 h 108"/>
              <a:gd name="T34" fmla="*/ 674 w 686"/>
              <a:gd name="T35" fmla="*/ 106 h 108"/>
              <a:gd name="T36" fmla="*/ 686 w 686"/>
              <a:gd name="T37" fmla="*/ 20 h 108"/>
              <a:gd name="T38" fmla="*/ 674 w 686"/>
              <a:gd name="T39" fmla="*/ 2 h 108"/>
              <a:gd name="T40" fmla="*/ 142 w 686"/>
              <a:gd name="T41" fmla="*/ 78 h 108"/>
              <a:gd name="T42" fmla="*/ 126 w 686"/>
              <a:gd name="T43" fmla="*/ 92 h 108"/>
              <a:gd name="T44" fmla="*/ 28 w 686"/>
              <a:gd name="T45" fmla="*/ 88 h 108"/>
              <a:gd name="T46" fmla="*/ 24 w 686"/>
              <a:gd name="T47" fmla="*/ 30 h 108"/>
              <a:gd name="T48" fmla="*/ 38 w 686"/>
              <a:gd name="T49" fmla="*/ 16 h 108"/>
              <a:gd name="T50" fmla="*/ 138 w 686"/>
              <a:gd name="T51" fmla="*/ 20 h 108"/>
              <a:gd name="T52" fmla="*/ 132 w 686"/>
              <a:gd name="T53" fmla="*/ 38 h 108"/>
              <a:gd name="T54" fmla="*/ 118 w 686"/>
              <a:gd name="T55" fmla="*/ 48 h 108"/>
              <a:gd name="T56" fmla="*/ 122 w 686"/>
              <a:gd name="T57" fmla="*/ 64 h 108"/>
              <a:gd name="T58" fmla="*/ 142 w 686"/>
              <a:gd name="T59" fmla="*/ 78 h 108"/>
              <a:gd name="T60" fmla="*/ 394 w 686"/>
              <a:gd name="T61" fmla="*/ 88 h 108"/>
              <a:gd name="T62" fmla="*/ 294 w 686"/>
              <a:gd name="T63" fmla="*/ 92 h 108"/>
              <a:gd name="T64" fmla="*/ 280 w 686"/>
              <a:gd name="T65" fmla="*/ 78 h 108"/>
              <a:gd name="T66" fmla="*/ 292 w 686"/>
              <a:gd name="T67" fmla="*/ 66 h 108"/>
              <a:gd name="T68" fmla="*/ 302 w 686"/>
              <a:gd name="T69" fmla="*/ 52 h 108"/>
              <a:gd name="T70" fmla="*/ 286 w 686"/>
              <a:gd name="T71" fmla="*/ 38 h 108"/>
              <a:gd name="T72" fmla="*/ 282 w 686"/>
              <a:gd name="T73" fmla="*/ 24 h 108"/>
              <a:gd name="T74" fmla="*/ 384 w 686"/>
              <a:gd name="T75" fmla="*/ 16 h 108"/>
              <a:gd name="T76" fmla="*/ 398 w 686"/>
              <a:gd name="T77" fmla="*/ 24 h 108"/>
              <a:gd name="T78" fmla="*/ 396 w 686"/>
              <a:gd name="T79" fmla="*/ 38 h 108"/>
              <a:gd name="T80" fmla="*/ 382 w 686"/>
              <a:gd name="T81" fmla="*/ 52 h 108"/>
              <a:gd name="T82" fmla="*/ 390 w 686"/>
              <a:gd name="T83" fmla="*/ 66 h 108"/>
              <a:gd name="T84" fmla="*/ 662 w 686"/>
              <a:gd name="T85" fmla="*/ 78 h 108"/>
              <a:gd name="T86" fmla="*/ 654 w 686"/>
              <a:gd name="T87" fmla="*/ 92 h 108"/>
              <a:gd name="T88" fmla="*/ 552 w 686"/>
              <a:gd name="T89" fmla="*/ 92 h 108"/>
              <a:gd name="T90" fmla="*/ 544 w 686"/>
              <a:gd name="T91" fmla="*/ 68 h 108"/>
              <a:gd name="T92" fmla="*/ 560 w 686"/>
              <a:gd name="T93" fmla="*/ 64 h 108"/>
              <a:gd name="T94" fmla="*/ 564 w 686"/>
              <a:gd name="T95" fmla="*/ 48 h 108"/>
              <a:gd name="T96" fmla="*/ 544 w 686"/>
              <a:gd name="T97" fmla="*/ 38 h 108"/>
              <a:gd name="T98" fmla="*/ 548 w 686"/>
              <a:gd name="T99" fmla="*/ 20 h 108"/>
              <a:gd name="T100" fmla="*/ 648 w 686"/>
              <a:gd name="T101" fmla="*/ 16 h 108"/>
              <a:gd name="T102" fmla="*/ 662 w 686"/>
              <a:gd name="T103"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6" h="108">
                <a:moveTo>
                  <a:pt x="666" y="0"/>
                </a:moveTo>
                <a:lnTo>
                  <a:pt x="540" y="0"/>
                </a:lnTo>
                <a:lnTo>
                  <a:pt x="540" y="0"/>
                </a:lnTo>
                <a:lnTo>
                  <a:pt x="534" y="2"/>
                </a:lnTo>
                <a:lnTo>
                  <a:pt x="528" y="6"/>
                </a:lnTo>
                <a:lnTo>
                  <a:pt x="522" y="12"/>
                </a:lnTo>
                <a:lnTo>
                  <a:pt x="522" y="20"/>
                </a:lnTo>
                <a:lnTo>
                  <a:pt x="522" y="38"/>
                </a:lnTo>
                <a:lnTo>
                  <a:pt x="422" y="38"/>
                </a:lnTo>
                <a:lnTo>
                  <a:pt x="422" y="20"/>
                </a:lnTo>
                <a:lnTo>
                  <a:pt x="422" y="20"/>
                </a:lnTo>
                <a:lnTo>
                  <a:pt x="420" y="12"/>
                </a:lnTo>
                <a:lnTo>
                  <a:pt x="416" y="6"/>
                </a:lnTo>
                <a:lnTo>
                  <a:pt x="410" y="2"/>
                </a:lnTo>
                <a:lnTo>
                  <a:pt x="402" y="0"/>
                </a:lnTo>
                <a:lnTo>
                  <a:pt x="278" y="0"/>
                </a:lnTo>
                <a:lnTo>
                  <a:pt x="278" y="0"/>
                </a:lnTo>
                <a:lnTo>
                  <a:pt x="270" y="2"/>
                </a:lnTo>
                <a:lnTo>
                  <a:pt x="264" y="6"/>
                </a:lnTo>
                <a:lnTo>
                  <a:pt x="260" y="12"/>
                </a:lnTo>
                <a:lnTo>
                  <a:pt x="258" y="20"/>
                </a:lnTo>
                <a:lnTo>
                  <a:pt x="258" y="38"/>
                </a:lnTo>
                <a:lnTo>
                  <a:pt x="164" y="38"/>
                </a:lnTo>
                <a:lnTo>
                  <a:pt x="164" y="20"/>
                </a:lnTo>
                <a:lnTo>
                  <a:pt x="164" y="20"/>
                </a:lnTo>
                <a:lnTo>
                  <a:pt x="162" y="12"/>
                </a:lnTo>
                <a:lnTo>
                  <a:pt x="158" y="6"/>
                </a:lnTo>
                <a:lnTo>
                  <a:pt x="152" y="2"/>
                </a:lnTo>
                <a:lnTo>
                  <a:pt x="144" y="0"/>
                </a:lnTo>
                <a:lnTo>
                  <a:pt x="20" y="0"/>
                </a:lnTo>
                <a:lnTo>
                  <a:pt x="20" y="0"/>
                </a:lnTo>
                <a:lnTo>
                  <a:pt x="12" y="2"/>
                </a:lnTo>
                <a:lnTo>
                  <a:pt x="6" y="6"/>
                </a:lnTo>
                <a:lnTo>
                  <a:pt x="2" y="12"/>
                </a:lnTo>
                <a:lnTo>
                  <a:pt x="0" y="20"/>
                </a:lnTo>
                <a:lnTo>
                  <a:pt x="0" y="88"/>
                </a:lnTo>
                <a:lnTo>
                  <a:pt x="0" y="88"/>
                </a:lnTo>
                <a:lnTo>
                  <a:pt x="2" y="96"/>
                </a:lnTo>
                <a:lnTo>
                  <a:pt x="6" y="102"/>
                </a:lnTo>
                <a:lnTo>
                  <a:pt x="12" y="106"/>
                </a:lnTo>
                <a:lnTo>
                  <a:pt x="20" y="108"/>
                </a:lnTo>
                <a:lnTo>
                  <a:pt x="144" y="108"/>
                </a:lnTo>
                <a:lnTo>
                  <a:pt x="144" y="108"/>
                </a:lnTo>
                <a:lnTo>
                  <a:pt x="152" y="106"/>
                </a:lnTo>
                <a:lnTo>
                  <a:pt x="158" y="102"/>
                </a:lnTo>
                <a:lnTo>
                  <a:pt x="162" y="96"/>
                </a:lnTo>
                <a:lnTo>
                  <a:pt x="164" y="88"/>
                </a:lnTo>
                <a:lnTo>
                  <a:pt x="164" y="68"/>
                </a:lnTo>
                <a:lnTo>
                  <a:pt x="258" y="68"/>
                </a:lnTo>
                <a:lnTo>
                  <a:pt x="258" y="88"/>
                </a:lnTo>
                <a:lnTo>
                  <a:pt x="258" y="88"/>
                </a:lnTo>
                <a:lnTo>
                  <a:pt x="260" y="96"/>
                </a:lnTo>
                <a:lnTo>
                  <a:pt x="264" y="102"/>
                </a:lnTo>
                <a:lnTo>
                  <a:pt x="270" y="106"/>
                </a:lnTo>
                <a:lnTo>
                  <a:pt x="278" y="108"/>
                </a:lnTo>
                <a:lnTo>
                  <a:pt x="402" y="108"/>
                </a:lnTo>
                <a:lnTo>
                  <a:pt x="402" y="108"/>
                </a:lnTo>
                <a:lnTo>
                  <a:pt x="410" y="106"/>
                </a:lnTo>
                <a:lnTo>
                  <a:pt x="416" y="102"/>
                </a:lnTo>
                <a:lnTo>
                  <a:pt x="420" y="96"/>
                </a:lnTo>
                <a:lnTo>
                  <a:pt x="422" y="88"/>
                </a:lnTo>
                <a:lnTo>
                  <a:pt x="422" y="68"/>
                </a:lnTo>
                <a:lnTo>
                  <a:pt x="522" y="68"/>
                </a:lnTo>
                <a:lnTo>
                  <a:pt x="522" y="88"/>
                </a:lnTo>
                <a:lnTo>
                  <a:pt x="522" y="88"/>
                </a:lnTo>
                <a:lnTo>
                  <a:pt x="522" y="96"/>
                </a:lnTo>
                <a:lnTo>
                  <a:pt x="528" y="102"/>
                </a:lnTo>
                <a:lnTo>
                  <a:pt x="534" y="106"/>
                </a:lnTo>
                <a:lnTo>
                  <a:pt x="540" y="108"/>
                </a:lnTo>
                <a:lnTo>
                  <a:pt x="666" y="108"/>
                </a:lnTo>
                <a:lnTo>
                  <a:pt x="666" y="108"/>
                </a:lnTo>
                <a:lnTo>
                  <a:pt x="674" y="106"/>
                </a:lnTo>
                <a:lnTo>
                  <a:pt x="680" y="102"/>
                </a:lnTo>
                <a:lnTo>
                  <a:pt x="684" y="96"/>
                </a:lnTo>
                <a:lnTo>
                  <a:pt x="686" y="88"/>
                </a:lnTo>
                <a:lnTo>
                  <a:pt x="686" y="20"/>
                </a:lnTo>
                <a:lnTo>
                  <a:pt x="686" y="20"/>
                </a:lnTo>
                <a:lnTo>
                  <a:pt x="684" y="12"/>
                </a:lnTo>
                <a:lnTo>
                  <a:pt x="680" y="6"/>
                </a:lnTo>
                <a:lnTo>
                  <a:pt x="674" y="2"/>
                </a:lnTo>
                <a:lnTo>
                  <a:pt x="666" y="0"/>
                </a:lnTo>
                <a:lnTo>
                  <a:pt x="666" y="0"/>
                </a:lnTo>
                <a:close/>
                <a:moveTo>
                  <a:pt x="142" y="78"/>
                </a:moveTo>
                <a:lnTo>
                  <a:pt x="142" y="78"/>
                </a:lnTo>
                <a:lnTo>
                  <a:pt x="140" y="84"/>
                </a:lnTo>
                <a:lnTo>
                  <a:pt x="138" y="88"/>
                </a:lnTo>
                <a:lnTo>
                  <a:pt x="132" y="92"/>
                </a:lnTo>
                <a:lnTo>
                  <a:pt x="126" y="92"/>
                </a:lnTo>
                <a:lnTo>
                  <a:pt x="38" y="92"/>
                </a:lnTo>
                <a:lnTo>
                  <a:pt x="38" y="92"/>
                </a:lnTo>
                <a:lnTo>
                  <a:pt x="32" y="92"/>
                </a:lnTo>
                <a:lnTo>
                  <a:pt x="28" y="88"/>
                </a:lnTo>
                <a:lnTo>
                  <a:pt x="24" y="84"/>
                </a:lnTo>
                <a:lnTo>
                  <a:pt x="24" y="78"/>
                </a:lnTo>
                <a:lnTo>
                  <a:pt x="24" y="30"/>
                </a:lnTo>
                <a:lnTo>
                  <a:pt x="24" y="30"/>
                </a:lnTo>
                <a:lnTo>
                  <a:pt x="24" y="24"/>
                </a:lnTo>
                <a:lnTo>
                  <a:pt x="28" y="20"/>
                </a:lnTo>
                <a:lnTo>
                  <a:pt x="32" y="16"/>
                </a:lnTo>
                <a:lnTo>
                  <a:pt x="38" y="16"/>
                </a:lnTo>
                <a:lnTo>
                  <a:pt x="126" y="16"/>
                </a:lnTo>
                <a:lnTo>
                  <a:pt x="126" y="16"/>
                </a:lnTo>
                <a:lnTo>
                  <a:pt x="132" y="16"/>
                </a:lnTo>
                <a:lnTo>
                  <a:pt x="138" y="20"/>
                </a:lnTo>
                <a:lnTo>
                  <a:pt x="140" y="24"/>
                </a:lnTo>
                <a:lnTo>
                  <a:pt x="142" y="30"/>
                </a:lnTo>
                <a:lnTo>
                  <a:pt x="142" y="38"/>
                </a:lnTo>
                <a:lnTo>
                  <a:pt x="132" y="38"/>
                </a:lnTo>
                <a:lnTo>
                  <a:pt x="132" y="38"/>
                </a:lnTo>
                <a:lnTo>
                  <a:pt x="126" y="40"/>
                </a:lnTo>
                <a:lnTo>
                  <a:pt x="122" y="42"/>
                </a:lnTo>
                <a:lnTo>
                  <a:pt x="118" y="48"/>
                </a:lnTo>
                <a:lnTo>
                  <a:pt x="118" y="52"/>
                </a:lnTo>
                <a:lnTo>
                  <a:pt x="118" y="52"/>
                </a:lnTo>
                <a:lnTo>
                  <a:pt x="118" y="58"/>
                </a:lnTo>
                <a:lnTo>
                  <a:pt x="122" y="64"/>
                </a:lnTo>
                <a:lnTo>
                  <a:pt x="126" y="66"/>
                </a:lnTo>
                <a:lnTo>
                  <a:pt x="132" y="68"/>
                </a:lnTo>
                <a:lnTo>
                  <a:pt x="142" y="68"/>
                </a:lnTo>
                <a:lnTo>
                  <a:pt x="142" y="78"/>
                </a:lnTo>
                <a:close/>
                <a:moveTo>
                  <a:pt x="398" y="78"/>
                </a:moveTo>
                <a:lnTo>
                  <a:pt x="398" y="78"/>
                </a:lnTo>
                <a:lnTo>
                  <a:pt x="398" y="84"/>
                </a:lnTo>
                <a:lnTo>
                  <a:pt x="394" y="88"/>
                </a:lnTo>
                <a:lnTo>
                  <a:pt x="390" y="92"/>
                </a:lnTo>
                <a:lnTo>
                  <a:pt x="384" y="92"/>
                </a:lnTo>
                <a:lnTo>
                  <a:pt x="294" y="92"/>
                </a:lnTo>
                <a:lnTo>
                  <a:pt x="294" y="92"/>
                </a:lnTo>
                <a:lnTo>
                  <a:pt x="290" y="92"/>
                </a:lnTo>
                <a:lnTo>
                  <a:pt x="284" y="88"/>
                </a:lnTo>
                <a:lnTo>
                  <a:pt x="282" y="84"/>
                </a:lnTo>
                <a:lnTo>
                  <a:pt x="280" y="78"/>
                </a:lnTo>
                <a:lnTo>
                  <a:pt x="280" y="68"/>
                </a:lnTo>
                <a:lnTo>
                  <a:pt x="286" y="68"/>
                </a:lnTo>
                <a:lnTo>
                  <a:pt x="286" y="68"/>
                </a:lnTo>
                <a:lnTo>
                  <a:pt x="292" y="66"/>
                </a:lnTo>
                <a:lnTo>
                  <a:pt x="296" y="64"/>
                </a:lnTo>
                <a:lnTo>
                  <a:pt x="300" y="58"/>
                </a:lnTo>
                <a:lnTo>
                  <a:pt x="302" y="52"/>
                </a:lnTo>
                <a:lnTo>
                  <a:pt x="302" y="52"/>
                </a:lnTo>
                <a:lnTo>
                  <a:pt x="300" y="48"/>
                </a:lnTo>
                <a:lnTo>
                  <a:pt x="296" y="42"/>
                </a:lnTo>
                <a:lnTo>
                  <a:pt x="292" y="40"/>
                </a:lnTo>
                <a:lnTo>
                  <a:pt x="286" y="38"/>
                </a:lnTo>
                <a:lnTo>
                  <a:pt x="280" y="38"/>
                </a:lnTo>
                <a:lnTo>
                  <a:pt x="280" y="30"/>
                </a:lnTo>
                <a:lnTo>
                  <a:pt x="280" y="30"/>
                </a:lnTo>
                <a:lnTo>
                  <a:pt x="282" y="24"/>
                </a:lnTo>
                <a:lnTo>
                  <a:pt x="284" y="20"/>
                </a:lnTo>
                <a:lnTo>
                  <a:pt x="290" y="16"/>
                </a:lnTo>
                <a:lnTo>
                  <a:pt x="294" y="16"/>
                </a:lnTo>
                <a:lnTo>
                  <a:pt x="384" y="16"/>
                </a:lnTo>
                <a:lnTo>
                  <a:pt x="384" y="16"/>
                </a:lnTo>
                <a:lnTo>
                  <a:pt x="390" y="16"/>
                </a:lnTo>
                <a:lnTo>
                  <a:pt x="394" y="20"/>
                </a:lnTo>
                <a:lnTo>
                  <a:pt x="398" y="24"/>
                </a:lnTo>
                <a:lnTo>
                  <a:pt x="398" y="30"/>
                </a:lnTo>
                <a:lnTo>
                  <a:pt x="398" y="38"/>
                </a:lnTo>
                <a:lnTo>
                  <a:pt x="396" y="38"/>
                </a:lnTo>
                <a:lnTo>
                  <a:pt x="396" y="38"/>
                </a:lnTo>
                <a:lnTo>
                  <a:pt x="390" y="40"/>
                </a:lnTo>
                <a:lnTo>
                  <a:pt x="386" y="42"/>
                </a:lnTo>
                <a:lnTo>
                  <a:pt x="382" y="48"/>
                </a:lnTo>
                <a:lnTo>
                  <a:pt x="382" y="52"/>
                </a:lnTo>
                <a:lnTo>
                  <a:pt x="382" y="52"/>
                </a:lnTo>
                <a:lnTo>
                  <a:pt x="382" y="58"/>
                </a:lnTo>
                <a:lnTo>
                  <a:pt x="386" y="64"/>
                </a:lnTo>
                <a:lnTo>
                  <a:pt x="390" y="66"/>
                </a:lnTo>
                <a:lnTo>
                  <a:pt x="396" y="68"/>
                </a:lnTo>
                <a:lnTo>
                  <a:pt x="398" y="68"/>
                </a:lnTo>
                <a:lnTo>
                  <a:pt x="398" y="78"/>
                </a:lnTo>
                <a:close/>
                <a:moveTo>
                  <a:pt x="662" y="78"/>
                </a:moveTo>
                <a:lnTo>
                  <a:pt x="662" y="78"/>
                </a:lnTo>
                <a:lnTo>
                  <a:pt x="662" y="84"/>
                </a:lnTo>
                <a:lnTo>
                  <a:pt x="658" y="88"/>
                </a:lnTo>
                <a:lnTo>
                  <a:pt x="654" y="92"/>
                </a:lnTo>
                <a:lnTo>
                  <a:pt x="648" y="92"/>
                </a:lnTo>
                <a:lnTo>
                  <a:pt x="558" y="92"/>
                </a:lnTo>
                <a:lnTo>
                  <a:pt x="558" y="92"/>
                </a:lnTo>
                <a:lnTo>
                  <a:pt x="552" y="92"/>
                </a:lnTo>
                <a:lnTo>
                  <a:pt x="548" y="88"/>
                </a:lnTo>
                <a:lnTo>
                  <a:pt x="546" y="84"/>
                </a:lnTo>
                <a:lnTo>
                  <a:pt x="544" y="78"/>
                </a:lnTo>
                <a:lnTo>
                  <a:pt x="544" y="68"/>
                </a:lnTo>
                <a:lnTo>
                  <a:pt x="550" y="68"/>
                </a:lnTo>
                <a:lnTo>
                  <a:pt x="550" y="68"/>
                </a:lnTo>
                <a:lnTo>
                  <a:pt x="556" y="66"/>
                </a:lnTo>
                <a:lnTo>
                  <a:pt x="560" y="64"/>
                </a:lnTo>
                <a:lnTo>
                  <a:pt x="564" y="58"/>
                </a:lnTo>
                <a:lnTo>
                  <a:pt x="566" y="52"/>
                </a:lnTo>
                <a:lnTo>
                  <a:pt x="566" y="52"/>
                </a:lnTo>
                <a:lnTo>
                  <a:pt x="564" y="48"/>
                </a:lnTo>
                <a:lnTo>
                  <a:pt x="560" y="42"/>
                </a:lnTo>
                <a:lnTo>
                  <a:pt x="556" y="40"/>
                </a:lnTo>
                <a:lnTo>
                  <a:pt x="550" y="38"/>
                </a:lnTo>
                <a:lnTo>
                  <a:pt x="544" y="38"/>
                </a:lnTo>
                <a:lnTo>
                  <a:pt x="544" y="30"/>
                </a:lnTo>
                <a:lnTo>
                  <a:pt x="544" y="30"/>
                </a:lnTo>
                <a:lnTo>
                  <a:pt x="546" y="24"/>
                </a:lnTo>
                <a:lnTo>
                  <a:pt x="548" y="20"/>
                </a:lnTo>
                <a:lnTo>
                  <a:pt x="552" y="16"/>
                </a:lnTo>
                <a:lnTo>
                  <a:pt x="558" y="16"/>
                </a:lnTo>
                <a:lnTo>
                  <a:pt x="648" y="16"/>
                </a:lnTo>
                <a:lnTo>
                  <a:pt x="648" y="16"/>
                </a:lnTo>
                <a:lnTo>
                  <a:pt x="654" y="16"/>
                </a:lnTo>
                <a:lnTo>
                  <a:pt x="658" y="20"/>
                </a:lnTo>
                <a:lnTo>
                  <a:pt x="662" y="24"/>
                </a:lnTo>
                <a:lnTo>
                  <a:pt x="662" y="30"/>
                </a:lnTo>
                <a:lnTo>
                  <a:pt x="662" y="78"/>
                </a:lnTo>
                <a:close/>
              </a:path>
            </a:pathLst>
          </a:custGeom>
          <a:solidFill>
            <a:schemeClr val="bg1">
              <a:lumMod val="95000"/>
            </a:schemeClr>
          </a:solidFill>
          <a:ln w="9525" cap="flat" cmpd="sng" algn="ctr">
            <a:solidFill>
              <a:schemeClr val="bg1">
                <a:lumMod val="75000"/>
                <a:alpha val="70000"/>
              </a:schemeClr>
            </a:solidFill>
            <a:prstDash val="solid"/>
          </a:ln>
          <a:effectLst>
            <a:outerShdw blurRad="63500" algn="ctr" rotWithShape="0">
              <a:srgbClr val="008FBA">
                <a:lumMod val="20000"/>
                <a:lumOff val="80000"/>
                <a:alpha val="50000"/>
              </a:srgbClr>
            </a:outerShdw>
          </a:effectLst>
          <a:extLst/>
        </p:spPr>
        <p:txBody>
          <a:bodyPr lIns="91436" tIns="45719" rIns="91436" bIns="45719" anchor="ctr">
            <a:noAutofit/>
          </a:bodyPr>
          <a:lstStyle/>
          <a:p>
            <a:pPr algn="ctr" defTabSz="914361"/>
            <a:endParaRPr lang="en-US" sz="1200" kern="0" dirty="0">
              <a:ln>
                <a:solidFill>
                  <a:schemeClr val="bg1">
                    <a:alpha val="0"/>
                  </a:schemeClr>
                </a:solidFill>
              </a:ln>
              <a:gradFill>
                <a:gsLst>
                  <a:gs pos="0">
                    <a:srgbClr val="FFFFFF"/>
                  </a:gs>
                  <a:gs pos="100000">
                    <a:srgbClr val="FFFFFF"/>
                  </a:gs>
                </a:gsLst>
                <a:lin ang="0" scaled="0"/>
              </a:gradFill>
              <a:ea typeface="Segoe UI"/>
            </a:endParaRPr>
          </a:p>
        </p:txBody>
      </p:sp>
      <p:cxnSp>
        <p:nvCxnSpPr>
          <p:cNvPr id="361" name="Straight Arrow Connector 360"/>
          <p:cNvCxnSpPr/>
          <p:nvPr>
            <p:custDataLst>
              <p:tags r:id="rId19"/>
            </p:custDataLst>
          </p:nvPr>
        </p:nvCxnSpPr>
        <p:spPr>
          <a:xfrm flipV="1">
            <a:off x="3389086" y="2373991"/>
            <a:ext cx="2729813" cy="0"/>
          </a:xfrm>
          <a:prstGeom prst="straightConnector1">
            <a:avLst/>
          </a:prstGeom>
          <a:ln w="12700">
            <a:solidFill>
              <a:schemeClr val="bg1">
                <a:lumMod val="65000"/>
              </a:schemeClr>
            </a:solidFill>
            <a:headEnd type="oval" w="sm" len="sm"/>
            <a:tailEnd type="stealth" w="med" len="med"/>
          </a:ln>
        </p:spPr>
        <p:style>
          <a:lnRef idx="1">
            <a:schemeClr val="accent1"/>
          </a:lnRef>
          <a:fillRef idx="0">
            <a:schemeClr val="accent1"/>
          </a:fillRef>
          <a:effectRef idx="0">
            <a:schemeClr val="accent1"/>
          </a:effectRef>
          <a:fontRef idx="minor">
            <a:schemeClr val="tx1"/>
          </a:fontRef>
        </p:style>
      </p:cxnSp>
      <p:sp>
        <p:nvSpPr>
          <p:cNvPr id="362" name="Rectangle 361"/>
          <p:cNvSpPr/>
          <p:nvPr>
            <p:custDataLst>
              <p:tags r:id="rId20"/>
            </p:custDataLst>
          </p:nvPr>
        </p:nvSpPr>
        <p:spPr>
          <a:xfrm>
            <a:off x="3574143" y="1888508"/>
            <a:ext cx="1367022" cy="846384"/>
          </a:xfrm>
          <a:prstGeom prst="rect">
            <a:avLst/>
          </a:prstGeom>
        </p:spPr>
        <p:txBody>
          <a:bodyPr wrap="square" lIns="45719" tIns="45719" rIns="45719" bIns="45719" anchor="ctr" anchorCtr="0">
            <a:spAutoFit/>
          </a:bodyPr>
          <a:lstStyle/>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Understand markets, customers, and capabilities </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marketing strategy</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sales strategy </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and manage marketing plans</a:t>
            </a:r>
          </a:p>
          <a:p>
            <a:pPr marL="114300" lvl="1" indent="-114300" defTabSz="914361">
              <a:buClr>
                <a:schemeClr val="tx1">
                  <a:lumMod val="75000"/>
                </a:schemeClr>
              </a:buClr>
              <a:buFont typeface="Wingdings" pitchFamily="2" charset="2"/>
              <a:buChar char="§"/>
              <a:defRPr/>
            </a:pPr>
            <a:r>
              <a:rPr lang="en-US" sz="700" dirty="0">
                <a:ln>
                  <a:solidFill>
                    <a:schemeClr val="bg1">
                      <a:alpha val="0"/>
                    </a:schemeClr>
                  </a:solidFill>
                </a:ln>
                <a:solidFill>
                  <a:schemeClr val="tx1">
                    <a:lumMod val="75000"/>
                  </a:schemeClr>
                </a:solidFill>
                <a:ea typeface="Segoe UI" pitchFamily="34" charset="0"/>
                <a:cs typeface="Segoe UI" pitchFamily="34" charset="0"/>
              </a:rPr>
              <a:t>Develop and manage plans</a:t>
            </a:r>
          </a:p>
        </p:txBody>
      </p:sp>
      <p:sp>
        <p:nvSpPr>
          <p:cNvPr id="1253" name="Oval 1252"/>
          <p:cNvSpPr/>
          <p:nvPr>
            <p:custDataLst>
              <p:tags r:id="rId21"/>
            </p:custDataLst>
          </p:nvPr>
        </p:nvSpPr>
        <p:spPr bwMode="auto">
          <a:xfrm>
            <a:off x="5065409" y="2299450"/>
            <a:ext cx="160309" cy="160309"/>
          </a:xfrm>
          <a:prstGeom prst="ellipse">
            <a:avLst/>
          </a:prstGeom>
          <a:solidFill>
            <a:schemeClr val="bg1"/>
          </a:solid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45719" tIns="45719" rIns="45719" bIns="45719" rtlCol="0" anchor="ctr"/>
          <a:lstStyle/>
          <a:p>
            <a:pPr algn="ctr"/>
            <a:r>
              <a:rPr lang="en-US" sz="9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a:t>
            </a:r>
          </a:p>
        </p:txBody>
      </p:sp>
      <p:sp>
        <p:nvSpPr>
          <p:cNvPr id="17" name="Slide Number Placeholder 16"/>
          <p:cNvSpPr>
            <a:spLocks noGrp="1"/>
          </p:cNvSpPr>
          <p:nvPr>
            <p:ph type="sldNum" sz="quarter" idx="4"/>
          </p:nvPr>
        </p:nvSpPr>
        <p:spPr/>
        <p:txBody>
          <a:bodyPr/>
          <a:lstStyle/>
          <a:p>
            <a:pPr algn="ctr"/>
            <a:fld id="{101F14F0-5018-4D43-9CE9-7EAB5322879C}" type="slidenum">
              <a:rPr lang="en-US" smtClean="0"/>
              <a:pPr algn="ctr"/>
              <a:t>33</a:t>
            </a:fld>
            <a:endParaRPr lang="en-US" dirty="0"/>
          </a:p>
        </p:txBody>
      </p:sp>
      <p:sp>
        <p:nvSpPr>
          <p:cNvPr id="330" name="Round Same Side Corner Rectangle 329"/>
          <p:cNvSpPr/>
          <p:nvPr>
            <p:custDataLst>
              <p:tags r:id="rId22"/>
            </p:custDataLst>
          </p:nvPr>
        </p:nvSpPr>
        <p:spPr>
          <a:xfrm flipH="1">
            <a:off x="9388158" y="1141412"/>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nvGrpSpPr>
          <p:cNvPr id="331" name="Group 330"/>
          <p:cNvGrpSpPr/>
          <p:nvPr/>
        </p:nvGrpSpPr>
        <p:grpSpPr>
          <a:xfrm>
            <a:off x="9388158" y="2416718"/>
            <a:ext cx="2468880" cy="2190810"/>
            <a:chOff x="9388158" y="3177947"/>
            <a:chExt cx="2468880" cy="2190810"/>
          </a:xfrm>
        </p:grpSpPr>
        <p:sp>
          <p:nvSpPr>
            <p:cNvPr id="333" name="Rounded Rectangle 332"/>
            <p:cNvSpPr/>
            <p:nvPr>
              <p:custDataLst>
                <p:tags r:id="rId29"/>
              </p:custDataLst>
            </p:nvPr>
          </p:nvSpPr>
          <p:spPr bwMode="auto">
            <a:xfrm>
              <a:off x="9388158" y="3177947"/>
              <a:ext cx="2468880" cy="2190810"/>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alternative services portfolio to support target state business, people &amp; technology capabilities </a:t>
              </a:r>
              <a:r>
                <a:rPr lang="en-US" sz="800" dirty="0">
                  <a:ln>
                    <a:solidFill>
                      <a:schemeClr val="bg1">
                        <a:alpha val="0"/>
                      </a:schemeClr>
                    </a:solidFill>
                  </a:ln>
                  <a:solidFill>
                    <a:schemeClr val="tx1">
                      <a:lumMod val="75000"/>
                    </a:schemeClr>
                  </a:solidFill>
                </a:rPr>
                <a:t>for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existing products &amp; services into new markets by providing different pricing policies to attract different </a:t>
              </a:r>
              <a:r>
                <a:rPr lang="en-US" sz="800" dirty="0" smtClean="0">
                  <a:ln>
                    <a:solidFill>
                      <a:schemeClr val="bg1">
                        <a:alpha val="0"/>
                      </a:schemeClr>
                    </a:solidFill>
                  </a:ln>
                  <a:solidFill>
                    <a:schemeClr val="tx1">
                      <a:lumMod val="75000"/>
                    </a:schemeClr>
                  </a:solidFill>
                </a:rPr>
                <a:t>customers.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Define differentiating alternatives to address current services  gaps in key areas such as: business, people and IT services.</a:t>
              </a:r>
            </a:p>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Map </a:t>
              </a:r>
              <a:r>
                <a:rPr lang="en-US" sz="800" dirty="0">
                  <a:ln>
                    <a:solidFill>
                      <a:schemeClr val="bg1">
                        <a:alpha val="0"/>
                      </a:schemeClr>
                    </a:solidFill>
                  </a:ln>
                  <a:solidFill>
                    <a:schemeClr val="tx1">
                      <a:lumMod val="75000"/>
                    </a:schemeClr>
                  </a:solidFill>
                </a:rPr>
                <a:t>and </a:t>
              </a:r>
              <a:r>
                <a:rPr lang="en-US" sz="800" dirty="0" smtClean="0">
                  <a:ln>
                    <a:solidFill>
                      <a:schemeClr val="bg1">
                        <a:alpha val="0"/>
                      </a:schemeClr>
                    </a:solidFill>
                  </a:ln>
                  <a:solidFill>
                    <a:schemeClr val="tx1">
                      <a:lumMod val="75000"/>
                    </a:schemeClr>
                  </a:solidFill>
                </a:rPr>
                <a:t>develop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for each </a:t>
              </a:r>
              <a:r>
                <a:rPr lang="en-US" sz="800" dirty="0" smtClean="0">
                  <a:ln>
                    <a:solidFill>
                      <a:schemeClr val="bg1">
                        <a:alpha val="0"/>
                      </a:schemeClr>
                    </a:solidFill>
                  </a:ln>
                  <a:solidFill>
                    <a:schemeClr val="tx1">
                      <a:lumMod val="75000"/>
                    </a:schemeClr>
                  </a:solidFill>
                </a:rPr>
                <a:t>services portfolio in thread </a:t>
              </a:r>
              <a:r>
                <a:rPr lang="en-US" sz="800" dirty="0">
                  <a:ln>
                    <a:solidFill>
                      <a:schemeClr val="bg1">
                        <a:alpha val="0"/>
                      </a:schemeClr>
                    </a:solidFill>
                  </a:ln>
                  <a:solidFill>
                    <a:schemeClr val="tx1">
                      <a:lumMod val="75000"/>
                    </a:schemeClr>
                  </a:solidFill>
                </a:rPr>
                <a:t>identified above.</a:t>
              </a:r>
            </a:p>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Define blueprint to integrate all </a:t>
              </a:r>
              <a:r>
                <a:rPr lang="en-US" sz="800" dirty="0" smtClean="0">
                  <a:ln>
                    <a:solidFill>
                      <a:schemeClr val="bg1">
                        <a:alpha val="0"/>
                      </a:schemeClr>
                    </a:solidFill>
                  </a:ln>
                  <a:solidFill>
                    <a:schemeClr val="tx1">
                      <a:lumMod val="75000"/>
                    </a:schemeClr>
                  </a:solidFill>
                </a:rPr>
                <a:t>individual </a:t>
              </a:r>
              <a:r>
                <a:rPr lang="en-US" sz="800" dirty="0">
                  <a:ln>
                    <a:solidFill>
                      <a:schemeClr val="bg1">
                        <a:alpha val="0"/>
                      </a:schemeClr>
                    </a:solidFill>
                  </a:ln>
                  <a:solidFill>
                    <a:schemeClr val="tx1">
                      <a:lumMod val="75000"/>
                    </a:schemeClr>
                  </a:solidFill>
                </a:rPr>
                <a:t>services threads to align with the improvement changes for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existing products &amp; services into new markets by providing different pricing policies to attract different </a:t>
              </a:r>
              <a:r>
                <a:rPr lang="en-US" sz="800" dirty="0" smtClean="0">
                  <a:ln>
                    <a:solidFill>
                      <a:schemeClr val="bg1">
                        <a:alpha val="0"/>
                      </a:schemeClr>
                    </a:solidFill>
                  </a:ln>
                  <a:solidFill>
                    <a:schemeClr val="tx1">
                      <a:lumMod val="75000"/>
                    </a:schemeClr>
                  </a:solidFill>
                </a:rPr>
                <a:t>customers</a:t>
              </a:r>
              <a:endParaRPr lang="en-US" sz="800" dirty="0">
                <a:ln>
                  <a:solidFill>
                    <a:schemeClr val="bg1">
                      <a:alpha val="0"/>
                    </a:schemeClr>
                  </a:solidFill>
                </a:ln>
                <a:solidFill>
                  <a:schemeClr val="tx1">
                    <a:lumMod val="75000"/>
                  </a:schemeClr>
                </a:solidFill>
              </a:endParaRPr>
            </a:p>
          </p:txBody>
        </p:sp>
        <p:sp>
          <p:nvSpPr>
            <p:cNvPr id="334" name="Round Same Side Corner Rectangle 333"/>
            <p:cNvSpPr/>
            <p:nvPr>
              <p:custDataLst>
                <p:tags r:id="rId30"/>
              </p:custDataLst>
            </p:nvPr>
          </p:nvSpPr>
          <p:spPr>
            <a:xfrm flipH="1">
              <a:off x="9388158" y="3177947"/>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grpSp>
      <p:grpSp>
        <p:nvGrpSpPr>
          <p:cNvPr id="335" name="Group 334"/>
          <p:cNvGrpSpPr/>
          <p:nvPr/>
        </p:nvGrpSpPr>
        <p:grpSpPr>
          <a:xfrm>
            <a:off x="9388158" y="5050971"/>
            <a:ext cx="2468880" cy="831384"/>
            <a:chOff x="9388158" y="5711686"/>
            <a:chExt cx="2468880" cy="831384"/>
          </a:xfrm>
        </p:grpSpPr>
        <p:sp>
          <p:nvSpPr>
            <p:cNvPr id="336" name="Rounded Rectangle 335"/>
            <p:cNvSpPr/>
            <p:nvPr>
              <p:custDataLst>
                <p:tags r:id="rId27"/>
              </p:custDataLst>
            </p:nvPr>
          </p:nvSpPr>
          <p:spPr bwMode="auto">
            <a:xfrm>
              <a:off x="9388158" y="5711686"/>
              <a:ext cx="2468880" cy="831384"/>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smtClean="0">
                  <a:ln>
                    <a:solidFill>
                      <a:schemeClr val="bg1">
                        <a:alpha val="0"/>
                      </a:schemeClr>
                    </a:solidFill>
                  </a:ln>
                  <a:solidFill>
                    <a:schemeClr val="tx1">
                      <a:lumMod val="75000"/>
                    </a:schemeClr>
                  </a:solidFill>
                </a:rPr>
                <a:t>Business, People &amp; IT </a:t>
              </a:r>
              <a:r>
                <a:rPr lang="en-US" sz="800" dirty="0">
                  <a:ln>
                    <a:solidFill>
                      <a:schemeClr val="bg1">
                        <a:alpha val="0"/>
                      </a:schemeClr>
                    </a:solidFill>
                  </a:ln>
                  <a:solidFill>
                    <a:schemeClr val="tx1">
                      <a:lumMod val="75000"/>
                    </a:schemeClr>
                  </a:solidFill>
                </a:rPr>
                <a:t>services portfolio </a:t>
              </a:r>
              <a:r>
                <a:rPr lang="en-US" sz="800" dirty="0" smtClean="0">
                  <a:ln>
                    <a:solidFill>
                      <a:schemeClr val="bg1">
                        <a:alpha val="0"/>
                      </a:schemeClr>
                    </a:solidFill>
                  </a:ln>
                  <a:solidFill>
                    <a:schemeClr val="tx1">
                      <a:lumMod val="75000"/>
                    </a:schemeClr>
                  </a:solidFill>
                </a:rPr>
                <a:t>blueprint </a:t>
              </a:r>
              <a:r>
                <a:rPr lang="en-US" sz="800" dirty="0">
                  <a:ln>
                    <a:solidFill>
                      <a:schemeClr val="bg1">
                        <a:alpha val="0"/>
                      </a:schemeClr>
                    </a:solidFill>
                  </a:ln>
                  <a:solidFill>
                    <a:schemeClr val="tx1">
                      <a:lumMod val="75000"/>
                    </a:schemeClr>
                  </a:solidFill>
                </a:rPr>
                <a:t>defined for </a:t>
              </a:r>
              <a:r>
                <a:rPr lang="en-US" sz="800" dirty="0" smtClean="0">
                  <a:ln>
                    <a:solidFill>
                      <a:schemeClr val="bg1">
                        <a:alpha val="0"/>
                      </a:schemeClr>
                    </a:solidFill>
                  </a:ln>
                  <a:solidFill>
                    <a:schemeClr val="tx1">
                      <a:lumMod val="75000"/>
                    </a:schemeClr>
                  </a:solidFill>
                </a:rPr>
                <a:t>bringing </a:t>
              </a:r>
              <a:r>
                <a:rPr lang="en-US" sz="800" dirty="0">
                  <a:ln>
                    <a:solidFill>
                      <a:schemeClr val="bg1">
                        <a:alpha val="0"/>
                      </a:schemeClr>
                    </a:solidFill>
                  </a:ln>
                  <a:solidFill>
                    <a:schemeClr val="tx1">
                      <a:lumMod val="75000"/>
                    </a:schemeClr>
                  </a:solidFill>
                </a:rPr>
                <a:t>existing products &amp; services into new markets by providing different pricing policies to attract different </a:t>
              </a:r>
              <a:r>
                <a:rPr lang="en-US" sz="800" dirty="0" smtClean="0">
                  <a:ln>
                    <a:solidFill>
                      <a:schemeClr val="bg1">
                        <a:alpha val="0"/>
                      </a:schemeClr>
                    </a:solidFill>
                  </a:ln>
                  <a:solidFill>
                    <a:schemeClr val="tx1">
                      <a:lumMod val="75000"/>
                    </a:schemeClr>
                  </a:solidFill>
                </a:rPr>
                <a:t>customers.</a:t>
              </a:r>
              <a:endParaRPr lang="en-US" sz="800" dirty="0">
                <a:ln>
                  <a:solidFill>
                    <a:schemeClr val="bg1">
                      <a:alpha val="0"/>
                    </a:schemeClr>
                  </a:solidFill>
                </a:ln>
                <a:solidFill>
                  <a:schemeClr val="tx1">
                    <a:lumMod val="75000"/>
                  </a:schemeClr>
                </a:solidFill>
              </a:endParaRPr>
            </a:p>
          </p:txBody>
        </p:sp>
        <p:sp>
          <p:nvSpPr>
            <p:cNvPr id="337" name="Round Same Side Corner Rectangle 336"/>
            <p:cNvSpPr/>
            <p:nvPr>
              <p:custDataLst>
                <p:tags r:id="rId28"/>
              </p:custDataLst>
            </p:nvPr>
          </p:nvSpPr>
          <p:spPr>
            <a:xfrm flipH="1">
              <a:off x="9388158" y="5711686"/>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grpSp>
      <p:sp>
        <p:nvSpPr>
          <p:cNvPr id="338" name="Isosceles Triangle 337"/>
          <p:cNvSpPr/>
          <p:nvPr>
            <p:custDataLst>
              <p:tags r:id="rId23"/>
            </p:custDataLst>
          </p:nvPr>
        </p:nvSpPr>
        <p:spPr>
          <a:xfrm rot="10800000">
            <a:off x="9388158" y="2095912"/>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339" name="Group 338"/>
          <p:cNvGrpSpPr/>
          <p:nvPr/>
        </p:nvGrpSpPr>
        <p:grpSpPr>
          <a:xfrm>
            <a:off x="9388158" y="1141412"/>
            <a:ext cx="2468880" cy="947797"/>
            <a:chOff x="9388158" y="1141412"/>
            <a:chExt cx="2468880" cy="947797"/>
          </a:xfrm>
        </p:grpSpPr>
        <p:sp>
          <p:nvSpPr>
            <p:cNvPr id="340" name="Rounded Rectangle 339"/>
            <p:cNvSpPr/>
            <p:nvPr>
              <p:custDataLst>
                <p:tags r:id="rId25"/>
              </p:custDataLst>
            </p:nvPr>
          </p:nvSpPr>
          <p:spPr bwMode="auto">
            <a:xfrm>
              <a:off x="9388158" y="1141412"/>
              <a:ext cx="2468880" cy="947797"/>
            </a:xfrm>
            <a:prstGeom prst="roundRect">
              <a:avLst>
                <a:gd name="adj" fmla="val 216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00" dirty="0">
                  <a:ln>
                    <a:solidFill>
                      <a:schemeClr val="bg1">
                        <a:alpha val="0"/>
                      </a:schemeClr>
                    </a:solidFill>
                  </a:ln>
                  <a:solidFill>
                    <a:schemeClr val="tx1">
                      <a:lumMod val="75000"/>
                    </a:schemeClr>
                  </a:solidFill>
                </a:rPr>
                <a:t>Develop the IT Service Portfolio to fully automate business </a:t>
              </a:r>
              <a:r>
                <a:rPr lang="en-US" sz="800" dirty="0" smtClean="0">
                  <a:ln>
                    <a:solidFill>
                      <a:schemeClr val="bg1">
                        <a:alpha val="0"/>
                      </a:schemeClr>
                    </a:solidFill>
                  </a:ln>
                  <a:solidFill>
                    <a:schemeClr val="tx1">
                      <a:lumMod val="75000"/>
                    </a:schemeClr>
                  </a:solidFill>
                </a:rPr>
                <a:t>capabilities bring </a:t>
              </a:r>
              <a:r>
                <a:rPr lang="en-US" sz="800" dirty="0">
                  <a:ln>
                    <a:solidFill>
                      <a:schemeClr val="bg1">
                        <a:alpha val="0"/>
                      </a:schemeClr>
                    </a:solidFill>
                  </a:ln>
                  <a:solidFill>
                    <a:schemeClr val="tx1">
                      <a:lumMod val="75000"/>
                    </a:schemeClr>
                  </a:solidFill>
                </a:rPr>
                <a:t>existing products &amp; services into new markets by providing different pricing policies to attract different </a:t>
              </a:r>
              <a:r>
                <a:rPr lang="en-US" sz="800" dirty="0" smtClean="0">
                  <a:ln>
                    <a:solidFill>
                      <a:schemeClr val="bg1">
                        <a:alpha val="0"/>
                      </a:schemeClr>
                    </a:solidFill>
                  </a:ln>
                  <a:solidFill>
                    <a:schemeClr val="tx1">
                      <a:lumMod val="75000"/>
                    </a:schemeClr>
                  </a:solidFill>
                </a:rPr>
                <a:t>customers, </a:t>
              </a:r>
              <a:r>
                <a:rPr lang="en-US" sz="800" dirty="0">
                  <a:ln>
                    <a:solidFill>
                      <a:schemeClr val="bg1">
                        <a:alpha val="0"/>
                      </a:schemeClr>
                    </a:solidFill>
                  </a:ln>
                  <a:solidFill>
                    <a:schemeClr val="tx1">
                      <a:lumMod val="75000"/>
                    </a:schemeClr>
                  </a:solidFill>
                </a:rPr>
                <a:t>and uncover dependencies to verify impact. </a:t>
              </a:r>
            </a:p>
          </p:txBody>
        </p:sp>
        <p:sp>
          <p:nvSpPr>
            <p:cNvPr id="341" name="Round Same Side Corner Rectangle 340"/>
            <p:cNvSpPr/>
            <p:nvPr>
              <p:custDataLst>
                <p:tags r:id="rId26"/>
              </p:custDataLst>
            </p:nvPr>
          </p:nvSpPr>
          <p:spPr>
            <a:xfrm flipH="1">
              <a:off x="9388158" y="1141412"/>
              <a:ext cx="2468880" cy="238768"/>
            </a:xfrm>
            <a:prstGeom prst="round2SameRect">
              <a:avLst/>
            </a:prstGeom>
            <a:gradFill>
              <a:gsLst>
                <a:gs pos="0">
                  <a:schemeClr val="tx2"/>
                </a:gs>
                <a:gs pos="80000">
                  <a:schemeClr val="tx2"/>
                </a:gs>
                <a:gs pos="100000">
                  <a:schemeClr val="tx2">
                    <a:lumMod val="60000"/>
                    <a:lumOff val="40000"/>
                  </a:schemeClr>
                </a:gs>
              </a:gsLst>
              <a:lin ang="16200000" scaled="1"/>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grpSp>
      <p:sp>
        <p:nvSpPr>
          <p:cNvPr id="342" name="Isosceles Triangle 341"/>
          <p:cNvSpPr/>
          <p:nvPr>
            <p:custDataLst>
              <p:tags r:id="rId24"/>
            </p:custDataLst>
          </p:nvPr>
        </p:nvSpPr>
        <p:spPr>
          <a:xfrm rot="10800000">
            <a:off x="9388158" y="4689520"/>
            <a:ext cx="2468880" cy="25566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981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12948139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44898" name="think-cell Slide" r:id="rId30" imgW="270" imgH="270" progId="TCLayout.ActiveDocument.1">
                  <p:embed/>
                </p:oleObj>
              </mc:Choice>
              <mc:Fallback>
                <p:oleObj name="think-cell Slide" r:id="rId30" imgW="270" imgH="270" progId="TCLayout.ActiveDocument.1">
                  <p:embed/>
                  <p:pic>
                    <p:nvPicPr>
                      <p:cNvPr id="0" name=""/>
                      <p:cNvPicPr/>
                      <p:nvPr/>
                    </p:nvPicPr>
                    <p:blipFill>
                      <a:blip r:embed="rId31"/>
                      <a:stretch>
                        <a:fillRect/>
                      </a:stretch>
                    </p:blipFill>
                    <p:spPr>
                      <a:xfrm>
                        <a:off x="0" y="0"/>
                        <a:ext cx="158750" cy="158750"/>
                      </a:xfrm>
                      <a:prstGeom prst="rect">
                        <a:avLst/>
                      </a:prstGeom>
                    </p:spPr>
                  </p:pic>
                </p:oleObj>
              </mc:Fallback>
            </mc:AlternateContent>
          </a:graphicData>
        </a:graphic>
      </p:graphicFrame>
      <p:sp>
        <p:nvSpPr>
          <p:cNvPr id="4" name="Title 3"/>
          <p:cNvSpPr>
            <a:spLocks noGrp="1"/>
          </p:cNvSpPr>
          <p:nvPr>
            <p:ph type="title"/>
            <p:custDataLst>
              <p:tags r:id="rId3"/>
            </p:custDataLst>
          </p:nvPr>
        </p:nvSpPr>
        <p:spPr>
          <a:xfrm>
            <a:off x="338138" y="228481"/>
            <a:ext cx="11518900" cy="498598"/>
          </a:xfrm>
        </p:spPr>
        <p:txBody>
          <a:bodyPr/>
          <a:lstStyle/>
          <a:p>
            <a:pPr marL="465138"/>
            <a:r>
              <a:rPr lang="en-US" dirty="0"/>
              <a:t>Transformation Plan</a:t>
            </a:r>
          </a:p>
        </p:txBody>
      </p:sp>
      <p:sp>
        <p:nvSpPr>
          <p:cNvPr id="32" name="Rounded Rectangle 31"/>
          <p:cNvSpPr/>
          <p:nvPr>
            <p:custDataLst>
              <p:tags r:id="rId4"/>
            </p:custDataLst>
          </p:nvPr>
        </p:nvSpPr>
        <p:spPr bwMode="auto">
          <a:xfrm>
            <a:off x="9388158" y="3029705"/>
            <a:ext cx="2468880" cy="2175272"/>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Finalize major initiatives definition and innovation estimates</a:t>
            </a:r>
          </a:p>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Draft multi-year roadmap alternatives</a:t>
            </a:r>
          </a:p>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Prepare and conduct customer Roadmap workshop</a:t>
            </a:r>
          </a:p>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Identify transformation prerequisites and constraints to develop sequencing scenarios</a:t>
            </a:r>
          </a:p>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Develop a time phased transformation strategy which aligns and supports the </a:t>
            </a:r>
            <a:r>
              <a:rPr lang="en-US" sz="850" dirty="0" smtClean="0">
                <a:ln>
                  <a:solidFill>
                    <a:schemeClr val="bg1">
                      <a:alpha val="0"/>
                    </a:schemeClr>
                  </a:solidFill>
                </a:ln>
                <a:solidFill>
                  <a:schemeClr val="tx1">
                    <a:lumMod val="75000"/>
                  </a:schemeClr>
                </a:solidFill>
              </a:rPr>
              <a:t>Grow Revenue </a:t>
            </a:r>
            <a:r>
              <a:rPr lang="en-US" sz="850" dirty="0">
                <a:ln>
                  <a:solidFill>
                    <a:schemeClr val="bg1">
                      <a:alpha val="0"/>
                    </a:schemeClr>
                  </a:solidFill>
                </a:ln>
                <a:solidFill>
                  <a:schemeClr val="tx1">
                    <a:lumMod val="75000"/>
                  </a:schemeClr>
                </a:solidFill>
              </a:rPr>
              <a:t>strategy and the business portfolio changes</a:t>
            </a:r>
          </a:p>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Identify and evaluate organizational impact</a:t>
            </a:r>
          </a:p>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Incorporate findings into a phased program plan over the short medium and longer term</a:t>
            </a:r>
          </a:p>
        </p:txBody>
      </p:sp>
      <p:sp>
        <p:nvSpPr>
          <p:cNvPr id="51" name="Round Same Side Corner Rectangle 50"/>
          <p:cNvSpPr/>
          <p:nvPr>
            <p:custDataLst>
              <p:tags r:id="rId5"/>
            </p:custDataLst>
          </p:nvPr>
        </p:nvSpPr>
        <p:spPr>
          <a:xfrm flipH="1">
            <a:off x="9388158" y="3029705"/>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sp>
        <p:nvSpPr>
          <p:cNvPr id="52" name="Rounded Rectangle 51"/>
          <p:cNvSpPr/>
          <p:nvPr>
            <p:custDataLst>
              <p:tags r:id="rId6"/>
            </p:custDataLst>
          </p:nvPr>
        </p:nvSpPr>
        <p:spPr bwMode="auto">
          <a:xfrm>
            <a:off x="9388158" y="5578350"/>
            <a:ext cx="2468880" cy="729422"/>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Integrated strategic </a:t>
            </a:r>
            <a:r>
              <a:rPr lang="en-US" sz="850" dirty="0" smtClean="0">
                <a:ln>
                  <a:solidFill>
                    <a:schemeClr val="bg1">
                      <a:alpha val="0"/>
                    </a:schemeClr>
                  </a:solidFill>
                </a:ln>
                <a:solidFill>
                  <a:schemeClr val="tx1">
                    <a:lumMod val="75000"/>
                  </a:schemeClr>
                </a:solidFill>
              </a:rPr>
              <a:t>Grow Revenue </a:t>
            </a:r>
            <a:r>
              <a:rPr lang="en-US" sz="850" dirty="0">
                <a:ln>
                  <a:solidFill>
                    <a:schemeClr val="bg1">
                      <a:alpha val="0"/>
                    </a:schemeClr>
                  </a:solidFill>
                </a:ln>
                <a:solidFill>
                  <a:schemeClr val="tx1">
                    <a:lumMod val="75000"/>
                  </a:schemeClr>
                </a:solidFill>
              </a:rPr>
              <a:t>transformation roadmap and program plan, with supporting business value justification. </a:t>
            </a:r>
          </a:p>
        </p:txBody>
      </p:sp>
      <p:sp>
        <p:nvSpPr>
          <p:cNvPr id="53" name="Round Same Side Corner Rectangle 52"/>
          <p:cNvSpPr/>
          <p:nvPr>
            <p:custDataLst>
              <p:tags r:id="rId7"/>
            </p:custDataLst>
          </p:nvPr>
        </p:nvSpPr>
        <p:spPr>
          <a:xfrm flipH="1">
            <a:off x="9388158" y="5578350"/>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sp>
        <p:nvSpPr>
          <p:cNvPr id="54" name="Isosceles Triangle 53"/>
          <p:cNvSpPr/>
          <p:nvPr>
            <p:custDataLst>
              <p:tags r:id="rId8"/>
            </p:custDataLst>
          </p:nvPr>
        </p:nvSpPr>
        <p:spPr>
          <a:xfrm rot="10800000">
            <a:off x="9388157" y="2728719"/>
            <a:ext cx="2468880" cy="22860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5" name="Isosceles Triangle 54"/>
          <p:cNvSpPr/>
          <p:nvPr>
            <p:custDataLst>
              <p:tags r:id="rId9"/>
            </p:custDataLst>
          </p:nvPr>
        </p:nvSpPr>
        <p:spPr>
          <a:xfrm rot="10800000">
            <a:off x="9388157" y="5277363"/>
            <a:ext cx="2468880" cy="22860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7" name="Rounded Rectangle 56"/>
          <p:cNvSpPr/>
          <p:nvPr>
            <p:custDataLst>
              <p:tags r:id="rId10"/>
            </p:custDataLst>
          </p:nvPr>
        </p:nvSpPr>
        <p:spPr bwMode="auto">
          <a:xfrm>
            <a:off x="9388157" y="1141412"/>
            <a:ext cx="2468880" cy="1514921"/>
          </a:xfrm>
          <a:prstGeom prst="roundRect">
            <a:avLst>
              <a:gd name="adj" fmla="val 216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850" dirty="0">
                <a:ln>
                  <a:solidFill>
                    <a:schemeClr val="bg1">
                      <a:alpha val="0"/>
                    </a:schemeClr>
                  </a:solidFill>
                </a:ln>
                <a:solidFill>
                  <a:schemeClr val="tx1">
                    <a:lumMod val="75000"/>
                  </a:schemeClr>
                </a:solidFill>
              </a:rPr>
              <a:t>Develop phased structured plan that recommends short, medium and long term activities to enable the </a:t>
            </a:r>
            <a:r>
              <a:rPr lang="en-US" sz="850" dirty="0" smtClean="0">
                <a:ln>
                  <a:solidFill>
                    <a:schemeClr val="bg1">
                      <a:alpha val="0"/>
                    </a:schemeClr>
                  </a:solidFill>
                </a:ln>
                <a:solidFill>
                  <a:schemeClr val="tx1">
                    <a:lumMod val="75000"/>
                  </a:schemeClr>
                </a:solidFill>
              </a:rPr>
              <a:t>Grow Revenue </a:t>
            </a:r>
            <a:r>
              <a:rPr lang="en-US" sz="850" dirty="0">
                <a:ln>
                  <a:solidFill>
                    <a:schemeClr val="bg1">
                      <a:alpha val="0"/>
                    </a:schemeClr>
                  </a:solidFill>
                </a:ln>
                <a:solidFill>
                  <a:schemeClr val="tx1">
                    <a:lumMod val="75000"/>
                  </a:schemeClr>
                </a:solidFill>
              </a:rPr>
              <a:t>strategies &amp; tactics, identification of the key investments that need to take place to deliver the plan, the series of investments, projects/initiatives and key actions required to implement improvements, recommendations and roadmap.</a:t>
            </a:r>
          </a:p>
        </p:txBody>
      </p:sp>
      <p:sp>
        <p:nvSpPr>
          <p:cNvPr id="58" name="Round Same Side Corner Rectangle 57"/>
          <p:cNvSpPr/>
          <p:nvPr>
            <p:custDataLst>
              <p:tags r:id="rId11"/>
            </p:custDataLst>
          </p:nvPr>
        </p:nvSpPr>
        <p:spPr>
          <a:xfrm flipH="1">
            <a:off x="9388158" y="1141412"/>
            <a:ext cx="2468880" cy="271034"/>
          </a:xfrm>
          <a:prstGeom prst="round2SameRect">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algn="ctr" fontAlgn="base">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sp>
        <p:nvSpPr>
          <p:cNvPr id="59" name="Oval 353">
            <a:hlinkClick r:id="" action="ppaction://noaction"/>
          </p:cNvPr>
          <p:cNvSpPr>
            <a:spLocks noChangeArrowheads="1"/>
          </p:cNvSpPr>
          <p:nvPr>
            <p:custDataLst>
              <p:tags r:id="rId12"/>
            </p:custDataLst>
          </p:nvPr>
        </p:nvSpPr>
        <p:spPr bwMode="gray">
          <a:xfrm>
            <a:off x="338138" y="294900"/>
            <a:ext cx="365760" cy="365760"/>
          </a:xfrm>
          <a:prstGeom prst="ellipse">
            <a:avLst/>
          </a:prstGeom>
          <a:solidFill>
            <a:schemeClr val="tx2"/>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spcBef>
                <a:spcPts val="600"/>
              </a:spcBef>
              <a:buClr>
                <a:srgbClr val="FFFF99"/>
              </a:buClr>
              <a:buSzPct val="90000"/>
            </a:pPr>
            <a:r>
              <a:rPr lang="en-US" sz="2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8</a:t>
            </a:r>
            <a:endParaRPr lang="en-US" sz="2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grpSp>
        <p:nvGrpSpPr>
          <p:cNvPr id="60" name="Group 59"/>
          <p:cNvGrpSpPr/>
          <p:nvPr>
            <p:custDataLst>
              <p:tags r:id="rId13"/>
            </p:custDataLst>
          </p:nvPr>
        </p:nvGrpSpPr>
        <p:grpSpPr>
          <a:xfrm>
            <a:off x="9753918" y="228481"/>
            <a:ext cx="2103120" cy="436879"/>
            <a:chOff x="9571038" y="228481"/>
            <a:chExt cx="2103120" cy="436879"/>
          </a:xfrm>
        </p:grpSpPr>
        <p:sp>
          <p:nvSpPr>
            <p:cNvPr id="61" name="Chevron 60"/>
            <p:cNvSpPr/>
            <p:nvPr>
              <p:custDataLst>
                <p:tags r:id="rId24"/>
              </p:custDataLst>
            </p:nvPr>
          </p:nvSpPr>
          <p:spPr>
            <a:xfrm>
              <a:off x="9571038" y="228481"/>
              <a:ext cx="2103120" cy="228600"/>
            </a:xfrm>
            <a:prstGeom prst="chevron">
              <a:avLst>
                <a:gd name="adj" fmla="val 41667"/>
              </a:avLst>
            </a:prstGeom>
            <a:gradFill flip="none" rotWithShape="1">
              <a:gsLst>
                <a:gs pos="0">
                  <a:schemeClr val="tx2"/>
                </a:gs>
                <a:gs pos="80000">
                  <a:schemeClr val="tx2"/>
                </a:gs>
                <a:gs pos="100000">
                  <a:schemeClr val="tx2">
                    <a:lumMod val="40000"/>
                    <a:lumOff val="6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62" name="Chevron 61"/>
            <p:cNvSpPr/>
            <p:nvPr>
              <p:custDataLst>
                <p:tags r:id="rId25"/>
              </p:custDataLst>
            </p:nvPr>
          </p:nvSpPr>
          <p:spPr>
            <a:xfrm>
              <a:off x="95710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Define</a:t>
              </a:r>
            </a:p>
          </p:txBody>
        </p:sp>
        <p:sp>
          <p:nvSpPr>
            <p:cNvPr id="63" name="Chevron 62"/>
            <p:cNvSpPr/>
            <p:nvPr>
              <p:custDataLst>
                <p:tags r:id="rId26"/>
              </p:custDataLst>
            </p:nvPr>
          </p:nvSpPr>
          <p:spPr>
            <a:xfrm>
              <a:off x="10256838" y="482480"/>
              <a:ext cx="731520" cy="182880"/>
            </a:xfrm>
            <a:prstGeom prst="chevron">
              <a:avLst/>
            </a:prstGeom>
            <a:solidFill>
              <a:schemeClr val="bg1"/>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Explore</a:t>
              </a:r>
            </a:p>
          </p:txBody>
        </p:sp>
        <p:sp>
          <p:nvSpPr>
            <p:cNvPr id="64" name="Chevron 63"/>
            <p:cNvSpPr/>
            <p:nvPr>
              <p:custDataLst>
                <p:tags r:id="rId27"/>
              </p:custDataLst>
            </p:nvPr>
          </p:nvSpPr>
          <p:spPr>
            <a:xfrm>
              <a:off x="10942638" y="482480"/>
              <a:ext cx="731520" cy="182880"/>
            </a:xfrm>
            <a:prstGeom prst="chevron">
              <a:avLst/>
            </a:prstGeom>
            <a:solidFill>
              <a:schemeClr val="tx2">
                <a:lumMod val="20000"/>
                <a:lumOff val="80000"/>
              </a:schemeClr>
            </a:soli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p:txBody>
        </p:sp>
      </p:grpSp>
      <p:sp>
        <p:nvSpPr>
          <p:cNvPr id="70" name="Rounded Rectangle 69"/>
          <p:cNvSpPr/>
          <p:nvPr>
            <p:custDataLst>
              <p:tags r:id="rId14"/>
            </p:custDataLst>
          </p:nvPr>
        </p:nvSpPr>
        <p:spPr bwMode="auto">
          <a:xfrm>
            <a:off x="537060" y="1142882"/>
            <a:ext cx="4243544" cy="5166360"/>
          </a:xfrm>
          <a:prstGeom prst="roundRect">
            <a:avLst>
              <a:gd name="adj" fmla="val 361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1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320040" rIns="45720" bIns="0" rtlCol="0" anchor="t" anchorCtr="0"/>
          <a:lstStyle/>
          <a:p>
            <a:pPr marL="0" lvl="1" defTabSz="914400">
              <a:spcBef>
                <a:spcPts val="400"/>
              </a:spcBef>
              <a:buClr>
                <a:schemeClr val="tx1">
                  <a:lumMod val="75000"/>
                </a:schemeClr>
              </a:buClr>
            </a:pPr>
            <a:r>
              <a:rPr lang="en-US" altLang="zh-CN" sz="12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Each recommendation is described using five characteristics – Capability Gap , Degree of Urgency, Time to Value, Degree of Risk &amp; Expected </a:t>
            </a:r>
            <a:r>
              <a:rPr lang="en-US" altLang="zh-CN" sz="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ROI.</a:t>
            </a:r>
            <a:endParaRPr lang="en-US" altLang="zh-CN" sz="12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71" name="Round Same Side Corner Rectangle 70"/>
          <p:cNvSpPr/>
          <p:nvPr>
            <p:custDataLst>
              <p:tags r:id="rId15"/>
            </p:custDataLst>
          </p:nvPr>
        </p:nvSpPr>
        <p:spPr>
          <a:xfrm flipH="1">
            <a:off x="537060" y="1142882"/>
            <a:ext cx="4243544" cy="316706"/>
          </a:xfrm>
          <a:prstGeom prst="round2SameRect">
            <a:avLst>
              <a:gd name="adj1" fmla="val 10977"/>
              <a:gd name="adj2" fmla="val 0"/>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45720" tIns="45720" rIns="45720" bIns="45720" numCol="1" rtlCol="0" anchor="ctr" anchorCtr="0" compatLnSpc="1">
            <a:prstTxWarp prst="textNoShape">
              <a:avLst/>
            </a:prstTxWarp>
            <a:spAutoFit/>
          </a:bodyPr>
          <a:lstStyle/>
          <a:p>
            <a:pPr marL="0" lvl="1" algn="ctr" fontAlgn="base">
              <a:buClr>
                <a:srgbClr val="FFFF99"/>
              </a:buClr>
              <a:buSzPct val="90000"/>
            </a:pPr>
            <a:r>
              <a:rPr lang="en-IN" altLang="zh-CN" sz="14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Recommendation Characteristics</a:t>
            </a:r>
          </a:p>
        </p:txBody>
      </p:sp>
      <p:sp>
        <p:nvSpPr>
          <p:cNvPr id="72" name="Rounded Rectangle 71"/>
          <p:cNvSpPr/>
          <p:nvPr>
            <p:custDataLst>
              <p:tags r:id="rId16"/>
            </p:custDataLst>
          </p:nvPr>
        </p:nvSpPr>
        <p:spPr bwMode="auto">
          <a:xfrm>
            <a:off x="4957011" y="1141412"/>
            <a:ext cx="4276385" cy="5166360"/>
          </a:xfrm>
          <a:prstGeom prst="roundRect">
            <a:avLst>
              <a:gd name="adj" fmla="val 361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1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320040" rIns="45720" bIns="0" rtlCol="0" anchor="t" anchorCtr="0"/>
          <a:lstStyle/>
          <a:p>
            <a:pPr marL="0" lvl="1" defTabSz="914400">
              <a:spcBef>
                <a:spcPts val="400"/>
              </a:spcBef>
              <a:buClr>
                <a:schemeClr val="tx1">
                  <a:lumMod val="75000"/>
                </a:schemeClr>
              </a:buClr>
            </a:pPr>
            <a:r>
              <a:rPr lang="en-US" altLang="zh-CN" sz="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Roadmap </a:t>
            </a:r>
            <a:r>
              <a:rPr lang="en-US" altLang="zh-CN" sz="12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presenting the way toward the realization of </a:t>
            </a:r>
            <a:r>
              <a:rPr lang="en-US" altLang="zh-CN" sz="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the customer’s Grow Revenue strategy, with Project Summary Charters for each proposed initiative/project.</a:t>
            </a:r>
            <a:endParaRPr lang="en-US" altLang="zh-CN" sz="12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73" name="Round Same Side Corner Rectangle 72"/>
          <p:cNvSpPr/>
          <p:nvPr>
            <p:custDataLst>
              <p:tags r:id="rId17"/>
            </p:custDataLst>
          </p:nvPr>
        </p:nvSpPr>
        <p:spPr>
          <a:xfrm flipH="1">
            <a:off x="4957011" y="1141412"/>
            <a:ext cx="4276385" cy="316706"/>
          </a:xfrm>
          <a:prstGeom prst="round2SameRect">
            <a:avLst>
              <a:gd name="adj1" fmla="val 10977"/>
              <a:gd name="adj2" fmla="val 0"/>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txBody>
          <a:bodyPr vert="horz" wrap="square" lIns="45720" tIns="45720" rIns="45720" bIns="45720" numCol="1" rtlCol="0" anchor="ctr" anchorCtr="0" compatLnSpc="1">
            <a:prstTxWarp prst="textNoShape">
              <a:avLst/>
            </a:prstTxWarp>
            <a:spAutoFit/>
          </a:bodyPr>
          <a:lstStyle/>
          <a:p>
            <a:pPr marL="0" lvl="1" algn="ctr" fontAlgn="base">
              <a:buClr>
                <a:srgbClr val="FFFF99"/>
              </a:buClr>
              <a:buSzPct val="90000"/>
            </a:pPr>
            <a:r>
              <a:rPr lang="en-IN" altLang="zh-CN" sz="14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Strategic Roadmap</a:t>
            </a:r>
          </a:p>
        </p:txBody>
      </p:sp>
      <p:pic>
        <p:nvPicPr>
          <p:cNvPr id="74" name="Picture 175"/>
          <p:cNvPicPr>
            <a:picLocks noChangeAspect="1" noChangeArrowheads="1"/>
          </p:cNvPicPr>
          <p:nvPr>
            <p:custDataLst>
              <p:tags r:id="rId18"/>
            </p:custDataLst>
          </p:nvPr>
        </p:nvPicPr>
        <p:blipFill>
          <a:blip r:embed="rId32" cstate="print">
            <a:extLst>
              <a:ext uri="{28A0092B-C50C-407E-A947-70E740481C1C}">
                <a14:useLocalDpi xmlns:a14="http://schemas.microsoft.com/office/drawing/2010/main" val="0"/>
              </a:ext>
            </a:extLst>
          </a:blip>
          <a:stretch>
            <a:fillRect/>
          </a:stretch>
        </p:blipFill>
        <p:spPr bwMode="auto">
          <a:xfrm>
            <a:off x="789574" y="2522937"/>
            <a:ext cx="3776071" cy="1396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73"/>
          <p:cNvPicPr>
            <a:picLocks noChangeAspect="1" noChangeArrowheads="1"/>
          </p:cNvPicPr>
          <p:nvPr>
            <p:custDataLst>
              <p:tags r:id="rId19"/>
            </p:custDataLst>
          </p:nvPr>
        </p:nvPicPr>
        <p:blipFill>
          <a:blip r:embed="rId33" cstate="print">
            <a:extLst>
              <a:ext uri="{28A0092B-C50C-407E-A947-70E740481C1C}">
                <a14:useLocalDpi xmlns:a14="http://schemas.microsoft.com/office/drawing/2010/main" val="0"/>
              </a:ext>
            </a:extLst>
          </a:blip>
          <a:srcRect/>
          <a:stretch>
            <a:fillRect/>
          </a:stretch>
        </p:blipFill>
        <p:spPr bwMode="auto">
          <a:xfrm>
            <a:off x="5221786" y="2587400"/>
            <a:ext cx="3746834" cy="1650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07"/>
          <p:cNvPicPr>
            <a:picLocks noChangeAspect="1" noChangeArrowheads="1"/>
          </p:cNvPicPr>
          <p:nvPr>
            <p:custDataLst>
              <p:tags r:id="rId20"/>
            </p:custDataLst>
          </p:nvPr>
        </p:nvPicPr>
        <p:blipFill>
          <a:blip r:embed="rId34" cstate="print">
            <a:extLst>
              <a:ext uri="{28A0092B-C50C-407E-A947-70E740481C1C}">
                <a14:useLocalDpi xmlns:a14="http://schemas.microsoft.com/office/drawing/2010/main" val="0"/>
              </a:ext>
            </a:extLst>
          </a:blip>
          <a:srcRect/>
          <a:stretch>
            <a:fillRect/>
          </a:stretch>
        </p:blipFill>
        <p:spPr bwMode="auto">
          <a:xfrm>
            <a:off x="6766440" y="3325643"/>
            <a:ext cx="1973341" cy="986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08"/>
          <p:cNvPicPr>
            <a:picLocks noChangeAspect="1" noChangeArrowheads="1"/>
          </p:cNvPicPr>
          <p:nvPr>
            <p:custDataLst>
              <p:tags r:id="rId21"/>
            </p:custDataLst>
          </p:nvPr>
        </p:nvPicPr>
        <p:blipFill>
          <a:blip r:embed="rId35" cstate="print">
            <a:extLst>
              <a:ext uri="{28A0092B-C50C-407E-A947-70E740481C1C}">
                <a14:useLocalDpi xmlns:a14="http://schemas.microsoft.com/office/drawing/2010/main" val="0"/>
              </a:ext>
            </a:extLst>
          </a:blip>
          <a:srcRect/>
          <a:stretch>
            <a:fillRect/>
          </a:stretch>
        </p:blipFill>
        <p:spPr bwMode="auto">
          <a:xfrm>
            <a:off x="6886005" y="3500097"/>
            <a:ext cx="1847696" cy="86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09"/>
          <p:cNvPicPr>
            <a:picLocks noChangeAspect="1" noChangeArrowheads="1"/>
          </p:cNvPicPr>
          <p:nvPr>
            <p:custDataLst>
              <p:tags r:id="rId22"/>
            </p:custDataLst>
          </p:nvPr>
        </p:nvPicPr>
        <p:blipFill>
          <a:blip r:embed="rId36" cstate="print">
            <a:extLst>
              <a:ext uri="{28A0092B-C50C-407E-A947-70E740481C1C}">
                <a14:useLocalDpi xmlns:a14="http://schemas.microsoft.com/office/drawing/2010/main" val="0"/>
              </a:ext>
            </a:extLst>
          </a:blip>
          <a:srcRect/>
          <a:stretch>
            <a:fillRect/>
          </a:stretch>
        </p:blipFill>
        <p:spPr bwMode="auto">
          <a:xfrm>
            <a:off x="7026707" y="3625124"/>
            <a:ext cx="1744316" cy="820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
            <p:custDataLst>
              <p:tags r:id="rId23"/>
            </p:custDataLst>
          </p:nvPr>
        </p:nvSpPr>
        <p:spPr/>
        <p:txBody>
          <a:bodyPr/>
          <a:lstStyle/>
          <a:p>
            <a:pPr algn="ctr"/>
            <a:fld id="{101F14F0-5018-4D43-9CE9-7EAB5322879C}" type="slidenum">
              <a:rPr lang="en-US" smtClean="0"/>
              <a:pPr algn="ctr"/>
              <a:t>34</a:t>
            </a:fld>
            <a:endParaRPr lang="en-US" dirty="0"/>
          </a:p>
        </p:txBody>
      </p:sp>
    </p:spTree>
    <p:extLst>
      <p:ext uri="{BB962C8B-B14F-4D97-AF65-F5344CB8AC3E}">
        <p14:creationId xmlns:p14="http://schemas.microsoft.com/office/powerpoint/2010/main" val="93393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77"/>
          <p:cNvSpPr/>
          <p:nvPr>
            <p:custDataLst>
              <p:tags r:id="rId2"/>
            </p:custDataLst>
          </p:nvPr>
        </p:nvSpPr>
        <p:spPr>
          <a:xfrm>
            <a:off x="302505" y="1626021"/>
            <a:ext cx="8870524" cy="4688348"/>
          </a:xfrm>
          <a:prstGeom prst="roundRect">
            <a:avLst>
              <a:gd name="adj" fmla="val 1103"/>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11480" rIns="91440" bIns="45720" numCol="1" rtlCol="0" anchor="t" anchorCtr="0" compatLnSpc="1">
            <a:prstTxWarp prst="textNoShape">
              <a:avLst/>
            </a:prstTxWarp>
            <a:noAutofit/>
          </a:bodyPr>
          <a:lstStyle/>
          <a:p>
            <a:pPr marL="228600" lvl="1" indent="-228600" fontAlgn="base">
              <a:spcBef>
                <a:spcPts val="300"/>
              </a:spcBef>
              <a:buClr>
                <a:srgbClr val="595959">
                  <a:lumMod val="75000"/>
                </a:srgbClr>
              </a:buClr>
              <a:buSzPct val="100000"/>
              <a:buFont typeface="Wingdings" pitchFamily="2" charset="2"/>
              <a:buChar char="§"/>
            </a:pPr>
            <a:endParaRPr lang="en-US" altLang="zh-CN" sz="1050" dirty="0">
              <a:ln>
                <a:solidFill>
                  <a:schemeClr val="bg1">
                    <a:alpha val="0"/>
                  </a:schemeClr>
                </a:solidFill>
              </a:ln>
              <a:solidFill>
                <a:schemeClr val="tx1">
                  <a:lumMod val="75000"/>
                </a:schemeClr>
              </a:solidFill>
              <a:latin typeface="Segoe UI" pitchFamily="34" charset="0"/>
            </a:endParaRPr>
          </a:p>
        </p:txBody>
      </p:sp>
      <p:cxnSp>
        <p:nvCxnSpPr>
          <p:cNvPr id="156" name="Elbow Connector 155"/>
          <p:cNvCxnSpPr/>
          <p:nvPr>
            <p:custDataLst>
              <p:tags r:id="rId3"/>
            </p:custDataLst>
          </p:nvPr>
        </p:nvCxnSpPr>
        <p:spPr>
          <a:xfrm flipH="1">
            <a:off x="2219502" y="3348554"/>
            <a:ext cx="2200759" cy="1751310"/>
          </a:xfrm>
          <a:prstGeom prst="bentConnector3">
            <a:avLst>
              <a:gd name="adj1" fmla="val 10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Elbow Connector 149"/>
          <p:cNvCxnSpPr/>
          <p:nvPr>
            <p:custDataLst>
              <p:tags r:id="rId4"/>
            </p:custDataLst>
          </p:nvPr>
        </p:nvCxnSpPr>
        <p:spPr>
          <a:xfrm flipV="1">
            <a:off x="4460798" y="3354872"/>
            <a:ext cx="2200759" cy="1751310"/>
          </a:xfrm>
          <a:prstGeom prst="bentConnector3">
            <a:avLst>
              <a:gd name="adj1" fmla="val 10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 name="Object 1" hidden="1"/>
          <p:cNvGraphicFramePr>
            <a:graphicFrameLocks noChangeAspect="1"/>
          </p:cNvGraphicFramePr>
          <p:nvPr>
            <p:custDataLst>
              <p:tags r:id="rId5"/>
            </p:custDataLst>
            <p:extLst>
              <p:ext uri="{D42A27DB-BD31-4B8C-83A1-F6EECF244321}">
                <p14:modId xmlns:p14="http://schemas.microsoft.com/office/powerpoint/2010/main" val="1076601513"/>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0813" name="think-cell Slide" r:id="rId41" imgW="270" imgH="270" progId="TCLayout.ActiveDocument.1">
                  <p:embed/>
                </p:oleObj>
              </mc:Choice>
              <mc:Fallback>
                <p:oleObj name="think-cell Slide" r:id="rId41" imgW="270" imgH="270" progId="TCLayout.ActiveDocument.1">
                  <p:embed/>
                  <p:pic>
                    <p:nvPicPr>
                      <p:cNvPr id="0" name=""/>
                      <p:cNvPicPr/>
                      <p:nvPr/>
                    </p:nvPicPr>
                    <p:blipFill>
                      <a:blip r:embed="rId42"/>
                      <a:stretch>
                        <a:fillRect/>
                      </a:stretch>
                    </p:blipFill>
                    <p:spPr>
                      <a:xfrm>
                        <a:off x="0" y="0"/>
                        <a:ext cx="158750" cy="158750"/>
                      </a:xfrm>
                      <a:prstGeom prst="rect">
                        <a:avLst/>
                      </a:prstGeom>
                    </p:spPr>
                  </p:pic>
                </p:oleObj>
              </mc:Fallback>
            </mc:AlternateContent>
          </a:graphicData>
        </a:graphic>
      </p:graphicFrame>
      <p:sp>
        <p:nvSpPr>
          <p:cNvPr id="12" name="Title 11"/>
          <p:cNvSpPr>
            <a:spLocks noGrp="1"/>
          </p:cNvSpPr>
          <p:nvPr>
            <p:ph type="title"/>
          </p:nvPr>
        </p:nvSpPr>
        <p:spPr>
          <a:xfrm>
            <a:off x="338138" y="228481"/>
            <a:ext cx="11518900" cy="498598"/>
          </a:xfrm>
        </p:spPr>
        <p:txBody>
          <a:bodyPr/>
          <a:lstStyle/>
          <a:p>
            <a:pPr marL="465138"/>
            <a:r>
              <a:rPr lang="en-US" dirty="0"/>
              <a:t>Business IT Lifecycle </a:t>
            </a:r>
            <a:r>
              <a:rPr lang="en-US" dirty="0" smtClean="0"/>
              <a:t>Model</a:t>
            </a:r>
            <a:endParaRPr lang="en-US" dirty="0"/>
          </a:p>
        </p:txBody>
      </p:sp>
      <p:sp>
        <p:nvSpPr>
          <p:cNvPr id="5" name="Text Placeholder 4"/>
          <p:cNvSpPr>
            <a:spLocks noGrp="1"/>
          </p:cNvSpPr>
          <p:nvPr>
            <p:ph type="body" idx="14"/>
          </p:nvPr>
        </p:nvSpPr>
        <p:spPr>
          <a:xfrm>
            <a:off x="336559" y="749808"/>
            <a:ext cx="9417053" cy="553998"/>
          </a:xfrm>
        </p:spPr>
        <p:txBody>
          <a:bodyPr/>
          <a:lstStyle/>
          <a:p>
            <a:pPr marL="0" indent="0">
              <a:buNone/>
            </a:pPr>
            <a:r>
              <a:rPr lang="en-US" sz="1800" dirty="0" smtClean="0"/>
              <a:t>Operationalize the Grow Revenue within the customer’s business IT lifecycle planning process. </a:t>
            </a:r>
          </a:p>
        </p:txBody>
      </p:sp>
      <p:grpSp>
        <p:nvGrpSpPr>
          <p:cNvPr id="79" name="Group 26"/>
          <p:cNvGrpSpPr/>
          <p:nvPr>
            <p:custDataLst>
              <p:tags r:id="rId6"/>
            </p:custDataLst>
          </p:nvPr>
        </p:nvGrpSpPr>
        <p:grpSpPr>
          <a:xfrm rot="783830">
            <a:off x="2952734" y="2663769"/>
            <a:ext cx="3030204" cy="2989257"/>
            <a:chOff x="2419721" y="1348544"/>
            <a:chExt cx="4290136" cy="4232172"/>
          </a:xfrm>
        </p:grpSpPr>
        <p:sp>
          <p:nvSpPr>
            <p:cNvPr id="95" name="Circular Arrow 94"/>
            <p:cNvSpPr/>
            <p:nvPr/>
          </p:nvSpPr>
          <p:spPr>
            <a:xfrm rot="16200000">
              <a:off x="2536134" y="1382233"/>
              <a:ext cx="4173725" cy="4173721"/>
            </a:xfrm>
            <a:prstGeom prst="circularArrow">
              <a:avLst>
                <a:gd name="adj1" fmla="val 24401"/>
                <a:gd name="adj2" fmla="val 1142319"/>
                <a:gd name="adj3" fmla="val 20457687"/>
                <a:gd name="adj4" fmla="val 14516588"/>
                <a:gd name="adj5" fmla="val 12500"/>
              </a:avLst>
            </a:pr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96" name="Circular Arrow 95"/>
            <p:cNvSpPr/>
            <p:nvPr/>
          </p:nvSpPr>
          <p:spPr>
            <a:xfrm rot="10800000">
              <a:off x="2532951" y="1348544"/>
              <a:ext cx="4173725" cy="4173723"/>
            </a:xfrm>
            <a:prstGeom prst="circularArrow">
              <a:avLst>
                <a:gd name="adj1" fmla="val 24401"/>
                <a:gd name="adj2" fmla="val 1142319"/>
                <a:gd name="adj3" fmla="val 20457687"/>
                <a:gd name="adj4" fmla="val 14419824"/>
                <a:gd name="adj5" fmla="val 12500"/>
              </a:avLst>
            </a:pr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97" name="Circular Arrow 96"/>
            <p:cNvSpPr/>
            <p:nvPr/>
          </p:nvSpPr>
          <p:spPr>
            <a:xfrm rot="5400000">
              <a:off x="2419720" y="1406992"/>
              <a:ext cx="4173725" cy="4173724"/>
            </a:xfrm>
            <a:prstGeom prst="circularArrow">
              <a:avLst>
                <a:gd name="adj1" fmla="val 24401"/>
                <a:gd name="adj2" fmla="val 1142319"/>
                <a:gd name="adj3" fmla="val 20457687"/>
                <a:gd name="adj4" fmla="val 14377841"/>
                <a:gd name="adj5" fmla="val 12500"/>
              </a:avLst>
            </a:pr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98" name="Freeform 97"/>
            <p:cNvSpPr/>
            <p:nvPr/>
          </p:nvSpPr>
          <p:spPr>
            <a:xfrm>
              <a:off x="3977400" y="1351072"/>
              <a:ext cx="2583734" cy="2186236"/>
            </a:xfrm>
            <a:custGeom>
              <a:avLst/>
              <a:gdLst>
                <a:gd name="connsiteX0" fmla="*/ 981370 w 4038600"/>
                <a:gd name="connsiteY0" fmla="*/ 301286 h 4038600"/>
                <a:gd name="connsiteX1" fmla="*/ 2781166 w 4038600"/>
                <a:gd name="connsiteY1" fmla="*/ 16230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283287 w 4038600"/>
                <a:gd name="connsiteY7" fmla="*/ 1032245 h 4038600"/>
                <a:gd name="connsiteX8" fmla="*/ 1490950 w 4038600"/>
                <a:gd name="connsiteY8" fmla="*/ 1144762 h 4038600"/>
                <a:gd name="connsiteX9" fmla="*/ 981370 w 4038600"/>
                <a:gd name="connsiteY9" fmla="*/ 301286 h 4038600"/>
                <a:gd name="connsiteX0" fmla="*/ 0 w 2983388"/>
                <a:gd name="connsiteY0" fmla="*/ 380257 h 2098274"/>
                <a:gd name="connsiteX1" fmla="*/ 1799796 w 2983388"/>
                <a:gd name="connsiteY1" fmla="*/ 241276 h 2098274"/>
                <a:gd name="connsiteX2" fmla="*/ 2983388 w 2983388"/>
                <a:gd name="connsiteY2" fmla="*/ 1604248 h 2098274"/>
                <a:gd name="connsiteX3" fmla="*/ 2983387 w 2983388"/>
                <a:gd name="connsiteY3" fmla="*/ 1604245 h 2098274"/>
                <a:gd name="connsiteX4" fmla="*/ 2552405 w 2983388"/>
                <a:gd name="connsiteY4" fmla="*/ 2098274 h 2098274"/>
                <a:gd name="connsiteX5" fmla="*/ 1932300 w 2983388"/>
                <a:gd name="connsiteY5" fmla="*/ 1604242 h 2098274"/>
                <a:gd name="connsiteX6" fmla="*/ 1932300 w 2983388"/>
                <a:gd name="connsiteY6" fmla="*/ 1604242 h 2098274"/>
                <a:gd name="connsiteX7" fmla="*/ 1301917 w 2983388"/>
                <a:gd name="connsiteY7" fmla="*/ 1111216 h 2098274"/>
                <a:gd name="connsiteX8" fmla="*/ 509580 w 2983388"/>
                <a:gd name="connsiteY8" fmla="*/ 1223733 h 2098274"/>
                <a:gd name="connsiteX9" fmla="*/ 866480 w 2983388"/>
                <a:gd name="connsiteY9" fmla="*/ 555221 h 2098274"/>
                <a:gd name="connsiteX10" fmla="*/ 0 w 2983388"/>
                <a:gd name="connsiteY10" fmla="*/ 380257 h 2098274"/>
                <a:gd name="connsiteX0" fmla="*/ 0 w 2576988"/>
                <a:gd name="connsiteY0" fmla="*/ 328703 h 2234045"/>
                <a:gd name="connsiteX1" fmla="*/ 1393396 w 2576988"/>
                <a:gd name="connsiteY1" fmla="*/ 377047 h 2234045"/>
                <a:gd name="connsiteX2" fmla="*/ 2576988 w 2576988"/>
                <a:gd name="connsiteY2" fmla="*/ 1740019 h 2234045"/>
                <a:gd name="connsiteX3" fmla="*/ 2576987 w 2576988"/>
                <a:gd name="connsiteY3" fmla="*/ 1740016 h 2234045"/>
                <a:gd name="connsiteX4" fmla="*/ 2146005 w 2576988"/>
                <a:gd name="connsiteY4" fmla="*/ 2234045 h 2234045"/>
                <a:gd name="connsiteX5" fmla="*/ 1525900 w 2576988"/>
                <a:gd name="connsiteY5" fmla="*/ 1740013 h 2234045"/>
                <a:gd name="connsiteX6" fmla="*/ 1525900 w 2576988"/>
                <a:gd name="connsiteY6" fmla="*/ 1740013 h 2234045"/>
                <a:gd name="connsiteX7" fmla="*/ 895517 w 2576988"/>
                <a:gd name="connsiteY7" fmla="*/ 1246987 h 2234045"/>
                <a:gd name="connsiteX8" fmla="*/ 103180 w 2576988"/>
                <a:gd name="connsiteY8" fmla="*/ 1359504 h 2234045"/>
                <a:gd name="connsiteX9" fmla="*/ 460080 w 2576988"/>
                <a:gd name="connsiteY9" fmla="*/ 690992 h 2234045"/>
                <a:gd name="connsiteX10" fmla="*/ 0 w 2576988"/>
                <a:gd name="connsiteY10" fmla="*/ 328703 h 2234045"/>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1595 w 2473808"/>
                <a:gd name="connsiteY0" fmla="*/ 153538 h 2092217"/>
                <a:gd name="connsiteX1" fmla="*/ 1290216 w 2473808"/>
                <a:gd name="connsiteY1" fmla="*/ 235219 h 2092217"/>
                <a:gd name="connsiteX2" fmla="*/ 2473808 w 2473808"/>
                <a:gd name="connsiteY2" fmla="*/ 1598191 h 2092217"/>
                <a:gd name="connsiteX3" fmla="*/ 2473807 w 2473808"/>
                <a:gd name="connsiteY3" fmla="*/ 1598188 h 2092217"/>
                <a:gd name="connsiteX4" fmla="*/ 2042825 w 2473808"/>
                <a:gd name="connsiteY4" fmla="*/ 2092217 h 2092217"/>
                <a:gd name="connsiteX5" fmla="*/ 1422720 w 2473808"/>
                <a:gd name="connsiteY5" fmla="*/ 1598185 h 2092217"/>
                <a:gd name="connsiteX6" fmla="*/ 1422720 w 2473808"/>
                <a:gd name="connsiteY6" fmla="*/ 1598185 h 2092217"/>
                <a:gd name="connsiteX7" fmla="*/ 792337 w 2473808"/>
                <a:gd name="connsiteY7" fmla="*/ 1105159 h 2092217"/>
                <a:gd name="connsiteX8" fmla="*/ 0 w 2473808"/>
                <a:gd name="connsiteY8" fmla="*/ 1217676 h 2092217"/>
                <a:gd name="connsiteX9" fmla="*/ 356900 w 2473808"/>
                <a:gd name="connsiteY9" fmla="*/ 549164 h 2092217"/>
                <a:gd name="connsiteX10" fmla="*/ 1595 w 2473808"/>
                <a:gd name="connsiteY10" fmla="*/ 153538 h 2092217"/>
                <a:gd name="connsiteX0" fmla="*/ 1595 w 2473808"/>
                <a:gd name="connsiteY0" fmla="*/ 153538 h 2092217"/>
                <a:gd name="connsiteX1" fmla="*/ 1290216 w 2473808"/>
                <a:gd name="connsiteY1" fmla="*/ 235219 h 2092217"/>
                <a:gd name="connsiteX2" fmla="*/ 2473808 w 2473808"/>
                <a:gd name="connsiteY2" fmla="*/ 1598191 h 2092217"/>
                <a:gd name="connsiteX3" fmla="*/ 2473807 w 2473808"/>
                <a:gd name="connsiteY3" fmla="*/ 1598188 h 2092217"/>
                <a:gd name="connsiteX4" fmla="*/ 2042825 w 2473808"/>
                <a:gd name="connsiteY4" fmla="*/ 2092217 h 2092217"/>
                <a:gd name="connsiteX5" fmla="*/ 1422720 w 2473808"/>
                <a:gd name="connsiteY5" fmla="*/ 1598185 h 2092217"/>
                <a:gd name="connsiteX6" fmla="*/ 1422720 w 2473808"/>
                <a:gd name="connsiteY6" fmla="*/ 1598185 h 2092217"/>
                <a:gd name="connsiteX7" fmla="*/ 792337 w 2473808"/>
                <a:gd name="connsiteY7" fmla="*/ 1105159 h 2092217"/>
                <a:gd name="connsiteX8" fmla="*/ 0 w 2473808"/>
                <a:gd name="connsiteY8" fmla="*/ 1217676 h 2092217"/>
                <a:gd name="connsiteX9" fmla="*/ 356900 w 2473808"/>
                <a:gd name="connsiteY9" fmla="*/ 549164 h 2092217"/>
                <a:gd name="connsiteX10" fmla="*/ 1595 w 2473808"/>
                <a:gd name="connsiteY10" fmla="*/ 153538 h 2092217"/>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3808" h="2077929">
                  <a:moveTo>
                    <a:pt x="1595" y="139250"/>
                  </a:moveTo>
                  <a:cubicBezTo>
                    <a:pt x="183725" y="61372"/>
                    <a:pt x="798806" y="0"/>
                    <a:pt x="1290216" y="220931"/>
                  </a:cubicBezTo>
                  <a:cubicBezTo>
                    <a:pt x="1862589" y="441863"/>
                    <a:pt x="2317355" y="967793"/>
                    <a:pt x="2473808" y="1583903"/>
                  </a:cubicBezTo>
                  <a:cubicBezTo>
                    <a:pt x="2473808" y="1583902"/>
                    <a:pt x="2473807" y="1583901"/>
                    <a:pt x="2473807" y="1583900"/>
                  </a:cubicBezTo>
                  <a:lnTo>
                    <a:pt x="2042825" y="2077929"/>
                  </a:lnTo>
                  <a:lnTo>
                    <a:pt x="1422720" y="1583897"/>
                  </a:lnTo>
                  <a:lnTo>
                    <a:pt x="1422720" y="1583897"/>
                  </a:lnTo>
                  <a:cubicBezTo>
                    <a:pt x="1288372" y="1340677"/>
                    <a:pt x="1060762" y="1162661"/>
                    <a:pt x="792337" y="1090871"/>
                  </a:cubicBezTo>
                  <a:cubicBezTo>
                    <a:pt x="523912" y="1019080"/>
                    <a:pt x="228150" y="1052638"/>
                    <a:pt x="0" y="1203388"/>
                  </a:cubicBezTo>
                  <a:lnTo>
                    <a:pt x="356900" y="534876"/>
                  </a:lnTo>
                  <a:lnTo>
                    <a:pt x="1595" y="139250"/>
                  </a:lnTo>
                  <a:close/>
                </a:path>
              </a:pathLst>
            </a:cu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grpSp>
      <p:sp>
        <p:nvSpPr>
          <p:cNvPr id="124" name="Rectangle 123"/>
          <p:cNvSpPr/>
          <p:nvPr>
            <p:custDataLst>
              <p:tags r:id="rId7"/>
            </p:custDataLst>
          </p:nvPr>
        </p:nvSpPr>
        <p:spPr>
          <a:xfrm>
            <a:off x="5961587" y="2264075"/>
            <a:ext cx="1820109" cy="461665"/>
          </a:xfrm>
          <a:prstGeom prst="rect">
            <a:avLst/>
          </a:prstGeom>
        </p:spPr>
        <p:txBody>
          <a:bodyPr wrap="square">
            <a:spAutoFit/>
          </a:bodyPr>
          <a:lstStyle/>
          <a:p>
            <a:pPr marL="0" lvl="1" fontAlgn="base">
              <a:buClr>
                <a:srgbClr val="FFFF99"/>
              </a:buClr>
              <a:buSzPct val="90000"/>
              <a:tabLst>
                <a:tab pos="969963" algn="l"/>
              </a:tabLst>
            </a:pPr>
            <a:r>
              <a:rPr lang="en-IN" sz="1200" b="1" dirty="0">
                <a:ln>
                  <a:solidFill>
                    <a:schemeClr val="bg1">
                      <a:alpha val="0"/>
                    </a:schemeClr>
                  </a:solidFill>
                </a:ln>
                <a:solidFill>
                  <a:srgbClr val="595959">
                    <a:lumMod val="75000"/>
                  </a:srgbClr>
                </a:solidFill>
              </a:rPr>
              <a:t>Step </a:t>
            </a:r>
            <a:r>
              <a:rPr lang="en-IN" sz="1200" b="1" dirty="0" smtClean="0">
                <a:ln>
                  <a:solidFill>
                    <a:schemeClr val="bg1">
                      <a:alpha val="0"/>
                    </a:schemeClr>
                  </a:solidFill>
                </a:ln>
                <a:solidFill>
                  <a:srgbClr val="595959">
                    <a:lumMod val="75000"/>
                  </a:srgbClr>
                </a:solidFill>
              </a:rPr>
              <a:t>2</a:t>
            </a:r>
            <a:endParaRPr lang="en-IN" sz="1200" b="1" dirty="0">
              <a:ln>
                <a:solidFill>
                  <a:schemeClr val="bg1">
                    <a:alpha val="0"/>
                  </a:schemeClr>
                </a:solidFill>
              </a:ln>
              <a:solidFill>
                <a:srgbClr val="595959">
                  <a:lumMod val="75000"/>
                </a:srgbClr>
              </a:solidFill>
            </a:endParaRPr>
          </a:p>
          <a:p>
            <a:pPr marL="0" lvl="1" fontAlgn="base">
              <a:buClr>
                <a:srgbClr val="FFFF99"/>
              </a:buClr>
              <a:buSzPct val="90000"/>
              <a:tabLst>
                <a:tab pos="969963" algn="l"/>
              </a:tabLst>
            </a:pPr>
            <a:r>
              <a:rPr lang="en-IN" sz="1200" dirty="0" smtClean="0">
                <a:ln>
                  <a:solidFill>
                    <a:schemeClr val="bg1">
                      <a:alpha val="0"/>
                    </a:schemeClr>
                  </a:solidFill>
                </a:ln>
                <a:solidFill>
                  <a:srgbClr val="595959">
                    <a:lumMod val="75000"/>
                  </a:srgbClr>
                </a:solidFill>
              </a:rPr>
              <a:t>Create </a:t>
            </a:r>
            <a:r>
              <a:rPr lang="en-IN" sz="1200" dirty="0">
                <a:ln>
                  <a:solidFill>
                    <a:schemeClr val="bg1">
                      <a:alpha val="0"/>
                    </a:schemeClr>
                  </a:solidFill>
                </a:ln>
                <a:solidFill>
                  <a:srgbClr val="595959">
                    <a:lumMod val="75000"/>
                  </a:srgbClr>
                </a:solidFill>
              </a:rPr>
              <a:t>&amp;</a:t>
            </a:r>
            <a:r>
              <a:rPr lang="en-IN" sz="1200" dirty="0" smtClean="0">
                <a:ln>
                  <a:solidFill>
                    <a:schemeClr val="bg1">
                      <a:alpha val="0"/>
                    </a:schemeClr>
                  </a:solidFill>
                </a:ln>
                <a:solidFill>
                  <a:srgbClr val="595959">
                    <a:lumMod val="75000"/>
                  </a:srgbClr>
                </a:solidFill>
              </a:rPr>
              <a:t> assess </a:t>
            </a:r>
            <a:r>
              <a:rPr lang="en-IN" sz="1200" dirty="0">
                <a:ln>
                  <a:solidFill>
                    <a:schemeClr val="bg1">
                      <a:alpha val="0"/>
                    </a:schemeClr>
                  </a:solidFill>
                </a:ln>
                <a:solidFill>
                  <a:srgbClr val="595959">
                    <a:lumMod val="75000"/>
                  </a:srgbClr>
                </a:solidFill>
              </a:rPr>
              <a:t>o</a:t>
            </a:r>
            <a:r>
              <a:rPr lang="en-IN" sz="1200" dirty="0" smtClean="0">
                <a:ln>
                  <a:solidFill>
                    <a:schemeClr val="bg1">
                      <a:alpha val="0"/>
                    </a:schemeClr>
                  </a:solidFill>
                </a:ln>
                <a:solidFill>
                  <a:srgbClr val="595959">
                    <a:lumMod val="75000"/>
                  </a:srgbClr>
                </a:solidFill>
              </a:rPr>
              <a:t>ptions</a:t>
            </a:r>
            <a:endParaRPr lang="en-IN" sz="1200" dirty="0">
              <a:ln>
                <a:solidFill>
                  <a:schemeClr val="bg1">
                    <a:alpha val="0"/>
                  </a:schemeClr>
                </a:solidFill>
              </a:ln>
              <a:solidFill>
                <a:srgbClr val="595959">
                  <a:lumMod val="75000"/>
                </a:srgbClr>
              </a:solidFill>
            </a:endParaRPr>
          </a:p>
        </p:txBody>
      </p:sp>
      <p:sp>
        <p:nvSpPr>
          <p:cNvPr id="125" name="Rectangle 124"/>
          <p:cNvSpPr/>
          <p:nvPr>
            <p:custDataLst>
              <p:tags r:id="rId8"/>
            </p:custDataLst>
          </p:nvPr>
        </p:nvSpPr>
        <p:spPr>
          <a:xfrm>
            <a:off x="5933498" y="5495934"/>
            <a:ext cx="1451182" cy="461665"/>
          </a:xfrm>
          <a:prstGeom prst="rect">
            <a:avLst/>
          </a:prstGeom>
        </p:spPr>
        <p:txBody>
          <a:bodyPr wrap="square">
            <a:spAutoFit/>
          </a:bodyPr>
          <a:lstStyle/>
          <a:p>
            <a:pPr marL="0" lvl="1" fontAlgn="base">
              <a:buClr>
                <a:srgbClr val="FFFF99"/>
              </a:buClr>
              <a:buSzPct val="90000"/>
            </a:pPr>
            <a:r>
              <a:rPr lang="en-IN" sz="1200" b="1" dirty="0">
                <a:ln>
                  <a:solidFill>
                    <a:schemeClr val="bg1">
                      <a:alpha val="0"/>
                    </a:schemeClr>
                  </a:solidFill>
                </a:ln>
                <a:solidFill>
                  <a:srgbClr val="595959">
                    <a:lumMod val="75000"/>
                  </a:srgbClr>
                </a:solidFill>
              </a:rPr>
              <a:t>Step 3</a:t>
            </a:r>
          </a:p>
          <a:p>
            <a:pPr marL="0" lvl="1" fontAlgn="base">
              <a:buClr>
                <a:srgbClr val="FFFF99"/>
              </a:buClr>
              <a:buSzPct val="90000"/>
            </a:pPr>
            <a:r>
              <a:rPr lang="en-IN" sz="1200" dirty="0" smtClean="0">
                <a:ln>
                  <a:solidFill>
                    <a:schemeClr val="bg1">
                      <a:alpha val="0"/>
                    </a:schemeClr>
                  </a:solidFill>
                </a:ln>
                <a:solidFill>
                  <a:srgbClr val="595959">
                    <a:lumMod val="75000"/>
                  </a:srgbClr>
                </a:solidFill>
              </a:rPr>
              <a:t>Update plans</a:t>
            </a:r>
            <a:endParaRPr lang="en-IN" sz="1200" dirty="0">
              <a:ln>
                <a:solidFill>
                  <a:schemeClr val="bg1">
                    <a:alpha val="0"/>
                  </a:schemeClr>
                </a:solidFill>
              </a:ln>
              <a:solidFill>
                <a:srgbClr val="595959">
                  <a:lumMod val="75000"/>
                </a:srgbClr>
              </a:solidFill>
            </a:endParaRPr>
          </a:p>
        </p:txBody>
      </p:sp>
      <p:sp>
        <p:nvSpPr>
          <p:cNvPr id="126" name="Rectangle 125"/>
          <p:cNvSpPr/>
          <p:nvPr/>
        </p:nvSpPr>
        <p:spPr>
          <a:xfrm>
            <a:off x="3790896" y="3855709"/>
            <a:ext cx="1408969" cy="646331"/>
          </a:xfrm>
          <a:prstGeom prst="rect">
            <a:avLst/>
          </a:prstGeom>
        </p:spPr>
        <p:txBody>
          <a:bodyPr wrap="square">
            <a:spAutoFit/>
          </a:bodyPr>
          <a:lstStyle/>
          <a:p>
            <a:pPr marL="0" lvl="1" algn="ctr" fontAlgn="base">
              <a:buClr>
                <a:srgbClr val="FFFF99"/>
              </a:buClr>
              <a:buSzPct val="90000"/>
              <a:tabLst>
                <a:tab pos="969963" algn="l"/>
              </a:tabLst>
            </a:pPr>
            <a:r>
              <a:rPr lang="en-IN" sz="1200" b="1" dirty="0" smtClean="0">
                <a:ln>
                  <a:solidFill>
                    <a:schemeClr val="bg1">
                      <a:alpha val="0"/>
                    </a:schemeClr>
                  </a:solidFill>
                </a:ln>
                <a:solidFill>
                  <a:srgbClr val="595959">
                    <a:lumMod val="75000"/>
                  </a:srgbClr>
                </a:solidFill>
              </a:rPr>
              <a:t>Operate &amp; Continuously Improve</a:t>
            </a:r>
            <a:endParaRPr lang="en-IN" sz="1200" b="1" dirty="0">
              <a:ln>
                <a:solidFill>
                  <a:schemeClr val="bg1">
                    <a:alpha val="0"/>
                  </a:schemeClr>
                </a:solidFill>
              </a:ln>
              <a:solidFill>
                <a:srgbClr val="595959">
                  <a:lumMod val="75000"/>
                </a:srgbClr>
              </a:solidFill>
            </a:endParaRPr>
          </a:p>
        </p:txBody>
      </p:sp>
      <p:grpSp>
        <p:nvGrpSpPr>
          <p:cNvPr id="130" name="Group 26"/>
          <p:cNvGrpSpPr/>
          <p:nvPr>
            <p:custDataLst>
              <p:tags r:id="rId9"/>
            </p:custDataLst>
          </p:nvPr>
        </p:nvGrpSpPr>
        <p:grpSpPr>
          <a:xfrm rot="783830">
            <a:off x="686619" y="1685932"/>
            <a:ext cx="1465519" cy="1445716"/>
            <a:chOff x="2419721" y="1348544"/>
            <a:chExt cx="4290136" cy="4232172"/>
          </a:xfrm>
        </p:grpSpPr>
        <p:sp>
          <p:nvSpPr>
            <p:cNvPr id="131" name="Circular Arrow 130"/>
            <p:cNvSpPr/>
            <p:nvPr/>
          </p:nvSpPr>
          <p:spPr>
            <a:xfrm rot="16200000">
              <a:off x="2536134" y="1382233"/>
              <a:ext cx="4173725" cy="4173721"/>
            </a:xfrm>
            <a:prstGeom prst="circularArrow">
              <a:avLst>
                <a:gd name="adj1" fmla="val 24401"/>
                <a:gd name="adj2" fmla="val 1142319"/>
                <a:gd name="adj3" fmla="val 20457687"/>
                <a:gd name="adj4" fmla="val 14516588"/>
                <a:gd name="adj5" fmla="val 12500"/>
              </a:avLst>
            </a:prstGeom>
            <a:solidFill>
              <a:srgbClr val="FFC0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132" name="Circular Arrow 131"/>
            <p:cNvSpPr/>
            <p:nvPr/>
          </p:nvSpPr>
          <p:spPr>
            <a:xfrm rot="10800000">
              <a:off x="2532951" y="1348544"/>
              <a:ext cx="4173725" cy="4173723"/>
            </a:xfrm>
            <a:prstGeom prst="circularArrow">
              <a:avLst>
                <a:gd name="adj1" fmla="val 24401"/>
                <a:gd name="adj2" fmla="val 1142319"/>
                <a:gd name="adj3" fmla="val 20457687"/>
                <a:gd name="adj4" fmla="val 14419824"/>
                <a:gd name="adj5" fmla="val 12500"/>
              </a:avLst>
            </a:prstGeom>
            <a:solidFill>
              <a:schemeClr val="bg1">
                <a:lumMod val="65000"/>
              </a:schemeClr>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133" name="Circular Arrow 132"/>
            <p:cNvSpPr/>
            <p:nvPr/>
          </p:nvSpPr>
          <p:spPr>
            <a:xfrm rot="5400000">
              <a:off x="2419720" y="1406992"/>
              <a:ext cx="4173725" cy="4173724"/>
            </a:xfrm>
            <a:prstGeom prst="circularArrow">
              <a:avLst>
                <a:gd name="adj1" fmla="val 24401"/>
                <a:gd name="adj2" fmla="val 1142319"/>
                <a:gd name="adj3" fmla="val 20457687"/>
                <a:gd name="adj4" fmla="val 14377841"/>
                <a:gd name="adj5" fmla="val 12500"/>
              </a:avLst>
            </a:prstGeom>
            <a:solidFill>
              <a:srgbClr val="00B05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134" name="Freeform 133"/>
            <p:cNvSpPr/>
            <p:nvPr/>
          </p:nvSpPr>
          <p:spPr>
            <a:xfrm>
              <a:off x="3977400" y="1351072"/>
              <a:ext cx="2583734" cy="2186236"/>
            </a:xfrm>
            <a:custGeom>
              <a:avLst/>
              <a:gdLst>
                <a:gd name="connsiteX0" fmla="*/ 981370 w 4038600"/>
                <a:gd name="connsiteY0" fmla="*/ 301286 h 4038600"/>
                <a:gd name="connsiteX1" fmla="*/ 2781166 w 4038600"/>
                <a:gd name="connsiteY1" fmla="*/ 16230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283287 w 4038600"/>
                <a:gd name="connsiteY7" fmla="*/ 1032245 h 4038600"/>
                <a:gd name="connsiteX8" fmla="*/ 1490950 w 4038600"/>
                <a:gd name="connsiteY8" fmla="*/ 1144762 h 4038600"/>
                <a:gd name="connsiteX9" fmla="*/ 981370 w 4038600"/>
                <a:gd name="connsiteY9" fmla="*/ 301286 h 4038600"/>
                <a:gd name="connsiteX0" fmla="*/ 0 w 2983388"/>
                <a:gd name="connsiteY0" fmla="*/ 380257 h 2098274"/>
                <a:gd name="connsiteX1" fmla="*/ 1799796 w 2983388"/>
                <a:gd name="connsiteY1" fmla="*/ 241276 h 2098274"/>
                <a:gd name="connsiteX2" fmla="*/ 2983388 w 2983388"/>
                <a:gd name="connsiteY2" fmla="*/ 1604248 h 2098274"/>
                <a:gd name="connsiteX3" fmla="*/ 2983387 w 2983388"/>
                <a:gd name="connsiteY3" fmla="*/ 1604245 h 2098274"/>
                <a:gd name="connsiteX4" fmla="*/ 2552405 w 2983388"/>
                <a:gd name="connsiteY4" fmla="*/ 2098274 h 2098274"/>
                <a:gd name="connsiteX5" fmla="*/ 1932300 w 2983388"/>
                <a:gd name="connsiteY5" fmla="*/ 1604242 h 2098274"/>
                <a:gd name="connsiteX6" fmla="*/ 1932300 w 2983388"/>
                <a:gd name="connsiteY6" fmla="*/ 1604242 h 2098274"/>
                <a:gd name="connsiteX7" fmla="*/ 1301917 w 2983388"/>
                <a:gd name="connsiteY7" fmla="*/ 1111216 h 2098274"/>
                <a:gd name="connsiteX8" fmla="*/ 509580 w 2983388"/>
                <a:gd name="connsiteY8" fmla="*/ 1223733 h 2098274"/>
                <a:gd name="connsiteX9" fmla="*/ 866480 w 2983388"/>
                <a:gd name="connsiteY9" fmla="*/ 555221 h 2098274"/>
                <a:gd name="connsiteX10" fmla="*/ 0 w 2983388"/>
                <a:gd name="connsiteY10" fmla="*/ 380257 h 2098274"/>
                <a:gd name="connsiteX0" fmla="*/ 0 w 2576988"/>
                <a:gd name="connsiteY0" fmla="*/ 328703 h 2234045"/>
                <a:gd name="connsiteX1" fmla="*/ 1393396 w 2576988"/>
                <a:gd name="connsiteY1" fmla="*/ 377047 h 2234045"/>
                <a:gd name="connsiteX2" fmla="*/ 2576988 w 2576988"/>
                <a:gd name="connsiteY2" fmla="*/ 1740019 h 2234045"/>
                <a:gd name="connsiteX3" fmla="*/ 2576987 w 2576988"/>
                <a:gd name="connsiteY3" fmla="*/ 1740016 h 2234045"/>
                <a:gd name="connsiteX4" fmla="*/ 2146005 w 2576988"/>
                <a:gd name="connsiteY4" fmla="*/ 2234045 h 2234045"/>
                <a:gd name="connsiteX5" fmla="*/ 1525900 w 2576988"/>
                <a:gd name="connsiteY5" fmla="*/ 1740013 h 2234045"/>
                <a:gd name="connsiteX6" fmla="*/ 1525900 w 2576988"/>
                <a:gd name="connsiteY6" fmla="*/ 1740013 h 2234045"/>
                <a:gd name="connsiteX7" fmla="*/ 895517 w 2576988"/>
                <a:gd name="connsiteY7" fmla="*/ 1246987 h 2234045"/>
                <a:gd name="connsiteX8" fmla="*/ 103180 w 2576988"/>
                <a:gd name="connsiteY8" fmla="*/ 1359504 h 2234045"/>
                <a:gd name="connsiteX9" fmla="*/ 460080 w 2576988"/>
                <a:gd name="connsiteY9" fmla="*/ 690992 h 2234045"/>
                <a:gd name="connsiteX10" fmla="*/ 0 w 2576988"/>
                <a:gd name="connsiteY10" fmla="*/ 328703 h 2234045"/>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1595 w 2473808"/>
                <a:gd name="connsiteY0" fmla="*/ 153538 h 2092217"/>
                <a:gd name="connsiteX1" fmla="*/ 1290216 w 2473808"/>
                <a:gd name="connsiteY1" fmla="*/ 235219 h 2092217"/>
                <a:gd name="connsiteX2" fmla="*/ 2473808 w 2473808"/>
                <a:gd name="connsiteY2" fmla="*/ 1598191 h 2092217"/>
                <a:gd name="connsiteX3" fmla="*/ 2473807 w 2473808"/>
                <a:gd name="connsiteY3" fmla="*/ 1598188 h 2092217"/>
                <a:gd name="connsiteX4" fmla="*/ 2042825 w 2473808"/>
                <a:gd name="connsiteY4" fmla="*/ 2092217 h 2092217"/>
                <a:gd name="connsiteX5" fmla="*/ 1422720 w 2473808"/>
                <a:gd name="connsiteY5" fmla="*/ 1598185 h 2092217"/>
                <a:gd name="connsiteX6" fmla="*/ 1422720 w 2473808"/>
                <a:gd name="connsiteY6" fmla="*/ 1598185 h 2092217"/>
                <a:gd name="connsiteX7" fmla="*/ 792337 w 2473808"/>
                <a:gd name="connsiteY7" fmla="*/ 1105159 h 2092217"/>
                <a:gd name="connsiteX8" fmla="*/ 0 w 2473808"/>
                <a:gd name="connsiteY8" fmla="*/ 1217676 h 2092217"/>
                <a:gd name="connsiteX9" fmla="*/ 356900 w 2473808"/>
                <a:gd name="connsiteY9" fmla="*/ 549164 h 2092217"/>
                <a:gd name="connsiteX10" fmla="*/ 1595 w 2473808"/>
                <a:gd name="connsiteY10" fmla="*/ 153538 h 2092217"/>
                <a:gd name="connsiteX0" fmla="*/ 1595 w 2473808"/>
                <a:gd name="connsiteY0" fmla="*/ 153538 h 2092217"/>
                <a:gd name="connsiteX1" fmla="*/ 1290216 w 2473808"/>
                <a:gd name="connsiteY1" fmla="*/ 235219 h 2092217"/>
                <a:gd name="connsiteX2" fmla="*/ 2473808 w 2473808"/>
                <a:gd name="connsiteY2" fmla="*/ 1598191 h 2092217"/>
                <a:gd name="connsiteX3" fmla="*/ 2473807 w 2473808"/>
                <a:gd name="connsiteY3" fmla="*/ 1598188 h 2092217"/>
                <a:gd name="connsiteX4" fmla="*/ 2042825 w 2473808"/>
                <a:gd name="connsiteY4" fmla="*/ 2092217 h 2092217"/>
                <a:gd name="connsiteX5" fmla="*/ 1422720 w 2473808"/>
                <a:gd name="connsiteY5" fmla="*/ 1598185 h 2092217"/>
                <a:gd name="connsiteX6" fmla="*/ 1422720 w 2473808"/>
                <a:gd name="connsiteY6" fmla="*/ 1598185 h 2092217"/>
                <a:gd name="connsiteX7" fmla="*/ 792337 w 2473808"/>
                <a:gd name="connsiteY7" fmla="*/ 1105159 h 2092217"/>
                <a:gd name="connsiteX8" fmla="*/ 0 w 2473808"/>
                <a:gd name="connsiteY8" fmla="*/ 1217676 h 2092217"/>
                <a:gd name="connsiteX9" fmla="*/ 356900 w 2473808"/>
                <a:gd name="connsiteY9" fmla="*/ 549164 h 2092217"/>
                <a:gd name="connsiteX10" fmla="*/ 1595 w 2473808"/>
                <a:gd name="connsiteY10" fmla="*/ 153538 h 2092217"/>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3808" h="2077929">
                  <a:moveTo>
                    <a:pt x="1595" y="139250"/>
                  </a:moveTo>
                  <a:cubicBezTo>
                    <a:pt x="183725" y="61372"/>
                    <a:pt x="798806" y="0"/>
                    <a:pt x="1290216" y="220931"/>
                  </a:cubicBezTo>
                  <a:cubicBezTo>
                    <a:pt x="1862589" y="441863"/>
                    <a:pt x="2317355" y="967793"/>
                    <a:pt x="2473808" y="1583903"/>
                  </a:cubicBezTo>
                  <a:cubicBezTo>
                    <a:pt x="2473808" y="1583902"/>
                    <a:pt x="2473807" y="1583901"/>
                    <a:pt x="2473807" y="1583900"/>
                  </a:cubicBezTo>
                  <a:lnTo>
                    <a:pt x="2042825" y="2077929"/>
                  </a:lnTo>
                  <a:lnTo>
                    <a:pt x="1422720" y="1583897"/>
                  </a:lnTo>
                  <a:lnTo>
                    <a:pt x="1422720" y="1583897"/>
                  </a:lnTo>
                  <a:cubicBezTo>
                    <a:pt x="1288372" y="1340677"/>
                    <a:pt x="1060762" y="1162661"/>
                    <a:pt x="792337" y="1090871"/>
                  </a:cubicBezTo>
                  <a:cubicBezTo>
                    <a:pt x="523912" y="1019080"/>
                    <a:pt x="228150" y="1052638"/>
                    <a:pt x="0" y="1203388"/>
                  </a:cubicBezTo>
                  <a:lnTo>
                    <a:pt x="356900" y="534876"/>
                  </a:lnTo>
                  <a:lnTo>
                    <a:pt x="1595" y="139250"/>
                  </a:lnTo>
                  <a:close/>
                </a:path>
              </a:pathLst>
            </a:custGeom>
            <a:solidFill>
              <a:srgbClr val="0070C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grpSp>
      <p:sp>
        <p:nvSpPr>
          <p:cNvPr id="140" name="Rectangle 139"/>
          <p:cNvSpPr/>
          <p:nvPr>
            <p:custDataLst>
              <p:tags r:id="rId10"/>
            </p:custDataLst>
          </p:nvPr>
        </p:nvSpPr>
        <p:spPr>
          <a:xfrm>
            <a:off x="715946" y="2264656"/>
            <a:ext cx="1408969" cy="307777"/>
          </a:xfrm>
          <a:prstGeom prst="rect">
            <a:avLst/>
          </a:prstGeom>
        </p:spPr>
        <p:txBody>
          <a:bodyPr wrap="square">
            <a:spAutoFit/>
          </a:bodyPr>
          <a:lstStyle/>
          <a:p>
            <a:pPr marL="0" lvl="1" algn="ctr" fontAlgn="base">
              <a:buClr>
                <a:srgbClr val="FFFF99"/>
              </a:buClr>
              <a:buSzPct val="90000"/>
              <a:tabLst>
                <a:tab pos="969963" algn="l"/>
              </a:tabLst>
            </a:pPr>
            <a:r>
              <a:rPr lang="en-IN" sz="1400" b="1" dirty="0" smtClean="0">
                <a:ln>
                  <a:solidFill>
                    <a:schemeClr val="bg1">
                      <a:alpha val="0"/>
                    </a:schemeClr>
                  </a:solidFill>
                </a:ln>
                <a:solidFill>
                  <a:srgbClr val="595959">
                    <a:lumMod val="75000"/>
                  </a:srgbClr>
                </a:solidFill>
              </a:rPr>
              <a:t>VRF</a:t>
            </a:r>
            <a:endParaRPr lang="en-IN" sz="1400" b="1" dirty="0">
              <a:ln>
                <a:solidFill>
                  <a:schemeClr val="bg1">
                    <a:alpha val="0"/>
                  </a:schemeClr>
                </a:solidFill>
              </a:ln>
              <a:solidFill>
                <a:srgbClr val="595959">
                  <a:lumMod val="75000"/>
                </a:srgbClr>
              </a:solidFill>
            </a:endParaRPr>
          </a:p>
        </p:txBody>
      </p:sp>
      <p:grpSp>
        <p:nvGrpSpPr>
          <p:cNvPr id="28" name="Group 27"/>
          <p:cNvGrpSpPr/>
          <p:nvPr/>
        </p:nvGrpSpPr>
        <p:grpSpPr>
          <a:xfrm>
            <a:off x="856500" y="2581271"/>
            <a:ext cx="409260" cy="400442"/>
            <a:chOff x="894596" y="2603270"/>
            <a:chExt cx="338107" cy="330822"/>
          </a:xfrm>
        </p:grpSpPr>
        <p:grpSp>
          <p:nvGrpSpPr>
            <p:cNvPr id="141" name="Group 26"/>
            <p:cNvGrpSpPr/>
            <p:nvPr>
              <p:custDataLst>
                <p:tags r:id="rId37"/>
              </p:custDataLst>
            </p:nvPr>
          </p:nvGrpSpPr>
          <p:grpSpPr>
            <a:xfrm rot="783830">
              <a:off x="954143" y="2664677"/>
              <a:ext cx="212909" cy="209596"/>
              <a:chOff x="2408052" y="1348544"/>
              <a:chExt cx="4301805" cy="4234880"/>
            </a:xfrm>
          </p:grpSpPr>
          <p:sp>
            <p:nvSpPr>
              <p:cNvPr id="142" name="Circular Arrow 141"/>
              <p:cNvSpPr/>
              <p:nvPr/>
            </p:nvSpPr>
            <p:spPr>
              <a:xfrm rot="16200000">
                <a:off x="2536134" y="1382233"/>
                <a:ext cx="4173725" cy="4173721"/>
              </a:xfrm>
              <a:prstGeom prst="circularArrow">
                <a:avLst>
                  <a:gd name="adj1" fmla="val 24401"/>
                  <a:gd name="adj2" fmla="val 1142319"/>
                  <a:gd name="adj3" fmla="val 20457687"/>
                  <a:gd name="adj4" fmla="val 14516588"/>
                  <a:gd name="adj5" fmla="val 12500"/>
                </a:avLst>
              </a:pr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143" name="Circular Arrow 142"/>
              <p:cNvSpPr/>
              <p:nvPr/>
            </p:nvSpPr>
            <p:spPr>
              <a:xfrm rot="10800000">
                <a:off x="2532951" y="1348544"/>
                <a:ext cx="4173725" cy="4173723"/>
              </a:xfrm>
              <a:prstGeom prst="circularArrow">
                <a:avLst>
                  <a:gd name="adj1" fmla="val 24401"/>
                  <a:gd name="adj2" fmla="val 1142319"/>
                  <a:gd name="adj3" fmla="val 20457687"/>
                  <a:gd name="adj4" fmla="val 14419824"/>
                  <a:gd name="adj5" fmla="val 12500"/>
                </a:avLst>
              </a:pr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144" name="Circular Arrow 143"/>
              <p:cNvSpPr/>
              <p:nvPr/>
            </p:nvSpPr>
            <p:spPr>
              <a:xfrm rot="5400000">
                <a:off x="2408052" y="1409700"/>
                <a:ext cx="4173724" cy="4173724"/>
              </a:xfrm>
              <a:prstGeom prst="circularArrow">
                <a:avLst>
                  <a:gd name="adj1" fmla="val 24401"/>
                  <a:gd name="adj2" fmla="val 1142319"/>
                  <a:gd name="adj3" fmla="val 20457687"/>
                  <a:gd name="adj4" fmla="val 14377841"/>
                  <a:gd name="adj5" fmla="val 12500"/>
                </a:avLst>
              </a:pr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sp>
            <p:nvSpPr>
              <p:cNvPr id="145" name="Freeform 144"/>
              <p:cNvSpPr/>
              <p:nvPr/>
            </p:nvSpPr>
            <p:spPr>
              <a:xfrm>
                <a:off x="3977400" y="1351072"/>
                <a:ext cx="2583734" cy="2186236"/>
              </a:xfrm>
              <a:custGeom>
                <a:avLst/>
                <a:gdLst>
                  <a:gd name="connsiteX0" fmla="*/ 981370 w 4038600"/>
                  <a:gd name="connsiteY0" fmla="*/ 301286 h 4038600"/>
                  <a:gd name="connsiteX1" fmla="*/ 2781166 w 4038600"/>
                  <a:gd name="connsiteY1" fmla="*/ 162305 h 4038600"/>
                  <a:gd name="connsiteX2" fmla="*/ 3964758 w 4038600"/>
                  <a:gd name="connsiteY2" fmla="*/ 1525277 h 4038600"/>
                  <a:gd name="connsiteX3" fmla="*/ 3964757 w 4038600"/>
                  <a:gd name="connsiteY3" fmla="*/ 1525274 h 4038600"/>
                  <a:gd name="connsiteX4" fmla="*/ 3533775 w 4038600"/>
                  <a:gd name="connsiteY4" fmla="*/ 2019303 h 4038600"/>
                  <a:gd name="connsiteX5" fmla="*/ 2913670 w 4038600"/>
                  <a:gd name="connsiteY5" fmla="*/ 1525271 h 4038600"/>
                  <a:gd name="connsiteX6" fmla="*/ 2913670 w 4038600"/>
                  <a:gd name="connsiteY6" fmla="*/ 1525271 h 4038600"/>
                  <a:gd name="connsiteX7" fmla="*/ 2283287 w 4038600"/>
                  <a:gd name="connsiteY7" fmla="*/ 1032245 h 4038600"/>
                  <a:gd name="connsiteX8" fmla="*/ 1490950 w 4038600"/>
                  <a:gd name="connsiteY8" fmla="*/ 1144762 h 4038600"/>
                  <a:gd name="connsiteX9" fmla="*/ 981370 w 4038600"/>
                  <a:gd name="connsiteY9" fmla="*/ 301286 h 4038600"/>
                  <a:gd name="connsiteX0" fmla="*/ 0 w 2983388"/>
                  <a:gd name="connsiteY0" fmla="*/ 380257 h 2098274"/>
                  <a:gd name="connsiteX1" fmla="*/ 1799796 w 2983388"/>
                  <a:gd name="connsiteY1" fmla="*/ 241276 h 2098274"/>
                  <a:gd name="connsiteX2" fmla="*/ 2983388 w 2983388"/>
                  <a:gd name="connsiteY2" fmla="*/ 1604248 h 2098274"/>
                  <a:gd name="connsiteX3" fmla="*/ 2983387 w 2983388"/>
                  <a:gd name="connsiteY3" fmla="*/ 1604245 h 2098274"/>
                  <a:gd name="connsiteX4" fmla="*/ 2552405 w 2983388"/>
                  <a:gd name="connsiteY4" fmla="*/ 2098274 h 2098274"/>
                  <a:gd name="connsiteX5" fmla="*/ 1932300 w 2983388"/>
                  <a:gd name="connsiteY5" fmla="*/ 1604242 h 2098274"/>
                  <a:gd name="connsiteX6" fmla="*/ 1932300 w 2983388"/>
                  <a:gd name="connsiteY6" fmla="*/ 1604242 h 2098274"/>
                  <a:gd name="connsiteX7" fmla="*/ 1301917 w 2983388"/>
                  <a:gd name="connsiteY7" fmla="*/ 1111216 h 2098274"/>
                  <a:gd name="connsiteX8" fmla="*/ 509580 w 2983388"/>
                  <a:gd name="connsiteY8" fmla="*/ 1223733 h 2098274"/>
                  <a:gd name="connsiteX9" fmla="*/ 866480 w 2983388"/>
                  <a:gd name="connsiteY9" fmla="*/ 555221 h 2098274"/>
                  <a:gd name="connsiteX10" fmla="*/ 0 w 2983388"/>
                  <a:gd name="connsiteY10" fmla="*/ 380257 h 2098274"/>
                  <a:gd name="connsiteX0" fmla="*/ 0 w 2576988"/>
                  <a:gd name="connsiteY0" fmla="*/ 328703 h 2234045"/>
                  <a:gd name="connsiteX1" fmla="*/ 1393396 w 2576988"/>
                  <a:gd name="connsiteY1" fmla="*/ 377047 h 2234045"/>
                  <a:gd name="connsiteX2" fmla="*/ 2576988 w 2576988"/>
                  <a:gd name="connsiteY2" fmla="*/ 1740019 h 2234045"/>
                  <a:gd name="connsiteX3" fmla="*/ 2576987 w 2576988"/>
                  <a:gd name="connsiteY3" fmla="*/ 1740016 h 2234045"/>
                  <a:gd name="connsiteX4" fmla="*/ 2146005 w 2576988"/>
                  <a:gd name="connsiteY4" fmla="*/ 2234045 h 2234045"/>
                  <a:gd name="connsiteX5" fmla="*/ 1525900 w 2576988"/>
                  <a:gd name="connsiteY5" fmla="*/ 1740013 h 2234045"/>
                  <a:gd name="connsiteX6" fmla="*/ 1525900 w 2576988"/>
                  <a:gd name="connsiteY6" fmla="*/ 1740013 h 2234045"/>
                  <a:gd name="connsiteX7" fmla="*/ 895517 w 2576988"/>
                  <a:gd name="connsiteY7" fmla="*/ 1246987 h 2234045"/>
                  <a:gd name="connsiteX8" fmla="*/ 103180 w 2576988"/>
                  <a:gd name="connsiteY8" fmla="*/ 1359504 h 2234045"/>
                  <a:gd name="connsiteX9" fmla="*/ 460080 w 2576988"/>
                  <a:gd name="connsiteY9" fmla="*/ 690992 h 2234045"/>
                  <a:gd name="connsiteX10" fmla="*/ 0 w 2576988"/>
                  <a:gd name="connsiteY10" fmla="*/ 328703 h 2234045"/>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0 w 2576988"/>
                  <a:gd name="connsiteY0" fmla="*/ 186875 h 2092217"/>
                  <a:gd name="connsiteX1" fmla="*/ 1393396 w 2576988"/>
                  <a:gd name="connsiteY1" fmla="*/ 235219 h 2092217"/>
                  <a:gd name="connsiteX2" fmla="*/ 2576988 w 2576988"/>
                  <a:gd name="connsiteY2" fmla="*/ 1598191 h 2092217"/>
                  <a:gd name="connsiteX3" fmla="*/ 2576987 w 2576988"/>
                  <a:gd name="connsiteY3" fmla="*/ 1598188 h 2092217"/>
                  <a:gd name="connsiteX4" fmla="*/ 2146005 w 2576988"/>
                  <a:gd name="connsiteY4" fmla="*/ 2092217 h 2092217"/>
                  <a:gd name="connsiteX5" fmla="*/ 1525900 w 2576988"/>
                  <a:gd name="connsiteY5" fmla="*/ 1598185 h 2092217"/>
                  <a:gd name="connsiteX6" fmla="*/ 1525900 w 2576988"/>
                  <a:gd name="connsiteY6" fmla="*/ 1598185 h 2092217"/>
                  <a:gd name="connsiteX7" fmla="*/ 895517 w 2576988"/>
                  <a:gd name="connsiteY7" fmla="*/ 1105159 h 2092217"/>
                  <a:gd name="connsiteX8" fmla="*/ 103180 w 2576988"/>
                  <a:gd name="connsiteY8" fmla="*/ 1217676 h 2092217"/>
                  <a:gd name="connsiteX9" fmla="*/ 460080 w 2576988"/>
                  <a:gd name="connsiteY9" fmla="*/ 549164 h 2092217"/>
                  <a:gd name="connsiteX10" fmla="*/ 0 w 2576988"/>
                  <a:gd name="connsiteY10" fmla="*/ 186875 h 2092217"/>
                  <a:gd name="connsiteX0" fmla="*/ 1595 w 2473808"/>
                  <a:gd name="connsiteY0" fmla="*/ 153538 h 2092217"/>
                  <a:gd name="connsiteX1" fmla="*/ 1290216 w 2473808"/>
                  <a:gd name="connsiteY1" fmla="*/ 235219 h 2092217"/>
                  <a:gd name="connsiteX2" fmla="*/ 2473808 w 2473808"/>
                  <a:gd name="connsiteY2" fmla="*/ 1598191 h 2092217"/>
                  <a:gd name="connsiteX3" fmla="*/ 2473807 w 2473808"/>
                  <a:gd name="connsiteY3" fmla="*/ 1598188 h 2092217"/>
                  <a:gd name="connsiteX4" fmla="*/ 2042825 w 2473808"/>
                  <a:gd name="connsiteY4" fmla="*/ 2092217 h 2092217"/>
                  <a:gd name="connsiteX5" fmla="*/ 1422720 w 2473808"/>
                  <a:gd name="connsiteY5" fmla="*/ 1598185 h 2092217"/>
                  <a:gd name="connsiteX6" fmla="*/ 1422720 w 2473808"/>
                  <a:gd name="connsiteY6" fmla="*/ 1598185 h 2092217"/>
                  <a:gd name="connsiteX7" fmla="*/ 792337 w 2473808"/>
                  <a:gd name="connsiteY7" fmla="*/ 1105159 h 2092217"/>
                  <a:gd name="connsiteX8" fmla="*/ 0 w 2473808"/>
                  <a:gd name="connsiteY8" fmla="*/ 1217676 h 2092217"/>
                  <a:gd name="connsiteX9" fmla="*/ 356900 w 2473808"/>
                  <a:gd name="connsiteY9" fmla="*/ 549164 h 2092217"/>
                  <a:gd name="connsiteX10" fmla="*/ 1595 w 2473808"/>
                  <a:gd name="connsiteY10" fmla="*/ 153538 h 2092217"/>
                  <a:gd name="connsiteX0" fmla="*/ 1595 w 2473808"/>
                  <a:gd name="connsiteY0" fmla="*/ 153538 h 2092217"/>
                  <a:gd name="connsiteX1" fmla="*/ 1290216 w 2473808"/>
                  <a:gd name="connsiteY1" fmla="*/ 235219 h 2092217"/>
                  <a:gd name="connsiteX2" fmla="*/ 2473808 w 2473808"/>
                  <a:gd name="connsiteY2" fmla="*/ 1598191 h 2092217"/>
                  <a:gd name="connsiteX3" fmla="*/ 2473807 w 2473808"/>
                  <a:gd name="connsiteY3" fmla="*/ 1598188 h 2092217"/>
                  <a:gd name="connsiteX4" fmla="*/ 2042825 w 2473808"/>
                  <a:gd name="connsiteY4" fmla="*/ 2092217 h 2092217"/>
                  <a:gd name="connsiteX5" fmla="*/ 1422720 w 2473808"/>
                  <a:gd name="connsiteY5" fmla="*/ 1598185 h 2092217"/>
                  <a:gd name="connsiteX6" fmla="*/ 1422720 w 2473808"/>
                  <a:gd name="connsiteY6" fmla="*/ 1598185 h 2092217"/>
                  <a:gd name="connsiteX7" fmla="*/ 792337 w 2473808"/>
                  <a:gd name="connsiteY7" fmla="*/ 1105159 h 2092217"/>
                  <a:gd name="connsiteX8" fmla="*/ 0 w 2473808"/>
                  <a:gd name="connsiteY8" fmla="*/ 1217676 h 2092217"/>
                  <a:gd name="connsiteX9" fmla="*/ 356900 w 2473808"/>
                  <a:gd name="connsiteY9" fmla="*/ 549164 h 2092217"/>
                  <a:gd name="connsiteX10" fmla="*/ 1595 w 2473808"/>
                  <a:gd name="connsiteY10" fmla="*/ 153538 h 2092217"/>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 name="connsiteX0" fmla="*/ 1595 w 2473808"/>
                  <a:gd name="connsiteY0" fmla="*/ 139250 h 2077929"/>
                  <a:gd name="connsiteX1" fmla="*/ 1290216 w 2473808"/>
                  <a:gd name="connsiteY1" fmla="*/ 220931 h 2077929"/>
                  <a:gd name="connsiteX2" fmla="*/ 2473808 w 2473808"/>
                  <a:gd name="connsiteY2" fmla="*/ 1583903 h 2077929"/>
                  <a:gd name="connsiteX3" fmla="*/ 2473807 w 2473808"/>
                  <a:gd name="connsiteY3" fmla="*/ 1583900 h 2077929"/>
                  <a:gd name="connsiteX4" fmla="*/ 2042825 w 2473808"/>
                  <a:gd name="connsiteY4" fmla="*/ 2077929 h 2077929"/>
                  <a:gd name="connsiteX5" fmla="*/ 1422720 w 2473808"/>
                  <a:gd name="connsiteY5" fmla="*/ 1583897 h 2077929"/>
                  <a:gd name="connsiteX6" fmla="*/ 1422720 w 2473808"/>
                  <a:gd name="connsiteY6" fmla="*/ 1583897 h 2077929"/>
                  <a:gd name="connsiteX7" fmla="*/ 792337 w 2473808"/>
                  <a:gd name="connsiteY7" fmla="*/ 1090871 h 2077929"/>
                  <a:gd name="connsiteX8" fmla="*/ 0 w 2473808"/>
                  <a:gd name="connsiteY8" fmla="*/ 1203388 h 2077929"/>
                  <a:gd name="connsiteX9" fmla="*/ 356900 w 2473808"/>
                  <a:gd name="connsiteY9" fmla="*/ 534876 h 2077929"/>
                  <a:gd name="connsiteX10" fmla="*/ 1595 w 2473808"/>
                  <a:gd name="connsiteY10" fmla="*/ 139250 h 2077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73808" h="2077929">
                    <a:moveTo>
                      <a:pt x="1595" y="139250"/>
                    </a:moveTo>
                    <a:cubicBezTo>
                      <a:pt x="183725" y="61372"/>
                      <a:pt x="798806" y="0"/>
                      <a:pt x="1290216" y="220931"/>
                    </a:cubicBezTo>
                    <a:cubicBezTo>
                      <a:pt x="1862589" y="441863"/>
                      <a:pt x="2317355" y="967793"/>
                      <a:pt x="2473808" y="1583903"/>
                    </a:cubicBezTo>
                    <a:cubicBezTo>
                      <a:pt x="2473808" y="1583902"/>
                      <a:pt x="2473807" y="1583901"/>
                      <a:pt x="2473807" y="1583900"/>
                    </a:cubicBezTo>
                    <a:lnTo>
                      <a:pt x="2042825" y="2077929"/>
                    </a:lnTo>
                    <a:lnTo>
                      <a:pt x="1422720" y="1583897"/>
                    </a:lnTo>
                    <a:lnTo>
                      <a:pt x="1422720" y="1583897"/>
                    </a:lnTo>
                    <a:cubicBezTo>
                      <a:pt x="1288372" y="1340677"/>
                      <a:pt x="1060762" y="1162661"/>
                      <a:pt x="792337" y="1090871"/>
                    </a:cubicBezTo>
                    <a:cubicBezTo>
                      <a:pt x="523912" y="1019080"/>
                      <a:pt x="228150" y="1052638"/>
                      <a:pt x="0" y="1203388"/>
                    </a:cubicBezTo>
                    <a:lnTo>
                      <a:pt x="356900" y="534876"/>
                    </a:lnTo>
                    <a:lnTo>
                      <a:pt x="1595" y="139250"/>
                    </a:lnTo>
                    <a:close/>
                  </a:path>
                </a:pathLst>
              </a:custGeom>
              <a:gradFill flip="none" rotWithShape="1">
                <a:gsLst>
                  <a:gs pos="0">
                    <a:schemeClr val="accent1"/>
                  </a:gs>
                  <a:gs pos="50000">
                    <a:schemeClr val="accent1">
                      <a:lumMod val="75000"/>
                    </a:schemeClr>
                  </a:gs>
                  <a:gs pos="100000">
                    <a:schemeClr val="accent1"/>
                  </a:gs>
                </a:gsLst>
                <a:path path="circle">
                  <a:fillToRect l="100000" t="100000"/>
                </a:path>
                <a:tileRect r="-100000" b="-100000"/>
              </a:gra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solidFill>
                    <a:schemeClr val="tx1"/>
                  </a:solidFill>
                </a:endParaRPr>
              </a:p>
            </p:txBody>
          </p:sp>
        </p:grpSp>
        <p:sp>
          <p:nvSpPr>
            <p:cNvPr id="146" name="Oval 145"/>
            <p:cNvSpPr/>
            <p:nvPr>
              <p:custDataLst>
                <p:tags r:id="rId38"/>
              </p:custDataLst>
            </p:nvPr>
          </p:nvSpPr>
          <p:spPr>
            <a:xfrm>
              <a:off x="894596" y="2603270"/>
              <a:ext cx="338107" cy="330822"/>
            </a:xfrm>
            <a:prstGeom prst="ellipse">
              <a:avLst/>
            </a:prstGeom>
            <a:noFill/>
            <a:ln>
              <a:solidFill>
                <a:schemeClr val="tx2">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sp>
        <p:nvSpPr>
          <p:cNvPr id="147" name="Rectangle 146"/>
          <p:cNvSpPr/>
          <p:nvPr>
            <p:custDataLst>
              <p:tags r:id="rId11"/>
            </p:custDataLst>
          </p:nvPr>
        </p:nvSpPr>
        <p:spPr>
          <a:xfrm>
            <a:off x="369798" y="3332969"/>
            <a:ext cx="1689405" cy="2031325"/>
          </a:xfrm>
          <a:prstGeom prst="rect">
            <a:avLst/>
          </a:prstGeom>
        </p:spPr>
        <p:txBody>
          <a:bodyPr wrap="square">
            <a:spAutoFit/>
          </a:bodyPr>
          <a:lstStyle/>
          <a:p>
            <a:pPr marL="0" lvl="1" fontAlgn="base">
              <a:buClr>
                <a:srgbClr val="FFFF99"/>
              </a:buClr>
              <a:buSzPct val="90000"/>
            </a:pPr>
            <a:r>
              <a:rPr lang="en-IN" sz="1400" dirty="0">
                <a:ln>
                  <a:solidFill>
                    <a:schemeClr val="bg1">
                      <a:alpha val="0"/>
                    </a:schemeClr>
                  </a:solidFill>
                </a:ln>
                <a:solidFill>
                  <a:srgbClr val="595959">
                    <a:lumMod val="75000"/>
                  </a:srgbClr>
                </a:solidFill>
              </a:rPr>
              <a:t>Baseline </a:t>
            </a:r>
            <a:r>
              <a:rPr lang="en-IN" sz="1400" dirty="0" smtClean="0">
                <a:ln>
                  <a:solidFill>
                    <a:schemeClr val="bg1">
                      <a:alpha val="0"/>
                    </a:schemeClr>
                  </a:solidFill>
                </a:ln>
                <a:solidFill>
                  <a:srgbClr val="595959">
                    <a:lumMod val="75000"/>
                  </a:srgbClr>
                </a:solidFill>
              </a:rPr>
              <a:t>Revenue Growth Plan</a:t>
            </a:r>
            <a:endParaRPr lang="en-IN" sz="1400" dirty="0">
              <a:ln>
                <a:solidFill>
                  <a:schemeClr val="bg1">
                    <a:alpha val="0"/>
                  </a:schemeClr>
                </a:solidFill>
              </a:ln>
              <a:solidFill>
                <a:srgbClr val="595959">
                  <a:lumMod val="75000"/>
                </a:srgbClr>
              </a:solidFill>
            </a:endParaRP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Portfolio/Program </a:t>
            </a:r>
            <a:r>
              <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Value Realization Plan</a:t>
            </a:r>
            <a:endPar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Arch/Technology Plan</a:t>
            </a:r>
            <a:endPar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Organization Adoption Plan</a:t>
            </a:r>
            <a:endPar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48" name="Rectangle 147"/>
          <p:cNvSpPr/>
          <p:nvPr>
            <p:custDataLst>
              <p:tags r:id="rId12"/>
            </p:custDataLst>
          </p:nvPr>
        </p:nvSpPr>
        <p:spPr>
          <a:xfrm>
            <a:off x="1218392" y="5495934"/>
            <a:ext cx="2906117" cy="646331"/>
          </a:xfrm>
          <a:prstGeom prst="rect">
            <a:avLst/>
          </a:prstGeom>
        </p:spPr>
        <p:txBody>
          <a:bodyPr wrap="square">
            <a:spAutoFit/>
          </a:bodyPr>
          <a:lstStyle/>
          <a:p>
            <a:pPr marL="0" lvl="1" fontAlgn="base">
              <a:buClr>
                <a:srgbClr val="FFFF99"/>
              </a:buClr>
              <a:buSzPct val="90000"/>
            </a:pPr>
            <a:r>
              <a:rPr lang="en-IN" sz="1200" b="1" dirty="0">
                <a:ln>
                  <a:solidFill>
                    <a:schemeClr val="bg1">
                      <a:alpha val="0"/>
                    </a:schemeClr>
                  </a:solidFill>
                </a:ln>
                <a:solidFill>
                  <a:srgbClr val="595959">
                    <a:lumMod val="75000"/>
                  </a:srgbClr>
                </a:solidFill>
              </a:rPr>
              <a:t>Step 4</a:t>
            </a:r>
          </a:p>
          <a:p>
            <a:pPr marL="0" lvl="1" fontAlgn="base">
              <a:buClr>
                <a:srgbClr val="FFFF99"/>
              </a:buClr>
              <a:buSzPct val="90000"/>
            </a:pPr>
            <a:r>
              <a:rPr lang="en-IN" sz="1200" dirty="0" smtClean="0">
                <a:ln>
                  <a:solidFill>
                    <a:schemeClr val="bg1">
                      <a:alpha val="0"/>
                    </a:schemeClr>
                  </a:solidFill>
                </a:ln>
                <a:solidFill>
                  <a:srgbClr val="595959">
                    <a:lumMod val="75000"/>
                  </a:srgbClr>
                </a:solidFill>
              </a:rPr>
              <a:t>Gate review identifying changes/updates for </a:t>
            </a:r>
            <a:r>
              <a:rPr lang="en-IN" sz="1200" dirty="0">
                <a:ln>
                  <a:solidFill>
                    <a:schemeClr val="bg1">
                      <a:alpha val="0"/>
                    </a:schemeClr>
                  </a:solidFill>
                </a:ln>
                <a:solidFill>
                  <a:srgbClr val="595959">
                    <a:lumMod val="75000"/>
                  </a:srgbClr>
                </a:solidFill>
              </a:rPr>
              <a:t>n</a:t>
            </a:r>
            <a:r>
              <a:rPr lang="en-IN" sz="1200" dirty="0" smtClean="0">
                <a:ln>
                  <a:solidFill>
                    <a:schemeClr val="bg1">
                      <a:alpha val="0"/>
                    </a:schemeClr>
                  </a:solidFill>
                </a:ln>
                <a:solidFill>
                  <a:srgbClr val="595959">
                    <a:lumMod val="75000"/>
                  </a:srgbClr>
                </a:solidFill>
              </a:rPr>
              <a:t>ext planning cycle</a:t>
            </a:r>
            <a:endParaRPr lang="en-IN" sz="1200" dirty="0">
              <a:ln>
                <a:solidFill>
                  <a:schemeClr val="bg1">
                    <a:alpha val="0"/>
                  </a:schemeClr>
                </a:solidFill>
              </a:ln>
              <a:solidFill>
                <a:srgbClr val="595959">
                  <a:lumMod val="75000"/>
                </a:srgbClr>
              </a:solidFill>
            </a:endParaRPr>
          </a:p>
        </p:txBody>
      </p:sp>
      <p:sp>
        <p:nvSpPr>
          <p:cNvPr id="149" name="Rectangle 148"/>
          <p:cNvSpPr/>
          <p:nvPr>
            <p:custDataLst>
              <p:tags r:id="rId13"/>
            </p:custDataLst>
          </p:nvPr>
        </p:nvSpPr>
        <p:spPr>
          <a:xfrm>
            <a:off x="2124915" y="2177958"/>
            <a:ext cx="2024197" cy="461665"/>
          </a:xfrm>
          <a:prstGeom prst="rect">
            <a:avLst/>
          </a:prstGeom>
        </p:spPr>
        <p:txBody>
          <a:bodyPr wrap="square">
            <a:spAutoFit/>
          </a:bodyPr>
          <a:lstStyle/>
          <a:p>
            <a:pPr marL="0" lvl="1" fontAlgn="base">
              <a:buClr>
                <a:srgbClr val="FFFF99"/>
              </a:buClr>
              <a:buSzPct val="90000"/>
              <a:tabLst>
                <a:tab pos="969963" algn="l"/>
              </a:tabLst>
            </a:pPr>
            <a:r>
              <a:rPr lang="en-IN" sz="1200" b="1" dirty="0">
                <a:ln>
                  <a:solidFill>
                    <a:schemeClr val="bg1">
                      <a:alpha val="0"/>
                    </a:schemeClr>
                  </a:solidFill>
                </a:ln>
                <a:solidFill>
                  <a:srgbClr val="595959">
                    <a:lumMod val="75000"/>
                  </a:srgbClr>
                </a:solidFill>
              </a:rPr>
              <a:t>Step 1</a:t>
            </a:r>
          </a:p>
          <a:p>
            <a:pPr marL="0" lvl="1" fontAlgn="base">
              <a:buClr>
                <a:srgbClr val="FFFF99"/>
              </a:buClr>
              <a:buSzPct val="90000"/>
              <a:tabLst>
                <a:tab pos="969963" algn="l"/>
              </a:tabLst>
            </a:pPr>
            <a:r>
              <a:rPr lang="en-IN" sz="1200" dirty="0" smtClean="0">
                <a:ln>
                  <a:solidFill>
                    <a:schemeClr val="bg1">
                      <a:alpha val="0"/>
                    </a:schemeClr>
                  </a:solidFill>
                </a:ln>
                <a:solidFill>
                  <a:srgbClr val="595959">
                    <a:lumMod val="75000"/>
                  </a:srgbClr>
                </a:solidFill>
              </a:rPr>
              <a:t>Identify </a:t>
            </a:r>
            <a:r>
              <a:rPr lang="en-IN" sz="1200" dirty="0">
                <a:ln>
                  <a:solidFill>
                    <a:schemeClr val="bg1">
                      <a:alpha val="0"/>
                    </a:schemeClr>
                  </a:solidFill>
                </a:ln>
                <a:solidFill>
                  <a:srgbClr val="595959">
                    <a:lumMod val="75000"/>
                  </a:srgbClr>
                </a:solidFill>
              </a:rPr>
              <a:t>c</a:t>
            </a:r>
            <a:r>
              <a:rPr lang="en-IN" sz="1200" dirty="0" smtClean="0">
                <a:ln>
                  <a:solidFill>
                    <a:schemeClr val="bg1">
                      <a:alpha val="0"/>
                    </a:schemeClr>
                  </a:solidFill>
                </a:ln>
                <a:solidFill>
                  <a:srgbClr val="595959">
                    <a:lumMod val="75000"/>
                  </a:srgbClr>
                </a:solidFill>
              </a:rPr>
              <a:t>hanges</a:t>
            </a:r>
            <a:endParaRPr lang="en-IN" sz="1200" dirty="0">
              <a:ln>
                <a:solidFill>
                  <a:schemeClr val="bg1">
                    <a:alpha val="0"/>
                  </a:schemeClr>
                </a:solidFill>
              </a:ln>
              <a:solidFill>
                <a:srgbClr val="595959">
                  <a:lumMod val="75000"/>
                </a:srgbClr>
              </a:solidFill>
            </a:endParaRPr>
          </a:p>
        </p:txBody>
      </p:sp>
      <p:sp>
        <p:nvSpPr>
          <p:cNvPr id="151" name="Oval 150"/>
          <p:cNvSpPr/>
          <p:nvPr>
            <p:custDataLst>
              <p:tags r:id="rId14"/>
            </p:custDataLst>
          </p:nvPr>
        </p:nvSpPr>
        <p:spPr>
          <a:xfrm>
            <a:off x="6514245" y="3348554"/>
            <a:ext cx="289689" cy="289689"/>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52" name="Oval 151"/>
          <p:cNvSpPr/>
          <p:nvPr>
            <p:custDataLst>
              <p:tags r:id="rId15"/>
            </p:custDataLst>
          </p:nvPr>
        </p:nvSpPr>
        <p:spPr>
          <a:xfrm>
            <a:off x="6514245" y="3776518"/>
            <a:ext cx="289689" cy="289689"/>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53" name="Oval 152"/>
          <p:cNvSpPr/>
          <p:nvPr>
            <p:custDataLst>
              <p:tags r:id="rId16"/>
            </p:custDataLst>
          </p:nvPr>
        </p:nvSpPr>
        <p:spPr>
          <a:xfrm>
            <a:off x="6514245" y="4204482"/>
            <a:ext cx="289689" cy="289689"/>
          </a:xfrm>
          <a:prstGeom prst="ellipse">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54" name="Oval 153"/>
          <p:cNvSpPr/>
          <p:nvPr>
            <p:custDataLst>
              <p:tags r:id="rId17"/>
            </p:custDataLst>
          </p:nvPr>
        </p:nvSpPr>
        <p:spPr>
          <a:xfrm>
            <a:off x="6514245" y="4632446"/>
            <a:ext cx="289689" cy="289689"/>
          </a:xfrm>
          <a:prstGeom prst="ellipse">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55" name="Rectangle 154"/>
          <p:cNvSpPr/>
          <p:nvPr>
            <p:custDataLst>
              <p:tags r:id="rId18"/>
            </p:custDataLst>
          </p:nvPr>
        </p:nvSpPr>
        <p:spPr>
          <a:xfrm>
            <a:off x="6803934" y="3332969"/>
            <a:ext cx="2024197" cy="1523494"/>
          </a:xfrm>
          <a:prstGeom prst="rect">
            <a:avLst/>
          </a:prstGeom>
        </p:spPr>
        <p:txBody>
          <a:bodyPr wrap="square">
            <a:spAutoFit/>
          </a:bodyPr>
          <a:lstStyle/>
          <a:p>
            <a:pPr marL="0" lvl="1" fontAlgn="base">
              <a:buClr>
                <a:srgbClr val="FFFF99"/>
              </a:buClr>
              <a:buSzPct val="90000"/>
            </a:pPr>
            <a:r>
              <a:rPr lang="en-IN" sz="1400" dirty="0">
                <a:ln>
                  <a:solidFill>
                    <a:schemeClr val="bg1">
                      <a:alpha val="0"/>
                    </a:schemeClr>
                  </a:solidFill>
                </a:ln>
                <a:solidFill>
                  <a:srgbClr val="595959">
                    <a:lumMod val="75000"/>
                  </a:srgbClr>
                </a:solidFill>
              </a:rPr>
              <a:t>Updated </a:t>
            </a:r>
            <a:r>
              <a:rPr lang="en-IN" sz="1400" dirty="0" smtClean="0">
                <a:ln>
                  <a:solidFill>
                    <a:schemeClr val="bg1">
                      <a:alpha val="0"/>
                    </a:schemeClr>
                  </a:solidFill>
                </a:ln>
                <a:solidFill>
                  <a:srgbClr val="595959">
                    <a:lumMod val="75000"/>
                  </a:srgbClr>
                </a:solidFill>
              </a:rPr>
              <a:t>Grow Revenue Plan</a:t>
            </a:r>
            <a:endParaRPr lang="en-IN" sz="1400" dirty="0">
              <a:ln>
                <a:solidFill>
                  <a:schemeClr val="bg1">
                    <a:alpha val="0"/>
                  </a:schemeClr>
                </a:solidFill>
              </a:ln>
              <a:solidFill>
                <a:srgbClr val="595959">
                  <a:lumMod val="75000"/>
                </a:srgbClr>
              </a:solidFill>
            </a:endParaRP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Portfolio/Program </a:t>
            </a:r>
            <a:r>
              <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Value Realization Plan</a:t>
            </a:r>
            <a:endPar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Arch/Technology Plan</a:t>
            </a:r>
            <a:endPar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230188" indent="-230188">
              <a:spcBef>
                <a:spcPts val="300"/>
              </a:spcBef>
              <a:buClr>
                <a:schemeClr val="tx1">
                  <a:lumMod val="75000"/>
                </a:schemeClr>
              </a:buClr>
              <a:buFont typeface="Wingdings" pitchFamily="2" charset="2"/>
              <a:buChar char="§"/>
              <a:defRPr/>
            </a:pPr>
            <a:r>
              <a:rPr lang="en-IN" sz="11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Organization Adoption Plan</a:t>
            </a:r>
            <a:endParaRPr lang="en-IN"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57" name="Oval 156"/>
          <p:cNvSpPr/>
          <p:nvPr>
            <p:custDataLst>
              <p:tags r:id="rId19"/>
            </p:custDataLst>
          </p:nvPr>
        </p:nvSpPr>
        <p:spPr>
          <a:xfrm>
            <a:off x="2090155" y="3537236"/>
            <a:ext cx="289689" cy="289689"/>
          </a:xfrm>
          <a:prstGeom prst="ellipse">
            <a:avLst/>
          </a:prstGeom>
          <a:solidFill>
            <a:schemeClr val="accent6">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58" name="Oval 157"/>
          <p:cNvSpPr/>
          <p:nvPr>
            <p:custDataLst>
              <p:tags r:id="rId20"/>
            </p:custDataLst>
          </p:nvPr>
        </p:nvSpPr>
        <p:spPr>
          <a:xfrm>
            <a:off x="2090155" y="3965200"/>
            <a:ext cx="289689" cy="289689"/>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59" name="Oval 158"/>
          <p:cNvSpPr/>
          <p:nvPr>
            <p:custDataLst>
              <p:tags r:id="rId21"/>
            </p:custDataLst>
          </p:nvPr>
        </p:nvSpPr>
        <p:spPr>
          <a:xfrm>
            <a:off x="2090155" y="4393164"/>
            <a:ext cx="289689" cy="289689"/>
          </a:xfrm>
          <a:prstGeom prst="ellipse">
            <a:avLst/>
          </a:prstGeom>
          <a:solidFill>
            <a:schemeClr val="accent6">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sp>
        <p:nvSpPr>
          <p:cNvPr id="160" name="Oval 159"/>
          <p:cNvSpPr/>
          <p:nvPr>
            <p:custDataLst>
              <p:tags r:id="rId22"/>
            </p:custDataLst>
          </p:nvPr>
        </p:nvSpPr>
        <p:spPr>
          <a:xfrm>
            <a:off x="2090155" y="4821128"/>
            <a:ext cx="289689" cy="289689"/>
          </a:xfrm>
          <a:prstGeom prst="ellipse">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alpha val="0"/>
                  </a:schemeClr>
                </a:solidFill>
              </a:ln>
            </a:endParaRPr>
          </a:p>
        </p:txBody>
      </p:sp>
      <p:grpSp>
        <p:nvGrpSpPr>
          <p:cNvPr id="62" name="Group 61"/>
          <p:cNvGrpSpPr/>
          <p:nvPr>
            <p:custDataLst>
              <p:tags r:id="rId23"/>
            </p:custDataLst>
          </p:nvPr>
        </p:nvGrpSpPr>
        <p:grpSpPr>
          <a:xfrm>
            <a:off x="9753918" y="228481"/>
            <a:ext cx="2103120" cy="436879"/>
            <a:chOff x="9571038" y="228481"/>
            <a:chExt cx="2103120" cy="436879"/>
          </a:xfrm>
        </p:grpSpPr>
        <p:sp>
          <p:nvSpPr>
            <p:cNvPr id="63" name="Chevron 62"/>
            <p:cNvSpPr/>
            <p:nvPr>
              <p:custDataLst>
                <p:tags r:id="rId33"/>
              </p:custDataLst>
            </p:nvPr>
          </p:nvSpPr>
          <p:spPr>
            <a:xfrm>
              <a:off x="9571038" y="228481"/>
              <a:ext cx="2103120" cy="228600"/>
            </a:xfrm>
            <a:prstGeom prst="chevron">
              <a:avLst>
                <a:gd name="adj" fmla="val 41667"/>
              </a:avLst>
            </a:prstGeom>
            <a:gradFill flip="none" rotWithShape="1">
              <a:gsLst>
                <a:gs pos="0">
                  <a:schemeClr val="accent4"/>
                </a:gs>
                <a:gs pos="80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Value Realization</a:t>
              </a:r>
              <a:endPar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sp>
          <p:nvSpPr>
            <p:cNvPr id="64" name="Chevron 63"/>
            <p:cNvSpPr/>
            <p:nvPr>
              <p:custDataLst>
                <p:tags r:id="rId34"/>
              </p:custDataLst>
            </p:nvPr>
          </p:nvSpPr>
          <p:spPr>
            <a:xfrm>
              <a:off x="9571038" y="482480"/>
              <a:ext cx="731520" cy="182880"/>
            </a:xfrm>
            <a:prstGeom prst="chevron">
              <a:avLst/>
            </a:prstGeom>
            <a:solidFill>
              <a:schemeClr val="accent4">
                <a:lumMod val="40000"/>
                <a:lumOff val="60000"/>
              </a:schemeClr>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Adopt</a:t>
              </a:r>
              <a:endPar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65" name="Chevron 64"/>
            <p:cNvSpPr/>
            <p:nvPr>
              <p:custDataLst>
                <p:tags r:id="rId35"/>
              </p:custDataLst>
            </p:nvPr>
          </p:nvSpPr>
          <p:spPr>
            <a:xfrm>
              <a:off x="10256838" y="482480"/>
              <a:ext cx="731520" cy="182880"/>
            </a:xfrm>
            <a:prstGeom prst="chevron">
              <a:avLst/>
            </a:prstGeom>
            <a:solidFill>
              <a:schemeClr val="bg1"/>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Oversight</a:t>
              </a:r>
              <a:endPar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66" name="Chevron 65"/>
            <p:cNvSpPr/>
            <p:nvPr>
              <p:custDataLst>
                <p:tags r:id="rId36"/>
              </p:custDataLst>
            </p:nvPr>
          </p:nvSpPr>
          <p:spPr>
            <a:xfrm>
              <a:off x="10942638" y="482480"/>
              <a:ext cx="731520" cy="182880"/>
            </a:xfrm>
            <a:prstGeom prst="chevron">
              <a:avLst/>
            </a:prstGeom>
            <a:solidFill>
              <a:schemeClr val="bg1"/>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Measure</a:t>
              </a:r>
              <a:endPar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grpSp>
      <p:sp>
        <p:nvSpPr>
          <p:cNvPr id="67" name="Oval 353">
            <a:hlinkClick r:id="" action="ppaction://noaction"/>
          </p:cNvPr>
          <p:cNvSpPr>
            <a:spLocks noChangeArrowheads="1"/>
          </p:cNvSpPr>
          <p:nvPr>
            <p:custDataLst>
              <p:tags r:id="rId24"/>
            </p:custDataLst>
          </p:nvPr>
        </p:nvSpPr>
        <p:spPr bwMode="gray">
          <a:xfrm>
            <a:off x="338138" y="294900"/>
            <a:ext cx="365760" cy="365760"/>
          </a:xfrm>
          <a:prstGeom prst="ellipse">
            <a:avLst/>
          </a:prstGeom>
          <a:solidFill>
            <a:schemeClr val="accent4"/>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lnSpc>
                <a:spcPct val="95000"/>
              </a:lnSpc>
              <a:spcBef>
                <a:spcPts val="600"/>
              </a:spcBef>
              <a:buClr>
                <a:srgbClr val="FFFF99"/>
              </a:buClr>
              <a:buSzPct val="90000"/>
            </a:pPr>
            <a:r>
              <a:rPr lang="en-US" sz="2000" b="1" dirty="0" smtClean="0">
                <a:ln>
                  <a:solidFill>
                    <a:schemeClr val="bg1">
                      <a:alpha val="0"/>
                    </a:schemeClr>
                  </a:solidFill>
                </a:ln>
                <a:solidFill>
                  <a:schemeClr val="bg1"/>
                </a:solidFill>
                <a:latin typeface="Segoe UI"/>
                <a:ea typeface="Segoe UI" pitchFamily="34" charset="0"/>
                <a:cs typeface="Segoe UI" pitchFamily="34" charset="0"/>
              </a:rPr>
              <a:t>9</a:t>
            </a:r>
            <a:endParaRPr lang="en-US" sz="2000" b="1" dirty="0">
              <a:ln>
                <a:solidFill>
                  <a:schemeClr val="bg1">
                    <a:alpha val="0"/>
                  </a:schemeClr>
                </a:solidFill>
              </a:ln>
              <a:solidFill>
                <a:schemeClr val="bg1"/>
              </a:solidFill>
              <a:latin typeface="Segoe UI"/>
              <a:ea typeface="Segoe UI" pitchFamily="34" charset="0"/>
              <a:cs typeface="Segoe UI" pitchFamily="34" charset="0"/>
            </a:endParaRPr>
          </a:p>
        </p:txBody>
      </p:sp>
      <p:sp>
        <p:nvSpPr>
          <p:cNvPr id="70" name="Rounded Rectangle 69"/>
          <p:cNvSpPr/>
          <p:nvPr>
            <p:custDataLst>
              <p:tags r:id="rId25"/>
            </p:custDataLst>
          </p:nvPr>
        </p:nvSpPr>
        <p:spPr bwMode="auto">
          <a:xfrm>
            <a:off x="9739404" y="2641492"/>
            <a:ext cx="2103120" cy="2206347"/>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1100" dirty="0">
                <a:ln>
                  <a:solidFill>
                    <a:schemeClr val="bg1">
                      <a:alpha val="0"/>
                    </a:schemeClr>
                  </a:solidFill>
                </a:ln>
                <a:solidFill>
                  <a:schemeClr val="tx1">
                    <a:lumMod val="75000"/>
                  </a:schemeClr>
                </a:solidFill>
              </a:rPr>
              <a:t>Develop Business IT Lifecycle model based on 4 </a:t>
            </a:r>
            <a:r>
              <a:rPr lang="en-US" sz="1100" dirty="0" smtClean="0">
                <a:ln>
                  <a:solidFill>
                    <a:schemeClr val="bg1">
                      <a:alpha val="0"/>
                    </a:schemeClr>
                  </a:solidFill>
                </a:ln>
                <a:solidFill>
                  <a:schemeClr val="tx1">
                    <a:lumMod val="75000"/>
                  </a:schemeClr>
                </a:solidFill>
              </a:rPr>
              <a:t>plans:</a:t>
            </a:r>
            <a:endParaRPr lang="en-US" sz="1100" dirty="0">
              <a:ln>
                <a:solidFill>
                  <a:schemeClr val="bg1">
                    <a:alpha val="0"/>
                  </a:schemeClr>
                </a:solidFill>
              </a:ln>
              <a:solidFill>
                <a:schemeClr val="tx1">
                  <a:lumMod val="75000"/>
                </a:schemeClr>
              </a:solidFill>
            </a:endParaRPr>
          </a:p>
          <a:p>
            <a:pPr marL="292100" lvl="2" indent="-117475" fontAlgn="base">
              <a:buClr>
                <a:schemeClr val="tx1">
                  <a:lumMod val="75000"/>
                </a:schemeClr>
              </a:buClr>
              <a:buSzPct val="100000"/>
              <a:buFont typeface="Wingdings" pitchFamily="2" charset="2"/>
              <a:buChar char="§"/>
            </a:pPr>
            <a:r>
              <a:rPr lang="en-US" sz="1100" dirty="0">
                <a:ln>
                  <a:solidFill>
                    <a:schemeClr val="bg1">
                      <a:alpha val="0"/>
                    </a:schemeClr>
                  </a:solidFill>
                </a:ln>
                <a:solidFill>
                  <a:schemeClr val="tx1">
                    <a:lumMod val="75000"/>
                  </a:schemeClr>
                </a:solidFill>
              </a:rPr>
              <a:t>Portfolio/Program Plan</a:t>
            </a:r>
          </a:p>
          <a:p>
            <a:pPr marL="292100" lvl="2" indent="-117475" fontAlgn="base">
              <a:buClr>
                <a:schemeClr val="tx1">
                  <a:lumMod val="75000"/>
                </a:schemeClr>
              </a:buClr>
              <a:buSzPct val="100000"/>
              <a:buFont typeface="Wingdings" pitchFamily="2" charset="2"/>
              <a:buChar char="§"/>
            </a:pPr>
            <a:r>
              <a:rPr lang="en-US" sz="1100" dirty="0">
                <a:ln>
                  <a:solidFill>
                    <a:schemeClr val="bg1">
                      <a:alpha val="0"/>
                    </a:schemeClr>
                  </a:solidFill>
                </a:ln>
                <a:solidFill>
                  <a:schemeClr val="tx1">
                    <a:lumMod val="75000"/>
                  </a:schemeClr>
                </a:solidFill>
              </a:rPr>
              <a:t>Value Realization Plan</a:t>
            </a:r>
          </a:p>
          <a:p>
            <a:pPr marL="292100" lvl="2" indent="-117475" fontAlgn="base">
              <a:buClr>
                <a:schemeClr val="tx1">
                  <a:lumMod val="75000"/>
                </a:schemeClr>
              </a:buClr>
              <a:buSzPct val="100000"/>
              <a:buFont typeface="Wingdings" pitchFamily="2" charset="2"/>
              <a:buChar char="§"/>
            </a:pPr>
            <a:r>
              <a:rPr lang="en-US" sz="1100" dirty="0">
                <a:ln>
                  <a:solidFill>
                    <a:schemeClr val="bg1">
                      <a:alpha val="0"/>
                    </a:schemeClr>
                  </a:solidFill>
                </a:ln>
                <a:solidFill>
                  <a:schemeClr val="tx1">
                    <a:lumMod val="75000"/>
                  </a:schemeClr>
                </a:solidFill>
              </a:rPr>
              <a:t>Architecture/Technology Plan</a:t>
            </a:r>
          </a:p>
          <a:p>
            <a:pPr marL="292100" lvl="2" indent="-117475" fontAlgn="base">
              <a:buClr>
                <a:schemeClr val="tx1">
                  <a:lumMod val="75000"/>
                </a:schemeClr>
              </a:buClr>
              <a:buSzPct val="100000"/>
              <a:buFont typeface="Wingdings" pitchFamily="2" charset="2"/>
              <a:buChar char="§"/>
            </a:pPr>
            <a:r>
              <a:rPr lang="en-US" sz="1100" dirty="0">
                <a:ln>
                  <a:solidFill>
                    <a:schemeClr val="bg1">
                      <a:alpha val="0"/>
                    </a:schemeClr>
                  </a:solidFill>
                </a:ln>
                <a:solidFill>
                  <a:schemeClr val="tx1">
                    <a:lumMod val="75000"/>
                  </a:schemeClr>
                </a:solidFill>
              </a:rPr>
              <a:t>Organization Adoption Plan </a:t>
            </a:r>
          </a:p>
          <a:p>
            <a:pPr marL="117475" lvl="1" indent="-117475" fontAlgn="base">
              <a:buClr>
                <a:schemeClr val="tx1">
                  <a:lumMod val="75000"/>
                </a:schemeClr>
              </a:buClr>
              <a:buSzPct val="100000"/>
              <a:buFont typeface="Wingdings" pitchFamily="2" charset="2"/>
              <a:buChar char="§"/>
            </a:pPr>
            <a:r>
              <a:rPr lang="en-US" sz="1100" b="1" dirty="0">
                <a:ln>
                  <a:solidFill>
                    <a:schemeClr val="bg1">
                      <a:alpha val="0"/>
                    </a:schemeClr>
                  </a:solidFill>
                </a:ln>
                <a:solidFill>
                  <a:schemeClr val="tx1">
                    <a:lumMod val="75000"/>
                  </a:schemeClr>
                </a:solidFill>
              </a:rPr>
              <a:t>Please refer </a:t>
            </a:r>
            <a:r>
              <a:rPr lang="en-US" sz="1100" dirty="0">
                <a:ln>
                  <a:solidFill>
                    <a:schemeClr val="bg1">
                      <a:alpha val="0"/>
                    </a:schemeClr>
                  </a:solidFill>
                </a:ln>
                <a:solidFill>
                  <a:schemeClr val="tx1">
                    <a:lumMod val="75000"/>
                  </a:schemeClr>
                </a:solidFill>
              </a:rPr>
              <a:t>to next slide for the key plans to continuously operationalize and maintain </a:t>
            </a:r>
          </a:p>
        </p:txBody>
      </p:sp>
      <p:sp>
        <p:nvSpPr>
          <p:cNvPr id="71" name="Round Same Side Corner Rectangle 70"/>
          <p:cNvSpPr/>
          <p:nvPr>
            <p:custDataLst>
              <p:tags r:id="rId26"/>
            </p:custDataLst>
          </p:nvPr>
        </p:nvSpPr>
        <p:spPr>
          <a:xfrm flipH="1">
            <a:off x="9739404" y="2641492"/>
            <a:ext cx="2103120" cy="251674"/>
          </a:xfrm>
          <a:prstGeom prst="round2SameRect">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marL="0" lvl="1" algn="ctr" fontAlgn="base">
              <a:lnSpc>
                <a:spcPct val="90000"/>
              </a:lnSpc>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sp>
        <p:nvSpPr>
          <p:cNvPr id="76" name="Rounded Rectangle 75"/>
          <p:cNvSpPr/>
          <p:nvPr>
            <p:custDataLst>
              <p:tags r:id="rId27"/>
            </p:custDataLst>
          </p:nvPr>
        </p:nvSpPr>
        <p:spPr bwMode="auto">
          <a:xfrm>
            <a:off x="9739404" y="5115359"/>
            <a:ext cx="2103120" cy="1019621"/>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1100" dirty="0">
                <a:ln>
                  <a:solidFill>
                    <a:schemeClr val="bg1">
                      <a:alpha val="0"/>
                    </a:schemeClr>
                  </a:solidFill>
                </a:ln>
                <a:solidFill>
                  <a:schemeClr val="tx1">
                    <a:lumMod val="75000"/>
                  </a:schemeClr>
                </a:solidFill>
              </a:rPr>
              <a:t>Integrated Business IT Lifecycle model for operationalizing the </a:t>
            </a:r>
            <a:r>
              <a:rPr lang="en-US" sz="1100" dirty="0" smtClean="0">
                <a:ln>
                  <a:solidFill>
                    <a:schemeClr val="bg1">
                      <a:alpha val="0"/>
                    </a:schemeClr>
                  </a:solidFill>
                </a:ln>
                <a:solidFill>
                  <a:schemeClr val="tx1">
                    <a:lumMod val="75000"/>
                  </a:schemeClr>
                </a:solidFill>
              </a:rPr>
              <a:t>Grow Revenue </a:t>
            </a:r>
            <a:r>
              <a:rPr lang="en-US" sz="1100" dirty="0">
                <a:ln>
                  <a:solidFill>
                    <a:schemeClr val="bg1">
                      <a:alpha val="0"/>
                    </a:schemeClr>
                  </a:solidFill>
                </a:ln>
                <a:solidFill>
                  <a:schemeClr val="tx1">
                    <a:lumMod val="75000"/>
                  </a:schemeClr>
                </a:solidFill>
              </a:rPr>
              <a:t>strategy</a:t>
            </a:r>
          </a:p>
        </p:txBody>
      </p:sp>
      <p:sp>
        <p:nvSpPr>
          <p:cNvPr id="80" name="Round Same Side Corner Rectangle 79"/>
          <p:cNvSpPr/>
          <p:nvPr>
            <p:custDataLst>
              <p:tags r:id="rId28"/>
            </p:custDataLst>
          </p:nvPr>
        </p:nvSpPr>
        <p:spPr>
          <a:xfrm flipH="1">
            <a:off x="9739404" y="5115359"/>
            <a:ext cx="2103120" cy="251674"/>
          </a:xfrm>
          <a:prstGeom prst="round2SameRect">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marL="0" lvl="1" algn="ctr" fontAlgn="base">
              <a:lnSpc>
                <a:spcPct val="90000"/>
              </a:lnSpc>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sp>
        <p:nvSpPr>
          <p:cNvPr id="81" name="Rounded Rectangle 80"/>
          <p:cNvSpPr/>
          <p:nvPr>
            <p:custDataLst>
              <p:tags r:id="rId29"/>
            </p:custDataLst>
          </p:nvPr>
        </p:nvSpPr>
        <p:spPr bwMode="auto">
          <a:xfrm>
            <a:off x="9739404" y="1139533"/>
            <a:ext cx="2103120" cy="1234440"/>
          </a:xfrm>
          <a:prstGeom prst="roundRect">
            <a:avLst>
              <a:gd name="adj" fmla="val 274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1100" dirty="0">
                <a:ln>
                  <a:solidFill>
                    <a:schemeClr val="bg1">
                      <a:alpha val="0"/>
                    </a:schemeClr>
                  </a:solidFill>
                </a:ln>
                <a:solidFill>
                  <a:schemeClr val="tx1">
                    <a:lumMod val="75000"/>
                  </a:schemeClr>
                </a:solidFill>
              </a:rPr>
              <a:t>Develop plan to operationalize the </a:t>
            </a:r>
            <a:r>
              <a:rPr lang="en-US" sz="1100" dirty="0" smtClean="0">
                <a:ln>
                  <a:solidFill>
                    <a:schemeClr val="bg1">
                      <a:alpha val="0"/>
                    </a:schemeClr>
                  </a:solidFill>
                </a:ln>
                <a:solidFill>
                  <a:schemeClr val="tx1">
                    <a:lumMod val="75000"/>
                  </a:schemeClr>
                </a:solidFill>
              </a:rPr>
              <a:t>Grow Revenue </a:t>
            </a:r>
            <a:r>
              <a:rPr lang="en-US" sz="1100" dirty="0">
                <a:ln>
                  <a:solidFill>
                    <a:schemeClr val="bg1">
                      <a:alpha val="0"/>
                    </a:schemeClr>
                  </a:solidFill>
                </a:ln>
                <a:solidFill>
                  <a:schemeClr val="tx1">
                    <a:lumMod val="75000"/>
                  </a:schemeClr>
                </a:solidFill>
              </a:rPr>
              <a:t>strategy within the customer’s business IT lifecycle planning process,</a:t>
            </a:r>
          </a:p>
        </p:txBody>
      </p:sp>
      <p:sp>
        <p:nvSpPr>
          <p:cNvPr id="82" name="Round Same Side Corner Rectangle 81"/>
          <p:cNvSpPr/>
          <p:nvPr>
            <p:custDataLst>
              <p:tags r:id="rId30"/>
            </p:custDataLst>
          </p:nvPr>
        </p:nvSpPr>
        <p:spPr>
          <a:xfrm flipH="1">
            <a:off x="9739404" y="1139533"/>
            <a:ext cx="2103120" cy="251674"/>
          </a:xfrm>
          <a:prstGeom prst="round2SameRect">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marL="0" lvl="1" algn="ctr" fontAlgn="base">
              <a:lnSpc>
                <a:spcPct val="90000"/>
              </a:lnSpc>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sp>
        <p:nvSpPr>
          <p:cNvPr id="83" name="Isosceles Triangle 82"/>
          <p:cNvSpPr/>
          <p:nvPr>
            <p:custDataLst>
              <p:tags r:id="rId31"/>
            </p:custDataLst>
          </p:nvPr>
        </p:nvSpPr>
        <p:spPr>
          <a:xfrm rot="10800000">
            <a:off x="9753918" y="2385425"/>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84" name="Isosceles Triangle 83"/>
          <p:cNvSpPr/>
          <p:nvPr>
            <p:custDataLst>
              <p:tags r:id="rId32"/>
            </p:custDataLst>
          </p:nvPr>
        </p:nvSpPr>
        <p:spPr>
          <a:xfrm rot="10800000">
            <a:off x="9753918" y="4880403"/>
            <a:ext cx="2103120" cy="18288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4"/>
          </p:nvPr>
        </p:nvSpPr>
        <p:spPr/>
        <p:txBody>
          <a:bodyPr/>
          <a:lstStyle/>
          <a:p>
            <a:pPr algn="ctr"/>
            <a:fld id="{101F14F0-5018-4D43-9CE9-7EAB5322879C}" type="slidenum">
              <a:rPr lang="en-US" smtClean="0"/>
              <a:pPr algn="ctr"/>
              <a:t>35</a:t>
            </a:fld>
            <a:endParaRPr lang="en-US" dirty="0"/>
          </a:p>
        </p:txBody>
      </p:sp>
    </p:spTree>
    <p:extLst>
      <p:ext uri="{BB962C8B-B14F-4D97-AF65-F5344CB8AC3E}">
        <p14:creationId xmlns:p14="http://schemas.microsoft.com/office/powerpoint/2010/main" val="87678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399928029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01837" name="think-cell Slide" r:id="rId14" imgW="270" imgH="270" progId="TCLayout.ActiveDocument.1">
                  <p:embed/>
                </p:oleObj>
              </mc:Choice>
              <mc:Fallback>
                <p:oleObj name="think-cell Slide" r:id="rId14" imgW="270" imgH="270" progId="TCLayout.ActiveDocument.1">
                  <p:embed/>
                  <p:pic>
                    <p:nvPicPr>
                      <p:cNvPr id="0" name=""/>
                      <p:cNvPicPr/>
                      <p:nvPr/>
                    </p:nvPicPr>
                    <p:blipFill>
                      <a:blip r:embed="rId15"/>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38138" y="228481"/>
            <a:ext cx="11518900" cy="498598"/>
          </a:xfrm>
        </p:spPr>
        <p:txBody>
          <a:bodyPr/>
          <a:lstStyle/>
          <a:p>
            <a:pPr marL="465138"/>
            <a:r>
              <a:rPr lang="en-US" dirty="0" smtClean="0"/>
              <a:t>Business IT Lifecycle Model</a:t>
            </a:r>
            <a:endParaRPr lang="en-US" dirty="0"/>
          </a:p>
        </p:txBody>
      </p:sp>
      <p:sp>
        <p:nvSpPr>
          <p:cNvPr id="4" name="Text Placeholder 3"/>
          <p:cNvSpPr>
            <a:spLocks noGrp="1"/>
          </p:cNvSpPr>
          <p:nvPr>
            <p:ph type="body" idx="14"/>
            <p:custDataLst>
              <p:tags r:id="rId4"/>
            </p:custDataLst>
          </p:nvPr>
        </p:nvSpPr>
        <p:spPr>
          <a:xfrm>
            <a:off x="790574" y="749808"/>
            <a:ext cx="11066463" cy="276999"/>
          </a:xfrm>
        </p:spPr>
        <p:txBody>
          <a:bodyPr/>
          <a:lstStyle/>
          <a:p>
            <a:pPr marL="0" indent="0">
              <a:buNone/>
            </a:pPr>
            <a:r>
              <a:rPr lang="en-US" sz="1800" dirty="0" smtClean="0"/>
              <a:t>The key plans to continuously operationalize and maintain</a:t>
            </a:r>
            <a:endParaRPr lang="en-US" sz="1800" dirty="0"/>
          </a:p>
        </p:txBody>
      </p:sp>
      <p:graphicFrame>
        <p:nvGraphicFramePr>
          <p:cNvPr id="13" name="Table 12"/>
          <p:cNvGraphicFramePr>
            <a:graphicFrameLocks noGrp="1"/>
          </p:cNvGraphicFramePr>
          <p:nvPr>
            <p:custDataLst>
              <p:tags r:id="rId5"/>
            </p:custDataLst>
            <p:extLst>
              <p:ext uri="{D42A27DB-BD31-4B8C-83A1-F6EECF244321}">
                <p14:modId xmlns:p14="http://schemas.microsoft.com/office/powerpoint/2010/main" val="1515969524"/>
              </p:ext>
            </p:extLst>
          </p:nvPr>
        </p:nvGraphicFramePr>
        <p:xfrm>
          <a:off x="327857" y="1275268"/>
          <a:ext cx="11518900" cy="4777740"/>
        </p:xfrm>
        <a:graphic>
          <a:graphicData uri="http://schemas.openxmlformats.org/drawingml/2006/table">
            <a:tbl>
              <a:tblPr firstRow="1" bandRow="1">
                <a:tableStyleId>{5C22544A-7EE6-4342-B048-85BDC9FD1C3A}</a:tableStyleId>
              </a:tblPr>
              <a:tblGrid>
                <a:gridCol w="1413169"/>
                <a:gridCol w="2762292"/>
                <a:gridCol w="1592732"/>
                <a:gridCol w="2464231"/>
                <a:gridCol w="3286476"/>
              </a:tblGrid>
              <a:tr h="184847">
                <a:tc>
                  <a:txBody>
                    <a:bodyPr/>
                    <a:lstStyle/>
                    <a:p>
                      <a:pPr marL="0" algn="ctr" defTabSz="914363" rtl="0" eaLnBrk="1" latinLnBrk="0" hangingPunct="1"/>
                      <a:r>
                        <a:rPr lang="en-US" sz="1600" b="1" kern="1200" baseline="0" dirty="0" smtClean="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Lifecycle Planning</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algn="ctr" defTabSz="914363" rtl="0" eaLnBrk="1" latinLnBrk="0" hangingPunct="1"/>
                      <a:r>
                        <a:rPr lang="en-US" sz="1600" b="1" kern="1200" baseline="0" dirty="0" smtClean="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Content</a:t>
                      </a:r>
                      <a:endParaRPr lang="en-US" sz="1600" b="1" kern="1200" baseline="0" dirty="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algn="ctr" defTabSz="914363" rtl="0" eaLnBrk="1" latinLnBrk="0" hangingPunct="1"/>
                      <a:r>
                        <a:rPr lang="en-US" sz="1600" b="1" kern="1200" baseline="0" dirty="0" smtClean="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Frequency</a:t>
                      </a:r>
                      <a:endParaRPr lang="en-US" sz="1600" b="1" kern="1200" baseline="0" dirty="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algn="ctr" defTabSz="914363" rtl="0" eaLnBrk="1" latinLnBrk="0" hangingPunct="1"/>
                      <a:r>
                        <a:rPr lang="en-US" sz="1600" b="1" kern="1200" baseline="0" dirty="0" smtClean="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Input</a:t>
                      </a:r>
                      <a:endParaRPr lang="en-US" sz="1600" b="1" kern="1200" baseline="0" dirty="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algn="ctr" defTabSz="914363" rtl="0" eaLnBrk="1" latinLnBrk="0" hangingPunct="1"/>
                      <a:r>
                        <a:rPr lang="en-US" sz="1600" b="1" kern="1200" baseline="0" dirty="0" smtClean="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Value</a:t>
                      </a:r>
                      <a:endParaRPr lang="en-US" sz="1600" b="1" kern="1200" baseline="0" dirty="0">
                        <a:ln>
                          <a:solidFill>
                            <a:schemeClr val="bg1">
                              <a:alpha val="0"/>
                            </a:schemeClr>
                          </a:solidFill>
                        </a:ln>
                        <a:solidFill>
                          <a:schemeClr val="lt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r>
              <a:tr h="619578">
                <a:tc>
                  <a:txBody>
                    <a:bodyPr/>
                    <a:lstStyle/>
                    <a:p>
                      <a:pPr marL="0" marR="0" lvl="0" indent="0" algn="ctr"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None/>
                        <a:tabLst/>
                        <a:defRPr/>
                      </a:pPr>
                      <a:r>
                        <a:rPr lang="en-GB" sz="14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Portfolio / Program Plan</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Instant view of what</a:t>
                      </a:r>
                      <a:r>
                        <a:rPr lang="en-US" sz="1200"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the Grow Revenue portfolio</a:t>
                      </a: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is and will be doing and when the benefits will be achieved.</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Monthly/Quarterly</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Requirements</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Model Evolution</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Value Drivers</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Innovation investments better aligned with changing business needs</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Reduced effort required to maintain the plan</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Handle multi-years projects</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568232">
                <a:tc>
                  <a:txBody>
                    <a:bodyPr/>
                    <a:lstStyle/>
                    <a:p>
                      <a:pPr marL="0" marR="0" lvl="0" indent="0" algn="ctr"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None/>
                        <a:tabLst/>
                        <a:defRPr/>
                      </a:pPr>
                      <a:r>
                        <a:rPr lang="en-US" sz="14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Value Realization Plan</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Benefits view over time showing budget, committed, actual and forecasts</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Monthly</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Outcomes of the portfolio, organizational</a:t>
                      </a:r>
                      <a:r>
                        <a:rPr lang="en-US" sz="1200"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impact</a:t>
                      </a: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and technology plans</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Optimized allocation of capital</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Encourage the right behaviors</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Reduced effort to maintain the plan</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427885">
                <a:tc>
                  <a:txBody>
                    <a:bodyPr/>
                    <a:lstStyle/>
                    <a:p>
                      <a:pPr marL="0" marR="0" lvl="0" indent="0" algn="ctr"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None/>
                        <a:tabLst/>
                        <a:defRPr/>
                      </a:pPr>
                      <a:r>
                        <a:rPr lang="en-US" sz="14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Architecture/ Technology</a:t>
                      </a:r>
                      <a:r>
                        <a:rPr lang="en-US" sz="1400" b="1"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a:t>
                      </a:r>
                      <a:r>
                        <a:rPr lang="en-US" sz="14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Clear view of Grow Revenue technology enabled solutions (Application, Information, Infrastructure).</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Monthly/Quarterly</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Outcomes of the Portfolio Plan</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Customer Requirements through Service Level agreements</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Outcomes of</a:t>
                      </a:r>
                      <a:r>
                        <a:rPr lang="en-US" sz="1200"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the </a:t>
                      </a: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Value Realization Plan</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Flexible technology</a:t>
                      </a:r>
                      <a:r>
                        <a:rPr lang="en-US" sz="1200"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enabled solutions</a:t>
                      </a: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meeting customer service level requirements</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Reduced effort required to maintain the plan</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523732">
                <a:tc>
                  <a:txBody>
                    <a:bodyPr/>
                    <a:lstStyle/>
                    <a:p>
                      <a:pPr marL="0" marR="0" lvl="0" indent="0" algn="ctr"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None/>
                        <a:tabLst/>
                        <a:defRPr/>
                      </a:pPr>
                      <a:r>
                        <a:rPr lang="en-US" sz="14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Organizational Adoption</a:t>
                      </a:r>
                      <a:r>
                        <a:rPr lang="en-US" sz="1400" b="1"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a:t>
                      </a:r>
                      <a:r>
                        <a:rPr lang="en-US" sz="1400" b="1"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Resource view of requirements to support the innovation portfolio,</a:t>
                      </a:r>
                      <a:r>
                        <a:rPr lang="en-US" sz="1200"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including:</a:t>
                      </a:r>
                    </a:p>
                    <a:p>
                      <a:pPr marL="625457" marR="0" lvl="1"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Motivation/Incentives</a:t>
                      </a:r>
                    </a:p>
                    <a:p>
                      <a:pPr marL="625457" marR="0" lvl="1"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Knowledge/Skills</a:t>
                      </a:r>
                    </a:p>
                    <a:p>
                      <a:pPr marL="625457" marR="0" lvl="1"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Employee</a:t>
                      </a:r>
                      <a:r>
                        <a:rPr lang="en-US" sz="1200" kern="1200" baseline="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a:t>
                      </a: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Satisfaction</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 Monthly</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Outcome of Portfolio, Value Realization and Technology plans</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Sourcing Strategy</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Changes in workforce</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Increased ability to execute</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Better utilization of resource assets</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Increased employees satisfaction</a:t>
                      </a:r>
                    </a:p>
                    <a:p>
                      <a:pPr marL="168275" marR="0" lvl="0" indent="-168275" algn="l" defTabSz="914363" rtl="0" eaLnBrk="1" fontAlgn="auto" latinLnBrk="0" hangingPunct="1">
                        <a:lnSpc>
                          <a:spcPct val="100000"/>
                        </a:lnSpc>
                        <a:spcBef>
                          <a:spcPts val="300"/>
                        </a:spcBef>
                        <a:spcAft>
                          <a:spcPts val="0"/>
                        </a:spcAft>
                        <a:buClr>
                          <a:schemeClr val="tx1">
                            <a:lumMod val="75000"/>
                          </a:schemeClr>
                        </a:buClr>
                        <a:buSzTx/>
                        <a:buFont typeface="Wingdings" pitchFamily="2" charset="2"/>
                        <a:buChar char="§"/>
                        <a:tabLst/>
                        <a:defRPr/>
                      </a:pPr>
                      <a:r>
                        <a:rPr lang="en-US" sz="1200" kern="12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Reduced effort required to maintain the plan</a:t>
                      </a:r>
                    </a:p>
                  </a:txBody>
                  <a:tcPr marL="60944" marR="60944" horzOverflow="overflow">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14" name="Oval 353">
            <a:hlinkClick r:id="" action="ppaction://noaction"/>
          </p:cNvPr>
          <p:cNvSpPr>
            <a:spLocks noChangeArrowheads="1"/>
          </p:cNvSpPr>
          <p:nvPr>
            <p:custDataLst>
              <p:tags r:id="rId6"/>
            </p:custDataLst>
          </p:nvPr>
        </p:nvSpPr>
        <p:spPr bwMode="gray">
          <a:xfrm>
            <a:off x="338138" y="294900"/>
            <a:ext cx="365760" cy="365760"/>
          </a:xfrm>
          <a:prstGeom prst="ellipse">
            <a:avLst/>
          </a:prstGeom>
          <a:solidFill>
            <a:schemeClr val="accent4"/>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lnSpc>
                <a:spcPct val="95000"/>
              </a:lnSpc>
              <a:spcBef>
                <a:spcPts val="600"/>
              </a:spcBef>
              <a:buClr>
                <a:srgbClr val="FFFF99"/>
              </a:buClr>
              <a:buSzPct val="90000"/>
            </a:pPr>
            <a:r>
              <a:rPr lang="en-US" sz="2000" b="1" dirty="0" smtClean="0">
                <a:ln>
                  <a:solidFill>
                    <a:schemeClr val="bg1">
                      <a:alpha val="0"/>
                    </a:schemeClr>
                  </a:solidFill>
                </a:ln>
                <a:solidFill>
                  <a:schemeClr val="bg1"/>
                </a:solidFill>
                <a:latin typeface="Segoe UI"/>
                <a:ea typeface="Segoe UI" pitchFamily="34" charset="0"/>
                <a:cs typeface="Segoe UI" pitchFamily="34" charset="0"/>
              </a:rPr>
              <a:t>9</a:t>
            </a:r>
            <a:endParaRPr lang="en-US" sz="2000" b="1" dirty="0">
              <a:ln>
                <a:solidFill>
                  <a:schemeClr val="bg1">
                    <a:alpha val="0"/>
                  </a:schemeClr>
                </a:solidFill>
              </a:ln>
              <a:solidFill>
                <a:schemeClr val="bg1"/>
              </a:solidFill>
              <a:latin typeface="Segoe UI"/>
              <a:ea typeface="Segoe UI" pitchFamily="34" charset="0"/>
              <a:cs typeface="Segoe UI" pitchFamily="34" charset="0"/>
            </a:endParaRPr>
          </a:p>
        </p:txBody>
      </p:sp>
      <p:grpSp>
        <p:nvGrpSpPr>
          <p:cNvPr id="21" name="Group 20"/>
          <p:cNvGrpSpPr/>
          <p:nvPr>
            <p:custDataLst>
              <p:tags r:id="rId7"/>
            </p:custDataLst>
          </p:nvPr>
        </p:nvGrpSpPr>
        <p:grpSpPr>
          <a:xfrm>
            <a:off x="9753918" y="228481"/>
            <a:ext cx="2103120" cy="436879"/>
            <a:chOff x="9571038" y="228481"/>
            <a:chExt cx="2103120" cy="436879"/>
          </a:xfrm>
        </p:grpSpPr>
        <p:sp>
          <p:nvSpPr>
            <p:cNvPr id="22" name="Chevron 21"/>
            <p:cNvSpPr/>
            <p:nvPr>
              <p:custDataLst>
                <p:tags r:id="rId8"/>
              </p:custDataLst>
            </p:nvPr>
          </p:nvSpPr>
          <p:spPr>
            <a:xfrm>
              <a:off x="9571038" y="228481"/>
              <a:ext cx="2103120" cy="228600"/>
            </a:xfrm>
            <a:prstGeom prst="chevron">
              <a:avLst>
                <a:gd name="adj" fmla="val 41667"/>
              </a:avLst>
            </a:prstGeom>
            <a:gradFill flip="none" rotWithShape="1">
              <a:gsLst>
                <a:gs pos="0">
                  <a:schemeClr val="accent4"/>
                </a:gs>
                <a:gs pos="80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Value Realization</a:t>
              </a:r>
            </a:p>
          </p:txBody>
        </p:sp>
        <p:sp>
          <p:nvSpPr>
            <p:cNvPr id="23" name="Chevron 22"/>
            <p:cNvSpPr/>
            <p:nvPr>
              <p:custDataLst>
                <p:tags r:id="rId9"/>
              </p:custDataLst>
            </p:nvPr>
          </p:nvSpPr>
          <p:spPr>
            <a:xfrm>
              <a:off x="9571038" y="482480"/>
              <a:ext cx="731520" cy="182880"/>
            </a:xfrm>
            <a:prstGeom prst="chevron">
              <a:avLst/>
            </a:prstGeom>
            <a:solidFill>
              <a:schemeClr val="accent4">
                <a:lumMod val="20000"/>
                <a:lumOff val="80000"/>
              </a:schemeClr>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Adopt</a:t>
              </a:r>
            </a:p>
          </p:txBody>
        </p:sp>
        <p:sp>
          <p:nvSpPr>
            <p:cNvPr id="24" name="Chevron 23"/>
            <p:cNvSpPr/>
            <p:nvPr>
              <p:custDataLst>
                <p:tags r:id="rId10"/>
              </p:custDataLst>
            </p:nvPr>
          </p:nvSpPr>
          <p:spPr>
            <a:xfrm>
              <a:off x="10256838" y="482480"/>
              <a:ext cx="731520" cy="182880"/>
            </a:xfrm>
            <a:prstGeom prst="chevron">
              <a:avLst/>
            </a:prstGeom>
            <a:no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Oversight</a:t>
              </a:r>
            </a:p>
          </p:txBody>
        </p:sp>
        <p:sp>
          <p:nvSpPr>
            <p:cNvPr id="25" name="Chevron 24"/>
            <p:cNvSpPr/>
            <p:nvPr>
              <p:custDataLst>
                <p:tags r:id="rId11"/>
              </p:custDataLst>
            </p:nvPr>
          </p:nvSpPr>
          <p:spPr>
            <a:xfrm>
              <a:off x="10942638" y="482480"/>
              <a:ext cx="731520" cy="182880"/>
            </a:xfrm>
            <a:prstGeom prst="chevron">
              <a:avLst/>
            </a:prstGeom>
            <a:solidFill>
              <a:schemeClr val="bg1"/>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Measure</a:t>
              </a:r>
              <a:endPar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grpSp>
      <p:sp>
        <p:nvSpPr>
          <p:cNvPr id="6" name="Slide Number Placeholder 5"/>
          <p:cNvSpPr>
            <a:spLocks noGrp="1"/>
          </p:cNvSpPr>
          <p:nvPr>
            <p:ph type="sldNum" sz="quarter" idx="4"/>
          </p:nvPr>
        </p:nvSpPr>
        <p:spPr/>
        <p:txBody>
          <a:bodyPr/>
          <a:lstStyle/>
          <a:p>
            <a:pPr algn="ctr"/>
            <a:fld id="{101F14F0-5018-4D43-9CE9-7EAB5322879C}" type="slidenum">
              <a:rPr lang="en-US" smtClean="0"/>
              <a:pPr algn="ctr"/>
              <a:t>36</a:t>
            </a:fld>
            <a:endParaRPr lang="en-US" dirty="0"/>
          </a:p>
        </p:txBody>
      </p:sp>
    </p:spTree>
    <p:extLst>
      <p:ext uri="{BB962C8B-B14F-4D97-AF65-F5344CB8AC3E}">
        <p14:creationId xmlns:p14="http://schemas.microsoft.com/office/powerpoint/2010/main" val="42383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38" y="228481"/>
            <a:ext cx="11518900" cy="498598"/>
          </a:xfrm>
        </p:spPr>
        <p:txBody>
          <a:bodyPr/>
          <a:lstStyle/>
          <a:p>
            <a:pPr marL="465138"/>
            <a:r>
              <a:rPr lang="en-US" dirty="0"/>
              <a:t>Balanced </a:t>
            </a:r>
            <a:r>
              <a:rPr lang="en-US" dirty="0" smtClean="0"/>
              <a:t>Scorecard</a:t>
            </a:r>
            <a:endParaRPr lang="en-US" dirty="0"/>
          </a:p>
        </p:txBody>
      </p:sp>
      <p:sp>
        <p:nvSpPr>
          <p:cNvPr id="3" name="Text Placeholder 2"/>
          <p:cNvSpPr>
            <a:spLocks noGrp="1"/>
          </p:cNvSpPr>
          <p:nvPr>
            <p:ph type="body" idx="14"/>
          </p:nvPr>
        </p:nvSpPr>
        <p:spPr>
          <a:xfrm>
            <a:off x="338328" y="749808"/>
            <a:ext cx="11518710" cy="276999"/>
          </a:xfrm>
        </p:spPr>
        <p:txBody>
          <a:bodyPr/>
          <a:lstStyle/>
          <a:p>
            <a:pPr marL="0" indent="0">
              <a:buNone/>
            </a:pPr>
            <a:r>
              <a:rPr lang="en-US" sz="1800" dirty="0"/>
              <a:t>Continuously managing &amp; measuring clear value levers, success factors and performance measures</a:t>
            </a:r>
          </a:p>
        </p:txBody>
      </p:sp>
      <p:sp>
        <p:nvSpPr>
          <p:cNvPr id="10" name="Oval 353">
            <a:hlinkClick r:id="" action="ppaction://noaction"/>
          </p:cNvPr>
          <p:cNvSpPr>
            <a:spLocks noChangeArrowheads="1"/>
          </p:cNvSpPr>
          <p:nvPr>
            <p:custDataLst>
              <p:tags r:id="rId1"/>
            </p:custDataLst>
          </p:nvPr>
        </p:nvSpPr>
        <p:spPr bwMode="gray">
          <a:xfrm>
            <a:off x="338138" y="228481"/>
            <a:ext cx="365760" cy="365760"/>
          </a:xfrm>
          <a:prstGeom prst="ellipse">
            <a:avLst/>
          </a:prstGeom>
          <a:solidFill>
            <a:schemeClr val="accent4"/>
          </a:solidFill>
          <a:ln>
            <a:solidFill>
              <a:schemeClr val="bg1"/>
            </a:solidFill>
            <a:headEnd type="none" w="sm" len="sm"/>
            <a:tailEnd type="none" w="sm" len="sm"/>
          </a:ln>
          <a:effectLst/>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none" lIns="0" tIns="0" rIns="0" bIns="0" anchor="ctr"/>
          <a:lstStyle/>
          <a:p>
            <a:pPr algn="ctr" fontAlgn="base">
              <a:lnSpc>
                <a:spcPct val="95000"/>
              </a:lnSpc>
              <a:spcBef>
                <a:spcPts val="600"/>
              </a:spcBef>
              <a:buClr>
                <a:srgbClr val="FFFF99"/>
              </a:buClr>
              <a:buSzPct val="90000"/>
            </a:pPr>
            <a:r>
              <a:rPr lang="en-US" sz="2000" b="1" dirty="0" smtClean="0">
                <a:ln>
                  <a:solidFill>
                    <a:schemeClr val="bg1">
                      <a:alpha val="0"/>
                    </a:schemeClr>
                  </a:solidFill>
                </a:ln>
                <a:solidFill>
                  <a:schemeClr val="bg1"/>
                </a:solidFill>
                <a:latin typeface="Segoe UI"/>
                <a:ea typeface="Segoe UI" pitchFamily="34" charset="0"/>
                <a:cs typeface="Segoe UI" pitchFamily="34" charset="0"/>
              </a:rPr>
              <a:t>10</a:t>
            </a:r>
            <a:endParaRPr lang="en-US" sz="2000" b="1" dirty="0">
              <a:ln>
                <a:solidFill>
                  <a:schemeClr val="bg1">
                    <a:alpha val="0"/>
                  </a:schemeClr>
                </a:solidFill>
              </a:ln>
              <a:solidFill>
                <a:schemeClr val="bg1"/>
              </a:solidFill>
              <a:latin typeface="Segoe UI"/>
              <a:ea typeface="Segoe UI" pitchFamily="34" charset="0"/>
              <a:cs typeface="Segoe UI" pitchFamily="34" charset="0"/>
            </a:endParaRPr>
          </a:p>
        </p:txBody>
      </p:sp>
      <p:sp>
        <p:nvSpPr>
          <p:cNvPr id="19" name="Rounded Rectangle 18"/>
          <p:cNvSpPr/>
          <p:nvPr>
            <p:custDataLst>
              <p:tags r:id="rId2"/>
            </p:custDataLst>
          </p:nvPr>
        </p:nvSpPr>
        <p:spPr>
          <a:xfrm>
            <a:off x="338138" y="1076315"/>
            <a:ext cx="1645920" cy="4775913"/>
          </a:xfrm>
          <a:prstGeom prst="roundRect">
            <a:avLst>
              <a:gd name="adj" fmla="val 1678"/>
            </a:avLst>
          </a:prstGeom>
          <a:gradFill flip="none" rotWithShape="1">
            <a:gsLst>
              <a:gs pos="20000">
                <a:schemeClr val="bg1"/>
              </a:gs>
              <a:gs pos="100000">
                <a:schemeClr val="tx2">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68275" indent="-168275" defTabSz="914400">
              <a:spcBef>
                <a:spcPts val="1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Foster culture of entrepreneurship, innovation &amp; creativity.</a:t>
            </a:r>
          </a:p>
          <a:p>
            <a:pPr marL="168275" indent="-168275" defTabSz="914400">
              <a:spcBef>
                <a:spcPts val="1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Management are able to demonstrate their involvement in the promotion of business Excellence as a business Philosophy based on their own experience.</a:t>
            </a:r>
          </a:p>
          <a:p>
            <a:pPr marL="168275" indent="-168275" defTabSz="914400">
              <a:spcBef>
                <a:spcPts val="1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Clear expectations for functions and individuals including how to meet expectations.</a:t>
            </a:r>
          </a:p>
          <a:p>
            <a:pPr marL="168275" indent="-168275" defTabSz="914400">
              <a:spcBef>
                <a:spcPts val="1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Balanced performance Feedback process established</a:t>
            </a:r>
          </a:p>
          <a:p>
            <a:pPr marL="168275" indent="-168275" defTabSz="914400">
              <a:spcBef>
                <a:spcPts val="1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Performance enabled and released through communication of the consequences of excellence or inadequacy of delivery</a:t>
            </a:r>
          </a:p>
        </p:txBody>
      </p:sp>
      <p:sp>
        <p:nvSpPr>
          <p:cNvPr id="20" name="Round Same Side Corner Rectangle 19"/>
          <p:cNvSpPr/>
          <p:nvPr>
            <p:custDataLst>
              <p:tags r:id="rId3"/>
            </p:custDataLst>
          </p:nvPr>
        </p:nvSpPr>
        <p:spPr>
          <a:xfrm flipH="1">
            <a:off x="338138" y="1076316"/>
            <a:ext cx="1645920" cy="274320"/>
          </a:xfrm>
          <a:prstGeom prst="round2SameRect">
            <a:avLst>
              <a:gd name="adj1" fmla="val 15208"/>
              <a:gd name="adj2" fmla="val 0"/>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Leadership 10%</a:t>
            </a:r>
          </a:p>
        </p:txBody>
      </p:sp>
      <p:sp>
        <p:nvSpPr>
          <p:cNvPr id="21" name="Rounded Rectangle 20"/>
          <p:cNvSpPr/>
          <p:nvPr>
            <p:custDataLst>
              <p:tags r:id="rId4"/>
            </p:custDataLst>
          </p:nvPr>
        </p:nvSpPr>
        <p:spPr>
          <a:xfrm>
            <a:off x="2283052" y="1076316"/>
            <a:ext cx="1645920" cy="2057400"/>
          </a:xfrm>
          <a:prstGeom prst="roundRect">
            <a:avLst>
              <a:gd name="adj" fmla="val 1678"/>
            </a:avLst>
          </a:prstGeom>
          <a:gradFill flip="none" rotWithShape="1">
            <a:gsLst>
              <a:gs pos="20000">
                <a:schemeClr val="bg1"/>
              </a:gs>
              <a:gs pos="100000">
                <a:schemeClr val="tx2">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200"/>
              </a:spcBef>
              <a:buClr>
                <a:srgbClr val="595959">
                  <a:lumMod val="75000"/>
                </a:srgbClr>
              </a:buClr>
              <a:buSzPct val="100000"/>
            </a:pPr>
            <a:r>
              <a:rPr lang="en-US" sz="800" dirty="0">
                <a:ln>
                  <a:solidFill>
                    <a:schemeClr val="bg1">
                      <a:alpha val="0"/>
                    </a:schemeClr>
                  </a:solidFill>
                </a:ln>
                <a:solidFill>
                  <a:schemeClr val="tx1">
                    <a:lumMod val="75000"/>
                  </a:schemeClr>
                </a:solidFill>
                <a:latin typeface="Segoe UI" pitchFamily="34" charset="0"/>
              </a:rPr>
              <a:t>Full performance of staff realized effective competence initiatives implemented to meet revenue growth, business and people development requirements </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FTE turnover</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FTE sickness</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 of profiles defined in skills database</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 of personal development plans in place</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 of appraisals completed</a:t>
            </a:r>
          </a:p>
        </p:txBody>
      </p:sp>
      <p:sp>
        <p:nvSpPr>
          <p:cNvPr id="22" name="Round Same Side Corner Rectangle 21"/>
          <p:cNvSpPr/>
          <p:nvPr>
            <p:custDataLst>
              <p:tags r:id="rId5"/>
            </p:custDataLst>
          </p:nvPr>
        </p:nvSpPr>
        <p:spPr>
          <a:xfrm flipH="1">
            <a:off x="2283052" y="1076316"/>
            <a:ext cx="1645920" cy="274320"/>
          </a:xfrm>
          <a:prstGeom prst="round2SameRect">
            <a:avLst>
              <a:gd name="adj1" fmla="val 12604"/>
              <a:gd name="adj2" fmla="val 0"/>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People Management 9%</a:t>
            </a:r>
          </a:p>
        </p:txBody>
      </p:sp>
      <p:sp>
        <p:nvSpPr>
          <p:cNvPr id="23" name="Rounded Rectangle 22"/>
          <p:cNvSpPr/>
          <p:nvPr>
            <p:custDataLst>
              <p:tags r:id="rId6"/>
            </p:custDataLst>
          </p:nvPr>
        </p:nvSpPr>
        <p:spPr>
          <a:xfrm>
            <a:off x="2283052" y="3221956"/>
            <a:ext cx="1645920" cy="1005840"/>
          </a:xfrm>
          <a:prstGeom prst="roundRect">
            <a:avLst>
              <a:gd name="adj" fmla="val 1678"/>
            </a:avLst>
          </a:prstGeom>
          <a:gradFill flip="none" rotWithShape="1">
            <a:gsLst>
              <a:gs pos="20000">
                <a:schemeClr val="bg1"/>
              </a:gs>
              <a:gs pos="100000">
                <a:schemeClr val="tx2">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r>
              <a:rPr lang="en-US" sz="800" dirty="0">
                <a:ln>
                  <a:solidFill>
                    <a:schemeClr val="bg1">
                      <a:alpha val="0"/>
                    </a:schemeClr>
                  </a:solidFill>
                </a:ln>
                <a:solidFill>
                  <a:schemeClr val="tx1">
                    <a:lumMod val="75000"/>
                  </a:schemeClr>
                </a:solidFill>
                <a:latin typeface="Segoe UI" pitchFamily="34" charset="0"/>
              </a:rPr>
              <a:t>Innovation management  policies and strategies are aligned to overall business strategies and are understood by all </a:t>
            </a:r>
          </a:p>
        </p:txBody>
      </p:sp>
      <p:sp>
        <p:nvSpPr>
          <p:cNvPr id="24" name="Round Same Side Corner Rectangle 23"/>
          <p:cNvSpPr/>
          <p:nvPr>
            <p:custDataLst>
              <p:tags r:id="rId7"/>
            </p:custDataLst>
          </p:nvPr>
        </p:nvSpPr>
        <p:spPr>
          <a:xfrm flipH="1">
            <a:off x="2283052" y="3221956"/>
            <a:ext cx="1645920" cy="274320"/>
          </a:xfrm>
          <a:prstGeom prst="round2SameRect">
            <a:avLst>
              <a:gd name="adj1" fmla="val 17812"/>
              <a:gd name="adj2" fmla="val 0"/>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Policy &amp; Strategy 8%</a:t>
            </a:r>
          </a:p>
        </p:txBody>
      </p:sp>
      <p:sp>
        <p:nvSpPr>
          <p:cNvPr id="25" name="Rounded Rectangle 24"/>
          <p:cNvSpPr/>
          <p:nvPr>
            <p:custDataLst>
              <p:tags r:id="rId8"/>
            </p:custDataLst>
          </p:nvPr>
        </p:nvSpPr>
        <p:spPr>
          <a:xfrm>
            <a:off x="2283052" y="4316036"/>
            <a:ext cx="1645920" cy="1536192"/>
          </a:xfrm>
          <a:prstGeom prst="roundRect">
            <a:avLst>
              <a:gd name="adj" fmla="val 1678"/>
            </a:avLst>
          </a:prstGeom>
          <a:gradFill flip="none" rotWithShape="1">
            <a:gsLst>
              <a:gs pos="20000">
                <a:schemeClr val="bg1"/>
              </a:gs>
              <a:gs pos="100000">
                <a:schemeClr val="tx2">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200"/>
              </a:spcBef>
              <a:buClr>
                <a:srgbClr val="595959">
                  <a:lumMod val="75000"/>
                </a:srgbClr>
              </a:buClr>
              <a:buSzPct val="100000"/>
            </a:pPr>
            <a:r>
              <a:rPr lang="en-US" sz="800" dirty="0">
                <a:ln>
                  <a:solidFill>
                    <a:schemeClr val="bg1">
                      <a:alpha val="0"/>
                    </a:schemeClr>
                  </a:solidFill>
                </a:ln>
                <a:solidFill>
                  <a:schemeClr val="tx1">
                    <a:lumMod val="75000"/>
                  </a:schemeClr>
                </a:solidFill>
                <a:latin typeface="Segoe UI" pitchFamily="34" charset="0"/>
              </a:rPr>
              <a:t>Resources are effectively deployed to meet policy and strategy objectives</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FTE and contractor headcount </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Resources utilization: time</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Financial expenditure</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Forecast: actual </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Asset utilization</a:t>
            </a:r>
          </a:p>
        </p:txBody>
      </p:sp>
      <p:sp>
        <p:nvSpPr>
          <p:cNvPr id="26" name="Round Same Side Corner Rectangle 25"/>
          <p:cNvSpPr/>
          <p:nvPr>
            <p:custDataLst>
              <p:tags r:id="rId9"/>
            </p:custDataLst>
          </p:nvPr>
        </p:nvSpPr>
        <p:spPr>
          <a:xfrm flipH="1">
            <a:off x="2283052" y="4316036"/>
            <a:ext cx="1645920" cy="274320"/>
          </a:xfrm>
          <a:prstGeom prst="round2SameRect">
            <a:avLst>
              <a:gd name="adj1" fmla="val 17812"/>
              <a:gd name="adj2" fmla="val 0"/>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Resources 9%</a:t>
            </a:r>
          </a:p>
        </p:txBody>
      </p:sp>
      <p:sp>
        <p:nvSpPr>
          <p:cNvPr id="27" name="Rounded Rectangle 26"/>
          <p:cNvSpPr/>
          <p:nvPr>
            <p:custDataLst>
              <p:tags r:id="rId10"/>
            </p:custDataLst>
          </p:nvPr>
        </p:nvSpPr>
        <p:spPr>
          <a:xfrm>
            <a:off x="4172790" y="1076316"/>
            <a:ext cx="1645920" cy="4775912"/>
          </a:xfrm>
          <a:prstGeom prst="roundRect">
            <a:avLst>
              <a:gd name="adj" fmla="val 1678"/>
            </a:avLst>
          </a:prstGeom>
          <a:gradFill flip="none" rotWithShape="1">
            <a:gsLst>
              <a:gs pos="20000">
                <a:schemeClr val="bg1"/>
              </a:gs>
              <a:gs pos="100000">
                <a:schemeClr val="tx2">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68275" indent="-168275" defTabSz="914400">
              <a:spcBef>
                <a:spcPts val="3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Key value added processes are understood, formally managed and updated as appropriate</a:t>
            </a:r>
          </a:p>
          <a:p>
            <a:pPr marL="168275" indent="-168275" defTabSz="914400">
              <a:spcBef>
                <a:spcPts val="3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Project delivered to agreed scope, time, budget and benefits-estimates: actuals</a:t>
            </a:r>
          </a:p>
          <a:p>
            <a:pPr marL="168275" indent="-168275" defTabSz="914400">
              <a:spcBef>
                <a:spcPts val="3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New Products &amp; Services  delivery times service desk resolution performance</a:t>
            </a:r>
          </a:p>
          <a:p>
            <a:pPr marL="168275" indent="-168275" defTabSz="914400">
              <a:spcBef>
                <a:spcPts val="3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Sales &amp; Marketing processes optimized to accelerate  new business wins and revenue generation. </a:t>
            </a:r>
          </a:p>
          <a:p>
            <a:pPr marL="168275" indent="-168275" defTabSz="914400">
              <a:spcBef>
                <a:spcPts val="3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Count of unplanned changes to corporate </a:t>
            </a:r>
            <a:r>
              <a:rPr lang="en-US" sz="1000" dirty="0" err="1">
                <a:ln>
                  <a:solidFill>
                    <a:schemeClr val="bg1">
                      <a:alpha val="0"/>
                    </a:schemeClr>
                  </a:solidFill>
                </a:ln>
                <a:solidFill>
                  <a:schemeClr val="tx1">
                    <a:lumMod val="75000"/>
                  </a:schemeClr>
                </a:solidFill>
                <a:latin typeface="Segoe UI" pitchFamily="34" charset="0"/>
              </a:rPr>
              <a:t>workstack</a:t>
            </a:r>
            <a:r>
              <a:rPr lang="en-US" sz="1000" dirty="0">
                <a:ln>
                  <a:solidFill>
                    <a:schemeClr val="bg1">
                      <a:alpha val="0"/>
                    </a:schemeClr>
                  </a:solidFill>
                </a:ln>
                <a:solidFill>
                  <a:schemeClr val="tx1">
                    <a:lumMod val="75000"/>
                  </a:schemeClr>
                </a:solidFill>
                <a:latin typeface="Segoe UI" pitchFamily="34" charset="0"/>
              </a:rPr>
              <a:t> (priority changes) Change success rate</a:t>
            </a:r>
          </a:p>
        </p:txBody>
      </p:sp>
      <p:sp>
        <p:nvSpPr>
          <p:cNvPr id="28" name="Round Same Side Corner Rectangle 27"/>
          <p:cNvSpPr/>
          <p:nvPr>
            <p:custDataLst>
              <p:tags r:id="rId11"/>
            </p:custDataLst>
          </p:nvPr>
        </p:nvSpPr>
        <p:spPr>
          <a:xfrm flipH="1">
            <a:off x="4172790" y="1076316"/>
            <a:ext cx="1645920" cy="274320"/>
          </a:xfrm>
          <a:prstGeom prst="round2SameRect">
            <a:avLst>
              <a:gd name="adj1" fmla="val 12604"/>
              <a:gd name="adj2" fmla="val 0"/>
            </a:avLst>
          </a:prstGeom>
          <a:gradFill flip="none" rotWithShape="1">
            <a:gsLst>
              <a:gs pos="0">
                <a:schemeClr val="tx2"/>
              </a:gs>
              <a:gs pos="80000">
                <a:schemeClr val="tx2"/>
              </a:gs>
              <a:gs pos="100000">
                <a:schemeClr val="tx2">
                  <a:lumMod val="60000"/>
                  <a:lumOff val="40000"/>
                </a:schemeClr>
              </a:gs>
            </a:gsLst>
            <a:lin ang="16200000" scaled="1"/>
            <a:tileRect/>
          </a:gradFill>
          <a:ln w="6350">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Processes 14%</a:t>
            </a:r>
          </a:p>
        </p:txBody>
      </p:sp>
      <p:sp>
        <p:nvSpPr>
          <p:cNvPr id="29" name="Rounded Rectangle 28"/>
          <p:cNvSpPr/>
          <p:nvPr>
            <p:custDataLst>
              <p:tags r:id="rId12"/>
            </p:custDataLst>
          </p:nvPr>
        </p:nvSpPr>
        <p:spPr>
          <a:xfrm>
            <a:off x="6090116" y="1089503"/>
            <a:ext cx="1645920" cy="1424441"/>
          </a:xfrm>
          <a:prstGeom prst="roundRect">
            <a:avLst>
              <a:gd name="adj" fmla="val 1678"/>
            </a:avLst>
          </a:prstGeom>
          <a:gradFill flip="none" rotWithShape="1">
            <a:gsLst>
              <a:gs pos="20000">
                <a:schemeClr val="bg1"/>
              </a:gs>
              <a:gs pos="100000">
                <a:schemeClr val="accent4">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To meet agreed staff expectations</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Employee satisfaction is comparable with other organizations and has improving trends </a:t>
            </a:r>
            <a:br>
              <a:rPr lang="en-US" sz="800" dirty="0">
                <a:ln>
                  <a:solidFill>
                    <a:schemeClr val="bg1">
                      <a:alpha val="0"/>
                    </a:schemeClr>
                  </a:solidFill>
                </a:ln>
                <a:solidFill>
                  <a:schemeClr val="tx1">
                    <a:lumMod val="75000"/>
                  </a:schemeClr>
                </a:solidFill>
                <a:latin typeface="Segoe UI" pitchFamily="34" charset="0"/>
              </a:rPr>
            </a:br>
            <a:r>
              <a:rPr lang="en-US" sz="800" b="1" dirty="0">
                <a:ln>
                  <a:solidFill>
                    <a:schemeClr val="bg1">
                      <a:alpha val="0"/>
                    </a:schemeClr>
                  </a:solidFill>
                </a:ln>
                <a:solidFill>
                  <a:schemeClr val="tx1">
                    <a:lumMod val="75000"/>
                  </a:schemeClr>
                </a:solidFill>
                <a:latin typeface="Segoe UI" pitchFamily="34" charset="0"/>
              </a:rPr>
              <a:t>Staff satisfaction</a:t>
            </a:r>
            <a:r>
              <a:rPr lang="en-US" sz="800" dirty="0">
                <a:ln>
                  <a:solidFill>
                    <a:schemeClr val="bg1">
                      <a:alpha val="0"/>
                    </a:schemeClr>
                  </a:solidFill>
                </a:ln>
                <a:solidFill>
                  <a:schemeClr val="tx1">
                    <a:lumMod val="75000"/>
                  </a:schemeClr>
                </a:solidFill>
                <a:latin typeface="Segoe UI" pitchFamily="34" charset="0"/>
              </a:rPr>
              <a:t>: expectation-perception gap</a:t>
            </a:r>
          </a:p>
        </p:txBody>
      </p:sp>
      <p:sp>
        <p:nvSpPr>
          <p:cNvPr id="30" name="Round Same Side Corner Rectangle 29"/>
          <p:cNvSpPr/>
          <p:nvPr>
            <p:custDataLst>
              <p:tags r:id="rId13"/>
            </p:custDataLst>
          </p:nvPr>
        </p:nvSpPr>
        <p:spPr>
          <a:xfrm flipH="1">
            <a:off x="6090116" y="1089503"/>
            <a:ext cx="1645920" cy="274320"/>
          </a:xfrm>
          <a:prstGeom prst="round2SameRect">
            <a:avLst>
              <a:gd name="adj1" fmla="val 11736"/>
              <a:gd name="adj2" fmla="val 0"/>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People Satisfaction 9%</a:t>
            </a:r>
          </a:p>
        </p:txBody>
      </p:sp>
      <p:sp>
        <p:nvSpPr>
          <p:cNvPr id="31" name="Rounded Rectangle 30"/>
          <p:cNvSpPr/>
          <p:nvPr>
            <p:custDataLst>
              <p:tags r:id="rId14"/>
            </p:custDataLst>
          </p:nvPr>
        </p:nvSpPr>
        <p:spPr>
          <a:xfrm>
            <a:off x="6090116" y="2764035"/>
            <a:ext cx="1645920" cy="1424441"/>
          </a:xfrm>
          <a:prstGeom prst="roundRect">
            <a:avLst>
              <a:gd name="adj" fmla="val 1678"/>
            </a:avLst>
          </a:prstGeom>
          <a:gradFill flip="none" rotWithShape="1">
            <a:gsLst>
              <a:gs pos="20000">
                <a:schemeClr val="bg1"/>
              </a:gs>
              <a:gs pos="100000">
                <a:schemeClr val="accent4">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To meet agreed staff expectations</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Targets are met and customer satisfaction shows positive tends</a:t>
            </a:r>
            <a:br>
              <a:rPr lang="en-US" sz="800" dirty="0">
                <a:ln>
                  <a:solidFill>
                    <a:schemeClr val="bg1">
                      <a:alpha val="0"/>
                    </a:schemeClr>
                  </a:solidFill>
                </a:ln>
                <a:solidFill>
                  <a:schemeClr val="tx1">
                    <a:lumMod val="75000"/>
                  </a:schemeClr>
                </a:solidFill>
                <a:latin typeface="Segoe UI" pitchFamily="34" charset="0"/>
              </a:rPr>
            </a:br>
            <a:r>
              <a:rPr lang="en-US" sz="800" b="1" dirty="0">
                <a:ln>
                  <a:solidFill>
                    <a:schemeClr val="bg1">
                      <a:alpha val="0"/>
                    </a:schemeClr>
                  </a:solidFill>
                </a:ln>
                <a:solidFill>
                  <a:schemeClr val="tx1">
                    <a:lumMod val="75000"/>
                  </a:schemeClr>
                </a:solidFill>
                <a:latin typeface="Segoe UI" pitchFamily="34" charset="0"/>
              </a:rPr>
              <a:t>Customer satisfaction:</a:t>
            </a:r>
            <a:r>
              <a:rPr lang="en-US" sz="800" dirty="0">
                <a:ln>
                  <a:solidFill>
                    <a:schemeClr val="bg1">
                      <a:alpha val="0"/>
                    </a:schemeClr>
                  </a:solidFill>
                </a:ln>
                <a:solidFill>
                  <a:schemeClr val="tx1">
                    <a:lumMod val="75000"/>
                  </a:schemeClr>
                </a:solidFill>
                <a:latin typeface="Segoe UI" pitchFamily="34" charset="0"/>
              </a:rPr>
              <a:t> expectation-perception gap</a:t>
            </a:r>
          </a:p>
        </p:txBody>
      </p:sp>
      <p:sp>
        <p:nvSpPr>
          <p:cNvPr id="32" name="Round Same Side Corner Rectangle 31"/>
          <p:cNvSpPr/>
          <p:nvPr>
            <p:custDataLst>
              <p:tags r:id="rId15"/>
            </p:custDataLst>
          </p:nvPr>
        </p:nvSpPr>
        <p:spPr>
          <a:xfrm flipH="1">
            <a:off x="6090116" y="2764035"/>
            <a:ext cx="1645920" cy="274320"/>
          </a:xfrm>
          <a:prstGeom prst="round2SameRect">
            <a:avLst>
              <a:gd name="adj1" fmla="val 10867"/>
              <a:gd name="adj2" fmla="val 0"/>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Customer Satisfaction 20%</a:t>
            </a:r>
          </a:p>
        </p:txBody>
      </p:sp>
      <p:sp>
        <p:nvSpPr>
          <p:cNvPr id="33" name="Rounded Rectangle 32"/>
          <p:cNvSpPr/>
          <p:nvPr>
            <p:custDataLst>
              <p:tags r:id="rId16"/>
            </p:custDataLst>
          </p:nvPr>
        </p:nvSpPr>
        <p:spPr>
          <a:xfrm>
            <a:off x="6090116" y="4438567"/>
            <a:ext cx="1645920" cy="1424441"/>
          </a:xfrm>
          <a:prstGeom prst="roundRect">
            <a:avLst>
              <a:gd name="adj" fmla="val 1678"/>
            </a:avLst>
          </a:prstGeom>
          <a:gradFill flip="none" rotWithShape="1">
            <a:gsLst>
              <a:gs pos="20000">
                <a:schemeClr val="bg1"/>
              </a:gs>
              <a:gs pos="100000">
                <a:schemeClr val="accent4">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Meet all external regulatory controls. Count of breaches of high level controls</a:t>
            </a:r>
          </a:p>
          <a:p>
            <a:pPr marL="171450" lvl="1" indent="-171450" fontAlgn="base">
              <a:spcBef>
                <a:spcPts val="100"/>
              </a:spcBef>
              <a:buClr>
                <a:srgbClr val="595959">
                  <a:lumMod val="75000"/>
                </a:srgbClr>
              </a:buClr>
              <a:buSzPct val="100000"/>
              <a:buFont typeface="Wingdings" pitchFamily="2" charset="2"/>
              <a:buChar char="§"/>
            </a:pPr>
            <a:r>
              <a:rPr lang="en-US" sz="800" dirty="0">
                <a:ln>
                  <a:solidFill>
                    <a:schemeClr val="bg1">
                      <a:alpha val="0"/>
                    </a:schemeClr>
                  </a:solidFill>
                </a:ln>
                <a:solidFill>
                  <a:schemeClr val="tx1">
                    <a:lumMod val="75000"/>
                  </a:schemeClr>
                </a:solidFill>
                <a:latin typeface="Segoe UI" pitchFamily="34" charset="0"/>
              </a:rPr>
              <a:t>Audit: </a:t>
            </a:r>
            <a:br>
              <a:rPr lang="en-US" sz="800" dirty="0">
                <a:ln>
                  <a:solidFill>
                    <a:schemeClr val="bg1">
                      <a:alpha val="0"/>
                    </a:schemeClr>
                  </a:solidFill>
                </a:ln>
                <a:solidFill>
                  <a:schemeClr val="tx1">
                    <a:lumMod val="75000"/>
                  </a:schemeClr>
                </a:solidFill>
                <a:latin typeface="Segoe UI" pitchFamily="34" charset="0"/>
              </a:rPr>
            </a:br>
            <a:r>
              <a:rPr lang="en-US" sz="800" dirty="0">
                <a:ln>
                  <a:solidFill>
                    <a:schemeClr val="bg1">
                      <a:alpha val="0"/>
                    </a:schemeClr>
                  </a:solidFill>
                </a:ln>
                <a:solidFill>
                  <a:schemeClr val="tx1">
                    <a:lumMod val="75000"/>
                  </a:schemeClr>
                </a:solidFill>
                <a:latin typeface="Segoe UI" pitchFamily="34" charset="0"/>
              </a:rPr>
              <a:t>% Applications</a:t>
            </a:r>
            <a:br>
              <a:rPr lang="en-US" sz="800" dirty="0">
                <a:ln>
                  <a:solidFill>
                    <a:schemeClr val="bg1">
                      <a:alpha val="0"/>
                    </a:schemeClr>
                  </a:solidFill>
                </a:ln>
                <a:solidFill>
                  <a:schemeClr val="tx1">
                    <a:lumMod val="75000"/>
                  </a:schemeClr>
                </a:solidFill>
                <a:latin typeface="Segoe UI" pitchFamily="34" charset="0"/>
              </a:rPr>
            </a:br>
            <a:r>
              <a:rPr lang="en-US" sz="800" dirty="0">
                <a:ln>
                  <a:solidFill>
                    <a:schemeClr val="bg1">
                      <a:alpha val="0"/>
                    </a:schemeClr>
                  </a:solidFill>
                </a:ln>
                <a:solidFill>
                  <a:schemeClr val="tx1">
                    <a:lumMod val="75000"/>
                  </a:schemeClr>
                </a:solidFill>
                <a:latin typeface="Segoe UI" pitchFamily="34" charset="0"/>
              </a:rPr>
              <a:t>% Infrastructure</a:t>
            </a:r>
          </a:p>
        </p:txBody>
      </p:sp>
      <p:sp>
        <p:nvSpPr>
          <p:cNvPr id="34" name="Round Same Side Corner Rectangle 33"/>
          <p:cNvSpPr/>
          <p:nvPr>
            <p:custDataLst>
              <p:tags r:id="rId17"/>
            </p:custDataLst>
          </p:nvPr>
        </p:nvSpPr>
        <p:spPr>
          <a:xfrm flipH="1">
            <a:off x="6090116" y="4438567"/>
            <a:ext cx="1645920" cy="274320"/>
          </a:xfrm>
          <a:prstGeom prst="round2SameRect">
            <a:avLst>
              <a:gd name="adj1" fmla="val 11736"/>
              <a:gd name="adj2" fmla="val 0"/>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Impact on Society 6%</a:t>
            </a:r>
          </a:p>
        </p:txBody>
      </p:sp>
      <p:sp>
        <p:nvSpPr>
          <p:cNvPr id="35" name="Rounded Rectangle 34"/>
          <p:cNvSpPr/>
          <p:nvPr>
            <p:custDataLst>
              <p:tags r:id="rId18"/>
            </p:custDataLst>
          </p:nvPr>
        </p:nvSpPr>
        <p:spPr>
          <a:xfrm>
            <a:off x="8007441" y="1089503"/>
            <a:ext cx="1645920" cy="4775912"/>
          </a:xfrm>
          <a:prstGeom prst="roundRect">
            <a:avLst>
              <a:gd name="adj" fmla="val 1678"/>
            </a:avLst>
          </a:prstGeom>
          <a:gradFill flip="none" rotWithShape="1">
            <a:gsLst>
              <a:gs pos="20000">
                <a:schemeClr val="bg1"/>
              </a:gs>
              <a:gs pos="100000">
                <a:schemeClr val="accent4">
                  <a:lumMod val="20000"/>
                  <a:lumOff val="80000"/>
                </a:schemeClr>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68275" indent="-168275" defTabSz="914400">
              <a:spcBef>
                <a:spcPts val="1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Create environment for business to realize its true potential</a:t>
            </a:r>
          </a:p>
          <a:p>
            <a:pPr marL="168275" indent="-168275" defTabSz="914400">
              <a:spcBef>
                <a:spcPts val="100"/>
              </a:spcBef>
              <a:buClr>
                <a:schemeClr val="tx1">
                  <a:lumMod val="75000"/>
                </a:schemeClr>
              </a:buClr>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rPr>
              <a:t>Key results are:</a:t>
            </a:r>
          </a:p>
          <a:p>
            <a:pPr marL="347663" lvl="1" indent="-171450" defTabSz="914400">
              <a:buClr>
                <a:schemeClr val="tx1">
                  <a:lumMod val="75000"/>
                </a:schemeClr>
              </a:buClr>
              <a:buFont typeface="Segoe UI" pitchFamily="34" charset="0"/>
              <a:buChar char="‒"/>
            </a:pPr>
            <a:r>
              <a:rPr lang="en-US" sz="900" dirty="0">
                <a:ln>
                  <a:solidFill>
                    <a:schemeClr val="bg1">
                      <a:alpha val="0"/>
                    </a:schemeClr>
                  </a:solidFill>
                </a:ln>
                <a:solidFill>
                  <a:schemeClr val="tx1">
                    <a:lumMod val="75000"/>
                  </a:schemeClr>
                </a:solidFill>
                <a:latin typeface="Segoe UI" pitchFamily="34" charset="0"/>
              </a:rPr>
              <a:t>New differentiated products &amp; services brought into existing markets profitably.</a:t>
            </a:r>
          </a:p>
          <a:p>
            <a:pPr marL="347663" lvl="1" indent="-171450" defTabSz="914400">
              <a:buClr>
                <a:schemeClr val="tx1">
                  <a:lumMod val="75000"/>
                </a:schemeClr>
              </a:buClr>
              <a:buFont typeface="Segoe UI" pitchFamily="34" charset="0"/>
              <a:buChar char="‒"/>
            </a:pPr>
            <a:r>
              <a:rPr lang="en-US" sz="900" dirty="0">
                <a:ln>
                  <a:solidFill>
                    <a:schemeClr val="bg1">
                      <a:alpha val="0"/>
                    </a:schemeClr>
                  </a:solidFill>
                </a:ln>
                <a:solidFill>
                  <a:schemeClr val="tx1">
                    <a:lumMod val="75000"/>
                  </a:schemeClr>
                </a:solidFill>
                <a:latin typeface="Segoe UI" pitchFamily="34" charset="0"/>
              </a:rPr>
              <a:t>Existing market share increased by selling more existing products &amp; services.</a:t>
            </a:r>
          </a:p>
          <a:p>
            <a:pPr marL="347663" lvl="1" indent="-171450" defTabSz="914400">
              <a:buClr>
                <a:schemeClr val="tx1">
                  <a:lumMod val="75000"/>
                </a:schemeClr>
              </a:buClr>
              <a:buFont typeface="Segoe UI" pitchFamily="34" charset="0"/>
              <a:buChar char="‒"/>
            </a:pPr>
            <a:r>
              <a:rPr lang="en-US" sz="900" dirty="0">
                <a:ln>
                  <a:solidFill>
                    <a:schemeClr val="bg1">
                      <a:alpha val="0"/>
                    </a:schemeClr>
                  </a:solidFill>
                </a:ln>
                <a:solidFill>
                  <a:schemeClr val="tx1">
                    <a:lumMod val="75000"/>
                  </a:schemeClr>
                </a:solidFill>
                <a:latin typeface="Segoe UI" pitchFamily="34" charset="0"/>
              </a:rPr>
              <a:t>Existing products and services brought to new markets through new distribution channels profitably.</a:t>
            </a:r>
          </a:p>
          <a:p>
            <a:pPr marL="347663" lvl="1" indent="-171450" defTabSz="914400">
              <a:buClr>
                <a:schemeClr val="tx1">
                  <a:lumMod val="75000"/>
                </a:schemeClr>
              </a:buClr>
              <a:buFont typeface="Segoe UI" pitchFamily="34" charset="0"/>
              <a:buChar char="‒"/>
            </a:pPr>
            <a:r>
              <a:rPr lang="en-US" sz="900" dirty="0">
                <a:ln>
                  <a:solidFill>
                    <a:schemeClr val="bg1">
                      <a:alpha val="0"/>
                    </a:schemeClr>
                  </a:solidFill>
                </a:ln>
                <a:solidFill>
                  <a:schemeClr val="tx1">
                    <a:lumMod val="75000"/>
                  </a:schemeClr>
                </a:solidFill>
                <a:latin typeface="Segoe UI" pitchFamily="34" charset="0"/>
              </a:rPr>
              <a:t>New products and services brought to new markets through vertical diversification.</a:t>
            </a:r>
          </a:p>
          <a:p>
            <a:pPr marL="347663" lvl="1" indent="-171450" defTabSz="914400">
              <a:buClr>
                <a:schemeClr val="tx1">
                  <a:lumMod val="75000"/>
                </a:schemeClr>
              </a:buClr>
              <a:buFont typeface="Segoe UI" pitchFamily="34" charset="0"/>
              <a:buChar char="‒"/>
            </a:pPr>
            <a:r>
              <a:rPr lang="en-US" sz="900" dirty="0">
                <a:ln>
                  <a:solidFill>
                    <a:schemeClr val="bg1">
                      <a:alpha val="0"/>
                    </a:schemeClr>
                  </a:solidFill>
                </a:ln>
                <a:solidFill>
                  <a:schemeClr val="tx1">
                    <a:lumMod val="75000"/>
                  </a:schemeClr>
                </a:solidFill>
                <a:latin typeface="Segoe UI" pitchFamily="34" charset="0"/>
              </a:rPr>
              <a:t>Existing products &amp; services into new markets by providing different pricing policies to attract different customers</a:t>
            </a:r>
          </a:p>
          <a:p>
            <a:pPr marL="347663" lvl="1" indent="-171450" defTabSz="914400">
              <a:buClr>
                <a:schemeClr val="tx1">
                  <a:lumMod val="75000"/>
                </a:schemeClr>
              </a:buClr>
              <a:buFont typeface="Segoe UI" pitchFamily="34" charset="0"/>
              <a:buChar char="‒"/>
            </a:pPr>
            <a:endParaRPr lang="en-US" sz="900" dirty="0">
              <a:ln>
                <a:solidFill>
                  <a:schemeClr val="bg1">
                    <a:alpha val="0"/>
                  </a:schemeClr>
                </a:solidFill>
              </a:ln>
              <a:solidFill>
                <a:schemeClr val="tx1">
                  <a:lumMod val="75000"/>
                </a:schemeClr>
              </a:solidFill>
              <a:latin typeface="Segoe UI" pitchFamily="34" charset="0"/>
            </a:endParaRPr>
          </a:p>
          <a:p>
            <a:pPr marL="347663" lvl="1" indent="-171450" defTabSz="914400">
              <a:buClr>
                <a:schemeClr val="tx1">
                  <a:lumMod val="75000"/>
                </a:schemeClr>
              </a:buClr>
              <a:buFont typeface="Segoe UI" pitchFamily="34" charset="0"/>
              <a:buChar char="‒"/>
            </a:pPr>
            <a:endParaRPr lang="en-US" sz="900" dirty="0">
              <a:ln>
                <a:solidFill>
                  <a:schemeClr val="bg1">
                    <a:alpha val="0"/>
                  </a:schemeClr>
                </a:solidFill>
              </a:ln>
              <a:solidFill>
                <a:schemeClr val="tx1">
                  <a:lumMod val="75000"/>
                </a:schemeClr>
              </a:solidFill>
              <a:latin typeface="Segoe UI" pitchFamily="34" charset="0"/>
            </a:endParaRPr>
          </a:p>
        </p:txBody>
      </p:sp>
      <p:sp>
        <p:nvSpPr>
          <p:cNvPr id="36" name="Round Same Side Corner Rectangle 35"/>
          <p:cNvSpPr/>
          <p:nvPr>
            <p:custDataLst>
              <p:tags r:id="rId19"/>
            </p:custDataLst>
          </p:nvPr>
        </p:nvSpPr>
        <p:spPr>
          <a:xfrm flipH="1">
            <a:off x="8007441" y="1089503"/>
            <a:ext cx="1645920" cy="274320"/>
          </a:xfrm>
          <a:prstGeom prst="round2SameRect">
            <a:avLst>
              <a:gd name="adj1" fmla="val 13472"/>
              <a:gd name="adj2" fmla="val 0"/>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Business Result 15%</a:t>
            </a:r>
          </a:p>
        </p:txBody>
      </p:sp>
      <p:sp>
        <p:nvSpPr>
          <p:cNvPr id="37" name="Left-Right Arrow 36"/>
          <p:cNvSpPr/>
          <p:nvPr/>
        </p:nvSpPr>
        <p:spPr>
          <a:xfrm>
            <a:off x="338138" y="5907577"/>
            <a:ext cx="5480572" cy="365760"/>
          </a:xfrm>
          <a:prstGeom prst="leftRightArrow">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Enablers</a:t>
            </a:r>
          </a:p>
        </p:txBody>
      </p:sp>
      <p:sp>
        <p:nvSpPr>
          <p:cNvPr id="38" name="Left-Right Arrow 37"/>
          <p:cNvSpPr/>
          <p:nvPr/>
        </p:nvSpPr>
        <p:spPr>
          <a:xfrm>
            <a:off x="6090116" y="5907577"/>
            <a:ext cx="3563246" cy="365760"/>
          </a:xfrm>
          <a:prstGeom prst="lef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lnSpc>
                <a:spcPct val="90000"/>
              </a:lnSpc>
            </a:pPr>
            <a:r>
              <a:rPr lang="en-US" sz="1200" b="1" dirty="0" smtClean="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Results</a:t>
            </a:r>
            <a:endParaRPr lang="en-US" sz="12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endParaRPr>
          </a:p>
        </p:txBody>
      </p:sp>
      <p:sp>
        <p:nvSpPr>
          <p:cNvPr id="39" name="Isosceles Triangle 38"/>
          <p:cNvSpPr/>
          <p:nvPr>
            <p:custDataLst>
              <p:tags r:id="rId20"/>
            </p:custDataLst>
          </p:nvPr>
        </p:nvSpPr>
        <p:spPr>
          <a:xfrm rot="5400000">
            <a:off x="1052092" y="3382736"/>
            <a:ext cx="2103120" cy="201168"/>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0" name="Isosceles Triangle 39"/>
          <p:cNvSpPr/>
          <p:nvPr>
            <p:custDataLst>
              <p:tags r:id="rId21"/>
            </p:custDataLst>
          </p:nvPr>
        </p:nvSpPr>
        <p:spPr>
          <a:xfrm rot="5400000">
            <a:off x="2991618" y="3382736"/>
            <a:ext cx="2103120" cy="201168"/>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1" name="Isosceles Triangle 40"/>
          <p:cNvSpPr/>
          <p:nvPr>
            <p:custDataLst>
              <p:tags r:id="rId22"/>
            </p:custDataLst>
          </p:nvPr>
        </p:nvSpPr>
        <p:spPr>
          <a:xfrm rot="5400000">
            <a:off x="4902635" y="3382736"/>
            <a:ext cx="2103120" cy="201168"/>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2" name="Isosceles Triangle 41"/>
          <p:cNvSpPr/>
          <p:nvPr>
            <p:custDataLst>
              <p:tags r:id="rId23"/>
            </p:custDataLst>
          </p:nvPr>
        </p:nvSpPr>
        <p:spPr>
          <a:xfrm rot="5400000">
            <a:off x="6807988" y="3382736"/>
            <a:ext cx="2103120" cy="201168"/>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nvGrpSpPr>
          <p:cNvPr id="43" name="Group 42"/>
          <p:cNvGrpSpPr/>
          <p:nvPr>
            <p:custDataLst>
              <p:tags r:id="rId24"/>
            </p:custDataLst>
          </p:nvPr>
        </p:nvGrpSpPr>
        <p:grpSpPr>
          <a:xfrm>
            <a:off x="9753918" y="228481"/>
            <a:ext cx="2103120" cy="436879"/>
            <a:chOff x="9571038" y="228481"/>
            <a:chExt cx="2103120" cy="436879"/>
          </a:xfrm>
        </p:grpSpPr>
        <p:sp>
          <p:nvSpPr>
            <p:cNvPr id="44" name="Chevron 43"/>
            <p:cNvSpPr/>
            <p:nvPr>
              <p:custDataLst>
                <p:tags r:id="rId34"/>
              </p:custDataLst>
            </p:nvPr>
          </p:nvSpPr>
          <p:spPr>
            <a:xfrm>
              <a:off x="9571038" y="228481"/>
              <a:ext cx="2103120" cy="228600"/>
            </a:xfrm>
            <a:prstGeom prst="chevron">
              <a:avLst>
                <a:gd name="adj" fmla="val 41667"/>
              </a:avLst>
            </a:prstGeom>
            <a:gradFill flip="none" rotWithShape="1">
              <a:gsLst>
                <a:gs pos="0">
                  <a:schemeClr val="accent4"/>
                </a:gs>
                <a:gs pos="80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lvl="1" algn="ctr">
                <a:lnSpc>
                  <a:spcPct val="90000"/>
                </a:lnSpc>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Value Realization</a:t>
              </a:r>
            </a:p>
          </p:txBody>
        </p:sp>
        <p:sp>
          <p:nvSpPr>
            <p:cNvPr id="45" name="Chevron 44"/>
            <p:cNvSpPr/>
            <p:nvPr>
              <p:custDataLst>
                <p:tags r:id="rId35"/>
              </p:custDataLst>
            </p:nvPr>
          </p:nvSpPr>
          <p:spPr>
            <a:xfrm>
              <a:off x="9571038" y="482480"/>
              <a:ext cx="731520" cy="182880"/>
            </a:xfrm>
            <a:prstGeom prst="chevron">
              <a:avLst/>
            </a:prstGeom>
            <a:solidFill>
              <a:schemeClr val="bg1"/>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Adopt</a:t>
              </a:r>
            </a:p>
          </p:txBody>
        </p:sp>
        <p:sp>
          <p:nvSpPr>
            <p:cNvPr id="46" name="Chevron 45"/>
            <p:cNvSpPr/>
            <p:nvPr>
              <p:custDataLst>
                <p:tags r:id="rId36"/>
              </p:custDataLst>
            </p:nvPr>
          </p:nvSpPr>
          <p:spPr>
            <a:xfrm>
              <a:off x="10256838" y="482480"/>
              <a:ext cx="731520" cy="182880"/>
            </a:xfrm>
            <a:prstGeom prst="chevron">
              <a:avLst/>
            </a:prstGeom>
            <a:solidFill>
              <a:schemeClr val="bg1"/>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Oversight</a:t>
              </a:r>
              <a:endPar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47" name="Chevron 46"/>
            <p:cNvSpPr/>
            <p:nvPr>
              <p:custDataLst>
                <p:tags r:id="rId37"/>
              </p:custDataLst>
            </p:nvPr>
          </p:nvSpPr>
          <p:spPr>
            <a:xfrm>
              <a:off x="10942638" y="482480"/>
              <a:ext cx="731520" cy="182880"/>
            </a:xfrm>
            <a:prstGeom prst="chevron">
              <a:avLst/>
            </a:prstGeom>
            <a:solidFill>
              <a:schemeClr val="accent4">
                <a:lumMod val="40000"/>
                <a:lumOff val="60000"/>
              </a:schemeClr>
            </a:solidFill>
            <a:ln w="3175" cap="flat" cmpd="sng" algn="ctr">
              <a:solidFill>
                <a:schemeClr val="accent4"/>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Measure</a:t>
              </a:r>
            </a:p>
          </p:txBody>
        </p:sp>
      </p:grpSp>
      <p:sp>
        <p:nvSpPr>
          <p:cNvPr id="48" name="Rectangle 12"/>
          <p:cNvSpPr>
            <a:spLocks noChangeArrowheads="1"/>
          </p:cNvSpPr>
          <p:nvPr>
            <p:custDataLst>
              <p:tags r:id="rId25"/>
            </p:custDataLst>
          </p:nvPr>
        </p:nvSpPr>
        <p:spPr bwMode="auto">
          <a:xfrm>
            <a:off x="371189" y="6261355"/>
            <a:ext cx="2903039" cy="123111"/>
          </a:xfrm>
          <a:prstGeom prst="rect">
            <a:avLst/>
          </a:prstGeom>
          <a:noFill/>
          <a:ln w="57150" algn="ctr">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p>
            <a:r>
              <a:rPr lang="en-US" altLang="en-US" sz="800" i="1" dirty="0">
                <a:ln>
                  <a:solidFill>
                    <a:schemeClr val="bg1">
                      <a:alpha val="0"/>
                    </a:schemeClr>
                  </a:solidFill>
                </a:ln>
                <a:solidFill>
                  <a:schemeClr val="tx1">
                    <a:lumMod val="75000"/>
                  </a:schemeClr>
                </a:solidFill>
              </a:rPr>
              <a:t>Source</a:t>
            </a:r>
            <a:r>
              <a:rPr lang="en-US" altLang="en-US" sz="800" i="1" dirty="0" smtClean="0">
                <a:ln>
                  <a:solidFill>
                    <a:schemeClr val="bg1">
                      <a:alpha val="0"/>
                    </a:schemeClr>
                  </a:solidFill>
                </a:ln>
                <a:solidFill>
                  <a:schemeClr val="tx1">
                    <a:lumMod val="75000"/>
                  </a:schemeClr>
                </a:solidFill>
              </a:rPr>
              <a:t>: Framework inspired by Joe </a:t>
            </a:r>
            <a:r>
              <a:rPr lang="en-US" altLang="en-US" sz="800" i="1" dirty="0">
                <a:ln>
                  <a:solidFill>
                    <a:schemeClr val="bg1">
                      <a:alpha val="0"/>
                    </a:schemeClr>
                  </a:solidFill>
                </a:ln>
                <a:solidFill>
                  <a:schemeClr val="tx1">
                    <a:lumMod val="75000"/>
                  </a:schemeClr>
                </a:solidFill>
              </a:rPr>
              <a:t>Peppard; Strategic IT Planning</a:t>
            </a:r>
          </a:p>
        </p:txBody>
      </p:sp>
      <p:sp>
        <p:nvSpPr>
          <p:cNvPr id="49" name="Rounded Rectangle 48"/>
          <p:cNvSpPr/>
          <p:nvPr>
            <p:custDataLst>
              <p:tags r:id="rId26"/>
            </p:custDataLst>
          </p:nvPr>
        </p:nvSpPr>
        <p:spPr bwMode="auto">
          <a:xfrm>
            <a:off x="9739404" y="3445605"/>
            <a:ext cx="2103120" cy="1142018"/>
          </a:xfrm>
          <a:prstGeom prst="roundRect">
            <a:avLst>
              <a:gd name="adj" fmla="val 18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1050" dirty="0">
                <a:ln>
                  <a:solidFill>
                    <a:schemeClr val="bg1">
                      <a:alpha val="0"/>
                    </a:schemeClr>
                  </a:solidFill>
                </a:ln>
                <a:solidFill>
                  <a:schemeClr val="tx1">
                    <a:lumMod val="75000"/>
                  </a:schemeClr>
                </a:solidFill>
              </a:rPr>
              <a:t>Develop balanced scorecard that is aligned to the organization’s </a:t>
            </a:r>
            <a:r>
              <a:rPr lang="en-US" sz="1050" dirty="0" smtClean="0">
                <a:ln>
                  <a:solidFill>
                    <a:schemeClr val="bg1">
                      <a:alpha val="0"/>
                    </a:schemeClr>
                  </a:solidFill>
                </a:ln>
                <a:solidFill>
                  <a:schemeClr val="tx1">
                    <a:lumMod val="75000"/>
                  </a:schemeClr>
                </a:solidFill>
              </a:rPr>
              <a:t>Grow Revenue </a:t>
            </a:r>
            <a:r>
              <a:rPr lang="en-US" sz="1050" dirty="0">
                <a:ln>
                  <a:solidFill>
                    <a:schemeClr val="bg1">
                      <a:alpha val="0"/>
                    </a:schemeClr>
                  </a:solidFill>
                </a:ln>
                <a:solidFill>
                  <a:schemeClr val="tx1">
                    <a:lumMod val="75000"/>
                  </a:schemeClr>
                </a:solidFill>
              </a:rPr>
              <a:t>objectives and key performance indicators and metrics</a:t>
            </a:r>
            <a:r>
              <a:rPr lang="en-US" sz="1050" dirty="0" smtClean="0">
                <a:ln>
                  <a:solidFill>
                    <a:schemeClr val="bg1">
                      <a:alpha val="0"/>
                    </a:schemeClr>
                  </a:solidFill>
                </a:ln>
                <a:solidFill>
                  <a:schemeClr val="tx1">
                    <a:lumMod val="75000"/>
                  </a:schemeClr>
                </a:solidFill>
              </a:rPr>
              <a:t>.</a:t>
            </a:r>
            <a:endParaRPr lang="en-US" sz="1050" dirty="0">
              <a:ln>
                <a:solidFill>
                  <a:schemeClr val="bg1">
                    <a:alpha val="0"/>
                  </a:schemeClr>
                </a:solidFill>
              </a:ln>
              <a:solidFill>
                <a:schemeClr val="tx1">
                  <a:lumMod val="75000"/>
                </a:schemeClr>
              </a:solidFill>
            </a:endParaRPr>
          </a:p>
        </p:txBody>
      </p:sp>
      <p:sp>
        <p:nvSpPr>
          <p:cNvPr id="50" name="Round Same Side Corner Rectangle 49"/>
          <p:cNvSpPr/>
          <p:nvPr>
            <p:custDataLst>
              <p:tags r:id="rId27"/>
            </p:custDataLst>
          </p:nvPr>
        </p:nvSpPr>
        <p:spPr>
          <a:xfrm flipH="1">
            <a:off x="9739404" y="3445605"/>
            <a:ext cx="2103120" cy="251674"/>
          </a:xfrm>
          <a:prstGeom prst="round2SameRect">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marL="0" lvl="1" algn="ctr" fontAlgn="base">
              <a:lnSpc>
                <a:spcPct val="90000"/>
              </a:lnSpc>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Activities</a:t>
            </a:r>
          </a:p>
        </p:txBody>
      </p:sp>
      <p:sp>
        <p:nvSpPr>
          <p:cNvPr id="51" name="Rounded Rectangle 50"/>
          <p:cNvSpPr/>
          <p:nvPr>
            <p:custDataLst>
              <p:tags r:id="rId28"/>
            </p:custDataLst>
          </p:nvPr>
        </p:nvSpPr>
        <p:spPr bwMode="auto">
          <a:xfrm>
            <a:off x="9739404" y="5294019"/>
            <a:ext cx="2103120" cy="674519"/>
          </a:xfrm>
          <a:prstGeom prst="roundRect">
            <a:avLst>
              <a:gd name="adj" fmla="val 4377"/>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1050" dirty="0" smtClean="0">
                <a:ln>
                  <a:solidFill>
                    <a:schemeClr val="bg1">
                      <a:alpha val="0"/>
                    </a:schemeClr>
                  </a:solidFill>
                </a:ln>
                <a:solidFill>
                  <a:schemeClr val="tx1">
                    <a:lumMod val="75000"/>
                  </a:schemeClr>
                </a:solidFill>
              </a:rPr>
              <a:t>Grow Revenue </a:t>
            </a:r>
            <a:r>
              <a:rPr lang="en-US" sz="1050" dirty="0">
                <a:ln>
                  <a:solidFill>
                    <a:schemeClr val="bg1">
                      <a:alpha val="0"/>
                    </a:schemeClr>
                  </a:solidFill>
                </a:ln>
                <a:solidFill>
                  <a:schemeClr val="tx1">
                    <a:lumMod val="75000"/>
                  </a:schemeClr>
                </a:solidFill>
              </a:rPr>
              <a:t>Balanced </a:t>
            </a:r>
            <a:r>
              <a:rPr lang="en-US" sz="1050" dirty="0" smtClean="0">
                <a:ln>
                  <a:solidFill>
                    <a:schemeClr val="bg1">
                      <a:alpha val="0"/>
                    </a:schemeClr>
                  </a:solidFill>
                </a:ln>
                <a:solidFill>
                  <a:schemeClr val="tx1">
                    <a:lumMod val="75000"/>
                  </a:schemeClr>
                </a:solidFill>
              </a:rPr>
              <a:t>scorecard established. </a:t>
            </a:r>
            <a:endParaRPr lang="en-US" sz="1050" dirty="0">
              <a:ln>
                <a:solidFill>
                  <a:schemeClr val="bg1">
                    <a:alpha val="0"/>
                  </a:schemeClr>
                </a:solidFill>
              </a:ln>
              <a:solidFill>
                <a:schemeClr val="tx1">
                  <a:lumMod val="75000"/>
                </a:schemeClr>
              </a:solidFill>
            </a:endParaRPr>
          </a:p>
        </p:txBody>
      </p:sp>
      <p:sp>
        <p:nvSpPr>
          <p:cNvPr id="52" name="Round Same Side Corner Rectangle 51"/>
          <p:cNvSpPr/>
          <p:nvPr>
            <p:custDataLst>
              <p:tags r:id="rId29"/>
            </p:custDataLst>
          </p:nvPr>
        </p:nvSpPr>
        <p:spPr>
          <a:xfrm flipH="1">
            <a:off x="9739404" y="5294019"/>
            <a:ext cx="2103120" cy="251674"/>
          </a:xfrm>
          <a:prstGeom prst="round2SameRect">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marL="0" lvl="1" algn="ctr" fontAlgn="base">
              <a:lnSpc>
                <a:spcPct val="90000"/>
              </a:lnSpc>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Outcomes</a:t>
            </a:r>
          </a:p>
        </p:txBody>
      </p:sp>
      <p:sp>
        <p:nvSpPr>
          <p:cNvPr id="53" name="Rounded Rectangle 52"/>
          <p:cNvSpPr/>
          <p:nvPr>
            <p:custDataLst>
              <p:tags r:id="rId30"/>
            </p:custDataLst>
          </p:nvPr>
        </p:nvSpPr>
        <p:spPr bwMode="auto">
          <a:xfrm>
            <a:off x="9739404" y="1084448"/>
            <a:ext cx="2103120" cy="1864519"/>
          </a:xfrm>
          <a:prstGeom prst="roundRect">
            <a:avLst>
              <a:gd name="adj" fmla="val 274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spAutoFit/>
          </a:bodyPr>
          <a:lstStyle/>
          <a:p>
            <a:pPr marL="117475" lvl="1" indent="-117475" fontAlgn="base">
              <a:buClr>
                <a:schemeClr val="tx1">
                  <a:lumMod val="75000"/>
                </a:schemeClr>
              </a:buClr>
              <a:buSzPct val="100000"/>
              <a:buFont typeface="Wingdings" pitchFamily="2" charset="2"/>
              <a:buChar char="§"/>
            </a:pPr>
            <a:r>
              <a:rPr lang="en-US" sz="1050" dirty="0">
                <a:ln>
                  <a:solidFill>
                    <a:schemeClr val="bg1">
                      <a:alpha val="0"/>
                    </a:schemeClr>
                  </a:solidFill>
                </a:ln>
                <a:solidFill>
                  <a:schemeClr val="tx1">
                    <a:lumMod val="75000"/>
                  </a:schemeClr>
                </a:solidFill>
              </a:rPr>
              <a:t>Define and create balanced scorecard to manage &amp; measure the specific  value levers, success factors and performance measures for implementing and ongoing management and realization of the </a:t>
            </a:r>
            <a:r>
              <a:rPr lang="en-US" sz="1050" dirty="0" smtClean="0">
                <a:ln>
                  <a:solidFill>
                    <a:schemeClr val="bg1">
                      <a:alpha val="0"/>
                    </a:schemeClr>
                  </a:solidFill>
                </a:ln>
                <a:solidFill>
                  <a:schemeClr val="tx1">
                    <a:lumMod val="75000"/>
                  </a:schemeClr>
                </a:solidFill>
              </a:rPr>
              <a:t>Grow Revenue </a:t>
            </a:r>
            <a:r>
              <a:rPr lang="en-US" sz="1050" dirty="0">
                <a:ln>
                  <a:solidFill>
                    <a:schemeClr val="bg1">
                      <a:alpha val="0"/>
                    </a:schemeClr>
                  </a:solidFill>
                </a:ln>
                <a:solidFill>
                  <a:schemeClr val="tx1">
                    <a:lumMod val="75000"/>
                  </a:schemeClr>
                </a:solidFill>
              </a:rPr>
              <a:t>strategy &amp; plan.</a:t>
            </a:r>
          </a:p>
        </p:txBody>
      </p:sp>
      <p:sp>
        <p:nvSpPr>
          <p:cNvPr id="54" name="Round Same Side Corner Rectangle 53"/>
          <p:cNvSpPr/>
          <p:nvPr>
            <p:custDataLst>
              <p:tags r:id="rId31"/>
            </p:custDataLst>
          </p:nvPr>
        </p:nvSpPr>
        <p:spPr>
          <a:xfrm flipH="1">
            <a:off x="9739404" y="1084448"/>
            <a:ext cx="2103120" cy="251674"/>
          </a:xfrm>
          <a:prstGeom prst="round2SameRect">
            <a:avLst/>
          </a:prstGeom>
          <a:gradFill flip="none" rotWithShape="1">
            <a:gsLst>
              <a:gs pos="0">
                <a:schemeClr val="accent4"/>
              </a:gs>
              <a:gs pos="79000">
                <a:schemeClr val="accent4"/>
              </a:gs>
              <a:gs pos="100000">
                <a:schemeClr val="accent4">
                  <a:lumMod val="40000"/>
                  <a:lumOff val="60000"/>
                </a:schemeClr>
              </a:gs>
            </a:gsLst>
            <a:lin ang="16200000" scaled="1"/>
            <a:tileRect/>
          </a:gradFill>
          <a:ln w="6350">
            <a:solidFill>
              <a:schemeClr val="accent4">
                <a:lumMod val="60000"/>
                <a:lumOff val="40000"/>
              </a:schemeClr>
            </a:solidFill>
          </a:ln>
          <a:effectLst/>
        </p:spPr>
        <p:txBody>
          <a:bodyPr vert="horz" wrap="square" lIns="36576" tIns="36576" rIns="36576" bIns="36576" numCol="1" rtlCol="0" anchor="ctr" anchorCtr="0" compatLnSpc="1">
            <a:prstTxWarp prst="textNoShape">
              <a:avLst/>
            </a:prstTxWarp>
            <a:spAutoFit/>
          </a:bodyPr>
          <a:lstStyle/>
          <a:p>
            <a:pPr marL="0" lvl="1" algn="ctr" fontAlgn="base">
              <a:lnSpc>
                <a:spcPct val="90000"/>
              </a:lnSpc>
              <a:buClr>
                <a:srgbClr val="FFFF99"/>
              </a:buClr>
              <a:buSzPct val="90000"/>
            </a:pPr>
            <a:r>
              <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Objective</a:t>
            </a:r>
          </a:p>
        </p:txBody>
      </p:sp>
      <p:sp>
        <p:nvSpPr>
          <p:cNvPr id="55" name="Isosceles Triangle 54"/>
          <p:cNvSpPr/>
          <p:nvPr>
            <p:custDataLst>
              <p:tags r:id="rId32"/>
            </p:custDataLst>
          </p:nvPr>
        </p:nvSpPr>
        <p:spPr>
          <a:xfrm rot="10800000">
            <a:off x="9753918" y="3006299"/>
            <a:ext cx="2103120" cy="22860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6" name="Isosceles Triangle 55"/>
          <p:cNvSpPr/>
          <p:nvPr>
            <p:custDataLst>
              <p:tags r:id="rId33"/>
            </p:custDataLst>
          </p:nvPr>
        </p:nvSpPr>
        <p:spPr>
          <a:xfrm rot="10800000">
            <a:off x="9753918" y="4864870"/>
            <a:ext cx="2103120" cy="228600"/>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2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7999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Contents</a:t>
            </a:r>
            <a:endParaRPr lang="en-US" dirty="0"/>
          </a:p>
        </p:txBody>
      </p:sp>
      <p:sp>
        <p:nvSpPr>
          <p:cNvPr id="5" name="Content Placeholder 4"/>
          <p:cNvSpPr>
            <a:spLocks noGrp="1"/>
          </p:cNvSpPr>
          <p:nvPr>
            <p:ph idx="1"/>
          </p:nvPr>
        </p:nvSpPr>
        <p:spPr>
          <a:xfrm>
            <a:off x="519113" y="2130633"/>
            <a:ext cx="5181600" cy="1077218"/>
          </a:xfrm>
        </p:spPr>
        <p:txBody>
          <a:bodyPr/>
          <a:lstStyle/>
          <a:p>
            <a:r>
              <a:rPr lang="en-US" dirty="0"/>
              <a:t>Overview &amp; Value Proposition</a:t>
            </a:r>
          </a:p>
          <a:p>
            <a:r>
              <a:rPr lang="en-US" dirty="0" smtClean="0"/>
              <a:t>Practitioner Guide</a:t>
            </a:r>
          </a:p>
          <a:p>
            <a:r>
              <a:rPr lang="en-US" b="1" dirty="0" smtClean="0"/>
              <a:t>Worked Example</a:t>
            </a:r>
          </a:p>
        </p:txBody>
      </p:sp>
      <p:sp>
        <p:nvSpPr>
          <p:cNvPr id="6" name="Slide Number Placeholder 4"/>
          <p:cNvSpPr txBox="1">
            <a:spLocks/>
          </p:cNvSpPr>
          <p:nvPr>
            <p:custDataLst>
              <p:tags r:id="rId1"/>
            </p:custDataLst>
          </p:nvPr>
        </p:nvSpPr>
        <p:spPr>
          <a:xfrm>
            <a:off x="5601182" y="6519177"/>
            <a:ext cx="986588" cy="246221"/>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fld id="{101F14F0-5018-4D43-9CE9-7EAB5322879C}" type="slidenum">
              <a:rPr lang="en-US" sz="1000" smtClean="0"/>
              <a:pPr algn="ctr"/>
              <a:t>38</a:t>
            </a:fld>
            <a:endParaRPr lang="en-US" sz="1000" dirty="0"/>
          </a:p>
        </p:txBody>
      </p:sp>
    </p:spTree>
    <p:extLst>
      <p:ext uri="{BB962C8B-B14F-4D97-AF65-F5344CB8AC3E}">
        <p14:creationId xmlns:p14="http://schemas.microsoft.com/office/powerpoint/2010/main" val="490051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extLst>
              <p:ext uri="{D42A27DB-BD31-4B8C-83A1-F6EECF244321}">
                <p14:modId xmlns:p14="http://schemas.microsoft.com/office/powerpoint/2010/main" val="29057430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18190" name="think-cell Slide" r:id="rId22" imgW="270" imgH="270" progId="TCLayout.ActiveDocument.1">
                  <p:embed/>
                </p:oleObj>
              </mc:Choice>
              <mc:Fallback>
                <p:oleObj name="think-cell Slide" r:id="rId22" imgW="270" imgH="270" progId="TCLayout.ActiveDocument.1">
                  <p:embed/>
                  <p:pic>
                    <p:nvPicPr>
                      <p:cNvPr id="0" name=""/>
                      <p:cNvPicPr/>
                      <p:nvPr/>
                    </p:nvPicPr>
                    <p:blipFill>
                      <a:blip r:embed="rId23"/>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38138" y="271348"/>
            <a:ext cx="11518900" cy="443198"/>
          </a:xfrm>
        </p:spPr>
        <p:txBody>
          <a:bodyPr/>
          <a:lstStyle/>
          <a:p>
            <a:r>
              <a:rPr lang="en-US" sz="3200" dirty="0"/>
              <a:t>Engagement </a:t>
            </a:r>
            <a:r>
              <a:rPr lang="en-US" sz="3200" dirty="0" smtClean="0"/>
              <a:t>team </a:t>
            </a:r>
            <a:r>
              <a:rPr lang="en-US" sz="3200" dirty="0"/>
              <a:t>a</a:t>
            </a:r>
            <a:r>
              <a:rPr lang="en-US" sz="3200" dirty="0" smtClean="0"/>
              <a:t>pproach</a:t>
            </a:r>
            <a:r>
              <a:rPr lang="en-US" sz="3200" dirty="0"/>
              <a:t>, g</a:t>
            </a:r>
            <a:r>
              <a:rPr lang="en-US" sz="3200" dirty="0" smtClean="0"/>
              <a:t>overnance </a:t>
            </a:r>
            <a:r>
              <a:rPr lang="en-US" sz="3200" dirty="0"/>
              <a:t>&amp; </a:t>
            </a:r>
            <a:r>
              <a:rPr lang="en-US" sz="3200" dirty="0" smtClean="0"/>
              <a:t>keys </a:t>
            </a:r>
            <a:r>
              <a:rPr lang="en-US" sz="3200" dirty="0"/>
              <a:t>to </a:t>
            </a:r>
            <a:r>
              <a:rPr lang="en-US" sz="3200" dirty="0" smtClean="0"/>
              <a:t>success </a:t>
            </a:r>
            <a:endParaRPr lang="en-US" sz="3200" dirty="0"/>
          </a:p>
        </p:txBody>
      </p:sp>
      <p:sp>
        <p:nvSpPr>
          <p:cNvPr id="4" name="Rounded Rectangle 3"/>
          <p:cNvSpPr/>
          <p:nvPr>
            <p:custDataLst>
              <p:tags r:id="rId4"/>
            </p:custDataLst>
          </p:nvPr>
        </p:nvSpPr>
        <p:spPr>
          <a:xfrm>
            <a:off x="338138" y="3481431"/>
            <a:ext cx="4576757" cy="2843169"/>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The engagement has the appropriate sponsorship and commitment.</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Dedicated points of contact from each relevant line of business area &amp; identified personnel provided to the engagement.</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Access to all relevant stakeholders, business &amp; technology strategy, KPIs, IT spend, investment ratios, business capability, organizational &amp; technical information.</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Best endeavors will be made to make decisions so as not to cause delays to the engagement.</a:t>
            </a:r>
          </a:p>
        </p:txBody>
      </p:sp>
      <p:sp>
        <p:nvSpPr>
          <p:cNvPr id="5" name="Rounded Rectangle 4"/>
          <p:cNvSpPr/>
          <p:nvPr>
            <p:custDataLst>
              <p:tags r:id="rId5"/>
            </p:custDataLst>
          </p:nvPr>
        </p:nvSpPr>
        <p:spPr>
          <a:xfrm>
            <a:off x="338138" y="995869"/>
            <a:ext cx="4576757" cy="2426647"/>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Encourage innovation &amp; creativity.</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Maintain a strong business alignment &amp; partnering approach.</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Be action-orientated &amp; delivery focused.</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Prioritize on the areas that matter most.</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Focus inputs on high value areas.</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Provide an open &amp; collaborative working style.</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Ensure integrity &amp; quality.</a:t>
            </a:r>
          </a:p>
          <a:p>
            <a:pPr marL="169863" lvl="1" indent="-169863" fontAlgn="base">
              <a:spcBef>
                <a:spcPts val="300"/>
              </a:spcBef>
              <a:buClr>
                <a:schemeClr val="tx1">
                  <a:lumMod val="75000"/>
                </a:schemeClr>
              </a:buClr>
              <a:buSzPct val="100000"/>
              <a:buFont typeface="Wingdings" pitchFamily="2" charset="2"/>
              <a:buChar char="§"/>
            </a:pPr>
            <a:r>
              <a:rPr lang="en-US" altLang="zh-CN" sz="1200" dirty="0">
                <a:ln>
                  <a:solidFill>
                    <a:schemeClr val="bg1">
                      <a:alpha val="0"/>
                    </a:schemeClr>
                  </a:solidFill>
                </a:ln>
                <a:solidFill>
                  <a:schemeClr val="tx1">
                    <a:lumMod val="75000"/>
                  </a:schemeClr>
                </a:solidFill>
              </a:rPr>
              <a:t>Straight talking by using language &amp; approach that anyone can understand, not just technology people.</a:t>
            </a:r>
          </a:p>
        </p:txBody>
      </p:sp>
      <p:sp>
        <p:nvSpPr>
          <p:cNvPr id="6" name="Text Box 10"/>
          <p:cNvSpPr txBox="1">
            <a:spLocks noChangeArrowheads="1"/>
          </p:cNvSpPr>
          <p:nvPr>
            <p:custDataLst>
              <p:tags r:id="rId6"/>
            </p:custDataLst>
          </p:nvPr>
        </p:nvSpPr>
        <p:spPr bwMode="gray">
          <a:xfrm flipH="1">
            <a:off x="338132" y="998117"/>
            <a:ext cx="4576763" cy="322659"/>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400" dirty="0" smtClean="0">
                <a:ln>
                  <a:solidFill>
                    <a:srgbClr val="FFFFFF">
                      <a:alpha val="0"/>
                    </a:srgbClr>
                  </a:solidFill>
                </a:ln>
                <a:solidFill>
                  <a:srgbClr val="FFFFFF"/>
                </a:solidFill>
              </a:rPr>
              <a:t>Team Approach</a:t>
            </a:r>
            <a:endParaRPr lang="en-US" sz="1400" dirty="0">
              <a:ln>
                <a:solidFill>
                  <a:srgbClr val="FFFFFF">
                    <a:alpha val="0"/>
                  </a:srgbClr>
                </a:solidFill>
              </a:ln>
              <a:solidFill>
                <a:srgbClr val="FFFFFF"/>
              </a:solidFill>
            </a:endParaRPr>
          </a:p>
        </p:txBody>
      </p:sp>
      <p:sp>
        <p:nvSpPr>
          <p:cNvPr id="7" name="Text Box 10"/>
          <p:cNvSpPr txBox="1">
            <a:spLocks noChangeArrowheads="1"/>
          </p:cNvSpPr>
          <p:nvPr>
            <p:custDataLst>
              <p:tags r:id="rId7"/>
            </p:custDataLst>
          </p:nvPr>
        </p:nvSpPr>
        <p:spPr bwMode="gray">
          <a:xfrm flipH="1">
            <a:off x="338132" y="3479204"/>
            <a:ext cx="4576763" cy="322659"/>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400" dirty="0">
                <a:ln>
                  <a:solidFill>
                    <a:srgbClr val="FFFFFF">
                      <a:alpha val="0"/>
                    </a:srgbClr>
                  </a:solidFill>
                </a:ln>
                <a:solidFill>
                  <a:srgbClr val="FFFFFF"/>
                </a:solidFill>
              </a:rPr>
              <a:t>Key </a:t>
            </a:r>
            <a:r>
              <a:rPr lang="en-US" sz="1400" dirty="0" smtClean="0">
                <a:ln>
                  <a:solidFill>
                    <a:srgbClr val="FFFFFF">
                      <a:alpha val="0"/>
                    </a:srgbClr>
                  </a:solidFill>
                </a:ln>
                <a:solidFill>
                  <a:srgbClr val="FFFFFF"/>
                </a:solidFill>
              </a:rPr>
              <a:t>Engagement Assumptions</a:t>
            </a:r>
            <a:endParaRPr lang="en-US" sz="1400" dirty="0">
              <a:ln>
                <a:solidFill>
                  <a:srgbClr val="FFFFFF">
                    <a:alpha val="0"/>
                  </a:srgbClr>
                </a:solidFill>
              </a:ln>
              <a:solidFill>
                <a:srgbClr val="FFFFFF"/>
              </a:solidFill>
            </a:endParaRPr>
          </a:p>
        </p:txBody>
      </p:sp>
      <p:sp>
        <p:nvSpPr>
          <p:cNvPr id="8" name="Rounded Rectangle 7"/>
          <p:cNvSpPr/>
          <p:nvPr>
            <p:custDataLst>
              <p:tags r:id="rId8"/>
            </p:custDataLst>
          </p:nvPr>
        </p:nvSpPr>
        <p:spPr>
          <a:xfrm>
            <a:off x="5080000" y="995869"/>
            <a:ext cx="6761799" cy="2417660"/>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11480" rIns="91440" bIns="45720" numCol="1" rtlCol="0" anchor="t" anchorCtr="0" compatLnSpc="1">
            <a:prstTxWarp prst="textNoShape">
              <a:avLst/>
            </a:prstTxWarp>
            <a:noAutofit/>
          </a:bodyPr>
          <a:lstStyle/>
          <a:p>
            <a:pPr marL="0" lvl="1" algn="just" fontAlgn="base">
              <a:buClr>
                <a:srgbClr val="595959">
                  <a:lumMod val="75000"/>
                </a:srgbClr>
              </a:buClr>
              <a:buSzPct val="100000"/>
            </a:pPr>
            <a:endParaRPr lang="en-US" altLang="zh-CN" sz="1050" dirty="0">
              <a:ln>
                <a:solidFill>
                  <a:srgbClr val="FFFFFF">
                    <a:alpha val="0"/>
                  </a:srgbClr>
                </a:solidFill>
              </a:ln>
              <a:solidFill>
                <a:srgbClr val="595959">
                  <a:lumMod val="75000"/>
                </a:srgbClr>
              </a:solidFill>
            </a:endParaRPr>
          </a:p>
        </p:txBody>
      </p:sp>
      <p:sp>
        <p:nvSpPr>
          <p:cNvPr id="9" name="Text Box 10"/>
          <p:cNvSpPr txBox="1">
            <a:spLocks noChangeArrowheads="1"/>
          </p:cNvSpPr>
          <p:nvPr>
            <p:custDataLst>
              <p:tags r:id="rId9"/>
            </p:custDataLst>
          </p:nvPr>
        </p:nvSpPr>
        <p:spPr bwMode="gray">
          <a:xfrm flipH="1">
            <a:off x="5080084" y="997897"/>
            <a:ext cx="6757901" cy="322659"/>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400" dirty="0" smtClean="0">
                <a:ln>
                  <a:solidFill>
                    <a:srgbClr val="FFFFFF">
                      <a:alpha val="0"/>
                    </a:srgbClr>
                  </a:solidFill>
                </a:ln>
                <a:solidFill>
                  <a:srgbClr val="FFFFFF"/>
                </a:solidFill>
              </a:rPr>
              <a:t>Team Structure</a:t>
            </a:r>
            <a:endParaRPr lang="en-US" sz="1400" dirty="0">
              <a:ln>
                <a:solidFill>
                  <a:srgbClr val="FFFFFF">
                    <a:alpha val="0"/>
                  </a:srgbClr>
                </a:solidFill>
              </a:ln>
              <a:solidFill>
                <a:srgbClr val="FFFFFF"/>
              </a:solidFill>
            </a:endParaRPr>
          </a:p>
        </p:txBody>
      </p:sp>
      <p:graphicFrame>
        <p:nvGraphicFramePr>
          <p:cNvPr id="16" name="Table 15"/>
          <p:cNvGraphicFramePr>
            <a:graphicFrameLocks noGrp="1"/>
          </p:cNvGraphicFramePr>
          <p:nvPr>
            <p:custDataLst>
              <p:tags r:id="rId10"/>
            </p:custDataLst>
            <p:extLst>
              <p:ext uri="{D42A27DB-BD31-4B8C-83A1-F6EECF244321}">
                <p14:modId xmlns:p14="http://schemas.microsoft.com/office/powerpoint/2010/main" val="2460088527"/>
              </p:ext>
            </p:extLst>
          </p:nvPr>
        </p:nvGraphicFramePr>
        <p:xfrm>
          <a:off x="5079667" y="3481431"/>
          <a:ext cx="6777372" cy="2843785"/>
        </p:xfrm>
        <a:graphic>
          <a:graphicData uri="http://schemas.openxmlformats.org/drawingml/2006/table">
            <a:tbl>
              <a:tblPr firstRow="1" bandRow="1">
                <a:tableStyleId>{5C22544A-7EE6-4342-B048-85BDC9FD1C3A}</a:tableStyleId>
              </a:tblPr>
              <a:tblGrid>
                <a:gridCol w="1425671"/>
                <a:gridCol w="5351701"/>
              </a:tblGrid>
              <a:tr h="273132">
                <a:tc>
                  <a:txBody>
                    <a:bodyPr/>
                    <a:lstStyle/>
                    <a:p>
                      <a:pPr marL="0" marR="0" lvl="1" indent="0" algn="ctr" defTabSz="914363" rtl="0" eaLnBrk="1" fontAlgn="base" latinLnBrk="0" hangingPunct="1">
                        <a:lnSpc>
                          <a:spcPct val="100000"/>
                        </a:lnSpc>
                        <a:spcBef>
                          <a:spcPts val="0"/>
                        </a:spcBef>
                        <a:spcAft>
                          <a:spcPts val="0"/>
                        </a:spcAft>
                        <a:buClr>
                          <a:srgbClr val="FFFF99"/>
                        </a:buClr>
                        <a:buSzPct val="90000"/>
                        <a:buFontTx/>
                        <a:buNone/>
                        <a:tabLst/>
                      </a:pPr>
                      <a:r>
                        <a:rPr lang="en-US" sz="11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Team member</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marR="0" lvl="1" indent="0" algn="ctr" defTabSz="914363" rtl="0" eaLnBrk="1" fontAlgn="base" latinLnBrk="0" hangingPunct="1">
                        <a:lnSpc>
                          <a:spcPct val="100000"/>
                        </a:lnSpc>
                        <a:spcBef>
                          <a:spcPts val="0"/>
                        </a:spcBef>
                        <a:spcAft>
                          <a:spcPts val="0"/>
                        </a:spcAft>
                        <a:buClr>
                          <a:srgbClr val="FFFF99"/>
                        </a:buClr>
                        <a:buSzPct val="90000"/>
                        <a:buFontTx/>
                        <a:buNone/>
                        <a:tabLst/>
                      </a:pPr>
                      <a:r>
                        <a:rPr lang="en-US" sz="11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Responsibilities</a:t>
                      </a:r>
                      <a:endParaRPr lang="en-US" sz="1100" b="1" kern="1200" dirty="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r>
              <a:tr h="811362">
                <a:tc>
                  <a:txBody>
                    <a:bodyPr/>
                    <a:lstStyle/>
                    <a:p>
                      <a:pPr algn="l"/>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Executive</a:t>
                      </a:r>
                      <a:r>
                        <a:rPr lang="en-US" sz="1100" b="1" baseline="0" dirty="0" smtClean="0">
                          <a:ln>
                            <a:solidFill>
                              <a:schemeClr val="bg1">
                                <a:alpha val="0"/>
                              </a:schemeClr>
                            </a:solidFill>
                          </a:ln>
                          <a:solidFill>
                            <a:schemeClr val="bg1"/>
                          </a:solidFill>
                          <a:effectLst>
                            <a:outerShdw blurRad="38100" dist="38100" dir="2700000" algn="tl">
                              <a:srgbClr val="000000">
                                <a:alpha val="43137"/>
                              </a:srgbClr>
                            </a:outerShdw>
                          </a:effectLst>
                        </a:rPr>
                        <a:t> Sponsor</a:t>
                      </a:r>
                      <a:endPar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a:txBody>
                    <a:bodyPr/>
                    <a:lstStyle/>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Decision making on the direction of the engagement, review of agreement to the outputs &amp; success criteria. </a:t>
                      </a:r>
                    </a:p>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Positive &amp; visible leadership of the engagement within relevant leadership team &amp; senior management.</a:t>
                      </a:r>
                      <a:endParaRPr lang="en-US" sz="1050" kern="1200" dirty="0">
                        <a:ln>
                          <a:solidFill>
                            <a:schemeClr val="bg1">
                              <a:alpha val="0"/>
                            </a:schemeClr>
                          </a:solidFill>
                        </a:ln>
                        <a:solidFill>
                          <a:schemeClr val="tx1">
                            <a:lumMod val="75000"/>
                          </a:schemeClr>
                        </a:solidFill>
                        <a:latin typeface="+mn-lt"/>
                        <a:ea typeface="+mn-ea"/>
                        <a:cs typeface="+mn-cs"/>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891695">
                <a:tc>
                  <a:txBody>
                    <a:bodyPr/>
                    <a:lstStyle/>
                    <a:p>
                      <a:pPr algn="l"/>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Enterprise</a:t>
                      </a:r>
                      <a:r>
                        <a:rPr lang="en-US" sz="1100" b="1" baseline="0" dirty="0" smtClean="0">
                          <a:ln>
                            <a:solidFill>
                              <a:schemeClr val="bg1">
                                <a:alpha val="0"/>
                              </a:schemeClr>
                            </a:solidFill>
                          </a:ln>
                          <a:solidFill>
                            <a:schemeClr val="bg1"/>
                          </a:solidFill>
                          <a:effectLst>
                            <a:outerShdw blurRad="38100" dist="38100" dir="2700000" algn="tl">
                              <a:srgbClr val="000000">
                                <a:alpha val="43137"/>
                              </a:srgbClr>
                            </a:outerShdw>
                          </a:effectLst>
                        </a:rPr>
                        <a:t> Architect</a:t>
                      </a:r>
                      <a:endPar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a:txBody>
                    <a:bodyPr/>
                    <a:lstStyle/>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Delivery of the workshop to the executive sponsor/steering group.</a:t>
                      </a:r>
                    </a:p>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Creation of outputs.</a:t>
                      </a:r>
                    </a:p>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Strategy &amp; architectural leadership. </a:t>
                      </a:r>
                    </a:p>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Provision of expert input. </a:t>
                      </a: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433798">
                <a:tc>
                  <a:txBody>
                    <a:bodyPr/>
                    <a:lstStyle/>
                    <a:p>
                      <a:pPr algn="l"/>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Subject</a:t>
                      </a:r>
                      <a:r>
                        <a:rPr lang="en-US" sz="1100" b="1" baseline="0" dirty="0" smtClean="0">
                          <a:ln>
                            <a:solidFill>
                              <a:schemeClr val="bg1">
                                <a:alpha val="0"/>
                              </a:schemeClr>
                            </a:solidFill>
                          </a:ln>
                          <a:solidFill>
                            <a:schemeClr val="bg1"/>
                          </a:solidFill>
                          <a:effectLst>
                            <a:outerShdw blurRad="38100" dist="38100" dir="2700000" algn="tl">
                              <a:srgbClr val="000000">
                                <a:alpha val="43137"/>
                              </a:srgbClr>
                            </a:outerShdw>
                          </a:effectLst>
                        </a:rPr>
                        <a:t> Matter Experts</a:t>
                      </a:r>
                      <a:endPar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endParaRP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a:txBody>
                    <a:bodyPr/>
                    <a:lstStyle/>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Provide specialist industry &amp; domain expert input into the engagement as required.</a:t>
                      </a:r>
                      <a:endParaRPr lang="en-US" sz="1050" kern="1200" dirty="0">
                        <a:ln>
                          <a:solidFill>
                            <a:schemeClr val="bg1">
                              <a:alpha val="0"/>
                            </a:schemeClr>
                          </a:solidFill>
                        </a:ln>
                        <a:solidFill>
                          <a:schemeClr val="tx1">
                            <a:lumMod val="75000"/>
                          </a:schemeClr>
                        </a:solidFill>
                        <a:latin typeface="+mn-lt"/>
                        <a:ea typeface="+mn-ea"/>
                        <a:cs typeface="+mn-cs"/>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r h="433798">
                <a:tc>
                  <a:txBody>
                    <a:bodyPr/>
                    <a:lstStyle/>
                    <a:p>
                      <a:pPr algn="l"/>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Business</a:t>
                      </a:r>
                      <a:r>
                        <a:rPr lang="en-US" sz="1100" b="1" baseline="0" dirty="0" smtClean="0">
                          <a:ln>
                            <a:solidFill>
                              <a:schemeClr val="bg1">
                                <a:alpha val="0"/>
                              </a:schemeClr>
                            </a:solidFill>
                          </a:ln>
                          <a:solidFill>
                            <a:schemeClr val="bg1"/>
                          </a:solidFill>
                          <a:effectLst>
                            <a:outerShdw blurRad="38100" dist="38100" dir="2700000" algn="tl">
                              <a:srgbClr val="000000">
                                <a:alpha val="43137"/>
                              </a:srgbClr>
                            </a:outerShdw>
                          </a:effectLst>
                        </a:rPr>
                        <a:t> </a:t>
                      </a: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Stakeholder Group</a:t>
                      </a:r>
                    </a:p>
                  </a:txBody>
                  <a:tcPr marL="45720" marR="457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a:txBody>
                    <a:bodyPr/>
                    <a:lstStyle/>
                    <a:p>
                      <a:pPr marL="169863" indent="-169863" algn="l" defTabSz="914363" rtl="0" eaLnBrk="1" latinLnBrk="0" hangingPunct="1">
                        <a:spcBef>
                          <a:spcPts val="300"/>
                        </a:spcBef>
                        <a:buClr>
                          <a:schemeClr val="tx1">
                            <a:lumMod val="75000"/>
                          </a:schemeClr>
                        </a:buClr>
                        <a:buFont typeface="Wingdings" pitchFamily="2" charset="2"/>
                        <a:buChar char="§"/>
                      </a:pPr>
                      <a:r>
                        <a:rPr lang="en-US" sz="1050" kern="1200" dirty="0" smtClean="0">
                          <a:ln>
                            <a:solidFill>
                              <a:schemeClr val="bg1">
                                <a:alpha val="0"/>
                              </a:schemeClr>
                            </a:solidFill>
                          </a:ln>
                          <a:solidFill>
                            <a:schemeClr val="tx1">
                              <a:lumMod val="75000"/>
                            </a:schemeClr>
                          </a:solidFill>
                          <a:latin typeface="+mn-lt"/>
                          <a:ea typeface="+mn-ea"/>
                          <a:cs typeface="+mn-cs"/>
                        </a:rPr>
                        <a:t>Provision of information and insight into the business &amp; technology requirements &amp; future direction required. </a:t>
                      </a:r>
                      <a:endParaRPr lang="en-US" sz="1050" kern="1200" dirty="0">
                        <a:ln>
                          <a:solidFill>
                            <a:schemeClr val="bg1">
                              <a:alpha val="0"/>
                            </a:schemeClr>
                          </a:solidFill>
                        </a:ln>
                        <a:solidFill>
                          <a:schemeClr val="tx1">
                            <a:lumMod val="75000"/>
                          </a:schemeClr>
                        </a:solidFill>
                        <a:latin typeface="+mn-lt"/>
                        <a:ea typeface="+mn-ea"/>
                        <a:cs typeface="+mn-cs"/>
                      </a:endParaRPr>
                    </a:p>
                  </a:txBody>
                  <a:tcPr marL="45720" marR="457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10" name="Rounded Rectangle 9"/>
          <p:cNvSpPr/>
          <p:nvPr>
            <p:custDataLst>
              <p:tags r:id="rId11"/>
            </p:custDataLst>
          </p:nvPr>
        </p:nvSpPr>
        <p:spPr>
          <a:xfrm>
            <a:off x="6693029" y="1465125"/>
            <a:ext cx="1584547" cy="623828"/>
          </a:xfrm>
          <a:prstGeom prst="roundRect">
            <a:avLst/>
          </a:prstGeom>
          <a:gradFill flip="none" rotWithShape="1">
            <a:gsLst>
              <a:gs pos="80000">
                <a:schemeClr val="tx2"/>
              </a:gs>
              <a:gs pos="0">
                <a:schemeClr val="tx2"/>
              </a:gs>
              <a:gs pos="100000">
                <a:schemeClr val="tx2">
                  <a:lumMod val="40000"/>
                  <a:lumOff val="60000"/>
                </a:schemeClr>
              </a:gs>
            </a:gsLst>
            <a:lin ang="16200000" scaled="1"/>
            <a:tileRect/>
          </a:gra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FFFF99"/>
              </a:buClr>
              <a:buSzPct val="90000"/>
            </a:pP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Executive Sponsor</a:t>
            </a:r>
            <a:endParaRPr lang="en-US" sz="11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cxnSp>
        <p:nvCxnSpPr>
          <p:cNvPr id="11" name="Straight Connector 10"/>
          <p:cNvCxnSpPr>
            <a:stCxn id="14" idx="0"/>
            <a:endCxn id="10" idx="2"/>
          </p:cNvCxnSpPr>
          <p:nvPr>
            <p:custDataLst>
              <p:tags r:id="rId12"/>
            </p:custDataLst>
          </p:nvPr>
        </p:nvCxnSpPr>
        <p:spPr>
          <a:xfrm flipH="1" flipV="1">
            <a:off x="7485303" y="2088953"/>
            <a:ext cx="3857" cy="3722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13" idx="0"/>
            <a:endCxn id="15" idx="0"/>
          </p:cNvCxnSpPr>
          <p:nvPr>
            <p:custDataLst>
              <p:tags r:id="rId13"/>
            </p:custDataLst>
          </p:nvPr>
        </p:nvCxnSpPr>
        <p:spPr>
          <a:xfrm rot="5400000" flipH="1" flipV="1">
            <a:off x="7489160" y="993648"/>
            <a:ext cx="12700" cy="2935158"/>
          </a:xfrm>
          <a:prstGeom prst="bentConnector3">
            <a:avLst>
              <a:gd name="adj1" fmla="val 180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custDataLst>
              <p:tags r:id="rId14"/>
            </p:custDataLst>
          </p:nvPr>
        </p:nvSpPr>
        <p:spPr>
          <a:xfrm>
            <a:off x="5335781" y="2461227"/>
            <a:ext cx="1371600" cy="822960"/>
          </a:xfrm>
          <a:prstGeom prst="roundRect">
            <a:avLst/>
          </a:prstGeom>
          <a:gradFill flip="none" rotWithShape="1">
            <a:gsLst>
              <a:gs pos="80000">
                <a:schemeClr val="tx2"/>
              </a:gs>
              <a:gs pos="0">
                <a:schemeClr val="tx2"/>
              </a:gs>
              <a:gs pos="100000">
                <a:schemeClr val="tx2">
                  <a:lumMod val="40000"/>
                  <a:lumOff val="60000"/>
                </a:schemeClr>
              </a:gs>
            </a:gsLst>
            <a:lin ang="16200000" scaled="1"/>
            <a:tileRect/>
          </a:gra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FFFF99"/>
              </a:buClr>
              <a:buSzPct val="9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rPr>
              <a:t>Business / </a:t>
            </a: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IT User </a:t>
            </a:r>
            <a:r>
              <a:rPr lang="en-US" sz="1100" b="1" dirty="0">
                <a:ln>
                  <a:solidFill>
                    <a:schemeClr val="bg1">
                      <a:alpha val="0"/>
                    </a:schemeClr>
                  </a:solidFill>
                </a:ln>
                <a:solidFill>
                  <a:schemeClr val="bg1"/>
                </a:solidFill>
                <a:effectLst>
                  <a:outerShdw blurRad="38100" dist="38100" dir="2700000" algn="tl">
                    <a:srgbClr val="000000">
                      <a:alpha val="43137"/>
                    </a:srgbClr>
                  </a:outerShdw>
                </a:effectLst>
              </a:rPr>
              <a:t>Group</a:t>
            </a:r>
          </a:p>
        </p:txBody>
      </p:sp>
      <p:sp>
        <p:nvSpPr>
          <p:cNvPr id="14" name="Rounded Rectangle 13"/>
          <p:cNvSpPr/>
          <p:nvPr>
            <p:custDataLst>
              <p:tags r:id="rId15"/>
            </p:custDataLst>
          </p:nvPr>
        </p:nvSpPr>
        <p:spPr>
          <a:xfrm>
            <a:off x="6803360" y="2461227"/>
            <a:ext cx="1371600" cy="822960"/>
          </a:xfrm>
          <a:prstGeom prst="roundRect">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r>
              <a:rPr lang="en-US" sz="1100" b="1" dirty="0">
                <a:ln>
                  <a:solidFill>
                    <a:schemeClr val="bg1">
                      <a:alpha val="0"/>
                    </a:schemeClr>
                  </a:solidFill>
                </a:ln>
                <a:solidFill>
                  <a:schemeClr val="bg1"/>
                </a:solidFill>
                <a:effectLst>
                  <a:outerShdw blurRad="38100" dist="38100" dir="2700000" algn="tl">
                    <a:srgbClr val="000000">
                      <a:alpha val="43137"/>
                    </a:srgbClr>
                  </a:outerShdw>
                </a:effectLst>
              </a:rPr>
              <a:t>Enterprise Architect</a:t>
            </a:r>
          </a:p>
        </p:txBody>
      </p:sp>
      <p:sp>
        <p:nvSpPr>
          <p:cNvPr id="15" name="Rounded Rectangle 14"/>
          <p:cNvSpPr/>
          <p:nvPr>
            <p:custDataLst>
              <p:tags r:id="rId16"/>
            </p:custDataLst>
          </p:nvPr>
        </p:nvSpPr>
        <p:spPr>
          <a:xfrm>
            <a:off x="8270939" y="2461227"/>
            <a:ext cx="1371600" cy="822960"/>
          </a:xfrm>
          <a:prstGeom prst="roundRect">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algn="ctr"/>
            <a:r>
              <a:rPr lang="en-US" sz="1100" b="1" dirty="0">
                <a:ln>
                  <a:solidFill>
                    <a:schemeClr val="bg1">
                      <a:alpha val="0"/>
                    </a:schemeClr>
                  </a:solidFill>
                </a:ln>
                <a:solidFill>
                  <a:schemeClr val="bg1"/>
                </a:solidFill>
                <a:effectLst>
                  <a:outerShdw blurRad="38100" dist="38100" dir="2700000" algn="tl">
                    <a:srgbClr val="000000">
                      <a:alpha val="43137"/>
                    </a:srgbClr>
                  </a:outerShdw>
                </a:effectLst>
              </a:rPr>
              <a:t>Subject Matter </a:t>
            </a: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Experts </a:t>
            </a:r>
          </a:p>
          <a:p>
            <a:pPr algn="ctr"/>
            <a:r>
              <a:rPr lang="en-US" sz="900" dirty="0" smtClean="0">
                <a:ln>
                  <a:solidFill>
                    <a:schemeClr val="bg1">
                      <a:alpha val="0"/>
                    </a:schemeClr>
                  </a:solidFill>
                </a:ln>
                <a:solidFill>
                  <a:schemeClr val="bg1"/>
                </a:solidFill>
                <a:effectLst>
                  <a:outerShdw blurRad="38100" dist="38100" dir="2700000" algn="tl">
                    <a:srgbClr val="000000">
                      <a:alpha val="43137"/>
                    </a:srgbClr>
                  </a:outerShdw>
                </a:effectLst>
              </a:rPr>
              <a:t>Domain</a:t>
            </a:r>
            <a:r>
              <a:rPr lang="en-US" sz="900" dirty="0">
                <a:ln>
                  <a:solidFill>
                    <a:schemeClr val="bg1">
                      <a:alpha val="0"/>
                    </a:schemeClr>
                  </a:solidFill>
                </a:ln>
                <a:solidFill>
                  <a:schemeClr val="bg1"/>
                </a:solidFill>
                <a:effectLst>
                  <a:outerShdw blurRad="38100" dist="38100" dir="2700000" algn="tl">
                    <a:srgbClr val="000000">
                      <a:alpha val="43137"/>
                    </a:srgbClr>
                  </a:outerShdw>
                </a:effectLst>
              </a:rPr>
              <a:t>, Industry</a:t>
            </a:r>
            <a:r>
              <a:rPr lang="en-US" sz="900" dirty="0" smtClean="0">
                <a:ln>
                  <a:solidFill>
                    <a:schemeClr val="bg1">
                      <a:alpha val="0"/>
                    </a:schemeClr>
                  </a:solidFill>
                </a:ln>
                <a:solidFill>
                  <a:schemeClr val="bg1"/>
                </a:solidFill>
                <a:effectLst>
                  <a:outerShdw blurRad="38100" dist="38100" dir="2700000" algn="tl">
                    <a:srgbClr val="000000">
                      <a:alpha val="43137"/>
                    </a:srgbClr>
                  </a:outerShdw>
                </a:effectLst>
              </a:rPr>
              <a:t>, Customer </a:t>
            </a:r>
            <a:r>
              <a:rPr lang="en-US" sz="900" dirty="0">
                <a:ln>
                  <a:solidFill>
                    <a:schemeClr val="bg1">
                      <a:alpha val="0"/>
                    </a:schemeClr>
                  </a:solidFill>
                </a:ln>
                <a:solidFill>
                  <a:schemeClr val="bg1"/>
                </a:solidFill>
                <a:effectLst>
                  <a:outerShdw blurRad="38100" dist="38100" dir="2700000" algn="tl">
                    <a:srgbClr val="000000">
                      <a:alpha val="43137"/>
                    </a:srgbClr>
                  </a:outerShdw>
                </a:effectLst>
              </a:rPr>
              <a:t>(ATU &amp; STU)</a:t>
            </a:r>
          </a:p>
        </p:txBody>
      </p:sp>
      <p:sp>
        <p:nvSpPr>
          <p:cNvPr id="18" name="TextBox 17"/>
          <p:cNvSpPr txBox="1"/>
          <p:nvPr>
            <p:custDataLst>
              <p:tags r:id="rId17"/>
            </p:custDataLst>
          </p:nvPr>
        </p:nvSpPr>
        <p:spPr>
          <a:xfrm>
            <a:off x="10676445" y="2218616"/>
            <a:ext cx="626647" cy="169277"/>
          </a:xfrm>
          <a:prstGeom prst="rect">
            <a:avLst/>
          </a:prstGeom>
          <a:noFill/>
        </p:spPr>
        <p:txBody>
          <a:bodyPr wrap="square" lIns="0" tIns="0" rIns="0" bIns="0" rtlCol="0">
            <a:spAutoFit/>
          </a:bodyPr>
          <a:lstStyle/>
          <a:p>
            <a:pPr algn="ctr"/>
            <a:r>
              <a:rPr lang="en-US" sz="1100" b="1" i="1" dirty="0" smtClean="0">
                <a:ln>
                  <a:solidFill>
                    <a:srgbClr val="FFFFFF">
                      <a:alpha val="0"/>
                    </a:srgbClr>
                  </a:solidFill>
                </a:ln>
                <a:solidFill>
                  <a:srgbClr val="595959"/>
                </a:solidFill>
              </a:rPr>
              <a:t>Key:</a:t>
            </a:r>
          </a:p>
        </p:txBody>
      </p:sp>
      <p:sp>
        <p:nvSpPr>
          <p:cNvPr id="19" name="Rounded Rectangle 18"/>
          <p:cNvSpPr/>
          <p:nvPr>
            <p:custDataLst>
              <p:tags r:id="rId18"/>
            </p:custDataLst>
          </p:nvPr>
        </p:nvSpPr>
        <p:spPr>
          <a:xfrm>
            <a:off x="10368531" y="2461227"/>
            <a:ext cx="1242474" cy="365760"/>
          </a:xfrm>
          <a:prstGeom prst="roundRect">
            <a:avLst/>
          </a:prstGeom>
          <a:gradFill flip="none" rotWithShape="1">
            <a:gsLst>
              <a:gs pos="80000">
                <a:schemeClr val="tx2"/>
              </a:gs>
              <a:gs pos="0">
                <a:schemeClr val="tx2"/>
              </a:gs>
              <a:gs pos="100000">
                <a:schemeClr val="tx2">
                  <a:lumMod val="40000"/>
                  <a:lumOff val="60000"/>
                </a:schemeClr>
              </a:gs>
            </a:gsLst>
            <a:lin ang="16200000" scaled="1"/>
            <a:tileRect/>
          </a:gradFill>
          <a:ln w="3175" cap="flat" cmpd="sng" algn="ctr">
            <a:solidFill>
              <a:schemeClr val="tx2">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FFFF99"/>
              </a:buClr>
              <a:buSzPct val="90000"/>
            </a:pP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Customer</a:t>
            </a:r>
            <a:endParaRPr lang="en-US" sz="11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20" name="Rounded Rectangle 19"/>
          <p:cNvSpPr/>
          <p:nvPr>
            <p:custDataLst>
              <p:tags r:id="rId19"/>
            </p:custDataLst>
          </p:nvPr>
        </p:nvSpPr>
        <p:spPr>
          <a:xfrm>
            <a:off x="10366745" y="2918427"/>
            <a:ext cx="1246046" cy="365760"/>
          </a:xfrm>
          <a:prstGeom prst="roundRect">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FFFF99"/>
              </a:buClr>
              <a:buSzPct val="9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rPr>
              <a:t>Microsoft</a:t>
            </a:r>
          </a:p>
        </p:txBody>
      </p:sp>
      <p:sp>
        <p:nvSpPr>
          <p:cNvPr id="17" name="Slide Number Placeholder 16"/>
          <p:cNvSpPr>
            <a:spLocks noGrp="1"/>
          </p:cNvSpPr>
          <p:nvPr>
            <p:ph type="sldNum" sz="quarter" idx="4"/>
          </p:nvPr>
        </p:nvSpPr>
        <p:spPr/>
        <p:txBody>
          <a:bodyPr/>
          <a:lstStyle/>
          <a:p>
            <a:pPr algn="ctr"/>
            <a:fld id="{101F14F0-5018-4D43-9CE9-7EAB5322879C}" type="slidenum">
              <a:rPr lang="en-US" smtClean="0"/>
              <a:pPr algn="ctr"/>
              <a:t>39</a:t>
            </a:fld>
            <a:endParaRPr lang="en-US" dirty="0"/>
          </a:p>
        </p:txBody>
      </p:sp>
    </p:spTree>
    <p:extLst>
      <p:ext uri="{BB962C8B-B14F-4D97-AF65-F5344CB8AC3E}">
        <p14:creationId xmlns:p14="http://schemas.microsoft.com/office/powerpoint/2010/main" val="5448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206127526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84660" name="think-cell Slide" r:id="rId39" imgW="270" imgH="270" progId="TCLayout.ActiveDocument.1">
                  <p:embed/>
                </p:oleObj>
              </mc:Choice>
              <mc:Fallback>
                <p:oleObj name="think-cell Slide" r:id="rId39" imgW="270" imgH="270" progId="TCLayout.ActiveDocument.1">
                  <p:embed/>
                  <p:pic>
                    <p:nvPicPr>
                      <p:cNvPr id="0" name=""/>
                      <p:cNvPicPr/>
                      <p:nvPr/>
                    </p:nvPicPr>
                    <p:blipFill>
                      <a:blip r:embed="rId40"/>
                      <a:stretch>
                        <a:fillRect/>
                      </a:stretch>
                    </p:blipFill>
                    <p:spPr>
                      <a:xfrm>
                        <a:off x="0" y="0"/>
                        <a:ext cx="158750" cy="158750"/>
                      </a:xfrm>
                      <a:prstGeom prst="rect">
                        <a:avLst/>
                      </a:prstGeom>
                    </p:spPr>
                  </p:pic>
                </p:oleObj>
              </mc:Fallback>
            </mc:AlternateContent>
          </a:graphicData>
        </a:graphic>
      </p:graphicFrame>
      <p:sp>
        <p:nvSpPr>
          <p:cNvPr id="12" name="Title 11"/>
          <p:cNvSpPr>
            <a:spLocks noGrp="1"/>
          </p:cNvSpPr>
          <p:nvPr>
            <p:ph type="title"/>
          </p:nvPr>
        </p:nvSpPr>
        <p:spPr>
          <a:xfrm>
            <a:off x="338138" y="228481"/>
            <a:ext cx="11518900" cy="498598"/>
          </a:xfrm>
        </p:spPr>
        <p:txBody>
          <a:bodyPr/>
          <a:lstStyle/>
          <a:p>
            <a:r>
              <a:rPr lang="en-US" dirty="0"/>
              <a:t>VRF &amp; Industry Insights IP </a:t>
            </a:r>
            <a:r>
              <a:rPr lang="en-US" dirty="0" smtClean="0"/>
              <a:t>Taxonomy Overview </a:t>
            </a:r>
            <a:endParaRPr lang="en-US" dirty="0"/>
          </a:p>
        </p:txBody>
      </p:sp>
      <p:sp>
        <p:nvSpPr>
          <p:cNvPr id="53" name="Rounded Rectangle 52"/>
          <p:cNvSpPr>
            <a:spLocks/>
          </p:cNvSpPr>
          <p:nvPr>
            <p:custDataLst>
              <p:tags r:id="rId3"/>
            </p:custDataLst>
          </p:nvPr>
        </p:nvSpPr>
        <p:spPr bwMode="auto">
          <a:xfrm>
            <a:off x="338138" y="1234511"/>
            <a:ext cx="3794760" cy="5130657"/>
          </a:xfrm>
          <a:prstGeom prst="roundRect">
            <a:avLst>
              <a:gd name="adj" fmla="val 165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0" lvl="1" algn="ctr">
              <a:spcBef>
                <a:spcPts val="300"/>
              </a:spcBef>
              <a:buClr>
                <a:srgbClr val="595959">
                  <a:lumMod val="75000"/>
                </a:srgbClr>
              </a:buClr>
              <a:buSzPct val="100000"/>
            </a:pPr>
            <a:endPar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0" lvl="1">
              <a:spcBef>
                <a:spcPts val="400"/>
              </a:spcBef>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Customer </a:t>
            </a: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Centricity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Think like Microsoft customers and design IP from their perspective.</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Drive it with the Field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Focus energy and priorities on the things that matter to the field!</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Common Taxonomy, Layering &amp; Process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Led Change, Innovation, IT Led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Change</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Clear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definition between what is managed versus non-managed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IP.</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Ability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to prioritize and select new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accelerators.</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IP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components developed in a manner that allows them to be applied separately or combined together driving re-usability.</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Tight Integration with Service Lines and to Microsoft Frameworks (VRF, MSF, MOF, MSSP)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Alignment to existing proven Microsoft IP, methods, models, and practices, specifically Value Realization Framework VRF), APO, BPIO and IO models.</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Using industry standard methods and models, guidance and worked </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examples.</a:t>
            </a:r>
          </a:p>
          <a:p>
            <a:pPr marL="171450" lvl="1" indent="-171450">
              <a:buClr>
                <a:srgbClr val="595959">
                  <a:lumMod val="75000"/>
                </a:srgbClr>
              </a:buClr>
              <a:buSzPct val="100000"/>
              <a:buFont typeface="Wingdings" pitchFamily="2" charset="2"/>
              <a:buChar char="§"/>
            </a:pP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Integration </a:t>
            </a: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of Industry Insights to address specific customer needs. </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Benefit from our Economies of Scale </a:t>
            </a: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Leverage what is in place today first, and from across Microsoft, from the Business Groups, EPG, and Research.</a:t>
            </a:r>
          </a:p>
          <a:p>
            <a:pPr marL="0" lvl="1">
              <a:spcBef>
                <a:spcPts val="400"/>
              </a:spcBef>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Leverages Industry </a:t>
            </a: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Sources </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buClr>
                <a:srgbClr val="595959">
                  <a:lumMod val="75000"/>
                </a:srgbClr>
              </a:buClr>
              <a:buSzPct val="100000"/>
              <a:buFont typeface="Wingdings" pitchFamily="2" charset="2"/>
              <a:buChar char="§"/>
            </a:pPr>
            <a:r>
              <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Apply industry standard methods and models, guidance where applicable</a:t>
            </a:r>
            <a:r>
              <a:rPr lang="en-US" sz="10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t>
            </a:r>
            <a:endParaRPr lang="en-US" sz="10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54" name="Round Same Side Corner Rectangle 53"/>
          <p:cNvSpPr/>
          <p:nvPr>
            <p:custDataLst>
              <p:tags r:id="rId4"/>
            </p:custDataLst>
          </p:nvPr>
        </p:nvSpPr>
        <p:spPr bwMode="auto">
          <a:xfrm>
            <a:off x="338138" y="1234511"/>
            <a:ext cx="3794760" cy="32265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29" tIns="45720" rIns="91429" bIns="45714" numCol="1" rtlCol="0" anchor="ctr" anchorCtr="0" compatLnSpc="1">
            <a:prstTxWarp prst="textNoShape">
              <a:avLst/>
            </a:prstTxWarp>
            <a:spAutoFit/>
          </a:bodyPr>
          <a:lstStyle/>
          <a:p>
            <a:pPr marL="0" lvl="1" algn="ctr" fontAlgn="base">
              <a:buClr>
                <a:srgbClr val="FFFF99"/>
              </a:buClr>
              <a:buSzPct val="90000"/>
            </a:pPr>
            <a:r>
              <a:rPr lang="en-US" altLang="zh-CN" sz="1400" b="1" dirty="0">
                <a:ln>
                  <a:solidFill>
                    <a:schemeClr val="bg1">
                      <a:alpha val="0"/>
                    </a:schemeClr>
                  </a:solidFill>
                </a:ln>
                <a:solidFill>
                  <a:srgbClr val="FFFFFF"/>
                </a:solidFill>
                <a:effectLst>
                  <a:outerShdw blurRad="38100" dist="38100" dir="2700000" algn="tl">
                    <a:srgbClr val="000000">
                      <a:alpha val="43137"/>
                    </a:srgbClr>
                  </a:outerShdw>
                </a:effectLst>
              </a:rPr>
              <a:t>Guiding Principles</a:t>
            </a:r>
          </a:p>
        </p:txBody>
      </p:sp>
      <p:sp>
        <p:nvSpPr>
          <p:cNvPr id="55" name="Rounded Rectangle 54"/>
          <p:cNvSpPr/>
          <p:nvPr>
            <p:custDataLst>
              <p:tags r:id="rId5"/>
            </p:custDataLst>
          </p:nvPr>
        </p:nvSpPr>
        <p:spPr>
          <a:xfrm>
            <a:off x="4267518" y="1234511"/>
            <a:ext cx="7589520" cy="4160520"/>
          </a:xfrm>
          <a:prstGeom prst="roundRect">
            <a:avLst>
              <a:gd name="adj" fmla="val 1749"/>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1148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US" altLang="zh-CN" dirty="0">
              <a:ln>
                <a:solidFill>
                  <a:schemeClr val="bg1">
                    <a:alpha val="0"/>
                  </a:schemeClr>
                </a:solidFill>
              </a:ln>
              <a:solidFill>
                <a:schemeClr val="tx1">
                  <a:lumMod val="75000"/>
                </a:schemeClr>
              </a:solidFill>
            </a:endParaRPr>
          </a:p>
        </p:txBody>
      </p:sp>
      <p:sp>
        <p:nvSpPr>
          <p:cNvPr id="56" name="Round Same Side Corner Rectangle 55"/>
          <p:cNvSpPr/>
          <p:nvPr>
            <p:custDataLst>
              <p:tags r:id="rId6"/>
            </p:custDataLst>
          </p:nvPr>
        </p:nvSpPr>
        <p:spPr>
          <a:xfrm flipH="1">
            <a:off x="4267518" y="1234511"/>
            <a:ext cx="7589520" cy="325636"/>
          </a:xfrm>
          <a:prstGeom prst="round2SameRect">
            <a:avLst>
              <a:gd name="adj1" fmla="val 19299"/>
              <a:gd name="adj2" fmla="val 0"/>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p>
            <a:pPr marL="0" lvl="1" algn="ctr" fontAlgn="base">
              <a:buClr>
                <a:srgbClr val="FFFF99"/>
              </a:buClr>
              <a:buSzPct val="90000"/>
            </a:pPr>
            <a:r>
              <a:rPr lang="en-IN" altLang="zh-CN" sz="1400" b="1" dirty="0" smtClean="0">
                <a:ln>
                  <a:solidFill>
                    <a:schemeClr val="bg1">
                      <a:alpha val="0"/>
                    </a:schemeClr>
                  </a:solidFill>
                </a:ln>
                <a:solidFill>
                  <a:srgbClr val="FFFFFF"/>
                </a:solidFill>
                <a:effectLst>
                  <a:outerShdw blurRad="38100" dist="38100" dir="2700000" algn="tl">
                    <a:srgbClr val="000000">
                      <a:alpha val="43137"/>
                    </a:srgbClr>
                  </a:outerShdw>
                </a:effectLst>
              </a:rPr>
              <a:t>VRF &amp; Industry Insights IP Taxonomy</a:t>
            </a:r>
            <a:endParaRPr lang="en-IN" altLang="zh-CN" sz="1400" b="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57" name="Rounded Rectangle 56"/>
          <p:cNvSpPr/>
          <p:nvPr>
            <p:custDataLst>
              <p:tags r:id="rId7"/>
            </p:custDataLst>
          </p:nvPr>
        </p:nvSpPr>
        <p:spPr>
          <a:xfrm flipH="1">
            <a:off x="9342438" y="1628422"/>
            <a:ext cx="2423160" cy="3657600"/>
          </a:xfrm>
          <a:prstGeom prst="roundRect">
            <a:avLst>
              <a:gd name="adj" fmla="val 2848"/>
            </a:avLst>
          </a:prstGeom>
          <a:solidFill>
            <a:schemeClr val="bg1"/>
          </a:solidFill>
          <a:ln w="3175" cap="flat" cmpd="sng" algn="ctr">
            <a:solidFill>
              <a:schemeClr val="bg1">
                <a:lumMod val="75000"/>
              </a:schemeClr>
            </a:solidFill>
            <a:prstDash val="solid"/>
            <a:round/>
            <a:headEnd type="none" w="med" len="med"/>
            <a:tailEnd type="none" w="med" len="med"/>
          </a:ln>
          <a:effectLst>
            <a:outerShdw blurRad="63500" algn="ctr" rotWithShape="0">
              <a:prstClr val="black">
                <a:alpha val="40000"/>
              </a:prstClr>
            </a:outerShdw>
          </a:effectLst>
        </p:spPr>
        <p:txBody>
          <a:bodyPr vert="horz" wrap="square" lIns="91440" tIns="22860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1600" b="1" kern="0" cap="small" dirty="0" smtClean="0">
                <a:ln>
                  <a:solidFill>
                    <a:schemeClr val="bg1">
                      <a:alpha val="0"/>
                    </a:schemeClr>
                  </a:solidFill>
                </a:ln>
                <a:solidFill>
                  <a:schemeClr val="tx1">
                    <a:lumMod val="75000"/>
                  </a:schemeClr>
                </a:solidFill>
                <a:ea typeface="Segoe UI" pitchFamily="34" charset="0"/>
                <a:cs typeface="Segoe UI" pitchFamily="34" charset="0"/>
              </a:rPr>
              <a:t>IT Led Change</a:t>
            </a:r>
            <a:endParaRPr lang="en-IN" altLang="zh-CN" sz="1600" b="1" kern="0" cap="small" dirty="0">
              <a:ln>
                <a:solidFill>
                  <a:schemeClr val="bg1">
                    <a:alpha val="0"/>
                  </a:schemeClr>
                </a:solidFill>
              </a:ln>
              <a:solidFill>
                <a:schemeClr val="tx1">
                  <a:lumMod val="75000"/>
                </a:schemeClr>
              </a:solidFill>
              <a:ea typeface="Segoe UI" pitchFamily="34" charset="0"/>
              <a:cs typeface="Segoe UI" pitchFamily="34" charset="0"/>
            </a:endParaRPr>
          </a:p>
        </p:txBody>
      </p:sp>
      <p:sp>
        <p:nvSpPr>
          <p:cNvPr id="58" name="Rounded Rectangle 57"/>
          <p:cNvSpPr/>
          <p:nvPr>
            <p:custDataLst>
              <p:tags r:id="rId8"/>
            </p:custDataLst>
          </p:nvPr>
        </p:nvSpPr>
        <p:spPr>
          <a:xfrm flipH="1">
            <a:off x="4358958" y="1628422"/>
            <a:ext cx="2423160" cy="3657600"/>
          </a:xfrm>
          <a:prstGeom prst="roundRect">
            <a:avLst>
              <a:gd name="adj" fmla="val 2668"/>
            </a:avLst>
          </a:prstGeom>
          <a:solidFill>
            <a:schemeClr val="bg1"/>
          </a:solidFill>
          <a:ln w="3175" cap="flat" cmpd="sng" algn="ctr">
            <a:solidFill>
              <a:schemeClr val="bg1">
                <a:lumMod val="75000"/>
              </a:schemeClr>
            </a:solidFill>
            <a:prstDash val="solid"/>
            <a:round/>
            <a:headEnd type="none" w="med" len="med"/>
            <a:tailEnd type="none" w="med" len="med"/>
          </a:ln>
          <a:effectLst>
            <a:outerShdw blurRad="63500" algn="ctr" rotWithShape="0">
              <a:prstClr val="black">
                <a:alpha val="40000"/>
              </a:prstClr>
            </a:outerShdw>
          </a:effectLst>
        </p:spPr>
        <p:txBody>
          <a:bodyPr vert="horz" wrap="square" lIns="91440" tIns="22860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1600" b="1" kern="0" cap="small" dirty="0">
                <a:ln>
                  <a:solidFill>
                    <a:schemeClr val="bg1">
                      <a:alpha val="0"/>
                    </a:schemeClr>
                  </a:solidFill>
                </a:ln>
                <a:solidFill>
                  <a:schemeClr val="tx1">
                    <a:lumMod val="75000"/>
                  </a:schemeClr>
                </a:solidFill>
                <a:ea typeface="Segoe UI" pitchFamily="34" charset="0"/>
                <a:cs typeface="Segoe UI" pitchFamily="34" charset="0"/>
              </a:rPr>
              <a:t>Business Led Change</a:t>
            </a:r>
          </a:p>
        </p:txBody>
      </p:sp>
      <p:sp>
        <p:nvSpPr>
          <p:cNvPr id="59" name="Rounded Rectangle 58"/>
          <p:cNvSpPr/>
          <p:nvPr>
            <p:custDataLst>
              <p:tags r:id="rId9"/>
            </p:custDataLst>
          </p:nvPr>
        </p:nvSpPr>
        <p:spPr>
          <a:xfrm flipH="1">
            <a:off x="6850698" y="1628422"/>
            <a:ext cx="2423160" cy="3657600"/>
          </a:xfrm>
          <a:prstGeom prst="roundRect">
            <a:avLst>
              <a:gd name="adj" fmla="val 2524"/>
            </a:avLst>
          </a:prstGeom>
          <a:solidFill>
            <a:schemeClr val="bg1"/>
          </a:solidFill>
          <a:ln w="3175" cap="flat" cmpd="sng" algn="ctr">
            <a:solidFill>
              <a:schemeClr val="accent1"/>
            </a:solidFill>
            <a:prstDash val="solid"/>
            <a:round/>
            <a:headEnd type="none" w="med" len="med"/>
            <a:tailEnd type="none" w="med" len="med"/>
          </a:ln>
          <a:effectLst>
            <a:outerShdw blurRad="63500" algn="ctr" rotWithShape="0">
              <a:prstClr val="black">
                <a:alpha val="40000"/>
              </a:prstClr>
            </a:outerShdw>
          </a:effectLst>
        </p:spPr>
        <p:txBody>
          <a:bodyPr vert="horz" wrap="square" lIns="91440" tIns="22860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1600" b="1" kern="0" cap="small" dirty="0">
                <a:ln>
                  <a:solidFill>
                    <a:schemeClr val="bg1">
                      <a:alpha val="0"/>
                    </a:schemeClr>
                  </a:solidFill>
                </a:ln>
                <a:solidFill>
                  <a:schemeClr val="tx1">
                    <a:lumMod val="75000"/>
                  </a:schemeClr>
                </a:solidFill>
                <a:ea typeface="Segoe UI" pitchFamily="34" charset="0"/>
                <a:cs typeface="Segoe UI" pitchFamily="34" charset="0"/>
              </a:rPr>
              <a:t>Innovation</a:t>
            </a:r>
          </a:p>
        </p:txBody>
      </p:sp>
      <p:sp>
        <p:nvSpPr>
          <p:cNvPr id="60" name="TextBox 59"/>
          <p:cNvSpPr txBox="1"/>
          <p:nvPr>
            <p:custDataLst>
              <p:tags r:id="rId10"/>
            </p:custDataLst>
          </p:nvPr>
        </p:nvSpPr>
        <p:spPr>
          <a:xfrm>
            <a:off x="9342438" y="1628422"/>
            <a:ext cx="987130" cy="172355"/>
          </a:xfrm>
          <a:prstGeom prst="rect">
            <a:avLst/>
          </a:prstGeom>
          <a:noFill/>
        </p:spPr>
        <p:txBody>
          <a:bodyPr wrap="none" lIns="45720" tIns="18288" rIns="0" bIns="0" rtlCol="0" anchor="ctr" anchorCtr="0">
            <a:spAutoFit/>
          </a:bodyPr>
          <a:lstStyle/>
          <a:p>
            <a:pPr marL="0" fontAlgn="base">
              <a:buClr>
                <a:srgbClr val="FFFF99"/>
              </a:buClr>
              <a:buSzPct val="90000"/>
            </a:pPr>
            <a:r>
              <a:rPr lang="en-US" sz="1000" b="1" dirty="0" smtClean="0">
                <a:ln>
                  <a:solidFill>
                    <a:schemeClr val="bg1">
                      <a:alpha val="0"/>
                    </a:schemeClr>
                  </a:solidFill>
                </a:ln>
                <a:solidFill>
                  <a:schemeClr val="tx1">
                    <a:lumMod val="75000"/>
                  </a:schemeClr>
                </a:solidFill>
              </a:rPr>
              <a:t>IP Domain Area</a:t>
            </a:r>
            <a:endParaRPr lang="en-US" sz="1000" b="1" dirty="0">
              <a:ln>
                <a:solidFill>
                  <a:schemeClr val="bg1">
                    <a:alpha val="0"/>
                  </a:schemeClr>
                </a:solidFill>
              </a:ln>
              <a:solidFill>
                <a:schemeClr val="tx1">
                  <a:lumMod val="75000"/>
                </a:schemeClr>
              </a:solidFill>
            </a:endParaRPr>
          </a:p>
        </p:txBody>
      </p:sp>
      <p:sp>
        <p:nvSpPr>
          <p:cNvPr id="61" name="TextBox 60"/>
          <p:cNvSpPr txBox="1"/>
          <p:nvPr>
            <p:custDataLst>
              <p:tags r:id="rId11"/>
            </p:custDataLst>
          </p:nvPr>
        </p:nvSpPr>
        <p:spPr>
          <a:xfrm>
            <a:off x="4358958" y="1628422"/>
            <a:ext cx="987130" cy="172355"/>
          </a:xfrm>
          <a:prstGeom prst="rect">
            <a:avLst/>
          </a:prstGeom>
          <a:noFill/>
        </p:spPr>
        <p:txBody>
          <a:bodyPr wrap="none" lIns="45720" tIns="18288" rIns="0" bIns="0" rtlCol="0" anchor="ctr" anchorCtr="0">
            <a:spAutoFit/>
          </a:bodyPr>
          <a:lstStyle/>
          <a:p>
            <a:pPr marL="0" fontAlgn="base">
              <a:buClr>
                <a:srgbClr val="FFFF99"/>
              </a:buClr>
              <a:buSzPct val="90000"/>
            </a:pPr>
            <a:r>
              <a:rPr lang="en-US" sz="1000" b="1" dirty="0" smtClean="0">
                <a:ln>
                  <a:solidFill>
                    <a:schemeClr val="bg1">
                      <a:alpha val="0"/>
                    </a:schemeClr>
                  </a:solidFill>
                </a:ln>
                <a:solidFill>
                  <a:schemeClr val="tx1">
                    <a:lumMod val="75000"/>
                  </a:schemeClr>
                </a:solidFill>
              </a:rPr>
              <a:t>IP Domain Area</a:t>
            </a:r>
            <a:endParaRPr lang="en-US" sz="1000" b="1" dirty="0">
              <a:ln>
                <a:solidFill>
                  <a:schemeClr val="bg1">
                    <a:alpha val="0"/>
                  </a:schemeClr>
                </a:solidFill>
              </a:ln>
              <a:solidFill>
                <a:schemeClr val="tx1">
                  <a:lumMod val="75000"/>
                </a:schemeClr>
              </a:solidFill>
            </a:endParaRPr>
          </a:p>
        </p:txBody>
      </p:sp>
      <p:sp>
        <p:nvSpPr>
          <p:cNvPr id="62" name="TextBox 61"/>
          <p:cNvSpPr txBox="1"/>
          <p:nvPr>
            <p:custDataLst>
              <p:tags r:id="rId12"/>
            </p:custDataLst>
          </p:nvPr>
        </p:nvSpPr>
        <p:spPr>
          <a:xfrm>
            <a:off x="6850698" y="1628422"/>
            <a:ext cx="987130" cy="172355"/>
          </a:xfrm>
          <a:prstGeom prst="rect">
            <a:avLst/>
          </a:prstGeom>
          <a:noFill/>
        </p:spPr>
        <p:txBody>
          <a:bodyPr wrap="none" lIns="45720" tIns="18288" rIns="0" bIns="0" rtlCol="0" anchor="ctr" anchorCtr="0">
            <a:spAutoFit/>
          </a:bodyPr>
          <a:lstStyle/>
          <a:p>
            <a:pPr marL="0" fontAlgn="base">
              <a:buClr>
                <a:srgbClr val="FFFF99"/>
              </a:buClr>
              <a:buSzPct val="90000"/>
            </a:pPr>
            <a:r>
              <a:rPr lang="en-US" sz="1000" b="1" dirty="0" smtClean="0">
                <a:ln>
                  <a:solidFill>
                    <a:schemeClr val="bg1">
                      <a:alpha val="0"/>
                    </a:schemeClr>
                  </a:solidFill>
                </a:ln>
                <a:solidFill>
                  <a:schemeClr val="tx1">
                    <a:lumMod val="75000"/>
                  </a:schemeClr>
                </a:solidFill>
              </a:rPr>
              <a:t>IP Domain Area</a:t>
            </a:r>
            <a:endParaRPr lang="en-US" sz="1000" b="1" dirty="0">
              <a:ln>
                <a:solidFill>
                  <a:schemeClr val="bg1">
                    <a:alpha val="0"/>
                  </a:schemeClr>
                </a:solidFill>
              </a:ln>
              <a:solidFill>
                <a:schemeClr val="tx1">
                  <a:lumMod val="75000"/>
                </a:schemeClr>
              </a:solidFill>
            </a:endParaRPr>
          </a:p>
        </p:txBody>
      </p:sp>
      <p:sp>
        <p:nvSpPr>
          <p:cNvPr id="65" name="TextBox 64"/>
          <p:cNvSpPr txBox="1"/>
          <p:nvPr>
            <p:custDataLst>
              <p:tags r:id="rId13"/>
            </p:custDataLst>
          </p:nvPr>
        </p:nvSpPr>
        <p:spPr>
          <a:xfrm>
            <a:off x="4358958" y="2998463"/>
            <a:ext cx="2423160" cy="1759681"/>
          </a:xfrm>
          <a:prstGeom prst="rect">
            <a:avLst/>
          </a:prstGeom>
          <a:solidFill>
            <a:schemeClr val="tx2">
              <a:lumMod val="40000"/>
              <a:lumOff val="6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bIns="45720" rtlCol="0" anchor="t">
            <a:noAutofit/>
          </a:bodyPr>
          <a:lstStyle>
            <a:defPPr>
              <a:defRPr lang="en-US"/>
            </a:defPPr>
            <a:lvl1pPr>
              <a:defRPr sz="700" b="1">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defRPr>
            </a:lvl1pPr>
          </a:lstStyle>
          <a:p>
            <a:pPr algn="ctr"/>
            <a:r>
              <a:rPr lang="en-US" sz="900" dirty="0" smtClean="0">
                <a:solidFill>
                  <a:schemeClr val="tx1">
                    <a:lumMod val="75000"/>
                  </a:schemeClr>
                </a:solidFill>
                <a:effectLst/>
              </a:rPr>
              <a:t>Accelerator</a:t>
            </a:r>
            <a:endParaRPr lang="en-US" sz="900" dirty="0">
              <a:solidFill>
                <a:schemeClr val="tx1">
                  <a:lumMod val="75000"/>
                </a:schemeClr>
              </a:solidFill>
              <a:effectLst/>
            </a:endParaRPr>
          </a:p>
        </p:txBody>
      </p:sp>
      <p:sp>
        <p:nvSpPr>
          <p:cNvPr id="66" name="TextBox 65"/>
          <p:cNvSpPr txBox="1"/>
          <p:nvPr>
            <p:custDataLst>
              <p:tags r:id="rId14"/>
            </p:custDataLst>
          </p:nvPr>
        </p:nvSpPr>
        <p:spPr>
          <a:xfrm>
            <a:off x="4358958" y="2138203"/>
            <a:ext cx="2423160" cy="822960"/>
          </a:xfrm>
          <a:prstGeom prst="rect">
            <a:avLst/>
          </a:prstGeom>
          <a:solidFill>
            <a:schemeClr val="accent1">
              <a:lumMod val="60000"/>
              <a:lumOff val="4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9144" rIns="45720" bIns="9144" rtlCol="0" anchor="t">
            <a:noAutofit/>
          </a:bodyPr>
          <a:lstStyle>
            <a:defPPr>
              <a:defRPr lang="en-US"/>
            </a:defPPr>
            <a:lvl1pPr>
              <a:defRPr sz="900" b="1">
                <a:solidFill>
                  <a:schemeClr val="bg1"/>
                </a:solidFill>
                <a:latin typeface="Segoe UI" pitchFamily="34" charset="0"/>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90000"/>
              </a:lnSpc>
            </a:pPr>
            <a:r>
              <a:rPr lang="en-US" dirty="0">
                <a:ln>
                  <a:solidFill>
                    <a:schemeClr val="bg1">
                      <a:alpha val="0"/>
                    </a:schemeClr>
                  </a:solidFill>
                </a:ln>
                <a:solidFill>
                  <a:schemeClr val="tx1">
                    <a:lumMod val="75000"/>
                  </a:schemeClr>
                </a:solidFill>
              </a:rPr>
              <a:t>IP Sub-Domain Area</a:t>
            </a:r>
          </a:p>
        </p:txBody>
      </p:sp>
      <p:sp>
        <p:nvSpPr>
          <p:cNvPr id="70" name="Rounded Rectangle 69"/>
          <p:cNvSpPr/>
          <p:nvPr>
            <p:custDataLst>
              <p:tags r:id="rId15"/>
            </p:custDataLst>
          </p:nvPr>
        </p:nvSpPr>
        <p:spPr>
          <a:xfrm flipH="1">
            <a:off x="4705142" y="22753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Strategy </a:t>
            </a:r>
            <a:r>
              <a:rPr lang="en-US" altLang="zh-CN" sz="900" b="1" dirty="0">
                <a:ln>
                  <a:solidFill>
                    <a:schemeClr val="bg1">
                      <a:alpha val="0"/>
                    </a:schemeClr>
                  </a:solidFill>
                </a:ln>
                <a:latin typeface="Segoe UI" pitchFamily="34" charset="0"/>
                <a:ea typeface="Segoe UI" pitchFamily="34" charset="0"/>
                <a:cs typeface="Segoe UI" pitchFamily="34" charset="0"/>
              </a:rPr>
              <a:t>(ESS</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71" name="Rounded Rectangle 70"/>
          <p:cNvSpPr/>
          <p:nvPr>
            <p:custDataLst>
              <p:tags r:id="rId16"/>
            </p:custDataLst>
          </p:nvPr>
        </p:nvSpPr>
        <p:spPr>
          <a:xfrm flipH="1">
            <a:off x="5394696" y="22753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Delivery </a:t>
            </a:r>
            <a:r>
              <a:rPr lang="en-US" altLang="zh-CN" sz="900" b="1" dirty="0">
                <a:ln>
                  <a:solidFill>
                    <a:schemeClr val="bg1">
                      <a:alpha val="0"/>
                    </a:schemeClr>
                  </a:solidFill>
                </a:ln>
                <a:latin typeface="Segoe UI" pitchFamily="34" charset="0"/>
                <a:ea typeface="Segoe UI" pitchFamily="34" charset="0"/>
                <a:cs typeface="Segoe UI" pitchFamily="34" charset="0"/>
              </a:rPr>
              <a:t>(CSB</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72" name="Rounded Rectangle 71"/>
          <p:cNvSpPr/>
          <p:nvPr>
            <p:custDataLst>
              <p:tags r:id="rId17"/>
            </p:custDataLst>
          </p:nvPr>
        </p:nvSpPr>
        <p:spPr>
          <a:xfrm flipH="1">
            <a:off x="6084250" y="22753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0" tIns="9144" rIns="0"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Operations (</a:t>
            </a:r>
            <a:r>
              <a:rPr lang="en-US" altLang="zh-CN" sz="900" b="1" dirty="0">
                <a:ln>
                  <a:solidFill>
                    <a:schemeClr val="bg1">
                      <a:alpha val="0"/>
                    </a:schemeClr>
                  </a:solidFill>
                </a:ln>
                <a:latin typeface="Segoe UI" pitchFamily="34" charset="0"/>
                <a:ea typeface="Segoe UI" pitchFamily="34" charset="0"/>
                <a:cs typeface="Segoe UI" pitchFamily="34" charset="0"/>
              </a:rPr>
              <a:t>Support</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76" name="Rectangle 75"/>
          <p:cNvSpPr/>
          <p:nvPr>
            <p:custDataLst>
              <p:tags r:id="rId18"/>
            </p:custDataLst>
          </p:nvPr>
        </p:nvSpPr>
        <p:spPr>
          <a:xfrm>
            <a:off x="4358958" y="4778191"/>
            <a:ext cx="2423160" cy="507831"/>
          </a:xfrm>
          <a:prstGeom prst="rect">
            <a:avLst/>
          </a:prstGeom>
        </p:spPr>
        <p:txBody>
          <a:bodyPr wrap="square" tIns="0">
            <a:spAutoFit/>
          </a:bodyPr>
          <a:lstStyle/>
          <a:p>
            <a:pPr marL="0" lvl="1" algn="ctr" defTabSz="914400">
              <a:spcBef>
                <a:spcPts val="300"/>
              </a:spcBef>
              <a:buClr>
                <a:schemeClr val="tx1">
                  <a:lumMod val="75000"/>
                </a:schemeClr>
              </a:buClr>
            </a:pP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Influencing business strategy through leveraging Microsoft's value proposition</a:t>
            </a:r>
          </a:p>
        </p:txBody>
      </p:sp>
      <p:sp>
        <p:nvSpPr>
          <p:cNvPr id="77" name="TextBox 76"/>
          <p:cNvSpPr txBox="1"/>
          <p:nvPr>
            <p:custDataLst>
              <p:tags r:id="rId19"/>
            </p:custDataLst>
          </p:nvPr>
        </p:nvSpPr>
        <p:spPr>
          <a:xfrm>
            <a:off x="9342438" y="2998463"/>
            <a:ext cx="2423160" cy="1759681"/>
          </a:xfrm>
          <a:prstGeom prst="rect">
            <a:avLst/>
          </a:prstGeom>
          <a:solidFill>
            <a:schemeClr val="tx2">
              <a:lumMod val="40000"/>
              <a:lumOff val="6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bIns="45720" rtlCol="0" anchor="t">
            <a:noAutofit/>
          </a:bodyPr>
          <a:lstStyle>
            <a:defPPr>
              <a:defRPr lang="en-US"/>
            </a:defPPr>
            <a:lvl1pPr>
              <a:defRPr sz="700" b="1">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defRPr>
            </a:lvl1pPr>
          </a:lstStyle>
          <a:p>
            <a:pPr algn="ctr"/>
            <a:r>
              <a:rPr lang="en-US" sz="900" dirty="0" smtClean="0">
                <a:solidFill>
                  <a:schemeClr val="tx1">
                    <a:lumMod val="75000"/>
                  </a:schemeClr>
                </a:solidFill>
                <a:effectLst/>
              </a:rPr>
              <a:t>Accelerator</a:t>
            </a:r>
            <a:endParaRPr lang="en-US" sz="900" dirty="0">
              <a:solidFill>
                <a:schemeClr val="tx1">
                  <a:lumMod val="75000"/>
                </a:schemeClr>
              </a:solidFill>
              <a:effectLst/>
            </a:endParaRPr>
          </a:p>
        </p:txBody>
      </p:sp>
      <p:sp>
        <p:nvSpPr>
          <p:cNvPr id="78" name="TextBox 77"/>
          <p:cNvSpPr txBox="1"/>
          <p:nvPr>
            <p:custDataLst>
              <p:tags r:id="rId20"/>
            </p:custDataLst>
          </p:nvPr>
        </p:nvSpPr>
        <p:spPr>
          <a:xfrm>
            <a:off x="9342438" y="2138203"/>
            <a:ext cx="2423160" cy="822960"/>
          </a:xfrm>
          <a:prstGeom prst="rect">
            <a:avLst/>
          </a:prstGeom>
          <a:solidFill>
            <a:schemeClr val="accent1">
              <a:lumMod val="60000"/>
              <a:lumOff val="4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9144" rIns="45720" bIns="9144" rtlCol="0" anchor="t">
            <a:noAutofit/>
          </a:bodyPr>
          <a:lstStyle>
            <a:defPPr>
              <a:defRPr lang="en-US"/>
            </a:defPPr>
            <a:lvl1pPr>
              <a:defRPr sz="900" b="1">
                <a:solidFill>
                  <a:schemeClr val="bg1"/>
                </a:solidFill>
                <a:latin typeface="Segoe UI" pitchFamily="34" charset="0"/>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90000"/>
              </a:lnSpc>
            </a:pPr>
            <a:r>
              <a:rPr lang="en-US" dirty="0">
                <a:ln>
                  <a:solidFill>
                    <a:schemeClr val="bg1">
                      <a:alpha val="0"/>
                    </a:schemeClr>
                  </a:solidFill>
                </a:ln>
                <a:solidFill>
                  <a:schemeClr val="tx1">
                    <a:lumMod val="75000"/>
                  </a:schemeClr>
                </a:solidFill>
              </a:rPr>
              <a:t>IP Sub-Domain Area</a:t>
            </a:r>
          </a:p>
        </p:txBody>
      </p:sp>
      <p:sp>
        <p:nvSpPr>
          <p:cNvPr id="79" name="TextBox 78"/>
          <p:cNvSpPr txBox="1"/>
          <p:nvPr>
            <p:custDataLst>
              <p:tags r:id="rId21"/>
            </p:custDataLst>
          </p:nvPr>
        </p:nvSpPr>
        <p:spPr>
          <a:xfrm>
            <a:off x="6850698" y="2998463"/>
            <a:ext cx="2423160" cy="1759681"/>
          </a:xfrm>
          <a:prstGeom prst="rect">
            <a:avLst/>
          </a:prstGeom>
          <a:solidFill>
            <a:schemeClr val="tx2">
              <a:lumMod val="40000"/>
              <a:lumOff val="6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45720" rIns="45720" bIns="45720" rtlCol="0" anchor="t">
            <a:noAutofit/>
          </a:bodyPr>
          <a:lstStyle>
            <a:defPPr>
              <a:defRPr lang="en-US"/>
            </a:defPPr>
            <a:lvl1pPr>
              <a:defRPr sz="700" b="1">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defRPr>
            </a:lvl1pPr>
          </a:lstStyle>
          <a:p>
            <a:pPr algn="ctr"/>
            <a:r>
              <a:rPr lang="en-US" sz="900" dirty="0" smtClean="0">
                <a:solidFill>
                  <a:schemeClr val="tx1">
                    <a:lumMod val="75000"/>
                  </a:schemeClr>
                </a:solidFill>
                <a:effectLst/>
              </a:rPr>
              <a:t>Accelerator</a:t>
            </a:r>
            <a:endParaRPr lang="en-US" sz="900" dirty="0">
              <a:solidFill>
                <a:schemeClr val="tx1">
                  <a:lumMod val="75000"/>
                </a:schemeClr>
              </a:solidFill>
              <a:effectLst/>
            </a:endParaRPr>
          </a:p>
        </p:txBody>
      </p:sp>
      <p:sp>
        <p:nvSpPr>
          <p:cNvPr id="80" name="TextBox 79"/>
          <p:cNvSpPr txBox="1"/>
          <p:nvPr>
            <p:custDataLst>
              <p:tags r:id="rId22"/>
            </p:custDataLst>
          </p:nvPr>
        </p:nvSpPr>
        <p:spPr>
          <a:xfrm>
            <a:off x="6850698" y="2138203"/>
            <a:ext cx="2423160" cy="822960"/>
          </a:xfrm>
          <a:prstGeom prst="rect">
            <a:avLst/>
          </a:prstGeom>
          <a:solidFill>
            <a:schemeClr val="accent1">
              <a:lumMod val="60000"/>
              <a:lumOff val="40000"/>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vert270" lIns="45720" tIns="9144" rIns="45720" bIns="9144" rtlCol="0" anchor="t">
            <a:noAutofit/>
          </a:bodyPr>
          <a:lstStyle>
            <a:defPPr>
              <a:defRPr lang="en-US"/>
            </a:defPPr>
            <a:lvl1pPr>
              <a:defRPr sz="900" b="1">
                <a:solidFill>
                  <a:schemeClr val="bg1"/>
                </a:solidFill>
                <a:latin typeface="Segoe UI" pitchFamily="34" charset="0"/>
                <a:ea typeface="Segoe UI" pitchFamily="34" charset="0"/>
                <a:cs typeface="Segoe UI"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lnSpc>
                <a:spcPct val="90000"/>
              </a:lnSpc>
            </a:pPr>
            <a:r>
              <a:rPr lang="en-US" dirty="0">
                <a:ln>
                  <a:solidFill>
                    <a:schemeClr val="bg1">
                      <a:alpha val="0"/>
                    </a:schemeClr>
                  </a:solidFill>
                </a:ln>
                <a:solidFill>
                  <a:schemeClr val="tx1">
                    <a:lumMod val="75000"/>
                  </a:schemeClr>
                </a:solidFill>
              </a:rPr>
              <a:t>IP Sub-Domain Area</a:t>
            </a:r>
          </a:p>
        </p:txBody>
      </p:sp>
      <p:sp>
        <p:nvSpPr>
          <p:cNvPr id="81" name="Rectangle 80"/>
          <p:cNvSpPr/>
          <p:nvPr>
            <p:custDataLst>
              <p:tags r:id="rId23"/>
            </p:custDataLst>
          </p:nvPr>
        </p:nvSpPr>
        <p:spPr>
          <a:xfrm>
            <a:off x="9342438" y="4778191"/>
            <a:ext cx="2423160" cy="353943"/>
          </a:xfrm>
          <a:prstGeom prst="rect">
            <a:avLst/>
          </a:prstGeom>
        </p:spPr>
        <p:txBody>
          <a:bodyPr wrap="square" tIns="0">
            <a:spAutoFit/>
          </a:bodyPr>
          <a:lstStyle/>
          <a:p>
            <a:pPr marL="0" lvl="1" algn="ctr" defTabSz="914400">
              <a:spcBef>
                <a:spcPts val="300"/>
              </a:spcBef>
              <a:buClr>
                <a:schemeClr val="tx1">
                  <a:lumMod val="75000"/>
                </a:schemeClr>
              </a:buClr>
            </a:pP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Optimizing the </a:t>
            </a:r>
            <a:r>
              <a:rPr lang="en-US" altLang="zh-CN" sz="1000" b="1"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effectiveness                                          and value </a:t>
            </a: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delivered by IT</a:t>
            </a:r>
          </a:p>
        </p:txBody>
      </p:sp>
      <p:sp>
        <p:nvSpPr>
          <p:cNvPr id="82" name="Rectangle 81"/>
          <p:cNvSpPr/>
          <p:nvPr>
            <p:custDataLst>
              <p:tags r:id="rId24"/>
            </p:custDataLst>
          </p:nvPr>
        </p:nvSpPr>
        <p:spPr>
          <a:xfrm>
            <a:off x="6850698" y="4778191"/>
            <a:ext cx="2423160" cy="507831"/>
          </a:xfrm>
          <a:prstGeom prst="rect">
            <a:avLst/>
          </a:prstGeom>
        </p:spPr>
        <p:txBody>
          <a:bodyPr wrap="square" tIns="0">
            <a:spAutoFit/>
          </a:bodyPr>
          <a:lstStyle/>
          <a:p>
            <a:pPr marL="0" lvl="1" algn="ctr" defTabSz="914400">
              <a:spcBef>
                <a:spcPts val="300"/>
              </a:spcBef>
              <a:buClr>
                <a:schemeClr val="tx1">
                  <a:lumMod val="75000"/>
                </a:schemeClr>
              </a:buClr>
            </a:pP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Leveraging emerging </a:t>
            </a:r>
            <a:r>
              <a:rPr lang="en-US" altLang="zh-CN" sz="1000" b="1"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technologies                             to create new </a:t>
            </a: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a:t>
            </a:r>
            <a:r>
              <a:rPr lang="en-US" altLang="zh-CN" sz="1000" b="1"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models                                 and </a:t>
            </a:r>
            <a:r>
              <a:rPr lang="en-US" altLang="zh-CN" sz="1000" b="1"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disruptive strategies</a:t>
            </a:r>
          </a:p>
        </p:txBody>
      </p:sp>
      <p:grpSp>
        <p:nvGrpSpPr>
          <p:cNvPr id="39" name="Group 38"/>
          <p:cNvGrpSpPr/>
          <p:nvPr/>
        </p:nvGrpSpPr>
        <p:grpSpPr>
          <a:xfrm>
            <a:off x="4712650" y="3486929"/>
            <a:ext cx="2011680" cy="1199738"/>
            <a:chOff x="4712650" y="3249461"/>
            <a:chExt cx="2011680" cy="1199738"/>
          </a:xfrm>
        </p:grpSpPr>
        <p:sp>
          <p:nvSpPr>
            <p:cNvPr id="83" name="Rounded Rectangle 82"/>
            <p:cNvSpPr/>
            <p:nvPr>
              <p:custDataLst>
                <p:tags r:id="rId35"/>
              </p:custDataLst>
            </p:nvPr>
          </p:nvSpPr>
          <p:spPr>
            <a:xfrm flipH="1">
              <a:off x="4712650" y="3249461"/>
              <a:ext cx="2011680" cy="365760"/>
            </a:xfrm>
            <a:prstGeom prst="roundRect">
              <a:avLst>
                <a:gd name="adj" fmla="val 8854"/>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Streamline Business Operations</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84" name="Rounded Rectangle 83"/>
            <p:cNvSpPr/>
            <p:nvPr>
              <p:custDataLst>
                <p:tags r:id="rId36"/>
              </p:custDataLst>
            </p:nvPr>
          </p:nvSpPr>
          <p:spPr>
            <a:xfrm flipH="1">
              <a:off x="4712650" y="3666450"/>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Employee Productivity</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85" name="Rounded Rectangle 84"/>
            <p:cNvSpPr/>
            <p:nvPr/>
          </p:nvSpPr>
          <p:spPr>
            <a:xfrm flipH="1">
              <a:off x="4712650" y="4083439"/>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Business-driven IT Strategy</a:t>
              </a:r>
            </a:p>
          </p:txBody>
        </p:sp>
      </p:grpSp>
      <p:grpSp>
        <p:nvGrpSpPr>
          <p:cNvPr id="88" name="Group 87"/>
          <p:cNvGrpSpPr/>
          <p:nvPr/>
        </p:nvGrpSpPr>
        <p:grpSpPr>
          <a:xfrm>
            <a:off x="7186276" y="2275363"/>
            <a:ext cx="2019188" cy="548640"/>
            <a:chOff x="4705142" y="2037863"/>
            <a:chExt cx="2019188" cy="548640"/>
          </a:xfrm>
        </p:grpSpPr>
        <p:sp>
          <p:nvSpPr>
            <p:cNvPr id="89" name="Rounded Rectangle 88"/>
            <p:cNvSpPr/>
            <p:nvPr>
              <p:custDataLst>
                <p:tags r:id="rId32"/>
              </p:custDataLst>
            </p:nvPr>
          </p:nvSpPr>
          <p:spPr>
            <a:xfrm flipH="1">
              <a:off x="4705142"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Strategy </a:t>
              </a:r>
              <a:r>
                <a:rPr lang="en-US" altLang="zh-CN" sz="900" b="1" dirty="0">
                  <a:ln>
                    <a:solidFill>
                      <a:schemeClr val="bg1">
                        <a:alpha val="0"/>
                      </a:schemeClr>
                    </a:solidFill>
                  </a:ln>
                  <a:latin typeface="Segoe UI" pitchFamily="34" charset="0"/>
                  <a:ea typeface="Segoe UI" pitchFamily="34" charset="0"/>
                  <a:cs typeface="Segoe UI" pitchFamily="34" charset="0"/>
                </a:rPr>
                <a:t>(ESS</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0" name="Rounded Rectangle 89"/>
            <p:cNvSpPr/>
            <p:nvPr>
              <p:custDataLst>
                <p:tags r:id="rId33"/>
              </p:custDataLst>
            </p:nvPr>
          </p:nvSpPr>
          <p:spPr>
            <a:xfrm flipH="1">
              <a:off x="5394696"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Delivery </a:t>
              </a:r>
              <a:r>
                <a:rPr lang="en-US" altLang="zh-CN" sz="900" b="1" dirty="0">
                  <a:ln>
                    <a:solidFill>
                      <a:schemeClr val="bg1">
                        <a:alpha val="0"/>
                      </a:schemeClr>
                    </a:solidFill>
                  </a:ln>
                  <a:latin typeface="Segoe UI" pitchFamily="34" charset="0"/>
                  <a:ea typeface="Segoe UI" pitchFamily="34" charset="0"/>
                  <a:cs typeface="Segoe UI" pitchFamily="34" charset="0"/>
                </a:rPr>
                <a:t>(CSB</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1" name="Rounded Rectangle 90"/>
            <p:cNvSpPr/>
            <p:nvPr>
              <p:custDataLst>
                <p:tags r:id="rId34"/>
              </p:custDataLst>
            </p:nvPr>
          </p:nvSpPr>
          <p:spPr>
            <a:xfrm flipH="1">
              <a:off x="6084250"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0" tIns="9144" rIns="0"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Operations (</a:t>
              </a:r>
              <a:r>
                <a:rPr lang="en-US" altLang="zh-CN" sz="900" b="1" dirty="0">
                  <a:ln>
                    <a:solidFill>
                      <a:schemeClr val="bg1">
                        <a:alpha val="0"/>
                      </a:schemeClr>
                    </a:solidFill>
                  </a:ln>
                  <a:latin typeface="Segoe UI" pitchFamily="34" charset="0"/>
                  <a:ea typeface="Segoe UI" pitchFamily="34" charset="0"/>
                  <a:cs typeface="Segoe UI" pitchFamily="34" charset="0"/>
                </a:rPr>
                <a:t>Support</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grpSp>
      <p:sp>
        <p:nvSpPr>
          <p:cNvPr id="93" name="Rounded Rectangle 92"/>
          <p:cNvSpPr/>
          <p:nvPr/>
        </p:nvSpPr>
        <p:spPr>
          <a:xfrm flipH="1">
            <a:off x="7186276" y="3912003"/>
            <a:ext cx="2011680" cy="365760"/>
          </a:xfrm>
          <a:prstGeom prst="roundRect">
            <a:avLst>
              <a:gd name="adj" fmla="val 7118"/>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Design-Led Business Transformation</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94" name="Rounded Rectangle 93"/>
          <p:cNvSpPr/>
          <p:nvPr>
            <p:custDataLst>
              <p:tags r:id="rId25"/>
            </p:custDataLst>
          </p:nvPr>
        </p:nvSpPr>
        <p:spPr>
          <a:xfrm flipH="1">
            <a:off x="7186276" y="3478845"/>
            <a:ext cx="2011680" cy="390013"/>
          </a:xfrm>
          <a:prstGeom prst="roundRect">
            <a:avLst>
              <a:gd name="adj" fmla="val 7118"/>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Technology Disruption </a:t>
            </a:r>
            <a:endParaRPr lang="en-US" altLang="zh-CN" sz="1000"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95" name="Rounded Rectangle 94"/>
          <p:cNvSpPr/>
          <p:nvPr>
            <p:custDataLst>
              <p:tags r:id="rId26"/>
            </p:custDataLst>
          </p:nvPr>
        </p:nvSpPr>
        <p:spPr>
          <a:xfrm flipH="1">
            <a:off x="7186276" y="4320907"/>
            <a:ext cx="2011680" cy="365760"/>
          </a:xfrm>
          <a:prstGeom prst="roundRect">
            <a:avLst>
              <a:gd name="adj" fmla="val 7118"/>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62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Service Innovation</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grpSp>
        <p:nvGrpSpPr>
          <p:cNvPr id="96" name="Group 95"/>
          <p:cNvGrpSpPr/>
          <p:nvPr/>
        </p:nvGrpSpPr>
        <p:grpSpPr>
          <a:xfrm>
            <a:off x="9673840" y="2275363"/>
            <a:ext cx="2019188" cy="548640"/>
            <a:chOff x="4705142" y="2037863"/>
            <a:chExt cx="2019188" cy="548640"/>
          </a:xfrm>
        </p:grpSpPr>
        <p:sp>
          <p:nvSpPr>
            <p:cNvPr id="97" name="Rounded Rectangle 96"/>
            <p:cNvSpPr/>
            <p:nvPr>
              <p:custDataLst>
                <p:tags r:id="rId29"/>
              </p:custDataLst>
            </p:nvPr>
          </p:nvSpPr>
          <p:spPr>
            <a:xfrm flipH="1">
              <a:off x="4705142"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Strategy </a:t>
              </a:r>
              <a:r>
                <a:rPr lang="en-US" altLang="zh-CN" sz="900" b="1" dirty="0">
                  <a:ln>
                    <a:solidFill>
                      <a:schemeClr val="bg1">
                        <a:alpha val="0"/>
                      </a:schemeClr>
                    </a:solidFill>
                  </a:ln>
                  <a:latin typeface="Segoe UI" pitchFamily="34" charset="0"/>
                  <a:ea typeface="Segoe UI" pitchFamily="34" charset="0"/>
                  <a:cs typeface="Segoe UI" pitchFamily="34" charset="0"/>
                </a:rPr>
                <a:t>(ESS</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8" name="Rounded Rectangle 97"/>
            <p:cNvSpPr/>
            <p:nvPr>
              <p:custDataLst>
                <p:tags r:id="rId30"/>
              </p:custDataLst>
            </p:nvPr>
          </p:nvSpPr>
          <p:spPr>
            <a:xfrm flipH="1">
              <a:off x="5394696"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9144" tIns="9144" rIns="9144"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Delivery </a:t>
              </a:r>
              <a:r>
                <a:rPr lang="en-US" altLang="zh-CN" sz="900" b="1" dirty="0">
                  <a:ln>
                    <a:solidFill>
                      <a:schemeClr val="bg1">
                        <a:alpha val="0"/>
                      </a:schemeClr>
                    </a:solidFill>
                  </a:ln>
                  <a:latin typeface="Segoe UI" pitchFamily="34" charset="0"/>
                  <a:ea typeface="Segoe UI" pitchFamily="34" charset="0"/>
                  <a:cs typeface="Segoe UI" pitchFamily="34" charset="0"/>
                </a:rPr>
                <a:t>(CSB</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sp>
          <p:nvSpPr>
            <p:cNvPr id="99" name="Rounded Rectangle 98"/>
            <p:cNvSpPr/>
            <p:nvPr>
              <p:custDataLst>
                <p:tags r:id="rId31"/>
              </p:custDataLst>
            </p:nvPr>
          </p:nvSpPr>
          <p:spPr>
            <a:xfrm flipH="1">
              <a:off x="6084250" y="2037863"/>
              <a:ext cx="640080" cy="548640"/>
            </a:xfrm>
            <a:prstGeom prst="roundRect">
              <a:avLst>
                <a:gd name="adj" fmla="val 9722"/>
              </a:avLst>
            </a:prstGeom>
            <a:solidFill>
              <a:schemeClr val="accent1">
                <a:lumMod val="60000"/>
                <a:lumOff val="40000"/>
              </a:schemeClr>
            </a:solidFill>
            <a:ln w="6350">
              <a:solidFill>
                <a:schemeClr val="accent1">
                  <a:lumMod val="60000"/>
                  <a:lumOff val="40000"/>
                </a:schemeClr>
              </a:solidFill>
            </a:ln>
            <a:effectLst/>
          </p:spPr>
          <p:txBody>
            <a:bodyPr vert="horz" wrap="square" lIns="0" tIns="9144" rIns="0" bIns="9144" numCol="1" rtlCol="0" anchor="ctr" anchorCtr="0" compatLnSpc="1">
              <a:prstTxWarp prst="textNoShape">
                <a:avLst/>
              </a:prstTxWarp>
              <a:noAutofit/>
            </a:bodyPr>
            <a:lstStyle/>
            <a:p>
              <a:pPr marL="0" lvl="1" algn="ctr" fontAlgn="base">
                <a:buClr>
                  <a:srgbClr val="FFFF99"/>
                </a:buClr>
                <a:buSzPct val="90000"/>
              </a:pPr>
              <a:r>
                <a:rPr lang="en-US" altLang="zh-CN" sz="900" b="1" dirty="0" smtClean="0">
                  <a:ln>
                    <a:solidFill>
                      <a:schemeClr val="bg1">
                        <a:alpha val="0"/>
                      </a:schemeClr>
                    </a:solidFill>
                  </a:ln>
                  <a:latin typeface="Segoe UI" pitchFamily="34" charset="0"/>
                  <a:ea typeface="Segoe UI" pitchFamily="34" charset="0"/>
                  <a:cs typeface="Segoe UI" pitchFamily="34" charset="0"/>
                </a:rPr>
                <a:t>Operations (</a:t>
              </a:r>
              <a:r>
                <a:rPr lang="en-US" altLang="zh-CN" sz="900" b="1" dirty="0">
                  <a:ln>
                    <a:solidFill>
                      <a:schemeClr val="bg1">
                        <a:alpha val="0"/>
                      </a:schemeClr>
                    </a:solidFill>
                  </a:ln>
                  <a:latin typeface="Segoe UI" pitchFamily="34" charset="0"/>
                  <a:ea typeface="Segoe UI" pitchFamily="34" charset="0"/>
                  <a:cs typeface="Segoe UI" pitchFamily="34" charset="0"/>
                </a:rPr>
                <a:t>Support</a:t>
              </a:r>
              <a:r>
                <a:rPr lang="en-US" altLang="zh-CN" sz="900" b="1" dirty="0" smtClean="0">
                  <a:ln>
                    <a:solidFill>
                      <a:schemeClr val="bg1">
                        <a:alpha val="0"/>
                      </a:schemeClr>
                    </a:solidFill>
                  </a:ln>
                  <a:latin typeface="Segoe UI" pitchFamily="34" charset="0"/>
                  <a:ea typeface="Segoe UI" pitchFamily="34" charset="0"/>
                  <a:cs typeface="Segoe UI" pitchFamily="34" charset="0"/>
                </a:rPr>
                <a:t>)</a:t>
              </a:r>
              <a:endParaRPr lang="en-US" altLang="zh-CN" sz="900" b="1" dirty="0">
                <a:ln>
                  <a:solidFill>
                    <a:schemeClr val="bg1">
                      <a:alpha val="0"/>
                    </a:schemeClr>
                  </a:solidFill>
                </a:ln>
                <a:latin typeface="Segoe UI" pitchFamily="34" charset="0"/>
                <a:ea typeface="Segoe UI" pitchFamily="34" charset="0"/>
                <a:cs typeface="Segoe UI" pitchFamily="34" charset="0"/>
              </a:endParaRPr>
            </a:p>
          </p:txBody>
        </p:sp>
      </p:grpSp>
      <p:sp>
        <p:nvSpPr>
          <p:cNvPr id="100" name="Rounded Rectangle 99"/>
          <p:cNvSpPr/>
          <p:nvPr/>
        </p:nvSpPr>
        <p:spPr>
          <a:xfrm flipH="1">
            <a:off x="9681348" y="3069940"/>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IT Value Management</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1" name="Rounded Rectangle 100"/>
          <p:cNvSpPr/>
          <p:nvPr/>
        </p:nvSpPr>
        <p:spPr>
          <a:xfrm flipH="1">
            <a:off x="9681348" y="3486929"/>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Optimizing the IT </a:t>
            </a:r>
            <a:b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Customer Experience</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2" name="Rounded Rectangle 101"/>
          <p:cNvSpPr/>
          <p:nvPr/>
        </p:nvSpPr>
        <p:spPr>
          <a:xfrm flipH="1">
            <a:off x="9681348" y="3903918"/>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Planning &amp; Managing </a:t>
            </a:r>
            <a:b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the </a:t>
            </a: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Business of IT</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3" name="Rounded Rectangle 102"/>
          <p:cNvSpPr/>
          <p:nvPr>
            <p:custDataLst>
              <p:tags r:id="rId27"/>
            </p:custDataLst>
          </p:nvPr>
        </p:nvSpPr>
        <p:spPr>
          <a:xfrm flipH="1">
            <a:off x="9681348" y="4320907"/>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Optimizing the IT </a:t>
            </a:r>
            <a:br>
              <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b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Supply Chain</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49" name="Text Placeholder 6"/>
          <p:cNvSpPr txBox="1">
            <a:spLocks/>
          </p:cNvSpPr>
          <p:nvPr/>
        </p:nvSpPr>
        <p:spPr>
          <a:xfrm>
            <a:off x="-175768" y="653607"/>
            <a:ext cx="11941365" cy="307777"/>
          </a:xfrm>
          <a:prstGeom prst="rect">
            <a:avLst/>
          </a:prstGeom>
        </p:spPr>
        <p:txBody>
          <a:bodyPr/>
          <a:lstStyle>
            <a:lvl1pPr marL="274320" indent="-274320" algn="l" defTabSz="914363" rtl="0" eaLnBrk="1" latinLnBrk="0" hangingPunct="1">
              <a:lnSpc>
                <a:spcPct val="100000"/>
              </a:lnSpc>
              <a:spcBef>
                <a:spcPts val="1200"/>
              </a:spcBef>
              <a:buClr>
                <a:schemeClr val="accent1"/>
              </a:buClr>
              <a:buSzPct val="100000"/>
              <a:buFontTx/>
              <a:buBlip>
                <a:blip r:embed="rId41"/>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1"/>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41"/>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1"/>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1"/>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5138" indent="0">
              <a:buNone/>
            </a:pPr>
            <a:r>
              <a:rPr lang="en-US" sz="1400" dirty="0" smtClean="0"/>
              <a:t>Provide producers/consumers with highly </a:t>
            </a:r>
            <a:r>
              <a:rPr lang="en-US" sz="1400" dirty="0"/>
              <a:t>consumable and relevant packaged IP and </a:t>
            </a:r>
            <a:r>
              <a:rPr lang="en-US" sz="1400" dirty="0" smtClean="0"/>
              <a:t>guidance, that </a:t>
            </a:r>
            <a:r>
              <a:rPr lang="en-US" sz="1400" dirty="0"/>
              <a:t>orchestrate the VRF methods and models that address a given problem space or domain for the acceleration of an engagement through a programmatic, consistent, repeatable way. </a:t>
            </a:r>
          </a:p>
        </p:txBody>
      </p:sp>
      <p:sp>
        <p:nvSpPr>
          <p:cNvPr id="52" name="Rounded Rectangle 51"/>
          <p:cNvSpPr/>
          <p:nvPr/>
        </p:nvSpPr>
        <p:spPr>
          <a:xfrm flipH="1">
            <a:off x="7175892" y="3076036"/>
            <a:ext cx="2011680" cy="365760"/>
          </a:xfrm>
          <a:prstGeom prst="roundRect">
            <a:avLst>
              <a:gd name="adj" fmla="val 7986"/>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Innovation Management</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4</a:t>
            </a:fld>
            <a:endParaRPr lang="en-US" dirty="0"/>
          </a:p>
        </p:txBody>
      </p:sp>
      <p:sp>
        <p:nvSpPr>
          <p:cNvPr id="51" name="Rounded Rectangle 50"/>
          <p:cNvSpPr/>
          <p:nvPr>
            <p:custDataLst>
              <p:tags r:id="rId28"/>
            </p:custDataLst>
          </p:nvPr>
        </p:nvSpPr>
        <p:spPr>
          <a:xfrm flipH="1">
            <a:off x="4726150" y="3060579"/>
            <a:ext cx="2011680" cy="365760"/>
          </a:xfrm>
          <a:prstGeom prst="roundRect">
            <a:avLst>
              <a:gd name="adj" fmla="val 8854"/>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13500000" scaled="1"/>
            <a:tileRect/>
          </a:gradFill>
          <a:ln w="6350">
            <a:solidFill>
              <a:schemeClr val="accent3">
                <a:lumMod val="50000"/>
              </a:schemeClr>
            </a:solidFill>
          </a:ln>
          <a:effectLst/>
        </p:spPr>
        <p:txBody>
          <a:bodyPr vert="horz" wrap="square" lIns="36576" tIns="36576" rIns="36576" bIns="45720" numCol="1" rtlCol="0" anchor="ctr" anchorCtr="0" compatLnSpc="1">
            <a:prstTxWarp prst="textNoShape">
              <a:avLst/>
            </a:prstTxWarp>
            <a:noAutofit/>
          </a:bodyPr>
          <a:lstStyle/>
          <a:p>
            <a:pPr marL="0" lvl="1" algn="ctr" fontAlgn="base">
              <a:buClr>
                <a:srgbClr val="FFFF99"/>
              </a:buClr>
              <a:buSzPct val="90000"/>
            </a:pPr>
            <a:r>
              <a:rPr lang="en-US" altLang="zh-CN"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Grow Revenue</a:t>
            </a:r>
            <a:endParaRPr lang="en-US" altLang="zh-CN"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860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25976811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6252" name="think-cell Slide" r:id="rId50" imgW="270" imgH="270" progId="TCLayout.ActiveDocument.1">
                  <p:embed/>
                </p:oleObj>
              </mc:Choice>
              <mc:Fallback>
                <p:oleObj name="think-cell Slide" r:id="rId50" imgW="270" imgH="270" progId="TCLayout.ActiveDocument.1">
                  <p:embed/>
                  <p:pic>
                    <p:nvPicPr>
                      <p:cNvPr id="0" name=""/>
                      <p:cNvPicPr/>
                      <p:nvPr/>
                    </p:nvPicPr>
                    <p:blipFill>
                      <a:blip r:embed="rId51"/>
                      <a:stretch>
                        <a:fillRect/>
                      </a:stretch>
                    </p:blipFill>
                    <p:spPr>
                      <a:xfrm>
                        <a:off x="0" y="0"/>
                        <a:ext cx="158750" cy="158750"/>
                      </a:xfrm>
                      <a:prstGeom prst="rect">
                        <a:avLst/>
                      </a:prstGeom>
                    </p:spPr>
                  </p:pic>
                </p:oleObj>
              </mc:Fallback>
            </mc:AlternateContent>
          </a:graphicData>
        </a:graphic>
      </p:graphicFrame>
      <p:sp>
        <p:nvSpPr>
          <p:cNvPr id="5" name="Title 4"/>
          <p:cNvSpPr>
            <a:spLocks noGrp="1"/>
          </p:cNvSpPr>
          <p:nvPr>
            <p:ph type="title"/>
            <p:custDataLst>
              <p:tags r:id="rId3"/>
            </p:custDataLst>
          </p:nvPr>
        </p:nvSpPr>
        <p:spPr>
          <a:xfrm>
            <a:off x="338138" y="232172"/>
            <a:ext cx="11518900" cy="997196"/>
          </a:xfrm>
        </p:spPr>
        <p:txBody>
          <a:bodyPr/>
          <a:lstStyle/>
          <a:p>
            <a:r>
              <a:rPr lang="en-US" dirty="0" smtClean="0"/>
              <a:t>Perform Portfolio Assessment to prioritize </a:t>
            </a:r>
            <a:br>
              <a:rPr lang="en-US" dirty="0" smtClean="0"/>
            </a:br>
            <a:r>
              <a:rPr lang="en-US" dirty="0" smtClean="0"/>
              <a:t>&amp; select the right initiatives/projects</a:t>
            </a:r>
            <a:endParaRPr lang="en-US" sz="2800" dirty="0"/>
          </a:p>
        </p:txBody>
      </p:sp>
      <p:sp>
        <p:nvSpPr>
          <p:cNvPr id="3" name="Text Placeholder 2"/>
          <p:cNvSpPr>
            <a:spLocks noGrp="1"/>
          </p:cNvSpPr>
          <p:nvPr>
            <p:ph type="body" idx="14"/>
            <p:custDataLst>
              <p:tags r:id="rId4"/>
            </p:custDataLst>
          </p:nvPr>
        </p:nvSpPr>
        <p:spPr>
          <a:xfrm>
            <a:off x="338461" y="1229368"/>
            <a:ext cx="11518577" cy="276999"/>
          </a:xfrm>
        </p:spPr>
        <p:txBody>
          <a:bodyPr/>
          <a:lstStyle/>
          <a:p>
            <a:r>
              <a:rPr lang="en-US" dirty="0"/>
              <a:t>Process to prioritize and select the right </a:t>
            </a:r>
            <a:r>
              <a:rPr lang="en-US" dirty="0" smtClean="0"/>
              <a:t>initiatives that drive revenue growth </a:t>
            </a:r>
            <a:endParaRPr lang="en-US" dirty="0"/>
          </a:p>
        </p:txBody>
      </p:sp>
      <p:sp>
        <p:nvSpPr>
          <p:cNvPr id="47" name="Oval 27"/>
          <p:cNvSpPr>
            <a:spLocks noChangeArrowheads="1"/>
          </p:cNvSpPr>
          <p:nvPr>
            <p:custDataLst>
              <p:tags r:id="rId5"/>
            </p:custDataLst>
          </p:nvPr>
        </p:nvSpPr>
        <p:spPr bwMode="auto">
          <a:xfrm>
            <a:off x="8141205" y="1569774"/>
            <a:ext cx="1428221" cy="713128"/>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 tIns="45720" rIns="0" rtlCol="0" anchor="ctr"/>
          <a:lstStyle/>
          <a:p>
            <a:pPr algn="ct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Cost </a:t>
            </a:r>
            <a:b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b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Estimation</a:t>
            </a:r>
            <a:endParaRPr lang="en-GB"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ndParaRPr>
          </a:p>
        </p:txBody>
      </p:sp>
      <p:sp>
        <p:nvSpPr>
          <p:cNvPr id="48" name="Oval 27"/>
          <p:cNvSpPr>
            <a:spLocks noChangeArrowheads="1"/>
          </p:cNvSpPr>
          <p:nvPr>
            <p:custDataLst>
              <p:tags r:id="rId6"/>
            </p:custDataLst>
          </p:nvPr>
        </p:nvSpPr>
        <p:spPr bwMode="auto">
          <a:xfrm>
            <a:off x="8141205" y="3643897"/>
            <a:ext cx="1428221" cy="713128"/>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 tIns="45720" rIns="0" rtlCol="0" anchor="ctr"/>
          <a:lstStyle/>
          <a:p>
            <a:pPr algn="ctr"/>
            <a:r>
              <a:rPr lang="en-IN"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Prioritize </a:t>
            </a:r>
            <a:br>
              <a:rPr lang="en-IN"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br>
            <a:r>
              <a:rPr lang="en-IN"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and </a:t>
            </a:r>
            <a:r>
              <a:rPr lang="en-IN"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Identify </a:t>
            </a:r>
            <a:r>
              <a:rPr lang="en-IN"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
            </a:r>
            <a:br>
              <a:rPr lang="en-IN"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br>
            <a:r>
              <a:rPr lang="en-IN"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Candidates</a:t>
            </a:r>
            <a:endParaRPr lang="en-IN"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ndParaRPr>
          </a:p>
        </p:txBody>
      </p:sp>
      <p:sp>
        <p:nvSpPr>
          <p:cNvPr id="49" name="Rectangle 75"/>
          <p:cNvSpPr>
            <a:spLocks noChangeArrowheads="1"/>
          </p:cNvSpPr>
          <p:nvPr>
            <p:custDataLst>
              <p:tags r:id="rId7"/>
            </p:custDataLst>
          </p:nvPr>
        </p:nvSpPr>
        <p:spPr bwMode="auto">
          <a:xfrm>
            <a:off x="6526983" y="3833483"/>
            <a:ext cx="1211160" cy="489127"/>
          </a:xfrm>
          <a:prstGeom prst="roundRect">
            <a:avLst/>
          </a:prstGeom>
          <a:gradFill>
            <a:gsLst>
              <a:gs pos="80000">
                <a:schemeClr val="accent1"/>
              </a:gs>
              <a:gs pos="0">
                <a:schemeClr val="accent1"/>
              </a:gs>
              <a:gs pos="100000">
                <a:schemeClr val="accent1">
                  <a:lumMod val="40000"/>
                  <a:lumOff val="60000"/>
                </a:schemeClr>
              </a:gs>
            </a:gsLst>
            <a:lin ang="16200000" scaled="1"/>
          </a:gradFill>
          <a:ln w="9525">
            <a:solidFill>
              <a:schemeClr val="accent1"/>
            </a:solidFill>
          </a:ln>
          <a:effectLst/>
        </p:spPr>
        <p:style>
          <a:lnRef idx="1">
            <a:schemeClr val="accent4"/>
          </a:lnRef>
          <a:fillRef idx="2">
            <a:schemeClr val="accent4"/>
          </a:fillRef>
          <a:effectRef idx="1">
            <a:schemeClr val="accent4"/>
          </a:effectRef>
          <a:fontRef idx="minor">
            <a:schemeClr val="dk1"/>
          </a:fontRef>
        </p:style>
        <p:txBody>
          <a:bodyPr wrap="square" lIns="45720" tIns="45720" rIns="45720" bIns="45720" anchor="ctr">
            <a:noAutofit/>
          </a:bodyPr>
          <a:lstStyle/>
          <a:p>
            <a:pPr algn="ctr">
              <a:spcBef>
                <a:spcPct val="0"/>
              </a:spcBef>
            </a:pPr>
            <a:r>
              <a:rPr lang="en-GB" sz="1200" b="1" i="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Initiative </a:t>
            </a:r>
            <a:r>
              <a:rPr lang="en-GB" sz="1200" b="1"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Opportunities</a:t>
            </a:r>
          </a:p>
        </p:txBody>
      </p:sp>
      <p:sp>
        <p:nvSpPr>
          <p:cNvPr id="50" name="AutoShape 14" descr="Dark upward diagonal"/>
          <p:cNvSpPr>
            <a:spLocks noChangeArrowheads="1"/>
          </p:cNvSpPr>
          <p:nvPr>
            <p:custDataLst>
              <p:tags r:id="rId8"/>
            </p:custDataLst>
          </p:nvPr>
        </p:nvSpPr>
        <p:spPr bwMode="auto">
          <a:xfrm>
            <a:off x="8141205" y="4680960"/>
            <a:ext cx="1689777" cy="1175496"/>
          </a:xfrm>
          <a:prstGeom prst="rightArrowCallout">
            <a:avLst>
              <a:gd name="adj1" fmla="val 30565"/>
              <a:gd name="adj2" fmla="val 25000"/>
              <a:gd name="adj3" fmla="val 13393"/>
              <a:gd name="adj4" fmla="val 83269"/>
            </a:avLst>
          </a:prstGeom>
          <a:solidFill>
            <a:schemeClr val="accent5">
              <a:lumMod val="20000"/>
              <a:lumOff val="80000"/>
            </a:schemeClr>
          </a:solidFill>
          <a:ln>
            <a:solidFill>
              <a:schemeClr val="accent5">
                <a:lumMod val="60000"/>
                <a:lumOff val="4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square" lIns="182880" tIns="45720" rIns="91440" bIns="45720" anchor="ctr"/>
          <a:lstStyle/>
          <a:p>
            <a:pPr algn="ctr" defTabSz="1150620">
              <a:spcBef>
                <a:spcPct val="0"/>
              </a:spcBef>
            </a:pPr>
            <a:r>
              <a:rPr lang="en-GB" sz="1000" b="1"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Initiative Candidates</a:t>
            </a:r>
          </a:p>
          <a:p>
            <a:pPr algn="ctr" defTabSz="1150620">
              <a:spcBef>
                <a:spcPct val="0"/>
              </a:spcBef>
            </a:pPr>
            <a:r>
              <a:rPr lang="en-GB"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With Business Case Info submitted to</a:t>
            </a:r>
          </a:p>
          <a:p>
            <a:pPr algn="ctr" defTabSz="1150620">
              <a:spcBef>
                <a:spcPct val="0"/>
              </a:spcBef>
            </a:pPr>
            <a:r>
              <a:rPr lang="en-GB"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Customer sponsors for </a:t>
            </a:r>
            <a:r>
              <a:rPr lang="en-GB"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review and approval</a:t>
            </a:r>
            <a:endParaRPr lang="en-US"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51" name="Rounded Rectangle 50"/>
          <p:cNvSpPr/>
          <p:nvPr>
            <p:custDataLst>
              <p:tags r:id="rId9"/>
            </p:custDataLst>
          </p:nvPr>
        </p:nvSpPr>
        <p:spPr>
          <a:xfrm>
            <a:off x="2304536" y="4822976"/>
            <a:ext cx="2443077" cy="1421788"/>
          </a:xfrm>
          <a:prstGeom prst="roundRect">
            <a:avLst>
              <a:gd name="adj" fmla="val 4927"/>
            </a:avLst>
          </a:prstGeom>
          <a:gradFill flip="none" rotWithShape="1">
            <a:gsLst>
              <a:gs pos="20000">
                <a:schemeClr val="bg1"/>
              </a:gs>
              <a:gs pos="100000">
                <a:schemeClr val="bg2"/>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45720" rIns="45720" bIns="45720" numCol="1" rtlCol="0" anchor="t" anchorCtr="0" compatLnSpc="1">
            <a:prstTxWarp prst="textNoShape">
              <a:avLst/>
            </a:prstTxWarp>
            <a:noAutofit/>
          </a:bodyPr>
          <a:lstStyle/>
          <a:p>
            <a:pPr algn="ctr"/>
            <a:r>
              <a:rPr lang="en-US" sz="1200" dirty="0">
                <a:ln>
                  <a:solidFill>
                    <a:schemeClr val="bg1">
                      <a:alpha val="0"/>
                    </a:schemeClr>
                  </a:solidFill>
                </a:ln>
                <a:solidFill>
                  <a:schemeClr val="tx1">
                    <a:lumMod val="75000"/>
                  </a:schemeClr>
                </a:solidFill>
              </a:rPr>
              <a:t>Key</a:t>
            </a:r>
          </a:p>
        </p:txBody>
      </p:sp>
      <p:sp>
        <p:nvSpPr>
          <p:cNvPr id="52" name="Rectangle 75"/>
          <p:cNvSpPr>
            <a:spLocks noChangeArrowheads="1"/>
          </p:cNvSpPr>
          <p:nvPr>
            <p:custDataLst>
              <p:tags r:id="rId10"/>
            </p:custDataLst>
          </p:nvPr>
        </p:nvSpPr>
        <p:spPr bwMode="auto">
          <a:xfrm>
            <a:off x="2361522" y="5697983"/>
            <a:ext cx="181674" cy="158473"/>
          </a:xfrm>
          <a:prstGeom prst="roundRect">
            <a:avLst/>
          </a:prstGeom>
          <a:gradFill>
            <a:gsLst>
              <a:gs pos="80000">
                <a:schemeClr val="accent1"/>
              </a:gs>
              <a:gs pos="0">
                <a:schemeClr val="accent1"/>
              </a:gs>
              <a:gs pos="100000">
                <a:schemeClr val="accent1">
                  <a:lumMod val="40000"/>
                  <a:lumOff val="60000"/>
                </a:schemeClr>
              </a:gs>
            </a:gsLst>
            <a:lin ang="16200000" scaled="1"/>
          </a:gradFill>
          <a:ln w="9525">
            <a:solidFill>
              <a:schemeClr val="accent1"/>
            </a:solidFill>
          </a:ln>
          <a:effectLst/>
        </p:spPr>
        <p:style>
          <a:lnRef idx="1">
            <a:schemeClr val="accent4"/>
          </a:lnRef>
          <a:fillRef idx="2">
            <a:schemeClr val="accent4"/>
          </a:fillRef>
          <a:effectRef idx="1">
            <a:schemeClr val="accent4"/>
          </a:effectRef>
          <a:fontRef idx="minor">
            <a:schemeClr val="dk1"/>
          </a:fontRef>
        </p:style>
        <p:txBody>
          <a:bodyPr wrap="none" lIns="457200" tIns="45720" rIns="0" bIns="45720" anchor="ctr">
            <a:noAutofit/>
          </a:bodyPr>
          <a:lstStyle/>
          <a:p>
            <a:pPr>
              <a:spcBef>
                <a:spcPct val="0"/>
              </a:spcBef>
            </a:pPr>
            <a:r>
              <a:rPr lang="en-GB" sz="900" dirty="0">
                <a:ln>
                  <a:solidFill>
                    <a:schemeClr val="bg1">
                      <a:alpha val="0"/>
                    </a:schemeClr>
                  </a:solidFill>
                </a:ln>
                <a:solidFill>
                  <a:schemeClr val="tx1">
                    <a:lumMod val="75000"/>
                  </a:schemeClr>
                </a:solidFill>
                <a:latin typeface="Segoe UI" pitchFamily="34" charset="0"/>
              </a:rPr>
              <a:t>Data Requirement</a:t>
            </a:r>
          </a:p>
        </p:txBody>
      </p:sp>
      <p:sp>
        <p:nvSpPr>
          <p:cNvPr id="58" name="AutoShape 14" descr="Dark upward diagonal"/>
          <p:cNvSpPr>
            <a:spLocks noChangeArrowheads="1"/>
          </p:cNvSpPr>
          <p:nvPr>
            <p:custDataLst>
              <p:tags r:id="rId11"/>
            </p:custDataLst>
          </p:nvPr>
        </p:nvSpPr>
        <p:spPr bwMode="auto">
          <a:xfrm>
            <a:off x="2365862" y="5948257"/>
            <a:ext cx="181674" cy="237709"/>
          </a:xfrm>
          <a:prstGeom prst="rightArrowCallout">
            <a:avLst>
              <a:gd name="adj1" fmla="val 30565"/>
              <a:gd name="adj2" fmla="val 25000"/>
              <a:gd name="adj3" fmla="val 13393"/>
              <a:gd name="adj4" fmla="val 68512"/>
            </a:avLst>
          </a:prstGeom>
          <a:solidFill>
            <a:schemeClr val="accent5">
              <a:lumMod val="20000"/>
              <a:lumOff val="80000"/>
            </a:schemeClr>
          </a:solidFill>
          <a:ln>
            <a:solidFill>
              <a:schemeClr val="accent5">
                <a:lumMod val="60000"/>
                <a:lumOff val="4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lIns="640080" tIns="57868" rIns="115734" bIns="57868" anchor="ctr"/>
          <a:lstStyle/>
          <a:p>
            <a:pPr defTabSz="1150620">
              <a:spcBef>
                <a:spcPct val="0"/>
              </a:spcBef>
            </a:pPr>
            <a:r>
              <a:rPr lang="en-GB" sz="9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Input / Output </a:t>
            </a:r>
            <a:r>
              <a:rPr lang="en-GB"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from/to </a:t>
            </a:r>
            <a:r>
              <a:rPr lang="en-GB" sz="9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other </a:t>
            </a:r>
            <a:r>
              <a:rPr lang="en-GB"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Chevron</a:t>
            </a:r>
          </a:p>
        </p:txBody>
      </p:sp>
      <p:sp>
        <p:nvSpPr>
          <p:cNvPr id="59" name="Oval 27"/>
          <p:cNvSpPr>
            <a:spLocks noChangeArrowheads="1"/>
          </p:cNvSpPr>
          <p:nvPr>
            <p:custDataLst>
              <p:tags r:id="rId12"/>
            </p:custDataLst>
          </p:nvPr>
        </p:nvSpPr>
        <p:spPr bwMode="auto">
          <a:xfrm>
            <a:off x="2361522" y="5197437"/>
            <a:ext cx="181674" cy="158473"/>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0" tIns="45720" rIns="0" rtlCol="0" anchor="ctr"/>
          <a:lstStyle/>
          <a:p>
            <a:pPr>
              <a:spcBef>
                <a:spcPct val="0"/>
              </a:spcBef>
            </a:pPr>
            <a:r>
              <a:rPr lang="en-GB" sz="900" dirty="0">
                <a:ln>
                  <a:solidFill>
                    <a:schemeClr val="bg1">
                      <a:alpha val="0"/>
                    </a:schemeClr>
                  </a:solidFill>
                </a:ln>
                <a:solidFill>
                  <a:schemeClr val="tx1">
                    <a:lumMod val="75000"/>
                  </a:schemeClr>
                </a:solidFill>
                <a:latin typeface="Segoe UI" pitchFamily="34" charset="0"/>
              </a:rPr>
              <a:t>Process Step</a:t>
            </a:r>
          </a:p>
        </p:txBody>
      </p:sp>
      <p:sp>
        <p:nvSpPr>
          <p:cNvPr id="60" name="Oval 59"/>
          <p:cNvSpPr>
            <a:spLocks noChangeArrowheads="1"/>
          </p:cNvSpPr>
          <p:nvPr>
            <p:custDataLst>
              <p:tags r:id="rId13"/>
            </p:custDataLst>
          </p:nvPr>
        </p:nvSpPr>
        <p:spPr bwMode="auto">
          <a:xfrm>
            <a:off x="2361522" y="5447710"/>
            <a:ext cx="181674" cy="158473"/>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0" tIns="45720" rIns="0" rtlCol="0" anchor="ctr"/>
          <a:lstStyle/>
          <a:p>
            <a:pPr>
              <a:spcBef>
                <a:spcPct val="0"/>
              </a:spcBef>
            </a:pPr>
            <a:r>
              <a:rPr lang="en-GB" sz="900" dirty="0">
                <a:ln>
                  <a:solidFill>
                    <a:schemeClr val="bg1">
                      <a:alpha val="0"/>
                    </a:schemeClr>
                  </a:solidFill>
                </a:ln>
                <a:solidFill>
                  <a:schemeClr val="tx1">
                    <a:lumMod val="75000"/>
                  </a:schemeClr>
                </a:solidFill>
                <a:latin typeface="Segoe UI" pitchFamily="34" charset="0"/>
              </a:rPr>
              <a:t>Business </a:t>
            </a:r>
            <a:r>
              <a:rPr lang="en-GB" sz="900" dirty="0" smtClean="0">
                <a:ln>
                  <a:solidFill>
                    <a:schemeClr val="bg1">
                      <a:alpha val="0"/>
                    </a:schemeClr>
                  </a:solidFill>
                </a:ln>
                <a:solidFill>
                  <a:schemeClr val="tx1">
                    <a:lumMod val="75000"/>
                  </a:schemeClr>
                </a:solidFill>
                <a:latin typeface="Segoe UI" pitchFamily="34" charset="0"/>
              </a:rPr>
              <a:t>Process Step</a:t>
            </a:r>
            <a:endParaRPr lang="en-GB" sz="900" dirty="0">
              <a:ln>
                <a:solidFill>
                  <a:schemeClr val="bg1">
                    <a:alpha val="0"/>
                  </a:schemeClr>
                </a:solidFill>
              </a:ln>
              <a:solidFill>
                <a:schemeClr val="tx1">
                  <a:lumMod val="75000"/>
                </a:schemeClr>
              </a:solidFill>
              <a:latin typeface="Segoe UI" pitchFamily="34" charset="0"/>
            </a:endParaRPr>
          </a:p>
        </p:txBody>
      </p:sp>
      <p:sp>
        <p:nvSpPr>
          <p:cNvPr id="61" name="Oval 60"/>
          <p:cNvSpPr/>
          <p:nvPr>
            <p:custDataLst>
              <p:tags r:id="rId14"/>
            </p:custDataLst>
          </p:nvPr>
        </p:nvSpPr>
        <p:spPr>
          <a:xfrm>
            <a:off x="8027854" y="1767865"/>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5</a:t>
            </a:r>
          </a:p>
        </p:txBody>
      </p:sp>
      <p:grpSp>
        <p:nvGrpSpPr>
          <p:cNvPr id="62" name="Group 61"/>
          <p:cNvGrpSpPr/>
          <p:nvPr>
            <p:custDataLst>
              <p:tags r:id="rId15"/>
            </p:custDataLst>
          </p:nvPr>
        </p:nvGrpSpPr>
        <p:grpSpPr>
          <a:xfrm>
            <a:off x="8027854" y="2634507"/>
            <a:ext cx="1541572" cy="713128"/>
            <a:chOff x="10053910" y="2817239"/>
            <a:chExt cx="1541572" cy="713128"/>
          </a:xfrm>
        </p:grpSpPr>
        <p:sp>
          <p:nvSpPr>
            <p:cNvPr id="63" name="Oval 27"/>
            <p:cNvSpPr>
              <a:spLocks noChangeArrowheads="1"/>
            </p:cNvSpPr>
            <p:nvPr>
              <p:custDataLst>
                <p:tags r:id="rId46"/>
              </p:custDataLst>
            </p:nvPr>
          </p:nvSpPr>
          <p:spPr bwMode="auto">
            <a:xfrm>
              <a:off x="10167261" y="2817239"/>
              <a:ext cx="1428221" cy="713128"/>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 tIns="45720" rIns="0" rtlCol="0" anchor="ctr"/>
            <a:lstStyle/>
            <a:p>
              <a:pPr algn="ct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Risk </a:t>
              </a:r>
              <a:b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b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Assessment</a:t>
              </a:r>
              <a:endParaRPr lang="en-GB"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ndParaRPr>
            </a:p>
          </p:txBody>
        </p:sp>
        <p:sp>
          <p:nvSpPr>
            <p:cNvPr id="64" name="Oval 63"/>
            <p:cNvSpPr/>
            <p:nvPr>
              <p:custDataLst>
                <p:tags r:id="rId47"/>
              </p:custDataLst>
            </p:nvPr>
          </p:nvSpPr>
          <p:spPr>
            <a:xfrm>
              <a:off x="10053910" y="3015330"/>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6</a:t>
              </a:r>
            </a:p>
          </p:txBody>
        </p:sp>
      </p:grpSp>
      <p:sp>
        <p:nvSpPr>
          <p:cNvPr id="65" name="Oval 64"/>
          <p:cNvSpPr/>
          <p:nvPr>
            <p:custDataLst>
              <p:tags r:id="rId16"/>
            </p:custDataLst>
          </p:nvPr>
        </p:nvSpPr>
        <p:spPr>
          <a:xfrm>
            <a:off x="8027854" y="3841989"/>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latin typeface="Segoe UI" pitchFamily="34" charset="0"/>
                <a:ea typeface="Segoe UI" pitchFamily="34" charset="0"/>
                <a:cs typeface="Segoe UI" pitchFamily="34" charset="0"/>
              </a:rPr>
              <a:t>7</a:t>
            </a:r>
          </a:p>
        </p:txBody>
      </p:sp>
      <p:sp>
        <p:nvSpPr>
          <p:cNvPr id="66" name="Oval 65"/>
          <p:cNvSpPr/>
          <p:nvPr>
            <p:custDataLst>
              <p:tags r:id="rId17"/>
            </p:custDataLst>
          </p:nvPr>
        </p:nvSpPr>
        <p:spPr>
          <a:xfrm>
            <a:off x="8027854" y="4555258"/>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8</a:t>
            </a:r>
          </a:p>
        </p:txBody>
      </p:sp>
      <p:sp>
        <p:nvSpPr>
          <p:cNvPr id="67" name="Rounded Rectangle 66"/>
          <p:cNvSpPr/>
          <p:nvPr>
            <p:custDataLst>
              <p:tags r:id="rId18"/>
            </p:custDataLst>
          </p:nvPr>
        </p:nvSpPr>
        <p:spPr>
          <a:xfrm>
            <a:off x="2355797" y="1619420"/>
            <a:ext cx="1731797" cy="2665790"/>
          </a:xfrm>
          <a:prstGeom prst="roundRect">
            <a:avLst>
              <a:gd name="adj" fmla="val 4661"/>
            </a:avLst>
          </a:prstGeom>
          <a:gradFill>
            <a:gsLst>
              <a:gs pos="80000">
                <a:schemeClr val="accent5"/>
              </a:gs>
              <a:gs pos="0">
                <a:schemeClr val="accent5"/>
              </a:gs>
              <a:gs pos="100000">
                <a:schemeClr val="accent5">
                  <a:lumMod val="40000"/>
                  <a:lumOff val="60000"/>
                </a:schemeClr>
              </a:gs>
            </a:gsLst>
            <a:lin ang="16200000" scaled="1"/>
          </a:gradFill>
          <a:ln w="9525">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lstStyle/>
          <a:p>
            <a:pPr algn="ctr"/>
            <a:r>
              <a:rPr lang="en-US" sz="1400" b="1" dirty="0" smtClean="0">
                <a:ln>
                  <a:solidFill>
                    <a:schemeClr val="bg1">
                      <a:alpha val="0"/>
                    </a:schemeClr>
                  </a:solidFill>
                </a:ln>
                <a:solidFill>
                  <a:schemeClr val="tx1">
                    <a:lumMod val="75000"/>
                  </a:schemeClr>
                </a:solidFill>
                <a:latin typeface="Segoe UI" pitchFamily="34" charset="0"/>
              </a:rPr>
              <a:t>Drivers &amp; Goals</a:t>
            </a:r>
            <a:endParaRPr lang="en-US" sz="1400" b="1" dirty="0">
              <a:ln>
                <a:solidFill>
                  <a:schemeClr val="bg1">
                    <a:alpha val="0"/>
                  </a:schemeClr>
                </a:solidFill>
              </a:ln>
              <a:solidFill>
                <a:schemeClr val="tx1">
                  <a:lumMod val="75000"/>
                </a:schemeClr>
              </a:solidFill>
              <a:latin typeface="Segoe UI" pitchFamily="34" charset="0"/>
            </a:endParaRPr>
          </a:p>
        </p:txBody>
      </p:sp>
      <p:sp>
        <p:nvSpPr>
          <p:cNvPr id="68" name="Oval 67"/>
          <p:cNvSpPr/>
          <p:nvPr>
            <p:custDataLst>
              <p:tags r:id="rId19"/>
            </p:custDataLst>
          </p:nvPr>
        </p:nvSpPr>
        <p:spPr>
          <a:xfrm>
            <a:off x="2229672" y="1525412"/>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1</a:t>
            </a:r>
          </a:p>
        </p:txBody>
      </p:sp>
      <p:sp>
        <p:nvSpPr>
          <p:cNvPr id="70" name="Trapezoid 55"/>
          <p:cNvSpPr/>
          <p:nvPr>
            <p:custDataLst>
              <p:tags r:id="rId20"/>
            </p:custDataLst>
          </p:nvPr>
        </p:nvSpPr>
        <p:spPr>
          <a:xfrm rot="5400000">
            <a:off x="3499534" y="2584667"/>
            <a:ext cx="1803012" cy="735297"/>
          </a:xfrm>
          <a:custGeom>
            <a:avLst/>
            <a:gdLst>
              <a:gd name="connsiteX0" fmla="*/ 0 w 3528378"/>
              <a:gd name="connsiteY0" fmla="*/ 1734820 h 1734820"/>
              <a:gd name="connsiteX1" fmla="*/ 1207087 w 3528378"/>
              <a:gd name="connsiteY1" fmla="*/ 407301 h 1734820"/>
              <a:gd name="connsiteX2" fmla="*/ 812624 w 3528378"/>
              <a:gd name="connsiteY2" fmla="*/ 407301 h 1734820"/>
              <a:gd name="connsiteX3" fmla="*/ 1764189 w 3528378"/>
              <a:gd name="connsiteY3" fmla="*/ 0 h 1734820"/>
              <a:gd name="connsiteX4" fmla="*/ 2715754 w 3528378"/>
              <a:gd name="connsiteY4" fmla="*/ 407301 h 1734820"/>
              <a:gd name="connsiteX5" fmla="*/ 2321292 w 3528378"/>
              <a:gd name="connsiteY5" fmla="*/ 407301 h 1734820"/>
              <a:gd name="connsiteX6" fmla="*/ 3528378 w 3528378"/>
              <a:gd name="connsiteY6" fmla="*/ 1734820 h 1734820"/>
              <a:gd name="connsiteX7" fmla="*/ 0 w 3528378"/>
              <a:gd name="connsiteY7" fmla="*/ 1734820 h 1734820"/>
              <a:gd name="connsiteX0" fmla="*/ 0 w 3528378"/>
              <a:gd name="connsiteY0" fmla="*/ 1734820 h 1734820"/>
              <a:gd name="connsiteX1" fmla="*/ 1207087 w 3528378"/>
              <a:gd name="connsiteY1" fmla="*/ 407301 h 1734820"/>
              <a:gd name="connsiteX2" fmla="*/ 812624 w 3528378"/>
              <a:gd name="connsiteY2" fmla="*/ 407301 h 1734820"/>
              <a:gd name="connsiteX3" fmla="*/ 1764189 w 3528378"/>
              <a:gd name="connsiteY3" fmla="*/ 0 h 1734820"/>
              <a:gd name="connsiteX4" fmla="*/ 2715754 w 3528378"/>
              <a:gd name="connsiteY4" fmla="*/ 407301 h 1734820"/>
              <a:gd name="connsiteX5" fmla="*/ 2321292 w 3528378"/>
              <a:gd name="connsiteY5" fmla="*/ 407301 h 1734820"/>
              <a:gd name="connsiteX6" fmla="*/ 3528378 w 3528378"/>
              <a:gd name="connsiteY6" fmla="*/ 1734820 h 1734820"/>
              <a:gd name="connsiteX7" fmla="*/ 0 w 3528378"/>
              <a:gd name="connsiteY7" fmla="*/ 1734820 h 1734820"/>
              <a:gd name="connsiteX0" fmla="*/ 0 w 3528378"/>
              <a:gd name="connsiteY0" fmla="*/ 1734820 h 1734820"/>
              <a:gd name="connsiteX1" fmla="*/ 1207087 w 3528378"/>
              <a:gd name="connsiteY1" fmla="*/ 407301 h 1734820"/>
              <a:gd name="connsiteX2" fmla="*/ 812624 w 3528378"/>
              <a:gd name="connsiteY2" fmla="*/ 407301 h 1734820"/>
              <a:gd name="connsiteX3" fmla="*/ 1764189 w 3528378"/>
              <a:gd name="connsiteY3" fmla="*/ 0 h 1734820"/>
              <a:gd name="connsiteX4" fmla="*/ 2715754 w 3528378"/>
              <a:gd name="connsiteY4" fmla="*/ 407301 h 1734820"/>
              <a:gd name="connsiteX5" fmla="*/ 2321292 w 3528378"/>
              <a:gd name="connsiteY5" fmla="*/ 407301 h 1734820"/>
              <a:gd name="connsiteX6" fmla="*/ 3528378 w 3528378"/>
              <a:gd name="connsiteY6" fmla="*/ 1734820 h 1734820"/>
              <a:gd name="connsiteX7" fmla="*/ 0 w 3528378"/>
              <a:gd name="connsiteY7" fmla="*/ 1734820 h 1734820"/>
              <a:gd name="connsiteX0" fmla="*/ 0 w 3528378"/>
              <a:gd name="connsiteY0" fmla="*/ 1734820 h 1734820"/>
              <a:gd name="connsiteX1" fmla="*/ 1207087 w 3528378"/>
              <a:gd name="connsiteY1" fmla="*/ 407301 h 1734820"/>
              <a:gd name="connsiteX2" fmla="*/ 812624 w 3528378"/>
              <a:gd name="connsiteY2" fmla="*/ 407301 h 1734820"/>
              <a:gd name="connsiteX3" fmla="*/ 1764189 w 3528378"/>
              <a:gd name="connsiteY3" fmla="*/ 0 h 1734820"/>
              <a:gd name="connsiteX4" fmla="*/ 2715754 w 3528378"/>
              <a:gd name="connsiteY4" fmla="*/ 407301 h 1734820"/>
              <a:gd name="connsiteX5" fmla="*/ 2321292 w 3528378"/>
              <a:gd name="connsiteY5" fmla="*/ 407301 h 1734820"/>
              <a:gd name="connsiteX6" fmla="*/ 3528378 w 3528378"/>
              <a:gd name="connsiteY6" fmla="*/ 1734820 h 1734820"/>
              <a:gd name="connsiteX7" fmla="*/ 0 w 3528378"/>
              <a:gd name="connsiteY7" fmla="*/ 1734820 h 1734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28378" h="1734820">
                <a:moveTo>
                  <a:pt x="0" y="1734820"/>
                </a:moveTo>
                <a:cubicBezTo>
                  <a:pt x="463322" y="1406614"/>
                  <a:pt x="865685" y="1093647"/>
                  <a:pt x="1207087" y="407301"/>
                </a:cubicBezTo>
                <a:lnTo>
                  <a:pt x="812624" y="407301"/>
                </a:lnTo>
                <a:lnTo>
                  <a:pt x="1764189" y="0"/>
                </a:lnTo>
                <a:lnTo>
                  <a:pt x="2715754" y="407301"/>
                </a:lnTo>
                <a:lnTo>
                  <a:pt x="2321292" y="407301"/>
                </a:lnTo>
                <a:cubicBezTo>
                  <a:pt x="2556014" y="956487"/>
                  <a:pt x="2988856" y="1383754"/>
                  <a:pt x="3528378" y="1734820"/>
                </a:cubicBezTo>
                <a:lnTo>
                  <a:pt x="0" y="1734820"/>
                </a:lnTo>
                <a:close/>
              </a:path>
            </a:pathLst>
          </a:cu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none" lIns="91429" tIns="182880" rIns="91429" bIns="45714" numCol="1" rtlCol="0" anchor="ctr" anchorCtr="0" compatLnSpc="1">
            <a:prstTxWarp prst="textNoShape">
              <a:avLst/>
            </a:prstTxWarp>
            <a:noAutofit/>
          </a:bodyPr>
          <a:lstStyle/>
          <a:p>
            <a:pPr algn="ctr" defTabSz="914256" fontAlgn="base">
              <a:lnSpc>
                <a:spcPct val="90000"/>
              </a:lnSpc>
              <a:buClr>
                <a:srgbClr val="FFFF99"/>
              </a:buClr>
              <a:buSzPct val="90000"/>
            </a:pPr>
            <a:endParaRPr lang="en-US" sz="500" b="1" dirty="0">
              <a:ln>
                <a:solidFill>
                  <a:schemeClr val="bg1">
                    <a:alpha val="0"/>
                  </a:schemeClr>
                </a:solidFill>
              </a:ln>
              <a:solidFill>
                <a:schemeClr val="tx1">
                  <a:lumMod val="75000"/>
                </a:schemeClr>
              </a:solidFill>
              <a:latin typeface="Segoe UI" pitchFamily="34" charset="0"/>
            </a:endParaRPr>
          </a:p>
        </p:txBody>
      </p:sp>
      <p:sp>
        <p:nvSpPr>
          <p:cNvPr id="71" name="Rectangle 48"/>
          <p:cNvSpPr>
            <a:spLocks noChangeArrowheads="1"/>
          </p:cNvSpPr>
          <p:nvPr>
            <p:custDataLst>
              <p:tags r:id="rId21"/>
            </p:custDataLst>
          </p:nvPr>
        </p:nvSpPr>
        <p:spPr bwMode="auto">
          <a:xfrm>
            <a:off x="2487711" y="2233500"/>
            <a:ext cx="1467968" cy="547557"/>
          </a:xfrm>
          <a:prstGeom prst="roundRect">
            <a:avLst>
              <a:gd name="adj" fmla="val 6856"/>
            </a:avLst>
          </a:prstGeom>
          <a:solidFill>
            <a:schemeClr val="accent5">
              <a:lumMod val="20000"/>
              <a:lumOff val="80000"/>
            </a:schemeClr>
          </a:solidFill>
          <a:ln>
            <a:solidFill>
              <a:schemeClr val="accent5">
                <a:lumMod val="60000"/>
                <a:lumOff val="40000"/>
              </a:schemeClr>
            </a:solidFill>
            <a:headEnd/>
            <a:tailEnd/>
          </a:ln>
          <a:effectLst/>
        </p:spPr>
        <p:style>
          <a:lnRef idx="1">
            <a:schemeClr val="accent2"/>
          </a:lnRef>
          <a:fillRef idx="2">
            <a:schemeClr val="accent2"/>
          </a:fillRef>
          <a:effectRef idx="1">
            <a:schemeClr val="accent2"/>
          </a:effectRef>
          <a:fontRef idx="minor">
            <a:schemeClr val="dk1"/>
          </a:fontRef>
        </p:style>
        <p:txBody>
          <a:bodyPr wrap="square" lIns="45720" tIns="45720" rIns="45720" bIns="45720" anchor="ctr">
            <a:noAutofit/>
          </a:bodyPr>
          <a:lstStyle/>
          <a:p>
            <a:pPr algn="ctr" defTabSz="1150620">
              <a:spcBef>
                <a:spcPct val="0"/>
              </a:spcBef>
            </a:pPr>
            <a:r>
              <a:rPr lang="en-GB"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Strategies</a:t>
            </a:r>
          </a:p>
        </p:txBody>
      </p:sp>
      <p:sp>
        <p:nvSpPr>
          <p:cNvPr id="72" name="Rectangle 48"/>
          <p:cNvSpPr>
            <a:spLocks noChangeArrowheads="1"/>
          </p:cNvSpPr>
          <p:nvPr>
            <p:custDataLst>
              <p:tags r:id="rId22"/>
            </p:custDataLst>
          </p:nvPr>
        </p:nvSpPr>
        <p:spPr bwMode="auto">
          <a:xfrm>
            <a:off x="2487711" y="2898281"/>
            <a:ext cx="1467968" cy="547557"/>
          </a:xfrm>
          <a:prstGeom prst="roundRect">
            <a:avLst>
              <a:gd name="adj" fmla="val 6857"/>
            </a:avLst>
          </a:prstGeom>
          <a:solidFill>
            <a:schemeClr val="accent5">
              <a:lumMod val="20000"/>
              <a:lumOff val="80000"/>
            </a:schemeClr>
          </a:solidFill>
          <a:ln>
            <a:solidFill>
              <a:schemeClr val="accent5">
                <a:lumMod val="60000"/>
                <a:lumOff val="40000"/>
              </a:schemeClr>
            </a:solidFill>
            <a:headEnd/>
            <a:tailEnd/>
          </a:ln>
          <a:effectLst/>
        </p:spPr>
        <p:style>
          <a:lnRef idx="1">
            <a:schemeClr val="accent2"/>
          </a:lnRef>
          <a:fillRef idx="2">
            <a:schemeClr val="accent2"/>
          </a:fillRef>
          <a:effectRef idx="1">
            <a:schemeClr val="accent2"/>
          </a:effectRef>
          <a:fontRef idx="minor">
            <a:schemeClr val="dk1"/>
          </a:fontRef>
        </p:style>
        <p:txBody>
          <a:bodyPr wrap="square" lIns="45720" tIns="45720" rIns="45720" bIns="45720" anchor="ctr">
            <a:noAutofit/>
          </a:bodyPr>
          <a:lstStyle/>
          <a:p>
            <a:pPr algn="ctr" defTabSz="1150620">
              <a:spcBef>
                <a:spcPct val="0"/>
              </a:spcBef>
            </a:pPr>
            <a:r>
              <a:rPr lang="en-GB"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IT Strategies</a:t>
            </a:r>
          </a:p>
        </p:txBody>
      </p:sp>
      <p:sp>
        <p:nvSpPr>
          <p:cNvPr id="73" name="Rectangle 48"/>
          <p:cNvSpPr>
            <a:spLocks noChangeArrowheads="1"/>
          </p:cNvSpPr>
          <p:nvPr>
            <p:custDataLst>
              <p:tags r:id="rId23"/>
            </p:custDataLst>
          </p:nvPr>
        </p:nvSpPr>
        <p:spPr bwMode="auto">
          <a:xfrm>
            <a:off x="2487711" y="3563061"/>
            <a:ext cx="1467968" cy="547557"/>
          </a:xfrm>
          <a:prstGeom prst="roundRect">
            <a:avLst>
              <a:gd name="adj" fmla="val 6856"/>
            </a:avLst>
          </a:prstGeom>
          <a:solidFill>
            <a:schemeClr val="accent5">
              <a:lumMod val="20000"/>
              <a:lumOff val="80000"/>
            </a:schemeClr>
          </a:solidFill>
          <a:ln>
            <a:solidFill>
              <a:schemeClr val="accent5">
                <a:lumMod val="60000"/>
                <a:lumOff val="40000"/>
              </a:schemeClr>
            </a:solidFill>
            <a:headEnd/>
            <a:tailEnd/>
          </a:ln>
          <a:effectLst/>
        </p:spPr>
        <p:style>
          <a:lnRef idx="1">
            <a:schemeClr val="accent2"/>
          </a:lnRef>
          <a:fillRef idx="2">
            <a:schemeClr val="accent2"/>
          </a:fillRef>
          <a:effectRef idx="1">
            <a:schemeClr val="accent2"/>
          </a:effectRef>
          <a:fontRef idx="minor">
            <a:schemeClr val="dk1"/>
          </a:fontRef>
        </p:style>
        <p:txBody>
          <a:bodyPr wrap="square" lIns="45720" tIns="45720" rIns="45720" bIns="45720" anchor="ctr">
            <a:noAutofit/>
          </a:bodyPr>
          <a:lstStyle/>
          <a:p>
            <a:pPr algn="ctr" defTabSz="1150620">
              <a:spcBef>
                <a:spcPct val="0"/>
              </a:spcBef>
            </a:pPr>
            <a:r>
              <a:rPr lang="en-GB" sz="11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Macroeconomics</a:t>
            </a:r>
            <a:endParaRPr lang="en-GB"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74" name="Right Arrow 73"/>
          <p:cNvSpPr/>
          <p:nvPr>
            <p:custDataLst>
              <p:tags r:id="rId24"/>
            </p:custDataLst>
          </p:nvPr>
        </p:nvSpPr>
        <p:spPr>
          <a:xfrm rot="5400000">
            <a:off x="5499493" y="3304822"/>
            <a:ext cx="221862" cy="306047"/>
          </a:xfrm>
          <a:prstGeom prst="rightArrow">
            <a:avLst>
              <a:gd name="adj1" fmla="val 50000"/>
              <a:gd name="adj2" fmla="val 36923"/>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75" name="Right Arrow 74"/>
          <p:cNvSpPr/>
          <p:nvPr>
            <p:custDataLst>
              <p:tags r:id="rId25"/>
            </p:custDataLst>
          </p:nvPr>
        </p:nvSpPr>
        <p:spPr>
          <a:xfrm rot="5400000">
            <a:off x="5487592" y="4051823"/>
            <a:ext cx="245664" cy="306047"/>
          </a:xfrm>
          <a:prstGeom prst="rightArrow">
            <a:avLst>
              <a:gd name="adj1" fmla="val 50000"/>
              <a:gd name="adj2" fmla="val 36923"/>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76" name="Bent-Up Arrow 75"/>
          <p:cNvSpPr/>
          <p:nvPr>
            <p:custDataLst>
              <p:tags r:id="rId26"/>
            </p:custDataLst>
          </p:nvPr>
        </p:nvSpPr>
        <p:spPr>
          <a:xfrm>
            <a:off x="5898167" y="4337124"/>
            <a:ext cx="1340372" cy="491266"/>
          </a:xfrm>
          <a:prstGeom prst="bentUpArrow">
            <a:avLst>
              <a:gd name="adj1" fmla="val 32755"/>
              <a:gd name="adj2" fmla="val 25000"/>
              <a:gd name="adj3" fmla="val 25000"/>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77" name="Right Arrow 76"/>
          <p:cNvSpPr/>
          <p:nvPr>
            <p:custDataLst>
              <p:tags r:id="rId27"/>
            </p:custDataLst>
          </p:nvPr>
        </p:nvSpPr>
        <p:spPr>
          <a:xfrm rot="16200000">
            <a:off x="6888960" y="3436856"/>
            <a:ext cx="487204" cy="306047"/>
          </a:xfrm>
          <a:prstGeom prst="rightArrow">
            <a:avLst>
              <a:gd name="adj1" fmla="val 50000"/>
              <a:gd name="adj2" fmla="val 36923"/>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78" name="Bent-Up Arrow 77"/>
          <p:cNvSpPr/>
          <p:nvPr>
            <p:custDataLst>
              <p:tags r:id="rId28"/>
            </p:custDataLst>
          </p:nvPr>
        </p:nvSpPr>
        <p:spPr>
          <a:xfrm rot="5400000" flipH="1">
            <a:off x="7034583" y="1861466"/>
            <a:ext cx="985273" cy="1001268"/>
          </a:xfrm>
          <a:prstGeom prst="bentUpArrow">
            <a:avLst>
              <a:gd name="adj1" fmla="val 14752"/>
              <a:gd name="adj2" fmla="val 16404"/>
              <a:gd name="adj3" fmla="val 19710"/>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grpSp>
        <p:nvGrpSpPr>
          <p:cNvPr id="79" name="Group 78"/>
          <p:cNvGrpSpPr/>
          <p:nvPr>
            <p:custDataLst>
              <p:tags r:id="rId29"/>
            </p:custDataLst>
          </p:nvPr>
        </p:nvGrpSpPr>
        <p:grpSpPr>
          <a:xfrm>
            <a:off x="6402712" y="2634507"/>
            <a:ext cx="1546966" cy="713128"/>
            <a:chOff x="8325763" y="2770984"/>
            <a:chExt cx="1546966" cy="713128"/>
          </a:xfrm>
        </p:grpSpPr>
        <p:sp>
          <p:nvSpPr>
            <p:cNvPr id="80" name="Oval 27"/>
            <p:cNvSpPr>
              <a:spLocks noChangeArrowheads="1"/>
            </p:cNvSpPr>
            <p:nvPr>
              <p:custDataLst>
                <p:tags r:id="rId44"/>
              </p:custDataLst>
            </p:nvPr>
          </p:nvSpPr>
          <p:spPr bwMode="auto">
            <a:xfrm>
              <a:off x="8444508" y="2770984"/>
              <a:ext cx="1428221" cy="713128"/>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 tIns="45720" rIns="0" rtlCol="0" anchor="ctr"/>
            <a:lstStyle/>
            <a:p>
              <a:pPr algn="ct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Categorize </a:t>
              </a:r>
              <a:b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b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Opportunities</a:t>
              </a:r>
              <a:endParaRPr lang="en-GB"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ndParaRPr>
            </a:p>
          </p:txBody>
        </p:sp>
        <p:sp>
          <p:nvSpPr>
            <p:cNvPr id="81" name="Oval 80"/>
            <p:cNvSpPr/>
            <p:nvPr>
              <p:custDataLst>
                <p:tags r:id="rId45"/>
              </p:custDataLst>
            </p:nvPr>
          </p:nvSpPr>
          <p:spPr>
            <a:xfrm>
              <a:off x="8325763" y="2969075"/>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4</a:t>
              </a:r>
            </a:p>
          </p:txBody>
        </p:sp>
      </p:grpSp>
      <p:sp>
        <p:nvSpPr>
          <p:cNvPr id="82" name="Right Arrow 81"/>
          <p:cNvSpPr/>
          <p:nvPr>
            <p:custDataLst>
              <p:tags r:id="rId30"/>
            </p:custDataLst>
          </p:nvPr>
        </p:nvSpPr>
        <p:spPr>
          <a:xfrm rot="5400000">
            <a:off x="8736461" y="2279267"/>
            <a:ext cx="237709" cy="306047"/>
          </a:xfrm>
          <a:prstGeom prst="rightArrow">
            <a:avLst>
              <a:gd name="adj1" fmla="val 50000"/>
              <a:gd name="adj2" fmla="val 36923"/>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83" name="Right Arrow 82"/>
          <p:cNvSpPr/>
          <p:nvPr>
            <p:custDataLst>
              <p:tags r:id="rId31"/>
            </p:custDataLst>
          </p:nvPr>
        </p:nvSpPr>
        <p:spPr>
          <a:xfrm rot="5400000">
            <a:off x="8736461" y="3316329"/>
            <a:ext cx="237709" cy="306047"/>
          </a:xfrm>
          <a:prstGeom prst="rightArrow">
            <a:avLst>
              <a:gd name="adj1" fmla="val 50000"/>
              <a:gd name="adj2" fmla="val 36923"/>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84" name="Right Arrow 83"/>
          <p:cNvSpPr/>
          <p:nvPr>
            <p:custDataLst>
              <p:tags r:id="rId32"/>
            </p:custDataLst>
          </p:nvPr>
        </p:nvSpPr>
        <p:spPr>
          <a:xfrm rot="5400000">
            <a:off x="8736461" y="4340813"/>
            <a:ext cx="237709" cy="306047"/>
          </a:xfrm>
          <a:prstGeom prst="rightArrow">
            <a:avLst>
              <a:gd name="adj1" fmla="val 50000"/>
              <a:gd name="adj2" fmla="val 36923"/>
            </a:avLst>
          </a:prstGeom>
          <a:solidFill>
            <a:schemeClr val="bg1">
              <a:lumMod val="75000"/>
            </a:schemeClr>
          </a:solidFill>
          <a:ln w="3175">
            <a:no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1100" b="1" i="1" dirty="0">
              <a:ln>
                <a:solidFill>
                  <a:schemeClr val="bg1">
                    <a:alpha val="0"/>
                  </a:schemeClr>
                </a:solidFill>
              </a:ln>
              <a:solidFill>
                <a:srgbClr val="FFFFFF"/>
              </a:solidFill>
              <a:effectLst>
                <a:outerShdw blurRad="38100" dist="38100" dir="2700000" algn="tl">
                  <a:srgbClr val="000000">
                    <a:alpha val="43137"/>
                  </a:srgbClr>
                </a:outerShdw>
              </a:effectLst>
            </a:endParaRPr>
          </a:p>
        </p:txBody>
      </p:sp>
      <p:sp>
        <p:nvSpPr>
          <p:cNvPr id="85" name="Oval 27"/>
          <p:cNvSpPr>
            <a:spLocks noChangeArrowheads="1"/>
          </p:cNvSpPr>
          <p:nvPr>
            <p:custDataLst>
              <p:tags r:id="rId33"/>
            </p:custDataLst>
          </p:nvPr>
        </p:nvSpPr>
        <p:spPr bwMode="auto">
          <a:xfrm>
            <a:off x="4896314" y="4337123"/>
            <a:ext cx="1428221" cy="713128"/>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 tIns="45720" rIns="0" rtlCol="0" anchor="ctr"/>
          <a:lstStyle/>
          <a:p>
            <a:pPr algn="ct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a:t>
            </a:r>
            <a:r>
              <a:rPr lang="en-GB"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Gut Feel” </a:t>
            </a: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
            </a:r>
            <a:b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b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Filtering</a:t>
            </a:r>
            <a:endParaRPr lang="en-GB"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ndParaRPr>
          </a:p>
        </p:txBody>
      </p:sp>
      <p:sp>
        <p:nvSpPr>
          <p:cNvPr id="86" name="Oval 85"/>
          <p:cNvSpPr/>
          <p:nvPr>
            <p:custDataLst>
              <p:tags r:id="rId34"/>
            </p:custDataLst>
          </p:nvPr>
        </p:nvSpPr>
        <p:spPr>
          <a:xfrm>
            <a:off x="4776642" y="4535214"/>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3</a:t>
            </a:r>
          </a:p>
        </p:txBody>
      </p:sp>
      <p:sp>
        <p:nvSpPr>
          <p:cNvPr id="87" name="Rectangle 75"/>
          <p:cNvSpPr>
            <a:spLocks noChangeArrowheads="1"/>
          </p:cNvSpPr>
          <p:nvPr>
            <p:custDataLst>
              <p:tags r:id="rId35"/>
            </p:custDataLst>
          </p:nvPr>
        </p:nvSpPr>
        <p:spPr bwMode="auto">
          <a:xfrm>
            <a:off x="5004845" y="3592734"/>
            <a:ext cx="1211160" cy="489127"/>
          </a:xfrm>
          <a:prstGeom prst="roundRect">
            <a:avLst/>
          </a:prstGeom>
          <a:gradFill>
            <a:gsLst>
              <a:gs pos="80000">
                <a:schemeClr val="accent1"/>
              </a:gs>
              <a:gs pos="0">
                <a:schemeClr val="accent1"/>
              </a:gs>
              <a:gs pos="100000">
                <a:schemeClr val="accent1">
                  <a:lumMod val="40000"/>
                  <a:lumOff val="60000"/>
                </a:schemeClr>
              </a:gs>
            </a:gsLst>
            <a:lin ang="16200000" scaled="1"/>
          </a:gradFill>
          <a:ln w="9525">
            <a:solidFill>
              <a:schemeClr val="accent1"/>
            </a:solidFill>
          </a:ln>
          <a:effectLst/>
        </p:spPr>
        <p:style>
          <a:lnRef idx="1">
            <a:schemeClr val="accent4"/>
          </a:lnRef>
          <a:fillRef idx="2">
            <a:schemeClr val="accent4"/>
          </a:fillRef>
          <a:effectRef idx="1">
            <a:schemeClr val="accent4"/>
          </a:effectRef>
          <a:fontRef idx="minor">
            <a:schemeClr val="dk1"/>
          </a:fontRef>
        </p:style>
        <p:txBody>
          <a:bodyPr wrap="square" lIns="45720" tIns="45720" rIns="45720" bIns="45720" anchor="ctr">
            <a:noAutofit/>
          </a:bodyPr>
          <a:lstStyle/>
          <a:p>
            <a:pPr algn="ctr">
              <a:spcBef>
                <a:spcPct val="0"/>
              </a:spcBef>
            </a:pPr>
            <a:r>
              <a:rPr lang="en-GB" sz="1200" b="1" i="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Initiative </a:t>
            </a:r>
            <a:r>
              <a:rPr lang="en-GB" sz="1200" b="1"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Ideas</a:t>
            </a:r>
          </a:p>
          <a:p>
            <a:pPr algn="ctr">
              <a:spcBef>
                <a:spcPct val="0"/>
              </a:spcBef>
            </a:pPr>
            <a:r>
              <a:rPr lang="en-GB" sz="1200" b="1" i="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List</a:t>
            </a:r>
          </a:p>
        </p:txBody>
      </p:sp>
      <p:grpSp>
        <p:nvGrpSpPr>
          <p:cNvPr id="88" name="Group 87"/>
          <p:cNvGrpSpPr/>
          <p:nvPr>
            <p:custDataLst>
              <p:tags r:id="rId36"/>
            </p:custDataLst>
          </p:nvPr>
        </p:nvGrpSpPr>
        <p:grpSpPr>
          <a:xfrm>
            <a:off x="4776642" y="2634507"/>
            <a:ext cx="1547893" cy="713128"/>
            <a:chOff x="6802698" y="2718636"/>
            <a:chExt cx="1547893" cy="713128"/>
          </a:xfrm>
        </p:grpSpPr>
        <p:sp>
          <p:nvSpPr>
            <p:cNvPr id="89" name="Oval 27"/>
            <p:cNvSpPr>
              <a:spLocks noChangeArrowheads="1"/>
            </p:cNvSpPr>
            <p:nvPr>
              <p:custDataLst>
                <p:tags r:id="rId42"/>
              </p:custDataLst>
            </p:nvPr>
          </p:nvSpPr>
          <p:spPr bwMode="auto">
            <a:xfrm>
              <a:off x="6922370" y="2718636"/>
              <a:ext cx="1428221" cy="713128"/>
            </a:xfrm>
            <a:prstGeom prst="ellipse">
              <a:avLst/>
            </a:prstGeom>
            <a:gradFill>
              <a:gsLst>
                <a:gs pos="80000">
                  <a:schemeClr val="accent4"/>
                </a:gs>
                <a:gs pos="0">
                  <a:schemeClr val="accent4"/>
                </a:gs>
                <a:gs pos="100000">
                  <a:schemeClr val="accent4">
                    <a:lumMod val="40000"/>
                    <a:lumOff val="60000"/>
                  </a:schemeClr>
                </a:gs>
              </a:gsLst>
              <a:lin ang="16200000" scaled="1"/>
            </a:gradFill>
            <a:ln w="9525">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 tIns="45720" rIns="0" rtlCol="0" anchor="ctr"/>
            <a:lstStyle/>
            <a:p>
              <a:pPr algn="ct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Gather </a:t>
              </a:r>
              <a:b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br>
              <a:r>
                <a:rPr lang="en-GB" sz="12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rPr>
                <a:t>Ideas</a:t>
              </a:r>
              <a:endParaRPr lang="en-US" sz="12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ndParaRPr>
            </a:p>
          </p:txBody>
        </p:sp>
        <p:sp>
          <p:nvSpPr>
            <p:cNvPr id="90" name="Oval 89"/>
            <p:cNvSpPr/>
            <p:nvPr>
              <p:custDataLst>
                <p:tags r:id="rId43"/>
              </p:custDataLst>
            </p:nvPr>
          </p:nvSpPr>
          <p:spPr>
            <a:xfrm>
              <a:off x="6802698" y="2916727"/>
              <a:ext cx="274320" cy="274320"/>
            </a:xfrm>
            <a:prstGeom prst="ellipse">
              <a:avLst/>
            </a:prstGeom>
            <a:solidFill>
              <a:schemeClr val="bg2">
                <a:lumMod val="50000"/>
              </a:schemeClr>
            </a:solidFill>
            <a:ln w="3175" cap="flat" cmpd="sng" algn="ctr">
              <a:solidFill>
                <a:schemeClr val="bg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algn="ctr">
                <a:spcBef>
                  <a:spcPts val="1200"/>
                </a:spcBef>
                <a:buClr>
                  <a:schemeClr val="accent1"/>
                </a:buClr>
                <a:buSzPct val="100000"/>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2</a:t>
              </a:r>
            </a:p>
          </p:txBody>
        </p:sp>
      </p:grpSp>
      <p:grpSp>
        <p:nvGrpSpPr>
          <p:cNvPr id="55" name="Group 54"/>
          <p:cNvGrpSpPr/>
          <p:nvPr>
            <p:custDataLst>
              <p:tags r:id="rId37"/>
            </p:custDataLst>
          </p:nvPr>
        </p:nvGrpSpPr>
        <p:grpSpPr>
          <a:xfrm>
            <a:off x="8402537" y="230719"/>
            <a:ext cx="3733796" cy="416905"/>
            <a:chOff x="8402537" y="230719"/>
            <a:chExt cx="3733796" cy="416905"/>
          </a:xfrm>
        </p:grpSpPr>
        <p:sp>
          <p:nvSpPr>
            <p:cNvPr id="56" name="Chevron 55"/>
            <p:cNvSpPr/>
            <p:nvPr>
              <p:custDataLst>
                <p:tags r:id="rId38"/>
              </p:custDataLst>
            </p:nvPr>
          </p:nvSpPr>
          <p:spPr>
            <a:xfrm>
              <a:off x="8402537" y="230719"/>
              <a:ext cx="3733796"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1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57" name="Chevron 56"/>
            <p:cNvSpPr/>
            <p:nvPr>
              <p:custDataLst>
                <p:tags r:id="rId39"/>
              </p:custDataLst>
            </p:nvPr>
          </p:nvSpPr>
          <p:spPr>
            <a:xfrm>
              <a:off x="8402537" y="484719"/>
              <a:ext cx="1261872" cy="162905"/>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69" name="Chevron 68"/>
            <p:cNvSpPr/>
            <p:nvPr>
              <p:custDataLst>
                <p:tags r:id="rId40"/>
              </p:custDataLst>
            </p:nvPr>
          </p:nvSpPr>
          <p:spPr>
            <a:xfrm>
              <a:off x="9633165" y="484719"/>
              <a:ext cx="1261872" cy="162905"/>
            </a:xfrm>
            <a:prstGeom prst="chevron">
              <a:avLst/>
            </a:prstGeom>
            <a:solidFill>
              <a:schemeClr val="accent5">
                <a:lumMod val="40000"/>
                <a:lumOff val="6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91" name="Chevron 90"/>
            <p:cNvSpPr/>
            <p:nvPr>
              <p:custDataLst>
                <p:tags r:id="rId41"/>
              </p:custDataLst>
            </p:nvPr>
          </p:nvSpPr>
          <p:spPr>
            <a:xfrm>
              <a:off x="10863793" y="484719"/>
              <a:ext cx="1261872" cy="162905"/>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
        <p:nvSpPr>
          <p:cNvPr id="6" name="Slide Number Placeholder 5"/>
          <p:cNvSpPr>
            <a:spLocks noGrp="1"/>
          </p:cNvSpPr>
          <p:nvPr>
            <p:ph type="sldNum" sz="quarter" idx="4"/>
          </p:nvPr>
        </p:nvSpPr>
        <p:spPr/>
        <p:txBody>
          <a:bodyPr/>
          <a:lstStyle/>
          <a:p>
            <a:pPr algn="ctr"/>
            <a:fld id="{101F14F0-5018-4D43-9CE9-7EAB5322879C}" type="slidenum">
              <a:rPr lang="en-US" smtClean="0"/>
              <a:pPr algn="ctr"/>
              <a:t>40</a:t>
            </a:fld>
            <a:endParaRPr lang="en-US" dirty="0"/>
          </a:p>
        </p:txBody>
      </p:sp>
    </p:spTree>
    <p:extLst>
      <p:ext uri="{BB962C8B-B14F-4D97-AF65-F5344CB8AC3E}">
        <p14:creationId xmlns:p14="http://schemas.microsoft.com/office/powerpoint/2010/main" val="97971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297624215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7276" name="think-cell Slide" r:id="rId19" imgW="270" imgH="270" progId="TCLayout.ActiveDocument.1">
                  <p:embed/>
                </p:oleObj>
              </mc:Choice>
              <mc:Fallback>
                <p:oleObj name="think-cell Slide" r:id="rId19" imgW="270" imgH="270" progId="TCLayout.ActiveDocument.1">
                  <p:embed/>
                  <p:pic>
                    <p:nvPicPr>
                      <p:cNvPr id="0" name=""/>
                      <p:cNvPicPr/>
                      <p:nvPr/>
                    </p:nvPicPr>
                    <p:blipFill>
                      <a:blip r:embed="rId20"/>
                      <a:stretch>
                        <a:fillRect/>
                      </a:stretch>
                    </p:blipFill>
                    <p:spPr>
                      <a:xfrm>
                        <a:off x="0" y="0"/>
                        <a:ext cx="158750" cy="158750"/>
                      </a:xfrm>
                      <a:prstGeom prst="rect">
                        <a:avLst/>
                      </a:prstGeom>
                    </p:spPr>
                  </p:pic>
                </p:oleObj>
              </mc:Fallback>
            </mc:AlternateContent>
          </a:graphicData>
        </a:graphic>
      </p:graphicFrame>
      <p:sp>
        <p:nvSpPr>
          <p:cNvPr id="8" name="Content Placeholder 7"/>
          <p:cNvSpPr>
            <a:spLocks noGrp="1"/>
          </p:cNvSpPr>
          <p:nvPr>
            <p:ph sz="quarter" idx="15"/>
            <p:custDataLst>
              <p:tags r:id="rId3"/>
            </p:custDataLst>
          </p:nvPr>
        </p:nvSpPr>
        <p:spPr>
          <a:xfrm>
            <a:off x="338138" y="1247775"/>
            <a:ext cx="11518900" cy="307777"/>
          </a:xfrm>
        </p:spPr>
        <p:txBody>
          <a:bodyPr/>
          <a:lstStyle/>
          <a:p>
            <a:pPr marL="0" indent="0">
              <a:buNone/>
            </a:pPr>
            <a:r>
              <a:rPr lang="en-US" dirty="0" smtClean="0"/>
              <a:t>Gathering ideas from key sources</a:t>
            </a:r>
            <a:endParaRPr lang="en-US" dirty="0"/>
          </a:p>
        </p:txBody>
      </p:sp>
      <p:sp>
        <p:nvSpPr>
          <p:cNvPr id="20" name="Rounded Rectangle 19"/>
          <p:cNvSpPr/>
          <p:nvPr>
            <p:custDataLst>
              <p:tags r:id="rId4"/>
            </p:custDataLst>
          </p:nvPr>
        </p:nvSpPr>
        <p:spPr bwMode="auto">
          <a:xfrm>
            <a:off x="338139" y="1914551"/>
            <a:ext cx="3731710" cy="4432461"/>
          </a:xfrm>
          <a:prstGeom prst="roundRect">
            <a:avLst>
              <a:gd name="adj" fmla="val 361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1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11480" rIns="45720" bIns="0" rtlCol="0" anchor="t" anchorCtr="0"/>
          <a:lstStyle/>
          <a:p>
            <a:pPr marL="0" lvl="1" defTabSz="914400">
              <a:spcBef>
                <a:spcPts val="400"/>
              </a:spcBef>
              <a:buClr>
                <a:schemeClr val="tx1">
                  <a:lumMod val="75000"/>
                </a:schemeClr>
              </a:buClr>
            </a:pPr>
            <a:r>
              <a:rPr lang="en-IN" altLang="zh-CN" sz="14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Driven by business unit leaders, managers and/or process owners to help them meet specific business objectives</a:t>
            </a:r>
          </a:p>
          <a:p>
            <a:pPr marL="341313" lvl="1" indent="-231775" defTabSz="914400">
              <a:spcBef>
                <a:spcPts val="400"/>
              </a:spcBef>
              <a:buClr>
                <a:schemeClr val="tx1">
                  <a:lumMod val="75000"/>
                </a:schemeClr>
              </a:buClr>
              <a:buFont typeface="Wingdings" pitchFamily="2" charset="2"/>
              <a:buChar char="§"/>
            </a:pPr>
            <a:r>
              <a:rPr lang="en-US" altLang="zh-CN" sz="14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Develop &amp; bring new differentiated products &amp; services into existing </a:t>
            </a:r>
            <a:r>
              <a:rPr lang="en-US"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markets.</a:t>
            </a:r>
          </a:p>
          <a:p>
            <a:pPr marL="341313" lvl="1" indent="-231775" defTabSz="914400">
              <a:spcBef>
                <a:spcPts val="400"/>
              </a:spcBef>
              <a:buClr>
                <a:schemeClr val="tx1">
                  <a:lumMod val="75000"/>
                </a:schemeClr>
              </a:buClr>
              <a:buFont typeface="Wingdings" pitchFamily="2" charset="2"/>
              <a:buChar char="§"/>
            </a:pPr>
            <a:r>
              <a:rPr lang="en-US" altLang="zh-CN" sz="14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Bring existing products and services into new markets through new distribution </a:t>
            </a:r>
            <a:r>
              <a:rPr lang="en-US"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channels.</a:t>
            </a:r>
          </a:p>
          <a:p>
            <a:pPr marL="341313" lvl="1" indent="-231775" defTabSz="914400">
              <a:spcBef>
                <a:spcPts val="400"/>
              </a:spcBef>
              <a:buClr>
                <a:schemeClr val="tx1">
                  <a:lumMod val="75000"/>
                </a:schemeClr>
              </a:buClr>
              <a:buFont typeface="Wingdings" pitchFamily="2" charset="2"/>
              <a:buChar char="§"/>
            </a:pPr>
            <a:r>
              <a:rPr lang="en-US" altLang="zh-CN" sz="14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Bring existing products &amp; services into new markets by providing different pricing policies to attract different </a:t>
            </a:r>
            <a:r>
              <a:rPr lang="en-US"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customers.</a:t>
            </a:r>
          </a:p>
          <a:p>
            <a:pPr marL="341313" lvl="1" indent="-231775" defTabSz="914400">
              <a:spcBef>
                <a:spcPts val="400"/>
              </a:spcBef>
              <a:buClr>
                <a:schemeClr val="tx1">
                  <a:lumMod val="75000"/>
                </a:schemeClr>
              </a:buClr>
              <a:buFont typeface="Wingdings" pitchFamily="2" charset="2"/>
              <a:buChar char="§"/>
            </a:pPr>
            <a:r>
              <a:rPr lang="en-US" altLang="zh-CN" sz="14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Bring new products and services into new markets through vertical diversification</a:t>
            </a:r>
          </a:p>
          <a:p>
            <a:pPr marL="109538" lvl="1" defTabSz="914400">
              <a:spcBef>
                <a:spcPts val="400"/>
              </a:spcBef>
              <a:buClr>
                <a:schemeClr val="tx1">
                  <a:lumMod val="75000"/>
                </a:schemeClr>
              </a:buClr>
            </a:pPr>
            <a:endParaRPr lang="en-US" altLang="zh-CN" sz="14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341313" lvl="1" indent="-231775" defTabSz="914400">
              <a:spcBef>
                <a:spcPts val="400"/>
              </a:spcBef>
              <a:buClr>
                <a:schemeClr val="tx1">
                  <a:lumMod val="75000"/>
                </a:schemeClr>
              </a:buClr>
              <a:buFont typeface="Wingdings" pitchFamily="2" charset="2"/>
              <a:buChar char="§"/>
            </a:pPr>
            <a:endParaRPr lang="en-US" altLang="zh-CN" sz="16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341313" lvl="1" indent="-231775" defTabSz="914400">
              <a:spcBef>
                <a:spcPts val="400"/>
              </a:spcBef>
              <a:buClr>
                <a:schemeClr val="tx1">
                  <a:lumMod val="75000"/>
                </a:schemeClr>
              </a:buClr>
              <a:buFont typeface="Wingdings" pitchFamily="2" charset="2"/>
              <a:buChar char="§"/>
            </a:pPr>
            <a:endParaRPr lang="en-US" altLang="zh-CN" sz="16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341313" lvl="1" indent="-231775" defTabSz="914400">
              <a:spcBef>
                <a:spcPts val="400"/>
              </a:spcBef>
              <a:buClr>
                <a:schemeClr val="tx1">
                  <a:lumMod val="75000"/>
                </a:schemeClr>
              </a:buClr>
              <a:buFont typeface="Wingdings" pitchFamily="2" charset="2"/>
              <a:buChar char="§"/>
            </a:pPr>
            <a:endParaRPr lang="en-US" altLang="zh-CN" sz="16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09538" lvl="1" defTabSz="914400">
              <a:spcBef>
                <a:spcPts val="400"/>
              </a:spcBef>
              <a:buClr>
                <a:schemeClr val="tx1">
                  <a:lumMod val="75000"/>
                </a:schemeClr>
              </a:buClr>
            </a:pPr>
            <a:endParaRPr lang="en-US" altLang="zh-CN" sz="16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21" name="Round Same Side Corner Rectangle 20"/>
          <p:cNvSpPr/>
          <p:nvPr>
            <p:custDataLst>
              <p:tags r:id="rId5"/>
            </p:custDataLst>
          </p:nvPr>
        </p:nvSpPr>
        <p:spPr>
          <a:xfrm flipH="1">
            <a:off x="338139" y="1914552"/>
            <a:ext cx="3731710" cy="411718"/>
          </a:xfrm>
          <a:prstGeom prst="round2SameRect">
            <a:avLst>
              <a:gd name="adj1" fmla="val 10977"/>
              <a:gd name="adj2" fmla="val 0"/>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lvl="1" algn="ctr" fontAlgn="base">
              <a:buClr>
                <a:srgbClr val="FFFF99"/>
              </a:buClr>
              <a:buSzPct val="90000"/>
            </a:pPr>
            <a:r>
              <a:rPr lang="en-IN" altLang="zh-CN" sz="20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Business Strategies</a:t>
            </a:r>
          </a:p>
        </p:txBody>
      </p:sp>
      <p:sp>
        <p:nvSpPr>
          <p:cNvPr id="22" name="Rounded Rectangle 21"/>
          <p:cNvSpPr/>
          <p:nvPr>
            <p:custDataLst>
              <p:tags r:id="rId6"/>
            </p:custDataLst>
          </p:nvPr>
        </p:nvSpPr>
        <p:spPr bwMode="auto">
          <a:xfrm>
            <a:off x="4231734" y="1914551"/>
            <a:ext cx="3731710" cy="4432461"/>
          </a:xfrm>
          <a:prstGeom prst="roundRect">
            <a:avLst>
              <a:gd name="adj" fmla="val 361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1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11480" rIns="45720" rtlCol="0" anchor="t" anchorCtr="0"/>
          <a:lstStyle/>
          <a:p>
            <a:pPr marL="0" lvl="1" defTabSz="914400">
              <a:spcBef>
                <a:spcPts val="400"/>
              </a:spcBef>
              <a:buClr>
                <a:schemeClr val="tx1">
                  <a:lumMod val="75000"/>
                </a:schemeClr>
              </a:buClr>
            </a:pPr>
            <a:r>
              <a:rPr lang="en-IN" altLang="zh-CN" sz="14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Driven by core IT imperatives developed by the IT Department</a:t>
            </a:r>
          </a:p>
          <a:p>
            <a:pPr marL="341313" lvl="1" indent="-231775" defTabSz="914400">
              <a:spcBef>
                <a:spcPts val="400"/>
              </a:spcBef>
              <a:buClr>
                <a:schemeClr val="tx1">
                  <a:lumMod val="75000"/>
                </a:schemeClr>
              </a:buClr>
              <a:buFont typeface="Wingdings" pitchFamily="2" charset="2"/>
              <a:buChar char="§"/>
            </a:pPr>
            <a:r>
              <a:rPr lang="en-US"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Customer Relationship Management solution to enable Sales &amp; Marketing efficiencies and effectiveness</a:t>
            </a:r>
          </a:p>
          <a:p>
            <a:pPr marL="341313" lvl="1" indent="-231775" defTabSz="914400">
              <a:spcBef>
                <a:spcPts val="400"/>
              </a:spcBef>
              <a:buClr>
                <a:schemeClr val="tx1">
                  <a:lumMod val="75000"/>
                </a:schemeClr>
              </a:buClr>
              <a:buFont typeface="Wingdings" pitchFamily="2" charset="2"/>
              <a:buChar char="§"/>
            </a:pPr>
            <a:r>
              <a:rPr lang="en-US"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Digital marketing &amp; Cloud delivery models to enable business growth and new revenue streams</a:t>
            </a:r>
          </a:p>
          <a:p>
            <a:pPr marL="341313" lvl="1" indent="-231775" defTabSz="914400">
              <a:spcBef>
                <a:spcPts val="400"/>
              </a:spcBef>
              <a:buClr>
                <a:schemeClr val="tx1">
                  <a:lumMod val="75000"/>
                </a:schemeClr>
              </a:buClr>
              <a:buFont typeface="Wingdings" pitchFamily="2" charset="2"/>
              <a:buChar char="§"/>
            </a:pPr>
            <a:r>
              <a:rPr lang="en-US"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New product &amp; service development solution to enable  speed up cycles and commercialization of innovation.</a:t>
            </a:r>
          </a:p>
          <a:p>
            <a:pPr marL="341313" lvl="1" indent="-231775" defTabSz="914400">
              <a:spcBef>
                <a:spcPts val="400"/>
              </a:spcBef>
              <a:buClr>
                <a:schemeClr val="tx1">
                  <a:lumMod val="75000"/>
                </a:schemeClr>
              </a:buClr>
              <a:buFont typeface="Wingdings" pitchFamily="2" charset="2"/>
              <a:buChar char="§"/>
            </a:pPr>
            <a:r>
              <a:rPr lang="en-US"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insight to provide competitive differentiation.</a:t>
            </a:r>
          </a:p>
        </p:txBody>
      </p:sp>
      <p:sp>
        <p:nvSpPr>
          <p:cNvPr id="23" name="Round Same Side Corner Rectangle 22"/>
          <p:cNvSpPr/>
          <p:nvPr>
            <p:custDataLst>
              <p:tags r:id="rId7"/>
            </p:custDataLst>
          </p:nvPr>
        </p:nvSpPr>
        <p:spPr>
          <a:xfrm flipH="1">
            <a:off x="4231734" y="1914552"/>
            <a:ext cx="3731710" cy="411718"/>
          </a:xfrm>
          <a:prstGeom prst="round2SameRect">
            <a:avLst>
              <a:gd name="adj1" fmla="val 10977"/>
              <a:gd name="adj2" fmla="val 0"/>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lvl="1" algn="ctr" fontAlgn="base">
              <a:buClr>
                <a:srgbClr val="FFFF99"/>
              </a:buClr>
              <a:buSzPct val="90000"/>
            </a:pPr>
            <a:r>
              <a:rPr lang="en-IN" altLang="zh-CN" sz="20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IT Strategies</a:t>
            </a:r>
          </a:p>
        </p:txBody>
      </p:sp>
      <p:sp>
        <p:nvSpPr>
          <p:cNvPr id="24" name="Rounded Rectangle 23"/>
          <p:cNvSpPr/>
          <p:nvPr>
            <p:custDataLst>
              <p:tags r:id="rId8"/>
            </p:custDataLst>
          </p:nvPr>
        </p:nvSpPr>
        <p:spPr bwMode="auto">
          <a:xfrm>
            <a:off x="8125329" y="1914551"/>
            <a:ext cx="3731710" cy="4432461"/>
          </a:xfrm>
          <a:prstGeom prst="roundRect">
            <a:avLst>
              <a:gd name="adj" fmla="val 361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154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11480" rIns="45720" rtlCol="0" anchor="t" anchorCtr="0"/>
          <a:lstStyle/>
          <a:p>
            <a:pPr marL="0" lvl="1" defTabSz="914400">
              <a:spcBef>
                <a:spcPts val="400"/>
              </a:spcBef>
              <a:buClr>
                <a:schemeClr val="tx1">
                  <a:lumMod val="75000"/>
                </a:schemeClr>
              </a:buClr>
            </a:pPr>
            <a:r>
              <a:rPr lang="en-IN" altLang="zh-CN" sz="14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Generated by specific function and/or user </a:t>
            </a:r>
            <a:r>
              <a:rPr lang="en-IN" altLang="zh-CN" sz="14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group</a:t>
            </a:r>
          </a:p>
          <a:p>
            <a:pPr marL="341313" lvl="1" indent="-231775" defTabSz="914400">
              <a:spcBef>
                <a:spcPts val="400"/>
              </a:spcBef>
              <a:buClr>
                <a:schemeClr val="tx1">
                  <a:lumMod val="75000"/>
                </a:schemeClr>
              </a:buClr>
              <a:buFont typeface="Wingdings" pitchFamily="2" charset="2"/>
              <a:buChar char="§"/>
            </a:pPr>
            <a:r>
              <a:rPr lang="en-IN"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Service Saturation (Mature Markets)</a:t>
            </a:r>
          </a:p>
          <a:p>
            <a:pPr marL="341313" lvl="1" indent="-231775" defTabSz="914400">
              <a:spcBef>
                <a:spcPts val="400"/>
              </a:spcBef>
              <a:buClr>
                <a:schemeClr val="tx1">
                  <a:lumMod val="75000"/>
                </a:schemeClr>
              </a:buClr>
              <a:buFont typeface="Wingdings" pitchFamily="2" charset="2"/>
              <a:buChar char="§"/>
            </a:pPr>
            <a:r>
              <a:rPr lang="en-IN"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Declining revenue in voice business</a:t>
            </a:r>
            <a:endParaRPr lang="en-IN" altLang="zh-CN" sz="14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341313" lvl="1" indent="-231775" defTabSz="914400">
              <a:spcBef>
                <a:spcPts val="400"/>
              </a:spcBef>
              <a:buClr>
                <a:schemeClr val="tx1">
                  <a:lumMod val="75000"/>
                </a:schemeClr>
              </a:buClr>
              <a:buFont typeface="Wingdings" pitchFamily="2" charset="2"/>
              <a:buChar char="§"/>
            </a:pPr>
            <a:r>
              <a:rPr lang="en-IN"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Increased competition to attract customers</a:t>
            </a:r>
          </a:p>
          <a:p>
            <a:pPr marL="341313" lvl="1" indent="-231775" defTabSz="914400">
              <a:spcBef>
                <a:spcPts val="400"/>
              </a:spcBef>
              <a:buClr>
                <a:schemeClr val="tx1">
                  <a:lumMod val="75000"/>
                </a:schemeClr>
              </a:buClr>
              <a:buFont typeface="Wingdings" pitchFamily="2" charset="2"/>
              <a:buChar char="§"/>
            </a:pPr>
            <a:r>
              <a:rPr lang="en-IN"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Increase affluence in emerging markets</a:t>
            </a:r>
          </a:p>
          <a:p>
            <a:pPr marL="341313" lvl="1" indent="-231775" defTabSz="914400">
              <a:spcBef>
                <a:spcPts val="400"/>
              </a:spcBef>
              <a:buClr>
                <a:schemeClr val="tx1">
                  <a:lumMod val="75000"/>
                </a:schemeClr>
              </a:buClr>
              <a:buFont typeface="Wingdings" pitchFamily="2" charset="2"/>
              <a:buChar char="§"/>
            </a:pPr>
            <a:r>
              <a:rPr lang="en-IN" altLang="zh-CN" sz="14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Increasing subscriber acquisition costs</a:t>
            </a:r>
            <a:endParaRPr lang="en-IN" altLang="zh-CN" sz="14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25" name="Round Same Side Corner Rectangle 24"/>
          <p:cNvSpPr/>
          <p:nvPr>
            <p:custDataLst>
              <p:tags r:id="rId9"/>
            </p:custDataLst>
          </p:nvPr>
        </p:nvSpPr>
        <p:spPr>
          <a:xfrm flipH="1">
            <a:off x="8125329" y="1914552"/>
            <a:ext cx="3731710" cy="411718"/>
          </a:xfrm>
          <a:prstGeom prst="round2SameRect">
            <a:avLst>
              <a:gd name="adj1" fmla="val 10977"/>
              <a:gd name="adj2" fmla="val 0"/>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spAutoFit/>
          </a:bodyPr>
          <a:lstStyle/>
          <a:p>
            <a:pPr marL="0" lvl="1" algn="ctr" fontAlgn="base">
              <a:buClr>
                <a:srgbClr val="FFFF99"/>
              </a:buClr>
              <a:buSzPct val="90000"/>
            </a:pPr>
            <a:r>
              <a:rPr lang="en-IN" altLang="zh-CN" sz="2000"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Macroeconomics</a:t>
            </a:r>
            <a:endParaRPr lang="en-IN" altLang="zh-CN" sz="20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10" name="Rectangle 9"/>
          <p:cNvSpPr/>
          <p:nvPr>
            <p:custDataLst>
              <p:tags r:id="rId10"/>
            </p:custDataLst>
          </p:nvPr>
        </p:nvSpPr>
        <p:spPr>
          <a:xfrm>
            <a:off x="338461" y="1415864"/>
            <a:ext cx="11518577" cy="461665"/>
          </a:xfrm>
          <a:prstGeom prst="rect">
            <a:avLst/>
          </a:prstGeom>
        </p:spPr>
        <p:txBody>
          <a:bodyPr wrap="square">
            <a:spAutoFit/>
          </a:bodyPr>
          <a:lstStyle/>
          <a:p>
            <a:pPr lvl="0" algn="ctr">
              <a:spcBef>
                <a:spcPts val="1200"/>
              </a:spcBef>
              <a:buClr>
                <a:srgbClr val="5191CD"/>
              </a:buClr>
              <a:buSzPct val="100000"/>
            </a:pPr>
            <a:r>
              <a:rPr lang="en-US" sz="2400" b="1" dirty="0" smtClean="0">
                <a:ln>
                  <a:solidFill>
                    <a:srgbClr val="FFFFFF">
                      <a:alpha val="0"/>
                    </a:srgbClr>
                  </a:solidFill>
                </a:ln>
                <a:solidFill>
                  <a:srgbClr val="595959"/>
                </a:solidFill>
                <a:ea typeface="Segoe UI" pitchFamily="34" charset="0"/>
                <a:cs typeface="Segoe UI" pitchFamily="34" charset="0"/>
              </a:rPr>
              <a:t>Drivers &amp; Goals</a:t>
            </a:r>
            <a:endParaRPr lang="en-US" sz="2400" b="1" dirty="0">
              <a:ln>
                <a:solidFill>
                  <a:srgbClr val="FFFFFF">
                    <a:alpha val="0"/>
                  </a:srgbClr>
                </a:solidFill>
              </a:ln>
              <a:solidFill>
                <a:srgbClr val="595959"/>
              </a:solidFill>
              <a:ea typeface="Segoe UI" pitchFamily="34" charset="0"/>
              <a:cs typeface="Segoe UI" pitchFamily="34" charset="0"/>
            </a:endParaRPr>
          </a:p>
        </p:txBody>
      </p:sp>
      <p:sp>
        <p:nvSpPr>
          <p:cNvPr id="15" name="Title 506"/>
          <p:cNvSpPr>
            <a:spLocks noGrp="1"/>
          </p:cNvSpPr>
          <p:nvPr>
            <p:ph type="title"/>
            <p:custDataLst>
              <p:tags r:id="rId11"/>
            </p:custDataLst>
          </p:nvPr>
        </p:nvSpPr>
        <p:spPr>
          <a:xfrm>
            <a:off x="338137" y="232172"/>
            <a:ext cx="7961801" cy="498598"/>
          </a:xfrm>
        </p:spPr>
        <p:txBody>
          <a:bodyPr/>
          <a:lstStyle/>
          <a:p>
            <a:r>
              <a:rPr lang="en-US" dirty="0"/>
              <a:t>Perform Portfolio Assessment to prioritize </a:t>
            </a:r>
            <a:r>
              <a:rPr lang="en-US" dirty="0" smtClean="0"/>
              <a:t>&amp; select </a:t>
            </a:r>
            <a:r>
              <a:rPr lang="en-US" dirty="0"/>
              <a:t>the right initiatives/projects</a:t>
            </a:r>
          </a:p>
        </p:txBody>
      </p:sp>
      <p:sp>
        <p:nvSpPr>
          <p:cNvPr id="4" name="Slide Number Placeholder 3"/>
          <p:cNvSpPr>
            <a:spLocks noGrp="1"/>
          </p:cNvSpPr>
          <p:nvPr>
            <p:ph type="sldNum" sz="quarter" idx="4"/>
          </p:nvPr>
        </p:nvSpPr>
        <p:spPr/>
        <p:txBody>
          <a:bodyPr/>
          <a:lstStyle/>
          <a:p>
            <a:pPr algn="ctr"/>
            <a:fld id="{101F14F0-5018-4D43-9CE9-7EAB5322879C}" type="slidenum">
              <a:rPr lang="en-US" smtClean="0"/>
              <a:pPr algn="ctr"/>
              <a:t>41</a:t>
            </a:fld>
            <a:endParaRPr lang="en-US" dirty="0"/>
          </a:p>
        </p:txBody>
      </p:sp>
      <p:grpSp>
        <p:nvGrpSpPr>
          <p:cNvPr id="26" name="Group 25"/>
          <p:cNvGrpSpPr/>
          <p:nvPr>
            <p:custDataLst>
              <p:tags r:id="rId12"/>
            </p:custDataLst>
          </p:nvPr>
        </p:nvGrpSpPr>
        <p:grpSpPr>
          <a:xfrm>
            <a:off x="8402537" y="230719"/>
            <a:ext cx="3733796" cy="416905"/>
            <a:chOff x="8402537" y="230719"/>
            <a:chExt cx="3733796" cy="416905"/>
          </a:xfrm>
        </p:grpSpPr>
        <p:sp>
          <p:nvSpPr>
            <p:cNvPr id="27" name="Chevron 26"/>
            <p:cNvSpPr/>
            <p:nvPr>
              <p:custDataLst>
                <p:tags r:id="rId13"/>
              </p:custDataLst>
            </p:nvPr>
          </p:nvSpPr>
          <p:spPr>
            <a:xfrm>
              <a:off x="8402537" y="230719"/>
              <a:ext cx="3733796"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1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28" name="Chevron 27"/>
            <p:cNvSpPr/>
            <p:nvPr>
              <p:custDataLst>
                <p:tags r:id="rId14"/>
              </p:custDataLst>
            </p:nvPr>
          </p:nvSpPr>
          <p:spPr>
            <a:xfrm>
              <a:off x="8402537" y="484719"/>
              <a:ext cx="1261872" cy="162905"/>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29" name="Chevron 28"/>
            <p:cNvSpPr/>
            <p:nvPr>
              <p:custDataLst>
                <p:tags r:id="rId15"/>
              </p:custDataLst>
            </p:nvPr>
          </p:nvSpPr>
          <p:spPr>
            <a:xfrm>
              <a:off x="9633165" y="484719"/>
              <a:ext cx="1261872" cy="162905"/>
            </a:xfrm>
            <a:prstGeom prst="chevron">
              <a:avLst/>
            </a:prstGeom>
            <a:solidFill>
              <a:schemeClr val="accent5">
                <a:lumMod val="40000"/>
                <a:lumOff val="6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30" name="Chevron 29"/>
            <p:cNvSpPr/>
            <p:nvPr>
              <p:custDataLst>
                <p:tags r:id="rId16"/>
              </p:custDataLst>
            </p:nvPr>
          </p:nvSpPr>
          <p:spPr>
            <a:xfrm>
              <a:off x="10863793" y="484719"/>
              <a:ext cx="1261872" cy="162905"/>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420244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37479339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8300" name="think-cell Slide" r:id="rId29" imgW="270" imgH="270" progId="TCLayout.ActiveDocument.1">
                  <p:embed/>
                </p:oleObj>
              </mc:Choice>
              <mc:Fallback>
                <p:oleObj name="think-cell Slide" r:id="rId29" imgW="270" imgH="270" progId="TCLayout.ActiveDocument.1">
                  <p:embed/>
                  <p:pic>
                    <p:nvPicPr>
                      <p:cNvPr id="0" name=""/>
                      <p:cNvPicPr/>
                      <p:nvPr/>
                    </p:nvPicPr>
                    <p:blipFill>
                      <a:blip r:embed="rId30"/>
                      <a:stretch>
                        <a:fillRect/>
                      </a:stretch>
                    </p:blipFill>
                    <p:spPr>
                      <a:xfrm>
                        <a:off x="0" y="0"/>
                        <a:ext cx="158750" cy="158750"/>
                      </a:xfrm>
                      <a:prstGeom prst="rect">
                        <a:avLst/>
                      </a:prstGeom>
                    </p:spPr>
                  </p:pic>
                </p:oleObj>
              </mc:Fallback>
            </mc:AlternateContent>
          </a:graphicData>
        </a:graphic>
      </p:graphicFrame>
      <p:grpSp>
        <p:nvGrpSpPr>
          <p:cNvPr id="90" name="Group 89"/>
          <p:cNvGrpSpPr/>
          <p:nvPr>
            <p:custDataLst>
              <p:tags r:id="rId3"/>
            </p:custDataLst>
          </p:nvPr>
        </p:nvGrpSpPr>
        <p:grpSpPr>
          <a:xfrm>
            <a:off x="338138" y="2094764"/>
            <a:ext cx="11488419" cy="1736556"/>
            <a:chOff x="338138" y="1826742"/>
            <a:chExt cx="11488419" cy="1736556"/>
          </a:xfrm>
        </p:grpSpPr>
        <p:sp>
          <p:nvSpPr>
            <p:cNvPr id="5" name="Rounded Rectangle 4"/>
            <p:cNvSpPr/>
            <p:nvPr>
              <p:custDataLst>
                <p:tags r:id="rId17"/>
              </p:custDataLst>
            </p:nvPr>
          </p:nvSpPr>
          <p:spPr>
            <a:xfrm flipH="1">
              <a:off x="338138" y="1826742"/>
              <a:ext cx="2194560" cy="1736556"/>
            </a:xfrm>
            <a:prstGeom prst="roundRect">
              <a:avLst>
                <a:gd name="adj" fmla="val 4537"/>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0" lvl="1" algn="ctr" fontAlgn="base">
                <a:buClr>
                  <a:srgbClr val="FFFF99"/>
                </a:buClr>
                <a:buSzPct val="90000"/>
              </a:pPr>
              <a:r>
                <a:rPr lang="en-IN" altLang="zh-CN"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Capability Gap </a:t>
              </a:r>
              <a:endPar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 name="Rounded Rectangle 5"/>
            <p:cNvSpPr/>
            <p:nvPr>
              <p:custDataLst>
                <p:tags r:id="rId18"/>
              </p:custDataLst>
            </p:nvPr>
          </p:nvSpPr>
          <p:spPr>
            <a:xfrm flipH="1">
              <a:off x="380341" y="2390649"/>
              <a:ext cx="2110154" cy="1127633"/>
            </a:xfrm>
            <a:prstGeom prst="roundRect">
              <a:avLst>
                <a:gd name="adj" fmla="val 6398"/>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ctr" anchorCtr="0"/>
            <a:lstStyle/>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High</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Medium</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Low</a:t>
              </a:r>
              <a:endParaRPr lang="en-IN" altLang="zh-CN" sz="1600" dirty="0">
                <a:ln>
                  <a:solidFill>
                    <a:schemeClr val="bg1">
                      <a:alpha val="0"/>
                    </a:schemeClr>
                  </a:solidFill>
                </a:ln>
                <a:solidFill>
                  <a:srgbClr val="595959">
                    <a:lumMod val="75000"/>
                  </a:srgbClr>
                </a:solidFill>
              </a:endParaRPr>
            </a:p>
          </p:txBody>
        </p:sp>
        <p:sp>
          <p:nvSpPr>
            <p:cNvPr id="7" name="Oval 11"/>
            <p:cNvSpPr>
              <a:spLocks noChangeAspect="1" noChangeArrowheads="1"/>
            </p:cNvSpPr>
            <p:nvPr/>
          </p:nvSpPr>
          <p:spPr bwMode="auto">
            <a:xfrm>
              <a:off x="1997075" y="2542108"/>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8" name="Oval 11"/>
            <p:cNvSpPr>
              <a:spLocks noChangeAspect="1" noChangeArrowheads="1"/>
            </p:cNvSpPr>
            <p:nvPr/>
          </p:nvSpPr>
          <p:spPr bwMode="auto">
            <a:xfrm>
              <a:off x="1997075" y="2851556"/>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9" name="Oval 11"/>
            <p:cNvSpPr>
              <a:spLocks noChangeAspect="1" noChangeArrowheads="1"/>
            </p:cNvSpPr>
            <p:nvPr/>
          </p:nvSpPr>
          <p:spPr bwMode="auto">
            <a:xfrm>
              <a:off x="1997075" y="3161002"/>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62" name="Rounded Rectangle 61"/>
            <p:cNvSpPr/>
            <p:nvPr>
              <p:custDataLst>
                <p:tags r:id="rId19"/>
              </p:custDataLst>
            </p:nvPr>
          </p:nvSpPr>
          <p:spPr>
            <a:xfrm flipH="1">
              <a:off x="2661603" y="1826742"/>
              <a:ext cx="2194560" cy="1736556"/>
            </a:xfrm>
            <a:prstGeom prst="roundRect">
              <a:avLst>
                <a:gd name="adj" fmla="val 4537"/>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45720" tIns="91440" rIns="45720" bIns="45720" numCol="1" rtlCol="0" anchor="t" anchorCtr="0" compatLnSpc="1">
              <a:prstTxWarp prst="textNoShape">
                <a:avLst/>
              </a:prstTxWarp>
              <a:noAutofit/>
            </a:bodyPr>
            <a:lstStyle/>
            <a:p>
              <a:pPr marL="0" lvl="1" algn="ctr" fontAlgn="base">
                <a:buClr>
                  <a:srgbClr val="FFFF99"/>
                </a:buClr>
                <a:buSzPct val="90000"/>
              </a:pPr>
              <a:r>
                <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Degree of Urgency</a:t>
              </a:r>
            </a:p>
          </p:txBody>
        </p:sp>
        <p:sp>
          <p:nvSpPr>
            <p:cNvPr id="63" name="Rounded Rectangle 62"/>
            <p:cNvSpPr/>
            <p:nvPr>
              <p:custDataLst>
                <p:tags r:id="rId20"/>
              </p:custDataLst>
            </p:nvPr>
          </p:nvSpPr>
          <p:spPr>
            <a:xfrm flipH="1">
              <a:off x="2703806" y="2390649"/>
              <a:ext cx="2110154" cy="1127633"/>
            </a:xfrm>
            <a:prstGeom prst="roundRect">
              <a:avLst>
                <a:gd name="adj" fmla="val 5047"/>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ctr" anchorCtr="0"/>
            <a:lstStyle/>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High</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Medium</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Low</a:t>
              </a:r>
              <a:endParaRPr lang="en-IN" altLang="zh-CN" sz="1600" dirty="0">
                <a:ln>
                  <a:solidFill>
                    <a:schemeClr val="bg1">
                      <a:alpha val="0"/>
                    </a:schemeClr>
                  </a:solidFill>
                </a:ln>
                <a:solidFill>
                  <a:srgbClr val="595959">
                    <a:lumMod val="75000"/>
                  </a:srgbClr>
                </a:solidFill>
              </a:endParaRPr>
            </a:p>
          </p:txBody>
        </p:sp>
        <p:sp>
          <p:nvSpPr>
            <p:cNvPr id="64" name="Oval 11"/>
            <p:cNvSpPr>
              <a:spLocks noChangeAspect="1" noChangeArrowheads="1"/>
            </p:cNvSpPr>
            <p:nvPr/>
          </p:nvSpPr>
          <p:spPr bwMode="auto">
            <a:xfrm>
              <a:off x="4320540" y="2542108"/>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65" name="Oval 11"/>
            <p:cNvSpPr>
              <a:spLocks noChangeAspect="1" noChangeArrowheads="1"/>
            </p:cNvSpPr>
            <p:nvPr/>
          </p:nvSpPr>
          <p:spPr bwMode="auto">
            <a:xfrm>
              <a:off x="4320540" y="2851556"/>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66" name="Oval 11"/>
            <p:cNvSpPr>
              <a:spLocks noChangeAspect="1" noChangeArrowheads="1"/>
            </p:cNvSpPr>
            <p:nvPr/>
          </p:nvSpPr>
          <p:spPr bwMode="auto">
            <a:xfrm>
              <a:off x="4320540" y="3161002"/>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68" name="Rounded Rectangle 67"/>
            <p:cNvSpPr/>
            <p:nvPr>
              <p:custDataLst>
                <p:tags r:id="rId21"/>
              </p:custDataLst>
            </p:nvPr>
          </p:nvSpPr>
          <p:spPr>
            <a:xfrm flipH="1">
              <a:off x="4985068" y="1826742"/>
              <a:ext cx="2194560" cy="1736556"/>
            </a:xfrm>
            <a:prstGeom prst="roundRect">
              <a:avLst>
                <a:gd name="adj" fmla="val 4537"/>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0" lvl="1" algn="ctr" fontAlgn="base">
                <a:buClr>
                  <a:srgbClr val="FFFF99"/>
                </a:buClr>
                <a:buSzPct val="90000"/>
              </a:pPr>
              <a:r>
                <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Time to </a:t>
              </a:r>
              <a:r>
                <a:rPr lang="en-IN" altLang="zh-CN"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Value</a:t>
              </a:r>
              <a:endPar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69" name="Rounded Rectangle 68"/>
            <p:cNvSpPr/>
            <p:nvPr>
              <p:custDataLst>
                <p:tags r:id="rId22"/>
              </p:custDataLst>
            </p:nvPr>
          </p:nvSpPr>
          <p:spPr>
            <a:xfrm flipH="1">
              <a:off x="5027271" y="2390649"/>
              <a:ext cx="2110154" cy="1127633"/>
            </a:xfrm>
            <a:prstGeom prst="roundRect">
              <a:avLst>
                <a:gd name="adj" fmla="val 5723"/>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ctr" anchorCtr="0"/>
            <a:lstStyle/>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High</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Medium</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Low</a:t>
              </a:r>
              <a:endParaRPr lang="en-IN" altLang="zh-CN" sz="1600" dirty="0">
                <a:ln>
                  <a:solidFill>
                    <a:schemeClr val="bg1">
                      <a:alpha val="0"/>
                    </a:schemeClr>
                  </a:solidFill>
                </a:ln>
                <a:solidFill>
                  <a:srgbClr val="595959">
                    <a:lumMod val="75000"/>
                  </a:srgbClr>
                </a:solidFill>
              </a:endParaRPr>
            </a:p>
          </p:txBody>
        </p:sp>
        <p:sp>
          <p:nvSpPr>
            <p:cNvPr id="70" name="Oval 11"/>
            <p:cNvSpPr>
              <a:spLocks noChangeAspect="1" noChangeArrowheads="1"/>
            </p:cNvSpPr>
            <p:nvPr/>
          </p:nvSpPr>
          <p:spPr bwMode="auto">
            <a:xfrm>
              <a:off x="6644005" y="2542108"/>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71" name="Oval 11"/>
            <p:cNvSpPr>
              <a:spLocks noChangeAspect="1" noChangeArrowheads="1"/>
            </p:cNvSpPr>
            <p:nvPr/>
          </p:nvSpPr>
          <p:spPr bwMode="auto">
            <a:xfrm>
              <a:off x="6644005" y="2851556"/>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72" name="Oval 11"/>
            <p:cNvSpPr>
              <a:spLocks noChangeAspect="1" noChangeArrowheads="1"/>
            </p:cNvSpPr>
            <p:nvPr/>
          </p:nvSpPr>
          <p:spPr bwMode="auto">
            <a:xfrm>
              <a:off x="6644005" y="3161002"/>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74" name="Rounded Rectangle 73"/>
            <p:cNvSpPr/>
            <p:nvPr>
              <p:custDataLst>
                <p:tags r:id="rId23"/>
              </p:custDataLst>
            </p:nvPr>
          </p:nvSpPr>
          <p:spPr>
            <a:xfrm flipH="1">
              <a:off x="7308533" y="1826742"/>
              <a:ext cx="2194560" cy="1736556"/>
            </a:xfrm>
            <a:prstGeom prst="roundRect">
              <a:avLst>
                <a:gd name="adj" fmla="val 4537"/>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0" lvl="1" algn="ctr" fontAlgn="base">
                <a:buClr>
                  <a:srgbClr val="FFFF99"/>
                </a:buClr>
                <a:buSzPct val="90000"/>
              </a:pPr>
              <a:r>
                <a:rPr lang="en-IN" altLang="zh-CN"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Degree of Risk </a:t>
              </a:r>
              <a:endPar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75" name="Rounded Rectangle 74"/>
            <p:cNvSpPr/>
            <p:nvPr>
              <p:custDataLst>
                <p:tags r:id="rId24"/>
              </p:custDataLst>
            </p:nvPr>
          </p:nvSpPr>
          <p:spPr>
            <a:xfrm flipH="1">
              <a:off x="7350736" y="2390649"/>
              <a:ext cx="2110154" cy="1127633"/>
            </a:xfrm>
            <a:prstGeom prst="roundRect">
              <a:avLst>
                <a:gd name="adj" fmla="val 5723"/>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ctr" anchorCtr="0"/>
            <a:lstStyle/>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High</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Medium</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Low</a:t>
              </a:r>
              <a:endParaRPr lang="en-IN" altLang="zh-CN" sz="1600" dirty="0">
                <a:ln>
                  <a:solidFill>
                    <a:schemeClr val="bg1">
                      <a:alpha val="0"/>
                    </a:schemeClr>
                  </a:solidFill>
                </a:ln>
                <a:solidFill>
                  <a:srgbClr val="595959">
                    <a:lumMod val="75000"/>
                  </a:srgbClr>
                </a:solidFill>
              </a:endParaRPr>
            </a:p>
          </p:txBody>
        </p:sp>
        <p:sp>
          <p:nvSpPr>
            <p:cNvPr id="76" name="Oval 11"/>
            <p:cNvSpPr>
              <a:spLocks noChangeAspect="1" noChangeArrowheads="1"/>
            </p:cNvSpPr>
            <p:nvPr/>
          </p:nvSpPr>
          <p:spPr bwMode="auto">
            <a:xfrm>
              <a:off x="8967470" y="2542108"/>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77" name="Oval 11"/>
            <p:cNvSpPr>
              <a:spLocks noChangeAspect="1" noChangeArrowheads="1"/>
            </p:cNvSpPr>
            <p:nvPr/>
          </p:nvSpPr>
          <p:spPr bwMode="auto">
            <a:xfrm>
              <a:off x="8967470" y="2851556"/>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78" name="Oval 11"/>
            <p:cNvSpPr>
              <a:spLocks noChangeAspect="1" noChangeArrowheads="1"/>
            </p:cNvSpPr>
            <p:nvPr/>
          </p:nvSpPr>
          <p:spPr bwMode="auto">
            <a:xfrm>
              <a:off x="8967470" y="3161002"/>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80" name="Rounded Rectangle 79"/>
            <p:cNvSpPr/>
            <p:nvPr>
              <p:custDataLst>
                <p:tags r:id="rId25"/>
              </p:custDataLst>
            </p:nvPr>
          </p:nvSpPr>
          <p:spPr>
            <a:xfrm flipH="1">
              <a:off x="9631997" y="1826742"/>
              <a:ext cx="2194560" cy="1736556"/>
            </a:xfrm>
            <a:prstGeom prst="roundRect">
              <a:avLst>
                <a:gd name="adj" fmla="val 4537"/>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91440" tIns="91440" rIns="91440" bIns="45720" numCol="1" rtlCol="0" anchor="t" anchorCtr="0" compatLnSpc="1">
              <a:prstTxWarp prst="textNoShape">
                <a:avLst/>
              </a:prstTxWarp>
              <a:noAutofit/>
            </a:bodyPr>
            <a:lstStyle/>
            <a:p>
              <a:pPr marL="0" lvl="1" algn="ctr" fontAlgn="base">
                <a:buClr>
                  <a:srgbClr val="FFFF99"/>
                </a:buClr>
                <a:buSzPct val="90000"/>
              </a:pPr>
              <a:r>
                <a:rPr lang="en-IN" altLang="zh-CN"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Expected ROI</a:t>
              </a:r>
            </a:p>
            <a:p>
              <a:pPr marL="0" lvl="1" algn="ctr" fontAlgn="base">
                <a:buClr>
                  <a:srgbClr val="FFFF99"/>
                </a:buClr>
                <a:buSzPct val="90000"/>
              </a:pPr>
              <a:endPar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lvl="1" algn="ctr" fontAlgn="base">
                <a:buClr>
                  <a:srgbClr val="FFFF99"/>
                </a:buClr>
                <a:buSzPct val="90000"/>
              </a:pPr>
              <a:endParaRPr lang="en-IN" altLang="zh-CN"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lvl="1" algn="ctr" fontAlgn="base">
                <a:buClr>
                  <a:srgbClr val="FFFF99"/>
                </a:buClr>
                <a:buSzPct val="90000"/>
              </a:pPr>
              <a:endPar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a:p>
              <a:pPr marL="0" lvl="1" algn="ctr" fontAlgn="base">
                <a:buClr>
                  <a:srgbClr val="FFFF99"/>
                </a:buClr>
                <a:buSzPct val="90000"/>
              </a:pPr>
              <a:endParaRPr lang="en-IN" altLang="zh-CN"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81" name="Rounded Rectangle 80"/>
            <p:cNvSpPr/>
            <p:nvPr>
              <p:custDataLst>
                <p:tags r:id="rId26"/>
              </p:custDataLst>
            </p:nvPr>
          </p:nvSpPr>
          <p:spPr>
            <a:xfrm flipH="1">
              <a:off x="9674200" y="2390649"/>
              <a:ext cx="2110154" cy="1127633"/>
            </a:xfrm>
            <a:prstGeom prst="roundRect">
              <a:avLst>
                <a:gd name="adj" fmla="val 5047"/>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45720" rtlCol="0" anchor="ctr" anchorCtr="0"/>
            <a:lstStyle/>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High</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Medium</a:t>
              </a:r>
              <a:endParaRPr lang="en-IN" altLang="zh-CN" sz="1600" dirty="0">
                <a:ln>
                  <a:solidFill>
                    <a:schemeClr val="bg1">
                      <a:alpha val="0"/>
                    </a:schemeClr>
                  </a:solidFill>
                </a:ln>
                <a:solidFill>
                  <a:srgbClr val="595959">
                    <a:lumMod val="75000"/>
                  </a:srgbClr>
                </a:solidFill>
              </a:endParaRPr>
            </a:p>
            <a:p>
              <a:pPr marL="228600" lvl="1" indent="-228600" fontAlgn="base">
                <a:spcBef>
                  <a:spcPts val="600"/>
                </a:spcBef>
                <a:spcAft>
                  <a:spcPts val="100"/>
                </a:spcAft>
                <a:buClr>
                  <a:srgbClr val="595959">
                    <a:lumMod val="75000"/>
                  </a:srgbClr>
                </a:buClr>
                <a:buSzPct val="100000"/>
                <a:buFont typeface="Wingdings" pitchFamily="2" charset="2"/>
                <a:buChar char="§"/>
              </a:pPr>
              <a:r>
                <a:rPr lang="en-IN" altLang="zh-CN" sz="1600" dirty="0" smtClean="0">
                  <a:ln>
                    <a:solidFill>
                      <a:schemeClr val="bg1">
                        <a:alpha val="0"/>
                      </a:schemeClr>
                    </a:solidFill>
                  </a:ln>
                  <a:solidFill>
                    <a:srgbClr val="595959">
                      <a:lumMod val="75000"/>
                    </a:srgbClr>
                  </a:solidFill>
                </a:rPr>
                <a:t>Low</a:t>
              </a:r>
              <a:endParaRPr lang="en-IN" altLang="zh-CN" sz="1600" dirty="0">
                <a:ln>
                  <a:solidFill>
                    <a:schemeClr val="bg1">
                      <a:alpha val="0"/>
                    </a:schemeClr>
                  </a:solidFill>
                </a:ln>
                <a:solidFill>
                  <a:srgbClr val="595959">
                    <a:lumMod val="75000"/>
                  </a:srgbClr>
                </a:solidFill>
              </a:endParaRPr>
            </a:p>
          </p:txBody>
        </p:sp>
        <p:sp>
          <p:nvSpPr>
            <p:cNvPr id="82" name="Oval 11"/>
            <p:cNvSpPr>
              <a:spLocks noChangeAspect="1" noChangeArrowheads="1"/>
            </p:cNvSpPr>
            <p:nvPr/>
          </p:nvSpPr>
          <p:spPr bwMode="auto">
            <a:xfrm>
              <a:off x="11290934" y="2542108"/>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83" name="Oval 11"/>
            <p:cNvSpPr>
              <a:spLocks noChangeAspect="1" noChangeArrowheads="1"/>
            </p:cNvSpPr>
            <p:nvPr/>
          </p:nvSpPr>
          <p:spPr bwMode="auto">
            <a:xfrm>
              <a:off x="11290934" y="2851556"/>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sp>
          <p:nvSpPr>
            <p:cNvPr id="84" name="Oval 11"/>
            <p:cNvSpPr>
              <a:spLocks noChangeAspect="1" noChangeArrowheads="1"/>
            </p:cNvSpPr>
            <p:nvPr/>
          </p:nvSpPr>
          <p:spPr bwMode="auto">
            <a:xfrm>
              <a:off x="11290934" y="3161002"/>
              <a:ext cx="302677" cy="225136"/>
            </a:xfrm>
            <a:prstGeom prst="ellipse">
              <a:avLst/>
            </a:prstGeom>
            <a:noFill/>
            <a:ln w="12700" cap="sq">
              <a:solidFill>
                <a:schemeClr val="accent1"/>
              </a:solidFill>
              <a:round/>
              <a:headEnd/>
              <a:tailEnd/>
            </a:ln>
            <a:effectLst/>
          </p:spPr>
          <p:txBody>
            <a:bodyPr wrap="none" anchor="ctr"/>
            <a:lstStyle/>
            <a:p>
              <a:endParaRPr lang="en-GB" dirty="0">
                <a:ln>
                  <a:solidFill>
                    <a:schemeClr val="bg1">
                      <a:alpha val="0"/>
                    </a:schemeClr>
                  </a:solidFill>
                </a:ln>
              </a:endParaRPr>
            </a:p>
          </p:txBody>
        </p:sp>
      </p:grpSp>
      <p:sp>
        <p:nvSpPr>
          <p:cNvPr id="85" name="Rectangle 84"/>
          <p:cNvSpPr/>
          <p:nvPr>
            <p:custDataLst>
              <p:tags r:id="rId4"/>
            </p:custDataLst>
          </p:nvPr>
        </p:nvSpPr>
        <p:spPr>
          <a:xfrm>
            <a:off x="338137" y="3892280"/>
            <a:ext cx="2103122" cy="1077218"/>
          </a:xfrm>
          <a:prstGeom prst="rect">
            <a:avLst/>
          </a:prstGeom>
        </p:spPr>
        <p:txBody>
          <a:bodyPr wrap="square">
            <a:spAutoFit/>
          </a:bodyPr>
          <a:lstStyle/>
          <a:p>
            <a:pPr marL="0" lvl="1" fontAlgn="base">
              <a:spcBef>
                <a:spcPts val="300"/>
              </a:spcBef>
              <a:buClr>
                <a:srgbClr val="595959">
                  <a:lumMod val="75000"/>
                </a:srgbClr>
              </a:buClr>
              <a:buSzPct val="100000"/>
            </a:pPr>
            <a:r>
              <a:rPr lang="en-US" sz="1600" dirty="0">
                <a:ln>
                  <a:solidFill>
                    <a:schemeClr val="bg1">
                      <a:alpha val="0"/>
                    </a:schemeClr>
                  </a:solidFill>
                </a:ln>
                <a:solidFill>
                  <a:schemeClr val="tx1">
                    <a:lumMod val="75000"/>
                  </a:schemeClr>
                </a:solidFill>
              </a:rPr>
              <a:t>Size of the gap between the current state and the future required capability</a:t>
            </a:r>
          </a:p>
        </p:txBody>
      </p:sp>
      <p:sp>
        <p:nvSpPr>
          <p:cNvPr id="86" name="Rectangle 85"/>
          <p:cNvSpPr/>
          <p:nvPr>
            <p:custDataLst>
              <p:tags r:id="rId5"/>
            </p:custDataLst>
          </p:nvPr>
        </p:nvSpPr>
        <p:spPr>
          <a:xfrm>
            <a:off x="5035769" y="3892280"/>
            <a:ext cx="2103122" cy="2434000"/>
          </a:xfrm>
          <a:prstGeom prst="rect">
            <a:avLst/>
          </a:prstGeom>
        </p:spPr>
        <p:txBody>
          <a:bodyPr wrap="square">
            <a:spAutoFit/>
          </a:bodyPr>
          <a:lstStyle/>
          <a:p>
            <a:pPr marL="0" lvl="1" fontAlgn="base">
              <a:spcBef>
                <a:spcPts val="300"/>
              </a:spcBef>
              <a:buClr>
                <a:srgbClr val="595959">
                  <a:lumMod val="75000"/>
                </a:srgbClr>
              </a:buClr>
              <a:buSzPct val="100000"/>
            </a:pPr>
            <a:r>
              <a:rPr lang="en-US" sz="1600" dirty="0">
                <a:ln>
                  <a:solidFill>
                    <a:schemeClr val="bg1">
                      <a:alpha val="0"/>
                    </a:schemeClr>
                  </a:solidFill>
                </a:ln>
                <a:solidFill>
                  <a:schemeClr val="tx1">
                    <a:lumMod val="75000"/>
                  </a:schemeClr>
                </a:solidFill>
              </a:rPr>
              <a:t>Amount of time required to make </a:t>
            </a:r>
            <a:r>
              <a:rPr lang="en-US" sz="1600" dirty="0" smtClean="0">
                <a:ln>
                  <a:solidFill>
                    <a:schemeClr val="bg1">
                      <a:alpha val="0"/>
                    </a:schemeClr>
                  </a:solidFill>
                </a:ln>
                <a:solidFill>
                  <a:schemeClr val="tx1">
                    <a:lumMod val="75000"/>
                  </a:schemeClr>
                </a:solidFill>
              </a:rPr>
              <a:t>High </a:t>
            </a:r>
            <a:r>
              <a:rPr lang="en-US" sz="1600" dirty="0">
                <a:ln>
                  <a:solidFill>
                    <a:schemeClr val="bg1">
                      <a:alpha val="0"/>
                    </a:schemeClr>
                  </a:solidFill>
                </a:ln>
                <a:solidFill>
                  <a:schemeClr val="tx1">
                    <a:lumMod val="75000"/>
                  </a:schemeClr>
                </a:solidFill>
              </a:rPr>
              <a:t>progress in closing the gap</a:t>
            </a: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High</a:t>
            </a:r>
            <a:r>
              <a:rPr lang="en-US" sz="1400" dirty="0" smtClean="0">
                <a:ln>
                  <a:solidFill>
                    <a:schemeClr val="bg1">
                      <a:alpha val="0"/>
                    </a:schemeClr>
                  </a:solidFill>
                </a:ln>
                <a:solidFill>
                  <a:srgbClr val="595959">
                    <a:lumMod val="75000"/>
                  </a:srgbClr>
                </a:solidFill>
              </a:rPr>
              <a:t> </a:t>
            </a:r>
            <a:r>
              <a:rPr lang="en-US" sz="1400" dirty="0">
                <a:ln>
                  <a:solidFill>
                    <a:schemeClr val="bg1">
                      <a:alpha val="0"/>
                    </a:schemeClr>
                  </a:solidFill>
                </a:ln>
                <a:solidFill>
                  <a:srgbClr val="595959">
                    <a:lumMod val="75000"/>
                  </a:srgbClr>
                </a:solidFill>
              </a:rPr>
              <a:t>– within 12-24 months</a:t>
            </a: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Medium</a:t>
            </a:r>
            <a:r>
              <a:rPr lang="en-US" sz="1400" dirty="0" smtClean="0">
                <a:ln>
                  <a:solidFill>
                    <a:schemeClr val="bg1">
                      <a:alpha val="0"/>
                    </a:schemeClr>
                  </a:solidFill>
                </a:ln>
                <a:solidFill>
                  <a:srgbClr val="595959">
                    <a:lumMod val="75000"/>
                  </a:srgbClr>
                </a:solidFill>
              </a:rPr>
              <a:t> </a:t>
            </a:r>
            <a:r>
              <a:rPr lang="en-US" sz="1400" dirty="0">
                <a:ln>
                  <a:solidFill>
                    <a:schemeClr val="bg1">
                      <a:alpha val="0"/>
                    </a:schemeClr>
                  </a:solidFill>
                </a:ln>
                <a:solidFill>
                  <a:srgbClr val="595959">
                    <a:lumMod val="75000"/>
                  </a:srgbClr>
                </a:solidFill>
              </a:rPr>
              <a:t>– 3-12 months</a:t>
            </a: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Low</a:t>
            </a:r>
            <a:r>
              <a:rPr lang="en-US" sz="1400" dirty="0" smtClean="0">
                <a:ln>
                  <a:solidFill>
                    <a:schemeClr val="bg1">
                      <a:alpha val="0"/>
                    </a:schemeClr>
                  </a:solidFill>
                </a:ln>
                <a:solidFill>
                  <a:srgbClr val="595959">
                    <a:lumMod val="75000"/>
                  </a:srgbClr>
                </a:solidFill>
              </a:rPr>
              <a:t> </a:t>
            </a:r>
            <a:r>
              <a:rPr lang="en-US" sz="1400" dirty="0">
                <a:ln>
                  <a:solidFill>
                    <a:schemeClr val="bg1">
                      <a:alpha val="0"/>
                    </a:schemeClr>
                  </a:solidFill>
                </a:ln>
                <a:solidFill>
                  <a:srgbClr val="595959">
                    <a:lumMod val="75000"/>
                  </a:srgbClr>
                </a:solidFill>
              </a:rPr>
              <a:t>– within 3 months</a:t>
            </a:r>
          </a:p>
        </p:txBody>
      </p:sp>
      <p:sp>
        <p:nvSpPr>
          <p:cNvPr id="87" name="Rectangle 86"/>
          <p:cNvSpPr/>
          <p:nvPr>
            <p:custDataLst>
              <p:tags r:id="rId6"/>
            </p:custDataLst>
          </p:nvPr>
        </p:nvSpPr>
        <p:spPr>
          <a:xfrm>
            <a:off x="7384585" y="3892280"/>
            <a:ext cx="2103122" cy="1295226"/>
          </a:xfrm>
          <a:prstGeom prst="rect">
            <a:avLst/>
          </a:prstGeom>
        </p:spPr>
        <p:txBody>
          <a:bodyPr wrap="square">
            <a:spAutoFit/>
          </a:bodyPr>
          <a:lstStyle/>
          <a:p>
            <a:pPr marL="0" lvl="1" fontAlgn="base">
              <a:spcBef>
                <a:spcPts val="300"/>
              </a:spcBef>
              <a:buClr>
                <a:srgbClr val="595959">
                  <a:lumMod val="75000"/>
                </a:srgbClr>
              </a:buClr>
              <a:buSzPct val="100000"/>
            </a:pPr>
            <a:r>
              <a:rPr lang="en-US" sz="1600" dirty="0" smtClean="0">
                <a:ln>
                  <a:solidFill>
                    <a:schemeClr val="bg1">
                      <a:alpha val="0"/>
                    </a:schemeClr>
                  </a:solidFill>
                </a:ln>
                <a:solidFill>
                  <a:schemeClr val="tx1">
                    <a:lumMod val="75000"/>
                  </a:schemeClr>
                </a:solidFill>
              </a:rPr>
              <a:t>Degree of Risk to the Business Operation</a:t>
            </a:r>
            <a:endParaRPr lang="en-US" sz="1600" dirty="0">
              <a:ln>
                <a:solidFill>
                  <a:schemeClr val="bg1">
                    <a:alpha val="0"/>
                  </a:schemeClr>
                </a:solidFill>
              </a:ln>
              <a:solidFill>
                <a:schemeClr val="tx1">
                  <a:lumMod val="75000"/>
                </a:schemeClr>
              </a:solidFill>
            </a:endParaRP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High</a:t>
            </a:r>
            <a:r>
              <a:rPr lang="en-US" sz="1400" dirty="0" smtClean="0">
                <a:ln>
                  <a:solidFill>
                    <a:schemeClr val="bg1">
                      <a:alpha val="0"/>
                    </a:schemeClr>
                  </a:solidFill>
                </a:ln>
                <a:solidFill>
                  <a:srgbClr val="595959">
                    <a:lumMod val="75000"/>
                  </a:srgbClr>
                </a:solidFill>
              </a:rPr>
              <a:t> </a:t>
            </a:r>
            <a:endParaRPr lang="en-US" sz="1400" dirty="0">
              <a:ln>
                <a:solidFill>
                  <a:schemeClr val="bg1">
                    <a:alpha val="0"/>
                  </a:schemeClr>
                </a:solidFill>
              </a:ln>
              <a:solidFill>
                <a:srgbClr val="595959">
                  <a:lumMod val="75000"/>
                </a:srgbClr>
              </a:solidFill>
            </a:endParaRP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Medium</a:t>
            </a:r>
            <a:r>
              <a:rPr lang="en-US" sz="1400" dirty="0" smtClean="0">
                <a:ln>
                  <a:solidFill>
                    <a:schemeClr val="bg1">
                      <a:alpha val="0"/>
                    </a:schemeClr>
                  </a:solidFill>
                </a:ln>
                <a:solidFill>
                  <a:srgbClr val="595959">
                    <a:lumMod val="75000"/>
                  </a:srgbClr>
                </a:solidFill>
              </a:rPr>
              <a:t> </a:t>
            </a:r>
            <a:endParaRPr lang="en-US" sz="1400" dirty="0">
              <a:ln>
                <a:solidFill>
                  <a:schemeClr val="bg1">
                    <a:alpha val="0"/>
                  </a:schemeClr>
                </a:solidFill>
              </a:ln>
              <a:solidFill>
                <a:srgbClr val="595959">
                  <a:lumMod val="75000"/>
                </a:srgbClr>
              </a:solidFill>
            </a:endParaRP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Low</a:t>
            </a:r>
            <a:r>
              <a:rPr lang="en-US" sz="1400" dirty="0" smtClean="0">
                <a:ln>
                  <a:solidFill>
                    <a:schemeClr val="bg1">
                      <a:alpha val="0"/>
                    </a:schemeClr>
                  </a:solidFill>
                </a:ln>
                <a:solidFill>
                  <a:srgbClr val="595959">
                    <a:lumMod val="75000"/>
                  </a:srgbClr>
                </a:solidFill>
              </a:rPr>
              <a:t> </a:t>
            </a:r>
            <a:endParaRPr lang="en-US" sz="1400" dirty="0">
              <a:ln>
                <a:solidFill>
                  <a:schemeClr val="bg1">
                    <a:alpha val="0"/>
                  </a:schemeClr>
                </a:solidFill>
              </a:ln>
              <a:solidFill>
                <a:srgbClr val="595959">
                  <a:lumMod val="75000"/>
                </a:srgbClr>
              </a:solidFill>
            </a:endParaRPr>
          </a:p>
        </p:txBody>
      </p:sp>
      <p:sp>
        <p:nvSpPr>
          <p:cNvPr id="88" name="Rectangle 87"/>
          <p:cNvSpPr/>
          <p:nvPr>
            <p:custDataLst>
              <p:tags r:id="rId7"/>
            </p:custDataLst>
          </p:nvPr>
        </p:nvSpPr>
        <p:spPr>
          <a:xfrm>
            <a:off x="9733402" y="3892280"/>
            <a:ext cx="2103122" cy="1941557"/>
          </a:xfrm>
          <a:prstGeom prst="rect">
            <a:avLst/>
          </a:prstGeom>
        </p:spPr>
        <p:txBody>
          <a:bodyPr wrap="square">
            <a:spAutoFit/>
          </a:bodyPr>
          <a:lstStyle/>
          <a:p>
            <a:pPr marL="0" lvl="1" fontAlgn="base">
              <a:spcBef>
                <a:spcPts val="300"/>
              </a:spcBef>
              <a:buClr>
                <a:srgbClr val="595959">
                  <a:lumMod val="75000"/>
                </a:srgbClr>
              </a:buClr>
              <a:buSzPct val="100000"/>
            </a:pPr>
            <a:r>
              <a:rPr lang="en-US" sz="1600" dirty="0">
                <a:ln>
                  <a:solidFill>
                    <a:schemeClr val="bg1">
                      <a:alpha val="0"/>
                    </a:schemeClr>
                  </a:solidFill>
                </a:ln>
                <a:solidFill>
                  <a:schemeClr val="tx1">
                    <a:lumMod val="75000"/>
                  </a:schemeClr>
                </a:solidFill>
              </a:rPr>
              <a:t>Expected economic benefit</a:t>
            </a: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High </a:t>
            </a:r>
            <a:r>
              <a:rPr lang="en-US" sz="1400" dirty="0">
                <a:ln>
                  <a:solidFill>
                    <a:schemeClr val="bg1">
                      <a:alpha val="0"/>
                    </a:schemeClr>
                  </a:solidFill>
                </a:ln>
                <a:solidFill>
                  <a:srgbClr val="595959">
                    <a:lumMod val="75000"/>
                  </a:srgbClr>
                </a:solidFill>
              </a:rPr>
              <a:t>– greater than $2.5-5.0M</a:t>
            </a: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Medium</a:t>
            </a:r>
            <a:r>
              <a:rPr lang="en-US" sz="1400" dirty="0" smtClean="0">
                <a:ln>
                  <a:solidFill>
                    <a:schemeClr val="bg1">
                      <a:alpha val="0"/>
                    </a:schemeClr>
                  </a:solidFill>
                </a:ln>
                <a:solidFill>
                  <a:srgbClr val="595959">
                    <a:lumMod val="75000"/>
                  </a:srgbClr>
                </a:solidFill>
              </a:rPr>
              <a:t> </a:t>
            </a:r>
            <a:r>
              <a:rPr lang="en-US" sz="1400" dirty="0">
                <a:ln>
                  <a:solidFill>
                    <a:schemeClr val="bg1">
                      <a:alpha val="0"/>
                    </a:schemeClr>
                  </a:solidFill>
                </a:ln>
                <a:solidFill>
                  <a:srgbClr val="595959">
                    <a:lumMod val="75000"/>
                  </a:srgbClr>
                </a:solidFill>
              </a:rPr>
              <a:t>– between $0.5-2.5M</a:t>
            </a:r>
          </a:p>
          <a:p>
            <a:pPr marL="288925" lvl="1" indent="-168275" fontAlgn="base">
              <a:spcBef>
                <a:spcPts val="100"/>
              </a:spcBef>
              <a:spcAft>
                <a:spcPts val="100"/>
              </a:spcAft>
              <a:buClr>
                <a:srgbClr val="595959">
                  <a:lumMod val="75000"/>
                </a:srgbClr>
              </a:buClr>
              <a:buSzPct val="100000"/>
              <a:buFont typeface="Wingdings" pitchFamily="2" charset="2"/>
              <a:buChar char="§"/>
            </a:pPr>
            <a:r>
              <a:rPr lang="en-US" sz="1400" i="1" dirty="0" smtClean="0">
                <a:ln>
                  <a:solidFill>
                    <a:schemeClr val="bg1">
                      <a:alpha val="0"/>
                    </a:schemeClr>
                  </a:solidFill>
                </a:ln>
                <a:solidFill>
                  <a:srgbClr val="595959">
                    <a:lumMod val="75000"/>
                  </a:srgbClr>
                </a:solidFill>
              </a:rPr>
              <a:t>Low</a:t>
            </a:r>
            <a:r>
              <a:rPr lang="en-US" sz="1400" dirty="0" smtClean="0">
                <a:ln>
                  <a:solidFill>
                    <a:schemeClr val="bg1">
                      <a:alpha val="0"/>
                    </a:schemeClr>
                  </a:solidFill>
                </a:ln>
                <a:solidFill>
                  <a:srgbClr val="595959">
                    <a:lumMod val="75000"/>
                  </a:srgbClr>
                </a:solidFill>
              </a:rPr>
              <a:t> </a:t>
            </a:r>
            <a:r>
              <a:rPr lang="en-US" sz="1400" dirty="0">
                <a:ln>
                  <a:solidFill>
                    <a:schemeClr val="bg1">
                      <a:alpha val="0"/>
                    </a:schemeClr>
                  </a:solidFill>
                </a:ln>
                <a:solidFill>
                  <a:srgbClr val="595959">
                    <a:lumMod val="75000"/>
                  </a:srgbClr>
                </a:solidFill>
              </a:rPr>
              <a:t>– less than $0.5M</a:t>
            </a:r>
          </a:p>
        </p:txBody>
      </p:sp>
      <p:sp>
        <p:nvSpPr>
          <p:cNvPr id="89" name="Rectangle 88"/>
          <p:cNvSpPr/>
          <p:nvPr>
            <p:custDataLst>
              <p:tags r:id="rId8"/>
            </p:custDataLst>
          </p:nvPr>
        </p:nvSpPr>
        <p:spPr>
          <a:xfrm>
            <a:off x="2686953" y="3892280"/>
            <a:ext cx="2103122" cy="1569660"/>
          </a:xfrm>
          <a:prstGeom prst="rect">
            <a:avLst/>
          </a:prstGeom>
        </p:spPr>
        <p:txBody>
          <a:bodyPr wrap="square">
            <a:spAutoFit/>
          </a:bodyPr>
          <a:lstStyle/>
          <a:p>
            <a:pPr marL="0" lvl="1" fontAlgn="base">
              <a:spcBef>
                <a:spcPts val="300"/>
              </a:spcBef>
              <a:buClr>
                <a:srgbClr val="595959">
                  <a:lumMod val="75000"/>
                </a:srgbClr>
              </a:buClr>
              <a:buSzPct val="100000"/>
            </a:pPr>
            <a:r>
              <a:rPr lang="en-US" sz="1600" dirty="0">
                <a:ln>
                  <a:solidFill>
                    <a:schemeClr val="bg1">
                      <a:alpha val="0"/>
                    </a:schemeClr>
                  </a:solidFill>
                </a:ln>
                <a:solidFill>
                  <a:schemeClr val="tx1">
                    <a:lumMod val="75000"/>
                  </a:schemeClr>
                </a:solidFill>
              </a:rPr>
              <a:t>Criticality of closing the gap (e.g</a:t>
            </a:r>
            <a:r>
              <a:rPr lang="en-US" sz="1600" dirty="0" smtClean="0">
                <a:ln>
                  <a:solidFill>
                    <a:schemeClr val="bg1">
                      <a:alpha val="0"/>
                    </a:schemeClr>
                  </a:solidFill>
                </a:ln>
                <a:solidFill>
                  <a:schemeClr val="tx1">
                    <a:lumMod val="75000"/>
                  </a:schemeClr>
                </a:solidFill>
              </a:rPr>
              <a:t>. </a:t>
            </a:r>
            <a:r>
              <a:rPr lang="en-US" sz="1600" dirty="0">
                <a:ln>
                  <a:solidFill>
                    <a:schemeClr val="bg1">
                      <a:alpha val="0"/>
                    </a:schemeClr>
                  </a:solidFill>
                </a:ln>
                <a:solidFill>
                  <a:schemeClr val="tx1">
                    <a:lumMod val="75000"/>
                  </a:schemeClr>
                </a:solidFill>
              </a:rPr>
              <a:t>business </a:t>
            </a:r>
            <a:r>
              <a:rPr lang="en-US" sz="1600" dirty="0" smtClean="0">
                <a:ln>
                  <a:solidFill>
                    <a:schemeClr val="bg1">
                      <a:alpha val="0"/>
                    </a:schemeClr>
                  </a:solidFill>
                </a:ln>
                <a:solidFill>
                  <a:schemeClr val="tx1">
                    <a:lumMod val="75000"/>
                  </a:schemeClr>
                </a:solidFill>
              </a:rPr>
              <a:t>interruption, high </a:t>
            </a:r>
            <a:r>
              <a:rPr lang="en-US" sz="1600" dirty="0">
                <a:ln>
                  <a:solidFill>
                    <a:schemeClr val="bg1">
                      <a:alpha val="0"/>
                    </a:schemeClr>
                  </a:solidFill>
                </a:ln>
                <a:solidFill>
                  <a:schemeClr val="tx1">
                    <a:lumMod val="75000"/>
                  </a:schemeClr>
                </a:solidFill>
              </a:rPr>
              <a:t>benefit, or prerequisite)</a:t>
            </a:r>
          </a:p>
        </p:txBody>
      </p:sp>
      <p:sp>
        <p:nvSpPr>
          <p:cNvPr id="36" name="Rectangle 35"/>
          <p:cNvSpPr/>
          <p:nvPr>
            <p:custDataLst>
              <p:tags r:id="rId9"/>
            </p:custDataLst>
          </p:nvPr>
        </p:nvSpPr>
        <p:spPr>
          <a:xfrm>
            <a:off x="338136" y="1805266"/>
            <a:ext cx="11518901" cy="307777"/>
          </a:xfrm>
          <a:prstGeom prst="rect">
            <a:avLst/>
          </a:prstGeom>
          <a:noFill/>
          <a:ln w="3175" cap="flat" cmpd="sng" algn="ctr">
            <a:noFill/>
            <a:prstDash val="solid"/>
            <a:round/>
            <a:headEnd type="none" w="med" len="med"/>
            <a:tailEnd type="none" w="med" len="med"/>
          </a:ln>
          <a:effectLst/>
        </p:spPr>
        <p:txBody>
          <a:bodyPr vert="horz" wrap="square" lIns="45720" tIns="45720" rIns="45720" bIns="45720" numCol="1" rtlCol="0" anchor="t" anchorCtr="0" compatLnSpc="1">
            <a:prstTxWarp prst="textNoShape">
              <a:avLst/>
            </a:prstTxWarp>
            <a:spAutoFit/>
          </a:bodyPr>
          <a:lstStyle/>
          <a:p>
            <a:pPr marL="0" lvl="1" fontAlgn="base">
              <a:buClr>
                <a:schemeClr val="tx1">
                  <a:lumMod val="75000"/>
                </a:schemeClr>
              </a:buClr>
              <a:buSzPct val="100000"/>
              <a:defRPr/>
            </a:pPr>
            <a:r>
              <a:rPr lang="en-US" altLang="zh-CN" sz="1400" dirty="0">
                <a:ln>
                  <a:solidFill>
                    <a:schemeClr val="bg1">
                      <a:alpha val="0"/>
                    </a:schemeClr>
                  </a:solidFill>
                </a:ln>
                <a:solidFill>
                  <a:schemeClr val="tx1">
                    <a:lumMod val="75000"/>
                  </a:schemeClr>
                </a:solidFill>
              </a:rPr>
              <a:t>Each recommendation is described using five characteristics – </a:t>
            </a:r>
            <a:r>
              <a:rPr lang="en-US" altLang="zh-CN" sz="1400" dirty="0" smtClean="0">
                <a:ln>
                  <a:solidFill>
                    <a:schemeClr val="bg1">
                      <a:alpha val="0"/>
                    </a:schemeClr>
                  </a:solidFill>
                </a:ln>
                <a:solidFill>
                  <a:schemeClr val="tx1">
                    <a:lumMod val="75000"/>
                  </a:schemeClr>
                </a:solidFill>
              </a:rPr>
              <a:t>Capability Gap , </a:t>
            </a:r>
            <a:r>
              <a:rPr lang="en-US" altLang="zh-CN" sz="1400" dirty="0">
                <a:ln>
                  <a:solidFill>
                    <a:schemeClr val="bg1">
                      <a:alpha val="0"/>
                    </a:schemeClr>
                  </a:solidFill>
                </a:ln>
                <a:solidFill>
                  <a:schemeClr val="tx1">
                    <a:lumMod val="75000"/>
                  </a:schemeClr>
                </a:solidFill>
              </a:rPr>
              <a:t>D</a:t>
            </a:r>
            <a:r>
              <a:rPr lang="en-US" altLang="zh-CN" sz="1400" dirty="0" smtClean="0">
                <a:ln>
                  <a:solidFill>
                    <a:schemeClr val="bg1">
                      <a:alpha val="0"/>
                    </a:schemeClr>
                  </a:solidFill>
                </a:ln>
                <a:solidFill>
                  <a:schemeClr val="tx1">
                    <a:lumMod val="75000"/>
                  </a:schemeClr>
                </a:solidFill>
              </a:rPr>
              <a:t>egree </a:t>
            </a:r>
            <a:r>
              <a:rPr lang="en-US" altLang="zh-CN" sz="1400" dirty="0">
                <a:ln>
                  <a:solidFill>
                    <a:schemeClr val="bg1">
                      <a:alpha val="0"/>
                    </a:schemeClr>
                  </a:solidFill>
                </a:ln>
                <a:solidFill>
                  <a:schemeClr val="tx1">
                    <a:lumMod val="75000"/>
                  </a:schemeClr>
                </a:solidFill>
              </a:rPr>
              <a:t>of </a:t>
            </a:r>
            <a:r>
              <a:rPr lang="en-US" altLang="zh-CN" sz="1400" dirty="0" smtClean="0">
                <a:ln>
                  <a:solidFill>
                    <a:schemeClr val="bg1">
                      <a:alpha val="0"/>
                    </a:schemeClr>
                  </a:solidFill>
                </a:ln>
                <a:solidFill>
                  <a:schemeClr val="tx1">
                    <a:lumMod val="75000"/>
                  </a:schemeClr>
                </a:solidFill>
              </a:rPr>
              <a:t>Urgency</a:t>
            </a:r>
            <a:r>
              <a:rPr lang="en-US" altLang="zh-CN" sz="1400" dirty="0">
                <a:ln>
                  <a:solidFill>
                    <a:schemeClr val="bg1">
                      <a:alpha val="0"/>
                    </a:schemeClr>
                  </a:solidFill>
                </a:ln>
                <a:solidFill>
                  <a:schemeClr val="tx1">
                    <a:lumMod val="75000"/>
                  </a:schemeClr>
                </a:solidFill>
              </a:rPr>
              <a:t>, </a:t>
            </a:r>
            <a:r>
              <a:rPr lang="en-US" altLang="zh-CN" sz="1400" dirty="0" smtClean="0">
                <a:ln>
                  <a:solidFill>
                    <a:schemeClr val="bg1">
                      <a:alpha val="0"/>
                    </a:schemeClr>
                  </a:solidFill>
                </a:ln>
                <a:solidFill>
                  <a:schemeClr val="tx1">
                    <a:lumMod val="75000"/>
                  </a:schemeClr>
                </a:solidFill>
              </a:rPr>
              <a:t>Time to Value, Degree of Risk </a:t>
            </a:r>
            <a:r>
              <a:rPr lang="en-US" altLang="zh-CN" sz="1400" dirty="0">
                <a:ln>
                  <a:solidFill>
                    <a:schemeClr val="bg1">
                      <a:alpha val="0"/>
                    </a:schemeClr>
                  </a:solidFill>
                </a:ln>
                <a:solidFill>
                  <a:schemeClr val="tx1">
                    <a:lumMod val="75000"/>
                  </a:schemeClr>
                </a:solidFill>
              </a:rPr>
              <a:t>&amp;</a:t>
            </a:r>
            <a:r>
              <a:rPr lang="en-US" altLang="zh-CN" sz="1400" dirty="0" smtClean="0">
                <a:ln>
                  <a:solidFill>
                    <a:schemeClr val="bg1">
                      <a:alpha val="0"/>
                    </a:schemeClr>
                  </a:solidFill>
                </a:ln>
                <a:solidFill>
                  <a:schemeClr val="tx1">
                    <a:lumMod val="75000"/>
                  </a:schemeClr>
                </a:solidFill>
              </a:rPr>
              <a:t> Expected ROI</a:t>
            </a:r>
            <a:endParaRPr lang="en-US" altLang="zh-CN" sz="1400" dirty="0">
              <a:ln>
                <a:solidFill>
                  <a:schemeClr val="bg1">
                    <a:alpha val="0"/>
                  </a:schemeClr>
                </a:solidFill>
              </a:ln>
              <a:solidFill>
                <a:schemeClr val="tx1">
                  <a:lumMod val="75000"/>
                </a:schemeClr>
              </a:solidFill>
            </a:endParaRPr>
          </a:p>
        </p:txBody>
      </p:sp>
      <p:sp>
        <p:nvSpPr>
          <p:cNvPr id="38" name="Text Placeholder 6"/>
          <p:cNvSpPr txBox="1">
            <a:spLocks/>
          </p:cNvSpPr>
          <p:nvPr>
            <p:custDataLst>
              <p:tags r:id="rId10"/>
            </p:custDataLst>
          </p:nvPr>
        </p:nvSpPr>
        <p:spPr>
          <a:xfrm>
            <a:off x="338461" y="1346354"/>
            <a:ext cx="11518577" cy="276999"/>
          </a:xfrm>
          <a:prstGeom prst="rect">
            <a:avLst/>
          </a:prstGeom>
        </p:spPr>
        <p:txBody>
          <a:bodyPr/>
          <a:lstStyle>
            <a:lvl1pPr marL="274320" indent="-274320" algn="l" defTabSz="914363" rtl="0" eaLnBrk="1" latinLnBrk="0" hangingPunct="1">
              <a:lnSpc>
                <a:spcPct val="100000"/>
              </a:lnSpc>
              <a:spcBef>
                <a:spcPts val="1200"/>
              </a:spcBef>
              <a:buClr>
                <a:schemeClr val="accent1"/>
              </a:buClr>
              <a:buSzPct val="100000"/>
              <a:buFontTx/>
              <a:buBlip>
                <a:blip r:embed="rId31"/>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31"/>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31"/>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31"/>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31"/>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smtClean="0"/>
              <a:t>Aligning to the right weighting Criteria</a:t>
            </a:r>
            <a:endParaRPr lang="en-US" sz="1800" dirty="0"/>
          </a:p>
        </p:txBody>
      </p:sp>
      <p:sp>
        <p:nvSpPr>
          <p:cNvPr id="39" name="Title 506"/>
          <p:cNvSpPr>
            <a:spLocks noGrp="1"/>
          </p:cNvSpPr>
          <p:nvPr>
            <p:ph type="title"/>
            <p:custDataLst>
              <p:tags r:id="rId11"/>
            </p:custDataLst>
          </p:nvPr>
        </p:nvSpPr>
        <p:spPr>
          <a:xfrm>
            <a:off x="338137" y="232172"/>
            <a:ext cx="7550269" cy="498598"/>
          </a:xfrm>
        </p:spPr>
        <p:txBody>
          <a:bodyPr/>
          <a:lstStyle/>
          <a:p>
            <a:r>
              <a:rPr lang="en-US" dirty="0"/>
              <a:t>Perform Portfolio Assessment to prioritize </a:t>
            </a:r>
            <a:r>
              <a:rPr lang="en-US" dirty="0" smtClean="0"/>
              <a:t>&amp; select </a:t>
            </a:r>
            <a:r>
              <a:rPr lang="en-US" dirty="0"/>
              <a:t>the right initiatives/projects</a:t>
            </a:r>
          </a:p>
        </p:txBody>
      </p:sp>
      <p:sp>
        <p:nvSpPr>
          <p:cNvPr id="4" name="Slide Number Placeholder 3"/>
          <p:cNvSpPr>
            <a:spLocks noGrp="1"/>
          </p:cNvSpPr>
          <p:nvPr>
            <p:ph type="sldNum" sz="quarter" idx="4"/>
          </p:nvPr>
        </p:nvSpPr>
        <p:spPr/>
        <p:txBody>
          <a:bodyPr/>
          <a:lstStyle/>
          <a:p>
            <a:pPr algn="ctr"/>
            <a:fld id="{101F14F0-5018-4D43-9CE9-7EAB5322879C}" type="slidenum">
              <a:rPr lang="en-US" smtClean="0"/>
              <a:pPr algn="ctr"/>
              <a:t>42</a:t>
            </a:fld>
            <a:endParaRPr lang="en-US" dirty="0"/>
          </a:p>
        </p:txBody>
      </p:sp>
      <p:grpSp>
        <p:nvGrpSpPr>
          <p:cNvPr id="45" name="Group 44"/>
          <p:cNvGrpSpPr/>
          <p:nvPr>
            <p:custDataLst>
              <p:tags r:id="rId12"/>
            </p:custDataLst>
          </p:nvPr>
        </p:nvGrpSpPr>
        <p:grpSpPr>
          <a:xfrm>
            <a:off x="8402537" y="230719"/>
            <a:ext cx="3733796" cy="416905"/>
            <a:chOff x="8402537" y="230719"/>
            <a:chExt cx="3733796" cy="416905"/>
          </a:xfrm>
        </p:grpSpPr>
        <p:sp>
          <p:nvSpPr>
            <p:cNvPr id="46" name="Chevron 45"/>
            <p:cNvSpPr/>
            <p:nvPr>
              <p:custDataLst>
                <p:tags r:id="rId13"/>
              </p:custDataLst>
            </p:nvPr>
          </p:nvSpPr>
          <p:spPr>
            <a:xfrm>
              <a:off x="8402537" y="230719"/>
              <a:ext cx="3733796"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1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47" name="Chevron 46"/>
            <p:cNvSpPr/>
            <p:nvPr>
              <p:custDataLst>
                <p:tags r:id="rId14"/>
              </p:custDataLst>
            </p:nvPr>
          </p:nvSpPr>
          <p:spPr>
            <a:xfrm>
              <a:off x="8402537" y="484719"/>
              <a:ext cx="1261872" cy="162905"/>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48" name="Chevron 47"/>
            <p:cNvSpPr/>
            <p:nvPr>
              <p:custDataLst>
                <p:tags r:id="rId15"/>
              </p:custDataLst>
            </p:nvPr>
          </p:nvSpPr>
          <p:spPr>
            <a:xfrm>
              <a:off x="9633165" y="484719"/>
              <a:ext cx="1261872" cy="162905"/>
            </a:xfrm>
            <a:prstGeom prst="chevron">
              <a:avLst/>
            </a:prstGeom>
            <a:solidFill>
              <a:schemeClr val="accent5">
                <a:lumMod val="40000"/>
                <a:lumOff val="6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49" name="Chevron 48"/>
            <p:cNvSpPr/>
            <p:nvPr>
              <p:custDataLst>
                <p:tags r:id="rId16"/>
              </p:custDataLst>
            </p:nvPr>
          </p:nvSpPr>
          <p:spPr>
            <a:xfrm>
              <a:off x="10863793" y="484719"/>
              <a:ext cx="1261872" cy="162905"/>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49481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5" name="Object 504" hidden="1"/>
          <p:cNvGraphicFramePr>
            <a:graphicFrameLocks noChangeAspect="1"/>
          </p:cNvGraphicFramePr>
          <p:nvPr>
            <p:custDataLst>
              <p:tags r:id="rId2"/>
            </p:custDataLst>
            <p:extLst>
              <p:ext uri="{D42A27DB-BD31-4B8C-83A1-F6EECF244321}">
                <p14:modId xmlns:p14="http://schemas.microsoft.com/office/powerpoint/2010/main" val="370097863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29324"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0" y="0"/>
                        <a:ext cx="158750" cy="158750"/>
                      </a:xfrm>
                      <a:prstGeom prst="rect">
                        <a:avLst/>
                      </a:prstGeom>
                    </p:spPr>
                  </p:pic>
                </p:oleObj>
              </mc:Fallback>
            </mc:AlternateContent>
          </a:graphicData>
        </a:graphic>
      </p:graphicFrame>
      <p:sp>
        <p:nvSpPr>
          <p:cNvPr id="512" name="Title 506"/>
          <p:cNvSpPr>
            <a:spLocks noGrp="1"/>
          </p:cNvSpPr>
          <p:nvPr>
            <p:ph type="title"/>
            <p:custDataLst>
              <p:tags r:id="rId3"/>
            </p:custDataLst>
          </p:nvPr>
        </p:nvSpPr>
        <p:spPr>
          <a:xfrm>
            <a:off x="338138" y="228481"/>
            <a:ext cx="11518900" cy="997196"/>
          </a:xfrm>
        </p:spPr>
        <p:txBody>
          <a:bodyPr/>
          <a:lstStyle/>
          <a:p>
            <a:r>
              <a:rPr lang="en-US" dirty="0"/>
              <a:t>Perform Portfolio Assessment to </a:t>
            </a:r>
            <a:r>
              <a:rPr lang="en-US" dirty="0" smtClean="0"/>
              <a:t>prioritize</a:t>
            </a:r>
            <a:br>
              <a:rPr lang="en-US" dirty="0" smtClean="0"/>
            </a:br>
            <a:r>
              <a:rPr lang="en-US" dirty="0" smtClean="0"/>
              <a:t>&amp; select </a:t>
            </a:r>
            <a:r>
              <a:rPr lang="en-US" dirty="0"/>
              <a:t>the right initiatives/projects</a:t>
            </a:r>
          </a:p>
        </p:txBody>
      </p:sp>
      <p:sp>
        <p:nvSpPr>
          <p:cNvPr id="506" name="Content Placeholder 505"/>
          <p:cNvSpPr>
            <a:spLocks noGrp="1"/>
          </p:cNvSpPr>
          <p:nvPr>
            <p:ph sz="quarter" idx="4294967295"/>
            <p:custDataLst>
              <p:tags r:id="rId4"/>
            </p:custDataLst>
          </p:nvPr>
        </p:nvSpPr>
        <p:spPr>
          <a:xfrm>
            <a:off x="338138" y="1247775"/>
            <a:ext cx="11850687" cy="307975"/>
          </a:xfrm>
        </p:spPr>
        <p:txBody>
          <a:bodyPr/>
          <a:lstStyle/>
          <a:p>
            <a:pPr marL="0" indent="0">
              <a:buNone/>
            </a:pPr>
            <a:r>
              <a:rPr lang="en-US" dirty="0" smtClean="0"/>
              <a:t>Filtering ideas, opportunities to get to prioritized candidate initiatives</a:t>
            </a:r>
            <a:endParaRPr lang="en-US" dirty="0"/>
          </a:p>
        </p:txBody>
      </p:sp>
      <p:sp>
        <p:nvSpPr>
          <p:cNvPr id="4" name="Text Box 287"/>
          <p:cNvSpPr txBox="1">
            <a:spLocks noChangeArrowheads="1"/>
          </p:cNvSpPr>
          <p:nvPr>
            <p:custDataLst>
              <p:tags r:id="rId5"/>
            </p:custDataLst>
          </p:nvPr>
        </p:nvSpPr>
        <p:spPr bwMode="auto">
          <a:xfrm>
            <a:off x="6792895" y="2159106"/>
            <a:ext cx="2011680" cy="2969192"/>
          </a:xfrm>
          <a:prstGeom prst="roundRect">
            <a:avLst>
              <a:gd name="adj" fmla="val 6498"/>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54864"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endParaRPr lang="en-US" sz="1600" dirty="0">
              <a:latin typeface="+mn-lt"/>
            </a:endParaRPr>
          </a:p>
        </p:txBody>
      </p:sp>
      <p:sp>
        <p:nvSpPr>
          <p:cNvPr id="5" name="Text Box 286"/>
          <p:cNvSpPr txBox="1">
            <a:spLocks noChangeArrowheads="1"/>
          </p:cNvSpPr>
          <p:nvPr>
            <p:custDataLst>
              <p:tags r:id="rId6"/>
            </p:custDataLst>
          </p:nvPr>
        </p:nvSpPr>
        <p:spPr bwMode="auto">
          <a:xfrm>
            <a:off x="4641309" y="2159106"/>
            <a:ext cx="2011680" cy="2969192"/>
          </a:xfrm>
          <a:prstGeom prst="roundRect">
            <a:avLst>
              <a:gd name="adj" fmla="val 9698"/>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600" dirty="0">
                <a:latin typeface="+mn-lt"/>
              </a:rPr>
              <a:t>Opportunities</a:t>
            </a:r>
          </a:p>
        </p:txBody>
      </p:sp>
      <p:sp>
        <p:nvSpPr>
          <p:cNvPr id="6" name="Text Box 12"/>
          <p:cNvSpPr txBox="1">
            <a:spLocks noChangeArrowheads="1"/>
          </p:cNvSpPr>
          <p:nvPr>
            <p:custDataLst>
              <p:tags r:id="rId7"/>
            </p:custDataLst>
          </p:nvPr>
        </p:nvSpPr>
        <p:spPr bwMode="auto">
          <a:xfrm>
            <a:off x="338137" y="2159106"/>
            <a:ext cx="2011680" cy="2969192"/>
          </a:xfrm>
          <a:prstGeom prst="roundRect">
            <a:avLst>
              <a:gd name="adj" fmla="val 5217"/>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algn="ctr">
              <a:spcBef>
                <a:spcPts val="600"/>
              </a:spcBef>
              <a:buClr>
                <a:schemeClr val="accent1"/>
              </a:buClr>
              <a:buSzPct val="100000"/>
              <a:defRPr sz="12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600" dirty="0">
                <a:latin typeface="+mn-lt"/>
              </a:rPr>
              <a:t>Ideas</a:t>
            </a:r>
          </a:p>
        </p:txBody>
      </p:sp>
      <p:sp>
        <p:nvSpPr>
          <p:cNvPr id="7" name="Text Box 287"/>
          <p:cNvSpPr txBox="1">
            <a:spLocks noChangeArrowheads="1"/>
          </p:cNvSpPr>
          <p:nvPr>
            <p:custDataLst>
              <p:tags r:id="rId8"/>
            </p:custDataLst>
          </p:nvPr>
        </p:nvSpPr>
        <p:spPr bwMode="auto">
          <a:xfrm>
            <a:off x="2489723" y="2159106"/>
            <a:ext cx="2011680" cy="2969192"/>
          </a:xfrm>
          <a:prstGeom prst="roundRect">
            <a:avLst>
              <a:gd name="adj" fmla="val 8176"/>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54864"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endParaRPr lang="en-US" sz="1600" dirty="0">
              <a:latin typeface="+mn-lt"/>
            </a:endParaRPr>
          </a:p>
        </p:txBody>
      </p:sp>
      <p:sp>
        <p:nvSpPr>
          <p:cNvPr id="8" name="Text Box 287"/>
          <p:cNvSpPr txBox="1">
            <a:spLocks noChangeArrowheads="1"/>
          </p:cNvSpPr>
          <p:nvPr>
            <p:custDataLst>
              <p:tags r:id="rId9"/>
            </p:custDataLst>
          </p:nvPr>
        </p:nvSpPr>
        <p:spPr bwMode="auto">
          <a:xfrm>
            <a:off x="8944481" y="2159106"/>
            <a:ext cx="2409319" cy="2969192"/>
          </a:xfrm>
          <a:prstGeom prst="roundRect">
            <a:avLst>
              <a:gd name="adj" fmla="val 4883"/>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600" dirty="0">
                <a:latin typeface="+mn-lt"/>
              </a:rPr>
              <a:t>Prioritized Candidates</a:t>
            </a:r>
          </a:p>
        </p:txBody>
      </p:sp>
      <p:sp>
        <p:nvSpPr>
          <p:cNvPr id="9" name="Content Placeholder 3"/>
          <p:cNvSpPr txBox="1">
            <a:spLocks/>
          </p:cNvSpPr>
          <p:nvPr>
            <p:custDataLst>
              <p:tags r:id="rId10"/>
            </p:custDataLst>
          </p:nvPr>
        </p:nvSpPr>
        <p:spPr>
          <a:xfrm>
            <a:off x="338138" y="1564312"/>
            <a:ext cx="11518899" cy="564713"/>
          </a:xfrm>
          <a:prstGeom prst="roundRect">
            <a:avLst>
              <a:gd name="adj" fmla="val 3804"/>
            </a:avLst>
          </a:prstGeom>
          <a:gradFill flip="none" rotWithShape="1">
            <a:gsLst>
              <a:gs pos="20000">
                <a:srgbClr val="FFFFFF"/>
              </a:gs>
              <a:gs pos="100000">
                <a:srgbClr val="DDDDDD"/>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spAutoFit/>
          </a:bodyPr>
          <a:lstStyle>
            <a:lvl1pPr marL="274320" indent="-274320" algn="l" defTabSz="914363" rtl="0" eaLnBrk="1" latinLnBrk="0" hangingPunct="1">
              <a:lnSpc>
                <a:spcPct val="100000"/>
              </a:lnSpc>
              <a:spcBef>
                <a:spcPts val="1200"/>
              </a:spcBef>
              <a:buClr>
                <a:schemeClr val="accent1"/>
              </a:buClr>
              <a:buSzPct val="100000"/>
              <a:buFontTx/>
              <a:buBlip>
                <a:blip r:embed="rId40"/>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40"/>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40"/>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40"/>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40"/>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spcBef>
                <a:spcPts val="600"/>
              </a:spcBef>
              <a:buClrTx/>
              <a:buSzTx/>
              <a:buNone/>
            </a:pPr>
            <a:r>
              <a:rPr lang="en-US" sz="1600" b="1" dirty="0">
                <a:ln>
                  <a:solidFill>
                    <a:schemeClr val="bg1">
                      <a:alpha val="0"/>
                    </a:schemeClr>
                  </a:solidFill>
                </a:ln>
                <a:solidFill>
                  <a:schemeClr val="tx1">
                    <a:lumMod val="75000"/>
                  </a:schemeClr>
                </a:solidFill>
                <a:latin typeface="+mn-lt"/>
                <a:ea typeface="+mn-ea"/>
                <a:cs typeface="+mn-cs"/>
              </a:rPr>
              <a:t>The First Filter</a:t>
            </a:r>
            <a:r>
              <a:rPr lang="en-US" sz="1400" b="1" dirty="0">
                <a:ln>
                  <a:solidFill>
                    <a:schemeClr val="bg1">
                      <a:alpha val="0"/>
                    </a:schemeClr>
                  </a:solidFill>
                </a:ln>
                <a:solidFill>
                  <a:schemeClr val="tx1">
                    <a:lumMod val="75000"/>
                  </a:schemeClr>
                </a:solidFill>
                <a:latin typeface="+mn-lt"/>
                <a:ea typeface="+mn-ea"/>
                <a:cs typeface="+mn-cs"/>
              </a:rPr>
              <a:t/>
            </a:r>
            <a:br>
              <a:rPr lang="en-US" sz="1400" b="1" dirty="0">
                <a:ln>
                  <a:solidFill>
                    <a:schemeClr val="bg1">
                      <a:alpha val="0"/>
                    </a:schemeClr>
                  </a:solidFill>
                </a:ln>
                <a:solidFill>
                  <a:schemeClr val="tx1">
                    <a:lumMod val="75000"/>
                  </a:schemeClr>
                </a:solidFill>
                <a:latin typeface="+mn-lt"/>
                <a:ea typeface="+mn-ea"/>
                <a:cs typeface="+mn-cs"/>
              </a:rPr>
            </a:br>
            <a:r>
              <a:rPr lang="en-US" sz="1400" dirty="0">
                <a:ln>
                  <a:solidFill>
                    <a:schemeClr val="bg1">
                      <a:alpha val="0"/>
                    </a:schemeClr>
                  </a:solidFill>
                </a:ln>
                <a:solidFill>
                  <a:schemeClr val="tx1">
                    <a:lumMod val="75000"/>
                  </a:schemeClr>
                </a:solidFill>
                <a:latin typeface="+mn-lt"/>
                <a:ea typeface="+mn-ea"/>
                <a:cs typeface="+mn-cs"/>
              </a:rPr>
              <a:t>Establishing which of the many diverse Ideas generated should advance to the next level of the selection </a:t>
            </a:r>
          </a:p>
        </p:txBody>
      </p:sp>
      <p:grpSp>
        <p:nvGrpSpPr>
          <p:cNvPr id="11" name="Group 10"/>
          <p:cNvGrpSpPr/>
          <p:nvPr>
            <p:custDataLst>
              <p:tags r:id="rId11"/>
            </p:custDataLst>
          </p:nvPr>
        </p:nvGrpSpPr>
        <p:grpSpPr>
          <a:xfrm>
            <a:off x="9386188" y="2551525"/>
            <a:ext cx="1525905" cy="2326653"/>
            <a:chOff x="9471727" y="3007200"/>
            <a:chExt cx="1525905" cy="2326653"/>
          </a:xfrm>
        </p:grpSpPr>
        <p:sp>
          <p:nvSpPr>
            <p:cNvPr id="12" name="Line 289"/>
            <p:cNvSpPr>
              <a:spLocks noChangeShapeType="1"/>
            </p:cNvSpPr>
            <p:nvPr/>
          </p:nvSpPr>
          <p:spPr bwMode="auto">
            <a:xfrm>
              <a:off x="9603807" y="3047713"/>
              <a:ext cx="0" cy="2286140"/>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 name="Oval 290"/>
            <p:cNvSpPr>
              <a:spLocks noChangeArrowheads="1"/>
            </p:cNvSpPr>
            <p:nvPr/>
          </p:nvSpPr>
          <p:spPr bwMode="auto">
            <a:xfrm>
              <a:off x="9471727" y="3007200"/>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 name="Oval 291"/>
            <p:cNvSpPr>
              <a:spLocks noChangeArrowheads="1"/>
            </p:cNvSpPr>
            <p:nvPr/>
          </p:nvSpPr>
          <p:spPr bwMode="auto">
            <a:xfrm>
              <a:off x="9471727" y="3254465"/>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 name="Oval 292"/>
            <p:cNvSpPr>
              <a:spLocks noChangeArrowheads="1"/>
            </p:cNvSpPr>
            <p:nvPr/>
          </p:nvSpPr>
          <p:spPr bwMode="auto">
            <a:xfrm>
              <a:off x="9471727" y="3750407"/>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 name="Oval 293"/>
            <p:cNvSpPr>
              <a:spLocks noChangeArrowheads="1"/>
            </p:cNvSpPr>
            <p:nvPr/>
          </p:nvSpPr>
          <p:spPr bwMode="auto">
            <a:xfrm>
              <a:off x="9471727" y="3503143"/>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 name="Line 378"/>
            <p:cNvSpPr>
              <a:spLocks noChangeShapeType="1"/>
            </p:cNvSpPr>
            <p:nvPr/>
          </p:nvSpPr>
          <p:spPr bwMode="auto">
            <a:xfrm>
              <a:off x="10044796" y="3048089"/>
              <a:ext cx="0" cy="2285764"/>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8" name="Oval 380"/>
            <p:cNvSpPr>
              <a:spLocks noChangeArrowheads="1"/>
            </p:cNvSpPr>
            <p:nvPr/>
          </p:nvSpPr>
          <p:spPr bwMode="auto">
            <a:xfrm>
              <a:off x="9902264" y="3007200"/>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9" name="Oval 381"/>
            <p:cNvSpPr>
              <a:spLocks noChangeArrowheads="1"/>
            </p:cNvSpPr>
            <p:nvPr/>
          </p:nvSpPr>
          <p:spPr bwMode="auto">
            <a:xfrm>
              <a:off x="9902264" y="3258662"/>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0" name="Oval 383"/>
            <p:cNvSpPr>
              <a:spLocks noChangeArrowheads="1"/>
            </p:cNvSpPr>
            <p:nvPr/>
          </p:nvSpPr>
          <p:spPr bwMode="auto">
            <a:xfrm>
              <a:off x="9902264" y="3510125"/>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 name="Oval 384"/>
            <p:cNvSpPr>
              <a:spLocks noChangeArrowheads="1"/>
            </p:cNvSpPr>
            <p:nvPr/>
          </p:nvSpPr>
          <p:spPr bwMode="auto">
            <a:xfrm>
              <a:off x="9902264" y="3761587"/>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nvGrpSpPr>
            <p:cNvPr id="22" name="Group 21"/>
            <p:cNvGrpSpPr/>
            <p:nvPr/>
          </p:nvGrpSpPr>
          <p:grpSpPr>
            <a:xfrm>
              <a:off x="10349922" y="3018743"/>
              <a:ext cx="195929" cy="2315110"/>
              <a:chOff x="9328043" y="3638663"/>
              <a:chExt cx="195929" cy="2315110"/>
            </a:xfrm>
          </p:grpSpPr>
          <p:sp>
            <p:nvSpPr>
              <p:cNvPr id="31" name="Line 386"/>
              <p:cNvSpPr>
                <a:spLocks noChangeShapeType="1"/>
              </p:cNvSpPr>
              <p:nvPr/>
            </p:nvSpPr>
            <p:spPr bwMode="auto">
              <a:xfrm>
                <a:off x="9421686" y="3668273"/>
                <a:ext cx="0" cy="2285500"/>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nvGrpSpPr>
              <p:cNvPr id="32" name="Group 387"/>
              <p:cNvGrpSpPr>
                <a:grpSpLocks/>
              </p:cNvGrpSpPr>
              <p:nvPr/>
            </p:nvGrpSpPr>
            <p:grpSpPr bwMode="auto">
              <a:xfrm>
                <a:off x="9328043" y="3638663"/>
                <a:ext cx="195929" cy="946520"/>
                <a:chOff x="5184" y="1488"/>
                <a:chExt cx="136" cy="902"/>
              </a:xfrm>
            </p:grpSpPr>
            <p:grpSp>
              <p:nvGrpSpPr>
                <p:cNvPr id="33" name="Group 388"/>
                <p:cNvGrpSpPr>
                  <a:grpSpLocks/>
                </p:cNvGrpSpPr>
                <p:nvPr/>
              </p:nvGrpSpPr>
              <p:grpSpPr bwMode="auto">
                <a:xfrm>
                  <a:off x="5184" y="1488"/>
                  <a:ext cx="136" cy="289"/>
                  <a:chOff x="5184" y="1488"/>
                  <a:chExt cx="136" cy="289"/>
                </a:xfrm>
              </p:grpSpPr>
              <p:sp>
                <p:nvSpPr>
                  <p:cNvPr id="40" name="Oval 389"/>
                  <p:cNvSpPr>
                    <a:spLocks noChangeArrowheads="1"/>
                  </p:cNvSpPr>
                  <p:nvPr/>
                </p:nvSpPr>
                <p:spPr bwMode="auto">
                  <a:xfrm>
                    <a:off x="5184" y="1488"/>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 name="Oval 390"/>
                  <p:cNvSpPr>
                    <a:spLocks noChangeArrowheads="1"/>
                  </p:cNvSpPr>
                  <p:nvPr/>
                </p:nvSpPr>
                <p:spPr bwMode="auto">
                  <a:xfrm>
                    <a:off x="5184" y="1641"/>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4" name="Group 391"/>
                <p:cNvGrpSpPr>
                  <a:grpSpLocks/>
                </p:cNvGrpSpPr>
                <p:nvPr/>
              </p:nvGrpSpPr>
              <p:grpSpPr bwMode="auto">
                <a:xfrm>
                  <a:off x="5184" y="1794"/>
                  <a:ext cx="136" cy="290"/>
                  <a:chOff x="5178" y="1488"/>
                  <a:chExt cx="136" cy="290"/>
                </a:xfrm>
              </p:grpSpPr>
              <p:sp>
                <p:nvSpPr>
                  <p:cNvPr id="38" name="Oval 392"/>
                  <p:cNvSpPr>
                    <a:spLocks noChangeArrowheads="1"/>
                  </p:cNvSpPr>
                  <p:nvPr/>
                </p:nvSpPr>
                <p:spPr bwMode="auto">
                  <a:xfrm>
                    <a:off x="5178" y="1488"/>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 name="Oval 393"/>
                  <p:cNvSpPr>
                    <a:spLocks noChangeArrowheads="1"/>
                  </p:cNvSpPr>
                  <p:nvPr/>
                </p:nvSpPr>
                <p:spPr bwMode="auto">
                  <a:xfrm>
                    <a:off x="5178" y="1642"/>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5" name="Group 394"/>
                <p:cNvGrpSpPr>
                  <a:grpSpLocks/>
                </p:cNvGrpSpPr>
                <p:nvPr/>
              </p:nvGrpSpPr>
              <p:grpSpPr bwMode="auto">
                <a:xfrm>
                  <a:off x="5184" y="2101"/>
                  <a:ext cx="136" cy="289"/>
                  <a:chOff x="5166" y="1484"/>
                  <a:chExt cx="136" cy="289"/>
                </a:xfrm>
              </p:grpSpPr>
              <p:sp>
                <p:nvSpPr>
                  <p:cNvPr id="36" name="Oval 395"/>
                  <p:cNvSpPr>
                    <a:spLocks noChangeArrowheads="1"/>
                  </p:cNvSpPr>
                  <p:nvPr/>
                </p:nvSpPr>
                <p:spPr bwMode="auto">
                  <a:xfrm>
                    <a:off x="5166" y="1484"/>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 name="Oval 396"/>
                  <p:cNvSpPr>
                    <a:spLocks noChangeArrowheads="1"/>
                  </p:cNvSpPr>
                  <p:nvPr/>
                </p:nvSpPr>
                <p:spPr bwMode="auto">
                  <a:xfrm>
                    <a:off x="5166" y="1637"/>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grpSp>
        <p:grpSp>
          <p:nvGrpSpPr>
            <p:cNvPr id="23" name="Group 22"/>
            <p:cNvGrpSpPr/>
            <p:nvPr/>
          </p:nvGrpSpPr>
          <p:grpSpPr>
            <a:xfrm>
              <a:off x="10818562" y="3007200"/>
              <a:ext cx="179070" cy="2326653"/>
              <a:chOff x="9796683" y="3627120"/>
              <a:chExt cx="179070" cy="2326653"/>
            </a:xfrm>
          </p:grpSpPr>
          <p:sp>
            <p:nvSpPr>
              <p:cNvPr id="24" name="Line 399"/>
              <p:cNvSpPr>
                <a:spLocks noChangeShapeType="1"/>
              </p:cNvSpPr>
              <p:nvPr/>
            </p:nvSpPr>
            <p:spPr bwMode="auto">
              <a:xfrm>
                <a:off x="9881150" y="3668062"/>
                <a:ext cx="0" cy="2285711"/>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 name="Oval 400"/>
              <p:cNvSpPr>
                <a:spLocks noChangeArrowheads="1"/>
              </p:cNvSpPr>
              <p:nvPr/>
            </p:nvSpPr>
            <p:spPr bwMode="auto">
              <a:xfrm>
                <a:off x="9796683" y="3627120"/>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 name="Oval 401"/>
              <p:cNvSpPr>
                <a:spLocks noChangeArrowheads="1"/>
              </p:cNvSpPr>
              <p:nvPr/>
            </p:nvSpPr>
            <p:spPr bwMode="auto">
              <a:xfrm>
                <a:off x="9796683" y="3951835"/>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 name="Oval 402"/>
              <p:cNvSpPr>
                <a:spLocks noChangeArrowheads="1"/>
              </p:cNvSpPr>
              <p:nvPr/>
            </p:nvSpPr>
            <p:spPr bwMode="auto">
              <a:xfrm>
                <a:off x="9796683" y="4115604"/>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 name="Oval 403"/>
              <p:cNvSpPr>
                <a:spLocks noChangeArrowheads="1"/>
              </p:cNvSpPr>
              <p:nvPr/>
            </p:nvSpPr>
            <p:spPr bwMode="auto">
              <a:xfrm>
                <a:off x="9796683" y="4277962"/>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 name="Oval 404"/>
              <p:cNvSpPr>
                <a:spLocks noChangeArrowheads="1"/>
              </p:cNvSpPr>
              <p:nvPr/>
            </p:nvSpPr>
            <p:spPr bwMode="auto">
              <a:xfrm>
                <a:off x="9796683" y="4440319"/>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 name="Oval 398"/>
              <p:cNvSpPr>
                <a:spLocks noChangeArrowheads="1"/>
              </p:cNvSpPr>
              <p:nvPr/>
            </p:nvSpPr>
            <p:spPr bwMode="auto">
              <a:xfrm>
                <a:off x="9796683" y="3789477"/>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grpSp>
        <p:nvGrpSpPr>
          <p:cNvPr id="43" name="Group 21"/>
          <p:cNvGrpSpPr>
            <a:grpSpLocks/>
          </p:cNvGrpSpPr>
          <p:nvPr>
            <p:custDataLst>
              <p:tags r:id="rId12"/>
            </p:custDataLst>
          </p:nvPr>
        </p:nvGrpSpPr>
        <p:grpSpPr bwMode="auto">
          <a:xfrm>
            <a:off x="780200" y="2724618"/>
            <a:ext cx="1127554" cy="2196356"/>
            <a:chOff x="147" y="1233"/>
            <a:chExt cx="943" cy="2072"/>
          </a:xfrm>
        </p:grpSpPr>
        <p:grpSp>
          <p:nvGrpSpPr>
            <p:cNvPr id="44" name="Group 22"/>
            <p:cNvGrpSpPr>
              <a:grpSpLocks/>
            </p:cNvGrpSpPr>
            <p:nvPr/>
          </p:nvGrpSpPr>
          <p:grpSpPr bwMode="auto">
            <a:xfrm>
              <a:off x="147" y="1233"/>
              <a:ext cx="919" cy="1136"/>
              <a:chOff x="104" y="920"/>
              <a:chExt cx="919" cy="1136"/>
            </a:xfrm>
          </p:grpSpPr>
          <p:grpSp>
            <p:nvGrpSpPr>
              <p:cNvPr id="181" name="Group 23"/>
              <p:cNvGrpSpPr>
                <a:grpSpLocks/>
              </p:cNvGrpSpPr>
              <p:nvPr/>
            </p:nvGrpSpPr>
            <p:grpSpPr bwMode="auto">
              <a:xfrm>
                <a:off x="414" y="1568"/>
                <a:ext cx="319" cy="296"/>
                <a:chOff x="560" y="1368"/>
                <a:chExt cx="264" cy="296"/>
              </a:xfrm>
            </p:grpSpPr>
            <p:sp>
              <p:nvSpPr>
                <p:cNvPr id="312" name="Oval 2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13" name="Oval 2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14" name="Oval 2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15" name="Oval 2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2" name="Group 28"/>
              <p:cNvGrpSpPr>
                <a:grpSpLocks/>
              </p:cNvGrpSpPr>
              <p:nvPr/>
            </p:nvGrpSpPr>
            <p:grpSpPr bwMode="auto">
              <a:xfrm>
                <a:off x="317" y="1688"/>
                <a:ext cx="319" cy="296"/>
                <a:chOff x="560" y="1368"/>
                <a:chExt cx="264" cy="296"/>
              </a:xfrm>
            </p:grpSpPr>
            <p:sp>
              <p:nvSpPr>
                <p:cNvPr id="308" name="Oval 2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9" name="Oval 3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10" name="Oval 3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11" name="Oval 3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3" name="Group 33"/>
              <p:cNvGrpSpPr>
                <a:grpSpLocks/>
              </p:cNvGrpSpPr>
              <p:nvPr/>
            </p:nvGrpSpPr>
            <p:grpSpPr bwMode="auto">
              <a:xfrm>
                <a:off x="665" y="1616"/>
                <a:ext cx="319" cy="296"/>
                <a:chOff x="560" y="1368"/>
                <a:chExt cx="264" cy="296"/>
              </a:xfrm>
            </p:grpSpPr>
            <p:sp>
              <p:nvSpPr>
                <p:cNvPr id="304" name="Oval 3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5" name="Oval 3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6" name="Oval 3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7" name="Oval 3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4" name="Group 38"/>
              <p:cNvGrpSpPr>
                <a:grpSpLocks/>
              </p:cNvGrpSpPr>
              <p:nvPr/>
            </p:nvGrpSpPr>
            <p:grpSpPr bwMode="auto">
              <a:xfrm>
                <a:off x="644" y="1536"/>
                <a:ext cx="319" cy="296"/>
                <a:chOff x="560" y="1368"/>
                <a:chExt cx="264" cy="296"/>
              </a:xfrm>
            </p:grpSpPr>
            <p:sp>
              <p:nvSpPr>
                <p:cNvPr id="300" name="Oval 3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1" name="Oval 4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2" name="Oval 4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03" name="Oval 4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5" name="Group 43"/>
              <p:cNvGrpSpPr>
                <a:grpSpLocks/>
              </p:cNvGrpSpPr>
              <p:nvPr/>
            </p:nvGrpSpPr>
            <p:grpSpPr bwMode="auto">
              <a:xfrm>
                <a:off x="584" y="1560"/>
                <a:ext cx="319" cy="296"/>
                <a:chOff x="560" y="1368"/>
                <a:chExt cx="264" cy="296"/>
              </a:xfrm>
            </p:grpSpPr>
            <p:sp>
              <p:nvSpPr>
                <p:cNvPr id="296" name="Oval 4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7" name="Oval 4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8" name="Oval 4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9" name="Oval 4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6" name="Group 48"/>
              <p:cNvGrpSpPr>
                <a:grpSpLocks/>
              </p:cNvGrpSpPr>
              <p:nvPr/>
            </p:nvGrpSpPr>
            <p:grpSpPr bwMode="auto">
              <a:xfrm>
                <a:off x="456" y="1232"/>
                <a:ext cx="319" cy="296"/>
                <a:chOff x="560" y="1368"/>
                <a:chExt cx="264" cy="296"/>
              </a:xfrm>
            </p:grpSpPr>
            <p:sp>
              <p:nvSpPr>
                <p:cNvPr id="292" name="Oval 4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3" name="Oval 5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4" name="Oval 5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5" name="Oval 5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7" name="Group 53"/>
              <p:cNvGrpSpPr>
                <a:grpSpLocks/>
              </p:cNvGrpSpPr>
              <p:nvPr/>
            </p:nvGrpSpPr>
            <p:grpSpPr bwMode="auto">
              <a:xfrm>
                <a:off x="144" y="1376"/>
                <a:ext cx="319" cy="296"/>
                <a:chOff x="560" y="1368"/>
                <a:chExt cx="264" cy="296"/>
              </a:xfrm>
            </p:grpSpPr>
            <p:sp>
              <p:nvSpPr>
                <p:cNvPr id="288" name="Oval 5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9" name="Oval 5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0" name="Oval 5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91" name="Oval 5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8" name="Group 58"/>
              <p:cNvGrpSpPr>
                <a:grpSpLocks/>
              </p:cNvGrpSpPr>
              <p:nvPr/>
            </p:nvGrpSpPr>
            <p:grpSpPr bwMode="auto">
              <a:xfrm>
                <a:off x="256" y="1592"/>
                <a:ext cx="319" cy="296"/>
                <a:chOff x="560" y="1368"/>
                <a:chExt cx="264" cy="296"/>
              </a:xfrm>
            </p:grpSpPr>
            <p:sp>
              <p:nvSpPr>
                <p:cNvPr id="284" name="Oval 5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5" name="Oval 6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6" name="Oval 6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7" name="Oval 6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89" name="Group 63"/>
              <p:cNvGrpSpPr>
                <a:grpSpLocks/>
              </p:cNvGrpSpPr>
              <p:nvPr/>
            </p:nvGrpSpPr>
            <p:grpSpPr bwMode="auto">
              <a:xfrm>
                <a:off x="296" y="1448"/>
                <a:ext cx="319" cy="296"/>
                <a:chOff x="560" y="1368"/>
                <a:chExt cx="264" cy="296"/>
              </a:xfrm>
            </p:grpSpPr>
            <p:sp>
              <p:nvSpPr>
                <p:cNvPr id="280" name="Oval 6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1" name="Oval 6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2" name="Oval 6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83" name="Oval 6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0" name="Group 68"/>
              <p:cNvGrpSpPr>
                <a:grpSpLocks/>
              </p:cNvGrpSpPr>
              <p:nvPr/>
            </p:nvGrpSpPr>
            <p:grpSpPr bwMode="auto">
              <a:xfrm>
                <a:off x="552" y="1760"/>
                <a:ext cx="319" cy="296"/>
                <a:chOff x="560" y="1368"/>
                <a:chExt cx="264" cy="296"/>
              </a:xfrm>
            </p:grpSpPr>
            <p:sp>
              <p:nvSpPr>
                <p:cNvPr id="276" name="Oval 6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7" name="Oval 7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8" name="Oval 7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9" name="Oval 7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1" name="Group 73"/>
              <p:cNvGrpSpPr>
                <a:grpSpLocks/>
              </p:cNvGrpSpPr>
              <p:nvPr/>
            </p:nvGrpSpPr>
            <p:grpSpPr bwMode="auto">
              <a:xfrm flipH="1">
                <a:off x="112" y="1680"/>
                <a:ext cx="319" cy="296"/>
                <a:chOff x="560" y="1368"/>
                <a:chExt cx="264" cy="296"/>
              </a:xfrm>
            </p:grpSpPr>
            <p:sp>
              <p:nvSpPr>
                <p:cNvPr id="272" name="Oval 7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3" name="Oval 7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4" name="Oval 7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5" name="Oval 7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2" name="Group 78"/>
              <p:cNvGrpSpPr>
                <a:grpSpLocks/>
              </p:cNvGrpSpPr>
              <p:nvPr/>
            </p:nvGrpSpPr>
            <p:grpSpPr bwMode="auto">
              <a:xfrm>
                <a:off x="160" y="1656"/>
                <a:ext cx="319" cy="296"/>
                <a:chOff x="560" y="1368"/>
                <a:chExt cx="264" cy="296"/>
              </a:xfrm>
            </p:grpSpPr>
            <p:sp>
              <p:nvSpPr>
                <p:cNvPr id="268" name="Oval 7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9" name="Oval 8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0" name="Oval 8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71" name="Oval 8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3" name="Group 83"/>
              <p:cNvGrpSpPr>
                <a:grpSpLocks/>
              </p:cNvGrpSpPr>
              <p:nvPr/>
            </p:nvGrpSpPr>
            <p:grpSpPr bwMode="auto">
              <a:xfrm>
                <a:off x="424" y="1368"/>
                <a:ext cx="319" cy="296"/>
                <a:chOff x="560" y="1368"/>
                <a:chExt cx="264" cy="296"/>
              </a:xfrm>
            </p:grpSpPr>
            <p:sp>
              <p:nvSpPr>
                <p:cNvPr id="264" name="Oval 8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5" name="Oval 8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6" name="Oval 8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7" name="Oval 8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4" name="Group 88"/>
              <p:cNvGrpSpPr>
                <a:grpSpLocks/>
              </p:cNvGrpSpPr>
              <p:nvPr/>
            </p:nvGrpSpPr>
            <p:grpSpPr bwMode="auto">
              <a:xfrm flipH="1">
                <a:off x="600" y="1336"/>
                <a:ext cx="319" cy="296"/>
                <a:chOff x="560" y="1368"/>
                <a:chExt cx="264" cy="296"/>
              </a:xfrm>
            </p:grpSpPr>
            <p:sp>
              <p:nvSpPr>
                <p:cNvPr id="260" name="Oval 8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1" name="Oval 9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2" name="Oval 9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63" name="Oval 9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5" name="Group 93"/>
              <p:cNvGrpSpPr>
                <a:grpSpLocks/>
              </p:cNvGrpSpPr>
              <p:nvPr/>
            </p:nvGrpSpPr>
            <p:grpSpPr bwMode="auto">
              <a:xfrm flipH="1">
                <a:off x="280" y="1104"/>
                <a:ext cx="319" cy="296"/>
                <a:chOff x="560" y="1368"/>
                <a:chExt cx="264" cy="296"/>
              </a:xfrm>
            </p:grpSpPr>
            <p:sp>
              <p:nvSpPr>
                <p:cNvPr id="256" name="Oval 9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7" name="Oval 9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8" name="Oval 9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9" name="Oval 9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6" name="Group 98"/>
              <p:cNvGrpSpPr>
                <a:grpSpLocks/>
              </p:cNvGrpSpPr>
              <p:nvPr/>
            </p:nvGrpSpPr>
            <p:grpSpPr bwMode="auto">
              <a:xfrm flipH="1">
                <a:off x="448" y="1216"/>
                <a:ext cx="319" cy="296"/>
                <a:chOff x="560" y="1368"/>
                <a:chExt cx="264" cy="296"/>
              </a:xfrm>
            </p:grpSpPr>
            <p:sp>
              <p:nvSpPr>
                <p:cNvPr id="252" name="Oval 9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3" name="Oval 10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4" name="Oval 10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5" name="Oval 10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7" name="Group 103"/>
              <p:cNvGrpSpPr>
                <a:grpSpLocks/>
              </p:cNvGrpSpPr>
              <p:nvPr/>
            </p:nvGrpSpPr>
            <p:grpSpPr bwMode="auto">
              <a:xfrm flipH="1">
                <a:off x="208" y="1208"/>
                <a:ext cx="319" cy="296"/>
                <a:chOff x="560" y="1368"/>
                <a:chExt cx="264" cy="296"/>
              </a:xfrm>
            </p:grpSpPr>
            <p:sp>
              <p:nvSpPr>
                <p:cNvPr id="248" name="Oval 10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49" name="Oval 10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0" name="Oval 10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51" name="Oval 10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8" name="Group 108"/>
              <p:cNvGrpSpPr>
                <a:grpSpLocks/>
              </p:cNvGrpSpPr>
              <p:nvPr/>
            </p:nvGrpSpPr>
            <p:grpSpPr bwMode="auto">
              <a:xfrm flipH="1">
                <a:off x="128" y="920"/>
                <a:ext cx="319" cy="296"/>
                <a:chOff x="560" y="1368"/>
                <a:chExt cx="264" cy="296"/>
              </a:xfrm>
            </p:grpSpPr>
            <p:sp>
              <p:nvSpPr>
                <p:cNvPr id="244" name="Oval 10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45" name="Oval 11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46" name="Oval 11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47" name="Oval 11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199" name="Group 113"/>
              <p:cNvGrpSpPr>
                <a:grpSpLocks/>
              </p:cNvGrpSpPr>
              <p:nvPr/>
            </p:nvGrpSpPr>
            <p:grpSpPr bwMode="auto">
              <a:xfrm flipH="1">
                <a:off x="104" y="1088"/>
                <a:ext cx="319" cy="296"/>
                <a:chOff x="560" y="1368"/>
                <a:chExt cx="264" cy="296"/>
              </a:xfrm>
            </p:grpSpPr>
            <p:sp>
              <p:nvSpPr>
                <p:cNvPr id="240" name="Oval 11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41" name="Oval 11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42" name="Oval 11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43" name="Oval 11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0" name="Group 118"/>
              <p:cNvGrpSpPr>
                <a:grpSpLocks/>
              </p:cNvGrpSpPr>
              <p:nvPr/>
            </p:nvGrpSpPr>
            <p:grpSpPr bwMode="auto">
              <a:xfrm flipH="1">
                <a:off x="200" y="1040"/>
                <a:ext cx="319" cy="296"/>
                <a:chOff x="560" y="1368"/>
                <a:chExt cx="264" cy="296"/>
              </a:xfrm>
            </p:grpSpPr>
            <p:sp>
              <p:nvSpPr>
                <p:cNvPr id="236" name="Oval 11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7" name="Oval 12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8" name="Oval 12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9" name="Oval 12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1" name="Group 123"/>
              <p:cNvGrpSpPr>
                <a:grpSpLocks/>
              </p:cNvGrpSpPr>
              <p:nvPr/>
            </p:nvGrpSpPr>
            <p:grpSpPr bwMode="auto">
              <a:xfrm rot="16200000" flipH="1">
                <a:off x="472" y="1168"/>
                <a:ext cx="319" cy="296"/>
                <a:chOff x="560" y="1368"/>
                <a:chExt cx="264" cy="296"/>
              </a:xfrm>
            </p:grpSpPr>
            <p:sp>
              <p:nvSpPr>
                <p:cNvPr id="232" name="Oval 12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3" name="Oval 12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4" name="Oval 12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5" name="Oval 12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2" name="Group 128"/>
              <p:cNvGrpSpPr>
                <a:grpSpLocks/>
              </p:cNvGrpSpPr>
              <p:nvPr/>
            </p:nvGrpSpPr>
            <p:grpSpPr bwMode="auto">
              <a:xfrm rot="16200000" flipH="1">
                <a:off x="400" y="1216"/>
                <a:ext cx="319" cy="296"/>
                <a:chOff x="560" y="1368"/>
                <a:chExt cx="264" cy="296"/>
              </a:xfrm>
            </p:grpSpPr>
            <p:sp>
              <p:nvSpPr>
                <p:cNvPr id="228" name="Oval 12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29" name="Oval 13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0" name="Oval 13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31" name="Oval 13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3" name="Group 133"/>
              <p:cNvGrpSpPr>
                <a:grpSpLocks/>
              </p:cNvGrpSpPr>
              <p:nvPr/>
            </p:nvGrpSpPr>
            <p:grpSpPr bwMode="auto">
              <a:xfrm rot="16200000" flipH="1">
                <a:off x="312" y="1368"/>
                <a:ext cx="319" cy="296"/>
                <a:chOff x="560" y="1368"/>
                <a:chExt cx="264" cy="296"/>
              </a:xfrm>
            </p:grpSpPr>
            <p:sp>
              <p:nvSpPr>
                <p:cNvPr id="224" name="Oval 13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25" name="Oval 13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26" name="Oval 13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27" name="Oval 13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4" name="Group 138"/>
              <p:cNvGrpSpPr>
                <a:grpSpLocks/>
              </p:cNvGrpSpPr>
              <p:nvPr/>
            </p:nvGrpSpPr>
            <p:grpSpPr bwMode="auto">
              <a:xfrm flipH="1">
                <a:off x="704" y="1552"/>
                <a:ext cx="319" cy="296"/>
                <a:chOff x="560" y="1368"/>
                <a:chExt cx="264" cy="296"/>
              </a:xfrm>
            </p:grpSpPr>
            <p:sp>
              <p:nvSpPr>
                <p:cNvPr id="220" name="Oval 13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21" name="Oval 14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22" name="Oval 14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23" name="Oval 14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5" name="Group 143"/>
              <p:cNvGrpSpPr>
                <a:grpSpLocks/>
              </p:cNvGrpSpPr>
              <p:nvPr/>
            </p:nvGrpSpPr>
            <p:grpSpPr bwMode="auto">
              <a:xfrm flipH="1">
                <a:off x="112" y="1304"/>
                <a:ext cx="319" cy="296"/>
                <a:chOff x="560" y="1368"/>
                <a:chExt cx="264" cy="296"/>
              </a:xfrm>
            </p:grpSpPr>
            <p:sp>
              <p:nvSpPr>
                <p:cNvPr id="216" name="Oval 14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7" name="Oval 14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8" name="Oval 14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9" name="Oval 14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6" name="Group 148"/>
              <p:cNvGrpSpPr>
                <a:grpSpLocks/>
              </p:cNvGrpSpPr>
              <p:nvPr/>
            </p:nvGrpSpPr>
            <p:grpSpPr bwMode="auto">
              <a:xfrm rot="16200000" flipH="1">
                <a:off x="112" y="1560"/>
                <a:ext cx="319" cy="296"/>
                <a:chOff x="560" y="1368"/>
                <a:chExt cx="264" cy="296"/>
              </a:xfrm>
            </p:grpSpPr>
            <p:sp>
              <p:nvSpPr>
                <p:cNvPr id="212" name="Oval 14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3" name="Oval 15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4" name="Oval 15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5" name="Oval 15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207" name="Group 153"/>
              <p:cNvGrpSpPr>
                <a:grpSpLocks/>
              </p:cNvGrpSpPr>
              <p:nvPr/>
            </p:nvGrpSpPr>
            <p:grpSpPr bwMode="auto">
              <a:xfrm rot="16200000" flipH="1">
                <a:off x="128" y="1192"/>
                <a:ext cx="319" cy="296"/>
                <a:chOff x="560" y="1368"/>
                <a:chExt cx="264" cy="296"/>
              </a:xfrm>
            </p:grpSpPr>
            <p:sp>
              <p:nvSpPr>
                <p:cNvPr id="208" name="Oval 15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09" name="Oval 15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0" name="Oval 15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211" name="Oval 15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grpSp>
          <p:nvGrpSpPr>
            <p:cNvPr id="45" name="Group 158"/>
            <p:cNvGrpSpPr>
              <a:grpSpLocks/>
            </p:cNvGrpSpPr>
            <p:nvPr/>
          </p:nvGrpSpPr>
          <p:grpSpPr bwMode="auto">
            <a:xfrm flipV="1">
              <a:off x="171" y="2169"/>
              <a:ext cx="919" cy="1136"/>
              <a:chOff x="104" y="920"/>
              <a:chExt cx="919" cy="1136"/>
            </a:xfrm>
          </p:grpSpPr>
          <p:grpSp>
            <p:nvGrpSpPr>
              <p:cNvPr id="46" name="Group 159"/>
              <p:cNvGrpSpPr>
                <a:grpSpLocks/>
              </p:cNvGrpSpPr>
              <p:nvPr/>
            </p:nvGrpSpPr>
            <p:grpSpPr bwMode="auto">
              <a:xfrm>
                <a:off x="414" y="1568"/>
                <a:ext cx="319" cy="296"/>
                <a:chOff x="560" y="1368"/>
                <a:chExt cx="264" cy="296"/>
              </a:xfrm>
            </p:grpSpPr>
            <p:sp>
              <p:nvSpPr>
                <p:cNvPr id="177" name="Oval 16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8" name="Oval 16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9" name="Oval 16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80" name="Oval 16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7" name="Group 164"/>
              <p:cNvGrpSpPr>
                <a:grpSpLocks/>
              </p:cNvGrpSpPr>
              <p:nvPr/>
            </p:nvGrpSpPr>
            <p:grpSpPr bwMode="auto">
              <a:xfrm>
                <a:off x="317" y="1688"/>
                <a:ext cx="319" cy="296"/>
                <a:chOff x="560" y="1368"/>
                <a:chExt cx="264" cy="296"/>
              </a:xfrm>
            </p:grpSpPr>
            <p:sp>
              <p:nvSpPr>
                <p:cNvPr id="173" name="Oval 16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4" name="Oval 16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5" name="Oval 16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6" name="Oval 16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8" name="Group 169"/>
              <p:cNvGrpSpPr>
                <a:grpSpLocks/>
              </p:cNvGrpSpPr>
              <p:nvPr/>
            </p:nvGrpSpPr>
            <p:grpSpPr bwMode="auto">
              <a:xfrm>
                <a:off x="665" y="1616"/>
                <a:ext cx="319" cy="296"/>
                <a:chOff x="560" y="1368"/>
                <a:chExt cx="264" cy="296"/>
              </a:xfrm>
            </p:grpSpPr>
            <p:sp>
              <p:nvSpPr>
                <p:cNvPr id="169" name="Oval 17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0" name="Oval 17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1" name="Oval 17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72" name="Oval 17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9" name="Group 174"/>
              <p:cNvGrpSpPr>
                <a:grpSpLocks/>
              </p:cNvGrpSpPr>
              <p:nvPr/>
            </p:nvGrpSpPr>
            <p:grpSpPr bwMode="auto">
              <a:xfrm>
                <a:off x="644" y="1536"/>
                <a:ext cx="319" cy="296"/>
                <a:chOff x="560" y="1368"/>
                <a:chExt cx="264" cy="296"/>
              </a:xfrm>
            </p:grpSpPr>
            <p:sp>
              <p:nvSpPr>
                <p:cNvPr id="165" name="Oval 17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6" name="Oval 17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7" name="Oval 17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8" name="Oval 17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0" name="Group 179"/>
              <p:cNvGrpSpPr>
                <a:grpSpLocks/>
              </p:cNvGrpSpPr>
              <p:nvPr/>
            </p:nvGrpSpPr>
            <p:grpSpPr bwMode="auto">
              <a:xfrm>
                <a:off x="584" y="1560"/>
                <a:ext cx="319" cy="296"/>
                <a:chOff x="560" y="1368"/>
                <a:chExt cx="264" cy="296"/>
              </a:xfrm>
            </p:grpSpPr>
            <p:sp>
              <p:nvSpPr>
                <p:cNvPr id="161" name="Oval 18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2" name="Oval 18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3" name="Oval 18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4" name="Oval 18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1" name="Group 184"/>
              <p:cNvGrpSpPr>
                <a:grpSpLocks/>
              </p:cNvGrpSpPr>
              <p:nvPr/>
            </p:nvGrpSpPr>
            <p:grpSpPr bwMode="auto">
              <a:xfrm>
                <a:off x="456" y="1232"/>
                <a:ext cx="319" cy="296"/>
                <a:chOff x="560" y="1368"/>
                <a:chExt cx="264" cy="296"/>
              </a:xfrm>
            </p:grpSpPr>
            <p:sp>
              <p:nvSpPr>
                <p:cNvPr id="157" name="Oval 18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8" name="Oval 18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9" name="Oval 18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60" name="Oval 18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2" name="Group 189"/>
              <p:cNvGrpSpPr>
                <a:grpSpLocks/>
              </p:cNvGrpSpPr>
              <p:nvPr/>
            </p:nvGrpSpPr>
            <p:grpSpPr bwMode="auto">
              <a:xfrm>
                <a:off x="144" y="1376"/>
                <a:ext cx="319" cy="296"/>
                <a:chOff x="560" y="1368"/>
                <a:chExt cx="264" cy="296"/>
              </a:xfrm>
            </p:grpSpPr>
            <p:sp>
              <p:nvSpPr>
                <p:cNvPr id="153" name="Oval 19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4" name="Oval 19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5" name="Oval 19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6" name="Oval 19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3" name="Group 194"/>
              <p:cNvGrpSpPr>
                <a:grpSpLocks/>
              </p:cNvGrpSpPr>
              <p:nvPr/>
            </p:nvGrpSpPr>
            <p:grpSpPr bwMode="auto">
              <a:xfrm>
                <a:off x="256" y="1592"/>
                <a:ext cx="319" cy="296"/>
                <a:chOff x="560" y="1368"/>
                <a:chExt cx="264" cy="296"/>
              </a:xfrm>
            </p:grpSpPr>
            <p:sp>
              <p:nvSpPr>
                <p:cNvPr id="149" name="Oval 19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0" name="Oval 19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1" name="Oval 19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52" name="Oval 19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4" name="Group 199"/>
              <p:cNvGrpSpPr>
                <a:grpSpLocks/>
              </p:cNvGrpSpPr>
              <p:nvPr/>
            </p:nvGrpSpPr>
            <p:grpSpPr bwMode="auto">
              <a:xfrm>
                <a:off x="296" y="1448"/>
                <a:ext cx="319" cy="296"/>
                <a:chOff x="560" y="1368"/>
                <a:chExt cx="264" cy="296"/>
              </a:xfrm>
            </p:grpSpPr>
            <p:sp>
              <p:nvSpPr>
                <p:cNvPr id="145" name="Oval 20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6" name="Oval 20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7" name="Oval 20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8" name="Oval 20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5" name="Group 204"/>
              <p:cNvGrpSpPr>
                <a:grpSpLocks/>
              </p:cNvGrpSpPr>
              <p:nvPr/>
            </p:nvGrpSpPr>
            <p:grpSpPr bwMode="auto">
              <a:xfrm>
                <a:off x="552" y="1760"/>
                <a:ext cx="319" cy="296"/>
                <a:chOff x="560" y="1368"/>
                <a:chExt cx="264" cy="296"/>
              </a:xfrm>
            </p:grpSpPr>
            <p:sp>
              <p:nvSpPr>
                <p:cNvPr id="141" name="Oval 20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2" name="Oval 20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3" name="Oval 20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4" name="Oval 20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6" name="Group 209"/>
              <p:cNvGrpSpPr>
                <a:grpSpLocks/>
              </p:cNvGrpSpPr>
              <p:nvPr/>
            </p:nvGrpSpPr>
            <p:grpSpPr bwMode="auto">
              <a:xfrm flipH="1">
                <a:off x="112" y="1680"/>
                <a:ext cx="319" cy="296"/>
                <a:chOff x="560" y="1368"/>
                <a:chExt cx="264" cy="296"/>
              </a:xfrm>
            </p:grpSpPr>
            <p:sp>
              <p:nvSpPr>
                <p:cNvPr id="137" name="Oval 21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8" name="Oval 21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9" name="Oval 21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40" name="Oval 21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7" name="Group 214"/>
              <p:cNvGrpSpPr>
                <a:grpSpLocks/>
              </p:cNvGrpSpPr>
              <p:nvPr/>
            </p:nvGrpSpPr>
            <p:grpSpPr bwMode="auto">
              <a:xfrm>
                <a:off x="160" y="1656"/>
                <a:ext cx="319" cy="296"/>
                <a:chOff x="560" y="1368"/>
                <a:chExt cx="264" cy="296"/>
              </a:xfrm>
            </p:grpSpPr>
            <p:sp>
              <p:nvSpPr>
                <p:cNvPr id="133" name="Oval 21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4" name="Oval 21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5" name="Oval 21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6" name="Oval 21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8" name="Group 219"/>
              <p:cNvGrpSpPr>
                <a:grpSpLocks/>
              </p:cNvGrpSpPr>
              <p:nvPr/>
            </p:nvGrpSpPr>
            <p:grpSpPr bwMode="auto">
              <a:xfrm>
                <a:off x="424" y="1368"/>
                <a:ext cx="319" cy="296"/>
                <a:chOff x="560" y="1368"/>
                <a:chExt cx="264" cy="296"/>
              </a:xfrm>
            </p:grpSpPr>
            <p:sp>
              <p:nvSpPr>
                <p:cNvPr id="129" name="Oval 22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0" name="Oval 22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1" name="Oval 22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32" name="Oval 22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59" name="Group 224"/>
              <p:cNvGrpSpPr>
                <a:grpSpLocks/>
              </p:cNvGrpSpPr>
              <p:nvPr/>
            </p:nvGrpSpPr>
            <p:grpSpPr bwMode="auto">
              <a:xfrm flipH="1">
                <a:off x="600" y="1336"/>
                <a:ext cx="319" cy="296"/>
                <a:chOff x="560" y="1368"/>
                <a:chExt cx="264" cy="296"/>
              </a:xfrm>
            </p:grpSpPr>
            <p:sp>
              <p:nvSpPr>
                <p:cNvPr id="125" name="Oval 22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26" name="Oval 22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27" name="Oval 22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28" name="Oval 22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0" name="Group 229"/>
              <p:cNvGrpSpPr>
                <a:grpSpLocks/>
              </p:cNvGrpSpPr>
              <p:nvPr/>
            </p:nvGrpSpPr>
            <p:grpSpPr bwMode="auto">
              <a:xfrm flipH="1">
                <a:off x="280" y="1104"/>
                <a:ext cx="319" cy="296"/>
                <a:chOff x="560" y="1368"/>
                <a:chExt cx="264" cy="296"/>
              </a:xfrm>
            </p:grpSpPr>
            <p:sp>
              <p:nvSpPr>
                <p:cNvPr id="121" name="Oval 23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22" name="Oval 23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23" name="Oval 23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24" name="Oval 23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1" name="Group 234"/>
              <p:cNvGrpSpPr>
                <a:grpSpLocks/>
              </p:cNvGrpSpPr>
              <p:nvPr/>
            </p:nvGrpSpPr>
            <p:grpSpPr bwMode="auto">
              <a:xfrm flipH="1">
                <a:off x="448" y="1216"/>
                <a:ext cx="319" cy="296"/>
                <a:chOff x="560" y="1368"/>
                <a:chExt cx="264" cy="296"/>
              </a:xfrm>
            </p:grpSpPr>
            <p:sp>
              <p:nvSpPr>
                <p:cNvPr id="117" name="Oval 23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8" name="Oval 23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9" name="Oval 23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20" name="Oval 23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2" name="Group 239"/>
              <p:cNvGrpSpPr>
                <a:grpSpLocks/>
              </p:cNvGrpSpPr>
              <p:nvPr/>
            </p:nvGrpSpPr>
            <p:grpSpPr bwMode="auto">
              <a:xfrm flipH="1">
                <a:off x="208" y="1208"/>
                <a:ext cx="319" cy="296"/>
                <a:chOff x="560" y="1368"/>
                <a:chExt cx="264" cy="296"/>
              </a:xfrm>
            </p:grpSpPr>
            <p:sp>
              <p:nvSpPr>
                <p:cNvPr id="113" name="Oval 24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4" name="Oval 24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5" name="Oval 24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6" name="Oval 24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3" name="Group 244"/>
              <p:cNvGrpSpPr>
                <a:grpSpLocks/>
              </p:cNvGrpSpPr>
              <p:nvPr/>
            </p:nvGrpSpPr>
            <p:grpSpPr bwMode="auto">
              <a:xfrm flipH="1">
                <a:off x="128" y="920"/>
                <a:ext cx="319" cy="296"/>
                <a:chOff x="560" y="1368"/>
                <a:chExt cx="264" cy="296"/>
              </a:xfrm>
            </p:grpSpPr>
            <p:sp>
              <p:nvSpPr>
                <p:cNvPr id="109" name="Oval 24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0" name="Oval 24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1" name="Oval 24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12" name="Oval 24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4" name="Group 249"/>
              <p:cNvGrpSpPr>
                <a:grpSpLocks/>
              </p:cNvGrpSpPr>
              <p:nvPr/>
            </p:nvGrpSpPr>
            <p:grpSpPr bwMode="auto">
              <a:xfrm flipH="1">
                <a:off x="104" y="1088"/>
                <a:ext cx="319" cy="296"/>
                <a:chOff x="560" y="1368"/>
                <a:chExt cx="264" cy="296"/>
              </a:xfrm>
            </p:grpSpPr>
            <p:sp>
              <p:nvSpPr>
                <p:cNvPr id="105" name="Oval 25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06" name="Oval 25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07" name="Oval 25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08" name="Oval 25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5" name="Group 254"/>
              <p:cNvGrpSpPr>
                <a:grpSpLocks/>
              </p:cNvGrpSpPr>
              <p:nvPr/>
            </p:nvGrpSpPr>
            <p:grpSpPr bwMode="auto">
              <a:xfrm flipH="1">
                <a:off x="200" y="1040"/>
                <a:ext cx="319" cy="296"/>
                <a:chOff x="560" y="1368"/>
                <a:chExt cx="264" cy="296"/>
              </a:xfrm>
            </p:grpSpPr>
            <p:sp>
              <p:nvSpPr>
                <p:cNvPr id="101" name="Oval 25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02" name="Oval 25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03" name="Oval 25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04" name="Oval 25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6" name="Group 259"/>
              <p:cNvGrpSpPr>
                <a:grpSpLocks/>
              </p:cNvGrpSpPr>
              <p:nvPr/>
            </p:nvGrpSpPr>
            <p:grpSpPr bwMode="auto">
              <a:xfrm rot="16200000" flipH="1">
                <a:off x="472" y="1168"/>
                <a:ext cx="319" cy="296"/>
                <a:chOff x="560" y="1368"/>
                <a:chExt cx="264" cy="296"/>
              </a:xfrm>
            </p:grpSpPr>
            <p:sp>
              <p:nvSpPr>
                <p:cNvPr id="97" name="Oval 26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8" name="Oval 26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9" name="Oval 26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100" name="Oval 26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7" name="Group 264"/>
              <p:cNvGrpSpPr>
                <a:grpSpLocks/>
              </p:cNvGrpSpPr>
              <p:nvPr/>
            </p:nvGrpSpPr>
            <p:grpSpPr bwMode="auto">
              <a:xfrm rot="16200000" flipH="1">
                <a:off x="400" y="1216"/>
                <a:ext cx="319" cy="296"/>
                <a:chOff x="560" y="1368"/>
                <a:chExt cx="264" cy="296"/>
              </a:xfrm>
            </p:grpSpPr>
            <p:sp>
              <p:nvSpPr>
                <p:cNvPr id="93" name="Oval 26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4" name="Oval 26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5" name="Oval 26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6" name="Oval 26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8" name="Group 269"/>
              <p:cNvGrpSpPr>
                <a:grpSpLocks/>
              </p:cNvGrpSpPr>
              <p:nvPr/>
            </p:nvGrpSpPr>
            <p:grpSpPr bwMode="auto">
              <a:xfrm rot="16200000" flipH="1">
                <a:off x="312" y="1368"/>
                <a:ext cx="319" cy="296"/>
                <a:chOff x="560" y="1368"/>
                <a:chExt cx="264" cy="296"/>
              </a:xfrm>
            </p:grpSpPr>
            <p:sp>
              <p:nvSpPr>
                <p:cNvPr id="89" name="Oval 27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0" name="Oval 27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1" name="Oval 27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92" name="Oval 27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69" name="Group 274"/>
              <p:cNvGrpSpPr>
                <a:grpSpLocks/>
              </p:cNvGrpSpPr>
              <p:nvPr/>
            </p:nvGrpSpPr>
            <p:grpSpPr bwMode="auto">
              <a:xfrm flipH="1">
                <a:off x="704" y="1552"/>
                <a:ext cx="319" cy="296"/>
                <a:chOff x="560" y="1368"/>
                <a:chExt cx="264" cy="296"/>
              </a:xfrm>
            </p:grpSpPr>
            <p:sp>
              <p:nvSpPr>
                <p:cNvPr id="85" name="Oval 27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86" name="Oval 27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87" name="Oval 27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88" name="Oval 27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70" name="Group 279"/>
              <p:cNvGrpSpPr>
                <a:grpSpLocks/>
              </p:cNvGrpSpPr>
              <p:nvPr/>
            </p:nvGrpSpPr>
            <p:grpSpPr bwMode="auto">
              <a:xfrm flipH="1">
                <a:off x="112" y="1304"/>
                <a:ext cx="319" cy="296"/>
                <a:chOff x="560" y="1368"/>
                <a:chExt cx="264" cy="296"/>
              </a:xfrm>
            </p:grpSpPr>
            <p:sp>
              <p:nvSpPr>
                <p:cNvPr id="81" name="Oval 28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82" name="Oval 28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83" name="Oval 28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84" name="Oval 28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71" name="Group 284"/>
              <p:cNvGrpSpPr>
                <a:grpSpLocks/>
              </p:cNvGrpSpPr>
              <p:nvPr/>
            </p:nvGrpSpPr>
            <p:grpSpPr bwMode="auto">
              <a:xfrm rot="16200000" flipH="1">
                <a:off x="112" y="1560"/>
                <a:ext cx="319" cy="296"/>
                <a:chOff x="560" y="1368"/>
                <a:chExt cx="264" cy="296"/>
              </a:xfrm>
            </p:grpSpPr>
            <p:sp>
              <p:nvSpPr>
                <p:cNvPr id="77" name="Oval 28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78" name="Oval 28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79" name="Oval 28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80" name="Oval 28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72" name="Group 289"/>
              <p:cNvGrpSpPr>
                <a:grpSpLocks/>
              </p:cNvGrpSpPr>
              <p:nvPr/>
            </p:nvGrpSpPr>
            <p:grpSpPr bwMode="auto">
              <a:xfrm rot="16200000" flipH="1">
                <a:off x="128" y="1192"/>
                <a:ext cx="319" cy="296"/>
                <a:chOff x="560" y="1368"/>
                <a:chExt cx="264" cy="296"/>
              </a:xfrm>
            </p:grpSpPr>
            <p:sp>
              <p:nvSpPr>
                <p:cNvPr id="73" name="Oval 29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74" name="Oval 29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75" name="Oval 29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76" name="Oval 29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grpSp>
      <p:grpSp>
        <p:nvGrpSpPr>
          <p:cNvPr id="316" name="Group 430"/>
          <p:cNvGrpSpPr>
            <a:grpSpLocks/>
          </p:cNvGrpSpPr>
          <p:nvPr>
            <p:custDataLst>
              <p:tags r:id="rId13"/>
            </p:custDataLst>
          </p:nvPr>
        </p:nvGrpSpPr>
        <p:grpSpPr bwMode="auto">
          <a:xfrm>
            <a:off x="5118245" y="2862772"/>
            <a:ext cx="1057808" cy="1641823"/>
            <a:chOff x="1824" y="1568"/>
            <a:chExt cx="703" cy="1232"/>
          </a:xfrm>
        </p:grpSpPr>
        <p:grpSp>
          <p:nvGrpSpPr>
            <p:cNvPr id="317" name="Group 431"/>
            <p:cNvGrpSpPr>
              <a:grpSpLocks/>
            </p:cNvGrpSpPr>
            <p:nvPr/>
          </p:nvGrpSpPr>
          <p:grpSpPr bwMode="auto">
            <a:xfrm flipH="1">
              <a:off x="2160" y="2008"/>
              <a:ext cx="319" cy="296"/>
              <a:chOff x="560" y="1368"/>
              <a:chExt cx="264" cy="296"/>
            </a:xfrm>
          </p:grpSpPr>
          <p:sp>
            <p:nvSpPr>
              <p:cNvPr id="395" name="Oval 432"/>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6" name="Oval 433"/>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7" name="Oval 434"/>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8" name="Oval 435"/>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sp>
          <p:nvSpPr>
            <p:cNvPr id="318" name="Oval 436"/>
            <p:cNvSpPr>
              <a:spLocks noChangeArrowheads="1"/>
            </p:cNvSpPr>
            <p:nvPr/>
          </p:nvSpPr>
          <p:spPr bwMode="auto">
            <a:xfrm>
              <a:off x="1966" y="1616"/>
              <a:ext cx="17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19" name="Oval 437"/>
            <p:cNvSpPr>
              <a:spLocks noChangeArrowheads="1"/>
            </p:cNvSpPr>
            <p:nvPr/>
          </p:nvSpPr>
          <p:spPr bwMode="auto">
            <a:xfrm>
              <a:off x="2001" y="1568"/>
              <a:ext cx="106"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nvGrpSpPr>
            <p:cNvPr id="320" name="Group 438"/>
            <p:cNvGrpSpPr>
              <a:grpSpLocks/>
            </p:cNvGrpSpPr>
            <p:nvPr/>
          </p:nvGrpSpPr>
          <p:grpSpPr bwMode="auto">
            <a:xfrm>
              <a:off x="2030" y="1928"/>
              <a:ext cx="319" cy="296"/>
              <a:chOff x="560" y="1368"/>
              <a:chExt cx="264" cy="296"/>
            </a:xfrm>
          </p:grpSpPr>
          <p:sp>
            <p:nvSpPr>
              <p:cNvPr id="391" name="Oval 43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2" name="Oval 44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3" name="Oval 44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4" name="Oval 44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1" name="Group 443"/>
            <p:cNvGrpSpPr>
              <a:grpSpLocks/>
            </p:cNvGrpSpPr>
            <p:nvPr/>
          </p:nvGrpSpPr>
          <p:grpSpPr bwMode="auto">
            <a:xfrm>
              <a:off x="1933" y="2048"/>
              <a:ext cx="319" cy="296"/>
              <a:chOff x="560" y="1368"/>
              <a:chExt cx="264" cy="296"/>
            </a:xfrm>
          </p:grpSpPr>
          <p:sp>
            <p:nvSpPr>
              <p:cNvPr id="387" name="Oval 44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8" name="Oval 44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9" name="Oval 44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90" name="Oval 44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2" name="Group 448"/>
            <p:cNvGrpSpPr>
              <a:grpSpLocks/>
            </p:cNvGrpSpPr>
            <p:nvPr/>
          </p:nvGrpSpPr>
          <p:grpSpPr bwMode="auto">
            <a:xfrm>
              <a:off x="2204" y="1864"/>
              <a:ext cx="319" cy="296"/>
              <a:chOff x="560" y="1368"/>
              <a:chExt cx="264" cy="296"/>
            </a:xfrm>
          </p:grpSpPr>
          <p:sp>
            <p:nvSpPr>
              <p:cNvPr id="383" name="Oval 44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4" name="Oval 45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5" name="Oval 45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6" name="Oval 45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3" name="Group 453"/>
            <p:cNvGrpSpPr>
              <a:grpSpLocks/>
            </p:cNvGrpSpPr>
            <p:nvPr/>
          </p:nvGrpSpPr>
          <p:grpSpPr bwMode="auto">
            <a:xfrm>
              <a:off x="1872" y="1952"/>
              <a:ext cx="319" cy="296"/>
              <a:chOff x="560" y="1368"/>
              <a:chExt cx="264" cy="296"/>
            </a:xfrm>
          </p:grpSpPr>
          <p:sp>
            <p:nvSpPr>
              <p:cNvPr id="379" name="Oval 45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0" name="Oval 45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1" name="Oval 45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82" name="Oval 45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4" name="Group 458"/>
            <p:cNvGrpSpPr>
              <a:grpSpLocks/>
            </p:cNvGrpSpPr>
            <p:nvPr/>
          </p:nvGrpSpPr>
          <p:grpSpPr bwMode="auto">
            <a:xfrm>
              <a:off x="1912" y="1808"/>
              <a:ext cx="319" cy="296"/>
              <a:chOff x="560" y="1368"/>
              <a:chExt cx="264" cy="296"/>
            </a:xfrm>
          </p:grpSpPr>
          <p:sp>
            <p:nvSpPr>
              <p:cNvPr id="375" name="Oval 45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6" name="Oval 46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7" name="Oval 46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8" name="Oval 46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5" name="Group 463"/>
            <p:cNvGrpSpPr>
              <a:grpSpLocks/>
            </p:cNvGrpSpPr>
            <p:nvPr/>
          </p:nvGrpSpPr>
          <p:grpSpPr bwMode="auto">
            <a:xfrm>
              <a:off x="2168" y="2120"/>
              <a:ext cx="319" cy="296"/>
              <a:chOff x="560" y="1368"/>
              <a:chExt cx="264" cy="296"/>
            </a:xfrm>
          </p:grpSpPr>
          <p:sp>
            <p:nvSpPr>
              <p:cNvPr id="371" name="Oval 46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2" name="Oval 46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3" name="Oval 46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4" name="Oval 46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6" name="Group 468"/>
            <p:cNvGrpSpPr>
              <a:grpSpLocks/>
            </p:cNvGrpSpPr>
            <p:nvPr/>
          </p:nvGrpSpPr>
          <p:grpSpPr bwMode="auto">
            <a:xfrm>
              <a:off x="2040" y="1728"/>
              <a:ext cx="319" cy="296"/>
              <a:chOff x="560" y="1368"/>
              <a:chExt cx="264" cy="296"/>
            </a:xfrm>
          </p:grpSpPr>
          <p:sp>
            <p:nvSpPr>
              <p:cNvPr id="367" name="Oval 46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8" name="Oval 47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9" name="Oval 47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70" name="Oval 47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7" name="Group 473"/>
            <p:cNvGrpSpPr>
              <a:grpSpLocks/>
            </p:cNvGrpSpPr>
            <p:nvPr/>
          </p:nvGrpSpPr>
          <p:grpSpPr bwMode="auto">
            <a:xfrm flipH="1">
              <a:off x="1824" y="1568"/>
              <a:ext cx="319" cy="296"/>
              <a:chOff x="560" y="1368"/>
              <a:chExt cx="264" cy="296"/>
            </a:xfrm>
          </p:grpSpPr>
          <p:sp>
            <p:nvSpPr>
              <p:cNvPr id="363" name="Oval 47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4" name="Oval 47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5" name="Oval 47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6" name="Oval 47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8" name="Group 478"/>
            <p:cNvGrpSpPr>
              <a:grpSpLocks/>
            </p:cNvGrpSpPr>
            <p:nvPr/>
          </p:nvGrpSpPr>
          <p:grpSpPr bwMode="auto">
            <a:xfrm flipV="1">
              <a:off x="2038" y="2144"/>
              <a:ext cx="319" cy="296"/>
              <a:chOff x="560" y="1368"/>
              <a:chExt cx="264" cy="296"/>
            </a:xfrm>
          </p:grpSpPr>
          <p:sp>
            <p:nvSpPr>
              <p:cNvPr id="359" name="Oval 47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0" name="Oval 48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1" name="Oval 48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62" name="Oval 48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29" name="Group 483"/>
            <p:cNvGrpSpPr>
              <a:grpSpLocks/>
            </p:cNvGrpSpPr>
            <p:nvPr/>
          </p:nvGrpSpPr>
          <p:grpSpPr bwMode="auto">
            <a:xfrm flipV="1">
              <a:off x="1941" y="2024"/>
              <a:ext cx="319" cy="296"/>
              <a:chOff x="560" y="1368"/>
              <a:chExt cx="264" cy="296"/>
            </a:xfrm>
          </p:grpSpPr>
          <p:sp>
            <p:nvSpPr>
              <p:cNvPr id="355" name="Oval 48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56" name="Oval 48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57" name="Oval 48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58" name="Oval 48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30" name="Group 488"/>
            <p:cNvGrpSpPr>
              <a:grpSpLocks/>
            </p:cNvGrpSpPr>
            <p:nvPr/>
          </p:nvGrpSpPr>
          <p:grpSpPr bwMode="auto">
            <a:xfrm flipV="1">
              <a:off x="2208" y="2152"/>
              <a:ext cx="319" cy="296"/>
              <a:chOff x="560" y="1368"/>
              <a:chExt cx="264" cy="296"/>
            </a:xfrm>
          </p:grpSpPr>
          <p:sp>
            <p:nvSpPr>
              <p:cNvPr id="351" name="Oval 48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52" name="Oval 49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53" name="Oval 49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54" name="Oval 49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31" name="Group 493"/>
            <p:cNvGrpSpPr>
              <a:grpSpLocks/>
            </p:cNvGrpSpPr>
            <p:nvPr/>
          </p:nvGrpSpPr>
          <p:grpSpPr bwMode="auto">
            <a:xfrm flipV="1">
              <a:off x="1880" y="2120"/>
              <a:ext cx="319" cy="296"/>
              <a:chOff x="560" y="1368"/>
              <a:chExt cx="264" cy="296"/>
            </a:xfrm>
          </p:grpSpPr>
          <p:sp>
            <p:nvSpPr>
              <p:cNvPr id="347" name="Oval 49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8" name="Oval 49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9" name="Oval 49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50" name="Oval 49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32" name="Group 498"/>
            <p:cNvGrpSpPr>
              <a:grpSpLocks/>
            </p:cNvGrpSpPr>
            <p:nvPr/>
          </p:nvGrpSpPr>
          <p:grpSpPr bwMode="auto">
            <a:xfrm flipV="1">
              <a:off x="1920" y="2264"/>
              <a:ext cx="319" cy="296"/>
              <a:chOff x="560" y="1368"/>
              <a:chExt cx="264" cy="296"/>
            </a:xfrm>
          </p:grpSpPr>
          <p:sp>
            <p:nvSpPr>
              <p:cNvPr id="343" name="Oval 49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4" name="Oval 50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5" name="Oval 50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6" name="Oval 50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33" name="Group 503"/>
            <p:cNvGrpSpPr>
              <a:grpSpLocks/>
            </p:cNvGrpSpPr>
            <p:nvPr/>
          </p:nvGrpSpPr>
          <p:grpSpPr bwMode="auto">
            <a:xfrm flipV="1">
              <a:off x="2048" y="2344"/>
              <a:ext cx="319" cy="296"/>
              <a:chOff x="560" y="1368"/>
              <a:chExt cx="264" cy="296"/>
            </a:xfrm>
          </p:grpSpPr>
          <p:sp>
            <p:nvSpPr>
              <p:cNvPr id="339" name="Oval 50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0" name="Oval 50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1" name="Oval 50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42" name="Oval 50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334" name="Group 508"/>
            <p:cNvGrpSpPr>
              <a:grpSpLocks/>
            </p:cNvGrpSpPr>
            <p:nvPr/>
          </p:nvGrpSpPr>
          <p:grpSpPr bwMode="auto">
            <a:xfrm flipH="1" flipV="1">
              <a:off x="1832" y="2504"/>
              <a:ext cx="319" cy="296"/>
              <a:chOff x="560" y="1368"/>
              <a:chExt cx="264" cy="296"/>
            </a:xfrm>
          </p:grpSpPr>
          <p:sp>
            <p:nvSpPr>
              <p:cNvPr id="335" name="Oval 50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36" name="Oval 51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37" name="Oval 51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338" name="Oval 51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grpSp>
        <p:nvGrpSpPr>
          <p:cNvPr id="399" name="Group 302"/>
          <p:cNvGrpSpPr>
            <a:grpSpLocks/>
          </p:cNvGrpSpPr>
          <p:nvPr>
            <p:custDataLst>
              <p:tags r:id="rId14"/>
            </p:custDataLst>
          </p:nvPr>
        </p:nvGrpSpPr>
        <p:grpSpPr bwMode="auto">
          <a:xfrm>
            <a:off x="2715260" y="5197958"/>
            <a:ext cx="1560606" cy="610885"/>
            <a:chOff x="822" y="3397"/>
            <a:chExt cx="1128" cy="493"/>
          </a:xfrm>
        </p:grpSpPr>
        <p:grpSp>
          <p:nvGrpSpPr>
            <p:cNvPr id="400" name="Group 303"/>
            <p:cNvGrpSpPr>
              <a:grpSpLocks/>
            </p:cNvGrpSpPr>
            <p:nvPr/>
          </p:nvGrpSpPr>
          <p:grpSpPr bwMode="auto">
            <a:xfrm>
              <a:off x="1582" y="3445"/>
              <a:ext cx="296" cy="319"/>
              <a:chOff x="963" y="3236"/>
              <a:chExt cx="296" cy="319"/>
            </a:xfrm>
          </p:grpSpPr>
          <p:sp>
            <p:nvSpPr>
              <p:cNvPr id="436" name="Oval 30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7" name="Oval 30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8" name="Oval 30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9" name="Oval 30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01" name="Group 308"/>
            <p:cNvGrpSpPr>
              <a:grpSpLocks/>
            </p:cNvGrpSpPr>
            <p:nvPr/>
          </p:nvGrpSpPr>
          <p:grpSpPr bwMode="auto">
            <a:xfrm flipV="1">
              <a:off x="982" y="3397"/>
              <a:ext cx="296" cy="319"/>
              <a:chOff x="963" y="3236"/>
              <a:chExt cx="296" cy="319"/>
            </a:xfrm>
          </p:grpSpPr>
          <p:sp>
            <p:nvSpPr>
              <p:cNvPr id="432" name="Oval 30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3" name="Oval 31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4" name="Oval 31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5" name="Oval 31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02" name="Group 313"/>
            <p:cNvGrpSpPr>
              <a:grpSpLocks/>
            </p:cNvGrpSpPr>
            <p:nvPr/>
          </p:nvGrpSpPr>
          <p:grpSpPr bwMode="auto">
            <a:xfrm flipH="1">
              <a:off x="1174" y="3533"/>
              <a:ext cx="296" cy="319"/>
              <a:chOff x="963" y="3236"/>
              <a:chExt cx="296" cy="319"/>
            </a:xfrm>
          </p:grpSpPr>
          <p:sp>
            <p:nvSpPr>
              <p:cNvPr id="428" name="Oval 31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29" name="Oval 31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0" name="Oval 31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31" name="Oval 31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03" name="Group 318"/>
            <p:cNvGrpSpPr>
              <a:grpSpLocks/>
            </p:cNvGrpSpPr>
            <p:nvPr/>
          </p:nvGrpSpPr>
          <p:grpSpPr bwMode="auto">
            <a:xfrm flipV="1">
              <a:off x="1366" y="3421"/>
              <a:ext cx="296" cy="319"/>
              <a:chOff x="963" y="3236"/>
              <a:chExt cx="296" cy="319"/>
            </a:xfrm>
          </p:grpSpPr>
          <p:sp>
            <p:nvSpPr>
              <p:cNvPr id="424" name="Oval 31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25" name="Oval 32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26" name="Oval 32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27" name="Oval 32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04" name="Group 323"/>
            <p:cNvGrpSpPr>
              <a:grpSpLocks/>
            </p:cNvGrpSpPr>
            <p:nvPr/>
          </p:nvGrpSpPr>
          <p:grpSpPr bwMode="auto">
            <a:xfrm flipV="1">
              <a:off x="1654" y="3525"/>
              <a:ext cx="296" cy="319"/>
              <a:chOff x="963" y="3236"/>
              <a:chExt cx="296" cy="319"/>
            </a:xfrm>
          </p:grpSpPr>
          <p:sp>
            <p:nvSpPr>
              <p:cNvPr id="420" name="Oval 32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21" name="Oval 32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22" name="Oval 32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23" name="Oval 32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05" name="Group 328"/>
            <p:cNvGrpSpPr>
              <a:grpSpLocks/>
            </p:cNvGrpSpPr>
            <p:nvPr/>
          </p:nvGrpSpPr>
          <p:grpSpPr bwMode="auto">
            <a:xfrm flipH="1">
              <a:off x="822" y="3541"/>
              <a:ext cx="296" cy="319"/>
              <a:chOff x="963" y="3236"/>
              <a:chExt cx="296" cy="319"/>
            </a:xfrm>
          </p:grpSpPr>
          <p:sp>
            <p:nvSpPr>
              <p:cNvPr id="416" name="Oval 32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7" name="Oval 33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8" name="Oval 33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9" name="Oval 33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06" name="Group 333"/>
            <p:cNvGrpSpPr>
              <a:grpSpLocks/>
            </p:cNvGrpSpPr>
            <p:nvPr/>
          </p:nvGrpSpPr>
          <p:grpSpPr bwMode="auto">
            <a:xfrm flipV="1">
              <a:off x="979" y="3533"/>
              <a:ext cx="296" cy="319"/>
              <a:chOff x="963" y="3236"/>
              <a:chExt cx="296" cy="319"/>
            </a:xfrm>
          </p:grpSpPr>
          <p:sp>
            <p:nvSpPr>
              <p:cNvPr id="412" name="Oval 33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3" name="Oval 33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4" name="Oval 33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5" name="Oval 33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07" name="Group 338"/>
            <p:cNvGrpSpPr>
              <a:grpSpLocks/>
            </p:cNvGrpSpPr>
            <p:nvPr/>
          </p:nvGrpSpPr>
          <p:grpSpPr bwMode="auto">
            <a:xfrm flipV="1">
              <a:off x="1375" y="3571"/>
              <a:ext cx="296" cy="319"/>
              <a:chOff x="963" y="3236"/>
              <a:chExt cx="296" cy="319"/>
            </a:xfrm>
          </p:grpSpPr>
          <p:sp>
            <p:nvSpPr>
              <p:cNvPr id="408" name="Oval 33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09" name="Oval 34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0" name="Oval 34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11" name="Oval 34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sp>
        <p:nvSpPr>
          <p:cNvPr id="440" name="Right Arrow 439"/>
          <p:cNvSpPr/>
          <p:nvPr>
            <p:custDataLst>
              <p:tags r:id="rId15"/>
            </p:custDataLst>
          </p:nvPr>
        </p:nvSpPr>
        <p:spPr>
          <a:xfrm rot="5400000">
            <a:off x="7524167" y="4947003"/>
            <a:ext cx="549136" cy="484632"/>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grpSp>
        <p:nvGrpSpPr>
          <p:cNvPr id="441" name="Group 440"/>
          <p:cNvGrpSpPr/>
          <p:nvPr>
            <p:custDataLst>
              <p:tags r:id="rId16"/>
            </p:custDataLst>
          </p:nvPr>
        </p:nvGrpSpPr>
        <p:grpSpPr>
          <a:xfrm>
            <a:off x="7021495" y="2285472"/>
            <a:ext cx="1554480" cy="2812346"/>
            <a:chOff x="7006790" y="2382232"/>
            <a:chExt cx="1554463" cy="2985056"/>
          </a:xfrm>
        </p:grpSpPr>
        <p:grpSp>
          <p:nvGrpSpPr>
            <p:cNvPr id="442" name="Group 441"/>
            <p:cNvGrpSpPr/>
            <p:nvPr/>
          </p:nvGrpSpPr>
          <p:grpSpPr>
            <a:xfrm>
              <a:off x="7006790" y="2404521"/>
              <a:ext cx="799563" cy="2962767"/>
              <a:chOff x="6026688" y="2404521"/>
              <a:chExt cx="799563" cy="2962767"/>
            </a:xfrm>
          </p:grpSpPr>
          <p:sp>
            <p:nvSpPr>
              <p:cNvPr id="452" name="Rectangle 407"/>
              <p:cNvSpPr>
                <a:spLocks noChangeArrowheads="1"/>
              </p:cNvSpPr>
              <p:nvPr/>
            </p:nvSpPr>
            <p:spPr bwMode="auto">
              <a:xfrm>
                <a:off x="6026688" y="3048155"/>
                <a:ext cx="154156" cy="2315530"/>
              </a:xfrm>
              <a:prstGeom prst="rect">
                <a:avLst/>
              </a:prstGeom>
              <a:solidFill>
                <a:schemeClr val="accent3"/>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3"/>
                </a:extrusionClr>
              </a:sp3d>
            </p:spPr>
            <p:txBody>
              <a:bodyPr wrap="none" lIns="90488" tIns="44450" rIns="90488" bIns="44450" anchor="ctr">
                <a:flatTx/>
              </a:bodyPr>
              <a:lstStyle/>
              <a:p>
                <a:endParaRPr lang="en-GB" dirty="0">
                  <a:ln>
                    <a:solidFill>
                      <a:schemeClr val="bg1">
                        <a:alpha val="0"/>
                      </a:schemeClr>
                    </a:solidFill>
                  </a:ln>
                  <a:solidFill>
                    <a:schemeClr val="tx1">
                      <a:lumMod val="75000"/>
                    </a:schemeClr>
                  </a:solidFill>
                </a:endParaRPr>
              </a:p>
            </p:txBody>
          </p:sp>
          <p:sp>
            <p:nvSpPr>
              <p:cNvPr id="453" name="Freeform 408" descr="Small grid"/>
              <p:cNvSpPr>
                <a:spLocks/>
              </p:cNvSpPr>
              <p:nvPr/>
            </p:nvSpPr>
            <p:spPr bwMode="auto">
              <a:xfrm>
                <a:off x="6169195" y="2404521"/>
                <a:ext cx="657056" cy="2962767"/>
              </a:xfrm>
              <a:custGeom>
                <a:avLst/>
                <a:gdLst>
                  <a:gd name="connsiteX0" fmla="*/ 284 w 9892"/>
                  <a:gd name="connsiteY0" fmla="*/ 1922 h 10076"/>
                  <a:gd name="connsiteX1" fmla="*/ 9892 w 9892"/>
                  <a:gd name="connsiteY1" fmla="*/ 0 h 10076"/>
                  <a:gd name="connsiteX2" fmla="*/ 9892 w 9892"/>
                  <a:gd name="connsiteY2" fmla="*/ 7961 h 10076"/>
                  <a:gd name="connsiteX3" fmla="*/ 0 w 9892"/>
                  <a:gd name="connsiteY3" fmla="*/ 10076 h 10076"/>
                  <a:gd name="connsiteX4" fmla="*/ 284 w 9892"/>
                  <a:gd name="connsiteY4" fmla="*/ 1922 h 10076"/>
                  <a:gd name="connsiteX0" fmla="*/ 287 w 10000"/>
                  <a:gd name="connsiteY0" fmla="*/ 1908 h 10000"/>
                  <a:gd name="connsiteX1" fmla="*/ 10000 w 10000"/>
                  <a:gd name="connsiteY1" fmla="*/ 0 h 10000"/>
                  <a:gd name="connsiteX2" fmla="*/ 9094 w 10000"/>
                  <a:gd name="connsiteY2" fmla="*/ 7851 h 10000"/>
                  <a:gd name="connsiteX3" fmla="*/ 0 w 10000"/>
                  <a:gd name="connsiteY3" fmla="*/ 10000 h 10000"/>
                  <a:gd name="connsiteX4" fmla="*/ 287 w 10000"/>
                  <a:gd name="connsiteY4" fmla="*/ 1908 h 10000"/>
                  <a:gd name="connsiteX0" fmla="*/ 287 w 10000"/>
                  <a:gd name="connsiteY0" fmla="*/ 1908 h 10000"/>
                  <a:gd name="connsiteX1" fmla="*/ 10000 w 10000"/>
                  <a:gd name="connsiteY1" fmla="*/ 0 h 10000"/>
                  <a:gd name="connsiteX2" fmla="*/ 10000 w 10000"/>
                  <a:gd name="connsiteY2" fmla="*/ 7733 h 10000"/>
                  <a:gd name="connsiteX3" fmla="*/ 0 w 10000"/>
                  <a:gd name="connsiteY3" fmla="*/ 10000 h 10000"/>
                  <a:gd name="connsiteX4" fmla="*/ 287 w 10000"/>
                  <a:gd name="connsiteY4" fmla="*/ 1908 h 10000"/>
                  <a:gd name="connsiteX0" fmla="*/ 251 w 9964"/>
                  <a:gd name="connsiteY0" fmla="*/ 1908 h 10017"/>
                  <a:gd name="connsiteX1" fmla="*/ 9964 w 9964"/>
                  <a:gd name="connsiteY1" fmla="*/ 0 h 10017"/>
                  <a:gd name="connsiteX2" fmla="*/ 9964 w 9964"/>
                  <a:gd name="connsiteY2" fmla="*/ 7733 h 10017"/>
                  <a:gd name="connsiteX3" fmla="*/ 0 w 9964"/>
                  <a:gd name="connsiteY3" fmla="*/ 10017 h 10017"/>
                  <a:gd name="connsiteX4" fmla="*/ 251 w 9964"/>
                  <a:gd name="connsiteY4" fmla="*/ 1908 h 10017"/>
                  <a:gd name="connsiteX0" fmla="*/ 270 w 10018"/>
                  <a:gd name="connsiteY0" fmla="*/ 1905 h 10000"/>
                  <a:gd name="connsiteX1" fmla="*/ 10018 w 10018"/>
                  <a:gd name="connsiteY1" fmla="*/ 0 h 10000"/>
                  <a:gd name="connsiteX2" fmla="*/ 10018 w 10018"/>
                  <a:gd name="connsiteY2" fmla="*/ 7720 h 10000"/>
                  <a:gd name="connsiteX3" fmla="*/ 18 w 10018"/>
                  <a:gd name="connsiteY3" fmla="*/ 10000 h 10000"/>
                  <a:gd name="connsiteX4" fmla="*/ 270 w 10018"/>
                  <a:gd name="connsiteY4" fmla="*/ 1905 h 10000"/>
                  <a:gd name="connsiteX0" fmla="*/ 52 w 10091"/>
                  <a:gd name="connsiteY0" fmla="*/ 1871 h 10000"/>
                  <a:gd name="connsiteX1" fmla="*/ 10091 w 10091"/>
                  <a:gd name="connsiteY1" fmla="*/ 0 h 10000"/>
                  <a:gd name="connsiteX2" fmla="*/ 10091 w 10091"/>
                  <a:gd name="connsiteY2" fmla="*/ 7720 h 10000"/>
                  <a:gd name="connsiteX3" fmla="*/ 91 w 10091"/>
                  <a:gd name="connsiteY3" fmla="*/ 10000 h 10000"/>
                  <a:gd name="connsiteX4" fmla="*/ 52 w 10091"/>
                  <a:gd name="connsiteY4" fmla="*/ 1871 h 10000"/>
                  <a:gd name="connsiteX0" fmla="*/ 0 w 10039"/>
                  <a:gd name="connsiteY0" fmla="*/ 1871 h 10000"/>
                  <a:gd name="connsiteX1" fmla="*/ 10039 w 10039"/>
                  <a:gd name="connsiteY1" fmla="*/ 0 h 10000"/>
                  <a:gd name="connsiteX2" fmla="*/ 10039 w 10039"/>
                  <a:gd name="connsiteY2" fmla="*/ 7720 h 10000"/>
                  <a:gd name="connsiteX3" fmla="*/ 39 w 10039"/>
                  <a:gd name="connsiteY3" fmla="*/ 10000 h 10000"/>
                  <a:gd name="connsiteX4" fmla="*/ 0 w 10039"/>
                  <a:gd name="connsiteY4" fmla="*/ 1871 h 10000"/>
                  <a:gd name="connsiteX0" fmla="*/ 0 w 10039"/>
                  <a:gd name="connsiteY0" fmla="*/ 2299 h 10428"/>
                  <a:gd name="connsiteX1" fmla="*/ 10039 w 10039"/>
                  <a:gd name="connsiteY1" fmla="*/ 0 h 10428"/>
                  <a:gd name="connsiteX2" fmla="*/ 10039 w 10039"/>
                  <a:gd name="connsiteY2" fmla="*/ 8148 h 10428"/>
                  <a:gd name="connsiteX3" fmla="*/ 39 w 10039"/>
                  <a:gd name="connsiteY3" fmla="*/ 10428 h 10428"/>
                  <a:gd name="connsiteX4" fmla="*/ 0 w 10039"/>
                  <a:gd name="connsiteY4" fmla="*/ 2299 h 10428"/>
                  <a:gd name="connsiteX0" fmla="*/ 0 w 10039"/>
                  <a:gd name="connsiteY0" fmla="*/ 2274 h 10403"/>
                  <a:gd name="connsiteX1" fmla="*/ 9930 w 10039"/>
                  <a:gd name="connsiteY1" fmla="*/ 0 h 10403"/>
                  <a:gd name="connsiteX2" fmla="*/ 10039 w 10039"/>
                  <a:gd name="connsiteY2" fmla="*/ 8123 h 10403"/>
                  <a:gd name="connsiteX3" fmla="*/ 39 w 10039"/>
                  <a:gd name="connsiteY3" fmla="*/ 10403 h 10403"/>
                  <a:gd name="connsiteX4" fmla="*/ 0 w 10039"/>
                  <a:gd name="connsiteY4" fmla="*/ 2274 h 10403"/>
                  <a:gd name="connsiteX0" fmla="*/ 0 w 10039"/>
                  <a:gd name="connsiteY0" fmla="*/ 2308 h 10437"/>
                  <a:gd name="connsiteX1" fmla="*/ 9966 w 10039"/>
                  <a:gd name="connsiteY1" fmla="*/ 0 h 10437"/>
                  <a:gd name="connsiteX2" fmla="*/ 10039 w 10039"/>
                  <a:gd name="connsiteY2" fmla="*/ 8157 h 10437"/>
                  <a:gd name="connsiteX3" fmla="*/ 39 w 10039"/>
                  <a:gd name="connsiteY3" fmla="*/ 10437 h 10437"/>
                  <a:gd name="connsiteX4" fmla="*/ 0 w 10039"/>
                  <a:gd name="connsiteY4" fmla="*/ 2308 h 10437"/>
                  <a:gd name="connsiteX0" fmla="*/ 0 w 9967"/>
                  <a:gd name="connsiteY0" fmla="*/ 2308 h 10437"/>
                  <a:gd name="connsiteX1" fmla="*/ 9966 w 9967"/>
                  <a:gd name="connsiteY1" fmla="*/ 0 h 10437"/>
                  <a:gd name="connsiteX2" fmla="*/ 9202 w 9967"/>
                  <a:gd name="connsiteY2" fmla="*/ 8149 h 10437"/>
                  <a:gd name="connsiteX3" fmla="*/ 39 w 9967"/>
                  <a:gd name="connsiteY3" fmla="*/ 10437 h 10437"/>
                  <a:gd name="connsiteX4" fmla="*/ 0 w 9967"/>
                  <a:gd name="connsiteY4" fmla="*/ 2308 h 10437"/>
                  <a:gd name="connsiteX0" fmla="*/ 0 w 10072"/>
                  <a:gd name="connsiteY0" fmla="*/ 2211 h 10000"/>
                  <a:gd name="connsiteX1" fmla="*/ 9999 w 10072"/>
                  <a:gd name="connsiteY1" fmla="*/ 0 h 10000"/>
                  <a:gd name="connsiteX2" fmla="*/ 10072 w 10072"/>
                  <a:gd name="connsiteY2" fmla="*/ 7824 h 10000"/>
                  <a:gd name="connsiteX3" fmla="*/ 39 w 10072"/>
                  <a:gd name="connsiteY3" fmla="*/ 10000 h 10000"/>
                  <a:gd name="connsiteX4" fmla="*/ 0 w 10072"/>
                  <a:gd name="connsiteY4" fmla="*/ 221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2" h="10000">
                    <a:moveTo>
                      <a:pt x="0" y="2211"/>
                    </a:moveTo>
                    <a:lnTo>
                      <a:pt x="9999" y="0"/>
                    </a:lnTo>
                    <a:cubicBezTo>
                      <a:pt x="10035" y="2595"/>
                      <a:pt x="10036" y="5229"/>
                      <a:pt x="10072" y="7824"/>
                    </a:cubicBezTo>
                    <a:lnTo>
                      <a:pt x="39" y="10000"/>
                    </a:lnTo>
                    <a:cubicBezTo>
                      <a:pt x="-47" y="7437"/>
                      <a:pt x="50" y="4791"/>
                      <a:pt x="0" y="2211"/>
                    </a:cubicBezTo>
                    <a:close/>
                  </a:path>
                </a:pathLst>
              </a:custGeom>
              <a:pattFill prst="smGrid">
                <a:fgClr>
                  <a:schemeClr val="accent3"/>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43" name="Group 442"/>
            <p:cNvGrpSpPr/>
            <p:nvPr/>
          </p:nvGrpSpPr>
          <p:grpSpPr>
            <a:xfrm>
              <a:off x="7262587" y="2382232"/>
              <a:ext cx="799579" cy="2962379"/>
              <a:chOff x="6282485" y="2382232"/>
              <a:chExt cx="799579" cy="2962379"/>
            </a:xfrm>
          </p:grpSpPr>
          <p:sp>
            <p:nvSpPr>
              <p:cNvPr id="450" name="Rectangle 410"/>
              <p:cNvSpPr>
                <a:spLocks noChangeArrowheads="1"/>
              </p:cNvSpPr>
              <p:nvPr/>
            </p:nvSpPr>
            <p:spPr bwMode="auto">
              <a:xfrm>
                <a:off x="6282485" y="3025565"/>
                <a:ext cx="154156" cy="2315530"/>
              </a:xfrm>
              <a:prstGeom prst="rect">
                <a:avLst/>
              </a:prstGeom>
              <a:solidFill>
                <a:schemeClr val="accent2"/>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2"/>
                </a:extrusionClr>
              </a:sp3d>
            </p:spPr>
            <p:txBody>
              <a:bodyPr wrap="none" lIns="90488" tIns="44450" rIns="90488" bIns="44450" anchor="ctr">
                <a:flatTx/>
              </a:bodyPr>
              <a:lstStyle/>
              <a:p>
                <a:endParaRPr lang="en-GB" dirty="0">
                  <a:ln>
                    <a:solidFill>
                      <a:schemeClr val="bg1">
                        <a:alpha val="0"/>
                      </a:schemeClr>
                    </a:solidFill>
                  </a:ln>
                  <a:solidFill>
                    <a:schemeClr val="tx1">
                      <a:lumMod val="75000"/>
                    </a:schemeClr>
                  </a:solidFill>
                </a:endParaRPr>
              </a:p>
            </p:txBody>
          </p:sp>
          <p:sp>
            <p:nvSpPr>
              <p:cNvPr id="451" name="Freeform 411" descr="Small grid"/>
              <p:cNvSpPr>
                <a:spLocks/>
              </p:cNvSpPr>
              <p:nvPr/>
            </p:nvSpPr>
            <p:spPr bwMode="auto">
              <a:xfrm>
                <a:off x="6429598" y="2382232"/>
                <a:ext cx="652466" cy="2962379"/>
              </a:xfrm>
              <a:custGeom>
                <a:avLst/>
                <a:gdLst>
                  <a:gd name="connsiteX0" fmla="*/ 392 w 10000"/>
                  <a:gd name="connsiteY0" fmla="*/ 2362 h 10440"/>
                  <a:gd name="connsiteX1" fmla="*/ 10000 w 10000"/>
                  <a:gd name="connsiteY1" fmla="*/ 0 h 10440"/>
                  <a:gd name="connsiteX2" fmla="*/ 10000 w 10000"/>
                  <a:gd name="connsiteY2" fmla="*/ 8401 h 10440"/>
                  <a:gd name="connsiteX3" fmla="*/ 0 w 10000"/>
                  <a:gd name="connsiteY3" fmla="*/ 10440 h 10440"/>
                  <a:gd name="connsiteX4" fmla="*/ 392 w 10000"/>
                  <a:gd name="connsiteY4" fmla="*/ 2362 h 10440"/>
                  <a:gd name="connsiteX0" fmla="*/ 177 w 10000"/>
                  <a:gd name="connsiteY0" fmla="*/ 2328 h 10440"/>
                  <a:gd name="connsiteX1" fmla="*/ 10000 w 10000"/>
                  <a:gd name="connsiteY1" fmla="*/ 0 h 10440"/>
                  <a:gd name="connsiteX2" fmla="*/ 10000 w 10000"/>
                  <a:gd name="connsiteY2" fmla="*/ 8401 h 10440"/>
                  <a:gd name="connsiteX3" fmla="*/ 0 w 10000"/>
                  <a:gd name="connsiteY3" fmla="*/ 10440 h 10440"/>
                  <a:gd name="connsiteX4" fmla="*/ 177 w 10000"/>
                  <a:gd name="connsiteY4" fmla="*/ 2328 h 10440"/>
                  <a:gd name="connsiteX0" fmla="*/ 177 w 10000"/>
                  <a:gd name="connsiteY0" fmla="*/ 2328 h 10440"/>
                  <a:gd name="connsiteX1" fmla="*/ 10000 w 10000"/>
                  <a:gd name="connsiteY1" fmla="*/ 0 h 10440"/>
                  <a:gd name="connsiteX2" fmla="*/ 10000 w 10000"/>
                  <a:gd name="connsiteY2" fmla="*/ 8401 h 10440"/>
                  <a:gd name="connsiteX3" fmla="*/ 0 w 10000"/>
                  <a:gd name="connsiteY3" fmla="*/ 10440 h 10440"/>
                  <a:gd name="connsiteX4" fmla="*/ 177 w 10000"/>
                  <a:gd name="connsiteY4" fmla="*/ 2328 h 10440"/>
                  <a:gd name="connsiteX0" fmla="*/ 34 w 9857"/>
                  <a:gd name="connsiteY0" fmla="*/ 2328 h 10516"/>
                  <a:gd name="connsiteX1" fmla="*/ 9857 w 9857"/>
                  <a:gd name="connsiteY1" fmla="*/ 0 h 10516"/>
                  <a:gd name="connsiteX2" fmla="*/ 9857 w 9857"/>
                  <a:gd name="connsiteY2" fmla="*/ 8401 h 10516"/>
                  <a:gd name="connsiteX3" fmla="*/ 0 w 9857"/>
                  <a:gd name="connsiteY3" fmla="*/ 10516 h 10516"/>
                  <a:gd name="connsiteX4" fmla="*/ 34 w 9857"/>
                  <a:gd name="connsiteY4" fmla="*/ 2328 h 10516"/>
                  <a:gd name="connsiteX0" fmla="*/ 35 w 10001"/>
                  <a:gd name="connsiteY0" fmla="*/ 2214 h 10000"/>
                  <a:gd name="connsiteX1" fmla="*/ 10001 w 10001"/>
                  <a:gd name="connsiteY1" fmla="*/ 0 h 10000"/>
                  <a:gd name="connsiteX2" fmla="*/ 10001 w 10001"/>
                  <a:gd name="connsiteY2" fmla="*/ 7989 h 10000"/>
                  <a:gd name="connsiteX3" fmla="*/ 1 w 10001"/>
                  <a:gd name="connsiteY3" fmla="*/ 10000 h 10000"/>
                  <a:gd name="connsiteX4" fmla="*/ 35 w 10001"/>
                  <a:gd name="connsiteY4" fmla="*/ 2214 h 10000"/>
                  <a:gd name="connsiteX0" fmla="*/ 2 w 9968"/>
                  <a:gd name="connsiteY0" fmla="*/ 2214 h 10016"/>
                  <a:gd name="connsiteX1" fmla="*/ 9968 w 9968"/>
                  <a:gd name="connsiteY1" fmla="*/ 0 h 10016"/>
                  <a:gd name="connsiteX2" fmla="*/ 9968 w 9968"/>
                  <a:gd name="connsiteY2" fmla="*/ 7989 h 10016"/>
                  <a:gd name="connsiteX3" fmla="*/ 4 w 9968"/>
                  <a:gd name="connsiteY3" fmla="*/ 10016 h 10016"/>
                  <a:gd name="connsiteX4" fmla="*/ 2 w 9968"/>
                  <a:gd name="connsiteY4" fmla="*/ 2214 h 10016"/>
                  <a:gd name="connsiteX0" fmla="*/ 2 w 10000"/>
                  <a:gd name="connsiteY0" fmla="*/ 2210 h 10000"/>
                  <a:gd name="connsiteX1" fmla="*/ 10000 w 10000"/>
                  <a:gd name="connsiteY1" fmla="*/ 0 h 10000"/>
                  <a:gd name="connsiteX2" fmla="*/ 8504 w 10000"/>
                  <a:gd name="connsiteY2" fmla="*/ 7968 h 10000"/>
                  <a:gd name="connsiteX3" fmla="*/ 4 w 10000"/>
                  <a:gd name="connsiteY3" fmla="*/ 10000 h 10000"/>
                  <a:gd name="connsiteX4" fmla="*/ 2 w 10000"/>
                  <a:gd name="connsiteY4" fmla="*/ 2210 h 10000"/>
                  <a:gd name="connsiteX0" fmla="*/ 2 w 10000"/>
                  <a:gd name="connsiteY0" fmla="*/ 2210 h 10000"/>
                  <a:gd name="connsiteX1" fmla="*/ 10000 w 10000"/>
                  <a:gd name="connsiteY1" fmla="*/ 0 h 10000"/>
                  <a:gd name="connsiteX2" fmla="*/ 9927 w 10000"/>
                  <a:gd name="connsiteY2" fmla="*/ 7839 h 10000"/>
                  <a:gd name="connsiteX3" fmla="*/ 4 w 10000"/>
                  <a:gd name="connsiteY3" fmla="*/ 10000 h 10000"/>
                  <a:gd name="connsiteX4" fmla="*/ 2 w 10000"/>
                  <a:gd name="connsiteY4" fmla="*/ 221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2" y="2210"/>
                    </a:moveTo>
                    <a:lnTo>
                      <a:pt x="10000" y="0"/>
                    </a:lnTo>
                    <a:cubicBezTo>
                      <a:pt x="9976" y="2613"/>
                      <a:pt x="9951" y="5226"/>
                      <a:pt x="9927" y="7839"/>
                    </a:cubicBezTo>
                    <a:lnTo>
                      <a:pt x="4" y="10000"/>
                    </a:lnTo>
                    <a:cubicBezTo>
                      <a:pt x="-9" y="7499"/>
                      <a:pt x="15" y="4767"/>
                      <a:pt x="2" y="2210"/>
                    </a:cubicBezTo>
                    <a:close/>
                  </a:path>
                </a:pathLst>
              </a:custGeom>
              <a:pattFill prst="smGrid">
                <a:fgClr>
                  <a:schemeClr val="accent2"/>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44" name="Group 443"/>
            <p:cNvGrpSpPr/>
            <p:nvPr/>
          </p:nvGrpSpPr>
          <p:grpSpPr>
            <a:xfrm>
              <a:off x="7526855" y="2391796"/>
              <a:ext cx="802770" cy="2949299"/>
              <a:chOff x="6546753" y="2391796"/>
              <a:chExt cx="802770" cy="2949299"/>
            </a:xfrm>
          </p:grpSpPr>
          <p:sp>
            <p:nvSpPr>
              <p:cNvPr id="448" name="Rectangle 413"/>
              <p:cNvSpPr>
                <a:spLocks noChangeArrowheads="1"/>
              </p:cNvSpPr>
              <p:nvPr/>
            </p:nvSpPr>
            <p:spPr bwMode="auto">
              <a:xfrm>
                <a:off x="6546753" y="3025565"/>
                <a:ext cx="154156" cy="2315530"/>
              </a:xfrm>
              <a:prstGeom prst="rect">
                <a:avLst/>
              </a:prstGeom>
              <a:solidFill>
                <a:schemeClr val="accent4"/>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4"/>
                </a:extrusionClr>
              </a:sp3d>
            </p:spPr>
            <p:txBody>
              <a:bodyPr wrap="none" lIns="90488" tIns="44450" rIns="90488" bIns="44450" anchor="ctr">
                <a:flatTx/>
              </a:bodyPr>
              <a:lstStyle/>
              <a:p>
                <a:endParaRPr lang="en-GB" dirty="0">
                  <a:ln>
                    <a:solidFill>
                      <a:schemeClr val="bg1">
                        <a:alpha val="0"/>
                      </a:schemeClr>
                    </a:solidFill>
                  </a:ln>
                  <a:solidFill>
                    <a:schemeClr val="tx1">
                      <a:lumMod val="75000"/>
                    </a:schemeClr>
                  </a:solidFill>
                </a:endParaRPr>
              </a:p>
            </p:txBody>
          </p:sp>
          <p:sp>
            <p:nvSpPr>
              <p:cNvPr id="449" name="Freeform 414" descr="Small grid"/>
              <p:cNvSpPr>
                <a:spLocks/>
              </p:cNvSpPr>
              <p:nvPr/>
            </p:nvSpPr>
            <p:spPr bwMode="auto">
              <a:xfrm>
                <a:off x="6689779" y="2391796"/>
                <a:ext cx="659744" cy="2948928"/>
              </a:xfrm>
              <a:custGeom>
                <a:avLst/>
                <a:gdLst>
                  <a:gd name="connsiteX0" fmla="*/ 392 w 10000"/>
                  <a:gd name="connsiteY0" fmla="*/ 2351 h 10429"/>
                  <a:gd name="connsiteX1" fmla="*/ 9857 w 10000"/>
                  <a:gd name="connsiteY1" fmla="*/ 0 h 10429"/>
                  <a:gd name="connsiteX2" fmla="*/ 10000 w 10000"/>
                  <a:gd name="connsiteY2" fmla="*/ 8390 h 10429"/>
                  <a:gd name="connsiteX3" fmla="*/ 0 w 10000"/>
                  <a:gd name="connsiteY3" fmla="*/ 10429 h 10429"/>
                  <a:gd name="connsiteX4" fmla="*/ 392 w 10000"/>
                  <a:gd name="connsiteY4" fmla="*/ 2351 h 10429"/>
                  <a:gd name="connsiteX0" fmla="*/ 392 w 10000"/>
                  <a:gd name="connsiteY0" fmla="*/ 2328 h 10406"/>
                  <a:gd name="connsiteX1" fmla="*/ 9905 w 10000"/>
                  <a:gd name="connsiteY1" fmla="*/ 0 h 10406"/>
                  <a:gd name="connsiteX2" fmla="*/ 10000 w 10000"/>
                  <a:gd name="connsiteY2" fmla="*/ 8367 h 10406"/>
                  <a:gd name="connsiteX3" fmla="*/ 0 w 10000"/>
                  <a:gd name="connsiteY3" fmla="*/ 10406 h 10406"/>
                  <a:gd name="connsiteX4" fmla="*/ 392 w 10000"/>
                  <a:gd name="connsiteY4" fmla="*/ 2328 h 10406"/>
                  <a:gd name="connsiteX0" fmla="*/ 153 w 10000"/>
                  <a:gd name="connsiteY0" fmla="*/ 2317 h 10406"/>
                  <a:gd name="connsiteX1" fmla="*/ 9905 w 10000"/>
                  <a:gd name="connsiteY1" fmla="*/ 0 h 10406"/>
                  <a:gd name="connsiteX2" fmla="*/ 10000 w 10000"/>
                  <a:gd name="connsiteY2" fmla="*/ 8367 h 10406"/>
                  <a:gd name="connsiteX3" fmla="*/ 0 w 10000"/>
                  <a:gd name="connsiteY3" fmla="*/ 10406 h 10406"/>
                  <a:gd name="connsiteX4" fmla="*/ 153 w 10000"/>
                  <a:gd name="connsiteY4" fmla="*/ 2317 h 10406"/>
                  <a:gd name="connsiteX0" fmla="*/ 40 w 9887"/>
                  <a:gd name="connsiteY0" fmla="*/ 2317 h 10485"/>
                  <a:gd name="connsiteX1" fmla="*/ 9792 w 9887"/>
                  <a:gd name="connsiteY1" fmla="*/ 0 h 10485"/>
                  <a:gd name="connsiteX2" fmla="*/ 9887 w 9887"/>
                  <a:gd name="connsiteY2" fmla="*/ 8367 h 10485"/>
                  <a:gd name="connsiteX3" fmla="*/ 30 w 9887"/>
                  <a:gd name="connsiteY3" fmla="*/ 10485 h 10485"/>
                  <a:gd name="connsiteX4" fmla="*/ 40 w 9887"/>
                  <a:gd name="connsiteY4" fmla="*/ 2317 h 10485"/>
                  <a:gd name="connsiteX0" fmla="*/ 40 w 9904"/>
                  <a:gd name="connsiteY0" fmla="*/ 2210 h 10000"/>
                  <a:gd name="connsiteX1" fmla="*/ 9904 w 9904"/>
                  <a:gd name="connsiteY1" fmla="*/ 0 h 10000"/>
                  <a:gd name="connsiteX2" fmla="*/ 8259 w 9904"/>
                  <a:gd name="connsiteY2" fmla="*/ 7894 h 10000"/>
                  <a:gd name="connsiteX3" fmla="*/ 30 w 9904"/>
                  <a:gd name="connsiteY3" fmla="*/ 10000 h 10000"/>
                  <a:gd name="connsiteX4" fmla="*/ 40 w 9904"/>
                  <a:gd name="connsiteY4" fmla="*/ 2210 h 10000"/>
                  <a:gd name="connsiteX0" fmla="*/ 40 w 10146"/>
                  <a:gd name="connsiteY0" fmla="*/ 2210 h 10000"/>
                  <a:gd name="connsiteX1" fmla="*/ 10000 w 10146"/>
                  <a:gd name="connsiteY1" fmla="*/ 0 h 10000"/>
                  <a:gd name="connsiteX2" fmla="*/ 10146 w 10146"/>
                  <a:gd name="connsiteY2" fmla="*/ 7808 h 10000"/>
                  <a:gd name="connsiteX3" fmla="*/ 30 w 10146"/>
                  <a:gd name="connsiteY3" fmla="*/ 10000 h 10000"/>
                  <a:gd name="connsiteX4" fmla="*/ 40 w 10146"/>
                  <a:gd name="connsiteY4" fmla="*/ 221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 h="10000">
                    <a:moveTo>
                      <a:pt x="40" y="2210"/>
                    </a:moveTo>
                    <a:lnTo>
                      <a:pt x="10000" y="0"/>
                    </a:lnTo>
                    <a:cubicBezTo>
                      <a:pt x="10048" y="2668"/>
                      <a:pt x="10097" y="5140"/>
                      <a:pt x="10146" y="7808"/>
                    </a:cubicBezTo>
                    <a:lnTo>
                      <a:pt x="30" y="10000"/>
                    </a:lnTo>
                    <a:cubicBezTo>
                      <a:pt x="165" y="7432"/>
                      <a:pt x="-93" y="4778"/>
                      <a:pt x="40" y="2210"/>
                    </a:cubicBezTo>
                    <a:close/>
                  </a:path>
                </a:pathLst>
              </a:custGeom>
              <a:pattFill prst="smGrid">
                <a:fgClr>
                  <a:schemeClr val="accent4"/>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45" name="Group 444"/>
            <p:cNvGrpSpPr/>
            <p:nvPr/>
          </p:nvGrpSpPr>
          <p:grpSpPr>
            <a:xfrm>
              <a:off x="7767406" y="2382445"/>
              <a:ext cx="793847" cy="2948369"/>
              <a:chOff x="6787304" y="2382445"/>
              <a:chExt cx="793847" cy="2948369"/>
            </a:xfrm>
          </p:grpSpPr>
          <p:sp>
            <p:nvSpPr>
              <p:cNvPr id="446" name="Rectangle 416"/>
              <p:cNvSpPr>
                <a:spLocks noChangeArrowheads="1"/>
              </p:cNvSpPr>
              <p:nvPr/>
            </p:nvSpPr>
            <p:spPr bwMode="auto">
              <a:xfrm>
                <a:off x="6787304" y="3008622"/>
                <a:ext cx="154156" cy="2315530"/>
              </a:xfrm>
              <a:prstGeom prst="rect">
                <a:avLst/>
              </a:prstGeom>
              <a:solidFill>
                <a:schemeClr val="accent5"/>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5"/>
                </a:extrusionClr>
              </a:sp3d>
            </p:spPr>
            <p:txBody>
              <a:bodyPr wrap="none" lIns="90488" tIns="44450" rIns="90488" bIns="44450" anchor="ctr">
                <a:flatTx/>
              </a:bodyPr>
              <a:lstStyle/>
              <a:p>
                <a:endParaRPr lang="en-GB" dirty="0">
                  <a:ln>
                    <a:solidFill>
                      <a:schemeClr val="bg1">
                        <a:alpha val="0"/>
                      </a:schemeClr>
                    </a:solidFill>
                  </a:ln>
                  <a:solidFill>
                    <a:schemeClr val="tx1">
                      <a:lumMod val="75000"/>
                    </a:schemeClr>
                  </a:solidFill>
                </a:endParaRPr>
              </a:p>
            </p:txBody>
          </p:sp>
          <p:sp>
            <p:nvSpPr>
              <p:cNvPr id="447" name="Freeform 417" descr="Small grid"/>
              <p:cNvSpPr>
                <a:spLocks/>
              </p:cNvSpPr>
              <p:nvPr/>
            </p:nvSpPr>
            <p:spPr bwMode="auto">
              <a:xfrm>
                <a:off x="6929194" y="2382445"/>
                <a:ext cx="651957" cy="2948369"/>
              </a:xfrm>
              <a:custGeom>
                <a:avLst/>
                <a:gdLst>
                  <a:gd name="connsiteX0" fmla="*/ 392 w 10000"/>
                  <a:gd name="connsiteY0" fmla="*/ 2301 h 10379"/>
                  <a:gd name="connsiteX1" fmla="*/ 9885 w 10000"/>
                  <a:gd name="connsiteY1" fmla="*/ 0 h 10379"/>
                  <a:gd name="connsiteX2" fmla="*/ 10000 w 10000"/>
                  <a:gd name="connsiteY2" fmla="*/ 8340 h 10379"/>
                  <a:gd name="connsiteX3" fmla="*/ 0 w 10000"/>
                  <a:gd name="connsiteY3" fmla="*/ 10379 h 10379"/>
                  <a:gd name="connsiteX4" fmla="*/ 392 w 10000"/>
                  <a:gd name="connsiteY4" fmla="*/ 2301 h 10379"/>
                  <a:gd name="connsiteX0" fmla="*/ 392 w 10000"/>
                  <a:gd name="connsiteY0" fmla="*/ 2301 h 10460"/>
                  <a:gd name="connsiteX1" fmla="*/ 9885 w 10000"/>
                  <a:gd name="connsiteY1" fmla="*/ 0 h 10460"/>
                  <a:gd name="connsiteX2" fmla="*/ 10000 w 10000"/>
                  <a:gd name="connsiteY2" fmla="*/ 8340 h 10460"/>
                  <a:gd name="connsiteX3" fmla="*/ 0 w 10000"/>
                  <a:gd name="connsiteY3" fmla="*/ 10460 h 10460"/>
                  <a:gd name="connsiteX4" fmla="*/ 392 w 10000"/>
                  <a:gd name="connsiteY4" fmla="*/ 2301 h 10460"/>
                  <a:gd name="connsiteX0" fmla="*/ 392 w 9885"/>
                  <a:gd name="connsiteY0" fmla="*/ 2301 h 10460"/>
                  <a:gd name="connsiteX1" fmla="*/ 9885 w 9885"/>
                  <a:gd name="connsiteY1" fmla="*/ 0 h 10460"/>
                  <a:gd name="connsiteX2" fmla="*/ 8049 w 9885"/>
                  <a:gd name="connsiteY2" fmla="*/ 8475 h 10460"/>
                  <a:gd name="connsiteX3" fmla="*/ 0 w 9885"/>
                  <a:gd name="connsiteY3" fmla="*/ 10460 h 10460"/>
                  <a:gd name="connsiteX4" fmla="*/ 392 w 9885"/>
                  <a:gd name="connsiteY4" fmla="*/ 2301 h 10460"/>
                  <a:gd name="connsiteX0" fmla="*/ 397 w 10004"/>
                  <a:gd name="connsiteY0" fmla="*/ 2200 h 10000"/>
                  <a:gd name="connsiteX1" fmla="*/ 10000 w 10004"/>
                  <a:gd name="connsiteY1" fmla="*/ 0 h 10000"/>
                  <a:gd name="connsiteX2" fmla="*/ 9884 w 10004"/>
                  <a:gd name="connsiteY2" fmla="*/ 7791 h 10000"/>
                  <a:gd name="connsiteX3" fmla="*/ 0 w 10004"/>
                  <a:gd name="connsiteY3" fmla="*/ 10000 h 10000"/>
                  <a:gd name="connsiteX4" fmla="*/ 397 w 10004"/>
                  <a:gd name="connsiteY4" fmla="*/ 2200 h 10000"/>
                  <a:gd name="connsiteX0" fmla="*/ 397 w 10029"/>
                  <a:gd name="connsiteY0" fmla="*/ 2200 h 10000"/>
                  <a:gd name="connsiteX1" fmla="*/ 10000 w 10029"/>
                  <a:gd name="connsiteY1" fmla="*/ 0 h 10000"/>
                  <a:gd name="connsiteX2" fmla="*/ 10029 w 10029"/>
                  <a:gd name="connsiteY2" fmla="*/ 7856 h 10000"/>
                  <a:gd name="connsiteX3" fmla="*/ 0 w 10029"/>
                  <a:gd name="connsiteY3" fmla="*/ 10000 h 10000"/>
                  <a:gd name="connsiteX4" fmla="*/ 397 w 10029"/>
                  <a:gd name="connsiteY4" fmla="*/ 2200 h 10000"/>
                  <a:gd name="connsiteX0" fmla="*/ 300 w 9932"/>
                  <a:gd name="connsiteY0" fmla="*/ 2200 h 10022"/>
                  <a:gd name="connsiteX1" fmla="*/ 9903 w 9932"/>
                  <a:gd name="connsiteY1" fmla="*/ 0 h 10022"/>
                  <a:gd name="connsiteX2" fmla="*/ 9932 w 9932"/>
                  <a:gd name="connsiteY2" fmla="*/ 7856 h 10022"/>
                  <a:gd name="connsiteX3" fmla="*/ 0 w 9932"/>
                  <a:gd name="connsiteY3" fmla="*/ 10022 h 10022"/>
                  <a:gd name="connsiteX4" fmla="*/ 300 w 9932"/>
                  <a:gd name="connsiteY4" fmla="*/ 2200 h 10022"/>
                  <a:gd name="connsiteX0" fmla="*/ 59 w 10000"/>
                  <a:gd name="connsiteY0" fmla="*/ 2184 h 10000"/>
                  <a:gd name="connsiteX1" fmla="*/ 9971 w 10000"/>
                  <a:gd name="connsiteY1" fmla="*/ 0 h 10000"/>
                  <a:gd name="connsiteX2" fmla="*/ 10000 w 10000"/>
                  <a:gd name="connsiteY2" fmla="*/ 7839 h 10000"/>
                  <a:gd name="connsiteX3" fmla="*/ 0 w 10000"/>
                  <a:gd name="connsiteY3" fmla="*/ 10000 h 10000"/>
                  <a:gd name="connsiteX4" fmla="*/ 59 w 10000"/>
                  <a:gd name="connsiteY4" fmla="*/ 2184 h 10000"/>
                  <a:gd name="connsiteX0" fmla="*/ 59 w 10000"/>
                  <a:gd name="connsiteY0" fmla="*/ 2184 h 10000"/>
                  <a:gd name="connsiteX1" fmla="*/ 9971 w 10000"/>
                  <a:gd name="connsiteY1" fmla="*/ 0 h 10000"/>
                  <a:gd name="connsiteX2" fmla="*/ 10000 w 10000"/>
                  <a:gd name="connsiteY2" fmla="*/ 7839 h 10000"/>
                  <a:gd name="connsiteX3" fmla="*/ 0 w 10000"/>
                  <a:gd name="connsiteY3" fmla="*/ 10000 h 10000"/>
                  <a:gd name="connsiteX4" fmla="*/ 59 w 10000"/>
                  <a:gd name="connsiteY4" fmla="*/ 218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9" y="2184"/>
                    </a:moveTo>
                    <a:lnTo>
                      <a:pt x="9971" y="0"/>
                    </a:lnTo>
                    <a:cubicBezTo>
                      <a:pt x="10009" y="2652"/>
                      <a:pt x="9961" y="5188"/>
                      <a:pt x="10000" y="7839"/>
                    </a:cubicBezTo>
                    <a:lnTo>
                      <a:pt x="0" y="10000"/>
                    </a:lnTo>
                    <a:cubicBezTo>
                      <a:pt x="134" y="7431"/>
                      <a:pt x="120" y="4764"/>
                      <a:pt x="59" y="2184"/>
                    </a:cubicBezTo>
                    <a:close/>
                  </a:path>
                </a:pathLst>
              </a:custGeom>
              <a:pattFill prst="smGrid">
                <a:fgClr>
                  <a:schemeClr val="accent5"/>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sp>
        <p:nvSpPr>
          <p:cNvPr id="454" name="Right Arrow 453"/>
          <p:cNvSpPr/>
          <p:nvPr>
            <p:custDataLst>
              <p:tags r:id="rId17"/>
            </p:custDataLst>
          </p:nvPr>
        </p:nvSpPr>
        <p:spPr>
          <a:xfrm rot="5400000">
            <a:off x="3306385" y="4481484"/>
            <a:ext cx="752521" cy="484632"/>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grpSp>
        <p:nvGrpSpPr>
          <p:cNvPr id="455" name="Group 454"/>
          <p:cNvGrpSpPr/>
          <p:nvPr>
            <p:custDataLst>
              <p:tags r:id="rId18"/>
            </p:custDataLst>
          </p:nvPr>
        </p:nvGrpSpPr>
        <p:grpSpPr>
          <a:xfrm>
            <a:off x="3106887" y="2237818"/>
            <a:ext cx="777352" cy="2875239"/>
            <a:chOff x="3310025" y="2494132"/>
            <a:chExt cx="797598" cy="2950124"/>
          </a:xfrm>
        </p:grpSpPr>
        <p:sp>
          <p:nvSpPr>
            <p:cNvPr id="456" name="Rectangle 10"/>
            <p:cNvSpPr>
              <a:spLocks noChangeAspect="1" noChangeArrowheads="1"/>
            </p:cNvSpPr>
            <p:nvPr/>
          </p:nvSpPr>
          <p:spPr bwMode="auto">
            <a:xfrm>
              <a:off x="3310025" y="3115785"/>
              <a:ext cx="154305" cy="2316480"/>
            </a:xfrm>
            <a:prstGeom prst="rect">
              <a:avLst/>
            </a:prstGeom>
            <a:solidFill>
              <a:schemeClr val="accent6"/>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6"/>
              </a:extrusionClr>
            </a:sp3d>
          </p:spPr>
          <p:txBody>
            <a:bodyPr wrap="none" lIns="90488" tIns="44450" rIns="90488" bIns="44450" anchor="ctr">
              <a:flatTx/>
            </a:bodyPr>
            <a:lstStyle/>
            <a:p>
              <a:endParaRPr lang="en-GB" dirty="0">
                <a:ln>
                  <a:solidFill>
                    <a:schemeClr val="bg1">
                      <a:alpha val="0"/>
                    </a:schemeClr>
                  </a:solidFill>
                </a:ln>
                <a:solidFill>
                  <a:schemeClr val="tx1">
                    <a:lumMod val="75000"/>
                  </a:schemeClr>
                </a:solidFill>
              </a:endParaRPr>
            </a:p>
          </p:txBody>
        </p:sp>
        <p:sp>
          <p:nvSpPr>
            <p:cNvPr id="457" name="Freeform 11" descr="Small grid"/>
            <p:cNvSpPr>
              <a:spLocks noChangeAspect="1"/>
            </p:cNvSpPr>
            <p:nvPr/>
          </p:nvSpPr>
          <p:spPr bwMode="auto">
            <a:xfrm>
              <a:off x="3457982" y="2494132"/>
              <a:ext cx="649641" cy="2950124"/>
            </a:xfrm>
            <a:custGeom>
              <a:avLst/>
              <a:gdLst>
                <a:gd name="connsiteX0" fmla="*/ 392 w 10000"/>
                <a:gd name="connsiteY0" fmla="*/ 2388 h 10466"/>
                <a:gd name="connsiteX1" fmla="*/ 9038 w 10000"/>
                <a:gd name="connsiteY1" fmla="*/ 0 h 10466"/>
                <a:gd name="connsiteX2" fmla="*/ 10000 w 10000"/>
                <a:gd name="connsiteY2" fmla="*/ 8427 h 10466"/>
                <a:gd name="connsiteX3" fmla="*/ 0 w 10000"/>
                <a:gd name="connsiteY3" fmla="*/ 10466 h 10466"/>
                <a:gd name="connsiteX4" fmla="*/ 392 w 10000"/>
                <a:gd name="connsiteY4" fmla="*/ 2388 h 10466"/>
                <a:gd name="connsiteX0" fmla="*/ 217 w 9825"/>
                <a:gd name="connsiteY0" fmla="*/ 2388 h 10908"/>
                <a:gd name="connsiteX1" fmla="*/ 8863 w 9825"/>
                <a:gd name="connsiteY1" fmla="*/ 0 h 10908"/>
                <a:gd name="connsiteX2" fmla="*/ 9825 w 9825"/>
                <a:gd name="connsiteY2" fmla="*/ 8427 h 10908"/>
                <a:gd name="connsiteX3" fmla="*/ 0 w 9825"/>
                <a:gd name="connsiteY3" fmla="*/ 10908 h 10908"/>
                <a:gd name="connsiteX4" fmla="*/ 217 w 9825"/>
                <a:gd name="connsiteY4" fmla="*/ 2388 h 10908"/>
                <a:gd name="connsiteX0" fmla="*/ 221 w 10000"/>
                <a:gd name="connsiteY0" fmla="*/ 2146 h 9957"/>
                <a:gd name="connsiteX1" fmla="*/ 8843 w 10000"/>
                <a:gd name="connsiteY1" fmla="*/ 0 h 9957"/>
                <a:gd name="connsiteX2" fmla="*/ 10000 w 10000"/>
                <a:gd name="connsiteY2" fmla="*/ 7683 h 9957"/>
                <a:gd name="connsiteX3" fmla="*/ 0 w 10000"/>
                <a:gd name="connsiteY3" fmla="*/ 9957 h 9957"/>
                <a:gd name="connsiteX4" fmla="*/ 221 w 10000"/>
                <a:gd name="connsiteY4" fmla="*/ 2146 h 9957"/>
                <a:gd name="connsiteX0" fmla="*/ 221 w 8843"/>
                <a:gd name="connsiteY0" fmla="*/ 2155 h 10000"/>
                <a:gd name="connsiteX1" fmla="*/ 8843 w 8843"/>
                <a:gd name="connsiteY1" fmla="*/ 0 h 10000"/>
                <a:gd name="connsiteX2" fmla="*/ 8842 w 8843"/>
                <a:gd name="connsiteY2" fmla="*/ 7759 h 10000"/>
                <a:gd name="connsiteX3" fmla="*/ 0 w 8843"/>
                <a:gd name="connsiteY3" fmla="*/ 10000 h 10000"/>
                <a:gd name="connsiteX4" fmla="*/ 221 w 8843"/>
                <a:gd name="connsiteY4" fmla="*/ 2155 h 10000"/>
                <a:gd name="connsiteX0" fmla="*/ 250 w 10200"/>
                <a:gd name="connsiteY0" fmla="*/ 2155 h 10000"/>
                <a:gd name="connsiteX1" fmla="*/ 10000 w 10200"/>
                <a:gd name="connsiteY1" fmla="*/ 0 h 10000"/>
                <a:gd name="connsiteX2" fmla="*/ 10200 w 10200"/>
                <a:gd name="connsiteY2" fmla="*/ 7823 h 10000"/>
                <a:gd name="connsiteX3" fmla="*/ 0 w 10200"/>
                <a:gd name="connsiteY3" fmla="*/ 10000 h 10000"/>
                <a:gd name="connsiteX4" fmla="*/ 250 w 10200"/>
                <a:gd name="connsiteY4" fmla="*/ 2155 h 10000"/>
                <a:gd name="connsiteX0" fmla="*/ 250 w 10302"/>
                <a:gd name="connsiteY0" fmla="*/ 2112 h 9957"/>
                <a:gd name="connsiteX1" fmla="*/ 10302 w 10302"/>
                <a:gd name="connsiteY1" fmla="*/ 0 h 9957"/>
                <a:gd name="connsiteX2" fmla="*/ 10200 w 10302"/>
                <a:gd name="connsiteY2" fmla="*/ 7780 h 9957"/>
                <a:gd name="connsiteX3" fmla="*/ 0 w 10302"/>
                <a:gd name="connsiteY3" fmla="*/ 9957 h 9957"/>
                <a:gd name="connsiteX4" fmla="*/ 250 w 10302"/>
                <a:gd name="connsiteY4" fmla="*/ 2112 h 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2" h="9957">
                  <a:moveTo>
                    <a:pt x="250" y="2112"/>
                  </a:moveTo>
                  <a:lnTo>
                    <a:pt x="10302" y="0"/>
                  </a:lnTo>
                  <a:cubicBezTo>
                    <a:pt x="10302" y="2586"/>
                    <a:pt x="10200" y="5194"/>
                    <a:pt x="10200" y="7780"/>
                  </a:cubicBezTo>
                  <a:lnTo>
                    <a:pt x="0" y="9957"/>
                  </a:lnTo>
                  <a:cubicBezTo>
                    <a:pt x="150" y="7477"/>
                    <a:pt x="100" y="4592"/>
                    <a:pt x="250" y="2112"/>
                  </a:cubicBezTo>
                  <a:close/>
                </a:path>
              </a:pathLst>
            </a:custGeom>
            <a:pattFill prst="smGrid">
              <a:fgClr>
                <a:schemeClr val="accent6"/>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63" name="Group 343"/>
          <p:cNvGrpSpPr>
            <a:grpSpLocks/>
          </p:cNvGrpSpPr>
          <p:nvPr>
            <p:custDataLst>
              <p:tags r:id="rId19"/>
            </p:custDataLst>
          </p:nvPr>
        </p:nvGrpSpPr>
        <p:grpSpPr bwMode="auto">
          <a:xfrm>
            <a:off x="7123421" y="5448701"/>
            <a:ext cx="1350628" cy="613036"/>
            <a:chOff x="2912" y="3507"/>
            <a:chExt cx="955" cy="490"/>
          </a:xfrm>
        </p:grpSpPr>
        <p:grpSp>
          <p:nvGrpSpPr>
            <p:cNvPr id="464" name="Group 344"/>
            <p:cNvGrpSpPr>
              <a:grpSpLocks/>
            </p:cNvGrpSpPr>
            <p:nvPr/>
          </p:nvGrpSpPr>
          <p:grpSpPr bwMode="auto">
            <a:xfrm flipH="1">
              <a:off x="2950" y="3512"/>
              <a:ext cx="296" cy="319"/>
              <a:chOff x="963" y="3236"/>
              <a:chExt cx="296" cy="319"/>
            </a:xfrm>
          </p:grpSpPr>
          <p:sp>
            <p:nvSpPr>
              <p:cNvPr id="500" name="Oval 34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501" name="Oval 34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502" name="Oval 34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503" name="Oval 34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65" name="Group 349"/>
            <p:cNvGrpSpPr>
              <a:grpSpLocks/>
            </p:cNvGrpSpPr>
            <p:nvPr/>
          </p:nvGrpSpPr>
          <p:grpSpPr bwMode="auto">
            <a:xfrm flipV="1">
              <a:off x="2912" y="3565"/>
              <a:ext cx="296" cy="319"/>
              <a:chOff x="963" y="3236"/>
              <a:chExt cx="296" cy="319"/>
            </a:xfrm>
          </p:grpSpPr>
          <p:sp>
            <p:nvSpPr>
              <p:cNvPr id="496" name="Oval 35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7" name="Oval 35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8" name="Oval 35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9" name="Oval 35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66" name="Group 354"/>
            <p:cNvGrpSpPr>
              <a:grpSpLocks/>
            </p:cNvGrpSpPr>
            <p:nvPr/>
          </p:nvGrpSpPr>
          <p:grpSpPr bwMode="auto">
            <a:xfrm>
              <a:off x="3555" y="3529"/>
              <a:ext cx="296" cy="319"/>
              <a:chOff x="963" y="3236"/>
              <a:chExt cx="296" cy="319"/>
            </a:xfrm>
          </p:grpSpPr>
          <p:sp>
            <p:nvSpPr>
              <p:cNvPr id="492" name="Oval 35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3" name="Oval 35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4" name="Oval 35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5" name="Oval 35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67" name="Group 359"/>
            <p:cNvGrpSpPr>
              <a:grpSpLocks/>
            </p:cNvGrpSpPr>
            <p:nvPr/>
          </p:nvGrpSpPr>
          <p:grpSpPr bwMode="auto">
            <a:xfrm flipH="1">
              <a:off x="3571" y="3649"/>
              <a:ext cx="296" cy="319"/>
              <a:chOff x="963" y="3236"/>
              <a:chExt cx="296" cy="319"/>
            </a:xfrm>
          </p:grpSpPr>
          <p:sp>
            <p:nvSpPr>
              <p:cNvPr id="488" name="Oval 36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89" name="Oval 36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0" name="Oval 36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91" name="Oval 36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68" name="Group 364"/>
            <p:cNvGrpSpPr>
              <a:grpSpLocks/>
            </p:cNvGrpSpPr>
            <p:nvPr/>
          </p:nvGrpSpPr>
          <p:grpSpPr bwMode="auto">
            <a:xfrm flipH="1">
              <a:off x="3339" y="3673"/>
              <a:ext cx="296" cy="319"/>
              <a:chOff x="963" y="3236"/>
              <a:chExt cx="296" cy="319"/>
            </a:xfrm>
          </p:grpSpPr>
          <p:sp>
            <p:nvSpPr>
              <p:cNvPr id="484" name="Oval 36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85" name="Oval 36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86" name="Oval 36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87" name="Oval 36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69" name="Group 369"/>
            <p:cNvGrpSpPr>
              <a:grpSpLocks/>
            </p:cNvGrpSpPr>
            <p:nvPr/>
          </p:nvGrpSpPr>
          <p:grpSpPr bwMode="auto">
            <a:xfrm rot="16200000" flipH="1">
              <a:off x="3051" y="3689"/>
              <a:ext cx="296" cy="319"/>
              <a:chOff x="963" y="3236"/>
              <a:chExt cx="296" cy="319"/>
            </a:xfrm>
          </p:grpSpPr>
          <p:sp>
            <p:nvSpPr>
              <p:cNvPr id="480" name="Oval 37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81" name="Oval 37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82" name="Oval 37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83" name="Oval 37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70" name="Group 374"/>
            <p:cNvGrpSpPr>
              <a:grpSpLocks/>
            </p:cNvGrpSpPr>
            <p:nvPr/>
          </p:nvGrpSpPr>
          <p:grpSpPr bwMode="auto">
            <a:xfrm flipV="1">
              <a:off x="3299" y="3507"/>
              <a:ext cx="296" cy="319"/>
              <a:chOff x="963" y="3236"/>
              <a:chExt cx="296" cy="319"/>
            </a:xfrm>
          </p:grpSpPr>
          <p:sp>
            <p:nvSpPr>
              <p:cNvPr id="476" name="Oval 37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77" name="Oval 37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78" name="Oval 37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79" name="Oval 37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nvGrpSpPr>
            <p:cNvPr id="471" name="Group 379"/>
            <p:cNvGrpSpPr>
              <a:grpSpLocks/>
            </p:cNvGrpSpPr>
            <p:nvPr/>
          </p:nvGrpSpPr>
          <p:grpSpPr bwMode="auto">
            <a:xfrm rot="16200000" flipH="1">
              <a:off x="3165" y="3520"/>
              <a:ext cx="296" cy="319"/>
              <a:chOff x="963" y="3236"/>
              <a:chExt cx="296" cy="319"/>
            </a:xfrm>
          </p:grpSpPr>
          <p:sp>
            <p:nvSpPr>
              <p:cNvPr id="472" name="Oval 38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73" name="Oval 38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74" name="Oval 38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sp>
            <p:nvSpPr>
              <p:cNvPr id="475" name="Oval 38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dirty="0">
                  <a:ln>
                    <a:solidFill>
                      <a:schemeClr val="bg1">
                        <a:alpha val="0"/>
                      </a:schemeClr>
                    </a:solidFill>
                  </a:ln>
                  <a:solidFill>
                    <a:schemeClr val="tx1">
                      <a:lumMod val="75000"/>
                    </a:schemeClr>
                  </a:solidFill>
                </a:endParaRPr>
              </a:p>
            </p:txBody>
          </p:sp>
        </p:grpSp>
      </p:grpSp>
      <p:sp>
        <p:nvSpPr>
          <p:cNvPr id="504" name="Oval 504"/>
          <p:cNvSpPr>
            <a:spLocks noChangeArrowheads="1"/>
          </p:cNvSpPr>
          <p:nvPr>
            <p:custDataLst>
              <p:tags r:id="rId20"/>
            </p:custDataLst>
          </p:nvPr>
        </p:nvSpPr>
        <p:spPr bwMode="auto">
          <a:xfrm>
            <a:off x="2489723" y="2153686"/>
            <a:ext cx="2011680" cy="3756667"/>
          </a:xfrm>
          <a:prstGeom prst="roundRect">
            <a:avLst>
              <a:gd name="adj" fmla="val 7470"/>
            </a:avLst>
          </a:prstGeom>
          <a:noFill/>
          <a:ln w="15875" cap="flat" cmpd="sng" algn="ctr">
            <a:solidFill>
              <a:srgbClr val="FF0000">
                <a:alpha val="50000"/>
              </a:srgbClr>
            </a:solidFill>
            <a:prstDash val="solid"/>
            <a:round/>
            <a:headEnd type="none" w="med" len="med"/>
            <a:tailEnd type="none" w="med" len="med"/>
          </a:ln>
          <a:effectLst>
            <a:glow rad="63500">
              <a:schemeClr val="accent6">
                <a:satMod val="175000"/>
                <a:alpha val="40000"/>
              </a:schemeClr>
            </a:glow>
          </a:effectLst>
        </p:spPr>
        <p:txBody>
          <a:bodyPr vert="vert270" wrap="square" lIns="91440" tIns="45720" rIns="91440" bIns="45720" numCol="1" rtlCol="0" anchor="t" anchorCtr="0" compatLnSpc="1">
            <a:prstTxWarp prst="textNoShape">
              <a:avLst/>
            </a:prstTxWarp>
            <a:noAutofit/>
          </a:bodyPr>
          <a:lstStyle/>
          <a:p>
            <a:pPr algn="ctr"/>
            <a:endParaRPr lang="en-GB" b="1" i="1" dirty="0">
              <a:ln>
                <a:solidFill>
                  <a:schemeClr val="bg1">
                    <a:alpha val="0"/>
                  </a:schemeClr>
                </a:solidFill>
              </a:ln>
              <a:solidFill>
                <a:schemeClr val="tx1">
                  <a:lumMod val="75000"/>
                </a:schemeClr>
              </a:solidFill>
            </a:endParaRPr>
          </a:p>
        </p:txBody>
      </p:sp>
      <p:sp>
        <p:nvSpPr>
          <p:cNvPr id="524" name="Rectangle 523"/>
          <p:cNvSpPr/>
          <p:nvPr>
            <p:custDataLst>
              <p:tags r:id="rId21"/>
            </p:custDataLst>
          </p:nvPr>
        </p:nvSpPr>
        <p:spPr>
          <a:xfrm>
            <a:off x="8790492" y="5104386"/>
            <a:ext cx="1785048" cy="774058"/>
          </a:xfrm>
          <a:prstGeom prst="rect">
            <a:avLst/>
          </a:prstGeom>
        </p:spPr>
        <p:txBody>
          <a:bodyPr wrap="square" lIns="45720" rIns="45720">
            <a:spAutoFit/>
          </a:bodyPr>
          <a:lstStyle/>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Innovation </a:t>
            </a:r>
            <a:r>
              <a:rPr lang="en-US" altLang="zh-CN" sz="1100" i="1" dirty="0" err="1" smtClean="0">
                <a:ln>
                  <a:solidFill>
                    <a:schemeClr val="bg1">
                      <a:alpha val="0"/>
                    </a:schemeClr>
                  </a:solidFill>
                </a:ln>
                <a:solidFill>
                  <a:schemeClr val="tx1">
                    <a:lumMod val="75000"/>
                  </a:schemeClr>
                </a:solidFill>
                <a:ea typeface="Segoe UI" pitchFamily="34" charset="0"/>
                <a:cs typeface="Segoe UI" pitchFamily="34" charset="0"/>
              </a:rPr>
              <a:t>Mgt</a:t>
            </a:r>
            <a:endParaRPr lang="en-US" altLang="zh-CN" sz="1100" i="1" dirty="0">
              <a:ln>
                <a:solidFill>
                  <a:schemeClr val="bg1">
                    <a:alpha val="0"/>
                  </a:schemeClr>
                </a:solidFill>
              </a:ln>
              <a:solidFill>
                <a:schemeClr val="tx1">
                  <a:lumMod val="75000"/>
                </a:schemeClr>
              </a:solidFill>
              <a:ea typeface="Segoe UI" pitchFamily="34" charset="0"/>
              <a:cs typeface="Segoe UI" pitchFamily="34" charset="0"/>
            </a:endParaRPr>
          </a:p>
          <a:p>
            <a:pPr marL="174625" lvl="1" indent="-174625" defTabSz="914400">
              <a:lnSpc>
                <a:spcPct val="95000"/>
              </a:lnSpc>
              <a:spcBef>
                <a:spcPts val="100"/>
              </a:spcBef>
              <a:buClr>
                <a:srgbClr val="434343"/>
              </a:buClr>
              <a:buFont typeface="Wingdings" pitchFamily="2" charset="2"/>
              <a:buChar char="§"/>
            </a:pPr>
            <a:r>
              <a:rPr lang="en-US" altLang="zh-CN" sz="1100" i="1" dirty="0">
                <a:ln>
                  <a:solidFill>
                    <a:schemeClr val="bg1">
                      <a:alpha val="0"/>
                    </a:schemeClr>
                  </a:solidFill>
                </a:ln>
                <a:solidFill>
                  <a:schemeClr val="tx1">
                    <a:lumMod val="75000"/>
                  </a:schemeClr>
                </a:solidFill>
                <a:ea typeface="Segoe UI" pitchFamily="34" charset="0"/>
                <a:cs typeface="Segoe UI" pitchFamily="34" charset="0"/>
              </a:rPr>
              <a:t>Digital Marketing</a:t>
            </a:r>
          </a:p>
          <a:p>
            <a:pPr marL="174625" lvl="1" indent="-174625" defTabSz="914400">
              <a:lnSpc>
                <a:spcPct val="95000"/>
              </a:lnSpc>
              <a:spcBef>
                <a:spcPts val="100"/>
              </a:spcBef>
              <a:buClr>
                <a:srgbClr val="434343"/>
              </a:buClr>
              <a:buFont typeface="Wingdings" pitchFamily="2" charset="2"/>
              <a:buChar char="§"/>
            </a:pPr>
            <a:r>
              <a:rPr lang="en-US" altLang="zh-CN" sz="1100" i="1" dirty="0">
                <a:ln>
                  <a:solidFill>
                    <a:schemeClr val="bg1">
                      <a:alpha val="0"/>
                    </a:schemeClr>
                  </a:solidFill>
                </a:ln>
                <a:solidFill>
                  <a:schemeClr val="tx1">
                    <a:lumMod val="75000"/>
                  </a:schemeClr>
                </a:solidFill>
                <a:ea typeface="Segoe UI" pitchFamily="34" charset="0"/>
                <a:cs typeface="Segoe UI" pitchFamily="34" charset="0"/>
              </a:rPr>
              <a:t>Cloud </a:t>
            </a: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Services</a:t>
            </a: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Business Insight</a:t>
            </a:r>
          </a:p>
        </p:txBody>
      </p:sp>
      <p:sp>
        <p:nvSpPr>
          <p:cNvPr id="526" name="Rectangle 525"/>
          <p:cNvSpPr/>
          <p:nvPr>
            <p:custDataLst>
              <p:tags r:id="rId22"/>
            </p:custDataLst>
          </p:nvPr>
        </p:nvSpPr>
        <p:spPr>
          <a:xfrm>
            <a:off x="338138" y="5104386"/>
            <a:ext cx="2151586" cy="1256498"/>
          </a:xfrm>
          <a:prstGeom prst="rect">
            <a:avLst/>
          </a:prstGeom>
        </p:spPr>
        <p:txBody>
          <a:bodyPr wrap="square" lIns="45720" rIns="45720">
            <a:spAutoFit/>
          </a:bodyPr>
          <a:lstStyle/>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Penetrate existing &amp; new markets</a:t>
            </a:r>
            <a:endParaRPr lang="en-US" altLang="zh-CN" sz="1100" i="1" dirty="0">
              <a:ln>
                <a:solidFill>
                  <a:schemeClr val="bg1">
                    <a:alpha val="0"/>
                  </a:schemeClr>
                </a:solidFill>
              </a:ln>
              <a:solidFill>
                <a:schemeClr val="tx1">
                  <a:lumMod val="75000"/>
                </a:schemeClr>
              </a:solidFill>
              <a:ea typeface="Segoe UI" pitchFamily="34" charset="0"/>
              <a:cs typeface="Segoe UI" pitchFamily="34" charset="0"/>
            </a:endParaRP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Diversify new products &amp; services</a:t>
            </a: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Develop new markets</a:t>
            </a: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Develop new products </a:t>
            </a:r>
            <a:r>
              <a:rPr lang="en-US" altLang="zh-CN" sz="1100" i="1" dirty="0">
                <a:ln>
                  <a:solidFill>
                    <a:schemeClr val="bg1">
                      <a:alpha val="0"/>
                    </a:schemeClr>
                  </a:solidFill>
                </a:ln>
                <a:solidFill>
                  <a:schemeClr val="tx1">
                    <a:lumMod val="75000"/>
                  </a:schemeClr>
                </a:solidFill>
                <a:ea typeface="Segoe UI" pitchFamily="34" charset="0"/>
                <a:cs typeface="Segoe UI" pitchFamily="34" charset="0"/>
              </a:rPr>
              <a:t>&amp;</a:t>
            </a: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 services</a:t>
            </a:r>
            <a:endParaRPr lang="en-US" altLang="zh-CN" sz="1100" i="1" dirty="0">
              <a:ln>
                <a:solidFill>
                  <a:schemeClr val="bg1">
                    <a:alpha val="0"/>
                  </a:schemeClr>
                </a:solidFill>
              </a:ln>
              <a:solidFill>
                <a:schemeClr val="tx1">
                  <a:lumMod val="75000"/>
                </a:schemeClr>
              </a:solidFill>
              <a:ea typeface="Segoe UI" pitchFamily="34" charset="0"/>
              <a:cs typeface="Segoe UI" pitchFamily="34" charset="0"/>
            </a:endParaRPr>
          </a:p>
        </p:txBody>
      </p:sp>
      <p:sp>
        <p:nvSpPr>
          <p:cNvPr id="509" name="Rectangle 508"/>
          <p:cNvSpPr/>
          <p:nvPr>
            <p:custDataLst>
              <p:tags r:id="rId23"/>
            </p:custDataLst>
          </p:nvPr>
        </p:nvSpPr>
        <p:spPr>
          <a:xfrm>
            <a:off x="10477493" y="5104386"/>
            <a:ext cx="1591141" cy="600421"/>
          </a:xfrm>
          <a:prstGeom prst="rect">
            <a:avLst/>
          </a:prstGeom>
        </p:spPr>
        <p:txBody>
          <a:bodyPr wrap="none" lIns="45720" rIns="45720">
            <a:spAutoFit/>
          </a:bodyPr>
          <a:lstStyle/>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CRM</a:t>
            </a: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Unified Development </a:t>
            </a: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 Platform</a:t>
            </a:r>
          </a:p>
        </p:txBody>
      </p:sp>
      <p:sp>
        <p:nvSpPr>
          <p:cNvPr id="458" name="Right Arrow 457"/>
          <p:cNvSpPr/>
          <p:nvPr>
            <p:custDataLst>
              <p:tags r:id="rId24"/>
            </p:custDataLst>
          </p:nvPr>
        </p:nvSpPr>
        <p:spPr>
          <a:xfrm>
            <a:off x="2224402" y="2189474"/>
            <a:ext cx="382402"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sp>
        <p:nvSpPr>
          <p:cNvPr id="459" name="Right Arrow 458"/>
          <p:cNvSpPr/>
          <p:nvPr>
            <p:custDataLst>
              <p:tags r:id="rId25"/>
            </p:custDataLst>
          </p:nvPr>
        </p:nvSpPr>
        <p:spPr>
          <a:xfrm>
            <a:off x="4407764" y="2189474"/>
            <a:ext cx="382402"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sp>
        <p:nvSpPr>
          <p:cNvPr id="461" name="Right Arrow 460"/>
          <p:cNvSpPr/>
          <p:nvPr>
            <p:custDataLst>
              <p:tags r:id="rId26"/>
            </p:custDataLst>
          </p:nvPr>
        </p:nvSpPr>
        <p:spPr>
          <a:xfrm>
            <a:off x="8648210" y="2166971"/>
            <a:ext cx="382402"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sp>
        <p:nvSpPr>
          <p:cNvPr id="460" name="Right Arrow 459"/>
          <p:cNvSpPr/>
          <p:nvPr>
            <p:custDataLst>
              <p:tags r:id="rId27"/>
            </p:custDataLst>
          </p:nvPr>
        </p:nvSpPr>
        <p:spPr>
          <a:xfrm>
            <a:off x="6591126" y="2189474"/>
            <a:ext cx="382402"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sp>
        <p:nvSpPr>
          <p:cNvPr id="511" name="Text Box 376"/>
          <p:cNvSpPr txBox="1">
            <a:spLocks noChangeArrowheads="1"/>
          </p:cNvSpPr>
          <p:nvPr>
            <p:custDataLst>
              <p:tags r:id="rId28"/>
            </p:custDataLst>
          </p:nvPr>
        </p:nvSpPr>
        <p:spPr bwMode="auto">
          <a:xfrm>
            <a:off x="7148315" y="6031868"/>
            <a:ext cx="1300840" cy="335989"/>
          </a:xfrm>
          <a:prstGeom prst="rect">
            <a:avLst/>
          </a:prstGeom>
          <a:noFill/>
          <a:ln w="9525">
            <a:noFill/>
            <a:miter lim="800000"/>
            <a:headEnd type="none" w="sm" len="sm"/>
            <a:tailEnd type="none" w="sm" len="sm"/>
          </a:ln>
          <a:effectLst/>
        </p:spPr>
        <p:txBody>
          <a:bodyPr wrap="square" lIns="90488" tIns="44450" rIns="90488" bIns="44450">
            <a:spAutoFit/>
          </a:bodyPr>
          <a:lstStyle/>
          <a:p>
            <a:pPr algn="r" eaLnBrk="0" hangingPunct="0">
              <a:spcBef>
                <a:spcPct val="0"/>
              </a:spcBef>
            </a:pPr>
            <a:r>
              <a:rPr lang="en-US" sz="1600" b="1" dirty="0" smtClean="0">
                <a:ln>
                  <a:solidFill>
                    <a:schemeClr val="bg1">
                      <a:alpha val="0"/>
                    </a:schemeClr>
                  </a:solidFill>
                </a:ln>
                <a:solidFill>
                  <a:schemeClr val="tx1">
                    <a:lumMod val="75000"/>
                  </a:schemeClr>
                </a:solidFill>
              </a:rPr>
              <a:t>Rejections</a:t>
            </a:r>
            <a:endParaRPr lang="en-US" sz="1600" b="1" dirty="0">
              <a:ln>
                <a:solidFill>
                  <a:schemeClr val="bg1">
                    <a:alpha val="0"/>
                  </a:schemeClr>
                </a:solidFill>
              </a:ln>
              <a:solidFill>
                <a:schemeClr val="tx1">
                  <a:lumMod val="75000"/>
                </a:schemeClr>
              </a:solidFill>
            </a:endParaRPr>
          </a:p>
        </p:txBody>
      </p:sp>
      <p:sp>
        <p:nvSpPr>
          <p:cNvPr id="514" name="Text Box 376"/>
          <p:cNvSpPr txBox="1">
            <a:spLocks noChangeArrowheads="1"/>
          </p:cNvSpPr>
          <p:nvPr>
            <p:custDataLst>
              <p:tags r:id="rId29"/>
            </p:custDataLst>
          </p:nvPr>
        </p:nvSpPr>
        <p:spPr bwMode="auto">
          <a:xfrm>
            <a:off x="2842543" y="5946636"/>
            <a:ext cx="1295679" cy="335989"/>
          </a:xfrm>
          <a:prstGeom prst="rect">
            <a:avLst/>
          </a:prstGeom>
          <a:noFill/>
          <a:ln w="9525">
            <a:noFill/>
            <a:miter lim="800000"/>
            <a:headEnd type="none" w="sm" len="sm"/>
            <a:tailEnd type="none" w="sm" len="sm"/>
          </a:ln>
          <a:effectLst/>
        </p:spPr>
        <p:txBody>
          <a:bodyPr wrap="square" lIns="90488" tIns="44450" rIns="90488" bIns="44450">
            <a:spAutoFit/>
          </a:bodyPr>
          <a:lstStyle/>
          <a:p>
            <a:pPr algn="r" eaLnBrk="0" hangingPunct="0">
              <a:spcBef>
                <a:spcPct val="0"/>
              </a:spcBef>
            </a:pPr>
            <a:r>
              <a:rPr lang="en-US" sz="1600" b="1" dirty="0" smtClean="0">
                <a:ln>
                  <a:solidFill>
                    <a:schemeClr val="bg1">
                      <a:alpha val="0"/>
                    </a:schemeClr>
                  </a:solidFill>
                </a:ln>
                <a:solidFill>
                  <a:schemeClr val="tx1">
                    <a:lumMod val="75000"/>
                  </a:schemeClr>
                </a:solidFill>
              </a:rPr>
              <a:t>Rejections</a:t>
            </a:r>
            <a:endParaRPr lang="en-US" sz="1600" b="1" dirty="0">
              <a:ln>
                <a:solidFill>
                  <a:schemeClr val="bg1">
                    <a:alpha val="0"/>
                  </a:schemeClr>
                </a:solidFill>
              </a:ln>
              <a:solidFill>
                <a:schemeClr val="tx1">
                  <a:lumMod val="75000"/>
                </a:schemeClr>
              </a:solidFill>
            </a:endParaRPr>
          </a:p>
        </p:txBody>
      </p:sp>
      <p:sp>
        <p:nvSpPr>
          <p:cNvPr id="515" name="Rectangle 514"/>
          <p:cNvSpPr/>
          <p:nvPr>
            <p:custDataLst>
              <p:tags r:id="rId30"/>
            </p:custDataLst>
          </p:nvPr>
        </p:nvSpPr>
        <p:spPr>
          <a:xfrm>
            <a:off x="4515769" y="5104386"/>
            <a:ext cx="2582806" cy="1082861"/>
          </a:xfrm>
          <a:prstGeom prst="rect">
            <a:avLst/>
          </a:prstGeom>
        </p:spPr>
        <p:txBody>
          <a:bodyPr wrap="square" lIns="45720" rIns="45720">
            <a:spAutoFit/>
          </a:bodyPr>
          <a:lstStyle/>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Diversify into vertical markets </a:t>
            </a:r>
            <a:endParaRPr lang="en-US" altLang="zh-CN" sz="1100" i="1" dirty="0">
              <a:ln>
                <a:solidFill>
                  <a:schemeClr val="bg1">
                    <a:alpha val="0"/>
                  </a:schemeClr>
                </a:solidFill>
              </a:ln>
              <a:solidFill>
                <a:schemeClr val="tx1">
                  <a:lumMod val="75000"/>
                </a:schemeClr>
              </a:solidFill>
              <a:ea typeface="Segoe UI" pitchFamily="34" charset="0"/>
              <a:cs typeface="Segoe UI" pitchFamily="34" charset="0"/>
            </a:endParaRP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Develop &amp; commercialize new products &amp; services that create significant value.</a:t>
            </a:r>
          </a:p>
          <a:p>
            <a:pPr marL="174625" lvl="1" indent="-174625" defTabSz="914400">
              <a:lnSpc>
                <a:spcPct val="95000"/>
              </a:lnSpc>
              <a:spcBef>
                <a:spcPts val="100"/>
              </a:spcBef>
              <a:buClr>
                <a:srgbClr val="434343"/>
              </a:buClr>
              <a:buFont typeface="Wingdings" pitchFamily="2" charset="2"/>
              <a:buChar char="§"/>
            </a:pP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Increase market </a:t>
            </a:r>
            <a:r>
              <a:rPr lang="en-US" altLang="zh-CN" sz="1100" i="1" dirty="0">
                <a:ln>
                  <a:solidFill>
                    <a:schemeClr val="bg1">
                      <a:alpha val="0"/>
                    </a:schemeClr>
                  </a:solidFill>
                </a:ln>
                <a:solidFill>
                  <a:schemeClr val="tx1">
                    <a:lumMod val="75000"/>
                  </a:schemeClr>
                </a:solidFill>
                <a:ea typeface="Segoe UI" pitchFamily="34" charset="0"/>
                <a:cs typeface="Segoe UI" pitchFamily="34" charset="0"/>
              </a:rPr>
              <a:t>share of current </a:t>
            </a:r>
            <a:r>
              <a:rPr lang="en-US" altLang="zh-CN" sz="1100" i="1" dirty="0" smtClean="0">
                <a:ln>
                  <a:solidFill>
                    <a:schemeClr val="bg1">
                      <a:alpha val="0"/>
                    </a:schemeClr>
                  </a:solidFill>
                </a:ln>
                <a:solidFill>
                  <a:schemeClr val="tx1">
                    <a:lumMod val="75000"/>
                  </a:schemeClr>
                </a:solidFill>
                <a:ea typeface="Segoe UI" pitchFamily="34" charset="0"/>
                <a:cs typeface="Segoe UI" pitchFamily="34" charset="0"/>
              </a:rPr>
              <a:t>products &amp; services </a:t>
            </a:r>
            <a:endParaRPr lang="en-US" altLang="zh-CN" sz="1100" i="1" dirty="0">
              <a:ln>
                <a:solidFill>
                  <a:schemeClr val="bg1">
                    <a:alpha val="0"/>
                  </a:schemeClr>
                </a:solidFill>
              </a:ln>
              <a:solidFill>
                <a:schemeClr val="tx1">
                  <a:lumMod val="75000"/>
                </a:schemeClr>
              </a:solidFill>
              <a:ea typeface="Segoe UI" pitchFamily="34" charset="0"/>
              <a:cs typeface="Segoe UI" pitchFamily="34" charset="0"/>
            </a:endParaRPr>
          </a:p>
        </p:txBody>
      </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43</a:t>
            </a:fld>
            <a:endParaRPr lang="en-US" dirty="0"/>
          </a:p>
        </p:txBody>
      </p:sp>
      <p:grpSp>
        <p:nvGrpSpPr>
          <p:cNvPr id="521" name="Group 520"/>
          <p:cNvGrpSpPr/>
          <p:nvPr>
            <p:custDataLst>
              <p:tags r:id="rId31"/>
            </p:custDataLst>
          </p:nvPr>
        </p:nvGrpSpPr>
        <p:grpSpPr>
          <a:xfrm>
            <a:off x="8402537" y="230719"/>
            <a:ext cx="3733796" cy="416905"/>
            <a:chOff x="8402537" y="230719"/>
            <a:chExt cx="3733796" cy="416905"/>
          </a:xfrm>
        </p:grpSpPr>
        <p:sp>
          <p:nvSpPr>
            <p:cNvPr id="522" name="Chevron 521"/>
            <p:cNvSpPr/>
            <p:nvPr>
              <p:custDataLst>
                <p:tags r:id="rId32"/>
              </p:custDataLst>
            </p:nvPr>
          </p:nvSpPr>
          <p:spPr>
            <a:xfrm>
              <a:off x="8402537" y="230719"/>
              <a:ext cx="3733796"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1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523" name="Chevron 522"/>
            <p:cNvSpPr/>
            <p:nvPr>
              <p:custDataLst>
                <p:tags r:id="rId33"/>
              </p:custDataLst>
            </p:nvPr>
          </p:nvSpPr>
          <p:spPr>
            <a:xfrm>
              <a:off x="8402537" y="484719"/>
              <a:ext cx="1261872" cy="162905"/>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525" name="Chevron 524"/>
            <p:cNvSpPr/>
            <p:nvPr>
              <p:custDataLst>
                <p:tags r:id="rId34"/>
              </p:custDataLst>
            </p:nvPr>
          </p:nvSpPr>
          <p:spPr>
            <a:xfrm>
              <a:off x="9633165" y="484719"/>
              <a:ext cx="1261872" cy="162905"/>
            </a:xfrm>
            <a:prstGeom prst="chevron">
              <a:avLst/>
            </a:prstGeom>
            <a:solidFill>
              <a:schemeClr val="accent5">
                <a:lumMod val="40000"/>
                <a:lumOff val="6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527" name="Chevron 526"/>
            <p:cNvSpPr/>
            <p:nvPr>
              <p:custDataLst>
                <p:tags r:id="rId35"/>
              </p:custDataLst>
            </p:nvPr>
          </p:nvSpPr>
          <p:spPr>
            <a:xfrm>
              <a:off x="10863793" y="484719"/>
              <a:ext cx="1261872" cy="162905"/>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386296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4"/>
                                        </p:tgtEl>
                                        <p:attrNameLst>
                                          <p:attrName>style.visibility</p:attrName>
                                        </p:attrNameLst>
                                      </p:cBhvr>
                                      <p:to>
                                        <p:strVal val="visible"/>
                                      </p:to>
                                    </p:set>
                                    <p:anim calcmode="lin" valueType="num">
                                      <p:cBhvr additive="base">
                                        <p:cTn id="7" dur="500" fill="hold"/>
                                        <p:tgtEl>
                                          <p:spTgt spid="504"/>
                                        </p:tgtEl>
                                        <p:attrNameLst>
                                          <p:attrName>ppt_x</p:attrName>
                                        </p:attrNameLst>
                                      </p:cBhvr>
                                      <p:tavLst>
                                        <p:tav tm="0">
                                          <p:val>
                                            <p:strVal val="0-#ppt_w/2"/>
                                          </p:val>
                                        </p:tav>
                                        <p:tav tm="100000">
                                          <p:val>
                                            <p:strVal val="#ppt_x"/>
                                          </p:val>
                                        </p:tav>
                                      </p:tavLst>
                                    </p:anim>
                                    <p:anim calcmode="lin" valueType="num">
                                      <p:cBhvr additive="base">
                                        <p:cTn id="8" dur="500" fill="hold"/>
                                        <p:tgtEl>
                                          <p:spTgt spid="5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extLst>
              <p:ext uri="{D42A27DB-BD31-4B8C-83A1-F6EECF244321}">
                <p14:modId xmlns:p14="http://schemas.microsoft.com/office/powerpoint/2010/main" val="3861778649"/>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0348" name="think-cell Slide" r:id="rId23" imgW="270" imgH="270" progId="TCLayout.ActiveDocument.1">
                  <p:embed/>
                </p:oleObj>
              </mc:Choice>
              <mc:Fallback>
                <p:oleObj name="think-cell Slide" r:id="rId23" imgW="270" imgH="270" progId="TCLayout.ActiveDocument.1">
                  <p:embed/>
                  <p:pic>
                    <p:nvPicPr>
                      <p:cNvPr id="0" name=""/>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22" name="Content Placeholder 21"/>
          <p:cNvSpPr>
            <a:spLocks noGrp="1"/>
          </p:cNvSpPr>
          <p:nvPr>
            <p:ph sz="quarter" idx="15"/>
            <p:custDataLst>
              <p:tags r:id="rId3"/>
            </p:custDataLst>
          </p:nvPr>
        </p:nvSpPr>
        <p:spPr>
          <a:xfrm>
            <a:off x="338138" y="1247775"/>
            <a:ext cx="11518900" cy="1123384"/>
          </a:xfrm>
        </p:spPr>
        <p:txBody>
          <a:bodyPr/>
          <a:lstStyle/>
          <a:p>
            <a:pPr marL="0" indent="0">
              <a:buNone/>
            </a:pPr>
            <a:r>
              <a:rPr lang="en-US" dirty="0" smtClean="0"/>
              <a:t>Prioritizing Initiatives in the right revenue growth categories</a:t>
            </a:r>
          </a:p>
          <a:p>
            <a:pPr marL="0" indent="0">
              <a:buNone/>
            </a:pPr>
            <a:r>
              <a:rPr lang="en-IN" dirty="0"/>
              <a:t>A Initiative must </a:t>
            </a:r>
            <a:r>
              <a:rPr lang="en-IN" dirty="0" smtClean="0"/>
              <a:t>is </a:t>
            </a:r>
            <a:r>
              <a:rPr lang="en-IN" dirty="0"/>
              <a:t>binned in only ONE Category</a:t>
            </a:r>
          </a:p>
          <a:p>
            <a:pPr marL="577850" indent="-273050">
              <a:spcBef>
                <a:spcPts val="600"/>
              </a:spcBef>
            </a:pPr>
            <a:r>
              <a:rPr lang="en-IN" sz="1800" dirty="0"/>
              <a:t>Initiatives will subsequently </a:t>
            </a:r>
            <a:r>
              <a:rPr lang="en-IN" sz="1800" dirty="0" smtClean="0"/>
              <a:t>are </a:t>
            </a:r>
            <a:r>
              <a:rPr lang="en-IN" sz="1800" dirty="0"/>
              <a:t>prioritized </a:t>
            </a:r>
            <a:r>
              <a:rPr lang="en-IN" sz="1800" u="sng" dirty="0" smtClean="0"/>
              <a:t>within</a:t>
            </a:r>
            <a:r>
              <a:rPr lang="en-IN" sz="1800" dirty="0" smtClean="0"/>
              <a:t> </a:t>
            </a:r>
            <a:r>
              <a:rPr lang="en-IN" sz="1800" dirty="0"/>
              <a:t>a </a:t>
            </a:r>
            <a:r>
              <a:rPr lang="en-IN" sz="1800" dirty="0" smtClean="0"/>
              <a:t>Category</a:t>
            </a:r>
            <a:endParaRPr lang="en-US" sz="1800" dirty="0"/>
          </a:p>
        </p:txBody>
      </p:sp>
      <p:sp>
        <p:nvSpPr>
          <p:cNvPr id="4" name="Content Placeholder 3"/>
          <p:cNvSpPr txBox="1">
            <a:spLocks/>
          </p:cNvSpPr>
          <p:nvPr>
            <p:custDataLst>
              <p:tags r:id="rId4"/>
            </p:custDataLst>
          </p:nvPr>
        </p:nvSpPr>
        <p:spPr>
          <a:xfrm>
            <a:off x="755223" y="2493321"/>
            <a:ext cx="10659538" cy="3835723"/>
          </a:xfrm>
          <a:prstGeom prst="roundRect">
            <a:avLst>
              <a:gd name="adj" fmla="val 3804"/>
            </a:avLst>
          </a:prstGeom>
          <a:gradFill flip="none" rotWithShape="1">
            <a:gsLst>
              <a:gs pos="20000">
                <a:srgbClr val="FFFFFF"/>
              </a:gs>
              <a:gs pos="100000">
                <a:srgbClr val="DDDDDD"/>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91440" rIns="91440" bIns="45720" numCol="1" rtlCol="0" anchor="ctr" anchorCtr="0" compatLnSpc="1">
            <a:prstTxWarp prst="textNoShape">
              <a:avLst/>
            </a:prstTxWarp>
            <a:noAutofit/>
          </a:bodyPr>
          <a:lstStyle>
            <a:lvl1pPr marL="274320" indent="-274320" algn="l" defTabSz="914363" rtl="0" eaLnBrk="1" latinLnBrk="0" hangingPunct="1">
              <a:lnSpc>
                <a:spcPct val="100000"/>
              </a:lnSpc>
              <a:spcBef>
                <a:spcPts val="1200"/>
              </a:spcBef>
              <a:buClr>
                <a:schemeClr val="accent1"/>
              </a:buClr>
              <a:buSzPct val="100000"/>
              <a:buFontTx/>
              <a:buBlip>
                <a:blip r:embed="rId25"/>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5"/>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25"/>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5"/>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5"/>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endParaRPr lang="en-IN" b="1" dirty="0"/>
          </a:p>
        </p:txBody>
      </p:sp>
      <p:sp>
        <p:nvSpPr>
          <p:cNvPr id="6" name="Up-Down Arrow 5"/>
          <p:cNvSpPr/>
          <p:nvPr>
            <p:custDataLst>
              <p:tags r:id="rId5"/>
            </p:custDataLst>
          </p:nvPr>
        </p:nvSpPr>
        <p:spPr>
          <a:xfrm>
            <a:off x="5941201" y="2573497"/>
            <a:ext cx="226090" cy="3522973"/>
          </a:xfrm>
          <a:prstGeom prst="upDownArrow">
            <a:avLst/>
          </a:prstGeom>
          <a:gradFill flip="none" rotWithShape="1">
            <a:gsLst>
              <a:gs pos="0">
                <a:schemeClr val="tx1">
                  <a:lumMod val="60000"/>
                  <a:lumOff val="40000"/>
                </a:schemeClr>
              </a:gs>
              <a:gs pos="50000">
                <a:schemeClr val="bg1">
                  <a:alpha val="0"/>
                </a:schemeClr>
              </a:gs>
              <a:gs pos="100000">
                <a:schemeClr val="tx1">
                  <a:lumMod val="60000"/>
                  <a:lumOff val="40000"/>
                </a:schemeClr>
              </a:gs>
            </a:gsLst>
            <a:lin ang="5400000" scaled="1"/>
            <a:tileRect/>
          </a:gradFill>
          <a:ln>
            <a:gradFill flip="none" rotWithShape="1">
              <a:gsLst>
                <a:gs pos="0">
                  <a:schemeClr val="tx1"/>
                </a:gs>
                <a:gs pos="50000">
                  <a:schemeClr val="bg2"/>
                </a:gs>
                <a:gs pos="100000">
                  <a:schemeClr val="tx1"/>
                </a:gs>
              </a:gsLst>
              <a:lin ang="5400000" scaled="1"/>
              <a:tileRect/>
            </a:gra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sp>
        <p:nvSpPr>
          <p:cNvPr id="8" name="Rounded Rectangle 7"/>
          <p:cNvSpPr/>
          <p:nvPr>
            <p:custDataLst>
              <p:tags r:id="rId6"/>
            </p:custDataLst>
          </p:nvPr>
        </p:nvSpPr>
        <p:spPr>
          <a:xfrm flipH="1">
            <a:off x="1035414" y="2573497"/>
            <a:ext cx="4572000" cy="1554480"/>
          </a:xfrm>
          <a:prstGeom prst="roundRect">
            <a:avLst>
              <a:gd name="adj" fmla="val 4537"/>
            </a:avLst>
          </a:prstGeom>
          <a:gradFill>
            <a:gsLst>
              <a:gs pos="80000">
                <a:schemeClr val="accent1"/>
              </a:gs>
              <a:gs pos="0">
                <a:schemeClr val="accent1"/>
              </a:gs>
              <a:gs pos="100000">
                <a:schemeClr val="accent1">
                  <a:lumMod val="40000"/>
                  <a:lumOff val="60000"/>
                </a:schemeClr>
              </a:gs>
            </a:gsLst>
            <a:lin ang="16200000" scaled="1"/>
          </a:gradFill>
          <a:ln w="3175" cap="flat" cmpd="sng" algn="ctr">
            <a:solidFill>
              <a:schemeClr val="accent1"/>
            </a:solidFill>
            <a:prstDash val="solid"/>
            <a:round/>
            <a:headEnd type="none" w="med" len="med"/>
            <a:tailEnd type="none" w="med" len="med"/>
          </a:ln>
          <a:effectLst/>
        </p:spPr>
        <p:txBody>
          <a:bodyPr vert="horz" wrap="square" lIns="91440" tIns="13716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20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Mandatory</a:t>
            </a:r>
          </a:p>
        </p:txBody>
      </p:sp>
      <p:sp>
        <p:nvSpPr>
          <p:cNvPr id="9" name="Rounded Rectangle 8"/>
          <p:cNvSpPr/>
          <p:nvPr>
            <p:custDataLst>
              <p:tags r:id="rId7"/>
            </p:custDataLst>
          </p:nvPr>
        </p:nvSpPr>
        <p:spPr>
          <a:xfrm flipH="1">
            <a:off x="1126854" y="3122137"/>
            <a:ext cx="4389120" cy="914400"/>
          </a:xfrm>
          <a:prstGeom prst="roundRect">
            <a:avLst>
              <a:gd name="adj" fmla="val 4537"/>
            </a:avLst>
          </a:prstGeom>
          <a:solidFill>
            <a:schemeClr val="accent1">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marL="341313" lvl="1" indent="-231775" defTabSz="914400">
              <a:spcBef>
                <a:spcPts val="300"/>
              </a:spcBef>
              <a:buFont typeface="Wingdings" pitchFamily="2" charset="2"/>
              <a:buChar char="§"/>
            </a:pPr>
            <a:r>
              <a:rPr lang="en-US" altLang="zh-CN" sz="12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N/A</a:t>
            </a:r>
            <a:endParaRPr lang="en-IN" altLang="zh-CN" sz="12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1" name="Rounded Rectangle 10"/>
          <p:cNvSpPr/>
          <p:nvPr>
            <p:custDataLst>
              <p:tags r:id="rId8"/>
            </p:custDataLst>
          </p:nvPr>
        </p:nvSpPr>
        <p:spPr>
          <a:xfrm flipH="1">
            <a:off x="1035414" y="4541990"/>
            <a:ext cx="4572000" cy="1554480"/>
          </a:xfrm>
          <a:prstGeom prst="roundRect">
            <a:avLst>
              <a:gd name="adj" fmla="val 4537"/>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solidFill>
            <a:prstDash val="solid"/>
            <a:round/>
            <a:headEnd type="none" w="med" len="med"/>
            <a:tailEnd type="none" w="med" len="med"/>
          </a:ln>
          <a:effectLst/>
        </p:spPr>
        <p:txBody>
          <a:bodyPr vert="horz" wrap="square" lIns="91440" tIns="13716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2000" b="1" kern="0"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Asset </a:t>
            </a:r>
            <a:r>
              <a:rPr lang="en-IN" altLang="zh-CN" sz="20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Refresh</a:t>
            </a:r>
          </a:p>
        </p:txBody>
      </p:sp>
      <p:sp>
        <p:nvSpPr>
          <p:cNvPr id="12" name="Rounded Rectangle 11"/>
          <p:cNvSpPr/>
          <p:nvPr>
            <p:custDataLst>
              <p:tags r:id="rId9"/>
            </p:custDataLst>
          </p:nvPr>
        </p:nvSpPr>
        <p:spPr>
          <a:xfrm flipH="1">
            <a:off x="1126854" y="5090630"/>
            <a:ext cx="4389120" cy="914400"/>
          </a:xfrm>
          <a:prstGeom prst="roundRect">
            <a:avLst>
              <a:gd name="adj" fmla="val 4537"/>
            </a:avLst>
          </a:prstGeom>
          <a:solidFill>
            <a:schemeClr val="accent4">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marL="341313" lvl="1" indent="-231775" defTabSz="914400">
              <a:spcBef>
                <a:spcPts val="300"/>
              </a:spcBef>
              <a:buClr>
                <a:schemeClr val="tx1">
                  <a:lumMod val="75000"/>
                </a:schemeClr>
              </a:buClr>
              <a:buFont typeface="Wingdings" pitchFamily="2" charset="2"/>
              <a:buChar char="§"/>
            </a:pPr>
            <a:r>
              <a:rPr lang="en-US" altLang="zh-CN" sz="12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N/A</a:t>
            </a:r>
            <a:endParaRPr lang="en-US" altLang="zh-CN" sz="12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4" name="Rounded Rectangle 13"/>
          <p:cNvSpPr/>
          <p:nvPr>
            <p:custDataLst>
              <p:tags r:id="rId10"/>
            </p:custDataLst>
          </p:nvPr>
        </p:nvSpPr>
        <p:spPr>
          <a:xfrm flipH="1">
            <a:off x="6501078" y="4541990"/>
            <a:ext cx="4572000" cy="1554480"/>
          </a:xfrm>
          <a:prstGeom prst="roundRect">
            <a:avLst>
              <a:gd name="adj" fmla="val 4537"/>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solidFill>
            <a:prstDash val="solid"/>
            <a:round/>
            <a:headEnd type="none" w="med" len="med"/>
            <a:tailEnd type="none" w="med" len="med"/>
          </a:ln>
          <a:effectLst/>
        </p:spPr>
        <p:txBody>
          <a:bodyPr vert="horz" wrap="square" lIns="91440" tIns="13716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2000" b="1" kern="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Investment Recovery</a:t>
            </a:r>
            <a:endParaRPr lang="en-IN" altLang="zh-CN" sz="2000" b="1" kern="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5" name="Rounded Rectangle 14"/>
          <p:cNvSpPr/>
          <p:nvPr>
            <p:custDataLst>
              <p:tags r:id="rId11"/>
            </p:custDataLst>
          </p:nvPr>
        </p:nvSpPr>
        <p:spPr>
          <a:xfrm flipH="1">
            <a:off x="6592518" y="5090630"/>
            <a:ext cx="4389120" cy="914400"/>
          </a:xfrm>
          <a:prstGeom prst="roundRect">
            <a:avLst>
              <a:gd name="adj" fmla="val 4537"/>
            </a:avLst>
          </a:prstGeom>
          <a:solidFill>
            <a:schemeClr val="accent5">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numCol="2" rtlCol="0" anchor="t" anchorCtr="0"/>
          <a:lstStyle/>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CRM</a:t>
            </a:r>
            <a:endParaRPr lang="en-IN" altLang="zh-CN"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341313" lvl="1" indent="-231775" defTabSz="914400">
              <a:spcBef>
                <a:spcPts val="300"/>
              </a:spcBef>
              <a:buClr>
                <a:schemeClr val="tx1">
                  <a:lumMod val="75000"/>
                </a:schemeClr>
              </a:buClr>
              <a:buFont typeface="Wingdings" pitchFamily="2" charset="2"/>
              <a:buChar char="§"/>
            </a:pPr>
            <a:r>
              <a:rPr lang="en-IN" altLang="zh-CN"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Business Insight</a:t>
            </a:r>
          </a:p>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ERP</a:t>
            </a:r>
          </a:p>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Rationalize Projects</a:t>
            </a:r>
          </a:p>
          <a:p>
            <a:pPr marL="341313" lvl="1" indent="-231775" defTabSz="914400">
              <a:spcBef>
                <a:spcPts val="300"/>
              </a:spcBef>
              <a:buClr>
                <a:schemeClr val="tx1">
                  <a:lumMod val="75000"/>
                </a:schemeClr>
              </a:buClr>
              <a:buFont typeface="Wingdings" pitchFamily="2" charset="2"/>
              <a:buChar char="§"/>
            </a:pPr>
            <a:endParaRPr lang="en-IN" altLang="zh-CN"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Data Center Optimization</a:t>
            </a:r>
          </a:p>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Productivity</a:t>
            </a:r>
          </a:p>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Application Platform</a:t>
            </a:r>
          </a:p>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Rationalize Products &amp; Services</a:t>
            </a:r>
            <a:endParaRPr lang="en-IN" altLang="zh-CN"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7" name="Rounded Rectangle 16"/>
          <p:cNvSpPr/>
          <p:nvPr>
            <p:custDataLst>
              <p:tags r:id="rId12"/>
            </p:custDataLst>
          </p:nvPr>
        </p:nvSpPr>
        <p:spPr>
          <a:xfrm flipH="1">
            <a:off x="6501078" y="2573498"/>
            <a:ext cx="4572000" cy="1554480"/>
          </a:xfrm>
          <a:prstGeom prst="roundRect">
            <a:avLst>
              <a:gd name="adj" fmla="val 4537"/>
            </a:avLst>
          </a:prstGeom>
          <a:gradFill>
            <a:gsLst>
              <a:gs pos="80000">
                <a:schemeClr val="accent6"/>
              </a:gs>
              <a:gs pos="0">
                <a:schemeClr val="accent6"/>
              </a:gs>
              <a:gs pos="100000">
                <a:schemeClr val="accent6">
                  <a:lumMod val="40000"/>
                  <a:lumOff val="60000"/>
                </a:schemeClr>
              </a:gs>
            </a:gsLst>
            <a:lin ang="16200000" scaled="1"/>
          </a:gradFill>
          <a:ln w="3175" cap="flat" cmpd="sng" algn="ctr">
            <a:solidFill>
              <a:schemeClr val="accent6"/>
            </a:solidFill>
            <a:prstDash val="solid"/>
            <a:round/>
            <a:headEnd type="none" w="med" len="med"/>
            <a:tailEnd type="none" w="med" len="med"/>
          </a:ln>
          <a:effectLst/>
        </p:spPr>
        <p:txBody>
          <a:bodyPr vert="horz" wrap="square" lIns="91440" tIns="137160" rIns="91440" bIns="45720" numCol="1" rtlCol="0" anchor="t" anchorCtr="0" compatLnSpc="1">
            <a:prstTxWarp prst="textNoShape">
              <a:avLst/>
            </a:prstTxWarp>
            <a:noAutofit/>
          </a:bodyPr>
          <a:lstStyle/>
          <a:p>
            <a:pPr marL="0" lvl="1" algn="ctr" fontAlgn="base">
              <a:lnSpc>
                <a:spcPct val="90000"/>
              </a:lnSpc>
              <a:buClr>
                <a:srgbClr val="FFFF99"/>
              </a:buClr>
              <a:buSzPct val="90000"/>
            </a:pPr>
            <a:r>
              <a:rPr lang="en-IN" altLang="zh-CN" sz="2000" b="1" kern="0"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Innovation &amp; Growth</a:t>
            </a:r>
          </a:p>
        </p:txBody>
      </p:sp>
      <p:sp>
        <p:nvSpPr>
          <p:cNvPr id="18" name="Rounded Rectangle 17"/>
          <p:cNvSpPr/>
          <p:nvPr>
            <p:custDataLst>
              <p:tags r:id="rId13"/>
            </p:custDataLst>
          </p:nvPr>
        </p:nvSpPr>
        <p:spPr>
          <a:xfrm flipH="1">
            <a:off x="6592518" y="3122137"/>
            <a:ext cx="4389120" cy="914400"/>
          </a:xfrm>
          <a:prstGeom prst="roundRect">
            <a:avLst>
              <a:gd name="adj" fmla="val 4537"/>
            </a:avLst>
          </a:prstGeom>
          <a:solidFill>
            <a:schemeClr val="accent6">
              <a:lumMod val="20000"/>
              <a:lumOff val="80000"/>
            </a:schemeClr>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t" anchorCtr="0"/>
          <a:lstStyle/>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Product Lifecycle Management/Innovation Management</a:t>
            </a:r>
          </a:p>
          <a:p>
            <a:pPr marL="341313" lvl="1" indent="-231775" defTabSz="914400">
              <a:spcBef>
                <a:spcPts val="300"/>
              </a:spcBef>
              <a:buClr>
                <a:schemeClr val="tx1">
                  <a:lumMod val="75000"/>
                </a:schemeClr>
              </a:buClr>
              <a:buFont typeface="Wingdings" pitchFamily="2" charset="2"/>
              <a:buChar char="§"/>
            </a:pP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Digital </a:t>
            </a:r>
            <a:r>
              <a:rPr lang="en-IN" altLang="zh-CN"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Marketing</a:t>
            </a:r>
          </a:p>
          <a:p>
            <a:pPr marL="341313" lvl="1" indent="-231775" defTabSz="914400">
              <a:spcBef>
                <a:spcPts val="300"/>
              </a:spcBef>
              <a:buClr>
                <a:schemeClr val="tx1">
                  <a:lumMod val="75000"/>
                </a:schemeClr>
              </a:buClr>
              <a:buFont typeface="Wingdings" pitchFamily="2" charset="2"/>
              <a:buChar char="§"/>
            </a:pPr>
            <a:r>
              <a:rPr lang="en-IN" altLang="zh-CN" sz="10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Cloud </a:t>
            </a:r>
            <a:r>
              <a:rPr lang="en-IN" altLang="zh-CN" sz="1000" i="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Services</a:t>
            </a:r>
          </a:p>
          <a:p>
            <a:pPr marL="341313" lvl="1" indent="-231775" defTabSz="914400">
              <a:spcBef>
                <a:spcPts val="300"/>
              </a:spcBef>
              <a:buClr>
                <a:schemeClr val="tx1">
                  <a:lumMod val="75000"/>
                </a:schemeClr>
              </a:buClr>
              <a:buFont typeface="Wingdings" pitchFamily="2" charset="2"/>
              <a:buChar char="§"/>
            </a:pPr>
            <a:endParaRPr lang="en-IN" altLang="zh-CN" sz="1200" i="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9" name="Up-Down Arrow 18"/>
          <p:cNvSpPr/>
          <p:nvPr>
            <p:custDataLst>
              <p:tags r:id="rId14"/>
            </p:custDataLst>
          </p:nvPr>
        </p:nvSpPr>
        <p:spPr>
          <a:xfrm rot="16200000">
            <a:off x="5975925" y="-904529"/>
            <a:ext cx="218136" cy="10479024"/>
          </a:xfrm>
          <a:prstGeom prst="upDownArrow">
            <a:avLst/>
          </a:prstGeom>
          <a:gradFill flip="none" rotWithShape="1">
            <a:gsLst>
              <a:gs pos="0">
                <a:schemeClr val="tx1">
                  <a:lumMod val="60000"/>
                  <a:lumOff val="40000"/>
                </a:schemeClr>
              </a:gs>
              <a:gs pos="50000">
                <a:schemeClr val="bg1">
                  <a:alpha val="0"/>
                </a:schemeClr>
              </a:gs>
              <a:gs pos="100000">
                <a:schemeClr val="tx1">
                  <a:lumMod val="60000"/>
                  <a:lumOff val="40000"/>
                </a:schemeClr>
              </a:gs>
            </a:gsLst>
            <a:lin ang="5400000" scaled="1"/>
            <a:tileRect/>
          </a:gradFill>
          <a:ln w="6350">
            <a:gradFill flip="none" rotWithShape="1">
              <a:gsLst>
                <a:gs pos="0">
                  <a:schemeClr val="tx1"/>
                </a:gs>
                <a:gs pos="50000">
                  <a:schemeClr val="bg2"/>
                </a:gs>
                <a:gs pos="100000">
                  <a:schemeClr val="tx1"/>
                </a:gs>
              </a:gsLst>
              <a:lin ang="5400000" scaled="1"/>
              <a:tileRect/>
            </a:gra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ln>
                <a:solidFill>
                  <a:schemeClr val="bg1">
                    <a:alpha val="0"/>
                  </a:schemeClr>
                </a:solidFill>
              </a:ln>
              <a:solidFill>
                <a:schemeClr val="tx1">
                  <a:lumMod val="75000"/>
                </a:schemeClr>
              </a:solidFill>
              <a:effectLst>
                <a:outerShdw blurRad="38100" dist="38100" dir="2700000" algn="tl">
                  <a:srgbClr val="000000">
                    <a:alpha val="43137"/>
                  </a:srgbClr>
                </a:outerShdw>
              </a:effectLst>
            </a:endParaRPr>
          </a:p>
        </p:txBody>
      </p:sp>
      <p:sp>
        <p:nvSpPr>
          <p:cNvPr id="24" name="Title 506"/>
          <p:cNvSpPr>
            <a:spLocks noGrp="1"/>
          </p:cNvSpPr>
          <p:nvPr>
            <p:ph type="title"/>
            <p:custDataLst>
              <p:tags r:id="rId15"/>
            </p:custDataLst>
          </p:nvPr>
        </p:nvSpPr>
        <p:spPr>
          <a:xfrm>
            <a:off x="338137" y="232172"/>
            <a:ext cx="8000645" cy="498598"/>
          </a:xfrm>
        </p:spPr>
        <p:txBody>
          <a:bodyPr/>
          <a:lstStyle/>
          <a:p>
            <a:r>
              <a:rPr lang="en-US" dirty="0"/>
              <a:t>Perform Portfolio Assessment to prioritize </a:t>
            </a:r>
            <a:r>
              <a:rPr lang="en-US" dirty="0" smtClean="0"/>
              <a:t>&amp; select </a:t>
            </a:r>
            <a:r>
              <a:rPr lang="en-US" dirty="0"/>
              <a:t>the right initiatives/projects</a:t>
            </a:r>
          </a:p>
        </p:txBody>
      </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44</a:t>
            </a:fld>
            <a:endParaRPr lang="en-US" dirty="0"/>
          </a:p>
        </p:txBody>
      </p:sp>
      <p:grpSp>
        <p:nvGrpSpPr>
          <p:cNvPr id="23" name="Group 22"/>
          <p:cNvGrpSpPr/>
          <p:nvPr>
            <p:custDataLst>
              <p:tags r:id="rId16"/>
            </p:custDataLst>
          </p:nvPr>
        </p:nvGrpSpPr>
        <p:grpSpPr>
          <a:xfrm>
            <a:off x="8402537" y="230719"/>
            <a:ext cx="3733796" cy="416905"/>
            <a:chOff x="8402537" y="230719"/>
            <a:chExt cx="3733796" cy="416905"/>
          </a:xfrm>
        </p:grpSpPr>
        <p:sp>
          <p:nvSpPr>
            <p:cNvPr id="30" name="Chevron 29"/>
            <p:cNvSpPr/>
            <p:nvPr>
              <p:custDataLst>
                <p:tags r:id="rId17"/>
              </p:custDataLst>
            </p:nvPr>
          </p:nvSpPr>
          <p:spPr>
            <a:xfrm>
              <a:off x="8402537" y="230719"/>
              <a:ext cx="3733796"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1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31" name="Chevron 30"/>
            <p:cNvSpPr/>
            <p:nvPr>
              <p:custDataLst>
                <p:tags r:id="rId18"/>
              </p:custDataLst>
            </p:nvPr>
          </p:nvSpPr>
          <p:spPr>
            <a:xfrm>
              <a:off x="8402537" y="484719"/>
              <a:ext cx="1261872" cy="162905"/>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32" name="Chevron 31"/>
            <p:cNvSpPr/>
            <p:nvPr>
              <p:custDataLst>
                <p:tags r:id="rId19"/>
              </p:custDataLst>
            </p:nvPr>
          </p:nvSpPr>
          <p:spPr>
            <a:xfrm>
              <a:off x="9633165" y="484719"/>
              <a:ext cx="1261872" cy="162905"/>
            </a:xfrm>
            <a:prstGeom prst="chevron">
              <a:avLst/>
            </a:prstGeom>
            <a:solidFill>
              <a:schemeClr val="accent5">
                <a:lumMod val="40000"/>
                <a:lumOff val="6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33" name="Chevron 32"/>
            <p:cNvSpPr/>
            <p:nvPr>
              <p:custDataLst>
                <p:tags r:id="rId20"/>
              </p:custDataLst>
            </p:nvPr>
          </p:nvSpPr>
          <p:spPr>
            <a:xfrm>
              <a:off x="10863793" y="484719"/>
              <a:ext cx="1261872" cy="162905"/>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1420379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Object 32" hidden="1"/>
          <p:cNvGraphicFramePr>
            <a:graphicFrameLocks noChangeAspect="1"/>
          </p:cNvGraphicFramePr>
          <p:nvPr>
            <p:custDataLst>
              <p:tags r:id="rId2"/>
            </p:custDataLst>
            <p:extLst>
              <p:ext uri="{D42A27DB-BD31-4B8C-83A1-F6EECF244321}">
                <p14:modId xmlns:p14="http://schemas.microsoft.com/office/powerpoint/2010/main" val="61663583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1373" name="think-cell Slide" r:id="rId25" imgW="270" imgH="270" progId="TCLayout.ActiveDocument.1">
                  <p:embed/>
                </p:oleObj>
              </mc:Choice>
              <mc:Fallback>
                <p:oleObj name="think-cell Slide" r:id="rId25" imgW="270" imgH="270" progId="TCLayout.ActiveDocument.1">
                  <p:embed/>
                  <p:pic>
                    <p:nvPicPr>
                      <p:cNvPr id="0" name=""/>
                      <p:cNvPicPr/>
                      <p:nvPr/>
                    </p:nvPicPr>
                    <p:blipFill>
                      <a:blip r:embed="rId26"/>
                      <a:stretch>
                        <a:fillRect/>
                      </a:stretch>
                    </p:blipFill>
                    <p:spPr>
                      <a:xfrm>
                        <a:off x="0" y="0"/>
                        <a:ext cx="158750" cy="158750"/>
                      </a:xfrm>
                      <a:prstGeom prst="rect">
                        <a:avLst/>
                      </a:prstGeom>
                    </p:spPr>
                  </p:pic>
                </p:oleObj>
              </mc:Fallback>
            </mc:AlternateContent>
          </a:graphicData>
        </a:graphic>
      </p:graphicFrame>
      <p:sp>
        <p:nvSpPr>
          <p:cNvPr id="9" name="Content Placeholder 8"/>
          <p:cNvSpPr>
            <a:spLocks noGrp="1"/>
          </p:cNvSpPr>
          <p:nvPr>
            <p:ph sz="quarter" idx="15"/>
            <p:custDataLst>
              <p:tags r:id="rId3"/>
            </p:custDataLst>
          </p:nvPr>
        </p:nvSpPr>
        <p:spPr>
          <a:xfrm>
            <a:off x="338138" y="1216243"/>
            <a:ext cx="11518900" cy="430887"/>
          </a:xfrm>
        </p:spPr>
        <p:txBody>
          <a:bodyPr/>
          <a:lstStyle/>
          <a:p>
            <a:pPr marL="0" indent="0">
              <a:spcBef>
                <a:spcPts val="600"/>
              </a:spcBef>
              <a:buNone/>
            </a:pPr>
            <a:r>
              <a:rPr lang="en-IN" sz="1400" dirty="0" smtClean="0"/>
              <a:t>Inter-dependent </a:t>
            </a:r>
            <a:r>
              <a:rPr lang="en-IN" sz="1400" dirty="0"/>
              <a:t>(in most cases) balanced portfolio of initiatives that </a:t>
            </a:r>
            <a:r>
              <a:rPr lang="en-IN" sz="1400" dirty="0" smtClean="0"/>
              <a:t>weighted </a:t>
            </a:r>
            <a:r>
              <a:rPr lang="en-IN" sz="1400" dirty="0"/>
              <a:t>against </a:t>
            </a:r>
            <a:r>
              <a:rPr lang="en-IN" sz="1400" dirty="0" smtClean="0"/>
              <a:t>                                                                                                        capability </a:t>
            </a:r>
            <a:r>
              <a:rPr lang="en-IN" sz="1400" dirty="0"/>
              <a:t>gap, degree of urgency, degree risk, expected ROI and time to </a:t>
            </a:r>
            <a:r>
              <a:rPr lang="en-IN" sz="1400" dirty="0" smtClean="0"/>
              <a:t>value…</a:t>
            </a:r>
            <a:endParaRPr lang="en-US" sz="1400" dirty="0"/>
          </a:p>
        </p:txBody>
      </p:sp>
      <p:sp>
        <p:nvSpPr>
          <p:cNvPr id="30" name="Title 506"/>
          <p:cNvSpPr>
            <a:spLocks noGrp="1"/>
          </p:cNvSpPr>
          <p:nvPr>
            <p:ph type="title"/>
            <p:custDataLst>
              <p:tags r:id="rId4"/>
            </p:custDataLst>
          </p:nvPr>
        </p:nvSpPr>
        <p:spPr>
          <a:xfrm>
            <a:off x="338137" y="232172"/>
            <a:ext cx="14654869" cy="997196"/>
          </a:xfrm>
        </p:spPr>
        <p:txBody>
          <a:bodyPr/>
          <a:lstStyle/>
          <a:p>
            <a:r>
              <a:rPr lang="en-US" dirty="0"/>
              <a:t>Perform Portfolio Assessment to prioritize </a:t>
            </a:r>
            <a:r>
              <a:rPr lang="en-US" dirty="0" smtClean="0"/>
              <a:t/>
            </a:r>
            <a:br>
              <a:rPr lang="en-US" dirty="0" smtClean="0"/>
            </a:br>
            <a:r>
              <a:rPr lang="en-US" dirty="0" smtClean="0"/>
              <a:t>&amp; select </a:t>
            </a:r>
            <a:r>
              <a:rPr lang="en-US" dirty="0"/>
              <a:t>the right initiatives/projects</a:t>
            </a:r>
          </a:p>
        </p:txBody>
      </p:sp>
      <p:sp>
        <p:nvSpPr>
          <p:cNvPr id="43" name="Content Placeholder 3"/>
          <p:cNvSpPr txBox="1">
            <a:spLocks/>
          </p:cNvSpPr>
          <p:nvPr>
            <p:custDataLst>
              <p:tags r:id="rId5"/>
            </p:custDataLst>
          </p:nvPr>
        </p:nvSpPr>
        <p:spPr>
          <a:xfrm>
            <a:off x="338138" y="2084036"/>
            <a:ext cx="11518899" cy="4068116"/>
          </a:xfrm>
          <a:prstGeom prst="roundRect">
            <a:avLst>
              <a:gd name="adj" fmla="val 2516"/>
            </a:avLst>
          </a:prstGeom>
          <a:gradFill flip="none" rotWithShape="1">
            <a:gsLst>
              <a:gs pos="20000">
                <a:srgbClr val="FFFFFF"/>
              </a:gs>
              <a:gs pos="100000">
                <a:srgbClr val="DDDDDD"/>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t" anchorCtr="0" compatLnSpc="1">
            <a:prstTxWarp prst="textNoShape">
              <a:avLst/>
            </a:prstTxWarp>
            <a:noAutofit/>
          </a:bodyPr>
          <a:lstStyle>
            <a:lvl1pPr marL="274320" indent="-274320" algn="l" defTabSz="914363" rtl="0" eaLnBrk="1" latinLnBrk="0" hangingPunct="1">
              <a:lnSpc>
                <a:spcPct val="100000"/>
              </a:lnSpc>
              <a:spcBef>
                <a:spcPts val="1200"/>
              </a:spcBef>
              <a:buClr>
                <a:schemeClr val="accent1"/>
              </a:buClr>
              <a:buSzPct val="100000"/>
              <a:buFontTx/>
              <a:buBlip>
                <a:blip r:embed="rId27"/>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7"/>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27"/>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7"/>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7"/>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457200">
              <a:spcBef>
                <a:spcPts val="600"/>
              </a:spcBef>
              <a:buClrTx/>
              <a:buSzTx/>
              <a:buNone/>
              <a:defRPr/>
            </a:pPr>
            <a:endParaRPr lang="en-US" sz="1200" dirty="0">
              <a:ln>
                <a:solidFill>
                  <a:schemeClr val="bg1">
                    <a:alpha val="0"/>
                  </a:schemeClr>
                </a:solidFill>
              </a:ln>
              <a:solidFill>
                <a:schemeClr val="tx1">
                  <a:lumMod val="75000"/>
                </a:schemeClr>
              </a:solidFill>
              <a:ea typeface="+mn-ea"/>
              <a:cs typeface="+mn-cs"/>
            </a:endParaRPr>
          </a:p>
        </p:txBody>
      </p:sp>
      <p:sp>
        <p:nvSpPr>
          <p:cNvPr id="44" name="Left-Up Arrow 43"/>
          <p:cNvSpPr/>
          <p:nvPr>
            <p:custDataLst>
              <p:tags r:id="rId6"/>
            </p:custDataLst>
          </p:nvPr>
        </p:nvSpPr>
        <p:spPr>
          <a:xfrm flipH="1">
            <a:off x="897364" y="2144393"/>
            <a:ext cx="10806955" cy="3731703"/>
          </a:xfrm>
          <a:prstGeom prst="leftUpArrow">
            <a:avLst>
              <a:gd name="adj1" fmla="val 6121"/>
              <a:gd name="adj2" fmla="val 4968"/>
              <a:gd name="adj3" fmla="val 6407"/>
            </a:avLst>
          </a:prstGeom>
          <a:solidFill>
            <a:schemeClr val="bg1">
              <a:lumMod val="50000"/>
            </a:schemeClr>
          </a:solidFill>
          <a:ln w="12700" cap="flat" cmpd="sng" algn="ctr">
            <a:noFill/>
            <a:prstDash val="solid"/>
            <a:round/>
            <a:headEnd type="none" w="med" len="med"/>
            <a:tailEnd type="none" w="med" len="med"/>
          </a:ln>
          <a:effectLst/>
        </p:spPr>
        <p:txBody>
          <a:bodyPr anchor="ctr"/>
          <a:lstStyle/>
          <a:p>
            <a:endParaRPr lang="en-US" sz="2000" dirty="0">
              <a:ln>
                <a:solidFill>
                  <a:schemeClr val="bg1">
                    <a:alpha val="0"/>
                  </a:schemeClr>
                </a:solidFill>
              </a:ln>
              <a:solidFill>
                <a:schemeClr val="tx1"/>
              </a:solidFill>
              <a:latin typeface="Segoe UI"/>
              <a:sym typeface="Segoe UI"/>
            </a:endParaRPr>
          </a:p>
        </p:txBody>
      </p:sp>
      <p:sp>
        <p:nvSpPr>
          <p:cNvPr id="46" name="Rectangle 18"/>
          <p:cNvSpPr>
            <a:spLocks noChangeArrowheads="1"/>
          </p:cNvSpPr>
          <p:nvPr>
            <p:custDataLst>
              <p:tags r:id="rId7"/>
            </p:custDataLst>
          </p:nvPr>
        </p:nvSpPr>
        <p:spPr bwMode="auto">
          <a:xfrm rot="16200000">
            <a:off x="-668242" y="3864787"/>
            <a:ext cx="3505806" cy="249105"/>
          </a:xfrm>
          <a:prstGeom prst="rect">
            <a:avLst/>
          </a:prstGeom>
          <a:noFill/>
          <a:ln w="9525">
            <a:noFill/>
            <a:miter lim="800000"/>
            <a:headEnd/>
            <a:tailEnd/>
          </a:ln>
        </p:spPr>
        <p:txBody>
          <a:bodyPr lIns="0" tIns="0" rIns="0" bIns="0" anchor="ctr">
            <a:noAutofit/>
          </a:bodyPr>
          <a:lstStyle/>
          <a:p>
            <a:pPr algn="ctr"/>
            <a:r>
              <a:rPr lang="en-US" sz="1100" b="1" dirty="0" smtClean="0">
                <a:ln>
                  <a:solidFill>
                    <a:schemeClr val="bg1">
                      <a:alpha val="0"/>
                    </a:schemeClr>
                  </a:solidFill>
                </a:ln>
                <a:solidFill>
                  <a:schemeClr val="bg1"/>
                </a:solidFill>
                <a:effectLst>
                  <a:outerShdw blurRad="38100" dist="38100" dir="2700000" algn="tl">
                    <a:srgbClr val="000000">
                      <a:alpha val="43137"/>
                    </a:srgbClr>
                  </a:outerShdw>
                </a:effectLst>
              </a:rPr>
              <a:t>Return on Investment</a:t>
            </a:r>
            <a:endParaRPr lang="en-US" sz="10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47" name="Text Box 10"/>
          <p:cNvSpPr txBox="1">
            <a:spLocks noChangeArrowheads="1"/>
          </p:cNvSpPr>
          <p:nvPr>
            <p:custDataLst>
              <p:tags r:id="rId8"/>
            </p:custDataLst>
          </p:nvPr>
        </p:nvSpPr>
        <p:spPr bwMode="auto">
          <a:xfrm>
            <a:off x="5193303" y="5554529"/>
            <a:ext cx="2264244" cy="289557"/>
          </a:xfrm>
          <a:prstGeom prst="rect">
            <a:avLst/>
          </a:prstGeom>
          <a:noFill/>
          <a:ln w="6350">
            <a:noFill/>
            <a:miter lim="800000"/>
            <a:headEnd/>
            <a:tailEnd/>
          </a:ln>
          <a:effectLst/>
        </p:spPr>
        <p:txBody>
          <a:bodyPr lIns="0" tIns="0" rIns="0" bIns="0" anchor="ctr">
            <a:noAutofit/>
          </a:bodyPr>
          <a:lstStyle/>
          <a:p>
            <a:pPr algn="ctr">
              <a:spcBef>
                <a:spcPct val="50000"/>
              </a:spcBef>
              <a:defRPr/>
            </a:pPr>
            <a:r>
              <a:rPr lang="en-US" sz="1100" b="1" dirty="0">
                <a:ln>
                  <a:solidFill>
                    <a:schemeClr val="bg1">
                      <a:alpha val="0"/>
                    </a:schemeClr>
                  </a:solidFill>
                </a:ln>
                <a:solidFill>
                  <a:schemeClr val="bg1"/>
                </a:solidFill>
                <a:effectLst>
                  <a:outerShdw blurRad="38100" dist="38100" dir="2700000" algn="tl">
                    <a:srgbClr val="000000">
                      <a:alpha val="43137"/>
                    </a:srgbClr>
                  </a:outerShdw>
                </a:effectLst>
              </a:rPr>
              <a:t>Time to Value</a:t>
            </a:r>
          </a:p>
        </p:txBody>
      </p:sp>
      <p:sp>
        <p:nvSpPr>
          <p:cNvPr id="48" name="Text Box 12"/>
          <p:cNvSpPr txBox="1">
            <a:spLocks noChangeArrowheads="1"/>
          </p:cNvSpPr>
          <p:nvPr>
            <p:custDataLst>
              <p:tags r:id="rId9"/>
            </p:custDataLst>
          </p:nvPr>
        </p:nvSpPr>
        <p:spPr bwMode="auto">
          <a:xfrm>
            <a:off x="346026" y="3828809"/>
            <a:ext cx="644562" cy="369332"/>
          </a:xfrm>
          <a:prstGeom prst="rect">
            <a:avLst/>
          </a:prstGeom>
          <a:noFill/>
          <a:ln w="6350">
            <a:noFill/>
            <a:miter lim="800000"/>
            <a:headEnd/>
            <a:tailEnd/>
          </a:ln>
          <a:effectLst/>
        </p:spPr>
        <p:txBody>
          <a:bodyPr wrap="square" lIns="0" tIns="0" rIns="0" bIns="0" anchor="ctr">
            <a:spAutoFit/>
          </a:bodyPr>
          <a:lstStyle/>
          <a:p>
            <a:pPr algn="ctr">
              <a:defRPr/>
            </a:pPr>
            <a:r>
              <a:rPr lang="en-US" sz="1200" dirty="0">
                <a:ln>
                  <a:solidFill>
                    <a:schemeClr val="bg1">
                      <a:alpha val="0"/>
                    </a:schemeClr>
                  </a:solidFill>
                </a:ln>
                <a:solidFill>
                  <a:schemeClr val="tx1">
                    <a:lumMod val="75000"/>
                  </a:schemeClr>
                </a:solidFill>
                <a:cs typeface="+mn-cs"/>
              </a:rPr>
              <a:t>Medium</a:t>
            </a:r>
          </a:p>
          <a:p>
            <a:pPr algn="ctr">
              <a:defRPr/>
            </a:pPr>
            <a:r>
              <a:rPr lang="en-US" sz="1200" dirty="0">
                <a:ln>
                  <a:solidFill>
                    <a:schemeClr val="bg1">
                      <a:alpha val="0"/>
                    </a:schemeClr>
                  </a:solidFill>
                </a:ln>
                <a:solidFill>
                  <a:schemeClr val="tx1">
                    <a:lumMod val="75000"/>
                  </a:schemeClr>
                </a:solidFill>
                <a:cs typeface="+mn-cs"/>
              </a:rPr>
              <a:t>(</a:t>
            </a:r>
            <a:r>
              <a:rPr lang="en-US" sz="1200" dirty="0" smtClean="0">
                <a:ln>
                  <a:solidFill>
                    <a:schemeClr val="bg1">
                      <a:alpha val="0"/>
                    </a:schemeClr>
                  </a:solidFill>
                </a:ln>
                <a:solidFill>
                  <a:schemeClr val="tx1">
                    <a:lumMod val="75000"/>
                  </a:schemeClr>
                </a:solidFill>
                <a:cs typeface="+mn-cs"/>
              </a:rPr>
              <a:t>20-50</a:t>
            </a:r>
            <a:r>
              <a:rPr lang="en-US" sz="1200" dirty="0">
                <a:ln>
                  <a:solidFill>
                    <a:schemeClr val="bg1">
                      <a:alpha val="0"/>
                    </a:schemeClr>
                  </a:solidFill>
                </a:ln>
                <a:solidFill>
                  <a:schemeClr val="tx1">
                    <a:lumMod val="75000"/>
                  </a:schemeClr>
                </a:solidFill>
                <a:cs typeface="+mn-cs"/>
              </a:rPr>
              <a:t>%)</a:t>
            </a:r>
          </a:p>
        </p:txBody>
      </p:sp>
      <p:sp>
        <p:nvSpPr>
          <p:cNvPr id="49" name="Text Box 14"/>
          <p:cNvSpPr txBox="1">
            <a:spLocks noChangeArrowheads="1"/>
          </p:cNvSpPr>
          <p:nvPr>
            <p:custDataLst>
              <p:tags r:id="rId10"/>
            </p:custDataLst>
          </p:nvPr>
        </p:nvSpPr>
        <p:spPr bwMode="auto">
          <a:xfrm>
            <a:off x="346026" y="5221950"/>
            <a:ext cx="551342" cy="369332"/>
          </a:xfrm>
          <a:prstGeom prst="rect">
            <a:avLst/>
          </a:prstGeom>
          <a:noFill/>
          <a:ln w="6350">
            <a:noFill/>
            <a:miter lim="800000"/>
            <a:headEnd/>
            <a:tailEnd/>
          </a:ln>
          <a:effectLst/>
        </p:spPr>
        <p:txBody>
          <a:bodyPr wrap="square" lIns="0" tIns="0" rIns="0" bIns="0" anchor="ctr">
            <a:spAutoFit/>
          </a:bodyPr>
          <a:lstStyle/>
          <a:p>
            <a:pPr algn="ctr">
              <a:defRPr/>
            </a:pPr>
            <a:r>
              <a:rPr lang="en-US" sz="1200" dirty="0">
                <a:ln>
                  <a:solidFill>
                    <a:schemeClr val="bg1">
                      <a:alpha val="0"/>
                    </a:schemeClr>
                  </a:solidFill>
                </a:ln>
                <a:solidFill>
                  <a:schemeClr val="tx1">
                    <a:lumMod val="75000"/>
                  </a:schemeClr>
                </a:solidFill>
                <a:cs typeface="+mn-cs"/>
              </a:rPr>
              <a:t>Low</a:t>
            </a:r>
          </a:p>
          <a:p>
            <a:pPr algn="ctr">
              <a:defRPr/>
            </a:pPr>
            <a:r>
              <a:rPr lang="en-US" sz="1200" dirty="0">
                <a:ln>
                  <a:solidFill>
                    <a:schemeClr val="bg1">
                      <a:alpha val="0"/>
                    </a:schemeClr>
                  </a:solidFill>
                </a:ln>
                <a:solidFill>
                  <a:schemeClr val="tx1">
                    <a:lumMod val="75000"/>
                  </a:schemeClr>
                </a:solidFill>
                <a:cs typeface="+mn-cs"/>
              </a:rPr>
              <a:t>(</a:t>
            </a:r>
            <a:r>
              <a:rPr lang="en-US" sz="1200" dirty="0" smtClean="0">
                <a:ln>
                  <a:solidFill>
                    <a:schemeClr val="bg1">
                      <a:alpha val="0"/>
                    </a:schemeClr>
                  </a:solidFill>
                </a:ln>
                <a:solidFill>
                  <a:schemeClr val="tx1">
                    <a:lumMod val="75000"/>
                  </a:schemeClr>
                </a:solidFill>
                <a:cs typeface="+mn-cs"/>
              </a:rPr>
              <a:t>5-20%)</a:t>
            </a:r>
            <a:endParaRPr lang="en-US" sz="1200" dirty="0">
              <a:ln>
                <a:solidFill>
                  <a:schemeClr val="bg1">
                    <a:alpha val="0"/>
                  </a:schemeClr>
                </a:solidFill>
              </a:ln>
              <a:solidFill>
                <a:schemeClr val="tx1">
                  <a:lumMod val="75000"/>
                </a:schemeClr>
              </a:solidFill>
              <a:cs typeface="+mn-cs"/>
            </a:endParaRPr>
          </a:p>
        </p:txBody>
      </p:sp>
      <p:sp>
        <p:nvSpPr>
          <p:cNvPr id="50" name="Text Box 12"/>
          <p:cNvSpPr txBox="1">
            <a:spLocks noChangeArrowheads="1"/>
          </p:cNvSpPr>
          <p:nvPr>
            <p:custDataLst>
              <p:tags r:id="rId11"/>
            </p:custDataLst>
          </p:nvPr>
        </p:nvSpPr>
        <p:spPr bwMode="auto">
          <a:xfrm>
            <a:off x="346026" y="2774025"/>
            <a:ext cx="549133" cy="369332"/>
          </a:xfrm>
          <a:prstGeom prst="rect">
            <a:avLst/>
          </a:prstGeom>
          <a:noFill/>
          <a:ln w="6350">
            <a:noFill/>
            <a:miter lim="800000"/>
            <a:headEnd/>
            <a:tailEnd/>
          </a:ln>
          <a:effectLst/>
        </p:spPr>
        <p:txBody>
          <a:bodyPr wrap="square" lIns="0" tIns="0" rIns="0" bIns="0" anchor="ctr">
            <a:spAutoFit/>
          </a:bodyPr>
          <a:lstStyle/>
          <a:p>
            <a:pPr algn="ctr">
              <a:defRPr/>
            </a:pPr>
            <a:r>
              <a:rPr lang="en-US" sz="1200" dirty="0">
                <a:ln>
                  <a:solidFill>
                    <a:schemeClr val="bg1">
                      <a:alpha val="0"/>
                    </a:schemeClr>
                  </a:solidFill>
                </a:ln>
                <a:solidFill>
                  <a:schemeClr val="tx1">
                    <a:lumMod val="75000"/>
                  </a:schemeClr>
                </a:solidFill>
                <a:cs typeface="+mn-cs"/>
              </a:rPr>
              <a:t>High</a:t>
            </a:r>
          </a:p>
          <a:p>
            <a:pPr algn="ctr">
              <a:defRPr/>
            </a:pPr>
            <a:r>
              <a:rPr lang="en-US" sz="1200" dirty="0">
                <a:ln>
                  <a:solidFill>
                    <a:schemeClr val="bg1">
                      <a:alpha val="0"/>
                    </a:schemeClr>
                  </a:solidFill>
                </a:ln>
                <a:solidFill>
                  <a:schemeClr val="tx1">
                    <a:lumMod val="75000"/>
                  </a:schemeClr>
                </a:solidFill>
                <a:cs typeface="+mn-cs"/>
              </a:rPr>
              <a:t>(&gt; 50%)</a:t>
            </a:r>
          </a:p>
        </p:txBody>
      </p:sp>
      <p:sp>
        <p:nvSpPr>
          <p:cNvPr id="51" name="Text Box 15"/>
          <p:cNvSpPr txBox="1">
            <a:spLocks noChangeArrowheads="1"/>
          </p:cNvSpPr>
          <p:nvPr>
            <p:custDataLst>
              <p:tags r:id="rId12"/>
            </p:custDataLst>
          </p:nvPr>
        </p:nvSpPr>
        <p:spPr bwMode="gray">
          <a:xfrm>
            <a:off x="2699376" y="5864465"/>
            <a:ext cx="927429" cy="240062"/>
          </a:xfrm>
          <a:prstGeom prst="rect">
            <a:avLst/>
          </a:prstGeom>
          <a:noFill/>
          <a:ln w="6350">
            <a:noFill/>
            <a:miter lim="800000"/>
            <a:headEnd/>
            <a:tailEnd/>
          </a:ln>
          <a:effectLst/>
        </p:spPr>
        <p:txBody>
          <a:bodyPr wrap="none" lIns="27430" tIns="27430" rIns="27430" bIns="27430" anchor="ctr" anchorCtr="0">
            <a:spAutoFit/>
          </a:bodyPr>
          <a:lstStyle/>
          <a:p>
            <a:pPr algn="ctr">
              <a:defRPr/>
            </a:pPr>
            <a:r>
              <a:rPr lang="en-US" sz="1200" dirty="0">
                <a:ln>
                  <a:solidFill>
                    <a:schemeClr val="bg1">
                      <a:alpha val="0"/>
                    </a:schemeClr>
                  </a:solidFill>
                </a:ln>
                <a:solidFill>
                  <a:schemeClr val="tx1">
                    <a:lumMod val="75000"/>
                  </a:schemeClr>
                </a:solidFill>
              </a:rPr>
              <a:t>3 - 6 </a:t>
            </a:r>
            <a:r>
              <a:rPr lang="en-US" sz="1200" dirty="0" smtClean="0">
                <a:ln>
                  <a:solidFill>
                    <a:schemeClr val="bg1">
                      <a:alpha val="0"/>
                    </a:schemeClr>
                  </a:solidFill>
                </a:ln>
                <a:solidFill>
                  <a:schemeClr val="tx1">
                    <a:lumMod val="75000"/>
                  </a:schemeClr>
                </a:solidFill>
              </a:rPr>
              <a:t>Months</a:t>
            </a:r>
          </a:p>
        </p:txBody>
      </p:sp>
      <p:sp>
        <p:nvSpPr>
          <p:cNvPr id="52" name="Text Box 16"/>
          <p:cNvSpPr txBox="1">
            <a:spLocks noChangeArrowheads="1"/>
          </p:cNvSpPr>
          <p:nvPr>
            <p:custDataLst>
              <p:tags r:id="rId13"/>
            </p:custDataLst>
          </p:nvPr>
        </p:nvSpPr>
        <p:spPr bwMode="gray">
          <a:xfrm>
            <a:off x="5891757" y="5864465"/>
            <a:ext cx="922621" cy="240062"/>
          </a:xfrm>
          <a:prstGeom prst="rect">
            <a:avLst/>
          </a:prstGeom>
          <a:noFill/>
          <a:ln w="6350">
            <a:noFill/>
            <a:miter lim="800000"/>
            <a:headEnd/>
            <a:tailEnd/>
          </a:ln>
          <a:effectLst/>
        </p:spPr>
        <p:txBody>
          <a:bodyPr wrap="none" lIns="27430" tIns="27430" rIns="27430" bIns="27430" anchor="ctr" anchorCtr="0">
            <a:spAutoFit/>
          </a:bodyPr>
          <a:lstStyle/>
          <a:p>
            <a:pPr algn="ctr">
              <a:defRPr/>
            </a:pPr>
            <a:r>
              <a:rPr lang="en-US" sz="1200" dirty="0" smtClean="0">
                <a:ln>
                  <a:solidFill>
                    <a:schemeClr val="bg1">
                      <a:alpha val="0"/>
                    </a:schemeClr>
                  </a:solidFill>
                </a:ln>
                <a:solidFill>
                  <a:schemeClr val="tx1">
                    <a:lumMod val="75000"/>
                  </a:schemeClr>
                </a:solidFill>
              </a:rPr>
              <a:t>6-12 months</a:t>
            </a:r>
          </a:p>
        </p:txBody>
      </p:sp>
      <p:sp>
        <p:nvSpPr>
          <p:cNvPr id="53" name="Text Box 16"/>
          <p:cNvSpPr txBox="1">
            <a:spLocks noChangeArrowheads="1"/>
          </p:cNvSpPr>
          <p:nvPr>
            <p:custDataLst>
              <p:tags r:id="rId14"/>
            </p:custDataLst>
          </p:nvPr>
        </p:nvSpPr>
        <p:spPr bwMode="gray">
          <a:xfrm>
            <a:off x="8886463" y="5864465"/>
            <a:ext cx="1111774" cy="240062"/>
          </a:xfrm>
          <a:prstGeom prst="rect">
            <a:avLst/>
          </a:prstGeom>
          <a:noFill/>
          <a:ln w="6350">
            <a:noFill/>
            <a:miter lim="800000"/>
            <a:headEnd/>
            <a:tailEnd/>
          </a:ln>
          <a:effectLst/>
        </p:spPr>
        <p:txBody>
          <a:bodyPr wrap="none" lIns="27430" tIns="27430" rIns="27430" bIns="27430" anchor="ctr" anchorCtr="0">
            <a:spAutoFit/>
          </a:bodyPr>
          <a:lstStyle/>
          <a:p>
            <a:pPr algn="ctr">
              <a:defRPr/>
            </a:pPr>
            <a:r>
              <a:rPr lang="en-US" sz="1200" dirty="0" smtClean="0">
                <a:ln>
                  <a:solidFill>
                    <a:schemeClr val="bg1">
                      <a:alpha val="0"/>
                    </a:schemeClr>
                  </a:solidFill>
                </a:ln>
                <a:solidFill>
                  <a:schemeClr val="tx1">
                    <a:lumMod val="75000"/>
                  </a:schemeClr>
                </a:solidFill>
              </a:rPr>
              <a:t>12-18+ months</a:t>
            </a:r>
          </a:p>
        </p:txBody>
      </p:sp>
      <p:sp>
        <p:nvSpPr>
          <p:cNvPr id="56" name="Oval 26"/>
          <p:cNvSpPr>
            <a:spLocks noChangeArrowheads="1"/>
          </p:cNvSpPr>
          <p:nvPr>
            <p:custDataLst>
              <p:tags r:id="rId15"/>
            </p:custDataLst>
          </p:nvPr>
        </p:nvSpPr>
        <p:spPr bwMode="auto">
          <a:xfrm>
            <a:off x="3375457" y="3024895"/>
            <a:ext cx="3662749" cy="1173246"/>
          </a:xfrm>
          <a:prstGeom prst="ellipse">
            <a:avLst/>
          </a:prstGeom>
          <a:solidFill>
            <a:srgbClr val="7030A0"/>
          </a:solidFill>
          <a:ln>
            <a:headEnd/>
            <a:tailEnd/>
          </a:ln>
          <a:scene3d>
            <a:camera prst="orthographicFront">
              <a:rot lat="0" lon="0" rev="0"/>
            </a:camera>
            <a:lightRig rig="threePt" dir="t">
              <a:rot lat="0" lon="0" rev="20400000"/>
            </a:lightRig>
          </a:scene3d>
          <a:sp3d>
            <a:contourClr>
              <a:schemeClr val="accent6">
                <a:shade val="25000"/>
                <a:satMod val="150000"/>
              </a:schemeClr>
            </a:contourClr>
          </a:sp3d>
        </p:spPr>
        <p:style>
          <a:lnRef idx="0">
            <a:schemeClr val="accent6"/>
          </a:lnRef>
          <a:fillRef idx="3">
            <a:schemeClr val="accent6"/>
          </a:fillRef>
          <a:effectRef idx="3">
            <a:schemeClr val="accent6"/>
          </a:effectRef>
          <a:fontRef idx="minor">
            <a:schemeClr val="lt1"/>
          </a:fontRef>
        </p:style>
        <p:txBody>
          <a:bodyPr wrap="square" lIns="0" tIns="45717" rIns="0" bIns="45717" anchor="ctr" anchorCtr="1"/>
          <a:lstStyle/>
          <a:p>
            <a:pPr algn="ctr">
              <a:defRPr/>
            </a:pPr>
            <a:r>
              <a:rPr lang="en-US" sz="900" dirty="0" smtClean="0">
                <a:ln>
                  <a:solidFill>
                    <a:schemeClr val="bg1">
                      <a:alpha val="0"/>
                    </a:schemeClr>
                  </a:solidFill>
                </a:ln>
                <a:solidFill>
                  <a:schemeClr val="bg1"/>
                </a:solidFill>
              </a:rPr>
              <a:t>Unified </a:t>
            </a:r>
          </a:p>
          <a:p>
            <a:pPr algn="ctr">
              <a:defRPr/>
            </a:pPr>
            <a:r>
              <a:rPr lang="en-US" sz="900" dirty="0" smtClean="0">
                <a:ln>
                  <a:solidFill>
                    <a:schemeClr val="bg1">
                      <a:alpha val="0"/>
                    </a:schemeClr>
                  </a:solidFill>
                </a:ln>
                <a:solidFill>
                  <a:schemeClr val="bg1"/>
                </a:solidFill>
              </a:rPr>
              <a:t>Development </a:t>
            </a:r>
          </a:p>
          <a:p>
            <a:pPr algn="ctr">
              <a:defRPr/>
            </a:pPr>
            <a:r>
              <a:rPr lang="en-US" sz="900" dirty="0" smtClean="0">
                <a:ln>
                  <a:solidFill>
                    <a:schemeClr val="bg1">
                      <a:alpha val="0"/>
                    </a:schemeClr>
                  </a:solidFill>
                </a:ln>
                <a:solidFill>
                  <a:schemeClr val="bg1"/>
                </a:solidFill>
              </a:rPr>
              <a:t>Platform</a:t>
            </a:r>
            <a:endParaRPr lang="en-US" sz="900" dirty="0">
              <a:ln>
                <a:solidFill>
                  <a:schemeClr val="bg1">
                    <a:alpha val="0"/>
                  </a:schemeClr>
                </a:solidFill>
              </a:ln>
              <a:solidFill>
                <a:schemeClr val="bg1"/>
              </a:solidFill>
            </a:endParaRPr>
          </a:p>
        </p:txBody>
      </p:sp>
      <p:sp>
        <p:nvSpPr>
          <p:cNvPr id="59" name="Oval 28"/>
          <p:cNvSpPr>
            <a:spLocks noChangeArrowheads="1"/>
          </p:cNvSpPr>
          <p:nvPr/>
        </p:nvSpPr>
        <p:spPr bwMode="auto">
          <a:xfrm>
            <a:off x="7322116" y="2453603"/>
            <a:ext cx="3263899" cy="847398"/>
          </a:xfrm>
          <a:prstGeom prst="ellipse">
            <a:avLst/>
          </a:prstGeom>
          <a:solidFill>
            <a:schemeClr val="accent6">
              <a:lumMod val="60000"/>
              <a:lumOff val="40000"/>
            </a:schemeClr>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900" dirty="0" smtClean="0">
                <a:ln>
                  <a:solidFill>
                    <a:schemeClr val="bg1">
                      <a:alpha val="0"/>
                    </a:schemeClr>
                  </a:solidFill>
                </a:ln>
                <a:solidFill>
                  <a:schemeClr val="bg1"/>
                </a:solidFill>
              </a:rPr>
              <a:t> Cloud Services </a:t>
            </a:r>
          </a:p>
          <a:p>
            <a:pPr algn="ctr">
              <a:defRPr/>
            </a:pPr>
            <a:r>
              <a:rPr lang="en-US" sz="900" dirty="0" smtClean="0">
                <a:ln>
                  <a:solidFill>
                    <a:schemeClr val="bg1">
                      <a:alpha val="0"/>
                    </a:schemeClr>
                  </a:solidFill>
                </a:ln>
                <a:solidFill>
                  <a:schemeClr val="bg1"/>
                </a:solidFill>
              </a:rPr>
              <a:t>(SaaS, PaaS, IaaS)</a:t>
            </a:r>
            <a:endParaRPr lang="en-US" sz="900" dirty="0">
              <a:ln>
                <a:solidFill>
                  <a:schemeClr val="bg1">
                    <a:alpha val="0"/>
                  </a:schemeClr>
                </a:solidFill>
              </a:ln>
              <a:solidFill>
                <a:schemeClr val="bg1"/>
              </a:solidFill>
            </a:endParaRPr>
          </a:p>
          <a:p>
            <a:pPr algn="ctr">
              <a:defRPr/>
            </a:pPr>
            <a:endParaRPr lang="en-US" sz="900" dirty="0">
              <a:ln>
                <a:solidFill>
                  <a:schemeClr val="bg1">
                    <a:alpha val="0"/>
                  </a:schemeClr>
                </a:solidFill>
              </a:ln>
              <a:solidFill>
                <a:schemeClr val="bg1"/>
              </a:solidFill>
            </a:endParaRPr>
          </a:p>
        </p:txBody>
      </p:sp>
      <p:sp>
        <p:nvSpPr>
          <p:cNvPr id="60" name="Oval 28"/>
          <p:cNvSpPr>
            <a:spLocks noChangeArrowheads="1"/>
          </p:cNvSpPr>
          <p:nvPr/>
        </p:nvSpPr>
        <p:spPr bwMode="auto">
          <a:xfrm>
            <a:off x="3523391" y="3903008"/>
            <a:ext cx="2398120" cy="534521"/>
          </a:xfrm>
          <a:prstGeom prst="ellipse">
            <a:avLst/>
          </a:prstGeom>
          <a:solidFill>
            <a:schemeClr val="accent6">
              <a:lumMod val="40000"/>
              <a:lumOff val="60000"/>
            </a:schemeClr>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900" dirty="0" smtClean="0">
                <a:ln>
                  <a:solidFill>
                    <a:schemeClr val="bg1">
                      <a:alpha val="0"/>
                    </a:schemeClr>
                  </a:solidFill>
                </a:ln>
                <a:solidFill>
                  <a:schemeClr val="bg1"/>
                </a:solidFill>
              </a:rPr>
              <a:t> </a:t>
            </a:r>
          </a:p>
          <a:p>
            <a:pPr algn="ctr">
              <a:defRPr/>
            </a:pPr>
            <a:r>
              <a:rPr lang="en-US" sz="900" dirty="0" smtClean="0">
                <a:ln>
                  <a:solidFill>
                    <a:schemeClr val="bg1">
                      <a:alpha val="0"/>
                    </a:schemeClr>
                  </a:solidFill>
                </a:ln>
                <a:solidFill>
                  <a:schemeClr val="bg1"/>
                </a:solidFill>
              </a:rPr>
              <a:t>Innovation Management</a:t>
            </a:r>
            <a:endParaRPr lang="en-US" sz="900" dirty="0">
              <a:ln>
                <a:solidFill>
                  <a:schemeClr val="bg1">
                    <a:alpha val="0"/>
                  </a:schemeClr>
                </a:solidFill>
              </a:ln>
              <a:solidFill>
                <a:schemeClr val="bg1"/>
              </a:solidFill>
            </a:endParaRPr>
          </a:p>
          <a:p>
            <a:pPr algn="ctr">
              <a:defRPr/>
            </a:pPr>
            <a:endParaRPr lang="en-US" sz="900" dirty="0">
              <a:ln>
                <a:solidFill>
                  <a:schemeClr val="bg1">
                    <a:alpha val="0"/>
                  </a:schemeClr>
                </a:solidFill>
              </a:ln>
              <a:solidFill>
                <a:schemeClr val="bg1"/>
              </a:solidFill>
            </a:endParaRPr>
          </a:p>
        </p:txBody>
      </p:sp>
      <p:sp>
        <p:nvSpPr>
          <p:cNvPr id="62" name="Oval 28"/>
          <p:cNvSpPr>
            <a:spLocks noChangeArrowheads="1"/>
          </p:cNvSpPr>
          <p:nvPr/>
        </p:nvSpPr>
        <p:spPr bwMode="auto">
          <a:xfrm>
            <a:off x="5615318" y="2415971"/>
            <a:ext cx="2398120" cy="922662"/>
          </a:xfrm>
          <a:prstGeom prst="ellipse">
            <a:avLst/>
          </a:prstGeom>
          <a:solidFill>
            <a:schemeClr val="accent3">
              <a:lumMod val="25000"/>
            </a:schemeClr>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900" dirty="0" smtClean="0">
                <a:ln>
                  <a:solidFill>
                    <a:schemeClr val="bg1">
                      <a:alpha val="0"/>
                    </a:schemeClr>
                  </a:solidFill>
                </a:ln>
                <a:solidFill>
                  <a:schemeClr val="bg1"/>
                </a:solidFill>
              </a:rPr>
              <a:t> </a:t>
            </a:r>
          </a:p>
          <a:p>
            <a:pPr algn="ctr">
              <a:defRPr/>
            </a:pPr>
            <a:r>
              <a:rPr lang="en-US" sz="900" dirty="0" smtClean="0">
                <a:ln>
                  <a:solidFill>
                    <a:schemeClr val="bg1">
                      <a:alpha val="0"/>
                    </a:schemeClr>
                  </a:solidFill>
                </a:ln>
                <a:solidFill>
                  <a:schemeClr val="bg1"/>
                </a:solidFill>
              </a:rPr>
              <a:t>Digital Marketing </a:t>
            </a:r>
          </a:p>
          <a:p>
            <a:pPr algn="ctr">
              <a:defRPr/>
            </a:pPr>
            <a:r>
              <a:rPr lang="en-US" sz="900" dirty="0" smtClean="0">
                <a:ln>
                  <a:solidFill>
                    <a:schemeClr val="bg1">
                      <a:alpha val="0"/>
                    </a:schemeClr>
                  </a:solidFill>
                </a:ln>
                <a:solidFill>
                  <a:schemeClr val="bg1"/>
                </a:solidFill>
              </a:rPr>
              <a:t>(ecommerce, Fast search, advertisement)</a:t>
            </a:r>
            <a:endParaRPr lang="en-US" sz="900" dirty="0">
              <a:ln>
                <a:solidFill>
                  <a:schemeClr val="bg1">
                    <a:alpha val="0"/>
                  </a:schemeClr>
                </a:solidFill>
              </a:ln>
              <a:solidFill>
                <a:schemeClr val="bg1"/>
              </a:solidFill>
            </a:endParaRPr>
          </a:p>
          <a:p>
            <a:pPr algn="ctr">
              <a:defRPr/>
            </a:pPr>
            <a:endParaRPr lang="en-US" sz="900" dirty="0">
              <a:ln>
                <a:solidFill>
                  <a:schemeClr val="bg1">
                    <a:alpha val="0"/>
                  </a:schemeClr>
                </a:solidFill>
              </a:ln>
              <a:solidFill>
                <a:schemeClr val="bg1"/>
              </a:solidFill>
            </a:endParaRPr>
          </a:p>
        </p:txBody>
      </p:sp>
      <p:sp>
        <p:nvSpPr>
          <p:cNvPr id="63" name="Oval 28"/>
          <p:cNvSpPr>
            <a:spLocks noChangeArrowheads="1"/>
          </p:cNvSpPr>
          <p:nvPr>
            <p:custDataLst>
              <p:tags r:id="rId16"/>
            </p:custDataLst>
          </p:nvPr>
        </p:nvSpPr>
        <p:spPr bwMode="auto">
          <a:xfrm>
            <a:off x="5593052" y="3096531"/>
            <a:ext cx="2612900" cy="964444"/>
          </a:xfrm>
          <a:prstGeom prst="ellipse">
            <a:avLst/>
          </a:prstGeom>
          <a:solidFill>
            <a:srgbClr val="FFC000"/>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defRPr/>
            </a:pPr>
            <a:r>
              <a:rPr lang="en-US" sz="900" dirty="0" smtClean="0">
                <a:ln>
                  <a:solidFill>
                    <a:schemeClr val="bg1">
                      <a:alpha val="0"/>
                    </a:schemeClr>
                  </a:solidFill>
                </a:ln>
                <a:solidFill>
                  <a:schemeClr val="bg1"/>
                </a:solidFill>
              </a:rPr>
              <a:t>Business </a:t>
            </a:r>
          </a:p>
          <a:p>
            <a:pPr>
              <a:defRPr/>
            </a:pPr>
            <a:r>
              <a:rPr lang="en-US" sz="900" dirty="0" smtClean="0">
                <a:ln>
                  <a:solidFill>
                    <a:schemeClr val="bg1">
                      <a:alpha val="0"/>
                    </a:schemeClr>
                  </a:solidFill>
                </a:ln>
                <a:solidFill>
                  <a:schemeClr val="bg1"/>
                </a:solidFill>
              </a:rPr>
              <a:t>Insight</a:t>
            </a:r>
            <a:endParaRPr lang="en-US" sz="900" dirty="0">
              <a:ln>
                <a:solidFill>
                  <a:schemeClr val="bg1">
                    <a:alpha val="0"/>
                  </a:schemeClr>
                </a:solidFill>
              </a:ln>
              <a:solidFill>
                <a:schemeClr val="bg1"/>
              </a:solidFill>
            </a:endParaRPr>
          </a:p>
        </p:txBody>
      </p:sp>
      <p:sp>
        <p:nvSpPr>
          <p:cNvPr id="58" name="Oval 28"/>
          <p:cNvSpPr>
            <a:spLocks noChangeArrowheads="1"/>
          </p:cNvSpPr>
          <p:nvPr>
            <p:custDataLst>
              <p:tags r:id="rId17"/>
            </p:custDataLst>
          </p:nvPr>
        </p:nvSpPr>
        <p:spPr bwMode="auto">
          <a:xfrm>
            <a:off x="7181704" y="3084656"/>
            <a:ext cx="3082397" cy="744153"/>
          </a:xfrm>
          <a:prstGeom prst="ellipse">
            <a:avLst/>
          </a:prstGeom>
          <a:solidFill>
            <a:schemeClr val="tx2"/>
          </a:solidFill>
          <a:ln>
            <a:headEnd/>
            <a:tailEnd/>
          </a:ln>
          <a:scene3d>
            <a:camera prst="orthographicFront">
              <a:rot lat="0" lon="0" rev="0"/>
            </a:camera>
            <a:lightRig rig="threePt" dir="t">
              <a:rot lat="0" lon="0" rev="20400000"/>
            </a:lightRig>
          </a:scene3d>
          <a:sp3d>
            <a:contourClr>
              <a:schemeClr val="accent2">
                <a:shade val="25000"/>
                <a:satMod val="150000"/>
              </a:schemeClr>
            </a:contourClr>
          </a:sp3d>
        </p:spPr>
        <p:style>
          <a:lnRef idx="0">
            <a:schemeClr val="accent2"/>
          </a:lnRef>
          <a:fillRef idx="3">
            <a:schemeClr val="accent2"/>
          </a:fillRef>
          <a:effectRef idx="3">
            <a:schemeClr val="accent2"/>
          </a:effectRef>
          <a:fontRef idx="minor">
            <a:schemeClr val="lt1"/>
          </a:fontRef>
        </p:style>
        <p:txBody>
          <a:bodyPr wrap="square" lIns="0" tIns="45717" rIns="0" bIns="45717" anchor="ctr" anchorCtr="1"/>
          <a:lstStyle/>
          <a:p>
            <a:pPr algn="ctr">
              <a:defRPr/>
            </a:pPr>
            <a:r>
              <a:rPr lang="en-US" sz="900" dirty="0" smtClean="0">
                <a:ln>
                  <a:solidFill>
                    <a:schemeClr val="bg1">
                      <a:alpha val="0"/>
                    </a:schemeClr>
                  </a:solidFill>
                </a:ln>
                <a:solidFill>
                  <a:schemeClr val="bg1"/>
                </a:solidFill>
              </a:rPr>
              <a:t> Sales &amp; Service </a:t>
            </a:r>
          </a:p>
          <a:p>
            <a:pPr algn="ctr">
              <a:defRPr/>
            </a:pPr>
            <a:r>
              <a:rPr lang="en-US" sz="900" dirty="0" smtClean="0">
                <a:ln>
                  <a:solidFill>
                    <a:schemeClr val="bg1">
                      <a:alpha val="0"/>
                    </a:schemeClr>
                  </a:solidFill>
                </a:ln>
                <a:solidFill>
                  <a:schemeClr val="bg1"/>
                </a:solidFill>
              </a:rPr>
              <a:t>(CRM)</a:t>
            </a:r>
            <a:endParaRPr lang="en-US" sz="900" dirty="0">
              <a:ln>
                <a:solidFill>
                  <a:schemeClr val="bg1">
                    <a:alpha val="0"/>
                  </a:schemeClr>
                </a:solidFill>
              </a:ln>
              <a:solidFill>
                <a:schemeClr val="bg1"/>
              </a:solidFill>
            </a:endParaRPr>
          </a:p>
          <a:p>
            <a:pPr algn="ctr">
              <a:defRPr/>
            </a:pPr>
            <a:endParaRPr lang="en-US" sz="900" dirty="0">
              <a:ln>
                <a:solidFill>
                  <a:schemeClr val="bg1">
                    <a:alpha val="0"/>
                  </a:schemeClr>
                </a:solidFill>
              </a:ln>
              <a:solidFill>
                <a:schemeClr val="bg1"/>
              </a:solidFill>
            </a:endParaRPr>
          </a:p>
        </p:txBody>
      </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45</a:t>
            </a:fld>
            <a:endParaRPr lang="en-US" dirty="0"/>
          </a:p>
        </p:txBody>
      </p:sp>
      <p:grpSp>
        <p:nvGrpSpPr>
          <p:cNvPr id="27" name="Group 26"/>
          <p:cNvGrpSpPr/>
          <p:nvPr>
            <p:custDataLst>
              <p:tags r:id="rId18"/>
            </p:custDataLst>
          </p:nvPr>
        </p:nvGrpSpPr>
        <p:grpSpPr>
          <a:xfrm>
            <a:off x="8402537" y="230719"/>
            <a:ext cx="3733796" cy="416905"/>
            <a:chOff x="8402537" y="230719"/>
            <a:chExt cx="3733796" cy="416905"/>
          </a:xfrm>
        </p:grpSpPr>
        <p:sp>
          <p:nvSpPr>
            <p:cNvPr id="28" name="Chevron 27"/>
            <p:cNvSpPr/>
            <p:nvPr>
              <p:custDataLst>
                <p:tags r:id="rId19"/>
              </p:custDataLst>
            </p:nvPr>
          </p:nvSpPr>
          <p:spPr>
            <a:xfrm>
              <a:off x="8402537" y="230719"/>
              <a:ext cx="3733796"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1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29" name="Chevron 28"/>
            <p:cNvSpPr/>
            <p:nvPr>
              <p:custDataLst>
                <p:tags r:id="rId20"/>
              </p:custDataLst>
            </p:nvPr>
          </p:nvSpPr>
          <p:spPr>
            <a:xfrm>
              <a:off x="8402537" y="484719"/>
              <a:ext cx="1261872" cy="162905"/>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31" name="Chevron 30"/>
            <p:cNvSpPr/>
            <p:nvPr>
              <p:custDataLst>
                <p:tags r:id="rId21"/>
              </p:custDataLst>
            </p:nvPr>
          </p:nvSpPr>
          <p:spPr>
            <a:xfrm>
              <a:off x="9633165" y="484719"/>
              <a:ext cx="1261872" cy="162905"/>
            </a:xfrm>
            <a:prstGeom prst="chevron">
              <a:avLst/>
            </a:prstGeom>
            <a:solidFill>
              <a:schemeClr val="accent5">
                <a:lumMod val="40000"/>
                <a:lumOff val="6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32" name="Chevron 31"/>
            <p:cNvSpPr/>
            <p:nvPr>
              <p:custDataLst>
                <p:tags r:id="rId22"/>
              </p:custDataLst>
            </p:nvPr>
          </p:nvSpPr>
          <p:spPr>
            <a:xfrm>
              <a:off x="10863793" y="484719"/>
              <a:ext cx="1261872" cy="162905"/>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163155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422692637"/>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2396" name="think-cell Slide" r:id="rId21" imgW="270" imgH="270" progId="TCLayout.ActiveDocument.1">
                  <p:embed/>
                </p:oleObj>
              </mc:Choice>
              <mc:Fallback>
                <p:oleObj name="think-cell Slide" r:id="rId21" imgW="270" imgH="270" progId="TCLayout.ActiveDocument.1">
                  <p:embed/>
                  <p:pic>
                    <p:nvPicPr>
                      <p:cNvPr id="0" name=""/>
                      <p:cNvPicPr/>
                      <p:nvPr/>
                    </p:nvPicPr>
                    <p:blipFill>
                      <a:blip r:embed="rId22"/>
                      <a:stretch>
                        <a:fillRect/>
                      </a:stretch>
                    </p:blipFill>
                    <p:spPr>
                      <a:xfrm>
                        <a:off x="0" y="0"/>
                        <a:ext cx="158750" cy="158750"/>
                      </a:xfrm>
                      <a:prstGeom prst="rect">
                        <a:avLst/>
                      </a:prstGeom>
                    </p:spPr>
                  </p:pic>
                </p:oleObj>
              </mc:Fallback>
            </mc:AlternateContent>
          </a:graphicData>
        </a:graphic>
      </p:graphicFrame>
      <p:sp>
        <p:nvSpPr>
          <p:cNvPr id="74" name="Rectangle 73"/>
          <p:cNvSpPr/>
          <p:nvPr>
            <p:custDataLst>
              <p:tags r:id="rId3"/>
            </p:custDataLst>
          </p:nvPr>
        </p:nvSpPr>
        <p:spPr>
          <a:xfrm>
            <a:off x="2594322" y="4168178"/>
            <a:ext cx="9262715" cy="1307013"/>
          </a:xfrm>
          <a:prstGeom prst="rect">
            <a:avLst/>
          </a:prstGeom>
          <a:solidFill>
            <a:schemeClr val="accent4">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2286000" rtlCol="0" anchor="ctr"/>
          <a:lstStyle/>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Become the number 1 in customer-centricity by 2015 </a:t>
            </a:r>
          </a:p>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Create </a:t>
            </a:r>
            <a:r>
              <a:rPr lang="en-US" sz="1600" dirty="0">
                <a:ln>
                  <a:solidFill>
                    <a:schemeClr val="tx1">
                      <a:lumMod val="75000"/>
                      <a:alpha val="0"/>
                    </a:schemeClr>
                  </a:solidFill>
                </a:ln>
                <a:solidFill>
                  <a:schemeClr val="tx1">
                    <a:lumMod val="75000"/>
                  </a:schemeClr>
                </a:solidFill>
              </a:rPr>
              <a:t>e</a:t>
            </a:r>
            <a:r>
              <a:rPr lang="en-US" sz="1600" dirty="0" smtClean="0">
                <a:ln>
                  <a:solidFill>
                    <a:schemeClr val="tx1">
                      <a:lumMod val="75000"/>
                      <a:alpha val="0"/>
                    </a:schemeClr>
                  </a:solidFill>
                </a:ln>
                <a:solidFill>
                  <a:schemeClr val="tx1">
                    <a:lumMod val="75000"/>
                  </a:schemeClr>
                </a:solidFill>
              </a:rPr>
              <a:t>ntrepreneurial culture with leadership at all levels</a:t>
            </a:r>
            <a:endParaRPr lang="en-US" sz="1600" dirty="0">
              <a:ln>
                <a:solidFill>
                  <a:schemeClr val="tx1">
                    <a:lumMod val="75000"/>
                    <a:alpha val="0"/>
                  </a:schemeClr>
                </a:solidFill>
              </a:ln>
              <a:solidFill>
                <a:schemeClr val="tx1">
                  <a:lumMod val="75000"/>
                </a:schemeClr>
              </a:solidFill>
            </a:endParaRPr>
          </a:p>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Foster innovation &amp; creativity: fail fast, learn &amp; grow.</a:t>
            </a:r>
            <a:endParaRPr lang="en-US" sz="1600" dirty="0">
              <a:ln>
                <a:solidFill>
                  <a:schemeClr val="tx1">
                    <a:lumMod val="75000"/>
                    <a:alpha val="0"/>
                  </a:schemeClr>
                </a:solidFill>
              </a:ln>
              <a:solidFill>
                <a:schemeClr val="tx1">
                  <a:lumMod val="75000"/>
                </a:schemeClr>
              </a:solidFill>
            </a:endParaRPr>
          </a:p>
          <a:p>
            <a:pPr marL="342900" indent="-342900">
              <a:buFont typeface="+mj-lt"/>
              <a:buAutoNum type="arabicPeriod"/>
            </a:pPr>
            <a:r>
              <a:rPr lang="en-US" sz="1600" dirty="0">
                <a:ln>
                  <a:solidFill>
                    <a:schemeClr val="tx1">
                      <a:lumMod val="75000"/>
                      <a:alpha val="0"/>
                    </a:schemeClr>
                  </a:solidFill>
                </a:ln>
                <a:solidFill>
                  <a:schemeClr val="tx1">
                    <a:lumMod val="75000"/>
                  </a:schemeClr>
                </a:solidFill>
              </a:rPr>
              <a:t>I</a:t>
            </a:r>
            <a:r>
              <a:rPr lang="en-US" sz="1600" dirty="0" smtClean="0">
                <a:ln>
                  <a:solidFill>
                    <a:schemeClr val="tx1">
                      <a:lumMod val="75000"/>
                      <a:alpha val="0"/>
                    </a:schemeClr>
                  </a:solidFill>
                </a:ln>
                <a:solidFill>
                  <a:schemeClr val="tx1">
                    <a:lumMod val="75000"/>
                  </a:schemeClr>
                </a:solidFill>
              </a:rPr>
              <a:t>ntegrity, trust &amp; honesty.</a:t>
            </a:r>
            <a:endParaRPr lang="en-US" sz="1600" dirty="0">
              <a:ln>
                <a:solidFill>
                  <a:schemeClr val="tx1">
                    <a:lumMod val="75000"/>
                    <a:alpha val="0"/>
                  </a:schemeClr>
                </a:solidFill>
              </a:ln>
              <a:solidFill>
                <a:schemeClr val="tx1">
                  <a:lumMod val="75000"/>
                </a:schemeClr>
              </a:solidFill>
            </a:endParaRPr>
          </a:p>
        </p:txBody>
      </p:sp>
      <p:sp>
        <p:nvSpPr>
          <p:cNvPr id="73" name="Rectangle 72"/>
          <p:cNvSpPr/>
          <p:nvPr>
            <p:custDataLst>
              <p:tags r:id="rId4"/>
            </p:custDataLst>
          </p:nvPr>
        </p:nvSpPr>
        <p:spPr>
          <a:xfrm>
            <a:off x="2594322" y="2856969"/>
            <a:ext cx="9262715" cy="1311209"/>
          </a:xfrm>
          <a:prstGeom prst="rect">
            <a:avLst/>
          </a:prstGeom>
          <a:solidFill>
            <a:schemeClr val="accent1">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1554480" rtlCol="0" anchor="ctr"/>
          <a:lstStyle/>
          <a:p>
            <a:r>
              <a:rPr lang="en-US" sz="1600" smtClean="0">
                <a:ln>
                  <a:solidFill>
                    <a:schemeClr val="tx1">
                      <a:lumMod val="75000"/>
                      <a:alpha val="0"/>
                    </a:schemeClr>
                  </a:solidFill>
                </a:ln>
                <a:solidFill>
                  <a:schemeClr val="tx1">
                    <a:lumMod val="75000"/>
                  </a:schemeClr>
                </a:solidFill>
              </a:rPr>
              <a:t>Set / re-set </a:t>
            </a:r>
            <a:r>
              <a:rPr lang="en-US" sz="1600" dirty="0" smtClean="0">
                <a:ln>
                  <a:solidFill>
                    <a:schemeClr val="tx1">
                      <a:lumMod val="75000"/>
                      <a:alpha val="0"/>
                    </a:schemeClr>
                  </a:solidFill>
                </a:ln>
                <a:solidFill>
                  <a:schemeClr val="tx1">
                    <a:lumMod val="75000"/>
                  </a:schemeClr>
                </a:solidFill>
              </a:rPr>
              <a:t>IT Direction </a:t>
            </a:r>
            <a:endParaRPr lang="en-US" sz="1600" dirty="0">
              <a:ln>
                <a:solidFill>
                  <a:schemeClr val="tx1">
                    <a:lumMod val="75000"/>
                    <a:alpha val="0"/>
                  </a:schemeClr>
                </a:solidFill>
              </a:ln>
              <a:solidFill>
                <a:schemeClr val="tx1">
                  <a:lumMod val="75000"/>
                </a:schemeClr>
              </a:solidFill>
            </a:endParaRPr>
          </a:p>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Drive </a:t>
            </a:r>
            <a:r>
              <a:rPr lang="en-US" sz="1600" dirty="0">
                <a:ln>
                  <a:solidFill>
                    <a:schemeClr val="tx1">
                      <a:lumMod val="75000"/>
                      <a:alpha val="0"/>
                    </a:schemeClr>
                  </a:solidFill>
                </a:ln>
                <a:solidFill>
                  <a:schemeClr val="tx1">
                    <a:lumMod val="75000"/>
                  </a:schemeClr>
                </a:solidFill>
              </a:rPr>
              <a:t>technology innovation, and leverage technology as a business opportunity</a:t>
            </a:r>
            <a:r>
              <a:rPr lang="en-US" sz="1600" dirty="0" smtClean="0">
                <a:ln>
                  <a:solidFill>
                    <a:schemeClr val="tx1">
                      <a:lumMod val="75000"/>
                      <a:alpha val="0"/>
                    </a:schemeClr>
                  </a:solidFill>
                </a:ln>
                <a:solidFill>
                  <a:schemeClr val="tx1">
                    <a:lumMod val="75000"/>
                  </a:schemeClr>
                </a:solidFill>
              </a:rPr>
              <a:t>.</a:t>
            </a:r>
          </a:p>
          <a:p>
            <a:pPr marL="342900" indent="-342900">
              <a:buFont typeface="+mj-lt"/>
              <a:buAutoNum type="arabicPeriod"/>
            </a:pPr>
            <a:r>
              <a:rPr lang="en-US" sz="1600" dirty="0">
                <a:ln>
                  <a:solidFill>
                    <a:schemeClr val="tx1">
                      <a:lumMod val="75000"/>
                      <a:alpha val="0"/>
                    </a:schemeClr>
                  </a:solidFill>
                </a:ln>
                <a:solidFill>
                  <a:schemeClr val="tx1">
                    <a:lumMod val="75000"/>
                  </a:schemeClr>
                </a:solidFill>
              </a:rPr>
              <a:t>Deliver revenue and profit generated from IT products and services</a:t>
            </a:r>
            <a:r>
              <a:rPr lang="en-US" sz="1600" dirty="0" smtClean="0">
                <a:ln>
                  <a:solidFill>
                    <a:schemeClr val="tx1">
                      <a:lumMod val="75000"/>
                      <a:alpha val="0"/>
                    </a:schemeClr>
                  </a:solidFill>
                </a:ln>
                <a:solidFill>
                  <a:schemeClr val="tx1">
                    <a:lumMod val="75000"/>
                  </a:schemeClr>
                </a:solidFill>
              </a:rPr>
              <a:t>.</a:t>
            </a:r>
            <a:endParaRPr lang="en-US" sz="1600" dirty="0">
              <a:ln>
                <a:solidFill>
                  <a:schemeClr val="tx1">
                    <a:lumMod val="75000"/>
                    <a:alpha val="0"/>
                  </a:schemeClr>
                </a:solidFill>
              </a:ln>
              <a:solidFill>
                <a:schemeClr val="tx1">
                  <a:lumMod val="75000"/>
                </a:schemeClr>
              </a:solidFill>
            </a:endParaRPr>
          </a:p>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Develop </a:t>
            </a:r>
            <a:r>
              <a:rPr lang="en-US" sz="1600" dirty="0">
                <a:ln>
                  <a:solidFill>
                    <a:schemeClr val="tx1">
                      <a:lumMod val="75000"/>
                      <a:alpha val="0"/>
                    </a:schemeClr>
                  </a:solidFill>
                </a:ln>
                <a:solidFill>
                  <a:schemeClr val="tx1">
                    <a:lumMod val="75000"/>
                  </a:schemeClr>
                </a:solidFill>
              </a:rPr>
              <a:t>product development and marketing plans for IT products and services.</a:t>
            </a:r>
          </a:p>
        </p:txBody>
      </p:sp>
      <p:sp>
        <p:nvSpPr>
          <p:cNvPr id="2" name="Title 1"/>
          <p:cNvSpPr>
            <a:spLocks noGrp="1"/>
          </p:cNvSpPr>
          <p:nvPr>
            <p:ph type="title"/>
            <p:custDataLst>
              <p:tags r:id="rId5"/>
            </p:custDataLst>
          </p:nvPr>
        </p:nvSpPr>
        <p:spPr>
          <a:xfrm>
            <a:off x="326534" y="228481"/>
            <a:ext cx="10969671" cy="498598"/>
          </a:xfrm>
        </p:spPr>
        <p:txBody>
          <a:bodyPr/>
          <a:lstStyle/>
          <a:p>
            <a:r>
              <a:rPr lang="en-US" dirty="0" smtClean="0"/>
              <a:t>Strategic Vision</a:t>
            </a:r>
            <a:endParaRPr lang="en-US" dirty="0"/>
          </a:p>
        </p:txBody>
      </p:sp>
      <p:sp>
        <p:nvSpPr>
          <p:cNvPr id="18" name="Rectangle 17"/>
          <p:cNvSpPr/>
          <p:nvPr>
            <p:custDataLst>
              <p:tags r:id="rId6"/>
            </p:custDataLst>
          </p:nvPr>
        </p:nvSpPr>
        <p:spPr>
          <a:xfrm>
            <a:off x="2481060" y="1544459"/>
            <a:ext cx="9375977" cy="1312510"/>
          </a:xfrm>
          <a:prstGeom prst="rect">
            <a:avLst/>
          </a:prstGeom>
          <a:solidFill>
            <a:schemeClr val="accent5">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r>
              <a:rPr lang="en-US" sz="1600" dirty="0" smtClean="0">
                <a:ln>
                  <a:solidFill>
                    <a:schemeClr val="tx1">
                      <a:lumMod val="75000"/>
                      <a:alpha val="0"/>
                    </a:schemeClr>
                  </a:solidFill>
                </a:ln>
                <a:solidFill>
                  <a:schemeClr val="tx1">
                    <a:lumMod val="75000"/>
                  </a:schemeClr>
                </a:solidFill>
              </a:rPr>
              <a:t>Extend market leadership position by:</a:t>
            </a:r>
          </a:p>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Developing &amp; commercialize new products &amp; services to create value in existing markets.</a:t>
            </a:r>
            <a:endParaRPr lang="en-US" sz="1600" dirty="0">
              <a:ln>
                <a:solidFill>
                  <a:schemeClr val="tx1">
                    <a:lumMod val="75000"/>
                    <a:alpha val="0"/>
                  </a:schemeClr>
                </a:solidFill>
              </a:ln>
              <a:solidFill>
                <a:schemeClr val="tx1">
                  <a:lumMod val="75000"/>
                </a:schemeClr>
              </a:solidFill>
            </a:endParaRPr>
          </a:p>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Developing new competencies to grow organizational capacity in new growth areas.</a:t>
            </a:r>
            <a:endParaRPr lang="en-US" sz="1600" dirty="0">
              <a:ln>
                <a:solidFill>
                  <a:schemeClr val="tx1">
                    <a:lumMod val="75000"/>
                    <a:alpha val="0"/>
                  </a:schemeClr>
                </a:solidFill>
              </a:ln>
              <a:solidFill>
                <a:schemeClr val="tx1">
                  <a:lumMod val="75000"/>
                </a:schemeClr>
              </a:solidFill>
            </a:endParaRPr>
          </a:p>
          <a:p>
            <a:pPr marL="342900" indent="-342900">
              <a:buFont typeface="+mj-lt"/>
              <a:buAutoNum type="arabicPeriod"/>
            </a:pPr>
            <a:r>
              <a:rPr lang="en-US" sz="1600" dirty="0" smtClean="0">
                <a:ln>
                  <a:solidFill>
                    <a:schemeClr val="tx1">
                      <a:lumMod val="75000"/>
                      <a:alpha val="0"/>
                    </a:schemeClr>
                  </a:solidFill>
                </a:ln>
                <a:solidFill>
                  <a:schemeClr val="tx1">
                    <a:lumMod val="75000"/>
                  </a:schemeClr>
                </a:solidFill>
              </a:rPr>
              <a:t>Vertically diversify to deliver integrated customer solutions.</a:t>
            </a:r>
            <a:endParaRPr lang="en-US" sz="1600" dirty="0">
              <a:ln>
                <a:solidFill>
                  <a:schemeClr val="tx1">
                    <a:lumMod val="75000"/>
                    <a:alpha val="0"/>
                  </a:schemeClr>
                </a:solidFill>
              </a:ln>
              <a:solidFill>
                <a:schemeClr val="tx1">
                  <a:lumMod val="75000"/>
                </a:schemeClr>
              </a:solidFill>
            </a:endParaRPr>
          </a:p>
        </p:txBody>
      </p:sp>
      <p:sp>
        <p:nvSpPr>
          <p:cNvPr id="61" name="Isosceles Triangle 60"/>
          <p:cNvSpPr/>
          <p:nvPr>
            <p:custDataLst>
              <p:tags r:id="rId7"/>
            </p:custDataLst>
          </p:nvPr>
        </p:nvSpPr>
        <p:spPr>
          <a:xfrm>
            <a:off x="1735357" y="1544459"/>
            <a:ext cx="1399964" cy="1311209"/>
          </a:xfrm>
          <a:prstGeom prst="triangle">
            <a:avLst/>
          </a:prstGeom>
          <a:solidFill>
            <a:schemeClr val="accent5"/>
          </a:soli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45720" tIns="45720" rIns="45720" bIns="45720" rtlCol="0" anchor="ctr"/>
          <a:lstStyle/>
          <a:p>
            <a:pPr algn="ctr"/>
            <a:r>
              <a:rPr lang="en-US" sz="1600" b="1" dirty="0" smtClean="0">
                <a:ln>
                  <a:solidFill>
                    <a:schemeClr val="bg1">
                      <a:alpha val="0"/>
                    </a:schemeClr>
                  </a:solidFill>
                </a:ln>
                <a:solidFill>
                  <a:schemeClr val="tx1">
                    <a:lumMod val="75000"/>
                  </a:schemeClr>
                </a:solidFill>
              </a:rPr>
              <a:t>Strategic </a:t>
            </a:r>
            <a:br>
              <a:rPr lang="en-US" sz="1600" b="1" dirty="0" smtClean="0">
                <a:ln>
                  <a:solidFill>
                    <a:schemeClr val="bg1">
                      <a:alpha val="0"/>
                    </a:schemeClr>
                  </a:solidFill>
                </a:ln>
                <a:solidFill>
                  <a:schemeClr val="tx1">
                    <a:lumMod val="75000"/>
                  </a:schemeClr>
                </a:solidFill>
              </a:rPr>
            </a:br>
            <a:r>
              <a:rPr lang="en-US" sz="1600" b="1" dirty="0" smtClean="0">
                <a:ln>
                  <a:solidFill>
                    <a:schemeClr val="bg1">
                      <a:alpha val="0"/>
                    </a:schemeClr>
                  </a:solidFill>
                </a:ln>
                <a:solidFill>
                  <a:schemeClr val="tx1">
                    <a:lumMod val="75000"/>
                  </a:schemeClr>
                </a:solidFill>
              </a:rPr>
              <a:t>Business</a:t>
            </a:r>
          </a:p>
          <a:p>
            <a:pPr algn="ctr"/>
            <a:r>
              <a:rPr lang="en-US" sz="1600" b="1" dirty="0" smtClean="0">
                <a:ln>
                  <a:solidFill>
                    <a:schemeClr val="bg1">
                      <a:alpha val="0"/>
                    </a:schemeClr>
                  </a:solidFill>
                </a:ln>
                <a:solidFill>
                  <a:schemeClr val="tx1">
                    <a:lumMod val="75000"/>
                  </a:schemeClr>
                </a:solidFill>
              </a:rPr>
              <a:t>Direction</a:t>
            </a:r>
          </a:p>
          <a:p>
            <a:pPr algn="ctr"/>
            <a:endParaRPr lang="en-US" sz="1600" b="1" dirty="0">
              <a:ln>
                <a:solidFill>
                  <a:schemeClr val="bg1">
                    <a:alpha val="0"/>
                  </a:schemeClr>
                </a:solidFill>
              </a:ln>
              <a:solidFill>
                <a:schemeClr val="tx1">
                  <a:lumMod val="75000"/>
                </a:schemeClr>
              </a:solidFill>
            </a:endParaRPr>
          </a:p>
        </p:txBody>
      </p:sp>
      <p:sp>
        <p:nvSpPr>
          <p:cNvPr id="13" name="Trapezoid 12"/>
          <p:cNvSpPr/>
          <p:nvPr>
            <p:custDataLst>
              <p:tags r:id="rId8"/>
            </p:custDataLst>
          </p:nvPr>
        </p:nvSpPr>
        <p:spPr>
          <a:xfrm>
            <a:off x="1033637" y="2856970"/>
            <a:ext cx="2803406" cy="1311209"/>
          </a:xfrm>
          <a:prstGeom prst="trapezoid">
            <a:avLst>
              <a:gd name="adj" fmla="val 52728"/>
            </a:avLst>
          </a:prstGeom>
          <a:solidFill>
            <a:schemeClr val="accent1"/>
          </a:solidFill>
          <a:ln w="63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smtClean="0">
                <a:ln>
                  <a:solidFill>
                    <a:schemeClr val="bg1">
                      <a:alpha val="0"/>
                    </a:schemeClr>
                  </a:solidFill>
                </a:ln>
                <a:effectLst>
                  <a:outerShdw blurRad="38100" dist="38100" dir="2700000" algn="tl">
                    <a:srgbClr val="000000">
                      <a:alpha val="43137"/>
                    </a:srgbClr>
                  </a:outerShdw>
                </a:effectLst>
              </a:rPr>
              <a:t>Technology </a:t>
            </a:r>
          </a:p>
          <a:p>
            <a:pPr algn="ctr"/>
            <a:r>
              <a:rPr lang="en-US" sz="1600" b="1" dirty="0" smtClean="0">
                <a:ln>
                  <a:solidFill>
                    <a:schemeClr val="bg1">
                      <a:alpha val="0"/>
                    </a:schemeClr>
                  </a:solidFill>
                </a:ln>
                <a:effectLst>
                  <a:outerShdw blurRad="38100" dist="38100" dir="2700000" algn="tl">
                    <a:srgbClr val="000000">
                      <a:alpha val="43137"/>
                    </a:srgbClr>
                  </a:outerShdw>
                </a:effectLst>
              </a:rPr>
              <a:t>Implications</a:t>
            </a:r>
            <a:endParaRPr lang="en-US" sz="1600" b="1" dirty="0">
              <a:ln>
                <a:solidFill>
                  <a:schemeClr val="bg1">
                    <a:alpha val="0"/>
                  </a:schemeClr>
                </a:solidFill>
              </a:ln>
              <a:effectLst>
                <a:outerShdw blurRad="38100" dist="38100" dir="2700000" algn="tl">
                  <a:srgbClr val="000000">
                    <a:alpha val="43137"/>
                  </a:srgbClr>
                </a:outerShdw>
              </a:effectLst>
            </a:endParaRPr>
          </a:p>
        </p:txBody>
      </p:sp>
      <p:sp>
        <p:nvSpPr>
          <p:cNvPr id="66" name="Trapezoid 65"/>
          <p:cNvSpPr/>
          <p:nvPr>
            <p:custDataLst>
              <p:tags r:id="rId9"/>
            </p:custDataLst>
          </p:nvPr>
        </p:nvSpPr>
        <p:spPr>
          <a:xfrm>
            <a:off x="332220" y="4854052"/>
            <a:ext cx="4206240" cy="622327"/>
          </a:xfrm>
          <a:prstGeom prst="trapezoid">
            <a:avLst>
              <a:gd name="adj" fmla="val 52728"/>
            </a:avLst>
          </a:prstGeom>
          <a:solidFill>
            <a:schemeClr val="accent4"/>
          </a:soli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n>
                  <a:solidFill>
                    <a:schemeClr val="bg1">
                      <a:alpha val="0"/>
                    </a:schemeClr>
                  </a:solidFill>
                </a:ln>
                <a:effectLst>
                  <a:outerShdw blurRad="38100" dist="38100" dir="2700000" algn="tl">
                    <a:srgbClr val="000000">
                      <a:alpha val="43137"/>
                    </a:srgbClr>
                  </a:outerShdw>
                </a:effectLst>
              </a:rPr>
              <a:t>Corporate Foundations</a:t>
            </a:r>
          </a:p>
        </p:txBody>
      </p:sp>
      <p:sp>
        <p:nvSpPr>
          <p:cNvPr id="16" name="Freeform 15"/>
          <p:cNvSpPr/>
          <p:nvPr>
            <p:custDataLst>
              <p:tags r:id="rId10"/>
            </p:custDataLst>
          </p:nvPr>
        </p:nvSpPr>
        <p:spPr>
          <a:xfrm>
            <a:off x="664952" y="4164186"/>
            <a:ext cx="1183005" cy="690291"/>
          </a:xfrm>
          <a:custGeom>
            <a:avLst/>
            <a:gdLst>
              <a:gd name="connsiteX0" fmla="*/ 350044 w 1135856"/>
              <a:gd name="connsiteY0" fmla="*/ 0 h 669131"/>
              <a:gd name="connsiteX1" fmla="*/ 1135856 w 1135856"/>
              <a:gd name="connsiteY1" fmla="*/ 0 h 669131"/>
              <a:gd name="connsiteX2" fmla="*/ 1135856 w 1135856"/>
              <a:gd name="connsiteY2" fmla="*/ 669131 h 669131"/>
              <a:gd name="connsiteX3" fmla="*/ 0 w 1135856"/>
              <a:gd name="connsiteY3" fmla="*/ 669131 h 669131"/>
              <a:gd name="connsiteX4" fmla="*/ 350044 w 1135856"/>
              <a:gd name="connsiteY4" fmla="*/ 0 h 669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856" h="669131">
                <a:moveTo>
                  <a:pt x="350044" y="0"/>
                </a:moveTo>
                <a:lnTo>
                  <a:pt x="1135856" y="0"/>
                </a:lnTo>
                <a:lnTo>
                  <a:pt x="1135856" y="669131"/>
                </a:lnTo>
                <a:lnTo>
                  <a:pt x="0" y="669131"/>
                </a:lnTo>
                <a:lnTo>
                  <a:pt x="350044" y="0"/>
                </a:lnTo>
                <a:close/>
              </a:path>
            </a:pathLst>
          </a:custGeom>
          <a:solidFill>
            <a:schemeClr val="accent4"/>
          </a:soli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pPr algn="ctr"/>
            <a:r>
              <a:rPr lang="en-US" sz="1400" b="1" dirty="0">
                <a:ln>
                  <a:solidFill>
                    <a:schemeClr val="bg1">
                      <a:alpha val="0"/>
                    </a:schemeClr>
                  </a:solidFill>
                </a:ln>
                <a:effectLst>
                  <a:outerShdw blurRad="38100" dist="38100" dir="2700000" algn="tl">
                    <a:srgbClr val="000000">
                      <a:alpha val="43137"/>
                    </a:srgbClr>
                  </a:outerShdw>
                </a:effectLst>
              </a:rPr>
              <a:t>Vision</a:t>
            </a:r>
          </a:p>
          <a:p>
            <a:pPr algn="ctr"/>
            <a:r>
              <a:rPr lang="en-US" sz="1400" b="1" dirty="0">
                <a:ln>
                  <a:solidFill>
                    <a:schemeClr val="bg1">
                      <a:alpha val="0"/>
                    </a:schemeClr>
                  </a:solidFill>
                </a:ln>
                <a:effectLst>
                  <a:outerShdw blurRad="38100" dist="38100" dir="2700000" algn="tl">
                    <a:srgbClr val="000000">
                      <a:alpha val="43137"/>
                    </a:srgbClr>
                  </a:outerShdw>
                </a:effectLst>
              </a:rPr>
              <a:t>Statement</a:t>
            </a:r>
          </a:p>
        </p:txBody>
      </p:sp>
      <p:sp>
        <p:nvSpPr>
          <p:cNvPr id="65" name="Rectangle 64"/>
          <p:cNvSpPr/>
          <p:nvPr>
            <p:custDataLst>
              <p:tags r:id="rId11"/>
            </p:custDataLst>
          </p:nvPr>
        </p:nvSpPr>
        <p:spPr>
          <a:xfrm>
            <a:off x="1841783" y="4164186"/>
            <a:ext cx="1183184" cy="688883"/>
          </a:xfrm>
          <a:prstGeom prst="rect">
            <a:avLst/>
          </a:prstGeom>
          <a:solidFill>
            <a:schemeClr val="accent4"/>
          </a:soli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ln>
                  <a:solidFill>
                    <a:schemeClr val="bg1">
                      <a:alpha val="0"/>
                    </a:schemeClr>
                  </a:solidFill>
                </a:ln>
                <a:effectLst>
                  <a:outerShdw blurRad="38100" dist="38100" dir="2700000" algn="tl">
                    <a:srgbClr val="000000">
                      <a:alpha val="43137"/>
                    </a:srgbClr>
                  </a:outerShdw>
                </a:effectLst>
              </a:rPr>
              <a:t>Core Values</a:t>
            </a:r>
          </a:p>
        </p:txBody>
      </p:sp>
      <p:sp>
        <p:nvSpPr>
          <p:cNvPr id="69" name="Freeform 68"/>
          <p:cNvSpPr/>
          <p:nvPr>
            <p:custDataLst>
              <p:tags r:id="rId12"/>
            </p:custDataLst>
          </p:nvPr>
        </p:nvSpPr>
        <p:spPr>
          <a:xfrm flipH="1">
            <a:off x="3018794" y="4164186"/>
            <a:ext cx="1183005" cy="690291"/>
          </a:xfrm>
          <a:custGeom>
            <a:avLst/>
            <a:gdLst>
              <a:gd name="connsiteX0" fmla="*/ 350044 w 1135856"/>
              <a:gd name="connsiteY0" fmla="*/ 0 h 669131"/>
              <a:gd name="connsiteX1" fmla="*/ 1135856 w 1135856"/>
              <a:gd name="connsiteY1" fmla="*/ 0 h 669131"/>
              <a:gd name="connsiteX2" fmla="*/ 1135856 w 1135856"/>
              <a:gd name="connsiteY2" fmla="*/ 669131 h 669131"/>
              <a:gd name="connsiteX3" fmla="*/ 0 w 1135856"/>
              <a:gd name="connsiteY3" fmla="*/ 669131 h 669131"/>
              <a:gd name="connsiteX4" fmla="*/ 350044 w 1135856"/>
              <a:gd name="connsiteY4" fmla="*/ 0 h 669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856" h="669131">
                <a:moveTo>
                  <a:pt x="350044" y="0"/>
                </a:moveTo>
                <a:lnTo>
                  <a:pt x="1135856" y="0"/>
                </a:lnTo>
                <a:lnTo>
                  <a:pt x="1135856" y="669131"/>
                </a:lnTo>
                <a:lnTo>
                  <a:pt x="0" y="669131"/>
                </a:lnTo>
                <a:lnTo>
                  <a:pt x="350044" y="0"/>
                </a:lnTo>
                <a:close/>
              </a:path>
            </a:pathLst>
          </a:custGeom>
          <a:solidFill>
            <a:schemeClr val="accent4"/>
          </a:solidFill>
          <a:ln w="6350">
            <a:solidFill>
              <a:schemeClr val="accent4">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182880" bIns="45720" numCol="1" spcCol="0" rtlCol="0" fromWordArt="0" anchor="ctr" anchorCtr="0" forceAA="0" compatLnSpc="1">
            <a:prstTxWarp prst="textNoShape">
              <a:avLst/>
            </a:prstTxWarp>
            <a:noAutofit/>
          </a:bodyPr>
          <a:lstStyle/>
          <a:p>
            <a:pPr algn="ctr"/>
            <a:r>
              <a:rPr lang="en-US" sz="1400" b="1" dirty="0">
                <a:ln>
                  <a:solidFill>
                    <a:schemeClr val="bg1">
                      <a:alpha val="0"/>
                    </a:schemeClr>
                  </a:solidFill>
                </a:ln>
                <a:effectLst>
                  <a:outerShdw blurRad="38100" dist="38100" dir="2700000" algn="tl">
                    <a:srgbClr val="000000">
                      <a:alpha val="43137"/>
                    </a:srgbClr>
                  </a:outerShdw>
                </a:effectLst>
              </a:rPr>
              <a:t>Mission</a:t>
            </a:r>
          </a:p>
        </p:txBody>
      </p:sp>
      <p:sp>
        <p:nvSpPr>
          <p:cNvPr id="30" name="Rectangle 29"/>
          <p:cNvSpPr/>
          <p:nvPr>
            <p:custDataLst>
              <p:tags r:id="rId13"/>
            </p:custDataLst>
          </p:nvPr>
        </p:nvSpPr>
        <p:spPr>
          <a:xfrm>
            <a:off x="268688" y="677942"/>
            <a:ext cx="11518900" cy="369332"/>
          </a:xfrm>
          <a:prstGeom prst="rect">
            <a:avLst/>
          </a:prstGeom>
        </p:spPr>
        <p:txBody>
          <a:bodyPr wrap="square">
            <a:spAutoFit/>
          </a:bodyPr>
          <a:lstStyle/>
          <a:p>
            <a:r>
              <a:rPr lang="en-IN" dirty="0" smtClean="0"/>
              <a:t>Formulate Target Direction</a:t>
            </a:r>
            <a:endParaRPr lang="en-US" dirty="0"/>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46</a:t>
            </a:fld>
            <a:endParaRPr lang="en-US" dirty="0"/>
          </a:p>
        </p:txBody>
      </p:sp>
      <p:grpSp>
        <p:nvGrpSpPr>
          <p:cNvPr id="20" name="Group 19"/>
          <p:cNvGrpSpPr/>
          <p:nvPr>
            <p:custDataLst>
              <p:tags r:id="rId14"/>
            </p:custDataLst>
          </p:nvPr>
        </p:nvGrpSpPr>
        <p:grpSpPr>
          <a:xfrm>
            <a:off x="8402537" y="230719"/>
            <a:ext cx="3733796" cy="416905"/>
            <a:chOff x="8402537" y="230719"/>
            <a:chExt cx="3733796" cy="416905"/>
          </a:xfrm>
        </p:grpSpPr>
        <p:sp>
          <p:nvSpPr>
            <p:cNvPr id="21" name="Chevron 20"/>
            <p:cNvSpPr/>
            <p:nvPr>
              <p:custDataLst>
                <p:tags r:id="rId15"/>
              </p:custDataLst>
            </p:nvPr>
          </p:nvSpPr>
          <p:spPr>
            <a:xfrm>
              <a:off x="8402537" y="230719"/>
              <a:ext cx="3733796" cy="228600"/>
            </a:xfrm>
            <a:prstGeom prst="chevron">
              <a:avLst>
                <a:gd name="adj" fmla="val 41667"/>
              </a:avLst>
            </a:prstGeom>
            <a:gradFill flip="none" rotWithShape="1">
              <a:gsLst>
                <a:gs pos="0">
                  <a:schemeClr val="accent5"/>
                </a:gs>
                <a:gs pos="80000">
                  <a:schemeClr val="accent5"/>
                </a:gs>
                <a:gs pos="100000">
                  <a:schemeClr val="accent5">
                    <a:lumMod val="40000"/>
                    <a:lumOff val="60000"/>
                  </a:schemeClr>
                </a:gs>
              </a:gsLst>
              <a:lin ang="16200000" scaled="1"/>
              <a:tileRect/>
            </a:gradFill>
            <a:ln w="6350">
              <a:solidFill>
                <a:schemeClr val="accent5">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100" b="1" dirty="0">
                  <a:ln>
                    <a:solidFill>
                      <a:schemeClr val="bg1">
                        <a:alpha val="0"/>
                      </a:schemeClr>
                    </a:solidFill>
                  </a:ln>
                  <a:solidFill>
                    <a:schemeClr val="tx1">
                      <a:lumMod val="75000"/>
                    </a:schemeClr>
                  </a:solidFill>
                  <a:latin typeface="Segoe UI"/>
                  <a:ea typeface="Segoe UI" pitchFamily="34" charset="0"/>
                  <a:cs typeface="Segoe UI" pitchFamily="34" charset="0"/>
                </a:rPr>
                <a:t>Assessment</a:t>
              </a:r>
            </a:p>
          </p:txBody>
        </p:sp>
        <p:sp>
          <p:nvSpPr>
            <p:cNvPr id="22" name="Chevron 21"/>
            <p:cNvSpPr/>
            <p:nvPr>
              <p:custDataLst>
                <p:tags r:id="rId16"/>
              </p:custDataLst>
            </p:nvPr>
          </p:nvSpPr>
          <p:spPr>
            <a:xfrm>
              <a:off x="8402537" y="484719"/>
              <a:ext cx="1261872" cy="162905"/>
            </a:xfrm>
            <a:prstGeom prst="chevron">
              <a:avLst/>
            </a:prstGeom>
            <a:solidFill>
              <a:schemeClr val="bg1"/>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Context</a:t>
              </a:r>
            </a:p>
          </p:txBody>
        </p:sp>
        <p:sp>
          <p:nvSpPr>
            <p:cNvPr id="23" name="Chevron 22"/>
            <p:cNvSpPr/>
            <p:nvPr>
              <p:custDataLst>
                <p:tags r:id="rId17"/>
              </p:custDataLst>
            </p:nvPr>
          </p:nvSpPr>
          <p:spPr>
            <a:xfrm>
              <a:off x="9633165" y="484719"/>
              <a:ext cx="1261872" cy="162905"/>
            </a:xfrm>
            <a:prstGeom prst="chevron">
              <a:avLst/>
            </a:prstGeom>
            <a:solidFill>
              <a:schemeClr val="accent5">
                <a:lumMod val="40000"/>
                <a:lumOff val="60000"/>
              </a:schemeClr>
            </a:solid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Validate</a:t>
              </a:r>
            </a:p>
          </p:txBody>
        </p:sp>
        <p:sp>
          <p:nvSpPr>
            <p:cNvPr id="24" name="Chevron 23"/>
            <p:cNvSpPr/>
            <p:nvPr>
              <p:custDataLst>
                <p:tags r:id="rId18"/>
              </p:custDataLst>
            </p:nvPr>
          </p:nvSpPr>
          <p:spPr>
            <a:xfrm>
              <a:off x="10863793" y="484719"/>
              <a:ext cx="1261872" cy="162905"/>
            </a:xfrm>
            <a:prstGeom prst="chevron">
              <a:avLst/>
            </a:prstGeom>
            <a:noFill/>
            <a:ln w="3175" cap="flat" cmpd="sng" algn="ctr">
              <a:solidFill>
                <a:schemeClr val="accent5"/>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1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Prioritize</a:t>
              </a:r>
            </a:p>
          </p:txBody>
        </p:sp>
      </p:grpSp>
    </p:spTree>
    <p:extLst>
      <p:ext uri="{BB962C8B-B14F-4D97-AF65-F5344CB8AC3E}">
        <p14:creationId xmlns:p14="http://schemas.microsoft.com/office/powerpoint/2010/main" val="229896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273182247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3421" name="think-cell Slide" r:id="rId38" imgW="270" imgH="270" progId="TCLayout.ActiveDocument.1">
                  <p:embed/>
                </p:oleObj>
              </mc:Choice>
              <mc:Fallback>
                <p:oleObj name="think-cell Slide" r:id="rId38" imgW="270" imgH="270" progId="TCLayout.ActiveDocument.1">
                  <p:embed/>
                  <p:pic>
                    <p:nvPicPr>
                      <p:cNvPr id="0" name=""/>
                      <p:cNvPicPr/>
                      <p:nvPr/>
                    </p:nvPicPr>
                    <p:blipFill>
                      <a:blip r:embed="rId39"/>
                      <a:stretch>
                        <a:fillRect/>
                      </a:stretch>
                    </p:blipFill>
                    <p:spPr>
                      <a:xfrm>
                        <a:off x="0" y="0"/>
                        <a:ext cx="158750" cy="158750"/>
                      </a:xfrm>
                      <a:prstGeom prst="rect">
                        <a:avLst/>
                      </a:prstGeom>
                    </p:spPr>
                  </p:pic>
                </p:oleObj>
              </mc:Fallback>
            </mc:AlternateContent>
          </a:graphicData>
        </a:graphic>
      </p:graphicFrame>
      <p:sp>
        <p:nvSpPr>
          <p:cNvPr id="3" name="Pentagon 2"/>
          <p:cNvSpPr/>
          <p:nvPr>
            <p:custDataLst>
              <p:tags r:id="rId3"/>
            </p:custDataLst>
          </p:nvPr>
        </p:nvSpPr>
        <p:spPr>
          <a:xfrm>
            <a:off x="3988451" y="2189060"/>
            <a:ext cx="4260373" cy="822960"/>
          </a:xfrm>
          <a:prstGeom prst="homePlate">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914400" fontAlgn="auto">
              <a:spcBef>
                <a:spcPts val="300"/>
              </a:spcBef>
              <a:spcAft>
                <a:spcPts val="0"/>
              </a:spcAft>
              <a:buClr>
                <a:schemeClr val="tx1">
                  <a:lumMod val="75000"/>
                </a:schemeClr>
              </a:buClr>
              <a:defRPr/>
            </a:pPr>
            <a:r>
              <a:rPr lang="en-US" sz="900" b="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Phase 4 </a:t>
            </a:r>
            <a:r>
              <a:rPr lang="en-US" sz="900" b="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 Industry Innovator</a:t>
            </a:r>
          </a:p>
          <a:p>
            <a:pPr marL="233363" lvl="1" indent="-171450" defTabSz="914400" fontAlgn="auto">
              <a:spcAft>
                <a:spcPts val="0"/>
              </a:spcAft>
              <a:buClr>
                <a:schemeClr val="tx1">
                  <a:lumMod val="75000"/>
                </a:schemeClr>
              </a:buClr>
              <a:buFont typeface="Wingdings" pitchFamily="2" charset="2"/>
              <a:buChar char="§"/>
              <a:defRPr/>
            </a:pPr>
            <a:r>
              <a:rPr lang="en-US" sz="900" i="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Development of new competencies. </a:t>
            </a:r>
          </a:p>
          <a:p>
            <a:pPr marL="233363" lvl="1" indent="-171450" defTabSz="914400" fontAlgn="auto">
              <a:spcAft>
                <a:spcPts val="0"/>
              </a:spcAft>
              <a:buClr>
                <a:schemeClr val="tx1">
                  <a:lumMod val="75000"/>
                </a:schemeClr>
              </a:buClr>
              <a:buFont typeface="Wingdings" pitchFamily="2" charset="2"/>
              <a:buChar char="§"/>
              <a:defRPr/>
            </a:pPr>
            <a:r>
              <a:rPr lang="en-US" sz="900" i="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Develop </a:t>
            </a:r>
            <a:r>
              <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modified or new products &amp; services.</a:t>
            </a:r>
          </a:p>
          <a:p>
            <a:pPr marL="233363" lvl="1" indent="-171450" defTabSz="914400" fontAlgn="auto">
              <a:spcAft>
                <a:spcPts val="0"/>
              </a:spcAft>
              <a:buClr>
                <a:schemeClr val="tx1">
                  <a:lumMod val="75000"/>
                </a:schemeClr>
              </a:buClr>
              <a:buFont typeface="Wingdings" pitchFamily="2" charset="2"/>
              <a:buChar char="§"/>
              <a:defRPr/>
            </a:pPr>
            <a:r>
              <a:rPr lang="en-US" sz="900" i="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Market leading products &amp; services</a:t>
            </a:r>
            <a:endPar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21" name="Title 1"/>
          <p:cNvSpPr txBox="1">
            <a:spLocks/>
          </p:cNvSpPr>
          <p:nvPr>
            <p:custDataLst>
              <p:tags r:id="rId4"/>
            </p:custDataLst>
          </p:nvPr>
        </p:nvSpPr>
        <p:spPr>
          <a:xfrm>
            <a:off x="509984" y="165101"/>
            <a:ext cx="12085135" cy="703263"/>
          </a:xfrm>
          <a:prstGeom prst="rect">
            <a:avLst/>
          </a:prstGeom>
        </p:spPr>
        <p:txBody>
          <a:bodyPr/>
          <a:lstStyle/>
          <a:p>
            <a:pPr>
              <a:lnSpc>
                <a:spcPct val="90000"/>
              </a:lnSpc>
              <a:defRPr/>
            </a:pPr>
            <a:endParaRPr lang="en-GB" sz="2400" kern="0" dirty="0">
              <a:solidFill>
                <a:srgbClr val="FFC000"/>
              </a:solidFill>
              <a:effectLst>
                <a:outerShdw blurRad="38100" dist="38100" dir="2700000" algn="tl">
                  <a:srgbClr val="000000"/>
                </a:outerShdw>
              </a:effectLst>
              <a:latin typeface="Segoe UI"/>
              <a:ea typeface="+mj-ea"/>
              <a:cs typeface="+mj-cs"/>
              <a:sym typeface="Segoe UI"/>
            </a:endParaRPr>
          </a:p>
        </p:txBody>
      </p:sp>
      <p:grpSp>
        <p:nvGrpSpPr>
          <p:cNvPr id="36" name="Group 35"/>
          <p:cNvGrpSpPr/>
          <p:nvPr>
            <p:custDataLst>
              <p:tags r:id="rId5"/>
            </p:custDataLst>
          </p:nvPr>
        </p:nvGrpSpPr>
        <p:grpSpPr>
          <a:xfrm>
            <a:off x="338138" y="1537059"/>
            <a:ext cx="11518900" cy="4698371"/>
            <a:chOff x="5431309" y="2249936"/>
            <a:chExt cx="8505025" cy="4142515"/>
          </a:xfrm>
        </p:grpSpPr>
        <p:sp>
          <p:nvSpPr>
            <p:cNvPr id="37" name="Left-Up Arrow 36"/>
            <p:cNvSpPr/>
            <p:nvPr>
              <p:custDataLst>
                <p:tags r:id="rId33"/>
              </p:custDataLst>
            </p:nvPr>
          </p:nvSpPr>
          <p:spPr>
            <a:xfrm flipH="1">
              <a:off x="5431309" y="2249936"/>
              <a:ext cx="8505025" cy="4142515"/>
            </a:xfrm>
            <a:prstGeom prst="leftUpArrow">
              <a:avLst>
                <a:gd name="adj1" fmla="val 7220"/>
                <a:gd name="adj2" fmla="val 6231"/>
                <a:gd name="adj3" fmla="val 6105"/>
              </a:avLst>
            </a:prstGeom>
            <a:solidFill>
              <a:schemeClr val="bg1">
                <a:lumMod val="50000"/>
              </a:schemeClr>
            </a:solidFill>
            <a:ln w="12700" cap="flat" cmpd="sng" algn="ctr">
              <a:noFill/>
              <a:prstDash val="solid"/>
              <a:round/>
              <a:headEnd type="none" w="med" len="med"/>
              <a:tailEnd type="none" w="med" len="med"/>
            </a:ln>
            <a:effectLst/>
          </p:spPr>
          <p:txBody>
            <a:bodyPr anchor="ctr"/>
            <a:lstStyle/>
            <a:p>
              <a:endParaRPr lang="en-US" sz="2000" dirty="0">
                <a:ln>
                  <a:solidFill>
                    <a:schemeClr val="bg1">
                      <a:alpha val="0"/>
                    </a:schemeClr>
                  </a:solidFill>
                </a:ln>
                <a:solidFill>
                  <a:schemeClr val="tx1"/>
                </a:solidFill>
                <a:latin typeface="Segoe UI"/>
                <a:sym typeface="Segoe UI"/>
              </a:endParaRPr>
            </a:p>
          </p:txBody>
        </p:sp>
        <p:sp>
          <p:nvSpPr>
            <p:cNvPr id="39" name="Rectangle 18"/>
            <p:cNvSpPr>
              <a:spLocks noChangeArrowheads="1"/>
            </p:cNvSpPr>
            <p:nvPr>
              <p:custDataLst>
                <p:tags r:id="rId34"/>
              </p:custDataLst>
            </p:nvPr>
          </p:nvSpPr>
          <p:spPr bwMode="auto">
            <a:xfrm rot="16200000">
              <a:off x="3901866" y="4203587"/>
              <a:ext cx="3505806" cy="275451"/>
            </a:xfrm>
            <a:prstGeom prst="rect">
              <a:avLst/>
            </a:prstGeom>
            <a:noFill/>
            <a:ln w="9525">
              <a:noFill/>
              <a:miter lim="800000"/>
              <a:headEnd/>
              <a:tailEnd/>
            </a:ln>
          </p:spPr>
          <p:txBody>
            <a:bodyPr lIns="0" tIns="0" rIns="0" bIns="0" anchor="ctr">
              <a:noAutofit/>
            </a:bodyPr>
            <a:lstStyle/>
            <a:p>
              <a:pPr algn="ctr"/>
              <a:r>
                <a:rPr lang="en-US" b="1" dirty="0" smtClean="0">
                  <a:ln>
                    <a:solidFill>
                      <a:schemeClr val="bg1">
                        <a:alpha val="0"/>
                      </a:schemeClr>
                    </a:solidFill>
                  </a:ln>
                  <a:solidFill>
                    <a:schemeClr val="bg1"/>
                  </a:solidFill>
                  <a:effectLst>
                    <a:outerShdw blurRad="38100" dist="38100" dir="2700000" algn="tl">
                      <a:srgbClr val="000000">
                        <a:alpha val="43137"/>
                      </a:srgbClr>
                    </a:outerShdw>
                  </a:effectLst>
                </a:rPr>
                <a:t>Return on Investment</a:t>
              </a:r>
              <a:endParaRPr lang="en-US"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40" name="Rectangle 18"/>
            <p:cNvSpPr>
              <a:spLocks noChangeArrowheads="1"/>
            </p:cNvSpPr>
            <p:nvPr>
              <p:custDataLst>
                <p:tags r:id="rId35"/>
              </p:custDataLst>
            </p:nvPr>
          </p:nvSpPr>
          <p:spPr bwMode="auto">
            <a:xfrm>
              <a:off x="8145804" y="6007559"/>
              <a:ext cx="3505806" cy="258836"/>
            </a:xfrm>
            <a:prstGeom prst="rect">
              <a:avLst/>
            </a:prstGeom>
            <a:noFill/>
            <a:ln w="9525">
              <a:noFill/>
              <a:miter lim="800000"/>
              <a:headEnd/>
              <a:tailEnd/>
            </a:ln>
          </p:spPr>
          <p:txBody>
            <a:bodyPr lIns="0" tIns="0" rIns="0" bIns="0" anchor="ctr">
              <a:noAutofit/>
            </a:bodyPr>
            <a:lstStyle/>
            <a:p>
              <a:pPr algn="ctr"/>
              <a:r>
                <a:rPr lang="en-US" b="1" dirty="0">
                  <a:ln>
                    <a:solidFill>
                      <a:schemeClr val="bg1">
                        <a:alpha val="0"/>
                      </a:schemeClr>
                    </a:solidFill>
                  </a:ln>
                  <a:solidFill>
                    <a:schemeClr val="bg1"/>
                  </a:solidFill>
                  <a:effectLst>
                    <a:outerShdw blurRad="38100" dist="38100" dir="2700000" algn="tl">
                      <a:srgbClr val="000000">
                        <a:alpha val="43137"/>
                      </a:srgbClr>
                    </a:outerShdw>
                  </a:effectLst>
                </a:rPr>
                <a:t>Time to Value</a:t>
              </a:r>
            </a:p>
          </p:txBody>
        </p:sp>
      </p:grpSp>
      <p:sp>
        <p:nvSpPr>
          <p:cNvPr id="46" name="Pentagon 45"/>
          <p:cNvSpPr/>
          <p:nvPr>
            <p:custDataLst>
              <p:tags r:id="rId6"/>
            </p:custDataLst>
          </p:nvPr>
        </p:nvSpPr>
        <p:spPr>
          <a:xfrm>
            <a:off x="3012058" y="3296142"/>
            <a:ext cx="4260373" cy="822960"/>
          </a:xfrm>
          <a:prstGeom prst="homePlate">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914400" fontAlgn="auto">
              <a:spcBef>
                <a:spcPts val="300"/>
              </a:spcBef>
              <a:spcAft>
                <a:spcPts val="0"/>
              </a:spcAft>
              <a:buClr>
                <a:schemeClr val="tx1">
                  <a:lumMod val="75000"/>
                </a:schemeClr>
              </a:buClr>
              <a:defRPr/>
            </a:pPr>
            <a:r>
              <a:rPr lang="en-US" sz="900" b="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Phase 3 </a:t>
            </a:r>
            <a:r>
              <a:rPr lang="en-US" sz="900" b="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 </a:t>
            </a:r>
            <a:r>
              <a:rPr lang="en-US" sz="900" b="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 </a:t>
            </a:r>
            <a:r>
              <a:rPr lang="en-US" sz="900" b="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Develop New Portfolio &amp; Markets</a:t>
            </a:r>
            <a:endParaRPr lang="en-IN"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endParaRPr>
          </a:p>
          <a:p>
            <a:pPr marL="233363" lvl="1" indent="-171450" defTabSz="914400" fontAlgn="auto">
              <a:spcAft>
                <a:spcPts val="0"/>
              </a:spcAft>
              <a:buClr>
                <a:schemeClr val="tx1">
                  <a:lumMod val="75000"/>
                </a:schemeClr>
              </a:buClr>
              <a:buFont typeface="Wingdings" pitchFamily="2" charset="2"/>
              <a:buChar char="§"/>
              <a:defRPr/>
            </a:pPr>
            <a:r>
              <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New geographical markets</a:t>
            </a:r>
          </a:p>
          <a:p>
            <a:pPr marL="233363" lvl="1" indent="-171450" defTabSz="914400" fontAlgn="auto">
              <a:spcAft>
                <a:spcPts val="0"/>
              </a:spcAft>
              <a:buClr>
                <a:schemeClr val="tx1">
                  <a:lumMod val="75000"/>
                </a:schemeClr>
              </a:buClr>
              <a:buFont typeface="Wingdings" pitchFamily="2" charset="2"/>
              <a:buChar char="§"/>
              <a:defRPr/>
            </a:pPr>
            <a:r>
              <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New product dimensions or packaging </a:t>
            </a:r>
          </a:p>
          <a:p>
            <a:pPr marL="233363" lvl="1" indent="-171450" defTabSz="914400" fontAlgn="auto">
              <a:spcAft>
                <a:spcPts val="0"/>
              </a:spcAft>
              <a:buClr>
                <a:schemeClr val="tx1">
                  <a:lumMod val="75000"/>
                </a:schemeClr>
              </a:buClr>
              <a:buFont typeface="Wingdings" pitchFamily="2" charset="2"/>
              <a:buChar char="§"/>
              <a:defRPr/>
            </a:pPr>
            <a:r>
              <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New distribution </a:t>
            </a:r>
            <a:r>
              <a:rPr lang="en-US" sz="900" i="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channels</a:t>
            </a:r>
            <a:endParaRPr lang="en-IN" sz="900" i="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endParaRPr>
          </a:p>
          <a:p>
            <a:pPr marL="233363" lvl="1" indent="-171450" defTabSz="914400" fontAlgn="auto">
              <a:spcAft>
                <a:spcPts val="0"/>
              </a:spcAft>
              <a:buClr>
                <a:schemeClr val="tx1">
                  <a:lumMod val="75000"/>
                </a:schemeClr>
              </a:buClr>
              <a:buFont typeface="Wingdings" pitchFamily="2" charset="2"/>
              <a:buChar char="§"/>
              <a:defRPr/>
            </a:pPr>
            <a:r>
              <a:rPr lang="en-IN" sz="900" i="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Horizontal &amp; Vertical diversification</a:t>
            </a:r>
            <a:endParaRPr lang="en-IN"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47" name="Pentagon 46"/>
          <p:cNvSpPr/>
          <p:nvPr>
            <p:custDataLst>
              <p:tags r:id="rId7"/>
            </p:custDataLst>
          </p:nvPr>
        </p:nvSpPr>
        <p:spPr>
          <a:xfrm>
            <a:off x="1858264" y="4426974"/>
            <a:ext cx="4260373" cy="822960"/>
          </a:xfrm>
          <a:prstGeom prst="homePlate">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914400" fontAlgn="auto">
              <a:spcBef>
                <a:spcPts val="300"/>
              </a:spcBef>
              <a:spcAft>
                <a:spcPts val="0"/>
              </a:spcAft>
              <a:buClr>
                <a:schemeClr val="tx1">
                  <a:lumMod val="75000"/>
                </a:schemeClr>
              </a:buClr>
              <a:defRPr/>
            </a:pPr>
            <a:r>
              <a:rPr lang="en-US" sz="900" b="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Phase 2 – </a:t>
            </a:r>
            <a:r>
              <a:rPr lang="en-US" sz="900" b="1" dirty="0" smtClean="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Optimize Existing Portfolio &amp; Markets</a:t>
            </a:r>
            <a:endParaRPr lang="en-US" sz="900" b="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endParaRPr>
          </a:p>
          <a:p>
            <a:pPr marL="233363" lvl="1" indent="-171450" defTabSz="914400" fontAlgn="auto">
              <a:spcAft>
                <a:spcPts val="0"/>
              </a:spcAft>
              <a:buClr>
                <a:schemeClr val="tx1">
                  <a:lumMod val="75000"/>
                </a:schemeClr>
              </a:buClr>
              <a:buFont typeface="Wingdings" pitchFamily="2" charset="2"/>
              <a:buChar char="§"/>
              <a:defRPr/>
            </a:pPr>
            <a:r>
              <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Maintain or increase the market share of current products  and services.</a:t>
            </a:r>
          </a:p>
          <a:p>
            <a:pPr marL="233363" lvl="1" indent="-171450" defTabSz="914400" fontAlgn="auto">
              <a:spcAft>
                <a:spcPts val="0"/>
              </a:spcAft>
              <a:buClr>
                <a:schemeClr val="tx1">
                  <a:lumMod val="75000"/>
                </a:schemeClr>
              </a:buClr>
              <a:buFont typeface="Wingdings" pitchFamily="2" charset="2"/>
              <a:buChar char="§"/>
              <a:defRPr/>
            </a:pPr>
            <a:r>
              <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Restructure a mature market by driving out competitors</a:t>
            </a:r>
          </a:p>
          <a:p>
            <a:pPr marL="233363" lvl="1" indent="-171450" defTabSz="914400" fontAlgn="auto">
              <a:spcAft>
                <a:spcPts val="0"/>
              </a:spcAft>
              <a:buClr>
                <a:schemeClr val="tx1">
                  <a:lumMod val="75000"/>
                </a:schemeClr>
              </a:buClr>
              <a:buFont typeface="Wingdings" pitchFamily="2" charset="2"/>
              <a:buChar char="§"/>
              <a:defRPr/>
            </a:pPr>
            <a:r>
              <a:rPr lang="en-US" sz="900" i="1" dirty="0">
                <a:ln>
                  <a:solidFill>
                    <a:schemeClr val="accent1">
                      <a:alpha val="0"/>
                    </a:schemeClr>
                  </a:solidFill>
                </a:ln>
                <a:solidFill>
                  <a:schemeClr val="tx1">
                    <a:lumMod val="75000"/>
                  </a:schemeClr>
                </a:solidFill>
                <a:latin typeface="Segoe UI" pitchFamily="34" charset="0"/>
                <a:ea typeface="Segoe UI" pitchFamily="34" charset="0"/>
                <a:cs typeface="Segoe UI" pitchFamily="34" charset="0"/>
              </a:rPr>
              <a:t>Increase usage by existing customers </a:t>
            </a:r>
          </a:p>
        </p:txBody>
      </p:sp>
      <p:sp>
        <p:nvSpPr>
          <p:cNvPr id="4" name="Rectangle 3"/>
          <p:cNvSpPr/>
          <p:nvPr>
            <p:custDataLst>
              <p:tags r:id="rId8"/>
            </p:custDataLst>
          </p:nvPr>
        </p:nvSpPr>
        <p:spPr>
          <a:xfrm>
            <a:off x="1816369" y="5497577"/>
            <a:ext cx="6432455" cy="242304"/>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00" b="1" dirty="0">
                <a:ln>
                  <a:solidFill>
                    <a:schemeClr val="bg1">
                      <a:alpha val="0"/>
                    </a:schemeClr>
                  </a:solidFill>
                </a:ln>
                <a:solidFill>
                  <a:schemeClr val="bg1"/>
                </a:solidFill>
                <a:effectLst>
                  <a:outerShdw blurRad="38100" dist="38100" dir="2700000" algn="tl">
                    <a:srgbClr val="000000">
                      <a:alpha val="43137"/>
                    </a:srgbClr>
                  </a:outerShdw>
                </a:effectLst>
              </a:rPr>
              <a:t>Key Enablers: </a:t>
            </a:r>
            <a:r>
              <a:rPr lang="en-IN" sz="900" dirty="0" smtClean="0">
                <a:ln>
                  <a:solidFill>
                    <a:schemeClr val="bg1">
                      <a:alpha val="0"/>
                    </a:schemeClr>
                  </a:solidFill>
                </a:ln>
                <a:solidFill>
                  <a:schemeClr val="bg1"/>
                </a:solidFill>
                <a:effectLst>
                  <a:outerShdw blurRad="38100" dist="38100" dir="2700000" algn="tl">
                    <a:srgbClr val="000000">
                      <a:alpha val="43137"/>
                    </a:srgbClr>
                  </a:outerShdw>
                </a:effectLst>
              </a:rPr>
              <a:t>Lean, Six Sigma, Systems Thinking, Design Thinking.</a:t>
            </a:r>
            <a:endParaRPr lang="en-IN" sz="900"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23" name="Rectangle 22"/>
          <p:cNvSpPr/>
          <p:nvPr>
            <p:custDataLst>
              <p:tags r:id="rId9"/>
            </p:custDataLst>
          </p:nvPr>
        </p:nvSpPr>
        <p:spPr>
          <a:xfrm>
            <a:off x="8124485" y="2129119"/>
            <a:ext cx="2506457" cy="830997"/>
          </a:xfrm>
          <a:prstGeom prst="rect">
            <a:avLst/>
          </a:prstGeom>
        </p:spPr>
        <p:txBody>
          <a:bodyPr wrap="square">
            <a:spAutoFit/>
          </a:bodyPr>
          <a:lstStyle/>
          <a:p>
            <a:pPr marL="233363" lvl="1" indent="-171450" defTabSz="914400">
              <a:buClr>
                <a:srgbClr val="595959">
                  <a:lumMod val="75000"/>
                </a:srgbClr>
              </a:buClr>
              <a:buFont typeface="Wingdings" pitchFamily="2" charset="2"/>
              <a:buChar char="§"/>
              <a:defRPr/>
            </a:pP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Cloud Services (SaaS, PaaS, IaaS) </a:t>
            </a:r>
          </a:p>
          <a:p>
            <a:pPr marL="233363" lvl="1" indent="-171450" defTabSz="914400">
              <a:buClr>
                <a:srgbClr val="595959">
                  <a:lumMod val="75000"/>
                </a:srgbClr>
              </a:buClr>
              <a:buFont typeface="Wingdings" pitchFamily="2" charset="2"/>
              <a:buChar char="§"/>
              <a:defRPr/>
            </a:pPr>
            <a:r>
              <a:rPr lang="en-IN" sz="800" i="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Digital </a:t>
            </a: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Marketing (Fast Search, eCommerce, Advertisement)</a:t>
            </a:r>
            <a:endParaRPr lang="en-IN" sz="800" i="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a:p>
            <a:pPr marL="233363" lvl="1" indent="-171450" defTabSz="914400">
              <a:buClr>
                <a:srgbClr val="595959">
                  <a:lumMod val="75000"/>
                </a:srgbClr>
              </a:buClr>
              <a:buFont typeface="Wingdings" pitchFamily="2" charset="2"/>
              <a:buChar char="§"/>
              <a:defRPr/>
            </a:pP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 other IT-Enabled </a:t>
            </a:r>
            <a:r>
              <a:rPr lang="en-IN" sz="800" i="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Revenue Generating </a:t>
            </a: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Solutions and </a:t>
            </a:r>
            <a:r>
              <a:rPr lang="en-IN" sz="800" i="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other enablement solutions to be </a:t>
            </a: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determined)</a:t>
            </a:r>
            <a:endParaRPr lang="en-IN" sz="800" i="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50" name="Rectangle 49"/>
          <p:cNvSpPr/>
          <p:nvPr>
            <p:custDataLst>
              <p:tags r:id="rId10"/>
            </p:custDataLst>
          </p:nvPr>
        </p:nvSpPr>
        <p:spPr>
          <a:xfrm>
            <a:off x="7251311" y="3319529"/>
            <a:ext cx="3441977" cy="338554"/>
          </a:xfrm>
          <a:prstGeom prst="rect">
            <a:avLst/>
          </a:prstGeom>
        </p:spPr>
        <p:txBody>
          <a:bodyPr wrap="square">
            <a:spAutoFit/>
          </a:bodyPr>
          <a:lstStyle/>
          <a:p>
            <a:pPr marL="233363" lvl="1" indent="-171450" defTabSz="914400">
              <a:buClr>
                <a:srgbClr val="595959">
                  <a:lumMod val="75000"/>
                </a:srgbClr>
              </a:buClr>
              <a:buFont typeface="Wingdings" pitchFamily="2" charset="2"/>
              <a:buChar char="§"/>
              <a:defRPr/>
            </a:pP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Sales &amp; Service (CRM)</a:t>
            </a:r>
          </a:p>
          <a:p>
            <a:pPr marL="233363" lvl="1" indent="-171450" defTabSz="914400">
              <a:buClr>
                <a:srgbClr val="595959">
                  <a:lumMod val="75000"/>
                </a:srgbClr>
              </a:buClr>
              <a:buFont typeface="Wingdings" pitchFamily="2" charset="2"/>
              <a:buChar char="§"/>
              <a:defRPr/>
            </a:pP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Business Insight (Analytics, Measurement &amp; Reporting)</a:t>
            </a:r>
          </a:p>
        </p:txBody>
      </p:sp>
      <p:sp>
        <p:nvSpPr>
          <p:cNvPr id="51" name="Rectangle 50"/>
          <p:cNvSpPr/>
          <p:nvPr>
            <p:custDataLst>
              <p:tags r:id="rId11"/>
            </p:custDataLst>
          </p:nvPr>
        </p:nvSpPr>
        <p:spPr>
          <a:xfrm>
            <a:off x="6130512" y="4458476"/>
            <a:ext cx="3571628" cy="461665"/>
          </a:xfrm>
          <a:prstGeom prst="rect">
            <a:avLst/>
          </a:prstGeom>
        </p:spPr>
        <p:txBody>
          <a:bodyPr wrap="square">
            <a:spAutoFit/>
          </a:bodyPr>
          <a:lstStyle/>
          <a:p>
            <a:pPr marL="233363" lvl="1" indent="-171450" defTabSz="914400">
              <a:buClr>
                <a:srgbClr val="595959">
                  <a:lumMod val="75000"/>
                </a:srgbClr>
              </a:buClr>
              <a:buFont typeface="Wingdings" pitchFamily="2" charset="2"/>
              <a:buChar char="§"/>
              <a:defRPr/>
            </a:pP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Unified Development Platform (User Experience, Custom Development)</a:t>
            </a:r>
          </a:p>
          <a:p>
            <a:pPr marL="233363" lvl="1" indent="-171450" defTabSz="914400">
              <a:buClr>
                <a:srgbClr val="595959">
                  <a:lumMod val="75000"/>
                </a:srgbClr>
              </a:buClr>
              <a:buFont typeface="Wingdings" pitchFamily="2" charset="2"/>
              <a:buChar char="§"/>
              <a:defRPr/>
            </a:pPr>
            <a:r>
              <a:rPr lang="en-IN" sz="800"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Innovation Management (capturing, prioritization , incubation &amp; execution  of new ideas) </a:t>
            </a:r>
            <a:endParaRPr lang="en-IN" sz="800" i="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61" name="Right Arrow 60"/>
          <p:cNvSpPr/>
          <p:nvPr>
            <p:custDataLst>
              <p:tags r:id="rId12"/>
            </p:custDataLst>
          </p:nvPr>
        </p:nvSpPr>
        <p:spPr>
          <a:xfrm>
            <a:off x="1383940" y="6235431"/>
            <a:ext cx="4115845" cy="88900"/>
          </a:xfrm>
          <a:prstGeom prst="rightArrow">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anchor="ctr"/>
          <a:lstStyle/>
          <a:p>
            <a:pPr algn="ctr" defTabSz="914253" fontAlgn="auto">
              <a:spcBef>
                <a:spcPts val="0"/>
              </a:spcBef>
              <a:spcAft>
                <a:spcPts val="0"/>
              </a:spcAft>
              <a:defRPr/>
            </a:pPr>
            <a:endParaRPr lang="en-GB" dirty="0">
              <a:solidFill>
                <a:schemeClr val="tx1"/>
              </a:solidFill>
            </a:endParaRPr>
          </a:p>
        </p:txBody>
      </p:sp>
      <p:sp>
        <p:nvSpPr>
          <p:cNvPr id="63" name="Rectangle 62"/>
          <p:cNvSpPr/>
          <p:nvPr>
            <p:custDataLst>
              <p:tags r:id="rId13"/>
            </p:custDataLst>
          </p:nvPr>
        </p:nvSpPr>
        <p:spPr>
          <a:xfrm>
            <a:off x="873576" y="6164465"/>
            <a:ext cx="510364" cy="230832"/>
          </a:xfrm>
          <a:prstGeom prst="rect">
            <a:avLst/>
          </a:prstGeom>
        </p:spPr>
        <p:txBody>
          <a:bodyPr wrap="square" lIns="45720" tIns="45720" rIns="45720" bIns="45720">
            <a:spAutoFit/>
          </a:bodyPr>
          <a:lstStyle/>
          <a:p>
            <a:pPr marL="61913" lvl="1" defTabSz="914400">
              <a:buClr>
                <a:srgbClr val="595959">
                  <a:lumMod val="75000"/>
                </a:srgbClr>
              </a:buClr>
              <a:defRPr/>
            </a:pPr>
            <a:r>
              <a:rPr lang="en-IN" sz="900" b="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2013</a:t>
            </a:r>
            <a:endParaRPr lang="en-IN" sz="900" b="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64" name="Right Arrow 63"/>
          <p:cNvSpPr/>
          <p:nvPr>
            <p:custDataLst>
              <p:tags r:id="rId14"/>
            </p:custDataLst>
          </p:nvPr>
        </p:nvSpPr>
        <p:spPr>
          <a:xfrm>
            <a:off x="8644332" y="6235431"/>
            <a:ext cx="1709821" cy="79375"/>
          </a:xfrm>
          <a:prstGeom prst="rightArrow">
            <a:avLst/>
          </a:prstGeom>
          <a:solidFill>
            <a:schemeClr val="tx1">
              <a:lumMod val="60000"/>
              <a:lumOff val="40000"/>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6194" tIns="38097" rIns="76194" bIns="38097" anchor="ctr"/>
          <a:lstStyle/>
          <a:p>
            <a:pPr algn="ctr" defTabSz="914253" fontAlgn="auto">
              <a:spcBef>
                <a:spcPts val="0"/>
              </a:spcBef>
              <a:spcAft>
                <a:spcPts val="0"/>
              </a:spcAft>
              <a:defRPr/>
            </a:pPr>
            <a:endParaRPr lang="en-GB" dirty="0">
              <a:solidFill>
                <a:schemeClr val="tx1"/>
              </a:solidFill>
            </a:endParaRPr>
          </a:p>
        </p:txBody>
      </p:sp>
      <p:sp>
        <p:nvSpPr>
          <p:cNvPr id="65" name="Rectangle 64"/>
          <p:cNvSpPr/>
          <p:nvPr>
            <p:custDataLst>
              <p:tags r:id="rId15"/>
            </p:custDataLst>
          </p:nvPr>
        </p:nvSpPr>
        <p:spPr>
          <a:xfrm>
            <a:off x="5524299" y="6164465"/>
            <a:ext cx="510364" cy="230832"/>
          </a:xfrm>
          <a:prstGeom prst="rect">
            <a:avLst/>
          </a:prstGeom>
        </p:spPr>
        <p:txBody>
          <a:bodyPr wrap="square" lIns="45720" tIns="45720" rIns="45720" bIns="45720">
            <a:spAutoFit/>
          </a:bodyPr>
          <a:lstStyle/>
          <a:p>
            <a:pPr marL="61913" lvl="1" defTabSz="914400">
              <a:buClr>
                <a:srgbClr val="595959">
                  <a:lumMod val="75000"/>
                </a:srgbClr>
              </a:buClr>
              <a:defRPr/>
            </a:pPr>
            <a:r>
              <a:rPr lang="en-IN" sz="900" b="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2014</a:t>
            </a:r>
            <a:endParaRPr lang="en-IN" sz="900" b="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66" name="Rectangle 65"/>
          <p:cNvSpPr/>
          <p:nvPr>
            <p:custDataLst>
              <p:tags r:id="rId16"/>
            </p:custDataLst>
          </p:nvPr>
        </p:nvSpPr>
        <p:spPr>
          <a:xfrm>
            <a:off x="8133968" y="6164465"/>
            <a:ext cx="510364" cy="230832"/>
          </a:xfrm>
          <a:prstGeom prst="rect">
            <a:avLst/>
          </a:prstGeom>
        </p:spPr>
        <p:txBody>
          <a:bodyPr wrap="square" lIns="45720" tIns="45720" rIns="45720" bIns="45720">
            <a:spAutoFit/>
          </a:bodyPr>
          <a:lstStyle/>
          <a:p>
            <a:pPr marL="61913" lvl="1" defTabSz="914400">
              <a:buClr>
                <a:srgbClr val="595959">
                  <a:lumMod val="75000"/>
                </a:srgbClr>
              </a:buClr>
              <a:defRPr/>
            </a:pPr>
            <a:r>
              <a:rPr lang="en-IN" sz="900" b="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2016</a:t>
            </a:r>
            <a:endParaRPr lang="en-IN" sz="900" b="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67" name="Rectangle 66"/>
          <p:cNvSpPr/>
          <p:nvPr>
            <p:custDataLst>
              <p:tags r:id="rId17"/>
            </p:custDataLst>
          </p:nvPr>
        </p:nvSpPr>
        <p:spPr>
          <a:xfrm>
            <a:off x="6829133" y="6164465"/>
            <a:ext cx="510364" cy="230832"/>
          </a:xfrm>
          <a:prstGeom prst="rect">
            <a:avLst/>
          </a:prstGeom>
        </p:spPr>
        <p:txBody>
          <a:bodyPr wrap="square" lIns="45720" tIns="45720" rIns="45720" bIns="45720">
            <a:spAutoFit/>
          </a:bodyPr>
          <a:lstStyle/>
          <a:p>
            <a:pPr marL="61913" lvl="1" defTabSz="914400">
              <a:buClr>
                <a:srgbClr val="595959">
                  <a:lumMod val="75000"/>
                </a:srgbClr>
              </a:buClr>
              <a:defRPr/>
            </a:pPr>
            <a:r>
              <a:rPr lang="en-IN" sz="900" b="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2015</a:t>
            </a:r>
            <a:endParaRPr lang="en-IN" sz="900" b="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32" name="Rectangle 31"/>
          <p:cNvSpPr/>
          <p:nvPr>
            <p:custDataLst>
              <p:tags r:id="rId18"/>
            </p:custDataLst>
          </p:nvPr>
        </p:nvSpPr>
        <p:spPr>
          <a:xfrm>
            <a:off x="919674" y="3558351"/>
            <a:ext cx="1611332" cy="369332"/>
          </a:xfrm>
          <a:prstGeom prst="rect">
            <a:avLst/>
          </a:prstGeom>
        </p:spPr>
        <p:txBody>
          <a:bodyPr wrap="square">
            <a:spAutoFit/>
          </a:bodyPr>
          <a:lstStyle/>
          <a:p>
            <a:pPr marL="61913" lvl="1" algn="ctr" defTabSz="914400">
              <a:buClr>
                <a:srgbClr val="595959">
                  <a:lumMod val="75000"/>
                </a:srgbClr>
              </a:buClr>
              <a:defRPr/>
            </a:pPr>
            <a:r>
              <a:rPr lang="en-IN" sz="900"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Improving </a:t>
            </a:r>
            <a:r>
              <a:rPr lang="en-IN" sz="900"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product &amp; services capabilities</a:t>
            </a:r>
            <a:endParaRPr lang="en-IN" sz="900"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33" name="Rectangle 32"/>
          <p:cNvSpPr/>
          <p:nvPr>
            <p:custDataLst>
              <p:tags r:id="rId19"/>
            </p:custDataLst>
          </p:nvPr>
        </p:nvSpPr>
        <p:spPr>
          <a:xfrm>
            <a:off x="1128758" y="2231208"/>
            <a:ext cx="1858459" cy="507831"/>
          </a:xfrm>
          <a:prstGeom prst="rect">
            <a:avLst/>
          </a:prstGeom>
        </p:spPr>
        <p:txBody>
          <a:bodyPr wrap="square">
            <a:spAutoFit/>
          </a:bodyPr>
          <a:lstStyle/>
          <a:p>
            <a:pPr marL="61913" lvl="1" algn="ctr" defTabSz="914400">
              <a:buClr>
                <a:srgbClr val="595959">
                  <a:lumMod val="75000"/>
                </a:srgbClr>
              </a:buClr>
              <a:defRPr/>
            </a:pPr>
            <a:r>
              <a:rPr lang="en-IN" sz="900"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Enabling business operations with enabling technology solutions.</a:t>
            </a:r>
          </a:p>
        </p:txBody>
      </p:sp>
      <p:sp>
        <p:nvSpPr>
          <p:cNvPr id="34" name="Rectangle 33"/>
          <p:cNvSpPr/>
          <p:nvPr>
            <p:custDataLst>
              <p:tags r:id="rId20"/>
            </p:custDataLst>
          </p:nvPr>
        </p:nvSpPr>
        <p:spPr>
          <a:xfrm>
            <a:off x="1441008" y="1471144"/>
            <a:ext cx="2126439" cy="369332"/>
          </a:xfrm>
          <a:prstGeom prst="rect">
            <a:avLst/>
          </a:prstGeom>
        </p:spPr>
        <p:txBody>
          <a:bodyPr wrap="square">
            <a:spAutoFit/>
          </a:bodyPr>
          <a:lstStyle/>
          <a:p>
            <a:pPr marL="61913" lvl="1" algn="r" defTabSz="914400">
              <a:buClr>
                <a:srgbClr val="595959">
                  <a:lumMod val="75000"/>
                </a:srgbClr>
              </a:buClr>
              <a:defRPr/>
            </a:pPr>
            <a:r>
              <a:rPr lang="en-IN" sz="900"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Generating strategic value and/or competitive </a:t>
            </a:r>
            <a:r>
              <a:rPr lang="en-IN" sz="900"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differentiation</a:t>
            </a:r>
            <a:endParaRPr lang="en-IN" sz="900"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38" name="Arc 37"/>
          <p:cNvSpPr/>
          <p:nvPr>
            <p:custDataLst>
              <p:tags r:id="rId21"/>
            </p:custDataLst>
          </p:nvPr>
        </p:nvSpPr>
        <p:spPr>
          <a:xfrm>
            <a:off x="1455152" y="3965642"/>
            <a:ext cx="822960" cy="822960"/>
          </a:xfrm>
          <a:prstGeom prst="arc">
            <a:avLst>
              <a:gd name="adj1" fmla="val 5419991"/>
              <a:gd name="adj2" fmla="val 16212835"/>
            </a:avLst>
          </a:prstGeom>
          <a:ln w="34925">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1" name="Arc 40"/>
          <p:cNvSpPr/>
          <p:nvPr>
            <p:custDataLst>
              <p:tags r:id="rId22"/>
            </p:custDataLst>
          </p:nvPr>
        </p:nvSpPr>
        <p:spPr>
          <a:xfrm>
            <a:off x="2575737" y="2594356"/>
            <a:ext cx="822960" cy="822960"/>
          </a:xfrm>
          <a:prstGeom prst="arc">
            <a:avLst>
              <a:gd name="adj1" fmla="val 5419991"/>
              <a:gd name="adj2" fmla="val 16212835"/>
            </a:avLst>
          </a:prstGeom>
          <a:ln w="34925">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p:cNvSpPr/>
          <p:nvPr>
            <p:custDataLst>
              <p:tags r:id="rId23"/>
            </p:custDataLst>
          </p:nvPr>
        </p:nvSpPr>
        <p:spPr>
          <a:xfrm>
            <a:off x="3567447" y="1500106"/>
            <a:ext cx="822960" cy="822960"/>
          </a:xfrm>
          <a:prstGeom prst="arc">
            <a:avLst>
              <a:gd name="adj1" fmla="val 5419991"/>
              <a:gd name="adj2" fmla="val 16212835"/>
            </a:avLst>
          </a:prstGeom>
          <a:ln w="34925">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p:cNvSpPr/>
          <p:nvPr/>
        </p:nvSpPr>
        <p:spPr>
          <a:xfrm>
            <a:off x="268688" y="1013840"/>
            <a:ext cx="11518900" cy="307777"/>
          </a:xfrm>
          <a:prstGeom prst="rect">
            <a:avLst/>
          </a:prstGeom>
        </p:spPr>
        <p:txBody>
          <a:bodyPr wrap="square">
            <a:spAutoFit/>
          </a:bodyPr>
          <a:lstStyle/>
          <a:p>
            <a:r>
              <a:rPr lang="en-IN" sz="1400" dirty="0" smtClean="0"/>
              <a:t>Companies growth strategy focused innovative products &amp; services that differentiate the company in existing and new markets </a:t>
            </a:r>
            <a:endParaRPr lang="en-US" sz="1400" dirty="0"/>
          </a:p>
        </p:txBody>
      </p:sp>
      <p:sp>
        <p:nvSpPr>
          <p:cNvPr id="35" name="Rectangle 34"/>
          <p:cNvSpPr/>
          <p:nvPr>
            <p:custDataLst>
              <p:tags r:id="rId24"/>
            </p:custDataLst>
          </p:nvPr>
        </p:nvSpPr>
        <p:spPr>
          <a:xfrm rot="5400000">
            <a:off x="9767541" y="3881202"/>
            <a:ext cx="1806799" cy="230832"/>
          </a:xfrm>
          <a:prstGeom prst="rect">
            <a:avLst/>
          </a:prstGeom>
        </p:spPr>
        <p:txBody>
          <a:bodyPr wrap="square">
            <a:spAutoFit/>
          </a:bodyPr>
          <a:lstStyle/>
          <a:p>
            <a:pPr marL="61913" lvl="1" defTabSz="914400">
              <a:buClr>
                <a:srgbClr val="595959">
                  <a:lumMod val="75000"/>
                </a:srgbClr>
              </a:buClr>
              <a:defRPr/>
            </a:pPr>
            <a:r>
              <a:rPr lang="en-IN" sz="900" b="1" i="1" dirty="0" smtClean="0">
                <a:ln>
                  <a:solidFill>
                    <a:srgbClr val="5191CD">
                      <a:alpha val="0"/>
                    </a:srgbClr>
                  </a:solidFill>
                </a:ln>
                <a:solidFill>
                  <a:srgbClr val="595959">
                    <a:lumMod val="75000"/>
                  </a:srgbClr>
                </a:solidFill>
                <a:latin typeface="Segoe UI" pitchFamily="34" charset="0"/>
                <a:ea typeface="Segoe UI" pitchFamily="34" charset="0"/>
                <a:cs typeface="Segoe UI" pitchFamily="34" charset="0"/>
              </a:rPr>
              <a:t>Recommended Initiatives </a:t>
            </a:r>
            <a:endParaRPr lang="en-IN" sz="900" b="1" i="1" dirty="0">
              <a:ln>
                <a:solidFill>
                  <a:srgbClr val="5191CD">
                    <a:alpha val="0"/>
                  </a:srgbClr>
                </a:solidFill>
              </a:ln>
              <a:solidFill>
                <a:srgbClr val="595959">
                  <a:lumMod val="75000"/>
                </a:srgbClr>
              </a:solidFill>
              <a:latin typeface="Segoe UI" pitchFamily="34" charset="0"/>
              <a:ea typeface="Segoe UI" pitchFamily="34" charset="0"/>
              <a:cs typeface="Segoe UI" pitchFamily="34" charset="0"/>
            </a:endParaRPr>
          </a:p>
        </p:txBody>
      </p:sp>
      <p:sp>
        <p:nvSpPr>
          <p:cNvPr id="2" name="Down Arrow 1"/>
          <p:cNvSpPr/>
          <p:nvPr>
            <p:custDataLst>
              <p:tags r:id="rId25"/>
            </p:custDataLst>
          </p:nvPr>
        </p:nvSpPr>
        <p:spPr>
          <a:xfrm>
            <a:off x="10578912" y="4701184"/>
            <a:ext cx="175458" cy="771282"/>
          </a:xfrm>
          <a:prstGeom prst="downArrow">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Down Arrow 48"/>
          <p:cNvSpPr/>
          <p:nvPr>
            <p:custDataLst>
              <p:tags r:id="rId26"/>
            </p:custDataLst>
          </p:nvPr>
        </p:nvSpPr>
        <p:spPr>
          <a:xfrm rot="10800000">
            <a:off x="10575637" y="2222588"/>
            <a:ext cx="190608" cy="860637"/>
          </a:xfrm>
          <a:prstGeom prst="downArrow">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itle 506"/>
          <p:cNvSpPr>
            <a:spLocks noGrp="1"/>
          </p:cNvSpPr>
          <p:nvPr>
            <p:ph type="title"/>
            <p:custDataLst>
              <p:tags r:id="rId27"/>
            </p:custDataLst>
          </p:nvPr>
        </p:nvSpPr>
        <p:spPr>
          <a:xfrm>
            <a:off x="338138" y="232172"/>
            <a:ext cx="11509362" cy="498598"/>
          </a:xfrm>
        </p:spPr>
        <p:txBody>
          <a:bodyPr/>
          <a:lstStyle/>
          <a:p>
            <a:r>
              <a:rPr lang="en-US" dirty="0" smtClean="0"/>
              <a:t>Transformation Plan</a:t>
            </a:r>
            <a:endParaRPr lang="en-US" dirty="0"/>
          </a:p>
        </p:txBody>
      </p:sp>
      <p:sp>
        <p:nvSpPr>
          <p:cNvPr id="45" name="Chevron 44"/>
          <p:cNvSpPr/>
          <p:nvPr>
            <p:custDataLst>
              <p:tags r:id="rId28"/>
            </p:custDataLst>
          </p:nvPr>
        </p:nvSpPr>
        <p:spPr>
          <a:xfrm>
            <a:off x="7946333" y="232172"/>
            <a:ext cx="3900424" cy="171096"/>
          </a:xfrm>
          <a:prstGeom prst="chevron">
            <a:avLst/>
          </a:prstGeom>
          <a:gradFill>
            <a:gsLst>
              <a:gs pos="0">
                <a:schemeClr val="tx2"/>
              </a:gs>
              <a:gs pos="80000">
                <a:schemeClr val="tx2"/>
              </a:gs>
              <a:gs pos="100000">
                <a:schemeClr val="tx2">
                  <a:lumMod val="60000"/>
                  <a:lumOff val="40000"/>
                </a:schemeClr>
              </a:gs>
            </a:gsLst>
            <a:lin ang="16200000" scaled="1"/>
          </a:gradFill>
          <a:ln w="952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rgbClr val="FFFFFF">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53" name="Chevron 52"/>
          <p:cNvSpPr/>
          <p:nvPr>
            <p:custDataLst>
              <p:tags r:id="rId29"/>
            </p:custDataLst>
          </p:nvPr>
        </p:nvSpPr>
        <p:spPr>
          <a:xfrm>
            <a:off x="7946333"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Define</a:t>
            </a:r>
          </a:p>
        </p:txBody>
      </p:sp>
      <p:sp>
        <p:nvSpPr>
          <p:cNvPr id="54" name="Chevron 53"/>
          <p:cNvSpPr/>
          <p:nvPr>
            <p:custDataLst>
              <p:tags r:id="rId30"/>
            </p:custDataLst>
          </p:nvPr>
        </p:nvSpPr>
        <p:spPr>
          <a:xfrm>
            <a:off x="9232254"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Explore</a:t>
            </a:r>
          </a:p>
        </p:txBody>
      </p:sp>
      <p:sp>
        <p:nvSpPr>
          <p:cNvPr id="55" name="Chevron 54"/>
          <p:cNvSpPr/>
          <p:nvPr>
            <p:custDataLst>
              <p:tags r:id="rId31"/>
            </p:custDataLst>
          </p:nvPr>
        </p:nvSpPr>
        <p:spPr>
          <a:xfrm>
            <a:off x="10518175" y="437391"/>
            <a:ext cx="1328582" cy="162905"/>
          </a:xfrm>
          <a:prstGeom prst="chevron">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rgbClr val="FFFFFF">
                      <a:alpha val="0"/>
                    </a:srgbClr>
                  </a:solidFill>
                </a:ln>
                <a:solidFill>
                  <a:schemeClr val="tx1">
                    <a:lumMod val="75000"/>
                  </a:schemeClr>
                </a:solidFill>
                <a:latin typeface="Segoe UI" pitchFamily="34" charset="0"/>
                <a:ea typeface="Segoe UI" pitchFamily="34" charset="0"/>
                <a:cs typeface="Segoe UI" pitchFamily="34" charset="0"/>
              </a:rPr>
              <a:t>Plan</a:t>
            </a:r>
          </a:p>
        </p:txBody>
      </p:sp>
      <p:sp>
        <p:nvSpPr>
          <p:cNvPr id="43" name="Rectangle 42"/>
          <p:cNvSpPr/>
          <p:nvPr>
            <p:custDataLst>
              <p:tags r:id="rId32"/>
            </p:custDataLst>
          </p:nvPr>
        </p:nvSpPr>
        <p:spPr>
          <a:xfrm>
            <a:off x="268688" y="677942"/>
            <a:ext cx="11518900" cy="369332"/>
          </a:xfrm>
          <a:prstGeom prst="rect">
            <a:avLst/>
          </a:prstGeom>
        </p:spPr>
        <p:txBody>
          <a:bodyPr wrap="square">
            <a:spAutoFit/>
          </a:bodyPr>
          <a:lstStyle/>
          <a:p>
            <a:r>
              <a:rPr lang="en-IN" dirty="0" smtClean="0"/>
              <a:t>Strategic Roadmap</a:t>
            </a:r>
            <a:endParaRPr lang="en-US" dirty="0"/>
          </a:p>
        </p:txBody>
      </p:sp>
      <p:sp>
        <p:nvSpPr>
          <p:cNvPr id="8" name="Slide Number Placeholder 7"/>
          <p:cNvSpPr>
            <a:spLocks noGrp="1"/>
          </p:cNvSpPr>
          <p:nvPr>
            <p:ph type="sldNum" sz="quarter" idx="4"/>
          </p:nvPr>
        </p:nvSpPr>
        <p:spPr/>
        <p:txBody>
          <a:bodyPr/>
          <a:lstStyle/>
          <a:p>
            <a:pPr algn="ctr"/>
            <a:fld id="{101F14F0-5018-4D43-9CE9-7EAB5322879C}" type="slidenum">
              <a:rPr lang="en-US" smtClean="0"/>
              <a:pPr algn="ctr"/>
              <a:t>47</a:t>
            </a:fld>
            <a:endParaRPr lang="en-US" dirty="0"/>
          </a:p>
        </p:txBody>
      </p:sp>
    </p:spTree>
    <p:extLst>
      <p:ext uri="{BB962C8B-B14F-4D97-AF65-F5344CB8AC3E}">
        <p14:creationId xmlns:p14="http://schemas.microsoft.com/office/powerpoint/2010/main" val="126588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83054075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4444" name="think-cell Slide" r:id="rId56" imgW="270" imgH="270" progId="TCLayout.ActiveDocument.1">
                  <p:embed/>
                </p:oleObj>
              </mc:Choice>
              <mc:Fallback>
                <p:oleObj name="think-cell Slide" r:id="rId56" imgW="270" imgH="270" progId="TCLayout.ActiveDocument.1">
                  <p:embed/>
                  <p:pic>
                    <p:nvPicPr>
                      <p:cNvPr id="0" name=""/>
                      <p:cNvPicPr/>
                      <p:nvPr/>
                    </p:nvPicPr>
                    <p:blipFill>
                      <a:blip r:embed="rId57"/>
                      <a:stretch>
                        <a:fillRect/>
                      </a:stretch>
                    </p:blipFill>
                    <p:spPr>
                      <a:xfrm>
                        <a:off x="0" y="0"/>
                        <a:ext cx="158750" cy="158750"/>
                      </a:xfrm>
                      <a:prstGeom prst="rect">
                        <a:avLst/>
                      </a:prstGeom>
                    </p:spPr>
                  </p:pic>
                </p:oleObj>
              </mc:Fallback>
            </mc:AlternateContent>
          </a:graphicData>
        </a:graphic>
      </p:graphicFrame>
      <p:sp>
        <p:nvSpPr>
          <p:cNvPr id="76" name="Rounded Rectangle 75"/>
          <p:cNvSpPr/>
          <p:nvPr>
            <p:custDataLst>
              <p:tags r:id="rId3"/>
            </p:custDataLst>
          </p:nvPr>
        </p:nvSpPr>
        <p:spPr>
          <a:xfrm>
            <a:off x="338137" y="3207007"/>
            <a:ext cx="6957421"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IN" altLang="zh-CN" sz="1100" dirty="0">
              <a:ln>
                <a:solidFill>
                  <a:schemeClr val="bg1">
                    <a:alpha val="0"/>
                  </a:schemeClr>
                </a:solidFill>
              </a:ln>
              <a:solidFill>
                <a:schemeClr val="tx1">
                  <a:lumMod val="75000"/>
                </a:schemeClr>
              </a:solidFill>
              <a:latin typeface="Segoe UI" pitchFamily="34" charset="0"/>
            </a:endParaRPr>
          </a:p>
        </p:txBody>
      </p:sp>
      <p:graphicFrame>
        <p:nvGraphicFramePr>
          <p:cNvPr id="50" name="Table 49"/>
          <p:cNvGraphicFramePr>
            <a:graphicFrameLocks noGrp="1"/>
          </p:cNvGraphicFramePr>
          <p:nvPr>
            <p:custDataLst>
              <p:tags r:id="rId4"/>
            </p:custDataLst>
            <p:extLst>
              <p:ext uri="{D42A27DB-BD31-4B8C-83A1-F6EECF244321}">
                <p14:modId xmlns:p14="http://schemas.microsoft.com/office/powerpoint/2010/main" val="1210743218"/>
              </p:ext>
            </p:extLst>
          </p:nvPr>
        </p:nvGraphicFramePr>
        <p:xfrm>
          <a:off x="338141" y="3513636"/>
          <a:ext cx="6947979" cy="1397360"/>
        </p:xfrm>
        <a:graphic>
          <a:graphicData uri="http://schemas.openxmlformats.org/drawingml/2006/table">
            <a:tbl>
              <a:tblPr firstRow="1" bandRow="1">
                <a:tableStyleId>{5C22544A-7EE6-4342-B048-85BDC9FD1C3A}</a:tableStyleId>
              </a:tblPr>
              <a:tblGrid>
                <a:gridCol w="903315"/>
                <a:gridCol w="755583"/>
                <a:gridCol w="755583"/>
                <a:gridCol w="755583"/>
                <a:gridCol w="755583"/>
                <a:gridCol w="755583"/>
                <a:gridCol w="755583"/>
                <a:gridCol w="755583"/>
                <a:gridCol w="755583"/>
              </a:tblGrid>
              <a:tr h="0">
                <a:tc>
                  <a:txBody>
                    <a:bodyPr/>
                    <a:lstStyle/>
                    <a:p>
                      <a:endParaRPr lang="en-US" sz="1000" dirty="0"/>
                    </a:p>
                  </a:txBody>
                  <a:tcPr marL="27432" marR="27432">
                    <a:lnL w="9525"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Q1’13</a:t>
                      </a:r>
                      <a:endParaRPr lang="en-US" sz="1000" b="1" kern="1200" dirty="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endParaRP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Timeline</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1344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Milestone</a:t>
                      </a:r>
                    </a:p>
                  </a:txBody>
                  <a:tcPr marL="27432" marR="27432"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78691">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Deliverable/ Outcomes</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Rectangle 8"/>
          <p:cNvSpPr>
            <a:spLocks noChangeArrowheads="1"/>
          </p:cNvSpPr>
          <p:nvPr>
            <p:custDataLst>
              <p:tags r:id="rId5"/>
            </p:custDataLst>
          </p:nvPr>
        </p:nvSpPr>
        <p:spPr bwMode="auto">
          <a:xfrm>
            <a:off x="338137" y="5326339"/>
            <a:ext cx="154097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 name="Title 3"/>
          <p:cNvSpPr>
            <a:spLocks noGrp="1"/>
          </p:cNvSpPr>
          <p:nvPr>
            <p:ph type="title"/>
            <p:custDataLst>
              <p:tags r:id="rId6"/>
            </p:custDataLst>
          </p:nvPr>
        </p:nvSpPr>
        <p:spPr>
          <a:xfrm>
            <a:off x="338137" y="672877"/>
            <a:ext cx="11518900" cy="332399"/>
          </a:xfrm>
        </p:spPr>
        <p:txBody>
          <a:bodyPr/>
          <a:lstStyle/>
          <a:p>
            <a:r>
              <a:rPr lang="en-US" sz="2400" dirty="0"/>
              <a:t>Innovation </a:t>
            </a:r>
            <a:r>
              <a:rPr lang="en-US" sz="2400" dirty="0" smtClean="0"/>
              <a:t> Management - </a:t>
            </a:r>
            <a:r>
              <a:rPr lang="en-US" sz="2400" dirty="0"/>
              <a:t>Project Charter Summary</a:t>
            </a:r>
          </a:p>
        </p:txBody>
      </p:sp>
      <p:sp>
        <p:nvSpPr>
          <p:cNvPr id="10" name="Rounded Rectangle 9"/>
          <p:cNvSpPr/>
          <p:nvPr>
            <p:custDataLst>
              <p:tags r:id="rId7"/>
            </p:custDataLst>
          </p:nvPr>
        </p:nvSpPr>
        <p:spPr>
          <a:xfrm>
            <a:off x="3947160" y="1005276"/>
            <a:ext cx="7909878"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r>
              <a:rPr lang="en-IN" altLang="zh-CN" sz="1100" b="1" dirty="0">
                <a:ln>
                  <a:solidFill>
                    <a:srgbClr val="FFFFFF">
                      <a:alpha val="0"/>
                    </a:srgbClr>
                  </a:solidFill>
                </a:ln>
                <a:solidFill>
                  <a:schemeClr val="tx1">
                    <a:lumMod val="75000"/>
                  </a:schemeClr>
                </a:solidFill>
                <a:latin typeface="Segoe UI" pitchFamily="34" charset="0"/>
              </a:rPr>
              <a:t>Purpose and </a:t>
            </a:r>
            <a:r>
              <a:rPr lang="en-IN" altLang="zh-CN" sz="1100" b="1" dirty="0" smtClean="0">
                <a:ln>
                  <a:solidFill>
                    <a:srgbClr val="FFFFFF">
                      <a:alpha val="0"/>
                    </a:srgbClr>
                  </a:solidFill>
                </a:ln>
                <a:solidFill>
                  <a:schemeClr val="tx1">
                    <a:lumMod val="75000"/>
                  </a:schemeClr>
                </a:solidFill>
                <a:latin typeface="Segoe UI" pitchFamily="34" charset="0"/>
              </a:rPr>
              <a:t>Description:</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Define innovation strategy &amp; method that fosters innovation by capturing, evaluating, &amp; developing ideas to conclusion. </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Select, procure and deploy solution that helps </a:t>
            </a:r>
            <a:r>
              <a:rPr lang="en-US" altLang="zh-CN" sz="1050" dirty="0" smtClean="0">
                <a:ln>
                  <a:solidFill>
                    <a:srgbClr val="FFFFFF">
                      <a:alpha val="0"/>
                    </a:srgbClr>
                  </a:solidFill>
                </a:ln>
                <a:solidFill>
                  <a:schemeClr val="tx1">
                    <a:lumMod val="75000"/>
                  </a:schemeClr>
                </a:solidFill>
                <a:latin typeface="Segoe UI" pitchFamily="34" charset="0"/>
              </a:rPr>
              <a:t>automate </a:t>
            </a:r>
            <a:r>
              <a:rPr lang="en-US" altLang="zh-CN" sz="1050" dirty="0">
                <a:ln>
                  <a:solidFill>
                    <a:srgbClr val="FFFFFF">
                      <a:alpha val="0"/>
                    </a:srgbClr>
                  </a:solidFill>
                </a:ln>
                <a:solidFill>
                  <a:schemeClr val="tx1">
                    <a:lumMod val="75000"/>
                  </a:schemeClr>
                </a:solidFill>
                <a:latin typeface="Segoe UI" pitchFamily="34" charset="0"/>
              </a:rPr>
              <a:t>the relevant aspects of the innovation process.</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Run innovation challenges on specific topics to focus idea generation and increase relevancy to the business.</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Assess ideas rapidly according to their strategic value </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Secure and manage intellectual property from its inception</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Optimize research and development spending and investment in incubation projects</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Drive growth and profitability, and increase competitiveness.</a:t>
            </a:r>
          </a:p>
          <a:p>
            <a:pPr marL="58737" lvl="1" fontAlgn="base">
              <a:spcBef>
                <a:spcPts val="100"/>
              </a:spcBef>
              <a:buClr>
                <a:srgbClr val="595959">
                  <a:lumMod val="75000"/>
                </a:srgbClr>
              </a:buClr>
              <a:buSzPct val="100000"/>
            </a:pPr>
            <a:r>
              <a:rPr lang="en-US" altLang="zh-CN" sz="1050" b="1" dirty="0">
                <a:ln>
                  <a:solidFill>
                    <a:srgbClr val="FFFFFF">
                      <a:alpha val="0"/>
                    </a:srgbClr>
                  </a:solidFill>
                </a:ln>
                <a:solidFill>
                  <a:schemeClr val="tx1">
                    <a:lumMod val="75000"/>
                  </a:schemeClr>
                </a:solidFill>
                <a:latin typeface="Segoe UI" pitchFamily="34" charset="0"/>
              </a:rPr>
              <a:t>Dependencies (and CSFs): </a:t>
            </a:r>
          </a:p>
          <a:p>
            <a:pPr marL="228600" lvl="1" indent="-169863" fontAlgn="base">
              <a:spcBef>
                <a:spcPts val="100"/>
              </a:spcBef>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Implementation </a:t>
            </a:r>
            <a:r>
              <a:rPr lang="en-US" altLang="zh-CN" sz="1050" dirty="0" smtClean="0">
                <a:ln>
                  <a:solidFill>
                    <a:srgbClr val="FFFFFF">
                      <a:alpha val="0"/>
                    </a:srgbClr>
                  </a:solidFill>
                </a:ln>
                <a:solidFill>
                  <a:schemeClr val="tx1">
                    <a:lumMod val="75000"/>
                  </a:schemeClr>
                </a:solidFill>
                <a:latin typeface="Segoe UI" pitchFamily="34" charset="0"/>
              </a:rPr>
              <a:t>of productivity/collaboration </a:t>
            </a:r>
            <a:r>
              <a:rPr lang="en-US" altLang="zh-CN" sz="1050" dirty="0">
                <a:ln>
                  <a:solidFill>
                    <a:srgbClr val="FFFFFF">
                      <a:alpha val="0"/>
                    </a:srgbClr>
                  </a:solidFill>
                </a:ln>
                <a:solidFill>
                  <a:schemeClr val="tx1">
                    <a:lumMod val="75000"/>
                  </a:schemeClr>
                </a:solidFill>
                <a:latin typeface="Segoe UI" pitchFamily="34" charset="0"/>
              </a:rPr>
              <a:t>platform to enable innovation process.</a:t>
            </a:r>
          </a:p>
        </p:txBody>
      </p:sp>
      <p:sp>
        <p:nvSpPr>
          <p:cNvPr id="11" name="Text Box 10"/>
          <p:cNvSpPr txBox="1">
            <a:spLocks noChangeArrowheads="1"/>
          </p:cNvSpPr>
          <p:nvPr>
            <p:custDataLst>
              <p:tags r:id="rId8"/>
            </p:custDataLst>
          </p:nvPr>
        </p:nvSpPr>
        <p:spPr bwMode="gray">
          <a:xfrm flipH="1">
            <a:off x="3947160" y="1005276"/>
            <a:ext cx="790987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Purpose, Description &amp; Dependencies</a:t>
            </a:r>
          </a:p>
        </p:txBody>
      </p:sp>
      <p:sp>
        <p:nvSpPr>
          <p:cNvPr id="12" name="Rounded Rectangle 11"/>
          <p:cNvSpPr/>
          <p:nvPr>
            <p:custDataLst>
              <p:tags r:id="rId9"/>
            </p:custDataLst>
          </p:nvPr>
        </p:nvSpPr>
        <p:spPr>
          <a:xfrm>
            <a:off x="7421880" y="3209544"/>
            <a:ext cx="4435158"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Widen the Idea Pipeline</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Formalize the Innovation Process </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Optimize Return on investment (Expected ROI) and Time to Market </a:t>
            </a:r>
          </a:p>
        </p:txBody>
      </p:sp>
      <p:sp>
        <p:nvSpPr>
          <p:cNvPr id="13" name="Text Box 10"/>
          <p:cNvSpPr txBox="1">
            <a:spLocks noChangeArrowheads="1"/>
          </p:cNvSpPr>
          <p:nvPr>
            <p:custDataLst>
              <p:tags r:id="rId10"/>
            </p:custDataLst>
          </p:nvPr>
        </p:nvSpPr>
        <p:spPr bwMode="gray">
          <a:xfrm flipH="1">
            <a:off x="7421880" y="3203854"/>
            <a:ext cx="443515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Benefits</a:t>
            </a:r>
          </a:p>
        </p:txBody>
      </p:sp>
      <p:sp>
        <p:nvSpPr>
          <p:cNvPr id="17" name="Rectangle 7"/>
          <p:cNvSpPr>
            <a:spLocks noChangeArrowheads="1"/>
          </p:cNvSpPr>
          <p:nvPr>
            <p:custDataLst>
              <p:tags r:id="rId11"/>
            </p:custDataLst>
          </p:nvPr>
        </p:nvSpPr>
        <p:spPr bwMode="auto">
          <a:xfrm>
            <a:off x="7948131"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Degree of Risk</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8" name="Rectangle 8"/>
          <p:cNvSpPr>
            <a:spLocks noChangeArrowheads="1"/>
          </p:cNvSpPr>
          <p:nvPr>
            <p:custDataLst>
              <p:tags r:id="rId12"/>
            </p:custDataLst>
          </p:nvPr>
        </p:nvSpPr>
        <p:spPr bwMode="auto">
          <a:xfrm>
            <a:off x="1921433"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Capability Gap </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9" name="Rectangle 9"/>
          <p:cNvSpPr>
            <a:spLocks noChangeArrowheads="1"/>
          </p:cNvSpPr>
          <p:nvPr>
            <p:custDataLst>
              <p:tags r:id="rId13"/>
            </p:custDataLst>
          </p:nvPr>
        </p:nvSpPr>
        <p:spPr bwMode="auto">
          <a:xfrm>
            <a:off x="6011885" y="5326339"/>
            <a:ext cx="189392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Time to Value</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0" name="Rectangle 10"/>
          <p:cNvSpPr>
            <a:spLocks noChangeArrowheads="1"/>
          </p:cNvSpPr>
          <p:nvPr>
            <p:custDataLst>
              <p:tags r:id="rId14"/>
            </p:custDataLst>
          </p:nvPr>
        </p:nvSpPr>
        <p:spPr bwMode="auto">
          <a:xfrm>
            <a:off x="3948672" y="5326339"/>
            <a:ext cx="2020890"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rgbClr val="FFFFFF">
                      <a:alpha val="0"/>
                    </a:srgbClr>
                  </a:solidFill>
                </a:ln>
                <a:solidFill>
                  <a:schemeClr val="tx1">
                    <a:lumMod val="75000"/>
                  </a:schemeClr>
                </a:solidFill>
                <a:latin typeface="Segoe UI" pitchFamily="34" charset="0"/>
              </a:rPr>
              <a:t>Degree of Urgency</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1" name="Rectangle 23"/>
          <p:cNvSpPr>
            <a:spLocks noChangeArrowheads="1"/>
          </p:cNvSpPr>
          <p:nvPr>
            <p:custDataLst>
              <p:tags r:id="rId15"/>
            </p:custDataLst>
          </p:nvPr>
        </p:nvSpPr>
        <p:spPr bwMode="auto">
          <a:xfrm>
            <a:off x="9975369" y="5326339"/>
            <a:ext cx="1881669"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Expected ROI</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4" name="Rectangle 38"/>
          <p:cNvSpPr>
            <a:spLocks noChangeArrowheads="1"/>
          </p:cNvSpPr>
          <p:nvPr>
            <p:custDataLst>
              <p:tags r:id="rId16"/>
            </p:custDataLst>
          </p:nvPr>
        </p:nvSpPr>
        <p:spPr bwMode="auto">
          <a:xfrm>
            <a:off x="338137" y="5326339"/>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Sponsor</a:t>
            </a:r>
          </a:p>
        </p:txBody>
      </p:sp>
      <p:sp>
        <p:nvSpPr>
          <p:cNvPr id="16" name="Text Box 10"/>
          <p:cNvSpPr txBox="1">
            <a:spLocks noChangeArrowheads="1"/>
          </p:cNvSpPr>
          <p:nvPr>
            <p:custDataLst>
              <p:tags r:id="rId17"/>
            </p:custDataLst>
          </p:nvPr>
        </p:nvSpPr>
        <p:spPr bwMode="gray">
          <a:xfrm flipH="1">
            <a:off x="338138" y="5021432"/>
            <a:ext cx="1151890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Recommendation Characteristics</a:t>
            </a:r>
          </a:p>
        </p:txBody>
      </p:sp>
      <p:sp>
        <p:nvSpPr>
          <p:cNvPr id="46" name="Rectangle 38"/>
          <p:cNvSpPr>
            <a:spLocks noChangeArrowheads="1"/>
          </p:cNvSpPr>
          <p:nvPr>
            <p:custDataLst>
              <p:tags r:id="rId18"/>
            </p:custDataLst>
          </p:nvPr>
        </p:nvSpPr>
        <p:spPr bwMode="auto">
          <a:xfrm>
            <a:off x="338137" y="5878288"/>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Owner</a:t>
            </a:r>
          </a:p>
        </p:txBody>
      </p:sp>
      <p:sp>
        <p:nvSpPr>
          <p:cNvPr id="47" name="Rectangle 46"/>
          <p:cNvSpPr/>
          <p:nvPr>
            <p:custDataLst>
              <p:tags r:id="rId19"/>
            </p:custDataLst>
          </p:nvPr>
        </p:nvSpPr>
        <p:spPr>
          <a:xfrm>
            <a:off x="338138" y="5593892"/>
            <a:ext cx="1441610" cy="253916"/>
          </a:xfrm>
          <a:prstGeom prst="rect">
            <a:avLst/>
          </a:prstGeom>
        </p:spPr>
        <p:txBody>
          <a:bodyPr wrap="square">
            <a:spAutoFit/>
          </a:bodyPr>
          <a:lstStyle/>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VP R&amp;D</a:t>
            </a:r>
            <a:endParaRPr lang="en-IN" altLang="zh-CN" sz="1050" dirty="0">
              <a:ln>
                <a:solidFill>
                  <a:srgbClr val="FFFFFF">
                    <a:alpha val="0"/>
                  </a:srgbClr>
                </a:solidFill>
              </a:ln>
              <a:solidFill>
                <a:srgbClr val="595959">
                  <a:lumMod val="75000"/>
                </a:srgbClr>
              </a:solidFill>
              <a:latin typeface="Segoe UI" pitchFamily="34" charset="0"/>
            </a:endParaRPr>
          </a:p>
        </p:txBody>
      </p:sp>
      <p:sp>
        <p:nvSpPr>
          <p:cNvPr id="48" name="Rectangle 47"/>
          <p:cNvSpPr/>
          <p:nvPr>
            <p:custDataLst>
              <p:tags r:id="rId20"/>
            </p:custDataLst>
          </p:nvPr>
        </p:nvSpPr>
        <p:spPr>
          <a:xfrm>
            <a:off x="338138" y="6109209"/>
            <a:ext cx="1441610" cy="253916"/>
          </a:xfrm>
          <a:prstGeom prst="rect">
            <a:avLst/>
          </a:prstGeom>
        </p:spPr>
        <p:txBody>
          <a:bodyPr wrap="square" anchor="ctr">
            <a:spAutoFit/>
          </a:bodyPr>
          <a:lstStyle/>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CIO</a:t>
            </a:r>
            <a:endParaRPr lang="en-IN" altLang="zh-CN" sz="1050" dirty="0">
              <a:ln>
                <a:solidFill>
                  <a:srgbClr val="FFFFFF">
                    <a:alpha val="0"/>
                  </a:srgbClr>
                </a:solidFill>
              </a:ln>
              <a:solidFill>
                <a:srgbClr val="595959">
                  <a:lumMod val="75000"/>
                </a:srgbClr>
              </a:solidFill>
              <a:latin typeface="Segoe UI" pitchFamily="34" charset="0"/>
            </a:endParaRPr>
          </a:p>
        </p:txBody>
      </p:sp>
      <p:sp>
        <p:nvSpPr>
          <p:cNvPr id="52" name="Oval 97"/>
          <p:cNvSpPr>
            <a:spLocks noChangeArrowheads="1"/>
          </p:cNvSpPr>
          <p:nvPr>
            <p:custDataLst>
              <p:tags r:id="rId21"/>
            </p:custDataLst>
          </p:nvPr>
        </p:nvSpPr>
        <p:spPr bwMode="auto">
          <a:xfrm rot="10800000" flipH="1" flipV="1">
            <a:off x="3332694"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6" name="Oval 97"/>
          <p:cNvSpPr>
            <a:spLocks noChangeArrowheads="1"/>
          </p:cNvSpPr>
          <p:nvPr>
            <p:custDataLst>
              <p:tags r:id="rId22"/>
            </p:custDataLst>
          </p:nvPr>
        </p:nvSpPr>
        <p:spPr bwMode="auto">
          <a:xfrm rot="10800000" flipH="1" flipV="1">
            <a:off x="3332694"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7" name="Oval 97"/>
          <p:cNvSpPr>
            <a:spLocks noChangeArrowheads="1"/>
          </p:cNvSpPr>
          <p:nvPr>
            <p:custDataLst>
              <p:tags r:id="rId23"/>
            </p:custDataLst>
          </p:nvPr>
        </p:nvSpPr>
        <p:spPr bwMode="auto">
          <a:xfrm rot="10800000" flipH="1" flipV="1">
            <a:off x="3332694"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8" name="Oval 97"/>
          <p:cNvSpPr>
            <a:spLocks noChangeArrowheads="1"/>
          </p:cNvSpPr>
          <p:nvPr>
            <p:custDataLst>
              <p:tags r:id="rId24"/>
            </p:custDataLst>
          </p:nvPr>
        </p:nvSpPr>
        <p:spPr bwMode="auto">
          <a:xfrm rot="10800000" flipH="1" flipV="1">
            <a:off x="541407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9" name="Oval 97"/>
          <p:cNvSpPr>
            <a:spLocks noChangeArrowheads="1"/>
          </p:cNvSpPr>
          <p:nvPr>
            <p:custDataLst>
              <p:tags r:id="rId25"/>
            </p:custDataLst>
          </p:nvPr>
        </p:nvSpPr>
        <p:spPr bwMode="auto">
          <a:xfrm rot="10800000" flipH="1" flipV="1">
            <a:off x="541407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0" name="Oval 97"/>
          <p:cNvSpPr>
            <a:spLocks noChangeArrowheads="1"/>
          </p:cNvSpPr>
          <p:nvPr>
            <p:custDataLst>
              <p:tags r:id="rId26"/>
            </p:custDataLst>
          </p:nvPr>
        </p:nvSpPr>
        <p:spPr bwMode="auto">
          <a:xfrm rot="10800000" flipH="1" flipV="1">
            <a:off x="541407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1" name="Oval 97"/>
          <p:cNvSpPr>
            <a:spLocks noChangeArrowheads="1"/>
          </p:cNvSpPr>
          <p:nvPr>
            <p:custDataLst>
              <p:tags r:id="rId27"/>
            </p:custDataLst>
          </p:nvPr>
        </p:nvSpPr>
        <p:spPr bwMode="auto">
          <a:xfrm rot="10800000" flipH="1" flipV="1">
            <a:off x="742188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2" name="Oval 97"/>
          <p:cNvSpPr>
            <a:spLocks noChangeArrowheads="1"/>
          </p:cNvSpPr>
          <p:nvPr>
            <p:custDataLst>
              <p:tags r:id="rId28"/>
            </p:custDataLst>
          </p:nvPr>
        </p:nvSpPr>
        <p:spPr bwMode="auto">
          <a:xfrm rot="10800000" flipH="1" flipV="1">
            <a:off x="742188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3" name="Oval 97"/>
          <p:cNvSpPr>
            <a:spLocks noChangeArrowheads="1"/>
          </p:cNvSpPr>
          <p:nvPr>
            <p:custDataLst>
              <p:tags r:id="rId29"/>
            </p:custDataLst>
          </p:nvPr>
        </p:nvSpPr>
        <p:spPr bwMode="auto">
          <a:xfrm rot="10800000" flipH="1" flipV="1">
            <a:off x="742188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4" name="Oval 97"/>
          <p:cNvSpPr>
            <a:spLocks noChangeArrowheads="1"/>
          </p:cNvSpPr>
          <p:nvPr>
            <p:custDataLst>
              <p:tags r:id="rId30"/>
            </p:custDataLst>
          </p:nvPr>
        </p:nvSpPr>
        <p:spPr bwMode="auto">
          <a:xfrm rot="10800000" flipH="1" flipV="1">
            <a:off x="94464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5" name="Oval 97"/>
          <p:cNvSpPr>
            <a:spLocks noChangeArrowheads="1"/>
          </p:cNvSpPr>
          <p:nvPr>
            <p:custDataLst>
              <p:tags r:id="rId31"/>
            </p:custDataLst>
          </p:nvPr>
        </p:nvSpPr>
        <p:spPr bwMode="auto">
          <a:xfrm rot="10800000" flipH="1" flipV="1">
            <a:off x="94464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6" name="Oval 97"/>
          <p:cNvSpPr>
            <a:spLocks noChangeArrowheads="1"/>
          </p:cNvSpPr>
          <p:nvPr>
            <p:custDataLst>
              <p:tags r:id="rId32"/>
            </p:custDataLst>
          </p:nvPr>
        </p:nvSpPr>
        <p:spPr bwMode="auto">
          <a:xfrm rot="10800000" flipH="1" flipV="1">
            <a:off x="94464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7" name="Oval 97"/>
          <p:cNvSpPr>
            <a:spLocks noChangeArrowheads="1"/>
          </p:cNvSpPr>
          <p:nvPr>
            <p:custDataLst>
              <p:tags r:id="rId33"/>
            </p:custDataLst>
          </p:nvPr>
        </p:nvSpPr>
        <p:spPr bwMode="auto">
          <a:xfrm rot="10800000" flipH="1" flipV="1">
            <a:off x="114276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8" name="Oval 97"/>
          <p:cNvSpPr>
            <a:spLocks noChangeArrowheads="1"/>
          </p:cNvSpPr>
          <p:nvPr>
            <p:custDataLst>
              <p:tags r:id="rId34"/>
            </p:custDataLst>
          </p:nvPr>
        </p:nvSpPr>
        <p:spPr bwMode="auto">
          <a:xfrm rot="10800000" flipH="1" flipV="1">
            <a:off x="114276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9" name="Oval 97"/>
          <p:cNvSpPr>
            <a:spLocks noChangeArrowheads="1"/>
          </p:cNvSpPr>
          <p:nvPr>
            <p:custDataLst>
              <p:tags r:id="rId35"/>
            </p:custDataLst>
          </p:nvPr>
        </p:nvSpPr>
        <p:spPr bwMode="auto">
          <a:xfrm rot="10800000" flipH="1" flipV="1">
            <a:off x="114276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70" name="Rounded Rectangle 69"/>
          <p:cNvSpPr/>
          <p:nvPr>
            <p:custDataLst>
              <p:tags r:id="rId36"/>
            </p:custDataLst>
          </p:nvPr>
        </p:nvSpPr>
        <p:spPr>
          <a:xfrm>
            <a:off x="338138" y="1005276"/>
            <a:ext cx="3488531"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274320" rIns="91440" bIns="45720" numCol="1" rtlCol="0" anchor="t" anchorCtr="0" compatLnSpc="1">
            <a:prstTxWarp prst="textNoShape">
              <a:avLst/>
            </a:prstTxWarp>
            <a:no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chemeClr val="tx1">
                    <a:lumMod val="75000"/>
                  </a:schemeClr>
                </a:solidFill>
              </a:rPr>
              <a:t>Geography:</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Americas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EMEA</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APAC</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LATAM</a:t>
            </a:r>
            <a:endParaRPr lang="en-IN" altLang="zh-CN" sz="1000" dirty="0">
              <a:ln>
                <a:solidFill>
                  <a:schemeClr val="bg1">
                    <a:alpha val="0"/>
                  </a:schemeClr>
                </a:solidFill>
              </a:ln>
              <a:solidFill>
                <a:schemeClr val="tx1">
                  <a:lumMod val="75000"/>
                </a:schemeClr>
              </a:solidFill>
              <a:latin typeface="Segoe UI" pitchFamily="34" charset="0"/>
            </a:endParaRPr>
          </a:p>
          <a:p>
            <a:pPr marL="168275" lvl="1" indent="-168275" fontAlgn="base">
              <a:spcBef>
                <a:spcPts val="300"/>
              </a:spcBef>
              <a:buClr>
                <a:srgbClr val="595959">
                  <a:lumMod val="75000"/>
                </a:srgbClr>
              </a:buClr>
              <a:buSzPct val="100000"/>
              <a:buFont typeface="Wingdings" pitchFamily="2" charset="2"/>
              <a:buChar char="§"/>
            </a:pPr>
            <a:r>
              <a:rPr lang="en-IN" altLang="zh-CN" sz="1050" dirty="0" smtClean="0">
                <a:ln>
                  <a:solidFill>
                    <a:srgbClr val="FFFFFF">
                      <a:alpha val="0"/>
                    </a:srgbClr>
                  </a:solidFill>
                </a:ln>
                <a:solidFill>
                  <a:schemeClr val="tx1">
                    <a:lumMod val="75000"/>
                  </a:schemeClr>
                </a:solidFill>
              </a:rPr>
              <a:t>Line </a:t>
            </a:r>
            <a:r>
              <a:rPr lang="en-IN" altLang="zh-CN" sz="1050" dirty="0">
                <a:ln>
                  <a:solidFill>
                    <a:srgbClr val="FFFFFF">
                      <a:alpha val="0"/>
                    </a:srgbClr>
                  </a:solidFill>
                </a:ln>
                <a:solidFill>
                  <a:schemeClr val="tx1">
                    <a:lumMod val="75000"/>
                  </a:schemeClr>
                </a:solidFill>
              </a:rPr>
              <a:t>of Business: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HQ</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Regions</a:t>
            </a:r>
            <a:endParaRPr lang="en-IN" altLang="zh-CN" sz="1000" dirty="0">
              <a:ln>
                <a:solidFill>
                  <a:schemeClr val="bg1">
                    <a:alpha val="0"/>
                  </a:schemeClr>
                </a:solidFill>
              </a:ln>
              <a:solidFill>
                <a:schemeClr val="tx1">
                  <a:lumMod val="75000"/>
                </a:schemeClr>
              </a:solidFill>
              <a:latin typeface="Segoe UI" pitchFamily="34" charset="0"/>
            </a:endParaRPr>
          </a:p>
        </p:txBody>
      </p:sp>
      <p:sp>
        <p:nvSpPr>
          <p:cNvPr id="71" name="Text Box 10"/>
          <p:cNvSpPr txBox="1">
            <a:spLocks noChangeArrowheads="1"/>
          </p:cNvSpPr>
          <p:nvPr>
            <p:custDataLst>
              <p:tags r:id="rId37"/>
            </p:custDataLst>
          </p:nvPr>
        </p:nvSpPr>
        <p:spPr bwMode="gray">
          <a:xfrm flipH="1">
            <a:off x="338138" y="1005276"/>
            <a:ext cx="3488531" cy="274260"/>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ln>
                  <a:solidFill>
                    <a:srgbClr val="FFFFFF">
                      <a:alpha val="0"/>
                    </a:srgbClr>
                  </a:solidFill>
                </a:ln>
                <a:solidFill>
                  <a:srgbClr val="FFFFFF"/>
                </a:solidFill>
              </a:rPr>
              <a:t>Scope </a:t>
            </a:r>
          </a:p>
        </p:txBody>
      </p:sp>
      <p:sp>
        <p:nvSpPr>
          <p:cNvPr id="74" name="Rectangle 73"/>
          <p:cNvSpPr/>
          <p:nvPr>
            <p:custDataLst>
              <p:tags r:id="rId38"/>
            </p:custDataLst>
          </p:nvPr>
        </p:nvSpPr>
        <p:spPr>
          <a:xfrm>
            <a:off x="2385060" y="1255713"/>
            <a:ext cx="1441610" cy="972061"/>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rgbClr val="595959">
                    <a:lumMod val="75000"/>
                  </a:srgbClr>
                </a:solidFill>
              </a:rPr>
              <a:t>IT </a:t>
            </a:r>
            <a:r>
              <a:rPr lang="en-IN" altLang="zh-CN" sz="1050" dirty="0" smtClean="0">
                <a:ln>
                  <a:solidFill>
                    <a:srgbClr val="FFFFFF">
                      <a:alpha val="0"/>
                    </a:srgbClr>
                  </a:solidFill>
                </a:ln>
                <a:solidFill>
                  <a:srgbClr val="595959">
                    <a:lumMod val="75000"/>
                  </a:srgbClr>
                </a:solidFill>
              </a:rPr>
              <a:t>Area:</a:t>
            </a:r>
            <a:endParaRPr lang="en-IN" altLang="zh-CN" sz="1050" dirty="0">
              <a:ln>
                <a:solidFill>
                  <a:srgbClr val="FFFFFF">
                    <a:alpha val="0"/>
                  </a:srgbClr>
                </a:solidFill>
              </a:ln>
              <a:solidFill>
                <a:srgbClr val="595959">
                  <a:lumMod val="75000"/>
                </a:srgbClr>
              </a:solidFill>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Strategy</a:t>
            </a:r>
            <a:endParaRPr lang="en-IN" altLang="zh-CN" sz="1000" dirty="0">
              <a:ln>
                <a:solidFill>
                  <a:srgbClr val="FFFFFF">
                    <a:alpha val="0"/>
                  </a:srgbClr>
                </a:solidFill>
              </a:ln>
              <a:solidFill>
                <a:srgbClr val="595959">
                  <a:lumMod val="75000"/>
                </a:srgbClr>
              </a:solidFill>
              <a:latin typeface="Segoe UI" pitchFamily="34" charset="0"/>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Applications</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Infrastructure</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Operations</a:t>
            </a:r>
            <a:endParaRPr lang="en-IN" altLang="zh-CN" sz="1000" dirty="0">
              <a:ln>
                <a:solidFill>
                  <a:srgbClr val="FFFFFF">
                    <a:alpha val="0"/>
                  </a:srgbClr>
                </a:solidFill>
              </a:ln>
              <a:solidFill>
                <a:srgbClr val="595959">
                  <a:lumMod val="75000"/>
                </a:srgbClr>
              </a:solidFill>
              <a:latin typeface="Segoe UI" pitchFamily="34" charset="0"/>
            </a:endParaRPr>
          </a:p>
        </p:txBody>
      </p:sp>
      <p:sp>
        <p:nvSpPr>
          <p:cNvPr id="75" name="Title 1"/>
          <p:cNvSpPr txBox="1">
            <a:spLocks/>
          </p:cNvSpPr>
          <p:nvPr>
            <p:custDataLst>
              <p:tags r:id="rId39"/>
            </p:custDataLst>
          </p:nvPr>
        </p:nvSpPr>
        <p:spPr>
          <a:xfrm>
            <a:off x="338138" y="228481"/>
            <a:ext cx="1151890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Transformation Plan</a:t>
            </a:r>
            <a:endParaRPr lang="en-US" dirty="0"/>
          </a:p>
        </p:txBody>
      </p:sp>
      <p:sp>
        <p:nvSpPr>
          <p:cNvPr id="77" name="Text Box 10"/>
          <p:cNvSpPr txBox="1">
            <a:spLocks noChangeArrowheads="1"/>
          </p:cNvSpPr>
          <p:nvPr>
            <p:custDataLst>
              <p:tags r:id="rId40"/>
            </p:custDataLst>
          </p:nvPr>
        </p:nvSpPr>
        <p:spPr bwMode="gray">
          <a:xfrm flipH="1">
            <a:off x="336598" y="3203490"/>
            <a:ext cx="695896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Timeline, Milestones &amp; Key Outcomes/Deliverables </a:t>
            </a:r>
          </a:p>
        </p:txBody>
      </p:sp>
      <p:sp>
        <p:nvSpPr>
          <p:cNvPr id="83" name="Rectangle 46"/>
          <p:cNvSpPr>
            <a:spLocks noChangeArrowheads="1"/>
          </p:cNvSpPr>
          <p:nvPr>
            <p:custDataLst>
              <p:tags r:id="rId41"/>
            </p:custDataLst>
          </p:nvPr>
        </p:nvSpPr>
        <p:spPr bwMode="auto">
          <a:xfrm>
            <a:off x="5056484" y="3830808"/>
            <a:ext cx="2194560" cy="101600"/>
          </a:xfrm>
          <a:prstGeom prst="rect">
            <a:avLst/>
          </a:prstGeom>
          <a:solidFill>
            <a:schemeClr val="accent4"/>
          </a:solidFill>
          <a:ln w="12700" cap="sq">
            <a:noFill/>
            <a:miter lim="800000"/>
            <a:headEnd/>
            <a:tailEnd/>
          </a:ln>
          <a:effectLst/>
        </p:spPr>
        <p:txBody>
          <a:bodyPr wrap="none" anchor="ctr"/>
          <a:lstStyle/>
          <a:p>
            <a:endParaRPr lang="en-GB" dirty="0">
              <a:latin typeface="Segoe UI" pitchFamily="34" charset="0"/>
            </a:endParaRPr>
          </a:p>
        </p:txBody>
      </p:sp>
      <p:sp>
        <p:nvSpPr>
          <p:cNvPr id="51" name="Text Box 53"/>
          <p:cNvSpPr txBox="1">
            <a:spLocks noChangeArrowheads="1"/>
          </p:cNvSpPr>
          <p:nvPr>
            <p:custDataLst>
              <p:tags r:id="rId42"/>
            </p:custDataLst>
          </p:nvPr>
        </p:nvSpPr>
        <p:spPr bwMode="auto">
          <a:xfrm>
            <a:off x="5181706" y="4692810"/>
            <a:ext cx="1677644" cy="203133"/>
          </a:xfrm>
          <a:prstGeom prst="rect">
            <a:avLst/>
          </a:prstGeom>
          <a:noFill/>
          <a:ln w="12700" cap="sq">
            <a:noFill/>
            <a:miter lim="800000"/>
            <a:headEnd/>
            <a:tailEnd/>
          </a:ln>
          <a:effectLst/>
        </p:spPr>
        <p:txBody>
          <a:bodyPr wrap="square">
            <a:spAutoFit/>
          </a:bodyPr>
          <a:lstStyle/>
          <a:p>
            <a:pPr marL="0" lvl="1" algn="r" fontAlgn="base">
              <a:lnSpc>
                <a:spcPct val="90000"/>
              </a:lnSpc>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Innovation Solution deployed</a:t>
            </a:r>
            <a:endParaRPr lang="en-US" sz="800" dirty="0">
              <a:ln>
                <a:solidFill>
                  <a:srgbClr val="FFFFFF">
                    <a:alpha val="0"/>
                  </a:srgbClr>
                </a:solidFill>
              </a:ln>
              <a:solidFill>
                <a:srgbClr val="595959">
                  <a:lumMod val="75000"/>
                </a:srgbClr>
              </a:solidFill>
              <a:latin typeface="Segoe UI" pitchFamily="34" charset="0"/>
            </a:endParaRPr>
          </a:p>
        </p:txBody>
      </p:sp>
      <p:sp>
        <p:nvSpPr>
          <p:cNvPr id="53" name="Text Box 53"/>
          <p:cNvSpPr txBox="1">
            <a:spLocks noChangeArrowheads="1"/>
          </p:cNvSpPr>
          <p:nvPr>
            <p:custDataLst>
              <p:tags r:id="rId43"/>
            </p:custDataLst>
          </p:nvPr>
        </p:nvSpPr>
        <p:spPr bwMode="auto">
          <a:xfrm>
            <a:off x="3351098" y="4705510"/>
            <a:ext cx="1677644" cy="203133"/>
          </a:xfrm>
          <a:prstGeom prst="rect">
            <a:avLst/>
          </a:prstGeom>
          <a:noFill/>
          <a:ln w="12700" cap="sq">
            <a:noFill/>
            <a:miter lim="800000"/>
            <a:headEnd/>
            <a:tailEnd/>
          </a:ln>
          <a:effectLst/>
        </p:spPr>
        <p:txBody>
          <a:bodyPr wrap="square">
            <a:spAutoFit/>
          </a:bodyPr>
          <a:lstStyle/>
          <a:p>
            <a:pPr marL="0" lvl="1" algn="r" fontAlgn="base">
              <a:lnSpc>
                <a:spcPct val="90000"/>
              </a:lnSpc>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Innovation Strategy developed</a:t>
            </a:r>
            <a:endParaRPr lang="en-US" sz="800" dirty="0">
              <a:ln>
                <a:solidFill>
                  <a:srgbClr val="FFFFFF">
                    <a:alpha val="0"/>
                  </a:srgbClr>
                </a:solidFill>
              </a:ln>
              <a:solidFill>
                <a:srgbClr val="595959">
                  <a:lumMod val="75000"/>
                </a:srgbClr>
              </a:solidFill>
              <a:latin typeface="Segoe UI" pitchFamily="34" charset="0"/>
            </a:endParaRPr>
          </a:p>
        </p:txBody>
      </p:sp>
      <p:sp>
        <p:nvSpPr>
          <p:cNvPr id="54" name="Rectangle 53"/>
          <p:cNvSpPr/>
          <p:nvPr>
            <p:custDataLst>
              <p:tags r:id="rId44"/>
            </p:custDataLst>
          </p:nvPr>
        </p:nvSpPr>
        <p:spPr>
          <a:xfrm>
            <a:off x="1444393" y="4079712"/>
            <a:ext cx="3483092" cy="123111"/>
          </a:xfrm>
          <a:prstGeom prst="rect">
            <a:avLst/>
          </a:prstGeom>
        </p:spPr>
        <p:txBody>
          <a:bodyPr wrap="square" lIns="0" tIns="0" rIns="0" bIns="0">
            <a:spAutoFit/>
          </a:bodyPr>
          <a:lstStyle/>
          <a:p>
            <a:pPr marL="61913" lvl="1" indent="-61913" algn="r" fontAlgn="base">
              <a:spcBef>
                <a:spcPts val="300"/>
              </a:spcBef>
              <a:buClr>
                <a:srgbClr val="595959">
                  <a:lumMod val="75000"/>
                </a:srgbClr>
              </a:buClr>
              <a:buSzPct val="100000"/>
            </a:pPr>
            <a:r>
              <a:rPr lang="en-US" altLang="zh-CN" sz="800" dirty="0">
                <a:ln>
                  <a:solidFill>
                    <a:srgbClr val="FFFFFF">
                      <a:alpha val="0"/>
                    </a:srgbClr>
                  </a:solidFill>
                </a:ln>
                <a:solidFill>
                  <a:srgbClr val="595959">
                    <a:lumMod val="75000"/>
                  </a:srgbClr>
                </a:solidFill>
                <a:latin typeface="Segoe UI" pitchFamily="34" charset="0"/>
              </a:rPr>
              <a:t>Assess </a:t>
            </a:r>
            <a:r>
              <a:rPr lang="en-US" altLang="zh-CN" sz="800" dirty="0" smtClean="0">
                <a:ln>
                  <a:solidFill>
                    <a:srgbClr val="FFFFFF">
                      <a:alpha val="0"/>
                    </a:srgbClr>
                  </a:solidFill>
                </a:ln>
                <a:solidFill>
                  <a:srgbClr val="595959">
                    <a:lumMod val="75000"/>
                  </a:srgbClr>
                </a:solidFill>
                <a:latin typeface="Segoe UI" pitchFamily="34" charset="0"/>
              </a:rPr>
              <a:t>innovation </a:t>
            </a:r>
            <a:r>
              <a:rPr lang="en-US" altLang="zh-CN" sz="800" dirty="0">
                <a:ln>
                  <a:solidFill>
                    <a:srgbClr val="FFFFFF">
                      <a:alpha val="0"/>
                    </a:srgbClr>
                  </a:solidFill>
                </a:ln>
                <a:solidFill>
                  <a:srgbClr val="595959">
                    <a:lumMod val="75000"/>
                  </a:srgbClr>
                </a:solidFill>
                <a:latin typeface="Segoe UI" pitchFamily="34" charset="0"/>
              </a:rPr>
              <a:t>capabilities. </a:t>
            </a:r>
            <a:r>
              <a:rPr lang="en-US" altLang="zh-CN" sz="800" dirty="0" smtClean="0">
                <a:ln>
                  <a:solidFill>
                    <a:srgbClr val="FFFFFF">
                      <a:alpha val="0"/>
                    </a:srgbClr>
                  </a:solidFill>
                </a:ln>
                <a:solidFill>
                  <a:srgbClr val="595959">
                    <a:lumMod val="75000"/>
                  </a:srgbClr>
                </a:solidFill>
                <a:latin typeface="Segoe UI" pitchFamily="34" charset="0"/>
              </a:rPr>
              <a:t>obtain rqts. </a:t>
            </a:r>
            <a:r>
              <a:rPr lang="en-US" altLang="zh-CN" sz="800" dirty="0">
                <a:ln>
                  <a:solidFill>
                    <a:srgbClr val="FFFFFF">
                      <a:alpha val="0"/>
                    </a:srgbClr>
                  </a:solidFill>
                </a:ln>
                <a:solidFill>
                  <a:srgbClr val="595959">
                    <a:lumMod val="75000"/>
                  </a:srgbClr>
                </a:solidFill>
                <a:latin typeface="Segoe UI" pitchFamily="34" charset="0"/>
              </a:rPr>
              <a:t>from business units</a:t>
            </a:r>
          </a:p>
        </p:txBody>
      </p:sp>
      <p:sp>
        <p:nvSpPr>
          <p:cNvPr id="55" name="AutoShape 47"/>
          <p:cNvSpPr>
            <a:spLocks noChangeArrowheads="1"/>
          </p:cNvSpPr>
          <p:nvPr>
            <p:custDataLst>
              <p:tags r:id="rId45"/>
            </p:custDataLst>
          </p:nvPr>
        </p:nvSpPr>
        <p:spPr bwMode="auto">
          <a:xfrm>
            <a:off x="5887132" y="4234670"/>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73" name="Rectangle 72"/>
          <p:cNvSpPr/>
          <p:nvPr>
            <p:custDataLst>
              <p:tags r:id="rId46"/>
            </p:custDataLst>
          </p:nvPr>
        </p:nvSpPr>
        <p:spPr>
          <a:xfrm>
            <a:off x="3366312" y="4242589"/>
            <a:ext cx="2421411" cy="123111"/>
          </a:xfrm>
          <a:prstGeom prst="rect">
            <a:avLst/>
          </a:prstGeom>
        </p:spPr>
        <p:txBody>
          <a:bodyPr wrap="square" lIns="0" tIns="0" rIns="0" bIns="0">
            <a:spAutoFit/>
          </a:bodyPr>
          <a:lstStyle/>
          <a:p>
            <a:pPr marL="0" lvl="1" algn="r" fontAlgn="base">
              <a:spcBef>
                <a:spcPts val="300"/>
              </a:spcBef>
              <a:buClr>
                <a:srgbClr val="595959">
                  <a:lumMod val="75000"/>
                </a:srgbClr>
              </a:buClr>
              <a:buSzPct val="100000"/>
            </a:pPr>
            <a:r>
              <a:rPr lang="en-US" altLang="zh-CN" sz="800" dirty="0" smtClean="0">
                <a:ln>
                  <a:solidFill>
                    <a:srgbClr val="FFFFFF">
                      <a:alpha val="0"/>
                    </a:srgbClr>
                  </a:solidFill>
                </a:ln>
                <a:solidFill>
                  <a:srgbClr val="595959">
                    <a:lumMod val="75000"/>
                  </a:srgbClr>
                </a:solidFill>
                <a:latin typeface="Segoe UI" pitchFamily="34" charset="0"/>
              </a:rPr>
              <a:t>Develop innovation strategy and process</a:t>
            </a:r>
            <a:endParaRPr lang="en-US" altLang="zh-CN" sz="800" dirty="0">
              <a:ln>
                <a:solidFill>
                  <a:srgbClr val="FFFFFF">
                    <a:alpha val="0"/>
                  </a:srgbClr>
                </a:solidFill>
              </a:ln>
              <a:solidFill>
                <a:srgbClr val="595959">
                  <a:lumMod val="75000"/>
                </a:srgbClr>
              </a:solidFill>
              <a:latin typeface="Segoe UI" pitchFamily="34" charset="0"/>
            </a:endParaRPr>
          </a:p>
        </p:txBody>
      </p:sp>
      <p:sp>
        <p:nvSpPr>
          <p:cNvPr id="79" name="AutoShape 47"/>
          <p:cNvSpPr>
            <a:spLocks noChangeArrowheads="1"/>
          </p:cNvSpPr>
          <p:nvPr>
            <p:custDataLst>
              <p:tags r:id="rId47"/>
            </p:custDataLst>
          </p:nvPr>
        </p:nvSpPr>
        <p:spPr bwMode="auto">
          <a:xfrm>
            <a:off x="7071088" y="4372604"/>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80" name="Text Box 60"/>
          <p:cNvSpPr txBox="1">
            <a:spLocks noChangeArrowheads="1"/>
          </p:cNvSpPr>
          <p:nvPr>
            <p:custDataLst>
              <p:tags r:id="rId48"/>
            </p:custDataLst>
          </p:nvPr>
        </p:nvSpPr>
        <p:spPr bwMode="auto">
          <a:xfrm>
            <a:off x="4660658" y="4331535"/>
            <a:ext cx="2393326" cy="214313"/>
          </a:xfrm>
          <a:prstGeom prst="rect">
            <a:avLst/>
          </a:prstGeom>
          <a:noFill/>
          <a:ln w="12700" cap="sq">
            <a:noFill/>
            <a:miter lim="800000"/>
            <a:headEnd/>
            <a:tailEnd/>
          </a:ln>
          <a:effectLst/>
        </p:spPr>
        <p:txBody>
          <a:bodyPr wrap="square">
            <a:spAutoFit/>
          </a:bodyPr>
          <a:lstStyle/>
          <a:p>
            <a:pPr marL="0" lvl="1" indent="-109538" algn="r" fontAlgn="base">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Select &amp; Procure solution</a:t>
            </a:r>
            <a:endParaRPr lang="en-US" sz="800" dirty="0">
              <a:ln>
                <a:solidFill>
                  <a:srgbClr val="FFFFFF">
                    <a:alpha val="0"/>
                  </a:srgbClr>
                </a:solidFill>
              </a:ln>
              <a:solidFill>
                <a:srgbClr val="595959">
                  <a:lumMod val="75000"/>
                </a:srgbClr>
              </a:solidFill>
              <a:latin typeface="Segoe UI" pitchFamily="34" charset="0"/>
            </a:endParaRPr>
          </a:p>
        </p:txBody>
      </p:sp>
      <p:sp>
        <p:nvSpPr>
          <p:cNvPr id="81" name="AutoShape 47"/>
          <p:cNvSpPr>
            <a:spLocks noChangeArrowheads="1"/>
          </p:cNvSpPr>
          <p:nvPr>
            <p:custDataLst>
              <p:tags r:id="rId49"/>
            </p:custDataLst>
          </p:nvPr>
        </p:nvSpPr>
        <p:spPr bwMode="auto">
          <a:xfrm>
            <a:off x="4990075" y="4086776"/>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78" name="Chevron 77"/>
          <p:cNvSpPr/>
          <p:nvPr>
            <p:custDataLst>
              <p:tags r:id="rId50"/>
            </p:custDataLst>
          </p:nvPr>
        </p:nvSpPr>
        <p:spPr>
          <a:xfrm>
            <a:off x="7946333" y="232172"/>
            <a:ext cx="3900424" cy="171096"/>
          </a:xfrm>
          <a:prstGeom prst="chevron">
            <a:avLst/>
          </a:prstGeom>
          <a:gradFill>
            <a:gsLst>
              <a:gs pos="0">
                <a:schemeClr val="tx2"/>
              </a:gs>
              <a:gs pos="80000">
                <a:schemeClr val="tx2"/>
              </a:gs>
              <a:gs pos="100000">
                <a:schemeClr val="tx2">
                  <a:lumMod val="60000"/>
                  <a:lumOff val="40000"/>
                </a:schemeClr>
              </a:gs>
            </a:gsLst>
            <a:lin ang="16200000" scaled="1"/>
          </a:gradFill>
          <a:ln w="952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rgbClr val="FFFFFF">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82" name="Chevron 81"/>
          <p:cNvSpPr/>
          <p:nvPr>
            <p:custDataLst>
              <p:tags r:id="rId51"/>
            </p:custDataLst>
          </p:nvPr>
        </p:nvSpPr>
        <p:spPr>
          <a:xfrm>
            <a:off x="7946333"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Define</a:t>
            </a:r>
          </a:p>
        </p:txBody>
      </p:sp>
      <p:sp>
        <p:nvSpPr>
          <p:cNvPr id="84" name="Chevron 83"/>
          <p:cNvSpPr/>
          <p:nvPr>
            <p:custDataLst>
              <p:tags r:id="rId52"/>
            </p:custDataLst>
          </p:nvPr>
        </p:nvSpPr>
        <p:spPr>
          <a:xfrm>
            <a:off x="9232254"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Explore</a:t>
            </a:r>
          </a:p>
        </p:txBody>
      </p:sp>
      <p:sp>
        <p:nvSpPr>
          <p:cNvPr id="85" name="Chevron 84"/>
          <p:cNvSpPr/>
          <p:nvPr>
            <p:custDataLst>
              <p:tags r:id="rId53"/>
            </p:custDataLst>
          </p:nvPr>
        </p:nvSpPr>
        <p:spPr>
          <a:xfrm>
            <a:off x="10518175" y="437391"/>
            <a:ext cx="1328582" cy="162905"/>
          </a:xfrm>
          <a:prstGeom prst="chevron">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rgbClr val="FFFFFF">
                      <a:alpha val="0"/>
                    </a:srgbClr>
                  </a:solidFill>
                </a:ln>
                <a:solidFill>
                  <a:schemeClr val="tx1">
                    <a:lumMod val="75000"/>
                  </a:schemeClr>
                </a:solidFill>
                <a:latin typeface="Segoe UI" pitchFamily="34" charset="0"/>
                <a:ea typeface="Segoe UI" pitchFamily="34" charset="0"/>
                <a:cs typeface="Segoe UI" pitchFamily="34" charset="0"/>
              </a:rPr>
              <a:t>Plan</a:t>
            </a: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48</a:t>
            </a:fld>
            <a:endParaRPr lang="en-US" dirty="0"/>
          </a:p>
        </p:txBody>
      </p:sp>
    </p:spTree>
    <p:extLst>
      <p:ext uri="{BB962C8B-B14F-4D97-AF65-F5344CB8AC3E}">
        <p14:creationId xmlns:p14="http://schemas.microsoft.com/office/powerpoint/2010/main" val="57324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8"/>
          <p:cNvSpPr>
            <a:spLocks noChangeArrowheads="1"/>
          </p:cNvSpPr>
          <p:nvPr/>
        </p:nvSpPr>
        <p:spPr bwMode="auto">
          <a:xfrm>
            <a:off x="338137" y="5326339"/>
            <a:ext cx="154097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endParaRPr lang="en-US" altLang="en-US" sz="1100" dirty="0">
              <a:ln>
                <a:solidFill>
                  <a:schemeClr val="bg1">
                    <a:alpha val="0"/>
                  </a:schemeClr>
                </a:solidFill>
              </a:ln>
              <a:solidFill>
                <a:schemeClr val="tx1">
                  <a:lumMod val="75000"/>
                </a:schemeClr>
              </a:solidFill>
              <a:latin typeface="Segoe UI" pitchFamily="34" charset="0"/>
            </a:endParaRPr>
          </a:p>
        </p:txBody>
      </p:sp>
      <p:sp>
        <p:nvSpPr>
          <p:cNvPr id="6" name="Rounded Rectangle 5"/>
          <p:cNvSpPr/>
          <p:nvPr>
            <p:custDataLst>
              <p:tags r:id="rId1"/>
            </p:custDataLst>
          </p:nvPr>
        </p:nvSpPr>
        <p:spPr>
          <a:xfrm>
            <a:off x="338138" y="1005276"/>
            <a:ext cx="3488531"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274320" rIns="91440" bIns="45720" numCol="1" rtlCol="0" anchor="t" anchorCtr="0" compatLnSpc="1">
            <a:prstTxWarp prst="textNoShape">
              <a:avLst/>
            </a:prstTxWarp>
            <a:no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chemeClr val="tx1">
                    <a:lumMod val="75000"/>
                  </a:schemeClr>
                </a:solidFill>
              </a:rPr>
              <a:t>Geography:</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Americas</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EMEA</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APAC</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LATAM</a:t>
            </a:r>
          </a:p>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chemeClr val="tx1">
                    <a:lumMod val="75000"/>
                  </a:schemeClr>
                </a:solidFill>
              </a:rPr>
              <a:t>Line of Business:</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HQ</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Regions</a:t>
            </a:r>
          </a:p>
        </p:txBody>
      </p:sp>
      <p:sp>
        <p:nvSpPr>
          <p:cNvPr id="7" name="Text Box 10"/>
          <p:cNvSpPr txBox="1">
            <a:spLocks noChangeArrowheads="1"/>
          </p:cNvSpPr>
          <p:nvPr>
            <p:custDataLst>
              <p:tags r:id="rId2"/>
            </p:custDataLst>
          </p:nvPr>
        </p:nvSpPr>
        <p:spPr bwMode="gray">
          <a:xfrm flipH="1">
            <a:off x="338138" y="1005276"/>
            <a:ext cx="3488531" cy="274260"/>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solidFill>
                  <a:srgbClr val="FFFFFF"/>
                </a:solidFill>
                <a:latin typeface="Segoe UI" pitchFamily="34" charset="0"/>
              </a:rPr>
              <a:t>Scope </a:t>
            </a:r>
          </a:p>
        </p:txBody>
      </p:sp>
      <p:sp>
        <p:nvSpPr>
          <p:cNvPr id="9" name="Rectangle 8"/>
          <p:cNvSpPr/>
          <p:nvPr/>
        </p:nvSpPr>
        <p:spPr>
          <a:xfrm>
            <a:off x="2385060" y="1255713"/>
            <a:ext cx="1441610" cy="972061"/>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rgbClr val="595959">
                    <a:lumMod val="75000"/>
                  </a:srgbClr>
                </a:solidFill>
              </a:rPr>
              <a:t>IT Area:</a:t>
            </a: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Strategy</a:t>
            </a: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Applications</a:t>
            </a: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Infrastructure</a:t>
            </a: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Operations</a:t>
            </a:r>
          </a:p>
        </p:txBody>
      </p:sp>
      <p:sp>
        <p:nvSpPr>
          <p:cNvPr id="10" name="Rounded Rectangle 9"/>
          <p:cNvSpPr/>
          <p:nvPr>
            <p:custDataLst>
              <p:tags r:id="rId3"/>
            </p:custDataLst>
          </p:nvPr>
        </p:nvSpPr>
        <p:spPr>
          <a:xfrm>
            <a:off x="3947160" y="1005276"/>
            <a:ext cx="7909878"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r>
              <a:rPr lang="en-IN" altLang="zh-CN" sz="1100" dirty="0">
                <a:ln>
                  <a:solidFill>
                    <a:schemeClr val="bg1">
                      <a:alpha val="0"/>
                    </a:schemeClr>
                  </a:solidFill>
                </a:ln>
                <a:solidFill>
                  <a:schemeClr val="tx1">
                    <a:lumMod val="75000"/>
                  </a:schemeClr>
                </a:solidFill>
                <a:latin typeface="Segoe UI" pitchFamily="34" charset="0"/>
              </a:rPr>
              <a:t>Purpose and Description</a:t>
            </a:r>
            <a:r>
              <a:rPr lang="en-IN" altLang="zh-CN" sz="1100" dirty="0" smtClean="0">
                <a:ln>
                  <a:solidFill>
                    <a:schemeClr val="bg1">
                      <a:alpha val="0"/>
                    </a:schemeClr>
                  </a:solidFill>
                </a:ln>
                <a:solidFill>
                  <a:schemeClr val="tx1">
                    <a:lumMod val="75000"/>
                  </a:schemeClr>
                </a:solidFill>
                <a:latin typeface="Segoe UI" pitchFamily="34" charset="0"/>
              </a:rPr>
              <a:t>:</a:t>
            </a:r>
          </a:p>
          <a:p>
            <a:pPr marL="228600" lvl="1" indent="-169863" fontAlgn="base">
              <a:spcBef>
                <a:spcPts val="100"/>
              </a:spcBef>
              <a:buClr>
                <a:srgbClr val="595959">
                  <a:lumMod val="75000"/>
                </a:srgbClr>
              </a:buClr>
              <a:buSzPct val="100000"/>
              <a:buFont typeface="Wingdings" pitchFamily="2" charset="2"/>
              <a:buChar char="§"/>
            </a:pPr>
            <a:r>
              <a:rPr lang="en-US" altLang="zh-CN" sz="1050" dirty="0" smtClean="0">
                <a:ln>
                  <a:solidFill>
                    <a:schemeClr val="bg1">
                      <a:alpha val="0"/>
                    </a:schemeClr>
                  </a:solidFill>
                </a:ln>
                <a:solidFill>
                  <a:schemeClr val="tx1">
                    <a:lumMod val="75000"/>
                  </a:schemeClr>
                </a:solidFill>
                <a:latin typeface="Segoe UI" pitchFamily="34" charset="0"/>
              </a:rPr>
              <a:t>Re-platform onto a single </a:t>
            </a:r>
            <a:r>
              <a:rPr lang="en-US" altLang="zh-CN" sz="1050" dirty="0">
                <a:ln>
                  <a:solidFill>
                    <a:schemeClr val="bg1">
                      <a:alpha val="0"/>
                    </a:schemeClr>
                  </a:solidFill>
                </a:ln>
                <a:solidFill>
                  <a:schemeClr val="tx1">
                    <a:lumMod val="75000"/>
                  </a:schemeClr>
                </a:solidFill>
                <a:latin typeface="Segoe UI" pitchFamily="34" charset="0"/>
              </a:rPr>
              <a:t>development environment for any device can </a:t>
            </a:r>
            <a:r>
              <a:rPr lang="en-US" altLang="zh-CN" sz="1050" dirty="0" smtClean="0">
                <a:ln>
                  <a:solidFill>
                    <a:schemeClr val="bg1">
                      <a:alpha val="0"/>
                    </a:schemeClr>
                  </a:solidFill>
                </a:ln>
                <a:solidFill>
                  <a:schemeClr val="tx1">
                    <a:lumMod val="75000"/>
                  </a:schemeClr>
                </a:solidFill>
                <a:latin typeface="Segoe UI" pitchFamily="34" charset="0"/>
              </a:rPr>
              <a:t>to simplify the </a:t>
            </a:r>
            <a:r>
              <a:rPr lang="en-US" altLang="zh-CN" sz="1050" dirty="0">
                <a:ln>
                  <a:solidFill>
                    <a:schemeClr val="bg1">
                      <a:alpha val="0"/>
                    </a:schemeClr>
                  </a:solidFill>
                </a:ln>
                <a:solidFill>
                  <a:schemeClr val="tx1">
                    <a:lumMod val="75000"/>
                  </a:schemeClr>
                </a:solidFill>
                <a:latin typeface="Segoe UI" pitchFamily="34" charset="0"/>
              </a:rPr>
              <a:t>developer experience and help </a:t>
            </a:r>
            <a:r>
              <a:rPr lang="en-US" altLang="zh-CN" sz="1050" dirty="0" smtClean="0">
                <a:ln>
                  <a:solidFill>
                    <a:schemeClr val="bg1">
                      <a:alpha val="0"/>
                    </a:schemeClr>
                  </a:solidFill>
                </a:ln>
                <a:solidFill>
                  <a:schemeClr val="tx1">
                    <a:lumMod val="75000"/>
                  </a:schemeClr>
                </a:solidFill>
                <a:latin typeface="Segoe UI" pitchFamily="34" charset="0"/>
              </a:rPr>
              <a:t>get products and services to </a:t>
            </a:r>
            <a:r>
              <a:rPr lang="en-US" altLang="zh-CN" sz="1050" dirty="0">
                <a:ln>
                  <a:solidFill>
                    <a:schemeClr val="bg1">
                      <a:alpha val="0"/>
                    </a:schemeClr>
                  </a:solidFill>
                </a:ln>
                <a:solidFill>
                  <a:schemeClr val="tx1">
                    <a:lumMod val="75000"/>
                  </a:schemeClr>
                </a:solidFill>
                <a:latin typeface="Segoe UI" pitchFamily="34" charset="0"/>
              </a:rPr>
              <a:t>market </a:t>
            </a:r>
            <a:r>
              <a:rPr lang="en-US" altLang="zh-CN" sz="1050" dirty="0" smtClean="0">
                <a:ln>
                  <a:solidFill>
                    <a:schemeClr val="bg1">
                      <a:alpha val="0"/>
                    </a:schemeClr>
                  </a:solidFill>
                </a:ln>
                <a:solidFill>
                  <a:schemeClr val="tx1">
                    <a:lumMod val="75000"/>
                  </a:schemeClr>
                </a:solidFill>
                <a:latin typeface="Segoe UI" pitchFamily="34" charset="0"/>
              </a:rPr>
              <a:t>quickly.</a:t>
            </a:r>
            <a:endParaRPr lang="en-US" altLang="zh-CN" sz="1050" dirty="0">
              <a:ln>
                <a:solidFill>
                  <a:schemeClr val="bg1">
                    <a:alpha val="0"/>
                  </a:schemeClr>
                </a:solidFill>
              </a:ln>
              <a:solidFill>
                <a:schemeClr val="tx1">
                  <a:lumMod val="75000"/>
                </a:schemeClr>
              </a:solidFill>
              <a:latin typeface="Segoe UI" pitchFamily="34" charset="0"/>
            </a:endParaRPr>
          </a:p>
          <a:p>
            <a:pPr marL="228600" lvl="1" indent="-169863" fontAlgn="base">
              <a:spcBef>
                <a:spcPts val="100"/>
              </a:spcBef>
              <a:buClr>
                <a:srgbClr val="595959">
                  <a:lumMod val="75000"/>
                </a:srgbClr>
              </a:buClr>
              <a:buSzPct val="100000"/>
              <a:buFont typeface="Wingdings" pitchFamily="2" charset="2"/>
              <a:buChar char="§"/>
            </a:pPr>
            <a:r>
              <a:rPr lang="en-US" altLang="zh-CN" sz="1050" dirty="0" smtClean="0">
                <a:ln>
                  <a:solidFill>
                    <a:schemeClr val="bg1">
                      <a:alpha val="0"/>
                    </a:schemeClr>
                  </a:solidFill>
                </a:ln>
                <a:solidFill>
                  <a:schemeClr val="tx1">
                    <a:lumMod val="75000"/>
                  </a:schemeClr>
                </a:solidFill>
                <a:latin typeface="Segoe UI" pitchFamily="34" charset="0"/>
              </a:rPr>
              <a:t>Modernize and improve application development platform, processes, &amp; </a:t>
            </a:r>
            <a:r>
              <a:rPr lang="en-US" altLang="zh-CN" sz="1050" dirty="0">
                <a:ln>
                  <a:solidFill>
                    <a:schemeClr val="bg1">
                      <a:alpha val="0"/>
                    </a:schemeClr>
                  </a:solidFill>
                </a:ln>
                <a:solidFill>
                  <a:schemeClr val="tx1">
                    <a:lumMod val="75000"/>
                  </a:schemeClr>
                </a:solidFill>
                <a:latin typeface="Segoe UI" pitchFamily="34" charset="0"/>
              </a:rPr>
              <a:t>toolset</a:t>
            </a:r>
          </a:p>
          <a:p>
            <a:pPr marL="0" lvl="1" fontAlgn="base">
              <a:spcBef>
                <a:spcPts val="300"/>
              </a:spcBef>
              <a:buClr>
                <a:srgbClr val="595959">
                  <a:lumMod val="75000"/>
                </a:srgbClr>
              </a:buClr>
              <a:buSzPct val="100000"/>
            </a:pPr>
            <a:r>
              <a:rPr lang="en-US" altLang="zh-CN" sz="1100" dirty="0" smtClean="0">
                <a:ln>
                  <a:solidFill>
                    <a:schemeClr val="bg1">
                      <a:alpha val="0"/>
                    </a:schemeClr>
                  </a:solidFill>
                </a:ln>
                <a:solidFill>
                  <a:schemeClr val="tx1">
                    <a:lumMod val="75000"/>
                  </a:schemeClr>
                </a:solidFill>
                <a:latin typeface="Segoe UI" pitchFamily="34" charset="0"/>
              </a:rPr>
              <a:t>Dependencies </a:t>
            </a:r>
            <a:r>
              <a:rPr lang="en-US" altLang="zh-CN" sz="1100" dirty="0">
                <a:ln>
                  <a:solidFill>
                    <a:schemeClr val="bg1">
                      <a:alpha val="0"/>
                    </a:schemeClr>
                  </a:solidFill>
                </a:ln>
                <a:solidFill>
                  <a:schemeClr val="tx1">
                    <a:lumMod val="75000"/>
                  </a:schemeClr>
                </a:solidFill>
                <a:latin typeface="Segoe UI" pitchFamily="34" charset="0"/>
              </a:rPr>
              <a:t>(and CSFs): </a:t>
            </a:r>
            <a:r>
              <a:rPr lang="en-US" altLang="zh-CN" sz="1100" dirty="0" smtClean="0">
                <a:ln>
                  <a:solidFill>
                    <a:schemeClr val="bg1">
                      <a:alpha val="0"/>
                    </a:schemeClr>
                  </a:solidFill>
                </a:ln>
                <a:solidFill>
                  <a:schemeClr val="tx1">
                    <a:lumMod val="75000"/>
                  </a:schemeClr>
                </a:solidFill>
                <a:latin typeface="Segoe UI" pitchFamily="34" charset="0"/>
              </a:rPr>
              <a:t>product &amp; services </a:t>
            </a:r>
            <a:r>
              <a:rPr lang="en-US" altLang="zh-CN" sz="1100" dirty="0">
                <a:ln>
                  <a:solidFill>
                    <a:schemeClr val="bg1">
                      <a:alpha val="0"/>
                    </a:schemeClr>
                  </a:solidFill>
                </a:ln>
                <a:solidFill>
                  <a:schemeClr val="tx1">
                    <a:lumMod val="75000"/>
                  </a:schemeClr>
                </a:solidFill>
                <a:latin typeface="Segoe UI" pitchFamily="34" charset="0"/>
              </a:rPr>
              <a:t>catalog, </a:t>
            </a:r>
            <a:r>
              <a:rPr lang="en-US" altLang="zh-CN" sz="1100" dirty="0" smtClean="0">
                <a:ln>
                  <a:solidFill>
                    <a:schemeClr val="bg1">
                      <a:alpha val="0"/>
                    </a:schemeClr>
                  </a:solidFill>
                </a:ln>
                <a:solidFill>
                  <a:schemeClr val="tx1">
                    <a:lumMod val="75000"/>
                  </a:schemeClr>
                </a:solidFill>
                <a:latin typeface="Segoe UI" pitchFamily="34" charset="0"/>
              </a:rPr>
              <a:t>performance </a:t>
            </a:r>
            <a:r>
              <a:rPr lang="en-US" altLang="zh-CN" sz="1100" dirty="0">
                <a:ln>
                  <a:solidFill>
                    <a:schemeClr val="bg1">
                      <a:alpha val="0"/>
                    </a:schemeClr>
                  </a:solidFill>
                </a:ln>
                <a:solidFill>
                  <a:schemeClr val="tx1">
                    <a:lumMod val="75000"/>
                  </a:schemeClr>
                </a:solidFill>
                <a:latin typeface="Segoe UI" pitchFamily="34" charset="0"/>
              </a:rPr>
              <a:t>measures</a:t>
            </a:r>
          </a:p>
        </p:txBody>
      </p:sp>
      <p:sp>
        <p:nvSpPr>
          <p:cNvPr id="11" name="Text Box 10"/>
          <p:cNvSpPr txBox="1">
            <a:spLocks noChangeArrowheads="1"/>
          </p:cNvSpPr>
          <p:nvPr>
            <p:custDataLst>
              <p:tags r:id="rId4"/>
            </p:custDataLst>
          </p:nvPr>
        </p:nvSpPr>
        <p:spPr bwMode="gray">
          <a:xfrm flipH="1">
            <a:off x="3947160" y="1005276"/>
            <a:ext cx="790987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Purpose, Description &amp; Dependencies</a:t>
            </a:r>
          </a:p>
        </p:txBody>
      </p:sp>
      <p:sp>
        <p:nvSpPr>
          <p:cNvPr id="12" name="Rounded Rectangle 11"/>
          <p:cNvSpPr/>
          <p:nvPr>
            <p:custDataLst>
              <p:tags r:id="rId5"/>
            </p:custDataLst>
          </p:nvPr>
        </p:nvSpPr>
        <p:spPr>
          <a:xfrm>
            <a:off x="7421880" y="3203854"/>
            <a:ext cx="4435158" cy="1737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174625" lvl="1" indent="-174625" fontAlgn="base">
              <a:spcBef>
                <a:spcPts val="300"/>
              </a:spcBef>
              <a:buClr>
                <a:srgbClr val="595959">
                  <a:lumMod val="75000"/>
                </a:srgbClr>
              </a:buClr>
              <a:buSzPct val="100000"/>
              <a:buFont typeface="Wingdings" pitchFamily="2" charset="2"/>
              <a:buChar char="§"/>
            </a:pPr>
            <a:r>
              <a:rPr lang="en-US" altLang="zh-CN" sz="1050" dirty="0" smtClean="0">
                <a:ln>
                  <a:solidFill>
                    <a:schemeClr val="bg1">
                      <a:alpha val="0"/>
                    </a:schemeClr>
                  </a:solidFill>
                </a:ln>
                <a:solidFill>
                  <a:schemeClr val="tx1">
                    <a:lumMod val="75000"/>
                  </a:schemeClr>
                </a:solidFill>
                <a:latin typeface="Segoe UI" pitchFamily="34" charset="0"/>
              </a:rPr>
              <a:t>Provide </a:t>
            </a:r>
            <a:r>
              <a:rPr lang="en-US" altLang="zh-CN" sz="1050" dirty="0">
                <a:ln>
                  <a:solidFill>
                    <a:schemeClr val="bg1">
                      <a:alpha val="0"/>
                    </a:schemeClr>
                  </a:solidFill>
                </a:ln>
                <a:solidFill>
                  <a:schemeClr val="tx1">
                    <a:lumMod val="75000"/>
                  </a:schemeClr>
                </a:solidFill>
                <a:latin typeface="Segoe UI" pitchFamily="34" charset="0"/>
              </a:rPr>
              <a:t>a unified development platform, </a:t>
            </a:r>
            <a:r>
              <a:rPr lang="en-US" altLang="zh-CN" sz="1050" dirty="0" smtClean="0">
                <a:ln>
                  <a:solidFill>
                    <a:schemeClr val="bg1">
                      <a:alpha val="0"/>
                    </a:schemeClr>
                  </a:solidFill>
                </a:ln>
                <a:solidFill>
                  <a:schemeClr val="tx1">
                    <a:lumMod val="75000"/>
                  </a:schemeClr>
                </a:solidFill>
                <a:latin typeface="Segoe UI" pitchFamily="34" charset="0"/>
              </a:rPr>
              <a:t>whether </a:t>
            </a:r>
            <a:r>
              <a:rPr lang="en-US" altLang="zh-CN" sz="1050" dirty="0">
                <a:ln>
                  <a:solidFill>
                    <a:schemeClr val="bg1">
                      <a:alpha val="0"/>
                    </a:schemeClr>
                  </a:solidFill>
                </a:ln>
                <a:solidFill>
                  <a:schemeClr val="tx1">
                    <a:lumMod val="75000"/>
                  </a:schemeClr>
                </a:solidFill>
                <a:latin typeface="Segoe UI" pitchFamily="34" charset="0"/>
              </a:rPr>
              <a:t>developers are building rich Microsoft .NET applications, using HTML5 and JavaScript to develop immersive full-screen Metro style applications, or enhancing and extending traditional applications with the cloud.</a:t>
            </a:r>
          </a:p>
        </p:txBody>
      </p:sp>
      <p:sp>
        <p:nvSpPr>
          <p:cNvPr id="13" name="Text Box 10"/>
          <p:cNvSpPr txBox="1">
            <a:spLocks noChangeArrowheads="1"/>
          </p:cNvSpPr>
          <p:nvPr>
            <p:custDataLst>
              <p:tags r:id="rId6"/>
            </p:custDataLst>
          </p:nvPr>
        </p:nvSpPr>
        <p:spPr bwMode="gray">
          <a:xfrm flipH="1">
            <a:off x="7421880" y="3203854"/>
            <a:ext cx="443515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Benefits</a:t>
            </a:r>
          </a:p>
        </p:txBody>
      </p:sp>
      <p:sp>
        <p:nvSpPr>
          <p:cNvPr id="14" name="Rounded Rectangle 13"/>
          <p:cNvSpPr/>
          <p:nvPr>
            <p:custDataLst>
              <p:tags r:id="rId7"/>
            </p:custDataLst>
          </p:nvPr>
        </p:nvSpPr>
        <p:spPr>
          <a:xfrm>
            <a:off x="338138" y="3203854"/>
            <a:ext cx="6977062" cy="1737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IN" altLang="zh-CN" sz="1100" dirty="0">
              <a:ln>
                <a:solidFill>
                  <a:schemeClr val="bg1">
                    <a:alpha val="0"/>
                  </a:schemeClr>
                </a:solidFill>
              </a:ln>
              <a:solidFill>
                <a:schemeClr val="tx1">
                  <a:lumMod val="75000"/>
                </a:schemeClr>
              </a:solidFill>
              <a:latin typeface="Segoe UI" pitchFamily="34" charset="0"/>
            </a:endParaRPr>
          </a:p>
        </p:txBody>
      </p:sp>
      <p:sp>
        <p:nvSpPr>
          <p:cNvPr id="15" name="Text Box 10"/>
          <p:cNvSpPr txBox="1">
            <a:spLocks noChangeArrowheads="1"/>
          </p:cNvSpPr>
          <p:nvPr>
            <p:custDataLst>
              <p:tags r:id="rId8"/>
            </p:custDataLst>
          </p:nvPr>
        </p:nvSpPr>
        <p:spPr bwMode="gray">
          <a:xfrm flipH="1">
            <a:off x="338138" y="3203854"/>
            <a:ext cx="6977062"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Timeline, Milestones &amp; Key Outcomes/Deliverables </a:t>
            </a:r>
          </a:p>
        </p:txBody>
      </p:sp>
      <p:sp>
        <p:nvSpPr>
          <p:cNvPr id="17" name="Rectangle 7"/>
          <p:cNvSpPr>
            <a:spLocks noChangeArrowheads="1"/>
          </p:cNvSpPr>
          <p:nvPr/>
        </p:nvSpPr>
        <p:spPr bwMode="auto">
          <a:xfrm>
            <a:off x="7948131"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rgbClr val="FFFFFF">
                      <a:alpha val="0"/>
                    </a:srgbClr>
                  </a:solidFill>
                </a:ln>
                <a:solidFill>
                  <a:schemeClr val="tx1">
                    <a:lumMod val="75000"/>
                  </a:schemeClr>
                </a:solidFill>
              </a:rPr>
              <a:t>Degree of Risk</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chemeClr val="bg1">
                      <a:alpha val="0"/>
                    </a:schemeClr>
                  </a:solidFill>
                </a:ln>
                <a:solidFill>
                  <a:schemeClr val="tx1">
                    <a:lumMod val="75000"/>
                  </a:schemeClr>
                </a:solidFill>
                <a:latin typeface="Segoe UI" pitchFamily="34" charset="0"/>
              </a:rPr>
              <a:t>High</a:t>
            </a:r>
            <a:endParaRPr lang="en-US" altLang="en-US" sz="1100" dirty="0">
              <a:ln>
                <a:solidFill>
                  <a:schemeClr val="bg1">
                    <a:alpha val="0"/>
                  </a:scheme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Medium</a:t>
            </a: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Low</a:t>
            </a:r>
          </a:p>
        </p:txBody>
      </p:sp>
      <p:sp>
        <p:nvSpPr>
          <p:cNvPr id="18" name="Rectangle 8"/>
          <p:cNvSpPr>
            <a:spLocks noChangeArrowheads="1"/>
          </p:cNvSpPr>
          <p:nvPr/>
        </p:nvSpPr>
        <p:spPr bwMode="auto">
          <a:xfrm>
            <a:off x="1921433"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chemeClr val="bg1">
                      <a:alpha val="0"/>
                    </a:schemeClr>
                  </a:solidFill>
                </a:ln>
                <a:solidFill>
                  <a:schemeClr val="tx1">
                    <a:lumMod val="75000"/>
                  </a:schemeClr>
                </a:solidFill>
                <a:latin typeface="Segoe UI" pitchFamily="34" charset="0"/>
              </a:rPr>
              <a:t>Capability Gap </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chemeClr val="bg1">
                      <a:alpha val="0"/>
                    </a:schemeClr>
                  </a:solidFill>
                </a:ln>
                <a:solidFill>
                  <a:schemeClr val="tx1">
                    <a:lumMod val="75000"/>
                  </a:schemeClr>
                </a:solidFill>
                <a:latin typeface="Segoe UI" pitchFamily="34" charset="0"/>
              </a:rPr>
              <a:t>High</a:t>
            </a:r>
            <a:endParaRPr lang="en-US" altLang="en-US" sz="1100" dirty="0">
              <a:ln>
                <a:solidFill>
                  <a:schemeClr val="bg1">
                    <a:alpha val="0"/>
                  </a:scheme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chemeClr val="bg1">
                      <a:alpha val="0"/>
                    </a:schemeClr>
                  </a:solidFill>
                </a:ln>
                <a:solidFill>
                  <a:schemeClr val="tx1">
                    <a:lumMod val="75000"/>
                  </a:schemeClr>
                </a:solidFill>
                <a:latin typeface="Segoe UI" pitchFamily="34" charset="0"/>
              </a:rPr>
              <a:t>Medium</a:t>
            </a:r>
            <a:endParaRPr lang="en-US" altLang="en-US" sz="1100" dirty="0">
              <a:ln>
                <a:solidFill>
                  <a:schemeClr val="bg1">
                    <a:alpha val="0"/>
                  </a:scheme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chemeClr val="bg1">
                      <a:alpha val="0"/>
                    </a:schemeClr>
                  </a:solidFill>
                </a:ln>
                <a:solidFill>
                  <a:schemeClr val="tx1">
                    <a:lumMod val="75000"/>
                  </a:schemeClr>
                </a:solidFill>
                <a:latin typeface="Segoe UI" pitchFamily="34" charset="0"/>
              </a:rPr>
              <a:t>Low</a:t>
            </a:r>
            <a:endParaRPr lang="en-US" altLang="en-US" sz="1100" dirty="0">
              <a:ln>
                <a:solidFill>
                  <a:schemeClr val="bg1">
                    <a:alpha val="0"/>
                  </a:schemeClr>
                </a:solidFill>
              </a:ln>
              <a:solidFill>
                <a:schemeClr val="tx1">
                  <a:lumMod val="75000"/>
                </a:schemeClr>
              </a:solidFill>
              <a:latin typeface="Segoe UI" pitchFamily="34" charset="0"/>
            </a:endParaRPr>
          </a:p>
        </p:txBody>
      </p:sp>
      <p:sp>
        <p:nvSpPr>
          <p:cNvPr id="19" name="Rectangle 9"/>
          <p:cNvSpPr>
            <a:spLocks noChangeArrowheads="1"/>
          </p:cNvSpPr>
          <p:nvPr/>
        </p:nvSpPr>
        <p:spPr bwMode="auto">
          <a:xfrm>
            <a:off x="6011885" y="5326339"/>
            <a:ext cx="189392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chemeClr val="bg1">
                      <a:alpha val="0"/>
                    </a:schemeClr>
                  </a:solidFill>
                </a:ln>
                <a:solidFill>
                  <a:schemeClr val="tx1">
                    <a:lumMod val="75000"/>
                  </a:schemeClr>
                </a:solidFill>
                <a:latin typeface="Segoe UI" pitchFamily="34" charset="0"/>
              </a:rPr>
              <a:t>Time to Value</a:t>
            </a:r>
            <a:endParaRPr lang="en-US" altLang="en-US" sz="1100" b="1" dirty="0">
              <a:ln>
                <a:solidFill>
                  <a:schemeClr val="bg1">
                    <a:alpha val="0"/>
                  </a:scheme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High</a:t>
            </a: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Medium</a:t>
            </a: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Low</a:t>
            </a:r>
          </a:p>
        </p:txBody>
      </p:sp>
      <p:sp>
        <p:nvSpPr>
          <p:cNvPr id="20" name="Rectangle 10"/>
          <p:cNvSpPr>
            <a:spLocks noChangeArrowheads="1"/>
          </p:cNvSpPr>
          <p:nvPr/>
        </p:nvSpPr>
        <p:spPr bwMode="auto">
          <a:xfrm>
            <a:off x="3948672" y="5326339"/>
            <a:ext cx="2020890"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chemeClr val="bg1">
                      <a:alpha val="0"/>
                    </a:schemeClr>
                  </a:solidFill>
                </a:ln>
                <a:solidFill>
                  <a:schemeClr val="tx1">
                    <a:lumMod val="75000"/>
                  </a:schemeClr>
                </a:solidFill>
                <a:latin typeface="Segoe UI" pitchFamily="34" charset="0"/>
              </a:rPr>
              <a:t>Degree of Urgency</a:t>
            </a: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High</a:t>
            </a: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Medium</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chemeClr val="bg1">
                      <a:alpha val="0"/>
                    </a:schemeClr>
                  </a:solidFill>
                </a:ln>
                <a:solidFill>
                  <a:schemeClr val="tx1">
                    <a:lumMod val="75000"/>
                  </a:schemeClr>
                </a:solidFill>
                <a:latin typeface="Segoe UI" pitchFamily="34" charset="0"/>
              </a:rPr>
              <a:t>Low</a:t>
            </a:r>
            <a:endParaRPr lang="en-US" altLang="en-US" sz="1100" dirty="0">
              <a:ln>
                <a:solidFill>
                  <a:schemeClr val="bg1">
                    <a:alpha val="0"/>
                  </a:schemeClr>
                </a:solidFill>
              </a:ln>
              <a:solidFill>
                <a:schemeClr val="tx1">
                  <a:lumMod val="75000"/>
                </a:schemeClr>
              </a:solidFill>
              <a:latin typeface="Segoe UI" pitchFamily="34" charset="0"/>
            </a:endParaRPr>
          </a:p>
        </p:txBody>
      </p:sp>
      <p:sp>
        <p:nvSpPr>
          <p:cNvPr id="21" name="Rectangle 23"/>
          <p:cNvSpPr>
            <a:spLocks noChangeArrowheads="1"/>
          </p:cNvSpPr>
          <p:nvPr/>
        </p:nvSpPr>
        <p:spPr bwMode="auto">
          <a:xfrm>
            <a:off x="9975369" y="5326339"/>
            <a:ext cx="1881669"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chemeClr val="bg1">
                      <a:alpha val="0"/>
                    </a:schemeClr>
                  </a:solidFill>
                </a:ln>
                <a:solidFill>
                  <a:schemeClr val="tx1">
                    <a:lumMod val="75000"/>
                  </a:schemeClr>
                </a:solidFill>
                <a:latin typeface="Segoe UI" pitchFamily="34" charset="0"/>
              </a:rPr>
              <a:t>Expected </a:t>
            </a:r>
            <a:r>
              <a:rPr lang="en-US" altLang="en-US" sz="1100" b="1" dirty="0" smtClean="0">
                <a:ln>
                  <a:solidFill>
                    <a:schemeClr val="bg1">
                      <a:alpha val="0"/>
                    </a:schemeClr>
                  </a:solidFill>
                </a:ln>
                <a:solidFill>
                  <a:schemeClr val="tx1">
                    <a:lumMod val="75000"/>
                  </a:schemeClr>
                </a:solidFill>
                <a:latin typeface="Segoe UI" pitchFamily="34" charset="0"/>
              </a:rPr>
              <a:t>ROI</a:t>
            </a:r>
            <a:endParaRPr lang="en-US" altLang="en-US" sz="1100" b="1" dirty="0">
              <a:ln>
                <a:solidFill>
                  <a:schemeClr val="bg1">
                    <a:alpha val="0"/>
                  </a:scheme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High</a:t>
            </a: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Medium</a:t>
            </a:r>
          </a:p>
          <a:p>
            <a:pPr marL="171450" lvl="1" indent="-171450" fontAlgn="base">
              <a:spcBef>
                <a:spcPts val="600"/>
              </a:spcBef>
              <a:buClr>
                <a:srgbClr val="595959">
                  <a:lumMod val="75000"/>
                </a:srgbClr>
              </a:buClr>
              <a:buSzPct val="100000"/>
              <a:buFont typeface="Wingdings" pitchFamily="2" charset="2"/>
              <a:buChar char="§"/>
            </a:pPr>
            <a:r>
              <a:rPr lang="en-US" altLang="en-US" sz="1100" dirty="0">
                <a:ln>
                  <a:solidFill>
                    <a:schemeClr val="bg1">
                      <a:alpha val="0"/>
                    </a:schemeClr>
                  </a:solidFill>
                </a:ln>
                <a:solidFill>
                  <a:schemeClr val="tx1">
                    <a:lumMod val="75000"/>
                  </a:schemeClr>
                </a:solidFill>
                <a:latin typeface="Segoe UI" pitchFamily="34" charset="0"/>
              </a:rPr>
              <a:t>Low</a:t>
            </a:r>
          </a:p>
        </p:txBody>
      </p:sp>
      <p:sp>
        <p:nvSpPr>
          <p:cNvPr id="22" name="Rectangle 21"/>
          <p:cNvSpPr/>
          <p:nvPr/>
        </p:nvSpPr>
        <p:spPr>
          <a:xfrm>
            <a:off x="338138" y="3768398"/>
            <a:ext cx="1441610" cy="253916"/>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chemeClr val="bg1">
                      <a:alpha val="0"/>
                    </a:schemeClr>
                  </a:solidFill>
                </a:ln>
                <a:solidFill>
                  <a:srgbClr val="595959">
                    <a:lumMod val="75000"/>
                  </a:srgbClr>
                </a:solidFill>
                <a:latin typeface="Segoe UI" pitchFamily="34" charset="0"/>
              </a:rPr>
              <a:t>Timeline</a:t>
            </a:r>
          </a:p>
        </p:txBody>
      </p:sp>
      <p:sp>
        <p:nvSpPr>
          <p:cNvPr id="23" name="Rectangle 22"/>
          <p:cNvSpPr/>
          <p:nvPr/>
        </p:nvSpPr>
        <p:spPr>
          <a:xfrm>
            <a:off x="338138" y="4084038"/>
            <a:ext cx="1441610" cy="253916"/>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chemeClr val="bg1">
                      <a:alpha val="0"/>
                    </a:schemeClr>
                  </a:solidFill>
                </a:ln>
                <a:solidFill>
                  <a:srgbClr val="595959">
                    <a:lumMod val="75000"/>
                  </a:srgbClr>
                </a:solidFill>
                <a:latin typeface="Segoe UI" pitchFamily="34" charset="0"/>
              </a:rPr>
              <a:t>Milestones</a:t>
            </a:r>
          </a:p>
        </p:txBody>
      </p:sp>
      <p:sp>
        <p:nvSpPr>
          <p:cNvPr id="24" name="Rectangle 23"/>
          <p:cNvSpPr/>
          <p:nvPr/>
        </p:nvSpPr>
        <p:spPr>
          <a:xfrm>
            <a:off x="338138" y="4522988"/>
            <a:ext cx="1441610" cy="415498"/>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chemeClr val="bg1">
                      <a:alpha val="0"/>
                    </a:schemeClr>
                  </a:solidFill>
                </a:ln>
                <a:solidFill>
                  <a:srgbClr val="595959">
                    <a:lumMod val="75000"/>
                  </a:srgbClr>
                </a:solidFill>
                <a:latin typeface="Segoe UI" pitchFamily="34" charset="0"/>
              </a:rPr>
              <a:t>Deliverable/</a:t>
            </a:r>
            <a:br>
              <a:rPr lang="en-IN" altLang="zh-CN" sz="1050" dirty="0">
                <a:ln>
                  <a:solidFill>
                    <a:schemeClr val="bg1">
                      <a:alpha val="0"/>
                    </a:schemeClr>
                  </a:solidFill>
                </a:ln>
                <a:solidFill>
                  <a:srgbClr val="595959">
                    <a:lumMod val="75000"/>
                  </a:srgbClr>
                </a:solidFill>
                <a:latin typeface="Segoe UI" pitchFamily="34" charset="0"/>
              </a:rPr>
            </a:br>
            <a:r>
              <a:rPr lang="en-IN" altLang="zh-CN" sz="1050" dirty="0">
                <a:ln>
                  <a:solidFill>
                    <a:schemeClr val="bg1">
                      <a:alpha val="0"/>
                    </a:schemeClr>
                  </a:solidFill>
                </a:ln>
                <a:solidFill>
                  <a:srgbClr val="595959">
                    <a:lumMod val="75000"/>
                  </a:srgbClr>
                </a:solidFill>
                <a:latin typeface="Segoe UI" pitchFamily="34" charset="0"/>
              </a:rPr>
              <a:t>Outcomes</a:t>
            </a:r>
          </a:p>
        </p:txBody>
      </p:sp>
      <p:sp>
        <p:nvSpPr>
          <p:cNvPr id="25" name="Rectangle 38"/>
          <p:cNvSpPr>
            <a:spLocks noChangeArrowheads="1"/>
          </p:cNvSpPr>
          <p:nvPr/>
        </p:nvSpPr>
        <p:spPr bwMode="auto">
          <a:xfrm>
            <a:off x="1879111"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Q1’06</a:t>
            </a:r>
          </a:p>
        </p:txBody>
      </p:sp>
      <p:sp>
        <p:nvSpPr>
          <p:cNvPr id="26" name="Rectangle 38"/>
          <p:cNvSpPr>
            <a:spLocks noChangeArrowheads="1"/>
          </p:cNvSpPr>
          <p:nvPr/>
        </p:nvSpPr>
        <p:spPr bwMode="auto">
          <a:xfrm>
            <a:off x="2555573"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Q2’06</a:t>
            </a:r>
            <a:endPar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7" name="Rectangle 38"/>
          <p:cNvSpPr>
            <a:spLocks noChangeArrowheads="1"/>
          </p:cNvSpPr>
          <p:nvPr/>
        </p:nvSpPr>
        <p:spPr bwMode="auto">
          <a:xfrm>
            <a:off x="3232035"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Q3’06</a:t>
            </a:r>
            <a:endPar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8" name="Rectangle 38"/>
          <p:cNvSpPr>
            <a:spLocks noChangeArrowheads="1"/>
          </p:cNvSpPr>
          <p:nvPr/>
        </p:nvSpPr>
        <p:spPr bwMode="auto">
          <a:xfrm>
            <a:off x="3908497"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Q4’06</a:t>
            </a:r>
            <a:endPar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29" name="Rectangle 38"/>
          <p:cNvSpPr>
            <a:spLocks noChangeArrowheads="1"/>
          </p:cNvSpPr>
          <p:nvPr/>
        </p:nvSpPr>
        <p:spPr bwMode="auto">
          <a:xfrm>
            <a:off x="4584959"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Q1’07</a:t>
            </a:r>
            <a:endPar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0" name="Rectangle 38"/>
          <p:cNvSpPr>
            <a:spLocks noChangeArrowheads="1"/>
          </p:cNvSpPr>
          <p:nvPr/>
        </p:nvSpPr>
        <p:spPr bwMode="auto">
          <a:xfrm>
            <a:off x="5937883"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Q3’07</a:t>
            </a:r>
            <a:endPar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1" name="Rectangle 38"/>
          <p:cNvSpPr>
            <a:spLocks noChangeArrowheads="1"/>
          </p:cNvSpPr>
          <p:nvPr/>
        </p:nvSpPr>
        <p:spPr bwMode="auto">
          <a:xfrm>
            <a:off x="5261421"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Q2’07</a:t>
            </a:r>
            <a:endPar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2" name="Rectangle 38"/>
          <p:cNvSpPr>
            <a:spLocks noChangeArrowheads="1"/>
          </p:cNvSpPr>
          <p:nvPr/>
        </p:nvSpPr>
        <p:spPr bwMode="auto">
          <a:xfrm>
            <a:off x="6614345" y="3557035"/>
            <a:ext cx="640080"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Q4’07</a:t>
            </a:r>
            <a:endPar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endParaRPr>
          </a:p>
        </p:txBody>
      </p:sp>
      <p:sp>
        <p:nvSpPr>
          <p:cNvPr id="34" name="AutoShape 47"/>
          <p:cNvSpPr>
            <a:spLocks noChangeArrowheads="1"/>
          </p:cNvSpPr>
          <p:nvPr/>
        </p:nvSpPr>
        <p:spPr bwMode="auto">
          <a:xfrm>
            <a:off x="2941451" y="4004210"/>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n>
                <a:solidFill>
                  <a:schemeClr val="bg1">
                    <a:alpha val="0"/>
                  </a:schemeClr>
                </a:solidFill>
              </a:ln>
              <a:latin typeface="Segoe UI" pitchFamily="34" charset="0"/>
            </a:endParaRPr>
          </a:p>
        </p:txBody>
      </p:sp>
      <p:sp>
        <p:nvSpPr>
          <p:cNvPr id="35" name="Rectangle 34"/>
          <p:cNvSpPr/>
          <p:nvPr/>
        </p:nvSpPr>
        <p:spPr>
          <a:xfrm>
            <a:off x="3140375" y="4004211"/>
            <a:ext cx="3058088" cy="123111"/>
          </a:xfrm>
          <a:prstGeom prst="rect">
            <a:avLst/>
          </a:prstGeom>
        </p:spPr>
        <p:txBody>
          <a:bodyPr wrap="square" lIns="0" tIns="0" rIns="0" bIns="0">
            <a:spAutoFit/>
          </a:bodyPr>
          <a:lstStyle/>
          <a:p>
            <a:pPr marL="0" lvl="1" fontAlgn="base">
              <a:spcBef>
                <a:spcPts val="300"/>
              </a:spcBef>
              <a:buClr>
                <a:srgbClr val="595959">
                  <a:lumMod val="75000"/>
                </a:srgbClr>
              </a:buClr>
              <a:buSzPct val="100000"/>
            </a:pPr>
            <a:r>
              <a:rPr lang="en-US" altLang="zh-CN" sz="800" dirty="0">
                <a:ln>
                  <a:solidFill>
                    <a:schemeClr val="bg1">
                      <a:alpha val="0"/>
                    </a:schemeClr>
                  </a:solidFill>
                </a:ln>
                <a:solidFill>
                  <a:srgbClr val="595959">
                    <a:lumMod val="75000"/>
                  </a:srgbClr>
                </a:solidFill>
                <a:latin typeface="Segoe UI" pitchFamily="34" charset="0"/>
              </a:rPr>
              <a:t>- </a:t>
            </a:r>
            <a:r>
              <a:rPr lang="en-US" altLang="zh-CN" sz="800" dirty="0" smtClean="0">
                <a:ln>
                  <a:solidFill>
                    <a:schemeClr val="bg1">
                      <a:alpha val="0"/>
                    </a:schemeClr>
                  </a:solidFill>
                </a:ln>
                <a:solidFill>
                  <a:srgbClr val="595959">
                    <a:lumMod val="75000"/>
                  </a:srgbClr>
                </a:solidFill>
                <a:latin typeface="Segoe UI" pitchFamily="34" charset="0"/>
              </a:rPr>
              <a:t>Select  &amp; procure application development tools &amp; platforms</a:t>
            </a:r>
            <a:endParaRPr lang="en-US" altLang="zh-CN" sz="800" dirty="0">
              <a:ln>
                <a:solidFill>
                  <a:schemeClr val="bg1">
                    <a:alpha val="0"/>
                  </a:schemeClr>
                </a:solidFill>
              </a:ln>
              <a:solidFill>
                <a:srgbClr val="595959">
                  <a:lumMod val="75000"/>
                </a:srgbClr>
              </a:solidFill>
              <a:latin typeface="Segoe UI" pitchFamily="34" charset="0"/>
            </a:endParaRPr>
          </a:p>
        </p:txBody>
      </p:sp>
      <p:sp>
        <p:nvSpPr>
          <p:cNvPr id="40" name="AutoShape 47"/>
          <p:cNvSpPr>
            <a:spLocks noChangeArrowheads="1"/>
          </p:cNvSpPr>
          <p:nvPr/>
        </p:nvSpPr>
        <p:spPr bwMode="auto">
          <a:xfrm>
            <a:off x="3799103" y="4232342"/>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n>
                <a:solidFill>
                  <a:schemeClr val="bg1">
                    <a:alpha val="0"/>
                  </a:schemeClr>
                </a:solidFill>
              </a:ln>
              <a:latin typeface="Segoe UI" pitchFamily="34" charset="0"/>
            </a:endParaRPr>
          </a:p>
        </p:txBody>
      </p:sp>
      <p:sp>
        <p:nvSpPr>
          <p:cNvPr id="41" name="Rectangle 40"/>
          <p:cNvSpPr/>
          <p:nvPr/>
        </p:nvSpPr>
        <p:spPr>
          <a:xfrm>
            <a:off x="3940351" y="4163206"/>
            <a:ext cx="3961748" cy="123111"/>
          </a:xfrm>
          <a:prstGeom prst="rect">
            <a:avLst/>
          </a:prstGeom>
        </p:spPr>
        <p:txBody>
          <a:bodyPr wrap="square" lIns="0" tIns="0" rIns="0" bIns="0">
            <a:spAutoFit/>
          </a:bodyPr>
          <a:lstStyle/>
          <a:p>
            <a:pPr marL="107950" lvl="1" indent="-107950" fontAlgn="base">
              <a:spcBef>
                <a:spcPts val="300"/>
              </a:spcBef>
              <a:buClr>
                <a:srgbClr val="595959">
                  <a:lumMod val="75000"/>
                </a:srgbClr>
              </a:buClr>
              <a:buSzPct val="100000"/>
            </a:pPr>
            <a:r>
              <a:rPr lang="en-US" altLang="zh-CN" sz="800" dirty="0">
                <a:ln>
                  <a:solidFill>
                    <a:schemeClr val="bg1">
                      <a:alpha val="0"/>
                    </a:schemeClr>
                  </a:solidFill>
                </a:ln>
                <a:solidFill>
                  <a:srgbClr val="595959">
                    <a:lumMod val="75000"/>
                  </a:srgbClr>
                </a:solidFill>
                <a:latin typeface="Segoe UI" pitchFamily="34" charset="0"/>
              </a:rPr>
              <a:t>- </a:t>
            </a:r>
            <a:r>
              <a:rPr lang="en-US" altLang="zh-CN" sz="800" dirty="0" smtClean="0">
                <a:ln>
                  <a:solidFill>
                    <a:schemeClr val="bg1">
                      <a:alpha val="0"/>
                    </a:schemeClr>
                  </a:solidFill>
                </a:ln>
                <a:solidFill>
                  <a:srgbClr val="595959">
                    <a:lumMod val="75000"/>
                  </a:srgbClr>
                </a:solidFill>
                <a:latin typeface="Segoe UI" pitchFamily="34" charset="0"/>
              </a:rPr>
              <a:t>Deploy and apply new development tools and platform</a:t>
            </a:r>
            <a:endParaRPr lang="en-US" altLang="zh-CN" sz="800" dirty="0">
              <a:ln>
                <a:solidFill>
                  <a:schemeClr val="bg1">
                    <a:alpha val="0"/>
                  </a:schemeClr>
                </a:solidFill>
              </a:ln>
              <a:solidFill>
                <a:srgbClr val="595959">
                  <a:lumMod val="75000"/>
                </a:srgbClr>
              </a:solidFill>
              <a:latin typeface="Segoe UI" pitchFamily="34" charset="0"/>
            </a:endParaRPr>
          </a:p>
        </p:txBody>
      </p:sp>
      <p:sp>
        <p:nvSpPr>
          <p:cNvPr id="44" name="Rectangle 38"/>
          <p:cNvSpPr>
            <a:spLocks noChangeArrowheads="1"/>
          </p:cNvSpPr>
          <p:nvPr/>
        </p:nvSpPr>
        <p:spPr bwMode="auto">
          <a:xfrm>
            <a:off x="338137" y="5326339"/>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Sponsor</a:t>
            </a:r>
          </a:p>
        </p:txBody>
      </p:sp>
      <p:sp>
        <p:nvSpPr>
          <p:cNvPr id="16" name="Text Box 10"/>
          <p:cNvSpPr txBox="1">
            <a:spLocks noChangeArrowheads="1"/>
          </p:cNvSpPr>
          <p:nvPr>
            <p:custDataLst>
              <p:tags r:id="rId9"/>
            </p:custDataLst>
          </p:nvPr>
        </p:nvSpPr>
        <p:spPr bwMode="gray">
          <a:xfrm flipH="1">
            <a:off x="338138" y="5021432"/>
            <a:ext cx="1151890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Recommendation Characteristics</a:t>
            </a:r>
          </a:p>
        </p:txBody>
      </p:sp>
      <p:sp>
        <p:nvSpPr>
          <p:cNvPr id="46" name="Rectangle 38"/>
          <p:cNvSpPr>
            <a:spLocks noChangeArrowheads="1"/>
          </p:cNvSpPr>
          <p:nvPr/>
        </p:nvSpPr>
        <p:spPr bwMode="auto">
          <a:xfrm>
            <a:off x="338137" y="5878288"/>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Owner</a:t>
            </a:r>
          </a:p>
        </p:txBody>
      </p:sp>
      <p:sp>
        <p:nvSpPr>
          <p:cNvPr id="47" name="Rectangle 46"/>
          <p:cNvSpPr/>
          <p:nvPr/>
        </p:nvSpPr>
        <p:spPr>
          <a:xfrm>
            <a:off x="338138" y="5593892"/>
            <a:ext cx="1441610" cy="253916"/>
          </a:xfrm>
          <a:prstGeom prst="rect">
            <a:avLst/>
          </a:prstGeom>
        </p:spPr>
        <p:txBody>
          <a:bodyPr wrap="square">
            <a:spAutoFit/>
          </a:bodyPr>
          <a:lstStyle/>
          <a:p>
            <a:pPr marL="0" lvl="1" algn="ctr" fontAlgn="base">
              <a:spcBef>
                <a:spcPts val="300"/>
              </a:spcBef>
              <a:buClr>
                <a:srgbClr val="595959">
                  <a:lumMod val="75000"/>
                </a:srgbClr>
              </a:buClr>
              <a:buSzPct val="100000"/>
            </a:pPr>
            <a:r>
              <a:rPr lang="en-IN" altLang="zh-CN" sz="1050" dirty="0">
                <a:ln>
                  <a:solidFill>
                    <a:schemeClr val="bg1">
                      <a:alpha val="0"/>
                    </a:schemeClr>
                  </a:solidFill>
                </a:ln>
                <a:solidFill>
                  <a:srgbClr val="595959">
                    <a:lumMod val="75000"/>
                  </a:srgbClr>
                </a:solidFill>
                <a:latin typeface="Segoe UI" pitchFamily="34" charset="0"/>
              </a:rPr>
              <a:t>CIO</a:t>
            </a:r>
          </a:p>
        </p:txBody>
      </p:sp>
      <p:sp>
        <p:nvSpPr>
          <p:cNvPr id="48" name="Rectangle 47"/>
          <p:cNvSpPr/>
          <p:nvPr/>
        </p:nvSpPr>
        <p:spPr>
          <a:xfrm>
            <a:off x="161370" y="6101073"/>
            <a:ext cx="1879111" cy="253916"/>
          </a:xfrm>
          <a:prstGeom prst="rect">
            <a:avLst/>
          </a:prstGeom>
        </p:spPr>
        <p:txBody>
          <a:bodyPr wrap="square">
            <a:spAutoFit/>
          </a:bodyPr>
          <a:lstStyle/>
          <a:p>
            <a:pPr marL="0" lvl="1" algn="ctr" fontAlgn="base">
              <a:spcBef>
                <a:spcPts val="300"/>
              </a:spcBef>
              <a:buClr>
                <a:srgbClr val="595959">
                  <a:lumMod val="75000"/>
                </a:srgbClr>
              </a:buClr>
              <a:buSzPct val="100000"/>
            </a:pPr>
            <a:r>
              <a:rPr lang="en-IN" altLang="zh-CN" sz="1050" dirty="0" smtClean="0">
                <a:ln>
                  <a:solidFill>
                    <a:schemeClr val="bg1">
                      <a:alpha val="0"/>
                    </a:schemeClr>
                  </a:solidFill>
                </a:ln>
                <a:solidFill>
                  <a:srgbClr val="595959">
                    <a:lumMod val="75000"/>
                  </a:srgbClr>
                </a:solidFill>
                <a:latin typeface="Segoe UI" pitchFamily="34" charset="0"/>
              </a:rPr>
              <a:t>VP Enterprise Apps</a:t>
            </a:r>
            <a:endParaRPr lang="en-IN" altLang="zh-CN" sz="1050" dirty="0">
              <a:ln>
                <a:solidFill>
                  <a:schemeClr val="bg1">
                    <a:alpha val="0"/>
                  </a:schemeClr>
                </a:solidFill>
              </a:ln>
              <a:solidFill>
                <a:srgbClr val="595959">
                  <a:lumMod val="75000"/>
                </a:srgbClr>
              </a:solidFill>
              <a:latin typeface="Segoe UI" pitchFamily="34" charset="0"/>
            </a:endParaRPr>
          </a:p>
        </p:txBody>
      </p:sp>
      <p:sp>
        <p:nvSpPr>
          <p:cNvPr id="52" name="Oval 97"/>
          <p:cNvSpPr>
            <a:spLocks noChangeArrowheads="1"/>
          </p:cNvSpPr>
          <p:nvPr/>
        </p:nvSpPr>
        <p:spPr bwMode="auto">
          <a:xfrm rot="10800000" flipH="1" flipV="1">
            <a:off x="3332694"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pPr>
              <a:defRPr/>
            </a:pPr>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56" name="Oval 97"/>
          <p:cNvSpPr>
            <a:spLocks noChangeArrowheads="1"/>
          </p:cNvSpPr>
          <p:nvPr/>
        </p:nvSpPr>
        <p:spPr bwMode="auto">
          <a:xfrm rot="10800000" flipH="1" flipV="1">
            <a:off x="3332694"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57" name="Oval 97"/>
          <p:cNvSpPr>
            <a:spLocks noChangeArrowheads="1"/>
          </p:cNvSpPr>
          <p:nvPr/>
        </p:nvSpPr>
        <p:spPr bwMode="auto">
          <a:xfrm rot="10800000" flipH="1" flipV="1">
            <a:off x="3332694"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58" name="Oval 97"/>
          <p:cNvSpPr>
            <a:spLocks noChangeArrowheads="1"/>
          </p:cNvSpPr>
          <p:nvPr/>
        </p:nvSpPr>
        <p:spPr bwMode="auto">
          <a:xfrm rot="10800000" flipH="1" flipV="1">
            <a:off x="541407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59" name="Oval 97"/>
          <p:cNvSpPr>
            <a:spLocks noChangeArrowheads="1"/>
          </p:cNvSpPr>
          <p:nvPr/>
        </p:nvSpPr>
        <p:spPr bwMode="auto">
          <a:xfrm rot="10800000" flipH="1" flipV="1">
            <a:off x="541407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0" name="Oval 97"/>
          <p:cNvSpPr>
            <a:spLocks noChangeArrowheads="1"/>
          </p:cNvSpPr>
          <p:nvPr/>
        </p:nvSpPr>
        <p:spPr bwMode="auto">
          <a:xfrm rot="10800000" flipH="1" flipV="1">
            <a:off x="541407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1" name="Oval 97"/>
          <p:cNvSpPr>
            <a:spLocks noChangeArrowheads="1"/>
          </p:cNvSpPr>
          <p:nvPr/>
        </p:nvSpPr>
        <p:spPr bwMode="auto">
          <a:xfrm rot="10800000" flipH="1" flipV="1">
            <a:off x="742188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2" name="Oval 97"/>
          <p:cNvSpPr>
            <a:spLocks noChangeArrowheads="1"/>
          </p:cNvSpPr>
          <p:nvPr/>
        </p:nvSpPr>
        <p:spPr bwMode="auto">
          <a:xfrm rot="10800000" flipH="1" flipV="1">
            <a:off x="742188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3" name="Oval 97"/>
          <p:cNvSpPr>
            <a:spLocks noChangeArrowheads="1"/>
          </p:cNvSpPr>
          <p:nvPr/>
        </p:nvSpPr>
        <p:spPr bwMode="auto">
          <a:xfrm rot="10800000" flipH="1" flipV="1">
            <a:off x="742188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4" name="Oval 97"/>
          <p:cNvSpPr>
            <a:spLocks noChangeArrowheads="1"/>
          </p:cNvSpPr>
          <p:nvPr/>
        </p:nvSpPr>
        <p:spPr bwMode="auto">
          <a:xfrm rot="10800000" flipH="1" flipV="1">
            <a:off x="94464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5" name="Oval 97"/>
          <p:cNvSpPr>
            <a:spLocks noChangeArrowheads="1"/>
          </p:cNvSpPr>
          <p:nvPr/>
        </p:nvSpPr>
        <p:spPr bwMode="auto">
          <a:xfrm rot="10800000" flipH="1" flipV="1">
            <a:off x="94464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6" name="Oval 97"/>
          <p:cNvSpPr>
            <a:spLocks noChangeArrowheads="1"/>
          </p:cNvSpPr>
          <p:nvPr/>
        </p:nvSpPr>
        <p:spPr bwMode="auto">
          <a:xfrm rot="10800000" flipH="1" flipV="1">
            <a:off x="94464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7" name="Oval 97"/>
          <p:cNvSpPr>
            <a:spLocks noChangeArrowheads="1"/>
          </p:cNvSpPr>
          <p:nvPr/>
        </p:nvSpPr>
        <p:spPr bwMode="auto">
          <a:xfrm rot="10800000" flipH="1" flipV="1">
            <a:off x="114276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8" name="Oval 97"/>
          <p:cNvSpPr>
            <a:spLocks noChangeArrowheads="1"/>
          </p:cNvSpPr>
          <p:nvPr/>
        </p:nvSpPr>
        <p:spPr bwMode="auto">
          <a:xfrm rot="10800000" flipH="1" flipV="1">
            <a:off x="114276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69" name="Oval 97"/>
          <p:cNvSpPr>
            <a:spLocks noChangeArrowheads="1"/>
          </p:cNvSpPr>
          <p:nvPr/>
        </p:nvSpPr>
        <p:spPr bwMode="auto">
          <a:xfrm rot="10800000" flipH="1" flipV="1">
            <a:off x="114276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chemeClr val="bg1">
                    <a:alpha val="0"/>
                  </a:schemeClr>
                </a:solidFill>
              </a:ln>
              <a:solidFill>
                <a:sysClr val="windowText" lastClr="000000"/>
              </a:solidFill>
              <a:latin typeface="Segoe UI" pitchFamily="34" charset="0"/>
              <a:cs typeface="Segoe UI" pitchFamily="34" charset="0"/>
            </a:endParaRPr>
          </a:p>
        </p:txBody>
      </p:sp>
      <p:sp>
        <p:nvSpPr>
          <p:cNvPr id="70" name="Rectangle 53"/>
          <p:cNvSpPr>
            <a:spLocks noChangeArrowheads="1"/>
          </p:cNvSpPr>
          <p:nvPr/>
        </p:nvSpPr>
        <p:spPr bwMode="auto">
          <a:xfrm>
            <a:off x="2125568" y="3820538"/>
            <a:ext cx="1623060" cy="101600"/>
          </a:xfrm>
          <a:prstGeom prst="rect">
            <a:avLst/>
          </a:prstGeom>
          <a:solidFill>
            <a:schemeClr val="accent4"/>
          </a:solidFill>
          <a:ln w="12700" cap="sq">
            <a:noFill/>
            <a:miter lim="800000"/>
            <a:headEnd/>
            <a:tailEnd/>
          </a:ln>
          <a:effectLst/>
        </p:spPr>
        <p:txBody>
          <a:bodyPr wrap="none" anchor="ctr"/>
          <a:lstStyle/>
          <a:p>
            <a:endParaRPr lang="en-GB" dirty="0">
              <a:ln>
                <a:solidFill>
                  <a:schemeClr val="bg1">
                    <a:alpha val="0"/>
                  </a:schemeClr>
                </a:solidFill>
              </a:ln>
              <a:latin typeface="Segoe UI" pitchFamily="34" charset="0"/>
            </a:endParaRPr>
          </a:p>
        </p:txBody>
      </p:sp>
      <p:sp>
        <p:nvSpPr>
          <p:cNvPr id="72" name="Rectangle 71"/>
          <p:cNvSpPr/>
          <p:nvPr/>
        </p:nvSpPr>
        <p:spPr>
          <a:xfrm>
            <a:off x="4635443" y="4661707"/>
            <a:ext cx="2878380" cy="123111"/>
          </a:xfrm>
          <a:prstGeom prst="rect">
            <a:avLst/>
          </a:prstGeom>
        </p:spPr>
        <p:txBody>
          <a:bodyPr wrap="square" lIns="0" tIns="0" rIns="0" bIns="0">
            <a:spAutoFit/>
          </a:bodyPr>
          <a:lstStyle/>
          <a:p>
            <a:pPr marL="107950" lvl="1" indent="-107950" fontAlgn="base">
              <a:spcBef>
                <a:spcPts val="300"/>
              </a:spcBef>
              <a:buClr>
                <a:srgbClr val="595959">
                  <a:lumMod val="75000"/>
                </a:srgbClr>
              </a:buClr>
              <a:buSzPct val="100000"/>
            </a:pPr>
            <a:endParaRPr lang="en-US" altLang="zh-CN" sz="800" dirty="0">
              <a:ln>
                <a:solidFill>
                  <a:schemeClr val="bg1">
                    <a:alpha val="0"/>
                  </a:schemeClr>
                </a:solidFill>
              </a:ln>
              <a:solidFill>
                <a:srgbClr val="595959">
                  <a:lumMod val="75000"/>
                </a:srgbClr>
              </a:solidFill>
              <a:latin typeface="Segoe UI" pitchFamily="34" charset="0"/>
            </a:endParaRPr>
          </a:p>
        </p:txBody>
      </p:sp>
      <p:sp>
        <p:nvSpPr>
          <p:cNvPr id="74" name="Rectangle 73"/>
          <p:cNvSpPr/>
          <p:nvPr/>
        </p:nvSpPr>
        <p:spPr>
          <a:xfrm>
            <a:off x="1708901" y="4675548"/>
            <a:ext cx="2743200" cy="244341"/>
          </a:xfrm>
          <a:prstGeom prst="rect">
            <a:avLst/>
          </a:prstGeom>
        </p:spPr>
        <p:txBody>
          <a:bodyPr wrap="square" lIns="0" tIns="0" rIns="0" bIns="0">
            <a:noAutofit/>
          </a:bodyPr>
          <a:lstStyle/>
          <a:p>
            <a:pPr marL="0" lvl="1" algn="ctr" fontAlgn="base">
              <a:spcBef>
                <a:spcPts val="300"/>
              </a:spcBef>
              <a:buClr>
                <a:srgbClr val="595959">
                  <a:lumMod val="75000"/>
                </a:srgbClr>
              </a:buClr>
              <a:buSzPct val="100000"/>
            </a:pPr>
            <a:r>
              <a:rPr lang="fr-FR" altLang="zh-CN" sz="800" dirty="0">
                <a:ln>
                  <a:solidFill>
                    <a:schemeClr val="bg1">
                      <a:alpha val="0"/>
                    </a:schemeClr>
                  </a:solidFill>
                </a:ln>
                <a:solidFill>
                  <a:srgbClr val="595959">
                    <a:lumMod val="75000"/>
                  </a:srgbClr>
                </a:solidFill>
                <a:latin typeface="Segoe UI" pitchFamily="34" charset="0"/>
              </a:rPr>
              <a:t>P</a:t>
            </a:r>
            <a:r>
              <a:rPr lang="fr-FR" altLang="zh-CN" sz="800" dirty="0" smtClean="0">
                <a:ln>
                  <a:solidFill>
                    <a:schemeClr val="bg1">
                      <a:alpha val="0"/>
                    </a:schemeClr>
                  </a:solidFill>
                </a:ln>
                <a:solidFill>
                  <a:srgbClr val="595959">
                    <a:lumMod val="75000"/>
                  </a:srgbClr>
                </a:solidFill>
                <a:latin typeface="Segoe UI" pitchFamily="34" charset="0"/>
              </a:rPr>
              <a:t>latform(s) and </a:t>
            </a:r>
            <a:r>
              <a:rPr lang="fr-FR" altLang="zh-CN" sz="800" dirty="0" err="1" smtClean="0">
                <a:ln>
                  <a:solidFill>
                    <a:schemeClr val="bg1">
                      <a:alpha val="0"/>
                    </a:schemeClr>
                  </a:solidFill>
                </a:ln>
                <a:solidFill>
                  <a:srgbClr val="595959">
                    <a:lumMod val="75000"/>
                  </a:srgbClr>
                </a:solidFill>
                <a:latin typeface="Segoe UI" pitchFamily="34" charset="0"/>
              </a:rPr>
              <a:t>tools</a:t>
            </a:r>
            <a:r>
              <a:rPr lang="fr-FR" altLang="zh-CN" sz="800" dirty="0" smtClean="0">
                <a:ln>
                  <a:solidFill>
                    <a:schemeClr val="bg1">
                      <a:alpha val="0"/>
                    </a:schemeClr>
                  </a:solidFill>
                </a:ln>
                <a:solidFill>
                  <a:srgbClr val="595959">
                    <a:lumMod val="75000"/>
                  </a:srgbClr>
                </a:solidFill>
                <a:latin typeface="Segoe UI" pitchFamily="34" charset="0"/>
              </a:rPr>
              <a:t> </a:t>
            </a:r>
            <a:r>
              <a:rPr lang="fr-FR" altLang="zh-CN" sz="800" dirty="0" err="1" smtClean="0">
                <a:ln>
                  <a:solidFill>
                    <a:schemeClr val="bg1">
                      <a:alpha val="0"/>
                    </a:schemeClr>
                  </a:solidFill>
                </a:ln>
                <a:solidFill>
                  <a:srgbClr val="595959">
                    <a:lumMod val="75000"/>
                  </a:srgbClr>
                </a:solidFill>
                <a:latin typeface="Segoe UI" pitchFamily="34" charset="0"/>
              </a:rPr>
              <a:t>procured</a:t>
            </a:r>
            <a:endParaRPr lang="fr-FR" altLang="zh-CN" sz="800" dirty="0">
              <a:ln>
                <a:solidFill>
                  <a:schemeClr val="bg1">
                    <a:alpha val="0"/>
                  </a:schemeClr>
                </a:solidFill>
              </a:ln>
              <a:solidFill>
                <a:srgbClr val="595959">
                  <a:lumMod val="75000"/>
                </a:srgbClr>
              </a:solidFill>
              <a:latin typeface="Segoe UI" pitchFamily="34" charset="0"/>
            </a:endParaRPr>
          </a:p>
        </p:txBody>
      </p:sp>
      <p:sp>
        <p:nvSpPr>
          <p:cNvPr id="76" name="Rectangle 75"/>
          <p:cNvSpPr/>
          <p:nvPr/>
        </p:nvSpPr>
        <p:spPr>
          <a:xfrm>
            <a:off x="5005264" y="4675548"/>
            <a:ext cx="2138737" cy="122170"/>
          </a:xfrm>
          <a:prstGeom prst="rect">
            <a:avLst/>
          </a:prstGeom>
        </p:spPr>
        <p:txBody>
          <a:bodyPr wrap="square" lIns="0" tIns="0" rIns="0" bIns="0">
            <a:noAutofit/>
          </a:bodyPr>
          <a:lstStyle/>
          <a:p>
            <a:pPr marL="107950" lvl="1" indent="-107950" fontAlgn="base">
              <a:spcBef>
                <a:spcPts val="300"/>
              </a:spcBef>
              <a:buClr>
                <a:srgbClr val="595959">
                  <a:lumMod val="75000"/>
                </a:srgbClr>
              </a:buClr>
              <a:buSzPct val="100000"/>
            </a:pPr>
            <a:r>
              <a:rPr lang="fr-FR" altLang="zh-CN" sz="800" dirty="0" smtClean="0">
                <a:ln>
                  <a:solidFill>
                    <a:schemeClr val="bg1">
                      <a:alpha val="0"/>
                    </a:schemeClr>
                  </a:solidFill>
                </a:ln>
                <a:solidFill>
                  <a:srgbClr val="595959">
                    <a:lumMod val="75000"/>
                  </a:srgbClr>
                </a:solidFill>
                <a:latin typeface="Segoe UI" pitchFamily="34" charset="0"/>
              </a:rPr>
              <a:t>Platform and </a:t>
            </a:r>
            <a:r>
              <a:rPr lang="fr-FR" altLang="zh-CN" sz="800" dirty="0" err="1" smtClean="0">
                <a:ln>
                  <a:solidFill>
                    <a:schemeClr val="bg1">
                      <a:alpha val="0"/>
                    </a:schemeClr>
                  </a:solidFill>
                </a:ln>
                <a:solidFill>
                  <a:srgbClr val="595959">
                    <a:lumMod val="75000"/>
                  </a:srgbClr>
                </a:solidFill>
                <a:latin typeface="Segoe UI" pitchFamily="34" charset="0"/>
              </a:rPr>
              <a:t>tools</a:t>
            </a:r>
            <a:r>
              <a:rPr lang="fr-FR" altLang="zh-CN" sz="800" dirty="0" smtClean="0">
                <a:ln>
                  <a:solidFill>
                    <a:schemeClr val="bg1">
                      <a:alpha val="0"/>
                    </a:schemeClr>
                  </a:solidFill>
                </a:ln>
                <a:solidFill>
                  <a:srgbClr val="595959">
                    <a:lumMod val="75000"/>
                  </a:srgbClr>
                </a:solidFill>
                <a:latin typeface="Segoe UI" pitchFamily="34" charset="0"/>
              </a:rPr>
              <a:t> </a:t>
            </a:r>
            <a:r>
              <a:rPr lang="fr-FR" altLang="zh-CN" sz="800" dirty="0" err="1" smtClean="0">
                <a:ln>
                  <a:solidFill>
                    <a:schemeClr val="bg1">
                      <a:alpha val="0"/>
                    </a:schemeClr>
                  </a:solidFill>
                </a:ln>
                <a:solidFill>
                  <a:srgbClr val="595959">
                    <a:lumMod val="75000"/>
                  </a:srgbClr>
                </a:solidFill>
                <a:latin typeface="Segoe UI" pitchFamily="34" charset="0"/>
              </a:rPr>
              <a:t>deployed</a:t>
            </a:r>
            <a:endParaRPr lang="fr-FR" altLang="zh-CN" sz="800" dirty="0">
              <a:ln>
                <a:solidFill>
                  <a:schemeClr val="bg1">
                    <a:alpha val="0"/>
                  </a:schemeClr>
                </a:solidFill>
              </a:ln>
              <a:solidFill>
                <a:srgbClr val="595959">
                  <a:lumMod val="75000"/>
                </a:srgbClr>
              </a:solidFill>
              <a:latin typeface="Segoe UI" pitchFamily="34" charset="0"/>
            </a:endParaRPr>
          </a:p>
          <a:p>
            <a:pPr marL="107950" lvl="1" indent="-107950" fontAlgn="base">
              <a:spcBef>
                <a:spcPts val="300"/>
              </a:spcBef>
              <a:buClr>
                <a:srgbClr val="595959">
                  <a:lumMod val="75000"/>
                </a:srgbClr>
              </a:buClr>
              <a:buSzPct val="100000"/>
            </a:pPr>
            <a:endParaRPr lang="fr-FR" altLang="zh-CN" sz="800" dirty="0">
              <a:ln>
                <a:solidFill>
                  <a:schemeClr val="bg1">
                    <a:alpha val="0"/>
                  </a:schemeClr>
                </a:solidFill>
              </a:ln>
              <a:solidFill>
                <a:srgbClr val="595959">
                  <a:lumMod val="75000"/>
                </a:srgbClr>
              </a:solidFill>
              <a:latin typeface="Segoe UI" pitchFamily="34" charset="0"/>
            </a:endParaRPr>
          </a:p>
        </p:txBody>
      </p:sp>
      <p:sp>
        <p:nvSpPr>
          <p:cNvPr id="75" name="Title 1"/>
          <p:cNvSpPr>
            <a:spLocks noGrp="1"/>
          </p:cNvSpPr>
          <p:nvPr>
            <p:ph type="title"/>
            <p:custDataLst>
              <p:tags r:id="rId10"/>
            </p:custDataLst>
          </p:nvPr>
        </p:nvSpPr>
        <p:spPr>
          <a:xfrm>
            <a:off x="368185" y="672877"/>
            <a:ext cx="11518900" cy="332399"/>
          </a:xfrm>
        </p:spPr>
        <p:txBody>
          <a:bodyPr/>
          <a:lstStyle/>
          <a:p>
            <a:r>
              <a:rPr lang="en-US" sz="2400" dirty="0" smtClean="0"/>
              <a:t>Unified Development Platform – Project Charter Summary</a:t>
            </a:r>
            <a:endParaRPr lang="en-US" sz="2400" dirty="0"/>
          </a:p>
        </p:txBody>
      </p:sp>
      <p:sp>
        <p:nvSpPr>
          <p:cNvPr id="77" name="Title 1"/>
          <p:cNvSpPr txBox="1">
            <a:spLocks/>
          </p:cNvSpPr>
          <p:nvPr>
            <p:custDataLst>
              <p:tags r:id="rId11"/>
            </p:custDataLst>
          </p:nvPr>
        </p:nvSpPr>
        <p:spPr>
          <a:xfrm>
            <a:off x="338138" y="228481"/>
            <a:ext cx="1151890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Transformation Plan</a:t>
            </a:r>
            <a:endParaRPr lang="en-US" dirty="0"/>
          </a:p>
        </p:txBody>
      </p:sp>
      <p:grpSp>
        <p:nvGrpSpPr>
          <p:cNvPr id="71" name="Group 70"/>
          <p:cNvGrpSpPr/>
          <p:nvPr>
            <p:custDataLst>
              <p:tags r:id="rId12"/>
            </p:custDataLst>
          </p:nvPr>
        </p:nvGrpSpPr>
        <p:grpSpPr>
          <a:xfrm>
            <a:off x="9753918" y="228481"/>
            <a:ext cx="2103120" cy="436879"/>
            <a:chOff x="9571038" y="228481"/>
            <a:chExt cx="2103120" cy="436879"/>
          </a:xfrm>
        </p:grpSpPr>
        <p:sp>
          <p:nvSpPr>
            <p:cNvPr id="73" name="Chevron 72"/>
            <p:cNvSpPr/>
            <p:nvPr>
              <p:custDataLst>
                <p:tags r:id="rId13"/>
              </p:custDataLst>
            </p:nvPr>
          </p:nvSpPr>
          <p:spPr>
            <a:xfrm>
              <a:off x="9571038" y="228481"/>
              <a:ext cx="2103120" cy="228600"/>
            </a:xfrm>
            <a:prstGeom prst="chevron">
              <a:avLst>
                <a:gd name="adj" fmla="val 41667"/>
              </a:avLst>
            </a:prstGeom>
            <a:gradFill flip="none" rotWithShape="1">
              <a:gsLst>
                <a:gs pos="0">
                  <a:schemeClr val="accent1"/>
                </a:gs>
                <a:gs pos="80000">
                  <a:schemeClr val="accent1"/>
                </a:gs>
                <a:gs pos="100000">
                  <a:schemeClr val="accent1">
                    <a:lumMod val="40000"/>
                    <a:lumOff val="60000"/>
                  </a:schemeClr>
                </a:gs>
              </a:gsLst>
              <a:lin ang="16200000" scaled="1"/>
              <a:tileRect/>
            </a:gradFill>
            <a:ln w="6350">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smtClean="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rPr>
                <a:t>Initiative Planning</a:t>
              </a:r>
              <a:endParaRPr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a:ea typeface="Segoe UI" pitchFamily="34" charset="0"/>
                <a:cs typeface="Segoe UI" pitchFamily="34" charset="0"/>
              </a:endParaRPr>
            </a:p>
          </p:txBody>
        </p:sp>
        <p:sp>
          <p:nvSpPr>
            <p:cNvPr id="82" name="Chevron 81"/>
            <p:cNvSpPr/>
            <p:nvPr>
              <p:custDataLst>
                <p:tags r:id="rId14"/>
              </p:custDataLst>
            </p:nvPr>
          </p:nvSpPr>
          <p:spPr>
            <a:xfrm>
              <a:off x="9571038" y="482480"/>
              <a:ext cx="731520" cy="182880"/>
            </a:xfrm>
            <a:prstGeom prst="chevron">
              <a:avLst/>
            </a:prstGeom>
            <a:solidFill>
              <a:schemeClr val="bg1"/>
            </a:solidFill>
            <a:ln w="3175"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Define</a:t>
              </a:r>
            </a:p>
          </p:txBody>
        </p:sp>
        <p:sp>
          <p:nvSpPr>
            <p:cNvPr id="83" name="Chevron 82"/>
            <p:cNvSpPr/>
            <p:nvPr>
              <p:custDataLst>
                <p:tags r:id="rId15"/>
              </p:custDataLst>
            </p:nvPr>
          </p:nvSpPr>
          <p:spPr>
            <a:xfrm>
              <a:off x="10256838" y="482480"/>
              <a:ext cx="731520" cy="182880"/>
            </a:xfrm>
            <a:prstGeom prst="chevron">
              <a:avLst/>
            </a:prstGeom>
            <a:solidFill>
              <a:schemeClr val="bg1"/>
            </a:solidFill>
            <a:ln w="3175"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Explore</a:t>
              </a:r>
              <a:endPar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84" name="Chevron 83"/>
            <p:cNvSpPr/>
            <p:nvPr>
              <p:custDataLst>
                <p:tags r:id="rId16"/>
              </p:custDataLst>
            </p:nvPr>
          </p:nvSpPr>
          <p:spPr>
            <a:xfrm>
              <a:off x="10942638" y="482480"/>
              <a:ext cx="731520" cy="182880"/>
            </a:xfrm>
            <a:prstGeom prst="chevron">
              <a:avLst/>
            </a:prstGeom>
            <a:solidFill>
              <a:schemeClr val="accent1">
                <a:lumMod val="20000"/>
                <a:lumOff val="80000"/>
              </a:schemeClr>
            </a:solidFill>
            <a:ln w="3175"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9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plan</a:t>
              </a:r>
            </a:p>
          </p:txBody>
        </p:sp>
      </p:grpSp>
      <p:sp>
        <p:nvSpPr>
          <p:cNvPr id="3" name="Slide Number Placeholder 2"/>
          <p:cNvSpPr>
            <a:spLocks noGrp="1"/>
          </p:cNvSpPr>
          <p:nvPr>
            <p:ph type="sldNum" sz="quarter" idx="4"/>
          </p:nvPr>
        </p:nvSpPr>
        <p:spPr/>
        <p:txBody>
          <a:bodyPr/>
          <a:lstStyle/>
          <a:p>
            <a:pPr algn="ctr"/>
            <a:fld id="{101F14F0-5018-4D43-9CE9-7EAB5322879C}" type="slidenum">
              <a:rPr lang="en-US" smtClean="0"/>
              <a:pPr algn="ctr"/>
              <a:t>49</a:t>
            </a:fld>
            <a:endParaRPr lang="en-US" dirty="0"/>
          </a:p>
        </p:txBody>
      </p:sp>
    </p:spTree>
    <p:extLst>
      <p:ext uri="{BB962C8B-B14F-4D97-AF65-F5344CB8AC3E}">
        <p14:creationId xmlns:p14="http://schemas.microsoft.com/office/powerpoint/2010/main" val="27205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extLst>
              <p:ext uri="{D42A27DB-BD31-4B8C-83A1-F6EECF244321}">
                <p14:modId xmlns:p14="http://schemas.microsoft.com/office/powerpoint/2010/main" val="263704179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9805" name="think-cell Slide" r:id="rId34" imgW="270" imgH="270" progId="TCLayout.ActiveDocument.1">
                  <p:embed/>
                </p:oleObj>
              </mc:Choice>
              <mc:Fallback>
                <p:oleObj name="think-cell Slide" r:id="rId34" imgW="270" imgH="270" progId="TCLayout.ActiveDocument.1">
                  <p:embed/>
                  <p:pic>
                    <p:nvPicPr>
                      <p:cNvPr id="0" name=""/>
                      <p:cNvPicPr/>
                      <p:nvPr/>
                    </p:nvPicPr>
                    <p:blipFill>
                      <a:blip r:embed="rId35"/>
                      <a:stretch>
                        <a:fillRect/>
                      </a:stretch>
                    </p:blipFill>
                    <p:spPr>
                      <a:xfrm>
                        <a:off x="0" y="0"/>
                        <a:ext cx="158750" cy="158750"/>
                      </a:xfrm>
                      <a:prstGeom prst="rect">
                        <a:avLst/>
                      </a:prstGeom>
                    </p:spPr>
                  </p:pic>
                </p:oleObj>
              </mc:Fallback>
            </mc:AlternateContent>
          </a:graphicData>
        </a:graphic>
      </p:graphicFrame>
      <p:sp>
        <p:nvSpPr>
          <p:cNvPr id="82" name="Rounded Rectangle 81"/>
          <p:cNvSpPr/>
          <p:nvPr>
            <p:custDataLst>
              <p:tags r:id="rId3"/>
            </p:custDataLst>
          </p:nvPr>
        </p:nvSpPr>
        <p:spPr>
          <a:xfrm>
            <a:off x="35359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Identify key customer pain points, value drivers.</a:t>
            </a:r>
          </a:p>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Leverage relevant strategic models to frame context, potential tactics  and alternatives.</a:t>
            </a:r>
          </a:p>
        </p:txBody>
      </p:sp>
      <p:sp>
        <p:nvSpPr>
          <p:cNvPr id="84" name="Rounded Rectangle 83"/>
          <p:cNvSpPr/>
          <p:nvPr>
            <p:custDataLst>
              <p:tags r:id="rId4"/>
            </p:custDataLst>
          </p:nvPr>
        </p:nvSpPr>
        <p:spPr>
          <a:xfrm>
            <a:off x="52504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Build target state and events that may likely impact the business and/or what the customer wants to do.</a:t>
            </a:r>
          </a:p>
          <a:p>
            <a:pPr marL="120650" lvl="1" indent="-120650" fontAlgn="base">
              <a:buSzPct val="100000"/>
              <a:buFont typeface="Wingdings" pitchFamily="2" charset="2"/>
              <a:buChar char="§"/>
            </a:pPr>
            <a:r>
              <a:rPr lang="en-US" sz="700" dirty="0">
                <a:ln>
                  <a:solidFill>
                    <a:schemeClr val="bg1">
                      <a:alpha val="0"/>
                    </a:schemeClr>
                  </a:solidFill>
                </a:ln>
                <a:solidFill>
                  <a:schemeClr val="tx1">
                    <a:lumMod val="75000"/>
                  </a:schemeClr>
                </a:solidFill>
              </a:rPr>
              <a:t>Identify underlying assumptions to developing potential solutions to business problems.</a:t>
            </a:r>
          </a:p>
        </p:txBody>
      </p:sp>
      <p:sp>
        <p:nvSpPr>
          <p:cNvPr id="89" name="Rounded Rectangle 88"/>
          <p:cNvSpPr/>
          <p:nvPr>
            <p:custDataLst>
              <p:tags r:id="rId5"/>
            </p:custDataLst>
          </p:nvPr>
        </p:nvSpPr>
        <p:spPr>
          <a:xfrm>
            <a:off x="69649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Insights to inform focused and strategic-level customer conversations and prioritization that are aligned to each enterprise scenario and KPIs  currently have in place and/or desire to improve and/or implement.</a:t>
            </a:r>
          </a:p>
        </p:txBody>
      </p:sp>
      <p:sp>
        <p:nvSpPr>
          <p:cNvPr id="90" name="Rounded Rectangle 89"/>
          <p:cNvSpPr/>
          <p:nvPr>
            <p:custDataLst>
              <p:tags r:id="rId6"/>
            </p:custDataLst>
          </p:nvPr>
        </p:nvSpPr>
        <p:spPr>
          <a:xfrm>
            <a:off x="86794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Validate gaps between customer current capabilities and future vision, requisite changes, improvement levers, anticipated business benefits, and how Microsoft solution areas and technologies can enable improvement recommendations.</a:t>
            </a:r>
          </a:p>
        </p:txBody>
      </p:sp>
      <p:sp>
        <p:nvSpPr>
          <p:cNvPr id="91" name="Rounded Rectangle 90"/>
          <p:cNvSpPr/>
          <p:nvPr>
            <p:custDataLst>
              <p:tags r:id="rId7"/>
            </p:custDataLst>
          </p:nvPr>
        </p:nvSpPr>
        <p:spPr>
          <a:xfrm>
            <a:off x="10393998" y="9549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Prioritize current </a:t>
            </a:r>
            <a:r>
              <a:rPr lang="en-US" sz="700" dirty="0" smtClean="0">
                <a:ln>
                  <a:solidFill>
                    <a:schemeClr val="bg1">
                      <a:alpha val="0"/>
                    </a:schemeClr>
                  </a:solidFill>
                </a:ln>
                <a:solidFill>
                  <a:schemeClr val="tx1">
                    <a:lumMod val="75000"/>
                  </a:schemeClr>
                </a:solidFill>
              </a:rPr>
              <a:t>project portfolio</a:t>
            </a:r>
            <a:r>
              <a:rPr lang="en-US" sz="700" dirty="0">
                <a:ln>
                  <a:solidFill>
                    <a:schemeClr val="bg1">
                      <a:alpha val="0"/>
                    </a:schemeClr>
                  </a:solidFill>
                </a:ln>
                <a:solidFill>
                  <a:schemeClr val="tx1">
                    <a:lumMod val="75000"/>
                  </a:schemeClr>
                </a:solidFill>
              </a:rPr>
              <a:t>, quantify investments by project category and business segment, and align technology investments to the business expectations.</a:t>
            </a:r>
          </a:p>
        </p:txBody>
      </p:sp>
      <p:sp>
        <p:nvSpPr>
          <p:cNvPr id="4" name="Title 3"/>
          <p:cNvSpPr>
            <a:spLocks noGrp="1"/>
          </p:cNvSpPr>
          <p:nvPr>
            <p:ph type="title"/>
            <p:custDataLst>
              <p:tags r:id="rId8"/>
            </p:custDataLst>
          </p:nvPr>
        </p:nvSpPr>
        <p:spPr>
          <a:xfrm>
            <a:off x="338138" y="228481"/>
            <a:ext cx="11518900" cy="498598"/>
          </a:xfrm>
        </p:spPr>
        <p:txBody>
          <a:bodyPr/>
          <a:lstStyle/>
          <a:p>
            <a:r>
              <a:rPr lang="en-US" dirty="0"/>
              <a:t>VRF Accelerators Value Proposition &amp; </a:t>
            </a:r>
            <a:r>
              <a:rPr lang="en-US" dirty="0" smtClean="0"/>
              <a:t>Orientation</a:t>
            </a:r>
            <a:endParaRPr lang="en-US" dirty="0"/>
          </a:p>
        </p:txBody>
      </p:sp>
      <p:sp>
        <p:nvSpPr>
          <p:cNvPr id="65" name="Rounded Rectangle 64"/>
          <p:cNvSpPr>
            <a:spLocks/>
          </p:cNvSpPr>
          <p:nvPr>
            <p:custDataLst>
              <p:tags r:id="rId9"/>
            </p:custDataLst>
          </p:nvPr>
        </p:nvSpPr>
        <p:spPr bwMode="auto">
          <a:xfrm>
            <a:off x="338138" y="954977"/>
            <a:ext cx="3108960" cy="5214944"/>
          </a:xfrm>
          <a:prstGeom prst="roundRect">
            <a:avLst>
              <a:gd name="adj" fmla="val 1656"/>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171450" lvl="1" indent="-171450">
              <a:spcBef>
                <a:spcPts val="300"/>
              </a:spcBef>
              <a:buClr>
                <a:srgbClr val="595959">
                  <a:lumMod val="75000"/>
                </a:srgbClr>
              </a:buClr>
              <a:buSzPct val="100000"/>
              <a:buFont typeface="Wingdings" pitchFamily="2" charset="2"/>
              <a:buChar char="§"/>
            </a:pPr>
            <a:endParaRPr lang="en-US" sz="90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spcBef>
                <a:spcPts val="300"/>
              </a:spcBef>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The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Value Realization Framework (VRF) Accelerators are highly consumable and relevant packaged IP and guidance that orchestrate the VRF methods and models that address a given problem space or domain for the acceleration of an engagement through a programmatic, consistent, repeatable way. </a:t>
            </a:r>
            <a:endPar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spcBef>
                <a:spcPts val="300"/>
              </a:spcBef>
              <a:buClr>
                <a:srgbClr val="595959">
                  <a:lumMod val="75000"/>
                </a:srgbClr>
              </a:buClr>
              <a:buSzPct val="100000"/>
              <a:buFont typeface="Wingdings" pitchFamily="2" charset="2"/>
              <a:buChar char="§"/>
            </a:pPr>
            <a:endPar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a:p>
            <a:pPr marL="171450" lvl="1" indent="-171450">
              <a:spcBef>
                <a:spcPts val="300"/>
              </a:spcBef>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This helps solve existing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problems of having:</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No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pre-packaged content for </a:t>
            </a: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driving initiatives &amp;/or delivery IP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through VRF.</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Lack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of consistent use of Models and IP across initiatives.</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No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consolidated and easy way for Practitioners to access and use the right information.</a:t>
            </a:r>
          </a:p>
          <a:p>
            <a:pPr marL="398463" lvl="2" indent="-174625">
              <a:buClr>
                <a:srgbClr val="595959">
                  <a:lumMod val="75000"/>
                </a:srgbClr>
              </a:buClr>
              <a:buSzPct val="100000"/>
              <a:buFont typeface="Wingdings" pitchFamily="2" charset="2"/>
              <a:buChar char="§"/>
            </a:pP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Lack </a:t>
            </a:r>
            <a:r>
              <a:rPr lang="en-US" sz="1050"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of focus and critical mass in key specialisms</a:t>
            </a:r>
            <a:r>
              <a:rPr lang="en-US" sz="1050"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a:t>
            </a:r>
            <a:endParaRPr lang="en-US" sz="1050" dirty="0" smtClean="0">
              <a:ln w="9525" cap="flat" cmpd="sng" algn="ctr">
                <a:solidFill>
                  <a:srgbClr val="FFFFFF">
                    <a:alpha val="0"/>
                  </a:srgbClr>
                </a:solidFill>
                <a:prstDash val="solid"/>
                <a:round/>
              </a:ln>
              <a:solidFill>
                <a:srgbClr val="434343"/>
              </a:solidFill>
              <a:ea typeface="Segoe UI"/>
              <a:cs typeface="Segoe UI"/>
            </a:endParaRPr>
          </a:p>
          <a:p>
            <a:pPr marL="173736" indent="-173736">
              <a:spcBef>
                <a:spcPts val="300"/>
              </a:spcBef>
              <a:buClr>
                <a:srgbClr val="434343"/>
              </a:buClr>
              <a:buSzPct val="100000"/>
              <a:buFont typeface="Wingdings"/>
              <a:buChar char="§"/>
            </a:pPr>
            <a:endParaRPr lang="en-US" sz="1050" dirty="0" smtClean="0">
              <a:ln w="9525" cap="flat" cmpd="sng" algn="ctr">
                <a:solidFill>
                  <a:srgbClr val="FFFFFF">
                    <a:alpha val="0"/>
                  </a:srgbClr>
                </a:solidFill>
                <a:prstDash val="solid"/>
                <a:round/>
              </a:ln>
              <a:solidFill>
                <a:srgbClr val="434343"/>
              </a:solidFill>
              <a:ea typeface="Segoe UI"/>
              <a:cs typeface="Segoe UI"/>
            </a:endParaRPr>
          </a:p>
          <a:p>
            <a:pPr marL="173736" indent="-173736">
              <a:spcBef>
                <a:spcPts val="300"/>
              </a:spcBef>
              <a:buClr>
                <a:srgbClr val="434343"/>
              </a:buClr>
              <a:buSzPct val="100000"/>
              <a:buFont typeface="Wingdings"/>
              <a:buChar char="§"/>
            </a:pPr>
            <a:r>
              <a:rPr lang="en-US" sz="1050" dirty="0" smtClean="0">
                <a:ln w="9525" cap="flat" cmpd="sng" algn="ctr">
                  <a:solidFill>
                    <a:srgbClr val="FFFFFF">
                      <a:alpha val="0"/>
                    </a:srgbClr>
                  </a:solidFill>
                  <a:prstDash val="solid"/>
                  <a:round/>
                </a:ln>
                <a:solidFill>
                  <a:srgbClr val="434343"/>
                </a:solidFill>
                <a:ea typeface="Segoe UI"/>
                <a:cs typeface="Segoe UI"/>
              </a:rPr>
              <a:t>The </a:t>
            </a:r>
            <a:r>
              <a:rPr lang="en-US" sz="1050" dirty="0">
                <a:ln w="9525" cap="flat" cmpd="sng" algn="ctr">
                  <a:solidFill>
                    <a:srgbClr val="FFFFFF">
                      <a:alpha val="0"/>
                    </a:srgbClr>
                  </a:solidFill>
                  <a:prstDash val="solid"/>
                  <a:round/>
                </a:ln>
                <a:solidFill>
                  <a:srgbClr val="434343"/>
                </a:solidFill>
                <a:ea typeface="Segoe UI"/>
                <a:cs typeface="Segoe UI"/>
              </a:rPr>
              <a:t>outcomes of </a:t>
            </a:r>
            <a:r>
              <a:rPr lang="en-US" sz="1050" dirty="0" smtClean="0">
                <a:ln w="9525" cap="flat" cmpd="sng" algn="ctr">
                  <a:solidFill>
                    <a:srgbClr val="FFFFFF">
                      <a:alpha val="0"/>
                    </a:srgbClr>
                  </a:solidFill>
                  <a:prstDash val="solid"/>
                  <a:round/>
                </a:ln>
                <a:solidFill>
                  <a:srgbClr val="434343"/>
                </a:solidFill>
                <a:ea typeface="Segoe UI"/>
                <a:cs typeface="Segoe UI"/>
              </a:rPr>
              <a:t> accelerators </a:t>
            </a:r>
            <a:r>
              <a:rPr lang="en-US" sz="1050" dirty="0">
                <a:ln w="9525" cap="flat" cmpd="sng" algn="ctr">
                  <a:solidFill>
                    <a:srgbClr val="FFFFFF">
                      <a:alpha val="0"/>
                    </a:srgbClr>
                  </a:solidFill>
                  <a:prstDash val="solid"/>
                  <a:round/>
                </a:ln>
                <a:solidFill>
                  <a:srgbClr val="434343"/>
                </a:solidFill>
                <a:ea typeface="Segoe UI"/>
                <a:cs typeface="Segoe UI"/>
              </a:rPr>
              <a:t>feed directly into the following mandated VRF customer deliverables:</a:t>
            </a:r>
            <a:endParaRPr lang="en-US" sz="1050" dirty="0"/>
          </a:p>
          <a:p>
            <a:pPr marL="457200" indent="-228600">
              <a:spcBef>
                <a:spcPts val="300"/>
              </a:spcBef>
              <a:buFont typeface="+mj-lt"/>
              <a:buAutoNum type="arabicPeriod"/>
            </a:pPr>
            <a:r>
              <a:rPr lang="en-US" sz="1050" dirty="0">
                <a:ln w="9525" cap="flat" cmpd="sng" algn="ctr">
                  <a:solidFill>
                    <a:srgbClr val="FFFFFF">
                      <a:alpha val="0"/>
                    </a:srgbClr>
                  </a:solidFill>
                  <a:prstDash val="solid"/>
                  <a:round/>
                </a:ln>
                <a:solidFill>
                  <a:srgbClr val="434343"/>
                </a:solidFill>
                <a:ea typeface="Segoe UI"/>
                <a:cs typeface="Segoe UI"/>
              </a:rPr>
              <a:t>Assessment - Assessment Final Report</a:t>
            </a:r>
            <a:endParaRPr lang="en-US" sz="1050" dirty="0"/>
          </a:p>
          <a:p>
            <a:pPr marL="457200" indent="-228600">
              <a:spcBef>
                <a:spcPts val="300"/>
              </a:spcBef>
              <a:buFont typeface="+mj-lt"/>
              <a:buAutoNum type="arabicPeriod"/>
            </a:pPr>
            <a:r>
              <a:rPr lang="en-US" sz="1050" dirty="0">
                <a:ln w="9525" cap="flat" cmpd="sng" algn="ctr">
                  <a:solidFill>
                    <a:srgbClr val="FFFFFF">
                      <a:alpha val="0"/>
                    </a:srgbClr>
                  </a:solidFill>
                  <a:prstDash val="solid"/>
                  <a:round/>
                </a:ln>
                <a:solidFill>
                  <a:srgbClr val="434343"/>
                </a:solidFill>
                <a:ea typeface="Segoe UI"/>
                <a:cs typeface="Segoe UI"/>
              </a:rPr>
              <a:t>Initiative Planning - Initiative Plan</a:t>
            </a:r>
            <a:endParaRPr lang="en-US" sz="1050" dirty="0"/>
          </a:p>
          <a:p>
            <a:pPr marL="457200" indent="-228600">
              <a:spcBef>
                <a:spcPts val="300"/>
              </a:spcBef>
              <a:buFont typeface="+mj-lt"/>
              <a:buAutoNum type="arabicPeriod"/>
            </a:pPr>
            <a:r>
              <a:rPr lang="en-US" sz="1050" dirty="0">
                <a:ln w="9525" cap="flat" cmpd="sng" algn="ctr">
                  <a:solidFill>
                    <a:srgbClr val="FFFFFF">
                      <a:alpha val="0"/>
                    </a:srgbClr>
                  </a:solidFill>
                  <a:prstDash val="solid"/>
                  <a:round/>
                </a:ln>
                <a:solidFill>
                  <a:srgbClr val="434343"/>
                </a:solidFill>
                <a:ea typeface="Segoe UI"/>
                <a:cs typeface="Segoe UI"/>
              </a:rPr>
              <a:t>Value Realization - Value Realization </a:t>
            </a:r>
            <a:r>
              <a:rPr lang="en-US" sz="1050" dirty="0" smtClean="0">
                <a:ln w="9525" cap="flat" cmpd="sng" algn="ctr">
                  <a:solidFill>
                    <a:srgbClr val="FFFFFF">
                      <a:alpha val="0"/>
                    </a:srgbClr>
                  </a:solidFill>
                  <a:prstDash val="solid"/>
                  <a:round/>
                </a:ln>
                <a:solidFill>
                  <a:srgbClr val="434343"/>
                </a:solidFill>
                <a:ea typeface="Segoe UI"/>
                <a:cs typeface="Segoe UI"/>
              </a:rPr>
              <a:t>Scorecard.</a:t>
            </a:r>
          </a:p>
          <a:p>
            <a:pPr marL="457200" indent="-228600">
              <a:spcBef>
                <a:spcPts val="300"/>
              </a:spcBef>
              <a:buFont typeface="+mj-lt"/>
              <a:buAutoNum type="arabicPeriod"/>
            </a:pPr>
            <a:endParaRPr lang="en-US" sz="1050" dirty="0">
              <a:ln w="9525" cap="flat" cmpd="sng" algn="ctr">
                <a:solidFill>
                  <a:srgbClr val="FFFFFF">
                    <a:alpha val="0"/>
                  </a:srgbClr>
                </a:solidFill>
                <a:prstDash val="solid"/>
                <a:round/>
              </a:ln>
              <a:solidFill>
                <a:srgbClr val="434343"/>
              </a:solidFill>
              <a:ea typeface="Segoe UI"/>
              <a:cs typeface="Segoe UI"/>
            </a:endParaRPr>
          </a:p>
          <a:p>
            <a:pPr marL="457200" indent="-228600">
              <a:spcBef>
                <a:spcPts val="300"/>
              </a:spcBef>
              <a:buFont typeface="+mj-lt"/>
              <a:buAutoNum type="arabicPeriod"/>
            </a:pPr>
            <a:endParaRPr lang="en-US" sz="1050" dirty="0"/>
          </a:p>
        </p:txBody>
      </p:sp>
      <p:sp>
        <p:nvSpPr>
          <p:cNvPr id="66" name="Round Same Side Corner Rectangle 65"/>
          <p:cNvSpPr/>
          <p:nvPr>
            <p:custDataLst>
              <p:tags r:id="rId10"/>
            </p:custDataLst>
          </p:nvPr>
        </p:nvSpPr>
        <p:spPr bwMode="auto">
          <a:xfrm>
            <a:off x="338138" y="951089"/>
            <a:ext cx="3108960" cy="290387"/>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29" tIns="45720" rIns="91429" bIns="45714" numCol="1" rtlCol="0" anchor="ctr" anchorCtr="0" compatLnSpc="1">
            <a:prstTxWarp prst="textNoShape">
              <a:avLst/>
            </a:prstTxWarp>
            <a:spAutoFit/>
          </a:bodyPr>
          <a:lstStyle/>
          <a:p>
            <a:pPr marL="0" lvl="1" algn="ctr" fontAlgn="base">
              <a:buClr>
                <a:srgbClr val="FFFF99"/>
              </a:buClr>
              <a:buSzPct val="90000"/>
            </a:pPr>
            <a:r>
              <a:rPr lang="en-US" altLang="zh-CN" sz="1200" b="1" dirty="0">
                <a:ln>
                  <a:solidFill>
                    <a:schemeClr val="bg1">
                      <a:alpha val="0"/>
                    </a:schemeClr>
                  </a:solidFill>
                </a:ln>
                <a:solidFill>
                  <a:srgbClr val="FFFFFF"/>
                </a:solidFill>
                <a:effectLst>
                  <a:outerShdw blurRad="38100" dist="38100" dir="2700000" algn="tl">
                    <a:srgbClr val="000000">
                      <a:alpha val="43137"/>
                    </a:srgbClr>
                  </a:outerShdw>
                </a:effectLst>
              </a:rPr>
              <a:t>Value Proposition</a:t>
            </a:r>
          </a:p>
        </p:txBody>
      </p:sp>
      <p:sp>
        <p:nvSpPr>
          <p:cNvPr id="71" name="Text Box 10"/>
          <p:cNvSpPr txBox="1">
            <a:spLocks noChangeArrowheads="1"/>
          </p:cNvSpPr>
          <p:nvPr>
            <p:custDataLst>
              <p:tags r:id="rId11"/>
            </p:custDataLst>
          </p:nvPr>
        </p:nvSpPr>
        <p:spPr bwMode="gray">
          <a:xfrm flipH="1">
            <a:off x="52504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Enterprise </a:t>
            </a:r>
          </a:p>
          <a:p>
            <a:pPr lvl="1"/>
            <a:r>
              <a:rPr lang="en-US" sz="800" dirty="0" smtClean="0">
                <a:solidFill>
                  <a:schemeClr val="tx1">
                    <a:lumMod val="75000"/>
                  </a:schemeClr>
                </a:solidFill>
                <a:effectLst/>
              </a:rPr>
              <a:t>Scenarios</a:t>
            </a:r>
            <a:endParaRPr lang="en-US" sz="800" dirty="0">
              <a:solidFill>
                <a:schemeClr val="tx1">
                  <a:lumMod val="75000"/>
                </a:schemeClr>
              </a:solidFill>
              <a:effectLst/>
            </a:endParaRPr>
          </a:p>
        </p:txBody>
      </p:sp>
      <p:sp>
        <p:nvSpPr>
          <p:cNvPr id="72" name="Text Box 10"/>
          <p:cNvSpPr txBox="1">
            <a:spLocks noChangeArrowheads="1"/>
          </p:cNvSpPr>
          <p:nvPr>
            <p:custDataLst>
              <p:tags r:id="rId12"/>
            </p:custDataLst>
          </p:nvPr>
        </p:nvSpPr>
        <p:spPr bwMode="gray">
          <a:xfrm flipH="1">
            <a:off x="86794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Capability</a:t>
            </a:r>
          </a:p>
          <a:p>
            <a:pPr lvl="1"/>
            <a:r>
              <a:rPr lang="en-US" sz="800" dirty="0" smtClean="0">
                <a:solidFill>
                  <a:schemeClr val="tx1">
                    <a:lumMod val="75000"/>
                  </a:schemeClr>
                </a:solidFill>
                <a:effectLst/>
              </a:rPr>
              <a:t>Diagnostic</a:t>
            </a:r>
            <a:endParaRPr lang="en-US" sz="800" dirty="0">
              <a:solidFill>
                <a:schemeClr val="tx1">
                  <a:lumMod val="75000"/>
                </a:schemeClr>
              </a:solidFill>
              <a:effectLst/>
            </a:endParaRPr>
          </a:p>
        </p:txBody>
      </p:sp>
      <p:sp>
        <p:nvSpPr>
          <p:cNvPr id="73" name="Text Box 10"/>
          <p:cNvSpPr txBox="1">
            <a:spLocks noChangeArrowheads="1"/>
          </p:cNvSpPr>
          <p:nvPr>
            <p:custDataLst>
              <p:tags r:id="rId13"/>
            </p:custDataLst>
          </p:nvPr>
        </p:nvSpPr>
        <p:spPr bwMode="gray">
          <a:xfrm flipH="1">
            <a:off x="35359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Customer Pain Points &amp; Strategic Context Setting</a:t>
            </a:r>
            <a:endParaRPr lang="en-US" sz="800" dirty="0">
              <a:solidFill>
                <a:schemeClr val="tx1">
                  <a:lumMod val="75000"/>
                </a:schemeClr>
              </a:solidFill>
              <a:effectLst/>
            </a:endParaRPr>
          </a:p>
        </p:txBody>
      </p:sp>
      <p:sp>
        <p:nvSpPr>
          <p:cNvPr id="77" name="Text Box 10"/>
          <p:cNvSpPr txBox="1">
            <a:spLocks noChangeArrowheads="1"/>
          </p:cNvSpPr>
          <p:nvPr>
            <p:custDataLst>
              <p:tags r:id="rId14"/>
            </p:custDataLst>
          </p:nvPr>
        </p:nvSpPr>
        <p:spPr bwMode="gray">
          <a:xfrm flipH="1">
            <a:off x="69649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Strategic </a:t>
            </a:r>
          </a:p>
          <a:p>
            <a:pPr lvl="1"/>
            <a:r>
              <a:rPr lang="en-US" sz="800" dirty="0" smtClean="0">
                <a:solidFill>
                  <a:schemeClr val="tx1">
                    <a:lumMod val="75000"/>
                  </a:schemeClr>
                </a:solidFill>
                <a:effectLst/>
              </a:rPr>
              <a:t>Questionnaire</a:t>
            </a:r>
            <a:endParaRPr lang="en-US" sz="800" dirty="0">
              <a:solidFill>
                <a:schemeClr val="tx1">
                  <a:lumMod val="75000"/>
                </a:schemeClr>
              </a:solidFill>
              <a:effectLst/>
            </a:endParaRPr>
          </a:p>
        </p:txBody>
      </p:sp>
      <p:sp>
        <p:nvSpPr>
          <p:cNvPr id="79" name="Text Box 10"/>
          <p:cNvSpPr txBox="1">
            <a:spLocks noChangeArrowheads="1"/>
          </p:cNvSpPr>
          <p:nvPr>
            <p:custDataLst>
              <p:tags r:id="rId15"/>
            </p:custDataLst>
          </p:nvPr>
        </p:nvSpPr>
        <p:spPr bwMode="gray">
          <a:xfrm flipH="1">
            <a:off x="10393998" y="954977"/>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solidFill>
                  <a:schemeClr val="tx1">
                    <a:lumMod val="75000"/>
                  </a:schemeClr>
                </a:solidFill>
                <a:effectLst/>
              </a:rPr>
              <a:t>Portfolio </a:t>
            </a:r>
          </a:p>
          <a:p>
            <a:pPr lvl="1"/>
            <a:r>
              <a:rPr lang="en-US" sz="800" dirty="0" smtClean="0">
                <a:solidFill>
                  <a:schemeClr val="tx1">
                    <a:lumMod val="75000"/>
                  </a:schemeClr>
                </a:solidFill>
                <a:effectLst/>
              </a:rPr>
              <a:t>Matrix</a:t>
            </a:r>
            <a:endParaRPr lang="en-US" sz="800" dirty="0">
              <a:solidFill>
                <a:schemeClr val="tx1">
                  <a:lumMod val="75000"/>
                </a:schemeClr>
              </a:solidFill>
              <a:effectLst/>
            </a:endParaRPr>
          </a:p>
        </p:txBody>
      </p:sp>
      <p:sp>
        <p:nvSpPr>
          <p:cNvPr id="92" name="Rounded Rectangle 91"/>
          <p:cNvSpPr/>
          <p:nvPr/>
        </p:nvSpPr>
        <p:spPr>
          <a:xfrm>
            <a:off x="3535998" y="3883922"/>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smtClean="0">
                <a:ln>
                  <a:solidFill>
                    <a:schemeClr val="bg1">
                      <a:alpha val="0"/>
                    </a:schemeClr>
                  </a:solidFill>
                </a:ln>
                <a:solidFill>
                  <a:schemeClr val="tx1">
                    <a:lumMod val="75000"/>
                  </a:schemeClr>
                </a:solidFill>
              </a:rPr>
              <a:t>Formulate direction and key activities towards the desired state.</a:t>
            </a:r>
          </a:p>
          <a:p>
            <a:pPr marL="120650" lvl="1" indent="-120650" fontAlgn="base">
              <a:buClr>
                <a:schemeClr val="tx1">
                  <a:lumMod val="75000"/>
                </a:schemeClr>
              </a:buClr>
              <a:buSzPct val="100000"/>
              <a:buFont typeface="Wingdings" pitchFamily="2" charset="2"/>
              <a:buChar char="§"/>
            </a:pPr>
            <a:r>
              <a:rPr lang="en-US" sz="700" dirty="0" smtClean="0">
                <a:ln>
                  <a:solidFill>
                    <a:schemeClr val="bg1">
                      <a:alpha val="0"/>
                    </a:schemeClr>
                  </a:solidFill>
                </a:ln>
                <a:solidFill>
                  <a:schemeClr val="tx1">
                    <a:lumMod val="75000"/>
                  </a:schemeClr>
                </a:solidFill>
              </a:rPr>
              <a:t>Develop multi-year vision for how IT should meet the identified needs of the business &amp; organization.</a:t>
            </a:r>
            <a:endParaRPr lang="en-US" sz="700" dirty="0">
              <a:ln>
                <a:solidFill>
                  <a:schemeClr val="bg1">
                    <a:alpha val="0"/>
                  </a:schemeClr>
                </a:solidFill>
              </a:ln>
              <a:solidFill>
                <a:schemeClr val="tx1">
                  <a:lumMod val="75000"/>
                </a:schemeClr>
              </a:solidFill>
            </a:endParaRPr>
          </a:p>
        </p:txBody>
      </p:sp>
      <p:sp>
        <p:nvSpPr>
          <p:cNvPr id="94" name="Rounded Rectangle 93"/>
          <p:cNvSpPr/>
          <p:nvPr/>
        </p:nvSpPr>
        <p:spPr>
          <a:xfrm>
            <a:off x="5250498" y="3883922"/>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Building blocks to reach desired state,  proposed strategy, capability dependencies, Msft solution &amp;/or technology enablers for strategic differentiation that needs to support the new business direction and optimize benefits realization.</a:t>
            </a:r>
          </a:p>
        </p:txBody>
      </p:sp>
      <p:sp>
        <p:nvSpPr>
          <p:cNvPr id="96" name="Rounded Rectangle 95"/>
          <p:cNvSpPr/>
          <p:nvPr/>
        </p:nvSpPr>
        <p:spPr>
          <a:xfrm>
            <a:off x="6964998" y="3883922"/>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Structured plan  outlining activities to execute the strategy, required  investments to deliver the strategy and plan,  series of investments, projects/initiatives and key actions required to implement the improvements, recommendations and roadmap.</a:t>
            </a:r>
          </a:p>
        </p:txBody>
      </p:sp>
      <p:sp>
        <p:nvSpPr>
          <p:cNvPr id="98" name="Text Box 10"/>
          <p:cNvSpPr txBox="1">
            <a:spLocks noChangeArrowheads="1"/>
          </p:cNvSpPr>
          <p:nvPr/>
        </p:nvSpPr>
        <p:spPr bwMode="gray">
          <a:xfrm flipH="1">
            <a:off x="6964998" y="3883922"/>
            <a:ext cx="1463040" cy="1097280"/>
          </a:xfrm>
          <a:prstGeom prst="round2SameRect">
            <a:avLst>
              <a:gd name="adj1" fmla="val 3618"/>
              <a:gd name="adj2" fmla="val 0"/>
            </a:avLst>
          </a:prstGeom>
          <a:gradFill>
            <a:gsLst>
              <a:gs pos="80000">
                <a:schemeClr val="tx2"/>
              </a:gs>
              <a:gs pos="0">
                <a:schemeClr val="tx2"/>
              </a:gs>
              <a:gs pos="100000">
                <a:schemeClr val="tx2">
                  <a:lumMod val="40000"/>
                  <a:lumOff val="60000"/>
                </a:schemeClr>
              </a:gs>
            </a:gsLst>
            <a:lin ang="16200000" scaled="1"/>
          </a:gradFill>
          <a:ln w="3175" cap="flat" cmpd="sng" algn="ctr">
            <a:solidFill>
              <a:schemeClr val="tx2">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Transformation </a:t>
            </a:r>
          </a:p>
          <a:p>
            <a:pPr lvl="1"/>
            <a:r>
              <a:rPr lang="en-US" sz="800" dirty="0" smtClean="0"/>
              <a:t>Plan</a:t>
            </a:r>
            <a:endParaRPr lang="en-US" sz="800" dirty="0"/>
          </a:p>
        </p:txBody>
      </p:sp>
      <p:sp>
        <p:nvSpPr>
          <p:cNvPr id="99" name="Rounded Rectangle 98"/>
          <p:cNvSpPr/>
          <p:nvPr/>
        </p:nvSpPr>
        <p:spPr>
          <a:xfrm>
            <a:off x="8702213" y="389578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Operational integration of the accelerator within the customers business &amp; IT environment</a:t>
            </a:r>
          </a:p>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Through Portfolio/Program Plan, Value Realization Plan, Architecture/Technology Plan and/or Organization Adoption Plan.</a:t>
            </a:r>
          </a:p>
        </p:txBody>
      </p:sp>
      <p:sp>
        <p:nvSpPr>
          <p:cNvPr id="109" name="Rounded Rectangle 108"/>
          <p:cNvSpPr/>
          <p:nvPr/>
        </p:nvSpPr>
        <p:spPr>
          <a:xfrm>
            <a:off x="10438848" y="3896077"/>
            <a:ext cx="1463040" cy="2286000"/>
          </a:xfrm>
          <a:prstGeom prst="roundRect">
            <a:avLst>
              <a:gd name="adj" fmla="val 2978"/>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1143000" rIns="45720" bIns="0" numCol="1" rtlCol="0" anchor="t" anchorCtr="1" compatLnSpc="1">
            <a:prstTxWarp prst="textNoShape">
              <a:avLst/>
            </a:prstTxWarp>
            <a:noAutofit/>
          </a:bodyPr>
          <a:lstStyle/>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Establish integrated set of measurements and associated targets for monitoring / measuring overall business and IT performance.</a:t>
            </a:r>
          </a:p>
          <a:p>
            <a:pPr marL="120650" lvl="1" indent="-120650" fontAlgn="base">
              <a:buClr>
                <a:schemeClr val="tx1">
                  <a:lumMod val="75000"/>
                </a:schemeClr>
              </a:buClr>
              <a:buSzPct val="100000"/>
              <a:buFont typeface="Wingdings" pitchFamily="2" charset="2"/>
              <a:buChar char="§"/>
            </a:pPr>
            <a:r>
              <a:rPr lang="en-US" sz="700" dirty="0">
                <a:ln>
                  <a:solidFill>
                    <a:schemeClr val="bg1">
                      <a:alpha val="0"/>
                    </a:schemeClr>
                  </a:solidFill>
                </a:ln>
                <a:solidFill>
                  <a:schemeClr val="tx1">
                    <a:lumMod val="75000"/>
                  </a:schemeClr>
                </a:solidFill>
              </a:rPr>
              <a:t>Used to communicate the value throughout the customers organization.</a:t>
            </a:r>
          </a:p>
        </p:txBody>
      </p:sp>
      <p:sp>
        <p:nvSpPr>
          <p:cNvPr id="135" name="Text Box 10"/>
          <p:cNvSpPr txBox="1">
            <a:spLocks noChangeArrowheads="1"/>
          </p:cNvSpPr>
          <p:nvPr/>
        </p:nvSpPr>
        <p:spPr bwMode="gray">
          <a:xfrm flipH="1">
            <a:off x="8702213" y="3895787"/>
            <a:ext cx="1463040" cy="1097280"/>
          </a:xfrm>
          <a:prstGeom prst="round2SameRect">
            <a:avLst>
              <a:gd name="adj1" fmla="val 3618"/>
              <a:gd name="adj2" fmla="val 0"/>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Business IT </a:t>
            </a:r>
          </a:p>
          <a:p>
            <a:pPr lvl="1"/>
            <a:r>
              <a:rPr lang="en-US" sz="800" dirty="0" smtClean="0"/>
              <a:t>Lifecycle Model</a:t>
            </a:r>
            <a:endParaRPr lang="en-US" sz="800" dirty="0"/>
          </a:p>
        </p:txBody>
      </p:sp>
      <p:sp>
        <p:nvSpPr>
          <p:cNvPr id="136" name="Text Box 10"/>
          <p:cNvSpPr txBox="1">
            <a:spLocks noChangeArrowheads="1"/>
          </p:cNvSpPr>
          <p:nvPr/>
        </p:nvSpPr>
        <p:spPr bwMode="gray">
          <a:xfrm flipH="1">
            <a:off x="5250498" y="3883922"/>
            <a:ext cx="1463040" cy="1097280"/>
          </a:xfrm>
          <a:prstGeom prst="round2SameRect">
            <a:avLst>
              <a:gd name="adj1" fmla="val 3618"/>
              <a:gd name="adj2" fmla="val 0"/>
            </a:avLst>
          </a:prstGeom>
          <a:gradFill>
            <a:gsLst>
              <a:gs pos="80000">
                <a:schemeClr val="tx2"/>
              </a:gs>
              <a:gs pos="0">
                <a:schemeClr val="tx2"/>
              </a:gs>
              <a:gs pos="100000">
                <a:schemeClr val="tx2">
                  <a:lumMod val="40000"/>
                  <a:lumOff val="60000"/>
                </a:schemeClr>
              </a:gs>
            </a:gsLst>
            <a:lin ang="16200000" scaled="1"/>
          </a:gradFill>
          <a:ln w="3175" cap="flat" cmpd="sng" algn="ctr">
            <a:solidFill>
              <a:schemeClr val="tx2">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Target State</a:t>
            </a:r>
          </a:p>
          <a:p>
            <a:pPr lvl="1"/>
            <a:r>
              <a:rPr lang="en-US" sz="800" dirty="0" smtClean="0"/>
              <a:t>Building Blocks</a:t>
            </a:r>
            <a:endParaRPr lang="en-US" sz="800" dirty="0"/>
          </a:p>
        </p:txBody>
      </p:sp>
      <p:sp>
        <p:nvSpPr>
          <p:cNvPr id="138" name="Up Arrow 137"/>
          <p:cNvSpPr/>
          <p:nvPr/>
        </p:nvSpPr>
        <p:spPr>
          <a:xfrm rot="5400000">
            <a:off x="45761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9" name="Bent Arrow 138"/>
          <p:cNvSpPr/>
          <p:nvPr/>
        </p:nvSpPr>
        <p:spPr>
          <a:xfrm rot="16200000" flipH="1">
            <a:off x="7422198" y="-3710"/>
            <a:ext cx="548640" cy="7040880"/>
          </a:xfrm>
          <a:custGeom>
            <a:avLst/>
            <a:gdLst/>
            <a:ahLst/>
            <a:cxnLst/>
            <a:rect l="l" t="t" r="r" b="b"/>
            <a:pathLst>
              <a:path w="595308" h="6658836">
                <a:moveTo>
                  <a:pt x="0" y="6567396"/>
                </a:moveTo>
                <a:lnTo>
                  <a:pt x="0" y="6658836"/>
                </a:lnTo>
                <a:lnTo>
                  <a:pt x="160020" y="6658836"/>
                </a:lnTo>
                <a:cubicBezTo>
                  <a:pt x="248397" y="6658836"/>
                  <a:pt x="320040" y="6587193"/>
                  <a:pt x="320040" y="6498816"/>
                </a:cubicBezTo>
                <a:lnTo>
                  <a:pt x="320040" y="365760"/>
                </a:lnTo>
                <a:lnTo>
                  <a:pt x="320988" y="365760"/>
                </a:lnTo>
                <a:lnTo>
                  <a:pt x="320988" y="205740"/>
                </a:lnTo>
                <a:cubicBezTo>
                  <a:pt x="320988" y="167864"/>
                  <a:pt x="351692" y="137160"/>
                  <a:pt x="389568" y="137160"/>
                </a:cubicBezTo>
                <a:lnTo>
                  <a:pt x="503868" y="137160"/>
                </a:lnTo>
                <a:lnTo>
                  <a:pt x="503868" y="182880"/>
                </a:lnTo>
                <a:lnTo>
                  <a:pt x="595308" y="91440"/>
                </a:lnTo>
                <a:lnTo>
                  <a:pt x="503868" y="0"/>
                </a:lnTo>
                <a:lnTo>
                  <a:pt x="503868" y="45720"/>
                </a:lnTo>
                <a:lnTo>
                  <a:pt x="389568" y="45720"/>
                </a:lnTo>
                <a:cubicBezTo>
                  <a:pt x="301191" y="45720"/>
                  <a:pt x="229548" y="117363"/>
                  <a:pt x="229548" y="205740"/>
                </a:cubicBezTo>
                <a:lnTo>
                  <a:pt x="229548" y="313372"/>
                </a:lnTo>
                <a:lnTo>
                  <a:pt x="228600" y="313372"/>
                </a:lnTo>
                <a:lnTo>
                  <a:pt x="228600" y="6498816"/>
                </a:lnTo>
                <a:cubicBezTo>
                  <a:pt x="228600" y="6536692"/>
                  <a:pt x="197896" y="6567396"/>
                  <a:pt x="160020" y="6567396"/>
                </a:cubicBezTo>
                <a:close/>
              </a:path>
            </a:pathLst>
          </a:custGeom>
          <a:solidFill>
            <a:schemeClr val="bg1">
              <a:lumMod val="50000"/>
            </a:schemeClr>
          </a:solidFill>
          <a:ln w="3175" cap="flat" cmpd="sng" algn="ctr">
            <a:no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p>
            <a:endParaRPr lang="en-US" dirty="0">
              <a:ln>
                <a:solidFill>
                  <a:schemeClr val="bg1">
                    <a:alpha val="0"/>
                  </a:schemeClr>
                </a:solidFill>
              </a:ln>
              <a:solidFill>
                <a:schemeClr val="tx1"/>
              </a:solidFill>
            </a:endParaRPr>
          </a:p>
        </p:txBody>
      </p:sp>
      <p:sp>
        <p:nvSpPr>
          <p:cNvPr id="143" name="Oval 142"/>
          <p:cNvSpPr/>
          <p:nvPr>
            <p:custDataLst>
              <p:tags r:id="rId16"/>
            </p:custDataLst>
          </p:nvPr>
        </p:nvSpPr>
        <p:spPr>
          <a:xfrm>
            <a:off x="41532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1</a:t>
            </a:r>
          </a:p>
        </p:txBody>
      </p:sp>
      <p:sp>
        <p:nvSpPr>
          <p:cNvPr id="145" name="Oval 144"/>
          <p:cNvSpPr/>
          <p:nvPr>
            <p:custDataLst>
              <p:tags r:id="rId17"/>
            </p:custDataLst>
          </p:nvPr>
        </p:nvSpPr>
        <p:spPr>
          <a:xfrm>
            <a:off x="58677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2</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46" name="Up Arrow 145"/>
          <p:cNvSpPr/>
          <p:nvPr/>
        </p:nvSpPr>
        <p:spPr>
          <a:xfrm rot="5400000">
            <a:off x="62906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7" name="Up Arrow 146"/>
          <p:cNvSpPr/>
          <p:nvPr/>
        </p:nvSpPr>
        <p:spPr>
          <a:xfrm rot="5400000">
            <a:off x="80051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8" name="Up Arrow 147"/>
          <p:cNvSpPr/>
          <p:nvPr/>
        </p:nvSpPr>
        <p:spPr>
          <a:xfrm rot="5400000">
            <a:off x="9719628" y="1412177"/>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9" name="Up Arrow 148"/>
          <p:cNvSpPr/>
          <p:nvPr/>
        </p:nvSpPr>
        <p:spPr>
          <a:xfrm rot="5400000">
            <a:off x="4576128" y="4341122"/>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0" name="Up Arrow 149"/>
          <p:cNvSpPr/>
          <p:nvPr/>
        </p:nvSpPr>
        <p:spPr>
          <a:xfrm rot="5400000">
            <a:off x="6290628" y="4341122"/>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1" name="Up Arrow 150"/>
          <p:cNvSpPr/>
          <p:nvPr/>
        </p:nvSpPr>
        <p:spPr>
          <a:xfrm rot="5400000">
            <a:off x="9767526" y="4411152"/>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3" name="Oval 152"/>
          <p:cNvSpPr/>
          <p:nvPr>
            <p:custDataLst>
              <p:tags r:id="rId18"/>
            </p:custDataLst>
          </p:nvPr>
        </p:nvSpPr>
        <p:spPr>
          <a:xfrm>
            <a:off x="5867718" y="3792482"/>
            <a:ext cx="228600" cy="228600"/>
          </a:xfrm>
          <a:prstGeom prst="ellipse">
            <a:avLst/>
          </a:prstGeom>
          <a:solidFill>
            <a:schemeClr val="accent2"/>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7</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
        <p:nvSpPr>
          <p:cNvPr id="154" name="Oval 153"/>
          <p:cNvSpPr/>
          <p:nvPr>
            <p:custDataLst>
              <p:tags r:id="rId19"/>
            </p:custDataLst>
          </p:nvPr>
        </p:nvSpPr>
        <p:spPr>
          <a:xfrm>
            <a:off x="7582218" y="3792482"/>
            <a:ext cx="228600" cy="228600"/>
          </a:xfrm>
          <a:prstGeom prst="ellipse">
            <a:avLst/>
          </a:prstGeom>
          <a:solidFill>
            <a:schemeClr val="accent2"/>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8</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
        <p:nvSpPr>
          <p:cNvPr id="156" name="Oval 155"/>
          <p:cNvSpPr/>
          <p:nvPr>
            <p:custDataLst>
              <p:tags r:id="rId20"/>
            </p:custDataLst>
          </p:nvPr>
        </p:nvSpPr>
        <p:spPr>
          <a:xfrm>
            <a:off x="9329565" y="3804347"/>
            <a:ext cx="228600" cy="228600"/>
          </a:xfrm>
          <a:prstGeom prst="ellipse">
            <a:avLst/>
          </a:prstGeom>
          <a:solidFill>
            <a:schemeClr val="accent4"/>
          </a:solidFill>
          <a:ln w="3175" cap="flat" cmpd="sng" algn="ctr">
            <a:solidFill>
              <a:schemeClr val="bg1"/>
            </a:solidFill>
            <a:prstDash val="solid"/>
            <a:round/>
            <a:headEnd type="none" w="med" len="med"/>
            <a:tailEnd type="none" w="med" len="med"/>
          </a:ln>
          <a:effectLst/>
        </p:spPr>
        <p:txBody>
          <a:bodyPr vert="horz" wrap="non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9</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
        <p:nvSpPr>
          <p:cNvPr id="157" name="Oval 156"/>
          <p:cNvSpPr/>
          <p:nvPr>
            <p:custDataLst>
              <p:tags r:id="rId21"/>
            </p:custDataLst>
          </p:nvPr>
        </p:nvSpPr>
        <p:spPr>
          <a:xfrm>
            <a:off x="75822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3</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58" name="Oval 157"/>
          <p:cNvSpPr/>
          <p:nvPr>
            <p:custDataLst>
              <p:tags r:id="rId22"/>
            </p:custDataLst>
          </p:nvPr>
        </p:nvSpPr>
        <p:spPr>
          <a:xfrm>
            <a:off x="92967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4</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159" name="Oval 158"/>
          <p:cNvSpPr/>
          <p:nvPr>
            <p:custDataLst>
              <p:tags r:id="rId23"/>
            </p:custDataLst>
          </p:nvPr>
        </p:nvSpPr>
        <p:spPr>
          <a:xfrm>
            <a:off x="11011218" y="863537"/>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5</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pic>
        <p:nvPicPr>
          <p:cNvPr id="161" name="Picture 2"/>
          <p:cNvPicPr>
            <a:picLocks noChangeAspect="1" noChangeArrowheads="1"/>
          </p:cNvPicPr>
          <p:nvPr>
            <p:custDataLst>
              <p:tags r:id="rId24"/>
            </p:custDataLst>
          </p:nvPr>
        </p:nvPicPr>
        <p:blipFill>
          <a:blip r:embed="rId36" cstate="print">
            <a:extLst>
              <a:ext uri="{28A0092B-C50C-407E-A947-70E740481C1C}">
                <a14:useLocalDpi xmlns:a14="http://schemas.microsoft.com/office/drawing/2010/main" val="0"/>
              </a:ext>
            </a:extLst>
          </a:blip>
          <a:stretch>
            <a:fillRect/>
          </a:stretch>
        </p:blipFill>
        <p:spPr bwMode="auto">
          <a:xfrm>
            <a:off x="5294628" y="1149302"/>
            <a:ext cx="1374780"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2" name="Picture 5"/>
          <p:cNvPicPr>
            <a:picLocks noChangeAspect="1" noChangeArrowheads="1"/>
          </p:cNvPicPr>
          <p:nvPr>
            <p:custDataLst>
              <p:tags r:id="rId25"/>
            </p:custDataLst>
          </p:nvPr>
        </p:nvPicPr>
        <p:blipFill>
          <a:blip r:embed="rId37" cstate="print">
            <a:extLst>
              <a:ext uri="{28A0092B-C50C-407E-A947-70E740481C1C}">
                <a14:useLocalDpi xmlns:a14="http://schemas.microsoft.com/office/drawing/2010/main" val="0"/>
              </a:ext>
            </a:extLst>
          </a:blip>
          <a:stretch>
            <a:fillRect/>
          </a:stretch>
        </p:blipFill>
        <p:spPr bwMode="auto">
          <a:xfrm>
            <a:off x="7025959" y="1149302"/>
            <a:ext cx="1341119"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 name="Picture 121"/>
          <p:cNvPicPr>
            <a:picLocks noChangeAspect="1" noChangeArrowheads="1"/>
          </p:cNvPicPr>
          <p:nvPr/>
        </p:nvPicPr>
        <p:blipFill>
          <a:blip r:embed="rId38" cstate="print">
            <a:extLst>
              <a:ext uri="{28A0092B-C50C-407E-A947-70E740481C1C}">
                <a14:useLocalDpi xmlns:a14="http://schemas.microsoft.com/office/drawing/2010/main" val="0"/>
              </a:ext>
            </a:extLst>
          </a:blip>
          <a:stretch>
            <a:fillRect/>
          </a:stretch>
        </p:blipFill>
        <p:spPr bwMode="auto">
          <a:xfrm>
            <a:off x="8776363" y="1149302"/>
            <a:ext cx="1269311"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6" name="Picture 125"/>
          <p:cNvPicPr>
            <a:picLocks noChangeAspect="1" noChangeArrowheads="1"/>
          </p:cNvPicPr>
          <p:nvPr/>
        </p:nvPicPr>
        <p:blipFill>
          <a:blip r:embed="rId39" cstate="print">
            <a:extLst>
              <a:ext uri="{28A0092B-C50C-407E-A947-70E740481C1C}">
                <a14:useLocalDpi xmlns:a14="http://schemas.microsoft.com/office/drawing/2010/main" val="0"/>
              </a:ext>
            </a:extLst>
          </a:blip>
          <a:stretch>
            <a:fillRect/>
          </a:stretch>
        </p:blipFill>
        <p:spPr bwMode="auto">
          <a:xfrm>
            <a:off x="5307927" y="4087038"/>
            <a:ext cx="1348182"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7" name="Picture 82"/>
          <p:cNvPicPr>
            <a:picLocks noChangeAspect="1" noChangeArrowheads="1"/>
          </p:cNvPicPr>
          <p:nvPr>
            <p:custDataLst>
              <p:tags r:id="rId26"/>
            </p:custDataLst>
          </p:nvPr>
        </p:nvPicPr>
        <p:blipFill>
          <a:blip r:embed="rId40" cstate="print">
            <a:extLst>
              <a:ext uri="{28A0092B-C50C-407E-A947-70E740481C1C}">
                <a14:useLocalDpi xmlns:a14="http://schemas.microsoft.com/office/drawing/2010/main" val="0"/>
              </a:ext>
            </a:extLst>
          </a:blip>
          <a:stretch>
            <a:fillRect/>
          </a:stretch>
        </p:blipFill>
        <p:spPr bwMode="auto">
          <a:xfrm>
            <a:off x="7010718" y="4138034"/>
            <a:ext cx="1371600" cy="492369"/>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3" name="Group 12"/>
          <p:cNvGrpSpPr/>
          <p:nvPr/>
        </p:nvGrpSpPr>
        <p:grpSpPr>
          <a:xfrm>
            <a:off x="9061548" y="4098903"/>
            <a:ext cx="744370" cy="594359"/>
            <a:chOff x="8937183" y="4228932"/>
            <a:chExt cx="914399" cy="730123"/>
          </a:xfrm>
        </p:grpSpPr>
        <p:pic>
          <p:nvPicPr>
            <p:cNvPr id="170" name="Picture 7"/>
            <p:cNvPicPr>
              <a:picLocks noChangeAspect="1" noChangeArrowheads="1"/>
            </p:cNvPicPr>
            <p:nvPr/>
          </p:nvPicPr>
          <p:blipFill>
            <a:blip r:embed="rId41" cstate="print">
              <a:extLst>
                <a:ext uri="{28A0092B-C50C-407E-A947-70E740481C1C}">
                  <a14:useLocalDpi xmlns:a14="http://schemas.microsoft.com/office/drawing/2010/main" val="0"/>
                </a:ext>
              </a:extLst>
            </a:blip>
            <a:srcRect/>
            <a:stretch>
              <a:fillRect/>
            </a:stretch>
          </p:blipFill>
          <p:spPr bwMode="auto">
            <a:xfrm>
              <a:off x="8938801" y="4228932"/>
              <a:ext cx="911162" cy="341446"/>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1" name="Picture 6"/>
            <p:cNvPicPr>
              <a:picLocks noChangeAspect="1" noChangeArrowheads="1"/>
            </p:cNvPicPr>
            <p:nvPr>
              <p:custDataLst>
                <p:tags r:id="rId31"/>
              </p:custDataLst>
            </p:nvPr>
          </p:nvPicPr>
          <p:blipFill>
            <a:blip r:embed="rId42" cstate="print">
              <a:extLst>
                <a:ext uri="{28A0092B-C50C-407E-A947-70E740481C1C}">
                  <a14:useLocalDpi xmlns:a14="http://schemas.microsoft.com/office/drawing/2010/main" val="0"/>
                </a:ext>
              </a:extLst>
            </a:blip>
            <a:srcRect/>
            <a:stretch>
              <a:fillRect/>
            </a:stretch>
          </p:blipFill>
          <p:spPr bwMode="auto">
            <a:xfrm>
              <a:off x="8937183" y="4585539"/>
              <a:ext cx="914399" cy="373516"/>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389399" name="Picture 279"/>
          <p:cNvPicPr>
            <a:picLocks noChangeAspect="1" noChangeArrowheads="1"/>
          </p:cNvPicPr>
          <p:nvPr/>
        </p:nvPicPr>
        <p:blipFill>
          <a:blip r:embed="rId43" cstate="print">
            <a:extLst>
              <a:ext uri="{28A0092B-C50C-407E-A947-70E740481C1C}">
                <a14:useLocalDpi xmlns:a14="http://schemas.microsoft.com/office/drawing/2010/main" val="0"/>
              </a:ext>
            </a:extLst>
          </a:blip>
          <a:srcRect/>
          <a:stretch>
            <a:fillRect/>
          </a:stretch>
        </p:blipFill>
        <p:spPr bwMode="auto">
          <a:xfrm>
            <a:off x="3703243" y="1169434"/>
            <a:ext cx="1124789" cy="50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415" name="Picture 295"/>
          <p:cNvPicPr>
            <a:picLocks noChangeAspect="1" noChangeArrowheads="1"/>
          </p:cNvPicPr>
          <p:nvPr/>
        </p:nvPicPr>
        <p:blipFill>
          <a:blip r:embed="rId44" cstate="print">
            <a:extLst>
              <a:ext uri="{28A0092B-C50C-407E-A947-70E740481C1C}">
                <a14:useLocalDpi xmlns:a14="http://schemas.microsoft.com/office/drawing/2010/main" val="0"/>
              </a:ext>
            </a:extLst>
          </a:blip>
          <a:srcRect/>
          <a:stretch>
            <a:fillRect/>
          </a:stretch>
        </p:blipFill>
        <p:spPr bwMode="auto">
          <a:xfrm>
            <a:off x="10455744" y="1241476"/>
            <a:ext cx="1332428" cy="47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4"/>
          </p:nvPr>
        </p:nvSpPr>
        <p:spPr/>
        <p:txBody>
          <a:bodyPr/>
          <a:lstStyle/>
          <a:p>
            <a:pPr algn="ctr"/>
            <a:fld id="{101F14F0-5018-4D43-9CE9-7EAB5322879C}" type="slidenum">
              <a:rPr lang="en-US" smtClean="0"/>
              <a:pPr algn="ctr"/>
              <a:t>5</a:t>
            </a:fld>
            <a:endParaRPr lang="en-US" dirty="0"/>
          </a:p>
        </p:txBody>
      </p:sp>
      <p:sp>
        <p:nvSpPr>
          <p:cNvPr id="58" name="Text Box 10"/>
          <p:cNvSpPr txBox="1">
            <a:spLocks noChangeArrowheads="1"/>
          </p:cNvSpPr>
          <p:nvPr>
            <p:custDataLst>
              <p:tags r:id="rId27"/>
            </p:custDataLst>
          </p:nvPr>
        </p:nvSpPr>
        <p:spPr bwMode="gray">
          <a:xfrm flipH="1">
            <a:off x="3535998" y="3887171"/>
            <a:ext cx="1463040" cy="1097280"/>
          </a:xfrm>
          <a:prstGeom prst="round2SameRect">
            <a:avLst>
              <a:gd name="adj1" fmla="val 5068"/>
              <a:gd name="adj2" fmla="val 0"/>
            </a:avLst>
          </a:prstGeom>
          <a:gradFill>
            <a:gsLst>
              <a:gs pos="80000">
                <a:schemeClr val="accent5"/>
              </a:gs>
              <a:gs pos="0">
                <a:schemeClr val="accent5"/>
              </a:gs>
              <a:gs pos="100000">
                <a:schemeClr val="accent5">
                  <a:lumMod val="40000"/>
                  <a:lumOff val="60000"/>
                </a:schemeClr>
              </a:gs>
            </a:gsLst>
            <a:lin ang="16200000" scaled="1"/>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a:solidFill>
                  <a:schemeClr val="tx1">
                    <a:lumMod val="75000"/>
                  </a:schemeClr>
                </a:solidFill>
                <a:effectLst/>
              </a:rPr>
              <a:t>Strategic  </a:t>
            </a:r>
            <a:endParaRPr lang="en-US" sz="800" dirty="0" smtClean="0">
              <a:solidFill>
                <a:schemeClr val="tx1">
                  <a:lumMod val="75000"/>
                </a:schemeClr>
              </a:solidFill>
              <a:effectLst/>
            </a:endParaRPr>
          </a:p>
          <a:p>
            <a:pPr lvl="1"/>
            <a:r>
              <a:rPr lang="en-US" sz="800" dirty="0" smtClean="0">
                <a:solidFill>
                  <a:schemeClr val="tx1">
                    <a:lumMod val="75000"/>
                  </a:schemeClr>
                </a:solidFill>
                <a:effectLst/>
              </a:rPr>
              <a:t>Vision</a:t>
            </a:r>
            <a:endParaRPr lang="en-US" sz="800" dirty="0">
              <a:solidFill>
                <a:schemeClr val="tx1">
                  <a:lumMod val="75000"/>
                </a:schemeClr>
              </a:solidFill>
              <a:effectLst/>
            </a:endParaRPr>
          </a:p>
        </p:txBody>
      </p:sp>
      <p:pic>
        <p:nvPicPr>
          <p:cNvPr id="389400" name="Picture 280"/>
          <p:cNvPicPr>
            <a:picLocks noChangeAspect="1" noChangeArrowheads="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3684079" y="4106426"/>
            <a:ext cx="1155388" cy="50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 name="Oval 58"/>
          <p:cNvSpPr/>
          <p:nvPr>
            <p:custDataLst>
              <p:tags r:id="rId28"/>
            </p:custDataLst>
          </p:nvPr>
        </p:nvSpPr>
        <p:spPr>
          <a:xfrm>
            <a:off x="4147473" y="3784182"/>
            <a:ext cx="228600" cy="228600"/>
          </a:xfrm>
          <a:prstGeom prst="ellipse">
            <a:avLst/>
          </a:prstGeom>
          <a:solidFill>
            <a:schemeClr val="accent5"/>
          </a:solidFill>
          <a:ln w="3175" cap="flat" cmpd="sng" algn="ctr">
            <a:solidFill>
              <a:schemeClr val="bg1"/>
            </a:solidFill>
            <a:prstDash val="solid"/>
            <a:round/>
            <a:headEnd type="none" w="med" len="med"/>
            <a:tailEnd type="none" w="med" len="med"/>
          </a:ln>
          <a:effectLst/>
        </p:spPr>
        <p:txBody>
          <a:bodyPr vert="horz" wrap="square" lIns="27432" tIns="27432" rIns="27432" bIns="27432"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smtClean="0">
                <a:ln>
                  <a:solidFill>
                    <a:schemeClr val="bg1">
                      <a:alpha val="0"/>
                    </a:schemeClr>
                  </a:solidFill>
                </a:ln>
                <a:solidFill>
                  <a:schemeClr val="tx1">
                    <a:lumMod val="75000"/>
                  </a:schemeClr>
                </a:solidFill>
                <a:latin typeface="Segoe UI" pitchFamily="34" charset="0"/>
                <a:ea typeface="Segoe UI" pitchFamily="34" charset="0"/>
                <a:cs typeface="Segoe UI" pitchFamily="34" charset="0"/>
              </a:rPr>
              <a:t>6</a:t>
            </a:r>
            <a:endParaRPr lang="en-US" sz="1000" b="1" dirty="0">
              <a:ln>
                <a:solidFill>
                  <a:schemeClr val="bg1">
                    <a:alpha val="0"/>
                  </a:schemeClr>
                </a:solidFill>
              </a:ln>
              <a:solidFill>
                <a:schemeClr val="tx1">
                  <a:lumMod val="75000"/>
                </a:schemeClr>
              </a:solidFill>
              <a:latin typeface="Segoe UI" pitchFamily="34" charset="0"/>
              <a:ea typeface="Segoe UI" pitchFamily="34" charset="0"/>
              <a:cs typeface="Segoe UI" pitchFamily="34" charset="0"/>
            </a:endParaRPr>
          </a:p>
        </p:txBody>
      </p:sp>
      <p:sp>
        <p:nvSpPr>
          <p:cNvPr id="60" name="Up Arrow 59"/>
          <p:cNvSpPr/>
          <p:nvPr/>
        </p:nvSpPr>
        <p:spPr>
          <a:xfrm rot="5400000">
            <a:off x="8007528" y="4405918"/>
            <a:ext cx="1097280" cy="182880"/>
          </a:xfrm>
          <a:prstGeom prst="upArrow">
            <a:avLst>
              <a:gd name="adj1" fmla="val 100000"/>
              <a:gd name="adj2" fmla="val 100000"/>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63" name="Text Box 10"/>
          <p:cNvSpPr txBox="1">
            <a:spLocks noChangeArrowheads="1"/>
          </p:cNvSpPr>
          <p:nvPr/>
        </p:nvSpPr>
        <p:spPr bwMode="gray">
          <a:xfrm flipH="1">
            <a:off x="10445446" y="3918357"/>
            <a:ext cx="1463040" cy="1097280"/>
          </a:xfrm>
          <a:prstGeom prst="round2SameRect">
            <a:avLst>
              <a:gd name="adj1" fmla="val 3618"/>
              <a:gd name="adj2" fmla="val 0"/>
            </a:avLst>
          </a:prstGeom>
          <a:gradFill>
            <a:gsLst>
              <a:gs pos="80000">
                <a:schemeClr val="accent4"/>
              </a:gs>
              <a:gs pos="0">
                <a:schemeClr val="accent4"/>
              </a:gs>
              <a:gs pos="100000">
                <a:schemeClr val="accent4">
                  <a:lumMod val="40000"/>
                  <a:lumOff val="60000"/>
                </a:schemeClr>
              </a:gs>
            </a:gsLst>
            <a:lin ang="16200000" scaled="1"/>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45720" tIns="45720" rIns="45720" bIns="27432" numCol="1" rtlCol="0" anchor="b" anchorCtr="0" compatLnSpc="1">
            <a:prstTxWarp prst="textNoShape">
              <a:avLst/>
            </a:prstTxWarp>
            <a:no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800" dirty="0" smtClean="0"/>
              <a:t>Balanced </a:t>
            </a:r>
          </a:p>
          <a:p>
            <a:pPr lvl="1"/>
            <a:r>
              <a:rPr lang="en-US" sz="800" dirty="0" smtClean="0"/>
              <a:t>Scorecard</a:t>
            </a:r>
            <a:endParaRPr lang="en-US" sz="800" dirty="0"/>
          </a:p>
        </p:txBody>
      </p:sp>
      <p:pic>
        <p:nvPicPr>
          <p:cNvPr id="168" name="Picture 5"/>
          <p:cNvPicPr>
            <a:picLocks noChangeAspect="1" noChangeArrowheads="1"/>
          </p:cNvPicPr>
          <p:nvPr>
            <p:custDataLst>
              <p:tags r:id="rId29"/>
            </p:custDataLst>
          </p:nvPr>
        </p:nvPicPr>
        <p:blipFill>
          <a:blip r:embed="rId46" cstate="print">
            <a:extLst>
              <a:ext uri="{28A0092B-C50C-407E-A947-70E740481C1C}">
                <a14:useLocalDpi xmlns:a14="http://schemas.microsoft.com/office/drawing/2010/main" val="0"/>
              </a:ext>
            </a:extLst>
          </a:blip>
          <a:stretch>
            <a:fillRect/>
          </a:stretch>
        </p:blipFill>
        <p:spPr bwMode="auto">
          <a:xfrm>
            <a:off x="10486535" y="4099193"/>
            <a:ext cx="1367667" cy="594360"/>
          </a:xfrm>
          <a:prstGeom prst="rect">
            <a:avLst/>
          </a:prstGeom>
          <a:noFill/>
          <a:ln>
            <a:noFill/>
          </a:ln>
          <a:effectLst>
            <a:outerShdw blurRad="635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 name="Oval 63"/>
          <p:cNvSpPr/>
          <p:nvPr>
            <p:custDataLst>
              <p:tags r:id="rId30"/>
            </p:custDataLst>
          </p:nvPr>
        </p:nvSpPr>
        <p:spPr>
          <a:xfrm>
            <a:off x="11079218" y="3799693"/>
            <a:ext cx="228600" cy="228600"/>
          </a:xfrm>
          <a:prstGeom prst="ellipse">
            <a:avLst/>
          </a:prstGeom>
          <a:solidFill>
            <a:schemeClr val="accent4"/>
          </a:solidFill>
          <a:ln w="3175" cap="flat" cmpd="sng" algn="ctr">
            <a:solidFill>
              <a:schemeClr val="bg1"/>
            </a:solidFill>
            <a:prstDash val="solid"/>
            <a:round/>
            <a:headEnd type="none" w="med" len="med"/>
            <a:tailEnd type="none" w="med" len="med"/>
          </a:ln>
          <a:effectLst/>
        </p:spPr>
        <p:txBody>
          <a:bodyPr vert="horz" wrap="none" lIns="27432" tIns="27432" rIns="27432" bIns="27432" numCol="1" rtlCol="0" anchor="ctr" anchorCtr="0" compatLnSpc="1">
            <a:prstTxWarp prst="textNoShape">
              <a:avLst/>
            </a:prstTxWarp>
            <a:noAutofit/>
          </a:bodyPr>
          <a:lstStyle/>
          <a:p>
            <a:pPr marL="0" lvl="1" algn="ctr" fontAlgn="base">
              <a:buClr>
                <a:srgbClr val="FFFF99"/>
              </a:buClr>
              <a:buSzPct val="90000"/>
            </a:pPr>
            <a:r>
              <a:rPr lang="en-US" sz="1000" b="1" kern="0" dirty="0" smtClean="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rPr>
              <a:t>10</a:t>
            </a:r>
            <a:endParaRPr lang="en-US" sz="1000" b="1" kern="0" dirty="0">
              <a:ln>
                <a:solidFill>
                  <a:schemeClr val="bg1">
                    <a:alpha val="0"/>
                  </a:schemeClr>
                </a:solidFill>
              </a:ln>
              <a:solidFill>
                <a:srgbClr val="FFFFFF"/>
              </a:solidFill>
              <a:effectLst>
                <a:outerShdw blurRad="38100" dist="38100" dir="2700000" algn="tl">
                  <a:srgbClr val="000000">
                    <a:alpha val="43137"/>
                  </a:srgbClr>
                </a:outerShdw>
              </a:effectLst>
              <a:latin typeface="Segoe UI" pitchFamily="34" charset="0"/>
            </a:endParaRPr>
          </a:p>
        </p:txBody>
      </p:sp>
    </p:spTree>
    <p:extLst>
      <p:ext uri="{BB962C8B-B14F-4D97-AF65-F5344CB8AC3E}">
        <p14:creationId xmlns:p14="http://schemas.microsoft.com/office/powerpoint/2010/main" val="206569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82096943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5468" name="think-cell Slide" r:id="rId56" imgW="270" imgH="270" progId="TCLayout.ActiveDocument.1">
                  <p:embed/>
                </p:oleObj>
              </mc:Choice>
              <mc:Fallback>
                <p:oleObj name="think-cell Slide" r:id="rId56" imgW="270" imgH="270" progId="TCLayout.ActiveDocument.1">
                  <p:embed/>
                  <p:pic>
                    <p:nvPicPr>
                      <p:cNvPr id="0" name=""/>
                      <p:cNvPicPr/>
                      <p:nvPr/>
                    </p:nvPicPr>
                    <p:blipFill>
                      <a:blip r:embed="rId57"/>
                      <a:stretch>
                        <a:fillRect/>
                      </a:stretch>
                    </p:blipFill>
                    <p:spPr>
                      <a:xfrm>
                        <a:off x="0" y="0"/>
                        <a:ext cx="158750" cy="158750"/>
                      </a:xfrm>
                      <a:prstGeom prst="rect">
                        <a:avLst/>
                      </a:prstGeom>
                    </p:spPr>
                  </p:pic>
                </p:oleObj>
              </mc:Fallback>
            </mc:AlternateContent>
          </a:graphicData>
        </a:graphic>
      </p:graphicFrame>
      <p:sp>
        <p:nvSpPr>
          <p:cNvPr id="79" name="Rounded Rectangle 78"/>
          <p:cNvSpPr/>
          <p:nvPr>
            <p:custDataLst>
              <p:tags r:id="rId3"/>
            </p:custDataLst>
          </p:nvPr>
        </p:nvSpPr>
        <p:spPr>
          <a:xfrm>
            <a:off x="338137" y="3207007"/>
            <a:ext cx="6957421"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IN" altLang="zh-CN" sz="1100" dirty="0">
              <a:ln>
                <a:solidFill>
                  <a:schemeClr val="bg1">
                    <a:alpha val="0"/>
                  </a:schemeClr>
                </a:solidFill>
              </a:ln>
              <a:solidFill>
                <a:schemeClr val="tx1">
                  <a:lumMod val="75000"/>
                </a:schemeClr>
              </a:solidFill>
              <a:latin typeface="Segoe UI" pitchFamily="34" charset="0"/>
            </a:endParaRPr>
          </a:p>
        </p:txBody>
      </p:sp>
      <p:graphicFrame>
        <p:nvGraphicFramePr>
          <p:cNvPr id="50" name="Table 49"/>
          <p:cNvGraphicFramePr>
            <a:graphicFrameLocks noGrp="1"/>
          </p:cNvGraphicFramePr>
          <p:nvPr>
            <p:custDataLst>
              <p:tags r:id="rId4"/>
            </p:custDataLst>
            <p:extLst>
              <p:ext uri="{D42A27DB-BD31-4B8C-83A1-F6EECF244321}">
                <p14:modId xmlns:p14="http://schemas.microsoft.com/office/powerpoint/2010/main" val="1524614765"/>
              </p:ext>
            </p:extLst>
          </p:nvPr>
        </p:nvGraphicFramePr>
        <p:xfrm>
          <a:off x="338141" y="3513636"/>
          <a:ext cx="6947979" cy="1397360"/>
        </p:xfrm>
        <a:graphic>
          <a:graphicData uri="http://schemas.openxmlformats.org/drawingml/2006/table">
            <a:tbl>
              <a:tblPr firstRow="1" bandRow="1">
                <a:tableStyleId>{5C22544A-7EE6-4342-B048-85BDC9FD1C3A}</a:tableStyleId>
              </a:tblPr>
              <a:tblGrid>
                <a:gridCol w="903315"/>
                <a:gridCol w="755583"/>
                <a:gridCol w="755583"/>
                <a:gridCol w="755583"/>
                <a:gridCol w="755583"/>
                <a:gridCol w="755583"/>
                <a:gridCol w="755583"/>
                <a:gridCol w="755583"/>
                <a:gridCol w="755583"/>
              </a:tblGrid>
              <a:tr h="0">
                <a:tc>
                  <a:txBody>
                    <a:bodyPr/>
                    <a:lstStyle/>
                    <a:p>
                      <a:endParaRPr lang="en-US" sz="1000" dirty="0"/>
                    </a:p>
                  </a:txBody>
                  <a:tcPr marL="27432" marR="27432">
                    <a:lnL w="9525"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Q1’13</a:t>
                      </a:r>
                      <a:endParaRPr lang="en-US" sz="1000" b="1" kern="1200" dirty="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endParaRP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Timeline</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1344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Milestone</a:t>
                      </a:r>
                    </a:p>
                  </a:txBody>
                  <a:tcPr marL="27432" marR="27432"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78691">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Deliverable/ Outcomes</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Rectangle 8"/>
          <p:cNvSpPr>
            <a:spLocks noChangeArrowheads="1"/>
          </p:cNvSpPr>
          <p:nvPr>
            <p:custDataLst>
              <p:tags r:id="rId5"/>
            </p:custDataLst>
          </p:nvPr>
        </p:nvSpPr>
        <p:spPr bwMode="auto">
          <a:xfrm>
            <a:off x="338137" y="5326339"/>
            <a:ext cx="154097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 name="Title 1"/>
          <p:cNvSpPr>
            <a:spLocks noGrp="1"/>
          </p:cNvSpPr>
          <p:nvPr>
            <p:ph type="title"/>
            <p:custDataLst>
              <p:tags r:id="rId6"/>
            </p:custDataLst>
          </p:nvPr>
        </p:nvSpPr>
        <p:spPr>
          <a:xfrm>
            <a:off x="338138" y="633606"/>
            <a:ext cx="11518900" cy="332399"/>
          </a:xfrm>
        </p:spPr>
        <p:txBody>
          <a:bodyPr/>
          <a:lstStyle/>
          <a:p>
            <a:r>
              <a:rPr lang="en-US" sz="2400" dirty="0"/>
              <a:t>Business Insight - Project Charter Summary</a:t>
            </a:r>
          </a:p>
        </p:txBody>
      </p:sp>
      <p:sp>
        <p:nvSpPr>
          <p:cNvPr id="10" name="Rounded Rectangle 9"/>
          <p:cNvSpPr/>
          <p:nvPr>
            <p:custDataLst>
              <p:tags r:id="rId7"/>
            </p:custDataLst>
          </p:nvPr>
        </p:nvSpPr>
        <p:spPr>
          <a:xfrm>
            <a:off x="3947160" y="1005276"/>
            <a:ext cx="7909878"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r>
              <a:rPr lang="en-IN" altLang="zh-CN" sz="1200" b="1" dirty="0">
                <a:ln>
                  <a:solidFill>
                    <a:srgbClr val="FFFFFF">
                      <a:alpha val="0"/>
                    </a:srgbClr>
                  </a:solidFill>
                </a:ln>
                <a:solidFill>
                  <a:schemeClr val="tx1">
                    <a:lumMod val="75000"/>
                  </a:schemeClr>
                </a:solidFill>
                <a:latin typeface="Segoe UI" pitchFamily="34" charset="0"/>
              </a:rPr>
              <a:t>Purpose and Description</a:t>
            </a:r>
            <a:r>
              <a:rPr lang="en-IN" altLang="zh-CN" sz="1200" b="1" dirty="0" smtClean="0">
                <a:ln>
                  <a:solidFill>
                    <a:srgbClr val="FFFFFF">
                      <a:alpha val="0"/>
                    </a:srgbClr>
                  </a:solidFill>
                </a:ln>
                <a:solidFill>
                  <a:schemeClr val="tx1">
                    <a:lumMod val="75000"/>
                  </a:schemeClr>
                </a:solidFill>
                <a:latin typeface="Segoe UI" pitchFamily="34" charset="0"/>
              </a:rPr>
              <a:t>:</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To build an enterprise-wide business insight solution that drive deeper, more satisfying </a:t>
            </a:r>
            <a:r>
              <a:rPr lang="en-US" altLang="zh-CN" sz="1100" dirty="0" smtClean="0">
                <a:ln>
                  <a:solidFill>
                    <a:srgbClr val="FFFFFF">
                      <a:alpha val="0"/>
                    </a:srgbClr>
                  </a:solidFill>
                </a:ln>
                <a:solidFill>
                  <a:schemeClr val="tx1">
                    <a:lumMod val="75000"/>
                  </a:schemeClr>
                </a:solidFill>
                <a:latin typeface="Segoe UI" pitchFamily="34" charset="0"/>
              </a:rPr>
              <a:t>customer </a:t>
            </a:r>
            <a:r>
              <a:rPr lang="en-US" altLang="zh-CN" sz="1100" dirty="0">
                <a:ln>
                  <a:solidFill>
                    <a:srgbClr val="FFFFFF">
                      <a:alpha val="0"/>
                    </a:srgbClr>
                  </a:solidFill>
                </a:ln>
                <a:solidFill>
                  <a:schemeClr val="tx1">
                    <a:lumMod val="75000"/>
                  </a:schemeClr>
                </a:solidFill>
                <a:latin typeface="Segoe UI" pitchFamily="34" charset="0"/>
              </a:rPr>
              <a:t>relationships that yields more revenue. Empowering employees to make better decisions and transform data into knowledge, using business intelligence with advanced analytics and visualization, as well as performance management capabilities. </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Create a Business Insight reference architecture and data model to be used as the standard for global applications. Develop a BI COE with expertise in data warehousing tools, processes, skill-sets and procedures.</a:t>
            </a:r>
          </a:p>
          <a:p>
            <a:pPr marL="58737" lvl="1" fontAlgn="base">
              <a:spcBef>
                <a:spcPts val="100"/>
              </a:spcBef>
              <a:buClr>
                <a:srgbClr val="595959">
                  <a:lumMod val="75000"/>
                </a:srgbClr>
              </a:buClr>
              <a:buSzPct val="100000"/>
            </a:pPr>
            <a:r>
              <a:rPr lang="en-US" altLang="zh-CN" sz="1100" b="1" dirty="0">
                <a:ln>
                  <a:solidFill>
                    <a:srgbClr val="FFFFFF">
                      <a:alpha val="0"/>
                    </a:srgbClr>
                  </a:solidFill>
                </a:ln>
                <a:solidFill>
                  <a:schemeClr val="tx1">
                    <a:lumMod val="75000"/>
                  </a:schemeClr>
                </a:solidFill>
                <a:latin typeface="Segoe UI" pitchFamily="34" charset="0"/>
              </a:rPr>
              <a:t>Dependencies (and CSFs): </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Adherence to reference architecture and data model by application groups</a:t>
            </a:r>
          </a:p>
        </p:txBody>
      </p:sp>
      <p:sp>
        <p:nvSpPr>
          <p:cNvPr id="11" name="Text Box 10"/>
          <p:cNvSpPr txBox="1">
            <a:spLocks noChangeArrowheads="1"/>
          </p:cNvSpPr>
          <p:nvPr>
            <p:custDataLst>
              <p:tags r:id="rId8"/>
            </p:custDataLst>
          </p:nvPr>
        </p:nvSpPr>
        <p:spPr bwMode="gray">
          <a:xfrm flipH="1">
            <a:off x="3947160" y="1005276"/>
            <a:ext cx="790987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Purpose, Description &amp; Dependencies</a:t>
            </a:r>
          </a:p>
        </p:txBody>
      </p:sp>
      <p:sp>
        <p:nvSpPr>
          <p:cNvPr id="12" name="Rounded Rectangle 11"/>
          <p:cNvSpPr/>
          <p:nvPr>
            <p:custDataLst>
              <p:tags r:id="rId9"/>
            </p:custDataLst>
          </p:nvPr>
        </p:nvSpPr>
        <p:spPr>
          <a:xfrm>
            <a:off x="7421880" y="3209544"/>
            <a:ext cx="4435158"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Enables accurate intelligence about the state of </a:t>
            </a:r>
            <a:r>
              <a:rPr lang="en-US" altLang="zh-CN" sz="1050" dirty="0" smtClean="0">
                <a:ln>
                  <a:solidFill>
                    <a:srgbClr val="FFFFFF">
                      <a:alpha val="0"/>
                    </a:srgbClr>
                  </a:solidFill>
                </a:ln>
                <a:solidFill>
                  <a:schemeClr val="tx1">
                    <a:lumMod val="75000"/>
                  </a:schemeClr>
                </a:solidFill>
                <a:latin typeface="Segoe UI" pitchFamily="34" charset="0"/>
              </a:rPr>
              <a:t>customer</a:t>
            </a:r>
            <a:r>
              <a:rPr lang="en-US" altLang="zh-CN" sz="1050" dirty="0">
                <a:ln>
                  <a:solidFill>
                    <a:srgbClr val="FFFFFF">
                      <a:alpha val="0"/>
                    </a:srgbClr>
                  </a:solidFill>
                </a:ln>
                <a:solidFill>
                  <a:schemeClr val="tx1">
                    <a:lumMod val="75000"/>
                  </a:schemeClr>
                </a:solidFill>
                <a:latin typeface="Segoe UI" pitchFamily="34" charset="0"/>
              </a:rPr>
              <a:t>, regardless of information sources, content types or data structures</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Provides timely information necessary for transformation to an on-demand business model</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Streamlines corporate information by rationalizing redundant data and disparate systems</a:t>
            </a:r>
          </a:p>
        </p:txBody>
      </p:sp>
      <p:sp>
        <p:nvSpPr>
          <p:cNvPr id="13" name="Text Box 10"/>
          <p:cNvSpPr txBox="1">
            <a:spLocks noChangeArrowheads="1"/>
          </p:cNvSpPr>
          <p:nvPr>
            <p:custDataLst>
              <p:tags r:id="rId10"/>
            </p:custDataLst>
          </p:nvPr>
        </p:nvSpPr>
        <p:spPr bwMode="gray">
          <a:xfrm flipH="1">
            <a:off x="7421880" y="3203854"/>
            <a:ext cx="443515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Benefits</a:t>
            </a:r>
          </a:p>
        </p:txBody>
      </p:sp>
      <p:sp>
        <p:nvSpPr>
          <p:cNvPr id="17" name="Rectangle 7"/>
          <p:cNvSpPr>
            <a:spLocks noChangeArrowheads="1"/>
          </p:cNvSpPr>
          <p:nvPr>
            <p:custDataLst>
              <p:tags r:id="rId11"/>
            </p:custDataLst>
          </p:nvPr>
        </p:nvSpPr>
        <p:spPr bwMode="auto">
          <a:xfrm>
            <a:off x="7948131"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Degree of Risk</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8" name="Rectangle 8"/>
          <p:cNvSpPr>
            <a:spLocks noChangeArrowheads="1"/>
          </p:cNvSpPr>
          <p:nvPr>
            <p:custDataLst>
              <p:tags r:id="rId12"/>
            </p:custDataLst>
          </p:nvPr>
        </p:nvSpPr>
        <p:spPr bwMode="auto">
          <a:xfrm>
            <a:off x="1921433"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Capability Gap </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9" name="Rectangle 9"/>
          <p:cNvSpPr>
            <a:spLocks noChangeArrowheads="1"/>
          </p:cNvSpPr>
          <p:nvPr>
            <p:custDataLst>
              <p:tags r:id="rId13"/>
            </p:custDataLst>
          </p:nvPr>
        </p:nvSpPr>
        <p:spPr bwMode="auto">
          <a:xfrm>
            <a:off x="6011885" y="5326339"/>
            <a:ext cx="189392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Time to Value</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0" name="Rectangle 10"/>
          <p:cNvSpPr>
            <a:spLocks noChangeArrowheads="1"/>
          </p:cNvSpPr>
          <p:nvPr>
            <p:custDataLst>
              <p:tags r:id="rId14"/>
            </p:custDataLst>
          </p:nvPr>
        </p:nvSpPr>
        <p:spPr bwMode="auto">
          <a:xfrm>
            <a:off x="3948672" y="5326339"/>
            <a:ext cx="2020890"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rgbClr val="FFFFFF">
                      <a:alpha val="0"/>
                    </a:srgbClr>
                  </a:solidFill>
                </a:ln>
                <a:solidFill>
                  <a:schemeClr val="tx1">
                    <a:lumMod val="75000"/>
                  </a:schemeClr>
                </a:solidFill>
                <a:latin typeface="Segoe UI" pitchFamily="34" charset="0"/>
              </a:rPr>
              <a:t>Degree of Urgency</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1" name="Rectangle 23"/>
          <p:cNvSpPr>
            <a:spLocks noChangeArrowheads="1"/>
          </p:cNvSpPr>
          <p:nvPr>
            <p:custDataLst>
              <p:tags r:id="rId15"/>
            </p:custDataLst>
          </p:nvPr>
        </p:nvSpPr>
        <p:spPr bwMode="auto">
          <a:xfrm>
            <a:off x="9975369" y="5326339"/>
            <a:ext cx="1881669"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Expected ROI</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4" name="Rectangle 38"/>
          <p:cNvSpPr>
            <a:spLocks noChangeArrowheads="1"/>
          </p:cNvSpPr>
          <p:nvPr>
            <p:custDataLst>
              <p:tags r:id="rId16"/>
            </p:custDataLst>
          </p:nvPr>
        </p:nvSpPr>
        <p:spPr bwMode="auto">
          <a:xfrm>
            <a:off x="338137" y="5326339"/>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Sponsor</a:t>
            </a:r>
          </a:p>
        </p:txBody>
      </p:sp>
      <p:sp>
        <p:nvSpPr>
          <p:cNvPr id="16" name="Text Box 10"/>
          <p:cNvSpPr txBox="1">
            <a:spLocks noChangeArrowheads="1"/>
          </p:cNvSpPr>
          <p:nvPr>
            <p:custDataLst>
              <p:tags r:id="rId17"/>
            </p:custDataLst>
          </p:nvPr>
        </p:nvSpPr>
        <p:spPr bwMode="gray">
          <a:xfrm flipH="1">
            <a:off x="338138" y="5021432"/>
            <a:ext cx="1151890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Recommendation Characteristics</a:t>
            </a:r>
          </a:p>
        </p:txBody>
      </p:sp>
      <p:sp>
        <p:nvSpPr>
          <p:cNvPr id="46" name="Rectangle 38"/>
          <p:cNvSpPr>
            <a:spLocks noChangeArrowheads="1"/>
          </p:cNvSpPr>
          <p:nvPr>
            <p:custDataLst>
              <p:tags r:id="rId18"/>
            </p:custDataLst>
          </p:nvPr>
        </p:nvSpPr>
        <p:spPr bwMode="auto">
          <a:xfrm>
            <a:off x="338137" y="5878288"/>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Owner</a:t>
            </a:r>
          </a:p>
        </p:txBody>
      </p:sp>
      <p:sp>
        <p:nvSpPr>
          <p:cNvPr id="47" name="Rectangle 46"/>
          <p:cNvSpPr/>
          <p:nvPr>
            <p:custDataLst>
              <p:tags r:id="rId19"/>
            </p:custDataLst>
          </p:nvPr>
        </p:nvSpPr>
        <p:spPr>
          <a:xfrm>
            <a:off x="338138" y="5593892"/>
            <a:ext cx="1441610" cy="253916"/>
          </a:xfrm>
          <a:prstGeom prst="rect">
            <a:avLst/>
          </a:prstGeom>
        </p:spPr>
        <p:txBody>
          <a:bodyPr wrap="square">
            <a:spAutoFit/>
          </a:bodyPr>
          <a:lstStyle/>
          <a:p>
            <a:pPr marL="0" lvl="1" algn="ctr" fontAlgn="base">
              <a:spcBef>
                <a:spcPts val="300"/>
              </a:spcBef>
              <a:buClr>
                <a:srgbClr val="595959">
                  <a:lumMod val="75000"/>
                </a:srgbClr>
              </a:buClr>
              <a:buSzPct val="100000"/>
            </a:pPr>
            <a:r>
              <a:rPr lang="en-IN" altLang="zh-CN" sz="1050" dirty="0">
                <a:ln>
                  <a:solidFill>
                    <a:srgbClr val="FFFFFF">
                      <a:alpha val="0"/>
                    </a:srgbClr>
                  </a:solidFill>
                </a:ln>
                <a:solidFill>
                  <a:srgbClr val="595959">
                    <a:lumMod val="75000"/>
                  </a:srgbClr>
                </a:solidFill>
                <a:latin typeface="Segoe UI" pitchFamily="34" charset="0"/>
              </a:rPr>
              <a:t>CIO</a:t>
            </a:r>
          </a:p>
        </p:txBody>
      </p:sp>
      <p:sp>
        <p:nvSpPr>
          <p:cNvPr id="48" name="Rectangle 47"/>
          <p:cNvSpPr/>
          <p:nvPr>
            <p:custDataLst>
              <p:tags r:id="rId20"/>
            </p:custDataLst>
          </p:nvPr>
        </p:nvSpPr>
        <p:spPr>
          <a:xfrm>
            <a:off x="338138" y="6068571"/>
            <a:ext cx="1441610" cy="253916"/>
          </a:xfrm>
          <a:prstGeom prst="rect">
            <a:avLst/>
          </a:prstGeom>
        </p:spPr>
        <p:txBody>
          <a:bodyPr wrap="square" anchor="ctr">
            <a:spAutoFit/>
          </a:bodyPr>
          <a:lstStyle/>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LoB </a:t>
            </a:r>
            <a:r>
              <a:rPr lang="en-IN" altLang="zh-CN" sz="1050" dirty="0">
                <a:ln>
                  <a:solidFill>
                    <a:srgbClr val="FFFFFF">
                      <a:alpha val="0"/>
                    </a:srgbClr>
                  </a:solidFill>
                </a:ln>
                <a:solidFill>
                  <a:srgbClr val="595959">
                    <a:lumMod val="75000"/>
                  </a:srgbClr>
                </a:solidFill>
                <a:latin typeface="Segoe UI" pitchFamily="34" charset="0"/>
              </a:rPr>
              <a:t>Leads</a:t>
            </a:r>
          </a:p>
        </p:txBody>
      </p:sp>
      <p:sp>
        <p:nvSpPr>
          <p:cNvPr id="52" name="Oval 97"/>
          <p:cNvSpPr>
            <a:spLocks noChangeArrowheads="1"/>
          </p:cNvSpPr>
          <p:nvPr>
            <p:custDataLst>
              <p:tags r:id="rId21"/>
            </p:custDataLst>
          </p:nvPr>
        </p:nvSpPr>
        <p:spPr bwMode="auto">
          <a:xfrm rot="10800000" flipH="1" flipV="1">
            <a:off x="3332694"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56" name="Oval 97"/>
          <p:cNvSpPr>
            <a:spLocks noChangeArrowheads="1"/>
          </p:cNvSpPr>
          <p:nvPr>
            <p:custDataLst>
              <p:tags r:id="rId22"/>
            </p:custDataLst>
          </p:nvPr>
        </p:nvSpPr>
        <p:spPr bwMode="auto">
          <a:xfrm rot="10800000" flipH="1" flipV="1">
            <a:off x="3332694"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57" name="Oval 97"/>
          <p:cNvSpPr>
            <a:spLocks noChangeArrowheads="1"/>
          </p:cNvSpPr>
          <p:nvPr>
            <p:custDataLst>
              <p:tags r:id="rId23"/>
            </p:custDataLst>
          </p:nvPr>
        </p:nvSpPr>
        <p:spPr bwMode="auto">
          <a:xfrm rot="10800000" flipH="1" flipV="1">
            <a:off x="3332694"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58" name="Oval 97"/>
          <p:cNvSpPr>
            <a:spLocks noChangeArrowheads="1"/>
          </p:cNvSpPr>
          <p:nvPr>
            <p:custDataLst>
              <p:tags r:id="rId24"/>
            </p:custDataLst>
          </p:nvPr>
        </p:nvSpPr>
        <p:spPr bwMode="auto">
          <a:xfrm rot="10800000" flipH="1" flipV="1">
            <a:off x="541407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59" name="Oval 97"/>
          <p:cNvSpPr>
            <a:spLocks noChangeArrowheads="1"/>
          </p:cNvSpPr>
          <p:nvPr>
            <p:custDataLst>
              <p:tags r:id="rId25"/>
            </p:custDataLst>
          </p:nvPr>
        </p:nvSpPr>
        <p:spPr bwMode="auto">
          <a:xfrm rot="10800000" flipH="1" flipV="1">
            <a:off x="541407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60" name="Oval 97"/>
          <p:cNvSpPr>
            <a:spLocks noChangeArrowheads="1"/>
          </p:cNvSpPr>
          <p:nvPr>
            <p:custDataLst>
              <p:tags r:id="rId26"/>
            </p:custDataLst>
          </p:nvPr>
        </p:nvSpPr>
        <p:spPr bwMode="auto">
          <a:xfrm rot="10800000" flipH="1" flipV="1">
            <a:off x="541407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61" name="Oval 97"/>
          <p:cNvSpPr>
            <a:spLocks noChangeArrowheads="1"/>
          </p:cNvSpPr>
          <p:nvPr>
            <p:custDataLst>
              <p:tags r:id="rId27"/>
            </p:custDataLst>
          </p:nvPr>
        </p:nvSpPr>
        <p:spPr bwMode="auto">
          <a:xfrm rot="10800000" flipH="1" flipV="1">
            <a:off x="742188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2" name="Oval 97"/>
          <p:cNvSpPr>
            <a:spLocks noChangeArrowheads="1"/>
          </p:cNvSpPr>
          <p:nvPr>
            <p:custDataLst>
              <p:tags r:id="rId28"/>
            </p:custDataLst>
          </p:nvPr>
        </p:nvSpPr>
        <p:spPr bwMode="auto">
          <a:xfrm rot="10800000" flipH="1" flipV="1">
            <a:off x="742188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3" name="Oval 97"/>
          <p:cNvSpPr>
            <a:spLocks noChangeArrowheads="1"/>
          </p:cNvSpPr>
          <p:nvPr>
            <p:custDataLst>
              <p:tags r:id="rId29"/>
            </p:custDataLst>
          </p:nvPr>
        </p:nvSpPr>
        <p:spPr bwMode="auto">
          <a:xfrm rot="10800000" flipH="1" flipV="1">
            <a:off x="742188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4" name="Oval 97"/>
          <p:cNvSpPr>
            <a:spLocks noChangeArrowheads="1"/>
          </p:cNvSpPr>
          <p:nvPr>
            <p:custDataLst>
              <p:tags r:id="rId30"/>
            </p:custDataLst>
          </p:nvPr>
        </p:nvSpPr>
        <p:spPr bwMode="auto">
          <a:xfrm rot="10800000" flipH="1" flipV="1">
            <a:off x="94464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5" name="Oval 97"/>
          <p:cNvSpPr>
            <a:spLocks noChangeArrowheads="1"/>
          </p:cNvSpPr>
          <p:nvPr>
            <p:custDataLst>
              <p:tags r:id="rId31"/>
            </p:custDataLst>
          </p:nvPr>
        </p:nvSpPr>
        <p:spPr bwMode="auto">
          <a:xfrm rot="10800000" flipH="1" flipV="1">
            <a:off x="94464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6" name="Oval 97"/>
          <p:cNvSpPr>
            <a:spLocks noChangeArrowheads="1"/>
          </p:cNvSpPr>
          <p:nvPr>
            <p:custDataLst>
              <p:tags r:id="rId32"/>
            </p:custDataLst>
          </p:nvPr>
        </p:nvSpPr>
        <p:spPr bwMode="auto">
          <a:xfrm rot="10800000" flipH="1" flipV="1">
            <a:off x="94464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67" name="Oval 97"/>
          <p:cNvSpPr>
            <a:spLocks noChangeArrowheads="1"/>
          </p:cNvSpPr>
          <p:nvPr>
            <p:custDataLst>
              <p:tags r:id="rId33"/>
            </p:custDataLst>
          </p:nvPr>
        </p:nvSpPr>
        <p:spPr bwMode="auto">
          <a:xfrm rot="10800000" flipH="1" flipV="1">
            <a:off x="114276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8" name="Oval 97"/>
          <p:cNvSpPr>
            <a:spLocks noChangeArrowheads="1"/>
          </p:cNvSpPr>
          <p:nvPr>
            <p:custDataLst>
              <p:tags r:id="rId34"/>
            </p:custDataLst>
          </p:nvPr>
        </p:nvSpPr>
        <p:spPr bwMode="auto">
          <a:xfrm rot="10800000" flipH="1" flipV="1">
            <a:off x="114276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9" name="Oval 97"/>
          <p:cNvSpPr>
            <a:spLocks noChangeArrowheads="1"/>
          </p:cNvSpPr>
          <p:nvPr>
            <p:custDataLst>
              <p:tags r:id="rId35"/>
            </p:custDataLst>
          </p:nvPr>
        </p:nvSpPr>
        <p:spPr bwMode="auto">
          <a:xfrm rot="10800000" flipH="1" flipV="1">
            <a:off x="114276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73" name="Rounded Rectangle 72"/>
          <p:cNvSpPr/>
          <p:nvPr>
            <p:custDataLst>
              <p:tags r:id="rId36"/>
            </p:custDataLst>
          </p:nvPr>
        </p:nvSpPr>
        <p:spPr>
          <a:xfrm>
            <a:off x="338138" y="1005276"/>
            <a:ext cx="3488531"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274320" rIns="91440" bIns="45720" numCol="1" rtlCol="0" anchor="t" anchorCtr="0" compatLnSpc="1">
            <a:prstTxWarp prst="textNoShape">
              <a:avLst/>
            </a:prstTxWarp>
            <a:no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chemeClr val="tx1">
                    <a:lumMod val="75000"/>
                  </a:schemeClr>
                </a:solidFill>
              </a:rPr>
              <a:t>Geography:</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Americas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EMEA</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APAC</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LATAM</a:t>
            </a:r>
            <a:endParaRPr lang="en-IN" altLang="zh-CN" sz="1000" dirty="0">
              <a:ln>
                <a:solidFill>
                  <a:schemeClr val="bg1">
                    <a:alpha val="0"/>
                  </a:schemeClr>
                </a:solidFill>
              </a:ln>
              <a:solidFill>
                <a:schemeClr val="tx1">
                  <a:lumMod val="75000"/>
                </a:schemeClr>
              </a:solidFill>
              <a:latin typeface="Segoe UI" pitchFamily="34" charset="0"/>
            </a:endParaRPr>
          </a:p>
          <a:p>
            <a:pPr marL="168275" lvl="1" indent="-168275" fontAlgn="base">
              <a:spcBef>
                <a:spcPts val="300"/>
              </a:spcBef>
              <a:buClr>
                <a:srgbClr val="595959">
                  <a:lumMod val="75000"/>
                </a:srgbClr>
              </a:buClr>
              <a:buSzPct val="100000"/>
              <a:buFont typeface="Wingdings" pitchFamily="2" charset="2"/>
              <a:buChar char="§"/>
            </a:pPr>
            <a:r>
              <a:rPr lang="en-IN" altLang="zh-CN" sz="1050" dirty="0" smtClean="0">
                <a:ln>
                  <a:solidFill>
                    <a:srgbClr val="FFFFFF">
                      <a:alpha val="0"/>
                    </a:srgbClr>
                  </a:solidFill>
                </a:ln>
                <a:solidFill>
                  <a:schemeClr val="tx1">
                    <a:lumMod val="75000"/>
                  </a:schemeClr>
                </a:solidFill>
              </a:rPr>
              <a:t>Line </a:t>
            </a:r>
            <a:r>
              <a:rPr lang="en-IN" altLang="zh-CN" sz="1050" dirty="0">
                <a:ln>
                  <a:solidFill>
                    <a:srgbClr val="FFFFFF">
                      <a:alpha val="0"/>
                    </a:srgbClr>
                  </a:solidFill>
                </a:ln>
                <a:solidFill>
                  <a:schemeClr val="tx1">
                    <a:lumMod val="75000"/>
                  </a:schemeClr>
                </a:solidFill>
              </a:rPr>
              <a:t>of Business: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HQ</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Regions</a:t>
            </a:r>
            <a:endParaRPr lang="en-IN" altLang="zh-CN" sz="1000" dirty="0">
              <a:ln>
                <a:solidFill>
                  <a:schemeClr val="bg1">
                    <a:alpha val="0"/>
                  </a:schemeClr>
                </a:solidFill>
              </a:ln>
              <a:solidFill>
                <a:schemeClr val="tx1">
                  <a:lumMod val="75000"/>
                </a:schemeClr>
              </a:solidFill>
              <a:latin typeface="Segoe UI" pitchFamily="34" charset="0"/>
            </a:endParaRPr>
          </a:p>
        </p:txBody>
      </p:sp>
      <p:sp>
        <p:nvSpPr>
          <p:cNvPr id="76" name="Text Box 10"/>
          <p:cNvSpPr txBox="1">
            <a:spLocks noChangeArrowheads="1"/>
          </p:cNvSpPr>
          <p:nvPr>
            <p:custDataLst>
              <p:tags r:id="rId37"/>
            </p:custDataLst>
          </p:nvPr>
        </p:nvSpPr>
        <p:spPr bwMode="gray">
          <a:xfrm flipH="1">
            <a:off x="338138" y="1005276"/>
            <a:ext cx="3488531" cy="274260"/>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ln>
                  <a:solidFill>
                    <a:srgbClr val="FFFFFF">
                      <a:alpha val="0"/>
                    </a:srgbClr>
                  </a:solidFill>
                </a:ln>
                <a:solidFill>
                  <a:srgbClr val="FFFFFF"/>
                </a:solidFill>
              </a:rPr>
              <a:t>Scope </a:t>
            </a:r>
          </a:p>
        </p:txBody>
      </p:sp>
      <p:sp>
        <p:nvSpPr>
          <p:cNvPr id="77" name="Rectangle 76"/>
          <p:cNvSpPr/>
          <p:nvPr>
            <p:custDataLst>
              <p:tags r:id="rId38"/>
            </p:custDataLst>
          </p:nvPr>
        </p:nvSpPr>
        <p:spPr>
          <a:xfrm>
            <a:off x="2385060" y="1255713"/>
            <a:ext cx="1441610" cy="972061"/>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rgbClr val="595959">
                    <a:lumMod val="75000"/>
                  </a:srgbClr>
                </a:solidFill>
              </a:rPr>
              <a:t>IT </a:t>
            </a:r>
            <a:r>
              <a:rPr lang="en-IN" altLang="zh-CN" sz="1050" dirty="0" smtClean="0">
                <a:ln>
                  <a:solidFill>
                    <a:srgbClr val="FFFFFF">
                      <a:alpha val="0"/>
                    </a:srgbClr>
                  </a:solidFill>
                </a:ln>
                <a:solidFill>
                  <a:srgbClr val="595959">
                    <a:lumMod val="75000"/>
                  </a:srgbClr>
                </a:solidFill>
              </a:rPr>
              <a:t>Area:</a:t>
            </a:r>
            <a:endParaRPr lang="en-IN" altLang="zh-CN" sz="1050" dirty="0">
              <a:ln>
                <a:solidFill>
                  <a:srgbClr val="FFFFFF">
                    <a:alpha val="0"/>
                  </a:srgbClr>
                </a:solidFill>
              </a:ln>
              <a:solidFill>
                <a:srgbClr val="595959">
                  <a:lumMod val="75000"/>
                </a:srgbClr>
              </a:solidFill>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Strategy</a:t>
            </a:r>
            <a:endParaRPr lang="en-IN" altLang="zh-CN" sz="1000" dirty="0">
              <a:ln>
                <a:solidFill>
                  <a:srgbClr val="FFFFFF">
                    <a:alpha val="0"/>
                  </a:srgbClr>
                </a:solidFill>
              </a:ln>
              <a:solidFill>
                <a:srgbClr val="595959">
                  <a:lumMod val="75000"/>
                </a:srgbClr>
              </a:solidFill>
              <a:latin typeface="Segoe UI" pitchFamily="34" charset="0"/>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Applications</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Infrastructure</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Operations</a:t>
            </a:r>
            <a:endParaRPr lang="en-IN" altLang="zh-CN" sz="1000" dirty="0">
              <a:ln>
                <a:solidFill>
                  <a:srgbClr val="FFFFFF">
                    <a:alpha val="0"/>
                  </a:srgbClr>
                </a:solidFill>
              </a:ln>
              <a:solidFill>
                <a:srgbClr val="595959">
                  <a:lumMod val="75000"/>
                </a:srgbClr>
              </a:solidFill>
              <a:latin typeface="Segoe UI" pitchFamily="34" charset="0"/>
            </a:endParaRPr>
          </a:p>
        </p:txBody>
      </p:sp>
      <p:sp>
        <p:nvSpPr>
          <p:cNvPr id="78" name="Title 1"/>
          <p:cNvSpPr txBox="1">
            <a:spLocks/>
          </p:cNvSpPr>
          <p:nvPr>
            <p:custDataLst>
              <p:tags r:id="rId39"/>
            </p:custDataLst>
          </p:nvPr>
        </p:nvSpPr>
        <p:spPr>
          <a:xfrm>
            <a:off x="338138" y="228481"/>
            <a:ext cx="1151890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Transformation Plan</a:t>
            </a:r>
            <a:endParaRPr lang="en-US" dirty="0"/>
          </a:p>
        </p:txBody>
      </p:sp>
      <p:sp>
        <p:nvSpPr>
          <p:cNvPr id="80" name="Text Box 10"/>
          <p:cNvSpPr txBox="1">
            <a:spLocks noChangeArrowheads="1"/>
          </p:cNvSpPr>
          <p:nvPr>
            <p:custDataLst>
              <p:tags r:id="rId40"/>
            </p:custDataLst>
          </p:nvPr>
        </p:nvSpPr>
        <p:spPr bwMode="gray">
          <a:xfrm flipH="1">
            <a:off x="336598" y="3203490"/>
            <a:ext cx="695896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Timeline, Milestones &amp; Key Outcomes/Deliverables </a:t>
            </a:r>
          </a:p>
        </p:txBody>
      </p:sp>
      <p:sp>
        <p:nvSpPr>
          <p:cNvPr id="90" name="Rectangle 46"/>
          <p:cNvSpPr>
            <a:spLocks noChangeArrowheads="1"/>
          </p:cNvSpPr>
          <p:nvPr>
            <p:custDataLst>
              <p:tags r:id="rId41"/>
            </p:custDataLst>
          </p:nvPr>
        </p:nvSpPr>
        <p:spPr bwMode="auto">
          <a:xfrm>
            <a:off x="1644665" y="3813147"/>
            <a:ext cx="5577840" cy="101600"/>
          </a:xfrm>
          <a:prstGeom prst="rect">
            <a:avLst/>
          </a:prstGeom>
          <a:solidFill>
            <a:schemeClr val="accent4"/>
          </a:solidFill>
          <a:ln w="12700" cap="sq">
            <a:noFill/>
            <a:miter lim="800000"/>
            <a:headEnd/>
            <a:tailEnd/>
          </a:ln>
          <a:effectLst/>
        </p:spPr>
        <p:txBody>
          <a:bodyPr wrap="none" anchor="ctr"/>
          <a:lstStyle/>
          <a:p>
            <a:endParaRPr lang="en-GB" dirty="0">
              <a:latin typeface="Segoe UI" pitchFamily="34" charset="0"/>
            </a:endParaRPr>
          </a:p>
        </p:txBody>
      </p:sp>
      <p:sp>
        <p:nvSpPr>
          <p:cNvPr id="91" name="Rectangle 90"/>
          <p:cNvSpPr/>
          <p:nvPr>
            <p:custDataLst>
              <p:tags r:id="rId42"/>
            </p:custDataLst>
          </p:nvPr>
        </p:nvSpPr>
        <p:spPr>
          <a:xfrm>
            <a:off x="3731571" y="4745757"/>
            <a:ext cx="1145119" cy="110800"/>
          </a:xfrm>
          <a:prstGeom prst="rect">
            <a:avLst/>
          </a:prstGeom>
        </p:spPr>
        <p:txBody>
          <a:bodyPr wrap="square" lIns="0" tIns="0" rIns="0" bIns="0">
            <a:spAutoFit/>
          </a:bodyPr>
          <a:lstStyle/>
          <a:p>
            <a:pPr marL="0" lvl="1" fontAlgn="base">
              <a:lnSpc>
                <a:spcPct val="90000"/>
              </a:lnSpc>
              <a:spcBef>
                <a:spcPts val="300"/>
              </a:spcBef>
              <a:buClr>
                <a:srgbClr val="595959">
                  <a:lumMod val="75000"/>
                </a:srgbClr>
              </a:buClr>
              <a:buSzPct val="100000"/>
            </a:pPr>
            <a:r>
              <a:rPr lang="en-IN" altLang="zh-CN" sz="800" dirty="0">
                <a:ln>
                  <a:solidFill>
                    <a:srgbClr val="FFFFFF">
                      <a:alpha val="0"/>
                    </a:srgbClr>
                  </a:solidFill>
                </a:ln>
                <a:solidFill>
                  <a:srgbClr val="595959">
                    <a:lumMod val="75000"/>
                  </a:srgbClr>
                </a:solidFill>
                <a:latin typeface="Segoe UI" pitchFamily="34" charset="0"/>
              </a:rPr>
              <a:t>BI </a:t>
            </a:r>
            <a:r>
              <a:rPr lang="en-IN" altLang="zh-CN" sz="800" dirty="0" smtClean="0">
                <a:ln>
                  <a:solidFill>
                    <a:srgbClr val="FFFFFF">
                      <a:alpha val="0"/>
                    </a:srgbClr>
                  </a:solidFill>
                </a:ln>
                <a:solidFill>
                  <a:srgbClr val="595959">
                    <a:lumMod val="75000"/>
                  </a:srgbClr>
                </a:solidFill>
                <a:latin typeface="Segoe UI" pitchFamily="34" charset="0"/>
              </a:rPr>
              <a:t>Strategy Developed</a:t>
            </a:r>
            <a:endParaRPr lang="en-IN" altLang="zh-CN" sz="800" dirty="0">
              <a:ln>
                <a:solidFill>
                  <a:srgbClr val="FFFFFF">
                    <a:alpha val="0"/>
                  </a:srgbClr>
                </a:solidFill>
              </a:ln>
              <a:solidFill>
                <a:srgbClr val="595959">
                  <a:lumMod val="75000"/>
                </a:srgbClr>
              </a:solidFill>
              <a:latin typeface="Segoe UI" pitchFamily="34" charset="0"/>
            </a:endParaRPr>
          </a:p>
        </p:txBody>
      </p:sp>
      <p:sp>
        <p:nvSpPr>
          <p:cNvPr id="92" name="Text Box 53"/>
          <p:cNvSpPr txBox="1">
            <a:spLocks noChangeArrowheads="1"/>
          </p:cNvSpPr>
          <p:nvPr>
            <p:custDataLst>
              <p:tags r:id="rId43"/>
            </p:custDataLst>
          </p:nvPr>
        </p:nvSpPr>
        <p:spPr bwMode="auto">
          <a:xfrm>
            <a:off x="5910970" y="4692552"/>
            <a:ext cx="1270885" cy="203133"/>
          </a:xfrm>
          <a:prstGeom prst="rect">
            <a:avLst/>
          </a:prstGeom>
          <a:noFill/>
          <a:ln w="12700" cap="sq">
            <a:noFill/>
            <a:miter lim="800000"/>
            <a:headEnd/>
            <a:tailEnd/>
          </a:ln>
          <a:effectLst/>
        </p:spPr>
        <p:txBody>
          <a:bodyPr wrap="square">
            <a:spAutoFit/>
          </a:bodyPr>
          <a:lstStyle/>
          <a:p>
            <a:pPr marL="0" lvl="1" fontAlgn="base">
              <a:lnSpc>
                <a:spcPct val="90000"/>
              </a:lnSpc>
              <a:spcBef>
                <a:spcPts val="300"/>
              </a:spcBef>
              <a:buClr>
                <a:srgbClr val="595959">
                  <a:lumMod val="75000"/>
                </a:srgbClr>
              </a:buClr>
              <a:buSzPct val="100000"/>
            </a:pPr>
            <a:r>
              <a:rPr lang="en-US" sz="800" dirty="0">
                <a:ln>
                  <a:solidFill>
                    <a:srgbClr val="FFFFFF">
                      <a:alpha val="0"/>
                    </a:srgbClr>
                  </a:solidFill>
                </a:ln>
                <a:solidFill>
                  <a:srgbClr val="595959">
                    <a:lumMod val="75000"/>
                  </a:srgbClr>
                </a:solidFill>
                <a:latin typeface="Segoe UI" pitchFamily="34" charset="0"/>
              </a:rPr>
              <a:t>BI </a:t>
            </a:r>
            <a:r>
              <a:rPr lang="en-US" sz="800" dirty="0" smtClean="0">
                <a:ln>
                  <a:solidFill>
                    <a:srgbClr val="FFFFFF">
                      <a:alpha val="0"/>
                    </a:srgbClr>
                  </a:solidFill>
                </a:ln>
                <a:solidFill>
                  <a:srgbClr val="595959">
                    <a:lumMod val="75000"/>
                  </a:srgbClr>
                </a:solidFill>
                <a:latin typeface="Segoe UI" pitchFamily="34" charset="0"/>
              </a:rPr>
              <a:t>Solution Operational</a:t>
            </a:r>
            <a:endParaRPr lang="en-US" sz="800" dirty="0">
              <a:ln>
                <a:solidFill>
                  <a:srgbClr val="FFFFFF">
                    <a:alpha val="0"/>
                  </a:srgbClr>
                </a:solidFill>
              </a:ln>
              <a:solidFill>
                <a:srgbClr val="595959">
                  <a:lumMod val="75000"/>
                </a:srgbClr>
              </a:solidFill>
              <a:latin typeface="Segoe UI" pitchFamily="34" charset="0"/>
            </a:endParaRPr>
          </a:p>
        </p:txBody>
      </p:sp>
      <p:sp>
        <p:nvSpPr>
          <p:cNvPr id="93" name="AutoShape 47"/>
          <p:cNvSpPr>
            <a:spLocks noChangeArrowheads="1"/>
          </p:cNvSpPr>
          <p:nvPr>
            <p:custDataLst>
              <p:tags r:id="rId44"/>
            </p:custDataLst>
          </p:nvPr>
        </p:nvSpPr>
        <p:spPr bwMode="auto">
          <a:xfrm>
            <a:off x="2940919" y="4044229"/>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94" name="Rectangle 93"/>
          <p:cNvSpPr/>
          <p:nvPr>
            <p:custDataLst>
              <p:tags r:id="rId45"/>
            </p:custDataLst>
          </p:nvPr>
        </p:nvSpPr>
        <p:spPr>
          <a:xfrm>
            <a:off x="3120313" y="4028396"/>
            <a:ext cx="3483092" cy="123111"/>
          </a:xfrm>
          <a:prstGeom prst="rect">
            <a:avLst/>
          </a:prstGeom>
        </p:spPr>
        <p:txBody>
          <a:bodyPr wrap="square" lIns="0" tIns="0" rIns="0" bIns="0">
            <a:spAutoFit/>
          </a:bodyPr>
          <a:lstStyle/>
          <a:p>
            <a:pPr marL="61913" lvl="1" indent="-61913" fontAlgn="base">
              <a:spcBef>
                <a:spcPts val="300"/>
              </a:spcBef>
              <a:buClr>
                <a:srgbClr val="595959">
                  <a:lumMod val="75000"/>
                </a:srgbClr>
              </a:buClr>
              <a:buSzPct val="100000"/>
            </a:pPr>
            <a:r>
              <a:rPr lang="en-US" altLang="zh-CN" sz="800" dirty="0">
                <a:ln>
                  <a:solidFill>
                    <a:srgbClr val="FFFFFF">
                      <a:alpha val="0"/>
                    </a:srgbClr>
                  </a:solidFill>
                </a:ln>
                <a:solidFill>
                  <a:srgbClr val="595959">
                    <a:lumMod val="75000"/>
                  </a:srgbClr>
                </a:solidFill>
                <a:latin typeface="Segoe UI" pitchFamily="34" charset="0"/>
              </a:rPr>
              <a:t>Assess global BI capabilities. Obtain </a:t>
            </a:r>
            <a:r>
              <a:rPr lang="en-US" altLang="zh-CN" sz="800" dirty="0" smtClean="0">
                <a:ln>
                  <a:solidFill>
                    <a:srgbClr val="FFFFFF">
                      <a:alpha val="0"/>
                    </a:srgbClr>
                  </a:solidFill>
                </a:ln>
                <a:solidFill>
                  <a:srgbClr val="595959">
                    <a:lumMod val="75000"/>
                  </a:srgbClr>
                </a:solidFill>
                <a:latin typeface="Segoe UI" pitchFamily="34" charset="0"/>
              </a:rPr>
              <a:t>rqts. </a:t>
            </a:r>
            <a:r>
              <a:rPr lang="en-US" altLang="zh-CN" sz="800" dirty="0">
                <a:ln>
                  <a:solidFill>
                    <a:srgbClr val="FFFFFF">
                      <a:alpha val="0"/>
                    </a:srgbClr>
                  </a:solidFill>
                </a:ln>
                <a:solidFill>
                  <a:srgbClr val="595959">
                    <a:lumMod val="75000"/>
                  </a:srgbClr>
                </a:solidFill>
                <a:latin typeface="Segoe UI" pitchFamily="34" charset="0"/>
              </a:rPr>
              <a:t>from business units</a:t>
            </a:r>
          </a:p>
        </p:txBody>
      </p:sp>
      <p:sp>
        <p:nvSpPr>
          <p:cNvPr id="95" name="AutoShape 47"/>
          <p:cNvSpPr>
            <a:spLocks noChangeArrowheads="1"/>
          </p:cNvSpPr>
          <p:nvPr>
            <p:custDataLst>
              <p:tags r:id="rId46"/>
            </p:custDataLst>
          </p:nvPr>
        </p:nvSpPr>
        <p:spPr bwMode="auto">
          <a:xfrm>
            <a:off x="3736017" y="4230860"/>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96" name="Rectangle 95"/>
          <p:cNvSpPr/>
          <p:nvPr>
            <p:custDataLst>
              <p:tags r:id="rId47"/>
            </p:custDataLst>
          </p:nvPr>
        </p:nvSpPr>
        <p:spPr>
          <a:xfrm>
            <a:off x="3915410" y="4223281"/>
            <a:ext cx="2421411" cy="123111"/>
          </a:xfrm>
          <a:prstGeom prst="rect">
            <a:avLst/>
          </a:prstGeom>
        </p:spPr>
        <p:txBody>
          <a:bodyPr wrap="square" lIns="0" tIns="0" rIns="0" bIns="0">
            <a:spAutoFit/>
          </a:bodyPr>
          <a:lstStyle/>
          <a:p>
            <a:pPr marL="0" lvl="1" fontAlgn="base">
              <a:spcBef>
                <a:spcPts val="300"/>
              </a:spcBef>
              <a:buClr>
                <a:srgbClr val="595959">
                  <a:lumMod val="75000"/>
                </a:srgbClr>
              </a:buClr>
              <a:buSzPct val="100000"/>
            </a:pPr>
            <a:r>
              <a:rPr lang="en-US" altLang="zh-CN" sz="800" dirty="0">
                <a:ln>
                  <a:solidFill>
                    <a:srgbClr val="FFFFFF">
                      <a:alpha val="0"/>
                    </a:srgbClr>
                  </a:solidFill>
                </a:ln>
                <a:solidFill>
                  <a:srgbClr val="595959">
                    <a:lumMod val="75000"/>
                  </a:srgbClr>
                </a:solidFill>
                <a:latin typeface="Segoe UI" pitchFamily="34" charset="0"/>
              </a:rPr>
              <a:t>Develop BI vision and strategy</a:t>
            </a:r>
          </a:p>
        </p:txBody>
      </p:sp>
      <p:sp>
        <p:nvSpPr>
          <p:cNvPr id="97" name="AutoShape 47"/>
          <p:cNvSpPr>
            <a:spLocks noChangeArrowheads="1"/>
          </p:cNvSpPr>
          <p:nvPr>
            <p:custDataLst>
              <p:tags r:id="rId48"/>
            </p:custDataLst>
          </p:nvPr>
        </p:nvSpPr>
        <p:spPr bwMode="auto">
          <a:xfrm>
            <a:off x="4172345" y="4404354"/>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98" name="Text Box 60"/>
          <p:cNvSpPr txBox="1">
            <a:spLocks noChangeArrowheads="1"/>
          </p:cNvSpPr>
          <p:nvPr>
            <p:custDataLst>
              <p:tags r:id="rId49"/>
            </p:custDataLst>
          </p:nvPr>
        </p:nvSpPr>
        <p:spPr bwMode="auto">
          <a:xfrm>
            <a:off x="4261830" y="4363027"/>
            <a:ext cx="2393326" cy="214313"/>
          </a:xfrm>
          <a:prstGeom prst="rect">
            <a:avLst/>
          </a:prstGeom>
          <a:noFill/>
          <a:ln w="12700" cap="sq">
            <a:noFill/>
            <a:miter lim="800000"/>
            <a:headEnd/>
            <a:tailEnd/>
          </a:ln>
          <a:effectLst/>
        </p:spPr>
        <p:txBody>
          <a:bodyPr wrap="square">
            <a:spAutoFit/>
          </a:bodyPr>
          <a:lstStyle/>
          <a:p>
            <a:pPr marL="0" lvl="1" indent="-109538" fontAlgn="base">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Select, Procure &amp; Deploy BI Solution</a:t>
            </a:r>
            <a:endParaRPr lang="en-US" sz="800" dirty="0">
              <a:ln>
                <a:solidFill>
                  <a:srgbClr val="FFFFFF">
                    <a:alpha val="0"/>
                  </a:srgbClr>
                </a:solidFill>
              </a:ln>
              <a:solidFill>
                <a:srgbClr val="595959">
                  <a:lumMod val="75000"/>
                </a:srgbClr>
              </a:solidFill>
              <a:latin typeface="Segoe UI" pitchFamily="34" charset="0"/>
            </a:endParaRPr>
          </a:p>
        </p:txBody>
      </p:sp>
      <p:sp>
        <p:nvSpPr>
          <p:cNvPr id="53" name="Chevron 52"/>
          <p:cNvSpPr/>
          <p:nvPr>
            <p:custDataLst>
              <p:tags r:id="rId50"/>
            </p:custDataLst>
          </p:nvPr>
        </p:nvSpPr>
        <p:spPr>
          <a:xfrm>
            <a:off x="7946333" y="232172"/>
            <a:ext cx="3900424" cy="171096"/>
          </a:xfrm>
          <a:prstGeom prst="chevron">
            <a:avLst/>
          </a:prstGeom>
          <a:gradFill>
            <a:gsLst>
              <a:gs pos="0">
                <a:schemeClr val="tx2"/>
              </a:gs>
              <a:gs pos="80000">
                <a:schemeClr val="tx2"/>
              </a:gs>
              <a:gs pos="100000">
                <a:schemeClr val="tx2">
                  <a:lumMod val="60000"/>
                  <a:lumOff val="40000"/>
                </a:schemeClr>
              </a:gs>
            </a:gsLst>
            <a:lin ang="16200000" scaled="1"/>
          </a:gradFill>
          <a:ln w="952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rgbClr val="FFFFFF">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54" name="Chevron 53"/>
          <p:cNvSpPr/>
          <p:nvPr>
            <p:custDataLst>
              <p:tags r:id="rId51"/>
            </p:custDataLst>
          </p:nvPr>
        </p:nvSpPr>
        <p:spPr>
          <a:xfrm>
            <a:off x="7946333"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Define</a:t>
            </a:r>
          </a:p>
        </p:txBody>
      </p:sp>
      <p:sp>
        <p:nvSpPr>
          <p:cNvPr id="55" name="Chevron 54"/>
          <p:cNvSpPr/>
          <p:nvPr>
            <p:custDataLst>
              <p:tags r:id="rId52"/>
            </p:custDataLst>
          </p:nvPr>
        </p:nvSpPr>
        <p:spPr>
          <a:xfrm>
            <a:off x="9232254"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Explore</a:t>
            </a:r>
          </a:p>
        </p:txBody>
      </p:sp>
      <p:sp>
        <p:nvSpPr>
          <p:cNvPr id="70" name="Chevron 69"/>
          <p:cNvSpPr/>
          <p:nvPr>
            <p:custDataLst>
              <p:tags r:id="rId53"/>
            </p:custDataLst>
          </p:nvPr>
        </p:nvSpPr>
        <p:spPr>
          <a:xfrm>
            <a:off x="10518175" y="437391"/>
            <a:ext cx="1328582" cy="162905"/>
          </a:xfrm>
          <a:prstGeom prst="chevron">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rgbClr val="FFFFFF">
                      <a:alpha val="0"/>
                    </a:srgbClr>
                  </a:solidFill>
                </a:ln>
                <a:solidFill>
                  <a:schemeClr val="tx1">
                    <a:lumMod val="75000"/>
                  </a:schemeClr>
                </a:solidFill>
                <a:latin typeface="Segoe UI" pitchFamily="34" charset="0"/>
                <a:ea typeface="Segoe UI" pitchFamily="34" charset="0"/>
                <a:cs typeface="Segoe UI" pitchFamily="34" charset="0"/>
              </a:rPr>
              <a:t>Plan</a:t>
            </a: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50</a:t>
            </a:fld>
            <a:endParaRPr lang="en-US" dirty="0"/>
          </a:p>
        </p:txBody>
      </p:sp>
    </p:spTree>
    <p:extLst>
      <p:ext uri="{BB962C8B-B14F-4D97-AF65-F5344CB8AC3E}">
        <p14:creationId xmlns:p14="http://schemas.microsoft.com/office/powerpoint/2010/main" val="288026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102806727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6492" name="think-cell Slide" r:id="rId57" imgW="270" imgH="270" progId="TCLayout.ActiveDocument.1">
                  <p:embed/>
                </p:oleObj>
              </mc:Choice>
              <mc:Fallback>
                <p:oleObj name="think-cell Slide" r:id="rId57" imgW="270" imgH="270" progId="TCLayout.ActiveDocument.1">
                  <p:embed/>
                  <p:pic>
                    <p:nvPicPr>
                      <p:cNvPr id="0" name=""/>
                      <p:cNvPicPr/>
                      <p:nvPr/>
                    </p:nvPicPr>
                    <p:blipFill>
                      <a:blip r:embed="rId58"/>
                      <a:stretch>
                        <a:fillRect/>
                      </a:stretch>
                    </p:blipFill>
                    <p:spPr>
                      <a:xfrm>
                        <a:off x="0" y="0"/>
                        <a:ext cx="158750" cy="158750"/>
                      </a:xfrm>
                      <a:prstGeom prst="rect">
                        <a:avLst/>
                      </a:prstGeom>
                    </p:spPr>
                  </p:pic>
                </p:oleObj>
              </mc:Fallback>
            </mc:AlternateContent>
          </a:graphicData>
        </a:graphic>
      </p:graphicFrame>
      <p:sp>
        <p:nvSpPr>
          <p:cNvPr id="78" name="Rounded Rectangle 77"/>
          <p:cNvSpPr/>
          <p:nvPr>
            <p:custDataLst>
              <p:tags r:id="rId3"/>
            </p:custDataLst>
          </p:nvPr>
        </p:nvSpPr>
        <p:spPr>
          <a:xfrm>
            <a:off x="338137" y="3207007"/>
            <a:ext cx="6957421"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IN" altLang="zh-CN" sz="1100" dirty="0">
              <a:ln>
                <a:solidFill>
                  <a:schemeClr val="bg1">
                    <a:alpha val="0"/>
                  </a:schemeClr>
                </a:solidFill>
              </a:ln>
              <a:solidFill>
                <a:schemeClr val="tx1">
                  <a:lumMod val="75000"/>
                </a:schemeClr>
              </a:solidFill>
              <a:latin typeface="Segoe UI" pitchFamily="34" charset="0"/>
            </a:endParaRPr>
          </a:p>
        </p:txBody>
      </p:sp>
      <p:graphicFrame>
        <p:nvGraphicFramePr>
          <p:cNvPr id="51" name="Table 50"/>
          <p:cNvGraphicFramePr>
            <a:graphicFrameLocks noGrp="1"/>
          </p:cNvGraphicFramePr>
          <p:nvPr>
            <p:custDataLst>
              <p:tags r:id="rId4"/>
            </p:custDataLst>
            <p:extLst>
              <p:ext uri="{D42A27DB-BD31-4B8C-83A1-F6EECF244321}">
                <p14:modId xmlns:p14="http://schemas.microsoft.com/office/powerpoint/2010/main" val="3237785330"/>
              </p:ext>
            </p:extLst>
          </p:nvPr>
        </p:nvGraphicFramePr>
        <p:xfrm>
          <a:off x="338141" y="3513636"/>
          <a:ext cx="6947979" cy="1397360"/>
        </p:xfrm>
        <a:graphic>
          <a:graphicData uri="http://schemas.openxmlformats.org/drawingml/2006/table">
            <a:tbl>
              <a:tblPr firstRow="1" bandRow="1">
                <a:tableStyleId>{5C22544A-7EE6-4342-B048-85BDC9FD1C3A}</a:tableStyleId>
              </a:tblPr>
              <a:tblGrid>
                <a:gridCol w="903315"/>
                <a:gridCol w="755583"/>
                <a:gridCol w="755583"/>
                <a:gridCol w="755583"/>
                <a:gridCol w="755583"/>
                <a:gridCol w="755583"/>
                <a:gridCol w="755583"/>
                <a:gridCol w="755583"/>
                <a:gridCol w="755583"/>
              </a:tblGrid>
              <a:tr h="0">
                <a:tc>
                  <a:txBody>
                    <a:bodyPr/>
                    <a:lstStyle/>
                    <a:p>
                      <a:endParaRPr lang="en-US" sz="1000" dirty="0"/>
                    </a:p>
                  </a:txBody>
                  <a:tcPr marL="27432" marR="27432">
                    <a:lnL w="9525"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Q1’13</a:t>
                      </a:r>
                      <a:endParaRPr lang="en-US" sz="1000" b="1" kern="1200" dirty="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endParaRP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Timeline</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1344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Milestone</a:t>
                      </a:r>
                    </a:p>
                  </a:txBody>
                  <a:tcPr marL="27432" marR="27432"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78691">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Deliverable/ Outcomes</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Rectangle 8"/>
          <p:cNvSpPr>
            <a:spLocks noChangeArrowheads="1"/>
          </p:cNvSpPr>
          <p:nvPr>
            <p:custDataLst>
              <p:tags r:id="rId5"/>
            </p:custDataLst>
          </p:nvPr>
        </p:nvSpPr>
        <p:spPr bwMode="auto">
          <a:xfrm>
            <a:off x="338137" y="5326339"/>
            <a:ext cx="154097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 name="Title 1"/>
          <p:cNvSpPr>
            <a:spLocks noGrp="1"/>
          </p:cNvSpPr>
          <p:nvPr>
            <p:ph type="title"/>
            <p:custDataLst>
              <p:tags r:id="rId6"/>
            </p:custDataLst>
          </p:nvPr>
        </p:nvSpPr>
        <p:spPr>
          <a:xfrm>
            <a:off x="338138" y="672877"/>
            <a:ext cx="11518900" cy="332399"/>
          </a:xfrm>
        </p:spPr>
        <p:txBody>
          <a:bodyPr/>
          <a:lstStyle/>
          <a:p>
            <a:r>
              <a:rPr lang="en-US" sz="2400" dirty="0"/>
              <a:t>Sales &amp; </a:t>
            </a:r>
            <a:r>
              <a:rPr lang="en-US" sz="2400" dirty="0" smtClean="0"/>
              <a:t>Services - </a:t>
            </a:r>
            <a:r>
              <a:rPr lang="en-US" sz="2400" dirty="0"/>
              <a:t>Project Charter Summary</a:t>
            </a:r>
          </a:p>
        </p:txBody>
      </p:sp>
      <p:sp>
        <p:nvSpPr>
          <p:cNvPr id="10" name="Rounded Rectangle 9"/>
          <p:cNvSpPr/>
          <p:nvPr>
            <p:custDataLst>
              <p:tags r:id="rId7"/>
            </p:custDataLst>
          </p:nvPr>
        </p:nvSpPr>
        <p:spPr>
          <a:xfrm>
            <a:off x="3947160" y="1005276"/>
            <a:ext cx="7909878"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r>
              <a:rPr lang="en-IN" altLang="zh-CN" sz="1200" b="1" dirty="0">
                <a:ln>
                  <a:solidFill>
                    <a:srgbClr val="FFFFFF">
                      <a:alpha val="0"/>
                    </a:srgbClr>
                  </a:solidFill>
                </a:ln>
                <a:solidFill>
                  <a:schemeClr val="tx1">
                    <a:lumMod val="75000"/>
                  </a:schemeClr>
                </a:solidFill>
                <a:latin typeface="Segoe UI" pitchFamily="34" charset="0"/>
              </a:rPr>
              <a:t>Purpose and Description</a:t>
            </a:r>
            <a:r>
              <a:rPr lang="en-IN" altLang="zh-CN" sz="1200" b="1" dirty="0" smtClean="0">
                <a:ln>
                  <a:solidFill>
                    <a:srgbClr val="FFFFFF">
                      <a:alpha val="0"/>
                    </a:srgbClr>
                  </a:solidFill>
                </a:ln>
                <a:solidFill>
                  <a:schemeClr val="tx1">
                    <a:lumMod val="75000"/>
                  </a:schemeClr>
                </a:solidFill>
                <a:latin typeface="Segoe UI" pitchFamily="34" charset="0"/>
              </a:rPr>
              <a:t>:</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Define strategy for Sales and Service tools, processes, that help improve sales and </a:t>
            </a:r>
            <a:r>
              <a:rPr lang="en-US" altLang="zh-CN" sz="1100" dirty="0" smtClean="0">
                <a:ln>
                  <a:solidFill>
                    <a:srgbClr val="FFFFFF">
                      <a:alpha val="0"/>
                    </a:srgbClr>
                  </a:solidFill>
                </a:ln>
                <a:solidFill>
                  <a:schemeClr val="tx1">
                    <a:lumMod val="75000"/>
                  </a:schemeClr>
                </a:solidFill>
                <a:latin typeface="Segoe UI" pitchFamily="34" charset="0"/>
              </a:rPr>
              <a:t>customer </a:t>
            </a:r>
            <a:r>
              <a:rPr lang="en-US" altLang="zh-CN" sz="1100" dirty="0">
                <a:ln>
                  <a:solidFill>
                    <a:srgbClr val="FFFFFF">
                      <a:alpha val="0"/>
                    </a:srgbClr>
                  </a:solidFill>
                </a:ln>
                <a:solidFill>
                  <a:schemeClr val="tx1">
                    <a:lumMod val="75000"/>
                  </a:schemeClr>
                </a:solidFill>
                <a:latin typeface="Segoe UI" pitchFamily="34" charset="0"/>
              </a:rPr>
              <a:t>service management processes, provide a consistent integrated </a:t>
            </a:r>
            <a:r>
              <a:rPr lang="en-US" altLang="zh-CN" sz="1100" dirty="0" smtClean="0">
                <a:ln>
                  <a:solidFill>
                    <a:srgbClr val="FFFFFF">
                      <a:alpha val="0"/>
                    </a:srgbClr>
                  </a:solidFill>
                </a:ln>
                <a:solidFill>
                  <a:schemeClr val="tx1">
                    <a:lumMod val="75000"/>
                  </a:schemeClr>
                </a:solidFill>
                <a:latin typeface="Segoe UI" pitchFamily="34" charset="0"/>
              </a:rPr>
              <a:t>customer </a:t>
            </a:r>
            <a:r>
              <a:rPr lang="en-US" altLang="zh-CN" sz="1100" dirty="0">
                <a:ln>
                  <a:solidFill>
                    <a:srgbClr val="FFFFFF">
                      <a:alpha val="0"/>
                    </a:srgbClr>
                  </a:solidFill>
                </a:ln>
                <a:solidFill>
                  <a:schemeClr val="tx1">
                    <a:lumMod val="75000"/>
                  </a:schemeClr>
                </a:solidFill>
                <a:latin typeface="Segoe UI" pitchFamily="34" charset="0"/>
              </a:rPr>
              <a:t>experience, and enable ability to cross-sell/up sell. </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Acquire a solution that aligns to the strategy and needs of the business by encompassing CRM, collaboration, mobility, business intelligence and unified communications solutions.</a:t>
            </a:r>
          </a:p>
          <a:p>
            <a:pPr marL="58737" lvl="1" fontAlgn="base">
              <a:spcBef>
                <a:spcPts val="100"/>
              </a:spcBef>
              <a:buClr>
                <a:srgbClr val="595959">
                  <a:lumMod val="75000"/>
                </a:srgbClr>
              </a:buClr>
              <a:buSzPct val="100000"/>
            </a:pPr>
            <a:r>
              <a:rPr lang="en-US" altLang="zh-CN" sz="1100" b="1" dirty="0" smtClean="0">
                <a:ln>
                  <a:solidFill>
                    <a:srgbClr val="FFFFFF">
                      <a:alpha val="0"/>
                    </a:srgbClr>
                  </a:solidFill>
                </a:ln>
                <a:solidFill>
                  <a:schemeClr val="tx1">
                    <a:lumMod val="75000"/>
                  </a:schemeClr>
                </a:solidFill>
                <a:latin typeface="Segoe UI" pitchFamily="34" charset="0"/>
              </a:rPr>
              <a:t>Dependencies </a:t>
            </a:r>
            <a:r>
              <a:rPr lang="en-US" altLang="zh-CN" sz="1100" b="1" dirty="0">
                <a:ln>
                  <a:solidFill>
                    <a:srgbClr val="FFFFFF">
                      <a:alpha val="0"/>
                    </a:srgbClr>
                  </a:solidFill>
                </a:ln>
                <a:solidFill>
                  <a:schemeClr val="tx1">
                    <a:lumMod val="75000"/>
                  </a:schemeClr>
                </a:solidFill>
                <a:latin typeface="Segoe UI" pitchFamily="34" charset="0"/>
              </a:rPr>
              <a:t>(and CSFs): </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Project, Application and Technology Rationalization. </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Implementation of </a:t>
            </a:r>
            <a:r>
              <a:rPr lang="en-US" altLang="zh-CN" sz="1100" dirty="0" smtClean="0">
                <a:ln>
                  <a:solidFill>
                    <a:srgbClr val="FFFFFF">
                      <a:alpha val="0"/>
                    </a:srgbClr>
                  </a:solidFill>
                </a:ln>
                <a:solidFill>
                  <a:schemeClr val="tx1">
                    <a:lumMod val="75000"/>
                  </a:schemeClr>
                </a:solidFill>
                <a:latin typeface="Segoe UI" pitchFamily="34" charset="0"/>
              </a:rPr>
              <a:t>BI solutions</a:t>
            </a:r>
            <a:r>
              <a:rPr lang="en-US" altLang="zh-CN" sz="1100" dirty="0">
                <a:ln>
                  <a:solidFill>
                    <a:srgbClr val="FFFFFF">
                      <a:alpha val="0"/>
                    </a:srgbClr>
                  </a:solidFill>
                </a:ln>
                <a:solidFill>
                  <a:schemeClr val="tx1">
                    <a:lumMod val="75000"/>
                  </a:schemeClr>
                </a:solidFill>
                <a:latin typeface="Segoe UI" pitchFamily="34" charset="0"/>
              </a:rPr>
              <a:t>.</a:t>
            </a:r>
          </a:p>
        </p:txBody>
      </p:sp>
      <p:sp>
        <p:nvSpPr>
          <p:cNvPr id="11" name="Text Box 10"/>
          <p:cNvSpPr txBox="1">
            <a:spLocks noChangeArrowheads="1"/>
          </p:cNvSpPr>
          <p:nvPr>
            <p:custDataLst>
              <p:tags r:id="rId8"/>
            </p:custDataLst>
          </p:nvPr>
        </p:nvSpPr>
        <p:spPr bwMode="gray">
          <a:xfrm flipH="1">
            <a:off x="3947160" y="1005276"/>
            <a:ext cx="790987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Purpose, Description &amp; Dependencies</a:t>
            </a:r>
          </a:p>
        </p:txBody>
      </p:sp>
      <p:sp>
        <p:nvSpPr>
          <p:cNvPr id="12" name="Rounded Rectangle 11"/>
          <p:cNvSpPr/>
          <p:nvPr>
            <p:custDataLst>
              <p:tags r:id="rId9"/>
            </p:custDataLst>
          </p:nvPr>
        </p:nvSpPr>
        <p:spPr>
          <a:xfrm>
            <a:off x="7421880" y="3209544"/>
            <a:ext cx="4435158"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Increase revenue potential by identifying most important prospects and </a:t>
            </a:r>
            <a:r>
              <a:rPr lang="en-US" altLang="zh-CN" sz="1050" dirty="0" smtClean="0">
                <a:ln>
                  <a:solidFill>
                    <a:srgbClr val="FFFFFF">
                      <a:alpha val="0"/>
                    </a:srgbClr>
                  </a:solidFill>
                </a:ln>
                <a:solidFill>
                  <a:schemeClr val="tx1">
                    <a:lumMod val="75000"/>
                  </a:schemeClr>
                </a:solidFill>
                <a:latin typeface="Segoe UI" pitchFamily="34" charset="0"/>
              </a:rPr>
              <a:t>customers</a:t>
            </a:r>
            <a:r>
              <a:rPr lang="en-US" altLang="zh-CN" sz="1050" dirty="0">
                <a:ln>
                  <a:solidFill>
                    <a:srgbClr val="FFFFFF">
                      <a:alpha val="0"/>
                    </a:srgbClr>
                  </a:solidFill>
                </a:ln>
                <a:solidFill>
                  <a:schemeClr val="tx1">
                    <a:lumMod val="75000"/>
                  </a:schemeClr>
                </a:solidFill>
                <a:latin typeface="Segoe UI" pitchFamily="34" charset="0"/>
              </a:rPr>
              <a:t>, assess and then act on opportunities.</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Increase selling time, shorten sales cycles and increase close rates by </a:t>
            </a:r>
            <a:r>
              <a:rPr lang="en-US" altLang="zh-CN" sz="1050" dirty="0" smtClean="0">
                <a:ln>
                  <a:solidFill>
                    <a:srgbClr val="FFFFFF">
                      <a:alpha val="0"/>
                    </a:srgbClr>
                  </a:solidFill>
                </a:ln>
                <a:solidFill>
                  <a:schemeClr val="tx1">
                    <a:lumMod val="75000"/>
                  </a:schemeClr>
                </a:solidFill>
                <a:latin typeface="Segoe UI" pitchFamily="34" charset="0"/>
              </a:rPr>
              <a:t>automating </a:t>
            </a:r>
            <a:r>
              <a:rPr lang="en-US" altLang="zh-CN" sz="1050" dirty="0">
                <a:ln>
                  <a:solidFill>
                    <a:srgbClr val="FFFFFF">
                      <a:alpha val="0"/>
                    </a:srgbClr>
                  </a:solidFill>
                </a:ln>
                <a:solidFill>
                  <a:schemeClr val="tx1">
                    <a:lumMod val="75000"/>
                  </a:schemeClr>
                </a:solidFill>
                <a:latin typeface="Segoe UI" pitchFamily="34" charset="0"/>
              </a:rPr>
              <a:t>and streamlining sales processes. 	 </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Differentiate </a:t>
            </a:r>
            <a:r>
              <a:rPr lang="en-US" altLang="zh-CN" sz="1050" dirty="0" smtClean="0">
                <a:ln>
                  <a:solidFill>
                    <a:srgbClr val="FFFFFF">
                      <a:alpha val="0"/>
                    </a:srgbClr>
                  </a:solidFill>
                </a:ln>
                <a:solidFill>
                  <a:schemeClr val="tx1">
                    <a:lumMod val="75000"/>
                  </a:schemeClr>
                </a:solidFill>
                <a:latin typeface="Segoe UI" pitchFamily="34" charset="0"/>
              </a:rPr>
              <a:t>customer </a:t>
            </a:r>
            <a:r>
              <a:rPr lang="en-US" altLang="zh-CN" sz="1050" dirty="0">
                <a:ln>
                  <a:solidFill>
                    <a:srgbClr val="FFFFFF">
                      <a:alpha val="0"/>
                    </a:srgbClr>
                  </a:solidFill>
                </a:ln>
                <a:solidFill>
                  <a:schemeClr val="tx1">
                    <a:lumMod val="75000"/>
                  </a:schemeClr>
                </a:solidFill>
                <a:latin typeface="Segoe UI" pitchFamily="34" charset="0"/>
              </a:rPr>
              <a:t>service through multi-channel access.</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Access 360-degree </a:t>
            </a:r>
            <a:r>
              <a:rPr lang="en-US" altLang="zh-CN" sz="1050" dirty="0" smtClean="0">
                <a:ln>
                  <a:solidFill>
                    <a:srgbClr val="FFFFFF">
                      <a:alpha val="0"/>
                    </a:srgbClr>
                  </a:solidFill>
                </a:ln>
                <a:solidFill>
                  <a:schemeClr val="tx1">
                    <a:lumMod val="75000"/>
                  </a:schemeClr>
                </a:solidFill>
                <a:latin typeface="Segoe UI" pitchFamily="34" charset="0"/>
              </a:rPr>
              <a:t>customer </a:t>
            </a:r>
            <a:r>
              <a:rPr lang="en-US" altLang="zh-CN" sz="1050" dirty="0">
                <a:ln>
                  <a:solidFill>
                    <a:srgbClr val="FFFFFF">
                      <a:alpha val="0"/>
                    </a:srgbClr>
                  </a:solidFill>
                </a:ln>
                <a:solidFill>
                  <a:schemeClr val="tx1">
                    <a:lumMod val="75000"/>
                  </a:schemeClr>
                </a:solidFill>
                <a:latin typeface="Segoe UI" pitchFamily="34" charset="0"/>
              </a:rPr>
              <a:t>views and optimize workflows that </a:t>
            </a:r>
            <a:r>
              <a:rPr lang="en-US" altLang="zh-CN" sz="1050" dirty="0" smtClean="0">
                <a:ln>
                  <a:solidFill>
                    <a:srgbClr val="FFFFFF">
                      <a:alpha val="0"/>
                    </a:srgbClr>
                  </a:solidFill>
                </a:ln>
                <a:solidFill>
                  <a:schemeClr val="tx1">
                    <a:lumMod val="75000"/>
                  </a:schemeClr>
                </a:solidFill>
                <a:latin typeface="Segoe UI" pitchFamily="34" charset="0"/>
              </a:rPr>
              <a:t>automate </a:t>
            </a:r>
            <a:r>
              <a:rPr lang="en-US" altLang="zh-CN" sz="1050" dirty="0">
                <a:ln>
                  <a:solidFill>
                    <a:srgbClr val="FFFFFF">
                      <a:alpha val="0"/>
                    </a:srgbClr>
                  </a:solidFill>
                </a:ln>
                <a:solidFill>
                  <a:schemeClr val="tx1">
                    <a:lumMod val="75000"/>
                  </a:schemeClr>
                </a:solidFill>
                <a:latin typeface="Segoe UI" pitchFamily="34" charset="0"/>
              </a:rPr>
              <a:t>case routings, activity creation and assignments, closed loop service processes, and exception alerts </a:t>
            </a:r>
          </a:p>
        </p:txBody>
      </p:sp>
      <p:sp>
        <p:nvSpPr>
          <p:cNvPr id="13" name="Text Box 10"/>
          <p:cNvSpPr txBox="1">
            <a:spLocks noChangeArrowheads="1"/>
          </p:cNvSpPr>
          <p:nvPr>
            <p:custDataLst>
              <p:tags r:id="rId10"/>
            </p:custDataLst>
          </p:nvPr>
        </p:nvSpPr>
        <p:spPr bwMode="gray">
          <a:xfrm flipH="1">
            <a:off x="7421880" y="3203854"/>
            <a:ext cx="443515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Benefits</a:t>
            </a:r>
          </a:p>
        </p:txBody>
      </p:sp>
      <p:sp>
        <p:nvSpPr>
          <p:cNvPr id="17" name="Rectangle 7"/>
          <p:cNvSpPr>
            <a:spLocks noChangeArrowheads="1"/>
          </p:cNvSpPr>
          <p:nvPr>
            <p:custDataLst>
              <p:tags r:id="rId11"/>
            </p:custDataLst>
          </p:nvPr>
        </p:nvSpPr>
        <p:spPr bwMode="auto">
          <a:xfrm>
            <a:off x="7948131"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Degree of Risk</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8" name="Rectangle 8"/>
          <p:cNvSpPr>
            <a:spLocks noChangeArrowheads="1"/>
          </p:cNvSpPr>
          <p:nvPr>
            <p:custDataLst>
              <p:tags r:id="rId12"/>
            </p:custDataLst>
          </p:nvPr>
        </p:nvSpPr>
        <p:spPr bwMode="auto">
          <a:xfrm>
            <a:off x="1921433"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Capability Gap </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9" name="Rectangle 9"/>
          <p:cNvSpPr>
            <a:spLocks noChangeArrowheads="1"/>
          </p:cNvSpPr>
          <p:nvPr>
            <p:custDataLst>
              <p:tags r:id="rId13"/>
            </p:custDataLst>
          </p:nvPr>
        </p:nvSpPr>
        <p:spPr bwMode="auto">
          <a:xfrm>
            <a:off x="6011885" y="5326339"/>
            <a:ext cx="189392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Time to Value</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0" name="Rectangle 10"/>
          <p:cNvSpPr>
            <a:spLocks noChangeArrowheads="1"/>
          </p:cNvSpPr>
          <p:nvPr>
            <p:custDataLst>
              <p:tags r:id="rId14"/>
            </p:custDataLst>
          </p:nvPr>
        </p:nvSpPr>
        <p:spPr bwMode="auto">
          <a:xfrm>
            <a:off x="3948672" y="5326339"/>
            <a:ext cx="2020890"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rgbClr val="FFFFFF">
                      <a:alpha val="0"/>
                    </a:srgbClr>
                  </a:solidFill>
                </a:ln>
                <a:solidFill>
                  <a:schemeClr val="tx1">
                    <a:lumMod val="75000"/>
                  </a:schemeClr>
                </a:solidFill>
                <a:latin typeface="Segoe UI" pitchFamily="34" charset="0"/>
              </a:rPr>
              <a:t>Degree of Urgency</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1" name="Rectangle 23"/>
          <p:cNvSpPr>
            <a:spLocks noChangeArrowheads="1"/>
          </p:cNvSpPr>
          <p:nvPr>
            <p:custDataLst>
              <p:tags r:id="rId15"/>
            </p:custDataLst>
          </p:nvPr>
        </p:nvSpPr>
        <p:spPr bwMode="auto">
          <a:xfrm>
            <a:off x="9975369" y="5326339"/>
            <a:ext cx="1881669"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Expected ROI</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4" name="Rectangle 38"/>
          <p:cNvSpPr>
            <a:spLocks noChangeArrowheads="1"/>
          </p:cNvSpPr>
          <p:nvPr>
            <p:custDataLst>
              <p:tags r:id="rId16"/>
            </p:custDataLst>
          </p:nvPr>
        </p:nvSpPr>
        <p:spPr bwMode="auto">
          <a:xfrm>
            <a:off x="338137" y="5326339"/>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Sponsor</a:t>
            </a:r>
          </a:p>
        </p:txBody>
      </p:sp>
      <p:sp>
        <p:nvSpPr>
          <p:cNvPr id="16" name="Text Box 10"/>
          <p:cNvSpPr txBox="1">
            <a:spLocks noChangeArrowheads="1"/>
          </p:cNvSpPr>
          <p:nvPr>
            <p:custDataLst>
              <p:tags r:id="rId17"/>
            </p:custDataLst>
          </p:nvPr>
        </p:nvSpPr>
        <p:spPr bwMode="gray">
          <a:xfrm flipH="1">
            <a:off x="338138" y="5021432"/>
            <a:ext cx="1151890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Recommendation Characteristics</a:t>
            </a:r>
          </a:p>
        </p:txBody>
      </p:sp>
      <p:sp>
        <p:nvSpPr>
          <p:cNvPr id="46" name="Rectangle 38"/>
          <p:cNvSpPr>
            <a:spLocks noChangeArrowheads="1"/>
          </p:cNvSpPr>
          <p:nvPr>
            <p:custDataLst>
              <p:tags r:id="rId18"/>
            </p:custDataLst>
          </p:nvPr>
        </p:nvSpPr>
        <p:spPr bwMode="auto">
          <a:xfrm>
            <a:off x="338137" y="5878288"/>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chemeClr val="bg1">
                      <a:alpha val="0"/>
                    </a:scheme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Owner</a:t>
            </a:r>
          </a:p>
        </p:txBody>
      </p:sp>
      <p:sp>
        <p:nvSpPr>
          <p:cNvPr id="47" name="Rectangle 46"/>
          <p:cNvSpPr/>
          <p:nvPr>
            <p:custDataLst>
              <p:tags r:id="rId19"/>
            </p:custDataLst>
          </p:nvPr>
        </p:nvSpPr>
        <p:spPr>
          <a:xfrm>
            <a:off x="338138" y="5593892"/>
            <a:ext cx="1441610" cy="253916"/>
          </a:xfrm>
          <a:prstGeom prst="rect">
            <a:avLst/>
          </a:prstGeom>
        </p:spPr>
        <p:txBody>
          <a:bodyPr wrap="square">
            <a:spAutoFit/>
          </a:bodyPr>
          <a:lstStyle/>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CMO</a:t>
            </a:r>
            <a:endParaRPr lang="en-IN" altLang="zh-CN" sz="1050" dirty="0">
              <a:ln>
                <a:solidFill>
                  <a:srgbClr val="FFFFFF">
                    <a:alpha val="0"/>
                  </a:srgbClr>
                </a:solidFill>
              </a:ln>
              <a:solidFill>
                <a:srgbClr val="595959">
                  <a:lumMod val="75000"/>
                </a:srgbClr>
              </a:solidFill>
              <a:latin typeface="Segoe UI" pitchFamily="34" charset="0"/>
            </a:endParaRPr>
          </a:p>
        </p:txBody>
      </p:sp>
      <p:sp>
        <p:nvSpPr>
          <p:cNvPr id="48" name="Rectangle 47"/>
          <p:cNvSpPr/>
          <p:nvPr>
            <p:custDataLst>
              <p:tags r:id="rId20"/>
            </p:custDataLst>
          </p:nvPr>
        </p:nvSpPr>
        <p:spPr>
          <a:xfrm>
            <a:off x="338138" y="5907584"/>
            <a:ext cx="1441610" cy="453970"/>
          </a:xfrm>
          <a:prstGeom prst="rect">
            <a:avLst/>
          </a:prstGeom>
        </p:spPr>
        <p:txBody>
          <a:bodyPr wrap="square" anchor="ctr">
            <a:spAutoFit/>
          </a:bodyPr>
          <a:lstStyle/>
          <a:p>
            <a:pPr marL="0" lvl="1" algn="ctr" fontAlgn="base">
              <a:spcBef>
                <a:spcPts val="300"/>
              </a:spcBef>
              <a:buClr>
                <a:srgbClr val="595959">
                  <a:lumMod val="75000"/>
                </a:srgbClr>
              </a:buClr>
              <a:buSzPct val="100000"/>
            </a:pPr>
            <a:endParaRPr lang="en-IN" altLang="zh-CN" sz="1050" dirty="0" smtClean="0">
              <a:ln>
                <a:solidFill>
                  <a:srgbClr val="FFFFFF">
                    <a:alpha val="0"/>
                  </a:srgbClr>
                </a:solidFill>
              </a:ln>
              <a:solidFill>
                <a:srgbClr val="595959">
                  <a:lumMod val="75000"/>
                </a:srgbClr>
              </a:solidFill>
              <a:latin typeface="Segoe UI" pitchFamily="34" charset="0"/>
            </a:endParaRPr>
          </a:p>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CIO</a:t>
            </a:r>
            <a:endParaRPr lang="en-IN" altLang="zh-CN" sz="1050" dirty="0">
              <a:ln>
                <a:solidFill>
                  <a:srgbClr val="FFFFFF">
                    <a:alpha val="0"/>
                  </a:srgbClr>
                </a:solidFill>
              </a:ln>
              <a:solidFill>
                <a:srgbClr val="595959">
                  <a:lumMod val="75000"/>
                </a:srgbClr>
              </a:solidFill>
              <a:latin typeface="Segoe UI" pitchFamily="34" charset="0"/>
            </a:endParaRPr>
          </a:p>
        </p:txBody>
      </p:sp>
      <p:sp>
        <p:nvSpPr>
          <p:cNvPr id="52" name="Oval 97"/>
          <p:cNvSpPr>
            <a:spLocks noChangeArrowheads="1"/>
          </p:cNvSpPr>
          <p:nvPr>
            <p:custDataLst>
              <p:tags r:id="rId21"/>
            </p:custDataLst>
          </p:nvPr>
        </p:nvSpPr>
        <p:spPr bwMode="auto">
          <a:xfrm rot="10800000" flipH="1" flipV="1">
            <a:off x="3332694"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56" name="Oval 97"/>
          <p:cNvSpPr>
            <a:spLocks noChangeArrowheads="1"/>
          </p:cNvSpPr>
          <p:nvPr>
            <p:custDataLst>
              <p:tags r:id="rId22"/>
            </p:custDataLst>
          </p:nvPr>
        </p:nvSpPr>
        <p:spPr bwMode="auto">
          <a:xfrm rot="10800000" flipH="1" flipV="1">
            <a:off x="3332694"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57" name="Oval 97"/>
          <p:cNvSpPr>
            <a:spLocks noChangeArrowheads="1"/>
          </p:cNvSpPr>
          <p:nvPr>
            <p:custDataLst>
              <p:tags r:id="rId23"/>
            </p:custDataLst>
          </p:nvPr>
        </p:nvSpPr>
        <p:spPr bwMode="auto">
          <a:xfrm rot="10800000" flipH="1" flipV="1">
            <a:off x="3332694"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58" name="Oval 97"/>
          <p:cNvSpPr>
            <a:spLocks noChangeArrowheads="1"/>
          </p:cNvSpPr>
          <p:nvPr>
            <p:custDataLst>
              <p:tags r:id="rId24"/>
            </p:custDataLst>
          </p:nvPr>
        </p:nvSpPr>
        <p:spPr bwMode="auto">
          <a:xfrm rot="10800000" flipH="1" flipV="1">
            <a:off x="541407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59" name="Oval 97"/>
          <p:cNvSpPr>
            <a:spLocks noChangeArrowheads="1"/>
          </p:cNvSpPr>
          <p:nvPr>
            <p:custDataLst>
              <p:tags r:id="rId25"/>
            </p:custDataLst>
          </p:nvPr>
        </p:nvSpPr>
        <p:spPr bwMode="auto">
          <a:xfrm rot="10800000" flipH="1" flipV="1">
            <a:off x="541407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0" name="Oval 97"/>
          <p:cNvSpPr>
            <a:spLocks noChangeArrowheads="1"/>
          </p:cNvSpPr>
          <p:nvPr>
            <p:custDataLst>
              <p:tags r:id="rId26"/>
            </p:custDataLst>
          </p:nvPr>
        </p:nvSpPr>
        <p:spPr bwMode="auto">
          <a:xfrm rot="10800000" flipH="1" flipV="1">
            <a:off x="541407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61" name="Oval 97"/>
          <p:cNvSpPr>
            <a:spLocks noChangeArrowheads="1"/>
          </p:cNvSpPr>
          <p:nvPr>
            <p:custDataLst>
              <p:tags r:id="rId27"/>
            </p:custDataLst>
          </p:nvPr>
        </p:nvSpPr>
        <p:spPr bwMode="auto">
          <a:xfrm rot="10800000" flipH="1" flipV="1">
            <a:off x="742188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2" name="Oval 97"/>
          <p:cNvSpPr>
            <a:spLocks noChangeArrowheads="1"/>
          </p:cNvSpPr>
          <p:nvPr>
            <p:custDataLst>
              <p:tags r:id="rId28"/>
            </p:custDataLst>
          </p:nvPr>
        </p:nvSpPr>
        <p:spPr bwMode="auto">
          <a:xfrm rot="10800000" flipH="1" flipV="1">
            <a:off x="742188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3" name="Oval 97"/>
          <p:cNvSpPr>
            <a:spLocks noChangeArrowheads="1"/>
          </p:cNvSpPr>
          <p:nvPr>
            <p:custDataLst>
              <p:tags r:id="rId29"/>
            </p:custDataLst>
          </p:nvPr>
        </p:nvSpPr>
        <p:spPr bwMode="auto">
          <a:xfrm rot="10800000" flipH="1" flipV="1">
            <a:off x="742188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4" name="Oval 97"/>
          <p:cNvSpPr>
            <a:spLocks noChangeArrowheads="1"/>
          </p:cNvSpPr>
          <p:nvPr>
            <p:custDataLst>
              <p:tags r:id="rId30"/>
            </p:custDataLst>
          </p:nvPr>
        </p:nvSpPr>
        <p:spPr bwMode="auto">
          <a:xfrm rot="10800000" flipH="1" flipV="1">
            <a:off x="944649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5" name="Oval 97"/>
          <p:cNvSpPr>
            <a:spLocks noChangeArrowheads="1"/>
          </p:cNvSpPr>
          <p:nvPr>
            <p:custDataLst>
              <p:tags r:id="rId31"/>
            </p:custDataLst>
          </p:nvPr>
        </p:nvSpPr>
        <p:spPr bwMode="auto">
          <a:xfrm rot="10800000" flipH="1" flipV="1">
            <a:off x="944649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6" name="Oval 97"/>
          <p:cNvSpPr>
            <a:spLocks noChangeArrowheads="1"/>
          </p:cNvSpPr>
          <p:nvPr>
            <p:custDataLst>
              <p:tags r:id="rId32"/>
            </p:custDataLst>
          </p:nvPr>
        </p:nvSpPr>
        <p:spPr bwMode="auto">
          <a:xfrm rot="10800000" flipH="1" flipV="1">
            <a:off x="94464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67" name="Oval 97"/>
          <p:cNvSpPr>
            <a:spLocks noChangeArrowheads="1"/>
          </p:cNvSpPr>
          <p:nvPr>
            <p:custDataLst>
              <p:tags r:id="rId33"/>
            </p:custDataLst>
          </p:nvPr>
        </p:nvSpPr>
        <p:spPr bwMode="auto">
          <a:xfrm rot="10800000" flipH="1" flipV="1">
            <a:off x="1142769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8" name="Oval 97"/>
          <p:cNvSpPr>
            <a:spLocks noChangeArrowheads="1"/>
          </p:cNvSpPr>
          <p:nvPr>
            <p:custDataLst>
              <p:tags r:id="rId34"/>
            </p:custDataLst>
          </p:nvPr>
        </p:nvSpPr>
        <p:spPr bwMode="auto">
          <a:xfrm rot="10800000" flipH="1" flipV="1">
            <a:off x="1142769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solidFill>
                <a:sysClr val="windowText" lastClr="000000"/>
              </a:solidFill>
              <a:latin typeface="Segoe UI" pitchFamily="34" charset="0"/>
              <a:cs typeface="Segoe UI" pitchFamily="34" charset="0"/>
            </a:endParaRPr>
          </a:p>
        </p:txBody>
      </p:sp>
      <p:sp>
        <p:nvSpPr>
          <p:cNvPr id="69" name="Oval 97"/>
          <p:cNvSpPr>
            <a:spLocks noChangeArrowheads="1"/>
          </p:cNvSpPr>
          <p:nvPr>
            <p:custDataLst>
              <p:tags r:id="rId35"/>
            </p:custDataLst>
          </p:nvPr>
        </p:nvSpPr>
        <p:spPr bwMode="auto">
          <a:xfrm rot="10800000" flipH="1" flipV="1">
            <a:off x="114276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solidFill>
                <a:sysClr val="windowText" lastClr="000000"/>
              </a:solidFill>
              <a:latin typeface="Segoe UI" pitchFamily="34" charset="0"/>
              <a:cs typeface="Segoe UI" pitchFamily="34" charset="0"/>
            </a:endParaRPr>
          </a:p>
        </p:txBody>
      </p:sp>
      <p:sp>
        <p:nvSpPr>
          <p:cNvPr id="72" name="Rounded Rectangle 71"/>
          <p:cNvSpPr/>
          <p:nvPr>
            <p:custDataLst>
              <p:tags r:id="rId36"/>
            </p:custDataLst>
          </p:nvPr>
        </p:nvSpPr>
        <p:spPr>
          <a:xfrm>
            <a:off x="338138" y="1005276"/>
            <a:ext cx="3488531"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274320" rIns="91440" bIns="45720" numCol="1" rtlCol="0" anchor="t" anchorCtr="0" compatLnSpc="1">
            <a:prstTxWarp prst="textNoShape">
              <a:avLst/>
            </a:prstTxWarp>
            <a:no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chemeClr val="tx1">
                    <a:lumMod val="75000"/>
                  </a:schemeClr>
                </a:solidFill>
              </a:rPr>
              <a:t>Geography:</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Americas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EMEA</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APAC</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LATAM</a:t>
            </a:r>
            <a:endParaRPr lang="en-IN" altLang="zh-CN" sz="1000" dirty="0">
              <a:ln>
                <a:solidFill>
                  <a:schemeClr val="bg1">
                    <a:alpha val="0"/>
                  </a:schemeClr>
                </a:solidFill>
              </a:ln>
              <a:solidFill>
                <a:schemeClr val="tx1">
                  <a:lumMod val="75000"/>
                </a:schemeClr>
              </a:solidFill>
              <a:latin typeface="Segoe UI" pitchFamily="34" charset="0"/>
            </a:endParaRPr>
          </a:p>
          <a:p>
            <a:pPr marL="168275" lvl="1" indent="-168275" fontAlgn="base">
              <a:spcBef>
                <a:spcPts val="300"/>
              </a:spcBef>
              <a:buClr>
                <a:srgbClr val="595959">
                  <a:lumMod val="75000"/>
                </a:srgbClr>
              </a:buClr>
              <a:buSzPct val="100000"/>
              <a:buFont typeface="Wingdings" pitchFamily="2" charset="2"/>
              <a:buChar char="§"/>
            </a:pPr>
            <a:r>
              <a:rPr lang="en-IN" altLang="zh-CN" sz="1050" dirty="0" smtClean="0">
                <a:ln>
                  <a:solidFill>
                    <a:srgbClr val="FFFFFF">
                      <a:alpha val="0"/>
                    </a:srgbClr>
                  </a:solidFill>
                </a:ln>
                <a:solidFill>
                  <a:schemeClr val="tx1">
                    <a:lumMod val="75000"/>
                  </a:schemeClr>
                </a:solidFill>
              </a:rPr>
              <a:t>Line </a:t>
            </a:r>
            <a:r>
              <a:rPr lang="en-IN" altLang="zh-CN" sz="1050" dirty="0">
                <a:ln>
                  <a:solidFill>
                    <a:srgbClr val="FFFFFF">
                      <a:alpha val="0"/>
                    </a:srgbClr>
                  </a:solidFill>
                </a:ln>
                <a:solidFill>
                  <a:schemeClr val="tx1">
                    <a:lumMod val="75000"/>
                  </a:schemeClr>
                </a:solidFill>
              </a:rPr>
              <a:t>of Business: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HQ</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Regions</a:t>
            </a:r>
            <a:endParaRPr lang="en-IN" altLang="zh-CN" sz="1000" dirty="0">
              <a:ln>
                <a:solidFill>
                  <a:schemeClr val="bg1">
                    <a:alpha val="0"/>
                  </a:schemeClr>
                </a:solidFill>
              </a:ln>
              <a:solidFill>
                <a:schemeClr val="tx1">
                  <a:lumMod val="75000"/>
                </a:schemeClr>
              </a:solidFill>
              <a:latin typeface="Segoe UI" pitchFamily="34" charset="0"/>
            </a:endParaRPr>
          </a:p>
        </p:txBody>
      </p:sp>
      <p:sp>
        <p:nvSpPr>
          <p:cNvPr id="73" name="Text Box 10"/>
          <p:cNvSpPr txBox="1">
            <a:spLocks noChangeArrowheads="1"/>
          </p:cNvSpPr>
          <p:nvPr>
            <p:custDataLst>
              <p:tags r:id="rId37"/>
            </p:custDataLst>
          </p:nvPr>
        </p:nvSpPr>
        <p:spPr bwMode="gray">
          <a:xfrm flipH="1">
            <a:off x="338138" y="1005276"/>
            <a:ext cx="3488531" cy="274260"/>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ln>
                  <a:solidFill>
                    <a:srgbClr val="FFFFFF">
                      <a:alpha val="0"/>
                    </a:srgbClr>
                  </a:solidFill>
                </a:ln>
                <a:solidFill>
                  <a:srgbClr val="FFFFFF"/>
                </a:solidFill>
              </a:rPr>
              <a:t>Scope </a:t>
            </a:r>
          </a:p>
        </p:txBody>
      </p:sp>
      <p:sp>
        <p:nvSpPr>
          <p:cNvPr id="76" name="Rectangle 75"/>
          <p:cNvSpPr/>
          <p:nvPr>
            <p:custDataLst>
              <p:tags r:id="rId38"/>
            </p:custDataLst>
          </p:nvPr>
        </p:nvSpPr>
        <p:spPr>
          <a:xfrm>
            <a:off x="2385060" y="1255713"/>
            <a:ext cx="1441610" cy="972061"/>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rgbClr val="595959">
                    <a:lumMod val="75000"/>
                  </a:srgbClr>
                </a:solidFill>
              </a:rPr>
              <a:t>IT </a:t>
            </a:r>
            <a:r>
              <a:rPr lang="en-IN" altLang="zh-CN" sz="1050" dirty="0" smtClean="0">
                <a:ln>
                  <a:solidFill>
                    <a:srgbClr val="FFFFFF">
                      <a:alpha val="0"/>
                    </a:srgbClr>
                  </a:solidFill>
                </a:ln>
                <a:solidFill>
                  <a:srgbClr val="595959">
                    <a:lumMod val="75000"/>
                  </a:srgbClr>
                </a:solidFill>
              </a:rPr>
              <a:t>Area:</a:t>
            </a:r>
            <a:endParaRPr lang="en-IN" altLang="zh-CN" sz="1050" dirty="0">
              <a:ln>
                <a:solidFill>
                  <a:srgbClr val="FFFFFF">
                    <a:alpha val="0"/>
                  </a:srgbClr>
                </a:solidFill>
              </a:ln>
              <a:solidFill>
                <a:srgbClr val="595959">
                  <a:lumMod val="75000"/>
                </a:srgbClr>
              </a:solidFill>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Strategy</a:t>
            </a:r>
            <a:endParaRPr lang="en-IN" altLang="zh-CN" sz="1000" dirty="0">
              <a:ln>
                <a:solidFill>
                  <a:srgbClr val="FFFFFF">
                    <a:alpha val="0"/>
                  </a:srgbClr>
                </a:solidFill>
              </a:ln>
              <a:solidFill>
                <a:srgbClr val="595959">
                  <a:lumMod val="75000"/>
                </a:srgbClr>
              </a:solidFill>
              <a:latin typeface="Segoe UI" pitchFamily="34" charset="0"/>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Applications</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Infrastructure</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Operations</a:t>
            </a:r>
            <a:endParaRPr lang="en-IN" altLang="zh-CN" sz="1000" dirty="0">
              <a:ln>
                <a:solidFill>
                  <a:srgbClr val="FFFFFF">
                    <a:alpha val="0"/>
                  </a:srgbClr>
                </a:solidFill>
              </a:ln>
              <a:solidFill>
                <a:srgbClr val="595959">
                  <a:lumMod val="75000"/>
                </a:srgbClr>
              </a:solidFill>
              <a:latin typeface="Segoe UI" pitchFamily="34" charset="0"/>
            </a:endParaRPr>
          </a:p>
        </p:txBody>
      </p:sp>
      <p:sp>
        <p:nvSpPr>
          <p:cNvPr id="77" name="Title 1"/>
          <p:cNvSpPr txBox="1">
            <a:spLocks/>
          </p:cNvSpPr>
          <p:nvPr>
            <p:custDataLst>
              <p:tags r:id="rId39"/>
            </p:custDataLst>
          </p:nvPr>
        </p:nvSpPr>
        <p:spPr>
          <a:xfrm>
            <a:off x="338138" y="228481"/>
            <a:ext cx="1151890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Transformation Plan</a:t>
            </a:r>
            <a:endParaRPr lang="en-US" dirty="0"/>
          </a:p>
        </p:txBody>
      </p:sp>
      <p:sp>
        <p:nvSpPr>
          <p:cNvPr id="79" name="Text Box 10"/>
          <p:cNvSpPr txBox="1">
            <a:spLocks noChangeArrowheads="1"/>
          </p:cNvSpPr>
          <p:nvPr>
            <p:custDataLst>
              <p:tags r:id="rId40"/>
            </p:custDataLst>
          </p:nvPr>
        </p:nvSpPr>
        <p:spPr bwMode="gray">
          <a:xfrm flipH="1">
            <a:off x="336598" y="3203490"/>
            <a:ext cx="695896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Timeline, Milestones &amp; Key Outcomes/Deliverables </a:t>
            </a:r>
          </a:p>
        </p:txBody>
      </p:sp>
      <p:sp>
        <p:nvSpPr>
          <p:cNvPr id="81" name="Rectangle 46"/>
          <p:cNvSpPr>
            <a:spLocks noChangeArrowheads="1"/>
          </p:cNvSpPr>
          <p:nvPr>
            <p:custDataLst>
              <p:tags r:id="rId41"/>
            </p:custDataLst>
          </p:nvPr>
        </p:nvSpPr>
        <p:spPr bwMode="auto">
          <a:xfrm>
            <a:off x="1644665" y="3813147"/>
            <a:ext cx="5577840" cy="101600"/>
          </a:xfrm>
          <a:prstGeom prst="rect">
            <a:avLst/>
          </a:prstGeom>
          <a:solidFill>
            <a:schemeClr val="accent4"/>
          </a:solidFill>
          <a:ln w="12700" cap="sq">
            <a:noFill/>
            <a:miter lim="800000"/>
            <a:headEnd/>
            <a:tailEnd/>
          </a:ln>
          <a:effectLst/>
        </p:spPr>
        <p:txBody>
          <a:bodyPr wrap="none" anchor="ctr"/>
          <a:lstStyle/>
          <a:p>
            <a:endParaRPr lang="en-GB" dirty="0">
              <a:latin typeface="Segoe UI" pitchFamily="34" charset="0"/>
            </a:endParaRPr>
          </a:p>
        </p:txBody>
      </p:sp>
      <p:sp>
        <p:nvSpPr>
          <p:cNvPr id="90" name="Rectangle 89"/>
          <p:cNvSpPr/>
          <p:nvPr>
            <p:custDataLst>
              <p:tags r:id="rId42"/>
            </p:custDataLst>
          </p:nvPr>
        </p:nvSpPr>
        <p:spPr>
          <a:xfrm>
            <a:off x="3897468" y="4721494"/>
            <a:ext cx="1080577" cy="110800"/>
          </a:xfrm>
          <a:prstGeom prst="rect">
            <a:avLst/>
          </a:prstGeom>
        </p:spPr>
        <p:txBody>
          <a:bodyPr wrap="square" lIns="0" tIns="0" rIns="0" bIns="0">
            <a:spAutoFit/>
          </a:bodyPr>
          <a:lstStyle/>
          <a:p>
            <a:pPr marL="0" lvl="1" fontAlgn="base">
              <a:lnSpc>
                <a:spcPct val="90000"/>
              </a:lnSpc>
              <a:buClr>
                <a:srgbClr val="595959">
                  <a:lumMod val="75000"/>
                </a:srgbClr>
              </a:buClr>
              <a:buSzPct val="100000"/>
            </a:pPr>
            <a:r>
              <a:rPr lang="en-IN" altLang="zh-CN" sz="800" dirty="0" smtClean="0">
                <a:ln>
                  <a:solidFill>
                    <a:srgbClr val="FFFFFF">
                      <a:alpha val="0"/>
                    </a:srgbClr>
                  </a:solidFill>
                </a:ln>
                <a:solidFill>
                  <a:srgbClr val="595959">
                    <a:lumMod val="75000"/>
                  </a:srgbClr>
                </a:solidFill>
                <a:latin typeface="Segoe UI" pitchFamily="34" charset="0"/>
              </a:rPr>
              <a:t>Strategy Defined</a:t>
            </a:r>
            <a:endParaRPr lang="en-IN" altLang="zh-CN" sz="800" dirty="0">
              <a:ln>
                <a:solidFill>
                  <a:srgbClr val="FFFFFF">
                    <a:alpha val="0"/>
                  </a:srgbClr>
                </a:solidFill>
              </a:ln>
              <a:solidFill>
                <a:srgbClr val="595959">
                  <a:lumMod val="75000"/>
                </a:srgbClr>
              </a:solidFill>
              <a:latin typeface="Segoe UI" pitchFamily="34" charset="0"/>
            </a:endParaRPr>
          </a:p>
        </p:txBody>
      </p:sp>
      <p:sp>
        <p:nvSpPr>
          <p:cNvPr id="91" name="Rectangle 90"/>
          <p:cNvSpPr/>
          <p:nvPr>
            <p:custDataLst>
              <p:tags r:id="rId43"/>
            </p:custDataLst>
          </p:nvPr>
        </p:nvSpPr>
        <p:spPr>
          <a:xfrm>
            <a:off x="6552084" y="4697963"/>
            <a:ext cx="767418" cy="209288"/>
          </a:xfrm>
          <a:prstGeom prst="rect">
            <a:avLst/>
          </a:prstGeom>
        </p:spPr>
        <p:txBody>
          <a:bodyPr wrap="square" lIns="0" tIns="0" rIns="0" bIns="0">
            <a:spAutoFit/>
          </a:bodyPr>
          <a:lstStyle/>
          <a:p>
            <a:pPr marL="0" lvl="1" algn="ctr" fontAlgn="base">
              <a:lnSpc>
                <a:spcPct val="85000"/>
              </a:lnSpc>
              <a:buClr>
                <a:srgbClr val="595959">
                  <a:lumMod val="75000"/>
                </a:srgbClr>
              </a:buClr>
              <a:buSzPct val="100000"/>
            </a:pPr>
            <a:r>
              <a:rPr lang="en-IN" altLang="zh-CN" sz="800" dirty="0" smtClean="0">
                <a:ln>
                  <a:solidFill>
                    <a:srgbClr val="FFFFFF">
                      <a:alpha val="0"/>
                    </a:srgbClr>
                  </a:solidFill>
                </a:ln>
                <a:solidFill>
                  <a:srgbClr val="595959">
                    <a:lumMod val="75000"/>
                  </a:srgbClr>
                </a:solidFill>
                <a:latin typeface="Segoe UI" pitchFamily="34" charset="0"/>
              </a:rPr>
              <a:t>Solution Fully Operational</a:t>
            </a:r>
            <a:endParaRPr lang="en-IN" altLang="zh-CN" sz="800" dirty="0">
              <a:ln>
                <a:solidFill>
                  <a:srgbClr val="FFFFFF">
                    <a:alpha val="0"/>
                  </a:srgbClr>
                </a:solidFill>
              </a:ln>
              <a:solidFill>
                <a:srgbClr val="595959">
                  <a:lumMod val="75000"/>
                </a:srgbClr>
              </a:solidFill>
              <a:latin typeface="Segoe UI" pitchFamily="34" charset="0"/>
            </a:endParaRPr>
          </a:p>
        </p:txBody>
      </p:sp>
      <p:sp>
        <p:nvSpPr>
          <p:cNvPr id="92" name="Text Box 55"/>
          <p:cNvSpPr txBox="1">
            <a:spLocks noChangeArrowheads="1"/>
          </p:cNvSpPr>
          <p:nvPr>
            <p:custDataLst>
              <p:tags r:id="rId44"/>
            </p:custDataLst>
          </p:nvPr>
        </p:nvSpPr>
        <p:spPr bwMode="auto">
          <a:xfrm>
            <a:off x="5273398" y="4626205"/>
            <a:ext cx="1032885" cy="313932"/>
          </a:xfrm>
          <a:prstGeom prst="rect">
            <a:avLst/>
          </a:prstGeom>
          <a:noFill/>
          <a:ln w="12700" cap="sq">
            <a:noFill/>
            <a:miter lim="800000"/>
            <a:headEnd/>
            <a:tailEnd/>
          </a:ln>
          <a:effectLst/>
        </p:spPr>
        <p:txBody>
          <a:bodyPr wrap="square">
            <a:spAutoFit/>
          </a:bodyPr>
          <a:lstStyle/>
          <a:p>
            <a:pPr marL="0" lvl="1" fontAlgn="base">
              <a:lnSpc>
                <a:spcPct val="90000"/>
              </a:lnSpc>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Solution </a:t>
            </a:r>
          </a:p>
          <a:p>
            <a:pPr marL="0" lvl="1" fontAlgn="base">
              <a:lnSpc>
                <a:spcPct val="90000"/>
              </a:lnSpc>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Selected</a:t>
            </a:r>
            <a:endParaRPr lang="en-US" sz="800" dirty="0">
              <a:ln>
                <a:solidFill>
                  <a:srgbClr val="FFFFFF">
                    <a:alpha val="0"/>
                  </a:srgbClr>
                </a:solidFill>
              </a:ln>
              <a:solidFill>
                <a:srgbClr val="595959">
                  <a:lumMod val="75000"/>
                </a:srgbClr>
              </a:solidFill>
              <a:latin typeface="Segoe UI" pitchFamily="34" charset="0"/>
            </a:endParaRPr>
          </a:p>
        </p:txBody>
      </p:sp>
      <p:sp>
        <p:nvSpPr>
          <p:cNvPr id="93" name="AutoShape 47"/>
          <p:cNvSpPr>
            <a:spLocks noChangeArrowheads="1"/>
          </p:cNvSpPr>
          <p:nvPr>
            <p:custDataLst>
              <p:tags r:id="rId45"/>
            </p:custDataLst>
          </p:nvPr>
        </p:nvSpPr>
        <p:spPr bwMode="auto">
          <a:xfrm>
            <a:off x="2407727" y="4049825"/>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n>
                <a:solidFill>
                  <a:srgbClr val="FFFFFF">
                    <a:alpha val="0"/>
                  </a:srgbClr>
                </a:solidFill>
              </a:ln>
              <a:latin typeface="Segoe UI" pitchFamily="34" charset="0"/>
            </a:endParaRPr>
          </a:p>
        </p:txBody>
      </p:sp>
      <p:sp>
        <p:nvSpPr>
          <p:cNvPr id="94" name="Rectangle 93"/>
          <p:cNvSpPr/>
          <p:nvPr>
            <p:custDataLst>
              <p:tags r:id="rId46"/>
            </p:custDataLst>
          </p:nvPr>
        </p:nvSpPr>
        <p:spPr>
          <a:xfrm>
            <a:off x="2587121" y="4011132"/>
            <a:ext cx="4061896" cy="246221"/>
          </a:xfrm>
          <a:prstGeom prst="rect">
            <a:avLst/>
          </a:prstGeom>
        </p:spPr>
        <p:txBody>
          <a:bodyPr wrap="square" lIns="0" tIns="0" rIns="0" bIns="0">
            <a:spAutoFit/>
          </a:bodyPr>
          <a:lstStyle/>
          <a:p>
            <a:pPr marL="61913" lvl="1" indent="-61913" fontAlgn="base">
              <a:spcBef>
                <a:spcPts val="300"/>
              </a:spcBef>
              <a:buClr>
                <a:srgbClr val="595959">
                  <a:lumMod val="75000"/>
                </a:srgbClr>
              </a:buClr>
              <a:buSzPct val="100000"/>
            </a:pPr>
            <a:r>
              <a:rPr lang="en-US" altLang="zh-CN" sz="800" dirty="0">
                <a:ln>
                  <a:solidFill>
                    <a:srgbClr val="FFFFFF">
                      <a:alpha val="0"/>
                    </a:srgbClr>
                  </a:solidFill>
                </a:ln>
                <a:solidFill>
                  <a:srgbClr val="595959">
                    <a:lumMod val="75000"/>
                  </a:srgbClr>
                </a:solidFill>
                <a:latin typeface="Segoe UI" pitchFamily="34" charset="0"/>
              </a:rPr>
              <a:t>- </a:t>
            </a:r>
            <a:r>
              <a:rPr lang="en-US" altLang="zh-CN" sz="800" dirty="0" smtClean="0">
                <a:ln>
                  <a:solidFill>
                    <a:srgbClr val="FFFFFF">
                      <a:alpha val="0"/>
                    </a:srgbClr>
                  </a:solidFill>
                </a:ln>
                <a:solidFill>
                  <a:srgbClr val="595959">
                    <a:lumMod val="75000"/>
                  </a:srgbClr>
                </a:solidFill>
                <a:latin typeface="Segoe UI" pitchFamily="34" charset="0"/>
              </a:rPr>
              <a:t>Define Sales &amp; Service Solutions Strategy in alignment with LoB biz rqts &amp; success factors</a:t>
            </a:r>
            <a:endParaRPr lang="en-US" altLang="zh-CN" sz="800" dirty="0">
              <a:ln>
                <a:solidFill>
                  <a:srgbClr val="FFFFFF">
                    <a:alpha val="0"/>
                  </a:srgbClr>
                </a:solidFill>
              </a:ln>
              <a:solidFill>
                <a:srgbClr val="595959">
                  <a:lumMod val="75000"/>
                </a:srgbClr>
              </a:solidFill>
              <a:latin typeface="Segoe UI" pitchFamily="34" charset="0"/>
            </a:endParaRPr>
          </a:p>
        </p:txBody>
      </p:sp>
      <p:sp>
        <p:nvSpPr>
          <p:cNvPr id="95" name="AutoShape 47"/>
          <p:cNvSpPr>
            <a:spLocks noChangeArrowheads="1"/>
          </p:cNvSpPr>
          <p:nvPr>
            <p:custDataLst>
              <p:tags r:id="rId47"/>
            </p:custDataLst>
          </p:nvPr>
        </p:nvSpPr>
        <p:spPr bwMode="auto">
          <a:xfrm>
            <a:off x="2407727" y="4243580"/>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n>
                <a:solidFill>
                  <a:srgbClr val="FFFFFF">
                    <a:alpha val="0"/>
                  </a:srgbClr>
                </a:solidFill>
              </a:ln>
              <a:latin typeface="Segoe UI" pitchFamily="34" charset="0"/>
            </a:endParaRPr>
          </a:p>
        </p:txBody>
      </p:sp>
      <p:sp>
        <p:nvSpPr>
          <p:cNvPr id="96" name="Rectangle 95"/>
          <p:cNvSpPr/>
          <p:nvPr>
            <p:custDataLst>
              <p:tags r:id="rId48"/>
            </p:custDataLst>
          </p:nvPr>
        </p:nvSpPr>
        <p:spPr>
          <a:xfrm>
            <a:off x="2587120" y="4236000"/>
            <a:ext cx="4161141" cy="123111"/>
          </a:xfrm>
          <a:prstGeom prst="rect">
            <a:avLst/>
          </a:prstGeom>
        </p:spPr>
        <p:txBody>
          <a:bodyPr wrap="square" lIns="0" tIns="0" rIns="0" bIns="0">
            <a:spAutoFit/>
          </a:bodyPr>
          <a:lstStyle/>
          <a:p>
            <a:pPr marL="0" lvl="1" fontAlgn="base">
              <a:spcBef>
                <a:spcPts val="300"/>
              </a:spcBef>
              <a:buClr>
                <a:srgbClr val="595959">
                  <a:lumMod val="75000"/>
                </a:srgbClr>
              </a:buClr>
              <a:buSzPct val="100000"/>
            </a:pPr>
            <a:r>
              <a:rPr lang="en-US" altLang="zh-CN" sz="800" dirty="0" smtClean="0">
                <a:ln>
                  <a:solidFill>
                    <a:srgbClr val="FFFFFF">
                      <a:alpha val="0"/>
                    </a:srgbClr>
                  </a:solidFill>
                </a:ln>
                <a:solidFill>
                  <a:srgbClr val="595959">
                    <a:lumMod val="75000"/>
                  </a:srgbClr>
                </a:solidFill>
                <a:latin typeface="Segoe UI" pitchFamily="34" charset="0"/>
              </a:rPr>
              <a:t>Select &amp; Procure Sales &amp; </a:t>
            </a:r>
            <a:r>
              <a:rPr lang="en-US" altLang="zh-CN" sz="800" dirty="0">
                <a:ln>
                  <a:solidFill>
                    <a:srgbClr val="FFFFFF">
                      <a:alpha val="0"/>
                    </a:srgbClr>
                  </a:solidFill>
                </a:ln>
                <a:solidFill>
                  <a:srgbClr val="595959">
                    <a:lumMod val="75000"/>
                  </a:srgbClr>
                </a:solidFill>
                <a:latin typeface="Segoe UI" pitchFamily="34" charset="0"/>
              </a:rPr>
              <a:t>M</a:t>
            </a:r>
            <a:r>
              <a:rPr lang="en-US" altLang="zh-CN" sz="800" dirty="0" smtClean="0">
                <a:ln>
                  <a:solidFill>
                    <a:srgbClr val="FFFFFF">
                      <a:alpha val="0"/>
                    </a:srgbClr>
                  </a:solidFill>
                </a:ln>
                <a:solidFill>
                  <a:srgbClr val="595959">
                    <a:lumMod val="75000"/>
                  </a:srgbClr>
                </a:solidFill>
                <a:latin typeface="Segoe UI" pitchFamily="34" charset="0"/>
              </a:rPr>
              <a:t>arketing Solution</a:t>
            </a:r>
            <a:endParaRPr lang="en-US" altLang="zh-CN" sz="800" dirty="0">
              <a:ln>
                <a:solidFill>
                  <a:srgbClr val="FFFFFF">
                    <a:alpha val="0"/>
                  </a:srgbClr>
                </a:solidFill>
              </a:ln>
              <a:solidFill>
                <a:srgbClr val="595959">
                  <a:lumMod val="75000"/>
                </a:srgbClr>
              </a:solidFill>
              <a:latin typeface="Segoe UI" pitchFamily="34" charset="0"/>
            </a:endParaRPr>
          </a:p>
        </p:txBody>
      </p:sp>
      <p:sp>
        <p:nvSpPr>
          <p:cNvPr id="97" name="Text Box 60"/>
          <p:cNvSpPr txBox="1">
            <a:spLocks noChangeArrowheads="1"/>
          </p:cNvSpPr>
          <p:nvPr>
            <p:custDataLst>
              <p:tags r:id="rId49"/>
            </p:custDataLst>
          </p:nvPr>
        </p:nvSpPr>
        <p:spPr bwMode="auto">
          <a:xfrm>
            <a:off x="3658477" y="4316553"/>
            <a:ext cx="3128234" cy="215444"/>
          </a:xfrm>
          <a:prstGeom prst="rect">
            <a:avLst/>
          </a:prstGeom>
          <a:noFill/>
          <a:ln w="12700" cap="sq">
            <a:noFill/>
            <a:miter lim="800000"/>
            <a:headEnd/>
            <a:tailEnd/>
          </a:ln>
          <a:effectLst/>
        </p:spPr>
        <p:txBody>
          <a:bodyPr wrap="square">
            <a:spAutoFit/>
          </a:bodyPr>
          <a:lstStyle/>
          <a:p>
            <a:pPr marL="0" lvl="1" fontAlgn="base">
              <a:spcBef>
                <a:spcPts val="300"/>
              </a:spcBef>
              <a:buClr>
                <a:srgbClr val="595959">
                  <a:lumMod val="75000"/>
                </a:srgbClr>
              </a:buClr>
              <a:buSzPct val="100000"/>
            </a:pPr>
            <a:r>
              <a:rPr lang="en-US" altLang="zh-CN" sz="800" dirty="0" smtClean="0">
                <a:ln>
                  <a:solidFill>
                    <a:srgbClr val="FFFFFF">
                      <a:alpha val="0"/>
                    </a:srgbClr>
                  </a:solidFill>
                </a:ln>
                <a:solidFill>
                  <a:srgbClr val="595959">
                    <a:lumMod val="75000"/>
                  </a:srgbClr>
                </a:solidFill>
                <a:latin typeface="Segoe UI" pitchFamily="34" charset="0"/>
              </a:rPr>
              <a:t>Integrate, Deploy &amp; Operationalize Sales </a:t>
            </a:r>
            <a:r>
              <a:rPr lang="en-US" altLang="zh-CN" sz="800" dirty="0">
                <a:ln>
                  <a:solidFill>
                    <a:srgbClr val="FFFFFF">
                      <a:alpha val="0"/>
                    </a:srgbClr>
                  </a:solidFill>
                </a:ln>
                <a:solidFill>
                  <a:srgbClr val="595959">
                    <a:lumMod val="75000"/>
                  </a:srgbClr>
                </a:solidFill>
                <a:latin typeface="Segoe UI" pitchFamily="34" charset="0"/>
              </a:rPr>
              <a:t>&amp; </a:t>
            </a:r>
            <a:r>
              <a:rPr lang="en-US" altLang="zh-CN" sz="800" dirty="0" smtClean="0">
                <a:ln>
                  <a:solidFill>
                    <a:srgbClr val="FFFFFF">
                      <a:alpha val="0"/>
                    </a:srgbClr>
                  </a:solidFill>
                </a:ln>
                <a:solidFill>
                  <a:srgbClr val="595959">
                    <a:lumMod val="75000"/>
                  </a:srgbClr>
                </a:solidFill>
                <a:latin typeface="Segoe UI" pitchFamily="34" charset="0"/>
              </a:rPr>
              <a:t>Marketing </a:t>
            </a:r>
            <a:r>
              <a:rPr lang="en-US" altLang="zh-CN" sz="800" dirty="0">
                <a:ln>
                  <a:solidFill>
                    <a:srgbClr val="FFFFFF">
                      <a:alpha val="0"/>
                    </a:srgbClr>
                  </a:solidFill>
                </a:ln>
                <a:solidFill>
                  <a:srgbClr val="595959">
                    <a:lumMod val="75000"/>
                  </a:srgbClr>
                </a:solidFill>
                <a:latin typeface="Segoe UI" pitchFamily="34" charset="0"/>
              </a:rPr>
              <a:t>Solution</a:t>
            </a:r>
          </a:p>
        </p:txBody>
      </p:sp>
      <p:sp>
        <p:nvSpPr>
          <p:cNvPr id="98" name="AutoShape 47"/>
          <p:cNvSpPr>
            <a:spLocks noChangeArrowheads="1"/>
          </p:cNvSpPr>
          <p:nvPr>
            <p:custDataLst>
              <p:tags r:id="rId50"/>
            </p:custDataLst>
          </p:nvPr>
        </p:nvSpPr>
        <p:spPr bwMode="auto">
          <a:xfrm>
            <a:off x="3568992" y="4380740"/>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n>
                <a:solidFill>
                  <a:srgbClr val="FFFFFF">
                    <a:alpha val="0"/>
                  </a:srgbClr>
                </a:solidFill>
              </a:ln>
              <a:latin typeface="Segoe UI" pitchFamily="34" charset="0"/>
            </a:endParaRPr>
          </a:p>
        </p:txBody>
      </p:sp>
      <p:sp>
        <p:nvSpPr>
          <p:cNvPr id="54" name="Chevron 53"/>
          <p:cNvSpPr/>
          <p:nvPr>
            <p:custDataLst>
              <p:tags r:id="rId51"/>
            </p:custDataLst>
          </p:nvPr>
        </p:nvSpPr>
        <p:spPr>
          <a:xfrm>
            <a:off x="7946333" y="232172"/>
            <a:ext cx="3900424" cy="171096"/>
          </a:xfrm>
          <a:prstGeom prst="chevron">
            <a:avLst/>
          </a:prstGeom>
          <a:gradFill>
            <a:gsLst>
              <a:gs pos="0">
                <a:schemeClr val="tx2"/>
              </a:gs>
              <a:gs pos="80000">
                <a:schemeClr val="tx2"/>
              </a:gs>
              <a:gs pos="100000">
                <a:schemeClr val="tx2">
                  <a:lumMod val="60000"/>
                  <a:lumOff val="40000"/>
                </a:schemeClr>
              </a:gs>
            </a:gsLst>
            <a:lin ang="16200000" scaled="1"/>
          </a:gradFill>
          <a:ln w="952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rgbClr val="FFFFFF">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55" name="Chevron 54"/>
          <p:cNvSpPr/>
          <p:nvPr>
            <p:custDataLst>
              <p:tags r:id="rId52"/>
            </p:custDataLst>
          </p:nvPr>
        </p:nvSpPr>
        <p:spPr>
          <a:xfrm>
            <a:off x="7946333"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Define</a:t>
            </a:r>
          </a:p>
        </p:txBody>
      </p:sp>
      <p:sp>
        <p:nvSpPr>
          <p:cNvPr id="70" name="Chevron 69"/>
          <p:cNvSpPr/>
          <p:nvPr>
            <p:custDataLst>
              <p:tags r:id="rId53"/>
            </p:custDataLst>
          </p:nvPr>
        </p:nvSpPr>
        <p:spPr>
          <a:xfrm>
            <a:off x="9232254"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Explore</a:t>
            </a:r>
          </a:p>
        </p:txBody>
      </p:sp>
      <p:sp>
        <p:nvSpPr>
          <p:cNvPr id="71" name="Chevron 70"/>
          <p:cNvSpPr/>
          <p:nvPr>
            <p:custDataLst>
              <p:tags r:id="rId54"/>
            </p:custDataLst>
          </p:nvPr>
        </p:nvSpPr>
        <p:spPr>
          <a:xfrm>
            <a:off x="10518175" y="437391"/>
            <a:ext cx="1328582" cy="162905"/>
          </a:xfrm>
          <a:prstGeom prst="chevron">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rgbClr val="FFFFFF">
                      <a:alpha val="0"/>
                    </a:srgbClr>
                  </a:solidFill>
                </a:ln>
                <a:solidFill>
                  <a:schemeClr val="tx1">
                    <a:lumMod val="75000"/>
                  </a:schemeClr>
                </a:solidFill>
                <a:latin typeface="Segoe UI" pitchFamily="34" charset="0"/>
                <a:ea typeface="Segoe UI" pitchFamily="34" charset="0"/>
                <a:cs typeface="Segoe UI" pitchFamily="34" charset="0"/>
              </a:rPr>
              <a:t>Plan</a:t>
            </a: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51</a:t>
            </a:fld>
            <a:endParaRPr lang="en-US" dirty="0"/>
          </a:p>
        </p:txBody>
      </p:sp>
    </p:spTree>
    <p:extLst>
      <p:ext uri="{BB962C8B-B14F-4D97-AF65-F5344CB8AC3E}">
        <p14:creationId xmlns:p14="http://schemas.microsoft.com/office/powerpoint/2010/main" val="124155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78839235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7516" name="think-cell Slide" r:id="rId56" imgW="270" imgH="270" progId="TCLayout.ActiveDocument.1">
                  <p:embed/>
                </p:oleObj>
              </mc:Choice>
              <mc:Fallback>
                <p:oleObj name="think-cell Slide" r:id="rId56" imgW="270" imgH="270" progId="TCLayout.ActiveDocument.1">
                  <p:embed/>
                  <p:pic>
                    <p:nvPicPr>
                      <p:cNvPr id="0" name=""/>
                      <p:cNvPicPr/>
                      <p:nvPr/>
                    </p:nvPicPr>
                    <p:blipFill>
                      <a:blip r:embed="rId57"/>
                      <a:stretch>
                        <a:fillRect/>
                      </a:stretch>
                    </p:blipFill>
                    <p:spPr>
                      <a:xfrm>
                        <a:off x="0" y="0"/>
                        <a:ext cx="158750" cy="158750"/>
                      </a:xfrm>
                      <a:prstGeom prst="rect">
                        <a:avLst/>
                      </a:prstGeom>
                    </p:spPr>
                  </p:pic>
                </p:oleObj>
              </mc:Fallback>
            </mc:AlternateContent>
          </a:graphicData>
        </a:graphic>
      </p:graphicFrame>
      <p:sp>
        <p:nvSpPr>
          <p:cNvPr id="76" name="Rounded Rectangle 75"/>
          <p:cNvSpPr/>
          <p:nvPr>
            <p:custDataLst>
              <p:tags r:id="rId3"/>
            </p:custDataLst>
          </p:nvPr>
        </p:nvSpPr>
        <p:spPr>
          <a:xfrm>
            <a:off x="338137" y="3207007"/>
            <a:ext cx="6957421"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IN" altLang="zh-CN" sz="1100" dirty="0">
              <a:ln>
                <a:solidFill>
                  <a:schemeClr val="bg1">
                    <a:alpha val="0"/>
                  </a:schemeClr>
                </a:solidFill>
              </a:ln>
              <a:solidFill>
                <a:schemeClr val="tx1">
                  <a:lumMod val="75000"/>
                </a:schemeClr>
              </a:solidFill>
              <a:latin typeface="Segoe UI" pitchFamily="34" charset="0"/>
            </a:endParaRPr>
          </a:p>
        </p:txBody>
      </p:sp>
      <p:graphicFrame>
        <p:nvGraphicFramePr>
          <p:cNvPr id="50" name="Table 49"/>
          <p:cNvGraphicFramePr>
            <a:graphicFrameLocks noGrp="1"/>
          </p:cNvGraphicFramePr>
          <p:nvPr>
            <p:custDataLst>
              <p:tags r:id="rId4"/>
            </p:custDataLst>
            <p:extLst>
              <p:ext uri="{D42A27DB-BD31-4B8C-83A1-F6EECF244321}">
                <p14:modId xmlns:p14="http://schemas.microsoft.com/office/powerpoint/2010/main" val="4251968332"/>
              </p:ext>
            </p:extLst>
          </p:nvPr>
        </p:nvGraphicFramePr>
        <p:xfrm>
          <a:off x="338141" y="3513636"/>
          <a:ext cx="6947979" cy="1397360"/>
        </p:xfrm>
        <a:graphic>
          <a:graphicData uri="http://schemas.openxmlformats.org/drawingml/2006/table">
            <a:tbl>
              <a:tblPr firstRow="1" bandRow="1">
                <a:tableStyleId>{5C22544A-7EE6-4342-B048-85BDC9FD1C3A}</a:tableStyleId>
              </a:tblPr>
              <a:tblGrid>
                <a:gridCol w="903315"/>
                <a:gridCol w="755583"/>
                <a:gridCol w="755583"/>
                <a:gridCol w="755583"/>
                <a:gridCol w="755583"/>
                <a:gridCol w="755583"/>
                <a:gridCol w="755583"/>
                <a:gridCol w="755583"/>
                <a:gridCol w="755583"/>
              </a:tblGrid>
              <a:tr h="0">
                <a:tc>
                  <a:txBody>
                    <a:bodyPr/>
                    <a:lstStyle/>
                    <a:p>
                      <a:endParaRPr lang="en-US" sz="1000" dirty="0"/>
                    </a:p>
                  </a:txBody>
                  <a:tcPr marL="27432" marR="27432">
                    <a:lnL w="9525"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Q1’13</a:t>
                      </a:r>
                      <a:endParaRPr lang="en-US" sz="1000" b="1" kern="1200" dirty="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endParaRP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Timeline</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1344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Milestone</a:t>
                      </a:r>
                    </a:p>
                  </a:txBody>
                  <a:tcPr marL="27432" marR="27432"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78691">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Deliverable/ Outcomes</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Rectangle 8"/>
          <p:cNvSpPr>
            <a:spLocks noChangeArrowheads="1"/>
          </p:cNvSpPr>
          <p:nvPr>
            <p:custDataLst>
              <p:tags r:id="rId5"/>
            </p:custDataLst>
          </p:nvPr>
        </p:nvSpPr>
        <p:spPr bwMode="auto">
          <a:xfrm>
            <a:off x="338137" y="5326339"/>
            <a:ext cx="154097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 name="Title 3"/>
          <p:cNvSpPr>
            <a:spLocks noGrp="1"/>
          </p:cNvSpPr>
          <p:nvPr>
            <p:ph type="title"/>
            <p:custDataLst>
              <p:tags r:id="rId6"/>
            </p:custDataLst>
          </p:nvPr>
        </p:nvSpPr>
        <p:spPr>
          <a:xfrm>
            <a:off x="338137" y="672877"/>
            <a:ext cx="11518900" cy="332399"/>
          </a:xfrm>
        </p:spPr>
        <p:txBody>
          <a:bodyPr/>
          <a:lstStyle/>
          <a:p>
            <a:r>
              <a:rPr lang="en-US" sz="2400" dirty="0"/>
              <a:t>Digital Marketing - Project Charter Summary</a:t>
            </a:r>
          </a:p>
        </p:txBody>
      </p:sp>
      <p:sp>
        <p:nvSpPr>
          <p:cNvPr id="10" name="Rounded Rectangle 9"/>
          <p:cNvSpPr/>
          <p:nvPr>
            <p:custDataLst>
              <p:tags r:id="rId7"/>
            </p:custDataLst>
          </p:nvPr>
        </p:nvSpPr>
        <p:spPr>
          <a:xfrm>
            <a:off x="3947160" y="1005276"/>
            <a:ext cx="7909878"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r>
              <a:rPr lang="en-IN" altLang="zh-CN" sz="1200" b="1" dirty="0">
                <a:ln>
                  <a:solidFill>
                    <a:srgbClr val="FFFFFF">
                      <a:alpha val="0"/>
                    </a:srgbClr>
                  </a:solidFill>
                </a:ln>
                <a:solidFill>
                  <a:schemeClr val="tx1">
                    <a:lumMod val="75000"/>
                  </a:schemeClr>
                </a:solidFill>
                <a:latin typeface="Segoe UI" pitchFamily="34" charset="0"/>
              </a:rPr>
              <a:t>Purpose and </a:t>
            </a:r>
            <a:r>
              <a:rPr lang="en-IN" altLang="zh-CN" sz="1200" b="1" dirty="0" smtClean="0">
                <a:ln>
                  <a:solidFill>
                    <a:srgbClr val="FFFFFF">
                      <a:alpha val="0"/>
                    </a:srgbClr>
                  </a:solidFill>
                </a:ln>
                <a:solidFill>
                  <a:schemeClr val="tx1">
                    <a:lumMod val="75000"/>
                  </a:schemeClr>
                </a:solidFill>
                <a:latin typeface="Segoe UI" pitchFamily="34" charset="0"/>
              </a:rPr>
              <a:t>Description:</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To build an enterprise-wide digital marketing solution increases brand loyalty, retain existing </a:t>
            </a:r>
            <a:r>
              <a:rPr lang="en-US" altLang="zh-CN" sz="1100" dirty="0" smtClean="0">
                <a:ln>
                  <a:solidFill>
                    <a:srgbClr val="FFFFFF">
                      <a:alpha val="0"/>
                    </a:srgbClr>
                  </a:solidFill>
                </a:ln>
                <a:solidFill>
                  <a:schemeClr val="tx1">
                    <a:lumMod val="75000"/>
                  </a:schemeClr>
                </a:solidFill>
                <a:latin typeface="Segoe UI" pitchFamily="34" charset="0"/>
              </a:rPr>
              <a:t>customers</a:t>
            </a:r>
            <a:r>
              <a:rPr lang="en-US" altLang="zh-CN" sz="1100" dirty="0">
                <a:ln>
                  <a:solidFill>
                    <a:srgbClr val="FFFFFF">
                      <a:alpha val="0"/>
                    </a:srgbClr>
                  </a:solidFill>
                </a:ln>
                <a:solidFill>
                  <a:schemeClr val="tx1">
                    <a:lumMod val="75000"/>
                  </a:schemeClr>
                </a:solidFill>
                <a:latin typeface="Segoe UI" pitchFamily="34" charset="0"/>
              </a:rPr>
              <a:t>, reach new </a:t>
            </a:r>
            <a:r>
              <a:rPr lang="en-US" altLang="zh-CN" sz="1100" dirty="0" smtClean="0">
                <a:ln>
                  <a:solidFill>
                    <a:srgbClr val="FFFFFF">
                      <a:alpha val="0"/>
                    </a:srgbClr>
                  </a:solidFill>
                </a:ln>
                <a:solidFill>
                  <a:schemeClr val="tx1">
                    <a:lumMod val="75000"/>
                  </a:schemeClr>
                </a:solidFill>
                <a:latin typeface="Segoe UI" pitchFamily="34" charset="0"/>
              </a:rPr>
              <a:t>customers </a:t>
            </a:r>
            <a:r>
              <a:rPr lang="en-US" altLang="zh-CN" sz="1100" dirty="0">
                <a:ln>
                  <a:solidFill>
                    <a:srgbClr val="FFFFFF">
                      <a:alpha val="0"/>
                    </a:srgbClr>
                  </a:solidFill>
                </a:ln>
                <a:solidFill>
                  <a:schemeClr val="tx1">
                    <a:lumMod val="75000"/>
                  </a:schemeClr>
                </a:solidFill>
                <a:latin typeface="Segoe UI" pitchFamily="34" charset="0"/>
              </a:rPr>
              <a:t>and monetizing digital assets to generate higher revenues</a:t>
            </a:r>
            <a:r>
              <a:rPr lang="en-US" altLang="zh-CN" sz="1100" dirty="0" smtClean="0">
                <a:ln>
                  <a:solidFill>
                    <a:srgbClr val="FFFFFF">
                      <a:alpha val="0"/>
                    </a:srgbClr>
                  </a:solidFill>
                </a:ln>
                <a:solidFill>
                  <a:schemeClr val="tx1">
                    <a:lumMod val="75000"/>
                  </a:schemeClr>
                </a:solidFill>
                <a:latin typeface="Segoe UI" pitchFamily="34" charset="0"/>
              </a:rPr>
              <a:t>. </a:t>
            </a:r>
            <a:endParaRPr lang="en-US" altLang="zh-CN" sz="1100" dirty="0">
              <a:ln>
                <a:solidFill>
                  <a:srgbClr val="FFFFFF">
                    <a:alpha val="0"/>
                  </a:srgbClr>
                </a:solidFill>
              </a:ln>
              <a:solidFill>
                <a:schemeClr val="tx1">
                  <a:lumMod val="75000"/>
                </a:schemeClr>
              </a:solidFill>
              <a:latin typeface="Segoe UI" pitchFamily="34" charset="0"/>
            </a:endParaRP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Leverage Microsoft Advertising, SharePoint, FAST and Atlas to develop compelling experiences that use both on premise and cloud assets. </a:t>
            </a:r>
          </a:p>
          <a:p>
            <a:pPr marL="58737" lvl="1" fontAlgn="base">
              <a:spcBef>
                <a:spcPts val="300"/>
              </a:spcBef>
              <a:buClr>
                <a:srgbClr val="595959">
                  <a:lumMod val="75000"/>
                </a:srgbClr>
              </a:buClr>
              <a:buSzPct val="100000"/>
            </a:pPr>
            <a:r>
              <a:rPr lang="en-US" altLang="zh-CN" sz="1100" b="1" dirty="0">
                <a:ln>
                  <a:solidFill>
                    <a:srgbClr val="FFFFFF">
                      <a:alpha val="0"/>
                    </a:srgbClr>
                  </a:solidFill>
                </a:ln>
                <a:solidFill>
                  <a:schemeClr val="tx1">
                    <a:lumMod val="75000"/>
                  </a:schemeClr>
                </a:solidFill>
                <a:latin typeface="Segoe UI" pitchFamily="34" charset="0"/>
              </a:rPr>
              <a:t>Dependencies (and CSFs): </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Adherence to reference architecture and data model by application groups</a:t>
            </a:r>
          </a:p>
        </p:txBody>
      </p:sp>
      <p:sp>
        <p:nvSpPr>
          <p:cNvPr id="11" name="Text Box 10"/>
          <p:cNvSpPr txBox="1">
            <a:spLocks noChangeArrowheads="1"/>
          </p:cNvSpPr>
          <p:nvPr>
            <p:custDataLst>
              <p:tags r:id="rId8"/>
            </p:custDataLst>
          </p:nvPr>
        </p:nvSpPr>
        <p:spPr bwMode="gray">
          <a:xfrm flipH="1">
            <a:off x="3947160" y="1005276"/>
            <a:ext cx="790987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Purpose, Description &amp; Dependencies</a:t>
            </a:r>
          </a:p>
        </p:txBody>
      </p:sp>
      <p:sp>
        <p:nvSpPr>
          <p:cNvPr id="12" name="Rounded Rectangle 11"/>
          <p:cNvSpPr/>
          <p:nvPr>
            <p:custDataLst>
              <p:tags r:id="rId9"/>
            </p:custDataLst>
          </p:nvPr>
        </p:nvSpPr>
        <p:spPr>
          <a:xfrm>
            <a:off x="7421880" y="3209544"/>
            <a:ext cx="4435158"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174625" lvl="1" indent="-174625" fontAlgn="base">
              <a:buClr>
                <a:srgbClr val="595959">
                  <a:lumMod val="75000"/>
                </a:srgbClr>
              </a:buClr>
              <a:buSzPct val="100000"/>
              <a:buFont typeface="Wingdings" pitchFamily="2" charset="2"/>
              <a:buChar char="§"/>
            </a:pPr>
            <a:r>
              <a:rPr lang="en-US" altLang="zh-CN" sz="1000" dirty="0">
                <a:ln>
                  <a:solidFill>
                    <a:srgbClr val="FFFFFF">
                      <a:alpha val="0"/>
                    </a:srgbClr>
                  </a:solidFill>
                </a:ln>
                <a:solidFill>
                  <a:schemeClr val="tx1">
                    <a:lumMod val="75000"/>
                  </a:schemeClr>
                </a:solidFill>
                <a:latin typeface="Segoe UI" pitchFamily="34" charset="0"/>
              </a:rPr>
              <a:t>Create demand efficiently among high quality, targeted audiences.</a:t>
            </a:r>
          </a:p>
          <a:p>
            <a:pPr marL="174625" lvl="1" indent="-174625" fontAlgn="base">
              <a:buClr>
                <a:srgbClr val="595959">
                  <a:lumMod val="75000"/>
                </a:srgbClr>
              </a:buClr>
              <a:buSzPct val="100000"/>
              <a:buFont typeface="Wingdings" pitchFamily="2" charset="2"/>
              <a:buChar char="§"/>
            </a:pPr>
            <a:r>
              <a:rPr lang="en-US" altLang="zh-CN" sz="1000" dirty="0">
                <a:ln>
                  <a:solidFill>
                    <a:srgbClr val="FFFFFF">
                      <a:alpha val="0"/>
                    </a:srgbClr>
                  </a:solidFill>
                </a:ln>
                <a:solidFill>
                  <a:schemeClr val="tx1">
                    <a:lumMod val="75000"/>
                  </a:schemeClr>
                </a:solidFill>
                <a:latin typeface="Segoe UI" pitchFamily="34" charset="0"/>
              </a:rPr>
              <a:t>Deliver connected </a:t>
            </a:r>
            <a:r>
              <a:rPr lang="en-US" altLang="zh-CN" sz="1000" dirty="0" smtClean="0">
                <a:ln>
                  <a:solidFill>
                    <a:srgbClr val="FFFFFF">
                      <a:alpha val="0"/>
                    </a:srgbClr>
                  </a:solidFill>
                </a:ln>
                <a:solidFill>
                  <a:schemeClr val="tx1">
                    <a:lumMod val="75000"/>
                  </a:schemeClr>
                </a:solidFill>
                <a:latin typeface="Segoe UI" pitchFamily="34" charset="0"/>
              </a:rPr>
              <a:t>customer </a:t>
            </a:r>
            <a:r>
              <a:rPr lang="en-US" altLang="zh-CN" sz="1000" dirty="0">
                <a:ln>
                  <a:solidFill>
                    <a:srgbClr val="FFFFFF">
                      <a:alpha val="0"/>
                    </a:srgbClr>
                  </a:solidFill>
                </a:ln>
                <a:solidFill>
                  <a:schemeClr val="tx1">
                    <a:lumMod val="75000"/>
                  </a:schemeClr>
                </a:solidFill>
                <a:latin typeface="Segoe UI" pitchFamily="34" charset="0"/>
              </a:rPr>
              <a:t>experiences across digital media and web sites. Drive </a:t>
            </a:r>
            <a:r>
              <a:rPr lang="en-US" altLang="zh-CN" sz="1000" dirty="0" smtClean="0">
                <a:ln>
                  <a:solidFill>
                    <a:srgbClr val="FFFFFF">
                      <a:alpha val="0"/>
                    </a:srgbClr>
                  </a:solidFill>
                </a:ln>
                <a:solidFill>
                  <a:schemeClr val="tx1">
                    <a:lumMod val="75000"/>
                  </a:schemeClr>
                </a:solidFill>
                <a:latin typeface="Segoe UI" pitchFamily="34" charset="0"/>
              </a:rPr>
              <a:t>customers </a:t>
            </a:r>
            <a:r>
              <a:rPr lang="en-US" altLang="zh-CN" sz="1000" dirty="0">
                <a:ln>
                  <a:solidFill>
                    <a:srgbClr val="FFFFFF">
                      <a:alpha val="0"/>
                    </a:srgbClr>
                  </a:solidFill>
                </a:ln>
                <a:solidFill>
                  <a:schemeClr val="tx1">
                    <a:lumMod val="75000"/>
                  </a:schemeClr>
                </a:solidFill>
                <a:latin typeface="Segoe UI" pitchFamily="34" charset="0"/>
              </a:rPr>
              <a:t>from awareness to consideration to purchase using smart, targeted, personalized experiences.</a:t>
            </a:r>
          </a:p>
          <a:p>
            <a:pPr marL="174625" lvl="1" indent="-174625" fontAlgn="base">
              <a:buClr>
                <a:srgbClr val="595959">
                  <a:lumMod val="75000"/>
                </a:srgbClr>
              </a:buClr>
              <a:buSzPct val="100000"/>
              <a:buFont typeface="Wingdings" pitchFamily="2" charset="2"/>
              <a:buChar char="§"/>
            </a:pPr>
            <a:r>
              <a:rPr lang="en-US" altLang="zh-CN" sz="1000" dirty="0">
                <a:ln>
                  <a:solidFill>
                    <a:srgbClr val="FFFFFF">
                      <a:alpha val="0"/>
                    </a:srgbClr>
                  </a:solidFill>
                </a:ln>
                <a:solidFill>
                  <a:schemeClr val="tx1">
                    <a:lumMod val="75000"/>
                  </a:schemeClr>
                </a:solidFill>
                <a:latin typeface="Segoe UI" pitchFamily="34" charset="0"/>
              </a:rPr>
              <a:t>Capture </a:t>
            </a:r>
            <a:r>
              <a:rPr lang="en-US" altLang="zh-CN" sz="1000" dirty="0" smtClean="0">
                <a:ln>
                  <a:solidFill>
                    <a:srgbClr val="FFFFFF">
                      <a:alpha val="0"/>
                    </a:srgbClr>
                  </a:solidFill>
                </a:ln>
                <a:solidFill>
                  <a:schemeClr val="tx1">
                    <a:lumMod val="75000"/>
                  </a:schemeClr>
                </a:solidFill>
                <a:latin typeface="Segoe UI" pitchFamily="34" charset="0"/>
              </a:rPr>
              <a:t>customer </a:t>
            </a:r>
            <a:r>
              <a:rPr lang="en-US" altLang="zh-CN" sz="1000" dirty="0">
                <a:ln>
                  <a:solidFill>
                    <a:srgbClr val="FFFFFF">
                      <a:alpha val="0"/>
                    </a:srgbClr>
                  </a:solidFill>
                </a:ln>
                <a:solidFill>
                  <a:schemeClr val="tx1">
                    <a:lumMod val="75000"/>
                  </a:schemeClr>
                </a:solidFill>
                <a:latin typeface="Segoe UI" pitchFamily="34" charset="0"/>
              </a:rPr>
              <a:t>data and insights across channels, geographies, and agencies. Connect information silos to create an integrated and real-time view of marketing activities and Expected ROI. Understand </a:t>
            </a:r>
            <a:r>
              <a:rPr lang="en-US" altLang="zh-CN" sz="1000" dirty="0" smtClean="0">
                <a:ln>
                  <a:solidFill>
                    <a:srgbClr val="FFFFFF">
                      <a:alpha val="0"/>
                    </a:srgbClr>
                  </a:solidFill>
                </a:ln>
                <a:solidFill>
                  <a:schemeClr val="tx1">
                    <a:lumMod val="75000"/>
                  </a:schemeClr>
                </a:solidFill>
                <a:latin typeface="Segoe UI" pitchFamily="34" charset="0"/>
              </a:rPr>
              <a:t>customer </a:t>
            </a:r>
            <a:r>
              <a:rPr lang="en-US" altLang="zh-CN" sz="1000" dirty="0">
                <a:ln>
                  <a:solidFill>
                    <a:srgbClr val="FFFFFF">
                      <a:alpha val="0"/>
                    </a:srgbClr>
                  </a:solidFill>
                </a:ln>
                <a:solidFill>
                  <a:schemeClr val="tx1">
                    <a:lumMod val="75000"/>
                  </a:schemeClr>
                </a:solidFill>
                <a:latin typeface="Segoe UI" pitchFamily="34" charset="0"/>
              </a:rPr>
              <a:t>behaviors more deeply and optimize in real time across platforms</a:t>
            </a:r>
            <a:r>
              <a:rPr lang="en-US" altLang="zh-CN" sz="1050" dirty="0">
                <a:ln>
                  <a:solidFill>
                    <a:srgbClr val="FFFFFF">
                      <a:alpha val="0"/>
                    </a:srgbClr>
                  </a:solidFill>
                </a:ln>
                <a:solidFill>
                  <a:schemeClr val="tx1">
                    <a:lumMod val="75000"/>
                  </a:schemeClr>
                </a:solidFill>
                <a:latin typeface="Segoe UI" pitchFamily="34" charset="0"/>
              </a:rPr>
              <a:t>.</a:t>
            </a:r>
          </a:p>
        </p:txBody>
      </p:sp>
      <p:sp>
        <p:nvSpPr>
          <p:cNvPr id="13" name="Text Box 10"/>
          <p:cNvSpPr txBox="1">
            <a:spLocks noChangeArrowheads="1"/>
          </p:cNvSpPr>
          <p:nvPr>
            <p:custDataLst>
              <p:tags r:id="rId10"/>
            </p:custDataLst>
          </p:nvPr>
        </p:nvSpPr>
        <p:spPr bwMode="gray">
          <a:xfrm flipH="1">
            <a:off x="7421880" y="3203854"/>
            <a:ext cx="443515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Benefits</a:t>
            </a:r>
          </a:p>
        </p:txBody>
      </p:sp>
      <p:sp>
        <p:nvSpPr>
          <p:cNvPr id="17" name="Rectangle 7"/>
          <p:cNvSpPr>
            <a:spLocks noChangeArrowheads="1"/>
          </p:cNvSpPr>
          <p:nvPr>
            <p:custDataLst>
              <p:tags r:id="rId11"/>
            </p:custDataLst>
          </p:nvPr>
        </p:nvSpPr>
        <p:spPr bwMode="auto">
          <a:xfrm>
            <a:off x="7948131"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Degree of Risk</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8" name="Rectangle 8"/>
          <p:cNvSpPr>
            <a:spLocks noChangeArrowheads="1"/>
          </p:cNvSpPr>
          <p:nvPr>
            <p:custDataLst>
              <p:tags r:id="rId12"/>
            </p:custDataLst>
          </p:nvPr>
        </p:nvSpPr>
        <p:spPr bwMode="auto">
          <a:xfrm>
            <a:off x="1921433"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Capability Gap </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9" name="Rectangle 9"/>
          <p:cNvSpPr>
            <a:spLocks noChangeArrowheads="1"/>
          </p:cNvSpPr>
          <p:nvPr>
            <p:custDataLst>
              <p:tags r:id="rId13"/>
            </p:custDataLst>
          </p:nvPr>
        </p:nvSpPr>
        <p:spPr bwMode="auto">
          <a:xfrm>
            <a:off x="6011885" y="5326339"/>
            <a:ext cx="189392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Time to Value</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0" name="Rectangle 10"/>
          <p:cNvSpPr>
            <a:spLocks noChangeArrowheads="1"/>
          </p:cNvSpPr>
          <p:nvPr>
            <p:custDataLst>
              <p:tags r:id="rId14"/>
            </p:custDataLst>
          </p:nvPr>
        </p:nvSpPr>
        <p:spPr bwMode="auto">
          <a:xfrm>
            <a:off x="3948672" y="5326339"/>
            <a:ext cx="2020890"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rgbClr val="FFFFFF">
                      <a:alpha val="0"/>
                    </a:srgbClr>
                  </a:solidFill>
                </a:ln>
                <a:solidFill>
                  <a:schemeClr val="tx1">
                    <a:lumMod val="75000"/>
                  </a:schemeClr>
                </a:solidFill>
                <a:latin typeface="Segoe UI" pitchFamily="34" charset="0"/>
              </a:rPr>
              <a:t>Degree of Urgency</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1" name="Rectangle 23"/>
          <p:cNvSpPr>
            <a:spLocks noChangeArrowheads="1"/>
          </p:cNvSpPr>
          <p:nvPr>
            <p:custDataLst>
              <p:tags r:id="rId15"/>
            </p:custDataLst>
          </p:nvPr>
        </p:nvSpPr>
        <p:spPr bwMode="auto">
          <a:xfrm>
            <a:off x="9975369" y="5326339"/>
            <a:ext cx="1881669"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Expected ROI</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4" name="Rectangle 38"/>
          <p:cNvSpPr>
            <a:spLocks noChangeArrowheads="1"/>
          </p:cNvSpPr>
          <p:nvPr>
            <p:custDataLst>
              <p:tags r:id="rId16"/>
            </p:custDataLst>
          </p:nvPr>
        </p:nvSpPr>
        <p:spPr bwMode="auto">
          <a:xfrm>
            <a:off x="338137" y="5326339"/>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Sponsor</a:t>
            </a:r>
          </a:p>
        </p:txBody>
      </p:sp>
      <p:sp>
        <p:nvSpPr>
          <p:cNvPr id="16" name="Text Box 10"/>
          <p:cNvSpPr txBox="1">
            <a:spLocks noChangeArrowheads="1"/>
          </p:cNvSpPr>
          <p:nvPr>
            <p:custDataLst>
              <p:tags r:id="rId17"/>
            </p:custDataLst>
          </p:nvPr>
        </p:nvSpPr>
        <p:spPr bwMode="gray">
          <a:xfrm flipH="1">
            <a:off x="338138" y="5021432"/>
            <a:ext cx="1151890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Recommendation Characteristics</a:t>
            </a:r>
          </a:p>
        </p:txBody>
      </p:sp>
      <p:sp>
        <p:nvSpPr>
          <p:cNvPr id="46" name="Rectangle 38"/>
          <p:cNvSpPr>
            <a:spLocks noChangeArrowheads="1"/>
          </p:cNvSpPr>
          <p:nvPr>
            <p:custDataLst>
              <p:tags r:id="rId18"/>
            </p:custDataLst>
          </p:nvPr>
        </p:nvSpPr>
        <p:spPr bwMode="auto">
          <a:xfrm>
            <a:off x="338137" y="5878288"/>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Owner</a:t>
            </a:r>
          </a:p>
        </p:txBody>
      </p:sp>
      <p:sp>
        <p:nvSpPr>
          <p:cNvPr id="47" name="Rectangle 46"/>
          <p:cNvSpPr/>
          <p:nvPr>
            <p:custDataLst>
              <p:tags r:id="rId19"/>
            </p:custDataLst>
          </p:nvPr>
        </p:nvSpPr>
        <p:spPr>
          <a:xfrm>
            <a:off x="338138" y="5593892"/>
            <a:ext cx="1441610" cy="253916"/>
          </a:xfrm>
          <a:prstGeom prst="rect">
            <a:avLst/>
          </a:prstGeom>
        </p:spPr>
        <p:txBody>
          <a:bodyPr wrap="square">
            <a:spAutoFit/>
          </a:bodyPr>
          <a:lstStyle/>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CMO</a:t>
            </a:r>
            <a:endParaRPr lang="en-IN" altLang="zh-CN" sz="1050" dirty="0">
              <a:ln>
                <a:solidFill>
                  <a:srgbClr val="FFFFFF">
                    <a:alpha val="0"/>
                  </a:srgbClr>
                </a:solidFill>
              </a:ln>
              <a:solidFill>
                <a:srgbClr val="595959">
                  <a:lumMod val="75000"/>
                </a:srgbClr>
              </a:solidFill>
              <a:latin typeface="Segoe UI" pitchFamily="34" charset="0"/>
            </a:endParaRPr>
          </a:p>
        </p:txBody>
      </p:sp>
      <p:sp>
        <p:nvSpPr>
          <p:cNvPr id="48" name="Rectangle 47"/>
          <p:cNvSpPr/>
          <p:nvPr>
            <p:custDataLst>
              <p:tags r:id="rId20"/>
            </p:custDataLst>
          </p:nvPr>
        </p:nvSpPr>
        <p:spPr>
          <a:xfrm>
            <a:off x="338138" y="6109209"/>
            <a:ext cx="1441610" cy="253916"/>
          </a:xfrm>
          <a:prstGeom prst="rect">
            <a:avLst/>
          </a:prstGeom>
        </p:spPr>
        <p:txBody>
          <a:bodyPr wrap="square" anchor="ctr">
            <a:spAutoFit/>
          </a:bodyPr>
          <a:lstStyle/>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CIO</a:t>
            </a:r>
            <a:endParaRPr lang="en-IN" altLang="zh-CN" sz="1050" dirty="0">
              <a:ln>
                <a:solidFill>
                  <a:srgbClr val="FFFFFF">
                    <a:alpha val="0"/>
                  </a:srgbClr>
                </a:solidFill>
              </a:ln>
              <a:solidFill>
                <a:srgbClr val="595959">
                  <a:lumMod val="75000"/>
                </a:srgbClr>
              </a:solidFill>
              <a:latin typeface="Segoe UI" pitchFamily="34" charset="0"/>
            </a:endParaRPr>
          </a:p>
        </p:txBody>
      </p:sp>
      <p:sp>
        <p:nvSpPr>
          <p:cNvPr id="52" name="Oval 97"/>
          <p:cNvSpPr>
            <a:spLocks noChangeArrowheads="1"/>
          </p:cNvSpPr>
          <p:nvPr>
            <p:custDataLst>
              <p:tags r:id="rId21"/>
            </p:custDataLst>
          </p:nvPr>
        </p:nvSpPr>
        <p:spPr bwMode="auto">
          <a:xfrm rot="10800000" flipH="1" flipV="1">
            <a:off x="3332694"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6" name="Oval 97"/>
          <p:cNvSpPr>
            <a:spLocks noChangeArrowheads="1"/>
          </p:cNvSpPr>
          <p:nvPr>
            <p:custDataLst>
              <p:tags r:id="rId22"/>
            </p:custDataLst>
          </p:nvPr>
        </p:nvSpPr>
        <p:spPr bwMode="auto">
          <a:xfrm rot="10800000" flipH="1" flipV="1">
            <a:off x="3332694"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7" name="Oval 97"/>
          <p:cNvSpPr>
            <a:spLocks noChangeArrowheads="1"/>
          </p:cNvSpPr>
          <p:nvPr>
            <p:custDataLst>
              <p:tags r:id="rId23"/>
            </p:custDataLst>
          </p:nvPr>
        </p:nvSpPr>
        <p:spPr bwMode="auto">
          <a:xfrm rot="10800000" flipH="1" flipV="1">
            <a:off x="3332694"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8" name="Oval 97"/>
          <p:cNvSpPr>
            <a:spLocks noChangeArrowheads="1"/>
          </p:cNvSpPr>
          <p:nvPr>
            <p:custDataLst>
              <p:tags r:id="rId24"/>
            </p:custDataLst>
          </p:nvPr>
        </p:nvSpPr>
        <p:spPr bwMode="auto">
          <a:xfrm rot="10800000" flipH="1" flipV="1">
            <a:off x="541407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9" name="Oval 97"/>
          <p:cNvSpPr>
            <a:spLocks noChangeArrowheads="1"/>
          </p:cNvSpPr>
          <p:nvPr>
            <p:custDataLst>
              <p:tags r:id="rId25"/>
            </p:custDataLst>
          </p:nvPr>
        </p:nvSpPr>
        <p:spPr bwMode="auto">
          <a:xfrm rot="10800000" flipH="1" flipV="1">
            <a:off x="541407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0" name="Oval 97"/>
          <p:cNvSpPr>
            <a:spLocks noChangeArrowheads="1"/>
          </p:cNvSpPr>
          <p:nvPr>
            <p:custDataLst>
              <p:tags r:id="rId26"/>
            </p:custDataLst>
          </p:nvPr>
        </p:nvSpPr>
        <p:spPr bwMode="auto">
          <a:xfrm rot="10800000" flipH="1" flipV="1">
            <a:off x="541407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1" name="Oval 97"/>
          <p:cNvSpPr>
            <a:spLocks noChangeArrowheads="1"/>
          </p:cNvSpPr>
          <p:nvPr>
            <p:custDataLst>
              <p:tags r:id="rId27"/>
            </p:custDataLst>
          </p:nvPr>
        </p:nvSpPr>
        <p:spPr bwMode="auto">
          <a:xfrm rot="10800000" flipH="1" flipV="1">
            <a:off x="742188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2" name="Oval 97"/>
          <p:cNvSpPr>
            <a:spLocks noChangeArrowheads="1"/>
          </p:cNvSpPr>
          <p:nvPr>
            <p:custDataLst>
              <p:tags r:id="rId28"/>
            </p:custDataLst>
          </p:nvPr>
        </p:nvSpPr>
        <p:spPr bwMode="auto">
          <a:xfrm rot="10800000" flipH="1" flipV="1">
            <a:off x="742188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3" name="Oval 97"/>
          <p:cNvSpPr>
            <a:spLocks noChangeArrowheads="1"/>
          </p:cNvSpPr>
          <p:nvPr>
            <p:custDataLst>
              <p:tags r:id="rId29"/>
            </p:custDataLst>
          </p:nvPr>
        </p:nvSpPr>
        <p:spPr bwMode="auto">
          <a:xfrm rot="10800000" flipH="1" flipV="1">
            <a:off x="742188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4" name="Oval 97"/>
          <p:cNvSpPr>
            <a:spLocks noChangeArrowheads="1"/>
          </p:cNvSpPr>
          <p:nvPr>
            <p:custDataLst>
              <p:tags r:id="rId30"/>
            </p:custDataLst>
          </p:nvPr>
        </p:nvSpPr>
        <p:spPr bwMode="auto">
          <a:xfrm rot="10800000" flipH="1" flipV="1">
            <a:off x="94464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5" name="Oval 97"/>
          <p:cNvSpPr>
            <a:spLocks noChangeArrowheads="1"/>
          </p:cNvSpPr>
          <p:nvPr>
            <p:custDataLst>
              <p:tags r:id="rId31"/>
            </p:custDataLst>
          </p:nvPr>
        </p:nvSpPr>
        <p:spPr bwMode="auto">
          <a:xfrm rot="10800000" flipH="1" flipV="1">
            <a:off x="94464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6" name="Oval 97"/>
          <p:cNvSpPr>
            <a:spLocks noChangeArrowheads="1"/>
          </p:cNvSpPr>
          <p:nvPr>
            <p:custDataLst>
              <p:tags r:id="rId32"/>
            </p:custDataLst>
          </p:nvPr>
        </p:nvSpPr>
        <p:spPr bwMode="auto">
          <a:xfrm rot="10800000" flipH="1" flipV="1">
            <a:off x="94464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7" name="Oval 97"/>
          <p:cNvSpPr>
            <a:spLocks noChangeArrowheads="1"/>
          </p:cNvSpPr>
          <p:nvPr>
            <p:custDataLst>
              <p:tags r:id="rId33"/>
            </p:custDataLst>
          </p:nvPr>
        </p:nvSpPr>
        <p:spPr bwMode="auto">
          <a:xfrm rot="10800000" flipH="1" flipV="1">
            <a:off x="1142769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8" name="Oval 97"/>
          <p:cNvSpPr>
            <a:spLocks noChangeArrowheads="1"/>
          </p:cNvSpPr>
          <p:nvPr>
            <p:custDataLst>
              <p:tags r:id="rId34"/>
            </p:custDataLst>
          </p:nvPr>
        </p:nvSpPr>
        <p:spPr bwMode="auto">
          <a:xfrm rot="10800000" flipH="1" flipV="1">
            <a:off x="1142769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9" name="Oval 97"/>
          <p:cNvSpPr>
            <a:spLocks noChangeArrowheads="1"/>
          </p:cNvSpPr>
          <p:nvPr>
            <p:custDataLst>
              <p:tags r:id="rId35"/>
            </p:custDataLst>
          </p:nvPr>
        </p:nvSpPr>
        <p:spPr bwMode="auto">
          <a:xfrm rot="10800000" flipH="1" flipV="1">
            <a:off x="114276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70" name="Rounded Rectangle 69"/>
          <p:cNvSpPr/>
          <p:nvPr>
            <p:custDataLst>
              <p:tags r:id="rId36"/>
            </p:custDataLst>
          </p:nvPr>
        </p:nvSpPr>
        <p:spPr>
          <a:xfrm>
            <a:off x="338138" y="1005276"/>
            <a:ext cx="3488531"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274320" rIns="91440" bIns="45720" numCol="1" rtlCol="0" anchor="t" anchorCtr="0" compatLnSpc="1">
            <a:prstTxWarp prst="textNoShape">
              <a:avLst/>
            </a:prstTxWarp>
            <a:no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chemeClr val="tx1">
                    <a:lumMod val="75000"/>
                  </a:schemeClr>
                </a:solidFill>
              </a:rPr>
              <a:t>Geography:</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Americas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EMEA</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APAC</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LATAM</a:t>
            </a:r>
            <a:endParaRPr lang="en-IN" altLang="zh-CN" sz="1000" dirty="0">
              <a:ln>
                <a:solidFill>
                  <a:schemeClr val="bg1">
                    <a:alpha val="0"/>
                  </a:schemeClr>
                </a:solidFill>
              </a:ln>
              <a:solidFill>
                <a:schemeClr val="tx1">
                  <a:lumMod val="75000"/>
                </a:schemeClr>
              </a:solidFill>
              <a:latin typeface="Segoe UI" pitchFamily="34" charset="0"/>
            </a:endParaRPr>
          </a:p>
          <a:p>
            <a:pPr marL="168275" lvl="1" indent="-168275" fontAlgn="base">
              <a:spcBef>
                <a:spcPts val="300"/>
              </a:spcBef>
              <a:buClr>
                <a:srgbClr val="595959">
                  <a:lumMod val="75000"/>
                </a:srgbClr>
              </a:buClr>
              <a:buSzPct val="100000"/>
              <a:buFont typeface="Wingdings" pitchFamily="2" charset="2"/>
              <a:buChar char="§"/>
            </a:pPr>
            <a:r>
              <a:rPr lang="en-IN" altLang="zh-CN" sz="1050" dirty="0" smtClean="0">
                <a:ln>
                  <a:solidFill>
                    <a:srgbClr val="FFFFFF">
                      <a:alpha val="0"/>
                    </a:srgbClr>
                  </a:solidFill>
                </a:ln>
                <a:solidFill>
                  <a:schemeClr val="tx1">
                    <a:lumMod val="75000"/>
                  </a:schemeClr>
                </a:solidFill>
              </a:rPr>
              <a:t>Line </a:t>
            </a:r>
            <a:r>
              <a:rPr lang="en-IN" altLang="zh-CN" sz="1050" dirty="0">
                <a:ln>
                  <a:solidFill>
                    <a:srgbClr val="FFFFFF">
                      <a:alpha val="0"/>
                    </a:srgbClr>
                  </a:solidFill>
                </a:ln>
                <a:solidFill>
                  <a:schemeClr val="tx1">
                    <a:lumMod val="75000"/>
                  </a:schemeClr>
                </a:solidFill>
              </a:rPr>
              <a:t>of Business: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HQ</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Regions</a:t>
            </a:r>
            <a:endParaRPr lang="en-IN" altLang="zh-CN" sz="1000" dirty="0">
              <a:ln>
                <a:solidFill>
                  <a:schemeClr val="bg1">
                    <a:alpha val="0"/>
                  </a:schemeClr>
                </a:solidFill>
              </a:ln>
              <a:solidFill>
                <a:schemeClr val="tx1">
                  <a:lumMod val="75000"/>
                </a:schemeClr>
              </a:solidFill>
              <a:latin typeface="Segoe UI" pitchFamily="34" charset="0"/>
            </a:endParaRPr>
          </a:p>
        </p:txBody>
      </p:sp>
      <p:sp>
        <p:nvSpPr>
          <p:cNvPr id="71" name="Text Box 10"/>
          <p:cNvSpPr txBox="1">
            <a:spLocks noChangeArrowheads="1"/>
          </p:cNvSpPr>
          <p:nvPr>
            <p:custDataLst>
              <p:tags r:id="rId37"/>
            </p:custDataLst>
          </p:nvPr>
        </p:nvSpPr>
        <p:spPr bwMode="gray">
          <a:xfrm flipH="1">
            <a:off x="338138" y="1005276"/>
            <a:ext cx="3488531" cy="274260"/>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ln>
                  <a:solidFill>
                    <a:srgbClr val="FFFFFF">
                      <a:alpha val="0"/>
                    </a:srgbClr>
                  </a:solidFill>
                </a:ln>
                <a:solidFill>
                  <a:srgbClr val="FFFFFF"/>
                </a:solidFill>
              </a:rPr>
              <a:t>Scope </a:t>
            </a:r>
          </a:p>
        </p:txBody>
      </p:sp>
      <p:sp>
        <p:nvSpPr>
          <p:cNvPr id="74" name="Rectangle 73"/>
          <p:cNvSpPr/>
          <p:nvPr>
            <p:custDataLst>
              <p:tags r:id="rId38"/>
            </p:custDataLst>
          </p:nvPr>
        </p:nvSpPr>
        <p:spPr>
          <a:xfrm>
            <a:off x="2385060" y="1255713"/>
            <a:ext cx="1441610" cy="972061"/>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rgbClr val="595959">
                    <a:lumMod val="75000"/>
                  </a:srgbClr>
                </a:solidFill>
              </a:rPr>
              <a:t>IT </a:t>
            </a:r>
            <a:r>
              <a:rPr lang="en-IN" altLang="zh-CN" sz="1050" dirty="0" smtClean="0">
                <a:ln>
                  <a:solidFill>
                    <a:srgbClr val="FFFFFF">
                      <a:alpha val="0"/>
                    </a:srgbClr>
                  </a:solidFill>
                </a:ln>
                <a:solidFill>
                  <a:srgbClr val="595959">
                    <a:lumMod val="75000"/>
                  </a:srgbClr>
                </a:solidFill>
              </a:rPr>
              <a:t>Area:</a:t>
            </a:r>
            <a:endParaRPr lang="en-IN" altLang="zh-CN" sz="1050" dirty="0">
              <a:ln>
                <a:solidFill>
                  <a:srgbClr val="FFFFFF">
                    <a:alpha val="0"/>
                  </a:srgbClr>
                </a:solidFill>
              </a:ln>
              <a:solidFill>
                <a:srgbClr val="595959">
                  <a:lumMod val="75000"/>
                </a:srgbClr>
              </a:solidFill>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Strategy</a:t>
            </a:r>
            <a:endParaRPr lang="en-IN" altLang="zh-CN" sz="1000" dirty="0">
              <a:ln>
                <a:solidFill>
                  <a:srgbClr val="FFFFFF">
                    <a:alpha val="0"/>
                  </a:srgbClr>
                </a:solidFill>
              </a:ln>
              <a:solidFill>
                <a:srgbClr val="595959">
                  <a:lumMod val="75000"/>
                </a:srgbClr>
              </a:solidFill>
              <a:latin typeface="Segoe UI" pitchFamily="34" charset="0"/>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Applications</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Infrastructure</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Operations</a:t>
            </a:r>
            <a:endParaRPr lang="en-IN" altLang="zh-CN" sz="1000" dirty="0">
              <a:ln>
                <a:solidFill>
                  <a:srgbClr val="FFFFFF">
                    <a:alpha val="0"/>
                  </a:srgbClr>
                </a:solidFill>
              </a:ln>
              <a:solidFill>
                <a:srgbClr val="595959">
                  <a:lumMod val="75000"/>
                </a:srgbClr>
              </a:solidFill>
              <a:latin typeface="Segoe UI" pitchFamily="34" charset="0"/>
            </a:endParaRPr>
          </a:p>
        </p:txBody>
      </p:sp>
      <p:sp>
        <p:nvSpPr>
          <p:cNvPr id="75" name="Title 1"/>
          <p:cNvSpPr txBox="1">
            <a:spLocks/>
          </p:cNvSpPr>
          <p:nvPr>
            <p:custDataLst>
              <p:tags r:id="rId39"/>
            </p:custDataLst>
          </p:nvPr>
        </p:nvSpPr>
        <p:spPr>
          <a:xfrm>
            <a:off x="338138" y="228481"/>
            <a:ext cx="1151890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Transformation Plan</a:t>
            </a:r>
            <a:endParaRPr lang="en-US" dirty="0"/>
          </a:p>
        </p:txBody>
      </p:sp>
      <p:sp>
        <p:nvSpPr>
          <p:cNvPr id="77" name="Text Box 10"/>
          <p:cNvSpPr txBox="1">
            <a:spLocks noChangeArrowheads="1"/>
          </p:cNvSpPr>
          <p:nvPr>
            <p:custDataLst>
              <p:tags r:id="rId40"/>
            </p:custDataLst>
          </p:nvPr>
        </p:nvSpPr>
        <p:spPr bwMode="gray">
          <a:xfrm flipH="1">
            <a:off x="336598" y="3203490"/>
            <a:ext cx="695896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Timeline, Milestones &amp; Key Outcomes/Deliverables </a:t>
            </a:r>
          </a:p>
        </p:txBody>
      </p:sp>
      <p:sp>
        <p:nvSpPr>
          <p:cNvPr id="83" name="Rectangle 46"/>
          <p:cNvSpPr>
            <a:spLocks noChangeArrowheads="1"/>
          </p:cNvSpPr>
          <p:nvPr>
            <p:custDataLst>
              <p:tags r:id="rId41"/>
            </p:custDataLst>
          </p:nvPr>
        </p:nvSpPr>
        <p:spPr bwMode="auto">
          <a:xfrm>
            <a:off x="1630865" y="3813147"/>
            <a:ext cx="5577840" cy="101600"/>
          </a:xfrm>
          <a:prstGeom prst="rect">
            <a:avLst/>
          </a:prstGeom>
          <a:solidFill>
            <a:schemeClr val="accent4"/>
          </a:solidFill>
          <a:ln w="12700" cap="sq">
            <a:noFill/>
            <a:miter lim="800000"/>
            <a:headEnd/>
            <a:tailEnd/>
          </a:ln>
          <a:effectLst/>
        </p:spPr>
        <p:txBody>
          <a:bodyPr wrap="none" anchor="ctr"/>
          <a:lstStyle/>
          <a:p>
            <a:endParaRPr lang="en-GB" dirty="0">
              <a:latin typeface="Segoe UI" pitchFamily="34" charset="0"/>
            </a:endParaRPr>
          </a:p>
        </p:txBody>
      </p:sp>
      <p:sp>
        <p:nvSpPr>
          <p:cNvPr id="84" name="Rectangle 83"/>
          <p:cNvSpPr/>
          <p:nvPr>
            <p:custDataLst>
              <p:tags r:id="rId42"/>
            </p:custDataLst>
          </p:nvPr>
        </p:nvSpPr>
        <p:spPr>
          <a:xfrm>
            <a:off x="3819375" y="4730517"/>
            <a:ext cx="1498104" cy="110800"/>
          </a:xfrm>
          <a:prstGeom prst="rect">
            <a:avLst/>
          </a:prstGeom>
        </p:spPr>
        <p:txBody>
          <a:bodyPr wrap="square" lIns="0" tIns="0" rIns="0" bIns="0">
            <a:spAutoFit/>
          </a:bodyPr>
          <a:lstStyle/>
          <a:p>
            <a:pPr marL="0" lvl="1" fontAlgn="base">
              <a:lnSpc>
                <a:spcPct val="90000"/>
              </a:lnSpc>
              <a:spcBef>
                <a:spcPts val="300"/>
              </a:spcBef>
              <a:buClr>
                <a:srgbClr val="595959">
                  <a:lumMod val="75000"/>
                </a:srgbClr>
              </a:buClr>
              <a:buSzPct val="100000"/>
            </a:pPr>
            <a:r>
              <a:rPr lang="en-IN" altLang="zh-CN" sz="800" dirty="0" smtClean="0">
                <a:ln>
                  <a:solidFill>
                    <a:srgbClr val="FFFFFF">
                      <a:alpha val="0"/>
                    </a:srgbClr>
                  </a:solidFill>
                </a:ln>
                <a:solidFill>
                  <a:srgbClr val="595959">
                    <a:lumMod val="75000"/>
                  </a:srgbClr>
                </a:solidFill>
                <a:latin typeface="Segoe UI" pitchFamily="34" charset="0"/>
              </a:rPr>
              <a:t>Digital Marketing Strategy</a:t>
            </a:r>
            <a:endParaRPr lang="en-IN" altLang="zh-CN" sz="800" dirty="0">
              <a:ln>
                <a:solidFill>
                  <a:srgbClr val="FFFFFF">
                    <a:alpha val="0"/>
                  </a:srgbClr>
                </a:solidFill>
              </a:ln>
              <a:solidFill>
                <a:srgbClr val="595959">
                  <a:lumMod val="75000"/>
                </a:srgbClr>
              </a:solidFill>
              <a:latin typeface="Segoe UI" pitchFamily="34" charset="0"/>
            </a:endParaRPr>
          </a:p>
        </p:txBody>
      </p:sp>
      <p:sp>
        <p:nvSpPr>
          <p:cNvPr id="85" name="Text Box 53"/>
          <p:cNvSpPr txBox="1">
            <a:spLocks noChangeArrowheads="1"/>
          </p:cNvSpPr>
          <p:nvPr>
            <p:custDataLst>
              <p:tags r:id="rId43"/>
            </p:custDataLst>
          </p:nvPr>
        </p:nvSpPr>
        <p:spPr bwMode="auto">
          <a:xfrm>
            <a:off x="5937820" y="4620706"/>
            <a:ext cx="1270885" cy="313932"/>
          </a:xfrm>
          <a:prstGeom prst="rect">
            <a:avLst/>
          </a:prstGeom>
          <a:noFill/>
          <a:ln w="12700" cap="sq">
            <a:noFill/>
            <a:miter lim="800000"/>
            <a:headEnd/>
            <a:tailEnd/>
          </a:ln>
          <a:effectLst/>
        </p:spPr>
        <p:txBody>
          <a:bodyPr wrap="square">
            <a:spAutoFit/>
          </a:bodyPr>
          <a:lstStyle/>
          <a:p>
            <a:pPr marL="0" lvl="1" fontAlgn="base">
              <a:lnSpc>
                <a:spcPct val="90000"/>
              </a:lnSpc>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Digital Marketing Solutions Deployed</a:t>
            </a:r>
            <a:endParaRPr lang="en-US" sz="800" dirty="0">
              <a:ln>
                <a:solidFill>
                  <a:srgbClr val="FFFFFF">
                    <a:alpha val="0"/>
                  </a:srgbClr>
                </a:solidFill>
              </a:ln>
              <a:solidFill>
                <a:srgbClr val="595959">
                  <a:lumMod val="75000"/>
                </a:srgbClr>
              </a:solidFill>
              <a:latin typeface="Segoe UI" pitchFamily="34" charset="0"/>
            </a:endParaRPr>
          </a:p>
        </p:txBody>
      </p:sp>
      <p:sp>
        <p:nvSpPr>
          <p:cNvPr id="86" name="AutoShape 47"/>
          <p:cNvSpPr>
            <a:spLocks noChangeArrowheads="1"/>
          </p:cNvSpPr>
          <p:nvPr>
            <p:custDataLst>
              <p:tags r:id="rId44"/>
            </p:custDataLst>
          </p:nvPr>
        </p:nvSpPr>
        <p:spPr bwMode="auto">
          <a:xfrm>
            <a:off x="2920599" y="4056929"/>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87" name="Rectangle 86"/>
          <p:cNvSpPr/>
          <p:nvPr>
            <p:custDataLst>
              <p:tags r:id="rId45"/>
            </p:custDataLst>
          </p:nvPr>
        </p:nvSpPr>
        <p:spPr>
          <a:xfrm>
            <a:off x="3099993" y="4041096"/>
            <a:ext cx="3483092" cy="123111"/>
          </a:xfrm>
          <a:prstGeom prst="rect">
            <a:avLst/>
          </a:prstGeom>
        </p:spPr>
        <p:txBody>
          <a:bodyPr wrap="square" lIns="0" tIns="0" rIns="0" bIns="0">
            <a:spAutoFit/>
          </a:bodyPr>
          <a:lstStyle/>
          <a:p>
            <a:pPr marL="61913" lvl="1" indent="-61913" fontAlgn="base">
              <a:spcBef>
                <a:spcPts val="300"/>
              </a:spcBef>
              <a:buClr>
                <a:srgbClr val="595959">
                  <a:lumMod val="75000"/>
                </a:srgbClr>
              </a:buClr>
              <a:buSzPct val="100000"/>
            </a:pPr>
            <a:r>
              <a:rPr lang="en-US" altLang="zh-CN" sz="800" dirty="0">
                <a:ln>
                  <a:solidFill>
                    <a:srgbClr val="FFFFFF">
                      <a:alpha val="0"/>
                    </a:srgbClr>
                  </a:solidFill>
                </a:ln>
                <a:solidFill>
                  <a:srgbClr val="595959">
                    <a:lumMod val="75000"/>
                  </a:srgbClr>
                </a:solidFill>
                <a:latin typeface="Segoe UI" pitchFamily="34" charset="0"/>
              </a:rPr>
              <a:t>Assess global </a:t>
            </a:r>
            <a:r>
              <a:rPr lang="en-US" altLang="zh-CN" sz="800" dirty="0" smtClean="0">
                <a:ln>
                  <a:solidFill>
                    <a:srgbClr val="FFFFFF">
                      <a:alpha val="0"/>
                    </a:srgbClr>
                  </a:solidFill>
                </a:ln>
                <a:solidFill>
                  <a:srgbClr val="595959">
                    <a:lumMod val="75000"/>
                  </a:srgbClr>
                </a:solidFill>
                <a:latin typeface="Segoe UI" pitchFamily="34" charset="0"/>
              </a:rPr>
              <a:t>Digital Marketing capabilities</a:t>
            </a:r>
            <a:r>
              <a:rPr lang="en-US" altLang="zh-CN" sz="800" dirty="0">
                <a:ln>
                  <a:solidFill>
                    <a:srgbClr val="FFFFFF">
                      <a:alpha val="0"/>
                    </a:srgbClr>
                  </a:solidFill>
                </a:ln>
                <a:solidFill>
                  <a:srgbClr val="595959">
                    <a:lumMod val="75000"/>
                  </a:srgbClr>
                </a:solidFill>
                <a:latin typeface="Segoe UI" pitchFamily="34" charset="0"/>
              </a:rPr>
              <a:t>. Obtain </a:t>
            </a:r>
            <a:r>
              <a:rPr lang="en-US" altLang="zh-CN" sz="800" dirty="0" smtClean="0">
                <a:ln>
                  <a:solidFill>
                    <a:srgbClr val="FFFFFF">
                      <a:alpha val="0"/>
                    </a:srgbClr>
                  </a:solidFill>
                </a:ln>
                <a:solidFill>
                  <a:srgbClr val="595959">
                    <a:lumMod val="75000"/>
                  </a:srgbClr>
                </a:solidFill>
                <a:latin typeface="Segoe UI" pitchFamily="34" charset="0"/>
              </a:rPr>
              <a:t>rqts</a:t>
            </a:r>
            <a:r>
              <a:rPr lang="en-US" altLang="zh-CN" sz="800" dirty="0">
                <a:ln>
                  <a:solidFill>
                    <a:srgbClr val="FFFFFF">
                      <a:alpha val="0"/>
                    </a:srgbClr>
                  </a:solidFill>
                </a:ln>
                <a:solidFill>
                  <a:srgbClr val="595959">
                    <a:lumMod val="75000"/>
                  </a:srgbClr>
                </a:solidFill>
                <a:latin typeface="Segoe UI" pitchFamily="34" charset="0"/>
              </a:rPr>
              <a:t>. from business units</a:t>
            </a:r>
          </a:p>
        </p:txBody>
      </p:sp>
      <p:sp>
        <p:nvSpPr>
          <p:cNvPr id="88" name="AutoShape 47"/>
          <p:cNvSpPr>
            <a:spLocks noChangeArrowheads="1"/>
          </p:cNvSpPr>
          <p:nvPr>
            <p:custDataLst>
              <p:tags r:id="rId46"/>
            </p:custDataLst>
          </p:nvPr>
        </p:nvSpPr>
        <p:spPr bwMode="auto">
          <a:xfrm>
            <a:off x="3716037" y="4204190"/>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89" name="Rectangle 88"/>
          <p:cNvSpPr/>
          <p:nvPr>
            <p:custDataLst>
              <p:tags r:id="rId47"/>
            </p:custDataLst>
          </p:nvPr>
        </p:nvSpPr>
        <p:spPr>
          <a:xfrm>
            <a:off x="3903050" y="4196611"/>
            <a:ext cx="2421411" cy="123111"/>
          </a:xfrm>
          <a:prstGeom prst="rect">
            <a:avLst/>
          </a:prstGeom>
        </p:spPr>
        <p:txBody>
          <a:bodyPr wrap="square" lIns="0" tIns="0" rIns="0" bIns="0">
            <a:spAutoFit/>
          </a:bodyPr>
          <a:lstStyle/>
          <a:p>
            <a:pPr marL="0" lvl="1" fontAlgn="base">
              <a:spcBef>
                <a:spcPts val="300"/>
              </a:spcBef>
              <a:buClr>
                <a:srgbClr val="595959">
                  <a:lumMod val="75000"/>
                </a:srgbClr>
              </a:buClr>
              <a:buSzPct val="100000"/>
            </a:pPr>
            <a:r>
              <a:rPr lang="en-US" altLang="zh-CN" sz="800" dirty="0" smtClean="0">
                <a:ln>
                  <a:solidFill>
                    <a:srgbClr val="FFFFFF">
                      <a:alpha val="0"/>
                    </a:srgbClr>
                  </a:solidFill>
                </a:ln>
                <a:solidFill>
                  <a:srgbClr val="595959">
                    <a:lumMod val="75000"/>
                  </a:srgbClr>
                </a:solidFill>
                <a:latin typeface="Segoe UI" pitchFamily="34" charset="0"/>
              </a:rPr>
              <a:t>Develop Digital Marketing </a:t>
            </a:r>
            <a:r>
              <a:rPr lang="en-US" altLang="zh-CN" sz="800" dirty="0">
                <a:ln>
                  <a:solidFill>
                    <a:srgbClr val="FFFFFF">
                      <a:alpha val="0"/>
                    </a:srgbClr>
                  </a:solidFill>
                </a:ln>
                <a:solidFill>
                  <a:srgbClr val="595959">
                    <a:lumMod val="75000"/>
                  </a:srgbClr>
                </a:solidFill>
                <a:latin typeface="Segoe UI" pitchFamily="34" charset="0"/>
              </a:rPr>
              <a:t>vision and strategy</a:t>
            </a:r>
          </a:p>
        </p:txBody>
      </p:sp>
      <p:sp>
        <p:nvSpPr>
          <p:cNvPr id="90" name="AutoShape 47"/>
          <p:cNvSpPr>
            <a:spLocks noChangeArrowheads="1"/>
          </p:cNvSpPr>
          <p:nvPr>
            <p:custDataLst>
              <p:tags r:id="rId48"/>
            </p:custDataLst>
          </p:nvPr>
        </p:nvSpPr>
        <p:spPr bwMode="auto">
          <a:xfrm>
            <a:off x="4089795" y="4395464"/>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91" name="Text Box 60"/>
          <p:cNvSpPr txBox="1">
            <a:spLocks noChangeArrowheads="1"/>
          </p:cNvSpPr>
          <p:nvPr>
            <p:custDataLst>
              <p:tags r:id="rId49"/>
            </p:custDataLst>
          </p:nvPr>
        </p:nvSpPr>
        <p:spPr bwMode="auto">
          <a:xfrm>
            <a:off x="4179280" y="4354137"/>
            <a:ext cx="2393326" cy="214313"/>
          </a:xfrm>
          <a:prstGeom prst="rect">
            <a:avLst/>
          </a:prstGeom>
          <a:noFill/>
          <a:ln w="12700" cap="sq">
            <a:noFill/>
            <a:miter lim="800000"/>
            <a:headEnd/>
            <a:tailEnd/>
          </a:ln>
          <a:effectLst/>
        </p:spPr>
        <p:txBody>
          <a:bodyPr wrap="square">
            <a:spAutoFit/>
          </a:bodyPr>
          <a:lstStyle/>
          <a:p>
            <a:pPr marL="0" lvl="1" indent="-109538" fontAlgn="base">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Procure &amp; Deploy Digital Marketing Solutions</a:t>
            </a:r>
            <a:endParaRPr lang="en-US" sz="800" dirty="0">
              <a:ln>
                <a:solidFill>
                  <a:srgbClr val="FFFFFF">
                    <a:alpha val="0"/>
                  </a:srgbClr>
                </a:solidFill>
              </a:ln>
              <a:solidFill>
                <a:srgbClr val="595959">
                  <a:lumMod val="75000"/>
                </a:srgbClr>
              </a:solidFill>
              <a:latin typeface="Segoe UI" pitchFamily="34" charset="0"/>
            </a:endParaRPr>
          </a:p>
        </p:txBody>
      </p:sp>
      <p:sp>
        <p:nvSpPr>
          <p:cNvPr id="53" name="Chevron 52"/>
          <p:cNvSpPr/>
          <p:nvPr>
            <p:custDataLst>
              <p:tags r:id="rId50"/>
            </p:custDataLst>
          </p:nvPr>
        </p:nvSpPr>
        <p:spPr>
          <a:xfrm>
            <a:off x="7946333" y="232172"/>
            <a:ext cx="3900424" cy="171096"/>
          </a:xfrm>
          <a:prstGeom prst="chevron">
            <a:avLst/>
          </a:prstGeom>
          <a:gradFill>
            <a:gsLst>
              <a:gs pos="0">
                <a:schemeClr val="tx2"/>
              </a:gs>
              <a:gs pos="80000">
                <a:schemeClr val="tx2"/>
              </a:gs>
              <a:gs pos="100000">
                <a:schemeClr val="tx2">
                  <a:lumMod val="60000"/>
                  <a:lumOff val="40000"/>
                </a:schemeClr>
              </a:gs>
            </a:gsLst>
            <a:lin ang="16200000" scaled="1"/>
          </a:gradFill>
          <a:ln w="952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rgbClr val="FFFFFF">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54" name="Chevron 53"/>
          <p:cNvSpPr/>
          <p:nvPr>
            <p:custDataLst>
              <p:tags r:id="rId51"/>
            </p:custDataLst>
          </p:nvPr>
        </p:nvSpPr>
        <p:spPr>
          <a:xfrm>
            <a:off x="7946333"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Define</a:t>
            </a:r>
          </a:p>
        </p:txBody>
      </p:sp>
      <p:sp>
        <p:nvSpPr>
          <p:cNvPr id="55" name="Chevron 54"/>
          <p:cNvSpPr/>
          <p:nvPr>
            <p:custDataLst>
              <p:tags r:id="rId52"/>
            </p:custDataLst>
          </p:nvPr>
        </p:nvSpPr>
        <p:spPr>
          <a:xfrm>
            <a:off x="9232254"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Explore</a:t>
            </a:r>
          </a:p>
        </p:txBody>
      </p:sp>
      <p:sp>
        <p:nvSpPr>
          <p:cNvPr id="72" name="Chevron 71"/>
          <p:cNvSpPr/>
          <p:nvPr>
            <p:custDataLst>
              <p:tags r:id="rId53"/>
            </p:custDataLst>
          </p:nvPr>
        </p:nvSpPr>
        <p:spPr>
          <a:xfrm>
            <a:off x="10518175" y="437391"/>
            <a:ext cx="1328582" cy="162905"/>
          </a:xfrm>
          <a:prstGeom prst="chevron">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rgbClr val="FFFFFF">
                      <a:alpha val="0"/>
                    </a:srgbClr>
                  </a:solidFill>
                </a:ln>
                <a:solidFill>
                  <a:schemeClr val="tx1">
                    <a:lumMod val="75000"/>
                  </a:schemeClr>
                </a:solidFill>
                <a:latin typeface="Segoe UI" pitchFamily="34" charset="0"/>
                <a:ea typeface="Segoe UI" pitchFamily="34" charset="0"/>
                <a:cs typeface="Segoe UI" pitchFamily="34" charset="0"/>
              </a:rPr>
              <a:t>Plan</a:t>
            </a: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52</a:t>
            </a:fld>
            <a:endParaRPr lang="en-US" dirty="0"/>
          </a:p>
        </p:txBody>
      </p:sp>
    </p:spTree>
    <p:extLst>
      <p:ext uri="{BB962C8B-B14F-4D97-AF65-F5344CB8AC3E}">
        <p14:creationId xmlns:p14="http://schemas.microsoft.com/office/powerpoint/2010/main" val="302742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1033559911"/>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38540" name="think-cell Slide" r:id="rId56" imgW="270" imgH="270" progId="TCLayout.ActiveDocument.1">
                  <p:embed/>
                </p:oleObj>
              </mc:Choice>
              <mc:Fallback>
                <p:oleObj name="think-cell Slide" r:id="rId56" imgW="270" imgH="270" progId="TCLayout.ActiveDocument.1">
                  <p:embed/>
                  <p:pic>
                    <p:nvPicPr>
                      <p:cNvPr id="0" name=""/>
                      <p:cNvPicPr/>
                      <p:nvPr/>
                    </p:nvPicPr>
                    <p:blipFill>
                      <a:blip r:embed="rId57"/>
                      <a:stretch>
                        <a:fillRect/>
                      </a:stretch>
                    </p:blipFill>
                    <p:spPr>
                      <a:xfrm>
                        <a:off x="0" y="0"/>
                        <a:ext cx="158750" cy="158750"/>
                      </a:xfrm>
                      <a:prstGeom prst="rect">
                        <a:avLst/>
                      </a:prstGeom>
                    </p:spPr>
                  </p:pic>
                </p:oleObj>
              </mc:Fallback>
            </mc:AlternateContent>
          </a:graphicData>
        </a:graphic>
      </p:graphicFrame>
      <p:sp>
        <p:nvSpPr>
          <p:cNvPr id="76" name="Rounded Rectangle 75"/>
          <p:cNvSpPr/>
          <p:nvPr>
            <p:custDataLst>
              <p:tags r:id="rId3"/>
            </p:custDataLst>
          </p:nvPr>
        </p:nvSpPr>
        <p:spPr>
          <a:xfrm>
            <a:off x="338137" y="3207007"/>
            <a:ext cx="6957421"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endParaRPr lang="en-IN" altLang="zh-CN" sz="1100" dirty="0">
              <a:ln>
                <a:solidFill>
                  <a:schemeClr val="bg1">
                    <a:alpha val="0"/>
                  </a:schemeClr>
                </a:solidFill>
              </a:ln>
              <a:solidFill>
                <a:schemeClr val="tx1">
                  <a:lumMod val="75000"/>
                </a:schemeClr>
              </a:solidFill>
              <a:latin typeface="Segoe UI" pitchFamily="34" charset="0"/>
            </a:endParaRPr>
          </a:p>
        </p:txBody>
      </p:sp>
      <p:graphicFrame>
        <p:nvGraphicFramePr>
          <p:cNvPr id="50" name="Table 49"/>
          <p:cNvGraphicFramePr>
            <a:graphicFrameLocks noGrp="1"/>
          </p:cNvGraphicFramePr>
          <p:nvPr>
            <p:custDataLst>
              <p:tags r:id="rId4"/>
            </p:custDataLst>
            <p:extLst>
              <p:ext uri="{D42A27DB-BD31-4B8C-83A1-F6EECF244321}">
                <p14:modId xmlns:p14="http://schemas.microsoft.com/office/powerpoint/2010/main" val="2412598038"/>
              </p:ext>
            </p:extLst>
          </p:nvPr>
        </p:nvGraphicFramePr>
        <p:xfrm>
          <a:off x="338141" y="3513636"/>
          <a:ext cx="6947979" cy="1397360"/>
        </p:xfrm>
        <a:graphic>
          <a:graphicData uri="http://schemas.openxmlformats.org/drawingml/2006/table">
            <a:tbl>
              <a:tblPr firstRow="1" bandRow="1">
                <a:tableStyleId>{5C22544A-7EE6-4342-B048-85BDC9FD1C3A}</a:tableStyleId>
              </a:tblPr>
              <a:tblGrid>
                <a:gridCol w="903315"/>
                <a:gridCol w="755583"/>
                <a:gridCol w="755583"/>
                <a:gridCol w="755583"/>
                <a:gridCol w="755583"/>
                <a:gridCol w="755583"/>
                <a:gridCol w="755583"/>
                <a:gridCol w="755583"/>
                <a:gridCol w="755583"/>
              </a:tblGrid>
              <a:tr h="0">
                <a:tc>
                  <a:txBody>
                    <a:bodyPr/>
                    <a:lstStyle/>
                    <a:p>
                      <a:endParaRPr lang="en-US" sz="1000" dirty="0"/>
                    </a:p>
                  </a:txBody>
                  <a:tcPr marL="27432" marR="27432">
                    <a:lnL w="9525"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Q1’13</a:t>
                      </a:r>
                      <a:endParaRPr lang="en-US" sz="1000" b="1" kern="1200" dirty="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endParaRP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Q4’13</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Q1’14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Q2'14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Q3’14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lvl="1" algn="ctr" defTabSz="914363" rtl="0" eaLnBrk="1" fontAlgn="base" latinLnBrk="0" hangingPunct="1">
                        <a:buClr>
                          <a:srgbClr val="FFFF99"/>
                        </a:buClr>
                        <a:buSzPct val="90000"/>
                      </a:pPr>
                      <a:r>
                        <a:rPr lang="en-US" sz="1000" b="1" kern="1200" dirty="0" smtClean="0">
                          <a:ln>
                            <a:solidFill>
                              <a:srgbClr val="FFFFFF">
                                <a:alpha val="0"/>
                              </a:srgbClr>
                            </a:solidFill>
                          </a:ln>
                          <a:solidFill>
                            <a:srgbClr val="FFFFFF"/>
                          </a:solidFill>
                          <a:effectLst>
                            <a:outerShdw blurRad="38100" dist="38100" dir="2700000" algn="tl">
                              <a:srgbClr val="000000">
                                <a:alpha val="43137"/>
                              </a:srgbClr>
                            </a:outerShdw>
                          </a:effectLst>
                          <a:latin typeface="+mn-lt"/>
                          <a:ea typeface="+mn-ea"/>
                          <a:cs typeface="+mn-cs"/>
                        </a:rPr>
                        <a:t>Q4’14</a:t>
                      </a:r>
                    </a:p>
                  </a:txBody>
                  <a:tcPr marL="27432" marR="27432">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r>
              <a:tr h="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Timeline</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513440">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Milestone</a:t>
                      </a:r>
                    </a:p>
                  </a:txBody>
                  <a:tcPr marL="27432" marR="27432"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r h="378691">
                <a:tc>
                  <a:txBody>
                    <a:bodyPr/>
                    <a:lstStyle/>
                    <a:p>
                      <a:pPr marL="174625" lvl="1" indent="-174625" algn="l" defTabSz="914363" rtl="0" eaLnBrk="1" fontAlgn="base" latinLnBrk="0" hangingPunct="1">
                        <a:buClr>
                          <a:srgbClr val="595959">
                            <a:lumMod val="75000"/>
                          </a:srgbClr>
                        </a:buClr>
                        <a:buSzPct val="100000"/>
                        <a:buFont typeface="Wingdings" pitchFamily="2" charset="2"/>
                        <a:buChar char="§"/>
                      </a:pPr>
                      <a:r>
                        <a:rPr lang="en-US" sz="1000" kern="1200" dirty="0" smtClean="0">
                          <a:ln>
                            <a:solidFill>
                              <a:srgbClr val="FFFFFF">
                                <a:alpha val="0"/>
                              </a:srgbClr>
                            </a:solidFill>
                          </a:ln>
                          <a:solidFill>
                            <a:schemeClr val="tx1">
                              <a:lumMod val="75000"/>
                            </a:schemeClr>
                          </a:solidFill>
                          <a:latin typeface="Segoe UI" pitchFamily="34" charset="0"/>
                          <a:ea typeface="+mn-ea"/>
                          <a:cs typeface="+mn-cs"/>
                        </a:rPr>
                        <a:t>Deliverable/ Outcomes</a:t>
                      </a:r>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000" dirty="0"/>
                    </a:p>
                  </a:txBody>
                  <a:tcPr marL="27432" marR="2743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5" name="Rectangle 8"/>
          <p:cNvSpPr>
            <a:spLocks noChangeArrowheads="1"/>
          </p:cNvSpPr>
          <p:nvPr>
            <p:custDataLst>
              <p:tags r:id="rId5"/>
            </p:custDataLst>
          </p:nvPr>
        </p:nvSpPr>
        <p:spPr bwMode="auto">
          <a:xfrm>
            <a:off x="338137" y="5326339"/>
            <a:ext cx="154097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 name="Title 3"/>
          <p:cNvSpPr>
            <a:spLocks noGrp="1"/>
          </p:cNvSpPr>
          <p:nvPr>
            <p:ph type="title"/>
            <p:custDataLst>
              <p:tags r:id="rId6"/>
            </p:custDataLst>
          </p:nvPr>
        </p:nvSpPr>
        <p:spPr>
          <a:xfrm>
            <a:off x="338137" y="672877"/>
            <a:ext cx="11518900" cy="332399"/>
          </a:xfrm>
        </p:spPr>
        <p:txBody>
          <a:bodyPr/>
          <a:lstStyle/>
          <a:p>
            <a:r>
              <a:rPr lang="en-US" sz="2400" dirty="0" smtClean="0"/>
              <a:t>Cloud </a:t>
            </a:r>
            <a:r>
              <a:rPr lang="en-US" sz="2400" dirty="0"/>
              <a:t>Services - Project Charter Summary</a:t>
            </a:r>
          </a:p>
        </p:txBody>
      </p:sp>
      <p:sp>
        <p:nvSpPr>
          <p:cNvPr id="10" name="Rounded Rectangle 9"/>
          <p:cNvSpPr/>
          <p:nvPr>
            <p:custDataLst>
              <p:tags r:id="rId7"/>
            </p:custDataLst>
          </p:nvPr>
        </p:nvSpPr>
        <p:spPr>
          <a:xfrm>
            <a:off x="3947160" y="1005276"/>
            <a:ext cx="7909878"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320040" rIns="91440" bIns="45720" numCol="1" rtlCol="0" anchor="t" anchorCtr="0" compatLnSpc="1">
            <a:prstTxWarp prst="textNoShape">
              <a:avLst/>
            </a:prstTxWarp>
            <a:noAutofit/>
          </a:bodyPr>
          <a:lstStyle/>
          <a:p>
            <a:pPr marL="0" lvl="1" fontAlgn="base">
              <a:spcBef>
                <a:spcPts val="300"/>
              </a:spcBef>
              <a:buClr>
                <a:srgbClr val="595959">
                  <a:lumMod val="75000"/>
                </a:srgbClr>
              </a:buClr>
              <a:buSzPct val="100000"/>
            </a:pPr>
            <a:r>
              <a:rPr lang="en-IN" altLang="zh-CN" sz="1200" b="1" dirty="0">
                <a:ln>
                  <a:solidFill>
                    <a:srgbClr val="FFFFFF">
                      <a:alpha val="0"/>
                    </a:srgbClr>
                  </a:solidFill>
                </a:ln>
                <a:solidFill>
                  <a:schemeClr val="tx1">
                    <a:lumMod val="75000"/>
                  </a:schemeClr>
                </a:solidFill>
                <a:latin typeface="Segoe UI" pitchFamily="34" charset="0"/>
              </a:rPr>
              <a:t>Purpose and </a:t>
            </a:r>
            <a:r>
              <a:rPr lang="en-IN" altLang="zh-CN" sz="1200" b="1" dirty="0" smtClean="0">
                <a:ln>
                  <a:solidFill>
                    <a:srgbClr val="FFFFFF">
                      <a:alpha val="0"/>
                    </a:srgbClr>
                  </a:solidFill>
                </a:ln>
                <a:solidFill>
                  <a:schemeClr val="tx1">
                    <a:lumMod val="75000"/>
                  </a:schemeClr>
                </a:solidFill>
                <a:latin typeface="Segoe UI" pitchFamily="34" charset="0"/>
              </a:rPr>
              <a:t>Description:</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Develop strategy and </a:t>
            </a:r>
            <a:r>
              <a:rPr lang="en-US" altLang="zh-CN" sz="1100" dirty="0" smtClean="0">
                <a:ln>
                  <a:solidFill>
                    <a:srgbClr val="FFFFFF">
                      <a:alpha val="0"/>
                    </a:srgbClr>
                  </a:solidFill>
                </a:ln>
                <a:solidFill>
                  <a:schemeClr val="tx1">
                    <a:lumMod val="75000"/>
                  </a:schemeClr>
                </a:solidFill>
                <a:latin typeface="Segoe UI" pitchFamily="34" charset="0"/>
              </a:rPr>
              <a:t>migrate Cloud </a:t>
            </a:r>
            <a:r>
              <a:rPr lang="en-US" altLang="zh-CN" sz="1100" dirty="0">
                <a:ln>
                  <a:solidFill>
                    <a:srgbClr val="FFFFFF">
                      <a:alpha val="0"/>
                    </a:srgbClr>
                  </a:solidFill>
                </a:ln>
                <a:solidFill>
                  <a:schemeClr val="tx1">
                    <a:lumMod val="75000"/>
                  </a:schemeClr>
                </a:solidFill>
                <a:latin typeface="Segoe UI" pitchFamily="34" charset="0"/>
              </a:rPr>
              <a:t>Services solution for a flexible, per-user per-month subscription plan with predictable annual costs enabling you to scale the services when it makes sense, where Microsoft manages the IT software and you control the user access rights.</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Select and procure services/solution that align to the strategy and needs of the business.</a:t>
            </a:r>
          </a:p>
          <a:p>
            <a:pPr marL="58737" lvl="1" fontAlgn="base">
              <a:spcBef>
                <a:spcPts val="100"/>
              </a:spcBef>
              <a:buClr>
                <a:srgbClr val="595959">
                  <a:lumMod val="75000"/>
                </a:srgbClr>
              </a:buClr>
              <a:buSzPct val="100000"/>
            </a:pPr>
            <a:r>
              <a:rPr lang="en-US" altLang="zh-CN" sz="1100" b="1" dirty="0">
                <a:ln>
                  <a:solidFill>
                    <a:srgbClr val="FFFFFF">
                      <a:alpha val="0"/>
                    </a:srgbClr>
                  </a:solidFill>
                </a:ln>
                <a:solidFill>
                  <a:schemeClr val="tx1">
                    <a:lumMod val="75000"/>
                  </a:schemeClr>
                </a:solidFill>
                <a:latin typeface="Segoe UI" pitchFamily="34" charset="0"/>
              </a:rPr>
              <a:t>Dependencies (and CSFs): </a:t>
            </a:r>
          </a:p>
          <a:p>
            <a:pPr marL="228600" lvl="1" indent="-169863" fontAlgn="base">
              <a:spcBef>
                <a:spcPts val="100"/>
              </a:spcBef>
              <a:buClr>
                <a:srgbClr val="595959">
                  <a:lumMod val="75000"/>
                </a:srgbClr>
              </a:buClr>
              <a:buSzPct val="100000"/>
              <a:buFont typeface="Wingdings" pitchFamily="2" charset="2"/>
              <a:buChar char="§"/>
            </a:pPr>
            <a:r>
              <a:rPr lang="en-US" altLang="zh-CN" sz="1100" dirty="0">
                <a:ln>
                  <a:solidFill>
                    <a:srgbClr val="FFFFFF">
                      <a:alpha val="0"/>
                    </a:srgbClr>
                  </a:solidFill>
                </a:ln>
                <a:solidFill>
                  <a:schemeClr val="tx1">
                    <a:lumMod val="75000"/>
                  </a:schemeClr>
                </a:solidFill>
                <a:latin typeface="Segoe UI" pitchFamily="34" charset="0"/>
              </a:rPr>
              <a:t>User accounts and permissions, domains, sign in and passwords, and configure desktops are established.</a:t>
            </a:r>
          </a:p>
          <a:p>
            <a:pPr marL="58737" lvl="1" fontAlgn="base">
              <a:spcBef>
                <a:spcPts val="100"/>
              </a:spcBef>
              <a:buClr>
                <a:srgbClr val="595959">
                  <a:lumMod val="75000"/>
                </a:srgbClr>
              </a:buClr>
              <a:buSzPct val="100000"/>
            </a:pPr>
            <a:endParaRPr lang="en-US" altLang="zh-CN" sz="1100" dirty="0">
              <a:ln>
                <a:solidFill>
                  <a:srgbClr val="FFFFFF">
                    <a:alpha val="0"/>
                  </a:srgbClr>
                </a:solidFill>
              </a:ln>
              <a:solidFill>
                <a:schemeClr val="tx1">
                  <a:lumMod val="75000"/>
                </a:schemeClr>
              </a:solidFill>
              <a:latin typeface="Segoe UI" pitchFamily="34" charset="0"/>
            </a:endParaRPr>
          </a:p>
        </p:txBody>
      </p:sp>
      <p:sp>
        <p:nvSpPr>
          <p:cNvPr id="11" name="Text Box 10"/>
          <p:cNvSpPr txBox="1">
            <a:spLocks noChangeArrowheads="1"/>
          </p:cNvSpPr>
          <p:nvPr>
            <p:custDataLst>
              <p:tags r:id="rId8"/>
            </p:custDataLst>
          </p:nvPr>
        </p:nvSpPr>
        <p:spPr bwMode="gray">
          <a:xfrm flipH="1">
            <a:off x="3947160" y="1005276"/>
            <a:ext cx="790987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Purpose, Description &amp; Dependencies</a:t>
            </a:r>
          </a:p>
        </p:txBody>
      </p:sp>
      <p:sp>
        <p:nvSpPr>
          <p:cNvPr id="12" name="Rounded Rectangle 11"/>
          <p:cNvSpPr/>
          <p:nvPr>
            <p:custDataLst>
              <p:tags r:id="rId9"/>
            </p:custDataLst>
          </p:nvPr>
        </p:nvSpPr>
        <p:spPr>
          <a:xfrm>
            <a:off x="7421880" y="3209544"/>
            <a:ext cx="4435158" cy="1755648"/>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320040" rIns="45720" bIns="45720" numCol="1" rtlCol="0" anchor="t" anchorCtr="0" compatLnSpc="1">
            <a:prstTxWarp prst="textNoShape">
              <a:avLst/>
            </a:prstTxWarp>
            <a:noAutofit/>
          </a:bodyPr>
          <a:lstStyle/>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Lower total cost with higher predictability</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Low-cost, Enterprise class systems with improved access</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 Rapid access to new capabilities, tools or capacity to deliver</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Latest features, all of the time</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 Ability to quickly respond to </a:t>
            </a:r>
            <a:r>
              <a:rPr lang="en-US" altLang="zh-CN" sz="1050" dirty="0" smtClean="0">
                <a:ln>
                  <a:solidFill>
                    <a:srgbClr val="FFFFFF">
                      <a:alpha val="0"/>
                    </a:srgbClr>
                  </a:solidFill>
                </a:ln>
                <a:solidFill>
                  <a:schemeClr val="tx1">
                    <a:lumMod val="75000"/>
                  </a:schemeClr>
                </a:solidFill>
                <a:latin typeface="Segoe UI" pitchFamily="34" charset="0"/>
              </a:rPr>
              <a:t>customer </a:t>
            </a:r>
            <a:r>
              <a:rPr lang="en-US" altLang="zh-CN" sz="1050" dirty="0">
                <a:ln>
                  <a:solidFill>
                    <a:srgbClr val="FFFFFF">
                      <a:alpha val="0"/>
                    </a:srgbClr>
                  </a:solidFill>
                </a:ln>
                <a:solidFill>
                  <a:schemeClr val="tx1">
                    <a:lumMod val="75000"/>
                  </a:schemeClr>
                </a:solidFill>
                <a:latin typeface="Segoe UI" pitchFamily="34" charset="0"/>
              </a:rPr>
              <a:t>demand, competitive or regulatory challenges </a:t>
            </a:r>
          </a:p>
          <a:p>
            <a:pPr marL="174625" lvl="1" indent="-174625" fontAlgn="base">
              <a:buClr>
                <a:srgbClr val="595959">
                  <a:lumMod val="75000"/>
                </a:srgbClr>
              </a:buClr>
              <a:buSzPct val="100000"/>
              <a:buFont typeface="Wingdings" pitchFamily="2" charset="2"/>
              <a:buChar char="§"/>
            </a:pPr>
            <a:r>
              <a:rPr lang="en-US" altLang="zh-CN" sz="1050" dirty="0">
                <a:ln>
                  <a:solidFill>
                    <a:srgbClr val="FFFFFF">
                      <a:alpha val="0"/>
                    </a:srgbClr>
                  </a:solidFill>
                </a:ln>
                <a:solidFill>
                  <a:schemeClr val="tx1">
                    <a:lumMod val="75000"/>
                  </a:schemeClr>
                </a:solidFill>
                <a:latin typeface="Segoe UI" pitchFamily="34" charset="0"/>
              </a:rPr>
              <a:t>Ability to quickly respond to </a:t>
            </a:r>
            <a:r>
              <a:rPr lang="en-US" altLang="zh-CN" sz="1050" dirty="0" smtClean="0">
                <a:ln>
                  <a:solidFill>
                    <a:srgbClr val="FFFFFF">
                      <a:alpha val="0"/>
                    </a:srgbClr>
                  </a:solidFill>
                </a:ln>
                <a:solidFill>
                  <a:schemeClr val="tx1">
                    <a:lumMod val="75000"/>
                  </a:schemeClr>
                </a:solidFill>
                <a:latin typeface="Segoe UI" pitchFamily="34" charset="0"/>
              </a:rPr>
              <a:t>customer </a:t>
            </a:r>
            <a:r>
              <a:rPr lang="en-US" altLang="zh-CN" sz="1050" dirty="0">
                <a:ln>
                  <a:solidFill>
                    <a:srgbClr val="FFFFFF">
                      <a:alpha val="0"/>
                    </a:srgbClr>
                  </a:solidFill>
                </a:ln>
                <a:solidFill>
                  <a:schemeClr val="tx1">
                    <a:lumMod val="75000"/>
                  </a:schemeClr>
                </a:solidFill>
                <a:latin typeface="Segoe UI" pitchFamily="34" charset="0"/>
              </a:rPr>
              <a:t>demand, competitive or regulatory </a:t>
            </a:r>
            <a:r>
              <a:rPr lang="en-US" altLang="zh-CN" sz="1050" dirty="0" smtClean="0">
                <a:ln>
                  <a:solidFill>
                    <a:srgbClr val="FFFFFF">
                      <a:alpha val="0"/>
                    </a:srgbClr>
                  </a:solidFill>
                </a:ln>
                <a:solidFill>
                  <a:schemeClr val="tx1">
                    <a:lumMod val="75000"/>
                  </a:schemeClr>
                </a:solidFill>
                <a:latin typeface="Segoe UI" pitchFamily="34" charset="0"/>
              </a:rPr>
              <a:t>challenges</a:t>
            </a:r>
            <a:endParaRPr lang="en-US" altLang="zh-CN" sz="1050" dirty="0">
              <a:ln>
                <a:solidFill>
                  <a:srgbClr val="FFFFFF">
                    <a:alpha val="0"/>
                  </a:srgbClr>
                </a:solidFill>
              </a:ln>
              <a:solidFill>
                <a:schemeClr val="tx1">
                  <a:lumMod val="75000"/>
                </a:schemeClr>
              </a:solidFill>
              <a:latin typeface="Segoe UI" pitchFamily="34" charset="0"/>
            </a:endParaRPr>
          </a:p>
        </p:txBody>
      </p:sp>
      <p:sp>
        <p:nvSpPr>
          <p:cNvPr id="13" name="Text Box 10"/>
          <p:cNvSpPr txBox="1">
            <a:spLocks noChangeArrowheads="1"/>
          </p:cNvSpPr>
          <p:nvPr>
            <p:custDataLst>
              <p:tags r:id="rId10"/>
            </p:custDataLst>
          </p:nvPr>
        </p:nvSpPr>
        <p:spPr bwMode="gray">
          <a:xfrm flipH="1">
            <a:off x="7421880" y="3203854"/>
            <a:ext cx="4435158"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Benefits</a:t>
            </a:r>
          </a:p>
        </p:txBody>
      </p:sp>
      <p:sp>
        <p:nvSpPr>
          <p:cNvPr id="17" name="Rectangle 7"/>
          <p:cNvSpPr>
            <a:spLocks noChangeArrowheads="1"/>
          </p:cNvSpPr>
          <p:nvPr>
            <p:custDataLst>
              <p:tags r:id="rId11"/>
            </p:custDataLst>
          </p:nvPr>
        </p:nvSpPr>
        <p:spPr bwMode="auto">
          <a:xfrm>
            <a:off x="7948131"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Degree of Risk</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8" name="Rectangle 8"/>
          <p:cNvSpPr>
            <a:spLocks noChangeArrowheads="1"/>
          </p:cNvSpPr>
          <p:nvPr>
            <p:custDataLst>
              <p:tags r:id="rId12"/>
            </p:custDataLst>
          </p:nvPr>
        </p:nvSpPr>
        <p:spPr bwMode="auto">
          <a:xfrm>
            <a:off x="1921433" y="5326339"/>
            <a:ext cx="1984916"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Capability Gap </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19" name="Rectangle 9"/>
          <p:cNvSpPr>
            <a:spLocks noChangeArrowheads="1"/>
          </p:cNvSpPr>
          <p:nvPr>
            <p:custDataLst>
              <p:tags r:id="rId13"/>
            </p:custDataLst>
          </p:nvPr>
        </p:nvSpPr>
        <p:spPr bwMode="auto">
          <a:xfrm>
            <a:off x="6011885" y="5326339"/>
            <a:ext cx="1893923"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Time to Value</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0" name="Rectangle 10"/>
          <p:cNvSpPr>
            <a:spLocks noChangeArrowheads="1"/>
          </p:cNvSpPr>
          <p:nvPr>
            <p:custDataLst>
              <p:tags r:id="rId14"/>
            </p:custDataLst>
          </p:nvPr>
        </p:nvSpPr>
        <p:spPr bwMode="auto">
          <a:xfrm>
            <a:off x="3948672" y="5326339"/>
            <a:ext cx="2020890"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a:ln>
                  <a:solidFill>
                    <a:srgbClr val="FFFFFF">
                      <a:alpha val="0"/>
                    </a:srgbClr>
                  </a:solidFill>
                </a:ln>
                <a:solidFill>
                  <a:schemeClr val="tx1">
                    <a:lumMod val="75000"/>
                  </a:schemeClr>
                </a:solidFill>
                <a:latin typeface="Segoe UI" pitchFamily="34" charset="0"/>
              </a:rPr>
              <a:t>Degree of Urgency</a:t>
            </a:r>
          </a:p>
          <a:p>
            <a:pPr marL="171450" lvl="1" indent="-171450" fontAlgn="base">
              <a:spcBef>
                <a:spcPts val="600"/>
              </a:spcBef>
              <a:buClr>
                <a:srgbClr val="595959">
                  <a:lumMod val="75000"/>
                </a:srgbClr>
              </a:buClr>
              <a:buSzPct val="100000"/>
              <a:buFont typeface="Wingdings" pitchFamily="2" charset="2"/>
              <a:buChar char="§"/>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21" name="Rectangle 23"/>
          <p:cNvSpPr>
            <a:spLocks noChangeArrowheads="1"/>
          </p:cNvSpPr>
          <p:nvPr>
            <p:custDataLst>
              <p:tags r:id="rId15"/>
            </p:custDataLst>
          </p:nvPr>
        </p:nvSpPr>
        <p:spPr bwMode="auto">
          <a:xfrm>
            <a:off x="9975369" y="5326339"/>
            <a:ext cx="1881669" cy="104293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a:lstStyle/>
          <a:p>
            <a:pPr marL="0" lvl="1" indent="-114300" algn="ctr" fontAlgn="base">
              <a:spcBef>
                <a:spcPts val="300"/>
              </a:spcBef>
              <a:buClr>
                <a:srgbClr val="595959">
                  <a:lumMod val="75000"/>
                </a:srgbClr>
              </a:buClr>
              <a:buSzPct val="100000"/>
              <a:tabLst>
                <a:tab pos="63500" algn="l"/>
              </a:tabLst>
            </a:pPr>
            <a:r>
              <a:rPr lang="en-US" altLang="en-US" sz="1100" b="1" dirty="0" smtClean="0">
                <a:ln>
                  <a:solidFill>
                    <a:srgbClr val="FFFFFF">
                      <a:alpha val="0"/>
                    </a:srgbClr>
                  </a:solidFill>
                </a:ln>
                <a:solidFill>
                  <a:schemeClr val="tx1">
                    <a:lumMod val="75000"/>
                  </a:schemeClr>
                </a:solidFill>
                <a:latin typeface="Segoe UI" pitchFamily="34" charset="0"/>
              </a:rPr>
              <a:t>Expected ROI</a:t>
            </a:r>
            <a:endParaRPr lang="en-US" altLang="en-US" sz="1100" b="1"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High</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Medium</a:t>
            </a:r>
            <a:endParaRPr lang="en-US" altLang="en-US" sz="1100" dirty="0">
              <a:ln>
                <a:solidFill>
                  <a:srgbClr val="FFFFFF">
                    <a:alpha val="0"/>
                  </a:srgbClr>
                </a:solidFill>
              </a:ln>
              <a:solidFill>
                <a:schemeClr val="tx1">
                  <a:lumMod val="75000"/>
                </a:schemeClr>
              </a:solidFill>
              <a:latin typeface="Segoe UI" pitchFamily="34" charset="0"/>
            </a:endParaRPr>
          </a:p>
          <a:p>
            <a:pPr marL="171450" lvl="1" indent="-171450" fontAlgn="base">
              <a:spcBef>
                <a:spcPts val="600"/>
              </a:spcBef>
              <a:buClr>
                <a:srgbClr val="595959">
                  <a:lumMod val="75000"/>
                </a:srgbClr>
              </a:buClr>
              <a:buSzPct val="100000"/>
              <a:buFont typeface="Wingdings" pitchFamily="2" charset="2"/>
              <a:buChar char="§"/>
              <a:tabLst>
                <a:tab pos="63500" algn="l"/>
              </a:tabLst>
            </a:pPr>
            <a:r>
              <a:rPr lang="en-US" altLang="en-US" sz="1100" dirty="0" smtClean="0">
                <a:ln>
                  <a:solidFill>
                    <a:srgbClr val="FFFFFF">
                      <a:alpha val="0"/>
                    </a:srgbClr>
                  </a:solidFill>
                </a:ln>
                <a:solidFill>
                  <a:schemeClr val="tx1">
                    <a:lumMod val="75000"/>
                  </a:schemeClr>
                </a:solidFill>
                <a:latin typeface="Segoe UI" pitchFamily="34" charset="0"/>
              </a:rPr>
              <a:t>Low </a:t>
            </a:r>
            <a:endParaRPr lang="en-US" altLang="en-US" sz="1100" dirty="0">
              <a:ln>
                <a:solidFill>
                  <a:srgbClr val="FFFFFF">
                    <a:alpha val="0"/>
                  </a:srgbClr>
                </a:solidFill>
              </a:ln>
              <a:solidFill>
                <a:schemeClr val="tx1">
                  <a:lumMod val="75000"/>
                </a:schemeClr>
              </a:solidFill>
              <a:latin typeface="Segoe UI" pitchFamily="34" charset="0"/>
            </a:endParaRPr>
          </a:p>
        </p:txBody>
      </p:sp>
      <p:sp>
        <p:nvSpPr>
          <p:cNvPr id="44" name="Rectangle 38"/>
          <p:cNvSpPr>
            <a:spLocks noChangeArrowheads="1"/>
          </p:cNvSpPr>
          <p:nvPr>
            <p:custDataLst>
              <p:tags r:id="rId16"/>
            </p:custDataLst>
          </p:nvPr>
        </p:nvSpPr>
        <p:spPr bwMode="auto">
          <a:xfrm>
            <a:off x="338137" y="5326339"/>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Sponsor</a:t>
            </a:r>
          </a:p>
        </p:txBody>
      </p:sp>
      <p:sp>
        <p:nvSpPr>
          <p:cNvPr id="16" name="Text Box 10"/>
          <p:cNvSpPr txBox="1">
            <a:spLocks noChangeArrowheads="1"/>
          </p:cNvSpPr>
          <p:nvPr>
            <p:custDataLst>
              <p:tags r:id="rId17"/>
            </p:custDataLst>
          </p:nvPr>
        </p:nvSpPr>
        <p:spPr bwMode="gray">
          <a:xfrm flipH="1">
            <a:off x="338138" y="5021432"/>
            <a:ext cx="1151890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ln>
                  <a:solidFill>
                    <a:srgbClr val="FFFFFF">
                      <a:alpha val="0"/>
                    </a:srgbClr>
                  </a:solidFill>
                </a:ln>
                <a:solidFill>
                  <a:srgbClr val="FFFFFF"/>
                </a:solidFill>
                <a:latin typeface="Segoe UI" pitchFamily="34" charset="0"/>
              </a:rPr>
              <a:t>Recommendation Characteristics</a:t>
            </a:r>
          </a:p>
        </p:txBody>
      </p:sp>
      <p:sp>
        <p:nvSpPr>
          <p:cNvPr id="46" name="Rectangle 38"/>
          <p:cNvSpPr>
            <a:spLocks noChangeArrowheads="1"/>
          </p:cNvSpPr>
          <p:nvPr>
            <p:custDataLst>
              <p:tags r:id="rId18"/>
            </p:custDataLst>
          </p:nvPr>
        </p:nvSpPr>
        <p:spPr bwMode="auto">
          <a:xfrm>
            <a:off x="338137" y="5878288"/>
            <a:ext cx="1540973" cy="190500"/>
          </a:xfrm>
          <a:prstGeom prst="rect">
            <a:avLst/>
          </a:prstGeom>
          <a:solidFill>
            <a:schemeClr val="bg1">
              <a:lumMod val="50000"/>
            </a:schemeClr>
          </a:solidFill>
          <a:ln w="12700" cap="sq">
            <a:noFill/>
            <a:miter lim="800000"/>
            <a:headEnd/>
            <a:tailEnd/>
          </a:ln>
          <a:effectLst/>
        </p:spPr>
        <p:txBody>
          <a:bodyPr wrap="none" anchor="ctr"/>
          <a:lstStyle/>
          <a:p>
            <a:pPr algn="ctr" eaLnBrk="0" hangingPunct="0"/>
            <a:r>
              <a:rPr kumimoji="1" lang="en-US" sz="1000" b="1" dirty="0">
                <a:ln>
                  <a:solidFill>
                    <a:srgbClr val="FFFFFF">
                      <a:alpha val="0"/>
                    </a:srgbClr>
                  </a:solidFill>
                </a:ln>
                <a:solidFill>
                  <a:schemeClr val="bg1"/>
                </a:solidFill>
                <a:effectLst>
                  <a:outerShdw blurRad="38100" dist="38100" dir="2700000" algn="tl">
                    <a:srgbClr val="000000">
                      <a:alpha val="43137"/>
                    </a:srgbClr>
                  </a:outerShdw>
                </a:effectLst>
                <a:latin typeface="Segoe UI" pitchFamily="34" charset="0"/>
                <a:ea typeface="Segoe UI" pitchFamily="34" charset="0"/>
                <a:cs typeface="Segoe UI" pitchFamily="34" charset="0"/>
              </a:rPr>
              <a:t>Owner</a:t>
            </a:r>
          </a:p>
        </p:txBody>
      </p:sp>
      <p:sp>
        <p:nvSpPr>
          <p:cNvPr id="47" name="Rectangle 46"/>
          <p:cNvSpPr/>
          <p:nvPr>
            <p:custDataLst>
              <p:tags r:id="rId19"/>
            </p:custDataLst>
          </p:nvPr>
        </p:nvSpPr>
        <p:spPr>
          <a:xfrm>
            <a:off x="338138" y="5593892"/>
            <a:ext cx="1441610" cy="253916"/>
          </a:xfrm>
          <a:prstGeom prst="rect">
            <a:avLst/>
          </a:prstGeom>
        </p:spPr>
        <p:txBody>
          <a:bodyPr wrap="square">
            <a:spAutoFit/>
          </a:bodyPr>
          <a:lstStyle/>
          <a:p>
            <a:pPr marL="0" lvl="1" algn="ctr" fontAlgn="base">
              <a:spcBef>
                <a:spcPts val="300"/>
              </a:spcBef>
              <a:buClr>
                <a:srgbClr val="595959">
                  <a:lumMod val="75000"/>
                </a:srgbClr>
              </a:buClr>
              <a:buSzPct val="100000"/>
            </a:pPr>
            <a:r>
              <a:rPr lang="en-IN" altLang="zh-CN" sz="1050" dirty="0" smtClean="0">
                <a:ln>
                  <a:solidFill>
                    <a:srgbClr val="FFFFFF">
                      <a:alpha val="0"/>
                    </a:srgbClr>
                  </a:solidFill>
                </a:ln>
                <a:solidFill>
                  <a:srgbClr val="595959">
                    <a:lumMod val="75000"/>
                  </a:srgbClr>
                </a:solidFill>
                <a:latin typeface="Segoe UI" pitchFamily="34" charset="0"/>
              </a:rPr>
              <a:t>COO</a:t>
            </a:r>
            <a:endParaRPr lang="en-IN" altLang="zh-CN" sz="1050" dirty="0">
              <a:ln>
                <a:solidFill>
                  <a:srgbClr val="FFFFFF">
                    <a:alpha val="0"/>
                  </a:srgbClr>
                </a:solidFill>
              </a:ln>
              <a:solidFill>
                <a:srgbClr val="595959">
                  <a:lumMod val="75000"/>
                </a:srgbClr>
              </a:solidFill>
              <a:latin typeface="Segoe UI" pitchFamily="34" charset="0"/>
            </a:endParaRPr>
          </a:p>
        </p:txBody>
      </p:sp>
      <p:sp>
        <p:nvSpPr>
          <p:cNvPr id="48" name="Rectangle 47"/>
          <p:cNvSpPr/>
          <p:nvPr>
            <p:custDataLst>
              <p:tags r:id="rId20"/>
            </p:custDataLst>
          </p:nvPr>
        </p:nvSpPr>
        <p:spPr>
          <a:xfrm>
            <a:off x="338138" y="6109209"/>
            <a:ext cx="1441610" cy="253916"/>
          </a:xfrm>
          <a:prstGeom prst="rect">
            <a:avLst/>
          </a:prstGeom>
        </p:spPr>
        <p:txBody>
          <a:bodyPr wrap="square" anchor="ctr">
            <a:spAutoFit/>
          </a:bodyPr>
          <a:lstStyle/>
          <a:p>
            <a:pPr marL="0" lvl="1" algn="ctr" fontAlgn="base">
              <a:spcBef>
                <a:spcPts val="300"/>
              </a:spcBef>
              <a:buClr>
                <a:srgbClr val="595959">
                  <a:lumMod val="75000"/>
                </a:srgbClr>
              </a:buClr>
              <a:buSzPct val="100000"/>
            </a:pPr>
            <a:r>
              <a:rPr lang="en-IN" altLang="zh-CN" sz="1050" dirty="0">
                <a:ln>
                  <a:solidFill>
                    <a:srgbClr val="FFFFFF">
                      <a:alpha val="0"/>
                    </a:srgbClr>
                  </a:solidFill>
                </a:ln>
                <a:solidFill>
                  <a:srgbClr val="595959">
                    <a:lumMod val="75000"/>
                  </a:srgbClr>
                </a:solidFill>
                <a:latin typeface="Segoe UI" pitchFamily="34" charset="0"/>
              </a:rPr>
              <a:t>CIO</a:t>
            </a:r>
          </a:p>
        </p:txBody>
      </p:sp>
      <p:sp>
        <p:nvSpPr>
          <p:cNvPr id="52" name="Oval 97"/>
          <p:cNvSpPr>
            <a:spLocks noChangeArrowheads="1"/>
          </p:cNvSpPr>
          <p:nvPr>
            <p:custDataLst>
              <p:tags r:id="rId21"/>
            </p:custDataLst>
          </p:nvPr>
        </p:nvSpPr>
        <p:spPr bwMode="auto">
          <a:xfrm rot="10800000" flipH="1" flipV="1">
            <a:off x="3332694"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6" name="Oval 97"/>
          <p:cNvSpPr>
            <a:spLocks noChangeArrowheads="1"/>
          </p:cNvSpPr>
          <p:nvPr>
            <p:custDataLst>
              <p:tags r:id="rId22"/>
            </p:custDataLst>
          </p:nvPr>
        </p:nvSpPr>
        <p:spPr bwMode="auto">
          <a:xfrm rot="10800000" flipH="1" flipV="1">
            <a:off x="3332694"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7" name="Oval 97"/>
          <p:cNvSpPr>
            <a:spLocks noChangeArrowheads="1"/>
          </p:cNvSpPr>
          <p:nvPr>
            <p:custDataLst>
              <p:tags r:id="rId23"/>
            </p:custDataLst>
          </p:nvPr>
        </p:nvSpPr>
        <p:spPr bwMode="auto">
          <a:xfrm rot="10800000" flipH="1" flipV="1">
            <a:off x="3332694"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8" name="Oval 97"/>
          <p:cNvSpPr>
            <a:spLocks noChangeArrowheads="1"/>
          </p:cNvSpPr>
          <p:nvPr>
            <p:custDataLst>
              <p:tags r:id="rId24"/>
            </p:custDataLst>
          </p:nvPr>
        </p:nvSpPr>
        <p:spPr bwMode="auto">
          <a:xfrm rot="10800000" flipH="1" flipV="1">
            <a:off x="5414070" y="5863859"/>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59" name="Oval 97"/>
          <p:cNvSpPr>
            <a:spLocks noChangeArrowheads="1"/>
          </p:cNvSpPr>
          <p:nvPr>
            <p:custDataLst>
              <p:tags r:id="rId25"/>
            </p:custDataLst>
          </p:nvPr>
        </p:nvSpPr>
        <p:spPr bwMode="auto">
          <a:xfrm rot="10800000" flipH="1" flipV="1">
            <a:off x="5414070" y="562436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0" name="Oval 97"/>
          <p:cNvSpPr>
            <a:spLocks noChangeArrowheads="1"/>
          </p:cNvSpPr>
          <p:nvPr>
            <p:custDataLst>
              <p:tags r:id="rId26"/>
            </p:custDataLst>
          </p:nvPr>
        </p:nvSpPr>
        <p:spPr bwMode="auto">
          <a:xfrm rot="10800000" flipH="1" flipV="1">
            <a:off x="541407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1" name="Oval 97"/>
          <p:cNvSpPr>
            <a:spLocks noChangeArrowheads="1"/>
          </p:cNvSpPr>
          <p:nvPr>
            <p:custDataLst>
              <p:tags r:id="rId27"/>
            </p:custDataLst>
          </p:nvPr>
        </p:nvSpPr>
        <p:spPr bwMode="auto">
          <a:xfrm rot="10800000" flipH="1" flipV="1">
            <a:off x="742188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2" name="Oval 97"/>
          <p:cNvSpPr>
            <a:spLocks noChangeArrowheads="1"/>
          </p:cNvSpPr>
          <p:nvPr>
            <p:custDataLst>
              <p:tags r:id="rId28"/>
            </p:custDataLst>
          </p:nvPr>
        </p:nvSpPr>
        <p:spPr bwMode="auto">
          <a:xfrm rot="10800000" flipH="1" flipV="1">
            <a:off x="742188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3" name="Oval 97"/>
          <p:cNvSpPr>
            <a:spLocks noChangeArrowheads="1"/>
          </p:cNvSpPr>
          <p:nvPr>
            <p:custDataLst>
              <p:tags r:id="rId29"/>
            </p:custDataLst>
          </p:nvPr>
        </p:nvSpPr>
        <p:spPr bwMode="auto">
          <a:xfrm rot="10800000" flipH="1" flipV="1">
            <a:off x="742188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4" name="Oval 97"/>
          <p:cNvSpPr>
            <a:spLocks noChangeArrowheads="1"/>
          </p:cNvSpPr>
          <p:nvPr>
            <p:custDataLst>
              <p:tags r:id="rId30"/>
            </p:custDataLst>
          </p:nvPr>
        </p:nvSpPr>
        <p:spPr bwMode="auto">
          <a:xfrm rot="10800000" flipH="1" flipV="1">
            <a:off x="944649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5" name="Oval 97"/>
          <p:cNvSpPr>
            <a:spLocks noChangeArrowheads="1"/>
          </p:cNvSpPr>
          <p:nvPr>
            <p:custDataLst>
              <p:tags r:id="rId31"/>
            </p:custDataLst>
          </p:nvPr>
        </p:nvSpPr>
        <p:spPr bwMode="auto">
          <a:xfrm rot="10800000" flipH="1" flipV="1">
            <a:off x="944649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6" name="Oval 97"/>
          <p:cNvSpPr>
            <a:spLocks noChangeArrowheads="1"/>
          </p:cNvSpPr>
          <p:nvPr>
            <p:custDataLst>
              <p:tags r:id="rId32"/>
            </p:custDataLst>
          </p:nvPr>
        </p:nvSpPr>
        <p:spPr bwMode="auto">
          <a:xfrm rot="10800000" flipH="1" flipV="1">
            <a:off x="94464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7" name="Oval 97"/>
          <p:cNvSpPr>
            <a:spLocks noChangeArrowheads="1"/>
          </p:cNvSpPr>
          <p:nvPr>
            <p:custDataLst>
              <p:tags r:id="rId33"/>
            </p:custDataLst>
          </p:nvPr>
        </p:nvSpPr>
        <p:spPr bwMode="auto">
          <a:xfrm rot="10800000" flipH="1" flipV="1">
            <a:off x="11427690" y="5624364"/>
            <a:ext cx="192969" cy="192971"/>
          </a:xfrm>
          <a:prstGeom prst="ellipse">
            <a:avLst/>
          </a:prstGeom>
          <a:solidFill>
            <a:schemeClr val="tx1">
              <a:lumMod val="7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8" name="Oval 97"/>
          <p:cNvSpPr>
            <a:spLocks noChangeArrowheads="1"/>
          </p:cNvSpPr>
          <p:nvPr>
            <p:custDataLst>
              <p:tags r:id="rId34"/>
            </p:custDataLst>
          </p:nvPr>
        </p:nvSpPr>
        <p:spPr bwMode="auto">
          <a:xfrm rot="10800000" flipH="1" flipV="1">
            <a:off x="11427690" y="5863859"/>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69" name="Oval 97"/>
          <p:cNvSpPr>
            <a:spLocks noChangeArrowheads="1"/>
          </p:cNvSpPr>
          <p:nvPr>
            <p:custDataLst>
              <p:tags r:id="rId35"/>
            </p:custDataLst>
          </p:nvPr>
        </p:nvSpPr>
        <p:spPr bwMode="auto">
          <a:xfrm rot="10800000" flipH="1" flipV="1">
            <a:off x="11427690" y="6103354"/>
            <a:ext cx="192969" cy="192971"/>
          </a:xfrm>
          <a:prstGeom prst="ellipse">
            <a:avLst/>
          </a:prstGeom>
          <a:solidFill>
            <a:schemeClr val="bg1">
              <a:lumMod val="95000"/>
            </a:schemeClr>
          </a:solidFill>
          <a:ln w="6350">
            <a:solidFill>
              <a:schemeClr val="tx1"/>
            </a:solidFill>
            <a:round/>
            <a:headEnd/>
            <a:tailEnd/>
          </a:ln>
          <a:effectLst/>
        </p:spPr>
        <p:txBody>
          <a:bodyPr wrap="none" anchor="ctr"/>
          <a:lstStyle/>
          <a:p>
            <a:pPr>
              <a:defRPr/>
            </a:pPr>
            <a:endParaRPr lang="en-US" kern="0" dirty="0">
              <a:ln>
                <a:solidFill>
                  <a:srgbClr val="FFFFFF">
                    <a:alpha val="0"/>
                  </a:srgbClr>
                </a:solidFill>
              </a:ln>
              <a:solidFill>
                <a:sysClr val="windowText" lastClr="000000"/>
              </a:solidFill>
              <a:latin typeface="Segoe UI" pitchFamily="34" charset="0"/>
              <a:cs typeface="Segoe UI" pitchFamily="34" charset="0"/>
            </a:endParaRPr>
          </a:p>
        </p:txBody>
      </p:sp>
      <p:sp>
        <p:nvSpPr>
          <p:cNvPr id="70" name="Rounded Rectangle 69"/>
          <p:cNvSpPr/>
          <p:nvPr>
            <p:custDataLst>
              <p:tags r:id="rId36"/>
            </p:custDataLst>
          </p:nvPr>
        </p:nvSpPr>
        <p:spPr>
          <a:xfrm>
            <a:off x="338138" y="1005276"/>
            <a:ext cx="3488531" cy="2118924"/>
          </a:xfrm>
          <a:prstGeom prst="roundRect">
            <a:avLst>
              <a:gd name="adj" fmla="val 2544"/>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274320" rIns="91440" bIns="45720" numCol="1" rtlCol="0" anchor="t" anchorCtr="0" compatLnSpc="1">
            <a:prstTxWarp prst="textNoShape">
              <a:avLst/>
            </a:prstTxWarp>
            <a:no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chemeClr val="tx1">
                    <a:lumMod val="75000"/>
                  </a:schemeClr>
                </a:solidFill>
              </a:rPr>
              <a:t>Geography:</a:t>
            </a:r>
          </a:p>
          <a:p>
            <a:pPr marL="457200" lvl="2" indent="-225425" fontAlgn="base">
              <a:spcBef>
                <a:spcPts val="200"/>
              </a:spcBef>
              <a:buClr>
                <a:schemeClr val="tx1">
                  <a:lumMod val="75000"/>
                </a:schemeClr>
              </a:buClr>
              <a:buSzPct val="100000"/>
              <a:buFont typeface="Segoe UI" pitchFamily="34" charset="0"/>
              <a:buChar char="‒"/>
            </a:pPr>
            <a:r>
              <a:rPr lang="en-IN" altLang="zh-CN" sz="1000" dirty="0">
                <a:ln>
                  <a:solidFill>
                    <a:schemeClr val="bg1">
                      <a:alpha val="0"/>
                    </a:schemeClr>
                  </a:solidFill>
                </a:ln>
                <a:solidFill>
                  <a:schemeClr val="tx1">
                    <a:lumMod val="75000"/>
                  </a:schemeClr>
                </a:solidFill>
                <a:latin typeface="Segoe UI" pitchFamily="34" charset="0"/>
              </a:rPr>
              <a:t>Americas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EMEA</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APAC</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LATAM</a:t>
            </a:r>
            <a:endParaRPr lang="en-IN" altLang="zh-CN" sz="1000" dirty="0">
              <a:ln>
                <a:solidFill>
                  <a:schemeClr val="bg1">
                    <a:alpha val="0"/>
                  </a:schemeClr>
                </a:solidFill>
              </a:ln>
              <a:solidFill>
                <a:schemeClr val="tx1">
                  <a:lumMod val="75000"/>
                </a:schemeClr>
              </a:solidFill>
              <a:latin typeface="Segoe UI" pitchFamily="34" charset="0"/>
            </a:endParaRPr>
          </a:p>
          <a:p>
            <a:pPr marL="168275" lvl="1" indent="-168275" fontAlgn="base">
              <a:spcBef>
                <a:spcPts val="300"/>
              </a:spcBef>
              <a:buClr>
                <a:srgbClr val="595959">
                  <a:lumMod val="75000"/>
                </a:srgbClr>
              </a:buClr>
              <a:buSzPct val="100000"/>
              <a:buFont typeface="Wingdings" pitchFamily="2" charset="2"/>
              <a:buChar char="§"/>
            </a:pPr>
            <a:r>
              <a:rPr lang="en-IN" altLang="zh-CN" sz="1050" dirty="0" smtClean="0">
                <a:ln>
                  <a:solidFill>
                    <a:srgbClr val="FFFFFF">
                      <a:alpha val="0"/>
                    </a:srgbClr>
                  </a:solidFill>
                </a:ln>
                <a:solidFill>
                  <a:schemeClr val="tx1">
                    <a:lumMod val="75000"/>
                  </a:schemeClr>
                </a:solidFill>
              </a:rPr>
              <a:t>Line </a:t>
            </a:r>
            <a:r>
              <a:rPr lang="en-IN" altLang="zh-CN" sz="1050" dirty="0">
                <a:ln>
                  <a:solidFill>
                    <a:srgbClr val="FFFFFF">
                      <a:alpha val="0"/>
                    </a:srgbClr>
                  </a:solidFill>
                </a:ln>
                <a:solidFill>
                  <a:schemeClr val="tx1">
                    <a:lumMod val="75000"/>
                  </a:schemeClr>
                </a:solidFill>
              </a:rPr>
              <a:t>of Business:</a:t>
            </a: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HQ</a:t>
            </a:r>
            <a:endParaRPr lang="en-IN" altLang="zh-CN" sz="1000" dirty="0">
              <a:ln>
                <a:solidFill>
                  <a:schemeClr val="bg1">
                    <a:alpha val="0"/>
                  </a:schemeClr>
                </a:solidFill>
              </a:ln>
              <a:solidFill>
                <a:schemeClr val="tx1">
                  <a:lumMod val="75000"/>
                </a:schemeClr>
              </a:solidFill>
              <a:latin typeface="Segoe UI" pitchFamily="34" charset="0"/>
            </a:endParaRPr>
          </a:p>
          <a:p>
            <a:pPr marL="457200" lvl="2" indent="-225425" fontAlgn="base">
              <a:spcBef>
                <a:spcPts val="200"/>
              </a:spcBef>
              <a:buClr>
                <a:schemeClr val="tx1">
                  <a:lumMod val="75000"/>
                </a:schemeClr>
              </a:buClr>
              <a:buSzPct val="100000"/>
              <a:buFont typeface="Segoe UI" pitchFamily="34" charset="0"/>
              <a:buChar char="‒"/>
            </a:pPr>
            <a:r>
              <a:rPr lang="en-IN" altLang="zh-CN" sz="1000" dirty="0" smtClean="0">
                <a:ln>
                  <a:solidFill>
                    <a:schemeClr val="bg1">
                      <a:alpha val="0"/>
                    </a:schemeClr>
                  </a:solidFill>
                </a:ln>
                <a:solidFill>
                  <a:schemeClr val="tx1">
                    <a:lumMod val="75000"/>
                  </a:schemeClr>
                </a:solidFill>
                <a:latin typeface="Segoe UI" pitchFamily="34" charset="0"/>
              </a:rPr>
              <a:t>Regions</a:t>
            </a:r>
            <a:endParaRPr lang="en-IN" altLang="zh-CN" sz="1000" dirty="0">
              <a:ln>
                <a:solidFill>
                  <a:schemeClr val="bg1">
                    <a:alpha val="0"/>
                  </a:schemeClr>
                </a:solidFill>
              </a:ln>
              <a:solidFill>
                <a:schemeClr val="tx1">
                  <a:lumMod val="75000"/>
                </a:schemeClr>
              </a:solidFill>
              <a:latin typeface="Segoe UI" pitchFamily="34" charset="0"/>
            </a:endParaRPr>
          </a:p>
        </p:txBody>
      </p:sp>
      <p:sp>
        <p:nvSpPr>
          <p:cNvPr id="71" name="Text Box 10"/>
          <p:cNvSpPr txBox="1">
            <a:spLocks noChangeArrowheads="1"/>
          </p:cNvSpPr>
          <p:nvPr>
            <p:custDataLst>
              <p:tags r:id="rId37"/>
            </p:custDataLst>
          </p:nvPr>
        </p:nvSpPr>
        <p:spPr bwMode="gray">
          <a:xfrm flipH="1">
            <a:off x="338138" y="1005276"/>
            <a:ext cx="3488531" cy="274260"/>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100" dirty="0">
                <a:ln>
                  <a:solidFill>
                    <a:srgbClr val="FFFFFF">
                      <a:alpha val="0"/>
                    </a:srgbClr>
                  </a:solidFill>
                </a:ln>
                <a:solidFill>
                  <a:srgbClr val="FFFFFF"/>
                </a:solidFill>
              </a:rPr>
              <a:t>Scope </a:t>
            </a:r>
          </a:p>
        </p:txBody>
      </p:sp>
      <p:sp>
        <p:nvSpPr>
          <p:cNvPr id="74" name="Rectangle 73"/>
          <p:cNvSpPr/>
          <p:nvPr>
            <p:custDataLst>
              <p:tags r:id="rId38"/>
            </p:custDataLst>
          </p:nvPr>
        </p:nvSpPr>
        <p:spPr>
          <a:xfrm>
            <a:off x="2385060" y="1255713"/>
            <a:ext cx="1441610" cy="972061"/>
          </a:xfrm>
          <a:prstGeom prst="rect">
            <a:avLst/>
          </a:prstGeom>
        </p:spPr>
        <p:txBody>
          <a:bodyPr wrap="square">
            <a:spAutoFit/>
          </a:bodyPr>
          <a:lstStyle/>
          <a:p>
            <a:pPr marL="168275" lvl="1" indent="-168275" fontAlgn="base">
              <a:spcBef>
                <a:spcPts val="300"/>
              </a:spcBef>
              <a:buClr>
                <a:srgbClr val="595959">
                  <a:lumMod val="75000"/>
                </a:srgbClr>
              </a:buClr>
              <a:buSzPct val="100000"/>
              <a:buFont typeface="Wingdings" pitchFamily="2" charset="2"/>
              <a:buChar char="§"/>
            </a:pPr>
            <a:r>
              <a:rPr lang="en-IN" altLang="zh-CN" sz="1050" dirty="0">
                <a:ln>
                  <a:solidFill>
                    <a:srgbClr val="FFFFFF">
                      <a:alpha val="0"/>
                    </a:srgbClr>
                  </a:solidFill>
                </a:ln>
                <a:solidFill>
                  <a:srgbClr val="595959">
                    <a:lumMod val="75000"/>
                  </a:srgbClr>
                </a:solidFill>
              </a:rPr>
              <a:t>IT </a:t>
            </a:r>
            <a:r>
              <a:rPr lang="en-IN" altLang="zh-CN" sz="1050" dirty="0" smtClean="0">
                <a:ln>
                  <a:solidFill>
                    <a:srgbClr val="FFFFFF">
                      <a:alpha val="0"/>
                    </a:srgbClr>
                  </a:solidFill>
                </a:ln>
                <a:solidFill>
                  <a:srgbClr val="595959">
                    <a:lumMod val="75000"/>
                  </a:srgbClr>
                </a:solidFill>
              </a:rPr>
              <a:t>Area:</a:t>
            </a:r>
            <a:endParaRPr lang="en-IN" altLang="zh-CN" sz="1050" dirty="0">
              <a:ln>
                <a:solidFill>
                  <a:srgbClr val="FFFFFF">
                    <a:alpha val="0"/>
                  </a:srgbClr>
                </a:solidFill>
              </a:ln>
              <a:solidFill>
                <a:srgbClr val="595959">
                  <a:lumMod val="75000"/>
                </a:srgbClr>
              </a:solidFill>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Strategy</a:t>
            </a:r>
            <a:endParaRPr lang="en-IN" altLang="zh-CN" sz="1000" dirty="0">
              <a:ln>
                <a:solidFill>
                  <a:srgbClr val="FFFFFF">
                    <a:alpha val="0"/>
                  </a:srgbClr>
                </a:solidFill>
              </a:ln>
              <a:solidFill>
                <a:srgbClr val="595959">
                  <a:lumMod val="75000"/>
                </a:srgbClr>
              </a:solidFill>
              <a:latin typeface="Segoe UI" pitchFamily="34" charset="0"/>
            </a:endParaRPr>
          </a:p>
          <a:p>
            <a:pPr marL="457200" lvl="2" indent="-225425" fontAlgn="base">
              <a:spcBef>
                <a:spcPts val="200"/>
              </a:spcBef>
              <a:buClr>
                <a:srgbClr val="595959">
                  <a:lumMod val="75000"/>
                </a:srgbClr>
              </a:buClr>
              <a:buSzPct val="100000"/>
              <a:buFont typeface="Segoe UI" pitchFamily="34" charset="0"/>
              <a:buChar char="‒"/>
            </a:pPr>
            <a:r>
              <a:rPr lang="en-IN" altLang="zh-CN" sz="1000" dirty="0">
                <a:ln>
                  <a:solidFill>
                    <a:srgbClr val="FFFFFF">
                      <a:alpha val="0"/>
                    </a:srgbClr>
                  </a:solidFill>
                </a:ln>
                <a:solidFill>
                  <a:srgbClr val="595959">
                    <a:lumMod val="75000"/>
                  </a:srgbClr>
                </a:solidFill>
                <a:latin typeface="Segoe UI" pitchFamily="34" charset="0"/>
              </a:rPr>
              <a:t>Applications</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Infrastructure</a:t>
            </a:r>
          </a:p>
          <a:p>
            <a:pPr marL="457200" lvl="2" indent="-225425" fontAlgn="base">
              <a:spcBef>
                <a:spcPts val="200"/>
              </a:spcBef>
              <a:buClr>
                <a:srgbClr val="595959">
                  <a:lumMod val="75000"/>
                </a:srgbClr>
              </a:buClr>
              <a:buSzPct val="100000"/>
              <a:buFont typeface="Segoe UI" pitchFamily="34" charset="0"/>
              <a:buChar char="‒"/>
            </a:pPr>
            <a:r>
              <a:rPr lang="en-IN" altLang="zh-CN" sz="1000" dirty="0" smtClean="0">
                <a:ln>
                  <a:solidFill>
                    <a:srgbClr val="FFFFFF">
                      <a:alpha val="0"/>
                    </a:srgbClr>
                  </a:solidFill>
                </a:ln>
                <a:solidFill>
                  <a:srgbClr val="595959">
                    <a:lumMod val="75000"/>
                  </a:srgbClr>
                </a:solidFill>
                <a:latin typeface="Segoe UI" pitchFamily="34" charset="0"/>
              </a:rPr>
              <a:t>Operations</a:t>
            </a:r>
            <a:endParaRPr lang="en-IN" altLang="zh-CN" sz="1000" dirty="0">
              <a:ln>
                <a:solidFill>
                  <a:srgbClr val="FFFFFF">
                    <a:alpha val="0"/>
                  </a:srgbClr>
                </a:solidFill>
              </a:ln>
              <a:solidFill>
                <a:srgbClr val="595959">
                  <a:lumMod val="75000"/>
                </a:srgbClr>
              </a:solidFill>
              <a:latin typeface="Segoe UI" pitchFamily="34" charset="0"/>
            </a:endParaRPr>
          </a:p>
        </p:txBody>
      </p:sp>
      <p:sp>
        <p:nvSpPr>
          <p:cNvPr id="75" name="Title 1"/>
          <p:cNvSpPr txBox="1">
            <a:spLocks/>
          </p:cNvSpPr>
          <p:nvPr>
            <p:custDataLst>
              <p:tags r:id="rId39"/>
            </p:custDataLst>
          </p:nvPr>
        </p:nvSpPr>
        <p:spPr>
          <a:xfrm>
            <a:off x="338138" y="228481"/>
            <a:ext cx="11518900" cy="498598"/>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3600" b="0" kern="1200" cap="none" spc="-100" baseline="0" dirty="0">
                <a:ln w="3175">
                  <a:noFill/>
                </a:ln>
                <a:solidFill>
                  <a:schemeClr val="tx1"/>
                </a:solidFill>
                <a:effectLst/>
                <a:latin typeface="Segoe UI Light" pitchFamily="34" charset="0"/>
                <a:ea typeface="Segoe UI" pitchFamily="34" charset="0"/>
                <a:cs typeface="Segoe UI" pitchFamily="34" charset="0"/>
              </a:defRPr>
            </a:lvl1pPr>
          </a:lstStyle>
          <a:p>
            <a:r>
              <a:rPr lang="en-US" dirty="0" smtClean="0"/>
              <a:t>Transformation Plan</a:t>
            </a:r>
            <a:endParaRPr lang="en-US" dirty="0"/>
          </a:p>
        </p:txBody>
      </p:sp>
      <p:sp>
        <p:nvSpPr>
          <p:cNvPr id="77" name="Text Box 10"/>
          <p:cNvSpPr txBox="1">
            <a:spLocks noChangeArrowheads="1"/>
          </p:cNvSpPr>
          <p:nvPr>
            <p:custDataLst>
              <p:tags r:id="rId40"/>
            </p:custDataLst>
          </p:nvPr>
        </p:nvSpPr>
        <p:spPr bwMode="gray">
          <a:xfrm flipH="1">
            <a:off x="336598" y="3203490"/>
            <a:ext cx="6958960" cy="290393"/>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54864" rIns="91440" bIns="36576" numCol="1" rtlCol="0" anchor="ctr" anchorCtr="0" compatLnSpc="1">
            <a:prstTxWarp prst="textNoShape">
              <a:avLst/>
            </a:prstTxWarp>
            <a:spAutoFit/>
          </a:bodyPr>
          <a:lstStyle>
            <a:defPPr>
              <a:defRPr lang="en-US"/>
            </a:defPPr>
            <a:lvl2pPr marL="0" lvl="1" algn="ctr" fontAlgn="base">
              <a:buClr>
                <a:srgbClr val="FFFF99"/>
              </a:buClr>
              <a:buSzPct val="90000"/>
              <a:defRPr sz="1600"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sz="1200" dirty="0">
                <a:solidFill>
                  <a:srgbClr val="FFFFFF"/>
                </a:solidFill>
                <a:latin typeface="Segoe UI" pitchFamily="34" charset="0"/>
              </a:rPr>
              <a:t>Timeline, Milestones &amp; Key Outcomes/Deliverables </a:t>
            </a:r>
          </a:p>
        </p:txBody>
      </p:sp>
      <p:sp>
        <p:nvSpPr>
          <p:cNvPr id="83" name="Rectangle 46"/>
          <p:cNvSpPr>
            <a:spLocks noChangeArrowheads="1"/>
          </p:cNvSpPr>
          <p:nvPr>
            <p:custDataLst>
              <p:tags r:id="rId41"/>
            </p:custDataLst>
          </p:nvPr>
        </p:nvSpPr>
        <p:spPr bwMode="auto">
          <a:xfrm>
            <a:off x="5056484" y="3830808"/>
            <a:ext cx="2194560" cy="101600"/>
          </a:xfrm>
          <a:prstGeom prst="rect">
            <a:avLst/>
          </a:prstGeom>
          <a:solidFill>
            <a:schemeClr val="accent4"/>
          </a:solidFill>
          <a:ln w="12700" cap="sq">
            <a:noFill/>
            <a:miter lim="800000"/>
            <a:headEnd/>
            <a:tailEnd/>
          </a:ln>
          <a:effectLst/>
        </p:spPr>
        <p:txBody>
          <a:bodyPr wrap="none" anchor="ctr"/>
          <a:lstStyle/>
          <a:p>
            <a:endParaRPr lang="en-GB" dirty="0">
              <a:latin typeface="Segoe UI" pitchFamily="34" charset="0"/>
            </a:endParaRPr>
          </a:p>
        </p:txBody>
      </p:sp>
      <p:sp>
        <p:nvSpPr>
          <p:cNvPr id="55" name="AutoShape 47"/>
          <p:cNvSpPr>
            <a:spLocks noChangeArrowheads="1"/>
          </p:cNvSpPr>
          <p:nvPr>
            <p:custDataLst>
              <p:tags r:id="rId42"/>
            </p:custDataLst>
          </p:nvPr>
        </p:nvSpPr>
        <p:spPr bwMode="auto">
          <a:xfrm>
            <a:off x="5887132" y="4234670"/>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79" name="AutoShape 47"/>
          <p:cNvSpPr>
            <a:spLocks noChangeArrowheads="1"/>
          </p:cNvSpPr>
          <p:nvPr>
            <p:custDataLst>
              <p:tags r:id="rId43"/>
            </p:custDataLst>
          </p:nvPr>
        </p:nvSpPr>
        <p:spPr bwMode="auto">
          <a:xfrm>
            <a:off x="7071088" y="4372604"/>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81" name="AutoShape 47"/>
          <p:cNvSpPr>
            <a:spLocks noChangeArrowheads="1"/>
          </p:cNvSpPr>
          <p:nvPr>
            <p:custDataLst>
              <p:tags r:id="rId44"/>
            </p:custDataLst>
          </p:nvPr>
        </p:nvSpPr>
        <p:spPr bwMode="auto">
          <a:xfrm>
            <a:off x="4990075" y="4086776"/>
            <a:ext cx="126967" cy="107950"/>
          </a:xfrm>
          <a:prstGeom prst="triangle">
            <a:avLst>
              <a:gd name="adj" fmla="val 50000"/>
            </a:avLst>
          </a:prstGeom>
          <a:solidFill>
            <a:schemeClr val="accent6"/>
          </a:solidFill>
          <a:ln w="12700" cap="sq">
            <a:solidFill>
              <a:schemeClr val="accent6"/>
            </a:solidFill>
            <a:miter lim="800000"/>
            <a:headEnd/>
            <a:tailEnd/>
          </a:ln>
          <a:effectLst/>
        </p:spPr>
        <p:txBody>
          <a:bodyPr wrap="none" anchor="ctr"/>
          <a:lstStyle/>
          <a:p>
            <a:endParaRPr lang="en-GB" dirty="0">
              <a:latin typeface="Segoe UI" pitchFamily="34" charset="0"/>
            </a:endParaRPr>
          </a:p>
        </p:txBody>
      </p:sp>
      <p:sp>
        <p:nvSpPr>
          <p:cNvPr id="82" name="Text Box 53"/>
          <p:cNvSpPr txBox="1">
            <a:spLocks noChangeArrowheads="1"/>
          </p:cNvSpPr>
          <p:nvPr>
            <p:custDataLst>
              <p:tags r:id="rId45"/>
            </p:custDataLst>
          </p:nvPr>
        </p:nvSpPr>
        <p:spPr bwMode="auto">
          <a:xfrm>
            <a:off x="4993024" y="4692810"/>
            <a:ext cx="1677644" cy="203133"/>
          </a:xfrm>
          <a:prstGeom prst="rect">
            <a:avLst/>
          </a:prstGeom>
          <a:noFill/>
          <a:ln w="12700" cap="sq">
            <a:noFill/>
            <a:miter lim="800000"/>
            <a:headEnd/>
            <a:tailEnd/>
          </a:ln>
          <a:effectLst/>
        </p:spPr>
        <p:txBody>
          <a:bodyPr wrap="square">
            <a:spAutoFit/>
          </a:bodyPr>
          <a:lstStyle/>
          <a:p>
            <a:pPr marL="0" lvl="1" algn="r" fontAlgn="base">
              <a:lnSpc>
                <a:spcPct val="90000"/>
              </a:lnSpc>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Cloud Services operational</a:t>
            </a:r>
            <a:endParaRPr lang="en-US" sz="800" dirty="0">
              <a:ln>
                <a:solidFill>
                  <a:srgbClr val="FFFFFF">
                    <a:alpha val="0"/>
                  </a:srgbClr>
                </a:solidFill>
              </a:ln>
              <a:solidFill>
                <a:srgbClr val="595959">
                  <a:lumMod val="75000"/>
                </a:srgbClr>
              </a:solidFill>
              <a:latin typeface="Segoe UI" pitchFamily="34" charset="0"/>
            </a:endParaRPr>
          </a:p>
        </p:txBody>
      </p:sp>
      <p:sp>
        <p:nvSpPr>
          <p:cNvPr id="84" name="Text Box 53"/>
          <p:cNvSpPr txBox="1">
            <a:spLocks noChangeArrowheads="1"/>
          </p:cNvSpPr>
          <p:nvPr>
            <p:custDataLst>
              <p:tags r:id="rId46"/>
            </p:custDataLst>
          </p:nvPr>
        </p:nvSpPr>
        <p:spPr bwMode="auto">
          <a:xfrm>
            <a:off x="2409193" y="4692637"/>
            <a:ext cx="2281534" cy="203133"/>
          </a:xfrm>
          <a:prstGeom prst="rect">
            <a:avLst/>
          </a:prstGeom>
          <a:noFill/>
          <a:ln w="12700" cap="sq">
            <a:noFill/>
            <a:miter lim="800000"/>
            <a:headEnd/>
            <a:tailEnd/>
          </a:ln>
          <a:effectLst/>
        </p:spPr>
        <p:txBody>
          <a:bodyPr wrap="square">
            <a:spAutoFit/>
          </a:bodyPr>
          <a:lstStyle/>
          <a:p>
            <a:pPr marL="0" lvl="1" algn="r" fontAlgn="base">
              <a:lnSpc>
                <a:spcPct val="90000"/>
              </a:lnSpc>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Cloud Services Strategy developed </a:t>
            </a:r>
            <a:endParaRPr lang="en-US" sz="800" dirty="0">
              <a:ln>
                <a:solidFill>
                  <a:srgbClr val="FFFFFF">
                    <a:alpha val="0"/>
                  </a:srgbClr>
                </a:solidFill>
              </a:ln>
              <a:solidFill>
                <a:srgbClr val="595959">
                  <a:lumMod val="75000"/>
                </a:srgbClr>
              </a:solidFill>
              <a:latin typeface="Segoe UI" pitchFamily="34" charset="0"/>
            </a:endParaRPr>
          </a:p>
        </p:txBody>
      </p:sp>
      <p:sp>
        <p:nvSpPr>
          <p:cNvPr id="85" name="Rectangle 84"/>
          <p:cNvSpPr/>
          <p:nvPr>
            <p:custDataLst>
              <p:tags r:id="rId47"/>
            </p:custDataLst>
          </p:nvPr>
        </p:nvSpPr>
        <p:spPr>
          <a:xfrm>
            <a:off x="1465348" y="4091142"/>
            <a:ext cx="3483092" cy="123111"/>
          </a:xfrm>
          <a:prstGeom prst="rect">
            <a:avLst/>
          </a:prstGeom>
        </p:spPr>
        <p:txBody>
          <a:bodyPr wrap="square" lIns="0" tIns="0" rIns="0" bIns="0">
            <a:spAutoFit/>
          </a:bodyPr>
          <a:lstStyle/>
          <a:p>
            <a:pPr marL="61913" lvl="1" indent="-61913" algn="r" fontAlgn="base">
              <a:spcBef>
                <a:spcPts val="300"/>
              </a:spcBef>
              <a:buClr>
                <a:srgbClr val="595959">
                  <a:lumMod val="75000"/>
                </a:srgbClr>
              </a:buClr>
              <a:buSzPct val="100000"/>
            </a:pPr>
            <a:r>
              <a:rPr lang="en-US" altLang="zh-CN" sz="800" dirty="0">
                <a:ln>
                  <a:solidFill>
                    <a:srgbClr val="FFFFFF">
                      <a:alpha val="0"/>
                    </a:srgbClr>
                  </a:solidFill>
                </a:ln>
                <a:solidFill>
                  <a:srgbClr val="595959">
                    <a:lumMod val="75000"/>
                  </a:srgbClr>
                </a:solidFill>
                <a:latin typeface="Segoe UI" pitchFamily="34" charset="0"/>
              </a:rPr>
              <a:t>Assess global </a:t>
            </a:r>
            <a:r>
              <a:rPr lang="en-US" altLang="zh-CN" sz="800" dirty="0" smtClean="0">
                <a:ln>
                  <a:solidFill>
                    <a:srgbClr val="FFFFFF">
                      <a:alpha val="0"/>
                    </a:srgbClr>
                  </a:solidFill>
                </a:ln>
                <a:solidFill>
                  <a:srgbClr val="595959">
                    <a:lumMod val="75000"/>
                  </a:srgbClr>
                </a:solidFill>
                <a:latin typeface="Segoe UI" pitchFamily="34" charset="0"/>
              </a:rPr>
              <a:t>Cloud ready capabilities</a:t>
            </a:r>
            <a:r>
              <a:rPr lang="en-US" altLang="zh-CN" sz="800" dirty="0">
                <a:ln>
                  <a:solidFill>
                    <a:srgbClr val="FFFFFF">
                      <a:alpha val="0"/>
                    </a:srgbClr>
                  </a:solidFill>
                </a:ln>
                <a:solidFill>
                  <a:srgbClr val="595959">
                    <a:lumMod val="75000"/>
                  </a:srgbClr>
                </a:solidFill>
                <a:latin typeface="Segoe UI" pitchFamily="34" charset="0"/>
              </a:rPr>
              <a:t>. Obtain </a:t>
            </a:r>
            <a:r>
              <a:rPr lang="en-US" altLang="zh-CN" sz="800" dirty="0" smtClean="0">
                <a:ln>
                  <a:solidFill>
                    <a:srgbClr val="FFFFFF">
                      <a:alpha val="0"/>
                    </a:srgbClr>
                  </a:solidFill>
                </a:ln>
                <a:solidFill>
                  <a:srgbClr val="595959">
                    <a:lumMod val="75000"/>
                  </a:srgbClr>
                </a:solidFill>
                <a:latin typeface="Segoe UI" pitchFamily="34" charset="0"/>
              </a:rPr>
              <a:t>rqts</a:t>
            </a:r>
            <a:r>
              <a:rPr lang="en-US" altLang="zh-CN" sz="800" dirty="0">
                <a:ln>
                  <a:solidFill>
                    <a:srgbClr val="FFFFFF">
                      <a:alpha val="0"/>
                    </a:srgbClr>
                  </a:solidFill>
                </a:ln>
                <a:solidFill>
                  <a:srgbClr val="595959">
                    <a:lumMod val="75000"/>
                  </a:srgbClr>
                </a:solidFill>
                <a:latin typeface="Segoe UI" pitchFamily="34" charset="0"/>
              </a:rPr>
              <a:t>. from business units</a:t>
            </a:r>
          </a:p>
        </p:txBody>
      </p:sp>
      <p:sp>
        <p:nvSpPr>
          <p:cNvPr id="86" name="Rectangle 85"/>
          <p:cNvSpPr/>
          <p:nvPr>
            <p:custDataLst>
              <p:tags r:id="rId48"/>
            </p:custDataLst>
          </p:nvPr>
        </p:nvSpPr>
        <p:spPr>
          <a:xfrm>
            <a:off x="3405682" y="4228619"/>
            <a:ext cx="2421411" cy="123111"/>
          </a:xfrm>
          <a:prstGeom prst="rect">
            <a:avLst/>
          </a:prstGeom>
        </p:spPr>
        <p:txBody>
          <a:bodyPr wrap="square" lIns="0" tIns="0" rIns="0" bIns="0">
            <a:spAutoFit/>
          </a:bodyPr>
          <a:lstStyle/>
          <a:p>
            <a:pPr marL="0" lvl="1" algn="r" fontAlgn="base">
              <a:spcBef>
                <a:spcPts val="300"/>
              </a:spcBef>
              <a:buClr>
                <a:srgbClr val="595959">
                  <a:lumMod val="75000"/>
                </a:srgbClr>
              </a:buClr>
              <a:buSzPct val="100000"/>
            </a:pPr>
            <a:r>
              <a:rPr lang="en-US" altLang="zh-CN" sz="800" dirty="0">
                <a:ln>
                  <a:solidFill>
                    <a:srgbClr val="FFFFFF">
                      <a:alpha val="0"/>
                    </a:srgbClr>
                  </a:solidFill>
                </a:ln>
                <a:solidFill>
                  <a:srgbClr val="595959">
                    <a:lumMod val="75000"/>
                  </a:srgbClr>
                </a:solidFill>
                <a:latin typeface="Segoe UI" pitchFamily="34" charset="0"/>
              </a:rPr>
              <a:t>Develop </a:t>
            </a:r>
            <a:r>
              <a:rPr lang="en-US" altLang="zh-CN" sz="800" dirty="0" smtClean="0">
                <a:ln>
                  <a:solidFill>
                    <a:srgbClr val="FFFFFF">
                      <a:alpha val="0"/>
                    </a:srgbClr>
                  </a:solidFill>
                </a:ln>
                <a:solidFill>
                  <a:srgbClr val="595959">
                    <a:lumMod val="75000"/>
                  </a:srgbClr>
                </a:solidFill>
                <a:latin typeface="Segoe UI" pitchFamily="34" charset="0"/>
              </a:rPr>
              <a:t>Cloud </a:t>
            </a:r>
            <a:r>
              <a:rPr lang="en-US" altLang="zh-CN" sz="800" dirty="0">
                <a:ln>
                  <a:solidFill>
                    <a:srgbClr val="FFFFFF">
                      <a:alpha val="0"/>
                    </a:srgbClr>
                  </a:solidFill>
                </a:ln>
                <a:solidFill>
                  <a:srgbClr val="595959">
                    <a:lumMod val="75000"/>
                  </a:srgbClr>
                </a:solidFill>
                <a:latin typeface="Segoe UI" pitchFamily="34" charset="0"/>
              </a:rPr>
              <a:t>vision and strategy</a:t>
            </a:r>
          </a:p>
        </p:txBody>
      </p:sp>
      <p:sp>
        <p:nvSpPr>
          <p:cNvPr id="87" name="Text Box 60"/>
          <p:cNvSpPr txBox="1">
            <a:spLocks noChangeArrowheads="1"/>
          </p:cNvSpPr>
          <p:nvPr>
            <p:custDataLst>
              <p:tags r:id="rId49"/>
            </p:custDataLst>
          </p:nvPr>
        </p:nvSpPr>
        <p:spPr bwMode="auto">
          <a:xfrm>
            <a:off x="4721618" y="4317565"/>
            <a:ext cx="2393326" cy="214313"/>
          </a:xfrm>
          <a:prstGeom prst="rect">
            <a:avLst/>
          </a:prstGeom>
          <a:noFill/>
          <a:ln w="12700" cap="sq">
            <a:noFill/>
            <a:miter lim="800000"/>
            <a:headEnd/>
            <a:tailEnd/>
          </a:ln>
          <a:effectLst/>
        </p:spPr>
        <p:txBody>
          <a:bodyPr wrap="square">
            <a:spAutoFit/>
          </a:bodyPr>
          <a:lstStyle/>
          <a:p>
            <a:pPr marL="0" lvl="1" indent="-109538" algn="r" fontAlgn="base">
              <a:spcBef>
                <a:spcPts val="300"/>
              </a:spcBef>
              <a:buClr>
                <a:srgbClr val="595959">
                  <a:lumMod val="75000"/>
                </a:srgbClr>
              </a:buClr>
              <a:buSzPct val="100000"/>
            </a:pPr>
            <a:r>
              <a:rPr lang="en-US" sz="800" dirty="0" smtClean="0">
                <a:ln>
                  <a:solidFill>
                    <a:srgbClr val="FFFFFF">
                      <a:alpha val="0"/>
                    </a:srgbClr>
                  </a:solidFill>
                </a:ln>
                <a:solidFill>
                  <a:srgbClr val="595959">
                    <a:lumMod val="75000"/>
                  </a:srgbClr>
                </a:solidFill>
                <a:latin typeface="Segoe UI" pitchFamily="34" charset="0"/>
              </a:rPr>
              <a:t>Select and procure cloud services/solutions</a:t>
            </a:r>
            <a:endParaRPr lang="en-US" sz="800" dirty="0">
              <a:ln>
                <a:solidFill>
                  <a:srgbClr val="FFFFFF">
                    <a:alpha val="0"/>
                  </a:srgbClr>
                </a:solidFill>
              </a:ln>
              <a:solidFill>
                <a:srgbClr val="595959">
                  <a:lumMod val="75000"/>
                </a:srgbClr>
              </a:solidFill>
              <a:latin typeface="Segoe UI" pitchFamily="34" charset="0"/>
            </a:endParaRPr>
          </a:p>
        </p:txBody>
      </p:sp>
      <p:sp>
        <p:nvSpPr>
          <p:cNvPr id="53" name="Chevron 52"/>
          <p:cNvSpPr/>
          <p:nvPr>
            <p:custDataLst>
              <p:tags r:id="rId50"/>
            </p:custDataLst>
          </p:nvPr>
        </p:nvSpPr>
        <p:spPr>
          <a:xfrm>
            <a:off x="7946333" y="232172"/>
            <a:ext cx="3900424" cy="171096"/>
          </a:xfrm>
          <a:prstGeom prst="chevron">
            <a:avLst/>
          </a:prstGeom>
          <a:gradFill>
            <a:gsLst>
              <a:gs pos="0">
                <a:schemeClr val="tx2"/>
              </a:gs>
              <a:gs pos="80000">
                <a:schemeClr val="tx2"/>
              </a:gs>
              <a:gs pos="100000">
                <a:schemeClr val="tx2">
                  <a:lumMod val="60000"/>
                  <a:lumOff val="40000"/>
                </a:schemeClr>
              </a:gs>
            </a:gsLst>
            <a:lin ang="16200000" scaled="1"/>
          </a:gradFill>
          <a:ln w="9525">
            <a:solidFill>
              <a:schemeClr val="accent1">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algn="ctr"/>
            <a:r>
              <a:rPr lang="en-US" sz="1000" b="1" dirty="0">
                <a:ln>
                  <a:solidFill>
                    <a:srgbClr val="FFFFFF">
                      <a:alpha val="0"/>
                    </a:srgbClr>
                  </a:solidFill>
                </a:ln>
                <a:solidFill>
                  <a:schemeClr val="bg1"/>
                </a:solidFill>
                <a:effectLst>
                  <a:outerShdw blurRad="38100" dist="38100" dir="2700000" algn="tl">
                    <a:srgbClr val="000000">
                      <a:alpha val="43137"/>
                    </a:srgbClr>
                  </a:outerShdw>
                </a:effectLst>
                <a:ea typeface="Segoe UI" pitchFamily="34" charset="0"/>
                <a:cs typeface="Segoe UI" pitchFamily="34" charset="0"/>
              </a:rPr>
              <a:t>Initiative Planning</a:t>
            </a:r>
          </a:p>
        </p:txBody>
      </p:sp>
      <p:sp>
        <p:nvSpPr>
          <p:cNvPr id="54" name="Chevron 53"/>
          <p:cNvSpPr/>
          <p:nvPr>
            <p:custDataLst>
              <p:tags r:id="rId51"/>
            </p:custDataLst>
          </p:nvPr>
        </p:nvSpPr>
        <p:spPr>
          <a:xfrm>
            <a:off x="7946333"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Define</a:t>
            </a:r>
          </a:p>
        </p:txBody>
      </p:sp>
      <p:sp>
        <p:nvSpPr>
          <p:cNvPr id="72" name="Chevron 71"/>
          <p:cNvSpPr/>
          <p:nvPr>
            <p:custDataLst>
              <p:tags r:id="rId52"/>
            </p:custDataLst>
          </p:nvPr>
        </p:nvSpPr>
        <p:spPr>
          <a:xfrm>
            <a:off x="9232254" y="437391"/>
            <a:ext cx="1328582" cy="162905"/>
          </a:xfrm>
          <a:prstGeom prst="chevron">
            <a:avLst/>
          </a:prstGeom>
          <a:no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kern="0" dirty="0">
                <a:ln>
                  <a:solidFill>
                    <a:srgbClr val="FFFFFF">
                      <a:alpha val="0"/>
                    </a:srgbClr>
                  </a:solidFill>
                </a:ln>
                <a:solidFill>
                  <a:schemeClr val="tx1">
                    <a:lumMod val="40000"/>
                    <a:lumOff val="60000"/>
                  </a:schemeClr>
                </a:solidFill>
                <a:latin typeface="Segoe UI" pitchFamily="34" charset="0"/>
              </a:rPr>
              <a:t>Explore</a:t>
            </a:r>
          </a:p>
        </p:txBody>
      </p:sp>
      <p:sp>
        <p:nvSpPr>
          <p:cNvPr id="73" name="Chevron 72"/>
          <p:cNvSpPr/>
          <p:nvPr>
            <p:custDataLst>
              <p:tags r:id="rId53"/>
            </p:custDataLst>
          </p:nvPr>
        </p:nvSpPr>
        <p:spPr>
          <a:xfrm>
            <a:off x="10518175" y="437391"/>
            <a:ext cx="1328582" cy="162905"/>
          </a:xfrm>
          <a:prstGeom prst="chevron">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lvl="1" algn="ctr" fontAlgn="base">
              <a:buClr>
                <a:srgbClr val="595959">
                  <a:lumMod val="75000"/>
                </a:srgbClr>
              </a:buClr>
              <a:buSzPct val="100000"/>
            </a:pPr>
            <a:r>
              <a:rPr lang="en-US" sz="1000" b="1" dirty="0">
                <a:ln>
                  <a:solidFill>
                    <a:srgbClr val="FFFFFF">
                      <a:alpha val="0"/>
                    </a:srgbClr>
                  </a:solidFill>
                </a:ln>
                <a:solidFill>
                  <a:schemeClr val="tx1">
                    <a:lumMod val="75000"/>
                  </a:schemeClr>
                </a:solidFill>
                <a:latin typeface="Segoe UI" pitchFamily="34" charset="0"/>
                <a:ea typeface="Segoe UI" pitchFamily="34" charset="0"/>
                <a:cs typeface="Segoe UI" pitchFamily="34" charset="0"/>
              </a:rPr>
              <a:t>Plan</a:t>
            </a:r>
          </a:p>
        </p:txBody>
      </p:sp>
      <p:sp>
        <p:nvSpPr>
          <p:cNvPr id="5" name="Slide Number Placeholder 4"/>
          <p:cNvSpPr>
            <a:spLocks noGrp="1"/>
          </p:cNvSpPr>
          <p:nvPr>
            <p:ph type="sldNum" sz="quarter" idx="4"/>
          </p:nvPr>
        </p:nvSpPr>
        <p:spPr/>
        <p:txBody>
          <a:bodyPr/>
          <a:lstStyle/>
          <a:p>
            <a:pPr algn="ctr"/>
            <a:fld id="{101F14F0-5018-4D43-9CE9-7EAB5322879C}" type="slidenum">
              <a:rPr lang="en-US" smtClean="0"/>
              <a:pPr algn="ctr"/>
              <a:t>53</a:t>
            </a:fld>
            <a:endParaRPr lang="en-US" dirty="0"/>
          </a:p>
        </p:txBody>
      </p:sp>
    </p:spTree>
    <p:extLst>
      <p:ext uri="{BB962C8B-B14F-4D97-AF65-F5344CB8AC3E}">
        <p14:creationId xmlns:p14="http://schemas.microsoft.com/office/powerpoint/2010/main" val="128225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Object 31" hidden="1"/>
          <p:cNvGraphicFramePr>
            <a:graphicFrameLocks noChangeAspect="1"/>
          </p:cNvGraphicFramePr>
          <p:nvPr>
            <p:custDataLst>
              <p:tags r:id="rId2"/>
            </p:custDataLst>
            <p:extLst>
              <p:ext uri="{D42A27DB-BD31-4B8C-83A1-F6EECF244321}">
                <p14:modId xmlns:p14="http://schemas.microsoft.com/office/powerpoint/2010/main" val="1761091070"/>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5770" name="think-cell Slide" r:id="rId12" imgW="270" imgH="270" progId="TCLayout.ActiveDocument.1">
                  <p:embed/>
                </p:oleObj>
              </mc:Choice>
              <mc:Fallback>
                <p:oleObj name="think-cell Slide" r:id="rId12" imgW="270" imgH="270" progId="TCLayout.ActiveDocument.1">
                  <p:embed/>
                  <p:pic>
                    <p:nvPicPr>
                      <p:cNvPr id="0" name=""/>
                      <p:cNvPicPr/>
                      <p:nvPr/>
                    </p:nvPicPr>
                    <p:blipFill>
                      <a:blip r:embed="rId13"/>
                      <a:stretch>
                        <a:fillRect/>
                      </a:stretch>
                    </p:blipFill>
                    <p:spPr>
                      <a:xfrm>
                        <a:off x="0" y="0"/>
                        <a:ext cx="158750" cy="158750"/>
                      </a:xfrm>
                      <a:prstGeom prst="rect">
                        <a:avLst/>
                      </a:prstGeom>
                    </p:spPr>
                  </p:pic>
                </p:oleObj>
              </mc:Fallback>
            </mc:AlternateContent>
          </a:graphicData>
        </a:graphic>
      </p:graphicFrame>
      <p:sp>
        <p:nvSpPr>
          <p:cNvPr id="3" name="Slide Number Placeholder 2"/>
          <p:cNvSpPr>
            <a:spLocks noGrp="1"/>
          </p:cNvSpPr>
          <p:nvPr>
            <p:ph type="sldNum" sz="quarter" idx="4"/>
            <p:custDataLst>
              <p:tags r:id="rId3"/>
            </p:custDataLst>
          </p:nvPr>
        </p:nvSpPr>
        <p:spPr/>
        <p:txBody>
          <a:bodyPr/>
          <a:lstStyle/>
          <a:p>
            <a:pPr algn="ctr"/>
            <a:fld id="{101F14F0-5018-4D43-9CE9-7EAB5322879C}" type="slidenum">
              <a:rPr lang="en-US" smtClean="0"/>
              <a:pPr algn="ctr"/>
              <a:t>6</a:t>
            </a:fld>
            <a:endParaRPr lang="en-US" dirty="0"/>
          </a:p>
        </p:txBody>
      </p:sp>
      <p:sp>
        <p:nvSpPr>
          <p:cNvPr id="22" name="Title 5"/>
          <p:cNvSpPr>
            <a:spLocks noGrp="1"/>
          </p:cNvSpPr>
          <p:nvPr>
            <p:ph type="title"/>
          </p:nvPr>
        </p:nvSpPr>
        <p:spPr>
          <a:xfrm>
            <a:off x="411537" y="360402"/>
            <a:ext cx="11149013" cy="997196"/>
          </a:xfrm>
        </p:spPr>
        <p:txBody>
          <a:bodyPr/>
          <a:lstStyle/>
          <a:p>
            <a:r>
              <a:rPr lang="en-US" dirty="0" smtClean="0"/>
              <a:t>Landing and managing </a:t>
            </a:r>
            <a:r>
              <a:rPr lang="en-US" dirty="0"/>
              <a:t>the </a:t>
            </a:r>
            <a:r>
              <a:rPr lang="en-US" dirty="0" smtClean="0"/>
              <a:t>portfolio in partnership with the field throughout </a:t>
            </a:r>
            <a:r>
              <a:rPr lang="en-US" dirty="0"/>
              <a:t>the entire IP lifecycle</a:t>
            </a:r>
          </a:p>
        </p:txBody>
      </p:sp>
      <p:sp>
        <p:nvSpPr>
          <p:cNvPr id="21" name="Text Box 287"/>
          <p:cNvSpPr txBox="1">
            <a:spLocks noChangeArrowheads="1"/>
          </p:cNvSpPr>
          <p:nvPr/>
        </p:nvSpPr>
        <p:spPr bwMode="auto">
          <a:xfrm>
            <a:off x="8952264" y="1819744"/>
            <a:ext cx="1229795" cy="2992080"/>
          </a:xfrm>
          <a:prstGeom prst="roundRect">
            <a:avLst>
              <a:gd name="adj" fmla="val 6498"/>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54864"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000" dirty="0" smtClean="0"/>
              <a:t>Filters By Category</a:t>
            </a:r>
            <a:endParaRPr lang="en-US" sz="1000" dirty="0"/>
          </a:p>
        </p:txBody>
      </p:sp>
      <p:sp>
        <p:nvSpPr>
          <p:cNvPr id="24" name="Text Box 286"/>
          <p:cNvSpPr txBox="1">
            <a:spLocks noChangeArrowheads="1"/>
          </p:cNvSpPr>
          <p:nvPr/>
        </p:nvSpPr>
        <p:spPr bwMode="auto">
          <a:xfrm>
            <a:off x="7875684" y="1819311"/>
            <a:ext cx="1076580" cy="2992080"/>
          </a:xfrm>
          <a:prstGeom prst="roundRect">
            <a:avLst>
              <a:gd name="adj" fmla="val 9698"/>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54864"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000" dirty="0"/>
              <a:t>Opportunities</a:t>
            </a:r>
          </a:p>
        </p:txBody>
      </p:sp>
      <p:sp>
        <p:nvSpPr>
          <p:cNvPr id="41" name="Text Box 12"/>
          <p:cNvSpPr txBox="1">
            <a:spLocks noChangeArrowheads="1"/>
          </p:cNvSpPr>
          <p:nvPr/>
        </p:nvSpPr>
        <p:spPr bwMode="auto">
          <a:xfrm>
            <a:off x="5924509" y="1819744"/>
            <a:ext cx="951681" cy="2992080"/>
          </a:xfrm>
          <a:prstGeom prst="roundRect">
            <a:avLst>
              <a:gd name="adj" fmla="val 5217"/>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54864" numCol="1" rtlCol="0" anchor="t" anchorCtr="0" compatLnSpc="1">
            <a:prstTxWarp prst="textNoShape">
              <a:avLst/>
            </a:prstTxWarp>
            <a:noAutofit/>
          </a:bodyPr>
          <a:lstStyle>
            <a:defPPr>
              <a:defRPr lang="en-US"/>
            </a:defPPr>
            <a:lvl1pPr algn="ctr">
              <a:spcBef>
                <a:spcPts val="600"/>
              </a:spcBef>
              <a:buClr>
                <a:schemeClr val="accent1"/>
              </a:buClr>
              <a:buSzPct val="100000"/>
              <a:defRPr sz="12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000" dirty="0"/>
              <a:t>Ideas</a:t>
            </a:r>
          </a:p>
        </p:txBody>
      </p:sp>
      <p:sp>
        <p:nvSpPr>
          <p:cNvPr id="42" name="Text Box 287"/>
          <p:cNvSpPr txBox="1">
            <a:spLocks noChangeArrowheads="1"/>
          </p:cNvSpPr>
          <p:nvPr/>
        </p:nvSpPr>
        <p:spPr bwMode="auto">
          <a:xfrm>
            <a:off x="6867851" y="1819744"/>
            <a:ext cx="991661" cy="2992080"/>
          </a:xfrm>
          <a:prstGeom prst="roundRect">
            <a:avLst>
              <a:gd name="adj" fmla="val 8176"/>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54864"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000" dirty="0"/>
              <a:t>General </a:t>
            </a:r>
            <a:r>
              <a:rPr lang="en-US" sz="1000" dirty="0" smtClean="0"/>
              <a:t>Filter</a:t>
            </a:r>
          </a:p>
          <a:p>
            <a:r>
              <a:rPr lang="en-US" sz="600" dirty="0" smtClean="0"/>
              <a:t>Based on proven customer demand, ESS Business strategy &amp;/or a Msft prioritized solution </a:t>
            </a:r>
            <a:r>
              <a:rPr lang="en-US" sz="600" dirty="0"/>
              <a:t>area</a:t>
            </a:r>
          </a:p>
        </p:txBody>
      </p:sp>
      <p:sp>
        <p:nvSpPr>
          <p:cNvPr id="43" name="Text Box 287"/>
          <p:cNvSpPr txBox="1">
            <a:spLocks noChangeArrowheads="1"/>
          </p:cNvSpPr>
          <p:nvPr/>
        </p:nvSpPr>
        <p:spPr bwMode="auto">
          <a:xfrm>
            <a:off x="10198206" y="1819744"/>
            <a:ext cx="1028594" cy="2992080"/>
          </a:xfrm>
          <a:prstGeom prst="roundRect">
            <a:avLst>
              <a:gd name="adj" fmla="val 4883"/>
            </a:avLst>
          </a:prstGeom>
          <a:solidFill>
            <a:schemeClr val="bg1">
              <a:alpha val="30000"/>
            </a:schemeClr>
          </a:solidFill>
          <a:ln w="3175" cap="flat" cmpd="sng" algn="ctr">
            <a:solidFill>
              <a:schemeClr val="bg1">
                <a:lumMod val="85000"/>
              </a:schemeClr>
            </a:solidFill>
            <a:prstDash val="solid"/>
            <a:round/>
            <a:headEnd type="none" w="med" len="med"/>
            <a:tailEnd type="none" w="med" len="med"/>
          </a:ln>
          <a:effectLst/>
        </p:spPr>
        <p:txBody>
          <a:bodyPr vert="horz" wrap="square" lIns="91440" tIns="45720" rIns="91440" bIns="54864" numCol="1" rtlCol="0" anchor="t" anchorCtr="0" compatLnSpc="1">
            <a:prstTxWarp prst="textNoShape">
              <a:avLst/>
            </a:prstTxWarp>
            <a:noAutofit/>
          </a:bodyPr>
          <a:lstStyle>
            <a:defPPr>
              <a:defRPr lang="en-US"/>
            </a:defPPr>
            <a:lvl1pPr algn="ctr">
              <a:spcBef>
                <a:spcPts val="600"/>
              </a:spcBef>
              <a:buClr>
                <a:schemeClr val="accent1"/>
              </a:buClr>
              <a:buSzPct val="100000"/>
              <a:defRPr sz="1400" b="1" i="1">
                <a:ln>
                  <a:solidFill>
                    <a:schemeClr val="bg1">
                      <a:alpha val="0"/>
                    </a:schemeClr>
                  </a:solidFill>
                </a:ln>
                <a:solidFill>
                  <a:schemeClr val="tx1">
                    <a:lumMod val="75000"/>
                  </a:schemeClr>
                </a:solidFill>
                <a:latin typeface="Segoe UI" pitchFamily="34" charset="0"/>
                <a:ea typeface="Segoe UI" pitchFamily="34" charset="0"/>
                <a:cs typeface="Segoe UI" pitchFamily="34" charset="0"/>
              </a:defRPr>
            </a:lvl1pPr>
          </a:lstStyle>
          <a:p>
            <a:r>
              <a:rPr lang="en-US" sz="1000" dirty="0"/>
              <a:t>Prioritized </a:t>
            </a:r>
            <a:r>
              <a:rPr lang="en-US" sz="1000" dirty="0" smtClean="0"/>
              <a:t>Accelerators</a:t>
            </a:r>
            <a:endParaRPr lang="en-US" sz="1000" dirty="0"/>
          </a:p>
        </p:txBody>
      </p:sp>
      <p:grpSp>
        <p:nvGrpSpPr>
          <p:cNvPr id="44" name="Group 43"/>
          <p:cNvGrpSpPr/>
          <p:nvPr/>
        </p:nvGrpSpPr>
        <p:grpSpPr>
          <a:xfrm>
            <a:off x="10305081" y="2600661"/>
            <a:ext cx="725306" cy="1834173"/>
            <a:chOff x="9471727" y="3007200"/>
            <a:chExt cx="1525905" cy="2326653"/>
          </a:xfrm>
        </p:grpSpPr>
        <p:sp>
          <p:nvSpPr>
            <p:cNvPr id="45" name="Line 289"/>
            <p:cNvSpPr>
              <a:spLocks noChangeShapeType="1"/>
            </p:cNvSpPr>
            <p:nvPr/>
          </p:nvSpPr>
          <p:spPr bwMode="auto">
            <a:xfrm>
              <a:off x="9603807" y="3047713"/>
              <a:ext cx="0" cy="2286140"/>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p>
          </p:txBody>
        </p:sp>
        <p:sp>
          <p:nvSpPr>
            <p:cNvPr id="46" name="Oval 290"/>
            <p:cNvSpPr>
              <a:spLocks noChangeArrowheads="1"/>
            </p:cNvSpPr>
            <p:nvPr/>
          </p:nvSpPr>
          <p:spPr bwMode="auto">
            <a:xfrm>
              <a:off x="9471727" y="3007200"/>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7" name="Oval 291"/>
            <p:cNvSpPr>
              <a:spLocks noChangeArrowheads="1"/>
            </p:cNvSpPr>
            <p:nvPr/>
          </p:nvSpPr>
          <p:spPr bwMode="auto">
            <a:xfrm>
              <a:off x="9471727" y="3254465"/>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8" name="Oval 292"/>
            <p:cNvSpPr>
              <a:spLocks noChangeArrowheads="1"/>
            </p:cNvSpPr>
            <p:nvPr/>
          </p:nvSpPr>
          <p:spPr bwMode="auto">
            <a:xfrm>
              <a:off x="9471727" y="3750407"/>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9" name="Oval 293"/>
            <p:cNvSpPr>
              <a:spLocks noChangeArrowheads="1"/>
            </p:cNvSpPr>
            <p:nvPr/>
          </p:nvSpPr>
          <p:spPr bwMode="auto">
            <a:xfrm>
              <a:off x="9471727" y="3503143"/>
              <a:ext cx="274320" cy="274111"/>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50" name="Line 378"/>
            <p:cNvSpPr>
              <a:spLocks noChangeShapeType="1"/>
            </p:cNvSpPr>
            <p:nvPr/>
          </p:nvSpPr>
          <p:spPr bwMode="auto">
            <a:xfrm>
              <a:off x="10044796" y="3048089"/>
              <a:ext cx="0" cy="2285764"/>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p>
          </p:txBody>
        </p:sp>
        <p:sp>
          <p:nvSpPr>
            <p:cNvPr id="51" name="Oval 380"/>
            <p:cNvSpPr>
              <a:spLocks noChangeArrowheads="1"/>
            </p:cNvSpPr>
            <p:nvPr/>
          </p:nvSpPr>
          <p:spPr bwMode="auto">
            <a:xfrm>
              <a:off x="9902264" y="3007200"/>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52" name="Oval 381"/>
            <p:cNvSpPr>
              <a:spLocks noChangeArrowheads="1"/>
            </p:cNvSpPr>
            <p:nvPr/>
          </p:nvSpPr>
          <p:spPr bwMode="auto">
            <a:xfrm>
              <a:off x="9902264" y="3258662"/>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53" name="Oval 383"/>
            <p:cNvSpPr>
              <a:spLocks noChangeArrowheads="1"/>
            </p:cNvSpPr>
            <p:nvPr/>
          </p:nvSpPr>
          <p:spPr bwMode="auto">
            <a:xfrm>
              <a:off x="9902264" y="3510125"/>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54" name="Oval 384"/>
            <p:cNvSpPr>
              <a:spLocks noChangeArrowheads="1"/>
            </p:cNvSpPr>
            <p:nvPr/>
          </p:nvSpPr>
          <p:spPr bwMode="auto">
            <a:xfrm>
              <a:off x="9902264" y="3761587"/>
              <a:ext cx="295244" cy="237335"/>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nvGrpSpPr>
            <p:cNvPr id="55" name="Group 54"/>
            <p:cNvGrpSpPr/>
            <p:nvPr/>
          </p:nvGrpSpPr>
          <p:grpSpPr>
            <a:xfrm>
              <a:off x="10349922" y="3018743"/>
              <a:ext cx="195929" cy="2315110"/>
              <a:chOff x="9328043" y="3638663"/>
              <a:chExt cx="195929" cy="2315110"/>
            </a:xfrm>
          </p:grpSpPr>
          <p:sp>
            <p:nvSpPr>
              <p:cNvPr id="64" name="Line 386"/>
              <p:cNvSpPr>
                <a:spLocks noChangeShapeType="1"/>
              </p:cNvSpPr>
              <p:nvPr/>
            </p:nvSpPr>
            <p:spPr bwMode="auto">
              <a:xfrm>
                <a:off x="9421686" y="3668273"/>
                <a:ext cx="0" cy="2285500"/>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p>
            </p:txBody>
          </p:sp>
          <p:grpSp>
            <p:nvGrpSpPr>
              <p:cNvPr id="65" name="Group 387"/>
              <p:cNvGrpSpPr>
                <a:grpSpLocks/>
              </p:cNvGrpSpPr>
              <p:nvPr/>
            </p:nvGrpSpPr>
            <p:grpSpPr bwMode="auto">
              <a:xfrm>
                <a:off x="9328043" y="3638663"/>
                <a:ext cx="195929" cy="946520"/>
                <a:chOff x="5184" y="1488"/>
                <a:chExt cx="136" cy="902"/>
              </a:xfrm>
            </p:grpSpPr>
            <p:grpSp>
              <p:nvGrpSpPr>
                <p:cNvPr id="66" name="Group 388"/>
                <p:cNvGrpSpPr>
                  <a:grpSpLocks/>
                </p:cNvGrpSpPr>
                <p:nvPr/>
              </p:nvGrpSpPr>
              <p:grpSpPr bwMode="auto">
                <a:xfrm>
                  <a:off x="5184" y="1488"/>
                  <a:ext cx="136" cy="289"/>
                  <a:chOff x="5184" y="1488"/>
                  <a:chExt cx="136" cy="289"/>
                </a:xfrm>
              </p:grpSpPr>
              <p:sp>
                <p:nvSpPr>
                  <p:cNvPr id="73" name="Oval 389"/>
                  <p:cNvSpPr>
                    <a:spLocks noChangeArrowheads="1"/>
                  </p:cNvSpPr>
                  <p:nvPr/>
                </p:nvSpPr>
                <p:spPr bwMode="auto">
                  <a:xfrm>
                    <a:off x="5184" y="1488"/>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74" name="Oval 390"/>
                  <p:cNvSpPr>
                    <a:spLocks noChangeArrowheads="1"/>
                  </p:cNvSpPr>
                  <p:nvPr/>
                </p:nvSpPr>
                <p:spPr bwMode="auto">
                  <a:xfrm>
                    <a:off x="5184" y="1641"/>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67" name="Group 391"/>
                <p:cNvGrpSpPr>
                  <a:grpSpLocks/>
                </p:cNvGrpSpPr>
                <p:nvPr/>
              </p:nvGrpSpPr>
              <p:grpSpPr bwMode="auto">
                <a:xfrm>
                  <a:off x="5184" y="1794"/>
                  <a:ext cx="136" cy="290"/>
                  <a:chOff x="5178" y="1488"/>
                  <a:chExt cx="136" cy="290"/>
                </a:xfrm>
              </p:grpSpPr>
              <p:sp>
                <p:nvSpPr>
                  <p:cNvPr id="71" name="Oval 392"/>
                  <p:cNvSpPr>
                    <a:spLocks noChangeArrowheads="1"/>
                  </p:cNvSpPr>
                  <p:nvPr/>
                </p:nvSpPr>
                <p:spPr bwMode="auto">
                  <a:xfrm>
                    <a:off x="5178" y="1488"/>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72" name="Oval 393"/>
                  <p:cNvSpPr>
                    <a:spLocks noChangeArrowheads="1"/>
                  </p:cNvSpPr>
                  <p:nvPr/>
                </p:nvSpPr>
                <p:spPr bwMode="auto">
                  <a:xfrm>
                    <a:off x="5178" y="1642"/>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68" name="Group 394"/>
                <p:cNvGrpSpPr>
                  <a:grpSpLocks/>
                </p:cNvGrpSpPr>
                <p:nvPr/>
              </p:nvGrpSpPr>
              <p:grpSpPr bwMode="auto">
                <a:xfrm>
                  <a:off x="5184" y="2101"/>
                  <a:ext cx="136" cy="289"/>
                  <a:chOff x="5166" y="1484"/>
                  <a:chExt cx="136" cy="289"/>
                </a:xfrm>
              </p:grpSpPr>
              <p:sp>
                <p:nvSpPr>
                  <p:cNvPr id="69" name="Oval 395"/>
                  <p:cNvSpPr>
                    <a:spLocks noChangeArrowheads="1"/>
                  </p:cNvSpPr>
                  <p:nvPr/>
                </p:nvSpPr>
                <p:spPr bwMode="auto">
                  <a:xfrm>
                    <a:off x="5166" y="1484"/>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70" name="Oval 396"/>
                  <p:cNvSpPr>
                    <a:spLocks noChangeArrowheads="1"/>
                  </p:cNvSpPr>
                  <p:nvPr/>
                </p:nvSpPr>
                <p:spPr bwMode="auto">
                  <a:xfrm>
                    <a:off x="5166" y="1637"/>
                    <a:ext cx="136"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grpSp>
        <p:grpSp>
          <p:nvGrpSpPr>
            <p:cNvPr id="56" name="Group 55"/>
            <p:cNvGrpSpPr/>
            <p:nvPr/>
          </p:nvGrpSpPr>
          <p:grpSpPr>
            <a:xfrm>
              <a:off x="10818562" y="3007200"/>
              <a:ext cx="179070" cy="2326653"/>
              <a:chOff x="9796683" y="3627120"/>
              <a:chExt cx="179070" cy="2326653"/>
            </a:xfrm>
          </p:grpSpPr>
          <p:sp>
            <p:nvSpPr>
              <p:cNvPr id="57" name="Line 399"/>
              <p:cNvSpPr>
                <a:spLocks noChangeShapeType="1"/>
              </p:cNvSpPr>
              <p:nvPr/>
            </p:nvSpPr>
            <p:spPr bwMode="auto">
              <a:xfrm>
                <a:off x="9881150" y="3668062"/>
                <a:ext cx="0" cy="2285711"/>
              </a:xfrm>
              <a:prstGeom prst="line">
                <a:avLst/>
              </a:prstGeom>
              <a:noFill/>
              <a:ln w="38100">
                <a:solidFill>
                  <a:schemeClr val="tx1"/>
                </a:solidFill>
                <a:prstDash val="sysDot"/>
                <a:round/>
                <a:headEnd type="none" w="sm" len="sm"/>
                <a:tailEnd type="stealth" w="med" len="med"/>
              </a:ln>
              <a:effectLst/>
            </p:spPr>
            <p:txBody>
              <a:bodyPr wrap="none" lIns="90488" tIns="44450" rIns="90488" bIns="44450" anchor="ctr"/>
              <a:lstStyle/>
              <a:p>
                <a:endParaRPr lang="en-GB" dirty="0"/>
              </a:p>
            </p:txBody>
          </p:sp>
          <p:sp>
            <p:nvSpPr>
              <p:cNvPr id="58" name="Oval 400"/>
              <p:cNvSpPr>
                <a:spLocks noChangeArrowheads="1"/>
              </p:cNvSpPr>
              <p:nvPr/>
            </p:nvSpPr>
            <p:spPr bwMode="auto">
              <a:xfrm>
                <a:off x="9796683" y="3627120"/>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59" name="Oval 401"/>
              <p:cNvSpPr>
                <a:spLocks noChangeArrowheads="1"/>
              </p:cNvSpPr>
              <p:nvPr/>
            </p:nvSpPr>
            <p:spPr bwMode="auto">
              <a:xfrm>
                <a:off x="9796683" y="3951835"/>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60" name="Oval 402"/>
              <p:cNvSpPr>
                <a:spLocks noChangeArrowheads="1"/>
              </p:cNvSpPr>
              <p:nvPr/>
            </p:nvSpPr>
            <p:spPr bwMode="auto">
              <a:xfrm>
                <a:off x="9796683" y="4115604"/>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61" name="Oval 403"/>
              <p:cNvSpPr>
                <a:spLocks noChangeArrowheads="1"/>
              </p:cNvSpPr>
              <p:nvPr/>
            </p:nvSpPr>
            <p:spPr bwMode="auto">
              <a:xfrm>
                <a:off x="9796683" y="4277962"/>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62" name="Oval 404"/>
              <p:cNvSpPr>
                <a:spLocks noChangeArrowheads="1"/>
              </p:cNvSpPr>
              <p:nvPr/>
            </p:nvSpPr>
            <p:spPr bwMode="auto">
              <a:xfrm>
                <a:off x="9796683" y="4440319"/>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63" name="Oval 398"/>
              <p:cNvSpPr>
                <a:spLocks noChangeArrowheads="1"/>
              </p:cNvSpPr>
              <p:nvPr/>
            </p:nvSpPr>
            <p:spPr bwMode="auto">
              <a:xfrm>
                <a:off x="9796683" y="3789477"/>
                <a:ext cx="179070" cy="146828"/>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grpSp>
        <p:nvGrpSpPr>
          <p:cNvPr id="75" name="Group 21"/>
          <p:cNvGrpSpPr>
            <a:grpSpLocks/>
          </p:cNvGrpSpPr>
          <p:nvPr/>
        </p:nvGrpSpPr>
        <p:grpSpPr bwMode="auto">
          <a:xfrm>
            <a:off x="6055134" y="2428784"/>
            <a:ext cx="744660" cy="2164550"/>
            <a:chOff x="147" y="1233"/>
            <a:chExt cx="943" cy="2072"/>
          </a:xfrm>
        </p:grpSpPr>
        <p:grpSp>
          <p:nvGrpSpPr>
            <p:cNvPr id="76" name="Group 22"/>
            <p:cNvGrpSpPr>
              <a:grpSpLocks/>
            </p:cNvGrpSpPr>
            <p:nvPr/>
          </p:nvGrpSpPr>
          <p:grpSpPr bwMode="auto">
            <a:xfrm>
              <a:off x="147" y="1233"/>
              <a:ext cx="919" cy="1136"/>
              <a:chOff x="104" y="920"/>
              <a:chExt cx="919" cy="1136"/>
            </a:xfrm>
          </p:grpSpPr>
          <p:grpSp>
            <p:nvGrpSpPr>
              <p:cNvPr id="213" name="Group 23"/>
              <p:cNvGrpSpPr>
                <a:grpSpLocks/>
              </p:cNvGrpSpPr>
              <p:nvPr/>
            </p:nvGrpSpPr>
            <p:grpSpPr bwMode="auto">
              <a:xfrm>
                <a:off x="414" y="1568"/>
                <a:ext cx="319" cy="296"/>
                <a:chOff x="560" y="1368"/>
                <a:chExt cx="264" cy="296"/>
              </a:xfrm>
            </p:grpSpPr>
            <p:sp>
              <p:nvSpPr>
                <p:cNvPr id="344" name="Oval 2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45" name="Oval 2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46" name="Oval 2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47" name="Oval 2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14" name="Group 28"/>
              <p:cNvGrpSpPr>
                <a:grpSpLocks/>
              </p:cNvGrpSpPr>
              <p:nvPr/>
            </p:nvGrpSpPr>
            <p:grpSpPr bwMode="auto">
              <a:xfrm>
                <a:off x="317" y="1688"/>
                <a:ext cx="319" cy="296"/>
                <a:chOff x="560" y="1368"/>
                <a:chExt cx="264" cy="296"/>
              </a:xfrm>
            </p:grpSpPr>
            <p:sp>
              <p:nvSpPr>
                <p:cNvPr id="340" name="Oval 2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41" name="Oval 3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42" name="Oval 3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43" name="Oval 3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15" name="Group 33"/>
              <p:cNvGrpSpPr>
                <a:grpSpLocks/>
              </p:cNvGrpSpPr>
              <p:nvPr/>
            </p:nvGrpSpPr>
            <p:grpSpPr bwMode="auto">
              <a:xfrm>
                <a:off x="665" y="1616"/>
                <a:ext cx="319" cy="296"/>
                <a:chOff x="560" y="1368"/>
                <a:chExt cx="264" cy="296"/>
              </a:xfrm>
            </p:grpSpPr>
            <p:sp>
              <p:nvSpPr>
                <p:cNvPr id="336" name="Oval 3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7" name="Oval 3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8" name="Oval 3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9" name="Oval 3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16" name="Group 38"/>
              <p:cNvGrpSpPr>
                <a:grpSpLocks/>
              </p:cNvGrpSpPr>
              <p:nvPr/>
            </p:nvGrpSpPr>
            <p:grpSpPr bwMode="auto">
              <a:xfrm>
                <a:off x="644" y="1536"/>
                <a:ext cx="319" cy="296"/>
                <a:chOff x="560" y="1368"/>
                <a:chExt cx="264" cy="296"/>
              </a:xfrm>
            </p:grpSpPr>
            <p:sp>
              <p:nvSpPr>
                <p:cNvPr id="332" name="Oval 3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3" name="Oval 4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4" name="Oval 4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5" name="Oval 4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17" name="Group 43"/>
              <p:cNvGrpSpPr>
                <a:grpSpLocks/>
              </p:cNvGrpSpPr>
              <p:nvPr/>
            </p:nvGrpSpPr>
            <p:grpSpPr bwMode="auto">
              <a:xfrm>
                <a:off x="584" y="1560"/>
                <a:ext cx="319" cy="296"/>
                <a:chOff x="560" y="1368"/>
                <a:chExt cx="264" cy="296"/>
              </a:xfrm>
            </p:grpSpPr>
            <p:sp>
              <p:nvSpPr>
                <p:cNvPr id="328" name="Oval 4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29" name="Oval 4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0" name="Oval 4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31" name="Oval 4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18" name="Group 48"/>
              <p:cNvGrpSpPr>
                <a:grpSpLocks/>
              </p:cNvGrpSpPr>
              <p:nvPr/>
            </p:nvGrpSpPr>
            <p:grpSpPr bwMode="auto">
              <a:xfrm>
                <a:off x="456" y="1232"/>
                <a:ext cx="319" cy="296"/>
                <a:chOff x="560" y="1368"/>
                <a:chExt cx="264" cy="296"/>
              </a:xfrm>
            </p:grpSpPr>
            <p:sp>
              <p:nvSpPr>
                <p:cNvPr id="324" name="Oval 4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25" name="Oval 5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26" name="Oval 5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27" name="Oval 5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19" name="Group 53"/>
              <p:cNvGrpSpPr>
                <a:grpSpLocks/>
              </p:cNvGrpSpPr>
              <p:nvPr/>
            </p:nvGrpSpPr>
            <p:grpSpPr bwMode="auto">
              <a:xfrm>
                <a:off x="144" y="1376"/>
                <a:ext cx="319" cy="296"/>
                <a:chOff x="560" y="1368"/>
                <a:chExt cx="264" cy="296"/>
              </a:xfrm>
            </p:grpSpPr>
            <p:sp>
              <p:nvSpPr>
                <p:cNvPr id="320" name="Oval 5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21" name="Oval 5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22" name="Oval 5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23" name="Oval 5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0" name="Group 58"/>
              <p:cNvGrpSpPr>
                <a:grpSpLocks/>
              </p:cNvGrpSpPr>
              <p:nvPr/>
            </p:nvGrpSpPr>
            <p:grpSpPr bwMode="auto">
              <a:xfrm>
                <a:off x="256" y="1592"/>
                <a:ext cx="319" cy="296"/>
                <a:chOff x="560" y="1368"/>
                <a:chExt cx="264" cy="296"/>
              </a:xfrm>
            </p:grpSpPr>
            <p:sp>
              <p:nvSpPr>
                <p:cNvPr id="316" name="Oval 5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7" name="Oval 6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8" name="Oval 6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9" name="Oval 6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1" name="Group 63"/>
              <p:cNvGrpSpPr>
                <a:grpSpLocks/>
              </p:cNvGrpSpPr>
              <p:nvPr/>
            </p:nvGrpSpPr>
            <p:grpSpPr bwMode="auto">
              <a:xfrm>
                <a:off x="296" y="1448"/>
                <a:ext cx="319" cy="296"/>
                <a:chOff x="560" y="1368"/>
                <a:chExt cx="264" cy="296"/>
              </a:xfrm>
            </p:grpSpPr>
            <p:sp>
              <p:nvSpPr>
                <p:cNvPr id="312" name="Oval 6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3" name="Oval 6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4" name="Oval 6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5" name="Oval 6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2" name="Group 68"/>
              <p:cNvGrpSpPr>
                <a:grpSpLocks/>
              </p:cNvGrpSpPr>
              <p:nvPr/>
            </p:nvGrpSpPr>
            <p:grpSpPr bwMode="auto">
              <a:xfrm>
                <a:off x="552" y="1760"/>
                <a:ext cx="319" cy="296"/>
                <a:chOff x="560" y="1368"/>
                <a:chExt cx="264" cy="296"/>
              </a:xfrm>
            </p:grpSpPr>
            <p:sp>
              <p:nvSpPr>
                <p:cNvPr id="308" name="Oval 6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09" name="Oval 7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0" name="Oval 7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11" name="Oval 7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3" name="Group 73"/>
              <p:cNvGrpSpPr>
                <a:grpSpLocks/>
              </p:cNvGrpSpPr>
              <p:nvPr/>
            </p:nvGrpSpPr>
            <p:grpSpPr bwMode="auto">
              <a:xfrm flipH="1">
                <a:off x="112" y="1680"/>
                <a:ext cx="319" cy="296"/>
                <a:chOff x="560" y="1368"/>
                <a:chExt cx="264" cy="296"/>
              </a:xfrm>
            </p:grpSpPr>
            <p:sp>
              <p:nvSpPr>
                <p:cNvPr id="304" name="Oval 7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05" name="Oval 7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06" name="Oval 7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07" name="Oval 7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4" name="Group 78"/>
              <p:cNvGrpSpPr>
                <a:grpSpLocks/>
              </p:cNvGrpSpPr>
              <p:nvPr/>
            </p:nvGrpSpPr>
            <p:grpSpPr bwMode="auto">
              <a:xfrm>
                <a:off x="160" y="1656"/>
                <a:ext cx="319" cy="296"/>
                <a:chOff x="560" y="1368"/>
                <a:chExt cx="264" cy="296"/>
              </a:xfrm>
            </p:grpSpPr>
            <p:sp>
              <p:nvSpPr>
                <p:cNvPr id="300" name="Oval 7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01" name="Oval 8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02" name="Oval 8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03" name="Oval 8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5" name="Group 83"/>
              <p:cNvGrpSpPr>
                <a:grpSpLocks/>
              </p:cNvGrpSpPr>
              <p:nvPr/>
            </p:nvGrpSpPr>
            <p:grpSpPr bwMode="auto">
              <a:xfrm>
                <a:off x="424" y="1368"/>
                <a:ext cx="319" cy="296"/>
                <a:chOff x="560" y="1368"/>
                <a:chExt cx="264" cy="296"/>
              </a:xfrm>
            </p:grpSpPr>
            <p:sp>
              <p:nvSpPr>
                <p:cNvPr id="296" name="Oval 8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7" name="Oval 8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8" name="Oval 8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9" name="Oval 8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6" name="Group 88"/>
              <p:cNvGrpSpPr>
                <a:grpSpLocks/>
              </p:cNvGrpSpPr>
              <p:nvPr/>
            </p:nvGrpSpPr>
            <p:grpSpPr bwMode="auto">
              <a:xfrm flipH="1">
                <a:off x="600" y="1336"/>
                <a:ext cx="319" cy="296"/>
                <a:chOff x="560" y="1368"/>
                <a:chExt cx="264" cy="296"/>
              </a:xfrm>
            </p:grpSpPr>
            <p:sp>
              <p:nvSpPr>
                <p:cNvPr id="292" name="Oval 8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3" name="Oval 9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4" name="Oval 9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5" name="Oval 9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7" name="Group 93"/>
              <p:cNvGrpSpPr>
                <a:grpSpLocks/>
              </p:cNvGrpSpPr>
              <p:nvPr/>
            </p:nvGrpSpPr>
            <p:grpSpPr bwMode="auto">
              <a:xfrm flipH="1">
                <a:off x="280" y="1104"/>
                <a:ext cx="319" cy="296"/>
                <a:chOff x="560" y="1368"/>
                <a:chExt cx="264" cy="296"/>
              </a:xfrm>
            </p:grpSpPr>
            <p:sp>
              <p:nvSpPr>
                <p:cNvPr id="288" name="Oval 9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89" name="Oval 9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0" name="Oval 9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91" name="Oval 9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8" name="Group 98"/>
              <p:cNvGrpSpPr>
                <a:grpSpLocks/>
              </p:cNvGrpSpPr>
              <p:nvPr/>
            </p:nvGrpSpPr>
            <p:grpSpPr bwMode="auto">
              <a:xfrm flipH="1">
                <a:off x="448" y="1216"/>
                <a:ext cx="319" cy="296"/>
                <a:chOff x="560" y="1368"/>
                <a:chExt cx="264" cy="296"/>
              </a:xfrm>
            </p:grpSpPr>
            <p:sp>
              <p:nvSpPr>
                <p:cNvPr id="284" name="Oval 9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85" name="Oval 10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86" name="Oval 10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87" name="Oval 10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29" name="Group 103"/>
              <p:cNvGrpSpPr>
                <a:grpSpLocks/>
              </p:cNvGrpSpPr>
              <p:nvPr/>
            </p:nvGrpSpPr>
            <p:grpSpPr bwMode="auto">
              <a:xfrm flipH="1">
                <a:off x="208" y="1208"/>
                <a:ext cx="319" cy="296"/>
                <a:chOff x="560" y="1368"/>
                <a:chExt cx="264" cy="296"/>
              </a:xfrm>
            </p:grpSpPr>
            <p:sp>
              <p:nvSpPr>
                <p:cNvPr id="280" name="Oval 10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81" name="Oval 10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82" name="Oval 10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83" name="Oval 10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0" name="Group 108"/>
              <p:cNvGrpSpPr>
                <a:grpSpLocks/>
              </p:cNvGrpSpPr>
              <p:nvPr/>
            </p:nvGrpSpPr>
            <p:grpSpPr bwMode="auto">
              <a:xfrm flipH="1">
                <a:off x="128" y="920"/>
                <a:ext cx="319" cy="296"/>
                <a:chOff x="560" y="1368"/>
                <a:chExt cx="264" cy="296"/>
              </a:xfrm>
            </p:grpSpPr>
            <p:sp>
              <p:nvSpPr>
                <p:cNvPr id="276" name="Oval 10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7" name="Oval 11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8" name="Oval 11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9" name="Oval 11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1" name="Group 113"/>
              <p:cNvGrpSpPr>
                <a:grpSpLocks/>
              </p:cNvGrpSpPr>
              <p:nvPr/>
            </p:nvGrpSpPr>
            <p:grpSpPr bwMode="auto">
              <a:xfrm flipH="1">
                <a:off x="104" y="1088"/>
                <a:ext cx="319" cy="296"/>
                <a:chOff x="560" y="1368"/>
                <a:chExt cx="264" cy="296"/>
              </a:xfrm>
            </p:grpSpPr>
            <p:sp>
              <p:nvSpPr>
                <p:cNvPr id="272" name="Oval 11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3" name="Oval 11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4" name="Oval 11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5" name="Oval 11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2" name="Group 118"/>
              <p:cNvGrpSpPr>
                <a:grpSpLocks/>
              </p:cNvGrpSpPr>
              <p:nvPr/>
            </p:nvGrpSpPr>
            <p:grpSpPr bwMode="auto">
              <a:xfrm flipH="1">
                <a:off x="200" y="1040"/>
                <a:ext cx="319" cy="296"/>
                <a:chOff x="560" y="1368"/>
                <a:chExt cx="264" cy="296"/>
              </a:xfrm>
            </p:grpSpPr>
            <p:sp>
              <p:nvSpPr>
                <p:cNvPr id="268" name="Oval 11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69" name="Oval 12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0" name="Oval 12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71" name="Oval 12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3" name="Group 123"/>
              <p:cNvGrpSpPr>
                <a:grpSpLocks/>
              </p:cNvGrpSpPr>
              <p:nvPr/>
            </p:nvGrpSpPr>
            <p:grpSpPr bwMode="auto">
              <a:xfrm rot="16200000" flipH="1">
                <a:off x="472" y="1168"/>
                <a:ext cx="319" cy="296"/>
                <a:chOff x="560" y="1368"/>
                <a:chExt cx="264" cy="296"/>
              </a:xfrm>
            </p:grpSpPr>
            <p:sp>
              <p:nvSpPr>
                <p:cNvPr id="264" name="Oval 12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65" name="Oval 12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66" name="Oval 12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67" name="Oval 12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4" name="Group 128"/>
              <p:cNvGrpSpPr>
                <a:grpSpLocks/>
              </p:cNvGrpSpPr>
              <p:nvPr/>
            </p:nvGrpSpPr>
            <p:grpSpPr bwMode="auto">
              <a:xfrm rot="16200000" flipH="1">
                <a:off x="400" y="1216"/>
                <a:ext cx="319" cy="296"/>
                <a:chOff x="560" y="1368"/>
                <a:chExt cx="264" cy="296"/>
              </a:xfrm>
            </p:grpSpPr>
            <p:sp>
              <p:nvSpPr>
                <p:cNvPr id="260" name="Oval 12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61" name="Oval 13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62" name="Oval 13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63" name="Oval 13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5" name="Group 133"/>
              <p:cNvGrpSpPr>
                <a:grpSpLocks/>
              </p:cNvGrpSpPr>
              <p:nvPr/>
            </p:nvGrpSpPr>
            <p:grpSpPr bwMode="auto">
              <a:xfrm rot="16200000" flipH="1">
                <a:off x="312" y="1368"/>
                <a:ext cx="319" cy="296"/>
                <a:chOff x="560" y="1368"/>
                <a:chExt cx="264" cy="296"/>
              </a:xfrm>
            </p:grpSpPr>
            <p:sp>
              <p:nvSpPr>
                <p:cNvPr id="256" name="Oval 13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7" name="Oval 13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8" name="Oval 13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9" name="Oval 13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6" name="Group 138"/>
              <p:cNvGrpSpPr>
                <a:grpSpLocks/>
              </p:cNvGrpSpPr>
              <p:nvPr/>
            </p:nvGrpSpPr>
            <p:grpSpPr bwMode="auto">
              <a:xfrm flipH="1">
                <a:off x="704" y="1552"/>
                <a:ext cx="319" cy="296"/>
                <a:chOff x="560" y="1368"/>
                <a:chExt cx="264" cy="296"/>
              </a:xfrm>
            </p:grpSpPr>
            <p:sp>
              <p:nvSpPr>
                <p:cNvPr id="252" name="Oval 13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3" name="Oval 14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4" name="Oval 14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5" name="Oval 14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7" name="Group 143"/>
              <p:cNvGrpSpPr>
                <a:grpSpLocks/>
              </p:cNvGrpSpPr>
              <p:nvPr/>
            </p:nvGrpSpPr>
            <p:grpSpPr bwMode="auto">
              <a:xfrm flipH="1">
                <a:off x="112" y="1304"/>
                <a:ext cx="319" cy="296"/>
                <a:chOff x="560" y="1368"/>
                <a:chExt cx="264" cy="296"/>
              </a:xfrm>
            </p:grpSpPr>
            <p:sp>
              <p:nvSpPr>
                <p:cNvPr id="248" name="Oval 14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49" name="Oval 14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0" name="Oval 14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51" name="Oval 14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8" name="Group 148"/>
              <p:cNvGrpSpPr>
                <a:grpSpLocks/>
              </p:cNvGrpSpPr>
              <p:nvPr/>
            </p:nvGrpSpPr>
            <p:grpSpPr bwMode="auto">
              <a:xfrm rot="16200000" flipH="1">
                <a:off x="112" y="1560"/>
                <a:ext cx="319" cy="296"/>
                <a:chOff x="560" y="1368"/>
                <a:chExt cx="264" cy="296"/>
              </a:xfrm>
            </p:grpSpPr>
            <p:sp>
              <p:nvSpPr>
                <p:cNvPr id="244" name="Oval 14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45" name="Oval 15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46" name="Oval 15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47" name="Oval 15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239" name="Group 153"/>
              <p:cNvGrpSpPr>
                <a:grpSpLocks/>
              </p:cNvGrpSpPr>
              <p:nvPr/>
            </p:nvGrpSpPr>
            <p:grpSpPr bwMode="auto">
              <a:xfrm rot="16200000" flipH="1">
                <a:off x="128" y="1192"/>
                <a:ext cx="319" cy="296"/>
                <a:chOff x="560" y="1368"/>
                <a:chExt cx="264" cy="296"/>
              </a:xfrm>
            </p:grpSpPr>
            <p:sp>
              <p:nvSpPr>
                <p:cNvPr id="240" name="Oval 15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41" name="Oval 15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42" name="Oval 15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43" name="Oval 15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grpSp>
          <p:nvGrpSpPr>
            <p:cNvPr id="77" name="Group 158"/>
            <p:cNvGrpSpPr>
              <a:grpSpLocks/>
            </p:cNvGrpSpPr>
            <p:nvPr/>
          </p:nvGrpSpPr>
          <p:grpSpPr bwMode="auto">
            <a:xfrm flipV="1">
              <a:off x="171" y="2169"/>
              <a:ext cx="919" cy="1136"/>
              <a:chOff x="104" y="920"/>
              <a:chExt cx="919" cy="1136"/>
            </a:xfrm>
          </p:grpSpPr>
          <p:grpSp>
            <p:nvGrpSpPr>
              <p:cNvPr id="78" name="Group 159"/>
              <p:cNvGrpSpPr>
                <a:grpSpLocks/>
              </p:cNvGrpSpPr>
              <p:nvPr/>
            </p:nvGrpSpPr>
            <p:grpSpPr bwMode="auto">
              <a:xfrm>
                <a:off x="414" y="1568"/>
                <a:ext cx="319" cy="296"/>
                <a:chOff x="560" y="1368"/>
                <a:chExt cx="264" cy="296"/>
              </a:xfrm>
            </p:grpSpPr>
            <p:sp>
              <p:nvSpPr>
                <p:cNvPr id="209" name="Oval 16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10" name="Oval 16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11" name="Oval 16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12" name="Oval 16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79" name="Group 164"/>
              <p:cNvGrpSpPr>
                <a:grpSpLocks/>
              </p:cNvGrpSpPr>
              <p:nvPr/>
            </p:nvGrpSpPr>
            <p:grpSpPr bwMode="auto">
              <a:xfrm>
                <a:off x="317" y="1688"/>
                <a:ext cx="319" cy="296"/>
                <a:chOff x="560" y="1368"/>
                <a:chExt cx="264" cy="296"/>
              </a:xfrm>
            </p:grpSpPr>
            <p:sp>
              <p:nvSpPr>
                <p:cNvPr id="205" name="Oval 16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06" name="Oval 16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07" name="Oval 16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08" name="Oval 16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0" name="Group 169"/>
              <p:cNvGrpSpPr>
                <a:grpSpLocks/>
              </p:cNvGrpSpPr>
              <p:nvPr/>
            </p:nvGrpSpPr>
            <p:grpSpPr bwMode="auto">
              <a:xfrm>
                <a:off x="665" y="1616"/>
                <a:ext cx="319" cy="296"/>
                <a:chOff x="560" y="1368"/>
                <a:chExt cx="264" cy="296"/>
              </a:xfrm>
            </p:grpSpPr>
            <p:sp>
              <p:nvSpPr>
                <p:cNvPr id="201" name="Oval 17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02" name="Oval 17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03" name="Oval 17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04" name="Oval 17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1" name="Group 174"/>
              <p:cNvGrpSpPr>
                <a:grpSpLocks/>
              </p:cNvGrpSpPr>
              <p:nvPr/>
            </p:nvGrpSpPr>
            <p:grpSpPr bwMode="auto">
              <a:xfrm>
                <a:off x="644" y="1536"/>
                <a:ext cx="319" cy="296"/>
                <a:chOff x="560" y="1368"/>
                <a:chExt cx="264" cy="296"/>
              </a:xfrm>
            </p:grpSpPr>
            <p:sp>
              <p:nvSpPr>
                <p:cNvPr id="197" name="Oval 17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8" name="Oval 17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9" name="Oval 17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200" name="Oval 17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2" name="Group 179"/>
              <p:cNvGrpSpPr>
                <a:grpSpLocks/>
              </p:cNvGrpSpPr>
              <p:nvPr/>
            </p:nvGrpSpPr>
            <p:grpSpPr bwMode="auto">
              <a:xfrm>
                <a:off x="584" y="1560"/>
                <a:ext cx="319" cy="296"/>
                <a:chOff x="560" y="1368"/>
                <a:chExt cx="264" cy="296"/>
              </a:xfrm>
            </p:grpSpPr>
            <p:sp>
              <p:nvSpPr>
                <p:cNvPr id="193" name="Oval 18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4" name="Oval 18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5" name="Oval 18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6" name="Oval 18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3" name="Group 184"/>
              <p:cNvGrpSpPr>
                <a:grpSpLocks/>
              </p:cNvGrpSpPr>
              <p:nvPr/>
            </p:nvGrpSpPr>
            <p:grpSpPr bwMode="auto">
              <a:xfrm>
                <a:off x="456" y="1232"/>
                <a:ext cx="319" cy="296"/>
                <a:chOff x="560" y="1368"/>
                <a:chExt cx="264" cy="296"/>
              </a:xfrm>
            </p:grpSpPr>
            <p:sp>
              <p:nvSpPr>
                <p:cNvPr id="189" name="Oval 18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0" name="Oval 18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1" name="Oval 18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92" name="Oval 18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4" name="Group 189"/>
              <p:cNvGrpSpPr>
                <a:grpSpLocks/>
              </p:cNvGrpSpPr>
              <p:nvPr/>
            </p:nvGrpSpPr>
            <p:grpSpPr bwMode="auto">
              <a:xfrm>
                <a:off x="144" y="1376"/>
                <a:ext cx="319" cy="296"/>
                <a:chOff x="560" y="1368"/>
                <a:chExt cx="264" cy="296"/>
              </a:xfrm>
            </p:grpSpPr>
            <p:sp>
              <p:nvSpPr>
                <p:cNvPr id="185" name="Oval 19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86" name="Oval 19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87" name="Oval 19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88" name="Oval 19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5" name="Group 194"/>
              <p:cNvGrpSpPr>
                <a:grpSpLocks/>
              </p:cNvGrpSpPr>
              <p:nvPr/>
            </p:nvGrpSpPr>
            <p:grpSpPr bwMode="auto">
              <a:xfrm>
                <a:off x="256" y="1592"/>
                <a:ext cx="319" cy="296"/>
                <a:chOff x="560" y="1368"/>
                <a:chExt cx="264" cy="296"/>
              </a:xfrm>
            </p:grpSpPr>
            <p:sp>
              <p:nvSpPr>
                <p:cNvPr id="181" name="Oval 19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82" name="Oval 19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83" name="Oval 19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84" name="Oval 19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6" name="Group 199"/>
              <p:cNvGrpSpPr>
                <a:grpSpLocks/>
              </p:cNvGrpSpPr>
              <p:nvPr/>
            </p:nvGrpSpPr>
            <p:grpSpPr bwMode="auto">
              <a:xfrm>
                <a:off x="296" y="1448"/>
                <a:ext cx="319" cy="296"/>
                <a:chOff x="560" y="1368"/>
                <a:chExt cx="264" cy="296"/>
              </a:xfrm>
            </p:grpSpPr>
            <p:sp>
              <p:nvSpPr>
                <p:cNvPr id="177" name="Oval 20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8" name="Oval 20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9" name="Oval 20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80" name="Oval 20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7" name="Group 204"/>
              <p:cNvGrpSpPr>
                <a:grpSpLocks/>
              </p:cNvGrpSpPr>
              <p:nvPr/>
            </p:nvGrpSpPr>
            <p:grpSpPr bwMode="auto">
              <a:xfrm>
                <a:off x="552" y="1760"/>
                <a:ext cx="319" cy="296"/>
                <a:chOff x="560" y="1368"/>
                <a:chExt cx="264" cy="296"/>
              </a:xfrm>
            </p:grpSpPr>
            <p:sp>
              <p:nvSpPr>
                <p:cNvPr id="173" name="Oval 20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4" name="Oval 20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5" name="Oval 20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6" name="Oval 20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8" name="Group 209"/>
              <p:cNvGrpSpPr>
                <a:grpSpLocks/>
              </p:cNvGrpSpPr>
              <p:nvPr/>
            </p:nvGrpSpPr>
            <p:grpSpPr bwMode="auto">
              <a:xfrm flipH="1">
                <a:off x="112" y="1680"/>
                <a:ext cx="319" cy="296"/>
                <a:chOff x="560" y="1368"/>
                <a:chExt cx="264" cy="296"/>
              </a:xfrm>
            </p:grpSpPr>
            <p:sp>
              <p:nvSpPr>
                <p:cNvPr id="169" name="Oval 21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0" name="Oval 21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1" name="Oval 21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72" name="Oval 21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89" name="Group 214"/>
              <p:cNvGrpSpPr>
                <a:grpSpLocks/>
              </p:cNvGrpSpPr>
              <p:nvPr/>
            </p:nvGrpSpPr>
            <p:grpSpPr bwMode="auto">
              <a:xfrm>
                <a:off x="160" y="1656"/>
                <a:ext cx="319" cy="296"/>
                <a:chOff x="560" y="1368"/>
                <a:chExt cx="264" cy="296"/>
              </a:xfrm>
            </p:grpSpPr>
            <p:sp>
              <p:nvSpPr>
                <p:cNvPr id="165" name="Oval 21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66" name="Oval 21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67" name="Oval 21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68" name="Oval 21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0" name="Group 219"/>
              <p:cNvGrpSpPr>
                <a:grpSpLocks/>
              </p:cNvGrpSpPr>
              <p:nvPr/>
            </p:nvGrpSpPr>
            <p:grpSpPr bwMode="auto">
              <a:xfrm>
                <a:off x="424" y="1368"/>
                <a:ext cx="319" cy="296"/>
                <a:chOff x="560" y="1368"/>
                <a:chExt cx="264" cy="296"/>
              </a:xfrm>
            </p:grpSpPr>
            <p:sp>
              <p:nvSpPr>
                <p:cNvPr id="161" name="Oval 22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62" name="Oval 22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63" name="Oval 22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64" name="Oval 22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1" name="Group 224"/>
              <p:cNvGrpSpPr>
                <a:grpSpLocks/>
              </p:cNvGrpSpPr>
              <p:nvPr/>
            </p:nvGrpSpPr>
            <p:grpSpPr bwMode="auto">
              <a:xfrm flipH="1">
                <a:off x="600" y="1336"/>
                <a:ext cx="319" cy="296"/>
                <a:chOff x="560" y="1368"/>
                <a:chExt cx="264" cy="296"/>
              </a:xfrm>
            </p:grpSpPr>
            <p:sp>
              <p:nvSpPr>
                <p:cNvPr id="157" name="Oval 22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8" name="Oval 22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9" name="Oval 22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60" name="Oval 22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2" name="Group 229"/>
              <p:cNvGrpSpPr>
                <a:grpSpLocks/>
              </p:cNvGrpSpPr>
              <p:nvPr/>
            </p:nvGrpSpPr>
            <p:grpSpPr bwMode="auto">
              <a:xfrm flipH="1">
                <a:off x="280" y="1104"/>
                <a:ext cx="319" cy="296"/>
                <a:chOff x="560" y="1368"/>
                <a:chExt cx="264" cy="296"/>
              </a:xfrm>
            </p:grpSpPr>
            <p:sp>
              <p:nvSpPr>
                <p:cNvPr id="153" name="Oval 23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4" name="Oval 23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5" name="Oval 23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6" name="Oval 23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3" name="Group 234"/>
              <p:cNvGrpSpPr>
                <a:grpSpLocks/>
              </p:cNvGrpSpPr>
              <p:nvPr/>
            </p:nvGrpSpPr>
            <p:grpSpPr bwMode="auto">
              <a:xfrm flipH="1">
                <a:off x="448" y="1216"/>
                <a:ext cx="319" cy="296"/>
                <a:chOff x="560" y="1368"/>
                <a:chExt cx="264" cy="296"/>
              </a:xfrm>
            </p:grpSpPr>
            <p:sp>
              <p:nvSpPr>
                <p:cNvPr id="149" name="Oval 23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0" name="Oval 23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1" name="Oval 23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52" name="Oval 23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4" name="Group 239"/>
              <p:cNvGrpSpPr>
                <a:grpSpLocks/>
              </p:cNvGrpSpPr>
              <p:nvPr/>
            </p:nvGrpSpPr>
            <p:grpSpPr bwMode="auto">
              <a:xfrm flipH="1">
                <a:off x="208" y="1208"/>
                <a:ext cx="319" cy="296"/>
                <a:chOff x="560" y="1368"/>
                <a:chExt cx="264" cy="296"/>
              </a:xfrm>
            </p:grpSpPr>
            <p:sp>
              <p:nvSpPr>
                <p:cNvPr id="145" name="Oval 24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46" name="Oval 24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47" name="Oval 24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48" name="Oval 24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5" name="Group 244"/>
              <p:cNvGrpSpPr>
                <a:grpSpLocks/>
              </p:cNvGrpSpPr>
              <p:nvPr/>
            </p:nvGrpSpPr>
            <p:grpSpPr bwMode="auto">
              <a:xfrm flipH="1">
                <a:off x="128" y="920"/>
                <a:ext cx="319" cy="296"/>
                <a:chOff x="560" y="1368"/>
                <a:chExt cx="264" cy="296"/>
              </a:xfrm>
            </p:grpSpPr>
            <p:sp>
              <p:nvSpPr>
                <p:cNvPr id="141" name="Oval 24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42" name="Oval 24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43" name="Oval 24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44" name="Oval 24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6" name="Group 249"/>
              <p:cNvGrpSpPr>
                <a:grpSpLocks/>
              </p:cNvGrpSpPr>
              <p:nvPr/>
            </p:nvGrpSpPr>
            <p:grpSpPr bwMode="auto">
              <a:xfrm flipH="1">
                <a:off x="104" y="1088"/>
                <a:ext cx="319" cy="296"/>
                <a:chOff x="560" y="1368"/>
                <a:chExt cx="264" cy="296"/>
              </a:xfrm>
            </p:grpSpPr>
            <p:sp>
              <p:nvSpPr>
                <p:cNvPr id="137" name="Oval 25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8" name="Oval 25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9" name="Oval 25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40" name="Oval 25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7" name="Group 254"/>
              <p:cNvGrpSpPr>
                <a:grpSpLocks/>
              </p:cNvGrpSpPr>
              <p:nvPr/>
            </p:nvGrpSpPr>
            <p:grpSpPr bwMode="auto">
              <a:xfrm flipH="1">
                <a:off x="200" y="1040"/>
                <a:ext cx="319" cy="296"/>
                <a:chOff x="560" y="1368"/>
                <a:chExt cx="264" cy="296"/>
              </a:xfrm>
            </p:grpSpPr>
            <p:sp>
              <p:nvSpPr>
                <p:cNvPr id="133" name="Oval 25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4" name="Oval 25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5" name="Oval 25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6" name="Oval 25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8" name="Group 259"/>
              <p:cNvGrpSpPr>
                <a:grpSpLocks/>
              </p:cNvGrpSpPr>
              <p:nvPr/>
            </p:nvGrpSpPr>
            <p:grpSpPr bwMode="auto">
              <a:xfrm rot="16200000" flipH="1">
                <a:off x="472" y="1168"/>
                <a:ext cx="319" cy="296"/>
                <a:chOff x="560" y="1368"/>
                <a:chExt cx="264" cy="296"/>
              </a:xfrm>
            </p:grpSpPr>
            <p:sp>
              <p:nvSpPr>
                <p:cNvPr id="129" name="Oval 26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0" name="Oval 26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1" name="Oval 26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32" name="Oval 26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99" name="Group 264"/>
              <p:cNvGrpSpPr>
                <a:grpSpLocks/>
              </p:cNvGrpSpPr>
              <p:nvPr/>
            </p:nvGrpSpPr>
            <p:grpSpPr bwMode="auto">
              <a:xfrm rot="16200000" flipH="1">
                <a:off x="400" y="1216"/>
                <a:ext cx="319" cy="296"/>
                <a:chOff x="560" y="1368"/>
                <a:chExt cx="264" cy="296"/>
              </a:xfrm>
            </p:grpSpPr>
            <p:sp>
              <p:nvSpPr>
                <p:cNvPr id="125" name="Oval 26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26" name="Oval 26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27" name="Oval 26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28" name="Oval 26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100" name="Group 269"/>
              <p:cNvGrpSpPr>
                <a:grpSpLocks/>
              </p:cNvGrpSpPr>
              <p:nvPr/>
            </p:nvGrpSpPr>
            <p:grpSpPr bwMode="auto">
              <a:xfrm rot="16200000" flipH="1">
                <a:off x="312" y="1368"/>
                <a:ext cx="319" cy="296"/>
                <a:chOff x="560" y="1368"/>
                <a:chExt cx="264" cy="296"/>
              </a:xfrm>
            </p:grpSpPr>
            <p:sp>
              <p:nvSpPr>
                <p:cNvPr id="121" name="Oval 27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22" name="Oval 27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23" name="Oval 27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24" name="Oval 27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101" name="Group 274"/>
              <p:cNvGrpSpPr>
                <a:grpSpLocks/>
              </p:cNvGrpSpPr>
              <p:nvPr/>
            </p:nvGrpSpPr>
            <p:grpSpPr bwMode="auto">
              <a:xfrm flipH="1">
                <a:off x="704" y="1552"/>
                <a:ext cx="319" cy="296"/>
                <a:chOff x="560" y="1368"/>
                <a:chExt cx="264" cy="296"/>
              </a:xfrm>
            </p:grpSpPr>
            <p:sp>
              <p:nvSpPr>
                <p:cNvPr id="117" name="Oval 27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8" name="Oval 27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9" name="Oval 27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20" name="Oval 27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102" name="Group 279"/>
              <p:cNvGrpSpPr>
                <a:grpSpLocks/>
              </p:cNvGrpSpPr>
              <p:nvPr/>
            </p:nvGrpSpPr>
            <p:grpSpPr bwMode="auto">
              <a:xfrm flipH="1">
                <a:off x="112" y="1304"/>
                <a:ext cx="319" cy="296"/>
                <a:chOff x="560" y="1368"/>
                <a:chExt cx="264" cy="296"/>
              </a:xfrm>
            </p:grpSpPr>
            <p:sp>
              <p:nvSpPr>
                <p:cNvPr id="113" name="Oval 28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4" name="Oval 28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5" name="Oval 28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6" name="Oval 28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103" name="Group 284"/>
              <p:cNvGrpSpPr>
                <a:grpSpLocks/>
              </p:cNvGrpSpPr>
              <p:nvPr/>
            </p:nvGrpSpPr>
            <p:grpSpPr bwMode="auto">
              <a:xfrm rot="16200000" flipH="1">
                <a:off x="112" y="1560"/>
                <a:ext cx="319" cy="296"/>
                <a:chOff x="560" y="1368"/>
                <a:chExt cx="264" cy="296"/>
              </a:xfrm>
            </p:grpSpPr>
            <p:sp>
              <p:nvSpPr>
                <p:cNvPr id="109" name="Oval 285"/>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0" name="Oval 286"/>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1" name="Oval 287"/>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12" name="Oval 288"/>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104" name="Group 289"/>
              <p:cNvGrpSpPr>
                <a:grpSpLocks/>
              </p:cNvGrpSpPr>
              <p:nvPr/>
            </p:nvGrpSpPr>
            <p:grpSpPr bwMode="auto">
              <a:xfrm rot="16200000" flipH="1">
                <a:off x="128" y="1192"/>
                <a:ext cx="319" cy="296"/>
                <a:chOff x="560" y="1368"/>
                <a:chExt cx="264" cy="296"/>
              </a:xfrm>
            </p:grpSpPr>
            <p:sp>
              <p:nvSpPr>
                <p:cNvPr id="105" name="Oval 290"/>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06" name="Oval 291"/>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07" name="Oval 292"/>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108" name="Oval 293"/>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grpSp>
      <p:grpSp>
        <p:nvGrpSpPr>
          <p:cNvPr id="348" name="Group 430"/>
          <p:cNvGrpSpPr>
            <a:grpSpLocks/>
          </p:cNvGrpSpPr>
          <p:nvPr/>
        </p:nvGrpSpPr>
        <p:grpSpPr bwMode="auto">
          <a:xfrm>
            <a:off x="8140785" y="2633103"/>
            <a:ext cx="661302" cy="1659368"/>
            <a:chOff x="1824" y="1568"/>
            <a:chExt cx="703" cy="1232"/>
          </a:xfrm>
        </p:grpSpPr>
        <p:grpSp>
          <p:nvGrpSpPr>
            <p:cNvPr id="349" name="Group 431"/>
            <p:cNvGrpSpPr>
              <a:grpSpLocks/>
            </p:cNvGrpSpPr>
            <p:nvPr/>
          </p:nvGrpSpPr>
          <p:grpSpPr bwMode="auto">
            <a:xfrm flipH="1">
              <a:off x="2160" y="2008"/>
              <a:ext cx="319" cy="296"/>
              <a:chOff x="560" y="1368"/>
              <a:chExt cx="264" cy="296"/>
            </a:xfrm>
          </p:grpSpPr>
          <p:sp>
            <p:nvSpPr>
              <p:cNvPr id="427" name="Oval 432"/>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8" name="Oval 433"/>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9" name="Oval 434"/>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30" name="Oval 435"/>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sp>
          <p:nvSpPr>
            <p:cNvPr id="350" name="Oval 436"/>
            <p:cNvSpPr>
              <a:spLocks noChangeArrowheads="1"/>
            </p:cNvSpPr>
            <p:nvPr/>
          </p:nvSpPr>
          <p:spPr bwMode="auto">
            <a:xfrm>
              <a:off x="1966" y="1616"/>
              <a:ext cx="17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51" name="Oval 437"/>
            <p:cNvSpPr>
              <a:spLocks noChangeArrowheads="1"/>
            </p:cNvSpPr>
            <p:nvPr/>
          </p:nvSpPr>
          <p:spPr bwMode="auto">
            <a:xfrm>
              <a:off x="2001" y="1568"/>
              <a:ext cx="106"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nvGrpSpPr>
            <p:cNvPr id="352" name="Group 438"/>
            <p:cNvGrpSpPr>
              <a:grpSpLocks/>
            </p:cNvGrpSpPr>
            <p:nvPr/>
          </p:nvGrpSpPr>
          <p:grpSpPr bwMode="auto">
            <a:xfrm>
              <a:off x="2030" y="1928"/>
              <a:ext cx="319" cy="296"/>
              <a:chOff x="560" y="1368"/>
              <a:chExt cx="264" cy="296"/>
            </a:xfrm>
          </p:grpSpPr>
          <p:sp>
            <p:nvSpPr>
              <p:cNvPr id="423" name="Oval 43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4" name="Oval 44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5" name="Oval 44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6" name="Oval 44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53" name="Group 443"/>
            <p:cNvGrpSpPr>
              <a:grpSpLocks/>
            </p:cNvGrpSpPr>
            <p:nvPr/>
          </p:nvGrpSpPr>
          <p:grpSpPr bwMode="auto">
            <a:xfrm>
              <a:off x="1933" y="2048"/>
              <a:ext cx="319" cy="296"/>
              <a:chOff x="560" y="1368"/>
              <a:chExt cx="264" cy="296"/>
            </a:xfrm>
          </p:grpSpPr>
          <p:sp>
            <p:nvSpPr>
              <p:cNvPr id="419" name="Oval 418"/>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0" name="Oval 419"/>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1" name="Oval 420"/>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22" name="Oval 421"/>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54" name="Group 448"/>
            <p:cNvGrpSpPr>
              <a:grpSpLocks/>
            </p:cNvGrpSpPr>
            <p:nvPr/>
          </p:nvGrpSpPr>
          <p:grpSpPr bwMode="auto">
            <a:xfrm>
              <a:off x="2204" y="1864"/>
              <a:ext cx="319" cy="296"/>
              <a:chOff x="560" y="1368"/>
              <a:chExt cx="264" cy="296"/>
            </a:xfrm>
          </p:grpSpPr>
          <p:sp>
            <p:nvSpPr>
              <p:cNvPr id="415" name="Oval 44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16" name="Oval 45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17" name="Oval 45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18" name="Oval 45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55" name="Group 453"/>
            <p:cNvGrpSpPr>
              <a:grpSpLocks/>
            </p:cNvGrpSpPr>
            <p:nvPr/>
          </p:nvGrpSpPr>
          <p:grpSpPr bwMode="auto">
            <a:xfrm>
              <a:off x="1872" y="1952"/>
              <a:ext cx="319" cy="296"/>
              <a:chOff x="560" y="1368"/>
              <a:chExt cx="264" cy="296"/>
            </a:xfrm>
          </p:grpSpPr>
          <p:sp>
            <p:nvSpPr>
              <p:cNvPr id="411" name="Oval 45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12" name="Oval 45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13" name="Oval 45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14" name="Oval 45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56" name="Group 458"/>
            <p:cNvGrpSpPr>
              <a:grpSpLocks/>
            </p:cNvGrpSpPr>
            <p:nvPr/>
          </p:nvGrpSpPr>
          <p:grpSpPr bwMode="auto">
            <a:xfrm>
              <a:off x="1912" y="1808"/>
              <a:ext cx="319" cy="296"/>
              <a:chOff x="560" y="1368"/>
              <a:chExt cx="264" cy="296"/>
            </a:xfrm>
          </p:grpSpPr>
          <p:sp>
            <p:nvSpPr>
              <p:cNvPr id="407" name="Oval 45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8" name="Oval 46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9" name="Oval 46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10" name="Oval 46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57" name="Group 463"/>
            <p:cNvGrpSpPr>
              <a:grpSpLocks/>
            </p:cNvGrpSpPr>
            <p:nvPr/>
          </p:nvGrpSpPr>
          <p:grpSpPr bwMode="auto">
            <a:xfrm>
              <a:off x="2168" y="2120"/>
              <a:ext cx="319" cy="296"/>
              <a:chOff x="560" y="1368"/>
              <a:chExt cx="264" cy="296"/>
            </a:xfrm>
          </p:grpSpPr>
          <p:sp>
            <p:nvSpPr>
              <p:cNvPr id="403" name="Oval 46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4" name="Oval 46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5" name="Oval 46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6" name="Oval 46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58" name="Group 468"/>
            <p:cNvGrpSpPr>
              <a:grpSpLocks/>
            </p:cNvGrpSpPr>
            <p:nvPr/>
          </p:nvGrpSpPr>
          <p:grpSpPr bwMode="auto">
            <a:xfrm>
              <a:off x="2040" y="1728"/>
              <a:ext cx="319" cy="296"/>
              <a:chOff x="560" y="1368"/>
              <a:chExt cx="264" cy="296"/>
            </a:xfrm>
          </p:grpSpPr>
          <p:sp>
            <p:nvSpPr>
              <p:cNvPr id="399" name="Oval 46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0" name="Oval 47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1" name="Oval 47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402" name="Oval 47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59" name="Group 473"/>
            <p:cNvGrpSpPr>
              <a:grpSpLocks/>
            </p:cNvGrpSpPr>
            <p:nvPr/>
          </p:nvGrpSpPr>
          <p:grpSpPr bwMode="auto">
            <a:xfrm flipH="1">
              <a:off x="1824" y="1568"/>
              <a:ext cx="319" cy="296"/>
              <a:chOff x="560" y="1368"/>
              <a:chExt cx="264" cy="296"/>
            </a:xfrm>
          </p:grpSpPr>
          <p:sp>
            <p:nvSpPr>
              <p:cNvPr id="395" name="Oval 47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96" name="Oval 47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97" name="Oval 47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98" name="Oval 47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60" name="Group 478"/>
            <p:cNvGrpSpPr>
              <a:grpSpLocks/>
            </p:cNvGrpSpPr>
            <p:nvPr/>
          </p:nvGrpSpPr>
          <p:grpSpPr bwMode="auto">
            <a:xfrm flipV="1">
              <a:off x="2038" y="2144"/>
              <a:ext cx="319" cy="296"/>
              <a:chOff x="560" y="1368"/>
              <a:chExt cx="264" cy="296"/>
            </a:xfrm>
          </p:grpSpPr>
          <p:sp>
            <p:nvSpPr>
              <p:cNvPr id="391" name="Oval 47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92" name="Oval 48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93" name="Oval 48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94" name="Oval 48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61" name="Group 483"/>
            <p:cNvGrpSpPr>
              <a:grpSpLocks/>
            </p:cNvGrpSpPr>
            <p:nvPr/>
          </p:nvGrpSpPr>
          <p:grpSpPr bwMode="auto">
            <a:xfrm flipV="1">
              <a:off x="1941" y="2024"/>
              <a:ext cx="319" cy="296"/>
              <a:chOff x="560" y="1368"/>
              <a:chExt cx="264" cy="296"/>
            </a:xfrm>
          </p:grpSpPr>
          <p:sp>
            <p:nvSpPr>
              <p:cNvPr id="387" name="Oval 48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8" name="Oval 48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9" name="Oval 48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90" name="Oval 48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62" name="Group 488"/>
            <p:cNvGrpSpPr>
              <a:grpSpLocks/>
            </p:cNvGrpSpPr>
            <p:nvPr/>
          </p:nvGrpSpPr>
          <p:grpSpPr bwMode="auto">
            <a:xfrm flipV="1">
              <a:off x="2208" y="2152"/>
              <a:ext cx="319" cy="296"/>
              <a:chOff x="560" y="1368"/>
              <a:chExt cx="264" cy="296"/>
            </a:xfrm>
          </p:grpSpPr>
          <p:sp>
            <p:nvSpPr>
              <p:cNvPr id="383" name="Oval 48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4" name="Oval 49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5" name="Oval 49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6" name="Oval 49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63" name="Group 493"/>
            <p:cNvGrpSpPr>
              <a:grpSpLocks/>
            </p:cNvGrpSpPr>
            <p:nvPr/>
          </p:nvGrpSpPr>
          <p:grpSpPr bwMode="auto">
            <a:xfrm flipV="1">
              <a:off x="1880" y="2120"/>
              <a:ext cx="319" cy="296"/>
              <a:chOff x="560" y="1368"/>
              <a:chExt cx="264" cy="296"/>
            </a:xfrm>
          </p:grpSpPr>
          <p:sp>
            <p:nvSpPr>
              <p:cNvPr id="379" name="Oval 49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0" name="Oval 49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1" name="Oval 49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82" name="Oval 49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64" name="Group 498"/>
            <p:cNvGrpSpPr>
              <a:grpSpLocks/>
            </p:cNvGrpSpPr>
            <p:nvPr/>
          </p:nvGrpSpPr>
          <p:grpSpPr bwMode="auto">
            <a:xfrm flipV="1">
              <a:off x="1920" y="2264"/>
              <a:ext cx="319" cy="296"/>
              <a:chOff x="560" y="1368"/>
              <a:chExt cx="264" cy="296"/>
            </a:xfrm>
          </p:grpSpPr>
          <p:sp>
            <p:nvSpPr>
              <p:cNvPr id="375" name="Oval 49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76" name="Oval 50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77" name="Oval 50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78" name="Oval 50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65" name="Group 503"/>
            <p:cNvGrpSpPr>
              <a:grpSpLocks/>
            </p:cNvGrpSpPr>
            <p:nvPr/>
          </p:nvGrpSpPr>
          <p:grpSpPr bwMode="auto">
            <a:xfrm flipV="1">
              <a:off x="2048" y="2344"/>
              <a:ext cx="319" cy="296"/>
              <a:chOff x="560" y="1368"/>
              <a:chExt cx="264" cy="296"/>
            </a:xfrm>
          </p:grpSpPr>
          <p:sp>
            <p:nvSpPr>
              <p:cNvPr id="371" name="Oval 504"/>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72" name="Oval 505"/>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73" name="Oval 506"/>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74" name="Oval 507"/>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nvGrpSpPr>
            <p:cNvPr id="366" name="Group 508"/>
            <p:cNvGrpSpPr>
              <a:grpSpLocks/>
            </p:cNvGrpSpPr>
            <p:nvPr/>
          </p:nvGrpSpPr>
          <p:grpSpPr bwMode="auto">
            <a:xfrm flipH="1" flipV="1">
              <a:off x="1832" y="2504"/>
              <a:ext cx="319" cy="296"/>
              <a:chOff x="560" y="1368"/>
              <a:chExt cx="264" cy="296"/>
            </a:xfrm>
          </p:grpSpPr>
          <p:sp>
            <p:nvSpPr>
              <p:cNvPr id="367" name="Oval 509"/>
              <p:cNvSpPr>
                <a:spLocks noChangeArrowheads="1"/>
              </p:cNvSpPr>
              <p:nvPr/>
            </p:nvSpPr>
            <p:spPr bwMode="auto">
              <a:xfrm>
                <a:off x="576" y="1528"/>
                <a:ext cx="112" cy="136"/>
              </a:xfrm>
              <a:prstGeom prst="ellipse">
                <a:avLst/>
              </a:prstGeom>
              <a:solidFill>
                <a:srgbClr val="66CCFF"/>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68" name="Oval 510"/>
              <p:cNvSpPr>
                <a:spLocks noChangeArrowheads="1"/>
              </p:cNvSpPr>
              <p:nvPr/>
            </p:nvSpPr>
            <p:spPr bwMode="auto">
              <a:xfrm>
                <a:off x="592" y="1368"/>
                <a:ext cx="168" cy="176"/>
              </a:xfrm>
              <a:prstGeom prst="ellipse">
                <a:avLst/>
              </a:prstGeom>
              <a:solidFill>
                <a:schemeClr val="accent1"/>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69" name="Oval 511"/>
              <p:cNvSpPr>
                <a:spLocks noChangeArrowheads="1"/>
              </p:cNvSpPr>
              <p:nvPr/>
            </p:nvSpPr>
            <p:spPr bwMode="auto">
              <a:xfrm>
                <a:off x="680" y="1472"/>
                <a:ext cx="144" cy="168"/>
              </a:xfrm>
              <a:prstGeom prst="ellipse">
                <a:avLst/>
              </a:prstGeom>
              <a:solidFill>
                <a:srgbClr val="B2B2B2"/>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sp>
            <p:nvSpPr>
              <p:cNvPr id="370" name="Oval 512"/>
              <p:cNvSpPr>
                <a:spLocks noChangeArrowheads="1"/>
              </p:cNvSpPr>
              <p:nvPr/>
            </p:nvSpPr>
            <p:spPr bwMode="auto">
              <a:xfrm>
                <a:off x="560" y="1432"/>
                <a:ext cx="88" cy="104"/>
              </a:xfrm>
              <a:prstGeom prst="ellipse">
                <a:avLst/>
              </a:prstGeom>
              <a:solidFill>
                <a:srgbClr val="0000CC"/>
              </a:solidFill>
              <a:ln w="9525">
                <a:solidFill>
                  <a:schemeClr val="tx1"/>
                </a:solidFill>
                <a:round/>
                <a:headEnd type="none" w="sm" len="sm"/>
                <a:tailEnd type="none" w="sm" len="sm"/>
              </a:ln>
              <a:effectLst/>
            </p:spPr>
            <p:txBody>
              <a:bodyPr wrap="none" lIns="90488" tIns="44450" rIns="90488" bIns="44450" anchor="ctr"/>
              <a:lstStyle/>
              <a:p>
                <a:endParaRPr lang="en-GB" dirty="0">
                  <a:solidFill>
                    <a:schemeClr val="bg2"/>
                  </a:solidFill>
                </a:endParaRPr>
              </a:p>
            </p:txBody>
          </p:sp>
        </p:grpSp>
      </p:grpSp>
      <p:sp>
        <p:nvSpPr>
          <p:cNvPr id="431" name="Right Arrow 430"/>
          <p:cNvSpPr/>
          <p:nvPr>
            <p:custDataLst>
              <p:tags r:id="rId4"/>
            </p:custDataLst>
          </p:nvPr>
        </p:nvSpPr>
        <p:spPr>
          <a:xfrm rot="5400000">
            <a:off x="9684704" y="4725466"/>
            <a:ext cx="822960" cy="363569"/>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solidFill>
                <a:srgbClr val="FFFFFF"/>
              </a:solidFill>
              <a:effectLst>
                <a:outerShdw blurRad="38100" dist="38100" dir="2700000" algn="tl">
                  <a:srgbClr val="000000">
                    <a:alpha val="43137"/>
                  </a:srgbClr>
                </a:outerShdw>
              </a:effectLst>
            </a:endParaRPr>
          </a:p>
        </p:txBody>
      </p:sp>
      <p:grpSp>
        <p:nvGrpSpPr>
          <p:cNvPr id="432" name="Group 431"/>
          <p:cNvGrpSpPr/>
          <p:nvPr/>
        </p:nvGrpSpPr>
        <p:grpSpPr>
          <a:xfrm>
            <a:off x="9126204" y="2976446"/>
            <a:ext cx="586321" cy="1509149"/>
            <a:chOff x="7006790" y="2382232"/>
            <a:chExt cx="1554463" cy="2985056"/>
          </a:xfrm>
        </p:grpSpPr>
        <p:grpSp>
          <p:nvGrpSpPr>
            <p:cNvPr id="433" name="Group 432"/>
            <p:cNvGrpSpPr/>
            <p:nvPr/>
          </p:nvGrpSpPr>
          <p:grpSpPr>
            <a:xfrm>
              <a:off x="7006790" y="2404522"/>
              <a:ext cx="799564" cy="2962766"/>
              <a:chOff x="6026688" y="2404522"/>
              <a:chExt cx="799564" cy="2962766"/>
            </a:xfrm>
          </p:grpSpPr>
          <p:sp>
            <p:nvSpPr>
              <p:cNvPr id="443" name="Rectangle 407"/>
              <p:cNvSpPr>
                <a:spLocks noChangeArrowheads="1"/>
              </p:cNvSpPr>
              <p:nvPr/>
            </p:nvSpPr>
            <p:spPr bwMode="auto">
              <a:xfrm>
                <a:off x="6026688" y="3048155"/>
                <a:ext cx="154156" cy="2315530"/>
              </a:xfrm>
              <a:prstGeom prst="rect">
                <a:avLst/>
              </a:prstGeom>
              <a:solidFill>
                <a:schemeClr val="accent3"/>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3"/>
                </a:extrusionClr>
              </a:sp3d>
            </p:spPr>
            <p:txBody>
              <a:bodyPr wrap="none" lIns="90488" tIns="44450" rIns="90488" bIns="44450" anchor="ctr">
                <a:flatTx/>
              </a:bodyPr>
              <a:lstStyle/>
              <a:p>
                <a:endParaRPr lang="en-GB" dirty="0"/>
              </a:p>
            </p:txBody>
          </p:sp>
          <p:sp>
            <p:nvSpPr>
              <p:cNvPr id="444" name="Freeform 408" descr="Small grid"/>
              <p:cNvSpPr>
                <a:spLocks/>
              </p:cNvSpPr>
              <p:nvPr/>
            </p:nvSpPr>
            <p:spPr bwMode="auto">
              <a:xfrm>
                <a:off x="6169196" y="2404522"/>
                <a:ext cx="657056" cy="2962766"/>
              </a:xfrm>
              <a:custGeom>
                <a:avLst/>
                <a:gdLst>
                  <a:gd name="connsiteX0" fmla="*/ 284 w 9892"/>
                  <a:gd name="connsiteY0" fmla="*/ 1922 h 10076"/>
                  <a:gd name="connsiteX1" fmla="*/ 9892 w 9892"/>
                  <a:gd name="connsiteY1" fmla="*/ 0 h 10076"/>
                  <a:gd name="connsiteX2" fmla="*/ 9892 w 9892"/>
                  <a:gd name="connsiteY2" fmla="*/ 7961 h 10076"/>
                  <a:gd name="connsiteX3" fmla="*/ 0 w 9892"/>
                  <a:gd name="connsiteY3" fmla="*/ 10076 h 10076"/>
                  <a:gd name="connsiteX4" fmla="*/ 284 w 9892"/>
                  <a:gd name="connsiteY4" fmla="*/ 1922 h 10076"/>
                  <a:gd name="connsiteX0" fmla="*/ 287 w 10000"/>
                  <a:gd name="connsiteY0" fmla="*/ 1908 h 10000"/>
                  <a:gd name="connsiteX1" fmla="*/ 10000 w 10000"/>
                  <a:gd name="connsiteY1" fmla="*/ 0 h 10000"/>
                  <a:gd name="connsiteX2" fmla="*/ 9094 w 10000"/>
                  <a:gd name="connsiteY2" fmla="*/ 7851 h 10000"/>
                  <a:gd name="connsiteX3" fmla="*/ 0 w 10000"/>
                  <a:gd name="connsiteY3" fmla="*/ 10000 h 10000"/>
                  <a:gd name="connsiteX4" fmla="*/ 287 w 10000"/>
                  <a:gd name="connsiteY4" fmla="*/ 1908 h 10000"/>
                  <a:gd name="connsiteX0" fmla="*/ 287 w 10000"/>
                  <a:gd name="connsiteY0" fmla="*/ 1908 h 10000"/>
                  <a:gd name="connsiteX1" fmla="*/ 10000 w 10000"/>
                  <a:gd name="connsiteY1" fmla="*/ 0 h 10000"/>
                  <a:gd name="connsiteX2" fmla="*/ 10000 w 10000"/>
                  <a:gd name="connsiteY2" fmla="*/ 7733 h 10000"/>
                  <a:gd name="connsiteX3" fmla="*/ 0 w 10000"/>
                  <a:gd name="connsiteY3" fmla="*/ 10000 h 10000"/>
                  <a:gd name="connsiteX4" fmla="*/ 287 w 10000"/>
                  <a:gd name="connsiteY4" fmla="*/ 1908 h 10000"/>
                  <a:gd name="connsiteX0" fmla="*/ 251 w 9964"/>
                  <a:gd name="connsiteY0" fmla="*/ 1908 h 10017"/>
                  <a:gd name="connsiteX1" fmla="*/ 9964 w 9964"/>
                  <a:gd name="connsiteY1" fmla="*/ 0 h 10017"/>
                  <a:gd name="connsiteX2" fmla="*/ 9964 w 9964"/>
                  <a:gd name="connsiteY2" fmla="*/ 7733 h 10017"/>
                  <a:gd name="connsiteX3" fmla="*/ 0 w 9964"/>
                  <a:gd name="connsiteY3" fmla="*/ 10017 h 10017"/>
                  <a:gd name="connsiteX4" fmla="*/ 251 w 9964"/>
                  <a:gd name="connsiteY4" fmla="*/ 1908 h 10017"/>
                  <a:gd name="connsiteX0" fmla="*/ 270 w 10018"/>
                  <a:gd name="connsiteY0" fmla="*/ 1905 h 10000"/>
                  <a:gd name="connsiteX1" fmla="*/ 10018 w 10018"/>
                  <a:gd name="connsiteY1" fmla="*/ 0 h 10000"/>
                  <a:gd name="connsiteX2" fmla="*/ 10018 w 10018"/>
                  <a:gd name="connsiteY2" fmla="*/ 7720 h 10000"/>
                  <a:gd name="connsiteX3" fmla="*/ 18 w 10018"/>
                  <a:gd name="connsiteY3" fmla="*/ 10000 h 10000"/>
                  <a:gd name="connsiteX4" fmla="*/ 270 w 10018"/>
                  <a:gd name="connsiteY4" fmla="*/ 1905 h 10000"/>
                  <a:gd name="connsiteX0" fmla="*/ 52 w 10091"/>
                  <a:gd name="connsiteY0" fmla="*/ 1871 h 10000"/>
                  <a:gd name="connsiteX1" fmla="*/ 10091 w 10091"/>
                  <a:gd name="connsiteY1" fmla="*/ 0 h 10000"/>
                  <a:gd name="connsiteX2" fmla="*/ 10091 w 10091"/>
                  <a:gd name="connsiteY2" fmla="*/ 7720 h 10000"/>
                  <a:gd name="connsiteX3" fmla="*/ 91 w 10091"/>
                  <a:gd name="connsiteY3" fmla="*/ 10000 h 10000"/>
                  <a:gd name="connsiteX4" fmla="*/ 52 w 10091"/>
                  <a:gd name="connsiteY4" fmla="*/ 1871 h 10000"/>
                  <a:gd name="connsiteX0" fmla="*/ 0 w 10039"/>
                  <a:gd name="connsiteY0" fmla="*/ 1871 h 10000"/>
                  <a:gd name="connsiteX1" fmla="*/ 10039 w 10039"/>
                  <a:gd name="connsiteY1" fmla="*/ 0 h 10000"/>
                  <a:gd name="connsiteX2" fmla="*/ 10039 w 10039"/>
                  <a:gd name="connsiteY2" fmla="*/ 7720 h 10000"/>
                  <a:gd name="connsiteX3" fmla="*/ 39 w 10039"/>
                  <a:gd name="connsiteY3" fmla="*/ 10000 h 10000"/>
                  <a:gd name="connsiteX4" fmla="*/ 0 w 10039"/>
                  <a:gd name="connsiteY4" fmla="*/ 1871 h 10000"/>
                  <a:gd name="connsiteX0" fmla="*/ 0 w 10039"/>
                  <a:gd name="connsiteY0" fmla="*/ 2299 h 10428"/>
                  <a:gd name="connsiteX1" fmla="*/ 10039 w 10039"/>
                  <a:gd name="connsiteY1" fmla="*/ 0 h 10428"/>
                  <a:gd name="connsiteX2" fmla="*/ 10039 w 10039"/>
                  <a:gd name="connsiteY2" fmla="*/ 8148 h 10428"/>
                  <a:gd name="connsiteX3" fmla="*/ 39 w 10039"/>
                  <a:gd name="connsiteY3" fmla="*/ 10428 h 10428"/>
                  <a:gd name="connsiteX4" fmla="*/ 0 w 10039"/>
                  <a:gd name="connsiteY4" fmla="*/ 2299 h 10428"/>
                  <a:gd name="connsiteX0" fmla="*/ 0 w 10039"/>
                  <a:gd name="connsiteY0" fmla="*/ 2274 h 10403"/>
                  <a:gd name="connsiteX1" fmla="*/ 9930 w 10039"/>
                  <a:gd name="connsiteY1" fmla="*/ 0 h 10403"/>
                  <a:gd name="connsiteX2" fmla="*/ 10039 w 10039"/>
                  <a:gd name="connsiteY2" fmla="*/ 8123 h 10403"/>
                  <a:gd name="connsiteX3" fmla="*/ 39 w 10039"/>
                  <a:gd name="connsiteY3" fmla="*/ 10403 h 10403"/>
                  <a:gd name="connsiteX4" fmla="*/ 0 w 10039"/>
                  <a:gd name="connsiteY4" fmla="*/ 2274 h 10403"/>
                  <a:gd name="connsiteX0" fmla="*/ 0 w 10039"/>
                  <a:gd name="connsiteY0" fmla="*/ 2308 h 10437"/>
                  <a:gd name="connsiteX1" fmla="*/ 9966 w 10039"/>
                  <a:gd name="connsiteY1" fmla="*/ 0 h 10437"/>
                  <a:gd name="connsiteX2" fmla="*/ 10039 w 10039"/>
                  <a:gd name="connsiteY2" fmla="*/ 8157 h 10437"/>
                  <a:gd name="connsiteX3" fmla="*/ 39 w 10039"/>
                  <a:gd name="connsiteY3" fmla="*/ 10437 h 10437"/>
                  <a:gd name="connsiteX4" fmla="*/ 0 w 10039"/>
                  <a:gd name="connsiteY4" fmla="*/ 2308 h 10437"/>
                  <a:gd name="connsiteX0" fmla="*/ 0 w 9967"/>
                  <a:gd name="connsiteY0" fmla="*/ 2308 h 10437"/>
                  <a:gd name="connsiteX1" fmla="*/ 9966 w 9967"/>
                  <a:gd name="connsiteY1" fmla="*/ 0 h 10437"/>
                  <a:gd name="connsiteX2" fmla="*/ 9202 w 9967"/>
                  <a:gd name="connsiteY2" fmla="*/ 8149 h 10437"/>
                  <a:gd name="connsiteX3" fmla="*/ 39 w 9967"/>
                  <a:gd name="connsiteY3" fmla="*/ 10437 h 10437"/>
                  <a:gd name="connsiteX4" fmla="*/ 0 w 9967"/>
                  <a:gd name="connsiteY4" fmla="*/ 2308 h 10437"/>
                  <a:gd name="connsiteX0" fmla="*/ 0 w 10072"/>
                  <a:gd name="connsiteY0" fmla="*/ 2211 h 10000"/>
                  <a:gd name="connsiteX1" fmla="*/ 9999 w 10072"/>
                  <a:gd name="connsiteY1" fmla="*/ 0 h 10000"/>
                  <a:gd name="connsiteX2" fmla="*/ 10072 w 10072"/>
                  <a:gd name="connsiteY2" fmla="*/ 7824 h 10000"/>
                  <a:gd name="connsiteX3" fmla="*/ 39 w 10072"/>
                  <a:gd name="connsiteY3" fmla="*/ 10000 h 10000"/>
                  <a:gd name="connsiteX4" fmla="*/ 0 w 10072"/>
                  <a:gd name="connsiteY4" fmla="*/ 221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2" h="10000">
                    <a:moveTo>
                      <a:pt x="0" y="2211"/>
                    </a:moveTo>
                    <a:lnTo>
                      <a:pt x="9999" y="0"/>
                    </a:lnTo>
                    <a:cubicBezTo>
                      <a:pt x="10035" y="2595"/>
                      <a:pt x="10036" y="5229"/>
                      <a:pt x="10072" y="7824"/>
                    </a:cubicBezTo>
                    <a:lnTo>
                      <a:pt x="39" y="10000"/>
                    </a:lnTo>
                    <a:cubicBezTo>
                      <a:pt x="-47" y="7437"/>
                      <a:pt x="50" y="4791"/>
                      <a:pt x="0" y="2211"/>
                    </a:cubicBezTo>
                    <a:close/>
                  </a:path>
                </a:pathLst>
              </a:custGeom>
              <a:pattFill prst="smGrid">
                <a:fgClr>
                  <a:schemeClr val="accent3"/>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p>
            </p:txBody>
          </p:sp>
        </p:grpSp>
        <p:grpSp>
          <p:nvGrpSpPr>
            <p:cNvPr id="434" name="Group 433"/>
            <p:cNvGrpSpPr/>
            <p:nvPr/>
          </p:nvGrpSpPr>
          <p:grpSpPr>
            <a:xfrm>
              <a:off x="7262587" y="2382232"/>
              <a:ext cx="799579" cy="2962379"/>
              <a:chOff x="6282485" y="2382232"/>
              <a:chExt cx="799579" cy="2962379"/>
            </a:xfrm>
          </p:grpSpPr>
          <p:sp>
            <p:nvSpPr>
              <p:cNvPr id="441" name="Rectangle 410"/>
              <p:cNvSpPr>
                <a:spLocks noChangeArrowheads="1"/>
              </p:cNvSpPr>
              <p:nvPr/>
            </p:nvSpPr>
            <p:spPr bwMode="auto">
              <a:xfrm>
                <a:off x="6282485" y="3025565"/>
                <a:ext cx="154156" cy="2315530"/>
              </a:xfrm>
              <a:prstGeom prst="rect">
                <a:avLst/>
              </a:prstGeom>
              <a:solidFill>
                <a:schemeClr val="accent2"/>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2"/>
                </a:extrusionClr>
              </a:sp3d>
            </p:spPr>
            <p:txBody>
              <a:bodyPr wrap="none" lIns="90488" tIns="44450" rIns="90488" bIns="44450" anchor="ctr">
                <a:flatTx/>
              </a:bodyPr>
              <a:lstStyle/>
              <a:p>
                <a:endParaRPr lang="en-GB" dirty="0"/>
              </a:p>
            </p:txBody>
          </p:sp>
          <p:sp>
            <p:nvSpPr>
              <p:cNvPr id="442" name="Freeform 411" descr="Small grid"/>
              <p:cNvSpPr>
                <a:spLocks/>
              </p:cNvSpPr>
              <p:nvPr/>
            </p:nvSpPr>
            <p:spPr bwMode="auto">
              <a:xfrm>
                <a:off x="6429598" y="2382232"/>
                <a:ext cx="652466" cy="2962379"/>
              </a:xfrm>
              <a:custGeom>
                <a:avLst/>
                <a:gdLst>
                  <a:gd name="connsiteX0" fmla="*/ 392 w 10000"/>
                  <a:gd name="connsiteY0" fmla="*/ 2362 h 10440"/>
                  <a:gd name="connsiteX1" fmla="*/ 10000 w 10000"/>
                  <a:gd name="connsiteY1" fmla="*/ 0 h 10440"/>
                  <a:gd name="connsiteX2" fmla="*/ 10000 w 10000"/>
                  <a:gd name="connsiteY2" fmla="*/ 8401 h 10440"/>
                  <a:gd name="connsiteX3" fmla="*/ 0 w 10000"/>
                  <a:gd name="connsiteY3" fmla="*/ 10440 h 10440"/>
                  <a:gd name="connsiteX4" fmla="*/ 392 w 10000"/>
                  <a:gd name="connsiteY4" fmla="*/ 2362 h 10440"/>
                  <a:gd name="connsiteX0" fmla="*/ 177 w 10000"/>
                  <a:gd name="connsiteY0" fmla="*/ 2328 h 10440"/>
                  <a:gd name="connsiteX1" fmla="*/ 10000 w 10000"/>
                  <a:gd name="connsiteY1" fmla="*/ 0 h 10440"/>
                  <a:gd name="connsiteX2" fmla="*/ 10000 w 10000"/>
                  <a:gd name="connsiteY2" fmla="*/ 8401 h 10440"/>
                  <a:gd name="connsiteX3" fmla="*/ 0 w 10000"/>
                  <a:gd name="connsiteY3" fmla="*/ 10440 h 10440"/>
                  <a:gd name="connsiteX4" fmla="*/ 177 w 10000"/>
                  <a:gd name="connsiteY4" fmla="*/ 2328 h 10440"/>
                  <a:gd name="connsiteX0" fmla="*/ 177 w 10000"/>
                  <a:gd name="connsiteY0" fmla="*/ 2328 h 10440"/>
                  <a:gd name="connsiteX1" fmla="*/ 10000 w 10000"/>
                  <a:gd name="connsiteY1" fmla="*/ 0 h 10440"/>
                  <a:gd name="connsiteX2" fmla="*/ 10000 w 10000"/>
                  <a:gd name="connsiteY2" fmla="*/ 8401 h 10440"/>
                  <a:gd name="connsiteX3" fmla="*/ 0 w 10000"/>
                  <a:gd name="connsiteY3" fmla="*/ 10440 h 10440"/>
                  <a:gd name="connsiteX4" fmla="*/ 177 w 10000"/>
                  <a:gd name="connsiteY4" fmla="*/ 2328 h 10440"/>
                  <a:gd name="connsiteX0" fmla="*/ 34 w 9857"/>
                  <a:gd name="connsiteY0" fmla="*/ 2328 h 10516"/>
                  <a:gd name="connsiteX1" fmla="*/ 9857 w 9857"/>
                  <a:gd name="connsiteY1" fmla="*/ 0 h 10516"/>
                  <a:gd name="connsiteX2" fmla="*/ 9857 w 9857"/>
                  <a:gd name="connsiteY2" fmla="*/ 8401 h 10516"/>
                  <a:gd name="connsiteX3" fmla="*/ 0 w 9857"/>
                  <a:gd name="connsiteY3" fmla="*/ 10516 h 10516"/>
                  <a:gd name="connsiteX4" fmla="*/ 34 w 9857"/>
                  <a:gd name="connsiteY4" fmla="*/ 2328 h 10516"/>
                  <a:gd name="connsiteX0" fmla="*/ 35 w 10001"/>
                  <a:gd name="connsiteY0" fmla="*/ 2214 h 10000"/>
                  <a:gd name="connsiteX1" fmla="*/ 10001 w 10001"/>
                  <a:gd name="connsiteY1" fmla="*/ 0 h 10000"/>
                  <a:gd name="connsiteX2" fmla="*/ 10001 w 10001"/>
                  <a:gd name="connsiteY2" fmla="*/ 7989 h 10000"/>
                  <a:gd name="connsiteX3" fmla="*/ 1 w 10001"/>
                  <a:gd name="connsiteY3" fmla="*/ 10000 h 10000"/>
                  <a:gd name="connsiteX4" fmla="*/ 35 w 10001"/>
                  <a:gd name="connsiteY4" fmla="*/ 2214 h 10000"/>
                  <a:gd name="connsiteX0" fmla="*/ 2 w 9968"/>
                  <a:gd name="connsiteY0" fmla="*/ 2214 h 10016"/>
                  <a:gd name="connsiteX1" fmla="*/ 9968 w 9968"/>
                  <a:gd name="connsiteY1" fmla="*/ 0 h 10016"/>
                  <a:gd name="connsiteX2" fmla="*/ 9968 w 9968"/>
                  <a:gd name="connsiteY2" fmla="*/ 7989 h 10016"/>
                  <a:gd name="connsiteX3" fmla="*/ 4 w 9968"/>
                  <a:gd name="connsiteY3" fmla="*/ 10016 h 10016"/>
                  <a:gd name="connsiteX4" fmla="*/ 2 w 9968"/>
                  <a:gd name="connsiteY4" fmla="*/ 2214 h 10016"/>
                  <a:gd name="connsiteX0" fmla="*/ 2 w 10000"/>
                  <a:gd name="connsiteY0" fmla="*/ 2210 h 10000"/>
                  <a:gd name="connsiteX1" fmla="*/ 10000 w 10000"/>
                  <a:gd name="connsiteY1" fmla="*/ 0 h 10000"/>
                  <a:gd name="connsiteX2" fmla="*/ 8504 w 10000"/>
                  <a:gd name="connsiteY2" fmla="*/ 7968 h 10000"/>
                  <a:gd name="connsiteX3" fmla="*/ 4 w 10000"/>
                  <a:gd name="connsiteY3" fmla="*/ 10000 h 10000"/>
                  <a:gd name="connsiteX4" fmla="*/ 2 w 10000"/>
                  <a:gd name="connsiteY4" fmla="*/ 2210 h 10000"/>
                  <a:gd name="connsiteX0" fmla="*/ 2 w 10000"/>
                  <a:gd name="connsiteY0" fmla="*/ 2210 h 10000"/>
                  <a:gd name="connsiteX1" fmla="*/ 10000 w 10000"/>
                  <a:gd name="connsiteY1" fmla="*/ 0 h 10000"/>
                  <a:gd name="connsiteX2" fmla="*/ 9927 w 10000"/>
                  <a:gd name="connsiteY2" fmla="*/ 7839 h 10000"/>
                  <a:gd name="connsiteX3" fmla="*/ 4 w 10000"/>
                  <a:gd name="connsiteY3" fmla="*/ 10000 h 10000"/>
                  <a:gd name="connsiteX4" fmla="*/ 2 w 10000"/>
                  <a:gd name="connsiteY4" fmla="*/ 221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2" y="2210"/>
                    </a:moveTo>
                    <a:lnTo>
                      <a:pt x="10000" y="0"/>
                    </a:lnTo>
                    <a:cubicBezTo>
                      <a:pt x="9976" y="2613"/>
                      <a:pt x="9951" y="5226"/>
                      <a:pt x="9927" y="7839"/>
                    </a:cubicBezTo>
                    <a:lnTo>
                      <a:pt x="4" y="10000"/>
                    </a:lnTo>
                    <a:cubicBezTo>
                      <a:pt x="-9" y="7499"/>
                      <a:pt x="15" y="4767"/>
                      <a:pt x="2" y="2210"/>
                    </a:cubicBezTo>
                    <a:close/>
                  </a:path>
                </a:pathLst>
              </a:custGeom>
              <a:pattFill prst="smGrid">
                <a:fgClr>
                  <a:schemeClr val="accent2"/>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p>
            </p:txBody>
          </p:sp>
        </p:grpSp>
        <p:grpSp>
          <p:nvGrpSpPr>
            <p:cNvPr id="435" name="Group 434"/>
            <p:cNvGrpSpPr/>
            <p:nvPr/>
          </p:nvGrpSpPr>
          <p:grpSpPr>
            <a:xfrm>
              <a:off x="7526855" y="2391796"/>
              <a:ext cx="802770" cy="2949299"/>
              <a:chOff x="6546753" y="2391796"/>
              <a:chExt cx="802770" cy="2949299"/>
            </a:xfrm>
          </p:grpSpPr>
          <p:sp>
            <p:nvSpPr>
              <p:cNvPr id="439" name="Rectangle 413"/>
              <p:cNvSpPr>
                <a:spLocks noChangeArrowheads="1"/>
              </p:cNvSpPr>
              <p:nvPr/>
            </p:nvSpPr>
            <p:spPr bwMode="auto">
              <a:xfrm>
                <a:off x="6546753" y="3025565"/>
                <a:ext cx="154156" cy="2315530"/>
              </a:xfrm>
              <a:prstGeom prst="rect">
                <a:avLst/>
              </a:prstGeom>
              <a:solidFill>
                <a:schemeClr val="accent4"/>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4"/>
                </a:extrusionClr>
              </a:sp3d>
            </p:spPr>
            <p:txBody>
              <a:bodyPr wrap="none" lIns="90488" tIns="44450" rIns="90488" bIns="44450" anchor="ctr">
                <a:flatTx/>
              </a:bodyPr>
              <a:lstStyle/>
              <a:p>
                <a:endParaRPr lang="en-GB" dirty="0"/>
              </a:p>
            </p:txBody>
          </p:sp>
          <p:sp>
            <p:nvSpPr>
              <p:cNvPr id="440" name="Freeform 414" descr="Small grid"/>
              <p:cNvSpPr>
                <a:spLocks/>
              </p:cNvSpPr>
              <p:nvPr/>
            </p:nvSpPr>
            <p:spPr bwMode="auto">
              <a:xfrm>
                <a:off x="6689779" y="2391796"/>
                <a:ext cx="659744" cy="2948928"/>
              </a:xfrm>
              <a:custGeom>
                <a:avLst/>
                <a:gdLst>
                  <a:gd name="connsiteX0" fmla="*/ 392 w 10000"/>
                  <a:gd name="connsiteY0" fmla="*/ 2351 h 10429"/>
                  <a:gd name="connsiteX1" fmla="*/ 9857 w 10000"/>
                  <a:gd name="connsiteY1" fmla="*/ 0 h 10429"/>
                  <a:gd name="connsiteX2" fmla="*/ 10000 w 10000"/>
                  <a:gd name="connsiteY2" fmla="*/ 8390 h 10429"/>
                  <a:gd name="connsiteX3" fmla="*/ 0 w 10000"/>
                  <a:gd name="connsiteY3" fmla="*/ 10429 h 10429"/>
                  <a:gd name="connsiteX4" fmla="*/ 392 w 10000"/>
                  <a:gd name="connsiteY4" fmla="*/ 2351 h 10429"/>
                  <a:gd name="connsiteX0" fmla="*/ 392 w 10000"/>
                  <a:gd name="connsiteY0" fmla="*/ 2328 h 10406"/>
                  <a:gd name="connsiteX1" fmla="*/ 9905 w 10000"/>
                  <a:gd name="connsiteY1" fmla="*/ 0 h 10406"/>
                  <a:gd name="connsiteX2" fmla="*/ 10000 w 10000"/>
                  <a:gd name="connsiteY2" fmla="*/ 8367 h 10406"/>
                  <a:gd name="connsiteX3" fmla="*/ 0 w 10000"/>
                  <a:gd name="connsiteY3" fmla="*/ 10406 h 10406"/>
                  <a:gd name="connsiteX4" fmla="*/ 392 w 10000"/>
                  <a:gd name="connsiteY4" fmla="*/ 2328 h 10406"/>
                  <a:gd name="connsiteX0" fmla="*/ 153 w 10000"/>
                  <a:gd name="connsiteY0" fmla="*/ 2317 h 10406"/>
                  <a:gd name="connsiteX1" fmla="*/ 9905 w 10000"/>
                  <a:gd name="connsiteY1" fmla="*/ 0 h 10406"/>
                  <a:gd name="connsiteX2" fmla="*/ 10000 w 10000"/>
                  <a:gd name="connsiteY2" fmla="*/ 8367 h 10406"/>
                  <a:gd name="connsiteX3" fmla="*/ 0 w 10000"/>
                  <a:gd name="connsiteY3" fmla="*/ 10406 h 10406"/>
                  <a:gd name="connsiteX4" fmla="*/ 153 w 10000"/>
                  <a:gd name="connsiteY4" fmla="*/ 2317 h 10406"/>
                  <a:gd name="connsiteX0" fmla="*/ 40 w 9887"/>
                  <a:gd name="connsiteY0" fmla="*/ 2317 h 10485"/>
                  <a:gd name="connsiteX1" fmla="*/ 9792 w 9887"/>
                  <a:gd name="connsiteY1" fmla="*/ 0 h 10485"/>
                  <a:gd name="connsiteX2" fmla="*/ 9887 w 9887"/>
                  <a:gd name="connsiteY2" fmla="*/ 8367 h 10485"/>
                  <a:gd name="connsiteX3" fmla="*/ 30 w 9887"/>
                  <a:gd name="connsiteY3" fmla="*/ 10485 h 10485"/>
                  <a:gd name="connsiteX4" fmla="*/ 40 w 9887"/>
                  <a:gd name="connsiteY4" fmla="*/ 2317 h 10485"/>
                  <a:gd name="connsiteX0" fmla="*/ 40 w 9904"/>
                  <a:gd name="connsiteY0" fmla="*/ 2210 h 10000"/>
                  <a:gd name="connsiteX1" fmla="*/ 9904 w 9904"/>
                  <a:gd name="connsiteY1" fmla="*/ 0 h 10000"/>
                  <a:gd name="connsiteX2" fmla="*/ 8259 w 9904"/>
                  <a:gd name="connsiteY2" fmla="*/ 7894 h 10000"/>
                  <a:gd name="connsiteX3" fmla="*/ 30 w 9904"/>
                  <a:gd name="connsiteY3" fmla="*/ 10000 h 10000"/>
                  <a:gd name="connsiteX4" fmla="*/ 40 w 9904"/>
                  <a:gd name="connsiteY4" fmla="*/ 2210 h 10000"/>
                  <a:gd name="connsiteX0" fmla="*/ 40 w 10146"/>
                  <a:gd name="connsiteY0" fmla="*/ 2210 h 10000"/>
                  <a:gd name="connsiteX1" fmla="*/ 10000 w 10146"/>
                  <a:gd name="connsiteY1" fmla="*/ 0 h 10000"/>
                  <a:gd name="connsiteX2" fmla="*/ 10146 w 10146"/>
                  <a:gd name="connsiteY2" fmla="*/ 7808 h 10000"/>
                  <a:gd name="connsiteX3" fmla="*/ 30 w 10146"/>
                  <a:gd name="connsiteY3" fmla="*/ 10000 h 10000"/>
                  <a:gd name="connsiteX4" fmla="*/ 40 w 10146"/>
                  <a:gd name="connsiteY4" fmla="*/ 221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46" h="10000">
                    <a:moveTo>
                      <a:pt x="40" y="2210"/>
                    </a:moveTo>
                    <a:lnTo>
                      <a:pt x="10000" y="0"/>
                    </a:lnTo>
                    <a:cubicBezTo>
                      <a:pt x="10048" y="2668"/>
                      <a:pt x="10097" y="5140"/>
                      <a:pt x="10146" y="7808"/>
                    </a:cubicBezTo>
                    <a:lnTo>
                      <a:pt x="30" y="10000"/>
                    </a:lnTo>
                    <a:cubicBezTo>
                      <a:pt x="165" y="7432"/>
                      <a:pt x="-93" y="4778"/>
                      <a:pt x="40" y="2210"/>
                    </a:cubicBezTo>
                    <a:close/>
                  </a:path>
                </a:pathLst>
              </a:custGeom>
              <a:pattFill prst="smGrid">
                <a:fgClr>
                  <a:schemeClr val="accent4"/>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p>
            </p:txBody>
          </p:sp>
        </p:grpSp>
        <p:grpSp>
          <p:nvGrpSpPr>
            <p:cNvPr id="436" name="Group 435"/>
            <p:cNvGrpSpPr/>
            <p:nvPr/>
          </p:nvGrpSpPr>
          <p:grpSpPr>
            <a:xfrm>
              <a:off x="7767406" y="2382445"/>
              <a:ext cx="793847" cy="2948369"/>
              <a:chOff x="6787304" y="2382445"/>
              <a:chExt cx="793847" cy="2948369"/>
            </a:xfrm>
          </p:grpSpPr>
          <p:sp>
            <p:nvSpPr>
              <p:cNvPr id="437" name="Rectangle 416"/>
              <p:cNvSpPr>
                <a:spLocks noChangeArrowheads="1"/>
              </p:cNvSpPr>
              <p:nvPr/>
            </p:nvSpPr>
            <p:spPr bwMode="auto">
              <a:xfrm>
                <a:off x="6787304" y="3008622"/>
                <a:ext cx="154156" cy="2315530"/>
              </a:xfrm>
              <a:prstGeom prst="rect">
                <a:avLst/>
              </a:prstGeom>
              <a:solidFill>
                <a:schemeClr val="accent5"/>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5"/>
                </a:extrusionClr>
              </a:sp3d>
            </p:spPr>
            <p:txBody>
              <a:bodyPr wrap="none" lIns="90488" tIns="44450" rIns="90488" bIns="44450" anchor="ctr">
                <a:flatTx/>
              </a:bodyPr>
              <a:lstStyle/>
              <a:p>
                <a:endParaRPr lang="en-GB" dirty="0"/>
              </a:p>
            </p:txBody>
          </p:sp>
          <p:sp>
            <p:nvSpPr>
              <p:cNvPr id="438" name="Freeform 417" descr="Small grid"/>
              <p:cNvSpPr>
                <a:spLocks/>
              </p:cNvSpPr>
              <p:nvPr/>
            </p:nvSpPr>
            <p:spPr bwMode="auto">
              <a:xfrm>
                <a:off x="6929194" y="2382445"/>
                <a:ext cx="651957" cy="2948369"/>
              </a:xfrm>
              <a:custGeom>
                <a:avLst/>
                <a:gdLst>
                  <a:gd name="connsiteX0" fmla="*/ 392 w 10000"/>
                  <a:gd name="connsiteY0" fmla="*/ 2301 h 10379"/>
                  <a:gd name="connsiteX1" fmla="*/ 9885 w 10000"/>
                  <a:gd name="connsiteY1" fmla="*/ 0 h 10379"/>
                  <a:gd name="connsiteX2" fmla="*/ 10000 w 10000"/>
                  <a:gd name="connsiteY2" fmla="*/ 8340 h 10379"/>
                  <a:gd name="connsiteX3" fmla="*/ 0 w 10000"/>
                  <a:gd name="connsiteY3" fmla="*/ 10379 h 10379"/>
                  <a:gd name="connsiteX4" fmla="*/ 392 w 10000"/>
                  <a:gd name="connsiteY4" fmla="*/ 2301 h 10379"/>
                  <a:gd name="connsiteX0" fmla="*/ 392 w 10000"/>
                  <a:gd name="connsiteY0" fmla="*/ 2301 h 10460"/>
                  <a:gd name="connsiteX1" fmla="*/ 9885 w 10000"/>
                  <a:gd name="connsiteY1" fmla="*/ 0 h 10460"/>
                  <a:gd name="connsiteX2" fmla="*/ 10000 w 10000"/>
                  <a:gd name="connsiteY2" fmla="*/ 8340 h 10460"/>
                  <a:gd name="connsiteX3" fmla="*/ 0 w 10000"/>
                  <a:gd name="connsiteY3" fmla="*/ 10460 h 10460"/>
                  <a:gd name="connsiteX4" fmla="*/ 392 w 10000"/>
                  <a:gd name="connsiteY4" fmla="*/ 2301 h 10460"/>
                  <a:gd name="connsiteX0" fmla="*/ 392 w 9885"/>
                  <a:gd name="connsiteY0" fmla="*/ 2301 h 10460"/>
                  <a:gd name="connsiteX1" fmla="*/ 9885 w 9885"/>
                  <a:gd name="connsiteY1" fmla="*/ 0 h 10460"/>
                  <a:gd name="connsiteX2" fmla="*/ 8049 w 9885"/>
                  <a:gd name="connsiteY2" fmla="*/ 8475 h 10460"/>
                  <a:gd name="connsiteX3" fmla="*/ 0 w 9885"/>
                  <a:gd name="connsiteY3" fmla="*/ 10460 h 10460"/>
                  <a:gd name="connsiteX4" fmla="*/ 392 w 9885"/>
                  <a:gd name="connsiteY4" fmla="*/ 2301 h 10460"/>
                  <a:gd name="connsiteX0" fmla="*/ 397 w 10004"/>
                  <a:gd name="connsiteY0" fmla="*/ 2200 h 10000"/>
                  <a:gd name="connsiteX1" fmla="*/ 10000 w 10004"/>
                  <a:gd name="connsiteY1" fmla="*/ 0 h 10000"/>
                  <a:gd name="connsiteX2" fmla="*/ 9884 w 10004"/>
                  <a:gd name="connsiteY2" fmla="*/ 7791 h 10000"/>
                  <a:gd name="connsiteX3" fmla="*/ 0 w 10004"/>
                  <a:gd name="connsiteY3" fmla="*/ 10000 h 10000"/>
                  <a:gd name="connsiteX4" fmla="*/ 397 w 10004"/>
                  <a:gd name="connsiteY4" fmla="*/ 2200 h 10000"/>
                  <a:gd name="connsiteX0" fmla="*/ 397 w 10029"/>
                  <a:gd name="connsiteY0" fmla="*/ 2200 h 10000"/>
                  <a:gd name="connsiteX1" fmla="*/ 10000 w 10029"/>
                  <a:gd name="connsiteY1" fmla="*/ 0 h 10000"/>
                  <a:gd name="connsiteX2" fmla="*/ 10029 w 10029"/>
                  <a:gd name="connsiteY2" fmla="*/ 7856 h 10000"/>
                  <a:gd name="connsiteX3" fmla="*/ 0 w 10029"/>
                  <a:gd name="connsiteY3" fmla="*/ 10000 h 10000"/>
                  <a:gd name="connsiteX4" fmla="*/ 397 w 10029"/>
                  <a:gd name="connsiteY4" fmla="*/ 2200 h 10000"/>
                  <a:gd name="connsiteX0" fmla="*/ 300 w 9932"/>
                  <a:gd name="connsiteY0" fmla="*/ 2200 h 10022"/>
                  <a:gd name="connsiteX1" fmla="*/ 9903 w 9932"/>
                  <a:gd name="connsiteY1" fmla="*/ 0 h 10022"/>
                  <a:gd name="connsiteX2" fmla="*/ 9932 w 9932"/>
                  <a:gd name="connsiteY2" fmla="*/ 7856 h 10022"/>
                  <a:gd name="connsiteX3" fmla="*/ 0 w 9932"/>
                  <a:gd name="connsiteY3" fmla="*/ 10022 h 10022"/>
                  <a:gd name="connsiteX4" fmla="*/ 300 w 9932"/>
                  <a:gd name="connsiteY4" fmla="*/ 2200 h 10022"/>
                  <a:gd name="connsiteX0" fmla="*/ 59 w 10000"/>
                  <a:gd name="connsiteY0" fmla="*/ 2184 h 10000"/>
                  <a:gd name="connsiteX1" fmla="*/ 9971 w 10000"/>
                  <a:gd name="connsiteY1" fmla="*/ 0 h 10000"/>
                  <a:gd name="connsiteX2" fmla="*/ 10000 w 10000"/>
                  <a:gd name="connsiteY2" fmla="*/ 7839 h 10000"/>
                  <a:gd name="connsiteX3" fmla="*/ 0 w 10000"/>
                  <a:gd name="connsiteY3" fmla="*/ 10000 h 10000"/>
                  <a:gd name="connsiteX4" fmla="*/ 59 w 10000"/>
                  <a:gd name="connsiteY4" fmla="*/ 2184 h 10000"/>
                  <a:gd name="connsiteX0" fmla="*/ 59 w 10000"/>
                  <a:gd name="connsiteY0" fmla="*/ 2184 h 10000"/>
                  <a:gd name="connsiteX1" fmla="*/ 9971 w 10000"/>
                  <a:gd name="connsiteY1" fmla="*/ 0 h 10000"/>
                  <a:gd name="connsiteX2" fmla="*/ 10000 w 10000"/>
                  <a:gd name="connsiteY2" fmla="*/ 7839 h 10000"/>
                  <a:gd name="connsiteX3" fmla="*/ 0 w 10000"/>
                  <a:gd name="connsiteY3" fmla="*/ 10000 h 10000"/>
                  <a:gd name="connsiteX4" fmla="*/ 59 w 10000"/>
                  <a:gd name="connsiteY4" fmla="*/ 218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59" y="2184"/>
                    </a:moveTo>
                    <a:lnTo>
                      <a:pt x="9971" y="0"/>
                    </a:lnTo>
                    <a:cubicBezTo>
                      <a:pt x="10009" y="2652"/>
                      <a:pt x="9961" y="5188"/>
                      <a:pt x="10000" y="7839"/>
                    </a:cubicBezTo>
                    <a:lnTo>
                      <a:pt x="0" y="10000"/>
                    </a:lnTo>
                    <a:cubicBezTo>
                      <a:pt x="134" y="7431"/>
                      <a:pt x="120" y="4764"/>
                      <a:pt x="59" y="2184"/>
                    </a:cubicBezTo>
                    <a:close/>
                  </a:path>
                </a:pathLst>
              </a:custGeom>
              <a:pattFill prst="smGrid">
                <a:fgClr>
                  <a:schemeClr val="accent5"/>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p>
            </p:txBody>
          </p:sp>
        </p:grpSp>
      </p:grpSp>
      <p:sp>
        <p:nvSpPr>
          <p:cNvPr id="445" name="Right Arrow 444"/>
          <p:cNvSpPr/>
          <p:nvPr>
            <p:custDataLst>
              <p:tags r:id="rId5"/>
            </p:custDataLst>
          </p:nvPr>
        </p:nvSpPr>
        <p:spPr>
          <a:xfrm>
            <a:off x="6705044" y="2064364"/>
            <a:ext cx="274391"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solidFill>
                <a:srgbClr val="FFFFFF"/>
              </a:solidFill>
              <a:effectLst>
                <a:outerShdw blurRad="38100" dist="38100" dir="2700000" algn="tl">
                  <a:srgbClr val="000000">
                    <a:alpha val="43137"/>
                  </a:srgbClr>
                </a:outerShdw>
              </a:effectLst>
            </a:endParaRPr>
          </a:p>
        </p:txBody>
      </p:sp>
      <p:sp>
        <p:nvSpPr>
          <p:cNvPr id="446" name="Right Arrow 445"/>
          <p:cNvSpPr/>
          <p:nvPr>
            <p:custDataLst>
              <p:tags r:id="rId6"/>
            </p:custDataLst>
          </p:nvPr>
        </p:nvSpPr>
        <p:spPr>
          <a:xfrm rot="5400000">
            <a:off x="7311020" y="4734125"/>
            <a:ext cx="887780" cy="363569"/>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solidFill>
                <a:srgbClr val="FFFFFF"/>
              </a:solidFill>
              <a:effectLst>
                <a:outerShdw blurRad="38100" dist="38100" dir="2700000" algn="tl">
                  <a:srgbClr val="000000">
                    <a:alpha val="43137"/>
                  </a:srgbClr>
                </a:outerShdw>
              </a:effectLst>
            </a:endParaRPr>
          </a:p>
        </p:txBody>
      </p:sp>
      <p:grpSp>
        <p:nvGrpSpPr>
          <p:cNvPr id="447" name="Group 446"/>
          <p:cNvGrpSpPr/>
          <p:nvPr/>
        </p:nvGrpSpPr>
        <p:grpSpPr>
          <a:xfrm>
            <a:off x="7008228" y="3090805"/>
            <a:ext cx="432836" cy="1381161"/>
            <a:chOff x="3310025" y="2494132"/>
            <a:chExt cx="797598" cy="2950124"/>
          </a:xfrm>
        </p:grpSpPr>
        <p:sp>
          <p:nvSpPr>
            <p:cNvPr id="448" name="Rectangle 10"/>
            <p:cNvSpPr>
              <a:spLocks noChangeAspect="1" noChangeArrowheads="1"/>
            </p:cNvSpPr>
            <p:nvPr/>
          </p:nvSpPr>
          <p:spPr bwMode="auto">
            <a:xfrm>
              <a:off x="3310025" y="3115785"/>
              <a:ext cx="154305" cy="2316480"/>
            </a:xfrm>
            <a:prstGeom prst="rect">
              <a:avLst/>
            </a:prstGeom>
            <a:solidFill>
              <a:schemeClr val="accent6"/>
            </a:solidFill>
            <a:ln w="38100">
              <a:miter lim="800000"/>
              <a:headEnd type="none" w="sm" len="sm"/>
              <a:tailEnd type="none" w="sm" len="sm"/>
            </a:ln>
            <a:effectLst/>
            <a:scene3d>
              <a:camera prst="legacyObliqueTopRight"/>
              <a:lightRig rig="legacyFlat3" dir="b"/>
            </a:scene3d>
            <a:sp3d extrusionH="1801800" prstMaterial="legacyMatte">
              <a:bevelT w="13500" h="13500" prst="angle"/>
              <a:bevelB w="13500" h="13500" prst="angle"/>
              <a:extrusionClr>
                <a:schemeClr val="accent6"/>
              </a:extrusionClr>
            </a:sp3d>
          </p:spPr>
          <p:txBody>
            <a:bodyPr wrap="none" lIns="90488" tIns="44450" rIns="90488" bIns="44450" anchor="ctr">
              <a:flatTx/>
            </a:bodyPr>
            <a:lstStyle/>
            <a:p>
              <a:endParaRPr lang="en-GB" dirty="0"/>
            </a:p>
          </p:txBody>
        </p:sp>
        <p:sp>
          <p:nvSpPr>
            <p:cNvPr id="449" name="Freeform 11" descr="Small grid"/>
            <p:cNvSpPr>
              <a:spLocks noChangeAspect="1"/>
            </p:cNvSpPr>
            <p:nvPr/>
          </p:nvSpPr>
          <p:spPr bwMode="auto">
            <a:xfrm>
              <a:off x="3457982" y="2494132"/>
              <a:ext cx="649641" cy="2950124"/>
            </a:xfrm>
            <a:custGeom>
              <a:avLst/>
              <a:gdLst>
                <a:gd name="connsiteX0" fmla="*/ 392 w 10000"/>
                <a:gd name="connsiteY0" fmla="*/ 2388 h 10466"/>
                <a:gd name="connsiteX1" fmla="*/ 9038 w 10000"/>
                <a:gd name="connsiteY1" fmla="*/ 0 h 10466"/>
                <a:gd name="connsiteX2" fmla="*/ 10000 w 10000"/>
                <a:gd name="connsiteY2" fmla="*/ 8427 h 10466"/>
                <a:gd name="connsiteX3" fmla="*/ 0 w 10000"/>
                <a:gd name="connsiteY3" fmla="*/ 10466 h 10466"/>
                <a:gd name="connsiteX4" fmla="*/ 392 w 10000"/>
                <a:gd name="connsiteY4" fmla="*/ 2388 h 10466"/>
                <a:gd name="connsiteX0" fmla="*/ 217 w 9825"/>
                <a:gd name="connsiteY0" fmla="*/ 2388 h 10908"/>
                <a:gd name="connsiteX1" fmla="*/ 8863 w 9825"/>
                <a:gd name="connsiteY1" fmla="*/ 0 h 10908"/>
                <a:gd name="connsiteX2" fmla="*/ 9825 w 9825"/>
                <a:gd name="connsiteY2" fmla="*/ 8427 h 10908"/>
                <a:gd name="connsiteX3" fmla="*/ 0 w 9825"/>
                <a:gd name="connsiteY3" fmla="*/ 10908 h 10908"/>
                <a:gd name="connsiteX4" fmla="*/ 217 w 9825"/>
                <a:gd name="connsiteY4" fmla="*/ 2388 h 10908"/>
                <a:gd name="connsiteX0" fmla="*/ 221 w 10000"/>
                <a:gd name="connsiteY0" fmla="*/ 2146 h 9957"/>
                <a:gd name="connsiteX1" fmla="*/ 8843 w 10000"/>
                <a:gd name="connsiteY1" fmla="*/ 0 h 9957"/>
                <a:gd name="connsiteX2" fmla="*/ 10000 w 10000"/>
                <a:gd name="connsiteY2" fmla="*/ 7683 h 9957"/>
                <a:gd name="connsiteX3" fmla="*/ 0 w 10000"/>
                <a:gd name="connsiteY3" fmla="*/ 9957 h 9957"/>
                <a:gd name="connsiteX4" fmla="*/ 221 w 10000"/>
                <a:gd name="connsiteY4" fmla="*/ 2146 h 9957"/>
                <a:gd name="connsiteX0" fmla="*/ 221 w 8843"/>
                <a:gd name="connsiteY0" fmla="*/ 2155 h 10000"/>
                <a:gd name="connsiteX1" fmla="*/ 8843 w 8843"/>
                <a:gd name="connsiteY1" fmla="*/ 0 h 10000"/>
                <a:gd name="connsiteX2" fmla="*/ 8842 w 8843"/>
                <a:gd name="connsiteY2" fmla="*/ 7759 h 10000"/>
                <a:gd name="connsiteX3" fmla="*/ 0 w 8843"/>
                <a:gd name="connsiteY3" fmla="*/ 10000 h 10000"/>
                <a:gd name="connsiteX4" fmla="*/ 221 w 8843"/>
                <a:gd name="connsiteY4" fmla="*/ 2155 h 10000"/>
                <a:gd name="connsiteX0" fmla="*/ 250 w 10200"/>
                <a:gd name="connsiteY0" fmla="*/ 2155 h 10000"/>
                <a:gd name="connsiteX1" fmla="*/ 10000 w 10200"/>
                <a:gd name="connsiteY1" fmla="*/ 0 h 10000"/>
                <a:gd name="connsiteX2" fmla="*/ 10200 w 10200"/>
                <a:gd name="connsiteY2" fmla="*/ 7823 h 10000"/>
                <a:gd name="connsiteX3" fmla="*/ 0 w 10200"/>
                <a:gd name="connsiteY3" fmla="*/ 10000 h 10000"/>
                <a:gd name="connsiteX4" fmla="*/ 250 w 10200"/>
                <a:gd name="connsiteY4" fmla="*/ 2155 h 10000"/>
                <a:gd name="connsiteX0" fmla="*/ 250 w 10302"/>
                <a:gd name="connsiteY0" fmla="*/ 2112 h 9957"/>
                <a:gd name="connsiteX1" fmla="*/ 10302 w 10302"/>
                <a:gd name="connsiteY1" fmla="*/ 0 h 9957"/>
                <a:gd name="connsiteX2" fmla="*/ 10200 w 10302"/>
                <a:gd name="connsiteY2" fmla="*/ 7780 h 9957"/>
                <a:gd name="connsiteX3" fmla="*/ 0 w 10302"/>
                <a:gd name="connsiteY3" fmla="*/ 9957 h 9957"/>
                <a:gd name="connsiteX4" fmla="*/ 250 w 10302"/>
                <a:gd name="connsiteY4" fmla="*/ 2112 h 9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02" h="9957">
                  <a:moveTo>
                    <a:pt x="250" y="2112"/>
                  </a:moveTo>
                  <a:lnTo>
                    <a:pt x="10302" y="0"/>
                  </a:lnTo>
                  <a:cubicBezTo>
                    <a:pt x="10302" y="2586"/>
                    <a:pt x="10200" y="5194"/>
                    <a:pt x="10200" y="7780"/>
                  </a:cubicBezTo>
                  <a:lnTo>
                    <a:pt x="0" y="9957"/>
                  </a:lnTo>
                  <a:cubicBezTo>
                    <a:pt x="150" y="7477"/>
                    <a:pt x="100" y="4592"/>
                    <a:pt x="250" y="2112"/>
                  </a:cubicBezTo>
                  <a:close/>
                </a:path>
              </a:pathLst>
            </a:custGeom>
            <a:pattFill prst="smGrid">
              <a:fgClr>
                <a:schemeClr val="accent6"/>
              </a:fgClr>
              <a:bgClr>
                <a:srgbClr val="FFFFFF"/>
              </a:bgClr>
            </a:pattFill>
            <a:ln w="9525" cap="flat" cmpd="sng">
              <a:noFill/>
              <a:prstDash val="solid"/>
              <a:round/>
              <a:headEnd type="none" w="sm" len="sm"/>
              <a:tailEnd type="none" w="sm" len="sm"/>
            </a:ln>
            <a:effectLst/>
          </p:spPr>
          <p:txBody>
            <a:bodyPr wrap="none" lIns="90488" tIns="44450" rIns="90488" bIns="44450" anchor="ctr"/>
            <a:lstStyle/>
            <a:p>
              <a:endParaRPr lang="en-GB" dirty="0"/>
            </a:p>
          </p:txBody>
        </p:sp>
      </p:grpSp>
      <p:sp>
        <p:nvSpPr>
          <p:cNvPr id="450" name="Right Arrow 449"/>
          <p:cNvSpPr/>
          <p:nvPr>
            <p:custDataLst>
              <p:tags r:id="rId7"/>
            </p:custDataLst>
          </p:nvPr>
        </p:nvSpPr>
        <p:spPr>
          <a:xfrm>
            <a:off x="7714739" y="2099989"/>
            <a:ext cx="274391"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solidFill>
                <a:srgbClr val="FFFFFF"/>
              </a:solidFill>
              <a:effectLst>
                <a:outerShdw blurRad="38100" dist="38100" dir="2700000" algn="tl">
                  <a:srgbClr val="000000">
                    <a:alpha val="43137"/>
                  </a:srgbClr>
                </a:outerShdw>
              </a:effectLst>
            </a:endParaRPr>
          </a:p>
        </p:txBody>
      </p:sp>
      <p:sp>
        <p:nvSpPr>
          <p:cNvPr id="451" name="Right Arrow 450"/>
          <p:cNvSpPr/>
          <p:nvPr>
            <p:custDataLst>
              <p:tags r:id="rId8"/>
            </p:custDataLst>
          </p:nvPr>
        </p:nvSpPr>
        <p:spPr>
          <a:xfrm>
            <a:off x="8780687" y="2124153"/>
            <a:ext cx="274391"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solidFill>
                <a:srgbClr val="FFFFFF"/>
              </a:solidFill>
              <a:effectLst>
                <a:outerShdw blurRad="38100" dist="38100" dir="2700000" algn="tl">
                  <a:srgbClr val="000000">
                    <a:alpha val="43137"/>
                  </a:srgbClr>
                </a:outerShdw>
              </a:effectLst>
            </a:endParaRPr>
          </a:p>
        </p:txBody>
      </p:sp>
      <p:sp>
        <p:nvSpPr>
          <p:cNvPr id="452" name="Right Arrow 451"/>
          <p:cNvSpPr/>
          <p:nvPr>
            <p:custDataLst>
              <p:tags r:id="rId9"/>
            </p:custDataLst>
          </p:nvPr>
        </p:nvSpPr>
        <p:spPr>
          <a:xfrm>
            <a:off x="10064205" y="2064364"/>
            <a:ext cx="274391" cy="365760"/>
          </a:xfrm>
          <a:prstGeom prst="rightArrow">
            <a:avLst>
              <a:gd name="adj1" fmla="val 50000"/>
              <a:gd name="adj2" fmla="val 36923"/>
            </a:avLst>
          </a:prstGeom>
          <a:gradFill flip="none" rotWithShape="1">
            <a:gsLst>
              <a:gs pos="0">
                <a:schemeClr val="tx1">
                  <a:lumMod val="60000"/>
                  <a:lumOff val="40000"/>
                </a:schemeClr>
              </a:gs>
              <a:gs pos="60000">
                <a:schemeClr val="tx1">
                  <a:lumMod val="20000"/>
                  <a:lumOff val="80000"/>
                </a:schemeClr>
              </a:gs>
              <a:gs pos="30000">
                <a:schemeClr val="tx1">
                  <a:lumMod val="20000"/>
                  <a:lumOff val="80000"/>
                </a:schemeClr>
              </a:gs>
              <a:gs pos="100000">
                <a:schemeClr val="bg1"/>
              </a:gs>
            </a:gsLst>
            <a:lin ang="10800000" scaled="1"/>
            <a:tileRect/>
          </a:gradFill>
          <a:ln>
            <a:gradFill flip="none" rotWithShape="1">
              <a:gsLst>
                <a:gs pos="0">
                  <a:schemeClr val="tx1"/>
                </a:gs>
                <a:gs pos="50000">
                  <a:schemeClr val="bg2">
                    <a:lumMod val="50000"/>
                  </a:schemeClr>
                </a:gs>
                <a:gs pos="100000">
                  <a:schemeClr val="bg1">
                    <a:alpha val="0"/>
                  </a:schemeClr>
                </a:gs>
              </a:gsLst>
              <a:lin ang="10800000" scaled="1"/>
              <a:tileRect/>
            </a:gradFill>
            <a:headEnd type="none" w="med" len="med"/>
            <a:tailEnd type="none" w="med" len="med"/>
          </a:ln>
          <a:effectLst>
            <a:outerShdw blurRad="25400" dist="25400" algn="l" rotWithShape="0">
              <a:schemeClr val="tx1">
                <a:alpha val="55000"/>
              </a:schemeClr>
            </a:outerShdw>
          </a:effectLst>
        </p:spPr>
        <p:style>
          <a:lnRef idx="1">
            <a:schemeClr val="dk1"/>
          </a:lnRef>
          <a:fillRef idx="2">
            <a:schemeClr val="dk1"/>
          </a:fillRef>
          <a:effectRef idx="1">
            <a:schemeClr val="dk1"/>
          </a:effectRef>
          <a:fontRef idx="minor">
            <a:schemeClr val="dk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endParaRPr lang="en-US" sz="2000" b="1" i="1" dirty="0">
              <a:solidFill>
                <a:srgbClr val="FFFFFF"/>
              </a:solidFill>
              <a:effectLst>
                <a:outerShdw blurRad="38100" dist="38100" dir="2700000" algn="tl">
                  <a:srgbClr val="000000">
                    <a:alpha val="43137"/>
                  </a:srgbClr>
                </a:outerShdw>
              </a:effectLst>
            </a:endParaRPr>
          </a:p>
        </p:txBody>
      </p:sp>
      <p:sp>
        <p:nvSpPr>
          <p:cNvPr id="453" name="Text Box 376"/>
          <p:cNvSpPr txBox="1">
            <a:spLocks noChangeArrowheads="1"/>
          </p:cNvSpPr>
          <p:nvPr/>
        </p:nvSpPr>
        <p:spPr bwMode="auto">
          <a:xfrm>
            <a:off x="8573569" y="5641494"/>
            <a:ext cx="1240742" cy="459100"/>
          </a:xfrm>
          <a:prstGeom prst="rect">
            <a:avLst/>
          </a:prstGeom>
          <a:noFill/>
          <a:ln w="9525">
            <a:noFill/>
            <a:miter lim="800000"/>
            <a:headEnd type="none" w="sm" len="sm"/>
            <a:tailEnd type="none" w="sm" len="sm"/>
          </a:ln>
          <a:effectLst/>
        </p:spPr>
        <p:txBody>
          <a:bodyPr wrap="square" lIns="90488" tIns="44450" rIns="90488" bIns="44450">
            <a:spAutoFit/>
          </a:bodyPr>
          <a:lstStyle/>
          <a:p>
            <a:pPr algn="ctr" eaLnBrk="0" hangingPunct="0">
              <a:spcBef>
                <a:spcPct val="0"/>
              </a:spcBef>
            </a:pPr>
            <a:r>
              <a:rPr lang="en-US" sz="1200" b="1" dirty="0" smtClean="0">
                <a:ln>
                  <a:solidFill>
                    <a:schemeClr val="bg1">
                      <a:alpha val="1000"/>
                    </a:schemeClr>
                  </a:solidFill>
                </a:ln>
                <a:solidFill>
                  <a:schemeClr val="tx1">
                    <a:lumMod val="75000"/>
                  </a:schemeClr>
                </a:solidFill>
                <a:cs typeface="Arial" pitchFamily="34" charset="0"/>
              </a:rPr>
              <a:t>Deferred to Community</a:t>
            </a:r>
            <a:endParaRPr lang="en-US" sz="1200" b="1" dirty="0">
              <a:ln>
                <a:solidFill>
                  <a:schemeClr val="bg1">
                    <a:alpha val="1000"/>
                  </a:schemeClr>
                </a:solidFill>
              </a:ln>
              <a:solidFill>
                <a:schemeClr val="tx1">
                  <a:lumMod val="75000"/>
                </a:schemeClr>
              </a:solidFill>
              <a:cs typeface="Arial" pitchFamily="34" charset="0"/>
            </a:endParaRPr>
          </a:p>
        </p:txBody>
      </p:sp>
      <p:sp>
        <p:nvSpPr>
          <p:cNvPr id="454" name="Text Box 376"/>
          <p:cNvSpPr txBox="1">
            <a:spLocks noChangeArrowheads="1"/>
          </p:cNvSpPr>
          <p:nvPr/>
        </p:nvSpPr>
        <p:spPr bwMode="auto">
          <a:xfrm>
            <a:off x="6259641" y="5644917"/>
            <a:ext cx="1036363" cy="459100"/>
          </a:xfrm>
          <a:prstGeom prst="rect">
            <a:avLst/>
          </a:prstGeom>
          <a:noFill/>
          <a:ln w="9525">
            <a:noFill/>
            <a:miter lim="800000"/>
            <a:headEnd type="none" w="sm" len="sm"/>
            <a:tailEnd type="none" w="sm" len="sm"/>
          </a:ln>
          <a:effectLst/>
        </p:spPr>
        <p:txBody>
          <a:bodyPr wrap="square" lIns="90488" tIns="44450" rIns="90488" bIns="44450">
            <a:spAutoFit/>
          </a:bodyPr>
          <a:lstStyle/>
          <a:p>
            <a:pPr algn="ctr" eaLnBrk="0" hangingPunct="0">
              <a:spcBef>
                <a:spcPct val="0"/>
              </a:spcBef>
            </a:pPr>
            <a:r>
              <a:rPr lang="en-US" sz="1200" b="1" dirty="0" smtClean="0">
                <a:ln>
                  <a:solidFill>
                    <a:schemeClr val="bg1">
                      <a:alpha val="1000"/>
                    </a:schemeClr>
                  </a:solidFill>
                </a:ln>
                <a:solidFill>
                  <a:schemeClr val="tx1">
                    <a:lumMod val="75000"/>
                  </a:schemeClr>
                </a:solidFill>
                <a:cs typeface="Arial" pitchFamily="34" charset="0"/>
              </a:rPr>
              <a:t>Deferred to Community</a:t>
            </a:r>
            <a:endParaRPr lang="en-US" sz="1200" b="1" dirty="0">
              <a:ln>
                <a:solidFill>
                  <a:schemeClr val="bg1">
                    <a:alpha val="1000"/>
                  </a:schemeClr>
                </a:solidFill>
              </a:ln>
              <a:solidFill>
                <a:schemeClr val="tx1">
                  <a:lumMod val="75000"/>
                </a:schemeClr>
              </a:solidFill>
              <a:cs typeface="Arial" pitchFamily="34" charset="0"/>
            </a:endParaRPr>
          </a:p>
        </p:txBody>
      </p:sp>
      <p:grpSp>
        <p:nvGrpSpPr>
          <p:cNvPr id="455" name="Group 302"/>
          <p:cNvGrpSpPr>
            <a:grpSpLocks/>
          </p:cNvGrpSpPr>
          <p:nvPr/>
        </p:nvGrpSpPr>
        <p:grpSpPr bwMode="auto">
          <a:xfrm>
            <a:off x="7287344" y="5442761"/>
            <a:ext cx="1002871" cy="687704"/>
            <a:chOff x="822" y="3397"/>
            <a:chExt cx="1128" cy="493"/>
          </a:xfrm>
        </p:grpSpPr>
        <p:grpSp>
          <p:nvGrpSpPr>
            <p:cNvPr id="456" name="Group 303"/>
            <p:cNvGrpSpPr>
              <a:grpSpLocks/>
            </p:cNvGrpSpPr>
            <p:nvPr/>
          </p:nvGrpSpPr>
          <p:grpSpPr bwMode="auto">
            <a:xfrm>
              <a:off x="1582" y="3445"/>
              <a:ext cx="296" cy="319"/>
              <a:chOff x="963" y="3236"/>
              <a:chExt cx="296" cy="319"/>
            </a:xfrm>
          </p:grpSpPr>
          <p:sp>
            <p:nvSpPr>
              <p:cNvPr id="492" name="Oval 30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93" name="Oval 30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94" name="Oval 30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95" name="Oval 30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57" name="Group 308"/>
            <p:cNvGrpSpPr>
              <a:grpSpLocks/>
            </p:cNvGrpSpPr>
            <p:nvPr/>
          </p:nvGrpSpPr>
          <p:grpSpPr bwMode="auto">
            <a:xfrm flipV="1">
              <a:off x="982" y="3397"/>
              <a:ext cx="296" cy="319"/>
              <a:chOff x="963" y="3236"/>
              <a:chExt cx="296" cy="319"/>
            </a:xfrm>
          </p:grpSpPr>
          <p:sp>
            <p:nvSpPr>
              <p:cNvPr id="488" name="Oval 30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89" name="Oval 31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90" name="Oval 31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91" name="Oval 31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58" name="Group 313"/>
            <p:cNvGrpSpPr>
              <a:grpSpLocks/>
            </p:cNvGrpSpPr>
            <p:nvPr/>
          </p:nvGrpSpPr>
          <p:grpSpPr bwMode="auto">
            <a:xfrm flipH="1">
              <a:off x="1174" y="3533"/>
              <a:ext cx="296" cy="319"/>
              <a:chOff x="963" y="3236"/>
              <a:chExt cx="296" cy="319"/>
            </a:xfrm>
          </p:grpSpPr>
          <p:sp>
            <p:nvSpPr>
              <p:cNvPr id="484" name="Oval 31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85" name="Oval 31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86" name="Oval 31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87" name="Oval 31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59" name="Group 318"/>
            <p:cNvGrpSpPr>
              <a:grpSpLocks/>
            </p:cNvGrpSpPr>
            <p:nvPr/>
          </p:nvGrpSpPr>
          <p:grpSpPr bwMode="auto">
            <a:xfrm flipV="1">
              <a:off x="1366" y="3421"/>
              <a:ext cx="296" cy="319"/>
              <a:chOff x="963" y="3236"/>
              <a:chExt cx="296" cy="319"/>
            </a:xfrm>
          </p:grpSpPr>
          <p:sp>
            <p:nvSpPr>
              <p:cNvPr id="480" name="Oval 31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81" name="Oval 32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82" name="Oval 32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83" name="Oval 32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60" name="Group 323"/>
            <p:cNvGrpSpPr>
              <a:grpSpLocks/>
            </p:cNvGrpSpPr>
            <p:nvPr/>
          </p:nvGrpSpPr>
          <p:grpSpPr bwMode="auto">
            <a:xfrm flipV="1">
              <a:off x="1654" y="3525"/>
              <a:ext cx="296" cy="319"/>
              <a:chOff x="963" y="3236"/>
              <a:chExt cx="296" cy="319"/>
            </a:xfrm>
          </p:grpSpPr>
          <p:sp>
            <p:nvSpPr>
              <p:cNvPr id="476" name="Oval 32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7" name="Oval 32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8" name="Oval 32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9" name="Oval 32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61" name="Group 328"/>
            <p:cNvGrpSpPr>
              <a:grpSpLocks/>
            </p:cNvGrpSpPr>
            <p:nvPr/>
          </p:nvGrpSpPr>
          <p:grpSpPr bwMode="auto">
            <a:xfrm flipH="1">
              <a:off x="822" y="3541"/>
              <a:ext cx="296" cy="319"/>
              <a:chOff x="963" y="3236"/>
              <a:chExt cx="296" cy="319"/>
            </a:xfrm>
          </p:grpSpPr>
          <p:sp>
            <p:nvSpPr>
              <p:cNvPr id="472" name="Oval 32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3" name="Oval 33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4" name="Oval 33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5" name="Oval 33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62" name="Group 333"/>
            <p:cNvGrpSpPr>
              <a:grpSpLocks/>
            </p:cNvGrpSpPr>
            <p:nvPr/>
          </p:nvGrpSpPr>
          <p:grpSpPr bwMode="auto">
            <a:xfrm flipV="1">
              <a:off x="979" y="3533"/>
              <a:ext cx="296" cy="319"/>
              <a:chOff x="963" y="3236"/>
              <a:chExt cx="296" cy="319"/>
            </a:xfrm>
          </p:grpSpPr>
          <p:sp>
            <p:nvSpPr>
              <p:cNvPr id="468" name="Oval 334"/>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69" name="Oval 335"/>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0" name="Oval 336"/>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71" name="Oval 337"/>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63" name="Group 338"/>
            <p:cNvGrpSpPr>
              <a:grpSpLocks/>
            </p:cNvGrpSpPr>
            <p:nvPr/>
          </p:nvGrpSpPr>
          <p:grpSpPr bwMode="auto">
            <a:xfrm flipV="1">
              <a:off x="1375" y="3571"/>
              <a:ext cx="296" cy="319"/>
              <a:chOff x="963" y="3236"/>
              <a:chExt cx="296" cy="319"/>
            </a:xfrm>
          </p:grpSpPr>
          <p:sp>
            <p:nvSpPr>
              <p:cNvPr id="464" name="Oval 339"/>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65" name="Oval 340"/>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66" name="Oval 341"/>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467" name="Oval 342"/>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grpSp>
        <p:nvGrpSpPr>
          <p:cNvPr id="496" name="Group 343"/>
          <p:cNvGrpSpPr>
            <a:grpSpLocks/>
          </p:cNvGrpSpPr>
          <p:nvPr/>
        </p:nvGrpSpPr>
        <p:grpSpPr bwMode="auto">
          <a:xfrm>
            <a:off x="9675016" y="5600759"/>
            <a:ext cx="717899" cy="495257"/>
            <a:chOff x="2912" y="3507"/>
            <a:chExt cx="955" cy="490"/>
          </a:xfrm>
        </p:grpSpPr>
        <p:grpSp>
          <p:nvGrpSpPr>
            <p:cNvPr id="497" name="Group 344"/>
            <p:cNvGrpSpPr>
              <a:grpSpLocks/>
            </p:cNvGrpSpPr>
            <p:nvPr/>
          </p:nvGrpSpPr>
          <p:grpSpPr bwMode="auto">
            <a:xfrm flipH="1">
              <a:off x="2950" y="3512"/>
              <a:ext cx="296" cy="319"/>
              <a:chOff x="963" y="3236"/>
              <a:chExt cx="296" cy="319"/>
            </a:xfrm>
          </p:grpSpPr>
          <p:sp>
            <p:nvSpPr>
              <p:cNvPr id="533" name="Oval 34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34" name="Oval 34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35" name="Oval 34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36" name="Oval 34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98" name="Group 349"/>
            <p:cNvGrpSpPr>
              <a:grpSpLocks/>
            </p:cNvGrpSpPr>
            <p:nvPr/>
          </p:nvGrpSpPr>
          <p:grpSpPr bwMode="auto">
            <a:xfrm flipV="1">
              <a:off x="2912" y="3565"/>
              <a:ext cx="296" cy="319"/>
              <a:chOff x="963" y="3236"/>
              <a:chExt cx="296" cy="319"/>
            </a:xfrm>
          </p:grpSpPr>
          <p:sp>
            <p:nvSpPr>
              <p:cNvPr id="529" name="Oval 35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30" name="Oval 35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31" name="Oval 35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32" name="Oval 35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499" name="Group 354"/>
            <p:cNvGrpSpPr>
              <a:grpSpLocks/>
            </p:cNvGrpSpPr>
            <p:nvPr/>
          </p:nvGrpSpPr>
          <p:grpSpPr bwMode="auto">
            <a:xfrm>
              <a:off x="3555" y="3529"/>
              <a:ext cx="296" cy="319"/>
              <a:chOff x="963" y="3236"/>
              <a:chExt cx="296" cy="319"/>
            </a:xfrm>
          </p:grpSpPr>
          <p:sp>
            <p:nvSpPr>
              <p:cNvPr id="525" name="Oval 35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26" name="Oval 35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27" name="Oval 35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28" name="Oval 35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500" name="Group 359"/>
            <p:cNvGrpSpPr>
              <a:grpSpLocks/>
            </p:cNvGrpSpPr>
            <p:nvPr/>
          </p:nvGrpSpPr>
          <p:grpSpPr bwMode="auto">
            <a:xfrm flipH="1">
              <a:off x="3571" y="3649"/>
              <a:ext cx="296" cy="319"/>
              <a:chOff x="963" y="3236"/>
              <a:chExt cx="296" cy="319"/>
            </a:xfrm>
          </p:grpSpPr>
          <p:sp>
            <p:nvSpPr>
              <p:cNvPr id="521" name="Oval 36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22" name="Oval 36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23" name="Oval 36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24" name="Oval 36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501" name="Group 364"/>
            <p:cNvGrpSpPr>
              <a:grpSpLocks/>
            </p:cNvGrpSpPr>
            <p:nvPr/>
          </p:nvGrpSpPr>
          <p:grpSpPr bwMode="auto">
            <a:xfrm flipH="1">
              <a:off x="3339" y="3673"/>
              <a:ext cx="296" cy="319"/>
              <a:chOff x="963" y="3236"/>
              <a:chExt cx="296" cy="319"/>
            </a:xfrm>
          </p:grpSpPr>
          <p:sp>
            <p:nvSpPr>
              <p:cNvPr id="517" name="Oval 36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8" name="Oval 36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9" name="Oval 36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20" name="Oval 36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502" name="Group 369"/>
            <p:cNvGrpSpPr>
              <a:grpSpLocks/>
            </p:cNvGrpSpPr>
            <p:nvPr/>
          </p:nvGrpSpPr>
          <p:grpSpPr bwMode="auto">
            <a:xfrm rot="16200000" flipH="1">
              <a:off x="3051" y="3689"/>
              <a:ext cx="296" cy="319"/>
              <a:chOff x="963" y="3236"/>
              <a:chExt cx="296" cy="319"/>
            </a:xfrm>
          </p:grpSpPr>
          <p:sp>
            <p:nvSpPr>
              <p:cNvPr id="513" name="Oval 37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4" name="Oval 37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5" name="Oval 37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6" name="Oval 37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503" name="Group 374"/>
            <p:cNvGrpSpPr>
              <a:grpSpLocks/>
            </p:cNvGrpSpPr>
            <p:nvPr/>
          </p:nvGrpSpPr>
          <p:grpSpPr bwMode="auto">
            <a:xfrm flipV="1">
              <a:off x="3299" y="3507"/>
              <a:ext cx="296" cy="319"/>
              <a:chOff x="963" y="3236"/>
              <a:chExt cx="296" cy="319"/>
            </a:xfrm>
          </p:grpSpPr>
          <p:sp>
            <p:nvSpPr>
              <p:cNvPr id="509" name="Oval 375"/>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0" name="Oval 376"/>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1" name="Oval 377"/>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12" name="Oval 378"/>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nvGrpSpPr>
            <p:cNvPr id="504" name="Group 379"/>
            <p:cNvGrpSpPr>
              <a:grpSpLocks/>
            </p:cNvGrpSpPr>
            <p:nvPr/>
          </p:nvGrpSpPr>
          <p:grpSpPr bwMode="auto">
            <a:xfrm rot="16200000" flipH="1">
              <a:off x="3165" y="3520"/>
              <a:ext cx="296" cy="319"/>
              <a:chOff x="963" y="3236"/>
              <a:chExt cx="296" cy="319"/>
            </a:xfrm>
          </p:grpSpPr>
          <p:sp>
            <p:nvSpPr>
              <p:cNvPr id="505" name="Oval 380"/>
              <p:cNvSpPr>
                <a:spLocks noChangeArrowheads="1"/>
              </p:cNvSpPr>
              <p:nvPr/>
            </p:nvSpPr>
            <p:spPr bwMode="auto">
              <a:xfrm rot="16200000" flipH="1">
                <a:off x="1123" y="3255"/>
                <a:ext cx="136" cy="136"/>
              </a:xfrm>
              <a:prstGeom prst="ellipse">
                <a:avLst/>
              </a:prstGeom>
              <a:solidFill>
                <a:srgbClr val="FF66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06" name="Oval 381"/>
              <p:cNvSpPr>
                <a:spLocks noChangeArrowheads="1"/>
              </p:cNvSpPr>
              <p:nvPr/>
            </p:nvSpPr>
            <p:spPr bwMode="auto">
              <a:xfrm rot="16200000" flipH="1">
                <a:off x="949" y="3288"/>
                <a:ext cx="203" cy="176"/>
              </a:xfrm>
              <a:prstGeom prst="ellipse">
                <a:avLst/>
              </a:prstGeom>
              <a:solidFill>
                <a:srgbClr val="0000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07" name="Oval 382"/>
              <p:cNvSpPr>
                <a:spLocks noChangeArrowheads="1"/>
              </p:cNvSpPr>
              <p:nvPr/>
            </p:nvSpPr>
            <p:spPr bwMode="auto">
              <a:xfrm rot="16200000" flipH="1">
                <a:off x="1064" y="3384"/>
                <a:ext cx="174" cy="168"/>
              </a:xfrm>
              <a:prstGeom prst="ellipse">
                <a:avLst/>
              </a:prstGeom>
              <a:solidFill>
                <a:srgbClr val="00FF0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sp>
            <p:nvSpPr>
              <p:cNvPr id="508" name="Oval 383"/>
              <p:cNvSpPr>
                <a:spLocks noChangeArrowheads="1"/>
              </p:cNvSpPr>
              <p:nvPr/>
            </p:nvSpPr>
            <p:spPr bwMode="auto">
              <a:xfrm rot="16200000" flipH="1">
                <a:off x="1026" y="3237"/>
                <a:ext cx="106" cy="104"/>
              </a:xfrm>
              <a:prstGeom prst="ellipse">
                <a:avLst/>
              </a:prstGeom>
              <a:solidFill>
                <a:srgbClr val="800080"/>
              </a:solidFill>
              <a:ln w="9525">
                <a:solidFill>
                  <a:schemeClr val="tx1"/>
                </a:solidFill>
                <a:round/>
                <a:headEnd type="none" w="sm" len="sm"/>
                <a:tailEnd type="none" w="sm" len="sm"/>
              </a:ln>
              <a:effectLst/>
            </p:spPr>
            <p:txBody>
              <a:bodyPr wrap="none" lIns="90488" tIns="44450" rIns="90488" bIns="44450" anchor="ctr"/>
              <a:lstStyle/>
              <a:p>
                <a:endParaRPr lang="en-GB" sz="1200" dirty="0">
                  <a:solidFill>
                    <a:schemeClr val="bg2"/>
                  </a:solidFill>
                </a:endParaRPr>
              </a:p>
            </p:txBody>
          </p:sp>
        </p:grpSp>
      </p:grpSp>
      <p:sp>
        <p:nvSpPr>
          <p:cNvPr id="537" name="Rounded Rectangle 536"/>
          <p:cNvSpPr/>
          <p:nvPr/>
        </p:nvSpPr>
        <p:spPr>
          <a:xfrm>
            <a:off x="2809735" y="1554402"/>
            <a:ext cx="2862033" cy="3367955"/>
          </a:xfrm>
          <a:prstGeom prst="roundRect">
            <a:avLst>
              <a:gd name="adj" fmla="val 3579"/>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noAutofit/>
          </a:bodyPr>
          <a:lstStyle/>
          <a:p>
            <a:pPr marL="174625" lvl="1" indent="-174625" fontAlgn="base">
              <a:spcAft>
                <a:spcPts val="100"/>
              </a:spcAft>
              <a:buClr>
                <a:schemeClr val="tx1">
                  <a:lumMod val="75000"/>
                </a:schemeClr>
              </a:buClr>
              <a:buSzPct val="100000"/>
              <a:buFont typeface="Wingdings" pitchFamily="2" charset="2"/>
              <a:buChar char="§"/>
              <a:defRPr/>
            </a:pPr>
            <a:endParaRPr lang="en-US" altLang="zh-CN" sz="1000" dirty="0">
              <a:ln>
                <a:solidFill>
                  <a:schemeClr val="bg1">
                    <a:alpha val="0"/>
                  </a:schemeClr>
                </a:solidFill>
              </a:ln>
              <a:solidFill>
                <a:schemeClr val="tx1">
                  <a:lumMod val="75000"/>
                </a:schemeClr>
              </a:solidFill>
            </a:endParaRPr>
          </a:p>
        </p:txBody>
      </p:sp>
      <p:sp>
        <p:nvSpPr>
          <p:cNvPr id="538" name="Round Same Side Corner Rectangle 537"/>
          <p:cNvSpPr/>
          <p:nvPr/>
        </p:nvSpPr>
        <p:spPr>
          <a:xfrm>
            <a:off x="2809735" y="1547815"/>
            <a:ext cx="2862033" cy="271034"/>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algn="ctr" fontAlgn="base">
              <a:lnSpc>
                <a:spcPct val="90000"/>
              </a:lnSpc>
              <a:buClr>
                <a:srgbClr val="FFFF99"/>
              </a:buClr>
              <a:buSzPct val="90000"/>
            </a:pPr>
            <a:r>
              <a:rPr lang="en-GB" sz="1200" b="1" dirty="0" smtClean="0">
                <a:ln>
                  <a:solidFill>
                    <a:srgbClr val="FFFFFF">
                      <a:alpha val="0"/>
                    </a:srgbClr>
                  </a:solidFill>
                </a:ln>
                <a:solidFill>
                  <a:srgbClr val="FFFFFF"/>
                </a:solidFill>
                <a:effectLst>
                  <a:outerShdw blurRad="38100" dist="38100" dir="2700000" algn="tl">
                    <a:srgbClr val="000000">
                      <a:alpha val="43137"/>
                    </a:srgbClr>
                  </a:outerShdw>
                </a:effectLst>
              </a:rPr>
              <a:t>Repeatable Programmatic Approach</a:t>
            </a:r>
            <a:endParaRPr lang="en-GB" sz="1200" b="1" dirty="0">
              <a:ln>
                <a:solidFill>
                  <a:srgbClr val="FFFFFF">
                    <a:alpha val="0"/>
                  </a:srgbClr>
                </a:solidFill>
              </a:ln>
              <a:solidFill>
                <a:srgbClr val="FFFFFF"/>
              </a:solidFill>
              <a:effectLst>
                <a:outerShdw blurRad="38100" dist="38100" dir="2700000" algn="tl">
                  <a:srgbClr val="000000">
                    <a:alpha val="43137"/>
                  </a:srgbClr>
                </a:outerShdw>
              </a:effectLst>
            </a:endParaRPr>
          </a:p>
        </p:txBody>
      </p:sp>
      <p:sp>
        <p:nvSpPr>
          <p:cNvPr id="539" name="Rectangle 6"/>
          <p:cNvSpPr>
            <a:spLocks noChangeArrowheads="1"/>
          </p:cNvSpPr>
          <p:nvPr/>
        </p:nvSpPr>
        <p:spPr bwMode="auto">
          <a:xfrm>
            <a:off x="4130354" y="2709407"/>
            <a:ext cx="1245117" cy="408623"/>
          </a:xfrm>
          <a:prstGeom prst="roundRect">
            <a:avLst/>
          </a:prstGeom>
          <a:solidFill>
            <a:srgbClr val="FFC000"/>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1000" b="1" dirty="0" smtClean="0">
                <a:ln>
                  <a:solidFill>
                    <a:srgbClr val="FFFFFF">
                      <a:alpha val="0"/>
                    </a:srgbClr>
                  </a:solidFill>
                </a:ln>
                <a:solidFill>
                  <a:srgbClr val="FFFFFF"/>
                </a:solidFill>
                <a:effectLst>
                  <a:outerShdw blurRad="38100" dist="38100" dir="2700000" algn="tl">
                    <a:srgbClr val="000000">
                      <a:alpha val="43137"/>
                    </a:srgbClr>
                  </a:outerShdw>
                </a:effectLst>
              </a:rPr>
              <a:t>Field advisory Council</a:t>
            </a:r>
            <a:endParaRPr lang="en-US" sz="1000" b="1" dirty="0">
              <a:ln>
                <a:solidFill>
                  <a:srgbClr val="FFFFFF">
                    <a:alpha val="0"/>
                  </a:srgbClr>
                </a:solidFill>
              </a:ln>
              <a:solidFill>
                <a:srgbClr val="FFFFFF"/>
              </a:solidFill>
              <a:effectLst>
                <a:outerShdw blurRad="38100" dist="38100" dir="2700000" algn="tl">
                  <a:srgbClr val="000000">
                    <a:alpha val="43137"/>
                  </a:srgbClr>
                </a:outerShdw>
              </a:effectLst>
            </a:endParaRPr>
          </a:p>
        </p:txBody>
      </p:sp>
      <p:sp>
        <p:nvSpPr>
          <p:cNvPr id="540" name="Rectangle 7"/>
          <p:cNvSpPr>
            <a:spLocks noChangeArrowheads="1"/>
          </p:cNvSpPr>
          <p:nvPr/>
        </p:nvSpPr>
        <p:spPr bwMode="auto">
          <a:xfrm>
            <a:off x="4130354" y="2072019"/>
            <a:ext cx="1245117" cy="408623"/>
          </a:xfrm>
          <a:prstGeom prst="roundRect">
            <a:avLst/>
          </a:prstGeom>
          <a:solidFill>
            <a:srgbClr val="C00000"/>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1000" b="1" dirty="0" smtClean="0">
                <a:ln>
                  <a:solidFill>
                    <a:srgbClr val="FFFFFF">
                      <a:alpha val="0"/>
                    </a:srgbClr>
                  </a:solidFill>
                </a:ln>
                <a:solidFill>
                  <a:srgbClr val="FFFFFF"/>
                </a:solidFill>
                <a:effectLst>
                  <a:outerShdw blurRad="38100" dist="38100" dir="2700000" algn="tl">
                    <a:srgbClr val="000000">
                      <a:alpha val="43137"/>
                    </a:srgbClr>
                  </a:outerShdw>
                </a:effectLst>
              </a:rPr>
              <a:t>Clearing Committee</a:t>
            </a:r>
            <a:endParaRPr lang="en-US" sz="1000" b="1" dirty="0">
              <a:ln>
                <a:solidFill>
                  <a:srgbClr val="FFFFFF">
                    <a:alpha val="0"/>
                  </a:srgbClr>
                </a:solidFill>
              </a:ln>
              <a:solidFill>
                <a:srgbClr val="FFFFFF"/>
              </a:solidFill>
              <a:effectLst>
                <a:outerShdw blurRad="38100" dist="38100" dir="2700000" algn="tl">
                  <a:srgbClr val="000000">
                    <a:alpha val="43137"/>
                  </a:srgbClr>
                </a:outerShdw>
              </a:effectLst>
            </a:endParaRPr>
          </a:p>
        </p:txBody>
      </p:sp>
      <p:sp>
        <p:nvSpPr>
          <p:cNvPr id="541" name="Oval 2"/>
          <p:cNvSpPr>
            <a:spLocks noChangeArrowheads="1"/>
          </p:cNvSpPr>
          <p:nvPr/>
        </p:nvSpPr>
        <p:spPr bwMode="gray">
          <a:xfrm>
            <a:off x="2844416" y="4211418"/>
            <a:ext cx="651900" cy="324594"/>
          </a:xfrm>
          <a:prstGeom prst="ellipse">
            <a:avLst/>
          </a:prstGeom>
          <a:solidFill>
            <a:schemeClr val="accent1">
              <a:lumMod val="50000"/>
            </a:schemeClr>
          </a:solidFill>
          <a:ln w="3175" cap="flat" cmpd="sng" algn="ctr">
            <a:no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1000" b="1" dirty="0" smtClean="0">
                <a:ln>
                  <a:solidFill>
                    <a:srgbClr val="FFFFFF">
                      <a:alpha val="0"/>
                    </a:srgbClr>
                  </a:solidFill>
                </a:ln>
                <a:solidFill>
                  <a:schemeClr val="bg1"/>
                </a:solidFill>
                <a:effectLst>
                  <a:outerShdw blurRad="38100" dist="38100" dir="2700000" algn="tl">
                    <a:srgbClr val="000000">
                      <a:alpha val="43137"/>
                    </a:srgbClr>
                  </a:outerShdw>
                </a:effectLst>
              </a:rPr>
              <a:t>EMEA</a:t>
            </a:r>
            <a:endParaRPr lang="en-US" sz="10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542" name="Oval 21"/>
          <p:cNvSpPr>
            <a:spLocks noChangeArrowheads="1"/>
          </p:cNvSpPr>
          <p:nvPr/>
        </p:nvSpPr>
        <p:spPr bwMode="gray">
          <a:xfrm>
            <a:off x="4269935" y="4211468"/>
            <a:ext cx="742117" cy="324594"/>
          </a:xfrm>
          <a:prstGeom prst="ellipse">
            <a:avLst/>
          </a:prstGeom>
          <a:solidFill>
            <a:schemeClr val="accent1">
              <a:lumMod val="50000"/>
            </a:schemeClr>
          </a:solidFill>
          <a:ln w="3175" cap="flat" cmpd="sng" algn="ctr">
            <a:no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1000" b="1" dirty="0">
                <a:ln>
                  <a:solidFill>
                    <a:srgbClr val="FFFFFF">
                      <a:alpha val="0"/>
                    </a:srgbClr>
                  </a:solidFill>
                </a:ln>
                <a:solidFill>
                  <a:schemeClr val="bg1"/>
                </a:solidFill>
                <a:effectLst>
                  <a:outerShdw blurRad="38100" dist="38100" dir="2700000" algn="tl">
                    <a:srgbClr val="000000">
                      <a:alpha val="43137"/>
                    </a:srgbClr>
                  </a:outerShdw>
                </a:effectLst>
              </a:rPr>
              <a:t>LATAM</a:t>
            </a:r>
          </a:p>
        </p:txBody>
      </p:sp>
      <p:sp>
        <p:nvSpPr>
          <p:cNvPr id="543" name="Oval 22"/>
          <p:cNvSpPr>
            <a:spLocks noChangeArrowheads="1"/>
          </p:cNvSpPr>
          <p:nvPr/>
        </p:nvSpPr>
        <p:spPr bwMode="gray">
          <a:xfrm>
            <a:off x="3545681" y="4210046"/>
            <a:ext cx="707507" cy="324594"/>
          </a:xfrm>
          <a:prstGeom prst="ellipse">
            <a:avLst/>
          </a:prstGeom>
          <a:solidFill>
            <a:schemeClr val="accent1">
              <a:lumMod val="50000"/>
            </a:schemeClr>
          </a:solidFill>
          <a:ln w="3175" cap="flat" cmpd="sng" algn="ctr">
            <a:no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1000" b="1" dirty="0" smtClean="0">
                <a:ln>
                  <a:solidFill>
                    <a:srgbClr val="FFFFFF">
                      <a:alpha val="0"/>
                    </a:srgbClr>
                  </a:solidFill>
                </a:ln>
                <a:solidFill>
                  <a:schemeClr val="bg1"/>
                </a:solidFill>
                <a:effectLst>
                  <a:outerShdw blurRad="38100" dist="38100" dir="2700000" algn="tl">
                    <a:srgbClr val="000000">
                      <a:alpha val="43137"/>
                    </a:srgbClr>
                  </a:outerShdw>
                </a:effectLst>
              </a:rPr>
              <a:t>NA</a:t>
            </a:r>
            <a:endParaRPr lang="en-US" sz="10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544" name="Oval 25"/>
          <p:cNvSpPr>
            <a:spLocks noChangeArrowheads="1"/>
          </p:cNvSpPr>
          <p:nvPr/>
        </p:nvSpPr>
        <p:spPr bwMode="gray">
          <a:xfrm>
            <a:off x="4626936" y="2958978"/>
            <a:ext cx="887189" cy="441448"/>
          </a:xfrm>
          <a:prstGeom prst="ellipse">
            <a:avLst/>
          </a:prstGeom>
          <a:solidFill>
            <a:schemeClr val="accent4">
              <a:lumMod val="75000"/>
            </a:schemeClr>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800" b="1" dirty="0" smtClean="0">
                <a:ln>
                  <a:solidFill>
                    <a:srgbClr val="FFFFFF">
                      <a:alpha val="0"/>
                    </a:srgbClr>
                  </a:solidFill>
                </a:ln>
                <a:solidFill>
                  <a:schemeClr val="bg1"/>
                </a:solidFill>
                <a:effectLst>
                  <a:outerShdw blurRad="38100" dist="38100" dir="2700000" algn="tl">
                    <a:srgbClr val="000000">
                      <a:alpha val="43137"/>
                    </a:srgbClr>
                  </a:outerShdw>
                </a:effectLst>
              </a:rPr>
              <a:t>IT Led change</a:t>
            </a:r>
            <a:endParaRPr lang="en-US" sz="8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545" name="Oval 21"/>
          <p:cNvSpPr>
            <a:spLocks noChangeArrowheads="1"/>
          </p:cNvSpPr>
          <p:nvPr/>
        </p:nvSpPr>
        <p:spPr bwMode="gray">
          <a:xfrm>
            <a:off x="5049011" y="4221732"/>
            <a:ext cx="570170" cy="324594"/>
          </a:xfrm>
          <a:prstGeom prst="ellipse">
            <a:avLst/>
          </a:prstGeom>
          <a:solidFill>
            <a:schemeClr val="accent1">
              <a:lumMod val="50000"/>
            </a:schemeClr>
          </a:solidFill>
          <a:ln w="3175" cap="flat" cmpd="sng" algn="ctr">
            <a:no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1000" b="1" dirty="0" smtClean="0">
                <a:ln>
                  <a:solidFill>
                    <a:srgbClr val="FFFFFF">
                      <a:alpha val="0"/>
                    </a:srgbClr>
                  </a:solidFill>
                </a:ln>
                <a:solidFill>
                  <a:schemeClr val="bg1"/>
                </a:solidFill>
                <a:effectLst>
                  <a:outerShdw blurRad="38100" dist="38100" dir="2700000" algn="tl">
                    <a:srgbClr val="000000">
                      <a:alpha val="43137"/>
                    </a:srgbClr>
                  </a:outerShdw>
                </a:effectLst>
              </a:rPr>
              <a:t>APAC</a:t>
            </a:r>
            <a:endParaRPr lang="en-US" sz="10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546" name="Rectangle 545"/>
          <p:cNvSpPr/>
          <p:nvPr/>
        </p:nvSpPr>
        <p:spPr>
          <a:xfrm>
            <a:off x="2913917" y="2223956"/>
            <a:ext cx="1100540" cy="338554"/>
          </a:xfrm>
          <a:prstGeom prst="rect">
            <a:avLst/>
          </a:prstGeom>
        </p:spPr>
        <p:txBody>
          <a:bodyPr wrap="square">
            <a:spAutoFit/>
          </a:bodyPr>
          <a:lstStyle/>
          <a:p>
            <a:pPr marL="0" lvl="1" algn="ctr" fontAlgn="base">
              <a:spcBef>
                <a:spcPts val="200"/>
              </a:spcBef>
              <a:spcAft>
                <a:spcPts val="200"/>
              </a:spcAft>
              <a:buClr>
                <a:schemeClr val="tx1">
                  <a:lumMod val="75000"/>
                </a:schemeClr>
              </a:buClr>
              <a:buSzPct val="100000"/>
            </a:pPr>
            <a:r>
              <a:rPr lang="en-US" sz="800" dirty="0" smtClean="0">
                <a:ln>
                  <a:solidFill>
                    <a:schemeClr val="bg1">
                      <a:alpha val="0"/>
                    </a:schemeClr>
                  </a:solidFill>
                </a:ln>
                <a:solidFill>
                  <a:schemeClr val="tx1">
                    <a:lumMod val="75000"/>
                  </a:schemeClr>
                </a:solidFill>
              </a:rPr>
              <a:t>Strategy, Decisions  &amp; Investments</a:t>
            </a:r>
            <a:endParaRPr lang="en-US" sz="800" dirty="0">
              <a:ln>
                <a:solidFill>
                  <a:schemeClr val="bg1">
                    <a:alpha val="0"/>
                  </a:schemeClr>
                </a:solidFill>
              </a:ln>
              <a:solidFill>
                <a:schemeClr val="tx1">
                  <a:lumMod val="75000"/>
                </a:schemeClr>
              </a:solidFill>
            </a:endParaRPr>
          </a:p>
        </p:txBody>
      </p:sp>
      <p:cxnSp>
        <p:nvCxnSpPr>
          <p:cNvPr id="547" name="Straight Connector 546"/>
          <p:cNvCxnSpPr>
            <a:stCxn id="544" idx="4"/>
            <a:endCxn id="541" idx="0"/>
          </p:cNvCxnSpPr>
          <p:nvPr/>
        </p:nvCxnSpPr>
        <p:spPr>
          <a:xfrm flipH="1">
            <a:off x="3170366" y="3400426"/>
            <a:ext cx="1900165" cy="810992"/>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48" name="Straight Connector 547"/>
          <p:cNvCxnSpPr>
            <a:stCxn id="544" idx="4"/>
            <a:endCxn id="543" idx="0"/>
          </p:cNvCxnSpPr>
          <p:nvPr/>
        </p:nvCxnSpPr>
        <p:spPr>
          <a:xfrm flipH="1">
            <a:off x="3899435" y="3400426"/>
            <a:ext cx="1171096" cy="809620"/>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49" name="Straight Connector 548"/>
          <p:cNvCxnSpPr>
            <a:stCxn id="544" idx="4"/>
            <a:endCxn id="542" idx="0"/>
          </p:cNvCxnSpPr>
          <p:nvPr/>
        </p:nvCxnSpPr>
        <p:spPr>
          <a:xfrm flipH="1">
            <a:off x="4640994" y="3400426"/>
            <a:ext cx="429537" cy="811042"/>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50" name="Straight Connector 549"/>
          <p:cNvCxnSpPr>
            <a:stCxn id="544" idx="4"/>
            <a:endCxn id="545" idx="0"/>
          </p:cNvCxnSpPr>
          <p:nvPr/>
        </p:nvCxnSpPr>
        <p:spPr>
          <a:xfrm>
            <a:off x="5070531" y="3400426"/>
            <a:ext cx="263565" cy="821306"/>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551" name="Rectangle 550"/>
          <p:cNvSpPr/>
          <p:nvPr/>
        </p:nvSpPr>
        <p:spPr>
          <a:xfrm>
            <a:off x="2790454" y="2633388"/>
            <a:ext cx="1411724" cy="461665"/>
          </a:xfrm>
          <a:prstGeom prst="rect">
            <a:avLst/>
          </a:prstGeom>
        </p:spPr>
        <p:txBody>
          <a:bodyPr wrap="square">
            <a:spAutoFit/>
          </a:bodyPr>
          <a:lstStyle/>
          <a:p>
            <a:pPr marL="0" lvl="1" algn="ctr" fontAlgn="base">
              <a:spcBef>
                <a:spcPts val="200"/>
              </a:spcBef>
              <a:spcAft>
                <a:spcPts val="200"/>
              </a:spcAft>
              <a:buClr>
                <a:schemeClr val="tx1">
                  <a:lumMod val="75000"/>
                </a:schemeClr>
              </a:buClr>
              <a:buSzPct val="100000"/>
            </a:pPr>
            <a:r>
              <a:rPr lang="en-US" sz="800" dirty="0" smtClean="0">
                <a:ln>
                  <a:solidFill>
                    <a:schemeClr val="bg1">
                      <a:alpha val="0"/>
                    </a:schemeClr>
                  </a:solidFill>
                </a:ln>
                <a:solidFill>
                  <a:schemeClr val="tx1">
                    <a:lumMod val="75000"/>
                  </a:schemeClr>
                </a:solidFill>
              </a:rPr>
              <a:t>Implementation,                   global scalability, repeatability, IP harvesting</a:t>
            </a:r>
            <a:endParaRPr lang="en-US" sz="800" dirty="0">
              <a:ln>
                <a:solidFill>
                  <a:schemeClr val="bg1">
                    <a:alpha val="0"/>
                  </a:schemeClr>
                </a:solidFill>
              </a:ln>
              <a:solidFill>
                <a:schemeClr val="tx1">
                  <a:lumMod val="75000"/>
                </a:schemeClr>
              </a:solidFill>
            </a:endParaRPr>
          </a:p>
        </p:txBody>
      </p:sp>
      <p:sp>
        <p:nvSpPr>
          <p:cNvPr id="552" name="Oval 25"/>
          <p:cNvSpPr>
            <a:spLocks noChangeArrowheads="1"/>
          </p:cNvSpPr>
          <p:nvPr/>
        </p:nvSpPr>
        <p:spPr bwMode="gray">
          <a:xfrm>
            <a:off x="4626936" y="3098564"/>
            <a:ext cx="887189" cy="441448"/>
          </a:xfrm>
          <a:prstGeom prst="ellipse">
            <a:avLst/>
          </a:prstGeom>
          <a:solidFill>
            <a:schemeClr val="accent4">
              <a:lumMod val="75000"/>
            </a:schemeClr>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800" b="1" dirty="0" smtClean="0">
                <a:ln>
                  <a:solidFill>
                    <a:srgbClr val="FFFFFF">
                      <a:alpha val="0"/>
                    </a:srgbClr>
                  </a:solidFill>
                </a:ln>
                <a:solidFill>
                  <a:schemeClr val="bg1"/>
                </a:solidFill>
                <a:effectLst>
                  <a:outerShdw blurRad="38100" dist="38100" dir="2700000" algn="tl">
                    <a:srgbClr val="000000">
                      <a:alpha val="43137"/>
                    </a:srgbClr>
                  </a:outerShdw>
                </a:effectLst>
              </a:rPr>
              <a:t>Business Led Change</a:t>
            </a:r>
            <a:endParaRPr lang="en-US" sz="8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553" name="Oval 25"/>
          <p:cNvSpPr>
            <a:spLocks noChangeArrowheads="1"/>
          </p:cNvSpPr>
          <p:nvPr/>
        </p:nvSpPr>
        <p:spPr bwMode="gray">
          <a:xfrm>
            <a:off x="4642172" y="3247940"/>
            <a:ext cx="852497" cy="285643"/>
          </a:xfrm>
          <a:prstGeom prst="ellipse">
            <a:avLst/>
          </a:prstGeom>
          <a:solidFill>
            <a:schemeClr val="accent4">
              <a:lumMod val="75000"/>
            </a:schemeClr>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45720" rIns="18288" bIns="45720" numCol="1" rtlCol="0" anchor="ctr" anchorCtr="0" compatLnSpc="1">
            <a:prstTxWarp prst="textNoShape">
              <a:avLst/>
            </a:prstTxWarp>
            <a:spAutoFit/>
          </a:bodyPr>
          <a:lstStyle/>
          <a:p>
            <a:pPr marL="0" lvl="1" algn="ctr" fontAlgn="base">
              <a:lnSpc>
                <a:spcPct val="90000"/>
              </a:lnSpc>
              <a:buClr>
                <a:srgbClr val="FFFF99"/>
              </a:buClr>
              <a:buSzPct val="90000"/>
            </a:pPr>
            <a:r>
              <a:rPr lang="en-US" sz="800" b="1" dirty="0" smtClean="0">
                <a:ln>
                  <a:solidFill>
                    <a:srgbClr val="FFFFFF">
                      <a:alpha val="0"/>
                    </a:srgbClr>
                  </a:solidFill>
                </a:ln>
                <a:solidFill>
                  <a:schemeClr val="bg1"/>
                </a:solidFill>
                <a:effectLst>
                  <a:outerShdw blurRad="38100" dist="38100" dir="2700000" algn="tl">
                    <a:srgbClr val="000000">
                      <a:alpha val="43137"/>
                    </a:srgbClr>
                  </a:outerShdw>
                </a:effectLst>
              </a:rPr>
              <a:t>Innovation</a:t>
            </a:r>
          </a:p>
        </p:txBody>
      </p:sp>
      <p:cxnSp>
        <p:nvCxnSpPr>
          <p:cNvPr id="554" name="Straight Connector 553"/>
          <p:cNvCxnSpPr/>
          <p:nvPr/>
        </p:nvCxnSpPr>
        <p:spPr>
          <a:xfrm flipH="1">
            <a:off x="4517872" y="2474532"/>
            <a:ext cx="1" cy="298524"/>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55" name="Straight Connector 554"/>
          <p:cNvCxnSpPr/>
          <p:nvPr/>
        </p:nvCxnSpPr>
        <p:spPr>
          <a:xfrm flipH="1">
            <a:off x="4670272" y="2487078"/>
            <a:ext cx="1" cy="298524"/>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56" name="Straight Connector 555"/>
          <p:cNvCxnSpPr/>
          <p:nvPr/>
        </p:nvCxnSpPr>
        <p:spPr>
          <a:xfrm flipH="1">
            <a:off x="4831093" y="2489431"/>
            <a:ext cx="1" cy="298524"/>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557" name="Straight Connector 556"/>
          <p:cNvCxnSpPr/>
          <p:nvPr/>
        </p:nvCxnSpPr>
        <p:spPr>
          <a:xfrm flipH="1">
            <a:off x="4980782" y="2498444"/>
            <a:ext cx="1" cy="298524"/>
          </a:xfrm>
          <a:prstGeom prst="line">
            <a:avLst/>
          </a:prstGeom>
          <a:ln w="1905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558" name="Rectangle 557"/>
          <p:cNvSpPr/>
          <p:nvPr/>
        </p:nvSpPr>
        <p:spPr>
          <a:xfrm>
            <a:off x="2963723" y="3534814"/>
            <a:ext cx="1127486" cy="338554"/>
          </a:xfrm>
          <a:prstGeom prst="rect">
            <a:avLst/>
          </a:prstGeom>
        </p:spPr>
        <p:txBody>
          <a:bodyPr wrap="square">
            <a:spAutoFit/>
          </a:bodyPr>
          <a:lstStyle/>
          <a:p>
            <a:pPr marL="0" lvl="1" algn="ctr" fontAlgn="base">
              <a:spcBef>
                <a:spcPts val="200"/>
              </a:spcBef>
              <a:spcAft>
                <a:spcPts val="200"/>
              </a:spcAft>
              <a:buClr>
                <a:schemeClr val="tx1">
                  <a:lumMod val="75000"/>
                </a:schemeClr>
              </a:buClr>
              <a:buSzPct val="100000"/>
            </a:pPr>
            <a:r>
              <a:rPr lang="en-US" sz="800" dirty="0" smtClean="0">
                <a:ln>
                  <a:solidFill>
                    <a:schemeClr val="bg1">
                      <a:alpha val="0"/>
                    </a:schemeClr>
                  </a:solidFill>
                </a:ln>
                <a:solidFill>
                  <a:schemeClr val="tx1">
                    <a:lumMod val="75000"/>
                  </a:schemeClr>
                </a:solidFill>
              </a:rPr>
              <a:t>Field-driven &amp;/or created</a:t>
            </a:r>
          </a:p>
        </p:txBody>
      </p:sp>
      <p:sp>
        <p:nvSpPr>
          <p:cNvPr id="559" name="Down Arrow 558"/>
          <p:cNvSpPr/>
          <p:nvPr/>
        </p:nvSpPr>
        <p:spPr>
          <a:xfrm>
            <a:off x="4281209" y="3766360"/>
            <a:ext cx="364535" cy="308538"/>
          </a:xfrm>
          <a:prstGeom prst="downArrow">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algn="ctr" fontAlgn="base">
              <a:buClr>
                <a:srgbClr val="FFFF99"/>
              </a:buClr>
              <a:buSzPct val="90000"/>
            </a:pPr>
            <a:endParaRPr lang="en-US" sz="16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60" name="Down Arrow 559"/>
          <p:cNvSpPr/>
          <p:nvPr/>
        </p:nvSpPr>
        <p:spPr>
          <a:xfrm rot="10800000">
            <a:off x="4731888" y="3740838"/>
            <a:ext cx="338642" cy="273868"/>
          </a:xfrm>
          <a:prstGeom prst="downArrow">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algn="ctr" fontAlgn="base">
              <a:buClr>
                <a:srgbClr val="FFFF99"/>
              </a:buClr>
              <a:buSzPct val="90000"/>
            </a:pPr>
            <a:endParaRPr lang="en-US" sz="16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61" name="Trapezoid 560"/>
          <p:cNvSpPr/>
          <p:nvPr/>
        </p:nvSpPr>
        <p:spPr>
          <a:xfrm rot="16200000">
            <a:off x="4309337" y="3181280"/>
            <a:ext cx="2992975" cy="268110"/>
          </a:xfrm>
          <a:prstGeom prst="trapezoid">
            <a:avLst/>
          </a:prstGeom>
          <a:solidFill>
            <a:schemeClr val="bg1">
              <a:lumMod val="95000"/>
            </a:schemeClr>
          </a:solidFill>
          <a:ln w="3175" cap="flat" cmpd="sng" algn="ctr">
            <a:solidFill>
              <a:schemeClr val="accent1">
                <a:lumMod val="40000"/>
                <a:lumOff val="6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algn="ctr" fontAlgn="base">
              <a:buClr>
                <a:srgbClr val="FFFF99"/>
              </a:buClr>
              <a:buSzPct val="90000"/>
            </a:pPr>
            <a:endParaRPr lang="en-US" sz="16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62" name="Rectangle 561"/>
          <p:cNvSpPr/>
          <p:nvPr/>
        </p:nvSpPr>
        <p:spPr>
          <a:xfrm>
            <a:off x="9056802" y="2213962"/>
            <a:ext cx="1084731" cy="369332"/>
          </a:xfrm>
          <a:prstGeom prst="rect">
            <a:avLst/>
          </a:prstGeom>
        </p:spPr>
        <p:txBody>
          <a:bodyPr wrap="square">
            <a:spAutoFit/>
          </a:bodyPr>
          <a:lstStyle/>
          <a:p>
            <a:pPr algn="ctr"/>
            <a:r>
              <a:rPr lang="en-US" sz="600" b="1" i="1" dirty="0">
                <a:latin typeface="Segoe UI" pitchFamily="34" charset="0"/>
                <a:ea typeface="Segoe UI" pitchFamily="34" charset="0"/>
                <a:cs typeface="Segoe UI" pitchFamily="34" charset="0"/>
              </a:rPr>
              <a:t>A</a:t>
            </a:r>
            <a:r>
              <a:rPr lang="en-US" sz="600" b="1" i="1" dirty="0" smtClean="0">
                <a:latin typeface="Segoe UI" pitchFamily="34" charset="0"/>
                <a:ea typeface="Segoe UI" pitchFamily="34" charset="0"/>
                <a:cs typeface="Segoe UI" pitchFamily="34" charset="0"/>
              </a:rPr>
              <a:t>bility </a:t>
            </a:r>
            <a:r>
              <a:rPr lang="en-US" sz="600" b="1" i="1" dirty="0">
                <a:latin typeface="Segoe UI" pitchFamily="34" charset="0"/>
                <a:ea typeface="Segoe UI" pitchFamily="34" charset="0"/>
                <a:cs typeface="Segoe UI" pitchFamily="34" charset="0"/>
              </a:rPr>
              <a:t>to harvest &amp;</a:t>
            </a:r>
            <a:r>
              <a:rPr lang="en-US" sz="600" b="1" i="1" dirty="0" smtClean="0">
                <a:latin typeface="Segoe UI" pitchFamily="34" charset="0"/>
                <a:ea typeface="Segoe UI" pitchFamily="34" charset="0"/>
                <a:cs typeface="Segoe UI" pitchFamily="34" charset="0"/>
              </a:rPr>
              <a:t> </a:t>
            </a:r>
            <a:r>
              <a:rPr lang="en-US" sz="600" b="1" i="1" dirty="0">
                <a:latin typeface="Segoe UI" pitchFamily="34" charset="0"/>
                <a:ea typeface="Segoe UI" pitchFamily="34" charset="0"/>
                <a:cs typeface="Segoe UI" pitchFamily="34" charset="0"/>
              </a:rPr>
              <a:t>maintain </a:t>
            </a:r>
            <a:r>
              <a:rPr lang="en-US" sz="600" b="1" i="1" dirty="0" smtClean="0">
                <a:latin typeface="Segoe UI" pitchFamily="34" charset="0"/>
                <a:ea typeface="Segoe UI" pitchFamily="34" charset="0"/>
                <a:cs typeface="Segoe UI" pitchFamily="34" charset="0"/>
              </a:rPr>
              <a:t>useful I&amp; repeatable IP</a:t>
            </a:r>
            <a:r>
              <a:rPr lang="en-US" sz="600" i="1" dirty="0" smtClean="0">
                <a:latin typeface="Segoe UI" pitchFamily="34" charset="0"/>
                <a:ea typeface="Segoe UI" pitchFamily="34" charset="0"/>
                <a:cs typeface="Segoe UI" pitchFamily="34" charset="0"/>
              </a:rPr>
              <a:t> </a:t>
            </a:r>
            <a:endParaRPr lang="en-US" sz="600" i="1" dirty="0">
              <a:latin typeface="Segoe UI" pitchFamily="34" charset="0"/>
              <a:ea typeface="Segoe UI" pitchFamily="34" charset="0"/>
              <a:cs typeface="Segoe UI" pitchFamily="34" charset="0"/>
            </a:endParaRPr>
          </a:p>
        </p:txBody>
      </p:sp>
      <p:grpSp>
        <p:nvGrpSpPr>
          <p:cNvPr id="563" name="Group 562"/>
          <p:cNvGrpSpPr/>
          <p:nvPr/>
        </p:nvGrpSpPr>
        <p:grpSpPr>
          <a:xfrm>
            <a:off x="286489" y="2532443"/>
            <a:ext cx="1654456" cy="314640"/>
            <a:chOff x="4419835" y="4132656"/>
            <a:chExt cx="3383280" cy="1160934"/>
          </a:xfrm>
        </p:grpSpPr>
        <p:sp>
          <p:nvSpPr>
            <p:cNvPr id="564" name="Isosceles Triangle 563"/>
            <p:cNvSpPr/>
            <p:nvPr/>
          </p:nvSpPr>
          <p:spPr>
            <a:xfrm rot="10800000">
              <a:off x="4419835" y="4769991"/>
              <a:ext cx="3383280" cy="52359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65" name="Isosceles Triangle 564"/>
            <p:cNvSpPr/>
            <p:nvPr/>
          </p:nvSpPr>
          <p:spPr>
            <a:xfrm>
              <a:off x="4419835" y="4132656"/>
              <a:ext cx="3383280" cy="523599"/>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sp>
        <p:nvSpPr>
          <p:cNvPr id="566" name="Rounded Rectangle 565"/>
          <p:cNvSpPr/>
          <p:nvPr/>
        </p:nvSpPr>
        <p:spPr>
          <a:xfrm>
            <a:off x="286488" y="2441785"/>
            <a:ext cx="2313965" cy="1566535"/>
          </a:xfrm>
          <a:prstGeom prst="roundRect">
            <a:avLst>
              <a:gd name="adj" fmla="val 3579"/>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45720" tIns="274320" rIns="45720" bIns="45720" numCol="1" rtlCol="0" anchor="t" anchorCtr="0" compatLnSpc="1">
            <a:prstTxWarp prst="textNoShape">
              <a:avLst/>
            </a:prstTxWarp>
            <a:noAutofit/>
          </a:bodyPr>
          <a:lstStyle/>
          <a:p>
            <a:pPr marL="174625" lvl="1" indent="-174625" algn="just" fontAlgn="base">
              <a:buClr>
                <a:schemeClr val="tx1">
                  <a:lumMod val="75000"/>
                </a:schemeClr>
              </a:buClr>
              <a:buSzPct val="100000"/>
              <a:buFont typeface="Wingdings" pitchFamily="2" charset="2"/>
              <a:buChar char="§"/>
              <a:defRPr/>
            </a:pPr>
            <a:r>
              <a:rPr lang="en-US" altLang="zh-CN" sz="1050" b="1" dirty="0" smtClean="0">
                <a:ln>
                  <a:solidFill>
                    <a:schemeClr val="bg1">
                      <a:alpha val="0"/>
                    </a:schemeClr>
                  </a:solidFill>
                </a:ln>
                <a:solidFill>
                  <a:schemeClr val="tx1">
                    <a:lumMod val="75000"/>
                  </a:schemeClr>
                </a:solidFill>
              </a:rPr>
              <a:t>Managed IP </a:t>
            </a:r>
            <a:r>
              <a:rPr lang="en-US" altLang="zh-CN" sz="1050" dirty="0" smtClean="0">
                <a:ln>
                  <a:solidFill>
                    <a:schemeClr val="bg1">
                      <a:alpha val="0"/>
                    </a:schemeClr>
                  </a:solidFill>
                </a:ln>
                <a:solidFill>
                  <a:schemeClr val="tx1">
                    <a:lumMod val="75000"/>
                  </a:schemeClr>
                </a:solidFill>
              </a:rPr>
              <a:t>will </a:t>
            </a:r>
            <a:r>
              <a:rPr lang="en-US" altLang="zh-CN" sz="1050" dirty="0">
                <a:ln>
                  <a:solidFill>
                    <a:schemeClr val="bg1">
                      <a:alpha val="0"/>
                    </a:schemeClr>
                  </a:solidFill>
                </a:ln>
                <a:solidFill>
                  <a:schemeClr val="tx1">
                    <a:lumMod val="75000"/>
                  </a:schemeClr>
                </a:solidFill>
              </a:rPr>
              <a:t>be created, managed, maintained and invested  throughout the entire IP lifecycle.</a:t>
            </a:r>
            <a:endParaRPr lang="en-US" altLang="zh-CN" sz="1050" dirty="0" smtClean="0">
              <a:ln>
                <a:solidFill>
                  <a:schemeClr val="bg1">
                    <a:alpha val="0"/>
                  </a:schemeClr>
                </a:solidFill>
              </a:ln>
              <a:solidFill>
                <a:schemeClr val="tx1">
                  <a:lumMod val="75000"/>
                </a:schemeClr>
              </a:solidFill>
            </a:endParaRPr>
          </a:p>
          <a:p>
            <a:pPr marL="174625" lvl="1" indent="-174625" algn="just" fontAlgn="base">
              <a:buClr>
                <a:schemeClr val="tx1">
                  <a:lumMod val="75000"/>
                </a:schemeClr>
              </a:buClr>
              <a:buSzPct val="100000"/>
              <a:buFont typeface="Wingdings" pitchFamily="2" charset="2"/>
              <a:buChar char="§"/>
              <a:defRPr/>
            </a:pPr>
            <a:r>
              <a:rPr lang="en-US" sz="1050" b="1" dirty="0">
                <a:solidFill>
                  <a:schemeClr val="tx1">
                    <a:lumMod val="50000"/>
                  </a:schemeClr>
                </a:solidFill>
                <a:latin typeface="Segoe UI" pitchFamily="34" charset="0"/>
              </a:rPr>
              <a:t>Unmanaged IP</a:t>
            </a:r>
            <a:r>
              <a:rPr lang="en-US" sz="1050" dirty="0">
                <a:solidFill>
                  <a:schemeClr val="tx1">
                    <a:lumMod val="50000"/>
                  </a:schemeClr>
                </a:solidFill>
                <a:latin typeface="Segoe UI" pitchFamily="34" charset="0"/>
              </a:rPr>
              <a:t> </a:t>
            </a:r>
            <a:r>
              <a:rPr lang="en-US" sz="1050" dirty="0">
                <a:latin typeface="Segoe UI" pitchFamily="34" charset="0"/>
              </a:rPr>
              <a:t>which can be contributed and maintained by the field and the </a:t>
            </a:r>
            <a:r>
              <a:rPr lang="en-US" sz="1050" dirty="0" smtClean="0">
                <a:latin typeface="Segoe UI" pitchFamily="34" charset="0"/>
              </a:rPr>
              <a:t>communities</a:t>
            </a:r>
            <a:r>
              <a:rPr lang="en-US" altLang="zh-CN" sz="1050" dirty="0" smtClean="0">
                <a:ln>
                  <a:solidFill>
                    <a:schemeClr val="bg1">
                      <a:alpha val="0"/>
                    </a:schemeClr>
                  </a:solidFill>
                </a:ln>
                <a:solidFill>
                  <a:schemeClr val="tx1">
                    <a:lumMod val="75000"/>
                  </a:schemeClr>
                </a:solidFill>
              </a:rPr>
              <a:t>.</a:t>
            </a:r>
            <a:endParaRPr lang="en-US" altLang="zh-CN" sz="1050" dirty="0">
              <a:ln>
                <a:solidFill>
                  <a:schemeClr val="bg1">
                    <a:alpha val="0"/>
                  </a:schemeClr>
                </a:solidFill>
              </a:ln>
              <a:solidFill>
                <a:schemeClr val="tx1">
                  <a:lumMod val="75000"/>
                </a:schemeClr>
              </a:solidFill>
            </a:endParaRPr>
          </a:p>
        </p:txBody>
      </p:sp>
      <p:sp>
        <p:nvSpPr>
          <p:cNvPr id="567" name="Round Same Side Corner Rectangle 566"/>
          <p:cNvSpPr/>
          <p:nvPr/>
        </p:nvSpPr>
        <p:spPr>
          <a:xfrm>
            <a:off x="286488" y="2441786"/>
            <a:ext cx="2313966" cy="284206"/>
          </a:xfrm>
          <a:prstGeom prst="round2Same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lnSpc>
                <a:spcPct val="90000"/>
              </a:lnSpc>
              <a:buClr>
                <a:srgbClr val="FFFF99"/>
              </a:buClr>
              <a:buSzPct val="90000"/>
            </a:pPr>
            <a:r>
              <a:rPr lang="en-GB" sz="1200" b="1" dirty="0" smtClean="0">
                <a:ln>
                  <a:solidFill>
                    <a:srgbClr val="FFFFFF">
                      <a:alpha val="0"/>
                    </a:srgbClr>
                  </a:solidFill>
                </a:ln>
                <a:solidFill>
                  <a:srgbClr val="FFFFFF"/>
                </a:solidFill>
                <a:effectLst>
                  <a:outerShdw blurRad="38100" dist="38100" dir="2700000" algn="tl">
                    <a:srgbClr val="000000">
                      <a:alpha val="43137"/>
                    </a:srgbClr>
                  </a:outerShdw>
                </a:effectLst>
              </a:rPr>
              <a:t>Managed vs Unmanaged</a:t>
            </a:r>
            <a:endParaRPr lang="en-GB" sz="1200" b="1" dirty="0">
              <a:ln>
                <a:solidFill>
                  <a:srgbClr val="FFFFFF">
                    <a:alpha val="0"/>
                  </a:srgbClr>
                </a:solidFill>
              </a:ln>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5873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2327139265"/>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3723"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46" name="Slide Number Placeholder 2"/>
          <p:cNvSpPr>
            <a:spLocks noGrp="1"/>
          </p:cNvSpPr>
          <p:nvPr>
            <p:ph type="sldNum" sz="quarter" idx="4"/>
            <p:custDataLst>
              <p:tags r:id="rId3"/>
            </p:custDataLst>
          </p:nvPr>
        </p:nvSpPr>
        <p:spPr>
          <a:xfrm>
            <a:off x="5601182" y="6492283"/>
            <a:ext cx="986588" cy="246221"/>
          </a:xfrm>
        </p:spPr>
        <p:txBody>
          <a:bodyPr/>
          <a:lstStyle/>
          <a:p>
            <a:pPr algn="ctr"/>
            <a:fld id="{101F14F0-5018-4D43-9CE9-7EAB5322879C}" type="slidenum">
              <a:rPr lang="en-US" smtClean="0"/>
              <a:pPr algn="ctr"/>
              <a:t>7</a:t>
            </a:fld>
            <a:endParaRPr lang="en-US" dirty="0"/>
          </a:p>
        </p:txBody>
      </p:sp>
      <p:sp>
        <p:nvSpPr>
          <p:cNvPr id="12" name="Title 1"/>
          <p:cNvSpPr>
            <a:spLocks noGrp="1"/>
          </p:cNvSpPr>
          <p:nvPr>
            <p:ph type="title"/>
          </p:nvPr>
        </p:nvSpPr>
        <p:spPr>
          <a:xfrm>
            <a:off x="359741" y="228600"/>
            <a:ext cx="11464056" cy="498598"/>
          </a:xfrm>
        </p:spPr>
        <p:txBody>
          <a:bodyPr/>
          <a:lstStyle/>
          <a:p>
            <a:r>
              <a:rPr lang="en-US" dirty="0" smtClean="0"/>
              <a:t>How we will manage and endure</a:t>
            </a:r>
            <a:endParaRPr lang="en-US" dirty="0"/>
          </a:p>
        </p:txBody>
      </p:sp>
      <p:grpSp>
        <p:nvGrpSpPr>
          <p:cNvPr id="14" name="Group 13"/>
          <p:cNvGrpSpPr/>
          <p:nvPr/>
        </p:nvGrpSpPr>
        <p:grpSpPr>
          <a:xfrm>
            <a:off x="365662" y="844751"/>
            <a:ext cx="11457494" cy="1210588"/>
            <a:chOff x="274317" y="1275055"/>
            <a:chExt cx="8595359" cy="1210588"/>
          </a:xfrm>
        </p:grpSpPr>
        <p:sp>
          <p:nvSpPr>
            <p:cNvPr id="15" name="Rectangle 14"/>
            <p:cNvSpPr/>
            <p:nvPr/>
          </p:nvSpPr>
          <p:spPr>
            <a:xfrm>
              <a:off x="274318" y="1275055"/>
              <a:ext cx="8591869" cy="121058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0" rIns="91440" bIns="91440" numCol="1" rtlCol="0" anchor="t" anchorCtr="0" compatLnSpc="1">
              <a:prstTxWarp prst="textNoShape">
                <a:avLst/>
              </a:prstTxWarp>
              <a:spAutoFit/>
            </a:bodyPr>
            <a:lstStyle/>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Identify high priority areas for </a:t>
              </a:r>
              <a:r>
                <a:rPr lang="en-US" sz="1200" dirty="0" smtClean="0">
                  <a:ln>
                    <a:solidFill>
                      <a:schemeClr val="bg1">
                        <a:alpha val="0"/>
                      </a:schemeClr>
                    </a:solidFill>
                  </a:ln>
                  <a:solidFill>
                    <a:schemeClr val="tx1">
                      <a:lumMod val="75000"/>
                    </a:schemeClr>
                  </a:solidFill>
                </a:rPr>
                <a:t>Accelerators </a:t>
              </a:r>
              <a:endParaRPr lang="en-US" sz="1200" dirty="0">
                <a:ln>
                  <a:solidFill>
                    <a:schemeClr val="bg1">
                      <a:alpha val="0"/>
                    </a:schemeClr>
                  </a:solidFill>
                </a:ln>
                <a:solidFill>
                  <a:schemeClr val="tx1">
                    <a:lumMod val="75000"/>
                  </a:schemeClr>
                </a:solidFill>
              </a:endParaRPr>
            </a:p>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Drive use / re-use / continuous improvement of existing </a:t>
              </a:r>
              <a:r>
                <a:rPr lang="en-US" sz="1200" dirty="0" smtClean="0">
                  <a:ln>
                    <a:solidFill>
                      <a:schemeClr val="bg1">
                        <a:alpha val="0"/>
                      </a:schemeClr>
                    </a:solidFill>
                  </a:ln>
                  <a:solidFill>
                    <a:schemeClr val="tx1">
                      <a:lumMod val="75000"/>
                    </a:schemeClr>
                  </a:solidFill>
                </a:rPr>
                <a:t>Accelerators</a:t>
              </a:r>
              <a:endParaRPr lang="en-US" sz="1200" dirty="0">
                <a:ln>
                  <a:solidFill>
                    <a:schemeClr val="bg1">
                      <a:alpha val="0"/>
                    </a:schemeClr>
                  </a:solidFill>
                </a:ln>
                <a:solidFill>
                  <a:schemeClr val="tx1">
                    <a:lumMod val="75000"/>
                  </a:schemeClr>
                </a:solidFill>
              </a:endParaRPr>
            </a:p>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Manage resource allocation to develop </a:t>
              </a:r>
              <a:r>
                <a:rPr lang="en-US" sz="1200" dirty="0" smtClean="0">
                  <a:ln>
                    <a:solidFill>
                      <a:schemeClr val="bg1">
                        <a:alpha val="0"/>
                      </a:schemeClr>
                    </a:solidFill>
                  </a:ln>
                  <a:solidFill>
                    <a:schemeClr val="tx1">
                      <a:lumMod val="75000"/>
                    </a:schemeClr>
                  </a:solidFill>
                </a:rPr>
                <a:t>Accelerators </a:t>
              </a:r>
              <a:r>
                <a:rPr lang="en-US" sz="1200" dirty="0">
                  <a:ln>
                    <a:solidFill>
                      <a:schemeClr val="bg1">
                        <a:alpha val="0"/>
                      </a:schemeClr>
                    </a:solidFill>
                  </a:ln>
                  <a:solidFill>
                    <a:schemeClr val="tx1">
                      <a:lumMod val="75000"/>
                    </a:schemeClr>
                  </a:solidFill>
                </a:rPr>
                <a:t>(field contribution)</a:t>
              </a:r>
              <a:endParaRPr lang="en-US" sz="1200" dirty="0" smtClean="0">
                <a:ln>
                  <a:solidFill>
                    <a:schemeClr val="bg1">
                      <a:alpha val="0"/>
                    </a:schemeClr>
                  </a:solidFill>
                </a:ln>
                <a:solidFill>
                  <a:schemeClr val="tx1">
                    <a:lumMod val="75000"/>
                  </a:schemeClr>
                </a:solidFill>
              </a:endParaRPr>
            </a:p>
          </p:txBody>
        </p:sp>
        <p:sp>
          <p:nvSpPr>
            <p:cNvPr id="16" name="Text Box 10"/>
            <p:cNvSpPr txBox="1">
              <a:spLocks noChangeArrowheads="1"/>
            </p:cNvSpPr>
            <p:nvPr/>
          </p:nvSpPr>
          <p:spPr bwMode="gray">
            <a:xfrm flipH="1">
              <a:off x="735106" y="1275055"/>
              <a:ext cx="8134570" cy="369332"/>
            </a:xfrm>
            <a:prstGeom prst="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dirty="0" smtClean="0"/>
                <a:t>Key Functions</a:t>
              </a:r>
              <a:endParaRPr lang="en-US" dirty="0"/>
            </a:p>
          </p:txBody>
        </p:sp>
        <p:sp>
          <p:nvSpPr>
            <p:cNvPr id="17" name="Text Box 10"/>
            <p:cNvSpPr txBox="1">
              <a:spLocks noChangeArrowheads="1"/>
            </p:cNvSpPr>
            <p:nvPr/>
          </p:nvSpPr>
          <p:spPr bwMode="gray">
            <a:xfrm flipH="1">
              <a:off x="274317" y="1275055"/>
              <a:ext cx="415965" cy="365760"/>
            </a:xfrm>
            <a:prstGeom prst="rect">
              <a:avLst/>
            </a:prstGeom>
            <a:solidFill>
              <a:schemeClr val="accent1">
                <a:lumMod val="75000"/>
              </a:schemeClr>
            </a:solidFill>
            <a:ln w="3175" cap="flat" cmpd="sng" algn="ctr">
              <a:noFill/>
              <a:prstDash val="solid"/>
              <a:round/>
              <a:headEnd type="none" w="med" len="med"/>
              <a:tailEnd type="none" w="med" len="med"/>
            </a:ln>
            <a:effectLst/>
          </p:spPr>
          <p:txBody>
            <a:bodyPr vert="horz" wrap="square" lIns="91440" tIns="45720" rIns="91440" bIns="27432" numCol="1" rtlCol="0" anchor="ctr" anchorCtr="0" compatLnSpc="1">
              <a:prstTxWarp prst="textNoShape">
                <a:avLst/>
              </a:prstTxWarp>
              <a:no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lgn="ctr"/>
              <a:r>
                <a:rPr lang="en-US" sz="2000" b="0" i="1" dirty="0" smtClean="0"/>
                <a:t>1</a:t>
              </a:r>
              <a:endParaRPr lang="en-US" sz="2000" b="0" i="1" dirty="0"/>
            </a:p>
          </p:txBody>
        </p:sp>
      </p:grpSp>
      <p:grpSp>
        <p:nvGrpSpPr>
          <p:cNvPr id="18" name="Group 17"/>
          <p:cNvGrpSpPr/>
          <p:nvPr/>
        </p:nvGrpSpPr>
        <p:grpSpPr>
          <a:xfrm>
            <a:off x="365662" y="2081880"/>
            <a:ext cx="11457494" cy="1210588"/>
            <a:chOff x="274317" y="2458396"/>
            <a:chExt cx="8595359" cy="1210588"/>
          </a:xfrm>
        </p:grpSpPr>
        <p:sp>
          <p:nvSpPr>
            <p:cNvPr id="19" name="Rectangle 18"/>
            <p:cNvSpPr/>
            <p:nvPr/>
          </p:nvSpPr>
          <p:spPr>
            <a:xfrm>
              <a:off x="274318" y="2458396"/>
              <a:ext cx="8591869" cy="121058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0" rIns="91440" bIns="91440" numCol="1" rtlCol="0" anchor="t" anchorCtr="0" compatLnSpc="1">
              <a:prstTxWarp prst="textNoShape">
                <a:avLst/>
              </a:prstTxWarp>
              <a:spAutoFit/>
            </a:bodyPr>
            <a:lstStyle/>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Regional/country requirements</a:t>
              </a:r>
            </a:p>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Feedback on performance of existing </a:t>
              </a:r>
              <a:r>
                <a:rPr lang="en-US" sz="1200" dirty="0" smtClean="0">
                  <a:ln>
                    <a:solidFill>
                      <a:schemeClr val="bg1">
                        <a:alpha val="0"/>
                      </a:schemeClr>
                    </a:solidFill>
                  </a:ln>
                  <a:solidFill>
                    <a:schemeClr val="tx1">
                      <a:lumMod val="75000"/>
                    </a:schemeClr>
                  </a:solidFill>
                </a:rPr>
                <a:t>Accelerator(s</a:t>
              </a:r>
              <a:r>
                <a:rPr lang="en-US" sz="1200" dirty="0">
                  <a:ln>
                    <a:solidFill>
                      <a:schemeClr val="bg1">
                        <a:alpha val="0"/>
                      </a:schemeClr>
                    </a:solidFill>
                  </a:ln>
                  <a:solidFill>
                    <a:schemeClr val="tx1">
                      <a:lumMod val="75000"/>
                    </a:schemeClr>
                  </a:solidFill>
                </a:rPr>
                <a:t>)  engagement usage</a:t>
              </a:r>
            </a:p>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ESS global strategic drivers</a:t>
              </a:r>
            </a:p>
          </p:txBody>
        </p:sp>
        <p:sp>
          <p:nvSpPr>
            <p:cNvPr id="20" name="Text Box 10"/>
            <p:cNvSpPr txBox="1">
              <a:spLocks noChangeArrowheads="1"/>
            </p:cNvSpPr>
            <p:nvPr/>
          </p:nvSpPr>
          <p:spPr bwMode="gray">
            <a:xfrm flipH="1">
              <a:off x="735106" y="2458396"/>
              <a:ext cx="8134570" cy="369332"/>
            </a:xfrm>
            <a:prstGeom prst="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dirty="0" smtClean="0"/>
                <a:t>Inputs</a:t>
              </a:r>
              <a:endParaRPr lang="en-US" dirty="0"/>
            </a:p>
          </p:txBody>
        </p:sp>
        <p:sp>
          <p:nvSpPr>
            <p:cNvPr id="21" name="Text Box 10"/>
            <p:cNvSpPr txBox="1">
              <a:spLocks noChangeArrowheads="1"/>
            </p:cNvSpPr>
            <p:nvPr/>
          </p:nvSpPr>
          <p:spPr bwMode="gray">
            <a:xfrm flipH="1">
              <a:off x="274317" y="2458396"/>
              <a:ext cx="415965" cy="365760"/>
            </a:xfrm>
            <a:prstGeom prst="rect">
              <a:avLst/>
            </a:prstGeom>
            <a:solidFill>
              <a:schemeClr val="accent1">
                <a:lumMod val="75000"/>
              </a:schemeClr>
            </a:solidFill>
            <a:ln w="3175" cap="flat" cmpd="sng" algn="ctr">
              <a:noFill/>
              <a:prstDash val="solid"/>
              <a:round/>
              <a:headEnd type="none" w="med" len="med"/>
              <a:tailEnd type="none" w="med" len="med"/>
            </a:ln>
            <a:effectLst/>
          </p:spPr>
          <p:txBody>
            <a:bodyPr vert="horz" wrap="square" lIns="91440" tIns="45720" rIns="91440" bIns="27432" numCol="1" rtlCol="0" anchor="ctr" anchorCtr="0" compatLnSpc="1">
              <a:prstTxWarp prst="textNoShape">
                <a:avLst/>
              </a:prstTxWarp>
              <a:no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lgn="ctr"/>
              <a:r>
                <a:rPr lang="en-US" sz="2000" b="0" i="1" dirty="0" smtClean="0"/>
                <a:t>2</a:t>
              </a:r>
              <a:endParaRPr lang="en-US" sz="2000" b="0" i="1" dirty="0"/>
            </a:p>
          </p:txBody>
        </p:sp>
      </p:grpSp>
      <p:grpSp>
        <p:nvGrpSpPr>
          <p:cNvPr id="22" name="Group 21"/>
          <p:cNvGrpSpPr/>
          <p:nvPr/>
        </p:nvGrpSpPr>
        <p:grpSpPr>
          <a:xfrm>
            <a:off x="365662" y="3319009"/>
            <a:ext cx="11457494" cy="1210588"/>
            <a:chOff x="274317" y="3632772"/>
            <a:chExt cx="8595359" cy="1210588"/>
          </a:xfrm>
        </p:grpSpPr>
        <p:sp>
          <p:nvSpPr>
            <p:cNvPr id="23" name="Rectangle 22"/>
            <p:cNvSpPr/>
            <p:nvPr/>
          </p:nvSpPr>
          <p:spPr>
            <a:xfrm>
              <a:off x="274318" y="3632772"/>
              <a:ext cx="8591869" cy="1210588"/>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0" rIns="91440" bIns="91440" numCol="1" rtlCol="0" anchor="t" anchorCtr="0" compatLnSpc="1">
              <a:prstTxWarp prst="textNoShape">
                <a:avLst/>
              </a:prstTxWarp>
              <a:spAutoFit/>
            </a:bodyPr>
            <a:lstStyle/>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New </a:t>
              </a:r>
              <a:r>
                <a:rPr lang="en-US" sz="1200" dirty="0" smtClean="0">
                  <a:ln>
                    <a:solidFill>
                      <a:schemeClr val="bg1">
                        <a:alpha val="0"/>
                      </a:schemeClr>
                    </a:solidFill>
                  </a:ln>
                  <a:solidFill>
                    <a:schemeClr val="tx1">
                      <a:lumMod val="75000"/>
                    </a:schemeClr>
                  </a:solidFill>
                </a:rPr>
                <a:t>Accelerator </a:t>
              </a:r>
              <a:r>
                <a:rPr lang="en-US" sz="1200" dirty="0">
                  <a:ln>
                    <a:solidFill>
                      <a:schemeClr val="bg1">
                        <a:alpha val="0"/>
                      </a:schemeClr>
                    </a:solidFill>
                  </a:ln>
                  <a:solidFill>
                    <a:schemeClr val="tx1">
                      <a:lumMod val="75000"/>
                    </a:schemeClr>
                  </a:solidFill>
                </a:rPr>
                <a:t>requests/actions</a:t>
              </a:r>
            </a:p>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Updates to existing </a:t>
              </a:r>
              <a:r>
                <a:rPr lang="en-US" sz="1200" dirty="0" smtClean="0">
                  <a:ln>
                    <a:solidFill>
                      <a:schemeClr val="bg1">
                        <a:alpha val="0"/>
                      </a:schemeClr>
                    </a:solidFill>
                  </a:ln>
                  <a:solidFill>
                    <a:schemeClr val="tx1">
                      <a:lumMod val="75000"/>
                    </a:schemeClr>
                  </a:solidFill>
                </a:rPr>
                <a:t>Accelerators</a:t>
              </a:r>
              <a:endParaRPr lang="en-US" sz="1200" dirty="0">
                <a:ln>
                  <a:solidFill>
                    <a:schemeClr val="bg1">
                      <a:alpha val="0"/>
                    </a:schemeClr>
                  </a:solidFill>
                </a:ln>
                <a:solidFill>
                  <a:schemeClr val="tx1">
                    <a:lumMod val="75000"/>
                  </a:schemeClr>
                </a:solidFill>
              </a:endParaRPr>
            </a:p>
            <a:p>
              <a:pPr marL="171450" lvl="1" indent="-171450" fontAlgn="base">
                <a:spcBef>
                  <a:spcPts val="200"/>
                </a:spcBef>
                <a:spcAft>
                  <a:spcPts val="200"/>
                </a:spcAft>
                <a:buClr>
                  <a:schemeClr val="tx1">
                    <a:lumMod val="75000"/>
                  </a:schemeClr>
                </a:buClr>
                <a:buSzPct val="100000"/>
                <a:buFont typeface="Wingdings" pitchFamily="2" charset="2"/>
                <a:buChar char="§"/>
              </a:pPr>
              <a:r>
                <a:rPr lang="en-US" sz="1200" dirty="0">
                  <a:ln>
                    <a:solidFill>
                      <a:schemeClr val="bg1">
                        <a:alpha val="0"/>
                      </a:schemeClr>
                    </a:solidFill>
                  </a:ln>
                  <a:solidFill>
                    <a:schemeClr val="tx1">
                      <a:lumMod val="75000"/>
                    </a:schemeClr>
                  </a:solidFill>
                </a:rPr>
                <a:t>Prioritized roadmap for </a:t>
              </a:r>
              <a:r>
                <a:rPr lang="en-US" sz="1200" dirty="0" smtClean="0">
                  <a:ln>
                    <a:solidFill>
                      <a:schemeClr val="bg1">
                        <a:alpha val="0"/>
                      </a:schemeClr>
                    </a:solidFill>
                  </a:ln>
                  <a:solidFill>
                    <a:schemeClr val="tx1">
                      <a:lumMod val="75000"/>
                    </a:schemeClr>
                  </a:solidFill>
                </a:rPr>
                <a:t>Accelerators </a:t>
              </a:r>
              <a:r>
                <a:rPr lang="en-US" sz="1200" dirty="0">
                  <a:ln>
                    <a:solidFill>
                      <a:schemeClr val="bg1">
                        <a:alpha val="0"/>
                      </a:schemeClr>
                    </a:solidFill>
                  </a:ln>
                  <a:solidFill>
                    <a:schemeClr val="tx1">
                      <a:lumMod val="75000"/>
                    </a:schemeClr>
                  </a:solidFill>
                </a:rPr>
                <a:t>(timing</a:t>
              </a:r>
              <a:r>
                <a:rPr lang="en-US" sz="1200" dirty="0" smtClean="0">
                  <a:ln>
                    <a:solidFill>
                      <a:schemeClr val="bg1">
                        <a:alpha val="0"/>
                      </a:schemeClr>
                    </a:solidFill>
                  </a:ln>
                  <a:solidFill>
                    <a:schemeClr val="tx1">
                      <a:lumMod val="75000"/>
                    </a:schemeClr>
                  </a:solidFill>
                </a:rPr>
                <a:t>)</a:t>
              </a:r>
              <a:endParaRPr lang="en-US" sz="1200" dirty="0">
                <a:ln>
                  <a:solidFill>
                    <a:schemeClr val="bg1">
                      <a:alpha val="0"/>
                    </a:schemeClr>
                  </a:solidFill>
                </a:ln>
                <a:solidFill>
                  <a:schemeClr val="tx1">
                    <a:lumMod val="75000"/>
                  </a:schemeClr>
                </a:solidFill>
              </a:endParaRPr>
            </a:p>
          </p:txBody>
        </p:sp>
        <p:sp>
          <p:nvSpPr>
            <p:cNvPr id="24" name="Text Box 10"/>
            <p:cNvSpPr txBox="1">
              <a:spLocks noChangeArrowheads="1"/>
            </p:cNvSpPr>
            <p:nvPr/>
          </p:nvSpPr>
          <p:spPr bwMode="gray">
            <a:xfrm flipH="1">
              <a:off x="735106" y="3632772"/>
              <a:ext cx="8134570" cy="369332"/>
            </a:xfrm>
            <a:prstGeom prst="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dirty="0" smtClean="0"/>
                <a:t>Outcomes</a:t>
              </a:r>
              <a:endParaRPr lang="en-US" dirty="0"/>
            </a:p>
          </p:txBody>
        </p:sp>
        <p:sp>
          <p:nvSpPr>
            <p:cNvPr id="25" name="Text Box 10"/>
            <p:cNvSpPr txBox="1">
              <a:spLocks noChangeArrowheads="1"/>
            </p:cNvSpPr>
            <p:nvPr/>
          </p:nvSpPr>
          <p:spPr bwMode="gray">
            <a:xfrm flipH="1">
              <a:off x="274317" y="3632772"/>
              <a:ext cx="415965" cy="365760"/>
            </a:xfrm>
            <a:prstGeom prst="rect">
              <a:avLst/>
            </a:prstGeom>
            <a:solidFill>
              <a:schemeClr val="accent1">
                <a:lumMod val="75000"/>
              </a:schemeClr>
            </a:solidFill>
            <a:ln w="3175" cap="flat" cmpd="sng" algn="ctr">
              <a:noFill/>
              <a:prstDash val="solid"/>
              <a:round/>
              <a:headEnd type="none" w="med" len="med"/>
              <a:tailEnd type="none" w="med" len="med"/>
            </a:ln>
            <a:effectLst/>
          </p:spPr>
          <p:txBody>
            <a:bodyPr vert="horz" wrap="square" lIns="91440" tIns="45720" rIns="91440" bIns="27432" numCol="1" rtlCol="0" anchor="ctr" anchorCtr="0" compatLnSpc="1">
              <a:prstTxWarp prst="textNoShape">
                <a:avLst/>
              </a:prstTxWarp>
              <a:no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lgn="ctr"/>
              <a:r>
                <a:rPr lang="en-US" sz="2000" b="0" i="1" dirty="0" smtClean="0"/>
                <a:t>3</a:t>
              </a:r>
              <a:endParaRPr lang="en-US" sz="2000" b="0" i="1" dirty="0"/>
            </a:p>
          </p:txBody>
        </p:sp>
      </p:grpSp>
      <p:grpSp>
        <p:nvGrpSpPr>
          <p:cNvPr id="26" name="Group 25"/>
          <p:cNvGrpSpPr/>
          <p:nvPr/>
        </p:nvGrpSpPr>
        <p:grpSpPr>
          <a:xfrm>
            <a:off x="365662" y="4556139"/>
            <a:ext cx="11457494" cy="1159292"/>
            <a:chOff x="274317" y="4762325"/>
            <a:chExt cx="8595359" cy="1159292"/>
          </a:xfrm>
        </p:grpSpPr>
        <p:sp>
          <p:nvSpPr>
            <p:cNvPr id="27" name="Rectangle 26"/>
            <p:cNvSpPr/>
            <p:nvPr/>
          </p:nvSpPr>
          <p:spPr>
            <a:xfrm>
              <a:off x="274318" y="4762325"/>
              <a:ext cx="8591869" cy="1159292"/>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0" rIns="91440" bIns="91440" numCol="1" rtlCol="0" anchor="t" anchorCtr="0" compatLnSpc="1">
              <a:prstTxWarp prst="textNoShape">
                <a:avLst/>
              </a:prstTxWarp>
              <a:spAutoFit/>
            </a:bodyPr>
            <a:lstStyle/>
            <a:p>
              <a:pPr marL="0" lvl="1" fontAlgn="base">
                <a:spcBef>
                  <a:spcPts val="200"/>
                </a:spcBef>
                <a:spcAft>
                  <a:spcPts val="200"/>
                </a:spcAft>
                <a:buClr>
                  <a:schemeClr val="tx1">
                    <a:lumMod val="75000"/>
                  </a:schemeClr>
                </a:buClr>
                <a:buSzPct val="100000"/>
              </a:pPr>
              <a:r>
                <a:rPr lang="en-US" sz="1200" dirty="0">
                  <a:ln>
                    <a:solidFill>
                      <a:schemeClr val="bg1">
                        <a:alpha val="0"/>
                      </a:schemeClr>
                    </a:solidFill>
                  </a:ln>
                  <a:solidFill>
                    <a:schemeClr val="tx1">
                      <a:lumMod val="75000"/>
                    </a:schemeClr>
                  </a:solidFill>
                </a:rPr>
                <a:t>Regional / Country Leads (or delegate) which to be facilitated by me. A program clearing committee of John Devadoss and Yoav Intrator will be established to help make resources available as and when need be to support </a:t>
              </a:r>
              <a:r>
                <a:rPr lang="en-US" sz="1200" dirty="0" smtClean="0">
                  <a:ln>
                    <a:solidFill>
                      <a:schemeClr val="bg1">
                        <a:alpha val="0"/>
                      </a:schemeClr>
                    </a:solidFill>
                  </a:ln>
                  <a:solidFill>
                    <a:schemeClr val="tx1">
                      <a:lumMod val="75000"/>
                    </a:schemeClr>
                  </a:solidFill>
                </a:rPr>
                <a:t>Accelerator </a:t>
              </a:r>
              <a:r>
                <a:rPr lang="en-US" sz="1200" dirty="0">
                  <a:ln>
                    <a:solidFill>
                      <a:schemeClr val="bg1">
                        <a:alpha val="0"/>
                      </a:schemeClr>
                    </a:solidFill>
                  </a:ln>
                  <a:solidFill>
                    <a:schemeClr val="tx1">
                      <a:lumMod val="75000"/>
                    </a:schemeClr>
                  </a:solidFill>
                </a:rPr>
                <a:t>development cycles.  </a:t>
              </a:r>
            </a:p>
            <a:p>
              <a:pPr marL="0" lvl="1" fontAlgn="base">
                <a:spcBef>
                  <a:spcPts val="200"/>
                </a:spcBef>
                <a:spcAft>
                  <a:spcPts val="200"/>
                </a:spcAft>
                <a:buClr>
                  <a:schemeClr val="tx1">
                    <a:lumMod val="75000"/>
                  </a:schemeClr>
                </a:buClr>
                <a:buSzPct val="100000"/>
              </a:pPr>
              <a:r>
                <a:rPr lang="en-US" sz="1200" dirty="0">
                  <a:ln>
                    <a:solidFill>
                      <a:schemeClr val="bg1">
                        <a:alpha val="0"/>
                      </a:schemeClr>
                    </a:solidFill>
                  </a:ln>
                  <a:solidFill>
                    <a:schemeClr val="tx1">
                      <a:lumMod val="75000"/>
                    </a:schemeClr>
                  </a:solidFill>
                </a:rPr>
                <a:t> </a:t>
              </a:r>
            </a:p>
          </p:txBody>
        </p:sp>
        <p:sp>
          <p:nvSpPr>
            <p:cNvPr id="28" name="Text Box 10"/>
            <p:cNvSpPr txBox="1">
              <a:spLocks noChangeArrowheads="1"/>
            </p:cNvSpPr>
            <p:nvPr/>
          </p:nvSpPr>
          <p:spPr bwMode="gray">
            <a:xfrm flipH="1">
              <a:off x="735106" y="4762325"/>
              <a:ext cx="8134570" cy="369332"/>
            </a:xfrm>
            <a:prstGeom prst="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dirty="0" smtClean="0"/>
                <a:t>Membership</a:t>
              </a:r>
              <a:endParaRPr lang="en-US" dirty="0"/>
            </a:p>
          </p:txBody>
        </p:sp>
        <p:sp>
          <p:nvSpPr>
            <p:cNvPr id="29" name="Text Box 10"/>
            <p:cNvSpPr txBox="1">
              <a:spLocks noChangeArrowheads="1"/>
            </p:cNvSpPr>
            <p:nvPr/>
          </p:nvSpPr>
          <p:spPr bwMode="gray">
            <a:xfrm flipH="1">
              <a:off x="274317" y="4762325"/>
              <a:ext cx="415965" cy="365760"/>
            </a:xfrm>
            <a:prstGeom prst="rect">
              <a:avLst/>
            </a:prstGeom>
            <a:solidFill>
              <a:schemeClr val="accent1">
                <a:lumMod val="75000"/>
              </a:schemeClr>
            </a:solidFill>
            <a:ln w="3175" cap="flat" cmpd="sng" algn="ctr">
              <a:noFill/>
              <a:prstDash val="solid"/>
              <a:round/>
              <a:headEnd type="none" w="med" len="med"/>
              <a:tailEnd type="none" w="med" len="med"/>
            </a:ln>
            <a:effectLst/>
          </p:spPr>
          <p:txBody>
            <a:bodyPr vert="horz" wrap="square" lIns="91440" tIns="45720" rIns="91440" bIns="27432" numCol="1" rtlCol="0" anchor="ctr" anchorCtr="0" compatLnSpc="1">
              <a:prstTxWarp prst="textNoShape">
                <a:avLst/>
              </a:prstTxWarp>
              <a:no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lgn="ctr"/>
              <a:r>
                <a:rPr lang="en-US" sz="2000" b="0" i="1" dirty="0" smtClean="0"/>
                <a:t>4</a:t>
              </a:r>
              <a:endParaRPr lang="en-US" sz="2000" b="0" i="1" dirty="0"/>
            </a:p>
          </p:txBody>
        </p:sp>
      </p:grpSp>
      <p:grpSp>
        <p:nvGrpSpPr>
          <p:cNvPr id="30" name="Group 29"/>
          <p:cNvGrpSpPr/>
          <p:nvPr/>
        </p:nvGrpSpPr>
        <p:grpSpPr>
          <a:xfrm>
            <a:off x="337953" y="5494903"/>
            <a:ext cx="11457494" cy="738664"/>
            <a:chOff x="274317" y="4762325"/>
            <a:chExt cx="8595359" cy="738664"/>
          </a:xfrm>
        </p:grpSpPr>
        <p:sp>
          <p:nvSpPr>
            <p:cNvPr id="31" name="Rectangle 30"/>
            <p:cNvSpPr/>
            <p:nvPr/>
          </p:nvSpPr>
          <p:spPr>
            <a:xfrm>
              <a:off x="274318" y="4762325"/>
              <a:ext cx="8591869" cy="738664"/>
            </a:xfrm>
            <a:prstGeom prst="rect">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0" rIns="91440" bIns="91440" numCol="1" rtlCol="0" anchor="t" anchorCtr="0" compatLnSpc="1">
              <a:prstTxWarp prst="textNoShape">
                <a:avLst/>
              </a:prstTxWarp>
              <a:spAutoFit/>
            </a:bodyPr>
            <a:lstStyle/>
            <a:p>
              <a:pPr marL="0" lvl="1" fontAlgn="base">
                <a:spcBef>
                  <a:spcPts val="200"/>
                </a:spcBef>
                <a:spcAft>
                  <a:spcPts val="200"/>
                </a:spcAft>
                <a:buClr>
                  <a:schemeClr val="tx1">
                    <a:lumMod val="75000"/>
                  </a:schemeClr>
                </a:buClr>
                <a:buSzPct val="100000"/>
              </a:pPr>
              <a:r>
                <a:rPr lang="en-US" sz="1200" dirty="0">
                  <a:ln>
                    <a:solidFill>
                      <a:schemeClr val="bg1">
                        <a:alpha val="0"/>
                      </a:schemeClr>
                    </a:solidFill>
                  </a:ln>
                  <a:solidFill>
                    <a:schemeClr val="tx1">
                      <a:lumMod val="75000"/>
                    </a:schemeClr>
                  </a:solidFill>
                </a:rPr>
                <a:t>One 90 minute meeting every </a:t>
              </a:r>
              <a:r>
                <a:rPr lang="en-US" sz="1200" dirty="0" smtClean="0">
                  <a:ln>
                    <a:solidFill>
                      <a:schemeClr val="bg1">
                        <a:alpha val="0"/>
                      </a:schemeClr>
                    </a:solidFill>
                  </a:ln>
                  <a:solidFill>
                    <a:schemeClr val="tx1">
                      <a:lumMod val="75000"/>
                    </a:schemeClr>
                  </a:solidFill>
                </a:rPr>
                <a:t>month.</a:t>
              </a:r>
              <a:endParaRPr lang="en-US" sz="1200" dirty="0">
                <a:ln>
                  <a:solidFill>
                    <a:schemeClr val="bg1">
                      <a:alpha val="0"/>
                    </a:schemeClr>
                  </a:solidFill>
                </a:ln>
                <a:solidFill>
                  <a:schemeClr val="tx1">
                    <a:lumMod val="75000"/>
                  </a:schemeClr>
                </a:solidFill>
              </a:endParaRPr>
            </a:p>
          </p:txBody>
        </p:sp>
        <p:sp>
          <p:nvSpPr>
            <p:cNvPr id="32" name="Text Box 10"/>
            <p:cNvSpPr txBox="1">
              <a:spLocks noChangeArrowheads="1"/>
            </p:cNvSpPr>
            <p:nvPr/>
          </p:nvSpPr>
          <p:spPr bwMode="gray">
            <a:xfrm flipH="1">
              <a:off x="735106" y="4762325"/>
              <a:ext cx="8134570" cy="369332"/>
            </a:xfrm>
            <a:prstGeom prst="rect">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r>
                <a:rPr lang="en-US" dirty="0" smtClean="0"/>
                <a:t>Frequency</a:t>
              </a:r>
              <a:endParaRPr lang="en-US" dirty="0"/>
            </a:p>
          </p:txBody>
        </p:sp>
        <p:sp>
          <p:nvSpPr>
            <p:cNvPr id="33" name="Text Box 10"/>
            <p:cNvSpPr txBox="1">
              <a:spLocks noChangeArrowheads="1"/>
            </p:cNvSpPr>
            <p:nvPr/>
          </p:nvSpPr>
          <p:spPr bwMode="gray">
            <a:xfrm flipH="1">
              <a:off x="274317" y="4762325"/>
              <a:ext cx="415965" cy="365760"/>
            </a:xfrm>
            <a:prstGeom prst="rect">
              <a:avLst/>
            </a:prstGeom>
            <a:solidFill>
              <a:schemeClr val="accent1">
                <a:lumMod val="75000"/>
              </a:schemeClr>
            </a:solidFill>
            <a:ln w="3175" cap="flat" cmpd="sng" algn="ctr">
              <a:noFill/>
              <a:prstDash val="solid"/>
              <a:round/>
              <a:headEnd type="none" w="med" len="med"/>
              <a:tailEnd type="none" w="med" len="med"/>
            </a:ln>
            <a:effectLst/>
          </p:spPr>
          <p:txBody>
            <a:bodyPr vert="horz" wrap="square" lIns="91440" tIns="45720" rIns="91440" bIns="27432" numCol="1" rtlCol="0" anchor="ctr" anchorCtr="0" compatLnSpc="1">
              <a:prstTxWarp prst="textNoShape">
                <a:avLst/>
              </a:prstTxWarp>
              <a:noAutofit/>
            </a:bodyPr>
            <a:lstStyle>
              <a:defPPr>
                <a:defRPr lang="en-US"/>
              </a:defPPr>
              <a:lvl2pPr marL="0" lvl="1" fontAlgn="base">
                <a:buClr>
                  <a:srgbClr val="FFFF99"/>
                </a:buClr>
                <a:buSzPct val="90000"/>
                <a:defRPr b="1">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lvl2pPr>
            </a:lstStyle>
            <a:p>
              <a:pPr lvl="1" algn="ctr"/>
              <a:r>
                <a:rPr lang="en-US" sz="2000" b="0" i="1" dirty="0"/>
                <a:t>5</a:t>
              </a:r>
            </a:p>
          </p:txBody>
        </p:sp>
      </p:grpSp>
    </p:spTree>
    <p:extLst>
      <p:ext uri="{BB962C8B-B14F-4D97-AF65-F5344CB8AC3E}">
        <p14:creationId xmlns:p14="http://schemas.microsoft.com/office/powerpoint/2010/main" val="70051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p:cNvGraphicFramePr>
            <a:graphicFrameLocks noChangeAspect="1"/>
          </p:cNvGraphicFramePr>
          <p:nvPr>
            <p:custDataLst>
              <p:tags r:id="rId2"/>
            </p:custDataLst>
            <p:extLst>
              <p:ext uri="{D42A27DB-BD31-4B8C-83A1-F6EECF244321}">
                <p14:modId xmlns:p14="http://schemas.microsoft.com/office/powerpoint/2010/main" val="3406097826"/>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4747"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31" name="Slide Number Placeholder 3"/>
          <p:cNvSpPr>
            <a:spLocks noGrp="1"/>
          </p:cNvSpPr>
          <p:nvPr>
            <p:ph type="sldNum" sz="quarter" idx="4"/>
            <p:custDataLst>
              <p:tags r:id="rId3"/>
            </p:custDataLst>
          </p:nvPr>
        </p:nvSpPr>
        <p:spPr>
          <a:xfrm>
            <a:off x="5601182" y="6519177"/>
            <a:ext cx="986588" cy="246221"/>
          </a:xfrm>
        </p:spPr>
        <p:txBody>
          <a:bodyPr/>
          <a:lstStyle/>
          <a:p>
            <a:pPr algn="ctr"/>
            <a:fld id="{101F14F0-5018-4D43-9CE9-7EAB5322879C}" type="slidenum">
              <a:rPr lang="en-US" smtClean="0"/>
              <a:pPr algn="ctr"/>
              <a:t>8</a:t>
            </a:fld>
            <a:endParaRPr lang="en-US" dirty="0"/>
          </a:p>
        </p:txBody>
      </p:sp>
      <p:sp>
        <p:nvSpPr>
          <p:cNvPr id="30" name="Title 1"/>
          <p:cNvSpPr>
            <a:spLocks noGrp="1"/>
          </p:cNvSpPr>
          <p:nvPr>
            <p:ph type="title"/>
          </p:nvPr>
        </p:nvSpPr>
        <p:spPr>
          <a:xfrm>
            <a:off x="393699" y="254000"/>
            <a:ext cx="11201401" cy="997196"/>
          </a:xfrm>
        </p:spPr>
        <p:txBody>
          <a:bodyPr/>
          <a:lstStyle/>
          <a:p>
            <a:r>
              <a:rPr lang="en-US" dirty="0" smtClean="0"/>
              <a:t>Requirement inputs from each subsidiary to help prioritize and manage the right portfolio of IP globally – Example</a:t>
            </a: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3156550633"/>
              </p:ext>
            </p:extLst>
          </p:nvPr>
        </p:nvGraphicFramePr>
        <p:xfrm>
          <a:off x="359740" y="1982757"/>
          <a:ext cx="11349661" cy="4157472"/>
        </p:xfrm>
        <a:graphic>
          <a:graphicData uri="http://schemas.openxmlformats.org/drawingml/2006/table">
            <a:tbl>
              <a:tblPr firstRow="1" bandRow="1">
                <a:effectLst/>
                <a:tableStyleId>{5C22544A-7EE6-4342-B048-85BDC9FD1C3A}</a:tableStyleId>
              </a:tblPr>
              <a:tblGrid>
                <a:gridCol w="1919301"/>
                <a:gridCol w="2357590"/>
                <a:gridCol w="2357590"/>
                <a:gridCol w="2357590"/>
                <a:gridCol w="2357590"/>
              </a:tblGrid>
              <a:tr h="545274">
                <a:tc>
                  <a:txBody>
                    <a:bodyPr/>
                    <a:lstStyle/>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What is the proposed Accelerator name/area?</a:t>
                      </a:r>
                      <a:r>
                        <a:rPr lang="en-US" sz="1400" b="1" kern="1200" baseline="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 </a:t>
                      </a:r>
                      <a:endParaRPr lang="en-US" sz="1400" b="1" kern="1200" baseline="0"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endParaRPr lang="en-US" sz="1400" b="1" kern="1200" baseline="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txBody>
                  <a:tcPr marL="121888" marR="121888" marB="274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Where is the demand coming from and is there critical mass?</a:t>
                      </a:r>
                    </a:p>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endPar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txBody>
                  <a:tcPr marL="121888" marR="121888" marB="274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What customer</a:t>
                      </a:r>
                      <a:r>
                        <a:rPr lang="en-US" sz="1400" b="1" kern="1200" baseline="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 p</a:t>
                      </a:r>
                      <a: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roblem does it solve</a:t>
                      </a:r>
                      <a:r>
                        <a:rPr lang="en-US" sz="1400" b="1" kern="1200" baseline="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 or opportunity it creates?</a:t>
                      </a:r>
                    </a:p>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endPar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txBody>
                  <a:tcPr marL="121888" marR="121888" marB="274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How does it align</a:t>
                      </a:r>
                      <a:r>
                        <a:rPr lang="en-US" sz="1400" b="1" kern="1200" baseline="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 </a:t>
                      </a:r>
                      <a: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to our ESS Business Strategy?</a:t>
                      </a:r>
                    </a:p>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endPar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endPar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txBody>
                  <a:tcPr marL="121888" marR="121888" marB="274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c>
                  <a:txBody>
                    <a:bodyPr/>
                    <a:lstStyle/>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t>What difference                   will it make?</a:t>
                      </a:r>
                      <a:br>
                        <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rPr>
                      </a:br>
                      <a:endParaRPr lang="en-US" sz="1400" b="1" kern="1200" baseline="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p>
                      <a:pPr marL="0" marR="0" lvl="1" indent="0" algn="ctr" defTabSz="914363" rtl="0" eaLnBrk="1" fontAlgn="base" latinLnBrk="0" hangingPunct="1">
                        <a:lnSpc>
                          <a:spcPct val="100000"/>
                        </a:lnSpc>
                        <a:spcBef>
                          <a:spcPct val="0"/>
                        </a:spcBef>
                        <a:spcAft>
                          <a:spcPct val="0"/>
                        </a:spcAft>
                        <a:buClr>
                          <a:srgbClr val="FFFF99"/>
                        </a:buClr>
                        <a:buSzPct val="90000"/>
                        <a:buFontTx/>
                        <a:buNone/>
                        <a:tabLst/>
                        <a:defRPr/>
                      </a:pPr>
                      <a:endParaRPr lang="en-US" sz="1400" b="1" kern="1200" dirty="0" smtClean="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latin typeface="+mn-lt"/>
                        <a:ea typeface="+mn-ea"/>
                        <a:cs typeface="+mn-cs"/>
                      </a:endParaRPr>
                    </a:p>
                  </a:txBody>
                  <a:tcPr marL="121888" marR="121888" marB="2743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gradFill>
                      <a:gsLst>
                        <a:gs pos="80000">
                          <a:schemeClr val="accent1"/>
                        </a:gs>
                        <a:gs pos="0">
                          <a:schemeClr val="accent1"/>
                        </a:gs>
                        <a:gs pos="100000">
                          <a:schemeClr val="accent1">
                            <a:lumMod val="40000"/>
                            <a:lumOff val="60000"/>
                          </a:schemeClr>
                        </a:gs>
                      </a:gsLst>
                      <a:lin ang="16200000" scaled="1"/>
                    </a:gradFill>
                  </a:tcPr>
                </a:tc>
              </a:tr>
              <a:tr h="468128">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1" u="none" strike="noStrike" kern="1200" cap="none" normalizeH="0" baseline="0" dirty="0" smtClean="0">
                          <a:ln w="9525">
                            <a:solidFill>
                              <a:schemeClr val="bg1">
                                <a:alpha val="0"/>
                              </a:schemeClr>
                            </a:solidFill>
                          </a:ln>
                          <a:solidFill>
                            <a:schemeClr val="tx1">
                              <a:lumMod val="75000"/>
                            </a:schemeClr>
                          </a:solidFill>
                          <a:effectLst/>
                          <a:latin typeface="+mn-lt"/>
                          <a:ea typeface="+mn-ea"/>
                          <a:cs typeface="+mn-cs"/>
                        </a:rPr>
                        <a:t>“Employee Productivity” </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u="none" strike="noStrike" kern="1200" cap="none" normalizeH="0" baseline="0" dirty="0" smtClean="0">
                          <a:ln w="9525">
                            <a:solidFill>
                              <a:schemeClr val="bg1">
                                <a:alpha val="0"/>
                              </a:schemeClr>
                            </a:solidFill>
                          </a:ln>
                          <a:solidFill>
                            <a:schemeClr val="tx1">
                              <a:lumMod val="75000"/>
                            </a:schemeClr>
                          </a:solidFill>
                          <a:effectLst/>
                          <a:latin typeface="+mn-lt"/>
                          <a:ea typeface="+mn-ea"/>
                          <a:cs typeface="+mn-cs"/>
                        </a:rPr>
                        <a:t>Future of Productivity/</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400" b="0" u="none" strike="noStrike" kern="1200" cap="none" normalizeH="0" baseline="0" dirty="0" smtClean="0">
                          <a:ln w="9525">
                            <a:solidFill>
                              <a:schemeClr val="bg1">
                                <a:alpha val="0"/>
                              </a:schemeClr>
                            </a:solidFill>
                          </a:ln>
                          <a:solidFill>
                            <a:schemeClr val="tx1">
                              <a:lumMod val="75000"/>
                            </a:schemeClr>
                          </a:solidFill>
                          <a:effectLst/>
                          <a:latin typeface="+mn-lt"/>
                          <a:ea typeface="+mn-ea"/>
                          <a:cs typeface="+mn-cs"/>
                        </a:rPr>
                        <a:t>Collaboration</a:t>
                      </a:r>
                    </a:p>
                  </a:txBody>
                  <a:tcPr marL="60944" marR="6094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Assessing applicable scenarios to focus on as quick wins and longer-term goals</a:t>
                      </a: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How does collaboration impact the business and what business case does this present</a:t>
                      </a: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How do I change the people process and technologies of my business to realize benefit of collaboration</a:t>
                      </a:r>
                    </a:p>
                  </a:txBody>
                  <a:tcPr marL="60944" marR="6094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457200" rtl="0" eaLnBrk="1" fontAlgn="base" latinLnBrk="0" hangingPunct="1">
                        <a:lnSpc>
                          <a:spcPct val="100000"/>
                        </a:lnSpc>
                        <a:spcBef>
                          <a:spcPct val="0"/>
                        </a:spcBef>
                        <a:spcAft>
                          <a:spcPct val="0"/>
                        </a:spcAft>
                        <a:buClrTx/>
                        <a:buSzTx/>
                        <a:buFont typeface="Arial" pitchFamily="34" charset="0"/>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Identify areas  where improved collaboration will increase productivity and quality, reduce costs, and risk of bad decision making or missed opportunities</a:t>
                      </a:r>
                    </a:p>
                    <a:p>
                      <a:pPr marL="171450" marR="0" lvl="0" indent="-171450" algn="l" defTabSz="457200" rtl="0" eaLnBrk="1" fontAlgn="base" latinLnBrk="0" hangingPunct="1">
                        <a:lnSpc>
                          <a:spcPct val="100000"/>
                        </a:lnSpc>
                        <a:spcBef>
                          <a:spcPct val="0"/>
                        </a:spcBef>
                        <a:spcAft>
                          <a:spcPct val="0"/>
                        </a:spcAft>
                        <a:buClrTx/>
                        <a:buSzTx/>
                        <a:buFont typeface="Arial" pitchFamily="34" charset="0"/>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Definition of capabilities enabled by collaboration  within the organization and opportunities this presents</a:t>
                      </a:r>
                    </a:p>
                    <a:p>
                      <a:pPr marL="171450" marR="0" lvl="0" indent="-171450" algn="l" defTabSz="457200" rtl="0" eaLnBrk="1" fontAlgn="base" latinLnBrk="0" hangingPunct="1">
                        <a:lnSpc>
                          <a:spcPct val="100000"/>
                        </a:lnSpc>
                        <a:spcBef>
                          <a:spcPct val="0"/>
                        </a:spcBef>
                        <a:spcAft>
                          <a:spcPct val="0"/>
                        </a:spcAft>
                        <a:buClrTx/>
                        <a:buSzTx/>
                        <a:buFont typeface="Arial" pitchFamily="34" charset="0"/>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Capturing and surfacing the knowledge and wisdom of an organization</a:t>
                      </a:r>
                    </a:p>
                    <a:p>
                      <a:pPr marL="171450" marR="0" lvl="0" indent="-171450" algn="l" defTabSz="457200" rtl="0" eaLnBrk="1" fontAlgn="base" latinLnBrk="0" hangingPunct="1">
                        <a:lnSpc>
                          <a:spcPct val="100000"/>
                        </a:lnSpc>
                        <a:spcBef>
                          <a:spcPct val="0"/>
                        </a:spcBef>
                        <a:spcAft>
                          <a:spcPct val="0"/>
                        </a:spcAft>
                        <a:buClrTx/>
                        <a:buSzTx/>
                        <a:buFont typeface="Arial" pitchFamily="34" charset="0"/>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Empowering employees through self-service and locating IP and resources</a:t>
                      </a:r>
                    </a:p>
                  </a:txBody>
                  <a:tcPr marL="60944" marR="6094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baseline="0" dirty="0" smtClean="0">
                          <a:ln>
                            <a:solidFill>
                              <a:schemeClr val="bg1">
                                <a:alpha val="0"/>
                              </a:schemeClr>
                            </a:solidFill>
                          </a:ln>
                          <a:solidFill>
                            <a:schemeClr val="tx1">
                              <a:lumMod val="75000"/>
                            </a:schemeClr>
                          </a:solidFill>
                          <a:latin typeface="+mn-lt"/>
                          <a:ea typeface="+mn-ea"/>
                          <a:cs typeface="+mn-cs"/>
                        </a:rPr>
                        <a:t>Identify areas  where improved collaboration will increase productivity and quality, reduce costs, and risk of bad decision making or missed opportunities</a:t>
                      </a:r>
                    </a:p>
                    <a:p>
                      <a:pPr marL="171450" marR="0" lvl="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baseline="0" dirty="0" smtClean="0">
                          <a:ln>
                            <a:solidFill>
                              <a:schemeClr val="bg1">
                                <a:alpha val="0"/>
                              </a:schemeClr>
                            </a:solidFill>
                          </a:ln>
                          <a:solidFill>
                            <a:schemeClr val="tx1">
                              <a:lumMod val="75000"/>
                            </a:schemeClr>
                          </a:solidFill>
                          <a:latin typeface="+mn-lt"/>
                          <a:ea typeface="+mn-ea"/>
                          <a:cs typeface="+mn-cs"/>
                        </a:rPr>
                        <a:t>Definition of capabilities enabled by collaboration  within the organization and opportunities this presents</a:t>
                      </a:r>
                    </a:p>
                    <a:p>
                      <a:pPr marL="171450" marR="0" lvl="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baseline="0" dirty="0" smtClean="0">
                          <a:ln>
                            <a:solidFill>
                              <a:schemeClr val="bg1">
                                <a:alpha val="0"/>
                              </a:schemeClr>
                            </a:solidFill>
                          </a:ln>
                          <a:solidFill>
                            <a:schemeClr val="tx1">
                              <a:lumMod val="75000"/>
                            </a:schemeClr>
                          </a:solidFill>
                          <a:latin typeface="+mn-lt"/>
                          <a:ea typeface="+mn-ea"/>
                          <a:cs typeface="+mn-cs"/>
                        </a:rPr>
                        <a:t>Capturing and surfacing the knowledge and wisdom of an organization</a:t>
                      </a:r>
                    </a:p>
                    <a:p>
                      <a:pPr marL="171450" marR="0" lvl="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baseline="0" dirty="0" smtClean="0">
                          <a:ln>
                            <a:solidFill>
                              <a:schemeClr val="bg1">
                                <a:alpha val="0"/>
                              </a:schemeClr>
                            </a:solidFill>
                          </a:ln>
                          <a:solidFill>
                            <a:schemeClr val="tx1">
                              <a:lumMod val="75000"/>
                            </a:schemeClr>
                          </a:solidFill>
                          <a:latin typeface="+mn-lt"/>
                          <a:ea typeface="+mn-ea"/>
                          <a:cs typeface="+mn-cs"/>
                        </a:rPr>
                        <a:t>Empowering employees through self-service and locating IP and resources</a:t>
                      </a:r>
                    </a:p>
                  </a:txBody>
                  <a:tcPr marL="60944" marR="6094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Provide the business the ability to make faster better informed decisions through access to SME’s, resources and IP</a:t>
                      </a: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Enabling/empowering employees to connect and share to leverage internal skill and IP</a:t>
                      </a: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r>
                        <a:rPr lang="en-US" sz="1200" b="0" kern="1200" dirty="0" smtClean="0">
                          <a:ln>
                            <a:solidFill>
                              <a:schemeClr val="bg1">
                                <a:alpha val="0"/>
                              </a:schemeClr>
                            </a:solidFill>
                          </a:ln>
                          <a:solidFill>
                            <a:schemeClr val="tx1">
                              <a:lumMod val="75000"/>
                            </a:schemeClr>
                          </a:solidFill>
                          <a:latin typeface="+mn-lt"/>
                          <a:ea typeface="+mn-ea"/>
                          <a:cs typeface="+mn-cs"/>
                        </a:rPr>
                        <a:t>Transform IT into a self-service catalogue based offering</a:t>
                      </a: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endParaRPr lang="en-US" sz="1200" b="0" kern="1200" dirty="0" smtClean="0">
                        <a:ln>
                          <a:solidFill>
                            <a:schemeClr val="bg1">
                              <a:alpha val="0"/>
                            </a:schemeClr>
                          </a:solidFill>
                        </a:ln>
                        <a:solidFill>
                          <a:schemeClr val="tx1">
                            <a:lumMod val="75000"/>
                          </a:schemeClr>
                        </a:solidFill>
                        <a:latin typeface="+mn-lt"/>
                        <a:ea typeface="+mn-ea"/>
                        <a:cs typeface="+mn-cs"/>
                      </a:endParaRP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endParaRPr lang="en-US" sz="1200" b="0" kern="1200" dirty="0" smtClean="0">
                        <a:ln>
                          <a:solidFill>
                            <a:schemeClr val="bg1">
                              <a:alpha val="0"/>
                            </a:schemeClr>
                          </a:solidFill>
                        </a:ln>
                        <a:solidFill>
                          <a:schemeClr val="tx1">
                            <a:lumMod val="75000"/>
                          </a:schemeClr>
                        </a:solidFill>
                        <a:latin typeface="+mn-lt"/>
                        <a:ea typeface="+mn-ea"/>
                        <a:cs typeface="+mn-cs"/>
                      </a:endParaRP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endParaRPr lang="en-US" sz="1200" b="0" kern="1200" dirty="0" smtClean="0">
                        <a:ln>
                          <a:solidFill>
                            <a:schemeClr val="bg1">
                              <a:alpha val="0"/>
                            </a:schemeClr>
                          </a:solidFill>
                        </a:ln>
                        <a:solidFill>
                          <a:schemeClr val="tx1">
                            <a:lumMod val="75000"/>
                          </a:schemeClr>
                        </a:solidFill>
                        <a:latin typeface="+mn-lt"/>
                        <a:ea typeface="+mn-ea"/>
                        <a:cs typeface="+mn-cs"/>
                      </a:endParaRPr>
                    </a:p>
                    <a:p>
                      <a:pPr marL="171450" marR="0" indent="-171450" algn="l" defTabSz="914363" rtl="0" eaLnBrk="1" fontAlgn="auto" latinLnBrk="0" hangingPunct="1">
                        <a:lnSpc>
                          <a:spcPct val="100000"/>
                        </a:lnSpc>
                        <a:spcBef>
                          <a:spcPts val="0"/>
                        </a:spcBef>
                        <a:spcAft>
                          <a:spcPts val="0"/>
                        </a:spcAft>
                        <a:buClr>
                          <a:schemeClr val="tx1">
                            <a:lumMod val="75000"/>
                          </a:schemeClr>
                        </a:buClr>
                        <a:buSzTx/>
                        <a:buFont typeface="Wingdings" pitchFamily="2" charset="2"/>
                        <a:buChar char="§"/>
                        <a:tabLst/>
                        <a:defRPr/>
                      </a:pPr>
                      <a:endParaRPr lang="en-US" sz="1200" b="0" kern="1200" dirty="0" smtClean="0">
                        <a:ln>
                          <a:solidFill>
                            <a:schemeClr val="bg1">
                              <a:alpha val="0"/>
                            </a:schemeClr>
                          </a:solidFill>
                        </a:ln>
                        <a:solidFill>
                          <a:schemeClr val="tx1">
                            <a:lumMod val="75000"/>
                          </a:schemeClr>
                        </a:solidFill>
                        <a:latin typeface="+mn-lt"/>
                        <a:ea typeface="+mn-ea"/>
                        <a:cs typeface="+mn-cs"/>
                      </a:endParaRPr>
                    </a:p>
                  </a:txBody>
                  <a:tcPr marL="60944" marR="6094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r>
            </a:tbl>
          </a:graphicData>
        </a:graphic>
      </p:graphicFrame>
      <p:sp>
        <p:nvSpPr>
          <p:cNvPr id="2" name="Rectangle 1"/>
          <p:cNvSpPr/>
          <p:nvPr/>
        </p:nvSpPr>
        <p:spPr>
          <a:xfrm>
            <a:off x="393608" y="1325886"/>
            <a:ext cx="8158721" cy="369332"/>
          </a:xfrm>
          <a:prstGeom prst="rect">
            <a:avLst/>
          </a:prstGeom>
        </p:spPr>
        <p:txBody>
          <a:bodyPr wrap="square">
            <a:spAutoFit/>
          </a:bodyPr>
          <a:lstStyle/>
          <a:p>
            <a:r>
              <a:rPr lang="en-US" dirty="0" smtClean="0"/>
              <a:t>Source: Accelerator submission from </a:t>
            </a:r>
            <a:r>
              <a:rPr lang="en-US" dirty="0"/>
              <a:t>German subsidiary </a:t>
            </a:r>
          </a:p>
        </p:txBody>
      </p:sp>
    </p:spTree>
    <p:extLst>
      <p:ext uri="{BB962C8B-B14F-4D97-AF65-F5344CB8AC3E}">
        <p14:creationId xmlns:p14="http://schemas.microsoft.com/office/powerpoint/2010/main" val="247878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extLst>
              <p:ext uri="{D42A27DB-BD31-4B8C-83A1-F6EECF244321}">
                <p14:modId xmlns:p14="http://schemas.microsoft.com/office/powerpoint/2010/main" val="1255572962"/>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52699"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le 1"/>
          <p:cNvSpPr>
            <a:spLocks noGrp="1"/>
          </p:cNvSpPr>
          <p:nvPr>
            <p:ph type="title"/>
            <p:custDataLst>
              <p:tags r:id="rId3"/>
            </p:custDataLst>
          </p:nvPr>
        </p:nvSpPr>
        <p:spPr>
          <a:xfrm>
            <a:off x="338138" y="163165"/>
            <a:ext cx="11518900" cy="498598"/>
          </a:xfrm>
        </p:spPr>
        <p:txBody>
          <a:bodyPr/>
          <a:lstStyle/>
          <a:p>
            <a:r>
              <a:rPr lang="en-IN" dirty="0" smtClean="0"/>
              <a:t>Who’s engaged? Thinking global. Responding local.</a:t>
            </a:r>
            <a:endParaRPr lang="en-US" i="1" dirty="0"/>
          </a:p>
        </p:txBody>
      </p:sp>
      <p:sp>
        <p:nvSpPr>
          <p:cNvPr id="44" name="Rectangle 2"/>
          <p:cNvSpPr txBox="1">
            <a:spLocks noChangeArrowheads="1"/>
          </p:cNvSpPr>
          <p:nvPr/>
        </p:nvSpPr>
        <p:spPr>
          <a:xfrm>
            <a:off x="2092036" y="758430"/>
            <a:ext cx="9407237" cy="5815177"/>
          </a:xfrm>
          <a:prstGeom prst="rect">
            <a:avLst/>
          </a:prstGeom>
        </p:spPr>
        <p:txBody>
          <a:bodyPr/>
          <a:lstStyle>
            <a:lvl1pPr marL="274320" indent="-274320" algn="l" defTabSz="914363" rtl="0" eaLnBrk="1" latinLnBrk="0" hangingPunct="1">
              <a:lnSpc>
                <a:spcPct val="100000"/>
              </a:lnSpc>
              <a:spcBef>
                <a:spcPts val="1200"/>
              </a:spcBef>
              <a:buClr>
                <a:schemeClr val="accent1"/>
              </a:buClr>
              <a:buSzPct val="100000"/>
              <a:buFontTx/>
              <a:buBlip>
                <a:blip r:embed="rId9"/>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9"/>
              </a:buBlip>
              <a:defRPr sz="2000" kern="1200">
                <a:ln>
                  <a:solidFill>
                    <a:schemeClr val="bg1">
                      <a:alpha val="0"/>
                    </a:schemeClr>
                  </a:solidFill>
                </a:ln>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300"/>
              </a:spcBef>
              <a:buClr>
                <a:schemeClr val="accent1"/>
              </a:buClr>
              <a:buSzPct val="100000"/>
              <a:buFontTx/>
              <a:buBlip>
                <a:blip r:embed="rId9"/>
              </a:buBlip>
              <a:defRPr sz="1800" kern="1200">
                <a:ln>
                  <a:solidFill>
                    <a:schemeClr val="bg1">
                      <a:alpha val="0"/>
                    </a:schemeClr>
                  </a:solidFill>
                </a:ln>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9"/>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9"/>
              </a:buBlip>
              <a:defRPr sz="1600" kern="1200">
                <a:ln>
                  <a:solidFill>
                    <a:schemeClr val="bg1">
                      <a:alpha val="0"/>
                    </a:schemeClr>
                  </a:solidFill>
                </a:ln>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ct val="50000"/>
              </a:spcBef>
              <a:buNone/>
              <a:tabLst>
                <a:tab pos="1206500" algn="l"/>
              </a:tabLst>
            </a:pPr>
            <a:r>
              <a:rPr lang="en-US" b="1" u="sng" dirty="0" smtClean="0"/>
              <a:t>Regional Field Leaders/Members </a:t>
            </a:r>
            <a:r>
              <a:rPr lang="en-US" u="sng" dirty="0" smtClean="0"/>
              <a:t>(in alphabetical order):</a:t>
            </a:r>
          </a:p>
          <a:p>
            <a:pPr marL="0" indent="0" algn="just">
              <a:spcBef>
                <a:spcPct val="50000"/>
              </a:spcBef>
              <a:buNone/>
              <a:tabLst>
                <a:tab pos="1206500" algn="l"/>
              </a:tabLst>
            </a:pPr>
            <a:r>
              <a:rPr lang="en-US" dirty="0" smtClean="0"/>
              <a:t>Germany</a:t>
            </a:r>
          </a:p>
          <a:p>
            <a:pPr marL="499745" lvl="1" indent="-225425" algn="just">
              <a:spcBef>
                <a:spcPct val="50000"/>
              </a:spcBef>
              <a:tabLst>
                <a:tab pos="1206500" algn="l"/>
              </a:tabLst>
            </a:pPr>
            <a:r>
              <a:rPr lang="en-US" b="1" dirty="0" smtClean="0"/>
              <a:t>Joerg Hassenbach</a:t>
            </a:r>
            <a:r>
              <a:rPr lang="en-US" dirty="0" smtClean="0"/>
              <a:t>, </a:t>
            </a:r>
            <a:r>
              <a:rPr lang="en-US" b="1" dirty="0" smtClean="0"/>
              <a:t>Ralf Hohmann</a:t>
            </a:r>
          </a:p>
          <a:p>
            <a:pPr marL="0" indent="0" algn="just">
              <a:spcBef>
                <a:spcPct val="50000"/>
              </a:spcBef>
              <a:buNone/>
              <a:tabLst>
                <a:tab pos="1206500" algn="l"/>
              </a:tabLst>
            </a:pPr>
            <a:r>
              <a:rPr lang="en-US" dirty="0" smtClean="0"/>
              <a:t>South Africa</a:t>
            </a:r>
          </a:p>
          <a:p>
            <a:pPr marL="499745" lvl="1" indent="-225425" algn="just">
              <a:spcBef>
                <a:spcPct val="50000"/>
              </a:spcBef>
              <a:tabLst>
                <a:tab pos="1206500" algn="l"/>
              </a:tabLst>
            </a:pPr>
            <a:r>
              <a:rPr lang="en-US" b="1" dirty="0" smtClean="0"/>
              <a:t>Kim Schulze</a:t>
            </a:r>
            <a:r>
              <a:rPr lang="en-US" dirty="0" smtClean="0"/>
              <a:t>, </a:t>
            </a:r>
            <a:r>
              <a:rPr lang="en-US" b="1" dirty="0" smtClean="0"/>
              <a:t>Fabio Salvador</a:t>
            </a:r>
          </a:p>
          <a:p>
            <a:pPr marL="0" indent="0" algn="just">
              <a:spcBef>
                <a:spcPct val="50000"/>
              </a:spcBef>
              <a:buNone/>
              <a:tabLst>
                <a:tab pos="1206500" algn="l"/>
              </a:tabLst>
            </a:pPr>
            <a:r>
              <a:rPr lang="en-US" dirty="0" smtClean="0"/>
              <a:t>Switzerland</a:t>
            </a:r>
          </a:p>
          <a:p>
            <a:pPr marL="499745" lvl="1" indent="-225425">
              <a:spcBef>
                <a:spcPct val="50000"/>
              </a:spcBef>
              <a:tabLst>
                <a:tab pos="1206500" algn="l"/>
              </a:tabLst>
            </a:pPr>
            <a:r>
              <a:rPr lang="en-US" b="1" dirty="0" smtClean="0"/>
              <a:t>Mohamad Ali Mahfouz</a:t>
            </a:r>
            <a:r>
              <a:rPr lang="en-US" dirty="0" smtClean="0"/>
              <a:t>, </a:t>
            </a:r>
            <a:r>
              <a:rPr lang="en-US" b="1" dirty="0" smtClean="0"/>
              <a:t>Robin Ray-Howett</a:t>
            </a:r>
          </a:p>
          <a:p>
            <a:pPr marL="0" indent="0" algn="just">
              <a:spcBef>
                <a:spcPct val="50000"/>
              </a:spcBef>
              <a:buNone/>
              <a:tabLst>
                <a:tab pos="1206500" algn="l"/>
              </a:tabLst>
            </a:pPr>
            <a:r>
              <a:rPr lang="en-US" dirty="0" smtClean="0"/>
              <a:t>United Kingdom</a:t>
            </a:r>
          </a:p>
          <a:p>
            <a:pPr marL="499745" lvl="1" indent="-225425" algn="just">
              <a:spcBef>
                <a:spcPct val="50000"/>
              </a:spcBef>
              <a:tabLst>
                <a:tab pos="1206500" algn="l"/>
              </a:tabLst>
            </a:pPr>
            <a:r>
              <a:rPr lang="en-US" b="1" dirty="0" smtClean="0"/>
              <a:t>Chris Jordan</a:t>
            </a:r>
            <a:r>
              <a:rPr lang="en-US" dirty="0" smtClean="0"/>
              <a:t>, </a:t>
            </a:r>
            <a:r>
              <a:rPr lang="en-US" b="1" dirty="0" smtClean="0"/>
              <a:t>Paul Beater</a:t>
            </a:r>
          </a:p>
          <a:p>
            <a:pPr marL="0" indent="0" algn="just">
              <a:spcBef>
                <a:spcPct val="50000"/>
              </a:spcBef>
              <a:buNone/>
              <a:tabLst>
                <a:tab pos="1206500" algn="l"/>
              </a:tabLst>
            </a:pPr>
            <a:r>
              <a:rPr lang="en-US" dirty="0" smtClean="0"/>
              <a:t>United States of America</a:t>
            </a:r>
          </a:p>
          <a:p>
            <a:pPr marL="499745" lvl="1" indent="-225425" algn="just">
              <a:spcBef>
                <a:spcPct val="50000"/>
              </a:spcBef>
              <a:tabLst>
                <a:tab pos="1206500" algn="l"/>
              </a:tabLst>
            </a:pPr>
            <a:r>
              <a:rPr lang="en-US" b="1" dirty="0" smtClean="0"/>
              <a:t>Deepak Singh</a:t>
            </a:r>
            <a:r>
              <a:rPr lang="en-US" dirty="0" smtClean="0"/>
              <a:t>, </a:t>
            </a:r>
            <a:r>
              <a:rPr lang="en-US" b="1" dirty="0" smtClean="0"/>
              <a:t>Kevin Fleck</a:t>
            </a:r>
            <a:r>
              <a:rPr lang="en-US" dirty="0" smtClean="0"/>
              <a:t>, </a:t>
            </a:r>
            <a:r>
              <a:rPr lang="en-US" b="1" dirty="0" smtClean="0"/>
              <a:t>Ken Archer</a:t>
            </a:r>
          </a:p>
        </p:txBody>
      </p:sp>
      <p:sp>
        <p:nvSpPr>
          <p:cNvPr id="46" name="Slide Number Placeholder 2"/>
          <p:cNvSpPr>
            <a:spLocks noGrp="1"/>
          </p:cNvSpPr>
          <p:nvPr>
            <p:ph type="sldNum" sz="quarter" idx="4"/>
            <p:custDataLst>
              <p:tags r:id="rId4"/>
            </p:custDataLst>
          </p:nvPr>
        </p:nvSpPr>
        <p:spPr>
          <a:xfrm>
            <a:off x="5601182" y="6519177"/>
            <a:ext cx="986588" cy="246221"/>
          </a:xfrm>
        </p:spPr>
        <p:txBody>
          <a:bodyPr/>
          <a:lstStyle/>
          <a:p>
            <a:pPr algn="ctr"/>
            <a:fld id="{101F14F0-5018-4D43-9CE9-7EAB5322879C}" type="slidenum">
              <a:rPr lang="en-US" smtClean="0"/>
              <a:pPr algn="ctr"/>
              <a:t>9</a:t>
            </a:fld>
            <a:endParaRPr lang="en-US" dirty="0"/>
          </a:p>
        </p:txBody>
      </p:sp>
      <p:pic>
        <p:nvPicPr>
          <p:cNvPr id="169478" name="Picture 518" descr="http://upload.wikimedia.org/wikipedia/en/thumb/b/ba/Flag_of_Germany.svg/125px-Flag_of_Germany.svg.png">
            <a:hlinkClick r:id="rId10" tooltip="Flag of Germany"/>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735" y="1361214"/>
            <a:ext cx="805874" cy="483524"/>
          </a:xfrm>
          <a:prstGeom prst="rect">
            <a:avLst/>
          </a:prstGeom>
          <a:noFill/>
          <a:extLst>
            <a:ext uri="{909E8E84-426E-40DD-AFC4-6F175D3DCCD1}">
              <a14:hiddenFill xmlns:a14="http://schemas.microsoft.com/office/drawing/2010/main">
                <a:solidFill>
                  <a:srgbClr val="FFFFFF"/>
                </a:solidFill>
              </a14:hiddenFill>
            </a:ext>
          </a:extLst>
        </p:spPr>
      </p:pic>
      <p:pic>
        <p:nvPicPr>
          <p:cNvPr id="169480" name="Picture 520" descr="http://upload.wikimedia.org/wikipedia/commons/thumb/a/af/Flag_of_South_Africa.svg/125px-Flag_of_South_Africa.svg.png">
            <a:hlinkClick r:id="rId12" tooltip="Flag of South Africa"/>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2735" y="2231601"/>
            <a:ext cx="853955" cy="567027"/>
          </a:xfrm>
          <a:prstGeom prst="rect">
            <a:avLst/>
          </a:prstGeom>
          <a:noFill/>
          <a:extLst>
            <a:ext uri="{909E8E84-426E-40DD-AFC4-6F175D3DCCD1}">
              <a14:hiddenFill xmlns:a14="http://schemas.microsoft.com/office/drawing/2010/main">
                <a:solidFill>
                  <a:srgbClr val="FFFFFF"/>
                </a:solidFill>
              </a14:hiddenFill>
            </a:ext>
          </a:extLst>
        </p:spPr>
      </p:pic>
      <p:pic>
        <p:nvPicPr>
          <p:cNvPr id="169482" name="Picture 522" descr="http://upload.wikimedia.org/wikipedia/commons/thumb/e/e2/Flag_of_the_United_States_%28Pantone%29.svg/125px-Flag_of_the_United_States_%28Pantone%29.svg.png">
            <a:hlinkClick r:id="rId14" tooltip="Flag of the United States"/>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2736" y="5070765"/>
            <a:ext cx="805874" cy="425502"/>
          </a:xfrm>
          <a:prstGeom prst="rect">
            <a:avLst/>
          </a:prstGeom>
          <a:noFill/>
          <a:extLst>
            <a:ext uri="{909E8E84-426E-40DD-AFC4-6F175D3DCCD1}">
              <a14:hiddenFill xmlns:a14="http://schemas.microsoft.com/office/drawing/2010/main">
                <a:solidFill>
                  <a:srgbClr val="FFFFFF"/>
                </a:solidFill>
              </a14:hiddenFill>
            </a:ext>
          </a:extLst>
        </p:spPr>
      </p:pic>
      <p:pic>
        <p:nvPicPr>
          <p:cNvPr id="169484" name="Picture 524" descr="A flag featuring both cross and saltire in red, white and blue">
            <a:hlinkClick r:id="rId16" tooltip="Flag of the United Kingdom"/>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2736" y="4247684"/>
            <a:ext cx="805874" cy="406161"/>
          </a:xfrm>
          <a:prstGeom prst="rect">
            <a:avLst/>
          </a:prstGeom>
          <a:noFill/>
          <a:extLst>
            <a:ext uri="{909E8E84-426E-40DD-AFC4-6F175D3DCCD1}">
              <a14:hiddenFill xmlns:a14="http://schemas.microsoft.com/office/drawing/2010/main">
                <a:solidFill>
                  <a:srgbClr val="FFFFFF"/>
                </a:solidFill>
              </a14:hiddenFill>
            </a:ext>
          </a:extLst>
        </p:spPr>
      </p:pic>
      <p:pic>
        <p:nvPicPr>
          <p:cNvPr id="169486" name="Picture 526" descr="http://upload.wikimedia.org/wikipedia/commons/thumb/0/08/Flag_of_Switzerland_%28Pantone%29.svg/125px-Flag_of_Switzerland_%28Pantone%29.svg.png">
            <a:hlinkClick r:id="rId18" tooltip="Flag of Switzerland"/>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7459" y="3158835"/>
            <a:ext cx="668004" cy="6680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480612" y="2590181"/>
            <a:ext cx="3299011" cy="2092881"/>
          </a:xfrm>
          <a:prstGeom prst="rect">
            <a:avLst/>
          </a:prstGeom>
          <a:solidFill>
            <a:schemeClr val="accent2">
              <a:lumMod val="20000"/>
              <a:lumOff val="80000"/>
            </a:schemeClr>
          </a:solidFill>
          <a:ln>
            <a:solidFill>
              <a:schemeClr val="accent3">
                <a:lumMod val="10000"/>
              </a:schemeClr>
            </a:solidFill>
          </a:ln>
        </p:spPr>
        <p:txBody>
          <a:bodyPr wrap="square" lIns="0" tIns="0" rIns="0" bIns="0" rtlCol="0">
            <a:spAutoFit/>
          </a:bodyPr>
          <a:lstStyle/>
          <a:p>
            <a:pPr algn="ctr"/>
            <a:r>
              <a:rPr lang="en-US" sz="4000" b="1" dirty="0" smtClean="0"/>
              <a:t>16</a:t>
            </a:r>
            <a:r>
              <a:rPr lang="en-US" sz="4000" dirty="0" smtClean="0"/>
              <a:t> </a:t>
            </a:r>
          </a:p>
          <a:p>
            <a:pPr algn="ctr"/>
            <a:r>
              <a:rPr lang="en-US" sz="3200" dirty="0" smtClean="0"/>
              <a:t>Accelerator </a:t>
            </a:r>
          </a:p>
          <a:p>
            <a:pPr algn="ctr"/>
            <a:r>
              <a:rPr lang="en-US" sz="3200" dirty="0"/>
              <a:t>i</a:t>
            </a:r>
            <a:r>
              <a:rPr lang="en-US" sz="3200" dirty="0" smtClean="0"/>
              <a:t>dea </a:t>
            </a:r>
            <a:r>
              <a:rPr lang="en-US" sz="3200" dirty="0"/>
              <a:t>s</a:t>
            </a:r>
            <a:r>
              <a:rPr lang="en-US" sz="3200" dirty="0" smtClean="0"/>
              <a:t>ubmissions to date</a:t>
            </a:r>
          </a:p>
        </p:txBody>
      </p:sp>
    </p:spTree>
    <p:extLst>
      <p:ext uri="{BB962C8B-B14F-4D97-AF65-F5344CB8AC3E}">
        <p14:creationId xmlns:p14="http://schemas.microsoft.com/office/powerpoint/2010/main" val="251678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128"/>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wKeC0BheME6F7Iwf27YNh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UjOcW4C4m0SwyKrMO_DfIg"/>
</p:tagLst>
</file>

<file path=ppt/tags/tag1000.xml><?xml version="1.0" encoding="utf-8"?>
<p:tagLst xmlns:a="http://schemas.openxmlformats.org/drawingml/2006/main" xmlns:r="http://schemas.openxmlformats.org/officeDocument/2006/relationships" xmlns:p="http://schemas.openxmlformats.org/presentationml/2006/main">
  <p:tag name="THINKCELLSHAPEDONOTDELETE" val="pT2qBUUjCyE.Qyex0L4J__A"/>
</p:tagLst>
</file>

<file path=ppt/tags/tag1001.xml><?xml version="1.0" encoding="utf-8"?>
<p:tagLst xmlns:a="http://schemas.openxmlformats.org/drawingml/2006/main" xmlns:r="http://schemas.openxmlformats.org/officeDocument/2006/relationships" xmlns:p="http://schemas.openxmlformats.org/presentationml/2006/main">
  <p:tag name="THINKCELLSHAPEDONOTDELETE" val="p6OQQKUpVFUieuEeeq_P.WA"/>
</p:tagLst>
</file>

<file path=ppt/tags/tag1002.xml><?xml version="1.0" encoding="utf-8"?>
<p:tagLst xmlns:a="http://schemas.openxmlformats.org/drawingml/2006/main" xmlns:r="http://schemas.openxmlformats.org/officeDocument/2006/relationships" xmlns:p="http://schemas.openxmlformats.org/presentationml/2006/main">
  <p:tag name="THINKCELLSHAPEDONOTDELETE" val="pwxNu4S6SkEaugXIrPcyToQ"/>
</p:tagLst>
</file>

<file path=ppt/tags/tag1003.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1004.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1005.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1006.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1007.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1008.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1009.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H2gpbg6mw06c7HpN9aNQmA"/>
</p:tagLst>
</file>

<file path=ppt/tags/tag1010.xml><?xml version="1.0" encoding="utf-8"?>
<p:tagLst xmlns:a="http://schemas.openxmlformats.org/drawingml/2006/main" xmlns:r="http://schemas.openxmlformats.org/officeDocument/2006/relationships" xmlns:p="http://schemas.openxmlformats.org/presentationml/2006/main">
  <p:tag name="THINKCELLSHAPEDONOTDELETE" val="pPphx7n0qskW_YIi4dqCX9A"/>
</p:tagLst>
</file>

<file path=ppt/tags/tag1011.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012.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013.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014.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015.xml><?xml version="1.0" encoding="utf-8"?>
<p:tagLst xmlns:a="http://schemas.openxmlformats.org/drawingml/2006/main" xmlns:r="http://schemas.openxmlformats.org/officeDocument/2006/relationships" xmlns:p="http://schemas.openxmlformats.org/presentationml/2006/main">
  <p:tag name="THINKCELLSHAPEDONOTDELETE" val="pRUb9CViJXUWHa0dWdsj6lw"/>
</p:tagLst>
</file>

<file path=ppt/tags/tag1016.xml><?xml version="1.0" encoding="utf-8"?>
<p:tagLst xmlns:a="http://schemas.openxmlformats.org/drawingml/2006/main" xmlns:r="http://schemas.openxmlformats.org/officeDocument/2006/relationships" xmlns:p="http://schemas.openxmlformats.org/presentationml/2006/main">
  <p:tag name="THINKCELLSHAPEDONOTDELETE" val="pPy7Cvaje1E.3H4TphMtCCQ"/>
</p:tagLst>
</file>

<file path=ppt/tags/tag10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8.xml><?xml version="1.0" encoding="utf-8"?>
<p:tagLst xmlns:a="http://schemas.openxmlformats.org/drawingml/2006/main" xmlns:r="http://schemas.openxmlformats.org/officeDocument/2006/relationships" xmlns:p="http://schemas.openxmlformats.org/presentationml/2006/main">
  <p:tag name="THINKCELLSHAPEDONOTDELETE" val="pSm3eFcIgtkGSCJh3ORseGw"/>
</p:tagLst>
</file>

<file path=ppt/tags/tag1019.xml><?xml version="1.0" encoding="utf-8"?>
<p:tagLst xmlns:a="http://schemas.openxmlformats.org/drawingml/2006/main" xmlns:r="http://schemas.openxmlformats.org/officeDocument/2006/relationships" xmlns:p="http://schemas.openxmlformats.org/presentationml/2006/main">
  <p:tag name="THINKCELLSHAPEDONOTDELETE" val="p5YT.g2CczUCmQ7zT31Cx7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4NDhkojQ_UKpOMr1R8qdsQ"/>
</p:tagLst>
</file>

<file path=ppt/tags/tag1020.xml><?xml version="1.0" encoding="utf-8"?>
<p:tagLst xmlns:a="http://schemas.openxmlformats.org/drawingml/2006/main" xmlns:r="http://schemas.openxmlformats.org/officeDocument/2006/relationships" xmlns:p="http://schemas.openxmlformats.org/presentationml/2006/main">
  <p:tag name="THINKCELLSHAPEDONOTDELETE" val="pybEAqadg2kOjB.B6XAMsww"/>
</p:tagLst>
</file>

<file path=ppt/tags/tag1021.xml><?xml version="1.0" encoding="utf-8"?>
<p:tagLst xmlns:a="http://schemas.openxmlformats.org/drawingml/2006/main" xmlns:r="http://schemas.openxmlformats.org/officeDocument/2006/relationships" xmlns:p="http://schemas.openxmlformats.org/presentationml/2006/main">
  <p:tag name="THINKCELLSHAPEDONOTDELETE" val="pwxNu4S6SkEaugXIrPcyToQ"/>
</p:tagLst>
</file>

<file path=ppt/tags/tag1022.xml><?xml version="1.0" encoding="utf-8"?>
<p:tagLst xmlns:a="http://schemas.openxmlformats.org/drawingml/2006/main" xmlns:r="http://schemas.openxmlformats.org/officeDocument/2006/relationships" xmlns:p="http://schemas.openxmlformats.org/presentationml/2006/main">
  <p:tag name="THINKCELLSHAPEDONOTDELETE" val="p6OQQKUpVFUieuEeeq_P.WA"/>
</p:tagLst>
</file>

<file path=ppt/tags/tag1023.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024.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025.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026.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027.xml><?xml version="1.0" encoding="utf-8"?>
<p:tagLst xmlns:a="http://schemas.openxmlformats.org/drawingml/2006/main" xmlns:r="http://schemas.openxmlformats.org/officeDocument/2006/relationships" xmlns:p="http://schemas.openxmlformats.org/presentationml/2006/main">
  <p:tag name="THINKCELLSHAPEDONOTDELETE" val="pwxNu4S6SkEaugXIrPcyToQ"/>
</p:tagLst>
</file>

<file path=ppt/tags/tag1028.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29.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0.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31.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32.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33.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34.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35.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36.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37.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38.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39.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pHsdPwl3sE28x78fno4W_A"/>
</p:tagLst>
</file>

<file path=ppt/tags/tag1040.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41.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42.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43.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44.xml><?xml version="1.0" encoding="utf-8"?>
<p:tagLst xmlns:a="http://schemas.openxmlformats.org/drawingml/2006/main" xmlns:r="http://schemas.openxmlformats.org/officeDocument/2006/relationships" xmlns:p="http://schemas.openxmlformats.org/presentationml/2006/main">
  <p:tag name="THINKCELLSHAPEDONOTDELETE" val="p0Xer7o_BzUGu4HeSl.N0Wg"/>
</p:tagLst>
</file>

<file path=ppt/tags/tag1045.xml><?xml version="1.0" encoding="utf-8"?>
<p:tagLst xmlns:a="http://schemas.openxmlformats.org/drawingml/2006/main" xmlns:r="http://schemas.openxmlformats.org/officeDocument/2006/relationships" xmlns:p="http://schemas.openxmlformats.org/presentationml/2006/main">
  <p:tag name="THINKCELLSHAPEDONOTDELETE" val="pKD..CwGG8U2hC9GhboyuUw"/>
</p:tagLst>
</file>

<file path=ppt/tags/tag1046.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1047.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1048.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1049.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vWhQS.GTikivEY_VXscFXg"/>
</p:tagLst>
</file>

<file path=ppt/tags/tag1050.xml><?xml version="1.0" encoding="utf-8"?>
<p:tagLst xmlns:a="http://schemas.openxmlformats.org/drawingml/2006/main" xmlns:r="http://schemas.openxmlformats.org/officeDocument/2006/relationships" xmlns:p="http://schemas.openxmlformats.org/presentationml/2006/main">
  <p:tag name="THINKCELLSHAPEDONOTDELETE" val="p6OQQKUpVFUieuEeeq_P.WA"/>
</p:tagLst>
</file>

<file path=ppt/tags/tag1051.xml><?xml version="1.0" encoding="utf-8"?>
<p:tagLst xmlns:a="http://schemas.openxmlformats.org/drawingml/2006/main" xmlns:r="http://schemas.openxmlformats.org/officeDocument/2006/relationships" xmlns:p="http://schemas.openxmlformats.org/presentationml/2006/main">
  <p:tag name="THINKCELLSHAPEDONOTDELETE" val="p58JxQQTbHkONdunR6lij4A"/>
</p:tagLst>
</file>

<file path=ppt/tags/tag1052.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1053.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1054.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1055.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1056.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1057.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1058.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1059.xml><?xml version="1.0" encoding="utf-8"?>
<p:tagLst xmlns:a="http://schemas.openxmlformats.org/drawingml/2006/main" xmlns:r="http://schemas.openxmlformats.org/officeDocument/2006/relationships" xmlns:p="http://schemas.openxmlformats.org/presentationml/2006/main">
  <p:tag name="THINKCELLSHAPEDONOTDELETE" val="pPphx7n0qskW_YIi4dqCX9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rJjGI6zRDUO0WUZECLzGZA"/>
</p:tagLst>
</file>

<file path=ppt/tags/tag1060.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061.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062.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063.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064.xml><?xml version="1.0" encoding="utf-8"?>
<p:tagLst xmlns:a="http://schemas.openxmlformats.org/drawingml/2006/main" xmlns:r="http://schemas.openxmlformats.org/officeDocument/2006/relationships" xmlns:p="http://schemas.openxmlformats.org/presentationml/2006/main">
  <p:tag name="THINKCELLSHAPEDONOTDELETE" val="pA0viUytM9E6Cj8zYFRtbcw"/>
</p:tagLst>
</file>

<file path=ppt/tags/tag10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6.xml><?xml version="1.0" encoding="utf-8"?>
<p:tagLst xmlns:a="http://schemas.openxmlformats.org/drawingml/2006/main" xmlns:r="http://schemas.openxmlformats.org/officeDocument/2006/relationships" xmlns:p="http://schemas.openxmlformats.org/presentationml/2006/main">
  <p:tag name="THINKCELLSHAPEDONOTDELETE" val="pTJBw6fkrD0OJ_1liAik3Gg"/>
</p:tagLst>
</file>

<file path=ppt/tags/tag1067.xml><?xml version="1.0" encoding="utf-8"?>
<p:tagLst xmlns:a="http://schemas.openxmlformats.org/drawingml/2006/main" xmlns:r="http://schemas.openxmlformats.org/officeDocument/2006/relationships" xmlns:p="http://schemas.openxmlformats.org/presentationml/2006/main">
  <p:tag name="THINKCELLSHAPEDONOTDELETE" val="pBz4D_adEwkS2edE96ZEK8Q"/>
</p:tagLst>
</file>

<file path=ppt/tags/tag1068.xml><?xml version="1.0" encoding="utf-8"?>
<p:tagLst xmlns:a="http://schemas.openxmlformats.org/drawingml/2006/main" xmlns:r="http://schemas.openxmlformats.org/officeDocument/2006/relationships" xmlns:p="http://schemas.openxmlformats.org/presentationml/2006/main">
  <p:tag name="THINKCELLSHAPEDONOTDELETE" val="pmrgB6_3PJ02cv.Qpc6PUTg"/>
</p:tagLst>
</file>

<file path=ppt/tags/tag1069.xml><?xml version="1.0" encoding="utf-8"?>
<p:tagLst xmlns:a="http://schemas.openxmlformats.org/drawingml/2006/main" xmlns:r="http://schemas.openxmlformats.org/officeDocument/2006/relationships" xmlns:p="http://schemas.openxmlformats.org/presentationml/2006/main">
  <p:tag name="THINKCELLSHAPEDONOTDELETE" val="p15m_1X21X0y77woGPqDx5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jKTYrUgbOEu_Lj8N5sZT7Q"/>
</p:tagLst>
</file>

<file path=ppt/tags/tag1070.xml><?xml version="1.0" encoding="utf-8"?>
<p:tagLst xmlns:a="http://schemas.openxmlformats.org/drawingml/2006/main" xmlns:r="http://schemas.openxmlformats.org/officeDocument/2006/relationships" xmlns:p="http://schemas.openxmlformats.org/presentationml/2006/main">
  <p:tag name="THINKCELLSHAPEDONOTDELETE" val="pKnlBrmT.N0eK58pOUoLpZA"/>
</p:tagLst>
</file>

<file path=ppt/tags/tag1071.xml><?xml version="1.0" encoding="utf-8"?>
<p:tagLst xmlns:a="http://schemas.openxmlformats.org/drawingml/2006/main" xmlns:r="http://schemas.openxmlformats.org/officeDocument/2006/relationships" xmlns:p="http://schemas.openxmlformats.org/presentationml/2006/main">
  <p:tag name="THINKCELLSHAPEDONOTDELETE" val="pqGQa6LSAYUmktN.P35wbBA"/>
</p:tagLst>
</file>

<file path=ppt/tags/tag1072.xml><?xml version="1.0" encoding="utf-8"?>
<p:tagLst xmlns:a="http://schemas.openxmlformats.org/drawingml/2006/main" xmlns:r="http://schemas.openxmlformats.org/officeDocument/2006/relationships" xmlns:p="http://schemas.openxmlformats.org/presentationml/2006/main">
  <p:tag name="THINKCELLSHAPEDONOTDELETE" val="p5xlyOpVMcEG_ItcRfCQzig"/>
</p:tagLst>
</file>

<file path=ppt/tags/tag1073.xml><?xml version="1.0" encoding="utf-8"?>
<p:tagLst xmlns:a="http://schemas.openxmlformats.org/drawingml/2006/main" xmlns:r="http://schemas.openxmlformats.org/officeDocument/2006/relationships" xmlns:p="http://schemas.openxmlformats.org/presentationml/2006/main">
  <p:tag name="THINKCELLSHAPEDONOTDELETE" val="pKoie_0LO6kye173EadFtaQ"/>
</p:tagLst>
</file>

<file path=ppt/tags/tag1074.xml><?xml version="1.0" encoding="utf-8"?>
<p:tagLst xmlns:a="http://schemas.openxmlformats.org/drawingml/2006/main" xmlns:r="http://schemas.openxmlformats.org/officeDocument/2006/relationships" xmlns:p="http://schemas.openxmlformats.org/presentationml/2006/main">
  <p:tag name="THINKCELLSHAPEDONOTDELETE" val="p1oPjqKQERUCNrytNEXu1iw"/>
</p:tagLst>
</file>

<file path=ppt/tags/tag1075.xml><?xml version="1.0" encoding="utf-8"?>
<p:tagLst xmlns:a="http://schemas.openxmlformats.org/drawingml/2006/main" xmlns:r="http://schemas.openxmlformats.org/officeDocument/2006/relationships" xmlns:p="http://schemas.openxmlformats.org/presentationml/2006/main">
  <p:tag name="THINKCELLSHAPEDONOTDELETE" val="pAAcn3jc0pE2DKYlaDqT8Xw"/>
</p:tagLst>
</file>

<file path=ppt/tags/tag1076.xml><?xml version="1.0" encoding="utf-8"?>
<p:tagLst xmlns:a="http://schemas.openxmlformats.org/drawingml/2006/main" xmlns:r="http://schemas.openxmlformats.org/officeDocument/2006/relationships" xmlns:p="http://schemas.openxmlformats.org/presentationml/2006/main">
  <p:tag name="THINKCELLSHAPEDONOTDELETE" val="pN1iZlNG900qMSlqGEe3rSg"/>
</p:tagLst>
</file>

<file path=ppt/tags/tag1077.xml><?xml version="1.0" encoding="utf-8"?>
<p:tagLst xmlns:a="http://schemas.openxmlformats.org/drawingml/2006/main" xmlns:r="http://schemas.openxmlformats.org/officeDocument/2006/relationships" xmlns:p="http://schemas.openxmlformats.org/presentationml/2006/main">
  <p:tag name="THINKCELLSHAPEDONOTDELETE" val="pCovSyYB2Y0S1UR7cv05fnw"/>
</p:tagLst>
</file>

<file path=ppt/tags/tag1078.xml><?xml version="1.0" encoding="utf-8"?>
<p:tagLst xmlns:a="http://schemas.openxmlformats.org/drawingml/2006/main" xmlns:r="http://schemas.openxmlformats.org/officeDocument/2006/relationships" xmlns:p="http://schemas.openxmlformats.org/presentationml/2006/main">
  <p:tag name="THINKCELLSHAPEDONOTDELETE" val="pJHbW5CvX1E2gENS.y37rSw"/>
</p:tagLst>
</file>

<file path=ppt/tags/tag1079.xml><?xml version="1.0" encoding="utf-8"?>
<p:tagLst xmlns:a="http://schemas.openxmlformats.org/drawingml/2006/main" xmlns:r="http://schemas.openxmlformats.org/officeDocument/2006/relationships" xmlns:p="http://schemas.openxmlformats.org/presentationml/2006/main">
  <p:tag name="THINKCELLSHAPEDONOTDELETE" val="pmTCf6Vf_hkmfoia5Zaa81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D_tr08j5vUKfKVcCx_jFeg"/>
</p:tagLst>
</file>

<file path=ppt/tags/tag1080.xml><?xml version="1.0" encoding="utf-8"?>
<p:tagLst xmlns:a="http://schemas.openxmlformats.org/drawingml/2006/main" xmlns:r="http://schemas.openxmlformats.org/officeDocument/2006/relationships" xmlns:p="http://schemas.openxmlformats.org/presentationml/2006/main">
  <p:tag name="THINKCELLSHAPEDONOTDELETE" val="p52i97zQhdkeQWfvDZ00KZg"/>
</p:tagLst>
</file>

<file path=ppt/tags/tag1081.xml><?xml version="1.0" encoding="utf-8"?>
<p:tagLst xmlns:a="http://schemas.openxmlformats.org/drawingml/2006/main" xmlns:r="http://schemas.openxmlformats.org/officeDocument/2006/relationships" xmlns:p="http://schemas.openxmlformats.org/presentationml/2006/main">
  <p:tag name="THINKCELLSHAPEDONOTDELETE" val="pUD9N1gvur0qobEMHQChaBA"/>
</p:tagLst>
</file>

<file path=ppt/tags/tag1082.xml><?xml version="1.0" encoding="utf-8"?>
<p:tagLst xmlns:a="http://schemas.openxmlformats.org/drawingml/2006/main" xmlns:r="http://schemas.openxmlformats.org/officeDocument/2006/relationships" xmlns:p="http://schemas.openxmlformats.org/presentationml/2006/main">
  <p:tag name="THINKCELLSHAPEDONOTDELETE" val="pjJwowXwQkE.lEJUp6nj38g"/>
</p:tagLst>
</file>

<file path=ppt/tags/tag10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4.xml><?xml version="1.0" encoding="utf-8"?>
<p:tagLst xmlns:a="http://schemas.openxmlformats.org/drawingml/2006/main" xmlns:r="http://schemas.openxmlformats.org/officeDocument/2006/relationships" xmlns:p="http://schemas.openxmlformats.org/presentationml/2006/main">
  <p:tag name="THINKCELLSHAPEDONOTDELETE" val="pDO0ke7aH10G_vyT26Sf7iw"/>
</p:tagLst>
</file>

<file path=ppt/tags/tag1085.xml><?xml version="1.0" encoding="utf-8"?>
<p:tagLst xmlns:a="http://schemas.openxmlformats.org/drawingml/2006/main" xmlns:r="http://schemas.openxmlformats.org/officeDocument/2006/relationships" xmlns:p="http://schemas.openxmlformats.org/presentationml/2006/main">
  <p:tag name="THINKCELLSHAPEDONOTDELETE" val="pmhlJMhNTTEqPbKTcIgtxRg"/>
</p:tagLst>
</file>

<file path=ppt/tags/tag1086.xml><?xml version="1.0" encoding="utf-8"?>
<p:tagLst xmlns:a="http://schemas.openxmlformats.org/drawingml/2006/main" xmlns:r="http://schemas.openxmlformats.org/officeDocument/2006/relationships" xmlns:p="http://schemas.openxmlformats.org/presentationml/2006/main">
  <p:tag name="THINKCELLSHAPEDONOTDELETE" val="pGNZMoaTK9kKuTq33Algv0Q"/>
</p:tagLst>
</file>

<file path=ppt/tags/tag1087.xml><?xml version="1.0" encoding="utf-8"?>
<p:tagLst xmlns:a="http://schemas.openxmlformats.org/drawingml/2006/main" xmlns:r="http://schemas.openxmlformats.org/officeDocument/2006/relationships" xmlns:p="http://schemas.openxmlformats.org/presentationml/2006/main">
  <p:tag name="THINKCELLSHAPEDONOTDELETE" val="pK75MJ3AvK0.GvFssGBtmBw"/>
</p:tagLst>
</file>

<file path=ppt/tags/tag1088.xml><?xml version="1.0" encoding="utf-8"?>
<p:tagLst xmlns:a="http://schemas.openxmlformats.org/drawingml/2006/main" xmlns:r="http://schemas.openxmlformats.org/officeDocument/2006/relationships" xmlns:p="http://schemas.openxmlformats.org/presentationml/2006/main">
  <p:tag name="THINKCELLSHAPEDONOTDELETE" val="p_uQrk7KmtES3HlFIT9mxOw"/>
</p:tagLst>
</file>

<file path=ppt/tags/tag1089.xml><?xml version="1.0" encoding="utf-8"?>
<p:tagLst xmlns:a="http://schemas.openxmlformats.org/drawingml/2006/main" xmlns:r="http://schemas.openxmlformats.org/officeDocument/2006/relationships" xmlns:p="http://schemas.openxmlformats.org/presentationml/2006/main">
  <p:tag name="THINKCELLSHAPEDONOTDELETE" val="po344BNi8NUS80srsX1MwCQ"/>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Hv.iqB6WzUqOTy2billhUA"/>
</p:tagLst>
</file>

<file path=ppt/tags/tag1090.xml><?xml version="1.0" encoding="utf-8"?>
<p:tagLst xmlns:a="http://schemas.openxmlformats.org/drawingml/2006/main" xmlns:r="http://schemas.openxmlformats.org/officeDocument/2006/relationships" xmlns:p="http://schemas.openxmlformats.org/presentationml/2006/main">
  <p:tag name="THINKCELLSHAPEDONOTDELETE" val="pvcG2zKHtlEONZRdQ2W5iiA"/>
</p:tagLst>
</file>

<file path=ppt/tags/tag1091.xml><?xml version="1.0" encoding="utf-8"?>
<p:tagLst xmlns:a="http://schemas.openxmlformats.org/drawingml/2006/main" xmlns:r="http://schemas.openxmlformats.org/officeDocument/2006/relationships" xmlns:p="http://schemas.openxmlformats.org/presentationml/2006/main">
  <p:tag name="THINKCELLSHAPEDONOTDELETE" val="pqWINEC34aE6jXE2Yji_Kbg"/>
</p:tagLst>
</file>

<file path=ppt/tags/tag1092.xml><?xml version="1.0" encoding="utf-8"?>
<p:tagLst xmlns:a="http://schemas.openxmlformats.org/drawingml/2006/main" xmlns:r="http://schemas.openxmlformats.org/officeDocument/2006/relationships" xmlns:p="http://schemas.openxmlformats.org/presentationml/2006/main">
  <p:tag name="THINKCELLSHAPEDONOTDELETE" val="pHqsPNWmcjE6M4FPcO72N6g"/>
</p:tagLst>
</file>

<file path=ppt/tags/tag1093.xml><?xml version="1.0" encoding="utf-8"?>
<p:tagLst xmlns:a="http://schemas.openxmlformats.org/drawingml/2006/main" xmlns:r="http://schemas.openxmlformats.org/officeDocument/2006/relationships" xmlns:p="http://schemas.openxmlformats.org/presentationml/2006/main">
  <p:tag name="THINKCELLSHAPEDONOTDELETE" val="pPR9qNzzATUmq9KvT3YZ7IQ"/>
</p:tagLst>
</file>

<file path=ppt/tags/tag1094.xml><?xml version="1.0" encoding="utf-8"?>
<p:tagLst xmlns:a="http://schemas.openxmlformats.org/drawingml/2006/main" xmlns:r="http://schemas.openxmlformats.org/officeDocument/2006/relationships" xmlns:p="http://schemas.openxmlformats.org/presentationml/2006/main">
  <p:tag name="THINKCELLSHAPEDONOTDELETE" val="phRkOuNwlm0a4Z55GpFOePQ"/>
</p:tagLst>
</file>

<file path=ppt/tags/tag1095.xml><?xml version="1.0" encoding="utf-8"?>
<p:tagLst xmlns:a="http://schemas.openxmlformats.org/drawingml/2006/main" xmlns:r="http://schemas.openxmlformats.org/officeDocument/2006/relationships" xmlns:p="http://schemas.openxmlformats.org/presentationml/2006/main">
  <p:tag name="THINKCELLSHAPEDONOTDELETE" val="pD.P1y_eqK0uacc3KrbvYSA"/>
</p:tagLst>
</file>

<file path=ppt/tags/tag1096.xml><?xml version="1.0" encoding="utf-8"?>
<p:tagLst xmlns:a="http://schemas.openxmlformats.org/drawingml/2006/main" xmlns:r="http://schemas.openxmlformats.org/officeDocument/2006/relationships" xmlns:p="http://schemas.openxmlformats.org/presentationml/2006/main">
  <p:tag name="THINKCELLSHAPEDONOTDELETE" val="poJfRwb66lUqnxQUelSaOUg"/>
</p:tagLst>
</file>

<file path=ppt/tags/tag1097.xml><?xml version="1.0" encoding="utf-8"?>
<p:tagLst xmlns:a="http://schemas.openxmlformats.org/drawingml/2006/main" xmlns:r="http://schemas.openxmlformats.org/officeDocument/2006/relationships" xmlns:p="http://schemas.openxmlformats.org/presentationml/2006/main">
  <p:tag name="THINKCELLSHAPEDONOTDELETE" val="pjXDp4SStEk2qNks6lRXDFA"/>
</p:tagLst>
</file>

<file path=ppt/tags/tag1098.xml><?xml version="1.0" encoding="utf-8"?>
<p:tagLst xmlns:a="http://schemas.openxmlformats.org/drawingml/2006/main" xmlns:r="http://schemas.openxmlformats.org/officeDocument/2006/relationships" xmlns:p="http://schemas.openxmlformats.org/presentationml/2006/main">
  <p:tag name="THINKCELLSHAPEDONOTDELETE" val="pWFQUtQtVEk.rBR5xYIkfYA"/>
</p:tagLst>
</file>

<file path=ppt/tags/tag1099.xml><?xml version="1.0" encoding="utf-8"?>
<p:tagLst xmlns:a="http://schemas.openxmlformats.org/drawingml/2006/main" xmlns:r="http://schemas.openxmlformats.org/officeDocument/2006/relationships" xmlns:p="http://schemas.openxmlformats.org/presentationml/2006/main">
  <p:tag name="THINKCELLSHAPEDONOTDELETE" val="pmcm0bq6_ukq3SsUslSoE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m9G9j5SRoEuln1Y_mwQfW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sAfan_D9DESWI4ITKyXk4w"/>
</p:tagLst>
</file>

<file path=ppt/tags/tag1100.xml><?xml version="1.0" encoding="utf-8"?>
<p:tagLst xmlns:a="http://schemas.openxmlformats.org/drawingml/2006/main" xmlns:r="http://schemas.openxmlformats.org/officeDocument/2006/relationships" xmlns:p="http://schemas.openxmlformats.org/presentationml/2006/main">
  <p:tag name="THINKCELLSHAPEDONOTDELETE" val="pk3c3iqcPkk66PyIR441n_g"/>
</p:tagLst>
</file>

<file path=ppt/tags/tag1101.xml><?xml version="1.0" encoding="utf-8"?>
<p:tagLst xmlns:a="http://schemas.openxmlformats.org/drawingml/2006/main" xmlns:r="http://schemas.openxmlformats.org/officeDocument/2006/relationships" xmlns:p="http://schemas.openxmlformats.org/presentationml/2006/main">
  <p:tag name="THINKCELLSHAPEDONOTDELETE" val="ps0mPxlnJz0iKIfL91Z__bQ"/>
</p:tagLst>
</file>

<file path=ppt/tags/tag1102.xml><?xml version="1.0" encoding="utf-8"?>
<p:tagLst xmlns:a="http://schemas.openxmlformats.org/drawingml/2006/main" xmlns:r="http://schemas.openxmlformats.org/officeDocument/2006/relationships" xmlns:p="http://schemas.openxmlformats.org/presentationml/2006/main">
  <p:tag name="THINKCELLSHAPEDONOTDELETE" val="p862MzY8gZk6fQttv5dAx7w"/>
</p:tagLst>
</file>

<file path=ppt/tags/tag1103.xml><?xml version="1.0" encoding="utf-8"?>
<p:tagLst xmlns:a="http://schemas.openxmlformats.org/drawingml/2006/main" xmlns:r="http://schemas.openxmlformats.org/officeDocument/2006/relationships" xmlns:p="http://schemas.openxmlformats.org/presentationml/2006/main">
  <p:tag name="THINKCELLSHAPEDONOTDELETE" val="pBcANZAqPj0aAJ72vq9l4Aw"/>
</p:tagLst>
</file>

<file path=ppt/tags/tag1104.xml><?xml version="1.0" encoding="utf-8"?>
<p:tagLst xmlns:a="http://schemas.openxmlformats.org/drawingml/2006/main" xmlns:r="http://schemas.openxmlformats.org/officeDocument/2006/relationships" xmlns:p="http://schemas.openxmlformats.org/presentationml/2006/main">
  <p:tag name="THINKCELLSHAPEDONOTDELETE" val="p6UDY7ixs_0Gxd6lwtUzL.g"/>
</p:tagLst>
</file>

<file path=ppt/tags/tag1105.xml><?xml version="1.0" encoding="utf-8"?>
<p:tagLst xmlns:a="http://schemas.openxmlformats.org/drawingml/2006/main" xmlns:r="http://schemas.openxmlformats.org/officeDocument/2006/relationships" xmlns:p="http://schemas.openxmlformats.org/presentationml/2006/main">
  <p:tag name="THINKCELLSHAPEDONOTDELETE" val="pwwcBJaoYakKdqbnLBDEpbg"/>
</p:tagLst>
</file>

<file path=ppt/tags/tag1106.xml><?xml version="1.0" encoding="utf-8"?>
<p:tagLst xmlns:a="http://schemas.openxmlformats.org/drawingml/2006/main" xmlns:r="http://schemas.openxmlformats.org/officeDocument/2006/relationships" xmlns:p="http://schemas.openxmlformats.org/presentationml/2006/main">
  <p:tag name="THINKCELLSHAPEDONOTDELETE" val="pgBVQh.K1V027Jy_lp.UIqg"/>
</p:tagLst>
</file>

<file path=ppt/tags/tag1107.xml><?xml version="1.0" encoding="utf-8"?>
<p:tagLst xmlns:a="http://schemas.openxmlformats.org/drawingml/2006/main" xmlns:r="http://schemas.openxmlformats.org/officeDocument/2006/relationships" xmlns:p="http://schemas.openxmlformats.org/presentationml/2006/main">
  <p:tag name="THINKCELLSHAPEDONOTDELETE" val="pYhXqH8l49k6yFSw9qmMD8g"/>
</p:tagLst>
</file>

<file path=ppt/tags/tag1108.xml><?xml version="1.0" encoding="utf-8"?>
<p:tagLst xmlns:a="http://schemas.openxmlformats.org/drawingml/2006/main" xmlns:r="http://schemas.openxmlformats.org/officeDocument/2006/relationships" xmlns:p="http://schemas.openxmlformats.org/presentationml/2006/main">
  <p:tag name="THINKCELLSHAPEDONOTDELETE" val="pTZMVDF0iEk2qEn7Cq2WZoQ"/>
</p:tagLst>
</file>

<file path=ppt/tags/tag1109.xml><?xml version="1.0" encoding="utf-8"?>
<p:tagLst xmlns:a="http://schemas.openxmlformats.org/drawingml/2006/main" xmlns:r="http://schemas.openxmlformats.org/officeDocument/2006/relationships" xmlns:p="http://schemas.openxmlformats.org/presentationml/2006/main">
  <p:tag name="THINKCELLSHAPEDONOTDELETE" val="pMCMrZLmzEkmibA.ksZXxr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T2eAeq7QpESa22KY18bzHg"/>
</p:tagLst>
</file>

<file path=ppt/tags/tag1110.xml><?xml version="1.0" encoding="utf-8"?>
<p:tagLst xmlns:a="http://schemas.openxmlformats.org/drawingml/2006/main" xmlns:r="http://schemas.openxmlformats.org/officeDocument/2006/relationships" xmlns:p="http://schemas.openxmlformats.org/presentationml/2006/main">
  <p:tag name="THINKCELLSHAPEDONOTDELETE" val="pba..u2fjRkqTJ__ISE9ksg"/>
</p:tagLst>
</file>

<file path=ppt/tags/tag1111.xml><?xml version="1.0" encoding="utf-8"?>
<p:tagLst xmlns:a="http://schemas.openxmlformats.org/drawingml/2006/main" xmlns:r="http://schemas.openxmlformats.org/officeDocument/2006/relationships" xmlns:p="http://schemas.openxmlformats.org/presentationml/2006/main">
  <p:tag name="THINKCELLSHAPEDONOTDELETE" val="psFx7j8oGCE.BTt_1bKTotQ"/>
</p:tagLst>
</file>

<file path=ppt/tags/tag1112.xml><?xml version="1.0" encoding="utf-8"?>
<p:tagLst xmlns:a="http://schemas.openxmlformats.org/drawingml/2006/main" xmlns:r="http://schemas.openxmlformats.org/officeDocument/2006/relationships" xmlns:p="http://schemas.openxmlformats.org/presentationml/2006/main">
  <p:tag name="THINKCELLSHAPEDONOTDELETE" val="p_3Q2vDr1dkWWbRmXP_ZOuA"/>
</p:tagLst>
</file>

<file path=ppt/tags/tag1113.xml><?xml version="1.0" encoding="utf-8"?>
<p:tagLst xmlns:a="http://schemas.openxmlformats.org/drawingml/2006/main" xmlns:r="http://schemas.openxmlformats.org/officeDocument/2006/relationships" xmlns:p="http://schemas.openxmlformats.org/presentationml/2006/main">
  <p:tag name="THINKCELLSHAPEDONOTDELETE" val="pG3k0abMs5Ee2qYwyx7n0wA"/>
</p:tagLst>
</file>

<file path=ppt/tags/tag1114.xml><?xml version="1.0" encoding="utf-8"?>
<p:tagLst xmlns:a="http://schemas.openxmlformats.org/drawingml/2006/main" xmlns:r="http://schemas.openxmlformats.org/officeDocument/2006/relationships" xmlns:p="http://schemas.openxmlformats.org/presentationml/2006/main">
  <p:tag name="THINKCELLSHAPEDONOTDELETE" val="p_CTBVJ8F3k6cthqDE453tQ"/>
</p:tagLst>
</file>

<file path=ppt/tags/tag1115.xml><?xml version="1.0" encoding="utf-8"?>
<p:tagLst xmlns:a="http://schemas.openxmlformats.org/drawingml/2006/main" xmlns:r="http://schemas.openxmlformats.org/officeDocument/2006/relationships" xmlns:p="http://schemas.openxmlformats.org/presentationml/2006/main">
  <p:tag name="THINKCELLSHAPEDONOTDELETE" val="ppI61_efPTU6LTm35MINB1Q"/>
</p:tagLst>
</file>

<file path=ppt/tags/tag1116.xml><?xml version="1.0" encoding="utf-8"?>
<p:tagLst xmlns:a="http://schemas.openxmlformats.org/drawingml/2006/main" xmlns:r="http://schemas.openxmlformats.org/officeDocument/2006/relationships" xmlns:p="http://schemas.openxmlformats.org/presentationml/2006/main">
  <p:tag name="THINKCELLSHAPEDONOTDELETE" val="pa0X.H4MMV06Fjq53SjH9Yg"/>
</p:tagLst>
</file>

<file path=ppt/tags/tag1117.xml><?xml version="1.0" encoding="utf-8"?>
<p:tagLst xmlns:a="http://schemas.openxmlformats.org/drawingml/2006/main" xmlns:r="http://schemas.openxmlformats.org/officeDocument/2006/relationships" xmlns:p="http://schemas.openxmlformats.org/presentationml/2006/main">
  <p:tag name="THINKCELLSHAPEDONOTDELETE" val="pHutoyGnprESSzmInG.zVtA"/>
</p:tagLst>
</file>

<file path=ppt/tags/tag1118.xml><?xml version="1.0" encoding="utf-8"?>
<p:tagLst xmlns:a="http://schemas.openxmlformats.org/drawingml/2006/main" xmlns:r="http://schemas.openxmlformats.org/officeDocument/2006/relationships" xmlns:p="http://schemas.openxmlformats.org/presentationml/2006/main">
  <p:tag name="THINKCELLSHAPEDONOTDELETE" val="pr2QaQYzM7EGWu.NAKDDdvg"/>
</p:tagLst>
</file>

<file path=ppt/tags/tag1119.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0.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121.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122.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123.xml><?xml version="1.0" encoding="utf-8"?>
<p:tagLst xmlns:a="http://schemas.openxmlformats.org/drawingml/2006/main" xmlns:r="http://schemas.openxmlformats.org/officeDocument/2006/relationships" xmlns:p="http://schemas.openxmlformats.org/presentationml/2006/main">
  <p:tag name="THINKCELLSHAPEDONOTDELETE" val="pVuiYGTy9HkeX.CgLDL6P3A"/>
</p:tagLst>
</file>

<file path=ppt/tags/tag1124.xml><?xml version="1.0" encoding="utf-8"?>
<p:tagLst xmlns:a="http://schemas.openxmlformats.org/drawingml/2006/main" xmlns:r="http://schemas.openxmlformats.org/officeDocument/2006/relationships" xmlns:p="http://schemas.openxmlformats.org/presentationml/2006/main">
  <p:tag name="THINKCELLSHAPEDONOTDELETE" val="pm2t.2Wm63ECs7cWX7quKdQ"/>
</p:tagLst>
</file>

<file path=ppt/tags/tag1125.xml><?xml version="1.0" encoding="utf-8"?>
<p:tagLst xmlns:a="http://schemas.openxmlformats.org/drawingml/2006/main" xmlns:r="http://schemas.openxmlformats.org/officeDocument/2006/relationships" xmlns:p="http://schemas.openxmlformats.org/presentationml/2006/main">
  <p:tag name="THINKCELLSHAPEDONOTDELETE" val="pBCpD0Z_ml0WSgcOwFx5nOg"/>
</p:tagLst>
</file>

<file path=ppt/tags/tag1126.xml><?xml version="1.0" encoding="utf-8"?>
<p:tagLst xmlns:a="http://schemas.openxmlformats.org/drawingml/2006/main" xmlns:r="http://schemas.openxmlformats.org/officeDocument/2006/relationships" xmlns:p="http://schemas.openxmlformats.org/presentationml/2006/main">
  <p:tag name="THINKCELLSHAPEDONOTDELETE" val="pmSZkU0B.pEKl90_nm8skRQ"/>
</p:tagLst>
</file>

<file path=ppt/tags/tag1127.xml><?xml version="1.0" encoding="utf-8"?>
<p:tagLst xmlns:a="http://schemas.openxmlformats.org/drawingml/2006/main" xmlns:r="http://schemas.openxmlformats.org/officeDocument/2006/relationships" xmlns:p="http://schemas.openxmlformats.org/presentationml/2006/main">
  <p:tag name="THINKCELLSHAPEDONOTDELETE" val="pprbCLM0nYEibYRbHVGN1vg"/>
</p:tagLst>
</file>

<file path=ppt/tags/tag1128.xml><?xml version="1.0" encoding="utf-8"?>
<p:tagLst xmlns:a="http://schemas.openxmlformats.org/drawingml/2006/main" xmlns:r="http://schemas.openxmlformats.org/officeDocument/2006/relationships" xmlns:p="http://schemas.openxmlformats.org/presentationml/2006/main">
  <p:tag name="THINKCELLSHAPEDONOTDELETE" val="pbvEGj7J_uEagiCkTysLqNg"/>
</p:tagLst>
</file>

<file path=ppt/tags/tag1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0JsDL4OypEaJd8M57J00Og"/>
</p:tagLst>
</file>

<file path=ppt/tags/tag1130.xml><?xml version="1.0" encoding="utf-8"?>
<p:tagLst xmlns:a="http://schemas.openxmlformats.org/drawingml/2006/main" xmlns:r="http://schemas.openxmlformats.org/officeDocument/2006/relationships" xmlns:p="http://schemas.openxmlformats.org/presentationml/2006/main">
  <p:tag name="THINKCELLSHAPEDONOTDELETE" val="pb4y22jC6i0iYKiFx8RWLmA"/>
</p:tagLst>
</file>

<file path=ppt/tags/tag1131.xml><?xml version="1.0" encoding="utf-8"?>
<p:tagLst xmlns:a="http://schemas.openxmlformats.org/drawingml/2006/main" xmlns:r="http://schemas.openxmlformats.org/officeDocument/2006/relationships" xmlns:p="http://schemas.openxmlformats.org/presentationml/2006/main">
  <p:tag name="THINKCELLSHAPEDONOTDELETE" val="phfBjPn1It0OOpY8v4a945w"/>
</p:tagLst>
</file>

<file path=ppt/tags/tag1132.xml><?xml version="1.0" encoding="utf-8"?>
<p:tagLst xmlns:a="http://schemas.openxmlformats.org/drawingml/2006/main" xmlns:r="http://schemas.openxmlformats.org/officeDocument/2006/relationships" xmlns:p="http://schemas.openxmlformats.org/presentationml/2006/main">
  <p:tag name="THINKCELLSHAPEDONOTDELETE" val="pY0pfx0gRgkWTGfwTiug5Ow"/>
</p:tagLst>
</file>

<file path=ppt/tags/tag1133.xml><?xml version="1.0" encoding="utf-8"?>
<p:tagLst xmlns:a="http://schemas.openxmlformats.org/drawingml/2006/main" xmlns:r="http://schemas.openxmlformats.org/officeDocument/2006/relationships" xmlns:p="http://schemas.openxmlformats.org/presentationml/2006/main">
  <p:tag name="THINKCELLSHAPEDONOTDELETE" val="p3ddwg0NVGUCCoAQlfITwrw"/>
</p:tagLst>
</file>

<file path=ppt/tags/tag1134.xml><?xml version="1.0" encoding="utf-8"?>
<p:tagLst xmlns:a="http://schemas.openxmlformats.org/drawingml/2006/main" xmlns:r="http://schemas.openxmlformats.org/officeDocument/2006/relationships" xmlns:p="http://schemas.openxmlformats.org/presentationml/2006/main">
  <p:tag name="THINKCELLSHAPEDONOTDELETE" val="p7ZF.rjQBqUCzCfSV4ErPdQ"/>
</p:tagLst>
</file>

<file path=ppt/tags/tag1135.xml><?xml version="1.0" encoding="utf-8"?>
<p:tagLst xmlns:a="http://schemas.openxmlformats.org/drawingml/2006/main" xmlns:r="http://schemas.openxmlformats.org/officeDocument/2006/relationships" xmlns:p="http://schemas.openxmlformats.org/presentationml/2006/main">
  <p:tag name="THINKCELLSHAPEDONOTDELETE" val="pGj8xKcYDQE.qUvecuFVXnw"/>
</p:tagLst>
</file>

<file path=ppt/tags/tag1136.xml><?xml version="1.0" encoding="utf-8"?>
<p:tagLst xmlns:a="http://schemas.openxmlformats.org/drawingml/2006/main" xmlns:r="http://schemas.openxmlformats.org/officeDocument/2006/relationships" xmlns:p="http://schemas.openxmlformats.org/presentationml/2006/main">
  <p:tag name="THINKCELLSHAPEDONOTDELETE" val="pSyU4Z7EE8kK0WndMFpbc.A"/>
</p:tagLst>
</file>

<file path=ppt/tags/tag1137.xml><?xml version="1.0" encoding="utf-8"?>
<p:tagLst xmlns:a="http://schemas.openxmlformats.org/drawingml/2006/main" xmlns:r="http://schemas.openxmlformats.org/officeDocument/2006/relationships" xmlns:p="http://schemas.openxmlformats.org/presentationml/2006/main">
  <p:tag name="THINKCELLSHAPEDONOTDELETE" val="p_I3phvgjk0a5DwDTyShXpw"/>
</p:tagLst>
</file>

<file path=ppt/tags/tag1138.xml><?xml version="1.0" encoding="utf-8"?>
<p:tagLst xmlns:a="http://schemas.openxmlformats.org/drawingml/2006/main" xmlns:r="http://schemas.openxmlformats.org/officeDocument/2006/relationships" xmlns:p="http://schemas.openxmlformats.org/presentationml/2006/main">
  <p:tag name="THINKCELLSHAPEDONOTDELETE" val="pMm.ccCd2MUCC5JMG4xWhCQ"/>
</p:tagLst>
</file>

<file path=ppt/tags/tag1139.xml><?xml version="1.0" encoding="utf-8"?>
<p:tagLst xmlns:a="http://schemas.openxmlformats.org/drawingml/2006/main" xmlns:r="http://schemas.openxmlformats.org/officeDocument/2006/relationships" xmlns:p="http://schemas.openxmlformats.org/presentationml/2006/main">
  <p:tag name="THINKCELLSHAPEDONOTDELETE" val="pr2QaQYzM7EGWu.NAKDDdv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DSsQfPSpW0SwYLOhvIS6OQ"/>
</p:tagLst>
</file>

<file path=ppt/tags/tag1140.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141.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142.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143.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5.xml><?xml version="1.0" encoding="utf-8"?>
<p:tagLst xmlns:a="http://schemas.openxmlformats.org/drawingml/2006/main" xmlns:r="http://schemas.openxmlformats.org/officeDocument/2006/relationships" xmlns:p="http://schemas.openxmlformats.org/presentationml/2006/main">
  <p:tag name="THINKCELLSHAPEDONOTDELETE" val="p4rZ3xHU8i0C.EA5bE4eHSg"/>
</p:tagLst>
</file>

<file path=ppt/tags/tag1146.xml><?xml version="1.0" encoding="utf-8"?>
<p:tagLst xmlns:a="http://schemas.openxmlformats.org/drawingml/2006/main" xmlns:r="http://schemas.openxmlformats.org/officeDocument/2006/relationships" xmlns:p="http://schemas.openxmlformats.org/presentationml/2006/main">
  <p:tag name="THINKCELLSHAPEDONOTDELETE" val="pLWhftcfPzE68wwy_UmF5Ow"/>
</p:tagLst>
</file>

<file path=ppt/tags/tag1147.xml><?xml version="1.0" encoding="utf-8"?>
<p:tagLst xmlns:a="http://schemas.openxmlformats.org/drawingml/2006/main" xmlns:r="http://schemas.openxmlformats.org/officeDocument/2006/relationships" xmlns:p="http://schemas.openxmlformats.org/presentationml/2006/main">
  <p:tag name="THINKCELLSHAPEDONOTDELETE" val="pV5yr3OlvCUmBOMr7FjY8Sg"/>
</p:tagLst>
</file>

<file path=ppt/tags/tag1148.xml><?xml version="1.0" encoding="utf-8"?>
<p:tagLst xmlns:a="http://schemas.openxmlformats.org/drawingml/2006/main" xmlns:r="http://schemas.openxmlformats.org/officeDocument/2006/relationships" xmlns:p="http://schemas.openxmlformats.org/presentationml/2006/main">
  <p:tag name="THINKCELLSHAPEDONOTDELETE" val="p1HKEh0iyS0usBFBrOeHZ5A"/>
</p:tagLst>
</file>

<file path=ppt/tags/tag1149.xml><?xml version="1.0" encoding="utf-8"?>
<p:tagLst xmlns:a="http://schemas.openxmlformats.org/drawingml/2006/main" xmlns:r="http://schemas.openxmlformats.org/officeDocument/2006/relationships" xmlns:p="http://schemas.openxmlformats.org/presentationml/2006/main">
  <p:tag name="THINKCELLSHAPEDONOTDELETE" val="pSQ61VDN2q0yWzX3Ju0.h9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ecoqKQCe7Ei8bU_gePXdhw"/>
</p:tagLst>
</file>

<file path=ppt/tags/tag1150.xml><?xml version="1.0" encoding="utf-8"?>
<p:tagLst xmlns:a="http://schemas.openxmlformats.org/drawingml/2006/main" xmlns:r="http://schemas.openxmlformats.org/officeDocument/2006/relationships" xmlns:p="http://schemas.openxmlformats.org/presentationml/2006/main">
  <p:tag name="THINKCELLSHAPEDONOTDELETE" val="pHnB5YP8MbUW1_03wUpyRmw"/>
</p:tagLst>
</file>

<file path=ppt/tags/tag1151.xml><?xml version="1.0" encoding="utf-8"?>
<p:tagLst xmlns:a="http://schemas.openxmlformats.org/drawingml/2006/main" xmlns:r="http://schemas.openxmlformats.org/officeDocument/2006/relationships" xmlns:p="http://schemas.openxmlformats.org/presentationml/2006/main">
  <p:tag name="THINKCELLSHAPEDONOTDELETE" val="piCZkFSLUY0Oa4AHZ4FWSeA"/>
</p:tagLst>
</file>

<file path=ppt/tags/tag1152.xml><?xml version="1.0" encoding="utf-8"?>
<p:tagLst xmlns:a="http://schemas.openxmlformats.org/drawingml/2006/main" xmlns:r="http://schemas.openxmlformats.org/officeDocument/2006/relationships" xmlns:p="http://schemas.openxmlformats.org/presentationml/2006/main">
  <p:tag name="THINKCELLSHAPEDONOTDELETE" val="pfOQGpPmLcEOsyoMJ08.1aQ"/>
</p:tagLst>
</file>

<file path=ppt/tags/tag1153.xml><?xml version="1.0" encoding="utf-8"?>
<p:tagLst xmlns:a="http://schemas.openxmlformats.org/drawingml/2006/main" xmlns:r="http://schemas.openxmlformats.org/officeDocument/2006/relationships" xmlns:p="http://schemas.openxmlformats.org/presentationml/2006/main">
  <p:tag name="THINKCELLSHAPEDONOTDELETE" val="pEaO7Ri.EFk6ne94Yz1Dpig"/>
</p:tagLst>
</file>

<file path=ppt/tags/tag1154.xml><?xml version="1.0" encoding="utf-8"?>
<p:tagLst xmlns:a="http://schemas.openxmlformats.org/drawingml/2006/main" xmlns:r="http://schemas.openxmlformats.org/officeDocument/2006/relationships" xmlns:p="http://schemas.openxmlformats.org/presentationml/2006/main">
  <p:tag name="THINKCELLSHAPEDONOTDELETE" val="pr2QaQYzM7EGWu.NAKDDdvg"/>
</p:tagLst>
</file>

<file path=ppt/tags/tag1155.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156.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157.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158.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159.xml><?xml version="1.0" encoding="utf-8"?>
<p:tagLst xmlns:a="http://schemas.openxmlformats.org/drawingml/2006/main" xmlns:r="http://schemas.openxmlformats.org/officeDocument/2006/relationships" xmlns:p="http://schemas.openxmlformats.org/presentationml/2006/main">
  <p:tag name="THINKCELLSHAPEDONOTDELETE" val="pFu5eBy_ppUGWrxMabI9nt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8ic4S9WUpky0oAjMU8Frfg"/>
</p:tagLst>
</file>

<file path=ppt/tags/tag1160.xml><?xml version="1.0" encoding="utf-8"?>
<p:tagLst xmlns:a="http://schemas.openxmlformats.org/drawingml/2006/main" xmlns:r="http://schemas.openxmlformats.org/officeDocument/2006/relationships" xmlns:p="http://schemas.openxmlformats.org/presentationml/2006/main">
  <p:tag name="THINKCELLSHAPEDONOTDELETE" val="pklO9yA2JxUejjhC_sakVkQ"/>
</p:tagLst>
</file>

<file path=ppt/tags/tag1161.xml><?xml version="1.0" encoding="utf-8"?>
<p:tagLst xmlns:a="http://schemas.openxmlformats.org/drawingml/2006/main" xmlns:r="http://schemas.openxmlformats.org/officeDocument/2006/relationships" xmlns:p="http://schemas.openxmlformats.org/presentationml/2006/main">
  <p:tag name="THINKCELLSHAPEDONOTDELETE" val="pFu5eBy_ppUGWrxMabI9ntg"/>
</p:tagLst>
</file>

<file path=ppt/tags/tag1162.xml><?xml version="1.0" encoding="utf-8"?>
<p:tagLst xmlns:a="http://schemas.openxmlformats.org/drawingml/2006/main" xmlns:r="http://schemas.openxmlformats.org/officeDocument/2006/relationships" xmlns:p="http://schemas.openxmlformats.org/presentationml/2006/main">
  <p:tag name="THINKCELLSHAPEDONOTDELETE" val="pklO9yA2JxUejjhC_sakVkQ"/>
</p:tagLst>
</file>

<file path=ppt/tags/tag1163.xml><?xml version="1.0" encoding="utf-8"?>
<p:tagLst xmlns:a="http://schemas.openxmlformats.org/drawingml/2006/main" xmlns:r="http://schemas.openxmlformats.org/officeDocument/2006/relationships" xmlns:p="http://schemas.openxmlformats.org/presentationml/2006/main">
  <p:tag name="THINKCELLSHAPEDONOTDELETE" val="pFu5eBy_ppUGWrxMabI9ntg"/>
</p:tagLst>
</file>

<file path=ppt/tags/tag1164.xml><?xml version="1.0" encoding="utf-8"?>
<p:tagLst xmlns:a="http://schemas.openxmlformats.org/drawingml/2006/main" xmlns:r="http://schemas.openxmlformats.org/officeDocument/2006/relationships" xmlns:p="http://schemas.openxmlformats.org/presentationml/2006/main">
  <p:tag name="THINKCELLSHAPEDONOTDELETE" val="pklO9yA2JxUejjhC_sakVkQ"/>
</p:tagLst>
</file>

<file path=ppt/tags/tag1165.xml><?xml version="1.0" encoding="utf-8"?>
<p:tagLst xmlns:a="http://schemas.openxmlformats.org/drawingml/2006/main" xmlns:r="http://schemas.openxmlformats.org/officeDocument/2006/relationships" xmlns:p="http://schemas.openxmlformats.org/presentationml/2006/main">
  <p:tag name="THINKCELLSHAPEDONOTDELETE" val="pFu5eBy_ppUGWrxMabI9ntg"/>
</p:tagLst>
</file>

<file path=ppt/tags/tag1166.xml><?xml version="1.0" encoding="utf-8"?>
<p:tagLst xmlns:a="http://schemas.openxmlformats.org/drawingml/2006/main" xmlns:r="http://schemas.openxmlformats.org/officeDocument/2006/relationships" xmlns:p="http://schemas.openxmlformats.org/presentationml/2006/main">
  <p:tag name="THINKCELLSHAPEDONOTDELETE" val="pklO9yA2JxUejjhC_sakVkQ"/>
</p:tagLst>
</file>

<file path=ppt/tags/tag1167.xml><?xml version="1.0" encoding="utf-8"?>
<p:tagLst xmlns:a="http://schemas.openxmlformats.org/drawingml/2006/main" xmlns:r="http://schemas.openxmlformats.org/officeDocument/2006/relationships" xmlns:p="http://schemas.openxmlformats.org/presentationml/2006/main">
  <p:tag name="THINKCELLSHAPEDONOTDELETE" val="pFu5eBy_ppUGWrxMabI9ntg"/>
</p:tagLst>
</file>

<file path=ppt/tags/tag1168.xml><?xml version="1.0" encoding="utf-8"?>
<p:tagLst xmlns:a="http://schemas.openxmlformats.org/drawingml/2006/main" xmlns:r="http://schemas.openxmlformats.org/officeDocument/2006/relationships" xmlns:p="http://schemas.openxmlformats.org/presentationml/2006/main">
  <p:tag name="THINKCELLSHAPEDONOTDELETE" val="pklO9yA2JxUejjhC_sakVkQ"/>
</p:tagLst>
</file>

<file path=ppt/tags/tag1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BPTkWTVYZEqz9CbuhTwfhA"/>
</p:tagLst>
</file>

<file path=ppt/tags/tag1170.xml><?xml version="1.0" encoding="utf-8"?>
<p:tagLst xmlns:a="http://schemas.openxmlformats.org/drawingml/2006/main" xmlns:r="http://schemas.openxmlformats.org/officeDocument/2006/relationships" xmlns:p="http://schemas.openxmlformats.org/presentationml/2006/main">
  <p:tag name="THINKCELLSHAPEDONOTDELETE" val="pDQ2zJn00Xk6fKD4mxGPsIw"/>
</p:tagLst>
</file>

<file path=ppt/tags/tag1171.xml><?xml version="1.0" encoding="utf-8"?>
<p:tagLst xmlns:a="http://schemas.openxmlformats.org/drawingml/2006/main" xmlns:r="http://schemas.openxmlformats.org/officeDocument/2006/relationships" xmlns:p="http://schemas.openxmlformats.org/presentationml/2006/main">
  <p:tag name="THINKCELLSHAPEDONOTDELETE" val="p60mB_T_DC0CESnWOWvxITg"/>
</p:tagLst>
</file>

<file path=ppt/tags/tag1172.xml><?xml version="1.0" encoding="utf-8"?>
<p:tagLst xmlns:a="http://schemas.openxmlformats.org/drawingml/2006/main" xmlns:r="http://schemas.openxmlformats.org/officeDocument/2006/relationships" xmlns:p="http://schemas.openxmlformats.org/presentationml/2006/main">
  <p:tag name="THINKCELLSHAPEDONOTDELETE" val="pIxOIbBfFcUq95uPke3er0A"/>
</p:tagLst>
</file>

<file path=ppt/tags/tag1173.xml><?xml version="1.0" encoding="utf-8"?>
<p:tagLst xmlns:a="http://schemas.openxmlformats.org/drawingml/2006/main" xmlns:r="http://schemas.openxmlformats.org/officeDocument/2006/relationships" xmlns:p="http://schemas.openxmlformats.org/presentationml/2006/main">
  <p:tag name="THINKCELLSHAPEDONOTDELETE" val="pj1YeKHzNCEOI8fMcpQX79Q"/>
</p:tagLst>
</file>

<file path=ppt/tags/tag1174.xml><?xml version="1.0" encoding="utf-8"?>
<p:tagLst xmlns:a="http://schemas.openxmlformats.org/drawingml/2006/main" xmlns:r="http://schemas.openxmlformats.org/officeDocument/2006/relationships" xmlns:p="http://schemas.openxmlformats.org/presentationml/2006/main">
  <p:tag name="THINKCELLSHAPEDONOTDELETE" val="pL3Dx6fPezkybHx8YRnf_uQ"/>
</p:tagLst>
</file>

<file path=ppt/tags/tag1175.xml><?xml version="1.0" encoding="utf-8"?>
<p:tagLst xmlns:a="http://schemas.openxmlformats.org/drawingml/2006/main" xmlns:r="http://schemas.openxmlformats.org/officeDocument/2006/relationships" xmlns:p="http://schemas.openxmlformats.org/presentationml/2006/main">
  <p:tag name="THINKCELLSHAPEDONOTDELETE" val="p71unpfhpKEuRtiuhELjLCQ"/>
</p:tagLst>
</file>

<file path=ppt/tags/tag1176.xml><?xml version="1.0" encoding="utf-8"?>
<p:tagLst xmlns:a="http://schemas.openxmlformats.org/drawingml/2006/main" xmlns:r="http://schemas.openxmlformats.org/officeDocument/2006/relationships" xmlns:p="http://schemas.openxmlformats.org/presentationml/2006/main">
  <p:tag name="THINKCELLSHAPEDONOTDELETE" val="piApo89uH8ES6ko_VNDW.Jg"/>
</p:tagLst>
</file>

<file path=ppt/tags/tag1177.xml><?xml version="1.0" encoding="utf-8"?>
<p:tagLst xmlns:a="http://schemas.openxmlformats.org/drawingml/2006/main" xmlns:r="http://schemas.openxmlformats.org/officeDocument/2006/relationships" xmlns:p="http://schemas.openxmlformats.org/presentationml/2006/main">
  <p:tag name="THINKCELLSHAPEDONOTDELETE" val="pi1M..XzUaEOANp7BVvvc_A"/>
</p:tagLst>
</file>

<file path=ppt/tags/tag1178.xml><?xml version="1.0" encoding="utf-8"?>
<p:tagLst xmlns:a="http://schemas.openxmlformats.org/drawingml/2006/main" xmlns:r="http://schemas.openxmlformats.org/officeDocument/2006/relationships" xmlns:p="http://schemas.openxmlformats.org/presentationml/2006/main">
  <p:tag name="THINKCELLSHAPEDONOTDELETE" val="pvziL.Z8kW0CoIbOMYOLdHg"/>
</p:tagLst>
</file>

<file path=ppt/tags/tag1179.xml><?xml version="1.0" encoding="utf-8"?>
<p:tagLst xmlns:a="http://schemas.openxmlformats.org/drawingml/2006/main" xmlns:r="http://schemas.openxmlformats.org/officeDocument/2006/relationships" xmlns:p="http://schemas.openxmlformats.org/presentationml/2006/main">
  <p:tag name="THINKCELLSHAPEDONOTDELETE" val="puk42sTani0miYAWc_CHNM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uDYiQElJEkax7CybePBb8g"/>
</p:tagLst>
</file>

<file path=ppt/tags/tag1180.xml><?xml version="1.0" encoding="utf-8"?>
<p:tagLst xmlns:a="http://schemas.openxmlformats.org/drawingml/2006/main" xmlns:r="http://schemas.openxmlformats.org/officeDocument/2006/relationships" xmlns:p="http://schemas.openxmlformats.org/presentationml/2006/main">
  <p:tag name="THINKCELLSHAPEDONOTDELETE" val="pKK2wShQOdEurCaL2lVwybg"/>
</p:tagLst>
</file>

<file path=ppt/tags/tag1181.xml><?xml version="1.0" encoding="utf-8"?>
<p:tagLst xmlns:a="http://schemas.openxmlformats.org/drawingml/2006/main" xmlns:r="http://schemas.openxmlformats.org/officeDocument/2006/relationships" xmlns:p="http://schemas.openxmlformats.org/presentationml/2006/main">
  <p:tag name="THINKCELLSHAPEDONOTDELETE" val="pu1MtRifDx0qAIWoCzOpKhA"/>
</p:tagLst>
</file>

<file path=ppt/tags/tag1182.xml><?xml version="1.0" encoding="utf-8"?>
<p:tagLst xmlns:a="http://schemas.openxmlformats.org/drawingml/2006/main" xmlns:r="http://schemas.openxmlformats.org/officeDocument/2006/relationships" xmlns:p="http://schemas.openxmlformats.org/presentationml/2006/main">
  <p:tag name="THINKCELLSHAPEDONOTDELETE" val="puRHOlake2USLN6LFYafUiA"/>
</p:tagLst>
</file>

<file path=ppt/tags/tag1183.xml><?xml version="1.0" encoding="utf-8"?>
<p:tagLst xmlns:a="http://schemas.openxmlformats.org/drawingml/2006/main" xmlns:r="http://schemas.openxmlformats.org/officeDocument/2006/relationships" xmlns:p="http://schemas.openxmlformats.org/presentationml/2006/main">
  <p:tag name="THINKCELLSHAPEDONOTDELETE" val="p8s1bxdN21EaXH_rl9pfj_g"/>
</p:tagLst>
</file>

<file path=ppt/tags/tag1184.xml><?xml version="1.0" encoding="utf-8"?>
<p:tagLst xmlns:a="http://schemas.openxmlformats.org/drawingml/2006/main" xmlns:r="http://schemas.openxmlformats.org/officeDocument/2006/relationships" xmlns:p="http://schemas.openxmlformats.org/presentationml/2006/main">
  <p:tag name="THINKCELLSHAPEDONOTDELETE" val="pelEpQGno2ESMk0LqTwJsVQ"/>
</p:tagLst>
</file>

<file path=ppt/tags/tag1185.xml><?xml version="1.0" encoding="utf-8"?>
<p:tagLst xmlns:a="http://schemas.openxmlformats.org/drawingml/2006/main" xmlns:r="http://schemas.openxmlformats.org/officeDocument/2006/relationships" xmlns:p="http://schemas.openxmlformats.org/presentationml/2006/main">
  <p:tag name="THINKCELLSHAPEDONOTDELETE" val="p8ZkgCSlJhUi9EfMDIGGHSQ"/>
</p:tagLst>
</file>

<file path=ppt/tags/tag1186.xml><?xml version="1.0" encoding="utf-8"?>
<p:tagLst xmlns:a="http://schemas.openxmlformats.org/drawingml/2006/main" xmlns:r="http://schemas.openxmlformats.org/officeDocument/2006/relationships" xmlns:p="http://schemas.openxmlformats.org/presentationml/2006/main">
  <p:tag name="THINKCELLSHAPEDONOTDELETE" val="pDEqpHhDex0WKNUJdLlfToA"/>
</p:tagLst>
</file>

<file path=ppt/tags/tag1187.xml><?xml version="1.0" encoding="utf-8"?>
<p:tagLst xmlns:a="http://schemas.openxmlformats.org/drawingml/2006/main" xmlns:r="http://schemas.openxmlformats.org/officeDocument/2006/relationships" xmlns:p="http://schemas.openxmlformats.org/presentationml/2006/main">
  <p:tag name="THINKCELLSHAPEDONOTDELETE" val="pugmLn8jesEuEr7mTEUZZSg"/>
</p:tagLst>
</file>

<file path=ppt/tags/tag1188.xml><?xml version="1.0" encoding="utf-8"?>
<p:tagLst xmlns:a="http://schemas.openxmlformats.org/drawingml/2006/main" xmlns:r="http://schemas.openxmlformats.org/officeDocument/2006/relationships" xmlns:p="http://schemas.openxmlformats.org/presentationml/2006/main">
  <p:tag name="THINKCELLSHAPEDONOTDELETE" val="p10JkwPHjMU2LCFzv7DCvyA"/>
</p:tagLst>
</file>

<file path=ppt/tags/tag1189.xml><?xml version="1.0" encoding="utf-8"?>
<p:tagLst xmlns:a="http://schemas.openxmlformats.org/drawingml/2006/main" xmlns:r="http://schemas.openxmlformats.org/officeDocument/2006/relationships" xmlns:p="http://schemas.openxmlformats.org/presentationml/2006/main">
  <p:tag name="THINKCELLSHAPEDONOTDELETE" val="pq9DFNsX7EEiOJOTXv5OTN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iIObJMTQGEeAACT2Rz61xQ"/>
</p:tagLst>
</file>

<file path=ppt/tags/tag1190.xml><?xml version="1.0" encoding="utf-8"?>
<p:tagLst xmlns:a="http://schemas.openxmlformats.org/drawingml/2006/main" xmlns:r="http://schemas.openxmlformats.org/officeDocument/2006/relationships" xmlns:p="http://schemas.openxmlformats.org/presentationml/2006/main">
  <p:tag name="THINKCELLSHAPEDONOTDELETE" val="pcrWnYNeeYEy2xLA214VQPg"/>
</p:tagLst>
</file>

<file path=ppt/tags/tag1191.xml><?xml version="1.0" encoding="utf-8"?>
<p:tagLst xmlns:a="http://schemas.openxmlformats.org/drawingml/2006/main" xmlns:r="http://schemas.openxmlformats.org/officeDocument/2006/relationships" xmlns:p="http://schemas.openxmlformats.org/presentationml/2006/main">
  <p:tag name="THINKCELLSHAPEDONOTDELETE" val="pfG8t_6D3QUO4lB5m4T7wNg"/>
</p:tagLst>
</file>

<file path=ppt/tags/tag1192.xml><?xml version="1.0" encoding="utf-8"?>
<p:tagLst xmlns:a="http://schemas.openxmlformats.org/drawingml/2006/main" xmlns:r="http://schemas.openxmlformats.org/officeDocument/2006/relationships" xmlns:p="http://schemas.openxmlformats.org/presentationml/2006/main">
  <p:tag name="THINKCELLSHAPEDONOTDELETE" val="pKYLvCMy7N0OV6fcgoMV7kA"/>
</p:tagLst>
</file>

<file path=ppt/tags/tag1193.xml><?xml version="1.0" encoding="utf-8"?>
<p:tagLst xmlns:a="http://schemas.openxmlformats.org/drawingml/2006/main" xmlns:r="http://schemas.openxmlformats.org/officeDocument/2006/relationships" xmlns:p="http://schemas.openxmlformats.org/presentationml/2006/main">
  <p:tag name="THINKCELLSHAPEDONOTDELETE" val="p3DSDLpq59EeE8nqW04aOZA"/>
</p:tagLst>
</file>

<file path=ppt/tags/tag1194.xml><?xml version="1.0" encoding="utf-8"?>
<p:tagLst xmlns:a="http://schemas.openxmlformats.org/drawingml/2006/main" xmlns:r="http://schemas.openxmlformats.org/officeDocument/2006/relationships" xmlns:p="http://schemas.openxmlformats.org/presentationml/2006/main">
  <p:tag name="THINKCELLSHAPEDONOTDELETE" val="p1cdUIEMjQUiZEtsg4st_2g"/>
</p:tagLst>
</file>

<file path=ppt/tags/tag1195.xml><?xml version="1.0" encoding="utf-8"?>
<p:tagLst xmlns:a="http://schemas.openxmlformats.org/drawingml/2006/main" xmlns:r="http://schemas.openxmlformats.org/officeDocument/2006/relationships" xmlns:p="http://schemas.openxmlformats.org/presentationml/2006/main">
  <p:tag name="THINKCELLSHAPEDONOTDELETE" val="pF_IBcLp8UUOD8TF_DaELwQ"/>
</p:tagLst>
</file>

<file path=ppt/tags/tag1196.xml><?xml version="1.0" encoding="utf-8"?>
<p:tagLst xmlns:a="http://schemas.openxmlformats.org/drawingml/2006/main" xmlns:r="http://schemas.openxmlformats.org/officeDocument/2006/relationships" xmlns:p="http://schemas.openxmlformats.org/presentationml/2006/main">
  <p:tag name="THINKCELLSHAPEDONOTDELETE" val="pk1iFkXkJG06VszTN1ay3DA"/>
</p:tagLst>
</file>

<file path=ppt/tags/tag1197.xml><?xml version="1.0" encoding="utf-8"?>
<p:tagLst xmlns:a="http://schemas.openxmlformats.org/drawingml/2006/main" xmlns:r="http://schemas.openxmlformats.org/officeDocument/2006/relationships" xmlns:p="http://schemas.openxmlformats.org/presentationml/2006/main">
  <p:tag name="THINKCELLSHAPEDONOTDELETE" val="pjeZd0Z6MP0WhD0F0tj7u0w"/>
</p:tagLst>
</file>

<file path=ppt/tags/tag1198.xml><?xml version="1.0" encoding="utf-8"?>
<p:tagLst xmlns:a="http://schemas.openxmlformats.org/drawingml/2006/main" xmlns:r="http://schemas.openxmlformats.org/officeDocument/2006/relationships" xmlns:p="http://schemas.openxmlformats.org/presentationml/2006/main">
  <p:tag name="THINKCELLSHAPEDONOTDELETE" val="pr2QaQYzM7EGWu.NAKDDdvg"/>
</p:tagLst>
</file>

<file path=ppt/tags/tag1199.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sNowuk9viEq35sOPElq8R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D1NHlah85kmRBrOsl_a4Fw"/>
</p:tagLst>
</file>

<file path=ppt/tags/tag1200.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201.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202.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4.xml><?xml version="1.0" encoding="utf-8"?>
<p:tagLst xmlns:a="http://schemas.openxmlformats.org/drawingml/2006/main" xmlns:r="http://schemas.openxmlformats.org/officeDocument/2006/relationships" xmlns:p="http://schemas.openxmlformats.org/presentationml/2006/main">
  <p:tag name="THINKCELLSHAPEDONOTDELETE" val="p6OxrLBkuZ0mjv2j5Rb.nyA"/>
</p:tagLst>
</file>

<file path=ppt/tags/tag1205.xml><?xml version="1.0" encoding="utf-8"?>
<p:tagLst xmlns:a="http://schemas.openxmlformats.org/drawingml/2006/main" xmlns:r="http://schemas.openxmlformats.org/officeDocument/2006/relationships" xmlns:p="http://schemas.openxmlformats.org/presentationml/2006/main">
  <p:tag name="THINKCELLSHAPEDONOTDELETE" val="pt67Fylt25U.pE4hgHCIoJw"/>
</p:tagLst>
</file>

<file path=ppt/tags/tag1206.xml><?xml version="1.0" encoding="utf-8"?>
<p:tagLst xmlns:a="http://schemas.openxmlformats.org/drawingml/2006/main" xmlns:r="http://schemas.openxmlformats.org/officeDocument/2006/relationships" xmlns:p="http://schemas.openxmlformats.org/presentationml/2006/main">
  <p:tag name="THINKCELLSHAPEDONOTDELETE" val="plXXmXQ7hnESJpA.Ktnhq8Q"/>
</p:tagLst>
</file>

<file path=ppt/tags/tag1207.xml><?xml version="1.0" encoding="utf-8"?>
<p:tagLst xmlns:a="http://schemas.openxmlformats.org/drawingml/2006/main" xmlns:r="http://schemas.openxmlformats.org/officeDocument/2006/relationships" xmlns:p="http://schemas.openxmlformats.org/presentationml/2006/main">
  <p:tag name="THINKCELLSHAPEDONOTDELETE" val="pJoBhKKuLD0qa09b.d2mcAg"/>
</p:tagLst>
</file>

<file path=ppt/tags/tag1208.xml><?xml version="1.0" encoding="utf-8"?>
<p:tagLst xmlns:a="http://schemas.openxmlformats.org/drawingml/2006/main" xmlns:r="http://schemas.openxmlformats.org/officeDocument/2006/relationships" xmlns:p="http://schemas.openxmlformats.org/presentationml/2006/main">
  <p:tag name="THINKCELLSHAPEDONOTDELETE" val="pEKq5RR2W4kmI3kvg8i3t7g"/>
</p:tagLst>
</file>

<file path=ppt/tags/tag1209.xml><?xml version="1.0" encoding="utf-8"?>
<p:tagLst xmlns:a="http://schemas.openxmlformats.org/drawingml/2006/main" xmlns:r="http://schemas.openxmlformats.org/officeDocument/2006/relationships" xmlns:p="http://schemas.openxmlformats.org/presentationml/2006/main">
  <p:tag name="THINKCELLSHAPEDONOTDELETE" val="pjQxpH5RuWE22A2UVNED8b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0.xml><?xml version="1.0" encoding="utf-8"?>
<p:tagLst xmlns:a="http://schemas.openxmlformats.org/drawingml/2006/main" xmlns:r="http://schemas.openxmlformats.org/officeDocument/2006/relationships" xmlns:p="http://schemas.openxmlformats.org/presentationml/2006/main">
  <p:tag name="THINKCELLSHAPEDONOTDELETE" val="pIK0Ci9yod0SORqSNZdI99Q"/>
</p:tagLst>
</file>

<file path=ppt/tags/tag1211.xml><?xml version="1.0" encoding="utf-8"?>
<p:tagLst xmlns:a="http://schemas.openxmlformats.org/drawingml/2006/main" xmlns:r="http://schemas.openxmlformats.org/officeDocument/2006/relationships" xmlns:p="http://schemas.openxmlformats.org/presentationml/2006/main">
  <p:tag name="THINKCELLSHAPEDONOTDELETE" val="p6rbDAiYYuE._TgHtSYlX9g"/>
</p:tagLst>
</file>

<file path=ppt/tags/tag1212.xml><?xml version="1.0" encoding="utf-8"?>
<p:tagLst xmlns:a="http://schemas.openxmlformats.org/drawingml/2006/main" xmlns:r="http://schemas.openxmlformats.org/officeDocument/2006/relationships" xmlns:p="http://schemas.openxmlformats.org/presentationml/2006/main">
  <p:tag name="THINKCELLSHAPEDONOTDELETE" val="p4_JrJ1Uu5kaCcTHv9mSMkg"/>
</p:tagLst>
</file>

<file path=ppt/tags/tag1213.xml><?xml version="1.0" encoding="utf-8"?>
<p:tagLst xmlns:a="http://schemas.openxmlformats.org/drawingml/2006/main" xmlns:r="http://schemas.openxmlformats.org/officeDocument/2006/relationships" xmlns:p="http://schemas.openxmlformats.org/presentationml/2006/main">
  <p:tag name="THINKCELLSHAPEDONOTDELETE" val="pCnPHngLv2UOi8CCRVsOHKQ"/>
</p:tagLst>
</file>

<file path=ppt/tags/tag1214.xml><?xml version="1.0" encoding="utf-8"?>
<p:tagLst xmlns:a="http://schemas.openxmlformats.org/drawingml/2006/main" xmlns:r="http://schemas.openxmlformats.org/officeDocument/2006/relationships" xmlns:p="http://schemas.openxmlformats.org/presentationml/2006/main">
  <p:tag name="THINKCELLSHAPEDONOTDELETE" val="pwDpTy.Ka6UmG0h.LE8yvHg"/>
</p:tagLst>
</file>

<file path=ppt/tags/tag1215.xml><?xml version="1.0" encoding="utf-8"?>
<p:tagLst xmlns:a="http://schemas.openxmlformats.org/drawingml/2006/main" xmlns:r="http://schemas.openxmlformats.org/officeDocument/2006/relationships" xmlns:p="http://schemas.openxmlformats.org/presentationml/2006/main">
  <p:tag name="THINKCELLSHAPEDONOTDELETE" val="pRijH_w5i10.DeK2LzMdXLA"/>
</p:tagLst>
</file>

<file path=ppt/tags/tag1216.xml><?xml version="1.0" encoding="utf-8"?>
<p:tagLst xmlns:a="http://schemas.openxmlformats.org/drawingml/2006/main" xmlns:r="http://schemas.openxmlformats.org/officeDocument/2006/relationships" xmlns:p="http://schemas.openxmlformats.org/presentationml/2006/main">
  <p:tag name="THINKCELLSHAPEDONOTDELETE" val="pfx4uNRbM60OXRQr5z8E4ig"/>
</p:tagLst>
</file>

<file path=ppt/tags/tag1217.xml><?xml version="1.0" encoding="utf-8"?>
<p:tagLst xmlns:a="http://schemas.openxmlformats.org/drawingml/2006/main" xmlns:r="http://schemas.openxmlformats.org/officeDocument/2006/relationships" xmlns:p="http://schemas.openxmlformats.org/presentationml/2006/main">
  <p:tag name="THINKCELLSHAPEDONOTDELETE" val="pr2QaQYzM7EGWu.NAKDDdvg"/>
</p:tagLst>
</file>

<file path=ppt/tags/tag1218.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219.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PXB_ebtLg0eFr_8XqlBIMQ"/>
</p:tagLst>
</file>

<file path=ppt/tags/tag1220.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221.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3.xml><?xml version="1.0" encoding="utf-8"?>
<p:tagLst xmlns:a="http://schemas.openxmlformats.org/drawingml/2006/main" xmlns:r="http://schemas.openxmlformats.org/officeDocument/2006/relationships" xmlns:p="http://schemas.openxmlformats.org/presentationml/2006/main">
  <p:tag name="THINKCELLSHAPEDONOTDELETE" val="pzprKEwEETUWJRf4tpq820g"/>
</p:tagLst>
</file>

<file path=ppt/tags/tag1224.xml><?xml version="1.0" encoding="utf-8"?>
<p:tagLst xmlns:a="http://schemas.openxmlformats.org/drawingml/2006/main" xmlns:r="http://schemas.openxmlformats.org/officeDocument/2006/relationships" xmlns:p="http://schemas.openxmlformats.org/presentationml/2006/main">
  <p:tag name="THINKCELLSHAPEDONOTDELETE" val="py5F3U8LWuEK9rnbHqXLUCQ"/>
</p:tagLst>
</file>

<file path=ppt/tags/tag1225.xml><?xml version="1.0" encoding="utf-8"?>
<p:tagLst xmlns:a="http://schemas.openxmlformats.org/drawingml/2006/main" xmlns:r="http://schemas.openxmlformats.org/officeDocument/2006/relationships" xmlns:p="http://schemas.openxmlformats.org/presentationml/2006/main">
  <p:tag name="THINKCELLSHAPEDONOTDELETE" val="puG2i40HY40qKEye5GAO6zg"/>
</p:tagLst>
</file>

<file path=ppt/tags/tag1226.xml><?xml version="1.0" encoding="utf-8"?>
<p:tagLst xmlns:a="http://schemas.openxmlformats.org/drawingml/2006/main" xmlns:r="http://schemas.openxmlformats.org/officeDocument/2006/relationships" xmlns:p="http://schemas.openxmlformats.org/presentationml/2006/main">
  <p:tag name="THINKCELLSHAPEDONOTDELETE" val="pQCn4M3jrT0eDSm_1bc4XuA"/>
</p:tagLst>
</file>

<file path=ppt/tags/tag1227.xml><?xml version="1.0" encoding="utf-8"?>
<p:tagLst xmlns:a="http://schemas.openxmlformats.org/drawingml/2006/main" xmlns:r="http://schemas.openxmlformats.org/officeDocument/2006/relationships" xmlns:p="http://schemas.openxmlformats.org/presentationml/2006/main">
  <p:tag name="THINKCELLSHAPEDONOTDELETE" val="pxup2kVCniUyLYM1w8FaLlg"/>
</p:tagLst>
</file>

<file path=ppt/tags/tag1228.xml><?xml version="1.0" encoding="utf-8"?>
<p:tagLst xmlns:a="http://schemas.openxmlformats.org/drawingml/2006/main" xmlns:r="http://schemas.openxmlformats.org/officeDocument/2006/relationships" xmlns:p="http://schemas.openxmlformats.org/presentationml/2006/main">
  <p:tag name="THINKCELLSHAPEDONOTDELETE" val="pDLSrmjZVG0qZcaTRzLV_bQ"/>
</p:tagLst>
</file>

<file path=ppt/tags/tag1229.xml><?xml version="1.0" encoding="utf-8"?>
<p:tagLst xmlns:a="http://schemas.openxmlformats.org/drawingml/2006/main" xmlns:r="http://schemas.openxmlformats.org/officeDocument/2006/relationships" xmlns:p="http://schemas.openxmlformats.org/presentationml/2006/main">
  <p:tag name="THINKCELLSHAPEDONOTDELETE" val="pl8Sap9cLr0y5vTq.YvaAp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y5QzbD3QUUG5n53NKK1z_w"/>
</p:tagLst>
</file>

<file path=ppt/tags/tag1230.xml><?xml version="1.0" encoding="utf-8"?>
<p:tagLst xmlns:a="http://schemas.openxmlformats.org/drawingml/2006/main" xmlns:r="http://schemas.openxmlformats.org/officeDocument/2006/relationships" xmlns:p="http://schemas.openxmlformats.org/presentationml/2006/main">
  <p:tag name="THINKCELLSHAPEDONOTDELETE" val="pb7g1QcmTQEOD7a0FQjhXFg"/>
</p:tagLst>
</file>

<file path=ppt/tags/tag1231.xml><?xml version="1.0" encoding="utf-8"?>
<p:tagLst xmlns:a="http://schemas.openxmlformats.org/drawingml/2006/main" xmlns:r="http://schemas.openxmlformats.org/officeDocument/2006/relationships" xmlns:p="http://schemas.openxmlformats.org/presentationml/2006/main">
  <p:tag name="THINKCELLSHAPEDONOTDELETE" val="pZcQB59_a_ECf3TWmtSYciQ"/>
</p:tagLst>
</file>

<file path=ppt/tags/tag1232.xml><?xml version="1.0" encoding="utf-8"?>
<p:tagLst xmlns:a="http://schemas.openxmlformats.org/drawingml/2006/main" xmlns:r="http://schemas.openxmlformats.org/officeDocument/2006/relationships" xmlns:p="http://schemas.openxmlformats.org/presentationml/2006/main">
  <p:tag name="THINKCELLSHAPEDONOTDELETE" val="pFjY8XdoaS0y_0LtNjKWRzQ"/>
</p:tagLst>
</file>

<file path=ppt/tags/tag1233.xml><?xml version="1.0" encoding="utf-8"?>
<p:tagLst xmlns:a="http://schemas.openxmlformats.org/drawingml/2006/main" xmlns:r="http://schemas.openxmlformats.org/officeDocument/2006/relationships" xmlns:p="http://schemas.openxmlformats.org/presentationml/2006/main">
  <p:tag name="THINKCELLSHAPEDONOTDELETE" val="ppN36tAWCPEyq7dnnvKMetA"/>
</p:tagLst>
</file>

<file path=ppt/tags/tag1234.xml><?xml version="1.0" encoding="utf-8"?>
<p:tagLst xmlns:a="http://schemas.openxmlformats.org/drawingml/2006/main" xmlns:r="http://schemas.openxmlformats.org/officeDocument/2006/relationships" xmlns:p="http://schemas.openxmlformats.org/presentationml/2006/main">
  <p:tag name="THINKCELLSHAPEDONOTDELETE" val="p_lWqgPPrNE.ZQyi2mLkL1A"/>
</p:tagLst>
</file>

<file path=ppt/tags/tag1235.xml><?xml version="1.0" encoding="utf-8"?>
<p:tagLst xmlns:a="http://schemas.openxmlformats.org/drawingml/2006/main" xmlns:r="http://schemas.openxmlformats.org/officeDocument/2006/relationships" xmlns:p="http://schemas.openxmlformats.org/presentationml/2006/main">
  <p:tag name="THINKCELLSHAPEDONOTDELETE" val="p9DcuvBnpB0GLI4i9iQKQGA"/>
</p:tagLst>
</file>

<file path=ppt/tags/tag1236.xml><?xml version="1.0" encoding="utf-8"?>
<p:tagLst xmlns:a="http://schemas.openxmlformats.org/drawingml/2006/main" xmlns:r="http://schemas.openxmlformats.org/officeDocument/2006/relationships" xmlns:p="http://schemas.openxmlformats.org/presentationml/2006/main">
  <p:tag name="THINKCELLSHAPEDONOTDELETE" val="pJBkfo_Imcke9lvwxAA_s5Q"/>
</p:tagLst>
</file>

<file path=ppt/tags/tag1237.xml><?xml version="1.0" encoding="utf-8"?>
<p:tagLst xmlns:a="http://schemas.openxmlformats.org/drawingml/2006/main" xmlns:r="http://schemas.openxmlformats.org/officeDocument/2006/relationships" xmlns:p="http://schemas.openxmlformats.org/presentationml/2006/main">
  <p:tag name="THINKCELLSHAPEDONOTDELETE" val="p5FSIDbRGOUqj0z41kVlygQ"/>
</p:tagLst>
</file>

<file path=ppt/tags/tag1238.xml><?xml version="1.0" encoding="utf-8"?>
<p:tagLst xmlns:a="http://schemas.openxmlformats.org/drawingml/2006/main" xmlns:r="http://schemas.openxmlformats.org/officeDocument/2006/relationships" xmlns:p="http://schemas.openxmlformats.org/presentationml/2006/main">
  <p:tag name="THINKCELLSHAPEDONOTDELETE" val="pr2QaQYzM7EGWu.NAKDDdvg"/>
</p:tagLst>
</file>

<file path=ppt/tags/tag1239.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4S1h.TpMskikMz7n3PgRNQ"/>
</p:tagLst>
</file>

<file path=ppt/tags/tag1240.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241.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242.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4.xml><?xml version="1.0" encoding="utf-8"?>
<p:tagLst xmlns:a="http://schemas.openxmlformats.org/drawingml/2006/main" xmlns:r="http://schemas.openxmlformats.org/officeDocument/2006/relationships" xmlns:p="http://schemas.openxmlformats.org/presentationml/2006/main">
  <p:tag name="THINKCELLSHAPEDONOTDELETE" val="pwV2SMhZEqEOKjFJJbJ2mkA"/>
</p:tagLst>
</file>

<file path=ppt/tags/tag1245.xml><?xml version="1.0" encoding="utf-8"?>
<p:tagLst xmlns:a="http://schemas.openxmlformats.org/drawingml/2006/main" xmlns:r="http://schemas.openxmlformats.org/officeDocument/2006/relationships" xmlns:p="http://schemas.openxmlformats.org/presentationml/2006/main">
  <p:tag name="THINKCELLSHAPEDONOTDELETE" val="pn7X5zYGUDE6YZp9ds0fC_g"/>
</p:tagLst>
</file>

<file path=ppt/tags/tag1246.xml><?xml version="1.0" encoding="utf-8"?>
<p:tagLst xmlns:a="http://schemas.openxmlformats.org/drawingml/2006/main" xmlns:r="http://schemas.openxmlformats.org/officeDocument/2006/relationships" xmlns:p="http://schemas.openxmlformats.org/presentationml/2006/main">
  <p:tag name="THINKCELLSHAPEDONOTDELETE" val="pa_NmtNh3i0S52PJXpLyCSg"/>
</p:tagLst>
</file>

<file path=ppt/tags/tag1247.xml><?xml version="1.0" encoding="utf-8"?>
<p:tagLst xmlns:a="http://schemas.openxmlformats.org/drawingml/2006/main" xmlns:r="http://schemas.openxmlformats.org/officeDocument/2006/relationships" xmlns:p="http://schemas.openxmlformats.org/presentationml/2006/main">
  <p:tag name="THINKCELLSHAPEDONOTDELETE" val="pCbRVjMxU5kum.ck6NNWiNQ"/>
</p:tagLst>
</file>

<file path=ppt/tags/tag1248.xml><?xml version="1.0" encoding="utf-8"?>
<p:tagLst xmlns:a="http://schemas.openxmlformats.org/drawingml/2006/main" xmlns:r="http://schemas.openxmlformats.org/officeDocument/2006/relationships" xmlns:p="http://schemas.openxmlformats.org/presentationml/2006/main">
  <p:tag name="THINKCELLSHAPEDONOTDELETE" val="pTIe5f.dpj0a8Kvuuj6cO4Q"/>
</p:tagLst>
</file>

<file path=ppt/tags/tag1249.xml><?xml version="1.0" encoding="utf-8"?>
<p:tagLst xmlns:a="http://schemas.openxmlformats.org/drawingml/2006/main" xmlns:r="http://schemas.openxmlformats.org/officeDocument/2006/relationships" xmlns:p="http://schemas.openxmlformats.org/presentationml/2006/main">
  <p:tag name="THINKCELLSHAPEDONOTDELETE" val="pzCQ688EiYUi.bY0AKljre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hq5lWq3wREGPbdpbRRrATg"/>
</p:tagLst>
</file>

<file path=ppt/tags/tag1250.xml><?xml version="1.0" encoding="utf-8"?>
<p:tagLst xmlns:a="http://schemas.openxmlformats.org/drawingml/2006/main" xmlns:r="http://schemas.openxmlformats.org/officeDocument/2006/relationships" xmlns:p="http://schemas.openxmlformats.org/presentationml/2006/main">
  <p:tag name="THINKCELLSHAPEDONOTDELETE" val="ptUnnc.L3QEmOO0gvphzo3Q"/>
</p:tagLst>
</file>

<file path=ppt/tags/tag1251.xml><?xml version="1.0" encoding="utf-8"?>
<p:tagLst xmlns:a="http://schemas.openxmlformats.org/drawingml/2006/main" xmlns:r="http://schemas.openxmlformats.org/officeDocument/2006/relationships" xmlns:p="http://schemas.openxmlformats.org/presentationml/2006/main">
  <p:tag name="THINKCELLSHAPEDONOTDELETE" val="pwvahrrQsd0eSb9po6KvvXw"/>
</p:tagLst>
</file>

<file path=ppt/tags/tag1252.xml><?xml version="1.0" encoding="utf-8"?>
<p:tagLst xmlns:a="http://schemas.openxmlformats.org/drawingml/2006/main" xmlns:r="http://schemas.openxmlformats.org/officeDocument/2006/relationships" xmlns:p="http://schemas.openxmlformats.org/presentationml/2006/main">
  <p:tag name="THINKCELLSHAPEDONOTDELETE" val="peyLyDGYgg0GLfE1OaQP6sw"/>
</p:tagLst>
</file>

<file path=ppt/tags/tag1253.xml><?xml version="1.0" encoding="utf-8"?>
<p:tagLst xmlns:a="http://schemas.openxmlformats.org/drawingml/2006/main" xmlns:r="http://schemas.openxmlformats.org/officeDocument/2006/relationships" xmlns:p="http://schemas.openxmlformats.org/presentationml/2006/main">
  <p:tag name="THINKCELLSHAPEDONOTDELETE" val="ph9E9gEwbjEuiOqzpX20E3Q"/>
</p:tagLst>
</file>

<file path=ppt/tags/tag1254.xml><?xml version="1.0" encoding="utf-8"?>
<p:tagLst xmlns:a="http://schemas.openxmlformats.org/drawingml/2006/main" xmlns:r="http://schemas.openxmlformats.org/officeDocument/2006/relationships" xmlns:p="http://schemas.openxmlformats.org/presentationml/2006/main">
  <p:tag name="THINKCELLSHAPEDONOTDELETE" val="pOJR_5D_TckGjYXrHO4nRrA"/>
</p:tagLst>
</file>

<file path=ppt/tags/tag1255.xml><?xml version="1.0" encoding="utf-8"?>
<p:tagLst xmlns:a="http://schemas.openxmlformats.org/drawingml/2006/main" xmlns:r="http://schemas.openxmlformats.org/officeDocument/2006/relationships" xmlns:p="http://schemas.openxmlformats.org/presentationml/2006/main">
  <p:tag name="THINKCELLSHAPEDONOTDELETE" val="pr2QaQYzM7EGWu.NAKDDdvg"/>
</p:tagLst>
</file>

<file path=ppt/tags/tag1256.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257.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258.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259.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3PPrFdxR0k.Bjti8v5BSTg"/>
</p:tagLst>
</file>

<file path=ppt/tags/tag1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1.xml><?xml version="1.0" encoding="utf-8"?>
<p:tagLst xmlns:a="http://schemas.openxmlformats.org/drawingml/2006/main" xmlns:r="http://schemas.openxmlformats.org/officeDocument/2006/relationships" xmlns:p="http://schemas.openxmlformats.org/presentationml/2006/main">
  <p:tag name="THINKCELLSHAPEDONOTDELETE" val="pFJRiikop2UG4ujHExR8GwA"/>
</p:tagLst>
</file>

<file path=ppt/tags/tag1262.xml><?xml version="1.0" encoding="utf-8"?>
<p:tagLst xmlns:a="http://schemas.openxmlformats.org/drawingml/2006/main" xmlns:r="http://schemas.openxmlformats.org/officeDocument/2006/relationships" xmlns:p="http://schemas.openxmlformats.org/presentationml/2006/main">
  <p:tag name="THINKCELLSHAPEDONOTDELETE" val="pmWWwE8Uybkqdq69Dh_sR_A"/>
</p:tagLst>
</file>

<file path=ppt/tags/tag1263.xml><?xml version="1.0" encoding="utf-8"?>
<p:tagLst xmlns:a="http://schemas.openxmlformats.org/drawingml/2006/main" xmlns:r="http://schemas.openxmlformats.org/officeDocument/2006/relationships" xmlns:p="http://schemas.openxmlformats.org/presentationml/2006/main">
  <p:tag name="THINKCELLSHAPEDONOTDELETE" val="pIl0ShEw2CUy6JXxHZhOaqw"/>
</p:tagLst>
</file>

<file path=ppt/tags/tag1264.xml><?xml version="1.0" encoding="utf-8"?>
<p:tagLst xmlns:a="http://schemas.openxmlformats.org/drawingml/2006/main" xmlns:r="http://schemas.openxmlformats.org/officeDocument/2006/relationships" xmlns:p="http://schemas.openxmlformats.org/presentationml/2006/main">
  <p:tag name="THINKCELLSHAPEDONOTDELETE" val="psIzmkQI1lUKVH47I7V6lmw"/>
</p:tagLst>
</file>

<file path=ppt/tags/tag1265.xml><?xml version="1.0" encoding="utf-8"?>
<p:tagLst xmlns:a="http://schemas.openxmlformats.org/drawingml/2006/main" xmlns:r="http://schemas.openxmlformats.org/officeDocument/2006/relationships" xmlns:p="http://schemas.openxmlformats.org/presentationml/2006/main">
  <p:tag name="THINKCELLSHAPEDONOTDELETE" val="ppsZtshf0MEWeMHOb7aGLhg"/>
</p:tagLst>
</file>

<file path=ppt/tags/tag1266.xml><?xml version="1.0" encoding="utf-8"?>
<p:tagLst xmlns:a="http://schemas.openxmlformats.org/drawingml/2006/main" xmlns:r="http://schemas.openxmlformats.org/officeDocument/2006/relationships" xmlns:p="http://schemas.openxmlformats.org/presentationml/2006/main">
  <p:tag name="THINKCELLSHAPEDONOTDELETE" val="pmDl3djgD50SNhFPxh.zzmQ"/>
</p:tagLst>
</file>

<file path=ppt/tags/tag1267.xml><?xml version="1.0" encoding="utf-8"?>
<p:tagLst xmlns:a="http://schemas.openxmlformats.org/drawingml/2006/main" xmlns:r="http://schemas.openxmlformats.org/officeDocument/2006/relationships" xmlns:p="http://schemas.openxmlformats.org/presentationml/2006/main">
  <p:tag name="THINKCELLSHAPEDONOTDELETE" val="pl90Fx8gTUEirHVVsN2fiwQ"/>
</p:tagLst>
</file>

<file path=ppt/tags/tag1268.xml><?xml version="1.0" encoding="utf-8"?>
<p:tagLst xmlns:a="http://schemas.openxmlformats.org/drawingml/2006/main" xmlns:r="http://schemas.openxmlformats.org/officeDocument/2006/relationships" xmlns:p="http://schemas.openxmlformats.org/presentationml/2006/main">
  <p:tag name="THINKCELLSHAPEDONOTDELETE" val="pKN7en_cJCUGmNq81GjghBA"/>
</p:tagLst>
</file>

<file path=ppt/tags/tag1269.xml><?xml version="1.0" encoding="utf-8"?>
<p:tagLst xmlns:a="http://schemas.openxmlformats.org/drawingml/2006/main" xmlns:r="http://schemas.openxmlformats.org/officeDocument/2006/relationships" xmlns:p="http://schemas.openxmlformats.org/presentationml/2006/main">
  <p:tag name="THINKCELLSHAPEDONOTDELETE" val="pMccokFl8LEe34T5kyqokK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1GNMSN3Eu0q2Xn__y5pT4Q"/>
</p:tagLst>
</file>

<file path=ppt/tags/tag1270.xml><?xml version="1.0" encoding="utf-8"?>
<p:tagLst xmlns:a="http://schemas.openxmlformats.org/drawingml/2006/main" xmlns:r="http://schemas.openxmlformats.org/officeDocument/2006/relationships" xmlns:p="http://schemas.openxmlformats.org/presentationml/2006/main">
  <p:tag name="THINKCELLSHAPEDONOTDELETE" val="pePdNDUTqPEGUeiWEF_QGDA"/>
</p:tagLst>
</file>

<file path=ppt/tags/tag1271.xml><?xml version="1.0" encoding="utf-8"?>
<p:tagLst xmlns:a="http://schemas.openxmlformats.org/drawingml/2006/main" xmlns:r="http://schemas.openxmlformats.org/officeDocument/2006/relationships" xmlns:p="http://schemas.openxmlformats.org/presentationml/2006/main">
  <p:tag name="THINKCELLSHAPEDONOTDELETE" val="p7JK0JJmBhEShSAa8ptSCEA"/>
</p:tagLst>
</file>

<file path=ppt/tags/tag1272.xml><?xml version="1.0" encoding="utf-8"?>
<p:tagLst xmlns:a="http://schemas.openxmlformats.org/drawingml/2006/main" xmlns:r="http://schemas.openxmlformats.org/officeDocument/2006/relationships" xmlns:p="http://schemas.openxmlformats.org/presentationml/2006/main">
  <p:tag name="THINKCELLSHAPEDONOTDELETE" val="poKL2nqmci0SdQNbiUaLAjw"/>
</p:tagLst>
</file>

<file path=ppt/tags/tag1273.xml><?xml version="1.0" encoding="utf-8"?>
<p:tagLst xmlns:a="http://schemas.openxmlformats.org/drawingml/2006/main" xmlns:r="http://schemas.openxmlformats.org/officeDocument/2006/relationships" xmlns:p="http://schemas.openxmlformats.org/presentationml/2006/main">
  <p:tag name="THINKCELLSHAPEDONOTDELETE" val="pBVUVyHWCC0qZIjrv3hOagQ"/>
</p:tagLst>
</file>

<file path=ppt/tags/tag1274.xml><?xml version="1.0" encoding="utf-8"?>
<p:tagLst xmlns:a="http://schemas.openxmlformats.org/drawingml/2006/main" xmlns:r="http://schemas.openxmlformats.org/officeDocument/2006/relationships" xmlns:p="http://schemas.openxmlformats.org/presentationml/2006/main">
  <p:tag name="THINKCELLSHAPEDONOTDELETE" val="pRO8z4zu160CwfRy4GrKLew"/>
</p:tagLst>
</file>

<file path=ppt/tags/tag1275.xml><?xml version="1.0" encoding="utf-8"?>
<p:tagLst xmlns:a="http://schemas.openxmlformats.org/drawingml/2006/main" xmlns:r="http://schemas.openxmlformats.org/officeDocument/2006/relationships" xmlns:p="http://schemas.openxmlformats.org/presentationml/2006/main">
  <p:tag name="THINKCELLSHAPEDONOTDELETE" val="p65_4t_egJUerlyjMWiR4UA"/>
</p:tagLst>
</file>

<file path=ppt/tags/tag1276.xml><?xml version="1.0" encoding="utf-8"?>
<p:tagLst xmlns:a="http://schemas.openxmlformats.org/drawingml/2006/main" xmlns:r="http://schemas.openxmlformats.org/officeDocument/2006/relationships" xmlns:p="http://schemas.openxmlformats.org/presentationml/2006/main">
  <p:tag name="THINKCELLSHAPEDONOTDELETE" val="phHp3wZ446USii8wGIplSMg"/>
</p:tagLst>
</file>

<file path=ppt/tags/tag1277.xml><?xml version="1.0" encoding="utf-8"?>
<p:tagLst xmlns:a="http://schemas.openxmlformats.org/drawingml/2006/main" xmlns:r="http://schemas.openxmlformats.org/officeDocument/2006/relationships" xmlns:p="http://schemas.openxmlformats.org/presentationml/2006/main">
  <p:tag name="THINKCELLSHAPEDONOTDELETE" val="pW6kFl73M90.GzdSm46rtEg"/>
</p:tagLst>
</file>

<file path=ppt/tags/tag1278.xml><?xml version="1.0" encoding="utf-8"?>
<p:tagLst xmlns:a="http://schemas.openxmlformats.org/drawingml/2006/main" xmlns:r="http://schemas.openxmlformats.org/officeDocument/2006/relationships" xmlns:p="http://schemas.openxmlformats.org/presentationml/2006/main">
  <p:tag name="THINKCELLSHAPEDONOTDELETE" val="pA6m.vsS94k6C.Kv4.QRFlw"/>
</p:tagLst>
</file>

<file path=ppt/tags/tag1279.xml><?xml version="1.0" encoding="utf-8"?>
<p:tagLst xmlns:a="http://schemas.openxmlformats.org/drawingml/2006/main" xmlns:r="http://schemas.openxmlformats.org/officeDocument/2006/relationships" xmlns:p="http://schemas.openxmlformats.org/presentationml/2006/main">
  <p:tag name="THINKCELLSHAPEDONOTDELETE" val="pZobh3S7voUeSfv9JICmc5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0iZPXVYfiEqP8wPaNJlpKg"/>
</p:tagLst>
</file>

<file path=ppt/tags/tag1280.xml><?xml version="1.0" encoding="utf-8"?>
<p:tagLst xmlns:a="http://schemas.openxmlformats.org/drawingml/2006/main" xmlns:r="http://schemas.openxmlformats.org/officeDocument/2006/relationships" xmlns:p="http://schemas.openxmlformats.org/presentationml/2006/main">
  <p:tag name="THINKCELLSHAPEDONOTDELETE" val="pzMQ_zNtjpEmqEMCkp25aTg"/>
</p:tagLst>
</file>

<file path=ppt/tags/tag1281.xml><?xml version="1.0" encoding="utf-8"?>
<p:tagLst xmlns:a="http://schemas.openxmlformats.org/drawingml/2006/main" xmlns:r="http://schemas.openxmlformats.org/officeDocument/2006/relationships" xmlns:p="http://schemas.openxmlformats.org/presentationml/2006/main">
  <p:tag name="THINKCELLSHAPEDONOTDELETE" val="p3EKivKQciU60AaobgNpl_w"/>
</p:tagLst>
</file>

<file path=ppt/tags/tag1282.xml><?xml version="1.0" encoding="utf-8"?>
<p:tagLst xmlns:a="http://schemas.openxmlformats.org/drawingml/2006/main" xmlns:r="http://schemas.openxmlformats.org/officeDocument/2006/relationships" xmlns:p="http://schemas.openxmlformats.org/presentationml/2006/main">
  <p:tag name="THINKCELLSHAPEDONOTDELETE" val="p3rjJpxN1W0e2c5Y4lIksgQ"/>
</p:tagLst>
</file>

<file path=ppt/tags/tag1283.xml><?xml version="1.0" encoding="utf-8"?>
<p:tagLst xmlns:a="http://schemas.openxmlformats.org/drawingml/2006/main" xmlns:r="http://schemas.openxmlformats.org/officeDocument/2006/relationships" xmlns:p="http://schemas.openxmlformats.org/presentationml/2006/main">
  <p:tag name="THINKCELLSHAPEDONOTDELETE" val="pfXWi7uqUz0235SgaPM8a5Q"/>
</p:tagLst>
</file>

<file path=ppt/tags/tag1284.xml><?xml version="1.0" encoding="utf-8"?>
<p:tagLst xmlns:a="http://schemas.openxmlformats.org/drawingml/2006/main" xmlns:r="http://schemas.openxmlformats.org/officeDocument/2006/relationships" xmlns:p="http://schemas.openxmlformats.org/presentationml/2006/main">
  <p:tag name="THINKCELLSHAPEDONOTDELETE" val="pG.JUQEscJkCxJtcVoNre8w"/>
</p:tagLst>
</file>

<file path=ppt/tags/tag1285.xml><?xml version="1.0" encoding="utf-8"?>
<p:tagLst xmlns:a="http://schemas.openxmlformats.org/drawingml/2006/main" xmlns:r="http://schemas.openxmlformats.org/officeDocument/2006/relationships" xmlns:p="http://schemas.openxmlformats.org/presentationml/2006/main">
  <p:tag name="THINKCELLSHAPEDONOTDELETE" val="pYJ7VL6yp_UK54KehOMEJSw"/>
</p:tagLst>
</file>

<file path=ppt/tags/tag1286.xml><?xml version="1.0" encoding="utf-8"?>
<p:tagLst xmlns:a="http://schemas.openxmlformats.org/drawingml/2006/main" xmlns:r="http://schemas.openxmlformats.org/officeDocument/2006/relationships" xmlns:p="http://schemas.openxmlformats.org/presentationml/2006/main">
  <p:tag name="THINKCELLSHAPEDONOTDELETE" val="pmV.lklhiJEGZ3xLNRslbcQ"/>
</p:tagLst>
</file>

<file path=ppt/tags/tag1287.xml><?xml version="1.0" encoding="utf-8"?>
<p:tagLst xmlns:a="http://schemas.openxmlformats.org/drawingml/2006/main" xmlns:r="http://schemas.openxmlformats.org/officeDocument/2006/relationships" xmlns:p="http://schemas.openxmlformats.org/presentationml/2006/main">
  <p:tag name="THINKCELLSHAPEDONOTDELETE" val="pfV_SFYjCtECursIeTipYZg"/>
</p:tagLst>
</file>

<file path=ppt/tags/tag1288.xml><?xml version="1.0" encoding="utf-8"?>
<p:tagLst xmlns:a="http://schemas.openxmlformats.org/drawingml/2006/main" xmlns:r="http://schemas.openxmlformats.org/officeDocument/2006/relationships" xmlns:p="http://schemas.openxmlformats.org/presentationml/2006/main">
  <p:tag name="THINKCELLSHAPEDONOTDELETE" val="pLTfUKWpyU0OL_dbVaNTypw"/>
</p:tagLst>
</file>

<file path=ppt/tags/tag1289.xml><?xml version="1.0" encoding="utf-8"?>
<p:tagLst xmlns:a="http://schemas.openxmlformats.org/drawingml/2006/main" xmlns:r="http://schemas.openxmlformats.org/officeDocument/2006/relationships" xmlns:p="http://schemas.openxmlformats.org/presentationml/2006/main">
  <p:tag name="THINKCELLSHAPEDONOTDELETE" val="paPYagZQ.602n4lmUVQaBg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0.xml><?xml version="1.0" encoding="utf-8"?>
<p:tagLst xmlns:a="http://schemas.openxmlformats.org/drawingml/2006/main" xmlns:r="http://schemas.openxmlformats.org/officeDocument/2006/relationships" xmlns:p="http://schemas.openxmlformats.org/presentationml/2006/main">
  <p:tag name="THINKCELLSHAPEDONOTDELETE" val="pOJR_5D_TckGjYXrHO4nRrA"/>
</p:tagLst>
</file>

<file path=ppt/tags/tag1291.xml><?xml version="1.0" encoding="utf-8"?>
<p:tagLst xmlns:a="http://schemas.openxmlformats.org/drawingml/2006/main" xmlns:r="http://schemas.openxmlformats.org/officeDocument/2006/relationships" xmlns:p="http://schemas.openxmlformats.org/presentationml/2006/main">
  <p:tag name="THINKCELLSHAPEDONOTDELETE" val="pGTnMHWwXEUq.7utfliXE8g"/>
</p:tagLst>
</file>

<file path=ppt/tags/tag1292.xml><?xml version="1.0" encoding="utf-8"?>
<p:tagLst xmlns:a="http://schemas.openxmlformats.org/drawingml/2006/main" xmlns:r="http://schemas.openxmlformats.org/officeDocument/2006/relationships" xmlns:p="http://schemas.openxmlformats.org/presentationml/2006/main">
  <p:tag name="THINKCELLSHAPEDONOTDELETE" val="pDr4ijsFR7UuNGGynBXlfsA"/>
</p:tagLst>
</file>

<file path=ppt/tags/tag1293.xml><?xml version="1.0" encoding="utf-8"?>
<p:tagLst xmlns:a="http://schemas.openxmlformats.org/drawingml/2006/main" xmlns:r="http://schemas.openxmlformats.org/officeDocument/2006/relationships" xmlns:p="http://schemas.openxmlformats.org/presentationml/2006/main">
  <p:tag name="THINKCELLSHAPEDONOTDELETE" val="pDr4ijsFR7UuNGGynBXlfsA"/>
</p:tagLst>
</file>

<file path=ppt/tags/tag12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5.xml><?xml version="1.0" encoding="utf-8"?>
<p:tagLst xmlns:a="http://schemas.openxmlformats.org/drawingml/2006/main" xmlns:r="http://schemas.openxmlformats.org/officeDocument/2006/relationships" xmlns:p="http://schemas.openxmlformats.org/presentationml/2006/main">
  <p:tag name="THINKCELLSHAPEDONOTDELETE" val="pQ2CykFrrl06l3hpW2UyrlA"/>
</p:tagLst>
</file>

<file path=ppt/tags/tag1296.xml><?xml version="1.0" encoding="utf-8"?>
<p:tagLst xmlns:a="http://schemas.openxmlformats.org/drawingml/2006/main" xmlns:r="http://schemas.openxmlformats.org/officeDocument/2006/relationships" xmlns:p="http://schemas.openxmlformats.org/presentationml/2006/main">
  <p:tag name="THINKCELLSHAPEDONOTDELETE" val="pz3xypa3xhUOV7uUJSb5S1Q"/>
</p:tagLst>
</file>

<file path=ppt/tags/tag1297.xml><?xml version="1.0" encoding="utf-8"?>
<p:tagLst xmlns:a="http://schemas.openxmlformats.org/drawingml/2006/main" xmlns:r="http://schemas.openxmlformats.org/officeDocument/2006/relationships" xmlns:p="http://schemas.openxmlformats.org/presentationml/2006/main">
  <p:tag name="THINKCELLSHAPEDONOTDELETE" val="psTMD.wkeAkCMA0b7N17BgQ"/>
</p:tagLst>
</file>

<file path=ppt/tags/tag1298.xml><?xml version="1.0" encoding="utf-8"?>
<p:tagLst xmlns:a="http://schemas.openxmlformats.org/drawingml/2006/main" xmlns:r="http://schemas.openxmlformats.org/officeDocument/2006/relationships" xmlns:p="http://schemas.openxmlformats.org/presentationml/2006/main">
  <p:tag name="THINKCELLSHAPEDONOTDELETE" val="pbetNzEfzVkWoPE1AbkN_kA"/>
</p:tagLst>
</file>

<file path=ppt/tags/tag1299.xml><?xml version="1.0" encoding="utf-8"?>
<p:tagLst xmlns:a="http://schemas.openxmlformats.org/drawingml/2006/main" xmlns:r="http://schemas.openxmlformats.org/officeDocument/2006/relationships" xmlns:p="http://schemas.openxmlformats.org/presentationml/2006/main">
  <p:tag name="THINKCELLSHAPEDONOTDELETE" val="p2jWXpTS8.UCTh_JnOnqKT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vExalFmz20GGe9NtXh9MI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Vsh5gipW6kOGqH5uCOY88w"/>
</p:tagLst>
</file>

<file path=ppt/tags/tag1300.xml><?xml version="1.0" encoding="utf-8"?>
<p:tagLst xmlns:a="http://schemas.openxmlformats.org/drawingml/2006/main" xmlns:r="http://schemas.openxmlformats.org/officeDocument/2006/relationships" xmlns:p="http://schemas.openxmlformats.org/presentationml/2006/main">
  <p:tag name="THINKCELLSHAPEDONOTDELETE" val="p_RWN8uIjgEaovntCJIaYtw"/>
</p:tagLst>
</file>

<file path=ppt/tags/tag1301.xml><?xml version="1.0" encoding="utf-8"?>
<p:tagLst xmlns:a="http://schemas.openxmlformats.org/drawingml/2006/main" xmlns:r="http://schemas.openxmlformats.org/officeDocument/2006/relationships" xmlns:p="http://schemas.openxmlformats.org/presentationml/2006/main">
  <p:tag name="THINKCELLSHAPEDONOTDELETE" val="p9wrcl8uhZ0inumZgEXCC1A"/>
</p:tagLst>
</file>

<file path=ppt/tags/tag1302.xml><?xml version="1.0" encoding="utf-8"?>
<p:tagLst xmlns:a="http://schemas.openxmlformats.org/drawingml/2006/main" xmlns:r="http://schemas.openxmlformats.org/officeDocument/2006/relationships" xmlns:p="http://schemas.openxmlformats.org/presentationml/2006/main">
  <p:tag name="THINKCELLSHAPEDONOTDELETE" val="p_jWNO0.IdUujCajopsgcnw"/>
</p:tagLst>
</file>

<file path=ppt/tags/tag1303.xml><?xml version="1.0" encoding="utf-8"?>
<p:tagLst xmlns:a="http://schemas.openxmlformats.org/drawingml/2006/main" xmlns:r="http://schemas.openxmlformats.org/officeDocument/2006/relationships" xmlns:p="http://schemas.openxmlformats.org/presentationml/2006/main">
  <p:tag name="THINKCELLSHAPEDONOTDELETE" val="pZVR6DrYfy02if9B4WPaXfw"/>
</p:tagLst>
</file>

<file path=ppt/tags/tag1304.xml><?xml version="1.0" encoding="utf-8"?>
<p:tagLst xmlns:a="http://schemas.openxmlformats.org/drawingml/2006/main" xmlns:r="http://schemas.openxmlformats.org/officeDocument/2006/relationships" xmlns:p="http://schemas.openxmlformats.org/presentationml/2006/main">
  <p:tag name="THINKCELLSHAPEDONOTDELETE" val="pUgjNkF0IwkO3TlGaVOH7dA"/>
</p:tagLst>
</file>

<file path=ppt/tags/tag1305.xml><?xml version="1.0" encoding="utf-8"?>
<p:tagLst xmlns:a="http://schemas.openxmlformats.org/drawingml/2006/main" xmlns:r="http://schemas.openxmlformats.org/officeDocument/2006/relationships" xmlns:p="http://schemas.openxmlformats.org/presentationml/2006/main">
  <p:tag name="THINKCELLSHAPEDONOTDELETE" val="pCDBR3ZkFc0eDMY44n8FR9w"/>
</p:tagLst>
</file>

<file path=ppt/tags/tag1306.xml><?xml version="1.0" encoding="utf-8"?>
<p:tagLst xmlns:a="http://schemas.openxmlformats.org/drawingml/2006/main" xmlns:r="http://schemas.openxmlformats.org/officeDocument/2006/relationships" xmlns:p="http://schemas.openxmlformats.org/presentationml/2006/main">
  <p:tag name="THINKCELLSHAPEDONOTDELETE" val="pkK2MfC9uSkC.pwCqiRMd.A"/>
</p:tagLst>
</file>

<file path=ppt/tags/tag1307.xml><?xml version="1.0" encoding="utf-8"?>
<p:tagLst xmlns:a="http://schemas.openxmlformats.org/drawingml/2006/main" xmlns:r="http://schemas.openxmlformats.org/officeDocument/2006/relationships" xmlns:p="http://schemas.openxmlformats.org/presentationml/2006/main">
  <p:tag name="THINKCELLSHAPEDONOTDELETE" val="pBrpxvTTtm063P2ZAkTxbug"/>
</p:tagLst>
</file>

<file path=ppt/tags/tag1308.xml><?xml version="1.0" encoding="utf-8"?>
<p:tagLst xmlns:a="http://schemas.openxmlformats.org/drawingml/2006/main" xmlns:r="http://schemas.openxmlformats.org/officeDocument/2006/relationships" xmlns:p="http://schemas.openxmlformats.org/presentationml/2006/main">
  <p:tag name="THINKCELLSHAPEDONOTDELETE" val="pXxdWyGLodEGWIFwgGjjQAg"/>
</p:tagLst>
</file>

<file path=ppt/tags/tag1309.xml><?xml version="1.0" encoding="utf-8"?>
<p:tagLst xmlns:a="http://schemas.openxmlformats.org/drawingml/2006/main" xmlns:r="http://schemas.openxmlformats.org/officeDocument/2006/relationships" xmlns:p="http://schemas.openxmlformats.org/presentationml/2006/main">
  <p:tag name="THINKCELLSHAPEDONOTDELETE" val="p3ZQbNzijQ0.iSOfahoYpe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oqaorM1TYkyklx.axTtk4w"/>
</p:tagLst>
</file>

<file path=ppt/tags/tag1310.xml><?xml version="1.0" encoding="utf-8"?>
<p:tagLst xmlns:a="http://schemas.openxmlformats.org/drawingml/2006/main" xmlns:r="http://schemas.openxmlformats.org/officeDocument/2006/relationships" xmlns:p="http://schemas.openxmlformats.org/presentationml/2006/main">
  <p:tag name="THINKCELLSHAPEDONOTDELETE" val="peXms_jVyk0i1tXMQb7nlHg"/>
</p:tagLst>
</file>

<file path=ppt/tags/tag1311.xml><?xml version="1.0" encoding="utf-8"?>
<p:tagLst xmlns:a="http://schemas.openxmlformats.org/drawingml/2006/main" xmlns:r="http://schemas.openxmlformats.org/officeDocument/2006/relationships" xmlns:p="http://schemas.openxmlformats.org/presentationml/2006/main">
  <p:tag name="THINKCELLSHAPEDONOTDELETE" val="pLi46PXt6WEOeoWce3vMbrw"/>
</p:tagLst>
</file>

<file path=ppt/tags/tag1312.xml><?xml version="1.0" encoding="utf-8"?>
<p:tagLst xmlns:a="http://schemas.openxmlformats.org/drawingml/2006/main" xmlns:r="http://schemas.openxmlformats.org/officeDocument/2006/relationships" xmlns:p="http://schemas.openxmlformats.org/presentationml/2006/main">
  <p:tag name="THINKCELLSHAPEDONOTDELETE" val="pZwzC2zmh4EO_V2nSQ_Vihw"/>
</p:tagLst>
</file>

<file path=ppt/tags/tag1313.xml><?xml version="1.0" encoding="utf-8"?>
<p:tagLst xmlns:a="http://schemas.openxmlformats.org/drawingml/2006/main" xmlns:r="http://schemas.openxmlformats.org/officeDocument/2006/relationships" xmlns:p="http://schemas.openxmlformats.org/presentationml/2006/main">
  <p:tag name="THINKCELLSHAPEDONOTDELETE" val="pvO0e1ods30mMszBuDDOAYQ"/>
</p:tagLst>
</file>

<file path=ppt/tags/tag1314.xml><?xml version="1.0" encoding="utf-8"?>
<p:tagLst xmlns:a="http://schemas.openxmlformats.org/drawingml/2006/main" xmlns:r="http://schemas.openxmlformats.org/officeDocument/2006/relationships" xmlns:p="http://schemas.openxmlformats.org/presentationml/2006/main">
  <p:tag name="THINKCELLSHAPEDONOTDELETE" val="pO4bxXdH4lk.wVHIp5ylTVA"/>
</p:tagLst>
</file>

<file path=ppt/tags/tag1315.xml><?xml version="1.0" encoding="utf-8"?>
<p:tagLst xmlns:a="http://schemas.openxmlformats.org/drawingml/2006/main" xmlns:r="http://schemas.openxmlformats.org/officeDocument/2006/relationships" xmlns:p="http://schemas.openxmlformats.org/presentationml/2006/main">
  <p:tag name="THINKCELLSHAPEDONOTDELETE" val="pKZzh.5uj202ShtuzPcjRgg"/>
</p:tagLst>
</file>

<file path=ppt/tags/tag1316.xml><?xml version="1.0" encoding="utf-8"?>
<p:tagLst xmlns:a="http://schemas.openxmlformats.org/drawingml/2006/main" xmlns:r="http://schemas.openxmlformats.org/officeDocument/2006/relationships" xmlns:p="http://schemas.openxmlformats.org/presentationml/2006/main">
  <p:tag name="THINKCELLSHAPEDONOTDELETE" val="p5s5IJ7poyUCocbtyNXpjqQ"/>
</p:tagLst>
</file>

<file path=ppt/tags/tag1317.xml><?xml version="1.0" encoding="utf-8"?>
<p:tagLst xmlns:a="http://schemas.openxmlformats.org/drawingml/2006/main" xmlns:r="http://schemas.openxmlformats.org/officeDocument/2006/relationships" xmlns:p="http://schemas.openxmlformats.org/presentationml/2006/main">
  <p:tag name="THINKCELLSHAPEDONOTDELETE" val="pboJwI0Ic90G2_MPvNqAtpQ"/>
</p:tagLst>
</file>

<file path=ppt/tags/tag1318.xml><?xml version="1.0" encoding="utf-8"?>
<p:tagLst xmlns:a="http://schemas.openxmlformats.org/drawingml/2006/main" xmlns:r="http://schemas.openxmlformats.org/officeDocument/2006/relationships" xmlns:p="http://schemas.openxmlformats.org/presentationml/2006/main">
  <p:tag name="THINKCELLSHAPEDONOTDELETE" val="p5YYNnQhOWE2AQEi8_n5uNA"/>
</p:tagLst>
</file>

<file path=ppt/tags/tag1319.xml><?xml version="1.0" encoding="utf-8"?>
<p:tagLst xmlns:a="http://schemas.openxmlformats.org/drawingml/2006/main" xmlns:r="http://schemas.openxmlformats.org/officeDocument/2006/relationships" xmlns:p="http://schemas.openxmlformats.org/presentationml/2006/main">
  <p:tag name="THINKCELLSHAPEDONOTDELETE" val="pvP8YO5MpD0GWMttXFapyl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7tvmtx4F.USjZBXV6jUGrQ"/>
</p:tagLst>
</file>

<file path=ppt/tags/tag1320.xml><?xml version="1.0" encoding="utf-8"?>
<p:tagLst xmlns:a="http://schemas.openxmlformats.org/drawingml/2006/main" xmlns:r="http://schemas.openxmlformats.org/officeDocument/2006/relationships" xmlns:p="http://schemas.openxmlformats.org/presentationml/2006/main">
  <p:tag name="THINKCELLSHAPEDONOTDELETE" val="pp3y5MghIxUGm6uSFpgIvJA"/>
</p:tagLst>
</file>

<file path=ppt/tags/tag1321.xml><?xml version="1.0" encoding="utf-8"?>
<p:tagLst xmlns:a="http://schemas.openxmlformats.org/drawingml/2006/main" xmlns:r="http://schemas.openxmlformats.org/officeDocument/2006/relationships" xmlns:p="http://schemas.openxmlformats.org/presentationml/2006/main">
  <p:tag name="THINKCELLSHAPEDONOTDELETE" val="pmnxaooIH2U6Sg_uKUeri9w"/>
</p:tagLst>
</file>

<file path=ppt/tags/tag1322.xml><?xml version="1.0" encoding="utf-8"?>
<p:tagLst xmlns:a="http://schemas.openxmlformats.org/drawingml/2006/main" xmlns:r="http://schemas.openxmlformats.org/officeDocument/2006/relationships" xmlns:p="http://schemas.openxmlformats.org/presentationml/2006/main">
  <p:tag name="THINKCELLSHAPEDONOTDELETE" val="ppuLuYzsMFUOVHjLroJJNsg"/>
</p:tagLst>
</file>

<file path=ppt/tags/tag1323.xml><?xml version="1.0" encoding="utf-8"?>
<p:tagLst xmlns:a="http://schemas.openxmlformats.org/drawingml/2006/main" xmlns:r="http://schemas.openxmlformats.org/officeDocument/2006/relationships" xmlns:p="http://schemas.openxmlformats.org/presentationml/2006/main">
  <p:tag name="THINKCELLSHAPEDONOTDELETE" val="pl4pK4AZjQkGD3ff.oD_5DA"/>
</p:tagLst>
</file>

<file path=ppt/tags/tag1324.xml><?xml version="1.0" encoding="utf-8"?>
<p:tagLst xmlns:a="http://schemas.openxmlformats.org/drawingml/2006/main" xmlns:r="http://schemas.openxmlformats.org/officeDocument/2006/relationships" xmlns:p="http://schemas.openxmlformats.org/presentationml/2006/main">
  <p:tag name="THINKCELLSHAPEDONOTDELETE" val="pSA19SMSV6kKrrnpNvYzrrg"/>
</p:tagLst>
</file>

<file path=ppt/tags/tag1325.xml><?xml version="1.0" encoding="utf-8"?>
<p:tagLst xmlns:a="http://schemas.openxmlformats.org/drawingml/2006/main" xmlns:r="http://schemas.openxmlformats.org/officeDocument/2006/relationships" xmlns:p="http://schemas.openxmlformats.org/presentationml/2006/main">
  <p:tag name="THINKCELLSHAPEDONOTDELETE" val="pzGRubaZoBEqIFWnUVooCDA"/>
</p:tagLst>
</file>

<file path=ppt/tags/tag1326.xml><?xml version="1.0" encoding="utf-8"?>
<p:tagLst xmlns:a="http://schemas.openxmlformats.org/drawingml/2006/main" xmlns:r="http://schemas.openxmlformats.org/officeDocument/2006/relationships" xmlns:p="http://schemas.openxmlformats.org/presentationml/2006/main">
  <p:tag name="THINKCELLSHAPEDONOTDELETE" val="p13KISpONbUuxfPDcmIvfKQ"/>
</p:tagLst>
</file>

<file path=ppt/tags/tag1327.xml><?xml version="1.0" encoding="utf-8"?>
<p:tagLst xmlns:a="http://schemas.openxmlformats.org/drawingml/2006/main" xmlns:r="http://schemas.openxmlformats.org/officeDocument/2006/relationships" xmlns:p="http://schemas.openxmlformats.org/presentationml/2006/main">
  <p:tag name="THINKCELLSHAPEDONOTDELETE" val="p10on5Is6xk62mEKIVVmAYw"/>
</p:tagLst>
</file>

<file path=ppt/tags/tag1328.xml><?xml version="1.0" encoding="utf-8"?>
<p:tagLst xmlns:a="http://schemas.openxmlformats.org/drawingml/2006/main" xmlns:r="http://schemas.openxmlformats.org/officeDocument/2006/relationships" xmlns:p="http://schemas.openxmlformats.org/presentationml/2006/main">
  <p:tag name="THINKCELLSHAPEDONOTDELETE" val="pkpeu_6Uvokm0BBFq3dUhjw"/>
</p:tagLst>
</file>

<file path=ppt/tags/tag1329.xml><?xml version="1.0" encoding="utf-8"?>
<p:tagLst xmlns:a="http://schemas.openxmlformats.org/drawingml/2006/main" xmlns:r="http://schemas.openxmlformats.org/officeDocument/2006/relationships" xmlns:p="http://schemas.openxmlformats.org/presentationml/2006/main">
  <p:tag name="THINKCELLSHAPEDONOTDELETE" val="p2lVGsJMt.EGkFrqOqtwoU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GdUIsyUXzEilbKAz2vRhqw"/>
</p:tagLst>
</file>

<file path=ppt/tags/tag1330.xml><?xml version="1.0" encoding="utf-8"?>
<p:tagLst xmlns:a="http://schemas.openxmlformats.org/drawingml/2006/main" xmlns:r="http://schemas.openxmlformats.org/officeDocument/2006/relationships" xmlns:p="http://schemas.openxmlformats.org/presentationml/2006/main">
  <p:tag name="THINKCELLSHAPEDONOTDELETE" val="p9QYtnx94tkSRqmj_SFlpyw"/>
</p:tagLst>
</file>

<file path=ppt/tags/tag1331.xml><?xml version="1.0" encoding="utf-8"?>
<p:tagLst xmlns:a="http://schemas.openxmlformats.org/drawingml/2006/main" xmlns:r="http://schemas.openxmlformats.org/officeDocument/2006/relationships" xmlns:p="http://schemas.openxmlformats.org/presentationml/2006/main">
  <p:tag name="THINKCELLSHAPEDONOTDELETE" val="pmJNdQfQQrUOCq6WNR8GDQQ"/>
</p:tagLst>
</file>

<file path=ppt/tags/tag1332.xml><?xml version="1.0" encoding="utf-8"?>
<p:tagLst xmlns:a="http://schemas.openxmlformats.org/drawingml/2006/main" xmlns:r="http://schemas.openxmlformats.org/officeDocument/2006/relationships" xmlns:p="http://schemas.openxmlformats.org/presentationml/2006/main">
  <p:tag name="THINKCELLSHAPEDONOTDELETE" val="pIUHyCHbDoUKzRgmfxGYycg"/>
</p:tagLst>
</file>

<file path=ppt/tags/tag1333.xml><?xml version="1.0" encoding="utf-8"?>
<p:tagLst xmlns:a="http://schemas.openxmlformats.org/drawingml/2006/main" xmlns:r="http://schemas.openxmlformats.org/officeDocument/2006/relationships" xmlns:p="http://schemas.openxmlformats.org/presentationml/2006/main">
  <p:tag name="THINKCELLSHAPEDONOTDELETE" val="ppPMp0AtGmEibcXfXMnBhHw"/>
</p:tagLst>
</file>

<file path=ppt/tags/tag1334.xml><?xml version="1.0" encoding="utf-8"?>
<p:tagLst xmlns:a="http://schemas.openxmlformats.org/drawingml/2006/main" xmlns:r="http://schemas.openxmlformats.org/officeDocument/2006/relationships" xmlns:p="http://schemas.openxmlformats.org/presentationml/2006/main">
  <p:tag name="THINKCELLSHAPEDONOTDELETE" val="pD.H6oI5Khk6rAXDO.04ILw"/>
</p:tagLst>
</file>

<file path=ppt/tags/tag1335.xml><?xml version="1.0" encoding="utf-8"?>
<p:tagLst xmlns:a="http://schemas.openxmlformats.org/drawingml/2006/main" xmlns:r="http://schemas.openxmlformats.org/officeDocument/2006/relationships" xmlns:p="http://schemas.openxmlformats.org/presentationml/2006/main">
  <p:tag name="THINKCELLSHAPEDONOTDELETE" val="pSPxnankwfEWuokEfnoJnCA"/>
</p:tagLst>
</file>

<file path=ppt/tags/tag1336.xml><?xml version="1.0" encoding="utf-8"?>
<p:tagLst xmlns:a="http://schemas.openxmlformats.org/drawingml/2006/main" xmlns:r="http://schemas.openxmlformats.org/officeDocument/2006/relationships" xmlns:p="http://schemas.openxmlformats.org/presentationml/2006/main">
  <p:tag name="THINKCELLSHAPEDONOTDELETE" val="prb8uEP3xgkehLqwBJ3NaQQ"/>
</p:tagLst>
</file>

<file path=ppt/tags/tag1337.xml><?xml version="1.0" encoding="utf-8"?>
<p:tagLst xmlns:a="http://schemas.openxmlformats.org/drawingml/2006/main" xmlns:r="http://schemas.openxmlformats.org/officeDocument/2006/relationships" xmlns:p="http://schemas.openxmlformats.org/presentationml/2006/main">
  <p:tag name="THINKCELLSHAPEDONOTDELETE" val="pxyBYuyM6uUG.NjIIP3Z5NQ"/>
</p:tagLst>
</file>

<file path=ppt/tags/tag1338.xml><?xml version="1.0" encoding="utf-8"?>
<p:tagLst xmlns:a="http://schemas.openxmlformats.org/drawingml/2006/main" xmlns:r="http://schemas.openxmlformats.org/officeDocument/2006/relationships" xmlns:p="http://schemas.openxmlformats.org/presentationml/2006/main">
  <p:tag name="THINKCELLSHAPEDONOTDELETE" val="pI186AS7xEUSulVrMAIpv9Q"/>
</p:tagLst>
</file>

<file path=ppt/tags/tag1339.xml><?xml version="1.0" encoding="utf-8"?>
<p:tagLst xmlns:a="http://schemas.openxmlformats.org/drawingml/2006/main" xmlns:r="http://schemas.openxmlformats.org/officeDocument/2006/relationships" xmlns:p="http://schemas.openxmlformats.org/presentationml/2006/main">
  <p:tag name="THINKCELLSHAPEDONOTDELETE" val="p9CAuUUXebEyQ3Yoo5ttlYQ"/>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pcRMZU78uOEey2kw5tvAbRA"/>
</p:tagLst>
</file>

<file path=ppt/tags/tag1340.xml><?xml version="1.0" encoding="utf-8"?>
<p:tagLst xmlns:a="http://schemas.openxmlformats.org/drawingml/2006/main" xmlns:r="http://schemas.openxmlformats.org/officeDocument/2006/relationships" xmlns:p="http://schemas.openxmlformats.org/presentationml/2006/main">
  <p:tag name="THINKCELLSHAPEDONOTDELETE" val="p0tGgNV2.0UCwfAvdi0KRbQ"/>
</p:tagLst>
</file>

<file path=ppt/tags/tag1341.xml><?xml version="1.0" encoding="utf-8"?>
<p:tagLst xmlns:a="http://schemas.openxmlformats.org/drawingml/2006/main" xmlns:r="http://schemas.openxmlformats.org/officeDocument/2006/relationships" xmlns:p="http://schemas.openxmlformats.org/presentationml/2006/main">
  <p:tag name="THINKCELLSHAPEDONOTDELETE" val="p5jHb7LTK70y2lVwhujlouw"/>
</p:tagLst>
</file>

<file path=ppt/tags/tag1342.xml><?xml version="1.0" encoding="utf-8"?>
<p:tagLst xmlns:a="http://schemas.openxmlformats.org/drawingml/2006/main" xmlns:r="http://schemas.openxmlformats.org/officeDocument/2006/relationships" xmlns:p="http://schemas.openxmlformats.org/presentationml/2006/main">
  <p:tag name="THINKCELLSHAPEDONOTDELETE" val="pmV.lklhiJEGZ3xLNRslbcQ"/>
</p:tagLst>
</file>

<file path=ppt/tags/tag1343.xml><?xml version="1.0" encoding="utf-8"?>
<p:tagLst xmlns:a="http://schemas.openxmlformats.org/drawingml/2006/main" xmlns:r="http://schemas.openxmlformats.org/officeDocument/2006/relationships" xmlns:p="http://schemas.openxmlformats.org/presentationml/2006/main">
  <p:tag name="THINKCELLSHAPEDONOTDELETE" val="pfV_SFYjCtECursIeTipYZg"/>
</p:tagLst>
</file>

<file path=ppt/tags/tag1344.xml><?xml version="1.0" encoding="utf-8"?>
<p:tagLst xmlns:a="http://schemas.openxmlformats.org/drawingml/2006/main" xmlns:r="http://schemas.openxmlformats.org/officeDocument/2006/relationships" xmlns:p="http://schemas.openxmlformats.org/presentationml/2006/main">
  <p:tag name="THINKCELLSHAPEDONOTDELETE" val="pLTfUKWpyU0OL_dbVaNTypw"/>
</p:tagLst>
</file>

<file path=ppt/tags/tag1345.xml><?xml version="1.0" encoding="utf-8"?>
<p:tagLst xmlns:a="http://schemas.openxmlformats.org/drawingml/2006/main" xmlns:r="http://schemas.openxmlformats.org/officeDocument/2006/relationships" xmlns:p="http://schemas.openxmlformats.org/presentationml/2006/main">
  <p:tag name="THINKCELLSHAPEDONOTDELETE" val="paPYagZQ.602n4lmUVQaBgA"/>
</p:tagLst>
</file>

<file path=ppt/tags/tag1346.xml><?xml version="1.0" encoding="utf-8"?>
<p:tagLst xmlns:a="http://schemas.openxmlformats.org/drawingml/2006/main" xmlns:r="http://schemas.openxmlformats.org/officeDocument/2006/relationships" xmlns:p="http://schemas.openxmlformats.org/presentationml/2006/main">
  <p:tag name="THINKCELLSHAPEDONOTDELETE" val="pXajKC_loEEyQXdLHwAhgtA"/>
</p:tagLst>
</file>

<file path=ppt/tags/tag1347.xml><?xml version="1.0" encoding="utf-8"?>
<p:tagLst xmlns:a="http://schemas.openxmlformats.org/drawingml/2006/main" xmlns:r="http://schemas.openxmlformats.org/officeDocument/2006/relationships" xmlns:p="http://schemas.openxmlformats.org/presentationml/2006/main">
  <p:tag name="THINKCELLSHAPEDONOTDELETE" val="peHxf_mqgfEmie4MLgqBgcw"/>
</p:tagLst>
</file>

<file path=ppt/tags/tag1348.xml><?xml version="1.0" encoding="utf-8"?>
<p:tagLst xmlns:a="http://schemas.openxmlformats.org/drawingml/2006/main" xmlns:r="http://schemas.openxmlformats.org/officeDocument/2006/relationships" xmlns:p="http://schemas.openxmlformats.org/presentationml/2006/main">
  <p:tag name="THINKCELLSHAPEDONOTDELETE" val="pXajKC_loEEyQXdLHwAhgtA"/>
</p:tagLst>
</file>

<file path=ppt/tags/tag1349.xml><?xml version="1.0" encoding="utf-8"?>
<p:tagLst xmlns:a="http://schemas.openxmlformats.org/drawingml/2006/main" xmlns:r="http://schemas.openxmlformats.org/officeDocument/2006/relationships" xmlns:p="http://schemas.openxmlformats.org/presentationml/2006/main">
  <p:tag name="THINKCELLSHAPEDONOTDELETE" val="peHxf_mqgfEmie4MLgqBgc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0.xml><?xml version="1.0" encoding="utf-8"?>
<p:tagLst xmlns:a="http://schemas.openxmlformats.org/drawingml/2006/main" xmlns:r="http://schemas.openxmlformats.org/officeDocument/2006/relationships" xmlns:p="http://schemas.openxmlformats.org/presentationml/2006/main">
  <p:tag name="THINKCELLSHAPEDONOTDELETE" val="pXajKC_loEEyQXdLHwAhgtA"/>
</p:tagLst>
</file>

<file path=ppt/tags/tag1351.xml><?xml version="1.0" encoding="utf-8"?>
<p:tagLst xmlns:a="http://schemas.openxmlformats.org/drawingml/2006/main" xmlns:r="http://schemas.openxmlformats.org/officeDocument/2006/relationships" xmlns:p="http://schemas.openxmlformats.org/presentationml/2006/main">
  <p:tag name="THINKCELLSHAPEDONOTDELETE" val="peHxf_mqgfEmie4MLgqBgcw"/>
</p:tagLst>
</file>

<file path=ppt/tags/tag1352.xml><?xml version="1.0" encoding="utf-8"?>
<p:tagLst xmlns:a="http://schemas.openxmlformats.org/drawingml/2006/main" xmlns:r="http://schemas.openxmlformats.org/officeDocument/2006/relationships" xmlns:p="http://schemas.openxmlformats.org/presentationml/2006/main">
  <p:tag name="THINKCELLSHAPEDONOTDELETE" val="pXajKC_loEEyQXdLHwAhgtA"/>
</p:tagLst>
</file>

<file path=ppt/tags/tag1353.xml><?xml version="1.0" encoding="utf-8"?>
<p:tagLst xmlns:a="http://schemas.openxmlformats.org/drawingml/2006/main" xmlns:r="http://schemas.openxmlformats.org/officeDocument/2006/relationships" xmlns:p="http://schemas.openxmlformats.org/presentationml/2006/main">
  <p:tag name="THINKCELLSHAPEDONOTDELETE" val="peHxf_mqgfEmie4MLgqBgcw"/>
</p:tagLst>
</file>

<file path=ppt/tags/tag1354.xml><?xml version="1.0" encoding="utf-8"?>
<p:tagLst xmlns:a="http://schemas.openxmlformats.org/drawingml/2006/main" xmlns:r="http://schemas.openxmlformats.org/officeDocument/2006/relationships" xmlns:p="http://schemas.openxmlformats.org/presentationml/2006/main">
  <p:tag name="THINKCELLSHAPEDONOTDELETE" val="peHxf_mqgfEmie4MLgqBgcw"/>
</p:tagLst>
</file>

<file path=ppt/tags/tag1355.xml><?xml version="1.0" encoding="utf-8"?>
<p:tagLst xmlns:a="http://schemas.openxmlformats.org/drawingml/2006/main" xmlns:r="http://schemas.openxmlformats.org/officeDocument/2006/relationships" xmlns:p="http://schemas.openxmlformats.org/presentationml/2006/main">
  <p:tag name="THINKCELLSHAPEDONOTDELETE" val="pDg3Vd60poUOEcwaiQp7jyg"/>
</p:tagLst>
</file>

<file path=ppt/tags/tag1356.xml><?xml version="1.0" encoding="utf-8"?>
<p:tagLst xmlns:a="http://schemas.openxmlformats.org/drawingml/2006/main" xmlns:r="http://schemas.openxmlformats.org/officeDocument/2006/relationships" xmlns:p="http://schemas.openxmlformats.org/presentationml/2006/main">
  <p:tag name="THINKCELLSHAPEDONOTDELETE" val="pOQBSvPZDsEKXGEauMCd47g"/>
</p:tagLst>
</file>

<file path=ppt/tags/tag1357.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1358.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1359.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03ZC.CA0UU6PNnXtzWKRiw"/>
</p:tagLst>
</file>

<file path=ppt/tags/tag1360.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1361.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13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3.xml><?xml version="1.0" encoding="utf-8"?>
<p:tagLst xmlns:a="http://schemas.openxmlformats.org/drawingml/2006/main" xmlns:r="http://schemas.openxmlformats.org/officeDocument/2006/relationships" xmlns:p="http://schemas.openxmlformats.org/presentationml/2006/main">
  <p:tag name="THINKCELLSHAPEDONOTDELETE" val="p_0xdY1My60SaSacm.SJ8PA"/>
</p:tagLst>
</file>

<file path=ppt/tags/tag1364.xml><?xml version="1.0" encoding="utf-8"?>
<p:tagLst xmlns:a="http://schemas.openxmlformats.org/drawingml/2006/main" xmlns:r="http://schemas.openxmlformats.org/officeDocument/2006/relationships" xmlns:p="http://schemas.openxmlformats.org/presentationml/2006/main">
  <p:tag name="THINKCELLSHAPEDONOTDELETE" val="pYZWqKxsNCkSJKUT44no2DQ"/>
</p:tagLst>
</file>

<file path=ppt/tags/tag1365.xml><?xml version="1.0" encoding="utf-8"?>
<p:tagLst xmlns:a="http://schemas.openxmlformats.org/drawingml/2006/main" xmlns:r="http://schemas.openxmlformats.org/officeDocument/2006/relationships" xmlns:p="http://schemas.openxmlformats.org/presentationml/2006/main">
  <p:tag name="THINKCELLSHAPEDONOTDELETE" val="p8l199H6ciUO9GlB5imoBrQ"/>
</p:tagLst>
</file>

<file path=ppt/tags/tag1366.xml><?xml version="1.0" encoding="utf-8"?>
<p:tagLst xmlns:a="http://schemas.openxmlformats.org/drawingml/2006/main" xmlns:r="http://schemas.openxmlformats.org/officeDocument/2006/relationships" xmlns:p="http://schemas.openxmlformats.org/presentationml/2006/main">
  <p:tag name="THINKCELLSHAPEDONOTDELETE" val="p4GjREIbW1U66WWlwwThIYw"/>
</p:tagLst>
</file>

<file path=ppt/tags/tag1367.xml><?xml version="1.0" encoding="utf-8"?>
<p:tagLst xmlns:a="http://schemas.openxmlformats.org/drawingml/2006/main" xmlns:r="http://schemas.openxmlformats.org/officeDocument/2006/relationships" xmlns:p="http://schemas.openxmlformats.org/presentationml/2006/main">
  <p:tag name="THINKCELLSHAPEDONOTDELETE" val="pdParXuPJ306UXq_iwCzh9A"/>
</p:tagLst>
</file>

<file path=ppt/tags/tag1368.xml><?xml version="1.0" encoding="utf-8"?>
<p:tagLst xmlns:a="http://schemas.openxmlformats.org/drawingml/2006/main" xmlns:r="http://schemas.openxmlformats.org/officeDocument/2006/relationships" xmlns:p="http://schemas.openxmlformats.org/presentationml/2006/main">
  <p:tag name="THINKCELLSHAPEDONOTDELETE" val="pUJJMItfbx0.S1N79fwwO1Q"/>
</p:tagLst>
</file>

<file path=ppt/tags/tag1369.xml><?xml version="1.0" encoding="utf-8"?>
<p:tagLst xmlns:a="http://schemas.openxmlformats.org/drawingml/2006/main" xmlns:r="http://schemas.openxmlformats.org/officeDocument/2006/relationships" xmlns:p="http://schemas.openxmlformats.org/presentationml/2006/main">
  <p:tag name="THINKCELLSHAPEDONOTDELETE" val="p49vTqxoCWEWzo1BMmmeuB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AIu_ONGelkG8AS5lUlVXHQ"/>
</p:tagLst>
</file>

<file path=ppt/tags/tag1370.xml><?xml version="1.0" encoding="utf-8"?>
<p:tagLst xmlns:a="http://schemas.openxmlformats.org/drawingml/2006/main" xmlns:r="http://schemas.openxmlformats.org/officeDocument/2006/relationships" xmlns:p="http://schemas.openxmlformats.org/presentationml/2006/main">
  <p:tag name="THINKCELLSHAPEDONOTDELETE" val="p3w1Q.H7shUmZjCG7eZq.sQ"/>
</p:tagLst>
</file>

<file path=ppt/tags/tag1371.xml><?xml version="1.0" encoding="utf-8"?>
<p:tagLst xmlns:a="http://schemas.openxmlformats.org/drawingml/2006/main" xmlns:r="http://schemas.openxmlformats.org/officeDocument/2006/relationships" xmlns:p="http://schemas.openxmlformats.org/presentationml/2006/main">
  <p:tag name="THINKCELLSHAPEDONOTDELETE" val="p0Ct89RMZxky9RlzcDuEhQA"/>
</p:tagLst>
</file>

<file path=ppt/tags/tag1372.xml><?xml version="1.0" encoding="utf-8"?>
<p:tagLst xmlns:a="http://schemas.openxmlformats.org/drawingml/2006/main" xmlns:r="http://schemas.openxmlformats.org/officeDocument/2006/relationships" xmlns:p="http://schemas.openxmlformats.org/presentationml/2006/main">
  <p:tag name="THINKCELLSHAPEDONOTDELETE" val="pyvDxX5qnkkm_SKZlrBr_vg"/>
</p:tagLst>
</file>

<file path=ppt/tags/tag1373.xml><?xml version="1.0" encoding="utf-8"?>
<p:tagLst xmlns:a="http://schemas.openxmlformats.org/drawingml/2006/main" xmlns:r="http://schemas.openxmlformats.org/officeDocument/2006/relationships" xmlns:p="http://schemas.openxmlformats.org/presentationml/2006/main">
  <p:tag name="THINKCELLSHAPEDONOTDELETE" val="piT9Axj03PEivXNKFeGavIQ"/>
</p:tagLst>
</file>

<file path=ppt/tags/tag1374.xml><?xml version="1.0" encoding="utf-8"?>
<p:tagLst xmlns:a="http://schemas.openxmlformats.org/drawingml/2006/main" xmlns:r="http://schemas.openxmlformats.org/officeDocument/2006/relationships" xmlns:p="http://schemas.openxmlformats.org/presentationml/2006/main">
  <p:tag name="THINKCELLSHAPEDONOTDELETE" val="p1TokEcfLckulTUIFgv.Qlw"/>
</p:tagLst>
</file>

<file path=ppt/tags/tag1375.xml><?xml version="1.0" encoding="utf-8"?>
<p:tagLst xmlns:a="http://schemas.openxmlformats.org/drawingml/2006/main" xmlns:r="http://schemas.openxmlformats.org/officeDocument/2006/relationships" xmlns:p="http://schemas.openxmlformats.org/presentationml/2006/main">
  <p:tag name="THINKCELLSHAPEDONOTDELETE" val="pwk_9a.j7LkCWgFkNxyYTuA"/>
</p:tagLst>
</file>

<file path=ppt/tags/tag1376.xml><?xml version="1.0" encoding="utf-8"?>
<p:tagLst xmlns:a="http://schemas.openxmlformats.org/drawingml/2006/main" xmlns:r="http://schemas.openxmlformats.org/officeDocument/2006/relationships" xmlns:p="http://schemas.openxmlformats.org/presentationml/2006/main">
  <p:tag name="THINKCELLSHAPEDONOTDELETE" val="pSmHlP5U4fUWfzW12Kv9LAg"/>
</p:tagLst>
</file>

<file path=ppt/tags/tag1377.xml><?xml version="1.0" encoding="utf-8"?>
<p:tagLst xmlns:a="http://schemas.openxmlformats.org/drawingml/2006/main" xmlns:r="http://schemas.openxmlformats.org/officeDocument/2006/relationships" xmlns:p="http://schemas.openxmlformats.org/presentationml/2006/main">
  <p:tag name="THINKCELLSHAPEDONOTDELETE" val="pFmcIm5NB_kSotXd6EtZh5w"/>
</p:tagLst>
</file>

<file path=ppt/tags/tag1378.xml><?xml version="1.0" encoding="utf-8"?>
<p:tagLst xmlns:a="http://schemas.openxmlformats.org/drawingml/2006/main" xmlns:r="http://schemas.openxmlformats.org/officeDocument/2006/relationships" xmlns:p="http://schemas.openxmlformats.org/presentationml/2006/main">
  <p:tag name="THINKCELLSHAPEDONOTDELETE" val="pWaTta8VRFkWfeoYIGHGSTw"/>
</p:tagLst>
</file>

<file path=ppt/tags/tag1379.xml><?xml version="1.0" encoding="utf-8"?>
<p:tagLst xmlns:a="http://schemas.openxmlformats.org/drawingml/2006/main" xmlns:r="http://schemas.openxmlformats.org/officeDocument/2006/relationships" xmlns:p="http://schemas.openxmlformats.org/presentationml/2006/main">
  <p:tag name="THINKCELLSHAPEDONOTDELETE" val="p9eySA..DMka830sI0SgxGg"/>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O77sEbzN80yuv0N1UUt0_A"/>
</p:tagLst>
</file>

<file path=ppt/tags/tag1380.xml><?xml version="1.0" encoding="utf-8"?>
<p:tagLst xmlns:a="http://schemas.openxmlformats.org/drawingml/2006/main" xmlns:r="http://schemas.openxmlformats.org/officeDocument/2006/relationships" xmlns:p="http://schemas.openxmlformats.org/presentationml/2006/main">
  <p:tag name="THINKCELLSHAPEDONOTDELETE" val="psdUn5P_uTUW1i9KXBe08DA"/>
</p:tagLst>
</file>

<file path=ppt/tags/tag1381.xml><?xml version="1.0" encoding="utf-8"?>
<p:tagLst xmlns:a="http://schemas.openxmlformats.org/drawingml/2006/main" xmlns:r="http://schemas.openxmlformats.org/officeDocument/2006/relationships" xmlns:p="http://schemas.openxmlformats.org/presentationml/2006/main">
  <p:tag name="THINKCELLSHAPEDONOTDELETE" val="pTJ6QCd6jw0CTswCm95YUFQ"/>
</p:tagLst>
</file>

<file path=ppt/tags/tag1382.xml><?xml version="1.0" encoding="utf-8"?>
<p:tagLst xmlns:a="http://schemas.openxmlformats.org/drawingml/2006/main" xmlns:r="http://schemas.openxmlformats.org/officeDocument/2006/relationships" xmlns:p="http://schemas.openxmlformats.org/presentationml/2006/main">
  <p:tag name="THINKCELLSHAPEDONOTDELETE" val="pT6ucB5lZPUyMIGuuHdbbrw"/>
</p:tagLst>
</file>

<file path=ppt/tags/tag1383.xml><?xml version="1.0" encoding="utf-8"?>
<p:tagLst xmlns:a="http://schemas.openxmlformats.org/drawingml/2006/main" xmlns:r="http://schemas.openxmlformats.org/officeDocument/2006/relationships" xmlns:p="http://schemas.openxmlformats.org/presentationml/2006/main">
  <p:tag name="THINKCELLSHAPEDONOTDELETE" val="pku98UEkGP0uvUtH27N78Tg"/>
</p:tagLst>
</file>

<file path=ppt/tags/tag1384.xml><?xml version="1.0" encoding="utf-8"?>
<p:tagLst xmlns:a="http://schemas.openxmlformats.org/drawingml/2006/main" xmlns:r="http://schemas.openxmlformats.org/officeDocument/2006/relationships" xmlns:p="http://schemas.openxmlformats.org/presentationml/2006/main">
  <p:tag name="THINKCELLSHAPEDONOTDELETE" val="pGu.NQBEnH0.3E9P73oYeNQ"/>
</p:tagLst>
</file>

<file path=ppt/tags/tag1385.xml><?xml version="1.0" encoding="utf-8"?>
<p:tagLst xmlns:a="http://schemas.openxmlformats.org/drawingml/2006/main" xmlns:r="http://schemas.openxmlformats.org/officeDocument/2006/relationships" xmlns:p="http://schemas.openxmlformats.org/presentationml/2006/main">
  <p:tag name="THINKCELLSHAPEDONOTDELETE" val="pbc.n_UVJcESXZ5JCp5v6Kg"/>
</p:tagLst>
</file>

<file path=ppt/tags/tag1386.xml><?xml version="1.0" encoding="utf-8"?>
<p:tagLst xmlns:a="http://schemas.openxmlformats.org/drawingml/2006/main" xmlns:r="http://schemas.openxmlformats.org/officeDocument/2006/relationships" xmlns:p="http://schemas.openxmlformats.org/presentationml/2006/main">
  <p:tag name="THINKCELLSHAPEDONOTDELETE" val="pqUKYxS8QGUGaZYrxef3oWw"/>
</p:tagLst>
</file>

<file path=ppt/tags/tag1387.xml><?xml version="1.0" encoding="utf-8"?>
<p:tagLst xmlns:a="http://schemas.openxmlformats.org/drawingml/2006/main" xmlns:r="http://schemas.openxmlformats.org/officeDocument/2006/relationships" xmlns:p="http://schemas.openxmlformats.org/presentationml/2006/main">
  <p:tag name="THINKCELLSHAPEDONOTDELETE" val="pAZCWQrNN1kiuT8nT.s8l_A"/>
</p:tagLst>
</file>

<file path=ppt/tags/tag1388.xml><?xml version="1.0" encoding="utf-8"?>
<p:tagLst xmlns:a="http://schemas.openxmlformats.org/drawingml/2006/main" xmlns:r="http://schemas.openxmlformats.org/officeDocument/2006/relationships" xmlns:p="http://schemas.openxmlformats.org/presentationml/2006/main">
  <p:tag name="THINKCELLSHAPEDONOTDELETE" val="p56M2iBXNc02qXgwRJcuFGw"/>
</p:tagLst>
</file>

<file path=ppt/tags/tag1389.xml><?xml version="1.0" encoding="utf-8"?>
<p:tagLst xmlns:a="http://schemas.openxmlformats.org/drawingml/2006/main" xmlns:r="http://schemas.openxmlformats.org/officeDocument/2006/relationships" xmlns:p="http://schemas.openxmlformats.org/presentationml/2006/main">
  <p:tag name="THINKCELLSHAPEDONOTDELETE" val="pr60pDj7rGkm.6b089L_cI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yYYpocRTgEeYn9UpAAojQw"/>
</p:tagLst>
</file>

<file path=ppt/tags/tag1390.xml><?xml version="1.0" encoding="utf-8"?>
<p:tagLst xmlns:a="http://schemas.openxmlformats.org/drawingml/2006/main" xmlns:r="http://schemas.openxmlformats.org/officeDocument/2006/relationships" xmlns:p="http://schemas.openxmlformats.org/presentationml/2006/main">
  <p:tag name="THINKCELLSHAPEDONOTDELETE" val="p8V..3fqxzUeP9AyccLjkdA"/>
</p:tagLst>
</file>

<file path=ppt/tags/tag1391.xml><?xml version="1.0" encoding="utf-8"?>
<p:tagLst xmlns:a="http://schemas.openxmlformats.org/drawingml/2006/main" xmlns:r="http://schemas.openxmlformats.org/officeDocument/2006/relationships" xmlns:p="http://schemas.openxmlformats.org/presentationml/2006/main">
  <p:tag name="THINKCELLSHAPEDONOTDELETE" val="phmrm3Hb4W0CKEdEJ3B2AsQ"/>
</p:tagLst>
</file>

<file path=ppt/tags/tag1392.xml><?xml version="1.0" encoding="utf-8"?>
<p:tagLst xmlns:a="http://schemas.openxmlformats.org/drawingml/2006/main" xmlns:r="http://schemas.openxmlformats.org/officeDocument/2006/relationships" xmlns:p="http://schemas.openxmlformats.org/presentationml/2006/main">
  <p:tag name="THINKCELLSHAPEDONOTDELETE" val="p8ci9haWdY0yF6nqq8QLlbA"/>
</p:tagLst>
</file>

<file path=ppt/tags/tag1393.xml><?xml version="1.0" encoding="utf-8"?>
<p:tagLst xmlns:a="http://schemas.openxmlformats.org/drawingml/2006/main" xmlns:r="http://schemas.openxmlformats.org/officeDocument/2006/relationships" xmlns:p="http://schemas.openxmlformats.org/presentationml/2006/main">
  <p:tag name="THINKCELLSHAPEDONOTDELETE" val="pOUvqMHCWgUSY2DMjXEpOng"/>
</p:tagLst>
</file>

<file path=ppt/tags/tag1394.xml><?xml version="1.0" encoding="utf-8"?>
<p:tagLst xmlns:a="http://schemas.openxmlformats.org/drawingml/2006/main" xmlns:r="http://schemas.openxmlformats.org/officeDocument/2006/relationships" xmlns:p="http://schemas.openxmlformats.org/presentationml/2006/main">
  <p:tag name="THINKCELLSHAPEDONOTDELETE" val="pABzmpqPfm0eKBsLLRnKmyg"/>
</p:tagLst>
</file>

<file path=ppt/tags/tag1395.xml><?xml version="1.0" encoding="utf-8"?>
<p:tagLst xmlns:a="http://schemas.openxmlformats.org/drawingml/2006/main" xmlns:r="http://schemas.openxmlformats.org/officeDocument/2006/relationships" xmlns:p="http://schemas.openxmlformats.org/presentationml/2006/main">
  <p:tag name="THINKCELLSHAPEDONOTDELETE" val="pndYVAtdVh0Sj8oELgtSYQQ"/>
</p:tagLst>
</file>

<file path=ppt/tags/tag1396.xml><?xml version="1.0" encoding="utf-8"?>
<p:tagLst xmlns:a="http://schemas.openxmlformats.org/drawingml/2006/main" xmlns:r="http://schemas.openxmlformats.org/officeDocument/2006/relationships" xmlns:p="http://schemas.openxmlformats.org/presentationml/2006/main">
  <p:tag name="THINKCELLSHAPEDONOTDELETE" val="pxy678GEWn0CK2a3C_C_uTg"/>
</p:tagLst>
</file>

<file path=ppt/tags/tag1397.xml><?xml version="1.0" encoding="utf-8"?>
<p:tagLst xmlns:a="http://schemas.openxmlformats.org/drawingml/2006/main" xmlns:r="http://schemas.openxmlformats.org/officeDocument/2006/relationships" xmlns:p="http://schemas.openxmlformats.org/presentationml/2006/main">
  <p:tag name="THINKCELLSHAPEDONOTDELETE" val="pUcgT4pcEFE.gvif735YkaQ"/>
</p:tagLst>
</file>

<file path=ppt/tags/tag1398.xml><?xml version="1.0" encoding="utf-8"?>
<p:tagLst xmlns:a="http://schemas.openxmlformats.org/drawingml/2006/main" xmlns:r="http://schemas.openxmlformats.org/officeDocument/2006/relationships" xmlns:p="http://schemas.openxmlformats.org/presentationml/2006/main">
  <p:tag name="THINKCELLSHAPEDONOTDELETE" val="p4kE_QUD5OUy2611YD4AP8g"/>
</p:tagLst>
</file>

<file path=ppt/tags/tag1399.xml><?xml version="1.0" encoding="utf-8"?>
<p:tagLst xmlns:a="http://schemas.openxmlformats.org/drawingml/2006/main" xmlns:r="http://schemas.openxmlformats.org/officeDocument/2006/relationships" xmlns:p="http://schemas.openxmlformats.org/presentationml/2006/main">
  <p:tag name="THINKCELLSHAPEDONOTDELETE" val="p94pI9OMKHkio0kaIimYN_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0.xml><?xml version="1.0" encoding="utf-8"?>
<p:tagLst xmlns:a="http://schemas.openxmlformats.org/drawingml/2006/main" xmlns:r="http://schemas.openxmlformats.org/officeDocument/2006/relationships" xmlns:p="http://schemas.openxmlformats.org/presentationml/2006/main">
  <p:tag name="THINKCELLSHAPEDONOTDELETE" val="pz.6elJ3SuU.HhQ2zza9_bg"/>
</p:tagLst>
</file>

<file path=ppt/tags/tag1401.xml><?xml version="1.0" encoding="utf-8"?>
<p:tagLst xmlns:a="http://schemas.openxmlformats.org/drawingml/2006/main" xmlns:r="http://schemas.openxmlformats.org/officeDocument/2006/relationships" xmlns:p="http://schemas.openxmlformats.org/presentationml/2006/main">
  <p:tag name="THINKCELLSHAPEDONOTDELETE" val="pU1iO87roZEejkP8tFJLUnQ"/>
</p:tagLst>
</file>

<file path=ppt/tags/tag1402.xml><?xml version="1.0" encoding="utf-8"?>
<p:tagLst xmlns:a="http://schemas.openxmlformats.org/drawingml/2006/main" xmlns:r="http://schemas.openxmlformats.org/officeDocument/2006/relationships" xmlns:p="http://schemas.openxmlformats.org/presentationml/2006/main">
  <p:tag name="THINKCELLSHAPEDONOTDELETE" val="pP7RjumaQEUywnpwRrcBB_g"/>
</p:tagLst>
</file>

<file path=ppt/tags/tag1403.xml><?xml version="1.0" encoding="utf-8"?>
<p:tagLst xmlns:a="http://schemas.openxmlformats.org/drawingml/2006/main" xmlns:r="http://schemas.openxmlformats.org/officeDocument/2006/relationships" xmlns:p="http://schemas.openxmlformats.org/presentationml/2006/main">
  <p:tag name="THINKCELLSHAPEDONOTDELETE" val="pcaqp8Nghz0Gs0.CHZmwzUw"/>
</p:tagLst>
</file>

<file path=ppt/tags/tag1404.xml><?xml version="1.0" encoding="utf-8"?>
<p:tagLst xmlns:a="http://schemas.openxmlformats.org/drawingml/2006/main" xmlns:r="http://schemas.openxmlformats.org/officeDocument/2006/relationships" xmlns:p="http://schemas.openxmlformats.org/presentationml/2006/main">
  <p:tag name="THINKCELLSHAPEDONOTDELETE" val="pl_Y36j1K0UeSmt6yBBabTg"/>
</p:tagLst>
</file>

<file path=ppt/tags/tag1405.xml><?xml version="1.0" encoding="utf-8"?>
<p:tagLst xmlns:a="http://schemas.openxmlformats.org/drawingml/2006/main" xmlns:r="http://schemas.openxmlformats.org/officeDocument/2006/relationships" xmlns:p="http://schemas.openxmlformats.org/presentationml/2006/main">
  <p:tag name="THINKCELLSHAPEDONOTDELETE" val="p3Jx38lwyfUqhTbCZHyn6sA"/>
</p:tagLst>
</file>

<file path=ppt/tags/tag1406.xml><?xml version="1.0" encoding="utf-8"?>
<p:tagLst xmlns:a="http://schemas.openxmlformats.org/drawingml/2006/main" xmlns:r="http://schemas.openxmlformats.org/officeDocument/2006/relationships" xmlns:p="http://schemas.openxmlformats.org/presentationml/2006/main">
  <p:tag name="THINKCELLSHAPEDONOTDELETE" val="pb6QzPbH.CU2DiSRkqUdndA"/>
</p:tagLst>
</file>

<file path=ppt/tags/tag1407.xml><?xml version="1.0" encoding="utf-8"?>
<p:tagLst xmlns:a="http://schemas.openxmlformats.org/drawingml/2006/main" xmlns:r="http://schemas.openxmlformats.org/officeDocument/2006/relationships" xmlns:p="http://schemas.openxmlformats.org/presentationml/2006/main">
  <p:tag name="THINKCELLSHAPEDONOTDELETE" val="pl67In0lkyEO0lI0akmlwAg"/>
</p:tagLst>
</file>

<file path=ppt/tags/tag1408.xml><?xml version="1.0" encoding="utf-8"?>
<p:tagLst xmlns:a="http://schemas.openxmlformats.org/drawingml/2006/main" xmlns:r="http://schemas.openxmlformats.org/officeDocument/2006/relationships" xmlns:p="http://schemas.openxmlformats.org/presentationml/2006/main">
  <p:tag name="THINKCELLSHAPEDONOTDELETE" val="p3T1ox.5pakqVhw2Yk3odTw"/>
</p:tagLst>
</file>

<file path=ppt/tags/tag1409.xml><?xml version="1.0" encoding="utf-8"?>
<p:tagLst xmlns:a="http://schemas.openxmlformats.org/drawingml/2006/main" xmlns:r="http://schemas.openxmlformats.org/officeDocument/2006/relationships" xmlns:p="http://schemas.openxmlformats.org/presentationml/2006/main">
  <p:tag name="THINKCELLSHAPEDONOTDELETE" val="pbszlKHSo5UK_iypAx8Xwd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guCn1MxDjEKSyUN5teEnig"/>
</p:tagLst>
</file>

<file path=ppt/tags/tag1410.xml><?xml version="1.0" encoding="utf-8"?>
<p:tagLst xmlns:a="http://schemas.openxmlformats.org/drawingml/2006/main" xmlns:r="http://schemas.openxmlformats.org/officeDocument/2006/relationships" xmlns:p="http://schemas.openxmlformats.org/presentationml/2006/main">
  <p:tag name="THINKCELLSHAPEDONOTDELETE" val="pmV.lklhiJEGZ3xLNRslbcQ"/>
</p:tagLst>
</file>

<file path=ppt/tags/tag1411.xml><?xml version="1.0" encoding="utf-8"?>
<p:tagLst xmlns:a="http://schemas.openxmlformats.org/drawingml/2006/main" xmlns:r="http://schemas.openxmlformats.org/officeDocument/2006/relationships" xmlns:p="http://schemas.openxmlformats.org/presentationml/2006/main">
  <p:tag name="THINKCELLSHAPEDONOTDELETE" val="pfV_SFYjCtECursIeTipYZg"/>
</p:tagLst>
</file>

<file path=ppt/tags/tag1412.xml><?xml version="1.0" encoding="utf-8"?>
<p:tagLst xmlns:a="http://schemas.openxmlformats.org/drawingml/2006/main" xmlns:r="http://schemas.openxmlformats.org/officeDocument/2006/relationships" xmlns:p="http://schemas.openxmlformats.org/presentationml/2006/main">
  <p:tag name="THINKCELLSHAPEDONOTDELETE" val="pLTfUKWpyU0OL_dbVaNTypw"/>
</p:tagLst>
</file>

<file path=ppt/tags/tag1413.xml><?xml version="1.0" encoding="utf-8"?>
<p:tagLst xmlns:a="http://schemas.openxmlformats.org/drawingml/2006/main" xmlns:r="http://schemas.openxmlformats.org/officeDocument/2006/relationships" xmlns:p="http://schemas.openxmlformats.org/presentationml/2006/main">
  <p:tag name="THINKCELLSHAPEDONOTDELETE" val="paPYagZQ.602n4lmUVQaBgA"/>
</p:tagLst>
</file>

<file path=ppt/tags/tag14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5.xml><?xml version="1.0" encoding="utf-8"?>
<p:tagLst xmlns:a="http://schemas.openxmlformats.org/drawingml/2006/main" xmlns:r="http://schemas.openxmlformats.org/officeDocument/2006/relationships" xmlns:p="http://schemas.openxmlformats.org/presentationml/2006/main">
  <p:tag name="THINKCELLSHAPEDONOTDELETE" val="p23N71pVOPky49UYLXnmk_g"/>
</p:tagLst>
</file>

<file path=ppt/tags/tag1416.xml><?xml version="1.0" encoding="utf-8"?>
<p:tagLst xmlns:a="http://schemas.openxmlformats.org/drawingml/2006/main" xmlns:r="http://schemas.openxmlformats.org/officeDocument/2006/relationships" xmlns:p="http://schemas.openxmlformats.org/presentationml/2006/main">
  <p:tag name="THINKCELLSHAPEDONOTDELETE" val="pYe1nW1opjEOVtk2Zj_wk7Q"/>
</p:tagLst>
</file>

<file path=ppt/tags/tag1417.xml><?xml version="1.0" encoding="utf-8"?>
<p:tagLst xmlns:a="http://schemas.openxmlformats.org/drawingml/2006/main" xmlns:r="http://schemas.openxmlformats.org/officeDocument/2006/relationships" xmlns:p="http://schemas.openxmlformats.org/presentationml/2006/main">
  <p:tag name="THINKCELLSHAPEDONOTDELETE" val="p2tSy6hLxCEqfzdrmxkljOw"/>
</p:tagLst>
</file>

<file path=ppt/tags/tag1418.xml><?xml version="1.0" encoding="utf-8"?>
<p:tagLst xmlns:a="http://schemas.openxmlformats.org/drawingml/2006/main" xmlns:r="http://schemas.openxmlformats.org/officeDocument/2006/relationships" xmlns:p="http://schemas.openxmlformats.org/presentationml/2006/main">
  <p:tag name="THINKCELLSHAPEDONOTDELETE" val="petatWMxSC0SVmLa_go4JSw"/>
</p:tagLst>
</file>

<file path=ppt/tags/tag1419.xml><?xml version="1.0" encoding="utf-8"?>
<p:tagLst xmlns:a="http://schemas.openxmlformats.org/drawingml/2006/main" xmlns:r="http://schemas.openxmlformats.org/officeDocument/2006/relationships" xmlns:p="http://schemas.openxmlformats.org/presentationml/2006/main">
  <p:tag name="THINKCELLSHAPEDONOTDELETE" val="peilmDSjyGkOr9_qYVNqS1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K.ZpxvTQ40KiuoSiIFrtbQ"/>
</p:tagLst>
</file>

<file path=ppt/tags/tag1420.xml><?xml version="1.0" encoding="utf-8"?>
<p:tagLst xmlns:a="http://schemas.openxmlformats.org/drawingml/2006/main" xmlns:r="http://schemas.openxmlformats.org/officeDocument/2006/relationships" xmlns:p="http://schemas.openxmlformats.org/presentationml/2006/main">
  <p:tag name="THINKCELLSHAPEDONOTDELETE" val="ph_wJe1wJ6Uu2HlGVWWCdgQ"/>
</p:tagLst>
</file>

<file path=ppt/tags/tag1421.xml><?xml version="1.0" encoding="utf-8"?>
<p:tagLst xmlns:a="http://schemas.openxmlformats.org/drawingml/2006/main" xmlns:r="http://schemas.openxmlformats.org/officeDocument/2006/relationships" xmlns:p="http://schemas.openxmlformats.org/presentationml/2006/main">
  <p:tag name="THINKCELLSHAPEDONOTDELETE" val="pHGzHKl83K0mYaDbGVFb6bw"/>
</p:tagLst>
</file>

<file path=ppt/tags/tag1422.xml><?xml version="1.0" encoding="utf-8"?>
<p:tagLst xmlns:a="http://schemas.openxmlformats.org/drawingml/2006/main" xmlns:r="http://schemas.openxmlformats.org/officeDocument/2006/relationships" xmlns:p="http://schemas.openxmlformats.org/presentationml/2006/main">
  <p:tag name="THINKCELLSHAPEDONOTDELETE" val="pKhOFlVjyFE6oZiiAwgr5Lg"/>
</p:tagLst>
</file>

<file path=ppt/tags/tag1423.xml><?xml version="1.0" encoding="utf-8"?>
<p:tagLst xmlns:a="http://schemas.openxmlformats.org/drawingml/2006/main" xmlns:r="http://schemas.openxmlformats.org/officeDocument/2006/relationships" xmlns:p="http://schemas.openxmlformats.org/presentationml/2006/main">
  <p:tag name="THINKCELLSHAPEDONOTDELETE" val="p.21cAyJha0WQC89oV_MatA"/>
</p:tagLst>
</file>

<file path=ppt/tags/tag1424.xml><?xml version="1.0" encoding="utf-8"?>
<p:tagLst xmlns:a="http://schemas.openxmlformats.org/drawingml/2006/main" xmlns:r="http://schemas.openxmlformats.org/officeDocument/2006/relationships" xmlns:p="http://schemas.openxmlformats.org/presentationml/2006/main">
  <p:tag name="THINKCELLSHAPEDONOTDELETE" val="pJ7HAFgk4LEORYJCFym5NWA"/>
</p:tagLst>
</file>

<file path=ppt/tags/tag1425.xml><?xml version="1.0" encoding="utf-8"?>
<p:tagLst xmlns:a="http://schemas.openxmlformats.org/drawingml/2006/main" xmlns:r="http://schemas.openxmlformats.org/officeDocument/2006/relationships" xmlns:p="http://schemas.openxmlformats.org/presentationml/2006/main">
  <p:tag name="THINKCELLSHAPEDONOTDELETE" val="p943ha4Dly0.w38MjFnzLLw"/>
</p:tagLst>
</file>

<file path=ppt/tags/tag1426.xml><?xml version="1.0" encoding="utf-8"?>
<p:tagLst xmlns:a="http://schemas.openxmlformats.org/drawingml/2006/main" xmlns:r="http://schemas.openxmlformats.org/officeDocument/2006/relationships" xmlns:p="http://schemas.openxmlformats.org/presentationml/2006/main">
  <p:tag name="THINKCELLSHAPEDONOTDELETE" val="p7tpU5k50ZUCpjCJTtsIKFA"/>
</p:tagLst>
</file>

<file path=ppt/tags/tag1427.xml><?xml version="1.0" encoding="utf-8"?>
<p:tagLst xmlns:a="http://schemas.openxmlformats.org/drawingml/2006/main" xmlns:r="http://schemas.openxmlformats.org/officeDocument/2006/relationships" xmlns:p="http://schemas.openxmlformats.org/presentationml/2006/main">
  <p:tag name="THINKCELLSHAPEDONOTDELETE" val="pz6mUeqdq10Ku698fzDIddg"/>
</p:tagLst>
</file>

<file path=ppt/tags/tag1428.xml><?xml version="1.0" encoding="utf-8"?>
<p:tagLst xmlns:a="http://schemas.openxmlformats.org/drawingml/2006/main" xmlns:r="http://schemas.openxmlformats.org/officeDocument/2006/relationships" xmlns:p="http://schemas.openxmlformats.org/presentationml/2006/main">
  <p:tag name="THINKCELLSHAPEDONOTDELETE" val="pkvt.yUYsY0yAdKyJzeddXQ"/>
</p:tagLst>
</file>

<file path=ppt/tags/tag1429.xml><?xml version="1.0" encoding="utf-8"?>
<p:tagLst xmlns:a="http://schemas.openxmlformats.org/drawingml/2006/main" xmlns:r="http://schemas.openxmlformats.org/officeDocument/2006/relationships" xmlns:p="http://schemas.openxmlformats.org/presentationml/2006/main">
  <p:tag name="THINKCELLSHAPEDONOTDELETE" val="psFIFj0o.B0KNujOBdf0ot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0.xml><?xml version="1.0" encoding="utf-8"?>
<p:tagLst xmlns:a="http://schemas.openxmlformats.org/drawingml/2006/main" xmlns:r="http://schemas.openxmlformats.org/officeDocument/2006/relationships" xmlns:p="http://schemas.openxmlformats.org/presentationml/2006/main">
  <p:tag name="THINKCELLSHAPEDONOTDELETE" val="pHyzS_wXmRUumdEDq86NgTw"/>
</p:tagLst>
</file>

<file path=ppt/tags/tag1431.xml><?xml version="1.0" encoding="utf-8"?>
<p:tagLst xmlns:a="http://schemas.openxmlformats.org/drawingml/2006/main" xmlns:r="http://schemas.openxmlformats.org/officeDocument/2006/relationships" xmlns:p="http://schemas.openxmlformats.org/presentationml/2006/main">
  <p:tag name="THINKCELLSHAPEDONOTDELETE" val="p1PQ1SXvnH0KPwrbob5E92A"/>
</p:tagLst>
</file>

<file path=ppt/tags/tag1432.xml><?xml version="1.0" encoding="utf-8"?>
<p:tagLst xmlns:a="http://schemas.openxmlformats.org/drawingml/2006/main" xmlns:r="http://schemas.openxmlformats.org/officeDocument/2006/relationships" xmlns:p="http://schemas.openxmlformats.org/presentationml/2006/main">
  <p:tag name="THINKCELLSHAPEDONOTDELETE" val="pQ.p10VfzhkqeGl4_xn4V2Q"/>
</p:tagLst>
</file>

<file path=ppt/tags/tag1433.xml><?xml version="1.0" encoding="utf-8"?>
<p:tagLst xmlns:a="http://schemas.openxmlformats.org/drawingml/2006/main" xmlns:r="http://schemas.openxmlformats.org/officeDocument/2006/relationships" xmlns:p="http://schemas.openxmlformats.org/presentationml/2006/main">
  <p:tag name="THINKCELLSHAPEDONOTDELETE" val="pppZg5rrvkk217HlyxbqayQ"/>
</p:tagLst>
</file>

<file path=ppt/tags/tag1434.xml><?xml version="1.0" encoding="utf-8"?>
<p:tagLst xmlns:a="http://schemas.openxmlformats.org/drawingml/2006/main" xmlns:r="http://schemas.openxmlformats.org/officeDocument/2006/relationships" xmlns:p="http://schemas.openxmlformats.org/presentationml/2006/main">
  <p:tag name="THINKCELLSHAPEDONOTDELETE" val="pG2iS1mRzYkS0lm.lWk3oSA"/>
</p:tagLst>
</file>

<file path=ppt/tags/tag1435.xml><?xml version="1.0" encoding="utf-8"?>
<p:tagLst xmlns:a="http://schemas.openxmlformats.org/drawingml/2006/main" xmlns:r="http://schemas.openxmlformats.org/officeDocument/2006/relationships" xmlns:p="http://schemas.openxmlformats.org/presentationml/2006/main">
  <p:tag name="THINKCELLSHAPEDONOTDELETE" val="pSL2xUUnYW0uam95pZTEFMA"/>
</p:tagLst>
</file>

<file path=ppt/tags/tag1436.xml><?xml version="1.0" encoding="utf-8"?>
<p:tagLst xmlns:a="http://schemas.openxmlformats.org/drawingml/2006/main" xmlns:r="http://schemas.openxmlformats.org/officeDocument/2006/relationships" xmlns:p="http://schemas.openxmlformats.org/presentationml/2006/main">
  <p:tag name="THINKCELLSHAPEDONOTDELETE" val="p7FnsNRF6g0adMOu8.7pFKA"/>
</p:tagLst>
</file>

<file path=ppt/tags/tag1437.xml><?xml version="1.0" encoding="utf-8"?>
<p:tagLst xmlns:a="http://schemas.openxmlformats.org/drawingml/2006/main" xmlns:r="http://schemas.openxmlformats.org/officeDocument/2006/relationships" xmlns:p="http://schemas.openxmlformats.org/presentationml/2006/main">
  <p:tag name="THINKCELLSHAPEDONOTDELETE" val="p9YuSHEyqHk2e_xNEjLtOAw"/>
</p:tagLst>
</file>

<file path=ppt/tags/tag1438.xml><?xml version="1.0" encoding="utf-8"?>
<p:tagLst xmlns:a="http://schemas.openxmlformats.org/drawingml/2006/main" xmlns:r="http://schemas.openxmlformats.org/officeDocument/2006/relationships" xmlns:p="http://schemas.openxmlformats.org/presentationml/2006/main">
  <p:tag name="THINKCELLSHAPEDONOTDELETE" val="pmzlZsIBW1EiAlRVibV7VTg"/>
</p:tagLst>
</file>

<file path=ppt/tags/tag1439.xml><?xml version="1.0" encoding="utf-8"?>
<p:tagLst xmlns:a="http://schemas.openxmlformats.org/drawingml/2006/main" xmlns:r="http://schemas.openxmlformats.org/officeDocument/2006/relationships" xmlns:p="http://schemas.openxmlformats.org/presentationml/2006/main">
  <p:tag name="THINKCELLSHAPEDONOTDELETE" val="p53IPBrm4mkGLvoRrqbSRo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nJXP_ltIlEa9d543nAueCA"/>
</p:tagLst>
</file>

<file path=ppt/tags/tag1440.xml><?xml version="1.0" encoding="utf-8"?>
<p:tagLst xmlns:a="http://schemas.openxmlformats.org/drawingml/2006/main" xmlns:r="http://schemas.openxmlformats.org/officeDocument/2006/relationships" xmlns:p="http://schemas.openxmlformats.org/presentationml/2006/main">
  <p:tag name="THINKCELLSHAPEDONOTDELETE" val="p2m6T6sv5eE.VQ62Rj6SRiQ"/>
</p:tagLst>
</file>

<file path=ppt/tags/tag1441.xml><?xml version="1.0" encoding="utf-8"?>
<p:tagLst xmlns:a="http://schemas.openxmlformats.org/drawingml/2006/main" xmlns:r="http://schemas.openxmlformats.org/officeDocument/2006/relationships" xmlns:p="http://schemas.openxmlformats.org/presentationml/2006/main">
  <p:tag name="THINKCELLSHAPEDONOTDELETE" val="piabIGLgh0USTitSdJWECDw"/>
</p:tagLst>
</file>

<file path=ppt/tags/tag1442.xml><?xml version="1.0" encoding="utf-8"?>
<p:tagLst xmlns:a="http://schemas.openxmlformats.org/drawingml/2006/main" xmlns:r="http://schemas.openxmlformats.org/officeDocument/2006/relationships" xmlns:p="http://schemas.openxmlformats.org/presentationml/2006/main">
  <p:tag name="THINKCELLSHAPEDONOTDELETE" val="pJIYAnHSNPk2NzyfQbBOI6A"/>
</p:tagLst>
</file>

<file path=ppt/tags/tag1443.xml><?xml version="1.0" encoding="utf-8"?>
<p:tagLst xmlns:a="http://schemas.openxmlformats.org/drawingml/2006/main" xmlns:r="http://schemas.openxmlformats.org/officeDocument/2006/relationships" xmlns:p="http://schemas.openxmlformats.org/presentationml/2006/main">
  <p:tag name="THINKCELLSHAPEDONOTDELETE" val="p9_wBD2HPa0qJHonD.Tp5.w"/>
</p:tagLst>
</file>

<file path=ppt/tags/tag1444.xml><?xml version="1.0" encoding="utf-8"?>
<p:tagLst xmlns:a="http://schemas.openxmlformats.org/drawingml/2006/main" xmlns:r="http://schemas.openxmlformats.org/officeDocument/2006/relationships" xmlns:p="http://schemas.openxmlformats.org/presentationml/2006/main">
  <p:tag name="THINKCELLSHAPEDONOTDELETE" val="pehwWi.RLIUmgGSfGd0AJrg"/>
</p:tagLst>
</file>

<file path=ppt/tags/tag1445.xml><?xml version="1.0" encoding="utf-8"?>
<p:tagLst xmlns:a="http://schemas.openxmlformats.org/drawingml/2006/main" xmlns:r="http://schemas.openxmlformats.org/officeDocument/2006/relationships" xmlns:p="http://schemas.openxmlformats.org/presentationml/2006/main">
  <p:tag name="THINKCELLSHAPEDONOTDELETE" val="pjKRlLPMxBU.fvP.hlPqN_g"/>
</p:tagLst>
</file>

<file path=ppt/tags/tag1446.xml><?xml version="1.0" encoding="utf-8"?>
<p:tagLst xmlns:a="http://schemas.openxmlformats.org/drawingml/2006/main" xmlns:r="http://schemas.openxmlformats.org/officeDocument/2006/relationships" xmlns:p="http://schemas.openxmlformats.org/presentationml/2006/main">
  <p:tag name="THINKCELLSHAPEDONOTDELETE" val="pa5ThP.FseU.6PluzaDvAXA"/>
</p:tagLst>
</file>

<file path=ppt/tags/tag1447.xml><?xml version="1.0" encoding="utf-8"?>
<p:tagLst xmlns:a="http://schemas.openxmlformats.org/drawingml/2006/main" xmlns:r="http://schemas.openxmlformats.org/officeDocument/2006/relationships" xmlns:p="http://schemas.openxmlformats.org/presentationml/2006/main">
  <p:tag name="THINKCELLSHAPEDONOTDELETE" val="ppUnXHDuIJU6mAeHE2uXcqw"/>
</p:tagLst>
</file>

<file path=ppt/tags/tag1448.xml><?xml version="1.0" encoding="utf-8"?>
<p:tagLst xmlns:a="http://schemas.openxmlformats.org/drawingml/2006/main" xmlns:r="http://schemas.openxmlformats.org/officeDocument/2006/relationships" xmlns:p="http://schemas.openxmlformats.org/presentationml/2006/main">
  <p:tag name="THINKCELLSHAPEDONOTDELETE" val="pJhzJ6ZdtGkadlri2mxb8jg"/>
</p:tagLst>
</file>

<file path=ppt/tags/tag1449.xml><?xml version="1.0" encoding="utf-8"?>
<p:tagLst xmlns:a="http://schemas.openxmlformats.org/drawingml/2006/main" xmlns:r="http://schemas.openxmlformats.org/officeDocument/2006/relationships" xmlns:p="http://schemas.openxmlformats.org/presentationml/2006/main">
  <p:tag name="THINKCELLSHAPEDONOTDELETE" val="ppTUqJQNfF0q_OEbOxWjFW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2XTQwWwol0uQdCY4IZtfZg"/>
</p:tagLst>
</file>

<file path=ppt/tags/tag1450.xml><?xml version="1.0" encoding="utf-8"?>
<p:tagLst xmlns:a="http://schemas.openxmlformats.org/drawingml/2006/main" xmlns:r="http://schemas.openxmlformats.org/officeDocument/2006/relationships" xmlns:p="http://schemas.openxmlformats.org/presentationml/2006/main">
  <p:tag name="THINKCELLSHAPEDONOTDELETE" val="pzRaHrDaX7EO3LDPt03wjRQ"/>
</p:tagLst>
</file>

<file path=ppt/tags/tag1451.xml><?xml version="1.0" encoding="utf-8"?>
<p:tagLst xmlns:a="http://schemas.openxmlformats.org/drawingml/2006/main" xmlns:r="http://schemas.openxmlformats.org/officeDocument/2006/relationships" xmlns:p="http://schemas.openxmlformats.org/presentationml/2006/main">
  <p:tag name="THINKCELLSHAPEDONOTDELETE" val="pMZxNqcPhq0uEzZP1EW8Jiw"/>
</p:tagLst>
</file>

<file path=ppt/tags/tag1452.xml><?xml version="1.0" encoding="utf-8"?>
<p:tagLst xmlns:a="http://schemas.openxmlformats.org/drawingml/2006/main" xmlns:r="http://schemas.openxmlformats.org/officeDocument/2006/relationships" xmlns:p="http://schemas.openxmlformats.org/presentationml/2006/main">
  <p:tag name="THINKCELLSHAPEDONOTDELETE" val="pFPnbrwTPB0CwyW93XTaANQ"/>
</p:tagLst>
</file>

<file path=ppt/tags/tag1453.xml><?xml version="1.0" encoding="utf-8"?>
<p:tagLst xmlns:a="http://schemas.openxmlformats.org/drawingml/2006/main" xmlns:r="http://schemas.openxmlformats.org/officeDocument/2006/relationships" xmlns:p="http://schemas.openxmlformats.org/presentationml/2006/main">
  <p:tag name="THINKCELLSHAPEDONOTDELETE" val="p_S3W.kvceE6.TeGKxj1IeA"/>
</p:tagLst>
</file>

<file path=ppt/tags/tag1454.xml><?xml version="1.0" encoding="utf-8"?>
<p:tagLst xmlns:a="http://schemas.openxmlformats.org/drawingml/2006/main" xmlns:r="http://schemas.openxmlformats.org/officeDocument/2006/relationships" xmlns:p="http://schemas.openxmlformats.org/presentationml/2006/main">
  <p:tag name="THINKCELLSHAPEDONOTDELETE" val="paf0ZQ1TsvkqqtN9eGcRlgA"/>
</p:tagLst>
</file>

<file path=ppt/tags/tag1455.xml><?xml version="1.0" encoding="utf-8"?>
<p:tagLst xmlns:a="http://schemas.openxmlformats.org/drawingml/2006/main" xmlns:r="http://schemas.openxmlformats.org/officeDocument/2006/relationships" xmlns:p="http://schemas.openxmlformats.org/presentationml/2006/main">
  <p:tag name="THINKCELLSHAPEDONOTDELETE" val="pDX498Jzt.kuIp.aZfh6HIQ"/>
</p:tagLst>
</file>

<file path=ppt/tags/tag1456.xml><?xml version="1.0" encoding="utf-8"?>
<p:tagLst xmlns:a="http://schemas.openxmlformats.org/drawingml/2006/main" xmlns:r="http://schemas.openxmlformats.org/officeDocument/2006/relationships" xmlns:p="http://schemas.openxmlformats.org/presentationml/2006/main">
  <p:tag name="THINKCELLSHAPEDONOTDELETE" val="p6E41hr5LVkG3a4aSTdirpg"/>
</p:tagLst>
</file>

<file path=ppt/tags/tag1457.xml><?xml version="1.0" encoding="utf-8"?>
<p:tagLst xmlns:a="http://schemas.openxmlformats.org/drawingml/2006/main" xmlns:r="http://schemas.openxmlformats.org/officeDocument/2006/relationships" xmlns:p="http://schemas.openxmlformats.org/presentationml/2006/main">
  <p:tag name="THINKCELLSHAPEDONOTDELETE" val="pWocF5sr_CUW4cJQukmeq6g"/>
</p:tagLst>
</file>

<file path=ppt/tags/tag1458.xml><?xml version="1.0" encoding="utf-8"?>
<p:tagLst xmlns:a="http://schemas.openxmlformats.org/drawingml/2006/main" xmlns:r="http://schemas.openxmlformats.org/officeDocument/2006/relationships" xmlns:p="http://schemas.openxmlformats.org/presentationml/2006/main">
  <p:tag name="THINKCELLSHAPEDONOTDELETE" val="p9JPhcNRSKkiQpvWohGvjxQ"/>
</p:tagLst>
</file>

<file path=ppt/tags/tag1459.xml><?xml version="1.0" encoding="utf-8"?>
<p:tagLst xmlns:a="http://schemas.openxmlformats.org/drawingml/2006/main" xmlns:r="http://schemas.openxmlformats.org/officeDocument/2006/relationships" xmlns:p="http://schemas.openxmlformats.org/presentationml/2006/main">
  <p:tag name="THINKCELLSHAPEDONOTDELETE" val="pdhjHbROgb0Sxcg9zI5y.h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lxOU2YZyYUmrUVX0mswpBw"/>
</p:tagLst>
</file>

<file path=ppt/tags/tag1460.xml><?xml version="1.0" encoding="utf-8"?>
<p:tagLst xmlns:a="http://schemas.openxmlformats.org/drawingml/2006/main" xmlns:r="http://schemas.openxmlformats.org/officeDocument/2006/relationships" xmlns:p="http://schemas.openxmlformats.org/presentationml/2006/main">
  <p:tag name="THINKCELLSHAPEDONOTDELETE" val="py0M3nhUY.0yQWs2QFlNA1g"/>
</p:tagLst>
</file>

<file path=ppt/tags/tag1461.xml><?xml version="1.0" encoding="utf-8"?>
<p:tagLst xmlns:a="http://schemas.openxmlformats.org/drawingml/2006/main" xmlns:r="http://schemas.openxmlformats.org/officeDocument/2006/relationships" xmlns:p="http://schemas.openxmlformats.org/presentationml/2006/main">
  <p:tag name="THINKCELLSHAPEDONOTDELETE" val="phuufT572QUS7yuBcPdWefQ"/>
</p:tagLst>
</file>

<file path=ppt/tags/tag1462.xml><?xml version="1.0" encoding="utf-8"?>
<p:tagLst xmlns:a="http://schemas.openxmlformats.org/drawingml/2006/main" xmlns:r="http://schemas.openxmlformats.org/officeDocument/2006/relationships" xmlns:p="http://schemas.openxmlformats.org/presentationml/2006/main">
  <p:tag name="THINKCELLSHAPEDONOTDELETE" val="pFINkcmSg2USOqJrGFj_ozw"/>
</p:tagLst>
</file>

<file path=ppt/tags/tag1463.xml><?xml version="1.0" encoding="utf-8"?>
<p:tagLst xmlns:a="http://schemas.openxmlformats.org/drawingml/2006/main" xmlns:r="http://schemas.openxmlformats.org/officeDocument/2006/relationships" xmlns:p="http://schemas.openxmlformats.org/presentationml/2006/main">
  <p:tag name="THINKCELLSHAPEDONOTDELETE" val="pmV.lklhiJEGZ3xLNRslbcQ"/>
</p:tagLst>
</file>

<file path=ppt/tags/tag1464.xml><?xml version="1.0" encoding="utf-8"?>
<p:tagLst xmlns:a="http://schemas.openxmlformats.org/drawingml/2006/main" xmlns:r="http://schemas.openxmlformats.org/officeDocument/2006/relationships" xmlns:p="http://schemas.openxmlformats.org/presentationml/2006/main">
  <p:tag name="THINKCELLSHAPEDONOTDELETE" val="pfV_SFYjCtECursIeTipYZg"/>
</p:tagLst>
</file>

<file path=ppt/tags/tag1465.xml><?xml version="1.0" encoding="utf-8"?>
<p:tagLst xmlns:a="http://schemas.openxmlformats.org/drawingml/2006/main" xmlns:r="http://schemas.openxmlformats.org/officeDocument/2006/relationships" xmlns:p="http://schemas.openxmlformats.org/presentationml/2006/main">
  <p:tag name="THINKCELLSHAPEDONOTDELETE" val="pLTfUKWpyU0OL_dbVaNTypw"/>
</p:tagLst>
</file>

<file path=ppt/tags/tag1466.xml><?xml version="1.0" encoding="utf-8"?>
<p:tagLst xmlns:a="http://schemas.openxmlformats.org/drawingml/2006/main" xmlns:r="http://schemas.openxmlformats.org/officeDocument/2006/relationships" xmlns:p="http://schemas.openxmlformats.org/presentationml/2006/main">
  <p:tag name="THINKCELLSHAPEDONOTDELETE" val="paPYagZQ.602n4lmUVQaBgA"/>
</p:tagLst>
</file>

<file path=ppt/tags/tag14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8.xml><?xml version="1.0" encoding="utf-8"?>
<p:tagLst xmlns:a="http://schemas.openxmlformats.org/drawingml/2006/main" xmlns:r="http://schemas.openxmlformats.org/officeDocument/2006/relationships" xmlns:p="http://schemas.openxmlformats.org/presentationml/2006/main">
  <p:tag name="THINKCELLSHAPEDONOTDELETE" val="pVF56U2twpUysOPdnFk82Cg"/>
</p:tagLst>
</file>

<file path=ppt/tags/tag1469.xml><?xml version="1.0" encoding="utf-8"?>
<p:tagLst xmlns:a="http://schemas.openxmlformats.org/drawingml/2006/main" xmlns:r="http://schemas.openxmlformats.org/officeDocument/2006/relationships" xmlns:p="http://schemas.openxmlformats.org/presentationml/2006/main">
  <p:tag name="THINKCELLSHAPEDONOTDELETE" val="pAfmXfNn9VEWB29dURFiDvw"/>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wl6R2XLFNkeAdUa27hDDkg"/>
</p:tagLst>
</file>

<file path=ppt/tags/tag1470.xml><?xml version="1.0" encoding="utf-8"?>
<p:tagLst xmlns:a="http://schemas.openxmlformats.org/drawingml/2006/main" xmlns:r="http://schemas.openxmlformats.org/officeDocument/2006/relationships" xmlns:p="http://schemas.openxmlformats.org/presentationml/2006/main">
  <p:tag name="THINKCELLSHAPEDONOTDELETE" val="p5SAvVZU7CU2UF5yeHD7zCg"/>
</p:tagLst>
</file>

<file path=ppt/tags/tag1471.xml><?xml version="1.0" encoding="utf-8"?>
<p:tagLst xmlns:a="http://schemas.openxmlformats.org/drawingml/2006/main" xmlns:r="http://schemas.openxmlformats.org/officeDocument/2006/relationships" xmlns:p="http://schemas.openxmlformats.org/presentationml/2006/main">
  <p:tag name="THINKCELLSHAPEDONOTDELETE" val="pcjvyBRUHIkC4PESPYeY1dw"/>
</p:tagLst>
</file>

<file path=ppt/tags/tag1472.xml><?xml version="1.0" encoding="utf-8"?>
<p:tagLst xmlns:a="http://schemas.openxmlformats.org/drawingml/2006/main" xmlns:r="http://schemas.openxmlformats.org/officeDocument/2006/relationships" xmlns:p="http://schemas.openxmlformats.org/presentationml/2006/main">
  <p:tag name="THINKCELLSHAPEDONOTDELETE" val="pQIvrOOSQEkCvXpLImnVLoA"/>
</p:tagLst>
</file>

<file path=ppt/tags/tag1473.xml><?xml version="1.0" encoding="utf-8"?>
<p:tagLst xmlns:a="http://schemas.openxmlformats.org/drawingml/2006/main" xmlns:r="http://schemas.openxmlformats.org/officeDocument/2006/relationships" xmlns:p="http://schemas.openxmlformats.org/presentationml/2006/main">
  <p:tag name="THINKCELLSHAPEDONOTDELETE" val="p6nJ4.zRwe02sW6skH94vyA"/>
</p:tagLst>
</file>

<file path=ppt/tags/tag1474.xml><?xml version="1.0" encoding="utf-8"?>
<p:tagLst xmlns:a="http://schemas.openxmlformats.org/drawingml/2006/main" xmlns:r="http://schemas.openxmlformats.org/officeDocument/2006/relationships" xmlns:p="http://schemas.openxmlformats.org/presentationml/2006/main">
  <p:tag name="THINKCELLSHAPEDONOTDELETE" val="p6.XhIqZnCkeUHDNw.Nf29g"/>
</p:tagLst>
</file>

<file path=ppt/tags/tag1475.xml><?xml version="1.0" encoding="utf-8"?>
<p:tagLst xmlns:a="http://schemas.openxmlformats.org/drawingml/2006/main" xmlns:r="http://schemas.openxmlformats.org/officeDocument/2006/relationships" xmlns:p="http://schemas.openxmlformats.org/presentationml/2006/main">
  <p:tag name="THINKCELLSHAPEDONOTDELETE" val="pXoQDtb9gwk.LNaR62pMcfA"/>
</p:tagLst>
</file>

<file path=ppt/tags/tag1476.xml><?xml version="1.0" encoding="utf-8"?>
<p:tagLst xmlns:a="http://schemas.openxmlformats.org/drawingml/2006/main" xmlns:r="http://schemas.openxmlformats.org/officeDocument/2006/relationships" xmlns:p="http://schemas.openxmlformats.org/presentationml/2006/main">
  <p:tag name="THINKCELLSHAPEDONOTDELETE" val="p03mGKxbROkC_VD51vvZG4Q"/>
</p:tagLst>
</file>

<file path=ppt/tags/tag1477.xml><?xml version="1.0" encoding="utf-8"?>
<p:tagLst xmlns:a="http://schemas.openxmlformats.org/drawingml/2006/main" xmlns:r="http://schemas.openxmlformats.org/officeDocument/2006/relationships" xmlns:p="http://schemas.openxmlformats.org/presentationml/2006/main">
  <p:tag name="THINKCELLSHAPEDONOTDELETE" val="p0ykEl.wBOUmH3BKXIbHXNA"/>
</p:tagLst>
</file>

<file path=ppt/tags/tag1478.xml><?xml version="1.0" encoding="utf-8"?>
<p:tagLst xmlns:a="http://schemas.openxmlformats.org/drawingml/2006/main" xmlns:r="http://schemas.openxmlformats.org/officeDocument/2006/relationships" xmlns:p="http://schemas.openxmlformats.org/presentationml/2006/main">
  <p:tag name="THINKCELLSHAPEDONOTDELETE" val="pEEnYkJwQj0OKZbI9w7dAUQ"/>
</p:tagLst>
</file>

<file path=ppt/tags/tag1479.xml><?xml version="1.0" encoding="utf-8"?>
<p:tagLst xmlns:a="http://schemas.openxmlformats.org/drawingml/2006/main" xmlns:r="http://schemas.openxmlformats.org/officeDocument/2006/relationships" xmlns:p="http://schemas.openxmlformats.org/presentationml/2006/main">
  <p:tag name="THINKCELLSHAPEDONOTDELETE" val="pyByYkl8xxkCbSZc2gH_eMA"/>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mIbMtcPwTUu3BzkYJd_BGw"/>
</p:tagLst>
</file>

<file path=ppt/tags/tag1480.xml><?xml version="1.0" encoding="utf-8"?>
<p:tagLst xmlns:a="http://schemas.openxmlformats.org/drawingml/2006/main" xmlns:r="http://schemas.openxmlformats.org/officeDocument/2006/relationships" xmlns:p="http://schemas.openxmlformats.org/presentationml/2006/main">
  <p:tag name="THINKCELLSHAPEDONOTDELETE" val="pEQCgSVzibkK9ssz8v4SOnw"/>
</p:tagLst>
</file>

<file path=ppt/tags/tag1481.xml><?xml version="1.0" encoding="utf-8"?>
<p:tagLst xmlns:a="http://schemas.openxmlformats.org/drawingml/2006/main" xmlns:r="http://schemas.openxmlformats.org/officeDocument/2006/relationships" xmlns:p="http://schemas.openxmlformats.org/presentationml/2006/main">
  <p:tag name="THINKCELLSHAPEDONOTDELETE" val="pkXbiEc2PDk2iMXgMjr1XTw"/>
</p:tagLst>
</file>

<file path=ppt/tags/tag1482.xml><?xml version="1.0" encoding="utf-8"?>
<p:tagLst xmlns:a="http://schemas.openxmlformats.org/drawingml/2006/main" xmlns:r="http://schemas.openxmlformats.org/officeDocument/2006/relationships" xmlns:p="http://schemas.openxmlformats.org/presentationml/2006/main">
  <p:tag name="THINKCELLSHAPEDONOTDELETE" val="pavE_k5IS3UOTtJzv5RiHmw"/>
</p:tagLst>
</file>

<file path=ppt/tags/tag1483.xml><?xml version="1.0" encoding="utf-8"?>
<p:tagLst xmlns:a="http://schemas.openxmlformats.org/drawingml/2006/main" xmlns:r="http://schemas.openxmlformats.org/officeDocument/2006/relationships" xmlns:p="http://schemas.openxmlformats.org/presentationml/2006/main">
  <p:tag name="THINKCELLSHAPEDONOTDELETE" val="pH4YTg0kDE0Gm4EVMwB5fWA"/>
</p:tagLst>
</file>

<file path=ppt/tags/tag1484.xml><?xml version="1.0" encoding="utf-8"?>
<p:tagLst xmlns:a="http://schemas.openxmlformats.org/drawingml/2006/main" xmlns:r="http://schemas.openxmlformats.org/officeDocument/2006/relationships" xmlns:p="http://schemas.openxmlformats.org/presentationml/2006/main">
  <p:tag name="THINKCELLSHAPEDONOTDELETE" val="pBTSc5hXkxUmsoK6fEKOy3Q"/>
</p:tagLst>
</file>

<file path=ppt/tags/tag1485.xml><?xml version="1.0" encoding="utf-8"?>
<p:tagLst xmlns:a="http://schemas.openxmlformats.org/drawingml/2006/main" xmlns:r="http://schemas.openxmlformats.org/officeDocument/2006/relationships" xmlns:p="http://schemas.openxmlformats.org/presentationml/2006/main">
  <p:tag name="THINKCELLSHAPEDONOTDELETE" val="pNkgx0PL5Kkm45DCTf5J1qw"/>
</p:tagLst>
</file>

<file path=ppt/tags/tag1486.xml><?xml version="1.0" encoding="utf-8"?>
<p:tagLst xmlns:a="http://schemas.openxmlformats.org/drawingml/2006/main" xmlns:r="http://schemas.openxmlformats.org/officeDocument/2006/relationships" xmlns:p="http://schemas.openxmlformats.org/presentationml/2006/main">
  <p:tag name="THINKCELLSHAPEDONOTDELETE" val="pqCPRjOrS9Emkhazon4MCgw"/>
</p:tagLst>
</file>

<file path=ppt/tags/tag1487.xml><?xml version="1.0" encoding="utf-8"?>
<p:tagLst xmlns:a="http://schemas.openxmlformats.org/drawingml/2006/main" xmlns:r="http://schemas.openxmlformats.org/officeDocument/2006/relationships" xmlns:p="http://schemas.openxmlformats.org/presentationml/2006/main">
  <p:tag name="THINKCELLSHAPEDONOTDELETE" val="pMHWqQcG1ZEeuZHj543mTzA"/>
</p:tagLst>
</file>

<file path=ppt/tags/tag1488.xml><?xml version="1.0" encoding="utf-8"?>
<p:tagLst xmlns:a="http://schemas.openxmlformats.org/drawingml/2006/main" xmlns:r="http://schemas.openxmlformats.org/officeDocument/2006/relationships" xmlns:p="http://schemas.openxmlformats.org/presentationml/2006/main">
  <p:tag name="THINKCELLSHAPEDONOTDELETE" val="pt.d8O.fgG0W0WJ82FL0Ejw"/>
</p:tagLst>
</file>

<file path=ppt/tags/tag1489.xml><?xml version="1.0" encoding="utf-8"?>
<p:tagLst xmlns:a="http://schemas.openxmlformats.org/drawingml/2006/main" xmlns:r="http://schemas.openxmlformats.org/officeDocument/2006/relationships" xmlns:p="http://schemas.openxmlformats.org/presentationml/2006/main">
  <p:tag name="THINKCELLSHAPEDONOTDELETE" val="pMlkHac9DpEGP_u0taOEGJ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xfUONfB4B0Ci0LFL6Q8cAg"/>
</p:tagLst>
</file>

<file path=ppt/tags/tag1490.xml><?xml version="1.0" encoding="utf-8"?>
<p:tagLst xmlns:a="http://schemas.openxmlformats.org/drawingml/2006/main" xmlns:r="http://schemas.openxmlformats.org/officeDocument/2006/relationships" xmlns:p="http://schemas.openxmlformats.org/presentationml/2006/main">
  <p:tag name="THINKCELLSHAPEDONOTDELETE" val="p8NQSGqIWiEG1lm4gAJ8mfQ"/>
</p:tagLst>
</file>

<file path=ppt/tags/tag1491.xml><?xml version="1.0" encoding="utf-8"?>
<p:tagLst xmlns:a="http://schemas.openxmlformats.org/drawingml/2006/main" xmlns:r="http://schemas.openxmlformats.org/officeDocument/2006/relationships" xmlns:p="http://schemas.openxmlformats.org/presentationml/2006/main">
  <p:tag name="THINKCELLSHAPEDONOTDELETE" val="pKGAZYy9jqEKU11FOSArTCQ"/>
</p:tagLst>
</file>

<file path=ppt/tags/tag1492.xml><?xml version="1.0" encoding="utf-8"?>
<p:tagLst xmlns:a="http://schemas.openxmlformats.org/drawingml/2006/main" xmlns:r="http://schemas.openxmlformats.org/officeDocument/2006/relationships" xmlns:p="http://schemas.openxmlformats.org/presentationml/2006/main">
  <p:tag name="THINKCELLSHAPEDONOTDELETE" val="pJxpBsIFKc0ausWJaGD_Idw"/>
</p:tagLst>
</file>

<file path=ppt/tags/tag1493.xml><?xml version="1.0" encoding="utf-8"?>
<p:tagLst xmlns:a="http://schemas.openxmlformats.org/drawingml/2006/main" xmlns:r="http://schemas.openxmlformats.org/officeDocument/2006/relationships" xmlns:p="http://schemas.openxmlformats.org/presentationml/2006/main">
  <p:tag name="THINKCELLSHAPEDONOTDELETE" val="pgsV50oNoNUapZopb9g.uEQ"/>
</p:tagLst>
</file>

<file path=ppt/tags/tag1494.xml><?xml version="1.0" encoding="utf-8"?>
<p:tagLst xmlns:a="http://schemas.openxmlformats.org/drawingml/2006/main" xmlns:r="http://schemas.openxmlformats.org/officeDocument/2006/relationships" xmlns:p="http://schemas.openxmlformats.org/presentationml/2006/main">
  <p:tag name="THINKCELLSHAPEDONOTDELETE" val="pOQBDRNRizk2pYm5RJGC18g"/>
</p:tagLst>
</file>

<file path=ppt/tags/tag1495.xml><?xml version="1.0" encoding="utf-8"?>
<p:tagLst xmlns:a="http://schemas.openxmlformats.org/drawingml/2006/main" xmlns:r="http://schemas.openxmlformats.org/officeDocument/2006/relationships" xmlns:p="http://schemas.openxmlformats.org/presentationml/2006/main">
  <p:tag name="THINKCELLSHAPEDONOTDELETE" val="pNF_V0y2FPkeVF.p2Wiv.PA"/>
</p:tagLst>
</file>

<file path=ppt/tags/tag1496.xml><?xml version="1.0" encoding="utf-8"?>
<p:tagLst xmlns:a="http://schemas.openxmlformats.org/drawingml/2006/main" xmlns:r="http://schemas.openxmlformats.org/officeDocument/2006/relationships" xmlns:p="http://schemas.openxmlformats.org/presentationml/2006/main">
  <p:tag name="THINKCELLSHAPEDONOTDELETE" val="pTMKbyBF.Yk6cyERy5msbxQ"/>
</p:tagLst>
</file>

<file path=ppt/tags/tag1497.xml><?xml version="1.0" encoding="utf-8"?>
<p:tagLst xmlns:a="http://schemas.openxmlformats.org/drawingml/2006/main" xmlns:r="http://schemas.openxmlformats.org/officeDocument/2006/relationships" xmlns:p="http://schemas.openxmlformats.org/presentationml/2006/main">
  <p:tag name="THINKCELLSHAPEDONOTDELETE" val="p6EDLmV5zPEmCaxgd2e9zRQ"/>
</p:tagLst>
</file>

<file path=ppt/tags/tag1498.xml><?xml version="1.0" encoding="utf-8"?>
<p:tagLst xmlns:a="http://schemas.openxmlformats.org/drawingml/2006/main" xmlns:r="http://schemas.openxmlformats.org/officeDocument/2006/relationships" xmlns:p="http://schemas.openxmlformats.org/presentationml/2006/main">
  <p:tag name="THINKCELLSHAPEDONOTDELETE" val="pCjvemSHzXU.mHrdS1qjVnw"/>
</p:tagLst>
</file>

<file path=ppt/tags/tag1499.xml><?xml version="1.0" encoding="utf-8"?>
<p:tagLst xmlns:a="http://schemas.openxmlformats.org/drawingml/2006/main" xmlns:r="http://schemas.openxmlformats.org/officeDocument/2006/relationships" xmlns:p="http://schemas.openxmlformats.org/presentationml/2006/main">
  <p:tag name="THINKCELLSHAPEDONOTDELETE" val="pygMnosxbn0yOjxe_GIJU1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QL5QhHiqCUurfD32GYA2t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Ks8RrxvoqUy8riMqPCJ._Q"/>
</p:tagLst>
</file>

<file path=ppt/tags/tag1500.xml><?xml version="1.0" encoding="utf-8"?>
<p:tagLst xmlns:a="http://schemas.openxmlformats.org/drawingml/2006/main" xmlns:r="http://schemas.openxmlformats.org/officeDocument/2006/relationships" xmlns:p="http://schemas.openxmlformats.org/presentationml/2006/main">
  <p:tag name="THINKCELLSHAPEDONOTDELETE" val="phUVmJFtcPk.vySvkzoHGqw"/>
</p:tagLst>
</file>

<file path=ppt/tags/tag1501.xml><?xml version="1.0" encoding="utf-8"?>
<p:tagLst xmlns:a="http://schemas.openxmlformats.org/drawingml/2006/main" xmlns:r="http://schemas.openxmlformats.org/officeDocument/2006/relationships" xmlns:p="http://schemas.openxmlformats.org/presentationml/2006/main">
  <p:tag name="THINKCELLSHAPEDONOTDELETE" val="pV92pGLBYkkGnVH3_lPSVSg"/>
</p:tagLst>
</file>

<file path=ppt/tags/tag1502.xml><?xml version="1.0" encoding="utf-8"?>
<p:tagLst xmlns:a="http://schemas.openxmlformats.org/drawingml/2006/main" xmlns:r="http://schemas.openxmlformats.org/officeDocument/2006/relationships" xmlns:p="http://schemas.openxmlformats.org/presentationml/2006/main">
  <p:tag name="THINKCELLSHAPEDONOTDELETE" val="pplJQvHGqr0qVmZrk57eKTg"/>
</p:tagLst>
</file>

<file path=ppt/tags/tag1503.xml><?xml version="1.0" encoding="utf-8"?>
<p:tagLst xmlns:a="http://schemas.openxmlformats.org/drawingml/2006/main" xmlns:r="http://schemas.openxmlformats.org/officeDocument/2006/relationships" xmlns:p="http://schemas.openxmlformats.org/presentationml/2006/main">
  <p:tag name="THINKCELLSHAPEDONOTDELETE" val="pZsU6HAM99EaGhUeFOkjg6Q"/>
</p:tagLst>
</file>

<file path=ppt/tags/tag1504.xml><?xml version="1.0" encoding="utf-8"?>
<p:tagLst xmlns:a="http://schemas.openxmlformats.org/drawingml/2006/main" xmlns:r="http://schemas.openxmlformats.org/officeDocument/2006/relationships" xmlns:p="http://schemas.openxmlformats.org/presentationml/2006/main">
  <p:tag name="THINKCELLSHAPEDONOTDELETE" val="pz_OnANhkWUaXjBulJs8auw"/>
</p:tagLst>
</file>

<file path=ppt/tags/tag1505.xml><?xml version="1.0" encoding="utf-8"?>
<p:tagLst xmlns:a="http://schemas.openxmlformats.org/drawingml/2006/main" xmlns:r="http://schemas.openxmlformats.org/officeDocument/2006/relationships" xmlns:p="http://schemas.openxmlformats.org/presentationml/2006/main">
  <p:tag name="THINKCELLSHAPEDONOTDELETE" val="p0H0bVhAd4kyU1oqoApheFw"/>
</p:tagLst>
</file>

<file path=ppt/tags/tag1506.xml><?xml version="1.0" encoding="utf-8"?>
<p:tagLst xmlns:a="http://schemas.openxmlformats.org/drawingml/2006/main" xmlns:r="http://schemas.openxmlformats.org/officeDocument/2006/relationships" xmlns:p="http://schemas.openxmlformats.org/presentationml/2006/main">
  <p:tag name="THINKCELLSHAPEDONOTDELETE" val="ppmVvnMMRHkSxROxwzqdYMg"/>
</p:tagLst>
</file>

<file path=ppt/tags/tag1507.xml><?xml version="1.0" encoding="utf-8"?>
<p:tagLst xmlns:a="http://schemas.openxmlformats.org/drawingml/2006/main" xmlns:r="http://schemas.openxmlformats.org/officeDocument/2006/relationships" xmlns:p="http://schemas.openxmlformats.org/presentationml/2006/main">
  <p:tag name="THINKCELLSHAPEDONOTDELETE" val="pa_is44UuO0G31FOuVapPFQ"/>
</p:tagLst>
</file>

<file path=ppt/tags/tag1508.xml><?xml version="1.0" encoding="utf-8"?>
<p:tagLst xmlns:a="http://schemas.openxmlformats.org/drawingml/2006/main" xmlns:r="http://schemas.openxmlformats.org/officeDocument/2006/relationships" xmlns:p="http://schemas.openxmlformats.org/presentationml/2006/main">
  <p:tag name="THINKCELLSHAPEDONOTDELETE" val="p5H6rtEvS80aYjBqYrWdSYw"/>
</p:tagLst>
</file>

<file path=ppt/tags/tag1509.xml><?xml version="1.0" encoding="utf-8"?>
<p:tagLst xmlns:a="http://schemas.openxmlformats.org/drawingml/2006/main" xmlns:r="http://schemas.openxmlformats.org/officeDocument/2006/relationships" xmlns:p="http://schemas.openxmlformats.org/presentationml/2006/main">
  <p:tag name="THINKCELLSHAPEDONOTDELETE" val="p04Mq6mpdlU.iaxJWG.7rO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y.y5k_tIA024aUCW9yDSxQ"/>
</p:tagLst>
</file>

<file path=ppt/tags/tag1510.xml><?xml version="1.0" encoding="utf-8"?>
<p:tagLst xmlns:a="http://schemas.openxmlformats.org/drawingml/2006/main" xmlns:r="http://schemas.openxmlformats.org/officeDocument/2006/relationships" xmlns:p="http://schemas.openxmlformats.org/presentationml/2006/main">
  <p:tag name="THINKCELLSHAPEDONOTDELETE" val="pNlQGGBSMnUmGhuxm4jq9Ww"/>
</p:tagLst>
</file>

<file path=ppt/tags/tag1511.xml><?xml version="1.0" encoding="utf-8"?>
<p:tagLst xmlns:a="http://schemas.openxmlformats.org/drawingml/2006/main" xmlns:r="http://schemas.openxmlformats.org/officeDocument/2006/relationships" xmlns:p="http://schemas.openxmlformats.org/presentationml/2006/main">
  <p:tag name="THINKCELLSHAPEDONOTDELETE" val="p9qCWOui1ckCCK6v9VrNJWw"/>
</p:tagLst>
</file>

<file path=ppt/tags/tag1512.xml><?xml version="1.0" encoding="utf-8"?>
<p:tagLst xmlns:a="http://schemas.openxmlformats.org/drawingml/2006/main" xmlns:r="http://schemas.openxmlformats.org/officeDocument/2006/relationships" xmlns:p="http://schemas.openxmlformats.org/presentationml/2006/main">
  <p:tag name="THINKCELLSHAPEDONOTDELETE" val="pS6vh5u3CeEung2ghojzTeA"/>
</p:tagLst>
</file>

<file path=ppt/tags/tag1513.xml><?xml version="1.0" encoding="utf-8"?>
<p:tagLst xmlns:a="http://schemas.openxmlformats.org/drawingml/2006/main" xmlns:r="http://schemas.openxmlformats.org/officeDocument/2006/relationships" xmlns:p="http://schemas.openxmlformats.org/presentationml/2006/main">
  <p:tag name="THINKCELLSHAPEDONOTDELETE" val="pAVqtwYC_J0K6n85taeaf_w"/>
</p:tagLst>
</file>

<file path=ppt/tags/tag1514.xml><?xml version="1.0" encoding="utf-8"?>
<p:tagLst xmlns:a="http://schemas.openxmlformats.org/drawingml/2006/main" xmlns:r="http://schemas.openxmlformats.org/officeDocument/2006/relationships" xmlns:p="http://schemas.openxmlformats.org/presentationml/2006/main">
  <p:tag name="THINKCELLSHAPEDONOTDELETE" val="pes5oPgYuQ0a2QhRupR3J3A"/>
</p:tagLst>
</file>

<file path=ppt/tags/tag1515.xml><?xml version="1.0" encoding="utf-8"?>
<p:tagLst xmlns:a="http://schemas.openxmlformats.org/drawingml/2006/main" xmlns:r="http://schemas.openxmlformats.org/officeDocument/2006/relationships" xmlns:p="http://schemas.openxmlformats.org/presentationml/2006/main">
  <p:tag name="THINKCELLSHAPEDONOTDELETE" val="pmV.lklhiJEGZ3xLNRslbcQ"/>
</p:tagLst>
</file>

<file path=ppt/tags/tag1516.xml><?xml version="1.0" encoding="utf-8"?>
<p:tagLst xmlns:a="http://schemas.openxmlformats.org/drawingml/2006/main" xmlns:r="http://schemas.openxmlformats.org/officeDocument/2006/relationships" xmlns:p="http://schemas.openxmlformats.org/presentationml/2006/main">
  <p:tag name="THINKCELLSHAPEDONOTDELETE" val="pfV_SFYjCtECursIeTipYZg"/>
</p:tagLst>
</file>

<file path=ppt/tags/tag1517.xml><?xml version="1.0" encoding="utf-8"?>
<p:tagLst xmlns:a="http://schemas.openxmlformats.org/drawingml/2006/main" xmlns:r="http://schemas.openxmlformats.org/officeDocument/2006/relationships" xmlns:p="http://schemas.openxmlformats.org/presentationml/2006/main">
  <p:tag name="THINKCELLSHAPEDONOTDELETE" val="pLTfUKWpyU0OL_dbVaNTypw"/>
</p:tagLst>
</file>

<file path=ppt/tags/tag1518.xml><?xml version="1.0" encoding="utf-8"?>
<p:tagLst xmlns:a="http://schemas.openxmlformats.org/drawingml/2006/main" xmlns:r="http://schemas.openxmlformats.org/officeDocument/2006/relationships" xmlns:p="http://schemas.openxmlformats.org/presentationml/2006/main">
  <p:tag name="THINKCELLSHAPEDONOTDELETE" val="paPYagZQ.602n4lmUVQaBgA"/>
</p:tagLst>
</file>

<file path=ppt/tags/tag15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Lyun0wZZm0myTmRcPgfsSg"/>
</p:tagLst>
</file>

<file path=ppt/tags/tag1520.xml><?xml version="1.0" encoding="utf-8"?>
<p:tagLst xmlns:a="http://schemas.openxmlformats.org/drawingml/2006/main" xmlns:r="http://schemas.openxmlformats.org/officeDocument/2006/relationships" xmlns:p="http://schemas.openxmlformats.org/presentationml/2006/main">
  <p:tag name="THINKCELLSHAPEDONOTDELETE" val="pboHK0autKUiDAvwSz8nWMg"/>
</p:tagLst>
</file>

<file path=ppt/tags/tag1521.xml><?xml version="1.0" encoding="utf-8"?>
<p:tagLst xmlns:a="http://schemas.openxmlformats.org/drawingml/2006/main" xmlns:r="http://schemas.openxmlformats.org/officeDocument/2006/relationships" xmlns:p="http://schemas.openxmlformats.org/presentationml/2006/main">
  <p:tag name="THINKCELLSHAPEDONOTDELETE" val="pcwqdkNxyr0SeJkQA9eUGYA"/>
</p:tagLst>
</file>

<file path=ppt/tags/tag1522.xml><?xml version="1.0" encoding="utf-8"?>
<p:tagLst xmlns:a="http://schemas.openxmlformats.org/drawingml/2006/main" xmlns:r="http://schemas.openxmlformats.org/officeDocument/2006/relationships" xmlns:p="http://schemas.openxmlformats.org/presentationml/2006/main">
  <p:tag name="THINKCELLSHAPEDONOTDELETE" val="pbL0H64H0sEOHzkGwoG0cww"/>
</p:tagLst>
</file>

<file path=ppt/tags/tag1523.xml><?xml version="1.0" encoding="utf-8"?>
<p:tagLst xmlns:a="http://schemas.openxmlformats.org/drawingml/2006/main" xmlns:r="http://schemas.openxmlformats.org/officeDocument/2006/relationships" xmlns:p="http://schemas.openxmlformats.org/presentationml/2006/main">
  <p:tag name="THINKCELLSHAPEDONOTDELETE" val="piQPTAwkjR0qnjmeEVz8U0A"/>
</p:tagLst>
</file>

<file path=ppt/tags/tag1524.xml><?xml version="1.0" encoding="utf-8"?>
<p:tagLst xmlns:a="http://schemas.openxmlformats.org/drawingml/2006/main" xmlns:r="http://schemas.openxmlformats.org/officeDocument/2006/relationships" xmlns:p="http://schemas.openxmlformats.org/presentationml/2006/main">
  <p:tag name="THINKCELLSHAPEDONOTDELETE" val="p6OUZArcpQkqfPang9orNPQ"/>
</p:tagLst>
</file>

<file path=ppt/tags/tag1525.xml><?xml version="1.0" encoding="utf-8"?>
<p:tagLst xmlns:a="http://schemas.openxmlformats.org/drawingml/2006/main" xmlns:r="http://schemas.openxmlformats.org/officeDocument/2006/relationships" xmlns:p="http://schemas.openxmlformats.org/presentationml/2006/main">
  <p:tag name="THINKCELLSHAPEDONOTDELETE" val="p2PmMO8igYUq_Pfb0oKIC2Q"/>
</p:tagLst>
</file>

<file path=ppt/tags/tag1526.xml><?xml version="1.0" encoding="utf-8"?>
<p:tagLst xmlns:a="http://schemas.openxmlformats.org/drawingml/2006/main" xmlns:r="http://schemas.openxmlformats.org/officeDocument/2006/relationships" xmlns:p="http://schemas.openxmlformats.org/presentationml/2006/main">
  <p:tag name="THINKCELLSHAPEDONOTDELETE" val="pqJxG4EjytEibaHMqAANGdw"/>
</p:tagLst>
</file>

<file path=ppt/tags/tag1527.xml><?xml version="1.0" encoding="utf-8"?>
<p:tagLst xmlns:a="http://schemas.openxmlformats.org/drawingml/2006/main" xmlns:r="http://schemas.openxmlformats.org/officeDocument/2006/relationships" xmlns:p="http://schemas.openxmlformats.org/presentationml/2006/main">
  <p:tag name="THINKCELLSHAPEDONOTDELETE" val="pFcrt8S269E.VUTjAnm7CdA"/>
</p:tagLst>
</file>

<file path=ppt/tags/tag1528.xml><?xml version="1.0" encoding="utf-8"?>
<p:tagLst xmlns:a="http://schemas.openxmlformats.org/drawingml/2006/main" xmlns:r="http://schemas.openxmlformats.org/officeDocument/2006/relationships" xmlns:p="http://schemas.openxmlformats.org/presentationml/2006/main">
  <p:tag name="THINKCELLSHAPEDONOTDELETE" val="pYxW9VGT0LkeQbqQJFpQ1WQ"/>
</p:tagLst>
</file>

<file path=ppt/tags/tag1529.xml><?xml version="1.0" encoding="utf-8"?>
<p:tagLst xmlns:a="http://schemas.openxmlformats.org/drawingml/2006/main" xmlns:r="http://schemas.openxmlformats.org/officeDocument/2006/relationships" xmlns:p="http://schemas.openxmlformats.org/presentationml/2006/main">
  <p:tag name="THINKCELLSHAPEDONOTDELETE" val="pJkElyJAEekOVaNFXEWdSUg"/>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WBQfYNHrpkmIQFhU3EhDKw"/>
</p:tagLst>
</file>

<file path=ppt/tags/tag1530.xml><?xml version="1.0" encoding="utf-8"?>
<p:tagLst xmlns:a="http://schemas.openxmlformats.org/drawingml/2006/main" xmlns:r="http://schemas.openxmlformats.org/officeDocument/2006/relationships" xmlns:p="http://schemas.openxmlformats.org/presentationml/2006/main">
  <p:tag name="THINKCELLSHAPEDONOTDELETE" val="ps4dSdq3ZSEmAD5UC4UvuBg"/>
</p:tagLst>
</file>

<file path=ppt/tags/tag1531.xml><?xml version="1.0" encoding="utf-8"?>
<p:tagLst xmlns:a="http://schemas.openxmlformats.org/drawingml/2006/main" xmlns:r="http://schemas.openxmlformats.org/officeDocument/2006/relationships" xmlns:p="http://schemas.openxmlformats.org/presentationml/2006/main">
  <p:tag name="THINKCELLSHAPEDONOTDELETE" val="peUdVfoeSCU6YeFmDwi.uLw"/>
</p:tagLst>
</file>

<file path=ppt/tags/tag1532.xml><?xml version="1.0" encoding="utf-8"?>
<p:tagLst xmlns:a="http://schemas.openxmlformats.org/drawingml/2006/main" xmlns:r="http://schemas.openxmlformats.org/officeDocument/2006/relationships" xmlns:p="http://schemas.openxmlformats.org/presentationml/2006/main">
  <p:tag name="THINKCELLSHAPEDONOTDELETE" val="pTxfk5aWqDUOsSC4aPOFtyA"/>
</p:tagLst>
</file>

<file path=ppt/tags/tag1533.xml><?xml version="1.0" encoding="utf-8"?>
<p:tagLst xmlns:a="http://schemas.openxmlformats.org/drawingml/2006/main" xmlns:r="http://schemas.openxmlformats.org/officeDocument/2006/relationships" xmlns:p="http://schemas.openxmlformats.org/presentationml/2006/main">
  <p:tag name="THINKCELLSHAPEDONOTDELETE" val="pTL20WfzUlUCSn0DZehC6rg"/>
</p:tagLst>
</file>

<file path=ppt/tags/tag1534.xml><?xml version="1.0" encoding="utf-8"?>
<p:tagLst xmlns:a="http://schemas.openxmlformats.org/drawingml/2006/main" xmlns:r="http://schemas.openxmlformats.org/officeDocument/2006/relationships" xmlns:p="http://schemas.openxmlformats.org/presentationml/2006/main">
  <p:tag name="THINKCELLSHAPEDONOTDELETE" val="pQcjlnUDvN0C47_hsK_W7Sg"/>
</p:tagLst>
</file>

<file path=ppt/tags/tag1535.xml><?xml version="1.0" encoding="utf-8"?>
<p:tagLst xmlns:a="http://schemas.openxmlformats.org/drawingml/2006/main" xmlns:r="http://schemas.openxmlformats.org/officeDocument/2006/relationships" xmlns:p="http://schemas.openxmlformats.org/presentationml/2006/main">
  <p:tag name="THINKCELLSHAPEDONOTDELETE" val="p4Eivlh7YP0Ca0XnOmmCqJQ"/>
</p:tagLst>
</file>

<file path=ppt/tags/tag1536.xml><?xml version="1.0" encoding="utf-8"?>
<p:tagLst xmlns:a="http://schemas.openxmlformats.org/drawingml/2006/main" xmlns:r="http://schemas.openxmlformats.org/officeDocument/2006/relationships" xmlns:p="http://schemas.openxmlformats.org/presentationml/2006/main">
  <p:tag name="THINKCELLSHAPEDONOTDELETE" val="pyt1UhPedgkKSHgBbqeSTGA"/>
</p:tagLst>
</file>

<file path=ppt/tags/tag1537.xml><?xml version="1.0" encoding="utf-8"?>
<p:tagLst xmlns:a="http://schemas.openxmlformats.org/drawingml/2006/main" xmlns:r="http://schemas.openxmlformats.org/officeDocument/2006/relationships" xmlns:p="http://schemas.openxmlformats.org/presentationml/2006/main">
  <p:tag name="THINKCELLSHAPEDONOTDELETE" val="pxUbr5xoaK0uYMd2T3TGRiw"/>
</p:tagLst>
</file>

<file path=ppt/tags/tag1538.xml><?xml version="1.0" encoding="utf-8"?>
<p:tagLst xmlns:a="http://schemas.openxmlformats.org/drawingml/2006/main" xmlns:r="http://schemas.openxmlformats.org/officeDocument/2006/relationships" xmlns:p="http://schemas.openxmlformats.org/presentationml/2006/main">
  <p:tag name="THINKCELLSHAPEDONOTDELETE" val="polOO9ScICUugV5Mpj95dcA"/>
</p:tagLst>
</file>

<file path=ppt/tags/tag1539.xml><?xml version="1.0" encoding="utf-8"?>
<p:tagLst xmlns:a="http://schemas.openxmlformats.org/drawingml/2006/main" xmlns:r="http://schemas.openxmlformats.org/officeDocument/2006/relationships" xmlns:p="http://schemas.openxmlformats.org/presentationml/2006/main">
  <p:tag name="THINKCELLSHAPEDONOTDELETE" val="pD83XTow5hk.PVvvgBlWxzg"/>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JkBd0MYx5EaKf1ReXM27GA"/>
</p:tagLst>
</file>

<file path=ppt/tags/tag1540.xml><?xml version="1.0" encoding="utf-8"?>
<p:tagLst xmlns:a="http://schemas.openxmlformats.org/drawingml/2006/main" xmlns:r="http://schemas.openxmlformats.org/officeDocument/2006/relationships" xmlns:p="http://schemas.openxmlformats.org/presentationml/2006/main">
  <p:tag name="THINKCELLSHAPEDONOTDELETE" val="pYb_8mqMuaU.jSKFC2IMUQw"/>
</p:tagLst>
</file>

<file path=ppt/tags/tag1541.xml><?xml version="1.0" encoding="utf-8"?>
<p:tagLst xmlns:a="http://schemas.openxmlformats.org/drawingml/2006/main" xmlns:r="http://schemas.openxmlformats.org/officeDocument/2006/relationships" xmlns:p="http://schemas.openxmlformats.org/presentationml/2006/main">
  <p:tag name="THINKCELLSHAPEDONOTDELETE" val="pfJ.5XkR_SEqWizPCxQdkxw"/>
</p:tagLst>
</file>

<file path=ppt/tags/tag1542.xml><?xml version="1.0" encoding="utf-8"?>
<p:tagLst xmlns:a="http://schemas.openxmlformats.org/drawingml/2006/main" xmlns:r="http://schemas.openxmlformats.org/officeDocument/2006/relationships" xmlns:p="http://schemas.openxmlformats.org/presentationml/2006/main">
  <p:tag name="THINKCELLSHAPEDONOTDELETE" val="peDgh2xNZgUiuOmqKqu5rNQ"/>
</p:tagLst>
</file>

<file path=ppt/tags/tag1543.xml><?xml version="1.0" encoding="utf-8"?>
<p:tagLst xmlns:a="http://schemas.openxmlformats.org/drawingml/2006/main" xmlns:r="http://schemas.openxmlformats.org/officeDocument/2006/relationships" xmlns:p="http://schemas.openxmlformats.org/presentationml/2006/main">
  <p:tag name="THINKCELLSHAPEDONOTDELETE" val="pGNSbTh.J8U6QXWnN70z.jA"/>
</p:tagLst>
</file>

<file path=ppt/tags/tag1544.xml><?xml version="1.0" encoding="utf-8"?>
<p:tagLst xmlns:a="http://schemas.openxmlformats.org/drawingml/2006/main" xmlns:r="http://schemas.openxmlformats.org/officeDocument/2006/relationships" xmlns:p="http://schemas.openxmlformats.org/presentationml/2006/main">
  <p:tag name="THINKCELLSHAPEDONOTDELETE" val="p.Y6fy035EEmn5wprj07JZg"/>
</p:tagLst>
</file>

<file path=ppt/tags/tag1545.xml><?xml version="1.0" encoding="utf-8"?>
<p:tagLst xmlns:a="http://schemas.openxmlformats.org/drawingml/2006/main" xmlns:r="http://schemas.openxmlformats.org/officeDocument/2006/relationships" xmlns:p="http://schemas.openxmlformats.org/presentationml/2006/main">
  <p:tag name="THINKCELLSHAPEDONOTDELETE" val="pw1ftvWQkGEG1xO3wxb_IDg"/>
</p:tagLst>
</file>

<file path=ppt/tags/tag1546.xml><?xml version="1.0" encoding="utf-8"?>
<p:tagLst xmlns:a="http://schemas.openxmlformats.org/drawingml/2006/main" xmlns:r="http://schemas.openxmlformats.org/officeDocument/2006/relationships" xmlns:p="http://schemas.openxmlformats.org/presentationml/2006/main">
  <p:tag name="THINKCELLSHAPEDONOTDELETE" val="p.7IWpX3zyUWleAFt7I9Uvw"/>
</p:tagLst>
</file>

<file path=ppt/tags/tag1547.xml><?xml version="1.0" encoding="utf-8"?>
<p:tagLst xmlns:a="http://schemas.openxmlformats.org/drawingml/2006/main" xmlns:r="http://schemas.openxmlformats.org/officeDocument/2006/relationships" xmlns:p="http://schemas.openxmlformats.org/presentationml/2006/main">
  <p:tag name="THINKCELLSHAPEDONOTDELETE" val="pKjZwcXCvjkCzZmlOalA1.w"/>
</p:tagLst>
</file>

<file path=ppt/tags/tag1548.xml><?xml version="1.0" encoding="utf-8"?>
<p:tagLst xmlns:a="http://schemas.openxmlformats.org/drawingml/2006/main" xmlns:r="http://schemas.openxmlformats.org/officeDocument/2006/relationships" xmlns:p="http://schemas.openxmlformats.org/presentationml/2006/main">
  <p:tag name="THINKCELLSHAPEDONOTDELETE" val="pfWD70PRX7kSNh55sqz60gA"/>
</p:tagLst>
</file>

<file path=ppt/tags/tag1549.xml><?xml version="1.0" encoding="utf-8"?>
<p:tagLst xmlns:a="http://schemas.openxmlformats.org/drawingml/2006/main" xmlns:r="http://schemas.openxmlformats.org/officeDocument/2006/relationships" xmlns:p="http://schemas.openxmlformats.org/presentationml/2006/main">
  <p:tag name="THINKCELLSHAPEDONOTDELETE" val="pTo_VyjmDN02dFYRDWC9DK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nc72paIV6EmBX1UtiCOiEQ"/>
</p:tagLst>
</file>

<file path=ppt/tags/tag1550.xml><?xml version="1.0" encoding="utf-8"?>
<p:tagLst xmlns:a="http://schemas.openxmlformats.org/drawingml/2006/main" xmlns:r="http://schemas.openxmlformats.org/officeDocument/2006/relationships" xmlns:p="http://schemas.openxmlformats.org/presentationml/2006/main">
  <p:tag name="THINKCELLSHAPEDONOTDELETE" val="pvfyzwL56iU6MvHXiNvCyoQ"/>
</p:tagLst>
</file>

<file path=ppt/tags/tag1551.xml><?xml version="1.0" encoding="utf-8"?>
<p:tagLst xmlns:a="http://schemas.openxmlformats.org/drawingml/2006/main" xmlns:r="http://schemas.openxmlformats.org/officeDocument/2006/relationships" xmlns:p="http://schemas.openxmlformats.org/presentationml/2006/main">
  <p:tag name="THINKCELLSHAPEDONOTDELETE" val="p02kn_dEYckm_4sdpo5W8uw"/>
</p:tagLst>
</file>

<file path=ppt/tags/tag1552.xml><?xml version="1.0" encoding="utf-8"?>
<p:tagLst xmlns:a="http://schemas.openxmlformats.org/drawingml/2006/main" xmlns:r="http://schemas.openxmlformats.org/officeDocument/2006/relationships" xmlns:p="http://schemas.openxmlformats.org/presentationml/2006/main">
  <p:tag name="THINKCELLSHAPEDONOTDELETE" val="ppQHAYV9xJEeZsF3h7SXrQQ"/>
</p:tagLst>
</file>

<file path=ppt/tags/tag1553.xml><?xml version="1.0" encoding="utf-8"?>
<p:tagLst xmlns:a="http://schemas.openxmlformats.org/drawingml/2006/main" xmlns:r="http://schemas.openxmlformats.org/officeDocument/2006/relationships" xmlns:p="http://schemas.openxmlformats.org/presentationml/2006/main">
  <p:tag name="THINKCELLSHAPEDONOTDELETE" val="pdPw6WEJXxU65q2r5K03A3Q"/>
</p:tagLst>
</file>

<file path=ppt/tags/tag1554.xml><?xml version="1.0" encoding="utf-8"?>
<p:tagLst xmlns:a="http://schemas.openxmlformats.org/drawingml/2006/main" xmlns:r="http://schemas.openxmlformats.org/officeDocument/2006/relationships" xmlns:p="http://schemas.openxmlformats.org/presentationml/2006/main">
  <p:tag name="THINKCELLSHAPEDONOTDELETE" val="pZisW3RrEREOBYIHDt1Xt3g"/>
</p:tagLst>
</file>

<file path=ppt/tags/tag1555.xml><?xml version="1.0" encoding="utf-8"?>
<p:tagLst xmlns:a="http://schemas.openxmlformats.org/drawingml/2006/main" xmlns:r="http://schemas.openxmlformats.org/officeDocument/2006/relationships" xmlns:p="http://schemas.openxmlformats.org/presentationml/2006/main">
  <p:tag name="THINKCELLSHAPEDONOTDELETE" val="pej6pqvd.HkmH38BqwZqMoQ"/>
</p:tagLst>
</file>

<file path=ppt/tags/tag1556.xml><?xml version="1.0" encoding="utf-8"?>
<p:tagLst xmlns:a="http://schemas.openxmlformats.org/drawingml/2006/main" xmlns:r="http://schemas.openxmlformats.org/officeDocument/2006/relationships" xmlns:p="http://schemas.openxmlformats.org/presentationml/2006/main">
  <p:tag name="THINKCELLSHAPEDONOTDELETE" val="pUKUkteaoWEGsvmXt5kvipw"/>
</p:tagLst>
</file>

<file path=ppt/tags/tag1557.xml><?xml version="1.0" encoding="utf-8"?>
<p:tagLst xmlns:a="http://schemas.openxmlformats.org/drawingml/2006/main" xmlns:r="http://schemas.openxmlformats.org/officeDocument/2006/relationships" xmlns:p="http://schemas.openxmlformats.org/presentationml/2006/main">
  <p:tag name="THINKCELLSHAPEDONOTDELETE" val="pjqbj_sWaDEOvoV2eKx2Rfg"/>
</p:tagLst>
</file>

<file path=ppt/tags/tag1558.xml><?xml version="1.0" encoding="utf-8"?>
<p:tagLst xmlns:a="http://schemas.openxmlformats.org/drawingml/2006/main" xmlns:r="http://schemas.openxmlformats.org/officeDocument/2006/relationships" xmlns:p="http://schemas.openxmlformats.org/presentationml/2006/main">
  <p:tag name="THINKCELLSHAPEDONOTDELETE" val="pkiQTo9la406VMX8KPx1gpQ"/>
</p:tagLst>
</file>

<file path=ppt/tags/tag1559.xml><?xml version="1.0" encoding="utf-8"?>
<p:tagLst xmlns:a="http://schemas.openxmlformats.org/drawingml/2006/main" xmlns:r="http://schemas.openxmlformats.org/officeDocument/2006/relationships" xmlns:p="http://schemas.openxmlformats.org/presentationml/2006/main">
  <p:tag name="THINKCELLSHAPEDONOTDELETE" val="pgMi8JFeZTUWPw2kKaMBgj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OseDYQmcM0W1G.l.5wuCqQ"/>
</p:tagLst>
</file>

<file path=ppt/tags/tag1560.xml><?xml version="1.0" encoding="utf-8"?>
<p:tagLst xmlns:a="http://schemas.openxmlformats.org/drawingml/2006/main" xmlns:r="http://schemas.openxmlformats.org/officeDocument/2006/relationships" xmlns:p="http://schemas.openxmlformats.org/presentationml/2006/main">
  <p:tag name="THINKCELLSHAPEDONOTDELETE" val="p1izdfm5K1kyYoNanT2lOLg"/>
</p:tagLst>
</file>

<file path=ppt/tags/tag1561.xml><?xml version="1.0" encoding="utf-8"?>
<p:tagLst xmlns:a="http://schemas.openxmlformats.org/drawingml/2006/main" xmlns:r="http://schemas.openxmlformats.org/officeDocument/2006/relationships" xmlns:p="http://schemas.openxmlformats.org/presentationml/2006/main">
  <p:tag name="THINKCELLSHAPEDONOTDELETE" val="pbJXRsT5OZEmm0LDUqGbIyw"/>
</p:tagLst>
</file>

<file path=ppt/tags/tag1562.xml><?xml version="1.0" encoding="utf-8"?>
<p:tagLst xmlns:a="http://schemas.openxmlformats.org/drawingml/2006/main" xmlns:r="http://schemas.openxmlformats.org/officeDocument/2006/relationships" xmlns:p="http://schemas.openxmlformats.org/presentationml/2006/main">
  <p:tag name="THINKCELLSHAPEDONOTDELETE" val="pJUUGdEXOXEmpiBwfA3Fb_w"/>
</p:tagLst>
</file>

<file path=ppt/tags/tag1563.xml><?xml version="1.0" encoding="utf-8"?>
<p:tagLst xmlns:a="http://schemas.openxmlformats.org/drawingml/2006/main" xmlns:r="http://schemas.openxmlformats.org/officeDocument/2006/relationships" xmlns:p="http://schemas.openxmlformats.org/presentationml/2006/main">
  <p:tag name="THINKCELLSHAPEDONOTDELETE" val="pl0ysvlYFWUOaQa13ui9wvw"/>
</p:tagLst>
</file>

<file path=ppt/tags/tag1564.xml><?xml version="1.0" encoding="utf-8"?>
<p:tagLst xmlns:a="http://schemas.openxmlformats.org/drawingml/2006/main" xmlns:r="http://schemas.openxmlformats.org/officeDocument/2006/relationships" xmlns:p="http://schemas.openxmlformats.org/presentationml/2006/main">
  <p:tag name="THINKCELLSHAPEDONOTDELETE" val="psmgT4ADwn0iGJ6iipQJv0A"/>
</p:tagLst>
</file>

<file path=ppt/tags/tag1565.xml><?xml version="1.0" encoding="utf-8"?>
<p:tagLst xmlns:a="http://schemas.openxmlformats.org/drawingml/2006/main" xmlns:r="http://schemas.openxmlformats.org/officeDocument/2006/relationships" xmlns:p="http://schemas.openxmlformats.org/presentationml/2006/main">
  <p:tag name="THINKCELLSHAPEDONOTDELETE" val="pI.vZIVkXpUaEETIzznJiig"/>
</p:tagLst>
</file>

<file path=ppt/tags/tag1566.xml><?xml version="1.0" encoding="utf-8"?>
<p:tagLst xmlns:a="http://schemas.openxmlformats.org/drawingml/2006/main" xmlns:r="http://schemas.openxmlformats.org/officeDocument/2006/relationships" xmlns:p="http://schemas.openxmlformats.org/presentationml/2006/main">
  <p:tag name="THINKCELLSHAPEDONOTDELETE" val="pQSmpQuuyLEixeWE42g5SDw"/>
</p:tagLst>
</file>

<file path=ppt/tags/tag1567.xml><?xml version="1.0" encoding="utf-8"?>
<p:tagLst xmlns:a="http://schemas.openxmlformats.org/drawingml/2006/main" xmlns:r="http://schemas.openxmlformats.org/officeDocument/2006/relationships" xmlns:p="http://schemas.openxmlformats.org/presentationml/2006/main">
  <p:tag name="THINKCELLSHAPEDONOTDELETE" val="pmV.lklhiJEGZ3xLNRslbcQ"/>
</p:tagLst>
</file>

<file path=ppt/tags/tag1568.xml><?xml version="1.0" encoding="utf-8"?>
<p:tagLst xmlns:a="http://schemas.openxmlformats.org/drawingml/2006/main" xmlns:r="http://schemas.openxmlformats.org/officeDocument/2006/relationships" xmlns:p="http://schemas.openxmlformats.org/presentationml/2006/main">
  <p:tag name="THINKCELLSHAPEDONOTDELETE" val="pfV_SFYjCtECursIeTipYZg"/>
</p:tagLst>
</file>

<file path=ppt/tags/tag1569.xml><?xml version="1.0" encoding="utf-8"?>
<p:tagLst xmlns:a="http://schemas.openxmlformats.org/drawingml/2006/main" xmlns:r="http://schemas.openxmlformats.org/officeDocument/2006/relationships" xmlns:p="http://schemas.openxmlformats.org/presentationml/2006/main">
  <p:tag name="THINKCELLSHAPEDONOTDELETE" val="pLTfUKWpyU0OL_dbVaNTyp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qDcZ10EIe0GwvSIRFU4MjA"/>
</p:tagLst>
</file>

<file path=ppt/tags/tag1570.xml><?xml version="1.0" encoding="utf-8"?>
<p:tagLst xmlns:a="http://schemas.openxmlformats.org/drawingml/2006/main" xmlns:r="http://schemas.openxmlformats.org/officeDocument/2006/relationships" xmlns:p="http://schemas.openxmlformats.org/presentationml/2006/main">
  <p:tag name="THINKCELLSHAPEDONOTDELETE" val="paPYagZQ.602n4lmUVQaBg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sx5TCuYr.0e6El9Av20cA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uHfku7er4kCThR17Hr9Ny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cNKBeWE30GzQ_vwgat2SA"/>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81cMZkW4cUC4fn.6qSEdB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OUY6wFz.N0KbxHOk2Imtzg"/>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p5veELYtbf0So8x35m9zhe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wHza6Chf8UC75jIoibu3y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4iHblf2b5k2Fa7vMSZDoC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fAlanG1hKU2gj8PiOmkka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skvyZZG.O0auYuu0KckPo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y67I9oXDMkyDel4cuRQWOw"/>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rmLNdj9ROEup4Xw1ixpRv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TCW.pSSaFEiGRZMZJu5fj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hN2TBqEFUiEXeW4CzAFg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OseDYQmcM0W1G.l.5wuCq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qDcZ10EIe0GwvSIRFU4Mj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sx5TCuYr.0e6El9Av20cA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OseDYQmcM0W1G.l.5wuCq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qDcZ10EIe0GwvSIRFU4Mj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sx5TCuYr.0e6El9Av20cA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TCW.pSSaFEiGRZMZJu5fj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ZGegeCbUc0OahnErmF9Bo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K1E0W40wVku34ER0YwQwq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pZp5swBvPUSf_9kLxbKIFg"/>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YerqVaLEp0GiRQPWqWRud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zQeKNxF1mkWMdEmAdHwDTw"/>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ILXjaFtXw0yXqC86N3VHr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STRXMXSFx0qeb9H_7B96b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tIikLPKvLEKceY4o4ZIL0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fRmgWi5deUC2I7Y0poQ0s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VuTI3XkwO0GOaGIkz7zdrw"/>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uznfS50LjEyWN79HueHb9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FC11_Y0rzUSXjdnQ9Wq2k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tjuatjC4jkmtWrmYMBo2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Owu76IeaDU2nfYWxN2EWW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1dDV6.Rw6UyRe4bZ8xH3WQ"/>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QQKBwJQKgkewWkq_NxUui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V4Op4TIe0Uy1yM.nJD2_X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V4Op4TIe0Uy1yM.nJD2_X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RRH4IzYubkCYb62VzxLWq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v8TzCrDW.k6eNBqX.cu9i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Zl.03w.dn0C.bUw3gerM2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lCuiKQBAa0Oet6Tvoap4k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HU_3MRF65k.cMbGEPqgMA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QQKBwJQKgkewWkq_NxUui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UQvGhXEzqUexrBYcZioGJ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RRH4IzYubkCYb62VzxLWqw"/>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pmPU1de5ZKk2xvvvz0sOPZ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Jkr85FT2jkGJt83JJTAIl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XRLab18Vkq55qjqfrA3p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pAXECD8TzPEqPiJIcqMkUN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AXECD8TzPEqPiJIcqMkUN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AXECD8TzPEqPiJIcqMkUNg"/>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AXECD8TzPEqPiJIcqMkUN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pAXECD8TzPEqPiJIcqMkUN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AXECD8TzPEqPiJIcqMkUN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yYYpocRTgEeYn9UpAAojQw"/>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s5jJQbmRWUCc8L0hjkilp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3uYTzb0dUUCP8H7bzyWST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yYYpocRTgEeYn9UpAAojQ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3uYTzb0dUUCP8H7bzyWST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yYYpocRTgEeYn9UpAAojQ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03ZC.CA0UU6PNnXtzWKRi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AIu_ONGelkG8AS5lUlVXH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O77sEbzN80yuv0N1UUt0_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4FnClbvZfUig1pNa0ug.B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yYYpocRTgEeYn9UpAAojQ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pnJXP_ltIlEa9d543nAueC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p2XTQwWwol0uQdCY4IZtfZ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lxOU2YZyYUmrUVX0mswpBw"/>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wl6R2XLFNkeAdUa27hDDk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pmIbMtcPwTUu3BzkYJd_BG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pxfUONfB4B0Ci0LFL6Q8cA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pKs8RrxvoqUy8riMqPCJ._Q"/>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py.y5k_tIA024aUCW9yDSx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6EiRWZAavkO3SK_FWAU9PQ"/>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pLyun0wZZm0myTmRcPgfsSg"/>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pWBQfYNHrpkmIQFhU3EhDK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pU1Shqi4oQUqL8DnEU421eQ"/>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pJkBd0MYx5EaKf1ReXM27G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pnc72paIV6EmBX1UtiCOiE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pOseDYQmcM0W1G.l.5wuCqQ"/>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pqDcZ10EIe0GwvSIRFU4MjA"/>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psx5TCuYr.0e6El9Av20cAg"/>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puHfku7er4kCThR17Hr9Ny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p81cMZkW4cUC4fn.6qSEd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tJy1XQdz5UmEpIJcIsVJa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pOUY6wFz.N0KbxHOk2Imtz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p5veELYtbf0So8x35m9zheQ"/>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pwHza6Chf8UC75jIoibu3yg"/>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p4iHblf2b5k2Fa7vMSZDoC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pfAlanG1hKU2gj8PiOmkka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pskvyZZG.O0auYuu0KckPo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py67I9oXDMkyDel4cuRQWO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prmLNdj9ROEup4Xw1ixpRvQ"/>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pOseDYQmcM0W1G.l.5wuCq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pqDcZ10EIe0GwvSIRFU4Mj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EOpYTHXfhkizRlLv3NZXEQ"/>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psx5TCuYr.0e6El9Av20cA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pOseDYQmcM0W1G.l.5wuCqQ"/>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pqDcZ10EIe0GwvSIRFU4Mj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psx5TCuYr.0e6El9Av20cA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pTCW.pSSaFEiGRZMZJu5fjg"/>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ZGegeCbUc0OahnErmF9Bo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TCW.pSSaFEiGRZMZJu5fj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K1E0W40wVku34ER0YwQwqw"/>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YerqVaLEp0GiRQPWqWRud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LtYT1_6D.kWKIcz8N0pt7g"/>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zQeKNxF1mkWMdEmAdHwDT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ILXjaFtXw0yXqC86N3VHrQ"/>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pSTRXMXSFx0qeb9H_7B96b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tIikLPKvLEKceY4o4ZIL0Q"/>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fRmgWi5deUC2I7Y0poQ0s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VuTI3XkwO0GOaGIkz7zdrw"/>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uznfS50LjEyWN79HueHb9g"/>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FC11_Y0rzUSXjdnQ9Wq2kQ"/>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tjuatjC4jkmtWrmYMBo2J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p1dDV6.Rw6UyRe4bZ8xH3W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I7_iABd_ykqJoWjgjrOKq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QQKBwJQKgkewWkq_NxUui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V4Op4TIe0Uy1yM.nJD2_Xw"/>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V4Op4TIe0Uy1yM.nJD2_Xw"/>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RRH4IzYubkCYb62VzxLWq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pZl.03w.dn0C.bUw3gerM2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ih5ZB6NCAkKtB_fvQUnNQ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plCuiKQBAa0Oet6Tvoap4k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pHU_3MRF65k.cMbGEPqgMAQ"/>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pQQKBwJQKgkewWkq_NxUui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pvrop_HWrtk2JtYgEFRxD7g"/>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pUQvGhXEzqUexrBYcZioGJ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pRRH4IzYubkCYb62VzxLWqw"/>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pmPU1de5ZKk2xvvvz0sOPZg"/>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pyYYpocRTgEeYn9UpAAojQ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pXM3xDzioI0KDoEv_rUEbK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agjO1vTqZEKXDTc4dp1n.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pPphx7n0qskW_YIi4dqCX9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_QLHotFMmUujZn6EyBwJ.w"/>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6IyFkE9GZkS3yb3XdGxkKw"/>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pPphx7n0qskW_YIi4dqCX9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pnbjU2.e9A0OhO9dW13CjCQ"/>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Ps.kIdhd068XOGAvPh1WA"/>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pPphx7n0qskW_YIi4dqCX9A"/>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QooysV8wO0i4DR_IlNNGAA"/>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pnbjU2.e9A0OhO9dW13CjC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pBCSaRgqDwUO3poX.6pxPOg"/>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pBCSaRgqDwUO3poX.6pxPOg"/>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pBCSaRgqDwUO3poX.6pxPOg"/>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65jru90jyUeQ_9w.o7HhLg"/>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pBk.UNQ5PTk.kd8wmWrxBR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pBCSaRgqDwUO3poX.6pxPO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pBk.UNQ5PTk.kd8wmWrxBR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pB5WyP1wHG0WnyGhrw91GsA"/>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pB5WyP1wHG0WnyGhrw91Gs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pBk.UNQ5PTk.kd8wmWrxBR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pB5WyP1wHG0WnyGhrw91Gs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pN2C_kEjCMEG3gkrruxJDvQ"/>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pB5WyP1wHG0WnyGhrw91Gs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pI.qPztMJg0uRhGPaNJx81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If1XQ96X7kuD8ot0FQXvVw"/>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pmVBm4bfhHUi6gRrV0A2PXA"/>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pPYxBW5z2QE2E3FpbFk0BHw"/>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pI.qPztMJg0uRhGPaNJx81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pmVBm4bfhHUi6gRrV0A2PX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pPYxBW5z2QE2E3FpbFk0BHw"/>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TwnZQeKtGUmDuB.sc2jtT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pW_39PPWjwEySMDL4ghnPcQ"/>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pRUYO0VI5Yk6R__QbvBdne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pWeOAsjlIb0ea0mRNFQrRTg"/>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pvX8bUsP_xUifLvmL1sd7gA"/>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p8TeA4_z4nUCrr22BvaZOlA"/>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p5K.d4luELEmCt8q5ZSP5K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pSGz12HmdKEe6rrqRHJSkM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p1v8NceTTvEaOBRM9.6UL0A"/>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p8TeA4_z4nUCrr22BvaZOl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pWeOAsjlIb0ea0mRNFQrRTg"/>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pvX8bUsP_xUifLvmL1sd7g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p8TeA4_z4nUCrr22BvaZOlA"/>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p5K.d4luELEmCt8q5ZSP5KA"/>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pSGz12HmdKEe6rrqRHJSkMA"/>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p1v8NceTTvEaOBRM9.6UL0A"/>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pGt_aOD9dLkOXlvqmDRpfTw"/>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bXbfX3ez0GzXzW_15z0xg"/>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pFMA95sQiZ0iWOtQiAHjcs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pqMNUXVxJ7EaVgZyOWv6h8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pTj3W932zVk.9VJiBe.4TT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plJguEpf29Uu4SJDh1Bfu7w"/>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pbPlEiHMQYkSoz09fDMuy0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pjwGhLwdJjkmU5hrKzD2EeQ"/>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pk5EkA8HK3kmnZ0SS__yAQ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pc2AHhG.dO06LPaN35ck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AyJaLBvaOUWVrgINuP12s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0kG_oOSW.0aHpeMa9Ro1mQ"/>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pU.osWDIPfk.gecPGXC9hgw"/>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pAy9P16FwtUaLcQ6WyGh4rw"/>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p9OvZ2fySe0W9PXn_3M8Upg"/>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pF_7EFo.rwkegvnPu2T5Qd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pSbS55hPCFEGIx2XZhDeVjQ"/>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pyhDdeqn2JEKOoGesdxUspA"/>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pSbsCWK8KAEaeOGJm8FiPGw"/>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pC2Ysn8AG4UqdRSJq7kAns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pq7fUpP9bGkm_64Jme8a87Q"/>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plXl4FW3FSUuW2EurAwtnH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Pw_ilNRV60W3uLjWhRxB5Q"/>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pcyR0cpnIuE22RPZ2OybwVg"/>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pDbqH3Z0zl0K3tulPrdTfvg"/>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pHPgIGFFvU0O0ATnbz.7Vy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pWUivcKE_M02qhSe6s3WkrQ"/>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pvJRABZuddUqos_ndNJLyuQ"/>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pnHzL05XEYUi_jSMLJSVK1Q"/>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pwgy8NFCVYUKu_zaQQEId3Q"/>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pBed9.YYlXUWBhiKwI88ipA"/>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p0MpjZTAT306qQx3hStzyvw"/>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9LJ8qr7IkUK73cSk_Nrp9w"/>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UAUE64RBaE6EQaualowhpA"/>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p1nV1akF220SjlYr4JcHW5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Hjqf4vtWOUOHrY.NQPrUFg"/>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pLZIZo0SY5ECGxe6da4ZLoA"/>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pWayGSoHCKEOMq_9CwfRjlg"/>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pKx61njUBDEiJRD0Kz19gQw"/>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p4FA5N2TaCEm459_J03nYww"/>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pFOtsaL3NbUeoIGluQWrzag"/>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pUQ2aesepiUuXpTI4dx_bIw"/>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pTEqjp3RlYUWR7H13QwFUKA"/>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pKvloMZUA8060HSmgcRFHe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kZWc3noQFk.QD_hfEwdS9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p4da6LiU7z027PKdaFHXIiA"/>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pMZD7HSebOUGKPweWQw9s8A"/>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ph5N6gDVmC0ax_jqCOoLbJQ"/>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p1G4Cx.xht0Ss8xi.wbefS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pFMA95sQiZ0iWOtQiAHjcs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pqMNUXVxJ7EaVgZyOWv6h8A"/>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pTj3W932zVk.9VJiBe.4TTA"/>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plJguEpf29Uu4SJDh1Bfu7w"/>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pbPlEiHMQYkSoz09fDMuy0A"/>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pjwGhLwdJjkmU5hrKzD2Ee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pk5EkA8HK3kmnZ0SS__yAQg"/>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pc2AHhG.dO06LPaN35ckV.g"/>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pU.osWDIPfk.gecPGXC9hgw"/>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pAy9P16FwtUaLcQ6WyGh4rw"/>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p9OvZ2fySe0W9PXn_3M8Upg"/>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pF_7EFo.rwkegvnPu2T5Qdg"/>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pSbS55hPCFEGIx2XZhDeVjQ"/>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pyhDdeqn2JEKOoGesdxUspA"/>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pSbsCWK8KAEaeOGJm8FiPGw"/>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pC2Ysn8AG4UqdRSJq7kAn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Ufixn72r10WMZvaDuYMbJg"/>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pq7fUpP9bGkm_64Jme8a87Q"/>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plXl4FW3FSUuW2EurAwtnHA"/>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pcyR0cpnIuE22RPZ2OybwVg"/>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pDbqH3Z0zl0K3tulPrdTfvg"/>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pHPgIGFFvU0O0ATnbz.7VyQ"/>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pWUivcKE_M02qhSe6s3WkrQ"/>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pvJRABZuddUqos_ndNJLyuQ"/>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pnHzL05XEYUi_jSMLJSVK1Q"/>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pwgy8NFCVYUKu_zaQQEId3Q"/>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pBed9.YYlXUWBhiKwI88ip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GyH1FyA6xkSdYpqwyq_rmg"/>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p0MpjZTAT306qQx3hStzyvw"/>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yC9JYWm1IUyeyDBtU9zVjw"/>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p1nV1akF220SjlYr4JcHW5A"/>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rxj9jAQYg0WHloxRlqbeZA"/>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pGt_aOD9dLkOXlvqmDRpfTw"/>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pFMA95sQiZ0iWOtQiAHjcs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TQ3TZ5oHEeL1wgK3AzsWw"/>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pqMNUXVxJ7EaVgZyOWv6h8A"/>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pTj3W932zVk.9VJiBe.4TTA"/>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plJguEpf29Uu4SJDh1Bfu7w"/>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pbPlEiHMQYkSoz09fDMuy0A"/>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pjwGhLwdJjkmU5hrKzD2EeQ"/>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pk5EkA8HK3kmnZ0SS__yAQg"/>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pc2AHhG.dO06LPaN35ckV.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pU.osWDIPfk.gecPGXC9hgw"/>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pAy9P16FwtUaLcQ6WyGh4rw"/>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p9OvZ2fySe0W9PXn_3M8Up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L60wvTwh6E.f05nowoJvZQ"/>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pF_7EFo.rwkegvnPu2T5Qdg"/>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pSbS55hPCFEGIx2XZhDeVjQ"/>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pyhDdeqn2JEKOoGesdxUspA"/>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pSbsCWK8KAEaeOGJm8FiPGw"/>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pC2Ysn8AG4UqdRSJq7kAnsQ"/>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pq7fUpP9bGkm_64Jme8a87Q"/>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plXl4FW3FSUuW2EurAwtnHA"/>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pcyR0cpnIuE22RPZ2OybwVg"/>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pDbqH3Z0zl0K3tulPrdTfvg"/>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pHPgIGFFvU0O0ATnbz.7Vy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xWxoabpQUUymBY3ANXqrzA"/>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pWUivcKE_M02qhSe6s3WkrQ"/>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pvJRABZuddUqos_ndNJLyuQ"/>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pnHzL05XEYUi_jSMLJSVK1Q"/>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pwgy8NFCVYUKu_zaQQEId3Q"/>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pBed9.YYlXUWBhiKwI88ipA"/>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p0MpjZTAT306qQx3hStzyvw"/>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wM3HkLPHukSeOJLKqEGKQQ"/>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p1nV1akF220SjlYr4JcHW5A"/>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pGt_aOD9dLkOXlvqmDRpfT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aaCGv0AjaUeeS8KZ_8e50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pFMA95sQiZ0iWOtQiAHjcsA"/>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pqMNUXVxJ7EaVgZyOWv6h8A"/>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pTj3W932zVk.9VJiBe.4TTA"/>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plJguEpf29Uu4SJDh1Bfu7w"/>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pbPlEiHMQYkSoz09fDMuy0A"/>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pjwGhLwdJjkmU5hrKzD2Ee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flDOoJ73wUS7VANsvGfihg"/>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pk5EkA8HK3kmnZ0SS__yAQg"/>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pc2AHhG.dO06LPaN35ckV.g"/>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pU.osWDIPfk.gecPGXC9hgw"/>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pAy9P16FwtUaLcQ6WyGh4rw"/>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p9OvZ2fySe0W9PXn_3M8Upg"/>
</p:tagLst>
</file>

<file path=ppt/tags/tag575.xml><?xml version="1.0" encoding="utf-8"?>
<p:tagLst xmlns:a="http://schemas.openxmlformats.org/drawingml/2006/main" xmlns:r="http://schemas.openxmlformats.org/officeDocument/2006/relationships" xmlns:p="http://schemas.openxmlformats.org/presentationml/2006/main">
  <p:tag name="THINKCELLSHAPEDONOTDELETE" val="pF_7EFo.rwkegvnPu2T5Qdg"/>
</p:tagLst>
</file>

<file path=ppt/tags/tag576.xml><?xml version="1.0" encoding="utf-8"?>
<p:tagLst xmlns:a="http://schemas.openxmlformats.org/drawingml/2006/main" xmlns:r="http://schemas.openxmlformats.org/officeDocument/2006/relationships" xmlns:p="http://schemas.openxmlformats.org/presentationml/2006/main">
  <p:tag name="THINKCELLSHAPEDONOTDELETE" val="pSbS55hPCFEGIx2XZhDeVjQ"/>
</p:tagLst>
</file>

<file path=ppt/tags/tag577.xml><?xml version="1.0" encoding="utf-8"?>
<p:tagLst xmlns:a="http://schemas.openxmlformats.org/drawingml/2006/main" xmlns:r="http://schemas.openxmlformats.org/officeDocument/2006/relationships" xmlns:p="http://schemas.openxmlformats.org/presentationml/2006/main">
  <p:tag name="THINKCELLSHAPEDONOTDELETE" val="pyhDdeqn2JEKOoGesdxUspA"/>
</p:tagLst>
</file>

<file path=ppt/tags/tag578.xml><?xml version="1.0" encoding="utf-8"?>
<p:tagLst xmlns:a="http://schemas.openxmlformats.org/drawingml/2006/main" xmlns:r="http://schemas.openxmlformats.org/officeDocument/2006/relationships" xmlns:p="http://schemas.openxmlformats.org/presentationml/2006/main">
  <p:tag name="THINKCELLSHAPEDONOTDELETE" val="pSbsCWK8KAEaeOGJm8FiPGw"/>
</p:tagLst>
</file>

<file path=ppt/tags/tag579.xml><?xml version="1.0" encoding="utf-8"?>
<p:tagLst xmlns:a="http://schemas.openxmlformats.org/drawingml/2006/main" xmlns:r="http://schemas.openxmlformats.org/officeDocument/2006/relationships" xmlns:p="http://schemas.openxmlformats.org/presentationml/2006/main">
  <p:tag name="THINKCELLSHAPEDONOTDELETE" val="pC2Ysn8AG4UqdRSJq7kAns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E6_wq9haNUOePlTHq.wS7w"/>
</p:tagLst>
</file>

<file path=ppt/tags/tag580.xml><?xml version="1.0" encoding="utf-8"?>
<p:tagLst xmlns:a="http://schemas.openxmlformats.org/drawingml/2006/main" xmlns:r="http://schemas.openxmlformats.org/officeDocument/2006/relationships" xmlns:p="http://schemas.openxmlformats.org/presentationml/2006/main">
  <p:tag name="THINKCELLSHAPEDONOTDELETE" val="pq7fUpP9bGkm_64Jme8a87Q"/>
</p:tagLst>
</file>

<file path=ppt/tags/tag581.xml><?xml version="1.0" encoding="utf-8"?>
<p:tagLst xmlns:a="http://schemas.openxmlformats.org/drawingml/2006/main" xmlns:r="http://schemas.openxmlformats.org/officeDocument/2006/relationships" xmlns:p="http://schemas.openxmlformats.org/presentationml/2006/main">
  <p:tag name="THINKCELLSHAPEDONOTDELETE" val="plXl4FW3FSUuW2EurAwtnHA"/>
</p:tagLst>
</file>

<file path=ppt/tags/tag582.xml><?xml version="1.0" encoding="utf-8"?>
<p:tagLst xmlns:a="http://schemas.openxmlformats.org/drawingml/2006/main" xmlns:r="http://schemas.openxmlformats.org/officeDocument/2006/relationships" xmlns:p="http://schemas.openxmlformats.org/presentationml/2006/main">
  <p:tag name="THINKCELLSHAPEDONOTDELETE" val="pcyR0cpnIuE22RPZ2OybwVg"/>
</p:tagLst>
</file>

<file path=ppt/tags/tag583.xml><?xml version="1.0" encoding="utf-8"?>
<p:tagLst xmlns:a="http://schemas.openxmlformats.org/drawingml/2006/main" xmlns:r="http://schemas.openxmlformats.org/officeDocument/2006/relationships" xmlns:p="http://schemas.openxmlformats.org/presentationml/2006/main">
  <p:tag name="THINKCELLSHAPEDONOTDELETE" val="pDbqH3Z0zl0K3tulPrdTfvg"/>
</p:tagLst>
</file>

<file path=ppt/tags/tag584.xml><?xml version="1.0" encoding="utf-8"?>
<p:tagLst xmlns:a="http://schemas.openxmlformats.org/drawingml/2006/main" xmlns:r="http://schemas.openxmlformats.org/officeDocument/2006/relationships" xmlns:p="http://schemas.openxmlformats.org/presentationml/2006/main">
  <p:tag name="THINKCELLSHAPEDONOTDELETE" val="pHPgIGFFvU0O0ATnbz.7VyQ"/>
</p:tagLst>
</file>

<file path=ppt/tags/tag585.xml><?xml version="1.0" encoding="utf-8"?>
<p:tagLst xmlns:a="http://schemas.openxmlformats.org/drawingml/2006/main" xmlns:r="http://schemas.openxmlformats.org/officeDocument/2006/relationships" xmlns:p="http://schemas.openxmlformats.org/presentationml/2006/main">
  <p:tag name="THINKCELLSHAPEDONOTDELETE" val="pWUivcKE_M02qhSe6s3WkrQ"/>
</p:tagLst>
</file>

<file path=ppt/tags/tag586.xml><?xml version="1.0" encoding="utf-8"?>
<p:tagLst xmlns:a="http://schemas.openxmlformats.org/drawingml/2006/main" xmlns:r="http://schemas.openxmlformats.org/officeDocument/2006/relationships" xmlns:p="http://schemas.openxmlformats.org/presentationml/2006/main">
  <p:tag name="THINKCELLSHAPEDONOTDELETE" val="pvJRABZuddUqos_ndNJLyuQ"/>
</p:tagLst>
</file>

<file path=ppt/tags/tag587.xml><?xml version="1.0" encoding="utf-8"?>
<p:tagLst xmlns:a="http://schemas.openxmlformats.org/drawingml/2006/main" xmlns:r="http://schemas.openxmlformats.org/officeDocument/2006/relationships" xmlns:p="http://schemas.openxmlformats.org/presentationml/2006/main">
  <p:tag name="THINKCELLSHAPEDONOTDELETE" val="pnHzL05XEYUi_jSMLJSVK1Q"/>
</p:tagLst>
</file>

<file path=ppt/tags/tag588.xml><?xml version="1.0" encoding="utf-8"?>
<p:tagLst xmlns:a="http://schemas.openxmlformats.org/drawingml/2006/main" xmlns:r="http://schemas.openxmlformats.org/officeDocument/2006/relationships" xmlns:p="http://schemas.openxmlformats.org/presentationml/2006/main">
  <p:tag name="THINKCELLSHAPEDONOTDELETE" val="pwgy8NFCVYUKu_zaQQEId3Q"/>
</p:tagLst>
</file>

<file path=ppt/tags/tag589.xml><?xml version="1.0" encoding="utf-8"?>
<p:tagLst xmlns:a="http://schemas.openxmlformats.org/drawingml/2006/main" xmlns:r="http://schemas.openxmlformats.org/officeDocument/2006/relationships" xmlns:p="http://schemas.openxmlformats.org/presentationml/2006/main">
  <p:tag name="THINKCELLSHAPEDONOTDELETE" val="pBed9.YYlXUWBhiKwI88ip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baHjA0pTJkug.gSa.YAg7g"/>
</p:tagLst>
</file>

<file path=ppt/tags/tag590.xml><?xml version="1.0" encoding="utf-8"?>
<p:tagLst xmlns:a="http://schemas.openxmlformats.org/drawingml/2006/main" xmlns:r="http://schemas.openxmlformats.org/officeDocument/2006/relationships" xmlns:p="http://schemas.openxmlformats.org/presentationml/2006/main">
  <p:tag name="THINKCELLSHAPEDONOTDELETE" val="p0MpjZTAT306qQx3hStzyvw"/>
</p:tagLst>
</file>

<file path=ppt/tags/tag591.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592.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593.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594.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95.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96.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97.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598.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599.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SJmKHUuhl0eNvuV4dCiBBQ"/>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gTmt4c4.lEOnXAw1JkAjAg"/>
</p:tagLst>
</file>

<file path=ppt/tags/tag600.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01.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02.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03.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04.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05.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06.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607.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608.xml><?xml version="1.0" encoding="utf-8"?>
<p:tagLst xmlns:a="http://schemas.openxmlformats.org/drawingml/2006/main" xmlns:r="http://schemas.openxmlformats.org/officeDocument/2006/relationships" xmlns:p="http://schemas.openxmlformats.org/presentationml/2006/main">
  <p:tag name="THINKCELLSHAPEDONOTDELETE" val="p1nV1akF220SjlYr4JcHW5A"/>
</p:tagLst>
</file>

<file path=ppt/tags/tag609.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gxft0Dn10O4H3F3bp3ZMw"/>
</p:tagLst>
</file>

<file path=ppt/tags/tag610.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611.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612.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6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4.xml><?xml version="1.0" encoding="utf-8"?>
<p:tagLst xmlns:a="http://schemas.openxmlformats.org/drawingml/2006/main" xmlns:r="http://schemas.openxmlformats.org/officeDocument/2006/relationships" xmlns:p="http://schemas.openxmlformats.org/presentationml/2006/main">
  <p:tag name="THINKCELLSHAPEDONOTDELETE" val="pGt_aOD9dLkOXlvqmDRpfTw"/>
</p:tagLst>
</file>

<file path=ppt/tags/tag615.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616.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617.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618.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619.xml><?xml version="1.0" encoding="utf-8"?>
<p:tagLst xmlns:a="http://schemas.openxmlformats.org/drawingml/2006/main" xmlns:r="http://schemas.openxmlformats.org/officeDocument/2006/relationships" xmlns:p="http://schemas.openxmlformats.org/presentationml/2006/main">
  <p:tag name="THINKCELLSHAPEDONOTDELETE" val="pFMA95sQiZ0iWOtQiAHjcs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0.xml><?xml version="1.0" encoding="utf-8"?>
<p:tagLst xmlns:a="http://schemas.openxmlformats.org/drawingml/2006/main" xmlns:r="http://schemas.openxmlformats.org/officeDocument/2006/relationships" xmlns:p="http://schemas.openxmlformats.org/presentationml/2006/main">
  <p:tag name="THINKCELLSHAPEDONOTDELETE" val="pqMNUXVxJ7EaVgZyOWv6h8A"/>
</p:tagLst>
</file>

<file path=ppt/tags/tag621.xml><?xml version="1.0" encoding="utf-8"?>
<p:tagLst xmlns:a="http://schemas.openxmlformats.org/drawingml/2006/main" xmlns:r="http://schemas.openxmlformats.org/officeDocument/2006/relationships" xmlns:p="http://schemas.openxmlformats.org/presentationml/2006/main">
  <p:tag name="THINKCELLSHAPEDONOTDELETE" val="pTj3W932zVk.9VJiBe.4TTA"/>
</p:tagLst>
</file>

<file path=ppt/tags/tag622.xml><?xml version="1.0" encoding="utf-8"?>
<p:tagLst xmlns:a="http://schemas.openxmlformats.org/drawingml/2006/main" xmlns:r="http://schemas.openxmlformats.org/officeDocument/2006/relationships" xmlns:p="http://schemas.openxmlformats.org/presentationml/2006/main">
  <p:tag name="THINKCELLSHAPEDONOTDELETE" val="plJguEpf29Uu4SJDh1Bfu7w"/>
</p:tagLst>
</file>

<file path=ppt/tags/tag623.xml><?xml version="1.0" encoding="utf-8"?>
<p:tagLst xmlns:a="http://schemas.openxmlformats.org/drawingml/2006/main" xmlns:r="http://schemas.openxmlformats.org/officeDocument/2006/relationships" xmlns:p="http://schemas.openxmlformats.org/presentationml/2006/main">
  <p:tag name="THINKCELLSHAPEDONOTDELETE" val="pbPlEiHMQYkSoz09fDMuy0A"/>
</p:tagLst>
</file>

<file path=ppt/tags/tag624.xml><?xml version="1.0" encoding="utf-8"?>
<p:tagLst xmlns:a="http://schemas.openxmlformats.org/drawingml/2006/main" xmlns:r="http://schemas.openxmlformats.org/officeDocument/2006/relationships" xmlns:p="http://schemas.openxmlformats.org/presentationml/2006/main">
  <p:tag name="THINKCELLSHAPEDONOTDELETE" val="pjwGhLwdJjkmU5hrKzD2EeQ"/>
</p:tagLst>
</file>

<file path=ppt/tags/tag625.xml><?xml version="1.0" encoding="utf-8"?>
<p:tagLst xmlns:a="http://schemas.openxmlformats.org/drawingml/2006/main" xmlns:r="http://schemas.openxmlformats.org/officeDocument/2006/relationships" xmlns:p="http://schemas.openxmlformats.org/presentationml/2006/main">
  <p:tag name="THINKCELLSHAPEDONOTDELETE" val="pk5EkA8HK3kmnZ0SS__yAQg"/>
</p:tagLst>
</file>

<file path=ppt/tags/tag626.xml><?xml version="1.0" encoding="utf-8"?>
<p:tagLst xmlns:a="http://schemas.openxmlformats.org/drawingml/2006/main" xmlns:r="http://schemas.openxmlformats.org/officeDocument/2006/relationships" xmlns:p="http://schemas.openxmlformats.org/presentationml/2006/main">
  <p:tag name="THINKCELLSHAPEDONOTDELETE" val="pc2AHhG.dO06LPaN35ckV.g"/>
</p:tagLst>
</file>

<file path=ppt/tags/tag627.xml><?xml version="1.0" encoding="utf-8"?>
<p:tagLst xmlns:a="http://schemas.openxmlformats.org/drawingml/2006/main" xmlns:r="http://schemas.openxmlformats.org/officeDocument/2006/relationships" xmlns:p="http://schemas.openxmlformats.org/presentationml/2006/main">
  <p:tag name="THINKCELLSHAPEDONOTDELETE" val="pU.osWDIPfk.gecPGXC9hgw"/>
</p:tagLst>
</file>

<file path=ppt/tags/tag628.xml><?xml version="1.0" encoding="utf-8"?>
<p:tagLst xmlns:a="http://schemas.openxmlformats.org/drawingml/2006/main" xmlns:r="http://schemas.openxmlformats.org/officeDocument/2006/relationships" xmlns:p="http://schemas.openxmlformats.org/presentationml/2006/main">
  <p:tag name="THINKCELLSHAPEDONOTDELETE" val="pAy9P16FwtUaLcQ6WyGh4rw"/>
</p:tagLst>
</file>

<file path=ppt/tags/tag629.xml><?xml version="1.0" encoding="utf-8"?>
<p:tagLst xmlns:a="http://schemas.openxmlformats.org/drawingml/2006/main" xmlns:r="http://schemas.openxmlformats.org/officeDocument/2006/relationships" xmlns:p="http://schemas.openxmlformats.org/presentationml/2006/main">
  <p:tag name="THINKCELLSHAPEDONOTDELETE" val="p9OvZ2fySe0W9PXn_3M8Up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olTBrXNuHE2QgnuQN9ohDw"/>
</p:tagLst>
</file>

<file path=ppt/tags/tag630.xml><?xml version="1.0" encoding="utf-8"?>
<p:tagLst xmlns:a="http://schemas.openxmlformats.org/drawingml/2006/main" xmlns:r="http://schemas.openxmlformats.org/officeDocument/2006/relationships" xmlns:p="http://schemas.openxmlformats.org/presentationml/2006/main">
  <p:tag name="THINKCELLSHAPEDONOTDELETE" val="pF_7EFo.rwkegvnPu2T5Qdg"/>
</p:tagLst>
</file>

<file path=ppt/tags/tag631.xml><?xml version="1.0" encoding="utf-8"?>
<p:tagLst xmlns:a="http://schemas.openxmlformats.org/drawingml/2006/main" xmlns:r="http://schemas.openxmlformats.org/officeDocument/2006/relationships" xmlns:p="http://schemas.openxmlformats.org/presentationml/2006/main">
  <p:tag name="THINKCELLSHAPEDONOTDELETE" val="pSbS55hPCFEGIx2XZhDeVjQ"/>
</p:tagLst>
</file>

<file path=ppt/tags/tag632.xml><?xml version="1.0" encoding="utf-8"?>
<p:tagLst xmlns:a="http://schemas.openxmlformats.org/drawingml/2006/main" xmlns:r="http://schemas.openxmlformats.org/officeDocument/2006/relationships" xmlns:p="http://schemas.openxmlformats.org/presentationml/2006/main">
  <p:tag name="THINKCELLSHAPEDONOTDELETE" val="pyhDdeqn2JEKOoGesdxUspA"/>
</p:tagLst>
</file>

<file path=ppt/tags/tag633.xml><?xml version="1.0" encoding="utf-8"?>
<p:tagLst xmlns:a="http://schemas.openxmlformats.org/drawingml/2006/main" xmlns:r="http://schemas.openxmlformats.org/officeDocument/2006/relationships" xmlns:p="http://schemas.openxmlformats.org/presentationml/2006/main">
  <p:tag name="THINKCELLSHAPEDONOTDELETE" val="pSbsCWK8KAEaeOGJm8FiPGw"/>
</p:tagLst>
</file>

<file path=ppt/tags/tag634.xml><?xml version="1.0" encoding="utf-8"?>
<p:tagLst xmlns:a="http://schemas.openxmlformats.org/drawingml/2006/main" xmlns:r="http://schemas.openxmlformats.org/officeDocument/2006/relationships" xmlns:p="http://schemas.openxmlformats.org/presentationml/2006/main">
  <p:tag name="THINKCELLSHAPEDONOTDELETE" val="pC2Ysn8AG4UqdRSJq7kAnsQ"/>
</p:tagLst>
</file>

<file path=ppt/tags/tag635.xml><?xml version="1.0" encoding="utf-8"?>
<p:tagLst xmlns:a="http://schemas.openxmlformats.org/drawingml/2006/main" xmlns:r="http://schemas.openxmlformats.org/officeDocument/2006/relationships" xmlns:p="http://schemas.openxmlformats.org/presentationml/2006/main">
  <p:tag name="THINKCELLSHAPEDONOTDELETE" val="pq7fUpP9bGkm_64Jme8a87Q"/>
</p:tagLst>
</file>

<file path=ppt/tags/tag636.xml><?xml version="1.0" encoding="utf-8"?>
<p:tagLst xmlns:a="http://schemas.openxmlformats.org/drawingml/2006/main" xmlns:r="http://schemas.openxmlformats.org/officeDocument/2006/relationships" xmlns:p="http://schemas.openxmlformats.org/presentationml/2006/main">
  <p:tag name="THINKCELLSHAPEDONOTDELETE" val="plXl4FW3FSUuW2EurAwtnHA"/>
</p:tagLst>
</file>

<file path=ppt/tags/tag637.xml><?xml version="1.0" encoding="utf-8"?>
<p:tagLst xmlns:a="http://schemas.openxmlformats.org/drawingml/2006/main" xmlns:r="http://schemas.openxmlformats.org/officeDocument/2006/relationships" xmlns:p="http://schemas.openxmlformats.org/presentationml/2006/main">
  <p:tag name="THINKCELLSHAPEDONOTDELETE" val="pcyR0cpnIuE22RPZ2OybwVg"/>
</p:tagLst>
</file>

<file path=ppt/tags/tag638.xml><?xml version="1.0" encoding="utf-8"?>
<p:tagLst xmlns:a="http://schemas.openxmlformats.org/drawingml/2006/main" xmlns:r="http://schemas.openxmlformats.org/officeDocument/2006/relationships" xmlns:p="http://schemas.openxmlformats.org/presentationml/2006/main">
  <p:tag name="THINKCELLSHAPEDONOTDELETE" val="pDbqH3Z0zl0K3tulPrdTfvg"/>
</p:tagLst>
</file>

<file path=ppt/tags/tag639.xml><?xml version="1.0" encoding="utf-8"?>
<p:tagLst xmlns:a="http://schemas.openxmlformats.org/drawingml/2006/main" xmlns:r="http://schemas.openxmlformats.org/officeDocument/2006/relationships" xmlns:p="http://schemas.openxmlformats.org/presentationml/2006/main">
  <p:tag name="THINKCELLSHAPEDONOTDELETE" val="pHPgIGFFvU0O0ATnbz.7Vy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lE0WWD4mZUy3zae3tbQsCg"/>
</p:tagLst>
</file>

<file path=ppt/tags/tag640.xml><?xml version="1.0" encoding="utf-8"?>
<p:tagLst xmlns:a="http://schemas.openxmlformats.org/drawingml/2006/main" xmlns:r="http://schemas.openxmlformats.org/officeDocument/2006/relationships" xmlns:p="http://schemas.openxmlformats.org/presentationml/2006/main">
  <p:tag name="THINKCELLSHAPEDONOTDELETE" val="pWUivcKE_M02qhSe6s3WkrQ"/>
</p:tagLst>
</file>

<file path=ppt/tags/tag641.xml><?xml version="1.0" encoding="utf-8"?>
<p:tagLst xmlns:a="http://schemas.openxmlformats.org/drawingml/2006/main" xmlns:r="http://schemas.openxmlformats.org/officeDocument/2006/relationships" xmlns:p="http://schemas.openxmlformats.org/presentationml/2006/main">
  <p:tag name="THINKCELLSHAPEDONOTDELETE" val="pvJRABZuddUqos_ndNJLyuQ"/>
</p:tagLst>
</file>

<file path=ppt/tags/tag642.xml><?xml version="1.0" encoding="utf-8"?>
<p:tagLst xmlns:a="http://schemas.openxmlformats.org/drawingml/2006/main" xmlns:r="http://schemas.openxmlformats.org/officeDocument/2006/relationships" xmlns:p="http://schemas.openxmlformats.org/presentationml/2006/main">
  <p:tag name="THINKCELLSHAPEDONOTDELETE" val="pnHzL05XEYUi_jSMLJSVK1Q"/>
</p:tagLst>
</file>

<file path=ppt/tags/tag643.xml><?xml version="1.0" encoding="utf-8"?>
<p:tagLst xmlns:a="http://schemas.openxmlformats.org/drawingml/2006/main" xmlns:r="http://schemas.openxmlformats.org/officeDocument/2006/relationships" xmlns:p="http://schemas.openxmlformats.org/presentationml/2006/main">
  <p:tag name="THINKCELLSHAPEDONOTDELETE" val="pwgy8NFCVYUKu_zaQQEId3Q"/>
</p:tagLst>
</file>

<file path=ppt/tags/tag644.xml><?xml version="1.0" encoding="utf-8"?>
<p:tagLst xmlns:a="http://schemas.openxmlformats.org/drawingml/2006/main" xmlns:r="http://schemas.openxmlformats.org/officeDocument/2006/relationships" xmlns:p="http://schemas.openxmlformats.org/presentationml/2006/main">
  <p:tag name="THINKCELLSHAPEDONOTDELETE" val="pBed9.YYlXUWBhiKwI88ipA"/>
</p:tagLst>
</file>

<file path=ppt/tags/tag645.xml><?xml version="1.0" encoding="utf-8"?>
<p:tagLst xmlns:a="http://schemas.openxmlformats.org/drawingml/2006/main" xmlns:r="http://schemas.openxmlformats.org/officeDocument/2006/relationships" xmlns:p="http://schemas.openxmlformats.org/presentationml/2006/main">
  <p:tag name="THINKCELLSHAPEDONOTDELETE" val="p0MpjZTAT306qQx3hStzyvw"/>
</p:tagLst>
</file>

<file path=ppt/tags/tag646.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647.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648.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649.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1Ru4.RR8kalwIFCSe_yoA"/>
</p:tagLst>
</file>

<file path=ppt/tags/tag650.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51.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52.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53.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54.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55.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56.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57.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58.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59.xml><?xml version="1.0" encoding="utf-8"?>
<p:tagLst xmlns:a="http://schemas.openxmlformats.org/drawingml/2006/main" xmlns:r="http://schemas.openxmlformats.org/officeDocument/2006/relationships" xmlns:p="http://schemas.openxmlformats.org/presentationml/2006/main">
  <p:tag name="THINKCELLSHAPEDONOTDELETE" val="pyQyAp7vHF0OMP952SCaJL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vSTtTbwmjkucxC8tYN6ZnQ"/>
</p:tagLst>
</file>

<file path=ppt/tags/tag660.xml><?xml version="1.0" encoding="utf-8"?>
<p:tagLst xmlns:a="http://schemas.openxmlformats.org/drawingml/2006/main" xmlns:r="http://schemas.openxmlformats.org/officeDocument/2006/relationships" xmlns:p="http://schemas.openxmlformats.org/presentationml/2006/main">
  <p:tag name="THINKCELLSHAPEDONOTDELETE" val="pAi5w_ewt3kOTJPdFxoKTig"/>
</p:tagLst>
</file>

<file path=ppt/tags/tag661.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662.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663.xml><?xml version="1.0" encoding="utf-8"?>
<p:tagLst xmlns:a="http://schemas.openxmlformats.org/drawingml/2006/main" xmlns:r="http://schemas.openxmlformats.org/officeDocument/2006/relationships" xmlns:p="http://schemas.openxmlformats.org/presentationml/2006/main">
  <p:tag name="THINKCELLSHAPEDONOTDELETE" val="p1nV1akF220SjlYr4JcHW5A"/>
</p:tagLst>
</file>

<file path=ppt/tags/tag664.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665.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666.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667.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6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9.xml><?xml version="1.0" encoding="utf-8"?>
<p:tagLst xmlns:a="http://schemas.openxmlformats.org/drawingml/2006/main" xmlns:r="http://schemas.openxmlformats.org/officeDocument/2006/relationships" xmlns:p="http://schemas.openxmlformats.org/presentationml/2006/main">
  <p:tag name="THINKCELLSHAPEDONOTDELETE" val="pGt_aOD9dLkOXlvqmDRpfT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iaF1jB2o8Ea2ioepDVYI6g"/>
</p:tagLst>
</file>

<file path=ppt/tags/tag670.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671.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672.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673.xml><?xml version="1.0" encoding="utf-8"?>
<p:tagLst xmlns:a="http://schemas.openxmlformats.org/drawingml/2006/main" xmlns:r="http://schemas.openxmlformats.org/officeDocument/2006/relationships" xmlns:p="http://schemas.openxmlformats.org/presentationml/2006/main">
  <p:tag name="THINKCELLSHAPEDONOTDELETE" val="pbPraQ6Wb8E.yeDeE3UfqdA"/>
</p:tagLst>
</file>

<file path=ppt/tags/tag674.xml><?xml version="1.0" encoding="utf-8"?>
<p:tagLst xmlns:a="http://schemas.openxmlformats.org/drawingml/2006/main" xmlns:r="http://schemas.openxmlformats.org/officeDocument/2006/relationships" xmlns:p="http://schemas.openxmlformats.org/presentationml/2006/main">
  <p:tag name="THINKCELLSHAPEDONOTDELETE" val="pPjqw59wNw0CLSvXJpDFR6A"/>
</p:tagLst>
</file>

<file path=ppt/tags/tag675.xml><?xml version="1.0" encoding="utf-8"?>
<p:tagLst xmlns:a="http://schemas.openxmlformats.org/drawingml/2006/main" xmlns:r="http://schemas.openxmlformats.org/officeDocument/2006/relationships" xmlns:p="http://schemas.openxmlformats.org/presentationml/2006/main">
  <p:tag name="THINKCELLSHAPEDONOTDELETE" val="p3hW2Jcu_8U6RAKxXKLMvYw"/>
</p:tagLst>
</file>

<file path=ppt/tags/tag676.xml><?xml version="1.0" encoding="utf-8"?>
<p:tagLst xmlns:a="http://schemas.openxmlformats.org/drawingml/2006/main" xmlns:r="http://schemas.openxmlformats.org/officeDocument/2006/relationships" xmlns:p="http://schemas.openxmlformats.org/presentationml/2006/main">
  <p:tag name="THINKCELLSHAPEDONOTDELETE" val="pX82MiiVK5U67BPMGRBzdHw"/>
</p:tagLst>
</file>

<file path=ppt/tags/tag677.xml><?xml version="1.0" encoding="utf-8"?>
<p:tagLst xmlns:a="http://schemas.openxmlformats.org/drawingml/2006/main" xmlns:r="http://schemas.openxmlformats.org/officeDocument/2006/relationships" xmlns:p="http://schemas.openxmlformats.org/presentationml/2006/main">
  <p:tag name="THINKCELLSHAPEDONOTDELETE" val="pPjqw59wNw0CLSvXJpDFR6A"/>
</p:tagLst>
</file>

<file path=ppt/tags/tag678.xml><?xml version="1.0" encoding="utf-8"?>
<p:tagLst xmlns:a="http://schemas.openxmlformats.org/drawingml/2006/main" xmlns:r="http://schemas.openxmlformats.org/officeDocument/2006/relationships" xmlns:p="http://schemas.openxmlformats.org/presentationml/2006/main">
  <p:tag name="THINKCELLSHAPEDONOTDELETE" val="pPQOqf8_8kEmB9zqgtVFmjA"/>
</p:tagLst>
</file>

<file path=ppt/tags/tag679.xml><?xml version="1.0" encoding="utf-8"?>
<p:tagLst xmlns:a="http://schemas.openxmlformats.org/drawingml/2006/main" xmlns:r="http://schemas.openxmlformats.org/officeDocument/2006/relationships" xmlns:p="http://schemas.openxmlformats.org/presentationml/2006/main">
  <p:tag name="THINKCELLSHAPEDONOTDELETE" val="pvwM6WDkWkk.JIqZ3xMpnN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VzxL5AUspUOrR3CaCSy55g"/>
</p:tagLst>
</file>

<file path=ppt/tags/tag680.xml><?xml version="1.0" encoding="utf-8"?>
<p:tagLst xmlns:a="http://schemas.openxmlformats.org/drawingml/2006/main" xmlns:r="http://schemas.openxmlformats.org/officeDocument/2006/relationships" xmlns:p="http://schemas.openxmlformats.org/presentationml/2006/main">
  <p:tag name="THINKCELLSHAPEDONOTDELETE" val="pQxBlZmfA8kqni3e9Khxgdw"/>
</p:tagLst>
</file>

<file path=ppt/tags/tag681.xml><?xml version="1.0" encoding="utf-8"?>
<p:tagLst xmlns:a="http://schemas.openxmlformats.org/drawingml/2006/main" xmlns:r="http://schemas.openxmlformats.org/officeDocument/2006/relationships" xmlns:p="http://schemas.openxmlformats.org/presentationml/2006/main">
  <p:tag name="THINKCELLSHAPEDONOTDELETE" val="pWckSpyGQZ0qYVGffk6QkHw"/>
</p:tagLst>
</file>

<file path=ppt/tags/tag682.xml><?xml version="1.0" encoding="utf-8"?>
<p:tagLst xmlns:a="http://schemas.openxmlformats.org/drawingml/2006/main" xmlns:r="http://schemas.openxmlformats.org/officeDocument/2006/relationships" xmlns:p="http://schemas.openxmlformats.org/presentationml/2006/main">
  <p:tag name="THINKCELLSHAPEDONOTDELETE" val="p..9uzyQI8UWenyEs9oLFbw"/>
</p:tagLst>
</file>

<file path=ppt/tags/tag683.xml><?xml version="1.0" encoding="utf-8"?>
<p:tagLst xmlns:a="http://schemas.openxmlformats.org/drawingml/2006/main" xmlns:r="http://schemas.openxmlformats.org/officeDocument/2006/relationships" xmlns:p="http://schemas.openxmlformats.org/presentationml/2006/main">
  <p:tag name="THINKCELLSHAPEDONOTDELETE" val="pH0hIZ6F9qkSHoAvwbxlJug"/>
</p:tagLst>
</file>

<file path=ppt/tags/tag684.xml><?xml version="1.0" encoding="utf-8"?>
<p:tagLst xmlns:a="http://schemas.openxmlformats.org/drawingml/2006/main" xmlns:r="http://schemas.openxmlformats.org/officeDocument/2006/relationships" xmlns:p="http://schemas.openxmlformats.org/presentationml/2006/main">
  <p:tag name="THINKCELLSHAPEDONOTDELETE" val="pw8gZa2dViEqpiD7lFHIK3Q"/>
</p:tagLst>
</file>

<file path=ppt/tags/tag685.xml><?xml version="1.0" encoding="utf-8"?>
<p:tagLst xmlns:a="http://schemas.openxmlformats.org/drawingml/2006/main" xmlns:r="http://schemas.openxmlformats.org/officeDocument/2006/relationships" xmlns:p="http://schemas.openxmlformats.org/presentationml/2006/main">
  <p:tag name="THINKCELLSHAPEDONOTDELETE" val="pJjAo23OKnEiArV20uwXv3Q"/>
</p:tagLst>
</file>

<file path=ppt/tags/tag686.xml><?xml version="1.0" encoding="utf-8"?>
<p:tagLst xmlns:a="http://schemas.openxmlformats.org/drawingml/2006/main" xmlns:r="http://schemas.openxmlformats.org/officeDocument/2006/relationships" xmlns:p="http://schemas.openxmlformats.org/presentationml/2006/main">
  <p:tag name="THINKCELLSHAPEDONOTDELETE" val="po1T9qHVysk2RTlr55fbmBg"/>
</p:tagLst>
</file>

<file path=ppt/tags/tag687.xml><?xml version="1.0" encoding="utf-8"?>
<p:tagLst xmlns:a="http://schemas.openxmlformats.org/drawingml/2006/main" xmlns:r="http://schemas.openxmlformats.org/officeDocument/2006/relationships" xmlns:p="http://schemas.openxmlformats.org/presentationml/2006/main">
  <p:tag name="THINKCELLSHAPEDONOTDELETE" val="pXWKd6Pp0AE.0ApXKYUlzzA"/>
</p:tagLst>
</file>

<file path=ppt/tags/tag688.xml><?xml version="1.0" encoding="utf-8"?>
<p:tagLst xmlns:a="http://schemas.openxmlformats.org/drawingml/2006/main" xmlns:r="http://schemas.openxmlformats.org/officeDocument/2006/relationships" xmlns:p="http://schemas.openxmlformats.org/presentationml/2006/main">
  <p:tag name="THINKCELLSHAPEDONOTDELETE" val="pJPg3W._LW0eQvJlzXp1ngw"/>
</p:tagLst>
</file>

<file path=ppt/tags/tag689.xml><?xml version="1.0" encoding="utf-8"?>
<p:tagLst xmlns:a="http://schemas.openxmlformats.org/drawingml/2006/main" xmlns:r="http://schemas.openxmlformats.org/officeDocument/2006/relationships" xmlns:p="http://schemas.openxmlformats.org/presentationml/2006/main">
  <p:tag name="THINKCELLSHAPEDONOTDELETE" val="pIGxaw4J9D0.MI8frCXiDG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0.xml><?xml version="1.0" encoding="utf-8"?>
<p:tagLst xmlns:a="http://schemas.openxmlformats.org/drawingml/2006/main" xmlns:r="http://schemas.openxmlformats.org/officeDocument/2006/relationships" xmlns:p="http://schemas.openxmlformats.org/presentationml/2006/main">
  <p:tag name="THINKCELLSHAPEDONOTDELETE" val="pi4jG_Yfb2Ee.WrGFt4DvXA"/>
</p:tagLst>
</file>

<file path=ppt/tags/tag691.xml><?xml version="1.0" encoding="utf-8"?>
<p:tagLst xmlns:a="http://schemas.openxmlformats.org/drawingml/2006/main" xmlns:r="http://schemas.openxmlformats.org/officeDocument/2006/relationships" xmlns:p="http://schemas.openxmlformats.org/presentationml/2006/main">
  <p:tag name="THINKCELLSHAPEDONOTDELETE" val="pTVew2OlEvUuZXYeYNKrJ2g"/>
</p:tagLst>
</file>

<file path=ppt/tags/tag692.xml><?xml version="1.0" encoding="utf-8"?>
<p:tagLst xmlns:a="http://schemas.openxmlformats.org/drawingml/2006/main" xmlns:r="http://schemas.openxmlformats.org/officeDocument/2006/relationships" xmlns:p="http://schemas.openxmlformats.org/presentationml/2006/main">
  <p:tag name="THINKCELLSHAPEDONOTDELETE" val="plcWwtNN8Akax8c_iZpYHJg"/>
</p:tagLst>
</file>

<file path=ppt/tags/tag693.xml><?xml version="1.0" encoding="utf-8"?>
<p:tagLst xmlns:a="http://schemas.openxmlformats.org/drawingml/2006/main" xmlns:r="http://schemas.openxmlformats.org/officeDocument/2006/relationships" xmlns:p="http://schemas.openxmlformats.org/presentationml/2006/main">
  <p:tag name="THINKCELLSHAPEDONOTDELETE" val="pvfOn3voLjES4T6NZIwIlyg"/>
</p:tagLst>
</file>

<file path=ppt/tags/tag694.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695.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696.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697.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698.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699.xml><?xml version="1.0" encoding="utf-8"?>
<p:tagLst xmlns:a="http://schemas.openxmlformats.org/drawingml/2006/main" xmlns:r="http://schemas.openxmlformats.org/officeDocument/2006/relationships" xmlns:p="http://schemas.openxmlformats.org/presentationml/2006/main">
  <p:tag name="THINKCELLSHAPEDONOTDELETE" val="p2g.HA3sVQEaig2qQsh9Qt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Q.k6wL0ErECH2d0FuPhzq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ZL28z7BqDk.C2RksXNJ8AA"/>
</p:tagLst>
</file>

<file path=ppt/tags/tag700.xml><?xml version="1.0" encoding="utf-8"?>
<p:tagLst xmlns:a="http://schemas.openxmlformats.org/drawingml/2006/main" xmlns:r="http://schemas.openxmlformats.org/officeDocument/2006/relationships" xmlns:p="http://schemas.openxmlformats.org/presentationml/2006/main">
  <p:tag name="THINKCELLSHAPEDONOTDELETE" val="p7XyDyd72KU2Hu897w9TuZA"/>
</p:tagLst>
</file>

<file path=ppt/tags/tag701.xml><?xml version="1.0" encoding="utf-8"?>
<p:tagLst xmlns:a="http://schemas.openxmlformats.org/drawingml/2006/main" xmlns:r="http://schemas.openxmlformats.org/officeDocument/2006/relationships" xmlns:p="http://schemas.openxmlformats.org/presentationml/2006/main">
  <p:tag name="THINKCELLSHAPEDONOTDELETE" val="pzP7YLquTZkuo4BUSrIbQ5g"/>
</p:tagLst>
</file>

<file path=ppt/tags/tag7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3.xml><?xml version="1.0" encoding="utf-8"?>
<p:tagLst xmlns:a="http://schemas.openxmlformats.org/drawingml/2006/main" xmlns:r="http://schemas.openxmlformats.org/officeDocument/2006/relationships" xmlns:p="http://schemas.openxmlformats.org/presentationml/2006/main">
  <p:tag name="THINKCELLSHAPEDONOTDELETE" val="pD3x69ygvT0y6yhxDwxpW4g"/>
</p:tagLst>
</file>

<file path=ppt/tags/tag704.xml><?xml version="1.0" encoding="utf-8"?>
<p:tagLst xmlns:a="http://schemas.openxmlformats.org/drawingml/2006/main" xmlns:r="http://schemas.openxmlformats.org/officeDocument/2006/relationships" xmlns:p="http://schemas.openxmlformats.org/presentationml/2006/main">
  <p:tag name="THINKCELLSHAPEDONOTDELETE" val="pSmQ6SSA4lU6NaFYjjf_vSA"/>
</p:tagLst>
</file>

<file path=ppt/tags/tag705.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706.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707.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708.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709.xml><?xml version="1.0" encoding="utf-8"?>
<p:tagLst xmlns:a="http://schemas.openxmlformats.org/drawingml/2006/main" xmlns:r="http://schemas.openxmlformats.org/officeDocument/2006/relationships" xmlns:p="http://schemas.openxmlformats.org/presentationml/2006/main">
  <p:tag name="THINKCELLSHAPEDONOTDELETE" val="pGt_aOD9dLkOXlvqmDRpfT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zjiFKfurvES9Kk2z4D4_dQ"/>
</p:tagLst>
</file>

<file path=ppt/tags/tag710.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711.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712.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713.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7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5.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716.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717.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718.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719.xml><?xml version="1.0" encoding="utf-8"?>
<p:tagLst xmlns:a="http://schemas.openxmlformats.org/drawingml/2006/main" xmlns:r="http://schemas.openxmlformats.org/officeDocument/2006/relationships" xmlns:p="http://schemas.openxmlformats.org/presentationml/2006/main">
  <p:tag name="THINKCELLSHAPEDONOTDELETE" val="pPqVjve0sy0uJo2GgdM.Em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6FfAAFV4rkKNgpilePenrg"/>
</p:tagLst>
</file>

<file path=ppt/tags/tag720.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21.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22.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23.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24.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725.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26.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727.xml><?xml version="1.0" encoding="utf-8"?>
<p:tagLst xmlns:a="http://schemas.openxmlformats.org/drawingml/2006/main" xmlns:r="http://schemas.openxmlformats.org/officeDocument/2006/relationships" xmlns:p="http://schemas.openxmlformats.org/presentationml/2006/main">
  <p:tag name="THINKCELLSHAPEDONOTDELETE" val="pJRizsj94lUOdR3WU2JiXMw"/>
</p:tagLst>
</file>

<file path=ppt/tags/tag728.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2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61tOQlShqke6CC7QubiwXA"/>
</p:tagLst>
</file>

<file path=ppt/tags/tag730.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31.xml><?xml version="1.0" encoding="utf-8"?>
<p:tagLst xmlns:a="http://schemas.openxmlformats.org/drawingml/2006/main" xmlns:r="http://schemas.openxmlformats.org/officeDocument/2006/relationships" xmlns:p="http://schemas.openxmlformats.org/presentationml/2006/main">
  <p:tag name="THINKCELLSHAPEDONOTDELETE" val="pOvbyfewwnU6m3kLqOfcfCA"/>
</p:tagLst>
</file>

<file path=ppt/tags/tag732.xml><?xml version="1.0" encoding="utf-8"?>
<p:tagLst xmlns:a="http://schemas.openxmlformats.org/drawingml/2006/main" xmlns:r="http://schemas.openxmlformats.org/officeDocument/2006/relationships" xmlns:p="http://schemas.openxmlformats.org/presentationml/2006/main">
  <p:tag name="THINKCELLSHAPEDONOTDELETE" val="p8yzozxW1wUaDGCRNNQnEMw"/>
</p:tagLst>
</file>

<file path=ppt/tags/tag733.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734.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735.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736.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737.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38.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3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r3XZAQjR0Ey5tTt1vMHdTw"/>
</p:tagLst>
</file>

<file path=ppt/tags/tag740.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41.xml><?xml version="1.0" encoding="utf-8"?>
<p:tagLst xmlns:a="http://schemas.openxmlformats.org/drawingml/2006/main" xmlns:r="http://schemas.openxmlformats.org/officeDocument/2006/relationships" xmlns:p="http://schemas.openxmlformats.org/presentationml/2006/main">
  <p:tag name="THINKCELLSHAPEDONOTDELETE" val="p_6tiYkfRC0m.cyggxEQ9mw"/>
</p:tagLst>
</file>

<file path=ppt/tags/tag742.xml><?xml version="1.0" encoding="utf-8"?>
<p:tagLst xmlns:a="http://schemas.openxmlformats.org/drawingml/2006/main" xmlns:r="http://schemas.openxmlformats.org/officeDocument/2006/relationships" xmlns:p="http://schemas.openxmlformats.org/presentationml/2006/main">
  <p:tag name="THINKCELLSHAPEDONOTDELETE" val="pFnE1NSxasEuJauCxhE70Dg"/>
</p:tagLst>
</file>

<file path=ppt/tags/tag743.xml><?xml version="1.0" encoding="utf-8"?>
<p:tagLst xmlns:a="http://schemas.openxmlformats.org/drawingml/2006/main" xmlns:r="http://schemas.openxmlformats.org/officeDocument/2006/relationships" xmlns:p="http://schemas.openxmlformats.org/presentationml/2006/main">
  <p:tag name="THINKCELLSHAPEDONOTDELETE" val="ph_r3cEY4Mkir6j_C0wwG8A"/>
</p:tagLst>
</file>

<file path=ppt/tags/tag744.xml><?xml version="1.0" encoding="utf-8"?>
<p:tagLst xmlns:a="http://schemas.openxmlformats.org/drawingml/2006/main" xmlns:r="http://schemas.openxmlformats.org/officeDocument/2006/relationships" xmlns:p="http://schemas.openxmlformats.org/presentationml/2006/main">
  <p:tag name="THINKCELLSHAPEDONOTDELETE" val="pflNecMxfh06vV4RjVwneNA"/>
</p:tagLst>
</file>

<file path=ppt/tags/tag745.xml><?xml version="1.0" encoding="utf-8"?>
<p:tagLst xmlns:a="http://schemas.openxmlformats.org/drawingml/2006/main" xmlns:r="http://schemas.openxmlformats.org/officeDocument/2006/relationships" xmlns:p="http://schemas.openxmlformats.org/presentationml/2006/main">
  <p:tag name="THINKCELLSHAPEDONOTDELETE" val="psY_RmJwfRkGGl9Ad1HfR2g"/>
</p:tagLst>
</file>

<file path=ppt/tags/tag746.xml><?xml version="1.0" encoding="utf-8"?>
<p:tagLst xmlns:a="http://schemas.openxmlformats.org/drawingml/2006/main" xmlns:r="http://schemas.openxmlformats.org/officeDocument/2006/relationships" xmlns:p="http://schemas.openxmlformats.org/presentationml/2006/main">
  <p:tag name="THINKCELLSHAPEDONOTDELETE" val="ph_KGTLT9XkCWOX7ejvb0wA"/>
</p:tagLst>
</file>

<file path=ppt/tags/tag747.xml><?xml version="1.0" encoding="utf-8"?>
<p:tagLst xmlns:a="http://schemas.openxmlformats.org/drawingml/2006/main" xmlns:r="http://schemas.openxmlformats.org/officeDocument/2006/relationships" xmlns:p="http://schemas.openxmlformats.org/presentationml/2006/main">
  <p:tag name="THINKCELLSHAPEDONOTDELETE" val="pFpYUdbss.0qvusRCCPy.wQ"/>
</p:tagLst>
</file>

<file path=ppt/tags/tag748.xml><?xml version="1.0" encoding="utf-8"?>
<p:tagLst xmlns:a="http://schemas.openxmlformats.org/drawingml/2006/main" xmlns:r="http://schemas.openxmlformats.org/officeDocument/2006/relationships" xmlns:p="http://schemas.openxmlformats.org/presentationml/2006/main">
  <p:tag name="THINKCELLSHAPEDONOTDELETE" val="pCqG7rFe7a0iy.yM_wq8UBA"/>
</p:tagLst>
</file>

<file path=ppt/tags/tag749.xml><?xml version="1.0" encoding="utf-8"?>
<p:tagLst xmlns:a="http://schemas.openxmlformats.org/drawingml/2006/main" xmlns:r="http://schemas.openxmlformats.org/officeDocument/2006/relationships" xmlns:p="http://schemas.openxmlformats.org/presentationml/2006/main">
  <p:tag name="THINKCELLSHAPEDONOTDELETE" val="p4E7bmHIBwE.FWQtl0SJS.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9TfPn01d9EaaI6tBcmXPug"/>
</p:tagLst>
</file>

<file path=ppt/tags/tag750.xml><?xml version="1.0" encoding="utf-8"?>
<p:tagLst xmlns:a="http://schemas.openxmlformats.org/drawingml/2006/main" xmlns:r="http://schemas.openxmlformats.org/officeDocument/2006/relationships" xmlns:p="http://schemas.openxmlformats.org/presentationml/2006/main">
  <p:tag name="THINKCELLSHAPEDONOTDELETE" val="p2oNJx52x.kiIKOY.Erbihw"/>
</p:tagLst>
</file>

<file path=ppt/tags/tag751.xml><?xml version="1.0" encoding="utf-8"?>
<p:tagLst xmlns:a="http://schemas.openxmlformats.org/drawingml/2006/main" xmlns:r="http://schemas.openxmlformats.org/officeDocument/2006/relationships" xmlns:p="http://schemas.openxmlformats.org/presentationml/2006/main">
  <p:tag name="THINKCELLSHAPEDONOTDELETE" val="pS2ihoC35.k6XWYeitHfb8w"/>
</p:tagLst>
</file>

<file path=ppt/tags/tag752.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753.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754.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755.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756.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757.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758.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759.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94o8Z2yJvUOe8FDG3ee0DA"/>
</p:tagLst>
</file>

<file path=ppt/tags/tag760.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761.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7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3.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764.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765.xml><?xml version="1.0" encoding="utf-8"?>
<p:tagLst xmlns:a="http://schemas.openxmlformats.org/drawingml/2006/main" xmlns:r="http://schemas.openxmlformats.org/officeDocument/2006/relationships" xmlns:p="http://schemas.openxmlformats.org/presentationml/2006/main">
  <p:tag name="THINKCELLSHAPEDONOTDELETE" val="pPqVjve0sy0uJo2GgdM.EmQ"/>
</p:tagLst>
</file>

<file path=ppt/tags/tag766.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67.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68.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6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0.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771.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72.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73.xml><?xml version="1.0" encoding="utf-8"?>
<p:tagLst xmlns:a="http://schemas.openxmlformats.org/drawingml/2006/main" xmlns:r="http://schemas.openxmlformats.org/officeDocument/2006/relationships" xmlns:p="http://schemas.openxmlformats.org/presentationml/2006/main">
  <p:tag name="THINKCELLSHAPEDONOTDELETE" val="pOvbyfewwnU6m3kLqOfcfCA"/>
</p:tagLst>
</file>

<file path=ppt/tags/tag774.xml><?xml version="1.0" encoding="utf-8"?>
<p:tagLst xmlns:a="http://schemas.openxmlformats.org/drawingml/2006/main" xmlns:r="http://schemas.openxmlformats.org/officeDocument/2006/relationships" xmlns:p="http://schemas.openxmlformats.org/presentationml/2006/main">
  <p:tag name="THINKCELLSHAPEDONOTDELETE" val="p8yzozxW1wUaDGCRNNQnEMw"/>
</p:tagLst>
</file>

<file path=ppt/tags/tag775.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776.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777.xml><?xml version="1.0" encoding="utf-8"?>
<p:tagLst xmlns:a="http://schemas.openxmlformats.org/drawingml/2006/main" xmlns:r="http://schemas.openxmlformats.org/officeDocument/2006/relationships" xmlns:p="http://schemas.openxmlformats.org/presentationml/2006/main">
  <p:tag name="THINKCELLSHAPEDONOTDELETE" val="pJRizsj94lUOdR3WU2JiXMw"/>
</p:tagLst>
</file>

<file path=ppt/tags/tag778.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77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Mm2vmmazvk2jvRuDRddHog"/>
</p:tagLst>
</file>

<file path=ppt/tags/tag780.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781.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782.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783.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784.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785.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786.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787.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788.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789.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xqajJGCWz0.bBeYnxIpgag"/>
</p:tagLst>
</file>

<file path=ppt/tags/tag790.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791.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92.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93.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94.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795.xml><?xml version="1.0" encoding="utf-8"?>
<p:tagLst xmlns:a="http://schemas.openxmlformats.org/drawingml/2006/main" xmlns:r="http://schemas.openxmlformats.org/officeDocument/2006/relationships" xmlns:p="http://schemas.openxmlformats.org/presentationml/2006/main">
  <p:tag name="THINKCELLSHAPEDONOTDELETE" val="p_6tiYkfRC0m.cyggxEQ9mw"/>
</p:tagLst>
</file>

<file path=ppt/tags/tag796.xml><?xml version="1.0" encoding="utf-8"?>
<p:tagLst xmlns:a="http://schemas.openxmlformats.org/drawingml/2006/main" xmlns:r="http://schemas.openxmlformats.org/officeDocument/2006/relationships" xmlns:p="http://schemas.openxmlformats.org/presentationml/2006/main">
  <p:tag name="THINKCELLSHAPEDONOTDELETE" val="pFnE1NSxasEuJauCxhE70Dg"/>
</p:tagLst>
</file>

<file path=ppt/tags/tag797.xml><?xml version="1.0" encoding="utf-8"?>
<p:tagLst xmlns:a="http://schemas.openxmlformats.org/drawingml/2006/main" xmlns:r="http://schemas.openxmlformats.org/officeDocument/2006/relationships" xmlns:p="http://schemas.openxmlformats.org/presentationml/2006/main">
  <p:tag name="THINKCELLSHAPEDONOTDELETE" val="ph_r3cEY4Mkir6j_C0wwG8A"/>
</p:tagLst>
</file>

<file path=ppt/tags/tag798.xml><?xml version="1.0" encoding="utf-8"?>
<p:tagLst xmlns:a="http://schemas.openxmlformats.org/drawingml/2006/main" xmlns:r="http://schemas.openxmlformats.org/officeDocument/2006/relationships" xmlns:p="http://schemas.openxmlformats.org/presentationml/2006/main">
  <p:tag name="THINKCELLSHAPEDONOTDELETE" val="pflNecMxfh06vV4RjVwneNA"/>
</p:tagLst>
</file>

<file path=ppt/tags/tag799.xml><?xml version="1.0" encoding="utf-8"?>
<p:tagLst xmlns:a="http://schemas.openxmlformats.org/drawingml/2006/main" xmlns:r="http://schemas.openxmlformats.org/officeDocument/2006/relationships" xmlns:p="http://schemas.openxmlformats.org/presentationml/2006/main">
  <p:tag name="THINKCELLSHAPEDONOTDELETE" val="psY_RmJwfRkGGl9Ad1HfR2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7vlFzECy0SsyyF069_EZ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tyRfv1qMVEG3xmUWb9jukg"/>
</p:tagLst>
</file>

<file path=ppt/tags/tag800.xml><?xml version="1.0" encoding="utf-8"?>
<p:tagLst xmlns:a="http://schemas.openxmlformats.org/drawingml/2006/main" xmlns:r="http://schemas.openxmlformats.org/officeDocument/2006/relationships" xmlns:p="http://schemas.openxmlformats.org/presentationml/2006/main">
  <p:tag name="THINKCELLSHAPEDONOTDELETE" val="ph_KGTLT9XkCWOX7ejvb0wA"/>
</p:tagLst>
</file>

<file path=ppt/tags/tag801.xml><?xml version="1.0" encoding="utf-8"?>
<p:tagLst xmlns:a="http://schemas.openxmlformats.org/drawingml/2006/main" xmlns:r="http://schemas.openxmlformats.org/officeDocument/2006/relationships" xmlns:p="http://schemas.openxmlformats.org/presentationml/2006/main">
  <p:tag name="THINKCELLSHAPEDONOTDELETE" val="pFpYUdbss.0qvusRCCPy.wQ"/>
</p:tagLst>
</file>

<file path=ppt/tags/tag802.xml><?xml version="1.0" encoding="utf-8"?>
<p:tagLst xmlns:a="http://schemas.openxmlformats.org/drawingml/2006/main" xmlns:r="http://schemas.openxmlformats.org/officeDocument/2006/relationships" xmlns:p="http://schemas.openxmlformats.org/presentationml/2006/main">
  <p:tag name="THINKCELLSHAPEDONOTDELETE" val="pCqG7rFe7a0iy.yM_wq8UBA"/>
</p:tagLst>
</file>

<file path=ppt/tags/tag803.xml><?xml version="1.0" encoding="utf-8"?>
<p:tagLst xmlns:a="http://schemas.openxmlformats.org/drawingml/2006/main" xmlns:r="http://schemas.openxmlformats.org/officeDocument/2006/relationships" xmlns:p="http://schemas.openxmlformats.org/presentationml/2006/main">
  <p:tag name="THINKCELLSHAPEDONOTDELETE" val="p4E7bmHIBwE.FWQtl0SJS.w"/>
</p:tagLst>
</file>

<file path=ppt/tags/tag804.xml><?xml version="1.0" encoding="utf-8"?>
<p:tagLst xmlns:a="http://schemas.openxmlformats.org/drawingml/2006/main" xmlns:r="http://schemas.openxmlformats.org/officeDocument/2006/relationships" xmlns:p="http://schemas.openxmlformats.org/presentationml/2006/main">
  <p:tag name="THINKCELLSHAPEDONOTDELETE" val="p2oNJx52x.kiIKOY.Erbihw"/>
</p:tagLst>
</file>

<file path=ppt/tags/tag805.xml><?xml version="1.0" encoding="utf-8"?>
<p:tagLst xmlns:a="http://schemas.openxmlformats.org/drawingml/2006/main" xmlns:r="http://schemas.openxmlformats.org/officeDocument/2006/relationships" xmlns:p="http://schemas.openxmlformats.org/presentationml/2006/main">
  <p:tag name="THINKCELLSHAPEDONOTDELETE" val="pS2ihoC35.k6XWYeitHfb8w"/>
</p:tagLst>
</file>

<file path=ppt/tags/tag806.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807.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808.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809.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1.niHecSjUqnzRXl.cQlOw"/>
</p:tagLst>
</file>

<file path=ppt/tags/tag8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1.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812.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813.xml><?xml version="1.0" encoding="utf-8"?>
<p:tagLst xmlns:a="http://schemas.openxmlformats.org/drawingml/2006/main" xmlns:r="http://schemas.openxmlformats.org/officeDocument/2006/relationships" xmlns:p="http://schemas.openxmlformats.org/presentationml/2006/main">
  <p:tag name="THINKCELLSHAPEDONOTDELETE" val="pPqVjve0sy0uJo2GgdM.EmQ"/>
</p:tagLst>
</file>

<file path=ppt/tags/tag814.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15.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16.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17.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18.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81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8mA6uTXjX0uiqdxlTffvaA"/>
</p:tagLst>
</file>

<file path=ppt/tags/tag820.xml><?xml version="1.0" encoding="utf-8"?>
<p:tagLst xmlns:a="http://schemas.openxmlformats.org/drawingml/2006/main" xmlns:r="http://schemas.openxmlformats.org/officeDocument/2006/relationships" xmlns:p="http://schemas.openxmlformats.org/presentationml/2006/main">
  <p:tag name="THINKCELLSHAPEDONOTDELETE" val="pJRizsj94lUOdR3WU2JiXMw"/>
</p:tagLst>
</file>

<file path=ppt/tags/tag821.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22.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23.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24.xml><?xml version="1.0" encoding="utf-8"?>
<p:tagLst xmlns:a="http://schemas.openxmlformats.org/drawingml/2006/main" xmlns:r="http://schemas.openxmlformats.org/officeDocument/2006/relationships" xmlns:p="http://schemas.openxmlformats.org/presentationml/2006/main">
  <p:tag name="THINKCELLSHAPEDONOTDELETE" val="pOvbyfewwnU6m3kLqOfcfCA"/>
</p:tagLst>
</file>

<file path=ppt/tags/tag825.xml><?xml version="1.0" encoding="utf-8"?>
<p:tagLst xmlns:a="http://schemas.openxmlformats.org/drawingml/2006/main" xmlns:r="http://schemas.openxmlformats.org/officeDocument/2006/relationships" xmlns:p="http://schemas.openxmlformats.org/presentationml/2006/main">
  <p:tag name="THINKCELLSHAPEDONOTDELETE" val="p8yzozxW1wUaDGCRNNQnEMw"/>
</p:tagLst>
</file>

<file path=ppt/tags/tag826.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827.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828.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829.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L39MdP3D0KL5uh8xg_XdA"/>
</p:tagLst>
</file>

<file path=ppt/tags/tag830.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831.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832.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833.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834.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835.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836.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837.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838.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83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wYnpUre_x0yuRkCV4.xEhg"/>
</p:tagLst>
</file>

<file path=ppt/tags/tag840.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41.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42.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43.xml><?xml version="1.0" encoding="utf-8"?>
<p:tagLst xmlns:a="http://schemas.openxmlformats.org/drawingml/2006/main" xmlns:r="http://schemas.openxmlformats.org/officeDocument/2006/relationships" xmlns:p="http://schemas.openxmlformats.org/presentationml/2006/main">
  <p:tag name="THINKCELLSHAPEDONOTDELETE" val="p_6tiYkfRC0m.cyggxEQ9mw"/>
</p:tagLst>
</file>

<file path=ppt/tags/tag844.xml><?xml version="1.0" encoding="utf-8"?>
<p:tagLst xmlns:a="http://schemas.openxmlformats.org/drawingml/2006/main" xmlns:r="http://schemas.openxmlformats.org/officeDocument/2006/relationships" xmlns:p="http://schemas.openxmlformats.org/presentationml/2006/main">
  <p:tag name="THINKCELLSHAPEDONOTDELETE" val="pFnE1NSxasEuJauCxhE70Dg"/>
</p:tagLst>
</file>

<file path=ppt/tags/tag845.xml><?xml version="1.0" encoding="utf-8"?>
<p:tagLst xmlns:a="http://schemas.openxmlformats.org/drawingml/2006/main" xmlns:r="http://schemas.openxmlformats.org/officeDocument/2006/relationships" xmlns:p="http://schemas.openxmlformats.org/presentationml/2006/main">
  <p:tag name="THINKCELLSHAPEDONOTDELETE" val="ph_r3cEY4Mkir6j_C0wwG8A"/>
</p:tagLst>
</file>

<file path=ppt/tags/tag846.xml><?xml version="1.0" encoding="utf-8"?>
<p:tagLst xmlns:a="http://schemas.openxmlformats.org/drawingml/2006/main" xmlns:r="http://schemas.openxmlformats.org/officeDocument/2006/relationships" xmlns:p="http://schemas.openxmlformats.org/presentationml/2006/main">
  <p:tag name="THINKCELLSHAPEDONOTDELETE" val="pflNecMxfh06vV4RjVwneNA"/>
</p:tagLst>
</file>

<file path=ppt/tags/tag847.xml><?xml version="1.0" encoding="utf-8"?>
<p:tagLst xmlns:a="http://schemas.openxmlformats.org/drawingml/2006/main" xmlns:r="http://schemas.openxmlformats.org/officeDocument/2006/relationships" xmlns:p="http://schemas.openxmlformats.org/presentationml/2006/main">
  <p:tag name="THINKCELLSHAPEDONOTDELETE" val="psY_RmJwfRkGGl9Ad1HfR2g"/>
</p:tagLst>
</file>

<file path=ppt/tags/tag848.xml><?xml version="1.0" encoding="utf-8"?>
<p:tagLst xmlns:a="http://schemas.openxmlformats.org/drawingml/2006/main" xmlns:r="http://schemas.openxmlformats.org/officeDocument/2006/relationships" xmlns:p="http://schemas.openxmlformats.org/presentationml/2006/main">
  <p:tag name="THINKCELLSHAPEDONOTDELETE" val="ph_KGTLT9XkCWOX7ejvb0wA"/>
</p:tagLst>
</file>

<file path=ppt/tags/tag849.xml><?xml version="1.0" encoding="utf-8"?>
<p:tagLst xmlns:a="http://schemas.openxmlformats.org/drawingml/2006/main" xmlns:r="http://schemas.openxmlformats.org/officeDocument/2006/relationships" xmlns:p="http://schemas.openxmlformats.org/presentationml/2006/main">
  <p:tag name="THINKCELLSHAPEDONOTDELETE" val="pFpYUdbss.0qvusRCCPy.w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0.xml><?xml version="1.0" encoding="utf-8"?>
<p:tagLst xmlns:a="http://schemas.openxmlformats.org/drawingml/2006/main" xmlns:r="http://schemas.openxmlformats.org/officeDocument/2006/relationships" xmlns:p="http://schemas.openxmlformats.org/presentationml/2006/main">
  <p:tag name="THINKCELLSHAPEDONOTDELETE" val="pCqG7rFe7a0iy.yM_wq8UBA"/>
</p:tagLst>
</file>

<file path=ppt/tags/tag851.xml><?xml version="1.0" encoding="utf-8"?>
<p:tagLst xmlns:a="http://schemas.openxmlformats.org/drawingml/2006/main" xmlns:r="http://schemas.openxmlformats.org/officeDocument/2006/relationships" xmlns:p="http://schemas.openxmlformats.org/presentationml/2006/main">
  <p:tag name="THINKCELLSHAPEDONOTDELETE" val="p4E7bmHIBwE.FWQtl0SJS.w"/>
</p:tagLst>
</file>

<file path=ppt/tags/tag852.xml><?xml version="1.0" encoding="utf-8"?>
<p:tagLst xmlns:a="http://schemas.openxmlformats.org/drawingml/2006/main" xmlns:r="http://schemas.openxmlformats.org/officeDocument/2006/relationships" xmlns:p="http://schemas.openxmlformats.org/presentationml/2006/main">
  <p:tag name="THINKCELLSHAPEDONOTDELETE" val="p2oNJx52x.kiIKOY.Erbihw"/>
</p:tagLst>
</file>

<file path=ppt/tags/tag853.xml><?xml version="1.0" encoding="utf-8"?>
<p:tagLst xmlns:a="http://schemas.openxmlformats.org/drawingml/2006/main" xmlns:r="http://schemas.openxmlformats.org/officeDocument/2006/relationships" xmlns:p="http://schemas.openxmlformats.org/presentationml/2006/main">
  <p:tag name="THINKCELLSHAPEDONOTDELETE" val="pS2ihoC35.k6XWYeitHfb8w"/>
</p:tagLst>
</file>

<file path=ppt/tags/tag854.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855.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856.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857.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8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9.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uS2z4BZ2ZUmM4j2XVAbvmA"/>
</p:tagLst>
</file>

<file path=ppt/tags/tag860.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861.xml><?xml version="1.0" encoding="utf-8"?>
<p:tagLst xmlns:a="http://schemas.openxmlformats.org/drawingml/2006/main" xmlns:r="http://schemas.openxmlformats.org/officeDocument/2006/relationships" xmlns:p="http://schemas.openxmlformats.org/presentationml/2006/main">
  <p:tag name="THINKCELLSHAPEDONOTDELETE" val="pPqVjve0sy0uJo2GgdM.EmQ"/>
</p:tagLst>
</file>

<file path=ppt/tags/tag862.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63.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64.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65.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66.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67.xml><?xml version="1.0" encoding="utf-8"?>
<p:tagLst xmlns:a="http://schemas.openxmlformats.org/drawingml/2006/main" xmlns:r="http://schemas.openxmlformats.org/officeDocument/2006/relationships" xmlns:p="http://schemas.openxmlformats.org/presentationml/2006/main">
  <p:tag name="THINKCELLSHAPEDONOTDELETE" val="pJRizsj94lUOdR3WU2JiXMw"/>
</p:tagLst>
</file>

<file path=ppt/tags/tag868.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6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7qz263HEYkeLo1ook2.nKQ"/>
</p:tagLst>
</file>

<file path=ppt/tags/tag870.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871.xml><?xml version="1.0" encoding="utf-8"?>
<p:tagLst xmlns:a="http://schemas.openxmlformats.org/drawingml/2006/main" xmlns:r="http://schemas.openxmlformats.org/officeDocument/2006/relationships" xmlns:p="http://schemas.openxmlformats.org/presentationml/2006/main">
  <p:tag name="THINKCELLSHAPEDONOTDELETE" val="pOvbyfewwnU6m3kLqOfcfCA"/>
</p:tagLst>
</file>

<file path=ppt/tags/tag872.xml><?xml version="1.0" encoding="utf-8"?>
<p:tagLst xmlns:a="http://schemas.openxmlformats.org/drawingml/2006/main" xmlns:r="http://schemas.openxmlformats.org/officeDocument/2006/relationships" xmlns:p="http://schemas.openxmlformats.org/presentationml/2006/main">
  <p:tag name="THINKCELLSHAPEDONOTDELETE" val="p8yzozxW1wUaDGCRNNQnEMw"/>
</p:tagLst>
</file>

<file path=ppt/tags/tag873.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874.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875.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876.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877.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878.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879.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cUaeFs4RYE.KmLyLxcyFQg"/>
</p:tagLst>
</file>

<file path=ppt/tags/tag880.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881.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882.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883.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884.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885.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886.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887.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88.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8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fLmB_HEB5EudS0nES5CVVw"/>
</p:tagLst>
</file>

<file path=ppt/tags/tag890.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891.xml><?xml version="1.0" encoding="utf-8"?>
<p:tagLst xmlns:a="http://schemas.openxmlformats.org/drawingml/2006/main" xmlns:r="http://schemas.openxmlformats.org/officeDocument/2006/relationships" xmlns:p="http://schemas.openxmlformats.org/presentationml/2006/main">
  <p:tag name="THINKCELLSHAPEDONOTDELETE" val="p_6tiYkfRC0m.cyggxEQ9mw"/>
</p:tagLst>
</file>

<file path=ppt/tags/tag892.xml><?xml version="1.0" encoding="utf-8"?>
<p:tagLst xmlns:a="http://schemas.openxmlformats.org/drawingml/2006/main" xmlns:r="http://schemas.openxmlformats.org/officeDocument/2006/relationships" xmlns:p="http://schemas.openxmlformats.org/presentationml/2006/main">
  <p:tag name="THINKCELLSHAPEDONOTDELETE" val="pFnE1NSxasEuJauCxhE70Dg"/>
</p:tagLst>
</file>

<file path=ppt/tags/tag893.xml><?xml version="1.0" encoding="utf-8"?>
<p:tagLst xmlns:a="http://schemas.openxmlformats.org/drawingml/2006/main" xmlns:r="http://schemas.openxmlformats.org/officeDocument/2006/relationships" xmlns:p="http://schemas.openxmlformats.org/presentationml/2006/main">
  <p:tag name="THINKCELLSHAPEDONOTDELETE" val="ph_r3cEY4Mkir6j_C0wwG8A"/>
</p:tagLst>
</file>

<file path=ppt/tags/tag894.xml><?xml version="1.0" encoding="utf-8"?>
<p:tagLst xmlns:a="http://schemas.openxmlformats.org/drawingml/2006/main" xmlns:r="http://schemas.openxmlformats.org/officeDocument/2006/relationships" xmlns:p="http://schemas.openxmlformats.org/presentationml/2006/main">
  <p:tag name="THINKCELLSHAPEDONOTDELETE" val="pflNecMxfh06vV4RjVwneNA"/>
</p:tagLst>
</file>

<file path=ppt/tags/tag895.xml><?xml version="1.0" encoding="utf-8"?>
<p:tagLst xmlns:a="http://schemas.openxmlformats.org/drawingml/2006/main" xmlns:r="http://schemas.openxmlformats.org/officeDocument/2006/relationships" xmlns:p="http://schemas.openxmlformats.org/presentationml/2006/main">
  <p:tag name="THINKCELLSHAPEDONOTDELETE" val="psY_RmJwfRkGGl9Ad1HfR2g"/>
</p:tagLst>
</file>

<file path=ppt/tags/tag896.xml><?xml version="1.0" encoding="utf-8"?>
<p:tagLst xmlns:a="http://schemas.openxmlformats.org/drawingml/2006/main" xmlns:r="http://schemas.openxmlformats.org/officeDocument/2006/relationships" xmlns:p="http://schemas.openxmlformats.org/presentationml/2006/main">
  <p:tag name="THINKCELLSHAPEDONOTDELETE" val="ph_KGTLT9XkCWOX7ejvb0wA"/>
</p:tagLst>
</file>

<file path=ppt/tags/tag897.xml><?xml version="1.0" encoding="utf-8"?>
<p:tagLst xmlns:a="http://schemas.openxmlformats.org/drawingml/2006/main" xmlns:r="http://schemas.openxmlformats.org/officeDocument/2006/relationships" xmlns:p="http://schemas.openxmlformats.org/presentationml/2006/main">
  <p:tag name="THINKCELLSHAPEDONOTDELETE" val="pFpYUdbss.0qvusRCCPy.wQ"/>
</p:tagLst>
</file>

<file path=ppt/tags/tag898.xml><?xml version="1.0" encoding="utf-8"?>
<p:tagLst xmlns:a="http://schemas.openxmlformats.org/drawingml/2006/main" xmlns:r="http://schemas.openxmlformats.org/officeDocument/2006/relationships" xmlns:p="http://schemas.openxmlformats.org/presentationml/2006/main">
  <p:tag name="THINKCELLSHAPEDONOTDELETE" val="pCqG7rFe7a0iy.yM_wq8UBA"/>
</p:tagLst>
</file>

<file path=ppt/tags/tag899.xml><?xml version="1.0" encoding="utf-8"?>
<p:tagLst xmlns:a="http://schemas.openxmlformats.org/drawingml/2006/main" xmlns:r="http://schemas.openxmlformats.org/officeDocument/2006/relationships" xmlns:p="http://schemas.openxmlformats.org/presentationml/2006/main">
  <p:tag name="THINKCELLSHAPEDONOTDELETE" val="p4E7bmHIBwE.FWQtl0SJ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Z85wxwzDUO_15Bo3_NIk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o6Il7WUrn0CFt2xxZCDjUA"/>
</p:tagLst>
</file>

<file path=ppt/tags/tag900.xml><?xml version="1.0" encoding="utf-8"?>
<p:tagLst xmlns:a="http://schemas.openxmlformats.org/drawingml/2006/main" xmlns:r="http://schemas.openxmlformats.org/officeDocument/2006/relationships" xmlns:p="http://schemas.openxmlformats.org/presentationml/2006/main">
  <p:tag name="THINKCELLSHAPEDONOTDELETE" val="p2oNJx52x.kiIKOY.Erbihw"/>
</p:tagLst>
</file>

<file path=ppt/tags/tag901.xml><?xml version="1.0" encoding="utf-8"?>
<p:tagLst xmlns:a="http://schemas.openxmlformats.org/drawingml/2006/main" xmlns:r="http://schemas.openxmlformats.org/officeDocument/2006/relationships" xmlns:p="http://schemas.openxmlformats.org/presentationml/2006/main">
  <p:tag name="THINKCELLSHAPEDONOTDELETE" val="pS2ihoC35.k6XWYeitHfb8w"/>
</p:tagLst>
</file>

<file path=ppt/tags/tag902.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903.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904.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905.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9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7.xml><?xml version="1.0" encoding="utf-8"?>
<p:tagLst xmlns:a="http://schemas.openxmlformats.org/drawingml/2006/main" xmlns:r="http://schemas.openxmlformats.org/officeDocument/2006/relationships" xmlns:p="http://schemas.openxmlformats.org/presentationml/2006/main">
  <p:tag name="THINKCELLSHAPEDONOTDELETE" val="pQqQRDrou7kmxsxKG1DGkZw"/>
</p:tagLst>
</file>

<file path=ppt/tags/tag908.xml><?xml version="1.0" encoding="utf-8"?>
<p:tagLst xmlns:a="http://schemas.openxmlformats.org/drawingml/2006/main" xmlns:r="http://schemas.openxmlformats.org/officeDocument/2006/relationships" xmlns:p="http://schemas.openxmlformats.org/presentationml/2006/main">
  <p:tag name="THINKCELLSHAPEDONOTDELETE" val="p8k1UvUCzxEqYxDaud1htqA"/>
</p:tagLst>
</file>

<file path=ppt/tags/tag909.xml><?xml version="1.0" encoding="utf-8"?>
<p:tagLst xmlns:a="http://schemas.openxmlformats.org/drawingml/2006/main" xmlns:r="http://schemas.openxmlformats.org/officeDocument/2006/relationships" xmlns:p="http://schemas.openxmlformats.org/presentationml/2006/main">
  <p:tag name="THINKCELLSHAPEDONOTDELETE" val="pPqVjve0sy0uJo2GgdM.Em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OyOwTNSPPUaqhUZN4QAN9g"/>
</p:tagLst>
</file>

<file path=ppt/tags/tag910.xml><?xml version="1.0" encoding="utf-8"?>
<p:tagLst xmlns:a="http://schemas.openxmlformats.org/drawingml/2006/main" xmlns:r="http://schemas.openxmlformats.org/officeDocument/2006/relationships" xmlns:p="http://schemas.openxmlformats.org/presentationml/2006/main">
  <p:tag name="THINKCELLSHAPEDONOTDELETE" val="pOvbyfewwnU6m3kLqOfcfCA"/>
</p:tagLst>
</file>

<file path=ppt/tags/tag911.xml><?xml version="1.0" encoding="utf-8"?>
<p:tagLst xmlns:a="http://schemas.openxmlformats.org/drawingml/2006/main" xmlns:r="http://schemas.openxmlformats.org/officeDocument/2006/relationships" xmlns:p="http://schemas.openxmlformats.org/presentationml/2006/main">
  <p:tag name="THINKCELLSHAPEDONOTDELETE" val="p8yzozxW1wUaDGCRNNQnEMw"/>
</p:tagLst>
</file>

<file path=ppt/tags/tag912.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913.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914.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915.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16.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17.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918.xml><?xml version="1.0" encoding="utf-8"?>
<p:tagLst xmlns:a="http://schemas.openxmlformats.org/drawingml/2006/main" xmlns:r="http://schemas.openxmlformats.org/officeDocument/2006/relationships" xmlns:p="http://schemas.openxmlformats.org/presentationml/2006/main">
  <p:tag name="THINKCELLSHAPEDONOTDELETE" val="pt4tii66.LkSC5AXqzH8RVw"/>
</p:tagLst>
</file>

<file path=ppt/tags/tag919.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4Apd.jOTuEWvQQivpeZvLg"/>
</p:tagLst>
</file>

<file path=ppt/tags/tag920.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921.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922.xml><?xml version="1.0" encoding="utf-8"?>
<p:tagLst xmlns:a="http://schemas.openxmlformats.org/drawingml/2006/main" xmlns:r="http://schemas.openxmlformats.org/officeDocument/2006/relationships" xmlns:p="http://schemas.openxmlformats.org/presentationml/2006/main">
  <p:tag name="THINKCELLSHAPEDONOTDELETE" val="pd0k6i.cgpk2u_DaSn2troA"/>
</p:tagLst>
</file>

<file path=ppt/tags/tag923.xml><?xml version="1.0" encoding="utf-8"?>
<p:tagLst xmlns:a="http://schemas.openxmlformats.org/drawingml/2006/main" xmlns:r="http://schemas.openxmlformats.org/officeDocument/2006/relationships" xmlns:p="http://schemas.openxmlformats.org/presentationml/2006/main">
  <p:tag name="THINKCELLSHAPEDONOTDELETE" val="pJRizsj94lUOdR3WU2JiXMw"/>
</p:tagLst>
</file>

<file path=ppt/tags/tag924.xml><?xml version="1.0" encoding="utf-8"?>
<p:tagLst xmlns:a="http://schemas.openxmlformats.org/drawingml/2006/main" xmlns:r="http://schemas.openxmlformats.org/officeDocument/2006/relationships" xmlns:p="http://schemas.openxmlformats.org/presentationml/2006/main">
  <p:tag name="THINKCELLSHAPEDONOTDELETE" val="pBHju2wRzJ0Ch4niNZFuBcQ"/>
</p:tagLst>
</file>

<file path=ppt/tags/tag925.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26.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927.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928.xml><?xml version="1.0" encoding="utf-8"?>
<p:tagLst xmlns:a="http://schemas.openxmlformats.org/drawingml/2006/main" xmlns:r="http://schemas.openxmlformats.org/officeDocument/2006/relationships" xmlns:p="http://schemas.openxmlformats.org/presentationml/2006/main">
  <p:tag name="THINKCELLSHAPEDONOTDELETE" val="pTqdQsUvrpU24xz39PHguSQ"/>
</p:tagLst>
</file>

<file path=ppt/tags/tag929.xml><?xml version="1.0" encoding="utf-8"?>
<p:tagLst xmlns:a="http://schemas.openxmlformats.org/drawingml/2006/main" xmlns:r="http://schemas.openxmlformats.org/officeDocument/2006/relationships" xmlns:p="http://schemas.openxmlformats.org/presentationml/2006/main">
  <p:tag name="THINKCELLSHAPEDONOTDELETE" val="p5LCqf6lYWE2HMLEnkUqZw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0.xml><?xml version="1.0" encoding="utf-8"?>
<p:tagLst xmlns:a="http://schemas.openxmlformats.org/drawingml/2006/main" xmlns:r="http://schemas.openxmlformats.org/officeDocument/2006/relationships" xmlns:p="http://schemas.openxmlformats.org/presentationml/2006/main">
  <p:tag name="THINKCELLSHAPEDONOTDELETE" val="pvkmqrHqyLESDgJbe3MUDRQ"/>
</p:tagLst>
</file>

<file path=ppt/tags/tag931.xml><?xml version="1.0" encoding="utf-8"?>
<p:tagLst xmlns:a="http://schemas.openxmlformats.org/drawingml/2006/main" xmlns:r="http://schemas.openxmlformats.org/officeDocument/2006/relationships" xmlns:p="http://schemas.openxmlformats.org/presentationml/2006/main">
  <p:tag name="THINKCELLSHAPEDONOTDELETE" val="pqOVyMQj0dE6UU0v0BXsuJw"/>
</p:tagLst>
</file>

<file path=ppt/tags/tag932.xml><?xml version="1.0" encoding="utf-8"?>
<p:tagLst xmlns:a="http://schemas.openxmlformats.org/drawingml/2006/main" xmlns:r="http://schemas.openxmlformats.org/officeDocument/2006/relationships" xmlns:p="http://schemas.openxmlformats.org/presentationml/2006/main">
  <p:tag name="THINKCELLSHAPEDONOTDELETE" val="pjnfI.jCbHkqszPjUL0YGBA"/>
</p:tagLst>
</file>

<file path=ppt/tags/tag933.xml><?xml version="1.0" encoding="utf-8"?>
<p:tagLst xmlns:a="http://schemas.openxmlformats.org/drawingml/2006/main" xmlns:r="http://schemas.openxmlformats.org/officeDocument/2006/relationships" xmlns:p="http://schemas.openxmlformats.org/presentationml/2006/main">
  <p:tag name="THINKCELLSHAPEDONOTDELETE" val="ppCV7QEiqwECObwhZKKmhaA"/>
</p:tagLst>
</file>

<file path=ppt/tags/tag934.xml><?xml version="1.0" encoding="utf-8"?>
<p:tagLst xmlns:a="http://schemas.openxmlformats.org/drawingml/2006/main" xmlns:r="http://schemas.openxmlformats.org/officeDocument/2006/relationships" xmlns:p="http://schemas.openxmlformats.org/presentationml/2006/main">
  <p:tag name="THINKCELLSHAPEDONOTDELETE" val="p.mSnRrdojUKwGB8TwwWZkw"/>
</p:tagLst>
</file>

<file path=ppt/tags/tag935.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36.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37.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38.xml><?xml version="1.0" encoding="utf-8"?>
<p:tagLst xmlns:a="http://schemas.openxmlformats.org/drawingml/2006/main" xmlns:r="http://schemas.openxmlformats.org/officeDocument/2006/relationships" xmlns:p="http://schemas.openxmlformats.org/presentationml/2006/main">
  <p:tag name="THINKCELLSHAPEDONOTDELETE" val="piYbPXm_S5Uiphx0VwOWHWg"/>
</p:tagLst>
</file>

<file path=ppt/tags/tag939.xml><?xml version="1.0" encoding="utf-8"?>
<p:tagLst xmlns:a="http://schemas.openxmlformats.org/drawingml/2006/main" xmlns:r="http://schemas.openxmlformats.org/officeDocument/2006/relationships" xmlns:p="http://schemas.openxmlformats.org/presentationml/2006/main">
  <p:tag name="THINKCELLSHAPEDONOTDELETE" val="p_6tiYkfRC0m.cyggxEQ9m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hW3jYVfjk0uZ_dpKOBTrVQ"/>
</p:tagLst>
</file>

<file path=ppt/tags/tag940.xml><?xml version="1.0" encoding="utf-8"?>
<p:tagLst xmlns:a="http://schemas.openxmlformats.org/drawingml/2006/main" xmlns:r="http://schemas.openxmlformats.org/officeDocument/2006/relationships" xmlns:p="http://schemas.openxmlformats.org/presentationml/2006/main">
  <p:tag name="THINKCELLSHAPEDONOTDELETE" val="pFnE1NSxasEuJauCxhE70Dg"/>
</p:tagLst>
</file>

<file path=ppt/tags/tag941.xml><?xml version="1.0" encoding="utf-8"?>
<p:tagLst xmlns:a="http://schemas.openxmlformats.org/drawingml/2006/main" xmlns:r="http://schemas.openxmlformats.org/officeDocument/2006/relationships" xmlns:p="http://schemas.openxmlformats.org/presentationml/2006/main">
  <p:tag name="THINKCELLSHAPEDONOTDELETE" val="ph_r3cEY4Mkir6j_C0wwG8A"/>
</p:tagLst>
</file>

<file path=ppt/tags/tag942.xml><?xml version="1.0" encoding="utf-8"?>
<p:tagLst xmlns:a="http://schemas.openxmlformats.org/drawingml/2006/main" xmlns:r="http://schemas.openxmlformats.org/officeDocument/2006/relationships" xmlns:p="http://schemas.openxmlformats.org/presentationml/2006/main">
  <p:tag name="THINKCELLSHAPEDONOTDELETE" val="pflNecMxfh06vV4RjVwneNA"/>
</p:tagLst>
</file>

<file path=ppt/tags/tag943.xml><?xml version="1.0" encoding="utf-8"?>
<p:tagLst xmlns:a="http://schemas.openxmlformats.org/drawingml/2006/main" xmlns:r="http://schemas.openxmlformats.org/officeDocument/2006/relationships" xmlns:p="http://schemas.openxmlformats.org/presentationml/2006/main">
  <p:tag name="THINKCELLSHAPEDONOTDELETE" val="psY_RmJwfRkGGl9Ad1HfR2g"/>
</p:tagLst>
</file>

<file path=ppt/tags/tag944.xml><?xml version="1.0" encoding="utf-8"?>
<p:tagLst xmlns:a="http://schemas.openxmlformats.org/drawingml/2006/main" xmlns:r="http://schemas.openxmlformats.org/officeDocument/2006/relationships" xmlns:p="http://schemas.openxmlformats.org/presentationml/2006/main">
  <p:tag name="THINKCELLSHAPEDONOTDELETE" val="ph_KGTLT9XkCWOX7ejvb0wA"/>
</p:tagLst>
</file>

<file path=ppt/tags/tag945.xml><?xml version="1.0" encoding="utf-8"?>
<p:tagLst xmlns:a="http://schemas.openxmlformats.org/drawingml/2006/main" xmlns:r="http://schemas.openxmlformats.org/officeDocument/2006/relationships" xmlns:p="http://schemas.openxmlformats.org/presentationml/2006/main">
  <p:tag name="THINKCELLSHAPEDONOTDELETE" val="pFpYUdbss.0qvusRCCPy.wQ"/>
</p:tagLst>
</file>

<file path=ppt/tags/tag946.xml><?xml version="1.0" encoding="utf-8"?>
<p:tagLst xmlns:a="http://schemas.openxmlformats.org/drawingml/2006/main" xmlns:r="http://schemas.openxmlformats.org/officeDocument/2006/relationships" xmlns:p="http://schemas.openxmlformats.org/presentationml/2006/main">
  <p:tag name="THINKCELLSHAPEDONOTDELETE" val="pCqG7rFe7a0iy.yM_wq8UBA"/>
</p:tagLst>
</file>

<file path=ppt/tags/tag947.xml><?xml version="1.0" encoding="utf-8"?>
<p:tagLst xmlns:a="http://schemas.openxmlformats.org/drawingml/2006/main" xmlns:r="http://schemas.openxmlformats.org/officeDocument/2006/relationships" xmlns:p="http://schemas.openxmlformats.org/presentationml/2006/main">
  <p:tag name="THINKCELLSHAPEDONOTDELETE" val="p4E7bmHIBwE.FWQtl0SJS.w"/>
</p:tagLst>
</file>

<file path=ppt/tags/tag948.xml><?xml version="1.0" encoding="utf-8"?>
<p:tagLst xmlns:a="http://schemas.openxmlformats.org/drawingml/2006/main" xmlns:r="http://schemas.openxmlformats.org/officeDocument/2006/relationships" xmlns:p="http://schemas.openxmlformats.org/presentationml/2006/main">
  <p:tag name="THINKCELLSHAPEDONOTDELETE" val="p2oNJx52x.kiIKOY.Erbihw"/>
</p:tagLst>
</file>

<file path=ppt/tags/tag949.xml><?xml version="1.0" encoding="utf-8"?>
<p:tagLst xmlns:a="http://schemas.openxmlformats.org/drawingml/2006/main" xmlns:r="http://schemas.openxmlformats.org/officeDocument/2006/relationships" xmlns:p="http://schemas.openxmlformats.org/presentationml/2006/main">
  <p:tag name="THINKCELLSHAPEDONOTDELETE" val="pS2ihoC35.k6XWYeitHfb8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8syUv0y71E2ARXtrBNfS3w"/>
</p:tagLst>
</file>

<file path=ppt/tags/tag950.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951.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952.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953.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9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5.xml><?xml version="1.0" encoding="utf-8"?>
<p:tagLst xmlns:a="http://schemas.openxmlformats.org/drawingml/2006/main" xmlns:r="http://schemas.openxmlformats.org/officeDocument/2006/relationships" xmlns:p="http://schemas.openxmlformats.org/presentationml/2006/main">
  <p:tag name="THINKCELLSHAPEDONOTDELETE" val="pHuYb0M.kWUu7BFdK5iaTGw"/>
</p:tagLst>
</file>

<file path=ppt/tags/tag956.xml><?xml version="1.0" encoding="utf-8"?>
<p:tagLst xmlns:a="http://schemas.openxmlformats.org/drawingml/2006/main" xmlns:r="http://schemas.openxmlformats.org/officeDocument/2006/relationships" xmlns:p="http://schemas.openxmlformats.org/presentationml/2006/main">
  <p:tag name="THINKCELLSHAPEDONOTDELETE" val="pTcXO1TiZAkKe4sQDuOgigA"/>
</p:tagLst>
</file>

<file path=ppt/tags/tag957.xml><?xml version="1.0" encoding="utf-8"?>
<p:tagLst xmlns:a="http://schemas.openxmlformats.org/drawingml/2006/main" xmlns:r="http://schemas.openxmlformats.org/officeDocument/2006/relationships" xmlns:p="http://schemas.openxmlformats.org/presentationml/2006/main">
  <p:tag name="THINKCELLSHAPEDONOTDELETE" val="pQrziy.P.w0eBJeF5RtH_VQ"/>
</p:tagLst>
</file>

<file path=ppt/tags/tag958.xml><?xml version="1.0" encoding="utf-8"?>
<p:tagLst xmlns:a="http://schemas.openxmlformats.org/drawingml/2006/main" xmlns:r="http://schemas.openxmlformats.org/officeDocument/2006/relationships" xmlns:p="http://schemas.openxmlformats.org/presentationml/2006/main">
  <p:tag name="THINKCELLSHAPEDONOTDELETE" val="p3QCNL40B5kS2D9KYzWbUCA"/>
</p:tagLst>
</file>

<file path=ppt/tags/tag959.xml><?xml version="1.0" encoding="utf-8"?>
<p:tagLst xmlns:a="http://schemas.openxmlformats.org/drawingml/2006/main" xmlns:r="http://schemas.openxmlformats.org/officeDocument/2006/relationships" xmlns:p="http://schemas.openxmlformats.org/presentationml/2006/main">
  <p:tag name="THINKCELLSHAPEDONOTDELETE" val="p.wa_Tr3Wp06onHOUqIGf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q29rtRDmIUiH5fJfMfT2yA"/>
</p:tagLst>
</file>

<file path=ppt/tags/tag960.xml><?xml version="1.0" encoding="utf-8"?>
<p:tagLst xmlns:a="http://schemas.openxmlformats.org/drawingml/2006/main" xmlns:r="http://schemas.openxmlformats.org/officeDocument/2006/relationships" xmlns:p="http://schemas.openxmlformats.org/presentationml/2006/main">
  <p:tag name="THINKCELLSHAPEDONOTDELETE" val="pGZ500kBaXUug2PEk9ZUVkQ"/>
</p:tagLst>
</file>

<file path=ppt/tags/tag961.xml><?xml version="1.0" encoding="utf-8"?>
<p:tagLst xmlns:a="http://schemas.openxmlformats.org/drawingml/2006/main" xmlns:r="http://schemas.openxmlformats.org/officeDocument/2006/relationships" xmlns:p="http://schemas.openxmlformats.org/presentationml/2006/main">
  <p:tag name="THINKCELLSHAPEDONOTDELETE" val="pxTGj515HOUGP3ABtOdBTrA"/>
</p:tagLst>
</file>

<file path=ppt/tags/tag962.xml><?xml version="1.0" encoding="utf-8"?>
<p:tagLst xmlns:a="http://schemas.openxmlformats.org/drawingml/2006/main" xmlns:r="http://schemas.openxmlformats.org/officeDocument/2006/relationships" xmlns:p="http://schemas.openxmlformats.org/presentationml/2006/main">
  <p:tag name="THINKCELLSHAPEDONOTDELETE" val="pwDr2uqgW_0iHCGY_fxyVpg"/>
</p:tagLst>
</file>

<file path=ppt/tags/tag963.xml><?xml version="1.0" encoding="utf-8"?>
<p:tagLst xmlns:a="http://schemas.openxmlformats.org/drawingml/2006/main" xmlns:r="http://schemas.openxmlformats.org/officeDocument/2006/relationships" xmlns:p="http://schemas.openxmlformats.org/presentationml/2006/main">
  <p:tag name="THINKCELLSHAPEDONOTDELETE" val="pzSVF2IF0tk6YGU3NN2pFKA"/>
</p:tagLst>
</file>

<file path=ppt/tags/tag964.xml><?xml version="1.0" encoding="utf-8"?>
<p:tagLst xmlns:a="http://schemas.openxmlformats.org/drawingml/2006/main" xmlns:r="http://schemas.openxmlformats.org/officeDocument/2006/relationships" xmlns:p="http://schemas.openxmlformats.org/presentationml/2006/main">
  <p:tag name="THINKCELLSHAPEDONOTDELETE" val="pW6pCUQWADUK0KNjVeIXZtw"/>
</p:tagLst>
</file>

<file path=ppt/tags/tag965.xml><?xml version="1.0" encoding="utf-8"?>
<p:tagLst xmlns:a="http://schemas.openxmlformats.org/drawingml/2006/main" xmlns:r="http://schemas.openxmlformats.org/officeDocument/2006/relationships" xmlns:p="http://schemas.openxmlformats.org/presentationml/2006/main">
  <p:tag name="THINKCELLSHAPEDONOTDELETE" val="psx71CvN3nUKAB5zhm26qzQ"/>
</p:tagLst>
</file>

<file path=ppt/tags/tag966.xml><?xml version="1.0" encoding="utf-8"?>
<p:tagLst xmlns:a="http://schemas.openxmlformats.org/drawingml/2006/main" xmlns:r="http://schemas.openxmlformats.org/officeDocument/2006/relationships" xmlns:p="http://schemas.openxmlformats.org/presentationml/2006/main">
  <p:tag name="THINKCELLSHAPEDONOTDELETE" val="pGUHdMqe6WE6sscGYFgAG3Q"/>
</p:tagLst>
</file>

<file path=ppt/tags/tag967.xml><?xml version="1.0" encoding="utf-8"?>
<p:tagLst xmlns:a="http://schemas.openxmlformats.org/drawingml/2006/main" xmlns:r="http://schemas.openxmlformats.org/officeDocument/2006/relationships" xmlns:p="http://schemas.openxmlformats.org/presentationml/2006/main">
  <p:tag name="THINKCELLSHAPEDONOTDELETE" val="peHyq4Qk7XkaOw62OcFFFUQ"/>
</p:tagLst>
</file>

<file path=ppt/tags/tag968.xml><?xml version="1.0" encoding="utf-8"?>
<p:tagLst xmlns:a="http://schemas.openxmlformats.org/drawingml/2006/main" xmlns:r="http://schemas.openxmlformats.org/officeDocument/2006/relationships" xmlns:p="http://schemas.openxmlformats.org/presentationml/2006/main">
  <p:tag name="THINKCELLSHAPEDONOTDELETE" val="pC39ApBQMnEiPkpIbteUgkw"/>
</p:tagLst>
</file>

<file path=ppt/tags/tag969.xml><?xml version="1.0" encoding="utf-8"?>
<p:tagLst xmlns:a="http://schemas.openxmlformats.org/drawingml/2006/main" xmlns:r="http://schemas.openxmlformats.org/officeDocument/2006/relationships" xmlns:p="http://schemas.openxmlformats.org/presentationml/2006/main">
  <p:tag name="THINKCELLSHAPEDONOTDELETE" val="pC2INYx5PYEC53Isi5FC9O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zup_rkFKrUKFHOJTzsxPAQ"/>
</p:tagLst>
</file>

<file path=ppt/tags/tag970.xml><?xml version="1.0" encoding="utf-8"?>
<p:tagLst xmlns:a="http://schemas.openxmlformats.org/drawingml/2006/main" xmlns:r="http://schemas.openxmlformats.org/officeDocument/2006/relationships" xmlns:p="http://schemas.openxmlformats.org/presentationml/2006/main">
  <p:tag name="THINKCELLSHAPEDONOTDELETE" val="pju2u0niOt0C4PfB7uEILIA"/>
</p:tagLst>
</file>

<file path=ppt/tags/tag971.xml><?xml version="1.0" encoding="utf-8"?>
<p:tagLst xmlns:a="http://schemas.openxmlformats.org/drawingml/2006/main" xmlns:r="http://schemas.openxmlformats.org/officeDocument/2006/relationships" xmlns:p="http://schemas.openxmlformats.org/presentationml/2006/main">
  <p:tag name="THINKCELLSHAPEDONOTDELETE" val="pmixmecTGakOeJYtnjrtfNA"/>
</p:tagLst>
</file>

<file path=ppt/tags/tag972.xml><?xml version="1.0" encoding="utf-8"?>
<p:tagLst xmlns:a="http://schemas.openxmlformats.org/drawingml/2006/main" xmlns:r="http://schemas.openxmlformats.org/officeDocument/2006/relationships" xmlns:p="http://schemas.openxmlformats.org/presentationml/2006/main">
  <p:tag name="THINKCELLSHAPEDONOTDELETE" val="pe4OkYOMitEGjG19bQlEm6A"/>
</p:tagLst>
</file>

<file path=ppt/tags/tag973.xml><?xml version="1.0" encoding="utf-8"?>
<p:tagLst xmlns:a="http://schemas.openxmlformats.org/drawingml/2006/main" xmlns:r="http://schemas.openxmlformats.org/officeDocument/2006/relationships" xmlns:p="http://schemas.openxmlformats.org/presentationml/2006/main">
  <p:tag name="THINKCELLSHAPEDONOTDELETE" val="pozAXJnwTxESKlL5nRkUhrw"/>
</p:tagLst>
</file>

<file path=ppt/tags/tag974.xml><?xml version="1.0" encoding="utf-8"?>
<p:tagLst xmlns:a="http://schemas.openxmlformats.org/drawingml/2006/main" xmlns:r="http://schemas.openxmlformats.org/officeDocument/2006/relationships" xmlns:p="http://schemas.openxmlformats.org/presentationml/2006/main">
  <p:tag name="THINKCELLSHAPEDONOTDELETE" val="pYVd70wnRK02DWJFNiQ4F6A"/>
</p:tagLst>
</file>

<file path=ppt/tags/tag975.xml><?xml version="1.0" encoding="utf-8"?>
<p:tagLst xmlns:a="http://schemas.openxmlformats.org/drawingml/2006/main" xmlns:r="http://schemas.openxmlformats.org/officeDocument/2006/relationships" xmlns:p="http://schemas.openxmlformats.org/presentationml/2006/main">
  <p:tag name="THINKCELLSHAPEDONOTDELETE" val="p1gxvD2eAWEqIjl02m0oldA"/>
</p:tagLst>
</file>

<file path=ppt/tags/tag976.xml><?xml version="1.0" encoding="utf-8"?>
<p:tagLst xmlns:a="http://schemas.openxmlformats.org/drawingml/2006/main" xmlns:r="http://schemas.openxmlformats.org/officeDocument/2006/relationships" xmlns:p="http://schemas.openxmlformats.org/presentationml/2006/main">
  <p:tag name="THINKCELLSHAPEDONOTDELETE" val="pZryYsY0huUSHixzbS.Ex4g"/>
</p:tagLst>
</file>

<file path=ppt/tags/tag977.xml><?xml version="1.0" encoding="utf-8"?>
<p:tagLst xmlns:a="http://schemas.openxmlformats.org/drawingml/2006/main" xmlns:r="http://schemas.openxmlformats.org/officeDocument/2006/relationships" xmlns:p="http://schemas.openxmlformats.org/presentationml/2006/main">
  <p:tag name="THINKCELLSHAPEDONOTDELETE" val="pKW0kcJtGXkybeGyen4oWbQ"/>
</p:tagLst>
</file>

<file path=ppt/tags/tag978.xml><?xml version="1.0" encoding="utf-8"?>
<p:tagLst xmlns:a="http://schemas.openxmlformats.org/drawingml/2006/main" xmlns:r="http://schemas.openxmlformats.org/officeDocument/2006/relationships" xmlns:p="http://schemas.openxmlformats.org/presentationml/2006/main">
  <p:tag name="THINKCELLSHAPEDONOTDELETE" val="pcVycT9MQjkaHs_FDl4kGcQ"/>
</p:tagLst>
</file>

<file path=ppt/tags/tag979.xml><?xml version="1.0" encoding="utf-8"?>
<p:tagLst xmlns:a="http://schemas.openxmlformats.org/drawingml/2006/main" xmlns:r="http://schemas.openxmlformats.org/officeDocument/2006/relationships" xmlns:p="http://schemas.openxmlformats.org/presentationml/2006/main">
  <p:tag name="THINKCELLSHAPEDONOTDELETE" val="pUOJWUQwV0E.Dv0tDMNgoA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RVnn6gp2G0yRbml6k14EjQ"/>
</p:tagLst>
</file>

<file path=ppt/tags/tag980.xml><?xml version="1.0" encoding="utf-8"?>
<p:tagLst xmlns:a="http://schemas.openxmlformats.org/drawingml/2006/main" xmlns:r="http://schemas.openxmlformats.org/officeDocument/2006/relationships" xmlns:p="http://schemas.openxmlformats.org/presentationml/2006/main">
  <p:tag name="THINKCELLSHAPEDONOTDELETE" val="p1vls2xV2C0q4ZwENXwr9jQ"/>
</p:tagLst>
</file>

<file path=ppt/tags/tag981.xml><?xml version="1.0" encoding="utf-8"?>
<p:tagLst xmlns:a="http://schemas.openxmlformats.org/drawingml/2006/main" xmlns:r="http://schemas.openxmlformats.org/officeDocument/2006/relationships" xmlns:p="http://schemas.openxmlformats.org/presentationml/2006/main">
  <p:tag name="THINKCELLSHAPEDONOTDELETE" val="pbaOzk3csV06JTMUz6xQi8A"/>
</p:tagLst>
</file>

<file path=ppt/tags/tag982.xml><?xml version="1.0" encoding="utf-8"?>
<p:tagLst xmlns:a="http://schemas.openxmlformats.org/drawingml/2006/main" xmlns:r="http://schemas.openxmlformats.org/officeDocument/2006/relationships" xmlns:p="http://schemas.openxmlformats.org/presentationml/2006/main">
  <p:tag name="THINKCELLSHAPEDONOTDELETE" val="prNOSG5.YbUi2eb6tTDh5Kw"/>
</p:tagLst>
</file>

<file path=ppt/tags/tag9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4.xml><?xml version="1.0" encoding="utf-8"?>
<p:tagLst xmlns:a="http://schemas.openxmlformats.org/drawingml/2006/main" xmlns:r="http://schemas.openxmlformats.org/officeDocument/2006/relationships" xmlns:p="http://schemas.openxmlformats.org/presentationml/2006/main">
  <p:tag name="THINKCELLSHAPEDONOTDELETE" val="p6bcRcYNzXEyf1UkFvJPwbA"/>
</p:tagLst>
</file>

<file path=ppt/tags/tag985.xml><?xml version="1.0" encoding="utf-8"?>
<p:tagLst xmlns:a="http://schemas.openxmlformats.org/drawingml/2006/main" xmlns:r="http://schemas.openxmlformats.org/officeDocument/2006/relationships" xmlns:p="http://schemas.openxmlformats.org/presentationml/2006/main">
  <p:tag name="THINKCELLSHAPEDONOTDELETE" val="pmo2E67XNh0KYDw.PtI5.Qg"/>
</p:tagLst>
</file>

<file path=ppt/tags/tag986.xml><?xml version="1.0" encoding="utf-8"?>
<p:tagLst xmlns:a="http://schemas.openxmlformats.org/drawingml/2006/main" xmlns:r="http://schemas.openxmlformats.org/officeDocument/2006/relationships" xmlns:p="http://schemas.openxmlformats.org/presentationml/2006/main">
  <p:tag name="THINKCELLSHAPEDONOTDELETE" val="pNX9Sv6gbeEiSEEmAWgkNoQ"/>
</p:tagLst>
</file>

<file path=ppt/tags/tag987.xml><?xml version="1.0" encoding="utf-8"?>
<p:tagLst xmlns:a="http://schemas.openxmlformats.org/drawingml/2006/main" xmlns:r="http://schemas.openxmlformats.org/officeDocument/2006/relationships" xmlns:p="http://schemas.openxmlformats.org/presentationml/2006/main">
  <p:tag name="THINKCELLSHAPEDONOTDELETE" val="pgEmzOUh7pUy7ww.DB5DHdA"/>
</p:tagLst>
</file>

<file path=ppt/tags/tag988.xml><?xml version="1.0" encoding="utf-8"?>
<p:tagLst xmlns:a="http://schemas.openxmlformats.org/drawingml/2006/main" xmlns:r="http://schemas.openxmlformats.org/officeDocument/2006/relationships" xmlns:p="http://schemas.openxmlformats.org/presentationml/2006/main">
  <p:tag name="THINKCELLSHAPEDONOTDELETE" val="paVH6uVzSDk2uPXPQAn67FA"/>
</p:tagLst>
</file>

<file path=ppt/tags/tag989.xml><?xml version="1.0" encoding="utf-8"?>
<p:tagLst xmlns:a="http://schemas.openxmlformats.org/drawingml/2006/main" xmlns:r="http://schemas.openxmlformats.org/officeDocument/2006/relationships" xmlns:p="http://schemas.openxmlformats.org/presentationml/2006/main">
  <p:tag name="THINKCELLSHAPEDONOTDELETE" val="psuXCMNrhQUeRHyJW7t30m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aXUjV9uqJU6cAy89VgDFTw"/>
</p:tagLst>
</file>

<file path=ppt/tags/tag990.xml><?xml version="1.0" encoding="utf-8"?>
<p:tagLst xmlns:a="http://schemas.openxmlformats.org/drawingml/2006/main" xmlns:r="http://schemas.openxmlformats.org/officeDocument/2006/relationships" xmlns:p="http://schemas.openxmlformats.org/presentationml/2006/main">
  <p:tag name="THINKCELLSHAPEDONOTDELETE" val="pwbrvO4xmjU6DlRADJihc2g"/>
</p:tagLst>
</file>

<file path=ppt/tags/tag991.xml><?xml version="1.0" encoding="utf-8"?>
<p:tagLst xmlns:a="http://schemas.openxmlformats.org/drawingml/2006/main" xmlns:r="http://schemas.openxmlformats.org/officeDocument/2006/relationships" xmlns:p="http://schemas.openxmlformats.org/presentationml/2006/main">
  <p:tag name="THINKCELLSHAPEDONOTDELETE" val="pV45piquLfEmLbcmx9JMjqg"/>
</p:tagLst>
</file>

<file path=ppt/tags/tag992.xml><?xml version="1.0" encoding="utf-8"?>
<p:tagLst xmlns:a="http://schemas.openxmlformats.org/drawingml/2006/main" xmlns:r="http://schemas.openxmlformats.org/officeDocument/2006/relationships" xmlns:p="http://schemas.openxmlformats.org/presentationml/2006/main">
  <p:tag name="THINKCELLSHAPEDONOTDELETE" val="pxvnu.9FM_U.W6WK2ETorAA"/>
</p:tagLst>
</file>

<file path=ppt/tags/tag993.xml><?xml version="1.0" encoding="utf-8"?>
<p:tagLst xmlns:a="http://schemas.openxmlformats.org/drawingml/2006/main" xmlns:r="http://schemas.openxmlformats.org/officeDocument/2006/relationships" xmlns:p="http://schemas.openxmlformats.org/presentationml/2006/main">
  <p:tag name="THINKCELLSHAPEDONOTDELETE" val="pMz3j68mdvkWChtuZWvockw"/>
</p:tagLst>
</file>

<file path=ppt/tags/tag994.xml><?xml version="1.0" encoding="utf-8"?>
<p:tagLst xmlns:a="http://schemas.openxmlformats.org/drawingml/2006/main" xmlns:r="http://schemas.openxmlformats.org/officeDocument/2006/relationships" xmlns:p="http://schemas.openxmlformats.org/presentationml/2006/main">
  <p:tag name="THINKCELLSHAPEDONOTDELETE" val="pDiuXorC4UE.KnRg0O0SvFg"/>
</p:tagLst>
</file>

<file path=ppt/tags/tag995.xml><?xml version="1.0" encoding="utf-8"?>
<p:tagLst xmlns:a="http://schemas.openxmlformats.org/drawingml/2006/main" xmlns:r="http://schemas.openxmlformats.org/officeDocument/2006/relationships" xmlns:p="http://schemas.openxmlformats.org/presentationml/2006/main">
  <p:tag name="THINKCELLSHAPEDONOTDELETE" val="p8fKO7MCcc0K72y3TrW.oMg"/>
</p:tagLst>
</file>

<file path=ppt/tags/tag996.xml><?xml version="1.0" encoding="utf-8"?>
<p:tagLst xmlns:a="http://schemas.openxmlformats.org/drawingml/2006/main" xmlns:r="http://schemas.openxmlformats.org/officeDocument/2006/relationships" xmlns:p="http://schemas.openxmlformats.org/presentationml/2006/main">
  <p:tag name="THINKCELLSHAPEDONOTDELETE" val="pyut6C.CoREGojh19UJ1JgQ"/>
</p:tagLst>
</file>

<file path=ppt/tags/tag997.xml><?xml version="1.0" encoding="utf-8"?>
<p:tagLst xmlns:a="http://schemas.openxmlformats.org/drawingml/2006/main" xmlns:r="http://schemas.openxmlformats.org/officeDocument/2006/relationships" xmlns:p="http://schemas.openxmlformats.org/presentationml/2006/main">
  <p:tag name="THINKCELLSHAPEDONOTDELETE" val="pqyPF99lg5UqLeaCsfDFgrA"/>
</p:tagLst>
</file>

<file path=ppt/tags/tag998.xml><?xml version="1.0" encoding="utf-8"?>
<p:tagLst xmlns:a="http://schemas.openxmlformats.org/drawingml/2006/main" xmlns:r="http://schemas.openxmlformats.org/officeDocument/2006/relationships" xmlns:p="http://schemas.openxmlformats.org/presentationml/2006/main">
  <p:tag name="THINKCELLSHAPEDONOTDELETE" val="pitIzkSyLKUy6.UhSk83EMw"/>
</p:tagLst>
</file>

<file path=ppt/tags/tag999.xml><?xml version="1.0" encoding="utf-8"?>
<p:tagLst xmlns:a="http://schemas.openxmlformats.org/drawingml/2006/main" xmlns:r="http://schemas.openxmlformats.org/officeDocument/2006/relationships" xmlns:p="http://schemas.openxmlformats.org/presentationml/2006/main">
  <p:tag name="THINKCELLSHAPEDONOTDELETE" val="pkYCvBKnx9Uqh_1bkX2dyXA"/>
</p:tagLst>
</file>

<file path=ppt/theme/theme1.xml><?xml version="1.0" encoding="utf-8"?>
<a:theme xmlns:a="http://schemas.openxmlformats.org/drawingml/2006/main" name="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Custom 17">
      <a:majorFont>
        <a:latin typeface="Segoe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49476E276E314BBAC538CA2B0AAA1B" ma:contentTypeVersion="0" ma:contentTypeDescription="Create a new document." ma:contentTypeScope="" ma:versionID="0aee2dce82e749d5ca70d92fd938c00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2A3786-EAB3-4230-B3E0-D53B53C6D5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9000B8F-BED5-44BD-B897-3A08834D9577}">
  <ds:schemaRef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8F9DA246-AC55-4C04-BF60-6E725989DB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65274</TotalTime>
  <Words>15746</Words>
  <Application>Microsoft Office PowerPoint</Application>
  <PresentationFormat>Custom</PresentationFormat>
  <Paragraphs>2923</Paragraphs>
  <Slides>53</Slides>
  <Notes>53</Notes>
  <HiddenSlides>3</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5" baseType="lpstr">
      <vt:lpstr>Arial</vt:lpstr>
      <vt:lpstr>Wingdings</vt:lpstr>
      <vt:lpstr>Segoe</vt:lpstr>
      <vt:lpstr>Monotype Sorts</vt:lpstr>
      <vt:lpstr>Segoe UI Light</vt:lpstr>
      <vt:lpstr>ＭＳ Ｐゴシック</vt:lpstr>
      <vt:lpstr>Segoe UI</vt:lpstr>
      <vt:lpstr>Tahoma</vt:lpstr>
      <vt:lpstr>Raavi</vt:lpstr>
      <vt:lpstr>Verdana</vt:lpstr>
      <vt:lpstr>WPC2010_breakout_arcguide[1]</vt:lpstr>
      <vt:lpstr>think-cell Slide</vt:lpstr>
      <vt:lpstr>VRF Accelerators</vt:lpstr>
      <vt:lpstr>Contents</vt:lpstr>
      <vt:lpstr>Alignment to the needs of the field and our business strategy</vt:lpstr>
      <vt:lpstr>VRF &amp; Industry Insights IP Taxonomy Overview </vt:lpstr>
      <vt:lpstr>VRF Accelerators Value Proposition &amp; Orientation</vt:lpstr>
      <vt:lpstr>Landing and managing the portfolio in partnership with the field throughout the entire IP lifecycle</vt:lpstr>
      <vt:lpstr>How we will manage and endure</vt:lpstr>
      <vt:lpstr>Requirement inputs from each subsidiary to help prioritize and manage the right portfolio of IP globally – Example</vt:lpstr>
      <vt:lpstr>Who’s engaged? Thinking global. Responding local.</vt:lpstr>
      <vt:lpstr>En-flight Accelerator Portfolio to be Published by 30th March.</vt:lpstr>
      <vt:lpstr>Grow Revenue VRF Accelerator</vt:lpstr>
      <vt:lpstr>Grow Revenue</vt:lpstr>
      <vt:lpstr>Contents</vt:lpstr>
      <vt:lpstr>VRF &amp; Industry Insights IP Taxonomy Overview </vt:lpstr>
      <vt:lpstr>VRF Accelerators Value Proposition &amp; Orientation</vt:lpstr>
      <vt:lpstr>Target customer audience</vt:lpstr>
      <vt:lpstr>Contents</vt:lpstr>
      <vt:lpstr>Customer Pain Points &amp; Strategic Context Setting</vt:lpstr>
      <vt:lpstr>Enterprise  Scenarios</vt:lpstr>
      <vt:lpstr>Strategic Questionnaire</vt:lpstr>
      <vt:lpstr>Capability Diagnostic</vt:lpstr>
      <vt:lpstr>Capability Diagnostic</vt:lpstr>
      <vt:lpstr>Capability Diagnostic</vt:lpstr>
      <vt:lpstr>Capability Diagnostic</vt:lpstr>
      <vt:lpstr>Capability Diagnostic</vt:lpstr>
      <vt:lpstr>Capability Diagnostic</vt:lpstr>
      <vt:lpstr>Portfolio Matrix</vt:lpstr>
      <vt:lpstr>Strategic Vision: Formulating the target direction</vt:lpstr>
      <vt:lpstr>Target State Building Blocks</vt:lpstr>
      <vt:lpstr>Target State Building Blocks</vt:lpstr>
      <vt:lpstr>Target State Building Blocks</vt:lpstr>
      <vt:lpstr>Target State Building Blocks</vt:lpstr>
      <vt:lpstr>Target State Building Blocks</vt:lpstr>
      <vt:lpstr>Transformation Plan</vt:lpstr>
      <vt:lpstr>Business IT Lifecycle Model</vt:lpstr>
      <vt:lpstr>Business IT Lifecycle Model</vt:lpstr>
      <vt:lpstr>Balanced Scorecard</vt:lpstr>
      <vt:lpstr>Contents</vt:lpstr>
      <vt:lpstr>Engagement team approach, governance &amp; keys to success </vt:lpstr>
      <vt:lpstr>Perform Portfolio Assessment to prioritize  &amp; select the right initiatives/projects</vt:lpstr>
      <vt:lpstr>Perform Portfolio Assessment to prioritize &amp; select the right initiatives/projects</vt:lpstr>
      <vt:lpstr>Perform Portfolio Assessment to prioritize &amp; select the right initiatives/projects</vt:lpstr>
      <vt:lpstr>Perform Portfolio Assessment to prioritize &amp; select the right initiatives/projects</vt:lpstr>
      <vt:lpstr>Perform Portfolio Assessment to prioritize &amp; select the right initiatives/projects</vt:lpstr>
      <vt:lpstr>Perform Portfolio Assessment to prioritize  &amp; select the right initiatives/projects</vt:lpstr>
      <vt:lpstr>Strategic Vision</vt:lpstr>
      <vt:lpstr>Transformation Plan</vt:lpstr>
      <vt:lpstr>Innovation  Management - Project Charter Summary</vt:lpstr>
      <vt:lpstr>Unified Development Platform – Project Charter Summary</vt:lpstr>
      <vt:lpstr>Business Insight - Project Charter Summary</vt:lpstr>
      <vt:lpstr>Sales &amp; Services - Project Charter Summary</vt:lpstr>
      <vt:lpstr>Digital Marketing - Project Charter Summary</vt:lpstr>
      <vt:lpstr>Cloud Services - Project Charter Summary</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 IP Training - VRF Accelerator Overview</dc:title>
  <dc:creator>Roy Sharples</dc:creator>
  <cp:lastModifiedBy>Mike Wise</cp:lastModifiedBy>
  <cp:revision>4374</cp:revision>
  <cp:lastPrinted>2011-06-21T19:36:51Z</cp:lastPrinted>
  <dcterms:created xsi:type="dcterms:W3CDTF">2010-05-27T18:30:42Z</dcterms:created>
  <dcterms:modified xsi:type="dcterms:W3CDTF">2012-03-14T08:19:27Z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0x0101008A49476E276E314BBAC538CA2B0AAA1B</vt:lpwstr>
  </property>
  <property fmtid="{D5CDD505-2E9C-101B-9397-08002B2CF9AE}" pid="3" name="TaxKeyword">
    <vt:lpwstr/>
  </property>
  <property fmtid="{D5CDD505-2E9C-101B-9397-08002B2CF9AE}" pid="4" name="TaxKeywordTaxHTField">
    <vt:lpwstr/>
  </property>
</Properties>
</file>