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1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FA276-80AB-4DDC-B78E-23B5AAC8CE99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C2B4C-32E7-4F46-9265-F2EF34567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624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92F19-4314-410D-B03E-19A5D5A42B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CE1507-84BD-41B5-AA5F-019FD1E646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0BAB1-C41B-47B0-A6AD-EF646ED5E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37F7-2D59-4E15-96E6-5253F8C9ADD6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78FC7-9777-44CD-BB9F-0E6CFA056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0771F-9DCB-448F-A575-C11070D63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6E3E5-79C3-4D12-9A41-913E3CD2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79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77E3C-6327-4E77-8901-7929EEFE8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F686C3-4489-4A62-9381-7DFD9EA13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168E3-5A9E-46BC-94EE-8DCEED65E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37F7-2D59-4E15-96E6-5253F8C9ADD6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C6B63-6DC5-4D4A-A589-CA352F1B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4033F-93F1-4BC8-8A17-88798A9EF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6E3E5-79C3-4D12-9A41-913E3CD2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70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A3181E-D732-425C-8D4D-19D66A1F5B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B8796B-7291-478A-BC1F-C740F3600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FBF25-0652-4A52-A9B3-591CA0FE8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37F7-2D59-4E15-96E6-5253F8C9ADD6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C1634-75A2-4249-90B9-42DE4DBFE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D762B-34FA-4B43-BEC1-8A94031C9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6E3E5-79C3-4D12-9A41-913E3CD2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1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B13CF-FF26-43AE-BC14-C930A929A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4A5FC-C8D1-4620-86CC-EFB5B6821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55A06-68A4-41A0-A5BE-889D9AA20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37F7-2D59-4E15-96E6-5253F8C9ADD6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D78AB-564A-48C6-9A9A-4399EE5CC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66C5C-1E3F-4AD7-B767-501EF6CE0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6E3E5-79C3-4D12-9A41-913E3CD2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9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1FA98-E5E7-499D-AC3B-8C2929226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4A812-732B-49AC-96F6-B8AD549BD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E8A5F-7EA7-4A0B-A16A-D7D3275B6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37F7-2D59-4E15-96E6-5253F8C9ADD6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CB852-73A8-4917-BFF5-6D62B9497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8BC60-566C-4F45-985D-B74BFB91E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6E3E5-79C3-4D12-9A41-913E3CD2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54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77E97-CB29-41B7-901D-49A404ED4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B2815-BF32-4FF2-957C-0ACB40583F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2F616F-809E-4B73-8EA1-6133906C2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760F1-3303-43C0-9C4F-C75AE1A92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37F7-2D59-4E15-96E6-5253F8C9ADD6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AE2714-1D64-4CFB-A0E0-3C7CDF98D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6F1400-5823-4E60-A699-3EA045891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6E3E5-79C3-4D12-9A41-913E3CD2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50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59691-237A-4958-A169-8AE7D4FEE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DD76A-9CA8-4D21-ABFF-B1BCE0BCC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1D5E51-8229-4004-9951-7EAFD2CA7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DC4CA4-7BFE-4729-92CD-0ECE6CC79D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E267DB-0F3F-4227-96A7-44A0B28EBA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83AA29-27DA-445C-939B-0C1B2A067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37F7-2D59-4E15-96E6-5253F8C9ADD6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854E0-D116-4900-8C17-D60AF437A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C7F74D-CF78-427F-855E-EF415156C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6E3E5-79C3-4D12-9A41-913E3CD2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13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B087A-800D-41E4-B699-06E7E5CAB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F078AC-5711-4C6D-A765-4B9CE5B41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37F7-2D59-4E15-96E6-5253F8C9ADD6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8E4176-5061-4AA1-B1D3-74E20E294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7380D7-7F9C-49A1-9839-A2E75AEB3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6E3E5-79C3-4D12-9A41-913E3CD2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64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53A235-0713-4360-BA14-B3D71E423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37F7-2D59-4E15-96E6-5253F8C9ADD6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8F3FC0-E524-40E2-A460-60CAC69B0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FFAF7-E30C-41A8-9B35-2046973C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6E3E5-79C3-4D12-9A41-913E3CD2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43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5C0D-DF41-487A-8F63-2BB2684EC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68900-BD1A-4EB8-A32F-5B0F41914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B80453-A40D-43F5-A485-D70FF5643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41603-BF25-441E-98FE-0048AF79D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37F7-2D59-4E15-96E6-5253F8C9ADD6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C2961-A48F-4C55-A250-B6524EA12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F80A9-2770-41A2-B7BB-9434BF796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6E3E5-79C3-4D12-9A41-913E3CD2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02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8887C-AA71-4957-8625-0A307894C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41814B-CE6E-412D-9CC9-3FD216D7C0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D983B7-BCB6-4CFD-B2DC-166F8AF5DD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65823-A8C5-43DA-8E8D-1997206A2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37F7-2D59-4E15-96E6-5253F8C9ADD6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BECAB-FA04-4BC0-B2F6-8088425FA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2EBFB-0618-4571-8880-5D943E4EB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6E3E5-79C3-4D12-9A41-913E3CD2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74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B474FF-B970-42D3-B4EB-A3076A840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16B37-DEAE-480E-AE26-57958A6B9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E8D65-EAC2-46C8-8310-BF23AAE314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537F7-2D59-4E15-96E6-5253F8C9ADD6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05C12-4977-40EB-96AB-A90883BE1E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E715D-99AE-414A-8922-376D6B4F1D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6E3E5-79C3-4D12-9A41-913E3CD21D5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7F555D-A5E9-49FE-8896-8604FD47558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4968875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78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ikeyeager@unm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atismypublicip.com/" TargetMode="External"/><Relationship Id="rId2" Type="http://schemas.openxmlformats.org/officeDocument/2006/relationships/hyperlink" Target="https://www.showmyipaddress.eu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hatismyip.com/what-is-my-public-ip-address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nm.edu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google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B7A1B-2EE9-469D-8D2A-40CD6E1506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 101</a:t>
            </a:r>
            <a:br>
              <a:rPr lang="en-US" dirty="0"/>
            </a:br>
            <a:r>
              <a:rPr lang="en-US" dirty="0"/>
              <a:t>Computer Fundamentals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EBC788-93A3-4BA8-98F1-AF427B5FA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Mike Yeager</a:t>
            </a:r>
          </a:p>
          <a:p>
            <a:r>
              <a:rPr lang="en-US" dirty="0">
                <a:hlinkClick r:id="rId2"/>
              </a:rPr>
              <a:t>mikeyeager@unm.edu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4720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C4B7E-E083-4240-8309-D744CA921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Networks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50A32-591A-49E5-A379-DA0571C16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543"/>
            <a:ext cx="10515600" cy="4749439"/>
          </a:xfrm>
        </p:spPr>
        <p:txBody>
          <a:bodyPr>
            <a:normAutofit fontScale="92500"/>
          </a:bodyPr>
          <a:lstStyle/>
          <a:p>
            <a:r>
              <a:rPr lang="en-US" dirty="0"/>
              <a:t>Remembering IP addresses is not as convenient as remembering phone numbers</a:t>
            </a:r>
          </a:p>
          <a:p>
            <a:r>
              <a:rPr lang="en-US" dirty="0"/>
              <a:t>Internet Addresses can be mapped to names such as your computer name or a web address such as google.com</a:t>
            </a:r>
          </a:p>
          <a:p>
            <a:r>
              <a:rPr lang="en-US" dirty="0"/>
              <a:t>Domain Name System (DNS) servers are computers that store the mapping between addresses and names</a:t>
            </a:r>
          </a:p>
          <a:p>
            <a:r>
              <a:rPr lang="en-US" dirty="0"/>
              <a:t>By pointing your computer to a DNS server, you can send a message to a name and when your message is sent out, it first asks the DNS server what the IP address for that name and then send the message to the IP address</a:t>
            </a:r>
          </a:p>
          <a:p>
            <a:r>
              <a:rPr lang="en-US" dirty="0"/>
              <a:t>For instance google.com is 216.58.217.206</a:t>
            </a:r>
          </a:p>
          <a:p>
            <a:r>
              <a:rPr lang="en-US" dirty="0"/>
              <a:t>Try browsing to http://129.24.168.32</a:t>
            </a:r>
          </a:p>
        </p:txBody>
      </p:sp>
    </p:spTree>
    <p:extLst>
      <p:ext uri="{BB962C8B-B14F-4D97-AF65-F5344CB8AC3E}">
        <p14:creationId xmlns:p14="http://schemas.microsoft.com/office/powerpoint/2010/main" val="1556844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224F0-BBD0-4CAD-A835-768BB9B82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2E541-3F10-4C1F-8E5A-339A7E14A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At a command prompt (Windows) type:</a:t>
            </a:r>
          </a:p>
          <a:p>
            <a:pPr lvl="1"/>
            <a:r>
              <a:rPr lang="en-US" dirty="0"/>
              <a:t>ipconfig</a:t>
            </a:r>
          </a:p>
          <a:p>
            <a:pPr lvl="1"/>
            <a:r>
              <a:rPr lang="en-US" dirty="0"/>
              <a:t>ipconfig /?    to see all available options</a:t>
            </a:r>
          </a:p>
          <a:p>
            <a:pPr lvl="1"/>
            <a:r>
              <a:rPr lang="en-US" dirty="0"/>
              <a:t>ping google.com</a:t>
            </a:r>
          </a:p>
          <a:p>
            <a:pPr lvl="1"/>
            <a:r>
              <a:rPr lang="en-US" dirty="0"/>
              <a:t>ping -4 google.com</a:t>
            </a:r>
          </a:p>
          <a:p>
            <a:pPr lvl="1"/>
            <a:r>
              <a:rPr lang="en-US" dirty="0"/>
              <a:t>ping –a 216.158.248.187</a:t>
            </a:r>
          </a:p>
          <a:p>
            <a:pPr lvl="1"/>
            <a:r>
              <a:rPr lang="en-US" dirty="0"/>
              <a:t>ping /?    to see all available options</a:t>
            </a:r>
          </a:p>
          <a:p>
            <a:pPr lvl="1"/>
            <a:endParaRPr lang="en-US" dirty="0"/>
          </a:p>
          <a:p>
            <a:r>
              <a:rPr lang="en-US" dirty="0"/>
              <a:t>Google “my public </a:t>
            </a:r>
            <a:r>
              <a:rPr lang="en-US" dirty="0" err="1"/>
              <a:t>ip</a:t>
            </a:r>
            <a:r>
              <a:rPr lang="en-US" dirty="0"/>
              <a:t> address”</a:t>
            </a:r>
          </a:p>
          <a:p>
            <a:pPr lvl="1"/>
            <a:r>
              <a:rPr lang="en-US" dirty="0">
                <a:hlinkClick r:id="rId2"/>
              </a:rPr>
              <a:t>https://www.showmyipaddress.eu/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3"/>
              </a:rPr>
              <a:t>https://www.whatismypublicip.com/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https://www.whatismyip.com/what-is-my-public-ip-address/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77636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A8F26-2683-47B2-B8C4-68637001E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my computer get an IP address?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78E11-B1D5-41EF-BE70-A917526DB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74131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On most internet connections the router has a public IP address assigned to it temporarily by the internet service provider (ISP)</a:t>
            </a:r>
          </a:p>
          <a:p>
            <a:r>
              <a:rPr lang="en-US" dirty="0"/>
              <a:t>The ISP purchases a range of IP addresses and assigns them to its customer’s routers</a:t>
            </a:r>
          </a:p>
          <a:p>
            <a:r>
              <a:rPr lang="en-US" dirty="0"/>
              <a:t>The router then assigns every device attached to it an “internal”, “non-routable” IP address such as 192.168.1.xxx</a:t>
            </a:r>
          </a:p>
          <a:p>
            <a:r>
              <a:rPr lang="en-US" dirty="0"/>
              <a:t>This cuts down on the number of public IP addresses needed in the world</a:t>
            </a:r>
          </a:p>
          <a:p>
            <a:r>
              <a:rPr lang="en-US" dirty="0"/>
              <a:t>You can (but probably do not want to) purchase your own fixed IP address</a:t>
            </a:r>
          </a:p>
        </p:txBody>
      </p:sp>
    </p:spTree>
    <p:extLst>
      <p:ext uri="{BB962C8B-B14F-4D97-AF65-F5344CB8AC3E}">
        <p14:creationId xmlns:p14="http://schemas.microsoft.com/office/powerpoint/2010/main" val="4291479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1DFC0-DD53-42CF-981E-50F85E948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Router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2FA56556-302D-4D1E-B9E1-9F189FA99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448" y="2514139"/>
            <a:ext cx="2345915" cy="2024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e the source image">
            <a:extLst>
              <a:ext uri="{FF2B5EF4-FFF2-40B4-BE49-F238E27FC236}">
                <a16:creationId xmlns:a16="http://schemas.microsoft.com/office/drawing/2014/main" id="{B00B5EB7-1544-4B43-B279-CEACDE228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631" y="1690688"/>
            <a:ext cx="1776901" cy="1646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404B402-F552-4DA9-B763-1871E55AA7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3277" y="4669929"/>
            <a:ext cx="1780186" cy="1646063"/>
          </a:xfrm>
          <a:prstGeom prst="rect">
            <a:avLst/>
          </a:prstGeom>
        </p:spPr>
      </p:pic>
      <p:pic>
        <p:nvPicPr>
          <p:cNvPr id="1032" name="Picture 8" descr="See the source image">
            <a:extLst>
              <a:ext uri="{FF2B5EF4-FFF2-40B4-BE49-F238E27FC236}">
                <a16:creationId xmlns:a16="http://schemas.microsoft.com/office/drawing/2014/main" id="{CEE9AA54-A787-4C5D-8407-CF95DC665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8135" y="3117446"/>
            <a:ext cx="950656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289547-CABD-49FC-A3E5-09EBC79A8C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 flipV="1">
            <a:off x="5686942" y="5559116"/>
            <a:ext cx="2052331" cy="113292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B216329-5A39-45AA-9CE7-91C4EED7C8ED}"/>
              </a:ext>
            </a:extLst>
          </p:cNvPr>
          <p:cNvCxnSpPr>
            <a:cxnSpLocks/>
          </p:cNvCxnSpPr>
          <p:nvPr/>
        </p:nvCxnSpPr>
        <p:spPr>
          <a:xfrm>
            <a:off x="2929125" y="3429000"/>
            <a:ext cx="1942182" cy="444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95505C-5551-45C4-9425-EE0AD91FA2C4}"/>
              </a:ext>
            </a:extLst>
          </p:cNvPr>
          <p:cNvCxnSpPr/>
          <p:nvPr/>
        </p:nvCxnSpPr>
        <p:spPr>
          <a:xfrm flipV="1">
            <a:off x="6735097" y="3008671"/>
            <a:ext cx="1907458" cy="86523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ED82F8-441E-4F42-92AC-2DDF838AAE16}"/>
              </a:ext>
            </a:extLst>
          </p:cNvPr>
          <p:cNvCxnSpPr/>
          <p:nvPr/>
        </p:nvCxnSpPr>
        <p:spPr>
          <a:xfrm flipV="1">
            <a:off x="6794090" y="3780227"/>
            <a:ext cx="2945347" cy="18217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5B1744F-7A83-4D5A-A672-EFD97C1C93F6}"/>
              </a:ext>
            </a:extLst>
          </p:cNvPr>
          <p:cNvCxnSpPr/>
          <p:nvPr/>
        </p:nvCxnSpPr>
        <p:spPr>
          <a:xfrm>
            <a:off x="6934363" y="4161042"/>
            <a:ext cx="1708192" cy="120076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07DF8B-CB0B-4EF8-8A15-E693FF9C82CA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096000" y="4291739"/>
            <a:ext cx="617107" cy="126737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725ADC7-FE8F-42E3-89C3-EE350D117F9A}"/>
              </a:ext>
            </a:extLst>
          </p:cNvPr>
          <p:cNvSpPr txBox="1"/>
          <p:nvPr/>
        </p:nvSpPr>
        <p:spPr>
          <a:xfrm rot="789293">
            <a:off x="3090378" y="3341583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216.158.248.187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182621-6591-4859-B2D9-A86E76739BC1}"/>
              </a:ext>
            </a:extLst>
          </p:cNvPr>
          <p:cNvSpPr txBox="1"/>
          <p:nvPr/>
        </p:nvSpPr>
        <p:spPr>
          <a:xfrm rot="20103996">
            <a:off x="6794090" y="3215144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192.168.1.3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8E57A1-50E2-4728-B9CF-C76B793C1B9E}"/>
              </a:ext>
            </a:extLst>
          </p:cNvPr>
          <p:cNvSpPr txBox="1"/>
          <p:nvPr/>
        </p:nvSpPr>
        <p:spPr>
          <a:xfrm>
            <a:off x="5114433" y="2219401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192.168.1.0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0D7FF7-B808-4E72-8BD0-11641AEF8B40}"/>
              </a:ext>
            </a:extLst>
          </p:cNvPr>
          <p:cNvSpPr txBox="1"/>
          <p:nvPr/>
        </p:nvSpPr>
        <p:spPr>
          <a:xfrm rot="21382109">
            <a:off x="7749671" y="3553793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192.168.1.4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B7E7-4826-4DE0-A8BB-C4F60C49794D}"/>
              </a:ext>
            </a:extLst>
          </p:cNvPr>
          <p:cNvSpPr txBox="1"/>
          <p:nvPr/>
        </p:nvSpPr>
        <p:spPr>
          <a:xfrm rot="2074992">
            <a:off x="7381983" y="4581938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192.168.1.7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583183-0B64-4E39-9B24-17061D7F3D8C}"/>
              </a:ext>
            </a:extLst>
          </p:cNvPr>
          <p:cNvSpPr txBox="1"/>
          <p:nvPr/>
        </p:nvSpPr>
        <p:spPr>
          <a:xfrm rot="3913062">
            <a:off x="5891456" y="4717385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192.168.1.4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4E2BA17-F368-484A-A75C-A6F664716221}"/>
              </a:ext>
            </a:extLst>
          </p:cNvPr>
          <p:cNvGrpSpPr/>
          <p:nvPr/>
        </p:nvGrpSpPr>
        <p:grpSpPr>
          <a:xfrm>
            <a:off x="269162" y="2752879"/>
            <a:ext cx="3378610" cy="1779401"/>
            <a:chOff x="416642" y="2890528"/>
            <a:chExt cx="3378610" cy="1779401"/>
          </a:xfrm>
        </p:grpSpPr>
        <p:pic>
          <p:nvPicPr>
            <p:cNvPr id="1028" name="Picture 4" descr="See the source image">
              <a:extLst>
                <a:ext uri="{FF2B5EF4-FFF2-40B4-BE49-F238E27FC236}">
                  <a16:creationId xmlns:a16="http://schemas.microsoft.com/office/drawing/2014/main" id="{E6D7F6B5-CE70-4AAF-92D8-0A2BE1CC74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642" y="2890528"/>
              <a:ext cx="3378610" cy="1779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9DBD2FB-B87D-4EFD-9AFF-6077F73DD731}"/>
                </a:ext>
              </a:extLst>
            </p:cNvPr>
            <p:cNvSpPr txBox="1"/>
            <p:nvPr/>
          </p:nvSpPr>
          <p:spPr>
            <a:xfrm>
              <a:off x="1726186" y="3871313"/>
              <a:ext cx="9450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Internet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159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34C2F-15B7-4C7C-BCAB-4F5BE4444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7D271-7EDE-466D-A4C3-B6BF5E182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IP address has 65,535 “ports”  (16 bit number)</a:t>
            </a:r>
          </a:p>
          <a:p>
            <a:r>
              <a:rPr lang="en-US" dirty="0"/>
              <a:t>Ports allow up to 64k connections to a single address</a:t>
            </a:r>
          </a:p>
          <a:p>
            <a:pPr lvl="1"/>
            <a:r>
              <a:rPr lang="en-US" dirty="0"/>
              <a:t>Only 1 app at a time can use a port</a:t>
            </a:r>
          </a:p>
          <a:p>
            <a:pPr lvl="1"/>
            <a:r>
              <a:rPr lang="en-US" dirty="0"/>
              <a:t>The default port for HTTP (web sites) is port 80</a:t>
            </a:r>
          </a:p>
          <a:p>
            <a:pPr lvl="1"/>
            <a:r>
              <a:rPr lang="en-US" dirty="0">
                <a:hlinkClick r:id="rId2"/>
              </a:rPr>
              <a:t>www.unm.edu</a:t>
            </a:r>
            <a:r>
              <a:rPr lang="en-US" dirty="0"/>
              <a:t> is the same as </a:t>
            </a:r>
            <a:r>
              <a:rPr lang="en-US" dirty="0">
                <a:hlinkClick r:id="rId2"/>
              </a:rPr>
              <a:t>www.unm.edu:80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The default port for HTTPS (encrypted) is port 443</a:t>
            </a:r>
          </a:p>
          <a:p>
            <a:pPr lvl="1"/>
            <a:r>
              <a:rPr lang="en-US" dirty="0"/>
              <a:t>The default ports for email are 25, 587 (TLS) and 465 (SSL)</a:t>
            </a:r>
          </a:p>
        </p:txBody>
      </p:sp>
    </p:spTree>
    <p:extLst>
      <p:ext uri="{BB962C8B-B14F-4D97-AF65-F5344CB8AC3E}">
        <p14:creationId xmlns:p14="http://schemas.microsoft.com/office/powerpoint/2010/main" val="2613685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CB32-1AEA-4342-BD84-DB50B0D8A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WiFi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C1C57-2E40-4407-B25B-0D3AC502D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475839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 doesn’t stand for anything, it rhymes with HiFi</a:t>
            </a:r>
          </a:p>
          <a:p>
            <a:r>
              <a:rPr lang="en-US" dirty="0"/>
              <a:t>It’s not a network, it’s radios</a:t>
            </a:r>
          </a:p>
          <a:p>
            <a:r>
              <a:rPr lang="en-US" dirty="0"/>
              <a:t>Replaces a cable with radio signals</a:t>
            </a:r>
          </a:p>
          <a:p>
            <a:r>
              <a:rPr lang="en-US" dirty="0"/>
              <a:t>You still need a router</a:t>
            </a:r>
          </a:p>
          <a:p>
            <a:r>
              <a:rPr lang="en-US" dirty="0"/>
              <a:t>It’s not all that secure</a:t>
            </a:r>
          </a:p>
          <a:p>
            <a:pPr lvl="1"/>
            <a:r>
              <a:rPr lang="en-US" dirty="0"/>
              <a:t>HILTON Pool may not be run by Hilton at all!</a:t>
            </a:r>
          </a:p>
          <a:p>
            <a:pPr lvl="1"/>
            <a:r>
              <a:rPr lang="en-US" dirty="0"/>
              <a:t>Encryption is not that hard to break</a:t>
            </a:r>
          </a:p>
          <a:p>
            <a:pPr lvl="1"/>
            <a:r>
              <a:rPr lang="en-US" dirty="0"/>
              <a:t>Whoever owns the router can see all of your traffic and they can route your calls wherever they want – not necessarily where you want.</a:t>
            </a:r>
          </a:p>
        </p:txBody>
      </p:sp>
    </p:spTree>
    <p:extLst>
      <p:ext uri="{BB962C8B-B14F-4D97-AF65-F5344CB8AC3E}">
        <p14:creationId xmlns:p14="http://schemas.microsoft.com/office/powerpoint/2010/main" val="3054983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B7148-29D3-4BE4-8D7E-E05FDE4DD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Application Layer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4329B-2071-4D84-A842-13A2A421F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Ride on a Network Protocol</a:t>
            </a:r>
          </a:p>
          <a:p>
            <a:r>
              <a:rPr lang="en-US" dirty="0"/>
              <a:t>Optimized for certain payloads and features</a:t>
            </a:r>
          </a:p>
          <a:p>
            <a:r>
              <a:rPr lang="en-US" dirty="0"/>
              <a:t>HTTP:// 	</a:t>
            </a:r>
            <a:r>
              <a:rPr lang="en-US" dirty="0" err="1"/>
              <a:t>HyperText</a:t>
            </a:r>
            <a:r>
              <a:rPr lang="en-US" dirty="0"/>
              <a:t> Transfer Protocol</a:t>
            </a:r>
          </a:p>
          <a:p>
            <a:r>
              <a:rPr lang="en-US" dirty="0"/>
              <a:t>HTTPS://	Secure HTTP (typically using SSL encryption)</a:t>
            </a:r>
          </a:p>
          <a:p>
            <a:r>
              <a:rPr lang="en-US" dirty="0"/>
              <a:t>FTP://	File Transfer Protocol</a:t>
            </a:r>
          </a:p>
          <a:p>
            <a:r>
              <a:rPr lang="en-US" dirty="0"/>
              <a:t>FTPS://	Secure FTP</a:t>
            </a:r>
          </a:p>
          <a:p>
            <a:r>
              <a:rPr lang="en-US" dirty="0"/>
              <a:t>FILE://	Local File (not on the internet)</a:t>
            </a:r>
          </a:p>
          <a:p>
            <a:r>
              <a:rPr lang="en-US" dirty="0"/>
              <a:t>NET.TCP://IP Address or Server </a:t>
            </a:r>
            <a:r>
              <a:rPr lang="en-US" dirty="0" err="1"/>
              <a:t>Name:Port</a:t>
            </a:r>
            <a:r>
              <a:rPr lang="en-US" dirty="0"/>
              <a:t>/…</a:t>
            </a:r>
          </a:p>
        </p:txBody>
      </p:sp>
    </p:spTree>
    <p:extLst>
      <p:ext uri="{BB962C8B-B14F-4D97-AF65-F5344CB8AC3E}">
        <p14:creationId xmlns:p14="http://schemas.microsoft.com/office/powerpoint/2010/main" val="3602169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999AA-2FF4-4011-87C2-45310C28D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29555-3C0F-41A7-89D0-3EF606579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HyperText</a:t>
            </a:r>
            <a:r>
              <a:rPr lang="en-US" dirty="0"/>
              <a:t> Markup Language (aka web pages)</a:t>
            </a:r>
          </a:p>
          <a:p>
            <a:r>
              <a:rPr lang="en-US" dirty="0"/>
              <a:t>Web pages and sending messages (email of a sort) were the first uses of the internet and still the most popular</a:t>
            </a:r>
          </a:p>
          <a:p>
            <a:r>
              <a:rPr lang="en-US" dirty="0"/>
              <a:t>Indicates that the content of the file is intended to be displayed in a browser</a:t>
            </a:r>
          </a:p>
          <a:p>
            <a:r>
              <a:rPr lang="en-US" dirty="0"/>
              <a:t>HTML files generally have extensions of .HTM or .HTML</a:t>
            </a:r>
          </a:p>
          <a:p>
            <a:r>
              <a:rPr lang="en-US" dirty="0"/>
              <a:t>“Tags” are used to enhance the text:</a:t>
            </a:r>
          </a:p>
          <a:p>
            <a:pPr lvl="1"/>
            <a:r>
              <a:rPr lang="en-US" dirty="0"/>
              <a:t>&lt;b&gt;</a:t>
            </a:r>
            <a:r>
              <a:rPr lang="en-US" b="1" dirty="0"/>
              <a:t>This is bold text</a:t>
            </a:r>
            <a:r>
              <a:rPr lang="en-US" dirty="0"/>
              <a:t>&lt;/b&gt;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&gt;		</a:t>
            </a:r>
            <a:r>
              <a:rPr lang="en-US" i="1" dirty="0"/>
              <a:t>line break</a:t>
            </a:r>
          </a:p>
          <a:p>
            <a:pPr lvl="1"/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=http://google.com&gt;</a:t>
            </a:r>
            <a:r>
              <a:rPr lang="en-US" dirty="0">
                <a:hlinkClick r:id="rId2"/>
              </a:rPr>
              <a:t>This is a hyperlink to Google</a:t>
            </a:r>
            <a:r>
              <a:rPr lang="en-US" dirty="0"/>
              <a:t>&lt;/a&gt;</a:t>
            </a:r>
          </a:p>
        </p:txBody>
      </p:sp>
    </p:spTree>
    <p:extLst>
      <p:ext uri="{BB962C8B-B14F-4D97-AF65-F5344CB8AC3E}">
        <p14:creationId xmlns:p14="http://schemas.microsoft.com/office/powerpoint/2010/main" val="167448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16932-C910-465C-B9D6-107EFA7C7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66D08-58E2-4CF2-AA8F-3008DFAC9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nothing but a huge pile of 0s and 1s</a:t>
            </a:r>
          </a:p>
          <a:p>
            <a:r>
              <a:rPr lang="en-US" dirty="0"/>
              <a:t>Data is only meaningful in context</a:t>
            </a:r>
          </a:p>
          <a:p>
            <a:r>
              <a:rPr lang="en-US" dirty="0"/>
              <a:t>One way to put data in context is to organize it into a “File System”</a:t>
            </a:r>
          </a:p>
          <a:p>
            <a:pPr lvl="1"/>
            <a:r>
              <a:rPr lang="en-US" dirty="0"/>
              <a:t>Provided by the Operating System (Windows, Mac, Linux, etc.)</a:t>
            </a:r>
          </a:p>
          <a:p>
            <a:pPr lvl="1"/>
            <a:r>
              <a:rPr lang="en-US" dirty="0"/>
              <a:t>An index that points to the beginning of the file and give it:</a:t>
            </a:r>
          </a:p>
          <a:p>
            <a:pPr lvl="2"/>
            <a:r>
              <a:rPr lang="en-US" dirty="0"/>
              <a:t>Name</a:t>
            </a:r>
          </a:p>
          <a:p>
            <a:pPr lvl="2"/>
            <a:r>
              <a:rPr lang="en-US" dirty="0"/>
              <a:t>Date</a:t>
            </a:r>
          </a:p>
          <a:p>
            <a:pPr lvl="2"/>
            <a:r>
              <a:rPr lang="en-US" dirty="0"/>
              <a:t>Size</a:t>
            </a:r>
          </a:p>
          <a:p>
            <a:pPr lvl="2"/>
            <a:r>
              <a:rPr lang="en-US" dirty="0"/>
              <a:t>Attributes such as read-only</a:t>
            </a:r>
          </a:p>
        </p:txBody>
      </p:sp>
    </p:spTree>
    <p:extLst>
      <p:ext uri="{BB962C8B-B14F-4D97-AF65-F5344CB8AC3E}">
        <p14:creationId xmlns:p14="http://schemas.microsoft.com/office/powerpoint/2010/main" val="2482561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94F32-A1FB-433F-B889-B0D31A60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6CB67-9539-480B-A946-55B0AB077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497"/>
            <a:ext cx="9338187" cy="46234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file system points to the beginning of a file on disk</a:t>
            </a:r>
          </a:p>
          <a:p>
            <a:r>
              <a:rPr lang="en-US" dirty="0"/>
              <a:t>The file may be stored in non-contiguous areas of the disk</a:t>
            </a:r>
          </a:p>
          <a:p>
            <a:r>
              <a:rPr lang="en-US" dirty="0"/>
              <a:t>They type of files is often denoted by the filename “extension” e.g.</a:t>
            </a:r>
          </a:p>
          <a:p>
            <a:pPr lvl="1"/>
            <a:r>
              <a:rPr lang="en-US" dirty="0"/>
              <a:t>Pdf</a:t>
            </a:r>
          </a:p>
          <a:p>
            <a:pPr lvl="1"/>
            <a:r>
              <a:rPr lang="en-US" dirty="0"/>
              <a:t>Docx</a:t>
            </a:r>
          </a:p>
          <a:p>
            <a:pPr lvl="1"/>
            <a:r>
              <a:rPr lang="en-US" dirty="0"/>
              <a:t>Txt</a:t>
            </a:r>
          </a:p>
          <a:p>
            <a:pPr lvl="1"/>
            <a:r>
              <a:rPr lang="en-US" dirty="0"/>
              <a:t>Jpg</a:t>
            </a:r>
          </a:p>
          <a:p>
            <a:pPr lvl="1"/>
            <a:r>
              <a:rPr lang="en-US" dirty="0"/>
              <a:t>Gif</a:t>
            </a:r>
          </a:p>
          <a:p>
            <a:r>
              <a:rPr lang="en-US" dirty="0"/>
              <a:t>The actual type of the file is defined by arranging the 0s and 1s into an accepted format</a:t>
            </a:r>
          </a:p>
        </p:txBody>
      </p:sp>
    </p:spTree>
    <p:extLst>
      <p:ext uri="{BB962C8B-B14F-4D97-AF65-F5344CB8AC3E}">
        <p14:creationId xmlns:p14="http://schemas.microsoft.com/office/powerpoint/2010/main" val="1894785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75C49-08DF-40CB-8462-288F08592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0F5B3-8690-45A2-BE58-F3788D320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Files could contain programs or data</a:t>
            </a:r>
          </a:p>
          <a:p>
            <a:r>
              <a:rPr lang="en-US" dirty="0"/>
              <a:t>Files are often written to a specified format and named with a corresponding standard extension, but you can create your own formats and extensions if you like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311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8E6EF-C6BE-4D5D-AB2C-0A19C8FDE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72FC7-1E78-484F-8123-FD77B939C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Raw data can be HUGE</a:t>
            </a:r>
          </a:p>
          <a:p>
            <a:r>
              <a:rPr lang="en-US" dirty="0"/>
              <a:t>Compression lets us store the data in a much smaller space</a:t>
            </a:r>
          </a:p>
          <a:p>
            <a:r>
              <a:rPr lang="en-US" dirty="0"/>
              <a:t>Compressed data can be transferred much faster (especially over the internet)</a:t>
            </a:r>
          </a:p>
          <a:p>
            <a:r>
              <a:rPr lang="en-US" dirty="0"/>
              <a:t>Data typically has to be de-compressed into its original form before it can be used</a:t>
            </a:r>
          </a:p>
          <a:p>
            <a:pPr marL="0" indent="0">
              <a:buNone/>
            </a:pPr>
            <a:r>
              <a:rPr lang="en-US" dirty="0"/>
              <a:t>Lossy vs. Lossless Compression</a:t>
            </a:r>
          </a:p>
        </p:txBody>
      </p:sp>
    </p:spTree>
    <p:extLst>
      <p:ext uri="{BB962C8B-B14F-4D97-AF65-F5344CB8AC3E}">
        <p14:creationId xmlns:p14="http://schemas.microsoft.com/office/powerpoint/2010/main" val="2302742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796A8-50B0-42DE-BCA0-F4C448F84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Compression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F4FC6-EF17-4D0C-990E-65C21727D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Tokenizing (aka symbol replacement) example pg. 67</a:t>
            </a:r>
          </a:p>
          <a:p>
            <a:r>
              <a:rPr lang="en-US" dirty="0"/>
              <a:t>Resolution (aka dots per inch or DPI)</a:t>
            </a:r>
          </a:p>
          <a:p>
            <a:r>
              <a:rPr lang="en-US" dirty="0"/>
              <a:t>Color Reduction (# of colors available)</a:t>
            </a:r>
          </a:p>
          <a:p>
            <a:r>
              <a:rPr lang="en-US" dirty="0"/>
              <a:t>Sample Rate (frames per second for video / sample rate for audio)</a:t>
            </a:r>
          </a:p>
          <a:p>
            <a:r>
              <a:rPr lang="en-US" dirty="0"/>
              <a:t>ZIP files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685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064F5-9BB4-43D4-831C-3C4F183DB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FC91F-E227-4BB3-9D82-996DA259D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 devices (such as computers) together so they can communicate</a:t>
            </a:r>
          </a:p>
          <a:p>
            <a:r>
              <a:rPr lang="en-US" dirty="0"/>
              <a:t>Transmission Control Protocol (TCP) de facto standard for communication between devices</a:t>
            </a:r>
          </a:p>
          <a:p>
            <a:pPr lvl="1"/>
            <a:r>
              <a:rPr lang="en-US" dirty="0"/>
              <a:t>Is a “Network Protocol”</a:t>
            </a:r>
          </a:p>
          <a:p>
            <a:pPr lvl="1"/>
            <a:r>
              <a:rPr lang="en-US" dirty="0"/>
              <a:t>Groups data into bundles or “packets”</a:t>
            </a:r>
          </a:p>
          <a:p>
            <a:pPr lvl="1"/>
            <a:r>
              <a:rPr lang="en-US" dirty="0"/>
              <a:t>Handles speed differences between devices</a:t>
            </a:r>
          </a:p>
          <a:p>
            <a:pPr lvl="1"/>
            <a:r>
              <a:rPr lang="en-US" dirty="0"/>
              <a:t>Fault tolerant – if a packet isn’t received, it’s sent again</a:t>
            </a:r>
          </a:p>
        </p:txBody>
      </p:sp>
    </p:spTree>
    <p:extLst>
      <p:ext uri="{BB962C8B-B14F-4D97-AF65-F5344CB8AC3E}">
        <p14:creationId xmlns:p14="http://schemas.microsoft.com/office/powerpoint/2010/main" val="580037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FD7D-4392-4051-9C9D-B7344987B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Networks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96A8B-B76E-4D37-BB6E-FB85218D2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Internet Protocol (IP)</a:t>
            </a:r>
          </a:p>
          <a:p>
            <a:pPr lvl="1"/>
            <a:r>
              <a:rPr lang="en-US" dirty="0"/>
              <a:t>Is also a “Network Protocol”</a:t>
            </a:r>
          </a:p>
          <a:p>
            <a:pPr lvl="1"/>
            <a:r>
              <a:rPr lang="en-US" dirty="0"/>
              <a:t>Routable – </a:t>
            </a:r>
            <a:r>
              <a:rPr lang="en-US" dirty="0" err="1"/>
              <a:t>tcp</a:t>
            </a:r>
            <a:r>
              <a:rPr lang="en-US" dirty="0"/>
              <a:t> packets are sent over known paths to the destination</a:t>
            </a:r>
          </a:p>
          <a:p>
            <a:pPr lvl="1"/>
            <a:r>
              <a:rPr lang="en-US" dirty="0"/>
              <a:t>Addressable – each sending/receiving device has an address</a:t>
            </a:r>
          </a:p>
          <a:p>
            <a:pPr lvl="2"/>
            <a:r>
              <a:rPr lang="en-US" dirty="0"/>
              <a:t>Your home address may be 115 Kit Carson Road  Taos, NM 87571</a:t>
            </a:r>
          </a:p>
          <a:p>
            <a:pPr lvl="2"/>
            <a:r>
              <a:rPr lang="en-US" dirty="0"/>
              <a:t>Your IP address may be 60.126.14.7</a:t>
            </a:r>
          </a:p>
          <a:p>
            <a:pPr lvl="2"/>
            <a:r>
              <a:rPr lang="en-US" dirty="0"/>
              <a:t>IP v4 addresses are made up of 4 bytes</a:t>
            </a:r>
          </a:p>
          <a:p>
            <a:pPr lvl="3"/>
            <a:r>
              <a:rPr lang="en-US" dirty="0"/>
              <a:t>Each byte can have a value 0 – 255</a:t>
            </a:r>
          </a:p>
          <a:p>
            <a:pPr lvl="3"/>
            <a:r>
              <a:rPr lang="en-US" dirty="0"/>
              <a:t>Each byte is separated by a period</a:t>
            </a:r>
          </a:p>
          <a:p>
            <a:pPr lvl="2"/>
            <a:r>
              <a:rPr lang="en-US" dirty="0"/>
              <a:t>IP v6 addresses are made up of 16 bytes</a:t>
            </a:r>
          </a:p>
          <a:p>
            <a:pPr lvl="3"/>
            <a:r>
              <a:rPr lang="en-US" dirty="0"/>
              <a:t>Are newer and not as widely used</a:t>
            </a:r>
          </a:p>
          <a:p>
            <a:pPr lvl="3"/>
            <a:r>
              <a:rPr lang="en-US" dirty="0"/>
              <a:t>Can be more secure</a:t>
            </a:r>
          </a:p>
          <a:p>
            <a:pPr lvl="3"/>
            <a:r>
              <a:rPr lang="en-US" dirty="0"/>
              <a:t>Many more addresses available (4.3 Billion vs. 7.9 x 10</a:t>
            </a:r>
            <a:r>
              <a:rPr lang="en-US" baseline="30000" dirty="0"/>
              <a:t>28</a:t>
            </a:r>
            <a:r>
              <a:rPr lang="en-US" dirty="0"/>
              <a:t>)</a:t>
            </a:r>
          </a:p>
          <a:p>
            <a:pPr lvl="3"/>
            <a:r>
              <a:rPr lang="en-US" dirty="0"/>
              <a:t>E.g. 3ffe:1900:4545:3:200:f8ff:fe21:67cf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423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8D182-FBB3-4166-9EEE-540D177C3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C9EE1-5797-4644-A67D-864516C38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885" y="1825625"/>
            <a:ext cx="9564329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Computers have been networked together long before the internet</a:t>
            </a:r>
          </a:p>
          <a:p>
            <a:r>
              <a:rPr lang="en-US" dirty="0"/>
              <a:t>Most businesses of any size have their own computer network</a:t>
            </a:r>
          </a:p>
          <a:p>
            <a:r>
              <a:rPr lang="en-US" dirty="0"/>
              <a:t>You home probably has a computer network</a:t>
            </a:r>
          </a:p>
          <a:p>
            <a:r>
              <a:rPr lang="en-US" dirty="0"/>
              <a:t>The Internet attaches these computer networks to one another</a:t>
            </a:r>
          </a:p>
          <a:p>
            <a:r>
              <a:rPr lang="en-US" dirty="0"/>
              <a:t>The internet provides multiple paths to each destination</a:t>
            </a:r>
          </a:p>
          <a:p>
            <a:r>
              <a:rPr lang="en-US" dirty="0"/>
              <a:t>On your own network, you can take whatever IP address you want</a:t>
            </a:r>
          </a:p>
          <a:p>
            <a:r>
              <a:rPr lang="en-US" dirty="0"/>
              <a:t>On the internet you have to purchase an IP address; This is how we prevent 2 people from using the same IP address</a:t>
            </a:r>
          </a:p>
        </p:txBody>
      </p:sp>
    </p:spTree>
    <p:extLst>
      <p:ext uri="{BB962C8B-B14F-4D97-AF65-F5344CB8AC3E}">
        <p14:creationId xmlns:p14="http://schemas.microsoft.com/office/powerpoint/2010/main" val="3309233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Class1</Template>
  <TotalTime>269</TotalTime>
  <Words>1097</Words>
  <Application>Microsoft Office PowerPoint</Application>
  <PresentationFormat>Widescreen</PresentationFormat>
  <Paragraphs>137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IT 101 Computer Fundamentals</vt:lpstr>
      <vt:lpstr>Data</vt:lpstr>
      <vt:lpstr>Files</vt:lpstr>
      <vt:lpstr>Files cont’d</vt:lpstr>
      <vt:lpstr>Compression</vt:lpstr>
      <vt:lpstr>Basic Compression Techniques</vt:lpstr>
      <vt:lpstr>Networks</vt:lpstr>
      <vt:lpstr>Networks cont’d</vt:lpstr>
      <vt:lpstr>The Internet</vt:lpstr>
      <vt:lpstr>Networks cont’d</vt:lpstr>
      <vt:lpstr>Network Tools</vt:lpstr>
      <vt:lpstr>How does my computer get an IP address?</vt:lpstr>
      <vt:lpstr>Network Router</vt:lpstr>
      <vt:lpstr>TCP Ports</vt:lpstr>
      <vt:lpstr>WiFi</vt:lpstr>
      <vt:lpstr>Common Application Layer Protocols</vt:lpstr>
      <vt:lpstr>HTML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101 Computer Fundamentals</dc:title>
  <dc:creator>Mike Yeager</dc:creator>
  <cp:lastModifiedBy>Mike Yeager</cp:lastModifiedBy>
  <cp:revision>40</cp:revision>
  <dcterms:created xsi:type="dcterms:W3CDTF">2019-01-25T04:29:27Z</dcterms:created>
  <dcterms:modified xsi:type="dcterms:W3CDTF">2019-02-08T04:16:50Z</dcterms:modified>
</cp:coreProperties>
</file>