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2" r:id="rId7"/>
    <p:sldId id="261" r:id="rId8"/>
    <p:sldId id="263" r:id="rId9"/>
    <p:sldId id="264" r:id="rId10"/>
    <p:sldId id="265" r:id="rId11"/>
    <p:sldId id="267" r:id="rId12"/>
    <p:sldId id="268" r:id="rId13"/>
    <p:sldId id="266" r:id="rId14"/>
    <p:sldId id="269" r:id="rId15"/>
    <p:sldId id="271" r:id="rId16"/>
    <p:sldId id="273" r:id="rId17"/>
    <p:sldId id="270" r:id="rId18"/>
    <p:sldId id="274" r:id="rId19"/>
    <p:sldId id="272"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1" autoAdjust="0"/>
    <p:restoredTop sz="94660"/>
  </p:normalViewPr>
  <p:slideViewPr>
    <p:cSldViewPr snapToGrid="0">
      <p:cViewPr varScale="1">
        <p:scale>
          <a:sx n="125" d="100"/>
          <a:sy n="125" d="100"/>
        </p:scale>
        <p:origin x="114"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3FA276-80AB-4DDC-B78E-23B5AAC8CE99}" type="datetimeFigureOut">
              <a:rPr lang="en-US" smtClean="0"/>
              <a:t>3/17/2019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1C2B4C-32E7-4F46-9265-F2EF345671BB}" type="slidenum">
              <a:rPr lang="en-US" smtClean="0"/>
              <a:t>‹#›</a:t>
            </a:fld>
            <a:endParaRPr lang="en-US"/>
          </a:p>
        </p:txBody>
      </p:sp>
    </p:spTree>
    <p:extLst>
      <p:ext uri="{BB962C8B-B14F-4D97-AF65-F5344CB8AC3E}">
        <p14:creationId xmlns:p14="http://schemas.microsoft.com/office/powerpoint/2010/main" val="2844624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2F19-4314-410D-B03E-19A5D5A42B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CE1507-84BD-41B5-AA5F-019FD1E646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30BAB1-C41B-47B0-A6AD-EF646ED5E62E}"/>
              </a:ext>
            </a:extLst>
          </p:cNvPr>
          <p:cNvSpPr>
            <a:spLocks noGrp="1"/>
          </p:cNvSpPr>
          <p:nvPr>
            <p:ph type="dt" sz="half" idx="10"/>
          </p:nvPr>
        </p:nvSpPr>
        <p:spPr/>
        <p:txBody>
          <a:bodyPr/>
          <a:lstStyle/>
          <a:p>
            <a:fld id="{6B4537F7-2D59-4E15-96E6-5253F8C9ADD6}" type="datetimeFigureOut">
              <a:rPr lang="en-US" smtClean="0"/>
              <a:t>3/17/2019</a:t>
            </a:fld>
            <a:endParaRPr lang="en-US"/>
          </a:p>
        </p:txBody>
      </p:sp>
      <p:sp>
        <p:nvSpPr>
          <p:cNvPr id="5" name="Footer Placeholder 4">
            <a:extLst>
              <a:ext uri="{FF2B5EF4-FFF2-40B4-BE49-F238E27FC236}">
                <a16:creationId xmlns:a16="http://schemas.microsoft.com/office/drawing/2014/main" id="{5AA78FC7-9777-44CD-BB9F-0E6CFA056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C0771F-9DCB-448F-A575-C11070D63871}"/>
              </a:ext>
            </a:extLst>
          </p:cNvPr>
          <p:cNvSpPr>
            <a:spLocks noGrp="1"/>
          </p:cNvSpPr>
          <p:nvPr>
            <p:ph type="sldNum" sz="quarter" idx="12"/>
          </p:nvPr>
        </p:nvSpPr>
        <p:spPr/>
        <p:txBody>
          <a:bodyPr/>
          <a:lstStyle/>
          <a:p>
            <a:fld id="{E4D6E3E5-79C3-4D12-9A41-913E3CD21D5D}" type="slidenum">
              <a:rPr lang="en-US" smtClean="0"/>
              <a:t>‹#›</a:t>
            </a:fld>
            <a:endParaRPr lang="en-US"/>
          </a:p>
        </p:txBody>
      </p:sp>
    </p:spTree>
    <p:extLst>
      <p:ext uri="{BB962C8B-B14F-4D97-AF65-F5344CB8AC3E}">
        <p14:creationId xmlns:p14="http://schemas.microsoft.com/office/powerpoint/2010/main" val="3878779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77E3C-6327-4E77-8901-7929EEFE85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F686C3-4489-4A62-9381-7DFD9EA1301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8168E3-5A9E-46BC-94EE-8DCEED65E417}"/>
              </a:ext>
            </a:extLst>
          </p:cNvPr>
          <p:cNvSpPr>
            <a:spLocks noGrp="1"/>
          </p:cNvSpPr>
          <p:nvPr>
            <p:ph type="dt" sz="half" idx="10"/>
          </p:nvPr>
        </p:nvSpPr>
        <p:spPr/>
        <p:txBody>
          <a:bodyPr/>
          <a:lstStyle/>
          <a:p>
            <a:fld id="{6B4537F7-2D59-4E15-96E6-5253F8C9ADD6}" type="datetimeFigureOut">
              <a:rPr lang="en-US" smtClean="0"/>
              <a:t>3/17/2019</a:t>
            </a:fld>
            <a:endParaRPr lang="en-US"/>
          </a:p>
        </p:txBody>
      </p:sp>
      <p:sp>
        <p:nvSpPr>
          <p:cNvPr id="5" name="Footer Placeholder 4">
            <a:extLst>
              <a:ext uri="{FF2B5EF4-FFF2-40B4-BE49-F238E27FC236}">
                <a16:creationId xmlns:a16="http://schemas.microsoft.com/office/drawing/2014/main" id="{BE6C6B63-6DC5-4D4A-A589-CA352F1B7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34033F-93F1-4BC8-8A17-88798A9EF0B2}"/>
              </a:ext>
            </a:extLst>
          </p:cNvPr>
          <p:cNvSpPr>
            <a:spLocks noGrp="1"/>
          </p:cNvSpPr>
          <p:nvPr>
            <p:ph type="sldNum" sz="quarter" idx="12"/>
          </p:nvPr>
        </p:nvSpPr>
        <p:spPr/>
        <p:txBody>
          <a:bodyPr/>
          <a:lstStyle/>
          <a:p>
            <a:fld id="{E4D6E3E5-79C3-4D12-9A41-913E3CD21D5D}" type="slidenum">
              <a:rPr lang="en-US" smtClean="0"/>
              <a:t>‹#›</a:t>
            </a:fld>
            <a:endParaRPr lang="en-US"/>
          </a:p>
        </p:txBody>
      </p:sp>
    </p:spTree>
    <p:extLst>
      <p:ext uri="{BB962C8B-B14F-4D97-AF65-F5344CB8AC3E}">
        <p14:creationId xmlns:p14="http://schemas.microsoft.com/office/powerpoint/2010/main" val="2693170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A3181E-D732-425C-8D4D-19D66A1F5B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B8796B-7291-478A-BC1F-C740F36008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3FBF25-0652-4A52-A9B3-591CA0FE8B57}"/>
              </a:ext>
            </a:extLst>
          </p:cNvPr>
          <p:cNvSpPr>
            <a:spLocks noGrp="1"/>
          </p:cNvSpPr>
          <p:nvPr>
            <p:ph type="dt" sz="half" idx="10"/>
          </p:nvPr>
        </p:nvSpPr>
        <p:spPr/>
        <p:txBody>
          <a:bodyPr/>
          <a:lstStyle/>
          <a:p>
            <a:fld id="{6B4537F7-2D59-4E15-96E6-5253F8C9ADD6}" type="datetimeFigureOut">
              <a:rPr lang="en-US" smtClean="0"/>
              <a:t>3/17/2019</a:t>
            </a:fld>
            <a:endParaRPr lang="en-US"/>
          </a:p>
        </p:txBody>
      </p:sp>
      <p:sp>
        <p:nvSpPr>
          <p:cNvPr id="5" name="Footer Placeholder 4">
            <a:extLst>
              <a:ext uri="{FF2B5EF4-FFF2-40B4-BE49-F238E27FC236}">
                <a16:creationId xmlns:a16="http://schemas.microsoft.com/office/drawing/2014/main" id="{A54C1634-75A2-4249-90B9-42DE4DBFEA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D762B-34FA-4B43-BEC1-8A94031C94B2}"/>
              </a:ext>
            </a:extLst>
          </p:cNvPr>
          <p:cNvSpPr>
            <a:spLocks noGrp="1"/>
          </p:cNvSpPr>
          <p:nvPr>
            <p:ph type="sldNum" sz="quarter" idx="12"/>
          </p:nvPr>
        </p:nvSpPr>
        <p:spPr/>
        <p:txBody>
          <a:bodyPr/>
          <a:lstStyle/>
          <a:p>
            <a:fld id="{E4D6E3E5-79C3-4D12-9A41-913E3CD21D5D}" type="slidenum">
              <a:rPr lang="en-US" smtClean="0"/>
              <a:t>‹#›</a:t>
            </a:fld>
            <a:endParaRPr lang="en-US"/>
          </a:p>
        </p:txBody>
      </p:sp>
    </p:spTree>
    <p:extLst>
      <p:ext uri="{BB962C8B-B14F-4D97-AF65-F5344CB8AC3E}">
        <p14:creationId xmlns:p14="http://schemas.microsoft.com/office/powerpoint/2010/main" val="78591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13CF-FF26-43AE-BC14-C930A929A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D4A5FC-C8D1-4620-86CC-EFB5B6821A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155A06-68A4-41A0-A5BE-889D9AA2097C}"/>
              </a:ext>
            </a:extLst>
          </p:cNvPr>
          <p:cNvSpPr>
            <a:spLocks noGrp="1"/>
          </p:cNvSpPr>
          <p:nvPr>
            <p:ph type="dt" sz="half" idx="10"/>
          </p:nvPr>
        </p:nvSpPr>
        <p:spPr/>
        <p:txBody>
          <a:bodyPr/>
          <a:lstStyle/>
          <a:p>
            <a:fld id="{6B4537F7-2D59-4E15-96E6-5253F8C9ADD6}" type="datetimeFigureOut">
              <a:rPr lang="en-US" smtClean="0"/>
              <a:t>3/17/2019</a:t>
            </a:fld>
            <a:endParaRPr lang="en-US"/>
          </a:p>
        </p:txBody>
      </p:sp>
      <p:sp>
        <p:nvSpPr>
          <p:cNvPr id="5" name="Footer Placeholder 4">
            <a:extLst>
              <a:ext uri="{FF2B5EF4-FFF2-40B4-BE49-F238E27FC236}">
                <a16:creationId xmlns:a16="http://schemas.microsoft.com/office/drawing/2014/main" id="{252D78AB-564A-48C6-9A9A-4399EE5CC6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66C5C-1E3F-4AD7-B767-501EF6CE0D01}"/>
              </a:ext>
            </a:extLst>
          </p:cNvPr>
          <p:cNvSpPr>
            <a:spLocks noGrp="1"/>
          </p:cNvSpPr>
          <p:nvPr>
            <p:ph type="sldNum" sz="quarter" idx="12"/>
          </p:nvPr>
        </p:nvSpPr>
        <p:spPr/>
        <p:txBody>
          <a:bodyPr/>
          <a:lstStyle/>
          <a:p>
            <a:fld id="{E4D6E3E5-79C3-4D12-9A41-913E3CD21D5D}" type="slidenum">
              <a:rPr lang="en-US" smtClean="0"/>
              <a:t>‹#›</a:t>
            </a:fld>
            <a:endParaRPr lang="en-US"/>
          </a:p>
        </p:txBody>
      </p:sp>
    </p:spTree>
    <p:extLst>
      <p:ext uri="{BB962C8B-B14F-4D97-AF65-F5344CB8AC3E}">
        <p14:creationId xmlns:p14="http://schemas.microsoft.com/office/powerpoint/2010/main" val="3918592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1FA98-E5E7-499D-AC3B-8C29292265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E4A812-732B-49AC-96F6-B8AD549BD9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7E8A5F-7EA7-4A0B-A16A-D7D3275B6B9E}"/>
              </a:ext>
            </a:extLst>
          </p:cNvPr>
          <p:cNvSpPr>
            <a:spLocks noGrp="1"/>
          </p:cNvSpPr>
          <p:nvPr>
            <p:ph type="dt" sz="half" idx="10"/>
          </p:nvPr>
        </p:nvSpPr>
        <p:spPr/>
        <p:txBody>
          <a:bodyPr/>
          <a:lstStyle/>
          <a:p>
            <a:fld id="{6B4537F7-2D59-4E15-96E6-5253F8C9ADD6}" type="datetimeFigureOut">
              <a:rPr lang="en-US" smtClean="0"/>
              <a:t>3/17/2019</a:t>
            </a:fld>
            <a:endParaRPr lang="en-US"/>
          </a:p>
        </p:txBody>
      </p:sp>
      <p:sp>
        <p:nvSpPr>
          <p:cNvPr id="5" name="Footer Placeholder 4">
            <a:extLst>
              <a:ext uri="{FF2B5EF4-FFF2-40B4-BE49-F238E27FC236}">
                <a16:creationId xmlns:a16="http://schemas.microsoft.com/office/drawing/2014/main" id="{B29CB852-73A8-4917-BFF5-6D62B9497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8BC60-566C-4F45-985D-B74BFB91E3FE}"/>
              </a:ext>
            </a:extLst>
          </p:cNvPr>
          <p:cNvSpPr>
            <a:spLocks noGrp="1"/>
          </p:cNvSpPr>
          <p:nvPr>
            <p:ph type="sldNum" sz="quarter" idx="12"/>
          </p:nvPr>
        </p:nvSpPr>
        <p:spPr/>
        <p:txBody>
          <a:bodyPr/>
          <a:lstStyle/>
          <a:p>
            <a:fld id="{E4D6E3E5-79C3-4D12-9A41-913E3CD21D5D}" type="slidenum">
              <a:rPr lang="en-US" smtClean="0"/>
              <a:t>‹#›</a:t>
            </a:fld>
            <a:endParaRPr lang="en-US"/>
          </a:p>
        </p:txBody>
      </p:sp>
    </p:spTree>
    <p:extLst>
      <p:ext uri="{BB962C8B-B14F-4D97-AF65-F5344CB8AC3E}">
        <p14:creationId xmlns:p14="http://schemas.microsoft.com/office/powerpoint/2010/main" val="720554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77E97-CB29-41B7-901D-49A404ED4D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BB2815-BF32-4FF2-957C-0ACB40583F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F616F-809E-4B73-8EA1-6133906C2D8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5760F1-3303-43C0-9C4F-C75AE1A92EB1}"/>
              </a:ext>
            </a:extLst>
          </p:cNvPr>
          <p:cNvSpPr>
            <a:spLocks noGrp="1"/>
          </p:cNvSpPr>
          <p:nvPr>
            <p:ph type="dt" sz="half" idx="10"/>
          </p:nvPr>
        </p:nvSpPr>
        <p:spPr/>
        <p:txBody>
          <a:bodyPr/>
          <a:lstStyle/>
          <a:p>
            <a:fld id="{6B4537F7-2D59-4E15-96E6-5253F8C9ADD6}" type="datetimeFigureOut">
              <a:rPr lang="en-US" smtClean="0"/>
              <a:t>3/17/2019</a:t>
            </a:fld>
            <a:endParaRPr lang="en-US"/>
          </a:p>
        </p:txBody>
      </p:sp>
      <p:sp>
        <p:nvSpPr>
          <p:cNvPr id="6" name="Footer Placeholder 5">
            <a:extLst>
              <a:ext uri="{FF2B5EF4-FFF2-40B4-BE49-F238E27FC236}">
                <a16:creationId xmlns:a16="http://schemas.microsoft.com/office/drawing/2014/main" id="{B4AE2714-1D64-4CFB-A0E0-3C7CDF98D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6F1400-5823-4E60-A699-3EA045891D24}"/>
              </a:ext>
            </a:extLst>
          </p:cNvPr>
          <p:cNvSpPr>
            <a:spLocks noGrp="1"/>
          </p:cNvSpPr>
          <p:nvPr>
            <p:ph type="sldNum" sz="quarter" idx="12"/>
          </p:nvPr>
        </p:nvSpPr>
        <p:spPr/>
        <p:txBody>
          <a:bodyPr/>
          <a:lstStyle/>
          <a:p>
            <a:fld id="{E4D6E3E5-79C3-4D12-9A41-913E3CD21D5D}" type="slidenum">
              <a:rPr lang="en-US" smtClean="0"/>
              <a:t>‹#›</a:t>
            </a:fld>
            <a:endParaRPr lang="en-US"/>
          </a:p>
        </p:txBody>
      </p:sp>
    </p:spTree>
    <p:extLst>
      <p:ext uri="{BB962C8B-B14F-4D97-AF65-F5344CB8AC3E}">
        <p14:creationId xmlns:p14="http://schemas.microsoft.com/office/powerpoint/2010/main" val="3370750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9691-237A-4958-A169-8AE7D4FEE8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8DD76A-9CA8-4D21-ABFF-B1BCE0BCC0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91D5E51-8229-4004-9951-7EAFD2CA78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DC4CA4-7BFE-4729-92CD-0ECE6CC79D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BE267DB-0F3F-4227-96A7-44A0B28EBA5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83AA29-27DA-445C-939B-0C1B2A067D37}"/>
              </a:ext>
            </a:extLst>
          </p:cNvPr>
          <p:cNvSpPr>
            <a:spLocks noGrp="1"/>
          </p:cNvSpPr>
          <p:nvPr>
            <p:ph type="dt" sz="half" idx="10"/>
          </p:nvPr>
        </p:nvSpPr>
        <p:spPr/>
        <p:txBody>
          <a:bodyPr/>
          <a:lstStyle/>
          <a:p>
            <a:fld id="{6B4537F7-2D59-4E15-96E6-5253F8C9ADD6}" type="datetimeFigureOut">
              <a:rPr lang="en-US" smtClean="0"/>
              <a:t>3/17/2019</a:t>
            </a:fld>
            <a:endParaRPr lang="en-US"/>
          </a:p>
        </p:txBody>
      </p:sp>
      <p:sp>
        <p:nvSpPr>
          <p:cNvPr id="8" name="Footer Placeholder 7">
            <a:extLst>
              <a:ext uri="{FF2B5EF4-FFF2-40B4-BE49-F238E27FC236}">
                <a16:creationId xmlns:a16="http://schemas.microsoft.com/office/drawing/2014/main" id="{062854E0-D116-4900-8C17-D60AF437AE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C7F74D-CF78-427F-855E-EF415156C99A}"/>
              </a:ext>
            </a:extLst>
          </p:cNvPr>
          <p:cNvSpPr>
            <a:spLocks noGrp="1"/>
          </p:cNvSpPr>
          <p:nvPr>
            <p:ph type="sldNum" sz="quarter" idx="12"/>
          </p:nvPr>
        </p:nvSpPr>
        <p:spPr/>
        <p:txBody>
          <a:bodyPr/>
          <a:lstStyle/>
          <a:p>
            <a:fld id="{E4D6E3E5-79C3-4D12-9A41-913E3CD21D5D}" type="slidenum">
              <a:rPr lang="en-US" smtClean="0"/>
              <a:t>‹#›</a:t>
            </a:fld>
            <a:endParaRPr lang="en-US"/>
          </a:p>
        </p:txBody>
      </p:sp>
    </p:spTree>
    <p:extLst>
      <p:ext uri="{BB962C8B-B14F-4D97-AF65-F5344CB8AC3E}">
        <p14:creationId xmlns:p14="http://schemas.microsoft.com/office/powerpoint/2010/main" val="1974213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B087A-800D-41E4-B699-06E7E5CABC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F078AC-5711-4C6D-A765-4B9CE5B41BDB}"/>
              </a:ext>
            </a:extLst>
          </p:cNvPr>
          <p:cNvSpPr>
            <a:spLocks noGrp="1"/>
          </p:cNvSpPr>
          <p:nvPr>
            <p:ph type="dt" sz="half" idx="10"/>
          </p:nvPr>
        </p:nvSpPr>
        <p:spPr/>
        <p:txBody>
          <a:bodyPr/>
          <a:lstStyle/>
          <a:p>
            <a:fld id="{6B4537F7-2D59-4E15-96E6-5253F8C9ADD6}" type="datetimeFigureOut">
              <a:rPr lang="en-US" smtClean="0"/>
              <a:t>3/17/2019</a:t>
            </a:fld>
            <a:endParaRPr lang="en-US"/>
          </a:p>
        </p:txBody>
      </p:sp>
      <p:sp>
        <p:nvSpPr>
          <p:cNvPr id="4" name="Footer Placeholder 3">
            <a:extLst>
              <a:ext uri="{FF2B5EF4-FFF2-40B4-BE49-F238E27FC236}">
                <a16:creationId xmlns:a16="http://schemas.microsoft.com/office/drawing/2014/main" id="{328E4176-5061-4AA1-B1D3-74E20E294D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7380D7-7F9C-49A1-9839-A2E75AEB34FC}"/>
              </a:ext>
            </a:extLst>
          </p:cNvPr>
          <p:cNvSpPr>
            <a:spLocks noGrp="1"/>
          </p:cNvSpPr>
          <p:nvPr>
            <p:ph type="sldNum" sz="quarter" idx="12"/>
          </p:nvPr>
        </p:nvSpPr>
        <p:spPr/>
        <p:txBody>
          <a:bodyPr/>
          <a:lstStyle/>
          <a:p>
            <a:fld id="{E4D6E3E5-79C3-4D12-9A41-913E3CD21D5D}" type="slidenum">
              <a:rPr lang="en-US" smtClean="0"/>
              <a:t>‹#›</a:t>
            </a:fld>
            <a:endParaRPr lang="en-US"/>
          </a:p>
        </p:txBody>
      </p:sp>
    </p:spTree>
    <p:extLst>
      <p:ext uri="{BB962C8B-B14F-4D97-AF65-F5344CB8AC3E}">
        <p14:creationId xmlns:p14="http://schemas.microsoft.com/office/powerpoint/2010/main" val="2013264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53A235-0713-4360-BA14-B3D71E423385}"/>
              </a:ext>
            </a:extLst>
          </p:cNvPr>
          <p:cNvSpPr>
            <a:spLocks noGrp="1"/>
          </p:cNvSpPr>
          <p:nvPr>
            <p:ph type="dt" sz="half" idx="10"/>
          </p:nvPr>
        </p:nvSpPr>
        <p:spPr/>
        <p:txBody>
          <a:bodyPr/>
          <a:lstStyle/>
          <a:p>
            <a:fld id="{6B4537F7-2D59-4E15-96E6-5253F8C9ADD6}" type="datetimeFigureOut">
              <a:rPr lang="en-US" smtClean="0"/>
              <a:t>3/17/2019</a:t>
            </a:fld>
            <a:endParaRPr lang="en-US"/>
          </a:p>
        </p:txBody>
      </p:sp>
      <p:sp>
        <p:nvSpPr>
          <p:cNvPr id="3" name="Footer Placeholder 2">
            <a:extLst>
              <a:ext uri="{FF2B5EF4-FFF2-40B4-BE49-F238E27FC236}">
                <a16:creationId xmlns:a16="http://schemas.microsoft.com/office/drawing/2014/main" id="{668F3FC0-E524-40E2-A460-60CAC69B08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0FFAF7-E30C-41A8-9B35-2046973CF903}"/>
              </a:ext>
            </a:extLst>
          </p:cNvPr>
          <p:cNvSpPr>
            <a:spLocks noGrp="1"/>
          </p:cNvSpPr>
          <p:nvPr>
            <p:ph type="sldNum" sz="quarter" idx="12"/>
          </p:nvPr>
        </p:nvSpPr>
        <p:spPr/>
        <p:txBody>
          <a:bodyPr/>
          <a:lstStyle/>
          <a:p>
            <a:fld id="{E4D6E3E5-79C3-4D12-9A41-913E3CD21D5D}" type="slidenum">
              <a:rPr lang="en-US" smtClean="0"/>
              <a:t>‹#›</a:t>
            </a:fld>
            <a:endParaRPr lang="en-US"/>
          </a:p>
        </p:txBody>
      </p:sp>
    </p:spTree>
    <p:extLst>
      <p:ext uri="{BB962C8B-B14F-4D97-AF65-F5344CB8AC3E}">
        <p14:creationId xmlns:p14="http://schemas.microsoft.com/office/powerpoint/2010/main" val="3641643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5C0D-DF41-487A-8F63-2BB2684ECD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C68900-BD1A-4EB8-A32F-5B0F41914B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B80453-A40D-43F5-A485-D70FF5643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341603-BF25-441E-98FE-0048AF79D6DB}"/>
              </a:ext>
            </a:extLst>
          </p:cNvPr>
          <p:cNvSpPr>
            <a:spLocks noGrp="1"/>
          </p:cNvSpPr>
          <p:nvPr>
            <p:ph type="dt" sz="half" idx="10"/>
          </p:nvPr>
        </p:nvSpPr>
        <p:spPr/>
        <p:txBody>
          <a:bodyPr/>
          <a:lstStyle/>
          <a:p>
            <a:fld id="{6B4537F7-2D59-4E15-96E6-5253F8C9ADD6}" type="datetimeFigureOut">
              <a:rPr lang="en-US" smtClean="0"/>
              <a:t>3/17/2019</a:t>
            </a:fld>
            <a:endParaRPr lang="en-US"/>
          </a:p>
        </p:txBody>
      </p:sp>
      <p:sp>
        <p:nvSpPr>
          <p:cNvPr id="6" name="Footer Placeholder 5">
            <a:extLst>
              <a:ext uri="{FF2B5EF4-FFF2-40B4-BE49-F238E27FC236}">
                <a16:creationId xmlns:a16="http://schemas.microsoft.com/office/drawing/2014/main" id="{E56C2961-A48F-4C55-A250-B6524EA12B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7F80A9-2770-41A2-B7BB-9434BF796D57}"/>
              </a:ext>
            </a:extLst>
          </p:cNvPr>
          <p:cNvSpPr>
            <a:spLocks noGrp="1"/>
          </p:cNvSpPr>
          <p:nvPr>
            <p:ph type="sldNum" sz="quarter" idx="12"/>
          </p:nvPr>
        </p:nvSpPr>
        <p:spPr/>
        <p:txBody>
          <a:bodyPr/>
          <a:lstStyle/>
          <a:p>
            <a:fld id="{E4D6E3E5-79C3-4D12-9A41-913E3CD21D5D}" type="slidenum">
              <a:rPr lang="en-US" smtClean="0"/>
              <a:t>‹#›</a:t>
            </a:fld>
            <a:endParaRPr lang="en-US"/>
          </a:p>
        </p:txBody>
      </p:sp>
    </p:spTree>
    <p:extLst>
      <p:ext uri="{BB962C8B-B14F-4D97-AF65-F5344CB8AC3E}">
        <p14:creationId xmlns:p14="http://schemas.microsoft.com/office/powerpoint/2010/main" val="1156402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8887C-AA71-4957-8625-0A307894C5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41814B-CE6E-412D-9CC9-3FD216D7C0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7D983B7-BCB6-4CFD-B2DC-166F8AF5DD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F65823-A8C5-43DA-8E8D-1997206A236B}"/>
              </a:ext>
            </a:extLst>
          </p:cNvPr>
          <p:cNvSpPr>
            <a:spLocks noGrp="1"/>
          </p:cNvSpPr>
          <p:nvPr>
            <p:ph type="dt" sz="half" idx="10"/>
          </p:nvPr>
        </p:nvSpPr>
        <p:spPr/>
        <p:txBody>
          <a:bodyPr/>
          <a:lstStyle/>
          <a:p>
            <a:fld id="{6B4537F7-2D59-4E15-96E6-5253F8C9ADD6}" type="datetimeFigureOut">
              <a:rPr lang="en-US" smtClean="0"/>
              <a:t>3/17/2019</a:t>
            </a:fld>
            <a:endParaRPr lang="en-US"/>
          </a:p>
        </p:txBody>
      </p:sp>
      <p:sp>
        <p:nvSpPr>
          <p:cNvPr id="6" name="Footer Placeholder 5">
            <a:extLst>
              <a:ext uri="{FF2B5EF4-FFF2-40B4-BE49-F238E27FC236}">
                <a16:creationId xmlns:a16="http://schemas.microsoft.com/office/drawing/2014/main" id="{413BECAB-FA04-4BC0-B2F6-8088425FAE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D2EBFB-0618-4571-8880-5D943E4EBF8A}"/>
              </a:ext>
            </a:extLst>
          </p:cNvPr>
          <p:cNvSpPr>
            <a:spLocks noGrp="1"/>
          </p:cNvSpPr>
          <p:nvPr>
            <p:ph type="sldNum" sz="quarter" idx="12"/>
          </p:nvPr>
        </p:nvSpPr>
        <p:spPr/>
        <p:txBody>
          <a:bodyPr/>
          <a:lstStyle/>
          <a:p>
            <a:fld id="{E4D6E3E5-79C3-4D12-9A41-913E3CD21D5D}" type="slidenum">
              <a:rPr lang="en-US" smtClean="0"/>
              <a:t>‹#›</a:t>
            </a:fld>
            <a:endParaRPr lang="en-US"/>
          </a:p>
        </p:txBody>
      </p:sp>
    </p:spTree>
    <p:extLst>
      <p:ext uri="{BB962C8B-B14F-4D97-AF65-F5344CB8AC3E}">
        <p14:creationId xmlns:p14="http://schemas.microsoft.com/office/powerpoint/2010/main" val="2506874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B474FF-B970-42D3-B4EB-A3076A840C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316B37-DEAE-480E-AE26-57958A6B9D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4E8D65-EAC2-46C8-8310-BF23AAE314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4537F7-2D59-4E15-96E6-5253F8C9ADD6}" type="datetimeFigureOut">
              <a:rPr lang="en-US" smtClean="0"/>
              <a:t>3/17/2019</a:t>
            </a:fld>
            <a:endParaRPr lang="en-US"/>
          </a:p>
        </p:txBody>
      </p:sp>
      <p:sp>
        <p:nvSpPr>
          <p:cNvPr id="5" name="Footer Placeholder 4">
            <a:extLst>
              <a:ext uri="{FF2B5EF4-FFF2-40B4-BE49-F238E27FC236}">
                <a16:creationId xmlns:a16="http://schemas.microsoft.com/office/drawing/2014/main" id="{7DA05C12-4977-40EB-96AB-A90883BE1E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4E715D-99AE-414A-8922-376D6B4F1D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6E3E5-79C3-4D12-9A41-913E3CD21D5D}" type="slidenum">
              <a:rPr lang="en-US" smtClean="0"/>
              <a:t>‹#›</a:t>
            </a:fld>
            <a:endParaRPr lang="en-US"/>
          </a:p>
        </p:txBody>
      </p:sp>
      <p:pic>
        <p:nvPicPr>
          <p:cNvPr id="8" name="Picture 7">
            <a:extLst>
              <a:ext uri="{FF2B5EF4-FFF2-40B4-BE49-F238E27FC236}">
                <a16:creationId xmlns:a16="http://schemas.microsoft.com/office/drawing/2014/main" id="{327F555D-A5E9-49FE-8896-8604FD47558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058400" y="4968875"/>
            <a:ext cx="1524000" cy="1524000"/>
          </a:xfrm>
          <a:prstGeom prst="rect">
            <a:avLst/>
          </a:prstGeom>
        </p:spPr>
      </p:pic>
    </p:spTree>
    <p:extLst>
      <p:ext uri="{BB962C8B-B14F-4D97-AF65-F5344CB8AC3E}">
        <p14:creationId xmlns:p14="http://schemas.microsoft.com/office/powerpoint/2010/main" val="3384478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ikeyeager@unm.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hrome.google.com/webstore/detail/caret/fljalecfjciodhpcledpamjachpmelml?hl=en" TargetMode="External"/><Relationship Id="rId2" Type="http://schemas.openxmlformats.org/officeDocument/2006/relationships/hyperlink" Target="https://code.visualstudio.com/downloa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groundreport.com/the-basic-stages-for-creating-a-website/"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pngall.com/browsers-png"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en.wikipedia.org/wiki/GNOME_Web" TargetMode="External"/><Relationship Id="rId5" Type="http://schemas.openxmlformats.org/officeDocument/2006/relationships/image" Target="../media/image4.png"/><Relationship Id="rId4" Type="http://schemas.openxmlformats.org/officeDocument/2006/relationships/hyperlink" Target="https://creativecommons.org/licenses/by-nc/3.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B7A1B-2EE9-469D-8D2A-40CD6E150684}"/>
              </a:ext>
            </a:extLst>
          </p:cNvPr>
          <p:cNvSpPr>
            <a:spLocks noGrp="1"/>
          </p:cNvSpPr>
          <p:nvPr>
            <p:ph type="ctrTitle"/>
          </p:nvPr>
        </p:nvSpPr>
        <p:spPr/>
        <p:txBody>
          <a:bodyPr/>
          <a:lstStyle/>
          <a:p>
            <a:r>
              <a:rPr lang="en-US" dirty="0"/>
              <a:t>IT 101</a:t>
            </a:r>
            <a:br>
              <a:rPr lang="en-US" dirty="0"/>
            </a:br>
            <a:r>
              <a:rPr lang="en-US" dirty="0"/>
              <a:t>Computer Fundamentals</a:t>
            </a:r>
          </a:p>
        </p:txBody>
      </p:sp>
      <p:sp>
        <p:nvSpPr>
          <p:cNvPr id="3" name="Subtitle 2">
            <a:extLst>
              <a:ext uri="{FF2B5EF4-FFF2-40B4-BE49-F238E27FC236}">
                <a16:creationId xmlns:a16="http://schemas.microsoft.com/office/drawing/2014/main" id="{E4EBC788-93A3-4BA8-98F1-AF427B5FA7BF}"/>
              </a:ext>
            </a:extLst>
          </p:cNvPr>
          <p:cNvSpPr>
            <a:spLocks noGrp="1"/>
          </p:cNvSpPr>
          <p:nvPr>
            <p:ph type="subTitle" idx="1"/>
          </p:nvPr>
        </p:nvSpPr>
        <p:spPr/>
        <p:txBody>
          <a:bodyPr/>
          <a:lstStyle/>
          <a:p>
            <a:r>
              <a:rPr lang="en-US" dirty="0"/>
              <a:t>Mike Yeager</a:t>
            </a:r>
          </a:p>
          <a:p>
            <a:r>
              <a:rPr lang="en-US" dirty="0">
                <a:hlinkClick r:id="rId2"/>
              </a:rPr>
              <a:t>mikeyeager@unm.edu</a:t>
            </a:r>
            <a:r>
              <a:rPr lang="en-US" dirty="0"/>
              <a:t> </a:t>
            </a:r>
          </a:p>
        </p:txBody>
      </p:sp>
    </p:spTree>
    <p:extLst>
      <p:ext uri="{BB962C8B-B14F-4D97-AF65-F5344CB8AC3E}">
        <p14:creationId xmlns:p14="http://schemas.microsoft.com/office/powerpoint/2010/main" val="1094720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A63DC3-127D-4605-BF1F-EF22F642A848}"/>
              </a:ext>
            </a:extLst>
          </p:cNvPr>
          <p:cNvSpPr/>
          <p:nvPr/>
        </p:nvSpPr>
        <p:spPr>
          <a:xfrm>
            <a:off x="902970" y="1810435"/>
            <a:ext cx="10386060" cy="461665"/>
          </a:xfrm>
          <a:prstGeom prst="rect">
            <a:avLst/>
          </a:prstGeom>
        </p:spPr>
        <p:txBody>
          <a:bodyPr wrap="square">
            <a:spAutoFit/>
          </a:bodyPr>
          <a:lstStyle/>
          <a:p>
            <a:r>
              <a:rPr lang="en-US" sz="2400" b="1" dirty="0">
                <a:solidFill>
                  <a:srgbClr val="808080"/>
                </a:solidFill>
                <a:latin typeface="Consolas" panose="020B0609020204030204" pitchFamily="49" charset="0"/>
              </a:rPr>
              <a:t>&lt;</a:t>
            </a:r>
            <a:r>
              <a:rPr lang="en-US" sz="2400" b="1" dirty="0">
                <a:solidFill>
                  <a:srgbClr val="569CD6"/>
                </a:solidFill>
                <a:latin typeface="Consolas" panose="020B0609020204030204" pitchFamily="49" charset="0"/>
              </a:rPr>
              <a:t>input</a:t>
            </a:r>
            <a:r>
              <a:rPr lang="en-US" sz="2400" b="1" dirty="0">
                <a:solidFill>
                  <a:srgbClr val="D4D4D4"/>
                </a:solidFill>
                <a:latin typeface="Consolas" panose="020B0609020204030204" pitchFamily="49" charset="0"/>
              </a:rPr>
              <a:t> </a:t>
            </a:r>
            <a:r>
              <a:rPr lang="en-US" sz="2400" b="1" dirty="0">
                <a:solidFill>
                  <a:srgbClr val="9CDCFE"/>
                </a:solidFill>
                <a:latin typeface="Consolas" panose="020B0609020204030204" pitchFamily="49" charset="0"/>
              </a:rPr>
              <a:t>type</a:t>
            </a:r>
            <a:r>
              <a:rPr lang="en-US" sz="2400" b="1" dirty="0">
                <a:solidFill>
                  <a:srgbClr val="D4D4D4"/>
                </a:solidFill>
                <a:latin typeface="Consolas" panose="020B0609020204030204" pitchFamily="49" charset="0"/>
              </a:rPr>
              <a:t>=</a:t>
            </a:r>
            <a:r>
              <a:rPr lang="en-US" sz="2400" b="1" dirty="0">
                <a:solidFill>
                  <a:srgbClr val="CE9178"/>
                </a:solidFill>
                <a:latin typeface="Consolas" panose="020B0609020204030204" pitchFamily="49" charset="0"/>
              </a:rPr>
              <a:t>"button"</a:t>
            </a:r>
            <a:r>
              <a:rPr lang="en-US" sz="2400" b="1" dirty="0">
                <a:solidFill>
                  <a:srgbClr val="D4D4D4"/>
                </a:solidFill>
                <a:latin typeface="Consolas" panose="020B0609020204030204" pitchFamily="49" charset="0"/>
              </a:rPr>
              <a:t> </a:t>
            </a:r>
            <a:r>
              <a:rPr lang="en-US" sz="2400" b="1" dirty="0">
                <a:solidFill>
                  <a:srgbClr val="9CDCFE"/>
                </a:solidFill>
                <a:latin typeface="Consolas" panose="020B0609020204030204" pitchFamily="49" charset="0"/>
              </a:rPr>
              <a:t>value</a:t>
            </a:r>
            <a:r>
              <a:rPr lang="en-US" sz="2400" b="1" dirty="0">
                <a:solidFill>
                  <a:srgbClr val="D4D4D4"/>
                </a:solidFill>
                <a:latin typeface="Consolas" panose="020B0609020204030204" pitchFamily="49" charset="0"/>
              </a:rPr>
              <a:t>=</a:t>
            </a:r>
            <a:r>
              <a:rPr lang="en-US" sz="2400" b="1" dirty="0">
                <a:solidFill>
                  <a:srgbClr val="CE9178"/>
                </a:solidFill>
                <a:latin typeface="Consolas" panose="020B0609020204030204" pitchFamily="49" charset="0"/>
              </a:rPr>
              <a:t>"Make Red"</a:t>
            </a:r>
            <a:r>
              <a:rPr lang="en-US" sz="2400" b="1" dirty="0">
                <a:solidFill>
                  <a:srgbClr val="D4D4D4"/>
                </a:solidFill>
                <a:latin typeface="Consolas" panose="020B0609020204030204" pitchFamily="49" charset="0"/>
              </a:rPr>
              <a:t> </a:t>
            </a:r>
            <a:r>
              <a:rPr lang="en-US" sz="2400" b="1" dirty="0" err="1">
                <a:solidFill>
                  <a:srgbClr val="9CDCFE"/>
                </a:solidFill>
                <a:latin typeface="Consolas" panose="020B0609020204030204" pitchFamily="49" charset="0"/>
              </a:rPr>
              <a:t>onclick</a:t>
            </a:r>
            <a:r>
              <a:rPr lang="en-US" sz="2400" b="1" dirty="0" err="1">
                <a:solidFill>
                  <a:srgbClr val="CE9178"/>
                </a:solidFill>
                <a:latin typeface="Consolas" panose="020B0609020204030204" pitchFamily="49" charset="0"/>
              </a:rPr>
              <a:t>"</a:t>
            </a:r>
            <a:r>
              <a:rPr lang="en-US" sz="2400" b="1" dirty="0" err="1">
                <a:solidFill>
                  <a:srgbClr val="DCDCAA"/>
                </a:solidFill>
                <a:latin typeface="Consolas" panose="020B0609020204030204" pitchFamily="49" charset="0"/>
              </a:rPr>
              <a:t>makeRed</a:t>
            </a:r>
            <a:r>
              <a:rPr lang="en-US" sz="2400" b="1" dirty="0">
                <a:solidFill>
                  <a:srgbClr val="CE9178"/>
                </a:solidFill>
                <a:latin typeface="Consolas" panose="020B0609020204030204" pitchFamily="49" charset="0"/>
              </a:rPr>
              <a:t>()"</a:t>
            </a:r>
            <a:r>
              <a:rPr lang="en-US" sz="2400" b="1" dirty="0">
                <a:solidFill>
                  <a:srgbClr val="808080"/>
                </a:solidFill>
                <a:latin typeface="Consolas" panose="020B0609020204030204" pitchFamily="49" charset="0"/>
              </a:rPr>
              <a:t>&gt;</a:t>
            </a:r>
            <a:endParaRPr lang="en-US" sz="2400" b="1"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CA35863-746B-4919-B701-727DFC0D37AF}"/>
              </a:ext>
            </a:extLst>
          </p:cNvPr>
          <p:cNvSpPr txBox="1"/>
          <p:nvPr/>
        </p:nvSpPr>
        <p:spPr>
          <a:xfrm>
            <a:off x="902970" y="670560"/>
            <a:ext cx="1518364" cy="769441"/>
          </a:xfrm>
          <a:prstGeom prst="rect">
            <a:avLst/>
          </a:prstGeom>
          <a:noFill/>
        </p:spPr>
        <p:txBody>
          <a:bodyPr wrap="none" rtlCol="0">
            <a:spAutoFit/>
          </a:bodyPr>
          <a:lstStyle/>
          <a:p>
            <a:r>
              <a:rPr lang="en-US" sz="4400" dirty="0">
                <a:latin typeface="+mj-lt"/>
                <a:ea typeface="+mj-ea"/>
                <a:cs typeface="+mj-cs"/>
              </a:rPr>
              <a:t>HTML</a:t>
            </a:r>
          </a:p>
        </p:txBody>
      </p:sp>
      <p:sp>
        <p:nvSpPr>
          <p:cNvPr id="6" name="Rectangle 5">
            <a:extLst>
              <a:ext uri="{FF2B5EF4-FFF2-40B4-BE49-F238E27FC236}">
                <a16:creationId xmlns:a16="http://schemas.microsoft.com/office/drawing/2014/main" id="{670F8BB0-222F-418E-B8FE-E17B26214EF0}"/>
              </a:ext>
            </a:extLst>
          </p:cNvPr>
          <p:cNvSpPr/>
          <p:nvPr/>
        </p:nvSpPr>
        <p:spPr>
          <a:xfrm>
            <a:off x="902970" y="2548711"/>
            <a:ext cx="10732770" cy="2308324"/>
          </a:xfrm>
          <a:prstGeom prst="rect">
            <a:avLst/>
          </a:prstGeom>
        </p:spPr>
        <p:txBody>
          <a:bodyPr wrap="square">
            <a:spAutoFit/>
          </a:bodyPr>
          <a:lstStyle/>
          <a:p>
            <a:r>
              <a:rPr lang="en-US" sz="2400" b="1" dirty="0">
                <a:solidFill>
                  <a:srgbClr val="808080"/>
                </a:solidFill>
                <a:latin typeface="Consolas" panose="020B0609020204030204" pitchFamily="49" charset="0"/>
              </a:rPr>
              <a:t>&lt;</a:t>
            </a:r>
            <a:r>
              <a:rPr lang="en-US" sz="2400" b="1" dirty="0">
                <a:solidFill>
                  <a:srgbClr val="569CD6"/>
                </a:solidFill>
                <a:latin typeface="Consolas" panose="020B0609020204030204" pitchFamily="49" charset="0"/>
              </a:rPr>
              <a:t>script</a:t>
            </a:r>
            <a:r>
              <a:rPr lang="en-US" sz="2400" b="1" dirty="0">
                <a:solidFill>
                  <a:srgbClr val="808080"/>
                </a:solidFill>
                <a:latin typeface="Consolas" panose="020B0609020204030204" pitchFamily="49" charset="0"/>
              </a:rPr>
              <a:t>&gt;</a:t>
            </a:r>
            <a:endParaRPr lang="en-US" sz="2400" b="1" dirty="0">
              <a:solidFill>
                <a:srgbClr val="D4D4D4"/>
              </a:solidFill>
              <a:latin typeface="Consolas" panose="020B0609020204030204" pitchFamily="49" charset="0"/>
            </a:endParaRPr>
          </a:p>
          <a:p>
            <a:r>
              <a:rPr lang="en-US" sz="2400" b="1" dirty="0">
                <a:solidFill>
                  <a:srgbClr val="569CD6"/>
                </a:solidFill>
                <a:latin typeface="Consolas" panose="020B0609020204030204" pitchFamily="49" charset="0"/>
              </a:rPr>
              <a:t>	function</a:t>
            </a:r>
            <a:r>
              <a:rPr lang="en-US" sz="2400" b="1" dirty="0">
                <a:solidFill>
                  <a:srgbClr val="D4D4D4"/>
                </a:solidFill>
                <a:latin typeface="Consolas" panose="020B0609020204030204" pitchFamily="49" charset="0"/>
              </a:rPr>
              <a:t> </a:t>
            </a:r>
            <a:r>
              <a:rPr lang="en-US" sz="2400" b="1" dirty="0" err="1">
                <a:solidFill>
                  <a:srgbClr val="DCDCAA"/>
                </a:solidFill>
                <a:latin typeface="Consolas" panose="020B0609020204030204" pitchFamily="49" charset="0"/>
              </a:rPr>
              <a:t>makeRed</a:t>
            </a:r>
            <a:r>
              <a:rPr lang="en-US" sz="2400" b="1" dirty="0">
                <a:solidFill>
                  <a:srgbClr val="D4D4D4"/>
                </a:solidFill>
                <a:latin typeface="Consolas" panose="020B0609020204030204" pitchFamily="49" charset="0"/>
              </a:rPr>
              <a:t>() {</a:t>
            </a:r>
          </a:p>
          <a:p>
            <a:r>
              <a:rPr lang="en-US" sz="2400" b="1" dirty="0">
                <a:solidFill>
                  <a:srgbClr val="9CDCFE"/>
                </a:solidFill>
                <a:latin typeface="Consolas" panose="020B0609020204030204" pitchFamily="49" charset="0"/>
              </a:rPr>
              <a:t>		</a:t>
            </a:r>
            <a:r>
              <a:rPr lang="en-US" sz="2400" b="1" dirty="0" err="1">
                <a:solidFill>
                  <a:srgbClr val="9CDCFE"/>
                </a:solidFill>
                <a:latin typeface="Consolas" panose="020B0609020204030204" pitchFamily="49" charset="0"/>
              </a:rPr>
              <a:t>document</a:t>
            </a:r>
            <a:r>
              <a:rPr lang="en-US" sz="2400" b="1" dirty="0" err="1">
                <a:solidFill>
                  <a:srgbClr val="D4D4D4"/>
                </a:solidFill>
                <a:latin typeface="Consolas" panose="020B0609020204030204" pitchFamily="49" charset="0"/>
              </a:rPr>
              <a:t>.</a:t>
            </a:r>
            <a:r>
              <a:rPr lang="en-US" sz="2400" b="1" dirty="0" err="1">
                <a:solidFill>
                  <a:srgbClr val="9CDCFE"/>
                </a:solidFill>
                <a:latin typeface="Consolas" panose="020B0609020204030204" pitchFamily="49" charset="0"/>
              </a:rPr>
              <a:t>body</a:t>
            </a:r>
            <a:r>
              <a:rPr lang="en-US" sz="2400" b="1" dirty="0" err="1">
                <a:solidFill>
                  <a:srgbClr val="D4D4D4"/>
                </a:solidFill>
                <a:latin typeface="Consolas" panose="020B0609020204030204" pitchFamily="49" charset="0"/>
              </a:rPr>
              <a:t>.</a:t>
            </a:r>
            <a:r>
              <a:rPr lang="en-US" sz="2400" b="1" dirty="0" err="1">
                <a:solidFill>
                  <a:srgbClr val="9CDCFE"/>
                </a:solidFill>
                <a:latin typeface="Consolas" panose="020B0609020204030204" pitchFamily="49" charset="0"/>
              </a:rPr>
              <a:t>style</a:t>
            </a:r>
            <a:r>
              <a:rPr lang="en-US" sz="2400" b="1" dirty="0" err="1">
                <a:solidFill>
                  <a:srgbClr val="D4D4D4"/>
                </a:solidFill>
                <a:latin typeface="Consolas" panose="020B0609020204030204" pitchFamily="49" charset="0"/>
              </a:rPr>
              <a:t>.</a:t>
            </a:r>
            <a:r>
              <a:rPr lang="en-US" sz="2400" b="1" dirty="0" err="1">
                <a:solidFill>
                  <a:srgbClr val="9CDCFE"/>
                </a:solidFill>
                <a:latin typeface="Consolas" panose="020B0609020204030204" pitchFamily="49" charset="0"/>
              </a:rPr>
              <a:t>backgroundColor</a:t>
            </a:r>
            <a:r>
              <a:rPr lang="en-US" sz="2400" b="1" dirty="0">
                <a:solidFill>
                  <a:srgbClr val="D4D4D4"/>
                </a:solidFill>
                <a:latin typeface="Consolas" panose="020B0609020204030204" pitchFamily="49" charset="0"/>
              </a:rPr>
              <a:t> = </a:t>
            </a:r>
            <a:r>
              <a:rPr lang="en-US" sz="2400" b="1" dirty="0">
                <a:solidFill>
                  <a:srgbClr val="CE9178"/>
                </a:solidFill>
                <a:latin typeface="Consolas" panose="020B0609020204030204" pitchFamily="49" charset="0"/>
              </a:rPr>
              <a:t>“red"</a:t>
            </a:r>
            <a:r>
              <a:rPr lang="en-US" sz="2400" b="1" dirty="0">
                <a:solidFill>
                  <a:srgbClr val="D4D4D4"/>
                </a:solidFill>
                <a:latin typeface="Consolas" panose="020B0609020204030204" pitchFamily="49" charset="0"/>
              </a:rPr>
              <a:t>;</a:t>
            </a:r>
          </a:p>
          <a:p>
            <a:r>
              <a:rPr lang="en-US" sz="2400" b="1" dirty="0">
                <a:solidFill>
                  <a:srgbClr val="D4D4D4"/>
                </a:solidFill>
                <a:latin typeface="Consolas" panose="020B0609020204030204" pitchFamily="49" charset="0"/>
              </a:rPr>
              <a:t>	}</a:t>
            </a:r>
          </a:p>
          <a:p>
            <a:r>
              <a:rPr lang="en-US" sz="2400" b="1" dirty="0">
                <a:solidFill>
                  <a:srgbClr val="808080"/>
                </a:solidFill>
                <a:latin typeface="Consolas" panose="020B0609020204030204" pitchFamily="49" charset="0"/>
              </a:rPr>
              <a:t>&lt;/</a:t>
            </a:r>
            <a:r>
              <a:rPr lang="en-US" sz="2400" b="1" dirty="0">
                <a:solidFill>
                  <a:srgbClr val="569CD6"/>
                </a:solidFill>
                <a:latin typeface="Consolas" panose="020B0609020204030204" pitchFamily="49" charset="0"/>
              </a:rPr>
              <a:t>script</a:t>
            </a:r>
            <a:r>
              <a:rPr lang="en-US" sz="2400" b="1" dirty="0">
                <a:solidFill>
                  <a:srgbClr val="808080"/>
                </a:solidFill>
                <a:latin typeface="Consolas" panose="020B0609020204030204" pitchFamily="49" charset="0"/>
              </a:rPr>
              <a:t>&gt;</a:t>
            </a:r>
            <a:endParaRPr lang="en-US" sz="2400" b="1" dirty="0">
              <a:solidFill>
                <a:srgbClr val="D4D4D4"/>
              </a:solidFill>
              <a:latin typeface="Consolas" panose="020B0609020204030204" pitchFamily="49" charset="0"/>
            </a:endParaRPr>
          </a:p>
          <a:p>
            <a:endParaRPr lang="en-US" sz="2400" b="1" dirty="0">
              <a:solidFill>
                <a:srgbClr val="D4D4D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8765DF5F-F59C-4BD8-AAD0-DD73C189B4DE}"/>
              </a:ext>
            </a:extLst>
          </p:cNvPr>
          <p:cNvSpPr txBox="1"/>
          <p:nvPr/>
        </p:nvSpPr>
        <p:spPr>
          <a:xfrm>
            <a:off x="830580" y="5692140"/>
            <a:ext cx="6568529" cy="369332"/>
          </a:xfrm>
          <a:prstGeom prst="rect">
            <a:avLst/>
          </a:prstGeom>
          <a:noFill/>
        </p:spPr>
        <p:txBody>
          <a:bodyPr wrap="none" rtlCol="0">
            <a:spAutoFit/>
          </a:bodyPr>
          <a:lstStyle/>
          <a:p>
            <a:r>
              <a:rPr lang="en-US" dirty="0"/>
              <a:t>Notice the colors that make it easier to spot problems with the code.</a:t>
            </a:r>
          </a:p>
        </p:txBody>
      </p:sp>
    </p:spTree>
    <p:extLst>
      <p:ext uri="{BB962C8B-B14F-4D97-AF65-F5344CB8AC3E}">
        <p14:creationId xmlns:p14="http://schemas.microsoft.com/office/powerpoint/2010/main" val="2998142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F3F5-AD24-403E-BD90-C6C4F5ED4DE8}"/>
              </a:ext>
            </a:extLst>
          </p:cNvPr>
          <p:cNvSpPr>
            <a:spLocks noGrp="1"/>
          </p:cNvSpPr>
          <p:nvPr>
            <p:ph type="title"/>
          </p:nvPr>
        </p:nvSpPr>
        <p:spPr/>
        <p:txBody>
          <a:bodyPr/>
          <a:lstStyle/>
          <a:p>
            <a:r>
              <a:rPr lang="en-US" dirty="0"/>
              <a:t>Integrated Development Environment (IDE)</a:t>
            </a:r>
          </a:p>
        </p:txBody>
      </p:sp>
      <p:sp>
        <p:nvSpPr>
          <p:cNvPr id="3" name="Content Placeholder 2">
            <a:extLst>
              <a:ext uri="{FF2B5EF4-FFF2-40B4-BE49-F238E27FC236}">
                <a16:creationId xmlns:a16="http://schemas.microsoft.com/office/drawing/2014/main" id="{AD037757-6F4E-4464-ADF5-BB3F3FA1BDC3}"/>
              </a:ext>
            </a:extLst>
          </p:cNvPr>
          <p:cNvSpPr>
            <a:spLocks noGrp="1"/>
          </p:cNvSpPr>
          <p:nvPr>
            <p:ph idx="1"/>
          </p:nvPr>
        </p:nvSpPr>
        <p:spPr/>
        <p:txBody>
          <a:bodyPr/>
          <a:lstStyle/>
          <a:p>
            <a:r>
              <a:rPr lang="en-US" dirty="0"/>
              <a:t>Visual Studio Code (VS Code) for Windows, Mac &amp; Linux</a:t>
            </a:r>
          </a:p>
          <a:p>
            <a:pPr marL="0" indent="0">
              <a:buNone/>
            </a:pPr>
            <a:r>
              <a:rPr lang="en-US" dirty="0">
                <a:hlinkClick r:id="rId2"/>
              </a:rPr>
              <a:t>https://code.visualstudio.com/download</a:t>
            </a:r>
            <a:r>
              <a:rPr lang="en-US" dirty="0"/>
              <a:t> </a:t>
            </a:r>
          </a:p>
          <a:p>
            <a:endParaRPr lang="en-US" dirty="0"/>
          </a:p>
          <a:p>
            <a:r>
              <a:rPr lang="en-US" dirty="0"/>
              <a:t>Caret extension for Google Chrome for Chromebooks and every device that runs Chrome (including Windows, Mac &amp; Linux)</a:t>
            </a:r>
          </a:p>
          <a:p>
            <a:pPr marL="0" indent="0">
              <a:buNone/>
            </a:pPr>
            <a:r>
              <a:rPr lang="en-US" dirty="0">
                <a:hlinkClick r:id="rId3"/>
              </a:rPr>
              <a:t>https://chrome.google.com/webstore/detail/caret/fljalecfjciodhpcledpamjachpmelml?hl=en</a:t>
            </a:r>
            <a:r>
              <a:rPr lang="en-US" dirty="0"/>
              <a:t> </a:t>
            </a:r>
          </a:p>
        </p:txBody>
      </p:sp>
    </p:spTree>
    <p:extLst>
      <p:ext uri="{BB962C8B-B14F-4D97-AF65-F5344CB8AC3E}">
        <p14:creationId xmlns:p14="http://schemas.microsoft.com/office/powerpoint/2010/main" val="1835382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AA767-4E52-46DA-B4A9-3E5C75E673E2}"/>
              </a:ext>
            </a:extLst>
          </p:cNvPr>
          <p:cNvSpPr>
            <a:spLocks noGrp="1"/>
          </p:cNvSpPr>
          <p:nvPr>
            <p:ph type="title"/>
          </p:nvPr>
        </p:nvSpPr>
        <p:spPr/>
        <p:txBody>
          <a:bodyPr/>
          <a:lstStyle/>
          <a:p>
            <a:r>
              <a:rPr lang="en-US" dirty="0"/>
              <a:t>Why use an IDE?</a:t>
            </a:r>
          </a:p>
        </p:txBody>
      </p:sp>
      <p:sp>
        <p:nvSpPr>
          <p:cNvPr id="3" name="Content Placeholder 2">
            <a:extLst>
              <a:ext uri="{FF2B5EF4-FFF2-40B4-BE49-F238E27FC236}">
                <a16:creationId xmlns:a16="http://schemas.microsoft.com/office/drawing/2014/main" id="{355996AD-0087-4213-8403-FD98394CE501}"/>
              </a:ext>
            </a:extLst>
          </p:cNvPr>
          <p:cNvSpPr>
            <a:spLocks noGrp="1"/>
          </p:cNvSpPr>
          <p:nvPr>
            <p:ph idx="1"/>
          </p:nvPr>
        </p:nvSpPr>
        <p:spPr/>
        <p:txBody>
          <a:bodyPr/>
          <a:lstStyle/>
          <a:p>
            <a:r>
              <a:rPr lang="en-US" dirty="0"/>
              <a:t>Can make suggestions </a:t>
            </a:r>
          </a:p>
          <a:p>
            <a:r>
              <a:rPr lang="en-US" dirty="0"/>
              <a:t>Saves typing</a:t>
            </a:r>
          </a:p>
          <a:p>
            <a:r>
              <a:rPr lang="en-US" dirty="0"/>
              <a:t>Shows where error likely first</a:t>
            </a:r>
          </a:p>
          <a:p>
            <a:r>
              <a:rPr lang="en-US" dirty="0"/>
              <a:t>Syntax coloring  </a:t>
            </a:r>
          </a:p>
          <a:p>
            <a:pPr marL="0" indent="0">
              <a:buNone/>
            </a:pPr>
            <a:endParaRPr lang="en-US" dirty="0"/>
          </a:p>
          <a:p>
            <a:endParaRPr lang="en-US" dirty="0"/>
          </a:p>
        </p:txBody>
      </p:sp>
      <p:pic>
        <p:nvPicPr>
          <p:cNvPr id="4" name="Picture 3">
            <a:extLst>
              <a:ext uri="{FF2B5EF4-FFF2-40B4-BE49-F238E27FC236}">
                <a16:creationId xmlns:a16="http://schemas.microsoft.com/office/drawing/2014/main" id="{D5EF7EAE-813B-4433-83B1-4339E8762D2E}"/>
              </a:ext>
            </a:extLst>
          </p:cNvPr>
          <p:cNvPicPr>
            <a:picLocks noChangeAspect="1"/>
          </p:cNvPicPr>
          <p:nvPr/>
        </p:nvPicPr>
        <p:blipFill>
          <a:blip r:embed="rId2"/>
          <a:stretch>
            <a:fillRect/>
          </a:stretch>
        </p:blipFill>
        <p:spPr>
          <a:xfrm>
            <a:off x="5425521" y="2903220"/>
            <a:ext cx="1122597" cy="396211"/>
          </a:xfrm>
          <a:prstGeom prst="rect">
            <a:avLst/>
          </a:prstGeom>
        </p:spPr>
      </p:pic>
    </p:spTree>
    <p:extLst>
      <p:ext uri="{BB962C8B-B14F-4D97-AF65-F5344CB8AC3E}">
        <p14:creationId xmlns:p14="http://schemas.microsoft.com/office/powerpoint/2010/main" val="1528249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C704-45BF-453B-ACEE-9375DE1F2135}"/>
              </a:ext>
            </a:extLst>
          </p:cNvPr>
          <p:cNvSpPr>
            <a:spLocks noGrp="1"/>
          </p:cNvSpPr>
          <p:nvPr>
            <p:ph type="title"/>
          </p:nvPr>
        </p:nvSpPr>
        <p:spPr/>
        <p:txBody>
          <a:bodyPr/>
          <a:lstStyle/>
          <a:p>
            <a:r>
              <a:rPr lang="en-US" dirty="0"/>
              <a:t>Alternately, JavaScript can be kept in a separate file from the HTML page</a:t>
            </a:r>
          </a:p>
        </p:txBody>
      </p:sp>
      <p:sp>
        <p:nvSpPr>
          <p:cNvPr id="4" name="Rectangle 1">
            <a:extLst>
              <a:ext uri="{FF2B5EF4-FFF2-40B4-BE49-F238E27FC236}">
                <a16:creationId xmlns:a16="http://schemas.microsoft.com/office/drawing/2014/main" id="{B4A97B71-DCAD-43A1-A68B-3B863F7AA2AB}"/>
              </a:ext>
            </a:extLst>
          </p:cNvPr>
          <p:cNvSpPr>
            <a:spLocks noChangeArrowheads="1"/>
          </p:cNvSpPr>
          <p:nvPr/>
        </p:nvSpPr>
        <p:spPr bwMode="auto">
          <a:xfrm>
            <a:off x="2171700" y="2497574"/>
            <a:ext cx="7193280" cy="369332"/>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7D2727"/>
                </a:solidFill>
                <a:effectLst/>
                <a:latin typeface="inherit"/>
              </a:rPr>
              <a:t>&lt;script</a:t>
            </a:r>
            <a:r>
              <a:rPr kumimoji="0" lang="en-US" altLang="en-US" sz="2400" b="1" i="0" u="none" strike="noStrike" cap="none" normalizeH="0" baseline="0" dirty="0">
                <a:ln>
                  <a:noFill/>
                </a:ln>
                <a:solidFill>
                  <a:srgbClr val="303336"/>
                </a:solidFill>
                <a:effectLst/>
                <a:latin typeface="inherit"/>
              </a:rPr>
              <a:t> </a:t>
            </a:r>
            <a:r>
              <a:rPr kumimoji="0" lang="en-US" altLang="en-US" sz="2400" b="1" i="0" u="none" strike="noStrike" cap="none" normalizeH="0" baseline="0" dirty="0">
                <a:ln>
                  <a:noFill/>
                </a:ln>
                <a:solidFill>
                  <a:srgbClr val="E64320"/>
                </a:solidFill>
                <a:effectLst/>
                <a:latin typeface="inherit"/>
              </a:rPr>
              <a:t>type</a:t>
            </a:r>
            <a:r>
              <a:rPr kumimoji="0" lang="en-US" altLang="en-US" sz="2400" b="1" i="0" u="none" strike="noStrike" cap="none" normalizeH="0" baseline="0" dirty="0">
                <a:ln>
                  <a:noFill/>
                </a:ln>
                <a:solidFill>
                  <a:srgbClr val="303336"/>
                </a:solidFill>
                <a:effectLst/>
                <a:latin typeface="inherit"/>
              </a:rPr>
              <a:t>=</a:t>
            </a:r>
            <a:r>
              <a:rPr kumimoji="0" lang="en-US" altLang="en-US" sz="2400" b="1" i="0" u="none" strike="noStrike" cap="none" normalizeH="0" baseline="0" dirty="0">
                <a:ln>
                  <a:noFill/>
                </a:ln>
                <a:solidFill>
                  <a:srgbClr val="0F74BD"/>
                </a:solidFill>
                <a:effectLst/>
                <a:latin typeface="inherit"/>
              </a:rPr>
              <a:t>"text/</a:t>
            </a:r>
            <a:r>
              <a:rPr kumimoji="0" lang="en-US" altLang="en-US" sz="2400" b="1" i="0" u="none" strike="noStrike" cap="none" normalizeH="0" baseline="0" dirty="0" err="1">
                <a:ln>
                  <a:noFill/>
                </a:ln>
                <a:solidFill>
                  <a:srgbClr val="0F74BD"/>
                </a:solidFill>
                <a:effectLst/>
                <a:latin typeface="inherit"/>
              </a:rPr>
              <a:t>javascript</a:t>
            </a:r>
            <a:r>
              <a:rPr kumimoji="0" lang="en-US" altLang="en-US" sz="2400" b="1" i="0" u="none" strike="noStrike" cap="none" normalizeH="0" baseline="0" dirty="0">
                <a:ln>
                  <a:noFill/>
                </a:ln>
                <a:solidFill>
                  <a:srgbClr val="0F74BD"/>
                </a:solidFill>
                <a:effectLst/>
                <a:latin typeface="inherit"/>
              </a:rPr>
              <a:t>"</a:t>
            </a:r>
            <a:r>
              <a:rPr kumimoji="0" lang="en-US" altLang="en-US" sz="2400" b="1" i="0" u="none" strike="noStrike" cap="none" normalizeH="0" baseline="0" dirty="0">
                <a:ln>
                  <a:noFill/>
                </a:ln>
                <a:solidFill>
                  <a:srgbClr val="303336"/>
                </a:solidFill>
                <a:effectLst/>
                <a:latin typeface="inherit"/>
              </a:rPr>
              <a:t> </a:t>
            </a:r>
            <a:r>
              <a:rPr kumimoji="0" lang="en-US" altLang="en-US" sz="2400" b="1" i="0" u="none" strike="noStrike" cap="none" normalizeH="0" baseline="0" dirty="0" err="1">
                <a:ln>
                  <a:noFill/>
                </a:ln>
                <a:solidFill>
                  <a:srgbClr val="E64320"/>
                </a:solidFill>
                <a:effectLst/>
                <a:latin typeface="inherit"/>
              </a:rPr>
              <a:t>src</a:t>
            </a:r>
            <a:r>
              <a:rPr kumimoji="0" lang="en-US" altLang="en-US" sz="2400" b="1" i="0" u="none" strike="noStrike" cap="none" normalizeH="0" baseline="0" dirty="0">
                <a:ln>
                  <a:noFill/>
                </a:ln>
                <a:solidFill>
                  <a:srgbClr val="303336"/>
                </a:solidFill>
                <a:effectLst/>
                <a:latin typeface="inherit"/>
              </a:rPr>
              <a:t>=</a:t>
            </a:r>
            <a:r>
              <a:rPr kumimoji="0" lang="en-US" altLang="en-US" sz="2400" b="1" i="0" u="none" strike="noStrike" cap="none" normalizeH="0" baseline="0" dirty="0">
                <a:ln>
                  <a:noFill/>
                </a:ln>
                <a:solidFill>
                  <a:srgbClr val="0F74BD"/>
                </a:solidFill>
                <a:effectLst/>
                <a:latin typeface="inherit"/>
              </a:rPr>
              <a:t>“myfile.js"</a:t>
            </a:r>
            <a:r>
              <a:rPr kumimoji="0" lang="en-US" altLang="en-US" sz="2400" b="1" i="0" u="none" strike="noStrike" cap="none" normalizeH="0" baseline="0" dirty="0">
                <a:ln>
                  <a:noFill/>
                </a:ln>
                <a:solidFill>
                  <a:srgbClr val="7D2727"/>
                </a:solidFill>
                <a:effectLst/>
                <a:latin typeface="inherit"/>
              </a:rPr>
              <a:t>&gt;&lt;/script&gt;</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2698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F58AC-FBA0-4FF9-9945-DC539FF39F4D}"/>
              </a:ext>
            </a:extLst>
          </p:cNvPr>
          <p:cNvSpPr>
            <a:spLocks noGrp="1"/>
          </p:cNvSpPr>
          <p:nvPr>
            <p:ph type="title"/>
          </p:nvPr>
        </p:nvSpPr>
        <p:spPr/>
        <p:txBody>
          <a:bodyPr/>
          <a:lstStyle/>
          <a:p>
            <a:r>
              <a:rPr lang="en-US" dirty="0"/>
              <a:t>Don’t forget to:</a:t>
            </a:r>
          </a:p>
        </p:txBody>
      </p:sp>
      <p:sp>
        <p:nvSpPr>
          <p:cNvPr id="3" name="Content Placeholder 2">
            <a:extLst>
              <a:ext uri="{FF2B5EF4-FFF2-40B4-BE49-F238E27FC236}">
                <a16:creationId xmlns:a16="http://schemas.microsoft.com/office/drawing/2014/main" id="{77F47A81-5E17-4F4A-A9CA-9B0EB2B1ED5B}"/>
              </a:ext>
            </a:extLst>
          </p:cNvPr>
          <p:cNvSpPr>
            <a:spLocks noGrp="1"/>
          </p:cNvSpPr>
          <p:nvPr>
            <p:ph idx="1"/>
          </p:nvPr>
        </p:nvSpPr>
        <p:spPr/>
        <p:txBody>
          <a:bodyPr/>
          <a:lstStyle/>
          <a:p>
            <a:r>
              <a:rPr lang="en-US" dirty="0"/>
              <a:t>Save your HTML &amp; JavaScript source files</a:t>
            </a:r>
          </a:p>
          <a:p>
            <a:r>
              <a:rPr lang="en-US" dirty="0"/>
              <a:t>Refresh your browser (usually F5 on most browsers)</a:t>
            </a:r>
          </a:p>
          <a:p>
            <a:r>
              <a:rPr lang="en-US" dirty="0"/>
              <a:t>Put all of your files in the same place so they can find one another</a:t>
            </a:r>
          </a:p>
          <a:p>
            <a:r>
              <a:rPr lang="en-US" dirty="0"/>
              <a:t>Name your html files with a .htm or .html extension</a:t>
            </a:r>
          </a:p>
          <a:p>
            <a:r>
              <a:rPr lang="en-US" dirty="0"/>
              <a:t>Name your JavaScript files with a .</a:t>
            </a:r>
            <a:r>
              <a:rPr lang="en-US" dirty="0" err="1"/>
              <a:t>js</a:t>
            </a:r>
            <a:r>
              <a:rPr lang="en-US" dirty="0"/>
              <a:t> extension</a:t>
            </a:r>
          </a:p>
        </p:txBody>
      </p:sp>
    </p:spTree>
    <p:extLst>
      <p:ext uri="{BB962C8B-B14F-4D97-AF65-F5344CB8AC3E}">
        <p14:creationId xmlns:p14="http://schemas.microsoft.com/office/powerpoint/2010/main" val="4053781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7026C-8280-4646-89E6-B088C41385AF}"/>
              </a:ext>
            </a:extLst>
          </p:cNvPr>
          <p:cNvSpPr>
            <a:spLocks noGrp="1"/>
          </p:cNvSpPr>
          <p:nvPr>
            <p:ph type="title"/>
          </p:nvPr>
        </p:nvSpPr>
        <p:spPr/>
        <p:txBody>
          <a:bodyPr/>
          <a:lstStyle/>
          <a:p>
            <a:r>
              <a:rPr lang="en-US" dirty="0"/>
              <a:t>Curly Braces</a:t>
            </a:r>
          </a:p>
        </p:txBody>
      </p:sp>
      <p:sp>
        <p:nvSpPr>
          <p:cNvPr id="3" name="Content Placeholder 2">
            <a:extLst>
              <a:ext uri="{FF2B5EF4-FFF2-40B4-BE49-F238E27FC236}">
                <a16:creationId xmlns:a16="http://schemas.microsoft.com/office/drawing/2014/main" id="{23762DED-8869-4EB1-8CC0-62885BD06F8C}"/>
              </a:ext>
            </a:extLst>
          </p:cNvPr>
          <p:cNvSpPr>
            <a:spLocks noGrp="1"/>
          </p:cNvSpPr>
          <p:nvPr>
            <p:ph idx="1"/>
          </p:nvPr>
        </p:nvSpPr>
        <p:spPr/>
        <p:txBody>
          <a:bodyPr/>
          <a:lstStyle/>
          <a:p>
            <a:r>
              <a:rPr lang="en-US" dirty="0"/>
              <a:t>Like many languages, JavaScript uses curly braces { } to create blocks of code.</a:t>
            </a:r>
          </a:p>
          <a:p>
            <a:r>
              <a:rPr lang="en-US" dirty="0"/>
              <a:t>The first curly brace (the opening brace) usually goes at the end of the current line declaring the block of code. Remember that JavaScript ignores white space, so this is just a best practice</a:t>
            </a:r>
          </a:p>
          <a:p>
            <a:pPr marL="0" indent="0">
              <a:buNone/>
            </a:pPr>
            <a:r>
              <a:rPr lang="en-US" dirty="0"/>
              <a:t>	If (</a:t>
            </a:r>
            <a:r>
              <a:rPr lang="en-US" dirty="0" err="1"/>
              <a:t>firstName</a:t>
            </a:r>
            <a:r>
              <a:rPr lang="en-US" dirty="0"/>
              <a:t> === “Mike”) {</a:t>
            </a:r>
          </a:p>
          <a:p>
            <a:pPr marL="0" indent="0">
              <a:buNone/>
            </a:pPr>
            <a:r>
              <a:rPr lang="en-US" dirty="0"/>
              <a:t>		//do something!</a:t>
            </a:r>
          </a:p>
          <a:p>
            <a:pPr marL="0" indent="0">
              <a:buNone/>
            </a:pPr>
            <a:r>
              <a:rPr lang="en-US" dirty="0"/>
              <a:t>	}</a:t>
            </a:r>
          </a:p>
        </p:txBody>
      </p:sp>
    </p:spTree>
    <p:extLst>
      <p:ext uri="{BB962C8B-B14F-4D97-AF65-F5344CB8AC3E}">
        <p14:creationId xmlns:p14="http://schemas.microsoft.com/office/powerpoint/2010/main" val="962632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C7559-5262-43B9-929E-760B34291873}"/>
              </a:ext>
            </a:extLst>
          </p:cNvPr>
          <p:cNvSpPr>
            <a:spLocks noGrp="1"/>
          </p:cNvSpPr>
          <p:nvPr>
            <p:ph type="title"/>
          </p:nvPr>
        </p:nvSpPr>
        <p:spPr/>
        <p:txBody>
          <a:bodyPr/>
          <a:lstStyle/>
          <a:p>
            <a:r>
              <a:rPr lang="en-US" dirty="0"/>
              <a:t>Semicolons</a:t>
            </a:r>
          </a:p>
        </p:txBody>
      </p:sp>
      <p:sp>
        <p:nvSpPr>
          <p:cNvPr id="3" name="Content Placeholder 2">
            <a:extLst>
              <a:ext uri="{FF2B5EF4-FFF2-40B4-BE49-F238E27FC236}">
                <a16:creationId xmlns:a16="http://schemas.microsoft.com/office/drawing/2014/main" id="{3F96E95B-A5B1-43B5-B806-284DBCBF54A7}"/>
              </a:ext>
            </a:extLst>
          </p:cNvPr>
          <p:cNvSpPr>
            <a:spLocks noGrp="1"/>
          </p:cNvSpPr>
          <p:nvPr>
            <p:ph idx="1"/>
          </p:nvPr>
        </p:nvSpPr>
        <p:spPr/>
        <p:txBody>
          <a:bodyPr/>
          <a:lstStyle/>
          <a:p>
            <a:r>
              <a:rPr lang="en-US" dirty="0"/>
              <a:t>Each command ends with a semi-colon;</a:t>
            </a:r>
          </a:p>
          <a:p>
            <a:r>
              <a:rPr lang="en-US" dirty="0"/>
              <a:t>JavaScript is very forgiving, but you should use them!</a:t>
            </a:r>
          </a:p>
        </p:txBody>
      </p:sp>
    </p:spTree>
    <p:extLst>
      <p:ext uri="{BB962C8B-B14F-4D97-AF65-F5344CB8AC3E}">
        <p14:creationId xmlns:p14="http://schemas.microsoft.com/office/powerpoint/2010/main" val="2616621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19E9D-75C7-42F8-A6FB-B25C6C506296}"/>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1849741B-4472-4A53-A50C-EFADFA491923}"/>
              </a:ext>
            </a:extLst>
          </p:cNvPr>
          <p:cNvSpPr>
            <a:spLocks noGrp="1"/>
          </p:cNvSpPr>
          <p:nvPr>
            <p:ph idx="1"/>
          </p:nvPr>
        </p:nvSpPr>
        <p:spPr/>
        <p:txBody>
          <a:bodyPr/>
          <a:lstStyle/>
          <a:p>
            <a:r>
              <a:rPr lang="en-US" dirty="0"/>
              <a:t>Strings, Numbers, </a:t>
            </a:r>
            <a:r>
              <a:rPr lang="en-US" dirty="0" err="1"/>
              <a:t>etc</a:t>
            </a:r>
            <a:r>
              <a:rPr lang="en-US" dirty="0"/>
              <a:t>…</a:t>
            </a:r>
          </a:p>
          <a:p>
            <a:r>
              <a:rPr lang="en-US" dirty="0"/>
              <a:t>var </a:t>
            </a:r>
            <a:r>
              <a:rPr lang="en-US" dirty="0" err="1"/>
              <a:t>firstName</a:t>
            </a:r>
            <a:r>
              <a:rPr lang="en-US" dirty="0"/>
              <a:t> = “Mike”;</a:t>
            </a:r>
          </a:p>
          <a:p>
            <a:r>
              <a:rPr lang="en-US" dirty="0"/>
              <a:t>JavaScript is “loosely typed”, so it’s valid to then say…</a:t>
            </a:r>
          </a:p>
          <a:p>
            <a:r>
              <a:rPr lang="en-US" dirty="0" err="1"/>
              <a:t>firstName</a:t>
            </a:r>
            <a:r>
              <a:rPr lang="en-US" dirty="0"/>
              <a:t> = 8;</a:t>
            </a:r>
          </a:p>
        </p:txBody>
      </p:sp>
    </p:spTree>
    <p:extLst>
      <p:ext uri="{BB962C8B-B14F-4D97-AF65-F5344CB8AC3E}">
        <p14:creationId xmlns:p14="http://schemas.microsoft.com/office/powerpoint/2010/main" val="2562715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E99-2181-4039-9F48-46DABF80D0C2}"/>
              </a:ext>
            </a:extLst>
          </p:cNvPr>
          <p:cNvSpPr>
            <a:spLocks noGrp="1"/>
          </p:cNvSpPr>
          <p:nvPr>
            <p:ph type="title"/>
          </p:nvPr>
        </p:nvSpPr>
        <p:spPr/>
        <p:txBody>
          <a:bodyPr/>
          <a:lstStyle/>
          <a:p>
            <a:r>
              <a:rPr lang="en-US" dirty="0"/>
              <a:t>String manipulation (common functions)</a:t>
            </a:r>
          </a:p>
        </p:txBody>
      </p:sp>
      <p:sp>
        <p:nvSpPr>
          <p:cNvPr id="3" name="Content Placeholder 2">
            <a:extLst>
              <a:ext uri="{FF2B5EF4-FFF2-40B4-BE49-F238E27FC236}">
                <a16:creationId xmlns:a16="http://schemas.microsoft.com/office/drawing/2014/main" id="{9D0B9A84-9EEC-4133-A8AF-4462A66AB8D2}"/>
              </a:ext>
            </a:extLst>
          </p:cNvPr>
          <p:cNvSpPr>
            <a:spLocks noGrp="1"/>
          </p:cNvSpPr>
          <p:nvPr>
            <p:ph idx="1"/>
          </p:nvPr>
        </p:nvSpPr>
        <p:spPr/>
        <p:txBody>
          <a:bodyPr/>
          <a:lstStyle/>
          <a:p>
            <a:r>
              <a:rPr lang="en-US" dirty="0"/>
              <a:t>Concatenation: var </a:t>
            </a:r>
            <a:r>
              <a:rPr lang="en-US" dirty="0" err="1"/>
              <a:t>fullName</a:t>
            </a:r>
            <a:r>
              <a:rPr lang="en-US" dirty="0"/>
              <a:t> = “Mike” + “ “ + “Yeager”;</a:t>
            </a:r>
          </a:p>
          <a:p>
            <a:r>
              <a:rPr lang="en-US" dirty="0"/>
              <a:t>var </a:t>
            </a:r>
            <a:r>
              <a:rPr lang="en-US" dirty="0" err="1"/>
              <a:t>fullName</a:t>
            </a:r>
            <a:r>
              <a:rPr lang="en-US" dirty="0"/>
              <a:t> = </a:t>
            </a:r>
            <a:r>
              <a:rPr lang="en-US" dirty="0" err="1"/>
              <a:t>firstName</a:t>
            </a:r>
            <a:r>
              <a:rPr lang="en-US" dirty="0"/>
              <a:t> + “ “ + </a:t>
            </a:r>
            <a:r>
              <a:rPr lang="en-US" dirty="0" err="1"/>
              <a:t>lastName</a:t>
            </a:r>
            <a:r>
              <a:rPr lang="en-US" dirty="0"/>
              <a:t>;</a:t>
            </a:r>
          </a:p>
          <a:p>
            <a:r>
              <a:rPr lang="en-US" dirty="0"/>
              <a:t>var </a:t>
            </a:r>
            <a:r>
              <a:rPr lang="en-US" dirty="0" err="1"/>
              <a:t>nameLength</a:t>
            </a:r>
            <a:r>
              <a:rPr lang="en-US" dirty="0"/>
              <a:t> = </a:t>
            </a:r>
            <a:r>
              <a:rPr lang="en-US" dirty="0" err="1"/>
              <a:t>fullName.length</a:t>
            </a:r>
            <a:r>
              <a:rPr lang="en-US" dirty="0"/>
              <a:t>;</a:t>
            </a:r>
          </a:p>
          <a:p>
            <a:r>
              <a:rPr lang="en-US" dirty="0"/>
              <a:t>var  </a:t>
            </a:r>
            <a:r>
              <a:rPr lang="en-US" dirty="0" err="1"/>
              <a:t>yOccurs</a:t>
            </a:r>
            <a:r>
              <a:rPr lang="en-US" dirty="0"/>
              <a:t> = </a:t>
            </a:r>
            <a:r>
              <a:rPr lang="en-US" dirty="0" err="1"/>
              <a:t>fullName.indexOf</a:t>
            </a:r>
            <a:r>
              <a:rPr lang="en-US" dirty="0"/>
              <a:t>(“Y”);</a:t>
            </a:r>
          </a:p>
          <a:p>
            <a:r>
              <a:rPr lang="en-US" dirty="0"/>
              <a:t>var </a:t>
            </a:r>
            <a:r>
              <a:rPr lang="en-US" dirty="0" err="1"/>
              <a:t>eag</a:t>
            </a:r>
            <a:r>
              <a:rPr lang="en-US" dirty="0"/>
              <a:t> = </a:t>
            </a:r>
            <a:r>
              <a:rPr lang="en-US" dirty="0" err="1"/>
              <a:t>fullName.substr</a:t>
            </a:r>
            <a:r>
              <a:rPr lang="en-US" dirty="0"/>
              <a:t>(7, 3);</a:t>
            </a:r>
          </a:p>
          <a:p>
            <a:r>
              <a:rPr lang="en-US" dirty="0"/>
              <a:t>var </a:t>
            </a:r>
            <a:r>
              <a:rPr lang="en-US" dirty="0" err="1"/>
              <a:t>upperCase</a:t>
            </a:r>
            <a:r>
              <a:rPr lang="en-US" dirty="0"/>
              <a:t> = </a:t>
            </a:r>
            <a:r>
              <a:rPr lang="en-US" dirty="0" err="1"/>
              <a:t>fullName.toUpperCase</a:t>
            </a:r>
            <a:r>
              <a:rPr lang="en-US" dirty="0"/>
              <a:t>();</a:t>
            </a:r>
          </a:p>
          <a:p>
            <a:r>
              <a:rPr lang="en-US" dirty="0"/>
              <a:t>var lowercase = </a:t>
            </a:r>
            <a:r>
              <a:rPr lang="en-US" dirty="0" err="1"/>
              <a:t>fullName.toLowerCase</a:t>
            </a:r>
            <a:r>
              <a:rPr lang="en-US" dirty="0"/>
              <a:t>();</a:t>
            </a:r>
          </a:p>
          <a:p>
            <a:r>
              <a:rPr lang="en-US" dirty="0"/>
              <a:t>var </a:t>
            </a:r>
            <a:r>
              <a:rPr lang="en-US" dirty="0" err="1"/>
              <a:t>noLeadingOrTrailingSpaces</a:t>
            </a:r>
            <a:r>
              <a:rPr lang="en-US" dirty="0"/>
              <a:t> = </a:t>
            </a:r>
            <a:r>
              <a:rPr lang="en-US" dirty="0" err="1"/>
              <a:t>fullName.trim</a:t>
            </a:r>
            <a:r>
              <a:rPr lang="en-US" dirty="0"/>
              <a:t>();</a:t>
            </a:r>
          </a:p>
          <a:p>
            <a:endParaRPr lang="en-US" dirty="0"/>
          </a:p>
          <a:p>
            <a:endParaRPr lang="en-US" dirty="0"/>
          </a:p>
        </p:txBody>
      </p:sp>
    </p:spTree>
    <p:extLst>
      <p:ext uri="{BB962C8B-B14F-4D97-AF65-F5344CB8AC3E}">
        <p14:creationId xmlns:p14="http://schemas.microsoft.com/office/powerpoint/2010/main" val="2865738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C021-FBD7-4E50-B091-86BB9D3BBACB}"/>
              </a:ext>
            </a:extLst>
          </p:cNvPr>
          <p:cNvSpPr>
            <a:spLocks noGrp="1"/>
          </p:cNvSpPr>
          <p:nvPr>
            <p:ph type="title"/>
          </p:nvPr>
        </p:nvSpPr>
        <p:spPr/>
        <p:txBody>
          <a:bodyPr/>
          <a:lstStyle/>
          <a:p>
            <a:r>
              <a:rPr lang="en-US" dirty="0"/>
              <a:t>Number </a:t>
            </a:r>
            <a:r>
              <a:rPr lang="en-US" dirty="0" err="1"/>
              <a:t>Maniuplation</a:t>
            </a:r>
            <a:r>
              <a:rPr lang="en-US" dirty="0"/>
              <a:t> (common functions)</a:t>
            </a:r>
          </a:p>
        </p:txBody>
      </p:sp>
      <p:sp>
        <p:nvSpPr>
          <p:cNvPr id="3" name="Content Placeholder 2">
            <a:extLst>
              <a:ext uri="{FF2B5EF4-FFF2-40B4-BE49-F238E27FC236}">
                <a16:creationId xmlns:a16="http://schemas.microsoft.com/office/drawing/2014/main" id="{063D0954-0BDF-47DD-B7B4-7CFBAEF00599}"/>
              </a:ext>
            </a:extLst>
          </p:cNvPr>
          <p:cNvSpPr>
            <a:spLocks noGrp="1"/>
          </p:cNvSpPr>
          <p:nvPr>
            <p:ph idx="1"/>
          </p:nvPr>
        </p:nvSpPr>
        <p:spPr/>
        <p:txBody>
          <a:bodyPr/>
          <a:lstStyle/>
          <a:p>
            <a:r>
              <a:rPr lang="en-US" dirty="0"/>
              <a:t>var counter = 1;</a:t>
            </a:r>
          </a:p>
          <a:p>
            <a:r>
              <a:rPr lang="en-US" dirty="0"/>
              <a:t>Operations: addition (+), subtraction (-), multiplication (*), division (/)</a:t>
            </a:r>
          </a:p>
          <a:p>
            <a:r>
              <a:rPr lang="en-US" dirty="0"/>
              <a:t>var sum = counter + 23;</a:t>
            </a:r>
          </a:p>
          <a:p>
            <a:r>
              <a:rPr lang="en-US" dirty="0"/>
              <a:t>var </a:t>
            </a:r>
            <a:r>
              <a:rPr lang="en-US" dirty="0" err="1"/>
              <a:t>stringNumber</a:t>
            </a:r>
            <a:r>
              <a:rPr lang="en-US" dirty="0"/>
              <a:t> = </a:t>
            </a:r>
            <a:r>
              <a:rPr lang="en-US" dirty="0" err="1"/>
              <a:t>sum.toString</a:t>
            </a:r>
            <a:r>
              <a:rPr lang="en-US" dirty="0"/>
              <a:t>();</a:t>
            </a:r>
          </a:p>
          <a:p>
            <a:endParaRPr lang="en-US" dirty="0"/>
          </a:p>
          <a:p>
            <a:endParaRPr lang="en-US" dirty="0"/>
          </a:p>
        </p:txBody>
      </p:sp>
    </p:spTree>
    <p:extLst>
      <p:ext uri="{BB962C8B-B14F-4D97-AF65-F5344CB8AC3E}">
        <p14:creationId xmlns:p14="http://schemas.microsoft.com/office/powerpoint/2010/main" val="1664872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D1705-4A5E-49E4-8B39-F462362862F4}"/>
              </a:ext>
            </a:extLst>
          </p:cNvPr>
          <p:cNvSpPr>
            <a:spLocks noGrp="1"/>
          </p:cNvSpPr>
          <p:nvPr>
            <p:ph type="title"/>
          </p:nvPr>
        </p:nvSpPr>
        <p:spPr/>
        <p:txBody>
          <a:bodyPr/>
          <a:lstStyle/>
          <a:p>
            <a:r>
              <a:rPr lang="en-US" dirty="0"/>
              <a:t>Introduction to Programming with JavaScript</a:t>
            </a:r>
          </a:p>
        </p:txBody>
      </p:sp>
      <p:sp>
        <p:nvSpPr>
          <p:cNvPr id="3" name="Content Placeholder 2">
            <a:extLst>
              <a:ext uri="{FF2B5EF4-FFF2-40B4-BE49-F238E27FC236}">
                <a16:creationId xmlns:a16="http://schemas.microsoft.com/office/drawing/2014/main" id="{C37D9A96-1BFC-4CDF-8744-8336F85C146E}"/>
              </a:ext>
            </a:extLst>
          </p:cNvPr>
          <p:cNvSpPr>
            <a:spLocks noGrp="1"/>
          </p:cNvSpPr>
          <p:nvPr>
            <p:ph idx="1"/>
          </p:nvPr>
        </p:nvSpPr>
        <p:spPr/>
        <p:txBody>
          <a:bodyPr/>
          <a:lstStyle/>
          <a:p>
            <a:r>
              <a:rPr lang="en-US" dirty="0"/>
              <a:t>Textbook Chapter 8</a:t>
            </a:r>
          </a:p>
          <a:p>
            <a:r>
              <a:rPr lang="en-US" dirty="0"/>
              <a:t>JavaScript is more correctly known as ECMAScript</a:t>
            </a:r>
          </a:p>
          <a:p>
            <a:r>
              <a:rPr lang="en-US" dirty="0"/>
              <a:t>ECMAScript 2018 (aka v9) is the latest version</a:t>
            </a:r>
          </a:p>
          <a:p>
            <a:r>
              <a:rPr lang="en-US" dirty="0"/>
              <a:t>It has absolutely nothing to do with Java – a completely different programming language</a:t>
            </a:r>
          </a:p>
          <a:p>
            <a:endParaRPr lang="en-US" dirty="0"/>
          </a:p>
          <a:p>
            <a:pPr marL="0" indent="0">
              <a:buNone/>
            </a:pPr>
            <a:r>
              <a:rPr lang="en-US" dirty="0"/>
              <a:t>Note: Caret is a free app for </a:t>
            </a:r>
            <a:r>
              <a:rPr lang="en-US" dirty="0" err="1"/>
              <a:t>ChromeBooks</a:t>
            </a:r>
            <a:r>
              <a:rPr lang="en-US" dirty="0"/>
              <a:t> in the web store</a:t>
            </a:r>
          </a:p>
        </p:txBody>
      </p:sp>
    </p:spTree>
    <p:extLst>
      <p:ext uri="{BB962C8B-B14F-4D97-AF65-F5344CB8AC3E}">
        <p14:creationId xmlns:p14="http://schemas.microsoft.com/office/powerpoint/2010/main" val="3086491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6E357-908A-4457-89E1-7931BED0260E}"/>
              </a:ext>
            </a:extLst>
          </p:cNvPr>
          <p:cNvSpPr>
            <a:spLocks noGrp="1"/>
          </p:cNvSpPr>
          <p:nvPr>
            <p:ph type="title"/>
          </p:nvPr>
        </p:nvSpPr>
        <p:spPr/>
        <p:txBody>
          <a:bodyPr/>
          <a:lstStyle/>
          <a:p>
            <a:r>
              <a:rPr lang="en-US" dirty="0"/>
              <a:t>if()</a:t>
            </a:r>
          </a:p>
        </p:txBody>
      </p:sp>
      <p:sp>
        <p:nvSpPr>
          <p:cNvPr id="3" name="Content Placeholder 2">
            <a:extLst>
              <a:ext uri="{FF2B5EF4-FFF2-40B4-BE49-F238E27FC236}">
                <a16:creationId xmlns:a16="http://schemas.microsoft.com/office/drawing/2014/main" id="{4E25942C-ADDF-4BA4-B1F2-3AA522C2E5D4}"/>
              </a:ext>
            </a:extLst>
          </p:cNvPr>
          <p:cNvSpPr>
            <a:spLocks noGrp="1"/>
          </p:cNvSpPr>
          <p:nvPr>
            <p:ph idx="1"/>
          </p:nvPr>
        </p:nvSpPr>
        <p:spPr/>
        <p:txBody>
          <a:bodyPr/>
          <a:lstStyle/>
          <a:p>
            <a:r>
              <a:rPr lang="en-US" dirty="0"/>
              <a:t>Code is run conditionally</a:t>
            </a:r>
          </a:p>
        </p:txBody>
      </p:sp>
    </p:spTree>
    <p:extLst>
      <p:ext uri="{BB962C8B-B14F-4D97-AF65-F5344CB8AC3E}">
        <p14:creationId xmlns:p14="http://schemas.microsoft.com/office/powerpoint/2010/main" val="2981235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69170-2BAB-4641-A19A-29FB52EB443A}"/>
              </a:ext>
            </a:extLst>
          </p:cNvPr>
          <p:cNvSpPr>
            <a:spLocks noGrp="1"/>
          </p:cNvSpPr>
          <p:nvPr>
            <p:ph type="title"/>
          </p:nvPr>
        </p:nvSpPr>
        <p:spPr/>
        <p:txBody>
          <a:bodyPr/>
          <a:lstStyle/>
          <a:p>
            <a:r>
              <a:rPr lang="en-US" dirty="0"/>
              <a:t>for()</a:t>
            </a:r>
          </a:p>
        </p:txBody>
      </p:sp>
      <p:sp>
        <p:nvSpPr>
          <p:cNvPr id="3" name="Content Placeholder 2">
            <a:extLst>
              <a:ext uri="{FF2B5EF4-FFF2-40B4-BE49-F238E27FC236}">
                <a16:creationId xmlns:a16="http://schemas.microsoft.com/office/drawing/2014/main" id="{73FAA5F2-2BF9-446D-B2F9-2B85AF1A321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64106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5EA0-238B-44BF-B18F-445D6E92BEFF}"/>
              </a:ext>
            </a:extLst>
          </p:cNvPr>
          <p:cNvSpPr>
            <a:spLocks noGrp="1"/>
          </p:cNvSpPr>
          <p:nvPr>
            <p:ph type="title"/>
          </p:nvPr>
        </p:nvSpPr>
        <p:spPr/>
        <p:txBody>
          <a:bodyPr/>
          <a:lstStyle/>
          <a:p>
            <a:r>
              <a:rPr lang="en-US" dirty="0"/>
              <a:t>All Major Browsers Run JavaScript</a:t>
            </a:r>
          </a:p>
        </p:txBody>
      </p:sp>
      <p:sp>
        <p:nvSpPr>
          <p:cNvPr id="3" name="Content Placeholder 2">
            <a:extLst>
              <a:ext uri="{FF2B5EF4-FFF2-40B4-BE49-F238E27FC236}">
                <a16:creationId xmlns:a16="http://schemas.microsoft.com/office/drawing/2014/main" id="{41404598-30DD-40EB-A601-55E714B73B24}"/>
              </a:ext>
            </a:extLst>
          </p:cNvPr>
          <p:cNvSpPr>
            <a:spLocks noGrp="1"/>
          </p:cNvSpPr>
          <p:nvPr>
            <p:ph idx="1"/>
          </p:nvPr>
        </p:nvSpPr>
        <p:spPr>
          <a:xfrm>
            <a:off x="838200" y="1825625"/>
            <a:ext cx="9554497" cy="4351338"/>
          </a:xfrm>
        </p:spPr>
        <p:txBody>
          <a:bodyPr>
            <a:normAutofit fontScale="92500"/>
          </a:bodyPr>
          <a:lstStyle/>
          <a:p>
            <a:r>
              <a:rPr lang="en-US" dirty="0"/>
              <a:t>It was created by an guy named Brenden </a:t>
            </a:r>
            <a:r>
              <a:rPr lang="en-US" dirty="0" err="1"/>
              <a:t>Eich</a:t>
            </a:r>
            <a:r>
              <a:rPr lang="en-US" dirty="0"/>
              <a:t> who worked for Netscape, the company that made the first successful web browser, over the course of 10 days in 1995.</a:t>
            </a:r>
          </a:p>
          <a:p>
            <a:r>
              <a:rPr lang="en-US" dirty="0"/>
              <a:t>It was intended to allow basic programming of web pages such as doing something when a button is clicked.</a:t>
            </a:r>
          </a:p>
          <a:p>
            <a:r>
              <a:rPr lang="en-US" dirty="0"/>
              <a:t>It has come a long way and current versions are relatively good.</a:t>
            </a:r>
          </a:p>
          <a:p>
            <a:r>
              <a:rPr lang="en-US" dirty="0"/>
              <a:t>Early web applications (vs. web sites) had most of the programming on the server. </a:t>
            </a:r>
          </a:p>
          <a:p>
            <a:r>
              <a:rPr lang="en-US" dirty="0"/>
              <a:t>Modern web applications often have most of their programming in the browser in JavaScript.</a:t>
            </a:r>
          </a:p>
        </p:txBody>
      </p:sp>
    </p:spTree>
    <p:extLst>
      <p:ext uri="{BB962C8B-B14F-4D97-AF65-F5344CB8AC3E}">
        <p14:creationId xmlns:p14="http://schemas.microsoft.com/office/powerpoint/2010/main" val="2602679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87FE-2BD7-479D-9A74-3823BA771763}"/>
              </a:ext>
            </a:extLst>
          </p:cNvPr>
          <p:cNvSpPr>
            <a:spLocks noGrp="1"/>
          </p:cNvSpPr>
          <p:nvPr>
            <p:ph type="title"/>
          </p:nvPr>
        </p:nvSpPr>
        <p:spPr/>
        <p:txBody>
          <a:bodyPr>
            <a:normAutofit/>
          </a:bodyPr>
          <a:lstStyle/>
          <a:p>
            <a:r>
              <a:rPr lang="en-US" dirty="0"/>
              <a:t>Most programming was done on the server in the past</a:t>
            </a:r>
          </a:p>
        </p:txBody>
      </p:sp>
      <p:pic>
        <p:nvPicPr>
          <p:cNvPr id="5" name="Content Placeholder 4">
            <a:extLst>
              <a:ext uri="{FF2B5EF4-FFF2-40B4-BE49-F238E27FC236}">
                <a16:creationId xmlns:a16="http://schemas.microsoft.com/office/drawing/2014/main" id="{65C1D02B-2178-4A8C-A76C-C55259B9D5E0}"/>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093586" y="1337187"/>
            <a:ext cx="7050414" cy="4692932"/>
          </a:xfrm>
        </p:spPr>
      </p:pic>
      <p:sp>
        <p:nvSpPr>
          <p:cNvPr id="6" name="TextBox 5">
            <a:extLst>
              <a:ext uri="{FF2B5EF4-FFF2-40B4-BE49-F238E27FC236}">
                <a16:creationId xmlns:a16="http://schemas.microsoft.com/office/drawing/2014/main" id="{65F1D2C1-0B67-497C-B7C5-DAB002A3FE6F}"/>
              </a:ext>
            </a:extLst>
          </p:cNvPr>
          <p:cNvSpPr txBox="1"/>
          <p:nvPr/>
        </p:nvSpPr>
        <p:spPr>
          <a:xfrm>
            <a:off x="2212256" y="6030119"/>
            <a:ext cx="6096000" cy="230832"/>
          </a:xfrm>
          <a:prstGeom prst="rect">
            <a:avLst/>
          </a:prstGeom>
          <a:noFill/>
        </p:spPr>
        <p:txBody>
          <a:bodyPr wrap="square" rtlCol="0">
            <a:spAutoFit/>
          </a:bodyPr>
          <a:lstStyle/>
          <a:p>
            <a:r>
              <a:rPr lang="en-US" sz="900" dirty="0">
                <a:hlinkClick r:id="rId3" tooltip="http://www.groundreport.com/the-basic-stages-for-creating-a-website/"/>
              </a:rPr>
              <a:t>This Photo</a:t>
            </a:r>
            <a:r>
              <a:rPr lang="en-US" sz="900" dirty="0"/>
              <a:t> by Unknown Author is licensed under </a:t>
            </a:r>
            <a:r>
              <a:rPr lang="en-US" sz="900" dirty="0">
                <a:hlinkClick r:id="rId4" tooltip="https://creativecommons.org/licenses/by-nc/3.0/"/>
              </a:rPr>
              <a:t>CC BY-NC</a:t>
            </a:r>
            <a:endParaRPr lang="en-US" sz="900" dirty="0"/>
          </a:p>
        </p:txBody>
      </p:sp>
    </p:spTree>
    <p:extLst>
      <p:ext uri="{BB962C8B-B14F-4D97-AF65-F5344CB8AC3E}">
        <p14:creationId xmlns:p14="http://schemas.microsoft.com/office/powerpoint/2010/main" val="184862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598E2-D961-4911-BCFB-D16B84DADC47}"/>
              </a:ext>
            </a:extLst>
          </p:cNvPr>
          <p:cNvSpPr>
            <a:spLocks noGrp="1"/>
          </p:cNvSpPr>
          <p:nvPr>
            <p:ph type="title"/>
          </p:nvPr>
        </p:nvSpPr>
        <p:spPr/>
        <p:txBody>
          <a:bodyPr/>
          <a:lstStyle/>
          <a:p>
            <a:r>
              <a:rPr lang="en-US" dirty="0"/>
              <a:t>Now, most programming is done in the browser using JavaScript</a:t>
            </a:r>
          </a:p>
        </p:txBody>
      </p:sp>
      <p:pic>
        <p:nvPicPr>
          <p:cNvPr id="5" name="Content Placeholder 4">
            <a:extLst>
              <a:ext uri="{FF2B5EF4-FFF2-40B4-BE49-F238E27FC236}">
                <a16:creationId xmlns:a16="http://schemas.microsoft.com/office/drawing/2014/main" id="{3F724DA9-502C-4F92-8B00-3773595A18D4}"/>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387563" y="3119273"/>
            <a:ext cx="9687115" cy="3099877"/>
          </a:xfrm>
        </p:spPr>
      </p:pic>
      <p:sp>
        <p:nvSpPr>
          <p:cNvPr id="6" name="TextBox 5">
            <a:extLst>
              <a:ext uri="{FF2B5EF4-FFF2-40B4-BE49-F238E27FC236}">
                <a16:creationId xmlns:a16="http://schemas.microsoft.com/office/drawing/2014/main" id="{252FDE5D-49E3-4A69-923F-A202BC7DB111}"/>
              </a:ext>
            </a:extLst>
          </p:cNvPr>
          <p:cNvSpPr txBox="1"/>
          <p:nvPr/>
        </p:nvSpPr>
        <p:spPr>
          <a:xfrm>
            <a:off x="1387563" y="6262043"/>
            <a:ext cx="7815429" cy="230832"/>
          </a:xfrm>
          <a:prstGeom prst="rect">
            <a:avLst/>
          </a:prstGeom>
          <a:noFill/>
        </p:spPr>
        <p:txBody>
          <a:bodyPr wrap="square" rtlCol="0">
            <a:spAutoFit/>
          </a:bodyPr>
          <a:lstStyle/>
          <a:p>
            <a:r>
              <a:rPr lang="en-US" sz="900">
                <a:hlinkClick r:id="rId3" tooltip="http://www.pngall.com/browsers-png"/>
              </a:rPr>
              <a:t>This Photo</a:t>
            </a:r>
            <a:r>
              <a:rPr lang="en-US" sz="900"/>
              <a:t> by Unknown Author is licensed under </a:t>
            </a:r>
            <a:r>
              <a:rPr lang="en-US" sz="900">
                <a:hlinkClick r:id="rId4" tooltip="https://creativecommons.org/licenses/by-nc/3.0/"/>
              </a:rPr>
              <a:t>CC BY-NC</a:t>
            </a:r>
            <a:endParaRPr lang="en-US" sz="900"/>
          </a:p>
        </p:txBody>
      </p:sp>
      <p:pic>
        <p:nvPicPr>
          <p:cNvPr id="11" name="Picture 10">
            <a:extLst>
              <a:ext uri="{FF2B5EF4-FFF2-40B4-BE49-F238E27FC236}">
                <a16:creationId xmlns:a16="http://schemas.microsoft.com/office/drawing/2014/main" id="{2ADB47B0-F1D7-48C7-8131-3056FEC74C3A}"/>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830834" y="2398921"/>
            <a:ext cx="884598" cy="884598"/>
          </a:xfrm>
          <a:prstGeom prst="rect">
            <a:avLst/>
          </a:prstGeom>
        </p:spPr>
      </p:pic>
    </p:spTree>
    <p:extLst>
      <p:ext uri="{BB962C8B-B14F-4D97-AF65-F5344CB8AC3E}">
        <p14:creationId xmlns:p14="http://schemas.microsoft.com/office/powerpoint/2010/main" val="1610871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6778E-A9B3-4F92-89DD-366123D336C1}"/>
              </a:ext>
            </a:extLst>
          </p:cNvPr>
          <p:cNvSpPr>
            <a:spLocks noGrp="1"/>
          </p:cNvSpPr>
          <p:nvPr>
            <p:ph type="title"/>
          </p:nvPr>
        </p:nvSpPr>
        <p:spPr/>
        <p:txBody>
          <a:bodyPr/>
          <a:lstStyle/>
          <a:p>
            <a:r>
              <a:rPr lang="en-US" dirty="0"/>
              <a:t>JavaScript runs in more than just browsers now</a:t>
            </a:r>
          </a:p>
        </p:txBody>
      </p:sp>
      <p:sp>
        <p:nvSpPr>
          <p:cNvPr id="3" name="Content Placeholder 2">
            <a:extLst>
              <a:ext uri="{FF2B5EF4-FFF2-40B4-BE49-F238E27FC236}">
                <a16:creationId xmlns:a16="http://schemas.microsoft.com/office/drawing/2014/main" id="{809E2990-AABB-48A7-A57D-6784326F0A38}"/>
              </a:ext>
            </a:extLst>
          </p:cNvPr>
          <p:cNvSpPr>
            <a:spLocks noGrp="1"/>
          </p:cNvSpPr>
          <p:nvPr>
            <p:ph idx="1"/>
          </p:nvPr>
        </p:nvSpPr>
        <p:spPr/>
        <p:txBody>
          <a:bodyPr/>
          <a:lstStyle/>
          <a:p>
            <a:r>
              <a:rPr lang="en-US" dirty="0"/>
              <a:t>NodeJS is a runtime environment for JavaScript that runs on servers and developer machines</a:t>
            </a:r>
          </a:p>
          <a:p>
            <a:r>
              <a:rPr lang="en-US" dirty="0"/>
              <a:t>JavaScript is used to customize games like Minecraft</a:t>
            </a:r>
          </a:p>
          <a:p>
            <a:r>
              <a:rPr lang="en-US" dirty="0"/>
              <a:t>It’s also popular for entry level robotics</a:t>
            </a:r>
          </a:p>
          <a:p>
            <a:r>
              <a:rPr lang="en-US" dirty="0"/>
              <a:t>It’s probably the world’s most well known programming language</a:t>
            </a:r>
          </a:p>
          <a:p>
            <a:endParaRPr lang="en-US" dirty="0"/>
          </a:p>
          <a:p>
            <a:endParaRPr lang="en-US" dirty="0"/>
          </a:p>
        </p:txBody>
      </p:sp>
    </p:spTree>
    <p:extLst>
      <p:ext uri="{BB962C8B-B14F-4D97-AF65-F5344CB8AC3E}">
        <p14:creationId xmlns:p14="http://schemas.microsoft.com/office/powerpoint/2010/main" val="3264479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D6B5-D59E-42BE-8DA7-60B717373F67}"/>
              </a:ext>
            </a:extLst>
          </p:cNvPr>
          <p:cNvSpPr>
            <a:spLocks noGrp="1"/>
          </p:cNvSpPr>
          <p:nvPr>
            <p:ph type="title"/>
          </p:nvPr>
        </p:nvSpPr>
        <p:spPr/>
        <p:txBody>
          <a:bodyPr/>
          <a:lstStyle/>
          <a:p>
            <a:r>
              <a:rPr lang="en-US" dirty="0"/>
              <a:t>JavaScript was designed to work with HTML</a:t>
            </a:r>
          </a:p>
        </p:txBody>
      </p:sp>
      <p:sp>
        <p:nvSpPr>
          <p:cNvPr id="3" name="Content Placeholder 2">
            <a:extLst>
              <a:ext uri="{FF2B5EF4-FFF2-40B4-BE49-F238E27FC236}">
                <a16:creationId xmlns:a16="http://schemas.microsoft.com/office/drawing/2014/main" id="{502022DD-6471-4D6E-A19F-2E1C513B646B}"/>
              </a:ext>
            </a:extLst>
          </p:cNvPr>
          <p:cNvSpPr>
            <a:spLocks noGrp="1"/>
          </p:cNvSpPr>
          <p:nvPr>
            <p:ph idx="1"/>
          </p:nvPr>
        </p:nvSpPr>
        <p:spPr/>
        <p:txBody>
          <a:bodyPr>
            <a:normAutofit/>
          </a:bodyPr>
          <a:lstStyle/>
          <a:p>
            <a:r>
              <a:rPr lang="en-US" dirty="0"/>
              <a:t>That’s why we created HTML pages earlier in the semester</a:t>
            </a:r>
          </a:p>
          <a:p>
            <a:r>
              <a:rPr lang="en-US" dirty="0"/>
              <a:t>HTML provides the User Interface (UI) for JavaScript</a:t>
            </a:r>
          </a:p>
          <a:p>
            <a:r>
              <a:rPr lang="en-US" dirty="0"/>
              <a:t>It lives within &lt;script&gt;  &lt;/script&gt; tags</a:t>
            </a:r>
          </a:p>
          <a:p>
            <a:r>
              <a:rPr lang="en-US" dirty="0"/>
              <a:t>For example:</a:t>
            </a:r>
          </a:p>
          <a:p>
            <a:pPr marL="457200" lvl="1" indent="0">
              <a:buNone/>
            </a:pPr>
            <a:r>
              <a:rPr lang="en-US" dirty="0"/>
              <a:t>&lt;script&gt;</a:t>
            </a:r>
          </a:p>
          <a:p>
            <a:pPr marL="457200" lvl="1" indent="0">
              <a:buNone/>
            </a:pPr>
            <a:r>
              <a:rPr lang="en-US" dirty="0"/>
              <a:t>    function </a:t>
            </a:r>
            <a:r>
              <a:rPr lang="en-US" dirty="0" err="1"/>
              <a:t>SayHello</a:t>
            </a:r>
            <a:r>
              <a:rPr lang="en-US" dirty="0"/>
              <a:t>() {</a:t>
            </a:r>
          </a:p>
          <a:p>
            <a:pPr marL="457200" lvl="1" indent="0">
              <a:buNone/>
            </a:pPr>
            <a:r>
              <a:rPr lang="en-US" dirty="0"/>
              <a:t>        alert(“Hello”);</a:t>
            </a:r>
          </a:p>
          <a:p>
            <a:pPr marL="457200" lvl="1" indent="0">
              <a:buNone/>
            </a:pPr>
            <a:r>
              <a:rPr lang="en-US" dirty="0"/>
              <a:t>    }</a:t>
            </a:r>
          </a:p>
          <a:p>
            <a:pPr marL="457200" lvl="1" indent="0">
              <a:buNone/>
            </a:pPr>
            <a:r>
              <a:rPr lang="en-US" dirty="0"/>
              <a:t>&lt;/script&gt;</a:t>
            </a:r>
          </a:p>
        </p:txBody>
      </p:sp>
    </p:spTree>
    <p:extLst>
      <p:ext uri="{BB962C8B-B14F-4D97-AF65-F5344CB8AC3E}">
        <p14:creationId xmlns:p14="http://schemas.microsoft.com/office/powerpoint/2010/main" val="2168631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365D7-C89F-4141-BC38-12A0BC3A1867}"/>
              </a:ext>
            </a:extLst>
          </p:cNvPr>
          <p:cNvSpPr>
            <a:spLocks noGrp="1"/>
          </p:cNvSpPr>
          <p:nvPr>
            <p:ph type="title"/>
          </p:nvPr>
        </p:nvSpPr>
        <p:spPr/>
        <p:txBody>
          <a:bodyPr/>
          <a:lstStyle/>
          <a:p>
            <a:r>
              <a:rPr lang="en-US" dirty="0"/>
              <a:t>JavaScript can interact with HTML</a:t>
            </a:r>
          </a:p>
        </p:txBody>
      </p:sp>
      <p:sp>
        <p:nvSpPr>
          <p:cNvPr id="3" name="Content Placeholder 2">
            <a:extLst>
              <a:ext uri="{FF2B5EF4-FFF2-40B4-BE49-F238E27FC236}">
                <a16:creationId xmlns:a16="http://schemas.microsoft.com/office/drawing/2014/main" id="{F7397E70-0F22-400F-A687-B5935DE2797D}"/>
              </a:ext>
            </a:extLst>
          </p:cNvPr>
          <p:cNvSpPr>
            <a:spLocks noGrp="1"/>
          </p:cNvSpPr>
          <p:nvPr>
            <p:ph idx="1"/>
          </p:nvPr>
        </p:nvSpPr>
        <p:spPr>
          <a:xfrm>
            <a:off x="635700" y="1530668"/>
            <a:ext cx="10920600" cy="3111326"/>
          </a:xfrm>
        </p:spPr>
        <p:txBody>
          <a:bodyPr/>
          <a:lstStyle/>
          <a:p>
            <a:r>
              <a:rPr lang="en-US" dirty="0"/>
              <a:t>HTML has a Document Object Model (DOM)</a:t>
            </a:r>
          </a:p>
          <a:p>
            <a:pPr lvl="1"/>
            <a:r>
              <a:rPr lang="en-US" dirty="0"/>
              <a:t>The DOM represents everything in the browser window in a tree</a:t>
            </a:r>
          </a:p>
          <a:p>
            <a:pPr lvl="1"/>
            <a:r>
              <a:rPr lang="en-US" dirty="0"/>
              <a:t>Each item in the DOM has Properties which can be manipulated by JavaScript</a:t>
            </a:r>
          </a:p>
        </p:txBody>
      </p:sp>
      <p:pic>
        <p:nvPicPr>
          <p:cNvPr id="1026" name="Picture 2" descr="DOM-model.svg">
            <a:extLst>
              <a:ext uri="{FF2B5EF4-FFF2-40B4-BE49-F238E27FC236}">
                <a16:creationId xmlns:a16="http://schemas.microsoft.com/office/drawing/2014/main" id="{9401D344-44A0-4CA1-B1BD-41745E0E65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9540" y="2847102"/>
            <a:ext cx="3772636" cy="3909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073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782B-96BC-4FDA-A9B0-83399213FB57}"/>
              </a:ext>
            </a:extLst>
          </p:cNvPr>
          <p:cNvSpPr>
            <a:spLocks noGrp="1"/>
          </p:cNvSpPr>
          <p:nvPr>
            <p:ph type="title"/>
          </p:nvPr>
        </p:nvSpPr>
        <p:spPr/>
        <p:txBody>
          <a:bodyPr/>
          <a:lstStyle/>
          <a:p>
            <a:r>
              <a:rPr lang="en-US" dirty="0"/>
              <a:t>For example…</a:t>
            </a:r>
          </a:p>
        </p:txBody>
      </p:sp>
      <p:sp>
        <p:nvSpPr>
          <p:cNvPr id="4" name="Rectangle 3">
            <a:extLst>
              <a:ext uri="{FF2B5EF4-FFF2-40B4-BE49-F238E27FC236}">
                <a16:creationId xmlns:a16="http://schemas.microsoft.com/office/drawing/2014/main" id="{42233AC4-0C05-422F-AF73-10DAF7DAB516}"/>
              </a:ext>
            </a:extLst>
          </p:cNvPr>
          <p:cNvSpPr/>
          <p:nvPr/>
        </p:nvSpPr>
        <p:spPr>
          <a:xfrm>
            <a:off x="1031152" y="1476494"/>
            <a:ext cx="10129696" cy="584775"/>
          </a:xfrm>
          <a:prstGeom prst="rect">
            <a:avLst/>
          </a:prstGeom>
        </p:spPr>
        <p:txBody>
          <a:bodyPr wrap="none">
            <a:spAutoFit/>
          </a:bodyPr>
          <a:lstStyle/>
          <a:p>
            <a:r>
              <a:rPr lang="en-US" sz="3200" b="1" dirty="0" err="1">
                <a:solidFill>
                  <a:srgbClr val="9CDCFE"/>
                </a:solidFill>
                <a:latin typeface="Consolas" panose="020B0609020204030204" pitchFamily="49" charset="0"/>
              </a:rPr>
              <a:t>document</a:t>
            </a:r>
            <a:r>
              <a:rPr lang="en-US" sz="3200" b="1" dirty="0" err="1">
                <a:solidFill>
                  <a:srgbClr val="D4D4D4"/>
                </a:solidFill>
                <a:latin typeface="Consolas" panose="020B0609020204030204" pitchFamily="49" charset="0"/>
              </a:rPr>
              <a:t>.</a:t>
            </a:r>
            <a:r>
              <a:rPr lang="en-US" sz="3200" b="1" dirty="0" err="1">
                <a:solidFill>
                  <a:srgbClr val="9CDCFE"/>
                </a:solidFill>
                <a:latin typeface="Consolas" panose="020B0609020204030204" pitchFamily="49" charset="0"/>
              </a:rPr>
              <a:t>body</a:t>
            </a:r>
            <a:r>
              <a:rPr lang="en-US" sz="3200" b="1" dirty="0" err="1">
                <a:solidFill>
                  <a:srgbClr val="D4D4D4"/>
                </a:solidFill>
                <a:latin typeface="Consolas" panose="020B0609020204030204" pitchFamily="49" charset="0"/>
              </a:rPr>
              <a:t>.</a:t>
            </a:r>
            <a:r>
              <a:rPr lang="en-US" sz="3200" b="1" dirty="0" err="1">
                <a:solidFill>
                  <a:srgbClr val="9CDCFE"/>
                </a:solidFill>
                <a:latin typeface="Consolas" panose="020B0609020204030204" pitchFamily="49" charset="0"/>
              </a:rPr>
              <a:t>style</a:t>
            </a:r>
            <a:r>
              <a:rPr lang="en-US" sz="3200" b="1" dirty="0" err="1">
                <a:solidFill>
                  <a:srgbClr val="D4D4D4"/>
                </a:solidFill>
                <a:latin typeface="Consolas" panose="020B0609020204030204" pitchFamily="49" charset="0"/>
              </a:rPr>
              <a:t>.</a:t>
            </a:r>
            <a:r>
              <a:rPr lang="en-US" sz="3200" b="1" dirty="0" err="1">
                <a:solidFill>
                  <a:srgbClr val="9CDCFE"/>
                </a:solidFill>
                <a:latin typeface="Consolas" panose="020B0609020204030204" pitchFamily="49" charset="0"/>
              </a:rPr>
              <a:t>backgroundColor</a:t>
            </a:r>
            <a:r>
              <a:rPr lang="en-US" sz="3200" b="1" dirty="0">
                <a:solidFill>
                  <a:srgbClr val="D4D4D4"/>
                </a:solidFill>
                <a:latin typeface="Consolas" panose="020B0609020204030204" pitchFamily="49" charset="0"/>
              </a:rPr>
              <a:t> = </a:t>
            </a:r>
            <a:r>
              <a:rPr lang="en-US" sz="3200" b="1" dirty="0">
                <a:solidFill>
                  <a:srgbClr val="CE9178"/>
                </a:solidFill>
                <a:latin typeface="Consolas" panose="020B0609020204030204" pitchFamily="49" charset="0"/>
              </a:rPr>
              <a:t>"red"</a:t>
            </a:r>
            <a:r>
              <a:rPr lang="en-US" sz="3200" b="1" dirty="0">
                <a:solidFill>
                  <a:srgbClr val="D4D4D4"/>
                </a:solidFill>
                <a:latin typeface="Consolas" panose="020B0609020204030204" pitchFamily="49" charset="0"/>
              </a:rPr>
              <a:t>;</a:t>
            </a:r>
            <a:endParaRPr lang="en-US" sz="3200" b="1" dirty="0">
              <a:solidFill>
                <a:srgbClr val="D4D4D4"/>
              </a:solidFill>
              <a:effectLst/>
              <a:latin typeface="Consolas" panose="020B0609020204030204" pitchFamily="49" charset="0"/>
            </a:endParaRPr>
          </a:p>
        </p:txBody>
      </p:sp>
      <p:pic>
        <p:nvPicPr>
          <p:cNvPr id="5" name="Picture 2" descr="DOM-model.svg">
            <a:extLst>
              <a:ext uri="{FF2B5EF4-FFF2-40B4-BE49-F238E27FC236}">
                <a16:creationId xmlns:a16="http://schemas.microsoft.com/office/drawing/2014/main" id="{81C07975-ADF0-4FA5-BA17-FF5726FD30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00" y="2278512"/>
            <a:ext cx="4321276" cy="4478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563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Class1</Template>
  <TotalTime>1158</TotalTime>
  <Words>794</Words>
  <Application>Microsoft Office PowerPoint</Application>
  <PresentationFormat>Widescreen</PresentationFormat>
  <Paragraphs>99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Consolas</vt:lpstr>
      <vt:lpstr>inherit</vt:lpstr>
      <vt:lpstr>Office Theme</vt:lpstr>
      <vt:lpstr>IT 101 Computer Fundamentals</vt:lpstr>
      <vt:lpstr>Introduction to Programming with JavaScript</vt:lpstr>
      <vt:lpstr>All Major Browsers Run JavaScript</vt:lpstr>
      <vt:lpstr>Most programming was done on the server in the past</vt:lpstr>
      <vt:lpstr>Now, most programming is done in the browser using JavaScript</vt:lpstr>
      <vt:lpstr>JavaScript runs in more than just browsers now</vt:lpstr>
      <vt:lpstr>JavaScript was designed to work with HTML</vt:lpstr>
      <vt:lpstr>JavaScript can interact with HTML</vt:lpstr>
      <vt:lpstr>For example…</vt:lpstr>
      <vt:lpstr>PowerPoint Presentation</vt:lpstr>
      <vt:lpstr>Integrated Development Environment (IDE)</vt:lpstr>
      <vt:lpstr>Why use an IDE?</vt:lpstr>
      <vt:lpstr>Alternately, JavaScript can be kept in a separate file from the HTML page</vt:lpstr>
      <vt:lpstr>Don’t forget to:</vt:lpstr>
      <vt:lpstr>Curly Braces</vt:lpstr>
      <vt:lpstr>Semicolons</vt:lpstr>
      <vt:lpstr>Variables</vt:lpstr>
      <vt:lpstr>String manipulation (common functions)</vt:lpstr>
      <vt:lpstr>Number Maniuplation (common functions)</vt:lpstr>
      <vt:lpstr>if()</vt:lpstr>
      <vt:lpstr>for()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101 Computer Fundamentals</dc:title>
  <dc:creator>Mike Yeager</dc:creator>
  <cp:lastModifiedBy>Mike Yeager</cp:lastModifiedBy>
  <cp:revision>56</cp:revision>
  <dcterms:created xsi:type="dcterms:W3CDTF">2019-01-25T04:29:27Z</dcterms:created>
  <dcterms:modified xsi:type="dcterms:W3CDTF">2019-03-18T13:45:13Z</dcterms:modified>
</cp:coreProperties>
</file>